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41"/>
  </p:notesMasterIdLst>
  <p:sldIdLst>
    <p:sldId id="256" r:id="rId2"/>
    <p:sldId id="257" r:id="rId3"/>
    <p:sldId id="258" r:id="rId4"/>
    <p:sldId id="259" r:id="rId5"/>
    <p:sldId id="260" r:id="rId6"/>
    <p:sldId id="262" r:id="rId7"/>
    <p:sldId id="261" r:id="rId8"/>
    <p:sldId id="263" r:id="rId9"/>
    <p:sldId id="264" r:id="rId10"/>
    <p:sldId id="266" r:id="rId11"/>
    <p:sldId id="287" r:id="rId12"/>
    <p:sldId id="265" r:id="rId13"/>
    <p:sldId id="267" r:id="rId14"/>
    <p:sldId id="285" r:id="rId15"/>
    <p:sldId id="268" r:id="rId16"/>
    <p:sldId id="278" r:id="rId17"/>
    <p:sldId id="286" r:id="rId18"/>
    <p:sldId id="271" r:id="rId19"/>
    <p:sldId id="279" r:id="rId20"/>
    <p:sldId id="280" r:id="rId21"/>
    <p:sldId id="272" r:id="rId22"/>
    <p:sldId id="314" r:id="rId23"/>
    <p:sldId id="284" r:id="rId24"/>
    <p:sldId id="273" r:id="rId25"/>
    <p:sldId id="283" r:id="rId26"/>
    <p:sldId id="281" r:id="rId27"/>
    <p:sldId id="282" r:id="rId28"/>
    <p:sldId id="526" r:id="rId29"/>
    <p:sldId id="309" r:id="rId30"/>
    <p:sldId id="325" r:id="rId31"/>
    <p:sldId id="324" r:id="rId32"/>
    <p:sldId id="326" r:id="rId33"/>
    <p:sldId id="327" r:id="rId34"/>
    <p:sldId id="315" r:id="rId35"/>
    <p:sldId id="316" r:id="rId36"/>
    <p:sldId id="317" r:id="rId37"/>
    <p:sldId id="318" r:id="rId38"/>
    <p:sldId id="319" r:id="rId39"/>
    <p:sldId id="320" r:id="rId40"/>
    <p:sldId id="321" r:id="rId41"/>
    <p:sldId id="323" r:id="rId42"/>
    <p:sldId id="328" r:id="rId43"/>
    <p:sldId id="311" r:id="rId44"/>
    <p:sldId id="312" r:id="rId45"/>
    <p:sldId id="310" r:id="rId46"/>
    <p:sldId id="302" r:id="rId47"/>
    <p:sldId id="305" r:id="rId48"/>
    <p:sldId id="306" r:id="rId49"/>
    <p:sldId id="304" r:id="rId50"/>
    <p:sldId id="303" r:id="rId51"/>
    <p:sldId id="307" r:id="rId52"/>
    <p:sldId id="308" r:id="rId53"/>
    <p:sldId id="289" r:id="rId54"/>
    <p:sldId id="298" r:id="rId55"/>
    <p:sldId id="299" r:id="rId56"/>
    <p:sldId id="313" r:id="rId57"/>
    <p:sldId id="300" r:id="rId58"/>
    <p:sldId id="290" r:id="rId59"/>
    <p:sldId id="297" r:id="rId60"/>
    <p:sldId id="514" r:id="rId61"/>
    <p:sldId id="291" r:id="rId62"/>
    <p:sldId id="292" r:id="rId63"/>
    <p:sldId id="294" r:id="rId64"/>
    <p:sldId id="295" r:id="rId65"/>
    <p:sldId id="293" r:id="rId66"/>
    <p:sldId id="296" r:id="rId67"/>
    <p:sldId id="527" r:id="rId68"/>
    <p:sldId id="301" r:id="rId69"/>
    <p:sldId id="288" r:id="rId70"/>
    <p:sldId id="523" r:id="rId71"/>
    <p:sldId id="329" r:id="rId72"/>
    <p:sldId id="330" r:id="rId73"/>
    <p:sldId id="331" r:id="rId74"/>
    <p:sldId id="332" r:id="rId75"/>
    <p:sldId id="333" r:id="rId76"/>
    <p:sldId id="334" r:id="rId77"/>
    <p:sldId id="335" r:id="rId78"/>
    <p:sldId id="336" r:id="rId79"/>
    <p:sldId id="361" r:id="rId80"/>
    <p:sldId id="348" r:id="rId81"/>
    <p:sldId id="353" r:id="rId82"/>
    <p:sldId id="352" r:id="rId83"/>
    <p:sldId id="351" r:id="rId84"/>
    <p:sldId id="350" r:id="rId85"/>
    <p:sldId id="354" r:id="rId86"/>
    <p:sldId id="355" r:id="rId87"/>
    <p:sldId id="356" r:id="rId88"/>
    <p:sldId id="525" r:id="rId89"/>
    <p:sldId id="357" r:id="rId90"/>
    <p:sldId id="341" r:id="rId91"/>
    <p:sldId id="358" r:id="rId92"/>
    <p:sldId id="360" r:id="rId93"/>
    <p:sldId id="359" r:id="rId94"/>
    <p:sldId id="362" r:id="rId95"/>
    <p:sldId id="367" r:id="rId96"/>
    <p:sldId id="368" r:id="rId97"/>
    <p:sldId id="369" r:id="rId98"/>
    <p:sldId id="370" r:id="rId99"/>
    <p:sldId id="371" r:id="rId100"/>
    <p:sldId id="372" r:id="rId101"/>
    <p:sldId id="373" r:id="rId102"/>
    <p:sldId id="374" r:id="rId103"/>
    <p:sldId id="375" r:id="rId104"/>
    <p:sldId id="376" r:id="rId105"/>
    <p:sldId id="366" r:id="rId106"/>
    <p:sldId id="378" r:id="rId107"/>
    <p:sldId id="377" r:id="rId108"/>
    <p:sldId id="379" r:id="rId109"/>
    <p:sldId id="383" r:id="rId110"/>
    <p:sldId id="382" r:id="rId111"/>
    <p:sldId id="384" r:id="rId112"/>
    <p:sldId id="380" r:id="rId113"/>
    <p:sldId id="381" r:id="rId114"/>
    <p:sldId id="386" r:id="rId115"/>
    <p:sldId id="385" r:id="rId116"/>
    <p:sldId id="388" r:id="rId117"/>
    <p:sldId id="387" r:id="rId118"/>
    <p:sldId id="389" r:id="rId119"/>
    <p:sldId id="390" r:id="rId120"/>
    <p:sldId id="391" r:id="rId121"/>
    <p:sldId id="394" r:id="rId122"/>
    <p:sldId id="393" r:id="rId123"/>
    <p:sldId id="396" r:id="rId124"/>
    <p:sldId id="395" r:id="rId125"/>
    <p:sldId id="342" r:id="rId126"/>
    <p:sldId id="363" r:id="rId127"/>
    <p:sldId id="364" r:id="rId128"/>
    <p:sldId id="365" r:id="rId129"/>
    <p:sldId id="397" r:id="rId130"/>
    <p:sldId id="398" r:id="rId131"/>
    <p:sldId id="399" r:id="rId132"/>
    <p:sldId id="400" r:id="rId133"/>
    <p:sldId id="401" r:id="rId134"/>
    <p:sldId id="402" r:id="rId135"/>
    <p:sldId id="524" r:id="rId136"/>
    <p:sldId id="414" r:id="rId137"/>
    <p:sldId id="403" r:id="rId138"/>
    <p:sldId id="404" r:id="rId139"/>
    <p:sldId id="405" r:id="rId140"/>
    <p:sldId id="415" r:id="rId141"/>
    <p:sldId id="419" r:id="rId142"/>
    <p:sldId id="416" r:id="rId143"/>
    <p:sldId id="417" r:id="rId144"/>
    <p:sldId id="418" r:id="rId145"/>
    <p:sldId id="421" r:id="rId146"/>
    <p:sldId id="424" r:id="rId147"/>
    <p:sldId id="423" r:id="rId148"/>
    <p:sldId id="422" r:id="rId149"/>
    <p:sldId id="425" r:id="rId150"/>
    <p:sldId id="426" r:id="rId151"/>
    <p:sldId id="427" r:id="rId152"/>
    <p:sldId id="428" r:id="rId153"/>
    <p:sldId id="429" r:id="rId154"/>
    <p:sldId id="430" r:id="rId155"/>
    <p:sldId id="431" r:id="rId156"/>
    <p:sldId id="432" r:id="rId157"/>
    <p:sldId id="433" r:id="rId158"/>
    <p:sldId id="434" r:id="rId159"/>
    <p:sldId id="435" r:id="rId160"/>
    <p:sldId id="436" r:id="rId161"/>
    <p:sldId id="437" r:id="rId162"/>
    <p:sldId id="438" r:id="rId163"/>
    <p:sldId id="439" r:id="rId164"/>
    <p:sldId id="440" r:id="rId165"/>
    <p:sldId id="441" r:id="rId166"/>
    <p:sldId id="442" r:id="rId167"/>
    <p:sldId id="443" r:id="rId168"/>
    <p:sldId id="444" r:id="rId169"/>
    <p:sldId id="445" r:id="rId170"/>
    <p:sldId id="446" r:id="rId171"/>
    <p:sldId id="452" r:id="rId172"/>
    <p:sldId id="476" r:id="rId173"/>
    <p:sldId id="447" r:id="rId174"/>
    <p:sldId id="451" r:id="rId175"/>
    <p:sldId id="448" r:id="rId176"/>
    <p:sldId id="449" r:id="rId177"/>
    <p:sldId id="454" r:id="rId178"/>
    <p:sldId id="455" r:id="rId179"/>
    <p:sldId id="463" r:id="rId180"/>
    <p:sldId id="462" r:id="rId181"/>
    <p:sldId id="450" r:id="rId182"/>
    <p:sldId id="456" r:id="rId183"/>
    <p:sldId id="464" r:id="rId184"/>
    <p:sldId id="457" r:id="rId185"/>
    <p:sldId id="458" r:id="rId186"/>
    <p:sldId id="459" r:id="rId187"/>
    <p:sldId id="465" r:id="rId188"/>
    <p:sldId id="466" r:id="rId189"/>
    <p:sldId id="467" r:id="rId190"/>
    <p:sldId id="471" r:id="rId191"/>
    <p:sldId id="472" r:id="rId192"/>
    <p:sldId id="470" r:id="rId193"/>
    <p:sldId id="468" r:id="rId194"/>
    <p:sldId id="473" r:id="rId195"/>
    <p:sldId id="475" r:id="rId196"/>
    <p:sldId id="474" r:id="rId197"/>
    <p:sldId id="477" r:id="rId198"/>
    <p:sldId id="478" r:id="rId199"/>
    <p:sldId id="508" r:id="rId200"/>
    <p:sldId id="509" r:id="rId201"/>
    <p:sldId id="511" r:id="rId202"/>
    <p:sldId id="510" r:id="rId203"/>
    <p:sldId id="512" r:id="rId204"/>
    <p:sldId id="505" r:id="rId205"/>
    <p:sldId id="513" r:id="rId206"/>
    <p:sldId id="485" r:id="rId207"/>
    <p:sldId id="506" r:id="rId208"/>
    <p:sldId id="507" r:id="rId209"/>
    <p:sldId id="479" r:id="rId210"/>
    <p:sldId id="480" r:id="rId211"/>
    <p:sldId id="481" r:id="rId212"/>
    <p:sldId id="482" r:id="rId213"/>
    <p:sldId id="487" r:id="rId214"/>
    <p:sldId id="486" r:id="rId215"/>
    <p:sldId id="484" r:id="rId216"/>
    <p:sldId id="483" r:id="rId217"/>
    <p:sldId id="490" r:id="rId218"/>
    <p:sldId id="488" r:id="rId219"/>
    <p:sldId id="491" r:id="rId220"/>
    <p:sldId id="489" r:id="rId221"/>
    <p:sldId id="494" r:id="rId222"/>
    <p:sldId id="493" r:id="rId223"/>
    <p:sldId id="492" r:id="rId224"/>
    <p:sldId id="498" r:id="rId225"/>
    <p:sldId id="501" r:id="rId226"/>
    <p:sldId id="502" r:id="rId227"/>
    <p:sldId id="503" r:id="rId228"/>
    <p:sldId id="496" r:id="rId229"/>
    <p:sldId id="497" r:id="rId230"/>
    <p:sldId id="495" r:id="rId231"/>
    <p:sldId id="504" r:id="rId232"/>
    <p:sldId id="515" r:id="rId233"/>
    <p:sldId id="521" r:id="rId234"/>
    <p:sldId id="516" r:id="rId235"/>
    <p:sldId id="517" r:id="rId236"/>
    <p:sldId id="518" r:id="rId237"/>
    <p:sldId id="519" r:id="rId238"/>
    <p:sldId id="520" r:id="rId239"/>
    <p:sldId id="522" r:id="rId2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Estilo medio 4 - Énfasis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Estilo medio 4 - Énfasi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Estilo medio 4 - Énfasis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Estilo medio 4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napToGrid="0">
      <p:cViewPr varScale="1">
        <p:scale>
          <a:sx n="76" d="100"/>
          <a:sy n="76" d="100"/>
        </p:scale>
        <p:origin x="4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notesMaster" Target="notesMasters/notesMaster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6" Type="http://schemas.openxmlformats.org/officeDocument/2006/relationships/slide" Target="slides/slide25.xml"/><Relationship Id="rId231" Type="http://schemas.openxmlformats.org/officeDocument/2006/relationships/slide" Target="slides/slide230.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presProps" Target="presProp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viewProps" Target="viewProps.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theme" Target="theme/theme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tableStyles" Target="tableStyles.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106" Type="http://schemas.openxmlformats.org/officeDocument/2006/relationships/slide" Target="slides/slide105.xml"/><Relationship Id="rId127" Type="http://schemas.openxmlformats.org/officeDocument/2006/relationships/slide" Target="slides/slide126.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B7754E-006E-4B4D-A071-5BEBA671AF50}" type="doc">
      <dgm:prSet loTypeId="urn:microsoft.com/office/officeart/2005/8/layout/pyramid1" loCatId="pyramid" qsTypeId="urn:microsoft.com/office/officeart/2005/8/quickstyle/simple1" qsCatId="simple" csTypeId="urn:microsoft.com/office/officeart/2005/8/colors/colorful2" csCatId="colorful" phldr="1"/>
      <dgm:spPr/>
    </dgm:pt>
    <dgm:pt modelId="{5EE87523-A9BD-4D80-B614-A969BAAB14FB}">
      <dgm:prSet phldrT="[Texto]" custT="1"/>
      <dgm:spPr/>
      <dgm:t>
        <a:bodyPr/>
        <a:lstStyle/>
        <a:p>
          <a:r>
            <a:rPr lang="es-CL" sz="3200" dirty="0" smtClean="0"/>
            <a:t>Conocimiento</a:t>
          </a:r>
          <a:endParaRPr lang="es-CL" sz="3200" dirty="0"/>
        </a:p>
      </dgm:t>
    </dgm:pt>
    <dgm:pt modelId="{7D133BA0-58E7-4363-846D-5C117808E373}" type="parTrans" cxnId="{83A3068D-745B-40D6-A43C-3285B9F740F9}">
      <dgm:prSet/>
      <dgm:spPr/>
      <dgm:t>
        <a:bodyPr/>
        <a:lstStyle/>
        <a:p>
          <a:endParaRPr lang="es-CL"/>
        </a:p>
      </dgm:t>
    </dgm:pt>
    <dgm:pt modelId="{4F7B9210-C31E-4394-8CA8-1AE98844A5CC}" type="sibTrans" cxnId="{83A3068D-745B-40D6-A43C-3285B9F740F9}">
      <dgm:prSet/>
      <dgm:spPr/>
      <dgm:t>
        <a:bodyPr/>
        <a:lstStyle/>
        <a:p>
          <a:endParaRPr lang="es-CL"/>
        </a:p>
      </dgm:t>
    </dgm:pt>
    <dgm:pt modelId="{529099A9-6E08-40FC-9759-AC051A65D04C}">
      <dgm:prSet phldrT="[Texto]" custT="1"/>
      <dgm:spPr/>
      <dgm:t>
        <a:bodyPr/>
        <a:lstStyle/>
        <a:p>
          <a:r>
            <a:rPr lang="es-CL" sz="3600" dirty="0" smtClean="0"/>
            <a:t>Información</a:t>
          </a:r>
          <a:endParaRPr lang="es-CL" sz="3600" dirty="0"/>
        </a:p>
      </dgm:t>
    </dgm:pt>
    <dgm:pt modelId="{CA934EBF-354E-4585-9CBC-C8813F457FB3}" type="parTrans" cxnId="{EE1AAE57-D772-4DC4-AF99-7117CA46DB18}">
      <dgm:prSet/>
      <dgm:spPr/>
      <dgm:t>
        <a:bodyPr/>
        <a:lstStyle/>
        <a:p>
          <a:endParaRPr lang="es-CL"/>
        </a:p>
      </dgm:t>
    </dgm:pt>
    <dgm:pt modelId="{96B5CE72-E593-4513-BFB1-211C95341B9F}" type="sibTrans" cxnId="{EE1AAE57-D772-4DC4-AF99-7117CA46DB18}">
      <dgm:prSet/>
      <dgm:spPr/>
      <dgm:t>
        <a:bodyPr/>
        <a:lstStyle/>
        <a:p>
          <a:endParaRPr lang="es-CL"/>
        </a:p>
      </dgm:t>
    </dgm:pt>
    <dgm:pt modelId="{B99514DB-9624-48D4-8D6D-76A84A2279E2}">
      <dgm:prSet phldrT="[Texto]" custT="1"/>
      <dgm:spPr/>
      <dgm:t>
        <a:bodyPr/>
        <a:lstStyle/>
        <a:p>
          <a:r>
            <a:rPr lang="es-CL" sz="4000" dirty="0" smtClean="0"/>
            <a:t>Datos</a:t>
          </a:r>
          <a:endParaRPr lang="es-CL" sz="4000" dirty="0"/>
        </a:p>
      </dgm:t>
    </dgm:pt>
    <dgm:pt modelId="{6D3CDAD2-2B4A-402C-862C-6D2858E60A62}" type="parTrans" cxnId="{AE11DA1E-E70B-4C05-A7E1-819C9CC589AF}">
      <dgm:prSet/>
      <dgm:spPr/>
      <dgm:t>
        <a:bodyPr/>
        <a:lstStyle/>
        <a:p>
          <a:endParaRPr lang="es-CL"/>
        </a:p>
      </dgm:t>
    </dgm:pt>
    <dgm:pt modelId="{D530D624-B0C2-4CA9-9888-AFF70C476DF7}" type="sibTrans" cxnId="{AE11DA1E-E70B-4C05-A7E1-819C9CC589AF}">
      <dgm:prSet/>
      <dgm:spPr/>
      <dgm:t>
        <a:bodyPr/>
        <a:lstStyle/>
        <a:p>
          <a:endParaRPr lang="es-CL"/>
        </a:p>
      </dgm:t>
    </dgm:pt>
    <dgm:pt modelId="{1155D0E2-B561-4704-8DE6-1032DBA7EFE7}" type="pres">
      <dgm:prSet presAssocID="{4DB7754E-006E-4B4D-A071-5BEBA671AF50}" presName="Name0" presStyleCnt="0">
        <dgm:presLayoutVars>
          <dgm:dir/>
          <dgm:animLvl val="lvl"/>
          <dgm:resizeHandles val="exact"/>
        </dgm:presLayoutVars>
      </dgm:prSet>
      <dgm:spPr/>
    </dgm:pt>
    <dgm:pt modelId="{747E5C48-CB3B-451A-AC2C-C29F6F0094EE}" type="pres">
      <dgm:prSet presAssocID="{5EE87523-A9BD-4D80-B614-A969BAAB14FB}" presName="Name8" presStyleCnt="0"/>
      <dgm:spPr/>
    </dgm:pt>
    <dgm:pt modelId="{C7524F33-13E7-4620-8212-AD18514E0D90}" type="pres">
      <dgm:prSet presAssocID="{5EE87523-A9BD-4D80-B614-A969BAAB14FB}" presName="level" presStyleLbl="node1" presStyleIdx="0" presStyleCnt="3">
        <dgm:presLayoutVars>
          <dgm:chMax val="1"/>
          <dgm:bulletEnabled val="1"/>
        </dgm:presLayoutVars>
      </dgm:prSet>
      <dgm:spPr/>
      <dgm:t>
        <a:bodyPr/>
        <a:lstStyle/>
        <a:p>
          <a:endParaRPr lang="es-CL"/>
        </a:p>
      </dgm:t>
    </dgm:pt>
    <dgm:pt modelId="{C5A8CAF2-816E-44FB-8A23-3E67AAE2BA63}" type="pres">
      <dgm:prSet presAssocID="{5EE87523-A9BD-4D80-B614-A969BAAB14FB}" presName="levelTx" presStyleLbl="revTx" presStyleIdx="0" presStyleCnt="0">
        <dgm:presLayoutVars>
          <dgm:chMax val="1"/>
          <dgm:bulletEnabled val="1"/>
        </dgm:presLayoutVars>
      </dgm:prSet>
      <dgm:spPr/>
      <dgm:t>
        <a:bodyPr/>
        <a:lstStyle/>
        <a:p>
          <a:endParaRPr lang="es-CL"/>
        </a:p>
      </dgm:t>
    </dgm:pt>
    <dgm:pt modelId="{D3DA4A4F-20CF-4EF2-ADBA-515E4421EC44}" type="pres">
      <dgm:prSet presAssocID="{529099A9-6E08-40FC-9759-AC051A65D04C}" presName="Name8" presStyleCnt="0"/>
      <dgm:spPr/>
    </dgm:pt>
    <dgm:pt modelId="{760A6EA5-D7FA-4631-A9B9-A6046BD4A994}" type="pres">
      <dgm:prSet presAssocID="{529099A9-6E08-40FC-9759-AC051A65D04C}" presName="level" presStyleLbl="node1" presStyleIdx="1" presStyleCnt="3">
        <dgm:presLayoutVars>
          <dgm:chMax val="1"/>
          <dgm:bulletEnabled val="1"/>
        </dgm:presLayoutVars>
      </dgm:prSet>
      <dgm:spPr/>
      <dgm:t>
        <a:bodyPr/>
        <a:lstStyle/>
        <a:p>
          <a:endParaRPr lang="es-CL"/>
        </a:p>
      </dgm:t>
    </dgm:pt>
    <dgm:pt modelId="{C9695CAF-B3CC-40CF-BF79-BFD73EDDE4F9}" type="pres">
      <dgm:prSet presAssocID="{529099A9-6E08-40FC-9759-AC051A65D04C}" presName="levelTx" presStyleLbl="revTx" presStyleIdx="0" presStyleCnt="0">
        <dgm:presLayoutVars>
          <dgm:chMax val="1"/>
          <dgm:bulletEnabled val="1"/>
        </dgm:presLayoutVars>
      </dgm:prSet>
      <dgm:spPr/>
      <dgm:t>
        <a:bodyPr/>
        <a:lstStyle/>
        <a:p>
          <a:endParaRPr lang="es-CL"/>
        </a:p>
      </dgm:t>
    </dgm:pt>
    <dgm:pt modelId="{5D38686D-E3D9-4D9C-8761-A6094A11DCF3}" type="pres">
      <dgm:prSet presAssocID="{B99514DB-9624-48D4-8D6D-76A84A2279E2}" presName="Name8" presStyleCnt="0"/>
      <dgm:spPr/>
    </dgm:pt>
    <dgm:pt modelId="{BBE62665-B674-4AC3-89AD-E1E9C57674C1}" type="pres">
      <dgm:prSet presAssocID="{B99514DB-9624-48D4-8D6D-76A84A2279E2}" presName="level" presStyleLbl="node1" presStyleIdx="2" presStyleCnt="3">
        <dgm:presLayoutVars>
          <dgm:chMax val="1"/>
          <dgm:bulletEnabled val="1"/>
        </dgm:presLayoutVars>
      </dgm:prSet>
      <dgm:spPr/>
      <dgm:t>
        <a:bodyPr/>
        <a:lstStyle/>
        <a:p>
          <a:endParaRPr lang="es-CL"/>
        </a:p>
      </dgm:t>
    </dgm:pt>
    <dgm:pt modelId="{CA5BE785-CF63-4704-83E9-E382EA69D1C6}" type="pres">
      <dgm:prSet presAssocID="{B99514DB-9624-48D4-8D6D-76A84A2279E2}" presName="levelTx" presStyleLbl="revTx" presStyleIdx="0" presStyleCnt="0">
        <dgm:presLayoutVars>
          <dgm:chMax val="1"/>
          <dgm:bulletEnabled val="1"/>
        </dgm:presLayoutVars>
      </dgm:prSet>
      <dgm:spPr/>
      <dgm:t>
        <a:bodyPr/>
        <a:lstStyle/>
        <a:p>
          <a:endParaRPr lang="es-CL"/>
        </a:p>
      </dgm:t>
    </dgm:pt>
  </dgm:ptLst>
  <dgm:cxnLst>
    <dgm:cxn modelId="{EE1AAE57-D772-4DC4-AF99-7117CA46DB18}" srcId="{4DB7754E-006E-4B4D-A071-5BEBA671AF50}" destId="{529099A9-6E08-40FC-9759-AC051A65D04C}" srcOrd="1" destOrd="0" parTransId="{CA934EBF-354E-4585-9CBC-C8813F457FB3}" sibTransId="{96B5CE72-E593-4513-BFB1-211C95341B9F}"/>
    <dgm:cxn modelId="{E7414969-EC06-4FAD-94FA-AF2DF835197E}" type="presOf" srcId="{4DB7754E-006E-4B4D-A071-5BEBA671AF50}" destId="{1155D0E2-B561-4704-8DE6-1032DBA7EFE7}" srcOrd="0" destOrd="0" presId="urn:microsoft.com/office/officeart/2005/8/layout/pyramid1"/>
    <dgm:cxn modelId="{F72D40D6-1A99-4D95-AE6D-7C714D8BA165}" type="presOf" srcId="{B99514DB-9624-48D4-8D6D-76A84A2279E2}" destId="{BBE62665-B674-4AC3-89AD-E1E9C57674C1}" srcOrd="0" destOrd="0" presId="urn:microsoft.com/office/officeart/2005/8/layout/pyramid1"/>
    <dgm:cxn modelId="{B75B15FA-97FA-4AFA-9F32-2768130E26CE}" type="presOf" srcId="{B99514DB-9624-48D4-8D6D-76A84A2279E2}" destId="{CA5BE785-CF63-4704-83E9-E382EA69D1C6}" srcOrd="1" destOrd="0" presId="urn:microsoft.com/office/officeart/2005/8/layout/pyramid1"/>
    <dgm:cxn modelId="{403317C6-579D-4FEE-ACEC-B3646A1241D3}" type="presOf" srcId="{5EE87523-A9BD-4D80-B614-A969BAAB14FB}" destId="{C5A8CAF2-816E-44FB-8A23-3E67AAE2BA63}" srcOrd="1" destOrd="0" presId="urn:microsoft.com/office/officeart/2005/8/layout/pyramid1"/>
    <dgm:cxn modelId="{7EA769B4-C244-4F39-AE12-B163941F2484}" type="presOf" srcId="{5EE87523-A9BD-4D80-B614-A969BAAB14FB}" destId="{C7524F33-13E7-4620-8212-AD18514E0D90}" srcOrd="0" destOrd="0" presId="urn:microsoft.com/office/officeart/2005/8/layout/pyramid1"/>
    <dgm:cxn modelId="{D480F20E-2F41-448D-BD92-04BCB0D38681}" type="presOf" srcId="{529099A9-6E08-40FC-9759-AC051A65D04C}" destId="{C9695CAF-B3CC-40CF-BF79-BFD73EDDE4F9}" srcOrd="1" destOrd="0" presId="urn:microsoft.com/office/officeart/2005/8/layout/pyramid1"/>
    <dgm:cxn modelId="{4B7DF6E7-A490-4F5D-8E75-9515923B9B2E}" type="presOf" srcId="{529099A9-6E08-40FC-9759-AC051A65D04C}" destId="{760A6EA5-D7FA-4631-A9B9-A6046BD4A994}" srcOrd="0" destOrd="0" presId="urn:microsoft.com/office/officeart/2005/8/layout/pyramid1"/>
    <dgm:cxn modelId="{AE11DA1E-E70B-4C05-A7E1-819C9CC589AF}" srcId="{4DB7754E-006E-4B4D-A071-5BEBA671AF50}" destId="{B99514DB-9624-48D4-8D6D-76A84A2279E2}" srcOrd="2" destOrd="0" parTransId="{6D3CDAD2-2B4A-402C-862C-6D2858E60A62}" sibTransId="{D530D624-B0C2-4CA9-9888-AFF70C476DF7}"/>
    <dgm:cxn modelId="{83A3068D-745B-40D6-A43C-3285B9F740F9}" srcId="{4DB7754E-006E-4B4D-A071-5BEBA671AF50}" destId="{5EE87523-A9BD-4D80-B614-A969BAAB14FB}" srcOrd="0" destOrd="0" parTransId="{7D133BA0-58E7-4363-846D-5C117808E373}" sibTransId="{4F7B9210-C31E-4394-8CA8-1AE98844A5CC}"/>
    <dgm:cxn modelId="{7ADBBCCB-F967-4D6F-8670-4E797515BAE8}" type="presParOf" srcId="{1155D0E2-B561-4704-8DE6-1032DBA7EFE7}" destId="{747E5C48-CB3B-451A-AC2C-C29F6F0094EE}" srcOrd="0" destOrd="0" presId="urn:microsoft.com/office/officeart/2005/8/layout/pyramid1"/>
    <dgm:cxn modelId="{5E001C6E-7704-46DA-94BE-D0D05D7A6470}" type="presParOf" srcId="{747E5C48-CB3B-451A-AC2C-C29F6F0094EE}" destId="{C7524F33-13E7-4620-8212-AD18514E0D90}" srcOrd="0" destOrd="0" presId="urn:microsoft.com/office/officeart/2005/8/layout/pyramid1"/>
    <dgm:cxn modelId="{9DE1D1CC-93A3-4FE7-B93D-403CB348D8D0}" type="presParOf" srcId="{747E5C48-CB3B-451A-AC2C-C29F6F0094EE}" destId="{C5A8CAF2-816E-44FB-8A23-3E67AAE2BA63}" srcOrd="1" destOrd="0" presId="urn:microsoft.com/office/officeart/2005/8/layout/pyramid1"/>
    <dgm:cxn modelId="{F3055D56-3572-49BF-B1EF-2152ED180878}" type="presParOf" srcId="{1155D0E2-B561-4704-8DE6-1032DBA7EFE7}" destId="{D3DA4A4F-20CF-4EF2-ADBA-515E4421EC44}" srcOrd="1" destOrd="0" presId="urn:microsoft.com/office/officeart/2005/8/layout/pyramid1"/>
    <dgm:cxn modelId="{0F337DF1-A9B2-4D09-927E-CB69F92AF7CA}" type="presParOf" srcId="{D3DA4A4F-20CF-4EF2-ADBA-515E4421EC44}" destId="{760A6EA5-D7FA-4631-A9B9-A6046BD4A994}" srcOrd="0" destOrd="0" presId="urn:microsoft.com/office/officeart/2005/8/layout/pyramid1"/>
    <dgm:cxn modelId="{5D0F5B4E-3FC1-4E79-BAA3-16D8FF7BD682}" type="presParOf" srcId="{D3DA4A4F-20CF-4EF2-ADBA-515E4421EC44}" destId="{C9695CAF-B3CC-40CF-BF79-BFD73EDDE4F9}" srcOrd="1" destOrd="0" presId="urn:microsoft.com/office/officeart/2005/8/layout/pyramid1"/>
    <dgm:cxn modelId="{D2FB6BD0-CE86-4D05-8AB7-7B5FA08995AF}" type="presParOf" srcId="{1155D0E2-B561-4704-8DE6-1032DBA7EFE7}" destId="{5D38686D-E3D9-4D9C-8761-A6094A11DCF3}" srcOrd="2" destOrd="0" presId="urn:microsoft.com/office/officeart/2005/8/layout/pyramid1"/>
    <dgm:cxn modelId="{65C1628C-A26B-48E4-98DE-84CB8EBA35DB}" type="presParOf" srcId="{5D38686D-E3D9-4D9C-8761-A6094A11DCF3}" destId="{BBE62665-B674-4AC3-89AD-E1E9C57674C1}" srcOrd="0" destOrd="0" presId="urn:microsoft.com/office/officeart/2005/8/layout/pyramid1"/>
    <dgm:cxn modelId="{0456B057-B6D4-47F6-B2EC-8476118011AA}" type="presParOf" srcId="{5D38686D-E3D9-4D9C-8761-A6094A11DCF3}" destId="{CA5BE785-CF63-4704-83E9-E382EA69D1C6}"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BF7A2F-5C71-4159-B60E-A36D6C1B4764}" type="doc">
      <dgm:prSet loTypeId="urn:microsoft.com/office/officeart/2005/8/layout/equation2" loCatId="relationship" qsTypeId="urn:microsoft.com/office/officeart/2005/8/quickstyle/simple1" qsCatId="simple" csTypeId="urn:microsoft.com/office/officeart/2005/8/colors/colorful2" csCatId="colorful" phldr="1"/>
      <dgm:spPr/>
    </dgm:pt>
    <dgm:pt modelId="{9686343E-3844-4B37-BC2B-C5FB9165F874}">
      <dgm:prSet phldrT="[Texto]"/>
      <dgm:spPr/>
      <dgm:t>
        <a:bodyPr/>
        <a:lstStyle/>
        <a:p>
          <a:r>
            <a:rPr lang="es-CL" dirty="0" smtClean="0"/>
            <a:t>Información</a:t>
          </a:r>
          <a:endParaRPr lang="es-CL" dirty="0"/>
        </a:p>
      </dgm:t>
    </dgm:pt>
    <dgm:pt modelId="{B35D1203-F19E-4A45-B860-A97FC3F3E02F}" type="parTrans" cxnId="{AF78DBAC-8920-4A1E-B170-F1E349E84278}">
      <dgm:prSet/>
      <dgm:spPr/>
      <dgm:t>
        <a:bodyPr/>
        <a:lstStyle/>
        <a:p>
          <a:endParaRPr lang="es-CL"/>
        </a:p>
      </dgm:t>
    </dgm:pt>
    <dgm:pt modelId="{DA288B96-D636-4694-89AB-12E33BFB49FE}" type="sibTrans" cxnId="{AF78DBAC-8920-4A1E-B170-F1E349E84278}">
      <dgm:prSet/>
      <dgm:spPr/>
      <dgm:t>
        <a:bodyPr/>
        <a:lstStyle/>
        <a:p>
          <a:endParaRPr lang="es-CL"/>
        </a:p>
      </dgm:t>
    </dgm:pt>
    <dgm:pt modelId="{8F91336E-E2D4-4D10-80E6-00C8433D439D}">
      <dgm:prSet phldrT="[Texto]"/>
      <dgm:spPr/>
      <dgm:t>
        <a:bodyPr/>
        <a:lstStyle/>
        <a:p>
          <a:r>
            <a:rPr lang="es-CL" dirty="0" smtClean="0"/>
            <a:t>Sistema</a:t>
          </a:r>
          <a:endParaRPr lang="es-CL" dirty="0"/>
        </a:p>
      </dgm:t>
    </dgm:pt>
    <dgm:pt modelId="{7C46B8C5-610B-4C76-B7E1-8C5CE146AF84}" type="parTrans" cxnId="{3C982A24-8D55-4023-9D26-6EB85AE3E0D1}">
      <dgm:prSet/>
      <dgm:spPr/>
      <dgm:t>
        <a:bodyPr/>
        <a:lstStyle/>
        <a:p>
          <a:endParaRPr lang="es-CL"/>
        </a:p>
      </dgm:t>
    </dgm:pt>
    <dgm:pt modelId="{50A35B6B-D3A1-448F-A15B-0B92C6699125}" type="sibTrans" cxnId="{3C982A24-8D55-4023-9D26-6EB85AE3E0D1}">
      <dgm:prSet/>
      <dgm:spPr/>
      <dgm:t>
        <a:bodyPr/>
        <a:lstStyle/>
        <a:p>
          <a:endParaRPr lang="es-CL"/>
        </a:p>
      </dgm:t>
    </dgm:pt>
    <dgm:pt modelId="{EC22991A-7A6D-4AE5-939C-49A254670CBF}">
      <dgm:prSet phldrT="[Texto]"/>
      <dgm:spPr/>
      <dgm:t>
        <a:bodyPr/>
        <a:lstStyle/>
        <a:p>
          <a:r>
            <a:rPr lang="es-CL" dirty="0" smtClean="0"/>
            <a:t>Sistema de Información</a:t>
          </a:r>
          <a:endParaRPr lang="es-CL" dirty="0"/>
        </a:p>
      </dgm:t>
    </dgm:pt>
    <dgm:pt modelId="{00BFA1B5-79BE-4F7A-8108-285EEF3DFD7C}" type="parTrans" cxnId="{8F729B1B-362D-4443-9DDF-90D3B795F928}">
      <dgm:prSet/>
      <dgm:spPr/>
      <dgm:t>
        <a:bodyPr/>
        <a:lstStyle/>
        <a:p>
          <a:endParaRPr lang="es-CL"/>
        </a:p>
      </dgm:t>
    </dgm:pt>
    <dgm:pt modelId="{8F59617B-16D7-4E63-B2A9-43FCFA22B84A}" type="sibTrans" cxnId="{8F729B1B-362D-4443-9DDF-90D3B795F928}">
      <dgm:prSet/>
      <dgm:spPr/>
      <dgm:t>
        <a:bodyPr/>
        <a:lstStyle/>
        <a:p>
          <a:endParaRPr lang="es-CL"/>
        </a:p>
      </dgm:t>
    </dgm:pt>
    <dgm:pt modelId="{8CB4A09E-99F6-4303-AB49-1547A1DE90FF}" type="pres">
      <dgm:prSet presAssocID="{70BF7A2F-5C71-4159-B60E-A36D6C1B4764}" presName="Name0" presStyleCnt="0">
        <dgm:presLayoutVars>
          <dgm:dir/>
          <dgm:resizeHandles val="exact"/>
        </dgm:presLayoutVars>
      </dgm:prSet>
      <dgm:spPr/>
    </dgm:pt>
    <dgm:pt modelId="{3C1B99F9-9843-45E4-8E51-F0A501207D9A}" type="pres">
      <dgm:prSet presAssocID="{70BF7A2F-5C71-4159-B60E-A36D6C1B4764}" presName="vNodes" presStyleCnt="0"/>
      <dgm:spPr/>
    </dgm:pt>
    <dgm:pt modelId="{B546682C-A047-4C45-93E2-048367DFBD71}" type="pres">
      <dgm:prSet presAssocID="{9686343E-3844-4B37-BC2B-C5FB9165F874}" presName="node" presStyleLbl="node1" presStyleIdx="0" presStyleCnt="3">
        <dgm:presLayoutVars>
          <dgm:bulletEnabled val="1"/>
        </dgm:presLayoutVars>
      </dgm:prSet>
      <dgm:spPr/>
      <dgm:t>
        <a:bodyPr/>
        <a:lstStyle/>
        <a:p>
          <a:endParaRPr lang="es-CL"/>
        </a:p>
      </dgm:t>
    </dgm:pt>
    <dgm:pt modelId="{135D5982-ED6A-4BD1-A307-2A3467ED1472}" type="pres">
      <dgm:prSet presAssocID="{DA288B96-D636-4694-89AB-12E33BFB49FE}" presName="spacerT" presStyleCnt="0"/>
      <dgm:spPr/>
    </dgm:pt>
    <dgm:pt modelId="{348A1794-2CF6-42AB-B345-CFEDE1FEFD65}" type="pres">
      <dgm:prSet presAssocID="{DA288B96-D636-4694-89AB-12E33BFB49FE}" presName="sibTrans" presStyleLbl="sibTrans2D1" presStyleIdx="0" presStyleCnt="2"/>
      <dgm:spPr/>
      <dgm:t>
        <a:bodyPr/>
        <a:lstStyle/>
        <a:p>
          <a:endParaRPr lang="es-CL"/>
        </a:p>
      </dgm:t>
    </dgm:pt>
    <dgm:pt modelId="{C2ED96B9-D959-46AE-9729-A6D16FF9A446}" type="pres">
      <dgm:prSet presAssocID="{DA288B96-D636-4694-89AB-12E33BFB49FE}" presName="spacerB" presStyleCnt="0"/>
      <dgm:spPr/>
    </dgm:pt>
    <dgm:pt modelId="{8E023C54-0C92-4B48-B3CD-1741928D7607}" type="pres">
      <dgm:prSet presAssocID="{8F91336E-E2D4-4D10-80E6-00C8433D439D}" presName="node" presStyleLbl="node1" presStyleIdx="1" presStyleCnt="3">
        <dgm:presLayoutVars>
          <dgm:bulletEnabled val="1"/>
        </dgm:presLayoutVars>
      </dgm:prSet>
      <dgm:spPr/>
      <dgm:t>
        <a:bodyPr/>
        <a:lstStyle/>
        <a:p>
          <a:endParaRPr lang="es-CL"/>
        </a:p>
      </dgm:t>
    </dgm:pt>
    <dgm:pt modelId="{EBED6087-A0EE-4184-BC0D-1454DD1F3E57}" type="pres">
      <dgm:prSet presAssocID="{70BF7A2F-5C71-4159-B60E-A36D6C1B4764}" presName="sibTransLast" presStyleLbl="sibTrans2D1" presStyleIdx="1" presStyleCnt="2"/>
      <dgm:spPr/>
      <dgm:t>
        <a:bodyPr/>
        <a:lstStyle/>
        <a:p>
          <a:endParaRPr lang="es-CL"/>
        </a:p>
      </dgm:t>
    </dgm:pt>
    <dgm:pt modelId="{CC383EA2-C025-4362-9269-B57B82A0DCEF}" type="pres">
      <dgm:prSet presAssocID="{70BF7A2F-5C71-4159-B60E-A36D6C1B4764}" presName="connectorText" presStyleLbl="sibTrans2D1" presStyleIdx="1" presStyleCnt="2"/>
      <dgm:spPr/>
      <dgm:t>
        <a:bodyPr/>
        <a:lstStyle/>
        <a:p>
          <a:endParaRPr lang="es-CL"/>
        </a:p>
      </dgm:t>
    </dgm:pt>
    <dgm:pt modelId="{93BAF709-731C-41C0-8E53-F90CEA36F836}" type="pres">
      <dgm:prSet presAssocID="{70BF7A2F-5C71-4159-B60E-A36D6C1B4764}" presName="lastNode" presStyleLbl="node1" presStyleIdx="2" presStyleCnt="3">
        <dgm:presLayoutVars>
          <dgm:bulletEnabled val="1"/>
        </dgm:presLayoutVars>
      </dgm:prSet>
      <dgm:spPr/>
      <dgm:t>
        <a:bodyPr/>
        <a:lstStyle/>
        <a:p>
          <a:endParaRPr lang="es-CL"/>
        </a:p>
      </dgm:t>
    </dgm:pt>
  </dgm:ptLst>
  <dgm:cxnLst>
    <dgm:cxn modelId="{4336A917-617C-44CB-9AC6-5B7508638BDB}" type="presOf" srcId="{8F91336E-E2D4-4D10-80E6-00C8433D439D}" destId="{8E023C54-0C92-4B48-B3CD-1741928D7607}" srcOrd="0" destOrd="0" presId="urn:microsoft.com/office/officeart/2005/8/layout/equation2"/>
    <dgm:cxn modelId="{347051E3-DE57-417C-931F-1A19BE724CB0}" type="presOf" srcId="{EC22991A-7A6D-4AE5-939C-49A254670CBF}" destId="{93BAF709-731C-41C0-8E53-F90CEA36F836}" srcOrd="0" destOrd="0" presId="urn:microsoft.com/office/officeart/2005/8/layout/equation2"/>
    <dgm:cxn modelId="{8F729B1B-362D-4443-9DDF-90D3B795F928}" srcId="{70BF7A2F-5C71-4159-B60E-A36D6C1B4764}" destId="{EC22991A-7A6D-4AE5-939C-49A254670CBF}" srcOrd="2" destOrd="0" parTransId="{00BFA1B5-79BE-4F7A-8108-285EEF3DFD7C}" sibTransId="{8F59617B-16D7-4E63-B2A9-43FCFA22B84A}"/>
    <dgm:cxn modelId="{AF78DBAC-8920-4A1E-B170-F1E349E84278}" srcId="{70BF7A2F-5C71-4159-B60E-A36D6C1B4764}" destId="{9686343E-3844-4B37-BC2B-C5FB9165F874}" srcOrd="0" destOrd="0" parTransId="{B35D1203-F19E-4A45-B860-A97FC3F3E02F}" sibTransId="{DA288B96-D636-4694-89AB-12E33BFB49FE}"/>
    <dgm:cxn modelId="{E101FF31-599C-45BE-8CE6-B849EFEA821B}" type="presOf" srcId="{9686343E-3844-4B37-BC2B-C5FB9165F874}" destId="{B546682C-A047-4C45-93E2-048367DFBD71}" srcOrd="0" destOrd="0" presId="urn:microsoft.com/office/officeart/2005/8/layout/equation2"/>
    <dgm:cxn modelId="{8BC729FB-4782-4368-97FE-AEF68D91D0C6}" type="presOf" srcId="{70BF7A2F-5C71-4159-B60E-A36D6C1B4764}" destId="{8CB4A09E-99F6-4303-AB49-1547A1DE90FF}" srcOrd="0" destOrd="0" presId="urn:microsoft.com/office/officeart/2005/8/layout/equation2"/>
    <dgm:cxn modelId="{D234E0BA-D425-47D6-9B64-9E83EC4CEBAC}" type="presOf" srcId="{50A35B6B-D3A1-448F-A15B-0B92C6699125}" destId="{CC383EA2-C025-4362-9269-B57B82A0DCEF}" srcOrd="1" destOrd="0" presId="urn:microsoft.com/office/officeart/2005/8/layout/equation2"/>
    <dgm:cxn modelId="{7CF9C8A7-EF82-40BB-B67B-D7D31D78952D}" type="presOf" srcId="{50A35B6B-D3A1-448F-A15B-0B92C6699125}" destId="{EBED6087-A0EE-4184-BC0D-1454DD1F3E57}" srcOrd="0" destOrd="0" presId="urn:microsoft.com/office/officeart/2005/8/layout/equation2"/>
    <dgm:cxn modelId="{3C982A24-8D55-4023-9D26-6EB85AE3E0D1}" srcId="{70BF7A2F-5C71-4159-B60E-A36D6C1B4764}" destId="{8F91336E-E2D4-4D10-80E6-00C8433D439D}" srcOrd="1" destOrd="0" parTransId="{7C46B8C5-610B-4C76-B7E1-8C5CE146AF84}" sibTransId="{50A35B6B-D3A1-448F-A15B-0B92C6699125}"/>
    <dgm:cxn modelId="{B3A64932-D3D3-4B22-A58C-167C558ED62A}" type="presOf" srcId="{DA288B96-D636-4694-89AB-12E33BFB49FE}" destId="{348A1794-2CF6-42AB-B345-CFEDE1FEFD65}" srcOrd="0" destOrd="0" presId="urn:microsoft.com/office/officeart/2005/8/layout/equation2"/>
    <dgm:cxn modelId="{56677C92-06E2-4CA1-BA3E-FD79981F60CE}" type="presParOf" srcId="{8CB4A09E-99F6-4303-AB49-1547A1DE90FF}" destId="{3C1B99F9-9843-45E4-8E51-F0A501207D9A}" srcOrd="0" destOrd="0" presId="urn:microsoft.com/office/officeart/2005/8/layout/equation2"/>
    <dgm:cxn modelId="{047215D2-1B90-4B2E-B105-9CF1E275C225}" type="presParOf" srcId="{3C1B99F9-9843-45E4-8E51-F0A501207D9A}" destId="{B546682C-A047-4C45-93E2-048367DFBD71}" srcOrd="0" destOrd="0" presId="urn:microsoft.com/office/officeart/2005/8/layout/equation2"/>
    <dgm:cxn modelId="{820A3992-21CB-45D8-96EC-0FD19FD4EDED}" type="presParOf" srcId="{3C1B99F9-9843-45E4-8E51-F0A501207D9A}" destId="{135D5982-ED6A-4BD1-A307-2A3467ED1472}" srcOrd="1" destOrd="0" presId="urn:microsoft.com/office/officeart/2005/8/layout/equation2"/>
    <dgm:cxn modelId="{B5974699-85BC-4EA5-A5B7-CF24C566B172}" type="presParOf" srcId="{3C1B99F9-9843-45E4-8E51-F0A501207D9A}" destId="{348A1794-2CF6-42AB-B345-CFEDE1FEFD65}" srcOrd="2" destOrd="0" presId="urn:microsoft.com/office/officeart/2005/8/layout/equation2"/>
    <dgm:cxn modelId="{19D83738-9647-4E79-9050-1D68715B410F}" type="presParOf" srcId="{3C1B99F9-9843-45E4-8E51-F0A501207D9A}" destId="{C2ED96B9-D959-46AE-9729-A6D16FF9A446}" srcOrd="3" destOrd="0" presId="urn:microsoft.com/office/officeart/2005/8/layout/equation2"/>
    <dgm:cxn modelId="{441DACB4-5AC3-4A47-A683-315794012AA7}" type="presParOf" srcId="{3C1B99F9-9843-45E4-8E51-F0A501207D9A}" destId="{8E023C54-0C92-4B48-B3CD-1741928D7607}" srcOrd="4" destOrd="0" presId="urn:microsoft.com/office/officeart/2005/8/layout/equation2"/>
    <dgm:cxn modelId="{56054166-35B9-4581-915E-5DC5458ED4C1}" type="presParOf" srcId="{8CB4A09E-99F6-4303-AB49-1547A1DE90FF}" destId="{EBED6087-A0EE-4184-BC0D-1454DD1F3E57}" srcOrd="1" destOrd="0" presId="urn:microsoft.com/office/officeart/2005/8/layout/equation2"/>
    <dgm:cxn modelId="{299DB5D2-BD45-4534-BD56-5BD6A338A356}" type="presParOf" srcId="{EBED6087-A0EE-4184-BC0D-1454DD1F3E57}" destId="{CC383EA2-C025-4362-9269-B57B82A0DCEF}" srcOrd="0" destOrd="0" presId="urn:microsoft.com/office/officeart/2005/8/layout/equation2"/>
    <dgm:cxn modelId="{DCE9E7D7-7CEF-456B-A417-5A10FD916343}" type="presParOf" srcId="{8CB4A09E-99F6-4303-AB49-1547A1DE90FF}" destId="{93BAF709-731C-41C0-8E53-F90CEA36F836}"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94D993-DC50-40B8-806E-93B67C093714}" type="doc">
      <dgm:prSet loTypeId="urn:microsoft.com/office/officeart/2005/8/layout/chevron1" loCatId="process" qsTypeId="urn:microsoft.com/office/officeart/2005/8/quickstyle/simple1" qsCatId="simple" csTypeId="urn:microsoft.com/office/officeart/2005/8/colors/colorful2" csCatId="colorful" phldr="1"/>
      <dgm:spPr/>
    </dgm:pt>
    <dgm:pt modelId="{B5B42866-4E0E-4E38-ABE3-9CC47D69C9D4}">
      <dgm:prSet phldrT="[Texto]"/>
      <dgm:spPr/>
      <dgm:t>
        <a:bodyPr/>
        <a:lstStyle/>
        <a:p>
          <a:r>
            <a:rPr lang="es-AR" altLang="es-CL" b="1" dirty="0" smtClean="0"/>
            <a:t>Estado I</a:t>
          </a:r>
        </a:p>
        <a:p>
          <a:r>
            <a:rPr lang="es-AR" altLang="es-CL" b="1" dirty="0" smtClean="0"/>
            <a:t>Visión</a:t>
          </a:r>
        </a:p>
        <a:p>
          <a:r>
            <a:rPr lang="es-AR" altLang="es-CL" b="1" dirty="0" smtClean="0"/>
            <a:t>Departamental</a:t>
          </a:r>
          <a:endParaRPr lang="es-CL" dirty="0"/>
        </a:p>
      </dgm:t>
    </dgm:pt>
    <dgm:pt modelId="{F5C1626E-AAF9-49AD-A3DD-06C0590BCF9F}" type="parTrans" cxnId="{2534C885-8385-4278-8B22-DD7977B15943}">
      <dgm:prSet/>
      <dgm:spPr/>
      <dgm:t>
        <a:bodyPr/>
        <a:lstStyle/>
        <a:p>
          <a:endParaRPr lang="es-CL"/>
        </a:p>
      </dgm:t>
    </dgm:pt>
    <dgm:pt modelId="{250CC972-483F-4873-95CD-3FCF6C404C42}" type="sibTrans" cxnId="{2534C885-8385-4278-8B22-DD7977B15943}">
      <dgm:prSet/>
      <dgm:spPr/>
      <dgm:t>
        <a:bodyPr/>
        <a:lstStyle/>
        <a:p>
          <a:endParaRPr lang="es-CL"/>
        </a:p>
      </dgm:t>
    </dgm:pt>
    <dgm:pt modelId="{D002A26B-9842-444C-A4ED-C54E9B0FAA37}">
      <dgm:prSet phldrT="[Texto]"/>
      <dgm:spPr/>
      <dgm:t>
        <a:bodyPr/>
        <a:lstStyle/>
        <a:p>
          <a:r>
            <a:rPr lang="es-AR" altLang="es-CL" b="1" dirty="0" smtClean="0"/>
            <a:t>Estado II</a:t>
          </a:r>
        </a:p>
        <a:p>
          <a:r>
            <a:rPr lang="es-AR" altLang="es-CL" b="1" dirty="0" smtClean="0"/>
            <a:t>Integración</a:t>
          </a:r>
        </a:p>
        <a:p>
          <a:r>
            <a:rPr lang="es-AR" altLang="es-CL" b="1" dirty="0" smtClean="0"/>
            <a:t>Funcional</a:t>
          </a:r>
          <a:endParaRPr lang="es-CL" dirty="0"/>
        </a:p>
      </dgm:t>
    </dgm:pt>
    <dgm:pt modelId="{ADBB6287-C345-4255-96E8-4227AD259482}" type="parTrans" cxnId="{32C12F47-A24E-4480-B8A4-9A76AE49D8B6}">
      <dgm:prSet/>
      <dgm:spPr/>
      <dgm:t>
        <a:bodyPr/>
        <a:lstStyle/>
        <a:p>
          <a:endParaRPr lang="es-CL"/>
        </a:p>
      </dgm:t>
    </dgm:pt>
    <dgm:pt modelId="{E844660D-F5D2-4F0B-B2DF-C5B73CA1EB84}" type="sibTrans" cxnId="{32C12F47-A24E-4480-B8A4-9A76AE49D8B6}">
      <dgm:prSet/>
      <dgm:spPr/>
      <dgm:t>
        <a:bodyPr/>
        <a:lstStyle/>
        <a:p>
          <a:endParaRPr lang="es-CL"/>
        </a:p>
      </dgm:t>
    </dgm:pt>
    <dgm:pt modelId="{AD04A907-E55D-4D2F-8568-F08E5DFA6699}">
      <dgm:prSet phldrT="[Texto]"/>
      <dgm:spPr/>
      <dgm:t>
        <a:bodyPr/>
        <a:lstStyle/>
        <a:p>
          <a:r>
            <a:rPr lang="es-AR" altLang="es-CL" b="1" dirty="0" smtClean="0"/>
            <a:t>Estado III</a:t>
          </a:r>
        </a:p>
        <a:p>
          <a:r>
            <a:rPr lang="es-AR" altLang="es-CL" b="1" dirty="0" smtClean="0"/>
            <a:t>Integración</a:t>
          </a:r>
        </a:p>
        <a:p>
          <a:r>
            <a:rPr lang="es-AR" altLang="es-CL" b="1" dirty="0" smtClean="0"/>
            <a:t>Logística Interna</a:t>
          </a:r>
          <a:endParaRPr lang="es-CL" dirty="0"/>
        </a:p>
      </dgm:t>
    </dgm:pt>
    <dgm:pt modelId="{7744F406-E70A-4C30-AB4F-90A300507894}" type="parTrans" cxnId="{3AA1AEC1-7C8C-49F0-8E6B-1B367A7CB666}">
      <dgm:prSet/>
      <dgm:spPr/>
      <dgm:t>
        <a:bodyPr/>
        <a:lstStyle/>
        <a:p>
          <a:endParaRPr lang="es-CL"/>
        </a:p>
      </dgm:t>
    </dgm:pt>
    <dgm:pt modelId="{61BF0984-C236-4172-9AB5-5CF2FDF70093}" type="sibTrans" cxnId="{3AA1AEC1-7C8C-49F0-8E6B-1B367A7CB666}">
      <dgm:prSet/>
      <dgm:spPr/>
      <dgm:t>
        <a:bodyPr/>
        <a:lstStyle/>
        <a:p>
          <a:endParaRPr lang="es-CL"/>
        </a:p>
      </dgm:t>
    </dgm:pt>
    <dgm:pt modelId="{5CDACB4C-FC44-4BF0-A1E6-8A23088DAA3B}">
      <dgm:prSet/>
      <dgm:spPr/>
      <dgm:t>
        <a:bodyPr/>
        <a:lstStyle/>
        <a:p>
          <a:r>
            <a:rPr lang="es-AR" altLang="es-CL" b="1" dirty="0" smtClean="0"/>
            <a:t>Estado IV</a:t>
          </a:r>
        </a:p>
        <a:p>
          <a:r>
            <a:rPr lang="es-AR" altLang="es-CL" b="1" dirty="0" smtClean="0"/>
            <a:t>Integración</a:t>
          </a:r>
        </a:p>
        <a:p>
          <a:r>
            <a:rPr lang="es-AR" altLang="es-CL" b="1" dirty="0" smtClean="0"/>
            <a:t>Logística Total</a:t>
          </a:r>
          <a:endParaRPr lang="es-CL" dirty="0"/>
        </a:p>
      </dgm:t>
    </dgm:pt>
    <dgm:pt modelId="{963396C3-E3BF-40C8-98F8-B28E902C0FF6}" type="parTrans" cxnId="{8905DA86-2DCA-4FDD-945E-5BA9B2C06A5E}">
      <dgm:prSet/>
      <dgm:spPr/>
      <dgm:t>
        <a:bodyPr/>
        <a:lstStyle/>
        <a:p>
          <a:endParaRPr lang="es-CL"/>
        </a:p>
      </dgm:t>
    </dgm:pt>
    <dgm:pt modelId="{EA3E2294-C50A-43D8-AA53-B3B2808A1776}" type="sibTrans" cxnId="{8905DA86-2DCA-4FDD-945E-5BA9B2C06A5E}">
      <dgm:prSet/>
      <dgm:spPr/>
      <dgm:t>
        <a:bodyPr/>
        <a:lstStyle/>
        <a:p>
          <a:endParaRPr lang="es-CL"/>
        </a:p>
      </dgm:t>
    </dgm:pt>
    <dgm:pt modelId="{199A29B0-ECA9-4698-921B-3AB9BD38EA27}" type="pres">
      <dgm:prSet presAssocID="{8594D993-DC50-40B8-806E-93B67C093714}" presName="Name0" presStyleCnt="0">
        <dgm:presLayoutVars>
          <dgm:dir/>
          <dgm:animLvl val="lvl"/>
          <dgm:resizeHandles val="exact"/>
        </dgm:presLayoutVars>
      </dgm:prSet>
      <dgm:spPr/>
    </dgm:pt>
    <dgm:pt modelId="{DDE5AC34-05C8-4586-908D-26A78D19D691}" type="pres">
      <dgm:prSet presAssocID="{B5B42866-4E0E-4E38-ABE3-9CC47D69C9D4}" presName="parTxOnly" presStyleLbl="node1" presStyleIdx="0" presStyleCnt="4">
        <dgm:presLayoutVars>
          <dgm:chMax val="0"/>
          <dgm:chPref val="0"/>
          <dgm:bulletEnabled val="1"/>
        </dgm:presLayoutVars>
      </dgm:prSet>
      <dgm:spPr/>
      <dgm:t>
        <a:bodyPr/>
        <a:lstStyle/>
        <a:p>
          <a:endParaRPr lang="es-CL"/>
        </a:p>
      </dgm:t>
    </dgm:pt>
    <dgm:pt modelId="{136F93A2-6A12-4256-897E-ACCCFA141ADD}" type="pres">
      <dgm:prSet presAssocID="{250CC972-483F-4873-95CD-3FCF6C404C42}" presName="parTxOnlySpace" presStyleCnt="0"/>
      <dgm:spPr/>
    </dgm:pt>
    <dgm:pt modelId="{7D317CAB-14F5-444F-A0FF-DA248CE9400A}" type="pres">
      <dgm:prSet presAssocID="{D002A26B-9842-444C-A4ED-C54E9B0FAA37}" presName="parTxOnly" presStyleLbl="node1" presStyleIdx="1" presStyleCnt="4">
        <dgm:presLayoutVars>
          <dgm:chMax val="0"/>
          <dgm:chPref val="0"/>
          <dgm:bulletEnabled val="1"/>
        </dgm:presLayoutVars>
      </dgm:prSet>
      <dgm:spPr/>
      <dgm:t>
        <a:bodyPr/>
        <a:lstStyle/>
        <a:p>
          <a:endParaRPr lang="es-CL"/>
        </a:p>
      </dgm:t>
    </dgm:pt>
    <dgm:pt modelId="{CB4F8B91-DA2B-4404-B7F7-D575A3BAF594}" type="pres">
      <dgm:prSet presAssocID="{E844660D-F5D2-4F0B-B2DF-C5B73CA1EB84}" presName="parTxOnlySpace" presStyleCnt="0"/>
      <dgm:spPr/>
    </dgm:pt>
    <dgm:pt modelId="{C492599B-E186-4B21-88A0-15AB28524D76}" type="pres">
      <dgm:prSet presAssocID="{AD04A907-E55D-4D2F-8568-F08E5DFA6699}" presName="parTxOnly" presStyleLbl="node1" presStyleIdx="2" presStyleCnt="4">
        <dgm:presLayoutVars>
          <dgm:chMax val="0"/>
          <dgm:chPref val="0"/>
          <dgm:bulletEnabled val="1"/>
        </dgm:presLayoutVars>
      </dgm:prSet>
      <dgm:spPr/>
      <dgm:t>
        <a:bodyPr/>
        <a:lstStyle/>
        <a:p>
          <a:endParaRPr lang="es-CL"/>
        </a:p>
      </dgm:t>
    </dgm:pt>
    <dgm:pt modelId="{45FE849C-42E2-4295-BF91-618F0DA8496F}" type="pres">
      <dgm:prSet presAssocID="{61BF0984-C236-4172-9AB5-5CF2FDF70093}" presName="parTxOnlySpace" presStyleCnt="0"/>
      <dgm:spPr/>
    </dgm:pt>
    <dgm:pt modelId="{ABDA7695-CAB4-43E5-98E7-FDC29AE310B5}" type="pres">
      <dgm:prSet presAssocID="{5CDACB4C-FC44-4BF0-A1E6-8A23088DAA3B}" presName="parTxOnly" presStyleLbl="node1" presStyleIdx="3" presStyleCnt="4">
        <dgm:presLayoutVars>
          <dgm:chMax val="0"/>
          <dgm:chPref val="0"/>
          <dgm:bulletEnabled val="1"/>
        </dgm:presLayoutVars>
      </dgm:prSet>
      <dgm:spPr/>
      <dgm:t>
        <a:bodyPr/>
        <a:lstStyle/>
        <a:p>
          <a:endParaRPr lang="es-CL"/>
        </a:p>
      </dgm:t>
    </dgm:pt>
  </dgm:ptLst>
  <dgm:cxnLst>
    <dgm:cxn modelId="{6CDEEE43-6E4D-4F77-8CDA-DFEC5A7D9845}" type="presOf" srcId="{D002A26B-9842-444C-A4ED-C54E9B0FAA37}" destId="{7D317CAB-14F5-444F-A0FF-DA248CE9400A}" srcOrd="0" destOrd="0" presId="urn:microsoft.com/office/officeart/2005/8/layout/chevron1"/>
    <dgm:cxn modelId="{32C12F47-A24E-4480-B8A4-9A76AE49D8B6}" srcId="{8594D993-DC50-40B8-806E-93B67C093714}" destId="{D002A26B-9842-444C-A4ED-C54E9B0FAA37}" srcOrd="1" destOrd="0" parTransId="{ADBB6287-C345-4255-96E8-4227AD259482}" sibTransId="{E844660D-F5D2-4F0B-B2DF-C5B73CA1EB84}"/>
    <dgm:cxn modelId="{753657D4-C07F-4860-B25F-00EA02BBE506}" type="presOf" srcId="{8594D993-DC50-40B8-806E-93B67C093714}" destId="{199A29B0-ECA9-4698-921B-3AB9BD38EA27}" srcOrd="0" destOrd="0" presId="urn:microsoft.com/office/officeart/2005/8/layout/chevron1"/>
    <dgm:cxn modelId="{C2C72C50-F59C-4D74-9D2A-7F2EE9577260}" type="presOf" srcId="{AD04A907-E55D-4D2F-8568-F08E5DFA6699}" destId="{C492599B-E186-4B21-88A0-15AB28524D76}" srcOrd="0" destOrd="0" presId="urn:microsoft.com/office/officeart/2005/8/layout/chevron1"/>
    <dgm:cxn modelId="{3AA1AEC1-7C8C-49F0-8E6B-1B367A7CB666}" srcId="{8594D993-DC50-40B8-806E-93B67C093714}" destId="{AD04A907-E55D-4D2F-8568-F08E5DFA6699}" srcOrd="2" destOrd="0" parTransId="{7744F406-E70A-4C30-AB4F-90A300507894}" sibTransId="{61BF0984-C236-4172-9AB5-5CF2FDF70093}"/>
    <dgm:cxn modelId="{50B35B33-52B8-49B7-9B5E-C27996065365}" type="presOf" srcId="{B5B42866-4E0E-4E38-ABE3-9CC47D69C9D4}" destId="{DDE5AC34-05C8-4586-908D-26A78D19D691}" srcOrd="0" destOrd="0" presId="urn:microsoft.com/office/officeart/2005/8/layout/chevron1"/>
    <dgm:cxn modelId="{2534C885-8385-4278-8B22-DD7977B15943}" srcId="{8594D993-DC50-40B8-806E-93B67C093714}" destId="{B5B42866-4E0E-4E38-ABE3-9CC47D69C9D4}" srcOrd="0" destOrd="0" parTransId="{F5C1626E-AAF9-49AD-A3DD-06C0590BCF9F}" sibTransId="{250CC972-483F-4873-95CD-3FCF6C404C42}"/>
    <dgm:cxn modelId="{8905DA86-2DCA-4FDD-945E-5BA9B2C06A5E}" srcId="{8594D993-DC50-40B8-806E-93B67C093714}" destId="{5CDACB4C-FC44-4BF0-A1E6-8A23088DAA3B}" srcOrd="3" destOrd="0" parTransId="{963396C3-E3BF-40C8-98F8-B28E902C0FF6}" sibTransId="{EA3E2294-C50A-43D8-AA53-B3B2808A1776}"/>
    <dgm:cxn modelId="{C384AC2A-9340-49B0-B7CD-6B29CCBADDFC}" type="presOf" srcId="{5CDACB4C-FC44-4BF0-A1E6-8A23088DAA3B}" destId="{ABDA7695-CAB4-43E5-98E7-FDC29AE310B5}" srcOrd="0" destOrd="0" presId="urn:microsoft.com/office/officeart/2005/8/layout/chevron1"/>
    <dgm:cxn modelId="{B1AD607F-E8C0-4582-AEF2-106B48E3F8E6}" type="presParOf" srcId="{199A29B0-ECA9-4698-921B-3AB9BD38EA27}" destId="{DDE5AC34-05C8-4586-908D-26A78D19D691}" srcOrd="0" destOrd="0" presId="urn:microsoft.com/office/officeart/2005/8/layout/chevron1"/>
    <dgm:cxn modelId="{2E1FAD54-ADB6-4113-8C34-DCBC17EFE02D}" type="presParOf" srcId="{199A29B0-ECA9-4698-921B-3AB9BD38EA27}" destId="{136F93A2-6A12-4256-897E-ACCCFA141ADD}" srcOrd="1" destOrd="0" presId="urn:microsoft.com/office/officeart/2005/8/layout/chevron1"/>
    <dgm:cxn modelId="{6566C409-8D56-4814-976B-BB8C8DC46D3E}" type="presParOf" srcId="{199A29B0-ECA9-4698-921B-3AB9BD38EA27}" destId="{7D317CAB-14F5-444F-A0FF-DA248CE9400A}" srcOrd="2" destOrd="0" presId="urn:microsoft.com/office/officeart/2005/8/layout/chevron1"/>
    <dgm:cxn modelId="{7BBB312B-125B-4641-B291-91AAB251CB39}" type="presParOf" srcId="{199A29B0-ECA9-4698-921B-3AB9BD38EA27}" destId="{CB4F8B91-DA2B-4404-B7F7-D575A3BAF594}" srcOrd="3" destOrd="0" presId="urn:microsoft.com/office/officeart/2005/8/layout/chevron1"/>
    <dgm:cxn modelId="{CE1BE0B8-8EED-4040-8916-7A745F4564DF}" type="presParOf" srcId="{199A29B0-ECA9-4698-921B-3AB9BD38EA27}" destId="{C492599B-E186-4B21-88A0-15AB28524D76}" srcOrd="4" destOrd="0" presId="urn:microsoft.com/office/officeart/2005/8/layout/chevron1"/>
    <dgm:cxn modelId="{6DCFAFBD-48D5-4258-AA53-92A9014E7469}" type="presParOf" srcId="{199A29B0-ECA9-4698-921B-3AB9BD38EA27}" destId="{45FE849C-42E2-4295-BF91-618F0DA8496F}" srcOrd="5" destOrd="0" presId="urn:microsoft.com/office/officeart/2005/8/layout/chevron1"/>
    <dgm:cxn modelId="{75C3C18E-6312-41E2-8D39-0C6FB80B9D54}" type="presParOf" srcId="{199A29B0-ECA9-4698-921B-3AB9BD38EA27}" destId="{ABDA7695-CAB4-43E5-98E7-FDC29AE310B5}" srcOrd="6"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24F33-13E7-4620-8212-AD18514E0D90}">
      <dsp:nvSpPr>
        <dsp:cNvPr id="0" name=""/>
        <dsp:cNvSpPr/>
      </dsp:nvSpPr>
      <dsp:spPr>
        <a:xfrm>
          <a:off x="2944812" y="0"/>
          <a:ext cx="2944812" cy="1556808"/>
        </a:xfrm>
        <a:prstGeom prst="trapezoid">
          <a:avLst>
            <a:gd name="adj" fmla="val 94579"/>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es-CL" sz="3200" kern="1200" dirty="0" smtClean="0"/>
            <a:t>Conocimiento</a:t>
          </a:r>
          <a:endParaRPr lang="es-CL" sz="3200" kern="1200" dirty="0"/>
        </a:p>
      </dsp:txBody>
      <dsp:txXfrm>
        <a:off x="2944812" y="0"/>
        <a:ext cx="2944812" cy="1556808"/>
      </dsp:txXfrm>
    </dsp:sp>
    <dsp:sp modelId="{760A6EA5-D7FA-4631-A9B9-A6046BD4A994}">
      <dsp:nvSpPr>
        <dsp:cNvPr id="0" name=""/>
        <dsp:cNvSpPr/>
      </dsp:nvSpPr>
      <dsp:spPr>
        <a:xfrm>
          <a:off x="1472406" y="1556808"/>
          <a:ext cx="5889624" cy="1556808"/>
        </a:xfrm>
        <a:prstGeom prst="trapezoid">
          <a:avLst>
            <a:gd name="adj" fmla="val 94579"/>
          </a:avLst>
        </a:prstGeom>
        <a:solidFill>
          <a:schemeClr val="accent2">
            <a:hueOff val="-1356225"/>
            <a:satOff val="-828"/>
            <a:lumOff val="323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r>
            <a:rPr lang="es-CL" sz="3600" kern="1200" dirty="0" smtClean="0"/>
            <a:t>Información</a:t>
          </a:r>
          <a:endParaRPr lang="es-CL" sz="3600" kern="1200" dirty="0"/>
        </a:p>
      </dsp:txBody>
      <dsp:txXfrm>
        <a:off x="2503090" y="1556808"/>
        <a:ext cx="3828256" cy="1556808"/>
      </dsp:txXfrm>
    </dsp:sp>
    <dsp:sp modelId="{BBE62665-B674-4AC3-89AD-E1E9C57674C1}">
      <dsp:nvSpPr>
        <dsp:cNvPr id="0" name=""/>
        <dsp:cNvSpPr/>
      </dsp:nvSpPr>
      <dsp:spPr>
        <a:xfrm>
          <a:off x="0" y="3113616"/>
          <a:ext cx="8834437" cy="1556808"/>
        </a:xfrm>
        <a:prstGeom prst="trapezoid">
          <a:avLst>
            <a:gd name="adj" fmla="val 94579"/>
          </a:avLst>
        </a:prstGeom>
        <a:solidFill>
          <a:schemeClr val="accent2">
            <a:hueOff val="-2712450"/>
            <a:satOff val="-1656"/>
            <a:lumOff val="647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s-CL" sz="4000" kern="1200" dirty="0" smtClean="0"/>
            <a:t>Datos</a:t>
          </a:r>
          <a:endParaRPr lang="es-CL" sz="4000" kern="1200" dirty="0"/>
        </a:p>
      </dsp:txBody>
      <dsp:txXfrm>
        <a:off x="1546026" y="3113616"/>
        <a:ext cx="5742384" cy="15568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46682C-A047-4C45-93E2-048367DFBD71}">
      <dsp:nvSpPr>
        <dsp:cNvPr id="0" name=""/>
        <dsp:cNvSpPr/>
      </dsp:nvSpPr>
      <dsp:spPr>
        <a:xfrm>
          <a:off x="464607" y="4"/>
          <a:ext cx="1784467" cy="1784467"/>
        </a:xfrm>
        <a:prstGeom prst="ellipse">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s-CL" sz="1700" kern="1200" dirty="0" smtClean="0"/>
            <a:t>Información</a:t>
          </a:r>
          <a:endParaRPr lang="es-CL" sz="1700" kern="1200" dirty="0"/>
        </a:p>
      </dsp:txBody>
      <dsp:txXfrm>
        <a:off x="725936" y="261333"/>
        <a:ext cx="1261809" cy="1261809"/>
      </dsp:txXfrm>
    </dsp:sp>
    <dsp:sp modelId="{348A1794-2CF6-42AB-B345-CFEDE1FEFD65}">
      <dsp:nvSpPr>
        <dsp:cNvPr id="0" name=""/>
        <dsp:cNvSpPr/>
      </dsp:nvSpPr>
      <dsp:spPr>
        <a:xfrm>
          <a:off x="839346" y="1929370"/>
          <a:ext cx="1034991" cy="1034991"/>
        </a:xfrm>
        <a:prstGeom prst="mathPlus">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kern="1200"/>
        </a:p>
      </dsp:txBody>
      <dsp:txXfrm>
        <a:off x="976534" y="2325151"/>
        <a:ext cx="760615" cy="243429"/>
      </dsp:txXfrm>
    </dsp:sp>
    <dsp:sp modelId="{8E023C54-0C92-4B48-B3CD-1741928D7607}">
      <dsp:nvSpPr>
        <dsp:cNvPr id="0" name=""/>
        <dsp:cNvSpPr/>
      </dsp:nvSpPr>
      <dsp:spPr>
        <a:xfrm>
          <a:off x="464607" y="3109260"/>
          <a:ext cx="1784467" cy="1784467"/>
        </a:xfrm>
        <a:prstGeom prst="ellipse">
          <a:avLst/>
        </a:prstGeom>
        <a:solidFill>
          <a:schemeClr val="accent2">
            <a:hueOff val="-1356225"/>
            <a:satOff val="-828"/>
            <a:lumOff val="323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s-CL" sz="1700" kern="1200" dirty="0" smtClean="0"/>
            <a:t>Sistema</a:t>
          </a:r>
          <a:endParaRPr lang="es-CL" sz="1700" kern="1200" dirty="0"/>
        </a:p>
      </dsp:txBody>
      <dsp:txXfrm>
        <a:off x="725936" y="3370589"/>
        <a:ext cx="1261809" cy="1261809"/>
      </dsp:txXfrm>
    </dsp:sp>
    <dsp:sp modelId="{EBED6087-A0EE-4184-BC0D-1454DD1F3E57}">
      <dsp:nvSpPr>
        <dsp:cNvPr id="0" name=""/>
        <dsp:cNvSpPr/>
      </dsp:nvSpPr>
      <dsp:spPr>
        <a:xfrm>
          <a:off x="2516745" y="2114955"/>
          <a:ext cx="567460" cy="663822"/>
        </a:xfrm>
        <a:prstGeom prst="rightArrow">
          <a:avLst>
            <a:gd name="adj1" fmla="val 60000"/>
            <a:gd name="adj2" fmla="val 50000"/>
          </a:avLst>
        </a:prstGeom>
        <a:solidFill>
          <a:schemeClr val="accent2">
            <a:hueOff val="-2712450"/>
            <a:satOff val="-1656"/>
            <a:lumOff val="647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s-CL" sz="1300" kern="1200"/>
        </a:p>
      </dsp:txBody>
      <dsp:txXfrm>
        <a:off x="2516745" y="2247719"/>
        <a:ext cx="397222" cy="398294"/>
      </dsp:txXfrm>
    </dsp:sp>
    <dsp:sp modelId="{93BAF709-731C-41C0-8E53-F90CEA36F836}">
      <dsp:nvSpPr>
        <dsp:cNvPr id="0" name=""/>
        <dsp:cNvSpPr/>
      </dsp:nvSpPr>
      <dsp:spPr>
        <a:xfrm>
          <a:off x="3319756" y="662398"/>
          <a:ext cx="3568935" cy="3568935"/>
        </a:xfrm>
        <a:prstGeom prst="ellipse">
          <a:avLst/>
        </a:prstGeom>
        <a:solidFill>
          <a:schemeClr val="accent2">
            <a:hueOff val="-2712450"/>
            <a:satOff val="-1656"/>
            <a:lumOff val="647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s-CL" sz="3500" kern="1200" dirty="0" smtClean="0"/>
            <a:t>Sistema de Información</a:t>
          </a:r>
          <a:endParaRPr lang="es-CL" sz="3500" kern="1200" dirty="0"/>
        </a:p>
      </dsp:txBody>
      <dsp:txXfrm>
        <a:off x="3842414" y="1185056"/>
        <a:ext cx="2523619" cy="25236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5AC34-05C8-4586-908D-26A78D19D691}">
      <dsp:nvSpPr>
        <dsp:cNvPr id="0" name=""/>
        <dsp:cNvSpPr/>
      </dsp:nvSpPr>
      <dsp:spPr>
        <a:xfrm>
          <a:off x="4563" y="884711"/>
          <a:ext cx="2656690" cy="1062676"/>
        </a:xfrm>
        <a:prstGeom prst="chevron">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es-AR" altLang="es-CL" sz="1600" b="1" kern="1200" dirty="0" smtClean="0"/>
            <a:t>Estado I</a:t>
          </a:r>
        </a:p>
        <a:p>
          <a:pPr lvl="0" algn="ctr" defTabSz="711200">
            <a:lnSpc>
              <a:spcPct val="90000"/>
            </a:lnSpc>
            <a:spcBef>
              <a:spcPct val="0"/>
            </a:spcBef>
            <a:spcAft>
              <a:spcPct val="35000"/>
            </a:spcAft>
          </a:pPr>
          <a:r>
            <a:rPr lang="es-AR" altLang="es-CL" sz="1600" b="1" kern="1200" dirty="0" smtClean="0"/>
            <a:t>Visión</a:t>
          </a:r>
        </a:p>
        <a:p>
          <a:pPr lvl="0" algn="ctr" defTabSz="711200">
            <a:lnSpc>
              <a:spcPct val="90000"/>
            </a:lnSpc>
            <a:spcBef>
              <a:spcPct val="0"/>
            </a:spcBef>
            <a:spcAft>
              <a:spcPct val="35000"/>
            </a:spcAft>
          </a:pPr>
          <a:r>
            <a:rPr lang="es-AR" altLang="es-CL" sz="1600" b="1" kern="1200" dirty="0" smtClean="0"/>
            <a:t>Departamental</a:t>
          </a:r>
          <a:endParaRPr lang="es-CL" sz="1600" kern="1200" dirty="0"/>
        </a:p>
      </dsp:txBody>
      <dsp:txXfrm>
        <a:off x="535901" y="884711"/>
        <a:ext cx="1594014" cy="1062676"/>
      </dsp:txXfrm>
    </dsp:sp>
    <dsp:sp modelId="{7D317CAB-14F5-444F-A0FF-DA248CE9400A}">
      <dsp:nvSpPr>
        <dsp:cNvPr id="0" name=""/>
        <dsp:cNvSpPr/>
      </dsp:nvSpPr>
      <dsp:spPr>
        <a:xfrm>
          <a:off x="2395585" y="884711"/>
          <a:ext cx="2656690" cy="1062676"/>
        </a:xfrm>
        <a:prstGeom prst="chevron">
          <a:avLst/>
        </a:prstGeom>
        <a:solidFill>
          <a:schemeClr val="accent2">
            <a:hueOff val="-904150"/>
            <a:satOff val="-552"/>
            <a:lumOff val="215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es-AR" altLang="es-CL" sz="1600" b="1" kern="1200" dirty="0" smtClean="0"/>
            <a:t>Estado II</a:t>
          </a:r>
        </a:p>
        <a:p>
          <a:pPr lvl="0" algn="ctr" defTabSz="711200">
            <a:lnSpc>
              <a:spcPct val="90000"/>
            </a:lnSpc>
            <a:spcBef>
              <a:spcPct val="0"/>
            </a:spcBef>
            <a:spcAft>
              <a:spcPct val="35000"/>
            </a:spcAft>
          </a:pPr>
          <a:r>
            <a:rPr lang="es-AR" altLang="es-CL" sz="1600" b="1" kern="1200" dirty="0" smtClean="0"/>
            <a:t>Integración</a:t>
          </a:r>
        </a:p>
        <a:p>
          <a:pPr lvl="0" algn="ctr" defTabSz="711200">
            <a:lnSpc>
              <a:spcPct val="90000"/>
            </a:lnSpc>
            <a:spcBef>
              <a:spcPct val="0"/>
            </a:spcBef>
            <a:spcAft>
              <a:spcPct val="35000"/>
            </a:spcAft>
          </a:pPr>
          <a:r>
            <a:rPr lang="es-AR" altLang="es-CL" sz="1600" b="1" kern="1200" dirty="0" smtClean="0"/>
            <a:t>Funcional</a:t>
          </a:r>
          <a:endParaRPr lang="es-CL" sz="1600" kern="1200" dirty="0"/>
        </a:p>
      </dsp:txBody>
      <dsp:txXfrm>
        <a:off x="2926923" y="884711"/>
        <a:ext cx="1594014" cy="1062676"/>
      </dsp:txXfrm>
    </dsp:sp>
    <dsp:sp modelId="{C492599B-E186-4B21-88A0-15AB28524D76}">
      <dsp:nvSpPr>
        <dsp:cNvPr id="0" name=""/>
        <dsp:cNvSpPr/>
      </dsp:nvSpPr>
      <dsp:spPr>
        <a:xfrm>
          <a:off x="4786606" y="884711"/>
          <a:ext cx="2656690" cy="1062676"/>
        </a:xfrm>
        <a:prstGeom prst="chevron">
          <a:avLst/>
        </a:prstGeom>
        <a:solidFill>
          <a:schemeClr val="accent2">
            <a:hueOff val="-1808300"/>
            <a:satOff val="-1104"/>
            <a:lumOff val="431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es-AR" altLang="es-CL" sz="1600" b="1" kern="1200" dirty="0" smtClean="0"/>
            <a:t>Estado III</a:t>
          </a:r>
        </a:p>
        <a:p>
          <a:pPr lvl="0" algn="ctr" defTabSz="711200">
            <a:lnSpc>
              <a:spcPct val="90000"/>
            </a:lnSpc>
            <a:spcBef>
              <a:spcPct val="0"/>
            </a:spcBef>
            <a:spcAft>
              <a:spcPct val="35000"/>
            </a:spcAft>
          </a:pPr>
          <a:r>
            <a:rPr lang="es-AR" altLang="es-CL" sz="1600" b="1" kern="1200" dirty="0" smtClean="0"/>
            <a:t>Integración</a:t>
          </a:r>
        </a:p>
        <a:p>
          <a:pPr lvl="0" algn="ctr" defTabSz="711200">
            <a:lnSpc>
              <a:spcPct val="90000"/>
            </a:lnSpc>
            <a:spcBef>
              <a:spcPct val="0"/>
            </a:spcBef>
            <a:spcAft>
              <a:spcPct val="35000"/>
            </a:spcAft>
          </a:pPr>
          <a:r>
            <a:rPr lang="es-AR" altLang="es-CL" sz="1600" b="1" kern="1200" dirty="0" smtClean="0"/>
            <a:t>Logística Interna</a:t>
          </a:r>
          <a:endParaRPr lang="es-CL" sz="1600" kern="1200" dirty="0"/>
        </a:p>
      </dsp:txBody>
      <dsp:txXfrm>
        <a:off x="5317944" y="884711"/>
        <a:ext cx="1594014" cy="1062676"/>
      </dsp:txXfrm>
    </dsp:sp>
    <dsp:sp modelId="{ABDA7695-CAB4-43E5-98E7-FDC29AE310B5}">
      <dsp:nvSpPr>
        <dsp:cNvPr id="0" name=""/>
        <dsp:cNvSpPr/>
      </dsp:nvSpPr>
      <dsp:spPr>
        <a:xfrm>
          <a:off x="7177627" y="884711"/>
          <a:ext cx="2656690" cy="1062676"/>
        </a:xfrm>
        <a:prstGeom prst="chevron">
          <a:avLst/>
        </a:prstGeom>
        <a:solidFill>
          <a:schemeClr val="accent2">
            <a:hueOff val="-2712450"/>
            <a:satOff val="-1656"/>
            <a:lumOff val="647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lvl="0" algn="ctr" defTabSz="711200">
            <a:lnSpc>
              <a:spcPct val="90000"/>
            </a:lnSpc>
            <a:spcBef>
              <a:spcPct val="0"/>
            </a:spcBef>
            <a:spcAft>
              <a:spcPct val="35000"/>
            </a:spcAft>
          </a:pPr>
          <a:r>
            <a:rPr lang="es-AR" altLang="es-CL" sz="1600" b="1" kern="1200" dirty="0" smtClean="0"/>
            <a:t>Estado IV</a:t>
          </a:r>
        </a:p>
        <a:p>
          <a:pPr lvl="0" algn="ctr" defTabSz="711200">
            <a:lnSpc>
              <a:spcPct val="90000"/>
            </a:lnSpc>
            <a:spcBef>
              <a:spcPct val="0"/>
            </a:spcBef>
            <a:spcAft>
              <a:spcPct val="35000"/>
            </a:spcAft>
          </a:pPr>
          <a:r>
            <a:rPr lang="es-AR" altLang="es-CL" sz="1600" b="1" kern="1200" dirty="0" smtClean="0"/>
            <a:t>Integración</a:t>
          </a:r>
        </a:p>
        <a:p>
          <a:pPr lvl="0" algn="ctr" defTabSz="711200">
            <a:lnSpc>
              <a:spcPct val="90000"/>
            </a:lnSpc>
            <a:spcBef>
              <a:spcPct val="0"/>
            </a:spcBef>
            <a:spcAft>
              <a:spcPct val="35000"/>
            </a:spcAft>
          </a:pPr>
          <a:r>
            <a:rPr lang="es-AR" altLang="es-CL" sz="1600" b="1" kern="1200" dirty="0" smtClean="0"/>
            <a:t>Logística Total</a:t>
          </a:r>
          <a:endParaRPr lang="es-CL" sz="1600" kern="1200" dirty="0"/>
        </a:p>
      </dsp:txBody>
      <dsp:txXfrm>
        <a:off x="7708965" y="884711"/>
        <a:ext cx="1594014" cy="1062676"/>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image" Target="../media/image21.wmf"/><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3.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image" Target="../media/image8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D6F335-D879-4FE4-BA94-89435836A47B}" type="datetimeFigureOut">
              <a:rPr lang="es-CL" smtClean="0"/>
              <a:t>01-06-2016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5B1794-E495-4CD6-A872-F04B09F05F1C}" type="slidenum">
              <a:rPr lang="es-CL" smtClean="0"/>
              <a:t>‹Nº›</a:t>
            </a:fld>
            <a:endParaRPr lang="es-CL"/>
          </a:p>
        </p:txBody>
      </p:sp>
    </p:spTree>
    <p:extLst>
      <p:ext uri="{BB962C8B-B14F-4D97-AF65-F5344CB8AC3E}">
        <p14:creationId xmlns:p14="http://schemas.microsoft.com/office/powerpoint/2010/main" val="495985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xfrm>
            <a:off x="590550" y="735013"/>
            <a:ext cx="3192463" cy="1797050"/>
          </a:xfrm>
          <a:ln/>
        </p:spPr>
      </p:sp>
      <p:sp>
        <p:nvSpPr>
          <p:cNvPr id="110595" name="Rectangle 3"/>
          <p:cNvSpPr>
            <a:spLocks noGrp="1" noChangeArrowheads="1"/>
          </p:cNvSpPr>
          <p:nvPr>
            <p:ph type="body" idx="1"/>
          </p:nvPr>
        </p:nvSpPr>
        <p:spPr>
          <a:xfrm>
            <a:off x="889000" y="2532063"/>
            <a:ext cx="4889500" cy="6534150"/>
          </a:xfrm>
        </p:spPr>
        <p:txBody>
          <a:bodyPr/>
          <a:lstStyle/>
          <a:p>
            <a:r>
              <a:rPr lang="es-ES_tradnl" altLang="es-CL"/>
              <a:t>Aunque todos los tipos de comunicación y de informaciones que fluyen por la empresa pueden tener importancia para su funcionamiento, la casi totalidad de definiciones de sistema de información se centran en la información formalizada.</a:t>
            </a:r>
          </a:p>
          <a:p>
            <a:r>
              <a:rPr lang="es-ES_tradnl" altLang="es-CL"/>
              <a:t>Muchos autores aclaran que la razón para este enfoque reside en la limitación para estudiar, planificar y dirigir el flujo y el tratamiento de la información informal (rumores, diálogos personales o por teléfono, etc.) de forma cohesionada y global.</a:t>
            </a:r>
          </a:p>
          <a:p>
            <a:r>
              <a:rPr lang="es-ES_tradnl" altLang="es-CL"/>
              <a:t>Las definiciones más empleadas de sistema de información subrayan, ante todo, su objetivo más que lo que es o cómo es. En este sentido, una de las definiciones más completas es la ofrecida por R. Andreu. Inspirados en ella podemos decir que un sistema de información es:</a:t>
            </a:r>
          </a:p>
          <a:p>
            <a:r>
              <a:rPr lang="es-ES_tradnl" altLang="es-CL"/>
              <a:t>“Un conjunto formal de proceso que, operando sobre una colección de datos estructurada según las necesidades de la empresa, recopilan, elaboran y distribuyen la información (o parte de ella) necesaria para las operaciones de dicha empresa y para las actividades de dirección y control correspondientes (decisiones) para desempeñar su actividad de acuerdo a su estrategia de negocio.”</a:t>
            </a:r>
          </a:p>
          <a:p>
            <a:r>
              <a:rPr lang="es-ES_tradnl" altLang="es-CL"/>
              <a:t>En esta definición, cuando se habla de que los </a:t>
            </a:r>
            <a:r>
              <a:rPr lang="es-ES_tradnl" altLang="es-CL" b="1"/>
              <a:t>datos</a:t>
            </a:r>
            <a:r>
              <a:rPr lang="es-ES_tradnl" altLang="es-CL"/>
              <a:t> deben estar adaptados a las necesidades de la empresa significa que deben reflejar la percepción de la información que tienen las personas que los utilizan para su trabajo.</a:t>
            </a:r>
          </a:p>
          <a:p>
            <a:r>
              <a:rPr lang="es-ES_tradnl" altLang="es-CL"/>
              <a:t>También se enfatiza que, tanto las operaciones diarias (por ejemplo, atender un pedido de un cliente, facturar una venta, etc.) como las actividades de dirección y control basadas en la toma de decisiones requieren información para su realización y deben ser atendidas por el SI.</a:t>
            </a:r>
          </a:p>
          <a:p>
            <a:r>
              <a:rPr lang="es-ES_tradnl" altLang="es-CL"/>
              <a:t>Por último cabe destacar que el sistema debe estar al servicio de la estrategia de negocio de la empresa, ya que sólo se trata de un elemento más que ésta emplea para conseguir sus objetivos.</a:t>
            </a:r>
          </a:p>
        </p:txBody>
      </p:sp>
    </p:spTree>
    <p:extLst>
      <p:ext uri="{BB962C8B-B14F-4D97-AF65-F5344CB8AC3E}">
        <p14:creationId xmlns:p14="http://schemas.microsoft.com/office/powerpoint/2010/main" val="861563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80413ED1-8951-4093-9281-0DA6B5C727F8}" type="slidenum">
              <a:rPr lang="es-ES_tradnl" altLang="es-CL" sz="1200" b="0">
                <a:solidFill>
                  <a:schemeClr val="tx1"/>
                </a:solidFill>
                <a:latin typeface="Times New Roman" panose="02020603050405020304" pitchFamily="18" charset="0"/>
              </a:rPr>
              <a:pPr/>
              <a:t>72</a:t>
            </a:fld>
            <a:endParaRPr lang="es-ES_tradnl" altLang="es-CL" sz="1200" b="0">
              <a:solidFill>
                <a:schemeClr val="tx1"/>
              </a:solidFill>
              <a:latin typeface="Times New Roman" panose="02020603050405020304"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tLang="es-CL" smtClean="0"/>
              <a:t>En 1994, la DGSA efectuó un foro panel con sus Direcciones Técnicas dependientes, analizando la Cadena del Valor de cada uno de los principales procesos que se desarrollaban en beneficio de la Gestión Logística.</a:t>
            </a:r>
          </a:p>
          <a:p>
            <a:endParaRPr lang="es-ES_tradnl" altLang="es-CL" smtClean="0"/>
          </a:p>
          <a:p>
            <a:r>
              <a:rPr lang="es-ES_tradnl" altLang="es-CL" smtClean="0"/>
              <a:t>El Servicio de Informática de la Armada efectuó un levantamiento con herramientas “CASE” durante 1994 y 1995, el que fue analizado por la empresa Global Services y entregado en Marzo de 1996, el cual fue sometido a conocimiento de todas las Direcciones Técnicas para opinión.</a:t>
            </a:r>
          </a:p>
          <a:p>
            <a:endParaRPr lang="es-ES_tradnl" altLang="es-CL" smtClean="0"/>
          </a:p>
          <a:p>
            <a:r>
              <a:rPr lang="es-ES_tradnl" altLang="es-CL" smtClean="0"/>
              <a:t>En síntesis, el informe establecía que todas las oficinas se apoyaban en diversos tipos de SW, cuyos resultados se vaciaban a un documento escrito para comunicarlo a la siguiente oficina.  Estos SW estaban escritos en diversos lenguajes, y soportados por diversas bases de datos, todos ellos incompatibles entre sí.  El medio más común de intercambio de datos e información era el papel, con algunos casos de uso de disquete y </a:t>
            </a:r>
            <a:r>
              <a:rPr lang="en-AU" altLang="es-CL" smtClean="0"/>
              <a:t>modem,</a:t>
            </a:r>
            <a:r>
              <a:rPr lang="es-ES_tradnl" altLang="es-CL" smtClean="0"/>
              <a:t> lo que hacía muy lento y expuesto a errores todo el flujo de la información por las múltiples oportunidades en que debía digitarse los mismos datos.</a:t>
            </a:r>
          </a:p>
        </p:txBody>
      </p:sp>
    </p:spTree>
    <p:extLst>
      <p:ext uri="{BB962C8B-B14F-4D97-AF65-F5344CB8AC3E}">
        <p14:creationId xmlns:p14="http://schemas.microsoft.com/office/powerpoint/2010/main" val="2588591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E4B58545-58D8-418D-B2A9-CFCDC4D1EC3C}" type="slidenum">
              <a:rPr lang="es-ES_tradnl" altLang="es-CL" sz="1200" b="0">
                <a:solidFill>
                  <a:schemeClr val="tx1"/>
                </a:solidFill>
                <a:latin typeface="Times New Roman" panose="02020603050405020304" pitchFamily="18" charset="0"/>
              </a:rPr>
              <a:pPr/>
              <a:t>73</a:t>
            </a:fld>
            <a:endParaRPr lang="es-ES_tradnl" altLang="es-CL" sz="1200" b="0">
              <a:solidFill>
                <a:schemeClr val="tx1"/>
              </a:solidFill>
              <a:latin typeface="Times New Roman" panose="02020603050405020304" pitchFamily="18" charset="0"/>
            </a:endParaRPr>
          </a:p>
        </p:txBody>
      </p:sp>
      <p:sp>
        <p:nvSpPr>
          <p:cNvPr id="23555" name="Rectangle 1026"/>
          <p:cNvSpPr>
            <a:spLocks noGrp="1" noRot="1" noChangeAspect="1" noChangeArrowheads="1" noTextEdit="1"/>
          </p:cNvSpPr>
          <p:nvPr>
            <p:ph type="sldImg"/>
          </p:nvPr>
        </p:nvSpPr>
        <p:spPr>
          <a:ln/>
        </p:spPr>
      </p:sp>
      <p:sp>
        <p:nvSpPr>
          <p:cNvPr id="23556"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tLang="es-CL" smtClean="0"/>
              <a:t>La solución adoptada consiste en que todos los usuarios trabajen sobre una  base de datos centralizada, de tal forma que todos los informes y análisis se efectúan sobre los mismos datos, los que son siempre correctos por que son ingresados y mantenidos por los encargados mismos de los equipos o los abastecimientos.</a:t>
            </a:r>
          </a:p>
          <a:p>
            <a:endParaRPr lang="es-ES_tradnl" altLang="es-CL" smtClean="0"/>
          </a:p>
          <a:p>
            <a:r>
              <a:rPr lang="es-ES_tradnl" altLang="es-CL" smtClean="0"/>
              <a:t>Al tener un solo sistema, disminuye la cantidad de especialistas en informática y los requerimientos de instrucción sobre los sistemas al cumplir transbordo.</a:t>
            </a:r>
          </a:p>
          <a:p>
            <a:endParaRPr lang="es-ES_tradnl" altLang="es-CL" smtClean="0"/>
          </a:p>
          <a:p>
            <a:endParaRPr lang="es-ES_tradnl" altLang="es-CL" smtClean="0"/>
          </a:p>
        </p:txBody>
      </p:sp>
    </p:spTree>
    <p:extLst>
      <p:ext uri="{BB962C8B-B14F-4D97-AF65-F5344CB8AC3E}">
        <p14:creationId xmlns:p14="http://schemas.microsoft.com/office/powerpoint/2010/main" val="3384322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CD98ADDA-AF7A-4630-8859-1C56F5724C4B}" type="slidenum">
              <a:rPr lang="es-ES_tradnl" altLang="es-CL" sz="1200" b="0">
                <a:solidFill>
                  <a:schemeClr val="tx1"/>
                </a:solidFill>
                <a:latin typeface="Times New Roman" panose="02020603050405020304" pitchFamily="18" charset="0"/>
              </a:rPr>
              <a:pPr/>
              <a:t>74</a:t>
            </a:fld>
            <a:endParaRPr lang="es-ES_tradnl" altLang="es-CL" sz="1200" b="0">
              <a:solidFill>
                <a:schemeClr val="tx1"/>
              </a:solidFill>
              <a:latin typeface="Times New Roman" panose="02020603050405020304"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tLang="es-CL" smtClean="0"/>
              <a:t>Por el sólo hecho de eliminar papeles fue necesario redefinir los procesos, aunque se mantuvo la esencia de ellos.</a:t>
            </a:r>
          </a:p>
        </p:txBody>
      </p:sp>
    </p:spTree>
    <p:extLst>
      <p:ext uri="{BB962C8B-B14F-4D97-AF65-F5344CB8AC3E}">
        <p14:creationId xmlns:p14="http://schemas.microsoft.com/office/powerpoint/2010/main" val="536337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421EEBAC-EB7F-4CF2-9777-66D825D57861}" type="slidenum">
              <a:rPr lang="es-ES_tradnl" altLang="es-CL" sz="1200" b="0">
                <a:solidFill>
                  <a:schemeClr val="tx1"/>
                </a:solidFill>
                <a:latin typeface="Times New Roman" panose="02020603050405020304" pitchFamily="18" charset="0"/>
              </a:rPr>
              <a:pPr/>
              <a:t>75</a:t>
            </a:fld>
            <a:endParaRPr lang="es-ES_tradnl" altLang="es-CL" sz="1200" b="0">
              <a:solidFill>
                <a:schemeClr val="tx1"/>
              </a:solidFill>
              <a:latin typeface="Times New Roman" panose="02020603050405020304" pitchFamily="18"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tLang="es-CL" smtClean="0"/>
              <a:t>Se prefirió adquirir un SW de clase mundial, probado y en explotación antes de desarrollar una solución propia, debido al largo período de desarrollo que habría significado dicho desarrollo.</a:t>
            </a:r>
          </a:p>
          <a:p>
            <a:endParaRPr lang="es-ES_tradnl" altLang="es-CL" smtClean="0"/>
          </a:p>
          <a:p>
            <a:r>
              <a:rPr lang="es-ES_tradnl" altLang="es-CL" smtClean="0"/>
              <a:t>Un SW de “clase mundial” tiene la gran ventaja que incorpora en sus procesos lo que es conocido como “las mejores prácticas del negocio”, que significa que los vicios o ineficiencias de un procedimiento antiguo u obsoleto han sido reconocidos y prevenidos.  </a:t>
            </a:r>
          </a:p>
          <a:p>
            <a:endParaRPr lang="es-ES_tradnl" altLang="es-CL" smtClean="0"/>
          </a:p>
          <a:p>
            <a:r>
              <a:rPr lang="es-ES_tradnl" altLang="es-CL" smtClean="0"/>
              <a:t>Puesto que hay muchos clientes que utilizan estos SW, nuevos y más eficientes procedimientos están permanentemente incorporandose.  A si mismo, el costo de actualizar técnicamente el SW es compartido entre muchos, resultando más económico en el largo plazo. </a:t>
            </a:r>
          </a:p>
        </p:txBody>
      </p:sp>
    </p:spTree>
    <p:extLst>
      <p:ext uri="{BB962C8B-B14F-4D97-AF65-F5344CB8AC3E}">
        <p14:creationId xmlns:p14="http://schemas.microsoft.com/office/powerpoint/2010/main" val="2273680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F43F395B-E261-4648-AE86-394B80377F86}" type="slidenum">
              <a:rPr lang="es-ES_tradnl" altLang="es-CL" sz="1200" b="0">
                <a:solidFill>
                  <a:schemeClr val="tx1"/>
                </a:solidFill>
                <a:latin typeface="Times New Roman" panose="02020603050405020304" pitchFamily="18" charset="0"/>
              </a:rPr>
              <a:pPr/>
              <a:t>76</a:t>
            </a:fld>
            <a:endParaRPr lang="es-ES_tradnl" altLang="es-CL" sz="1200" b="0">
              <a:solidFill>
                <a:schemeClr val="tx1"/>
              </a:solidFill>
              <a:latin typeface="Times New Roman" panose="02020603050405020304" pitchFamily="18"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tLang="es-CL" smtClean="0"/>
              <a:t>Ha habido mucha inquietud por qué no hemos incluido la “O” final en el acrónimo, sin que la dejamos sólo insinuada como “Operativo”, “Oportuno”, “Óptimo”, “O participa o se retira”, etc.</a:t>
            </a:r>
          </a:p>
          <a:p>
            <a:endParaRPr lang="es-ES_tradnl" altLang="es-CL" smtClean="0"/>
          </a:p>
          <a:p>
            <a:r>
              <a:rPr lang="es-ES_tradnl" altLang="es-CL" smtClean="0"/>
              <a:t>Se estima que cuando el sistema esté siendo explotado en plenitud, se podrá definir inequívocamente como “Operativo”, pero al nivel del uso actual la “O” es aún filosófica.</a:t>
            </a:r>
          </a:p>
        </p:txBody>
      </p:sp>
    </p:spTree>
    <p:extLst>
      <p:ext uri="{BB962C8B-B14F-4D97-AF65-F5344CB8AC3E}">
        <p14:creationId xmlns:p14="http://schemas.microsoft.com/office/powerpoint/2010/main" val="1315239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A64BB6B0-1F14-4005-9BD4-4E438F78F75F}" type="slidenum">
              <a:rPr lang="es-ES_tradnl" altLang="es-CL" sz="1200" b="0">
                <a:solidFill>
                  <a:schemeClr val="tx1"/>
                </a:solidFill>
                <a:latin typeface="Times New Roman" panose="02020603050405020304" pitchFamily="18" charset="0"/>
              </a:rPr>
              <a:pPr/>
              <a:t>78</a:t>
            </a:fld>
            <a:endParaRPr lang="es-ES_tradnl" altLang="es-CL" sz="1200" b="0">
              <a:solidFill>
                <a:schemeClr val="tx1"/>
              </a:solidFill>
              <a:latin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_tradnl" altLang="es-CL" smtClean="0"/>
              <a:t>El ambiente SALINO es un ambiente ordenado, en el que los reportes están reemplazando a los informes elaborados por los mantenedores.</a:t>
            </a:r>
          </a:p>
          <a:p>
            <a:endParaRPr lang="es-ES_tradnl" altLang="es-CL" smtClean="0"/>
          </a:p>
          <a:p>
            <a:r>
              <a:rPr lang="es-ES_tradnl" altLang="es-CL" smtClean="0"/>
              <a:t>La Intranet Naval enlaza a los usuarios y operadores a lo largo de todo el territorio nacional.</a:t>
            </a:r>
          </a:p>
        </p:txBody>
      </p:sp>
    </p:spTree>
    <p:extLst>
      <p:ext uri="{BB962C8B-B14F-4D97-AF65-F5344CB8AC3E}">
        <p14:creationId xmlns:p14="http://schemas.microsoft.com/office/powerpoint/2010/main" val="3252436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2A54C80-263E-416B-A8E0-580EDEADCBDC}" type="datetimeFigureOut">
              <a:rPr lang="en-US" dirty="0"/>
              <a:t>6/1/2016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6/1/2016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6/1/2016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3" Type="http://schemas.openxmlformats.org/officeDocument/2006/relationships/oleObject" Target="../embeddings/oleObject6.bin"/><Relationship Id="rId18" Type="http://schemas.openxmlformats.org/officeDocument/2006/relationships/image" Target="../media/image26.png"/><Relationship Id="rId26" Type="http://schemas.openxmlformats.org/officeDocument/2006/relationships/image" Target="../media/image30.png"/><Relationship Id="rId3" Type="http://schemas.openxmlformats.org/officeDocument/2006/relationships/notesSlide" Target="../notesSlides/notesSlide2.xml"/><Relationship Id="rId21" Type="http://schemas.openxmlformats.org/officeDocument/2006/relationships/oleObject" Target="../embeddings/oleObject10.bin"/><Relationship Id="rId34" Type="http://schemas.openxmlformats.org/officeDocument/2006/relationships/image" Target="../media/image34.png"/><Relationship Id="rId7" Type="http://schemas.openxmlformats.org/officeDocument/2006/relationships/oleObject" Target="../embeddings/oleObject2.bin"/><Relationship Id="rId12" Type="http://schemas.openxmlformats.org/officeDocument/2006/relationships/image" Target="../media/image23.png"/><Relationship Id="rId17" Type="http://schemas.openxmlformats.org/officeDocument/2006/relationships/oleObject" Target="../embeddings/oleObject8.bin"/><Relationship Id="rId25" Type="http://schemas.openxmlformats.org/officeDocument/2006/relationships/oleObject" Target="../embeddings/oleObject12.bin"/><Relationship Id="rId33" Type="http://schemas.openxmlformats.org/officeDocument/2006/relationships/oleObject" Target="../embeddings/oleObject16.bin"/><Relationship Id="rId2" Type="http://schemas.openxmlformats.org/officeDocument/2006/relationships/slideLayout" Target="../slideLayouts/slideLayout7.xml"/><Relationship Id="rId16" Type="http://schemas.openxmlformats.org/officeDocument/2006/relationships/image" Target="../media/image25.png"/><Relationship Id="rId20" Type="http://schemas.openxmlformats.org/officeDocument/2006/relationships/image" Target="../media/image27.png"/><Relationship Id="rId29" Type="http://schemas.openxmlformats.org/officeDocument/2006/relationships/oleObject" Target="../embeddings/oleObject14.bin"/><Relationship Id="rId1" Type="http://schemas.openxmlformats.org/officeDocument/2006/relationships/vmlDrawing" Target="../drawings/vmlDrawing1.vml"/><Relationship Id="rId6" Type="http://schemas.openxmlformats.org/officeDocument/2006/relationships/image" Target="../media/image21.wmf"/><Relationship Id="rId11" Type="http://schemas.openxmlformats.org/officeDocument/2006/relationships/oleObject" Target="../embeddings/oleObject5.bin"/><Relationship Id="rId24" Type="http://schemas.openxmlformats.org/officeDocument/2006/relationships/image" Target="../media/image29.png"/><Relationship Id="rId32" Type="http://schemas.openxmlformats.org/officeDocument/2006/relationships/image" Target="../media/image33.png"/><Relationship Id="rId5" Type="http://schemas.openxmlformats.org/officeDocument/2006/relationships/oleObject" Target="../embeddings/oleObject1.bin"/><Relationship Id="rId15" Type="http://schemas.openxmlformats.org/officeDocument/2006/relationships/oleObject" Target="../embeddings/oleObject7.bin"/><Relationship Id="rId23" Type="http://schemas.openxmlformats.org/officeDocument/2006/relationships/oleObject" Target="../embeddings/oleObject11.bin"/><Relationship Id="rId28" Type="http://schemas.openxmlformats.org/officeDocument/2006/relationships/image" Target="../media/image31.png"/><Relationship Id="rId10" Type="http://schemas.openxmlformats.org/officeDocument/2006/relationships/image" Target="../media/image22.png"/><Relationship Id="rId19" Type="http://schemas.openxmlformats.org/officeDocument/2006/relationships/oleObject" Target="../embeddings/oleObject9.bin"/><Relationship Id="rId31" Type="http://schemas.openxmlformats.org/officeDocument/2006/relationships/oleObject" Target="../embeddings/oleObject15.bin"/><Relationship Id="rId4" Type="http://schemas.openxmlformats.org/officeDocument/2006/relationships/image" Target="../media/image35.jpeg"/><Relationship Id="rId9" Type="http://schemas.openxmlformats.org/officeDocument/2006/relationships/oleObject" Target="../embeddings/oleObject4.bin"/><Relationship Id="rId14" Type="http://schemas.openxmlformats.org/officeDocument/2006/relationships/image" Target="../media/image24.png"/><Relationship Id="rId22" Type="http://schemas.openxmlformats.org/officeDocument/2006/relationships/image" Target="../media/image28.png"/><Relationship Id="rId27" Type="http://schemas.openxmlformats.org/officeDocument/2006/relationships/oleObject" Target="../embeddings/oleObject13.bin"/><Relationship Id="rId30" Type="http://schemas.openxmlformats.org/officeDocument/2006/relationships/image" Target="../media/image32.png"/><Relationship Id="rId35" Type="http://schemas.openxmlformats.org/officeDocument/2006/relationships/oleObject" Target="../embeddings/oleObject17.bin"/><Relationship Id="rId8" Type="http://schemas.openxmlformats.org/officeDocument/2006/relationships/oleObject" Target="../embeddings/oleObject3.bin"/></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hyperlink" Target="http://portalsalino.armada.cl/capacitacion/instruccion/salino/jerarquia01.htm"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http://portalsalino.armada.cl/capacitacion/instruccion/salino/tipo-autoridad.doc" TargetMode="External"/><Relationship Id="rId5" Type="http://schemas.openxmlformats.org/officeDocument/2006/relationships/hyperlink" Target="http://portalsalino.armada.cl/capacitacion/instruccion/salino/desc-pg.htm" TargetMode="External"/><Relationship Id="rId4" Type="http://schemas.openxmlformats.org/officeDocument/2006/relationships/hyperlink" Target="http://portalsalino.armada.cl/capacitacion/instruccion/salino/cargo01.htm" TargetMode="Externa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8" Type="http://schemas.openxmlformats.org/officeDocument/2006/relationships/oleObject" Target="../embeddings/oleObject20.bin"/><Relationship Id="rId13" Type="http://schemas.openxmlformats.org/officeDocument/2006/relationships/oleObject" Target="../embeddings/oleObject23.bin"/><Relationship Id="rId3" Type="http://schemas.openxmlformats.org/officeDocument/2006/relationships/notesSlide" Target="../notesSlides/notesSlide7.xml"/><Relationship Id="rId7" Type="http://schemas.openxmlformats.org/officeDocument/2006/relationships/oleObject" Target="../embeddings/oleObject19.bin"/><Relationship Id="rId12"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21.wmf"/><Relationship Id="rId11" Type="http://schemas.openxmlformats.org/officeDocument/2006/relationships/oleObject" Target="../embeddings/oleObject22.bin"/><Relationship Id="rId5" Type="http://schemas.openxmlformats.org/officeDocument/2006/relationships/oleObject" Target="../embeddings/oleObject18.bin"/><Relationship Id="rId10" Type="http://schemas.openxmlformats.org/officeDocument/2006/relationships/image" Target="../media/image36.png"/><Relationship Id="rId4" Type="http://schemas.openxmlformats.org/officeDocument/2006/relationships/image" Target="../media/image35.jpeg"/><Relationship Id="rId9" Type="http://schemas.openxmlformats.org/officeDocument/2006/relationships/oleObject" Target="../embeddings/oleObject21.bin"/><Relationship Id="rId14" Type="http://schemas.openxmlformats.org/officeDocument/2006/relationships/image" Target="../media/image23.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8" Type="http://schemas.openxmlformats.org/officeDocument/2006/relationships/hyperlink" Target="http://www.clickhoteles.com/images/destinos/inglaterra/londres.jpg" TargetMode="External"/><Relationship Id="rId3" Type="http://schemas.openxmlformats.org/officeDocument/2006/relationships/image" Target="../media/image38.jpeg"/><Relationship Id="rId7" Type="http://schemas.openxmlformats.org/officeDocument/2006/relationships/image" Target="../media/image42.pn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png"/><Relationship Id="rId10" Type="http://schemas.openxmlformats.org/officeDocument/2006/relationships/image" Target="../media/image44.png"/><Relationship Id="rId4" Type="http://schemas.openxmlformats.org/officeDocument/2006/relationships/image" Target="../media/image39.png"/><Relationship Id="rId9" Type="http://schemas.openxmlformats.org/officeDocument/2006/relationships/image" Target="../media/image43.jpe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hyperlink" Target="http://portalsalino.armada.cl/links/definitiva/conceptos_gen.html#orden_trabajo" TargetMode="Externa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8" Type="http://schemas.openxmlformats.org/officeDocument/2006/relationships/hyperlink" Target="http://portalsalino.armada.cl/links/definitiva/procesos.html#estandar" TargetMode="External"/><Relationship Id="rId3" Type="http://schemas.openxmlformats.org/officeDocument/2006/relationships/hyperlink" Target="http://portalsalino.armada.cl/links/definitiva/procesos.html#estadistica" TargetMode="External"/><Relationship Id="rId7" Type="http://schemas.openxmlformats.org/officeDocument/2006/relationships/hyperlink" Target="http://portalsalino.armada.cl/links/definitiva/procesos.html#seguimiento_equipo" TargetMode="External"/><Relationship Id="rId2" Type="http://schemas.openxmlformats.org/officeDocument/2006/relationships/hyperlink" Target="http://portalsalino.armada.cl/links/definitiva/procesos.html#monitoreo" TargetMode="External"/><Relationship Id="rId1" Type="http://schemas.openxmlformats.org/officeDocument/2006/relationships/slideLayout" Target="../slideLayouts/slideLayout2.xml"/><Relationship Id="rId6" Type="http://schemas.openxmlformats.org/officeDocument/2006/relationships/hyperlink" Target="http://portalsalino.armada.cl/links/definitiva/procesos.html#orden_trabajo" TargetMode="External"/><Relationship Id="rId5" Type="http://schemas.openxmlformats.org/officeDocument/2006/relationships/hyperlink" Target="http://portalsalino.armada.cl/links/definitiva/procesos.html#grupales" TargetMode="External"/><Relationship Id="rId10" Type="http://schemas.openxmlformats.org/officeDocument/2006/relationships/hyperlink" Target="http://portalsalino.armada.cl/links/definitiva/procesos.html#proyectos" TargetMode="External"/><Relationship Id="rId4" Type="http://schemas.openxmlformats.org/officeDocument/2006/relationships/hyperlink" Target="http://portalsalino.armada.cl/links/definitiva/procesos.html#reg_equipo" TargetMode="External"/><Relationship Id="rId9" Type="http://schemas.openxmlformats.org/officeDocument/2006/relationships/hyperlink" Target="http://portalsalino.armada.cl/links/definitiva/procesos.html#grupos_trabajo" TargetMode="Externa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3" Type="http://schemas.openxmlformats.org/officeDocument/2006/relationships/image" Target="../media/image59.wmf"/><Relationship Id="rId7" Type="http://schemas.openxmlformats.org/officeDocument/2006/relationships/image" Target="../media/image63.wmf"/><Relationship Id="rId2" Type="http://schemas.openxmlformats.org/officeDocument/2006/relationships/image" Target="../media/image58.wmf"/><Relationship Id="rId1" Type="http://schemas.openxmlformats.org/officeDocument/2006/relationships/slideLayout" Target="../slideLayouts/slideLayout2.xml"/><Relationship Id="rId6" Type="http://schemas.openxmlformats.org/officeDocument/2006/relationships/image" Target="../media/image62.wmf"/><Relationship Id="rId5" Type="http://schemas.openxmlformats.org/officeDocument/2006/relationships/image" Target="../media/image61.wmf"/><Relationship Id="rId4" Type="http://schemas.openxmlformats.org/officeDocument/2006/relationships/image" Target="../media/image60.wmf"/></Relationships>
</file>

<file path=ppt/slides/_rels/slide20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65.wmf"/><Relationship Id="rId1" Type="http://schemas.openxmlformats.org/officeDocument/2006/relationships/slideLayout" Target="../slideLayouts/slideLayout2.xml"/><Relationship Id="rId5" Type="http://schemas.openxmlformats.org/officeDocument/2006/relationships/image" Target="../media/image68.emf"/><Relationship Id="rId4" Type="http://schemas.openxmlformats.org/officeDocument/2006/relationships/image" Target="../media/image67.emf"/></Relationships>
</file>

<file path=ppt/slides/_rels/slide202.xml.rels><?xml version="1.0" encoding="UTF-8" standalone="yes"?>
<Relationships xmlns="http://schemas.openxmlformats.org/package/2006/relationships"><Relationship Id="rId2" Type="http://schemas.openxmlformats.org/officeDocument/2006/relationships/image" Target="../media/image69.wmf"/><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3.emf"/></Relationships>
</file>

<file path=ppt/slides/_rels/slide229.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85.emf"/><Relationship Id="rId5" Type="http://schemas.openxmlformats.org/officeDocument/2006/relationships/oleObject" Target="../embeddings/oleObject26.bin"/><Relationship Id="rId4" Type="http://schemas.openxmlformats.org/officeDocument/2006/relationships/image" Target="../media/image84.emf"/></Relationships>
</file>

<file path=ppt/slides/_rels/slide230.xml.rels><?xml version="1.0" encoding="UTF-8" standalone="yes"?>
<Relationships xmlns="http://schemas.openxmlformats.org/package/2006/relationships"><Relationship Id="rId8" Type="http://schemas.openxmlformats.org/officeDocument/2006/relationships/image" Target="../media/image89.jpeg"/><Relationship Id="rId13" Type="http://schemas.openxmlformats.org/officeDocument/2006/relationships/image" Target="../media/image91.jpeg"/><Relationship Id="rId18" Type="http://schemas.openxmlformats.org/officeDocument/2006/relationships/image" Target="../media/image96.png"/><Relationship Id="rId3" Type="http://schemas.openxmlformats.org/officeDocument/2006/relationships/image" Target="../media/image42.png"/><Relationship Id="rId7" Type="http://schemas.openxmlformats.org/officeDocument/2006/relationships/hyperlink" Target="http://www.probinse.com/imagenes/perno_probinse_contact.jpg" TargetMode="External"/><Relationship Id="rId12" Type="http://schemas.openxmlformats.org/officeDocument/2006/relationships/image" Target="../media/image43.jpeg"/><Relationship Id="rId17" Type="http://schemas.openxmlformats.org/officeDocument/2006/relationships/image" Target="../media/image95.jpeg"/><Relationship Id="rId2" Type="http://schemas.openxmlformats.org/officeDocument/2006/relationships/image" Target="../media/image41.jpeg"/><Relationship Id="rId16" Type="http://schemas.openxmlformats.org/officeDocument/2006/relationships/image" Target="../media/image94.png"/><Relationship Id="rId1" Type="http://schemas.openxmlformats.org/officeDocument/2006/relationships/slideLayout" Target="../slideLayouts/slideLayout2.xml"/><Relationship Id="rId6" Type="http://schemas.openxmlformats.org/officeDocument/2006/relationships/image" Target="../media/image88.png"/><Relationship Id="rId11" Type="http://schemas.openxmlformats.org/officeDocument/2006/relationships/hyperlink" Target="http://www.clickhoteles.com/images/destinos/inglaterra/londres.jpg" TargetMode="External"/><Relationship Id="rId5" Type="http://schemas.openxmlformats.org/officeDocument/2006/relationships/image" Target="../media/image87.png"/><Relationship Id="rId15" Type="http://schemas.openxmlformats.org/officeDocument/2006/relationships/image" Target="../media/image93.png"/><Relationship Id="rId10" Type="http://schemas.openxmlformats.org/officeDocument/2006/relationships/image" Target="../media/image90.jpeg"/><Relationship Id="rId4" Type="http://schemas.openxmlformats.org/officeDocument/2006/relationships/image" Target="../media/image86.jpeg"/><Relationship Id="rId9" Type="http://schemas.openxmlformats.org/officeDocument/2006/relationships/hyperlink" Target="http://www.via-soft.com.ar/imagenes/servicios/reparacion.jpg" TargetMode="External"/><Relationship Id="rId14" Type="http://schemas.openxmlformats.org/officeDocument/2006/relationships/image" Target="../media/image92.png"/></Relationships>
</file>

<file path=ppt/slides/_rels/slide231.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97.emf"/></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2" Type="http://schemas.openxmlformats.org/officeDocument/2006/relationships/image" Target="../media/image98.emf"/><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36600" y="2404534"/>
            <a:ext cx="8537403" cy="1646302"/>
          </a:xfrm>
        </p:spPr>
        <p:txBody>
          <a:bodyPr/>
          <a:lstStyle/>
          <a:p>
            <a:r>
              <a:rPr lang="es-CL" dirty="0"/>
              <a:t/>
            </a:r>
            <a:br>
              <a:rPr lang="es-CL" dirty="0"/>
            </a:br>
            <a:r>
              <a:rPr lang="es-ES" b="1" dirty="0"/>
              <a:t>SISTEMAS DE INFORMACIÓN LOGÍSTICA</a:t>
            </a:r>
            <a:r>
              <a:rPr lang="es-CL" dirty="0"/>
              <a:t/>
            </a:r>
            <a:br>
              <a:rPr lang="es-CL" dirty="0"/>
            </a:br>
            <a:endParaRPr lang="es-CL" dirty="0"/>
          </a:p>
        </p:txBody>
      </p:sp>
      <p:sp>
        <p:nvSpPr>
          <p:cNvPr id="3" name="Subtítulo 2"/>
          <p:cNvSpPr>
            <a:spLocks noGrp="1"/>
          </p:cNvSpPr>
          <p:nvPr>
            <p:ph type="subTitle" idx="1"/>
          </p:nvPr>
        </p:nvSpPr>
        <p:spPr/>
        <p:txBody>
          <a:bodyPr/>
          <a:lstStyle/>
          <a:p>
            <a:r>
              <a:rPr lang="es-CL" dirty="0" smtClean="0"/>
              <a:t>Héctor Cifuentes E.</a:t>
            </a:r>
          </a:p>
          <a:p>
            <a:r>
              <a:rPr lang="es-CL" dirty="0" smtClean="0"/>
              <a:t>Teniente Primero AB.</a:t>
            </a:r>
            <a:endParaRPr lang="es-CL" dirty="0"/>
          </a:p>
        </p:txBody>
      </p:sp>
    </p:spTree>
    <p:extLst>
      <p:ext uri="{BB962C8B-B14F-4D97-AF65-F5344CB8AC3E}">
        <p14:creationId xmlns:p14="http://schemas.microsoft.com/office/powerpoint/2010/main" val="15802552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Objetivos Generales  de la asignatura.</a:t>
            </a:r>
            <a:br>
              <a:rPr lang="es-CL" dirty="0"/>
            </a:br>
            <a:endParaRPr lang="es-CL" dirty="0"/>
          </a:p>
        </p:txBody>
      </p:sp>
      <p:sp>
        <p:nvSpPr>
          <p:cNvPr id="3" name="Marcador de contenido 2"/>
          <p:cNvSpPr>
            <a:spLocks noGrp="1"/>
          </p:cNvSpPr>
          <p:nvPr>
            <p:ph idx="1"/>
          </p:nvPr>
        </p:nvSpPr>
        <p:spPr/>
        <p:txBody>
          <a:bodyPr>
            <a:noAutofit/>
          </a:bodyPr>
          <a:lstStyle/>
          <a:p>
            <a:r>
              <a:rPr lang="es-CL" sz="1600" b="1" dirty="0" smtClean="0"/>
              <a:t>Comprensión </a:t>
            </a:r>
            <a:r>
              <a:rPr lang="es-CL" sz="1600" b="1" dirty="0"/>
              <a:t>de Textos, </a:t>
            </a:r>
            <a:r>
              <a:rPr lang="es-CL" sz="1600" dirty="0"/>
              <a:t>reconociendo el significado</a:t>
            </a:r>
            <a:r>
              <a:rPr lang="es-CL" sz="1600" b="1" dirty="0"/>
              <a:t> </a:t>
            </a:r>
            <a:r>
              <a:rPr lang="es-CL" sz="1600" dirty="0"/>
              <a:t>de los principales conceptos y de la terminología utilizada por los distintos Sistemas Logísticos Institucionales, así como comprendiendo los alcances e implicancias</a:t>
            </a:r>
            <a:r>
              <a:rPr lang="es-CL" sz="1600" b="1" dirty="0"/>
              <a:t> </a:t>
            </a:r>
            <a:r>
              <a:rPr lang="es-CL" sz="1600" dirty="0"/>
              <a:t>del cumplimiento de las distintas políticas de estos </a:t>
            </a:r>
            <a:r>
              <a:rPr lang="es-CL" sz="1600" dirty="0" smtClean="0"/>
              <a:t>Sistemas,</a:t>
            </a:r>
          </a:p>
          <a:p>
            <a:r>
              <a:rPr lang="es-CL" sz="1600" b="1" dirty="0" smtClean="0"/>
              <a:t>Orientación </a:t>
            </a:r>
            <a:r>
              <a:rPr lang="es-CL" sz="1600" b="1" dirty="0"/>
              <a:t>Espacio Temporal</a:t>
            </a:r>
            <a:r>
              <a:rPr lang="es-CL" sz="1600" dirty="0"/>
              <a:t>, mediante la identificación y correcto empleo de símbolos, conceptos y vocabulario técnico profesional y secuenciando los distintos eventos que se derivan de los procesos de obtención, almacenamiento y entrega de materiales en la </a:t>
            </a:r>
            <a:r>
              <a:rPr lang="es-CL" sz="1600" dirty="0" smtClean="0"/>
              <a:t>Institución.</a:t>
            </a:r>
          </a:p>
          <a:p>
            <a:r>
              <a:rPr lang="es-CL" sz="1600" b="1" dirty="0" smtClean="0"/>
              <a:t>Razonamiento </a:t>
            </a:r>
            <a:r>
              <a:rPr lang="es-CL" sz="1600" b="1" dirty="0"/>
              <a:t>Lógico</a:t>
            </a:r>
            <a:r>
              <a:rPr lang="es-CL" sz="1600" dirty="0"/>
              <a:t>, mediante la comprensión de la estructura lógica de los Sistemas Logísticos Institucionales, el reconocimiento de la pertinencia en cuanto a la aplicación de adecuados procedimientos administrativos para el registro y control de la información relativa a la administración logística del material naval y la identificación de las partes componentes de cada sistema, estableciendo su interrelación e interpretando adecuadamente la información suministrada por ellos, de modo de operarlos correctamente; y de esta forma, asesorar adecuadamente a los niveles superiores de mando en materias logísticas de abastecimiento. </a:t>
            </a:r>
          </a:p>
        </p:txBody>
      </p:sp>
    </p:spTree>
    <p:extLst>
      <p:ext uri="{BB962C8B-B14F-4D97-AF65-F5344CB8AC3E}">
        <p14:creationId xmlns:p14="http://schemas.microsoft.com/office/powerpoint/2010/main" val="38601646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U</a:t>
            </a:r>
            <a:r>
              <a:rPr lang="es-MX" dirty="0" smtClean="0"/>
              <a:t>nidades </a:t>
            </a:r>
            <a:r>
              <a:rPr lang="es-MX" dirty="0"/>
              <a:t>T</a:t>
            </a:r>
            <a:r>
              <a:rPr lang="es-MX" dirty="0" smtClean="0"/>
              <a:t>emáticas.</a:t>
            </a:r>
            <a:endParaRPr lang="es-CL" dirty="0"/>
          </a:p>
        </p:txBody>
      </p:sp>
      <p:sp>
        <p:nvSpPr>
          <p:cNvPr id="3" name="Marcador de contenido 2"/>
          <p:cNvSpPr>
            <a:spLocks noGrp="1"/>
          </p:cNvSpPr>
          <p:nvPr>
            <p:ph idx="1"/>
          </p:nvPr>
        </p:nvSpPr>
        <p:spPr/>
        <p:txBody>
          <a:bodyPr/>
          <a:lstStyle/>
          <a:p>
            <a:r>
              <a:rPr lang="es-CL" dirty="0"/>
              <a:t>U.T. N°1.	SISTEMA DE INFORMACIÓN </a:t>
            </a:r>
            <a:r>
              <a:rPr lang="es-CL" dirty="0" smtClean="0"/>
              <a:t>ADMINISTRATIVA. (16 horas)</a:t>
            </a:r>
          </a:p>
          <a:p>
            <a:r>
              <a:rPr lang="es-CL" dirty="0"/>
              <a:t>U.T. N°2.	ESTRUCTURA Y FILOSOFÍA DE SALINO</a:t>
            </a:r>
            <a:r>
              <a:rPr lang="es-CL" dirty="0" smtClean="0"/>
              <a:t>. (10 horas)</a:t>
            </a:r>
          </a:p>
          <a:p>
            <a:r>
              <a:rPr lang="es-CL" dirty="0"/>
              <a:t>U.T. N°3.	SUB SISTEMA DE MANTENIMIENTO SALINO</a:t>
            </a:r>
            <a:r>
              <a:rPr lang="es-CL" dirty="0" smtClean="0"/>
              <a:t>. (10 horas)</a:t>
            </a:r>
          </a:p>
          <a:p>
            <a:r>
              <a:rPr lang="es-CL" dirty="0"/>
              <a:t>U.T. N°4.	SUB SISTEMA DE MATERIALES DE SALINO.	 </a:t>
            </a:r>
            <a:r>
              <a:rPr lang="es-CL" dirty="0" smtClean="0"/>
              <a:t>(20 horas)</a:t>
            </a:r>
          </a:p>
          <a:p>
            <a:endParaRPr lang="es-CL" dirty="0"/>
          </a:p>
        </p:txBody>
      </p:sp>
    </p:spTree>
    <p:extLst>
      <p:ext uri="{BB962C8B-B14F-4D97-AF65-F5344CB8AC3E}">
        <p14:creationId xmlns:p14="http://schemas.microsoft.com/office/powerpoint/2010/main" val="14356362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Evaluaciones.</a:t>
            </a:r>
            <a:r>
              <a:rPr lang="es-CL" dirty="0"/>
              <a:t/>
            </a:r>
            <a:br>
              <a:rPr lang="es-CL" dirty="0"/>
            </a:br>
            <a:endParaRPr lang="es-CL"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649771914"/>
              </p:ext>
            </p:extLst>
          </p:nvPr>
        </p:nvGraphicFramePr>
        <p:xfrm>
          <a:off x="1498600" y="1930400"/>
          <a:ext cx="7302501" cy="2798704"/>
        </p:xfrm>
        <a:graphic>
          <a:graphicData uri="http://schemas.openxmlformats.org/drawingml/2006/table">
            <a:tbl>
              <a:tblPr>
                <a:tableStyleId>{BC89EF96-8CEA-46FF-86C4-4CE0E7609802}</a:tableStyleId>
              </a:tblPr>
              <a:tblGrid>
                <a:gridCol w="1182703"/>
                <a:gridCol w="1251464"/>
                <a:gridCol w="1168950"/>
                <a:gridCol w="3699384"/>
              </a:tblGrid>
              <a:tr h="595280">
                <a:tc>
                  <a:txBody>
                    <a:bodyPr/>
                    <a:lstStyle/>
                    <a:p>
                      <a:pPr algn="ctr">
                        <a:spcAft>
                          <a:spcPts val="0"/>
                        </a:spcAft>
                      </a:pPr>
                      <a:r>
                        <a:rPr lang="es-ES" sz="1400" b="1" dirty="0">
                          <a:effectLst/>
                        </a:rPr>
                        <a:t>Evaluación</a:t>
                      </a:r>
                      <a:endParaRPr lang="es-CL" sz="1800" b="1"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400" b="1" dirty="0">
                          <a:effectLst/>
                        </a:rPr>
                        <a:t>U.T. N°</a:t>
                      </a:r>
                      <a:endParaRPr lang="es-CL" sz="1800" b="1"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400" b="1" dirty="0">
                          <a:effectLst/>
                        </a:rPr>
                        <a:t>Semana</a:t>
                      </a:r>
                      <a:endParaRPr lang="es-CL" sz="1800" b="1"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400" b="1" dirty="0">
                          <a:effectLst/>
                        </a:rPr>
                        <a:t>Tipo de Instrumento</a:t>
                      </a:r>
                      <a:endParaRPr lang="es-CL" sz="1800" b="1" dirty="0">
                        <a:effectLst/>
                        <a:latin typeface="Times New Roman" panose="02020603050405020304" pitchFamily="18" charset="0"/>
                        <a:ea typeface="Times New Roman" panose="02020603050405020304" pitchFamily="18" charset="0"/>
                      </a:endParaRPr>
                    </a:p>
                  </a:txBody>
                  <a:tcPr marL="44450" marR="44450" marT="0" marB="0" anchor="ctr"/>
                </a:tc>
              </a:tr>
              <a:tr h="462009">
                <a:tc>
                  <a:txBody>
                    <a:bodyPr/>
                    <a:lstStyle/>
                    <a:p>
                      <a:pPr algn="ctr">
                        <a:spcAft>
                          <a:spcPts val="0"/>
                        </a:spcAft>
                      </a:pPr>
                      <a:r>
                        <a:rPr lang="es-ES" sz="1200" dirty="0">
                          <a:effectLst/>
                        </a:rPr>
                        <a:t>1</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dirty="0">
                          <a:effectLst/>
                        </a:rPr>
                        <a:t>1 y 2</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dirty="0">
                          <a:effectLst/>
                        </a:rPr>
                        <a:t>7</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85090" algn="just">
                        <a:spcAft>
                          <a:spcPts val="0"/>
                        </a:spcAft>
                      </a:pPr>
                      <a:r>
                        <a:rPr lang="es-ES" sz="1200" dirty="0">
                          <a:effectLst/>
                        </a:rPr>
                        <a:t>Prueba de respuestas combinadas. </a:t>
                      </a:r>
                      <a:r>
                        <a:rPr lang="es-ES" sz="1200" dirty="0" smtClean="0">
                          <a:effectLst/>
                        </a:rPr>
                        <a:t> </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r>
              <a:tr h="462009">
                <a:tc>
                  <a:txBody>
                    <a:bodyPr/>
                    <a:lstStyle/>
                    <a:p>
                      <a:pPr algn="ctr">
                        <a:spcAft>
                          <a:spcPts val="0"/>
                        </a:spcAft>
                      </a:pPr>
                      <a:r>
                        <a:rPr lang="es-ES" sz="1200" dirty="0">
                          <a:effectLst/>
                        </a:rPr>
                        <a:t>2</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a:effectLst/>
                        </a:rPr>
                        <a:t>3</a:t>
                      </a:r>
                      <a:endParaRPr lang="es-CL" sz="160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dirty="0">
                          <a:effectLst/>
                        </a:rPr>
                        <a:t>10</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85090" algn="just">
                        <a:spcAft>
                          <a:spcPts val="0"/>
                        </a:spcAft>
                      </a:pPr>
                      <a:r>
                        <a:rPr lang="es-ES" sz="1200" dirty="0">
                          <a:effectLst/>
                        </a:rPr>
                        <a:t>Prueba de respuestas combinadas. </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r>
              <a:tr h="639703">
                <a:tc>
                  <a:txBody>
                    <a:bodyPr/>
                    <a:lstStyle/>
                    <a:p>
                      <a:pPr algn="ctr">
                        <a:spcAft>
                          <a:spcPts val="0"/>
                        </a:spcAft>
                      </a:pPr>
                      <a:r>
                        <a:rPr lang="es-ES" sz="1200" dirty="0">
                          <a:effectLst/>
                        </a:rPr>
                        <a:t>3</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dirty="0">
                          <a:effectLst/>
                        </a:rPr>
                        <a:t>4</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ES" sz="1200" dirty="0" smtClean="0">
                          <a:effectLst/>
                        </a:rPr>
                        <a:t>17</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85090" algn="just">
                        <a:spcAft>
                          <a:spcPts val="0"/>
                        </a:spcAft>
                      </a:pPr>
                      <a:r>
                        <a:rPr lang="es-ES" sz="1200" dirty="0" smtClean="0">
                          <a:effectLst/>
                        </a:rPr>
                        <a:t>Prueba de respuestas combinadas. </a:t>
                      </a:r>
                      <a:endParaRPr lang="es-CL" sz="1600" dirty="0">
                        <a:effectLst/>
                        <a:latin typeface="Times New Roman" panose="02020603050405020304" pitchFamily="18" charset="0"/>
                        <a:ea typeface="Times New Roman" panose="02020603050405020304" pitchFamily="18" charset="0"/>
                      </a:endParaRPr>
                    </a:p>
                  </a:txBody>
                  <a:tcPr marL="44450" marR="44450" marT="0" marB="0" anchor="ctr"/>
                </a:tc>
              </a:tr>
              <a:tr h="639703">
                <a:tc>
                  <a:txBody>
                    <a:bodyPr/>
                    <a:lstStyle/>
                    <a:p>
                      <a:pPr algn="ctr">
                        <a:spcAft>
                          <a:spcPts val="0"/>
                        </a:spcAft>
                      </a:pPr>
                      <a:r>
                        <a:rPr lang="es-CL" sz="1200" dirty="0" smtClean="0">
                          <a:effectLst/>
                          <a:latin typeface="Times New Roman" panose="02020603050405020304" pitchFamily="18" charset="0"/>
                          <a:ea typeface="Times New Roman" panose="02020603050405020304" pitchFamily="18" charset="0"/>
                        </a:rPr>
                        <a:t>4</a:t>
                      </a:r>
                      <a:endParaRPr lang="es-CL" sz="12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CL" sz="1200" dirty="0" smtClean="0">
                          <a:effectLst/>
                          <a:latin typeface="Times New Roman" panose="02020603050405020304" pitchFamily="18" charset="0"/>
                          <a:ea typeface="Times New Roman" panose="02020603050405020304" pitchFamily="18" charset="0"/>
                        </a:rPr>
                        <a:t>Gral.</a:t>
                      </a:r>
                      <a:endParaRPr lang="es-CL" sz="12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algn="ctr">
                        <a:spcAft>
                          <a:spcPts val="0"/>
                        </a:spcAft>
                      </a:pPr>
                      <a:r>
                        <a:rPr lang="es-CL" sz="1200" dirty="0" smtClean="0">
                          <a:effectLst/>
                          <a:latin typeface="Times New Roman" panose="02020603050405020304" pitchFamily="18" charset="0"/>
                          <a:ea typeface="Times New Roman" panose="02020603050405020304" pitchFamily="18" charset="0"/>
                        </a:rPr>
                        <a:t>17</a:t>
                      </a:r>
                      <a:endParaRPr lang="es-CL" sz="1200" dirty="0">
                        <a:effectLst/>
                        <a:latin typeface="Times New Roman" panose="02020603050405020304" pitchFamily="18" charset="0"/>
                        <a:ea typeface="Times New Roman" panose="02020603050405020304" pitchFamily="18" charset="0"/>
                      </a:endParaRPr>
                    </a:p>
                  </a:txBody>
                  <a:tcPr marL="44450" marR="44450" marT="0" marB="0" anchor="ctr"/>
                </a:tc>
                <a:tc>
                  <a:txBody>
                    <a:bodyPr/>
                    <a:lstStyle/>
                    <a:p>
                      <a:pPr marL="85090" algn="just">
                        <a:spcAft>
                          <a:spcPts val="0"/>
                        </a:spcAft>
                      </a:pPr>
                      <a:r>
                        <a:rPr lang="es-CL" sz="1200" dirty="0" smtClean="0">
                          <a:effectLst/>
                          <a:latin typeface="Times New Roman" panose="02020603050405020304" pitchFamily="18" charset="0"/>
                          <a:ea typeface="Times New Roman" panose="02020603050405020304" pitchFamily="18" charset="0"/>
                        </a:rPr>
                        <a:t>Promedio de C.U.C.</a:t>
                      </a:r>
                      <a:endParaRPr lang="es-CL" sz="1200" dirty="0">
                        <a:effectLst/>
                        <a:latin typeface="Times New Roman" panose="02020603050405020304" pitchFamily="18" charset="0"/>
                        <a:ea typeface="Times New Roman" panose="02020603050405020304" pitchFamily="18" charset="0"/>
                      </a:endParaRPr>
                    </a:p>
                  </a:txBody>
                  <a:tcPr marL="44450" marR="44450" marT="0" marB="0" anchor="ctr"/>
                </a:tc>
              </a:tr>
            </a:tbl>
          </a:graphicData>
        </a:graphic>
      </p:graphicFrame>
    </p:spTree>
    <p:extLst>
      <p:ext uri="{BB962C8B-B14F-4D97-AF65-F5344CB8AC3E}">
        <p14:creationId xmlns:p14="http://schemas.microsoft.com/office/powerpoint/2010/main" val="24185420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B</a:t>
            </a:r>
            <a:r>
              <a:rPr lang="es-CL" dirty="0" smtClean="0"/>
              <a:t>ibliografía.</a:t>
            </a:r>
            <a:endParaRPr lang="es-CL"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3369399626"/>
              </p:ext>
            </p:extLst>
          </p:nvPr>
        </p:nvGraphicFramePr>
        <p:xfrm>
          <a:off x="3124200" y="1587500"/>
          <a:ext cx="3644900" cy="4833225"/>
        </p:xfrm>
        <a:graphic>
          <a:graphicData uri="http://schemas.openxmlformats.org/drawingml/2006/table">
            <a:tbl>
              <a:tblPr>
                <a:tableStyleId>{BC89EF96-8CEA-46FF-86C4-4CE0E7609802}</a:tableStyleId>
              </a:tblPr>
              <a:tblGrid>
                <a:gridCol w="3644900"/>
              </a:tblGrid>
              <a:tr h="711200">
                <a:tc>
                  <a:txBody>
                    <a:bodyPr/>
                    <a:lstStyle/>
                    <a:p>
                      <a:pPr marL="52705" marR="85090" algn="ctr">
                        <a:spcAft>
                          <a:spcPts val="0"/>
                        </a:spcAft>
                      </a:pPr>
                      <a:r>
                        <a:rPr lang="es-ES" sz="1400" b="1" dirty="0">
                          <a:effectLst/>
                        </a:rPr>
                        <a:t>Texto- Página Web</a:t>
                      </a:r>
                      <a:endParaRPr lang="es-CL" sz="2000" b="1" dirty="0">
                        <a:effectLst/>
                      </a:endParaRPr>
                    </a:p>
                    <a:p>
                      <a:pPr marL="52705" marR="85090" algn="ctr">
                        <a:spcAft>
                          <a:spcPts val="0"/>
                        </a:spcAft>
                      </a:pPr>
                      <a:r>
                        <a:rPr lang="es-ES" sz="1400" b="1" spc="40" dirty="0">
                          <a:effectLst/>
                        </a:rPr>
                        <a:t>Autor, título, Editorial, Año</a:t>
                      </a:r>
                      <a:r>
                        <a:rPr lang="es-ES" sz="1400" b="1" dirty="0">
                          <a:effectLst/>
                        </a:rPr>
                        <a:t>.</a:t>
                      </a:r>
                      <a:endParaRPr lang="es-CL" sz="2000" b="1" dirty="0">
                        <a:effectLst/>
                        <a:latin typeface="Times New Roman" panose="02020603050405020304" pitchFamily="18" charset="0"/>
                        <a:ea typeface="Times New Roman" panose="02020603050405020304" pitchFamily="18" charset="0"/>
                      </a:endParaRPr>
                    </a:p>
                  </a:txBody>
                  <a:tcPr marL="44450" marR="44450" marT="0" marB="0" anchor="ctr"/>
                </a:tc>
              </a:tr>
              <a:tr h="1469557">
                <a:tc>
                  <a:txBody>
                    <a:bodyPr/>
                    <a:lstStyle/>
                    <a:p>
                      <a:pPr marL="52705" marR="85090">
                        <a:spcAft>
                          <a:spcPts val="0"/>
                        </a:spcAft>
                      </a:pPr>
                      <a:r>
                        <a:rPr lang="es-ES" sz="1600" dirty="0">
                          <a:effectLst/>
                        </a:rPr>
                        <a:t>Acevedo, </a:t>
                      </a:r>
                      <a:r>
                        <a:rPr lang="es-ES" sz="1600" dirty="0" smtClean="0">
                          <a:effectLst/>
                        </a:rPr>
                        <a:t>Héctor, </a:t>
                      </a:r>
                      <a:r>
                        <a:rPr lang="es-ES" sz="1600" dirty="0">
                          <a:effectLst/>
                        </a:rPr>
                        <a:t>“El análisis estructurado de Sistemas y el desarrollo de Proyectos Informáticos”.  Editorial </a:t>
                      </a:r>
                      <a:r>
                        <a:rPr lang="es-ES" sz="1600" dirty="0" err="1">
                          <a:effectLst/>
                        </a:rPr>
                        <a:t>Ecogestión</a:t>
                      </a:r>
                      <a:r>
                        <a:rPr lang="es-ES" sz="1600" dirty="0">
                          <a:effectLst/>
                        </a:rPr>
                        <a:t>, 1992.</a:t>
                      </a:r>
                      <a:endParaRPr lang="es-CL" sz="2000" dirty="0">
                        <a:effectLst/>
                        <a:latin typeface="Times New Roman" panose="02020603050405020304" pitchFamily="18" charset="0"/>
                        <a:ea typeface="Times New Roman" panose="02020603050405020304" pitchFamily="18" charset="0"/>
                      </a:endParaRPr>
                    </a:p>
                  </a:txBody>
                  <a:tcPr marL="44450" marR="44450" marT="36195" marB="0"/>
                </a:tc>
              </a:tr>
              <a:tr h="1182911">
                <a:tc>
                  <a:txBody>
                    <a:bodyPr/>
                    <a:lstStyle/>
                    <a:p>
                      <a:pPr marL="52705" marR="85090">
                        <a:spcAft>
                          <a:spcPts val="0"/>
                        </a:spcAft>
                        <a:tabLst>
                          <a:tab pos="1143000" algn="l"/>
                        </a:tabLst>
                      </a:pPr>
                      <a:r>
                        <a:rPr lang="es-ES" sz="1600" dirty="0">
                          <a:effectLst/>
                        </a:rPr>
                        <a:t>Barros, Oscar, “Sistemas de Información Administrativos”.  Editorial Universitaria, 1981.</a:t>
                      </a:r>
                      <a:endParaRPr lang="es-CL" sz="2000" dirty="0">
                        <a:effectLst/>
                        <a:latin typeface="Times New Roman" panose="02020603050405020304" pitchFamily="18" charset="0"/>
                        <a:ea typeface="Times New Roman" panose="02020603050405020304" pitchFamily="18" charset="0"/>
                      </a:endParaRPr>
                    </a:p>
                  </a:txBody>
                  <a:tcPr marL="44450" marR="44450" marT="36195" marB="0"/>
                </a:tc>
              </a:tr>
              <a:tr h="1469557">
                <a:tc>
                  <a:txBody>
                    <a:bodyPr/>
                    <a:lstStyle/>
                    <a:p>
                      <a:pPr marL="52705" marR="85090">
                        <a:spcAft>
                          <a:spcPts val="0"/>
                        </a:spcAft>
                        <a:tabLst>
                          <a:tab pos="1143000" algn="l"/>
                        </a:tabLst>
                      </a:pPr>
                      <a:r>
                        <a:rPr lang="es-ES" sz="1600" dirty="0">
                          <a:effectLst/>
                        </a:rPr>
                        <a:t>Pérez, </a:t>
                      </a:r>
                      <a:r>
                        <a:rPr lang="es-ES" sz="1600" dirty="0" smtClean="0">
                          <a:effectLst/>
                        </a:rPr>
                        <a:t>Víctor </a:t>
                      </a:r>
                      <a:r>
                        <a:rPr lang="es-ES" sz="1600" dirty="0">
                          <a:effectLst/>
                        </a:rPr>
                        <a:t>y Pino, José, “Etapas en el desarrollo de un Sistema de Información Administrativo”.  Editorial Universitaria, 1982</a:t>
                      </a:r>
                      <a:endParaRPr lang="es-CL" sz="2000" dirty="0">
                        <a:effectLst/>
                        <a:latin typeface="Times New Roman" panose="02020603050405020304" pitchFamily="18" charset="0"/>
                        <a:ea typeface="Times New Roman" panose="02020603050405020304" pitchFamily="18" charset="0"/>
                      </a:endParaRPr>
                    </a:p>
                  </a:txBody>
                  <a:tcPr marL="44450" marR="44450" marT="36195" marB="0"/>
                </a:tc>
              </a:tr>
            </a:tbl>
          </a:graphicData>
        </a:graphic>
      </p:graphicFrame>
    </p:spTree>
    <p:extLst>
      <p:ext uri="{BB962C8B-B14F-4D97-AF65-F5344CB8AC3E}">
        <p14:creationId xmlns:p14="http://schemas.microsoft.com/office/powerpoint/2010/main" val="2627916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2734" y="393700"/>
            <a:ext cx="8596668" cy="1320800"/>
          </a:xfrm>
        </p:spPr>
        <p:txBody>
          <a:bodyPr>
            <a:normAutofit fontScale="90000"/>
          </a:bodyPr>
          <a:lstStyle/>
          <a:p>
            <a:r>
              <a:rPr lang="es-CL" dirty="0"/>
              <a:t>U.T. N°1.	SISTEMA DE INFORMACIÓN ADMINISTRATIVA. </a:t>
            </a:r>
            <a:r>
              <a:rPr lang="es-CL" dirty="0" smtClean="0"/>
              <a:t/>
            </a:r>
            <a:br>
              <a:rPr lang="es-CL" dirty="0" smtClean="0"/>
            </a:br>
            <a:r>
              <a:rPr lang="es-CL" dirty="0" smtClean="0"/>
              <a:t/>
            </a:r>
            <a:br>
              <a:rPr lang="es-CL" dirty="0" smtClean="0"/>
            </a:br>
            <a:r>
              <a:rPr lang="es-CL" dirty="0" smtClean="0"/>
              <a:t/>
            </a:r>
            <a:br>
              <a:rPr lang="es-CL" dirty="0" smtClean="0"/>
            </a:br>
            <a:r>
              <a:rPr lang="es-CL" dirty="0" smtClean="0"/>
              <a:t>Sistemas de información logística (SIL)</a:t>
            </a:r>
            <a:endParaRPr lang="es-CL" dirty="0"/>
          </a:p>
        </p:txBody>
      </p:sp>
      <p:graphicFrame>
        <p:nvGraphicFramePr>
          <p:cNvPr id="5" name="Tabla 4"/>
          <p:cNvGraphicFramePr>
            <a:graphicFrameLocks noGrp="1"/>
          </p:cNvGraphicFramePr>
          <p:nvPr>
            <p:extLst>
              <p:ext uri="{D42A27DB-BD31-4B8C-83A1-F6EECF244321}">
                <p14:modId xmlns:p14="http://schemas.microsoft.com/office/powerpoint/2010/main" val="2521960926"/>
              </p:ext>
            </p:extLst>
          </p:nvPr>
        </p:nvGraphicFramePr>
        <p:xfrm>
          <a:off x="1689098" y="3898900"/>
          <a:ext cx="8191500" cy="2489201"/>
        </p:xfrm>
        <a:graphic>
          <a:graphicData uri="http://schemas.openxmlformats.org/drawingml/2006/table">
            <a:tbl>
              <a:tblPr>
                <a:tableStyleId>{5940675A-B579-460E-94D1-54222C63F5DA}</a:tableStyleId>
              </a:tblPr>
              <a:tblGrid>
                <a:gridCol w="1365250"/>
                <a:gridCol w="1365250"/>
                <a:gridCol w="1365250"/>
                <a:gridCol w="1365250"/>
                <a:gridCol w="1365250"/>
                <a:gridCol w="1365250"/>
              </a:tblGrid>
              <a:tr h="395089">
                <a:tc>
                  <a:txBody>
                    <a:bodyPr/>
                    <a:lstStyle/>
                    <a:p>
                      <a:pPr algn="l" fontAlgn="ctr"/>
                      <a:r>
                        <a:rPr lang="es-CL" sz="1100" u="none" strike="noStrike" dirty="0">
                          <a:effectLst/>
                        </a:rPr>
                        <a:t>Nombre</a:t>
                      </a:r>
                      <a:endParaRPr lang="es-CL" sz="1100" b="0" i="0" u="none" strike="noStrike" dirty="0">
                        <a:solidFill>
                          <a:srgbClr val="000000"/>
                        </a:solidFill>
                        <a:effectLst/>
                        <a:latin typeface="Calibri" panose="020F0502020204030204" pitchFamily="34" charset="0"/>
                      </a:endParaRPr>
                    </a:p>
                  </a:txBody>
                  <a:tcPr marL="9525" marR="9525" marT="9525" marB="0" anchor="ctr">
                    <a:solidFill>
                      <a:schemeClr val="bg1"/>
                    </a:solidFill>
                  </a:tcPr>
                </a:tc>
                <a:tc>
                  <a:txBody>
                    <a:bodyPr/>
                    <a:lstStyle/>
                    <a:p>
                      <a:pPr algn="ctr" fontAlgn="ctr"/>
                      <a:r>
                        <a:rPr lang="es-CL" sz="1100" u="none" strike="noStrike" dirty="0" smtClean="0">
                          <a:effectLst/>
                        </a:rPr>
                        <a:t>CUC. </a:t>
                      </a:r>
                      <a:r>
                        <a:rPr lang="es-CL" sz="1100" u="none" strike="noStrike" dirty="0">
                          <a:effectLst/>
                        </a:rPr>
                        <a:t>Sorpresa 25-2</a:t>
                      </a:r>
                      <a:endParaRPr lang="es-CL" sz="1100" b="0" i="0" u="none" strike="noStrike" dirty="0">
                        <a:solidFill>
                          <a:srgbClr val="000000"/>
                        </a:solidFill>
                        <a:effectLst/>
                        <a:latin typeface="Calibri" panose="020F0502020204030204" pitchFamily="34" charset="0"/>
                      </a:endParaRPr>
                    </a:p>
                  </a:txBody>
                  <a:tcPr marL="9525" marR="9525" marT="9525" marB="0" anchor="ctr">
                    <a:solidFill>
                      <a:schemeClr val="bg1"/>
                    </a:solidFill>
                  </a:tcPr>
                </a:tc>
                <a:tc>
                  <a:txBody>
                    <a:bodyPr/>
                    <a:lstStyle/>
                    <a:p>
                      <a:pPr marL="0" algn="ctr" defTabSz="457200" rtl="0" eaLnBrk="1" fontAlgn="ctr" latinLnBrk="0" hangingPunct="1"/>
                      <a:r>
                        <a:rPr lang="es-CL" sz="1100" u="none" strike="noStrike" dirty="0">
                          <a:effectLst/>
                        </a:rPr>
                        <a:t> </a:t>
                      </a:r>
                      <a:r>
                        <a:rPr lang="es-CL" sz="1100" u="none" strike="noStrike" kern="1200" dirty="0" smtClean="0">
                          <a:solidFill>
                            <a:schemeClr val="tx1"/>
                          </a:solidFill>
                          <a:effectLst/>
                          <a:latin typeface="+mn-lt"/>
                          <a:ea typeface="+mn-ea"/>
                          <a:cs typeface="+mn-cs"/>
                        </a:rPr>
                        <a:t>Repetición 3-3</a:t>
                      </a:r>
                    </a:p>
                  </a:txBody>
                  <a:tcPr marL="9525" marR="9525" marT="9525" marB="0" anchor="ctr">
                    <a:solidFill>
                      <a:schemeClr val="bg1"/>
                    </a:solidFill>
                  </a:tcPr>
                </a:tc>
                <a:tc>
                  <a:txBody>
                    <a:bodyPr/>
                    <a:lstStyle/>
                    <a:p>
                      <a:pPr marL="0" marR="0" indent="0" algn="ctr" defTabSz="457200" rtl="0" eaLnBrk="1" fontAlgn="b" latinLnBrk="0" hangingPunct="1">
                        <a:lnSpc>
                          <a:spcPct val="100000"/>
                        </a:lnSpc>
                        <a:spcBef>
                          <a:spcPts val="0"/>
                        </a:spcBef>
                        <a:spcAft>
                          <a:spcPts val="0"/>
                        </a:spcAft>
                        <a:buClrTx/>
                        <a:buSzTx/>
                        <a:buFontTx/>
                        <a:buNone/>
                        <a:tabLst/>
                        <a:defRPr/>
                      </a:pPr>
                      <a:r>
                        <a:rPr lang="es-CL" sz="1100" u="none" strike="noStrike" dirty="0">
                          <a:effectLst/>
                        </a:rPr>
                        <a:t> </a:t>
                      </a:r>
                      <a:r>
                        <a:rPr lang="es-CL" sz="1100" u="none" strike="noStrike" dirty="0" smtClean="0">
                          <a:effectLst/>
                        </a:rPr>
                        <a:t>EXP. Sorpresa 25-3</a:t>
                      </a:r>
                      <a:endParaRPr lang="es-CL" sz="1100" b="0" i="0" u="none" strike="noStrike" dirty="0">
                        <a:solidFill>
                          <a:srgbClr val="000000"/>
                        </a:solidFill>
                        <a:effectLst/>
                        <a:latin typeface="Calibri" panose="020F0502020204030204" pitchFamily="34" charset="0"/>
                      </a:endParaRPr>
                    </a:p>
                  </a:txBody>
                  <a:tcPr marL="9525" marR="9525" marT="9525" marB="0" anchor="ctr">
                    <a:solidFill>
                      <a:schemeClr val="bg1"/>
                    </a:solidFill>
                  </a:tcPr>
                </a:tc>
                <a:tc>
                  <a:txBody>
                    <a:bodyPr/>
                    <a:lstStyle/>
                    <a:p>
                      <a:pPr algn="ctr" fontAlgn="ctr"/>
                      <a:r>
                        <a:rPr lang="es-CL" sz="1100" u="none" strike="noStrike" dirty="0">
                          <a:effectLst/>
                        </a:rPr>
                        <a:t> </a:t>
                      </a:r>
                      <a:r>
                        <a:rPr lang="es-CL" sz="1100" u="none" strike="noStrike" dirty="0" smtClean="0">
                          <a:effectLst/>
                        </a:rPr>
                        <a:t>CUC. Sorpresa 21-4</a:t>
                      </a:r>
                      <a:endParaRPr lang="es-CL" sz="1100" b="0" i="0" u="none" strike="noStrike" dirty="0">
                        <a:solidFill>
                          <a:srgbClr val="000000"/>
                        </a:solidFill>
                        <a:effectLst/>
                        <a:latin typeface="Calibri" panose="020F0502020204030204" pitchFamily="34" charset="0"/>
                      </a:endParaRPr>
                    </a:p>
                  </a:txBody>
                  <a:tcPr marL="9525" marR="9525" marT="9525" marB="0" anchor="ctr">
                    <a:solidFill>
                      <a:schemeClr val="bg1"/>
                    </a:solidFill>
                  </a:tcPr>
                </a:tc>
                <a:tc>
                  <a:txBody>
                    <a:bodyPr/>
                    <a:lstStyle/>
                    <a:p>
                      <a:pPr algn="ctr" fontAlgn="ctr"/>
                      <a:r>
                        <a:rPr lang="es-CL" sz="1200" b="1" u="none" strike="noStrike" kern="1200" dirty="0" smtClean="0">
                          <a:solidFill>
                            <a:schemeClr val="tx1"/>
                          </a:solidFill>
                          <a:effectLst/>
                          <a:latin typeface="+mn-lt"/>
                          <a:ea typeface="+mn-ea"/>
                          <a:cs typeface="+mn-cs"/>
                        </a:rPr>
                        <a:t>Promedio</a:t>
                      </a:r>
                    </a:p>
                  </a:txBody>
                  <a:tcPr marL="9525" marR="9525" marT="9525" marB="0" anchor="ctr">
                    <a:solidFill>
                      <a:schemeClr val="bg1"/>
                    </a:solidFill>
                  </a:tcPr>
                </a:tc>
              </a:tr>
              <a:tr h="261764">
                <a:tc>
                  <a:txBody>
                    <a:bodyPr/>
                    <a:lstStyle/>
                    <a:p>
                      <a:pPr algn="l" fontAlgn="b"/>
                      <a:r>
                        <a:rPr lang="es-CL" sz="1100" b="0" i="0" u="none" strike="noStrike" dirty="0" smtClean="0">
                          <a:solidFill>
                            <a:schemeClr val="tx1"/>
                          </a:solidFill>
                          <a:effectLst/>
                          <a:latin typeface="+mn-lt"/>
                        </a:rPr>
                        <a:t>Del</a:t>
                      </a:r>
                      <a:r>
                        <a:rPr lang="es-CL" sz="1100" b="0" i="0" u="none" strike="noStrike" baseline="0" dirty="0" smtClean="0">
                          <a:solidFill>
                            <a:schemeClr val="tx1"/>
                          </a:solidFill>
                          <a:effectLst/>
                          <a:latin typeface="+mn-lt"/>
                        </a:rPr>
                        <a:t> Rio</a:t>
                      </a: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3,8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smtClean="0">
                          <a:effectLst/>
                          <a:latin typeface="+mj-lt"/>
                        </a:rPr>
                        <a:t>6,5</a:t>
                      </a:r>
                      <a:r>
                        <a:rPr lang="es-CL" sz="1100" u="none" strike="noStrike" dirty="0">
                          <a:effectLst/>
                          <a:latin typeface="+mj-lt"/>
                        </a:rPr>
                        <a:t> </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smtClean="0">
                          <a:effectLst/>
                          <a:latin typeface="+mj-lt"/>
                        </a:rPr>
                        <a:t>8,5</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7,3</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chemeClr val="tx1"/>
                          </a:solidFill>
                          <a:effectLst/>
                          <a:latin typeface="+mj-lt"/>
                          <a:ea typeface="+mn-ea"/>
                          <a:cs typeface="+mn-cs"/>
                        </a:rPr>
                        <a:t>6,5</a:t>
                      </a:r>
                      <a:endParaRPr lang="es-CL" sz="1200" b="1" u="none" strike="noStrike" kern="1200" dirty="0">
                        <a:solidFill>
                          <a:schemeClr val="tx1"/>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smtClean="0">
                          <a:solidFill>
                            <a:srgbClr val="000000"/>
                          </a:solidFill>
                          <a:effectLst/>
                          <a:latin typeface="Calibri" panose="020F0502020204030204" pitchFamily="34" charset="0"/>
                        </a:rPr>
                        <a:t>Alvarado</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2,0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6,0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8,5</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6,8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rgbClr val="FF0000"/>
                          </a:solidFill>
                          <a:effectLst/>
                          <a:latin typeface="+mj-lt"/>
                          <a:ea typeface="+mn-ea"/>
                          <a:cs typeface="+mn-cs"/>
                        </a:rPr>
                        <a:t>5,8</a:t>
                      </a:r>
                      <a:endParaRPr lang="es-CL" sz="1200" b="1" u="none" strike="noStrike" kern="1200" dirty="0">
                        <a:solidFill>
                          <a:srgbClr val="FF0000"/>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smtClean="0">
                          <a:solidFill>
                            <a:schemeClr val="tx1"/>
                          </a:solidFill>
                          <a:effectLst/>
                          <a:latin typeface="+mn-lt"/>
                        </a:rPr>
                        <a:t>Araneda</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1,8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5,8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7,5</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8,6</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rgbClr val="FF0000"/>
                          </a:solidFill>
                          <a:effectLst/>
                          <a:latin typeface="+mj-lt"/>
                          <a:ea typeface="+mn-ea"/>
                          <a:cs typeface="+mn-cs"/>
                        </a:rPr>
                        <a:t>5,9</a:t>
                      </a:r>
                      <a:endParaRPr lang="es-CL" sz="1200" b="1" u="none" strike="noStrike" kern="1200" dirty="0">
                        <a:solidFill>
                          <a:srgbClr val="FF0000"/>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smtClean="0">
                          <a:solidFill>
                            <a:srgbClr val="000000"/>
                          </a:solidFill>
                          <a:effectLst/>
                          <a:latin typeface="Calibri" panose="020F0502020204030204" pitchFamily="34" charset="0"/>
                        </a:rPr>
                        <a:t>Acevedo</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1,4</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3,0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7,5</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6,8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rgbClr val="FF0000"/>
                          </a:solidFill>
                          <a:effectLst/>
                          <a:latin typeface="+mj-lt"/>
                          <a:ea typeface="+mn-ea"/>
                          <a:cs typeface="+mn-cs"/>
                        </a:rPr>
                        <a:t>4,7</a:t>
                      </a:r>
                      <a:endParaRPr lang="es-CL" sz="1200" b="1" u="none" strike="noStrike" kern="1200" dirty="0">
                        <a:solidFill>
                          <a:srgbClr val="FF0000"/>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smtClean="0">
                          <a:solidFill>
                            <a:srgbClr val="000000"/>
                          </a:solidFill>
                          <a:effectLst/>
                          <a:latin typeface="Calibri" panose="020F0502020204030204" pitchFamily="34" charset="0"/>
                        </a:rPr>
                        <a:t>Hola</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1,0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4,7</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7,6</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rgbClr val="FF0000"/>
                          </a:solidFill>
                          <a:effectLst/>
                          <a:latin typeface="+mj-lt"/>
                          <a:ea typeface="+mn-ea"/>
                          <a:cs typeface="+mn-cs"/>
                        </a:rPr>
                        <a:t>5,1</a:t>
                      </a:r>
                      <a:endParaRPr lang="es-CL" sz="1200" b="1" u="none" strike="noStrike" kern="1200" dirty="0">
                        <a:solidFill>
                          <a:srgbClr val="FF0000"/>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smtClean="0">
                          <a:solidFill>
                            <a:srgbClr val="000000"/>
                          </a:solidFill>
                          <a:effectLst/>
                          <a:latin typeface="Calibri" panose="020F0502020204030204" pitchFamily="34" charset="0"/>
                        </a:rPr>
                        <a:t>Palacios</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4,8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3,6</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7,2</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rgbClr val="FF0000"/>
                          </a:solidFill>
                          <a:effectLst/>
                          <a:latin typeface="+mj-lt"/>
                          <a:ea typeface="+mn-ea"/>
                          <a:cs typeface="+mn-cs"/>
                        </a:rPr>
                        <a:t>5,7</a:t>
                      </a:r>
                      <a:endParaRPr lang="es-CL" sz="1200" b="1" u="none" strike="noStrike" kern="1200" dirty="0">
                        <a:solidFill>
                          <a:srgbClr val="FF0000"/>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err="1" smtClean="0">
                          <a:solidFill>
                            <a:srgbClr val="000000"/>
                          </a:solidFill>
                          <a:effectLst/>
                          <a:latin typeface="Calibri" panose="020F0502020204030204" pitchFamily="34" charset="0"/>
                        </a:rPr>
                        <a:t>Norero</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4,6</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5,0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chemeClr val="tx1"/>
                          </a:solidFill>
                          <a:effectLst/>
                          <a:latin typeface="+mj-lt"/>
                          <a:ea typeface="+mn-ea"/>
                          <a:cs typeface="+mn-cs"/>
                        </a:rPr>
                        <a:t>6,1</a:t>
                      </a:r>
                      <a:endParaRPr lang="es-CL" sz="1200" b="1" u="none" strike="noStrike" kern="1200" dirty="0">
                        <a:solidFill>
                          <a:schemeClr val="tx1"/>
                        </a:solidFill>
                        <a:effectLst/>
                        <a:latin typeface="+mj-lt"/>
                        <a:ea typeface="+mn-ea"/>
                        <a:cs typeface="+mn-cs"/>
                      </a:endParaRPr>
                    </a:p>
                  </a:txBody>
                  <a:tcPr marL="9525" marR="9525" marT="9525" marB="0" anchor="b">
                    <a:solidFill>
                      <a:schemeClr val="bg1"/>
                    </a:solidFill>
                  </a:tcPr>
                </a:tc>
              </a:tr>
              <a:tr h="261764">
                <a:tc>
                  <a:txBody>
                    <a:bodyPr/>
                    <a:lstStyle/>
                    <a:p>
                      <a:pPr algn="l" fontAlgn="b"/>
                      <a:r>
                        <a:rPr lang="es-CL" sz="1100" b="0" i="0" u="none" strike="noStrike" dirty="0" err="1" smtClean="0">
                          <a:solidFill>
                            <a:srgbClr val="000000"/>
                          </a:solidFill>
                          <a:effectLst/>
                          <a:latin typeface="Calibri" panose="020F0502020204030204" pitchFamily="34" charset="0"/>
                        </a:rPr>
                        <a:t>Kruse</a:t>
                      </a:r>
                      <a:endParaRPr lang="es-CL"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2,6</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3,1</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7,0</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algn="ctr" fontAlgn="b"/>
                      <a:r>
                        <a:rPr lang="es-CL" sz="1100" u="none" strike="noStrike" dirty="0">
                          <a:effectLst/>
                          <a:latin typeface="+mj-lt"/>
                        </a:rPr>
                        <a:t> </a:t>
                      </a:r>
                      <a:r>
                        <a:rPr lang="es-CL" sz="1100" u="none" strike="noStrike" dirty="0" smtClean="0">
                          <a:effectLst/>
                          <a:latin typeface="+mj-lt"/>
                        </a:rPr>
                        <a:t>6,8</a:t>
                      </a:r>
                      <a:endParaRPr lang="es-CL" sz="1100" b="0" i="0" u="none" strike="noStrike" dirty="0">
                        <a:solidFill>
                          <a:srgbClr val="000000"/>
                        </a:solidFill>
                        <a:effectLst/>
                        <a:latin typeface="+mj-lt"/>
                      </a:endParaRPr>
                    </a:p>
                  </a:txBody>
                  <a:tcPr marL="9525" marR="9525" marT="9525" marB="0" anchor="b">
                    <a:solidFill>
                      <a:schemeClr val="bg1"/>
                    </a:solidFill>
                  </a:tcPr>
                </a:tc>
                <a:tc>
                  <a:txBody>
                    <a:bodyPr/>
                    <a:lstStyle/>
                    <a:p>
                      <a:pPr marL="0" algn="ctr" defTabSz="457200" rtl="0" eaLnBrk="1" fontAlgn="b" latinLnBrk="0" hangingPunct="1"/>
                      <a:r>
                        <a:rPr lang="es-CL" sz="1200" b="1" u="none" strike="noStrike" kern="1200" dirty="0" smtClean="0">
                          <a:solidFill>
                            <a:srgbClr val="FF0000"/>
                          </a:solidFill>
                          <a:effectLst/>
                          <a:latin typeface="+mj-lt"/>
                          <a:ea typeface="+mn-ea"/>
                          <a:cs typeface="+mn-cs"/>
                        </a:rPr>
                        <a:t>4,9</a:t>
                      </a:r>
                      <a:endParaRPr lang="es-CL" sz="1200" b="1" u="none" strike="noStrike" kern="1200" dirty="0">
                        <a:solidFill>
                          <a:srgbClr val="FF0000"/>
                        </a:solidFill>
                        <a:effectLst/>
                        <a:latin typeface="+mj-lt"/>
                        <a:ea typeface="+mn-ea"/>
                        <a:cs typeface="+mn-cs"/>
                      </a:endParaRPr>
                    </a:p>
                  </a:txBody>
                  <a:tcPr marL="9525" marR="9525" marT="9525" marB="0" anchor="b">
                    <a:solidFill>
                      <a:schemeClr val="bg1"/>
                    </a:solidFill>
                  </a:tcPr>
                </a:tc>
              </a:tr>
            </a:tbl>
          </a:graphicData>
        </a:graphic>
      </p:graphicFrame>
    </p:spTree>
    <p:extLst>
      <p:ext uri="{BB962C8B-B14F-4D97-AF65-F5344CB8AC3E}">
        <p14:creationId xmlns:p14="http://schemas.microsoft.com/office/powerpoint/2010/main" val="20840287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extLst>
              <p:ext uri="{D42A27DB-BD31-4B8C-83A1-F6EECF244321}">
                <p14:modId xmlns:p14="http://schemas.microsoft.com/office/powerpoint/2010/main" val="2561629719"/>
              </p:ext>
            </p:extLst>
          </p:nvPr>
        </p:nvGraphicFramePr>
        <p:xfrm>
          <a:off x="677862" y="1371600"/>
          <a:ext cx="8834437" cy="4670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08050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Concepto de dato</a:t>
            </a:r>
            <a:r>
              <a:rPr lang="es-CL" dirty="0"/>
              <a:t/>
            </a:r>
            <a:br>
              <a:rPr lang="es-CL" dirty="0"/>
            </a:br>
            <a:endParaRPr lang="es-CL" dirty="0"/>
          </a:p>
        </p:txBody>
      </p:sp>
      <p:sp>
        <p:nvSpPr>
          <p:cNvPr id="3" name="Marcador de contenido 2"/>
          <p:cNvSpPr>
            <a:spLocks noGrp="1"/>
          </p:cNvSpPr>
          <p:nvPr>
            <p:ph idx="1"/>
          </p:nvPr>
        </p:nvSpPr>
        <p:spPr/>
        <p:txBody>
          <a:bodyPr>
            <a:normAutofit fontScale="85000" lnSpcReduction="20000"/>
          </a:bodyPr>
          <a:lstStyle/>
          <a:p>
            <a:endParaRPr lang="es-CL" dirty="0"/>
          </a:p>
          <a:p>
            <a:r>
              <a:rPr lang="es-CL" dirty="0"/>
              <a:t>Son hechos relacionados con personas, objetos, eventos u otras entidades del mundo real.</a:t>
            </a:r>
          </a:p>
          <a:p>
            <a:pPr marL="0" indent="0">
              <a:buNone/>
            </a:pPr>
            <a:r>
              <a:rPr lang="es-CL" dirty="0"/>
              <a:t>Los datos pueden ser:</a:t>
            </a:r>
          </a:p>
          <a:p>
            <a:pPr marL="457200" lvl="1" indent="0">
              <a:buNone/>
            </a:pPr>
            <a:r>
              <a:rPr lang="es-CL" dirty="0"/>
              <a:t>•	Cualitativos/Cuantitativos</a:t>
            </a:r>
          </a:p>
          <a:p>
            <a:pPr marL="457200" lvl="1" indent="0">
              <a:buNone/>
            </a:pPr>
            <a:r>
              <a:rPr lang="es-CL" dirty="0"/>
              <a:t>•	Internos/Externos</a:t>
            </a:r>
          </a:p>
          <a:p>
            <a:pPr marL="457200" lvl="1" indent="0">
              <a:buNone/>
            </a:pPr>
            <a:r>
              <a:rPr lang="es-CL" dirty="0"/>
              <a:t>•	Históricos/Predictivos</a:t>
            </a:r>
          </a:p>
          <a:p>
            <a:endParaRPr lang="es-CL" dirty="0"/>
          </a:p>
          <a:p>
            <a:r>
              <a:rPr lang="es-CL" dirty="0"/>
              <a:t>Los datos pueden provenir de diversas fuentes al interior de la organización:</a:t>
            </a:r>
          </a:p>
          <a:p>
            <a:pPr marL="0" indent="0">
              <a:buNone/>
            </a:pPr>
            <a:r>
              <a:rPr lang="es-CL" dirty="0" smtClean="0"/>
              <a:t>	•</a:t>
            </a:r>
            <a:r>
              <a:rPr lang="es-CL" dirty="0"/>
              <a:t>	Finanzas</a:t>
            </a:r>
          </a:p>
          <a:p>
            <a:pPr marL="0" indent="0">
              <a:buNone/>
            </a:pPr>
            <a:r>
              <a:rPr lang="es-CL" dirty="0" smtClean="0"/>
              <a:t>	•</a:t>
            </a:r>
            <a:r>
              <a:rPr lang="es-CL" dirty="0"/>
              <a:t>	Producción</a:t>
            </a:r>
          </a:p>
          <a:p>
            <a:pPr marL="0" indent="0">
              <a:buNone/>
            </a:pPr>
            <a:r>
              <a:rPr lang="es-CL" dirty="0" smtClean="0"/>
              <a:t>	•</a:t>
            </a:r>
            <a:r>
              <a:rPr lang="es-CL" dirty="0"/>
              <a:t>	Ventas</a:t>
            </a:r>
          </a:p>
          <a:p>
            <a:pPr marL="0" indent="0">
              <a:buNone/>
            </a:pPr>
            <a:r>
              <a:rPr lang="es-CL" dirty="0" smtClean="0"/>
              <a:t>	•</a:t>
            </a:r>
            <a:r>
              <a:rPr lang="es-CL" dirty="0"/>
              <a:t>	Personal, etc.</a:t>
            </a:r>
          </a:p>
          <a:p>
            <a:endParaRPr lang="es-CL" dirty="0"/>
          </a:p>
        </p:txBody>
      </p:sp>
    </p:spTree>
    <p:extLst>
      <p:ext uri="{BB962C8B-B14F-4D97-AF65-F5344CB8AC3E}">
        <p14:creationId xmlns:p14="http://schemas.microsoft.com/office/powerpoint/2010/main" val="4123274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
            </a:r>
            <a:r>
              <a:rPr lang="es-CL" dirty="0" smtClean="0"/>
              <a:t>oncepto de información</a:t>
            </a:r>
            <a:br>
              <a:rPr lang="es-CL" dirty="0" smtClean="0"/>
            </a:br>
            <a:endParaRPr lang="es-CL" dirty="0"/>
          </a:p>
        </p:txBody>
      </p:sp>
      <p:sp>
        <p:nvSpPr>
          <p:cNvPr id="3" name="Marcador de contenido 2"/>
          <p:cNvSpPr>
            <a:spLocks noGrp="1"/>
          </p:cNvSpPr>
          <p:nvPr>
            <p:ph idx="1"/>
          </p:nvPr>
        </p:nvSpPr>
        <p:spPr/>
        <p:txBody>
          <a:bodyPr>
            <a:normAutofit lnSpcReduction="10000"/>
          </a:bodyPr>
          <a:lstStyle/>
          <a:p>
            <a:pPr marL="0" indent="0">
              <a:buNone/>
            </a:pPr>
            <a:r>
              <a:rPr lang="es-ES" dirty="0" smtClean="0"/>
              <a:t>Son </a:t>
            </a:r>
            <a:r>
              <a:rPr lang="es-ES" sz="2000" b="1" dirty="0"/>
              <a:t>datos</a:t>
            </a:r>
            <a:r>
              <a:rPr lang="es-ES" dirty="0"/>
              <a:t> que han sido </a:t>
            </a:r>
            <a:r>
              <a:rPr lang="es-ES" sz="2000" b="1" dirty="0"/>
              <a:t>organizados </a:t>
            </a:r>
            <a:r>
              <a:rPr lang="es-ES" dirty="0"/>
              <a:t>en una forma adecuada para apoyar la </a:t>
            </a:r>
            <a:r>
              <a:rPr lang="es-ES" sz="2000" b="1" dirty="0"/>
              <a:t>toma de decisiones</a:t>
            </a:r>
            <a:r>
              <a:rPr lang="es-ES" dirty="0"/>
              <a:t>.</a:t>
            </a:r>
            <a:endParaRPr lang="es-CL" dirty="0"/>
          </a:p>
          <a:p>
            <a:pPr marL="0" indent="0">
              <a:buNone/>
            </a:pPr>
            <a:r>
              <a:rPr lang="es-ES" dirty="0"/>
              <a:t>Se puede decir que la </a:t>
            </a:r>
            <a:r>
              <a:rPr lang="es-ES" b="1" dirty="0"/>
              <a:t>información </a:t>
            </a:r>
            <a:r>
              <a:rPr lang="es-ES" dirty="0"/>
              <a:t>es aquella instancia que, al ser agente de disminución de incertidumbre, afecta el comportamiento de quien la recibe.</a:t>
            </a:r>
            <a:endParaRPr lang="es-CL" dirty="0"/>
          </a:p>
          <a:p>
            <a:pPr marL="0" indent="0">
              <a:buNone/>
            </a:pPr>
            <a:r>
              <a:rPr lang="es-ES" dirty="0"/>
              <a:t>Para lograr un efectivo tratamiento de la información cada vez se hace más necesario contar con la ayuda de la </a:t>
            </a:r>
            <a:r>
              <a:rPr lang="es-ES" dirty="0" smtClean="0"/>
              <a:t>tecnología.</a:t>
            </a:r>
            <a:endParaRPr lang="es-CL" dirty="0"/>
          </a:p>
          <a:p>
            <a:endParaRPr lang="es-CL" dirty="0"/>
          </a:p>
          <a:p>
            <a:r>
              <a:rPr lang="es-ES" b="1" u="sng" dirty="0"/>
              <a:t>Tipos de Información </a:t>
            </a:r>
            <a:endParaRPr lang="es-CL" b="1" u="sng" dirty="0"/>
          </a:p>
          <a:p>
            <a:pPr lvl="1"/>
            <a:r>
              <a:rPr lang="es-ES" dirty="0"/>
              <a:t>Formal: es aquella que se ajusta a una forma específica, de ahí que provenga el nombre Formulario.</a:t>
            </a:r>
            <a:endParaRPr lang="es-CL" dirty="0"/>
          </a:p>
          <a:p>
            <a:pPr lvl="1"/>
            <a:r>
              <a:rPr lang="es-ES" dirty="0"/>
              <a:t>Informal: Es aquella que posee un formato libre, no sujeto a una forma, por ejemplo una conversación telefónica.</a:t>
            </a:r>
            <a:endParaRPr lang="es-CL" dirty="0"/>
          </a:p>
          <a:p>
            <a:endParaRPr lang="es-CL" dirty="0"/>
          </a:p>
        </p:txBody>
      </p:sp>
    </p:spTree>
    <p:extLst>
      <p:ext uri="{BB962C8B-B14F-4D97-AF65-F5344CB8AC3E}">
        <p14:creationId xmlns:p14="http://schemas.microsoft.com/office/powerpoint/2010/main" val="28930070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
            </a:r>
            <a:r>
              <a:rPr lang="es-CL" dirty="0" smtClean="0"/>
              <a:t>oncepto de información</a:t>
            </a:r>
            <a:br>
              <a:rPr lang="es-CL" dirty="0" smtClean="0"/>
            </a:br>
            <a:endParaRPr lang="es-CL" dirty="0"/>
          </a:p>
        </p:txBody>
      </p:sp>
      <p:sp>
        <p:nvSpPr>
          <p:cNvPr id="4" name="Marcador de contenido 3"/>
          <p:cNvSpPr>
            <a:spLocks noGrp="1"/>
          </p:cNvSpPr>
          <p:nvPr>
            <p:ph idx="1"/>
          </p:nvPr>
        </p:nvSpPr>
        <p:spPr>
          <a:xfrm>
            <a:off x="677334" y="1574801"/>
            <a:ext cx="8596668" cy="4466562"/>
          </a:xfrm>
        </p:spPr>
        <p:txBody>
          <a:bodyPr>
            <a:normAutofit fontScale="77500" lnSpcReduction="20000"/>
          </a:bodyPr>
          <a:lstStyle/>
          <a:p>
            <a:pPr marL="0" indent="0">
              <a:buNone/>
            </a:pPr>
            <a:r>
              <a:rPr lang="es-ES" b="1" u="sng" dirty="0"/>
              <a:t>Niveles de información en la </a:t>
            </a:r>
            <a:r>
              <a:rPr lang="es-ES" b="1" u="sng" dirty="0" smtClean="0"/>
              <a:t>organizaciones</a:t>
            </a:r>
            <a:endParaRPr lang="es-CL" dirty="0"/>
          </a:p>
          <a:p>
            <a:r>
              <a:rPr lang="es-ES" dirty="0"/>
              <a:t>Estratégico: 	</a:t>
            </a:r>
            <a:endParaRPr lang="es-ES" dirty="0" smtClean="0"/>
          </a:p>
          <a:p>
            <a:pPr marL="0" indent="0">
              <a:buNone/>
            </a:pPr>
            <a:r>
              <a:rPr lang="es-ES" dirty="0" smtClean="0"/>
              <a:t>	- </a:t>
            </a:r>
            <a:r>
              <a:rPr lang="es-ES" dirty="0"/>
              <a:t>Información resumida</a:t>
            </a:r>
            <a:endParaRPr lang="es-CL" dirty="0"/>
          </a:p>
          <a:p>
            <a:pPr marL="0" indent="0">
              <a:buNone/>
            </a:pPr>
            <a:r>
              <a:rPr lang="es-ES" dirty="0" smtClean="0"/>
              <a:t>	- </a:t>
            </a:r>
            <a:r>
              <a:rPr lang="es-ES" dirty="0"/>
              <a:t>Decisiones en el largo plazo</a:t>
            </a:r>
            <a:endParaRPr lang="es-CL" dirty="0"/>
          </a:p>
          <a:p>
            <a:pPr marL="0" indent="0">
              <a:buNone/>
            </a:pPr>
            <a:r>
              <a:rPr lang="es-ES" dirty="0" smtClean="0"/>
              <a:t>	- </a:t>
            </a:r>
            <a:r>
              <a:rPr lang="es-ES" dirty="0"/>
              <a:t>Informal, mas bien Informal.</a:t>
            </a:r>
            <a:endParaRPr lang="es-CL" dirty="0"/>
          </a:p>
          <a:p>
            <a:pPr marL="0" indent="0">
              <a:buNone/>
            </a:pPr>
            <a:r>
              <a:rPr lang="es-ES" dirty="0"/>
              <a:t> </a:t>
            </a:r>
            <a:endParaRPr lang="es-CL" dirty="0"/>
          </a:p>
          <a:p>
            <a:r>
              <a:rPr lang="es-ES" dirty="0"/>
              <a:t>Táctico: 	   </a:t>
            </a:r>
            <a:endParaRPr lang="es-ES" dirty="0" smtClean="0"/>
          </a:p>
          <a:p>
            <a:pPr marL="457200" lvl="1" indent="0">
              <a:buNone/>
            </a:pPr>
            <a:r>
              <a:rPr lang="es-ES" sz="1800" dirty="0"/>
              <a:t>- Información más masiva</a:t>
            </a:r>
            <a:endParaRPr lang="es-CL" sz="1800" dirty="0"/>
          </a:p>
          <a:p>
            <a:pPr marL="0" indent="0">
              <a:buNone/>
            </a:pPr>
            <a:r>
              <a:rPr lang="es-ES" dirty="0" smtClean="0"/>
              <a:t>	- </a:t>
            </a:r>
            <a:r>
              <a:rPr lang="es-ES" dirty="0"/>
              <a:t>Decisiones en el mediano plazo</a:t>
            </a:r>
            <a:endParaRPr lang="es-CL" dirty="0"/>
          </a:p>
          <a:p>
            <a:pPr marL="0" indent="0">
              <a:buNone/>
            </a:pPr>
            <a:r>
              <a:rPr lang="es-ES" dirty="0" smtClean="0"/>
              <a:t>	- </a:t>
            </a:r>
            <a:r>
              <a:rPr lang="es-ES" dirty="0"/>
              <a:t>Información bastante más formal</a:t>
            </a:r>
            <a:endParaRPr lang="es-CL" dirty="0"/>
          </a:p>
          <a:p>
            <a:pPr marL="0" indent="0">
              <a:buNone/>
            </a:pPr>
            <a:r>
              <a:rPr lang="es-ES" dirty="0"/>
              <a:t> </a:t>
            </a:r>
            <a:endParaRPr lang="es-CL" dirty="0"/>
          </a:p>
          <a:p>
            <a:r>
              <a:rPr lang="es-ES" dirty="0"/>
              <a:t>Operativo: </a:t>
            </a:r>
            <a:endParaRPr lang="es-ES" dirty="0" smtClean="0"/>
          </a:p>
          <a:p>
            <a:pPr marL="0" indent="0">
              <a:buNone/>
            </a:pPr>
            <a:r>
              <a:rPr lang="es-ES" dirty="0" smtClean="0"/>
              <a:t>	- </a:t>
            </a:r>
            <a:r>
              <a:rPr lang="es-ES" dirty="0"/>
              <a:t>Información masiva y detallada</a:t>
            </a:r>
            <a:endParaRPr lang="es-CL" dirty="0"/>
          </a:p>
          <a:p>
            <a:pPr marL="0" indent="0">
              <a:buNone/>
            </a:pPr>
            <a:r>
              <a:rPr lang="es-ES" dirty="0" smtClean="0"/>
              <a:t>	- </a:t>
            </a:r>
            <a:r>
              <a:rPr lang="es-ES" dirty="0"/>
              <a:t>Decisiones en el corto plazo</a:t>
            </a:r>
            <a:endParaRPr lang="es-CL" dirty="0"/>
          </a:p>
          <a:p>
            <a:pPr marL="0" indent="0">
              <a:buNone/>
            </a:pPr>
            <a:r>
              <a:rPr lang="es-ES" dirty="0" smtClean="0"/>
              <a:t>	- </a:t>
            </a:r>
            <a:r>
              <a:rPr lang="es-ES" dirty="0"/>
              <a:t>Información altamente formal</a:t>
            </a:r>
            <a:endParaRPr lang="es-CL" dirty="0"/>
          </a:p>
          <a:p>
            <a:endParaRPr lang="es-CL" dirty="0"/>
          </a:p>
        </p:txBody>
      </p:sp>
    </p:spTree>
    <p:extLst>
      <p:ext uri="{BB962C8B-B14F-4D97-AF65-F5344CB8AC3E}">
        <p14:creationId xmlns:p14="http://schemas.microsoft.com/office/powerpoint/2010/main" val="11044544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Enfoques y Conceptos</a:t>
            </a:r>
            <a:br>
              <a:rPr lang="es-CL" dirty="0"/>
            </a:br>
            <a:endParaRPr lang="es-CL" dirty="0"/>
          </a:p>
        </p:txBody>
      </p:sp>
      <p:sp>
        <p:nvSpPr>
          <p:cNvPr id="3" name="Marcador de contenido 2"/>
          <p:cNvSpPr>
            <a:spLocks noGrp="1"/>
          </p:cNvSpPr>
          <p:nvPr>
            <p:ph idx="1"/>
          </p:nvPr>
        </p:nvSpPr>
        <p:spPr>
          <a:xfrm>
            <a:off x="677334" y="1315453"/>
            <a:ext cx="8596668" cy="4725909"/>
          </a:xfrm>
        </p:spPr>
        <p:txBody>
          <a:bodyPr>
            <a:normAutofit/>
          </a:bodyPr>
          <a:lstStyle/>
          <a:p>
            <a:r>
              <a:rPr lang="es-CL" dirty="0" smtClean="0"/>
              <a:t>-</a:t>
            </a:r>
            <a:r>
              <a:rPr lang="es-CL" dirty="0"/>
              <a:t>Paradigma </a:t>
            </a:r>
            <a:endParaRPr lang="es-CL" dirty="0" smtClean="0"/>
          </a:p>
          <a:p>
            <a:r>
              <a:rPr lang="es-CL" dirty="0" smtClean="0"/>
              <a:t>-Holístico(Holismo)</a:t>
            </a:r>
            <a:endParaRPr lang="es-CL" dirty="0"/>
          </a:p>
          <a:p>
            <a:r>
              <a:rPr lang="es-CL" dirty="0" smtClean="0"/>
              <a:t>-Homeostasis </a:t>
            </a:r>
          </a:p>
          <a:p>
            <a:r>
              <a:rPr lang="es-CL" dirty="0" smtClean="0"/>
              <a:t>-Entropía </a:t>
            </a:r>
          </a:p>
          <a:p>
            <a:r>
              <a:rPr lang="es-CL" dirty="0" smtClean="0"/>
              <a:t>-</a:t>
            </a:r>
            <a:r>
              <a:rPr lang="es-CL" dirty="0" err="1"/>
              <a:t>Negentropía</a:t>
            </a:r>
            <a:r>
              <a:rPr lang="es-CL" dirty="0"/>
              <a:t> </a:t>
            </a:r>
            <a:endParaRPr lang="es-CL" dirty="0" smtClean="0"/>
          </a:p>
          <a:p>
            <a:r>
              <a:rPr lang="es-CL" dirty="0" smtClean="0"/>
              <a:t>-Permeabilidad </a:t>
            </a:r>
          </a:p>
          <a:p>
            <a:r>
              <a:rPr lang="es-CL" dirty="0" smtClean="0"/>
              <a:t>-Isomorfismo.</a:t>
            </a:r>
          </a:p>
          <a:p>
            <a:endParaRPr lang="es-CL" dirty="0" smtClean="0"/>
          </a:p>
          <a:p>
            <a:pPr marL="0" indent="0" algn="ctr">
              <a:buNone/>
            </a:pPr>
            <a:r>
              <a:rPr lang="es-CL" sz="2400" dirty="0" smtClean="0"/>
              <a:t>“Definición y ejemplo”</a:t>
            </a:r>
            <a:endParaRPr lang="es-CL" sz="2400" dirty="0"/>
          </a:p>
        </p:txBody>
      </p:sp>
    </p:spTree>
    <p:extLst>
      <p:ext uri="{BB962C8B-B14F-4D97-AF65-F5344CB8AC3E}">
        <p14:creationId xmlns:p14="http://schemas.microsoft.com/office/powerpoint/2010/main" val="37184553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Que es un sistema ?</a:t>
            </a:r>
            <a:br>
              <a:rPr lang="es-CL" dirty="0"/>
            </a:br>
            <a:endParaRPr lang="es-CL" dirty="0"/>
          </a:p>
        </p:txBody>
      </p:sp>
      <p:sp>
        <p:nvSpPr>
          <p:cNvPr id="3" name="Marcador de contenido 2"/>
          <p:cNvSpPr>
            <a:spLocks noGrp="1"/>
          </p:cNvSpPr>
          <p:nvPr>
            <p:ph idx="1"/>
          </p:nvPr>
        </p:nvSpPr>
        <p:spPr>
          <a:xfrm>
            <a:off x="677334" y="1612901"/>
            <a:ext cx="8596668" cy="4428462"/>
          </a:xfrm>
        </p:spPr>
        <p:txBody>
          <a:bodyPr>
            <a:noAutofit/>
          </a:bodyPr>
          <a:lstStyle/>
          <a:p>
            <a:r>
              <a:rPr lang="es-CL" sz="2400" dirty="0" smtClean="0"/>
              <a:t>Algunas </a:t>
            </a:r>
            <a:r>
              <a:rPr lang="es-CL" sz="2400" dirty="0"/>
              <a:t>definiciones … </a:t>
            </a:r>
            <a:endParaRPr lang="es-CL" sz="2400" dirty="0" smtClean="0"/>
          </a:p>
          <a:p>
            <a:pPr lvl="1">
              <a:buFont typeface="Wingdings" panose="05000000000000000000" pitchFamily="2" charset="2"/>
              <a:buChar char="§"/>
            </a:pPr>
            <a:r>
              <a:rPr lang="es-CL" sz="2000" dirty="0" smtClean="0"/>
              <a:t>“</a:t>
            </a:r>
            <a:r>
              <a:rPr lang="es-CL" sz="2000" dirty="0"/>
              <a:t>Conjunto de elementos que guardan estrechas relaciones entre sí, que mantienen al sistema directa o indirectamente unido, de un modo más  o menos estable y… … cuyo comportamiento global persigue, normalmente, algún tipo de objetivo</a:t>
            </a:r>
            <a:r>
              <a:rPr lang="es-CL" sz="2000" dirty="0" smtClean="0"/>
              <a:t>.”</a:t>
            </a:r>
          </a:p>
          <a:p>
            <a:pPr lvl="1">
              <a:buFont typeface="Wingdings" panose="05000000000000000000" pitchFamily="2" charset="2"/>
              <a:buChar char="§"/>
            </a:pPr>
            <a:r>
              <a:rPr lang="es-CL" sz="2000" dirty="0" smtClean="0"/>
              <a:t>“Un </a:t>
            </a:r>
            <a:r>
              <a:rPr lang="es-CL" sz="2000" dirty="0"/>
              <a:t>conjunto de partes (elementos) interrelacionados (o </a:t>
            </a:r>
            <a:r>
              <a:rPr lang="es-CL" sz="2000" dirty="0" err="1"/>
              <a:t>interactuactantes</a:t>
            </a:r>
            <a:r>
              <a:rPr lang="es-CL" sz="2000" dirty="0"/>
              <a:t>) entre sí con objetivos comunes</a:t>
            </a:r>
            <a:r>
              <a:rPr lang="es-CL" sz="2000" dirty="0" smtClean="0"/>
              <a:t>.”</a:t>
            </a:r>
          </a:p>
          <a:p>
            <a:pPr lvl="1">
              <a:buFont typeface="Wingdings" panose="05000000000000000000" pitchFamily="2" charset="2"/>
              <a:buChar char="§"/>
            </a:pPr>
            <a:r>
              <a:rPr lang="es-CL" sz="2000" dirty="0" smtClean="0"/>
              <a:t>“Un </a:t>
            </a:r>
            <a:r>
              <a:rPr lang="es-CL" sz="2000" dirty="0"/>
              <a:t>sistema es un todo que no puede ser tomado aparte sin perder algo de sus características esenciales, </a:t>
            </a:r>
            <a:r>
              <a:rPr lang="es-CL" sz="1800" dirty="0"/>
              <a:t>y por lo tanto debe ser estudiado como tal</a:t>
            </a:r>
            <a:r>
              <a:rPr lang="es-CL" sz="1800" dirty="0" smtClean="0"/>
              <a:t>.”</a:t>
            </a:r>
          </a:p>
        </p:txBody>
      </p:sp>
    </p:spTree>
    <p:extLst>
      <p:ext uri="{BB962C8B-B14F-4D97-AF65-F5344CB8AC3E}">
        <p14:creationId xmlns:p14="http://schemas.microsoft.com/office/powerpoint/2010/main" val="6933261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Pensamiento Sistémico</a:t>
            </a:r>
            <a:br>
              <a:rPr lang="es-CL" dirty="0"/>
            </a:br>
            <a:endParaRPr lang="es-CL" dirty="0"/>
          </a:p>
        </p:txBody>
      </p:sp>
      <p:sp>
        <p:nvSpPr>
          <p:cNvPr id="3" name="Marcador de contenido 2"/>
          <p:cNvSpPr>
            <a:spLocks noGrp="1"/>
          </p:cNvSpPr>
          <p:nvPr>
            <p:ph idx="1"/>
          </p:nvPr>
        </p:nvSpPr>
        <p:spPr>
          <a:xfrm>
            <a:off x="677334" y="1638301"/>
            <a:ext cx="8596668" cy="4403062"/>
          </a:xfrm>
        </p:spPr>
        <p:txBody>
          <a:bodyPr>
            <a:normAutofit/>
          </a:bodyPr>
          <a:lstStyle/>
          <a:p>
            <a:pPr marL="0" indent="0">
              <a:buNone/>
            </a:pPr>
            <a:r>
              <a:rPr lang="es-CL" sz="2000" dirty="0" smtClean="0"/>
              <a:t>En </a:t>
            </a:r>
            <a:r>
              <a:rPr lang="es-CL" sz="2000" dirty="0"/>
              <a:t>la era Industrial … </a:t>
            </a:r>
            <a:endParaRPr lang="es-CL" sz="2000" dirty="0" smtClean="0"/>
          </a:p>
          <a:p>
            <a:pPr algn="ctr"/>
            <a:endParaRPr lang="es-CL" sz="2000" dirty="0"/>
          </a:p>
          <a:p>
            <a:pPr algn="ctr"/>
            <a:r>
              <a:rPr lang="es-CL" sz="2000" dirty="0" smtClean="0"/>
              <a:t>-</a:t>
            </a:r>
            <a:r>
              <a:rPr lang="es-CL" sz="2000" dirty="0"/>
              <a:t>El mundo fue descompuesto en sus elementos básicos. -Enfocado a la productividad y automatización del trabajo. -Humanos forzados a actuar como máquinas. -Principio de línea de producción</a:t>
            </a:r>
            <a:r>
              <a:rPr lang="es-CL" sz="2000" dirty="0" smtClean="0"/>
              <a:t>.</a:t>
            </a:r>
          </a:p>
          <a:p>
            <a:pPr marL="0" indent="0">
              <a:buNone/>
            </a:pPr>
            <a:r>
              <a:rPr lang="es-CL" sz="2000" dirty="0"/>
              <a:t>En la era de los sistemas (información) … </a:t>
            </a:r>
            <a:endParaRPr lang="es-CL" sz="2000" dirty="0" smtClean="0"/>
          </a:p>
          <a:p>
            <a:pPr algn="ctr"/>
            <a:endParaRPr lang="es-CL" sz="2000" dirty="0" smtClean="0"/>
          </a:p>
          <a:p>
            <a:r>
              <a:rPr lang="es-CL" sz="2000" dirty="0" smtClean="0"/>
              <a:t>Procesos </a:t>
            </a:r>
            <a:r>
              <a:rPr lang="es-CL" sz="2000" dirty="0"/>
              <a:t>y Trabajo basado en el conocimiento.</a:t>
            </a:r>
          </a:p>
          <a:p>
            <a:r>
              <a:rPr lang="es-CL" sz="2000" dirty="0"/>
              <a:t>Lo opuesto al pensamiento sistémico es el enfoque analítico o reduccionista. </a:t>
            </a:r>
          </a:p>
        </p:txBody>
      </p:sp>
    </p:spTree>
    <p:extLst>
      <p:ext uri="{BB962C8B-B14F-4D97-AF65-F5344CB8AC3E}">
        <p14:creationId xmlns:p14="http://schemas.microsoft.com/office/powerpoint/2010/main" val="8315469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Historia de la TGS</a:t>
            </a:r>
            <a:br>
              <a:rPr lang="es-CL" dirty="0"/>
            </a:br>
            <a:endParaRPr lang="es-CL" dirty="0"/>
          </a:p>
        </p:txBody>
      </p:sp>
      <p:sp>
        <p:nvSpPr>
          <p:cNvPr id="3" name="Marcador de contenido 2"/>
          <p:cNvSpPr>
            <a:spLocks noGrp="1"/>
          </p:cNvSpPr>
          <p:nvPr>
            <p:ph idx="1"/>
          </p:nvPr>
        </p:nvSpPr>
        <p:spPr/>
        <p:txBody>
          <a:bodyPr/>
          <a:lstStyle/>
          <a:p>
            <a:r>
              <a:rPr lang="es-CL" dirty="0" smtClean="0"/>
              <a:t>-</a:t>
            </a:r>
            <a:r>
              <a:rPr lang="es-CL" dirty="0"/>
              <a:t>Formulada en los 30’s por Ludwig von Bertalanffy.</a:t>
            </a:r>
          </a:p>
          <a:p>
            <a:r>
              <a:rPr lang="es-CL" dirty="0"/>
              <a:t>-Establecida en los 50’s por </a:t>
            </a:r>
            <a:r>
              <a:rPr lang="es-CL" dirty="0" err="1"/>
              <a:t>The</a:t>
            </a:r>
            <a:r>
              <a:rPr lang="es-CL" dirty="0"/>
              <a:t> </a:t>
            </a:r>
            <a:r>
              <a:rPr lang="es-CL" dirty="0" err="1"/>
              <a:t>Society</a:t>
            </a:r>
            <a:r>
              <a:rPr lang="es-CL" dirty="0"/>
              <a:t> </a:t>
            </a:r>
            <a:r>
              <a:rPr lang="es-CL" dirty="0" err="1"/>
              <a:t>for</a:t>
            </a:r>
            <a:r>
              <a:rPr lang="es-CL" dirty="0"/>
              <a:t> General </a:t>
            </a:r>
            <a:r>
              <a:rPr lang="es-CL" dirty="0" err="1"/>
              <a:t>Systems</a:t>
            </a:r>
            <a:r>
              <a:rPr lang="es-CL" dirty="0"/>
              <a:t> </a:t>
            </a:r>
            <a:r>
              <a:rPr lang="es-CL" dirty="0" err="1"/>
              <a:t>Research</a:t>
            </a:r>
            <a:r>
              <a:rPr lang="es-CL" dirty="0"/>
              <a:t>.</a:t>
            </a:r>
          </a:p>
          <a:p>
            <a:r>
              <a:rPr lang="es-CL" dirty="0"/>
              <a:t>-Aceptada en los 70’s.</a:t>
            </a:r>
          </a:p>
          <a:p>
            <a:r>
              <a:rPr lang="es-CL" dirty="0"/>
              <a:t>-Convertida en ciencia en los 90’s.</a:t>
            </a:r>
          </a:p>
        </p:txBody>
      </p:sp>
    </p:spTree>
    <p:extLst>
      <p:ext uri="{BB962C8B-B14F-4D97-AF65-F5344CB8AC3E}">
        <p14:creationId xmlns:p14="http://schemas.microsoft.com/office/powerpoint/2010/main" val="2623000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Teoría de Sistemas</a:t>
            </a:r>
            <a:br>
              <a:rPr lang="es-CL" dirty="0"/>
            </a:br>
            <a:endParaRPr lang="es-CL" dirty="0"/>
          </a:p>
        </p:txBody>
      </p:sp>
      <p:sp>
        <p:nvSpPr>
          <p:cNvPr id="3" name="Marcador de contenido 2"/>
          <p:cNvSpPr>
            <a:spLocks noGrp="1"/>
          </p:cNvSpPr>
          <p:nvPr>
            <p:ph idx="1"/>
          </p:nvPr>
        </p:nvSpPr>
        <p:spPr/>
        <p:txBody>
          <a:bodyPr/>
          <a:lstStyle/>
          <a:p>
            <a:r>
              <a:rPr lang="es-CL" sz="2000" dirty="0" smtClean="0"/>
              <a:t>El </a:t>
            </a:r>
            <a:r>
              <a:rPr lang="es-CL" sz="2000" dirty="0"/>
              <a:t>hombre siempre se ha esforzado por crear todo tipo de mecanismos que ayuden a resolver las complicadas tareas que se puedan presentar.</a:t>
            </a:r>
          </a:p>
          <a:p>
            <a:r>
              <a:rPr lang="es-CL" sz="2000" dirty="0"/>
              <a:t>La Teoría General de Sistemas (TGS) no busca solucionar problemas o intentar soluciones prácticas, pero sí producir teorías y formulaciones conceptuales que puedan crear condiciones de aplicación </a:t>
            </a:r>
            <a:r>
              <a:rPr lang="es-CL" dirty="0"/>
              <a:t>en la realidad empírica.</a:t>
            </a:r>
          </a:p>
        </p:txBody>
      </p:sp>
    </p:spTree>
    <p:extLst>
      <p:ext uri="{BB962C8B-B14F-4D97-AF65-F5344CB8AC3E}">
        <p14:creationId xmlns:p14="http://schemas.microsoft.com/office/powerpoint/2010/main" val="21141372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Teoría de Sistemas</a:t>
            </a:r>
            <a:br>
              <a:rPr lang="es-CL" dirty="0"/>
            </a:br>
            <a:endParaRPr lang="es-CL" dirty="0"/>
          </a:p>
        </p:txBody>
      </p:sp>
      <p:sp>
        <p:nvSpPr>
          <p:cNvPr id="3" name="Marcador de contenido 2"/>
          <p:cNvSpPr>
            <a:spLocks noGrp="1"/>
          </p:cNvSpPr>
          <p:nvPr>
            <p:ph idx="1"/>
          </p:nvPr>
        </p:nvSpPr>
        <p:spPr/>
        <p:txBody>
          <a:bodyPr/>
          <a:lstStyle/>
          <a:p>
            <a:r>
              <a:rPr lang="es-CL" sz="2000" dirty="0" smtClean="0"/>
              <a:t>El </a:t>
            </a:r>
            <a:r>
              <a:rPr lang="es-CL" sz="2000" dirty="0"/>
              <a:t>hombre siempre se ha esforzado por crear todo tipo de mecanismos que ayuden a resolver las complicadas tareas que se puedan presentar.</a:t>
            </a:r>
          </a:p>
          <a:p>
            <a:r>
              <a:rPr lang="es-CL" sz="2000" dirty="0"/>
              <a:t>La Teoría General de Sistemas (TGS) no busca solucionar problemas o intentar soluciones prácticas, pero sí producir teorías y formulaciones conceptuales que puedan crear condiciones de aplicación </a:t>
            </a:r>
            <a:r>
              <a:rPr lang="es-CL" dirty="0"/>
              <a:t>en la realidad empírica</a:t>
            </a:r>
            <a:r>
              <a:rPr lang="es-CL" dirty="0" smtClean="0"/>
              <a:t>.</a:t>
            </a:r>
          </a:p>
          <a:p>
            <a:r>
              <a:rPr lang="es-CL" dirty="0" smtClean="0"/>
              <a:t> </a:t>
            </a:r>
            <a:r>
              <a:rPr lang="es-CL" dirty="0"/>
              <a:t>La TGS se presenta como una forma sistemática y científica de aproximación y representación de la realidad, y, al mismo tiempo, como una orientación hacia una práctica estimulante para formas de trabajo </a:t>
            </a:r>
            <a:r>
              <a:rPr lang="es-CL" dirty="0" err="1"/>
              <a:t>transdisciplinarias</a:t>
            </a:r>
            <a:r>
              <a:rPr lang="es-CL" dirty="0"/>
              <a:t>.</a:t>
            </a:r>
          </a:p>
        </p:txBody>
      </p:sp>
    </p:spTree>
    <p:extLst>
      <p:ext uri="{BB962C8B-B14F-4D97-AF65-F5344CB8AC3E}">
        <p14:creationId xmlns:p14="http://schemas.microsoft.com/office/powerpoint/2010/main" val="2431922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Enfoques y Conceptos</a:t>
            </a:r>
            <a:br>
              <a:rPr lang="es-CL" dirty="0"/>
            </a:br>
            <a:endParaRPr lang="es-CL" dirty="0"/>
          </a:p>
        </p:txBody>
      </p:sp>
      <p:sp>
        <p:nvSpPr>
          <p:cNvPr id="3" name="Marcador de contenido 2"/>
          <p:cNvSpPr>
            <a:spLocks noGrp="1"/>
          </p:cNvSpPr>
          <p:nvPr>
            <p:ph idx="1"/>
          </p:nvPr>
        </p:nvSpPr>
        <p:spPr>
          <a:xfrm>
            <a:off x="677334" y="1315453"/>
            <a:ext cx="8596668" cy="4725909"/>
          </a:xfrm>
        </p:spPr>
        <p:txBody>
          <a:bodyPr>
            <a:normAutofit fontScale="70000" lnSpcReduction="20000"/>
          </a:bodyPr>
          <a:lstStyle/>
          <a:p>
            <a:r>
              <a:rPr lang="es-CL" dirty="0" smtClean="0"/>
              <a:t>-</a:t>
            </a:r>
            <a:r>
              <a:rPr lang="es-CL" dirty="0"/>
              <a:t>Paradigma Ejemplo que sirve de norma. Serie de pasos que abarcan métodos, herramientas y procedimientos. (Ing. de Software, </a:t>
            </a:r>
            <a:r>
              <a:rPr lang="es-CL" dirty="0" err="1"/>
              <a:t>RogerPressman</a:t>
            </a:r>
            <a:r>
              <a:rPr lang="es-CL" dirty="0"/>
              <a:t>)</a:t>
            </a:r>
          </a:p>
          <a:p>
            <a:r>
              <a:rPr lang="es-CL" dirty="0"/>
              <a:t>-Holístico(Holismo) Doctrina epistemológica (Parte de la filosofía que trata de los fundamentos y los métodos del conocimiento científico) según la cual la comprensión de las totalidades o realidades complejas se lleva a cabo a partir de leyes específicas, que no se reducen a leyes que afectan a sus elementos. </a:t>
            </a:r>
          </a:p>
          <a:p>
            <a:r>
              <a:rPr lang="es-CL" dirty="0" smtClean="0"/>
              <a:t>-</a:t>
            </a:r>
            <a:r>
              <a:rPr lang="es-CL" dirty="0"/>
              <a:t>Homeostasis Concepto relacionado con sistemas adaptables. Procesos que operan ante variaciones de las condiciones del ambiente, con el fin de mantener invariante la estructura sistémica.</a:t>
            </a:r>
          </a:p>
          <a:p>
            <a:r>
              <a:rPr lang="es-CL" dirty="0"/>
              <a:t>-Entropía Corresponde a una tendencia natural hacia la desorganización La entropía de un sistema es el desgaste que el sistema presenta por el transcurso del tiempo o por el funcionamiento del mismo. Los sistemas altamente </a:t>
            </a:r>
            <a:r>
              <a:rPr lang="es-CL" dirty="0" err="1"/>
              <a:t>entrópicostienden</a:t>
            </a:r>
            <a:r>
              <a:rPr lang="es-CL" dirty="0"/>
              <a:t> a desaparecer por el desgaste generado por su proceso sistémico. Los mismos deben tener rigurosos sistemas de control y mecanismos de revisión, reelaboración y cambio permanente, para evitar su desaparición a través del tiempo.</a:t>
            </a:r>
          </a:p>
          <a:p>
            <a:r>
              <a:rPr lang="es-CL" dirty="0" smtClean="0"/>
              <a:t>-</a:t>
            </a:r>
            <a:r>
              <a:rPr lang="es-CL" dirty="0" err="1"/>
              <a:t>Negentropía</a:t>
            </a:r>
            <a:r>
              <a:rPr lang="es-CL" dirty="0"/>
              <a:t> Entropía </a:t>
            </a:r>
            <a:r>
              <a:rPr lang="es-CL" dirty="0" smtClean="0"/>
              <a:t>negativa, capacidad de </a:t>
            </a:r>
            <a:r>
              <a:rPr lang="es-CL" dirty="0"/>
              <a:t>algunos sistemas viables de organizarse y de sobrevivir producto de la energía que importan del medio para asegurar la unión de sus elementos y volver a su estado natural. Ejemplo</a:t>
            </a:r>
            <a:r>
              <a:rPr lang="es-CL" dirty="0" smtClean="0"/>
              <a:t>: Una empresa </a:t>
            </a:r>
            <a:r>
              <a:rPr lang="es-CL" dirty="0"/>
              <a:t>en constante inversión, optimización, etc. -</a:t>
            </a:r>
            <a:r>
              <a:rPr lang="es-CL" dirty="0" err="1"/>
              <a:t>Equifinalidad</a:t>
            </a:r>
            <a:r>
              <a:rPr lang="es-CL" dirty="0"/>
              <a:t> Es un concepto que nos indica que no hay un sistema o enfoque único que nos permita llegar a un logro. Existen variados modos y métodos para lograr el mismo fin o meta.</a:t>
            </a:r>
          </a:p>
          <a:p>
            <a:r>
              <a:rPr lang="es-CL" dirty="0" smtClean="0"/>
              <a:t>-</a:t>
            </a:r>
            <a:r>
              <a:rPr lang="es-CL" dirty="0"/>
              <a:t>Permeabilidad Mide la interacción que el sistema recibe del medio, se dice que a mayor o menor permeabilidad del sistema el mismo será mas o menos abierto. Los sistemas que tienen mucha relación con el medio en el cuál se desarrollan son sistemas altamente permeables, estos y los de permeabilidad media son los llamados sistemas abiertos. Por el contrario los sistemas de permeabilidad casi nula se denominan sistemas cerrados.</a:t>
            </a:r>
          </a:p>
          <a:p>
            <a:r>
              <a:rPr lang="es-CL" dirty="0" smtClean="0"/>
              <a:t>-</a:t>
            </a:r>
            <a:r>
              <a:rPr lang="es-CL" dirty="0"/>
              <a:t>Isomorfismo Se refiere a la construcción de sistemas de forma que, la representación de su realidad (matemática o no) permita predecir el comportamiento del sistema real. </a:t>
            </a:r>
            <a:r>
              <a:rPr lang="es-CL" dirty="0" err="1"/>
              <a:t>Ejemplo:Corazónartificial</a:t>
            </a:r>
            <a:r>
              <a:rPr lang="es-CL" dirty="0"/>
              <a:t>.</a:t>
            </a:r>
          </a:p>
        </p:txBody>
      </p:sp>
    </p:spTree>
    <p:extLst>
      <p:ext uri="{BB962C8B-B14F-4D97-AF65-F5344CB8AC3E}">
        <p14:creationId xmlns:p14="http://schemas.microsoft.com/office/powerpoint/2010/main" val="31099083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Características</a:t>
            </a:r>
            <a:br>
              <a:rPr lang="es-CL" dirty="0"/>
            </a:br>
            <a:endParaRPr lang="es-CL" dirty="0"/>
          </a:p>
        </p:txBody>
      </p:sp>
      <p:sp>
        <p:nvSpPr>
          <p:cNvPr id="3" name="Marcador de contenido 2"/>
          <p:cNvSpPr>
            <a:spLocks noGrp="1"/>
          </p:cNvSpPr>
          <p:nvPr>
            <p:ph idx="1"/>
          </p:nvPr>
        </p:nvSpPr>
        <p:spPr>
          <a:xfrm>
            <a:off x="677334" y="1511300"/>
            <a:ext cx="8596668" cy="4787899"/>
          </a:xfrm>
        </p:spPr>
        <p:txBody>
          <a:bodyPr/>
          <a:lstStyle/>
          <a:p>
            <a:r>
              <a:rPr lang="es-CL" dirty="0" smtClean="0"/>
              <a:t>Todo </a:t>
            </a:r>
            <a:r>
              <a:rPr lang="es-CL" dirty="0"/>
              <a:t>sistema se caracteriza por poseer una estructura interna que determina sus propiedades fundamentales. </a:t>
            </a:r>
            <a:endParaRPr lang="es-CL" dirty="0" smtClean="0"/>
          </a:p>
          <a:p>
            <a:pPr lvl="1"/>
            <a:r>
              <a:rPr lang="es-CL" dirty="0" smtClean="0"/>
              <a:t>1</a:t>
            </a:r>
            <a:r>
              <a:rPr lang="es-CL" dirty="0"/>
              <a:t>. Ser un complejo integral de elementos interconectados en donde los vínculos entre estos elementos están dados. </a:t>
            </a:r>
            <a:endParaRPr lang="es-CL" dirty="0" smtClean="0"/>
          </a:p>
          <a:p>
            <a:pPr lvl="1"/>
            <a:r>
              <a:rPr lang="es-CL" dirty="0" smtClean="0"/>
              <a:t>2</a:t>
            </a:r>
            <a:r>
              <a:rPr lang="es-CL" dirty="0"/>
              <a:t>. Formar una unidad espacial con el medio interactuando como un todo con el mundo que lo circunda. </a:t>
            </a:r>
            <a:endParaRPr lang="es-CL" dirty="0" smtClean="0"/>
          </a:p>
          <a:p>
            <a:pPr lvl="1"/>
            <a:r>
              <a:rPr lang="es-CL" dirty="0" smtClean="0"/>
              <a:t>3</a:t>
            </a:r>
            <a:r>
              <a:rPr lang="es-CL" dirty="0"/>
              <a:t>. Disponer de elementos tales que cada uno de ellos se considera indivisible.</a:t>
            </a:r>
          </a:p>
          <a:p>
            <a:pPr lvl="1"/>
            <a:r>
              <a:rPr lang="es-CL" dirty="0"/>
              <a:t>4. Mostrar un comportamiento tal que en su evolución a través del tiempo este complejo se considera un mismo todo si entre sus elementos en los distintos intervalos temporales es posible establecer una correspondencia univalente </a:t>
            </a:r>
            <a:endParaRPr lang="es-CL" dirty="0" smtClean="0"/>
          </a:p>
          <a:p>
            <a:pPr lvl="1"/>
            <a:r>
              <a:rPr lang="es-CL" dirty="0" smtClean="0"/>
              <a:t>5</a:t>
            </a:r>
            <a:r>
              <a:rPr lang="es-CL" dirty="0"/>
              <a:t>. Ser un elemento de un todo de orden superior con todas las propiedades enunciadas </a:t>
            </a:r>
            <a:endParaRPr lang="es-CL" dirty="0" smtClean="0"/>
          </a:p>
          <a:p>
            <a:pPr lvl="1"/>
            <a:r>
              <a:rPr lang="es-CL" dirty="0" smtClean="0"/>
              <a:t>6</a:t>
            </a:r>
            <a:r>
              <a:rPr lang="es-CL" dirty="0"/>
              <a:t>. Contar con elementos que aparecen como todos de un orden inferior que también poseen estas propiedades </a:t>
            </a:r>
          </a:p>
        </p:txBody>
      </p:sp>
    </p:spTree>
    <p:extLst>
      <p:ext uri="{BB962C8B-B14F-4D97-AF65-F5344CB8AC3E}">
        <p14:creationId xmlns:p14="http://schemas.microsoft.com/office/powerpoint/2010/main" val="6370010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Características</a:t>
            </a:r>
            <a:br>
              <a:rPr lang="es-CL" dirty="0"/>
            </a:br>
            <a:endParaRPr lang="es-CL" dirty="0"/>
          </a:p>
        </p:txBody>
      </p:sp>
      <p:sp>
        <p:nvSpPr>
          <p:cNvPr id="3" name="Marcador de contenido 2"/>
          <p:cNvSpPr>
            <a:spLocks noGrp="1"/>
          </p:cNvSpPr>
          <p:nvPr>
            <p:ph idx="1"/>
          </p:nvPr>
        </p:nvSpPr>
        <p:spPr>
          <a:xfrm>
            <a:off x="677334" y="1511300"/>
            <a:ext cx="8596668" cy="4787899"/>
          </a:xfrm>
        </p:spPr>
        <p:txBody>
          <a:bodyPr/>
          <a:lstStyle/>
          <a:p>
            <a:r>
              <a:rPr lang="es-CL" dirty="0"/>
              <a:t>-Los sistemas cambian, algunos en forma más dinámica que otros, pero un sistema que no necesita sobrevivir puede mantenerse estático.</a:t>
            </a:r>
          </a:p>
          <a:p>
            <a:endParaRPr lang="es-CL" dirty="0" smtClean="0"/>
          </a:p>
          <a:p>
            <a:r>
              <a:rPr lang="es-CL" dirty="0" smtClean="0"/>
              <a:t>-</a:t>
            </a:r>
            <a:r>
              <a:rPr lang="es-CL" dirty="0"/>
              <a:t>Un sistema es estudiado por un observador, en un punto del tiempo y en un determinado contexto.</a:t>
            </a:r>
          </a:p>
          <a:p>
            <a:endParaRPr lang="es-CL" dirty="0"/>
          </a:p>
        </p:txBody>
      </p:sp>
    </p:spTree>
    <p:extLst>
      <p:ext uri="{BB962C8B-B14F-4D97-AF65-F5344CB8AC3E}">
        <p14:creationId xmlns:p14="http://schemas.microsoft.com/office/powerpoint/2010/main" val="11242836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Ejemplos de sistemas</a:t>
            </a:r>
            <a:r>
              <a:rPr lang="es-CL" dirty="0"/>
              <a:t/>
            </a:r>
            <a:br>
              <a:rPr lang="es-CL" dirty="0"/>
            </a:br>
            <a:endParaRPr lang="es-CL" dirty="0"/>
          </a:p>
        </p:txBody>
      </p:sp>
      <p:sp>
        <p:nvSpPr>
          <p:cNvPr id="3" name="Marcador de contenido 2"/>
          <p:cNvSpPr>
            <a:spLocks noGrp="1"/>
          </p:cNvSpPr>
          <p:nvPr>
            <p:ph idx="1"/>
          </p:nvPr>
        </p:nvSpPr>
        <p:spPr>
          <a:xfrm>
            <a:off x="677334" y="1511300"/>
            <a:ext cx="8596668" cy="4787899"/>
          </a:xfrm>
        </p:spPr>
        <p:txBody>
          <a:bodyPr/>
          <a:lstStyle/>
          <a:p>
            <a:pPr lvl="0"/>
            <a:r>
              <a:rPr lang="es-ES" b="1" dirty="0"/>
              <a:t>SISTEMAS NATURALES </a:t>
            </a:r>
            <a:r>
              <a:rPr lang="es-ES" dirty="0"/>
              <a:t>(SISTEMA SOLAR)</a:t>
            </a:r>
            <a:r>
              <a:rPr lang="es-ES" b="1" dirty="0"/>
              <a:t> Y ARTIFICIALES </a:t>
            </a:r>
            <a:r>
              <a:rPr lang="es-ES" dirty="0"/>
              <a:t>(UNA EMPRESA)</a:t>
            </a:r>
            <a:r>
              <a:rPr lang="es-ES" b="1" dirty="0"/>
              <a:t>.</a:t>
            </a:r>
            <a:endParaRPr lang="es-CL" dirty="0"/>
          </a:p>
          <a:p>
            <a:pPr lvl="0"/>
            <a:r>
              <a:rPr lang="es-ES" b="1" dirty="0"/>
              <a:t>SISTEMAS SOCIALES </a:t>
            </a:r>
            <a:r>
              <a:rPr lang="es-ES" dirty="0"/>
              <a:t>(PERSONAS, PARTIDOS POLÍTICOS)</a:t>
            </a:r>
            <a:r>
              <a:rPr lang="es-ES" b="1" dirty="0"/>
              <a:t>, HOMBRE-MAQUINA </a:t>
            </a:r>
            <a:r>
              <a:rPr lang="es-ES" dirty="0"/>
              <a:t>(FABRICA)</a:t>
            </a:r>
            <a:r>
              <a:rPr lang="es-ES" b="1" dirty="0"/>
              <a:t> Y MECÁNICOS </a:t>
            </a:r>
            <a:r>
              <a:rPr lang="es-ES" dirty="0"/>
              <a:t>(AUN SON CIENCIA FICCIÓN)</a:t>
            </a:r>
            <a:r>
              <a:rPr lang="es-ES" b="1" dirty="0"/>
              <a:t>.</a:t>
            </a:r>
            <a:endParaRPr lang="es-CL" dirty="0"/>
          </a:p>
          <a:p>
            <a:pPr lvl="0"/>
            <a:r>
              <a:rPr lang="es-ES" b="1" dirty="0"/>
              <a:t>SISTEMAS ABIERTOS </a:t>
            </a:r>
            <a:r>
              <a:rPr lang="es-ES" dirty="0"/>
              <a:t>(INTERACTUA CON EL AMBIENTE)</a:t>
            </a:r>
            <a:r>
              <a:rPr lang="es-ES" b="1" dirty="0"/>
              <a:t> Y CERRADOS </a:t>
            </a:r>
            <a:r>
              <a:rPr lang="es-ES" dirty="0"/>
              <a:t>(INTERACCIONES INTERNAS SOLAMENTE)</a:t>
            </a:r>
            <a:r>
              <a:rPr lang="es-ES" b="1" dirty="0"/>
              <a:t>.</a:t>
            </a:r>
            <a:endParaRPr lang="es-CL" dirty="0"/>
          </a:p>
          <a:p>
            <a:pPr lvl="0"/>
            <a:r>
              <a:rPr lang="es-ES" b="1" dirty="0"/>
              <a:t>SISTEMAS PERMANENTES </a:t>
            </a:r>
            <a:r>
              <a:rPr lang="es-ES" dirty="0"/>
              <a:t>(NO OCURREN)</a:t>
            </a:r>
            <a:r>
              <a:rPr lang="es-ES" b="1" dirty="0"/>
              <a:t> Y TEMPORALES </a:t>
            </a:r>
            <a:r>
              <a:rPr lang="es-ES" dirty="0"/>
              <a:t>(DESTINADO PARA CIERTO PERIODO)</a:t>
            </a:r>
            <a:r>
              <a:rPr lang="es-ES" b="1" dirty="0"/>
              <a:t>.</a:t>
            </a:r>
            <a:endParaRPr lang="es-CL" dirty="0"/>
          </a:p>
          <a:p>
            <a:pPr lvl="0"/>
            <a:r>
              <a:rPr lang="es-ES" b="1" dirty="0"/>
              <a:t>SISTEMAS ESTABLES </a:t>
            </a:r>
            <a:r>
              <a:rPr lang="es-ES" dirty="0"/>
              <a:t>(FABRICA AUTOMATIZADA)</a:t>
            </a:r>
            <a:r>
              <a:rPr lang="es-ES" b="1" dirty="0"/>
              <a:t> Y NO ESTABLES </a:t>
            </a:r>
            <a:r>
              <a:rPr lang="es-ES" dirty="0"/>
              <a:t>(SER HUMANO)</a:t>
            </a:r>
            <a:r>
              <a:rPr lang="es-ES" b="1" dirty="0"/>
              <a:t>.</a:t>
            </a:r>
            <a:endParaRPr lang="es-CL" dirty="0"/>
          </a:p>
          <a:p>
            <a:pPr lvl="0"/>
            <a:r>
              <a:rPr lang="es-ES" b="1" dirty="0"/>
              <a:t>SUBSISTEMAS </a:t>
            </a:r>
            <a:r>
              <a:rPr lang="es-ES" dirty="0"/>
              <a:t>(FINANZAS) </a:t>
            </a:r>
            <a:r>
              <a:rPr lang="es-ES" b="1" dirty="0"/>
              <a:t>Y SUPERSISTEMAS </a:t>
            </a:r>
            <a:r>
              <a:rPr lang="es-ES" dirty="0"/>
              <a:t>(LA INDUSTRIA, INCLUYE AL ESTUDIADO)</a:t>
            </a:r>
            <a:r>
              <a:rPr lang="es-ES" b="1" dirty="0"/>
              <a:t>.</a:t>
            </a:r>
            <a:endParaRPr lang="es-CL" dirty="0"/>
          </a:p>
          <a:p>
            <a:pPr lvl="0"/>
            <a:r>
              <a:rPr lang="es-ES" b="1" dirty="0"/>
              <a:t>SISTEMAS ADAPTATIVOS </a:t>
            </a:r>
            <a:r>
              <a:rPr lang="es-ES" dirty="0"/>
              <a:t>(SE BENEFICIA)</a:t>
            </a:r>
            <a:r>
              <a:rPr lang="es-ES" b="1" dirty="0"/>
              <a:t> Y NO ADAPTATIVOS </a:t>
            </a:r>
            <a:r>
              <a:rPr lang="es-ES" dirty="0"/>
              <a:t>(LAS MAQUINAS)</a:t>
            </a:r>
            <a:r>
              <a:rPr lang="es-ES" b="1" dirty="0"/>
              <a:t>.</a:t>
            </a:r>
            <a:endParaRPr lang="es-CL" dirty="0"/>
          </a:p>
        </p:txBody>
      </p:sp>
    </p:spTree>
    <p:extLst>
      <p:ext uri="{BB962C8B-B14F-4D97-AF65-F5344CB8AC3E}">
        <p14:creationId xmlns:p14="http://schemas.microsoft.com/office/powerpoint/2010/main" val="16524240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a:t>¿Que es un conglomerado?</a:t>
            </a:r>
            <a:br>
              <a:rPr lang="es-CL" dirty="0"/>
            </a:br>
            <a:r>
              <a:rPr lang="es-CL" dirty="0"/>
              <a:t/>
            </a:r>
            <a:br>
              <a:rPr lang="es-CL" dirty="0"/>
            </a:br>
            <a:endParaRPr lang="es-CL" dirty="0"/>
          </a:p>
        </p:txBody>
      </p:sp>
      <p:sp>
        <p:nvSpPr>
          <p:cNvPr id="3" name="Marcador de contenido 2"/>
          <p:cNvSpPr>
            <a:spLocks noGrp="1"/>
          </p:cNvSpPr>
          <p:nvPr>
            <p:ph idx="1"/>
          </p:nvPr>
        </p:nvSpPr>
        <p:spPr>
          <a:xfrm>
            <a:off x="677334" y="1549401"/>
            <a:ext cx="8596668" cy="4491962"/>
          </a:xfrm>
        </p:spPr>
        <p:txBody>
          <a:bodyPr/>
          <a:lstStyle/>
          <a:p>
            <a:r>
              <a:rPr lang="es-CL" dirty="0" smtClean="0"/>
              <a:t>-</a:t>
            </a:r>
            <a:r>
              <a:rPr lang="es-CL" dirty="0"/>
              <a:t>Un conjunto de partes (elementos) que no interactúan entre sí. -Para determinar si un conjunto de elementos es un sistema o un conglomerado, influye la finalidad y el entendimiento que tenga el observador (investigador) sobre el tema. </a:t>
            </a:r>
            <a:endParaRPr lang="es-CL" dirty="0" smtClean="0"/>
          </a:p>
          <a:p>
            <a:r>
              <a:rPr lang="es-CL" dirty="0" smtClean="0"/>
              <a:t>-</a:t>
            </a:r>
            <a:r>
              <a:rPr lang="es-CL" dirty="0"/>
              <a:t>Diferentes observadores (investigadores) obtienen diferentes interpretaciones (sistemas) sobre una misma realidad. </a:t>
            </a:r>
            <a:endParaRPr lang="es-CL" dirty="0" smtClean="0"/>
          </a:p>
          <a:p>
            <a:r>
              <a:rPr lang="es-CL" dirty="0" smtClean="0"/>
              <a:t>-</a:t>
            </a:r>
            <a:r>
              <a:rPr lang="es-CL" dirty="0"/>
              <a:t>El estudio de un sistema depende de un </a:t>
            </a:r>
            <a:r>
              <a:rPr lang="es-CL" dirty="0" smtClean="0"/>
              <a:t>Observador</a:t>
            </a:r>
          </a:p>
          <a:p>
            <a:endParaRPr lang="es-CL" dirty="0"/>
          </a:p>
          <a:p>
            <a:endParaRPr lang="es-CL" dirty="0" smtClean="0"/>
          </a:p>
          <a:p>
            <a:pPr marL="0" indent="0">
              <a:buNone/>
            </a:pPr>
            <a:endParaRPr lang="es-CL" dirty="0"/>
          </a:p>
        </p:txBody>
      </p:sp>
    </p:spTree>
    <p:extLst>
      <p:ext uri="{BB962C8B-B14F-4D97-AF65-F5344CB8AC3E}">
        <p14:creationId xmlns:p14="http://schemas.microsoft.com/office/powerpoint/2010/main" val="15989101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Visión sistémica</a:t>
            </a:r>
            <a:endParaRPr lang="es-CL" dirty="0"/>
          </a:p>
        </p:txBody>
      </p:sp>
      <p:sp>
        <p:nvSpPr>
          <p:cNvPr id="3" name="Marcador de contenido 2"/>
          <p:cNvSpPr>
            <a:spLocks noGrp="1"/>
          </p:cNvSpPr>
          <p:nvPr>
            <p:ph idx="1"/>
          </p:nvPr>
        </p:nvSpPr>
        <p:spPr/>
        <p:txBody>
          <a:bodyPr/>
          <a:lstStyle/>
          <a:p>
            <a:r>
              <a:rPr lang="es-CL" dirty="0"/>
              <a:t>La visión sistémica nos ayuda a “ver” el todo, apreciar su energía y descubrir sus características distintivas, aquellas que son propias del conjunto y que no existen en las partes</a:t>
            </a:r>
            <a:r>
              <a:rPr lang="es-CL" dirty="0" smtClean="0"/>
              <a:t>.</a:t>
            </a:r>
          </a:p>
          <a:p>
            <a:r>
              <a:rPr lang="es-CL" dirty="0" smtClean="0"/>
              <a:t>La </a:t>
            </a:r>
            <a:r>
              <a:rPr lang="es-CL" dirty="0"/>
              <a:t>visión sistémica ubica el sistema en su entorno, acepta la complejidad que nos excede, la irreversibilidad del tiempo, la </a:t>
            </a:r>
            <a:r>
              <a:rPr lang="es-CL" dirty="0" smtClean="0"/>
              <a:t>auto organización</a:t>
            </a:r>
            <a:r>
              <a:rPr lang="es-CL" dirty="0"/>
              <a:t>, la “inteligencia” de los sistemas y nuestra responsabilidad con el bien común. </a:t>
            </a:r>
            <a:endParaRPr lang="es-CL" dirty="0" smtClean="0"/>
          </a:p>
          <a:p>
            <a:r>
              <a:rPr lang="es-CL" dirty="0"/>
              <a:t>La visión sistémica tiene raíces en la interconexión, en la forma de una revolución de las comunicaciones de todo tipo, interpersonales, tecnológicas, Internet, globalización, etc… Esto trae como consecuencia un incremento del comercio, de la riqueza y del bien común.  Otra de las raíces es el decisivo avance hacia lo humano, reflejado en mejor calidad y mayor expectativa de vida. </a:t>
            </a:r>
          </a:p>
        </p:txBody>
      </p:sp>
    </p:spTree>
    <p:extLst>
      <p:ext uri="{BB962C8B-B14F-4D97-AF65-F5344CB8AC3E}">
        <p14:creationId xmlns:p14="http://schemas.microsoft.com/office/powerpoint/2010/main" val="13707133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rotWithShape="1">
          <a:blip r:embed="rId2"/>
          <a:srcRect l="15353" t="2248" r="15724" b="4988"/>
          <a:stretch/>
        </p:blipFill>
        <p:spPr>
          <a:xfrm>
            <a:off x="677334" y="10947"/>
            <a:ext cx="8967538" cy="6785810"/>
          </a:xfrm>
          <a:prstGeom prst="rect">
            <a:avLst/>
          </a:prstGeom>
        </p:spPr>
      </p:pic>
    </p:spTree>
    <p:extLst>
      <p:ext uri="{BB962C8B-B14F-4D97-AF65-F5344CB8AC3E}">
        <p14:creationId xmlns:p14="http://schemas.microsoft.com/office/powerpoint/2010/main" val="668342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a:t>Clasificación de los Sistemas</a:t>
            </a:r>
            <a:br>
              <a:rPr lang="es-CL" dirty="0"/>
            </a:br>
            <a:r>
              <a:rPr lang="es-CL" dirty="0"/>
              <a:t/>
            </a:r>
            <a:br>
              <a:rPr lang="es-CL" dirty="0"/>
            </a:br>
            <a:endParaRPr lang="es-CL" dirty="0"/>
          </a:p>
        </p:txBody>
      </p:sp>
      <p:sp>
        <p:nvSpPr>
          <p:cNvPr id="3" name="Marcador de contenido 2"/>
          <p:cNvSpPr>
            <a:spLocks noGrp="1"/>
          </p:cNvSpPr>
          <p:nvPr>
            <p:ph idx="1"/>
          </p:nvPr>
        </p:nvSpPr>
        <p:spPr>
          <a:xfrm>
            <a:off x="677334" y="1428207"/>
            <a:ext cx="8596668" cy="4613156"/>
          </a:xfrm>
        </p:spPr>
        <p:txBody>
          <a:bodyPr>
            <a:noAutofit/>
          </a:bodyPr>
          <a:lstStyle/>
          <a:p>
            <a:r>
              <a:rPr lang="es-CL" sz="1600" dirty="0" err="1" smtClean="0"/>
              <a:t>Boulding</a:t>
            </a:r>
            <a:r>
              <a:rPr lang="es-CL" sz="1600" dirty="0"/>
              <a:t>,</a:t>
            </a:r>
            <a:r>
              <a:rPr lang="es-CL" sz="1600" dirty="0" smtClean="0"/>
              <a:t> </a:t>
            </a:r>
            <a:r>
              <a:rPr lang="es-CL" sz="1600" dirty="0"/>
              <a:t>utiliza el principio de “nivel de complejidad”, de menos a más complejo</a:t>
            </a:r>
            <a:r>
              <a:rPr lang="es-CL" sz="1600" dirty="0" smtClean="0"/>
              <a:t>.</a:t>
            </a:r>
          </a:p>
          <a:p>
            <a:r>
              <a:rPr lang="es-CL" sz="1600" dirty="0" smtClean="0"/>
              <a:t>1</a:t>
            </a:r>
            <a:r>
              <a:rPr lang="es-CL" sz="1600" dirty="0"/>
              <a:t>. ESTRUCTURAS ESTÁTICAS</a:t>
            </a:r>
            <a:r>
              <a:rPr lang="es-CL" sz="1600" dirty="0" smtClean="0"/>
              <a:t>: </a:t>
            </a:r>
            <a:r>
              <a:rPr lang="es-CL" sz="1200" dirty="0" smtClean="0"/>
              <a:t>La </a:t>
            </a:r>
            <a:r>
              <a:rPr lang="es-CL" sz="1200" dirty="0"/>
              <a:t>anatomía de cualquier objeto. Ejemplo: una puerta. </a:t>
            </a:r>
            <a:endParaRPr lang="es-CL" sz="1200" dirty="0" smtClean="0"/>
          </a:p>
          <a:p>
            <a:r>
              <a:rPr lang="es-CL" sz="1600" dirty="0" smtClean="0"/>
              <a:t>2</a:t>
            </a:r>
            <a:r>
              <a:rPr lang="es-CL" sz="1600" dirty="0"/>
              <a:t>. DINÁMICOS-SIMPLES</a:t>
            </a:r>
            <a:r>
              <a:rPr lang="es-CL" sz="1600" dirty="0" smtClean="0"/>
              <a:t>: </a:t>
            </a:r>
            <a:r>
              <a:rPr lang="es-CL" sz="1200" dirty="0" smtClean="0"/>
              <a:t>Son </a:t>
            </a:r>
            <a:r>
              <a:rPr lang="es-CL" sz="1200" dirty="0"/>
              <a:t>sistemas simples que producen respuestas predecibles ante estímulos aceptados, caracterizándose por movimientos fijos y predeterminados. Ejemplo: Maquinas ,reloj, PC, auto</a:t>
            </a:r>
            <a:r>
              <a:rPr lang="es-CL" sz="1200" dirty="0" smtClean="0"/>
              <a:t>.</a:t>
            </a:r>
          </a:p>
          <a:p>
            <a:r>
              <a:rPr lang="es-CL" sz="1600" dirty="0" smtClean="0"/>
              <a:t>3</a:t>
            </a:r>
            <a:r>
              <a:rPr lang="es-CL" sz="1600" dirty="0"/>
              <a:t>. MECANISMOS DE CONTROL</a:t>
            </a:r>
            <a:r>
              <a:rPr lang="es-CL" sz="1600" dirty="0" smtClean="0"/>
              <a:t>: </a:t>
            </a:r>
            <a:r>
              <a:rPr lang="es-CL" sz="1200" dirty="0" smtClean="0"/>
              <a:t>Son </a:t>
            </a:r>
            <a:r>
              <a:rPr lang="es-CL" sz="1200" dirty="0"/>
              <a:t>sistemas homeostáticos sencillos de autorregulación interna. Ejemplo: Termostato.</a:t>
            </a:r>
            <a:endParaRPr lang="es-CL" sz="1100" dirty="0"/>
          </a:p>
          <a:p>
            <a:r>
              <a:rPr lang="es-CL" sz="1600" dirty="0" smtClean="0"/>
              <a:t>4</a:t>
            </a:r>
            <a:r>
              <a:rPr lang="es-CL" sz="1600" dirty="0"/>
              <a:t>. SISTEMAS AUTOSOSTENIDOS</a:t>
            </a:r>
            <a:r>
              <a:rPr lang="es-CL" sz="1600" dirty="0" smtClean="0"/>
              <a:t>: </a:t>
            </a:r>
            <a:r>
              <a:rPr lang="es-CL" sz="1200" dirty="0" smtClean="0"/>
              <a:t>Son </a:t>
            </a:r>
            <a:r>
              <a:rPr lang="es-CL" sz="1200" dirty="0"/>
              <a:t>sistemas abiertos que intercambian material, energía e información en el medio. Esta categoría considera el nivel mas elemental de “vida ”:la célula. </a:t>
            </a:r>
            <a:endParaRPr lang="es-CL" sz="1600" dirty="0" smtClean="0"/>
          </a:p>
          <a:p>
            <a:r>
              <a:rPr lang="es-CL" sz="1600" dirty="0" smtClean="0"/>
              <a:t>5</a:t>
            </a:r>
            <a:r>
              <a:rPr lang="es-CL" sz="1600" dirty="0"/>
              <a:t>. SISTEMAS SOCIOGENÉTICOS</a:t>
            </a:r>
            <a:r>
              <a:rPr lang="es-CL" sz="1200" dirty="0"/>
              <a:t>:  Son sistemas vivos simples con entidades </a:t>
            </a:r>
            <a:r>
              <a:rPr lang="es-CL" sz="1200" dirty="0" smtClean="0"/>
              <a:t>diferenciadoras e </a:t>
            </a:r>
            <a:r>
              <a:rPr lang="es-CL" sz="1200" dirty="0"/>
              <a:t>interrelacionadas entre sí. Es el caso de las plantas y su flor, árbol su tallo, raíz, etc. </a:t>
            </a:r>
            <a:endParaRPr lang="es-CL" sz="1200" dirty="0" smtClean="0"/>
          </a:p>
        </p:txBody>
      </p:sp>
    </p:spTree>
    <p:extLst>
      <p:ext uri="{BB962C8B-B14F-4D97-AF65-F5344CB8AC3E}">
        <p14:creationId xmlns:p14="http://schemas.microsoft.com/office/powerpoint/2010/main" val="4205257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a:t>Clasificación de los Sistemas</a:t>
            </a:r>
            <a:br>
              <a:rPr lang="es-CL" dirty="0"/>
            </a:br>
            <a:r>
              <a:rPr lang="es-CL" dirty="0"/>
              <a:t/>
            </a:r>
            <a:br>
              <a:rPr lang="es-CL" dirty="0"/>
            </a:br>
            <a:endParaRPr lang="es-CL" dirty="0"/>
          </a:p>
        </p:txBody>
      </p:sp>
      <p:sp>
        <p:nvSpPr>
          <p:cNvPr id="3" name="Marcador de contenido 2"/>
          <p:cNvSpPr>
            <a:spLocks noGrp="1"/>
          </p:cNvSpPr>
          <p:nvPr>
            <p:ph idx="1"/>
          </p:nvPr>
        </p:nvSpPr>
        <p:spPr>
          <a:xfrm>
            <a:off x="677334" y="1428207"/>
            <a:ext cx="8596668" cy="4613156"/>
          </a:xfrm>
        </p:spPr>
        <p:txBody>
          <a:bodyPr>
            <a:noAutofit/>
          </a:bodyPr>
          <a:lstStyle/>
          <a:p>
            <a:r>
              <a:rPr lang="es-CL" sz="1600" dirty="0" smtClean="0"/>
              <a:t>6</a:t>
            </a:r>
            <a:r>
              <a:rPr lang="es-CL" sz="1600" dirty="0"/>
              <a:t>. SISTEMA ANIMAL</a:t>
            </a:r>
            <a:r>
              <a:rPr lang="es-CL" sz="1600" dirty="0" smtClean="0"/>
              <a:t>: </a:t>
            </a:r>
            <a:r>
              <a:rPr lang="es-CL" sz="1200" dirty="0" smtClean="0"/>
              <a:t>Son </a:t>
            </a:r>
            <a:r>
              <a:rPr lang="es-CL" sz="1200" dirty="0"/>
              <a:t>sistemas caracterizados por la movilidad, el comportamiento teleológico (por objetivo) y por el sentido de existencia (instinto</a:t>
            </a:r>
            <a:r>
              <a:rPr lang="es-CL" sz="1200" dirty="0" smtClean="0"/>
              <a:t>).</a:t>
            </a:r>
          </a:p>
          <a:p>
            <a:r>
              <a:rPr lang="es-CL" sz="1600" dirty="0" smtClean="0"/>
              <a:t>7</a:t>
            </a:r>
            <a:r>
              <a:rPr lang="es-CL" sz="1600" dirty="0"/>
              <a:t>. SISTEMA HUMANO</a:t>
            </a:r>
            <a:r>
              <a:rPr lang="es-CL" sz="1600" dirty="0" smtClean="0"/>
              <a:t>: </a:t>
            </a:r>
            <a:r>
              <a:rPr lang="es-CL" sz="1200" dirty="0" smtClean="0"/>
              <a:t>Además </a:t>
            </a:r>
            <a:r>
              <a:rPr lang="es-CL" sz="1200" dirty="0"/>
              <a:t>de las características anteriores, este sistema considera la conciencia de la existencia, con la posibilidad de comunicarse y d pensar sobre sí mismo por medio de lenguaje y símbolos.</a:t>
            </a:r>
          </a:p>
          <a:p>
            <a:r>
              <a:rPr lang="es-CL" sz="1600" dirty="0"/>
              <a:t>8. SISTEMAS SOCIALES</a:t>
            </a:r>
            <a:r>
              <a:rPr lang="es-CL" sz="1600" dirty="0" smtClean="0"/>
              <a:t>: </a:t>
            </a:r>
            <a:r>
              <a:rPr lang="es-CL" sz="1400" dirty="0" smtClean="0"/>
              <a:t>Conjunto </a:t>
            </a:r>
            <a:r>
              <a:rPr lang="es-CL" sz="1400" dirty="0"/>
              <a:t>de sistemas humanos: Ejemplo una nación.</a:t>
            </a:r>
          </a:p>
          <a:p>
            <a:r>
              <a:rPr lang="es-CL" sz="1600" dirty="0"/>
              <a:t>9. SISTEMAS TRANSCENDENTALES</a:t>
            </a:r>
            <a:r>
              <a:rPr lang="es-CL" sz="1600" dirty="0" smtClean="0"/>
              <a:t>: </a:t>
            </a:r>
            <a:r>
              <a:rPr lang="es-CL" sz="1200" dirty="0" smtClean="0"/>
              <a:t>Son </a:t>
            </a:r>
            <a:r>
              <a:rPr lang="es-CL" sz="1200" dirty="0"/>
              <a:t>sistemas fuera de nuestra comprensión. Ejemplo: Fenómenos astronómicos aún no explicados</a:t>
            </a:r>
            <a:r>
              <a:rPr lang="es-CL" sz="1200" dirty="0" smtClean="0"/>
              <a:t>.</a:t>
            </a:r>
            <a:endParaRPr lang="es-CL" sz="1200" dirty="0"/>
          </a:p>
        </p:txBody>
      </p:sp>
    </p:spTree>
    <p:extLst>
      <p:ext uri="{BB962C8B-B14F-4D97-AF65-F5344CB8AC3E}">
        <p14:creationId xmlns:p14="http://schemas.microsoft.com/office/powerpoint/2010/main" val="30905848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a:t>Clasificación de los Sistemas</a:t>
            </a:r>
            <a:br>
              <a:rPr lang="es-CL" dirty="0"/>
            </a:br>
            <a:r>
              <a:rPr lang="es-CL" dirty="0"/>
              <a:t/>
            </a:r>
            <a:br>
              <a:rPr lang="es-CL" dirty="0"/>
            </a:br>
            <a:endParaRPr lang="es-CL" dirty="0"/>
          </a:p>
        </p:txBody>
      </p:sp>
      <p:sp>
        <p:nvSpPr>
          <p:cNvPr id="3" name="Marcador de contenido 2"/>
          <p:cNvSpPr>
            <a:spLocks noGrp="1"/>
          </p:cNvSpPr>
          <p:nvPr>
            <p:ph idx="1"/>
          </p:nvPr>
        </p:nvSpPr>
        <p:spPr>
          <a:xfrm>
            <a:off x="677334" y="1428207"/>
            <a:ext cx="8596668" cy="4613156"/>
          </a:xfrm>
        </p:spPr>
        <p:txBody>
          <a:bodyPr>
            <a:noAutofit/>
          </a:bodyPr>
          <a:lstStyle/>
          <a:p>
            <a:r>
              <a:rPr lang="es-CL" sz="1600" dirty="0" err="1" smtClean="0"/>
              <a:t>Stafford</a:t>
            </a:r>
            <a:r>
              <a:rPr lang="es-CL" sz="1600" dirty="0" smtClean="0"/>
              <a:t> </a:t>
            </a:r>
            <a:r>
              <a:rPr lang="es-CL" sz="1600" dirty="0" err="1" smtClean="0"/>
              <a:t>Beer</a:t>
            </a:r>
            <a:r>
              <a:rPr lang="es-CL" sz="1600" dirty="0" smtClean="0"/>
              <a:t>, Plantea </a:t>
            </a:r>
            <a:r>
              <a:rPr lang="es-CL" sz="1600" dirty="0"/>
              <a:t>una clasificación de 6 tipos de sistemas basados en el nivel de  complejidad y en el carácter determinista o probabilista de un  sistema. -Complejidad (menos a más complejos) -Carácter determinista o </a:t>
            </a:r>
            <a:r>
              <a:rPr lang="es-CL" sz="1600" dirty="0" smtClean="0"/>
              <a:t>probabilísticos de </a:t>
            </a:r>
            <a:r>
              <a:rPr lang="es-CL" sz="1600" dirty="0"/>
              <a:t>los sistemas </a:t>
            </a:r>
            <a:endParaRPr lang="es-CL" sz="1600" dirty="0" smtClean="0"/>
          </a:p>
          <a:p>
            <a:r>
              <a:rPr lang="es-CL" sz="1600" dirty="0" smtClean="0"/>
              <a:t>1.SISTEMAS </a:t>
            </a:r>
            <a:r>
              <a:rPr lang="es-CL" sz="1600" dirty="0"/>
              <a:t>SIMPLES-DETERMINISTAS: </a:t>
            </a:r>
            <a:r>
              <a:rPr lang="es-CL" sz="1200" dirty="0"/>
              <a:t>Son totalmente predecibles y fáciles de describir. Ejemplo: Almacenamiento de mercadería en una bodega (distribución y espacio)</a:t>
            </a:r>
          </a:p>
          <a:p>
            <a:r>
              <a:rPr lang="es-CL" sz="1600" dirty="0"/>
              <a:t>2.SISTEMAS COMPLEJO-DETERMINISTAS : </a:t>
            </a:r>
            <a:r>
              <a:rPr lang="es-CL" sz="1200" dirty="0"/>
              <a:t>Son complejos pero posibles de describir y totalmente predecibles. Ejemplo: Sistema Solar, producción automática de autos.</a:t>
            </a:r>
          </a:p>
          <a:p>
            <a:r>
              <a:rPr lang="es-CL" sz="1600" dirty="0" smtClean="0"/>
              <a:t>3</a:t>
            </a:r>
            <a:r>
              <a:rPr lang="es-CL" sz="1600" dirty="0"/>
              <a:t>. SISTEMAS SIMPLE-PROBABILISTAS</a:t>
            </a:r>
            <a:r>
              <a:rPr lang="es-CL" sz="1600" dirty="0" smtClean="0"/>
              <a:t>: </a:t>
            </a:r>
            <a:r>
              <a:rPr lang="es-CL" sz="1200" dirty="0" smtClean="0"/>
              <a:t>Son </a:t>
            </a:r>
            <a:r>
              <a:rPr lang="es-CL" sz="1200" dirty="0"/>
              <a:t>sistemas elementales posibles de describir pero NO predecibles. Ejemplo: Los resultados del control de calidad de la producción automática d automóviles.</a:t>
            </a:r>
            <a:endParaRPr lang="es-CL" sz="1600" dirty="0"/>
          </a:p>
          <a:p>
            <a:r>
              <a:rPr lang="es-CL" sz="1600" dirty="0"/>
              <a:t>4.SISTEMAS COMPLEJO-PROBABILISTAS</a:t>
            </a:r>
            <a:r>
              <a:rPr lang="es-CL" sz="1600" dirty="0" smtClean="0"/>
              <a:t>: </a:t>
            </a:r>
            <a:r>
              <a:rPr lang="es-CL" sz="1200" dirty="0" smtClean="0"/>
              <a:t>Son </a:t>
            </a:r>
            <a:r>
              <a:rPr lang="es-CL" sz="1200" dirty="0"/>
              <a:t>sistemas complejos aunque posibles de describir y predecibles sólo en términos probabilísticos. Ejemplo: Sistema financiero de una empresa.</a:t>
            </a:r>
          </a:p>
          <a:p>
            <a:r>
              <a:rPr lang="es-CL" sz="1600" dirty="0" smtClean="0"/>
              <a:t>5.SISTEMAS </a:t>
            </a:r>
            <a:r>
              <a:rPr lang="es-CL" sz="1600" dirty="0"/>
              <a:t>EXCESIVAMENTE COMPLEJODETERMINISTAS</a:t>
            </a:r>
            <a:r>
              <a:rPr lang="es-CL" sz="1600" dirty="0" smtClean="0"/>
              <a:t>: </a:t>
            </a:r>
            <a:r>
              <a:rPr lang="es-CL" sz="1200" dirty="0" smtClean="0"/>
              <a:t>El </a:t>
            </a:r>
            <a:r>
              <a:rPr lang="es-CL" sz="1200" dirty="0"/>
              <a:t>autor lo declara vacío por lo complejo de su descripción y porque cualquier sistema </a:t>
            </a:r>
            <a:r>
              <a:rPr lang="es-CL" sz="1200" dirty="0" smtClean="0"/>
              <a:t>determinístico puede </a:t>
            </a:r>
            <a:r>
              <a:rPr lang="es-CL" sz="1200" dirty="0"/>
              <a:t>ser descrito; por tal motivo se produce una contradicción imposible de categorizar.</a:t>
            </a:r>
          </a:p>
          <a:p>
            <a:r>
              <a:rPr lang="es-CL" sz="1600" dirty="0"/>
              <a:t>6.SISTEMAS EXCESIVAMENTE COMPLEJOPROBABILISTAS</a:t>
            </a:r>
            <a:r>
              <a:rPr lang="es-CL" sz="1600" dirty="0" smtClean="0"/>
              <a:t>: </a:t>
            </a:r>
            <a:r>
              <a:rPr lang="es-CL" sz="1200" dirty="0" smtClean="0"/>
              <a:t>Son </a:t>
            </a:r>
            <a:r>
              <a:rPr lang="es-CL" sz="1200" dirty="0"/>
              <a:t>extraordinariamente complejos e imposibles de describir en </a:t>
            </a:r>
            <a:r>
              <a:rPr lang="es-CL" sz="1200" dirty="0" smtClean="0"/>
              <a:t>detalle. En esta </a:t>
            </a:r>
            <a:r>
              <a:rPr lang="es-CL" sz="1200" dirty="0"/>
              <a:t>categoría cae las “Cajas Negras ”para predecir en forma probabilista su comportamiento. Ejemplo: Economía de un país, impacto de partículas cósmica con la atmósfera</a:t>
            </a:r>
            <a:r>
              <a:rPr lang="es-CL" sz="1200" dirty="0" smtClean="0"/>
              <a:t>.</a:t>
            </a:r>
            <a:endParaRPr lang="es-CL" sz="1200" dirty="0"/>
          </a:p>
        </p:txBody>
      </p:sp>
    </p:spTree>
    <p:extLst>
      <p:ext uri="{BB962C8B-B14F-4D97-AF65-F5344CB8AC3E}">
        <p14:creationId xmlns:p14="http://schemas.microsoft.com/office/powerpoint/2010/main" val="17691609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a:t>Clasificación de los Sistemas</a:t>
            </a:r>
            <a:br>
              <a:rPr lang="es-CL" dirty="0"/>
            </a:br>
            <a:r>
              <a:rPr lang="es-CL" dirty="0"/>
              <a:t/>
            </a:r>
            <a:br>
              <a:rPr lang="es-CL" dirty="0"/>
            </a:br>
            <a:endParaRPr lang="es-CL" dirty="0"/>
          </a:p>
        </p:txBody>
      </p:sp>
      <p:sp>
        <p:nvSpPr>
          <p:cNvPr id="3" name="Marcador de contenido 2"/>
          <p:cNvSpPr>
            <a:spLocks noGrp="1"/>
          </p:cNvSpPr>
          <p:nvPr>
            <p:ph idx="1"/>
          </p:nvPr>
        </p:nvSpPr>
        <p:spPr>
          <a:xfrm>
            <a:off x="677334" y="1428207"/>
            <a:ext cx="8596668" cy="4613156"/>
          </a:xfrm>
        </p:spPr>
        <p:txBody>
          <a:bodyPr>
            <a:normAutofit/>
          </a:bodyPr>
          <a:lstStyle/>
          <a:p>
            <a:r>
              <a:rPr lang="es-CL" sz="1600" dirty="0" smtClean="0"/>
              <a:t>Von Bertalanffy, La </a:t>
            </a:r>
            <a:r>
              <a:rPr lang="es-CL" sz="1600" dirty="0"/>
              <a:t>teoría general de sistemas surgió con los trabajos del biólogo alemán </a:t>
            </a:r>
            <a:r>
              <a:rPr lang="es-CL" sz="1600" dirty="0" smtClean="0"/>
              <a:t>Ludwig von Bertalanffy</a:t>
            </a:r>
            <a:r>
              <a:rPr lang="es-CL" sz="1600" dirty="0"/>
              <a:t>, publicados en 1950 y 1968. Esta teoría no busca soluciones prácticas, pero sí producir teorías y formulaciones que puedan crear condiciones de aplicación en la realidad empírica.</a:t>
            </a:r>
          </a:p>
          <a:p>
            <a:r>
              <a:rPr lang="es-CL" sz="1600" dirty="0"/>
              <a:t>Sistema cerrado</a:t>
            </a:r>
            <a:r>
              <a:rPr lang="es-CL" sz="1600" dirty="0" smtClean="0"/>
              <a:t>: es </a:t>
            </a:r>
            <a:r>
              <a:rPr lang="es-CL" sz="1600" dirty="0"/>
              <a:t>aquel que no intercambia energía con su medio ambiente (o entorno). </a:t>
            </a:r>
            <a:endParaRPr lang="es-CL" sz="1600" dirty="0" smtClean="0"/>
          </a:p>
          <a:p>
            <a:r>
              <a:rPr lang="es-CL" sz="1600" dirty="0" smtClean="0"/>
              <a:t>Sistema </a:t>
            </a:r>
            <a:r>
              <a:rPr lang="es-CL" sz="1600" dirty="0"/>
              <a:t>abierto</a:t>
            </a:r>
            <a:r>
              <a:rPr lang="es-CL" sz="1600" dirty="0" smtClean="0"/>
              <a:t>: es </a:t>
            </a:r>
            <a:r>
              <a:rPr lang="es-CL" sz="1600" dirty="0"/>
              <a:t>aquel que transa con su entorno, importa y exporta energía de su medio, de modo que es el quien ejecuta esas transacciones.</a:t>
            </a:r>
          </a:p>
          <a:p>
            <a:r>
              <a:rPr lang="es-CL" sz="1600" dirty="0" smtClean="0"/>
              <a:t>En </a:t>
            </a:r>
            <a:r>
              <a:rPr lang="es-CL" sz="1600" dirty="0"/>
              <a:t>1954 se crea la Sociedad para la Investigación de Sistemas Generales. : </a:t>
            </a:r>
            <a:endParaRPr lang="es-CL" sz="1600" dirty="0" smtClean="0"/>
          </a:p>
          <a:p>
            <a:pPr lvl="1"/>
            <a:r>
              <a:rPr lang="es-CL" sz="1400" dirty="0" smtClean="0"/>
              <a:t>-</a:t>
            </a:r>
            <a:r>
              <a:rPr lang="es-CL" sz="1400" dirty="0"/>
              <a:t>Investigar el isomorfismo de conceptos, leyes y modelos en varios campos, y promover transferencias útiles de un campo a otro. </a:t>
            </a:r>
            <a:endParaRPr lang="es-CL" sz="1400" dirty="0" smtClean="0"/>
          </a:p>
          <a:p>
            <a:pPr lvl="1"/>
            <a:r>
              <a:rPr lang="es-CL" sz="1400" dirty="0" smtClean="0"/>
              <a:t>-</a:t>
            </a:r>
            <a:r>
              <a:rPr lang="es-CL" sz="1400" dirty="0"/>
              <a:t>Favorecer el desarrollo de modelos teóricos adecuados en aquellos campos donde faltaran. -Reducir en lo posible la duplicación de esfuerzo teórico en campos distintos. </a:t>
            </a:r>
            <a:endParaRPr lang="es-CL" sz="1400" dirty="0" smtClean="0"/>
          </a:p>
          <a:p>
            <a:pPr lvl="1"/>
            <a:r>
              <a:rPr lang="es-CL" sz="1400" dirty="0" smtClean="0"/>
              <a:t>-</a:t>
            </a:r>
            <a:r>
              <a:rPr lang="es-CL" sz="1400" dirty="0"/>
              <a:t>Promover la unidad de la ciencia, mejorando la comunicación entre los especialistas. </a:t>
            </a:r>
          </a:p>
        </p:txBody>
      </p:sp>
    </p:spTree>
    <p:extLst>
      <p:ext uri="{BB962C8B-B14F-4D97-AF65-F5344CB8AC3E}">
        <p14:creationId xmlns:p14="http://schemas.microsoft.com/office/powerpoint/2010/main" val="36082813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9200" y="0"/>
            <a:ext cx="9144000" cy="6865166"/>
          </a:xfrm>
        </p:spPr>
      </p:pic>
    </p:spTree>
    <p:extLst>
      <p:ext uri="{BB962C8B-B14F-4D97-AF65-F5344CB8AC3E}">
        <p14:creationId xmlns:p14="http://schemas.microsoft.com/office/powerpoint/2010/main" val="28405917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8" name="Marcador de contenido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954" y="344488"/>
            <a:ext cx="9568972" cy="5307012"/>
          </a:xfrm>
        </p:spPr>
      </p:pic>
    </p:spTree>
    <p:extLst>
      <p:ext uri="{BB962C8B-B14F-4D97-AF65-F5344CB8AC3E}">
        <p14:creationId xmlns:p14="http://schemas.microsoft.com/office/powerpoint/2010/main" val="6670975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Revoluciones</a:t>
            </a:r>
            <a:endParaRPr lang="es-CL" dirty="0"/>
          </a:p>
        </p:txBody>
      </p:sp>
      <p:sp>
        <p:nvSpPr>
          <p:cNvPr id="3" name="Marcador de contenido 2"/>
          <p:cNvSpPr>
            <a:spLocks noGrp="1"/>
          </p:cNvSpPr>
          <p:nvPr>
            <p:ph idx="1"/>
          </p:nvPr>
        </p:nvSpPr>
        <p:spPr>
          <a:xfrm>
            <a:off x="677334" y="1333500"/>
            <a:ext cx="8596668" cy="5283201"/>
          </a:xfrm>
        </p:spPr>
        <p:txBody>
          <a:bodyPr>
            <a:normAutofit fontScale="92500"/>
          </a:bodyPr>
          <a:lstStyle/>
          <a:p>
            <a:r>
              <a:rPr lang="es-CL" dirty="0"/>
              <a:t>1.- Revolución Agrícola o Revolución Neolítica en el VIII milenio a.C. Es el paso de la vida nómada a la sedentaria, gracias al descubrimiento de la agricultura. Se crea una civilización urbanita con todos los efectos que ésta conlleva en el desarrollo de la humanidad. Esta transformación económica se desarrolló por la influencia del cambio climático que obligó a la humanidad a dejar las montañas y bajar a las tierras de los valles en busca de </a:t>
            </a:r>
            <a:r>
              <a:rPr lang="es-CL" dirty="0" smtClean="0"/>
              <a:t>comida.</a:t>
            </a:r>
          </a:p>
          <a:p>
            <a:r>
              <a:rPr lang="es-CL" dirty="0" smtClean="0"/>
              <a:t>2</a:t>
            </a:r>
            <a:r>
              <a:rPr lang="es-CL" dirty="0"/>
              <a:t>.- Revolución Industrial. Iniciada segunda mitad del s. XVIII en Inglaterra y progresivamente se expande por todo el mundo. Se pasa de la manufactura a la producción industrial en masa. Su contexto histórico se encuentra el factor clave de este cambio: epidemias mortales y necesidad de trabajo. Nuevamente se dan la mano la necesidad y la creatividad para la solución de los problemas</a:t>
            </a:r>
            <a:r>
              <a:rPr lang="es-CL" dirty="0" smtClean="0"/>
              <a:t>.</a:t>
            </a:r>
            <a:endParaRPr lang="es-CL" dirty="0"/>
          </a:p>
          <a:p>
            <a:r>
              <a:rPr lang="es-CL" dirty="0"/>
              <a:t>3.- Revolución de la Información. A Finales del s. XX se produce una generalización de acceso a la información. De las tres olas, esta es la más drástica y rápida. De mayor profundidad y de consecuencias todavía desconocidas. Esto se debe a que el acceso a información es ilimitados. Factor transcendental ya que se pasa a depender como factor clave de éxito de recursos del conocimiento que al contrario de los recursos materiales o financieros su aumento constante produce un incremento cada vez mayor de la producción, lo que los economistas denominan rendimientos crecientes, es decir, que se enriquecen con su uso.</a:t>
            </a:r>
          </a:p>
          <a:p>
            <a:endParaRPr lang="es-CL" dirty="0"/>
          </a:p>
        </p:txBody>
      </p:sp>
    </p:spTree>
    <p:extLst>
      <p:ext uri="{BB962C8B-B14F-4D97-AF65-F5344CB8AC3E}">
        <p14:creationId xmlns:p14="http://schemas.microsoft.com/office/powerpoint/2010/main" val="35565322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1"/>
          </p:nvPr>
        </p:nvSpPr>
        <p:spPr>
          <a:xfrm>
            <a:off x="423334" y="1144589"/>
            <a:ext cx="8596668" cy="4456111"/>
          </a:xfrm>
        </p:spPr>
        <p:txBody>
          <a:bodyPr>
            <a:normAutofit/>
          </a:bodyPr>
          <a:lstStyle/>
          <a:p>
            <a:r>
              <a:rPr lang="es-CL" dirty="0" smtClean="0"/>
              <a:t>En </a:t>
            </a:r>
            <a:r>
              <a:rPr lang="es-CL" dirty="0"/>
              <a:t>el año 2007, la humanidad fue capaz de almacenar bytes 2,9 × 1020 óptimamente comprimidos, comunicamos casi 2 × 1021 bytes y llevar a cabo 6.4 × 1.018 instrucciones por segundo en las computadoras de propósito general. </a:t>
            </a:r>
            <a:endParaRPr lang="es-CL" dirty="0" smtClean="0"/>
          </a:p>
          <a:p>
            <a:r>
              <a:rPr lang="es-CL" dirty="0" smtClean="0"/>
              <a:t>Capacidad </a:t>
            </a:r>
            <a:r>
              <a:rPr lang="es-CL" dirty="0"/>
              <a:t>de computación de propósito general creció a una tasa anual del 58%. La capacidad del mundo para la telecomunicación bidireccional creció a 28% por año, seguido de cerca por el aumento de la información almacenada a nivel mundial (23</a:t>
            </a:r>
            <a:r>
              <a:rPr lang="es-CL" dirty="0" smtClean="0"/>
              <a:t>%).</a:t>
            </a:r>
          </a:p>
          <a:p>
            <a:endParaRPr lang="es-CL" dirty="0"/>
          </a:p>
        </p:txBody>
      </p:sp>
    </p:spTree>
    <p:extLst>
      <p:ext uri="{BB962C8B-B14F-4D97-AF65-F5344CB8AC3E}">
        <p14:creationId xmlns:p14="http://schemas.microsoft.com/office/powerpoint/2010/main" val="21441959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31647" y="355601"/>
            <a:ext cx="6488042" cy="5289448"/>
          </a:xfrm>
        </p:spPr>
      </p:pic>
    </p:spTree>
    <p:extLst>
      <p:ext uri="{BB962C8B-B14F-4D97-AF65-F5344CB8AC3E}">
        <p14:creationId xmlns:p14="http://schemas.microsoft.com/office/powerpoint/2010/main" val="36328549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s-ES_tradnl" altLang="es-CL"/>
              <a:t>Sistema de Información (SI)</a:t>
            </a:r>
          </a:p>
        </p:txBody>
      </p:sp>
      <p:sp>
        <p:nvSpPr>
          <p:cNvPr id="109571" name="Rectangle 3"/>
          <p:cNvSpPr>
            <a:spLocks noGrp="1" noChangeArrowheads="1"/>
          </p:cNvSpPr>
          <p:nvPr>
            <p:ph type="body" idx="1"/>
          </p:nvPr>
        </p:nvSpPr>
        <p:spPr/>
        <p:txBody>
          <a:bodyPr/>
          <a:lstStyle/>
          <a:p>
            <a:r>
              <a:rPr lang="es-ES_tradnl" altLang="es-CL" sz="2800" dirty="0"/>
              <a:t>Una definición de Sistema de Información:</a:t>
            </a:r>
          </a:p>
          <a:p>
            <a:pPr marL="457200" lvl="1" indent="0">
              <a:buNone/>
            </a:pPr>
            <a:r>
              <a:rPr lang="es-ES_tradnl" altLang="es-CL" sz="2400" dirty="0"/>
              <a:t>“Un conjunto formal de procesos que, operando sobre una colección de datos estructurada según las necesidades de la empresa, recopilan, elaboran y distribuyen la información (o parte de ella) necesaria para las operaciones de dicha empresa y para las actividades de dirección y control correspondientes (decisiones) para desempeñar su actividad de acuerdo a su estrategia de negocio.” </a:t>
            </a:r>
            <a:r>
              <a:rPr lang="es-ES_tradnl" altLang="es-CL" sz="2000" dirty="0"/>
              <a:t>(Andreu </a:t>
            </a:r>
            <a:r>
              <a:rPr lang="es-ES_tradnl" altLang="es-CL" sz="2000" i="1" dirty="0"/>
              <a:t>et al.</a:t>
            </a:r>
            <a:r>
              <a:rPr lang="es-ES_tradnl" altLang="es-CL" sz="2000" dirty="0"/>
              <a:t> 91)</a:t>
            </a:r>
          </a:p>
        </p:txBody>
      </p:sp>
    </p:spTree>
    <p:extLst>
      <p:ext uri="{BB962C8B-B14F-4D97-AF65-F5344CB8AC3E}">
        <p14:creationId xmlns:p14="http://schemas.microsoft.com/office/powerpoint/2010/main" val="16466368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l" eaLnBrk="1" hangingPunct="1"/>
            <a:r>
              <a:rPr lang="es-ES" altLang="es-CL" sz="2800"/>
              <a:t>Sistemas de Información Administrativa</a:t>
            </a:r>
          </a:p>
        </p:txBody>
      </p:sp>
      <p:sp>
        <p:nvSpPr>
          <p:cNvPr id="5123" name="Rectangle 3"/>
          <p:cNvSpPr>
            <a:spLocks noGrp="1" noChangeArrowheads="1"/>
          </p:cNvSpPr>
          <p:nvPr>
            <p:ph type="body" idx="1"/>
          </p:nvPr>
        </p:nvSpPr>
        <p:spPr/>
        <p:txBody>
          <a:bodyPr>
            <a:normAutofit/>
          </a:bodyPr>
          <a:lstStyle/>
          <a:p>
            <a:pPr eaLnBrk="1" hangingPunct="1"/>
            <a:r>
              <a:rPr lang="es-ES" altLang="es-CL" sz="2400" dirty="0" smtClean="0"/>
              <a:t>¿Qué es un sistema de Información Administrativa? (MIS, </a:t>
            </a:r>
            <a:r>
              <a:rPr lang="es-ES" altLang="es-CL" sz="2400" i="1" dirty="0" smtClean="0"/>
              <a:t>Management </a:t>
            </a:r>
            <a:r>
              <a:rPr lang="es-ES" altLang="es-CL" sz="2400" i="1" dirty="0" err="1" smtClean="0"/>
              <a:t>Information</a:t>
            </a:r>
            <a:r>
              <a:rPr lang="es-ES" altLang="es-CL" sz="2400" i="1" dirty="0" smtClean="0"/>
              <a:t> </a:t>
            </a:r>
            <a:r>
              <a:rPr lang="es-ES" altLang="es-CL" sz="2400" i="1" dirty="0" err="1" smtClean="0"/>
              <a:t>System</a:t>
            </a:r>
            <a:r>
              <a:rPr lang="es-ES" altLang="es-CL" sz="2400" dirty="0" smtClean="0"/>
              <a:t>) </a:t>
            </a:r>
          </a:p>
          <a:p>
            <a:pPr algn="just" eaLnBrk="1" hangingPunct="1">
              <a:buFontTx/>
              <a:buNone/>
            </a:pPr>
            <a:r>
              <a:rPr lang="es-ES" altLang="es-CL" sz="2400" dirty="0" smtClean="0"/>
              <a:t>   En conjunto organizado de personas, procedimientos, software, bases de datos y dispositivos para suministrar información rutinaria a administradores y tomadores de decisiones. </a:t>
            </a:r>
          </a:p>
        </p:txBody>
      </p:sp>
    </p:spTree>
    <p:extLst>
      <p:ext uri="{BB962C8B-B14F-4D97-AF65-F5344CB8AC3E}">
        <p14:creationId xmlns:p14="http://schemas.microsoft.com/office/powerpoint/2010/main" val="24596409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s-ES" altLang="es-CL" smtClean="0"/>
              <a:t>SIA</a:t>
            </a:r>
          </a:p>
        </p:txBody>
      </p:sp>
      <p:sp>
        <p:nvSpPr>
          <p:cNvPr id="6147" name="Rectangle 3"/>
          <p:cNvSpPr>
            <a:spLocks noGrp="1" noChangeArrowheads="1"/>
          </p:cNvSpPr>
          <p:nvPr>
            <p:ph type="body" idx="1"/>
          </p:nvPr>
        </p:nvSpPr>
        <p:spPr>
          <a:xfrm>
            <a:off x="563034" y="1511300"/>
            <a:ext cx="4549167" cy="3880773"/>
          </a:xfrm>
        </p:spPr>
        <p:txBody>
          <a:bodyPr>
            <a:normAutofit lnSpcReduction="10000"/>
          </a:bodyPr>
          <a:lstStyle/>
          <a:p>
            <a:pPr eaLnBrk="1" hangingPunct="1"/>
            <a:r>
              <a:rPr lang="es-ES" altLang="es-CL" sz="2400" dirty="0" smtClean="0"/>
              <a:t>El propósito principal de un SIA es ayudar a que la organización logre sus objetivos al proporcionar a los gerentes conocimientos de las operaciones habituales de la organización con el fin de que puedan controlar, organizar y planear con mas efectividad y eficiencia</a:t>
            </a:r>
          </a:p>
        </p:txBody>
      </p:sp>
      <p:pic>
        <p:nvPicPr>
          <p:cNvPr id="2" name="Imagen 1"/>
          <p:cNvPicPr>
            <a:picLocks noChangeAspect="1"/>
          </p:cNvPicPr>
          <p:nvPr/>
        </p:nvPicPr>
        <p:blipFill>
          <a:blip r:embed="rId2"/>
          <a:stretch>
            <a:fillRect/>
          </a:stretch>
        </p:blipFill>
        <p:spPr>
          <a:xfrm>
            <a:off x="5226501" y="1511300"/>
            <a:ext cx="6133252" cy="3441904"/>
          </a:xfrm>
          <a:prstGeom prst="rect">
            <a:avLst/>
          </a:prstGeom>
        </p:spPr>
      </p:pic>
    </p:spTree>
    <p:extLst>
      <p:ext uri="{BB962C8B-B14F-4D97-AF65-F5344CB8AC3E}">
        <p14:creationId xmlns:p14="http://schemas.microsoft.com/office/powerpoint/2010/main" val="18169293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s-ES" altLang="es-CL" dirty="0" smtClean="0"/>
              <a:t>SIA</a:t>
            </a:r>
          </a:p>
        </p:txBody>
      </p:sp>
      <p:sp>
        <p:nvSpPr>
          <p:cNvPr id="7171" name="Rectangle 3"/>
          <p:cNvSpPr>
            <a:spLocks noGrp="1" noChangeArrowheads="1"/>
          </p:cNvSpPr>
          <p:nvPr>
            <p:ph type="body" idx="1"/>
          </p:nvPr>
        </p:nvSpPr>
        <p:spPr/>
        <p:txBody>
          <a:bodyPr>
            <a:normAutofit/>
          </a:bodyPr>
          <a:lstStyle/>
          <a:p>
            <a:pPr eaLnBrk="1" hangingPunct="1">
              <a:buFontTx/>
              <a:buNone/>
            </a:pPr>
            <a:r>
              <a:rPr lang="es-ES" altLang="es-CL" sz="2400" dirty="0"/>
              <a:t>   El interés particular de un SIA es la eficiencia operativa. Mercadotecnia, producción, finanzas y otras áreas funcionales se apoyan en sistemas de información administrativa y se vinculan entre sí por medio de una base de datos común. Los sistemas de información administrativa suelen producir informes estándar generados con base en datos e información procedentes del sistema de procesamiento de transacciones. </a:t>
            </a:r>
          </a:p>
          <a:p>
            <a:pPr eaLnBrk="1" hangingPunct="1"/>
            <a:endParaRPr lang="es-ES" altLang="es-CL" sz="2400" dirty="0"/>
          </a:p>
        </p:txBody>
      </p:sp>
    </p:spTree>
    <p:extLst>
      <p:ext uri="{BB962C8B-B14F-4D97-AF65-F5344CB8AC3E}">
        <p14:creationId xmlns:p14="http://schemas.microsoft.com/office/powerpoint/2010/main" val="2728222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1"/>
          </p:nvPr>
        </p:nvSpPr>
        <p:spPr>
          <a:xfrm>
            <a:off x="677334" y="1562101"/>
            <a:ext cx="8596668" cy="4479262"/>
          </a:xfrm>
        </p:spPr>
        <p:txBody>
          <a:bodyPr>
            <a:normAutofit/>
          </a:bodyPr>
          <a:lstStyle/>
          <a:p>
            <a:pPr eaLnBrk="1" hangingPunct="1">
              <a:lnSpc>
                <a:spcPct val="80000"/>
              </a:lnSpc>
              <a:buFontTx/>
              <a:buNone/>
            </a:pPr>
            <a:r>
              <a:rPr lang="es-ES" altLang="es-CL" sz="2400" dirty="0"/>
              <a:t>Un SIA produce información sobre:</a:t>
            </a:r>
          </a:p>
          <a:p>
            <a:pPr eaLnBrk="1" hangingPunct="1">
              <a:lnSpc>
                <a:spcPct val="80000"/>
              </a:lnSpc>
            </a:pPr>
            <a:r>
              <a:rPr lang="es-ES" altLang="es-CL" sz="2400" dirty="0">
                <a:solidFill>
                  <a:srgbClr val="FF3300"/>
                </a:solidFill>
              </a:rPr>
              <a:t>El esquema de prestación de servicios</a:t>
            </a:r>
            <a:r>
              <a:rPr lang="es-ES" altLang="es-CL" sz="2400" dirty="0"/>
              <a:t>. Por ejemplo: que tipo de servicios presta, quien los presta, que cantidad de servicios presta. </a:t>
            </a:r>
            <a:endParaRPr lang="es-ES" altLang="es-CL" sz="2400" dirty="0" smtClean="0"/>
          </a:p>
          <a:p>
            <a:pPr eaLnBrk="1" hangingPunct="1">
              <a:lnSpc>
                <a:spcPct val="80000"/>
              </a:lnSpc>
            </a:pPr>
            <a:endParaRPr lang="es-ES" altLang="es-CL" sz="2400" dirty="0"/>
          </a:p>
          <a:p>
            <a:pPr eaLnBrk="1" hangingPunct="1">
              <a:lnSpc>
                <a:spcPct val="80000"/>
              </a:lnSpc>
            </a:pPr>
            <a:r>
              <a:rPr lang="es-ES" altLang="es-CL" sz="2400" dirty="0"/>
              <a:t>Recursos que se requieren y que se utilizan. Por ejemplo: distribución del personal, cantidad de personal. </a:t>
            </a:r>
            <a:endParaRPr lang="es-ES" altLang="es-CL" sz="2400" dirty="0" smtClean="0"/>
          </a:p>
          <a:p>
            <a:pPr eaLnBrk="1" hangingPunct="1">
              <a:lnSpc>
                <a:spcPct val="80000"/>
              </a:lnSpc>
            </a:pPr>
            <a:endParaRPr lang="es-ES" altLang="es-CL" sz="2400" dirty="0"/>
          </a:p>
          <a:p>
            <a:pPr eaLnBrk="1" hangingPunct="1">
              <a:lnSpc>
                <a:spcPct val="80000"/>
              </a:lnSpc>
            </a:pPr>
            <a:r>
              <a:rPr lang="es-ES" altLang="es-CL" sz="2400" dirty="0">
                <a:solidFill>
                  <a:srgbClr val="FF3300"/>
                </a:solidFill>
              </a:rPr>
              <a:t>El apoyo para el control a los administradores</a:t>
            </a:r>
            <a:r>
              <a:rPr lang="es-ES" altLang="es-CL" sz="2400" dirty="0"/>
              <a:t>. Por ejemplo: como se hizo la selección de personal, como se hizo la adquisición de recursos. </a:t>
            </a:r>
          </a:p>
          <a:p>
            <a:pPr eaLnBrk="1" hangingPunct="1">
              <a:lnSpc>
                <a:spcPct val="80000"/>
              </a:lnSpc>
              <a:buFontTx/>
              <a:buNone/>
            </a:pPr>
            <a:endParaRPr lang="es-ES" altLang="es-CL" sz="2400" dirty="0"/>
          </a:p>
          <a:p>
            <a:pPr eaLnBrk="1" hangingPunct="1">
              <a:lnSpc>
                <a:spcPct val="80000"/>
              </a:lnSpc>
              <a:buFontTx/>
              <a:buNone/>
            </a:pPr>
            <a:endParaRPr lang="es-ES" altLang="es-CL" sz="2400" dirty="0"/>
          </a:p>
        </p:txBody>
      </p:sp>
      <p:sp>
        <p:nvSpPr>
          <p:cNvPr id="3" name="Rectangle 2"/>
          <p:cNvSpPr>
            <a:spLocks noGrp="1" noChangeArrowheads="1"/>
          </p:cNvSpPr>
          <p:nvPr>
            <p:ph type="title"/>
          </p:nvPr>
        </p:nvSpPr>
        <p:spPr>
          <a:xfrm>
            <a:off x="677334" y="609600"/>
            <a:ext cx="8596668" cy="1320800"/>
          </a:xfrm>
        </p:spPr>
        <p:txBody>
          <a:bodyPr/>
          <a:lstStyle/>
          <a:p>
            <a:pPr eaLnBrk="1" hangingPunct="1"/>
            <a:r>
              <a:rPr lang="es-ES" altLang="es-CL" dirty="0" smtClean="0"/>
              <a:t>SIA</a:t>
            </a:r>
          </a:p>
        </p:txBody>
      </p:sp>
    </p:spTree>
    <p:extLst>
      <p:ext uri="{BB962C8B-B14F-4D97-AF65-F5344CB8AC3E}">
        <p14:creationId xmlns:p14="http://schemas.microsoft.com/office/powerpoint/2010/main" val="17520164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677334" y="1511301"/>
            <a:ext cx="8596668" cy="4530062"/>
          </a:xfrm>
        </p:spPr>
        <p:txBody>
          <a:bodyPr>
            <a:normAutofit/>
          </a:bodyPr>
          <a:lstStyle/>
          <a:p>
            <a:pPr eaLnBrk="1" hangingPunct="1">
              <a:lnSpc>
                <a:spcPct val="80000"/>
              </a:lnSpc>
            </a:pPr>
            <a:r>
              <a:rPr lang="es-ES" altLang="es-CL" sz="2400" dirty="0">
                <a:solidFill>
                  <a:srgbClr val="FF3300"/>
                </a:solidFill>
              </a:rPr>
              <a:t>Datos para informes de la organización</a:t>
            </a:r>
            <a:r>
              <a:rPr lang="es-ES" altLang="es-CL" sz="2400" dirty="0"/>
              <a:t>. Por ejemplo: información para el Seguro Social, información sobre la demanda de atención en salud en las IPS, información sobre la cantidad de suturas utilizadas por año y por procedimiento. </a:t>
            </a:r>
          </a:p>
          <a:p>
            <a:pPr eaLnBrk="1" hangingPunct="1">
              <a:lnSpc>
                <a:spcPct val="80000"/>
              </a:lnSpc>
            </a:pPr>
            <a:r>
              <a:rPr lang="es-ES" altLang="es-CL" sz="2400" dirty="0">
                <a:solidFill>
                  <a:srgbClr val="FF3300"/>
                </a:solidFill>
              </a:rPr>
              <a:t>Resultados de los programas o de los servicios que se prestan</a:t>
            </a:r>
            <a:r>
              <a:rPr lang="es-ES" altLang="es-CL" sz="2400" dirty="0"/>
              <a:t>. Por ejemplo: Cubrimiento de la población con vacuna de hepatitis B, funcionamiento del programa de tuberculosis, utilización de los recursos disponibles para el desarrollo de los programas.</a:t>
            </a:r>
          </a:p>
        </p:txBody>
      </p:sp>
      <p:sp>
        <p:nvSpPr>
          <p:cNvPr id="3" name="Rectangle 2"/>
          <p:cNvSpPr>
            <a:spLocks noGrp="1" noChangeArrowheads="1"/>
          </p:cNvSpPr>
          <p:nvPr>
            <p:ph type="title"/>
          </p:nvPr>
        </p:nvSpPr>
        <p:spPr>
          <a:xfrm>
            <a:off x="677334" y="609600"/>
            <a:ext cx="8596668" cy="1320800"/>
          </a:xfrm>
        </p:spPr>
        <p:txBody>
          <a:bodyPr/>
          <a:lstStyle/>
          <a:p>
            <a:pPr eaLnBrk="1" hangingPunct="1"/>
            <a:r>
              <a:rPr lang="es-ES" altLang="es-CL" dirty="0" smtClean="0"/>
              <a:t>SIA</a:t>
            </a:r>
          </a:p>
        </p:txBody>
      </p:sp>
    </p:spTree>
    <p:extLst>
      <p:ext uri="{BB962C8B-B14F-4D97-AF65-F5344CB8AC3E}">
        <p14:creationId xmlns:p14="http://schemas.microsoft.com/office/powerpoint/2010/main" val="40419250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algn="l" eaLnBrk="1" hangingPunct="1"/>
            <a:r>
              <a:rPr lang="es-ES" altLang="es-CL" sz="3200" dirty="0"/>
              <a:t>Aspectos que debe cubrir un SIA</a:t>
            </a:r>
          </a:p>
        </p:txBody>
      </p:sp>
      <p:sp>
        <p:nvSpPr>
          <p:cNvPr id="10243" name="Rectangle 3"/>
          <p:cNvSpPr>
            <a:spLocks noGrp="1" noChangeArrowheads="1"/>
          </p:cNvSpPr>
          <p:nvPr>
            <p:ph type="body" idx="1"/>
          </p:nvPr>
        </p:nvSpPr>
        <p:spPr/>
        <p:txBody>
          <a:bodyPr>
            <a:normAutofit/>
          </a:bodyPr>
          <a:lstStyle/>
          <a:p>
            <a:pPr algn="just" eaLnBrk="1" hangingPunct="1">
              <a:buFontTx/>
              <a:buNone/>
            </a:pPr>
            <a:r>
              <a:rPr lang="es-ES" altLang="es-CL" sz="2400" dirty="0" smtClean="0"/>
              <a:t>   El SIA, tiene que ser coherente con las funciones, prestación de servicios, desarrollo de personal, contabilidad, recursos materiales, fuentes de financiación de la organización; en igual forma que para la toma de decisiones se requiere información sobre las políticas, metas, propósitos, estrategias y programas que lleva a cabo la institución </a:t>
            </a:r>
          </a:p>
        </p:txBody>
      </p:sp>
    </p:spTree>
    <p:extLst>
      <p:ext uri="{BB962C8B-B14F-4D97-AF65-F5344CB8AC3E}">
        <p14:creationId xmlns:p14="http://schemas.microsoft.com/office/powerpoint/2010/main" val="35926397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l" eaLnBrk="1" hangingPunct="1"/>
            <a:r>
              <a:rPr lang="es-ES" altLang="es-CL" sz="3200"/>
              <a:t>Aspectos que debe cubrir un SIA</a:t>
            </a:r>
          </a:p>
        </p:txBody>
      </p:sp>
      <p:sp>
        <p:nvSpPr>
          <p:cNvPr id="11267" name="Rectangle 3"/>
          <p:cNvSpPr>
            <a:spLocks noGrp="1" noChangeArrowheads="1"/>
          </p:cNvSpPr>
          <p:nvPr>
            <p:ph type="body" idx="1"/>
          </p:nvPr>
        </p:nvSpPr>
        <p:spPr/>
        <p:txBody>
          <a:bodyPr>
            <a:normAutofit/>
          </a:bodyPr>
          <a:lstStyle/>
          <a:p>
            <a:pPr algn="just" eaLnBrk="1" hangingPunct="1">
              <a:lnSpc>
                <a:spcPct val="80000"/>
              </a:lnSpc>
              <a:buFontTx/>
              <a:buNone/>
            </a:pPr>
            <a:r>
              <a:rPr lang="es-ES" altLang="es-CL" sz="2400" dirty="0"/>
              <a:t>    Las necesidades de información varían con los niveles de la actividad administrativa de la organización , por lo tanto los sistemas de información se deben diseñar de tal manera que proporcionen diferentes tipos de información para diversos niveles. </a:t>
            </a:r>
            <a:endParaRPr lang="es-ES" altLang="es-CL" sz="2400" dirty="0" smtClean="0"/>
          </a:p>
          <a:p>
            <a:pPr algn="just" eaLnBrk="1" hangingPunct="1">
              <a:lnSpc>
                <a:spcPct val="80000"/>
              </a:lnSpc>
              <a:buFontTx/>
              <a:buNone/>
            </a:pPr>
            <a:endParaRPr lang="es-ES" altLang="es-CL" sz="2400" dirty="0"/>
          </a:p>
        </p:txBody>
      </p:sp>
    </p:spTree>
    <p:extLst>
      <p:ext uri="{BB962C8B-B14F-4D97-AF65-F5344CB8AC3E}">
        <p14:creationId xmlns:p14="http://schemas.microsoft.com/office/powerpoint/2010/main" val="304365204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l" eaLnBrk="1" hangingPunct="1"/>
            <a:r>
              <a:rPr lang="es-ES" altLang="es-CL" sz="3200"/>
              <a:t>Componentes Operativos de un SIA</a:t>
            </a:r>
          </a:p>
        </p:txBody>
      </p:sp>
      <p:sp>
        <p:nvSpPr>
          <p:cNvPr id="13315" name="Rectangle 3"/>
          <p:cNvSpPr>
            <a:spLocks noGrp="1" noChangeArrowheads="1"/>
          </p:cNvSpPr>
          <p:nvPr>
            <p:ph type="body" idx="4294967295"/>
          </p:nvPr>
        </p:nvSpPr>
        <p:spPr>
          <a:xfrm>
            <a:off x="1992313" y="1557338"/>
            <a:ext cx="8229600" cy="4525962"/>
          </a:xfrm>
        </p:spPr>
        <p:txBody>
          <a:bodyPr>
            <a:normAutofit lnSpcReduction="10000"/>
          </a:bodyPr>
          <a:lstStyle/>
          <a:p>
            <a:pPr eaLnBrk="1" hangingPunct="1">
              <a:lnSpc>
                <a:spcPct val="80000"/>
              </a:lnSpc>
            </a:pPr>
            <a:r>
              <a:rPr lang="es-ES" altLang="es-CL" sz="2000"/>
              <a:t>Un SIA debe incluir componentes físicos como computadoras, programas de computación, archivo; procedimientos operativos y personal; medidas de procesamiento y documentos que se utilizan para la captación y producción de datos e informes que demuestran el rendimiento de un sistema de información.</a:t>
            </a:r>
          </a:p>
          <a:p>
            <a:pPr eaLnBrk="1" hangingPunct="1">
              <a:lnSpc>
                <a:spcPct val="80000"/>
              </a:lnSpc>
              <a:buFontTx/>
              <a:buNone/>
            </a:pPr>
            <a:r>
              <a:rPr lang="es-ES" altLang="es-CL" sz="2000"/>
              <a:t>     </a:t>
            </a:r>
          </a:p>
          <a:p>
            <a:pPr eaLnBrk="1" hangingPunct="1">
              <a:lnSpc>
                <a:spcPct val="80000"/>
              </a:lnSpc>
            </a:pPr>
            <a:r>
              <a:rPr lang="es-ES" altLang="es-CL" sz="2000"/>
              <a:t>En relación con los componentes físicos, es necesario tener en cuenta que no siempre se requiere o se cuenta con computadoras y en este caso se puede utilizar una máquina de escribir, escritura manual, archivadores, bibliotecas, estantes, con el mismo propósito. </a:t>
            </a:r>
          </a:p>
          <a:p>
            <a:pPr eaLnBrk="1" hangingPunct="1">
              <a:lnSpc>
                <a:spcPct val="80000"/>
              </a:lnSpc>
              <a:buFontTx/>
              <a:buNone/>
            </a:pPr>
            <a:endParaRPr lang="es-ES" altLang="es-CL" sz="2000"/>
          </a:p>
          <a:p>
            <a:pPr eaLnBrk="1" hangingPunct="1">
              <a:lnSpc>
                <a:spcPct val="80000"/>
              </a:lnSpc>
            </a:pPr>
            <a:r>
              <a:rPr lang="es-ES" altLang="es-CL" sz="2000"/>
              <a:t>En relación con los procedimientos operativos, se requiere de manuales y folletos de instrucción tales como: instrucciones al usuario, instrucciones para la preparación de entrada e instrucciones operativas para el personal que maneja la información. </a:t>
            </a:r>
          </a:p>
          <a:p>
            <a:pPr eaLnBrk="1" hangingPunct="1">
              <a:lnSpc>
                <a:spcPct val="80000"/>
              </a:lnSpc>
              <a:buFontTx/>
              <a:buNone/>
            </a:pPr>
            <a:endParaRPr lang="es-ES" altLang="es-CL" sz="2000"/>
          </a:p>
        </p:txBody>
      </p:sp>
    </p:spTree>
    <p:extLst>
      <p:ext uri="{BB962C8B-B14F-4D97-AF65-F5344CB8AC3E}">
        <p14:creationId xmlns:p14="http://schemas.microsoft.com/office/powerpoint/2010/main" val="6284239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1236837964"/>
              </p:ext>
            </p:extLst>
          </p:nvPr>
        </p:nvGraphicFramePr>
        <p:xfrm>
          <a:off x="1435100" y="698500"/>
          <a:ext cx="7353300" cy="4893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4900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normAutofit/>
          </a:bodyPr>
          <a:lstStyle/>
          <a:p>
            <a:r>
              <a:rPr lang="es-CL" sz="2400" dirty="0"/>
              <a:t>“La logística surge como la última frontera de la Competitividad. Cuando los ingenieros han logrado la </a:t>
            </a:r>
            <a:r>
              <a:rPr lang="es-CL" sz="2400" dirty="0" smtClean="0"/>
              <a:t>máxima </a:t>
            </a:r>
            <a:r>
              <a:rPr lang="es-CL" sz="2400" dirty="0"/>
              <a:t>eficiencia en la producción y los responsables del mercado han alcanzado el máximo en el arte de vender y distribuir bienes, sólo queda mejorar los flujos desde el proveedor hasta la fábrica y desde la fábrica hasta el consumidor final</a:t>
            </a:r>
            <a:r>
              <a:rPr lang="es-CL" sz="2400" dirty="0" smtClean="0"/>
              <a:t>.”</a:t>
            </a:r>
          </a:p>
          <a:p>
            <a:pPr marL="0" indent="0">
              <a:buNone/>
            </a:pPr>
            <a:r>
              <a:rPr lang="es-CL" sz="2400" dirty="0" smtClean="0"/>
              <a:t> 									Peter </a:t>
            </a:r>
            <a:r>
              <a:rPr lang="es-CL" sz="2400" dirty="0"/>
              <a:t>Drucker</a:t>
            </a:r>
          </a:p>
        </p:txBody>
      </p:sp>
    </p:spTree>
    <p:extLst>
      <p:ext uri="{BB962C8B-B14F-4D97-AF65-F5344CB8AC3E}">
        <p14:creationId xmlns:p14="http://schemas.microsoft.com/office/powerpoint/2010/main" val="41277759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dirty="0"/>
          </a:p>
        </p:txBody>
      </p:sp>
      <p:pic>
        <p:nvPicPr>
          <p:cNvPr id="5" name="Imagen 4"/>
          <p:cNvPicPr>
            <a:picLocks noChangeAspect="1"/>
          </p:cNvPicPr>
          <p:nvPr/>
        </p:nvPicPr>
        <p:blipFill rotWithShape="1">
          <a:blip r:embed="rId2"/>
          <a:srcRect l="21508" t="19270" r="7833" b="11979"/>
          <a:stretch/>
        </p:blipFill>
        <p:spPr>
          <a:xfrm>
            <a:off x="404948" y="495300"/>
            <a:ext cx="9193519" cy="5029200"/>
          </a:xfrm>
          <a:prstGeom prst="rect">
            <a:avLst/>
          </a:prstGeom>
        </p:spPr>
      </p:pic>
      <p:sp>
        <p:nvSpPr>
          <p:cNvPr id="6" name="Título 1"/>
          <p:cNvSpPr txBox="1">
            <a:spLocks/>
          </p:cNvSpPr>
          <p:nvPr/>
        </p:nvSpPr>
        <p:spPr>
          <a:xfrm>
            <a:off x="232834" y="495300"/>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CL" smtClean="0"/>
              <a:t>Evolución </a:t>
            </a:r>
            <a:endParaRPr lang="es-CL" dirty="0"/>
          </a:p>
        </p:txBody>
      </p:sp>
    </p:spTree>
    <p:extLst>
      <p:ext uri="{BB962C8B-B14F-4D97-AF65-F5344CB8AC3E}">
        <p14:creationId xmlns:p14="http://schemas.microsoft.com/office/powerpoint/2010/main" val="11686120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Evolución </a:t>
            </a:r>
            <a:endParaRPr lang="es-CL" dirty="0"/>
          </a:p>
        </p:txBody>
      </p:sp>
      <p:pic>
        <p:nvPicPr>
          <p:cNvPr id="4" name="Marcador de contenido 3"/>
          <p:cNvPicPr>
            <a:picLocks noGrp="1" noChangeAspect="1"/>
          </p:cNvPicPr>
          <p:nvPr>
            <p:ph idx="1"/>
          </p:nvPr>
        </p:nvPicPr>
        <p:blipFill rotWithShape="1">
          <a:blip r:embed="rId2">
            <a:extLst>
              <a:ext uri="{28A0092B-C50C-407E-A947-70E740481C1C}">
                <a14:useLocalDpi xmlns:a14="http://schemas.microsoft.com/office/drawing/2010/main" val="0"/>
              </a:ext>
            </a:extLst>
          </a:blip>
          <a:srcRect t="22863"/>
          <a:stretch/>
        </p:blipFill>
        <p:spPr>
          <a:xfrm>
            <a:off x="1016000" y="2251638"/>
            <a:ext cx="9182099" cy="5317650"/>
          </a:xfrm>
        </p:spPr>
      </p:pic>
    </p:spTree>
    <p:extLst>
      <p:ext uri="{BB962C8B-B14F-4D97-AF65-F5344CB8AC3E}">
        <p14:creationId xmlns:p14="http://schemas.microsoft.com/office/powerpoint/2010/main" val="2855958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Evolución de la Logística / SCM Integrada</a:t>
            </a:r>
            <a:endParaRPr lang="es-CL" dirty="0"/>
          </a:p>
        </p:txBody>
      </p:sp>
      <p:graphicFrame>
        <p:nvGraphicFramePr>
          <p:cNvPr id="9" name="Diagrama 8"/>
          <p:cNvGraphicFramePr/>
          <p:nvPr>
            <p:extLst>
              <p:ext uri="{D42A27DB-BD31-4B8C-83A1-F6EECF244321}">
                <p14:modId xmlns:p14="http://schemas.microsoft.com/office/powerpoint/2010/main" val="518617786"/>
              </p:ext>
            </p:extLst>
          </p:nvPr>
        </p:nvGraphicFramePr>
        <p:xfrm>
          <a:off x="168718" y="1930401"/>
          <a:ext cx="9838882" cy="2832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92024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Evolución de la Logística / SCM Integrada</a:t>
            </a:r>
            <a:endParaRPr lang="es-CL" dirty="0"/>
          </a:p>
        </p:txBody>
      </p:sp>
      <p:sp>
        <p:nvSpPr>
          <p:cNvPr id="3" name="Marcador de contenido 2"/>
          <p:cNvSpPr>
            <a:spLocks noGrp="1"/>
          </p:cNvSpPr>
          <p:nvPr>
            <p:ph idx="1"/>
          </p:nvPr>
        </p:nvSpPr>
        <p:spPr/>
        <p:txBody>
          <a:bodyPr/>
          <a:lstStyle/>
          <a:p>
            <a:r>
              <a:rPr lang="es-AR" altLang="es-CL" sz="2800" dirty="0"/>
              <a:t> </a:t>
            </a:r>
            <a:r>
              <a:rPr lang="es-AR" altLang="es-CL" dirty="0"/>
              <a:t>Estado I – Visión Departamental</a:t>
            </a:r>
            <a:endParaRPr lang="es-CL" dirty="0"/>
          </a:p>
        </p:txBody>
      </p:sp>
      <p:sp>
        <p:nvSpPr>
          <p:cNvPr id="4" name="AutoShape 11"/>
          <p:cNvSpPr>
            <a:spLocks noChangeArrowheads="1"/>
          </p:cNvSpPr>
          <p:nvPr/>
        </p:nvSpPr>
        <p:spPr bwMode="auto">
          <a:xfrm>
            <a:off x="1085850" y="2946400"/>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dirty="0"/>
              <a:t>PROVEEDORES</a:t>
            </a:r>
          </a:p>
          <a:p>
            <a:pPr algn="ctr"/>
            <a:endParaRPr lang="es-AR" altLang="es-CL" dirty="0"/>
          </a:p>
          <a:p>
            <a:pPr algn="ctr"/>
            <a:endParaRPr lang="es-AR" altLang="es-CL" dirty="0"/>
          </a:p>
          <a:p>
            <a:pPr algn="ctr"/>
            <a:endParaRPr lang="es-AR" altLang="es-CL" dirty="0"/>
          </a:p>
          <a:p>
            <a:pPr algn="ctr"/>
            <a:endParaRPr lang="es-AR" altLang="es-CL" dirty="0"/>
          </a:p>
        </p:txBody>
      </p:sp>
      <p:sp>
        <p:nvSpPr>
          <p:cNvPr id="5" name="AutoShape 12"/>
          <p:cNvSpPr>
            <a:spLocks noChangeArrowheads="1"/>
          </p:cNvSpPr>
          <p:nvPr/>
        </p:nvSpPr>
        <p:spPr bwMode="auto">
          <a:xfrm>
            <a:off x="1085850" y="4962525"/>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t>RECEP.</a:t>
            </a:r>
          </a:p>
          <a:p>
            <a:pPr algn="ctr"/>
            <a:endParaRPr lang="es-AR" altLang="es-CL"/>
          </a:p>
          <a:p>
            <a:pPr algn="ctr"/>
            <a:endParaRPr lang="es-AR" altLang="es-CL"/>
          </a:p>
          <a:p>
            <a:pPr algn="ctr"/>
            <a:endParaRPr lang="es-AR" altLang="es-CL"/>
          </a:p>
          <a:p>
            <a:pPr algn="ctr"/>
            <a:endParaRPr lang="es-AR" altLang="es-CL"/>
          </a:p>
        </p:txBody>
      </p:sp>
      <p:sp>
        <p:nvSpPr>
          <p:cNvPr id="6" name="AutoShape 13"/>
          <p:cNvSpPr>
            <a:spLocks noChangeArrowheads="1"/>
          </p:cNvSpPr>
          <p:nvPr/>
        </p:nvSpPr>
        <p:spPr bwMode="auto">
          <a:xfrm>
            <a:off x="2741613" y="2946400"/>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dirty="0"/>
              <a:t>COMPRAS</a:t>
            </a:r>
          </a:p>
          <a:p>
            <a:pPr algn="ctr"/>
            <a:endParaRPr lang="es-AR" altLang="es-CL" dirty="0"/>
          </a:p>
          <a:p>
            <a:pPr algn="ctr"/>
            <a:endParaRPr lang="es-AR" altLang="es-CL" dirty="0"/>
          </a:p>
          <a:p>
            <a:pPr algn="ctr"/>
            <a:endParaRPr lang="es-AR" altLang="es-CL" dirty="0"/>
          </a:p>
          <a:p>
            <a:pPr algn="ctr"/>
            <a:endParaRPr lang="es-AR" altLang="es-CL" dirty="0"/>
          </a:p>
        </p:txBody>
      </p:sp>
      <p:sp>
        <p:nvSpPr>
          <p:cNvPr id="7" name="AutoShape 14"/>
          <p:cNvSpPr>
            <a:spLocks noChangeArrowheads="1"/>
          </p:cNvSpPr>
          <p:nvPr/>
        </p:nvSpPr>
        <p:spPr bwMode="auto">
          <a:xfrm>
            <a:off x="6270625" y="2946400"/>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dirty="0"/>
              <a:t>DISTRIB.</a:t>
            </a:r>
          </a:p>
          <a:p>
            <a:pPr algn="ctr"/>
            <a:endParaRPr lang="es-AR" altLang="es-CL" dirty="0"/>
          </a:p>
          <a:p>
            <a:pPr algn="ctr"/>
            <a:endParaRPr lang="es-AR" altLang="es-CL" dirty="0"/>
          </a:p>
          <a:p>
            <a:pPr algn="ctr"/>
            <a:endParaRPr lang="es-AR" altLang="es-CL" dirty="0"/>
          </a:p>
          <a:p>
            <a:pPr algn="ctr"/>
            <a:endParaRPr lang="es-AR" altLang="es-CL" dirty="0"/>
          </a:p>
        </p:txBody>
      </p:sp>
      <p:sp>
        <p:nvSpPr>
          <p:cNvPr id="8" name="AutoShape 15"/>
          <p:cNvSpPr>
            <a:spLocks noChangeArrowheads="1"/>
          </p:cNvSpPr>
          <p:nvPr/>
        </p:nvSpPr>
        <p:spPr bwMode="auto">
          <a:xfrm>
            <a:off x="6199188" y="4962525"/>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t>VENTAS</a:t>
            </a:r>
          </a:p>
          <a:p>
            <a:pPr algn="ctr"/>
            <a:endParaRPr lang="es-AR" altLang="es-CL"/>
          </a:p>
          <a:p>
            <a:pPr algn="ctr"/>
            <a:endParaRPr lang="es-AR" altLang="es-CL"/>
          </a:p>
          <a:p>
            <a:pPr algn="ctr"/>
            <a:endParaRPr lang="es-AR" altLang="es-CL"/>
          </a:p>
          <a:p>
            <a:pPr algn="ctr"/>
            <a:endParaRPr lang="es-AR" altLang="es-CL"/>
          </a:p>
        </p:txBody>
      </p:sp>
      <p:sp>
        <p:nvSpPr>
          <p:cNvPr id="9" name="AutoShape 16"/>
          <p:cNvSpPr>
            <a:spLocks noChangeArrowheads="1"/>
          </p:cNvSpPr>
          <p:nvPr/>
        </p:nvSpPr>
        <p:spPr bwMode="auto">
          <a:xfrm>
            <a:off x="2814638" y="4962525"/>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t>ALMACEN</a:t>
            </a:r>
          </a:p>
          <a:p>
            <a:pPr algn="ctr"/>
            <a:endParaRPr lang="es-AR" altLang="es-CL"/>
          </a:p>
          <a:p>
            <a:pPr algn="ctr"/>
            <a:endParaRPr lang="es-AR" altLang="es-CL"/>
          </a:p>
          <a:p>
            <a:pPr algn="ctr"/>
            <a:endParaRPr lang="es-AR" altLang="es-CL"/>
          </a:p>
          <a:p>
            <a:pPr algn="ctr"/>
            <a:endParaRPr lang="es-AR" altLang="es-CL"/>
          </a:p>
        </p:txBody>
      </p:sp>
      <p:sp>
        <p:nvSpPr>
          <p:cNvPr id="10" name="AutoShape 17"/>
          <p:cNvSpPr>
            <a:spLocks noChangeArrowheads="1"/>
          </p:cNvSpPr>
          <p:nvPr/>
        </p:nvSpPr>
        <p:spPr bwMode="auto">
          <a:xfrm>
            <a:off x="4470400" y="2946400"/>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dirty="0"/>
              <a:t>PLANIF.</a:t>
            </a:r>
          </a:p>
          <a:p>
            <a:pPr algn="ctr"/>
            <a:endParaRPr lang="es-AR" altLang="es-CL" dirty="0"/>
          </a:p>
          <a:p>
            <a:pPr algn="ctr"/>
            <a:r>
              <a:rPr lang="es-AR" altLang="es-CL" dirty="0"/>
              <a:t>Y</a:t>
            </a:r>
          </a:p>
          <a:p>
            <a:pPr algn="ctr"/>
            <a:endParaRPr lang="es-AR" altLang="es-CL" dirty="0"/>
          </a:p>
          <a:p>
            <a:pPr algn="ctr"/>
            <a:r>
              <a:rPr lang="es-AR" altLang="es-CL" dirty="0"/>
              <a:t>CONTROL</a:t>
            </a:r>
          </a:p>
        </p:txBody>
      </p:sp>
      <p:sp>
        <p:nvSpPr>
          <p:cNvPr id="11" name="AutoShape 18"/>
          <p:cNvSpPr>
            <a:spLocks noChangeArrowheads="1"/>
          </p:cNvSpPr>
          <p:nvPr/>
        </p:nvSpPr>
        <p:spPr bwMode="auto">
          <a:xfrm>
            <a:off x="8070850" y="4962525"/>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t>SERV. AL</a:t>
            </a:r>
          </a:p>
          <a:p>
            <a:pPr algn="ctr"/>
            <a:endParaRPr lang="es-AR" altLang="es-CL"/>
          </a:p>
          <a:p>
            <a:pPr algn="ctr"/>
            <a:endParaRPr lang="es-AR" altLang="es-CL"/>
          </a:p>
          <a:p>
            <a:pPr algn="ctr"/>
            <a:endParaRPr lang="es-AR" altLang="es-CL"/>
          </a:p>
          <a:p>
            <a:pPr algn="ctr"/>
            <a:r>
              <a:rPr lang="es-AR" altLang="es-CL"/>
              <a:t>CLIENTE</a:t>
            </a:r>
          </a:p>
        </p:txBody>
      </p:sp>
      <p:sp>
        <p:nvSpPr>
          <p:cNvPr id="12" name="AutoShape 19"/>
          <p:cNvSpPr>
            <a:spLocks noChangeArrowheads="1"/>
          </p:cNvSpPr>
          <p:nvPr/>
        </p:nvSpPr>
        <p:spPr bwMode="auto">
          <a:xfrm>
            <a:off x="8070850" y="2946400"/>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dirty="0"/>
              <a:t>CLIENTES</a:t>
            </a:r>
          </a:p>
          <a:p>
            <a:pPr algn="ctr"/>
            <a:endParaRPr lang="es-AR" altLang="es-CL" dirty="0"/>
          </a:p>
          <a:p>
            <a:pPr algn="ctr"/>
            <a:endParaRPr lang="es-AR" altLang="es-CL" dirty="0"/>
          </a:p>
          <a:p>
            <a:pPr algn="ctr"/>
            <a:endParaRPr lang="es-AR" altLang="es-CL" dirty="0"/>
          </a:p>
          <a:p>
            <a:pPr algn="ctr"/>
            <a:endParaRPr lang="es-AR" altLang="es-CL" dirty="0"/>
          </a:p>
        </p:txBody>
      </p:sp>
      <p:sp>
        <p:nvSpPr>
          <p:cNvPr id="13" name="AutoShape 20"/>
          <p:cNvSpPr>
            <a:spLocks noChangeArrowheads="1"/>
          </p:cNvSpPr>
          <p:nvPr/>
        </p:nvSpPr>
        <p:spPr bwMode="auto">
          <a:xfrm>
            <a:off x="4470400" y="4962525"/>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t>PROD.</a:t>
            </a:r>
          </a:p>
          <a:p>
            <a:pPr algn="ctr"/>
            <a:endParaRPr lang="es-AR" altLang="es-CL"/>
          </a:p>
          <a:p>
            <a:pPr algn="ctr"/>
            <a:endParaRPr lang="es-AR" altLang="es-CL"/>
          </a:p>
          <a:p>
            <a:pPr algn="ctr"/>
            <a:endParaRPr lang="es-AR" altLang="es-CL"/>
          </a:p>
          <a:p>
            <a:pPr algn="ctr"/>
            <a:endParaRPr lang="es-AR" altLang="es-CL"/>
          </a:p>
        </p:txBody>
      </p:sp>
    </p:spTree>
    <p:extLst>
      <p:ext uri="{BB962C8B-B14F-4D97-AF65-F5344CB8AC3E}">
        <p14:creationId xmlns:p14="http://schemas.microsoft.com/office/powerpoint/2010/main" val="27341062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Evolución de la Logística / SCM Integrada</a:t>
            </a:r>
            <a:endParaRPr lang="es-CL" dirty="0"/>
          </a:p>
        </p:txBody>
      </p:sp>
      <p:sp>
        <p:nvSpPr>
          <p:cNvPr id="3" name="Marcador de contenido 2"/>
          <p:cNvSpPr>
            <a:spLocks noGrp="1"/>
          </p:cNvSpPr>
          <p:nvPr>
            <p:ph idx="1"/>
          </p:nvPr>
        </p:nvSpPr>
        <p:spPr/>
        <p:txBody>
          <a:bodyPr/>
          <a:lstStyle/>
          <a:p>
            <a:r>
              <a:rPr lang="es-AR" altLang="es-CL" sz="2800" dirty="0"/>
              <a:t> </a:t>
            </a:r>
            <a:r>
              <a:rPr lang="es-AR" altLang="es-CL" dirty="0"/>
              <a:t>Estado II – Integración Funcional</a:t>
            </a:r>
            <a:endParaRPr lang="es-CL" dirty="0"/>
          </a:p>
        </p:txBody>
      </p:sp>
      <p:sp>
        <p:nvSpPr>
          <p:cNvPr id="4" name="AutoShape 7"/>
          <p:cNvSpPr>
            <a:spLocks noChangeArrowheads="1"/>
          </p:cNvSpPr>
          <p:nvPr/>
        </p:nvSpPr>
        <p:spPr bwMode="auto">
          <a:xfrm>
            <a:off x="903288" y="3230563"/>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PROVEEDORES</a:t>
            </a:r>
          </a:p>
          <a:p>
            <a:pPr algn="ctr"/>
            <a:endParaRPr lang="es-AR" altLang="es-CL"/>
          </a:p>
          <a:p>
            <a:pPr algn="ctr"/>
            <a:endParaRPr lang="es-AR" altLang="es-CL"/>
          </a:p>
          <a:p>
            <a:pPr algn="ctr"/>
            <a:endParaRPr lang="es-AR" altLang="es-CL"/>
          </a:p>
          <a:p>
            <a:pPr algn="ctr"/>
            <a:endParaRPr lang="es-AR" altLang="es-CL"/>
          </a:p>
        </p:txBody>
      </p:sp>
      <p:sp>
        <p:nvSpPr>
          <p:cNvPr id="5" name="AutoShape 8"/>
          <p:cNvSpPr>
            <a:spLocks noChangeArrowheads="1"/>
          </p:cNvSpPr>
          <p:nvPr/>
        </p:nvSpPr>
        <p:spPr bwMode="auto">
          <a:xfrm>
            <a:off x="2559050" y="3230563"/>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ABAST.</a:t>
            </a:r>
          </a:p>
          <a:p>
            <a:pPr algn="ctr"/>
            <a:endParaRPr lang="es-AR" altLang="es-CL"/>
          </a:p>
          <a:p>
            <a:pPr algn="ctr"/>
            <a:endParaRPr lang="es-AR" altLang="es-CL"/>
          </a:p>
          <a:p>
            <a:pPr algn="ctr"/>
            <a:endParaRPr lang="es-AR" altLang="es-CL"/>
          </a:p>
          <a:p>
            <a:pPr algn="ctr"/>
            <a:endParaRPr lang="es-AR" altLang="es-CL"/>
          </a:p>
        </p:txBody>
      </p:sp>
      <p:sp>
        <p:nvSpPr>
          <p:cNvPr id="6" name="AutoShape 9"/>
          <p:cNvSpPr>
            <a:spLocks noChangeArrowheads="1"/>
          </p:cNvSpPr>
          <p:nvPr/>
        </p:nvSpPr>
        <p:spPr bwMode="auto">
          <a:xfrm>
            <a:off x="4216400" y="3303588"/>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PLANIF.</a:t>
            </a:r>
          </a:p>
          <a:p>
            <a:pPr algn="ctr"/>
            <a:endParaRPr lang="es-AR" altLang="es-CL"/>
          </a:p>
          <a:p>
            <a:pPr algn="ctr"/>
            <a:r>
              <a:rPr lang="es-AR" altLang="es-CL"/>
              <a:t>Y</a:t>
            </a:r>
          </a:p>
          <a:p>
            <a:pPr algn="ctr"/>
            <a:endParaRPr lang="es-AR" altLang="es-CL"/>
          </a:p>
          <a:p>
            <a:pPr algn="ctr"/>
            <a:r>
              <a:rPr lang="es-AR" altLang="es-CL"/>
              <a:t>CONTROL</a:t>
            </a:r>
          </a:p>
        </p:txBody>
      </p:sp>
      <p:sp>
        <p:nvSpPr>
          <p:cNvPr id="7" name="AutoShape 10"/>
          <p:cNvSpPr>
            <a:spLocks noChangeArrowheads="1"/>
          </p:cNvSpPr>
          <p:nvPr/>
        </p:nvSpPr>
        <p:spPr bwMode="auto">
          <a:xfrm>
            <a:off x="5945188" y="3303588"/>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 DISTRIB.</a:t>
            </a:r>
          </a:p>
          <a:p>
            <a:pPr algn="ctr"/>
            <a:endParaRPr lang="es-AR" altLang="es-CL"/>
          </a:p>
          <a:p>
            <a:pPr algn="ctr"/>
            <a:endParaRPr lang="es-AR" altLang="es-CL"/>
          </a:p>
          <a:p>
            <a:pPr algn="ctr"/>
            <a:endParaRPr lang="es-AR" altLang="es-CL"/>
          </a:p>
          <a:p>
            <a:pPr algn="ctr"/>
            <a:endParaRPr lang="es-AR" altLang="es-CL"/>
          </a:p>
        </p:txBody>
      </p:sp>
      <p:sp>
        <p:nvSpPr>
          <p:cNvPr id="8" name="AutoShape 11"/>
          <p:cNvSpPr>
            <a:spLocks noChangeArrowheads="1"/>
          </p:cNvSpPr>
          <p:nvPr/>
        </p:nvSpPr>
        <p:spPr bwMode="auto">
          <a:xfrm>
            <a:off x="7672388" y="3303588"/>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CLIENTES</a:t>
            </a:r>
          </a:p>
          <a:p>
            <a:pPr algn="ctr"/>
            <a:endParaRPr lang="es-AR" altLang="es-CL"/>
          </a:p>
          <a:p>
            <a:pPr algn="ctr"/>
            <a:endParaRPr lang="es-AR" altLang="es-CL"/>
          </a:p>
          <a:p>
            <a:pPr algn="ctr"/>
            <a:endParaRPr lang="es-AR" altLang="es-CL"/>
          </a:p>
          <a:p>
            <a:pPr algn="ctr"/>
            <a:endParaRPr lang="es-AR" altLang="es-CL"/>
          </a:p>
        </p:txBody>
      </p:sp>
    </p:spTree>
    <p:extLst>
      <p:ext uri="{BB962C8B-B14F-4D97-AF65-F5344CB8AC3E}">
        <p14:creationId xmlns:p14="http://schemas.microsoft.com/office/powerpoint/2010/main" val="36969267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Evolución de la Logística / SCM Integrada</a:t>
            </a:r>
            <a:endParaRPr lang="es-CL" dirty="0"/>
          </a:p>
        </p:txBody>
      </p:sp>
      <p:sp>
        <p:nvSpPr>
          <p:cNvPr id="3" name="Marcador de contenido 2"/>
          <p:cNvSpPr>
            <a:spLocks noGrp="1"/>
          </p:cNvSpPr>
          <p:nvPr>
            <p:ph idx="1"/>
          </p:nvPr>
        </p:nvSpPr>
        <p:spPr/>
        <p:txBody>
          <a:bodyPr/>
          <a:lstStyle/>
          <a:p>
            <a:r>
              <a:rPr lang="es-AR" altLang="es-CL" sz="2800" dirty="0"/>
              <a:t> </a:t>
            </a:r>
            <a:r>
              <a:rPr lang="es-AR" altLang="es-CL" dirty="0"/>
              <a:t>Estado III – Integración Logística Interna</a:t>
            </a:r>
            <a:endParaRPr lang="es-CL" dirty="0"/>
          </a:p>
        </p:txBody>
      </p:sp>
      <p:sp>
        <p:nvSpPr>
          <p:cNvPr id="4" name="AutoShape 7"/>
          <p:cNvSpPr>
            <a:spLocks noChangeArrowheads="1"/>
          </p:cNvSpPr>
          <p:nvPr/>
        </p:nvSpPr>
        <p:spPr bwMode="auto">
          <a:xfrm>
            <a:off x="903288" y="3357563"/>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PROVEEDORES</a:t>
            </a:r>
          </a:p>
          <a:p>
            <a:pPr algn="ctr"/>
            <a:endParaRPr lang="es-AR" altLang="es-CL"/>
          </a:p>
          <a:p>
            <a:pPr algn="ctr"/>
            <a:endParaRPr lang="es-AR" altLang="es-CL"/>
          </a:p>
          <a:p>
            <a:pPr algn="ctr"/>
            <a:endParaRPr lang="es-AR" altLang="es-CL"/>
          </a:p>
          <a:p>
            <a:pPr algn="ctr"/>
            <a:endParaRPr lang="es-AR" altLang="es-CL"/>
          </a:p>
        </p:txBody>
      </p:sp>
      <p:sp>
        <p:nvSpPr>
          <p:cNvPr id="5" name="AutoShape 8"/>
          <p:cNvSpPr>
            <a:spLocks noChangeArrowheads="1"/>
          </p:cNvSpPr>
          <p:nvPr/>
        </p:nvSpPr>
        <p:spPr bwMode="auto">
          <a:xfrm>
            <a:off x="2992438" y="3357563"/>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ABAST.</a:t>
            </a:r>
          </a:p>
          <a:p>
            <a:pPr algn="ctr"/>
            <a:endParaRPr lang="es-AR" altLang="es-CL"/>
          </a:p>
          <a:p>
            <a:pPr algn="ctr"/>
            <a:endParaRPr lang="es-AR" altLang="es-CL"/>
          </a:p>
          <a:p>
            <a:pPr algn="ctr"/>
            <a:endParaRPr lang="es-AR" altLang="es-CL"/>
          </a:p>
          <a:p>
            <a:pPr algn="ctr"/>
            <a:endParaRPr lang="es-AR" altLang="es-CL"/>
          </a:p>
        </p:txBody>
      </p:sp>
      <p:sp>
        <p:nvSpPr>
          <p:cNvPr id="6" name="AutoShape 9"/>
          <p:cNvSpPr>
            <a:spLocks noChangeArrowheads="1"/>
          </p:cNvSpPr>
          <p:nvPr/>
        </p:nvSpPr>
        <p:spPr bwMode="auto">
          <a:xfrm>
            <a:off x="4071938" y="3500438"/>
            <a:ext cx="1439862" cy="15573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PLANIF.</a:t>
            </a:r>
          </a:p>
          <a:p>
            <a:pPr algn="ctr"/>
            <a:endParaRPr lang="es-AR" altLang="es-CL"/>
          </a:p>
          <a:p>
            <a:pPr algn="ctr"/>
            <a:r>
              <a:rPr lang="es-AR" altLang="es-CL"/>
              <a:t>Y</a:t>
            </a:r>
          </a:p>
          <a:p>
            <a:pPr algn="ctr"/>
            <a:endParaRPr lang="es-AR" altLang="es-CL"/>
          </a:p>
          <a:p>
            <a:pPr algn="ctr"/>
            <a:r>
              <a:rPr lang="es-AR" altLang="es-CL"/>
              <a:t>CONTROL</a:t>
            </a:r>
          </a:p>
        </p:txBody>
      </p:sp>
      <p:sp>
        <p:nvSpPr>
          <p:cNvPr id="7" name="AutoShape 10"/>
          <p:cNvSpPr>
            <a:spLocks noChangeArrowheads="1"/>
          </p:cNvSpPr>
          <p:nvPr/>
        </p:nvSpPr>
        <p:spPr bwMode="auto">
          <a:xfrm>
            <a:off x="5151438" y="3430588"/>
            <a:ext cx="1439862"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 DISTRIB.</a:t>
            </a:r>
          </a:p>
          <a:p>
            <a:pPr algn="ctr"/>
            <a:endParaRPr lang="es-AR" altLang="es-CL"/>
          </a:p>
          <a:p>
            <a:pPr algn="ctr"/>
            <a:endParaRPr lang="es-AR" altLang="es-CL"/>
          </a:p>
          <a:p>
            <a:pPr algn="ctr"/>
            <a:endParaRPr lang="es-AR" altLang="es-CL"/>
          </a:p>
          <a:p>
            <a:pPr algn="ctr"/>
            <a:endParaRPr lang="es-AR" altLang="es-CL"/>
          </a:p>
        </p:txBody>
      </p:sp>
      <p:sp>
        <p:nvSpPr>
          <p:cNvPr id="8" name="AutoShape 11"/>
          <p:cNvSpPr>
            <a:spLocks noChangeArrowheads="1"/>
          </p:cNvSpPr>
          <p:nvPr/>
        </p:nvSpPr>
        <p:spPr bwMode="auto">
          <a:xfrm>
            <a:off x="7385050" y="3430588"/>
            <a:ext cx="143986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CLIENTES</a:t>
            </a:r>
          </a:p>
          <a:p>
            <a:pPr algn="ctr"/>
            <a:endParaRPr lang="es-AR" altLang="es-CL"/>
          </a:p>
          <a:p>
            <a:pPr algn="ctr"/>
            <a:endParaRPr lang="es-AR" altLang="es-CL"/>
          </a:p>
          <a:p>
            <a:pPr algn="ctr"/>
            <a:endParaRPr lang="es-AR" altLang="es-CL"/>
          </a:p>
          <a:p>
            <a:pPr algn="ctr"/>
            <a:endParaRPr lang="es-AR" altLang="es-CL"/>
          </a:p>
        </p:txBody>
      </p:sp>
      <p:sp>
        <p:nvSpPr>
          <p:cNvPr id="9" name="Rectangle 12"/>
          <p:cNvSpPr>
            <a:spLocks noChangeArrowheads="1"/>
          </p:cNvSpPr>
          <p:nvPr/>
        </p:nvSpPr>
        <p:spPr bwMode="auto">
          <a:xfrm>
            <a:off x="3351213" y="5373688"/>
            <a:ext cx="3024187" cy="431800"/>
          </a:xfrm>
          <a:prstGeom prst="rect">
            <a:avLst/>
          </a:prstGeom>
          <a:solidFill>
            <a:schemeClr val="accent3">
              <a:lumMod val="60000"/>
              <a:lumOff val="40000"/>
            </a:schemeClr>
          </a:solidFill>
          <a:ln w="9525">
            <a:solidFill>
              <a:schemeClr val="tx1"/>
            </a:solidFill>
            <a:miter lim="800000"/>
            <a:headEnd/>
            <a:tailEnd/>
          </a:ln>
          <a:effectLst/>
        </p:spPr>
        <p:txBody>
          <a:bodyPr wrap="none" anchor="ctr"/>
          <a:lstStyle/>
          <a:p>
            <a:pPr algn="ctr"/>
            <a:r>
              <a:rPr lang="es-AR" altLang="es-CL" sz="2000"/>
              <a:t>CADENA INTERNA</a:t>
            </a:r>
          </a:p>
        </p:txBody>
      </p:sp>
      <p:sp>
        <p:nvSpPr>
          <p:cNvPr id="16" name="Rectángulo 15"/>
          <p:cNvSpPr/>
          <p:nvPr/>
        </p:nvSpPr>
        <p:spPr>
          <a:xfrm>
            <a:off x="2743200" y="2933700"/>
            <a:ext cx="4114800" cy="3327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932625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Evolución de la Logística / SCM Integrada</a:t>
            </a:r>
            <a:endParaRPr lang="es-CL" dirty="0"/>
          </a:p>
        </p:txBody>
      </p:sp>
      <p:sp>
        <p:nvSpPr>
          <p:cNvPr id="3" name="Marcador de contenido 2"/>
          <p:cNvSpPr>
            <a:spLocks noGrp="1"/>
          </p:cNvSpPr>
          <p:nvPr>
            <p:ph idx="1"/>
          </p:nvPr>
        </p:nvSpPr>
        <p:spPr>
          <a:xfrm>
            <a:off x="677334" y="2033589"/>
            <a:ext cx="8596668" cy="3880773"/>
          </a:xfrm>
        </p:spPr>
        <p:txBody>
          <a:bodyPr/>
          <a:lstStyle/>
          <a:p>
            <a:pPr>
              <a:buFontTx/>
              <a:buNone/>
            </a:pPr>
            <a:r>
              <a:rPr lang="es-AR" altLang="es-CL" sz="2800" dirty="0"/>
              <a:t> </a:t>
            </a:r>
            <a:r>
              <a:rPr lang="es-AR" altLang="es-CL" dirty="0"/>
              <a:t>Estado IV – Integración Logística Total</a:t>
            </a:r>
          </a:p>
        </p:txBody>
      </p:sp>
      <p:sp>
        <p:nvSpPr>
          <p:cNvPr id="5" name="Rectangle 3"/>
          <p:cNvSpPr txBox="1">
            <a:spLocks noChangeArrowheads="1"/>
          </p:cNvSpPr>
          <p:nvPr/>
        </p:nvSpPr>
        <p:spPr>
          <a:xfrm>
            <a:off x="457200" y="2286000"/>
            <a:ext cx="8229600" cy="41148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Tx/>
              <a:buNone/>
            </a:pPr>
            <a:r>
              <a:rPr lang="es-AR" altLang="es-CL" sz="2400" dirty="0" smtClean="0"/>
              <a:t>				</a:t>
            </a:r>
            <a:endParaRPr lang="es-AR" altLang="es-CL" sz="2400" dirty="0"/>
          </a:p>
        </p:txBody>
      </p:sp>
      <p:sp>
        <p:nvSpPr>
          <p:cNvPr id="6" name="Line 7"/>
          <p:cNvSpPr>
            <a:spLocks noChangeShapeType="1"/>
          </p:cNvSpPr>
          <p:nvPr/>
        </p:nvSpPr>
        <p:spPr bwMode="auto">
          <a:xfrm>
            <a:off x="468313" y="3089275"/>
            <a:ext cx="8064500" cy="0"/>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 name="Line 8"/>
          <p:cNvSpPr>
            <a:spLocks noChangeShapeType="1"/>
          </p:cNvSpPr>
          <p:nvPr/>
        </p:nvSpPr>
        <p:spPr bwMode="auto">
          <a:xfrm flipH="1">
            <a:off x="395288" y="3738563"/>
            <a:ext cx="80645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 name="Line 9"/>
          <p:cNvSpPr>
            <a:spLocks noChangeShapeType="1"/>
          </p:cNvSpPr>
          <p:nvPr/>
        </p:nvSpPr>
        <p:spPr bwMode="auto">
          <a:xfrm>
            <a:off x="468313" y="6330950"/>
            <a:ext cx="7991475"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 name="Rectangle 10"/>
          <p:cNvSpPr>
            <a:spLocks noChangeArrowheads="1"/>
          </p:cNvSpPr>
          <p:nvPr/>
        </p:nvSpPr>
        <p:spPr bwMode="auto">
          <a:xfrm>
            <a:off x="2627313" y="2730500"/>
            <a:ext cx="3457575" cy="28733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solidFill>
                  <a:srgbClr val="000000"/>
                </a:solidFill>
              </a:rPr>
              <a:t>Flujo de Productos</a:t>
            </a:r>
          </a:p>
        </p:txBody>
      </p:sp>
      <p:sp>
        <p:nvSpPr>
          <p:cNvPr id="11" name="Rectangle 11"/>
          <p:cNvSpPr>
            <a:spLocks noChangeArrowheads="1"/>
          </p:cNvSpPr>
          <p:nvPr/>
        </p:nvSpPr>
        <p:spPr bwMode="auto">
          <a:xfrm>
            <a:off x="2627313" y="3233738"/>
            <a:ext cx="3529012" cy="3603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solidFill>
                  <a:srgbClr val="000000"/>
                </a:solidFill>
              </a:rPr>
              <a:t>Flujo de Demanda</a:t>
            </a:r>
          </a:p>
        </p:txBody>
      </p:sp>
      <p:sp>
        <p:nvSpPr>
          <p:cNvPr id="12" name="Rectangle 12"/>
          <p:cNvSpPr>
            <a:spLocks noChangeArrowheads="1"/>
          </p:cNvSpPr>
          <p:nvPr/>
        </p:nvSpPr>
        <p:spPr bwMode="auto">
          <a:xfrm>
            <a:off x="2771775" y="5826125"/>
            <a:ext cx="3529013" cy="360363"/>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s-AR" altLang="es-CL">
                <a:solidFill>
                  <a:srgbClr val="000000"/>
                </a:solidFill>
              </a:rPr>
              <a:t>Flujo de Información</a:t>
            </a:r>
          </a:p>
        </p:txBody>
      </p:sp>
      <p:sp>
        <p:nvSpPr>
          <p:cNvPr id="13" name="AutoShape 13"/>
          <p:cNvSpPr>
            <a:spLocks noChangeArrowheads="1"/>
          </p:cNvSpPr>
          <p:nvPr/>
        </p:nvSpPr>
        <p:spPr bwMode="auto">
          <a:xfrm>
            <a:off x="1619250" y="3881438"/>
            <a:ext cx="2017713"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dirty="0"/>
              <a:t>PROVEEDORES</a:t>
            </a:r>
          </a:p>
          <a:p>
            <a:pPr algn="ctr"/>
            <a:endParaRPr lang="es-AR" altLang="es-CL" dirty="0"/>
          </a:p>
          <a:p>
            <a:pPr algn="ctr"/>
            <a:endParaRPr lang="es-AR" altLang="es-CL" dirty="0"/>
          </a:p>
          <a:p>
            <a:pPr algn="ctr"/>
            <a:endParaRPr lang="es-AR" altLang="es-CL" dirty="0"/>
          </a:p>
          <a:p>
            <a:pPr algn="ctr"/>
            <a:endParaRPr lang="es-AR" altLang="es-CL" dirty="0"/>
          </a:p>
        </p:txBody>
      </p:sp>
      <p:sp>
        <p:nvSpPr>
          <p:cNvPr id="14" name="AutoShape 14"/>
          <p:cNvSpPr>
            <a:spLocks noChangeArrowheads="1"/>
          </p:cNvSpPr>
          <p:nvPr/>
        </p:nvSpPr>
        <p:spPr bwMode="auto">
          <a:xfrm>
            <a:off x="3348038" y="3881438"/>
            <a:ext cx="2159000" cy="15573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EMPRESA</a:t>
            </a:r>
          </a:p>
          <a:p>
            <a:pPr algn="ctr"/>
            <a:endParaRPr lang="es-AR" altLang="es-CL"/>
          </a:p>
          <a:p>
            <a:pPr algn="ctr"/>
            <a:endParaRPr lang="es-AR" altLang="es-CL"/>
          </a:p>
          <a:p>
            <a:pPr algn="ctr"/>
            <a:endParaRPr lang="es-AR" altLang="es-CL"/>
          </a:p>
          <a:p>
            <a:pPr algn="ctr"/>
            <a:endParaRPr lang="es-AR" altLang="es-CL"/>
          </a:p>
        </p:txBody>
      </p:sp>
      <p:sp>
        <p:nvSpPr>
          <p:cNvPr id="15" name="AutoShape 15"/>
          <p:cNvSpPr>
            <a:spLocks noChangeArrowheads="1"/>
          </p:cNvSpPr>
          <p:nvPr/>
        </p:nvSpPr>
        <p:spPr bwMode="auto">
          <a:xfrm>
            <a:off x="5148263" y="3954463"/>
            <a:ext cx="2089150" cy="1511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lumMod val="60000"/>
              <a:lumOff val="40000"/>
            </a:schemeClr>
          </a:solidFill>
          <a:ln w="9525">
            <a:solidFill>
              <a:schemeClr val="tx1"/>
            </a:solidFill>
            <a:round/>
            <a:headEnd/>
            <a:tailEnd/>
          </a:ln>
          <a:effectLst/>
        </p:spPr>
        <p:txBody>
          <a:bodyPr wrap="none" anchor="ctr"/>
          <a:lstStyle/>
          <a:p>
            <a:pPr algn="ctr"/>
            <a:r>
              <a:rPr lang="es-AR" altLang="es-CL"/>
              <a:t>CLIENTES</a:t>
            </a:r>
          </a:p>
          <a:p>
            <a:pPr algn="ctr"/>
            <a:endParaRPr lang="es-AR" altLang="es-CL"/>
          </a:p>
          <a:p>
            <a:pPr algn="ctr"/>
            <a:endParaRPr lang="es-AR" altLang="es-CL"/>
          </a:p>
          <a:p>
            <a:pPr algn="ctr"/>
            <a:endParaRPr lang="es-AR" altLang="es-CL"/>
          </a:p>
          <a:p>
            <a:pPr algn="ctr"/>
            <a:endParaRPr lang="es-AR" altLang="es-CL"/>
          </a:p>
        </p:txBody>
      </p:sp>
    </p:spTree>
    <p:extLst>
      <p:ext uri="{BB962C8B-B14F-4D97-AF65-F5344CB8AC3E}">
        <p14:creationId xmlns:p14="http://schemas.microsoft.com/office/powerpoint/2010/main" val="10906605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Objetivos de la SCM </a:t>
            </a:r>
            <a:br>
              <a:rPr lang="es-AR" altLang="es-CL" dirty="0"/>
            </a:br>
            <a:endParaRPr lang="es-CL" dirty="0"/>
          </a:p>
        </p:txBody>
      </p:sp>
      <p:sp>
        <p:nvSpPr>
          <p:cNvPr id="3" name="Marcador de contenido 2"/>
          <p:cNvSpPr>
            <a:spLocks noGrp="1"/>
          </p:cNvSpPr>
          <p:nvPr>
            <p:ph idx="1"/>
          </p:nvPr>
        </p:nvSpPr>
        <p:spPr/>
        <p:txBody>
          <a:bodyPr/>
          <a:lstStyle/>
          <a:p>
            <a:r>
              <a:rPr lang="es-AR" altLang="es-CL" dirty="0"/>
              <a:t>Reducir tiempo de respuesta del Mercado</a:t>
            </a:r>
          </a:p>
          <a:p>
            <a:r>
              <a:rPr lang="es-AR" altLang="es-CL" dirty="0"/>
              <a:t>Mejorar proceso desarrollo nuevos productos</a:t>
            </a:r>
          </a:p>
          <a:p>
            <a:r>
              <a:rPr lang="es-AR" altLang="es-CL" dirty="0"/>
              <a:t>Reducir niveles de stock de toda la cadena</a:t>
            </a:r>
          </a:p>
          <a:p>
            <a:r>
              <a:rPr lang="es-AR" altLang="es-CL" dirty="0"/>
              <a:t>Reducir necesidades de capital</a:t>
            </a:r>
          </a:p>
          <a:p>
            <a:r>
              <a:rPr lang="es-AR" altLang="es-CL" dirty="0"/>
              <a:t>Agilizar la respuesta a los pedidos</a:t>
            </a:r>
          </a:p>
          <a:p>
            <a:r>
              <a:rPr lang="es-AR" altLang="es-CL" dirty="0"/>
              <a:t>Mejorar la satisfacción de los clientes</a:t>
            </a:r>
          </a:p>
          <a:p>
            <a:r>
              <a:rPr lang="es-AR" altLang="es-CL" dirty="0"/>
              <a:t>Reducir los costos totales</a:t>
            </a:r>
          </a:p>
          <a:p>
            <a:endParaRPr lang="es-CL" dirty="0"/>
          </a:p>
        </p:txBody>
      </p:sp>
    </p:spTree>
    <p:extLst>
      <p:ext uri="{BB962C8B-B14F-4D97-AF65-F5344CB8AC3E}">
        <p14:creationId xmlns:p14="http://schemas.microsoft.com/office/powerpoint/2010/main" val="15921876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AR" altLang="es-CL" dirty="0"/>
              <a:t>Beneficios de la SCM</a:t>
            </a:r>
            <a:br>
              <a:rPr lang="es-AR" altLang="es-CL" dirty="0"/>
            </a:br>
            <a:endParaRPr lang="es-CL" dirty="0"/>
          </a:p>
        </p:txBody>
      </p:sp>
      <p:sp>
        <p:nvSpPr>
          <p:cNvPr id="3" name="Marcador de contenido 2"/>
          <p:cNvSpPr>
            <a:spLocks noGrp="1"/>
          </p:cNvSpPr>
          <p:nvPr>
            <p:ph idx="1"/>
          </p:nvPr>
        </p:nvSpPr>
        <p:spPr/>
        <p:txBody>
          <a:bodyPr>
            <a:normAutofit/>
          </a:bodyPr>
          <a:lstStyle/>
          <a:p>
            <a:r>
              <a:rPr lang="es-AR" altLang="es-CL" dirty="0"/>
              <a:t>Mayor rapidez en </a:t>
            </a:r>
            <a:r>
              <a:rPr lang="es-AR" altLang="es-CL" dirty="0" err="1"/>
              <a:t>rta</a:t>
            </a:r>
            <a:r>
              <a:rPr lang="es-AR" altLang="es-CL" dirty="0"/>
              <a:t> necesidades mercado</a:t>
            </a:r>
          </a:p>
          <a:p>
            <a:r>
              <a:rPr lang="es-AR" altLang="es-CL" dirty="0" err="1"/>
              <a:t>Desarr</a:t>
            </a:r>
            <a:r>
              <a:rPr lang="es-AR" altLang="es-CL" dirty="0"/>
              <a:t>./</a:t>
            </a:r>
            <a:r>
              <a:rPr lang="es-AR" altLang="es-CL" dirty="0" err="1"/>
              <a:t>introd</a:t>
            </a:r>
            <a:r>
              <a:rPr lang="es-AR" altLang="es-CL" dirty="0"/>
              <a:t>. </a:t>
            </a:r>
            <a:r>
              <a:rPr lang="es-AR" altLang="es-CL" dirty="0" err="1"/>
              <a:t>prod</a:t>
            </a:r>
            <a:r>
              <a:rPr lang="es-AR" altLang="es-CL" dirty="0"/>
              <a:t>. cierto en momento cierto</a:t>
            </a:r>
          </a:p>
          <a:p>
            <a:r>
              <a:rPr lang="es-AR" altLang="es-CL" dirty="0"/>
              <a:t>Niveles </a:t>
            </a:r>
            <a:r>
              <a:rPr lang="es-AR" altLang="es-CL" dirty="0" err="1"/>
              <a:t>decrec</a:t>
            </a:r>
            <a:r>
              <a:rPr lang="es-AR" altLang="es-CL" dirty="0"/>
              <a:t>. de stock en toda la cadena</a:t>
            </a:r>
          </a:p>
          <a:p>
            <a:r>
              <a:rPr lang="es-AR" altLang="es-CL" dirty="0"/>
              <a:t>Menores costos de capital de trabajo</a:t>
            </a:r>
          </a:p>
          <a:p>
            <a:r>
              <a:rPr lang="es-AR" altLang="es-CL" dirty="0"/>
              <a:t>Rapidez en respuesta a pedidos de clientes</a:t>
            </a:r>
          </a:p>
          <a:p>
            <a:r>
              <a:rPr lang="es-AR" altLang="es-CL" dirty="0"/>
              <a:t>Mejorar satisfacción de los clientes</a:t>
            </a:r>
          </a:p>
          <a:p>
            <a:r>
              <a:rPr lang="es-AR" altLang="es-CL" dirty="0"/>
              <a:t>Costo total menor</a:t>
            </a:r>
          </a:p>
          <a:p>
            <a:r>
              <a:rPr lang="es-AR" altLang="es-CL" dirty="0"/>
              <a:t>Aumento de </a:t>
            </a:r>
            <a:r>
              <a:rPr lang="es-AR" altLang="es-CL" dirty="0" smtClean="0"/>
              <a:t>competitividad</a:t>
            </a:r>
            <a:endParaRPr lang="es-AR" altLang="es-CL" dirty="0"/>
          </a:p>
          <a:p>
            <a:r>
              <a:rPr lang="es-AR" altLang="es-CL" dirty="0"/>
              <a:t>Impacto positivo en la generación de valor para los accionistas</a:t>
            </a:r>
          </a:p>
          <a:p>
            <a:endParaRPr lang="es-CL" dirty="0"/>
          </a:p>
        </p:txBody>
      </p:sp>
    </p:spTree>
    <p:extLst>
      <p:ext uri="{BB962C8B-B14F-4D97-AF65-F5344CB8AC3E}">
        <p14:creationId xmlns:p14="http://schemas.microsoft.com/office/powerpoint/2010/main" val="16560652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L</a:t>
            </a:r>
            <a:r>
              <a:rPr lang="es-CL" dirty="0" smtClean="0"/>
              <a:t>ogística</a:t>
            </a:r>
            <a:endParaRPr lang="es-CL" dirty="0"/>
          </a:p>
        </p:txBody>
      </p:sp>
      <p:sp>
        <p:nvSpPr>
          <p:cNvPr id="3" name="Marcador de contenido 2"/>
          <p:cNvSpPr>
            <a:spLocks noGrp="1"/>
          </p:cNvSpPr>
          <p:nvPr>
            <p:ph idx="1"/>
          </p:nvPr>
        </p:nvSpPr>
        <p:spPr>
          <a:xfrm>
            <a:off x="677334" y="1930400"/>
            <a:ext cx="8596668" cy="3880773"/>
          </a:xfrm>
        </p:spPr>
        <p:txBody>
          <a:bodyPr/>
          <a:lstStyle/>
          <a:p>
            <a:pPr marL="0" indent="0">
              <a:buNone/>
            </a:pPr>
            <a:r>
              <a:rPr lang="es-CL" dirty="0" smtClean="0"/>
              <a:t>Definiciones:</a:t>
            </a:r>
          </a:p>
          <a:p>
            <a:pPr marL="0" indent="0">
              <a:buNone/>
            </a:pPr>
            <a:endParaRPr lang="es-CL" dirty="0"/>
          </a:p>
          <a:p>
            <a:r>
              <a:rPr lang="es-CL" dirty="0"/>
              <a:t>Capacidad de una compañía para organizar sus </a:t>
            </a:r>
            <a:r>
              <a:rPr lang="es-CL" dirty="0" smtClean="0"/>
              <a:t>funciones de </a:t>
            </a:r>
            <a:r>
              <a:rPr lang="es-CL" dirty="0"/>
              <a:t>manera lógica de acuerdo con la administración </a:t>
            </a:r>
            <a:r>
              <a:rPr lang="es-CL" dirty="0" smtClean="0"/>
              <a:t>y movimiento </a:t>
            </a:r>
            <a:r>
              <a:rPr lang="es-CL" dirty="0"/>
              <a:t>de materiales, información y dinero.</a:t>
            </a:r>
          </a:p>
          <a:p>
            <a:endParaRPr lang="es-CL" dirty="0" smtClean="0"/>
          </a:p>
          <a:p>
            <a:r>
              <a:rPr lang="es-CL" dirty="0" smtClean="0"/>
              <a:t>La </a:t>
            </a:r>
            <a:r>
              <a:rPr lang="es-CL" dirty="0"/>
              <a:t>logística es la parte del proceso de la cadena </a:t>
            </a:r>
            <a:r>
              <a:rPr lang="es-CL" dirty="0" smtClean="0"/>
              <a:t>de suministro</a:t>
            </a:r>
            <a:r>
              <a:rPr lang="es-CL" dirty="0"/>
              <a:t> que planea, lleva a cabo y controla el flujo </a:t>
            </a:r>
            <a:r>
              <a:rPr lang="es-CL" dirty="0" smtClean="0"/>
              <a:t>y almacenamiento </a:t>
            </a:r>
            <a:r>
              <a:rPr lang="es-CL" dirty="0"/>
              <a:t>eficientes y efectivos de bienes </a:t>
            </a:r>
            <a:r>
              <a:rPr lang="es-CL" dirty="0" smtClean="0"/>
              <a:t>y servicios</a:t>
            </a:r>
            <a:r>
              <a:rPr lang="es-CL" dirty="0"/>
              <a:t>, así como la información relacionada, desde </a:t>
            </a:r>
            <a:r>
              <a:rPr lang="es-CL" dirty="0" smtClean="0"/>
              <a:t>el punto </a:t>
            </a:r>
            <a:r>
              <a:rPr lang="es-CL" dirty="0"/>
              <a:t>de origen hasta el punto de consumo, con el fin </a:t>
            </a:r>
            <a:r>
              <a:rPr lang="es-CL" dirty="0" smtClean="0"/>
              <a:t>de satisfacer </a:t>
            </a:r>
            <a:r>
              <a:rPr lang="es-CL" dirty="0"/>
              <a:t>los requerimientos de los </a:t>
            </a:r>
            <a:r>
              <a:rPr lang="es-CL" dirty="0" smtClean="0"/>
              <a:t>clientes</a:t>
            </a:r>
          </a:p>
          <a:p>
            <a:endParaRPr lang="es-CL" dirty="0"/>
          </a:p>
          <a:p>
            <a:endParaRPr lang="es-CL" dirty="0"/>
          </a:p>
        </p:txBody>
      </p:sp>
      <p:grpSp>
        <p:nvGrpSpPr>
          <p:cNvPr id="4" name="5 Grupo"/>
          <p:cNvGrpSpPr>
            <a:grpSpLocks/>
          </p:cNvGrpSpPr>
          <p:nvPr/>
        </p:nvGrpSpPr>
        <p:grpSpPr bwMode="auto">
          <a:xfrm>
            <a:off x="444500" y="5762625"/>
            <a:ext cx="8280399" cy="1095375"/>
            <a:chOff x="1043608" y="4299942"/>
            <a:chExt cx="7488832" cy="590036"/>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r="1707"/>
            <a:stretch>
              <a:fillRect/>
            </a:stretch>
          </p:blipFill>
          <p:spPr bwMode="auto">
            <a:xfrm>
              <a:off x="1043608" y="4355564"/>
              <a:ext cx="3680503" cy="5204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1"/>
            <p:cNvPicPr>
              <a:picLocks noChangeAspect="1" noChangeArrowheads="1"/>
            </p:cNvPicPr>
            <p:nvPr/>
          </p:nvPicPr>
          <p:blipFill>
            <a:blip r:embed="rId3">
              <a:extLst>
                <a:ext uri="{28A0092B-C50C-407E-A947-70E740481C1C}">
                  <a14:useLocalDpi xmlns:a14="http://schemas.microsoft.com/office/drawing/2010/main" val="0"/>
                </a:ext>
              </a:extLst>
            </a:blip>
            <a:srcRect l="2011"/>
            <a:stretch>
              <a:fillRect/>
            </a:stretch>
          </p:blipFill>
          <p:spPr bwMode="auto">
            <a:xfrm>
              <a:off x="4722243" y="4299942"/>
              <a:ext cx="3810197" cy="590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8833396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Logística</a:t>
            </a:r>
            <a:endParaRPr lang="es-CL" dirty="0"/>
          </a:p>
        </p:txBody>
      </p:sp>
      <p:sp>
        <p:nvSpPr>
          <p:cNvPr id="3" name="Marcador de contenido 2"/>
          <p:cNvSpPr>
            <a:spLocks noGrp="1"/>
          </p:cNvSpPr>
          <p:nvPr>
            <p:ph idx="1"/>
          </p:nvPr>
        </p:nvSpPr>
        <p:spPr/>
        <p:txBody>
          <a:bodyPr/>
          <a:lstStyle/>
          <a:p>
            <a:r>
              <a:rPr lang="es-CL" altLang="es-CL" dirty="0" smtClean="0"/>
              <a:t>Proceso </a:t>
            </a:r>
            <a:r>
              <a:rPr lang="es-CL" altLang="es-CL" dirty="0"/>
              <a:t>de planificación, implementación y control eficientemente del flujo de carga física … y la información relacionada con ella, desde el punto de origen hasta el punto de consumo, con el propósito de satisfacer los requerimientos del cliente. (</a:t>
            </a:r>
            <a:r>
              <a:rPr lang="es-CL" altLang="es-CL" dirty="0" err="1"/>
              <a:t>The</a:t>
            </a:r>
            <a:r>
              <a:rPr lang="es-CL" altLang="es-CL" dirty="0"/>
              <a:t> Council of </a:t>
            </a:r>
            <a:r>
              <a:rPr lang="es-CL" altLang="es-CL" dirty="0" err="1"/>
              <a:t>Logistics</a:t>
            </a:r>
            <a:r>
              <a:rPr lang="es-CL" altLang="es-CL" dirty="0"/>
              <a:t> Management</a:t>
            </a:r>
            <a:r>
              <a:rPr lang="es-CL" altLang="es-CL" dirty="0" smtClean="0"/>
              <a:t>).</a:t>
            </a:r>
          </a:p>
          <a:p>
            <a:pPr marL="0" indent="0">
              <a:buNone/>
            </a:pPr>
            <a:r>
              <a:rPr lang="es-ES" altLang="es-CL" dirty="0"/>
              <a:t>El alcance es desde las operaciones del productor hasta el cliente final, de cada cadenas logísticas de las industrias productivas.</a:t>
            </a:r>
            <a:endParaRPr lang="es-CL" altLang="es-CL" dirty="0"/>
          </a:p>
          <a:p>
            <a:pPr marL="0" indent="0">
              <a:buNone/>
            </a:pPr>
            <a:endParaRPr lang="es-CL" altLang="es-CL" dirty="0"/>
          </a:p>
          <a:p>
            <a:endParaRPr lang="es-CL" dirty="0"/>
          </a:p>
          <a:p>
            <a:endParaRPr lang="es-CL" dirty="0"/>
          </a:p>
        </p:txBody>
      </p:sp>
      <p:grpSp>
        <p:nvGrpSpPr>
          <p:cNvPr id="4" name="5 Grupo"/>
          <p:cNvGrpSpPr>
            <a:grpSpLocks/>
          </p:cNvGrpSpPr>
          <p:nvPr/>
        </p:nvGrpSpPr>
        <p:grpSpPr bwMode="auto">
          <a:xfrm>
            <a:off x="444500" y="5762625"/>
            <a:ext cx="8280399" cy="1095375"/>
            <a:chOff x="1043608" y="4299942"/>
            <a:chExt cx="7488832" cy="590036"/>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r="1707"/>
            <a:stretch>
              <a:fillRect/>
            </a:stretch>
          </p:blipFill>
          <p:spPr bwMode="auto">
            <a:xfrm>
              <a:off x="1043608" y="4355564"/>
              <a:ext cx="3680503" cy="5204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1"/>
            <p:cNvPicPr>
              <a:picLocks noChangeAspect="1" noChangeArrowheads="1"/>
            </p:cNvPicPr>
            <p:nvPr/>
          </p:nvPicPr>
          <p:blipFill>
            <a:blip r:embed="rId3">
              <a:extLst>
                <a:ext uri="{28A0092B-C50C-407E-A947-70E740481C1C}">
                  <a14:useLocalDpi xmlns:a14="http://schemas.microsoft.com/office/drawing/2010/main" val="0"/>
                </a:ext>
              </a:extLst>
            </a:blip>
            <a:srcRect l="2011"/>
            <a:stretch>
              <a:fillRect/>
            </a:stretch>
          </p:blipFill>
          <p:spPr bwMode="auto">
            <a:xfrm>
              <a:off x="4722243" y="4299942"/>
              <a:ext cx="3810197" cy="590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7861001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Importancia de la logística</a:t>
            </a:r>
            <a:endParaRPr lang="es-CL" dirty="0"/>
          </a:p>
        </p:txBody>
      </p:sp>
      <p:sp>
        <p:nvSpPr>
          <p:cNvPr id="3" name="Marcador de contenido 2"/>
          <p:cNvSpPr>
            <a:spLocks noGrp="1"/>
          </p:cNvSpPr>
          <p:nvPr>
            <p:ph idx="1"/>
          </p:nvPr>
        </p:nvSpPr>
        <p:spPr/>
        <p:txBody>
          <a:bodyPr/>
          <a:lstStyle/>
          <a:p>
            <a:pPr algn="just">
              <a:spcBef>
                <a:spcPct val="0"/>
              </a:spcBef>
            </a:pPr>
            <a:r>
              <a:rPr lang="en-US" altLang="es-CL" b="1" dirty="0">
                <a:solidFill>
                  <a:schemeClr val="tx2"/>
                </a:solidFill>
                <a:ea typeface="MS PGothic" panose="020B0600070205080204" pitchFamily="34" charset="-128"/>
              </a:rPr>
              <a:t>1% </a:t>
            </a:r>
            <a:r>
              <a:rPr lang="es-CL" altLang="es-CL" dirty="0" smtClean="0">
                <a:solidFill>
                  <a:schemeClr val="tx2"/>
                </a:solidFill>
                <a:ea typeface="MS PGothic" panose="020B0600070205080204" pitchFamily="34" charset="-128"/>
              </a:rPr>
              <a:t>reducción</a:t>
            </a:r>
            <a:r>
              <a:rPr lang="en-US" altLang="es-CL" dirty="0" smtClean="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en</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costos</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logísticos</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podría</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aumentar</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los</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ingresos</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mundiales</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en</a:t>
            </a:r>
            <a:r>
              <a:rPr lang="en-US" altLang="es-CL" dirty="0">
                <a:solidFill>
                  <a:schemeClr val="tx2"/>
                </a:solidFill>
                <a:ea typeface="MS PGothic" panose="020B0600070205080204" pitchFamily="34" charset="-128"/>
              </a:rPr>
              <a:t> </a:t>
            </a:r>
            <a:r>
              <a:rPr lang="es-CL" altLang="es-CL" dirty="0">
                <a:solidFill>
                  <a:schemeClr val="tx2"/>
                </a:solidFill>
                <a:ea typeface="MS PGothic" panose="020B0600070205080204" pitchFamily="34" charset="-128"/>
              </a:rPr>
              <a:t>USD </a:t>
            </a:r>
            <a:r>
              <a:rPr lang="es-CL" altLang="es-CL" b="1" dirty="0">
                <a:solidFill>
                  <a:schemeClr val="tx2"/>
                </a:solidFill>
                <a:ea typeface="MS PGothic" panose="020B0600070205080204" pitchFamily="34" charset="-128"/>
              </a:rPr>
              <a:t>40 </a:t>
            </a:r>
            <a:r>
              <a:rPr lang="es-CL" altLang="es-CL" b="1" dirty="0" err="1">
                <a:solidFill>
                  <a:schemeClr val="tx2"/>
                </a:solidFill>
                <a:ea typeface="MS PGothic" panose="020B0600070205080204" pitchFamily="34" charset="-128"/>
              </a:rPr>
              <a:t>billion</a:t>
            </a:r>
            <a:r>
              <a:rPr lang="es-CL" altLang="es-CL" b="1" dirty="0">
                <a:solidFill>
                  <a:schemeClr val="tx2"/>
                </a:solidFill>
                <a:ea typeface="MS PGothic" panose="020B0600070205080204" pitchFamily="34" charset="-128"/>
              </a:rPr>
              <a:t>. </a:t>
            </a:r>
            <a:endParaRPr lang="es-CL" altLang="es-CL" b="1" dirty="0" smtClean="0">
              <a:solidFill>
                <a:schemeClr val="tx2"/>
              </a:solidFill>
              <a:ea typeface="MS PGothic" panose="020B0600070205080204" pitchFamily="34" charset="-128"/>
            </a:endParaRPr>
          </a:p>
          <a:p>
            <a:pPr algn="just">
              <a:spcBef>
                <a:spcPct val="0"/>
              </a:spcBef>
            </a:pPr>
            <a:endParaRPr lang="es-CL" altLang="es-CL" b="1" dirty="0" smtClean="0">
              <a:solidFill>
                <a:schemeClr val="tx2"/>
              </a:solidFill>
              <a:ea typeface="MS PGothic" panose="020B0600070205080204" pitchFamily="34" charset="-128"/>
            </a:endParaRPr>
          </a:p>
          <a:p>
            <a:pPr marL="0" indent="0" algn="just">
              <a:spcBef>
                <a:spcPct val="0"/>
              </a:spcBef>
              <a:buNone/>
            </a:pPr>
            <a:r>
              <a:rPr lang="es-CL" altLang="es-CL" sz="1600" b="1" dirty="0">
                <a:solidFill>
                  <a:schemeClr val="tx2"/>
                </a:solidFill>
                <a:ea typeface="MS PGothic" panose="020B0600070205080204" pitchFamily="34" charset="-128"/>
              </a:rPr>
              <a:t>Fuente: </a:t>
            </a:r>
            <a:r>
              <a:rPr lang="en-US" altLang="es-CL" sz="1600" dirty="0">
                <a:solidFill>
                  <a:schemeClr val="tx2"/>
                </a:solidFill>
                <a:ea typeface="MS PGothic" panose="020B0600070205080204" pitchFamily="34" charset="-128"/>
              </a:rPr>
              <a:t>Overcoming Border Bottlenecks, The Costs and Benefits of </a:t>
            </a:r>
            <a:r>
              <a:rPr lang="es-CL" altLang="es-CL" sz="1600" dirty="0" err="1">
                <a:solidFill>
                  <a:schemeClr val="tx2"/>
                </a:solidFill>
                <a:ea typeface="MS PGothic" panose="020B0600070205080204" pitchFamily="34" charset="-128"/>
              </a:rPr>
              <a:t>Trade</a:t>
            </a:r>
            <a:r>
              <a:rPr lang="es-CL" altLang="es-CL" sz="1600" dirty="0">
                <a:solidFill>
                  <a:schemeClr val="tx2"/>
                </a:solidFill>
                <a:ea typeface="MS PGothic" panose="020B0600070205080204" pitchFamily="34" charset="-128"/>
              </a:rPr>
              <a:t> </a:t>
            </a:r>
            <a:r>
              <a:rPr lang="es-CL" altLang="es-CL" sz="1600" dirty="0" err="1">
                <a:solidFill>
                  <a:schemeClr val="tx2"/>
                </a:solidFill>
                <a:ea typeface="MS PGothic" panose="020B0600070205080204" pitchFamily="34" charset="-128"/>
              </a:rPr>
              <a:t>Facilitation</a:t>
            </a:r>
            <a:r>
              <a:rPr lang="es-CL" altLang="es-CL" sz="1600" dirty="0">
                <a:solidFill>
                  <a:schemeClr val="tx2"/>
                </a:solidFill>
                <a:ea typeface="MS PGothic" panose="020B0600070205080204" pitchFamily="34" charset="-128"/>
              </a:rPr>
              <a:t>, OECD (2009)</a:t>
            </a:r>
          </a:p>
          <a:p>
            <a:pPr marL="0" indent="0" algn="just">
              <a:spcBef>
                <a:spcPct val="0"/>
              </a:spcBef>
              <a:buNone/>
            </a:pPr>
            <a:endParaRPr lang="es-CL" altLang="es-CL" b="1" dirty="0">
              <a:solidFill>
                <a:schemeClr val="tx2"/>
              </a:solidFill>
              <a:ea typeface="MS PGothic" panose="020B0600070205080204" pitchFamily="34" charset="-128"/>
            </a:endParaRPr>
          </a:p>
          <a:p>
            <a:pPr algn="just">
              <a:spcBef>
                <a:spcPct val="0"/>
              </a:spcBef>
            </a:pPr>
            <a:r>
              <a:rPr lang="es-ES" altLang="es-CL" dirty="0" smtClean="0">
                <a:solidFill>
                  <a:schemeClr val="tx2"/>
                </a:solidFill>
                <a:ea typeface="MS PGothic" panose="020B0600070205080204" pitchFamily="34" charset="-128"/>
              </a:rPr>
              <a:t>Eliminando</a:t>
            </a:r>
            <a:r>
              <a:rPr lang="en-US" altLang="es-CL" dirty="0" smtClean="0">
                <a:solidFill>
                  <a:schemeClr val="tx2"/>
                </a:solidFill>
                <a:ea typeface="MS PGothic" panose="020B0600070205080204" pitchFamily="34" charset="-128"/>
              </a:rPr>
              <a:t> </a:t>
            </a:r>
            <a:r>
              <a:rPr lang="en-US" altLang="es-CL" dirty="0">
                <a:solidFill>
                  <a:schemeClr val="tx2"/>
                </a:solidFill>
                <a:ea typeface="MS PGothic" panose="020B0600070205080204" pitchFamily="34" charset="-128"/>
              </a:rPr>
              <a:t>las </a:t>
            </a:r>
            <a:r>
              <a:rPr lang="en-US" altLang="es-CL" dirty="0" err="1">
                <a:solidFill>
                  <a:schemeClr val="tx2"/>
                </a:solidFill>
                <a:ea typeface="MS PGothic" panose="020B0600070205080204" pitchFamily="34" charset="-128"/>
              </a:rPr>
              <a:t>barreras</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en</a:t>
            </a:r>
            <a:r>
              <a:rPr lang="en-US" altLang="es-CL" dirty="0">
                <a:solidFill>
                  <a:schemeClr val="tx2"/>
                </a:solidFill>
                <a:ea typeface="MS PGothic" panose="020B0600070205080204" pitchFamily="34" charset="-128"/>
              </a:rPr>
              <a:t> la </a:t>
            </a:r>
            <a:r>
              <a:rPr lang="en-US" altLang="es-CL" dirty="0" err="1">
                <a:solidFill>
                  <a:schemeClr val="tx2"/>
                </a:solidFill>
                <a:ea typeface="MS PGothic" panose="020B0600070205080204" pitchFamily="34" charset="-128"/>
              </a:rPr>
              <a:t>cadena</a:t>
            </a:r>
            <a:r>
              <a:rPr lang="en-US" altLang="es-CL" dirty="0">
                <a:solidFill>
                  <a:schemeClr val="tx2"/>
                </a:solidFill>
                <a:ea typeface="MS PGothic" panose="020B0600070205080204" pitchFamily="34" charset="-128"/>
              </a:rPr>
              <a:t> de </a:t>
            </a:r>
            <a:r>
              <a:rPr lang="en-US" altLang="es-CL" dirty="0" err="1">
                <a:solidFill>
                  <a:schemeClr val="tx2"/>
                </a:solidFill>
                <a:ea typeface="MS PGothic" panose="020B0600070205080204" pitchFamily="34" charset="-128"/>
              </a:rPr>
              <a:t>suministro</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mejoramos</a:t>
            </a:r>
            <a:r>
              <a:rPr lang="en-US" altLang="es-CL" dirty="0">
                <a:solidFill>
                  <a:schemeClr val="tx2"/>
                </a:solidFill>
                <a:ea typeface="MS PGothic" panose="020B0600070205080204" pitchFamily="34" charset="-128"/>
              </a:rPr>
              <a:t> la </a:t>
            </a:r>
            <a:r>
              <a:rPr lang="en-US" altLang="es-CL" dirty="0" err="1">
                <a:solidFill>
                  <a:schemeClr val="tx2"/>
                </a:solidFill>
                <a:ea typeface="MS PGothic" panose="020B0600070205080204" pitchFamily="34" charset="-128"/>
              </a:rPr>
              <a:t>administración</a:t>
            </a:r>
            <a:r>
              <a:rPr lang="en-US" altLang="es-CL" dirty="0">
                <a:solidFill>
                  <a:schemeClr val="tx2"/>
                </a:solidFill>
                <a:ea typeface="MS PGothic" panose="020B0600070205080204" pitchFamily="34" charset="-128"/>
              </a:rPr>
              <a:t> de las </a:t>
            </a:r>
            <a:r>
              <a:rPr lang="en-US" altLang="es-CL" dirty="0" err="1">
                <a:solidFill>
                  <a:schemeClr val="tx2"/>
                </a:solidFill>
                <a:ea typeface="MS PGothic" panose="020B0600070205080204" pitchFamily="34" charset="-128"/>
              </a:rPr>
              <a:t>fronteras</a:t>
            </a:r>
            <a:r>
              <a:rPr lang="en-US" altLang="es-CL" dirty="0">
                <a:solidFill>
                  <a:schemeClr val="tx2"/>
                </a:solidFill>
                <a:ea typeface="MS PGothic" panose="020B0600070205080204" pitchFamily="34" charset="-128"/>
              </a:rPr>
              <a:t> y la </a:t>
            </a:r>
            <a:r>
              <a:rPr lang="en-US" altLang="es-CL" dirty="0" err="1">
                <a:solidFill>
                  <a:schemeClr val="tx2"/>
                </a:solidFill>
                <a:ea typeface="MS PGothic" panose="020B0600070205080204" pitchFamily="34" charset="-128"/>
              </a:rPr>
              <a:t>infrastructura</a:t>
            </a:r>
            <a:r>
              <a:rPr lang="en-US" altLang="es-CL" dirty="0">
                <a:solidFill>
                  <a:schemeClr val="tx2"/>
                </a:solidFill>
                <a:ea typeface="MS PGothic" panose="020B0600070205080204" pitchFamily="34" charset="-128"/>
              </a:rPr>
              <a:t> de </a:t>
            </a:r>
            <a:r>
              <a:rPr lang="en-US" altLang="es-CL" dirty="0" err="1">
                <a:solidFill>
                  <a:schemeClr val="tx2"/>
                </a:solidFill>
                <a:ea typeface="MS PGothic" panose="020B0600070205080204" pitchFamily="34" charset="-128"/>
              </a:rPr>
              <a:t>transporte</a:t>
            </a:r>
            <a:r>
              <a:rPr lang="en-US" altLang="es-CL" dirty="0">
                <a:solidFill>
                  <a:schemeClr val="tx2"/>
                </a:solidFill>
                <a:ea typeface="MS PGothic" panose="020B0600070205080204" pitchFamily="34" charset="-128"/>
              </a:rPr>
              <a:t>  con un </a:t>
            </a:r>
            <a:r>
              <a:rPr lang="en-US" altLang="es-CL" dirty="0" err="1">
                <a:solidFill>
                  <a:schemeClr val="tx2"/>
                </a:solidFill>
                <a:ea typeface="MS PGothic" panose="020B0600070205080204" pitchFamily="34" charset="-128"/>
              </a:rPr>
              <a:t>desempeño</a:t>
            </a:r>
            <a:r>
              <a:rPr lang="en-US" altLang="es-CL" dirty="0">
                <a:solidFill>
                  <a:schemeClr val="tx2"/>
                </a:solidFill>
                <a:ea typeface="MS PGothic" panose="020B0600070205080204" pitchFamily="34" charset="-128"/>
              </a:rPr>
              <a:t> a la </a:t>
            </a:r>
            <a:r>
              <a:rPr lang="en-US" altLang="es-CL" dirty="0" err="1">
                <a:solidFill>
                  <a:schemeClr val="tx2"/>
                </a:solidFill>
                <a:ea typeface="MS PGothic" panose="020B0600070205080204" pitchFamily="34" charset="-128"/>
              </a:rPr>
              <a:t>mitad</a:t>
            </a:r>
            <a:r>
              <a:rPr lang="en-US" altLang="es-CL" dirty="0">
                <a:solidFill>
                  <a:schemeClr val="tx2"/>
                </a:solidFill>
                <a:ea typeface="MS PGothic" panose="020B0600070205080204" pitchFamily="34" charset="-128"/>
              </a:rPr>
              <a:t> del </a:t>
            </a:r>
            <a:r>
              <a:rPr lang="en-US" altLang="es-CL" dirty="0" err="1">
                <a:solidFill>
                  <a:schemeClr val="tx2"/>
                </a:solidFill>
                <a:ea typeface="MS PGothic" panose="020B0600070205080204" pitchFamily="34" charset="-128"/>
              </a:rPr>
              <a:t>mejor</a:t>
            </a:r>
            <a:r>
              <a:rPr lang="en-US" altLang="es-CL" dirty="0">
                <a:solidFill>
                  <a:schemeClr val="tx2"/>
                </a:solidFill>
                <a:ea typeface="MS PGothic" panose="020B0600070205080204" pitchFamily="34" charset="-128"/>
              </a:rPr>
              <a:t> del </a:t>
            </a:r>
            <a:r>
              <a:rPr lang="en-US" altLang="es-CL" dirty="0" err="1">
                <a:solidFill>
                  <a:schemeClr val="tx2"/>
                </a:solidFill>
                <a:ea typeface="MS PGothic" panose="020B0600070205080204" pitchFamily="34" charset="-128"/>
              </a:rPr>
              <a:t>mundo</a:t>
            </a:r>
            <a:r>
              <a:rPr lang="en-US" altLang="es-CL" dirty="0">
                <a:solidFill>
                  <a:schemeClr val="tx2"/>
                </a:solidFill>
                <a:ea typeface="MS PGothic" panose="020B0600070205080204" pitchFamily="34" charset="-128"/>
              </a:rPr>
              <a:t>,  </a:t>
            </a:r>
            <a:r>
              <a:rPr lang="en-US" altLang="es-CL" dirty="0" err="1">
                <a:solidFill>
                  <a:schemeClr val="tx2"/>
                </a:solidFill>
                <a:ea typeface="MS PGothic" panose="020B0600070205080204" pitchFamily="34" charset="-128"/>
              </a:rPr>
              <a:t>conduciría</a:t>
            </a:r>
            <a:r>
              <a:rPr lang="en-US" altLang="es-CL" dirty="0">
                <a:solidFill>
                  <a:schemeClr val="tx2"/>
                </a:solidFill>
                <a:ea typeface="MS PGothic" panose="020B0600070205080204" pitchFamily="34" charset="-128"/>
              </a:rPr>
              <a:t> a </a:t>
            </a:r>
            <a:r>
              <a:rPr lang="es-CL" altLang="es-CL" dirty="0">
                <a:solidFill>
                  <a:schemeClr val="tx2"/>
                </a:solidFill>
                <a:ea typeface="MS PGothic" panose="020B0600070205080204" pitchFamily="34" charset="-128"/>
              </a:rPr>
              <a:t>+5% aumento en PIB global,  6 veces mas que la eliminación total de aranceles en todo el mundo </a:t>
            </a:r>
            <a:r>
              <a:rPr lang="es-CL" altLang="es-CL" dirty="0" smtClean="0">
                <a:solidFill>
                  <a:schemeClr val="tx2"/>
                </a:solidFill>
                <a:ea typeface="MS PGothic" panose="020B0600070205080204" pitchFamily="34" charset="-128"/>
              </a:rPr>
              <a:t>.</a:t>
            </a:r>
          </a:p>
          <a:p>
            <a:pPr algn="just">
              <a:spcBef>
                <a:spcPct val="0"/>
              </a:spcBef>
            </a:pPr>
            <a:endParaRPr lang="es-CL" altLang="es-CL" dirty="0">
              <a:solidFill>
                <a:schemeClr val="tx2"/>
              </a:solidFill>
              <a:ea typeface="MS PGothic" panose="020B0600070205080204" pitchFamily="34" charset="-128"/>
            </a:endParaRPr>
          </a:p>
          <a:p>
            <a:pPr>
              <a:spcBef>
                <a:spcPct val="0"/>
              </a:spcBef>
              <a:buNone/>
            </a:pPr>
            <a:r>
              <a:rPr lang="es-CL" altLang="es-CL" sz="1600" b="1" dirty="0">
                <a:solidFill>
                  <a:schemeClr val="tx2"/>
                </a:solidFill>
                <a:ea typeface="MS PGothic" panose="020B0600070205080204" pitchFamily="34" charset="-128"/>
              </a:rPr>
              <a:t>Fuente: </a:t>
            </a:r>
            <a:r>
              <a:rPr lang="en-US" altLang="es-CL" sz="1600" dirty="0" smtClean="0">
                <a:solidFill>
                  <a:schemeClr val="tx2"/>
                </a:solidFill>
                <a:ea typeface="MS PGothic" panose="020B0600070205080204" pitchFamily="34" charset="-128"/>
              </a:rPr>
              <a:t>Enabling </a:t>
            </a:r>
            <a:r>
              <a:rPr lang="en-US" altLang="es-CL" sz="1600" dirty="0">
                <a:solidFill>
                  <a:schemeClr val="tx2"/>
                </a:solidFill>
                <a:ea typeface="MS PGothic" panose="020B0600070205080204" pitchFamily="34" charset="-128"/>
              </a:rPr>
              <a:t>Trade: Valuing Growth Opportunities, WEF </a:t>
            </a:r>
            <a:r>
              <a:rPr lang="es-CL" altLang="es-CL" sz="1600" dirty="0">
                <a:solidFill>
                  <a:schemeClr val="tx2"/>
                </a:solidFill>
                <a:ea typeface="MS PGothic" panose="020B0600070205080204" pitchFamily="34" charset="-128"/>
              </a:rPr>
              <a:t>(2013)</a:t>
            </a:r>
          </a:p>
          <a:p>
            <a:endParaRPr lang="es-CL" dirty="0"/>
          </a:p>
        </p:txBody>
      </p:sp>
      <p:grpSp>
        <p:nvGrpSpPr>
          <p:cNvPr id="4" name="5 Grupo"/>
          <p:cNvGrpSpPr>
            <a:grpSpLocks/>
          </p:cNvGrpSpPr>
          <p:nvPr/>
        </p:nvGrpSpPr>
        <p:grpSpPr bwMode="auto">
          <a:xfrm>
            <a:off x="444500" y="5762625"/>
            <a:ext cx="8280399" cy="1095375"/>
            <a:chOff x="1043608" y="4299942"/>
            <a:chExt cx="7488832" cy="590036"/>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r="1707"/>
            <a:stretch>
              <a:fillRect/>
            </a:stretch>
          </p:blipFill>
          <p:spPr bwMode="auto">
            <a:xfrm>
              <a:off x="1043608" y="4355564"/>
              <a:ext cx="3680503" cy="5204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1"/>
            <p:cNvPicPr>
              <a:picLocks noChangeAspect="1" noChangeArrowheads="1"/>
            </p:cNvPicPr>
            <p:nvPr/>
          </p:nvPicPr>
          <p:blipFill>
            <a:blip r:embed="rId3">
              <a:extLst>
                <a:ext uri="{28A0092B-C50C-407E-A947-70E740481C1C}">
                  <a14:useLocalDpi xmlns:a14="http://schemas.microsoft.com/office/drawing/2010/main" val="0"/>
                </a:ext>
              </a:extLst>
            </a:blip>
            <a:srcRect l="2011"/>
            <a:stretch>
              <a:fillRect/>
            </a:stretch>
          </p:blipFill>
          <p:spPr bwMode="auto">
            <a:xfrm>
              <a:off x="4722243" y="4299942"/>
              <a:ext cx="3810197" cy="590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39069574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Importancia de la logística</a:t>
            </a:r>
            <a:endParaRPr lang="es-CL" dirty="0"/>
          </a:p>
        </p:txBody>
      </p:sp>
      <p:grpSp>
        <p:nvGrpSpPr>
          <p:cNvPr id="4" name="5 Grupo"/>
          <p:cNvGrpSpPr>
            <a:grpSpLocks/>
          </p:cNvGrpSpPr>
          <p:nvPr/>
        </p:nvGrpSpPr>
        <p:grpSpPr bwMode="auto">
          <a:xfrm>
            <a:off x="444500" y="5762625"/>
            <a:ext cx="8280399" cy="1095375"/>
            <a:chOff x="1043608" y="4299942"/>
            <a:chExt cx="7488832" cy="590036"/>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r="1707"/>
            <a:stretch>
              <a:fillRect/>
            </a:stretch>
          </p:blipFill>
          <p:spPr bwMode="auto">
            <a:xfrm>
              <a:off x="1043608" y="4355564"/>
              <a:ext cx="3680503" cy="5204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1"/>
            <p:cNvPicPr>
              <a:picLocks noChangeAspect="1" noChangeArrowheads="1"/>
            </p:cNvPicPr>
            <p:nvPr/>
          </p:nvPicPr>
          <p:blipFill>
            <a:blip r:embed="rId3">
              <a:extLst>
                <a:ext uri="{28A0092B-C50C-407E-A947-70E740481C1C}">
                  <a14:useLocalDpi xmlns:a14="http://schemas.microsoft.com/office/drawing/2010/main" val="0"/>
                </a:ext>
              </a:extLst>
            </a:blip>
            <a:srcRect l="2011"/>
            <a:stretch>
              <a:fillRect/>
            </a:stretch>
          </p:blipFill>
          <p:spPr bwMode="auto">
            <a:xfrm>
              <a:off x="4722243" y="4299942"/>
              <a:ext cx="3810197" cy="590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7" name="Imagen 6"/>
          <p:cNvPicPr>
            <a:picLocks noChangeAspect="1"/>
          </p:cNvPicPr>
          <p:nvPr/>
        </p:nvPicPr>
        <p:blipFill>
          <a:blip r:embed="rId4"/>
          <a:stretch>
            <a:fillRect/>
          </a:stretch>
        </p:blipFill>
        <p:spPr>
          <a:xfrm>
            <a:off x="2044700" y="1569604"/>
            <a:ext cx="5456109" cy="3319451"/>
          </a:xfrm>
          <a:prstGeom prst="rect">
            <a:avLst/>
          </a:prstGeom>
        </p:spPr>
      </p:pic>
      <p:sp>
        <p:nvSpPr>
          <p:cNvPr id="12" name="Rectángulo 11"/>
          <p:cNvSpPr/>
          <p:nvPr/>
        </p:nvSpPr>
        <p:spPr>
          <a:xfrm>
            <a:off x="299909" y="1371600"/>
            <a:ext cx="528766" cy="371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6742074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Importancia de la logística</a:t>
            </a:r>
            <a:endParaRPr lang="es-CL" dirty="0"/>
          </a:p>
        </p:txBody>
      </p:sp>
      <p:grpSp>
        <p:nvGrpSpPr>
          <p:cNvPr id="4" name="5 Grupo"/>
          <p:cNvGrpSpPr>
            <a:grpSpLocks/>
          </p:cNvGrpSpPr>
          <p:nvPr/>
        </p:nvGrpSpPr>
        <p:grpSpPr bwMode="auto">
          <a:xfrm>
            <a:off x="444500" y="5762625"/>
            <a:ext cx="8280399" cy="1095375"/>
            <a:chOff x="1043608" y="4299942"/>
            <a:chExt cx="7488832" cy="590036"/>
          </a:xfrm>
        </p:grpSpPr>
        <p:pic>
          <p:nvPicPr>
            <p:cNvPr id="5" name="Picture 9"/>
            <p:cNvPicPr>
              <a:picLocks noChangeAspect="1" noChangeArrowheads="1"/>
            </p:cNvPicPr>
            <p:nvPr/>
          </p:nvPicPr>
          <p:blipFill>
            <a:blip r:embed="rId2">
              <a:extLst>
                <a:ext uri="{28A0092B-C50C-407E-A947-70E740481C1C}">
                  <a14:useLocalDpi xmlns:a14="http://schemas.microsoft.com/office/drawing/2010/main" val="0"/>
                </a:ext>
              </a:extLst>
            </a:blip>
            <a:srcRect r="1707"/>
            <a:stretch>
              <a:fillRect/>
            </a:stretch>
          </p:blipFill>
          <p:spPr bwMode="auto">
            <a:xfrm>
              <a:off x="1043608" y="4355564"/>
              <a:ext cx="3680503" cy="5204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1"/>
            <p:cNvPicPr>
              <a:picLocks noChangeAspect="1" noChangeArrowheads="1"/>
            </p:cNvPicPr>
            <p:nvPr/>
          </p:nvPicPr>
          <p:blipFill>
            <a:blip r:embed="rId3">
              <a:extLst>
                <a:ext uri="{28A0092B-C50C-407E-A947-70E740481C1C}">
                  <a14:useLocalDpi xmlns:a14="http://schemas.microsoft.com/office/drawing/2010/main" val="0"/>
                </a:ext>
              </a:extLst>
            </a:blip>
            <a:srcRect l="2011"/>
            <a:stretch>
              <a:fillRect/>
            </a:stretch>
          </p:blipFill>
          <p:spPr bwMode="auto">
            <a:xfrm>
              <a:off x="4722243" y="4299942"/>
              <a:ext cx="3810197" cy="590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7" name="Imagen 6"/>
          <p:cNvPicPr>
            <a:picLocks noChangeAspect="1"/>
          </p:cNvPicPr>
          <p:nvPr/>
        </p:nvPicPr>
        <p:blipFill>
          <a:blip r:embed="rId4"/>
          <a:stretch>
            <a:fillRect/>
          </a:stretch>
        </p:blipFill>
        <p:spPr>
          <a:xfrm>
            <a:off x="2044700" y="1569604"/>
            <a:ext cx="5456109" cy="3319451"/>
          </a:xfrm>
          <a:prstGeom prst="rect">
            <a:avLst/>
          </a:prstGeom>
        </p:spPr>
      </p:pic>
      <p:pic>
        <p:nvPicPr>
          <p:cNvPr id="10" name="Imagen 9"/>
          <p:cNvPicPr>
            <a:picLocks noChangeAspect="1"/>
          </p:cNvPicPr>
          <p:nvPr/>
        </p:nvPicPr>
        <p:blipFill rotWithShape="1">
          <a:blip r:embed="rId5"/>
          <a:srcRect l="26476" t="25000" r="17203" b="10243"/>
          <a:stretch/>
        </p:blipFill>
        <p:spPr>
          <a:xfrm>
            <a:off x="558800" y="1477963"/>
            <a:ext cx="7327900" cy="4737100"/>
          </a:xfrm>
          <a:prstGeom prst="rect">
            <a:avLst/>
          </a:prstGeom>
        </p:spPr>
      </p:pic>
      <p:sp>
        <p:nvSpPr>
          <p:cNvPr id="11" name="Rectángulo 10"/>
          <p:cNvSpPr/>
          <p:nvPr/>
        </p:nvSpPr>
        <p:spPr>
          <a:xfrm>
            <a:off x="299909" y="1594428"/>
            <a:ext cx="1358900" cy="40619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0070C0"/>
                </a:solidFill>
                <a:latin typeface="Times New Roman" panose="02020603050405020304" pitchFamily="18" charset="0"/>
                <a:cs typeface="Times New Roman" panose="02020603050405020304" pitchFamily="18" charset="0"/>
              </a:rPr>
              <a:t>Margen</a:t>
            </a:r>
          </a:p>
          <a:p>
            <a:pPr algn="ctr"/>
            <a:endParaRPr lang="es-CL" dirty="0" smtClean="0">
              <a:solidFill>
                <a:srgbClr val="0070C0"/>
              </a:solidFill>
              <a:latin typeface="Times New Roman" panose="02020603050405020304" pitchFamily="18" charset="0"/>
              <a:cs typeface="Times New Roman" panose="02020603050405020304" pitchFamily="18" charset="0"/>
            </a:endParaRPr>
          </a:p>
          <a:p>
            <a:pPr algn="ctr"/>
            <a:endParaRPr lang="es-CL" dirty="0" smtClean="0">
              <a:solidFill>
                <a:srgbClr val="0070C0"/>
              </a:solidFill>
              <a:latin typeface="Times New Roman" panose="02020603050405020304" pitchFamily="18" charset="0"/>
              <a:cs typeface="Times New Roman" panose="02020603050405020304" pitchFamily="18" charset="0"/>
            </a:endParaRPr>
          </a:p>
          <a:p>
            <a:pPr algn="ctr"/>
            <a:r>
              <a:rPr lang="es-CL" dirty="0" smtClean="0">
                <a:solidFill>
                  <a:srgbClr val="0070C0"/>
                </a:solidFill>
                <a:latin typeface="Times New Roman" panose="02020603050405020304" pitchFamily="18" charset="0"/>
                <a:cs typeface="Times New Roman" panose="02020603050405020304" pitchFamily="18" charset="0"/>
              </a:rPr>
              <a:t>Costos logísticos</a:t>
            </a:r>
          </a:p>
          <a:p>
            <a:pPr algn="ctr"/>
            <a:endParaRPr lang="es-CL" dirty="0" smtClean="0">
              <a:solidFill>
                <a:srgbClr val="0070C0"/>
              </a:solidFill>
              <a:latin typeface="Times New Roman" panose="02020603050405020304" pitchFamily="18" charset="0"/>
              <a:cs typeface="Times New Roman" panose="02020603050405020304" pitchFamily="18" charset="0"/>
            </a:endParaRPr>
          </a:p>
          <a:p>
            <a:pPr algn="ctr"/>
            <a:endParaRPr lang="es-CL" dirty="0" smtClean="0">
              <a:solidFill>
                <a:srgbClr val="0070C0"/>
              </a:solidFill>
              <a:latin typeface="Times New Roman" panose="02020603050405020304" pitchFamily="18" charset="0"/>
              <a:cs typeface="Times New Roman" panose="02020603050405020304" pitchFamily="18" charset="0"/>
            </a:endParaRPr>
          </a:p>
          <a:p>
            <a:pPr algn="ctr"/>
            <a:r>
              <a:rPr lang="es-CL" dirty="0" smtClean="0">
                <a:solidFill>
                  <a:srgbClr val="0070C0"/>
                </a:solidFill>
                <a:latin typeface="Times New Roman" panose="02020603050405020304" pitchFamily="18" charset="0"/>
                <a:cs typeface="Times New Roman" panose="02020603050405020304" pitchFamily="18" charset="0"/>
              </a:rPr>
              <a:t>Costos de Marketing</a:t>
            </a:r>
          </a:p>
          <a:p>
            <a:pPr algn="ctr"/>
            <a:endParaRPr lang="es-CL" dirty="0" smtClean="0">
              <a:solidFill>
                <a:srgbClr val="0070C0"/>
              </a:solidFill>
              <a:latin typeface="Times New Roman" panose="02020603050405020304" pitchFamily="18" charset="0"/>
              <a:cs typeface="Times New Roman" panose="02020603050405020304" pitchFamily="18" charset="0"/>
            </a:endParaRPr>
          </a:p>
          <a:p>
            <a:pPr algn="ctr"/>
            <a:endParaRPr lang="es-CL" dirty="0" smtClean="0">
              <a:solidFill>
                <a:srgbClr val="0070C0"/>
              </a:solidFill>
              <a:latin typeface="Times New Roman" panose="02020603050405020304" pitchFamily="18" charset="0"/>
              <a:cs typeface="Times New Roman" panose="02020603050405020304" pitchFamily="18" charset="0"/>
            </a:endParaRPr>
          </a:p>
          <a:p>
            <a:pPr algn="ctr"/>
            <a:r>
              <a:rPr lang="es-CL" dirty="0" smtClean="0">
                <a:solidFill>
                  <a:srgbClr val="0070C0"/>
                </a:solidFill>
                <a:latin typeface="Times New Roman" panose="02020603050405020304" pitchFamily="18" charset="0"/>
                <a:cs typeface="Times New Roman" panose="02020603050405020304" pitchFamily="18" charset="0"/>
              </a:rPr>
              <a:t>Costos de Productos</a:t>
            </a:r>
            <a:endParaRPr lang="es-CL" dirty="0">
              <a:solidFill>
                <a:srgbClr val="0070C0"/>
              </a:solidFill>
              <a:latin typeface="Times New Roman" panose="02020603050405020304" pitchFamily="18" charset="0"/>
              <a:cs typeface="Times New Roman" panose="02020603050405020304" pitchFamily="18" charset="0"/>
            </a:endParaRPr>
          </a:p>
        </p:txBody>
      </p:sp>
      <p:sp>
        <p:nvSpPr>
          <p:cNvPr id="12" name="Rectángulo 11"/>
          <p:cNvSpPr/>
          <p:nvPr/>
        </p:nvSpPr>
        <p:spPr>
          <a:xfrm>
            <a:off x="299909" y="1371600"/>
            <a:ext cx="528766" cy="371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3444071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SIL</a:t>
            </a:r>
            <a:endParaRPr lang="es-CL" dirty="0"/>
          </a:p>
        </p:txBody>
      </p:sp>
      <p:sp>
        <p:nvSpPr>
          <p:cNvPr id="3" name="Marcador de contenido 2"/>
          <p:cNvSpPr>
            <a:spLocks noGrp="1"/>
          </p:cNvSpPr>
          <p:nvPr>
            <p:ph idx="1"/>
          </p:nvPr>
        </p:nvSpPr>
        <p:spPr/>
        <p:txBody>
          <a:bodyPr/>
          <a:lstStyle/>
          <a:p>
            <a:r>
              <a:rPr lang="es-CL" dirty="0"/>
              <a:t>Es una estructura interactiva de personas, equipo, y procedimientos </a:t>
            </a:r>
            <a:r>
              <a:rPr lang="es-CL" dirty="0" smtClean="0"/>
              <a:t>que hacen </a:t>
            </a:r>
            <a:r>
              <a:rPr lang="es-CL" dirty="0"/>
              <a:t>que la información relevante </a:t>
            </a:r>
            <a:r>
              <a:rPr lang="es-CL" dirty="0" smtClean="0"/>
              <a:t>esté disponible </a:t>
            </a:r>
            <a:r>
              <a:rPr lang="es-CL" dirty="0"/>
              <a:t>para el director de </a:t>
            </a:r>
            <a:r>
              <a:rPr lang="es-CL" dirty="0" smtClean="0"/>
              <a:t>logística con </a:t>
            </a:r>
            <a:r>
              <a:rPr lang="es-CL" dirty="0"/>
              <a:t>el propósito de planear, implementar y controlar.</a:t>
            </a:r>
          </a:p>
        </p:txBody>
      </p:sp>
    </p:spTree>
    <p:extLst>
      <p:ext uri="{BB962C8B-B14F-4D97-AF65-F5344CB8AC3E}">
        <p14:creationId xmlns:p14="http://schemas.microsoft.com/office/powerpoint/2010/main" val="22157355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rotWithShape="1">
          <a:blip r:embed="rId2"/>
          <a:srcRect l="20913" t="9548" r="14666" b="8507"/>
          <a:stretch/>
        </p:blipFill>
        <p:spPr>
          <a:xfrm>
            <a:off x="1231900" y="609600"/>
            <a:ext cx="8382000" cy="5994400"/>
          </a:xfrm>
          <a:prstGeom prst="rect">
            <a:avLst/>
          </a:prstGeom>
        </p:spPr>
      </p:pic>
    </p:spTree>
    <p:extLst>
      <p:ext uri="{BB962C8B-B14F-4D97-AF65-F5344CB8AC3E}">
        <p14:creationId xmlns:p14="http://schemas.microsoft.com/office/powerpoint/2010/main" val="7354291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4" name="object 3"/>
          <p:cNvSpPr>
            <a:spLocks noGrp="1"/>
          </p:cNvSpPr>
          <p:nvPr>
            <p:ph idx="1"/>
          </p:nvPr>
        </p:nvSpPr>
        <p:spPr>
          <a:xfrm>
            <a:off x="139700" y="609600"/>
            <a:ext cx="9690100" cy="5431763"/>
          </a:xfrm>
          <a:prstGeom prst="rect">
            <a:avLst/>
          </a:prstGeom>
          <a:blipFill>
            <a:blip r:embed="rId2" cstate="print"/>
            <a:stretch>
              <a:fillRect/>
            </a:stretch>
          </a:blipFill>
        </p:spPr>
        <p:txBody>
          <a:bodyPr wrap="square" lIns="0" tIns="0" rIns="0" bIns="0" rtlCol="0"/>
          <a:lstStyle/>
          <a:p>
            <a:endParaRPr lang="es-CL"/>
          </a:p>
        </p:txBody>
      </p:sp>
    </p:spTree>
    <p:extLst>
      <p:ext uri="{BB962C8B-B14F-4D97-AF65-F5344CB8AC3E}">
        <p14:creationId xmlns:p14="http://schemas.microsoft.com/office/powerpoint/2010/main" val="17685358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b="1" dirty="0"/>
              <a:t>Sistema de Gestión de </a:t>
            </a:r>
            <a:r>
              <a:rPr lang="es-CL" b="1" dirty="0" smtClean="0"/>
              <a:t>Almacenes</a:t>
            </a:r>
            <a:br>
              <a:rPr lang="es-CL" b="1" dirty="0" smtClean="0"/>
            </a:br>
            <a:r>
              <a:rPr lang="es-CL" dirty="0"/>
              <a:t> WMS (</a:t>
            </a:r>
            <a:r>
              <a:rPr lang="es-CL" dirty="0" err="1"/>
              <a:t>Warehouse</a:t>
            </a:r>
            <a:r>
              <a:rPr lang="es-CL" dirty="0"/>
              <a:t> Management </a:t>
            </a:r>
            <a:r>
              <a:rPr lang="es-CL" dirty="0" err="1"/>
              <a:t>System</a:t>
            </a:r>
            <a:r>
              <a:rPr lang="es-CL" dirty="0"/>
              <a:t>)</a:t>
            </a:r>
            <a:br>
              <a:rPr lang="es-CL" dirty="0"/>
            </a:br>
            <a:r>
              <a:rPr lang="es-CL" dirty="0"/>
              <a:t/>
            </a:r>
            <a:br>
              <a:rPr lang="es-CL" dirty="0"/>
            </a:br>
            <a:endParaRPr lang="es-CL" dirty="0"/>
          </a:p>
        </p:txBody>
      </p:sp>
      <p:sp>
        <p:nvSpPr>
          <p:cNvPr id="3" name="Marcador de contenido 2"/>
          <p:cNvSpPr>
            <a:spLocks noGrp="1"/>
          </p:cNvSpPr>
          <p:nvPr>
            <p:ph idx="1"/>
          </p:nvPr>
        </p:nvSpPr>
        <p:spPr>
          <a:solidFill>
            <a:srgbClr val="FF0000"/>
          </a:solidFill>
        </p:spPr>
        <p:txBody>
          <a:bodyPr/>
          <a:lstStyle/>
          <a:p>
            <a:pPr marL="0" indent="0">
              <a:buNone/>
            </a:pPr>
            <a:endParaRPr lang="es-CL" dirty="0"/>
          </a:p>
          <a:p>
            <a:r>
              <a:rPr lang="es-CL" dirty="0"/>
              <a:t>Es habitualmente la herramienta de gestión clave de los </a:t>
            </a:r>
            <a:r>
              <a:rPr lang="es-CL" dirty="0" smtClean="0"/>
              <a:t>procesos logísticos </a:t>
            </a:r>
            <a:r>
              <a:rPr lang="es-CL" dirty="0"/>
              <a:t>y el corazón de los procesos de distribución sobre los que </a:t>
            </a:r>
            <a:r>
              <a:rPr lang="es-CL" dirty="0" smtClean="0"/>
              <a:t>sea sienta </a:t>
            </a:r>
            <a:r>
              <a:rPr lang="es-CL" dirty="0"/>
              <a:t>la calidad del servicio de entrega a los clientes. Los Sistemas </a:t>
            </a:r>
            <a:r>
              <a:rPr lang="es-CL" dirty="0" smtClean="0"/>
              <a:t>de Gestión </a:t>
            </a:r>
            <a:r>
              <a:rPr lang="es-CL" dirty="0"/>
              <a:t>de Almacenes (WMS) han evolucionado y hoy operan en </a:t>
            </a:r>
            <a:r>
              <a:rPr lang="es-CL" dirty="0" smtClean="0"/>
              <a:t>la WEB,</a:t>
            </a:r>
            <a:r>
              <a:rPr lang="es-CL" dirty="0"/>
              <a:t> administran múltiples almacenes dentro del </a:t>
            </a:r>
            <a:r>
              <a:rPr lang="es-CL" dirty="0" smtClean="0"/>
              <a:t>sistema y permiten </a:t>
            </a:r>
            <a:r>
              <a:rPr lang="es-CL" dirty="0"/>
              <a:t>la gestión y el control a distancia.</a:t>
            </a:r>
          </a:p>
          <a:p>
            <a:r>
              <a:rPr lang="es-CL" dirty="0"/>
              <a:t>Pasaron de ser una herramienta para el control de los movimientos y </a:t>
            </a:r>
            <a:r>
              <a:rPr lang="es-CL" dirty="0" smtClean="0"/>
              <a:t>el almacenamiento </a:t>
            </a:r>
            <a:r>
              <a:rPr lang="es-CL" dirty="0"/>
              <a:t>de materiales, a incluir actividades de </a:t>
            </a:r>
            <a:r>
              <a:rPr lang="es-CL" dirty="0" err="1" smtClean="0"/>
              <a:t>postponement</a:t>
            </a:r>
            <a:r>
              <a:rPr lang="es-CL" dirty="0" smtClean="0"/>
              <a:t> 		            			(</a:t>
            </a:r>
            <a:r>
              <a:rPr lang="es-CL" dirty="0"/>
              <a:t>adecuación final), gestión de transporte, gestión de pedidos, y </a:t>
            </a:r>
            <a:r>
              <a:rPr lang="es-CL" dirty="0" smtClean="0"/>
              <a:t>					alimentara </a:t>
            </a:r>
            <a:r>
              <a:rPr lang="es-CL" dirty="0"/>
              <a:t>los sistemas de centrales</a:t>
            </a:r>
          </a:p>
        </p:txBody>
      </p:sp>
      <p:pic>
        <p:nvPicPr>
          <p:cNvPr id="2050" name="Picture 2" descr="http://www.supply-vision.com/wp-content/uploads/2013/02/WMS_200_trans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75" y="4953000"/>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95992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F</a:t>
            </a:r>
            <a:r>
              <a:rPr lang="es-CL" dirty="0" smtClean="0"/>
              <a:t>uncionalidad y elementos que incluye un W.S.M.</a:t>
            </a:r>
            <a:endParaRPr lang="es-CL" dirty="0"/>
          </a:p>
        </p:txBody>
      </p:sp>
      <p:sp>
        <p:nvSpPr>
          <p:cNvPr id="3" name="Marcador de contenido 2"/>
          <p:cNvSpPr>
            <a:spLocks noGrp="1"/>
          </p:cNvSpPr>
          <p:nvPr>
            <p:ph idx="1"/>
          </p:nvPr>
        </p:nvSpPr>
        <p:spPr>
          <a:solidFill>
            <a:srgbClr val="FF0000"/>
          </a:solidFill>
        </p:spPr>
        <p:txBody>
          <a:bodyPr>
            <a:normAutofit/>
          </a:bodyPr>
          <a:lstStyle/>
          <a:p>
            <a:r>
              <a:rPr lang="es-CL" dirty="0"/>
              <a:t>Operar con Radio Frecuencia, Código de Barras </a:t>
            </a:r>
            <a:r>
              <a:rPr lang="es-CL" dirty="0" smtClean="0"/>
              <a:t>y tener </a:t>
            </a:r>
            <a:r>
              <a:rPr lang="es-CL" dirty="0"/>
              <a:t>una operación sin papeles (</a:t>
            </a:r>
            <a:r>
              <a:rPr lang="es-CL" dirty="0" err="1"/>
              <a:t>paper-less</a:t>
            </a:r>
            <a:r>
              <a:rPr lang="es-CL" dirty="0" smtClean="0"/>
              <a:t>)</a:t>
            </a:r>
          </a:p>
          <a:p>
            <a:r>
              <a:rPr lang="es-CL" dirty="0" err="1" smtClean="0"/>
              <a:t>Gerencian</a:t>
            </a:r>
            <a:r>
              <a:rPr lang="es-CL" dirty="0" smtClean="0"/>
              <a:t> múltiples </a:t>
            </a:r>
            <a:r>
              <a:rPr lang="es-CL" dirty="0"/>
              <a:t>almacenes lógicos y físicos</a:t>
            </a:r>
            <a:r>
              <a:rPr lang="es-CL" dirty="0" smtClean="0"/>
              <a:t>.</a:t>
            </a:r>
            <a:endParaRPr lang="es-CL" dirty="0"/>
          </a:p>
          <a:p>
            <a:r>
              <a:rPr lang="es-CL" dirty="0" smtClean="0"/>
              <a:t>Administrar </a:t>
            </a:r>
            <a:r>
              <a:rPr lang="es-CL" dirty="0"/>
              <a:t>diferentes tipos de sistemas almacenaje(racks frontales, penetrables, </a:t>
            </a:r>
            <a:r>
              <a:rPr lang="es-CL" dirty="0" err="1"/>
              <a:t>autoestibas</a:t>
            </a:r>
            <a:r>
              <a:rPr lang="es-CL" dirty="0"/>
              <a:t>) </a:t>
            </a:r>
            <a:r>
              <a:rPr lang="es-CL" dirty="0" smtClean="0"/>
              <a:t>con diferentes </a:t>
            </a:r>
            <a:r>
              <a:rPr lang="es-CL" dirty="0"/>
              <a:t>alturas de nichos</a:t>
            </a:r>
            <a:r>
              <a:rPr lang="es-CL" dirty="0" smtClean="0"/>
              <a:t>.</a:t>
            </a:r>
            <a:endParaRPr lang="es-CL" dirty="0"/>
          </a:p>
          <a:p>
            <a:r>
              <a:rPr lang="es-CL" dirty="0"/>
              <a:t>Sectorizar el almacén en áreas de alta, media y </a:t>
            </a:r>
            <a:r>
              <a:rPr lang="es-CL" dirty="0" smtClean="0"/>
              <a:t>baja rotación.</a:t>
            </a:r>
            <a:endParaRPr lang="es-CL" dirty="0"/>
          </a:p>
          <a:p>
            <a:r>
              <a:rPr lang="es-CL" dirty="0"/>
              <a:t>Asignar atributos a los productos (rotación, altura</a:t>
            </a:r>
            <a:r>
              <a:rPr lang="es-CL" dirty="0" smtClean="0"/>
              <a:t>, tipo </a:t>
            </a:r>
            <a:r>
              <a:rPr lang="es-CL" dirty="0"/>
              <a:t>de peso, </a:t>
            </a:r>
            <a:r>
              <a:rPr lang="es-CL" dirty="0" err="1"/>
              <a:t>etc</a:t>
            </a:r>
            <a:r>
              <a:rPr lang="es-CL" dirty="0" smtClean="0"/>
              <a:t>)</a:t>
            </a:r>
            <a:endParaRPr lang="es-CL" dirty="0"/>
          </a:p>
          <a:p>
            <a:r>
              <a:rPr lang="es-CL" dirty="0"/>
              <a:t>Administrar la rotación aplicando criterios (</a:t>
            </a:r>
            <a:r>
              <a:rPr lang="es-CL" dirty="0" smtClean="0"/>
              <a:t>FIFO</a:t>
            </a:r>
            <a:r>
              <a:rPr lang="es-CL" dirty="0"/>
              <a:t> </a:t>
            </a:r>
            <a:r>
              <a:rPr lang="es-CL" dirty="0" smtClean="0"/>
              <a:t>FEFO LIFO</a:t>
            </a:r>
            <a:r>
              <a:rPr lang="es-CL" dirty="0"/>
              <a:t>, etc.)</a:t>
            </a:r>
          </a:p>
          <a:p>
            <a:r>
              <a:rPr lang="es-CL" dirty="0" smtClean="0"/>
              <a:t>Llevar </a:t>
            </a:r>
            <a:r>
              <a:rPr lang="es-CL" dirty="0"/>
              <a:t>la trazabilidad de los productos </a:t>
            </a:r>
            <a:r>
              <a:rPr lang="es-CL" dirty="0" err="1"/>
              <a:t>identificandoa</a:t>
            </a:r>
            <a:r>
              <a:rPr lang="es-CL" dirty="0"/>
              <a:t> que cliente se entregó cada unidad (número </a:t>
            </a:r>
            <a:r>
              <a:rPr lang="es-CL" dirty="0" smtClean="0"/>
              <a:t>de Serie</a:t>
            </a:r>
            <a:r>
              <a:rPr lang="es-CL" dirty="0"/>
              <a:t>, Lote, fecha de Vencimiento).</a:t>
            </a:r>
          </a:p>
        </p:txBody>
      </p:sp>
    </p:spTree>
    <p:extLst>
      <p:ext uri="{BB962C8B-B14F-4D97-AF65-F5344CB8AC3E}">
        <p14:creationId xmlns:p14="http://schemas.microsoft.com/office/powerpoint/2010/main" val="406677268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F</a:t>
            </a:r>
            <a:r>
              <a:rPr lang="es-CL" dirty="0" smtClean="0"/>
              <a:t>uncionalidad y elementos que incluye un W.S.M.</a:t>
            </a:r>
            <a:endParaRPr lang="es-CL" dirty="0"/>
          </a:p>
        </p:txBody>
      </p:sp>
      <p:sp>
        <p:nvSpPr>
          <p:cNvPr id="3" name="Marcador de contenido 2"/>
          <p:cNvSpPr>
            <a:spLocks noGrp="1"/>
          </p:cNvSpPr>
          <p:nvPr>
            <p:ph idx="1"/>
          </p:nvPr>
        </p:nvSpPr>
        <p:spPr>
          <a:solidFill>
            <a:srgbClr val="FF0000"/>
          </a:solidFill>
        </p:spPr>
        <p:txBody>
          <a:bodyPr>
            <a:normAutofit lnSpcReduction="10000"/>
          </a:bodyPr>
          <a:lstStyle/>
          <a:p>
            <a:r>
              <a:rPr lang="es-CL" dirty="0"/>
              <a:t>Definir que sistema de </a:t>
            </a:r>
            <a:r>
              <a:rPr lang="es-CL" dirty="0" err="1"/>
              <a:t>picking</a:t>
            </a:r>
            <a:r>
              <a:rPr lang="es-CL" dirty="0"/>
              <a:t> utilizar (hombre </a:t>
            </a:r>
            <a:r>
              <a:rPr lang="es-CL" dirty="0" smtClean="0"/>
              <a:t>al producto</a:t>
            </a:r>
            <a:r>
              <a:rPr lang="es-CL" dirty="0"/>
              <a:t>, por </a:t>
            </a:r>
            <a:r>
              <a:rPr lang="es-CL" dirty="0" err="1"/>
              <a:t>batch</a:t>
            </a:r>
            <a:r>
              <a:rPr lang="es-CL" dirty="0"/>
              <a:t>, combinados, </a:t>
            </a:r>
            <a:r>
              <a:rPr lang="es-CL" dirty="0" err="1"/>
              <a:t>etc</a:t>
            </a:r>
            <a:r>
              <a:rPr lang="es-CL" dirty="0"/>
              <a:t>) </a:t>
            </a:r>
            <a:r>
              <a:rPr lang="es-CL" dirty="0" smtClean="0"/>
              <a:t>establecer áreas </a:t>
            </a:r>
            <a:r>
              <a:rPr lang="es-CL" dirty="0"/>
              <a:t>de </a:t>
            </a:r>
            <a:r>
              <a:rPr lang="es-CL" dirty="0" err="1"/>
              <a:t>picking</a:t>
            </a:r>
            <a:r>
              <a:rPr lang="es-CL" dirty="0"/>
              <a:t> y definir los criterios </a:t>
            </a:r>
            <a:r>
              <a:rPr lang="es-CL" dirty="0" smtClean="0"/>
              <a:t>de abastecimiento </a:t>
            </a:r>
            <a:r>
              <a:rPr lang="es-CL" dirty="0"/>
              <a:t>al mismo</a:t>
            </a:r>
            <a:r>
              <a:rPr lang="es-CL" dirty="0" smtClean="0"/>
              <a:t>.</a:t>
            </a:r>
            <a:endParaRPr lang="es-CL" dirty="0"/>
          </a:p>
          <a:p>
            <a:r>
              <a:rPr lang="es-CL" dirty="0"/>
              <a:t>Consolidar pedidos por zona de entrega o </a:t>
            </a:r>
            <a:r>
              <a:rPr lang="es-CL" dirty="0" smtClean="0"/>
              <a:t>atributos comunes</a:t>
            </a:r>
            <a:r>
              <a:rPr lang="es-CL" dirty="0"/>
              <a:t>, para preparar despachos consolidados.</a:t>
            </a:r>
          </a:p>
          <a:p>
            <a:r>
              <a:rPr lang="es-CL" dirty="0"/>
              <a:t>Recepción de materiales, (control </a:t>
            </a:r>
            <a:r>
              <a:rPr lang="es-CL" dirty="0" smtClean="0"/>
              <a:t>ciego, </a:t>
            </a:r>
            <a:r>
              <a:rPr lang="es-CL" dirty="0" err="1" smtClean="0"/>
              <a:t>etc</a:t>
            </a:r>
            <a:r>
              <a:rPr lang="es-CL" dirty="0" smtClean="0"/>
              <a:t>)</a:t>
            </a:r>
            <a:endParaRPr lang="es-CL" dirty="0"/>
          </a:p>
          <a:p>
            <a:r>
              <a:rPr lang="es-CL" dirty="0"/>
              <a:t>Guardado del Producto (aplicando las lógicas </a:t>
            </a:r>
            <a:r>
              <a:rPr lang="es-CL" dirty="0" smtClean="0"/>
              <a:t>de rotación)</a:t>
            </a:r>
            <a:endParaRPr lang="es-CL" dirty="0"/>
          </a:p>
          <a:p>
            <a:r>
              <a:rPr lang="es-CL" dirty="0"/>
              <a:t>Reposición del </a:t>
            </a:r>
            <a:r>
              <a:rPr lang="es-CL" dirty="0" err="1"/>
              <a:t>picking</a:t>
            </a:r>
            <a:r>
              <a:rPr lang="es-CL" dirty="0"/>
              <a:t> (</a:t>
            </a:r>
            <a:r>
              <a:rPr lang="es-CL" dirty="0" smtClean="0"/>
              <a:t>masiva por demanda,</a:t>
            </a:r>
            <a:r>
              <a:rPr lang="es-CL" dirty="0"/>
              <a:t> etc</a:t>
            </a:r>
            <a:r>
              <a:rPr lang="es-CL" dirty="0" smtClean="0"/>
              <a:t>.)</a:t>
            </a:r>
            <a:endParaRPr lang="es-CL" dirty="0"/>
          </a:p>
          <a:p>
            <a:r>
              <a:rPr lang="es-CL" dirty="0" smtClean="0"/>
              <a:t>Inventarios</a:t>
            </a:r>
            <a:r>
              <a:rPr lang="es-CL" dirty="0"/>
              <a:t> </a:t>
            </a:r>
            <a:r>
              <a:rPr lang="es-CL" dirty="0" smtClean="0"/>
              <a:t>cíclicos.</a:t>
            </a:r>
            <a:endParaRPr lang="es-CL" dirty="0"/>
          </a:p>
          <a:p>
            <a:r>
              <a:rPr lang="es-CL" dirty="0"/>
              <a:t>Preparación de Pedidos o </a:t>
            </a:r>
            <a:r>
              <a:rPr lang="es-CL" dirty="0" err="1"/>
              <a:t>Picking</a:t>
            </a:r>
            <a:r>
              <a:rPr lang="es-CL" dirty="0" smtClean="0"/>
              <a:t>.</a:t>
            </a:r>
            <a:endParaRPr lang="es-CL" dirty="0"/>
          </a:p>
          <a:p>
            <a:r>
              <a:rPr lang="es-CL" dirty="0"/>
              <a:t>Envío al área de despacho de los pallets completos.</a:t>
            </a:r>
          </a:p>
          <a:p>
            <a:endParaRPr lang="es-CL" dirty="0"/>
          </a:p>
        </p:txBody>
      </p:sp>
    </p:spTree>
    <p:extLst>
      <p:ext uri="{BB962C8B-B14F-4D97-AF65-F5344CB8AC3E}">
        <p14:creationId xmlns:p14="http://schemas.microsoft.com/office/powerpoint/2010/main" val="31205870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F</a:t>
            </a:r>
            <a:r>
              <a:rPr lang="es-CL" dirty="0" smtClean="0"/>
              <a:t>uncionalidad y elementos que incluye un W.S.M.</a:t>
            </a:r>
            <a:endParaRPr lang="es-CL" dirty="0"/>
          </a:p>
        </p:txBody>
      </p:sp>
      <p:sp>
        <p:nvSpPr>
          <p:cNvPr id="3" name="Marcador de contenido 2"/>
          <p:cNvSpPr>
            <a:spLocks noGrp="1"/>
          </p:cNvSpPr>
          <p:nvPr>
            <p:ph idx="1"/>
          </p:nvPr>
        </p:nvSpPr>
        <p:spPr>
          <a:solidFill>
            <a:srgbClr val="FF0000"/>
          </a:solidFill>
        </p:spPr>
        <p:txBody>
          <a:bodyPr>
            <a:normAutofit/>
          </a:bodyPr>
          <a:lstStyle/>
          <a:p>
            <a:r>
              <a:rPr lang="es-CL" dirty="0"/>
              <a:t>Despacho de órdenes</a:t>
            </a:r>
            <a:r>
              <a:rPr lang="es-CL" dirty="0" smtClean="0"/>
              <a:t>.</a:t>
            </a:r>
            <a:endParaRPr lang="es-CL" dirty="0"/>
          </a:p>
          <a:p>
            <a:r>
              <a:rPr lang="es-CL" dirty="0"/>
              <a:t>Sobre todas las actividades operativas, los </a:t>
            </a:r>
            <a:r>
              <a:rPr lang="es-CL" dirty="0" err="1"/>
              <a:t>sistemasmás</a:t>
            </a:r>
            <a:r>
              <a:rPr lang="es-CL" dirty="0"/>
              <a:t> completos permiten elaborar estadísticas con </a:t>
            </a:r>
            <a:r>
              <a:rPr lang="es-CL" dirty="0" smtClean="0"/>
              <a:t>la productividad </a:t>
            </a:r>
            <a:r>
              <a:rPr lang="es-CL" dirty="0"/>
              <a:t>del personal (pallets hora </a:t>
            </a:r>
            <a:r>
              <a:rPr lang="es-CL" dirty="0" smtClean="0"/>
              <a:t>en recepción</a:t>
            </a:r>
            <a:r>
              <a:rPr lang="es-CL" dirty="0"/>
              <a:t>, guardado, despacho, bultos por hora </a:t>
            </a:r>
            <a:r>
              <a:rPr lang="es-CL" dirty="0" err="1"/>
              <a:t>enpicking</a:t>
            </a:r>
            <a:r>
              <a:rPr lang="es-CL" dirty="0"/>
              <a:t>, etc</a:t>
            </a:r>
            <a:r>
              <a:rPr lang="es-CL" dirty="0" smtClean="0"/>
              <a:t>.)</a:t>
            </a:r>
            <a:endParaRPr lang="es-CL" dirty="0"/>
          </a:p>
          <a:p>
            <a:r>
              <a:rPr lang="es-CL" dirty="0"/>
              <a:t>Información estadística de la operación del almacén(diaria y mensual) (vacío operativo, pallets recibidos</a:t>
            </a:r>
            <a:r>
              <a:rPr lang="es-CL" dirty="0" smtClean="0"/>
              <a:t>, despachados</a:t>
            </a:r>
            <a:r>
              <a:rPr lang="es-CL" dirty="0"/>
              <a:t>, bultos preparados, </a:t>
            </a:r>
            <a:r>
              <a:rPr lang="es-CL" dirty="0" err="1"/>
              <a:t>etc</a:t>
            </a:r>
            <a:r>
              <a:rPr lang="es-CL" dirty="0"/>
              <a:t>)</a:t>
            </a:r>
          </a:p>
          <a:p>
            <a:endParaRPr lang="es-CL" dirty="0"/>
          </a:p>
        </p:txBody>
      </p:sp>
    </p:spTree>
    <p:extLst>
      <p:ext uri="{BB962C8B-B14F-4D97-AF65-F5344CB8AC3E}">
        <p14:creationId xmlns:p14="http://schemas.microsoft.com/office/powerpoint/2010/main" val="42588892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b="1" dirty="0"/>
              <a:t>Sistema de Gestión de Transporte</a:t>
            </a:r>
            <a:r>
              <a:rPr lang="es-CL" dirty="0"/>
              <a:t/>
            </a:r>
            <a:br>
              <a:rPr lang="es-CL" dirty="0"/>
            </a:br>
            <a:r>
              <a:rPr lang="es-CL" dirty="0"/>
              <a:t> TMS (</a:t>
            </a:r>
            <a:r>
              <a:rPr lang="es-CL" dirty="0" err="1"/>
              <a:t>Transportation</a:t>
            </a:r>
            <a:r>
              <a:rPr lang="es-CL" dirty="0"/>
              <a:t> </a:t>
            </a:r>
            <a:r>
              <a:rPr lang="es-CL" dirty="0" err="1"/>
              <a:t>ManagementSystem</a:t>
            </a:r>
            <a:r>
              <a:rPr lang="es-CL" dirty="0"/>
              <a:t>)</a:t>
            </a:r>
            <a:br>
              <a:rPr lang="es-CL" dirty="0"/>
            </a:br>
            <a:endParaRPr lang="es-CL" dirty="0"/>
          </a:p>
        </p:txBody>
      </p:sp>
      <p:sp>
        <p:nvSpPr>
          <p:cNvPr id="3" name="Marcador de contenido 2"/>
          <p:cNvSpPr>
            <a:spLocks noGrp="1"/>
          </p:cNvSpPr>
          <p:nvPr>
            <p:ph idx="1"/>
          </p:nvPr>
        </p:nvSpPr>
        <p:spPr>
          <a:solidFill>
            <a:srgbClr val="FF0000"/>
          </a:solidFill>
        </p:spPr>
        <p:txBody>
          <a:bodyPr/>
          <a:lstStyle/>
          <a:p>
            <a:r>
              <a:rPr lang="es-CL" dirty="0"/>
              <a:t>Es la herramienta complementaria de los procesos </a:t>
            </a:r>
            <a:r>
              <a:rPr lang="es-CL" dirty="0" smtClean="0"/>
              <a:t>logísticos y </a:t>
            </a:r>
            <a:r>
              <a:rPr lang="es-CL" dirty="0"/>
              <a:t>aumenta su importancia cuanto más compleja es la red </a:t>
            </a:r>
            <a:r>
              <a:rPr lang="es-CL" dirty="0" smtClean="0"/>
              <a:t>de transporte </a:t>
            </a:r>
            <a:r>
              <a:rPr lang="es-CL" dirty="0"/>
              <a:t>de la empresa</a:t>
            </a:r>
            <a:r>
              <a:rPr lang="es-CL" dirty="0" smtClean="0"/>
              <a:t>.</a:t>
            </a:r>
            <a:endParaRPr lang="es-CL" dirty="0"/>
          </a:p>
          <a:p>
            <a:r>
              <a:rPr lang="es-CL" dirty="0"/>
              <a:t>Este tipo de herramientas son importantes para </a:t>
            </a:r>
            <a:r>
              <a:rPr lang="es-CL" dirty="0" smtClean="0"/>
              <a:t>administrar el proceso </a:t>
            </a:r>
            <a:r>
              <a:rPr lang="es-CL" dirty="0"/>
              <a:t>de distribución y tomar decisiones de </a:t>
            </a:r>
            <a:r>
              <a:rPr lang="es-CL" dirty="0" smtClean="0"/>
              <a:t>optimización del</a:t>
            </a:r>
            <a:r>
              <a:rPr lang="es-CL" dirty="0"/>
              <a:t> costo de la distribución</a:t>
            </a:r>
          </a:p>
          <a:p>
            <a:endParaRPr lang="es-CL" dirty="0"/>
          </a:p>
        </p:txBody>
      </p:sp>
      <p:pic>
        <p:nvPicPr>
          <p:cNvPr id="1026" name="Picture 2" descr="http://supply-vision.com/wp-content/uploads/2013/02/TMS_200_trans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0300" y="3606800"/>
            <a:ext cx="2911302" cy="2911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89065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L" dirty="0"/>
              <a:t>F</a:t>
            </a:r>
            <a:r>
              <a:rPr lang="es-CL" dirty="0" smtClean="0"/>
              <a:t>uncionalidad y elementos que incluye un TMS</a:t>
            </a:r>
            <a:r>
              <a:rPr lang="es-CL" dirty="0"/>
              <a:t/>
            </a:r>
            <a:br>
              <a:rPr lang="es-CL" dirty="0"/>
            </a:br>
            <a:endParaRPr lang="es-CL" dirty="0"/>
          </a:p>
        </p:txBody>
      </p:sp>
      <p:sp>
        <p:nvSpPr>
          <p:cNvPr id="3" name="Marcador de contenido 2"/>
          <p:cNvSpPr>
            <a:spLocks noGrp="1"/>
          </p:cNvSpPr>
          <p:nvPr>
            <p:ph idx="1"/>
          </p:nvPr>
        </p:nvSpPr>
        <p:spPr>
          <a:xfrm>
            <a:off x="677334" y="2160589"/>
            <a:ext cx="8596668" cy="4100511"/>
          </a:xfrm>
          <a:solidFill>
            <a:srgbClr val="FF0000"/>
          </a:solidFill>
        </p:spPr>
        <p:txBody>
          <a:bodyPr>
            <a:normAutofit lnSpcReduction="10000"/>
          </a:bodyPr>
          <a:lstStyle/>
          <a:p>
            <a:r>
              <a:rPr lang="es-CL" dirty="0"/>
              <a:t>Administración de la gestión </a:t>
            </a:r>
            <a:r>
              <a:rPr lang="es-CL" dirty="0" smtClean="0"/>
              <a:t>de transporte</a:t>
            </a:r>
            <a:endParaRPr lang="es-CL" dirty="0"/>
          </a:p>
          <a:p>
            <a:r>
              <a:rPr lang="es-CL" dirty="0"/>
              <a:t>Control de la documentación delos </a:t>
            </a:r>
            <a:r>
              <a:rPr lang="es-CL" dirty="0" smtClean="0"/>
              <a:t>transportistas</a:t>
            </a:r>
            <a:endParaRPr lang="es-CL" dirty="0"/>
          </a:p>
          <a:p>
            <a:r>
              <a:rPr lang="es-CL" dirty="0"/>
              <a:t>Asignación de los viajes a </a:t>
            </a:r>
            <a:r>
              <a:rPr lang="es-CL" dirty="0" smtClean="0"/>
              <a:t>los transportistas</a:t>
            </a:r>
            <a:endParaRPr lang="es-CL" dirty="0"/>
          </a:p>
          <a:p>
            <a:r>
              <a:rPr lang="es-CL" dirty="0"/>
              <a:t>Control de los viajes </a:t>
            </a:r>
            <a:r>
              <a:rPr lang="es-CL" dirty="0" smtClean="0"/>
              <a:t>realizados</a:t>
            </a:r>
          </a:p>
          <a:p>
            <a:r>
              <a:rPr lang="es-CL" dirty="0"/>
              <a:t>Cálculo del precio de los viajes </a:t>
            </a:r>
            <a:r>
              <a:rPr lang="es-CL" dirty="0" smtClean="0"/>
              <a:t>según las </a:t>
            </a:r>
            <a:r>
              <a:rPr lang="es-CL" dirty="0"/>
              <a:t>tarifas negociadas con </a:t>
            </a:r>
            <a:r>
              <a:rPr lang="es-CL" dirty="0" smtClean="0"/>
              <a:t>cada empresa </a:t>
            </a:r>
            <a:r>
              <a:rPr lang="es-CL" dirty="0"/>
              <a:t>de </a:t>
            </a:r>
            <a:r>
              <a:rPr lang="es-CL" dirty="0" smtClean="0"/>
              <a:t>transporte</a:t>
            </a:r>
            <a:endParaRPr lang="es-CL" dirty="0"/>
          </a:p>
          <a:p>
            <a:r>
              <a:rPr lang="es-CL" dirty="0"/>
              <a:t>Control de la rendición de </a:t>
            </a:r>
            <a:r>
              <a:rPr lang="es-CL" dirty="0" smtClean="0"/>
              <a:t>las entregas </a:t>
            </a:r>
            <a:r>
              <a:rPr lang="es-CL" dirty="0"/>
              <a:t>de los </a:t>
            </a:r>
            <a:r>
              <a:rPr lang="es-CL" dirty="0" smtClean="0"/>
              <a:t>transportistas</a:t>
            </a:r>
            <a:endParaRPr lang="es-CL" dirty="0"/>
          </a:p>
          <a:p>
            <a:r>
              <a:rPr lang="es-CL" dirty="0"/>
              <a:t>Seguimiento de las entregas (</a:t>
            </a:r>
            <a:r>
              <a:rPr lang="es-CL" dirty="0" err="1" smtClean="0"/>
              <a:t>track</a:t>
            </a:r>
            <a:r>
              <a:rPr lang="es-CL" dirty="0" smtClean="0"/>
              <a:t> and </a:t>
            </a:r>
            <a:r>
              <a:rPr lang="es-CL" dirty="0"/>
              <a:t>trace) que puede realizarse </a:t>
            </a:r>
            <a:r>
              <a:rPr lang="es-CL" dirty="0" smtClean="0"/>
              <a:t>en forma </a:t>
            </a:r>
            <a:r>
              <a:rPr lang="es-CL" dirty="0"/>
              <a:t>on-line y dar visibilidad </a:t>
            </a:r>
            <a:r>
              <a:rPr lang="es-CL" dirty="0" smtClean="0"/>
              <a:t>al cliente </a:t>
            </a:r>
            <a:r>
              <a:rPr lang="es-CL" dirty="0"/>
              <a:t>sobre el estado de su pedido.</a:t>
            </a:r>
          </a:p>
          <a:p>
            <a:r>
              <a:rPr lang="es-CL" dirty="0" smtClean="0"/>
              <a:t>Estadísticas </a:t>
            </a:r>
            <a:r>
              <a:rPr lang="es-CL" dirty="0"/>
              <a:t>de la gestión para </a:t>
            </a:r>
            <a:r>
              <a:rPr lang="es-CL" dirty="0" smtClean="0"/>
              <a:t>la optimización </a:t>
            </a:r>
            <a:r>
              <a:rPr lang="es-CL" dirty="0"/>
              <a:t>de la red (</a:t>
            </a:r>
            <a:r>
              <a:rPr lang="es-CL" dirty="0" smtClean="0"/>
              <a:t>participación de </a:t>
            </a:r>
            <a:r>
              <a:rPr lang="es-CL" dirty="0"/>
              <a:t>cada tipo de camión utilizado</a:t>
            </a:r>
            <a:r>
              <a:rPr lang="es-CL" dirty="0" smtClean="0"/>
              <a:t>, porcentaje </a:t>
            </a:r>
            <a:r>
              <a:rPr lang="es-CL" dirty="0"/>
              <a:t>de llenado de </a:t>
            </a:r>
            <a:r>
              <a:rPr lang="es-CL" dirty="0" smtClean="0"/>
              <a:t>los camiones</a:t>
            </a:r>
            <a:r>
              <a:rPr lang="es-CL" dirty="0"/>
              <a:t>, costo por kg transportado</a:t>
            </a:r>
            <a:r>
              <a:rPr lang="es-CL" dirty="0" smtClean="0"/>
              <a:t>, etc</a:t>
            </a:r>
            <a:r>
              <a:rPr lang="es-CL" dirty="0"/>
              <a:t>.)</a:t>
            </a:r>
          </a:p>
        </p:txBody>
      </p:sp>
    </p:spTree>
    <p:extLst>
      <p:ext uri="{BB962C8B-B14F-4D97-AF65-F5344CB8AC3E}">
        <p14:creationId xmlns:p14="http://schemas.microsoft.com/office/powerpoint/2010/main" val="23997010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pic>
        <p:nvPicPr>
          <p:cNvPr id="4" name="Marcador de contenido 3"/>
          <p:cNvPicPr>
            <a:picLocks noGrp="1" noChangeAspect="1"/>
          </p:cNvPicPr>
          <p:nvPr>
            <p:ph idx="1"/>
          </p:nvPr>
        </p:nvPicPr>
        <p:blipFill rotWithShape="1">
          <a:blip r:embed="rId2">
            <a:extLst>
              <a:ext uri="{28A0092B-C50C-407E-A947-70E740481C1C}">
                <a14:useLocalDpi xmlns:a14="http://schemas.microsoft.com/office/drawing/2010/main" val="0"/>
              </a:ext>
            </a:extLst>
          </a:blip>
          <a:srcRect l="10698" t="2170" r="11751" b="1712"/>
          <a:stretch/>
        </p:blipFill>
        <p:spPr>
          <a:xfrm>
            <a:off x="1841500" y="1003300"/>
            <a:ext cx="7099300" cy="4724314"/>
          </a:xfrm>
        </p:spPr>
      </p:pic>
    </p:spTree>
    <p:extLst>
      <p:ext uri="{BB962C8B-B14F-4D97-AF65-F5344CB8AC3E}">
        <p14:creationId xmlns:p14="http://schemas.microsoft.com/office/powerpoint/2010/main" val="196462984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err="1" smtClean="0"/>
              <a:t>Supply</a:t>
            </a:r>
            <a:r>
              <a:rPr lang="es-CL" dirty="0" smtClean="0"/>
              <a:t> </a:t>
            </a:r>
            <a:r>
              <a:rPr lang="es-CL" dirty="0" err="1" smtClean="0"/>
              <a:t>chain</a:t>
            </a:r>
            <a:r>
              <a:rPr lang="es-CL" dirty="0" smtClean="0"/>
              <a:t> </a:t>
            </a:r>
            <a:r>
              <a:rPr lang="es-CL" dirty="0" err="1" smtClean="0"/>
              <a:t>management</a:t>
            </a:r>
            <a:endParaRPr lang="es-CL" dirty="0"/>
          </a:p>
        </p:txBody>
      </p:sp>
      <p:sp>
        <p:nvSpPr>
          <p:cNvPr id="3" name="Marcador de contenido 2"/>
          <p:cNvSpPr>
            <a:spLocks noGrp="1"/>
          </p:cNvSpPr>
          <p:nvPr>
            <p:ph idx="1"/>
          </p:nvPr>
        </p:nvSpPr>
        <p:spPr>
          <a:xfrm>
            <a:off x="677334" y="2160589"/>
            <a:ext cx="4298334" cy="3880773"/>
          </a:xfrm>
          <a:solidFill>
            <a:srgbClr val="FF0000"/>
          </a:solidFill>
        </p:spPr>
        <p:txBody>
          <a:bodyPr/>
          <a:lstStyle/>
          <a:p>
            <a:r>
              <a:rPr lang="es-AR" altLang="es-CL" dirty="0"/>
              <a:t>Tiene el propósito de sincronizar las funciones de una empresa con las de sus proveedores, a fin de acoplar el flujo de materiales, servicios e información, con la demanda del cliente. Tiene consecuencias </a:t>
            </a:r>
            <a:r>
              <a:rPr lang="es-AR" altLang="es-CL" b="1" u="sng" dirty="0"/>
              <a:t>estratégicas </a:t>
            </a:r>
            <a:r>
              <a:rPr lang="es-AR" altLang="es-CL" dirty="0"/>
              <a:t>(proporciona ventajas competitiva importantes)</a:t>
            </a:r>
            <a:endParaRPr lang="es-AR" altLang="es-CL" b="1" u="sng" dirty="0"/>
          </a:p>
          <a:p>
            <a:endParaRPr lang="es-CL" dirty="0"/>
          </a:p>
        </p:txBody>
      </p:sp>
      <p:pic>
        <p:nvPicPr>
          <p:cNvPr id="4" name="Imagen 3"/>
          <p:cNvPicPr>
            <a:picLocks noChangeAspect="1"/>
          </p:cNvPicPr>
          <p:nvPr/>
        </p:nvPicPr>
        <p:blipFill>
          <a:blip r:embed="rId2"/>
          <a:stretch>
            <a:fillRect/>
          </a:stretch>
        </p:blipFill>
        <p:spPr>
          <a:xfrm>
            <a:off x="4975668" y="1731141"/>
            <a:ext cx="5965347" cy="4310221"/>
          </a:xfrm>
          <a:prstGeom prst="rect">
            <a:avLst/>
          </a:prstGeom>
        </p:spPr>
      </p:pic>
    </p:spTree>
    <p:extLst>
      <p:ext uri="{BB962C8B-B14F-4D97-AF65-F5344CB8AC3E}">
        <p14:creationId xmlns:p14="http://schemas.microsoft.com/office/powerpoint/2010/main" val="40876892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E.R.P.</a:t>
            </a:r>
            <a:endParaRPr lang="es-CL" dirty="0"/>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71419" y="2451100"/>
            <a:ext cx="4876800" cy="3328416"/>
          </a:xfrm>
          <a:solidFill>
            <a:srgbClr val="FF0000"/>
          </a:solidFill>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5044" y="2047874"/>
            <a:ext cx="5009356" cy="4333247"/>
          </a:xfrm>
          <a:prstGeom prst="rect">
            <a:avLst/>
          </a:prstGeom>
        </p:spPr>
      </p:pic>
    </p:spTree>
    <p:extLst>
      <p:ext uri="{BB962C8B-B14F-4D97-AF65-F5344CB8AC3E}">
        <p14:creationId xmlns:p14="http://schemas.microsoft.com/office/powerpoint/2010/main" val="332351971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85234" y="263429"/>
            <a:ext cx="5483965" cy="61859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752305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2734" y="393700"/>
            <a:ext cx="8596668" cy="1320800"/>
          </a:xfrm>
        </p:spPr>
        <p:txBody>
          <a:bodyPr>
            <a:normAutofit/>
          </a:bodyPr>
          <a:lstStyle/>
          <a:p>
            <a:r>
              <a:rPr lang="es-CL" dirty="0"/>
              <a:t>U.T. </a:t>
            </a:r>
            <a:r>
              <a:rPr lang="es-CL" dirty="0" smtClean="0"/>
              <a:t>N°2.</a:t>
            </a:r>
            <a:r>
              <a:rPr lang="es-CL" dirty="0"/>
              <a:t>	SISTEMA DE INFORMACIÓN ADMINISTRATIVA. </a:t>
            </a:r>
          </a:p>
        </p:txBody>
      </p:sp>
      <p:sp>
        <p:nvSpPr>
          <p:cNvPr id="4" name="Text Box 11"/>
          <p:cNvSpPr txBox="1">
            <a:spLocks noChangeArrowheads="1"/>
          </p:cNvSpPr>
          <p:nvPr/>
        </p:nvSpPr>
        <p:spPr bwMode="auto">
          <a:xfrm>
            <a:off x="0" y="2133600"/>
            <a:ext cx="12192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_tradnl" altLang="es-CL" sz="6000" dirty="0">
                <a:latin typeface="Times New Roman" panose="02020603050405020304" pitchFamily="18" charset="0"/>
              </a:rPr>
              <a:t>SISTEMA  SALINO</a:t>
            </a:r>
          </a:p>
        </p:txBody>
      </p:sp>
      <p:sp>
        <p:nvSpPr>
          <p:cNvPr id="6" name="Rectangle 14"/>
          <p:cNvSpPr>
            <a:spLocks noChangeArrowheads="1"/>
          </p:cNvSpPr>
          <p:nvPr/>
        </p:nvSpPr>
        <p:spPr bwMode="auto">
          <a:xfrm>
            <a:off x="2865488" y="3140075"/>
            <a:ext cx="701506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_tradnl" altLang="es-CL" sz="4400" dirty="0">
                <a:latin typeface="Times New Roman" panose="02020603050405020304" pitchFamily="18" charset="0"/>
              </a:rPr>
              <a:t>Gestión Integrada de</a:t>
            </a:r>
          </a:p>
          <a:p>
            <a:r>
              <a:rPr lang="es-ES_tradnl" altLang="es-CL" sz="4400" dirty="0">
                <a:latin typeface="Times New Roman" panose="02020603050405020304" pitchFamily="18" charset="0"/>
              </a:rPr>
              <a:t>Materiales y Mantenimiento</a:t>
            </a:r>
            <a:endParaRPr lang="es-ES_tradnl" altLang="es-CL" sz="3200" dirty="0">
              <a:latin typeface="Times New Roman" panose="02020603050405020304" pitchFamily="18" charset="0"/>
            </a:endParaRPr>
          </a:p>
        </p:txBody>
      </p:sp>
    </p:spTree>
    <p:extLst>
      <p:ext uri="{BB962C8B-B14F-4D97-AF65-F5344CB8AC3E}">
        <p14:creationId xmlns:p14="http://schemas.microsoft.com/office/powerpoint/2010/main" val="101738043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3"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B7CA240E-A9A2-48B0-BC55-D9AA445F03D9}" type="slidenum">
              <a:rPr lang="es-ES_tradnl" altLang="es-CL"/>
              <a:pPr/>
              <a:t>72</a:t>
            </a:fld>
            <a:endParaRPr lang="es-ES_tradnl" altLang="es-CL" sz="1400" b="0">
              <a:solidFill>
                <a:schemeClr val="tx1"/>
              </a:solidFill>
              <a:latin typeface="Times New Roman" panose="02020603050405020304" pitchFamily="18" charset="0"/>
            </a:endParaRPr>
          </a:p>
        </p:txBody>
      </p:sp>
      <p:grpSp>
        <p:nvGrpSpPr>
          <p:cNvPr id="1044" name="Group 587"/>
          <p:cNvGrpSpPr>
            <a:grpSpLocks/>
          </p:cNvGrpSpPr>
          <p:nvPr/>
        </p:nvGrpSpPr>
        <p:grpSpPr bwMode="auto">
          <a:xfrm>
            <a:off x="1981201" y="1219200"/>
            <a:ext cx="8321675" cy="5176838"/>
            <a:chOff x="288" y="768"/>
            <a:chExt cx="5242" cy="3261"/>
          </a:xfrm>
        </p:grpSpPr>
        <p:sp>
          <p:nvSpPr>
            <p:cNvPr id="36971" name="Rectangle 107"/>
            <p:cNvSpPr>
              <a:spLocks noChangeArrowheads="1"/>
            </p:cNvSpPr>
            <p:nvPr/>
          </p:nvSpPr>
          <p:spPr bwMode="auto">
            <a:xfrm>
              <a:off x="1117" y="1928"/>
              <a:ext cx="747" cy="194"/>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ESCUADRA</a:t>
              </a:r>
            </a:p>
          </p:txBody>
        </p:sp>
        <p:grpSp>
          <p:nvGrpSpPr>
            <p:cNvPr id="1063" name="Group 586"/>
            <p:cNvGrpSpPr>
              <a:grpSpLocks/>
            </p:cNvGrpSpPr>
            <p:nvPr/>
          </p:nvGrpSpPr>
          <p:grpSpPr bwMode="auto">
            <a:xfrm>
              <a:off x="288" y="768"/>
              <a:ext cx="5242" cy="3261"/>
              <a:chOff x="288" y="768"/>
              <a:chExt cx="5242" cy="3261"/>
            </a:xfrm>
          </p:grpSpPr>
          <p:grpSp>
            <p:nvGrpSpPr>
              <p:cNvPr id="1064" name="Group 579"/>
              <p:cNvGrpSpPr>
                <a:grpSpLocks/>
              </p:cNvGrpSpPr>
              <p:nvPr/>
            </p:nvGrpSpPr>
            <p:grpSpPr bwMode="auto">
              <a:xfrm>
                <a:off x="288" y="768"/>
                <a:ext cx="5206" cy="3261"/>
                <a:chOff x="288" y="768"/>
                <a:chExt cx="5206" cy="3261"/>
              </a:xfrm>
            </p:grpSpPr>
            <p:pic>
              <p:nvPicPr>
                <p:cNvPr id="1068" name="Picture 2" descr="C:\Asalino\Chile_Ma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1" y="1183"/>
                  <a:ext cx="990" cy="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Rectangle 3"/>
                <p:cNvSpPr>
                  <a:spLocks noChangeArrowheads="1"/>
                </p:cNvSpPr>
                <p:nvPr/>
              </p:nvSpPr>
              <p:spPr bwMode="auto">
                <a:xfrm>
                  <a:off x="288" y="768"/>
                  <a:ext cx="1410" cy="596"/>
                </a:xfrm>
                <a:prstGeom prst="rect">
                  <a:avLst/>
                </a:prstGeom>
                <a:noFill/>
                <a:ln w="9525">
                  <a:noFill/>
                  <a:miter lim="800000"/>
                  <a:headEnd/>
                  <a:tailEnd/>
                </a:ln>
                <a:effectLst/>
              </p:spPr>
              <p:txBody>
                <a:bodyPr wrap="none" lIns="92075" tIns="46038" rIns="92075" bIns="46038">
                  <a:spAutoFit/>
                </a:bodyPr>
                <a:lstStyle/>
                <a:p>
                  <a:pPr algn="l">
                    <a:defRPr/>
                  </a:pPr>
                  <a:r>
                    <a:rPr lang="es-ES_tradnl" sz="2800">
                      <a:effectLst>
                        <a:outerShdw blurRad="38100" dist="38100" dir="2700000" algn="tl">
                          <a:srgbClr val="C0C0C0"/>
                        </a:outerShdw>
                      </a:effectLst>
                      <a:latin typeface="Arial" charset="0"/>
                    </a:rPr>
                    <a:t>SITUACION </a:t>
                  </a:r>
                </a:p>
                <a:p>
                  <a:pPr algn="l">
                    <a:defRPr/>
                  </a:pPr>
                  <a:r>
                    <a:rPr lang="es-ES_tradnl" sz="2800">
                      <a:effectLst>
                        <a:outerShdw blurRad="38100" dist="38100" dir="2700000" algn="tl">
                          <a:srgbClr val="C0C0C0"/>
                        </a:outerShdw>
                      </a:effectLst>
                      <a:latin typeface="Arial" charset="0"/>
                    </a:rPr>
                    <a:t>en 1998</a:t>
                  </a:r>
                </a:p>
              </p:txBody>
            </p:sp>
            <p:grpSp>
              <p:nvGrpSpPr>
                <p:cNvPr id="1070" name="Group 7"/>
                <p:cNvGrpSpPr>
                  <a:grpSpLocks/>
                </p:cNvGrpSpPr>
                <p:nvPr/>
              </p:nvGrpSpPr>
              <p:grpSpPr bwMode="auto">
                <a:xfrm>
                  <a:off x="3156" y="2901"/>
                  <a:ext cx="721" cy="326"/>
                  <a:chOff x="2401" y="865"/>
                  <a:chExt cx="814" cy="462"/>
                </a:xfrm>
              </p:grpSpPr>
              <p:sp>
                <p:nvSpPr>
                  <p:cNvPr id="1509" name="Rectangle 8"/>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510" name="Group 9"/>
                  <p:cNvGrpSpPr>
                    <a:grpSpLocks/>
                  </p:cNvGrpSpPr>
                  <p:nvPr/>
                </p:nvGrpSpPr>
                <p:grpSpPr bwMode="auto">
                  <a:xfrm>
                    <a:off x="2492" y="1023"/>
                    <a:ext cx="652" cy="159"/>
                    <a:chOff x="2492" y="1023"/>
                    <a:chExt cx="652" cy="159"/>
                  </a:xfrm>
                </p:grpSpPr>
                <p:sp>
                  <p:nvSpPr>
                    <p:cNvPr id="1597" name="Rectangle 10"/>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98" name="Rectangle 11"/>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99" name="Rectangle 12"/>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600" name="Rectangle 13"/>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601" name="Rectangle 14"/>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602" name="Rectangle 15"/>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603" name="Rectangle 16"/>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511" name="Group 17"/>
                  <p:cNvGrpSpPr>
                    <a:grpSpLocks/>
                  </p:cNvGrpSpPr>
                  <p:nvPr/>
                </p:nvGrpSpPr>
                <p:grpSpPr bwMode="auto">
                  <a:xfrm>
                    <a:off x="2484" y="1153"/>
                    <a:ext cx="158" cy="131"/>
                    <a:chOff x="2484" y="1153"/>
                    <a:chExt cx="158" cy="131"/>
                  </a:xfrm>
                </p:grpSpPr>
                <p:grpSp>
                  <p:nvGrpSpPr>
                    <p:cNvPr id="1582" name="Group 18"/>
                    <p:cNvGrpSpPr>
                      <a:grpSpLocks/>
                    </p:cNvGrpSpPr>
                    <p:nvPr/>
                  </p:nvGrpSpPr>
                  <p:grpSpPr bwMode="auto">
                    <a:xfrm>
                      <a:off x="2491" y="1235"/>
                      <a:ext cx="142" cy="39"/>
                      <a:chOff x="2491" y="1235"/>
                      <a:chExt cx="142" cy="39"/>
                    </a:xfrm>
                  </p:grpSpPr>
                  <p:sp>
                    <p:nvSpPr>
                      <p:cNvPr id="1595" name="Rectangle 19"/>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96" name="Rectangle 20"/>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583" name="Group 21"/>
                    <p:cNvGrpSpPr>
                      <a:grpSpLocks/>
                    </p:cNvGrpSpPr>
                    <p:nvPr/>
                  </p:nvGrpSpPr>
                  <p:grpSpPr bwMode="auto">
                    <a:xfrm>
                      <a:off x="2484" y="1257"/>
                      <a:ext cx="158" cy="27"/>
                      <a:chOff x="2484" y="1257"/>
                      <a:chExt cx="158" cy="27"/>
                    </a:xfrm>
                  </p:grpSpPr>
                  <p:sp>
                    <p:nvSpPr>
                      <p:cNvPr id="1592" name="Freeform 22"/>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93" name="Freeform 23"/>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94" name="Freeform 24"/>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584" name="Group 25"/>
                    <p:cNvGrpSpPr>
                      <a:grpSpLocks/>
                    </p:cNvGrpSpPr>
                    <p:nvPr/>
                  </p:nvGrpSpPr>
                  <p:grpSpPr bwMode="auto">
                    <a:xfrm>
                      <a:off x="2511" y="1153"/>
                      <a:ext cx="103" cy="79"/>
                      <a:chOff x="2511" y="1153"/>
                      <a:chExt cx="103" cy="79"/>
                    </a:xfrm>
                  </p:grpSpPr>
                  <p:sp>
                    <p:nvSpPr>
                      <p:cNvPr id="1585" name="Rectangle 26"/>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86" name="Rectangle 27"/>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87" name="Rectangle 28"/>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88" name="Rectangle 29"/>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89" name="Oval 30"/>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90" name="Oval 31"/>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91" name="Oval 32"/>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512" name="Group 33"/>
                  <p:cNvGrpSpPr>
                    <a:grpSpLocks/>
                  </p:cNvGrpSpPr>
                  <p:nvPr/>
                </p:nvGrpSpPr>
                <p:grpSpPr bwMode="auto">
                  <a:xfrm>
                    <a:off x="2725" y="1012"/>
                    <a:ext cx="126" cy="42"/>
                    <a:chOff x="2725" y="1012"/>
                    <a:chExt cx="126" cy="42"/>
                  </a:xfrm>
                </p:grpSpPr>
                <p:sp>
                  <p:nvSpPr>
                    <p:cNvPr id="1574" name="Rectangle 34"/>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75" name="Rectangle 35"/>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576" name="Group 36"/>
                    <p:cNvGrpSpPr>
                      <a:grpSpLocks/>
                    </p:cNvGrpSpPr>
                    <p:nvPr/>
                  </p:nvGrpSpPr>
                  <p:grpSpPr bwMode="auto">
                    <a:xfrm>
                      <a:off x="2799" y="1044"/>
                      <a:ext cx="32" cy="10"/>
                      <a:chOff x="2799" y="1044"/>
                      <a:chExt cx="32" cy="10"/>
                    </a:xfrm>
                  </p:grpSpPr>
                  <p:sp>
                    <p:nvSpPr>
                      <p:cNvPr id="1578" name="Rectangle 37"/>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79" name="Rectangle 38"/>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80" name="Rectangle 39"/>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81" name="Rectangle 40"/>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577" name="Rectangle 41"/>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513" name="Group 42"/>
                  <p:cNvGrpSpPr>
                    <a:grpSpLocks/>
                  </p:cNvGrpSpPr>
                  <p:nvPr/>
                </p:nvGrpSpPr>
                <p:grpSpPr bwMode="auto">
                  <a:xfrm>
                    <a:off x="2975" y="967"/>
                    <a:ext cx="184" cy="86"/>
                    <a:chOff x="2975" y="967"/>
                    <a:chExt cx="184" cy="86"/>
                  </a:xfrm>
                </p:grpSpPr>
                <p:grpSp>
                  <p:nvGrpSpPr>
                    <p:cNvPr id="1563" name="Group 43"/>
                    <p:cNvGrpSpPr>
                      <a:grpSpLocks/>
                    </p:cNvGrpSpPr>
                    <p:nvPr/>
                  </p:nvGrpSpPr>
                  <p:grpSpPr bwMode="auto">
                    <a:xfrm>
                      <a:off x="2975" y="967"/>
                      <a:ext cx="184" cy="86"/>
                      <a:chOff x="2975" y="967"/>
                      <a:chExt cx="184" cy="86"/>
                    </a:xfrm>
                  </p:grpSpPr>
                  <p:sp>
                    <p:nvSpPr>
                      <p:cNvPr id="1567" name="Rectangle 44"/>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68" name="Rectangle 45"/>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69" name="Freeform 46"/>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70" name="Rectangle 47"/>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71" name="Line 48"/>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1572" name="Rectangle 49"/>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73" name="Freeform 50"/>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564" name="Group 51"/>
                    <p:cNvGrpSpPr>
                      <a:grpSpLocks/>
                    </p:cNvGrpSpPr>
                    <p:nvPr/>
                  </p:nvGrpSpPr>
                  <p:grpSpPr bwMode="auto">
                    <a:xfrm>
                      <a:off x="2991" y="983"/>
                      <a:ext cx="10" cy="10"/>
                      <a:chOff x="2991" y="983"/>
                      <a:chExt cx="10" cy="10"/>
                    </a:xfrm>
                  </p:grpSpPr>
                  <p:sp>
                    <p:nvSpPr>
                      <p:cNvPr id="1565" name="Rectangle 52"/>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66" name="Freeform 53"/>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1514" name="Group 54"/>
                  <p:cNvGrpSpPr>
                    <a:grpSpLocks/>
                  </p:cNvGrpSpPr>
                  <p:nvPr/>
                </p:nvGrpSpPr>
                <p:grpSpPr bwMode="auto">
                  <a:xfrm>
                    <a:off x="2435" y="923"/>
                    <a:ext cx="202" cy="132"/>
                    <a:chOff x="2435" y="923"/>
                    <a:chExt cx="202" cy="132"/>
                  </a:xfrm>
                </p:grpSpPr>
                <p:sp>
                  <p:nvSpPr>
                    <p:cNvPr id="1547" name="Freeform 55"/>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1548" name="Group 56"/>
                    <p:cNvGrpSpPr>
                      <a:grpSpLocks/>
                    </p:cNvGrpSpPr>
                    <p:nvPr/>
                  </p:nvGrpSpPr>
                  <p:grpSpPr bwMode="auto">
                    <a:xfrm>
                      <a:off x="2435" y="964"/>
                      <a:ext cx="159" cy="91"/>
                      <a:chOff x="2435" y="964"/>
                      <a:chExt cx="159" cy="91"/>
                    </a:xfrm>
                  </p:grpSpPr>
                  <p:grpSp>
                    <p:nvGrpSpPr>
                      <p:cNvPr id="1556" name="Group 57"/>
                      <p:cNvGrpSpPr>
                        <a:grpSpLocks/>
                      </p:cNvGrpSpPr>
                      <p:nvPr/>
                    </p:nvGrpSpPr>
                    <p:grpSpPr bwMode="auto">
                      <a:xfrm>
                        <a:off x="2435" y="1028"/>
                        <a:ext cx="159" cy="27"/>
                        <a:chOff x="2435" y="1028"/>
                        <a:chExt cx="159" cy="27"/>
                      </a:xfrm>
                    </p:grpSpPr>
                    <p:sp>
                      <p:nvSpPr>
                        <p:cNvPr id="1560" name="Freeform 58"/>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61" name="Freeform 59"/>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62" name="Freeform 60"/>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1557" name="Rectangle 61"/>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8" name="Rectangle 62"/>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9" name="Rectangle 63"/>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549" name="Rectangle 64"/>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0" name="Rectangle 65"/>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1" name="Rectangle 66"/>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2" name="Rectangle 67"/>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3" name="Rectangle 68"/>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4" name="Rectangle 69"/>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55" name="Rectangle 70"/>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515" name="Group 71"/>
                  <p:cNvGrpSpPr>
                    <a:grpSpLocks/>
                  </p:cNvGrpSpPr>
                  <p:nvPr/>
                </p:nvGrpSpPr>
                <p:grpSpPr bwMode="auto">
                  <a:xfrm>
                    <a:off x="2728" y="1153"/>
                    <a:ext cx="159" cy="131"/>
                    <a:chOff x="2728" y="1153"/>
                    <a:chExt cx="159" cy="131"/>
                  </a:xfrm>
                </p:grpSpPr>
                <p:grpSp>
                  <p:nvGrpSpPr>
                    <p:cNvPr id="1532" name="Group 72"/>
                    <p:cNvGrpSpPr>
                      <a:grpSpLocks/>
                    </p:cNvGrpSpPr>
                    <p:nvPr/>
                  </p:nvGrpSpPr>
                  <p:grpSpPr bwMode="auto">
                    <a:xfrm>
                      <a:off x="2735" y="1235"/>
                      <a:ext cx="143" cy="39"/>
                      <a:chOff x="2735" y="1235"/>
                      <a:chExt cx="143" cy="39"/>
                    </a:xfrm>
                  </p:grpSpPr>
                  <p:sp>
                    <p:nvSpPr>
                      <p:cNvPr id="1545" name="Rectangle 73"/>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46" name="Rectangle 74"/>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533" name="Group 75"/>
                    <p:cNvGrpSpPr>
                      <a:grpSpLocks/>
                    </p:cNvGrpSpPr>
                    <p:nvPr/>
                  </p:nvGrpSpPr>
                  <p:grpSpPr bwMode="auto">
                    <a:xfrm>
                      <a:off x="2728" y="1257"/>
                      <a:ext cx="159" cy="27"/>
                      <a:chOff x="2728" y="1257"/>
                      <a:chExt cx="159" cy="27"/>
                    </a:xfrm>
                  </p:grpSpPr>
                  <p:sp>
                    <p:nvSpPr>
                      <p:cNvPr id="1542" name="Freeform 76"/>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43" name="Freeform 77"/>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44" name="Freeform 78"/>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534" name="Group 79"/>
                    <p:cNvGrpSpPr>
                      <a:grpSpLocks/>
                    </p:cNvGrpSpPr>
                    <p:nvPr/>
                  </p:nvGrpSpPr>
                  <p:grpSpPr bwMode="auto">
                    <a:xfrm>
                      <a:off x="2756" y="1153"/>
                      <a:ext cx="103" cy="79"/>
                      <a:chOff x="2756" y="1153"/>
                      <a:chExt cx="103" cy="79"/>
                    </a:xfrm>
                  </p:grpSpPr>
                  <p:sp>
                    <p:nvSpPr>
                      <p:cNvPr id="1535" name="Rectangle 80"/>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36" name="Rectangle 81"/>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37" name="Rectangle 82"/>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38" name="Rectangle 83"/>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39" name="Oval 84"/>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40" name="Oval 85"/>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41" name="Oval 86"/>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516" name="Group 87"/>
                  <p:cNvGrpSpPr>
                    <a:grpSpLocks/>
                  </p:cNvGrpSpPr>
                  <p:nvPr/>
                </p:nvGrpSpPr>
                <p:grpSpPr bwMode="auto">
                  <a:xfrm>
                    <a:off x="2984" y="1153"/>
                    <a:ext cx="159" cy="131"/>
                    <a:chOff x="2984" y="1153"/>
                    <a:chExt cx="159" cy="131"/>
                  </a:xfrm>
                </p:grpSpPr>
                <p:grpSp>
                  <p:nvGrpSpPr>
                    <p:cNvPr id="1517" name="Group 88"/>
                    <p:cNvGrpSpPr>
                      <a:grpSpLocks/>
                    </p:cNvGrpSpPr>
                    <p:nvPr/>
                  </p:nvGrpSpPr>
                  <p:grpSpPr bwMode="auto">
                    <a:xfrm>
                      <a:off x="2991" y="1235"/>
                      <a:ext cx="143" cy="39"/>
                      <a:chOff x="2991" y="1235"/>
                      <a:chExt cx="143" cy="39"/>
                    </a:xfrm>
                  </p:grpSpPr>
                  <p:sp>
                    <p:nvSpPr>
                      <p:cNvPr id="1530" name="Rectangle 89"/>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31" name="Rectangle 90"/>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518" name="Group 91"/>
                    <p:cNvGrpSpPr>
                      <a:grpSpLocks/>
                    </p:cNvGrpSpPr>
                    <p:nvPr/>
                  </p:nvGrpSpPr>
                  <p:grpSpPr bwMode="auto">
                    <a:xfrm>
                      <a:off x="2984" y="1257"/>
                      <a:ext cx="159" cy="27"/>
                      <a:chOff x="2984" y="1257"/>
                      <a:chExt cx="159" cy="27"/>
                    </a:xfrm>
                  </p:grpSpPr>
                  <p:sp>
                    <p:nvSpPr>
                      <p:cNvPr id="1527" name="Freeform 92"/>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28" name="Freeform 93"/>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529" name="Freeform 94"/>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519" name="Group 95"/>
                    <p:cNvGrpSpPr>
                      <a:grpSpLocks/>
                    </p:cNvGrpSpPr>
                    <p:nvPr/>
                  </p:nvGrpSpPr>
                  <p:grpSpPr bwMode="auto">
                    <a:xfrm>
                      <a:off x="3011" y="1153"/>
                      <a:ext cx="104" cy="79"/>
                      <a:chOff x="3011" y="1153"/>
                      <a:chExt cx="104" cy="79"/>
                    </a:xfrm>
                  </p:grpSpPr>
                  <p:sp>
                    <p:nvSpPr>
                      <p:cNvPr id="1520" name="Rectangle 96"/>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21" name="Rectangle 97"/>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22" name="Rectangle 98"/>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23" name="Rectangle 99"/>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24" name="Oval 100"/>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25" name="Oval 101"/>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26" name="Oval 102"/>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graphicFrame>
              <p:nvGraphicFramePr>
                <p:cNvPr id="1037" name="Object 104"/>
                <p:cNvGraphicFramePr>
                  <a:graphicFrameLocks noChangeAspect="1"/>
                </p:cNvGraphicFramePr>
                <p:nvPr/>
              </p:nvGraphicFramePr>
              <p:xfrm>
                <a:off x="1712" y="2025"/>
                <a:ext cx="425" cy="548"/>
              </p:xfrm>
              <a:graphic>
                <a:graphicData uri="http://schemas.openxmlformats.org/presentationml/2006/ole">
                  <mc:AlternateContent xmlns:mc="http://schemas.openxmlformats.org/markup-compatibility/2006">
                    <mc:Choice xmlns:v="urn:schemas-microsoft-com:vml" Requires="v">
                      <p:oleObj spid="_x0000_s1536" name="Imagen" r:id="rId5" imgW="2903040" imgH="3047760" progId="MS_ClipArt_Gallery.2">
                        <p:embed/>
                      </p:oleObj>
                    </mc:Choice>
                    <mc:Fallback>
                      <p:oleObj name="Imagen" r:id="rId5"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12" y="2025"/>
                              <a:ext cx="425" cy="5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38" name="Object 105"/>
                <p:cNvGraphicFramePr>
                  <a:graphicFrameLocks noChangeAspect="1"/>
                </p:cNvGraphicFramePr>
                <p:nvPr/>
              </p:nvGraphicFramePr>
              <p:xfrm>
                <a:off x="1245" y="2031"/>
                <a:ext cx="424" cy="548"/>
              </p:xfrm>
              <a:graphic>
                <a:graphicData uri="http://schemas.openxmlformats.org/presentationml/2006/ole">
                  <mc:AlternateContent xmlns:mc="http://schemas.openxmlformats.org/markup-compatibility/2006">
                    <mc:Choice xmlns:v="urn:schemas-microsoft-com:vml" Requires="v">
                      <p:oleObj spid="_x0000_s1537" name="Imagen" r:id="rId7" imgW="2903040" imgH="3047760" progId="MS_ClipArt_Gallery.2">
                        <p:embed/>
                      </p:oleObj>
                    </mc:Choice>
                    <mc:Fallback>
                      <p:oleObj name="Imagen" r:id="rId7"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5" y="2031"/>
                              <a:ext cx="424" cy="5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39" name="Object 106"/>
                <p:cNvGraphicFramePr>
                  <a:graphicFrameLocks noChangeAspect="1"/>
                </p:cNvGraphicFramePr>
                <p:nvPr/>
              </p:nvGraphicFramePr>
              <p:xfrm>
                <a:off x="777" y="2031"/>
                <a:ext cx="425" cy="548"/>
              </p:xfrm>
              <a:graphic>
                <a:graphicData uri="http://schemas.openxmlformats.org/presentationml/2006/ole">
                  <mc:AlternateContent xmlns:mc="http://schemas.openxmlformats.org/markup-compatibility/2006">
                    <mc:Choice xmlns:v="urn:schemas-microsoft-com:vml" Requires="v">
                      <p:oleObj spid="_x0000_s1538" name="Imagen" r:id="rId8" imgW="2903040" imgH="3047760" progId="MS_ClipArt_Gallery.2">
                        <p:embed/>
                      </p:oleObj>
                    </mc:Choice>
                    <mc:Fallback>
                      <p:oleObj name="Imagen" r:id="rId8"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7" y="2031"/>
                              <a:ext cx="425" cy="5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071" name="Group 108"/>
                <p:cNvGrpSpPr>
                  <a:grpSpLocks/>
                </p:cNvGrpSpPr>
                <p:nvPr/>
              </p:nvGrpSpPr>
              <p:grpSpPr bwMode="auto">
                <a:xfrm>
                  <a:off x="3071" y="1517"/>
                  <a:ext cx="721" cy="326"/>
                  <a:chOff x="2401" y="865"/>
                  <a:chExt cx="814" cy="462"/>
                </a:xfrm>
              </p:grpSpPr>
              <p:sp>
                <p:nvSpPr>
                  <p:cNvPr id="1414" name="Rectangle 109"/>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415" name="Group 110"/>
                  <p:cNvGrpSpPr>
                    <a:grpSpLocks/>
                  </p:cNvGrpSpPr>
                  <p:nvPr/>
                </p:nvGrpSpPr>
                <p:grpSpPr bwMode="auto">
                  <a:xfrm>
                    <a:off x="2492" y="1023"/>
                    <a:ext cx="652" cy="159"/>
                    <a:chOff x="2492" y="1023"/>
                    <a:chExt cx="652" cy="159"/>
                  </a:xfrm>
                </p:grpSpPr>
                <p:sp>
                  <p:nvSpPr>
                    <p:cNvPr id="1502" name="Rectangle 111"/>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3" name="Rectangle 112"/>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4" name="Rectangle 113"/>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5" name="Rectangle 114"/>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6" name="Rectangle 115"/>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7" name="Rectangle 116"/>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8" name="Rectangle 117"/>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416" name="Group 118"/>
                  <p:cNvGrpSpPr>
                    <a:grpSpLocks/>
                  </p:cNvGrpSpPr>
                  <p:nvPr/>
                </p:nvGrpSpPr>
                <p:grpSpPr bwMode="auto">
                  <a:xfrm>
                    <a:off x="2484" y="1153"/>
                    <a:ext cx="158" cy="131"/>
                    <a:chOff x="2484" y="1153"/>
                    <a:chExt cx="158" cy="131"/>
                  </a:xfrm>
                </p:grpSpPr>
                <p:grpSp>
                  <p:nvGrpSpPr>
                    <p:cNvPr id="1487" name="Group 119"/>
                    <p:cNvGrpSpPr>
                      <a:grpSpLocks/>
                    </p:cNvGrpSpPr>
                    <p:nvPr/>
                  </p:nvGrpSpPr>
                  <p:grpSpPr bwMode="auto">
                    <a:xfrm>
                      <a:off x="2491" y="1235"/>
                      <a:ext cx="142" cy="39"/>
                      <a:chOff x="2491" y="1235"/>
                      <a:chExt cx="142" cy="39"/>
                    </a:xfrm>
                  </p:grpSpPr>
                  <p:sp>
                    <p:nvSpPr>
                      <p:cNvPr id="1500" name="Rectangle 120"/>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501" name="Rectangle 121"/>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488" name="Group 122"/>
                    <p:cNvGrpSpPr>
                      <a:grpSpLocks/>
                    </p:cNvGrpSpPr>
                    <p:nvPr/>
                  </p:nvGrpSpPr>
                  <p:grpSpPr bwMode="auto">
                    <a:xfrm>
                      <a:off x="2484" y="1257"/>
                      <a:ext cx="158" cy="27"/>
                      <a:chOff x="2484" y="1257"/>
                      <a:chExt cx="158" cy="27"/>
                    </a:xfrm>
                  </p:grpSpPr>
                  <p:sp>
                    <p:nvSpPr>
                      <p:cNvPr id="1497" name="Freeform 123"/>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98" name="Freeform 124"/>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99" name="Freeform 125"/>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489" name="Group 126"/>
                    <p:cNvGrpSpPr>
                      <a:grpSpLocks/>
                    </p:cNvGrpSpPr>
                    <p:nvPr/>
                  </p:nvGrpSpPr>
                  <p:grpSpPr bwMode="auto">
                    <a:xfrm>
                      <a:off x="2511" y="1153"/>
                      <a:ext cx="103" cy="79"/>
                      <a:chOff x="2511" y="1153"/>
                      <a:chExt cx="103" cy="79"/>
                    </a:xfrm>
                  </p:grpSpPr>
                  <p:sp>
                    <p:nvSpPr>
                      <p:cNvPr id="1490" name="Rectangle 127"/>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91" name="Rectangle 128"/>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92" name="Rectangle 129"/>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93" name="Rectangle 130"/>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94" name="Oval 131"/>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95" name="Oval 132"/>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96" name="Oval 133"/>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417" name="Group 134"/>
                  <p:cNvGrpSpPr>
                    <a:grpSpLocks/>
                  </p:cNvGrpSpPr>
                  <p:nvPr/>
                </p:nvGrpSpPr>
                <p:grpSpPr bwMode="auto">
                  <a:xfrm>
                    <a:off x="2725" y="1012"/>
                    <a:ext cx="126" cy="42"/>
                    <a:chOff x="2725" y="1012"/>
                    <a:chExt cx="126" cy="42"/>
                  </a:xfrm>
                </p:grpSpPr>
                <p:sp>
                  <p:nvSpPr>
                    <p:cNvPr id="1479" name="Rectangle 135"/>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80" name="Rectangle 136"/>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481" name="Group 137"/>
                    <p:cNvGrpSpPr>
                      <a:grpSpLocks/>
                    </p:cNvGrpSpPr>
                    <p:nvPr/>
                  </p:nvGrpSpPr>
                  <p:grpSpPr bwMode="auto">
                    <a:xfrm>
                      <a:off x="2799" y="1044"/>
                      <a:ext cx="32" cy="10"/>
                      <a:chOff x="2799" y="1044"/>
                      <a:chExt cx="32" cy="10"/>
                    </a:xfrm>
                  </p:grpSpPr>
                  <p:sp>
                    <p:nvSpPr>
                      <p:cNvPr id="1483" name="Rectangle 138"/>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84" name="Rectangle 139"/>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85" name="Rectangle 140"/>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86" name="Rectangle 141"/>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482" name="Rectangle 142"/>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418" name="Group 143"/>
                  <p:cNvGrpSpPr>
                    <a:grpSpLocks/>
                  </p:cNvGrpSpPr>
                  <p:nvPr/>
                </p:nvGrpSpPr>
                <p:grpSpPr bwMode="auto">
                  <a:xfrm>
                    <a:off x="2975" y="967"/>
                    <a:ext cx="184" cy="86"/>
                    <a:chOff x="2975" y="967"/>
                    <a:chExt cx="184" cy="86"/>
                  </a:xfrm>
                </p:grpSpPr>
                <p:grpSp>
                  <p:nvGrpSpPr>
                    <p:cNvPr id="1468" name="Group 144"/>
                    <p:cNvGrpSpPr>
                      <a:grpSpLocks/>
                    </p:cNvGrpSpPr>
                    <p:nvPr/>
                  </p:nvGrpSpPr>
                  <p:grpSpPr bwMode="auto">
                    <a:xfrm>
                      <a:off x="2975" y="967"/>
                      <a:ext cx="184" cy="86"/>
                      <a:chOff x="2975" y="967"/>
                      <a:chExt cx="184" cy="86"/>
                    </a:xfrm>
                  </p:grpSpPr>
                  <p:sp>
                    <p:nvSpPr>
                      <p:cNvPr id="1472" name="Rectangle 145"/>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73" name="Rectangle 146"/>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74" name="Freeform 147"/>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75" name="Rectangle 148"/>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76" name="Line 149"/>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1477" name="Rectangle 150"/>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78" name="Freeform 151"/>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469" name="Group 152"/>
                    <p:cNvGrpSpPr>
                      <a:grpSpLocks/>
                    </p:cNvGrpSpPr>
                    <p:nvPr/>
                  </p:nvGrpSpPr>
                  <p:grpSpPr bwMode="auto">
                    <a:xfrm>
                      <a:off x="2991" y="983"/>
                      <a:ext cx="10" cy="10"/>
                      <a:chOff x="2991" y="983"/>
                      <a:chExt cx="10" cy="10"/>
                    </a:xfrm>
                  </p:grpSpPr>
                  <p:sp>
                    <p:nvSpPr>
                      <p:cNvPr id="1470" name="Rectangle 153"/>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71" name="Freeform 154"/>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1419" name="Group 155"/>
                  <p:cNvGrpSpPr>
                    <a:grpSpLocks/>
                  </p:cNvGrpSpPr>
                  <p:nvPr/>
                </p:nvGrpSpPr>
                <p:grpSpPr bwMode="auto">
                  <a:xfrm>
                    <a:off x="2435" y="923"/>
                    <a:ext cx="202" cy="132"/>
                    <a:chOff x="2435" y="923"/>
                    <a:chExt cx="202" cy="132"/>
                  </a:xfrm>
                </p:grpSpPr>
                <p:sp>
                  <p:nvSpPr>
                    <p:cNvPr id="1452" name="Freeform 156"/>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1453" name="Group 157"/>
                    <p:cNvGrpSpPr>
                      <a:grpSpLocks/>
                    </p:cNvGrpSpPr>
                    <p:nvPr/>
                  </p:nvGrpSpPr>
                  <p:grpSpPr bwMode="auto">
                    <a:xfrm>
                      <a:off x="2435" y="964"/>
                      <a:ext cx="159" cy="91"/>
                      <a:chOff x="2435" y="964"/>
                      <a:chExt cx="159" cy="91"/>
                    </a:xfrm>
                  </p:grpSpPr>
                  <p:grpSp>
                    <p:nvGrpSpPr>
                      <p:cNvPr id="1461" name="Group 158"/>
                      <p:cNvGrpSpPr>
                        <a:grpSpLocks/>
                      </p:cNvGrpSpPr>
                      <p:nvPr/>
                    </p:nvGrpSpPr>
                    <p:grpSpPr bwMode="auto">
                      <a:xfrm>
                        <a:off x="2435" y="1028"/>
                        <a:ext cx="159" cy="27"/>
                        <a:chOff x="2435" y="1028"/>
                        <a:chExt cx="159" cy="27"/>
                      </a:xfrm>
                    </p:grpSpPr>
                    <p:sp>
                      <p:nvSpPr>
                        <p:cNvPr id="1465" name="Freeform 159"/>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66" name="Freeform 160"/>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67" name="Freeform 161"/>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1462" name="Rectangle 162"/>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63" name="Rectangle 163"/>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64" name="Rectangle 164"/>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454" name="Rectangle 165"/>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55" name="Rectangle 166"/>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56" name="Rectangle 167"/>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57" name="Rectangle 168"/>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58" name="Rectangle 169"/>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59" name="Rectangle 170"/>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60" name="Rectangle 171"/>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420" name="Group 172"/>
                  <p:cNvGrpSpPr>
                    <a:grpSpLocks/>
                  </p:cNvGrpSpPr>
                  <p:nvPr/>
                </p:nvGrpSpPr>
                <p:grpSpPr bwMode="auto">
                  <a:xfrm>
                    <a:off x="2728" y="1153"/>
                    <a:ext cx="159" cy="131"/>
                    <a:chOff x="2728" y="1153"/>
                    <a:chExt cx="159" cy="131"/>
                  </a:xfrm>
                </p:grpSpPr>
                <p:grpSp>
                  <p:nvGrpSpPr>
                    <p:cNvPr id="1437" name="Group 173"/>
                    <p:cNvGrpSpPr>
                      <a:grpSpLocks/>
                    </p:cNvGrpSpPr>
                    <p:nvPr/>
                  </p:nvGrpSpPr>
                  <p:grpSpPr bwMode="auto">
                    <a:xfrm>
                      <a:off x="2735" y="1235"/>
                      <a:ext cx="143" cy="39"/>
                      <a:chOff x="2735" y="1235"/>
                      <a:chExt cx="143" cy="39"/>
                    </a:xfrm>
                  </p:grpSpPr>
                  <p:sp>
                    <p:nvSpPr>
                      <p:cNvPr id="1450" name="Rectangle 174"/>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51" name="Rectangle 175"/>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438" name="Group 176"/>
                    <p:cNvGrpSpPr>
                      <a:grpSpLocks/>
                    </p:cNvGrpSpPr>
                    <p:nvPr/>
                  </p:nvGrpSpPr>
                  <p:grpSpPr bwMode="auto">
                    <a:xfrm>
                      <a:off x="2728" y="1257"/>
                      <a:ext cx="159" cy="27"/>
                      <a:chOff x="2728" y="1257"/>
                      <a:chExt cx="159" cy="27"/>
                    </a:xfrm>
                  </p:grpSpPr>
                  <p:sp>
                    <p:nvSpPr>
                      <p:cNvPr id="1447" name="Freeform 177"/>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48" name="Freeform 178"/>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49" name="Freeform 179"/>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439" name="Group 180"/>
                    <p:cNvGrpSpPr>
                      <a:grpSpLocks/>
                    </p:cNvGrpSpPr>
                    <p:nvPr/>
                  </p:nvGrpSpPr>
                  <p:grpSpPr bwMode="auto">
                    <a:xfrm>
                      <a:off x="2756" y="1153"/>
                      <a:ext cx="103" cy="79"/>
                      <a:chOff x="2756" y="1153"/>
                      <a:chExt cx="103" cy="79"/>
                    </a:xfrm>
                  </p:grpSpPr>
                  <p:sp>
                    <p:nvSpPr>
                      <p:cNvPr id="1440" name="Rectangle 181"/>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41" name="Rectangle 182"/>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42" name="Rectangle 183"/>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43" name="Rectangle 184"/>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44" name="Oval 185"/>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45" name="Oval 186"/>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46" name="Oval 187"/>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421" name="Group 188"/>
                  <p:cNvGrpSpPr>
                    <a:grpSpLocks/>
                  </p:cNvGrpSpPr>
                  <p:nvPr/>
                </p:nvGrpSpPr>
                <p:grpSpPr bwMode="auto">
                  <a:xfrm>
                    <a:off x="2984" y="1153"/>
                    <a:ext cx="159" cy="131"/>
                    <a:chOff x="2984" y="1153"/>
                    <a:chExt cx="159" cy="131"/>
                  </a:xfrm>
                </p:grpSpPr>
                <p:grpSp>
                  <p:nvGrpSpPr>
                    <p:cNvPr id="1422" name="Group 189"/>
                    <p:cNvGrpSpPr>
                      <a:grpSpLocks/>
                    </p:cNvGrpSpPr>
                    <p:nvPr/>
                  </p:nvGrpSpPr>
                  <p:grpSpPr bwMode="auto">
                    <a:xfrm>
                      <a:off x="2991" y="1235"/>
                      <a:ext cx="143" cy="39"/>
                      <a:chOff x="2991" y="1235"/>
                      <a:chExt cx="143" cy="39"/>
                    </a:xfrm>
                  </p:grpSpPr>
                  <p:sp>
                    <p:nvSpPr>
                      <p:cNvPr id="1435" name="Rectangle 190"/>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36" name="Rectangle 191"/>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423" name="Group 192"/>
                    <p:cNvGrpSpPr>
                      <a:grpSpLocks/>
                    </p:cNvGrpSpPr>
                    <p:nvPr/>
                  </p:nvGrpSpPr>
                  <p:grpSpPr bwMode="auto">
                    <a:xfrm>
                      <a:off x="2984" y="1257"/>
                      <a:ext cx="159" cy="27"/>
                      <a:chOff x="2984" y="1257"/>
                      <a:chExt cx="159" cy="27"/>
                    </a:xfrm>
                  </p:grpSpPr>
                  <p:sp>
                    <p:nvSpPr>
                      <p:cNvPr id="1432" name="Freeform 193"/>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33" name="Freeform 194"/>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34" name="Freeform 195"/>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424" name="Group 196"/>
                    <p:cNvGrpSpPr>
                      <a:grpSpLocks/>
                    </p:cNvGrpSpPr>
                    <p:nvPr/>
                  </p:nvGrpSpPr>
                  <p:grpSpPr bwMode="auto">
                    <a:xfrm>
                      <a:off x="3011" y="1153"/>
                      <a:ext cx="104" cy="79"/>
                      <a:chOff x="3011" y="1153"/>
                      <a:chExt cx="104" cy="79"/>
                    </a:xfrm>
                  </p:grpSpPr>
                  <p:sp>
                    <p:nvSpPr>
                      <p:cNvPr id="1425" name="Rectangle 197"/>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26" name="Rectangle 198"/>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27" name="Rectangle 199"/>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28" name="Rectangle 200"/>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29" name="Oval 201"/>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30" name="Oval 202"/>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31" name="Oval 203"/>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grpSp>
              <p:nvGrpSpPr>
                <p:cNvPr id="1072" name="Group 204"/>
                <p:cNvGrpSpPr>
                  <a:grpSpLocks/>
                </p:cNvGrpSpPr>
                <p:nvPr/>
              </p:nvGrpSpPr>
              <p:grpSpPr bwMode="auto">
                <a:xfrm>
                  <a:off x="3100" y="2279"/>
                  <a:ext cx="720" cy="327"/>
                  <a:chOff x="2401" y="865"/>
                  <a:chExt cx="814" cy="462"/>
                </a:xfrm>
              </p:grpSpPr>
              <p:sp>
                <p:nvSpPr>
                  <p:cNvPr id="1319" name="Rectangle 205"/>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320" name="Group 206"/>
                  <p:cNvGrpSpPr>
                    <a:grpSpLocks/>
                  </p:cNvGrpSpPr>
                  <p:nvPr/>
                </p:nvGrpSpPr>
                <p:grpSpPr bwMode="auto">
                  <a:xfrm>
                    <a:off x="2492" y="1023"/>
                    <a:ext cx="652" cy="159"/>
                    <a:chOff x="2492" y="1023"/>
                    <a:chExt cx="652" cy="159"/>
                  </a:xfrm>
                </p:grpSpPr>
                <p:sp>
                  <p:nvSpPr>
                    <p:cNvPr id="1407" name="Rectangle 207"/>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08" name="Rectangle 208"/>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09" name="Rectangle 209"/>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10" name="Rectangle 210"/>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11" name="Rectangle 211"/>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12" name="Rectangle 212"/>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13" name="Rectangle 213"/>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321" name="Group 214"/>
                  <p:cNvGrpSpPr>
                    <a:grpSpLocks/>
                  </p:cNvGrpSpPr>
                  <p:nvPr/>
                </p:nvGrpSpPr>
                <p:grpSpPr bwMode="auto">
                  <a:xfrm>
                    <a:off x="2484" y="1153"/>
                    <a:ext cx="158" cy="131"/>
                    <a:chOff x="2484" y="1153"/>
                    <a:chExt cx="158" cy="131"/>
                  </a:xfrm>
                </p:grpSpPr>
                <p:grpSp>
                  <p:nvGrpSpPr>
                    <p:cNvPr id="1392" name="Group 215"/>
                    <p:cNvGrpSpPr>
                      <a:grpSpLocks/>
                    </p:cNvGrpSpPr>
                    <p:nvPr/>
                  </p:nvGrpSpPr>
                  <p:grpSpPr bwMode="auto">
                    <a:xfrm>
                      <a:off x="2491" y="1235"/>
                      <a:ext cx="142" cy="39"/>
                      <a:chOff x="2491" y="1235"/>
                      <a:chExt cx="142" cy="39"/>
                    </a:xfrm>
                  </p:grpSpPr>
                  <p:sp>
                    <p:nvSpPr>
                      <p:cNvPr id="1405" name="Rectangle 216"/>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06" name="Rectangle 217"/>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393" name="Group 218"/>
                    <p:cNvGrpSpPr>
                      <a:grpSpLocks/>
                    </p:cNvGrpSpPr>
                    <p:nvPr/>
                  </p:nvGrpSpPr>
                  <p:grpSpPr bwMode="auto">
                    <a:xfrm>
                      <a:off x="2484" y="1257"/>
                      <a:ext cx="158" cy="27"/>
                      <a:chOff x="2484" y="1257"/>
                      <a:chExt cx="158" cy="27"/>
                    </a:xfrm>
                  </p:grpSpPr>
                  <p:sp>
                    <p:nvSpPr>
                      <p:cNvPr id="1402" name="Freeform 219"/>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03" name="Freeform 220"/>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404" name="Freeform 221"/>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394" name="Group 222"/>
                    <p:cNvGrpSpPr>
                      <a:grpSpLocks/>
                    </p:cNvGrpSpPr>
                    <p:nvPr/>
                  </p:nvGrpSpPr>
                  <p:grpSpPr bwMode="auto">
                    <a:xfrm>
                      <a:off x="2511" y="1153"/>
                      <a:ext cx="103" cy="79"/>
                      <a:chOff x="2511" y="1153"/>
                      <a:chExt cx="103" cy="79"/>
                    </a:xfrm>
                  </p:grpSpPr>
                  <p:sp>
                    <p:nvSpPr>
                      <p:cNvPr id="1395" name="Rectangle 223"/>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96" name="Rectangle 224"/>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97" name="Rectangle 225"/>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98" name="Rectangle 226"/>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99" name="Oval 227"/>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00" name="Oval 228"/>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401" name="Oval 229"/>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322" name="Group 230"/>
                  <p:cNvGrpSpPr>
                    <a:grpSpLocks/>
                  </p:cNvGrpSpPr>
                  <p:nvPr/>
                </p:nvGrpSpPr>
                <p:grpSpPr bwMode="auto">
                  <a:xfrm>
                    <a:off x="2725" y="1012"/>
                    <a:ext cx="126" cy="42"/>
                    <a:chOff x="2725" y="1012"/>
                    <a:chExt cx="126" cy="42"/>
                  </a:xfrm>
                </p:grpSpPr>
                <p:sp>
                  <p:nvSpPr>
                    <p:cNvPr id="1384" name="Rectangle 231"/>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85" name="Rectangle 232"/>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386" name="Group 233"/>
                    <p:cNvGrpSpPr>
                      <a:grpSpLocks/>
                    </p:cNvGrpSpPr>
                    <p:nvPr/>
                  </p:nvGrpSpPr>
                  <p:grpSpPr bwMode="auto">
                    <a:xfrm>
                      <a:off x="2799" y="1044"/>
                      <a:ext cx="32" cy="10"/>
                      <a:chOff x="2799" y="1044"/>
                      <a:chExt cx="32" cy="10"/>
                    </a:xfrm>
                  </p:grpSpPr>
                  <p:sp>
                    <p:nvSpPr>
                      <p:cNvPr id="1388" name="Rectangle 234"/>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89" name="Rectangle 235"/>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90" name="Rectangle 236"/>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91" name="Rectangle 237"/>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387" name="Rectangle 238"/>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323" name="Group 239"/>
                  <p:cNvGrpSpPr>
                    <a:grpSpLocks/>
                  </p:cNvGrpSpPr>
                  <p:nvPr/>
                </p:nvGrpSpPr>
                <p:grpSpPr bwMode="auto">
                  <a:xfrm>
                    <a:off x="2975" y="967"/>
                    <a:ext cx="184" cy="86"/>
                    <a:chOff x="2975" y="967"/>
                    <a:chExt cx="184" cy="86"/>
                  </a:xfrm>
                </p:grpSpPr>
                <p:grpSp>
                  <p:nvGrpSpPr>
                    <p:cNvPr id="1373" name="Group 240"/>
                    <p:cNvGrpSpPr>
                      <a:grpSpLocks/>
                    </p:cNvGrpSpPr>
                    <p:nvPr/>
                  </p:nvGrpSpPr>
                  <p:grpSpPr bwMode="auto">
                    <a:xfrm>
                      <a:off x="2975" y="967"/>
                      <a:ext cx="184" cy="86"/>
                      <a:chOff x="2975" y="967"/>
                      <a:chExt cx="184" cy="86"/>
                    </a:xfrm>
                  </p:grpSpPr>
                  <p:sp>
                    <p:nvSpPr>
                      <p:cNvPr id="1377" name="Rectangle 241"/>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78" name="Rectangle 242"/>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79" name="Freeform 243"/>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80" name="Rectangle 244"/>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81" name="Line 245"/>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1382" name="Rectangle 246"/>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83" name="Freeform 247"/>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374" name="Group 248"/>
                    <p:cNvGrpSpPr>
                      <a:grpSpLocks/>
                    </p:cNvGrpSpPr>
                    <p:nvPr/>
                  </p:nvGrpSpPr>
                  <p:grpSpPr bwMode="auto">
                    <a:xfrm>
                      <a:off x="2991" y="983"/>
                      <a:ext cx="10" cy="10"/>
                      <a:chOff x="2991" y="983"/>
                      <a:chExt cx="10" cy="10"/>
                    </a:xfrm>
                  </p:grpSpPr>
                  <p:sp>
                    <p:nvSpPr>
                      <p:cNvPr id="1375" name="Rectangle 249"/>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76" name="Freeform 250"/>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1324" name="Group 251"/>
                  <p:cNvGrpSpPr>
                    <a:grpSpLocks/>
                  </p:cNvGrpSpPr>
                  <p:nvPr/>
                </p:nvGrpSpPr>
                <p:grpSpPr bwMode="auto">
                  <a:xfrm>
                    <a:off x="2435" y="923"/>
                    <a:ext cx="202" cy="132"/>
                    <a:chOff x="2435" y="923"/>
                    <a:chExt cx="202" cy="132"/>
                  </a:xfrm>
                </p:grpSpPr>
                <p:sp>
                  <p:nvSpPr>
                    <p:cNvPr id="1357" name="Freeform 252"/>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1358" name="Group 253"/>
                    <p:cNvGrpSpPr>
                      <a:grpSpLocks/>
                    </p:cNvGrpSpPr>
                    <p:nvPr/>
                  </p:nvGrpSpPr>
                  <p:grpSpPr bwMode="auto">
                    <a:xfrm>
                      <a:off x="2435" y="964"/>
                      <a:ext cx="159" cy="91"/>
                      <a:chOff x="2435" y="964"/>
                      <a:chExt cx="159" cy="91"/>
                    </a:xfrm>
                  </p:grpSpPr>
                  <p:grpSp>
                    <p:nvGrpSpPr>
                      <p:cNvPr id="1366" name="Group 254"/>
                      <p:cNvGrpSpPr>
                        <a:grpSpLocks/>
                      </p:cNvGrpSpPr>
                      <p:nvPr/>
                    </p:nvGrpSpPr>
                    <p:grpSpPr bwMode="auto">
                      <a:xfrm>
                        <a:off x="2435" y="1028"/>
                        <a:ext cx="159" cy="27"/>
                        <a:chOff x="2435" y="1028"/>
                        <a:chExt cx="159" cy="27"/>
                      </a:xfrm>
                    </p:grpSpPr>
                    <p:sp>
                      <p:nvSpPr>
                        <p:cNvPr id="1370" name="Freeform 255"/>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71" name="Freeform 256"/>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72" name="Freeform 257"/>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1367" name="Rectangle 258"/>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8" name="Rectangle 259"/>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9" name="Rectangle 260"/>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359" name="Rectangle 261"/>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0" name="Rectangle 262"/>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1" name="Rectangle 263"/>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2" name="Rectangle 264"/>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3" name="Rectangle 265"/>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4" name="Rectangle 266"/>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65" name="Rectangle 267"/>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325" name="Group 268"/>
                  <p:cNvGrpSpPr>
                    <a:grpSpLocks/>
                  </p:cNvGrpSpPr>
                  <p:nvPr/>
                </p:nvGrpSpPr>
                <p:grpSpPr bwMode="auto">
                  <a:xfrm>
                    <a:off x="2728" y="1153"/>
                    <a:ext cx="159" cy="131"/>
                    <a:chOff x="2728" y="1153"/>
                    <a:chExt cx="159" cy="131"/>
                  </a:xfrm>
                </p:grpSpPr>
                <p:grpSp>
                  <p:nvGrpSpPr>
                    <p:cNvPr id="1342" name="Group 269"/>
                    <p:cNvGrpSpPr>
                      <a:grpSpLocks/>
                    </p:cNvGrpSpPr>
                    <p:nvPr/>
                  </p:nvGrpSpPr>
                  <p:grpSpPr bwMode="auto">
                    <a:xfrm>
                      <a:off x="2735" y="1235"/>
                      <a:ext cx="143" cy="39"/>
                      <a:chOff x="2735" y="1235"/>
                      <a:chExt cx="143" cy="39"/>
                    </a:xfrm>
                  </p:grpSpPr>
                  <p:sp>
                    <p:nvSpPr>
                      <p:cNvPr id="1355" name="Rectangle 270"/>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56" name="Rectangle 271"/>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343" name="Group 272"/>
                    <p:cNvGrpSpPr>
                      <a:grpSpLocks/>
                    </p:cNvGrpSpPr>
                    <p:nvPr/>
                  </p:nvGrpSpPr>
                  <p:grpSpPr bwMode="auto">
                    <a:xfrm>
                      <a:off x="2728" y="1257"/>
                      <a:ext cx="159" cy="27"/>
                      <a:chOff x="2728" y="1257"/>
                      <a:chExt cx="159" cy="27"/>
                    </a:xfrm>
                  </p:grpSpPr>
                  <p:sp>
                    <p:nvSpPr>
                      <p:cNvPr id="1352" name="Freeform 273"/>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53" name="Freeform 274"/>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54" name="Freeform 275"/>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344" name="Group 276"/>
                    <p:cNvGrpSpPr>
                      <a:grpSpLocks/>
                    </p:cNvGrpSpPr>
                    <p:nvPr/>
                  </p:nvGrpSpPr>
                  <p:grpSpPr bwMode="auto">
                    <a:xfrm>
                      <a:off x="2756" y="1153"/>
                      <a:ext cx="103" cy="79"/>
                      <a:chOff x="2756" y="1153"/>
                      <a:chExt cx="103" cy="79"/>
                    </a:xfrm>
                  </p:grpSpPr>
                  <p:sp>
                    <p:nvSpPr>
                      <p:cNvPr id="1345" name="Rectangle 277"/>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46" name="Rectangle 278"/>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47" name="Rectangle 279"/>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48" name="Rectangle 280"/>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49" name="Oval 281"/>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50" name="Oval 282"/>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51" name="Oval 283"/>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326" name="Group 284"/>
                  <p:cNvGrpSpPr>
                    <a:grpSpLocks/>
                  </p:cNvGrpSpPr>
                  <p:nvPr/>
                </p:nvGrpSpPr>
                <p:grpSpPr bwMode="auto">
                  <a:xfrm>
                    <a:off x="2984" y="1153"/>
                    <a:ext cx="159" cy="131"/>
                    <a:chOff x="2984" y="1153"/>
                    <a:chExt cx="159" cy="131"/>
                  </a:xfrm>
                </p:grpSpPr>
                <p:grpSp>
                  <p:nvGrpSpPr>
                    <p:cNvPr id="1327" name="Group 285"/>
                    <p:cNvGrpSpPr>
                      <a:grpSpLocks/>
                    </p:cNvGrpSpPr>
                    <p:nvPr/>
                  </p:nvGrpSpPr>
                  <p:grpSpPr bwMode="auto">
                    <a:xfrm>
                      <a:off x="2991" y="1235"/>
                      <a:ext cx="143" cy="39"/>
                      <a:chOff x="2991" y="1235"/>
                      <a:chExt cx="143" cy="39"/>
                    </a:xfrm>
                  </p:grpSpPr>
                  <p:sp>
                    <p:nvSpPr>
                      <p:cNvPr id="1340" name="Rectangle 286"/>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41" name="Rectangle 287"/>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328" name="Group 288"/>
                    <p:cNvGrpSpPr>
                      <a:grpSpLocks/>
                    </p:cNvGrpSpPr>
                    <p:nvPr/>
                  </p:nvGrpSpPr>
                  <p:grpSpPr bwMode="auto">
                    <a:xfrm>
                      <a:off x="2984" y="1257"/>
                      <a:ext cx="159" cy="27"/>
                      <a:chOff x="2984" y="1257"/>
                      <a:chExt cx="159" cy="27"/>
                    </a:xfrm>
                  </p:grpSpPr>
                  <p:sp>
                    <p:nvSpPr>
                      <p:cNvPr id="1337" name="Freeform 289"/>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38" name="Freeform 290"/>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39" name="Freeform 291"/>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329" name="Group 292"/>
                    <p:cNvGrpSpPr>
                      <a:grpSpLocks/>
                    </p:cNvGrpSpPr>
                    <p:nvPr/>
                  </p:nvGrpSpPr>
                  <p:grpSpPr bwMode="auto">
                    <a:xfrm>
                      <a:off x="3011" y="1153"/>
                      <a:ext cx="104" cy="79"/>
                      <a:chOff x="3011" y="1153"/>
                      <a:chExt cx="104" cy="79"/>
                    </a:xfrm>
                  </p:grpSpPr>
                  <p:sp>
                    <p:nvSpPr>
                      <p:cNvPr id="1330" name="Rectangle 293"/>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31" name="Rectangle 294"/>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32" name="Rectangle 295"/>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33" name="Rectangle 296"/>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34" name="Oval 297"/>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35" name="Oval 298"/>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36" name="Oval 299"/>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grpSp>
              <p:nvGrpSpPr>
                <p:cNvPr id="1073" name="Group 300"/>
                <p:cNvGrpSpPr>
                  <a:grpSpLocks/>
                </p:cNvGrpSpPr>
                <p:nvPr/>
              </p:nvGrpSpPr>
              <p:grpSpPr bwMode="auto">
                <a:xfrm>
                  <a:off x="3199" y="1895"/>
                  <a:ext cx="720" cy="327"/>
                  <a:chOff x="2401" y="865"/>
                  <a:chExt cx="814" cy="462"/>
                </a:xfrm>
              </p:grpSpPr>
              <p:sp>
                <p:nvSpPr>
                  <p:cNvPr id="1224" name="Rectangle 301"/>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225" name="Group 302"/>
                  <p:cNvGrpSpPr>
                    <a:grpSpLocks/>
                  </p:cNvGrpSpPr>
                  <p:nvPr/>
                </p:nvGrpSpPr>
                <p:grpSpPr bwMode="auto">
                  <a:xfrm>
                    <a:off x="2492" y="1023"/>
                    <a:ext cx="652" cy="159"/>
                    <a:chOff x="2492" y="1023"/>
                    <a:chExt cx="652" cy="159"/>
                  </a:xfrm>
                </p:grpSpPr>
                <p:sp>
                  <p:nvSpPr>
                    <p:cNvPr id="1312" name="Rectangle 303"/>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3" name="Rectangle 304"/>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4" name="Rectangle 305"/>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5" name="Rectangle 306"/>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6" name="Rectangle 307"/>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7" name="Rectangle 308"/>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8" name="Rectangle 309"/>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226" name="Group 310"/>
                  <p:cNvGrpSpPr>
                    <a:grpSpLocks/>
                  </p:cNvGrpSpPr>
                  <p:nvPr/>
                </p:nvGrpSpPr>
                <p:grpSpPr bwMode="auto">
                  <a:xfrm>
                    <a:off x="2484" y="1153"/>
                    <a:ext cx="158" cy="131"/>
                    <a:chOff x="2484" y="1153"/>
                    <a:chExt cx="158" cy="131"/>
                  </a:xfrm>
                </p:grpSpPr>
                <p:grpSp>
                  <p:nvGrpSpPr>
                    <p:cNvPr id="1297" name="Group 311"/>
                    <p:cNvGrpSpPr>
                      <a:grpSpLocks/>
                    </p:cNvGrpSpPr>
                    <p:nvPr/>
                  </p:nvGrpSpPr>
                  <p:grpSpPr bwMode="auto">
                    <a:xfrm>
                      <a:off x="2491" y="1235"/>
                      <a:ext cx="142" cy="39"/>
                      <a:chOff x="2491" y="1235"/>
                      <a:chExt cx="142" cy="39"/>
                    </a:xfrm>
                  </p:grpSpPr>
                  <p:sp>
                    <p:nvSpPr>
                      <p:cNvPr id="1310" name="Rectangle 312"/>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11" name="Rectangle 313"/>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298" name="Group 314"/>
                    <p:cNvGrpSpPr>
                      <a:grpSpLocks/>
                    </p:cNvGrpSpPr>
                    <p:nvPr/>
                  </p:nvGrpSpPr>
                  <p:grpSpPr bwMode="auto">
                    <a:xfrm>
                      <a:off x="2484" y="1257"/>
                      <a:ext cx="158" cy="27"/>
                      <a:chOff x="2484" y="1257"/>
                      <a:chExt cx="158" cy="27"/>
                    </a:xfrm>
                  </p:grpSpPr>
                  <p:sp>
                    <p:nvSpPr>
                      <p:cNvPr id="1307" name="Freeform 315"/>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08" name="Freeform 316"/>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309" name="Freeform 317"/>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299" name="Group 318"/>
                    <p:cNvGrpSpPr>
                      <a:grpSpLocks/>
                    </p:cNvGrpSpPr>
                    <p:nvPr/>
                  </p:nvGrpSpPr>
                  <p:grpSpPr bwMode="auto">
                    <a:xfrm>
                      <a:off x="2511" y="1153"/>
                      <a:ext cx="103" cy="79"/>
                      <a:chOff x="2511" y="1153"/>
                      <a:chExt cx="103" cy="79"/>
                    </a:xfrm>
                  </p:grpSpPr>
                  <p:sp>
                    <p:nvSpPr>
                      <p:cNvPr id="1300" name="Rectangle 319"/>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01" name="Rectangle 320"/>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02" name="Rectangle 321"/>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03" name="Rectangle 322"/>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04" name="Oval 323"/>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05" name="Oval 324"/>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306" name="Oval 325"/>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227" name="Group 326"/>
                  <p:cNvGrpSpPr>
                    <a:grpSpLocks/>
                  </p:cNvGrpSpPr>
                  <p:nvPr/>
                </p:nvGrpSpPr>
                <p:grpSpPr bwMode="auto">
                  <a:xfrm>
                    <a:off x="2725" y="1012"/>
                    <a:ext cx="126" cy="42"/>
                    <a:chOff x="2725" y="1012"/>
                    <a:chExt cx="126" cy="42"/>
                  </a:xfrm>
                </p:grpSpPr>
                <p:sp>
                  <p:nvSpPr>
                    <p:cNvPr id="1289" name="Rectangle 327"/>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90" name="Rectangle 328"/>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291" name="Group 329"/>
                    <p:cNvGrpSpPr>
                      <a:grpSpLocks/>
                    </p:cNvGrpSpPr>
                    <p:nvPr/>
                  </p:nvGrpSpPr>
                  <p:grpSpPr bwMode="auto">
                    <a:xfrm>
                      <a:off x="2799" y="1044"/>
                      <a:ext cx="32" cy="10"/>
                      <a:chOff x="2799" y="1044"/>
                      <a:chExt cx="32" cy="10"/>
                    </a:xfrm>
                  </p:grpSpPr>
                  <p:sp>
                    <p:nvSpPr>
                      <p:cNvPr id="1293" name="Rectangle 330"/>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94" name="Rectangle 331"/>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95" name="Rectangle 332"/>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96" name="Rectangle 333"/>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292" name="Rectangle 334"/>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228" name="Group 335"/>
                  <p:cNvGrpSpPr>
                    <a:grpSpLocks/>
                  </p:cNvGrpSpPr>
                  <p:nvPr/>
                </p:nvGrpSpPr>
                <p:grpSpPr bwMode="auto">
                  <a:xfrm>
                    <a:off x="2975" y="967"/>
                    <a:ext cx="184" cy="86"/>
                    <a:chOff x="2975" y="967"/>
                    <a:chExt cx="184" cy="86"/>
                  </a:xfrm>
                </p:grpSpPr>
                <p:grpSp>
                  <p:nvGrpSpPr>
                    <p:cNvPr id="1278" name="Group 336"/>
                    <p:cNvGrpSpPr>
                      <a:grpSpLocks/>
                    </p:cNvGrpSpPr>
                    <p:nvPr/>
                  </p:nvGrpSpPr>
                  <p:grpSpPr bwMode="auto">
                    <a:xfrm>
                      <a:off x="2975" y="967"/>
                      <a:ext cx="184" cy="86"/>
                      <a:chOff x="2975" y="967"/>
                      <a:chExt cx="184" cy="86"/>
                    </a:xfrm>
                  </p:grpSpPr>
                  <p:sp>
                    <p:nvSpPr>
                      <p:cNvPr id="1282" name="Rectangle 337"/>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83" name="Rectangle 338"/>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84" name="Freeform 339"/>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85" name="Rectangle 340"/>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86" name="Line 341"/>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1287" name="Rectangle 342"/>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88" name="Freeform 343"/>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279" name="Group 344"/>
                    <p:cNvGrpSpPr>
                      <a:grpSpLocks/>
                    </p:cNvGrpSpPr>
                    <p:nvPr/>
                  </p:nvGrpSpPr>
                  <p:grpSpPr bwMode="auto">
                    <a:xfrm>
                      <a:off x="2991" y="983"/>
                      <a:ext cx="10" cy="10"/>
                      <a:chOff x="2991" y="983"/>
                      <a:chExt cx="10" cy="10"/>
                    </a:xfrm>
                  </p:grpSpPr>
                  <p:sp>
                    <p:nvSpPr>
                      <p:cNvPr id="1280" name="Rectangle 345"/>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81" name="Freeform 346"/>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1229" name="Group 347"/>
                  <p:cNvGrpSpPr>
                    <a:grpSpLocks/>
                  </p:cNvGrpSpPr>
                  <p:nvPr/>
                </p:nvGrpSpPr>
                <p:grpSpPr bwMode="auto">
                  <a:xfrm>
                    <a:off x="2435" y="923"/>
                    <a:ext cx="202" cy="132"/>
                    <a:chOff x="2435" y="923"/>
                    <a:chExt cx="202" cy="132"/>
                  </a:xfrm>
                </p:grpSpPr>
                <p:sp>
                  <p:nvSpPr>
                    <p:cNvPr id="1262" name="Freeform 348"/>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1263" name="Group 349"/>
                    <p:cNvGrpSpPr>
                      <a:grpSpLocks/>
                    </p:cNvGrpSpPr>
                    <p:nvPr/>
                  </p:nvGrpSpPr>
                  <p:grpSpPr bwMode="auto">
                    <a:xfrm>
                      <a:off x="2435" y="964"/>
                      <a:ext cx="159" cy="91"/>
                      <a:chOff x="2435" y="964"/>
                      <a:chExt cx="159" cy="91"/>
                    </a:xfrm>
                  </p:grpSpPr>
                  <p:grpSp>
                    <p:nvGrpSpPr>
                      <p:cNvPr id="1271" name="Group 350"/>
                      <p:cNvGrpSpPr>
                        <a:grpSpLocks/>
                      </p:cNvGrpSpPr>
                      <p:nvPr/>
                    </p:nvGrpSpPr>
                    <p:grpSpPr bwMode="auto">
                      <a:xfrm>
                        <a:off x="2435" y="1028"/>
                        <a:ext cx="159" cy="27"/>
                        <a:chOff x="2435" y="1028"/>
                        <a:chExt cx="159" cy="27"/>
                      </a:xfrm>
                    </p:grpSpPr>
                    <p:sp>
                      <p:nvSpPr>
                        <p:cNvPr id="1275" name="Freeform 351"/>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76" name="Freeform 352"/>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77" name="Freeform 353"/>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1272" name="Rectangle 354"/>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73" name="Rectangle 355"/>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74" name="Rectangle 356"/>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264" name="Rectangle 357"/>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65" name="Rectangle 358"/>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66" name="Rectangle 359"/>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67" name="Rectangle 360"/>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68" name="Rectangle 361"/>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69" name="Rectangle 362"/>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70" name="Rectangle 363"/>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230" name="Group 364"/>
                  <p:cNvGrpSpPr>
                    <a:grpSpLocks/>
                  </p:cNvGrpSpPr>
                  <p:nvPr/>
                </p:nvGrpSpPr>
                <p:grpSpPr bwMode="auto">
                  <a:xfrm>
                    <a:off x="2728" y="1153"/>
                    <a:ext cx="159" cy="131"/>
                    <a:chOff x="2728" y="1153"/>
                    <a:chExt cx="159" cy="131"/>
                  </a:xfrm>
                </p:grpSpPr>
                <p:grpSp>
                  <p:nvGrpSpPr>
                    <p:cNvPr id="1247" name="Group 365"/>
                    <p:cNvGrpSpPr>
                      <a:grpSpLocks/>
                    </p:cNvGrpSpPr>
                    <p:nvPr/>
                  </p:nvGrpSpPr>
                  <p:grpSpPr bwMode="auto">
                    <a:xfrm>
                      <a:off x="2735" y="1235"/>
                      <a:ext cx="143" cy="39"/>
                      <a:chOff x="2735" y="1235"/>
                      <a:chExt cx="143" cy="39"/>
                    </a:xfrm>
                  </p:grpSpPr>
                  <p:sp>
                    <p:nvSpPr>
                      <p:cNvPr id="1260" name="Rectangle 366"/>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61" name="Rectangle 367"/>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248" name="Group 368"/>
                    <p:cNvGrpSpPr>
                      <a:grpSpLocks/>
                    </p:cNvGrpSpPr>
                    <p:nvPr/>
                  </p:nvGrpSpPr>
                  <p:grpSpPr bwMode="auto">
                    <a:xfrm>
                      <a:off x="2728" y="1257"/>
                      <a:ext cx="159" cy="27"/>
                      <a:chOff x="2728" y="1257"/>
                      <a:chExt cx="159" cy="27"/>
                    </a:xfrm>
                  </p:grpSpPr>
                  <p:sp>
                    <p:nvSpPr>
                      <p:cNvPr id="1257" name="Freeform 369"/>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58" name="Freeform 370"/>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59" name="Freeform 371"/>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249" name="Group 372"/>
                    <p:cNvGrpSpPr>
                      <a:grpSpLocks/>
                    </p:cNvGrpSpPr>
                    <p:nvPr/>
                  </p:nvGrpSpPr>
                  <p:grpSpPr bwMode="auto">
                    <a:xfrm>
                      <a:off x="2756" y="1153"/>
                      <a:ext cx="103" cy="79"/>
                      <a:chOff x="2756" y="1153"/>
                      <a:chExt cx="103" cy="79"/>
                    </a:xfrm>
                  </p:grpSpPr>
                  <p:sp>
                    <p:nvSpPr>
                      <p:cNvPr id="1250" name="Rectangle 373"/>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51" name="Rectangle 374"/>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52" name="Rectangle 375"/>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53" name="Rectangle 376"/>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54" name="Oval 377"/>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55" name="Oval 378"/>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56" name="Oval 379"/>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231" name="Group 380"/>
                  <p:cNvGrpSpPr>
                    <a:grpSpLocks/>
                  </p:cNvGrpSpPr>
                  <p:nvPr/>
                </p:nvGrpSpPr>
                <p:grpSpPr bwMode="auto">
                  <a:xfrm>
                    <a:off x="2984" y="1153"/>
                    <a:ext cx="159" cy="131"/>
                    <a:chOff x="2984" y="1153"/>
                    <a:chExt cx="159" cy="131"/>
                  </a:xfrm>
                </p:grpSpPr>
                <p:grpSp>
                  <p:nvGrpSpPr>
                    <p:cNvPr id="1232" name="Group 381"/>
                    <p:cNvGrpSpPr>
                      <a:grpSpLocks/>
                    </p:cNvGrpSpPr>
                    <p:nvPr/>
                  </p:nvGrpSpPr>
                  <p:grpSpPr bwMode="auto">
                    <a:xfrm>
                      <a:off x="2991" y="1235"/>
                      <a:ext cx="143" cy="39"/>
                      <a:chOff x="2991" y="1235"/>
                      <a:chExt cx="143" cy="39"/>
                    </a:xfrm>
                  </p:grpSpPr>
                  <p:sp>
                    <p:nvSpPr>
                      <p:cNvPr id="1245" name="Rectangle 382"/>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46" name="Rectangle 383"/>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233" name="Group 384"/>
                    <p:cNvGrpSpPr>
                      <a:grpSpLocks/>
                    </p:cNvGrpSpPr>
                    <p:nvPr/>
                  </p:nvGrpSpPr>
                  <p:grpSpPr bwMode="auto">
                    <a:xfrm>
                      <a:off x="2984" y="1257"/>
                      <a:ext cx="159" cy="27"/>
                      <a:chOff x="2984" y="1257"/>
                      <a:chExt cx="159" cy="27"/>
                    </a:xfrm>
                  </p:grpSpPr>
                  <p:sp>
                    <p:nvSpPr>
                      <p:cNvPr id="1242" name="Freeform 385"/>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43" name="Freeform 386"/>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244" name="Freeform 387"/>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234" name="Group 388"/>
                    <p:cNvGrpSpPr>
                      <a:grpSpLocks/>
                    </p:cNvGrpSpPr>
                    <p:nvPr/>
                  </p:nvGrpSpPr>
                  <p:grpSpPr bwMode="auto">
                    <a:xfrm>
                      <a:off x="3011" y="1153"/>
                      <a:ext cx="104" cy="79"/>
                      <a:chOff x="3011" y="1153"/>
                      <a:chExt cx="104" cy="79"/>
                    </a:xfrm>
                  </p:grpSpPr>
                  <p:sp>
                    <p:nvSpPr>
                      <p:cNvPr id="1235" name="Rectangle 389"/>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36" name="Rectangle 390"/>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37" name="Rectangle 391"/>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38" name="Rectangle 392"/>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39" name="Oval 393"/>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40" name="Oval 394"/>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241" name="Oval 395"/>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graphicFrame>
              <p:nvGraphicFramePr>
                <p:cNvPr id="1040" name="Object 401"/>
                <p:cNvGraphicFramePr>
                  <a:graphicFrameLocks noChangeAspect="1"/>
                </p:cNvGraphicFramePr>
                <p:nvPr/>
              </p:nvGraphicFramePr>
              <p:xfrm>
                <a:off x="5153" y="1076"/>
                <a:ext cx="212" cy="103"/>
              </p:xfrm>
              <a:graphic>
                <a:graphicData uri="http://schemas.openxmlformats.org/presentationml/2006/ole">
                  <mc:AlternateContent xmlns:mc="http://schemas.openxmlformats.org/markup-compatibility/2006">
                    <mc:Choice xmlns:v="urn:schemas-microsoft-com:vml" Requires="v">
                      <p:oleObj spid="_x0000_s1539" name="PI3" r:id="rId9" imgW="291961" imgH="177465" progId="PI3.Image">
                        <p:embed/>
                      </p:oleObj>
                    </mc:Choice>
                    <mc:Fallback>
                      <p:oleObj name="PI3" r:id="rId9" imgW="291961" imgH="177465" progId="PI3.Image">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53" y="1076"/>
                              <a:ext cx="212" cy="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41" name="Object 402"/>
                <p:cNvGraphicFramePr>
                  <a:graphicFrameLocks noChangeAspect="1"/>
                </p:cNvGraphicFramePr>
                <p:nvPr/>
              </p:nvGraphicFramePr>
              <p:xfrm>
                <a:off x="5195" y="2534"/>
                <a:ext cx="255" cy="118"/>
              </p:xfrm>
              <a:graphic>
                <a:graphicData uri="http://schemas.openxmlformats.org/presentationml/2006/ole">
                  <mc:AlternateContent xmlns:mc="http://schemas.openxmlformats.org/markup-compatibility/2006">
                    <mc:Choice xmlns:v="urn:schemas-microsoft-com:vml" Requires="v">
                      <p:oleObj spid="_x0000_s1540" name="PI3" r:id="rId11" imgW="304547" imgH="177465" progId="PI3.Image">
                        <p:embed/>
                      </p:oleObj>
                    </mc:Choice>
                    <mc:Fallback>
                      <p:oleObj name="PI3" r:id="rId11" imgW="304547" imgH="177465" progId="PI3.Image">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95" y="2534"/>
                              <a:ext cx="255" cy="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42" name="Object 405"/>
                <p:cNvGraphicFramePr>
                  <a:graphicFrameLocks noChangeAspect="1"/>
                </p:cNvGraphicFramePr>
                <p:nvPr/>
              </p:nvGraphicFramePr>
              <p:xfrm>
                <a:off x="4686" y="2059"/>
                <a:ext cx="561" cy="280"/>
              </p:xfrm>
              <a:graphic>
                <a:graphicData uri="http://schemas.openxmlformats.org/presentationml/2006/ole">
                  <mc:AlternateContent xmlns:mc="http://schemas.openxmlformats.org/markup-compatibility/2006">
                    <mc:Choice xmlns:v="urn:schemas-microsoft-com:vml" Requires="v">
                      <p:oleObj spid="_x0000_s1541" name="PI3" r:id="rId13" imgW="1371429" imgH="857143" progId="PI3.Image">
                        <p:embed/>
                      </p:oleObj>
                    </mc:Choice>
                    <mc:Fallback>
                      <p:oleObj name="PI3" r:id="rId13" imgW="1371429" imgH="857143" progId="PI3.Image">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86" y="2059"/>
                              <a:ext cx="561" cy="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74" name="Line 409"/>
                <p:cNvSpPr>
                  <a:spLocks noChangeShapeType="1"/>
                </p:cNvSpPr>
                <p:nvPr/>
              </p:nvSpPr>
              <p:spPr bwMode="auto">
                <a:xfrm flipH="1" flipV="1">
                  <a:off x="5026" y="2364"/>
                  <a:ext cx="169" cy="407"/>
                </a:xfrm>
                <a:prstGeom prst="line">
                  <a:avLst/>
                </a:prstGeom>
                <a:noFill/>
                <a:ln w="381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grpSp>
              <p:nvGrpSpPr>
                <p:cNvPr id="1075" name="Group 410"/>
                <p:cNvGrpSpPr>
                  <a:grpSpLocks/>
                </p:cNvGrpSpPr>
                <p:nvPr/>
              </p:nvGrpSpPr>
              <p:grpSpPr bwMode="auto">
                <a:xfrm>
                  <a:off x="5068" y="2669"/>
                  <a:ext cx="426" cy="340"/>
                  <a:chOff x="4272" y="816"/>
                  <a:chExt cx="481" cy="481"/>
                </a:xfrm>
              </p:grpSpPr>
              <p:grpSp>
                <p:nvGrpSpPr>
                  <p:cNvPr id="1199" name="Group 411"/>
                  <p:cNvGrpSpPr>
                    <a:grpSpLocks/>
                  </p:cNvGrpSpPr>
                  <p:nvPr/>
                </p:nvGrpSpPr>
                <p:grpSpPr bwMode="auto">
                  <a:xfrm>
                    <a:off x="4350" y="817"/>
                    <a:ext cx="403" cy="401"/>
                    <a:chOff x="4350" y="817"/>
                    <a:chExt cx="403" cy="401"/>
                  </a:xfrm>
                </p:grpSpPr>
                <p:sp>
                  <p:nvSpPr>
                    <p:cNvPr id="1218" name="Freeform 412"/>
                    <p:cNvSpPr>
                      <a:spLocks/>
                    </p:cNvSpPr>
                    <p:nvPr/>
                  </p:nvSpPr>
                  <p:spPr bwMode="auto">
                    <a:xfrm>
                      <a:off x="4485" y="1111"/>
                      <a:ext cx="89" cy="78"/>
                    </a:xfrm>
                    <a:custGeom>
                      <a:avLst/>
                      <a:gdLst>
                        <a:gd name="T0" fmla="*/ 10 w 89"/>
                        <a:gd name="T1" fmla="*/ 0 h 78"/>
                        <a:gd name="T2" fmla="*/ 0 w 89"/>
                        <a:gd name="T3" fmla="*/ 7 h 78"/>
                        <a:gd name="T4" fmla="*/ 81 w 89"/>
                        <a:gd name="T5" fmla="*/ 77 h 78"/>
                        <a:gd name="T6" fmla="*/ 88 w 89"/>
                        <a:gd name="T7" fmla="*/ 67 h 78"/>
                        <a:gd name="T8" fmla="*/ 10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10" y="0"/>
                          </a:moveTo>
                          <a:lnTo>
                            <a:pt x="0" y="7"/>
                          </a:lnTo>
                          <a:lnTo>
                            <a:pt x="81" y="77"/>
                          </a:lnTo>
                          <a:lnTo>
                            <a:pt x="88" y="67"/>
                          </a:lnTo>
                          <a:lnTo>
                            <a:pt x="1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9" name="Freeform 413"/>
                    <p:cNvSpPr>
                      <a:spLocks/>
                    </p:cNvSpPr>
                    <p:nvPr/>
                  </p:nvSpPr>
                  <p:spPr bwMode="auto">
                    <a:xfrm>
                      <a:off x="4350" y="817"/>
                      <a:ext cx="403" cy="359"/>
                    </a:xfrm>
                    <a:custGeom>
                      <a:avLst/>
                      <a:gdLst>
                        <a:gd name="T0" fmla="*/ 0 w 403"/>
                        <a:gd name="T1" fmla="*/ 154 h 359"/>
                        <a:gd name="T2" fmla="*/ 172 w 403"/>
                        <a:gd name="T3" fmla="*/ 0 h 359"/>
                        <a:gd name="T4" fmla="*/ 402 w 403"/>
                        <a:gd name="T5" fmla="*/ 203 h 359"/>
                        <a:gd name="T6" fmla="*/ 231 w 403"/>
                        <a:gd name="T7" fmla="*/ 358 h 359"/>
                        <a:gd name="T8" fmla="*/ 0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0" y="154"/>
                          </a:moveTo>
                          <a:lnTo>
                            <a:pt x="172" y="0"/>
                          </a:lnTo>
                          <a:lnTo>
                            <a:pt x="402" y="203"/>
                          </a:lnTo>
                          <a:lnTo>
                            <a:pt x="231" y="358"/>
                          </a:lnTo>
                          <a:lnTo>
                            <a:pt x="0"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20" name="Freeform 414"/>
                    <p:cNvSpPr>
                      <a:spLocks/>
                    </p:cNvSpPr>
                    <p:nvPr/>
                  </p:nvSpPr>
                  <p:spPr bwMode="auto">
                    <a:xfrm>
                      <a:off x="4580" y="1021"/>
                      <a:ext cx="173" cy="197"/>
                    </a:xfrm>
                    <a:custGeom>
                      <a:avLst/>
                      <a:gdLst>
                        <a:gd name="T0" fmla="*/ 172 w 173"/>
                        <a:gd name="T1" fmla="*/ 0 h 197"/>
                        <a:gd name="T2" fmla="*/ 0 w 173"/>
                        <a:gd name="T3" fmla="*/ 153 h 197"/>
                        <a:gd name="T4" fmla="*/ 0 w 173"/>
                        <a:gd name="T5" fmla="*/ 196 h 197"/>
                        <a:gd name="T6" fmla="*/ 172 w 173"/>
                        <a:gd name="T7" fmla="*/ 43 h 197"/>
                        <a:gd name="T8" fmla="*/ 172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172" y="0"/>
                          </a:moveTo>
                          <a:lnTo>
                            <a:pt x="0" y="153"/>
                          </a:lnTo>
                          <a:lnTo>
                            <a:pt x="0" y="196"/>
                          </a:lnTo>
                          <a:lnTo>
                            <a:pt x="172" y="43"/>
                          </a:lnTo>
                          <a:lnTo>
                            <a:pt x="172"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21" name="Freeform 415"/>
                    <p:cNvSpPr>
                      <a:spLocks/>
                    </p:cNvSpPr>
                    <p:nvPr/>
                  </p:nvSpPr>
                  <p:spPr bwMode="auto">
                    <a:xfrm>
                      <a:off x="4350" y="971"/>
                      <a:ext cx="231" cy="247"/>
                    </a:xfrm>
                    <a:custGeom>
                      <a:avLst/>
                      <a:gdLst>
                        <a:gd name="T0" fmla="*/ 0 w 231"/>
                        <a:gd name="T1" fmla="*/ 0 h 247"/>
                        <a:gd name="T2" fmla="*/ 0 w 231"/>
                        <a:gd name="T3" fmla="*/ 41 h 247"/>
                        <a:gd name="T4" fmla="*/ 230 w 231"/>
                        <a:gd name="T5" fmla="*/ 246 h 247"/>
                        <a:gd name="T6" fmla="*/ 230 w 231"/>
                        <a:gd name="T7" fmla="*/ 203 h 247"/>
                        <a:gd name="T8" fmla="*/ 216 w 231"/>
                        <a:gd name="T9" fmla="*/ 191 h 247"/>
                        <a:gd name="T10" fmla="*/ 216 w 231"/>
                        <a:gd name="T11" fmla="*/ 217 h 247"/>
                        <a:gd name="T12" fmla="*/ 137 w 231"/>
                        <a:gd name="T13" fmla="*/ 147 h 247"/>
                        <a:gd name="T14" fmla="*/ 138 w 231"/>
                        <a:gd name="T15" fmla="*/ 120 h 247"/>
                        <a:gd name="T16" fmla="*/ 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0" y="0"/>
                          </a:moveTo>
                          <a:lnTo>
                            <a:pt x="0" y="41"/>
                          </a:lnTo>
                          <a:lnTo>
                            <a:pt x="230" y="246"/>
                          </a:lnTo>
                          <a:lnTo>
                            <a:pt x="230" y="203"/>
                          </a:lnTo>
                          <a:lnTo>
                            <a:pt x="216" y="191"/>
                          </a:lnTo>
                          <a:lnTo>
                            <a:pt x="216" y="217"/>
                          </a:lnTo>
                          <a:lnTo>
                            <a:pt x="137" y="147"/>
                          </a:lnTo>
                          <a:lnTo>
                            <a:pt x="138" y="120"/>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22" name="Freeform 416"/>
                    <p:cNvSpPr>
                      <a:spLocks/>
                    </p:cNvSpPr>
                    <p:nvPr/>
                  </p:nvSpPr>
                  <p:spPr bwMode="auto">
                    <a:xfrm>
                      <a:off x="4493" y="1087"/>
                      <a:ext cx="81" cy="88"/>
                    </a:xfrm>
                    <a:custGeom>
                      <a:avLst/>
                      <a:gdLst>
                        <a:gd name="T0" fmla="*/ 0 w 81"/>
                        <a:gd name="T1" fmla="*/ 0 h 88"/>
                        <a:gd name="T2" fmla="*/ 80 w 81"/>
                        <a:gd name="T3" fmla="*/ 70 h 88"/>
                        <a:gd name="T4" fmla="*/ 74 w 81"/>
                        <a:gd name="T5" fmla="*/ 76 h 88"/>
                        <a:gd name="T6" fmla="*/ 72 w 81"/>
                        <a:gd name="T7" fmla="*/ 87 h 88"/>
                        <a:gd name="T8" fmla="*/ 0 w 81"/>
                        <a:gd name="T9" fmla="*/ 22 h 88"/>
                        <a:gd name="T10" fmla="*/ 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0" y="0"/>
                          </a:moveTo>
                          <a:lnTo>
                            <a:pt x="80" y="70"/>
                          </a:lnTo>
                          <a:lnTo>
                            <a:pt x="74" y="76"/>
                          </a:lnTo>
                          <a:lnTo>
                            <a:pt x="72" y="87"/>
                          </a:lnTo>
                          <a:lnTo>
                            <a:pt x="0" y="22"/>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23" name="Freeform 417"/>
                    <p:cNvSpPr>
                      <a:spLocks/>
                    </p:cNvSpPr>
                    <p:nvPr/>
                  </p:nvSpPr>
                  <p:spPr bwMode="auto">
                    <a:xfrm>
                      <a:off x="4487" y="1087"/>
                      <a:ext cx="8" cy="30"/>
                    </a:xfrm>
                    <a:custGeom>
                      <a:avLst/>
                      <a:gdLst>
                        <a:gd name="T0" fmla="*/ 7 w 8"/>
                        <a:gd name="T1" fmla="*/ 0 h 30"/>
                        <a:gd name="T2" fmla="*/ 0 w 8"/>
                        <a:gd name="T3" fmla="*/ 4 h 30"/>
                        <a:gd name="T4" fmla="*/ 0 w 8"/>
                        <a:gd name="T5" fmla="*/ 29 h 30"/>
                        <a:gd name="T6" fmla="*/ 6 w 8"/>
                        <a:gd name="T7" fmla="*/ 23 h 30"/>
                        <a:gd name="T8" fmla="*/ 7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7" y="0"/>
                          </a:moveTo>
                          <a:lnTo>
                            <a:pt x="0" y="4"/>
                          </a:lnTo>
                          <a:lnTo>
                            <a:pt x="0" y="29"/>
                          </a:lnTo>
                          <a:lnTo>
                            <a:pt x="6" y="23"/>
                          </a:lnTo>
                          <a:lnTo>
                            <a:pt x="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1200" name="Group 418"/>
                  <p:cNvGrpSpPr>
                    <a:grpSpLocks/>
                  </p:cNvGrpSpPr>
                  <p:nvPr/>
                </p:nvGrpSpPr>
                <p:grpSpPr bwMode="auto">
                  <a:xfrm>
                    <a:off x="4418" y="816"/>
                    <a:ext cx="241" cy="291"/>
                    <a:chOff x="4418" y="816"/>
                    <a:chExt cx="241" cy="291"/>
                  </a:xfrm>
                </p:grpSpPr>
                <p:sp>
                  <p:nvSpPr>
                    <p:cNvPr id="1210" name="Freeform 419"/>
                    <p:cNvSpPr>
                      <a:spLocks/>
                    </p:cNvSpPr>
                    <p:nvPr/>
                  </p:nvSpPr>
                  <p:spPr bwMode="auto">
                    <a:xfrm>
                      <a:off x="4418" y="816"/>
                      <a:ext cx="241" cy="291"/>
                    </a:xfrm>
                    <a:custGeom>
                      <a:avLst/>
                      <a:gdLst>
                        <a:gd name="T0" fmla="*/ 103 w 241"/>
                        <a:gd name="T1" fmla="*/ 0 h 291"/>
                        <a:gd name="T2" fmla="*/ 79 w 241"/>
                        <a:gd name="T3" fmla="*/ 27 h 291"/>
                        <a:gd name="T4" fmla="*/ 60 w 241"/>
                        <a:gd name="T5" fmla="*/ 12 h 291"/>
                        <a:gd name="T6" fmla="*/ 0 w 241"/>
                        <a:gd name="T7" fmla="*/ 64 h 291"/>
                        <a:gd name="T8" fmla="*/ 17 w 241"/>
                        <a:gd name="T9" fmla="*/ 79 h 291"/>
                        <a:gd name="T10" fmla="*/ 0 w 241"/>
                        <a:gd name="T11" fmla="*/ 90 h 291"/>
                        <a:gd name="T12" fmla="*/ 0 w 241"/>
                        <a:gd name="T13" fmla="*/ 156 h 291"/>
                        <a:gd name="T14" fmla="*/ 148 w 241"/>
                        <a:gd name="T15" fmla="*/ 290 h 291"/>
                        <a:gd name="T16" fmla="*/ 196 w 241"/>
                        <a:gd name="T17" fmla="*/ 238 h 291"/>
                        <a:gd name="T18" fmla="*/ 204 w 241"/>
                        <a:gd name="T19" fmla="*/ 222 h 291"/>
                        <a:gd name="T20" fmla="*/ 213 w 241"/>
                        <a:gd name="T21" fmla="*/ 193 h 291"/>
                        <a:gd name="T22" fmla="*/ 239 w 241"/>
                        <a:gd name="T23" fmla="*/ 157 h 291"/>
                        <a:gd name="T24" fmla="*/ 240 w 241"/>
                        <a:gd name="T25" fmla="*/ 79 h 291"/>
                        <a:gd name="T26" fmla="*/ 149 w 241"/>
                        <a:gd name="T27" fmla="*/ 0 h 291"/>
                        <a:gd name="T28" fmla="*/ 112 w 241"/>
                        <a:gd name="T29" fmla="*/ 8 h 291"/>
                        <a:gd name="T30" fmla="*/ 102 w 241"/>
                        <a:gd name="T31" fmla="*/ 1 h 291"/>
                        <a:gd name="T32" fmla="*/ 103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03" y="0"/>
                          </a:moveTo>
                          <a:lnTo>
                            <a:pt x="79" y="27"/>
                          </a:lnTo>
                          <a:lnTo>
                            <a:pt x="60" y="12"/>
                          </a:lnTo>
                          <a:lnTo>
                            <a:pt x="0" y="64"/>
                          </a:lnTo>
                          <a:lnTo>
                            <a:pt x="17" y="79"/>
                          </a:lnTo>
                          <a:lnTo>
                            <a:pt x="0" y="90"/>
                          </a:lnTo>
                          <a:lnTo>
                            <a:pt x="0" y="156"/>
                          </a:lnTo>
                          <a:lnTo>
                            <a:pt x="148" y="290"/>
                          </a:lnTo>
                          <a:lnTo>
                            <a:pt x="196" y="238"/>
                          </a:lnTo>
                          <a:lnTo>
                            <a:pt x="204" y="222"/>
                          </a:lnTo>
                          <a:lnTo>
                            <a:pt x="213" y="193"/>
                          </a:lnTo>
                          <a:lnTo>
                            <a:pt x="239" y="157"/>
                          </a:lnTo>
                          <a:lnTo>
                            <a:pt x="240" y="79"/>
                          </a:lnTo>
                          <a:lnTo>
                            <a:pt x="149" y="0"/>
                          </a:lnTo>
                          <a:lnTo>
                            <a:pt x="112" y="8"/>
                          </a:lnTo>
                          <a:lnTo>
                            <a:pt x="102" y="1"/>
                          </a:lnTo>
                          <a:lnTo>
                            <a:pt x="103"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1" name="Freeform 420"/>
                    <p:cNvSpPr>
                      <a:spLocks/>
                    </p:cNvSpPr>
                    <p:nvPr/>
                  </p:nvSpPr>
                  <p:spPr bwMode="auto">
                    <a:xfrm>
                      <a:off x="4621" y="930"/>
                      <a:ext cx="9" cy="116"/>
                    </a:xfrm>
                    <a:custGeom>
                      <a:avLst/>
                      <a:gdLst>
                        <a:gd name="T0" fmla="*/ 8 w 9"/>
                        <a:gd name="T1" fmla="*/ 0 h 116"/>
                        <a:gd name="T2" fmla="*/ 0 w 9"/>
                        <a:gd name="T3" fmla="*/ 21 h 116"/>
                        <a:gd name="T4" fmla="*/ 0 w 9"/>
                        <a:gd name="T5" fmla="*/ 115 h 116"/>
                        <a:gd name="T6" fmla="*/ 8 w 9"/>
                        <a:gd name="T7" fmla="*/ 81 h 116"/>
                        <a:gd name="T8" fmla="*/ 8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8" y="0"/>
                          </a:moveTo>
                          <a:lnTo>
                            <a:pt x="0" y="21"/>
                          </a:lnTo>
                          <a:lnTo>
                            <a:pt x="0" y="115"/>
                          </a:lnTo>
                          <a:lnTo>
                            <a:pt x="8" y="81"/>
                          </a:lnTo>
                          <a:lnTo>
                            <a:pt x="8"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2" name="Freeform 421"/>
                    <p:cNvSpPr>
                      <a:spLocks/>
                    </p:cNvSpPr>
                    <p:nvPr/>
                  </p:nvSpPr>
                  <p:spPr bwMode="auto">
                    <a:xfrm>
                      <a:off x="4571" y="959"/>
                      <a:ext cx="47" cy="144"/>
                    </a:xfrm>
                    <a:custGeom>
                      <a:avLst/>
                      <a:gdLst>
                        <a:gd name="T0" fmla="*/ 46 w 47"/>
                        <a:gd name="T1" fmla="*/ 0 h 144"/>
                        <a:gd name="T2" fmla="*/ 0 w 47"/>
                        <a:gd name="T3" fmla="*/ 49 h 144"/>
                        <a:gd name="T4" fmla="*/ 0 w 47"/>
                        <a:gd name="T5" fmla="*/ 143 h 144"/>
                        <a:gd name="T6" fmla="*/ 46 w 47"/>
                        <a:gd name="T7" fmla="*/ 92 h 144"/>
                        <a:gd name="T8" fmla="*/ 46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46" y="0"/>
                          </a:moveTo>
                          <a:lnTo>
                            <a:pt x="0" y="49"/>
                          </a:lnTo>
                          <a:lnTo>
                            <a:pt x="0" y="143"/>
                          </a:lnTo>
                          <a:lnTo>
                            <a:pt x="46" y="92"/>
                          </a:lnTo>
                          <a:lnTo>
                            <a:pt x="4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3" name="Freeform 422"/>
                    <p:cNvSpPr>
                      <a:spLocks/>
                    </p:cNvSpPr>
                    <p:nvPr/>
                  </p:nvSpPr>
                  <p:spPr bwMode="auto">
                    <a:xfrm>
                      <a:off x="4632" y="900"/>
                      <a:ext cx="27" cy="111"/>
                    </a:xfrm>
                    <a:custGeom>
                      <a:avLst/>
                      <a:gdLst>
                        <a:gd name="T0" fmla="*/ 26 w 27"/>
                        <a:gd name="T1" fmla="*/ 0 h 111"/>
                        <a:gd name="T2" fmla="*/ 0 w 27"/>
                        <a:gd name="T3" fmla="*/ 28 h 111"/>
                        <a:gd name="T4" fmla="*/ 0 w 27"/>
                        <a:gd name="T5" fmla="*/ 110 h 111"/>
                        <a:gd name="T6" fmla="*/ 26 w 27"/>
                        <a:gd name="T7" fmla="*/ 70 h 111"/>
                        <a:gd name="T8" fmla="*/ 26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26" y="0"/>
                          </a:moveTo>
                          <a:lnTo>
                            <a:pt x="0" y="28"/>
                          </a:lnTo>
                          <a:lnTo>
                            <a:pt x="0" y="110"/>
                          </a:lnTo>
                          <a:lnTo>
                            <a:pt x="26" y="70"/>
                          </a:lnTo>
                          <a:lnTo>
                            <a:pt x="2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4" name="Freeform 423"/>
                    <p:cNvSpPr>
                      <a:spLocks/>
                    </p:cNvSpPr>
                    <p:nvPr/>
                  </p:nvSpPr>
                  <p:spPr bwMode="auto">
                    <a:xfrm>
                      <a:off x="4480" y="828"/>
                      <a:ext cx="148" cy="122"/>
                    </a:xfrm>
                    <a:custGeom>
                      <a:avLst/>
                      <a:gdLst>
                        <a:gd name="T0" fmla="*/ 40 w 148"/>
                        <a:gd name="T1" fmla="*/ 0 h 122"/>
                        <a:gd name="T2" fmla="*/ 0 w 148"/>
                        <a:gd name="T3" fmla="*/ 0 h 122"/>
                        <a:gd name="T4" fmla="*/ 135 w 148"/>
                        <a:gd name="T5" fmla="*/ 121 h 122"/>
                        <a:gd name="T6" fmla="*/ 147 w 148"/>
                        <a:gd name="T7" fmla="*/ 96 h 122"/>
                        <a:gd name="T8" fmla="*/ 40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40" y="0"/>
                          </a:moveTo>
                          <a:lnTo>
                            <a:pt x="0" y="0"/>
                          </a:lnTo>
                          <a:lnTo>
                            <a:pt x="135" y="121"/>
                          </a:lnTo>
                          <a:lnTo>
                            <a:pt x="147" y="96"/>
                          </a:lnTo>
                          <a:lnTo>
                            <a:pt x="4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5" name="Freeform 424"/>
                    <p:cNvSpPr>
                      <a:spLocks/>
                    </p:cNvSpPr>
                    <p:nvPr/>
                  </p:nvSpPr>
                  <p:spPr bwMode="auto">
                    <a:xfrm>
                      <a:off x="4418" y="879"/>
                      <a:ext cx="145" cy="224"/>
                    </a:xfrm>
                    <a:custGeom>
                      <a:avLst/>
                      <a:gdLst>
                        <a:gd name="T0" fmla="*/ 0 w 145"/>
                        <a:gd name="T1" fmla="*/ 0 h 224"/>
                        <a:gd name="T2" fmla="*/ 0 w 145"/>
                        <a:gd name="T3" fmla="*/ 94 h 224"/>
                        <a:gd name="T4" fmla="*/ 144 w 145"/>
                        <a:gd name="T5" fmla="*/ 223 h 224"/>
                        <a:gd name="T6" fmla="*/ 144 w 145"/>
                        <a:gd name="T7" fmla="*/ 129 h 224"/>
                        <a:gd name="T8" fmla="*/ 0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0" y="0"/>
                          </a:moveTo>
                          <a:lnTo>
                            <a:pt x="0" y="94"/>
                          </a:lnTo>
                          <a:lnTo>
                            <a:pt x="144" y="223"/>
                          </a:lnTo>
                          <a:lnTo>
                            <a:pt x="144" y="129"/>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6" name="Freeform 425"/>
                    <p:cNvSpPr>
                      <a:spLocks/>
                    </p:cNvSpPr>
                    <p:nvPr/>
                  </p:nvSpPr>
                  <p:spPr bwMode="auto">
                    <a:xfrm>
                      <a:off x="4433" y="898"/>
                      <a:ext cx="117" cy="178"/>
                    </a:xfrm>
                    <a:custGeom>
                      <a:avLst/>
                      <a:gdLst>
                        <a:gd name="T0" fmla="*/ 0 w 117"/>
                        <a:gd name="T1" fmla="*/ 0 h 178"/>
                        <a:gd name="T2" fmla="*/ 0 w 117"/>
                        <a:gd name="T3" fmla="*/ 73 h 178"/>
                        <a:gd name="T4" fmla="*/ 116 w 117"/>
                        <a:gd name="T5" fmla="*/ 177 h 178"/>
                        <a:gd name="T6" fmla="*/ 116 w 117"/>
                        <a:gd name="T7" fmla="*/ 102 h 178"/>
                        <a:gd name="T8" fmla="*/ 0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0" y="0"/>
                          </a:moveTo>
                          <a:lnTo>
                            <a:pt x="0" y="73"/>
                          </a:lnTo>
                          <a:lnTo>
                            <a:pt x="116" y="177"/>
                          </a:lnTo>
                          <a:lnTo>
                            <a:pt x="116" y="102"/>
                          </a:lnTo>
                          <a:lnTo>
                            <a:pt x="0"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17" name="Freeform 426"/>
                    <p:cNvSpPr>
                      <a:spLocks/>
                    </p:cNvSpPr>
                    <p:nvPr/>
                  </p:nvSpPr>
                  <p:spPr bwMode="auto">
                    <a:xfrm>
                      <a:off x="4523" y="819"/>
                      <a:ext cx="132" cy="103"/>
                    </a:xfrm>
                    <a:custGeom>
                      <a:avLst/>
                      <a:gdLst>
                        <a:gd name="T0" fmla="*/ 0 w 132"/>
                        <a:gd name="T1" fmla="*/ 9 h 103"/>
                        <a:gd name="T2" fmla="*/ 43 w 132"/>
                        <a:gd name="T3" fmla="*/ 0 h 103"/>
                        <a:gd name="T4" fmla="*/ 131 w 132"/>
                        <a:gd name="T5" fmla="*/ 77 h 103"/>
                        <a:gd name="T6" fmla="*/ 104 w 132"/>
                        <a:gd name="T7" fmla="*/ 102 h 103"/>
                        <a:gd name="T8" fmla="*/ 0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0" y="9"/>
                          </a:moveTo>
                          <a:lnTo>
                            <a:pt x="43" y="0"/>
                          </a:lnTo>
                          <a:lnTo>
                            <a:pt x="131" y="77"/>
                          </a:lnTo>
                          <a:lnTo>
                            <a:pt x="104" y="102"/>
                          </a:lnTo>
                          <a:lnTo>
                            <a:pt x="0"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1201" name="Group 427"/>
                  <p:cNvGrpSpPr>
                    <a:grpSpLocks/>
                  </p:cNvGrpSpPr>
                  <p:nvPr/>
                </p:nvGrpSpPr>
                <p:grpSpPr bwMode="auto">
                  <a:xfrm>
                    <a:off x="4272" y="1027"/>
                    <a:ext cx="293" cy="270"/>
                    <a:chOff x="4272" y="1027"/>
                    <a:chExt cx="293" cy="270"/>
                  </a:xfrm>
                </p:grpSpPr>
                <p:sp>
                  <p:nvSpPr>
                    <p:cNvPr id="1202" name="Freeform 428"/>
                    <p:cNvSpPr>
                      <a:spLocks/>
                    </p:cNvSpPr>
                    <p:nvPr/>
                  </p:nvSpPr>
                  <p:spPr bwMode="auto">
                    <a:xfrm>
                      <a:off x="4490" y="1221"/>
                      <a:ext cx="74" cy="75"/>
                    </a:xfrm>
                    <a:custGeom>
                      <a:avLst/>
                      <a:gdLst>
                        <a:gd name="T0" fmla="*/ 73 w 74"/>
                        <a:gd name="T1" fmla="*/ 0 h 75"/>
                        <a:gd name="T2" fmla="*/ 73 w 74"/>
                        <a:gd name="T3" fmla="*/ 10 h 75"/>
                        <a:gd name="T4" fmla="*/ 1 w 74"/>
                        <a:gd name="T5" fmla="*/ 74 h 75"/>
                        <a:gd name="T6" fmla="*/ 0 w 74"/>
                        <a:gd name="T7" fmla="*/ 65 h 75"/>
                        <a:gd name="T8" fmla="*/ 73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73" y="0"/>
                          </a:moveTo>
                          <a:lnTo>
                            <a:pt x="73" y="10"/>
                          </a:lnTo>
                          <a:lnTo>
                            <a:pt x="1" y="74"/>
                          </a:lnTo>
                          <a:lnTo>
                            <a:pt x="0" y="65"/>
                          </a:lnTo>
                          <a:lnTo>
                            <a:pt x="73"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3" name="Freeform 429"/>
                    <p:cNvSpPr>
                      <a:spLocks/>
                    </p:cNvSpPr>
                    <p:nvPr/>
                  </p:nvSpPr>
                  <p:spPr bwMode="auto">
                    <a:xfrm>
                      <a:off x="4272" y="1027"/>
                      <a:ext cx="293" cy="261"/>
                    </a:xfrm>
                    <a:custGeom>
                      <a:avLst/>
                      <a:gdLst>
                        <a:gd name="T0" fmla="*/ 74 w 293"/>
                        <a:gd name="T1" fmla="*/ 0 h 261"/>
                        <a:gd name="T2" fmla="*/ 0 w 293"/>
                        <a:gd name="T3" fmla="*/ 66 h 261"/>
                        <a:gd name="T4" fmla="*/ 218 w 293"/>
                        <a:gd name="T5" fmla="*/ 260 h 261"/>
                        <a:gd name="T6" fmla="*/ 292 w 293"/>
                        <a:gd name="T7" fmla="*/ 194 h 261"/>
                        <a:gd name="T8" fmla="*/ 74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74" y="0"/>
                          </a:moveTo>
                          <a:lnTo>
                            <a:pt x="0" y="66"/>
                          </a:lnTo>
                          <a:lnTo>
                            <a:pt x="218" y="260"/>
                          </a:lnTo>
                          <a:lnTo>
                            <a:pt x="292" y="194"/>
                          </a:lnTo>
                          <a:lnTo>
                            <a:pt x="7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4" name="Freeform 430"/>
                    <p:cNvSpPr>
                      <a:spLocks/>
                    </p:cNvSpPr>
                    <p:nvPr/>
                  </p:nvSpPr>
                  <p:spPr bwMode="auto">
                    <a:xfrm>
                      <a:off x="4342" y="1039"/>
                      <a:ext cx="203" cy="181"/>
                    </a:xfrm>
                    <a:custGeom>
                      <a:avLst/>
                      <a:gdLst>
                        <a:gd name="T0" fmla="*/ 9 w 203"/>
                        <a:gd name="T1" fmla="*/ 0 h 181"/>
                        <a:gd name="T2" fmla="*/ 0 w 203"/>
                        <a:gd name="T3" fmla="*/ 9 h 181"/>
                        <a:gd name="T4" fmla="*/ 192 w 203"/>
                        <a:gd name="T5" fmla="*/ 180 h 181"/>
                        <a:gd name="T6" fmla="*/ 202 w 203"/>
                        <a:gd name="T7" fmla="*/ 172 h 181"/>
                        <a:gd name="T8" fmla="*/ 9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9" y="0"/>
                          </a:moveTo>
                          <a:lnTo>
                            <a:pt x="0" y="9"/>
                          </a:lnTo>
                          <a:lnTo>
                            <a:pt x="192" y="180"/>
                          </a:lnTo>
                          <a:lnTo>
                            <a:pt x="202" y="172"/>
                          </a:lnTo>
                          <a:lnTo>
                            <a:pt x="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5" name="Freeform 431"/>
                    <p:cNvSpPr>
                      <a:spLocks/>
                    </p:cNvSpPr>
                    <p:nvPr/>
                  </p:nvSpPr>
                  <p:spPr bwMode="auto">
                    <a:xfrm>
                      <a:off x="4299" y="1055"/>
                      <a:ext cx="151" cy="137"/>
                    </a:xfrm>
                    <a:custGeom>
                      <a:avLst/>
                      <a:gdLst>
                        <a:gd name="T0" fmla="*/ 30 w 151"/>
                        <a:gd name="T1" fmla="*/ 0 h 137"/>
                        <a:gd name="T2" fmla="*/ 0 w 151"/>
                        <a:gd name="T3" fmla="*/ 27 h 137"/>
                        <a:gd name="T4" fmla="*/ 11 w 151"/>
                        <a:gd name="T5" fmla="*/ 36 h 137"/>
                        <a:gd name="T6" fmla="*/ 0 w 151"/>
                        <a:gd name="T7" fmla="*/ 46 h 137"/>
                        <a:gd name="T8" fmla="*/ 101 w 151"/>
                        <a:gd name="T9" fmla="*/ 136 h 137"/>
                        <a:gd name="T10" fmla="*/ 111 w 151"/>
                        <a:gd name="T11" fmla="*/ 127 h 137"/>
                        <a:gd name="T12" fmla="*/ 119 w 151"/>
                        <a:gd name="T13" fmla="*/ 135 h 137"/>
                        <a:gd name="T14" fmla="*/ 150 w 151"/>
                        <a:gd name="T15" fmla="*/ 107 h 137"/>
                        <a:gd name="T16" fmla="*/ 3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30" y="0"/>
                          </a:moveTo>
                          <a:lnTo>
                            <a:pt x="0" y="27"/>
                          </a:lnTo>
                          <a:lnTo>
                            <a:pt x="11" y="36"/>
                          </a:lnTo>
                          <a:lnTo>
                            <a:pt x="0" y="46"/>
                          </a:lnTo>
                          <a:lnTo>
                            <a:pt x="101" y="136"/>
                          </a:lnTo>
                          <a:lnTo>
                            <a:pt x="111" y="127"/>
                          </a:lnTo>
                          <a:lnTo>
                            <a:pt x="119" y="135"/>
                          </a:lnTo>
                          <a:lnTo>
                            <a:pt x="150" y="107"/>
                          </a:lnTo>
                          <a:lnTo>
                            <a:pt x="3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6" name="Freeform 432"/>
                    <p:cNvSpPr>
                      <a:spLocks/>
                    </p:cNvSpPr>
                    <p:nvPr/>
                  </p:nvSpPr>
                  <p:spPr bwMode="auto">
                    <a:xfrm>
                      <a:off x="4438" y="1170"/>
                      <a:ext cx="47" cy="43"/>
                    </a:xfrm>
                    <a:custGeom>
                      <a:avLst/>
                      <a:gdLst>
                        <a:gd name="T0" fmla="*/ 17 w 47"/>
                        <a:gd name="T1" fmla="*/ 0 h 43"/>
                        <a:gd name="T2" fmla="*/ 0 w 47"/>
                        <a:gd name="T3" fmla="*/ 15 h 43"/>
                        <a:gd name="T4" fmla="*/ 29 w 47"/>
                        <a:gd name="T5" fmla="*/ 42 h 43"/>
                        <a:gd name="T6" fmla="*/ 46 w 47"/>
                        <a:gd name="T7" fmla="*/ 27 h 43"/>
                        <a:gd name="T8" fmla="*/ 17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17" y="0"/>
                          </a:moveTo>
                          <a:lnTo>
                            <a:pt x="0" y="15"/>
                          </a:lnTo>
                          <a:lnTo>
                            <a:pt x="29" y="42"/>
                          </a:lnTo>
                          <a:lnTo>
                            <a:pt x="46" y="27"/>
                          </a:lnTo>
                          <a:lnTo>
                            <a:pt x="1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7" name="Freeform 433"/>
                    <p:cNvSpPr>
                      <a:spLocks/>
                    </p:cNvSpPr>
                    <p:nvPr/>
                  </p:nvSpPr>
                  <p:spPr bwMode="auto">
                    <a:xfrm>
                      <a:off x="4455" y="1201"/>
                      <a:ext cx="69" cy="66"/>
                    </a:xfrm>
                    <a:custGeom>
                      <a:avLst/>
                      <a:gdLst>
                        <a:gd name="T0" fmla="*/ 37 w 69"/>
                        <a:gd name="T1" fmla="*/ 0 h 66"/>
                        <a:gd name="T2" fmla="*/ 17 w 69"/>
                        <a:gd name="T3" fmla="*/ 18 h 66"/>
                        <a:gd name="T4" fmla="*/ 20 w 69"/>
                        <a:gd name="T5" fmla="*/ 21 h 66"/>
                        <a:gd name="T6" fmla="*/ 0 w 69"/>
                        <a:gd name="T7" fmla="*/ 39 h 66"/>
                        <a:gd name="T8" fmla="*/ 28 w 69"/>
                        <a:gd name="T9" fmla="*/ 65 h 66"/>
                        <a:gd name="T10" fmla="*/ 68 w 69"/>
                        <a:gd name="T11" fmla="*/ 28 h 66"/>
                        <a:gd name="T12" fmla="*/ 37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7" y="0"/>
                          </a:moveTo>
                          <a:lnTo>
                            <a:pt x="17" y="18"/>
                          </a:lnTo>
                          <a:lnTo>
                            <a:pt x="20" y="21"/>
                          </a:lnTo>
                          <a:lnTo>
                            <a:pt x="0" y="39"/>
                          </a:lnTo>
                          <a:lnTo>
                            <a:pt x="28" y="65"/>
                          </a:lnTo>
                          <a:lnTo>
                            <a:pt x="68" y="28"/>
                          </a:lnTo>
                          <a:lnTo>
                            <a:pt x="3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8" name="Freeform 434"/>
                    <p:cNvSpPr>
                      <a:spLocks/>
                    </p:cNvSpPr>
                    <p:nvPr/>
                  </p:nvSpPr>
                  <p:spPr bwMode="auto">
                    <a:xfrm>
                      <a:off x="4416" y="1197"/>
                      <a:ext cx="43" cy="39"/>
                    </a:xfrm>
                    <a:custGeom>
                      <a:avLst/>
                      <a:gdLst>
                        <a:gd name="T0" fmla="*/ 31 w 43"/>
                        <a:gd name="T1" fmla="*/ 3 h 39"/>
                        <a:gd name="T2" fmla="*/ 38 w 43"/>
                        <a:gd name="T3" fmla="*/ 9 h 39"/>
                        <a:gd name="T4" fmla="*/ 30 w 43"/>
                        <a:gd name="T5" fmla="*/ 17 h 39"/>
                        <a:gd name="T6" fmla="*/ 42 w 43"/>
                        <a:gd name="T7" fmla="*/ 29 h 39"/>
                        <a:gd name="T8" fmla="*/ 31 w 43"/>
                        <a:gd name="T9" fmla="*/ 38 h 39"/>
                        <a:gd name="T10" fmla="*/ 0 w 43"/>
                        <a:gd name="T11" fmla="*/ 9 h 39"/>
                        <a:gd name="T12" fmla="*/ 10 w 43"/>
                        <a:gd name="T13" fmla="*/ 0 h 39"/>
                        <a:gd name="T14" fmla="*/ 22 w 43"/>
                        <a:gd name="T15" fmla="*/ 11 h 39"/>
                        <a:gd name="T16" fmla="*/ 3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31" y="3"/>
                          </a:moveTo>
                          <a:lnTo>
                            <a:pt x="38" y="9"/>
                          </a:lnTo>
                          <a:lnTo>
                            <a:pt x="30" y="17"/>
                          </a:lnTo>
                          <a:lnTo>
                            <a:pt x="42" y="29"/>
                          </a:lnTo>
                          <a:lnTo>
                            <a:pt x="31" y="38"/>
                          </a:lnTo>
                          <a:lnTo>
                            <a:pt x="0" y="9"/>
                          </a:lnTo>
                          <a:lnTo>
                            <a:pt x="10" y="0"/>
                          </a:lnTo>
                          <a:lnTo>
                            <a:pt x="22" y="11"/>
                          </a:lnTo>
                          <a:lnTo>
                            <a:pt x="3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209" name="Freeform 435"/>
                    <p:cNvSpPr>
                      <a:spLocks/>
                    </p:cNvSpPr>
                    <p:nvPr/>
                  </p:nvSpPr>
                  <p:spPr bwMode="auto">
                    <a:xfrm>
                      <a:off x="4273" y="1093"/>
                      <a:ext cx="218" cy="204"/>
                    </a:xfrm>
                    <a:custGeom>
                      <a:avLst/>
                      <a:gdLst>
                        <a:gd name="T0" fmla="*/ 0 w 218"/>
                        <a:gd name="T1" fmla="*/ 0 h 204"/>
                        <a:gd name="T2" fmla="*/ 0 w 218"/>
                        <a:gd name="T3" fmla="*/ 10 h 204"/>
                        <a:gd name="T4" fmla="*/ 217 w 218"/>
                        <a:gd name="T5" fmla="*/ 203 h 204"/>
                        <a:gd name="T6" fmla="*/ 216 w 218"/>
                        <a:gd name="T7" fmla="*/ 192 h 204"/>
                        <a:gd name="T8" fmla="*/ 0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0" y="0"/>
                          </a:moveTo>
                          <a:lnTo>
                            <a:pt x="0" y="10"/>
                          </a:lnTo>
                          <a:lnTo>
                            <a:pt x="217" y="203"/>
                          </a:lnTo>
                          <a:lnTo>
                            <a:pt x="216" y="192"/>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sp>
              <p:nvSpPr>
                <p:cNvPr id="1076" name="Line 436"/>
                <p:cNvSpPr>
                  <a:spLocks noChangeShapeType="1"/>
                </p:cNvSpPr>
                <p:nvPr/>
              </p:nvSpPr>
              <p:spPr bwMode="auto">
                <a:xfrm flipH="1">
                  <a:off x="5026" y="1449"/>
                  <a:ext cx="127" cy="576"/>
                </a:xfrm>
                <a:prstGeom prst="line">
                  <a:avLst/>
                </a:prstGeom>
                <a:noFill/>
                <a:ln w="381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grpSp>
              <p:nvGrpSpPr>
                <p:cNvPr id="1077" name="Group 437"/>
                <p:cNvGrpSpPr>
                  <a:grpSpLocks/>
                </p:cNvGrpSpPr>
                <p:nvPr/>
              </p:nvGrpSpPr>
              <p:grpSpPr bwMode="auto">
                <a:xfrm>
                  <a:off x="5026" y="1189"/>
                  <a:ext cx="425" cy="340"/>
                  <a:chOff x="4272" y="816"/>
                  <a:chExt cx="481" cy="481"/>
                </a:xfrm>
              </p:grpSpPr>
              <p:grpSp>
                <p:nvGrpSpPr>
                  <p:cNvPr id="1174" name="Group 438"/>
                  <p:cNvGrpSpPr>
                    <a:grpSpLocks/>
                  </p:cNvGrpSpPr>
                  <p:nvPr/>
                </p:nvGrpSpPr>
                <p:grpSpPr bwMode="auto">
                  <a:xfrm>
                    <a:off x="4350" y="817"/>
                    <a:ext cx="403" cy="401"/>
                    <a:chOff x="4350" y="817"/>
                    <a:chExt cx="403" cy="401"/>
                  </a:xfrm>
                </p:grpSpPr>
                <p:sp>
                  <p:nvSpPr>
                    <p:cNvPr id="1193" name="Freeform 439"/>
                    <p:cNvSpPr>
                      <a:spLocks/>
                    </p:cNvSpPr>
                    <p:nvPr/>
                  </p:nvSpPr>
                  <p:spPr bwMode="auto">
                    <a:xfrm>
                      <a:off x="4485" y="1111"/>
                      <a:ext cx="89" cy="78"/>
                    </a:xfrm>
                    <a:custGeom>
                      <a:avLst/>
                      <a:gdLst>
                        <a:gd name="T0" fmla="*/ 10 w 89"/>
                        <a:gd name="T1" fmla="*/ 0 h 78"/>
                        <a:gd name="T2" fmla="*/ 0 w 89"/>
                        <a:gd name="T3" fmla="*/ 7 h 78"/>
                        <a:gd name="T4" fmla="*/ 81 w 89"/>
                        <a:gd name="T5" fmla="*/ 77 h 78"/>
                        <a:gd name="T6" fmla="*/ 88 w 89"/>
                        <a:gd name="T7" fmla="*/ 67 h 78"/>
                        <a:gd name="T8" fmla="*/ 10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10" y="0"/>
                          </a:moveTo>
                          <a:lnTo>
                            <a:pt x="0" y="7"/>
                          </a:lnTo>
                          <a:lnTo>
                            <a:pt x="81" y="77"/>
                          </a:lnTo>
                          <a:lnTo>
                            <a:pt x="88" y="67"/>
                          </a:lnTo>
                          <a:lnTo>
                            <a:pt x="1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4" name="Freeform 440"/>
                    <p:cNvSpPr>
                      <a:spLocks/>
                    </p:cNvSpPr>
                    <p:nvPr/>
                  </p:nvSpPr>
                  <p:spPr bwMode="auto">
                    <a:xfrm>
                      <a:off x="4350" y="817"/>
                      <a:ext cx="403" cy="359"/>
                    </a:xfrm>
                    <a:custGeom>
                      <a:avLst/>
                      <a:gdLst>
                        <a:gd name="T0" fmla="*/ 0 w 403"/>
                        <a:gd name="T1" fmla="*/ 154 h 359"/>
                        <a:gd name="T2" fmla="*/ 172 w 403"/>
                        <a:gd name="T3" fmla="*/ 0 h 359"/>
                        <a:gd name="T4" fmla="*/ 402 w 403"/>
                        <a:gd name="T5" fmla="*/ 203 h 359"/>
                        <a:gd name="T6" fmla="*/ 231 w 403"/>
                        <a:gd name="T7" fmla="*/ 358 h 359"/>
                        <a:gd name="T8" fmla="*/ 0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0" y="154"/>
                          </a:moveTo>
                          <a:lnTo>
                            <a:pt x="172" y="0"/>
                          </a:lnTo>
                          <a:lnTo>
                            <a:pt x="402" y="203"/>
                          </a:lnTo>
                          <a:lnTo>
                            <a:pt x="231" y="358"/>
                          </a:lnTo>
                          <a:lnTo>
                            <a:pt x="0"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5" name="Freeform 441"/>
                    <p:cNvSpPr>
                      <a:spLocks/>
                    </p:cNvSpPr>
                    <p:nvPr/>
                  </p:nvSpPr>
                  <p:spPr bwMode="auto">
                    <a:xfrm>
                      <a:off x="4580" y="1021"/>
                      <a:ext cx="173" cy="197"/>
                    </a:xfrm>
                    <a:custGeom>
                      <a:avLst/>
                      <a:gdLst>
                        <a:gd name="T0" fmla="*/ 172 w 173"/>
                        <a:gd name="T1" fmla="*/ 0 h 197"/>
                        <a:gd name="T2" fmla="*/ 0 w 173"/>
                        <a:gd name="T3" fmla="*/ 153 h 197"/>
                        <a:gd name="T4" fmla="*/ 0 w 173"/>
                        <a:gd name="T5" fmla="*/ 196 h 197"/>
                        <a:gd name="T6" fmla="*/ 172 w 173"/>
                        <a:gd name="T7" fmla="*/ 43 h 197"/>
                        <a:gd name="T8" fmla="*/ 172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172" y="0"/>
                          </a:moveTo>
                          <a:lnTo>
                            <a:pt x="0" y="153"/>
                          </a:lnTo>
                          <a:lnTo>
                            <a:pt x="0" y="196"/>
                          </a:lnTo>
                          <a:lnTo>
                            <a:pt x="172" y="43"/>
                          </a:lnTo>
                          <a:lnTo>
                            <a:pt x="172"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6" name="Freeform 442"/>
                    <p:cNvSpPr>
                      <a:spLocks/>
                    </p:cNvSpPr>
                    <p:nvPr/>
                  </p:nvSpPr>
                  <p:spPr bwMode="auto">
                    <a:xfrm>
                      <a:off x="4350" y="971"/>
                      <a:ext cx="231" cy="247"/>
                    </a:xfrm>
                    <a:custGeom>
                      <a:avLst/>
                      <a:gdLst>
                        <a:gd name="T0" fmla="*/ 0 w 231"/>
                        <a:gd name="T1" fmla="*/ 0 h 247"/>
                        <a:gd name="T2" fmla="*/ 0 w 231"/>
                        <a:gd name="T3" fmla="*/ 41 h 247"/>
                        <a:gd name="T4" fmla="*/ 230 w 231"/>
                        <a:gd name="T5" fmla="*/ 246 h 247"/>
                        <a:gd name="T6" fmla="*/ 230 w 231"/>
                        <a:gd name="T7" fmla="*/ 203 h 247"/>
                        <a:gd name="T8" fmla="*/ 216 w 231"/>
                        <a:gd name="T9" fmla="*/ 191 h 247"/>
                        <a:gd name="T10" fmla="*/ 216 w 231"/>
                        <a:gd name="T11" fmla="*/ 217 h 247"/>
                        <a:gd name="T12" fmla="*/ 137 w 231"/>
                        <a:gd name="T13" fmla="*/ 147 h 247"/>
                        <a:gd name="T14" fmla="*/ 138 w 231"/>
                        <a:gd name="T15" fmla="*/ 120 h 247"/>
                        <a:gd name="T16" fmla="*/ 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0" y="0"/>
                          </a:moveTo>
                          <a:lnTo>
                            <a:pt x="0" y="41"/>
                          </a:lnTo>
                          <a:lnTo>
                            <a:pt x="230" y="246"/>
                          </a:lnTo>
                          <a:lnTo>
                            <a:pt x="230" y="203"/>
                          </a:lnTo>
                          <a:lnTo>
                            <a:pt x="216" y="191"/>
                          </a:lnTo>
                          <a:lnTo>
                            <a:pt x="216" y="217"/>
                          </a:lnTo>
                          <a:lnTo>
                            <a:pt x="137" y="147"/>
                          </a:lnTo>
                          <a:lnTo>
                            <a:pt x="138" y="120"/>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7" name="Freeform 443"/>
                    <p:cNvSpPr>
                      <a:spLocks/>
                    </p:cNvSpPr>
                    <p:nvPr/>
                  </p:nvSpPr>
                  <p:spPr bwMode="auto">
                    <a:xfrm>
                      <a:off x="4493" y="1087"/>
                      <a:ext cx="81" cy="88"/>
                    </a:xfrm>
                    <a:custGeom>
                      <a:avLst/>
                      <a:gdLst>
                        <a:gd name="T0" fmla="*/ 0 w 81"/>
                        <a:gd name="T1" fmla="*/ 0 h 88"/>
                        <a:gd name="T2" fmla="*/ 80 w 81"/>
                        <a:gd name="T3" fmla="*/ 70 h 88"/>
                        <a:gd name="T4" fmla="*/ 74 w 81"/>
                        <a:gd name="T5" fmla="*/ 76 h 88"/>
                        <a:gd name="T6" fmla="*/ 72 w 81"/>
                        <a:gd name="T7" fmla="*/ 87 h 88"/>
                        <a:gd name="T8" fmla="*/ 0 w 81"/>
                        <a:gd name="T9" fmla="*/ 22 h 88"/>
                        <a:gd name="T10" fmla="*/ 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0" y="0"/>
                          </a:moveTo>
                          <a:lnTo>
                            <a:pt x="80" y="70"/>
                          </a:lnTo>
                          <a:lnTo>
                            <a:pt x="74" y="76"/>
                          </a:lnTo>
                          <a:lnTo>
                            <a:pt x="72" y="87"/>
                          </a:lnTo>
                          <a:lnTo>
                            <a:pt x="0" y="22"/>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8" name="Freeform 444"/>
                    <p:cNvSpPr>
                      <a:spLocks/>
                    </p:cNvSpPr>
                    <p:nvPr/>
                  </p:nvSpPr>
                  <p:spPr bwMode="auto">
                    <a:xfrm>
                      <a:off x="4487" y="1087"/>
                      <a:ext cx="8" cy="30"/>
                    </a:xfrm>
                    <a:custGeom>
                      <a:avLst/>
                      <a:gdLst>
                        <a:gd name="T0" fmla="*/ 7 w 8"/>
                        <a:gd name="T1" fmla="*/ 0 h 30"/>
                        <a:gd name="T2" fmla="*/ 0 w 8"/>
                        <a:gd name="T3" fmla="*/ 4 h 30"/>
                        <a:gd name="T4" fmla="*/ 0 w 8"/>
                        <a:gd name="T5" fmla="*/ 29 h 30"/>
                        <a:gd name="T6" fmla="*/ 6 w 8"/>
                        <a:gd name="T7" fmla="*/ 23 h 30"/>
                        <a:gd name="T8" fmla="*/ 7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7" y="0"/>
                          </a:moveTo>
                          <a:lnTo>
                            <a:pt x="0" y="4"/>
                          </a:lnTo>
                          <a:lnTo>
                            <a:pt x="0" y="29"/>
                          </a:lnTo>
                          <a:lnTo>
                            <a:pt x="6" y="23"/>
                          </a:lnTo>
                          <a:lnTo>
                            <a:pt x="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1175" name="Group 445"/>
                  <p:cNvGrpSpPr>
                    <a:grpSpLocks/>
                  </p:cNvGrpSpPr>
                  <p:nvPr/>
                </p:nvGrpSpPr>
                <p:grpSpPr bwMode="auto">
                  <a:xfrm>
                    <a:off x="4418" y="816"/>
                    <a:ext cx="241" cy="291"/>
                    <a:chOff x="4418" y="816"/>
                    <a:chExt cx="241" cy="291"/>
                  </a:xfrm>
                </p:grpSpPr>
                <p:sp>
                  <p:nvSpPr>
                    <p:cNvPr id="1185" name="Freeform 446"/>
                    <p:cNvSpPr>
                      <a:spLocks/>
                    </p:cNvSpPr>
                    <p:nvPr/>
                  </p:nvSpPr>
                  <p:spPr bwMode="auto">
                    <a:xfrm>
                      <a:off x="4418" y="816"/>
                      <a:ext cx="241" cy="291"/>
                    </a:xfrm>
                    <a:custGeom>
                      <a:avLst/>
                      <a:gdLst>
                        <a:gd name="T0" fmla="*/ 103 w 241"/>
                        <a:gd name="T1" fmla="*/ 0 h 291"/>
                        <a:gd name="T2" fmla="*/ 79 w 241"/>
                        <a:gd name="T3" fmla="*/ 27 h 291"/>
                        <a:gd name="T4" fmla="*/ 60 w 241"/>
                        <a:gd name="T5" fmla="*/ 12 h 291"/>
                        <a:gd name="T6" fmla="*/ 0 w 241"/>
                        <a:gd name="T7" fmla="*/ 64 h 291"/>
                        <a:gd name="T8" fmla="*/ 17 w 241"/>
                        <a:gd name="T9" fmla="*/ 79 h 291"/>
                        <a:gd name="T10" fmla="*/ 0 w 241"/>
                        <a:gd name="T11" fmla="*/ 90 h 291"/>
                        <a:gd name="T12" fmla="*/ 0 w 241"/>
                        <a:gd name="T13" fmla="*/ 156 h 291"/>
                        <a:gd name="T14" fmla="*/ 148 w 241"/>
                        <a:gd name="T15" fmla="*/ 290 h 291"/>
                        <a:gd name="T16" fmla="*/ 196 w 241"/>
                        <a:gd name="T17" fmla="*/ 238 h 291"/>
                        <a:gd name="T18" fmla="*/ 204 w 241"/>
                        <a:gd name="T19" fmla="*/ 222 h 291"/>
                        <a:gd name="T20" fmla="*/ 213 w 241"/>
                        <a:gd name="T21" fmla="*/ 193 h 291"/>
                        <a:gd name="T22" fmla="*/ 239 w 241"/>
                        <a:gd name="T23" fmla="*/ 157 h 291"/>
                        <a:gd name="T24" fmla="*/ 240 w 241"/>
                        <a:gd name="T25" fmla="*/ 79 h 291"/>
                        <a:gd name="T26" fmla="*/ 149 w 241"/>
                        <a:gd name="T27" fmla="*/ 0 h 291"/>
                        <a:gd name="T28" fmla="*/ 112 w 241"/>
                        <a:gd name="T29" fmla="*/ 8 h 291"/>
                        <a:gd name="T30" fmla="*/ 102 w 241"/>
                        <a:gd name="T31" fmla="*/ 1 h 291"/>
                        <a:gd name="T32" fmla="*/ 103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03" y="0"/>
                          </a:moveTo>
                          <a:lnTo>
                            <a:pt x="79" y="27"/>
                          </a:lnTo>
                          <a:lnTo>
                            <a:pt x="60" y="12"/>
                          </a:lnTo>
                          <a:lnTo>
                            <a:pt x="0" y="64"/>
                          </a:lnTo>
                          <a:lnTo>
                            <a:pt x="17" y="79"/>
                          </a:lnTo>
                          <a:lnTo>
                            <a:pt x="0" y="90"/>
                          </a:lnTo>
                          <a:lnTo>
                            <a:pt x="0" y="156"/>
                          </a:lnTo>
                          <a:lnTo>
                            <a:pt x="148" y="290"/>
                          </a:lnTo>
                          <a:lnTo>
                            <a:pt x="196" y="238"/>
                          </a:lnTo>
                          <a:lnTo>
                            <a:pt x="204" y="222"/>
                          </a:lnTo>
                          <a:lnTo>
                            <a:pt x="213" y="193"/>
                          </a:lnTo>
                          <a:lnTo>
                            <a:pt x="239" y="157"/>
                          </a:lnTo>
                          <a:lnTo>
                            <a:pt x="240" y="79"/>
                          </a:lnTo>
                          <a:lnTo>
                            <a:pt x="149" y="0"/>
                          </a:lnTo>
                          <a:lnTo>
                            <a:pt x="112" y="8"/>
                          </a:lnTo>
                          <a:lnTo>
                            <a:pt x="102" y="1"/>
                          </a:lnTo>
                          <a:lnTo>
                            <a:pt x="103"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6" name="Freeform 447"/>
                    <p:cNvSpPr>
                      <a:spLocks/>
                    </p:cNvSpPr>
                    <p:nvPr/>
                  </p:nvSpPr>
                  <p:spPr bwMode="auto">
                    <a:xfrm>
                      <a:off x="4621" y="930"/>
                      <a:ext cx="9" cy="116"/>
                    </a:xfrm>
                    <a:custGeom>
                      <a:avLst/>
                      <a:gdLst>
                        <a:gd name="T0" fmla="*/ 8 w 9"/>
                        <a:gd name="T1" fmla="*/ 0 h 116"/>
                        <a:gd name="T2" fmla="*/ 0 w 9"/>
                        <a:gd name="T3" fmla="*/ 21 h 116"/>
                        <a:gd name="T4" fmla="*/ 0 w 9"/>
                        <a:gd name="T5" fmla="*/ 115 h 116"/>
                        <a:gd name="T6" fmla="*/ 8 w 9"/>
                        <a:gd name="T7" fmla="*/ 81 h 116"/>
                        <a:gd name="T8" fmla="*/ 8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8" y="0"/>
                          </a:moveTo>
                          <a:lnTo>
                            <a:pt x="0" y="21"/>
                          </a:lnTo>
                          <a:lnTo>
                            <a:pt x="0" y="115"/>
                          </a:lnTo>
                          <a:lnTo>
                            <a:pt x="8" y="81"/>
                          </a:lnTo>
                          <a:lnTo>
                            <a:pt x="8"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7" name="Freeform 448"/>
                    <p:cNvSpPr>
                      <a:spLocks/>
                    </p:cNvSpPr>
                    <p:nvPr/>
                  </p:nvSpPr>
                  <p:spPr bwMode="auto">
                    <a:xfrm>
                      <a:off x="4571" y="959"/>
                      <a:ext cx="47" cy="144"/>
                    </a:xfrm>
                    <a:custGeom>
                      <a:avLst/>
                      <a:gdLst>
                        <a:gd name="T0" fmla="*/ 46 w 47"/>
                        <a:gd name="T1" fmla="*/ 0 h 144"/>
                        <a:gd name="T2" fmla="*/ 0 w 47"/>
                        <a:gd name="T3" fmla="*/ 49 h 144"/>
                        <a:gd name="T4" fmla="*/ 0 w 47"/>
                        <a:gd name="T5" fmla="*/ 143 h 144"/>
                        <a:gd name="T6" fmla="*/ 46 w 47"/>
                        <a:gd name="T7" fmla="*/ 92 h 144"/>
                        <a:gd name="T8" fmla="*/ 46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46" y="0"/>
                          </a:moveTo>
                          <a:lnTo>
                            <a:pt x="0" y="49"/>
                          </a:lnTo>
                          <a:lnTo>
                            <a:pt x="0" y="143"/>
                          </a:lnTo>
                          <a:lnTo>
                            <a:pt x="46" y="92"/>
                          </a:lnTo>
                          <a:lnTo>
                            <a:pt x="4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8" name="Freeform 449"/>
                    <p:cNvSpPr>
                      <a:spLocks/>
                    </p:cNvSpPr>
                    <p:nvPr/>
                  </p:nvSpPr>
                  <p:spPr bwMode="auto">
                    <a:xfrm>
                      <a:off x="4632" y="900"/>
                      <a:ext cx="27" cy="111"/>
                    </a:xfrm>
                    <a:custGeom>
                      <a:avLst/>
                      <a:gdLst>
                        <a:gd name="T0" fmla="*/ 26 w 27"/>
                        <a:gd name="T1" fmla="*/ 0 h 111"/>
                        <a:gd name="T2" fmla="*/ 0 w 27"/>
                        <a:gd name="T3" fmla="*/ 28 h 111"/>
                        <a:gd name="T4" fmla="*/ 0 w 27"/>
                        <a:gd name="T5" fmla="*/ 110 h 111"/>
                        <a:gd name="T6" fmla="*/ 26 w 27"/>
                        <a:gd name="T7" fmla="*/ 70 h 111"/>
                        <a:gd name="T8" fmla="*/ 26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26" y="0"/>
                          </a:moveTo>
                          <a:lnTo>
                            <a:pt x="0" y="28"/>
                          </a:lnTo>
                          <a:lnTo>
                            <a:pt x="0" y="110"/>
                          </a:lnTo>
                          <a:lnTo>
                            <a:pt x="26" y="70"/>
                          </a:lnTo>
                          <a:lnTo>
                            <a:pt x="2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9" name="Freeform 450"/>
                    <p:cNvSpPr>
                      <a:spLocks/>
                    </p:cNvSpPr>
                    <p:nvPr/>
                  </p:nvSpPr>
                  <p:spPr bwMode="auto">
                    <a:xfrm>
                      <a:off x="4480" y="828"/>
                      <a:ext cx="148" cy="122"/>
                    </a:xfrm>
                    <a:custGeom>
                      <a:avLst/>
                      <a:gdLst>
                        <a:gd name="T0" fmla="*/ 40 w 148"/>
                        <a:gd name="T1" fmla="*/ 0 h 122"/>
                        <a:gd name="T2" fmla="*/ 0 w 148"/>
                        <a:gd name="T3" fmla="*/ 0 h 122"/>
                        <a:gd name="T4" fmla="*/ 135 w 148"/>
                        <a:gd name="T5" fmla="*/ 121 h 122"/>
                        <a:gd name="T6" fmla="*/ 147 w 148"/>
                        <a:gd name="T7" fmla="*/ 96 h 122"/>
                        <a:gd name="T8" fmla="*/ 40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40" y="0"/>
                          </a:moveTo>
                          <a:lnTo>
                            <a:pt x="0" y="0"/>
                          </a:lnTo>
                          <a:lnTo>
                            <a:pt x="135" y="121"/>
                          </a:lnTo>
                          <a:lnTo>
                            <a:pt x="147" y="96"/>
                          </a:lnTo>
                          <a:lnTo>
                            <a:pt x="4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0" name="Freeform 451"/>
                    <p:cNvSpPr>
                      <a:spLocks/>
                    </p:cNvSpPr>
                    <p:nvPr/>
                  </p:nvSpPr>
                  <p:spPr bwMode="auto">
                    <a:xfrm>
                      <a:off x="4418" y="879"/>
                      <a:ext cx="145" cy="224"/>
                    </a:xfrm>
                    <a:custGeom>
                      <a:avLst/>
                      <a:gdLst>
                        <a:gd name="T0" fmla="*/ 0 w 145"/>
                        <a:gd name="T1" fmla="*/ 0 h 224"/>
                        <a:gd name="T2" fmla="*/ 0 w 145"/>
                        <a:gd name="T3" fmla="*/ 94 h 224"/>
                        <a:gd name="T4" fmla="*/ 144 w 145"/>
                        <a:gd name="T5" fmla="*/ 223 h 224"/>
                        <a:gd name="T6" fmla="*/ 144 w 145"/>
                        <a:gd name="T7" fmla="*/ 129 h 224"/>
                        <a:gd name="T8" fmla="*/ 0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0" y="0"/>
                          </a:moveTo>
                          <a:lnTo>
                            <a:pt x="0" y="94"/>
                          </a:lnTo>
                          <a:lnTo>
                            <a:pt x="144" y="223"/>
                          </a:lnTo>
                          <a:lnTo>
                            <a:pt x="144" y="129"/>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1" name="Freeform 452"/>
                    <p:cNvSpPr>
                      <a:spLocks/>
                    </p:cNvSpPr>
                    <p:nvPr/>
                  </p:nvSpPr>
                  <p:spPr bwMode="auto">
                    <a:xfrm>
                      <a:off x="4433" y="898"/>
                      <a:ext cx="117" cy="178"/>
                    </a:xfrm>
                    <a:custGeom>
                      <a:avLst/>
                      <a:gdLst>
                        <a:gd name="T0" fmla="*/ 0 w 117"/>
                        <a:gd name="T1" fmla="*/ 0 h 178"/>
                        <a:gd name="T2" fmla="*/ 0 w 117"/>
                        <a:gd name="T3" fmla="*/ 73 h 178"/>
                        <a:gd name="T4" fmla="*/ 116 w 117"/>
                        <a:gd name="T5" fmla="*/ 177 h 178"/>
                        <a:gd name="T6" fmla="*/ 116 w 117"/>
                        <a:gd name="T7" fmla="*/ 102 h 178"/>
                        <a:gd name="T8" fmla="*/ 0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0" y="0"/>
                          </a:moveTo>
                          <a:lnTo>
                            <a:pt x="0" y="73"/>
                          </a:lnTo>
                          <a:lnTo>
                            <a:pt x="116" y="177"/>
                          </a:lnTo>
                          <a:lnTo>
                            <a:pt x="116" y="102"/>
                          </a:lnTo>
                          <a:lnTo>
                            <a:pt x="0"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92" name="Freeform 453"/>
                    <p:cNvSpPr>
                      <a:spLocks/>
                    </p:cNvSpPr>
                    <p:nvPr/>
                  </p:nvSpPr>
                  <p:spPr bwMode="auto">
                    <a:xfrm>
                      <a:off x="4523" y="819"/>
                      <a:ext cx="132" cy="103"/>
                    </a:xfrm>
                    <a:custGeom>
                      <a:avLst/>
                      <a:gdLst>
                        <a:gd name="T0" fmla="*/ 0 w 132"/>
                        <a:gd name="T1" fmla="*/ 9 h 103"/>
                        <a:gd name="T2" fmla="*/ 43 w 132"/>
                        <a:gd name="T3" fmla="*/ 0 h 103"/>
                        <a:gd name="T4" fmla="*/ 131 w 132"/>
                        <a:gd name="T5" fmla="*/ 77 h 103"/>
                        <a:gd name="T6" fmla="*/ 104 w 132"/>
                        <a:gd name="T7" fmla="*/ 102 h 103"/>
                        <a:gd name="T8" fmla="*/ 0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0" y="9"/>
                          </a:moveTo>
                          <a:lnTo>
                            <a:pt x="43" y="0"/>
                          </a:lnTo>
                          <a:lnTo>
                            <a:pt x="131" y="77"/>
                          </a:lnTo>
                          <a:lnTo>
                            <a:pt x="104" y="102"/>
                          </a:lnTo>
                          <a:lnTo>
                            <a:pt x="0"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1176" name="Group 454"/>
                  <p:cNvGrpSpPr>
                    <a:grpSpLocks/>
                  </p:cNvGrpSpPr>
                  <p:nvPr/>
                </p:nvGrpSpPr>
                <p:grpSpPr bwMode="auto">
                  <a:xfrm>
                    <a:off x="4272" y="1027"/>
                    <a:ext cx="293" cy="270"/>
                    <a:chOff x="4272" y="1027"/>
                    <a:chExt cx="293" cy="270"/>
                  </a:xfrm>
                </p:grpSpPr>
                <p:sp>
                  <p:nvSpPr>
                    <p:cNvPr id="1177" name="Freeform 455"/>
                    <p:cNvSpPr>
                      <a:spLocks/>
                    </p:cNvSpPr>
                    <p:nvPr/>
                  </p:nvSpPr>
                  <p:spPr bwMode="auto">
                    <a:xfrm>
                      <a:off x="4490" y="1221"/>
                      <a:ext cx="74" cy="75"/>
                    </a:xfrm>
                    <a:custGeom>
                      <a:avLst/>
                      <a:gdLst>
                        <a:gd name="T0" fmla="*/ 73 w 74"/>
                        <a:gd name="T1" fmla="*/ 0 h 75"/>
                        <a:gd name="T2" fmla="*/ 73 w 74"/>
                        <a:gd name="T3" fmla="*/ 10 h 75"/>
                        <a:gd name="T4" fmla="*/ 1 w 74"/>
                        <a:gd name="T5" fmla="*/ 74 h 75"/>
                        <a:gd name="T6" fmla="*/ 0 w 74"/>
                        <a:gd name="T7" fmla="*/ 65 h 75"/>
                        <a:gd name="T8" fmla="*/ 73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73" y="0"/>
                          </a:moveTo>
                          <a:lnTo>
                            <a:pt x="73" y="10"/>
                          </a:lnTo>
                          <a:lnTo>
                            <a:pt x="1" y="74"/>
                          </a:lnTo>
                          <a:lnTo>
                            <a:pt x="0" y="65"/>
                          </a:lnTo>
                          <a:lnTo>
                            <a:pt x="73"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78" name="Freeform 456"/>
                    <p:cNvSpPr>
                      <a:spLocks/>
                    </p:cNvSpPr>
                    <p:nvPr/>
                  </p:nvSpPr>
                  <p:spPr bwMode="auto">
                    <a:xfrm>
                      <a:off x="4272" y="1027"/>
                      <a:ext cx="293" cy="261"/>
                    </a:xfrm>
                    <a:custGeom>
                      <a:avLst/>
                      <a:gdLst>
                        <a:gd name="T0" fmla="*/ 74 w 293"/>
                        <a:gd name="T1" fmla="*/ 0 h 261"/>
                        <a:gd name="T2" fmla="*/ 0 w 293"/>
                        <a:gd name="T3" fmla="*/ 66 h 261"/>
                        <a:gd name="T4" fmla="*/ 218 w 293"/>
                        <a:gd name="T5" fmla="*/ 260 h 261"/>
                        <a:gd name="T6" fmla="*/ 292 w 293"/>
                        <a:gd name="T7" fmla="*/ 194 h 261"/>
                        <a:gd name="T8" fmla="*/ 74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74" y="0"/>
                          </a:moveTo>
                          <a:lnTo>
                            <a:pt x="0" y="66"/>
                          </a:lnTo>
                          <a:lnTo>
                            <a:pt x="218" y="260"/>
                          </a:lnTo>
                          <a:lnTo>
                            <a:pt x="292" y="194"/>
                          </a:lnTo>
                          <a:lnTo>
                            <a:pt x="7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79" name="Freeform 457"/>
                    <p:cNvSpPr>
                      <a:spLocks/>
                    </p:cNvSpPr>
                    <p:nvPr/>
                  </p:nvSpPr>
                  <p:spPr bwMode="auto">
                    <a:xfrm>
                      <a:off x="4342" y="1039"/>
                      <a:ext cx="203" cy="181"/>
                    </a:xfrm>
                    <a:custGeom>
                      <a:avLst/>
                      <a:gdLst>
                        <a:gd name="T0" fmla="*/ 9 w 203"/>
                        <a:gd name="T1" fmla="*/ 0 h 181"/>
                        <a:gd name="T2" fmla="*/ 0 w 203"/>
                        <a:gd name="T3" fmla="*/ 9 h 181"/>
                        <a:gd name="T4" fmla="*/ 192 w 203"/>
                        <a:gd name="T5" fmla="*/ 180 h 181"/>
                        <a:gd name="T6" fmla="*/ 202 w 203"/>
                        <a:gd name="T7" fmla="*/ 172 h 181"/>
                        <a:gd name="T8" fmla="*/ 9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9" y="0"/>
                          </a:moveTo>
                          <a:lnTo>
                            <a:pt x="0" y="9"/>
                          </a:lnTo>
                          <a:lnTo>
                            <a:pt x="192" y="180"/>
                          </a:lnTo>
                          <a:lnTo>
                            <a:pt x="202" y="172"/>
                          </a:lnTo>
                          <a:lnTo>
                            <a:pt x="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0" name="Freeform 458"/>
                    <p:cNvSpPr>
                      <a:spLocks/>
                    </p:cNvSpPr>
                    <p:nvPr/>
                  </p:nvSpPr>
                  <p:spPr bwMode="auto">
                    <a:xfrm>
                      <a:off x="4299" y="1055"/>
                      <a:ext cx="151" cy="137"/>
                    </a:xfrm>
                    <a:custGeom>
                      <a:avLst/>
                      <a:gdLst>
                        <a:gd name="T0" fmla="*/ 30 w 151"/>
                        <a:gd name="T1" fmla="*/ 0 h 137"/>
                        <a:gd name="T2" fmla="*/ 0 w 151"/>
                        <a:gd name="T3" fmla="*/ 27 h 137"/>
                        <a:gd name="T4" fmla="*/ 11 w 151"/>
                        <a:gd name="T5" fmla="*/ 36 h 137"/>
                        <a:gd name="T6" fmla="*/ 0 w 151"/>
                        <a:gd name="T7" fmla="*/ 46 h 137"/>
                        <a:gd name="T8" fmla="*/ 101 w 151"/>
                        <a:gd name="T9" fmla="*/ 136 h 137"/>
                        <a:gd name="T10" fmla="*/ 111 w 151"/>
                        <a:gd name="T11" fmla="*/ 127 h 137"/>
                        <a:gd name="T12" fmla="*/ 119 w 151"/>
                        <a:gd name="T13" fmla="*/ 135 h 137"/>
                        <a:gd name="T14" fmla="*/ 150 w 151"/>
                        <a:gd name="T15" fmla="*/ 107 h 137"/>
                        <a:gd name="T16" fmla="*/ 3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30" y="0"/>
                          </a:moveTo>
                          <a:lnTo>
                            <a:pt x="0" y="27"/>
                          </a:lnTo>
                          <a:lnTo>
                            <a:pt x="11" y="36"/>
                          </a:lnTo>
                          <a:lnTo>
                            <a:pt x="0" y="46"/>
                          </a:lnTo>
                          <a:lnTo>
                            <a:pt x="101" y="136"/>
                          </a:lnTo>
                          <a:lnTo>
                            <a:pt x="111" y="127"/>
                          </a:lnTo>
                          <a:lnTo>
                            <a:pt x="119" y="135"/>
                          </a:lnTo>
                          <a:lnTo>
                            <a:pt x="150" y="107"/>
                          </a:lnTo>
                          <a:lnTo>
                            <a:pt x="3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1" name="Freeform 459"/>
                    <p:cNvSpPr>
                      <a:spLocks/>
                    </p:cNvSpPr>
                    <p:nvPr/>
                  </p:nvSpPr>
                  <p:spPr bwMode="auto">
                    <a:xfrm>
                      <a:off x="4438" y="1170"/>
                      <a:ext cx="47" cy="43"/>
                    </a:xfrm>
                    <a:custGeom>
                      <a:avLst/>
                      <a:gdLst>
                        <a:gd name="T0" fmla="*/ 17 w 47"/>
                        <a:gd name="T1" fmla="*/ 0 h 43"/>
                        <a:gd name="T2" fmla="*/ 0 w 47"/>
                        <a:gd name="T3" fmla="*/ 15 h 43"/>
                        <a:gd name="T4" fmla="*/ 29 w 47"/>
                        <a:gd name="T5" fmla="*/ 42 h 43"/>
                        <a:gd name="T6" fmla="*/ 46 w 47"/>
                        <a:gd name="T7" fmla="*/ 27 h 43"/>
                        <a:gd name="T8" fmla="*/ 17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17" y="0"/>
                          </a:moveTo>
                          <a:lnTo>
                            <a:pt x="0" y="15"/>
                          </a:lnTo>
                          <a:lnTo>
                            <a:pt x="29" y="42"/>
                          </a:lnTo>
                          <a:lnTo>
                            <a:pt x="46" y="27"/>
                          </a:lnTo>
                          <a:lnTo>
                            <a:pt x="1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2" name="Freeform 460"/>
                    <p:cNvSpPr>
                      <a:spLocks/>
                    </p:cNvSpPr>
                    <p:nvPr/>
                  </p:nvSpPr>
                  <p:spPr bwMode="auto">
                    <a:xfrm>
                      <a:off x="4455" y="1201"/>
                      <a:ext cx="69" cy="66"/>
                    </a:xfrm>
                    <a:custGeom>
                      <a:avLst/>
                      <a:gdLst>
                        <a:gd name="T0" fmla="*/ 37 w 69"/>
                        <a:gd name="T1" fmla="*/ 0 h 66"/>
                        <a:gd name="T2" fmla="*/ 17 w 69"/>
                        <a:gd name="T3" fmla="*/ 18 h 66"/>
                        <a:gd name="T4" fmla="*/ 20 w 69"/>
                        <a:gd name="T5" fmla="*/ 21 h 66"/>
                        <a:gd name="T6" fmla="*/ 0 w 69"/>
                        <a:gd name="T7" fmla="*/ 39 h 66"/>
                        <a:gd name="T8" fmla="*/ 28 w 69"/>
                        <a:gd name="T9" fmla="*/ 65 h 66"/>
                        <a:gd name="T10" fmla="*/ 68 w 69"/>
                        <a:gd name="T11" fmla="*/ 28 h 66"/>
                        <a:gd name="T12" fmla="*/ 37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7" y="0"/>
                          </a:moveTo>
                          <a:lnTo>
                            <a:pt x="17" y="18"/>
                          </a:lnTo>
                          <a:lnTo>
                            <a:pt x="20" y="21"/>
                          </a:lnTo>
                          <a:lnTo>
                            <a:pt x="0" y="39"/>
                          </a:lnTo>
                          <a:lnTo>
                            <a:pt x="28" y="65"/>
                          </a:lnTo>
                          <a:lnTo>
                            <a:pt x="68" y="28"/>
                          </a:lnTo>
                          <a:lnTo>
                            <a:pt x="3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3" name="Freeform 461"/>
                    <p:cNvSpPr>
                      <a:spLocks/>
                    </p:cNvSpPr>
                    <p:nvPr/>
                  </p:nvSpPr>
                  <p:spPr bwMode="auto">
                    <a:xfrm>
                      <a:off x="4416" y="1197"/>
                      <a:ext cx="43" cy="39"/>
                    </a:xfrm>
                    <a:custGeom>
                      <a:avLst/>
                      <a:gdLst>
                        <a:gd name="T0" fmla="*/ 31 w 43"/>
                        <a:gd name="T1" fmla="*/ 3 h 39"/>
                        <a:gd name="T2" fmla="*/ 38 w 43"/>
                        <a:gd name="T3" fmla="*/ 9 h 39"/>
                        <a:gd name="T4" fmla="*/ 30 w 43"/>
                        <a:gd name="T5" fmla="*/ 17 h 39"/>
                        <a:gd name="T6" fmla="*/ 42 w 43"/>
                        <a:gd name="T7" fmla="*/ 29 h 39"/>
                        <a:gd name="T8" fmla="*/ 31 w 43"/>
                        <a:gd name="T9" fmla="*/ 38 h 39"/>
                        <a:gd name="T10" fmla="*/ 0 w 43"/>
                        <a:gd name="T11" fmla="*/ 9 h 39"/>
                        <a:gd name="T12" fmla="*/ 10 w 43"/>
                        <a:gd name="T13" fmla="*/ 0 h 39"/>
                        <a:gd name="T14" fmla="*/ 22 w 43"/>
                        <a:gd name="T15" fmla="*/ 11 h 39"/>
                        <a:gd name="T16" fmla="*/ 3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31" y="3"/>
                          </a:moveTo>
                          <a:lnTo>
                            <a:pt x="38" y="9"/>
                          </a:lnTo>
                          <a:lnTo>
                            <a:pt x="30" y="17"/>
                          </a:lnTo>
                          <a:lnTo>
                            <a:pt x="42" y="29"/>
                          </a:lnTo>
                          <a:lnTo>
                            <a:pt x="31" y="38"/>
                          </a:lnTo>
                          <a:lnTo>
                            <a:pt x="0" y="9"/>
                          </a:lnTo>
                          <a:lnTo>
                            <a:pt x="10" y="0"/>
                          </a:lnTo>
                          <a:lnTo>
                            <a:pt x="22" y="11"/>
                          </a:lnTo>
                          <a:lnTo>
                            <a:pt x="3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1184" name="Freeform 462"/>
                    <p:cNvSpPr>
                      <a:spLocks/>
                    </p:cNvSpPr>
                    <p:nvPr/>
                  </p:nvSpPr>
                  <p:spPr bwMode="auto">
                    <a:xfrm>
                      <a:off x="4273" y="1093"/>
                      <a:ext cx="218" cy="204"/>
                    </a:xfrm>
                    <a:custGeom>
                      <a:avLst/>
                      <a:gdLst>
                        <a:gd name="T0" fmla="*/ 0 w 218"/>
                        <a:gd name="T1" fmla="*/ 0 h 204"/>
                        <a:gd name="T2" fmla="*/ 0 w 218"/>
                        <a:gd name="T3" fmla="*/ 10 h 204"/>
                        <a:gd name="T4" fmla="*/ 217 w 218"/>
                        <a:gd name="T5" fmla="*/ 203 h 204"/>
                        <a:gd name="T6" fmla="*/ 216 w 218"/>
                        <a:gd name="T7" fmla="*/ 192 h 204"/>
                        <a:gd name="T8" fmla="*/ 0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0" y="0"/>
                          </a:moveTo>
                          <a:lnTo>
                            <a:pt x="0" y="10"/>
                          </a:lnTo>
                          <a:lnTo>
                            <a:pt x="217" y="203"/>
                          </a:lnTo>
                          <a:lnTo>
                            <a:pt x="216" y="192"/>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1078" name="Group 465"/>
                <p:cNvGrpSpPr>
                  <a:grpSpLocks/>
                </p:cNvGrpSpPr>
                <p:nvPr/>
              </p:nvGrpSpPr>
              <p:grpSpPr bwMode="auto">
                <a:xfrm>
                  <a:off x="2986" y="3291"/>
                  <a:ext cx="721" cy="326"/>
                  <a:chOff x="2401" y="865"/>
                  <a:chExt cx="814" cy="462"/>
                </a:xfrm>
              </p:grpSpPr>
              <p:sp>
                <p:nvSpPr>
                  <p:cNvPr id="1079" name="Rectangle 466"/>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080" name="Group 467"/>
                  <p:cNvGrpSpPr>
                    <a:grpSpLocks/>
                  </p:cNvGrpSpPr>
                  <p:nvPr/>
                </p:nvGrpSpPr>
                <p:grpSpPr bwMode="auto">
                  <a:xfrm>
                    <a:off x="2492" y="1023"/>
                    <a:ext cx="652" cy="159"/>
                    <a:chOff x="2492" y="1023"/>
                    <a:chExt cx="652" cy="159"/>
                  </a:xfrm>
                </p:grpSpPr>
                <p:sp>
                  <p:nvSpPr>
                    <p:cNvPr id="1167" name="Rectangle 468"/>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68" name="Rectangle 469"/>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69" name="Rectangle 470"/>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70" name="Rectangle 471"/>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71" name="Rectangle 472"/>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72" name="Rectangle 473"/>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73" name="Rectangle 474"/>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081" name="Group 475"/>
                  <p:cNvGrpSpPr>
                    <a:grpSpLocks/>
                  </p:cNvGrpSpPr>
                  <p:nvPr/>
                </p:nvGrpSpPr>
                <p:grpSpPr bwMode="auto">
                  <a:xfrm>
                    <a:off x="2484" y="1153"/>
                    <a:ext cx="158" cy="131"/>
                    <a:chOff x="2484" y="1153"/>
                    <a:chExt cx="158" cy="131"/>
                  </a:xfrm>
                </p:grpSpPr>
                <p:grpSp>
                  <p:nvGrpSpPr>
                    <p:cNvPr id="1152" name="Group 476"/>
                    <p:cNvGrpSpPr>
                      <a:grpSpLocks/>
                    </p:cNvGrpSpPr>
                    <p:nvPr/>
                  </p:nvGrpSpPr>
                  <p:grpSpPr bwMode="auto">
                    <a:xfrm>
                      <a:off x="2491" y="1235"/>
                      <a:ext cx="142" cy="39"/>
                      <a:chOff x="2491" y="1235"/>
                      <a:chExt cx="142" cy="39"/>
                    </a:xfrm>
                  </p:grpSpPr>
                  <p:sp>
                    <p:nvSpPr>
                      <p:cNvPr id="1165" name="Rectangle 477"/>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66" name="Rectangle 478"/>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153" name="Group 479"/>
                    <p:cNvGrpSpPr>
                      <a:grpSpLocks/>
                    </p:cNvGrpSpPr>
                    <p:nvPr/>
                  </p:nvGrpSpPr>
                  <p:grpSpPr bwMode="auto">
                    <a:xfrm>
                      <a:off x="2484" y="1257"/>
                      <a:ext cx="158" cy="27"/>
                      <a:chOff x="2484" y="1257"/>
                      <a:chExt cx="158" cy="27"/>
                    </a:xfrm>
                  </p:grpSpPr>
                  <p:sp>
                    <p:nvSpPr>
                      <p:cNvPr id="1162" name="Freeform 480"/>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63" name="Freeform 481"/>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64" name="Freeform 482"/>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154" name="Group 483"/>
                    <p:cNvGrpSpPr>
                      <a:grpSpLocks/>
                    </p:cNvGrpSpPr>
                    <p:nvPr/>
                  </p:nvGrpSpPr>
                  <p:grpSpPr bwMode="auto">
                    <a:xfrm>
                      <a:off x="2511" y="1153"/>
                      <a:ext cx="103" cy="79"/>
                      <a:chOff x="2511" y="1153"/>
                      <a:chExt cx="103" cy="79"/>
                    </a:xfrm>
                  </p:grpSpPr>
                  <p:sp>
                    <p:nvSpPr>
                      <p:cNvPr id="1155" name="Rectangle 484"/>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56" name="Rectangle 485"/>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57" name="Rectangle 486"/>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58" name="Rectangle 487"/>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59" name="Oval 488"/>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60" name="Oval 489"/>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61" name="Oval 490"/>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082" name="Group 491"/>
                  <p:cNvGrpSpPr>
                    <a:grpSpLocks/>
                  </p:cNvGrpSpPr>
                  <p:nvPr/>
                </p:nvGrpSpPr>
                <p:grpSpPr bwMode="auto">
                  <a:xfrm>
                    <a:off x="2725" y="1012"/>
                    <a:ext cx="126" cy="42"/>
                    <a:chOff x="2725" y="1012"/>
                    <a:chExt cx="126" cy="42"/>
                  </a:xfrm>
                </p:grpSpPr>
                <p:sp>
                  <p:nvSpPr>
                    <p:cNvPr id="1144" name="Rectangle 492"/>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45" name="Rectangle 493"/>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1146" name="Group 494"/>
                    <p:cNvGrpSpPr>
                      <a:grpSpLocks/>
                    </p:cNvGrpSpPr>
                    <p:nvPr/>
                  </p:nvGrpSpPr>
                  <p:grpSpPr bwMode="auto">
                    <a:xfrm>
                      <a:off x="2799" y="1044"/>
                      <a:ext cx="32" cy="10"/>
                      <a:chOff x="2799" y="1044"/>
                      <a:chExt cx="32" cy="10"/>
                    </a:xfrm>
                  </p:grpSpPr>
                  <p:sp>
                    <p:nvSpPr>
                      <p:cNvPr id="1148" name="Rectangle 495"/>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49" name="Rectangle 496"/>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50" name="Rectangle 497"/>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51" name="Rectangle 498"/>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147" name="Rectangle 499"/>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083" name="Group 500"/>
                  <p:cNvGrpSpPr>
                    <a:grpSpLocks/>
                  </p:cNvGrpSpPr>
                  <p:nvPr/>
                </p:nvGrpSpPr>
                <p:grpSpPr bwMode="auto">
                  <a:xfrm>
                    <a:off x="2975" y="967"/>
                    <a:ext cx="184" cy="86"/>
                    <a:chOff x="2975" y="967"/>
                    <a:chExt cx="184" cy="86"/>
                  </a:xfrm>
                </p:grpSpPr>
                <p:grpSp>
                  <p:nvGrpSpPr>
                    <p:cNvPr id="1133" name="Group 501"/>
                    <p:cNvGrpSpPr>
                      <a:grpSpLocks/>
                    </p:cNvGrpSpPr>
                    <p:nvPr/>
                  </p:nvGrpSpPr>
                  <p:grpSpPr bwMode="auto">
                    <a:xfrm>
                      <a:off x="2975" y="967"/>
                      <a:ext cx="184" cy="86"/>
                      <a:chOff x="2975" y="967"/>
                      <a:chExt cx="184" cy="86"/>
                    </a:xfrm>
                  </p:grpSpPr>
                  <p:sp>
                    <p:nvSpPr>
                      <p:cNvPr id="1137" name="Rectangle 502"/>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38" name="Rectangle 503"/>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39" name="Freeform 504"/>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40" name="Rectangle 505"/>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41" name="Line 506"/>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1142" name="Rectangle 507"/>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43" name="Freeform 508"/>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134" name="Group 509"/>
                    <p:cNvGrpSpPr>
                      <a:grpSpLocks/>
                    </p:cNvGrpSpPr>
                    <p:nvPr/>
                  </p:nvGrpSpPr>
                  <p:grpSpPr bwMode="auto">
                    <a:xfrm>
                      <a:off x="2991" y="983"/>
                      <a:ext cx="10" cy="10"/>
                      <a:chOff x="2991" y="983"/>
                      <a:chExt cx="10" cy="10"/>
                    </a:xfrm>
                  </p:grpSpPr>
                  <p:sp>
                    <p:nvSpPr>
                      <p:cNvPr id="1135" name="Rectangle 510"/>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36" name="Freeform 511"/>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1084" name="Group 512"/>
                  <p:cNvGrpSpPr>
                    <a:grpSpLocks/>
                  </p:cNvGrpSpPr>
                  <p:nvPr/>
                </p:nvGrpSpPr>
                <p:grpSpPr bwMode="auto">
                  <a:xfrm>
                    <a:off x="2435" y="923"/>
                    <a:ext cx="202" cy="132"/>
                    <a:chOff x="2435" y="923"/>
                    <a:chExt cx="202" cy="132"/>
                  </a:xfrm>
                </p:grpSpPr>
                <p:sp>
                  <p:nvSpPr>
                    <p:cNvPr id="1117" name="Freeform 513"/>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1118" name="Group 514"/>
                    <p:cNvGrpSpPr>
                      <a:grpSpLocks/>
                    </p:cNvGrpSpPr>
                    <p:nvPr/>
                  </p:nvGrpSpPr>
                  <p:grpSpPr bwMode="auto">
                    <a:xfrm>
                      <a:off x="2435" y="964"/>
                      <a:ext cx="159" cy="91"/>
                      <a:chOff x="2435" y="964"/>
                      <a:chExt cx="159" cy="91"/>
                    </a:xfrm>
                  </p:grpSpPr>
                  <p:grpSp>
                    <p:nvGrpSpPr>
                      <p:cNvPr id="1126" name="Group 515"/>
                      <p:cNvGrpSpPr>
                        <a:grpSpLocks/>
                      </p:cNvGrpSpPr>
                      <p:nvPr/>
                    </p:nvGrpSpPr>
                    <p:grpSpPr bwMode="auto">
                      <a:xfrm>
                        <a:off x="2435" y="1028"/>
                        <a:ext cx="159" cy="27"/>
                        <a:chOff x="2435" y="1028"/>
                        <a:chExt cx="159" cy="27"/>
                      </a:xfrm>
                    </p:grpSpPr>
                    <p:sp>
                      <p:nvSpPr>
                        <p:cNvPr id="1130" name="Freeform 516"/>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31" name="Freeform 517"/>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32" name="Freeform 518"/>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1127" name="Rectangle 519"/>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8" name="Rectangle 520"/>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9" name="Rectangle 521"/>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1119" name="Rectangle 522"/>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0" name="Rectangle 523"/>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1" name="Rectangle 524"/>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2" name="Rectangle 525"/>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3" name="Rectangle 526"/>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4" name="Rectangle 527"/>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25" name="Rectangle 528"/>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085" name="Group 529"/>
                  <p:cNvGrpSpPr>
                    <a:grpSpLocks/>
                  </p:cNvGrpSpPr>
                  <p:nvPr/>
                </p:nvGrpSpPr>
                <p:grpSpPr bwMode="auto">
                  <a:xfrm>
                    <a:off x="2728" y="1153"/>
                    <a:ext cx="159" cy="131"/>
                    <a:chOff x="2728" y="1153"/>
                    <a:chExt cx="159" cy="131"/>
                  </a:xfrm>
                </p:grpSpPr>
                <p:grpSp>
                  <p:nvGrpSpPr>
                    <p:cNvPr id="1102" name="Group 530"/>
                    <p:cNvGrpSpPr>
                      <a:grpSpLocks/>
                    </p:cNvGrpSpPr>
                    <p:nvPr/>
                  </p:nvGrpSpPr>
                  <p:grpSpPr bwMode="auto">
                    <a:xfrm>
                      <a:off x="2735" y="1235"/>
                      <a:ext cx="143" cy="39"/>
                      <a:chOff x="2735" y="1235"/>
                      <a:chExt cx="143" cy="39"/>
                    </a:xfrm>
                  </p:grpSpPr>
                  <p:sp>
                    <p:nvSpPr>
                      <p:cNvPr id="1115" name="Rectangle 531"/>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16" name="Rectangle 532"/>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103" name="Group 533"/>
                    <p:cNvGrpSpPr>
                      <a:grpSpLocks/>
                    </p:cNvGrpSpPr>
                    <p:nvPr/>
                  </p:nvGrpSpPr>
                  <p:grpSpPr bwMode="auto">
                    <a:xfrm>
                      <a:off x="2728" y="1257"/>
                      <a:ext cx="159" cy="27"/>
                      <a:chOff x="2728" y="1257"/>
                      <a:chExt cx="159" cy="27"/>
                    </a:xfrm>
                  </p:grpSpPr>
                  <p:sp>
                    <p:nvSpPr>
                      <p:cNvPr id="1112" name="Freeform 534"/>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13" name="Freeform 535"/>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114" name="Freeform 536"/>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104" name="Group 537"/>
                    <p:cNvGrpSpPr>
                      <a:grpSpLocks/>
                    </p:cNvGrpSpPr>
                    <p:nvPr/>
                  </p:nvGrpSpPr>
                  <p:grpSpPr bwMode="auto">
                    <a:xfrm>
                      <a:off x="2756" y="1153"/>
                      <a:ext cx="103" cy="79"/>
                      <a:chOff x="2756" y="1153"/>
                      <a:chExt cx="103" cy="79"/>
                    </a:xfrm>
                  </p:grpSpPr>
                  <p:sp>
                    <p:nvSpPr>
                      <p:cNvPr id="1105" name="Rectangle 538"/>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06" name="Rectangle 539"/>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07" name="Rectangle 540"/>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08" name="Rectangle 541"/>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09" name="Oval 542"/>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10" name="Oval 543"/>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11" name="Oval 544"/>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1086" name="Group 545"/>
                  <p:cNvGrpSpPr>
                    <a:grpSpLocks/>
                  </p:cNvGrpSpPr>
                  <p:nvPr/>
                </p:nvGrpSpPr>
                <p:grpSpPr bwMode="auto">
                  <a:xfrm>
                    <a:off x="2984" y="1153"/>
                    <a:ext cx="159" cy="131"/>
                    <a:chOff x="2984" y="1153"/>
                    <a:chExt cx="159" cy="131"/>
                  </a:xfrm>
                </p:grpSpPr>
                <p:grpSp>
                  <p:nvGrpSpPr>
                    <p:cNvPr id="1087" name="Group 546"/>
                    <p:cNvGrpSpPr>
                      <a:grpSpLocks/>
                    </p:cNvGrpSpPr>
                    <p:nvPr/>
                  </p:nvGrpSpPr>
                  <p:grpSpPr bwMode="auto">
                    <a:xfrm>
                      <a:off x="2991" y="1235"/>
                      <a:ext cx="143" cy="39"/>
                      <a:chOff x="2991" y="1235"/>
                      <a:chExt cx="143" cy="39"/>
                    </a:xfrm>
                  </p:grpSpPr>
                  <p:sp>
                    <p:nvSpPr>
                      <p:cNvPr id="1100" name="Rectangle 547"/>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101" name="Rectangle 548"/>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1088" name="Group 549"/>
                    <p:cNvGrpSpPr>
                      <a:grpSpLocks/>
                    </p:cNvGrpSpPr>
                    <p:nvPr/>
                  </p:nvGrpSpPr>
                  <p:grpSpPr bwMode="auto">
                    <a:xfrm>
                      <a:off x="2984" y="1257"/>
                      <a:ext cx="159" cy="27"/>
                      <a:chOff x="2984" y="1257"/>
                      <a:chExt cx="159" cy="27"/>
                    </a:xfrm>
                  </p:grpSpPr>
                  <p:sp>
                    <p:nvSpPr>
                      <p:cNvPr id="1097" name="Freeform 550"/>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098" name="Freeform 551"/>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1099" name="Freeform 552"/>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1089" name="Group 553"/>
                    <p:cNvGrpSpPr>
                      <a:grpSpLocks/>
                    </p:cNvGrpSpPr>
                    <p:nvPr/>
                  </p:nvGrpSpPr>
                  <p:grpSpPr bwMode="auto">
                    <a:xfrm>
                      <a:off x="3011" y="1153"/>
                      <a:ext cx="104" cy="79"/>
                      <a:chOff x="3011" y="1153"/>
                      <a:chExt cx="104" cy="79"/>
                    </a:xfrm>
                  </p:grpSpPr>
                  <p:sp>
                    <p:nvSpPr>
                      <p:cNvPr id="1090" name="Rectangle 554"/>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091" name="Rectangle 555"/>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092" name="Rectangle 556"/>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093" name="Rectangle 557"/>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094" name="Oval 558"/>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095" name="Oval 559"/>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1096" name="Oval 560"/>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grpSp>
          <p:sp>
            <p:nvSpPr>
              <p:cNvPr id="36869" name="Rectangle 5"/>
              <p:cNvSpPr>
                <a:spLocks noChangeArrowheads="1"/>
              </p:cNvSpPr>
              <p:nvPr/>
            </p:nvSpPr>
            <p:spPr bwMode="auto">
              <a:xfrm>
                <a:off x="5110" y="3008"/>
                <a:ext cx="420" cy="231"/>
              </a:xfrm>
              <a:prstGeom prst="rect">
                <a:avLst/>
              </a:prstGeom>
              <a:noFill/>
              <a:ln w="9525">
                <a:noFill/>
                <a:miter lim="800000"/>
                <a:headEnd/>
                <a:tailEnd/>
              </a:ln>
              <a:effectLst/>
            </p:spPr>
            <p:txBody>
              <a:bodyPr wrap="none" lIns="92075" tIns="46038" rIns="92075" bIns="46038">
                <a:spAutoFit/>
              </a:bodyPr>
              <a:lstStyle/>
              <a:p>
                <a:pPr algn="l">
                  <a:defRPr/>
                </a:pPr>
                <a:r>
                  <a:rPr lang="es-ES_tradnl">
                    <a:effectLst>
                      <a:outerShdw blurRad="38100" dist="38100" dir="2700000" algn="tl">
                        <a:srgbClr val="C0C0C0"/>
                      </a:outerShdw>
                    </a:effectLst>
                    <a:latin typeface="Arial" charset="0"/>
                  </a:rPr>
                  <a:t>USA</a:t>
                </a:r>
              </a:p>
            </p:txBody>
          </p:sp>
          <p:sp>
            <p:nvSpPr>
              <p:cNvPr id="36870" name="Rectangle 6"/>
              <p:cNvSpPr>
                <a:spLocks noChangeArrowheads="1"/>
              </p:cNvSpPr>
              <p:nvPr/>
            </p:nvSpPr>
            <p:spPr bwMode="auto">
              <a:xfrm>
                <a:off x="5195" y="1517"/>
                <a:ext cx="324" cy="231"/>
              </a:xfrm>
              <a:prstGeom prst="rect">
                <a:avLst/>
              </a:prstGeom>
              <a:noFill/>
              <a:ln w="9525">
                <a:noFill/>
                <a:miter lim="800000"/>
                <a:headEnd/>
                <a:tailEnd/>
              </a:ln>
              <a:effectLst/>
            </p:spPr>
            <p:txBody>
              <a:bodyPr wrap="none" lIns="92075" tIns="46038" rIns="92075" bIns="46038">
                <a:spAutoFit/>
              </a:bodyPr>
              <a:lstStyle/>
              <a:p>
                <a:pPr algn="l">
                  <a:defRPr/>
                </a:pPr>
                <a:r>
                  <a:rPr lang="es-ES_tradnl">
                    <a:effectLst>
                      <a:outerShdw blurRad="38100" dist="38100" dir="2700000" algn="tl">
                        <a:srgbClr val="C0C0C0"/>
                      </a:outerShdw>
                    </a:effectLst>
                    <a:latin typeface="Arial" charset="0"/>
                  </a:rPr>
                  <a:t>UK</a:t>
                </a:r>
              </a:p>
            </p:txBody>
          </p:sp>
          <p:graphicFrame>
            <p:nvGraphicFramePr>
              <p:cNvPr id="1036" name="Object 400"/>
              <p:cNvGraphicFramePr>
                <a:graphicFrameLocks noChangeAspect="1"/>
              </p:cNvGraphicFramePr>
              <p:nvPr/>
            </p:nvGraphicFramePr>
            <p:xfrm>
              <a:off x="4728" y="1890"/>
              <a:ext cx="213" cy="161"/>
            </p:xfrm>
            <a:graphic>
              <a:graphicData uri="http://schemas.openxmlformats.org/presentationml/2006/ole">
                <mc:AlternateContent xmlns:mc="http://schemas.openxmlformats.org/markup-compatibility/2006">
                  <mc:Choice xmlns:v="urn:schemas-microsoft-com:vml" Requires="v">
                    <p:oleObj spid="_x0000_s1542" name="PI3" r:id="rId15" imgW="228571" imgH="218874" progId="PI3.Image">
                      <p:embed/>
                    </p:oleObj>
                  </mc:Choice>
                  <mc:Fallback>
                    <p:oleObj name="PI3" r:id="rId15" imgW="228571" imgH="218874" progId="PI3.Image">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728" y="1890"/>
                            <a:ext cx="213"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7" name="Line 463"/>
              <p:cNvSpPr>
                <a:spLocks noChangeShapeType="1"/>
              </p:cNvSpPr>
              <p:nvPr/>
            </p:nvSpPr>
            <p:spPr bwMode="auto">
              <a:xfrm flipH="1">
                <a:off x="4431" y="2161"/>
                <a:ext cx="297" cy="135"/>
              </a:xfrm>
              <a:prstGeom prst="line">
                <a:avLst/>
              </a:prstGeom>
              <a:noFill/>
              <a:ln w="381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grpSp>
      </p:grpSp>
      <p:grpSp>
        <p:nvGrpSpPr>
          <p:cNvPr id="36970" name="Group 580"/>
          <p:cNvGrpSpPr>
            <a:grpSpLocks/>
          </p:cNvGrpSpPr>
          <p:nvPr/>
        </p:nvGrpSpPr>
        <p:grpSpPr bwMode="auto">
          <a:xfrm>
            <a:off x="5084764" y="1181100"/>
            <a:ext cx="4192587" cy="4549776"/>
            <a:chOff x="2243" y="744"/>
            <a:chExt cx="2641" cy="2866"/>
          </a:xfrm>
        </p:grpSpPr>
        <p:sp>
          <p:nvSpPr>
            <p:cNvPr id="36967" name="Rectangle 103"/>
            <p:cNvSpPr>
              <a:spLocks noChangeArrowheads="1"/>
            </p:cNvSpPr>
            <p:nvPr/>
          </p:nvSpPr>
          <p:spPr bwMode="auto">
            <a:xfrm>
              <a:off x="2256" y="1296"/>
              <a:ext cx="1757" cy="233"/>
            </a:xfrm>
            <a:prstGeom prst="rect">
              <a:avLst/>
            </a:prstGeom>
            <a:noFill/>
            <a:ln w="9525">
              <a:noFill/>
              <a:miter lim="800000"/>
              <a:headEnd/>
              <a:tailEnd/>
            </a:ln>
            <a:effectLst/>
          </p:spPr>
          <p:txBody>
            <a:bodyPr wrap="none" lIns="92075" tIns="46038" rIns="92075" bIns="46038">
              <a:spAutoFit/>
            </a:bodyPr>
            <a:lstStyle/>
            <a:p>
              <a:pPr algn="l">
                <a:defRPr/>
              </a:pPr>
              <a:r>
                <a:rPr lang="es-ES_tradnl">
                  <a:solidFill>
                    <a:srgbClr val="CC3300"/>
                  </a:solidFill>
                  <a:effectLst>
                    <a:outerShdw blurRad="38100" dist="38100" dir="2700000" algn="tl">
                      <a:srgbClr val="C0C0C0"/>
                    </a:outerShdw>
                  </a:effectLst>
                  <a:latin typeface="Arial" charset="0"/>
                </a:rPr>
                <a:t>Sistemas para Materiales</a:t>
              </a:r>
            </a:p>
          </p:txBody>
        </p:sp>
        <p:sp>
          <p:nvSpPr>
            <p:cNvPr id="37328" name="Rectangle 464"/>
            <p:cNvSpPr>
              <a:spLocks noChangeArrowheads="1"/>
            </p:cNvSpPr>
            <p:nvPr/>
          </p:nvSpPr>
          <p:spPr bwMode="auto">
            <a:xfrm>
              <a:off x="2264" y="2734"/>
              <a:ext cx="2040" cy="233"/>
            </a:xfrm>
            <a:prstGeom prst="rect">
              <a:avLst/>
            </a:prstGeom>
            <a:noFill/>
            <a:ln w="9525">
              <a:noFill/>
              <a:miter lim="800000"/>
              <a:headEnd/>
              <a:tailEnd/>
            </a:ln>
            <a:effectLst/>
          </p:spPr>
          <p:txBody>
            <a:bodyPr wrap="none" lIns="92075" tIns="46038" rIns="92075" bIns="46038">
              <a:spAutoFit/>
            </a:bodyPr>
            <a:lstStyle/>
            <a:p>
              <a:pPr algn="l">
                <a:defRPr/>
              </a:pPr>
              <a:r>
                <a:rPr lang="es-ES_tradnl">
                  <a:solidFill>
                    <a:srgbClr val="CC3300"/>
                  </a:solidFill>
                  <a:effectLst>
                    <a:outerShdw blurRad="38100" dist="38100" dir="2700000" algn="tl">
                      <a:srgbClr val="C0C0C0"/>
                    </a:outerShdw>
                  </a:effectLst>
                  <a:latin typeface="Arial" charset="0"/>
                </a:rPr>
                <a:t>Sistemas para Mantenimiento</a:t>
              </a:r>
            </a:p>
          </p:txBody>
        </p:sp>
        <p:sp>
          <p:nvSpPr>
            <p:cNvPr id="37426" name="Rectangle 562"/>
            <p:cNvSpPr>
              <a:spLocks noChangeArrowheads="1"/>
            </p:cNvSpPr>
            <p:nvPr/>
          </p:nvSpPr>
          <p:spPr bwMode="auto">
            <a:xfrm>
              <a:off x="2243" y="1636"/>
              <a:ext cx="826" cy="1144"/>
            </a:xfrm>
            <a:prstGeom prst="rect">
              <a:avLst/>
            </a:prstGeom>
            <a:noFill/>
            <a:ln w="9525">
              <a:noFill/>
              <a:miter lim="800000"/>
              <a:headEnd/>
              <a:tailEnd/>
            </a:ln>
            <a:effectLst/>
          </p:spPr>
          <p:txBody>
            <a:bodyPr wrap="none" lIns="92075" tIns="46038" rIns="92075" bIns="46038">
              <a:spAutoFit/>
            </a:bodyPr>
            <a:lstStyle/>
            <a:p>
              <a:pPr algn="l">
                <a:defRPr/>
              </a:pPr>
              <a:r>
                <a:rPr lang="es-ES_tradnl" sz="1400">
                  <a:solidFill>
                    <a:schemeClr val="accent2"/>
                  </a:solidFill>
                  <a:effectLst>
                    <a:outerShdw blurRad="38100" dist="38100" dir="2700000" algn="tl">
                      <a:srgbClr val="C0C0C0"/>
                    </a:outerShdw>
                  </a:effectLst>
                  <a:latin typeface="Arial" charset="0"/>
                </a:rPr>
                <a:t>MATERIALES</a:t>
              </a:r>
            </a:p>
            <a:p>
              <a:pPr algn="l">
                <a:defRPr/>
              </a:pPr>
              <a:r>
                <a:rPr lang="es-ES_tradnl" sz="1400">
                  <a:solidFill>
                    <a:schemeClr val="accent2"/>
                  </a:solidFill>
                  <a:effectLst>
                    <a:outerShdw blurRad="38100" dist="38100" dir="2700000" algn="tl">
                      <a:srgbClr val="C0C0C0"/>
                    </a:outerShdw>
                  </a:effectLst>
                  <a:latin typeface="Arial" charset="0"/>
                </a:rPr>
                <a:t>SIAMES</a:t>
              </a:r>
            </a:p>
            <a:p>
              <a:pPr algn="l">
                <a:defRPr/>
              </a:pPr>
              <a:r>
                <a:rPr lang="es-ES_tradnl" sz="1400">
                  <a:solidFill>
                    <a:schemeClr val="accent2"/>
                  </a:solidFill>
                  <a:effectLst>
                    <a:outerShdw blurRad="38100" dist="38100" dir="2700000" algn="tl">
                      <a:srgbClr val="C0C0C0"/>
                    </a:outerShdw>
                  </a:effectLst>
                  <a:latin typeface="Arial" charset="0"/>
                </a:rPr>
                <a:t>AGUJILLA</a:t>
              </a:r>
            </a:p>
            <a:p>
              <a:pPr algn="l">
                <a:defRPr/>
              </a:pPr>
              <a:r>
                <a:rPr lang="es-ES_tradnl" sz="1400">
                  <a:solidFill>
                    <a:schemeClr val="accent2"/>
                  </a:solidFill>
                  <a:effectLst>
                    <a:outerShdw blurRad="38100" dist="38100" dir="2700000" algn="tl">
                      <a:srgbClr val="C0C0C0"/>
                    </a:outerShdw>
                  </a:effectLst>
                  <a:latin typeface="Arial" charset="0"/>
                </a:rPr>
                <a:t>SIMINV</a:t>
              </a:r>
            </a:p>
            <a:p>
              <a:pPr algn="l">
                <a:defRPr/>
              </a:pPr>
              <a:r>
                <a:rPr lang="es-ES_tradnl" sz="1400">
                  <a:solidFill>
                    <a:schemeClr val="accent2"/>
                  </a:solidFill>
                  <a:effectLst>
                    <a:outerShdw blurRad="38100" dist="38100" dir="2700000" algn="tl">
                      <a:srgbClr val="C0C0C0"/>
                    </a:outerShdw>
                  </a:effectLst>
                  <a:latin typeface="Arial" charset="0"/>
                </a:rPr>
                <a:t>CALAMAR</a:t>
              </a:r>
            </a:p>
            <a:p>
              <a:pPr algn="l">
                <a:defRPr/>
              </a:pPr>
              <a:r>
                <a:rPr lang="es-ES_tradnl" sz="1400">
                  <a:solidFill>
                    <a:schemeClr val="accent2"/>
                  </a:solidFill>
                  <a:effectLst>
                    <a:outerShdw blurRad="38100" dist="38100" dir="2700000" algn="tl">
                      <a:srgbClr val="C0C0C0"/>
                    </a:outerShdw>
                  </a:effectLst>
                  <a:latin typeface="Arial" charset="0"/>
                </a:rPr>
                <a:t>SERVMAD</a:t>
              </a:r>
            </a:p>
            <a:p>
              <a:pPr algn="l">
                <a:defRPr/>
              </a:pPr>
              <a:r>
                <a:rPr lang="es-ES_tradnl" sz="1400">
                  <a:solidFill>
                    <a:schemeClr val="accent2"/>
                  </a:solidFill>
                  <a:effectLst>
                    <a:outerShdw blurRad="38100" dist="38100" dir="2700000" algn="tl">
                      <a:srgbClr val="C0C0C0"/>
                    </a:outerShdw>
                  </a:effectLst>
                  <a:latin typeface="Arial" charset="0"/>
                </a:rPr>
                <a:t>VESTUARIO</a:t>
              </a:r>
            </a:p>
            <a:p>
              <a:pPr algn="l">
                <a:defRPr/>
              </a:pPr>
              <a:r>
                <a:rPr lang="es-ES_tradnl" sz="1400">
                  <a:solidFill>
                    <a:schemeClr val="accent2"/>
                  </a:solidFill>
                  <a:effectLst>
                    <a:outerShdw blurRad="38100" dist="38100" dir="2700000" algn="tl">
                      <a:srgbClr val="C0C0C0"/>
                    </a:outerShdw>
                  </a:effectLst>
                  <a:latin typeface="Arial" charset="0"/>
                </a:rPr>
                <a:t>VIVERES</a:t>
              </a:r>
            </a:p>
          </p:txBody>
        </p:sp>
        <p:sp>
          <p:nvSpPr>
            <p:cNvPr id="37427" name="Rectangle 563"/>
            <p:cNvSpPr>
              <a:spLocks noChangeArrowheads="1"/>
            </p:cNvSpPr>
            <p:nvPr/>
          </p:nvSpPr>
          <p:spPr bwMode="auto">
            <a:xfrm>
              <a:off x="2264" y="2873"/>
              <a:ext cx="702" cy="737"/>
            </a:xfrm>
            <a:prstGeom prst="rect">
              <a:avLst/>
            </a:prstGeom>
            <a:noFill/>
            <a:ln w="9525">
              <a:noFill/>
              <a:miter lim="800000"/>
              <a:headEnd/>
              <a:tailEnd/>
            </a:ln>
            <a:effectLst/>
          </p:spPr>
          <p:txBody>
            <a:bodyPr wrap="none" lIns="92075" tIns="46038" rIns="92075" bIns="46038">
              <a:spAutoFit/>
            </a:bodyPr>
            <a:lstStyle/>
            <a:p>
              <a:pPr algn="l">
                <a:defRPr/>
              </a:pPr>
              <a:r>
                <a:rPr lang="es-ES_tradnl" sz="1400">
                  <a:solidFill>
                    <a:schemeClr val="accent2"/>
                  </a:solidFill>
                  <a:effectLst>
                    <a:outerShdw blurRad="38100" dist="38100" dir="2700000" algn="tl">
                      <a:srgbClr val="C0C0C0"/>
                    </a:outerShdw>
                  </a:effectLst>
                  <a:latin typeface="Arial" charset="0"/>
                </a:rPr>
                <a:t>SIMPLA</a:t>
              </a:r>
            </a:p>
            <a:p>
              <a:pPr algn="l">
                <a:defRPr/>
              </a:pPr>
              <a:r>
                <a:rPr lang="es-ES_tradnl" sz="1400">
                  <a:solidFill>
                    <a:schemeClr val="accent2"/>
                  </a:solidFill>
                  <a:effectLst>
                    <a:outerShdw blurRad="38100" dist="38100" dir="2700000" algn="tl">
                      <a:srgbClr val="C0C0C0"/>
                    </a:outerShdw>
                  </a:effectLst>
                  <a:latin typeface="Arial" charset="0"/>
                </a:rPr>
                <a:t>SRU HOST</a:t>
              </a:r>
            </a:p>
            <a:p>
              <a:pPr algn="l">
                <a:defRPr/>
              </a:pPr>
              <a:r>
                <a:rPr lang="es-ES_tradnl" sz="1400">
                  <a:solidFill>
                    <a:schemeClr val="accent2"/>
                  </a:solidFill>
                  <a:effectLst>
                    <a:outerShdw blurRad="38100" dist="38100" dir="2700000" algn="tl">
                      <a:srgbClr val="C0C0C0"/>
                    </a:outerShdw>
                  </a:effectLst>
                  <a:latin typeface="Arial" charset="0"/>
                </a:rPr>
                <a:t>SRU PC</a:t>
              </a:r>
            </a:p>
            <a:p>
              <a:pPr algn="l">
                <a:defRPr/>
              </a:pPr>
              <a:r>
                <a:rPr lang="es-ES_tradnl" sz="1400">
                  <a:solidFill>
                    <a:schemeClr val="accent2"/>
                  </a:solidFill>
                  <a:effectLst>
                    <a:outerShdw blurRad="38100" dist="38100" dir="2700000" algn="tl">
                      <a:srgbClr val="C0C0C0"/>
                    </a:outerShdw>
                  </a:effectLst>
                  <a:latin typeface="Arial" charset="0"/>
                </a:rPr>
                <a:t>FALLAS</a:t>
              </a:r>
            </a:p>
            <a:p>
              <a:pPr algn="l">
                <a:defRPr/>
              </a:pPr>
              <a:endParaRPr lang="es-ES_tradnl" sz="1400">
                <a:solidFill>
                  <a:schemeClr val="accent2"/>
                </a:solidFill>
                <a:effectLst>
                  <a:outerShdw blurRad="38100" dist="38100" dir="2700000" algn="tl">
                    <a:srgbClr val="C0C0C0"/>
                  </a:outerShdw>
                </a:effectLst>
                <a:latin typeface="Arial" charset="0"/>
              </a:endParaRPr>
            </a:p>
          </p:txBody>
        </p:sp>
        <p:sp>
          <p:nvSpPr>
            <p:cNvPr id="37439" name="Rectangle 575"/>
            <p:cNvSpPr>
              <a:spLocks noChangeArrowheads="1"/>
            </p:cNvSpPr>
            <p:nvPr/>
          </p:nvSpPr>
          <p:spPr bwMode="auto">
            <a:xfrm>
              <a:off x="3552" y="744"/>
              <a:ext cx="1332" cy="404"/>
            </a:xfrm>
            <a:prstGeom prst="rect">
              <a:avLst/>
            </a:prstGeom>
            <a:noFill/>
            <a:ln w="9525">
              <a:noFill/>
              <a:miter lim="800000"/>
              <a:headEnd/>
              <a:tailEnd/>
            </a:ln>
            <a:effectLst/>
          </p:spPr>
          <p:txBody>
            <a:bodyPr wrap="none" anchor="ctr">
              <a:spAutoFit/>
            </a:bodyPr>
            <a:lstStyle/>
            <a:p>
              <a:pPr>
                <a:defRPr/>
              </a:pPr>
              <a:r>
                <a:rPr lang="es-ES_tradnl">
                  <a:effectLst>
                    <a:outerShdw blurRad="38100" dist="38100" dir="2700000" algn="tl">
                      <a:srgbClr val="C0C0C0"/>
                    </a:outerShdw>
                  </a:effectLst>
                  <a:latin typeface="Arial" charset="0"/>
                </a:rPr>
                <a:t>Muchos Sistemas</a:t>
              </a:r>
            </a:p>
            <a:p>
              <a:pPr>
                <a:defRPr/>
              </a:pPr>
              <a:r>
                <a:rPr lang="es-ES_tradnl">
                  <a:solidFill>
                    <a:srgbClr val="CC3300"/>
                  </a:solidFill>
                  <a:effectLst>
                    <a:outerShdw blurRad="38100" dist="38100" dir="2700000" algn="tl">
                      <a:srgbClr val="C0C0C0"/>
                    </a:outerShdw>
                  </a:effectLst>
                  <a:latin typeface="Arial" charset="0"/>
                </a:rPr>
                <a:t>NO INTEGRADOS</a:t>
              </a:r>
              <a:endParaRPr lang="es-ES_tradnl">
                <a:effectLst>
                  <a:outerShdw blurRad="38100" dist="38100" dir="2700000" algn="tl">
                    <a:srgbClr val="C0C0C0"/>
                  </a:outerShdw>
                </a:effectLst>
                <a:latin typeface="Arial" charset="0"/>
              </a:endParaRPr>
            </a:p>
          </p:txBody>
        </p:sp>
      </p:grpSp>
      <p:grpSp>
        <p:nvGrpSpPr>
          <p:cNvPr id="36972" name="Group 585"/>
          <p:cNvGrpSpPr>
            <a:grpSpLocks/>
          </p:cNvGrpSpPr>
          <p:nvPr/>
        </p:nvGrpSpPr>
        <p:grpSpPr bwMode="auto">
          <a:xfrm>
            <a:off x="1752601" y="2354263"/>
            <a:ext cx="7046913" cy="3860800"/>
            <a:chOff x="144" y="1483"/>
            <a:chExt cx="4439" cy="2432"/>
          </a:xfrm>
        </p:grpSpPr>
        <p:sp>
          <p:nvSpPr>
            <p:cNvPr id="1047" name="Line 572"/>
            <p:cNvSpPr>
              <a:spLocks noChangeShapeType="1"/>
            </p:cNvSpPr>
            <p:nvPr/>
          </p:nvSpPr>
          <p:spPr bwMode="auto">
            <a:xfrm flipH="1">
              <a:off x="1669" y="1957"/>
              <a:ext cx="170" cy="339"/>
            </a:xfrm>
            <a:prstGeom prst="line">
              <a:avLst/>
            </a:prstGeom>
            <a:noFill/>
            <a:ln w="12700">
              <a:solidFill>
                <a:schemeClr val="tx1"/>
              </a:solidFill>
              <a:round/>
              <a:headEnd type="triangle" w="med" len="med"/>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1048" name="Line 573"/>
            <p:cNvSpPr>
              <a:spLocks noChangeShapeType="1"/>
            </p:cNvSpPr>
            <p:nvPr/>
          </p:nvSpPr>
          <p:spPr bwMode="auto">
            <a:xfrm>
              <a:off x="2137" y="2534"/>
              <a:ext cx="170" cy="169"/>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grpSp>
          <p:nvGrpSpPr>
            <p:cNvPr id="1049" name="Group 584"/>
            <p:cNvGrpSpPr>
              <a:grpSpLocks/>
            </p:cNvGrpSpPr>
            <p:nvPr/>
          </p:nvGrpSpPr>
          <p:grpSpPr bwMode="auto">
            <a:xfrm>
              <a:off x="144" y="1483"/>
              <a:ext cx="4439" cy="2432"/>
              <a:chOff x="144" y="1483"/>
              <a:chExt cx="4439" cy="2432"/>
            </a:xfrm>
          </p:grpSpPr>
          <p:grpSp>
            <p:nvGrpSpPr>
              <p:cNvPr id="1050" name="Group 582"/>
              <p:cNvGrpSpPr>
                <a:grpSpLocks/>
              </p:cNvGrpSpPr>
              <p:nvPr/>
            </p:nvGrpSpPr>
            <p:grpSpPr bwMode="auto">
              <a:xfrm>
                <a:off x="144" y="1483"/>
                <a:ext cx="2248" cy="2311"/>
                <a:chOff x="144" y="1483"/>
                <a:chExt cx="2248" cy="2311"/>
              </a:xfrm>
            </p:grpSpPr>
            <p:graphicFrame>
              <p:nvGraphicFramePr>
                <p:cNvPr id="1026" name="Object 396"/>
                <p:cNvGraphicFramePr>
                  <a:graphicFrameLocks noChangeAspect="1"/>
                </p:cNvGraphicFramePr>
                <p:nvPr/>
              </p:nvGraphicFramePr>
              <p:xfrm>
                <a:off x="756" y="2602"/>
                <a:ext cx="455" cy="363"/>
              </p:xfrm>
              <a:graphic>
                <a:graphicData uri="http://schemas.openxmlformats.org/presentationml/2006/ole">
                  <mc:AlternateContent xmlns:mc="http://schemas.openxmlformats.org/markup-compatibility/2006">
                    <mc:Choice xmlns:v="urn:schemas-microsoft-com:vml" Requires="v">
                      <p:oleObj spid="_x0000_s1543" name="PI3" r:id="rId17" imgW="304520" imgH="304520" progId="PI3.Image">
                        <p:embed/>
                      </p:oleObj>
                    </mc:Choice>
                    <mc:Fallback>
                      <p:oleObj name="PI3" r:id="rId17" imgW="304520" imgH="304520" progId="PI3.Image">
                        <p:embed/>
                        <p:pic>
                          <p:nvPicPr>
                            <p:cNvPr id="0" name=""/>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56" y="2602"/>
                              <a:ext cx="455"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7" name="Object 397"/>
                <p:cNvGraphicFramePr>
                  <a:graphicFrameLocks noChangeAspect="1"/>
                </p:cNvGraphicFramePr>
                <p:nvPr/>
              </p:nvGraphicFramePr>
              <p:xfrm>
                <a:off x="1287" y="2627"/>
                <a:ext cx="425" cy="339"/>
              </p:xfrm>
              <a:graphic>
                <a:graphicData uri="http://schemas.openxmlformats.org/presentationml/2006/ole">
                  <mc:AlternateContent xmlns:mc="http://schemas.openxmlformats.org/markup-compatibility/2006">
                    <mc:Choice xmlns:v="urn:schemas-microsoft-com:vml" Requires="v">
                      <p:oleObj spid="_x0000_s1544" name="PI3" r:id="rId19" imgW="304520" imgH="304520" progId="PI3.Image">
                        <p:embed/>
                      </p:oleObj>
                    </mc:Choice>
                    <mc:Fallback>
                      <p:oleObj name="PI3" r:id="rId19" imgW="304520" imgH="304520" progId="PI3.Image">
                        <p:embed/>
                        <p:pic>
                          <p:nvPicPr>
                            <p:cNvPr id="0" nam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287" y="2627"/>
                              <a:ext cx="425" cy="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8" name="Object 398"/>
                <p:cNvGraphicFramePr>
                  <a:graphicFrameLocks noChangeAspect="1"/>
                </p:cNvGraphicFramePr>
                <p:nvPr/>
              </p:nvGraphicFramePr>
              <p:xfrm>
                <a:off x="1117" y="3008"/>
                <a:ext cx="229" cy="197"/>
              </p:xfrm>
              <a:graphic>
                <a:graphicData uri="http://schemas.openxmlformats.org/presentationml/2006/ole">
                  <mc:AlternateContent xmlns:mc="http://schemas.openxmlformats.org/markup-compatibility/2006">
                    <mc:Choice xmlns:v="urn:schemas-microsoft-com:vml" Requires="v">
                      <p:oleObj spid="_x0000_s1545" name="PI3" r:id="rId21" imgW="228571" imgH="247292" progId="PI3.Image">
                        <p:embed/>
                      </p:oleObj>
                    </mc:Choice>
                    <mc:Fallback>
                      <p:oleObj name="PI3" r:id="rId21" imgW="228571" imgH="247292" progId="PI3.Image">
                        <p:embed/>
                        <p:pic>
                          <p:nvPicPr>
                            <p:cNvPr id="0" nam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117" y="3008"/>
                              <a:ext cx="229"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9" name="Object 399"/>
                <p:cNvGraphicFramePr>
                  <a:graphicFrameLocks noChangeAspect="1"/>
                </p:cNvGraphicFramePr>
                <p:nvPr/>
              </p:nvGraphicFramePr>
              <p:xfrm>
                <a:off x="1585" y="3008"/>
                <a:ext cx="212" cy="170"/>
              </p:xfrm>
              <a:graphic>
                <a:graphicData uri="http://schemas.openxmlformats.org/presentationml/2006/ole">
                  <mc:AlternateContent xmlns:mc="http://schemas.openxmlformats.org/markup-compatibility/2006">
                    <mc:Choice xmlns:v="urn:schemas-microsoft-com:vml" Requires="v">
                      <p:oleObj spid="_x0000_s1546" name="PI3" r:id="rId23" imgW="304520" imgH="304520" progId="PI3.Image">
                        <p:embed/>
                      </p:oleObj>
                    </mc:Choice>
                    <mc:Fallback>
                      <p:oleObj name="PI3" r:id="rId23" imgW="304520" imgH="304520" progId="PI3.Image">
                        <p:embed/>
                        <p:pic>
                          <p:nvPicPr>
                            <p:cNvPr id="0" name=""/>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585" y="3008"/>
                              <a:ext cx="212" cy="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0" name="Object 404"/>
                <p:cNvGraphicFramePr>
                  <a:graphicFrameLocks noChangeAspect="1"/>
                </p:cNvGraphicFramePr>
                <p:nvPr/>
              </p:nvGraphicFramePr>
              <p:xfrm>
                <a:off x="1712" y="1686"/>
                <a:ext cx="340" cy="259"/>
              </p:xfrm>
              <a:graphic>
                <a:graphicData uri="http://schemas.openxmlformats.org/presentationml/2006/ole">
                  <mc:AlternateContent xmlns:mc="http://schemas.openxmlformats.org/markup-compatibility/2006">
                    <mc:Choice xmlns:v="urn:schemas-microsoft-com:vml" Requires="v">
                      <p:oleObj spid="_x0000_s1547" name="PI3" r:id="rId25" imgW="419048" imgH="400000" progId="PI3.Image">
                        <p:embed/>
                      </p:oleObj>
                    </mc:Choice>
                    <mc:Fallback>
                      <p:oleObj name="PI3" r:id="rId25" imgW="419048" imgH="400000" progId="PI3.Image">
                        <p:embed/>
                        <p:pic>
                          <p:nvPicPr>
                            <p:cNvPr id="0" name=""/>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712" y="1686"/>
                              <a:ext cx="340" cy="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1" name="Object 406"/>
                <p:cNvGraphicFramePr>
                  <a:graphicFrameLocks noChangeAspect="1"/>
                </p:cNvGraphicFramePr>
                <p:nvPr/>
              </p:nvGraphicFramePr>
              <p:xfrm>
                <a:off x="1754" y="2635"/>
                <a:ext cx="383" cy="306"/>
              </p:xfrm>
              <a:graphic>
                <a:graphicData uri="http://schemas.openxmlformats.org/presentationml/2006/ole">
                  <mc:AlternateContent xmlns:mc="http://schemas.openxmlformats.org/markup-compatibility/2006">
                    <mc:Choice xmlns:v="urn:schemas-microsoft-com:vml" Requires="v">
                      <p:oleObj spid="_x0000_s1548" name="PI3" r:id="rId27" imgW="514014" imgH="514014" progId="PI3.Image">
                        <p:embed/>
                      </p:oleObj>
                    </mc:Choice>
                    <mc:Fallback>
                      <p:oleObj name="PI3" r:id="rId27" imgW="514014" imgH="514014" progId="PI3.Image">
                        <p:embed/>
                        <p:pic>
                          <p:nvPicPr>
                            <p:cNvPr id="0" name=""/>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754" y="2635"/>
                              <a:ext cx="383" cy="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2" name="Object 407"/>
                <p:cNvGraphicFramePr>
                  <a:graphicFrameLocks noChangeAspect="1"/>
                </p:cNvGraphicFramePr>
                <p:nvPr/>
              </p:nvGraphicFramePr>
              <p:xfrm>
                <a:off x="1202" y="3246"/>
                <a:ext cx="425" cy="198"/>
              </p:xfrm>
              <a:graphic>
                <a:graphicData uri="http://schemas.openxmlformats.org/presentationml/2006/ole">
                  <mc:AlternateContent xmlns:mc="http://schemas.openxmlformats.org/markup-compatibility/2006">
                    <mc:Choice xmlns:v="urn:schemas-microsoft-com:vml" Requires="v">
                      <p:oleObj spid="_x0000_s1549" name="PI3" r:id="rId29" imgW="599683" imgH="352102" progId="PI3.Image">
                        <p:embed/>
                      </p:oleObj>
                    </mc:Choice>
                    <mc:Fallback>
                      <p:oleObj name="PI3" r:id="rId29" imgW="599683" imgH="352102" progId="PI3.Image">
                        <p:embed/>
                        <p:pic>
                          <p:nvPicPr>
                            <p:cNvPr id="0" name=""/>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1202" y="3246"/>
                              <a:ext cx="425" cy="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3" name="Object 408"/>
                <p:cNvGraphicFramePr>
                  <a:graphicFrameLocks noChangeAspect="1"/>
                </p:cNvGraphicFramePr>
                <p:nvPr/>
              </p:nvGraphicFramePr>
              <p:xfrm>
                <a:off x="1287" y="3517"/>
                <a:ext cx="340" cy="228"/>
              </p:xfrm>
              <a:graphic>
                <a:graphicData uri="http://schemas.openxmlformats.org/presentationml/2006/ole">
                  <mc:AlternateContent xmlns:mc="http://schemas.openxmlformats.org/markup-compatibility/2006">
                    <mc:Choice xmlns:v="urn:schemas-microsoft-com:vml" Requires="v">
                      <p:oleObj spid="_x0000_s1550" name="PI3" r:id="rId31" imgW="609524" imgH="514014" progId="PI3.Image">
                        <p:embed/>
                      </p:oleObj>
                    </mc:Choice>
                    <mc:Fallback>
                      <p:oleObj name="PI3" r:id="rId31" imgW="609524" imgH="514014" progId="PI3.Image">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87" y="3517"/>
                              <a:ext cx="340" cy="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4" name="Object 561"/>
                <p:cNvGraphicFramePr>
                  <a:graphicFrameLocks noChangeAspect="1"/>
                </p:cNvGraphicFramePr>
                <p:nvPr/>
              </p:nvGraphicFramePr>
              <p:xfrm>
                <a:off x="1611" y="3403"/>
                <a:ext cx="689" cy="391"/>
              </p:xfrm>
              <a:graphic>
                <a:graphicData uri="http://schemas.openxmlformats.org/presentationml/2006/ole">
                  <mc:AlternateContent xmlns:mc="http://schemas.openxmlformats.org/markup-compatibility/2006">
                    <mc:Choice xmlns:v="urn:schemas-microsoft-com:vml" Requires="v">
                      <p:oleObj spid="_x0000_s1551" name="PI3" r:id="rId33" imgW="704576" imgH="457143" progId="PI3.Image">
                        <p:embed/>
                      </p:oleObj>
                    </mc:Choice>
                    <mc:Fallback>
                      <p:oleObj name="PI3" r:id="rId33" imgW="704576" imgH="457143" progId="PI3.Image">
                        <p:embed/>
                        <p:pic>
                          <p:nvPicPr>
                            <p:cNvPr id="0" name=""/>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1611" y="3403"/>
                              <a:ext cx="689" cy="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7430" name="Rectangle 566"/>
                <p:cNvSpPr>
                  <a:spLocks noChangeArrowheads="1"/>
                </p:cNvSpPr>
                <p:nvPr/>
              </p:nvSpPr>
              <p:spPr bwMode="auto">
                <a:xfrm>
                  <a:off x="240" y="2688"/>
                  <a:ext cx="608" cy="408"/>
                </a:xfrm>
                <a:prstGeom prst="rect">
                  <a:avLst/>
                </a:prstGeom>
                <a:noFill/>
                <a:ln w="9525">
                  <a:noFill/>
                  <a:miter lim="800000"/>
                  <a:headEnd/>
                  <a:tailEnd/>
                </a:ln>
                <a:effectLst/>
              </p:spPr>
              <p:txBody>
                <a:bodyPr wrap="none" lIns="92075" tIns="46038" rIns="92075" bIns="46038">
                  <a:spAutoFit/>
                </a:bodyPr>
                <a:lstStyle/>
                <a:p>
                  <a:pPr algn="l">
                    <a:defRPr/>
                  </a:pPr>
                  <a:r>
                    <a:rPr lang="es-ES_tradnl" sz="1200">
                      <a:effectLst>
                        <a:outerShdw blurRad="38100" dist="38100" dir="2700000" algn="tl">
                          <a:srgbClr val="C0C0C0"/>
                        </a:outerShdw>
                      </a:effectLst>
                      <a:latin typeface="Arial" charset="0"/>
                    </a:rPr>
                    <a:t>DEFOP</a:t>
                  </a:r>
                </a:p>
                <a:p>
                  <a:pPr algn="l">
                    <a:defRPr/>
                  </a:pPr>
                  <a:r>
                    <a:rPr lang="es-ES_tradnl" sz="1200">
                      <a:effectLst>
                        <a:outerShdw blurRad="38100" dist="38100" dir="2700000" algn="tl">
                          <a:srgbClr val="C0C0C0"/>
                        </a:outerShdw>
                      </a:effectLst>
                      <a:latin typeface="Arial" charset="0"/>
                    </a:rPr>
                    <a:t>KAPUT</a:t>
                  </a:r>
                </a:p>
                <a:p>
                  <a:pPr algn="l">
                    <a:defRPr/>
                  </a:pPr>
                  <a:r>
                    <a:rPr lang="es-ES_tradnl" sz="1200">
                      <a:effectLst>
                        <a:outerShdw blurRad="38100" dist="38100" dir="2700000" algn="tl">
                          <a:srgbClr val="C0C0C0"/>
                        </a:outerShdw>
                      </a:effectLst>
                      <a:latin typeface="Arial" charset="0"/>
                    </a:rPr>
                    <a:t>INF. FALLA</a:t>
                  </a:r>
                </a:p>
              </p:txBody>
            </p:sp>
            <p:sp>
              <p:nvSpPr>
                <p:cNvPr id="37431" name="Rectangle 567"/>
                <p:cNvSpPr>
                  <a:spLocks noChangeArrowheads="1"/>
                </p:cNvSpPr>
                <p:nvPr/>
              </p:nvSpPr>
              <p:spPr bwMode="auto">
                <a:xfrm>
                  <a:off x="1797" y="3008"/>
                  <a:ext cx="515" cy="408"/>
                </a:xfrm>
                <a:prstGeom prst="rect">
                  <a:avLst/>
                </a:prstGeom>
                <a:noFill/>
                <a:ln w="9525">
                  <a:noFill/>
                  <a:miter lim="800000"/>
                  <a:headEnd/>
                  <a:tailEnd/>
                </a:ln>
                <a:effectLst/>
              </p:spPr>
              <p:txBody>
                <a:bodyPr wrap="none" lIns="92075" tIns="46038" rIns="92075" bIns="46038">
                  <a:spAutoFit/>
                </a:bodyPr>
                <a:lstStyle/>
                <a:p>
                  <a:pPr algn="l">
                    <a:defRPr/>
                  </a:pPr>
                  <a:r>
                    <a:rPr lang="es-ES_tradnl" sz="1200">
                      <a:effectLst>
                        <a:outerShdw blurRad="38100" dist="38100" dir="2700000" algn="tl">
                          <a:srgbClr val="C0C0C0"/>
                        </a:outerShdw>
                      </a:effectLst>
                      <a:latin typeface="Arial" charset="0"/>
                    </a:rPr>
                    <a:t>DACA 64</a:t>
                  </a:r>
                </a:p>
                <a:p>
                  <a:pPr algn="l">
                    <a:defRPr/>
                  </a:pPr>
                  <a:r>
                    <a:rPr lang="es-ES_tradnl" sz="1200">
                      <a:effectLst>
                        <a:outerShdw blurRad="38100" dist="38100" dir="2700000" algn="tl">
                          <a:srgbClr val="C0C0C0"/>
                        </a:outerShdw>
                      </a:effectLst>
                      <a:latin typeface="Arial" charset="0"/>
                    </a:rPr>
                    <a:t>DACA 22</a:t>
                  </a:r>
                </a:p>
                <a:p>
                  <a:pPr algn="l">
                    <a:defRPr/>
                  </a:pPr>
                  <a:r>
                    <a:rPr lang="es-ES_tradnl" sz="1200">
                      <a:effectLst>
                        <a:outerShdw blurRad="38100" dist="38100" dir="2700000" algn="tl">
                          <a:srgbClr val="C0C0C0"/>
                        </a:outerShdw>
                      </a:effectLst>
                      <a:latin typeface="Arial" charset="0"/>
                    </a:rPr>
                    <a:t>G.R/G.T.</a:t>
                  </a:r>
                </a:p>
              </p:txBody>
            </p:sp>
            <p:graphicFrame>
              <p:nvGraphicFramePr>
                <p:cNvPr id="1035" name="Object 568"/>
                <p:cNvGraphicFramePr>
                  <a:graphicFrameLocks noChangeAspect="1"/>
                </p:cNvGraphicFramePr>
                <p:nvPr/>
              </p:nvGraphicFramePr>
              <p:xfrm>
                <a:off x="1287" y="1686"/>
                <a:ext cx="340" cy="228"/>
              </p:xfrm>
              <a:graphic>
                <a:graphicData uri="http://schemas.openxmlformats.org/presentationml/2006/ole">
                  <mc:AlternateContent xmlns:mc="http://schemas.openxmlformats.org/markup-compatibility/2006">
                    <mc:Choice xmlns:v="urn:schemas-microsoft-com:vml" Requires="v">
                      <p:oleObj spid="_x0000_s1552" name="PI3" r:id="rId35" imgW="609524" imgH="514014" progId="PI3.Image">
                        <p:embed/>
                      </p:oleObj>
                    </mc:Choice>
                    <mc:Fallback>
                      <p:oleObj name="PI3" r:id="rId35" imgW="609524" imgH="514014" progId="PI3.Image">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87" y="1686"/>
                              <a:ext cx="340" cy="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7433" name="Rectangle 569"/>
                <p:cNvSpPr>
                  <a:spLocks noChangeArrowheads="1"/>
                </p:cNvSpPr>
                <p:nvPr/>
              </p:nvSpPr>
              <p:spPr bwMode="auto">
                <a:xfrm>
                  <a:off x="144" y="3216"/>
                  <a:ext cx="929" cy="408"/>
                </a:xfrm>
                <a:prstGeom prst="rect">
                  <a:avLst/>
                </a:prstGeom>
                <a:noFill/>
                <a:ln w="9525">
                  <a:noFill/>
                  <a:miter lim="800000"/>
                  <a:headEnd/>
                  <a:tailEnd/>
                </a:ln>
                <a:effectLst/>
              </p:spPr>
              <p:txBody>
                <a:bodyPr wrap="none" lIns="92075" tIns="46038" rIns="92075" bIns="46038">
                  <a:spAutoFit/>
                </a:bodyPr>
                <a:lstStyle/>
                <a:p>
                  <a:pPr algn="l">
                    <a:defRPr/>
                  </a:pPr>
                  <a:r>
                    <a:rPr lang="es-ES_tradnl" sz="1200">
                      <a:effectLst>
                        <a:outerShdw blurRad="38100" dist="38100" dir="2700000" algn="tl">
                          <a:srgbClr val="C0C0C0"/>
                        </a:outerShdw>
                      </a:effectLst>
                      <a:latin typeface="Arial" charset="0"/>
                    </a:rPr>
                    <a:t>PARTE COMB.</a:t>
                  </a:r>
                </a:p>
                <a:p>
                  <a:pPr algn="l">
                    <a:defRPr/>
                  </a:pPr>
                  <a:r>
                    <a:rPr lang="es-ES_tradnl" sz="1200">
                      <a:effectLst>
                        <a:outerShdw blurRad="38100" dist="38100" dir="2700000" algn="tl">
                          <a:srgbClr val="C0C0C0"/>
                        </a:outerShdw>
                      </a:effectLst>
                      <a:latin typeface="Arial" charset="0"/>
                    </a:rPr>
                    <a:t>INFORMES TRIM</a:t>
                  </a:r>
                </a:p>
                <a:p>
                  <a:pPr algn="l">
                    <a:defRPr/>
                  </a:pPr>
                  <a:r>
                    <a:rPr lang="es-ES_tradnl" sz="1200">
                      <a:effectLst>
                        <a:outerShdw blurRad="38100" dist="38100" dir="2700000" algn="tl">
                          <a:srgbClr val="C0C0C0"/>
                        </a:outerShdw>
                      </a:effectLst>
                      <a:latin typeface="Arial" charset="0"/>
                    </a:rPr>
                    <a:t>ACTAS ENTREGA</a:t>
                  </a:r>
                </a:p>
              </p:txBody>
            </p:sp>
            <p:sp>
              <p:nvSpPr>
                <p:cNvPr id="37434" name="Rectangle 570"/>
                <p:cNvSpPr>
                  <a:spLocks noChangeArrowheads="1"/>
                </p:cNvSpPr>
                <p:nvPr/>
              </p:nvSpPr>
              <p:spPr bwMode="auto">
                <a:xfrm>
                  <a:off x="336" y="1680"/>
                  <a:ext cx="767" cy="873"/>
                </a:xfrm>
                <a:prstGeom prst="rect">
                  <a:avLst/>
                </a:prstGeom>
                <a:noFill/>
                <a:ln w="9525">
                  <a:noFill/>
                  <a:miter lim="800000"/>
                  <a:headEnd/>
                  <a:tailEnd/>
                </a:ln>
                <a:effectLst/>
              </p:spPr>
              <p:txBody>
                <a:bodyPr wrap="none" lIns="92075" tIns="46038" rIns="92075" bIns="46038">
                  <a:spAutoFit/>
                </a:bodyPr>
                <a:lstStyle/>
                <a:p>
                  <a:pPr algn="l">
                    <a:defRPr/>
                  </a:pPr>
                  <a:r>
                    <a:rPr lang="es-ES_tradnl" sz="1200">
                      <a:effectLst>
                        <a:outerShdw blurRad="38100" dist="38100" dir="2700000" algn="tl">
                          <a:srgbClr val="C0C0C0"/>
                        </a:outerShdw>
                      </a:effectLst>
                      <a:latin typeface="Arial" charset="0"/>
                    </a:rPr>
                    <a:t>INVENTARIOS</a:t>
                  </a:r>
                </a:p>
                <a:p>
                  <a:pPr algn="l">
                    <a:defRPr/>
                  </a:pPr>
                  <a:r>
                    <a:rPr lang="es-ES_tradnl" sz="1200">
                      <a:effectLst>
                        <a:outerShdw blurRad="38100" dist="38100" dir="2700000" algn="tl">
                          <a:srgbClr val="C0C0C0"/>
                        </a:outerShdw>
                      </a:effectLst>
                      <a:latin typeface="Arial" charset="0"/>
                    </a:rPr>
                    <a:t>SS.TT</a:t>
                  </a:r>
                </a:p>
                <a:p>
                  <a:pPr algn="l">
                    <a:defRPr/>
                  </a:pPr>
                  <a:r>
                    <a:rPr lang="es-ES_tradnl" sz="1200">
                      <a:effectLst>
                        <a:outerShdw blurRad="38100" dist="38100" dir="2700000" algn="tl">
                          <a:srgbClr val="C0C0C0"/>
                        </a:outerShdw>
                      </a:effectLst>
                      <a:latin typeface="Arial" charset="0"/>
                    </a:rPr>
                    <a:t>OO.TT.</a:t>
                  </a:r>
                </a:p>
                <a:p>
                  <a:pPr algn="l">
                    <a:defRPr/>
                  </a:pPr>
                  <a:r>
                    <a:rPr lang="es-ES_tradnl" sz="1200">
                      <a:effectLst>
                        <a:outerShdw blurRad="38100" dist="38100" dir="2700000" algn="tl">
                          <a:srgbClr val="C0C0C0"/>
                        </a:outerShdw>
                      </a:effectLst>
                      <a:latin typeface="Arial" charset="0"/>
                    </a:rPr>
                    <a:t>RXR</a:t>
                  </a:r>
                </a:p>
                <a:p>
                  <a:pPr algn="l">
                    <a:defRPr/>
                  </a:pPr>
                  <a:r>
                    <a:rPr lang="es-ES_tradnl" sz="1200">
                      <a:effectLst>
                        <a:outerShdw blurRad="38100" dist="38100" dir="2700000" algn="tl">
                          <a:srgbClr val="C0C0C0"/>
                        </a:outerShdw>
                      </a:effectLst>
                      <a:latin typeface="Arial" charset="0"/>
                    </a:rPr>
                    <a:t>ALTAS</a:t>
                  </a:r>
                </a:p>
                <a:p>
                  <a:pPr algn="l">
                    <a:defRPr/>
                  </a:pPr>
                  <a:r>
                    <a:rPr lang="es-ES_tradnl" sz="1200">
                      <a:effectLst>
                        <a:outerShdw blurRad="38100" dist="38100" dir="2700000" algn="tl">
                          <a:srgbClr val="C0C0C0"/>
                        </a:outerShdw>
                      </a:effectLst>
                      <a:latin typeface="Arial" charset="0"/>
                    </a:rPr>
                    <a:t>BAJAS</a:t>
                  </a:r>
                </a:p>
                <a:p>
                  <a:pPr algn="l">
                    <a:defRPr/>
                  </a:pPr>
                  <a:endParaRPr lang="es-ES_tradnl" sz="1200">
                    <a:effectLst>
                      <a:outerShdw blurRad="38100" dist="38100" dir="2700000" algn="tl">
                        <a:srgbClr val="C0C0C0"/>
                      </a:outerShdw>
                    </a:effectLst>
                    <a:latin typeface="Arial" charset="0"/>
                  </a:endParaRPr>
                </a:p>
              </p:txBody>
            </p:sp>
            <p:sp>
              <p:nvSpPr>
                <p:cNvPr id="1056" name="Freeform 571"/>
                <p:cNvSpPr>
                  <a:spLocks/>
                </p:cNvSpPr>
                <p:nvPr/>
              </p:nvSpPr>
              <p:spPr bwMode="auto">
                <a:xfrm>
                  <a:off x="1032" y="1483"/>
                  <a:ext cx="1360" cy="542"/>
                </a:xfrm>
                <a:custGeom>
                  <a:avLst/>
                  <a:gdLst>
                    <a:gd name="T0" fmla="*/ 0 w 1536"/>
                    <a:gd name="T1" fmla="*/ 542 h 768"/>
                    <a:gd name="T2" fmla="*/ 298 w 1536"/>
                    <a:gd name="T3" fmla="*/ 373 h 768"/>
                    <a:gd name="T4" fmla="*/ 255 w 1536"/>
                    <a:gd name="T5" fmla="*/ 271 h 768"/>
                    <a:gd name="T6" fmla="*/ 382 w 1536"/>
                    <a:gd name="T7" fmla="*/ 169 h 768"/>
                    <a:gd name="T8" fmla="*/ 1318 w 1536"/>
                    <a:gd name="T9" fmla="*/ 0 h 768"/>
                    <a:gd name="T10" fmla="*/ 1360 w 1536"/>
                    <a:gd name="T11" fmla="*/ 169 h 768"/>
                    <a:gd name="T12" fmla="*/ 0 60000 65536"/>
                    <a:gd name="T13" fmla="*/ 0 60000 65536"/>
                    <a:gd name="T14" fmla="*/ 0 60000 65536"/>
                    <a:gd name="T15" fmla="*/ 0 60000 65536"/>
                    <a:gd name="T16" fmla="*/ 0 60000 65536"/>
                    <a:gd name="T17" fmla="*/ 0 60000 65536"/>
                    <a:gd name="T18" fmla="*/ 0 w 1536"/>
                    <a:gd name="T19" fmla="*/ 0 h 768"/>
                    <a:gd name="T20" fmla="*/ 1536 w 1536"/>
                    <a:gd name="T21" fmla="*/ 768 h 768"/>
                  </a:gdLst>
                  <a:ahLst/>
                  <a:cxnLst>
                    <a:cxn ang="T12">
                      <a:pos x="T0" y="T1"/>
                    </a:cxn>
                    <a:cxn ang="T13">
                      <a:pos x="T2" y="T3"/>
                    </a:cxn>
                    <a:cxn ang="T14">
                      <a:pos x="T4" y="T5"/>
                    </a:cxn>
                    <a:cxn ang="T15">
                      <a:pos x="T6" y="T7"/>
                    </a:cxn>
                    <a:cxn ang="T16">
                      <a:pos x="T8" y="T9"/>
                    </a:cxn>
                    <a:cxn ang="T17">
                      <a:pos x="T10" y="T11"/>
                    </a:cxn>
                  </a:cxnLst>
                  <a:rect l="T18" t="T19" r="T20" b="T21"/>
                  <a:pathLst>
                    <a:path w="1536" h="768">
                      <a:moveTo>
                        <a:pt x="0" y="768"/>
                      </a:moveTo>
                      <a:lnTo>
                        <a:pt x="336" y="528"/>
                      </a:lnTo>
                      <a:lnTo>
                        <a:pt x="288" y="384"/>
                      </a:lnTo>
                      <a:lnTo>
                        <a:pt x="432" y="240"/>
                      </a:lnTo>
                      <a:lnTo>
                        <a:pt x="1488" y="0"/>
                      </a:lnTo>
                      <a:lnTo>
                        <a:pt x="1536" y="240"/>
                      </a:lnTo>
                    </a:path>
                  </a:pathLst>
                </a:custGeom>
                <a:noFill/>
                <a:ln w="12700" cap="flat" cmpd="sng">
                  <a:solidFill>
                    <a:schemeClr val="tx1"/>
                  </a:solidFill>
                  <a:prstDash val="solid"/>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grpSp>
          <p:sp>
            <p:nvSpPr>
              <p:cNvPr id="37429" name="Rectangle 565"/>
              <p:cNvSpPr>
                <a:spLocks noChangeArrowheads="1"/>
              </p:cNvSpPr>
              <p:nvPr/>
            </p:nvSpPr>
            <p:spPr bwMode="auto">
              <a:xfrm>
                <a:off x="650" y="3721"/>
                <a:ext cx="3933" cy="194"/>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MENSAJES - MEMOS - GUIAS - INFORMES - ACTAS - PEDIMENTOS ......</a:t>
                </a:r>
              </a:p>
            </p:txBody>
          </p:sp>
        </p:grpSp>
      </p:grpSp>
    </p:spTree>
    <p:extLst>
      <p:ext uri="{BB962C8B-B14F-4D97-AF65-F5344CB8AC3E}">
        <p14:creationId xmlns:p14="http://schemas.microsoft.com/office/powerpoint/2010/main" val="3676655446"/>
      </p:ext>
    </p:extLst>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6970"/>
                                        </p:tgtEl>
                                        <p:attrNameLst>
                                          <p:attrName>style.visibility</p:attrName>
                                        </p:attrNameLst>
                                      </p:cBhvr>
                                      <p:to>
                                        <p:strVal val="visible"/>
                                      </p:to>
                                    </p:set>
                                    <p:anim calcmode="lin" valueType="num">
                                      <p:cBhvr additive="base">
                                        <p:cTn id="7" dur="500" fill="hold"/>
                                        <p:tgtEl>
                                          <p:spTgt spid="36970"/>
                                        </p:tgtEl>
                                        <p:attrNameLst>
                                          <p:attrName>ppt_x</p:attrName>
                                        </p:attrNameLst>
                                      </p:cBhvr>
                                      <p:tavLst>
                                        <p:tav tm="0">
                                          <p:val>
                                            <p:strVal val="0-#ppt_w/2"/>
                                          </p:val>
                                        </p:tav>
                                        <p:tav tm="100000">
                                          <p:val>
                                            <p:strVal val="#ppt_x"/>
                                          </p:val>
                                        </p:tav>
                                      </p:tavLst>
                                    </p:anim>
                                    <p:anim calcmode="lin" valueType="num">
                                      <p:cBhvr additive="base">
                                        <p:cTn id="8" dur="500" fill="hold"/>
                                        <p:tgtEl>
                                          <p:spTgt spid="3697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6972"/>
                                        </p:tgtEl>
                                        <p:attrNameLst>
                                          <p:attrName>style.visibility</p:attrName>
                                        </p:attrNameLst>
                                      </p:cBhvr>
                                      <p:to>
                                        <p:strVal val="visible"/>
                                      </p:to>
                                    </p:set>
                                    <p:anim calcmode="lin" valueType="num">
                                      <p:cBhvr additive="base">
                                        <p:cTn id="13" dur="500" fill="hold"/>
                                        <p:tgtEl>
                                          <p:spTgt spid="36972"/>
                                        </p:tgtEl>
                                        <p:attrNameLst>
                                          <p:attrName>ppt_x</p:attrName>
                                        </p:attrNameLst>
                                      </p:cBhvr>
                                      <p:tavLst>
                                        <p:tav tm="0">
                                          <p:val>
                                            <p:strVal val="0-#ppt_w/2"/>
                                          </p:val>
                                        </p:tav>
                                        <p:tav tm="100000">
                                          <p:val>
                                            <p:strVal val="#ppt_x"/>
                                          </p:val>
                                        </p:tav>
                                      </p:tavLst>
                                    </p:anim>
                                    <p:anim calcmode="lin" valueType="num">
                                      <p:cBhvr additive="base">
                                        <p:cTn id="14" dur="500" fill="hold"/>
                                        <p:tgtEl>
                                          <p:spTgt spid="369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2DFCD0FF-1CEE-4731-A5A3-96CC33EE4C69}" type="slidenum">
              <a:rPr lang="es-ES_tradnl" altLang="es-CL"/>
              <a:pPr/>
              <a:t>73</a:t>
            </a:fld>
            <a:endParaRPr lang="es-ES_tradnl" altLang="es-CL" sz="1400" b="0">
              <a:solidFill>
                <a:schemeClr val="tx1"/>
              </a:solidFill>
              <a:latin typeface="Times New Roman" panose="02020603050405020304" pitchFamily="18" charset="0"/>
            </a:endParaRPr>
          </a:p>
        </p:txBody>
      </p:sp>
      <p:sp>
        <p:nvSpPr>
          <p:cNvPr id="6147" name="Rectangle 1026"/>
          <p:cNvSpPr>
            <a:spLocks noChangeArrowheads="1"/>
          </p:cNvSpPr>
          <p:nvPr/>
        </p:nvSpPr>
        <p:spPr bwMode="auto">
          <a:xfrm>
            <a:off x="3022600" y="2282825"/>
            <a:ext cx="63309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r>
              <a:rPr lang="es-ES_tradnl" altLang="es-CL" sz="3200"/>
              <a:t>Objetivos de la Implementación</a:t>
            </a:r>
          </a:p>
        </p:txBody>
      </p:sp>
      <p:sp>
        <p:nvSpPr>
          <p:cNvPr id="6148" name="Rectangle 1027"/>
          <p:cNvSpPr>
            <a:spLocks noChangeArrowheads="1"/>
          </p:cNvSpPr>
          <p:nvPr/>
        </p:nvSpPr>
        <p:spPr bwMode="auto">
          <a:xfrm>
            <a:off x="1752600" y="3276600"/>
            <a:ext cx="8686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r>
              <a:rPr lang="es-ES_tradnl" altLang="es-CL" sz="4000">
                <a:solidFill>
                  <a:srgbClr val="CC3300"/>
                </a:solidFill>
              </a:rPr>
              <a:t>INTEGRACION</a:t>
            </a:r>
            <a:endParaRPr lang="es-ES_tradnl" altLang="es-CL" sz="3200"/>
          </a:p>
          <a:p>
            <a:endParaRPr lang="es-ES_tradnl" altLang="es-CL" sz="3200"/>
          </a:p>
          <a:p>
            <a:r>
              <a:rPr lang="es-ES_tradnl" altLang="es-CL" sz="6000"/>
              <a:t>SISTEMA SALINO</a:t>
            </a:r>
            <a:endParaRPr lang="es-ES_tradnl" altLang="es-CL" sz="3200"/>
          </a:p>
          <a:p>
            <a:endParaRPr lang="es-ES_tradnl" altLang="es-CL" sz="3200"/>
          </a:p>
        </p:txBody>
      </p:sp>
    </p:spTree>
    <p:extLst>
      <p:ext uri="{BB962C8B-B14F-4D97-AF65-F5344CB8AC3E}">
        <p14:creationId xmlns:p14="http://schemas.microsoft.com/office/powerpoint/2010/main" val="360922666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E0B39900-5D40-477C-9F60-D09404E436C5}" type="slidenum">
              <a:rPr lang="es-ES_tradnl" altLang="es-CL"/>
              <a:pPr/>
              <a:t>74</a:t>
            </a:fld>
            <a:endParaRPr lang="es-ES_tradnl" altLang="es-CL" sz="1400" b="0">
              <a:solidFill>
                <a:schemeClr val="tx1"/>
              </a:solidFill>
              <a:latin typeface="Times New Roman" panose="02020603050405020304" pitchFamily="18" charset="0"/>
            </a:endParaRPr>
          </a:p>
        </p:txBody>
      </p:sp>
      <p:sp>
        <p:nvSpPr>
          <p:cNvPr id="7171" name="Rectangle 2"/>
          <p:cNvSpPr>
            <a:spLocks noChangeArrowheads="1"/>
          </p:cNvSpPr>
          <p:nvPr/>
        </p:nvSpPr>
        <p:spPr bwMode="auto">
          <a:xfrm>
            <a:off x="1752600" y="1717676"/>
            <a:ext cx="8610600"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l">
              <a:spcBef>
                <a:spcPct val="50000"/>
              </a:spcBef>
            </a:pPr>
            <a:r>
              <a:rPr lang="es-ES_tradnl" altLang="es-CL" sz="3200">
                <a:solidFill>
                  <a:srgbClr val="CC3300"/>
                </a:solidFill>
              </a:rPr>
              <a:t>Objetivos</a:t>
            </a:r>
            <a:endParaRPr lang="es-ES_tradnl" altLang="es-CL" sz="2600">
              <a:solidFill>
                <a:schemeClr val="tx1"/>
              </a:solidFill>
            </a:endParaRPr>
          </a:p>
          <a:p>
            <a:pPr algn="l">
              <a:spcBef>
                <a:spcPct val="50000"/>
              </a:spcBef>
            </a:pPr>
            <a:endParaRPr lang="es-ES_tradnl" altLang="es-CL" sz="2400" b="0">
              <a:solidFill>
                <a:schemeClr val="tx1"/>
              </a:solidFill>
            </a:endParaRPr>
          </a:p>
          <a:p>
            <a:pPr algn="l"/>
            <a:r>
              <a:rPr lang="es-ES_tradnl" altLang="es-CL" sz="2400" u="sng"/>
              <a:t>Actualizar</a:t>
            </a:r>
            <a:r>
              <a:rPr lang="es-ES_tradnl" altLang="es-CL" sz="2000" b="0"/>
              <a:t> el Sistema de Administración de Materiales y Mantenimiento de la Armada: </a:t>
            </a:r>
          </a:p>
          <a:p>
            <a:pPr algn="l">
              <a:spcBef>
                <a:spcPct val="50000"/>
              </a:spcBef>
            </a:pPr>
            <a:r>
              <a:rPr lang="es-ES_tradnl" altLang="es-CL" sz="2400"/>
              <a:t>	a) Reestructurando procesos </a:t>
            </a:r>
          </a:p>
          <a:p>
            <a:pPr algn="l">
              <a:spcBef>
                <a:spcPct val="50000"/>
              </a:spcBef>
            </a:pPr>
            <a:r>
              <a:rPr lang="es-ES_tradnl" altLang="es-CL" sz="2400"/>
              <a:t>	b) Integrando sistemas de información</a:t>
            </a:r>
          </a:p>
          <a:p>
            <a:pPr algn="l">
              <a:spcBef>
                <a:spcPct val="50000"/>
              </a:spcBef>
            </a:pPr>
            <a:r>
              <a:rPr lang="es-ES_tradnl" altLang="es-CL" sz="2400"/>
              <a:t>	c) Facilitando acceso a usuarios</a:t>
            </a:r>
            <a:endParaRPr lang="es-ES_tradnl" altLang="es-CL" sz="2000" b="0"/>
          </a:p>
          <a:p>
            <a:pPr algn="l">
              <a:spcBef>
                <a:spcPct val="50000"/>
              </a:spcBef>
            </a:pPr>
            <a:r>
              <a:rPr lang="es-ES_tradnl" altLang="es-CL" sz="2000" b="0"/>
              <a:t>Con el propósito de </a:t>
            </a:r>
            <a:r>
              <a:rPr lang="es-ES_tradnl" altLang="es-CL" sz="2000"/>
              <a:t>mejorar la gestión</a:t>
            </a:r>
            <a:r>
              <a:rPr lang="es-ES_tradnl" altLang="es-CL" sz="2000" b="0"/>
              <a:t> de la Logística del Material y Mantenimiento y el </a:t>
            </a:r>
            <a:r>
              <a:rPr lang="es-ES_tradnl" altLang="es-CL" sz="2000"/>
              <a:t>proceso de toma de decisiones</a:t>
            </a:r>
            <a:r>
              <a:rPr lang="es-ES_tradnl" altLang="es-CL" sz="2000" b="0"/>
              <a:t>. </a:t>
            </a:r>
          </a:p>
        </p:txBody>
      </p:sp>
    </p:spTree>
    <p:extLst>
      <p:ext uri="{BB962C8B-B14F-4D97-AF65-F5344CB8AC3E}">
        <p14:creationId xmlns:p14="http://schemas.microsoft.com/office/powerpoint/2010/main" val="106919808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16E548F9-382F-46EF-A4F8-8004AA796191}" type="slidenum">
              <a:rPr lang="es-ES_tradnl" altLang="es-CL"/>
              <a:pPr/>
              <a:t>75</a:t>
            </a:fld>
            <a:endParaRPr lang="es-ES_tradnl" altLang="es-CL" sz="1400" b="0">
              <a:solidFill>
                <a:schemeClr val="tx1"/>
              </a:solidFill>
              <a:latin typeface="Times New Roman" panose="02020603050405020304" pitchFamily="18" charset="0"/>
            </a:endParaRPr>
          </a:p>
        </p:txBody>
      </p:sp>
      <p:sp>
        <p:nvSpPr>
          <p:cNvPr id="8195" name="Rectangle 2"/>
          <p:cNvSpPr>
            <a:spLocks noChangeArrowheads="1"/>
          </p:cNvSpPr>
          <p:nvPr/>
        </p:nvSpPr>
        <p:spPr bwMode="auto">
          <a:xfrm>
            <a:off x="1905000" y="1806476"/>
            <a:ext cx="8229600"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l">
              <a:spcBef>
                <a:spcPct val="50000"/>
              </a:spcBef>
            </a:pPr>
            <a:r>
              <a:rPr lang="es-ES_tradnl" altLang="es-CL" sz="2400">
                <a:solidFill>
                  <a:srgbClr val="CC3300"/>
                </a:solidFill>
              </a:rPr>
              <a:t>Implementación </a:t>
            </a:r>
            <a:endParaRPr lang="es-ES_tradnl" altLang="es-CL" sz="2600">
              <a:solidFill>
                <a:schemeClr val="tx1"/>
              </a:solidFill>
            </a:endParaRPr>
          </a:p>
          <a:p>
            <a:pPr algn="l">
              <a:spcBef>
                <a:spcPct val="50000"/>
              </a:spcBef>
            </a:pPr>
            <a:r>
              <a:rPr lang="es-ES_tradnl" altLang="es-CL" sz="2000" b="0">
                <a:solidFill>
                  <a:schemeClr val="tx1"/>
                </a:solidFill>
              </a:rPr>
              <a:t> 	</a:t>
            </a:r>
            <a:r>
              <a:rPr lang="es-ES_tradnl" altLang="es-CL" sz="2000" b="0"/>
              <a:t>Se seleccionó un</a:t>
            </a:r>
            <a:r>
              <a:rPr lang="es-ES_tradnl" altLang="es-CL" sz="2000"/>
              <a:t> Sistema INTEGRADO</a:t>
            </a:r>
            <a:r>
              <a:rPr lang="es-ES_tradnl" altLang="es-CL" sz="2000" b="0"/>
              <a:t> de gestión de “Clase Mundial” - </a:t>
            </a:r>
            <a:r>
              <a:rPr lang="es-ES_tradnl" altLang="es-CL" sz="2000"/>
              <a:t>MIMS Open Enterprise</a:t>
            </a:r>
            <a:r>
              <a:rPr lang="es-ES_tradnl" altLang="es-CL" sz="2000" b="0"/>
              <a:t> - de la Empresa Australiana </a:t>
            </a:r>
            <a:r>
              <a:rPr lang="es-ES_tradnl" altLang="es-CL" sz="2000"/>
              <a:t>MINCOM</a:t>
            </a:r>
            <a:r>
              <a:rPr lang="es-ES_tradnl" altLang="es-CL" sz="2000" b="0"/>
              <a:t> PTY para reemplazar la totalidad de los sistemas por uno solo.</a:t>
            </a:r>
          </a:p>
          <a:p>
            <a:pPr algn="l"/>
            <a:endParaRPr lang="es-ES_tradnl" altLang="es-CL" sz="2000" b="0"/>
          </a:p>
          <a:p>
            <a:pPr algn="l"/>
            <a:r>
              <a:rPr lang="es-ES_tradnl" altLang="es-CL" sz="2000" b="0"/>
              <a:t>	Esta empresa ha implantado desde </a:t>
            </a:r>
            <a:r>
              <a:rPr lang="es-ES_tradnl" altLang="es-CL" sz="2000"/>
              <a:t>1990</a:t>
            </a:r>
            <a:r>
              <a:rPr lang="es-ES_tradnl" altLang="es-CL" sz="2000" b="0"/>
              <a:t> sistemas similares para la Armada de Australia y se encuentra en implante en las Armadas de Canadá e Inglaterra (</a:t>
            </a:r>
            <a:r>
              <a:rPr lang="es-ES_tradnl" altLang="es-CL" sz="2000" b="0" i="1"/>
              <a:t>Royal Navy</a:t>
            </a:r>
            <a:r>
              <a:rPr lang="es-ES_tradnl" altLang="es-CL" sz="2000" b="0"/>
              <a:t>). (</a:t>
            </a:r>
            <a:r>
              <a:rPr lang="es-ES_tradnl" altLang="es-CL" sz="2000"/>
              <a:t>MILUSRGROUP - Consultores</a:t>
            </a:r>
            <a:r>
              <a:rPr lang="es-ES_tradnl" altLang="es-CL" sz="2000" b="0"/>
              <a:t>)</a:t>
            </a:r>
          </a:p>
          <a:p>
            <a:pPr algn="l"/>
            <a:endParaRPr lang="es-ES_tradnl" altLang="es-CL" sz="2000" b="0"/>
          </a:p>
          <a:p>
            <a:pPr algn="l"/>
            <a:r>
              <a:rPr lang="es-ES_tradnl" altLang="es-CL" sz="2000" b="0"/>
              <a:t>	Ha provisto los sistemas de 8 de los 10 más grandes consorcios mineros mundiales. En </a:t>
            </a:r>
            <a:r>
              <a:rPr lang="es-ES_tradnl" altLang="es-CL" sz="2000"/>
              <a:t>Chile</a:t>
            </a:r>
            <a:r>
              <a:rPr lang="es-ES_tradnl" altLang="es-CL" sz="2000" b="0"/>
              <a:t> implantó sistemas en mineras: Mantos Blancos, Doña Inés de Collahuasi, Disputada las Condes, en Cemento Melón (98) y Anaconda (99).   </a:t>
            </a:r>
          </a:p>
        </p:txBody>
      </p:sp>
    </p:spTree>
    <p:extLst>
      <p:ext uri="{BB962C8B-B14F-4D97-AF65-F5344CB8AC3E}">
        <p14:creationId xmlns:p14="http://schemas.microsoft.com/office/powerpoint/2010/main" val="166698050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283FA4B8-D441-4266-B0C3-FD4D86A5D28D}" type="slidenum">
              <a:rPr lang="es-ES_tradnl" altLang="es-CL"/>
              <a:pPr/>
              <a:t>76</a:t>
            </a:fld>
            <a:endParaRPr lang="es-ES_tradnl" altLang="es-CL" sz="1400" b="0">
              <a:solidFill>
                <a:schemeClr val="tx1"/>
              </a:solidFill>
              <a:latin typeface="Times New Roman" panose="02020603050405020304" pitchFamily="18" charset="0"/>
            </a:endParaRPr>
          </a:p>
        </p:txBody>
      </p:sp>
      <p:sp>
        <p:nvSpPr>
          <p:cNvPr id="9219" name="Rectangle 2"/>
          <p:cNvSpPr>
            <a:spLocks noChangeArrowheads="1"/>
          </p:cNvSpPr>
          <p:nvPr/>
        </p:nvSpPr>
        <p:spPr bwMode="auto">
          <a:xfrm>
            <a:off x="1752600" y="1468439"/>
            <a:ext cx="8763000" cy="517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l">
              <a:spcBef>
                <a:spcPct val="50000"/>
              </a:spcBef>
            </a:pPr>
            <a:r>
              <a:rPr lang="es-ES_tradnl" altLang="es-CL" sz="2800">
                <a:solidFill>
                  <a:srgbClr val="CC3300"/>
                </a:solidFill>
              </a:rPr>
              <a:t>Conceptos Generales de SALINO</a:t>
            </a:r>
            <a:endParaRPr lang="es-ES_tradnl" altLang="es-CL" sz="2000" b="0">
              <a:solidFill>
                <a:schemeClr val="tx1"/>
              </a:solidFill>
            </a:endParaRPr>
          </a:p>
          <a:p>
            <a:pPr algn="l"/>
            <a:r>
              <a:rPr lang="es-ES_tradnl" altLang="es-CL" sz="3600">
                <a:solidFill>
                  <a:schemeClr val="accent2"/>
                </a:solidFill>
                <a:latin typeface="Times New Roman" panose="02020603050405020304" pitchFamily="18" charset="0"/>
              </a:rPr>
              <a:t>S</a:t>
            </a:r>
            <a:r>
              <a:rPr lang="es-ES_tradnl" altLang="es-CL" sz="3200" b="0">
                <a:solidFill>
                  <a:schemeClr val="tx1"/>
                </a:solidFill>
                <a:latin typeface="Times New Roman" panose="02020603050405020304" pitchFamily="18" charset="0"/>
              </a:rPr>
              <a:t>istema </a:t>
            </a:r>
            <a:r>
              <a:rPr lang="es-ES_tradnl" altLang="es-CL" sz="3600">
                <a:solidFill>
                  <a:schemeClr val="accent2"/>
                </a:solidFill>
                <a:latin typeface="Times New Roman" panose="02020603050405020304" pitchFamily="18" charset="0"/>
              </a:rPr>
              <a:t>A</a:t>
            </a:r>
            <a:r>
              <a:rPr lang="es-ES_tradnl" altLang="es-CL" sz="3200" b="0">
                <a:solidFill>
                  <a:schemeClr val="tx1"/>
                </a:solidFill>
                <a:latin typeface="Times New Roman" panose="02020603050405020304" pitchFamily="18" charset="0"/>
              </a:rPr>
              <a:t>dministración </a:t>
            </a:r>
            <a:r>
              <a:rPr lang="es-ES_tradnl" altLang="es-CL" sz="3600">
                <a:solidFill>
                  <a:schemeClr val="accent2"/>
                </a:solidFill>
                <a:latin typeface="Times New Roman" panose="02020603050405020304" pitchFamily="18" charset="0"/>
              </a:rPr>
              <a:t>L</a:t>
            </a:r>
            <a:r>
              <a:rPr lang="es-ES_tradnl" altLang="es-CL" sz="3200" b="0">
                <a:solidFill>
                  <a:schemeClr val="tx1"/>
                </a:solidFill>
                <a:latin typeface="Times New Roman" panose="02020603050405020304" pitchFamily="18" charset="0"/>
              </a:rPr>
              <a:t>ogístico </a:t>
            </a:r>
            <a:r>
              <a:rPr lang="es-ES_tradnl" altLang="es-CL" sz="3600">
                <a:solidFill>
                  <a:schemeClr val="accent2"/>
                </a:solidFill>
                <a:latin typeface="Times New Roman" panose="02020603050405020304" pitchFamily="18" charset="0"/>
              </a:rPr>
              <a:t>I</a:t>
            </a:r>
            <a:r>
              <a:rPr lang="es-ES_tradnl" altLang="es-CL" sz="3200" b="0">
                <a:solidFill>
                  <a:schemeClr val="tx1"/>
                </a:solidFill>
                <a:latin typeface="Times New Roman" panose="02020603050405020304" pitchFamily="18" charset="0"/>
              </a:rPr>
              <a:t>ntegrado </a:t>
            </a:r>
            <a:r>
              <a:rPr lang="es-ES_tradnl" altLang="es-CL" sz="3600">
                <a:solidFill>
                  <a:schemeClr val="accent2"/>
                </a:solidFill>
                <a:latin typeface="Times New Roman" panose="02020603050405020304" pitchFamily="18" charset="0"/>
              </a:rPr>
              <a:t>N</a:t>
            </a:r>
            <a:r>
              <a:rPr lang="es-ES_tradnl" altLang="es-CL" sz="3200" b="0">
                <a:solidFill>
                  <a:schemeClr val="tx1"/>
                </a:solidFill>
                <a:latin typeface="Times New Roman" panose="02020603050405020304" pitchFamily="18" charset="0"/>
              </a:rPr>
              <a:t>aval</a:t>
            </a:r>
          </a:p>
          <a:p>
            <a:pPr algn="l"/>
            <a:endParaRPr lang="es-ES_tradnl" altLang="es-CL" sz="3200" b="0">
              <a:solidFill>
                <a:schemeClr val="tx1"/>
              </a:solidFill>
              <a:latin typeface="Times New Roman" panose="02020603050405020304" pitchFamily="18" charset="0"/>
            </a:endParaRPr>
          </a:p>
          <a:p>
            <a:pPr algn="l"/>
            <a:r>
              <a:rPr lang="es-CL" altLang="es-CL" sz="1800" b="0">
                <a:solidFill>
                  <a:schemeClr val="tx1"/>
                </a:solidFill>
                <a:hlinkClick r:id="rId3"/>
              </a:rPr>
              <a:t>Jerarquía</a:t>
            </a:r>
            <a:r>
              <a:rPr lang="es-CL" altLang="es-CL" sz="1800" b="0">
                <a:solidFill>
                  <a:schemeClr val="tx1"/>
                </a:solidFill>
              </a:rPr>
              <a:t>: </a:t>
            </a:r>
            <a:r>
              <a:rPr lang="es-CL" altLang="es-CL" sz="1800" b="0">
                <a:solidFill>
                  <a:srgbClr val="0070C0"/>
                </a:solidFill>
              </a:rPr>
              <a:t>Una Jerarquía es la estructura orgánica de la repartición representada en cargos unos dependientes de otros, que en un subconjunto forman una repartición.</a:t>
            </a:r>
          </a:p>
          <a:p>
            <a:pPr algn="l"/>
            <a:endParaRPr lang="es-CL" altLang="es-CL" sz="1800" b="0">
              <a:solidFill>
                <a:schemeClr val="tx1"/>
              </a:solidFill>
            </a:endParaRPr>
          </a:p>
          <a:p>
            <a:pPr algn="l"/>
            <a:r>
              <a:rPr lang="es-CL" altLang="es-CL" sz="1800" b="0">
                <a:solidFill>
                  <a:schemeClr val="tx1"/>
                </a:solidFill>
                <a:hlinkClick r:id="rId4"/>
              </a:rPr>
              <a:t>Cargo</a:t>
            </a:r>
            <a:r>
              <a:rPr lang="es-CL" altLang="es-CL" sz="1800" b="0">
                <a:solidFill>
                  <a:schemeClr val="tx1"/>
                </a:solidFill>
              </a:rPr>
              <a:t>: </a:t>
            </a:r>
            <a:r>
              <a:rPr lang="es-CL" altLang="es-CL" sz="1800" b="0">
                <a:solidFill>
                  <a:srgbClr val="0070C0"/>
                </a:solidFill>
              </a:rPr>
              <a:t>Corresponde a un puesto de la jerarquía, que representa la función de un puesto o cargo determinado.</a:t>
            </a:r>
          </a:p>
          <a:p>
            <a:pPr algn="l"/>
            <a:endParaRPr lang="es-CL" altLang="es-CL" sz="1800" b="0">
              <a:solidFill>
                <a:schemeClr val="tx1"/>
              </a:solidFill>
            </a:endParaRPr>
          </a:p>
          <a:p>
            <a:pPr algn="l"/>
            <a:r>
              <a:rPr lang="es-CL" altLang="es-CL" sz="1800" b="0">
                <a:solidFill>
                  <a:schemeClr val="tx1"/>
                </a:solidFill>
                <a:hlinkClick r:id="rId5"/>
              </a:rPr>
              <a:t>Perfil Global</a:t>
            </a:r>
            <a:r>
              <a:rPr lang="es-CL" altLang="es-CL" sz="1800" b="0">
                <a:solidFill>
                  <a:schemeClr val="tx1"/>
                </a:solidFill>
              </a:rPr>
              <a:t>: </a:t>
            </a:r>
            <a:r>
              <a:rPr lang="es-CL" altLang="es-CL" sz="1800" b="0">
                <a:solidFill>
                  <a:srgbClr val="0070C0"/>
                </a:solidFill>
              </a:rPr>
              <a:t>Es un conjunto de aplicaciones y sus niveles de acceso que permiten al cargo ejecutar su función.</a:t>
            </a:r>
          </a:p>
          <a:p>
            <a:pPr algn="l"/>
            <a:endParaRPr lang="es-CL" altLang="es-CL" sz="1800" b="0">
              <a:solidFill>
                <a:schemeClr val="tx1"/>
              </a:solidFill>
            </a:endParaRPr>
          </a:p>
          <a:p>
            <a:pPr algn="l"/>
            <a:r>
              <a:rPr lang="es-CL" altLang="es-CL" sz="1800" b="0">
                <a:solidFill>
                  <a:schemeClr val="tx1"/>
                </a:solidFill>
                <a:hlinkClick r:id="rId6"/>
              </a:rPr>
              <a:t>Autoridades</a:t>
            </a:r>
            <a:r>
              <a:rPr lang="es-CL" altLang="es-CL" sz="1800" b="0">
                <a:solidFill>
                  <a:schemeClr val="tx1"/>
                </a:solidFill>
              </a:rPr>
              <a:t>: </a:t>
            </a:r>
            <a:r>
              <a:rPr lang="es-CL" altLang="es-CL" sz="1800" b="0">
                <a:solidFill>
                  <a:srgbClr val="0070C0"/>
                </a:solidFill>
              </a:rPr>
              <a:t>Son atributos adicionales que deben estar activos en un cargo para que este pueda ejecutar una función</a:t>
            </a:r>
            <a:r>
              <a:rPr lang="es-CL" altLang="es-CL" sz="1800" b="0">
                <a:solidFill>
                  <a:schemeClr val="tx1"/>
                </a:solidFill>
              </a:rPr>
              <a:t>.</a:t>
            </a:r>
          </a:p>
          <a:p>
            <a:pPr algn="l"/>
            <a:endParaRPr lang="es-CL" altLang="es-CL" sz="1800"/>
          </a:p>
          <a:p>
            <a:pPr algn="l"/>
            <a:endParaRPr lang="es-ES_tradnl" altLang="es-CL" sz="1800"/>
          </a:p>
        </p:txBody>
      </p:sp>
    </p:spTree>
    <p:extLst>
      <p:ext uri="{BB962C8B-B14F-4D97-AF65-F5344CB8AC3E}">
        <p14:creationId xmlns:p14="http://schemas.microsoft.com/office/powerpoint/2010/main" val="238151430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75CF3D17-D320-4D2A-B187-430A9E361DA3}" type="slidenum">
              <a:rPr lang="es-ES_tradnl" altLang="es-CL"/>
              <a:pPr/>
              <a:t>77</a:t>
            </a:fld>
            <a:endParaRPr lang="es-ES_tradnl" altLang="es-CL" sz="1400" b="0">
              <a:solidFill>
                <a:schemeClr val="tx1"/>
              </a:solidFill>
              <a:latin typeface="Times New Roman" panose="02020603050405020304" pitchFamily="18" charset="0"/>
            </a:endParaRPr>
          </a:p>
        </p:txBody>
      </p:sp>
      <p:sp>
        <p:nvSpPr>
          <p:cNvPr id="121858" name="Rectangle 2"/>
          <p:cNvSpPr>
            <a:spLocks noChangeArrowheads="1"/>
          </p:cNvSpPr>
          <p:nvPr/>
        </p:nvSpPr>
        <p:spPr bwMode="auto">
          <a:xfrm>
            <a:off x="1752600" y="1309688"/>
            <a:ext cx="8763000" cy="5384800"/>
          </a:xfrm>
          <a:prstGeom prst="rect">
            <a:avLst/>
          </a:prstGeom>
          <a:noFill/>
          <a:ln w="9525">
            <a:noFill/>
            <a:miter lim="800000"/>
            <a:headEnd/>
            <a:tailEnd/>
          </a:ln>
          <a:effectLst/>
        </p:spPr>
        <p:txBody>
          <a:bodyPr anchor="ctr">
            <a:spAutoFit/>
          </a:bodyPr>
          <a:lstStyle/>
          <a:p>
            <a:pPr algn="l">
              <a:spcBef>
                <a:spcPct val="50000"/>
              </a:spcBef>
              <a:defRPr/>
            </a:pPr>
            <a:r>
              <a:rPr lang="es-ES_tradnl" sz="2400" dirty="0">
                <a:solidFill>
                  <a:srgbClr val="CC3300"/>
                </a:solidFill>
                <a:latin typeface="Arial" charset="0"/>
              </a:rPr>
              <a:t>OTROS CONCEPTOS </a:t>
            </a:r>
            <a:endParaRPr lang="es-ES_tradnl" sz="2600" dirty="0">
              <a:latin typeface="Arial" charset="0"/>
            </a:endParaRPr>
          </a:p>
          <a:p>
            <a:pPr algn="l">
              <a:spcBef>
                <a:spcPct val="50000"/>
              </a:spcBef>
              <a:defRPr/>
            </a:pPr>
            <a:r>
              <a:rPr lang="es-ES_tradnl" sz="2000" dirty="0">
                <a:solidFill>
                  <a:schemeClr val="accent6">
                    <a:lumMod val="40000"/>
                    <a:lumOff val="60000"/>
                  </a:schemeClr>
                </a:solidFill>
                <a:latin typeface="Arial" charset="0"/>
              </a:rPr>
              <a:t>Crédito de Materiales</a:t>
            </a:r>
            <a:r>
              <a:rPr lang="es-ES_tradnl" sz="2000" dirty="0">
                <a:solidFill>
                  <a:srgbClr val="0070C0"/>
                </a:solidFill>
                <a:latin typeface="Arial" charset="0"/>
              </a:rPr>
              <a:t>: Es un crédito no monetario, el cual permite a la UU/RR, incurrir en gastos necesarios para la satisfacción de necesidades propias de su funcionamiento.</a:t>
            </a:r>
          </a:p>
          <a:p>
            <a:pPr algn="l">
              <a:spcBef>
                <a:spcPct val="50000"/>
              </a:spcBef>
              <a:defRPr/>
            </a:pPr>
            <a:r>
              <a:rPr lang="es-ES_tradnl" sz="2000" dirty="0">
                <a:solidFill>
                  <a:schemeClr val="accent6">
                    <a:lumMod val="40000"/>
                    <a:lumOff val="60000"/>
                  </a:schemeClr>
                </a:solidFill>
                <a:latin typeface="Arial" charset="0"/>
              </a:rPr>
              <a:t>Centro de costo: </a:t>
            </a:r>
            <a:r>
              <a:rPr lang="es-ES_tradnl" sz="2000" dirty="0">
                <a:solidFill>
                  <a:srgbClr val="0070C0"/>
                </a:solidFill>
                <a:latin typeface="Arial" charset="0"/>
              </a:rPr>
              <a:t>Son cuentas de gastos compuestas alfanuméricos compuestas por 18 dígitos mas su respectiva clasificación REPU-CONS-LUBR-SEVA-ROPA-ALIM-INVE-DDTT.</a:t>
            </a:r>
          </a:p>
          <a:p>
            <a:pPr algn="l">
              <a:spcBef>
                <a:spcPct val="50000"/>
              </a:spcBef>
              <a:defRPr/>
            </a:pPr>
            <a:r>
              <a:rPr lang="es-ES_tradnl" sz="2000" dirty="0">
                <a:solidFill>
                  <a:schemeClr val="accent6">
                    <a:lumMod val="40000"/>
                    <a:lumOff val="60000"/>
                  </a:schemeClr>
                </a:solidFill>
                <a:latin typeface="Arial" charset="0"/>
              </a:rPr>
              <a:t>PEDIMAT: </a:t>
            </a:r>
            <a:r>
              <a:rPr lang="es-ES_tradnl" sz="2000" dirty="0">
                <a:solidFill>
                  <a:srgbClr val="0070C0"/>
                </a:solidFill>
                <a:latin typeface="Arial" charset="0"/>
              </a:rPr>
              <a:t>Son los requerimientos efectuado en SALINO, con el objeto de satisfacer la necesidades de los diferentes usuario, estos pueden ser por material catalogado y no catalogado.</a:t>
            </a:r>
          </a:p>
          <a:p>
            <a:pPr algn="l">
              <a:spcBef>
                <a:spcPct val="50000"/>
              </a:spcBef>
              <a:defRPr/>
            </a:pPr>
            <a:r>
              <a:rPr lang="es-ES_tradnl" sz="2000" dirty="0">
                <a:solidFill>
                  <a:schemeClr val="accent6">
                    <a:lumMod val="40000"/>
                    <a:lumOff val="60000"/>
                  </a:schemeClr>
                </a:solidFill>
                <a:latin typeface="Arial" charset="0"/>
              </a:rPr>
              <a:t>N.S.N.: </a:t>
            </a:r>
            <a:r>
              <a:rPr lang="es-ES_tradnl" sz="2000" dirty="0">
                <a:solidFill>
                  <a:srgbClr val="0070C0"/>
                </a:solidFill>
                <a:latin typeface="Arial" charset="0"/>
              </a:rPr>
              <a:t>Número de identificación de un ítem o producto regido por las normas OTAN de catalogación. </a:t>
            </a:r>
          </a:p>
          <a:p>
            <a:pPr algn="l">
              <a:spcBef>
                <a:spcPct val="50000"/>
              </a:spcBef>
              <a:defRPr/>
            </a:pPr>
            <a:endParaRPr lang="es-ES_tradnl" sz="2000" dirty="0">
              <a:latin typeface="Arial" charset="0"/>
            </a:endParaRPr>
          </a:p>
          <a:p>
            <a:pPr algn="l">
              <a:spcBef>
                <a:spcPct val="50000"/>
              </a:spcBef>
              <a:defRPr/>
            </a:pPr>
            <a:endParaRPr lang="es-ES_tradnl" sz="2000" dirty="0">
              <a:latin typeface="Arial" charset="0"/>
            </a:endParaRPr>
          </a:p>
        </p:txBody>
      </p:sp>
    </p:spTree>
    <p:extLst>
      <p:ext uri="{BB962C8B-B14F-4D97-AF65-F5344CB8AC3E}">
        <p14:creationId xmlns:p14="http://schemas.microsoft.com/office/powerpoint/2010/main" val="300248840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248F30EF-3FC8-4F5B-9EFC-3D4359518E3F}" type="slidenum">
              <a:rPr lang="es-ES_tradnl" altLang="es-CL"/>
              <a:pPr/>
              <a:t>78</a:t>
            </a:fld>
            <a:endParaRPr lang="es-ES_tradnl" altLang="es-CL" sz="1400" b="0">
              <a:solidFill>
                <a:schemeClr val="tx1"/>
              </a:solidFill>
              <a:latin typeface="Times New Roman" panose="02020603050405020304" pitchFamily="18" charset="0"/>
            </a:endParaRPr>
          </a:p>
        </p:txBody>
      </p:sp>
      <p:pic>
        <p:nvPicPr>
          <p:cNvPr id="2057" name="Picture 2" descr="C:\Asalino\Chile_Ma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3600" y="1809751"/>
            <a:ext cx="1716088" cy="494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Rectangle 3"/>
          <p:cNvSpPr>
            <a:spLocks noChangeArrowheads="1"/>
          </p:cNvSpPr>
          <p:nvPr/>
        </p:nvSpPr>
        <p:spPr bwMode="auto">
          <a:xfrm>
            <a:off x="2686051" y="5145089"/>
            <a:ext cx="2176463" cy="1108075"/>
          </a:xfrm>
          <a:prstGeom prst="rect">
            <a:avLst/>
          </a:prstGeom>
          <a:solidFill>
            <a:srgbClr val="3399FF"/>
          </a:solidFill>
          <a:ln w="12700">
            <a:solidFill>
              <a:schemeClr val="tx1"/>
            </a:solidFill>
            <a:miter lim="800000"/>
            <a:headEnd type="none" w="sm" len="sm"/>
            <a:tailEnd type="none" w="sm" len="sm"/>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059" name="Rectangle 4"/>
          <p:cNvSpPr>
            <a:spLocks noChangeArrowheads="1"/>
          </p:cNvSpPr>
          <p:nvPr/>
        </p:nvSpPr>
        <p:spPr bwMode="auto">
          <a:xfrm>
            <a:off x="4732338" y="3459163"/>
            <a:ext cx="2201862" cy="1079500"/>
          </a:xfrm>
          <a:prstGeom prst="rect">
            <a:avLst/>
          </a:prstGeom>
          <a:solidFill>
            <a:srgbClr val="3399FF"/>
          </a:solidFill>
          <a:ln w="12700">
            <a:solidFill>
              <a:schemeClr val="tx1"/>
            </a:solidFill>
            <a:miter lim="800000"/>
            <a:headEnd type="none" w="sm" len="sm"/>
            <a:tailEnd type="none" w="sm" len="sm"/>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060" name="Line 5"/>
          <p:cNvSpPr>
            <a:spLocks noChangeShapeType="1"/>
          </p:cNvSpPr>
          <p:nvPr/>
        </p:nvSpPr>
        <p:spPr bwMode="auto">
          <a:xfrm flipV="1">
            <a:off x="4235451" y="4538664"/>
            <a:ext cx="639763" cy="623887"/>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37894" name="Rectangle 6"/>
          <p:cNvSpPr>
            <a:spLocks noChangeArrowheads="1"/>
          </p:cNvSpPr>
          <p:nvPr/>
        </p:nvSpPr>
        <p:spPr bwMode="auto">
          <a:xfrm>
            <a:off x="1752600" y="1219201"/>
            <a:ext cx="3581400" cy="519113"/>
          </a:xfrm>
          <a:prstGeom prst="rect">
            <a:avLst/>
          </a:prstGeom>
          <a:noFill/>
          <a:ln w="9525">
            <a:noFill/>
            <a:miter lim="800000"/>
            <a:headEnd/>
            <a:tailEnd/>
          </a:ln>
          <a:effectLst/>
        </p:spPr>
        <p:txBody>
          <a:bodyPr wrap="none" lIns="92075" tIns="46038" rIns="92075" bIns="46038">
            <a:spAutoFit/>
          </a:bodyPr>
          <a:lstStyle/>
          <a:p>
            <a:pPr algn="l">
              <a:defRPr/>
            </a:pPr>
            <a:r>
              <a:rPr lang="es-ES_tradnl" sz="2800">
                <a:solidFill>
                  <a:schemeClr val="accent2"/>
                </a:solidFill>
                <a:effectLst>
                  <a:outerShdw blurRad="38100" dist="38100" dir="2700000" algn="tl">
                    <a:srgbClr val="C0C0C0"/>
                  </a:outerShdw>
                </a:effectLst>
                <a:latin typeface="Arial" charset="0"/>
              </a:rPr>
              <a:t>AMBIENTE  SALINO</a:t>
            </a:r>
          </a:p>
        </p:txBody>
      </p:sp>
      <p:grpSp>
        <p:nvGrpSpPr>
          <p:cNvPr id="2062" name="Group 7"/>
          <p:cNvGrpSpPr>
            <a:grpSpLocks/>
          </p:cNvGrpSpPr>
          <p:nvPr/>
        </p:nvGrpSpPr>
        <p:grpSpPr bwMode="auto">
          <a:xfrm>
            <a:off x="4803776" y="3514726"/>
            <a:ext cx="2055813" cy="957263"/>
            <a:chOff x="2113" y="1783"/>
            <a:chExt cx="1390" cy="808"/>
          </a:xfrm>
        </p:grpSpPr>
        <p:sp>
          <p:nvSpPr>
            <p:cNvPr id="2536" name="Rectangle 8"/>
            <p:cNvSpPr>
              <a:spLocks noChangeArrowheads="1"/>
            </p:cNvSpPr>
            <p:nvPr/>
          </p:nvSpPr>
          <p:spPr bwMode="auto">
            <a:xfrm>
              <a:off x="2113" y="1783"/>
              <a:ext cx="1390" cy="808"/>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537" name="Group 9"/>
            <p:cNvGrpSpPr>
              <a:grpSpLocks/>
            </p:cNvGrpSpPr>
            <p:nvPr/>
          </p:nvGrpSpPr>
          <p:grpSpPr bwMode="auto">
            <a:xfrm>
              <a:off x="2269" y="2059"/>
              <a:ext cx="1113" cy="278"/>
              <a:chOff x="2269" y="2059"/>
              <a:chExt cx="1113" cy="278"/>
            </a:xfrm>
          </p:grpSpPr>
          <p:sp>
            <p:nvSpPr>
              <p:cNvPr id="2624" name="Rectangle 10"/>
              <p:cNvSpPr>
                <a:spLocks noChangeArrowheads="1"/>
              </p:cNvSpPr>
              <p:nvPr/>
            </p:nvSpPr>
            <p:spPr bwMode="auto">
              <a:xfrm>
                <a:off x="3234" y="2220"/>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25" name="Rectangle 11"/>
              <p:cNvSpPr>
                <a:spLocks noChangeArrowheads="1"/>
              </p:cNvSpPr>
              <p:nvPr/>
            </p:nvSpPr>
            <p:spPr bwMode="auto">
              <a:xfrm>
                <a:off x="2796" y="2217"/>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26" name="Rectangle 12"/>
              <p:cNvSpPr>
                <a:spLocks noChangeArrowheads="1"/>
              </p:cNvSpPr>
              <p:nvPr/>
            </p:nvSpPr>
            <p:spPr bwMode="auto">
              <a:xfrm>
                <a:off x="2771" y="2105"/>
                <a:ext cx="10"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27" name="Rectangle 13"/>
              <p:cNvSpPr>
                <a:spLocks noChangeArrowheads="1"/>
              </p:cNvSpPr>
              <p:nvPr/>
            </p:nvSpPr>
            <p:spPr bwMode="auto">
              <a:xfrm>
                <a:off x="2374" y="2218"/>
                <a:ext cx="12"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28" name="Rectangle 14"/>
              <p:cNvSpPr>
                <a:spLocks noChangeArrowheads="1"/>
              </p:cNvSpPr>
              <p:nvPr/>
            </p:nvSpPr>
            <p:spPr bwMode="auto">
              <a:xfrm>
                <a:off x="2317" y="2103"/>
                <a:ext cx="11" cy="11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29" name="Rectangle 15"/>
              <p:cNvSpPr>
                <a:spLocks noChangeArrowheads="1"/>
              </p:cNvSpPr>
              <p:nvPr/>
            </p:nvSpPr>
            <p:spPr bwMode="auto">
              <a:xfrm>
                <a:off x="2822" y="2059"/>
                <a:ext cx="305" cy="10"/>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30" name="Rectangle 16"/>
              <p:cNvSpPr>
                <a:spLocks noChangeArrowheads="1"/>
              </p:cNvSpPr>
              <p:nvPr/>
            </p:nvSpPr>
            <p:spPr bwMode="auto">
              <a:xfrm>
                <a:off x="2269" y="2215"/>
                <a:ext cx="1113" cy="11"/>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538" name="Group 17"/>
            <p:cNvGrpSpPr>
              <a:grpSpLocks/>
            </p:cNvGrpSpPr>
            <p:nvPr/>
          </p:nvGrpSpPr>
          <p:grpSpPr bwMode="auto">
            <a:xfrm>
              <a:off x="2255" y="2286"/>
              <a:ext cx="270" cy="228"/>
              <a:chOff x="2255" y="2286"/>
              <a:chExt cx="270" cy="228"/>
            </a:xfrm>
          </p:grpSpPr>
          <p:grpSp>
            <p:nvGrpSpPr>
              <p:cNvPr id="2609" name="Group 18"/>
              <p:cNvGrpSpPr>
                <a:grpSpLocks/>
              </p:cNvGrpSpPr>
              <p:nvPr/>
            </p:nvGrpSpPr>
            <p:grpSpPr bwMode="auto">
              <a:xfrm>
                <a:off x="2267" y="2429"/>
                <a:ext cx="244" cy="70"/>
                <a:chOff x="2267" y="2429"/>
                <a:chExt cx="244" cy="70"/>
              </a:xfrm>
            </p:grpSpPr>
            <p:sp>
              <p:nvSpPr>
                <p:cNvPr id="2622" name="Rectangle 19"/>
                <p:cNvSpPr>
                  <a:spLocks noChangeArrowheads="1"/>
                </p:cNvSpPr>
                <p:nvPr/>
              </p:nvSpPr>
              <p:spPr bwMode="auto">
                <a:xfrm>
                  <a:off x="2267" y="2429"/>
                  <a:ext cx="244"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23" name="Rectangle 20"/>
                <p:cNvSpPr>
                  <a:spLocks noChangeArrowheads="1"/>
                </p:cNvSpPr>
                <p:nvPr/>
              </p:nvSpPr>
              <p:spPr bwMode="auto">
                <a:xfrm>
                  <a:off x="2404" y="2441"/>
                  <a:ext cx="83" cy="31"/>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610" name="Group 21"/>
              <p:cNvGrpSpPr>
                <a:grpSpLocks/>
              </p:cNvGrpSpPr>
              <p:nvPr/>
            </p:nvGrpSpPr>
            <p:grpSpPr bwMode="auto">
              <a:xfrm>
                <a:off x="2255" y="2467"/>
                <a:ext cx="270" cy="47"/>
                <a:chOff x="2255" y="2467"/>
                <a:chExt cx="270" cy="47"/>
              </a:xfrm>
            </p:grpSpPr>
            <p:sp>
              <p:nvSpPr>
                <p:cNvPr id="2619" name="Freeform 22"/>
                <p:cNvSpPr>
                  <a:spLocks/>
                </p:cNvSpPr>
                <p:nvPr/>
              </p:nvSpPr>
              <p:spPr bwMode="auto">
                <a:xfrm>
                  <a:off x="2255" y="2467"/>
                  <a:ext cx="270" cy="47"/>
                </a:xfrm>
                <a:custGeom>
                  <a:avLst/>
                  <a:gdLst>
                    <a:gd name="T0" fmla="*/ 34 w 270"/>
                    <a:gd name="T1" fmla="*/ 0 h 47"/>
                    <a:gd name="T2" fmla="*/ 236 w 270"/>
                    <a:gd name="T3" fmla="*/ 0 h 47"/>
                    <a:gd name="T4" fmla="*/ 268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8"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620" name="Freeform 23"/>
                <p:cNvSpPr>
                  <a:spLocks/>
                </p:cNvSpPr>
                <p:nvPr/>
              </p:nvSpPr>
              <p:spPr bwMode="auto">
                <a:xfrm>
                  <a:off x="2270" y="2477"/>
                  <a:ext cx="180" cy="30"/>
                </a:xfrm>
                <a:custGeom>
                  <a:avLst/>
                  <a:gdLst>
                    <a:gd name="T0" fmla="*/ 24 w 180"/>
                    <a:gd name="T1" fmla="*/ 0 h 30"/>
                    <a:gd name="T2" fmla="*/ 171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1"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621" name="Freeform 24"/>
                <p:cNvSpPr>
                  <a:spLocks/>
                </p:cNvSpPr>
                <p:nvPr/>
              </p:nvSpPr>
              <p:spPr bwMode="auto">
                <a:xfrm>
                  <a:off x="2454" y="2477"/>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611" name="Group 25"/>
              <p:cNvGrpSpPr>
                <a:grpSpLocks/>
              </p:cNvGrpSpPr>
              <p:nvPr/>
            </p:nvGrpSpPr>
            <p:grpSpPr bwMode="auto">
              <a:xfrm>
                <a:off x="2301" y="2286"/>
                <a:ext cx="177" cy="139"/>
                <a:chOff x="2301" y="2286"/>
                <a:chExt cx="177" cy="139"/>
              </a:xfrm>
            </p:grpSpPr>
            <p:sp>
              <p:nvSpPr>
                <p:cNvPr id="2612" name="Rectangle 26"/>
                <p:cNvSpPr>
                  <a:spLocks noChangeArrowheads="1"/>
                </p:cNvSpPr>
                <p:nvPr/>
              </p:nvSpPr>
              <p:spPr bwMode="auto">
                <a:xfrm>
                  <a:off x="2301" y="2286"/>
                  <a:ext cx="177" cy="1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13" name="Rectangle 27"/>
                <p:cNvSpPr>
                  <a:spLocks noChangeArrowheads="1"/>
                </p:cNvSpPr>
                <p:nvPr/>
              </p:nvSpPr>
              <p:spPr bwMode="auto">
                <a:xfrm>
                  <a:off x="2313" y="2298"/>
                  <a:ext cx="153" cy="117"/>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14" name="Rectangle 28"/>
                <p:cNvSpPr>
                  <a:spLocks noChangeArrowheads="1"/>
                </p:cNvSpPr>
                <p:nvPr/>
              </p:nvSpPr>
              <p:spPr bwMode="auto">
                <a:xfrm>
                  <a:off x="2446" y="2298"/>
                  <a:ext cx="20" cy="11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15" name="Rectangle 29"/>
                <p:cNvSpPr>
                  <a:spLocks noChangeArrowheads="1"/>
                </p:cNvSpPr>
                <p:nvPr/>
              </p:nvSpPr>
              <p:spPr bwMode="auto">
                <a:xfrm>
                  <a:off x="2451" y="2304"/>
                  <a:ext cx="9"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16" name="Oval 30"/>
                <p:cNvSpPr>
                  <a:spLocks noChangeArrowheads="1"/>
                </p:cNvSpPr>
                <p:nvPr/>
              </p:nvSpPr>
              <p:spPr bwMode="auto">
                <a:xfrm>
                  <a:off x="2452" y="2356"/>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17" name="Oval 31"/>
                <p:cNvSpPr>
                  <a:spLocks noChangeArrowheads="1"/>
                </p:cNvSpPr>
                <p:nvPr/>
              </p:nvSpPr>
              <p:spPr bwMode="auto">
                <a:xfrm>
                  <a:off x="2452" y="2378"/>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18" name="Oval 32"/>
                <p:cNvSpPr>
                  <a:spLocks noChangeArrowheads="1"/>
                </p:cNvSpPr>
                <p:nvPr/>
              </p:nvSpPr>
              <p:spPr bwMode="auto">
                <a:xfrm>
                  <a:off x="2452" y="2398"/>
                  <a:ext cx="6" cy="6"/>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539" name="Group 33"/>
            <p:cNvGrpSpPr>
              <a:grpSpLocks/>
            </p:cNvGrpSpPr>
            <p:nvPr/>
          </p:nvGrpSpPr>
          <p:grpSpPr bwMode="auto">
            <a:xfrm>
              <a:off x="2667" y="2040"/>
              <a:ext cx="214" cy="74"/>
              <a:chOff x="2667" y="2040"/>
              <a:chExt cx="214" cy="74"/>
            </a:xfrm>
          </p:grpSpPr>
          <p:sp>
            <p:nvSpPr>
              <p:cNvPr id="2601" name="Rectangle 34"/>
              <p:cNvSpPr>
                <a:spLocks noChangeArrowheads="1"/>
              </p:cNvSpPr>
              <p:nvPr/>
            </p:nvSpPr>
            <p:spPr bwMode="auto">
              <a:xfrm>
                <a:off x="2668" y="2044"/>
                <a:ext cx="212" cy="69"/>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02" name="Rectangle 35"/>
              <p:cNvSpPr>
                <a:spLocks noChangeArrowheads="1"/>
              </p:cNvSpPr>
              <p:nvPr/>
            </p:nvSpPr>
            <p:spPr bwMode="auto">
              <a:xfrm>
                <a:off x="2667" y="2092"/>
                <a:ext cx="21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603" name="Group 36"/>
              <p:cNvGrpSpPr>
                <a:grpSpLocks/>
              </p:cNvGrpSpPr>
              <p:nvPr/>
            </p:nvGrpSpPr>
            <p:grpSpPr bwMode="auto">
              <a:xfrm>
                <a:off x="2794" y="2097"/>
                <a:ext cx="53" cy="17"/>
                <a:chOff x="2794" y="2097"/>
                <a:chExt cx="53" cy="17"/>
              </a:xfrm>
            </p:grpSpPr>
            <p:sp>
              <p:nvSpPr>
                <p:cNvPr id="2605" name="Rectangle 37"/>
                <p:cNvSpPr>
                  <a:spLocks noChangeArrowheads="1"/>
                </p:cNvSpPr>
                <p:nvPr/>
              </p:nvSpPr>
              <p:spPr bwMode="auto">
                <a:xfrm>
                  <a:off x="2794" y="2097"/>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06" name="Rectangle 38"/>
                <p:cNvSpPr>
                  <a:spLocks noChangeArrowheads="1"/>
                </p:cNvSpPr>
                <p:nvPr/>
              </p:nvSpPr>
              <p:spPr bwMode="auto">
                <a:xfrm>
                  <a:off x="2811" y="2097"/>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07" name="Rectangle 39"/>
                <p:cNvSpPr>
                  <a:spLocks noChangeArrowheads="1"/>
                </p:cNvSpPr>
                <p:nvPr/>
              </p:nvSpPr>
              <p:spPr bwMode="auto">
                <a:xfrm>
                  <a:off x="2826" y="2097"/>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08" name="Rectangle 40"/>
                <p:cNvSpPr>
                  <a:spLocks noChangeArrowheads="1"/>
                </p:cNvSpPr>
                <p:nvPr/>
              </p:nvSpPr>
              <p:spPr bwMode="auto">
                <a:xfrm>
                  <a:off x="2842" y="2097"/>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604" name="Rectangle 41"/>
              <p:cNvSpPr>
                <a:spLocks noChangeArrowheads="1"/>
              </p:cNvSpPr>
              <p:nvPr/>
            </p:nvSpPr>
            <p:spPr bwMode="auto">
              <a:xfrm>
                <a:off x="2694" y="2040"/>
                <a:ext cx="5" cy="1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540" name="Group 42"/>
            <p:cNvGrpSpPr>
              <a:grpSpLocks/>
            </p:cNvGrpSpPr>
            <p:nvPr/>
          </p:nvGrpSpPr>
          <p:grpSpPr bwMode="auto">
            <a:xfrm>
              <a:off x="3092" y="1962"/>
              <a:ext cx="314" cy="151"/>
              <a:chOff x="3092" y="1962"/>
              <a:chExt cx="314" cy="151"/>
            </a:xfrm>
          </p:grpSpPr>
          <p:grpSp>
            <p:nvGrpSpPr>
              <p:cNvPr id="2590" name="Group 43"/>
              <p:cNvGrpSpPr>
                <a:grpSpLocks/>
              </p:cNvGrpSpPr>
              <p:nvPr/>
            </p:nvGrpSpPr>
            <p:grpSpPr bwMode="auto">
              <a:xfrm>
                <a:off x="3092" y="1962"/>
                <a:ext cx="314" cy="151"/>
                <a:chOff x="3092" y="1962"/>
                <a:chExt cx="314" cy="151"/>
              </a:xfrm>
            </p:grpSpPr>
            <p:sp>
              <p:nvSpPr>
                <p:cNvPr id="2594" name="Rectangle 44"/>
                <p:cNvSpPr>
                  <a:spLocks noChangeArrowheads="1"/>
                </p:cNvSpPr>
                <p:nvPr/>
              </p:nvSpPr>
              <p:spPr bwMode="auto">
                <a:xfrm>
                  <a:off x="3107" y="2043"/>
                  <a:ext cx="245"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95" name="Rectangle 45"/>
                <p:cNvSpPr>
                  <a:spLocks noChangeArrowheads="1"/>
                </p:cNvSpPr>
                <p:nvPr/>
              </p:nvSpPr>
              <p:spPr bwMode="auto">
                <a:xfrm>
                  <a:off x="3131" y="2089"/>
                  <a:ext cx="197" cy="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96" name="Freeform 46"/>
                <p:cNvSpPr>
                  <a:spLocks/>
                </p:cNvSpPr>
                <p:nvPr/>
              </p:nvSpPr>
              <p:spPr bwMode="auto">
                <a:xfrm>
                  <a:off x="3096" y="1968"/>
                  <a:ext cx="273" cy="75"/>
                </a:xfrm>
                <a:custGeom>
                  <a:avLst/>
                  <a:gdLst>
                    <a:gd name="T0" fmla="*/ 0 w 273"/>
                    <a:gd name="T1" fmla="*/ 60 h 75"/>
                    <a:gd name="T2" fmla="*/ 11 w 273"/>
                    <a:gd name="T3" fmla="*/ 74 h 75"/>
                    <a:gd name="T4" fmla="*/ 256 w 273"/>
                    <a:gd name="T5" fmla="*/ 74 h 75"/>
                    <a:gd name="T6" fmla="*/ 272 w 273"/>
                    <a:gd name="T7" fmla="*/ 60 h 75"/>
                    <a:gd name="T8" fmla="*/ 272 w 273"/>
                    <a:gd name="T9" fmla="*/ 0 h 75"/>
                    <a:gd name="T10" fmla="*/ 0 w 273"/>
                    <a:gd name="T11" fmla="*/ 0 h 75"/>
                    <a:gd name="T12" fmla="*/ 0 w 273"/>
                    <a:gd name="T13" fmla="*/ 60 h 75"/>
                    <a:gd name="T14" fmla="*/ 0 60000 65536"/>
                    <a:gd name="T15" fmla="*/ 0 60000 65536"/>
                    <a:gd name="T16" fmla="*/ 0 60000 65536"/>
                    <a:gd name="T17" fmla="*/ 0 60000 65536"/>
                    <a:gd name="T18" fmla="*/ 0 60000 65536"/>
                    <a:gd name="T19" fmla="*/ 0 60000 65536"/>
                    <a:gd name="T20" fmla="*/ 0 60000 65536"/>
                    <a:gd name="T21" fmla="*/ 0 w 273"/>
                    <a:gd name="T22" fmla="*/ 0 h 75"/>
                    <a:gd name="T23" fmla="*/ 273 w 273"/>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 h="75">
                      <a:moveTo>
                        <a:pt x="0" y="60"/>
                      </a:moveTo>
                      <a:lnTo>
                        <a:pt x="11" y="74"/>
                      </a:lnTo>
                      <a:lnTo>
                        <a:pt x="256" y="74"/>
                      </a:lnTo>
                      <a:lnTo>
                        <a:pt x="272" y="60"/>
                      </a:lnTo>
                      <a:lnTo>
                        <a:pt x="272" y="0"/>
                      </a:lnTo>
                      <a:lnTo>
                        <a:pt x="0" y="0"/>
                      </a:lnTo>
                      <a:lnTo>
                        <a:pt x="0" y="6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97" name="Rectangle 47"/>
                <p:cNvSpPr>
                  <a:spLocks noChangeArrowheads="1"/>
                </p:cNvSpPr>
                <p:nvPr/>
              </p:nvSpPr>
              <p:spPr bwMode="auto">
                <a:xfrm>
                  <a:off x="3092" y="2081"/>
                  <a:ext cx="14" cy="11"/>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98" name="Line 48"/>
                <p:cNvSpPr>
                  <a:spLocks noChangeShapeType="1"/>
                </p:cNvSpPr>
                <p:nvPr/>
              </p:nvSpPr>
              <p:spPr bwMode="auto">
                <a:xfrm>
                  <a:off x="3097" y="1980"/>
                  <a:ext cx="273"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599" name="Rectangle 49"/>
                <p:cNvSpPr>
                  <a:spLocks noChangeArrowheads="1"/>
                </p:cNvSpPr>
                <p:nvPr/>
              </p:nvSpPr>
              <p:spPr bwMode="auto">
                <a:xfrm>
                  <a:off x="3165" y="1962"/>
                  <a:ext cx="195"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600" name="Freeform 50"/>
                <p:cNvSpPr>
                  <a:spLocks/>
                </p:cNvSpPr>
                <p:nvPr/>
              </p:nvSpPr>
              <p:spPr bwMode="auto">
                <a:xfrm>
                  <a:off x="3352" y="2054"/>
                  <a:ext cx="54" cy="25"/>
                </a:xfrm>
                <a:custGeom>
                  <a:avLst/>
                  <a:gdLst>
                    <a:gd name="T0" fmla="*/ 0 w 54"/>
                    <a:gd name="T1" fmla="*/ 14 h 25"/>
                    <a:gd name="T2" fmla="*/ 53 w 54"/>
                    <a:gd name="T3" fmla="*/ 0 h 25"/>
                    <a:gd name="T4" fmla="*/ 53 w 54"/>
                    <a:gd name="T5" fmla="*/ 9 h 25"/>
                    <a:gd name="T6" fmla="*/ 0 w 54"/>
                    <a:gd name="T7" fmla="*/ 24 h 25"/>
                    <a:gd name="T8" fmla="*/ 0 w 54"/>
                    <a:gd name="T9" fmla="*/ 14 h 25"/>
                    <a:gd name="T10" fmla="*/ 0 60000 65536"/>
                    <a:gd name="T11" fmla="*/ 0 60000 65536"/>
                    <a:gd name="T12" fmla="*/ 0 60000 65536"/>
                    <a:gd name="T13" fmla="*/ 0 60000 65536"/>
                    <a:gd name="T14" fmla="*/ 0 60000 65536"/>
                    <a:gd name="T15" fmla="*/ 0 w 54"/>
                    <a:gd name="T16" fmla="*/ 0 h 25"/>
                    <a:gd name="T17" fmla="*/ 54 w 54"/>
                    <a:gd name="T18" fmla="*/ 25 h 25"/>
                  </a:gdLst>
                  <a:ahLst/>
                  <a:cxnLst>
                    <a:cxn ang="T10">
                      <a:pos x="T0" y="T1"/>
                    </a:cxn>
                    <a:cxn ang="T11">
                      <a:pos x="T2" y="T3"/>
                    </a:cxn>
                    <a:cxn ang="T12">
                      <a:pos x="T4" y="T5"/>
                    </a:cxn>
                    <a:cxn ang="T13">
                      <a:pos x="T6" y="T7"/>
                    </a:cxn>
                    <a:cxn ang="T14">
                      <a:pos x="T8" y="T9"/>
                    </a:cxn>
                  </a:cxnLst>
                  <a:rect l="T15" t="T16" r="T17" b="T18"/>
                  <a:pathLst>
                    <a:path w="54" h="25">
                      <a:moveTo>
                        <a:pt x="0" y="14"/>
                      </a:moveTo>
                      <a:lnTo>
                        <a:pt x="53" y="0"/>
                      </a:lnTo>
                      <a:lnTo>
                        <a:pt x="53" y="9"/>
                      </a:lnTo>
                      <a:lnTo>
                        <a:pt x="0" y="24"/>
                      </a:lnTo>
                      <a:lnTo>
                        <a:pt x="0" y="14"/>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591" name="Group 51"/>
              <p:cNvGrpSpPr>
                <a:grpSpLocks/>
              </p:cNvGrpSpPr>
              <p:nvPr/>
            </p:nvGrpSpPr>
            <p:grpSpPr bwMode="auto">
              <a:xfrm>
                <a:off x="3120" y="1990"/>
                <a:ext cx="17" cy="18"/>
                <a:chOff x="3120" y="1990"/>
                <a:chExt cx="17" cy="18"/>
              </a:xfrm>
            </p:grpSpPr>
            <p:sp>
              <p:nvSpPr>
                <p:cNvPr id="2592" name="Rectangle 52"/>
                <p:cNvSpPr>
                  <a:spLocks noChangeArrowheads="1"/>
                </p:cNvSpPr>
                <p:nvPr/>
              </p:nvSpPr>
              <p:spPr bwMode="auto">
                <a:xfrm>
                  <a:off x="3121" y="1992"/>
                  <a:ext cx="14" cy="1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93" name="Freeform 53"/>
                <p:cNvSpPr>
                  <a:spLocks/>
                </p:cNvSpPr>
                <p:nvPr/>
              </p:nvSpPr>
              <p:spPr bwMode="auto">
                <a:xfrm>
                  <a:off x="3120" y="1990"/>
                  <a:ext cx="17" cy="18"/>
                </a:xfrm>
                <a:custGeom>
                  <a:avLst/>
                  <a:gdLst>
                    <a:gd name="T0" fmla="*/ 16 w 17"/>
                    <a:gd name="T1" fmla="*/ 3 h 18"/>
                    <a:gd name="T2" fmla="*/ 2 w 17"/>
                    <a:gd name="T3" fmla="*/ 3 h 18"/>
                    <a:gd name="T4" fmla="*/ 2 w 17"/>
                    <a:gd name="T5" fmla="*/ 17 h 18"/>
                    <a:gd name="T6" fmla="*/ 0 w 17"/>
                    <a:gd name="T7" fmla="*/ 17 h 18"/>
                    <a:gd name="T8" fmla="*/ 0 w 17"/>
                    <a:gd name="T9" fmla="*/ 0 h 18"/>
                    <a:gd name="T10" fmla="*/ 16 w 17"/>
                    <a:gd name="T11" fmla="*/ 0 h 18"/>
                    <a:gd name="T12" fmla="*/ 16 w 17"/>
                    <a:gd name="T13" fmla="*/ 3 h 18"/>
                    <a:gd name="T14" fmla="*/ 0 60000 65536"/>
                    <a:gd name="T15" fmla="*/ 0 60000 65536"/>
                    <a:gd name="T16" fmla="*/ 0 60000 65536"/>
                    <a:gd name="T17" fmla="*/ 0 60000 65536"/>
                    <a:gd name="T18" fmla="*/ 0 60000 65536"/>
                    <a:gd name="T19" fmla="*/ 0 60000 65536"/>
                    <a:gd name="T20" fmla="*/ 0 60000 65536"/>
                    <a:gd name="T21" fmla="*/ 0 w 17"/>
                    <a:gd name="T22" fmla="*/ 0 h 18"/>
                    <a:gd name="T23" fmla="*/ 17 w 1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8">
                      <a:moveTo>
                        <a:pt x="16" y="3"/>
                      </a:moveTo>
                      <a:lnTo>
                        <a:pt x="2" y="3"/>
                      </a:lnTo>
                      <a:lnTo>
                        <a:pt x="2" y="17"/>
                      </a:lnTo>
                      <a:lnTo>
                        <a:pt x="0" y="17"/>
                      </a:lnTo>
                      <a:lnTo>
                        <a:pt x="0" y="0"/>
                      </a:lnTo>
                      <a:lnTo>
                        <a:pt x="16" y="0"/>
                      </a:lnTo>
                      <a:lnTo>
                        <a:pt x="16" y="3"/>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2541" name="Group 54"/>
            <p:cNvGrpSpPr>
              <a:grpSpLocks/>
            </p:cNvGrpSpPr>
            <p:nvPr/>
          </p:nvGrpSpPr>
          <p:grpSpPr bwMode="auto">
            <a:xfrm>
              <a:off x="2172" y="1885"/>
              <a:ext cx="344" cy="230"/>
              <a:chOff x="2172" y="1885"/>
              <a:chExt cx="344" cy="230"/>
            </a:xfrm>
          </p:grpSpPr>
          <p:sp>
            <p:nvSpPr>
              <p:cNvPr id="2574" name="Freeform 55"/>
              <p:cNvSpPr>
                <a:spLocks/>
              </p:cNvSpPr>
              <p:nvPr/>
            </p:nvSpPr>
            <p:spPr bwMode="auto">
              <a:xfrm>
                <a:off x="2375" y="2031"/>
                <a:ext cx="74" cy="34"/>
              </a:xfrm>
              <a:custGeom>
                <a:avLst/>
                <a:gdLst>
                  <a:gd name="T0" fmla="*/ 0 w 74"/>
                  <a:gd name="T1" fmla="*/ 3 h 34"/>
                  <a:gd name="T2" fmla="*/ 27 w 74"/>
                  <a:gd name="T3" fmla="*/ 0 h 34"/>
                  <a:gd name="T4" fmla="*/ 33 w 74"/>
                  <a:gd name="T5" fmla="*/ 1 h 34"/>
                  <a:gd name="T6" fmla="*/ 38 w 74"/>
                  <a:gd name="T7" fmla="*/ 4 h 34"/>
                  <a:gd name="T8" fmla="*/ 45 w 74"/>
                  <a:gd name="T9" fmla="*/ 20 h 34"/>
                  <a:gd name="T10" fmla="*/ 49 w 74"/>
                  <a:gd name="T11" fmla="*/ 27 h 34"/>
                  <a:gd name="T12" fmla="*/ 52 w 74"/>
                  <a:gd name="T13" fmla="*/ 30 h 34"/>
                  <a:gd name="T14" fmla="*/ 56 w 74"/>
                  <a:gd name="T15" fmla="*/ 31 h 34"/>
                  <a:gd name="T16" fmla="*/ 62 w 74"/>
                  <a:gd name="T17" fmla="*/ 32 h 34"/>
                  <a:gd name="T18" fmla="*/ 73 w 74"/>
                  <a:gd name="T19" fmla="*/ 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4"/>
                  <a:gd name="T31" fmla="*/ 0 h 34"/>
                  <a:gd name="T32" fmla="*/ 74 w 74"/>
                  <a:gd name="T33" fmla="*/ 34 h 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4" h="34">
                    <a:moveTo>
                      <a:pt x="0" y="3"/>
                    </a:moveTo>
                    <a:lnTo>
                      <a:pt x="27" y="0"/>
                    </a:lnTo>
                    <a:lnTo>
                      <a:pt x="33" y="1"/>
                    </a:lnTo>
                    <a:lnTo>
                      <a:pt x="38" y="4"/>
                    </a:lnTo>
                    <a:lnTo>
                      <a:pt x="45" y="20"/>
                    </a:lnTo>
                    <a:lnTo>
                      <a:pt x="49" y="27"/>
                    </a:lnTo>
                    <a:lnTo>
                      <a:pt x="52" y="30"/>
                    </a:lnTo>
                    <a:lnTo>
                      <a:pt x="56" y="31"/>
                    </a:lnTo>
                    <a:lnTo>
                      <a:pt x="62" y="32"/>
                    </a:lnTo>
                    <a:lnTo>
                      <a:pt x="73" y="33"/>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2575" name="Group 56"/>
              <p:cNvGrpSpPr>
                <a:grpSpLocks/>
              </p:cNvGrpSpPr>
              <p:nvPr/>
            </p:nvGrpSpPr>
            <p:grpSpPr bwMode="auto">
              <a:xfrm>
                <a:off x="2172" y="1957"/>
                <a:ext cx="269" cy="158"/>
                <a:chOff x="2172" y="1957"/>
                <a:chExt cx="269" cy="158"/>
              </a:xfrm>
            </p:grpSpPr>
            <p:grpSp>
              <p:nvGrpSpPr>
                <p:cNvPr id="2583" name="Group 57"/>
                <p:cNvGrpSpPr>
                  <a:grpSpLocks/>
                </p:cNvGrpSpPr>
                <p:nvPr/>
              </p:nvGrpSpPr>
              <p:grpSpPr bwMode="auto">
                <a:xfrm>
                  <a:off x="2172" y="2068"/>
                  <a:ext cx="269" cy="47"/>
                  <a:chOff x="2172" y="2068"/>
                  <a:chExt cx="269" cy="47"/>
                </a:xfrm>
              </p:grpSpPr>
              <p:sp>
                <p:nvSpPr>
                  <p:cNvPr id="2587" name="Freeform 58"/>
                  <p:cNvSpPr>
                    <a:spLocks/>
                  </p:cNvSpPr>
                  <p:nvPr/>
                </p:nvSpPr>
                <p:spPr bwMode="auto">
                  <a:xfrm>
                    <a:off x="2172" y="2068"/>
                    <a:ext cx="269" cy="47"/>
                  </a:xfrm>
                  <a:custGeom>
                    <a:avLst/>
                    <a:gdLst>
                      <a:gd name="T0" fmla="*/ 33 w 269"/>
                      <a:gd name="T1" fmla="*/ 0 h 47"/>
                      <a:gd name="T2" fmla="*/ 236 w 269"/>
                      <a:gd name="T3" fmla="*/ 0 h 47"/>
                      <a:gd name="T4" fmla="*/ 268 w 269"/>
                      <a:gd name="T5" fmla="*/ 42 h 47"/>
                      <a:gd name="T6" fmla="*/ 268 w 269"/>
                      <a:gd name="T7" fmla="*/ 44 h 47"/>
                      <a:gd name="T8" fmla="*/ 267 w 269"/>
                      <a:gd name="T9" fmla="*/ 45 h 47"/>
                      <a:gd name="T10" fmla="*/ 265 w 269"/>
                      <a:gd name="T11" fmla="*/ 46 h 47"/>
                      <a:gd name="T12" fmla="*/ 4 w 269"/>
                      <a:gd name="T13" fmla="*/ 46 h 47"/>
                      <a:gd name="T14" fmla="*/ 1 w 269"/>
                      <a:gd name="T15" fmla="*/ 45 h 47"/>
                      <a:gd name="T16" fmla="*/ 0 w 269"/>
                      <a:gd name="T17" fmla="*/ 43 h 47"/>
                      <a:gd name="T18" fmla="*/ 1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8" y="42"/>
                        </a:lnTo>
                        <a:lnTo>
                          <a:pt x="268" y="44"/>
                        </a:lnTo>
                        <a:lnTo>
                          <a:pt x="267" y="45"/>
                        </a:lnTo>
                        <a:lnTo>
                          <a:pt x="265" y="46"/>
                        </a:lnTo>
                        <a:lnTo>
                          <a:pt x="4" y="46"/>
                        </a:lnTo>
                        <a:lnTo>
                          <a:pt x="1" y="45"/>
                        </a:lnTo>
                        <a:lnTo>
                          <a:pt x="0" y="43"/>
                        </a:lnTo>
                        <a:lnTo>
                          <a:pt x="1" y="41"/>
                        </a:lnTo>
                        <a:lnTo>
                          <a:pt x="33"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88" name="Freeform 59"/>
                  <p:cNvSpPr>
                    <a:spLocks/>
                  </p:cNvSpPr>
                  <p:nvPr/>
                </p:nvSpPr>
                <p:spPr bwMode="auto">
                  <a:xfrm>
                    <a:off x="2187" y="2078"/>
                    <a:ext cx="179" cy="31"/>
                  </a:xfrm>
                  <a:custGeom>
                    <a:avLst/>
                    <a:gdLst>
                      <a:gd name="T0" fmla="*/ 24 w 179"/>
                      <a:gd name="T1" fmla="*/ 0 h 31"/>
                      <a:gd name="T2" fmla="*/ 170 w 179"/>
                      <a:gd name="T3" fmla="*/ 0 h 31"/>
                      <a:gd name="T4" fmla="*/ 178 w 179"/>
                      <a:gd name="T5" fmla="*/ 30 h 31"/>
                      <a:gd name="T6" fmla="*/ 0 w 179"/>
                      <a:gd name="T7" fmla="*/ 30 h 31"/>
                      <a:gd name="T8" fmla="*/ 24 w 179"/>
                      <a:gd name="T9" fmla="*/ 0 h 31"/>
                      <a:gd name="T10" fmla="*/ 0 60000 65536"/>
                      <a:gd name="T11" fmla="*/ 0 60000 65536"/>
                      <a:gd name="T12" fmla="*/ 0 60000 65536"/>
                      <a:gd name="T13" fmla="*/ 0 60000 65536"/>
                      <a:gd name="T14" fmla="*/ 0 60000 65536"/>
                      <a:gd name="T15" fmla="*/ 0 w 179"/>
                      <a:gd name="T16" fmla="*/ 0 h 31"/>
                      <a:gd name="T17" fmla="*/ 179 w 179"/>
                      <a:gd name="T18" fmla="*/ 31 h 31"/>
                    </a:gdLst>
                    <a:ahLst/>
                    <a:cxnLst>
                      <a:cxn ang="T10">
                        <a:pos x="T0" y="T1"/>
                      </a:cxn>
                      <a:cxn ang="T11">
                        <a:pos x="T2" y="T3"/>
                      </a:cxn>
                      <a:cxn ang="T12">
                        <a:pos x="T4" y="T5"/>
                      </a:cxn>
                      <a:cxn ang="T13">
                        <a:pos x="T6" y="T7"/>
                      </a:cxn>
                      <a:cxn ang="T14">
                        <a:pos x="T8" y="T9"/>
                      </a:cxn>
                    </a:cxnLst>
                    <a:rect l="T15" t="T16" r="T17" b="T18"/>
                    <a:pathLst>
                      <a:path w="179" h="31">
                        <a:moveTo>
                          <a:pt x="24" y="0"/>
                        </a:moveTo>
                        <a:lnTo>
                          <a:pt x="170" y="0"/>
                        </a:lnTo>
                        <a:lnTo>
                          <a:pt x="178" y="30"/>
                        </a:lnTo>
                        <a:lnTo>
                          <a:pt x="0" y="30"/>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89" name="Freeform 60"/>
                  <p:cNvSpPr>
                    <a:spLocks/>
                  </p:cNvSpPr>
                  <p:nvPr/>
                </p:nvSpPr>
                <p:spPr bwMode="auto">
                  <a:xfrm>
                    <a:off x="2371" y="2078"/>
                    <a:ext cx="55" cy="31"/>
                  </a:xfrm>
                  <a:custGeom>
                    <a:avLst/>
                    <a:gdLst>
                      <a:gd name="T0" fmla="*/ 0 w 55"/>
                      <a:gd name="T1" fmla="*/ 0 h 31"/>
                      <a:gd name="T2" fmla="*/ 32 w 55"/>
                      <a:gd name="T3" fmla="*/ 0 h 31"/>
                      <a:gd name="T4" fmla="*/ 54 w 55"/>
                      <a:gd name="T5" fmla="*/ 30 h 31"/>
                      <a:gd name="T6" fmla="*/ 10 w 55"/>
                      <a:gd name="T7" fmla="*/ 30 h 31"/>
                      <a:gd name="T8" fmla="*/ 0 w 55"/>
                      <a:gd name="T9" fmla="*/ 0 h 31"/>
                      <a:gd name="T10" fmla="*/ 0 60000 65536"/>
                      <a:gd name="T11" fmla="*/ 0 60000 65536"/>
                      <a:gd name="T12" fmla="*/ 0 60000 65536"/>
                      <a:gd name="T13" fmla="*/ 0 60000 65536"/>
                      <a:gd name="T14" fmla="*/ 0 60000 65536"/>
                      <a:gd name="T15" fmla="*/ 0 w 55"/>
                      <a:gd name="T16" fmla="*/ 0 h 31"/>
                      <a:gd name="T17" fmla="*/ 55 w 55"/>
                      <a:gd name="T18" fmla="*/ 31 h 31"/>
                    </a:gdLst>
                    <a:ahLst/>
                    <a:cxnLst>
                      <a:cxn ang="T10">
                        <a:pos x="T0" y="T1"/>
                      </a:cxn>
                      <a:cxn ang="T11">
                        <a:pos x="T2" y="T3"/>
                      </a:cxn>
                      <a:cxn ang="T12">
                        <a:pos x="T4" y="T5"/>
                      </a:cxn>
                      <a:cxn ang="T13">
                        <a:pos x="T6" y="T7"/>
                      </a:cxn>
                      <a:cxn ang="T14">
                        <a:pos x="T8" y="T9"/>
                      </a:cxn>
                    </a:cxnLst>
                    <a:rect l="T15" t="T16" r="T17" b="T18"/>
                    <a:pathLst>
                      <a:path w="55" h="31">
                        <a:moveTo>
                          <a:pt x="0" y="0"/>
                        </a:moveTo>
                        <a:lnTo>
                          <a:pt x="32" y="0"/>
                        </a:lnTo>
                        <a:lnTo>
                          <a:pt x="54" y="30"/>
                        </a:lnTo>
                        <a:lnTo>
                          <a:pt x="10" y="30"/>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2584" name="Rectangle 61"/>
                <p:cNvSpPr>
                  <a:spLocks noChangeArrowheads="1"/>
                </p:cNvSpPr>
                <p:nvPr/>
              </p:nvSpPr>
              <p:spPr bwMode="auto">
                <a:xfrm>
                  <a:off x="2234" y="1957"/>
                  <a:ext cx="144" cy="10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85" name="Rectangle 62"/>
                <p:cNvSpPr>
                  <a:spLocks noChangeArrowheads="1"/>
                </p:cNvSpPr>
                <p:nvPr/>
              </p:nvSpPr>
              <p:spPr bwMode="auto">
                <a:xfrm>
                  <a:off x="2254" y="1972"/>
                  <a:ext cx="104" cy="75"/>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86" name="Rectangle 63"/>
                <p:cNvSpPr>
                  <a:spLocks noChangeArrowheads="1"/>
                </p:cNvSpPr>
                <p:nvPr/>
              </p:nvSpPr>
              <p:spPr bwMode="auto">
                <a:xfrm>
                  <a:off x="2346" y="2054"/>
                  <a:ext cx="13" cy="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576" name="Rectangle 64"/>
              <p:cNvSpPr>
                <a:spLocks noChangeArrowheads="1"/>
              </p:cNvSpPr>
              <p:nvPr/>
            </p:nvSpPr>
            <p:spPr bwMode="auto">
              <a:xfrm>
                <a:off x="2444" y="1885"/>
                <a:ext cx="72" cy="218"/>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77" name="Rectangle 65"/>
              <p:cNvSpPr>
                <a:spLocks noChangeArrowheads="1"/>
              </p:cNvSpPr>
              <p:nvPr/>
            </p:nvSpPr>
            <p:spPr bwMode="auto">
              <a:xfrm>
                <a:off x="2463" y="1904"/>
                <a:ext cx="42" cy="61"/>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78" name="Rectangle 66"/>
              <p:cNvSpPr>
                <a:spLocks noChangeArrowheads="1"/>
              </p:cNvSpPr>
              <p:nvPr/>
            </p:nvSpPr>
            <p:spPr bwMode="auto">
              <a:xfrm>
                <a:off x="2506" y="1965"/>
                <a:ext cx="2" cy="1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79" name="Rectangle 67"/>
              <p:cNvSpPr>
                <a:spLocks noChangeArrowheads="1"/>
              </p:cNvSpPr>
              <p:nvPr/>
            </p:nvSpPr>
            <p:spPr bwMode="auto">
              <a:xfrm>
                <a:off x="2467" y="1920"/>
                <a:ext cx="13" cy="3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80" name="Rectangle 68"/>
              <p:cNvSpPr>
                <a:spLocks noChangeArrowheads="1"/>
              </p:cNvSpPr>
              <p:nvPr/>
            </p:nvSpPr>
            <p:spPr bwMode="auto">
              <a:xfrm>
                <a:off x="2472" y="1903"/>
                <a:ext cx="3" cy="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81" name="Rectangle 69"/>
              <p:cNvSpPr>
                <a:spLocks noChangeArrowheads="1"/>
              </p:cNvSpPr>
              <p:nvPr/>
            </p:nvSpPr>
            <p:spPr bwMode="auto">
              <a:xfrm>
                <a:off x="2498" y="1915"/>
                <a:ext cx="8"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82" name="Rectangle 70"/>
              <p:cNvSpPr>
                <a:spLocks noChangeArrowheads="1"/>
              </p:cNvSpPr>
              <p:nvPr/>
            </p:nvSpPr>
            <p:spPr bwMode="auto">
              <a:xfrm>
                <a:off x="2498" y="1940"/>
                <a:ext cx="7"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542" name="Group 71"/>
            <p:cNvGrpSpPr>
              <a:grpSpLocks/>
            </p:cNvGrpSpPr>
            <p:nvPr/>
          </p:nvGrpSpPr>
          <p:grpSpPr bwMode="auto">
            <a:xfrm>
              <a:off x="2672" y="2286"/>
              <a:ext cx="269" cy="228"/>
              <a:chOff x="2672" y="2286"/>
              <a:chExt cx="269" cy="228"/>
            </a:xfrm>
          </p:grpSpPr>
          <p:grpSp>
            <p:nvGrpSpPr>
              <p:cNvPr id="2559" name="Group 72"/>
              <p:cNvGrpSpPr>
                <a:grpSpLocks/>
              </p:cNvGrpSpPr>
              <p:nvPr/>
            </p:nvGrpSpPr>
            <p:grpSpPr bwMode="auto">
              <a:xfrm>
                <a:off x="2684" y="2429"/>
                <a:ext cx="244" cy="70"/>
                <a:chOff x="2684" y="2429"/>
                <a:chExt cx="244" cy="70"/>
              </a:xfrm>
            </p:grpSpPr>
            <p:sp>
              <p:nvSpPr>
                <p:cNvPr id="2572" name="Rectangle 73"/>
                <p:cNvSpPr>
                  <a:spLocks noChangeArrowheads="1"/>
                </p:cNvSpPr>
                <p:nvPr/>
              </p:nvSpPr>
              <p:spPr bwMode="auto">
                <a:xfrm>
                  <a:off x="2684" y="2429"/>
                  <a:ext cx="244"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73" name="Rectangle 74"/>
                <p:cNvSpPr>
                  <a:spLocks noChangeArrowheads="1"/>
                </p:cNvSpPr>
                <p:nvPr/>
              </p:nvSpPr>
              <p:spPr bwMode="auto">
                <a:xfrm>
                  <a:off x="2821" y="2441"/>
                  <a:ext cx="83" cy="31"/>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560" name="Group 75"/>
              <p:cNvGrpSpPr>
                <a:grpSpLocks/>
              </p:cNvGrpSpPr>
              <p:nvPr/>
            </p:nvGrpSpPr>
            <p:grpSpPr bwMode="auto">
              <a:xfrm>
                <a:off x="2672" y="2467"/>
                <a:ext cx="269" cy="47"/>
                <a:chOff x="2672" y="2467"/>
                <a:chExt cx="269" cy="47"/>
              </a:xfrm>
            </p:grpSpPr>
            <p:sp>
              <p:nvSpPr>
                <p:cNvPr id="2569" name="Freeform 76"/>
                <p:cNvSpPr>
                  <a:spLocks/>
                </p:cNvSpPr>
                <p:nvPr/>
              </p:nvSpPr>
              <p:spPr bwMode="auto">
                <a:xfrm>
                  <a:off x="2672" y="2467"/>
                  <a:ext cx="269" cy="47"/>
                </a:xfrm>
                <a:custGeom>
                  <a:avLst/>
                  <a:gdLst>
                    <a:gd name="T0" fmla="*/ 33 w 269"/>
                    <a:gd name="T1" fmla="*/ 0 h 47"/>
                    <a:gd name="T2" fmla="*/ 236 w 269"/>
                    <a:gd name="T3" fmla="*/ 0 h 47"/>
                    <a:gd name="T4" fmla="*/ 267 w 269"/>
                    <a:gd name="T5" fmla="*/ 41 h 47"/>
                    <a:gd name="T6" fmla="*/ 268 w 269"/>
                    <a:gd name="T7" fmla="*/ 43 h 47"/>
                    <a:gd name="T8" fmla="*/ 267 w 269"/>
                    <a:gd name="T9" fmla="*/ 45 h 47"/>
                    <a:gd name="T10" fmla="*/ 265 w 269"/>
                    <a:gd name="T11" fmla="*/ 46 h 47"/>
                    <a:gd name="T12" fmla="*/ 4 w 269"/>
                    <a:gd name="T13" fmla="*/ 46 h 47"/>
                    <a:gd name="T14" fmla="*/ 1 w 269"/>
                    <a:gd name="T15" fmla="*/ 45 h 47"/>
                    <a:gd name="T16" fmla="*/ 0 w 269"/>
                    <a:gd name="T17" fmla="*/ 43 h 47"/>
                    <a:gd name="T18" fmla="*/ 0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7" y="41"/>
                      </a:lnTo>
                      <a:lnTo>
                        <a:pt x="268" y="43"/>
                      </a:lnTo>
                      <a:lnTo>
                        <a:pt x="267" y="45"/>
                      </a:lnTo>
                      <a:lnTo>
                        <a:pt x="265" y="46"/>
                      </a:lnTo>
                      <a:lnTo>
                        <a:pt x="4" y="46"/>
                      </a:lnTo>
                      <a:lnTo>
                        <a:pt x="1" y="45"/>
                      </a:lnTo>
                      <a:lnTo>
                        <a:pt x="0" y="43"/>
                      </a:lnTo>
                      <a:lnTo>
                        <a:pt x="0" y="41"/>
                      </a:lnTo>
                      <a:lnTo>
                        <a:pt x="33"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70" name="Freeform 77"/>
                <p:cNvSpPr>
                  <a:spLocks/>
                </p:cNvSpPr>
                <p:nvPr/>
              </p:nvSpPr>
              <p:spPr bwMode="auto">
                <a:xfrm>
                  <a:off x="2687" y="2477"/>
                  <a:ext cx="179" cy="30"/>
                </a:xfrm>
                <a:custGeom>
                  <a:avLst/>
                  <a:gdLst>
                    <a:gd name="T0" fmla="*/ 24 w 179"/>
                    <a:gd name="T1" fmla="*/ 0 h 30"/>
                    <a:gd name="T2" fmla="*/ 170 w 179"/>
                    <a:gd name="T3" fmla="*/ 0 h 30"/>
                    <a:gd name="T4" fmla="*/ 178 w 179"/>
                    <a:gd name="T5" fmla="*/ 29 h 30"/>
                    <a:gd name="T6" fmla="*/ 0 w 179"/>
                    <a:gd name="T7" fmla="*/ 29 h 30"/>
                    <a:gd name="T8" fmla="*/ 24 w 179"/>
                    <a:gd name="T9" fmla="*/ 0 h 30"/>
                    <a:gd name="T10" fmla="*/ 0 60000 65536"/>
                    <a:gd name="T11" fmla="*/ 0 60000 65536"/>
                    <a:gd name="T12" fmla="*/ 0 60000 65536"/>
                    <a:gd name="T13" fmla="*/ 0 60000 65536"/>
                    <a:gd name="T14" fmla="*/ 0 60000 65536"/>
                    <a:gd name="T15" fmla="*/ 0 w 179"/>
                    <a:gd name="T16" fmla="*/ 0 h 30"/>
                    <a:gd name="T17" fmla="*/ 179 w 179"/>
                    <a:gd name="T18" fmla="*/ 30 h 30"/>
                  </a:gdLst>
                  <a:ahLst/>
                  <a:cxnLst>
                    <a:cxn ang="T10">
                      <a:pos x="T0" y="T1"/>
                    </a:cxn>
                    <a:cxn ang="T11">
                      <a:pos x="T2" y="T3"/>
                    </a:cxn>
                    <a:cxn ang="T12">
                      <a:pos x="T4" y="T5"/>
                    </a:cxn>
                    <a:cxn ang="T13">
                      <a:pos x="T6" y="T7"/>
                    </a:cxn>
                    <a:cxn ang="T14">
                      <a:pos x="T8" y="T9"/>
                    </a:cxn>
                  </a:cxnLst>
                  <a:rect l="T15" t="T16" r="T17" b="T18"/>
                  <a:pathLst>
                    <a:path w="179" h="30">
                      <a:moveTo>
                        <a:pt x="24" y="0"/>
                      </a:moveTo>
                      <a:lnTo>
                        <a:pt x="170" y="0"/>
                      </a:lnTo>
                      <a:lnTo>
                        <a:pt x="178"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71" name="Freeform 78"/>
                <p:cNvSpPr>
                  <a:spLocks/>
                </p:cNvSpPr>
                <p:nvPr/>
              </p:nvSpPr>
              <p:spPr bwMode="auto">
                <a:xfrm>
                  <a:off x="2871" y="2477"/>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561" name="Group 79"/>
              <p:cNvGrpSpPr>
                <a:grpSpLocks/>
              </p:cNvGrpSpPr>
              <p:nvPr/>
            </p:nvGrpSpPr>
            <p:grpSpPr bwMode="auto">
              <a:xfrm>
                <a:off x="2718" y="2286"/>
                <a:ext cx="176" cy="139"/>
                <a:chOff x="2718" y="2286"/>
                <a:chExt cx="176" cy="139"/>
              </a:xfrm>
            </p:grpSpPr>
            <p:sp>
              <p:nvSpPr>
                <p:cNvPr id="2562" name="Rectangle 80"/>
                <p:cNvSpPr>
                  <a:spLocks noChangeArrowheads="1"/>
                </p:cNvSpPr>
                <p:nvPr/>
              </p:nvSpPr>
              <p:spPr bwMode="auto">
                <a:xfrm>
                  <a:off x="2718" y="2286"/>
                  <a:ext cx="176" cy="1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63" name="Rectangle 81"/>
                <p:cNvSpPr>
                  <a:spLocks noChangeArrowheads="1"/>
                </p:cNvSpPr>
                <p:nvPr/>
              </p:nvSpPr>
              <p:spPr bwMode="auto">
                <a:xfrm>
                  <a:off x="2729" y="2298"/>
                  <a:ext cx="153" cy="117"/>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64" name="Rectangle 82"/>
                <p:cNvSpPr>
                  <a:spLocks noChangeArrowheads="1"/>
                </p:cNvSpPr>
                <p:nvPr/>
              </p:nvSpPr>
              <p:spPr bwMode="auto">
                <a:xfrm>
                  <a:off x="2862" y="2298"/>
                  <a:ext cx="20" cy="11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65" name="Rectangle 83"/>
                <p:cNvSpPr>
                  <a:spLocks noChangeArrowheads="1"/>
                </p:cNvSpPr>
                <p:nvPr/>
              </p:nvSpPr>
              <p:spPr bwMode="auto">
                <a:xfrm>
                  <a:off x="2868" y="2304"/>
                  <a:ext cx="8"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66" name="Oval 84"/>
                <p:cNvSpPr>
                  <a:spLocks noChangeArrowheads="1"/>
                </p:cNvSpPr>
                <p:nvPr/>
              </p:nvSpPr>
              <p:spPr bwMode="auto">
                <a:xfrm>
                  <a:off x="2869" y="2356"/>
                  <a:ext cx="5"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67" name="Oval 85"/>
                <p:cNvSpPr>
                  <a:spLocks noChangeArrowheads="1"/>
                </p:cNvSpPr>
                <p:nvPr/>
              </p:nvSpPr>
              <p:spPr bwMode="auto">
                <a:xfrm>
                  <a:off x="2869" y="2378"/>
                  <a:ext cx="5"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68" name="Oval 86"/>
                <p:cNvSpPr>
                  <a:spLocks noChangeArrowheads="1"/>
                </p:cNvSpPr>
                <p:nvPr/>
              </p:nvSpPr>
              <p:spPr bwMode="auto">
                <a:xfrm>
                  <a:off x="2869" y="2398"/>
                  <a:ext cx="5" cy="6"/>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543" name="Group 87"/>
            <p:cNvGrpSpPr>
              <a:grpSpLocks/>
            </p:cNvGrpSpPr>
            <p:nvPr/>
          </p:nvGrpSpPr>
          <p:grpSpPr bwMode="auto">
            <a:xfrm>
              <a:off x="3108" y="2286"/>
              <a:ext cx="270" cy="228"/>
              <a:chOff x="3108" y="2286"/>
              <a:chExt cx="270" cy="228"/>
            </a:xfrm>
          </p:grpSpPr>
          <p:grpSp>
            <p:nvGrpSpPr>
              <p:cNvPr id="2544" name="Group 88"/>
              <p:cNvGrpSpPr>
                <a:grpSpLocks/>
              </p:cNvGrpSpPr>
              <p:nvPr/>
            </p:nvGrpSpPr>
            <p:grpSpPr bwMode="auto">
              <a:xfrm>
                <a:off x="3120" y="2429"/>
                <a:ext cx="245" cy="70"/>
                <a:chOff x="3120" y="2429"/>
                <a:chExt cx="245" cy="70"/>
              </a:xfrm>
            </p:grpSpPr>
            <p:sp>
              <p:nvSpPr>
                <p:cNvPr id="2557" name="Rectangle 89"/>
                <p:cNvSpPr>
                  <a:spLocks noChangeArrowheads="1"/>
                </p:cNvSpPr>
                <p:nvPr/>
              </p:nvSpPr>
              <p:spPr bwMode="auto">
                <a:xfrm>
                  <a:off x="3120" y="2429"/>
                  <a:ext cx="245"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58" name="Rectangle 90"/>
                <p:cNvSpPr>
                  <a:spLocks noChangeArrowheads="1"/>
                </p:cNvSpPr>
                <p:nvPr/>
              </p:nvSpPr>
              <p:spPr bwMode="auto">
                <a:xfrm>
                  <a:off x="3258" y="2441"/>
                  <a:ext cx="83" cy="31"/>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545" name="Group 91"/>
              <p:cNvGrpSpPr>
                <a:grpSpLocks/>
              </p:cNvGrpSpPr>
              <p:nvPr/>
            </p:nvGrpSpPr>
            <p:grpSpPr bwMode="auto">
              <a:xfrm>
                <a:off x="3108" y="2467"/>
                <a:ext cx="270" cy="47"/>
                <a:chOff x="3108" y="2467"/>
                <a:chExt cx="270" cy="47"/>
              </a:xfrm>
            </p:grpSpPr>
            <p:sp>
              <p:nvSpPr>
                <p:cNvPr id="2554" name="Freeform 92"/>
                <p:cNvSpPr>
                  <a:spLocks/>
                </p:cNvSpPr>
                <p:nvPr/>
              </p:nvSpPr>
              <p:spPr bwMode="auto">
                <a:xfrm>
                  <a:off x="3108" y="2467"/>
                  <a:ext cx="270" cy="47"/>
                </a:xfrm>
                <a:custGeom>
                  <a:avLst/>
                  <a:gdLst>
                    <a:gd name="T0" fmla="*/ 34 w 270"/>
                    <a:gd name="T1" fmla="*/ 0 h 47"/>
                    <a:gd name="T2" fmla="*/ 236 w 270"/>
                    <a:gd name="T3" fmla="*/ 0 h 47"/>
                    <a:gd name="T4" fmla="*/ 269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9"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55" name="Freeform 93"/>
                <p:cNvSpPr>
                  <a:spLocks/>
                </p:cNvSpPr>
                <p:nvPr/>
              </p:nvSpPr>
              <p:spPr bwMode="auto">
                <a:xfrm>
                  <a:off x="3123" y="2477"/>
                  <a:ext cx="180" cy="30"/>
                </a:xfrm>
                <a:custGeom>
                  <a:avLst/>
                  <a:gdLst>
                    <a:gd name="T0" fmla="*/ 24 w 180"/>
                    <a:gd name="T1" fmla="*/ 0 h 30"/>
                    <a:gd name="T2" fmla="*/ 170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0"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556" name="Freeform 94"/>
                <p:cNvSpPr>
                  <a:spLocks/>
                </p:cNvSpPr>
                <p:nvPr/>
              </p:nvSpPr>
              <p:spPr bwMode="auto">
                <a:xfrm>
                  <a:off x="3307" y="2477"/>
                  <a:ext cx="56" cy="30"/>
                </a:xfrm>
                <a:custGeom>
                  <a:avLst/>
                  <a:gdLst>
                    <a:gd name="T0" fmla="*/ 0 w 56"/>
                    <a:gd name="T1" fmla="*/ 0 h 30"/>
                    <a:gd name="T2" fmla="*/ 32 w 56"/>
                    <a:gd name="T3" fmla="*/ 0 h 30"/>
                    <a:gd name="T4" fmla="*/ 55 w 56"/>
                    <a:gd name="T5" fmla="*/ 29 h 30"/>
                    <a:gd name="T6" fmla="*/ 10 w 56"/>
                    <a:gd name="T7" fmla="*/ 29 h 30"/>
                    <a:gd name="T8" fmla="*/ 0 w 56"/>
                    <a:gd name="T9" fmla="*/ 0 h 30"/>
                    <a:gd name="T10" fmla="*/ 0 60000 65536"/>
                    <a:gd name="T11" fmla="*/ 0 60000 65536"/>
                    <a:gd name="T12" fmla="*/ 0 60000 65536"/>
                    <a:gd name="T13" fmla="*/ 0 60000 65536"/>
                    <a:gd name="T14" fmla="*/ 0 60000 65536"/>
                    <a:gd name="T15" fmla="*/ 0 w 56"/>
                    <a:gd name="T16" fmla="*/ 0 h 30"/>
                    <a:gd name="T17" fmla="*/ 56 w 56"/>
                    <a:gd name="T18" fmla="*/ 30 h 30"/>
                  </a:gdLst>
                  <a:ahLst/>
                  <a:cxnLst>
                    <a:cxn ang="T10">
                      <a:pos x="T0" y="T1"/>
                    </a:cxn>
                    <a:cxn ang="T11">
                      <a:pos x="T2" y="T3"/>
                    </a:cxn>
                    <a:cxn ang="T12">
                      <a:pos x="T4" y="T5"/>
                    </a:cxn>
                    <a:cxn ang="T13">
                      <a:pos x="T6" y="T7"/>
                    </a:cxn>
                    <a:cxn ang="T14">
                      <a:pos x="T8" y="T9"/>
                    </a:cxn>
                  </a:cxnLst>
                  <a:rect l="T15" t="T16" r="T17" b="T18"/>
                  <a:pathLst>
                    <a:path w="56" h="30">
                      <a:moveTo>
                        <a:pt x="0" y="0"/>
                      </a:moveTo>
                      <a:lnTo>
                        <a:pt x="32" y="0"/>
                      </a:lnTo>
                      <a:lnTo>
                        <a:pt x="55"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546" name="Group 95"/>
              <p:cNvGrpSpPr>
                <a:grpSpLocks/>
              </p:cNvGrpSpPr>
              <p:nvPr/>
            </p:nvGrpSpPr>
            <p:grpSpPr bwMode="auto">
              <a:xfrm>
                <a:off x="3154" y="2286"/>
                <a:ext cx="177" cy="139"/>
                <a:chOff x="3154" y="2286"/>
                <a:chExt cx="177" cy="139"/>
              </a:xfrm>
            </p:grpSpPr>
            <p:sp>
              <p:nvSpPr>
                <p:cNvPr id="2547" name="Rectangle 96"/>
                <p:cNvSpPr>
                  <a:spLocks noChangeArrowheads="1"/>
                </p:cNvSpPr>
                <p:nvPr/>
              </p:nvSpPr>
              <p:spPr bwMode="auto">
                <a:xfrm>
                  <a:off x="3154" y="2286"/>
                  <a:ext cx="177" cy="1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48" name="Rectangle 97"/>
                <p:cNvSpPr>
                  <a:spLocks noChangeArrowheads="1"/>
                </p:cNvSpPr>
                <p:nvPr/>
              </p:nvSpPr>
              <p:spPr bwMode="auto">
                <a:xfrm>
                  <a:off x="3166" y="2298"/>
                  <a:ext cx="153" cy="117"/>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49" name="Rectangle 98"/>
                <p:cNvSpPr>
                  <a:spLocks noChangeArrowheads="1"/>
                </p:cNvSpPr>
                <p:nvPr/>
              </p:nvSpPr>
              <p:spPr bwMode="auto">
                <a:xfrm>
                  <a:off x="3299" y="2298"/>
                  <a:ext cx="20" cy="11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50" name="Rectangle 99"/>
                <p:cNvSpPr>
                  <a:spLocks noChangeArrowheads="1"/>
                </p:cNvSpPr>
                <p:nvPr/>
              </p:nvSpPr>
              <p:spPr bwMode="auto">
                <a:xfrm>
                  <a:off x="3304" y="2304"/>
                  <a:ext cx="9"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51" name="Oval 100"/>
                <p:cNvSpPr>
                  <a:spLocks noChangeArrowheads="1"/>
                </p:cNvSpPr>
                <p:nvPr/>
              </p:nvSpPr>
              <p:spPr bwMode="auto">
                <a:xfrm>
                  <a:off x="3305" y="2356"/>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52" name="Oval 101"/>
                <p:cNvSpPr>
                  <a:spLocks noChangeArrowheads="1"/>
                </p:cNvSpPr>
                <p:nvPr/>
              </p:nvSpPr>
              <p:spPr bwMode="auto">
                <a:xfrm>
                  <a:off x="3305" y="2378"/>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553" name="Oval 102"/>
                <p:cNvSpPr>
                  <a:spLocks noChangeArrowheads="1"/>
                </p:cNvSpPr>
                <p:nvPr/>
              </p:nvSpPr>
              <p:spPr bwMode="auto">
                <a:xfrm>
                  <a:off x="3305" y="2398"/>
                  <a:ext cx="6" cy="6"/>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sp>
        <p:nvSpPr>
          <p:cNvPr id="37991" name="Rectangle 103"/>
          <p:cNvSpPr>
            <a:spLocks noChangeArrowheads="1"/>
          </p:cNvSpPr>
          <p:nvPr/>
        </p:nvSpPr>
        <p:spPr bwMode="auto">
          <a:xfrm>
            <a:off x="4779963" y="4538663"/>
            <a:ext cx="2145396" cy="523862"/>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Red de Area Local</a:t>
            </a:r>
          </a:p>
          <a:p>
            <a:pPr algn="l">
              <a:defRPr/>
            </a:pPr>
            <a:r>
              <a:rPr lang="es-ES_tradnl" sz="1400">
                <a:effectLst>
                  <a:outerShdw blurRad="38100" dist="38100" dir="2700000" algn="tl">
                    <a:srgbClr val="C0C0C0"/>
                  </a:outerShdw>
                </a:effectLst>
                <a:latin typeface="Arial" charset="0"/>
              </a:rPr>
              <a:t>   (VALPARAISO - VIÑA)</a:t>
            </a:r>
          </a:p>
        </p:txBody>
      </p:sp>
      <p:grpSp>
        <p:nvGrpSpPr>
          <p:cNvPr id="2064" name="Group 104"/>
          <p:cNvGrpSpPr>
            <a:grpSpLocks/>
          </p:cNvGrpSpPr>
          <p:nvPr/>
        </p:nvGrpSpPr>
        <p:grpSpPr bwMode="auto">
          <a:xfrm>
            <a:off x="7359650" y="2492376"/>
            <a:ext cx="711200" cy="569913"/>
            <a:chOff x="4272" y="816"/>
            <a:chExt cx="481" cy="481"/>
          </a:xfrm>
        </p:grpSpPr>
        <p:grpSp>
          <p:nvGrpSpPr>
            <p:cNvPr id="2511" name="Group 105"/>
            <p:cNvGrpSpPr>
              <a:grpSpLocks/>
            </p:cNvGrpSpPr>
            <p:nvPr/>
          </p:nvGrpSpPr>
          <p:grpSpPr bwMode="auto">
            <a:xfrm>
              <a:off x="4350" y="817"/>
              <a:ext cx="403" cy="401"/>
              <a:chOff x="4350" y="817"/>
              <a:chExt cx="403" cy="401"/>
            </a:xfrm>
          </p:grpSpPr>
          <p:sp>
            <p:nvSpPr>
              <p:cNvPr id="2530" name="Freeform 106"/>
              <p:cNvSpPr>
                <a:spLocks/>
              </p:cNvSpPr>
              <p:nvPr/>
            </p:nvSpPr>
            <p:spPr bwMode="auto">
              <a:xfrm>
                <a:off x="4485" y="1111"/>
                <a:ext cx="89" cy="78"/>
              </a:xfrm>
              <a:custGeom>
                <a:avLst/>
                <a:gdLst>
                  <a:gd name="T0" fmla="*/ 10 w 89"/>
                  <a:gd name="T1" fmla="*/ 0 h 78"/>
                  <a:gd name="T2" fmla="*/ 0 w 89"/>
                  <a:gd name="T3" fmla="*/ 7 h 78"/>
                  <a:gd name="T4" fmla="*/ 81 w 89"/>
                  <a:gd name="T5" fmla="*/ 77 h 78"/>
                  <a:gd name="T6" fmla="*/ 88 w 89"/>
                  <a:gd name="T7" fmla="*/ 67 h 78"/>
                  <a:gd name="T8" fmla="*/ 10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10" y="0"/>
                    </a:moveTo>
                    <a:lnTo>
                      <a:pt x="0" y="7"/>
                    </a:lnTo>
                    <a:lnTo>
                      <a:pt x="81" y="77"/>
                    </a:lnTo>
                    <a:lnTo>
                      <a:pt x="88" y="67"/>
                    </a:lnTo>
                    <a:lnTo>
                      <a:pt x="1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31" name="Freeform 107"/>
              <p:cNvSpPr>
                <a:spLocks/>
              </p:cNvSpPr>
              <p:nvPr/>
            </p:nvSpPr>
            <p:spPr bwMode="auto">
              <a:xfrm>
                <a:off x="4350" y="817"/>
                <a:ext cx="403" cy="359"/>
              </a:xfrm>
              <a:custGeom>
                <a:avLst/>
                <a:gdLst>
                  <a:gd name="T0" fmla="*/ 0 w 403"/>
                  <a:gd name="T1" fmla="*/ 154 h 359"/>
                  <a:gd name="T2" fmla="*/ 172 w 403"/>
                  <a:gd name="T3" fmla="*/ 0 h 359"/>
                  <a:gd name="T4" fmla="*/ 402 w 403"/>
                  <a:gd name="T5" fmla="*/ 203 h 359"/>
                  <a:gd name="T6" fmla="*/ 231 w 403"/>
                  <a:gd name="T7" fmla="*/ 358 h 359"/>
                  <a:gd name="T8" fmla="*/ 0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0" y="154"/>
                    </a:moveTo>
                    <a:lnTo>
                      <a:pt x="172" y="0"/>
                    </a:lnTo>
                    <a:lnTo>
                      <a:pt x="402" y="203"/>
                    </a:lnTo>
                    <a:lnTo>
                      <a:pt x="231" y="358"/>
                    </a:lnTo>
                    <a:lnTo>
                      <a:pt x="0"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32" name="Freeform 108"/>
              <p:cNvSpPr>
                <a:spLocks/>
              </p:cNvSpPr>
              <p:nvPr/>
            </p:nvSpPr>
            <p:spPr bwMode="auto">
              <a:xfrm>
                <a:off x="4580" y="1021"/>
                <a:ext cx="173" cy="197"/>
              </a:xfrm>
              <a:custGeom>
                <a:avLst/>
                <a:gdLst>
                  <a:gd name="T0" fmla="*/ 172 w 173"/>
                  <a:gd name="T1" fmla="*/ 0 h 197"/>
                  <a:gd name="T2" fmla="*/ 0 w 173"/>
                  <a:gd name="T3" fmla="*/ 153 h 197"/>
                  <a:gd name="T4" fmla="*/ 0 w 173"/>
                  <a:gd name="T5" fmla="*/ 196 h 197"/>
                  <a:gd name="T6" fmla="*/ 172 w 173"/>
                  <a:gd name="T7" fmla="*/ 43 h 197"/>
                  <a:gd name="T8" fmla="*/ 172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172" y="0"/>
                    </a:moveTo>
                    <a:lnTo>
                      <a:pt x="0" y="153"/>
                    </a:lnTo>
                    <a:lnTo>
                      <a:pt x="0" y="196"/>
                    </a:lnTo>
                    <a:lnTo>
                      <a:pt x="172" y="43"/>
                    </a:lnTo>
                    <a:lnTo>
                      <a:pt x="172"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33" name="Freeform 109"/>
              <p:cNvSpPr>
                <a:spLocks/>
              </p:cNvSpPr>
              <p:nvPr/>
            </p:nvSpPr>
            <p:spPr bwMode="auto">
              <a:xfrm>
                <a:off x="4350" y="971"/>
                <a:ext cx="231" cy="247"/>
              </a:xfrm>
              <a:custGeom>
                <a:avLst/>
                <a:gdLst>
                  <a:gd name="T0" fmla="*/ 0 w 231"/>
                  <a:gd name="T1" fmla="*/ 0 h 247"/>
                  <a:gd name="T2" fmla="*/ 0 w 231"/>
                  <a:gd name="T3" fmla="*/ 41 h 247"/>
                  <a:gd name="T4" fmla="*/ 230 w 231"/>
                  <a:gd name="T5" fmla="*/ 246 h 247"/>
                  <a:gd name="T6" fmla="*/ 230 w 231"/>
                  <a:gd name="T7" fmla="*/ 203 h 247"/>
                  <a:gd name="T8" fmla="*/ 216 w 231"/>
                  <a:gd name="T9" fmla="*/ 191 h 247"/>
                  <a:gd name="T10" fmla="*/ 216 w 231"/>
                  <a:gd name="T11" fmla="*/ 217 h 247"/>
                  <a:gd name="T12" fmla="*/ 137 w 231"/>
                  <a:gd name="T13" fmla="*/ 147 h 247"/>
                  <a:gd name="T14" fmla="*/ 138 w 231"/>
                  <a:gd name="T15" fmla="*/ 120 h 247"/>
                  <a:gd name="T16" fmla="*/ 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0" y="0"/>
                    </a:moveTo>
                    <a:lnTo>
                      <a:pt x="0" y="41"/>
                    </a:lnTo>
                    <a:lnTo>
                      <a:pt x="230" y="246"/>
                    </a:lnTo>
                    <a:lnTo>
                      <a:pt x="230" y="203"/>
                    </a:lnTo>
                    <a:lnTo>
                      <a:pt x="216" y="191"/>
                    </a:lnTo>
                    <a:lnTo>
                      <a:pt x="216" y="217"/>
                    </a:lnTo>
                    <a:lnTo>
                      <a:pt x="137" y="147"/>
                    </a:lnTo>
                    <a:lnTo>
                      <a:pt x="138" y="120"/>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34" name="Freeform 110"/>
              <p:cNvSpPr>
                <a:spLocks/>
              </p:cNvSpPr>
              <p:nvPr/>
            </p:nvSpPr>
            <p:spPr bwMode="auto">
              <a:xfrm>
                <a:off x="4493" y="1087"/>
                <a:ext cx="81" cy="88"/>
              </a:xfrm>
              <a:custGeom>
                <a:avLst/>
                <a:gdLst>
                  <a:gd name="T0" fmla="*/ 0 w 81"/>
                  <a:gd name="T1" fmla="*/ 0 h 88"/>
                  <a:gd name="T2" fmla="*/ 80 w 81"/>
                  <a:gd name="T3" fmla="*/ 70 h 88"/>
                  <a:gd name="T4" fmla="*/ 74 w 81"/>
                  <a:gd name="T5" fmla="*/ 76 h 88"/>
                  <a:gd name="T6" fmla="*/ 72 w 81"/>
                  <a:gd name="T7" fmla="*/ 87 h 88"/>
                  <a:gd name="T8" fmla="*/ 0 w 81"/>
                  <a:gd name="T9" fmla="*/ 22 h 88"/>
                  <a:gd name="T10" fmla="*/ 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0" y="0"/>
                    </a:moveTo>
                    <a:lnTo>
                      <a:pt x="80" y="70"/>
                    </a:lnTo>
                    <a:lnTo>
                      <a:pt x="74" y="76"/>
                    </a:lnTo>
                    <a:lnTo>
                      <a:pt x="72" y="87"/>
                    </a:lnTo>
                    <a:lnTo>
                      <a:pt x="0" y="22"/>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35" name="Freeform 111"/>
              <p:cNvSpPr>
                <a:spLocks/>
              </p:cNvSpPr>
              <p:nvPr/>
            </p:nvSpPr>
            <p:spPr bwMode="auto">
              <a:xfrm>
                <a:off x="4487" y="1087"/>
                <a:ext cx="8" cy="30"/>
              </a:xfrm>
              <a:custGeom>
                <a:avLst/>
                <a:gdLst>
                  <a:gd name="T0" fmla="*/ 7 w 8"/>
                  <a:gd name="T1" fmla="*/ 0 h 30"/>
                  <a:gd name="T2" fmla="*/ 0 w 8"/>
                  <a:gd name="T3" fmla="*/ 4 h 30"/>
                  <a:gd name="T4" fmla="*/ 0 w 8"/>
                  <a:gd name="T5" fmla="*/ 29 h 30"/>
                  <a:gd name="T6" fmla="*/ 6 w 8"/>
                  <a:gd name="T7" fmla="*/ 23 h 30"/>
                  <a:gd name="T8" fmla="*/ 7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7" y="0"/>
                    </a:moveTo>
                    <a:lnTo>
                      <a:pt x="0" y="4"/>
                    </a:lnTo>
                    <a:lnTo>
                      <a:pt x="0" y="29"/>
                    </a:lnTo>
                    <a:lnTo>
                      <a:pt x="6" y="23"/>
                    </a:lnTo>
                    <a:lnTo>
                      <a:pt x="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2512" name="Group 112"/>
            <p:cNvGrpSpPr>
              <a:grpSpLocks/>
            </p:cNvGrpSpPr>
            <p:nvPr/>
          </p:nvGrpSpPr>
          <p:grpSpPr bwMode="auto">
            <a:xfrm>
              <a:off x="4418" y="816"/>
              <a:ext cx="241" cy="291"/>
              <a:chOff x="4418" y="816"/>
              <a:chExt cx="241" cy="291"/>
            </a:xfrm>
          </p:grpSpPr>
          <p:sp>
            <p:nvSpPr>
              <p:cNvPr id="2522" name="Freeform 113"/>
              <p:cNvSpPr>
                <a:spLocks/>
              </p:cNvSpPr>
              <p:nvPr/>
            </p:nvSpPr>
            <p:spPr bwMode="auto">
              <a:xfrm>
                <a:off x="4418" y="816"/>
                <a:ext cx="241" cy="291"/>
              </a:xfrm>
              <a:custGeom>
                <a:avLst/>
                <a:gdLst>
                  <a:gd name="T0" fmla="*/ 103 w 241"/>
                  <a:gd name="T1" fmla="*/ 0 h 291"/>
                  <a:gd name="T2" fmla="*/ 79 w 241"/>
                  <a:gd name="T3" fmla="*/ 27 h 291"/>
                  <a:gd name="T4" fmla="*/ 60 w 241"/>
                  <a:gd name="T5" fmla="*/ 12 h 291"/>
                  <a:gd name="T6" fmla="*/ 0 w 241"/>
                  <a:gd name="T7" fmla="*/ 64 h 291"/>
                  <a:gd name="T8" fmla="*/ 17 w 241"/>
                  <a:gd name="T9" fmla="*/ 79 h 291"/>
                  <a:gd name="T10" fmla="*/ 0 w 241"/>
                  <a:gd name="T11" fmla="*/ 90 h 291"/>
                  <a:gd name="T12" fmla="*/ 0 w 241"/>
                  <a:gd name="T13" fmla="*/ 156 h 291"/>
                  <a:gd name="T14" fmla="*/ 148 w 241"/>
                  <a:gd name="T15" fmla="*/ 290 h 291"/>
                  <a:gd name="T16" fmla="*/ 196 w 241"/>
                  <a:gd name="T17" fmla="*/ 238 h 291"/>
                  <a:gd name="T18" fmla="*/ 204 w 241"/>
                  <a:gd name="T19" fmla="*/ 222 h 291"/>
                  <a:gd name="T20" fmla="*/ 213 w 241"/>
                  <a:gd name="T21" fmla="*/ 193 h 291"/>
                  <a:gd name="T22" fmla="*/ 239 w 241"/>
                  <a:gd name="T23" fmla="*/ 157 h 291"/>
                  <a:gd name="T24" fmla="*/ 240 w 241"/>
                  <a:gd name="T25" fmla="*/ 79 h 291"/>
                  <a:gd name="T26" fmla="*/ 149 w 241"/>
                  <a:gd name="T27" fmla="*/ 0 h 291"/>
                  <a:gd name="T28" fmla="*/ 112 w 241"/>
                  <a:gd name="T29" fmla="*/ 8 h 291"/>
                  <a:gd name="T30" fmla="*/ 102 w 241"/>
                  <a:gd name="T31" fmla="*/ 1 h 291"/>
                  <a:gd name="T32" fmla="*/ 103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03" y="0"/>
                    </a:moveTo>
                    <a:lnTo>
                      <a:pt x="79" y="27"/>
                    </a:lnTo>
                    <a:lnTo>
                      <a:pt x="60" y="12"/>
                    </a:lnTo>
                    <a:lnTo>
                      <a:pt x="0" y="64"/>
                    </a:lnTo>
                    <a:lnTo>
                      <a:pt x="17" y="79"/>
                    </a:lnTo>
                    <a:lnTo>
                      <a:pt x="0" y="90"/>
                    </a:lnTo>
                    <a:lnTo>
                      <a:pt x="0" y="156"/>
                    </a:lnTo>
                    <a:lnTo>
                      <a:pt x="148" y="290"/>
                    </a:lnTo>
                    <a:lnTo>
                      <a:pt x="196" y="238"/>
                    </a:lnTo>
                    <a:lnTo>
                      <a:pt x="204" y="222"/>
                    </a:lnTo>
                    <a:lnTo>
                      <a:pt x="213" y="193"/>
                    </a:lnTo>
                    <a:lnTo>
                      <a:pt x="239" y="157"/>
                    </a:lnTo>
                    <a:lnTo>
                      <a:pt x="240" y="79"/>
                    </a:lnTo>
                    <a:lnTo>
                      <a:pt x="149" y="0"/>
                    </a:lnTo>
                    <a:lnTo>
                      <a:pt x="112" y="8"/>
                    </a:lnTo>
                    <a:lnTo>
                      <a:pt x="102" y="1"/>
                    </a:lnTo>
                    <a:lnTo>
                      <a:pt x="103"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3" name="Freeform 114"/>
              <p:cNvSpPr>
                <a:spLocks/>
              </p:cNvSpPr>
              <p:nvPr/>
            </p:nvSpPr>
            <p:spPr bwMode="auto">
              <a:xfrm>
                <a:off x="4621" y="930"/>
                <a:ext cx="9" cy="116"/>
              </a:xfrm>
              <a:custGeom>
                <a:avLst/>
                <a:gdLst>
                  <a:gd name="T0" fmla="*/ 8 w 9"/>
                  <a:gd name="T1" fmla="*/ 0 h 116"/>
                  <a:gd name="T2" fmla="*/ 0 w 9"/>
                  <a:gd name="T3" fmla="*/ 21 h 116"/>
                  <a:gd name="T4" fmla="*/ 0 w 9"/>
                  <a:gd name="T5" fmla="*/ 115 h 116"/>
                  <a:gd name="T6" fmla="*/ 8 w 9"/>
                  <a:gd name="T7" fmla="*/ 81 h 116"/>
                  <a:gd name="T8" fmla="*/ 8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8" y="0"/>
                    </a:moveTo>
                    <a:lnTo>
                      <a:pt x="0" y="21"/>
                    </a:lnTo>
                    <a:lnTo>
                      <a:pt x="0" y="115"/>
                    </a:lnTo>
                    <a:lnTo>
                      <a:pt x="8" y="81"/>
                    </a:lnTo>
                    <a:lnTo>
                      <a:pt x="8"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4" name="Freeform 115"/>
              <p:cNvSpPr>
                <a:spLocks/>
              </p:cNvSpPr>
              <p:nvPr/>
            </p:nvSpPr>
            <p:spPr bwMode="auto">
              <a:xfrm>
                <a:off x="4571" y="959"/>
                <a:ext cx="47" cy="144"/>
              </a:xfrm>
              <a:custGeom>
                <a:avLst/>
                <a:gdLst>
                  <a:gd name="T0" fmla="*/ 46 w 47"/>
                  <a:gd name="T1" fmla="*/ 0 h 144"/>
                  <a:gd name="T2" fmla="*/ 0 w 47"/>
                  <a:gd name="T3" fmla="*/ 49 h 144"/>
                  <a:gd name="T4" fmla="*/ 0 w 47"/>
                  <a:gd name="T5" fmla="*/ 143 h 144"/>
                  <a:gd name="T6" fmla="*/ 46 w 47"/>
                  <a:gd name="T7" fmla="*/ 92 h 144"/>
                  <a:gd name="T8" fmla="*/ 46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46" y="0"/>
                    </a:moveTo>
                    <a:lnTo>
                      <a:pt x="0" y="49"/>
                    </a:lnTo>
                    <a:lnTo>
                      <a:pt x="0" y="143"/>
                    </a:lnTo>
                    <a:lnTo>
                      <a:pt x="46" y="92"/>
                    </a:lnTo>
                    <a:lnTo>
                      <a:pt x="4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5" name="Freeform 116"/>
              <p:cNvSpPr>
                <a:spLocks/>
              </p:cNvSpPr>
              <p:nvPr/>
            </p:nvSpPr>
            <p:spPr bwMode="auto">
              <a:xfrm>
                <a:off x="4632" y="900"/>
                <a:ext cx="27" cy="111"/>
              </a:xfrm>
              <a:custGeom>
                <a:avLst/>
                <a:gdLst>
                  <a:gd name="T0" fmla="*/ 26 w 27"/>
                  <a:gd name="T1" fmla="*/ 0 h 111"/>
                  <a:gd name="T2" fmla="*/ 0 w 27"/>
                  <a:gd name="T3" fmla="*/ 28 h 111"/>
                  <a:gd name="T4" fmla="*/ 0 w 27"/>
                  <a:gd name="T5" fmla="*/ 110 h 111"/>
                  <a:gd name="T6" fmla="*/ 26 w 27"/>
                  <a:gd name="T7" fmla="*/ 70 h 111"/>
                  <a:gd name="T8" fmla="*/ 26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26" y="0"/>
                    </a:moveTo>
                    <a:lnTo>
                      <a:pt x="0" y="28"/>
                    </a:lnTo>
                    <a:lnTo>
                      <a:pt x="0" y="110"/>
                    </a:lnTo>
                    <a:lnTo>
                      <a:pt x="26" y="70"/>
                    </a:lnTo>
                    <a:lnTo>
                      <a:pt x="26"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6" name="Freeform 117"/>
              <p:cNvSpPr>
                <a:spLocks/>
              </p:cNvSpPr>
              <p:nvPr/>
            </p:nvSpPr>
            <p:spPr bwMode="auto">
              <a:xfrm>
                <a:off x="4480" y="828"/>
                <a:ext cx="148" cy="122"/>
              </a:xfrm>
              <a:custGeom>
                <a:avLst/>
                <a:gdLst>
                  <a:gd name="T0" fmla="*/ 40 w 148"/>
                  <a:gd name="T1" fmla="*/ 0 h 122"/>
                  <a:gd name="T2" fmla="*/ 0 w 148"/>
                  <a:gd name="T3" fmla="*/ 0 h 122"/>
                  <a:gd name="T4" fmla="*/ 135 w 148"/>
                  <a:gd name="T5" fmla="*/ 121 h 122"/>
                  <a:gd name="T6" fmla="*/ 147 w 148"/>
                  <a:gd name="T7" fmla="*/ 96 h 122"/>
                  <a:gd name="T8" fmla="*/ 40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40" y="0"/>
                    </a:moveTo>
                    <a:lnTo>
                      <a:pt x="0" y="0"/>
                    </a:lnTo>
                    <a:lnTo>
                      <a:pt x="135" y="121"/>
                    </a:lnTo>
                    <a:lnTo>
                      <a:pt x="147" y="96"/>
                    </a:lnTo>
                    <a:lnTo>
                      <a:pt x="4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7" name="Freeform 118"/>
              <p:cNvSpPr>
                <a:spLocks/>
              </p:cNvSpPr>
              <p:nvPr/>
            </p:nvSpPr>
            <p:spPr bwMode="auto">
              <a:xfrm>
                <a:off x="4418" y="879"/>
                <a:ext cx="145" cy="224"/>
              </a:xfrm>
              <a:custGeom>
                <a:avLst/>
                <a:gdLst>
                  <a:gd name="T0" fmla="*/ 0 w 145"/>
                  <a:gd name="T1" fmla="*/ 0 h 224"/>
                  <a:gd name="T2" fmla="*/ 0 w 145"/>
                  <a:gd name="T3" fmla="*/ 94 h 224"/>
                  <a:gd name="T4" fmla="*/ 144 w 145"/>
                  <a:gd name="T5" fmla="*/ 223 h 224"/>
                  <a:gd name="T6" fmla="*/ 144 w 145"/>
                  <a:gd name="T7" fmla="*/ 129 h 224"/>
                  <a:gd name="T8" fmla="*/ 0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0" y="0"/>
                    </a:moveTo>
                    <a:lnTo>
                      <a:pt x="0" y="94"/>
                    </a:lnTo>
                    <a:lnTo>
                      <a:pt x="144" y="223"/>
                    </a:lnTo>
                    <a:lnTo>
                      <a:pt x="144" y="129"/>
                    </a:lnTo>
                    <a:lnTo>
                      <a:pt x="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8" name="Freeform 119"/>
              <p:cNvSpPr>
                <a:spLocks/>
              </p:cNvSpPr>
              <p:nvPr/>
            </p:nvSpPr>
            <p:spPr bwMode="auto">
              <a:xfrm>
                <a:off x="4433" y="898"/>
                <a:ext cx="117" cy="178"/>
              </a:xfrm>
              <a:custGeom>
                <a:avLst/>
                <a:gdLst>
                  <a:gd name="T0" fmla="*/ 0 w 117"/>
                  <a:gd name="T1" fmla="*/ 0 h 178"/>
                  <a:gd name="T2" fmla="*/ 0 w 117"/>
                  <a:gd name="T3" fmla="*/ 73 h 178"/>
                  <a:gd name="T4" fmla="*/ 116 w 117"/>
                  <a:gd name="T5" fmla="*/ 177 h 178"/>
                  <a:gd name="T6" fmla="*/ 116 w 117"/>
                  <a:gd name="T7" fmla="*/ 102 h 178"/>
                  <a:gd name="T8" fmla="*/ 0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0" y="0"/>
                    </a:moveTo>
                    <a:lnTo>
                      <a:pt x="0" y="73"/>
                    </a:lnTo>
                    <a:lnTo>
                      <a:pt x="116" y="177"/>
                    </a:lnTo>
                    <a:lnTo>
                      <a:pt x="116" y="102"/>
                    </a:lnTo>
                    <a:lnTo>
                      <a:pt x="0"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9" name="Freeform 120"/>
              <p:cNvSpPr>
                <a:spLocks/>
              </p:cNvSpPr>
              <p:nvPr/>
            </p:nvSpPr>
            <p:spPr bwMode="auto">
              <a:xfrm>
                <a:off x="4523" y="819"/>
                <a:ext cx="132" cy="103"/>
              </a:xfrm>
              <a:custGeom>
                <a:avLst/>
                <a:gdLst>
                  <a:gd name="T0" fmla="*/ 0 w 132"/>
                  <a:gd name="T1" fmla="*/ 9 h 103"/>
                  <a:gd name="T2" fmla="*/ 43 w 132"/>
                  <a:gd name="T3" fmla="*/ 0 h 103"/>
                  <a:gd name="T4" fmla="*/ 131 w 132"/>
                  <a:gd name="T5" fmla="*/ 77 h 103"/>
                  <a:gd name="T6" fmla="*/ 104 w 132"/>
                  <a:gd name="T7" fmla="*/ 102 h 103"/>
                  <a:gd name="T8" fmla="*/ 0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0" y="9"/>
                    </a:moveTo>
                    <a:lnTo>
                      <a:pt x="43" y="0"/>
                    </a:lnTo>
                    <a:lnTo>
                      <a:pt x="131" y="77"/>
                    </a:lnTo>
                    <a:lnTo>
                      <a:pt x="104" y="102"/>
                    </a:lnTo>
                    <a:lnTo>
                      <a:pt x="0"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2513" name="Group 121"/>
            <p:cNvGrpSpPr>
              <a:grpSpLocks/>
            </p:cNvGrpSpPr>
            <p:nvPr/>
          </p:nvGrpSpPr>
          <p:grpSpPr bwMode="auto">
            <a:xfrm>
              <a:off x="4272" y="1027"/>
              <a:ext cx="293" cy="270"/>
              <a:chOff x="4272" y="1027"/>
              <a:chExt cx="293" cy="270"/>
            </a:xfrm>
          </p:grpSpPr>
          <p:sp>
            <p:nvSpPr>
              <p:cNvPr id="2514" name="Freeform 122"/>
              <p:cNvSpPr>
                <a:spLocks/>
              </p:cNvSpPr>
              <p:nvPr/>
            </p:nvSpPr>
            <p:spPr bwMode="auto">
              <a:xfrm>
                <a:off x="4490" y="1221"/>
                <a:ext cx="74" cy="75"/>
              </a:xfrm>
              <a:custGeom>
                <a:avLst/>
                <a:gdLst>
                  <a:gd name="T0" fmla="*/ 73 w 74"/>
                  <a:gd name="T1" fmla="*/ 0 h 75"/>
                  <a:gd name="T2" fmla="*/ 73 w 74"/>
                  <a:gd name="T3" fmla="*/ 10 h 75"/>
                  <a:gd name="T4" fmla="*/ 1 w 74"/>
                  <a:gd name="T5" fmla="*/ 74 h 75"/>
                  <a:gd name="T6" fmla="*/ 0 w 74"/>
                  <a:gd name="T7" fmla="*/ 65 h 75"/>
                  <a:gd name="T8" fmla="*/ 73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73" y="0"/>
                    </a:moveTo>
                    <a:lnTo>
                      <a:pt x="73" y="10"/>
                    </a:lnTo>
                    <a:lnTo>
                      <a:pt x="1" y="74"/>
                    </a:lnTo>
                    <a:lnTo>
                      <a:pt x="0" y="65"/>
                    </a:lnTo>
                    <a:lnTo>
                      <a:pt x="73"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15" name="Freeform 123"/>
              <p:cNvSpPr>
                <a:spLocks/>
              </p:cNvSpPr>
              <p:nvPr/>
            </p:nvSpPr>
            <p:spPr bwMode="auto">
              <a:xfrm>
                <a:off x="4272" y="1027"/>
                <a:ext cx="293" cy="261"/>
              </a:xfrm>
              <a:custGeom>
                <a:avLst/>
                <a:gdLst>
                  <a:gd name="T0" fmla="*/ 74 w 293"/>
                  <a:gd name="T1" fmla="*/ 0 h 261"/>
                  <a:gd name="T2" fmla="*/ 0 w 293"/>
                  <a:gd name="T3" fmla="*/ 66 h 261"/>
                  <a:gd name="T4" fmla="*/ 218 w 293"/>
                  <a:gd name="T5" fmla="*/ 260 h 261"/>
                  <a:gd name="T6" fmla="*/ 292 w 293"/>
                  <a:gd name="T7" fmla="*/ 194 h 261"/>
                  <a:gd name="T8" fmla="*/ 74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74" y="0"/>
                    </a:moveTo>
                    <a:lnTo>
                      <a:pt x="0" y="66"/>
                    </a:lnTo>
                    <a:lnTo>
                      <a:pt x="218" y="260"/>
                    </a:lnTo>
                    <a:lnTo>
                      <a:pt x="292" y="194"/>
                    </a:lnTo>
                    <a:lnTo>
                      <a:pt x="7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16" name="Freeform 124"/>
              <p:cNvSpPr>
                <a:spLocks/>
              </p:cNvSpPr>
              <p:nvPr/>
            </p:nvSpPr>
            <p:spPr bwMode="auto">
              <a:xfrm>
                <a:off x="4342" y="1039"/>
                <a:ext cx="203" cy="181"/>
              </a:xfrm>
              <a:custGeom>
                <a:avLst/>
                <a:gdLst>
                  <a:gd name="T0" fmla="*/ 9 w 203"/>
                  <a:gd name="T1" fmla="*/ 0 h 181"/>
                  <a:gd name="T2" fmla="*/ 0 w 203"/>
                  <a:gd name="T3" fmla="*/ 9 h 181"/>
                  <a:gd name="T4" fmla="*/ 192 w 203"/>
                  <a:gd name="T5" fmla="*/ 180 h 181"/>
                  <a:gd name="T6" fmla="*/ 202 w 203"/>
                  <a:gd name="T7" fmla="*/ 172 h 181"/>
                  <a:gd name="T8" fmla="*/ 9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9" y="0"/>
                    </a:moveTo>
                    <a:lnTo>
                      <a:pt x="0" y="9"/>
                    </a:lnTo>
                    <a:lnTo>
                      <a:pt x="192" y="180"/>
                    </a:lnTo>
                    <a:lnTo>
                      <a:pt x="202" y="172"/>
                    </a:lnTo>
                    <a:lnTo>
                      <a:pt x="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17" name="Freeform 125"/>
              <p:cNvSpPr>
                <a:spLocks/>
              </p:cNvSpPr>
              <p:nvPr/>
            </p:nvSpPr>
            <p:spPr bwMode="auto">
              <a:xfrm>
                <a:off x="4299" y="1055"/>
                <a:ext cx="151" cy="137"/>
              </a:xfrm>
              <a:custGeom>
                <a:avLst/>
                <a:gdLst>
                  <a:gd name="T0" fmla="*/ 30 w 151"/>
                  <a:gd name="T1" fmla="*/ 0 h 137"/>
                  <a:gd name="T2" fmla="*/ 0 w 151"/>
                  <a:gd name="T3" fmla="*/ 27 h 137"/>
                  <a:gd name="T4" fmla="*/ 11 w 151"/>
                  <a:gd name="T5" fmla="*/ 36 h 137"/>
                  <a:gd name="T6" fmla="*/ 0 w 151"/>
                  <a:gd name="T7" fmla="*/ 46 h 137"/>
                  <a:gd name="T8" fmla="*/ 101 w 151"/>
                  <a:gd name="T9" fmla="*/ 136 h 137"/>
                  <a:gd name="T10" fmla="*/ 111 w 151"/>
                  <a:gd name="T11" fmla="*/ 127 h 137"/>
                  <a:gd name="T12" fmla="*/ 119 w 151"/>
                  <a:gd name="T13" fmla="*/ 135 h 137"/>
                  <a:gd name="T14" fmla="*/ 150 w 151"/>
                  <a:gd name="T15" fmla="*/ 107 h 137"/>
                  <a:gd name="T16" fmla="*/ 3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30" y="0"/>
                    </a:moveTo>
                    <a:lnTo>
                      <a:pt x="0" y="27"/>
                    </a:lnTo>
                    <a:lnTo>
                      <a:pt x="11" y="36"/>
                    </a:lnTo>
                    <a:lnTo>
                      <a:pt x="0" y="46"/>
                    </a:lnTo>
                    <a:lnTo>
                      <a:pt x="101" y="136"/>
                    </a:lnTo>
                    <a:lnTo>
                      <a:pt x="111" y="127"/>
                    </a:lnTo>
                    <a:lnTo>
                      <a:pt x="119" y="135"/>
                    </a:lnTo>
                    <a:lnTo>
                      <a:pt x="150" y="107"/>
                    </a:lnTo>
                    <a:lnTo>
                      <a:pt x="3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18" name="Freeform 126"/>
              <p:cNvSpPr>
                <a:spLocks/>
              </p:cNvSpPr>
              <p:nvPr/>
            </p:nvSpPr>
            <p:spPr bwMode="auto">
              <a:xfrm>
                <a:off x="4438" y="1170"/>
                <a:ext cx="47" cy="43"/>
              </a:xfrm>
              <a:custGeom>
                <a:avLst/>
                <a:gdLst>
                  <a:gd name="T0" fmla="*/ 17 w 47"/>
                  <a:gd name="T1" fmla="*/ 0 h 43"/>
                  <a:gd name="T2" fmla="*/ 0 w 47"/>
                  <a:gd name="T3" fmla="*/ 15 h 43"/>
                  <a:gd name="T4" fmla="*/ 29 w 47"/>
                  <a:gd name="T5" fmla="*/ 42 h 43"/>
                  <a:gd name="T6" fmla="*/ 46 w 47"/>
                  <a:gd name="T7" fmla="*/ 27 h 43"/>
                  <a:gd name="T8" fmla="*/ 17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17" y="0"/>
                    </a:moveTo>
                    <a:lnTo>
                      <a:pt x="0" y="15"/>
                    </a:lnTo>
                    <a:lnTo>
                      <a:pt x="29" y="42"/>
                    </a:lnTo>
                    <a:lnTo>
                      <a:pt x="46" y="27"/>
                    </a:lnTo>
                    <a:lnTo>
                      <a:pt x="1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19" name="Freeform 127"/>
              <p:cNvSpPr>
                <a:spLocks/>
              </p:cNvSpPr>
              <p:nvPr/>
            </p:nvSpPr>
            <p:spPr bwMode="auto">
              <a:xfrm>
                <a:off x="4455" y="1201"/>
                <a:ext cx="69" cy="66"/>
              </a:xfrm>
              <a:custGeom>
                <a:avLst/>
                <a:gdLst>
                  <a:gd name="T0" fmla="*/ 37 w 69"/>
                  <a:gd name="T1" fmla="*/ 0 h 66"/>
                  <a:gd name="T2" fmla="*/ 17 w 69"/>
                  <a:gd name="T3" fmla="*/ 18 h 66"/>
                  <a:gd name="T4" fmla="*/ 20 w 69"/>
                  <a:gd name="T5" fmla="*/ 21 h 66"/>
                  <a:gd name="T6" fmla="*/ 0 w 69"/>
                  <a:gd name="T7" fmla="*/ 39 h 66"/>
                  <a:gd name="T8" fmla="*/ 28 w 69"/>
                  <a:gd name="T9" fmla="*/ 65 h 66"/>
                  <a:gd name="T10" fmla="*/ 68 w 69"/>
                  <a:gd name="T11" fmla="*/ 28 h 66"/>
                  <a:gd name="T12" fmla="*/ 37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7" y="0"/>
                    </a:moveTo>
                    <a:lnTo>
                      <a:pt x="17" y="18"/>
                    </a:lnTo>
                    <a:lnTo>
                      <a:pt x="20" y="21"/>
                    </a:lnTo>
                    <a:lnTo>
                      <a:pt x="0" y="39"/>
                    </a:lnTo>
                    <a:lnTo>
                      <a:pt x="28" y="65"/>
                    </a:lnTo>
                    <a:lnTo>
                      <a:pt x="68" y="28"/>
                    </a:lnTo>
                    <a:lnTo>
                      <a:pt x="37"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0" name="Freeform 128"/>
              <p:cNvSpPr>
                <a:spLocks/>
              </p:cNvSpPr>
              <p:nvPr/>
            </p:nvSpPr>
            <p:spPr bwMode="auto">
              <a:xfrm>
                <a:off x="4416" y="1197"/>
                <a:ext cx="43" cy="39"/>
              </a:xfrm>
              <a:custGeom>
                <a:avLst/>
                <a:gdLst>
                  <a:gd name="T0" fmla="*/ 31 w 43"/>
                  <a:gd name="T1" fmla="*/ 3 h 39"/>
                  <a:gd name="T2" fmla="*/ 38 w 43"/>
                  <a:gd name="T3" fmla="*/ 9 h 39"/>
                  <a:gd name="T4" fmla="*/ 30 w 43"/>
                  <a:gd name="T5" fmla="*/ 17 h 39"/>
                  <a:gd name="T6" fmla="*/ 42 w 43"/>
                  <a:gd name="T7" fmla="*/ 29 h 39"/>
                  <a:gd name="T8" fmla="*/ 31 w 43"/>
                  <a:gd name="T9" fmla="*/ 38 h 39"/>
                  <a:gd name="T10" fmla="*/ 0 w 43"/>
                  <a:gd name="T11" fmla="*/ 9 h 39"/>
                  <a:gd name="T12" fmla="*/ 10 w 43"/>
                  <a:gd name="T13" fmla="*/ 0 h 39"/>
                  <a:gd name="T14" fmla="*/ 22 w 43"/>
                  <a:gd name="T15" fmla="*/ 11 h 39"/>
                  <a:gd name="T16" fmla="*/ 3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31" y="3"/>
                    </a:moveTo>
                    <a:lnTo>
                      <a:pt x="38" y="9"/>
                    </a:lnTo>
                    <a:lnTo>
                      <a:pt x="30" y="17"/>
                    </a:lnTo>
                    <a:lnTo>
                      <a:pt x="42" y="29"/>
                    </a:lnTo>
                    <a:lnTo>
                      <a:pt x="31" y="38"/>
                    </a:lnTo>
                    <a:lnTo>
                      <a:pt x="0" y="9"/>
                    </a:lnTo>
                    <a:lnTo>
                      <a:pt x="10" y="0"/>
                    </a:lnTo>
                    <a:lnTo>
                      <a:pt x="22" y="11"/>
                    </a:lnTo>
                    <a:lnTo>
                      <a:pt x="3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21" name="Freeform 129"/>
              <p:cNvSpPr>
                <a:spLocks/>
              </p:cNvSpPr>
              <p:nvPr/>
            </p:nvSpPr>
            <p:spPr bwMode="auto">
              <a:xfrm>
                <a:off x="4273" y="1093"/>
                <a:ext cx="218" cy="204"/>
              </a:xfrm>
              <a:custGeom>
                <a:avLst/>
                <a:gdLst>
                  <a:gd name="T0" fmla="*/ 0 w 218"/>
                  <a:gd name="T1" fmla="*/ 0 h 204"/>
                  <a:gd name="T2" fmla="*/ 0 w 218"/>
                  <a:gd name="T3" fmla="*/ 10 h 204"/>
                  <a:gd name="T4" fmla="*/ 217 w 218"/>
                  <a:gd name="T5" fmla="*/ 203 h 204"/>
                  <a:gd name="T6" fmla="*/ 216 w 218"/>
                  <a:gd name="T7" fmla="*/ 192 h 204"/>
                  <a:gd name="T8" fmla="*/ 0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0" y="0"/>
                    </a:moveTo>
                    <a:lnTo>
                      <a:pt x="0" y="10"/>
                    </a:lnTo>
                    <a:lnTo>
                      <a:pt x="217" y="203"/>
                    </a:lnTo>
                    <a:lnTo>
                      <a:pt x="216" y="192"/>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sp>
        <p:nvSpPr>
          <p:cNvPr id="38019" name="Rectangle 131"/>
          <p:cNvSpPr>
            <a:spLocks noChangeArrowheads="1"/>
          </p:cNvSpPr>
          <p:nvPr/>
        </p:nvSpPr>
        <p:spPr bwMode="auto">
          <a:xfrm>
            <a:off x="7099301" y="1485900"/>
            <a:ext cx="3007233" cy="369974"/>
          </a:xfrm>
          <a:prstGeom prst="rect">
            <a:avLst/>
          </a:prstGeom>
          <a:noFill/>
          <a:ln w="9525">
            <a:noFill/>
            <a:miter lim="800000"/>
            <a:headEnd/>
            <a:tailEnd/>
          </a:ln>
          <a:effectLst/>
        </p:spPr>
        <p:txBody>
          <a:bodyPr wrap="none" lIns="92075" tIns="46038" rIns="92075" bIns="46038">
            <a:spAutoFit/>
          </a:bodyPr>
          <a:lstStyle/>
          <a:p>
            <a:pPr algn="l">
              <a:defRPr/>
            </a:pPr>
            <a:r>
              <a:rPr lang="es-ES_tradnl">
                <a:effectLst>
                  <a:outerShdw blurRad="38100" dist="38100" dir="2700000" algn="tl">
                    <a:srgbClr val="C0C0C0"/>
                  </a:outerShdw>
                </a:effectLst>
                <a:latin typeface="Arial" charset="0"/>
              </a:rPr>
              <a:t>Materiales y Mantenimiento</a:t>
            </a:r>
          </a:p>
        </p:txBody>
      </p:sp>
      <p:grpSp>
        <p:nvGrpSpPr>
          <p:cNvPr id="2066" name="Group 132"/>
          <p:cNvGrpSpPr>
            <a:grpSpLocks/>
          </p:cNvGrpSpPr>
          <p:nvPr/>
        </p:nvGrpSpPr>
        <p:grpSpPr bwMode="auto">
          <a:xfrm>
            <a:off x="3454400" y="2435226"/>
            <a:ext cx="712788" cy="569913"/>
            <a:chOff x="816" y="912"/>
            <a:chExt cx="481" cy="481"/>
          </a:xfrm>
        </p:grpSpPr>
        <p:grpSp>
          <p:nvGrpSpPr>
            <p:cNvPr id="2486" name="Group 133"/>
            <p:cNvGrpSpPr>
              <a:grpSpLocks/>
            </p:cNvGrpSpPr>
            <p:nvPr/>
          </p:nvGrpSpPr>
          <p:grpSpPr bwMode="auto">
            <a:xfrm>
              <a:off x="816" y="913"/>
              <a:ext cx="403" cy="401"/>
              <a:chOff x="816" y="913"/>
              <a:chExt cx="403" cy="401"/>
            </a:xfrm>
          </p:grpSpPr>
          <p:sp>
            <p:nvSpPr>
              <p:cNvPr id="2505" name="Freeform 134"/>
              <p:cNvSpPr>
                <a:spLocks/>
              </p:cNvSpPr>
              <p:nvPr/>
            </p:nvSpPr>
            <p:spPr bwMode="auto">
              <a:xfrm>
                <a:off x="995" y="1207"/>
                <a:ext cx="89" cy="78"/>
              </a:xfrm>
              <a:custGeom>
                <a:avLst/>
                <a:gdLst>
                  <a:gd name="T0" fmla="*/ 78 w 89"/>
                  <a:gd name="T1" fmla="*/ 0 h 78"/>
                  <a:gd name="T2" fmla="*/ 88 w 89"/>
                  <a:gd name="T3" fmla="*/ 7 h 78"/>
                  <a:gd name="T4" fmla="*/ 7 w 89"/>
                  <a:gd name="T5" fmla="*/ 77 h 78"/>
                  <a:gd name="T6" fmla="*/ 0 w 89"/>
                  <a:gd name="T7" fmla="*/ 67 h 78"/>
                  <a:gd name="T8" fmla="*/ 78 w 89"/>
                  <a:gd name="T9" fmla="*/ 0 h 78"/>
                  <a:gd name="T10" fmla="*/ 0 60000 65536"/>
                  <a:gd name="T11" fmla="*/ 0 60000 65536"/>
                  <a:gd name="T12" fmla="*/ 0 60000 65536"/>
                  <a:gd name="T13" fmla="*/ 0 60000 65536"/>
                  <a:gd name="T14" fmla="*/ 0 60000 65536"/>
                  <a:gd name="T15" fmla="*/ 0 w 89"/>
                  <a:gd name="T16" fmla="*/ 0 h 78"/>
                  <a:gd name="T17" fmla="*/ 89 w 89"/>
                  <a:gd name="T18" fmla="*/ 78 h 78"/>
                </a:gdLst>
                <a:ahLst/>
                <a:cxnLst>
                  <a:cxn ang="T10">
                    <a:pos x="T0" y="T1"/>
                  </a:cxn>
                  <a:cxn ang="T11">
                    <a:pos x="T2" y="T3"/>
                  </a:cxn>
                  <a:cxn ang="T12">
                    <a:pos x="T4" y="T5"/>
                  </a:cxn>
                  <a:cxn ang="T13">
                    <a:pos x="T6" y="T7"/>
                  </a:cxn>
                  <a:cxn ang="T14">
                    <a:pos x="T8" y="T9"/>
                  </a:cxn>
                </a:cxnLst>
                <a:rect l="T15" t="T16" r="T17" b="T18"/>
                <a:pathLst>
                  <a:path w="89" h="78">
                    <a:moveTo>
                      <a:pt x="78" y="0"/>
                    </a:moveTo>
                    <a:lnTo>
                      <a:pt x="88" y="7"/>
                    </a:lnTo>
                    <a:lnTo>
                      <a:pt x="7" y="77"/>
                    </a:lnTo>
                    <a:lnTo>
                      <a:pt x="0" y="67"/>
                    </a:lnTo>
                    <a:lnTo>
                      <a:pt x="78"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6" name="Freeform 135"/>
              <p:cNvSpPr>
                <a:spLocks/>
              </p:cNvSpPr>
              <p:nvPr/>
            </p:nvSpPr>
            <p:spPr bwMode="auto">
              <a:xfrm>
                <a:off x="816" y="913"/>
                <a:ext cx="403" cy="359"/>
              </a:xfrm>
              <a:custGeom>
                <a:avLst/>
                <a:gdLst>
                  <a:gd name="T0" fmla="*/ 402 w 403"/>
                  <a:gd name="T1" fmla="*/ 154 h 359"/>
                  <a:gd name="T2" fmla="*/ 230 w 403"/>
                  <a:gd name="T3" fmla="*/ 0 h 359"/>
                  <a:gd name="T4" fmla="*/ 0 w 403"/>
                  <a:gd name="T5" fmla="*/ 203 h 359"/>
                  <a:gd name="T6" fmla="*/ 171 w 403"/>
                  <a:gd name="T7" fmla="*/ 358 h 359"/>
                  <a:gd name="T8" fmla="*/ 402 w 403"/>
                  <a:gd name="T9" fmla="*/ 154 h 359"/>
                  <a:gd name="T10" fmla="*/ 0 60000 65536"/>
                  <a:gd name="T11" fmla="*/ 0 60000 65536"/>
                  <a:gd name="T12" fmla="*/ 0 60000 65536"/>
                  <a:gd name="T13" fmla="*/ 0 60000 65536"/>
                  <a:gd name="T14" fmla="*/ 0 60000 65536"/>
                  <a:gd name="T15" fmla="*/ 0 w 403"/>
                  <a:gd name="T16" fmla="*/ 0 h 359"/>
                  <a:gd name="T17" fmla="*/ 403 w 403"/>
                  <a:gd name="T18" fmla="*/ 359 h 359"/>
                </a:gdLst>
                <a:ahLst/>
                <a:cxnLst>
                  <a:cxn ang="T10">
                    <a:pos x="T0" y="T1"/>
                  </a:cxn>
                  <a:cxn ang="T11">
                    <a:pos x="T2" y="T3"/>
                  </a:cxn>
                  <a:cxn ang="T12">
                    <a:pos x="T4" y="T5"/>
                  </a:cxn>
                  <a:cxn ang="T13">
                    <a:pos x="T6" y="T7"/>
                  </a:cxn>
                  <a:cxn ang="T14">
                    <a:pos x="T8" y="T9"/>
                  </a:cxn>
                </a:cxnLst>
                <a:rect l="T15" t="T16" r="T17" b="T18"/>
                <a:pathLst>
                  <a:path w="403" h="359">
                    <a:moveTo>
                      <a:pt x="402" y="154"/>
                    </a:moveTo>
                    <a:lnTo>
                      <a:pt x="230" y="0"/>
                    </a:lnTo>
                    <a:lnTo>
                      <a:pt x="0" y="203"/>
                    </a:lnTo>
                    <a:lnTo>
                      <a:pt x="171" y="358"/>
                    </a:lnTo>
                    <a:lnTo>
                      <a:pt x="402" y="154"/>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7" name="Freeform 136"/>
              <p:cNvSpPr>
                <a:spLocks/>
              </p:cNvSpPr>
              <p:nvPr/>
            </p:nvSpPr>
            <p:spPr bwMode="auto">
              <a:xfrm>
                <a:off x="816" y="1117"/>
                <a:ext cx="173" cy="197"/>
              </a:xfrm>
              <a:custGeom>
                <a:avLst/>
                <a:gdLst>
                  <a:gd name="T0" fmla="*/ 0 w 173"/>
                  <a:gd name="T1" fmla="*/ 0 h 197"/>
                  <a:gd name="T2" fmla="*/ 172 w 173"/>
                  <a:gd name="T3" fmla="*/ 153 h 197"/>
                  <a:gd name="T4" fmla="*/ 172 w 173"/>
                  <a:gd name="T5" fmla="*/ 196 h 197"/>
                  <a:gd name="T6" fmla="*/ 0 w 173"/>
                  <a:gd name="T7" fmla="*/ 43 h 197"/>
                  <a:gd name="T8" fmla="*/ 0 w 173"/>
                  <a:gd name="T9" fmla="*/ 0 h 197"/>
                  <a:gd name="T10" fmla="*/ 0 60000 65536"/>
                  <a:gd name="T11" fmla="*/ 0 60000 65536"/>
                  <a:gd name="T12" fmla="*/ 0 60000 65536"/>
                  <a:gd name="T13" fmla="*/ 0 60000 65536"/>
                  <a:gd name="T14" fmla="*/ 0 60000 65536"/>
                  <a:gd name="T15" fmla="*/ 0 w 173"/>
                  <a:gd name="T16" fmla="*/ 0 h 197"/>
                  <a:gd name="T17" fmla="*/ 173 w 173"/>
                  <a:gd name="T18" fmla="*/ 197 h 197"/>
                </a:gdLst>
                <a:ahLst/>
                <a:cxnLst>
                  <a:cxn ang="T10">
                    <a:pos x="T0" y="T1"/>
                  </a:cxn>
                  <a:cxn ang="T11">
                    <a:pos x="T2" y="T3"/>
                  </a:cxn>
                  <a:cxn ang="T12">
                    <a:pos x="T4" y="T5"/>
                  </a:cxn>
                  <a:cxn ang="T13">
                    <a:pos x="T6" y="T7"/>
                  </a:cxn>
                  <a:cxn ang="T14">
                    <a:pos x="T8" y="T9"/>
                  </a:cxn>
                </a:cxnLst>
                <a:rect l="T15" t="T16" r="T17" b="T18"/>
                <a:pathLst>
                  <a:path w="173" h="197">
                    <a:moveTo>
                      <a:pt x="0" y="0"/>
                    </a:moveTo>
                    <a:lnTo>
                      <a:pt x="172" y="153"/>
                    </a:lnTo>
                    <a:lnTo>
                      <a:pt x="172" y="196"/>
                    </a:lnTo>
                    <a:lnTo>
                      <a:pt x="0" y="43"/>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8" name="Freeform 137"/>
              <p:cNvSpPr>
                <a:spLocks/>
              </p:cNvSpPr>
              <p:nvPr/>
            </p:nvSpPr>
            <p:spPr bwMode="auto">
              <a:xfrm>
                <a:off x="988" y="1067"/>
                <a:ext cx="231" cy="247"/>
              </a:xfrm>
              <a:custGeom>
                <a:avLst/>
                <a:gdLst>
                  <a:gd name="T0" fmla="*/ 230 w 231"/>
                  <a:gd name="T1" fmla="*/ 0 h 247"/>
                  <a:gd name="T2" fmla="*/ 230 w 231"/>
                  <a:gd name="T3" fmla="*/ 41 h 247"/>
                  <a:gd name="T4" fmla="*/ 0 w 231"/>
                  <a:gd name="T5" fmla="*/ 246 h 247"/>
                  <a:gd name="T6" fmla="*/ 0 w 231"/>
                  <a:gd name="T7" fmla="*/ 203 h 247"/>
                  <a:gd name="T8" fmla="*/ 14 w 231"/>
                  <a:gd name="T9" fmla="*/ 191 h 247"/>
                  <a:gd name="T10" fmla="*/ 14 w 231"/>
                  <a:gd name="T11" fmla="*/ 217 h 247"/>
                  <a:gd name="T12" fmla="*/ 93 w 231"/>
                  <a:gd name="T13" fmla="*/ 147 h 247"/>
                  <a:gd name="T14" fmla="*/ 92 w 231"/>
                  <a:gd name="T15" fmla="*/ 120 h 247"/>
                  <a:gd name="T16" fmla="*/ 230 w 231"/>
                  <a:gd name="T17" fmla="*/ 0 h 2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
                  <a:gd name="T28" fmla="*/ 0 h 247"/>
                  <a:gd name="T29" fmla="*/ 231 w 231"/>
                  <a:gd name="T30" fmla="*/ 247 h 24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 h="247">
                    <a:moveTo>
                      <a:pt x="230" y="0"/>
                    </a:moveTo>
                    <a:lnTo>
                      <a:pt x="230" y="41"/>
                    </a:lnTo>
                    <a:lnTo>
                      <a:pt x="0" y="246"/>
                    </a:lnTo>
                    <a:lnTo>
                      <a:pt x="0" y="203"/>
                    </a:lnTo>
                    <a:lnTo>
                      <a:pt x="14" y="191"/>
                    </a:lnTo>
                    <a:lnTo>
                      <a:pt x="14" y="217"/>
                    </a:lnTo>
                    <a:lnTo>
                      <a:pt x="93" y="147"/>
                    </a:lnTo>
                    <a:lnTo>
                      <a:pt x="92" y="120"/>
                    </a:lnTo>
                    <a:lnTo>
                      <a:pt x="23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9" name="Freeform 138"/>
              <p:cNvSpPr>
                <a:spLocks/>
              </p:cNvSpPr>
              <p:nvPr/>
            </p:nvSpPr>
            <p:spPr bwMode="auto">
              <a:xfrm>
                <a:off x="995" y="1183"/>
                <a:ext cx="81" cy="88"/>
              </a:xfrm>
              <a:custGeom>
                <a:avLst/>
                <a:gdLst>
                  <a:gd name="T0" fmla="*/ 80 w 81"/>
                  <a:gd name="T1" fmla="*/ 0 h 88"/>
                  <a:gd name="T2" fmla="*/ 0 w 81"/>
                  <a:gd name="T3" fmla="*/ 70 h 88"/>
                  <a:gd name="T4" fmla="*/ 6 w 81"/>
                  <a:gd name="T5" fmla="*/ 76 h 88"/>
                  <a:gd name="T6" fmla="*/ 8 w 81"/>
                  <a:gd name="T7" fmla="*/ 87 h 88"/>
                  <a:gd name="T8" fmla="*/ 80 w 81"/>
                  <a:gd name="T9" fmla="*/ 22 h 88"/>
                  <a:gd name="T10" fmla="*/ 80 w 81"/>
                  <a:gd name="T11" fmla="*/ 0 h 88"/>
                  <a:gd name="T12" fmla="*/ 0 60000 65536"/>
                  <a:gd name="T13" fmla="*/ 0 60000 65536"/>
                  <a:gd name="T14" fmla="*/ 0 60000 65536"/>
                  <a:gd name="T15" fmla="*/ 0 60000 65536"/>
                  <a:gd name="T16" fmla="*/ 0 60000 65536"/>
                  <a:gd name="T17" fmla="*/ 0 60000 65536"/>
                  <a:gd name="T18" fmla="*/ 0 w 81"/>
                  <a:gd name="T19" fmla="*/ 0 h 88"/>
                  <a:gd name="T20" fmla="*/ 81 w 81"/>
                  <a:gd name="T21" fmla="*/ 88 h 88"/>
                </a:gdLst>
                <a:ahLst/>
                <a:cxnLst>
                  <a:cxn ang="T12">
                    <a:pos x="T0" y="T1"/>
                  </a:cxn>
                  <a:cxn ang="T13">
                    <a:pos x="T2" y="T3"/>
                  </a:cxn>
                  <a:cxn ang="T14">
                    <a:pos x="T4" y="T5"/>
                  </a:cxn>
                  <a:cxn ang="T15">
                    <a:pos x="T6" y="T7"/>
                  </a:cxn>
                  <a:cxn ang="T16">
                    <a:pos x="T8" y="T9"/>
                  </a:cxn>
                  <a:cxn ang="T17">
                    <a:pos x="T10" y="T11"/>
                  </a:cxn>
                </a:cxnLst>
                <a:rect l="T18" t="T19" r="T20" b="T21"/>
                <a:pathLst>
                  <a:path w="81" h="88">
                    <a:moveTo>
                      <a:pt x="80" y="0"/>
                    </a:moveTo>
                    <a:lnTo>
                      <a:pt x="0" y="70"/>
                    </a:lnTo>
                    <a:lnTo>
                      <a:pt x="6" y="76"/>
                    </a:lnTo>
                    <a:lnTo>
                      <a:pt x="8" y="87"/>
                    </a:lnTo>
                    <a:lnTo>
                      <a:pt x="80" y="22"/>
                    </a:lnTo>
                    <a:lnTo>
                      <a:pt x="80"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10" name="Freeform 139"/>
              <p:cNvSpPr>
                <a:spLocks/>
              </p:cNvSpPr>
              <p:nvPr/>
            </p:nvSpPr>
            <p:spPr bwMode="auto">
              <a:xfrm>
                <a:off x="1074" y="1183"/>
                <a:ext cx="8" cy="30"/>
              </a:xfrm>
              <a:custGeom>
                <a:avLst/>
                <a:gdLst>
                  <a:gd name="T0" fmla="*/ 0 w 8"/>
                  <a:gd name="T1" fmla="*/ 0 h 30"/>
                  <a:gd name="T2" fmla="*/ 7 w 8"/>
                  <a:gd name="T3" fmla="*/ 4 h 30"/>
                  <a:gd name="T4" fmla="*/ 7 w 8"/>
                  <a:gd name="T5" fmla="*/ 29 h 30"/>
                  <a:gd name="T6" fmla="*/ 1 w 8"/>
                  <a:gd name="T7" fmla="*/ 23 h 30"/>
                  <a:gd name="T8" fmla="*/ 0 w 8"/>
                  <a:gd name="T9" fmla="*/ 0 h 30"/>
                  <a:gd name="T10" fmla="*/ 0 60000 65536"/>
                  <a:gd name="T11" fmla="*/ 0 60000 65536"/>
                  <a:gd name="T12" fmla="*/ 0 60000 65536"/>
                  <a:gd name="T13" fmla="*/ 0 60000 65536"/>
                  <a:gd name="T14" fmla="*/ 0 60000 65536"/>
                  <a:gd name="T15" fmla="*/ 0 w 8"/>
                  <a:gd name="T16" fmla="*/ 0 h 30"/>
                  <a:gd name="T17" fmla="*/ 8 w 8"/>
                  <a:gd name="T18" fmla="*/ 30 h 30"/>
                </a:gdLst>
                <a:ahLst/>
                <a:cxnLst>
                  <a:cxn ang="T10">
                    <a:pos x="T0" y="T1"/>
                  </a:cxn>
                  <a:cxn ang="T11">
                    <a:pos x="T2" y="T3"/>
                  </a:cxn>
                  <a:cxn ang="T12">
                    <a:pos x="T4" y="T5"/>
                  </a:cxn>
                  <a:cxn ang="T13">
                    <a:pos x="T6" y="T7"/>
                  </a:cxn>
                  <a:cxn ang="T14">
                    <a:pos x="T8" y="T9"/>
                  </a:cxn>
                </a:cxnLst>
                <a:rect l="T15" t="T16" r="T17" b="T18"/>
                <a:pathLst>
                  <a:path w="8" h="30">
                    <a:moveTo>
                      <a:pt x="0" y="0"/>
                    </a:moveTo>
                    <a:lnTo>
                      <a:pt x="7" y="4"/>
                    </a:lnTo>
                    <a:lnTo>
                      <a:pt x="7" y="29"/>
                    </a:lnTo>
                    <a:lnTo>
                      <a:pt x="1" y="23"/>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2487" name="Group 140"/>
            <p:cNvGrpSpPr>
              <a:grpSpLocks/>
            </p:cNvGrpSpPr>
            <p:nvPr/>
          </p:nvGrpSpPr>
          <p:grpSpPr bwMode="auto">
            <a:xfrm>
              <a:off x="910" y="912"/>
              <a:ext cx="241" cy="291"/>
              <a:chOff x="910" y="912"/>
              <a:chExt cx="241" cy="291"/>
            </a:xfrm>
          </p:grpSpPr>
          <p:sp>
            <p:nvSpPr>
              <p:cNvPr id="2497" name="Freeform 141"/>
              <p:cNvSpPr>
                <a:spLocks/>
              </p:cNvSpPr>
              <p:nvPr/>
            </p:nvSpPr>
            <p:spPr bwMode="auto">
              <a:xfrm>
                <a:off x="910" y="912"/>
                <a:ext cx="241" cy="291"/>
              </a:xfrm>
              <a:custGeom>
                <a:avLst/>
                <a:gdLst>
                  <a:gd name="T0" fmla="*/ 137 w 241"/>
                  <a:gd name="T1" fmla="*/ 0 h 291"/>
                  <a:gd name="T2" fmla="*/ 161 w 241"/>
                  <a:gd name="T3" fmla="*/ 27 h 291"/>
                  <a:gd name="T4" fmla="*/ 180 w 241"/>
                  <a:gd name="T5" fmla="*/ 12 h 291"/>
                  <a:gd name="T6" fmla="*/ 240 w 241"/>
                  <a:gd name="T7" fmla="*/ 64 h 291"/>
                  <a:gd name="T8" fmla="*/ 223 w 241"/>
                  <a:gd name="T9" fmla="*/ 79 h 291"/>
                  <a:gd name="T10" fmla="*/ 240 w 241"/>
                  <a:gd name="T11" fmla="*/ 90 h 291"/>
                  <a:gd name="T12" fmla="*/ 240 w 241"/>
                  <a:gd name="T13" fmla="*/ 156 h 291"/>
                  <a:gd name="T14" fmla="*/ 92 w 241"/>
                  <a:gd name="T15" fmla="*/ 290 h 291"/>
                  <a:gd name="T16" fmla="*/ 44 w 241"/>
                  <a:gd name="T17" fmla="*/ 238 h 291"/>
                  <a:gd name="T18" fmla="*/ 36 w 241"/>
                  <a:gd name="T19" fmla="*/ 222 h 291"/>
                  <a:gd name="T20" fmla="*/ 27 w 241"/>
                  <a:gd name="T21" fmla="*/ 193 h 291"/>
                  <a:gd name="T22" fmla="*/ 1 w 241"/>
                  <a:gd name="T23" fmla="*/ 157 h 291"/>
                  <a:gd name="T24" fmla="*/ 0 w 241"/>
                  <a:gd name="T25" fmla="*/ 79 h 291"/>
                  <a:gd name="T26" fmla="*/ 91 w 241"/>
                  <a:gd name="T27" fmla="*/ 0 h 291"/>
                  <a:gd name="T28" fmla="*/ 128 w 241"/>
                  <a:gd name="T29" fmla="*/ 8 h 291"/>
                  <a:gd name="T30" fmla="*/ 138 w 241"/>
                  <a:gd name="T31" fmla="*/ 1 h 291"/>
                  <a:gd name="T32" fmla="*/ 137 w 241"/>
                  <a:gd name="T33" fmla="*/ 0 h 29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41"/>
                  <a:gd name="T52" fmla="*/ 0 h 291"/>
                  <a:gd name="T53" fmla="*/ 241 w 241"/>
                  <a:gd name="T54" fmla="*/ 291 h 29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41" h="291">
                    <a:moveTo>
                      <a:pt x="137" y="0"/>
                    </a:moveTo>
                    <a:lnTo>
                      <a:pt x="161" y="27"/>
                    </a:lnTo>
                    <a:lnTo>
                      <a:pt x="180" y="12"/>
                    </a:lnTo>
                    <a:lnTo>
                      <a:pt x="240" y="64"/>
                    </a:lnTo>
                    <a:lnTo>
                      <a:pt x="223" y="79"/>
                    </a:lnTo>
                    <a:lnTo>
                      <a:pt x="240" y="90"/>
                    </a:lnTo>
                    <a:lnTo>
                      <a:pt x="240" y="156"/>
                    </a:lnTo>
                    <a:lnTo>
                      <a:pt x="92" y="290"/>
                    </a:lnTo>
                    <a:lnTo>
                      <a:pt x="44" y="238"/>
                    </a:lnTo>
                    <a:lnTo>
                      <a:pt x="36" y="222"/>
                    </a:lnTo>
                    <a:lnTo>
                      <a:pt x="27" y="193"/>
                    </a:lnTo>
                    <a:lnTo>
                      <a:pt x="1" y="157"/>
                    </a:lnTo>
                    <a:lnTo>
                      <a:pt x="0" y="79"/>
                    </a:lnTo>
                    <a:lnTo>
                      <a:pt x="91" y="0"/>
                    </a:lnTo>
                    <a:lnTo>
                      <a:pt x="128" y="8"/>
                    </a:lnTo>
                    <a:lnTo>
                      <a:pt x="138" y="1"/>
                    </a:lnTo>
                    <a:lnTo>
                      <a:pt x="137" y="0"/>
                    </a:lnTo>
                  </a:path>
                </a:pathLst>
              </a:custGeom>
              <a:solidFill>
                <a:srgbClr val="C0C0C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8" name="Freeform 142"/>
              <p:cNvSpPr>
                <a:spLocks/>
              </p:cNvSpPr>
              <p:nvPr/>
            </p:nvSpPr>
            <p:spPr bwMode="auto">
              <a:xfrm>
                <a:off x="939" y="1026"/>
                <a:ext cx="9" cy="116"/>
              </a:xfrm>
              <a:custGeom>
                <a:avLst/>
                <a:gdLst>
                  <a:gd name="T0" fmla="*/ 0 w 9"/>
                  <a:gd name="T1" fmla="*/ 0 h 116"/>
                  <a:gd name="T2" fmla="*/ 8 w 9"/>
                  <a:gd name="T3" fmla="*/ 21 h 116"/>
                  <a:gd name="T4" fmla="*/ 8 w 9"/>
                  <a:gd name="T5" fmla="*/ 115 h 116"/>
                  <a:gd name="T6" fmla="*/ 0 w 9"/>
                  <a:gd name="T7" fmla="*/ 81 h 116"/>
                  <a:gd name="T8" fmla="*/ 0 w 9"/>
                  <a:gd name="T9" fmla="*/ 0 h 116"/>
                  <a:gd name="T10" fmla="*/ 0 60000 65536"/>
                  <a:gd name="T11" fmla="*/ 0 60000 65536"/>
                  <a:gd name="T12" fmla="*/ 0 60000 65536"/>
                  <a:gd name="T13" fmla="*/ 0 60000 65536"/>
                  <a:gd name="T14" fmla="*/ 0 60000 65536"/>
                  <a:gd name="T15" fmla="*/ 0 w 9"/>
                  <a:gd name="T16" fmla="*/ 0 h 116"/>
                  <a:gd name="T17" fmla="*/ 9 w 9"/>
                  <a:gd name="T18" fmla="*/ 116 h 116"/>
                </a:gdLst>
                <a:ahLst/>
                <a:cxnLst>
                  <a:cxn ang="T10">
                    <a:pos x="T0" y="T1"/>
                  </a:cxn>
                  <a:cxn ang="T11">
                    <a:pos x="T2" y="T3"/>
                  </a:cxn>
                  <a:cxn ang="T12">
                    <a:pos x="T4" y="T5"/>
                  </a:cxn>
                  <a:cxn ang="T13">
                    <a:pos x="T6" y="T7"/>
                  </a:cxn>
                  <a:cxn ang="T14">
                    <a:pos x="T8" y="T9"/>
                  </a:cxn>
                </a:cxnLst>
                <a:rect l="T15" t="T16" r="T17" b="T18"/>
                <a:pathLst>
                  <a:path w="9" h="116">
                    <a:moveTo>
                      <a:pt x="0" y="0"/>
                    </a:moveTo>
                    <a:lnTo>
                      <a:pt x="8" y="21"/>
                    </a:lnTo>
                    <a:lnTo>
                      <a:pt x="8" y="115"/>
                    </a:lnTo>
                    <a:lnTo>
                      <a:pt x="0" y="81"/>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9" name="Freeform 143"/>
              <p:cNvSpPr>
                <a:spLocks/>
              </p:cNvSpPr>
              <p:nvPr/>
            </p:nvSpPr>
            <p:spPr bwMode="auto">
              <a:xfrm>
                <a:off x="951" y="1055"/>
                <a:ext cx="47" cy="144"/>
              </a:xfrm>
              <a:custGeom>
                <a:avLst/>
                <a:gdLst>
                  <a:gd name="T0" fmla="*/ 0 w 47"/>
                  <a:gd name="T1" fmla="*/ 0 h 144"/>
                  <a:gd name="T2" fmla="*/ 46 w 47"/>
                  <a:gd name="T3" fmla="*/ 49 h 144"/>
                  <a:gd name="T4" fmla="*/ 46 w 47"/>
                  <a:gd name="T5" fmla="*/ 143 h 144"/>
                  <a:gd name="T6" fmla="*/ 0 w 47"/>
                  <a:gd name="T7" fmla="*/ 92 h 144"/>
                  <a:gd name="T8" fmla="*/ 0 w 47"/>
                  <a:gd name="T9" fmla="*/ 0 h 144"/>
                  <a:gd name="T10" fmla="*/ 0 60000 65536"/>
                  <a:gd name="T11" fmla="*/ 0 60000 65536"/>
                  <a:gd name="T12" fmla="*/ 0 60000 65536"/>
                  <a:gd name="T13" fmla="*/ 0 60000 65536"/>
                  <a:gd name="T14" fmla="*/ 0 60000 65536"/>
                  <a:gd name="T15" fmla="*/ 0 w 47"/>
                  <a:gd name="T16" fmla="*/ 0 h 144"/>
                  <a:gd name="T17" fmla="*/ 47 w 47"/>
                  <a:gd name="T18" fmla="*/ 144 h 144"/>
                </a:gdLst>
                <a:ahLst/>
                <a:cxnLst>
                  <a:cxn ang="T10">
                    <a:pos x="T0" y="T1"/>
                  </a:cxn>
                  <a:cxn ang="T11">
                    <a:pos x="T2" y="T3"/>
                  </a:cxn>
                  <a:cxn ang="T12">
                    <a:pos x="T4" y="T5"/>
                  </a:cxn>
                  <a:cxn ang="T13">
                    <a:pos x="T6" y="T7"/>
                  </a:cxn>
                  <a:cxn ang="T14">
                    <a:pos x="T8" y="T9"/>
                  </a:cxn>
                </a:cxnLst>
                <a:rect l="T15" t="T16" r="T17" b="T18"/>
                <a:pathLst>
                  <a:path w="47" h="144">
                    <a:moveTo>
                      <a:pt x="0" y="0"/>
                    </a:moveTo>
                    <a:lnTo>
                      <a:pt x="46" y="49"/>
                    </a:lnTo>
                    <a:lnTo>
                      <a:pt x="46" y="143"/>
                    </a:lnTo>
                    <a:lnTo>
                      <a:pt x="0" y="92"/>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0" name="Freeform 144"/>
              <p:cNvSpPr>
                <a:spLocks/>
              </p:cNvSpPr>
              <p:nvPr/>
            </p:nvSpPr>
            <p:spPr bwMode="auto">
              <a:xfrm>
                <a:off x="910" y="996"/>
                <a:ext cx="27" cy="111"/>
              </a:xfrm>
              <a:custGeom>
                <a:avLst/>
                <a:gdLst>
                  <a:gd name="T0" fmla="*/ 0 w 27"/>
                  <a:gd name="T1" fmla="*/ 0 h 111"/>
                  <a:gd name="T2" fmla="*/ 26 w 27"/>
                  <a:gd name="T3" fmla="*/ 28 h 111"/>
                  <a:gd name="T4" fmla="*/ 26 w 27"/>
                  <a:gd name="T5" fmla="*/ 110 h 111"/>
                  <a:gd name="T6" fmla="*/ 0 w 27"/>
                  <a:gd name="T7" fmla="*/ 70 h 111"/>
                  <a:gd name="T8" fmla="*/ 0 w 27"/>
                  <a:gd name="T9" fmla="*/ 0 h 111"/>
                  <a:gd name="T10" fmla="*/ 0 60000 65536"/>
                  <a:gd name="T11" fmla="*/ 0 60000 65536"/>
                  <a:gd name="T12" fmla="*/ 0 60000 65536"/>
                  <a:gd name="T13" fmla="*/ 0 60000 65536"/>
                  <a:gd name="T14" fmla="*/ 0 60000 65536"/>
                  <a:gd name="T15" fmla="*/ 0 w 27"/>
                  <a:gd name="T16" fmla="*/ 0 h 111"/>
                  <a:gd name="T17" fmla="*/ 27 w 27"/>
                  <a:gd name="T18" fmla="*/ 111 h 111"/>
                </a:gdLst>
                <a:ahLst/>
                <a:cxnLst>
                  <a:cxn ang="T10">
                    <a:pos x="T0" y="T1"/>
                  </a:cxn>
                  <a:cxn ang="T11">
                    <a:pos x="T2" y="T3"/>
                  </a:cxn>
                  <a:cxn ang="T12">
                    <a:pos x="T4" y="T5"/>
                  </a:cxn>
                  <a:cxn ang="T13">
                    <a:pos x="T6" y="T7"/>
                  </a:cxn>
                  <a:cxn ang="T14">
                    <a:pos x="T8" y="T9"/>
                  </a:cxn>
                </a:cxnLst>
                <a:rect l="T15" t="T16" r="T17" b="T18"/>
                <a:pathLst>
                  <a:path w="27" h="111">
                    <a:moveTo>
                      <a:pt x="0" y="0"/>
                    </a:moveTo>
                    <a:lnTo>
                      <a:pt x="26" y="28"/>
                    </a:lnTo>
                    <a:lnTo>
                      <a:pt x="26" y="110"/>
                    </a:lnTo>
                    <a:lnTo>
                      <a:pt x="0" y="70"/>
                    </a:lnTo>
                    <a:lnTo>
                      <a:pt x="0" y="0"/>
                    </a:lnTo>
                  </a:path>
                </a:pathLst>
              </a:custGeom>
              <a:solidFill>
                <a:srgbClr val="60606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1" name="Freeform 145"/>
              <p:cNvSpPr>
                <a:spLocks/>
              </p:cNvSpPr>
              <p:nvPr/>
            </p:nvSpPr>
            <p:spPr bwMode="auto">
              <a:xfrm>
                <a:off x="941" y="924"/>
                <a:ext cx="148" cy="122"/>
              </a:xfrm>
              <a:custGeom>
                <a:avLst/>
                <a:gdLst>
                  <a:gd name="T0" fmla="*/ 107 w 148"/>
                  <a:gd name="T1" fmla="*/ 0 h 122"/>
                  <a:gd name="T2" fmla="*/ 147 w 148"/>
                  <a:gd name="T3" fmla="*/ 0 h 122"/>
                  <a:gd name="T4" fmla="*/ 12 w 148"/>
                  <a:gd name="T5" fmla="*/ 121 h 122"/>
                  <a:gd name="T6" fmla="*/ 0 w 148"/>
                  <a:gd name="T7" fmla="*/ 96 h 122"/>
                  <a:gd name="T8" fmla="*/ 107 w 148"/>
                  <a:gd name="T9" fmla="*/ 0 h 122"/>
                  <a:gd name="T10" fmla="*/ 0 60000 65536"/>
                  <a:gd name="T11" fmla="*/ 0 60000 65536"/>
                  <a:gd name="T12" fmla="*/ 0 60000 65536"/>
                  <a:gd name="T13" fmla="*/ 0 60000 65536"/>
                  <a:gd name="T14" fmla="*/ 0 60000 65536"/>
                  <a:gd name="T15" fmla="*/ 0 w 148"/>
                  <a:gd name="T16" fmla="*/ 0 h 122"/>
                  <a:gd name="T17" fmla="*/ 148 w 148"/>
                  <a:gd name="T18" fmla="*/ 122 h 122"/>
                </a:gdLst>
                <a:ahLst/>
                <a:cxnLst>
                  <a:cxn ang="T10">
                    <a:pos x="T0" y="T1"/>
                  </a:cxn>
                  <a:cxn ang="T11">
                    <a:pos x="T2" y="T3"/>
                  </a:cxn>
                  <a:cxn ang="T12">
                    <a:pos x="T4" y="T5"/>
                  </a:cxn>
                  <a:cxn ang="T13">
                    <a:pos x="T6" y="T7"/>
                  </a:cxn>
                  <a:cxn ang="T14">
                    <a:pos x="T8" y="T9"/>
                  </a:cxn>
                </a:cxnLst>
                <a:rect l="T15" t="T16" r="T17" b="T18"/>
                <a:pathLst>
                  <a:path w="148" h="122">
                    <a:moveTo>
                      <a:pt x="107" y="0"/>
                    </a:moveTo>
                    <a:lnTo>
                      <a:pt x="147" y="0"/>
                    </a:lnTo>
                    <a:lnTo>
                      <a:pt x="12" y="121"/>
                    </a:lnTo>
                    <a:lnTo>
                      <a:pt x="0" y="96"/>
                    </a:lnTo>
                    <a:lnTo>
                      <a:pt x="107"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2" name="Freeform 146"/>
              <p:cNvSpPr>
                <a:spLocks/>
              </p:cNvSpPr>
              <p:nvPr/>
            </p:nvSpPr>
            <p:spPr bwMode="auto">
              <a:xfrm>
                <a:off x="1006" y="975"/>
                <a:ext cx="145" cy="224"/>
              </a:xfrm>
              <a:custGeom>
                <a:avLst/>
                <a:gdLst>
                  <a:gd name="T0" fmla="*/ 144 w 145"/>
                  <a:gd name="T1" fmla="*/ 0 h 224"/>
                  <a:gd name="T2" fmla="*/ 144 w 145"/>
                  <a:gd name="T3" fmla="*/ 94 h 224"/>
                  <a:gd name="T4" fmla="*/ 0 w 145"/>
                  <a:gd name="T5" fmla="*/ 223 h 224"/>
                  <a:gd name="T6" fmla="*/ 0 w 145"/>
                  <a:gd name="T7" fmla="*/ 129 h 224"/>
                  <a:gd name="T8" fmla="*/ 144 w 145"/>
                  <a:gd name="T9" fmla="*/ 0 h 224"/>
                  <a:gd name="T10" fmla="*/ 0 60000 65536"/>
                  <a:gd name="T11" fmla="*/ 0 60000 65536"/>
                  <a:gd name="T12" fmla="*/ 0 60000 65536"/>
                  <a:gd name="T13" fmla="*/ 0 60000 65536"/>
                  <a:gd name="T14" fmla="*/ 0 60000 65536"/>
                  <a:gd name="T15" fmla="*/ 0 w 145"/>
                  <a:gd name="T16" fmla="*/ 0 h 224"/>
                  <a:gd name="T17" fmla="*/ 145 w 145"/>
                  <a:gd name="T18" fmla="*/ 224 h 224"/>
                </a:gdLst>
                <a:ahLst/>
                <a:cxnLst>
                  <a:cxn ang="T10">
                    <a:pos x="T0" y="T1"/>
                  </a:cxn>
                  <a:cxn ang="T11">
                    <a:pos x="T2" y="T3"/>
                  </a:cxn>
                  <a:cxn ang="T12">
                    <a:pos x="T4" y="T5"/>
                  </a:cxn>
                  <a:cxn ang="T13">
                    <a:pos x="T6" y="T7"/>
                  </a:cxn>
                  <a:cxn ang="T14">
                    <a:pos x="T8" y="T9"/>
                  </a:cxn>
                </a:cxnLst>
                <a:rect l="T15" t="T16" r="T17" b="T18"/>
                <a:pathLst>
                  <a:path w="145" h="224">
                    <a:moveTo>
                      <a:pt x="144" y="0"/>
                    </a:moveTo>
                    <a:lnTo>
                      <a:pt x="144" y="94"/>
                    </a:lnTo>
                    <a:lnTo>
                      <a:pt x="0" y="223"/>
                    </a:lnTo>
                    <a:lnTo>
                      <a:pt x="0" y="129"/>
                    </a:lnTo>
                    <a:lnTo>
                      <a:pt x="144"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3" name="Freeform 147"/>
              <p:cNvSpPr>
                <a:spLocks/>
              </p:cNvSpPr>
              <p:nvPr/>
            </p:nvSpPr>
            <p:spPr bwMode="auto">
              <a:xfrm>
                <a:off x="1019" y="994"/>
                <a:ext cx="117" cy="178"/>
              </a:xfrm>
              <a:custGeom>
                <a:avLst/>
                <a:gdLst>
                  <a:gd name="T0" fmla="*/ 116 w 117"/>
                  <a:gd name="T1" fmla="*/ 0 h 178"/>
                  <a:gd name="T2" fmla="*/ 116 w 117"/>
                  <a:gd name="T3" fmla="*/ 73 h 178"/>
                  <a:gd name="T4" fmla="*/ 0 w 117"/>
                  <a:gd name="T5" fmla="*/ 177 h 178"/>
                  <a:gd name="T6" fmla="*/ 0 w 117"/>
                  <a:gd name="T7" fmla="*/ 102 h 178"/>
                  <a:gd name="T8" fmla="*/ 116 w 117"/>
                  <a:gd name="T9" fmla="*/ 0 h 178"/>
                  <a:gd name="T10" fmla="*/ 0 60000 65536"/>
                  <a:gd name="T11" fmla="*/ 0 60000 65536"/>
                  <a:gd name="T12" fmla="*/ 0 60000 65536"/>
                  <a:gd name="T13" fmla="*/ 0 60000 65536"/>
                  <a:gd name="T14" fmla="*/ 0 60000 65536"/>
                  <a:gd name="T15" fmla="*/ 0 w 117"/>
                  <a:gd name="T16" fmla="*/ 0 h 178"/>
                  <a:gd name="T17" fmla="*/ 117 w 117"/>
                  <a:gd name="T18" fmla="*/ 178 h 178"/>
                </a:gdLst>
                <a:ahLst/>
                <a:cxnLst>
                  <a:cxn ang="T10">
                    <a:pos x="T0" y="T1"/>
                  </a:cxn>
                  <a:cxn ang="T11">
                    <a:pos x="T2" y="T3"/>
                  </a:cxn>
                  <a:cxn ang="T12">
                    <a:pos x="T4" y="T5"/>
                  </a:cxn>
                  <a:cxn ang="T13">
                    <a:pos x="T6" y="T7"/>
                  </a:cxn>
                  <a:cxn ang="T14">
                    <a:pos x="T8" y="T9"/>
                  </a:cxn>
                </a:cxnLst>
                <a:rect l="T15" t="T16" r="T17" b="T18"/>
                <a:pathLst>
                  <a:path w="117" h="178">
                    <a:moveTo>
                      <a:pt x="116" y="0"/>
                    </a:moveTo>
                    <a:lnTo>
                      <a:pt x="116" y="73"/>
                    </a:lnTo>
                    <a:lnTo>
                      <a:pt x="0" y="177"/>
                    </a:lnTo>
                    <a:lnTo>
                      <a:pt x="0" y="102"/>
                    </a:lnTo>
                    <a:lnTo>
                      <a:pt x="116" y="0"/>
                    </a:lnTo>
                  </a:path>
                </a:pathLst>
              </a:custGeom>
              <a:solidFill>
                <a:srgbClr val="0000FF"/>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504" name="Freeform 148"/>
              <p:cNvSpPr>
                <a:spLocks/>
              </p:cNvSpPr>
              <p:nvPr/>
            </p:nvSpPr>
            <p:spPr bwMode="auto">
              <a:xfrm>
                <a:off x="914" y="915"/>
                <a:ext cx="132" cy="103"/>
              </a:xfrm>
              <a:custGeom>
                <a:avLst/>
                <a:gdLst>
                  <a:gd name="T0" fmla="*/ 131 w 132"/>
                  <a:gd name="T1" fmla="*/ 9 h 103"/>
                  <a:gd name="T2" fmla="*/ 88 w 132"/>
                  <a:gd name="T3" fmla="*/ 0 h 103"/>
                  <a:gd name="T4" fmla="*/ 0 w 132"/>
                  <a:gd name="T5" fmla="*/ 77 h 103"/>
                  <a:gd name="T6" fmla="*/ 27 w 132"/>
                  <a:gd name="T7" fmla="*/ 102 h 103"/>
                  <a:gd name="T8" fmla="*/ 131 w 132"/>
                  <a:gd name="T9" fmla="*/ 9 h 103"/>
                  <a:gd name="T10" fmla="*/ 0 60000 65536"/>
                  <a:gd name="T11" fmla="*/ 0 60000 65536"/>
                  <a:gd name="T12" fmla="*/ 0 60000 65536"/>
                  <a:gd name="T13" fmla="*/ 0 60000 65536"/>
                  <a:gd name="T14" fmla="*/ 0 60000 65536"/>
                  <a:gd name="T15" fmla="*/ 0 w 132"/>
                  <a:gd name="T16" fmla="*/ 0 h 103"/>
                  <a:gd name="T17" fmla="*/ 132 w 132"/>
                  <a:gd name="T18" fmla="*/ 103 h 103"/>
                </a:gdLst>
                <a:ahLst/>
                <a:cxnLst>
                  <a:cxn ang="T10">
                    <a:pos x="T0" y="T1"/>
                  </a:cxn>
                  <a:cxn ang="T11">
                    <a:pos x="T2" y="T3"/>
                  </a:cxn>
                  <a:cxn ang="T12">
                    <a:pos x="T4" y="T5"/>
                  </a:cxn>
                  <a:cxn ang="T13">
                    <a:pos x="T6" y="T7"/>
                  </a:cxn>
                  <a:cxn ang="T14">
                    <a:pos x="T8" y="T9"/>
                  </a:cxn>
                </a:cxnLst>
                <a:rect l="T15" t="T16" r="T17" b="T18"/>
                <a:pathLst>
                  <a:path w="132" h="103">
                    <a:moveTo>
                      <a:pt x="131" y="9"/>
                    </a:moveTo>
                    <a:lnTo>
                      <a:pt x="88" y="0"/>
                    </a:lnTo>
                    <a:lnTo>
                      <a:pt x="0" y="77"/>
                    </a:lnTo>
                    <a:lnTo>
                      <a:pt x="27" y="102"/>
                    </a:lnTo>
                    <a:lnTo>
                      <a:pt x="131" y="9"/>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nvGrpSpPr>
            <p:cNvPr id="2488" name="Group 149"/>
            <p:cNvGrpSpPr>
              <a:grpSpLocks/>
            </p:cNvGrpSpPr>
            <p:nvPr/>
          </p:nvGrpSpPr>
          <p:grpSpPr bwMode="auto">
            <a:xfrm>
              <a:off x="1004" y="1123"/>
              <a:ext cx="293" cy="270"/>
              <a:chOff x="1004" y="1123"/>
              <a:chExt cx="293" cy="270"/>
            </a:xfrm>
          </p:grpSpPr>
          <p:sp>
            <p:nvSpPr>
              <p:cNvPr id="2489" name="Freeform 150"/>
              <p:cNvSpPr>
                <a:spLocks/>
              </p:cNvSpPr>
              <p:nvPr/>
            </p:nvSpPr>
            <p:spPr bwMode="auto">
              <a:xfrm>
                <a:off x="1005" y="1317"/>
                <a:ext cx="74" cy="75"/>
              </a:xfrm>
              <a:custGeom>
                <a:avLst/>
                <a:gdLst>
                  <a:gd name="T0" fmla="*/ 0 w 74"/>
                  <a:gd name="T1" fmla="*/ 0 h 75"/>
                  <a:gd name="T2" fmla="*/ 0 w 74"/>
                  <a:gd name="T3" fmla="*/ 10 h 75"/>
                  <a:gd name="T4" fmla="*/ 72 w 74"/>
                  <a:gd name="T5" fmla="*/ 74 h 75"/>
                  <a:gd name="T6" fmla="*/ 73 w 74"/>
                  <a:gd name="T7" fmla="*/ 65 h 75"/>
                  <a:gd name="T8" fmla="*/ 0 w 74"/>
                  <a:gd name="T9" fmla="*/ 0 h 75"/>
                  <a:gd name="T10" fmla="*/ 0 60000 65536"/>
                  <a:gd name="T11" fmla="*/ 0 60000 65536"/>
                  <a:gd name="T12" fmla="*/ 0 60000 65536"/>
                  <a:gd name="T13" fmla="*/ 0 60000 65536"/>
                  <a:gd name="T14" fmla="*/ 0 60000 65536"/>
                  <a:gd name="T15" fmla="*/ 0 w 74"/>
                  <a:gd name="T16" fmla="*/ 0 h 75"/>
                  <a:gd name="T17" fmla="*/ 74 w 74"/>
                  <a:gd name="T18" fmla="*/ 75 h 75"/>
                </a:gdLst>
                <a:ahLst/>
                <a:cxnLst>
                  <a:cxn ang="T10">
                    <a:pos x="T0" y="T1"/>
                  </a:cxn>
                  <a:cxn ang="T11">
                    <a:pos x="T2" y="T3"/>
                  </a:cxn>
                  <a:cxn ang="T12">
                    <a:pos x="T4" y="T5"/>
                  </a:cxn>
                  <a:cxn ang="T13">
                    <a:pos x="T6" y="T7"/>
                  </a:cxn>
                  <a:cxn ang="T14">
                    <a:pos x="T8" y="T9"/>
                  </a:cxn>
                </a:cxnLst>
                <a:rect l="T15" t="T16" r="T17" b="T18"/>
                <a:pathLst>
                  <a:path w="74" h="75">
                    <a:moveTo>
                      <a:pt x="0" y="0"/>
                    </a:moveTo>
                    <a:lnTo>
                      <a:pt x="0" y="10"/>
                    </a:lnTo>
                    <a:lnTo>
                      <a:pt x="72" y="74"/>
                    </a:lnTo>
                    <a:lnTo>
                      <a:pt x="73" y="65"/>
                    </a:lnTo>
                    <a:lnTo>
                      <a:pt x="0"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0" name="Freeform 151"/>
              <p:cNvSpPr>
                <a:spLocks/>
              </p:cNvSpPr>
              <p:nvPr/>
            </p:nvSpPr>
            <p:spPr bwMode="auto">
              <a:xfrm>
                <a:off x="1004" y="1123"/>
                <a:ext cx="293" cy="261"/>
              </a:xfrm>
              <a:custGeom>
                <a:avLst/>
                <a:gdLst>
                  <a:gd name="T0" fmla="*/ 218 w 293"/>
                  <a:gd name="T1" fmla="*/ 0 h 261"/>
                  <a:gd name="T2" fmla="*/ 292 w 293"/>
                  <a:gd name="T3" fmla="*/ 66 h 261"/>
                  <a:gd name="T4" fmla="*/ 74 w 293"/>
                  <a:gd name="T5" fmla="*/ 260 h 261"/>
                  <a:gd name="T6" fmla="*/ 0 w 293"/>
                  <a:gd name="T7" fmla="*/ 194 h 261"/>
                  <a:gd name="T8" fmla="*/ 218 w 293"/>
                  <a:gd name="T9" fmla="*/ 0 h 261"/>
                  <a:gd name="T10" fmla="*/ 0 60000 65536"/>
                  <a:gd name="T11" fmla="*/ 0 60000 65536"/>
                  <a:gd name="T12" fmla="*/ 0 60000 65536"/>
                  <a:gd name="T13" fmla="*/ 0 60000 65536"/>
                  <a:gd name="T14" fmla="*/ 0 60000 65536"/>
                  <a:gd name="T15" fmla="*/ 0 w 293"/>
                  <a:gd name="T16" fmla="*/ 0 h 261"/>
                  <a:gd name="T17" fmla="*/ 293 w 293"/>
                  <a:gd name="T18" fmla="*/ 261 h 261"/>
                </a:gdLst>
                <a:ahLst/>
                <a:cxnLst>
                  <a:cxn ang="T10">
                    <a:pos x="T0" y="T1"/>
                  </a:cxn>
                  <a:cxn ang="T11">
                    <a:pos x="T2" y="T3"/>
                  </a:cxn>
                  <a:cxn ang="T12">
                    <a:pos x="T4" y="T5"/>
                  </a:cxn>
                  <a:cxn ang="T13">
                    <a:pos x="T6" y="T7"/>
                  </a:cxn>
                  <a:cxn ang="T14">
                    <a:pos x="T8" y="T9"/>
                  </a:cxn>
                </a:cxnLst>
                <a:rect l="T15" t="T16" r="T17" b="T18"/>
                <a:pathLst>
                  <a:path w="293" h="261">
                    <a:moveTo>
                      <a:pt x="218" y="0"/>
                    </a:moveTo>
                    <a:lnTo>
                      <a:pt x="292" y="66"/>
                    </a:lnTo>
                    <a:lnTo>
                      <a:pt x="74" y="260"/>
                    </a:lnTo>
                    <a:lnTo>
                      <a:pt x="0" y="194"/>
                    </a:lnTo>
                    <a:lnTo>
                      <a:pt x="218" y="0"/>
                    </a:lnTo>
                  </a:path>
                </a:pathLst>
              </a:custGeom>
              <a:solidFill>
                <a:srgbClr val="A0A0A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1" name="Freeform 152"/>
              <p:cNvSpPr>
                <a:spLocks/>
              </p:cNvSpPr>
              <p:nvPr/>
            </p:nvSpPr>
            <p:spPr bwMode="auto">
              <a:xfrm>
                <a:off x="1024" y="1135"/>
                <a:ext cx="203" cy="181"/>
              </a:xfrm>
              <a:custGeom>
                <a:avLst/>
                <a:gdLst>
                  <a:gd name="T0" fmla="*/ 193 w 203"/>
                  <a:gd name="T1" fmla="*/ 0 h 181"/>
                  <a:gd name="T2" fmla="*/ 202 w 203"/>
                  <a:gd name="T3" fmla="*/ 9 h 181"/>
                  <a:gd name="T4" fmla="*/ 10 w 203"/>
                  <a:gd name="T5" fmla="*/ 180 h 181"/>
                  <a:gd name="T6" fmla="*/ 0 w 203"/>
                  <a:gd name="T7" fmla="*/ 172 h 181"/>
                  <a:gd name="T8" fmla="*/ 193 w 203"/>
                  <a:gd name="T9" fmla="*/ 0 h 181"/>
                  <a:gd name="T10" fmla="*/ 0 60000 65536"/>
                  <a:gd name="T11" fmla="*/ 0 60000 65536"/>
                  <a:gd name="T12" fmla="*/ 0 60000 65536"/>
                  <a:gd name="T13" fmla="*/ 0 60000 65536"/>
                  <a:gd name="T14" fmla="*/ 0 60000 65536"/>
                  <a:gd name="T15" fmla="*/ 0 w 203"/>
                  <a:gd name="T16" fmla="*/ 0 h 181"/>
                  <a:gd name="T17" fmla="*/ 203 w 203"/>
                  <a:gd name="T18" fmla="*/ 181 h 181"/>
                </a:gdLst>
                <a:ahLst/>
                <a:cxnLst>
                  <a:cxn ang="T10">
                    <a:pos x="T0" y="T1"/>
                  </a:cxn>
                  <a:cxn ang="T11">
                    <a:pos x="T2" y="T3"/>
                  </a:cxn>
                  <a:cxn ang="T12">
                    <a:pos x="T4" y="T5"/>
                  </a:cxn>
                  <a:cxn ang="T13">
                    <a:pos x="T6" y="T7"/>
                  </a:cxn>
                  <a:cxn ang="T14">
                    <a:pos x="T8" y="T9"/>
                  </a:cxn>
                </a:cxnLst>
                <a:rect l="T15" t="T16" r="T17" b="T18"/>
                <a:pathLst>
                  <a:path w="203" h="181">
                    <a:moveTo>
                      <a:pt x="193" y="0"/>
                    </a:moveTo>
                    <a:lnTo>
                      <a:pt x="202" y="9"/>
                    </a:lnTo>
                    <a:lnTo>
                      <a:pt x="10" y="180"/>
                    </a:lnTo>
                    <a:lnTo>
                      <a:pt x="0" y="172"/>
                    </a:lnTo>
                    <a:lnTo>
                      <a:pt x="193"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2" name="Freeform 153"/>
              <p:cNvSpPr>
                <a:spLocks/>
              </p:cNvSpPr>
              <p:nvPr/>
            </p:nvSpPr>
            <p:spPr bwMode="auto">
              <a:xfrm>
                <a:off x="1119" y="1151"/>
                <a:ext cx="151" cy="137"/>
              </a:xfrm>
              <a:custGeom>
                <a:avLst/>
                <a:gdLst>
                  <a:gd name="T0" fmla="*/ 120 w 151"/>
                  <a:gd name="T1" fmla="*/ 0 h 137"/>
                  <a:gd name="T2" fmla="*/ 150 w 151"/>
                  <a:gd name="T3" fmla="*/ 27 h 137"/>
                  <a:gd name="T4" fmla="*/ 139 w 151"/>
                  <a:gd name="T5" fmla="*/ 36 h 137"/>
                  <a:gd name="T6" fmla="*/ 150 w 151"/>
                  <a:gd name="T7" fmla="*/ 46 h 137"/>
                  <a:gd name="T8" fmla="*/ 49 w 151"/>
                  <a:gd name="T9" fmla="*/ 136 h 137"/>
                  <a:gd name="T10" fmla="*/ 39 w 151"/>
                  <a:gd name="T11" fmla="*/ 127 h 137"/>
                  <a:gd name="T12" fmla="*/ 31 w 151"/>
                  <a:gd name="T13" fmla="*/ 135 h 137"/>
                  <a:gd name="T14" fmla="*/ 0 w 151"/>
                  <a:gd name="T15" fmla="*/ 107 h 137"/>
                  <a:gd name="T16" fmla="*/ 120 w 151"/>
                  <a:gd name="T17" fmla="*/ 0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1"/>
                  <a:gd name="T28" fmla="*/ 0 h 137"/>
                  <a:gd name="T29" fmla="*/ 151 w 151"/>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1" h="137">
                    <a:moveTo>
                      <a:pt x="120" y="0"/>
                    </a:moveTo>
                    <a:lnTo>
                      <a:pt x="150" y="27"/>
                    </a:lnTo>
                    <a:lnTo>
                      <a:pt x="139" y="36"/>
                    </a:lnTo>
                    <a:lnTo>
                      <a:pt x="150" y="46"/>
                    </a:lnTo>
                    <a:lnTo>
                      <a:pt x="49" y="136"/>
                    </a:lnTo>
                    <a:lnTo>
                      <a:pt x="39" y="127"/>
                    </a:lnTo>
                    <a:lnTo>
                      <a:pt x="31" y="135"/>
                    </a:lnTo>
                    <a:lnTo>
                      <a:pt x="0" y="107"/>
                    </a:lnTo>
                    <a:lnTo>
                      <a:pt x="120"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3" name="Freeform 154"/>
              <p:cNvSpPr>
                <a:spLocks/>
              </p:cNvSpPr>
              <p:nvPr/>
            </p:nvSpPr>
            <p:spPr bwMode="auto">
              <a:xfrm>
                <a:off x="1084" y="1266"/>
                <a:ext cx="47" cy="43"/>
              </a:xfrm>
              <a:custGeom>
                <a:avLst/>
                <a:gdLst>
                  <a:gd name="T0" fmla="*/ 29 w 47"/>
                  <a:gd name="T1" fmla="*/ 0 h 43"/>
                  <a:gd name="T2" fmla="*/ 46 w 47"/>
                  <a:gd name="T3" fmla="*/ 15 h 43"/>
                  <a:gd name="T4" fmla="*/ 17 w 47"/>
                  <a:gd name="T5" fmla="*/ 42 h 43"/>
                  <a:gd name="T6" fmla="*/ 0 w 47"/>
                  <a:gd name="T7" fmla="*/ 27 h 43"/>
                  <a:gd name="T8" fmla="*/ 29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29" y="0"/>
                    </a:moveTo>
                    <a:lnTo>
                      <a:pt x="46" y="15"/>
                    </a:lnTo>
                    <a:lnTo>
                      <a:pt x="17" y="42"/>
                    </a:lnTo>
                    <a:lnTo>
                      <a:pt x="0" y="27"/>
                    </a:lnTo>
                    <a:lnTo>
                      <a:pt x="29"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4" name="Freeform 155"/>
              <p:cNvSpPr>
                <a:spLocks/>
              </p:cNvSpPr>
              <p:nvPr/>
            </p:nvSpPr>
            <p:spPr bwMode="auto">
              <a:xfrm>
                <a:off x="1045" y="1297"/>
                <a:ext cx="69" cy="66"/>
              </a:xfrm>
              <a:custGeom>
                <a:avLst/>
                <a:gdLst>
                  <a:gd name="T0" fmla="*/ 31 w 69"/>
                  <a:gd name="T1" fmla="*/ 0 h 66"/>
                  <a:gd name="T2" fmla="*/ 51 w 69"/>
                  <a:gd name="T3" fmla="*/ 18 h 66"/>
                  <a:gd name="T4" fmla="*/ 48 w 69"/>
                  <a:gd name="T5" fmla="*/ 21 h 66"/>
                  <a:gd name="T6" fmla="*/ 68 w 69"/>
                  <a:gd name="T7" fmla="*/ 39 h 66"/>
                  <a:gd name="T8" fmla="*/ 40 w 69"/>
                  <a:gd name="T9" fmla="*/ 65 h 66"/>
                  <a:gd name="T10" fmla="*/ 0 w 69"/>
                  <a:gd name="T11" fmla="*/ 28 h 66"/>
                  <a:gd name="T12" fmla="*/ 31 w 69"/>
                  <a:gd name="T13" fmla="*/ 0 h 66"/>
                  <a:gd name="T14" fmla="*/ 0 60000 65536"/>
                  <a:gd name="T15" fmla="*/ 0 60000 65536"/>
                  <a:gd name="T16" fmla="*/ 0 60000 65536"/>
                  <a:gd name="T17" fmla="*/ 0 60000 65536"/>
                  <a:gd name="T18" fmla="*/ 0 60000 65536"/>
                  <a:gd name="T19" fmla="*/ 0 60000 65536"/>
                  <a:gd name="T20" fmla="*/ 0 60000 65536"/>
                  <a:gd name="T21" fmla="*/ 0 w 69"/>
                  <a:gd name="T22" fmla="*/ 0 h 66"/>
                  <a:gd name="T23" fmla="*/ 69 w 69"/>
                  <a:gd name="T24" fmla="*/ 66 h 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6">
                    <a:moveTo>
                      <a:pt x="31" y="0"/>
                    </a:moveTo>
                    <a:lnTo>
                      <a:pt x="51" y="18"/>
                    </a:lnTo>
                    <a:lnTo>
                      <a:pt x="48" y="21"/>
                    </a:lnTo>
                    <a:lnTo>
                      <a:pt x="68" y="39"/>
                    </a:lnTo>
                    <a:lnTo>
                      <a:pt x="40" y="65"/>
                    </a:lnTo>
                    <a:lnTo>
                      <a:pt x="0" y="28"/>
                    </a:lnTo>
                    <a:lnTo>
                      <a:pt x="31" y="0"/>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5" name="Freeform 156"/>
              <p:cNvSpPr>
                <a:spLocks/>
              </p:cNvSpPr>
              <p:nvPr/>
            </p:nvSpPr>
            <p:spPr bwMode="auto">
              <a:xfrm>
                <a:off x="1110" y="1293"/>
                <a:ext cx="43" cy="39"/>
              </a:xfrm>
              <a:custGeom>
                <a:avLst/>
                <a:gdLst>
                  <a:gd name="T0" fmla="*/ 11 w 43"/>
                  <a:gd name="T1" fmla="*/ 3 h 39"/>
                  <a:gd name="T2" fmla="*/ 4 w 43"/>
                  <a:gd name="T3" fmla="*/ 9 h 39"/>
                  <a:gd name="T4" fmla="*/ 12 w 43"/>
                  <a:gd name="T5" fmla="*/ 17 h 39"/>
                  <a:gd name="T6" fmla="*/ 0 w 43"/>
                  <a:gd name="T7" fmla="*/ 29 h 39"/>
                  <a:gd name="T8" fmla="*/ 10 w 43"/>
                  <a:gd name="T9" fmla="*/ 38 h 39"/>
                  <a:gd name="T10" fmla="*/ 42 w 43"/>
                  <a:gd name="T11" fmla="*/ 9 h 39"/>
                  <a:gd name="T12" fmla="*/ 31 w 43"/>
                  <a:gd name="T13" fmla="*/ 0 h 39"/>
                  <a:gd name="T14" fmla="*/ 20 w 43"/>
                  <a:gd name="T15" fmla="*/ 11 h 39"/>
                  <a:gd name="T16" fmla="*/ 11 w 43"/>
                  <a:gd name="T17" fmla="*/ 3 h 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9"/>
                  <a:gd name="T29" fmla="*/ 43 w 43"/>
                  <a:gd name="T30" fmla="*/ 39 h 3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9">
                    <a:moveTo>
                      <a:pt x="11" y="3"/>
                    </a:moveTo>
                    <a:lnTo>
                      <a:pt x="4" y="9"/>
                    </a:lnTo>
                    <a:lnTo>
                      <a:pt x="12" y="17"/>
                    </a:lnTo>
                    <a:lnTo>
                      <a:pt x="0" y="29"/>
                    </a:lnTo>
                    <a:lnTo>
                      <a:pt x="10" y="38"/>
                    </a:lnTo>
                    <a:lnTo>
                      <a:pt x="42" y="9"/>
                    </a:lnTo>
                    <a:lnTo>
                      <a:pt x="31" y="0"/>
                    </a:lnTo>
                    <a:lnTo>
                      <a:pt x="20" y="11"/>
                    </a:lnTo>
                    <a:lnTo>
                      <a:pt x="11" y="3"/>
                    </a:lnTo>
                  </a:path>
                </a:pathLst>
              </a:custGeom>
              <a:solidFill>
                <a:srgbClr val="E0E0E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sp>
            <p:nvSpPr>
              <p:cNvPr id="2496" name="Freeform 157"/>
              <p:cNvSpPr>
                <a:spLocks/>
              </p:cNvSpPr>
              <p:nvPr/>
            </p:nvSpPr>
            <p:spPr bwMode="auto">
              <a:xfrm>
                <a:off x="1078" y="1189"/>
                <a:ext cx="218" cy="204"/>
              </a:xfrm>
              <a:custGeom>
                <a:avLst/>
                <a:gdLst>
                  <a:gd name="T0" fmla="*/ 217 w 218"/>
                  <a:gd name="T1" fmla="*/ 0 h 204"/>
                  <a:gd name="T2" fmla="*/ 217 w 218"/>
                  <a:gd name="T3" fmla="*/ 10 h 204"/>
                  <a:gd name="T4" fmla="*/ 0 w 218"/>
                  <a:gd name="T5" fmla="*/ 203 h 204"/>
                  <a:gd name="T6" fmla="*/ 1 w 218"/>
                  <a:gd name="T7" fmla="*/ 192 h 204"/>
                  <a:gd name="T8" fmla="*/ 217 w 218"/>
                  <a:gd name="T9" fmla="*/ 0 h 204"/>
                  <a:gd name="T10" fmla="*/ 0 60000 65536"/>
                  <a:gd name="T11" fmla="*/ 0 60000 65536"/>
                  <a:gd name="T12" fmla="*/ 0 60000 65536"/>
                  <a:gd name="T13" fmla="*/ 0 60000 65536"/>
                  <a:gd name="T14" fmla="*/ 0 60000 65536"/>
                  <a:gd name="T15" fmla="*/ 0 w 218"/>
                  <a:gd name="T16" fmla="*/ 0 h 204"/>
                  <a:gd name="T17" fmla="*/ 218 w 218"/>
                  <a:gd name="T18" fmla="*/ 204 h 204"/>
                </a:gdLst>
                <a:ahLst/>
                <a:cxnLst>
                  <a:cxn ang="T10">
                    <a:pos x="T0" y="T1"/>
                  </a:cxn>
                  <a:cxn ang="T11">
                    <a:pos x="T2" y="T3"/>
                  </a:cxn>
                  <a:cxn ang="T12">
                    <a:pos x="T4" y="T5"/>
                  </a:cxn>
                  <a:cxn ang="T13">
                    <a:pos x="T6" y="T7"/>
                  </a:cxn>
                  <a:cxn ang="T14">
                    <a:pos x="T8" y="T9"/>
                  </a:cxn>
                </a:cxnLst>
                <a:rect l="T15" t="T16" r="T17" b="T18"/>
                <a:pathLst>
                  <a:path w="218" h="204">
                    <a:moveTo>
                      <a:pt x="217" y="0"/>
                    </a:moveTo>
                    <a:lnTo>
                      <a:pt x="217" y="10"/>
                    </a:lnTo>
                    <a:lnTo>
                      <a:pt x="0" y="203"/>
                    </a:lnTo>
                    <a:lnTo>
                      <a:pt x="1" y="192"/>
                    </a:lnTo>
                    <a:lnTo>
                      <a:pt x="217" y="0"/>
                    </a:lnTo>
                  </a:path>
                </a:pathLst>
              </a:custGeom>
              <a:solidFill>
                <a:srgbClr val="80808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sp>
        <p:nvSpPr>
          <p:cNvPr id="2067" name="Freeform 158"/>
          <p:cNvSpPr>
            <a:spLocks/>
          </p:cNvSpPr>
          <p:nvPr/>
        </p:nvSpPr>
        <p:spPr bwMode="auto">
          <a:xfrm>
            <a:off x="4094164" y="2890838"/>
            <a:ext cx="788987" cy="652462"/>
          </a:xfrm>
          <a:custGeom>
            <a:avLst/>
            <a:gdLst>
              <a:gd name="T0" fmla="*/ 56145 w 534"/>
              <a:gd name="T1" fmla="*/ 0 h 552"/>
              <a:gd name="T2" fmla="*/ 0 w 534"/>
              <a:gd name="T3" fmla="*/ 197393 h 552"/>
              <a:gd name="T4" fmla="*/ 236401 w 534"/>
              <a:gd name="T5" fmla="*/ 296681 h 552"/>
              <a:gd name="T6" fmla="*/ 223103 w 534"/>
              <a:gd name="T7" fmla="*/ 361691 h 552"/>
              <a:gd name="T8" fmla="*/ 446206 w 534"/>
              <a:gd name="T9" fmla="*/ 453887 h 552"/>
              <a:gd name="T10" fmla="*/ 431431 w 534"/>
              <a:gd name="T11" fmla="*/ 505894 h 552"/>
              <a:gd name="T12" fmla="*/ 787509 w 534"/>
              <a:gd name="T13" fmla="*/ 651280 h 552"/>
              <a:gd name="T14" fmla="*/ 465414 w 534"/>
              <a:gd name="T15" fmla="*/ 399515 h 552"/>
              <a:gd name="T16" fmla="*/ 477234 w 534"/>
              <a:gd name="T17" fmla="*/ 355781 h 552"/>
              <a:gd name="T18" fmla="*/ 260041 w 534"/>
              <a:gd name="T19" fmla="*/ 216305 h 552"/>
              <a:gd name="T20" fmla="*/ 274816 w 534"/>
              <a:gd name="T21" fmla="*/ 177299 h 552"/>
              <a:gd name="T22" fmla="*/ 56145 w 534"/>
              <a:gd name="T23" fmla="*/ 0 h 5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34"/>
              <a:gd name="T37" fmla="*/ 0 h 552"/>
              <a:gd name="T38" fmla="*/ 534 w 534"/>
              <a:gd name="T39" fmla="*/ 552 h 5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34" h="552">
                <a:moveTo>
                  <a:pt x="38" y="0"/>
                </a:moveTo>
                <a:lnTo>
                  <a:pt x="0" y="167"/>
                </a:lnTo>
                <a:lnTo>
                  <a:pt x="160" y="251"/>
                </a:lnTo>
                <a:lnTo>
                  <a:pt x="151" y="306"/>
                </a:lnTo>
                <a:lnTo>
                  <a:pt x="302" y="384"/>
                </a:lnTo>
                <a:lnTo>
                  <a:pt x="292" y="428"/>
                </a:lnTo>
                <a:lnTo>
                  <a:pt x="533" y="551"/>
                </a:lnTo>
                <a:lnTo>
                  <a:pt x="315" y="338"/>
                </a:lnTo>
                <a:lnTo>
                  <a:pt x="323" y="301"/>
                </a:lnTo>
                <a:lnTo>
                  <a:pt x="176" y="183"/>
                </a:lnTo>
                <a:lnTo>
                  <a:pt x="186" y="150"/>
                </a:lnTo>
                <a:lnTo>
                  <a:pt x="38" y="0"/>
                </a:lnTo>
              </a:path>
            </a:pathLst>
          </a:custGeom>
          <a:solidFill>
            <a:srgbClr val="993366"/>
          </a:solidFill>
          <a:ln w="12700" cap="rnd" cmpd="sng">
            <a:solidFill>
              <a:schemeClr val="tx1"/>
            </a:solidFill>
            <a:prstDash val="solid"/>
            <a:round/>
            <a:headEnd/>
            <a:tailEnd/>
          </a:ln>
        </p:spPr>
        <p:txBody>
          <a:bodyPr/>
          <a:lstStyle/>
          <a:p>
            <a:endParaRPr lang="es-CL"/>
          </a:p>
        </p:txBody>
      </p:sp>
      <p:sp>
        <p:nvSpPr>
          <p:cNvPr id="2068" name="Freeform 159"/>
          <p:cNvSpPr>
            <a:spLocks/>
          </p:cNvSpPr>
          <p:nvPr/>
        </p:nvSpPr>
        <p:spPr bwMode="auto">
          <a:xfrm>
            <a:off x="6791325" y="2946401"/>
            <a:ext cx="763588" cy="663575"/>
          </a:xfrm>
          <a:custGeom>
            <a:avLst/>
            <a:gdLst>
              <a:gd name="T0" fmla="*/ 762108 w 516"/>
              <a:gd name="T1" fmla="*/ 30809 h 560"/>
              <a:gd name="T2" fmla="*/ 510538 w 516"/>
              <a:gd name="T3" fmla="*/ 0 h 560"/>
              <a:gd name="T4" fmla="*/ 402511 w 516"/>
              <a:gd name="T5" fmla="*/ 196703 h 560"/>
              <a:gd name="T6" fmla="*/ 321121 w 516"/>
              <a:gd name="T7" fmla="*/ 189593 h 560"/>
              <a:gd name="T8" fmla="*/ 221973 w 516"/>
              <a:gd name="T9" fmla="*/ 374446 h 560"/>
              <a:gd name="T10" fmla="*/ 155381 w 516"/>
              <a:gd name="T11" fmla="*/ 366151 h 560"/>
              <a:gd name="T12" fmla="*/ 0 w 516"/>
              <a:gd name="T13" fmla="*/ 662390 h 560"/>
              <a:gd name="T14" fmla="*/ 291525 w 516"/>
              <a:gd name="T15" fmla="*/ 387480 h 560"/>
              <a:gd name="T16" fmla="*/ 346278 w 516"/>
              <a:gd name="T17" fmla="*/ 393405 h 560"/>
              <a:gd name="T18" fmla="*/ 506099 w 516"/>
              <a:gd name="T19" fmla="*/ 208552 h 560"/>
              <a:gd name="T20" fmla="*/ 554933 w 516"/>
              <a:gd name="T21" fmla="*/ 218032 h 560"/>
              <a:gd name="T22" fmla="*/ 762108 w 516"/>
              <a:gd name="T23" fmla="*/ 30809 h 5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16"/>
              <a:gd name="T37" fmla="*/ 0 h 560"/>
              <a:gd name="T38" fmla="*/ 516 w 516"/>
              <a:gd name="T39" fmla="*/ 560 h 5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16" h="560">
                <a:moveTo>
                  <a:pt x="515" y="26"/>
                </a:moveTo>
                <a:lnTo>
                  <a:pt x="345" y="0"/>
                </a:lnTo>
                <a:lnTo>
                  <a:pt x="272" y="166"/>
                </a:lnTo>
                <a:lnTo>
                  <a:pt x="217" y="160"/>
                </a:lnTo>
                <a:lnTo>
                  <a:pt x="150" y="316"/>
                </a:lnTo>
                <a:lnTo>
                  <a:pt x="105" y="309"/>
                </a:lnTo>
                <a:lnTo>
                  <a:pt x="0" y="559"/>
                </a:lnTo>
                <a:lnTo>
                  <a:pt x="197" y="327"/>
                </a:lnTo>
                <a:lnTo>
                  <a:pt x="234" y="332"/>
                </a:lnTo>
                <a:lnTo>
                  <a:pt x="342" y="176"/>
                </a:lnTo>
                <a:lnTo>
                  <a:pt x="375" y="184"/>
                </a:lnTo>
                <a:lnTo>
                  <a:pt x="515" y="26"/>
                </a:lnTo>
              </a:path>
            </a:pathLst>
          </a:custGeom>
          <a:solidFill>
            <a:srgbClr val="993366"/>
          </a:solidFill>
          <a:ln w="12700" cap="rnd" cmpd="sng">
            <a:solidFill>
              <a:schemeClr val="tx1"/>
            </a:solidFill>
            <a:prstDash val="solid"/>
            <a:round/>
            <a:headEnd/>
            <a:tailEnd/>
          </a:ln>
        </p:spPr>
        <p:txBody>
          <a:bodyPr/>
          <a:lstStyle/>
          <a:p>
            <a:endParaRPr lang="es-CL"/>
          </a:p>
        </p:txBody>
      </p:sp>
      <p:sp>
        <p:nvSpPr>
          <p:cNvPr id="38048" name="Rectangle 160"/>
          <p:cNvSpPr>
            <a:spLocks noChangeArrowheads="1"/>
          </p:cNvSpPr>
          <p:nvPr/>
        </p:nvSpPr>
        <p:spPr bwMode="auto">
          <a:xfrm>
            <a:off x="3048000" y="2209801"/>
            <a:ext cx="666750" cy="366713"/>
          </a:xfrm>
          <a:prstGeom prst="rect">
            <a:avLst/>
          </a:prstGeom>
          <a:noFill/>
          <a:ln w="9525">
            <a:noFill/>
            <a:miter lim="800000"/>
            <a:headEnd/>
            <a:tailEnd/>
          </a:ln>
          <a:effectLst/>
        </p:spPr>
        <p:txBody>
          <a:bodyPr wrap="none" lIns="92075" tIns="46038" rIns="92075" bIns="46038">
            <a:spAutoFit/>
          </a:bodyPr>
          <a:lstStyle/>
          <a:p>
            <a:pPr algn="l">
              <a:defRPr/>
            </a:pPr>
            <a:r>
              <a:rPr lang="es-ES_tradnl">
                <a:effectLst>
                  <a:outerShdw blurRad="38100" dist="38100" dir="2700000" algn="tl">
                    <a:srgbClr val="C0C0C0"/>
                  </a:outerShdw>
                </a:effectLst>
                <a:latin typeface="Arial" charset="0"/>
              </a:rPr>
              <a:t>USA</a:t>
            </a:r>
          </a:p>
        </p:txBody>
      </p:sp>
      <p:sp>
        <p:nvSpPr>
          <p:cNvPr id="38049" name="Rectangle 161"/>
          <p:cNvSpPr>
            <a:spLocks noChangeArrowheads="1"/>
          </p:cNvSpPr>
          <p:nvPr/>
        </p:nvSpPr>
        <p:spPr bwMode="auto">
          <a:xfrm>
            <a:off x="7924800" y="2209801"/>
            <a:ext cx="514350" cy="366713"/>
          </a:xfrm>
          <a:prstGeom prst="rect">
            <a:avLst/>
          </a:prstGeom>
          <a:noFill/>
          <a:ln w="9525">
            <a:noFill/>
            <a:miter lim="800000"/>
            <a:headEnd/>
            <a:tailEnd/>
          </a:ln>
          <a:effectLst/>
        </p:spPr>
        <p:txBody>
          <a:bodyPr wrap="none" lIns="92075" tIns="46038" rIns="92075" bIns="46038">
            <a:spAutoFit/>
          </a:bodyPr>
          <a:lstStyle/>
          <a:p>
            <a:pPr algn="l">
              <a:defRPr/>
            </a:pPr>
            <a:r>
              <a:rPr lang="es-ES_tradnl">
                <a:effectLst>
                  <a:outerShdw blurRad="38100" dist="38100" dir="2700000" algn="tl">
                    <a:srgbClr val="C0C0C0"/>
                  </a:outerShdw>
                </a:effectLst>
                <a:latin typeface="Arial" charset="0"/>
              </a:rPr>
              <a:t>UK</a:t>
            </a:r>
          </a:p>
        </p:txBody>
      </p:sp>
      <p:grpSp>
        <p:nvGrpSpPr>
          <p:cNvPr id="2071" name="Group 162"/>
          <p:cNvGrpSpPr>
            <a:grpSpLocks/>
          </p:cNvGrpSpPr>
          <p:nvPr/>
        </p:nvGrpSpPr>
        <p:grpSpPr bwMode="auto">
          <a:xfrm>
            <a:off x="5656264" y="2652714"/>
            <a:ext cx="1203325" cy="547687"/>
            <a:chOff x="2401" y="865"/>
            <a:chExt cx="814" cy="462"/>
          </a:xfrm>
        </p:grpSpPr>
        <p:sp>
          <p:nvSpPr>
            <p:cNvPr id="2391" name="Rectangle 163"/>
            <p:cNvSpPr>
              <a:spLocks noChangeArrowheads="1"/>
            </p:cNvSpPr>
            <p:nvPr/>
          </p:nvSpPr>
          <p:spPr bwMode="auto">
            <a:xfrm>
              <a:off x="2401" y="8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392" name="Group 164"/>
            <p:cNvGrpSpPr>
              <a:grpSpLocks/>
            </p:cNvGrpSpPr>
            <p:nvPr/>
          </p:nvGrpSpPr>
          <p:grpSpPr bwMode="auto">
            <a:xfrm>
              <a:off x="2492" y="1023"/>
              <a:ext cx="652" cy="159"/>
              <a:chOff x="2492" y="1023"/>
              <a:chExt cx="652" cy="159"/>
            </a:xfrm>
          </p:grpSpPr>
          <p:sp>
            <p:nvSpPr>
              <p:cNvPr id="2479" name="Rectangle 165"/>
              <p:cNvSpPr>
                <a:spLocks noChangeArrowheads="1"/>
              </p:cNvSpPr>
              <p:nvPr/>
            </p:nvSpPr>
            <p:spPr bwMode="auto">
              <a:xfrm>
                <a:off x="3057" y="11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80" name="Rectangle 166"/>
              <p:cNvSpPr>
                <a:spLocks noChangeArrowheads="1"/>
              </p:cNvSpPr>
              <p:nvPr/>
            </p:nvSpPr>
            <p:spPr bwMode="auto">
              <a:xfrm>
                <a:off x="2801" y="11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81" name="Rectangle 167"/>
              <p:cNvSpPr>
                <a:spLocks noChangeArrowheads="1"/>
              </p:cNvSpPr>
              <p:nvPr/>
            </p:nvSpPr>
            <p:spPr bwMode="auto">
              <a:xfrm>
                <a:off x="2786" y="10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82" name="Rectangle 168"/>
              <p:cNvSpPr>
                <a:spLocks noChangeArrowheads="1"/>
              </p:cNvSpPr>
              <p:nvPr/>
            </p:nvSpPr>
            <p:spPr bwMode="auto">
              <a:xfrm>
                <a:off x="2554" y="11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83" name="Rectangle 169"/>
              <p:cNvSpPr>
                <a:spLocks noChangeArrowheads="1"/>
              </p:cNvSpPr>
              <p:nvPr/>
            </p:nvSpPr>
            <p:spPr bwMode="auto">
              <a:xfrm>
                <a:off x="2520" y="10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84" name="Rectangle 170"/>
              <p:cNvSpPr>
                <a:spLocks noChangeArrowheads="1"/>
              </p:cNvSpPr>
              <p:nvPr/>
            </p:nvSpPr>
            <p:spPr bwMode="auto">
              <a:xfrm>
                <a:off x="2816" y="10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85" name="Rectangle 171"/>
              <p:cNvSpPr>
                <a:spLocks noChangeArrowheads="1"/>
              </p:cNvSpPr>
              <p:nvPr/>
            </p:nvSpPr>
            <p:spPr bwMode="auto">
              <a:xfrm>
                <a:off x="2492" y="11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93" name="Group 172"/>
            <p:cNvGrpSpPr>
              <a:grpSpLocks/>
            </p:cNvGrpSpPr>
            <p:nvPr/>
          </p:nvGrpSpPr>
          <p:grpSpPr bwMode="auto">
            <a:xfrm>
              <a:off x="2484" y="1153"/>
              <a:ext cx="158" cy="131"/>
              <a:chOff x="2484" y="1153"/>
              <a:chExt cx="158" cy="131"/>
            </a:xfrm>
          </p:grpSpPr>
          <p:grpSp>
            <p:nvGrpSpPr>
              <p:cNvPr id="2464" name="Group 173"/>
              <p:cNvGrpSpPr>
                <a:grpSpLocks/>
              </p:cNvGrpSpPr>
              <p:nvPr/>
            </p:nvGrpSpPr>
            <p:grpSpPr bwMode="auto">
              <a:xfrm>
                <a:off x="2491" y="1235"/>
                <a:ext cx="142" cy="39"/>
                <a:chOff x="2491" y="1235"/>
                <a:chExt cx="142" cy="39"/>
              </a:xfrm>
            </p:grpSpPr>
            <p:sp>
              <p:nvSpPr>
                <p:cNvPr id="2477" name="Rectangle 174"/>
                <p:cNvSpPr>
                  <a:spLocks noChangeArrowheads="1"/>
                </p:cNvSpPr>
                <p:nvPr/>
              </p:nvSpPr>
              <p:spPr bwMode="auto">
                <a:xfrm>
                  <a:off x="2491" y="12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78" name="Rectangle 175"/>
                <p:cNvSpPr>
                  <a:spLocks noChangeArrowheads="1"/>
                </p:cNvSpPr>
                <p:nvPr/>
              </p:nvSpPr>
              <p:spPr bwMode="auto">
                <a:xfrm>
                  <a:off x="2571"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465" name="Group 176"/>
              <p:cNvGrpSpPr>
                <a:grpSpLocks/>
              </p:cNvGrpSpPr>
              <p:nvPr/>
            </p:nvGrpSpPr>
            <p:grpSpPr bwMode="auto">
              <a:xfrm>
                <a:off x="2484" y="1257"/>
                <a:ext cx="158" cy="27"/>
                <a:chOff x="2484" y="1257"/>
                <a:chExt cx="158" cy="27"/>
              </a:xfrm>
            </p:grpSpPr>
            <p:sp>
              <p:nvSpPr>
                <p:cNvPr id="2474" name="Freeform 177"/>
                <p:cNvSpPr>
                  <a:spLocks/>
                </p:cNvSpPr>
                <p:nvPr/>
              </p:nvSpPr>
              <p:spPr bwMode="auto">
                <a:xfrm>
                  <a:off x="2484" y="12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75" name="Freeform 178"/>
                <p:cNvSpPr>
                  <a:spLocks/>
                </p:cNvSpPr>
                <p:nvPr/>
              </p:nvSpPr>
              <p:spPr bwMode="auto">
                <a:xfrm>
                  <a:off x="2493" y="12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76" name="Freeform 179"/>
                <p:cNvSpPr>
                  <a:spLocks/>
                </p:cNvSpPr>
                <p:nvPr/>
              </p:nvSpPr>
              <p:spPr bwMode="auto">
                <a:xfrm>
                  <a:off x="2600"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466" name="Group 180"/>
              <p:cNvGrpSpPr>
                <a:grpSpLocks/>
              </p:cNvGrpSpPr>
              <p:nvPr/>
            </p:nvGrpSpPr>
            <p:grpSpPr bwMode="auto">
              <a:xfrm>
                <a:off x="2511" y="1153"/>
                <a:ext cx="103" cy="79"/>
                <a:chOff x="2511" y="1153"/>
                <a:chExt cx="103" cy="79"/>
              </a:xfrm>
            </p:grpSpPr>
            <p:sp>
              <p:nvSpPr>
                <p:cNvPr id="2467" name="Rectangle 181"/>
                <p:cNvSpPr>
                  <a:spLocks noChangeArrowheads="1"/>
                </p:cNvSpPr>
                <p:nvPr/>
              </p:nvSpPr>
              <p:spPr bwMode="auto">
                <a:xfrm>
                  <a:off x="2511"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68" name="Rectangle 182"/>
                <p:cNvSpPr>
                  <a:spLocks noChangeArrowheads="1"/>
                </p:cNvSpPr>
                <p:nvPr/>
              </p:nvSpPr>
              <p:spPr bwMode="auto">
                <a:xfrm>
                  <a:off x="2518"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69" name="Rectangle 183"/>
                <p:cNvSpPr>
                  <a:spLocks noChangeArrowheads="1"/>
                </p:cNvSpPr>
                <p:nvPr/>
              </p:nvSpPr>
              <p:spPr bwMode="auto">
                <a:xfrm>
                  <a:off x="2596"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70" name="Rectangle 184"/>
                <p:cNvSpPr>
                  <a:spLocks noChangeArrowheads="1"/>
                </p:cNvSpPr>
                <p:nvPr/>
              </p:nvSpPr>
              <p:spPr bwMode="auto">
                <a:xfrm>
                  <a:off x="2599"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71" name="Oval 185"/>
                <p:cNvSpPr>
                  <a:spLocks noChangeArrowheads="1"/>
                </p:cNvSpPr>
                <p:nvPr/>
              </p:nvSpPr>
              <p:spPr bwMode="auto">
                <a:xfrm>
                  <a:off x="2600" y="11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72" name="Oval 186"/>
                <p:cNvSpPr>
                  <a:spLocks noChangeArrowheads="1"/>
                </p:cNvSpPr>
                <p:nvPr/>
              </p:nvSpPr>
              <p:spPr bwMode="auto">
                <a:xfrm>
                  <a:off x="2600" y="12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73" name="Oval 187"/>
                <p:cNvSpPr>
                  <a:spLocks noChangeArrowheads="1"/>
                </p:cNvSpPr>
                <p:nvPr/>
              </p:nvSpPr>
              <p:spPr bwMode="auto">
                <a:xfrm>
                  <a:off x="2600" y="12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394" name="Group 188"/>
            <p:cNvGrpSpPr>
              <a:grpSpLocks/>
            </p:cNvGrpSpPr>
            <p:nvPr/>
          </p:nvGrpSpPr>
          <p:grpSpPr bwMode="auto">
            <a:xfrm>
              <a:off x="2725" y="1012"/>
              <a:ext cx="126" cy="42"/>
              <a:chOff x="2725" y="1012"/>
              <a:chExt cx="126" cy="42"/>
            </a:xfrm>
          </p:grpSpPr>
          <p:sp>
            <p:nvSpPr>
              <p:cNvPr id="2456" name="Rectangle 189"/>
              <p:cNvSpPr>
                <a:spLocks noChangeArrowheads="1"/>
              </p:cNvSpPr>
              <p:nvPr/>
            </p:nvSpPr>
            <p:spPr bwMode="auto">
              <a:xfrm>
                <a:off x="2726" y="10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57" name="Rectangle 190"/>
              <p:cNvSpPr>
                <a:spLocks noChangeArrowheads="1"/>
              </p:cNvSpPr>
              <p:nvPr/>
            </p:nvSpPr>
            <p:spPr bwMode="auto">
              <a:xfrm>
                <a:off x="2725" y="10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458" name="Group 191"/>
              <p:cNvGrpSpPr>
                <a:grpSpLocks/>
              </p:cNvGrpSpPr>
              <p:nvPr/>
            </p:nvGrpSpPr>
            <p:grpSpPr bwMode="auto">
              <a:xfrm>
                <a:off x="2799" y="1044"/>
                <a:ext cx="32" cy="10"/>
                <a:chOff x="2799" y="1044"/>
                <a:chExt cx="32" cy="10"/>
              </a:xfrm>
            </p:grpSpPr>
            <p:sp>
              <p:nvSpPr>
                <p:cNvPr id="2460" name="Rectangle 192"/>
                <p:cNvSpPr>
                  <a:spLocks noChangeArrowheads="1"/>
                </p:cNvSpPr>
                <p:nvPr/>
              </p:nvSpPr>
              <p:spPr bwMode="auto">
                <a:xfrm>
                  <a:off x="279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61" name="Rectangle 193"/>
                <p:cNvSpPr>
                  <a:spLocks noChangeArrowheads="1"/>
                </p:cNvSpPr>
                <p:nvPr/>
              </p:nvSpPr>
              <p:spPr bwMode="auto">
                <a:xfrm>
                  <a:off x="2809" y="10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62" name="Rectangle 194"/>
                <p:cNvSpPr>
                  <a:spLocks noChangeArrowheads="1"/>
                </p:cNvSpPr>
                <p:nvPr/>
              </p:nvSpPr>
              <p:spPr bwMode="auto">
                <a:xfrm>
                  <a:off x="2819"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63" name="Rectangle 195"/>
                <p:cNvSpPr>
                  <a:spLocks noChangeArrowheads="1"/>
                </p:cNvSpPr>
                <p:nvPr/>
              </p:nvSpPr>
              <p:spPr bwMode="auto">
                <a:xfrm>
                  <a:off x="2828" y="10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459" name="Rectangle 196"/>
              <p:cNvSpPr>
                <a:spLocks noChangeArrowheads="1"/>
              </p:cNvSpPr>
              <p:nvPr/>
            </p:nvSpPr>
            <p:spPr bwMode="auto">
              <a:xfrm>
                <a:off x="2741" y="10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95" name="Group 197"/>
            <p:cNvGrpSpPr>
              <a:grpSpLocks/>
            </p:cNvGrpSpPr>
            <p:nvPr/>
          </p:nvGrpSpPr>
          <p:grpSpPr bwMode="auto">
            <a:xfrm>
              <a:off x="2975" y="967"/>
              <a:ext cx="184" cy="86"/>
              <a:chOff x="2975" y="967"/>
              <a:chExt cx="184" cy="86"/>
            </a:xfrm>
          </p:grpSpPr>
          <p:grpSp>
            <p:nvGrpSpPr>
              <p:cNvPr id="2445" name="Group 198"/>
              <p:cNvGrpSpPr>
                <a:grpSpLocks/>
              </p:cNvGrpSpPr>
              <p:nvPr/>
            </p:nvGrpSpPr>
            <p:grpSpPr bwMode="auto">
              <a:xfrm>
                <a:off x="2975" y="967"/>
                <a:ext cx="184" cy="86"/>
                <a:chOff x="2975" y="967"/>
                <a:chExt cx="184" cy="86"/>
              </a:xfrm>
            </p:grpSpPr>
            <p:sp>
              <p:nvSpPr>
                <p:cNvPr id="2449" name="Rectangle 199"/>
                <p:cNvSpPr>
                  <a:spLocks noChangeArrowheads="1"/>
                </p:cNvSpPr>
                <p:nvPr/>
              </p:nvSpPr>
              <p:spPr bwMode="auto">
                <a:xfrm>
                  <a:off x="2984" y="10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50" name="Rectangle 200"/>
                <p:cNvSpPr>
                  <a:spLocks noChangeArrowheads="1"/>
                </p:cNvSpPr>
                <p:nvPr/>
              </p:nvSpPr>
              <p:spPr bwMode="auto">
                <a:xfrm>
                  <a:off x="2998" y="10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51" name="Freeform 201"/>
                <p:cNvSpPr>
                  <a:spLocks/>
                </p:cNvSpPr>
                <p:nvPr/>
              </p:nvSpPr>
              <p:spPr bwMode="auto">
                <a:xfrm>
                  <a:off x="2977" y="9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52" name="Rectangle 202"/>
                <p:cNvSpPr>
                  <a:spLocks noChangeArrowheads="1"/>
                </p:cNvSpPr>
                <p:nvPr/>
              </p:nvSpPr>
              <p:spPr bwMode="auto">
                <a:xfrm>
                  <a:off x="2975" y="10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53" name="Line 203"/>
                <p:cNvSpPr>
                  <a:spLocks noChangeShapeType="1"/>
                </p:cNvSpPr>
                <p:nvPr/>
              </p:nvSpPr>
              <p:spPr bwMode="auto">
                <a:xfrm>
                  <a:off x="2978" y="9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454" name="Rectangle 204"/>
                <p:cNvSpPr>
                  <a:spLocks noChangeArrowheads="1"/>
                </p:cNvSpPr>
                <p:nvPr/>
              </p:nvSpPr>
              <p:spPr bwMode="auto">
                <a:xfrm>
                  <a:off x="3018" y="9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55" name="Freeform 205"/>
                <p:cNvSpPr>
                  <a:spLocks/>
                </p:cNvSpPr>
                <p:nvPr/>
              </p:nvSpPr>
              <p:spPr bwMode="auto">
                <a:xfrm>
                  <a:off x="3127" y="10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446" name="Group 206"/>
              <p:cNvGrpSpPr>
                <a:grpSpLocks/>
              </p:cNvGrpSpPr>
              <p:nvPr/>
            </p:nvGrpSpPr>
            <p:grpSpPr bwMode="auto">
              <a:xfrm>
                <a:off x="2991" y="983"/>
                <a:ext cx="10" cy="10"/>
                <a:chOff x="2991" y="983"/>
                <a:chExt cx="10" cy="10"/>
              </a:xfrm>
            </p:grpSpPr>
            <p:sp>
              <p:nvSpPr>
                <p:cNvPr id="2447" name="Rectangle 207"/>
                <p:cNvSpPr>
                  <a:spLocks noChangeArrowheads="1"/>
                </p:cNvSpPr>
                <p:nvPr/>
              </p:nvSpPr>
              <p:spPr bwMode="auto">
                <a:xfrm>
                  <a:off x="2992" y="9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48" name="Freeform 208"/>
                <p:cNvSpPr>
                  <a:spLocks/>
                </p:cNvSpPr>
                <p:nvPr/>
              </p:nvSpPr>
              <p:spPr bwMode="auto">
                <a:xfrm>
                  <a:off x="2991" y="9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2396" name="Group 209"/>
            <p:cNvGrpSpPr>
              <a:grpSpLocks/>
            </p:cNvGrpSpPr>
            <p:nvPr/>
          </p:nvGrpSpPr>
          <p:grpSpPr bwMode="auto">
            <a:xfrm>
              <a:off x="2435" y="923"/>
              <a:ext cx="202" cy="132"/>
              <a:chOff x="2435" y="923"/>
              <a:chExt cx="202" cy="132"/>
            </a:xfrm>
          </p:grpSpPr>
          <p:sp>
            <p:nvSpPr>
              <p:cNvPr id="2429" name="Freeform 210"/>
              <p:cNvSpPr>
                <a:spLocks/>
              </p:cNvSpPr>
              <p:nvPr/>
            </p:nvSpPr>
            <p:spPr bwMode="auto">
              <a:xfrm>
                <a:off x="2554" y="10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2430" name="Group 211"/>
              <p:cNvGrpSpPr>
                <a:grpSpLocks/>
              </p:cNvGrpSpPr>
              <p:nvPr/>
            </p:nvGrpSpPr>
            <p:grpSpPr bwMode="auto">
              <a:xfrm>
                <a:off x="2435" y="964"/>
                <a:ext cx="159" cy="91"/>
                <a:chOff x="2435" y="964"/>
                <a:chExt cx="159" cy="91"/>
              </a:xfrm>
            </p:grpSpPr>
            <p:grpSp>
              <p:nvGrpSpPr>
                <p:cNvPr id="2438" name="Group 212"/>
                <p:cNvGrpSpPr>
                  <a:grpSpLocks/>
                </p:cNvGrpSpPr>
                <p:nvPr/>
              </p:nvGrpSpPr>
              <p:grpSpPr bwMode="auto">
                <a:xfrm>
                  <a:off x="2435" y="1028"/>
                  <a:ext cx="159" cy="27"/>
                  <a:chOff x="2435" y="1028"/>
                  <a:chExt cx="159" cy="27"/>
                </a:xfrm>
              </p:grpSpPr>
              <p:sp>
                <p:nvSpPr>
                  <p:cNvPr id="2442" name="Freeform 213"/>
                  <p:cNvSpPr>
                    <a:spLocks/>
                  </p:cNvSpPr>
                  <p:nvPr/>
                </p:nvSpPr>
                <p:spPr bwMode="auto">
                  <a:xfrm>
                    <a:off x="2435" y="10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43" name="Freeform 214"/>
                  <p:cNvSpPr>
                    <a:spLocks/>
                  </p:cNvSpPr>
                  <p:nvPr/>
                </p:nvSpPr>
                <p:spPr bwMode="auto">
                  <a:xfrm>
                    <a:off x="2444" y="10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44" name="Freeform 215"/>
                  <p:cNvSpPr>
                    <a:spLocks/>
                  </p:cNvSpPr>
                  <p:nvPr/>
                </p:nvSpPr>
                <p:spPr bwMode="auto">
                  <a:xfrm>
                    <a:off x="2552" y="10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2439" name="Rectangle 216"/>
                <p:cNvSpPr>
                  <a:spLocks noChangeArrowheads="1"/>
                </p:cNvSpPr>
                <p:nvPr/>
              </p:nvSpPr>
              <p:spPr bwMode="auto">
                <a:xfrm>
                  <a:off x="2472" y="9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40" name="Rectangle 217"/>
                <p:cNvSpPr>
                  <a:spLocks noChangeArrowheads="1"/>
                </p:cNvSpPr>
                <p:nvPr/>
              </p:nvSpPr>
              <p:spPr bwMode="auto">
                <a:xfrm>
                  <a:off x="2484" y="9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41" name="Rectangle 218"/>
                <p:cNvSpPr>
                  <a:spLocks noChangeArrowheads="1"/>
                </p:cNvSpPr>
                <p:nvPr/>
              </p:nvSpPr>
              <p:spPr bwMode="auto">
                <a:xfrm>
                  <a:off x="2537" y="10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431" name="Rectangle 219"/>
              <p:cNvSpPr>
                <a:spLocks noChangeArrowheads="1"/>
              </p:cNvSpPr>
              <p:nvPr/>
            </p:nvSpPr>
            <p:spPr bwMode="auto">
              <a:xfrm>
                <a:off x="2595" y="9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32" name="Rectangle 220"/>
              <p:cNvSpPr>
                <a:spLocks noChangeArrowheads="1"/>
              </p:cNvSpPr>
              <p:nvPr/>
            </p:nvSpPr>
            <p:spPr bwMode="auto">
              <a:xfrm>
                <a:off x="2607" y="9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33" name="Rectangle 221"/>
              <p:cNvSpPr>
                <a:spLocks noChangeArrowheads="1"/>
              </p:cNvSpPr>
              <p:nvPr/>
            </p:nvSpPr>
            <p:spPr bwMode="auto">
              <a:xfrm>
                <a:off x="2631" y="9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34" name="Rectangle 222"/>
              <p:cNvSpPr>
                <a:spLocks noChangeArrowheads="1"/>
              </p:cNvSpPr>
              <p:nvPr/>
            </p:nvSpPr>
            <p:spPr bwMode="auto">
              <a:xfrm>
                <a:off x="2609" y="9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35" name="Rectangle 223"/>
              <p:cNvSpPr>
                <a:spLocks noChangeArrowheads="1"/>
              </p:cNvSpPr>
              <p:nvPr/>
            </p:nvSpPr>
            <p:spPr bwMode="auto">
              <a:xfrm>
                <a:off x="2612" y="9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36" name="Rectangle 224"/>
              <p:cNvSpPr>
                <a:spLocks noChangeArrowheads="1"/>
              </p:cNvSpPr>
              <p:nvPr/>
            </p:nvSpPr>
            <p:spPr bwMode="auto">
              <a:xfrm>
                <a:off x="2627" y="9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37" name="Rectangle 225"/>
              <p:cNvSpPr>
                <a:spLocks noChangeArrowheads="1"/>
              </p:cNvSpPr>
              <p:nvPr/>
            </p:nvSpPr>
            <p:spPr bwMode="auto">
              <a:xfrm>
                <a:off x="2627" y="9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97" name="Group 226"/>
            <p:cNvGrpSpPr>
              <a:grpSpLocks/>
            </p:cNvGrpSpPr>
            <p:nvPr/>
          </p:nvGrpSpPr>
          <p:grpSpPr bwMode="auto">
            <a:xfrm>
              <a:off x="2728" y="1153"/>
              <a:ext cx="159" cy="131"/>
              <a:chOff x="2728" y="1153"/>
              <a:chExt cx="159" cy="131"/>
            </a:xfrm>
          </p:grpSpPr>
          <p:grpSp>
            <p:nvGrpSpPr>
              <p:cNvPr id="2414" name="Group 227"/>
              <p:cNvGrpSpPr>
                <a:grpSpLocks/>
              </p:cNvGrpSpPr>
              <p:nvPr/>
            </p:nvGrpSpPr>
            <p:grpSpPr bwMode="auto">
              <a:xfrm>
                <a:off x="2735" y="1235"/>
                <a:ext cx="143" cy="39"/>
                <a:chOff x="2735" y="1235"/>
                <a:chExt cx="143" cy="39"/>
              </a:xfrm>
            </p:grpSpPr>
            <p:sp>
              <p:nvSpPr>
                <p:cNvPr id="2427" name="Rectangle 228"/>
                <p:cNvSpPr>
                  <a:spLocks noChangeArrowheads="1"/>
                </p:cNvSpPr>
                <p:nvPr/>
              </p:nvSpPr>
              <p:spPr bwMode="auto">
                <a:xfrm>
                  <a:off x="2735"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28" name="Rectangle 229"/>
                <p:cNvSpPr>
                  <a:spLocks noChangeArrowheads="1"/>
                </p:cNvSpPr>
                <p:nvPr/>
              </p:nvSpPr>
              <p:spPr bwMode="auto">
                <a:xfrm>
                  <a:off x="2816"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415" name="Group 230"/>
              <p:cNvGrpSpPr>
                <a:grpSpLocks/>
              </p:cNvGrpSpPr>
              <p:nvPr/>
            </p:nvGrpSpPr>
            <p:grpSpPr bwMode="auto">
              <a:xfrm>
                <a:off x="2728" y="1257"/>
                <a:ext cx="159" cy="27"/>
                <a:chOff x="2728" y="1257"/>
                <a:chExt cx="159" cy="27"/>
              </a:xfrm>
            </p:grpSpPr>
            <p:sp>
              <p:nvSpPr>
                <p:cNvPr id="2424" name="Freeform 231"/>
                <p:cNvSpPr>
                  <a:spLocks/>
                </p:cNvSpPr>
                <p:nvPr/>
              </p:nvSpPr>
              <p:spPr bwMode="auto">
                <a:xfrm>
                  <a:off x="2728"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25" name="Freeform 232"/>
                <p:cNvSpPr>
                  <a:spLocks/>
                </p:cNvSpPr>
                <p:nvPr/>
              </p:nvSpPr>
              <p:spPr bwMode="auto">
                <a:xfrm>
                  <a:off x="2737"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26" name="Freeform 233"/>
                <p:cNvSpPr>
                  <a:spLocks/>
                </p:cNvSpPr>
                <p:nvPr/>
              </p:nvSpPr>
              <p:spPr bwMode="auto">
                <a:xfrm>
                  <a:off x="2845"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416" name="Group 234"/>
              <p:cNvGrpSpPr>
                <a:grpSpLocks/>
              </p:cNvGrpSpPr>
              <p:nvPr/>
            </p:nvGrpSpPr>
            <p:grpSpPr bwMode="auto">
              <a:xfrm>
                <a:off x="2756" y="1153"/>
                <a:ext cx="103" cy="79"/>
                <a:chOff x="2756" y="1153"/>
                <a:chExt cx="103" cy="79"/>
              </a:xfrm>
            </p:grpSpPr>
            <p:sp>
              <p:nvSpPr>
                <p:cNvPr id="2417" name="Rectangle 235"/>
                <p:cNvSpPr>
                  <a:spLocks noChangeArrowheads="1"/>
                </p:cNvSpPr>
                <p:nvPr/>
              </p:nvSpPr>
              <p:spPr bwMode="auto">
                <a:xfrm>
                  <a:off x="2756" y="11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18" name="Rectangle 236"/>
                <p:cNvSpPr>
                  <a:spLocks noChangeArrowheads="1"/>
                </p:cNvSpPr>
                <p:nvPr/>
              </p:nvSpPr>
              <p:spPr bwMode="auto">
                <a:xfrm>
                  <a:off x="2763" y="11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19" name="Rectangle 237"/>
                <p:cNvSpPr>
                  <a:spLocks noChangeArrowheads="1"/>
                </p:cNvSpPr>
                <p:nvPr/>
              </p:nvSpPr>
              <p:spPr bwMode="auto">
                <a:xfrm>
                  <a:off x="2841"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20" name="Rectangle 238"/>
                <p:cNvSpPr>
                  <a:spLocks noChangeArrowheads="1"/>
                </p:cNvSpPr>
                <p:nvPr/>
              </p:nvSpPr>
              <p:spPr bwMode="auto">
                <a:xfrm>
                  <a:off x="2844"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21" name="Oval 239"/>
                <p:cNvSpPr>
                  <a:spLocks noChangeArrowheads="1"/>
                </p:cNvSpPr>
                <p:nvPr/>
              </p:nvSpPr>
              <p:spPr bwMode="auto">
                <a:xfrm>
                  <a:off x="2845"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22" name="Oval 240"/>
                <p:cNvSpPr>
                  <a:spLocks noChangeArrowheads="1"/>
                </p:cNvSpPr>
                <p:nvPr/>
              </p:nvSpPr>
              <p:spPr bwMode="auto">
                <a:xfrm>
                  <a:off x="2845"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23" name="Oval 241"/>
                <p:cNvSpPr>
                  <a:spLocks noChangeArrowheads="1"/>
                </p:cNvSpPr>
                <p:nvPr/>
              </p:nvSpPr>
              <p:spPr bwMode="auto">
                <a:xfrm>
                  <a:off x="2845"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398" name="Group 242"/>
            <p:cNvGrpSpPr>
              <a:grpSpLocks/>
            </p:cNvGrpSpPr>
            <p:nvPr/>
          </p:nvGrpSpPr>
          <p:grpSpPr bwMode="auto">
            <a:xfrm>
              <a:off x="2984" y="1153"/>
              <a:ext cx="159" cy="131"/>
              <a:chOff x="2984" y="1153"/>
              <a:chExt cx="159" cy="131"/>
            </a:xfrm>
          </p:grpSpPr>
          <p:grpSp>
            <p:nvGrpSpPr>
              <p:cNvPr id="2399" name="Group 243"/>
              <p:cNvGrpSpPr>
                <a:grpSpLocks/>
              </p:cNvGrpSpPr>
              <p:nvPr/>
            </p:nvGrpSpPr>
            <p:grpSpPr bwMode="auto">
              <a:xfrm>
                <a:off x="2991" y="1235"/>
                <a:ext cx="143" cy="39"/>
                <a:chOff x="2991" y="1235"/>
                <a:chExt cx="143" cy="39"/>
              </a:xfrm>
            </p:grpSpPr>
            <p:sp>
              <p:nvSpPr>
                <p:cNvPr id="2412" name="Rectangle 244"/>
                <p:cNvSpPr>
                  <a:spLocks noChangeArrowheads="1"/>
                </p:cNvSpPr>
                <p:nvPr/>
              </p:nvSpPr>
              <p:spPr bwMode="auto">
                <a:xfrm>
                  <a:off x="2991" y="12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13" name="Rectangle 245"/>
                <p:cNvSpPr>
                  <a:spLocks noChangeArrowheads="1"/>
                </p:cNvSpPr>
                <p:nvPr/>
              </p:nvSpPr>
              <p:spPr bwMode="auto">
                <a:xfrm>
                  <a:off x="3072" y="12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400" name="Group 246"/>
              <p:cNvGrpSpPr>
                <a:grpSpLocks/>
              </p:cNvGrpSpPr>
              <p:nvPr/>
            </p:nvGrpSpPr>
            <p:grpSpPr bwMode="auto">
              <a:xfrm>
                <a:off x="2984" y="1257"/>
                <a:ext cx="159" cy="27"/>
                <a:chOff x="2984" y="1257"/>
                <a:chExt cx="159" cy="27"/>
              </a:xfrm>
            </p:grpSpPr>
            <p:sp>
              <p:nvSpPr>
                <p:cNvPr id="2409" name="Freeform 247"/>
                <p:cNvSpPr>
                  <a:spLocks/>
                </p:cNvSpPr>
                <p:nvPr/>
              </p:nvSpPr>
              <p:spPr bwMode="auto">
                <a:xfrm>
                  <a:off x="2984" y="12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10" name="Freeform 248"/>
                <p:cNvSpPr>
                  <a:spLocks/>
                </p:cNvSpPr>
                <p:nvPr/>
              </p:nvSpPr>
              <p:spPr bwMode="auto">
                <a:xfrm>
                  <a:off x="2993" y="12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411" name="Freeform 249"/>
                <p:cNvSpPr>
                  <a:spLocks/>
                </p:cNvSpPr>
                <p:nvPr/>
              </p:nvSpPr>
              <p:spPr bwMode="auto">
                <a:xfrm>
                  <a:off x="3101" y="12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401" name="Group 250"/>
              <p:cNvGrpSpPr>
                <a:grpSpLocks/>
              </p:cNvGrpSpPr>
              <p:nvPr/>
            </p:nvGrpSpPr>
            <p:grpSpPr bwMode="auto">
              <a:xfrm>
                <a:off x="3011" y="1153"/>
                <a:ext cx="104" cy="79"/>
                <a:chOff x="3011" y="1153"/>
                <a:chExt cx="104" cy="79"/>
              </a:xfrm>
            </p:grpSpPr>
            <p:sp>
              <p:nvSpPr>
                <p:cNvPr id="2402" name="Rectangle 251"/>
                <p:cNvSpPr>
                  <a:spLocks noChangeArrowheads="1"/>
                </p:cNvSpPr>
                <p:nvPr/>
              </p:nvSpPr>
              <p:spPr bwMode="auto">
                <a:xfrm>
                  <a:off x="3011" y="11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03" name="Rectangle 252"/>
                <p:cNvSpPr>
                  <a:spLocks noChangeArrowheads="1"/>
                </p:cNvSpPr>
                <p:nvPr/>
              </p:nvSpPr>
              <p:spPr bwMode="auto">
                <a:xfrm>
                  <a:off x="3018" y="11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04" name="Rectangle 253"/>
                <p:cNvSpPr>
                  <a:spLocks noChangeArrowheads="1"/>
                </p:cNvSpPr>
                <p:nvPr/>
              </p:nvSpPr>
              <p:spPr bwMode="auto">
                <a:xfrm>
                  <a:off x="3097" y="11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05" name="Rectangle 254"/>
                <p:cNvSpPr>
                  <a:spLocks noChangeArrowheads="1"/>
                </p:cNvSpPr>
                <p:nvPr/>
              </p:nvSpPr>
              <p:spPr bwMode="auto">
                <a:xfrm>
                  <a:off x="3100" y="11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06" name="Oval 255"/>
                <p:cNvSpPr>
                  <a:spLocks noChangeArrowheads="1"/>
                </p:cNvSpPr>
                <p:nvPr/>
              </p:nvSpPr>
              <p:spPr bwMode="auto">
                <a:xfrm>
                  <a:off x="3101" y="11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07" name="Oval 256"/>
                <p:cNvSpPr>
                  <a:spLocks noChangeArrowheads="1"/>
                </p:cNvSpPr>
                <p:nvPr/>
              </p:nvSpPr>
              <p:spPr bwMode="auto">
                <a:xfrm>
                  <a:off x="3101" y="12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408" name="Oval 257"/>
                <p:cNvSpPr>
                  <a:spLocks noChangeArrowheads="1"/>
                </p:cNvSpPr>
                <p:nvPr/>
              </p:nvSpPr>
              <p:spPr bwMode="auto">
                <a:xfrm>
                  <a:off x="3101" y="12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sp>
        <p:nvSpPr>
          <p:cNvPr id="38146" name="Rectangle 258"/>
          <p:cNvSpPr>
            <a:spLocks noChangeArrowheads="1"/>
          </p:cNvSpPr>
          <p:nvPr/>
        </p:nvSpPr>
        <p:spPr bwMode="auto">
          <a:xfrm>
            <a:off x="5324475" y="2217739"/>
            <a:ext cx="1658852"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Red de Area Local</a:t>
            </a:r>
          </a:p>
        </p:txBody>
      </p:sp>
      <p:grpSp>
        <p:nvGrpSpPr>
          <p:cNvPr id="2073" name="Group 259"/>
          <p:cNvGrpSpPr>
            <a:grpSpLocks/>
          </p:cNvGrpSpPr>
          <p:nvPr/>
        </p:nvGrpSpPr>
        <p:grpSpPr bwMode="auto">
          <a:xfrm>
            <a:off x="2744788" y="5227638"/>
            <a:ext cx="2055812" cy="957262"/>
            <a:chOff x="721" y="3031"/>
            <a:chExt cx="1390" cy="808"/>
          </a:xfrm>
        </p:grpSpPr>
        <p:sp>
          <p:nvSpPr>
            <p:cNvPr id="2296" name="Rectangle 260"/>
            <p:cNvSpPr>
              <a:spLocks noChangeArrowheads="1"/>
            </p:cNvSpPr>
            <p:nvPr/>
          </p:nvSpPr>
          <p:spPr bwMode="auto">
            <a:xfrm>
              <a:off x="721" y="3031"/>
              <a:ext cx="1390" cy="808"/>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297" name="Group 261"/>
            <p:cNvGrpSpPr>
              <a:grpSpLocks/>
            </p:cNvGrpSpPr>
            <p:nvPr/>
          </p:nvGrpSpPr>
          <p:grpSpPr bwMode="auto">
            <a:xfrm>
              <a:off x="877" y="3307"/>
              <a:ext cx="1113" cy="278"/>
              <a:chOff x="877" y="3307"/>
              <a:chExt cx="1113" cy="278"/>
            </a:xfrm>
          </p:grpSpPr>
          <p:sp>
            <p:nvSpPr>
              <p:cNvPr id="2384" name="Rectangle 262"/>
              <p:cNvSpPr>
                <a:spLocks noChangeArrowheads="1"/>
              </p:cNvSpPr>
              <p:nvPr/>
            </p:nvSpPr>
            <p:spPr bwMode="auto">
              <a:xfrm>
                <a:off x="1842" y="3468"/>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85" name="Rectangle 263"/>
              <p:cNvSpPr>
                <a:spLocks noChangeArrowheads="1"/>
              </p:cNvSpPr>
              <p:nvPr/>
            </p:nvSpPr>
            <p:spPr bwMode="auto">
              <a:xfrm>
                <a:off x="1404" y="3465"/>
                <a:ext cx="11"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86" name="Rectangle 264"/>
              <p:cNvSpPr>
                <a:spLocks noChangeArrowheads="1"/>
              </p:cNvSpPr>
              <p:nvPr/>
            </p:nvSpPr>
            <p:spPr bwMode="auto">
              <a:xfrm>
                <a:off x="1379" y="3353"/>
                <a:ext cx="10"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87" name="Rectangle 265"/>
              <p:cNvSpPr>
                <a:spLocks noChangeArrowheads="1"/>
              </p:cNvSpPr>
              <p:nvPr/>
            </p:nvSpPr>
            <p:spPr bwMode="auto">
              <a:xfrm>
                <a:off x="982" y="3466"/>
                <a:ext cx="12" cy="11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88" name="Rectangle 266"/>
              <p:cNvSpPr>
                <a:spLocks noChangeArrowheads="1"/>
              </p:cNvSpPr>
              <p:nvPr/>
            </p:nvSpPr>
            <p:spPr bwMode="auto">
              <a:xfrm>
                <a:off x="925" y="3351"/>
                <a:ext cx="11" cy="11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89" name="Rectangle 267"/>
              <p:cNvSpPr>
                <a:spLocks noChangeArrowheads="1"/>
              </p:cNvSpPr>
              <p:nvPr/>
            </p:nvSpPr>
            <p:spPr bwMode="auto">
              <a:xfrm>
                <a:off x="1430" y="3307"/>
                <a:ext cx="305" cy="10"/>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90" name="Rectangle 268"/>
              <p:cNvSpPr>
                <a:spLocks noChangeArrowheads="1"/>
              </p:cNvSpPr>
              <p:nvPr/>
            </p:nvSpPr>
            <p:spPr bwMode="auto">
              <a:xfrm>
                <a:off x="877" y="3463"/>
                <a:ext cx="1113" cy="11"/>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98" name="Group 269"/>
            <p:cNvGrpSpPr>
              <a:grpSpLocks/>
            </p:cNvGrpSpPr>
            <p:nvPr/>
          </p:nvGrpSpPr>
          <p:grpSpPr bwMode="auto">
            <a:xfrm>
              <a:off x="863" y="3534"/>
              <a:ext cx="270" cy="228"/>
              <a:chOff x="863" y="3534"/>
              <a:chExt cx="270" cy="228"/>
            </a:xfrm>
          </p:grpSpPr>
          <p:grpSp>
            <p:nvGrpSpPr>
              <p:cNvPr id="2369" name="Group 270"/>
              <p:cNvGrpSpPr>
                <a:grpSpLocks/>
              </p:cNvGrpSpPr>
              <p:nvPr/>
            </p:nvGrpSpPr>
            <p:grpSpPr bwMode="auto">
              <a:xfrm>
                <a:off x="875" y="3677"/>
                <a:ext cx="244" cy="70"/>
                <a:chOff x="875" y="3677"/>
                <a:chExt cx="244" cy="70"/>
              </a:xfrm>
            </p:grpSpPr>
            <p:sp>
              <p:nvSpPr>
                <p:cNvPr id="2382" name="Rectangle 271"/>
                <p:cNvSpPr>
                  <a:spLocks noChangeArrowheads="1"/>
                </p:cNvSpPr>
                <p:nvPr/>
              </p:nvSpPr>
              <p:spPr bwMode="auto">
                <a:xfrm>
                  <a:off x="875" y="3677"/>
                  <a:ext cx="244"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83" name="Rectangle 272"/>
                <p:cNvSpPr>
                  <a:spLocks noChangeArrowheads="1"/>
                </p:cNvSpPr>
                <p:nvPr/>
              </p:nvSpPr>
              <p:spPr bwMode="auto">
                <a:xfrm>
                  <a:off x="1012" y="3689"/>
                  <a:ext cx="83" cy="31"/>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70" name="Group 273"/>
              <p:cNvGrpSpPr>
                <a:grpSpLocks/>
              </p:cNvGrpSpPr>
              <p:nvPr/>
            </p:nvGrpSpPr>
            <p:grpSpPr bwMode="auto">
              <a:xfrm>
                <a:off x="863" y="3715"/>
                <a:ext cx="270" cy="47"/>
                <a:chOff x="863" y="3715"/>
                <a:chExt cx="270" cy="47"/>
              </a:xfrm>
            </p:grpSpPr>
            <p:sp>
              <p:nvSpPr>
                <p:cNvPr id="2379" name="Freeform 274"/>
                <p:cNvSpPr>
                  <a:spLocks/>
                </p:cNvSpPr>
                <p:nvPr/>
              </p:nvSpPr>
              <p:spPr bwMode="auto">
                <a:xfrm>
                  <a:off x="863" y="3715"/>
                  <a:ext cx="270" cy="47"/>
                </a:xfrm>
                <a:custGeom>
                  <a:avLst/>
                  <a:gdLst>
                    <a:gd name="T0" fmla="*/ 34 w 270"/>
                    <a:gd name="T1" fmla="*/ 0 h 47"/>
                    <a:gd name="T2" fmla="*/ 236 w 270"/>
                    <a:gd name="T3" fmla="*/ 0 h 47"/>
                    <a:gd name="T4" fmla="*/ 268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8"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80" name="Freeform 275"/>
                <p:cNvSpPr>
                  <a:spLocks/>
                </p:cNvSpPr>
                <p:nvPr/>
              </p:nvSpPr>
              <p:spPr bwMode="auto">
                <a:xfrm>
                  <a:off x="878" y="3725"/>
                  <a:ext cx="180" cy="30"/>
                </a:xfrm>
                <a:custGeom>
                  <a:avLst/>
                  <a:gdLst>
                    <a:gd name="T0" fmla="*/ 24 w 180"/>
                    <a:gd name="T1" fmla="*/ 0 h 30"/>
                    <a:gd name="T2" fmla="*/ 171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1"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81" name="Freeform 276"/>
                <p:cNvSpPr>
                  <a:spLocks/>
                </p:cNvSpPr>
                <p:nvPr/>
              </p:nvSpPr>
              <p:spPr bwMode="auto">
                <a:xfrm>
                  <a:off x="1062" y="3725"/>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371" name="Group 277"/>
              <p:cNvGrpSpPr>
                <a:grpSpLocks/>
              </p:cNvGrpSpPr>
              <p:nvPr/>
            </p:nvGrpSpPr>
            <p:grpSpPr bwMode="auto">
              <a:xfrm>
                <a:off x="909" y="3534"/>
                <a:ext cx="177" cy="139"/>
                <a:chOff x="909" y="3534"/>
                <a:chExt cx="177" cy="139"/>
              </a:xfrm>
            </p:grpSpPr>
            <p:sp>
              <p:nvSpPr>
                <p:cNvPr id="2372" name="Rectangle 278"/>
                <p:cNvSpPr>
                  <a:spLocks noChangeArrowheads="1"/>
                </p:cNvSpPr>
                <p:nvPr/>
              </p:nvSpPr>
              <p:spPr bwMode="auto">
                <a:xfrm>
                  <a:off x="909" y="3534"/>
                  <a:ext cx="177" cy="1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73" name="Rectangle 279"/>
                <p:cNvSpPr>
                  <a:spLocks noChangeArrowheads="1"/>
                </p:cNvSpPr>
                <p:nvPr/>
              </p:nvSpPr>
              <p:spPr bwMode="auto">
                <a:xfrm>
                  <a:off x="921" y="3546"/>
                  <a:ext cx="153" cy="117"/>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74" name="Rectangle 280"/>
                <p:cNvSpPr>
                  <a:spLocks noChangeArrowheads="1"/>
                </p:cNvSpPr>
                <p:nvPr/>
              </p:nvSpPr>
              <p:spPr bwMode="auto">
                <a:xfrm>
                  <a:off x="1054" y="3546"/>
                  <a:ext cx="20" cy="11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75" name="Rectangle 281"/>
                <p:cNvSpPr>
                  <a:spLocks noChangeArrowheads="1"/>
                </p:cNvSpPr>
                <p:nvPr/>
              </p:nvSpPr>
              <p:spPr bwMode="auto">
                <a:xfrm>
                  <a:off x="1059" y="3552"/>
                  <a:ext cx="9"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76" name="Oval 282"/>
                <p:cNvSpPr>
                  <a:spLocks noChangeArrowheads="1"/>
                </p:cNvSpPr>
                <p:nvPr/>
              </p:nvSpPr>
              <p:spPr bwMode="auto">
                <a:xfrm>
                  <a:off x="1060" y="3604"/>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77" name="Oval 283"/>
                <p:cNvSpPr>
                  <a:spLocks noChangeArrowheads="1"/>
                </p:cNvSpPr>
                <p:nvPr/>
              </p:nvSpPr>
              <p:spPr bwMode="auto">
                <a:xfrm>
                  <a:off x="1060" y="3626"/>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78" name="Oval 284"/>
                <p:cNvSpPr>
                  <a:spLocks noChangeArrowheads="1"/>
                </p:cNvSpPr>
                <p:nvPr/>
              </p:nvSpPr>
              <p:spPr bwMode="auto">
                <a:xfrm>
                  <a:off x="1060" y="3646"/>
                  <a:ext cx="6" cy="6"/>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299" name="Group 285"/>
            <p:cNvGrpSpPr>
              <a:grpSpLocks/>
            </p:cNvGrpSpPr>
            <p:nvPr/>
          </p:nvGrpSpPr>
          <p:grpSpPr bwMode="auto">
            <a:xfrm>
              <a:off x="1275" y="3288"/>
              <a:ext cx="214" cy="74"/>
              <a:chOff x="1275" y="3288"/>
              <a:chExt cx="214" cy="74"/>
            </a:xfrm>
          </p:grpSpPr>
          <p:sp>
            <p:nvSpPr>
              <p:cNvPr id="2361" name="Rectangle 286"/>
              <p:cNvSpPr>
                <a:spLocks noChangeArrowheads="1"/>
              </p:cNvSpPr>
              <p:nvPr/>
            </p:nvSpPr>
            <p:spPr bwMode="auto">
              <a:xfrm>
                <a:off x="1276" y="3292"/>
                <a:ext cx="212" cy="69"/>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62" name="Rectangle 287"/>
              <p:cNvSpPr>
                <a:spLocks noChangeArrowheads="1"/>
              </p:cNvSpPr>
              <p:nvPr/>
            </p:nvSpPr>
            <p:spPr bwMode="auto">
              <a:xfrm>
                <a:off x="1275" y="3340"/>
                <a:ext cx="214" cy="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363" name="Group 288"/>
              <p:cNvGrpSpPr>
                <a:grpSpLocks/>
              </p:cNvGrpSpPr>
              <p:nvPr/>
            </p:nvGrpSpPr>
            <p:grpSpPr bwMode="auto">
              <a:xfrm>
                <a:off x="1402" y="3345"/>
                <a:ext cx="53" cy="17"/>
                <a:chOff x="1402" y="3345"/>
                <a:chExt cx="53" cy="17"/>
              </a:xfrm>
            </p:grpSpPr>
            <p:sp>
              <p:nvSpPr>
                <p:cNvPr id="2365" name="Rectangle 289"/>
                <p:cNvSpPr>
                  <a:spLocks noChangeArrowheads="1"/>
                </p:cNvSpPr>
                <p:nvPr/>
              </p:nvSpPr>
              <p:spPr bwMode="auto">
                <a:xfrm>
                  <a:off x="1402" y="3345"/>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66" name="Rectangle 290"/>
                <p:cNvSpPr>
                  <a:spLocks noChangeArrowheads="1"/>
                </p:cNvSpPr>
                <p:nvPr/>
              </p:nvSpPr>
              <p:spPr bwMode="auto">
                <a:xfrm>
                  <a:off x="1419" y="3345"/>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67" name="Rectangle 291"/>
                <p:cNvSpPr>
                  <a:spLocks noChangeArrowheads="1"/>
                </p:cNvSpPr>
                <p:nvPr/>
              </p:nvSpPr>
              <p:spPr bwMode="auto">
                <a:xfrm>
                  <a:off x="1434" y="3345"/>
                  <a:ext cx="6"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68" name="Rectangle 292"/>
                <p:cNvSpPr>
                  <a:spLocks noChangeArrowheads="1"/>
                </p:cNvSpPr>
                <p:nvPr/>
              </p:nvSpPr>
              <p:spPr bwMode="auto">
                <a:xfrm>
                  <a:off x="1450" y="3345"/>
                  <a:ext cx="5" cy="1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364" name="Rectangle 293"/>
              <p:cNvSpPr>
                <a:spLocks noChangeArrowheads="1"/>
              </p:cNvSpPr>
              <p:nvPr/>
            </p:nvSpPr>
            <p:spPr bwMode="auto">
              <a:xfrm>
                <a:off x="1302" y="3288"/>
                <a:ext cx="5" cy="1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00" name="Group 294"/>
            <p:cNvGrpSpPr>
              <a:grpSpLocks/>
            </p:cNvGrpSpPr>
            <p:nvPr/>
          </p:nvGrpSpPr>
          <p:grpSpPr bwMode="auto">
            <a:xfrm>
              <a:off x="1700" y="3210"/>
              <a:ext cx="314" cy="151"/>
              <a:chOff x="1700" y="3210"/>
              <a:chExt cx="314" cy="151"/>
            </a:xfrm>
          </p:grpSpPr>
          <p:grpSp>
            <p:nvGrpSpPr>
              <p:cNvPr id="2350" name="Group 295"/>
              <p:cNvGrpSpPr>
                <a:grpSpLocks/>
              </p:cNvGrpSpPr>
              <p:nvPr/>
            </p:nvGrpSpPr>
            <p:grpSpPr bwMode="auto">
              <a:xfrm>
                <a:off x="1700" y="3210"/>
                <a:ext cx="314" cy="151"/>
                <a:chOff x="1700" y="3210"/>
                <a:chExt cx="314" cy="151"/>
              </a:xfrm>
            </p:grpSpPr>
            <p:sp>
              <p:nvSpPr>
                <p:cNvPr id="2354" name="Rectangle 296"/>
                <p:cNvSpPr>
                  <a:spLocks noChangeArrowheads="1"/>
                </p:cNvSpPr>
                <p:nvPr/>
              </p:nvSpPr>
              <p:spPr bwMode="auto">
                <a:xfrm>
                  <a:off x="1715" y="3291"/>
                  <a:ext cx="245"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55" name="Rectangle 297"/>
                <p:cNvSpPr>
                  <a:spLocks noChangeArrowheads="1"/>
                </p:cNvSpPr>
                <p:nvPr/>
              </p:nvSpPr>
              <p:spPr bwMode="auto">
                <a:xfrm>
                  <a:off x="1739" y="3337"/>
                  <a:ext cx="197" cy="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56" name="Freeform 298"/>
                <p:cNvSpPr>
                  <a:spLocks/>
                </p:cNvSpPr>
                <p:nvPr/>
              </p:nvSpPr>
              <p:spPr bwMode="auto">
                <a:xfrm>
                  <a:off x="1704" y="3216"/>
                  <a:ext cx="273" cy="75"/>
                </a:xfrm>
                <a:custGeom>
                  <a:avLst/>
                  <a:gdLst>
                    <a:gd name="T0" fmla="*/ 0 w 273"/>
                    <a:gd name="T1" fmla="*/ 60 h 75"/>
                    <a:gd name="T2" fmla="*/ 11 w 273"/>
                    <a:gd name="T3" fmla="*/ 74 h 75"/>
                    <a:gd name="T4" fmla="*/ 256 w 273"/>
                    <a:gd name="T5" fmla="*/ 74 h 75"/>
                    <a:gd name="T6" fmla="*/ 272 w 273"/>
                    <a:gd name="T7" fmla="*/ 60 h 75"/>
                    <a:gd name="T8" fmla="*/ 272 w 273"/>
                    <a:gd name="T9" fmla="*/ 0 h 75"/>
                    <a:gd name="T10" fmla="*/ 0 w 273"/>
                    <a:gd name="T11" fmla="*/ 0 h 75"/>
                    <a:gd name="T12" fmla="*/ 0 w 273"/>
                    <a:gd name="T13" fmla="*/ 60 h 75"/>
                    <a:gd name="T14" fmla="*/ 0 60000 65536"/>
                    <a:gd name="T15" fmla="*/ 0 60000 65536"/>
                    <a:gd name="T16" fmla="*/ 0 60000 65536"/>
                    <a:gd name="T17" fmla="*/ 0 60000 65536"/>
                    <a:gd name="T18" fmla="*/ 0 60000 65536"/>
                    <a:gd name="T19" fmla="*/ 0 60000 65536"/>
                    <a:gd name="T20" fmla="*/ 0 60000 65536"/>
                    <a:gd name="T21" fmla="*/ 0 w 273"/>
                    <a:gd name="T22" fmla="*/ 0 h 75"/>
                    <a:gd name="T23" fmla="*/ 273 w 273"/>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3" h="75">
                      <a:moveTo>
                        <a:pt x="0" y="60"/>
                      </a:moveTo>
                      <a:lnTo>
                        <a:pt x="11" y="74"/>
                      </a:lnTo>
                      <a:lnTo>
                        <a:pt x="256" y="74"/>
                      </a:lnTo>
                      <a:lnTo>
                        <a:pt x="272" y="60"/>
                      </a:lnTo>
                      <a:lnTo>
                        <a:pt x="272" y="0"/>
                      </a:lnTo>
                      <a:lnTo>
                        <a:pt x="0" y="0"/>
                      </a:lnTo>
                      <a:lnTo>
                        <a:pt x="0" y="6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57" name="Rectangle 299"/>
                <p:cNvSpPr>
                  <a:spLocks noChangeArrowheads="1"/>
                </p:cNvSpPr>
                <p:nvPr/>
              </p:nvSpPr>
              <p:spPr bwMode="auto">
                <a:xfrm>
                  <a:off x="1700" y="3329"/>
                  <a:ext cx="14" cy="11"/>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58" name="Line 300"/>
                <p:cNvSpPr>
                  <a:spLocks noChangeShapeType="1"/>
                </p:cNvSpPr>
                <p:nvPr/>
              </p:nvSpPr>
              <p:spPr bwMode="auto">
                <a:xfrm>
                  <a:off x="1705" y="3228"/>
                  <a:ext cx="273"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359" name="Rectangle 301"/>
                <p:cNvSpPr>
                  <a:spLocks noChangeArrowheads="1"/>
                </p:cNvSpPr>
                <p:nvPr/>
              </p:nvSpPr>
              <p:spPr bwMode="auto">
                <a:xfrm>
                  <a:off x="1773" y="3210"/>
                  <a:ext cx="195"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60" name="Freeform 302"/>
                <p:cNvSpPr>
                  <a:spLocks/>
                </p:cNvSpPr>
                <p:nvPr/>
              </p:nvSpPr>
              <p:spPr bwMode="auto">
                <a:xfrm>
                  <a:off x="1960" y="3302"/>
                  <a:ext cx="54" cy="25"/>
                </a:xfrm>
                <a:custGeom>
                  <a:avLst/>
                  <a:gdLst>
                    <a:gd name="T0" fmla="*/ 0 w 54"/>
                    <a:gd name="T1" fmla="*/ 14 h 25"/>
                    <a:gd name="T2" fmla="*/ 53 w 54"/>
                    <a:gd name="T3" fmla="*/ 0 h 25"/>
                    <a:gd name="T4" fmla="*/ 53 w 54"/>
                    <a:gd name="T5" fmla="*/ 9 h 25"/>
                    <a:gd name="T6" fmla="*/ 0 w 54"/>
                    <a:gd name="T7" fmla="*/ 24 h 25"/>
                    <a:gd name="T8" fmla="*/ 0 w 54"/>
                    <a:gd name="T9" fmla="*/ 14 h 25"/>
                    <a:gd name="T10" fmla="*/ 0 60000 65536"/>
                    <a:gd name="T11" fmla="*/ 0 60000 65536"/>
                    <a:gd name="T12" fmla="*/ 0 60000 65536"/>
                    <a:gd name="T13" fmla="*/ 0 60000 65536"/>
                    <a:gd name="T14" fmla="*/ 0 60000 65536"/>
                    <a:gd name="T15" fmla="*/ 0 w 54"/>
                    <a:gd name="T16" fmla="*/ 0 h 25"/>
                    <a:gd name="T17" fmla="*/ 54 w 54"/>
                    <a:gd name="T18" fmla="*/ 25 h 25"/>
                  </a:gdLst>
                  <a:ahLst/>
                  <a:cxnLst>
                    <a:cxn ang="T10">
                      <a:pos x="T0" y="T1"/>
                    </a:cxn>
                    <a:cxn ang="T11">
                      <a:pos x="T2" y="T3"/>
                    </a:cxn>
                    <a:cxn ang="T12">
                      <a:pos x="T4" y="T5"/>
                    </a:cxn>
                    <a:cxn ang="T13">
                      <a:pos x="T6" y="T7"/>
                    </a:cxn>
                    <a:cxn ang="T14">
                      <a:pos x="T8" y="T9"/>
                    </a:cxn>
                  </a:cxnLst>
                  <a:rect l="T15" t="T16" r="T17" b="T18"/>
                  <a:pathLst>
                    <a:path w="54" h="25">
                      <a:moveTo>
                        <a:pt x="0" y="14"/>
                      </a:moveTo>
                      <a:lnTo>
                        <a:pt x="53" y="0"/>
                      </a:lnTo>
                      <a:lnTo>
                        <a:pt x="53" y="9"/>
                      </a:lnTo>
                      <a:lnTo>
                        <a:pt x="0" y="24"/>
                      </a:lnTo>
                      <a:lnTo>
                        <a:pt x="0" y="14"/>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351" name="Group 303"/>
              <p:cNvGrpSpPr>
                <a:grpSpLocks/>
              </p:cNvGrpSpPr>
              <p:nvPr/>
            </p:nvGrpSpPr>
            <p:grpSpPr bwMode="auto">
              <a:xfrm>
                <a:off x="1728" y="3238"/>
                <a:ext cx="17" cy="18"/>
                <a:chOff x="1728" y="3238"/>
                <a:chExt cx="17" cy="18"/>
              </a:xfrm>
            </p:grpSpPr>
            <p:sp>
              <p:nvSpPr>
                <p:cNvPr id="2352" name="Rectangle 304"/>
                <p:cNvSpPr>
                  <a:spLocks noChangeArrowheads="1"/>
                </p:cNvSpPr>
                <p:nvPr/>
              </p:nvSpPr>
              <p:spPr bwMode="auto">
                <a:xfrm>
                  <a:off x="1729" y="3240"/>
                  <a:ext cx="14" cy="1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53" name="Freeform 305"/>
                <p:cNvSpPr>
                  <a:spLocks/>
                </p:cNvSpPr>
                <p:nvPr/>
              </p:nvSpPr>
              <p:spPr bwMode="auto">
                <a:xfrm>
                  <a:off x="1728" y="3238"/>
                  <a:ext cx="17" cy="18"/>
                </a:xfrm>
                <a:custGeom>
                  <a:avLst/>
                  <a:gdLst>
                    <a:gd name="T0" fmla="*/ 16 w 17"/>
                    <a:gd name="T1" fmla="*/ 3 h 18"/>
                    <a:gd name="T2" fmla="*/ 2 w 17"/>
                    <a:gd name="T3" fmla="*/ 3 h 18"/>
                    <a:gd name="T4" fmla="*/ 2 w 17"/>
                    <a:gd name="T5" fmla="*/ 17 h 18"/>
                    <a:gd name="T6" fmla="*/ 0 w 17"/>
                    <a:gd name="T7" fmla="*/ 17 h 18"/>
                    <a:gd name="T8" fmla="*/ 0 w 17"/>
                    <a:gd name="T9" fmla="*/ 0 h 18"/>
                    <a:gd name="T10" fmla="*/ 16 w 17"/>
                    <a:gd name="T11" fmla="*/ 0 h 18"/>
                    <a:gd name="T12" fmla="*/ 16 w 17"/>
                    <a:gd name="T13" fmla="*/ 3 h 18"/>
                    <a:gd name="T14" fmla="*/ 0 60000 65536"/>
                    <a:gd name="T15" fmla="*/ 0 60000 65536"/>
                    <a:gd name="T16" fmla="*/ 0 60000 65536"/>
                    <a:gd name="T17" fmla="*/ 0 60000 65536"/>
                    <a:gd name="T18" fmla="*/ 0 60000 65536"/>
                    <a:gd name="T19" fmla="*/ 0 60000 65536"/>
                    <a:gd name="T20" fmla="*/ 0 60000 65536"/>
                    <a:gd name="T21" fmla="*/ 0 w 17"/>
                    <a:gd name="T22" fmla="*/ 0 h 18"/>
                    <a:gd name="T23" fmla="*/ 17 w 1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8">
                      <a:moveTo>
                        <a:pt x="16" y="3"/>
                      </a:moveTo>
                      <a:lnTo>
                        <a:pt x="2" y="3"/>
                      </a:lnTo>
                      <a:lnTo>
                        <a:pt x="2" y="17"/>
                      </a:lnTo>
                      <a:lnTo>
                        <a:pt x="0" y="17"/>
                      </a:lnTo>
                      <a:lnTo>
                        <a:pt x="0" y="0"/>
                      </a:lnTo>
                      <a:lnTo>
                        <a:pt x="16" y="0"/>
                      </a:lnTo>
                      <a:lnTo>
                        <a:pt x="16" y="3"/>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2301" name="Group 306"/>
            <p:cNvGrpSpPr>
              <a:grpSpLocks/>
            </p:cNvGrpSpPr>
            <p:nvPr/>
          </p:nvGrpSpPr>
          <p:grpSpPr bwMode="auto">
            <a:xfrm>
              <a:off x="780" y="3133"/>
              <a:ext cx="344" cy="230"/>
              <a:chOff x="780" y="3133"/>
              <a:chExt cx="344" cy="230"/>
            </a:xfrm>
          </p:grpSpPr>
          <p:sp>
            <p:nvSpPr>
              <p:cNvPr id="2334" name="Freeform 307"/>
              <p:cNvSpPr>
                <a:spLocks/>
              </p:cNvSpPr>
              <p:nvPr/>
            </p:nvSpPr>
            <p:spPr bwMode="auto">
              <a:xfrm>
                <a:off x="983" y="3279"/>
                <a:ext cx="74" cy="34"/>
              </a:xfrm>
              <a:custGeom>
                <a:avLst/>
                <a:gdLst>
                  <a:gd name="T0" fmla="*/ 0 w 74"/>
                  <a:gd name="T1" fmla="*/ 3 h 34"/>
                  <a:gd name="T2" fmla="*/ 27 w 74"/>
                  <a:gd name="T3" fmla="*/ 0 h 34"/>
                  <a:gd name="T4" fmla="*/ 33 w 74"/>
                  <a:gd name="T5" fmla="*/ 1 h 34"/>
                  <a:gd name="T6" fmla="*/ 38 w 74"/>
                  <a:gd name="T7" fmla="*/ 4 h 34"/>
                  <a:gd name="T8" fmla="*/ 45 w 74"/>
                  <a:gd name="T9" fmla="*/ 20 h 34"/>
                  <a:gd name="T10" fmla="*/ 49 w 74"/>
                  <a:gd name="T11" fmla="*/ 27 h 34"/>
                  <a:gd name="T12" fmla="*/ 52 w 74"/>
                  <a:gd name="T13" fmla="*/ 30 h 34"/>
                  <a:gd name="T14" fmla="*/ 56 w 74"/>
                  <a:gd name="T15" fmla="*/ 31 h 34"/>
                  <a:gd name="T16" fmla="*/ 62 w 74"/>
                  <a:gd name="T17" fmla="*/ 32 h 34"/>
                  <a:gd name="T18" fmla="*/ 73 w 74"/>
                  <a:gd name="T19" fmla="*/ 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4"/>
                  <a:gd name="T31" fmla="*/ 0 h 34"/>
                  <a:gd name="T32" fmla="*/ 74 w 74"/>
                  <a:gd name="T33" fmla="*/ 34 h 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4" h="34">
                    <a:moveTo>
                      <a:pt x="0" y="3"/>
                    </a:moveTo>
                    <a:lnTo>
                      <a:pt x="27" y="0"/>
                    </a:lnTo>
                    <a:lnTo>
                      <a:pt x="33" y="1"/>
                    </a:lnTo>
                    <a:lnTo>
                      <a:pt x="38" y="4"/>
                    </a:lnTo>
                    <a:lnTo>
                      <a:pt x="45" y="20"/>
                    </a:lnTo>
                    <a:lnTo>
                      <a:pt x="49" y="27"/>
                    </a:lnTo>
                    <a:lnTo>
                      <a:pt x="52" y="30"/>
                    </a:lnTo>
                    <a:lnTo>
                      <a:pt x="56" y="31"/>
                    </a:lnTo>
                    <a:lnTo>
                      <a:pt x="62" y="32"/>
                    </a:lnTo>
                    <a:lnTo>
                      <a:pt x="73" y="33"/>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2335" name="Group 308"/>
              <p:cNvGrpSpPr>
                <a:grpSpLocks/>
              </p:cNvGrpSpPr>
              <p:nvPr/>
            </p:nvGrpSpPr>
            <p:grpSpPr bwMode="auto">
              <a:xfrm>
                <a:off x="780" y="3205"/>
                <a:ext cx="269" cy="158"/>
                <a:chOff x="780" y="3205"/>
                <a:chExt cx="269" cy="158"/>
              </a:xfrm>
            </p:grpSpPr>
            <p:grpSp>
              <p:nvGrpSpPr>
                <p:cNvPr id="2343" name="Group 309"/>
                <p:cNvGrpSpPr>
                  <a:grpSpLocks/>
                </p:cNvGrpSpPr>
                <p:nvPr/>
              </p:nvGrpSpPr>
              <p:grpSpPr bwMode="auto">
                <a:xfrm>
                  <a:off x="780" y="3316"/>
                  <a:ext cx="269" cy="47"/>
                  <a:chOff x="780" y="3316"/>
                  <a:chExt cx="269" cy="47"/>
                </a:xfrm>
              </p:grpSpPr>
              <p:sp>
                <p:nvSpPr>
                  <p:cNvPr id="2347" name="Freeform 310"/>
                  <p:cNvSpPr>
                    <a:spLocks/>
                  </p:cNvSpPr>
                  <p:nvPr/>
                </p:nvSpPr>
                <p:spPr bwMode="auto">
                  <a:xfrm>
                    <a:off x="780" y="3316"/>
                    <a:ext cx="269" cy="47"/>
                  </a:xfrm>
                  <a:custGeom>
                    <a:avLst/>
                    <a:gdLst>
                      <a:gd name="T0" fmla="*/ 33 w 269"/>
                      <a:gd name="T1" fmla="*/ 0 h 47"/>
                      <a:gd name="T2" fmla="*/ 236 w 269"/>
                      <a:gd name="T3" fmla="*/ 0 h 47"/>
                      <a:gd name="T4" fmla="*/ 268 w 269"/>
                      <a:gd name="T5" fmla="*/ 42 h 47"/>
                      <a:gd name="T6" fmla="*/ 268 w 269"/>
                      <a:gd name="T7" fmla="*/ 44 h 47"/>
                      <a:gd name="T8" fmla="*/ 267 w 269"/>
                      <a:gd name="T9" fmla="*/ 45 h 47"/>
                      <a:gd name="T10" fmla="*/ 265 w 269"/>
                      <a:gd name="T11" fmla="*/ 46 h 47"/>
                      <a:gd name="T12" fmla="*/ 4 w 269"/>
                      <a:gd name="T13" fmla="*/ 46 h 47"/>
                      <a:gd name="T14" fmla="*/ 1 w 269"/>
                      <a:gd name="T15" fmla="*/ 45 h 47"/>
                      <a:gd name="T16" fmla="*/ 0 w 269"/>
                      <a:gd name="T17" fmla="*/ 43 h 47"/>
                      <a:gd name="T18" fmla="*/ 1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8" y="42"/>
                        </a:lnTo>
                        <a:lnTo>
                          <a:pt x="268" y="44"/>
                        </a:lnTo>
                        <a:lnTo>
                          <a:pt x="267" y="45"/>
                        </a:lnTo>
                        <a:lnTo>
                          <a:pt x="265" y="46"/>
                        </a:lnTo>
                        <a:lnTo>
                          <a:pt x="4" y="46"/>
                        </a:lnTo>
                        <a:lnTo>
                          <a:pt x="1" y="45"/>
                        </a:lnTo>
                        <a:lnTo>
                          <a:pt x="0" y="43"/>
                        </a:lnTo>
                        <a:lnTo>
                          <a:pt x="1" y="41"/>
                        </a:lnTo>
                        <a:lnTo>
                          <a:pt x="33"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48" name="Freeform 311"/>
                  <p:cNvSpPr>
                    <a:spLocks/>
                  </p:cNvSpPr>
                  <p:nvPr/>
                </p:nvSpPr>
                <p:spPr bwMode="auto">
                  <a:xfrm>
                    <a:off x="795" y="3326"/>
                    <a:ext cx="179" cy="31"/>
                  </a:xfrm>
                  <a:custGeom>
                    <a:avLst/>
                    <a:gdLst>
                      <a:gd name="T0" fmla="*/ 24 w 179"/>
                      <a:gd name="T1" fmla="*/ 0 h 31"/>
                      <a:gd name="T2" fmla="*/ 170 w 179"/>
                      <a:gd name="T3" fmla="*/ 0 h 31"/>
                      <a:gd name="T4" fmla="*/ 178 w 179"/>
                      <a:gd name="T5" fmla="*/ 30 h 31"/>
                      <a:gd name="T6" fmla="*/ 0 w 179"/>
                      <a:gd name="T7" fmla="*/ 30 h 31"/>
                      <a:gd name="T8" fmla="*/ 24 w 179"/>
                      <a:gd name="T9" fmla="*/ 0 h 31"/>
                      <a:gd name="T10" fmla="*/ 0 60000 65536"/>
                      <a:gd name="T11" fmla="*/ 0 60000 65536"/>
                      <a:gd name="T12" fmla="*/ 0 60000 65536"/>
                      <a:gd name="T13" fmla="*/ 0 60000 65536"/>
                      <a:gd name="T14" fmla="*/ 0 60000 65536"/>
                      <a:gd name="T15" fmla="*/ 0 w 179"/>
                      <a:gd name="T16" fmla="*/ 0 h 31"/>
                      <a:gd name="T17" fmla="*/ 179 w 179"/>
                      <a:gd name="T18" fmla="*/ 31 h 31"/>
                    </a:gdLst>
                    <a:ahLst/>
                    <a:cxnLst>
                      <a:cxn ang="T10">
                        <a:pos x="T0" y="T1"/>
                      </a:cxn>
                      <a:cxn ang="T11">
                        <a:pos x="T2" y="T3"/>
                      </a:cxn>
                      <a:cxn ang="T12">
                        <a:pos x="T4" y="T5"/>
                      </a:cxn>
                      <a:cxn ang="T13">
                        <a:pos x="T6" y="T7"/>
                      </a:cxn>
                      <a:cxn ang="T14">
                        <a:pos x="T8" y="T9"/>
                      </a:cxn>
                    </a:cxnLst>
                    <a:rect l="T15" t="T16" r="T17" b="T18"/>
                    <a:pathLst>
                      <a:path w="179" h="31">
                        <a:moveTo>
                          <a:pt x="24" y="0"/>
                        </a:moveTo>
                        <a:lnTo>
                          <a:pt x="170" y="0"/>
                        </a:lnTo>
                        <a:lnTo>
                          <a:pt x="178" y="30"/>
                        </a:lnTo>
                        <a:lnTo>
                          <a:pt x="0" y="30"/>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49" name="Freeform 312"/>
                  <p:cNvSpPr>
                    <a:spLocks/>
                  </p:cNvSpPr>
                  <p:nvPr/>
                </p:nvSpPr>
                <p:spPr bwMode="auto">
                  <a:xfrm>
                    <a:off x="979" y="3326"/>
                    <a:ext cx="55" cy="31"/>
                  </a:xfrm>
                  <a:custGeom>
                    <a:avLst/>
                    <a:gdLst>
                      <a:gd name="T0" fmla="*/ 0 w 55"/>
                      <a:gd name="T1" fmla="*/ 0 h 31"/>
                      <a:gd name="T2" fmla="*/ 32 w 55"/>
                      <a:gd name="T3" fmla="*/ 0 h 31"/>
                      <a:gd name="T4" fmla="*/ 54 w 55"/>
                      <a:gd name="T5" fmla="*/ 30 h 31"/>
                      <a:gd name="T6" fmla="*/ 10 w 55"/>
                      <a:gd name="T7" fmla="*/ 30 h 31"/>
                      <a:gd name="T8" fmla="*/ 0 w 55"/>
                      <a:gd name="T9" fmla="*/ 0 h 31"/>
                      <a:gd name="T10" fmla="*/ 0 60000 65536"/>
                      <a:gd name="T11" fmla="*/ 0 60000 65536"/>
                      <a:gd name="T12" fmla="*/ 0 60000 65536"/>
                      <a:gd name="T13" fmla="*/ 0 60000 65536"/>
                      <a:gd name="T14" fmla="*/ 0 60000 65536"/>
                      <a:gd name="T15" fmla="*/ 0 w 55"/>
                      <a:gd name="T16" fmla="*/ 0 h 31"/>
                      <a:gd name="T17" fmla="*/ 55 w 55"/>
                      <a:gd name="T18" fmla="*/ 31 h 31"/>
                    </a:gdLst>
                    <a:ahLst/>
                    <a:cxnLst>
                      <a:cxn ang="T10">
                        <a:pos x="T0" y="T1"/>
                      </a:cxn>
                      <a:cxn ang="T11">
                        <a:pos x="T2" y="T3"/>
                      </a:cxn>
                      <a:cxn ang="T12">
                        <a:pos x="T4" y="T5"/>
                      </a:cxn>
                      <a:cxn ang="T13">
                        <a:pos x="T6" y="T7"/>
                      </a:cxn>
                      <a:cxn ang="T14">
                        <a:pos x="T8" y="T9"/>
                      </a:cxn>
                    </a:cxnLst>
                    <a:rect l="T15" t="T16" r="T17" b="T18"/>
                    <a:pathLst>
                      <a:path w="55" h="31">
                        <a:moveTo>
                          <a:pt x="0" y="0"/>
                        </a:moveTo>
                        <a:lnTo>
                          <a:pt x="32" y="0"/>
                        </a:lnTo>
                        <a:lnTo>
                          <a:pt x="54" y="30"/>
                        </a:lnTo>
                        <a:lnTo>
                          <a:pt x="10" y="30"/>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2344" name="Rectangle 313"/>
                <p:cNvSpPr>
                  <a:spLocks noChangeArrowheads="1"/>
                </p:cNvSpPr>
                <p:nvPr/>
              </p:nvSpPr>
              <p:spPr bwMode="auto">
                <a:xfrm>
                  <a:off x="842" y="3205"/>
                  <a:ext cx="144" cy="10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45" name="Rectangle 314"/>
                <p:cNvSpPr>
                  <a:spLocks noChangeArrowheads="1"/>
                </p:cNvSpPr>
                <p:nvPr/>
              </p:nvSpPr>
              <p:spPr bwMode="auto">
                <a:xfrm>
                  <a:off x="862" y="3220"/>
                  <a:ext cx="104" cy="75"/>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46" name="Rectangle 315"/>
                <p:cNvSpPr>
                  <a:spLocks noChangeArrowheads="1"/>
                </p:cNvSpPr>
                <p:nvPr/>
              </p:nvSpPr>
              <p:spPr bwMode="auto">
                <a:xfrm>
                  <a:off x="954" y="3302"/>
                  <a:ext cx="13" cy="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336" name="Rectangle 316"/>
              <p:cNvSpPr>
                <a:spLocks noChangeArrowheads="1"/>
              </p:cNvSpPr>
              <p:nvPr/>
            </p:nvSpPr>
            <p:spPr bwMode="auto">
              <a:xfrm>
                <a:off x="1052" y="3133"/>
                <a:ext cx="72" cy="218"/>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37" name="Rectangle 317"/>
              <p:cNvSpPr>
                <a:spLocks noChangeArrowheads="1"/>
              </p:cNvSpPr>
              <p:nvPr/>
            </p:nvSpPr>
            <p:spPr bwMode="auto">
              <a:xfrm>
                <a:off x="1071" y="3152"/>
                <a:ext cx="42" cy="61"/>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38" name="Rectangle 318"/>
              <p:cNvSpPr>
                <a:spLocks noChangeArrowheads="1"/>
              </p:cNvSpPr>
              <p:nvPr/>
            </p:nvSpPr>
            <p:spPr bwMode="auto">
              <a:xfrm>
                <a:off x="1114" y="3213"/>
                <a:ext cx="2" cy="1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39" name="Rectangle 319"/>
              <p:cNvSpPr>
                <a:spLocks noChangeArrowheads="1"/>
              </p:cNvSpPr>
              <p:nvPr/>
            </p:nvSpPr>
            <p:spPr bwMode="auto">
              <a:xfrm>
                <a:off x="1075" y="3168"/>
                <a:ext cx="13" cy="3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40" name="Rectangle 320"/>
              <p:cNvSpPr>
                <a:spLocks noChangeArrowheads="1"/>
              </p:cNvSpPr>
              <p:nvPr/>
            </p:nvSpPr>
            <p:spPr bwMode="auto">
              <a:xfrm>
                <a:off x="1080" y="3151"/>
                <a:ext cx="3" cy="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41" name="Rectangle 321"/>
              <p:cNvSpPr>
                <a:spLocks noChangeArrowheads="1"/>
              </p:cNvSpPr>
              <p:nvPr/>
            </p:nvSpPr>
            <p:spPr bwMode="auto">
              <a:xfrm>
                <a:off x="1106" y="3163"/>
                <a:ext cx="8"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42" name="Rectangle 322"/>
              <p:cNvSpPr>
                <a:spLocks noChangeArrowheads="1"/>
              </p:cNvSpPr>
              <p:nvPr/>
            </p:nvSpPr>
            <p:spPr bwMode="auto">
              <a:xfrm>
                <a:off x="1106" y="3188"/>
                <a:ext cx="7" cy="14"/>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02" name="Group 323"/>
            <p:cNvGrpSpPr>
              <a:grpSpLocks/>
            </p:cNvGrpSpPr>
            <p:nvPr/>
          </p:nvGrpSpPr>
          <p:grpSpPr bwMode="auto">
            <a:xfrm>
              <a:off x="1280" y="3534"/>
              <a:ext cx="269" cy="228"/>
              <a:chOff x="1280" y="3534"/>
              <a:chExt cx="269" cy="228"/>
            </a:xfrm>
          </p:grpSpPr>
          <p:grpSp>
            <p:nvGrpSpPr>
              <p:cNvPr id="2319" name="Group 324"/>
              <p:cNvGrpSpPr>
                <a:grpSpLocks/>
              </p:cNvGrpSpPr>
              <p:nvPr/>
            </p:nvGrpSpPr>
            <p:grpSpPr bwMode="auto">
              <a:xfrm>
                <a:off x="1292" y="3677"/>
                <a:ext cx="244" cy="70"/>
                <a:chOff x="1292" y="3677"/>
                <a:chExt cx="244" cy="70"/>
              </a:xfrm>
            </p:grpSpPr>
            <p:sp>
              <p:nvSpPr>
                <p:cNvPr id="2332" name="Rectangle 325"/>
                <p:cNvSpPr>
                  <a:spLocks noChangeArrowheads="1"/>
                </p:cNvSpPr>
                <p:nvPr/>
              </p:nvSpPr>
              <p:spPr bwMode="auto">
                <a:xfrm>
                  <a:off x="1292" y="3677"/>
                  <a:ext cx="244"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33" name="Rectangle 326"/>
                <p:cNvSpPr>
                  <a:spLocks noChangeArrowheads="1"/>
                </p:cNvSpPr>
                <p:nvPr/>
              </p:nvSpPr>
              <p:spPr bwMode="auto">
                <a:xfrm>
                  <a:off x="1429" y="3689"/>
                  <a:ext cx="83" cy="31"/>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20" name="Group 327"/>
              <p:cNvGrpSpPr>
                <a:grpSpLocks/>
              </p:cNvGrpSpPr>
              <p:nvPr/>
            </p:nvGrpSpPr>
            <p:grpSpPr bwMode="auto">
              <a:xfrm>
                <a:off x="1280" y="3715"/>
                <a:ext cx="269" cy="47"/>
                <a:chOff x="1280" y="3715"/>
                <a:chExt cx="269" cy="47"/>
              </a:xfrm>
            </p:grpSpPr>
            <p:sp>
              <p:nvSpPr>
                <p:cNvPr id="2329" name="Freeform 328"/>
                <p:cNvSpPr>
                  <a:spLocks/>
                </p:cNvSpPr>
                <p:nvPr/>
              </p:nvSpPr>
              <p:spPr bwMode="auto">
                <a:xfrm>
                  <a:off x="1280" y="3715"/>
                  <a:ext cx="269" cy="47"/>
                </a:xfrm>
                <a:custGeom>
                  <a:avLst/>
                  <a:gdLst>
                    <a:gd name="T0" fmla="*/ 33 w 269"/>
                    <a:gd name="T1" fmla="*/ 0 h 47"/>
                    <a:gd name="T2" fmla="*/ 236 w 269"/>
                    <a:gd name="T3" fmla="*/ 0 h 47"/>
                    <a:gd name="T4" fmla="*/ 267 w 269"/>
                    <a:gd name="T5" fmla="*/ 41 h 47"/>
                    <a:gd name="T6" fmla="*/ 268 w 269"/>
                    <a:gd name="T7" fmla="*/ 43 h 47"/>
                    <a:gd name="T8" fmla="*/ 267 w 269"/>
                    <a:gd name="T9" fmla="*/ 45 h 47"/>
                    <a:gd name="T10" fmla="*/ 265 w 269"/>
                    <a:gd name="T11" fmla="*/ 46 h 47"/>
                    <a:gd name="T12" fmla="*/ 4 w 269"/>
                    <a:gd name="T13" fmla="*/ 46 h 47"/>
                    <a:gd name="T14" fmla="*/ 1 w 269"/>
                    <a:gd name="T15" fmla="*/ 45 h 47"/>
                    <a:gd name="T16" fmla="*/ 0 w 269"/>
                    <a:gd name="T17" fmla="*/ 43 h 47"/>
                    <a:gd name="T18" fmla="*/ 0 w 269"/>
                    <a:gd name="T19" fmla="*/ 41 h 47"/>
                    <a:gd name="T20" fmla="*/ 33 w 269"/>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9"/>
                    <a:gd name="T34" fmla="*/ 0 h 47"/>
                    <a:gd name="T35" fmla="*/ 269 w 269"/>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9" h="47">
                      <a:moveTo>
                        <a:pt x="33" y="0"/>
                      </a:moveTo>
                      <a:lnTo>
                        <a:pt x="236" y="0"/>
                      </a:lnTo>
                      <a:lnTo>
                        <a:pt x="267" y="41"/>
                      </a:lnTo>
                      <a:lnTo>
                        <a:pt x="268" y="43"/>
                      </a:lnTo>
                      <a:lnTo>
                        <a:pt x="267" y="45"/>
                      </a:lnTo>
                      <a:lnTo>
                        <a:pt x="265" y="46"/>
                      </a:lnTo>
                      <a:lnTo>
                        <a:pt x="4" y="46"/>
                      </a:lnTo>
                      <a:lnTo>
                        <a:pt x="1" y="45"/>
                      </a:lnTo>
                      <a:lnTo>
                        <a:pt x="0" y="43"/>
                      </a:lnTo>
                      <a:lnTo>
                        <a:pt x="0" y="41"/>
                      </a:lnTo>
                      <a:lnTo>
                        <a:pt x="33"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30" name="Freeform 329"/>
                <p:cNvSpPr>
                  <a:spLocks/>
                </p:cNvSpPr>
                <p:nvPr/>
              </p:nvSpPr>
              <p:spPr bwMode="auto">
                <a:xfrm>
                  <a:off x="1295" y="3725"/>
                  <a:ext cx="179" cy="30"/>
                </a:xfrm>
                <a:custGeom>
                  <a:avLst/>
                  <a:gdLst>
                    <a:gd name="T0" fmla="*/ 24 w 179"/>
                    <a:gd name="T1" fmla="*/ 0 h 30"/>
                    <a:gd name="T2" fmla="*/ 170 w 179"/>
                    <a:gd name="T3" fmla="*/ 0 h 30"/>
                    <a:gd name="T4" fmla="*/ 178 w 179"/>
                    <a:gd name="T5" fmla="*/ 29 h 30"/>
                    <a:gd name="T6" fmla="*/ 0 w 179"/>
                    <a:gd name="T7" fmla="*/ 29 h 30"/>
                    <a:gd name="T8" fmla="*/ 24 w 179"/>
                    <a:gd name="T9" fmla="*/ 0 h 30"/>
                    <a:gd name="T10" fmla="*/ 0 60000 65536"/>
                    <a:gd name="T11" fmla="*/ 0 60000 65536"/>
                    <a:gd name="T12" fmla="*/ 0 60000 65536"/>
                    <a:gd name="T13" fmla="*/ 0 60000 65536"/>
                    <a:gd name="T14" fmla="*/ 0 60000 65536"/>
                    <a:gd name="T15" fmla="*/ 0 w 179"/>
                    <a:gd name="T16" fmla="*/ 0 h 30"/>
                    <a:gd name="T17" fmla="*/ 179 w 179"/>
                    <a:gd name="T18" fmla="*/ 30 h 30"/>
                  </a:gdLst>
                  <a:ahLst/>
                  <a:cxnLst>
                    <a:cxn ang="T10">
                      <a:pos x="T0" y="T1"/>
                    </a:cxn>
                    <a:cxn ang="T11">
                      <a:pos x="T2" y="T3"/>
                    </a:cxn>
                    <a:cxn ang="T12">
                      <a:pos x="T4" y="T5"/>
                    </a:cxn>
                    <a:cxn ang="T13">
                      <a:pos x="T6" y="T7"/>
                    </a:cxn>
                    <a:cxn ang="T14">
                      <a:pos x="T8" y="T9"/>
                    </a:cxn>
                  </a:cxnLst>
                  <a:rect l="T15" t="T16" r="T17" b="T18"/>
                  <a:pathLst>
                    <a:path w="179" h="30">
                      <a:moveTo>
                        <a:pt x="24" y="0"/>
                      </a:moveTo>
                      <a:lnTo>
                        <a:pt x="170" y="0"/>
                      </a:lnTo>
                      <a:lnTo>
                        <a:pt x="178"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31" name="Freeform 330"/>
                <p:cNvSpPr>
                  <a:spLocks/>
                </p:cNvSpPr>
                <p:nvPr/>
              </p:nvSpPr>
              <p:spPr bwMode="auto">
                <a:xfrm>
                  <a:off x="1479" y="3725"/>
                  <a:ext cx="55" cy="30"/>
                </a:xfrm>
                <a:custGeom>
                  <a:avLst/>
                  <a:gdLst>
                    <a:gd name="T0" fmla="*/ 0 w 55"/>
                    <a:gd name="T1" fmla="*/ 0 h 30"/>
                    <a:gd name="T2" fmla="*/ 32 w 55"/>
                    <a:gd name="T3" fmla="*/ 0 h 30"/>
                    <a:gd name="T4" fmla="*/ 54 w 55"/>
                    <a:gd name="T5" fmla="*/ 29 h 30"/>
                    <a:gd name="T6" fmla="*/ 10 w 55"/>
                    <a:gd name="T7" fmla="*/ 29 h 30"/>
                    <a:gd name="T8" fmla="*/ 0 w 55"/>
                    <a:gd name="T9" fmla="*/ 0 h 30"/>
                    <a:gd name="T10" fmla="*/ 0 60000 65536"/>
                    <a:gd name="T11" fmla="*/ 0 60000 65536"/>
                    <a:gd name="T12" fmla="*/ 0 60000 65536"/>
                    <a:gd name="T13" fmla="*/ 0 60000 65536"/>
                    <a:gd name="T14" fmla="*/ 0 60000 65536"/>
                    <a:gd name="T15" fmla="*/ 0 w 55"/>
                    <a:gd name="T16" fmla="*/ 0 h 30"/>
                    <a:gd name="T17" fmla="*/ 55 w 55"/>
                    <a:gd name="T18" fmla="*/ 30 h 30"/>
                  </a:gdLst>
                  <a:ahLst/>
                  <a:cxnLst>
                    <a:cxn ang="T10">
                      <a:pos x="T0" y="T1"/>
                    </a:cxn>
                    <a:cxn ang="T11">
                      <a:pos x="T2" y="T3"/>
                    </a:cxn>
                    <a:cxn ang="T12">
                      <a:pos x="T4" y="T5"/>
                    </a:cxn>
                    <a:cxn ang="T13">
                      <a:pos x="T6" y="T7"/>
                    </a:cxn>
                    <a:cxn ang="T14">
                      <a:pos x="T8" y="T9"/>
                    </a:cxn>
                  </a:cxnLst>
                  <a:rect l="T15" t="T16" r="T17" b="T18"/>
                  <a:pathLst>
                    <a:path w="55" h="30">
                      <a:moveTo>
                        <a:pt x="0" y="0"/>
                      </a:moveTo>
                      <a:lnTo>
                        <a:pt x="32" y="0"/>
                      </a:lnTo>
                      <a:lnTo>
                        <a:pt x="54"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321" name="Group 331"/>
              <p:cNvGrpSpPr>
                <a:grpSpLocks/>
              </p:cNvGrpSpPr>
              <p:nvPr/>
            </p:nvGrpSpPr>
            <p:grpSpPr bwMode="auto">
              <a:xfrm>
                <a:off x="1326" y="3534"/>
                <a:ext cx="176" cy="139"/>
                <a:chOff x="1326" y="3534"/>
                <a:chExt cx="176" cy="139"/>
              </a:xfrm>
            </p:grpSpPr>
            <p:sp>
              <p:nvSpPr>
                <p:cNvPr id="2322" name="Rectangle 332"/>
                <p:cNvSpPr>
                  <a:spLocks noChangeArrowheads="1"/>
                </p:cNvSpPr>
                <p:nvPr/>
              </p:nvSpPr>
              <p:spPr bwMode="auto">
                <a:xfrm>
                  <a:off x="1326" y="3534"/>
                  <a:ext cx="176" cy="1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23" name="Rectangle 333"/>
                <p:cNvSpPr>
                  <a:spLocks noChangeArrowheads="1"/>
                </p:cNvSpPr>
                <p:nvPr/>
              </p:nvSpPr>
              <p:spPr bwMode="auto">
                <a:xfrm>
                  <a:off x="1337" y="3546"/>
                  <a:ext cx="153" cy="117"/>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24" name="Rectangle 334"/>
                <p:cNvSpPr>
                  <a:spLocks noChangeArrowheads="1"/>
                </p:cNvSpPr>
                <p:nvPr/>
              </p:nvSpPr>
              <p:spPr bwMode="auto">
                <a:xfrm>
                  <a:off x="1470" y="3546"/>
                  <a:ext cx="20" cy="11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25" name="Rectangle 335"/>
                <p:cNvSpPr>
                  <a:spLocks noChangeArrowheads="1"/>
                </p:cNvSpPr>
                <p:nvPr/>
              </p:nvSpPr>
              <p:spPr bwMode="auto">
                <a:xfrm>
                  <a:off x="1476" y="3552"/>
                  <a:ext cx="8"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26" name="Oval 336"/>
                <p:cNvSpPr>
                  <a:spLocks noChangeArrowheads="1"/>
                </p:cNvSpPr>
                <p:nvPr/>
              </p:nvSpPr>
              <p:spPr bwMode="auto">
                <a:xfrm>
                  <a:off x="1477" y="3604"/>
                  <a:ext cx="5"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27" name="Oval 337"/>
                <p:cNvSpPr>
                  <a:spLocks noChangeArrowheads="1"/>
                </p:cNvSpPr>
                <p:nvPr/>
              </p:nvSpPr>
              <p:spPr bwMode="auto">
                <a:xfrm>
                  <a:off x="1477" y="3626"/>
                  <a:ext cx="5"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28" name="Oval 338"/>
                <p:cNvSpPr>
                  <a:spLocks noChangeArrowheads="1"/>
                </p:cNvSpPr>
                <p:nvPr/>
              </p:nvSpPr>
              <p:spPr bwMode="auto">
                <a:xfrm>
                  <a:off x="1477" y="3646"/>
                  <a:ext cx="5" cy="6"/>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303" name="Group 339"/>
            <p:cNvGrpSpPr>
              <a:grpSpLocks/>
            </p:cNvGrpSpPr>
            <p:nvPr/>
          </p:nvGrpSpPr>
          <p:grpSpPr bwMode="auto">
            <a:xfrm>
              <a:off x="1716" y="3534"/>
              <a:ext cx="270" cy="228"/>
              <a:chOff x="1716" y="3534"/>
              <a:chExt cx="270" cy="228"/>
            </a:xfrm>
          </p:grpSpPr>
          <p:grpSp>
            <p:nvGrpSpPr>
              <p:cNvPr id="2304" name="Group 340"/>
              <p:cNvGrpSpPr>
                <a:grpSpLocks/>
              </p:cNvGrpSpPr>
              <p:nvPr/>
            </p:nvGrpSpPr>
            <p:grpSpPr bwMode="auto">
              <a:xfrm>
                <a:off x="1728" y="3677"/>
                <a:ext cx="245" cy="70"/>
                <a:chOff x="1728" y="3677"/>
                <a:chExt cx="245" cy="70"/>
              </a:xfrm>
            </p:grpSpPr>
            <p:sp>
              <p:nvSpPr>
                <p:cNvPr id="2317" name="Rectangle 341"/>
                <p:cNvSpPr>
                  <a:spLocks noChangeArrowheads="1"/>
                </p:cNvSpPr>
                <p:nvPr/>
              </p:nvSpPr>
              <p:spPr bwMode="auto">
                <a:xfrm>
                  <a:off x="1728" y="3677"/>
                  <a:ext cx="245" cy="70"/>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18" name="Rectangle 342"/>
                <p:cNvSpPr>
                  <a:spLocks noChangeArrowheads="1"/>
                </p:cNvSpPr>
                <p:nvPr/>
              </p:nvSpPr>
              <p:spPr bwMode="auto">
                <a:xfrm>
                  <a:off x="1866" y="3689"/>
                  <a:ext cx="83" cy="31"/>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305" name="Group 343"/>
              <p:cNvGrpSpPr>
                <a:grpSpLocks/>
              </p:cNvGrpSpPr>
              <p:nvPr/>
            </p:nvGrpSpPr>
            <p:grpSpPr bwMode="auto">
              <a:xfrm>
                <a:off x="1716" y="3715"/>
                <a:ext cx="270" cy="47"/>
                <a:chOff x="1716" y="3715"/>
                <a:chExt cx="270" cy="47"/>
              </a:xfrm>
            </p:grpSpPr>
            <p:sp>
              <p:nvSpPr>
                <p:cNvPr id="2314" name="Freeform 344"/>
                <p:cNvSpPr>
                  <a:spLocks/>
                </p:cNvSpPr>
                <p:nvPr/>
              </p:nvSpPr>
              <p:spPr bwMode="auto">
                <a:xfrm>
                  <a:off x="1716" y="3715"/>
                  <a:ext cx="270" cy="47"/>
                </a:xfrm>
                <a:custGeom>
                  <a:avLst/>
                  <a:gdLst>
                    <a:gd name="T0" fmla="*/ 34 w 270"/>
                    <a:gd name="T1" fmla="*/ 0 h 47"/>
                    <a:gd name="T2" fmla="*/ 236 w 270"/>
                    <a:gd name="T3" fmla="*/ 0 h 47"/>
                    <a:gd name="T4" fmla="*/ 269 w 270"/>
                    <a:gd name="T5" fmla="*/ 41 h 47"/>
                    <a:gd name="T6" fmla="*/ 269 w 270"/>
                    <a:gd name="T7" fmla="*/ 43 h 47"/>
                    <a:gd name="T8" fmla="*/ 268 w 270"/>
                    <a:gd name="T9" fmla="*/ 45 h 47"/>
                    <a:gd name="T10" fmla="*/ 266 w 270"/>
                    <a:gd name="T11" fmla="*/ 46 h 47"/>
                    <a:gd name="T12" fmla="*/ 4 w 270"/>
                    <a:gd name="T13" fmla="*/ 46 h 47"/>
                    <a:gd name="T14" fmla="*/ 2 w 270"/>
                    <a:gd name="T15" fmla="*/ 45 h 47"/>
                    <a:gd name="T16" fmla="*/ 0 w 270"/>
                    <a:gd name="T17" fmla="*/ 43 h 47"/>
                    <a:gd name="T18" fmla="*/ 1 w 270"/>
                    <a:gd name="T19" fmla="*/ 41 h 47"/>
                    <a:gd name="T20" fmla="*/ 34 w 270"/>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47"/>
                    <a:gd name="T35" fmla="*/ 270 w 270"/>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47">
                      <a:moveTo>
                        <a:pt x="34" y="0"/>
                      </a:moveTo>
                      <a:lnTo>
                        <a:pt x="236" y="0"/>
                      </a:lnTo>
                      <a:lnTo>
                        <a:pt x="269" y="41"/>
                      </a:lnTo>
                      <a:lnTo>
                        <a:pt x="269" y="43"/>
                      </a:lnTo>
                      <a:lnTo>
                        <a:pt x="268" y="45"/>
                      </a:lnTo>
                      <a:lnTo>
                        <a:pt x="266" y="46"/>
                      </a:lnTo>
                      <a:lnTo>
                        <a:pt x="4" y="46"/>
                      </a:lnTo>
                      <a:lnTo>
                        <a:pt x="2" y="45"/>
                      </a:lnTo>
                      <a:lnTo>
                        <a:pt x="0" y="43"/>
                      </a:lnTo>
                      <a:lnTo>
                        <a:pt x="1" y="41"/>
                      </a:lnTo>
                      <a:lnTo>
                        <a:pt x="3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15" name="Freeform 345"/>
                <p:cNvSpPr>
                  <a:spLocks/>
                </p:cNvSpPr>
                <p:nvPr/>
              </p:nvSpPr>
              <p:spPr bwMode="auto">
                <a:xfrm>
                  <a:off x="1731" y="3725"/>
                  <a:ext cx="180" cy="30"/>
                </a:xfrm>
                <a:custGeom>
                  <a:avLst/>
                  <a:gdLst>
                    <a:gd name="T0" fmla="*/ 24 w 180"/>
                    <a:gd name="T1" fmla="*/ 0 h 30"/>
                    <a:gd name="T2" fmla="*/ 170 w 180"/>
                    <a:gd name="T3" fmla="*/ 0 h 30"/>
                    <a:gd name="T4" fmla="*/ 179 w 180"/>
                    <a:gd name="T5" fmla="*/ 29 h 30"/>
                    <a:gd name="T6" fmla="*/ 0 w 180"/>
                    <a:gd name="T7" fmla="*/ 29 h 30"/>
                    <a:gd name="T8" fmla="*/ 24 w 180"/>
                    <a:gd name="T9" fmla="*/ 0 h 30"/>
                    <a:gd name="T10" fmla="*/ 0 60000 65536"/>
                    <a:gd name="T11" fmla="*/ 0 60000 65536"/>
                    <a:gd name="T12" fmla="*/ 0 60000 65536"/>
                    <a:gd name="T13" fmla="*/ 0 60000 65536"/>
                    <a:gd name="T14" fmla="*/ 0 60000 65536"/>
                    <a:gd name="T15" fmla="*/ 0 w 180"/>
                    <a:gd name="T16" fmla="*/ 0 h 30"/>
                    <a:gd name="T17" fmla="*/ 180 w 180"/>
                    <a:gd name="T18" fmla="*/ 30 h 30"/>
                  </a:gdLst>
                  <a:ahLst/>
                  <a:cxnLst>
                    <a:cxn ang="T10">
                      <a:pos x="T0" y="T1"/>
                    </a:cxn>
                    <a:cxn ang="T11">
                      <a:pos x="T2" y="T3"/>
                    </a:cxn>
                    <a:cxn ang="T12">
                      <a:pos x="T4" y="T5"/>
                    </a:cxn>
                    <a:cxn ang="T13">
                      <a:pos x="T6" y="T7"/>
                    </a:cxn>
                    <a:cxn ang="T14">
                      <a:pos x="T8" y="T9"/>
                    </a:cxn>
                  </a:cxnLst>
                  <a:rect l="T15" t="T16" r="T17" b="T18"/>
                  <a:pathLst>
                    <a:path w="180" h="30">
                      <a:moveTo>
                        <a:pt x="24" y="0"/>
                      </a:moveTo>
                      <a:lnTo>
                        <a:pt x="170" y="0"/>
                      </a:lnTo>
                      <a:lnTo>
                        <a:pt x="179" y="29"/>
                      </a:lnTo>
                      <a:lnTo>
                        <a:pt x="0" y="29"/>
                      </a:lnTo>
                      <a:lnTo>
                        <a:pt x="2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316" name="Freeform 346"/>
                <p:cNvSpPr>
                  <a:spLocks/>
                </p:cNvSpPr>
                <p:nvPr/>
              </p:nvSpPr>
              <p:spPr bwMode="auto">
                <a:xfrm>
                  <a:off x="1915" y="3725"/>
                  <a:ext cx="56" cy="30"/>
                </a:xfrm>
                <a:custGeom>
                  <a:avLst/>
                  <a:gdLst>
                    <a:gd name="T0" fmla="*/ 0 w 56"/>
                    <a:gd name="T1" fmla="*/ 0 h 30"/>
                    <a:gd name="T2" fmla="*/ 32 w 56"/>
                    <a:gd name="T3" fmla="*/ 0 h 30"/>
                    <a:gd name="T4" fmla="*/ 55 w 56"/>
                    <a:gd name="T5" fmla="*/ 29 h 30"/>
                    <a:gd name="T6" fmla="*/ 10 w 56"/>
                    <a:gd name="T7" fmla="*/ 29 h 30"/>
                    <a:gd name="T8" fmla="*/ 0 w 56"/>
                    <a:gd name="T9" fmla="*/ 0 h 30"/>
                    <a:gd name="T10" fmla="*/ 0 60000 65536"/>
                    <a:gd name="T11" fmla="*/ 0 60000 65536"/>
                    <a:gd name="T12" fmla="*/ 0 60000 65536"/>
                    <a:gd name="T13" fmla="*/ 0 60000 65536"/>
                    <a:gd name="T14" fmla="*/ 0 60000 65536"/>
                    <a:gd name="T15" fmla="*/ 0 w 56"/>
                    <a:gd name="T16" fmla="*/ 0 h 30"/>
                    <a:gd name="T17" fmla="*/ 56 w 56"/>
                    <a:gd name="T18" fmla="*/ 30 h 30"/>
                  </a:gdLst>
                  <a:ahLst/>
                  <a:cxnLst>
                    <a:cxn ang="T10">
                      <a:pos x="T0" y="T1"/>
                    </a:cxn>
                    <a:cxn ang="T11">
                      <a:pos x="T2" y="T3"/>
                    </a:cxn>
                    <a:cxn ang="T12">
                      <a:pos x="T4" y="T5"/>
                    </a:cxn>
                    <a:cxn ang="T13">
                      <a:pos x="T6" y="T7"/>
                    </a:cxn>
                    <a:cxn ang="T14">
                      <a:pos x="T8" y="T9"/>
                    </a:cxn>
                  </a:cxnLst>
                  <a:rect l="T15" t="T16" r="T17" b="T18"/>
                  <a:pathLst>
                    <a:path w="56" h="30">
                      <a:moveTo>
                        <a:pt x="0" y="0"/>
                      </a:moveTo>
                      <a:lnTo>
                        <a:pt x="32" y="0"/>
                      </a:lnTo>
                      <a:lnTo>
                        <a:pt x="55" y="29"/>
                      </a:lnTo>
                      <a:lnTo>
                        <a:pt x="10" y="29"/>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306" name="Group 347"/>
              <p:cNvGrpSpPr>
                <a:grpSpLocks/>
              </p:cNvGrpSpPr>
              <p:nvPr/>
            </p:nvGrpSpPr>
            <p:grpSpPr bwMode="auto">
              <a:xfrm>
                <a:off x="1762" y="3534"/>
                <a:ext cx="177" cy="139"/>
                <a:chOff x="1762" y="3534"/>
                <a:chExt cx="177" cy="139"/>
              </a:xfrm>
            </p:grpSpPr>
            <p:sp>
              <p:nvSpPr>
                <p:cNvPr id="2307" name="Rectangle 348"/>
                <p:cNvSpPr>
                  <a:spLocks noChangeArrowheads="1"/>
                </p:cNvSpPr>
                <p:nvPr/>
              </p:nvSpPr>
              <p:spPr bwMode="auto">
                <a:xfrm>
                  <a:off x="1762" y="3534"/>
                  <a:ext cx="177" cy="1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08" name="Rectangle 349"/>
                <p:cNvSpPr>
                  <a:spLocks noChangeArrowheads="1"/>
                </p:cNvSpPr>
                <p:nvPr/>
              </p:nvSpPr>
              <p:spPr bwMode="auto">
                <a:xfrm>
                  <a:off x="1774" y="3546"/>
                  <a:ext cx="153" cy="117"/>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09" name="Rectangle 350"/>
                <p:cNvSpPr>
                  <a:spLocks noChangeArrowheads="1"/>
                </p:cNvSpPr>
                <p:nvPr/>
              </p:nvSpPr>
              <p:spPr bwMode="auto">
                <a:xfrm>
                  <a:off x="1907" y="3546"/>
                  <a:ext cx="20" cy="11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10" name="Rectangle 351"/>
                <p:cNvSpPr>
                  <a:spLocks noChangeArrowheads="1"/>
                </p:cNvSpPr>
                <p:nvPr/>
              </p:nvSpPr>
              <p:spPr bwMode="auto">
                <a:xfrm>
                  <a:off x="1912" y="3552"/>
                  <a:ext cx="9"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11" name="Oval 352"/>
                <p:cNvSpPr>
                  <a:spLocks noChangeArrowheads="1"/>
                </p:cNvSpPr>
                <p:nvPr/>
              </p:nvSpPr>
              <p:spPr bwMode="auto">
                <a:xfrm>
                  <a:off x="1913" y="3604"/>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12" name="Oval 353"/>
                <p:cNvSpPr>
                  <a:spLocks noChangeArrowheads="1"/>
                </p:cNvSpPr>
                <p:nvPr/>
              </p:nvSpPr>
              <p:spPr bwMode="auto">
                <a:xfrm>
                  <a:off x="1913" y="3626"/>
                  <a:ext cx="6" cy="5"/>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313" name="Oval 354"/>
                <p:cNvSpPr>
                  <a:spLocks noChangeArrowheads="1"/>
                </p:cNvSpPr>
                <p:nvPr/>
              </p:nvSpPr>
              <p:spPr bwMode="auto">
                <a:xfrm>
                  <a:off x="1913" y="3646"/>
                  <a:ext cx="6" cy="6"/>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sp>
        <p:nvSpPr>
          <p:cNvPr id="38243" name="Rectangle 355"/>
          <p:cNvSpPr>
            <a:spLocks noChangeArrowheads="1"/>
          </p:cNvSpPr>
          <p:nvPr/>
        </p:nvSpPr>
        <p:spPr bwMode="auto">
          <a:xfrm>
            <a:off x="2957513" y="6253164"/>
            <a:ext cx="1658852"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Red de Area Local</a:t>
            </a:r>
          </a:p>
        </p:txBody>
      </p:sp>
      <p:grpSp>
        <p:nvGrpSpPr>
          <p:cNvPr id="2075" name="Group 356"/>
          <p:cNvGrpSpPr>
            <a:grpSpLocks/>
          </p:cNvGrpSpPr>
          <p:nvPr/>
        </p:nvGrpSpPr>
        <p:grpSpPr bwMode="auto">
          <a:xfrm>
            <a:off x="7572376" y="5219700"/>
            <a:ext cx="1204913" cy="547688"/>
            <a:chOff x="3937" y="3265"/>
            <a:chExt cx="814" cy="462"/>
          </a:xfrm>
        </p:grpSpPr>
        <p:sp>
          <p:nvSpPr>
            <p:cNvPr id="2201" name="Rectangle 357"/>
            <p:cNvSpPr>
              <a:spLocks noChangeArrowheads="1"/>
            </p:cNvSpPr>
            <p:nvPr/>
          </p:nvSpPr>
          <p:spPr bwMode="auto">
            <a:xfrm>
              <a:off x="3937" y="3265"/>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202" name="Group 358"/>
            <p:cNvGrpSpPr>
              <a:grpSpLocks/>
            </p:cNvGrpSpPr>
            <p:nvPr/>
          </p:nvGrpSpPr>
          <p:grpSpPr bwMode="auto">
            <a:xfrm>
              <a:off x="4028" y="3423"/>
              <a:ext cx="652" cy="159"/>
              <a:chOff x="4028" y="3423"/>
              <a:chExt cx="652" cy="159"/>
            </a:xfrm>
          </p:grpSpPr>
          <p:sp>
            <p:nvSpPr>
              <p:cNvPr id="2289" name="Rectangle 359"/>
              <p:cNvSpPr>
                <a:spLocks noChangeArrowheads="1"/>
              </p:cNvSpPr>
              <p:nvPr/>
            </p:nvSpPr>
            <p:spPr bwMode="auto">
              <a:xfrm>
                <a:off x="4593" y="3515"/>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90" name="Rectangle 360"/>
              <p:cNvSpPr>
                <a:spLocks noChangeArrowheads="1"/>
              </p:cNvSpPr>
              <p:nvPr/>
            </p:nvSpPr>
            <p:spPr bwMode="auto">
              <a:xfrm>
                <a:off x="4337" y="3513"/>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91" name="Rectangle 361"/>
              <p:cNvSpPr>
                <a:spLocks noChangeArrowheads="1"/>
              </p:cNvSpPr>
              <p:nvPr/>
            </p:nvSpPr>
            <p:spPr bwMode="auto">
              <a:xfrm>
                <a:off x="4322" y="344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92" name="Rectangle 362"/>
              <p:cNvSpPr>
                <a:spLocks noChangeArrowheads="1"/>
              </p:cNvSpPr>
              <p:nvPr/>
            </p:nvSpPr>
            <p:spPr bwMode="auto">
              <a:xfrm>
                <a:off x="4090" y="3514"/>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93" name="Rectangle 363"/>
              <p:cNvSpPr>
                <a:spLocks noChangeArrowheads="1"/>
              </p:cNvSpPr>
              <p:nvPr/>
            </p:nvSpPr>
            <p:spPr bwMode="auto">
              <a:xfrm>
                <a:off x="4056" y="3448"/>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94" name="Rectangle 364"/>
              <p:cNvSpPr>
                <a:spLocks noChangeArrowheads="1"/>
              </p:cNvSpPr>
              <p:nvPr/>
            </p:nvSpPr>
            <p:spPr bwMode="auto">
              <a:xfrm>
                <a:off x="4352" y="3423"/>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95" name="Rectangle 365"/>
              <p:cNvSpPr>
                <a:spLocks noChangeArrowheads="1"/>
              </p:cNvSpPr>
              <p:nvPr/>
            </p:nvSpPr>
            <p:spPr bwMode="auto">
              <a:xfrm>
                <a:off x="4028" y="3512"/>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03" name="Group 366"/>
            <p:cNvGrpSpPr>
              <a:grpSpLocks/>
            </p:cNvGrpSpPr>
            <p:nvPr/>
          </p:nvGrpSpPr>
          <p:grpSpPr bwMode="auto">
            <a:xfrm>
              <a:off x="4020" y="3553"/>
              <a:ext cx="158" cy="131"/>
              <a:chOff x="4020" y="3553"/>
              <a:chExt cx="158" cy="131"/>
            </a:xfrm>
          </p:grpSpPr>
          <p:grpSp>
            <p:nvGrpSpPr>
              <p:cNvPr id="2274" name="Group 367"/>
              <p:cNvGrpSpPr>
                <a:grpSpLocks/>
              </p:cNvGrpSpPr>
              <p:nvPr/>
            </p:nvGrpSpPr>
            <p:grpSpPr bwMode="auto">
              <a:xfrm>
                <a:off x="4027" y="3635"/>
                <a:ext cx="142" cy="39"/>
                <a:chOff x="4027" y="3635"/>
                <a:chExt cx="142" cy="39"/>
              </a:xfrm>
            </p:grpSpPr>
            <p:sp>
              <p:nvSpPr>
                <p:cNvPr id="2287" name="Rectangle 368"/>
                <p:cNvSpPr>
                  <a:spLocks noChangeArrowheads="1"/>
                </p:cNvSpPr>
                <p:nvPr/>
              </p:nvSpPr>
              <p:spPr bwMode="auto">
                <a:xfrm>
                  <a:off x="4027" y="3635"/>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88" name="Rectangle 369"/>
                <p:cNvSpPr>
                  <a:spLocks noChangeArrowheads="1"/>
                </p:cNvSpPr>
                <p:nvPr/>
              </p:nvSpPr>
              <p:spPr bwMode="auto">
                <a:xfrm>
                  <a:off x="4107" y="36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75" name="Group 370"/>
              <p:cNvGrpSpPr>
                <a:grpSpLocks/>
              </p:cNvGrpSpPr>
              <p:nvPr/>
            </p:nvGrpSpPr>
            <p:grpSpPr bwMode="auto">
              <a:xfrm>
                <a:off x="4020" y="3657"/>
                <a:ext cx="158" cy="27"/>
                <a:chOff x="4020" y="3657"/>
                <a:chExt cx="158" cy="27"/>
              </a:xfrm>
            </p:grpSpPr>
            <p:sp>
              <p:nvSpPr>
                <p:cNvPr id="2284" name="Freeform 371"/>
                <p:cNvSpPr>
                  <a:spLocks/>
                </p:cNvSpPr>
                <p:nvPr/>
              </p:nvSpPr>
              <p:spPr bwMode="auto">
                <a:xfrm>
                  <a:off x="4020" y="3657"/>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85" name="Freeform 372"/>
                <p:cNvSpPr>
                  <a:spLocks/>
                </p:cNvSpPr>
                <p:nvPr/>
              </p:nvSpPr>
              <p:spPr bwMode="auto">
                <a:xfrm>
                  <a:off x="4029" y="3662"/>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86" name="Freeform 373"/>
                <p:cNvSpPr>
                  <a:spLocks/>
                </p:cNvSpPr>
                <p:nvPr/>
              </p:nvSpPr>
              <p:spPr bwMode="auto">
                <a:xfrm>
                  <a:off x="4136" y="36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276" name="Group 374"/>
              <p:cNvGrpSpPr>
                <a:grpSpLocks/>
              </p:cNvGrpSpPr>
              <p:nvPr/>
            </p:nvGrpSpPr>
            <p:grpSpPr bwMode="auto">
              <a:xfrm>
                <a:off x="4047" y="3553"/>
                <a:ext cx="103" cy="79"/>
                <a:chOff x="4047" y="3553"/>
                <a:chExt cx="103" cy="79"/>
              </a:xfrm>
            </p:grpSpPr>
            <p:sp>
              <p:nvSpPr>
                <p:cNvPr id="2277" name="Rectangle 375"/>
                <p:cNvSpPr>
                  <a:spLocks noChangeArrowheads="1"/>
                </p:cNvSpPr>
                <p:nvPr/>
              </p:nvSpPr>
              <p:spPr bwMode="auto">
                <a:xfrm>
                  <a:off x="4047" y="35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78" name="Rectangle 376"/>
                <p:cNvSpPr>
                  <a:spLocks noChangeArrowheads="1"/>
                </p:cNvSpPr>
                <p:nvPr/>
              </p:nvSpPr>
              <p:spPr bwMode="auto">
                <a:xfrm>
                  <a:off x="4054" y="35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79" name="Rectangle 377"/>
                <p:cNvSpPr>
                  <a:spLocks noChangeArrowheads="1"/>
                </p:cNvSpPr>
                <p:nvPr/>
              </p:nvSpPr>
              <p:spPr bwMode="auto">
                <a:xfrm>
                  <a:off x="4132" y="35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80" name="Rectangle 378"/>
                <p:cNvSpPr>
                  <a:spLocks noChangeArrowheads="1"/>
                </p:cNvSpPr>
                <p:nvPr/>
              </p:nvSpPr>
              <p:spPr bwMode="auto">
                <a:xfrm>
                  <a:off x="4135" y="35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81" name="Oval 379"/>
                <p:cNvSpPr>
                  <a:spLocks noChangeArrowheads="1"/>
                </p:cNvSpPr>
                <p:nvPr/>
              </p:nvSpPr>
              <p:spPr bwMode="auto">
                <a:xfrm>
                  <a:off x="4136" y="3593"/>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82" name="Oval 380"/>
                <p:cNvSpPr>
                  <a:spLocks noChangeArrowheads="1"/>
                </p:cNvSpPr>
                <p:nvPr/>
              </p:nvSpPr>
              <p:spPr bwMode="auto">
                <a:xfrm>
                  <a:off x="4136" y="3606"/>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83" name="Oval 381"/>
                <p:cNvSpPr>
                  <a:spLocks noChangeArrowheads="1"/>
                </p:cNvSpPr>
                <p:nvPr/>
              </p:nvSpPr>
              <p:spPr bwMode="auto">
                <a:xfrm>
                  <a:off x="4136" y="3617"/>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204" name="Group 382"/>
            <p:cNvGrpSpPr>
              <a:grpSpLocks/>
            </p:cNvGrpSpPr>
            <p:nvPr/>
          </p:nvGrpSpPr>
          <p:grpSpPr bwMode="auto">
            <a:xfrm>
              <a:off x="4261" y="3412"/>
              <a:ext cx="126" cy="42"/>
              <a:chOff x="4261" y="3412"/>
              <a:chExt cx="126" cy="42"/>
            </a:xfrm>
          </p:grpSpPr>
          <p:sp>
            <p:nvSpPr>
              <p:cNvPr id="2266" name="Rectangle 383"/>
              <p:cNvSpPr>
                <a:spLocks noChangeArrowheads="1"/>
              </p:cNvSpPr>
              <p:nvPr/>
            </p:nvSpPr>
            <p:spPr bwMode="auto">
              <a:xfrm>
                <a:off x="4262" y="3415"/>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67" name="Rectangle 384"/>
              <p:cNvSpPr>
                <a:spLocks noChangeArrowheads="1"/>
              </p:cNvSpPr>
              <p:nvPr/>
            </p:nvSpPr>
            <p:spPr bwMode="auto">
              <a:xfrm>
                <a:off x="4261" y="3442"/>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268" name="Group 385"/>
              <p:cNvGrpSpPr>
                <a:grpSpLocks/>
              </p:cNvGrpSpPr>
              <p:nvPr/>
            </p:nvGrpSpPr>
            <p:grpSpPr bwMode="auto">
              <a:xfrm>
                <a:off x="4335" y="3444"/>
                <a:ext cx="32" cy="10"/>
                <a:chOff x="4335" y="3444"/>
                <a:chExt cx="32" cy="10"/>
              </a:xfrm>
            </p:grpSpPr>
            <p:sp>
              <p:nvSpPr>
                <p:cNvPr id="2270" name="Rectangle 386"/>
                <p:cNvSpPr>
                  <a:spLocks noChangeArrowheads="1"/>
                </p:cNvSpPr>
                <p:nvPr/>
              </p:nvSpPr>
              <p:spPr bwMode="auto">
                <a:xfrm>
                  <a:off x="4335" y="34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71" name="Rectangle 387"/>
                <p:cNvSpPr>
                  <a:spLocks noChangeArrowheads="1"/>
                </p:cNvSpPr>
                <p:nvPr/>
              </p:nvSpPr>
              <p:spPr bwMode="auto">
                <a:xfrm>
                  <a:off x="4345" y="3444"/>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72" name="Rectangle 388"/>
                <p:cNvSpPr>
                  <a:spLocks noChangeArrowheads="1"/>
                </p:cNvSpPr>
                <p:nvPr/>
              </p:nvSpPr>
              <p:spPr bwMode="auto">
                <a:xfrm>
                  <a:off x="4355" y="34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73" name="Rectangle 389"/>
                <p:cNvSpPr>
                  <a:spLocks noChangeArrowheads="1"/>
                </p:cNvSpPr>
                <p:nvPr/>
              </p:nvSpPr>
              <p:spPr bwMode="auto">
                <a:xfrm>
                  <a:off x="4364" y="3444"/>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269" name="Rectangle 390"/>
              <p:cNvSpPr>
                <a:spLocks noChangeArrowheads="1"/>
              </p:cNvSpPr>
              <p:nvPr/>
            </p:nvSpPr>
            <p:spPr bwMode="auto">
              <a:xfrm>
                <a:off x="4277" y="3412"/>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05" name="Group 391"/>
            <p:cNvGrpSpPr>
              <a:grpSpLocks/>
            </p:cNvGrpSpPr>
            <p:nvPr/>
          </p:nvGrpSpPr>
          <p:grpSpPr bwMode="auto">
            <a:xfrm>
              <a:off x="4511" y="3367"/>
              <a:ext cx="184" cy="86"/>
              <a:chOff x="4511" y="3367"/>
              <a:chExt cx="184" cy="86"/>
            </a:xfrm>
          </p:grpSpPr>
          <p:grpSp>
            <p:nvGrpSpPr>
              <p:cNvPr id="2255" name="Group 392"/>
              <p:cNvGrpSpPr>
                <a:grpSpLocks/>
              </p:cNvGrpSpPr>
              <p:nvPr/>
            </p:nvGrpSpPr>
            <p:grpSpPr bwMode="auto">
              <a:xfrm>
                <a:off x="4511" y="3367"/>
                <a:ext cx="184" cy="86"/>
                <a:chOff x="4511" y="3367"/>
                <a:chExt cx="184" cy="86"/>
              </a:xfrm>
            </p:grpSpPr>
            <p:sp>
              <p:nvSpPr>
                <p:cNvPr id="2259" name="Rectangle 393"/>
                <p:cNvSpPr>
                  <a:spLocks noChangeArrowheads="1"/>
                </p:cNvSpPr>
                <p:nvPr/>
              </p:nvSpPr>
              <p:spPr bwMode="auto">
                <a:xfrm>
                  <a:off x="4520" y="3414"/>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60" name="Rectangle 394"/>
                <p:cNvSpPr>
                  <a:spLocks noChangeArrowheads="1"/>
                </p:cNvSpPr>
                <p:nvPr/>
              </p:nvSpPr>
              <p:spPr bwMode="auto">
                <a:xfrm>
                  <a:off x="4534" y="3440"/>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61" name="Freeform 395"/>
                <p:cNvSpPr>
                  <a:spLocks/>
                </p:cNvSpPr>
                <p:nvPr/>
              </p:nvSpPr>
              <p:spPr bwMode="auto">
                <a:xfrm>
                  <a:off x="4513" y="3370"/>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62" name="Rectangle 396"/>
                <p:cNvSpPr>
                  <a:spLocks noChangeArrowheads="1"/>
                </p:cNvSpPr>
                <p:nvPr/>
              </p:nvSpPr>
              <p:spPr bwMode="auto">
                <a:xfrm>
                  <a:off x="4511" y="3435"/>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63" name="Line 397"/>
                <p:cNvSpPr>
                  <a:spLocks noChangeShapeType="1"/>
                </p:cNvSpPr>
                <p:nvPr/>
              </p:nvSpPr>
              <p:spPr bwMode="auto">
                <a:xfrm>
                  <a:off x="4514" y="3377"/>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264" name="Rectangle 398"/>
                <p:cNvSpPr>
                  <a:spLocks noChangeArrowheads="1"/>
                </p:cNvSpPr>
                <p:nvPr/>
              </p:nvSpPr>
              <p:spPr bwMode="auto">
                <a:xfrm>
                  <a:off x="4554" y="3367"/>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65" name="Freeform 399"/>
                <p:cNvSpPr>
                  <a:spLocks/>
                </p:cNvSpPr>
                <p:nvPr/>
              </p:nvSpPr>
              <p:spPr bwMode="auto">
                <a:xfrm>
                  <a:off x="4663" y="3419"/>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256" name="Group 400"/>
              <p:cNvGrpSpPr>
                <a:grpSpLocks/>
              </p:cNvGrpSpPr>
              <p:nvPr/>
            </p:nvGrpSpPr>
            <p:grpSpPr bwMode="auto">
              <a:xfrm>
                <a:off x="4527" y="3383"/>
                <a:ext cx="10" cy="10"/>
                <a:chOff x="4527" y="3383"/>
                <a:chExt cx="10" cy="10"/>
              </a:xfrm>
            </p:grpSpPr>
            <p:sp>
              <p:nvSpPr>
                <p:cNvPr id="2257" name="Rectangle 401"/>
                <p:cNvSpPr>
                  <a:spLocks noChangeArrowheads="1"/>
                </p:cNvSpPr>
                <p:nvPr/>
              </p:nvSpPr>
              <p:spPr bwMode="auto">
                <a:xfrm>
                  <a:off x="4528" y="3384"/>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58" name="Freeform 402"/>
                <p:cNvSpPr>
                  <a:spLocks/>
                </p:cNvSpPr>
                <p:nvPr/>
              </p:nvSpPr>
              <p:spPr bwMode="auto">
                <a:xfrm>
                  <a:off x="4527" y="3383"/>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2206" name="Group 403"/>
            <p:cNvGrpSpPr>
              <a:grpSpLocks/>
            </p:cNvGrpSpPr>
            <p:nvPr/>
          </p:nvGrpSpPr>
          <p:grpSpPr bwMode="auto">
            <a:xfrm>
              <a:off x="3971" y="3323"/>
              <a:ext cx="202" cy="132"/>
              <a:chOff x="3971" y="3323"/>
              <a:chExt cx="202" cy="132"/>
            </a:xfrm>
          </p:grpSpPr>
          <p:sp>
            <p:nvSpPr>
              <p:cNvPr id="2239" name="Freeform 404"/>
              <p:cNvSpPr>
                <a:spLocks/>
              </p:cNvSpPr>
              <p:nvPr/>
            </p:nvSpPr>
            <p:spPr bwMode="auto">
              <a:xfrm>
                <a:off x="4090" y="3406"/>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2240" name="Group 405"/>
              <p:cNvGrpSpPr>
                <a:grpSpLocks/>
              </p:cNvGrpSpPr>
              <p:nvPr/>
            </p:nvGrpSpPr>
            <p:grpSpPr bwMode="auto">
              <a:xfrm>
                <a:off x="3971" y="3364"/>
                <a:ext cx="159" cy="91"/>
                <a:chOff x="3971" y="3364"/>
                <a:chExt cx="159" cy="91"/>
              </a:xfrm>
            </p:grpSpPr>
            <p:grpSp>
              <p:nvGrpSpPr>
                <p:cNvPr id="2248" name="Group 406"/>
                <p:cNvGrpSpPr>
                  <a:grpSpLocks/>
                </p:cNvGrpSpPr>
                <p:nvPr/>
              </p:nvGrpSpPr>
              <p:grpSpPr bwMode="auto">
                <a:xfrm>
                  <a:off x="3971" y="3428"/>
                  <a:ext cx="159" cy="27"/>
                  <a:chOff x="3971" y="3428"/>
                  <a:chExt cx="159" cy="27"/>
                </a:xfrm>
              </p:grpSpPr>
              <p:sp>
                <p:nvSpPr>
                  <p:cNvPr id="2252" name="Freeform 407"/>
                  <p:cNvSpPr>
                    <a:spLocks/>
                  </p:cNvSpPr>
                  <p:nvPr/>
                </p:nvSpPr>
                <p:spPr bwMode="auto">
                  <a:xfrm>
                    <a:off x="3971" y="3428"/>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53" name="Freeform 408"/>
                  <p:cNvSpPr>
                    <a:spLocks/>
                  </p:cNvSpPr>
                  <p:nvPr/>
                </p:nvSpPr>
                <p:spPr bwMode="auto">
                  <a:xfrm>
                    <a:off x="3980" y="3434"/>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54" name="Freeform 409"/>
                  <p:cNvSpPr>
                    <a:spLocks/>
                  </p:cNvSpPr>
                  <p:nvPr/>
                </p:nvSpPr>
                <p:spPr bwMode="auto">
                  <a:xfrm>
                    <a:off x="4088" y="3434"/>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2249" name="Rectangle 410"/>
                <p:cNvSpPr>
                  <a:spLocks noChangeArrowheads="1"/>
                </p:cNvSpPr>
                <p:nvPr/>
              </p:nvSpPr>
              <p:spPr bwMode="auto">
                <a:xfrm>
                  <a:off x="4008" y="3364"/>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50" name="Rectangle 411"/>
                <p:cNvSpPr>
                  <a:spLocks noChangeArrowheads="1"/>
                </p:cNvSpPr>
                <p:nvPr/>
              </p:nvSpPr>
              <p:spPr bwMode="auto">
                <a:xfrm>
                  <a:off x="4020" y="3373"/>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51" name="Rectangle 412"/>
                <p:cNvSpPr>
                  <a:spLocks noChangeArrowheads="1"/>
                </p:cNvSpPr>
                <p:nvPr/>
              </p:nvSpPr>
              <p:spPr bwMode="auto">
                <a:xfrm>
                  <a:off x="4073" y="3420"/>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241" name="Rectangle 413"/>
              <p:cNvSpPr>
                <a:spLocks noChangeArrowheads="1"/>
              </p:cNvSpPr>
              <p:nvPr/>
            </p:nvSpPr>
            <p:spPr bwMode="auto">
              <a:xfrm>
                <a:off x="4131" y="3323"/>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42" name="Rectangle 414"/>
              <p:cNvSpPr>
                <a:spLocks noChangeArrowheads="1"/>
              </p:cNvSpPr>
              <p:nvPr/>
            </p:nvSpPr>
            <p:spPr bwMode="auto">
              <a:xfrm>
                <a:off x="4143" y="3334"/>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43" name="Rectangle 415"/>
              <p:cNvSpPr>
                <a:spLocks noChangeArrowheads="1"/>
              </p:cNvSpPr>
              <p:nvPr/>
            </p:nvSpPr>
            <p:spPr bwMode="auto">
              <a:xfrm>
                <a:off x="4167" y="3369"/>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44" name="Rectangle 416"/>
              <p:cNvSpPr>
                <a:spLocks noChangeArrowheads="1"/>
              </p:cNvSpPr>
              <p:nvPr/>
            </p:nvSpPr>
            <p:spPr bwMode="auto">
              <a:xfrm>
                <a:off x="4145" y="3343"/>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45" name="Rectangle 417"/>
              <p:cNvSpPr>
                <a:spLocks noChangeArrowheads="1"/>
              </p:cNvSpPr>
              <p:nvPr/>
            </p:nvSpPr>
            <p:spPr bwMode="auto">
              <a:xfrm>
                <a:off x="4148" y="3333"/>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46" name="Rectangle 418"/>
              <p:cNvSpPr>
                <a:spLocks noChangeArrowheads="1"/>
              </p:cNvSpPr>
              <p:nvPr/>
            </p:nvSpPr>
            <p:spPr bwMode="auto">
              <a:xfrm>
                <a:off x="4163" y="334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47" name="Rectangle 419"/>
              <p:cNvSpPr>
                <a:spLocks noChangeArrowheads="1"/>
              </p:cNvSpPr>
              <p:nvPr/>
            </p:nvSpPr>
            <p:spPr bwMode="auto">
              <a:xfrm>
                <a:off x="4163" y="3354"/>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07" name="Group 420"/>
            <p:cNvGrpSpPr>
              <a:grpSpLocks/>
            </p:cNvGrpSpPr>
            <p:nvPr/>
          </p:nvGrpSpPr>
          <p:grpSpPr bwMode="auto">
            <a:xfrm>
              <a:off x="4264" y="3553"/>
              <a:ext cx="159" cy="131"/>
              <a:chOff x="4264" y="3553"/>
              <a:chExt cx="159" cy="131"/>
            </a:xfrm>
          </p:grpSpPr>
          <p:grpSp>
            <p:nvGrpSpPr>
              <p:cNvPr id="2224" name="Group 421"/>
              <p:cNvGrpSpPr>
                <a:grpSpLocks/>
              </p:cNvGrpSpPr>
              <p:nvPr/>
            </p:nvGrpSpPr>
            <p:grpSpPr bwMode="auto">
              <a:xfrm>
                <a:off x="4271" y="3635"/>
                <a:ext cx="143" cy="39"/>
                <a:chOff x="4271" y="3635"/>
                <a:chExt cx="143" cy="39"/>
              </a:xfrm>
            </p:grpSpPr>
            <p:sp>
              <p:nvSpPr>
                <p:cNvPr id="2237" name="Rectangle 422"/>
                <p:cNvSpPr>
                  <a:spLocks noChangeArrowheads="1"/>
                </p:cNvSpPr>
                <p:nvPr/>
              </p:nvSpPr>
              <p:spPr bwMode="auto">
                <a:xfrm>
                  <a:off x="4271" y="36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38" name="Rectangle 423"/>
                <p:cNvSpPr>
                  <a:spLocks noChangeArrowheads="1"/>
                </p:cNvSpPr>
                <p:nvPr/>
              </p:nvSpPr>
              <p:spPr bwMode="auto">
                <a:xfrm>
                  <a:off x="4352" y="36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25" name="Group 424"/>
              <p:cNvGrpSpPr>
                <a:grpSpLocks/>
              </p:cNvGrpSpPr>
              <p:nvPr/>
            </p:nvGrpSpPr>
            <p:grpSpPr bwMode="auto">
              <a:xfrm>
                <a:off x="4264" y="3657"/>
                <a:ext cx="159" cy="27"/>
                <a:chOff x="4264" y="3657"/>
                <a:chExt cx="159" cy="27"/>
              </a:xfrm>
            </p:grpSpPr>
            <p:sp>
              <p:nvSpPr>
                <p:cNvPr id="2234" name="Freeform 425"/>
                <p:cNvSpPr>
                  <a:spLocks/>
                </p:cNvSpPr>
                <p:nvPr/>
              </p:nvSpPr>
              <p:spPr bwMode="auto">
                <a:xfrm>
                  <a:off x="4264" y="36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35" name="Freeform 426"/>
                <p:cNvSpPr>
                  <a:spLocks/>
                </p:cNvSpPr>
                <p:nvPr/>
              </p:nvSpPr>
              <p:spPr bwMode="auto">
                <a:xfrm>
                  <a:off x="4273" y="36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36" name="Freeform 427"/>
                <p:cNvSpPr>
                  <a:spLocks/>
                </p:cNvSpPr>
                <p:nvPr/>
              </p:nvSpPr>
              <p:spPr bwMode="auto">
                <a:xfrm>
                  <a:off x="4381" y="36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226" name="Group 428"/>
              <p:cNvGrpSpPr>
                <a:grpSpLocks/>
              </p:cNvGrpSpPr>
              <p:nvPr/>
            </p:nvGrpSpPr>
            <p:grpSpPr bwMode="auto">
              <a:xfrm>
                <a:off x="4292" y="3553"/>
                <a:ext cx="103" cy="79"/>
                <a:chOff x="4292" y="3553"/>
                <a:chExt cx="103" cy="79"/>
              </a:xfrm>
            </p:grpSpPr>
            <p:sp>
              <p:nvSpPr>
                <p:cNvPr id="2227" name="Rectangle 429"/>
                <p:cNvSpPr>
                  <a:spLocks noChangeArrowheads="1"/>
                </p:cNvSpPr>
                <p:nvPr/>
              </p:nvSpPr>
              <p:spPr bwMode="auto">
                <a:xfrm>
                  <a:off x="4292" y="3553"/>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28" name="Rectangle 430"/>
                <p:cNvSpPr>
                  <a:spLocks noChangeArrowheads="1"/>
                </p:cNvSpPr>
                <p:nvPr/>
              </p:nvSpPr>
              <p:spPr bwMode="auto">
                <a:xfrm>
                  <a:off x="4299" y="3560"/>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29" name="Rectangle 431"/>
                <p:cNvSpPr>
                  <a:spLocks noChangeArrowheads="1"/>
                </p:cNvSpPr>
                <p:nvPr/>
              </p:nvSpPr>
              <p:spPr bwMode="auto">
                <a:xfrm>
                  <a:off x="4377" y="35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30" name="Rectangle 432"/>
                <p:cNvSpPr>
                  <a:spLocks noChangeArrowheads="1"/>
                </p:cNvSpPr>
                <p:nvPr/>
              </p:nvSpPr>
              <p:spPr bwMode="auto">
                <a:xfrm>
                  <a:off x="4380" y="35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31" name="Oval 433"/>
                <p:cNvSpPr>
                  <a:spLocks noChangeArrowheads="1"/>
                </p:cNvSpPr>
                <p:nvPr/>
              </p:nvSpPr>
              <p:spPr bwMode="auto">
                <a:xfrm>
                  <a:off x="4381" y="35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32" name="Oval 434"/>
                <p:cNvSpPr>
                  <a:spLocks noChangeArrowheads="1"/>
                </p:cNvSpPr>
                <p:nvPr/>
              </p:nvSpPr>
              <p:spPr bwMode="auto">
                <a:xfrm>
                  <a:off x="4381" y="36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33" name="Oval 435"/>
                <p:cNvSpPr>
                  <a:spLocks noChangeArrowheads="1"/>
                </p:cNvSpPr>
                <p:nvPr/>
              </p:nvSpPr>
              <p:spPr bwMode="auto">
                <a:xfrm>
                  <a:off x="4381" y="36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208" name="Group 436"/>
            <p:cNvGrpSpPr>
              <a:grpSpLocks/>
            </p:cNvGrpSpPr>
            <p:nvPr/>
          </p:nvGrpSpPr>
          <p:grpSpPr bwMode="auto">
            <a:xfrm>
              <a:off x="4520" y="3553"/>
              <a:ext cx="159" cy="131"/>
              <a:chOff x="4520" y="3553"/>
              <a:chExt cx="159" cy="131"/>
            </a:xfrm>
          </p:grpSpPr>
          <p:grpSp>
            <p:nvGrpSpPr>
              <p:cNvPr id="2209" name="Group 437"/>
              <p:cNvGrpSpPr>
                <a:grpSpLocks/>
              </p:cNvGrpSpPr>
              <p:nvPr/>
            </p:nvGrpSpPr>
            <p:grpSpPr bwMode="auto">
              <a:xfrm>
                <a:off x="4527" y="3635"/>
                <a:ext cx="143" cy="39"/>
                <a:chOff x="4527" y="3635"/>
                <a:chExt cx="143" cy="39"/>
              </a:xfrm>
            </p:grpSpPr>
            <p:sp>
              <p:nvSpPr>
                <p:cNvPr id="2222" name="Rectangle 438"/>
                <p:cNvSpPr>
                  <a:spLocks noChangeArrowheads="1"/>
                </p:cNvSpPr>
                <p:nvPr/>
              </p:nvSpPr>
              <p:spPr bwMode="auto">
                <a:xfrm>
                  <a:off x="4527" y="3635"/>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23" name="Rectangle 439"/>
                <p:cNvSpPr>
                  <a:spLocks noChangeArrowheads="1"/>
                </p:cNvSpPr>
                <p:nvPr/>
              </p:nvSpPr>
              <p:spPr bwMode="auto">
                <a:xfrm>
                  <a:off x="4608" y="3642"/>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210" name="Group 440"/>
              <p:cNvGrpSpPr>
                <a:grpSpLocks/>
              </p:cNvGrpSpPr>
              <p:nvPr/>
            </p:nvGrpSpPr>
            <p:grpSpPr bwMode="auto">
              <a:xfrm>
                <a:off x="4520" y="3657"/>
                <a:ext cx="159" cy="27"/>
                <a:chOff x="4520" y="3657"/>
                <a:chExt cx="159" cy="27"/>
              </a:xfrm>
            </p:grpSpPr>
            <p:sp>
              <p:nvSpPr>
                <p:cNvPr id="2219" name="Freeform 441"/>
                <p:cNvSpPr>
                  <a:spLocks/>
                </p:cNvSpPr>
                <p:nvPr/>
              </p:nvSpPr>
              <p:spPr bwMode="auto">
                <a:xfrm>
                  <a:off x="4520" y="3657"/>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20" name="Freeform 442"/>
                <p:cNvSpPr>
                  <a:spLocks/>
                </p:cNvSpPr>
                <p:nvPr/>
              </p:nvSpPr>
              <p:spPr bwMode="auto">
                <a:xfrm>
                  <a:off x="4529" y="3662"/>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221" name="Freeform 443"/>
                <p:cNvSpPr>
                  <a:spLocks/>
                </p:cNvSpPr>
                <p:nvPr/>
              </p:nvSpPr>
              <p:spPr bwMode="auto">
                <a:xfrm>
                  <a:off x="4637" y="3662"/>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211" name="Group 444"/>
              <p:cNvGrpSpPr>
                <a:grpSpLocks/>
              </p:cNvGrpSpPr>
              <p:nvPr/>
            </p:nvGrpSpPr>
            <p:grpSpPr bwMode="auto">
              <a:xfrm>
                <a:off x="4547" y="3553"/>
                <a:ext cx="104" cy="79"/>
                <a:chOff x="4547" y="3553"/>
                <a:chExt cx="104" cy="79"/>
              </a:xfrm>
            </p:grpSpPr>
            <p:sp>
              <p:nvSpPr>
                <p:cNvPr id="2212" name="Rectangle 445"/>
                <p:cNvSpPr>
                  <a:spLocks noChangeArrowheads="1"/>
                </p:cNvSpPr>
                <p:nvPr/>
              </p:nvSpPr>
              <p:spPr bwMode="auto">
                <a:xfrm>
                  <a:off x="4547" y="3553"/>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13" name="Rectangle 446"/>
                <p:cNvSpPr>
                  <a:spLocks noChangeArrowheads="1"/>
                </p:cNvSpPr>
                <p:nvPr/>
              </p:nvSpPr>
              <p:spPr bwMode="auto">
                <a:xfrm>
                  <a:off x="4554" y="3560"/>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14" name="Rectangle 447"/>
                <p:cNvSpPr>
                  <a:spLocks noChangeArrowheads="1"/>
                </p:cNvSpPr>
                <p:nvPr/>
              </p:nvSpPr>
              <p:spPr bwMode="auto">
                <a:xfrm>
                  <a:off x="4633" y="3560"/>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15" name="Rectangle 448"/>
                <p:cNvSpPr>
                  <a:spLocks noChangeArrowheads="1"/>
                </p:cNvSpPr>
                <p:nvPr/>
              </p:nvSpPr>
              <p:spPr bwMode="auto">
                <a:xfrm>
                  <a:off x="4636" y="3563"/>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16" name="Oval 449"/>
                <p:cNvSpPr>
                  <a:spLocks noChangeArrowheads="1"/>
                </p:cNvSpPr>
                <p:nvPr/>
              </p:nvSpPr>
              <p:spPr bwMode="auto">
                <a:xfrm>
                  <a:off x="4637" y="3593"/>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17" name="Oval 450"/>
                <p:cNvSpPr>
                  <a:spLocks noChangeArrowheads="1"/>
                </p:cNvSpPr>
                <p:nvPr/>
              </p:nvSpPr>
              <p:spPr bwMode="auto">
                <a:xfrm>
                  <a:off x="4637" y="3606"/>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18" name="Oval 451"/>
                <p:cNvSpPr>
                  <a:spLocks noChangeArrowheads="1"/>
                </p:cNvSpPr>
                <p:nvPr/>
              </p:nvSpPr>
              <p:spPr bwMode="auto">
                <a:xfrm>
                  <a:off x="4637" y="3617"/>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sp>
        <p:nvSpPr>
          <p:cNvPr id="38340" name="Rectangle 452"/>
          <p:cNvSpPr>
            <a:spLocks noChangeArrowheads="1"/>
          </p:cNvSpPr>
          <p:nvPr/>
        </p:nvSpPr>
        <p:spPr bwMode="auto">
          <a:xfrm>
            <a:off x="7359650" y="5789614"/>
            <a:ext cx="1658852"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Red de Area Local</a:t>
            </a:r>
          </a:p>
        </p:txBody>
      </p:sp>
      <p:sp>
        <p:nvSpPr>
          <p:cNvPr id="2077" name="Line 453"/>
          <p:cNvSpPr>
            <a:spLocks noChangeShapeType="1"/>
          </p:cNvSpPr>
          <p:nvPr/>
        </p:nvSpPr>
        <p:spPr bwMode="auto">
          <a:xfrm>
            <a:off x="6862763" y="4538664"/>
            <a:ext cx="781050" cy="681037"/>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78" name="Line 454"/>
          <p:cNvSpPr>
            <a:spLocks noChangeShapeType="1"/>
          </p:cNvSpPr>
          <p:nvPr/>
        </p:nvSpPr>
        <p:spPr bwMode="auto">
          <a:xfrm>
            <a:off x="6578600" y="3175001"/>
            <a:ext cx="0" cy="284163"/>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38343" name="Rectangle 455"/>
          <p:cNvSpPr>
            <a:spLocks noChangeArrowheads="1"/>
          </p:cNvSpPr>
          <p:nvPr/>
        </p:nvSpPr>
        <p:spPr bwMode="auto">
          <a:xfrm>
            <a:off x="2957513" y="6403976"/>
            <a:ext cx="1618520"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(TALCAHUANO)</a:t>
            </a:r>
          </a:p>
        </p:txBody>
      </p:sp>
      <p:sp>
        <p:nvSpPr>
          <p:cNvPr id="38344" name="Rectangle 456"/>
          <p:cNvSpPr>
            <a:spLocks noChangeArrowheads="1"/>
          </p:cNvSpPr>
          <p:nvPr/>
        </p:nvSpPr>
        <p:spPr bwMode="auto">
          <a:xfrm>
            <a:off x="7335839" y="5930901"/>
            <a:ext cx="1770293"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(PUNTA ARENAS)</a:t>
            </a:r>
          </a:p>
        </p:txBody>
      </p:sp>
      <p:sp>
        <p:nvSpPr>
          <p:cNvPr id="38345" name="Rectangle 457"/>
          <p:cNvSpPr>
            <a:spLocks noChangeArrowheads="1"/>
          </p:cNvSpPr>
          <p:nvPr/>
        </p:nvSpPr>
        <p:spPr bwMode="auto">
          <a:xfrm>
            <a:off x="5605463" y="2392364"/>
            <a:ext cx="1162178"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(IQUIQUE)</a:t>
            </a:r>
          </a:p>
        </p:txBody>
      </p:sp>
      <p:grpSp>
        <p:nvGrpSpPr>
          <p:cNvPr id="2082" name="Group 458"/>
          <p:cNvGrpSpPr>
            <a:grpSpLocks/>
          </p:cNvGrpSpPr>
          <p:nvPr/>
        </p:nvGrpSpPr>
        <p:grpSpPr bwMode="auto">
          <a:xfrm>
            <a:off x="7218364" y="3743325"/>
            <a:ext cx="1203325" cy="546100"/>
            <a:chOff x="4369" y="2161"/>
            <a:chExt cx="814" cy="462"/>
          </a:xfrm>
        </p:grpSpPr>
        <p:sp>
          <p:nvSpPr>
            <p:cNvPr id="2106" name="Rectangle 459"/>
            <p:cNvSpPr>
              <a:spLocks noChangeArrowheads="1"/>
            </p:cNvSpPr>
            <p:nvPr/>
          </p:nvSpPr>
          <p:spPr bwMode="auto">
            <a:xfrm>
              <a:off x="4369" y="2161"/>
              <a:ext cx="814" cy="462"/>
            </a:xfrm>
            <a:prstGeom prst="rect">
              <a:avLst/>
            </a:prstGeom>
            <a:solidFill>
              <a:schemeClr val="folHlink">
                <a:alpha val="50195"/>
              </a:schemeClr>
            </a:solidFill>
            <a:ln w="12700">
              <a:solidFill>
                <a:schemeClr val="tx1"/>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107" name="Group 460"/>
            <p:cNvGrpSpPr>
              <a:grpSpLocks/>
            </p:cNvGrpSpPr>
            <p:nvPr/>
          </p:nvGrpSpPr>
          <p:grpSpPr bwMode="auto">
            <a:xfrm>
              <a:off x="4460" y="2319"/>
              <a:ext cx="652" cy="159"/>
              <a:chOff x="4460" y="2319"/>
              <a:chExt cx="652" cy="159"/>
            </a:xfrm>
          </p:grpSpPr>
          <p:sp>
            <p:nvSpPr>
              <p:cNvPr id="2194" name="Rectangle 461"/>
              <p:cNvSpPr>
                <a:spLocks noChangeArrowheads="1"/>
              </p:cNvSpPr>
              <p:nvPr/>
            </p:nvSpPr>
            <p:spPr bwMode="auto">
              <a:xfrm>
                <a:off x="5025" y="2411"/>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95" name="Rectangle 462"/>
              <p:cNvSpPr>
                <a:spLocks noChangeArrowheads="1"/>
              </p:cNvSpPr>
              <p:nvPr/>
            </p:nvSpPr>
            <p:spPr bwMode="auto">
              <a:xfrm>
                <a:off x="4769" y="2409"/>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96" name="Rectangle 463"/>
              <p:cNvSpPr>
                <a:spLocks noChangeArrowheads="1"/>
              </p:cNvSpPr>
              <p:nvPr/>
            </p:nvSpPr>
            <p:spPr bwMode="auto">
              <a:xfrm>
                <a:off x="4754" y="2345"/>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97" name="Rectangle 464"/>
              <p:cNvSpPr>
                <a:spLocks noChangeArrowheads="1"/>
              </p:cNvSpPr>
              <p:nvPr/>
            </p:nvSpPr>
            <p:spPr bwMode="auto">
              <a:xfrm>
                <a:off x="4522" y="2410"/>
                <a:ext cx="6"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98" name="Rectangle 465"/>
              <p:cNvSpPr>
                <a:spLocks noChangeArrowheads="1"/>
              </p:cNvSpPr>
              <p:nvPr/>
            </p:nvSpPr>
            <p:spPr bwMode="auto">
              <a:xfrm>
                <a:off x="4488" y="2344"/>
                <a:ext cx="7" cy="6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99" name="Rectangle 466"/>
              <p:cNvSpPr>
                <a:spLocks noChangeArrowheads="1"/>
              </p:cNvSpPr>
              <p:nvPr/>
            </p:nvSpPr>
            <p:spPr bwMode="auto">
              <a:xfrm>
                <a:off x="4784" y="2319"/>
                <a:ext cx="179" cy="6"/>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200" name="Rectangle 467"/>
              <p:cNvSpPr>
                <a:spLocks noChangeArrowheads="1"/>
              </p:cNvSpPr>
              <p:nvPr/>
            </p:nvSpPr>
            <p:spPr bwMode="auto">
              <a:xfrm>
                <a:off x="4460" y="2408"/>
                <a:ext cx="652" cy="7"/>
              </a:xfrm>
              <a:prstGeom prst="rect">
                <a:avLst/>
              </a:prstGeom>
              <a:solidFill>
                <a:srgbClr val="114FF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108" name="Group 468"/>
            <p:cNvGrpSpPr>
              <a:grpSpLocks/>
            </p:cNvGrpSpPr>
            <p:nvPr/>
          </p:nvGrpSpPr>
          <p:grpSpPr bwMode="auto">
            <a:xfrm>
              <a:off x="4452" y="2449"/>
              <a:ext cx="158" cy="131"/>
              <a:chOff x="4452" y="2449"/>
              <a:chExt cx="158" cy="131"/>
            </a:xfrm>
          </p:grpSpPr>
          <p:grpSp>
            <p:nvGrpSpPr>
              <p:cNvPr id="2179" name="Group 469"/>
              <p:cNvGrpSpPr>
                <a:grpSpLocks/>
              </p:cNvGrpSpPr>
              <p:nvPr/>
            </p:nvGrpSpPr>
            <p:grpSpPr bwMode="auto">
              <a:xfrm>
                <a:off x="4459" y="2531"/>
                <a:ext cx="142" cy="39"/>
                <a:chOff x="4459" y="2531"/>
                <a:chExt cx="142" cy="39"/>
              </a:xfrm>
            </p:grpSpPr>
            <p:sp>
              <p:nvSpPr>
                <p:cNvPr id="2192" name="Rectangle 470"/>
                <p:cNvSpPr>
                  <a:spLocks noChangeArrowheads="1"/>
                </p:cNvSpPr>
                <p:nvPr/>
              </p:nvSpPr>
              <p:spPr bwMode="auto">
                <a:xfrm>
                  <a:off x="4459" y="2531"/>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93" name="Rectangle 471"/>
                <p:cNvSpPr>
                  <a:spLocks noChangeArrowheads="1"/>
                </p:cNvSpPr>
                <p:nvPr/>
              </p:nvSpPr>
              <p:spPr bwMode="auto">
                <a:xfrm>
                  <a:off x="4539" y="2538"/>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180" name="Group 472"/>
              <p:cNvGrpSpPr>
                <a:grpSpLocks/>
              </p:cNvGrpSpPr>
              <p:nvPr/>
            </p:nvGrpSpPr>
            <p:grpSpPr bwMode="auto">
              <a:xfrm>
                <a:off x="4452" y="2553"/>
                <a:ext cx="158" cy="27"/>
                <a:chOff x="4452" y="2553"/>
                <a:chExt cx="158" cy="27"/>
              </a:xfrm>
            </p:grpSpPr>
            <p:sp>
              <p:nvSpPr>
                <p:cNvPr id="2189" name="Freeform 473"/>
                <p:cNvSpPr>
                  <a:spLocks/>
                </p:cNvSpPr>
                <p:nvPr/>
              </p:nvSpPr>
              <p:spPr bwMode="auto">
                <a:xfrm>
                  <a:off x="4452" y="2553"/>
                  <a:ext cx="158" cy="27"/>
                </a:xfrm>
                <a:custGeom>
                  <a:avLst/>
                  <a:gdLst>
                    <a:gd name="T0" fmla="*/ 20 w 158"/>
                    <a:gd name="T1" fmla="*/ 0 h 27"/>
                    <a:gd name="T2" fmla="*/ 138 w 158"/>
                    <a:gd name="T3" fmla="*/ 0 h 27"/>
                    <a:gd name="T4" fmla="*/ 157 w 158"/>
                    <a:gd name="T5" fmla="*/ 23 h 27"/>
                    <a:gd name="T6" fmla="*/ 157 w 158"/>
                    <a:gd name="T7" fmla="*/ 25 h 27"/>
                    <a:gd name="T8" fmla="*/ 156 w 158"/>
                    <a:gd name="T9" fmla="*/ 25 h 27"/>
                    <a:gd name="T10" fmla="*/ 155 w 158"/>
                    <a:gd name="T11" fmla="*/ 26 h 27"/>
                    <a:gd name="T12" fmla="*/ 2 w 158"/>
                    <a:gd name="T13" fmla="*/ 26 h 27"/>
                    <a:gd name="T14" fmla="*/ 1 w 158"/>
                    <a:gd name="T15" fmla="*/ 25 h 27"/>
                    <a:gd name="T16" fmla="*/ 0 w 158"/>
                    <a:gd name="T17" fmla="*/ 24 h 27"/>
                    <a:gd name="T18" fmla="*/ 0 w 158"/>
                    <a:gd name="T19" fmla="*/ 23 h 27"/>
                    <a:gd name="T20" fmla="*/ 20 w 158"/>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
                    <a:gd name="T34" fmla="*/ 0 h 27"/>
                    <a:gd name="T35" fmla="*/ 158 w 158"/>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 h="27">
                      <a:moveTo>
                        <a:pt x="20" y="0"/>
                      </a:moveTo>
                      <a:lnTo>
                        <a:pt x="138" y="0"/>
                      </a:lnTo>
                      <a:lnTo>
                        <a:pt x="157" y="23"/>
                      </a:lnTo>
                      <a:lnTo>
                        <a:pt x="157" y="25"/>
                      </a:lnTo>
                      <a:lnTo>
                        <a:pt x="156" y="25"/>
                      </a:lnTo>
                      <a:lnTo>
                        <a:pt x="155"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90" name="Freeform 474"/>
                <p:cNvSpPr>
                  <a:spLocks/>
                </p:cNvSpPr>
                <p:nvPr/>
              </p:nvSpPr>
              <p:spPr bwMode="auto">
                <a:xfrm>
                  <a:off x="4461" y="2558"/>
                  <a:ext cx="105" cy="18"/>
                </a:xfrm>
                <a:custGeom>
                  <a:avLst/>
                  <a:gdLst>
                    <a:gd name="T0" fmla="*/ 14 w 105"/>
                    <a:gd name="T1" fmla="*/ 0 h 18"/>
                    <a:gd name="T2" fmla="*/ 99 w 105"/>
                    <a:gd name="T3" fmla="*/ 0 h 18"/>
                    <a:gd name="T4" fmla="*/ 104 w 105"/>
                    <a:gd name="T5" fmla="*/ 17 h 18"/>
                    <a:gd name="T6" fmla="*/ 0 w 105"/>
                    <a:gd name="T7" fmla="*/ 17 h 18"/>
                    <a:gd name="T8" fmla="*/ 14 w 105"/>
                    <a:gd name="T9" fmla="*/ 0 h 18"/>
                    <a:gd name="T10" fmla="*/ 0 60000 65536"/>
                    <a:gd name="T11" fmla="*/ 0 60000 65536"/>
                    <a:gd name="T12" fmla="*/ 0 60000 65536"/>
                    <a:gd name="T13" fmla="*/ 0 60000 65536"/>
                    <a:gd name="T14" fmla="*/ 0 60000 65536"/>
                    <a:gd name="T15" fmla="*/ 0 w 105"/>
                    <a:gd name="T16" fmla="*/ 0 h 18"/>
                    <a:gd name="T17" fmla="*/ 105 w 105"/>
                    <a:gd name="T18" fmla="*/ 18 h 18"/>
                  </a:gdLst>
                  <a:ahLst/>
                  <a:cxnLst>
                    <a:cxn ang="T10">
                      <a:pos x="T0" y="T1"/>
                    </a:cxn>
                    <a:cxn ang="T11">
                      <a:pos x="T2" y="T3"/>
                    </a:cxn>
                    <a:cxn ang="T12">
                      <a:pos x="T4" y="T5"/>
                    </a:cxn>
                    <a:cxn ang="T13">
                      <a:pos x="T6" y="T7"/>
                    </a:cxn>
                    <a:cxn ang="T14">
                      <a:pos x="T8" y="T9"/>
                    </a:cxn>
                  </a:cxnLst>
                  <a:rect l="T15" t="T16" r="T17" b="T18"/>
                  <a:pathLst>
                    <a:path w="105" h="18">
                      <a:moveTo>
                        <a:pt x="14" y="0"/>
                      </a:moveTo>
                      <a:lnTo>
                        <a:pt x="99" y="0"/>
                      </a:lnTo>
                      <a:lnTo>
                        <a:pt x="104"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91" name="Freeform 475"/>
                <p:cNvSpPr>
                  <a:spLocks/>
                </p:cNvSpPr>
                <p:nvPr/>
              </p:nvSpPr>
              <p:spPr bwMode="auto">
                <a:xfrm>
                  <a:off x="4568" y="2558"/>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181" name="Group 476"/>
              <p:cNvGrpSpPr>
                <a:grpSpLocks/>
              </p:cNvGrpSpPr>
              <p:nvPr/>
            </p:nvGrpSpPr>
            <p:grpSpPr bwMode="auto">
              <a:xfrm>
                <a:off x="4479" y="2449"/>
                <a:ext cx="103" cy="79"/>
                <a:chOff x="4479" y="2449"/>
                <a:chExt cx="103" cy="79"/>
              </a:xfrm>
            </p:grpSpPr>
            <p:sp>
              <p:nvSpPr>
                <p:cNvPr id="2182" name="Rectangle 477"/>
                <p:cNvSpPr>
                  <a:spLocks noChangeArrowheads="1"/>
                </p:cNvSpPr>
                <p:nvPr/>
              </p:nvSpPr>
              <p:spPr bwMode="auto">
                <a:xfrm>
                  <a:off x="4479" y="2449"/>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83" name="Rectangle 478"/>
                <p:cNvSpPr>
                  <a:spLocks noChangeArrowheads="1"/>
                </p:cNvSpPr>
                <p:nvPr/>
              </p:nvSpPr>
              <p:spPr bwMode="auto">
                <a:xfrm>
                  <a:off x="4486" y="2456"/>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84" name="Rectangle 479"/>
                <p:cNvSpPr>
                  <a:spLocks noChangeArrowheads="1"/>
                </p:cNvSpPr>
                <p:nvPr/>
              </p:nvSpPr>
              <p:spPr bwMode="auto">
                <a:xfrm>
                  <a:off x="4564" y="2456"/>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85" name="Rectangle 480"/>
                <p:cNvSpPr>
                  <a:spLocks noChangeArrowheads="1"/>
                </p:cNvSpPr>
                <p:nvPr/>
              </p:nvSpPr>
              <p:spPr bwMode="auto">
                <a:xfrm>
                  <a:off x="4567" y="2459"/>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86" name="Oval 481"/>
                <p:cNvSpPr>
                  <a:spLocks noChangeArrowheads="1"/>
                </p:cNvSpPr>
                <p:nvPr/>
              </p:nvSpPr>
              <p:spPr bwMode="auto">
                <a:xfrm>
                  <a:off x="4568" y="2489"/>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87" name="Oval 482"/>
                <p:cNvSpPr>
                  <a:spLocks noChangeArrowheads="1"/>
                </p:cNvSpPr>
                <p:nvPr/>
              </p:nvSpPr>
              <p:spPr bwMode="auto">
                <a:xfrm>
                  <a:off x="4568" y="2502"/>
                  <a:ext cx="3"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88" name="Oval 483"/>
                <p:cNvSpPr>
                  <a:spLocks noChangeArrowheads="1"/>
                </p:cNvSpPr>
                <p:nvPr/>
              </p:nvSpPr>
              <p:spPr bwMode="auto">
                <a:xfrm>
                  <a:off x="4568" y="2513"/>
                  <a:ext cx="3"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109" name="Group 484"/>
            <p:cNvGrpSpPr>
              <a:grpSpLocks/>
            </p:cNvGrpSpPr>
            <p:nvPr/>
          </p:nvGrpSpPr>
          <p:grpSpPr bwMode="auto">
            <a:xfrm>
              <a:off x="4693" y="2308"/>
              <a:ext cx="126" cy="42"/>
              <a:chOff x="4693" y="2308"/>
              <a:chExt cx="126" cy="42"/>
            </a:xfrm>
          </p:grpSpPr>
          <p:sp>
            <p:nvSpPr>
              <p:cNvPr id="2171" name="Rectangle 485"/>
              <p:cNvSpPr>
                <a:spLocks noChangeArrowheads="1"/>
              </p:cNvSpPr>
              <p:nvPr/>
            </p:nvSpPr>
            <p:spPr bwMode="auto">
              <a:xfrm>
                <a:off x="4694" y="2311"/>
                <a:ext cx="124" cy="38"/>
              </a:xfrm>
              <a:prstGeom prst="rect">
                <a:avLst/>
              </a:prstGeom>
              <a:solidFill>
                <a:srgbClr val="C0C0C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72" name="Rectangle 486"/>
              <p:cNvSpPr>
                <a:spLocks noChangeArrowheads="1"/>
              </p:cNvSpPr>
              <p:nvPr/>
            </p:nvSpPr>
            <p:spPr bwMode="auto">
              <a:xfrm>
                <a:off x="4693" y="2338"/>
                <a:ext cx="126"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nvGrpSpPr>
              <p:cNvPr id="2173" name="Group 487"/>
              <p:cNvGrpSpPr>
                <a:grpSpLocks/>
              </p:cNvGrpSpPr>
              <p:nvPr/>
            </p:nvGrpSpPr>
            <p:grpSpPr bwMode="auto">
              <a:xfrm>
                <a:off x="4767" y="2340"/>
                <a:ext cx="32" cy="10"/>
                <a:chOff x="4767" y="2340"/>
                <a:chExt cx="32" cy="10"/>
              </a:xfrm>
            </p:grpSpPr>
            <p:sp>
              <p:nvSpPr>
                <p:cNvPr id="2175" name="Rectangle 488"/>
                <p:cNvSpPr>
                  <a:spLocks noChangeArrowheads="1"/>
                </p:cNvSpPr>
                <p:nvPr/>
              </p:nvSpPr>
              <p:spPr bwMode="auto">
                <a:xfrm>
                  <a:off x="4767" y="2340"/>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76" name="Rectangle 489"/>
                <p:cNvSpPr>
                  <a:spLocks noChangeArrowheads="1"/>
                </p:cNvSpPr>
                <p:nvPr/>
              </p:nvSpPr>
              <p:spPr bwMode="auto">
                <a:xfrm>
                  <a:off x="4777" y="2340"/>
                  <a:ext cx="4"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77" name="Rectangle 490"/>
                <p:cNvSpPr>
                  <a:spLocks noChangeArrowheads="1"/>
                </p:cNvSpPr>
                <p:nvPr/>
              </p:nvSpPr>
              <p:spPr bwMode="auto">
                <a:xfrm>
                  <a:off x="4787" y="2340"/>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78" name="Rectangle 491"/>
                <p:cNvSpPr>
                  <a:spLocks noChangeArrowheads="1"/>
                </p:cNvSpPr>
                <p:nvPr/>
              </p:nvSpPr>
              <p:spPr bwMode="auto">
                <a:xfrm>
                  <a:off x="4796" y="2340"/>
                  <a:ext cx="3"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174" name="Rectangle 492"/>
              <p:cNvSpPr>
                <a:spLocks noChangeArrowheads="1"/>
              </p:cNvSpPr>
              <p:nvPr/>
            </p:nvSpPr>
            <p:spPr bwMode="auto">
              <a:xfrm>
                <a:off x="4709" y="2308"/>
                <a:ext cx="3" cy="11"/>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110" name="Group 493"/>
            <p:cNvGrpSpPr>
              <a:grpSpLocks/>
            </p:cNvGrpSpPr>
            <p:nvPr/>
          </p:nvGrpSpPr>
          <p:grpSpPr bwMode="auto">
            <a:xfrm>
              <a:off x="4943" y="2263"/>
              <a:ext cx="184" cy="86"/>
              <a:chOff x="4943" y="2263"/>
              <a:chExt cx="184" cy="86"/>
            </a:xfrm>
          </p:grpSpPr>
          <p:grpSp>
            <p:nvGrpSpPr>
              <p:cNvPr id="2160" name="Group 494"/>
              <p:cNvGrpSpPr>
                <a:grpSpLocks/>
              </p:cNvGrpSpPr>
              <p:nvPr/>
            </p:nvGrpSpPr>
            <p:grpSpPr bwMode="auto">
              <a:xfrm>
                <a:off x="4943" y="2263"/>
                <a:ext cx="184" cy="86"/>
                <a:chOff x="4943" y="2263"/>
                <a:chExt cx="184" cy="86"/>
              </a:xfrm>
            </p:grpSpPr>
            <p:sp>
              <p:nvSpPr>
                <p:cNvPr id="2164" name="Rectangle 495"/>
                <p:cNvSpPr>
                  <a:spLocks noChangeArrowheads="1"/>
                </p:cNvSpPr>
                <p:nvPr/>
              </p:nvSpPr>
              <p:spPr bwMode="auto">
                <a:xfrm>
                  <a:off x="4952" y="2310"/>
                  <a:ext cx="142"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65" name="Rectangle 496"/>
                <p:cNvSpPr>
                  <a:spLocks noChangeArrowheads="1"/>
                </p:cNvSpPr>
                <p:nvPr/>
              </p:nvSpPr>
              <p:spPr bwMode="auto">
                <a:xfrm>
                  <a:off x="4966" y="2336"/>
                  <a:ext cx="114" cy="1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66" name="Freeform 497"/>
                <p:cNvSpPr>
                  <a:spLocks/>
                </p:cNvSpPr>
                <p:nvPr/>
              </p:nvSpPr>
              <p:spPr bwMode="auto">
                <a:xfrm>
                  <a:off x="4945" y="2266"/>
                  <a:ext cx="160" cy="44"/>
                </a:xfrm>
                <a:custGeom>
                  <a:avLst/>
                  <a:gdLst>
                    <a:gd name="T0" fmla="*/ 0 w 160"/>
                    <a:gd name="T1" fmla="*/ 35 h 44"/>
                    <a:gd name="T2" fmla="*/ 7 w 160"/>
                    <a:gd name="T3" fmla="*/ 43 h 44"/>
                    <a:gd name="T4" fmla="*/ 150 w 160"/>
                    <a:gd name="T5" fmla="*/ 43 h 44"/>
                    <a:gd name="T6" fmla="*/ 159 w 160"/>
                    <a:gd name="T7" fmla="*/ 35 h 44"/>
                    <a:gd name="T8" fmla="*/ 159 w 160"/>
                    <a:gd name="T9" fmla="*/ 0 h 44"/>
                    <a:gd name="T10" fmla="*/ 0 w 160"/>
                    <a:gd name="T11" fmla="*/ 0 h 44"/>
                    <a:gd name="T12" fmla="*/ 0 w 160"/>
                    <a:gd name="T13" fmla="*/ 35 h 44"/>
                    <a:gd name="T14" fmla="*/ 0 60000 65536"/>
                    <a:gd name="T15" fmla="*/ 0 60000 65536"/>
                    <a:gd name="T16" fmla="*/ 0 60000 65536"/>
                    <a:gd name="T17" fmla="*/ 0 60000 65536"/>
                    <a:gd name="T18" fmla="*/ 0 60000 65536"/>
                    <a:gd name="T19" fmla="*/ 0 60000 65536"/>
                    <a:gd name="T20" fmla="*/ 0 60000 65536"/>
                    <a:gd name="T21" fmla="*/ 0 w 160"/>
                    <a:gd name="T22" fmla="*/ 0 h 44"/>
                    <a:gd name="T23" fmla="*/ 160 w 160"/>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0" h="44">
                      <a:moveTo>
                        <a:pt x="0" y="35"/>
                      </a:moveTo>
                      <a:lnTo>
                        <a:pt x="7" y="43"/>
                      </a:lnTo>
                      <a:lnTo>
                        <a:pt x="150" y="43"/>
                      </a:lnTo>
                      <a:lnTo>
                        <a:pt x="159" y="35"/>
                      </a:lnTo>
                      <a:lnTo>
                        <a:pt x="159" y="0"/>
                      </a:lnTo>
                      <a:lnTo>
                        <a:pt x="0" y="0"/>
                      </a:lnTo>
                      <a:lnTo>
                        <a:pt x="0" y="35"/>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67" name="Rectangle 498"/>
                <p:cNvSpPr>
                  <a:spLocks noChangeArrowheads="1"/>
                </p:cNvSpPr>
                <p:nvPr/>
              </p:nvSpPr>
              <p:spPr bwMode="auto">
                <a:xfrm>
                  <a:off x="4943" y="2331"/>
                  <a:ext cx="7" cy="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68" name="Line 499"/>
                <p:cNvSpPr>
                  <a:spLocks noChangeShapeType="1"/>
                </p:cNvSpPr>
                <p:nvPr/>
              </p:nvSpPr>
              <p:spPr bwMode="auto">
                <a:xfrm>
                  <a:off x="4946" y="2273"/>
                  <a:ext cx="160" cy="0"/>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169" name="Rectangle 500"/>
                <p:cNvSpPr>
                  <a:spLocks noChangeArrowheads="1"/>
                </p:cNvSpPr>
                <p:nvPr/>
              </p:nvSpPr>
              <p:spPr bwMode="auto">
                <a:xfrm>
                  <a:off x="4986" y="2263"/>
                  <a:ext cx="113"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70" name="Freeform 501"/>
                <p:cNvSpPr>
                  <a:spLocks/>
                </p:cNvSpPr>
                <p:nvPr/>
              </p:nvSpPr>
              <p:spPr bwMode="auto">
                <a:xfrm>
                  <a:off x="5095" y="2315"/>
                  <a:ext cx="32" cy="15"/>
                </a:xfrm>
                <a:custGeom>
                  <a:avLst/>
                  <a:gdLst>
                    <a:gd name="T0" fmla="*/ 0 w 32"/>
                    <a:gd name="T1" fmla="*/ 8 h 15"/>
                    <a:gd name="T2" fmla="*/ 31 w 32"/>
                    <a:gd name="T3" fmla="*/ 0 h 15"/>
                    <a:gd name="T4" fmla="*/ 31 w 32"/>
                    <a:gd name="T5" fmla="*/ 5 h 15"/>
                    <a:gd name="T6" fmla="*/ 0 w 32"/>
                    <a:gd name="T7" fmla="*/ 14 h 15"/>
                    <a:gd name="T8" fmla="*/ 0 w 32"/>
                    <a:gd name="T9" fmla="*/ 8 h 15"/>
                    <a:gd name="T10" fmla="*/ 0 60000 65536"/>
                    <a:gd name="T11" fmla="*/ 0 60000 65536"/>
                    <a:gd name="T12" fmla="*/ 0 60000 65536"/>
                    <a:gd name="T13" fmla="*/ 0 60000 65536"/>
                    <a:gd name="T14" fmla="*/ 0 60000 65536"/>
                    <a:gd name="T15" fmla="*/ 0 w 32"/>
                    <a:gd name="T16" fmla="*/ 0 h 15"/>
                    <a:gd name="T17" fmla="*/ 32 w 32"/>
                    <a:gd name="T18" fmla="*/ 15 h 15"/>
                  </a:gdLst>
                  <a:ahLst/>
                  <a:cxnLst>
                    <a:cxn ang="T10">
                      <a:pos x="T0" y="T1"/>
                    </a:cxn>
                    <a:cxn ang="T11">
                      <a:pos x="T2" y="T3"/>
                    </a:cxn>
                    <a:cxn ang="T12">
                      <a:pos x="T4" y="T5"/>
                    </a:cxn>
                    <a:cxn ang="T13">
                      <a:pos x="T6" y="T7"/>
                    </a:cxn>
                    <a:cxn ang="T14">
                      <a:pos x="T8" y="T9"/>
                    </a:cxn>
                  </a:cxnLst>
                  <a:rect l="T15" t="T16" r="T17" b="T18"/>
                  <a:pathLst>
                    <a:path w="32" h="15">
                      <a:moveTo>
                        <a:pt x="0" y="8"/>
                      </a:moveTo>
                      <a:lnTo>
                        <a:pt x="31" y="0"/>
                      </a:lnTo>
                      <a:lnTo>
                        <a:pt x="31" y="5"/>
                      </a:lnTo>
                      <a:lnTo>
                        <a:pt x="0" y="14"/>
                      </a:lnTo>
                      <a:lnTo>
                        <a:pt x="0" y="8"/>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161" name="Group 502"/>
              <p:cNvGrpSpPr>
                <a:grpSpLocks/>
              </p:cNvGrpSpPr>
              <p:nvPr/>
            </p:nvGrpSpPr>
            <p:grpSpPr bwMode="auto">
              <a:xfrm>
                <a:off x="4959" y="2279"/>
                <a:ext cx="10" cy="10"/>
                <a:chOff x="4959" y="2279"/>
                <a:chExt cx="10" cy="10"/>
              </a:xfrm>
            </p:grpSpPr>
            <p:sp>
              <p:nvSpPr>
                <p:cNvPr id="2162" name="Rectangle 503"/>
                <p:cNvSpPr>
                  <a:spLocks noChangeArrowheads="1"/>
                </p:cNvSpPr>
                <p:nvPr/>
              </p:nvSpPr>
              <p:spPr bwMode="auto">
                <a:xfrm>
                  <a:off x="4960" y="2280"/>
                  <a:ext cx="7" cy="7"/>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63" name="Freeform 504"/>
                <p:cNvSpPr>
                  <a:spLocks/>
                </p:cNvSpPr>
                <p:nvPr/>
              </p:nvSpPr>
              <p:spPr bwMode="auto">
                <a:xfrm>
                  <a:off x="4959" y="2279"/>
                  <a:ext cx="10" cy="10"/>
                </a:xfrm>
                <a:custGeom>
                  <a:avLst/>
                  <a:gdLst>
                    <a:gd name="T0" fmla="*/ 9 w 10"/>
                    <a:gd name="T1" fmla="*/ 2 h 10"/>
                    <a:gd name="T2" fmla="*/ 1 w 10"/>
                    <a:gd name="T3" fmla="*/ 2 h 10"/>
                    <a:gd name="T4" fmla="*/ 1 w 10"/>
                    <a:gd name="T5" fmla="*/ 9 h 10"/>
                    <a:gd name="T6" fmla="*/ 0 w 10"/>
                    <a:gd name="T7" fmla="*/ 9 h 10"/>
                    <a:gd name="T8" fmla="*/ 0 w 10"/>
                    <a:gd name="T9" fmla="*/ 0 h 10"/>
                    <a:gd name="T10" fmla="*/ 9 w 10"/>
                    <a:gd name="T11" fmla="*/ 0 h 10"/>
                    <a:gd name="T12" fmla="*/ 9 w 10"/>
                    <a:gd name="T13" fmla="*/ 2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9" y="2"/>
                      </a:moveTo>
                      <a:lnTo>
                        <a:pt x="1" y="2"/>
                      </a:lnTo>
                      <a:lnTo>
                        <a:pt x="1" y="9"/>
                      </a:lnTo>
                      <a:lnTo>
                        <a:pt x="0" y="9"/>
                      </a:lnTo>
                      <a:lnTo>
                        <a:pt x="0" y="0"/>
                      </a:lnTo>
                      <a:lnTo>
                        <a:pt x="9" y="0"/>
                      </a:lnTo>
                      <a:lnTo>
                        <a:pt x="9" y="2"/>
                      </a:lnTo>
                    </a:path>
                  </a:pathLst>
                </a:custGeom>
                <a:solidFill>
                  <a:srgbClr val="000000"/>
                </a:solidFill>
                <a:ln>
                  <a:noFill/>
                </a:ln>
                <a:extLst>
                  <a:ext uri="{91240B29-F687-4F45-9708-019B960494DF}">
                    <a14:hiddenLine xmlns:a14="http://schemas.microsoft.com/office/drawing/2010/main" w="9525" cap="rnd">
                      <a:solidFill>
                        <a:srgbClr val="000000"/>
                      </a:solidFill>
                      <a:round/>
                      <a:headEnd/>
                      <a:tailEnd/>
                    </a14:hiddenLine>
                  </a:ext>
                </a:extLst>
              </p:spPr>
              <p:txBody>
                <a:bodyPr/>
                <a:lstStyle/>
                <a:p>
                  <a:endParaRPr lang="es-CL"/>
                </a:p>
              </p:txBody>
            </p:sp>
          </p:grpSp>
        </p:grpSp>
        <p:grpSp>
          <p:nvGrpSpPr>
            <p:cNvPr id="2111" name="Group 505"/>
            <p:cNvGrpSpPr>
              <a:grpSpLocks/>
            </p:cNvGrpSpPr>
            <p:nvPr/>
          </p:nvGrpSpPr>
          <p:grpSpPr bwMode="auto">
            <a:xfrm>
              <a:off x="4403" y="2219"/>
              <a:ext cx="202" cy="132"/>
              <a:chOff x="4403" y="2219"/>
              <a:chExt cx="202" cy="132"/>
            </a:xfrm>
          </p:grpSpPr>
          <p:sp>
            <p:nvSpPr>
              <p:cNvPr id="2144" name="Freeform 506"/>
              <p:cNvSpPr>
                <a:spLocks/>
              </p:cNvSpPr>
              <p:nvPr/>
            </p:nvSpPr>
            <p:spPr bwMode="auto">
              <a:xfrm>
                <a:off x="4522" y="2302"/>
                <a:ext cx="44" cy="20"/>
              </a:xfrm>
              <a:custGeom>
                <a:avLst/>
                <a:gdLst>
                  <a:gd name="T0" fmla="*/ 0 w 44"/>
                  <a:gd name="T1" fmla="*/ 2 h 20"/>
                  <a:gd name="T2" fmla="*/ 16 w 44"/>
                  <a:gd name="T3" fmla="*/ 0 h 20"/>
                  <a:gd name="T4" fmla="*/ 20 w 44"/>
                  <a:gd name="T5" fmla="*/ 1 h 20"/>
                  <a:gd name="T6" fmla="*/ 22 w 44"/>
                  <a:gd name="T7" fmla="*/ 2 h 20"/>
                  <a:gd name="T8" fmla="*/ 26 w 44"/>
                  <a:gd name="T9" fmla="*/ 12 h 20"/>
                  <a:gd name="T10" fmla="*/ 29 w 44"/>
                  <a:gd name="T11" fmla="*/ 15 h 20"/>
                  <a:gd name="T12" fmla="*/ 31 w 44"/>
                  <a:gd name="T13" fmla="*/ 17 h 20"/>
                  <a:gd name="T14" fmla="*/ 33 w 44"/>
                  <a:gd name="T15" fmla="*/ 18 h 20"/>
                  <a:gd name="T16" fmla="*/ 36 w 44"/>
                  <a:gd name="T17" fmla="*/ 19 h 20"/>
                  <a:gd name="T18" fmla="*/ 43 w 44"/>
                  <a:gd name="T19" fmla="*/ 19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0"/>
                  <a:gd name="T32" fmla="*/ 44 w 4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0">
                    <a:moveTo>
                      <a:pt x="0" y="2"/>
                    </a:moveTo>
                    <a:lnTo>
                      <a:pt x="16" y="0"/>
                    </a:lnTo>
                    <a:lnTo>
                      <a:pt x="20" y="1"/>
                    </a:lnTo>
                    <a:lnTo>
                      <a:pt x="22" y="2"/>
                    </a:lnTo>
                    <a:lnTo>
                      <a:pt x="26" y="12"/>
                    </a:lnTo>
                    <a:lnTo>
                      <a:pt x="29" y="15"/>
                    </a:lnTo>
                    <a:lnTo>
                      <a:pt x="31" y="17"/>
                    </a:lnTo>
                    <a:lnTo>
                      <a:pt x="33" y="18"/>
                    </a:lnTo>
                    <a:lnTo>
                      <a:pt x="36" y="19"/>
                    </a:lnTo>
                    <a:lnTo>
                      <a:pt x="43" y="19"/>
                    </a:lnTo>
                  </a:path>
                </a:pathLst>
              </a:custGeom>
              <a:noFill/>
              <a:ln w="12700" cap="rnd"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s-CL"/>
              </a:p>
            </p:txBody>
          </p:sp>
          <p:grpSp>
            <p:nvGrpSpPr>
              <p:cNvPr id="2145" name="Group 507"/>
              <p:cNvGrpSpPr>
                <a:grpSpLocks/>
              </p:cNvGrpSpPr>
              <p:nvPr/>
            </p:nvGrpSpPr>
            <p:grpSpPr bwMode="auto">
              <a:xfrm>
                <a:off x="4403" y="2260"/>
                <a:ext cx="159" cy="91"/>
                <a:chOff x="4403" y="2260"/>
                <a:chExt cx="159" cy="91"/>
              </a:xfrm>
            </p:grpSpPr>
            <p:grpSp>
              <p:nvGrpSpPr>
                <p:cNvPr id="2153" name="Group 508"/>
                <p:cNvGrpSpPr>
                  <a:grpSpLocks/>
                </p:cNvGrpSpPr>
                <p:nvPr/>
              </p:nvGrpSpPr>
              <p:grpSpPr bwMode="auto">
                <a:xfrm>
                  <a:off x="4403" y="2324"/>
                  <a:ext cx="159" cy="27"/>
                  <a:chOff x="4403" y="2324"/>
                  <a:chExt cx="159" cy="27"/>
                </a:xfrm>
              </p:grpSpPr>
              <p:sp>
                <p:nvSpPr>
                  <p:cNvPr id="2157" name="Freeform 509"/>
                  <p:cNvSpPr>
                    <a:spLocks/>
                  </p:cNvSpPr>
                  <p:nvPr/>
                </p:nvSpPr>
                <p:spPr bwMode="auto">
                  <a:xfrm>
                    <a:off x="4403" y="2324"/>
                    <a:ext cx="159" cy="27"/>
                  </a:xfrm>
                  <a:custGeom>
                    <a:avLst/>
                    <a:gdLst>
                      <a:gd name="T0" fmla="*/ 20 w 159"/>
                      <a:gd name="T1" fmla="*/ 0 h 27"/>
                      <a:gd name="T2" fmla="*/ 139 w 159"/>
                      <a:gd name="T3" fmla="*/ 0 h 27"/>
                      <a:gd name="T4" fmla="*/ 158 w 159"/>
                      <a:gd name="T5" fmla="*/ 24 h 27"/>
                      <a:gd name="T6" fmla="*/ 158 w 159"/>
                      <a:gd name="T7" fmla="*/ 25 h 27"/>
                      <a:gd name="T8" fmla="*/ 157 w 159"/>
                      <a:gd name="T9" fmla="*/ 26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4"/>
                        </a:lnTo>
                        <a:lnTo>
                          <a:pt x="158" y="25"/>
                        </a:lnTo>
                        <a:lnTo>
                          <a:pt x="157" y="26"/>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58" name="Freeform 510"/>
                  <p:cNvSpPr>
                    <a:spLocks/>
                  </p:cNvSpPr>
                  <p:nvPr/>
                </p:nvSpPr>
                <p:spPr bwMode="auto">
                  <a:xfrm>
                    <a:off x="4412" y="2330"/>
                    <a:ext cx="106" cy="17"/>
                  </a:xfrm>
                  <a:custGeom>
                    <a:avLst/>
                    <a:gdLst>
                      <a:gd name="T0" fmla="*/ 14 w 106"/>
                      <a:gd name="T1" fmla="*/ 0 h 17"/>
                      <a:gd name="T2" fmla="*/ 100 w 106"/>
                      <a:gd name="T3" fmla="*/ 0 h 17"/>
                      <a:gd name="T4" fmla="*/ 105 w 106"/>
                      <a:gd name="T5" fmla="*/ 16 h 17"/>
                      <a:gd name="T6" fmla="*/ 0 w 106"/>
                      <a:gd name="T7" fmla="*/ 16 h 17"/>
                      <a:gd name="T8" fmla="*/ 14 w 106"/>
                      <a:gd name="T9" fmla="*/ 0 h 17"/>
                      <a:gd name="T10" fmla="*/ 0 60000 65536"/>
                      <a:gd name="T11" fmla="*/ 0 60000 65536"/>
                      <a:gd name="T12" fmla="*/ 0 60000 65536"/>
                      <a:gd name="T13" fmla="*/ 0 60000 65536"/>
                      <a:gd name="T14" fmla="*/ 0 60000 65536"/>
                      <a:gd name="T15" fmla="*/ 0 w 106"/>
                      <a:gd name="T16" fmla="*/ 0 h 17"/>
                      <a:gd name="T17" fmla="*/ 106 w 106"/>
                      <a:gd name="T18" fmla="*/ 17 h 17"/>
                    </a:gdLst>
                    <a:ahLst/>
                    <a:cxnLst>
                      <a:cxn ang="T10">
                        <a:pos x="T0" y="T1"/>
                      </a:cxn>
                      <a:cxn ang="T11">
                        <a:pos x="T2" y="T3"/>
                      </a:cxn>
                      <a:cxn ang="T12">
                        <a:pos x="T4" y="T5"/>
                      </a:cxn>
                      <a:cxn ang="T13">
                        <a:pos x="T6" y="T7"/>
                      </a:cxn>
                      <a:cxn ang="T14">
                        <a:pos x="T8" y="T9"/>
                      </a:cxn>
                    </a:cxnLst>
                    <a:rect l="T15" t="T16" r="T17" b="T18"/>
                    <a:pathLst>
                      <a:path w="106" h="17">
                        <a:moveTo>
                          <a:pt x="14" y="0"/>
                        </a:moveTo>
                        <a:lnTo>
                          <a:pt x="100" y="0"/>
                        </a:lnTo>
                        <a:lnTo>
                          <a:pt x="105" y="16"/>
                        </a:lnTo>
                        <a:lnTo>
                          <a:pt x="0" y="16"/>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59" name="Freeform 511"/>
                  <p:cNvSpPr>
                    <a:spLocks/>
                  </p:cNvSpPr>
                  <p:nvPr/>
                </p:nvSpPr>
                <p:spPr bwMode="auto">
                  <a:xfrm>
                    <a:off x="4520" y="2330"/>
                    <a:ext cx="33" cy="17"/>
                  </a:xfrm>
                  <a:custGeom>
                    <a:avLst/>
                    <a:gdLst>
                      <a:gd name="T0" fmla="*/ 0 w 33"/>
                      <a:gd name="T1" fmla="*/ 0 h 17"/>
                      <a:gd name="T2" fmla="*/ 19 w 33"/>
                      <a:gd name="T3" fmla="*/ 0 h 17"/>
                      <a:gd name="T4" fmla="*/ 32 w 33"/>
                      <a:gd name="T5" fmla="*/ 16 h 17"/>
                      <a:gd name="T6" fmla="*/ 6 w 33"/>
                      <a:gd name="T7" fmla="*/ 16 h 17"/>
                      <a:gd name="T8" fmla="*/ 0 w 33"/>
                      <a:gd name="T9" fmla="*/ 0 h 17"/>
                      <a:gd name="T10" fmla="*/ 0 60000 65536"/>
                      <a:gd name="T11" fmla="*/ 0 60000 65536"/>
                      <a:gd name="T12" fmla="*/ 0 60000 65536"/>
                      <a:gd name="T13" fmla="*/ 0 60000 65536"/>
                      <a:gd name="T14" fmla="*/ 0 60000 65536"/>
                      <a:gd name="T15" fmla="*/ 0 w 33"/>
                      <a:gd name="T16" fmla="*/ 0 h 17"/>
                      <a:gd name="T17" fmla="*/ 33 w 33"/>
                      <a:gd name="T18" fmla="*/ 17 h 17"/>
                    </a:gdLst>
                    <a:ahLst/>
                    <a:cxnLst>
                      <a:cxn ang="T10">
                        <a:pos x="T0" y="T1"/>
                      </a:cxn>
                      <a:cxn ang="T11">
                        <a:pos x="T2" y="T3"/>
                      </a:cxn>
                      <a:cxn ang="T12">
                        <a:pos x="T4" y="T5"/>
                      </a:cxn>
                      <a:cxn ang="T13">
                        <a:pos x="T6" y="T7"/>
                      </a:cxn>
                      <a:cxn ang="T14">
                        <a:pos x="T8" y="T9"/>
                      </a:cxn>
                    </a:cxnLst>
                    <a:rect l="T15" t="T16" r="T17" b="T18"/>
                    <a:pathLst>
                      <a:path w="33" h="17">
                        <a:moveTo>
                          <a:pt x="0" y="0"/>
                        </a:moveTo>
                        <a:lnTo>
                          <a:pt x="19" y="0"/>
                        </a:lnTo>
                        <a:lnTo>
                          <a:pt x="32" y="16"/>
                        </a:lnTo>
                        <a:lnTo>
                          <a:pt x="6" y="16"/>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sp>
              <p:nvSpPr>
                <p:cNvPr id="2154" name="Rectangle 512"/>
                <p:cNvSpPr>
                  <a:spLocks noChangeArrowheads="1"/>
                </p:cNvSpPr>
                <p:nvPr/>
              </p:nvSpPr>
              <p:spPr bwMode="auto">
                <a:xfrm>
                  <a:off x="4440" y="2260"/>
                  <a:ext cx="84" cy="62"/>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55" name="Rectangle 513"/>
                <p:cNvSpPr>
                  <a:spLocks noChangeArrowheads="1"/>
                </p:cNvSpPr>
                <p:nvPr/>
              </p:nvSpPr>
              <p:spPr bwMode="auto">
                <a:xfrm>
                  <a:off x="4452" y="2269"/>
                  <a:ext cx="60" cy="42"/>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56" name="Rectangle 514"/>
                <p:cNvSpPr>
                  <a:spLocks noChangeArrowheads="1"/>
                </p:cNvSpPr>
                <p:nvPr/>
              </p:nvSpPr>
              <p:spPr bwMode="auto">
                <a:xfrm>
                  <a:off x="4505" y="2316"/>
                  <a:ext cx="8" cy="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sp>
            <p:nvSpPr>
              <p:cNvPr id="2146" name="Rectangle 515"/>
              <p:cNvSpPr>
                <a:spLocks noChangeArrowheads="1"/>
              </p:cNvSpPr>
              <p:nvPr/>
            </p:nvSpPr>
            <p:spPr bwMode="auto">
              <a:xfrm>
                <a:off x="4563" y="2219"/>
                <a:ext cx="42" cy="12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47" name="Rectangle 516"/>
              <p:cNvSpPr>
                <a:spLocks noChangeArrowheads="1"/>
              </p:cNvSpPr>
              <p:nvPr/>
            </p:nvSpPr>
            <p:spPr bwMode="auto">
              <a:xfrm>
                <a:off x="4575" y="2230"/>
                <a:ext cx="24" cy="34"/>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48" name="Rectangle 517"/>
              <p:cNvSpPr>
                <a:spLocks noChangeArrowheads="1"/>
              </p:cNvSpPr>
              <p:nvPr/>
            </p:nvSpPr>
            <p:spPr bwMode="auto">
              <a:xfrm>
                <a:off x="4599" y="2265"/>
                <a:ext cx="2" cy="7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49" name="Rectangle 518"/>
              <p:cNvSpPr>
                <a:spLocks noChangeArrowheads="1"/>
              </p:cNvSpPr>
              <p:nvPr/>
            </p:nvSpPr>
            <p:spPr bwMode="auto">
              <a:xfrm>
                <a:off x="4577" y="2239"/>
                <a:ext cx="7" cy="1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50" name="Rectangle 519"/>
              <p:cNvSpPr>
                <a:spLocks noChangeArrowheads="1"/>
              </p:cNvSpPr>
              <p:nvPr/>
            </p:nvSpPr>
            <p:spPr bwMode="auto">
              <a:xfrm>
                <a:off x="4580" y="2229"/>
                <a:ext cx="1" cy="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51" name="Rectangle 520"/>
              <p:cNvSpPr>
                <a:spLocks noChangeArrowheads="1"/>
              </p:cNvSpPr>
              <p:nvPr/>
            </p:nvSpPr>
            <p:spPr bwMode="auto">
              <a:xfrm>
                <a:off x="4595" y="2236"/>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52" name="Rectangle 521"/>
              <p:cNvSpPr>
                <a:spLocks noChangeArrowheads="1"/>
              </p:cNvSpPr>
              <p:nvPr/>
            </p:nvSpPr>
            <p:spPr bwMode="auto">
              <a:xfrm>
                <a:off x="4595" y="2250"/>
                <a:ext cx="4" cy="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112" name="Group 522"/>
            <p:cNvGrpSpPr>
              <a:grpSpLocks/>
            </p:cNvGrpSpPr>
            <p:nvPr/>
          </p:nvGrpSpPr>
          <p:grpSpPr bwMode="auto">
            <a:xfrm>
              <a:off x="4696" y="2449"/>
              <a:ext cx="159" cy="131"/>
              <a:chOff x="4696" y="2449"/>
              <a:chExt cx="159" cy="131"/>
            </a:xfrm>
          </p:grpSpPr>
          <p:grpSp>
            <p:nvGrpSpPr>
              <p:cNvPr id="2129" name="Group 523"/>
              <p:cNvGrpSpPr>
                <a:grpSpLocks/>
              </p:cNvGrpSpPr>
              <p:nvPr/>
            </p:nvGrpSpPr>
            <p:grpSpPr bwMode="auto">
              <a:xfrm>
                <a:off x="4703" y="2531"/>
                <a:ext cx="143" cy="39"/>
                <a:chOff x="4703" y="2531"/>
                <a:chExt cx="143" cy="39"/>
              </a:xfrm>
            </p:grpSpPr>
            <p:sp>
              <p:nvSpPr>
                <p:cNvPr id="2142" name="Rectangle 524"/>
                <p:cNvSpPr>
                  <a:spLocks noChangeArrowheads="1"/>
                </p:cNvSpPr>
                <p:nvPr/>
              </p:nvSpPr>
              <p:spPr bwMode="auto">
                <a:xfrm>
                  <a:off x="4703" y="2531"/>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43" name="Rectangle 525"/>
                <p:cNvSpPr>
                  <a:spLocks noChangeArrowheads="1"/>
                </p:cNvSpPr>
                <p:nvPr/>
              </p:nvSpPr>
              <p:spPr bwMode="auto">
                <a:xfrm>
                  <a:off x="4784" y="2538"/>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130" name="Group 526"/>
              <p:cNvGrpSpPr>
                <a:grpSpLocks/>
              </p:cNvGrpSpPr>
              <p:nvPr/>
            </p:nvGrpSpPr>
            <p:grpSpPr bwMode="auto">
              <a:xfrm>
                <a:off x="4696" y="2553"/>
                <a:ext cx="159" cy="27"/>
                <a:chOff x="4696" y="2553"/>
                <a:chExt cx="159" cy="27"/>
              </a:xfrm>
            </p:grpSpPr>
            <p:sp>
              <p:nvSpPr>
                <p:cNvPr id="2139" name="Freeform 527"/>
                <p:cNvSpPr>
                  <a:spLocks/>
                </p:cNvSpPr>
                <p:nvPr/>
              </p:nvSpPr>
              <p:spPr bwMode="auto">
                <a:xfrm>
                  <a:off x="4696" y="2553"/>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40" name="Freeform 528"/>
                <p:cNvSpPr>
                  <a:spLocks/>
                </p:cNvSpPr>
                <p:nvPr/>
              </p:nvSpPr>
              <p:spPr bwMode="auto">
                <a:xfrm>
                  <a:off x="4705" y="2558"/>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41" name="Freeform 529"/>
                <p:cNvSpPr>
                  <a:spLocks/>
                </p:cNvSpPr>
                <p:nvPr/>
              </p:nvSpPr>
              <p:spPr bwMode="auto">
                <a:xfrm>
                  <a:off x="4813" y="2558"/>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131" name="Group 530"/>
              <p:cNvGrpSpPr>
                <a:grpSpLocks/>
              </p:cNvGrpSpPr>
              <p:nvPr/>
            </p:nvGrpSpPr>
            <p:grpSpPr bwMode="auto">
              <a:xfrm>
                <a:off x="4724" y="2449"/>
                <a:ext cx="103" cy="79"/>
                <a:chOff x="4724" y="2449"/>
                <a:chExt cx="103" cy="79"/>
              </a:xfrm>
            </p:grpSpPr>
            <p:sp>
              <p:nvSpPr>
                <p:cNvPr id="2132" name="Rectangle 531"/>
                <p:cNvSpPr>
                  <a:spLocks noChangeArrowheads="1"/>
                </p:cNvSpPr>
                <p:nvPr/>
              </p:nvSpPr>
              <p:spPr bwMode="auto">
                <a:xfrm>
                  <a:off x="4724" y="2449"/>
                  <a:ext cx="103"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33" name="Rectangle 532"/>
                <p:cNvSpPr>
                  <a:spLocks noChangeArrowheads="1"/>
                </p:cNvSpPr>
                <p:nvPr/>
              </p:nvSpPr>
              <p:spPr bwMode="auto">
                <a:xfrm>
                  <a:off x="4731" y="2456"/>
                  <a:ext cx="89"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34" name="Rectangle 533"/>
                <p:cNvSpPr>
                  <a:spLocks noChangeArrowheads="1"/>
                </p:cNvSpPr>
                <p:nvPr/>
              </p:nvSpPr>
              <p:spPr bwMode="auto">
                <a:xfrm>
                  <a:off x="4809" y="2456"/>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35" name="Rectangle 534"/>
                <p:cNvSpPr>
                  <a:spLocks noChangeArrowheads="1"/>
                </p:cNvSpPr>
                <p:nvPr/>
              </p:nvSpPr>
              <p:spPr bwMode="auto">
                <a:xfrm>
                  <a:off x="4812" y="2459"/>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36" name="Oval 535"/>
                <p:cNvSpPr>
                  <a:spLocks noChangeArrowheads="1"/>
                </p:cNvSpPr>
                <p:nvPr/>
              </p:nvSpPr>
              <p:spPr bwMode="auto">
                <a:xfrm>
                  <a:off x="4813" y="2489"/>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37" name="Oval 536"/>
                <p:cNvSpPr>
                  <a:spLocks noChangeArrowheads="1"/>
                </p:cNvSpPr>
                <p:nvPr/>
              </p:nvSpPr>
              <p:spPr bwMode="auto">
                <a:xfrm>
                  <a:off x="4813" y="2502"/>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38" name="Oval 537"/>
                <p:cNvSpPr>
                  <a:spLocks noChangeArrowheads="1"/>
                </p:cNvSpPr>
                <p:nvPr/>
              </p:nvSpPr>
              <p:spPr bwMode="auto">
                <a:xfrm>
                  <a:off x="4813" y="2513"/>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nvGrpSpPr>
            <p:cNvPr id="2113" name="Group 538"/>
            <p:cNvGrpSpPr>
              <a:grpSpLocks/>
            </p:cNvGrpSpPr>
            <p:nvPr/>
          </p:nvGrpSpPr>
          <p:grpSpPr bwMode="auto">
            <a:xfrm>
              <a:off x="4952" y="2449"/>
              <a:ext cx="159" cy="131"/>
              <a:chOff x="4952" y="2449"/>
              <a:chExt cx="159" cy="131"/>
            </a:xfrm>
          </p:grpSpPr>
          <p:grpSp>
            <p:nvGrpSpPr>
              <p:cNvPr id="2114" name="Group 539"/>
              <p:cNvGrpSpPr>
                <a:grpSpLocks/>
              </p:cNvGrpSpPr>
              <p:nvPr/>
            </p:nvGrpSpPr>
            <p:grpSpPr bwMode="auto">
              <a:xfrm>
                <a:off x="4959" y="2531"/>
                <a:ext cx="143" cy="39"/>
                <a:chOff x="4959" y="2531"/>
                <a:chExt cx="143" cy="39"/>
              </a:xfrm>
            </p:grpSpPr>
            <p:sp>
              <p:nvSpPr>
                <p:cNvPr id="2127" name="Rectangle 540"/>
                <p:cNvSpPr>
                  <a:spLocks noChangeArrowheads="1"/>
                </p:cNvSpPr>
                <p:nvPr/>
              </p:nvSpPr>
              <p:spPr bwMode="auto">
                <a:xfrm>
                  <a:off x="4959" y="2531"/>
                  <a:ext cx="143" cy="3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28" name="Rectangle 541"/>
                <p:cNvSpPr>
                  <a:spLocks noChangeArrowheads="1"/>
                </p:cNvSpPr>
                <p:nvPr/>
              </p:nvSpPr>
              <p:spPr bwMode="auto">
                <a:xfrm>
                  <a:off x="5040" y="2538"/>
                  <a:ext cx="48" cy="17"/>
                </a:xfrm>
                <a:prstGeom prst="rect">
                  <a:avLst/>
                </a:prstGeom>
                <a:solidFill>
                  <a:srgbClr val="808080"/>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nvGrpSpPr>
              <p:cNvPr id="2115" name="Group 542"/>
              <p:cNvGrpSpPr>
                <a:grpSpLocks/>
              </p:cNvGrpSpPr>
              <p:nvPr/>
            </p:nvGrpSpPr>
            <p:grpSpPr bwMode="auto">
              <a:xfrm>
                <a:off x="4952" y="2553"/>
                <a:ext cx="159" cy="27"/>
                <a:chOff x="4952" y="2553"/>
                <a:chExt cx="159" cy="27"/>
              </a:xfrm>
            </p:grpSpPr>
            <p:sp>
              <p:nvSpPr>
                <p:cNvPr id="2124" name="Freeform 543"/>
                <p:cNvSpPr>
                  <a:spLocks/>
                </p:cNvSpPr>
                <p:nvPr/>
              </p:nvSpPr>
              <p:spPr bwMode="auto">
                <a:xfrm>
                  <a:off x="4952" y="2553"/>
                  <a:ext cx="159" cy="27"/>
                </a:xfrm>
                <a:custGeom>
                  <a:avLst/>
                  <a:gdLst>
                    <a:gd name="T0" fmla="*/ 20 w 159"/>
                    <a:gd name="T1" fmla="*/ 0 h 27"/>
                    <a:gd name="T2" fmla="*/ 139 w 159"/>
                    <a:gd name="T3" fmla="*/ 0 h 27"/>
                    <a:gd name="T4" fmla="*/ 158 w 159"/>
                    <a:gd name="T5" fmla="*/ 23 h 27"/>
                    <a:gd name="T6" fmla="*/ 158 w 159"/>
                    <a:gd name="T7" fmla="*/ 25 h 27"/>
                    <a:gd name="T8" fmla="*/ 157 w 159"/>
                    <a:gd name="T9" fmla="*/ 25 h 27"/>
                    <a:gd name="T10" fmla="*/ 156 w 159"/>
                    <a:gd name="T11" fmla="*/ 26 h 27"/>
                    <a:gd name="T12" fmla="*/ 2 w 159"/>
                    <a:gd name="T13" fmla="*/ 26 h 27"/>
                    <a:gd name="T14" fmla="*/ 1 w 159"/>
                    <a:gd name="T15" fmla="*/ 25 h 27"/>
                    <a:gd name="T16" fmla="*/ 0 w 159"/>
                    <a:gd name="T17" fmla="*/ 24 h 27"/>
                    <a:gd name="T18" fmla="*/ 0 w 159"/>
                    <a:gd name="T19" fmla="*/ 23 h 27"/>
                    <a:gd name="T20" fmla="*/ 20 w 159"/>
                    <a:gd name="T21" fmla="*/ 0 h 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9"/>
                    <a:gd name="T34" fmla="*/ 0 h 27"/>
                    <a:gd name="T35" fmla="*/ 159 w 159"/>
                    <a:gd name="T36" fmla="*/ 27 h 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9" h="27">
                      <a:moveTo>
                        <a:pt x="20" y="0"/>
                      </a:moveTo>
                      <a:lnTo>
                        <a:pt x="139" y="0"/>
                      </a:lnTo>
                      <a:lnTo>
                        <a:pt x="158" y="23"/>
                      </a:lnTo>
                      <a:lnTo>
                        <a:pt x="158" y="25"/>
                      </a:lnTo>
                      <a:lnTo>
                        <a:pt x="157" y="25"/>
                      </a:lnTo>
                      <a:lnTo>
                        <a:pt x="156" y="26"/>
                      </a:lnTo>
                      <a:lnTo>
                        <a:pt x="2" y="26"/>
                      </a:lnTo>
                      <a:lnTo>
                        <a:pt x="1" y="25"/>
                      </a:lnTo>
                      <a:lnTo>
                        <a:pt x="0" y="24"/>
                      </a:lnTo>
                      <a:lnTo>
                        <a:pt x="0" y="23"/>
                      </a:lnTo>
                      <a:lnTo>
                        <a:pt x="20"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25" name="Freeform 544"/>
                <p:cNvSpPr>
                  <a:spLocks/>
                </p:cNvSpPr>
                <p:nvPr/>
              </p:nvSpPr>
              <p:spPr bwMode="auto">
                <a:xfrm>
                  <a:off x="4961" y="2558"/>
                  <a:ext cx="106" cy="18"/>
                </a:xfrm>
                <a:custGeom>
                  <a:avLst/>
                  <a:gdLst>
                    <a:gd name="T0" fmla="*/ 14 w 106"/>
                    <a:gd name="T1" fmla="*/ 0 h 18"/>
                    <a:gd name="T2" fmla="*/ 100 w 106"/>
                    <a:gd name="T3" fmla="*/ 0 h 18"/>
                    <a:gd name="T4" fmla="*/ 105 w 106"/>
                    <a:gd name="T5" fmla="*/ 17 h 18"/>
                    <a:gd name="T6" fmla="*/ 0 w 106"/>
                    <a:gd name="T7" fmla="*/ 17 h 18"/>
                    <a:gd name="T8" fmla="*/ 14 w 106"/>
                    <a:gd name="T9" fmla="*/ 0 h 18"/>
                    <a:gd name="T10" fmla="*/ 0 60000 65536"/>
                    <a:gd name="T11" fmla="*/ 0 60000 65536"/>
                    <a:gd name="T12" fmla="*/ 0 60000 65536"/>
                    <a:gd name="T13" fmla="*/ 0 60000 65536"/>
                    <a:gd name="T14" fmla="*/ 0 60000 65536"/>
                    <a:gd name="T15" fmla="*/ 0 w 106"/>
                    <a:gd name="T16" fmla="*/ 0 h 18"/>
                    <a:gd name="T17" fmla="*/ 106 w 106"/>
                    <a:gd name="T18" fmla="*/ 18 h 18"/>
                  </a:gdLst>
                  <a:ahLst/>
                  <a:cxnLst>
                    <a:cxn ang="T10">
                      <a:pos x="T0" y="T1"/>
                    </a:cxn>
                    <a:cxn ang="T11">
                      <a:pos x="T2" y="T3"/>
                    </a:cxn>
                    <a:cxn ang="T12">
                      <a:pos x="T4" y="T5"/>
                    </a:cxn>
                    <a:cxn ang="T13">
                      <a:pos x="T6" y="T7"/>
                    </a:cxn>
                    <a:cxn ang="T14">
                      <a:pos x="T8" y="T9"/>
                    </a:cxn>
                  </a:cxnLst>
                  <a:rect l="T15" t="T16" r="T17" b="T18"/>
                  <a:pathLst>
                    <a:path w="106" h="18">
                      <a:moveTo>
                        <a:pt x="14" y="0"/>
                      </a:moveTo>
                      <a:lnTo>
                        <a:pt x="100" y="0"/>
                      </a:lnTo>
                      <a:lnTo>
                        <a:pt x="105" y="17"/>
                      </a:lnTo>
                      <a:lnTo>
                        <a:pt x="0" y="17"/>
                      </a:lnTo>
                      <a:lnTo>
                        <a:pt x="14" y="0"/>
                      </a:lnTo>
                    </a:path>
                  </a:pathLst>
                </a:custGeom>
                <a:solidFill>
                  <a:srgbClr val="FFFFFF"/>
                </a:solidFill>
                <a:ln w="12700" cap="rnd" cmpd="sng">
                  <a:solidFill>
                    <a:srgbClr val="000000"/>
                  </a:solidFill>
                  <a:prstDash val="solid"/>
                  <a:round/>
                  <a:headEnd/>
                  <a:tailEnd/>
                </a:ln>
              </p:spPr>
              <p:txBody>
                <a:bodyPr/>
                <a:lstStyle/>
                <a:p>
                  <a:endParaRPr lang="es-CL"/>
                </a:p>
              </p:txBody>
            </p:sp>
            <p:sp>
              <p:nvSpPr>
                <p:cNvPr id="2126" name="Freeform 545"/>
                <p:cNvSpPr>
                  <a:spLocks/>
                </p:cNvSpPr>
                <p:nvPr/>
              </p:nvSpPr>
              <p:spPr bwMode="auto">
                <a:xfrm>
                  <a:off x="5069" y="2558"/>
                  <a:ext cx="33" cy="18"/>
                </a:xfrm>
                <a:custGeom>
                  <a:avLst/>
                  <a:gdLst>
                    <a:gd name="T0" fmla="*/ 0 w 33"/>
                    <a:gd name="T1" fmla="*/ 0 h 18"/>
                    <a:gd name="T2" fmla="*/ 19 w 33"/>
                    <a:gd name="T3" fmla="*/ 0 h 18"/>
                    <a:gd name="T4" fmla="*/ 32 w 33"/>
                    <a:gd name="T5" fmla="*/ 17 h 18"/>
                    <a:gd name="T6" fmla="*/ 6 w 33"/>
                    <a:gd name="T7" fmla="*/ 17 h 18"/>
                    <a:gd name="T8" fmla="*/ 0 w 33"/>
                    <a:gd name="T9" fmla="*/ 0 h 18"/>
                    <a:gd name="T10" fmla="*/ 0 60000 65536"/>
                    <a:gd name="T11" fmla="*/ 0 60000 65536"/>
                    <a:gd name="T12" fmla="*/ 0 60000 65536"/>
                    <a:gd name="T13" fmla="*/ 0 60000 65536"/>
                    <a:gd name="T14" fmla="*/ 0 60000 65536"/>
                    <a:gd name="T15" fmla="*/ 0 w 33"/>
                    <a:gd name="T16" fmla="*/ 0 h 18"/>
                    <a:gd name="T17" fmla="*/ 33 w 33"/>
                    <a:gd name="T18" fmla="*/ 18 h 18"/>
                  </a:gdLst>
                  <a:ahLst/>
                  <a:cxnLst>
                    <a:cxn ang="T10">
                      <a:pos x="T0" y="T1"/>
                    </a:cxn>
                    <a:cxn ang="T11">
                      <a:pos x="T2" y="T3"/>
                    </a:cxn>
                    <a:cxn ang="T12">
                      <a:pos x="T4" y="T5"/>
                    </a:cxn>
                    <a:cxn ang="T13">
                      <a:pos x="T6" y="T7"/>
                    </a:cxn>
                    <a:cxn ang="T14">
                      <a:pos x="T8" y="T9"/>
                    </a:cxn>
                  </a:cxnLst>
                  <a:rect l="T15" t="T16" r="T17" b="T18"/>
                  <a:pathLst>
                    <a:path w="33" h="18">
                      <a:moveTo>
                        <a:pt x="0" y="0"/>
                      </a:moveTo>
                      <a:lnTo>
                        <a:pt x="19" y="0"/>
                      </a:lnTo>
                      <a:lnTo>
                        <a:pt x="32" y="17"/>
                      </a:lnTo>
                      <a:lnTo>
                        <a:pt x="6" y="17"/>
                      </a:lnTo>
                      <a:lnTo>
                        <a:pt x="0" y="0"/>
                      </a:lnTo>
                    </a:path>
                  </a:pathLst>
                </a:custGeom>
                <a:solidFill>
                  <a:srgbClr val="FFFFFF"/>
                </a:solidFill>
                <a:ln w="12700" cap="rnd" cmpd="sng">
                  <a:solidFill>
                    <a:srgbClr val="000000"/>
                  </a:solidFill>
                  <a:prstDash val="solid"/>
                  <a:round/>
                  <a:headEnd/>
                  <a:tailEnd/>
                </a:ln>
              </p:spPr>
              <p:txBody>
                <a:bodyPr/>
                <a:lstStyle/>
                <a:p>
                  <a:endParaRPr lang="es-CL"/>
                </a:p>
              </p:txBody>
            </p:sp>
          </p:grpSp>
          <p:grpSp>
            <p:nvGrpSpPr>
              <p:cNvPr id="2116" name="Group 546"/>
              <p:cNvGrpSpPr>
                <a:grpSpLocks/>
              </p:cNvGrpSpPr>
              <p:nvPr/>
            </p:nvGrpSpPr>
            <p:grpSpPr bwMode="auto">
              <a:xfrm>
                <a:off x="4979" y="2449"/>
                <a:ext cx="104" cy="79"/>
                <a:chOff x="4979" y="2449"/>
                <a:chExt cx="104" cy="79"/>
              </a:xfrm>
            </p:grpSpPr>
            <p:sp>
              <p:nvSpPr>
                <p:cNvPr id="2117" name="Rectangle 547"/>
                <p:cNvSpPr>
                  <a:spLocks noChangeArrowheads="1"/>
                </p:cNvSpPr>
                <p:nvPr/>
              </p:nvSpPr>
              <p:spPr bwMode="auto">
                <a:xfrm>
                  <a:off x="4979" y="2449"/>
                  <a:ext cx="104" cy="79"/>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18" name="Rectangle 548"/>
                <p:cNvSpPr>
                  <a:spLocks noChangeArrowheads="1"/>
                </p:cNvSpPr>
                <p:nvPr/>
              </p:nvSpPr>
              <p:spPr bwMode="auto">
                <a:xfrm>
                  <a:off x="4986" y="2456"/>
                  <a:ext cx="90" cy="66"/>
                </a:xfrm>
                <a:prstGeom prst="rect">
                  <a:avLst/>
                </a:prstGeom>
                <a:solidFill>
                  <a:srgbClr val="114FFB"/>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19" name="Rectangle 549"/>
                <p:cNvSpPr>
                  <a:spLocks noChangeArrowheads="1"/>
                </p:cNvSpPr>
                <p:nvPr/>
              </p:nvSpPr>
              <p:spPr bwMode="auto">
                <a:xfrm>
                  <a:off x="5065" y="2456"/>
                  <a:ext cx="11" cy="66"/>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20" name="Rectangle 550"/>
                <p:cNvSpPr>
                  <a:spLocks noChangeArrowheads="1"/>
                </p:cNvSpPr>
                <p:nvPr/>
              </p:nvSpPr>
              <p:spPr bwMode="auto">
                <a:xfrm>
                  <a:off x="5068" y="2459"/>
                  <a:ext cx="4" cy="3"/>
                </a:xfrm>
                <a:prstGeom prst="rect">
                  <a:avLst/>
                </a:prstGeom>
                <a:solidFill>
                  <a:srgbClr val="FFFFFF"/>
                </a:solidFill>
                <a:ln w="12700">
                  <a:solidFill>
                    <a:srgbClr val="000000"/>
                  </a:solidFill>
                  <a:miter lim="800000"/>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21" name="Oval 551"/>
                <p:cNvSpPr>
                  <a:spLocks noChangeArrowheads="1"/>
                </p:cNvSpPr>
                <p:nvPr/>
              </p:nvSpPr>
              <p:spPr bwMode="auto">
                <a:xfrm>
                  <a:off x="5069" y="2489"/>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22" name="Oval 552"/>
                <p:cNvSpPr>
                  <a:spLocks noChangeArrowheads="1"/>
                </p:cNvSpPr>
                <p:nvPr/>
              </p:nvSpPr>
              <p:spPr bwMode="auto">
                <a:xfrm>
                  <a:off x="5069" y="2502"/>
                  <a:ext cx="2" cy="2"/>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sp>
              <p:nvSpPr>
                <p:cNvPr id="2123" name="Oval 553"/>
                <p:cNvSpPr>
                  <a:spLocks noChangeArrowheads="1"/>
                </p:cNvSpPr>
                <p:nvPr/>
              </p:nvSpPr>
              <p:spPr bwMode="auto">
                <a:xfrm>
                  <a:off x="5069" y="2513"/>
                  <a:ext cx="2" cy="3"/>
                </a:xfrm>
                <a:prstGeom prst="ellipse">
                  <a:avLst/>
                </a:prstGeom>
                <a:solidFill>
                  <a:srgbClr val="FFFFFF"/>
                </a:solidFill>
                <a:ln w="12700">
                  <a:solidFill>
                    <a:srgbClr val="000000"/>
                  </a:solidFill>
                  <a:round/>
                  <a:headEnd/>
                  <a:tailEnd/>
                </a:ln>
              </p:spPr>
              <p:txBody>
                <a:bodyPr wrap="none" anchor="ct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endParaRPr lang="es-CL" altLang="es-CL"/>
                </a:p>
              </p:txBody>
            </p:sp>
          </p:grpSp>
        </p:grpSp>
      </p:grpSp>
      <p:sp>
        <p:nvSpPr>
          <p:cNvPr id="38442" name="Rectangle 554"/>
          <p:cNvSpPr>
            <a:spLocks noChangeArrowheads="1"/>
          </p:cNvSpPr>
          <p:nvPr/>
        </p:nvSpPr>
        <p:spPr bwMode="auto">
          <a:xfrm>
            <a:off x="7005638" y="3317876"/>
            <a:ext cx="1658852"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Red de Area Local</a:t>
            </a:r>
          </a:p>
        </p:txBody>
      </p:sp>
      <p:sp>
        <p:nvSpPr>
          <p:cNvPr id="38443" name="Rectangle 555"/>
          <p:cNvSpPr>
            <a:spLocks noChangeArrowheads="1"/>
          </p:cNvSpPr>
          <p:nvPr/>
        </p:nvSpPr>
        <p:spPr bwMode="auto">
          <a:xfrm>
            <a:off x="7205663" y="3476626"/>
            <a:ext cx="1251946"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(CON CON)</a:t>
            </a:r>
          </a:p>
        </p:txBody>
      </p:sp>
      <p:sp>
        <p:nvSpPr>
          <p:cNvPr id="2085" name="Line 556"/>
          <p:cNvSpPr>
            <a:spLocks noChangeShapeType="1"/>
          </p:cNvSpPr>
          <p:nvPr/>
        </p:nvSpPr>
        <p:spPr bwMode="auto">
          <a:xfrm>
            <a:off x="6862763" y="4027488"/>
            <a:ext cx="425450" cy="0"/>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graphicFrame>
        <p:nvGraphicFramePr>
          <p:cNvPr id="2050" name="Object 1024"/>
          <p:cNvGraphicFramePr>
            <a:graphicFrameLocks noChangeAspect="1"/>
          </p:cNvGraphicFramePr>
          <p:nvPr/>
        </p:nvGraphicFramePr>
        <p:xfrm>
          <a:off x="3738563" y="3514726"/>
          <a:ext cx="711200" cy="919163"/>
        </p:xfrm>
        <a:graphic>
          <a:graphicData uri="http://schemas.openxmlformats.org/presentationml/2006/ole">
            <mc:AlternateContent xmlns:mc="http://schemas.openxmlformats.org/markup-compatibility/2006">
              <mc:Choice xmlns:v="urn:schemas-microsoft-com:vml" Requires="v">
                <p:oleObj spid="_x0000_s2230" name="Imagen" r:id="rId5" imgW="2903040" imgH="3047760" progId="MS_ClipArt_Gallery.2">
                  <p:embed/>
                </p:oleObj>
              </mc:Choice>
              <mc:Fallback>
                <p:oleObj name="Imagen" r:id="rId5"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8563" y="3514726"/>
                        <a:ext cx="711200" cy="919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051" name="Object 1025"/>
          <p:cNvGraphicFramePr>
            <a:graphicFrameLocks noChangeAspect="1"/>
          </p:cNvGraphicFramePr>
          <p:nvPr/>
        </p:nvGraphicFramePr>
        <p:xfrm>
          <a:off x="2957513" y="3524251"/>
          <a:ext cx="711200" cy="919163"/>
        </p:xfrm>
        <a:graphic>
          <a:graphicData uri="http://schemas.openxmlformats.org/presentationml/2006/ole">
            <mc:AlternateContent xmlns:mc="http://schemas.openxmlformats.org/markup-compatibility/2006">
              <mc:Choice xmlns:v="urn:schemas-microsoft-com:vml" Requires="v">
                <p:oleObj spid="_x0000_s2231" name="Imagen" r:id="rId7" imgW="2903040" imgH="3047760" progId="MS_ClipArt_Gallery.2">
                  <p:embed/>
                </p:oleObj>
              </mc:Choice>
              <mc:Fallback>
                <p:oleObj name="Imagen" r:id="rId7"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57513" y="3524251"/>
                        <a:ext cx="711200" cy="919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052" name="Object 1026"/>
          <p:cNvGraphicFramePr>
            <a:graphicFrameLocks noChangeAspect="1"/>
          </p:cNvGraphicFramePr>
          <p:nvPr/>
        </p:nvGraphicFramePr>
        <p:xfrm>
          <a:off x="2176463" y="3524251"/>
          <a:ext cx="711200" cy="919163"/>
        </p:xfrm>
        <a:graphic>
          <a:graphicData uri="http://schemas.openxmlformats.org/presentationml/2006/ole">
            <mc:AlternateContent xmlns:mc="http://schemas.openxmlformats.org/markup-compatibility/2006">
              <mc:Choice xmlns:v="urn:schemas-microsoft-com:vml" Requires="v">
                <p:oleObj spid="_x0000_s2232" name="Imagen" r:id="rId8" imgW="2903040" imgH="3047760" progId="MS_ClipArt_Gallery.2">
                  <p:embed/>
                </p:oleObj>
              </mc:Choice>
              <mc:Fallback>
                <p:oleObj name="Imagen" r:id="rId8"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6463" y="3524251"/>
                        <a:ext cx="711200" cy="919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053" name="Object 1027"/>
          <p:cNvGraphicFramePr>
            <a:graphicFrameLocks noChangeAspect="1"/>
          </p:cNvGraphicFramePr>
          <p:nvPr/>
        </p:nvGraphicFramePr>
        <p:xfrm>
          <a:off x="1905001" y="5219701"/>
          <a:ext cx="709613" cy="919163"/>
        </p:xfrm>
        <a:graphic>
          <a:graphicData uri="http://schemas.openxmlformats.org/presentationml/2006/ole">
            <mc:AlternateContent xmlns:mc="http://schemas.openxmlformats.org/markup-compatibility/2006">
              <mc:Choice xmlns:v="urn:schemas-microsoft-com:vml" Requires="v">
                <p:oleObj spid="_x0000_s2233" name="Imagen" r:id="rId9" imgW="2903040" imgH="3047760" progId="MS_ClipArt_Gallery.2">
                  <p:embed/>
                </p:oleObj>
              </mc:Choice>
              <mc:Fallback>
                <p:oleObj name="Imagen" r:id="rId9" imgW="2903040" imgH="3047760"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01" y="5219701"/>
                        <a:ext cx="709613" cy="919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86" name="Line 561"/>
          <p:cNvSpPr>
            <a:spLocks noChangeShapeType="1"/>
          </p:cNvSpPr>
          <p:nvPr/>
        </p:nvSpPr>
        <p:spPr bwMode="auto">
          <a:xfrm flipH="1">
            <a:off x="2176463" y="6224588"/>
            <a:ext cx="711200" cy="0"/>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87" name="Line 562"/>
          <p:cNvSpPr>
            <a:spLocks noChangeShapeType="1"/>
          </p:cNvSpPr>
          <p:nvPr/>
        </p:nvSpPr>
        <p:spPr bwMode="auto">
          <a:xfrm flipV="1">
            <a:off x="2176463" y="5902326"/>
            <a:ext cx="0" cy="34131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38451" name="Rectangle 563"/>
          <p:cNvSpPr>
            <a:spLocks noChangeArrowheads="1"/>
          </p:cNvSpPr>
          <p:nvPr/>
        </p:nvSpPr>
        <p:spPr bwMode="auto">
          <a:xfrm>
            <a:off x="2438400" y="3276601"/>
            <a:ext cx="1722972"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ESCUADRA - Molo</a:t>
            </a:r>
          </a:p>
        </p:txBody>
      </p:sp>
      <p:sp>
        <p:nvSpPr>
          <p:cNvPr id="2089" name="Line 564"/>
          <p:cNvSpPr>
            <a:spLocks noChangeShapeType="1"/>
          </p:cNvSpPr>
          <p:nvPr/>
        </p:nvSpPr>
        <p:spPr bwMode="auto">
          <a:xfrm>
            <a:off x="2401888" y="4216401"/>
            <a:ext cx="0" cy="28416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90" name="Line 565"/>
          <p:cNvSpPr>
            <a:spLocks noChangeShapeType="1"/>
          </p:cNvSpPr>
          <p:nvPr/>
        </p:nvSpPr>
        <p:spPr bwMode="auto">
          <a:xfrm>
            <a:off x="4022725" y="4225926"/>
            <a:ext cx="0" cy="28416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91" name="Line 566"/>
          <p:cNvSpPr>
            <a:spLocks noChangeShapeType="1"/>
          </p:cNvSpPr>
          <p:nvPr/>
        </p:nvSpPr>
        <p:spPr bwMode="auto">
          <a:xfrm>
            <a:off x="2390775" y="4500563"/>
            <a:ext cx="2484438" cy="0"/>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92" name="Line 567"/>
          <p:cNvSpPr>
            <a:spLocks noChangeShapeType="1"/>
          </p:cNvSpPr>
          <p:nvPr/>
        </p:nvSpPr>
        <p:spPr bwMode="auto">
          <a:xfrm>
            <a:off x="3171825" y="4235451"/>
            <a:ext cx="0" cy="284163"/>
          </a:xfrm>
          <a:prstGeom prst="line">
            <a:avLst/>
          </a:prstGeom>
          <a:noFill/>
          <a:ln w="38100">
            <a:solidFill>
              <a:srgbClr val="FF33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93" name="Line 569"/>
          <p:cNvSpPr>
            <a:spLocks noChangeShapeType="1"/>
          </p:cNvSpPr>
          <p:nvPr/>
        </p:nvSpPr>
        <p:spPr bwMode="auto">
          <a:xfrm flipV="1">
            <a:off x="2460626" y="6243638"/>
            <a:ext cx="284163" cy="284162"/>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094" name="Line 570"/>
          <p:cNvSpPr>
            <a:spLocks noChangeShapeType="1"/>
          </p:cNvSpPr>
          <p:nvPr/>
        </p:nvSpPr>
        <p:spPr bwMode="auto">
          <a:xfrm>
            <a:off x="8780463" y="5730876"/>
            <a:ext cx="709612" cy="796925"/>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38459" name="Rectangle 571"/>
          <p:cNvSpPr>
            <a:spLocks noChangeArrowheads="1"/>
          </p:cNvSpPr>
          <p:nvPr/>
        </p:nvSpPr>
        <p:spPr bwMode="auto">
          <a:xfrm>
            <a:off x="1963739" y="6489701"/>
            <a:ext cx="749501"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(P.M.)</a:t>
            </a:r>
          </a:p>
        </p:txBody>
      </p:sp>
      <p:sp>
        <p:nvSpPr>
          <p:cNvPr id="38460" name="Rectangle 572"/>
          <p:cNvSpPr>
            <a:spLocks noChangeArrowheads="1"/>
          </p:cNvSpPr>
          <p:nvPr/>
        </p:nvSpPr>
        <p:spPr bwMode="auto">
          <a:xfrm>
            <a:off x="9347201" y="6527801"/>
            <a:ext cx="760465"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effectLst>
                  <a:outerShdw blurRad="38100" dist="38100" dir="2700000" algn="tl">
                    <a:srgbClr val="C0C0C0"/>
                  </a:outerShdw>
                </a:effectLst>
                <a:latin typeface="Arial" charset="0"/>
              </a:rPr>
              <a:t>  (P.W.)</a:t>
            </a:r>
          </a:p>
        </p:txBody>
      </p:sp>
      <p:sp>
        <p:nvSpPr>
          <p:cNvPr id="38461" name="Rectangle 573"/>
          <p:cNvSpPr>
            <a:spLocks noChangeArrowheads="1"/>
          </p:cNvSpPr>
          <p:nvPr/>
        </p:nvSpPr>
        <p:spPr bwMode="auto">
          <a:xfrm>
            <a:off x="2527301" y="4876801"/>
            <a:ext cx="1649491"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solidFill>
                  <a:srgbClr val="3399FF"/>
                </a:solidFill>
                <a:effectLst>
                  <a:outerShdw blurRad="38100" dist="38100" dir="2700000" algn="tl">
                    <a:srgbClr val="C0C0C0"/>
                  </a:outerShdw>
                </a:effectLst>
                <a:latin typeface="Arial" charset="0"/>
              </a:rPr>
              <a:t>Anillo Fibra Optica</a:t>
            </a:r>
          </a:p>
        </p:txBody>
      </p:sp>
      <p:sp>
        <p:nvSpPr>
          <p:cNvPr id="38462" name="Rectangle 574"/>
          <p:cNvSpPr>
            <a:spLocks noChangeArrowheads="1"/>
          </p:cNvSpPr>
          <p:nvPr/>
        </p:nvSpPr>
        <p:spPr bwMode="auto">
          <a:xfrm>
            <a:off x="4732339" y="3195639"/>
            <a:ext cx="1649491" cy="308419"/>
          </a:xfrm>
          <a:prstGeom prst="rect">
            <a:avLst/>
          </a:prstGeom>
          <a:noFill/>
          <a:ln w="9525">
            <a:noFill/>
            <a:miter lim="800000"/>
            <a:headEnd/>
            <a:tailEnd/>
          </a:ln>
          <a:effectLst/>
        </p:spPr>
        <p:txBody>
          <a:bodyPr wrap="none" lIns="92075" tIns="46038" rIns="92075" bIns="46038">
            <a:spAutoFit/>
          </a:bodyPr>
          <a:lstStyle/>
          <a:p>
            <a:pPr algn="l">
              <a:defRPr/>
            </a:pPr>
            <a:r>
              <a:rPr lang="es-ES_tradnl" sz="1400">
                <a:solidFill>
                  <a:srgbClr val="3399FF"/>
                </a:solidFill>
                <a:effectLst>
                  <a:outerShdw blurRad="38100" dist="38100" dir="2700000" algn="tl">
                    <a:srgbClr val="C0C0C0"/>
                  </a:outerShdw>
                </a:effectLst>
                <a:latin typeface="Arial" charset="0"/>
              </a:rPr>
              <a:t>Anillo Fibra Optica</a:t>
            </a:r>
          </a:p>
        </p:txBody>
      </p:sp>
      <p:sp>
        <p:nvSpPr>
          <p:cNvPr id="2099" name="Rectangle 575"/>
          <p:cNvSpPr>
            <a:spLocks noChangeArrowheads="1"/>
          </p:cNvSpPr>
          <p:nvPr/>
        </p:nvSpPr>
        <p:spPr bwMode="auto">
          <a:xfrm>
            <a:off x="5099050" y="6543676"/>
            <a:ext cx="2383666" cy="277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l"/>
            <a:r>
              <a:rPr lang="es-ES_tradnl" altLang="es-CL" sz="1200">
                <a:solidFill>
                  <a:schemeClr val="tx1"/>
                </a:solidFill>
              </a:rPr>
              <a:t>Manuales técnicos integrados</a:t>
            </a:r>
          </a:p>
        </p:txBody>
      </p:sp>
      <p:sp>
        <p:nvSpPr>
          <p:cNvPr id="2100" name="Line 576"/>
          <p:cNvSpPr>
            <a:spLocks noChangeShapeType="1"/>
          </p:cNvSpPr>
          <p:nvPr/>
        </p:nvSpPr>
        <p:spPr bwMode="auto">
          <a:xfrm rot="5400000" flipV="1">
            <a:off x="4583907" y="6250782"/>
            <a:ext cx="227012" cy="212725"/>
          </a:xfrm>
          <a:prstGeom prst="line">
            <a:avLst/>
          </a:prstGeom>
          <a:noFill/>
          <a:ln w="76200">
            <a:solidFill>
              <a:schemeClr val="accent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s-CL"/>
          </a:p>
        </p:txBody>
      </p:sp>
      <p:sp>
        <p:nvSpPr>
          <p:cNvPr id="2101" name="WordArt 577"/>
          <p:cNvSpPr>
            <a:spLocks noChangeArrowheads="1" noChangeShapeType="1" noTextEdit="1"/>
          </p:cNvSpPr>
          <p:nvPr/>
        </p:nvSpPr>
        <p:spPr bwMode="auto">
          <a:xfrm>
            <a:off x="4567238" y="6356351"/>
            <a:ext cx="425450" cy="341313"/>
          </a:xfrm>
          <a:prstGeom prst="rect">
            <a:avLst/>
          </a:prstGeom>
        </p:spPr>
        <p:txBody>
          <a:bodyPr wrap="none" fromWordArt="1">
            <a:prstTxWarp prst="textPlain">
              <a:avLst>
                <a:gd name="adj" fmla="val 50000"/>
              </a:avLst>
            </a:prstTxWarp>
          </a:bodyPr>
          <a:lstStyle/>
          <a:p>
            <a:r>
              <a:rPr lang="es-CL" sz="3600" kern="10">
                <a:ln w="19050">
                  <a:solidFill>
                    <a:srgbClr val="99CCFF"/>
                  </a:solidFill>
                  <a:round/>
                  <a:headEnd type="none" w="sm" len="sm"/>
                  <a:tailEnd type="none" w="sm" len="sm"/>
                </a:ln>
                <a:solidFill>
                  <a:srgbClr val="0066CC"/>
                </a:solidFill>
                <a:effectLst>
                  <a:outerShdw dist="35921" dir="2700000" algn="ctr" rotWithShape="0">
                    <a:srgbClr val="990000"/>
                  </a:outerShdw>
                </a:effectLst>
                <a:latin typeface="Impact" panose="020B0806030902050204" pitchFamily="34" charset="0"/>
              </a:rPr>
              <a:t>A</a:t>
            </a:r>
          </a:p>
        </p:txBody>
      </p:sp>
      <p:pic>
        <p:nvPicPr>
          <p:cNvPr id="2102" name="Picture 578" descr="C:\Asalino\LinkOne\mincom.BMP"/>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84825" y="3543301"/>
            <a:ext cx="1136650"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54" name="Object 1028"/>
          <p:cNvGraphicFramePr>
            <a:graphicFrameLocks noChangeAspect="1"/>
          </p:cNvGraphicFramePr>
          <p:nvPr/>
        </p:nvGraphicFramePr>
        <p:xfrm>
          <a:off x="7288213" y="2322513"/>
          <a:ext cx="355600" cy="171450"/>
        </p:xfrm>
        <a:graphic>
          <a:graphicData uri="http://schemas.openxmlformats.org/presentationml/2006/ole">
            <mc:AlternateContent xmlns:mc="http://schemas.openxmlformats.org/markup-compatibility/2006">
              <mc:Choice xmlns:v="urn:schemas-microsoft-com:vml" Requires="v">
                <p:oleObj spid="_x0000_s2234" name="PI3" r:id="rId11" imgW="291961" imgH="177465" progId="PI3.Image">
                  <p:embed/>
                </p:oleObj>
              </mc:Choice>
              <mc:Fallback>
                <p:oleObj name="PI3" r:id="rId11" imgW="291961" imgH="177465" progId="PI3.Image">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88213" y="2322513"/>
                        <a:ext cx="355600" cy="17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055" name="Object 1029"/>
          <p:cNvGraphicFramePr>
            <a:graphicFrameLocks noChangeAspect="1"/>
          </p:cNvGraphicFramePr>
          <p:nvPr/>
        </p:nvGraphicFramePr>
        <p:xfrm>
          <a:off x="4022725" y="2322513"/>
          <a:ext cx="427038" cy="196850"/>
        </p:xfrm>
        <a:graphic>
          <a:graphicData uri="http://schemas.openxmlformats.org/presentationml/2006/ole">
            <mc:AlternateContent xmlns:mc="http://schemas.openxmlformats.org/markup-compatibility/2006">
              <mc:Choice xmlns:v="urn:schemas-microsoft-com:vml" Requires="v">
                <p:oleObj spid="_x0000_s2235" name="PI3" r:id="rId13" imgW="304547" imgH="177465" progId="PI3.Image">
                  <p:embed/>
                </p:oleObj>
              </mc:Choice>
              <mc:Fallback>
                <p:oleObj name="PI3" r:id="rId13" imgW="304547" imgH="177465" progId="PI3.Image">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22725" y="2322513"/>
                        <a:ext cx="427038" cy="19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8470" name="Rectangle 582"/>
          <p:cNvSpPr>
            <a:spLocks noChangeArrowheads="1"/>
          </p:cNvSpPr>
          <p:nvPr/>
        </p:nvSpPr>
        <p:spPr bwMode="auto">
          <a:xfrm>
            <a:off x="7086600" y="1143001"/>
            <a:ext cx="2825750" cy="366713"/>
          </a:xfrm>
          <a:prstGeom prst="rect">
            <a:avLst/>
          </a:prstGeom>
          <a:noFill/>
          <a:ln w="9525">
            <a:noFill/>
            <a:miter lim="800000"/>
            <a:headEnd/>
            <a:tailEnd/>
          </a:ln>
          <a:effectLst/>
        </p:spPr>
        <p:txBody>
          <a:bodyPr wrap="none" anchor="ctr">
            <a:spAutoFit/>
          </a:bodyPr>
          <a:lstStyle/>
          <a:p>
            <a:pPr>
              <a:defRPr/>
            </a:pPr>
            <a:r>
              <a:rPr lang="es-ES_tradnl">
                <a:effectLst>
                  <a:outerShdw blurRad="38100" dist="38100" dir="2700000" algn="tl">
                    <a:srgbClr val="C0C0C0"/>
                  </a:outerShdw>
                </a:effectLst>
                <a:latin typeface="Arial" charset="0"/>
              </a:rPr>
              <a:t>Sistema </a:t>
            </a:r>
            <a:r>
              <a:rPr lang="es-ES_tradnl">
                <a:solidFill>
                  <a:schemeClr val="accent2"/>
                </a:solidFill>
                <a:effectLst>
                  <a:outerShdw blurRad="38100" dist="38100" dir="2700000" algn="tl">
                    <a:srgbClr val="C0C0C0"/>
                  </a:outerShdw>
                </a:effectLst>
                <a:latin typeface="Arial" charset="0"/>
              </a:rPr>
              <a:t>INTEGRADO</a:t>
            </a:r>
            <a:r>
              <a:rPr lang="es-ES_tradnl">
                <a:effectLst>
                  <a:outerShdw blurRad="38100" dist="38100" dir="2700000" algn="tl">
                    <a:srgbClr val="C0C0C0"/>
                  </a:outerShdw>
                </a:effectLst>
                <a:latin typeface="Arial" charset="0"/>
              </a:rPr>
              <a:t> de</a:t>
            </a:r>
          </a:p>
        </p:txBody>
      </p:sp>
      <p:sp>
        <p:nvSpPr>
          <p:cNvPr id="38471" name="Rectangle 583"/>
          <p:cNvSpPr>
            <a:spLocks noChangeArrowheads="1"/>
          </p:cNvSpPr>
          <p:nvPr/>
        </p:nvSpPr>
        <p:spPr bwMode="auto">
          <a:xfrm>
            <a:off x="1766889" y="4953000"/>
            <a:ext cx="884237" cy="304800"/>
          </a:xfrm>
          <a:prstGeom prst="rect">
            <a:avLst/>
          </a:prstGeom>
          <a:noFill/>
          <a:ln w="9525">
            <a:noFill/>
            <a:miter lim="800000"/>
            <a:headEnd/>
            <a:tailEnd/>
          </a:ln>
          <a:effectLst/>
        </p:spPr>
        <p:txBody>
          <a:bodyPr wrap="none" anchor="ctr">
            <a:spAutoFit/>
          </a:bodyPr>
          <a:lstStyle/>
          <a:p>
            <a:pPr>
              <a:defRPr/>
            </a:pPr>
            <a:r>
              <a:rPr lang="es-ES_tradnl" sz="1400">
                <a:effectLst>
                  <a:outerShdw blurRad="38100" dist="38100" dir="2700000" algn="tl">
                    <a:srgbClr val="C0C0C0"/>
                  </a:outerShdw>
                </a:effectLst>
                <a:latin typeface="Arial" charset="0"/>
              </a:rPr>
              <a:t>Darsena</a:t>
            </a:r>
          </a:p>
        </p:txBody>
      </p:sp>
      <p:sp>
        <p:nvSpPr>
          <p:cNvPr id="2105" name="Text Box 584"/>
          <p:cNvSpPr txBox="1">
            <a:spLocks noChangeArrowheads="1"/>
          </p:cNvSpPr>
          <p:nvPr/>
        </p:nvSpPr>
        <p:spPr bwMode="auto">
          <a:xfrm>
            <a:off x="1670050" y="1828800"/>
            <a:ext cx="3816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r>
              <a:rPr lang="es-ES_tradnl" altLang="es-CL" sz="1400"/>
              <a:t>INTERCAMBIO DIGITAL DE INFORMACION</a:t>
            </a:r>
            <a:endParaRPr lang="es-ES_tradnl" altLang="es-CL"/>
          </a:p>
        </p:txBody>
      </p:sp>
    </p:spTree>
    <p:extLst>
      <p:ext uri="{BB962C8B-B14F-4D97-AF65-F5344CB8AC3E}">
        <p14:creationId xmlns:p14="http://schemas.microsoft.com/office/powerpoint/2010/main" val="203836836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smtClean="0"/>
              <a:t>TEMARIO</a:t>
            </a:r>
            <a:endParaRPr lang="es-CL" dirty="0"/>
          </a:p>
        </p:txBody>
      </p:sp>
      <p:sp>
        <p:nvSpPr>
          <p:cNvPr id="3" name="Marcador de contenido 2"/>
          <p:cNvSpPr>
            <a:spLocks noGrp="1"/>
          </p:cNvSpPr>
          <p:nvPr>
            <p:ph idx="1"/>
          </p:nvPr>
        </p:nvSpPr>
        <p:spPr/>
        <p:txBody>
          <a:bodyPr>
            <a:normAutofit lnSpcReduction="10000"/>
          </a:bodyPr>
          <a:lstStyle/>
          <a:p>
            <a:r>
              <a:rPr lang="es-ES" b="1" dirty="0" smtClean="0"/>
              <a:t>GENERALIDADES.</a:t>
            </a:r>
          </a:p>
          <a:p>
            <a:r>
              <a:rPr lang="es-ES" b="1" dirty="0" smtClean="0"/>
              <a:t>USUARIOS.</a:t>
            </a:r>
          </a:p>
          <a:p>
            <a:r>
              <a:rPr lang="es-ES" b="1" dirty="0" smtClean="0"/>
              <a:t>OPERADORES.</a:t>
            </a:r>
          </a:p>
          <a:p>
            <a:r>
              <a:rPr lang="es-ES" b="1" dirty="0"/>
              <a:t>ADMINISTRADORES FUNCIONALES DE </a:t>
            </a:r>
            <a:r>
              <a:rPr lang="es-ES" b="1" dirty="0" smtClean="0"/>
              <a:t>SALINO.</a:t>
            </a:r>
          </a:p>
          <a:p>
            <a:r>
              <a:rPr lang="es-ES" b="1" dirty="0"/>
              <a:t>ADMINISTRADOR </a:t>
            </a:r>
            <a:r>
              <a:rPr lang="es-ES" b="1" dirty="0" smtClean="0"/>
              <a:t>GLOBAL.</a:t>
            </a:r>
          </a:p>
          <a:p>
            <a:r>
              <a:rPr lang="es-ES" b="1" dirty="0"/>
              <a:t>COMITE EJECUTIVO </a:t>
            </a:r>
            <a:r>
              <a:rPr lang="es-ES" b="1" dirty="0" smtClean="0"/>
              <a:t>SALINO.</a:t>
            </a:r>
          </a:p>
          <a:p>
            <a:r>
              <a:rPr lang="es-ES" b="1" dirty="0"/>
              <a:t>COMITE ADMINISTRADORES </a:t>
            </a:r>
            <a:r>
              <a:rPr lang="es-ES" b="1" dirty="0" smtClean="0"/>
              <a:t>FUNCIONALES.</a:t>
            </a:r>
          </a:p>
          <a:p>
            <a:r>
              <a:rPr lang="es-ES" b="1" dirty="0"/>
              <a:t>VISIBILIDAD Y CONTROL</a:t>
            </a:r>
            <a:endParaRPr lang="es-CL" dirty="0"/>
          </a:p>
          <a:p>
            <a:r>
              <a:rPr lang="es-ES" b="1" dirty="0"/>
              <a:t>ADMINISTRACION POR FAMILIAS DE EQUIPOS</a:t>
            </a:r>
            <a:endParaRPr lang="es-CL" dirty="0"/>
          </a:p>
          <a:p>
            <a:r>
              <a:rPr lang="es-ES" b="1" dirty="0" smtClean="0"/>
              <a:t>PROYECTOS.</a:t>
            </a:r>
          </a:p>
        </p:txBody>
      </p:sp>
    </p:spTree>
    <p:extLst>
      <p:ext uri="{BB962C8B-B14F-4D97-AF65-F5344CB8AC3E}">
        <p14:creationId xmlns:p14="http://schemas.microsoft.com/office/powerpoint/2010/main" val="30193386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GENERALIDADES</a:t>
            </a:r>
            <a:endParaRPr lang="es-CL" dirty="0"/>
          </a:p>
        </p:txBody>
      </p:sp>
      <p:sp>
        <p:nvSpPr>
          <p:cNvPr id="3" name="Marcador de contenido 2"/>
          <p:cNvSpPr>
            <a:spLocks noGrp="1"/>
          </p:cNvSpPr>
          <p:nvPr>
            <p:ph idx="1"/>
          </p:nvPr>
        </p:nvSpPr>
        <p:spPr/>
        <p:txBody>
          <a:bodyPr/>
          <a:lstStyle/>
          <a:p>
            <a:r>
              <a:rPr lang="es-ES" dirty="0" smtClean="0"/>
              <a:t>Conceptos.</a:t>
            </a:r>
          </a:p>
          <a:p>
            <a:r>
              <a:rPr lang="es-ES" dirty="0" smtClean="0"/>
              <a:t>Características </a:t>
            </a:r>
            <a:r>
              <a:rPr lang="es-ES" dirty="0"/>
              <a:t>del </a:t>
            </a:r>
            <a:r>
              <a:rPr lang="es-ES" dirty="0" smtClean="0"/>
              <a:t>Sistema.</a:t>
            </a:r>
          </a:p>
          <a:p>
            <a:r>
              <a:rPr lang="es-ES" dirty="0"/>
              <a:t>Estructura </a:t>
            </a:r>
            <a:r>
              <a:rPr lang="es-ES" dirty="0" smtClean="0"/>
              <a:t>Logística.</a:t>
            </a:r>
          </a:p>
          <a:p>
            <a:r>
              <a:rPr lang="es-ES" dirty="0"/>
              <a:t>Ambientes de </a:t>
            </a:r>
            <a:r>
              <a:rPr lang="es-ES" dirty="0" smtClean="0"/>
              <a:t>Trabajo.</a:t>
            </a:r>
          </a:p>
          <a:p>
            <a:r>
              <a:rPr lang="es-ES" dirty="0" smtClean="0"/>
              <a:t>LINKONE.</a:t>
            </a:r>
            <a:endParaRPr lang="es-CL" dirty="0"/>
          </a:p>
        </p:txBody>
      </p:sp>
    </p:spTree>
    <p:extLst>
      <p:ext uri="{BB962C8B-B14F-4D97-AF65-F5344CB8AC3E}">
        <p14:creationId xmlns:p14="http://schemas.microsoft.com/office/powerpoint/2010/main" val="6428326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Conceptos</a:t>
            </a:r>
            <a:r>
              <a:rPr lang="es-ES" dirty="0"/>
              <a:t>.</a:t>
            </a:r>
            <a:br>
              <a:rPr lang="es-ES" dirty="0"/>
            </a:br>
            <a:endParaRPr lang="es-CL" dirty="0"/>
          </a:p>
        </p:txBody>
      </p:sp>
      <p:sp>
        <p:nvSpPr>
          <p:cNvPr id="3" name="Marcador de contenido 2"/>
          <p:cNvSpPr>
            <a:spLocks noGrp="1"/>
          </p:cNvSpPr>
          <p:nvPr>
            <p:ph idx="1"/>
          </p:nvPr>
        </p:nvSpPr>
        <p:spPr/>
        <p:txBody>
          <a:bodyPr>
            <a:normAutofit/>
          </a:bodyPr>
          <a:lstStyle/>
          <a:p>
            <a:pPr algn="just"/>
            <a:r>
              <a:rPr lang="es-ES" dirty="0"/>
              <a:t>SALINO es concebido como un Sistema de Información destinado a apoyar la Administración del Material Naval en forma integrada y en línea, permitiendo la realización en torno a él de procesos automáticos y habilitando la “visibilidad total sobre los activos”, lo que contribuye oportuna e integralmente a la toma de decisiones logísticas.</a:t>
            </a:r>
            <a:endParaRPr lang="es-CL" dirty="0"/>
          </a:p>
          <a:p>
            <a:pPr algn="just"/>
            <a:r>
              <a:rPr lang="es-ES" dirty="0" smtClean="0"/>
              <a:t>Esta visibilidad considera el </a:t>
            </a:r>
            <a:r>
              <a:rPr lang="es-ES" b="1" dirty="0" smtClean="0"/>
              <a:t>conocimiento del lugar, estado, costo y predicción de vida útil del Material Naval.</a:t>
            </a:r>
            <a:endParaRPr lang="es-CL" dirty="0" smtClean="0"/>
          </a:p>
          <a:p>
            <a:pPr algn="just"/>
            <a:endParaRPr lang="es-CL" dirty="0"/>
          </a:p>
        </p:txBody>
      </p:sp>
    </p:spTree>
    <p:extLst>
      <p:ext uri="{BB962C8B-B14F-4D97-AF65-F5344CB8AC3E}">
        <p14:creationId xmlns:p14="http://schemas.microsoft.com/office/powerpoint/2010/main" val="56463755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Conceptos</a:t>
            </a:r>
            <a:r>
              <a:rPr lang="es-ES" dirty="0"/>
              <a:t>.</a:t>
            </a:r>
            <a:br>
              <a:rPr lang="es-ES" dirty="0"/>
            </a:br>
            <a:endParaRPr lang="es-CL" dirty="0"/>
          </a:p>
        </p:txBody>
      </p:sp>
      <p:sp>
        <p:nvSpPr>
          <p:cNvPr id="3" name="Marcador de contenido 2"/>
          <p:cNvSpPr>
            <a:spLocks noGrp="1"/>
          </p:cNvSpPr>
          <p:nvPr>
            <p:ph idx="1"/>
          </p:nvPr>
        </p:nvSpPr>
        <p:spPr/>
        <p:txBody>
          <a:bodyPr>
            <a:normAutofit fontScale="92500" lnSpcReduction="20000"/>
          </a:bodyPr>
          <a:lstStyle/>
          <a:p>
            <a:r>
              <a:rPr lang="es-ES" dirty="0" smtClean="0"/>
              <a:t>Otra </a:t>
            </a:r>
            <a:r>
              <a:rPr lang="es-ES" dirty="0"/>
              <a:t>definición de SALINO, es que permite distinguirlo como un Sistema de Información que considera una gran Base de Datos del Material Naval e interfaces que habilitan a quienes se relacionan con el material a ingresar, modificación y/o eliminación de los respectivos datos. No sería posible esta interacción sin la existencia de una extensa Red que interconecta los más de 4.000 computadores de la Institución, desde Arica a Puerto Williams y que fue uno de los productos del Proyecto OLMO.</a:t>
            </a:r>
            <a:endParaRPr lang="es-CL" dirty="0"/>
          </a:p>
          <a:p>
            <a:r>
              <a:rPr lang="es-ES" dirty="0" smtClean="0"/>
              <a:t>También </a:t>
            </a:r>
            <a:r>
              <a:rPr lang="es-ES" dirty="0"/>
              <a:t>puede indicarse que el Sistema Salino es un conjunto de equipos y procedimientos que apoyados en el Software MIMS sirven para:</a:t>
            </a:r>
            <a:endParaRPr lang="es-CL" dirty="0"/>
          </a:p>
          <a:p>
            <a:pPr lvl="1"/>
            <a:r>
              <a:rPr lang="es-ES" dirty="0" smtClean="0"/>
              <a:t>Facilitar </a:t>
            </a:r>
            <a:r>
              <a:rPr lang="es-ES" dirty="0"/>
              <a:t>la gestión logística a los miembros del sistema en todos sus niveles y ámbitos de acción.</a:t>
            </a:r>
            <a:endParaRPr lang="es-CL" dirty="0"/>
          </a:p>
          <a:p>
            <a:pPr lvl="1"/>
            <a:r>
              <a:rPr lang="es-ES" dirty="0" smtClean="0"/>
              <a:t>Capturar </a:t>
            </a:r>
            <a:r>
              <a:rPr lang="es-ES" dirty="0"/>
              <a:t>la información operativa, de producción y contable que genera la actividad logística.</a:t>
            </a:r>
            <a:endParaRPr lang="es-CL" dirty="0"/>
          </a:p>
          <a:p>
            <a:pPr lvl="1"/>
            <a:r>
              <a:rPr lang="es-ES" dirty="0" smtClean="0"/>
              <a:t>Proveer </a:t>
            </a:r>
            <a:r>
              <a:rPr lang="es-ES" dirty="0"/>
              <a:t>acceso a su base de datos, para observar el estado de los activos que genera la gestión logística, su transformación y comportamiento.</a:t>
            </a:r>
            <a:endParaRPr lang="es-CL" dirty="0"/>
          </a:p>
          <a:p>
            <a:endParaRPr lang="es-CL" dirty="0"/>
          </a:p>
        </p:txBody>
      </p:sp>
    </p:spTree>
    <p:extLst>
      <p:ext uri="{BB962C8B-B14F-4D97-AF65-F5344CB8AC3E}">
        <p14:creationId xmlns:p14="http://schemas.microsoft.com/office/powerpoint/2010/main" val="173334598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Conceptos</a:t>
            </a:r>
            <a:r>
              <a:rPr lang="es-ES" dirty="0"/>
              <a:t>.</a:t>
            </a:r>
            <a:br>
              <a:rPr lang="es-ES" dirty="0"/>
            </a:br>
            <a:endParaRPr lang="es-CL" dirty="0"/>
          </a:p>
        </p:txBody>
      </p:sp>
      <p:sp>
        <p:nvSpPr>
          <p:cNvPr id="3" name="Marcador de contenido 2"/>
          <p:cNvSpPr>
            <a:spLocks noGrp="1"/>
          </p:cNvSpPr>
          <p:nvPr>
            <p:ph idx="1"/>
          </p:nvPr>
        </p:nvSpPr>
        <p:spPr/>
        <p:txBody>
          <a:bodyPr>
            <a:normAutofit/>
          </a:bodyPr>
          <a:lstStyle/>
          <a:p>
            <a:r>
              <a:rPr lang="es-ES" dirty="0" smtClean="0"/>
              <a:t>Los </a:t>
            </a:r>
            <a:r>
              <a:rPr lang="es-ES" dirty="0"/>
              <a:t>“activos” institucionales en el área de la Logística lo constituyen todo lo que ésta emplea o sobre lo que ella actúa y que sea registrable como un hecho contable, lo que significa que tiene valor. Siendo las transacciones, con Centros de Costo e </a:t>
            </a:r>
            <a:r>
              <a:rPr lang="es-ES" dirty="0" err="1"/>
              <a:t>itemes</a:t>
            </a:r>
            <a:r>
              <a:rPr lang="es-ES" dirty="0"/>
              <a:t> de Gasto, de tal forma que toda acción que se desarrolle (adquisición, mantenimiento, operación, etc.) sea registrada contablemente y en aquellos casos en que genera información técnica (trabajos, estadísticas, mediciones, etc.) quede asociada finalmente al “Equipo” sobre el que se efectuó el gasto.</a:t>
            </a:r>
            <a:endParaRPr lang="es-CL" dirty="0"/>
          </a:p>
          <a:p>
            <a:endParaRPr lang="es-CL" dirty="0"/>
          </a:p>
        </p:txBody>
      </p:sp>
    </p:spTree>
    <p:extLst>
      <p:ext uri="{BB962C8B-B14F-4D97-AF65-F5344CB8AC3E}">
        <p14:creationId xmlns:p14="http://schemas.microsoft.com/office/powerpoint/2010/main" val="372527360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Conceptos</a:t>
            </a:r>
            <a:r>
              <a:rPr lang="es-ES" dirty="0"/>
              <a:t>.</a:t>
            </a:r>
            <a:br>
              <a:rPr lang="es-ES" dirty="0"/>
            </a:br>
            <a:endParaRPr lang="es-CL" dirty="0"/>
          </a:p>
        </p:txBody>
      </p:sp>
      <p:sp>
        <p:nvSpPr>
          <p:cNvPr id="3" name="Marcador de contenido 2"/>
          <p:cNvSpPr>
            <a:spLocks noGrp="1"/>
          </p:cNvSpPr>
          <p:nvPr>
            <p:ph idx="1"/>
          </p:nvPr>
        </p:nvSpPr>
        <p:spPr/>
        <p:txBody>
          <a:bodyPr>
            <a:normAutofit/>
          </a:bodyPr>
          <a:lstStyle/>
          <a:p>
            <a:r>
              <a:rPr lang="es-ES" dirty="0" smtClean="0"/>
              <a:t>Una </a:t>
            </a:r>
            <a:r>
              <a:rPr lang="es-ES" dirty="0"/>
              <a:t>condición especial del Material Naval lo constituyen los “Equipos”. Esta es una denominación genérica para todo aquel elemento que ejecute, o sobre el cual se realice algún trabajo, y cuyos costos e historial de operación y mantenimiento se desee conocer en cualquier momento. Bajo este concepto genérico se agrupan múltiples elementos con nombres propios, tales como: Plataformas (Navales, Aéreas y Terrestres), Sistemas, Subsistemas, Equipos en su denominación original, Conjuntos, Unidades </a:t>
            </a:r>
            <a:r>
              <a:rPr lang="es-ES" dirty="0" err="1"/>
              <a:t>Rotables</a:t>
            </a:r>
            <a:r>
              <a:rPr lang="es-ES" dirty="0"/>
              <a:t> e incluso en algunos casos, Componentes, si así se ha estimado conveniente.</a:t>
            </a:r>
            <a:endParaRPr lang="es-CL" dirty="0"/>
          </a:p>
          <a:p>
            <a:endParaRPr lang="es-CL" dirty="0"/>
          </a:p>
        </p:txBody>
      </p:sp>
    </p:spTree>
    <p:extLst>
      <p:ext uri="{BB962C8B-B14F-4D97-AF65-F5344CB8AC3E}">
        <p14:creationId xmlns:p14="http://schemas.microsoft.com/office/powerpoint/2010/main" val="251647710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a:t>Características del Sistema.</a:t>
            </a:r>
            <a:br>
              <a:rPr lang="es-ES" dirty="0"/>
            </a:br>
            <a:r>
              <a:rPr lang="es-ES" dirty="0"/>
              <a:t/>
            </a:r>
            <a:br>
              <a:rPr lang="es-ES" dirty="0"/>
            </a:br>
            <a:endParaRPr lang="es-CL" dirty="0"/>
          </a:p>
        </p:txBody>
      </p:sp>
      <p:sp>
        <p:nvSpPr>
          <p:cNvPr id="3" name="Marcador de contenido 2"/>
          <p:cNvSpPr>
            <a:spLocks noGrp="1"/>
          </p:cNvSpPr>
          <p:nvPr>
            <p:ph idx="1"/>
          </p:nvPr>
        </p:nvSpPr>
        <p:spPr/>
        <p:txBody>
          <a:bodyPr>
            <a:normAutofit/>
          </a:bodyPr>
          <a:lstStyle/>
          <a:p>
            <a:r>
              <a:rPr lang="es-ES" dirty="0" smtClean="0"/>
              <a:t>Características </a:t>
            </a:r>
            <a:r>
              <a:rPr lang="es-ES" dirty="0"/>
              <a:t>del Sistema:</a:t>
            </a:r>
            <a:endParaRPr lang="es-CL" dirty="0"/>
          </a:p>
          <a:p>
            <a:pPr lvl="1"/>
            <a:r>
              <a:rPr lang="es-ES" dirty="0" smtClean="0"/>
              <a:t>Trabaja </a:t>
            </a:r>
            <a:r>
              <a:rPr lang="es-ES" dirty="0"/>
              <a:t>en línea permitiendo procesar información en tiempo real sin necesidad de repetir </a:t>
            </a:r>
            <a:r>
              <a:rPr lang="es-ES" dirty="0" smtClean="0"/>
              <a:t>procesos.</a:t>
            </a:r>
            <a:endParaRPr lang="es-CL" dirty="0"/>
          </a:p>
          <a:p>
            <a:pPr lvl="1"/>
            <a:r>
              <a:rPr lang="es-ES" dirty="0" smtClean="0"/>
              <a:t>Trabaja </a:t>
            </a:r>
            <a:r>
              <a:rPr lang="es-ES" dirty="0"/>
              <a:t>con un Catálogo único, minimizando la identificación, ubicación y posibilita la visibilidad Global de las Existencias.</a:t>
            </a:r>
            <a:endParaRPr lang="es-CL" dirty="0"/>
          </a:p>
          <a:p>
            <a:pPr lvl="1"/>
            <a:r>
              <a:rPr lang="es-ES" dirty="0" smtClean="0"/>
              <a:t>Incorpora </a:t>
            </a:r>
            <a:r>
              <a:rPr lang="es-ES" dirty="0"/>
              <a:t>Manuales Técnicos Integrados en forma digital, facilitando el intercambio de información entre Técnicos, Logística y Proveedores.</a:t>
            </a:r>
            <a:endParaRPr lang="es-CL" dirty="0"/>
          </a:p>
          <a:p>
            <a:pPr lvl="1"/>
            <a:r>
              <a:rPr lang="es-ES" dirty="0" smtClean="0"/>
              <a:t>Permite </a:t>
            </a:r>
            <a:r>
              <a:rPr lang="es-ES" dirty="0"/>
              <a:t>capturar la totalidad de las transacciones en las áreas de materiales y mantenimiento, logrando controlar el material, a partir de la incorporación al Servicio, su operación, hasta su baja del Servicio Institucional (Ciclo de Vida).</a:t>
            </a:r>
            <a:endParaRPr lang="es-CL" dirty="0"/>
          </a:p>
          <a:p>
            <a:endParaRPr lang="es-CL" dirty="0"/>
          </a:p>
        </p:txBody>
      </p:sp>
    </p:spTree>
    <p:extLst>
      <p:ext uri="{BB962C8B-B14F-4D97-AF65-F5344CB8AC3E}">
        <p14:creationId xmlns:p14="http://schemas.microsoft.com/office/powerpoint/2010/main" val="102143850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a:t>Estructura </a:t>
            </a:r>
            <a:r>
              <a:rPr lang="es-ES" dirty="0" smtClean="0"/>
              <a:t>Logística.</a:t>
            </a:r>
            <a:r>
              <a:rPr lang="es-ES" dirty="0"/>
              <a:t/>
            </a:r>
            <a:br>
              <a:rPr lang="es-ES" dirty="0"/>
            </a:br>
            <a:r>
              <a:rPr lang="es-ES" dirty="0"/>
              <a:t/>
            </a:r>
            <a:br>
              <a:rPr lang="es-ES" dirty="0"/>
            </a:br>
            <a:endParaRPr lang="es-CL" dirty="0"/>
          </a:p>
        </p:txBody>
      </p:sp>
      <p:sp>
        <p:nvSpPr>
          <p:cNvPr id="3" name="Marcador de contenido 2"/>
          <p:cNvSpPr>
            <a:spLocks noGrp="1"/>
          </p:cNvSpPr>
          <p:nvPr>
            <p:ph idx="1"/>
          </p:nvPr>
        </p:nvSpPr>
        <p:spPr/>
        <p:txBody>
          <a:bodyPr>
            <a:normAutofit/>
          </a:bodyPr>
          <a:lstStyle/>
          <a:p>
            <a:r>
              <a:rPr lang="es-ES" dirty="0"/>
              <a:t>Para facilitar el Registro y Control de la Información de los Procesos de Abastecimiento, se creó la siguiente organización Institucional:</a:t>
            </a:r>
            <a:endParaRPr lang="es-CL" sz="1400" dirty="0"/>
          </a:p>
          <a:p>
            <a:pPr marL="800100" lvl="1" indent="-342900">
              <a:buFont typeface="+mj-lt"/>
              <a:buAutoNum type="arabicPeriod"/>
            </a:pPr>
            <a:r>
              <a:rPr lang="es-ES" dirty="0" smtClean="0"/>
              <a:t>Distrito </a:t>
            </a:r>
            <a:r>
              <a:rPr lang="es-ES" dirty="0"/>
              <a:t>ARMA. Para ejecutar el trabajo de los Usuarios (UU.RR.), en donde, además, </a:t>
            </a:r>
            <a:r>
              <a:rPr lang="es-ES" dirty="0" smtClean="0"/>
              <a:t>están </a:t>
            </a:r>
            <a:r>
              <a:rPr lang="es-ES" dirty="0"/>
              <a:t>almacenados los estanques de combustibles, para su </a:t>
            </a:r>
            <a:r>
              <a:rPr lang="es-ES" dirty="0" smtClean="0"/>
              <a:t>movimiento.</a:t>
            </a:r>
          </a:p>
          <a:p>
            <a:pPr marL="800100" lvl="1" indent="-342900">
              <a:buFont typeface="+mj-lt"/>
              <a:buAutoNum type="arabicPeriod"/>
            </a:pPr>
            <a:r>
              <a:rPr lang="es-ES" dirty="0" smtClean="0"/>
              <a:t>Distrito </a:t>
            </a:r>
            <a:r>
              <a:rPr lang="es-ES" dirty="0"/>
              <a:t>1ZNA. Para almacenamiento y movimientos del material, C.AB. (V</a:t>
            </a:r>
            <a:r>
              <a:rPr lang="es-ES" dirty="0" smtClean="0"/>
              <a:t>.)</a:t>
            </a:r>
          </a:p>
          <a:p>
            <a:pPr marL="800100" lvl="1" indent="-342900">
              <a:buFont typeface="+mj-lt"/>
              <a:buAutoNum type="arabicPeriod"/>
            </a:pPr>
            <a:r>
              <a:rPr lang="es-ES" dirty="0" smtClean="0"/>
              <a:t>Distrito 2ZNA. Para almacenamiento y movimientos del material, C.AB. (T.) y Distrito Naval Chiloé (Almacén de Víveres).</a:t>
            </a:r>
          </a:p>
          <a:p>
            <a:pPr marL="800100" lvl="1" indent="-342900">
              <a:buFont typeface="+mj-lt"/>
              <a:buAutoNum type="arabicPeriod"/>
            </a:pPr>
            <a:r>
              <a:rPr lang="es-ES" dirty="0" smtClean="0"/>
              <a:t>Distrito 3ZNA. Para almacenamiento y movimientos del material, C.AB. (M.) y Distrito Naval Beagle (Sala Venta de Vestuario y Almacén de Víveres).</a:t>
            </a:r>
          </a:p>
          <a:p>
            <a:pPr marL="800100" lvl="1" indent="-342900">
              <a:buFont typeface="+mj-lt"/>
              <a:buAutoNum type="arabicPeriod"/>
            </a:pPr>
            <a:r>
              <a:rPr lang="es-ES" dirty="0" smtClean="0"/>
              <a:t>Distrito 4ZNA. Para almacenamiento y movimientos del material, C.AB. (I.)</a:t>
            </a:r>
            <a:endParaRPr lang="es-CL" sz="1200" dirty="0" smtClean="0"/>
          </a:p>
          <a:p>
            <a:endParaRPr lang="es-CL" dirty="0"/>
          </a:p>
        </p:txBody>
      </p:sp>
    </p:spTree>
    <p:extLst>
      <p:ext uri="{BB962C8B-B14F-4D97-AF65-F5344CB8AC3E}">
        <p14:creationId xmlns:p14="http://schemas.microsoft.com/office/powerpoint/2010/main" val="277663722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a:t>Estructura </a:t>
            </a:r>
            <a:r>
              <a:rPr lang="es-ES" dirty="0" smtClean="0"/>
              <a:t>Logística.</a:t>
            </a:r>
            <a:r>
              <a:rPr lang="es-ES" dirty="0"/>
              <a:t/>
            </a:r>
            <a:br>
              <a:rPr lang="es-ES" dirty="0"/>
            </a:br>
            <a:r>
              <a:rPr lang="es-ES" dirty="0"/>
              <a:t/>
            </a:r>
            <a:br>
              <a:rPr lang="es-ES" dirty="0"/>
            </a:br>
            <a:endParaRPr lang="es-CL" dirty="0"/>
          </a:p>
        </p:txBody>
      </p:sp>
      <p:sp>
        <p:nvSpPr>
          <p:cNvPr id="3" name="Marcador de contenido 2"/>
          <p:cNvSpPr>
            <a:spLocks noGrp="1"/>
          </p:cNvSpPr>
          <p:nvPr>
            <p:ph idx="1"/>
          </p:nvPr>
        </p:nvSpPr>
        <p:spPr>
          <a:xfrm>
            <a:off x="677334" y="2160589"/>
            <a:ext cx="8596668" cy="4164011"/>
          </a:xfrm>
        </p:spPr>
        <p:txBody>
          <a:bodyPr>
            <a:normAutofit fontScale="92500" lnSpcReduction="20000"/>
          </a:bodyPr>
          <a:lstStyle/>
          <a:p>
            <a:pPr marL="800100" lvl="1" indent="-342900">
              <a:buFont typeface="+mj-lt"/>
              <a:buAutoNum type="arabicPeriod" startAt="6"/>
            </a:pPr>
            <a:r>
              <a:rPr lang="es-ES" dirty="0" smtClean="0"/>
              <a:t>Distrito </a:t>
            </a:r>
            <a:r>
              <a:rPr lang="es-ES" dirty="0"/>
              <a:t>ROPA. Para almacenamiento y movimientos de Vestuario Naval, a través </a:t>
            </a:r>
            <a:r>
              <a:rPr lang="es-ES" dirty="0" smtClean="0"/>
              <a:t>de:</a:t>
            </a:r>
          </a:p>
          <a:p>
            <a:pPr marL="1200150" lvl="2" indent="-342900">
              <a:buFont typeface="+mj-lt"/>
              <a:buAutoNum type="arabicPeriod" startAt="6"/>
            </a:pPr>
            <a:r>
              <a:rPr lang="es-ES" dirty="0" smtClean="0"/>
              <a:t>Sala </a:t>
            </a:r>
            <a:r>
              <a:rPr lang="es-ES" dirty="0"/>
              <a:t>Venta Vestuario </a:t>
            </a:r>
            <a:r>
              <a:rPr lang="es-ES" dirty="0" err="1"/>
              <a:t>C.Ab</a:t>
            </a:r>
            <a:r>
              <a:rPr lang="es-ES" dirty="0"/>
              <a:t>. (V</a:t>
            </a:r>
            <a:r>
              <a:rPr lang="es-ES" dirty="0" smtClean="0"/>
              <a:t>.)</a:t>
            </a:r>
            <a:endParaRPr lang="es-CL" sz="1000" dirty="0"/>
          </a:p>
          <a:p>
            <a:pPr marL="1200150" lvl="2" indent="-342900">
              <a:buFont typeface="+mj-lt"/>
              <a:buAutoNum type="arabicPeriod" startAt="6"/>
            </a:pPr>
            <a:r>
              <a:rPr lang="es-ES" dirty="0" smtClean="0"/>
              <a:t> </a:t>
            </a:r>
            <a:r>
              <a:rPr lang="es-ES" dirty="0"/>
              <a:t>Sala Venta Vestuario </a:t>
            </a:r>
            <a:r>
              <a:rPr lang="es-ES" dirty="0" err="1"/>
              <a:t>C.Ab</a:t>
            </a:r>
            <a:r>
              <a:rPr lang="es-ES" dirty="0"/>
              <a:t>. (T</a:t>
            </a:r>
            <a:r>
              <a:rPr lang="es-ES" dirty="0" smtClean="0"/>
              <a:t>.)</a:t>
            </a:r>
            <a:endParaRPr lang="es-CL" sz="1200" dirty="0"/>
          </a:p>
          <a:p>
            <a:pPr marL="1200150" lvl="2" indent="-342900">
              <a:buFont typeface="+mj-lt"/>
              <a:buAutoNum type="arabicPeriod" startAt="6"/>
            </a:pPr>
            <a:r>
              <a:rPr lang="es-ES" dirty="0" smtClean="0"/>
              <a:t> </a:t>
            </a:r>
            <a:r>
              <a:rPr lang="es-ES" dirty="0"/>
              <a:t>Sala Venta Vestuario </a:t>
            </a:r>
            <a:r>
              <a:rPr lang="es-ES" dirty="0" err="1"/>
              <a:t>C.Ab</a:t>
            </a:r>
            <a:r>
              <a:rPr lang="es-ES" dirty="0"/>
              <a:t>. (M</a:t>
            </a:r>
            <a:r>
              <a:rPr lang="es-ES" dirty="0" smtClean="0"/>
              <a:t>.)</a:t>
            </a:r>
            <a:endParaRPr lang="es-CL" sz="1200" dirty="0"/>
          </a:p>
          <a:p>
            <a:pPr marL="1200150" lvl="2" indent="-342900">
              <a:buFont typeface="+mj-lt"/>
              <a:buAutoNum type="arabicPeriod" startAt="6"/>
            </a:pPr>
            <a:r>
              <a:rPr lang="es-ES" dirty="0" smtClean="0"/>
              <a:t>Sala </a:t>
            </a:r>
            <a:r>
              <a:rPr lang="es-ES" dirty="0"/>
              <a:t>Venta Vestuario </a:t>
            </a:r>
            <a:r>
              <a:rPr lang="es-ES" dirty="0" err="1"/>
              <a:t>C.Ab</a:t>
            </a:r>
            <a:r>
              <a:rPr lang="es-ES" dirty="0"/>
              <a:t>. (</a:t>
            </a:r>
            <a:r>
              <a:rPr lang="es-ES" dirty="0" err="1"/>
              <a:t>Av.Nv</a:t>
            </a:r>
            <a:r>
              <a:rPr lang="es-ES" dirty="0" smtClean="0"/>
              <a:t>.)</a:t>
            </a:r>
            <a:endParaRPr lang="es-CL" sz="1200" dirty="0"/>
          </a:p>
          <a:p>
            <a:pPr marL="1200150" lvl="2" indent="-342900">
              <a:buFont typeface="+mj-lt"/>
              <a:buAutoNum type="arabicPeriod" startAt="6"/>
            </a:pPr>
            <a:r>
              <a:rPr lang="es-ES" dirty="0" smtClean="0"/>
              <a:t>Sala </a:t>
            </a:r>
            <a:r>
              <a:rPr lang="es-ES" dirty="0"/>
              <a:t>Venta Vestuario </a:t>
            </a:r>
            <a:r>
              <a:rPr lang="es-ES" dirty="0" err="1"/>
              <a:t>C.Ab</a:t>
            </a:r>
            <a:r>
              <a:rPr lang="es-ES" dirty="0"/>
              <a:t>. </a:t>
            </a:r>
            <a:r>
              <a:rPr lang="es-ES" dirty="0" smtClean="0"/>
              <a:t>(I.)</a:t>
            </a:r>
            <a:endParaRPr lang="es-CL" sz="1200" dirty="0"/>
          </a:p>
          <a:p>
            <a:pPr marL="1200150" lvl="2" indent="-342900">
              <a:buFont typeface="+mj-lt"/>
              <a:buAutoNum type="arabicPeriod" startAt="6"/>
            </a:pPr>
            <a:r>
              <a:rPr lang="es-ES" dirty="0" smtClean="0"/>
              <a:t>Sala Venta Vestuario Las Salinas.</a:t>
            </a:r>
            <a:endParaRPr lang="es-CL" sz="1200" dirty="0"/>
          </a:p>
          <a:p>
            <a:pPr marL="1200150" lvl="2" indent="-342900">
              <a:buFont typeface="+mj-lt"/>
              <a:buAutoNum type="arabicPeriod" startAt="6"/>
            </a:pPr>
            <a:r>
              <a:rPr lang="es-ES" dirty="0" smtClean="0"/>
              <a:t>Sala </a:t>
            </a:r>
            <a:r>
              <a:rPr lang="es-ES" dirty="0"/>
              <a:t>Venta Vestuario </a:t>
            </a:r>
            <a:r>
              <a:rPr lang="es-ES" dirty="0" smtClean="0"/>
              <a:t>Santiago.</a:t>
            </a:r>
            <a:endParaRPr lang="es-CL" sz="1200" dirty="0"/>
          </a:p>
          <a:p>
            <a:pPr marL="1200150" lvl="2" indent="-342900">
              <a:buFont typeface="+mj-lt"/>
              <a:buAutoNum type="arabicPeriod" startAt="6"/>
            </a:pPr>
            <a:r>
              <a:rPr lang="es-ES" dirty="0" smtClean="0"/>
              <a:t>Sala </a:t>
            </a:r>
            <a:r>
              <a:rPr lang="es-ES" dirty="0"/>
              <a:t>Venta Vestuario DISNABE.</a:t>
            </a:r>
            <a:endParaRPr lang="es-CL" sz="1200" dirty="0"/>
          </a:p>
          <a:p>
            <a:pPr lvl="1"/>
            <a:r>
              <a:rPr lang="es-ES" dirty="0" smtClean="0"/>
              <a:t>Distrito </a:t>
            </a:r>
            <a:r>
              <a:rPr lang="es-ES" dirty="0"/>
              <a:t>AVNA. Para almacenamiento y movimientos de materiales, exclusivos de la Aviación Naval, C.AB. (</a:t>
            </a:r>
            <a:r>
              <a:rPr lang="es-ES" dirty="0" err="1"/>
              <a:t>Av.N</a:t>
            </a:r>
            <a:r>
              <a:rPr lang="es-ES" dirty="0"/>
              <a:t>.)</a:t>
            </a:r>
            <a:endParaRPr lang="es-CL" sz="1200" dirty="0"/>
          </a:p>
          <a:p>
            <a:pPr lvl="1"/>
            <a:r>
              <a:rPr lang="es-ES" dirty="0" smtClean="0"/>
              <a:t>Distrito </a:t>
            </a:r>
            <a:r>
              <a:rPr lang="es-ES" dirty="0"/>
              <a:t>LITA. Para almacenamiento y movimientos de materiales, exclusivos del Territorio Marítimo, C.AB. (V.)</a:t>
            </a:r>
            <a:endParaRPr lang="es-CL" sz="1200" dirty="0"/>
          </a:p>
          <a:p>
            <a:pPr lvl="1"/>
            <a:r>
              <a:rPr lang="es-ES" dirty="0" smtClean="0"/>
              <a:t>Distrito </a:t>
            </a:r>
            <a:r>
              <a:rPr lang="es-ES" dirty="0"/>
              <a:t>DEPA. Para almacenamiento y movimientos de la munición, bajo tuición y administración de DIRISNAV.</a:t>
            </a:r>
            <a:endParaRPr lang="es-CL" sz="1200" dirty="0"/>
          </a:p>
          <a:p>
            <a:endParaRPr lang="es-CL" dirty="0"/>
          </a:p>
        </p:txBody>
      </p:sp>
    </p:spTree>
    <p:extLst>
      <p:ext uri="{BB962C8B-B14F-4D97-AF65-F5344CB8AC3E}">
        <p14:creationId xmlns:p14="http://schemas.microsoft.com/office/powerpoint/2010/main" val="187374366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60" name="Picture 48" descr="ROPA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550" y="549276"/>
            <a:ext cx="2457450" cy="143986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0162" name="Text Box 50"/>
          <p:cNvSpPr txBox="1">
            <a:spLocks noChangeArrowheads="1"/>
          </p:cNvSpPr>
          <p:nvPr/>
        </p:nvSpPr>
        <p:spPr bwMode="auto">
          <a:xfrm>
            <a:off x="2640014" y="549276"/>
            <a:ext cx="223202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CL" sz="2000">
                <a:solidFill>
                  <a:srgbClr val="FFFFCC"/>
                </a:solidFill>
              </a:rPr>
              <a:t>DISTRITO ROPA</a:t>
            </a:r>
          </a:p>
          <a:p>
            <a:pPr algn="ctr"/>
            <a:endParaRPr lang="es-ES_tradnl" altLang="es-CL" sz="2000">
              <a:solidFill>
                <a:srgbClr val="FFFFCC"/>
              </a:solidFill>
            </a:endParaRPr>
          </a:p>
          <a:p>
            <a:pPr algn="ctr"/>
            <a:r>
              <a:rPr lang="es-ES_tradnl" altLang="es-CL" sz="2000">
                <a:solidFill>
                  <a:srgbClr val="FFFFCC"/>
                </a:solidFill>
              </a:rPr>
              <a:t>VESTUARIO NAVAL</a:t>
            </a:r>
            <a:endParaRPr lang="es-ES" altLang="es-CL" sz="2000">
              <a:solidFill>
                <a:srgbClr val="FFFFCC"/>
              </a:solidFill>
            </a:endParaRPr>
          </a:p>
        </p:txBody>
      </p:sp>
      <p:pic>
        <p:nvPicPr>
          <p:cNvPr id="90168" name="Picture 56" descr="p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2400" y="549275"/>
            <a:ext cx="2376488" cy="14224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0169" name="Text Box 57"/>
          <p:cNvSpPr txBox="1">
            <a:spLocks noChangeArrowheads="1"/>
          </p:cNvSpPr>
          <p:nvPr/>
        </p:nvSpPr>
        <p:spPr bwMode="auto">
          <a:xfrm>
            <a:off x="5232401" y="692151"/>
            <a:ext cx="2303463" cy="1311275"/>
          </a:xfrm>
          <a:prstGeom prst="rect">
            <a:avLst/>
          </a:prstGeom>
          <a:noFill/>
          <a:ln>
            <a:noFill/>
          </a:ln>
          <a:effectLst/>
          <a:extLst>
            <a:ext uri="{909E8E84-426E-40DD-AFC4-6F175D3DCCD1}">
              <a14:hiddenFill xmlns:a14="http://schemas.microsoft.com/office/drawing/2010/main">
                <a:solidFill>
                  <a:srgbClr val="3366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rgbClr val="C0C0C0"/>
                  </a:outerShdw>
                </a:effectLst>
              </a14:hiddenEffects>
            </a:ext>
          </a:extLst>
        </p:spPr>
        <p:txBody>
          <a:bodyPr>
            <a:spAutoFit/>
          </a:bodyPr>
          <a:lstStyle/>
          <a:p>
            <a:pPr algn="ctr" eaLnBrk="0" hangingPunct="0"/>
            <a:r>
              <a:rPr lang="es-ES_tradnl" altLang="es-CL" sz="2000">
                <a:solidFill>
                  <a:srgbClr val="0000FF"/>
                </a:solidFill>
              </a:rPr>
              <a:t>DISTRITO AVNA</a:t>
            </a:r>
          </a:p>
          <a:p>
            <a:pPr algn="ctr" eaLnBrk="0" hangingPunct="0"/>
            <a:endParaRPr lang="es-ES_tradnl" altLang="es-CL" sz="2000">
              <a:solidFill>
                <a:srgbClr val="0000FF"/>
              </a:solidFill>
            </a:endParaRPr>
          </a:p>
          <a:p>
            <a:pPr algn="ctr" eaLnBrk="0" hangingPunct="0"/>
            <a:endParaRPr lang="es-ES_tradnl" altLang="es-CL" sz="2000">
              <a:solidFill>
                <a:srgbClr val="0000FF"/>
              </a:solidFill>
            </a:endParaRPr>
          </a:p>
          <a:p>
            <a:pPr algn="ctr" eaLnBrk="0" hangingPunct="0"/>
            <a:r>
              <a:rPr lang="es-ES_tradnl" altLang="es-CL" sz="2000">
                <a:solidFill>
                  <a:srgbClr val="0000FF"/>
                </a:solidFill>
              </a:rPr>
              <a:t>AVIABAS</a:t>
            </a:r>
          </a:p>
        </p:txBody>
      </p:sp>
      <p:pic>
        <p:nvPicPr>
          <p:cNvPr id="90173" name="Picture 61" descr="MIS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5551" y="2420939"/>
            <a:ext cx="2447925" cy="1406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0174" name="Text Box 62"/>
          <p:cNvSpPr txBox="1">
            <a:spLocks noChangeArrowheads="1"/>
          </p:cNvSpPr>
          <p:nvPr/>
        </p:nvSpPr>
        <p:spPr bwMode="auto">
          <a:xfrm>
            <a:off x="2495551" y="2420939"/>
            <a:ext cx="24479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_tradnl" altLang="es-CL" sz="2000">
                <a:solidFill>
                  <a:schemeClr val="accent2"/>
                </a:solidFill>
              </a:rPr>
              <a:t>    DISTRITO DEPA </a:t>
            </a:r>
          </a:p>
          <a:p>
            <a:endParaRPr lang="es-ES_tradnl" altLang="es-CL" sz="2000">
              <a:solidFill>
                <a:schemeClr val="accent2"/>
              </a:solidFill>
            </a:endParaRPr>
          </a:p>
          <a:p>
            <a:endParaRPr lang="es-ES_tradnl" altLang="es-CL" sz="2000">
              <a:solidFill>
                <a:schemeClr val="accent2"/>
              </a:solidFill>
            </a:endParaRPr>
          </a:p>
          <a:p>
            <a:r>
              <a:rPr lang="es-ES_tradnl" altLang="es-CL" sz="2000">
                <a:solidFill>
                  <a:schemeClr val="accent2"/>
                </a:solidFill>
              </a:rPr>
              <a:t>        ARSENALES</a:t>
            </a:r>
            <a:endParaRPr lang="es-ES" altLang="es-CL" sz="2000">
              <a:solidFill>
                <a:schemeClr val="accent2"/>
              </a:solidFill>
            </a:endParaRPr>
          </a:p>
        </p:txBody>
      </p:sp>
      <p:pic>
        <p:nvPicPr>
          <p:cNvPr id="90176" name="Picture 6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96225" y="549276"/>
            <a:ext cx="2376488" cy="1439863"/>
          </a:xfrm>
          <a:prstGeom prst="rect">
            <a:avLst/>
          </a:prstGeom>
          <a:noFill/>
          <a:ln w="158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79" name="Text Box 67"/>
          <p:cNvSpPr txBox="1">
            <a:spLocks noChangeArrowheads="1"/>
          </p:cNvSpPr>
          <p:nvPr/>
        </p:nvSpPr>
        <p:spPr bwMode="auto">
          <a:xfrm>
            <a:off x="7967664" y="620714"/>
            <a:ext cx="216058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CL" sz="2000"/>
              <a:t>DISTRITO LITA</a:t>
            </a:r>
          </a:p>
          <a:p>
            <a:pPr algn="ctr"/>
            <a:endParaRPr lang="es-ES_tradnl" altLang="es-CL" sz="2000"/>
          </a:p>
          <a:p>
            <a:pPr algn="ctr"/>
            <a:endParaRPr lang="es-ES_tradnl" altLang="es-CL" sz="2000"/>
          </a:p>
          <a:p>
            <a:pPr algn="ctr"/>
            <a:r>
              <a:rPr lang="es-ES_tradnl" altLang="es-CL" sz="2000"/>
              <a:t>LITORAL</a:t>
            </a:r>
            <a:endParaRPr lang="es-ES" altLang="es-CL" sz="2000">
              <a:solidFill>
                <a:srgbClr val="336699"/>
              </a:solidFill>
            </a:endParaRPr>
          </a:p>
        </p:txBody>
      </p:sp>
      <p:pic>
        <p:nvPicPr>
          <p:cNvPr id="90216" name="Picture 104" descr="FRAGATA 23 EJERCICIO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6225" y="2420938"/>
            <a:ext cx="2376488" cy="1439862"/>
          </a:xfrm>
          <a:prstGeom prst="rect">
            <a:avLst/>
          </a:prstGeom>
          <a:noFill/>
          <a:extLst>
            <a:ext uri="{909E8E84-426E-40DD-AFC4-6F175D3DCCD1}">
              <a14:hiddenFill xmlns:a14="http://schemas.microsoft.com/office/drawing/2010/main">
                <a:solidFill>
                  <a:srgbClr val="FFFFFF"/>
                </a:solidFill>
              </a14:hiddenFill>
            </a:ext>
          </a:extLst>
        </p:spPr>
      </p:pic>
      <p:sp>
        <p:nvSpPr>
          <p:cNvPr id="90217" name="Text Box 105"/>
          <p:cNvSpPr txBox="1">
            <a:spLocks noChangeArrowheads="1"/>
          </p:cNvSpPr>
          <p:nvPr/>
        </p:nvSpPr>
        <p:spPr bwMode="auto">
          <a:xfrm>
            <a:off x="8112126" y="2420939"/>
            <a:ext cx="1800225" cy="1311275"/>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p>
            <a:pPr algn="ctr">
              <a:spcBef>
                <a:spcPct val="50000"/>
              </a:spcBef>
            </a:pPr>
            <a:r>
              <a:rPr lang="es-ES_tradnl" altLang="es-CL" sz="2000"/>
              <a:t>DISTRITO</a:t>
            </a:r>
          </a:p>
          <a:p>
            <a:pPr algn="ctr">
              <a:spcBef>
                <a:spcPct val="50000"/>
              </a:spcBef>
            </a:pPr>
            <a:endParaRPr lang="es-ES_tradnl" altLang="es-CL" sz="2000"/>
          </a:p>
          <a:p>
            <a:pPr algn="ctr">
              <a:spcBef>
                <a:spcPct val="50000"/>
              </a:spcBef>
            </a:pPr>
            <a:r>
              <a:rPr lang="es-ES_tradnl" altLang="es-CL" sz="2000"/>
              <a:t> FLOTA</a:t>
            </a:r>
            <a:endParaRPr lang="es-CL" altLang="es-CL" sz="2000"/>
          </a:p>
        </p:txBody>
      </p:sp>
      <p:pic>
        <p:nvPicPr>
          <p:cNvPr id="90218" name="Picture 10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95551" y="4365626"/>
            <a:ext cx="2447925" cy="1439863"/>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0219" name="Picture 107" descr="londres">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32401" y="4365626"/>
            <a:ext cx="2447925" cy="14398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0220" name="Text Box 108"/>
          <p:cNvSpPr txBox="1">
            <a:spLocks noChangeArrowheads="1"/>
          </p:cNvSpPr>
          <p:nvPr/>
        </p:nvSpPr>
        <p:spPr bwMode="auto">
          <a:xfrm>
            <a:off x="2495550" y="4365626"/>
            <a:ext cx="2376488" cy="1311275"/>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p>
            <a:pPr algn="ctr">
              <a:spcBef>
                <a:spcPct val="50000"/>
              </a:spcBef>
            </a:pPr>
            <a:r>
              <a:rPr lang="es-ES_tradnl" altLang="es-CL" sz="2000"/>
              <a:t>DISTRITO</a:t>
            </a:r>
          </a:p>
          <a:p>
            <a:pPr algn="ctr">
              <a:spcBef>
                <a:spcPct val="50000"/>
              </a:spcBef>
            </a:pPr>
            <a:endParaRPr lang="es-ES_tradnl" altLang="es-CL" sz="2000"/>
          </a:p>
          <a:p>
            <a:pPr algn="ctr">
              <a:spcBef>
                <a:spcPct val="50000"/>
              </a:spcBef>
            </a:pPr>
            <a:r>
              <a:rPr lang="es-ES_tradnl" altLang="es-CL" sz="2000"/>
              <a:t>MUSA</a:t>
            </a:r>
            <a:endParaRPr lang="es-CL" altLang="es-CL" sz="2000"/>
          </a:p>
        </p:txBody>
      </p:sp>
      <p:sp>
        <p:nvSpPr>
          <p:cNvPr id="90221" name="Text Box 109"/>
          <p:cNvSpPr txBox="1">
            <a:spLocks noChangeArrowheads="1"/>
          </p:cNvSpPr>
          <p:nvPr/>
        </p:nvSpPr>
        <p:spPr bwMode="auto">
          <a:xfrm>
            <a:off x="5591176" y="4365626"/>
            <a:ext cx="1800225" cy="1311275"/>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p>
            <a:pPr algn="ctr">
              <a:spcBef>
                <a:spcPct val="50000"/>
              </a:spcBef>
            </a:pPr>
            <a:r>
              <a:rPr lang="es-ES_tradnl" altLang="es-CL" sz="2000"/>
              <a:t>DISTRITO</a:t>
            </a:r>
          </a:p>
          <a:p>
            <a:pPr algn="ctr">
              <a:spcBef>
                <a:spcPct val="50000"/>
              </a:spcBef>
            </a:pPr>
            <a:endParaRPr lang="es-ES_tradnl" altLang="es-CL" sz="2000"/>
          </a:p>
          <a:p>
            <a:pPr algn="ctr">
              <a:spcBef>
                <a:spcPct val="50000"/>
              </a:spcBef>
            </a:pPr>
            <a:r>
              <a:rPr lang="es-ES_tradnl" altLang="es-CL" sz="2000"/>
              <a:t>MUKA</a:t>
            </a:r>
            <a:endParaRPr lang="es-CL" altLang="es-CL" sz="2000"/>
          </a:p>
        </p:txBody>
      </p:sp>
      <p:pic>
        <p:nvPicPr>
          <p:cNvPr id="90222" name="Picture 1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67664" y="4365626"/>
            <a:ext cx="2232025" cy="14398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0223" name="Text Box 111"/>
          <p:cNvSpPr txBox="1">
            <a:spLocks noChangeArrowheads="1"/>
          </p:cNvSpPr>
          <p:nvPr/>
        </p:nvSpPr>
        <p:spPr bwMode="auto">
          <a:xfrm>
            <a:off x="8183564" y="4437064"/>
            <a:ext cx="1800225" cy="1311275"/>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p>
            <a:pPr algn="ctr">
              <a:spcBef>
                <a:spcPct val="50000"/>
              </a:spcBef>
            </a:pPr>
            <a:r>
              <a:rPr lang="es-ES_tradnl" altLang="es-CL" sz="2000"/>
              <a:t>DISTRITO</a:t>
            </a:r>
          </a:p>
          <a:p>
            <a:pPr algn="ctr">
              <a:spcBef>
                <a:spcPct val="50000"/>
              </a:spcBef>
            </a:pPr>
            <a:endParaRPr lang="es-ES_tradnl" altLang="es-CL" sz="2000"/>
          </a:p>
          <a:p>
            <a:pPr algn="ctr">
              <a:spcBef>
                <a:spcPct val="50000"/>
              </a:spcBef>
            </a:pPr>
            <a:r>
              <a:rPr lang="es-ES_tradnl" altLang="es-CL" sz="2000"/>
              <a:t>MABA</a:t>
            </a:r>
            <a:endParaRPr lang="es-CL" altLang="es-CL" sz="2000"/>
          </a:p>
        </p:txBody>
      </p:sp>
      <p:sp>
        <p:nvSpPr>
          <p:cNvPr id="90225" name="Text Box 113"/>
          <p:cNvSpPr txBox="1">
            <a:spLocks noChangeArrowheads="1"/>
          </p:cNvSpPr>
          <p:nvPr/>
        </p:nvSpPr>
        <p:spPr bwMode="auto">
          <a:xfrm>
            <a:off x="5591176" y="2708275"/>
            <a:ext cx="1800225" cy="784830"/>
          </a:xfrm>
          <a:prstGeom prst="rect">
            <a:avLst/>
          </a:prstGeom>
          <a:noFill/>
          <a:ln w="38100" cap="sq">
            <a:solidFill>
              <a:schemeClr val="tx1"/>
            </a:solidFill>
            <a:miter lim="800000"/>
            <a:headEnd/>
            <a:tailEnd/>
          </a:ln>
          <a:effectLst/>
          <a:extLst>
            <a:ext uri="{909E8E84-426E-40DD-AFC4-6F175D3DCCD1}">
              <a14:hiddenFill xmlns:a14="http://schemas.microsoft.com/office/drawing/2010/main">
                <a:solidFill>
                  <a:srgbClr val="FFFF66"/>
                </a:solid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p>
            <a:pPr>
              <a:spcBef>
                <a:spcPct val="50000"/>
              </a:spcBef>
            </a:pPr>
            <a:r>
              <a:rPr lang="es-MX" altLang="es-CL"/>
              <a:t>SEVA</a:t>
            </a:r>
          </a:p>
          <a:p>
            <a:pPr>
              <a:spcBef>
                <a:spcPct val="50000"/>
              </a:spcBef>
            </a:pPr>
            <a:r>
              <a:rPr lang="es-MX" altLang="es-CL"/>
              <a:t>PREA</a:t>
            </a:r>
            <a:endParaRPr lang="es-ES" altLang="es-CL"/>
          </a:p>
        </p:txBody>
      </p:sp>
    </p:spTree>
    <p:extLst>
      <p:ext uri="{BB962C8B-B14F-4D97-AF65-F5344CB8AC3E}">
        <p14:creationId xmlns:p14="http://schemas.microsoft.com/office/powerpoint/2010/main" val="1703869661"/>
      </p:ext>
    </p:extLst>
  </p:cSld>
  <p:clrMapOvr>
    <a:masterClrMapping/>
  </p:clrMapOvr>
  <p:transition spd="med">
    <p:zoom dir="in"/>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a:t>Ambientes de </a:t>
            </a:r>
            <a:r>
              <a:rPr lang="es-ES" dirty="0" smtClean="0"/>
              <a:t>Trabajo.</a:t>
            </a:r>
            <a:r>
              <a:rPr lang="es-ES" dirty="0"/>
              <a:t/>
            </a:r>
            <a:br>
              <a:rPr lang="es-ES" dirty="0"/>
            </a:br>
            <a:r>
              <a:rPr lang="es-ES" dirty="0"/>
              <a:t/>
            </a:r>
            <a:br>
              <a:rPr lang="es-ES" dirty="0"/>
            </a:br>
            <a:endParaRPr lang="es-CL" dirty="0"/>
          </a:p>
        </p:txBody>
      </p:sp>
      <p:sp>
        <p:nvSpPr>
          <p:cNvPr id="3" name="Marcador de contenido 2"/>
          <p:cNvSpPr>
            <a:spLocks noGrp="1"/>
          </p:cNvSpPr>
          <p:nvPr>
            <p:ph idx="1"/>
          </p:nvPr>
        </p:nvSpPr>
        <p:spPr>
          <a:xfrm>
            <a:off x="677334" y="2160589"/>
            <a:ext cx="8596668" cy="4164011"/>
          </a:xfrm>
        </p:spPr>
        <p:txBody>
          <a:bodyPr>
            <a:normAutofit/>
          </a:bodyPr>
          <a:lstStyle/>
          <a:p>
            <a:r>
              <a:rPr lang="es-ES" dirty="0"/>
              <a:t>SALINO dispone de varios Ambientes, para ejecutar acciones, por parte de los Operadores y Usuarios:</a:t>
            </a:r>
            <a:endParaRPr lang="es-CL" sz="1400" dirty="0"/>
          </a:p>
          <a:p>
            <a:pPr lvl="2"/>
            <a:r>
              <a:rPr lang="es-ES" dirty="0" smtClean="0"/>
              <a:t>Producción </a:t>
            </a:r>
            <a:r>
              <a:rPr lang="es-ES" dirty="0"/>
              <a:t>u Operacional: Se lleva el registro de lo que realmente se está haciendo u ocurriendo.</a:t>
            </a:r>
            <a:endParaRPr lang="es-CL" sz="1200" dirty="0"/>
          </a:p>
          <a:p>
            <a:pPr lvl="2"/>
            <a:r>
              <a:rPr lang="es-ES" dirty="0" smtClean="0"/>
              <a:t>Entrenamiento</a:t>
            </a:r>
            <a:r>
              <a:rPr lang="es-ES" dirty="0"/>
              <a:t>: Contiene una copia del ambiente de producción lo que allí se haga no tiene trascendencia. Utiliza los mismos programas del ambiente de Producción u Operacional, y está destinado, fundamentalmente, a la práctica.</a:t>
            </a:r>
            <a:endParaRPr lang="es-CL" sz="1200" dirty="0"/>
          </a:p>
          <a:p>
            <a:pPr lvl="2"/>
            <a:r>
              <a:rPr lang="es-ES" dirty="0" smtClean="0"/>
              <a:t>Prueba</a:t>
            </a:r>
            <a:r>
              <a:rPr lang="es-ES" dirty="0"/>
              <a:t>: Ambiente en que se pueden probar los cambios al software para asegurar su operación, previo a modificar los de Producción u Operacional .</a:t>
            </a:r>
            <a:endParaRPr lang="es-CL" sz="1200" dirty="0"/>
          </a:p>
          <a:p>
            <a:pPr lvl="2"/>
            <a:r>
              <a:rPr lang="es-ES" dirty="0" smtClean="0"/>
              <a:t>Desarrollo</a:t>
            </a:r>
            <a:r>
              <a:rPr lang="es-ES" dirty="0"/>
              <a:t>: Para investigar y desarrollar lo que, posteriormente se probará.</a:t>
            </a:r>
            <a:endParaRPr lang="es-CL" sz="1200" dirty="0"/>
          </a:p>
          <a:p>
            <a:endParaRPr lang="es-CL" dirty="0"/>
          </a:p>
        </p:txBody>
      </p:sp>
    </p:spTree>
    <p:extLst>
      <p:ext uri="{BB962C8B-B14F-4D97-AF65-F5344CB8AC3E}">
        <p14:creationId xmlns:p14="http://schemas.microsoft.com/office/powerpoint/2010/main" val="231700043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253531C8-3875-4262-A467-0AECD85D6823}" type="slidenum">
              <a:rPr lang="es-ES_tradnl" altLang="es-CL"/>
              <a:pPr/>
              <a:t>90</a:t>
            </a:fld>
            <a:endParaRPr lang="es-ES_tradnl" altLang="es-CL" sz="1400" b="0">
              <a:solidFill>
                <a:schemeClr val="tx1"/>
              </a:solidFill>
              <a:latin typeface="Times New Roman" panose="02020603050405020304" pitchFamily="18" charset="0"/>
            </a:endParaRP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079" y="1816100"/>
            <a:ext cx="11779598" cy="4060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 Box 2"/>
          <p:cNvSpPr txBox="1">
            <a:spLocks noChangeArrowheads="1"/>
          </p:cNvSpPr>
          <p:nvPr/>
        </p:nvSpPr>
        <p:spPr bwMode="auto">
          <a:xfrm>
            <a:off x="2222500" y="465139"/>
            <a:ext cx="86233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a:spAutoFit/>
          </a:bodyPr>
          <a:lstStyle>
            <a:lvl1pPr marL="287338" indent="-287338">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r>
              <a:rPr lang="es-ES_tradnl" altLang="es-CL" sz="2800" dirty="0">
                <a:solidFill>
                  <a:srgbClr val="CC3300"/>
                </a:solidFill>
              </a:rPr>
              <a:t>Descripción del Menú de Ingreso</a:t>
            </a:r>
          </a:p>
          <a:p>
            <a:pPr algn="l"/>
            <a:endParaRPr lang="es-ES_tradnl" altLang="es-CL" sz="2000" b="0" dirty="0"/>
          </a:p>
          <a:p>
            <a:pPr algn="l"/>
            <a:endParaRPr lang="es-ES_tradnl" altLang="es-CL" sz="2000" b="0" dirty="0"/>
          </a:p>
        </p:txBody>
      </p:sp>
    </p:spTree>
    <p:extLst>
      <p:ext uri="{BB962C8B-B14F-4D97-AF65-F5344CB8AC3E}">
        <p14:creationId xmlns:p14="http://schemas.microsoft.com/office/powerpoint/2010/main" val="381927270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LINKONE.</a:t>
            </a:r>
            <a:r>
              <a:rPr lang="es-ES" dirty="0"/>
              <a:t/>
            </a:r>
            <a:br>
              <a:rPr lang="es-ES" dirty="0"/>
            </a:br>
            <a:r>
              <a:rPr lang="es-ES" dirty="0"/>
              <a:t/>
            </a:r>
            <a:br>
              <a:rPr lang="es-ES" dirty="0"/>
            </a:br>
            <a:endParaRPr lang="es-CL" dirty="0"/>
          </a:p>
        </p:txBody>
      </p:sp>
      <p:sp>
        <p:nvSpPr>
          <p:cNvPr id="3" name="Marcador de contenido 2"/>
          <p:cNvSpPr>
            <a:spLocks noGrp="1"/>
          </p:cNvSpPr>
          <p:nvPr>
            <p:ph idx="1"/>
          </p:nvPr>
        </p:nvSpPr>
        <p:spPr>
          <a:xfrm>
            <a:off x="677334" y="2160589"/>
            <a:ext cx="8596668" cy="4164011"/>
          </a:xfrm>
        </p:spPr>
        <p:txBody>
          <a:bodyPr>
            <a:normAutofit/>
          </a:bodyPr>
          <a:lstStyle/>
          <a:p>
            <a:pPr marL="342900" lvl="3" indent="-342900"/>
            <a:r>
              <a:rPr lang="es-ES" sz="1800" dirty="0"/>
              <a:t>Tecnología en formato digital, que facilita el intercambio de información entre Mantenedores y el Sistema de Materiales, es decir, es un mecanismo natural para Administrar todo tipo de documentación relacionada con el mantenimiento de los equipos (Libros de Partes, Manuales de Servicio, Boletines Técnicos y otros).</a:t>
            </a:r>
            <a:endParaRPr lang="es-CL" sz="1800" dirty="0"/>
          </a:p>
          <a:p>
            <a:pPr marL="342900" lvl="3" indent="-342900"/>
            <a:r>
              <a:rPr lang="es-ES" sz="1800" dirty="0"/>
              <a:t>Provee un sistema para integrar información, ya mencionada en letra a; precedente, a planos y dibujos de las plantas, de manera de navegar rápidamente desde planes generales a planos particulares y viceversa, hasta alcanzar la información individual de las partes de un equipo.</a:t>
            </a:r>
            <a:endParaRPr lang="es-CL" sz="1800" dirty="0"/>
          </a:p>
          <a:p>
            <a:endParaRPr lang="es-CL" dirty="0"/>
          </a:p>
        </p:txBody>
      </p:sp>
    </p:spTree>
    <p:extLst>
      <p:ext uri="{BB962C8B-B14F-4D97-AF65-F5344CB8AC3E}">
        <p14:creationId xmlns:p14="http://schemas.microsoft.com/office/powerpoint/2010/main" val="429159634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LINKONE.</a:t>
            </a:r>
            <a:r>
              <a:rPr lang="es-ES" dirty="0"/>
              <a:t/>
            </a:r>
            <a:br>
              <a:rPr lang="es-ES" dirty="0"/>
            </a:br>
            <a:r>
              <a:rPr lang="es-ES" dirty="0"/>
              <a:t/>
            </a:r>
            <a:br>
              <a:rPr lang="es-ES" dirty="0"/>
            </a:br>
            <a:endParaRPr lang="es-CL" dirty="0"/>
          </a:p>
        </p:txBody>
      </p:sp>
      <p:sp>
        <p:nvSpPr>
          <p:cNvPr id="3" name="Marcador de contenido 2"/>
          <p:cNvSpPr>
            <a:spLocks noGrp="1"/>
          </p:cNvSpPr>
          <p:nvPr>
            <p:ph idx="1"/>
          </p:nvPr>
        </p:nvSpPr>
        <p:spPr>
          <a:xfrm>
            <a:off x="677334" y="2160589"/>
            <a:ext cx="8596668" cy="4164011"/>
          </a:xfrm>
        </p:spPr>
        <p:txBody>
          <a:bodyPr>
            <a:normAutofit/>
          </a:bodyPr>
          <a:lstStyle/>
          <a:p>
            <a:pPr marL="0" lvl="3" indent="0">
              <a:buNone/>
            </a:pPr>
            <a:r>
              <a:rPr lang="es-ES" sz="2100" dirty="0" smtClean="0"/>
              <a:t>Características:</a:t>
            </a:r>
          </a:p>
          <a:p>
            <a:pPr marL="342900" lvl="3" indent="-342900"/>
            <a:r>
              <a:rPr lang="es-ES" sz="2100" dirty="0" smtClean="0"/>
              <a:t>Manuales </a:t>
            </a:r>
            <a:r>
              <a:rPr lang="es-ES" sz="2100" dirty="0"/>
              <a:t>de Partes interactivos conectados a la Base de Datos del SALINO</a:t>
            </a:r>
            <a:r>
              <a:rPr lang="es-ES" sz="2100" dirty="0" smtClean="0"/>
              <a:t>.</a:t>
            </a:r>
          </a:p>
          <a:p>
            <a:pPr marL="342900" lvl="3" indent="-342900"/>
            <a:r>
              <a:rPr lang="es-ES" sz="2100" dirty="0" smtClean="0"/>
              <a:t>Presentan </a:t>
            </a:r>
            <a:r>
              <a:rPr lang="es-ES" sz="2100" dirty="0"/>
              <a:t>visualmente la relación repuesto/equipo</a:t>
            </a:r>
            <a:r>
              <a:rPr lang="es-ES" sz="2100" dirty="0" smtClean="0"/>
              <a:t>.</a:t>
            </a:r>
          </a:p>
          <a:p>
            <a:pPr marL="342900" lvl="3" indent="-342900"/>
            <a:r>
              <a:rPr lang="es-ES" sz="2100" dirty="0" smtClean="0"/>
              <a:t>Se </a:t>
            </a:r>
            <a:r>
              <a:rPr lang="es-ES" sz="2100" dirty="0"/>
              <a:t>conectan con el SALINO y aplicaciones Microsoft</a:t>
            </a:r>
            <a:r>
              <a:rPr lang="es-ES" sz="2100" dirty="0" smtClean="0"/>
              <a:t>.</a:t>
            </a:r>
          </a:p>
          <a:p>
            <a:pPr marL="342900" lvl="3" indent="-342900"/>
            <a:r>
              <a:rPr lang="es-ES" sz="2100" dirty="0" smtClean="0"/>
              <a:t>Poseen </a:t>
            </a:r>
            <a:r>
              <a:rPr lang="es-ES" sz="2100" dirty="0"/>
              <a:t>capacidad de búsqueda propia y cambio de formatos, distribuidos en medio magnético, óptico (CD-ROM) o </a:t>
            </a:r>
            <a:r>
              <a:rPr lang="es-ES" sz="2100" dirty="0" err="1"/>
              <a:t>enRed</a:t>
            </a:r>
            <a:r>
              <a:rPr lang="es-ES" sz="2100" dirty="0" smtClean="0"/>
              <a:t>.</a:t>
            </a:r>
          </a:p>
          <a:p>
            <a:endParaRPr lang="es-CL" dirty="0"/>
          </a:p>
        </p:txBody>
      </p:sp>
    </p:spTree>
    <p:extLst>
      <p:ext uri="{BB962C8B-B14F-4D97-AF65-F5344CB8AC3E}">
        <p14:creationId xmlns:p14="http://schemas.microsoft.com/office/powerpoint/2010/main" val="288598143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b="1" dirty="0" smtClean="0"/>
              <a:t>GENERALIDADES </a:t>
            </a:r>
            <a:br>
              <a:rPr lang="es-ES" b="1" dirty="0" smtClean="0"/>
            </a:br>
            <a:r>
              <a:rPr lang="es-ES" dirty="0" smtClean="0"/>
              <a:t>LINKONE.</a:t>
            </a:r>
            <a:r>
              <a:rPr lang="es-ES" dirty="0"/>
              <a:t/>
            </a:r>
            <a:br>
              <a:rPr lang="es-ES" dirty="0"/>
            </a:br>
            <a:r>
              <a:rPr lang="es-ES" dirty="0"/>
              <a:t/>
            </a:r>
            <a:br>
              <a:rPr lang="es-ES" dirty="0"/>
            </a:br>
            <a:endParaRPr lang="es-CL" dirty="0"/>
          </a:p>
        </p:txBody>
      </p:sp>
      <p:sp>
        <p:nvSpPr>
          <p:cNvPr id="3" name="Marcador de contenido 2"/>
          <p:cNvSpPr>
            <a:spLocks noGrp="1"/>
          </p:cNvSpPr>
          <p:nvPr>
            <p:ph idx="1"/>
          </p:nvPr>
        </p:nvSpPr>
        <p:spPr>
          <a:xfrm>
            <a:off x="677334" y="2160589"/>
            <a:ext cx="8596668" cy="4164011"/>
          </a:xfrm>
        </p:spPr>
        <p:txBody>
          <a:bodyPr>
            <a:normAutofit fontScale="85000" lnSpcReduction="20000"/>
          </a:bodyPr>
          <a:lstStyle/>
          <a:p>
            <a:pPr marL="342900" lvl="3" indent="-342900"/>
            <a:r>
              <a:rPr lang="es-ES" sz="2100" dirty="0" smtClean="0"/>
              <a:t>Permite </a:t>
            </a:r>
            <a:r>
              <a:rPr lang="es-ES" sz="2100" dirty="0"/>
              <a:t>generar actualizaciones en forma rápida y a bajo </a:t>
            </a:r>
            <a:r>
              <a:rPr lang="es-ES" sz="2100" dirty="0" err="1"/>
              <a:t>costo.a</a:t>
            </a:r>
            <a:r>
              <a:rPr lang="es-ES" sz="2100" dirty="0"/>
              <a:t>.- Inicialmente conocido como MIMS </a:t>
            </a:r>
            <a:r>
              <a:rPr lang="es-ES" sz="2100" dirty="0" err="1"/>
              <a:t>Vu</a:t>
            </a:r>
            <a:r>
              <a:rPr lang="es-ES" sz="2100" dirty="0"/>
              <a:t>, es un SOFTWARE con acceso restringido a MIMS (SALINO), que permite entre otros:</a:t>
            </a:r>
            <a:endParaRPr lang="es-CL" sz="2100" dirty="0"/>
          </a:p>
          <a:p>
            <a:pPr marL="800100" lvl="4" indent="-342900"/>
            <a:r>
              <a:rPr lang="es-ES" sz="2100" dirty="0" smtClean="0"/>
              <a:t>Establecer </a:t>
            </a:r>
            <a:r>
              <a:rPr lang="es-ES" sz="2100" dirty="0"/>
              <a:t>Consultas</a:t>
            </a:r>
            <a:r>
              <a:rPr lang="es-ES" sz="2100" dirty="0" smtClean="0"/>
              <a:t>.</a:t>
            </a:r>
          </a:p>
          <a:p>
            <a:pPr marL="800100" lvl="4" indent="-342900"/>
            <a:r>
              <a:rPr lang="es-ES" sz="2100" dirty="0" smtClean="0"/>
              <a:t>Producir </a:t>
            </a:r>
            <a:r>
              <a:rPr lang="es-ES" sz="2100" dirty="0"/>
              <a:t>Gráficos y Tablas</a:t>
            </a:r>
            <a:r>
              <a:rPr lang="es-ES" sz="2100" dirty="0" smtClean="0"/>
              <a:t>.</a:t>
            </a:r>
          </a:p>
          <a:p>
            <a:pPr marL="800100" lvl="4" indent="-342900"/>
            <a:r>
              <a:rPr lang="es-ES" sz="2100" dirty="0" smtClean="0"/>
              <a:t>Analizar Rendimientos.</a:t>
            </a:r>
          </a:p>
          <a:p>
            <a:pPr marL="800100" lvl="4" indent="-342900"/>
            <a:r>
              <a:rPr lang="es-ES" sz="2100" dirty="0" smtClean="0"/>
              <a:t>Obtener </a:t>
            </a:r>
            <a:r>
              <a:rPr lang="es-ES" sz="2100" dirty="0" err="1"/>
              <a:t>indices</a:t>
            </a:r>
            <a:r>
              <a:rPr lang="es-ES" sz="2100" dirty="0"/>
              <a:t> de gestión, tanto en pantalla como </a:t>
            </a:r>
            <a:r>
              <a:rPr lang="es-ES" sz="2100" dirty="0" smtClean="0"/>
              <a:t>impresos.</a:t>
            </a:r>
          </a:p>
          <a:p>
            <a:pPr marL="800100" lvl="4" indent="-342900"/>
            <a:r>
              <a:rPr lang="es-ES" sz="2100" dirty="0" smtClean="0"/>
              <a:t>Exportar </a:t>
            </a:r>
            <a:r>
              <a:rPr lang="es-ES" sz="2100" dirty="0"/>
              <a:t>Informes a Planillas Excel, Lotus, documentos en Word y </a:t>
            </a:r>
            <a:r>
              <a:rPr lang="es-ES" sz="2100" dirty="0" err="1" smtClean="0"/>
              <a:t>Wordperfect</a:t>
            </a:r>
            <a:r>
              <a:rPr lang="es-ES" sz="2100" dirty="0" smtClean="0"/>
              <a:t>.</a:t>
            </a:r>
          </a:p>
          <a:p>
            <a:pPr marL="800100" lvl="4" indent="-342900"/>
            <a:r>
              <a:rPr lang="es-ES" sz="2100" dirty="0" smtClean="0"/>
              <a:t>Leer </a:t>
            </a:r>
            <a:r>
              <a:rPr lang="es-ES" sz="2100" dirty="0"/>
              <a:t>e importar datos de la Base de Datos Oracle, </a:t>
            </a:r>
            <a:r>
              <a:rPr lang="es-ES" sz="2100" dirty="0" err="1"/>
              <a:t>Sybase</a:t>
            </a:r>
            <a:r>
              <a:rPr lang="es-ES" sz="2100" dirty="0"/>
              <a:t>, SQLSERVER y db2 y desde Planillas Excel e incorporarlos a los informes</a:t>
            </a:r>
            <a:r>
              <a:rPr lang="es-ES" sz="2100" dirty="0" smtClean="0"/>
              <a:t>.</a:t>
            </a:r>
          </a:p>
          <a:p>
            <a:pPr marL="457200" lvl="4" indent="0">
              <a:buNone/>
            </a:pPr>
            <a:r>
              <a:rPr lang="es-ES" sz="2100" dirty="0" smtClean="0"/>
              <a:t> Es </a:t>
            </a:r>
            <a:r>
              <a:rPr lang="es-ES" sz="2100" dirty="0"/>
              <a:t>decir CORVU, es una Herramienta, Fundamentalmente de Gestión la que es instalada en cada PC, de acuerdo a autorización de la Unidad SALINO de la D.G.S.A. y ejecutada por SERTELINF (CINCOMAR).</a:t>
            </a:r>
            <a:endParaRPr lang="es-CL" sz="2100" dirty="0"/>
          </a:p>
          <a:p>
            <a:endParaRPr lang="es-CL" dirty="0"/>
          </a:p>
        </p:txBody>
      </p:sp>
    </p:spTree>
    <p:extLst>
      <p:ext uri="{BB962C8B-B14F-4D97-AF65-F5344CB8AC3E}">
        <p14:creationId xmlns:p14="http://schemas.microsoft.com/office/powerpoint/2010/main" val="298361647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smtClean="0"/>
              <a:t>TEMARIO</a:t>
            </a:r>
            <a:endParaRPr lang="es-CL" dirty="0"/>
          </a:p>
        </p:txBody>
      </p:sp>
      <p:sp>
        <p:nvSpPr>
          <p:cNvPr id="3" name="Marcador de contenido 2"/>
          <p:cNvSpPr>
            <a:spLocks noGrp="1"/>
          </p:cNvSpPr>
          <p:nvPr>
            <p:ph idx="1"/>
          </p:nvPr>
        </p:nvSpPr>
        <p:spPr/>
        <p:txBody>
          <a:bodyPr>
            <a:normAutofit lnSpcReduction="10000"/>
          </a:bodyPr>
          <a:lstStyle/>
          <a:p>
            <a:r>
              <a:rPr lang="es-ES" b="1" dirty="0" smtClean="0"/>
              <a:t>GENERALIDADES.</a:t>
            </a:r>
          </a:p>
          <a:p>
            <a:r>
              <a:rPr lang="es-ES" b="1" dirty="0" smtClean="0"/>
              <a:t>USUARIOS.</a:t>
            </a:r>
          </a:p>
          <a:p>
            <a:r>
              <a:rPr lang="es-ES" b="1" dirty="0" smtClean="0"/>
              <a:t>OPERADORES.</a:t>
            </a:r>
          </a:p>
          <a:p>
            <a:r>
              <a:rPr lang="es-ES" b="1" dirty="0"/>
              <a:t>ADMINISTRADORES FUNCIONALES DE </a:t>
            </a:r>
            <a:r>
              <a:rPr lang="es-ES" b="1" dirty="0" smtClean="0"/>
              <a:t>SALINO.</a:t>
            </a:r>
          </a:p>
          <a:p>
            <a:r>
              <a:rPr lang="es-ES" b="1" dirty="0"/>
              <a:t>ADMINISTRADOR </a:t>
            </a:r>
            <a:r>
              <a:rPr lang="es-ES" b="1" dirty="0" smtClean="0"/>
              <a:t>GLOBAL.</a:t>
            </a:r>
          </a:p>
          <a:p>
            <a:r>
              <a:rPr lang="es-ES" b="1" dirty="0"/>
              <a:t>COMITE EJECUTIVO </a:t>
            </a:r>
            <a:r>
              <a:rPr lang="es-ES" b="1" dirty="0" smtClean="0"/>
              <a:t>SALINO.</a:t>
            </a:r>
          </a:p>
          <a:p>
            <a:r>
              <a:rPr lang="es-ES" b="1" dirty="0"/>
              <a:t>COMITE ADMINISTRADORES </a:t>
            </a:r>
            <a:r>
              <a:rPr lang="es-ES" b="1" dirty="0" smtClean="0"/>
              <a:t>FUNCIONALES.</a:t>
            </a:r>
          </a:p>
          <a:p>
            <a:r>
              <a:rPr lang="es-ES" b="1" dirty="0"/>
              <a:t>VISIBILIDAD Y CONTROL</a:t>
            </a:r>
            <a:endParaRPr lang="es-CL" dirty="0"/>
          </a:p>
          <a:p>
            <a:r>
              <a:rPr lang="es-ES" b="1" dirty="0"/>
              <a:t>ADMINISTRACION POR FAMILIAS DE EQUIPOS</a:t>
            </a:r>
            <a:endParaRPr lang="es-CL" dirty="0"/>
          </a:p>
          <a:p>
            <a:r>
              <a:rPr lang="es-ES" b="1" dirty="0" smtClean="0"/>
              <a:t>PROYECTOS.</a:t>
            </a:r>
          </a:p>
        </p:txBody>
      </p:sp>
    </p:spTree>
    <p:extLst>
      <p:ext uri="{BB962C8B-B14F-4D97-AF65-F5344CB8AC3E}">
        <p14:creationId xmlns:p14="http://schemas.microsoft.com/office/powerpoint/2010/main" val="133973341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USUARIOS</a:t>
            </a:r>
            <a:r>
              <a:rPr lang="es-ES" b="1" dirty="0" smtClean="0"/>
              <a:t>.</a:t>
            </a:r>
            <a:endParaRPr lang="es-CL" dirty="0"/>
          </a:p>
        </p:txBody>
      </p:sp>
      <p:sp>
        <p:nvSpPr>
          <p:cNvPr id="3" name="Marcador de contenido 2"/>
          <p:cNvSpPr>
            <a:spLocks noGrp="1"/>
          </p:cNvSpPr>
          <p:nvPr>
            <p:ph idx="1"/>
          </p:nvPr>
        </p:nvSpPr>
        <p:spPr/>
        <p:txBody>
          <a:bodyPr/>
          <a:lstStyle/>
          <a:p>
            <a:r>
              <a:rPr lang="es-ES" dirty="0"/>
              <a:t>Son OPERADORES del Sistema SALINO todos aquellos miembros de la institución, que debidamente registrados mediante su RUT y asociados a una POSICION y PERFIL en SALINO, tienen acceso a él para desarrollar </a:t>
            </a:r>
            <a:r>
              <a:rPr lang="es-ES" b="1" dirty="0"/>
              <a:t>en forma habitual</a:t>
            </a:r>
            <a:r>
              <a:rPr lang="es-ES" dirty="0"/>
              <a:t> su trabajo de operar el Sistema. </a:t>
            </a:r>
            <a:endParaRPr lang="es-ES" dirty="0" smtClean="0"/>
          </a:p>
          <a:p>
            <a:r>
              <a:rPr lang="es-ES" dirty="0" smtClean="0"/>
              <a:t>En </a:t>
            </a:r>
            <a:r>
              <a:rPr lang="es-ES" dirty="0"/>
              <a:t>esta categoría se encuentra la totalidad del personal de las Direcciones Técnicas, Inspectorías, Arsenales, Cargos de Material y Centros de Abastecimiento. </a:t>
            </a:r>
            <a:endParaRPr lang="es-ES" dirty="0" smtClean="0"/>
          </a:p>
          <a:p>
            <a:r>
              <a:rPr lang="es-ES" dirty="0" smtClean="0"/>
              <a:t>Este </a:t>
            </a:r>
            <a:r>
              <a:rPr lang="es-ES" dirty="0"/>
              <a:t>personal es el encargado de velar por la correcta actualización de la información logística y son quienes intervienen en todos los procesos en línea, dado que cuentan normalmente con los niveles de autorización que exige el Sistema.</a:t>
            </a:r>
            <a:endParaRPr lang="es-CL" dirty="0"/>
          </a:p>
          <a:p>
            <a:endParaRPr lang="es-CL" dirty="0"/>
          </a:p>
        </p:txBody>
      </p:sp>
    </p:spTree>
    <p:extLst>
      <p:ext uri="{BB962C8B-B14F-4D97-AF65-F5344CB8AC3E}">
        <p14:creationId xmlns:p14="http://schemas.microsoft.com/office/powerpoint/2010/main" val="4616188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ADMINISTRADORES FUNCIONALES DE SALINO</a:t>
            </a:r>
            <a:endParaRPr lang="es-CL" dirty="0"/>
          </a:p>
        </p:txBody>
      </p:sp>
      <p:sp>
        <p:nvSpPr>
          <p:cNvPr id="3" name="Marcador de contenido 2"/>
          <p:cNvSpPr>
            <a:spLocks noGrp="1"/>
          </p:cNvSpPr>
          <p:nvPr>
            <p:ph idx="1"/>
          </p:nvPr>
        </p:nvSpPr>
        <p:spPr/>
        <p:txBody>
          <a:bodyPr>
            <a:normAutofit fontScale="92500"/>
          </a:bodyPr>
          <a:lstStyle/>
          <a:p>
            <a:r>
              <a:rPr lang="es-ES" dirty="0"/>
              <a:t>Son ADMINISTRADORES FUNCIONALES del SALINO los encargados de controlar la configuración de éste y el alineamiento con los procesos institucionales. Esta responsabilidad recae en tres áreas: : MATERIALES (Director de Abastecimiento de la Armada), MANTENIMIENTO (Servicio de Información y Administración de Mantenimiento de la Armada) y TECNICA (Servicio de Telecomunicaciones e Informática de la Armada).</a:t>
            </a:r>
            <a:endParaRPr lang="es-CL" dirty="0"/>
          </a:p>
          <a:p>
            <a:r>
              <a:rPr lang="es-ES" dirty="0"/>
              <a:t>Los Administradores Funcionales de Materiales y Mantenimiento son responsables de hacer cumplir los procedimientos en el área correspondiente, documentarlos adecuadamente y velar por el ingreso correcto y oportuno de la información. El Administrador Técnico será responsable de mantener la disponibilidad de la plataforma tecnológica que soporta SALINO en su grado más alto, efectuar copias periódicas de la información, estar preparado para efectuar una contingencia, asistir al usuario en los problemas de orden técnico e investigar oportunidades tecnológicas de mejorar la </a:t>
            </a:r>
            <a:r>
              <a:rPr lang="es-ES" dirty="0" err="1"/>
              <a:t>perfomance</a:t>
            </a:r>
            <a:r>
              <a:rPr lang="es-ES" dirty="0"/>
              <a:t> del Sistema</a:t>
            </a:r>
            <a:endParaRPr lang="es-CL" dirty="0"/>
          </a:p>
          <a:p>
            <a:endParaRPr lang="es-CL" dirty="0"/>
          </a:p>
        </p:txBody>
      </p:sp>
    </p:spTree>
    <p:extLst>
      <p:ext uri="{BB962C8B-B14F-4D97-AF65-F5344CB8AC3E}">
        <p14:creationId xmlns:p14="http://schemas.microsoft.com/office/powerpoint/2010/main" val="213948523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ADMINISTRADOR GLOBAL</a:t>
            </a:r>
            <a:endParaRPr lang="es-CL" dirty="0"/>
          </a:p>
        </p:txBody>
      </p:sp>
      <p:sp>
        <p:nvSpPr>
          <p:cNvPr id="3" name="Marcador de contenido 2"/>
          <p:cNvSpPr>
            <a:spLocks noGrp="1"/>
          </p:cNvSpPr>
          <p:nvPr>
            <p:ph idx="1"/>
          </p:nvPr>
        </p:nvSpPr>
        <p:spPr/>
        <p:txBody>
          <a:bodyPr>
            <a:normAutofit lnSpcReduction="10000"/>
          </a:bodyPr>
          <a:lstStyle/>
          <a:p>
            <a:r>
              <a:rPr lang="es-ES" dirty="0"/>
              <a:t>El ADMINISTRADOR GLOBAL del SALINO es la Dirección General de los Servicios de la Armada, cuya función primordial es supervisar la integración de los procesos de MATERIALES, MANTENIMIENTO y OPERACIÓN y su apoyo TECNICO, y representar a la Armada de Chile ante la Empresa Proveedora del Software (MINCOM).</a:t>
            </a:r>
            <a:endParaRPr lang="es-CL" dirty="0"/>
          </a:p>
          <a:p>
            <a:r>
              <a:rPr lang="es-ES" dirty="0"/>
              <a:t>Con el propósito de contribuir con información útil y oportuna a la toma de decisiones en el contexto de la Logística del Material, de manera de lograr que SALINO dé soporte de información a la mayoría de los procesos logísticos, el Administrador Global, apoyándose en sus Administradores Funcionales, tiene la responsabilidad de aplicar estrategias, en los campos de instrucción, tecnología y funcionalidad. A fin de estructurar un frontera, el Administrador Global debe ser visto en el contexto poner a disposición de la Institución un Sistema de Información del Material Naval donde queden plasmados los procesos que integran el Ciclo de Vida de dicho material.</a:t>
            </a:r>
            <a:endParaRPr lang="es-CL" dirty="0"/>
          </a:p>
          <a:p>
            <a:endParaRPr lang="es-CL" dirty="0"/>
          </a:p>
        </p:txBody>
      </p:sp>
    </p:spTree>
    <p:extLst>
      <p:ext uri="{BB962C8B-B14F-4D97-AF65-F5344CB8AC3E}">
        <p14:creationId xmlns:p14="http://schemas.microsoft.com/office/powerpoint/2010/main" val="214993867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COMITE EJECUTIVO SALINO</a:t>
            </a:r>
            <a:endParaRPr lang="es-CL" dirty="0"/>
          </a:p>
        </p:txBody>
      </p:sp>
      <p:sp>
        <p:nvSpPr>
          <p:cNvPr id="3" name="Marcador de contenido 2"/>
          <p:cNvSpPr>
            <a:spLocks noGrp="1"/>
          </p:cNvSpPr>
          <p:nvPr>
            <p:ph idx="1"/>
          </p:nvPr>
        </p:nvSpPr>
        <p:spPr/>
        <p:txBody>
          <a:bodyPr/>
          <a:lstStyle/>
          <a:p>
            <a:r>
              <a:rPr lang="es-ES" dirty="0"/>
              <a:t>Es un Organismo creado por la Dirección General de los Servicios de la Armada y tendrá un Rol Ejecutivo y de orientación, que permita la correcta materialización y utilización del SALINO.</a:t>
            </a:r>
            <a:endParaRPr lang="es-CL" sz="1400" dirty="0"/>
          </a:p>
          <a:p>
            <a:r>
              <a:rPr lang="es-ES" dirty="0"/>
              <a:t>Entre otras, tendrá las siguientes funciones:</a:t>
            </a:r>
            <a:endParaRPr lang="es-CL" sz="1400" dirty="0"/>
          </a:p>
          <a:p>
            <a:pPr lvl="3"/>
            <a:r>
              <a:rPr lang="es-ES" dirty="0"/>
              <a:t>a.- Detectar y corregir los problemas que presente el SALINO.</a:t>
            </a:r>
            <a:endParaRPr lang="es-CL" sz="1050" dirty="0"/>
          </a:p>
          <a:p>
            <a:pPr lvl="3"/>
            <a:r>
              <a:rPr lang="es-ES" dirty="0"/>
              <a:t>b.- Establecer un Plan de Actividades Anuales.</a:t>
            </a:r>
            <a:endParaRPr lang="es-CL" sz="1050" dirty="0"/>
          </a:p>
          <a:p>
            <a:pPr lvl="3"/>
            <a:r>
              <a:rPr lang="es-ES" dirty="0"/>
              <a:t>c.- Evaluar, aprobar o rechazar nuevas actividades, de las ya consideradas en el Plan Anual.</a:t>
            </a:r>
            <a:endParaRPr lang="es-CL" sz="1050" dirty="0"/>
          </a:p>
          <a:p>
            <a:pPr lvl="3"/>
            <a:r>
              <a:rPr lang="es-ES" dirty="0"/>
              <a:t>d.- Definición de Políticas y Normas.</a:t>
            </a:r>
            <a:endParaRPr lang="es-CL" sz="1050" dirty="0"/>
          </a:p>
          <a:p>
            <a:pPr lvl="3"/>
            <a:r>
              <a:rPr lang="es-ES" dirty="0"/>
              <a:t>e.- Citar a Representantes de otros organismos Institucionales, de acuerdo a las materias específicas que se traten</a:t>
            </a:r>
            <a:endParaRPr lang="es-CL" dirty="0"/>
          </a:p>
        </p:txBody>
      </p:sp>
    </p:spTree>
    <p:extLst>
      <p:ext uri="{BB962C8B-B14F-4D97-AF65-F5344CB8AC3E}">
        <p14:creationId xmlns:p14="http://schemas.microsoft.com/office/powerpoint/2010/main" val="87387938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COMITE EJECUTIVO SALINO</a:t>
            </a:r>
            <a:endParaRPr lang="es-CL" dirty="0"/>
          </a:p>
        </p:txBody>
      </p:sp>
      <p:sp>
        <p:nvSpPr>
          <p:cNvPr id="3" name="Marcador de contenido 2"/>
          <p:cNvSpPr>
            <a:spLocks noGrp="1"/>
          </p:cNvSpPr>
          <p:nvPr>
            <p:ph idx="1"/>
          </p:nvPr>
        </p:nvSpPr>
        <p:spPr>
          <a:xfrm>
            <a:off x="677334" y="1930400"/>
            <a:ext cx="8596668" cy="4927600"/>
          </a:xfrm>
        </p:spPr>
        <p:txBody>
          <a:bodyPr>
            <a:normAutofit fontScale="62500" lnSpcReduction="20000"/>
          </a:bodyPr>
          <a:lstStyle/>
          <a:p>
            <a:r>
              <a:rPr lang="es-ES" dirty="0"/>
              <a:t>Estará integrado </a:t>
            </a:r>
            <a:r>
              <a:rPr lang="es-ES" dirty="0" smtClean="0"/>
              <a:t>por:</a:t>
            </a:r>
            <a:endParaRPr lang="es-CL" sz="1400" dirty="0"/>
          </a:p>
          <a:p>
            <a:r>
              <a:rPr lang="es-ES" dirty="0" smtClean="0"/>
              <a:t>Presidente</a:t>
            </a:r>
            <a:r>
              <a:rPr lang="es-ES" dirty="0"/>
              <a:t>: Subdirector de la Dirección General de los Servicios de la </a:t>
            </a:r>
            <a:r>
              <a:rPr lang="es-ES" dirty="0" smtClean="0"/>
              <a:t>Armada.</a:t>
            </a:r>
          </a:p>
          <a:p>
            <a:r>
              <a:rPr lang="es-ES" dirty="0" smtClean="0"/>
              <a:t>Integrantes:</a:t>
            </a:r>
            <a:endParaRPr lang="es-CL" sz="1050" dirty="0"/>
          </a:p>
          <a:p>
            <a:pPr lvl="1"/>
            <a:r>
              <a:rPr lang="es-ES" dirty="0" smtClean="0"/>
              <a:t>- </a:t>
            </a:r>
            <a:r>
              <a:rPr lang="es-ES" dirty="0"/>
              <a:t>Subdirector de Abastecimiento de la </a:t>
            </a:r>
            <a:r>
              <a:rPr lang="es-ES" dirty="0" smtClean="0"/>
              <a:t>Armada.</a:t>
            </a:r>
          </a:p>
          <a:p>
            <a:pPr lvl="1"/>
            <a:r>
              <a:rPr lang="es-ES" dirty="0" smtClean="0"/>
              <a:t>- </a:t>
            </a:r>
            <a:r>
              <a:rPr lang="es-ES" dirty="0"/>
              <a:t>Subdirector de la Dirección de Ingeniería y Sistemas </a:t>
            </a:r>
            <a:r>
              <a:rPr lang="es-ES" dirty="0" smtClean="0"/>
              <a:t>Navales.</a:t>
            </a:r>
          </a:p>
          <a:p>
            <a:pPr lvl="1"/>
            <a:r>
              <a:rPr lang="es-ES" dirty="0" smtClean="0"/>
              <a:t>- </a:t>
            </a:r>
            <a:r>
              <a:rPr lang="es-ES" dirty="0"/>
              <a:t>Subdirector de la Dirección de Recuperación de Unidades de la Armada</a:t>
            </a:r>
            <a:r>
              <a:rPr lang="es-ES" dirty="0" smtClean="0"/>
              <a:t>.</a:t>
            </a:r>
            <a:endParaRPr lang="es-CL" sz="850" dirty="0"/>
          </a:p>
          <a:p>
            <a:pPr lvl="1"/>
            <a:r>
              <a:rPr lang="es-ES" dirty="0" smtClean="0"/>
              <a:t>- </a:t>
            </a:r>
            <a:r>
              <a:rPr lang="es-ES" dirty="0"/>
              <a:t>Jefe del Servicio de Información y Administración de Mantenimiento de la </a:t>
            </a:r>
            <a:r>
              <a:rPr lang="es-ES" dirty="0" smtClean="0"/>
              <a:t>Armada</a:t>
            </a:r>
            <a:endParaRPr lang="es-CL" sz="850" dirty="0"/>
          </a:p>
          <a:p>
            <a:pPr lvl="1"/>
            <a:r>
              <a:rPr lang="es-ES" dirty="0" smtClean="0"/>
              <a:t>- </a:t>
            </a:r>
            <a:r>
              <a:rPr lang="es-ES" dirty="0"/>
              <a:t>Subjefe del Servicio de Telecomunicaciones e Informática de la Armada</a:t>
            </a:r>
            <a:r>
              <a:rPr lang="es-ES" dirty="0" smtClean="0"/>
              <a:t>.</a:t>
            </a:r>
            <a:endParaRPr lang="es-CL" sz="850" dirty="0"/>
          </a:p>
          <a:p>
            <a:pPr lvl="1"/>
            <a:r>
              <a:rPr lang="es-ES" dirty="0" smtClean="0"/>
              <a:t>- </a:t>
            </a:r>
            <a:r>
              <a:rPr lang="es-ES" dirty="0"/>
              <a:t>Subjefe del Servicio de Obras y Construcciones de la Armada</a:t>
            </a:r>
            <a:r>
              <a:rPr lang="es-ES" dirty="0" smtClean="0"/>
              <a:t>.</a:t>
            </a:r>
          </a:p>
          <a:p>
            <a:pPr lvl="1"/>
            <a:r>
              <a:rPr lang="es-ES" dirty="0" smtClean="0"/>
              <a:t>- </a:t>
            </a:r>
            <a:r>
              <a:rPr lang="es-ES" dirty="0"/>
              <a:t>Representante de la Comandancia de la Aviación Naval (Jefe Depto. A-4</a:t>
            </a:r>
            <a:r>
              <a:rPr lang="es-ES" dirty="0" smtClean="0"/>
              <a:t>).</a:t>
            </a:r>
            <a:endParaRPr lang="es-CL" sz="850" dirty="0"/>
          </a:p>
          <a:p>
            <a:pPr lvl="1"/>
            <a:r>
              <a:rPr lang="es-ES" dirty="0" smtClean="0"/>
              <a:t>- </a:t>
            </a:r>
            <a:r>
              <a:rPr lang="es-ES" dirty="0"/>
              <a:t>Jefe de la Unidad SALINO de la Dirección General de los Servicios de la Armada</a:t>
            </a:r>
            <a:r>
              <a:rPr lang="es-ES" dirty="0" smtClean="0"/>
              <a:t>.</a:t>
            </a:r>
            <a:endParaRPr lang="es-CL" sz="850" dirty="0"/>
          </a:p>
          <a:p>
            <a:pPr lvl="1"/>
            <a:r>
              <a:rPr lang="es-ES" dirty="0" smtClean="0"/>
              <a:t>- </a:t>
            </a:r>
            <a:r>
              <a:rPr lang="es-ES" dirty="0"/>
              <a:t>Subdirector de Abastecimiento de la Armada</a:t>
            </a:r>
            <a:r>
              <a:rPr lang="es-ES" dirty="0" smtClean="0"/>
              <a:t>.</a:t>
            </a:r>
            <a:endParaRPr lang="es-CL" sz="850" dirty="0"/>
          </a:p>
          <a:p>
            <a:pPr lvl="1"/>
            <a:r>
              <a:rPr lang="es-ES" dirty="0" smtClean="0"/>
              <a:t>- </a:t>
            </a:r>
            <a:r>
              <a:rPr lang="es-ES" dirty="0"/>
              <a:t>Subdirector de la Dirección de Ingeniería y Sistemas Navales</a:t>
            </a:r>
            <a:r>
              <a:rPr lang="es-ES" dirty="0" smtClean="0"/>
              <a:t>.</a:t>
            </a:r>
            <a:endParaRPr lang="es-CL" sz="850" dirty="0"/>
          </a:p>
          <a:p>
            <a:pPr lvl="1"/>
            <a:r>
              <a:rPr lang="es-ES" dirty="0" smtClean="0"/>
              <a:t>- </a:t>
            </a:r>
            <a:r>
              <a:rPr lang="es-ES" dirty="0"/>
              <a:t>Subdirector de la Dirección de Recuperación de Unidades de la Armada</a:t>
            </a:r>
            <a:r>
              <a:rPr lang="es-ES" dirty="0" smtClean="0"/>
              <a:t>.</a:t>
            </a:r>
          </a:p>
          <a:p>
            <a:pPr lvl="1"/>
            <a:r>
              <a:rPr lang="es-ES" dirty="0" smtClean="0"/>
              <a:t>- </a:t>
            </a:r>
            <a:r>
              <a:rPr lang="es-ES" dirty="0"/>
              <a:t>Jefe del Servicio de Información y Administración de Mantenimiento de la </a:t>
            </a:r>
            <a:r>
              <a:rPr lang="es-ES" dirty="0" smtClean="0"/>
              <a:t>Armada</a:t>
            </a:r>
            <a:endParaRPr lang="es-CL" sz="850" dirty="0"/>
          </a:p>
          <a:p>
            <a:pPr lvl="1"/>
            <a:r>
              <a:rPr lang="es-ES" dirty="0" smtClean="0"/>
              <a:t>- </a:t>
            </a:r>
            <a:r>
              <a:rPr lang="es-ES" dirty="0"/>
              <a:t>Subjefe del Servicio de Telecomunicaciones e Informática de la Armada</a:t>
            </a:r>
            <a:r>
              <a:rPr lang="es-ES" dirty="0" smtClean="0"/>
              <a:t>.</a:t>
            </a:r>
            <a:endParaRPr lang="es-CL" sz="850" dirty="0"/>
          </a:p>
          <a:p>
            <a:pPr lvl="1"/>
            <a:r>
              <a:rPr lang="es-ES" dirty="0" smtClean="0"/>
              <a:t>- </a:t>
            </a:r>
            <a:r>
              <a:rPr lang="es-ES" dirty="0"/>
              <a:t>Subjefe del Servicio de Obras y Construcciones de la Armada</a:t>
            </a:r>
            <a:r>
              <a:rPr lang="es-ES" dirty="0" smtClean="0"/>
              <a:t>.</a:t>
            </a:r>
            <a:endParaRPr lang="es-CL" sz="850" dirty="0"/>
          </a:p>
          <a:p>
            <a:pPr lvl="1"/>
            <a:r>
              <a:rPr lang="es-ES" dirty="0" smtClean="0"/>
              <a:t>- </a:t>
            </a:r>
            <a:r>
              <a:rPr lang="es-ES" dirty="0"/>
              <a:t>Representante de la Comandancia de la Aviación Naval (Jefe Depto. A-4</a:t>
            </a:r>
            <a:r>
              <a:rPr lang="es-ES" dirty="0" smtClean="0"/>
              <a:t>).</a:t>
            </a:r>
            <a:endParaRPr lang="es-CL" sz="850" dirty="0"/>
          </a:p>
          <a:p>
            <a:pPr lvl="1"/>
            <a:r>
              <a:rPr lang="es-ES" dirty="0" smtClean="0"/>
              <a:t>- </a:t>
            </a:r>
            <a:r>
              <a:rPr lang="es-ES" dirty="0"/>
              <a:t>Jefe de la Unidad SALINO de la Dirección General de los Servicios de la Armada.</a:t>
            </a:r>
            <a:endParaRPr lang="es-CL" sz="850" dirty="0"/>
          </a:p>
          <a:p>
            <a:endParaRPr lang="es-CL" dirty="0"/>
          </a:p>
        </p:txBody>
      </p:sp>
    </p:spTree>
    <p:extLst>
      <p:ext uri="{BB962C8B-B14F-4D97-AF65-F5344CB8AC3E}">
        <p14:creationId xmlns:p14="http://schemas.microsoft.com/office/powerpoint/2010/main" val="383921721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COMITE ADMINISTRADORES FUNCIONALES</a:t>
            </a:r>
            <a:endParaRPr lang="es-CL" dirty="0"/>
          </a:p>
        </p:txBody>
      </p:sp>
      <p:sp>
        <p:nvSpPr>
          <p:cNvPr id="3" name="Marcador de contenido 2"/>
          <p:cNvSpPr>
            <a:spLocks noGrp="1"/>
          </p:cNvSpPr>
          <p:nvPr>
            <p:ph idx="1"/>
          </p:nvPr>
        </p:nvSpPr>
        <p:spPr/>
        <p:txBody>
          <a:bodyPr/>
          <a:lstStyle/>
          <a:p>
            <a:r>
              <a:rPr lang="es-ES" dirty="0"/>
              <a:t>Es un organismo de coordinación para la Administración coherente y eficaz del SALINO y su Rol será eminentemente Técnico Administrativo, destinado a concretar las políticas y normas dispuestas por el Comité Ejecutivo y a determinar los Procedimientos de Ejecución a nivel operadores y usuarios.</a:t>
            </a:r>
            <a:endParaRPr lang="es-CL" dirty="0"/>
          </a:p>
          <a:p>
            <a:endParaRPr lang="es-CL" dirty="0"/>
          </a:p>
        </p:txBody>
      </p:sp>
    </p:spTree>
    <p:extLst>
      <p:ext uri="{BB962C8B-B14F-4D97-AF65-F5344CB8AC3E}">
        <p14:creationId xmlns:p14="http://schemas.microsoft.com/office/powerpoint/2010/main" val="82548674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COMITE ADMINISTRADORES FUNCIONALES</a:t>
            </a:r>
            <a:endParaRPr lang="es-CL" dirty="0"/>
          </a:p>
        </p:txBody>
      </p:sp>
      <p:sp>
        <p:nvSpPr>
          <p:cNvPr id="3" name="Marcador de contenido 2"/>
          <p:cNvSpPr>
            <a:spLocks noGrp="1"/>
          </p:cNvSpPr>
          <p:nvPr>
            <p:ph idx="1"/>
          </p:nvPr>
        </p:nvSpPr>
        <p:spPr/>
        <p:txBody>
          <a:bodyPr/>
          <a:lstStyle/>
          <a:p>
            <a:r>
              <a:rPr lang="es-ES" dirty="0"/>
              <a:t>Entre otras, tendrá las siguientes funciones:</a:t>
            </a:r>
            <a:endParaRPr lang="es-CL" sz="1400" dirty="0"/>
          </a:p>
          <a:p>
            <a:pPr lvl="3"/>
            <a:r>
              <a:rPr lang="es-ES" dirty="0"/>
              <a:t>a. Detectar y corregir los problemas técnicos y por área funcional del SALINO.</a:t>
            </a:r>
            <a:endParaRPr lang="es-CL" sz="1050" dirty="0"/>
          </a:p>
          <a:p>
            <a:pPr lvl="3"/>
            <a:r>
              <a:rPr lang="es-ES" dirty="0"/>
              <a:t>b. Evaluar, aprobar o rechazar procedimientos, de acuerdo a los nuevos o vigentes procesos que se realizan.</a:t>
            </a:r>
            <a:endParaRPr lang="es-CL" sz="1050" dirty="0"/>
          </a:p>
          <a:p>
            <a:pPr lvl="3"/>
            <a:r>
              <a:rPr lang="es-ES" dirty="0"/>
              <a:t>c. Coordinar con la Empresa MINCOM, la solución a problemas presentados. </a:t>
            </a:r>
            <a:r>
              <a:rPr lang="es-ES" dirty="0" err="1"/>
              <a:t>class</a:t>
            </a:r>
            <a:r>
              <a:rPr lang="es-ES" dirty="0"/>
              <a:t>="</a:t>
            </a:r>
            <a:r>
              <a:rPr lang="es-ES" dirty="0" err="1"/>
              <a:t>indenta</a:t>
            </a:r>
            <a:r>
              <a:rPr lang="es-ES" dirty="0"/>
              <a:t>"&gt;Estará integrado por:</a:t>
            </a:r>
            <a:endParaRPr lang="es-CL" sz="1050" dirty="0"/>
          </a:p>
          <a:p>
            <a:pPr lvl="3"/>
            <a:r>
              <a:rPr lang="es-ES" dirty="0"/>
              <a:t>a. </a:t>
            </a:r>
            <a:r>
              <a:rPr lang="es-ES" dirty="0" err="1"/>
              <a:t>Presidente:Jefe</a:t>
            </a:r>
            <a:r>
              <a:rPr lang="es-ES" dirty="0"/>
              <a:t> de la Unidad SALINO de la Dirección General de los Servicios de la Armada.</a:t>
            </a:r>
            <a:endParaRPr lang="es-CL" sz="1050" dirty="0"/>
          </a:p>
          <a:p>
            <a:pPr lvl="3"/>
            <a:r>
              <a:rPr lang="es-ES" dirty="0"/>
              <a:t>b. Integrantes, </a:t>
            </a:r>
            <a:r>
              <a:rPr lang="es-ES" dirty="0" err="1"/>
              <a:t>representatntes</a:t>
            </a:r>
            <a:r>
              <a:rPr lang="es-ES" dirty="0"/>
              <a:t> :</a:t>
            </a:r>
            <a:endParaRPr lang="es-CL" sz="1050" dirty="0"/>
          </a:p>
          <a:p>
            <a:pPr lvl="3"/>
            <a:r>
              <a:rPr lang="es-ES" dirty="0"/>
              <a:t>- De la Dirección de Abastecimientos de la Armada.</a:t>
            </a:r>
            <a:endParaRPr lang="es-CL" sz="1050" dirty="0"/>
          </a:p>
          <a:p>
            <a:pPr lvl="3"/>
            <a:r>
              <a:rPr lang="es-ES" dirty="0"/>
              <a:t>- Del Servicio de Información y Administración de Mantenimiento de la Armada.</a:t>
            </a:r>
            <a:endParaRPr lang="es-CL" sz="1050" dirty="0"/>
          </a:p>
          <a:p>
            <a:pPr lvl="3"/>
            <a:r>
              <a:rPr lang="es-ES" dirty="0"/>
              <a:t>- Del Servicio de Telecomunicaciones e Informática de la Armada.</a:t>
            </a:r>
            <a:endParaRPr lang="es-CL" sz="1050" dirty="0"/>
          </a:p>
          <a:p>
            <a:pPr lvl="3"/>
            <a:r>
              <a:rPr lang="es-ES" dirty="0"/>
              <a:t>- Del Centro de Informática y Computación de la Armada.</a:t>
            </a:r>
            <a:endParaRPr lang="es-CL" sz="1050" dirty="0"/>
          </a:p>
          <a:p>
            <a:endParaRPr lang="es-CL" dirty="0"/>
          </a:p>
        </p:txBody>
      </p:sp>
    </p:spTree>
    <p:extLst>
      <p:ext uri="{BB962C8B-B14F-4D97-AF65-F5344CB8AC3E}">
        <p14:creationId xmlns:p14="http://schemas.microsoft.com/office/powerpoint/2010/main" val="219670164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VISIBILIDAD Y CONTROL</a:t>
            </a:r>
            <a:endParaRPr lang="es-CL" dirty="0"/>
          </a:p>
        </p:txBody>
      </p:sp>
      <p:sp>
        <p:nvSpPr>
          <p:cNvPr id="3" name="Marcador de contenido 2"/>
          <p:cNvSpPr>
            <a:spLocks noGrp="1"/>
          </p:cNvSpPr>
          <p:nvPr>
            <p:ph idx="1"/>
          </p:nvPr>
        </p:nvSpPr>
        <p:spPr/>
        <p:txBody>
          <a:bodyPr>
            <a:normAutofit lnSpcReduction="10000"/>
          </a:bodyPr>
          <a:lstStyle/>
          <a:p>
            <a:r>
              <a:rPr lang="es-ES" dirty="0"/>
              <a:t>Todo el Material Naval estará controlado en el SALINO por lo que no existirá distinción entre el material que actualmente se conoce como “</a:t>
            </a:r>
            <a:r>
              <a:rPr lang="es-ES" dirty="0" err="1"/>
              <a:t>Inventariable</a:t>
            </a:r>
            <a:r>
              <a:rPr lang="es-ES" dirty="0"/>
              <a:t>” (Permanente) o “No </a:t>
            </a:r>
            <a:r>
              <a:rPr lang="es-ES" dirty="0" err="1"/>
              <a:t>Inventariable</a:t>
            </a:r>
            <a:r>
              <a:rPr lang="es-ES" dirty="0"/>
              <a:t>” (No Permanente). Las normas gubernamentales distinguen los “Bienes de Uso” y los “Bienes de Consumo”, quedando registrados ambos como activos institucionales, por lo que todo el material queda bajo la condición de “Controlable”.</a:t>
            </a:r>
            <a:endParaRPr lang="es-CL" dirty="0"/>
          </a:p>
          <a:p>
            <a:r>
              <a:rPr lang="es-ES" dirty="0"/>
              <a:t>Los “Bienes de Consumo” se rebajarán de los activos institucionales, eliminándose del inventario respectivo, al momento de consumirse. Los “Bienes de Uso” requieren de un proceso más controlado, el que debe contar con una resolución del Director General de los Servicios de la Armada para darlo de baja del inventario. Aquel Material Naval que por su naturaleza sea susceptible de reparación, lo cual le restituya sus capacidades, se le reconocerá como “PERMANENTE”, a diferencia de aquellos que se extinguen contablemente cuando son usados.</a:t>
            </a:r>
            <a:endParaRPr lang="es-CL" dirty="0"/>
          </a:p>
        </p:txBody>
      </p:sp>
    </p:spTree>
    <p:extLst>
      <p:ext uri="{BB962C8B-B14F-4D97-AF65-F5344CB8AC3E}">
        <p14:creationId xmlns:p14="http://schemas.microsoft.com/office/powerpoint/2010/main" val="56217349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ADMINISTRACION POR FAMILIAS DE EQUIPOS</a:t>
            </a:r>
            <a:endParaRPr lang="es-CL" dirty="0"/>
          </a:p>
        </p:txBody>
      </p:sp>
      <p:sp>
        <p:nvSpPr>
          <p:cNvPr id="3" name="Marcador de contenido 2"/>
          <p:cNvSpPr>
            <a:spLocks noGrp="1"/>
          </p:cNvSpPr>
          <p:nvPr>
            <p:ph idx="1"/>
          </p:nvPr>
        </p:nvSpPr>
        <p:spPr/>
        <p:txBody>
          <a:bodyPr>
            <a:normAutofit lnSpcReduction="10000"/>
          </a:bodyPr>
          <a:lstStyle/>
          <a:p>
            <a:r>
              <a:rPr lang="es-ES" dirty="0" smtClean="0"/>
              <a:t>Uno </a:t>
            </a:r>
            <a:r>
              <a:rPr lang="es-ES" dirty="0"/>
              <a:t>de los aspectos más importantes para lograr una eficiente administración del Material Naval es lograr consolidar FAMILIAS DE EQUIPOS con similar mantenimiento y partes. En toda nueva adquisición debe primar el criterio de mantener lo más homogéneo posible el parque de equipos que se adquieran, de tal forma de optimizar el empleo de repuestos, herramientas y equipos de prueba especiales, como así mismo la capacitación del personal y la actualización de la documentación técnica por alteraciones o modernizaciones.</a:t>
            </a:r>
            <a:endParaRPr lang="es-CL" dirty="0"/>
          </a:p>
          <a:p>
            <a:r>
              <a:rPr lang="es-ES" dirty="0" smtClean="0"/>
              <a:t>Cada </a:t>
            </a:r>
            <a:r>
              <a:rPr lang="es-ES" dirty="0"/>
              <a:t>nueva FAMILIA DE EQUIPOS recibirá una designación única y un código que la identifique. Este código será conocido como EGI (</a:t>
            </a:r>
            <a:r>
              <a:rPr lang="es-ES" dirty="0" err="1"/>
              <a:t>Equipment</a:t>
            </a:r>
            <a:r>
              <a:rPr lang="es-ES" dirty="0"/>
              <a:t> </a:t>
            </a:r>
            <a:r>
              <a:rPr lang="es-ES" dirty="0" err="1"/>
              <a:t>Group</a:t>
            </a:r>
            <a:r>
              <a:rPr lang="es-ES" dirty="0"/>
              <a:t> </a:t>
            </a:r>
            <a:r>
              <a:rPr lang="es-ES" dirty="0" err="1"/>
              <a:t>Identifier</a:t>
            </a:r>
            <a:r>
              <a:rPr lang="es-ES" dirty="0"/>
              <a:t>), y puede llegar a tener hasta 12 caracteres. Toda la información integrada se desarrollará en torno a este código identificador de familia, tales como equipos que pertenezcan a esa familia, su PLAN MANTENIMIENTO, PERFIL DE EQUIPO y "LISTADO DE PARTES DE EQUIPOS".</a:t>
            </a:r>
            <a:endParaRPr lang="es-CL" dirty="0"/>
          </a:p>
          <a:p>
            <a:endParaRPr lang="es-CL" dirty="0"/>
          </a:p>
        </p:txBody>
      </p:sp>
    </p:spTree>
    <p:extLst>
      <p:ext uri="{BB962C8B-B14F-4D97-AF65-F5344CB8AC3E}">
        <p14:creationId xmlns:p14="http://schemas.microsoft.com/office/powerpoint/2010/main" val="414991380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ADMINISTRACION POR FAMILIAS DE EQUIPOS</a:t>
            </a:r>
            <a:endParaRPr lang="es-CL" dirty="0"/>
          </a:p>
        </p:txBody>
      </p:sp>
      <p:sp>
        <p:nvSpPr>
          <p:cNvPr id="3" name="Marcador de contenido 2"/>
          <p:cNvSpPr>
            <a:spLocks noGrp="1"/>
          </p:cNvSpPr>
          <p:nvPr>
            <p:ph idx="1"/>
          </p:nvPr>
        </p:nvSpPr>
        <p:spPr/>
        <p:txBody>
          <a:bodyPr/>
          <a:lstStyle/>
          <a:p>
            <a:r>
              <a:rPr lang="es-ES" dirty="0" smtClean="0"/>
              <a:t>Las </a:t>
            </a:r>
            <a:r>
              <a:rPr lang="es-ES" dirty="0"/>
              <a:t>FAMILIAS DE EQUIPOS representan el elemento básico para efectuar la determinación de necesidades logísticas de la Institución y así calcular y controlar el esfuerzo logístico que sea necesario efectuar para asegurar su operación y sostenimiento, el mayor esfuerzo de los Administradores y Operadores de éste dice relación con el establecimiento de la totalidad de relaciones entre las familias, sus partes, trabajos estándares y documentación asociada.</a:t>
            </a:r>
            <a:endParaRPr lang="es-CL" dirty="0"/>
          </a:p>
          <a:p>
            <a:endParaRPr lang="es-CL" dirty="0"/>
          </a:p>
        </p:txBody>
      </p:sp>
    </p:spTree>
    <p:extLst>
      <p:ext uri="{BB962C8B-B14F-4D97-AF65-F5344CB8AC3E}">
        <p14:creationId xmlns:p14="http://schemas.microsoft.com/office/powerpoint/2010/main" val="392140972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smtClean="0"/>
              <a:t>TEMARIO</a:t>
            </a:r>
            <a:endParaRPr lang="es-CL" dirty="0"/>
          </a:p>
        </p:txBody>
      </p:sp>
      <p:sp>
        <p:nvSpPr>
          <p:cNvPr id="3" name="Marcador de contenido 2"/>
          <p:cNvSpPr>
            <a:spLocks noGrp="1"/>
          </p:cNvSpPr>
          <p:nvPr>
            <p:ph idx="1"/>
          </p:nvPr>
        </p:nvSpPr>
        <p:spPr/>
        <p:txBody>
          <a:bodyPr>
            <a:normAutofit lnSpcReduction="10000"/>
          </a:bodyPr>
          <a:lstStyle/>
          <a:p>
            <a:r>
              <a:rPr lang="es-ES" b="1" dirty="0" smtClean="0"/>
              <a:t>GENERALIDADES.</a:t>
            </a:r>
          </a:p>
          <a:p>
            <a:r>
              <a:rPr lang="es-ES" b="1" dirty="0" smtClean="0"/>
              <a:t>USUARIOS.</a:t>
            </a:r>
          </a:p>
          <a:p>
            <a:r>
              <a:rPr lang="es-ES" b="1" dirty="0" smtClean="0"/>
              <a:t>OPERADORES.</a:t>
            </a:r>
          </a:p>
          <a:p>
            <a:r>
              <a:rPr lang="es-ES" b="1" dirty="0"/>
              <a:t>ADMINISTRADORES FUNCIONALES DE </a:t>
            </a:r>
            <a:r>
              <a:rPr lang="es-ES" b="1" dirty="0" smtClean="0"/>
              <a:t>SALINO.</a:t>
            </a:r>
          </a:p>
          <a:p>
            <a:r>
              <a:rPr lang="es-ES" b="1" dirty="0"/>
              <a:t>ADMINISTRADOR </a:t>
            </a:r>
            <a:r>
              <a:rPr lang="es-ES" b="1" dirty="0" smtClean="0"/>
              <a:t>GLOBAL.</a:t>
            </a:r>
          </a:p>
          <a:p>
            <a:r>
              <a:rPr lang="es-ES" b="1" dirty="0"/>
              <a:t>COMITE EJECUTIVO </a:t>
            </a:r>
            <a:r>
              <a:rPr lang="es-ES" b="1" dirty="0" smtClean="0"/>
              <a:t>SALINO.</a:t>
            </a:r>
          </a:p>
          <a:p>
            <a:r>
              <a:rPr lang="es-ES" b="1" dirty="0"/>
              <a:t>COMITE ADMINISTRADORES </a:t>
            </a:r>
            <a:r>
              <a:rPr lang="es-ES" b="1" dirty="0" smtClean="0"/>
              <a:t>FUNCIONALES.</a:t>
            </a:r>
          </a:p>
          <a:p>
            <a:r>
              <a:rPr lang="es-ES" b="1" dirty="0"/>
              <a:t>VISIBILIDAD Y CONTROL</a:t>
            </a:r>
            <a:endParaRPr lang="es-CL" dirty="0"/>
          </a:p>
          <a:p>
            <a:r>
              <a:rPr lang="es-ES" b="1" dirty="0"/>
              <a:t>ADMINISTRACION POR FAMILIAS DE EQUIPOS</a:t>
            </a:r>
            <a:endParaRPr lang="es-CL" dirty="0"/>
          </a:p>
          <a:p>
            <a:r>
              <a:rPr lang="es-ES" b="1" dirty="0" smtClean="0"/>
              <a:t>PROYECTOS.</a:t>
            </a:r>
          </a:p>
        </p:txBody>
      </p:sp>
    </p:spTree>
    <p:extLst>
      <p:ext uri="{BB962C8B-B14F-4D97-AF65-F5344CB8AC3E}">
        <p14:creationId xmlns:p14="http://schemas.microsoft.com/office/powerpoint/2010/main" val="195363550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PROYECTOS</a:t>
            </a:r>
            <a:endParaRPr lang="es-CL" dirty="0"/>
          </a:p>
        </p:txBody>
      </p:sp>
      <p:sp>
        <p:nvSpPr>
          <p:cNvPr id="3" name="Marcador de contenido 2"/>
          <p:cNvSpPr>
            <a:spLocks noGrp="1"/>
          </p:cNvSpPr>
          <p:nvPr>
            <p:ph idx="1"/>
          </p:nvPr>
        </p:nvSpPr>
        <p:spPr>
          <a:xfrm>
            <a:off x="677334" y="2160589"/>
            <a:ext cx="8596668" cy="4367211"/>
          </a:xfrm>
        </p:spPr>
        <p:txBody>
          <a:bodyPr>
            <a:normAutofit/>
          </a:bodyPr>
          <a:lstStyle/>
          <a:p>
            <a:r>
              <a:rPr lang="es-ES" dirty="0" smtClean="0"/>
              <a:t>Los </a:t>
            </a:r>
            <a:r>
              <a:rPr lang="es-ES" dirty="0"/>
              <a:t>PROYECTOS constituirán los elementos agrupadores de costos, que permiten visiones de avance, compromisos y resultados. PROYECTO es toda intención o voluntad de hacer algo. Proyecto ARMADA es todo aquel aprobado por el Comandante en Jefe de la Armada, al cual se le asigna un código que lo identifica como tal. Se </a:t>
            </a:r>
            <a:r>
              <a:rPr lang="es-ES" dirty="0" smtClean="0"/>
              <a:t>incorporan </a:t>
            </a:r>
            <a:r>
              <a:rPr lang="es-ES" dirty="0"/>
              <a:t>como PROYECTOS SALINO, los Proyectos ARMADA y todos sus sub Proyectos en que sea necesario descomponer el Proyecto ARMADA, para el adecuado control de su ejecución.</a:t>
            </a:r>
            <a:endParaRPr lang="es-CL" dirty="0"/>
          </a:p>
          <a:p>
            <a:r>
              <a:rPr lang="es-ES" dirty="0" smtClean="0"/>
              <a:t>Cada </a:t>
            </a:r>
            <a:r>
              <a:rPr lang="es-ES" dirty="0"/>
              <a:t>uno de estos PROYECTOS obedece a la necesidad de administrar trabajos, tanto operativos como de sostenimiento, en donde existe un marco de tiempo y recursos limitados. Se identificarán con un acrónimo de hasta 8 caracteres, asignados por la Dirección General de los Servicios de la Armada. </a:t>
            </a:r>
            <a:endParaRPr lang="es-ES" dirty="0" smtClean="0"/>
          </a:p>
        </p:txBody>
      </p:sp>
    </p:spTree>
    <p:extLst>
      <p:ext uri="{BB962C8B-B14F-4D97-AF65-F5344CB8AC3E}">
        <p14:creationId xmlns:p14="http://schemas.microsoft.com/office/powerpoint/2010/main" val="40420836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PROYECTOS</a:t>
            </a:r>
            <a:endParaRPr lang="es-CL" dirty="0"/>
          </a:p>
        </p:txBody>
      </p:sp>
      <p:sp>
        <p:nvSpPr>
          <p:cNvPr id="3" name="Marcador de contenido 2"/>
          <p:cNvSpPr>
            <a:spLocks noGrp="1"/>
          </p:cNvSpPr>
          <p:nvPr>
            <p:ph idx="1"/>
          </p:nvPr>
        </p:nvSpPr>
        <p:spPr>
          <a:xfrm>
            <a:off x="677334" y="2160589"/>
            <a:ext cx="8596668" cy="4367211"/>
          </a:xfrm>
        </p:spPr>
        <p:txBody>
          <a:bodyPr>
            <a:normAutofit/>
          </a:bodyPr>
          <a:lstStyle/>
          <a:p>
            <a:r>
              <a:rPr lang="es-ES" dirty="0" smtClean="0"/>
              <a:t>Las </a:t>
            </a:r>
            <a:r>
              <a:rPr lang="es-ES" dirty="0"/>
              <a:t>Unidades y Reparticiones deberán costear y controlar los trabajos de mantención y reparación de equipos en base a </a:t>
            </a:r>
            <a:r>
              <a:rPr lang="es-ES" u="sng" dirty="0">
                <a:hlinkClick r:id="rId2"/>
              </a:rPr>
              <a:t>ORDENES DE TRABAJO</a:t>
            </a:r>
            <a:r>
              <a:rPr lang="es-ES" dirty="0"/>
              <a:t>. Asimismo, si lo desean, podrán costear y controlar sus actividades mediante este sistema. En esta Jerarquía de Control pueden existir los niveles de Proyectos que se requiera, puesto que pueden depender unos de otros y es posible acumular los costos de sus subordinados y cargar directamente a ese nivel costos directos e indirectos. El menor elemento de captura de información contable lo constituye la ORDEN DE TRABAJO SALINO y bajo ésta, para registro de actividades, la TAREA SALINO, que es capaz de consolidar costos de </a:t>
            </a:r>
            <a:r>
              <a:rPr lang="es-ES" dirty="0" smtClean="0"/>
              <a:t>mano </a:t>
            </a:r>
            <a:r>
              <a:rPr lang="es-ES" dirty="0"/>
              <a:t>de obra y materiales</a:t>
            </a:r>
            <a:r>
              <a:rPr lang="es-ES" dirty="0" smtClean="0"/>
              <a:t>.</a:t>
            </a:r>
          </a:p>
          <a:p>
            <a:endParaRPr lang="es-CL" dirty="0"/>
          </a:p>
        </p:txBody>
      </p:sp>
    </p:spTree>
    <p:extLst>
      <p:ext uri="{BB962C8B-B14F-4D97-AF65-F5344CB8AC3E}">
        <p14:creationId xmlns:p14="http://schemas.microsoft.com/office/powerpoint/2010/main" val="282195640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p:txBody>
          <a:bodyPr/>
          <a:lstStyle/>
          <a:p>
            <a:r>
              <a:rPr lang="es-ES" dirty="0" smtClean="0"/>
              <a:t>La </a:t>
            </a:r>
            <a:r>
              <a:rPr lang="es-ES" dirty="0"/>
              <a:t>Orden de Trabajo es un término genérico usado para describir trabajos o actividades de mantenimiento, trabajos, etc. en SALINO. Cualquiera de estas actividades puede ser planificada, costeada y registrada.</a:t>
            </a:r>
            <a:endParaRPr lang="es-CL" dirty="0"/>
          </a:p>
          <a:p>
            <a:r>
              <a:rPr lang="es-ES" dirty="0" smtClean="0"/>
              <a:t>El </a:t>
            </a:r>
            <a:r>
              <a:rPr lang="es-ES" dirty="0"/>
              <a:t>sistema proporciona una combinación de números de Orden de Trabajo con prefijos y otros tipos de códigos con el fin de separar trabajos normales de mantenimiento de otro tipo de actividades</a:t>
            </a:r>
            <a:r>
              <a:rPr lang="es-ES" dirty="0" smtClean="0"/>
              <a:t>.</a:t>
            </a:r>
          </a:p>
          <a:p>
            <a:r>
              <a:rPr lang="es-ES" dirty="0" smtClean="0"/>
              <a:t>Una </a:t>
            </a:r>
            <a:r>
              <a:rPr lang="es-ES" dirty="0"/>
              <a:t>Orden de Trabajo puede cubrir cualquier actividad dentro de una organización. El sistema ha sido específicamente diseñado para asegurar que la manera como se definen las actividades en las Ordenes de Trabajo no impongan reglas en el sistema contable y viceversa.</a:t>
            </a:r>
            <a:endParaRPr lang="es-CL" dirty="0"/>
          </a:p>
          <a:p>
            <a:endParaRPr lang="es-CL" dirty="0"/>
          </a:p>
          <a:p>
            <a:endParaRPr lang="es-CL" dirty="0"/>
          </a:p>
        </p:txBody>
      </p:sp>
    </p:spTree>
    <p:extLst>
      <p:ext uri="{BB962C8B-B14F-4D97-AF65-F5344CB8AC3E}">
        <p14:creationId xmlns:p14="http://schemas.microsoft.com/office/powerpoint/2010/main" val="179441765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p:txBody>
          <a:bodyPr/>
          <a:lstStyle/>
          <a:p>
            <a:r>
              <a:rPr lang="es-ES" dirty="0" smtClean="0"/>
              <a:t>Las </a:t>
            </a:r>
            <a:r>
              <a:rPr lang="es-ES" dirty="0"/>
              <a:t>cuatro funciones básicas de las Ordenes de Trabajo en SALINO son:</a:t>
            </a:r>
            <a:endParaRPr lang="es-CL" sz="1400" dirty="0"/>
          </a:p>
          <a:p>
            <a:pPr lvl="4"/>
            <a:r>
              <a:rPr lang="es-ES" dirty="0"/>
              <a:t>a. Permitir que el trabajo sea planeado</a:t>
            </a:r>
            <a:endParaRPr lang="es-CL" sz="1050" dirty="0"/>
          </a:p>
          <a:p>
            <a:pPr lvl="4"/>
            <a:r>
              <a:rPr lang="es-ES" dirty="0"/>
              <a:t>b. Solicitar el trabajo incluyendo instrucciones y materiales requeridos</a:t>
            </a:r>
            <a:endParaRPr lang="es-CL" sz="1050" dirty="0"/>
          </a:p>
          <a:p>
            <a:pPr lvl="4"/>
            <a:r>
              <a:rPr lang="es-ES" sz="1350" dirty="0"/>
              <a:t>c. Registrar la historia técnica de un trabajo:</a:t>
            </a:r>
            <a:br>
              <a:rPr lang="es-ES" sz="1350" dirty="0"/>
            </a:br>
            <a:r>
              <a:rPr lang="es-ES" sz="1350" dirty="0" smtClean="0"/>
              <a:t>	</a:t>
            </a:r>
            <a:r>
              <a:rPr lang="es-ES" dirty="0" smtClean="0"/>
              <a:t>1</a:t>
            </a:r>
            <a:r>
              <a:rPr lang="es-ES" dirty="0"/>
              <a:t>) Qué fue encontrado defectuoso</a:t>
            </a:r>
            <a:br>
              <a:rPr lang="es-ES" dirty="0"/>
            </a:br>
            <a:r>
              <a:rPr lang="es-ES" dirty="0" smtClean="0"/>
              <a:t>	2</a:t>
            </a:r>
            <a:r>
              <a:rPr lang="es-ES" dirty="0"/>
              <a:t>) Cómo esto fue reparado</a:t>
            </a:r>
            <a:endParaRPr lang="es-CL" sz="1100" dirty="0"/>
          </a:p>
          <a:p>
            <a:pPr lvl="4"/>
            <a:r>
              <a:rPr lang="es-ES" dirty="0"/>
              <a:t>d. Proporcionar el costo de hacer el trabajo tanto en forma resumida como en detalle.</a:t>
            </a:r>
            <a:endParaRPr lang="es-CL" sz="1050" dirty="0"/>
          </a:p>
          <a:p>
            <a:r>
              <a:rPr lang="es-ES" dirty="0"/>
              <a:t>Todas estas funciones pueden ser independientes. El sistema no requiere de un plan para un trabajo cuando lo único que se necesita es saber el costo del trabajo. La función de una orden de trabajo puede ser definida como el nivel mas bajo de detalle en el cual se requiere registrar costos e historia.</a:t>
            </a:r>
            <a:endParaRPr lang="es-CL" dirty="0"/>
          </a:p>
          <a:p>
            <a:endParaRPr lang="es-CL" dirty="0"/>
          </a:p>
        </p:txBody>
      </p:sp>
    </p:spTree>
    <p:extLst>
      <p:ext uri="{BB962C8B-B14F-4D97-AF65-F5344CB8AC3E}">
        <p14:creationId xmlns:p14="http://schemas.microsoft.com/office/powerpoint/2010/main" val="122037072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a:xfrm>
            <a:off x="677334" y="2160589"/>
            <a:ext cx="8596668" cy="4405311"/>
          </a:xfrm>
        </p:spPr>
        <p:txBody>
          <a:bodyPr>
            <a:normAutofit lnSpcReduction="10000"/>
          </a:bodyPr>
          <a:lstStyle/>
          <a:p>
            <a:r>
              <a:rPr lang="es-ES" dirty="0" smtClean="0"/>
              <a:t>Adicionalmente</a:t>
            </a:r>
            <a:r>
              <a:rPr lang="es-ES" dirty="0"/>
              <a:t>, se puede agregar que el SALINO proporciona tres opciones para identificar y controlar los trabajos, estos </a:t>
            </a:r>
            <a:r>
              <a:rPr lang="es-ES" dirty="0" smtClean="0"/>
              <a:t>son:</a:t>
            </a:r>
            <a:endParaRPr lang="es-CL" sz="1400" dirty="0"/>
          </a:p>
          <a:p>
            <a:pPr lvl="1"/>
            <a:r>
              <a:rPr lang="es-ES" dirty="0" smtClean="0"/>
              <a:t>Control </a:t>
            </a:r>
            <a:r>
              <a:rPr lang="es-ES" dirty="0"/>
              <a:t>de Proyectos, el cual define una jerarquía que puede ser de gran tamaño donde se agrupan trabajos y tareas. Los costos pueden ser obtenidos a cada nivel de la </a:t>
            </a:r>
            <a:r>
              <a:rPr lang="es-ES" dirty="0" smtClean="0"/>
              <a:t>jerarquía.</a:t>
            </a:r>
            <a:endParaRPr lang="es-CL" sz="850" dirty="0"/>
          </a:p>
          <a:p>
            <a:pPr lvl="1"/>
            <a:r>
              <a:rPr lang="es-ES" dirty="0" smtClean="0"/>
              <a:t>Ordenes </a:t>
            </a:r>
            <a:r>
              <a:rPr lang="es-ES" dirty="0"/>
              <a:t>de Trabajo, las cuales definen un trabajo individual y pueden ser relacionadas directamente (no en forma jerárquica) a otras Ordenes de Trabajo o Proyectos. SALINO asume que el personal de mantenimiento controlará la ejecución de los trabajos con un pequeño monitoreo. Los costos pueden ser obtenidos para una Orden de Trabajo y su Orden de Trabajo </a:t>
            </a:r>
            <a:r>
              <a:rPr lang="es-ES" dirty="0" smtClean="0"/>
              <a:t>padre.</a:t>
            </a:r>
            <a:endParaRPr lang="es-CL" sz="1050" dirty="0"/>
          </a:p>
          <a:p>
            <a:pPr lvl="1"/>
            <a:r>
              <a:rPr lang="es-ES" sz="1350" dirty="0" smtClean="0"/>
              <a:t>Tareas </a:t>
            </a:r>
            <a:r>
              <a:rPr lang="es-ES" sz="1350" dirty="0"/>
              <a:t>de Mantenimiento Programada (MST: </a:t>
            </a:r>
            <a:r>
              <a:rPr lang="es-ES" sz="1350" dirty="0" err="1"/>
              <a:t>Maintenance</a:t>
            </a:r>
            <a:r>
              <a:rPr lang="es-ES" sz="1350" dirty="0"/>
              <a:t> </a:t>
            </a:r>
            <a:r>
              <a:rPr lang="es-ES" sz="1350" dirty="0" err="1"/>
              <a:t>Scheduled</a:t>
            </a:r>
            <a:r>
              <a:rPr lang="es-ES" sz="1350" dirty="0"/>
              <a:t> </a:t>
            </a:r>
            <a:r>
              <a:rPr lang="es-ES" sz="1350" dirty="0" err="1"/>
              <a:t>Task</a:t>
            </a:r>
            <a:r>
              <a:rPr lang="es-ES" sz="1350" dirty="0"/>
              <a:t>), que define tareas recurrentes que pueden:</a:t>
            </a:r>
            <a:br>
              <a:rPr lang="es-ES" sz="1350" dirty="0"/>
            </a:br>
            <a:r>
              <a:rPr lang="es-ES" dirty="0"/>
              <a:t>1) Ser realizadas individualmente sin una Orden de Trabajo</a:t>
            </a:r>
            <a:br>
              <a:rPr lang="es-ES" dirty="0"/>
            </a:br>
            <a:r>
              <a:rPr lang="es-ES" dirty="0"/>
              <a:t>2) Ser realizadas individualmente con los costos recolectados a través de Ordenes de Trabajo abiertas (standing)</a:t>
            </a:r>
            <a:br>
              <a:rPr lang="es-ES" dirty="0"/>
            </a:br>
            <a:r>
              <a:rPr lang="es-ES" dirty="0"/>
              <a:t>3) Iniciar una Orden de Trabajo en cada ocurrencia de la tarea, usando los mecanismos de trabajo estándar de SALINO.</a:t>
            </a:r>
            <a:endParaRPr lang="es-CL" sz="1100" dirty="0"/>
          </a:p>
          <a:p>
            <a:endParaRPr lang="es-CL" dirty="0"/>
          </a:p>
        </p:txBody>
      </p:sp>
    </p:spTree>
    <p:extLst>
      <p:ext uri="{BB962C8B-B14F-4D97-AF65-F5344CB8AC3E}">
        <p14:creationId xmlns:p14="http://schemas.microsoft.com/office/powerpoint/2010/main" val="349480502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a:xfrm>
            <a:off x="677334" y="2160589"/>
            <a:ext cx="8596668" cy="4405311"/>
          </a:xfrm>
        </p:spPr>
        <p:txBody>
          <a:bodyPr>
            <a:normAutofit/>
          </a:bodyPr>
          <a:lstStyle/>
          <a:p>
            <a:r>
              <a:rPr lang="es-ES" dirty="0" smtClean="0"/>
              <a:t>Un </a:t>
            </a:r>
            <a:r>
              <a:rPr lang="es-ES" dirty="0"/>
              <a:t>trabajo en SALINO puede ser uno de varios tipos, por ejemplo, las Ordenes de Trabajo pueden ser creadas </a:t>
            </a:r>
            <a:r>
              <a:rPr lang="es-ES" dirty="0" smtClean="0"/>
              <a:t>para:</a:t>
            </a:r>
          </a:p>
          <a:p>
            <a:pPr lvl="1"/>
            <a:r>
              <a:rPr lang="es-ES" dirty="0" smtClean="0"/>
              <a:t>Atención </a:t>
            </a:r>
            <a:r>
              <a:rPr lang="es-ES" dirty="0"/>
              <a:t>de </a:t>
            </a:r>
            <a:r>
              <a:rPr lang="es-ES" dirty="0" smtClean="0"/>
              <a:t>fallas.</a:t>
            </a:r>
            <a:endParaRPr lang="es-CL" sz="850" dirty="0"/>
          </a:p>
          <a:p>
            <a:pPr lvl="1"/>
            <a:r>
              <a:rPr lang="es-ES" dirty="0" smtClean="0"/>
              <a:t>Trabajos </a:t>
            </a:r>
            <a:r>
              <a:rPr lang="es-ES" dirty="0"/>
              <a:t>pequeños del mismo tipo y que no requieren costeo en forma </a:t>
            </a:r>
            <a:r>
              <a:rPr lang="es-ES" dirty="0" smtClean="0"/>
              <a:t>individual.</a:t>
            </a:r>
            <a:endParaRPr lang="es-CL" sz="1050" dirty="0"/>
          </a:p>
          <a:p>
            <a:pPr lvl="1"/>
            <a:r>
              <a:rPr lang="es-ES" dirty="0" smtClean="0"/>
              <a:t>Obtener </a:t>
            </a:r>
            <a:r>
              <a:rPr lang="es-ES" dirty="0"/>
              <a:t>los costos periódicos de tareas de mantenimiento programado (MST</a:t>
            </a:r>
            <a:r>
              <a:rPr lang="es-ES" dirty="0" smtClean="0"/>
              <a:t>).</a:t>
            </a:r>
            <a:endParaRPr lang="es-CL" sz="1050" dirty="0"/>
          </a:p>
          <a:p>
            <a:pPr lvl="1"/>
            <a:r>
              <a:rPr lang="es-ES" dirty="0" smtClean="0"/>
              <a:t>Trabajos </a:t>
            </a:r>
            <a:r>
              <a:rPr lang="es-ES" dirty="0"/>
              <a:t>que son parte de un Proyecto en el modulo de Control de </a:t>
            </a:r>
            <a:r>
              <a:rPr lang="es-ES" dirty="0" smtClean="0"/>
              <a:t>Proyectos.</a:t>
            </a:r>
            <a:endParaRPr lang="es-CL" sz="1050" dirty="0"/>
          </a:p>
          <a:p>
            <a:pPr lvl="1"/>
            <a:r>
              <a:rPr lang="es-ES" dirty="0" smtClean="0"/>
              <a:t>Acumular </a:t>
            </a:r>
            <a:r>
              <a:rPr lang="es-ES" dirty="0"/>
              <a:t>tiempo y costo para entrenamiento durante el trabajo.</a:t>
            </a:r>
            <a:endParaRPr lang="es-CL" sz="1050" dirty="0"/>
          </a:p>
        </p:txBody>
      </p:sp>
    </p:spTree>
    <p:extLst>
      <p:ext uri="{BB962C8B-B14F-4D97-AF65-F5344CB8AC3E}">
        <p14:creationId xmlns:p14="http://schemas.microsoft.com/office/powerpoint/2010/main" val="169364169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OT EN ESPERA DE REPUESTOS</a:t>
            </a:r>
            <a:endParaRPr lang="es-CL" dirty="0"/>
          </a:p>
        </p:txBody>
      </p:sp>
      <p:sp>
        <p:nvSpPr>
          <p:cNvPr id="3" name="Marcador de contenido 2"/>
          <p:cNvSpPr>
            <a:spLocks noGrp="1"/>
          </p:cNvSpPr>
          <p:nvPr>
            <p:ph idx="1"/>
          </p:nvPr>
        </p:nvSpPr>
        <p:spPr/>
        <p:txBody>
          <a:bodyPr>
            <a:normAutofit lnSpcReduction="10000"/>
          </a:bodyPr>
          <a:lstStyle/>
          <a:p>
            <a:pPr>
              <a:buFont typeface="+mj-lt"/>
              <a:buAutoNum type="arabicPeriod"/>
            </a:pPr>
            <a:r>
              <a:rPr lang="es-ES" dirty="0" smtClean="0"/>
              <a:t>Se </a:t>
            </a:r>
            <a:r>
              <a:rPr lang="es-ES" dirty="0"/>
              <a:t>han incorporado los códigos que a continuación se indican en la tabla “</a:t>
            </a:r>
            <a:r>
              <a:rPr lang="es-ES" dirty="0" err="1"/>
              <a:t>est.armada</a:t>
            </a:r>
            <a:r>
              <a:rPr lang="es-ES" dirty="0"/>
              <a:t>” de la Orden de Trabajo, con el propósito de especificar claramente quien debe interactuar para satisfacer un </a:t>
            </a:r>
            <a:r>
              <a:rPr lang="es-ES" dirty="0" smtClean="0"/>
              <a:t>requerimiento:</a:t>
            </a:r>
            <a:endParaRPr lang="es-CL" sz="1400" dirty="0"/>
          </a:p>
          <a:p>
            <a:pPr lvl="1">
              <a:buFont typeface="+mj-lt"/>
              <a:buAutoNum type="arabicPeriod"/>
            </a:pPr>
            <a:r>
              <a:rPr lang="es-ES" dirty="0" smtClean="0"/>
              <a:t>C </a:t>
            </a:r>
            <a:r>
              <a:rPr lang="es-ES" dirty="0"/>
              <a:t>= ADQ. DIRECTA UU.RR = Adquisición Directa por </a:t>
            </a:r>
            <a:r>
              <a:rPr lang="es-ES" dirty="0" smtClean="0"/>
              <a:t>UU.RR.</a:t>
            </a:r>
            <a:endParaRPr lang="es-CL" sz="850" dirty="0"/>
          </a:p>
          <a:p>
            <a:pPr lvl="1">
              <a:buFont typeface="+mj-lt"/>
              <a:buAutoNum type="arabicPeriod"/>
            </a:pPr>
            <a:r>
              <a:rPr lang="es-ES" dirty="0" smtClean="0"/>
              <a:t>U </a:t>
            </a:r>
            <a:r>
              <a:rPr lang="es-ES" dirty="0"/>
              <a:t>= ESPERA RXR O RU = En Espera de Material </a:t>
            </a:r>
            <a:r>
              <a:rPr lang="es-ES" dirty="0" err="1"/>
              <a:t>RxR</a:t>
            </a:r>
            <a:r>
              <a:rPr lang="es-ES" dirty="0"/>
              <a:t> </a:t>
            </a:r>
            <a:r>
              <a:rPr lang="es-ES" dirty="0" err="1"/>
              <a:t>ó</a:t>
            </a:r>
            <a:r>
              <a:rPr lang="es-ES" dirty="0"/>
              <a:t> RU</a:t>
            </a:r>
            <a:r>
              <a:rPr lang="es-ES" dirty="0" smtClean="0"/>
              <a:t>.</a:t>
            </a:r>
            <a:endParaRPr lang="es-CL" sz="1050" dirty="0"/>
          </a:p>
          <a:p>
            <a:pPr lvl="1">
              <a:buFont typeface="+mj-lt"/>
              <a:buAutoNum type="arabicPeriod"/>
            </a:pPr>
            <a:r>
              <a:rPr lang="es-ES" dirty="0" smtClean="0"/>
              <a:t> </a:t>
            </a:r>
            <a:r>
              <a:rPr lang="es-ES" dirty="0"/>
              <a:t>Z = ESPERA MAT. PROY = En espera de material adquirido por un Proyecto.</a:t>
            </a:r>
            <a:endParaRPr lang="es-CL" sz="1050" dirty="0"/>
          </a:p>
          <a:p>
            <a:r>
              <a:rPr lang="es-ES" dirty="0"/>
              <a:t>Asimismo se modifica el actual código “ESPERA DE REPUESTO” por el siguiente:</a:t>
            </a:r>
            <a:endParaRPr lang="es-CL" sz="1400" dirty="0"/>
          </a:p>
          <a:p>
            <a:pPr lvl="3"/>
            <a:r>
              <a:rPr lang="es-ES" dirty="0"/>
              <a:t>E = ESPERA PEDIMAT = En espera de material solicitado por PEDIMAT</a:t>
            </a:r>
            <a:r>
              <a:rPr lang="es-ES" dirty="0" smtClean="0"/>
              <a:t>. (MSO140/MSO14P)</a:t>
            </a:r>
            <a:endParaRPr lang="es-CL" sz="1050" dirty="0"/>
          </a:p>
          <a:p>
            <a:pPr>
              <a:buFont typeface="+mj-lt"/>
              <a:buAutoNum type="arabicPeriod" startAt="2"/>
            </a:pPr>
            <a:r>
              <a:rPr lang="es-ES" dirty="0" smtClean="0"/>
              <a:t> </a:t>
            </a:r>
            <a:r>
              <a:rPr lang="es-ES" dirty="0"/>
              <a:t>Existe además el código: X = RESOLUCION PENDIENTE</a:t>
            </a:r>
            <a:r>
              <a:rPr lang="es-ES" dirty="0" smtClean="0"/>
              <a:t>.</a:t>
            </a:r>
          </a:p>
          <a:p>
            <a:pPr>
              <a:buFont typeface="Wingdings" panose="05000000000000000000" pitchFamily="2" charset="2"/>
              <a:buChar char="Ø"/>
            </a:pPr>
            <a:r>
              <a:rPr lang="es-ES" dirty="0" smtClean="0"/>
              <a:t>Que </a:t>
            </a:r>
            <a:r>
              <a:rPr lang="es-ES" dirty="0"/>
              <a:t>para el caso de la OT en “Espera de Repuesto”, corresponderá a la asignación del material que esta bajo tuición de una Dirección Técnica.</a:t>
            </a:r>
            <a:endParaRPr lang="es-CL" sz="1400" dirty="0"/>
          </a:p>
          <a:p>
            <a:endParaRPr lang="es-CL" dirty="0"/>
          </a:p>
        </p:txBody>
      </p:sp>
    </p:spTree>
    <p:extLst>
      <p:ext uri="{BB962C8B-B14F-4D97-AF65-F5344CB8AC3E}">
        <p14:creationId xmlns:p14="http://schemas.microsoft.com/office/powerpoint/2010/main" val="205194749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PEDIMENTOS DE MATERIAL</a:t>
            </a:r>
            <a:endParaRPr lang="es-CL" dirty="0"/>
          </a:p>
        </p:txBody>
      </p:sp>
      <p:sp>
        <p:nvSpPr>
          <p:cNvPr id="3" name="Marcador de contenido 2"/>
          <p:cNvSpPr>
            <a:spLocks noGrp="1"/>
          </p:cNvSpPr>
          <p:nvPr>
            <p:ph idx="1"/>
          </p:nvPr>
        </p:nvSpPr>
        <p:spPr/>
        <p:txBody>
          <a:bodyPr/>
          <a:lstStyle/>
          <a:p>
            <a:r>
              <a:rPr lang="es-ES" dirty="0" smtClean="0"/>
              <a:t>Las </a:t>
            </a:r>
            <a:r>
              <a:rPr lang="es-ES" dirty="0"/>
              <a:t>Unidades y Reparticiones podrán efectuar sus requerimientos directamente a SALINO, utilizando el Subsistema de Materiales, bajo el concepto de "Pedimento de Material Normal".</a:t>
            </a:r>
            <a:endParaRPr lang="es-CL" dirty="0"/>
          </a:p>
          <a:p>
            <a:r>
              <a:rPr lang="es-ES" dirty="0" smtClean="0"/>
              <a:t>La </a:t>
            </a:r>
            <a:r>
              <a:rPr lang="es-ES" dirty="0"/>
              <a:t>información se ingresará al sistema directamente desde los equipos computacionales que tenga el Usuario, mediante el perfil y posición que tenga registrado, sin necesidad de tener que concurrir al Centro de Abastecimiento, excepto, para retirar el material solicitado.</a:t>
            </a:r>
            <a:endParaRPr lang="es-CL" dirty="0"/>
          </a:p>
          <a:p>
            <a:r>
              <a:rPr lang="es-ES" dirty="0" smtClean="0"/>
              <a:t>En </a:t>
            </a:r>
            <a:r>
              <a:rPr lang="es-ES" dirty="0"/>
              <a:t>caso de haber existencias, el Sistema emitirá las Ordenes de Entrega directamente en el Centro de Abastecimiento. En los casos especiales de material correspondiente al Litoral y a la Aviación Naval, las Ordenes de Entrega se emitirán en el Distrito LITA y en el Distrito AVNA respectivamente.</a:t>
            </a:r>
            <a:endParaRPr lang="es-CL" dirty="0"/>
          </a:p>
          <a:p>
            <a:endParaRPr lang="es-CL" dirty="0"/>
          </a:p>
        </p:txBody>
      </p:sp>
    </p:spTree>
    <p:extLst>
      <p:ext uri="{BB962C8B-B14F-4D97-AF65-F5344CB8AC3E}">
        <p14:creationId xmlns:p14="http://schemas.microsoft.com/office/powerpoint/2010/main" val="369405888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PEDIMENTOS DE MATERIAL</a:t>
            </a:r>
            <a:endParaRPr lang="es-CL" dirty="0"/>
          </a:p>
        </p:txBody>
      </p:sp>
      <p:sp>
        <p:nvSpPr>
          <p:cNvPr id="3" name="Marcador de contenido 2"/>
          <p:cNvSpPr>
            <a:spLocks noGrp="1"/>
          </p:cNvSpPr>
          <p:nvPr>
            <p:ph idx="1"/>
          </p:nvPr>
        </p:nvSpPr>
        <p:spPr>
          <a:xfrm>
            <a:off x="677334" y="2160589"/>
            <a:ext cx="8596668" cy="4278311"/>
          </a:xfrm>
        </p:spPr>
        <p:txBody>
          <a:bodyPr>
            <a:normAutofit fontScale="92500" lnSpcReduction="10000"/>
          </a:bodyPr>
          <a:lstStyle/>
          <a:p>
            <a:r>
              <a:rPr lang="es-ES" dirty="0" smtClean="0"/>
              <a:t>En </a:t>
            </a:r>
            <a:r>
              <a:rPr lang="es-ES" dirty="0"/>
              <a:t>caso de no haber existencias, totales o parciales se generará una Recomendación de Relleno, a fin de que el Control Operacional de Existencias (CODE) respectivo, determine si se adquiere o no el material. De adquirirse el material, el CODE debe generar la Recomendación de Compra correspondiente, y derivarla al organismo que efectuará la adquisición. Una vez efectuados los procesos correspondientes a la generación de la Orden de Compra, el sistema emitirá las respectivas Actas de Recepción de acuerdo a los </a:t>
            </a:r>
            <a:r>
              <a:rPr lang="es-ES" dirty="0" err="1"/>
              <a:t>Itemes</a:t>
            </a:r>
            <a:r>
              <a:rPr lang="es-ES" dirty="0"/>
              <a:t> registrados en la ORCOM, Centro de Abastecimiento receptor.</a:t>
            </a:r>
            <a:endParaRPr lang="es-CL" dirty="0"/>
          </a:p>
          <a:p>
            <a:r>
              <a:rPr lang="es-ES" dirty="0" smtClean="0"/>
              <a:t>El </a:t>
            </a:r>
            <a:r>
              <a:rPr lang="es-ES" dirty="0"/>
              <a:t>Sistema proporciona información actualizada al instante y en línea, tanto para el nivel de operación como para el de gestión.</a:t>
            </a:r>
            <a:endParaRPr lang="es-CL" dirty="0"/>
          </a:p>
          <a:p>
            <a:r>
              <a:rPr lang="es-ES" dirty="0" smtClean="0"/>
              <a:t>Las </a:t>
            </a:r>
            <a:r>
              <a:rPr lang="es-ES" dirty="0"/>
              <a:t>existencias de Material podrán ser consultadas por todos los usuarios conectados al SALINO, siendo completamente transparente para ellos consultar sobre la disponibilidad y ubicación de cualquier material registrado y mantenido en la Base de Datos. Es fundamental importancia que las Unidades y Reparticiones hagan sus pedidos </a:t>
            </a:r>
            <a:r>
              <a:rPr lang="es-ES" b="1" dirty="0"/>
              <a:t>sólo por la cantidad que realmente necesitan y en sus propios Distritos.</a:t>
            </a:r>
            <a:endParaRPr lang="es-CL" dirty="0"/>
          </a:p>
        </p:txBody>
      </p:sp>
    </p:spTree>
    <p:extLst>
      <p:ext uri="{BB962C8B-B14F-4D97-AF65-F5344CB8AC3E}">
        <p14:creationId xmlns:p14="http://schemas.microsoft.com/office/powerpoint/2010/main" val="42641390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PEDIMENTOS DE MATERIAL</a:t>
            </a:r>
            <a:endParaRPr lang="es-CL" dirty="0"/>
          </a:p>
        </p:txBody>
      </p:sp>
      <p:sp>
        <p:nvSpPr>
          <p:cNvPr id="3" name="Marcador de contenido 2"/>
          <p:cNvSpPr>
            <a:spLocks noGrp="1"/>
          </p:cNvSpPr>
          <p:nvPr>
            <p:ph idx="1"/>
          </p:nvPr>
        </p:nvSpPr>
        <p:spPr>
          <a:xfrm>
            <a:off x="677334" y="2033589"/>
            <a:ext cx="8596668" cy="4557711"/>
          </a:xfrm>
        </p:spPr>
        <p:txBody>
          <a:bodyPr>
            <a:normAutofit fontScale="92500" lnSpcReduction="10000"/>
          </a:bodyPr>
          <a:lstStyle/>
          <a:p>
            <a:r>
              <a:rPr lang="es-ES" dirty="0" smtClean="0"/>
              <a:t>El </a:t>
            </a:r>
            <a:r>
              <a:rPr lang="es-ES" dirty="0"/>
              <a:t>problema fundamental que afecta a la Armada es la </a:t>
            </a:r>
            <a:r>
              <a:rPr lang="es-ES" dirty="0" err="1"/>
              <a:t>escazes</a:t>
            </a:r>
            <a:r>
              <a:rPr lang="es-ES" dirty="0"/>
              <a:t> de recursos. Esta limitación es tan importante, que ella sola puede impedir el buen funcionamiento de cualquier Sistema de Abastecimiento. En otras palabras, ningún sistema podrá evitar que queden pedidos insatisfechos. Sin embargo, la principal ventaja que se obtendrá con el Sistema es que la Armada podrá disponer de los elementos de juicio necesarios para aprovechar en forma óptima los recursos que posee. Los Pedidos Satisfechos y/o no Satisfechos, las Recomendaciones de Relleno, las recomendaciones de Compra, las solicitudes de compra y las Ordenes de Compra quedarán registrados </a:t>
            </a:r>
            <a:r>
              <a:rPr lang="es-ES" b="1" dirty="0"/>
              <a:t>y es de vital importancia que ellos reflejen las reales necesidades de las Unidades consumidoras.</a:t>
            </a:r>
            <a:endParaRPr lang="es-CL" dirty="0"/>
          </a:p>
          <a:p>
            <a:r>
              <a:rPr lang="es-ES" dirty="0" smtClean="0"/>
              <a:t>Desde </a:t>
            </a:r>
            <a:r>
              <a:rPr lang="es-ES" dirty="0"/>
              <a:t>otro punto de vista, todos los almacenes controlados por el SALINO, si tienen existencias, dispondrán de ellas para todos los usuarios de la Institución, con ciertas excepciones. De forma tal de poder satisfacer todos los pedidos que reciban, entregando la cantidad solicitada.</a:t>
            </a:r>
            <a:endParaRPr lang="es-CL" dirty="0"/>
          </a:p>
          <a:p>
            <a:r>
              <a:rPr lang="es-ES" dirty="0" smtClean="0"/>
              <a:t>El </a:t>
            </a:r>
            <a:r>
              <a:rPr lang="es-ES" dirty="0"/>
              <a:t>sistema permitirá efectuar Entregas Parciales de material, si el usuario así lo indica en el pedimento, con lo cual se subsana el problema del Incumplimiento o un Cumplimiento Parcial de un Pedimento por no haber las existencias suficientes en el Distrito o Centro de Abastecimiento correspondiente.</a:t>
            </a:r>
            <a:endParaRPr lang="es-CL" dirty="0"/>
          </a:p>
        </p:txBody>
      </p:sp>
    </p:spTree>
    <p:extLst>
      <p:ext uri="{BB962C8B-B14F-4D97-AF65-F5344CB8AC3E}">
        <p14:creationId xmlns:p14="http://schemas.microsoft.com/office/powerpoint/2010/main" val="217415025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CENTRO DE COSTO</a:t>
            </a:r>
            <a:endParaRPr lang="es-CL" dirty="0"/>
          </a:p>
        </p:txBody>
      </p:sp>
      <p:sp>
        <p:nvSpPr>
          <p:cNvPr id="3" name="Marcador de contenido 2"/>
          <p:cNvSpPr>
            <a:spLocks noGrp="1"/>
          </p:cNvSpPr>
          <p:nvPr>
            <p:ph idx="1"/>
          </p:nvPr>
        </p:nvSpPr>
        <p:spPr/>
        <p:txBody>
          <a:bodyPr/>
          <a:lstStyle/>
          <a:p>
            <a:r>
              <a:rPr lang="es-ES" dirty="0"/>
              <a:t>Nomenclatura formada por:</a:t>
            </a:r>
            <a:endParaRPr lang="es-CL" dirty="0"/>
          </a:p>
          <a:p>
            <a:pPr marL="0" indent="0">
              <a:buNone/>
            </a:pPr>
            <a:r>
              <a:rPr lang="es-ES" dirty="0"/>
              <a:t>1. Código de la UU.RR. o Proyecto (4 dígitos).</a:t>
            </a:r>
            <a:endParaRPr lang="es-CL" dirty="0"/>
          </a:p>
          <a:p>
            <a:pPr marL="0" indent="0">
              <a:buNone/>
            </a:pPr>
            <a:r>
              <a:rPr lang="es-ES" dirty="0"/>
              <a:t>2. Disponible(000).</a:t>
            </a:r>
            <a:endParaRPr lang="es-CL" dirty="0"/>
          </a:p>
          <a:p>
            <a:pPr marL="0" indent="0">
              <a:buNone/>
            </a:pPr>
            <a:r>
              <a:rPr lang="es-ES" dirty="0"/>
              <a:t>3. Tarea (2 caracteres).</a:t>
            </a:r>
            <a:endParaRPr lang="es-CL" dirty="0"/>
          </a:p>
          <a:p>
            <a:pPr marL="0" indent="0">
              <a:buNone/>
            </a:pPr>
            <a:r>
              <a:rPr lang="es-ES" dirty="0"/>
              <a:t>4. Actividad (3 caracteres).</a:t>
            </a:r>
            <a:endParaRPr lang="es-CL" dirty="0"/>
          </a:p>
          <a:p>
            <a:pPr marL="0" indent="0">
              <a:buNone/>
            </a:pPr>
            <a:r>
              <a:rPr lang="es-ES" dirty="0"/>
              <a:t>5. </a:t>
            </a:r>
            <a:r>
              <a:rPr lang="es-ES" dirty="0" err="1"/>
              <a:t>Subactividad</a:t>
            </a:r>
            <a:r>
              <a:rPr lang="es-ES" dirty="0"/>
              <a:t> (2 caracteres).</a:t>
            </a:r>
            <a:endParaRPr lang="es-CL" dirty="0"/>
          </a:p>
          <a:p>
            <a:pPr marL="0" indent="0">
              <a:buNone/>
            </a:pPr>
            <a:r>
              <a:rPr lang="es-ES" dirty="0" smtClean="0"/>
              <a:t>				</a:t>
            </a:r>
          </a:p>
          <a:p>
            <a:pPr marL="0" indent="0">
              <a:buNone/>
            </a:pPr>
            <a:r>
              <a:rPr lang="es-ES" dirty="0"/>
              <a:t>	</a:t>
            </a:r>
            <a:r>
              <a:rPr lang="es-ES" dirty="0" smtClean="0"/>
              <a:t>			Ejemplo </a:t>
            </a:r>
            <a:r>
              <a:rPr lang="es-ES" dirty="0"/>
              <a:t>81280000437705.</a:t>
            </a:r>
            <a:endParaRPr lang="es-CL" dirty="0"/>
          </a:p>
          <a:p>
            <a:endParaRPr lang="es-CL" dirty="0"/>
          </a:p>
        </p:txBody>
      </p:sp>
    </p:spTree>
    <p:extLst>
      <p:ext uri="{BB962C8B-B14F-4D97-AF65-F5344CB8AC3E}">
        <p14:creationId xmlns:p14="http://schemas.microsoft.com/office/powerpoint/2010/main" val="354351779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ITEM DE GASTO</a:t>
            </a:r>
            <a:r>
              <a:rPr lang="es-CL" dirty="0"/>
              <a:t/>
            </a:r>
            <a:br>
              <a:rPr lang="es-CL" dirty="0"/>
            </a:br>
            <a:endParaRPr lang="es-CL" dirty="0"/>
          </a:p>
        </p:txBody>
      </p:sp>
      <p:sp>
        <p:nvSpPr>
          <p:cNvPr id="3" name="Marcador de contenido 2"/>
          <p:cNvSpPr>
            <a:spLocks noGrp="1"/>
          </p:cNvSpPr>
          <p:nvPr>
            <p:ph idx="1"/>
          </p:nvPr>
        </p:nvSpPr>
        <p:spPr/>
        <p:txBody>
          <a:bodyPr/>
          <a:lstStyle/>
          <a:p>
            <a:r>
              <a:rPr lang="es-ES" dirty="0"/>
              <a:t>Nomenclatura formada por:</a:t>
            </a:r>
            <a:endParaRPr lang="es-CL" dirty="0"/>
          </a:p>
          <a:p>
            <a:pPr marL="0" indent="0">
              <a:buNone/>
            </a:pPr>
            <a:r>
              <a:rPr lang="es-ES" dirty="0"/>
              <a:t>1. Tipo de recurso (2 dígitos).</a:t>
            </a:r>
            <a:endParaRPr lang="es-CL" dirty="0"/>
          </a:p>
          <a:p>
            <a:pPr marL="0" indent="0">
              <a:buNone/>
            </a:pPr>
            <a:r>
              <a:rPr lang="es-ES" dirty="0"/>
              <a:t>2. Tipo Crédito (4 dígitos).</a:t>
            </a:r>
            <a:endParaRPr lang="es-CL" dirty="0"/>
          </a:p>
          <a:p>
            <a:pPr marL="0" indent="0">
              <a:buNone/>
            </a:pPr>
            <a:endParaRPr lang="es-ES" dirty="0" smtClean="0"/>
          </a:p>
          <a:p>
            <a:pPr marL="0" indent="0">
              <a:buNone/>
            </a:pPr>
            <a:r>
              <a:rPr lang="es-ES" dirty="0"/>
              <a:t>	</a:t>
            </a:r>
            <a:r>
              <a:rPr lang="es-ES" dirty="0" smtClean="0"/>
              <a:t>		Ejemplo </a:t>
            </a:r>
            <a:r>
              <a:rPr lang="es-ES" dirty="0"/>
              <a:t>881400 Crédito de Repuestos</a:t>
            </a:r>
            <a:endParaRPr lang="es-CL" dirty="0"/>
          </a:p>
          <a:p>
            <a:endParaRPr lang="es-CL" dirty="0"/>
          </a:p>
        </p:txBody>
      </p:sp>
    </p:spTree>
    <p:extLst>
      <p:ext uri="{BB962C8B-B14F-4D97-AF65-F5344CB8AC3E}">
        <p14:creationId xmlns:p14="http://schemas.microsoft.com/office/powerpoint/2010/main" val="237471996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CUENTA DE GASTO</a:t>
            </a:r>
            <a:endParaRPr lang="es-CL" dirty="0"/>
          </a:p>
        </p:txBody>
      </p:sp>
      <p:sp>
        <p:nvSpPr>
          <p:cNvPr id="3" name="Marcador de contenido 2"/>
          <p:cNvSpPr>
            <a:spLocks noGrp="1"/>
          </p:cNvSpPr>
          <p:nvPr>
            <p:ph idx="1"/>
          </p:nvPr>
        </p:nvSpPr>
        <p:spPr/>
        <p:txBody>
          <a:bodyPr/>
          <a:lstStyle/>
          <a:p>
            <a:r>
              <a:rPr lang="es-ES" dirty="0"/>
              <a:t>Nomenclatura que unifica al Centro de Costo y al </a:t>
            </a:r>
            <a:r>
              <a:rPr lang="es-ES" dirty="0" err="1"/>
              <a:t>Item</a:t>
            </a:r>
            <a:r>
              <a:rPr lang="es-ES" dirty="0"/>
              <a:t> de Gasto:</a:t>
            </a:r>
            <a:endParaRPr lang="es-CL" dirty="0"/>
          </a:p>
          <a:p>
            <a:pPr marL="0" indent="0">
              <a:buNone/>
            </a:pPr>
            <a:endParaRPr lang="es-ES" dirty="0" smtClean="0"/>
          </a:p>
          <a:p>
            <a:pPr marL="0" indent="0">
              <a:buNone/>
            </a:pPr>
            <a:r>
              <a:rPr lang="es-ES" dirty="0"/>
              <a:t>	</a:t>
            </a:r>
            <a:r>
              <a:rPr lang="es-ES" dirty="0" smtClean="0"/>
              <a:t>				Ejemplo </a:t>
            </a:r>
            <a:r>
              <a:rPr lang="es-ES" dirty="0"/>
              <a:t>81280000437705881400</a:t>
            </a:r>
            <a:endParaRPr lang="es-CL" dirty="0"/>
          </a:p>
          <a:p>
            <a:endParaRPr lang="es-CL" dirty="0"/>
          </a:p>
        </p:txBody>
      </p:sp>
    </p:spTree>
    <p:extLst>
      <p:ext uri="{BB962C8B-B14F-4D97-AF65-F5344CB8AC3E}">
        <p14:creationId xmlns:p14="http://schemas.microsoft.com/office/powerpoint/2010/main" val="414044919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ELEMENTOS DEL SISTEMA</a:t>
            </a:r>
            <a:r>
              <a:rPr lang="es-CL" dirty="0"/>
              <a:t/>
            </a:r>
            <a:br>
              <a:rPr lang="es-CL" dirty="0"/>
            </a:br>
            <a:endParaRPr lang="es-CL" dirty="0"/>
          </a:p>
        </p:txBody>
      </p:sp>
      <p:sp>
        <p:nvSpPr>
          <p:cNvPr id="3" name="Marcador de contenido 2"/>
          <p:cNvSpPr>
            <a:spLocks noGrp="1"/>
          </p:cNvSpPr>
          <p:nvPr>
            <p:ph idx="1"/>
          </p:nvPr>
        </p:nvSpPr>
        <p:spPr/>
        <p:txBody>
          <a:bodyPr/>
          <a:lstStyle/>
          <a:p>
            <a:r>
              <a:rPr lang="es-CL" dirty="0"/>
              <a:t>DESCRIPCION </a:t>
            </a:r>
            <a:r>
              <a:rPr lang="es-CL" dirty="0" smtClean="0"/>
              <a:t>GENERAL.</a:t>
            </a:r>
          </a:p>
          <a:p>
            <a:r>
              <a:rPr lang="es-ES" b="1" dirty="0"/>
              <a:t>ARCHIVOS </a:t>
            </a:r>
            <a:r>
              <a:rPr lang="es-ES" b="1" dirty="0" smtClean="0"/>
              <a:t>PRINCIPALES.</a:t>
            </a:r>
          </a:p>
          <a:p>
            <a:endParaRPr lang="es-CL" dirty="0"/>
          </a:p>
        </p:txBody>
      </p:sp>
    </p:spTree>
    <p:extLst>
      <p:ext uri="{BB962C8B-B14F-4D97-AF65-F5344CB8AC3E}">
        <p14:creationId xmlns:p14="http://schemas.microsoft.com/office/powerpoint/2010/main" val="369397936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DESCRIPCION GENERAL</a:t>
            </a:r>
            <a:endParaRPr lang="es-CL" dirty="0"/>
          </a:p>
        </p:txBody>
      </p:sp>
      <p:sp>
        <p:nvSpPr>
          <p:cNvPr id="3" name="Marcador de contenido 2"/>
          <p:cNvSpPr>
            <a:spLocks noGrp="1"/>
          </p:cNvSpPr>
          <p:nvPr>
            <p:ph idx="1"/>
          </p:nvPr>
        </p:nvSpPr>
        <p:spPr/>
        <p:txBody>
          <a:bodyPr>
            <a:normAutofit lnSpcReduction="10000"/>
          </a:bodyPr>
          <a:lstStyle/>
          <a:p>
            <a:r>
              <a:rPr lang="es-ES" dirty="0" smtClean="0"/>
              <a:t>Es </a:t>
            </a:r>
            <a:r>
              <a:rPr lang="es-ES" dirty="0"/>
              <a:t>conveniente señalar que para lograr el manejo integrado de la Información Logística del Material, la Institución seleccionó el Sistema MIMS Open Enterprise que permitía incorporar la funcionalidad del Ciclo de Vida del Material Naval, acorde a normas internacionales</a:t>
            </a:r>
            <a:endParaRPr lang="es-CL" dirty="0"/>
          </a:p>
          <a:p>
            <a:pPr lvl="1"/>
            <a:r>
              <a:rPr lang="es-ES" dirty="0" smtClean="0"/>
              <a:t>El </a:t>
            </a:r>
            <a:r>
              <a:rPr lang="es-ES" dirty="0"/>
              <a:t>Sistema MIMS Open Enterprise posee 4 </a:t>
            </a:r>
            <a:r>
              <a:rPr lang="es-ES" dirty="0" smtClean="0"/>
              <a:t>Subsistemas:</a:t>
            </a:r>
            <a:endParaRPr lang="es-CL" dirty="0"/>
          </a:p>
          <a:p>
            <a:pPr lvl="1"/>
            <a:r>
              <a:rPr lang="es-ES" dirty="0" smtClean="0"/>
              <a:t>Materiales</a:t>
            </a:r>
            <a:endParaRPr lang="es-CL" dirty="0"/>
          </a:p>
          <a:p>
            <a:pPr lvl="1"/>
            <a:r>
              <a:rPr lang="es-ES" dirty="0" smtClean="0"/>
              <a:t>Operaciones </a:t>
            </a:r>
            <a:r>
              <a:rPr lang="es-ES" dirty="0"/>
              <a:t>y </a:t>
            </a:r>
            <a:r>
              <a:rPr lang="es-ES" dirty="0" smtClean="0"/>
              <a:t>Mantenimiento</a:t>
            </a:r>
            <a:endParaRPr lang="es-CL" dirty="0"/>
          </a:p>
          <a:p>
            <a:pPr lvl="1"/>
            <a:r>
              <a:rPr lang="es-ES" dirty="0" smtClean="0"/>
              <a:t>Finanzas</a:t>
            </a:r>
            <a:endParaRPr lang="es-CL" dirty="0"/>
          </a:p>
          <a:p>
            <a:pPr lvl="1"/>
            <a:r>
              <a:rPr lang="es-ES" dirty="0" smtClean="0"/>
              <a:t>Recursos </a:t>
            </a:r>
            <a:r>
              <a:rPr lang="es-ES" dirty="0"/>
              <a:t>Humanos</a:t>
            </a:r>
            <a:endParaRPr lang="es-CL" dirty="0"/>
          </a:p>
          <a:p>
            <a:r>
              <a:rPr lang="es-ES" dirty="0"/>
              <a:t>Cada uno de estos Subsistemas se estructura en Módulos, que agrupan Programas de Operación, Procesos </a:t>
            </a:r>
            <a:r>
              <a:rPr lang="es-ES" dirty="0" err="1"/>
              <a:t>Batch</a:t>
            </a:r>
            <a:r>
              <a:rPr lang="es-ES" dirty="0"/>
              <a:t>, de Menú y para Reportes que trabajan sobre archivos.</a:t>
            </a:r>
            <a:endParaRPr lang="es-CL" dirty="0"/>
          </a:p>
          <a:p>
            <a:endParaRPr lang="es-CL" dirty="0"/>
          </a:p>
        </p:txBody>
      </p:sp>
    </p:spTree>
    <p:extLst>
      <p:ext uri="{BB962C8B-B14F-4D97-AF65-F5344CB8AC3E}">
        <p14:creationId xmlns:p14="http://schemas.microsoft.com/office/powerpoint/2010/main" val="33387799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DESCRIPCION GENERAL</a:t>
            </a:r>
            <a:endParaRPr lang="es-CL" dirty="0"/>
          </a:p>
        </p:txBody>
      </p:sp>
      <p:sp>
        <p:nvSpPr>
          <p:cNvPr id="3" name="Marcador de contenido 2"/>
          <p:cNvSpPr>
            <a:spLocks noGrp="1"/>
          </p:cNvSpPr>
          <p:nvPr>
            <p:ph idx="1"/>
          </p:nvPr>
        </p:nvSpPr>
        <p:spPr/>
        <p:txBody>
          <a:bodyPr>
            <a:normAutofit/>
          </a:bodyPr>
          <a:lstStyle/>
          <a:p>
            <a:r>
              <a:rPr lang="es-ES" dirty="0" smtClean="0"/>
              <a:t>Desde </a:t>
            </a:r>
            <a:r>
              <a:rPr lang="es-ES" dirty="0"/>
              <a:t>un prisma computacional puede distinguirse una interfaz instalada en los </a:t>
            </a:r>
            <a:r>
              <a:rPr lang="es-ES" dirty="0" err="1"/>
              <a:t>PC’s</a:t>
            </a:r>
            <a:r>
              <a:rPr lang="es-ES" dirty="0"/>
              <a:t> de cada Usuario, mediante los cuales se acceden a estos programas (por ejemplo el de Ingreso de Pedimentos), que a su vez manipulan (consultan/modifican) archivo, los que finalmente se almacenan como Tablas en una Base de Datos. Los programas, los archivos y la Base de Datos residen en los computadores del Centro de Informática y Computación de la Armada y se accede a ellos a través de la Red WAN. En atención a la alta cantidad de transacciones (100.000 de promedio/día) que se efectúan sobre el Sistema, es que se incluyen programas instalados también en los computadores del C.I.C.A. que optimizan estos movimientos. Los archivos superan la cantidad de 900 y los programas 3000.</a:t>
            </a:r>
            <a:endParaRPr lang="es-CL" dirty="0"/>
          </a:p>
          <a:p>
            <a:endParaRPr lang="es-CL" dirty="0"/>
          </a:p>
        </p:txBody>
      </p:sp>
    </p:spTree>
    <p:extLst>
      <p:ext uri="{BB962C8B-B14F-4D97-AF65-F5344CB8AC3E}">
        <p14:creationId xmlns:p14="http://schemas.microsoft.com/office/powerpoint/2010/main" val="6545670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DESCRIPCION GENERAL</a:t>
            </a:r>
            <a:endParaRPr lang="es-CL" dirty="0"/>
          </a:p>
        </p:txBody>
      </p:sp>
      <p:sp>
        <p:nvSpPr>
          <p:cNvPr id="3" name="Marcador de contenido 2"/>
          <p:cNvSpPr>
            <a:spLocks noGrp="1"/>
          </p:cNvSpPr>
          <p:nvPr>
            <p:ph idx="1"/>
          </p:nvPr>
        </p:nvSpPr>
        <p:spPr/>
        <p:txBody>
          <a:bodyPr>
            <a:normAutofit lnSpcReduction="10000"/>
          </a:bodyPr>
          <a:lstStyle/>
          <a:p>
            <a:r>
              <a:rPr lang="es-ES" dirty="0" smtClean="0"/>
              <a:t>La </a:t>
            </a:r>
            <a:r>
              <a:rPr lang="es-ES" dirty="0"/>
              <a:t>Empresa MINCOM ha establecido un estándar para abreviar tanto los módulos, programas y archivos mediante un código </a:t>
            </a:r>
            <a:r>
              <a:rPr lang="es-ES" dirty="0" err="1"/>
              <a:t>alfanumerico</a:t>
            </a:r>
            <a:r>
              <a:rPr lang="es-ES" dirty="0"/>
              <a:t> (normalmente de tres caracteres). Así por ejemplo la estructura del tipo </a:t>
            </a:r>
            <a:r>
              <a:rPr lang="es-ES" b="1" dirty="0" err="1"/>
              <a:t>MSFxxx</a:t>
            </a:r>
            <a:r>
              <a:rPr lang="es-ES" dirty="0"/>
              <a:t>, donde "XXX" representa un número de hasta 4 caracteres, F señala que es un "File" (archivo) e indica que el código corresponde a una Tabla de la Base de Datos. </a:t>
            </a:r>
            <a:r>
              <a:rPr lang="es-ES" b="1" dirty="0"/>
              <a:t>MSO</a:t>
            </a:r>
            <a:r>
              <a:rPr lang="es-ES" dirty="0"/>
              <a:t> se ocupa para los programas, </a:t>
            </a:r>
            <a:r>
              <a:rPr lang="es-ES" b="1" dirty="0"/>
              <a:t>MSB</a:t>
            </a:r>
            <a:r>
              <a:rPr lang="es-ES" dirty="0"/>
              <a:t> de procesos </a:t>
            </a:r>
            <a:r>
              <a:rPr lang="es-ES" dirty="0" err="1"/>
              <a:t>batch</a:t>
            </a:r>
            <a:r>
              <a:rPr lang="es-ES" dirty="0"/>
              <a:t>, </a:t>
            </a:r>
            <a:r>
              <a:rPr lang="es-ES" b="1" dirty="0"/>
              <a:t>MSM</a:t>
            </a:r>
            <a:r>
              <a:rPr lang="es-ES" dirty="0"/>
              <a:t> de las pantallas de menú y </a:t>
            </a:r>
            <a:r>
              <a:rPr lang="es-ES" b="1" dirty="0"/>
              <a:t>MSR</a:t>
            </a:r>
            <a:r>
              <a:rPr lang="es-ES" dirty="0"/>
              <a:t> para reportes impresos.</a:t>
            </a:r>
            <a:endParaRPr lang="es-CL" dirty="0"/>
          </a:p>
          <a:p>
            <a:r>
              <a:rPr lang="es-ES" dirty="0" smtClean="0"/>
              <a:t>Existen </a:t>
            </a:r>
            <a:r>
              <a:rPr lang="es-ES" dirty="0"/>
              <a:t>"Tablas de Referencia" que constituyen la forma en que el Sistema puede personalizarse para un uso específico, en nuestro caso una aplicación naval. Estas tablas pueden ser del sistema, en donde lo único aplicable es la correcta traducción e interpretación en lenguaje naval de lo que ellas hacen, </a:t>
            </a:r>
            <a:r>
              <a:rPr lang="es-ES" dirty="0" err="1"/>
              <a:t>ó</a:t>
            </a:r>
            <a:r>
              <a:rPr lang="es-ES" dirty="0"/>
              <a:t> pueden ser tablas definidas por la Armada. Además existen diversos ajustes a nivel sistema, que permiten su configuración. Las "Tablas de referencia", se designan con dos letras y tienen un nombre especifico.</a:t>
            </a:r>
            <a:endParaRPr lang="es-CL" dirty="0"/>
          </a:p>
          <a:p>
            <a:endParaRPr lang="es-CL" dirty="0"/>
          </a:p>
        </p:txBody>
      </p:sp>
    </p:spTree>
    <p:extLst>
      <p:ext uri="{BB962C8B-B14F-4D97-AF65-F5344CB8AC3E}">
        <p14:creationId xmlns:p14="http://schemas.microsoft.com/office/powerpoint/2010/main" val="182715912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DESCRIPCION GENERAL</a:t>
            </a:r>
            <a:endParaRPr lang="es-CL" dirty="0"/>
          </a:p>
        </p:txBody>
      </p:sp>
      <p:sp>
        <p:nvSpPr>
          <p:cNvPr id="3" name="Marcador de contenido 2"/>
          <p:cNvSpPr>
            <a:spLocks noGrp="1"/>
          </p:cNvSpPr>
          <p:nvPr>
            <p:ph idx="1"/>
          </p:nvPr>
        </p:nvSpPr>
        <p:spPr>
          <a:xfrm>
            <a:off x="677334" y="2135189"/>
            <a:ext cx="8596668" cy="3880773"/>
          </a:xfrm>
        </p:spPr>
        <p:txBody>
          <a:bodyPr>
            <a:normAutofit/>
          </a:bodyPr>
          <a:lstStyle/>
          <a:p>
            <a:r>
              <a:rPr lang="es-ES" dirty="0" smtClean="0"/>
              <a:t>En </a:t>
            </a:r>
            <a:r>
              <a:rPr lang="es-ES" dirty="0"/>
              <a:t>cada Subsistema es posible distinguir los siguientes </a:t>
            </a:r>
            <a:r>
              <a:rPr lang="es-ES" dirty="0" smtClean="0"/>
              <a:t>elementos:</a:t>
            </a:r>
            <a:endParaRPr lang="es-CL" dirty="0"/>
          </a:p>
          <a:p>
            <a:pPr lvl="1"/>
            <a:r>
              <a:rPr lang="es-ES" dirty="0" smtClean="0"/>
              <a:t>Conjunto </a:t>
            </a:r>
            <a:r>
              <a:rPr lang="es-ES" dirty="0"/>
              <a:t>de Programas computacionales de MIMS denominados </a:t>
            </a:r>
            <a:r>
              <a:rPr lang="es-ES" dirty="0" smtClean="0"/>
              <a:t>Módulos.</a:t>
            </a:r>
            <a:endParaRPr lang="es-CL" dirty="0"/>
          </a:p>
          <a:p>
            <a:pPr lvl="1"/>
            <a:r>
              <a:rPr lang="es-ES" dirty="0" smtClean="0"/>
              <a:t>Lista </a:t>
            </a:r>
            <a:r>
              <a:rPr lang="es-ES" dirty="0"/>
              <a:t>de puestos de trabajo denominados Posiciones, que realizan su actividad a través de los módulos y que para ese efecto, a los Usuarios les es asignado un cierto Perfil de acceso a los programas computacionales mencionados </a:t>
            </a:r>
            <a:r>
              <a:rPr lang="es-ES" dirty="0" smtClean="0"/>
              <a:t>anteriormente.</a:t>
            </a:r>
            <a:endParaRPr lang="es-CL" dirty="0"/>
          </a:p>
          <a:p>
            <a:pPr lvl="1"/>
            <a:r>
              <a:rPr lang="es-ES" dirty="0" smtClean="0"/>
              <a:t>Conjunto </a:t>
            </a:r>
            <a:r>
              <a:rPr lang="es-ES" dirty="0"/>
              <a:t>de Procedimientos mediante los cuales cada persona que ocupa una posición realiza su actividad.</a:t>
            </a:r>
            <a:endParaRPr lang="es-CL" dirty="0"/>
          </a:p>
          <a:p>
            <a:endParaRPr lang="es-CL" dirty="0"/>
          </a:p>
        </p:txBody>
      </p:sp>
    </p:spTree>
    <p:extLst>
      <p:ext uri="{BB962C8B-B14F-4D97-AF65-F5344CB8AC3E}">
        <p14:creationId xmlns:p14="http://schemas.microsoft.com/office/powerpoint/2010/main" val="92888144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ARCHIVOS PRINCIPALES</a:t>
            </a:r>
            <a:endParaRPr lang="es-CL" dirty="0"/>
          </a:p>
        </p:txBody>
      </p:sp>
      <p:sp>
        <p:nvSpPr>
          <p:cNvPr id="3" name="Marcador de contenido 2"/>
          <p:cNvSpPr>
            <a:spLocks noGrp="1"/>
          </p:cNvSpPr>
          <p:nvPr>
            <p:ph idx="1"/>
          </p:nvPr>
        </p:nvSpPr>
        <p:spPr>
          <a:xfrm>
            <a:off x="677334" y="1423989"/>
            <a:ext cx="8596668" cy="3880773"/>
          </a:xfrm>
        </p:spPr>
        <p:txBody>
          <a:bodyPr>
            <a:normAutofit/>
          </a:bodyPr>
          <a:lstStyle/>
          <a:p>
            <a:r>
              <a:rPr lang="es-ES" dirty="0"/>
              <a:t>A continuación se indican los principales archivos que conforman el Software MIMS</a:t>
            </a:r>
            <a:r>
              <a:rPr lang="es-ES" dirty="0" smtClean="0"/>
              <a:t>:</a:t>
            </a:r>
          </a:p>
          <a:p>
            <a:pPr marL="0" indent="0">
              <a:buNone/>
            </a:pPr>
            <a:endParaRPr lang="es-CL" dirty="0"/>
          </a:p>
          <a:p>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2068224115"/>
              </p:ext>
            </p:extLst>
          </p:nvPr>
        </p:nvGraphicFramePr>
        <p:xfrm>
          <a:off x="355600" y="2085817"/>
          <a:ext cx="10972800" cy="4953918"/>
        </p:xfrm>
        <a:graphic>
          <a:graphicData uri="http://schemas.openxmlformats.org/drawingml/2006/table">
            <a:tbl>
              <a:tblPr firstRow="1" firstCol="1" bandRow="1">
                <a:tableStyleId>{5C22544A-7EE6-4342-B048-85BDC9FD1C3A}</a:tableStyleId>
              </a:tblPr>
              <a:tblGrid>
                <a:gridCol w="2260600"/>
                <a:gridCol w="5359400"/>
                <a:gridCol w="3352800"/>
              </a:tblGrid>
              <a:tr h="168758">
                <a:tc gridSpan="3">
                  <a:txBody>
                    <a:bodyPr/>
                    <a:lstStyle/>
                    <a:p>
                      <a:pPr algn="ctr">
                        <a:lnSpc>
                          <a:spcPct val="115000"/>
                        </a:lnSpc>
                        <a:spcAft>
                          <a:spcPts val="0"/>
                        </a:spcAft>
                      </a:pPr>
                      <a:r>
                        <a:rPr lang="es-ES" sz="1400" dirty="0"/>
                        <a:t>ARCHIVOS PRINCIPALES DE SALINO</a:t>
                      </a:r>
                      <a:endParaRPr lang="es-CL" sz="1400" dirty="0"/>
                    </a:p>
                  </a:txBody>
                  <a:tcPr marL="0" marR="0" marT="0" marB="0" anchor="ctr"/>
                </a:tc>
                <a:tc hMerge="1">
                  <a:txBody>
                    <a:bodyPr/>
                    <a:lstStyle/>
                    <a:p>
                      <a:endParaRPr lang="es-CL"/>
                    </a:p>
                  </a:txBody>
                  <a:tcPr/>
                </a:tc>
                <a:tc hMerge="1">
                  <a:txBody>
                    <a:bodyPr/>
                    <a:lstStyle/>
                    <a:p>
                      <a:endParaRPr lang="es-CL"/>
                    </a:p>
                  </a:txBody>
                  <a:tcPr/>
                </a:tc>
              </a:tr>
              <a:tr h="168758">
                <a:tc>
                  <a:txBody>
                    <a:bodyPr/>
                    <a:lstStyle/>
                    <a:p>
                      <a:pPr algn="ctr">
                        <a:lnSpc>
                          <a:spcPct val="115000"/>
                        </a:lnSpc>
                        <a:spcAft>
                          <a:spcPts val="0"/>
                        </a:spcAft>
                      </a:pPr>
                      <a:r>
                        <a:rPr lang="es-ES" sz="1400" dirty="0"/>
                        <a:t>NOMBRE</a:t>
                      </a:r>
                      <a:endParaRPr lang="es-CL" sz="1400" dirty="0"/>
                    </a:p>
                  </a:txBody>
                  <a:tcPr marL="0" marR="0" marT="0" marB="0" anchor="ctr"/>
                </a:tc>
                <a:tc>
                  <a:txBody>
                    <a:bodyPr/>
                    <a:lstStyle/>
                    <a:p>
                      <a:pPr algn="ctr">
                        <a:lnSpc>
                          <a:spcPct val="115000"/>
                        </a:lnSpc>
                        <a:spcAft>
                          <a:spcPts val="0"/>
                        </a:spcAft>
                      </a:pPr>
                      <a:r>
                        <a:rPr lang="es-ES" sz="1400" dirty="0"/>
                        <a:t>DESCRIPCION</a:t>
                      </a:r>
                      <a:endParaRPr lang="es-CL" sz="1400" dirty="0"/>
                    </a:p>
                  </a:txBody>
                  <a:tcPr marL="0" marR="0" marT="0" marB="0" anchor="ctr"/>
                </a:tc>
                <a:tc>
                  <a:txBody>
                    <a:bodyPr/>
                    <a:lstStyle/>
                    <a:p>
                      <a:pPr algn="ctr">
                        <a:lnSpc>
                          <a:spcPct val="115000"/>
                        </a:lnSpc>
                        <a:spcAft>
                          <a:spcPts val="0"/>
                        </a:spcAft>
                      </a:pPr>
                      <a:r>
                        <a:rPr lang="es-ES" sz="1400"/>
                        <a:t>RESPONSABLE</a:t>
                      </a:r>
                      <a:endParaRPr lang="es-CL" sz="1400"/>
                    </a:p>
                  </a:txBody>
                  <a:tcPr marL="0" marR="0" marT="0" marB="0" anchor="ctr"/>
                </a:tc>
              </a:tr>
              <a:tr h="337516">
                <a:tc>
                  <a:txBody>
                    <a:bodyPr/>
                    <a:lstStyle/>
                    <a:p>
                      <a:pPr algn="ctr">
                        <a:lnSpc>
                          <a:spcPct val="115000"/>
                        </a:lnSpc>
                        <a:spcAft>
                          <a:spcPts val="0"/>
                        </a:spcAft>
                      </a:pPr>
                      <a:r>
                        <a:rPr lang="es-ES" sz="1400" dirty="0"/>
                        <a:t>MSF000/1</a:t>
                      </a:r>
                      <a:endParaRPr lang="es-CL" sz="1400" dirty="0"/>
                    </a:p>
                  </a:txBody>
                  <a:tcPr marL="0" marR="0" marT="0" marB="0" anchor="ctr"/>
                </a:tc>
                <a:tc>
                  <a:txBody>
                    <a:bodyPr/>
                    <a:lstStyle/>
                    <a:p>
                      <a:pPr>
                        <a:lnSpc>
                          <a:spcPct val="115000"/>
                        </a:lnSpc>
                        <a:spcAft>
                          <a:spcPts val="0"/>
                        </a:spcAft>
                      </a:pPr>
                      <a:r>
                        <a:rPr lang="es-ES" sz="1400" dirty="0"/>
                        <a:t>Tablas de Control 1 y 2 del Sistema y Distrito</a:t>
                      </a:r>
                      <a:endParaRPr lang="es-CL" sz="1400" dirty="0"/>
                    </a:p>
                  </a:txBody>
                  <a:tcPr marL="0" marR="0" marT="0" marB="0" anchor="ctr"/>
                </a:tc>
                <a:tc>
                  <a:txBody>
                    <a:bodyPr/>
                    <a:lstStyle/>
                    <a:p>
                      <a:pPr algn="ctr">
                        <a:lnSpc>
                          <a:spcPct val="115000"/>
                        </a:lnSpc>
                        <a:spcAft>
                          <a:spcPts val="0"/>
                        </a:spcAft>
                      </a:pPr>
                      <a:r>
                        <a:rPr lang="es-ES" sz="1400"/>
                        <a:t>SERTELINF</a:t>
                      </a:r>
                      <a:endParaRPr lang="es-CL" sz="1400"/>
                    </a:p>
                  </a:txBody>
                  <a:tcPr marL="0" marR="0" marT="0" marB="0" anchor="ctr"/>
                </a:tc>
              </a:tr>
              <a:tr h="506274">
                <a:tc>
                  <a:txBody>
                    <a:bodyPr/>
                    <a:lstStyle/>
                    <a:p>
                      <a:pPr algn="ctr">
                        <a:lnSpc>
                          <a:spcPct val="115000"/>
                        </a:lnSpc>
                        <a:spcAft>
                          <a:spcPts val="0"/>
                        </a:spcAft>
                      </a:pPr>
                      <a:r>
                        <a:rPr lang="es-ES" sz="1400" dirty="0"/>
                        <a:t>MSF010</a:t>
                      </a:r>
                      <a:endParaRPr lang="es-CL" sz="1400" dirty="0"/>
                    </a:p>
                  </a:txBody>
                  <a:tcPr marL="0" marR="0" marT="0" marB="0" anchor="ctr"/>
                </a:tc>
                <a:tc>
                  <a:txBody>
                    <a:bodyPr/>
                    <a:lstStyle/>
                    <a:p>
                      <a:pPr>
                        <a:lnSpc>
                          <a:spcPct val="115000"/>
                        </a:lnSpc>
                        <a:spcAft>
                          <a:spcPts val="0"/>
                        </a:spcAft>
                      </a:pPr>
                      <a:r>
                        <a:rPr lang="es-ES" sz="1400" dirty="0"/>
                        <a:t>Tablas de códigos del sistema, tanto las propias del sistema como las definidas en la parametrización.</a:t>
                      </a:r>
                      <a:endParaRPr lang="es-CL" sz="1400" dirty="0"/>
                    </a:p>
                  </a:txBody>
                  <a:tcPr marL="0" marR="0" marT="0" marB="0" anchor="ctr"/>
                </a:tc>
                <a:tc>
                  <a:txBody>
                    <a:bodyPr/>
                    <a:lstStyle/>
                    <a:p>
                      <a:pPr algn="ctr">
                        <a:lnSpc>
                          <a:spcPct val="115000"/>
                        </a:lnSpc>
                        <a:spcAft>
                          <a:spcPts val="0"/>
                        </a:spcAft>
                      </a:pPr>
                      <a:r>
                        <a:rPr lang="es-ES" sz="1400"/>
                        <a:t>SERTELINF</a:t>
                      </a:r>
                      <a:endParaRPr lang="es-CL" sz="1400"/>
                    </a:p>
                  </a:txBody>
                  <a:tcPr marL="0" marR="0" marT="0" marB="0" anchor="ctr"/>
                </a:tc>
              </a:tr>
              <a:tr h="168758">
                <a:tc>
                  <a:txBody>
                    <a:bodyPr/>
                    <a:lstStyle/>
                    <a:p>
                      <a:pPr algn="ctr">
                        <a:lnSpc>
                          <a:spcPct val="115000"/>
                        </a:lnSpc>
                        <a:spcAft>
                          <a:spcPts val="0"/>
                        </a:spcAft>
                      </a:pPr>
                      <a:r>
                        <a:rPr lang="es-ES" sz="1400" dirty="0"/>
                        <a:t>MSF020</a:t>
                      </a:r>
                      <a:endParaRPr lang="es-CL" sz="1400" dirty="0"/>
                    </a:p>
                  </a:txBody>
                  <a:tcPr marL="0" marR="0" marT="0" marB="0" anchor="ctr"/>
                </a:tc>
                <a:tc>
                  <a:txBody>
                    <a:bodyPr/>
                    <a:lstStyle/>
                    <a:p>
                      <a:pPr>
                        <a:lnSpc>
                          <a:spcPct val="115000"/>
                        </a:lnSpc>
                        <a:spcAft>
                          <a:spcPts val="0"/>
                        </a:spcAft>
                      </a:pPr>
                      <a:r>
                        <a:rPr lang="es-ES" sz="1400" dirty="0"/>
                        <a:t>Seguridad</a:t>
                      </a:r>
                      <a:endParaRPr lang="es-CL" sz="1400" dirty="0"/>
                    </a:p>
                  </a:txBody>
                  <a:tcPr marL="0" marR="0" marT="0" marB="0" anchor="ctr"/>
                </a:tc>
                <a:tc>
                  <a:txBody>
                    <a:bodyPr/>
                    <a:lstStyle/>
                    <a:p>
                      <a:pPr algn="ctr">
                        <a:lnSpc>
                          <a:spcPct val="115000"/>
                        </a:lnSpc>
                        <a:spcAft>
                          <a:spcPts val="0"/>
                        </a:spcAft>
                      </a:pPr>
                      <a:r>
                        <a:rPr lang="es-ES" sz="1400"/>
                        <a:t>SERTELINF</a:t>
                      </a:r>
                      <a:endParaRPr lang="es-CL" sz="1400"/>
                    </a:p>
                  </a:txBody>
                  <a:tcPr marL="0" marR="0" marT="0" marB="0" anchor="ctr"/>
                </a:tc>
              </a:tr>
              <a:tr h="168758">
                <a:tc>
                  <a:txBody>
                    <a:bodyPr/>
                    <a:lstStyle/>
                    <a:p>
                      <a:pPr algn="ctr">
                        <a:lnSpc>
                          <a:spcPct val="115000"/>
                        </a:lnSpc>
                        <a:spcAft>
                          <a:spcPts val="0"/>
                        </a:spcAft>
                      </a:pPr>
                      <a:r>
                        <a:rPr lang="es-ES" sz="1400" dirty="0"/>
                        <a:t>MSF02k/l/m</a:t>
                      </a:r>
                      <a:endParaRPr lang="es-CL" sz="1400" dirty="0"/>
                    </a:p>
                  </a:txBody>
                  <a:tcPr marL="0" marR="0" marT="0" marB="0" anchor="ctr"/>
                </a:tc>
                <a:tc>
                  <a:txBody>
                    <a:bodyPr/>
                    <a:lstStyle/>
                    <a:p>
                      <a:pPr>
                        <a:lnSpc>
                          <a:spcPct val="115000"/>
                        </a:lnSpc>
                        <a:spcAft>
                          <a:spcPts val="0"/>
                        </a:spcAft>
                      </a:pPr>
                      <a:r>
                        <a:rPr lang="es-ES" sz="1400" dirty="0"/>
                        <a:t>Seguridad de objetos</a:t>
                      </a:r>
                      <a:endParaRPr lang="es-CL" sz="1400" dirty="0"/>
                    </a:p>
                  </a:txBody>
                  <a:tcPr marL="0" marR="0" marT="0" marB="0" anchor="ctr"/>
                </a:tc>
                <a:tc>
                  <a:txBody>
                    <a:bodyPr/>
                    <a:lstStyle/>
                    <a:p>
                      <a:pPr algn="ctr">
                        <a:lnSpc>
                          <a:spcPct val="115000"/>
                        </a:lnSpc>
                        <a:spcAft>
                          <a:spcPts val="0"/>
                        </a:spcAft>
                      </a:pPr>
                      <a:r>
                        <a:rPr lang="es-ES" sz="1400"/>
                        <a:t>SERTELINF</a:t>
                      </a:r>
                      <a:endParaRPr lang="es-CL" sz="1400"/>
                    </a:p>
                  </a:txBody>
                  <a:tcPr marL="0" marR="0" marT="0" marB="0" anchor="ctr"/>
                </a:tc>
              </a:tr>
              <a:tr h="168758">
                <a:tc>
                  <a:txBody>
                    <a:bodyPr/>
                    <a:lstStyle/>
                    <a:p>
                      <a:pPr algn="ctr">
                        <a:lnSpc>
                          <a:spcPct val="115000"/>
                        </a:lnSpc>
                        <a:spcAft>
                          <a:spcPts val="0"/>
                        </a:spcAft>
                      </a:pPr>
                      <a:r>
                        <a:rPr lang="es-ES" sz="1400" dirty="0"/>
                        <a:t>MSF100</a:t>
                      </a:r>
                      <a:endParaRPr lang="es-CL" sz="1400" dirty="0"/>
                    </a:p>
                  </a:txBody>
                  <a:tcPr marL="0" marR="0" marT="0" marB="0" anchor="ctr"/>
                </a:tc>
                <a:tc>
                  <a:txBody>
                    <a:bodyPr/>
                    <a:lstStyle/>
                    <a:p>
                      <a:pPr>
                        <a:lnSpc>
                          <a:spcPct val="115000"/>
                        </a:lnSpc>
                        <a:spcAft>
                          <a:spcPts val="0"/>
                        </a:spcAft>
                      </a:pPr>
                      <a:r>
                        <a:rPr lang="es-ES" sz="1400" dirty="0"/>
                        <a:t>Registro de materiales (Catalogación).</a:t>
                      </a:r>
                      <a:endParaRPr lang="es-CL" sz="1400" dirty="0"/>
                    </a:p>
                  </a:txBody>
                  <a:tcPr marL="0" marR="0" marT="0" marB="0" anchor="ctr"/>
                </a:tc>
                <a:tc>
                  <a:txBody>
                    <a:bodyPr/>
                    <a:lstStyle/>
                    <a:p>
                      <a:pPr algn="ctr">
                        <a:lnSpc>
                          <a:spcPct val="115000"/>
                        </a:lnSpc>
                        <a:spcAft>
                          <a:spcPts val="0"/>
                        </a:spcAft>
                      </a:pPr>
                      <a:r>
                        <a:rPr lang="es-ES" sz="1400" dirty="0"/>
                        <a:t>DIRECABAS</a:t>
                      </a:r>
                      <a:endParaRPr lang="es-CL" sz="1400" dirty="0"/>
                    </a:p>
                  </a:txBody>
                  <a:tcPr marL="0" marR="0" marT="0" marB="0" anchor="ctr"/>
                </a:tc>
              </a:tr>
              <a:tr h="168758">
                <a:tc>
                  <a:txBody>
                    <a:bodyPr/>
                    <a:lstStyle/>
                    <a:p>
                      <a:pPr algn="ctr">
                        <a:lnSpc>
                          <a:spcPct val="115000"/>
                        </a:lnSpc>
                        <a:spcAft>
                          <a:spcPts val="0"/>
                        </a:spcAft>
                      </a:pPr>
                      <a:r>
                        <a:rPr lang="es-ES" sz="1400" dirty="0"/>
                        <a:t>MSF170 a MSF190</a:t>
                      </a:r>
                      <a:endParaRPr lang="es-CL" sz="1400" dirty="0"/>
                    </a:p>
                  </a:txBody>
                  <a:tcPr marL="0" marR="0" marT="0" marB="0" anchor="ctr"/>
                </a:tc>
                <a:tc>
                  <a:txBody>
                    <a:bodyPr/>
                    <a:lstStyle/>
                    <a:p>
                      <a:pPr>
                        <a:lnSpc>
                          <a:spcPct val="115000"/>
                        </a:lnSpc>
                        <a:spcAft>
                          <a:spcPts val="0"/>
                        </a:spcAft>
                      </a:pPr>
                      <a:r>
                        <a:rPr lang="es-ES" sz="1400" dirty="0"/>
                        <a:t>Control de Existencias</a:t>
                      </a:r>
                      <a:endParaRPr lang="es-CL" sz="1400" dirty="0"/>
                    </a:p>
                  </a:txBody>
                  <a:tcPr marL="0" marR="0" marT="0" marB="0" anchor="ctr"/>
                </a:tc>
                <a:tc>
                  <a:txBody>
                    <a:bodyPr/>
                    <a:lstStyle/>
                    <a:p>
                      <a:pPr algn="ctr">
                        <a:lnSpc>
                          <a:spcPct val="115000"/>
                        </a:lnSpc>
                        <a:spcAft>
                          <a:spcPts val="0"/>
                        </a:spcAft>
                      </a:pPr>
                      <a:r>
                        <a:rPr lang="es-ES" sz="1400" dirty="0"/>
                        <a:t>DIRECABAS</a:t>
                      </a:r>
                      <a:endParaRPr lang="es-CL" sz="1400" dirty="0"/>
                    </a:p>
                  </a:txBody>
                  <a:tcPr marL="0" marR="0" marT="0" marB="0" anchor="ctr"/>
                </a:tc>
              </a:tr>
              <a:tr h="337516">
                <a:tc>
                  <a:txBody>
                    <a:bodyPr/>
                    <a:lstStyle/>
                    <a:p>
                      <a:pPr algn="ctr">
                        <a:lnSpc>
                          <a:spcPct val="115000"/>
                        </a:lnSpc>
                        <a:spcAft>
                          <a:spcPts val="0"/>
                        </a:spcAft>
                      </a:pPr>
                      <a:r>
                        <a:rPr lang="es-ES" sz="1400" dirty="0"/>
                        <a:t>MSF200</a:t>
                      </a:r>
                      <a:endParaRPr lang="es-CL" sz="1400" dirty="0"/>
                    </a:p>
                  </a:txBody>
                  <a:tcPr marL="0" marR="0" marT="0" marB="0" anchor="ctr"/>
                </a:tc>
                <a:tc>
                  <a:txBody>
                    <a:bodyPr/>
                    <a:lstStyle/>
                    <a:p>
                      <a:pPr>
                        <a:lnSpc>
                          <a:spcPct val="115000"/>
                        </a:lnSpc>
                        <a:spcAft>
                          <a:spcPts val="0"/>
                        </a:spcAft>
                      </a:pPr>
                      <a:r>
                        <a:rPr lang="es-ES" sz="1400" dirty="0"/>
                        <a:t>Registro de Proveedores / Registro de Contratistas</a:t>
                      </a:r>
                      <a:endParaRPr lang="es-CL" sz="1400" dirty="0"/>
                    </a:p>
                  </a:txBody>
                  <a:tcPr marL="0" marR="0" marT="0" marB="0" anchor="ctr"/>
                </a:tc>
                <a:tc>
                  <a:txBody>
                    <a:bodyPr/>
                    <a:lstStyle/>
                    <a:p>
                      <a:pPr algn="ctr">
                        <a:lnSpc>
                          <a:spcPct val="115000"/>
                        </a:lnSpc>
                        <a:spcAft>
                          <a:spcPts val="0"/>
                        </a:spcAft>
                      </a:pPr>
                      <a:r>
                        <a:rPr lang="es-ES" sz="1400" dirty="0"/>
                        <a:t>DIRECABAS</a:t>
                      </a:r>
                      <a:endParaRPr lang="es-CL" sz="1400" dirty="0"/>
                    </a:p>
                  </a:txBody>
                  <a:tcPr marL="0" marR="0" marT="0" marB="0" anchor="ctr"/>
                </a:tc>
              </a:tr>
              <a:tr h="168758">
                <a:tc>
                  <a:txBody>
                    <a:bodyPr/>
                    <a:lstStyle/>
                    <a:p>
                      <a:pPr algn="ctr">
                        <a:lnSpc>
                          <a:spcPct val="115000"/>
                        </a:lnSpc>
                        <a:spcAft>
                          <a:spcPts val="0"/>
                        </a:spcAft>
                      </a:pPr>
                      <a:r>
                        <a:rPr lang="es-ES" sz="1400" dirty="0"/>
                        <a:t>MSF400</a:t>
                      </a:r>
                      <a:endParaRPr lang="es-CL" sz="1400" dirty="0"/>
                    </a:p>
                  </a:txBody>
                  <a:tcPr marL="0" marR="0" marT="0" marB="0" anchor="ctr"/>
                </a:tc>
                <a:tc>
                  <a:txBody>
                    <a:bodyPr/>
                    <a:lstStyle/>
                    <a:p>
                      <a:pPr>
                        <a:lnSpc>
                          <a:spcPct val="115000"/>
                        </a:lnSpc>
                        <a:spcAft>
                          <a:spcPts val="0"/>
                        </a:spcAft>
                      </a:pPr>
                      <a:r>
                        <a:rPr lang="es-ES" sz="1400" dirty="0"/>
                        <a:t>Estadísticas de Operación.</a:t>
                      </a:r>
                      <a:endParaRPr lang="es-CL" sz="1400" dirty="0"/>
                    </a:p>
                  </a:txBody>
                  <a:tcPr marL="0" marR="0" marT="0" marB="0" anchor="ctr"/>
                </a:tc>
                <a:tc>
                  <a:txBody>
                    <a:bodyPr/>
                    <a:lstStyle/>
                    <a:p>
                      <a:pPr algn="ctr">
                        <a:lnSpc>
                          <a:spcPct val="115000"/>
                        </a:lnSpc>
                        <a:spcAft>
                          <a:spcPts val="0"/>
                        </a:spcAft>
                      </a:pPr>
                      <a:r>
                        <a:rPr lang="es-ES" sz="1400" dirty="0"/>
                        <a:t>DDTT RESPECTIVA</a:t>
                      </a:r>
                      <a:endParaRPr lang="es-CL" sz="1400" dirty="0"/>
                    </a:p>
                  </a:txBody>
                  <a:tcPr marL="0" marR="0" marT="0" marB="0" anchor="ctr"/>
                </a:tc>
              </a:tr>
              <a:tr h="337516">
                <a:tc>
                  <a:txBody>
                    <a:bodyPr/>
                    <a:lstStyle/>
                    <a:p>
                      <a:pPr algn="ctr">
                        <a:lnSpc>
                          <a:spcPct val="115000"/>
                        </a:lnSpc>
                        <a:spcAft>
                          <a:spcPts val="0"/>
                        </a:spcAft>
                      </a:pPr>
                      <a:r>
                        <a:rPr lang="es-ES" sz="1400"/>
                        <a:t>MSF435</a:t>
                      </a:r>
                      <a:endParaRPr lang="es-CL" sz="1400"/>
                    </a:p>
                  </a:txBody>
                  <a:tcPr marL="0" marR="0" marT="0" marB="0" anchor="ctr"/>
                </a:tc>
                <a:tc>
                  <a:txBody>
                    <a:bodyPr/>
                    <a:lstStyle/>
                    <a:p>
                      <a:pPr>
                        <a:lnSpc>
                          <a:spcPct val="115000"/>
                        </a:lnSpc>
                        <a:spcAft>
                          <a:spcPts val="0"/>
                        </a:spcAft>
                      </a:pPr>
                      <a:r>
                        <a:rPr lang="es-ES" sz="1400" dirty="0"/>
                        <a:t>Estadísticas de Producción (horas de vuelo, días en la mar, etc.)</a:t>
                      </a:r>
                      <a:endParaRPr lang="es-CL" sz="1400" dirty="0"/>
                    </a:p>
                  </a:txBody>
                  <a:tcPr marL="0" marR="0" marT="0" marB="0" anchor="ctr"/>
                </a:tc>
                <a:tc>
                  <a:txBody>
                    <a:bodyPr/>
                    <a:lstStyle/>
                    <a:p>
                      <a:pPr algn="ctr">
                        <a:lnSpc>
                          <a:spcPct val="115000"/>
                        </a:lnSpc>
                        <a:spcAft>
                          <a:spcPts val="0"/>
                        </a:spcAft>
                      </a:pPr>
                      <a:r>
                        <a:rPr lang="es-ES" sz="1400" dirty="0"/>
                        <a:t>DIRECSERV</a:t>
                      </a:r>
                      <a:endParaRPr lang="es-CL" sz="1400" dirty="0"/>
                    </a:p>
                  </a:txBody>
                  <a:tcPr marL="0" marR="0" marT="0" marB="0" anchor="ctr"/>
                </a:tc>
              </a:tr>
              <a:tr h="168758">
                <a:tc>
                  <a:txBody>
                    <a:bodyPr/>
                    <a:lstStyle/>
                    <a:p>
                      <a:pPr algn="ctr">
                        <a:lnSpc>
                          <a:spcPct val="115000"/>
                        </a:lnSpc>
                        <a:spcAft>
                          <a:spcPts val="0"/>
                        </a:spcAft>
                      </a:pPr>
                      <a:r>
                        <a:rPr lang="es-ES" sz="1400"/>
                        <a:t>MSF580</a:t>
                      </a:r>
                      <a:endParaRPr lang="es-CL" sz="1400"/>
                    </a:p>
                  </a:txBody>
                  <a:tcPr marL="0" marR="0" marT="0" marB="0" anchor="ctr"/>
                </a:tc>
                <a:tc>
                  <a:txBody>
                    <a:bodyPr/>
                    <a:lstStyle/>
                    <a:p>
                      <a:pPr>
                        <a:lnSpc>
                          <a:spcPct val="115000"/>
                        </a:lnSpc>
                        <a:spcAft>
                          <a:spcPts val="0"/>
                        </a:spcAft>
                      </a:pPr>
                      <a:r>
                        <a:rPr lang="es-ES" sz="1400" dirty="0"/>
                        <a:t>Registro de Documentos</a:t>
                      </a:r>
                      <a:endParaRPr lang="es-CL" sz="1400" dirty="0"/>
                    </a:p>
                  </a:txBody>
                  <a:tcPr marL="0" marR="0" marT="0" marB="0" anchor="ctr"/>
                </a:tc>
                <a:tc>
                  <a:txBody>
                    <a:bodyPr/>
                    <a:lstStyle/>
                    <a:p>
                      <a:pPr algn="ctr">
                        <a:lnSpc>
                          <a:spcPct val="115000"/>
                        </a:lnSpc>
                        <a:spcAft>
                          <a:spcPts val="0"/>
                        </a:spcAft>
                      </a:pPr>
                      <a:r>
                        <a:rPr lang="es-ES" sz="1400" dirty="0"/>
                        <a:t>DDTT RESPECTIVA</a:t>
                      </a:r>
                      <a:endParaRPr lang="es-CL" sz="1400" dirty="0"/>
                    </a:p>
                  </a:txBody>
                  <a:tcPr marL="0" marR="0" marT="0" marB="0" anchor="ctr"/>
                </a:tc>
              </a:tr>
              <a:tr h="168758">
                <a:tc>
                  <a:txBody>
                    <a:bodyPr/>
                    <a:lstStyle/>
                    <a:p>
                      <a:pPr algn="ctr">
                        <a:lnSpc>
                          <a:spcPct val="115000"/>
                        </a:lnSpc>
                        <a:spcAft>
                          <a:spcPts val="0"/>
                        </a:spcAft>
                      </a:pPr>
                      <a:r>
                        <a:rPr lang="es-ES" sz="1400"/>
                        <a:t>MSF600</a:t>
                      </a:r>
                      <a:endParaRPr lang="es-CL" sz="1400"/>
                    </a:p>
                  </a:txBody>
                  <a:tcPr marL="0" marR="0" marT="0" marB="0" anchor="ctr"/>
                </a:tc>
                <a:tc>
                  <a:txBody>
                    <a:bodyPr/>
                    <a:lstStyle/>
                    <a:p>
                      <a:pPr>
                        <a:lnSpc>
                          <a:spcPct val="115000"/>
                        </a:lnSpc>
                        <a:spcAft>
                          <a:spcPts val="0"/>
                        </a:spcAft>
                      </a:pPr>
                      <a:r>
                        <a:rPr lang="es-ES" sz="1400" dirty="0"/>
                        <a:t>Registro de Equipos</a:t>
                      </a:r>
                      <a:endParaRPr lang="es-CL" sz="1400" dirty="0"/>
                    </a:p>
                  </a:txBody>
                  <a:tcPr marL="0" marR="0" marT="0" marB="0" anchor="ctr"/>
                </a:tc>
                <a:tc>
                  <a:txBody>
                    <a:bodyPr/>
                    <a:lstStyle/>
                    <a:p>
                      <a:pPr algn="ctr">
                        <a:lnSpc>
                          <a:spcPct val="115000"/>
                        </a:lnSpc>
                        <a:spcAft>
                          <a:spcPts val="0"/>
                        </a:spcAft>
                      </a:pPr>
                      <a:r>
                        <a:rPr lang="es-ES" sz="1400" dirty="0"/>
                        <a:t>DDTT RESPECTIVA</a:t>
                      </a:r>
                      <a:endParaRPr lang="es-CL" sz="1400" dirty="0"/>
                    </a:p>
                  </a:txBody>
                  <a:tcPr marL="0" marR="0" marT="0" marB="0" anchor="ctr"/>
                </a:tc>
              </a:tr>
              <a:tr h="168758">
                <a:tc>
                  <a:txBody>
                    <a:bodyPr/>
                    <a:lstStyle/>
                    <a:p>
                      <a:pPr algn="ctr">
                        <a:lnSpc>
                          <a:spcPct val="115000"/>
                        </a:lnSpc>
                        <a:spcAft>
                          <a:spcPts val="0"/>
                        </a:spcAft>
                      </a:pPr>
                      <a:r>
                        <a:rPr lang="es-ES" sz="1400"/>
                        <a:t>MSF620</a:t>
                      </a:r>
                      <a:endParaRPr lang="es-CL" sz="1400"/>
                    </a:p>
                  </a:txBody>
                  <a:tcPr marL="0" marR="0" marT="0" marB="0" anchor="ctr"/>
                </a:tc>
                <a:tc>
                  <a:txBody>
                    <a:bodyPr/>
                    <a:lstStyle/>
                    <a:p>
                      <a:pPr>
                        <a:lnSpc>
                          <a:spcPct val="115000"/>
                        </a:lnSpc>
                        <a:spcAft>
                          <a:spcPts val="0"/>
                        </a:spcAft>
                      </a:pPr>
                      <a:r>
                        <a:rPr lang="es-ES" sz="1400"/>
                        <a:t>Ordenes de Trabajo</a:t>
                      </a:r>
                      <a:endParaRPr lang="es-CL" sz="1400"/>
                    </a:p>
                  </a:txBody>
                  <a:tcPr marL="0" marR="0" marT="0" marB="0" anchor="ctr"/>
                </a:tc>
                <a:tc>
                  <a:txBody>
                    <a:bodyPr/>
                    <a:lstStyle/>
                    <a:p>
                      <a:pPr algn="ctr">
                        <a:lnSpc>
                          <a:spcPct val="115000"/>
                        </a:lnSpc>
                        <a:spcAft>
                          <a:spcPts val="0"/>
                        </a:spcAft>
                      </a:pPr>
                      <a:r>
                        <a:rPr lang="es-ES" sz="1400" dirty="0"/>
                        <a:t>DDTT RESPECTIVA</a:t>
                      </a:r>
                      <a:endParaRPr lang="es-CL" sz="1400" dirty="0"/>
                    </a:p>
                  </a:txBody>
                  <a:tcPr marL="0" marR="0" marT="0" marB="0" anchor="ctr"/>
                </a:tc>
              </a:tr>
              <a:tr h="168758">
                <a:tc>
                  <a:txBody>
                    <a:bodyPr/>
                    <a:lstStyle/>
                    <a:p>
                      <a:pPr algn="ctr">
                        <a:lnSpc>
                          <a:spcPct val="115000"/>
                        </a:lnSpc>
                        <a:spcAft>
                          <a:spcPts val="0"/>
                        </a:spcAft>
                      </a:pPr>
                      <a:r>
                        <a:rPr lang="es-ES" sz="1400"/>
                        <a:t>MSF660</a:t>
                      </a:r>
                      <a:endParaRPr lang="es-CL" sz="1400"/>
                    </a:p>
                  </a:txBody>
                  <a:tcPr marL="0" marR="0" marT="0" marB="0" anchor="ctr"/>
                </a:tc>
                <a:tc>
                  <a:txBody>
                    <a:bodyPr/>
                    <a:lstStyle/>
                    <a:p>
                      <a:pPr>
                        <a:lnSpc>
                          <a:spcPct val="115000"/>
                        </a:lnSpc>
                        <a:spcAft>
                          <a:spcPts val="0"/>
                        </a:spcAft>
                      </a:pPr>
                      <a:r>
                        <a:rPr lang="es-ES" sz="1400"/>
                        <a:t>Proyectos</a:t>
                      </a:r>
                      <a:endParaRPr lang="es-CL" sz="1400"/>
                    </a:p>
                  </a:txBody>
                  <a:tcPr marL="0" marR="0" marT="0" marB="0" anchor="ctr"/>
                </a:tc>
                <a:tc>
                  <a:txBody>
                    <a:bodyPr/>
                    <a:lstStyle/>
                    <a:p>
                      <a:pPr algn="ctr">
                        <a:lnSpc>
                          <a:spcPct val="115000"/>
                        </a:lnSpc>
                        <a:spcAft>
                          <a:spcPts val="0"/>
                        </a:spcAft>
                      </a:pPr>
                      <a:r>
                        <a:rPr lang="es-ES" sz="1400" dirty="0"/>
                        <a:t>DIRECSERV</a:t>
                      </a:r>
                      <a:endParaRPr lang="es-CL" sz="1400" dirty="0"/>
                    </a:p>
                  </a:txBody>
                  <a:tcPr marL="0" marR="0" marT="0" marB="0" anchor="ctr"/>
                </a:tc>
              </a:tr>
              <a:tr h="168758">
                <a:tc>
                  <a:txBody>
                    <a:bodyPr/>
                    <a:lstStyle/>
                    <a:p>
                      <a:pPr algn="ctr">
                        <a:lnSpc>
                          <a:spcPct val="115000"/>
                        </a:lnSpc>
                        <a:spcAft>
                          <a:spcPts val="0"/>
                        </a:spcAft>
                      </a:pPr>
                      <a:r>
                        <a:rPr lang="es-ES" sz="1400"/>
                        <a:t>MSF690</a:t>
                      </a:r>
                      <a:endParaRPr lang="es-CL" sz="1400"/>
                    </a:p>
                  </a:txBody>
                  <a:tcPr marL="0" marR="0" marT="0" marB="0" anchor="ctr"/>
                </a:tc>
                <a:tc>
                  <a:txBody>
                    <a:bodyPr/>
                    <a:lstStyle/>
                    <a:p>
                      <a:pPr>
                        <a:lnSpc>
                          <a:spcPct val="115000"/>
                        </a:lnSpc>
                        <a:spcAft>
                          <a:spcPts val="0"/>
                        </a:spcAft>
                      </a:pPr>
                      <a:r>
                        <a:rPr lang="es-ES" sz="1400"/>
                        <a:t>Trabajos Estándares</a:t>
                      </a:r>
                      <a:endParaRPr lang="es-CL" sz="1400"/>
                    </a:p>
                  </a:txBody>
                  <a:tcPr marL="0" marR="0" marT="0" marB="0" anchor="ctr"/>
                </a:tc>
                <a:tc>
                  <a:txBody>
                    <a:bodyPr/>
                    <a:lstStyle/>
                    <a:p>
                      <a:pPr algn="ctr">
                        <a:lnSpc>
                          <a:spcPct val="115000"/>
                        </a:lnSpc>
                        <a:spcAft>
                          <a:spcPts val="0"/>
                        </a:spcAft>
                      </a:pPr>
                      <a:r>
                        <a:rPr lang="es-ES" sz="1400" dirty="0"/>
                        <a:t>SERVIMADA</a:t>
                      </a:r>
                      <a:endParaRPr lang="es-CL" sz="1400" dirty="0"/>
                    </a:p>
                  </a:txBody>
                  <a:tcPr marL="0" marR="0" marT="0" marB="0" anchor="ctr"/>
                </a:tc>
              </a:tr>
              <a:tr h="168758">
                <a:tc>
                  <a:txBody>
                    <a:bodyPr/>
                    <a:lstStyle/>
                    <a:p>
                      <a:pPr algn="ctr">
                        <a:lnSpc>
                          <a:spcPct val="115000"/>
                        </a:lnSpc>
                        <a:spcAft>
                          <a:spcPts val="0"/>
                        </a:spcAft>
                      </a:pPr>
                      <a:r>
                        <a:rPr lang="es-ES" sz="1400"/>
                        <a:t>MSF810/70/75</a:t>
                      </a:r>
                      <a:endParaRPr lang="es-CL" sz="1400"/>
                    </a:p>
                  </a:txBody>
                  <a:tcPr marL="0" marR="0" marT="0" marB="0" anchor="ctr"/>
                </a:tc>
                <a:tc>
                  <a:txBody>
                    <a:bodyPr/>
                    <a:lstStyle/>
                    <a:p>
                      <a:pPr>
                        <a:lnSpc>
                          <a:spcPct val="115000"/>
                        </a:lnSpc>
                        <a:spcAft>
                          <a:spcPts val="0"/>
                        </a:spcAft>
                      </a:pPr>
                      <a:r>
                        <a:rPr lang="es-ES" sz="1400"/>
                        <a:t>Registro Personal, Cargos y Jerarquía</a:t>
                      </a:r>
                      <a:endParaRPr lang="es-CL" sz="1400"/>
                    </a:p>
                  </a:txBody>
                  <a:tcPr marL="0" marR="0" marT="0" marB="0" anchor="ctr"/>
                </a:tc>
                <a:tc>
                  <a:txBody>
                    <a:bodyPr/>
                    <a:lstStyle/>
                    <a:p>
                      <a:pPr algn="ctr">
                        <a:lnSpc>
                          <a:spcPct val="115000"/>
                        </a:lnSpc>
                        <a:spcAft>
                          <a:spcPts val="0"/>
                        </a:spcAft>
                      </a:pPr>
                      <a:r>
                        <a:rPr lang="es-ES" sz="1400" dirty="0"/>
                        <a:t>SERTELINF</a:t>
                      </a:r>
                      <a:endParaRPr lang="es-CL" sz="1400" dirty="0"/>
                    </a:p>
                  </a:txBody>
                  <a:tcPr marL="0" marR="0" marT="0" marB="0" anchor="ctr"/>
                </a:tc>
              </a:tr>
              <a:tr h="168758">
                <a:tc>
                  <a:txBody>
                    <a:bodyPr/>
                    <a:lstStyle/>
                    <a:p>
                      <a:pPr algn="ctr">
                        <a:lnSpc>
                          <a:spcPct val="115000"/>
                        </a:lnSpc>
                        <a:spcAft>
                          <a:spcPts val="0"/>
                        </a:spcAft>
                      </a:pPr>
                      <a:r>
                        <a:rPr lang="es-ES" sz="1400"/>
                        <a:t>MSF900</a:t>
                      </a:r>
                      <a:endParaRPr lang="es-CL" sz="1400"/>
                    </a:p>
                  </a:txBody>
                  <a:tcPr marL="0" marR="0" marT="0" marB="0" anchor="ctr"/>
                </a:tc>
                <a:tc>
                  <a:txBody>
                    <a:bodyPr/>
                    <a:lstStyle/>
                    <a:p>
                      <a:pPr>
                        <a:lnSpc>
                          <a:spcPct val="115000"/>
                        </a:lnSpc>
                        <a:spcAft>
                          <a:spcPts val="0"/>
                        </a:spcAft>
                      </a:pPr>
                      <a:r>
                        <a:rPr lang="es-ES" sz="1400"/>
                        <a:t>Libro Diario</a:t>
                      </a:r>
                      <a:endParaRPr lang="es-CL" sz="1400"/>
                    </a:p>
                  </a:txBody>
                  <a:tcPr marL="0" marR="0" marT="0" marB="0" anchor="ctr"/>
                </a:tc>
                <a:tc>
                  <a:txBody>
                    <a:bodyPr/>
                    <a:lstStyle/>
                    <a:p>
                      <a:pPr algn="ctr">
                        <a:lnSpc>
                          <a:spcPct val="115000"/>
                        </a:lnSpc>
                        <a:spcAft>
                          <a:spcPts val="0"/>
                        </a:spcAft>
                      </a:pPr>
                      <a:r>
                        <a:rPr lang="es-ES" sz="1400" dirty="0"/>
                        <a:t>DIRECSERV</a:t>
                      </a:r>
                      <a:endParaRPr lang="es-CL" sz="1400" dirty="0"/>
                    </a:p>
                  </a:txBody>
                  <a:tcPr marL="0" marR="0" marT="0" marB="0" anchor="ctr"/>
                </a:tc>
              </a:tr>
            </a:tbl>
          </a:graphicData>
        </a:graphic>
      </p:graphicFrame>
    </p:spTree>
    <p:extLst>
      <p:ext uri="{BB962C8B-B14F-4D97-AF65-F5344CB8AC3E}">
        <p14:creationId xmlns:p14="http://schemas.microsoft.com/office/powerpoint/2010/main" val="148969129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2A2F69A7-8FB6-4C51-BD28-F406BF1ACA68}" type="slidenum">
              <a:rPr lang="es-ES_tradnl" altLang="es-CL"/>
              <a:pPr/>
              <a:t>125</a:t>
            </a:fld>
            <a:endParaRPr lang="es-ES_tradnl" altLang="es-CL" sz="1400" b="0">
              <a:solidFill>
                <a:schemeClr val="tx1"/>
              </a:solidFill>
              <a:latin typeface="Times New Roman" panose="02020603050405020304" pitchFamily="18" charset="0"/>
            </a:endParaRPr>
          </a:p>
        </p:txBody>
      </p:sp>
      <p:pic>
        <p:nvPicPr>
          <p:cNvPr id="1638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5413" y="2781300"/>
            <a:ext cx="466725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 Box 2"/>
          <p:cNvSpPr txBox="1">
            <a:spLocks noChangeArrowheads="1"/>
          </p:cNvSpPr>
          <p:nvPr/>
        </p:nvSpPr>
        <p:spPr bwMode="auto">
          <a:xfrm>
            <a:off x="2044700" y="1989139"/>
            <a:ext cx="86233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a:spAutoFit/>
          </a:bodyPr>
          <a:lstStyle>
            <a:lvl1pPr marL="287338" indent="-287338">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r>
              <a:rPr lang="es-ES_tradnl" altLang="es-CL" sz="2800">
                <a:solidFill>
                  <a:srgbClr val="CC3300"/>
                </a:solidFill>
              </a:rPr>
              <a:t>Descripción del Menú de Ingreso</a:t>
            </a:r>
          </a:p>
          <a:p>
            <a:pPr algn="l"/>
            <a:endParaRPr lang="es-ES_tradnl" altLang="es-CL" sz="2000" b="0"/>
          </a:p>
          <a:p>
            <a:pPr algn="l"/>
            <a:endParaRPr lang="es-ES_tradnl" altLang="es-CL" sz="2000" b="0"/>
          </a:p>
        </p:txBody>
      </p:sp>
    </p:spTree>
    <p:extLst>
      <p:ext uri="{BB962C8B-B14F-4D97-AF65-F5344CB8AC3E}">
        <p14:creationId xmlns:p14="http://schemas.microsoft.com/office/powerpoint/2010/main" val="77532368"/>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79201452-5686-4ECA-9DAC-0CA776E5A718}" type="slidenum">
              <a:rPr lang="es-ES_tradnl" altLang="es-CL"/>
              <a:pPr/>
              <a:t>126</a:t>
            </a:fld>
            <a:endParaRPr lang="es-ES_tradnl" altLang="es-CL" sz="1400" b="0">
              <a:solidFill>
                <a:schemeClr val="tx1"/>
              </a:solidFill>
              <a:latin typeface="Times New Roman" panose="02020603050405020304" pitchFamily="18" charset="0"/>
            </a:endParaRPr>
          </a:p>
        </p:txBody>
      </p:sp>
      <p:sp>
        <p:nvSpPr>
          <p:cNvPr id="12291" name="Text Box 2"/>
          <p:cNvSpPr txBox="1">
            <a:spLocks noChangeArrowheads="1"/>
          </p:cNvSpPr>
          <p:nvPr/>
        </p:nvSpPr>
        <p:spPr bwMode="auto">
          <a:xfrm>
            <a:off x="1828800" y="1385889"/>
            <a:ext cx="86233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a:spAutoFit/>
          </a:bodyPr>
          <a:lstStyle>
            <a:lvl1pPr marL="287338" indent="-287338">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l"/>
            <a:r>
              <a:rPr lang="es-ES_tradnl" altLang="es-CL" sz="2800">
                <a:solidFill>
                  <a:srgbClr val="CC3300"/>
                </a:solidFill>
              </a:rPr>
              <a:t>Administración</a:t>
            </a:r>
            <a:endParaRPr lang="es-ES_tradnl" altLang="es-CL" sz="2000"/>
          </a:p>
          <a:p>
            <a:pPr algn="l"/>
            <a:endParaRPr lang="es-ES_tradnl" altLang="es-CL" sz="2000" b="0"/>
          </a:p>
          <a:p>
            <a:pPr algn="l"/>
            <a:endParaRPr lang="es-ES_tradnl" altLang="es-CL" sz="2000" b="0"/>
          </a:p>
        </p:txBody>
      </p:sp>
      <p:pic>
        <p:nvPicPr>
          <p:cNvPr id="122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6276" y="1773239"/>
            <a:ext cx="612457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3893528"/>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3 Marcador de número de diapositiva"/>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084FDB05-014E-493A-8A25-635FA8896886}" type="slidenum">
              <a:rPr lang="es-ES_tradnl" altLang="es-CL"/>
              <a:pPr/>
              <a:t>127</a:t>
            </a:fld>
            <a:endParaRPr lang="es-ES_tradnl" altLang="es-CL" sz="1400" b="0">
              <a:solidFill>
                <a:schemeClr val="tx1"/>
              </a:solidFill>
              <a:latin typeface="Times New Roman" panose="02020603050405020304" pitchFamily="18" charset="0"/>
            </a:endParaRPr>
          </a:p>
        </p:txBody>
      </p:sp>
      <p:sp>
        <p:nvSpPr>
          <p:cNvPr id="13315" name="Text Box 2"/>
          <p:cNvSpPr txBox="1">
            <a:spLocks noChangeArrowheads="1"/>
          </p:cNvSpPr>
          <p:nvPr/>
        </p:nvSpPr>
        <p:spPr bwMode="auto">
          <a:xfrm>
            <a:off x="1828800" y="1385889"/>
            <a:ext cx="86233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a:spAutoFit/>
          </a:bodyPr>
          <a:lstStyle>
            <a:lvl1pPr marL="287338" indent="-287338">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l"/>
            <a:r>
              <a:rPr lang="es-ES_tradnl" altLang="es-CL" sz="2800">
                <a:solidFill>
                  <a:srgbClr val="CC3300"/>
                </a:solidFill>
              </a:rPr>
              <a:t>Perfiles y posiciones</a:t>
            </a:r>
          </a:p>
          <a:p>
            <a:pPr algn="l"/>
            <a:endParaRPr lang="es-ES_tradnl" altLang="es-CL" sz="2000" b="0"/>
          </a:p>
          <a:p>
            <a:pPr algn="l"/>
            <a:endParaRPr lang="es-ES_tradnl" altLang="es-CL" sz="2000" b="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6" y="2047876"/>
            <a:ext cx="6119813"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1271140"/>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fld id="{4D85EC4A-9FFC-4A6A-833D-5FB3F0A64666}" type="slidenum">
              <a:rPr lang="es-ES_tradnl" altLang="es-CL"/>
              <a:pPr/>
              <a:t>128</a:t>
            </a:fld>
            <a:endParaRPr lang="es-ES_tradnl" altLang="es-CL" sz="1400" b="0">
              <a:solidFill>
                <a:schemeClr val="tx1"/>
              </a:solidFill>
              <a:latin typeface="Times New Roman" panose="02020603050405020304" pitchFamily="18" charset="0"/>
            </a:endParaRPr>
          </a:p>
        </p:txBody>
      </p:sp>
      <p:pic>
        <p:nvPicPr>
          <p:cNvPr id="143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2888" y="2492376"/>
            <a:ext cx="7029450"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2"/>
          <p:cNvSpPr txBox="1">
            <a:spLocks noChangeArrowheads="1"/>
          </p:cNvSpPr>
          <p:nvPr/>
        </p:nvSpPr>
        <p:spPr bwMode="auto">
          <a:xfrm>
            <a:off x="1828800" y="1385889"/>
            <a:ext cx="86233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a:spAutoFit/>
          </a:bodyPr>
          <a:lstStyle>
            <a:lvl1pPr marL="287338" indent="-287338">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r>
              <a:rPr lang="es-ES_tradnl" altLang="es-CL" sz="2800">
                <a:solidFill>
                  <a:srgbClr val="CC3300"/>
                </a:solidFill>
              </a:rPr>
              <a:t>Perfiles y posiciones de Abastecimiento</a:t>
            </a:r>
          </a:p>
          <a:p>
            <a:r>
              <a:rPr lang="es-ES_tradnl" altLang="es-CL" sz="2800">
                <a:solidFill>
                  <a:srgbClr val="CC3300"/>
                </a:solidFill>
              </a:rPr>
              <a:t>Mapro Tratado 1 Cap. 7 </a:t>
            </a:r>
          </a:p>
          <a:p>
            <a:pPr algn="l"/>
            <a:endParaRPr lang="es-ES_tradnl" altLang="es-CL" sz="2000" b="0"/>
          </a:p>
          <a:p>
            <a:pPr algn="l"/>
            <a:endParaRPr lang="es-ES_tradnl" altLang="es-CL" sz="2000" b="0"/>
          </a:p>
        </p:txBody>
      </p:sp>
    </p:spTree>
    <p:extLst>
      <p:ext uri="{BB962C8B-B14F-4D97-AF65-F5344CB8AC3E}">
        <p14:creationId xmlns:p14="http://schemas.microsoft.com/office/powerpoint/2010/main" val="3333328149"/>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618" t="2951" r="16715" b="15452"/>
          <a:stretch/>
        </p:blipFill>
        <p:spPr>
          <a:xfrm>
            <a:off x="0" y="0"/>
            <a:ext cx="9956800" cy="6851678"/>
          </a:xfrm>
          <a:prstGeom prst="rect">
            <a:avLst/>
          </a:prstGeom>
        </p:spPr>
      </p:pic>
      <p:pic>
        <p:nvPicPr>
          <p:cNvPr id="3" name="Imagen 2"/>
          <p:cNvPicPr>
            <a:picLocks noChangeAspect="1"/>
          </p:cNvPicPr>
          <p:nvPr/>
        </p:nvPicPr>
        <p:blipFill rotWithShape="1">
          <a:blip r:embed="rId3"/>
          <a:srcRect l="16960" t="60564" r="48597" b="33320"/>
          <a:stretch/>
        </p:blipFill>
        <p:spPr>
          <a:xfrm>
            <a:off x="126999" y="4152899"/>
            <a:ext cx="3429001" cy="419101"/>
          </a:xfrm>
          <a:prstGeom prst="rect">
            <a:avLst/>
          </a:prstGeom>
        </p:spPr>
      </p:pic>
    </p:spTree>
    <p:extLst>
      <p:ext uri="{BB962C8B-B14F-4D97-AF65-F5344CB8AC3E}">
        <p14:creationId xmlns:p14="http://schemas.microsoft.com/office/powerpoint/2010/main" val="281621743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959" t="695" r="15056" b="12673"/>
          <a:stretch/>
        </p:blipFill>
        <p:spPr>
          <a:xfrm>
            <a:off x="0" y="88900"/>
            <a:ext cx="9726342" cy="6769100"/>
          </a:xfrm>
          <a:prstGeom prst="rect">
            <a:avLst/>
          </a:prstGeom>
        </p:spPr>
      </p:pic>
    </p:spTree>
    <p:extLst>
      <p:ext uri="{BB962C8B-B14F-4D97-AF65-F5344CB8AC3E}">
        <p14:creationId xmlns:p14="http://schemas.microsoft.com/office/powerpoint/2010/main" val="70812649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863" t="1735" r="15250" b="11979"/>
          <a:stretch/>
        </p:blipFill>
        <p:spPr>
          <a:xfrm>
            <a:off x="0" y="0"/>
            <a:ext cx="9879936" cy="6858000"/>
          </a:xfrm>
          <a:prstGeom prst="rect">
            <a:avLst/>
          </a:prstGeom>
        </p:spPr>
      </p:pic>
    </p:spTree>
    <p:extLst>
      <p:ext uri="{BB962C8B-B14F-4D97-AF65-F5344CB8AC3E}">
        <p14:creationId xmlns:p14="http://schemas.microsoft.com/office/powerpoint/2010/main" val="3282844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959" t="868" r="15056" b="12153"/>
          <a:stretch/>
        </p:blipFill>
        <p:spPr>
          <a:xfrm>
            <a:off x="0" y="-1"/>
            <a:ext cx="9842500" cy="6877395"/>
          </a:xfrm>
          <a:prstGeom prst="rect">
            <a:avLst/>
          </a:prstGeom>
        </p:spPr>
      </p:pic>
    </p:spTree>
    <p:extLst>
      <p:ext uri="{BB962C8B-B14F-4D97-AF65-F5344CB8AC3E}">
        <p14:creationId xmlns:p14="http://schemas.microsoft.com/office/powerpoint/2010/main" val="150617633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861" t="3125" r="15056" b="11632"/>
          <a:stretch/>
        </p:blipFill>
        <p:spPr>
          <a:xfrm>
            <a:off x="-1" y="0"/>
            <a:ext cx="10028603" cy="6858000"/>
          </a:xfrm>
          <a:prstGeom prst="rect">
            <a:avLst/>
          </a:prstGeom>
        </p:spPr>
      </p:pic>
    </p:spTree>
    <p:extLst>
      <p:ext uri="{BB962C8B-B14F-4D97-AF65-F5344CB8AC3E}">
        <p14:creationId xmlns:p14="http://schemas.microsoft.com/office/powerpoint/2010/main" val="820335200"/>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861" t="4514" r="14959" b="9548"/>
          <a:stretch/>
        </p:blipFill>
        <p:spPr>
          <a:xfrm>
            <a:off x="0" y="-139700"/>
            <a:ext cx="10164336" cy="6997700"/>
          </a:xfrm>
          <a:prstGeom prst="rect">
            <a:avLst/>
          </a:prstGeom>
        </p:spPr>
      </p:pic>
    </p:spTree>
    <p:extLst>
      <p:ext uri="{BB962C8B-B14F-4D97-AF65-F5344CB8AC3E}">
        <p14:creationId xmlns:p14="http://schemas.microsoft.com/office/powerpoint/2010/main" val="217333655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05649" y="1188549"/>
            <a:ext cx="2892185" cy="5078314"/>
          </a:xfrm>
          <a:prstGeom prst="rect">
            <a:avLst/>
          </a:prstGeom>
        </p:spPr>
        <p:txBody>
          <a:bodyPr wrap="square">
            <a:spAutoFit/>
          </a:bodyPr>
          <a:lstStyle/>
          <a:p>
            <a:pPr algn="r"/>
            <a:r>
              <a:rPr lang="es-ES" sz="2800" dirty="0" smtClean="0"/>
              <a:t>“La capacidad creativa…para salir adelante suele aparecer, especialmente, en las crisis más profundas, cuando no queda otra”</a:t>
            </a:r>
          </a:p>
          <a:p>
            <a:pPr algn="r"/>
            <a:endParaRPr lang="es-ES" sz="2800" dirty="0"/>
          </a:p>
          <a:p>
            <a:pPr algn="r"/>
            <a:endParaRPr lang="es-ES" sz="2800" dirty="0" smtClean="0"/>
          </a:p>
          <a:p>
            <a:pPr algn="r"/>
            <a:endParaRPr lang="es-ES" sz="2800" dirty="0" smtClean="0"/>
          </a:p>
          <a:p>
            <a:pPr algn="r"/>
            <a:r>
              <a:rPr lang="es-ES" dirty="0" smtClean="0"/>
              <a:t>Libro. El Jesuita, </a:t>
            </a:r>
            <a:r>
              <a:rPr lang="es-ES" dirty="0" err="1" smtClean="0"/>
              <a:t>pag</a:t>
            </a:r>
            <a:r>
              <a:rPr lang="es-ES" dirty="0" smtClean="0"/>
              <a:t> 107</a:t>
            </a:r>
            <a:endParaRPr lang="es-ES" dirty="0"/>
          </a:p>
        </p:txBody>
      </p:sp>
      <p:pic>
        <p:nvPicPr>
          <p:cNvPr id="3" name="Imagen 2"/>
          <p:cNvPicPr>
            <a:picLocks noChangeAspect="1"/>
          </p:cNvPicPr>
          <p:nvPr/>
        </p:nvPicPr>
        <p:blipFill>
          <a:blip r:embed="rId2"/>
          <a:stretch>
            <a:fillRect/>
          </a:stretch>
        </p:blipFill>
        <p:spPr>
          <a:xfrm>
            <a:off x="4141702" y="811213"/>
            <a:ext cx="3657600" cy="5664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6346369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2534" y="434350"/>
            <a:ext cx="9076266" cy="1320800"/>
          </a:xfrm>
        </p:spPr>
        <p:txBody>
          <a:bodyPr>
            <a:normAutofit/>
          </a:bodyPr>
          <a:lstStyle/>
          <a:p>
            <a:r>
              <a:rPr lang="es-CL" dirty="0"/>
              <a:t>U.T. </a:t>
            </a:r>
            <a:r>
              <a:rPr lang="es-CL" dirty="0" smtClean="0"/>
              <a:t>N°3.</a:t>
            </a:r>
            <a:r>
              <a:rPr lang="es-CL" dirty="0"/>
              <a:t>	</a:t>
            </a:r>
            <a:r>
              <a:rPr lang="es-ES" dirty="0"/>
              <a:t>SUB SISTEMA DE MANTENIMIENTO SALINO</a:t>
            </a:r>
            <a:r>
              <a:rPr lang="es-MX" dirty="0"/>
              <a:t>.</a:t>
            </a:r>
            <a:endParaRPr lang="es-CL" dirty="0"/>
          </a:p>
        </p:txBody>
      </p:sp>
      <p:sp>
        <p:nvSpPr>
          <p:cNvPr id="4" name="Text Box 11"/>
          <p:cNvSpPr txBox="1">
            <a:spLocks noChangeArrowheads="1"/>
          </p:cNvSpPr>
          <p:nvPr/>
        </p:nvSpPr>
        <p:spPr bwMode="auto">
          <a:xfrm>
            <a:off x="0" y="2133600"/>
            <a:ext cx="12192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_tradnl" altLang="es-CL" sz="6000" dirty="0">
                <a:latin typeface="Times New Roman" panose="02020603050405020304" pitchFamily="18" charset="0"/>
              </a:rPr>
              <a:t>SISTEMA  SALINO</a:t>
            </a:r>
          </a:p>
        </p:txBody>
      </p:sp>
      <p:sp>
        <p:nvSpPr>
          <p:cNvPr id="6" name="Rectangle 14"/>
          <p:cNvSpPr>
            <a:spLocks noChangeArrowheads="1"/>
          </p:cNvSpPr>
          <p:nvPr/>
        </p:nvSpPr>
        <p:spPr bwMode="auto">
          <a:xfrm>
            <a:off x="-114300" y="3140074"/>
            <a:ext cx="123063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 sz="4400" dirty="0">
                <a:latin typeface="Times New Roman" panose="02020603050405020304" pitchFamily="18" charset="0"/>
                <a:cs typeface="Times New Roman" panose="02020603050405020304" pitchFamily="18" charset="0"/>
              </a:rPr>
              <a:t>SUBSISTEMA DE OPERACIONES Y MANTENIMIENTO</a:t>
            </a:r>
            <a:endParaRPr lang="es-CL"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2323863"/>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Módulos</a:t>
            </a:r>
            <a:endParaRPr lang="es-CL" dirty="0"/>
          </a:p>
        </p:txBody>
      </p:sp>
      <p:sp>
        <p:nvSpPr>
          <p:cNvPr id="3" name="Marcador de contenido 2"/>
          <p:cNvSpPr>
            <a:spLocks noGrp="1"/>
          </p:cNvSpPr>
          <p:nvPr>
            <p:ph idx="1"/>
          </p:nvPr>
        </p:nvSpPr>
        <p:spPr/>
        <p:txBody>
          <a:bodyPr>
            <a:normAutofit fontScale="92500"/>
          </a:bodyPr>
          <a:lstStyle/>
          <a:p>
            <a:r>
              <a:rPr lang="es-ES" dirty="0"/>
              <a:t>Los módulos del Subsistema de Operaciones y Mantenimiento son los siguientes.</a:t>
            </a:r>
            <a:endParaRPr lang="es-CL" dirty="0"/>
          </a:p>
          <a:p>
            <a:pPr lvl="0"/>
            <a:r>
              <a:rPr lang="es-ES" dirty="0" smtClean="0">
                <a:hlinkClick r:id="rId2"/>
              </a:rPr>
              <a:t>monitoreo de condiciones</a:t>
            </a:r>
            <a:endParaRPr lang="es-CL" dirty="0" smtClean="0"/>
          </a:p>
          <a:p>
            <a:pPr lvl="0"/>
            <a:r>
              <a:rPr lang="es-ES" dirty="0" err="1" smtClean="0">
                <a:hlinkClick r:id="rId3"/>
              </a:rPr>
              <a:t>estadistica</a:t>
            </a:r>
            <a:r>
              <a:rPr lang="es-ES" dirty="0" smtClean="0">
                <a:hlinkClick r:id="rId3"/>
              </a:rPr>
              <a:t> de </a:t>
            </a:r>
            <a:r>
              <a:rPr lang="es-ES" dirty="0" err="1" smtClean="0">
                <a:hlinkClick r:id="rId3"/>
              </a:rPr>
              <a:t>operacion</a:t>
            </a:r>
            <a:endParaRPr lang="es-CL" dirty="0" smtClean="0"/>
          </a:p>
          <a:p>
            <a:pPr lvl="0"/>
            <a:r>
              <a:rPr lang="es-ES" dirty="0" smtClean="0">
                <a:hlinkClick r:id="rId4"/>
              </a:rPr>
              <a:t>registro de equipo</a:t>
            </a:r>
            <a:endParaRPr lang="es-CL" dirty="0" smtClean="0"/>
          </a:p>
          <a:p>
            <a:pPr lvl="0"/>
            <a:r>
              <a:rPr lang="es-ES" dirty="0" smtClean="0">
                <a:hlinkClick r:id="rId5"/>
              </a:rPr>
              <a:t>identificadores de equipos grupales</a:t>
            </a:r>
            <a:endParaRPr lang="es-CL" dirty="0" smtClean="0"/>
          </a:p>
          <a:p>
            <a:pPr lvl="0"/>
            <a:r>
              <a:rPr lang="es-ES" dirty="0" smtClean="0">
                <a:hlinkClick r:id="rId6"/>
              </a:rPr>
              <a:t>orden de trabajo</a:t>
            </a:r>
            <a:endParaRPr lang="es-CL" dirty="0" smtClean="0"/>
          </a:p>
          <a:p>
            <a:pPr lvl="0"/>
            <a:r>
              <a:rPr lang="es-ES" dirty="0" smtClean="0">
                <a:hlinkClick r:id="rId7"/>
              </a:rPr>
              <a:t>seguimiento de equipos</a:t>
            </a:r>
            <a:endParaRPr lang="es-CL" dirty="0" smtClean="0"/>
          </a:p>
          <a:p>
            <a:pPr lvl="0"/>
            <a:r>
              <a:rPr lang="es-ES" dirty="0" smtClean="0">
                <a:hlinkClick r:id="rId8"/>
              </a:rPr>
              <a:t>trabajos </a:t>
            </a:r>
            <a:r>
              <a:rPr lang="es-ES" dirty="0" err="1" smtClean="0">
                <a:hlinkClick r:id="rId8"/>
              </a:rPr>
              <a:t>estandares</a:t>
            </a:r>
            <a:endParaRPr lang="es-CL" dirty="0" smtClean="0"/>
          </a:p>
          <a:p>
            <a:pPr lvl="0"/>
            <a:r>
              <a:rPr lang="es-ES" dirty="0" smtClean="0">
                <a:hlinkClick r:id="rId9"/>
              </a:rPr>
              <a:t>grupos de trabajo</a:t>
            </a:r>
            <a:endParaRPr lang="es-CL" dirty="0" smtClean="0"/>
          </a:p>
          <a:p>
            <a:pPr lvl="0"/>
            <a:r>
              <a:rPr lang="es-ES" dirty="0" smtClean="0">
                <a:hlinkClick r:id="rId10"/>
              </a:rPr>
              <a:t>control de proyectos</a:t>
            </a:r>
            <a:endParaRPr lang="es-CL" dirty="0" smtClean="0"/>
          </a:p>
          <a:p>
            <a:endParaRPr lang="es-CL" dirty="0"/>
          </a:p>
        </p:txBody>
      </p:sp>
    </p:spTree>
    <p:extLst>
      <p:ext uri="{BB962C8B-B14F-4D97-AF65-F5344CB8AC3E}">
        <p14:creationId xmlns:p14="http://schemas.microsoft.com/office/powerpoint/2010/main" val="225454316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Monitoreo de </a:t>
            </a:r>
            <a:r>
              <a:rPr lang="es-ES" b="1" dirty="0" smtClean="0"/>
              <a:t>Condiciones</a:t>
            </a:r>
            <a:endParaRPr lang="es-CL" dirty="0"/>
          </a:p>
        </p:txBody>
      </p:sp>
      <p:sp>
        <p:nvSpPr>
          <p:cNvPr id="3" name="Marcador de contenido 2"/>
          <p:cNvSpPr>
            <a:spLocks noGrp="1"/>
          </p:cNvSpPr>
          <p:nvPr>
            <p:ph idx="1"/>
          </p:nvPr>
        </p:nvSpPr>
        <p:spPr/>
        <p:txBody>
          <a:bodyPr>
            <a:normAutofit fontScale="92500"/>
          </a:bodyPr>
          <a:lstStyle/>
          <a:p>
            <a:r>
              <a:rPr lang="es-ES" dirty="0" smtClean="0"/>
              <a:t>El </a:t>
            </a:r>
            <a:r>
              <a:rPr lang="es-ES" dirty="0"/>
              <a:t>módulo de Monitoreo de Condición se diseñó para ser usado en aquellas áreas en las cuales la condición basada en mantenimiento es más aplicable. La acción correctiva y de mantenimiento se inicia con base en la comparación de niveles de alarma con las lecturas actuales. Se puede definir cualquier rango de medidas de prueba, por ejemplo, vibración, temperatura, aislamiento, espesor, despejes, fatiga de metales en aceite, viscosidad del aceite, etc.</a:t>
            </a:r>
            <a:endParaRPr lang="es-CL" dirty="0"/>
          </a:p>
          <a:p>
            <a:r>
              <a:rPr lang="es-ES" dirty="0"/>
              <a:t>Adicionalmente, se puede hacer la predicción del tiempo de falla (vida útil restante) permitiendo programar actividades de mantenimiento.</a:t>
            </a:r>
            <a:endParaRPr lang="es-CL" dirty="0"/>
          </a:p>
          <a:p>
            <a:r>
              <a:rPr lang="es-ES" dirty="0"/>
              <a:t>Monitoreo de Condición tiene un gran potencial de ahorro, principalmente a través de la prevención de fallas catastróficas señaladas por cambios en el nivel de vibración, composición del aceite, temperatura, etc.</a:t>
            </a:r>
            <a:endParaRPr lang="es-CL" dirty="0"/>
          </a:p>
          <a:p>
            <a:r>
              <a:rPr lang="es-ES" dirty="0"/>
              <a:t>El sistema conserva la información adicional, tal como comentarios descriptivos</a:t>
            </a:r>
            <a:r>
              <a:rPr lang="es-ES" dirty="0" smtClean="0"/>
              <a:t>.</a:t>
            </a:r>
            <a:endParaRPr lang="es-CL" dirty="0"/>
          </a:p>
          <a:p>
            <a:endParaRPr lang="es-CL" dirty="0"/>
          </a:p>
        </p:txBody>
      </p:sp>
    </p:spTree>
    <p:extLst>
      <p:ext uri="{BB962C8B-B14F-4D97-AF65-F5344CB8AC3E}">
        <p14:creationId xmlns:p14="http://schemas.microsoft.com/office/powerpoint/2010/main" val="874728083"/>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Monitoreo de Condiciones</a:t>
            </a:r>
            <a:endParaRPr lang="es-CL" dirty="0"/>
          </a:p>
        </p:txBody>
      </p:sp>
      <p:sp>
        <p:nvSpPr>
          <p:cNvPr id="3" name="Marcador de contenido 2"/>
          <p:cNvSpPr>
            <a:spLocks noGrp="1"/>
          </p:cNvSpPr>
          <p:nvPr>
            <p:ph idx="1"/>
          </p:nvPr>
        </p:nvSpPr>
        <p:spPr/>
        <p:txBody>
          <a:bodyPr/>
          <a:lstStyle/>
          <a:p>
            <a:r>
              <a:rPr lang="es-ES" dirty="0"/>
              <a:t>Las funciones del sistema son:</a:t>
            </a:r>
            <a:endParaRPr lang="es-CL" dirty="0"/>
          </a:p>
          <a:p>
            <a:pPr lvl="0"/>
            <a:r>
              <a:rPr lang="es-ES" dirty="0"/>
              <a:t>Instalación de uno o varios grupos de medidas.</a:t>
            </a:r>
            <a:endParaRPr lang="es-CL" dirty="0"/>
          </a:p>
          <a:p>
            <a:pPr lvl="0"/>
            <a:r>
              <a:rPr lang="es-ES" dirty="0"/>
              <a:t>Definición del equipo o componente a medir, tipo de medida, posición y frecuencia.</a:t>
            </a:r>
            <a:endParaRPr lang="es-CL" dirty="0"/>
          </a:p>
          <a:p>
            <a:pPr lvl="0"/>
            <a:r>
              <a:rPr lang="es-ES" dirty="0"/>
              <a:t>Definición de niveles de precaución y riesgo (absoluto, frecuencia de cambio y predicciones de curva).</a:t>
            </a:r>
            <a:endParaRPr lang="es-CL" dirty="0"/>
          </a:p>
          <a:p>
            <a:r>
              <a:rPr lang="es-ES" dirty="0"/>
              <a:t>El registro de medidas tomadas como resultado de actividades programadas de medida o de observaciones. Revisión de medidas actuales contra el grupo de medidas en varios aspectos. Generación automática de órdenes de trabajo al pasar la alarma. Los siguientes módulos interactúan estrechamente con Monitoreo de Condición:</a:t>
            </a:r>
            <a:endParaRPr lang="es-CL" dirty="0"/>
          </a:p>
          <a:p>
            <a:endParaRPr lang="es-CL" dirty="0"/>
          </a:p>
        </p:txBody>
      </p:sp>
    </p:spTree>
    <p:extLst>
      <p:ext uri="{BB962C8B-B14F-4D97-AF65-F5344CB8AC3E}">
        <p14:creationId xmlns:p14="http://schemas.microsoft.com/office/powerpoint/2010/main" val="17786394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Monitoreo de Condiciones</a:t>
            </a:r>
            <a:endParaRPr lang="es-CL" dirty="0"/>
          </a:p>
        </p:txBody>
      </p:sp>
      <p:sp>
        <p:nvSpPr>
          <p:cNvPr id="3" name="Marcador de contenido 2"/>
          <p:cNvSpPr>
            <a:spLocks noGrp="1"/>
          </p:cNvSpPr>
          <p:nvPr>
            <p:ph idx="1"/>
          </p:nvPr>
        </p:nvSpPr>
        <p:spPr>
          <a:xfrm>
            <a:off x="677334" y="2160589"/>
            <a:ext cx="8596668" cy="4595811"/>
          </a:xfrm>
        </p:spPr>
        <p:txBody>
          <a:bodyPr>
            <a:normAutofit lnSpcReduction="10000"/>
          </a:bodyPr>
          <a:lstStyle/>
          <a:p>
            <a:pPr lvl="0"/>
            <a:r>
              <a:rPr lang="es-ES" b="1" dirty="0"/>
              <a:t>Programación de Mantenimiento.</a:t>
            </a:r>
            <a:r>
              <a:rPr lang="es-ES" dirty="0"/>
              <a:t/>
            </a:r>
            <a:br>
              <a:rPr lang="es-ES" dirty="0"/>
            </a:br>
            <a:r>
              <a:rPr lang="es-ES" dirty="0"/>
              <a:t>Este módulo usa la frecuencia cuando se deben tomar las medidas de Monitoreo de Condición junto con información acerca de fecha y/o estadísticas de la última medida, para programar lecturas de medida e instruir al personal sobre la manera de tomarla. Estas instrucciones pueden estar en el programa o éste puede remitir a un procedimiento que tenga una tarea que incluya las instrucciones.</a:t>
            </a:r>
            <a:endParaRPr lang="es-CL" dirty="0"/>
          </a:p>
          <a:p>
            <a:pPr lvl="0"/>
            <a:r>
              <a:rPr lang="es-ES" b="1" dirty="0"/>
              <a:t>Procedimiento/Orden de Trabajo</a:t>
            </a:r>
            <a:r>
              <a:rPr lang="es-ES" dirty="0"/>
              <a:t/>
            </a:r>
            <a:br>
              <a:rPr lang="es-ES" dirty="0"/>
            </a:br>
            <a:r>
              <a:rPr lang="es-ES" dirty="0"/>
              <a:t>Estos módulos se usan para definir el trabajo a realizar (procedimiento): para tomar la medida o medidas (sino está definido en la tarea programada). al detectar una condición específica de alarma y crear la orden de trabajo.</a:t>
            </a:r>
            <a:endParaRPr lang="es-CL" dirty="0"/>
          </a:p>
          <a:p>
            <a:pPr lvl="0"/>
            <a:r>
              <a:rPr lang="es-ES" b="1" dirty="0"/>
              <a:t>Estadísticas Operacionales</a:t>
            </a:r>
            <a:r>
              <a:rPr lang="es-ES" dirty="0"/>
              <a:t/>
            </a:r>
            <a:br>
              <a:rPr lang="es-ES" dirty="0"/>
            </a:br>
            <a:r>
              <a:rPr lang="es-ES" dirty="0"/>
              <a:t>Este módulo registra estadísticas de una parte del equipo a través del tiempo y calcula el momento en el cual se alcanzará una estadística. Combustible y Aceite Este módulo registra entregas de combustible y aceite, lo cual actualiza las cantidades de 'llenado total' y la información de cambio de filtro, lo que hace parte de los datos para analizar condiciones de lubricación</a:t>
            </a:r>
            <a:r>
              <a:rPr lang="es-ES" dirty="0" smtClean="0"/>
              <a:t>.</a:t>
            </a:r>
            <a:endParaRPr lang="es-CL" dirty="0"/>
          </a:p>
        </p:txBody>
      </p:sp>
    </p:spTree>
    <p:extLst>
      <p:ext uri="{BB962C8B-B14F-4D97-AF65-F5344CB8AC3E}">
        <p14:creationId xmlns:p14="http://schemas.microsoft.com/office/powerpoint/2010/main" val="356545155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Monitoreo de Condiciones</a:t>
            </a:r>
            <a:endParaRPr lang="es-CL" dirty="0"/>
          </a:p>
        </p:txBody>
      </p:sp>
      <p:sp>
        <p:nvSpPr>
          <p:cNvPr id="3" name="Marcador de contenido 2"/>
          <p:cNvSpPr>
            <a:spLocks noGrp="1"/>
          </p:cNvSpPr>
          <p:nvPr>
            <p:ph idx="1"/>
          </p:nvPr>
        </p:nvSpPr>
        <p:spPr>
          <a:xfrm>
            <a:off x="677334" y="2160589"/>
            <a:ext cx="8596668" cy="4697411"/>
          </a:xfrm>
        </p:spPr>
        <p:txBody>
          <a:bodyPr>
            <a:normAutofit/>
          </a:bodyPr>
          <a:lstStyle/>
          <a:p>
            <a:r>
              <a:rPr lang="es-ES" dirty="0"/>
              <a:t>El módulo de Monitoreo de Condición permite cualquier rango de medidas de prueba para ser conservadas en una parte de equipo/componente. El sistema puede usar varios métodos para determinar condiciones de alarma:</a:t>
            </a:r>
            <a:endParaRPr lang="es-CL" dirty="0"/>
          </a:p>
          <a:p>
            <a:pPr lvl="0"/>
            <a:r>
              <a:rPr lang="es-ES" dirty="0"/>
              <a:t>Medidas absolutas, es decir, la comparación de una medida con niveles de fijos alarma, predefinidos, que pueden estar establecidos para advertencia inferior y superior y niveles de riesgo, pudiendo el módulo distinguir entre condiciones de alarma inicial y subsecuentes.</a:t>
            </a:r>
            <a:endParaRPr lang="es-CL" dirty="0"/>
          </a:p>
          <a:p>
            <a:pPr lvl="0"/>
            <a:r>
              <a:rPr lang="es-ES" dirty="0"/>
              <a:t>Frecuencia de cambio (medida en unidades por día), positiva y/o negativa.</a:t>
            </a:r>
            <a:endParaRPr lang="es-CL" dirty="0"/>
          </a:p>
          <a:p>
            <a:pPr lvl="0"/>
            <a:r>
              <a:rPr lang="es-ES" dirty="0"/>
              <a:t>Comparación con posición en curva de vida útil. En lugar de introducir un nivel de alarma absoluto, las curvas pueden estar definidas para medidas de alarma en ciertos porcentajes de vida útil (0, 50, 60, 70, 80, 90, 100). Estos se usan con fecha/estadística de instalación, vida útil esperada de componente o posición de componente y fecha/estadística en el momento de la medida para calcular los niveles de alarma para la fecha/estadística de la medida</a:t>
            </a:r>
            <a:r>
              <a:rPr lang="es-ES" dirty="0" smtClean="0"/>
              <a:t>.</a:t>
            </a:r>
            <a:endParaRPr lang="es-CL" dirty="0"/>
          </a:p>
        </p:txBody>
      </p:sp>
    </p:spTree>
    <p:extLst>
      <p:ext uri="{BB962C8B-B14F-4D97-AF65-F5344CB8AC3E}">
        <p14:creationId xmlns:p14="http://schemas.microsoft.com/office/powerpoint/2010/main" val="362258974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Estadísticas de Operación</a:t>
            </a:r>
            <a:endParaRPr lang="es-CL" dirty="0"/>
          </a:p>
        </p:txBody>
      </p:sp>
      <p:sp>
        <p:nvSpPr>
          <p:cNvPr id="3" name="Marcador de contenido 2"/>
          <p:cNvSpPr>
            <a:spLocks noGrp="1"/>
          </p:cNvSpPr>
          <p:nvPr>
            <p:ph idx="1"/>
          </p:nvPr>
        </p:nvSpPr>
        <p:spPr/>
        <p:txBody>
          <a:bodyPr>
            <a:normAutofit/>
          </a:bodyPr>
          <a:lstStyle/>
          <a:p>
            <a:r>
              <a:rPr lang="es-ES" dirty="0" smtClean="0"/>
              <a:t>Este </a:t>
            </a:r>
            <a:r>
              <a:rPr lang="es-ES" dirty="0"/>
              <a:t>módulo es uno de los módulos que comprenden las Estadísticas Operativas y de Producción de los sistemas integrados.</a:t>
            </a:r>
            <a:endParaRPr lang="es-CL" dirty="0"/>
          </a:p>
          <a:p>
            <a:r>
              <a:rPr lang="es-ES" dirty="0"/>
              <a:t>Es el responsable del mantenimiento y revisión de las Estadísticas Operativas diarias de ítems individuales de equipo. Mientras los tipos de estadísticas son definidos por el usuario, hay normalmente ciertas cosas como horas operativas, kilómetros recorridos, toneladas de material manejadas que son siempre peculiares de un ítem de equipo individual</a:t>
            </a:r>
            <a:r>
              <a:rPr lang="es-ES" dirty="0" smtClean="0"/>
              <a:t>.</a:t>
            </a:r>
            <a:endParaRPr lang="es-CL" dirty="0"/>
          </a:p>
        </p:txBody>
      </p:sp>
    </p:spTree>
    <p:extLst>
      <p:ext uri="{BB962C8B-B14F-4D97-AF65-F5344CB8AC3E}">
        <p14:creationId xmlns:p14="http://schemas.microsoft.com/office/powerpoint/2010/main" val="505144262"/>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Estadísticas de Operación</a:t>
            </a:r>
            <a:endParaRPr lang="es-CL" dirty="0"/>
          </a:p>
        </p:txBody>
      </p:sp>
      <p:sp>
        <p:nvSpPr>
          <p:cNvPr id="3" name="Marcador de contenido 2"/>
          <p:cNvSpPr>
            <a:spLocks noGrp="1"/>
          </p:cNvSpPr>
          <p:nvPr>
            <p:ph idx="1"/>
          </p:nvPr>
        </p:nvSpPr>
        <p:spPr/>
        <p:txBody>
          <a:bodyPr/>
          <a:lstStyle/>
          <a:p>
            <a:r>
              <a:rPr lang="es-ES" dirty="0"/>
              <a:t>Con el fin de que las estadísticas sean registradas contra un ítem de equipo, se necesita configurar el Perfil de las Estadísticas Operativas del equipo para definir qué estadísticas se van a registrar y en qué forma se van a registrar esas estadísticas. Se puede definir una estadística como </a:t>
            </a:r>
            <a:r>
              <a:rPr lang="es-ES" dirty="0" err="1"/>
              <a:t>introducible</a:t>
            </a:r>
            <a:r>
              <a:rPr lang="es-ES" dirty="0"/>
              <a:t> o inferida, pero las estadísticas solo se pueden definir como inferidas para equipo definido en el Registro de Equipos (MSF600) que ha sido definido como rastreable. Las estadísticas que van a tener flujo descendente siguiendo la jerarquía tendrán que ser definidas para cada ítem de equipo en la jerarquía.</a:t>
            </a:r>
            <a:endParaRPr lang="es-CL" dirty="0"/>
          </a:p>
          <a:p>
            <a:endParaRPr lang="es-CL" dirty="0"/>
          </a:p>
        </p:txBody>
      </p:sp>
    </p:spTree>
    <p:extLst>
      <p:ext uri="{BB962C8B-B14F-4D97-AF65-F5344CB8AC3E}">
        <p14:creationId xmlns:p14="http://schemas.microsoft.com/office/powerpoint/2010/main" val="1783806919"/>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Registro de Equipo</a:t>
            </a:r>
            <a:endParaRPr lang="es-CL" dirty="0"/>
          </a:p>
        </p:txBody>
      </p:sp>
      <p:sp>
        <p:nvSpPr>
          <p:cNvPr id="3" name="Marcador de contenido 2"/>
          <p:cNvSpPr>
            <a:spLocks noGrp="1"/>
          </p:cNvSpPr>
          <p:nvPr>
            <p:ph idx="1"/>
          </p:nvPr>
        </p:nvSpPr>
        <p:spPr/>
        <p:txBody>
          <a:bodyPr/>
          <a:lstStyle/>
          <a:p>
            <a:pPr lvl="0"/>
            <a:r>
              <a:rPr lang="es-ES" dirty="0"/>
              <a:t>Identificación del equipo</a:t>
            </a:r>
            <a:endParaRPr lang="es-CL" dirty="0"/>
          </a:p>
          <a:p>
            <a:pPr lvl="0"/>
            <a:r>
              <a:rPr lang="es-ES" dirty="0"/>
              <a:t>Detalles de Garantía</a:t>
            </a:r>
            <a:endParaRPr lang="es-CL" dirty="0"/>
          </a:p>
          <a:p>
            <a:pPr lvl="0"/>
            <a:r>
              <a:rPr lang="es-ES" dirty="0"/>
              <a:t>Archivos utilizados.</a:t>
            </a:r>
            <a:endParaRPr lang="es-CL" dirty="0"/>
          </a:p>
          <a:p>
            <a:pPr lvl="0"/>
            <a:r>
              <a:rPr lang="es-ES" dirty="0"/>
              <a:t>Identificación del Equipo</a:t>
            </a:r>
            <a:endParaRPr lang="es-CL" dirty="0"/>
          </a:p>
        </p:txBody>
      </p:sp>
    </p:spTree>
    <p:extLst>
      <p:ext uri="{BB962C8B-B14F-4D97-AF65-F5344CB8AC3E}">
        <p14:creationId xmlns:p14="http://schemas.microsoft.com/office/powerpoint/2010/main" val="225345539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Registro de Equipo</a:t>
            </a:r>
            <a:endParaRPr lang="es-CL" dirty="0"/>
          </a:p>
        </p:txBody>
      </p:sp>
      <p:sp>
        <p:nvSpPr>
          <p:cNvPr id="3" name="Marcador de contenido 2"/>
          <p:cNvSpPr>
            <a:spLocks noGrp="1"/>
          </p:cNvSpPr>
          <p:nvPr>
            <p:ph idx="1"/>
          </p:nvPr>
        </p:nvSpPr>
        <p:spPr>
          <a:xfrm>
            <a:off x="677334" y="2160589"/>
            <a:ext cx="8596668" cy="4341811"/>
          </a:xfrm>
        </p:spPr>
        <p:txBody>
          <a:bodyPr>
            <a:normAutofit/>
          </a:bodyPr>
          <a:lstStyle/>
          <a:p>
            <a:r>
              <a:rPr lang="es-ES" dirty="0" smtClean="0"/>
              <a:t>Muchas </a:t>
            </a:r>
            <a:r>
              <a:rPr lang="es-ES" dirty="0"/>
              <a:t>aplicaciones del Sistema de Administración de Información </a:t>
            </a:r>
            <a:r>
              <a:rPr lang="es-ES" dirty="0" err="1"/>
              <a:t>Mincom</a:t>
            </a:r>
            <a:r>
              <a:rPr lang="es-ES" dirty="0"/>
              <a:t> (</a:t>
            </a:r>
            <a:r>
              <a:rPr lang="es-ES" dirty="0" err="1"/>
              <a:t>Mincom</a:t>
            </a:r>
            <a:r>
              <a:rPr lang="es-ES" dirty="0"/>
              <a:t> </a:t>
            </a:r>
            <a:r>
              <a:rPr lang="es-ES" dirty="0" err="1"/>
              <a:t>Information</a:t>
            </a:r>
            <a:r>
              <a:rPr lang="es-ES" dirty="0"/>
              <a:t> Management </a:t>
            </a:r>
            <a:r>
              <a:rPr lang="es-ES" dirty="0" err="1"/>
              <a:t>System</a:t>
            </a:r>
            <a:r>
              <a:rPr lang="es-ES" dirty="0"/>
              <a:t> - MIMS) se relacionan con la operación y mantenimiento del equipo. Por eso, la identificación del equipo es vital para el sistema completo y este es el papel principal del Registro de Equipos.</a:t>
            </a:r>
            <a:endParaRPr lang="es-CL" dirty="0"/>
          </a:p>
          <a:p>
            <a:r>
              <a:rPr lang="es-ES" dirty="0"/>
              <a:t>Además de ésta función básica de identificación, el Registro de Equipos permite agrupar un número de partes de planta como una unidad productiva, que es identificada por un Número de Equipo. Las unidades productivas pueden agruparse en un nivel más alto y así sucesivamente; no hay restricción en el número de esos niveles. Esto significa que MIMS no requiere la construcción de una estructura jerárquica en el formato del Número de Equipo para efectos a reportar grupos de equipos. Por tanto, MIMS tampoco impone restricciones en la estructura del Número de Equipo.</a:t>
            </a:r>
            <a:endParaRPr lang="es-CL" dirty="0"/>
          </a:p>
        </p:txBody>
      </p:sp>
    </p:spTree>
    <p:extLst>
      <p:ext uri="{BB962C8B-B14F-4D97-AF65-F5344CB8AC3E}">
        <p14:creationId xmlns:p14="http://schemas.microsoft.com/office/powerpoint/2010/main" val="2409097085"/>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Registro de Equipo</a:t>
            </a:r>
            <a:endParaRPr lang="es-CL" dirty="0"/>
          </a:p>
        </p:txBody>
      </p:sp>
      <p:sp>
        <p:nvSpPr>
          <p:cNvPr id="3" name="Marcador de contenido 2"/>
          <p:cNvSpPr>
            <a:spLocks noGrp="1"/>
          </p:cNvSpPr>
          <p:nvPr>
            <p:ph idx="1"/>
          </p:nvPr>
        </p:nvSpPr>
        <p:spPr/>
        <p:txBody>
          <a:bodyPr>
            <a:normAutofit/>
          </a:bodyPr>
          <a:lstStyle/>
          <a:p>
            <a:r>
              <a:rPr lang="es-ES" dirty="0"/>
              <a:t>Además del Número de Equipo, MIMS provee para un Número de Planta estructurada de 30 caracteres para operaciones con números estructurados. Estas estructuras se pueden definir de acuerdo con la estructura de las instalaciones del cliente. Cada estructura dispone de seis niveles. El nombre y longitud de cada nivel pueden ser definidos por el </a:t>
            </a:r>
            <a:r>
              <a:rPr lang="es-ES" dirty="0" smtClean="0"/>
              <a:t>usuario</a:t>
            </a:r>
            <a:r>
              <a:rPr lang="es-CL" dirty="0"/>
              <a:t>.</a:t>
            </a:r>
          </a:p>
          <a:p>
            <a:r>
              <a:rPr lang="es-ES" dirty="0"/>
              <a:t>El sistema también provee, además del Número de Equipo y Número de Planta, segmentos de inicio y terminación para identificar porciones de la parte de un equipo que puede ser clasificado como un Activo Fijo.</a:t>
            </a:r>
            <a:endParaRPr lang="es-CL" dirty="0"/>
          </a:p>
          <a:p>
            <a:r>
              <a:rPr lang="es-ES" dirty="0"/>
              <a:t>El Registro de Equipos permite la identificación de ítems de equipos sujetos a Equipo de Seguimiento. Adicionalmente, la información usada con relación al Equipo de Seguimiento puede ser registrada en ello Registro de Equipos puede registrar los detalles de la garantía.</a:t>
            </a:r>
            <a:endParaRPr lang="es-CL" dirty="0"/>
          </a:p>
        </p:txBody>
      </p:sp>
    </p:spTree>
    <p:extLst>
      <p:ext uri="{BB962C8B-B14F-4D97-AF65-F5344CB8AC3E}">
        <p14:creationId xmlns:p14="http://schemas.microsoft.com/office/powerpoint/2010/main" val="99729645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Identificadores de Equipos Grupales</a:t>
            </a:r>
            <a:endParaRPr lang="es-CL" dirty="0"/>
          </a:p>
        </p:txBody>
      </p:sp>
      <p:sp>
        <p:nvSpPr>
          <p:cNvPr id="3" name="Marcador de contenido 2"/>
          <p:cNvSpPr>
            <a:spLocks noGrp="1"/>
          </p:cNvSpPr>
          <p:nvPr>
            <p:ph idx="1"/>
          </p:nvPr>
        </p:nvSpPr>
        <p:spPr/>
        <p:txBody>
          <a:bodyPr/>
          <a:lstStyle/>
          <a:p>
            <a:r>
              <a:rPr lang="es-ES" dirty="0"/>
              <a:t>El archivo Identificador de Grupo de equipo (MSF610) actualiza la información acerca de los Identificadores de Grupos de Equipos (EGI) para los siguientes objetivos:</a:t>
            </a:r>
            <a:endParaRPr lang="es-CL" dirty="0"/>
          </a:p>
          <a:p>
            <a:pPr lvl="0"/>
            <a:r>
              <a:rPr lang="es-ES" dirty="0"/>
              <a:t>Suministrar una lista de EGI utilizados para agrupar piezas de equipo con las mismas o similares características de operación o mantenimiento. Este código puede también formar la primera porción de un número de una Lista de Partes (APL).</a:t>
            </a:r>
            <a:endParaRPr lang="es-CL" dirty="0"/>
          </a:p>
          <a:p>
            <a:pPr lvl="0"/>
            <a:r>
              <a:rPr lang="es-ES" dirty="0"/>
              <a:t>Suministrar un perfil de todos los componentes posibles (códigos de componentes) que podrían aplicar a la pieza de equipo.</a:t>
            </a:r>
            <a:endParaRPr lang="es-CL" dirty="0"/>
          </a:p>
          <a:p>
            <a:r>
              <a:rPr lang="es-ES" dirty="0"/>
              <a:t>Ordenar los componentes para una pieza de equipo, suministrar más accesos significativos. </a:t>
            </a:r>
            <a:endParaRPr lang="es-CL" dirty="0"/>
          </a:p>
        </p:txBody>
      </p:sp>
    </p:spTree>
    <p:extLst>
      <p:ext uri="{BB962C8B-B14F-4D97-AF65-F5344CB8AC3E}">
        <p14:creationId xmlns:p14="http://schemas.microsoft.com/office/powerpoint/2010/main" val="2517888536"/>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Identificadores de Equipos Grupales</a:t>
            </a:r>
            <a:endParaRPr lang="es-CL" dirty="0"/>
          </a:p>
        </p:txBody>
      </p:sp>
      <p:graphicFrame>
        <p:nvGraphicFramePr>
          <p:cNvPr id="4" name="Marcador de contenido 3"/>
          <p:cNvGraphicFramePr>
            <a:graphicFrameLocks noGrp="1"/>
          </p:cNvGraphicFramePr>
          <p:nvPr>
            <p:ph idx="1"/>
          </p:nvPr>
        </p:nvGraphicFramePr>
        <p:xfrm>
          <a:off x="677863" y="2839815"/>
          <a:ext cx="8596312" cy="2522982"/>
        </p:xfrm>
        <a:graphic>
          <a:graphicData uri="http://schemas.openxmlformats.org/drawingml/2006/table">
            <a:tbl>
              <a:tblPr firstRow="1" firstCol="1" bandRow="1">
                <a:tableStyleId>{5C22544A-7EE6-4342-B048-85BDC9FD1C3A}</a:tableStyleId>
              </a:tblPr>
              <a:tblGrid>
                <a:gridCol w="2149078"/>
                <a:gridCol w="2149078"/>
                <a:gridCol w="2149078"/>
                <a:gridCol w="2149078"/>
              </a:tblGrid>
              <a:tr h="0">
                <a:tc>
                  <a:txBody>
                    <a:bodyPr/>
                    <a:lstStyle/>
                    <a:p>
                      <a:pPr algn="just">
                        <a:lnSpc>
                          <a:spcPct val="115000"/>
                        </a:lnSpc>
                        <a:spcAft>
                          <a:spcPts val="1000"/>
                        </a:spcAft>
                      </a:pPr>
                      <a:r>
                        <a:rPr lang="es-ES" sz="1200">
                          <a:effectLst/>
                        </a:rPr>
                        <a:t>Equipo</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Superior</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Sub-ensamblaje</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Sub-</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Componente</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Sub-ensamblaje</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Camión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Motor</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Bloqueo</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Turbos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Pistones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Refrigeración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Radiador</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Mangueras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Bomba de Agua</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Tren de Conducción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Caja de velocidades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Cambios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Rodamientos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Diferencial</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Cambios</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a:effectLst/>
                        </a:rPr>
                        <a:t> </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gn="just">
                        <a:lnSpc>
                          <a:spcPct val="115000"/>
                        </a:lnSpc>
                        <a:spcAft>
                          <a:spcPts val="1000"/>
                        </a:spcAft>
                      </a:pPr>
                      <a:r>
                        <a:rPr lang="es-ES" sz="1200" dirty="0">
                          <a:effectLst/>
                        </a:rPr>
                        <a:t>Rodamientos</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bl>
          </a:graphicData>
        </a:graphic>
      </p:graphicFrame>
    </p:spTree>
    <p:extLst>
      <p:ext uri="{BB962C8B-B14F-4D97-AF65-F5344CB8AC3E}">
        <p14:creationId xmlns:p14="http://schemas.microsoft.com/office/powerpoint/2010/main" val="208469386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p:txBody>
          <a:bodyPr>
            <a:normAutofit/>
          </a:bodyPr>
          <a:lstStyle/>
          <a:p>
            <a:r>
              <a:rPr lang="es-ES" dirty="0" smtClean="0"/>
              <a:t>MIMS </a:t>
            </a:r>
            <a:r>
              <a:rPr lang="es-ES" dirty="0"/>
              <a:t>proporciona tres módulos para identificar y controlar trabajos. Estos son:</a:t>
            </a:r>
            <a:endParaRPr lang="es-CL" dirty="0"/>
          </a:p>
          <a:p>
            <a:pPr lvl="0"/>
            <a:r>
              <a:rPr lang="es-ES" dirty="0"/>
              <a:t>Módulo de Control de Proyectos, que define una serie grande de trabajos y tareas organizados jerárquicamente, utilizando análisis de ruta crítica y otras técnicas de supervisión para ayudar a controlar el trabajo durante la vida de éste. También se pueden recoger Costos en cada nivel de la jerarquía.</a:t>
            </a:r>
            <a:endParaRPr lang="es-CL" dirty="0"/>
          </a:p>
          <a:p>
            <a:pPr lvl="0"/>
            <a:r>
              <a:rPr lang="es-ES" dirty="0"/>
              <a:t>Módulo de Ordenes de Trabajo, que define un trabajo individual, el cual se puede relacionar directamente (no jerárquicamente) con otras órdenes de trabajo o con proyectos. MIMS asume que el personal operativo o de mantenimiento controlará la ejecución del trabajo, con escasa supervisión por parte del sistema. Se pueden recoger los costos de una orden de trabajo y su orden de trabajo Principal.</a:t>
            </a:r>
            <a:endParaRPr lang="es-CL" dirty="0"/>
          </a:p>
          <a:p>
            <a:endParaRPr lang="es-CL" dirty="0"/>
          </a:p>
        </p:txBody>
      </p:sp>
    </p:spTree>
    <p:extLst>
      <p:ext uri="{BB962C8B-B14F-4D97-AF65-F5344CB8AC3E}">
        <p14:creationId xmlns:p14="http://schemas.microsoft.com/office/powerpoint/2010/main" val="237808997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r>
              <a:rPr lang="es-CL" dirty="0"/>
              <a:t/>
            </a:r>
            <a:br>
              <a:rPr lang="es-CL" dirty="0"/>
            </a:br>
            <a:endParaRPr lang="es-CL" dirty="0"/>
          </a:p>
        </p:txBody>
      </p:sp>
      <p:sp>
        <p:nvSpPr>
          <p:cNvPr id="3" name="Marcador de contenido 2"/>
          <p:cNvSpPr>
            <a:spLocks noGrp="1"/>
          </p:cNvSpPr>
          <p:nvPr>
            <p:ph idx="1"/>
          </p:nvPr>
        </p:nvSpPr>
        <p:spPr/>
        <p:txBody>
          <a:bodyPr/>
          <a:lstStyle/>
          <a:p>
            <a:pPr lvl="0"/>
            <a:r>
              <a:rPr lang="es-ES" dirty="0"/>
              <a:t>Tarea de Mantenimiento Programación, que define las tareas recurrentes, las cuales pueden:</a:t>
            </a:r>
            <a:endParaRPr lang="es-CL" sz="1400" dirty="0"/>
          </a:p>
          <a:p>
            <a:pPr lvl="1"/>
            <a:r>
              <a:rPr lang="es-ES" dirty="0"/>
              <a:t>ser ejecutadas por derecho propio sin orden de trabajo</a:t>
            </a:r>
            <a:endParaRPr lang="es-CL" sz="1200" dirty="0"/>
          </a:p>
          <a:p>
            <a:pPr lvl="1"/>
            <a:r>
              <a:rPr lang="es-ES" dirty="0"/>
              <a:t>ser ejecutadas por derecho propio, con recolección de costos en órdenes de trabajo vigentes</a:t>
            </a:r>
            <a:endParaRPr lang="es-CL" sz="1200" dirty="0"/>
          </a:p>
          <a:p>
            <a:pPr lvl="1"/>
            <a:r>
              <a:rPr lang="es-ES" dirty="0"/>
              <a:t>inicializar una orden de trabajo única en cada ocurrencia de la tarea, usando mecanismos de procedimiento de MIMS.</a:t>
            </a:r>
            <a:endParaRPr lang="es-CL" sz="1200" dirty="0"/>
          </a:p>
          <a:p>
            <a:endParaRPr lang="es-CL" dirty="0"/>
          </a:p>
        </p:txBody>
      </p:sp>
    </p:spTree>
    <p:extLst>
      <p:ext uri="{BB962C8B-B14F-4D97-AF65-F5344CB8AC3E}">
        <p14:creationId xmlns:p14="http://schemas.microsoft.com/office/powerpoint/2010/main" val="3554103558"/>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p:txBody>
          <a:bodyPr/>
          <a:lstStyle/>
          <a:p>
            <a:r>
              <a:rPr lang="es-ES" dirty="0"/>
              <a:t>El objetivo principal del módulo de Ordenes de Trabajo es registrar las circunstancias operacionales y los costos asociados con trabajos individuales. La función proporciona una herramienta amplia para las áreas de operaciones y mantenimiento.</a:t>
            </a:r>
            <a:endParaRPr lang="es-CL" dirty="0"/>
          </a:p>
        </p:txBody>
      </p:sp>
    </p:spTree>
    <p:extLst>
      <p:ext uri="{BB962C8B-B14F-4D97-AF65-F5344CB8AC3E}">
        <p14:creationId xmlns:p14="http://schemas.microsoft.com/office/powerpoint/2010/main" val="3767596947"/>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p:txBody>
          <a:bodyPr/>
          <a:lstStyle/>
          <a:p>
            <a:r>
              <a:rPr lang="es-ES" dirty="0"/>
              <a:t>MIMS identifica un trabajo entre varios tipos. Por ejemplo, las órdenes de trabajo se pueden crear para:</a:t>
            </a:r>
            <a:endParaRPr lang="es-CL" dirty="0"/>
          </a:p>
          <a:p>
            <a:pPr lvl="1"/>
            <a:r>
              <a:rPr lang="es-ES" dirty="0"/>
              <a:t>Mantenimiento Individual de fallas.</a:t>
            </a:r>
            <a:endParaRPr lang="es-CL" dirty="0"/>
          </a:p>
          <a:p>
            <a:pPr lvl="1"/>
            <a:r>
              <a:rPr lang="es-ES" dirty="0"/>
              <a:t>Una orden de trabajo pendiente para cubrir muchos trabajos pequeños del mismo tipo, sin hacer costeo de trabajos individuales.</a:t>
            </a:r>
            <a:endParaRPr lang="es-CL" dirty="0"/>
          </a:p>
          <a:p>
            <a:pPr lvl="1"/>
            <a:r>
              <a:rPr lang="es-ES" dirty="0"/>
              <a:t>Ordenes de trabajo pendientes para recolección de costos del periodo de trabajo de mantenimiento programado.</a:t>
            </a:r>
            <a:endParaRPr lang="es-CL" dirty="0"/>
          </a:p>
          <a:p>
            <a:pPr lvl="1"/>
            <a:r>
              <a:rPr lang="es-ES" dirty="0"/>
              <a:t>Ordenes de trabajo de proyecto para trabajos que forman parte de un proyecto en el sub-sistema de Control de Proyectos.</a:t>
            </a:r>
            <a:endParaRPr lang="es-CL" dirty="0"/>
          </a:p>
          <a:p>
            <a:pPr lvl="1"/>
            <a:r>
              <a:rPr lang="es-ES" dirty="0"/>
              <a:t>Ordenes de trabajo de capacitación para acumular tiempo y costos individuales de una capacitación en el trabajo.</a:t>
            </a:r>
            <a:endParaRPr lang="es-CL" dirty="0"/>
          </a:p>
          <a:p>
            <a:endParaRPr lang="es-CL" dirty="0"/>
          </a:p>
        </p:txBody>
      </p:sp>
    </p:spTree>
    <p:extLst>
      <p:ext uri="{BB962C8B-B14F-4D97-AF65-F5344CB8AC3E}">
        <p14:creationId xmlns:p14="http://schemas.microsoft.com/office/powerpoint/2010/main" val="249528366"/>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a:xfrm>
            <a:off x="677334" y="2160589"/>
            <a:ext cx="8596668" cy="4532311"/>
          </a:xfrm>
        </p:spPr>
        <p:txBody>
          <a:bodyPr>
            <a:normAutofit/>
          </a:bodyPr>
          <a:lstStyle/>
          <a:p>
            <a:r>
              <a:rPr lang="es-ES" dirty="0"/>
              <a:t>MIMS proporciona mecanismos de registro, realización de reportes y análisis, usando códigos e información en texto.</a:t>
            </a:r>
            <a:endParaRPr lang="es-CL" dirty="0"/>
          </a:p>
          <a:p>
            <a:r>
              <a:rPr lang="es-ES" dirty="0"/>
              <a:t>Durante la creación de una orden de trabajo, MIMS detecta si el equipo o cualquier montaje en el mismo (el sujeto de la orden de trabajo) aún está bajo garantía. Esto lo realiza comparando la fecha de operación actual con la fecha de expiración de garantía (conservada en el Registro de Equipo), o comparando el valor estadístico más reciente de operación con el valor estadístico de expiración de garantía.</a:t>
            </a:r>
            <a:endParaRPr lang="es-CL" dirty="0"/>
          </a:p>
          <a:p>
            <a:r>
              <a:rPr lang="es-ES" dirty="0"/>
              <a:t>Si el equipo o cualquier montaje en el mismo, está sujeto a garantía, se tiene una visión global del tipo de orden de trabajo (después de confirmación) con el tipo de garantía por default de la orden de trabajo, desde el archivo de Control del Sistema. Esto no se aprecia durante la transacción, pero en modificaciones o indagaciones posteriores, la orden de trabajo revelará que la acción se llevó a cabo.</a:t>
            </a:r>
            <a:endParaRPr lang="es-CL" dirty="0"/>
          </a:p>
          <a:p>
            <a:endParaRPr lang="es-CL" dirty="0"/>
          </a:p>
        </p:txBody>
      </p:sp>
    </p:spTree>
    <p:extLst>
      <p:ext uri="{BB962C8B-B14F-4D97-AF65-F5344CB8AC3E}">
        <p14:creationId xmlns:p14="http://schemas.microsoft.com/office/powerpoint/2010/main" val="28919686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Ordenes de Trabajo</a:t>
            </a:r>
            <a:endParaRPr lang="es-CL" dirty="0"/>
          </a:p>
        </p:txBody>
      </p:sp>
      <p:sp>
        <p:nvSpPr>
          <p:cNvPr id="3" name="Marcador de contenido 2"/>
          <p:cNvSpPr>
            <a:spLocks noGrp="1"/>
          </p:cNvSpPr>
          <p:nvPr>
            <p:ph idx="1"/>
          </p:nvPr>
        </p:nvSpPr>
        <p:spPr/>
        <p:txBody>
          <a:bodyPr/>
          <a:lstStyle/>
          <a:p>
            <a:r>
              <a:rPr lang="es-ES" dirty="0"/>
              <a:t>Si no se requiere sobrescribir el tipo de orden de trabajo, simplemente borre el tipo de garantía por default de la orden de trabajo del archivo de Control del Sistema.</a:t>
            </a:r>
            <a:endParaRPr lang="es-CL" dirty="0"/>
          </a:p>
          <a:p>
            <a:r>
              <a:rPr lang="es-ES" dirty="0"/>
              <a:t>Cuando se crea una orden de trabajo, se registra un Código Contable con esta orden.</a:t>
            </a:r>
            <a:endParaRPr lang="es-CL" dirty="0"/>
          </a:p>
          <a:p>
            <a:endParaRPr lang="es-CL" dirty="0"/>
          </a:p>
        </p:txBody>
      </p:sp>
    </p:spTree>
    <p:extLst>
      <p:ext uri="{BB962C8B-B14F-4D97-AF65-F5344CB8AC3E}">
        <p14:creationId xmlns:p14="http://schemas.microsoft.com/office/powerpoint/2010/main" val="249909367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Seguimiento del Equipo</a:t>
            </a:r>
            <a:endParaRPr lang="es-CL" dirty="0"/>
          </a:p>
        </p:txBody>
      </p:sp>
      <p:sp>
        <p:nvSpPr>
          <p:cNvPr id="3" name="Marcador de contenido 2"/>
          <p:cNvSpPr>
            <a:spLocks noGrp="1"/>
          </p:cNvSpPr>
          <p:nvPr>
            <p:ph idx="1"/>
          </p:nvPr>
        </p:nvSpPr>
        <p:spPr>
          <a:xfrm>
            <a:off x="677334" y="2160589"/>
            <a:ext cx="8596668" cy="4519611"/>
          </a:xfrm>
        </p:spPr>
        <p:txBody>
          <a:bodyPr>
            <a:normAutofit/>
          </a:bodyPr>
          <a:lstStyle/>
          <a:p>
            <a:r>
              <a:rPr lang="es-ES" dirty="0"/>
              <a:t>La información dentro de los módulos de Mantenimiento de MIMS es clasificada normalmente por la combinación de número de equipo o de planta, Código de Componente y Código Modificador, que usualmente definen la planta sobre una base de localización. Esta combinación representa una posición de instalación donde un ítem de equipo puede ser ensamblado. La posición de instalación identifica la maquinaria, pero no identifica el ítem individual de equipo actualmente montado ni su historia anterior. El módulo de seguimiento de equipo suministra una función adicional para rastrear ítems de equipo seleccionados a través de su ciclo de vida o compra, ensamble, desmonte, reconstrucción o reparación.</a:t>
            </a:r>
            <a:endParaRPr lang="es-CL" dirty="0"/>
          </a:p>
          <a:p>
            <a:r>
              <a:rPr lang="es-ES" dirty="0"/>
              <a:t>El equipo que va a ser rastreado a través de su ciclo de vida será referido a través de la siguiente documentación como equipo ensamblado. La combinación de equipo, Código de Componente y Código Modificador será referida a través de la siguiente documentación como posición de instalación.</a:t>
            </a:r>
            <a:endParaRPr lang="es-CL" dirty="0"/>
          </a:p>
          <a:p>
            <a:endParaRPr lang="es-CL" dirty="0"/>
          </a:p>
        </p:txBody>
      </p:sp>
    </p:spTree>
    <p:extLst>
      <p:ext uri="{BB962C8B-B14F-4D97-AF65-F5344CB8AC3E}">
        <p14:creationId xmlns:p14="http://schemas.microsoft.com/office/powerpoint/2010/main" val="3815132017"/>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Seguimiento del Equipo</a:t>
            </a:r>
            <a:endParaRPr lang="es-CL" dirty="0"/>
          </a:p>
        </p:txBody>
      </p:sp>
      <p:sp>
        <p:nvSpPr>
          <p:cNvPr id="3" name="Marcador de contenido 2"/>
          <p:cNvSpPr>
            <a:spLocks noGrp="1"/>
          </p:cNvSpPr>
          <p:nvPr>
            <p:ph idx="1"/>
          </p:nvPr>
        </p:nvSpPr>
        <p:spPr/>
        <p:txBody>
          <a:bodyPr>
            <a:normAutofit fontScale="92500" lnSpcReduction="20000"/>
          </a:bodyPr>
          <a:lstStyle/>
          <a:p>
            <a:r>
              <a:rPr lang="es-ES" dirty="0"/>
              <a:t>El equipo introducido en el Registro de Equipos debe ser definido como rastreable con el fin de que pueda ser rastreado. Para cada ítem de equipo rastreado MIMS registra referencias de todos los documentos a través de un sistema integrado el cual tiene el equipo accionado </a:t>
            </a:r>
            <a:r>
              <a:rPr lang="es-ES" dirty="0" smtClean="0"/>
              <a:t>incluyendo</a:t>
            </a:r>
            <a:r>
              <a:rPr lang="es-CL" dirty="0"/>
              <a:t>:</a:t>
            </a:r>
          </a:p>
          <a:p>
            <a:pPr lvl="0"/>
            <a:r>
              <a:rPr lang="es-ES" dirty="0"/>
              <a:t>Orden de Compra original</a:t>
            </a:r>
            <a:endParaRPr lang="es-CL" dirty="0"/>
          </a:p>
          <a:p>
            <a:pPr lvl="0"/>
            <a:r>
              <a:rPr lang="es-ES" dirty="0"/>
              <a:t>Ordenes de Trabajo de montaje</a:t>
            </a:r>
            <a:endParaRPr lang="es-CL" dirty="0"/>
          </a:p>
          <a:p>
            <a:pPr lvl="0"/>
            <a:r>
              <a:rPr lang="es-ES" dirty="0"/>
              <a:t>Ordenes de Trabajo de desmonte</a:t>
            </a:r>
            <a:endParaRPr lang="es-CL" dirty="0"/>
          </a:p>
          <a:p>
            <a:pPr lvl="0"/>
            <a:r>
              <a:rPr lang="es-ES" dirty="0"/>
              <a:t>Reconstrucción en sitio</a:t>
            </a:r>
            <a:endParaRPr lang="es-CL" dirty="0"/>
          </a:p>
          <a:p>
            <a:pPr lvl="0"/>
            <a:r>
              <a:rPr lang="es-ES" dirty="0"/>
              <a:t>Ordenes de Trabajo de reconstrucción en instalaciones</a:t>
            </a:r>
            <a:endParaRPr lang="es-CL" dirty="0"/>
          </a:p>
          <a:p>
            <a:pPr lvl="0"/>
            <a:r>
              <a:rPr lang="es-ES" dirty="0"/>
              <a:t>Ordenes de Compra de reconstrucciones fuera de instalaciones</a:t>
            </a:r>
            <a:endParaRPr lang="es-CL" dirty="0"/>
          </a:p>
          <a:p>
            <a:pPr lvl="0"/>
            <a:r>
              <a:rPr lang="es-ES" dirty="0"/>
              <a:t>Créditos en almacén</a:t>
            </a:r>
            <a:endParaRPr lang="es-CL" dirty="0"/>
          </a:p>
          <a:p>
            <a:pPr lvl="0"/>
            <a:r>
              <a:rPr lang="es-ES" dirty="0"/>
              <a:t>Entregas de almacén.</a:t>
            </a:r>
            <a:endParaRPr lang="es-CL" dirty="0"/>
          </a:p>
          <a:p>
            <a:endParaRPr lang="es-CL" dirty="0"/>
          </a:p>
        </p:txBody>
      </p:sp>
    </p:spTree>
    <p:extLst>
      <p:ext uri="{BB962C8B-B14F-4D97-AF65-F5344CB8AC3E}">
        <p14:creationId xmlns:p14="http://schemas.microsoft.com/office/powerpoint/2010/main" val="814055007"/>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Seguimiento del Equipo</a:t>
            </a:r>
            <a:endParaRPr lang="es-CL" dirty="0"/>
          </a:p>
        </p:txBody>
      </p:sp>
      <p:sp>
        <p:nvSpPr>
          <p:cNvPr id="3" name="Marcador de contenido 2"/>
          <p:cNvSpPr>
            <a:spLocks noGrp="1"/>
          </p:cNvSpPr>
          <p:nvPr>
            <p:ph idx="1"/>
          </p:nvPr>
        </p:nvSpPr>
        <p:spPr/>
        <p:txBody>
          <a:bodyPr/>
          <a:lstStyle/>
          <a:p>
            <a:r>
              <a:rPr lang="es-ES" dirty="0"/>
              <a:t>La información guardada en el sistema Material y en los archivos de Ordenes de Trabajo para cada uno de estos documentos se usa para presentar un cuadro completo de la historia de operación y mantenimiento de ítems individuales de equipo.</a:t>
            </a:r>
            <a:endParaRPr lang="es-CL" dirty="0"/>
          </a:p>
          <a:p>
            <a:endParaRPr lang="es-CL" dirty="0"/>
          </a:p>
        </p:txBody>
      </p:sp>
    </p:spTree>
    <p:extLst>
      <p:ext uri="{BB962C8B-B14F-4D97-AF65-F5344CB8AC3E}">
        <p14:creationId xmlns:p14="http://schemas.microsoft.com/office/powerpoint/2010/main" val="1554990898"/>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Trabajos Estándar</a:t>
            </a:r>
            <a:endParaRPr lang="es-CL" dirty="0"/>
          </a:p>
        </p:txBody>
      </p:sp>
      <p:sp>
        <p:nvSpPr>
          <p:cNvPr id="3" name="Marcador de contenido 2"/>
          <p:cNvSpPr>
            <a:spLocks noGrp="1"/>
          </p:cNvSpPr>
          <p:nvPr>
            <p:ph idx="1"/>
          </p:nvPr>
        </p:nvSpPr>
        <p:spPr/>
        <p:txBody>
          <a:bodyPr/>
          <a:lstStyle/>
          <a:p>
            <a:r>
              <a:rPr lang="es-ES" dirty="0"/>
              <a:t>La función de Procedimientos permite a los usuarios crear esqueletos de órdenes de trabajo. Estos se pueden utilizar para registrar la información detallada de trabajos complejos, o en casos en que las instrucciones de trabajo sean importantes por razones de seguridad. También se puede almacenar información detallada en forma tal que pueda ser fácilmente copiada en órdenes de trabajo.</a:t>
            </a:r>
            <a:endParaRPr lang="es-CL" dirty="0"/>
          </a:p>
          <a:p>
            <a:endParaRPr lang="es-CL" dirty="0"/>
          </a:p>
        </p:txBody>
      </p:sp>
    </p:spTree>
    <p:extLst>
      <p:ext uri="{BB962C8B-B14F-4D97-AF65-F5344CB8AC3E}">
        <p14:creationId xmlns:p14="http://schemas.microsoft.com/office/powerpoint/2010/main" val="231631760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Trabajos Estándar</a:t>
            </a:r>
            <a:endParaRPr lang="es-CL" dirty="0"/>
          </a:p>
        </p:txBody>
      </p:sp>
      <p:sp>
        <p:nvSpPr>
          <p:cNvPr id="3" name="Marcador de contenido 2"/>
          <p:cNvSpPr>
            <a:spLocks noGrp="1"/>
          </p:cNvSpPr>
          <p:nvPr>
            <p:ph idx="1"/>
          </p:nvPr>
        </p:nvSpPr>
        <p:spPr/>
        <p:txBody>
          <a:bodyPr>
            <a:normAutofit/>
          </a:bodyPr>
          <a:lstStyle/>
          <a:p>
            <a:r>
              <a:rPr lang="es-ES" dirty="0"/>
              <a:t>Estos trabajos predefinidos se utilizan de las siguientes maneras:</a:t>
            </a:r>
            <a:endParaRPr lang="es-CL" dirty="0"/>
          </a:p>
          <a:p>
            <a:pPr lvl="1"/>
            <a:r>
              <a:rPr lang="es-ES" dirty="0"/>
              <a:t>Las ordenes de trabajo pueden crearse según se requiera, utilizando el Procedimiento como un esqueleto.</a:t>
            </a:r>
            <a:endParaRPr lang="es-CL" dirty="0"/>
          </a:p>
          <a:p>
            <a:pPr lvl="1"/>
            <a:r>
              <a:rPr lang="es-ES" dirty="0"/>
              <a:t>El sistema de Programación de Mantenimiento se puede utilizar para crear órdenes de trabajo automáticamente a frecuencias predefinidas desde la información de Procedimiento.</a:t>
            </a:r>
            <a:endParaRPr lang="es-CL" dirty="0"/>
          </a:p>
          <a:p>
            <a:pPr lvl="1"/>
            <a:r>
              <a:rPr lang="es-ES" dirty="0"/>
              <a:t>El sistema de Monitoreo de Condición puede crear órdenes de trabajo automáticamente cuando las medidas alcanzan varios niveles de precaución y peligro.</a:t>
            </a:r>
            <a:endParaRPr lang="es-CL" dirty="0"/>
          </a:p>
          <a:p>
            <a:pPr lvl="1"/>
            <a:r>
              <a:rPr lang="es-ES" dirty="0"/>
              <a:t>Las ventanas de creación de ordenes abreviadas de trabajo utilizan información de procedimiento para registrar información por default no introducida en las ventanas.</a:t>
            </a:r>
            <a:endParaRPr lang="es-CL" dirty="0"/>
          </a:p>
        </p:txBody>
      </p:sp>
    </p:spTree>
    <p:extLst>
      <p:ext uri="{BB962C8B-B14F-4D97-AF65-F5344CB8AC3E}">
        <p14:creationId xmlns:p14="http://schemas.microsoft.com/office/powerpoint/2010/main" val="127585945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Trabajos Estándar</a:t>
            </a:r>
            <a:endParaRPr lang="es-CL" dirty="0"/>
          </a:p>
        </p:txBody>
      </p:sp>
      <p:sp>
        <p:nvSpPr>
          <p:cNvPr id="3" name="Marcador de contenido 2"/>
          <p:cNvSpPr>
            <a:spLocks noGrp="1"/>
          </p:cNvSpPr>
          <p:nvPr>
            <p:ph idx="1"/>
          </p:nvPr>
        </p:nvSpPr>
        <p:spPr/>
        <p:txBody>
          <a:bodyPr/>
          <a:lstStyle/>
          <a:p>
            <a:r>
              <a:rPr lang="es-ES" dirty="0"/>
              <a:t>Se pueden crear Procedimientos, bien por entrada directa, o bien copiando una orden de trabajo existente u otro Procedimiento. Se pueden buscar los trabajos utilizando una tecla de originador, número de Procedimiento Principal, números de equipo, o identificadores de grupo.</a:t>
            </a:r>
            <a:endParaRPr lang="es-CL" dirty="0"/>
          </a:p>
        </p:txBody>
      </p:sp>
    </p:spTree>
    <p:extLst>
      <p:ext uri="{BB962C8B-B14F-4D97-AF65-F5344CB8AC3E}">
        <p14:creationId xmlns:p14="http://schemas.microsoft.com/office/powerpoint/2010/main" val="22277282"/>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Trabajos Estándar</a:t>
            </a:r>
            <a:endParaRPr lang="es-CL" dirty="0"/>
          </a:p>
        </p:txBody>
      </p:sp>
      <p:sp>
        <p:nvSpPr>
          <p:cNvPr id="3" name="Marcador de contenido 2"/>
          <p:cNvSpPr>
            <a:spLocks noGrp="1"/>
          </p:cNvSpPr>
          <p:nvPr>
            <p:ph idx="1"/>
          </p:nvPr>
        </p:nvSpPr>
        <p:spPr/>
        <p:txBody>
          <a:bodyPr/>
          <a:lstStyle/>
          <a:p>
            <a:r>
              <a:rPr lang="es-ES" dirty="0"/>
              <a:t>La información de Procedimiento se actualiza a los siguientes niveles:</a:t>
            </a:r>
            <a:endParaRPr lang="es-CL" dirty="0"/>
          </a:p>
          <a:p>
            <a:pPr lvl="1"/>
            <a:r>
              <a:rPr lang="es-ES" dirty="0"/>
              <a:t>Archivo de Información del Procedimiento Principal (MSF695), en donde se agrupan los Procedimientos en una entidad mayor.</a:t>
            </a:r>
            <a:endParaRPr lang="es-CL" dirty="0"/>
          </a:p>
          <a:p>
            <a:pPr lvl="1"/>
            <a:r>
              <a:rPr lang="es-ES" dirty="0"/>
              <a:t>Archivo de Información de Procedimientos (MSF690), que contiene información equivalente al nivel de la orden de trabajo.</a:t>
            </a:r>
            <a:endParaRPr lang="es-CL" dirty="0"/>
          </a:p>
          <a:p>
            <a:pPr lvl="1"/>
            <a:r>
              <a:rPr lang="es-ES" dirty="0"/>
              <a:t>Archivo de Información de Tareas de Procedimientos (MSF693), que contiene información equivalente al nivel de la tarea de una orden de trabajo.</a:t>
            </a:r>
            <a:endParaRPr lang="es-CL" dirty="0"/>
          </a:p>
          <a:p>
            <a:pPr lvl="1"/>
            <a:r>
              <a:rPr lang="es-ES" dirty="0"/>
              <a:t>Los archivos de Referencia Cruzada contienen referencias entre </a:t>
            </a:r>
            <a:r>
              <a:rPr lang="es-ES" dirty="0" err="1"/>
              <a:t>Ids</a:t>
            </a:r>
            <a:r>
              <a:rPr lang="es-ES" dirty="0"/>
              <a:t>/</a:t>
            </a:r>
            <a:r>
              <a:rPr lang="es-ES" dirty="0" err="1"/>
              <a:t>EGIs</a:t>
            </a:r>
            <a:r>
              <a:rPr lang="es-ES" dirty="0"/>
              <a:t> de equipo (y opcionalmente códigos de componente y de modificador) y los Procedimientos.</a:t>
            </a:r>
            <a:endParaRPr lang="es-CL" dirty="0"/>
          </a:p>
        </p:txBody>
      </p:sp>
    </p:spTree>
    <p:extLst>
      <p:ext uri="{BB962C8B-B14F-4D97-AF65-F5344CB8AC3E}">
        <p14:creationId xmlns:p14="http://schemas.microsoft.com/office/powerpoint/2010/main" val="356986459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r>
              <a:rPr lang="es-CL" dirty="0"/>
              <a:t/>
            </a:r>
            <a:br>
              <a:rPr lang="es-CL" dirty="0"/>
            </a:br>
            <a:endParaRPr lang="es-CL" dirty="0"/>
          </a:p>
        </p:txBody>
      </p:sp>
      <p:sp>
        <p:nvSpPr>
          <p:cNvPr id="3" name="Marcador de contenido 2"/>
          <p:cNvSpPr>
            <a:spLocks noGrp="1"/>
          </p:cNvSpPr>
          <p:nvPr>
            <p:ph idx="1"/>
          </p:nvPr>
        </p:nvSpPr>
        <p:spPr/>
        <p:txBody>
          <a:bodyPr/>
          <a:lstStyle/>
          <a:p>
            <a:r>
              <a:rPr lang="es-ES" dirty="0" smtClean="0"/>
              <a:t>La </a:t>
            </a:r>
            <a:r>
              <a:rPr lang="es-ES" dirty="0"/>
              <a:t>función de Control de Proyectos se usa para controlar proyectos de construcción y similares que caen dentro de las categorías de costos de capital u operacionales. MIMS le sirve de apoyo al ingeniero para controlar la ejecución física de la obra, al igual que los costos con respecto a los Estimados. MIMS sirve para controlar la planeación y los costos de grandes trabajos poco frecuentes, tales como las interrupciones de operación de grandes plantas.</a:t>
            </a:r>
            <a:endParaRPr lang="es-CL" dirty="0"/>
          </a:p>
          <a:p>
            <a:endParaRPr lang="es-CL" dirty="0"/>
          </a:p>
        </p:txBody>
      </p:sp>
    </p:spTree>
    <p:extLst>
      <p:ext uri="{BB962C8B-B14F-4D97-AF65-F5344CB8AC3E}">
        <p14:creationId xmlns:p14="http://schemas.microsoft.com/office/powerpoint/2010/main" val="165391476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r>
              <a:rPr lang="es-CL" dirty="0"/>
              <a:t/>
            </a:r>
            <a:br>
              <a:rPr lang="es-CL" dirty="0"/>
            </a:br>
            <a:endParaRPr lang="es-CL" dirty="0"/>
          </a:p>
        </p:txBody>
      </p:sp>
      <p:sp>
        <p:nvSpPr>
          <p:cNvPr id="3" name="Marcador de contenido 2"/>
          <p:cNvSpPr>
            <a:spLocks noGrp="1"/>
          </p:cNvSpPr>
          <p:nvPr>
            <p:ph idx="1"/>
          </p:nvPr>
        </p:nvSpPr>
        <p:spPr/>
        <p:txBody>
          <a:bodyPr/>
          <a:lstStyle/>
          <a:p>
            <a:r>
              <a:rPr lang="es-ES" dirty="0"/>
              <a:t>MIMS ofrece las siguientes funciones</a:t>
            </a:r>
            <a:r>
              <a:rPr lang="es-ES" dirty="0" smtClean="0"/>
              <a:t>:</a:t>
            </a:r>
          </a:p>
          <a:p>
            <a:pPr lvl="1"/>
            <a:r>
              <a:rPr lang="es-ES" b="1" dirty="0"/>
              <a:t>Control de Costos.</a:t>
            </a:r>
            <a:endParaRPr lang="es-ES" dirty="0"/>
          </a:p>
          <a:p>
            <a:pPr lvl="1"/>
            <a:r>
              <a:rPr lang="es-ES" b="1" dirty="0"/>
              <a:t>Aprobación y Pronóstico de Fondos. </a:t>
            </a:r>
          </a:p>
          <a:p>
            <a:pPr lvl="1"/>
            <a:r>
              <a:rPr lang="es-ES" b="1" dirty="0"/>
              <a:t>Hitos (Actividades Críticas).</a:t>
            </a:r>
            <a:endParaRPr lang="es-ES" dirty="0"/>
          </a:p>
          <a:p>
            <a:pPr lvl="1"/>
            <a:r>
              <a:rPr lang="es-ES" b="1" dirty="0"/>
              <a:t>Valor Real vs. Estimado</a:t>
            </a:r>
            <a:r>
              <a:rPr lang="es-ES" dirty="0"/>
              <a:t>.</a:t>
            </a:r>
          </a:p>
          <a:p>
            <a:pPr lvl="1"/>
            <a:r>
              <a:rPr lang="es-ES" b="1" dirty="0"/>
              <a:t>Asignación de Costos</a:t>
            </a:r>
          </a:p>
          <a:p>
            <a:endParaRPr lang="es-CL" sz="1400" dirty="0"/>
          </a:p>
        </p:txBody>
      </p:sp>
    </p:spTree>
    <p:extLst>
      <p:ext uri="{BB962C8B-B14F-4D97-AF65-F5344CB8AC3E}">
        <p14:creationId xmlns:p14="http://schemas.microsoft.com/office/powerpoint/2010/main" val="4244374928"/>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r>
              <a:rPr lang="es-CL" dirty="0"/>
              <a:t/>
            </a:r>
            <a:br>
              <a:rPr lang="es-CL" dirty="0"/>
            </a:br>
            <a:endParaRPr lang="es-CL" dirty="0"/>
          </a:p>
        </p:txBody>
      </p:sp>
      <p:sp>
        <p:nvSpPr>
          <p:cNvPr id="3" name="Marcador de contenido 2"/>
          <p:cNvSpPr>
            <a:spLocks noGrp="1"/>
          </p:cNvSpPr>
          <p:nvPr>
            <p:ph idx="1"/>
          </p:nvPr>
        </p:nvSpPr>
        <p:spPr/>
        <p:txBody>
          <a:bodyPr/>
          <a:lstStyle/>
          <a:p>
            <a:pPr lvl="0"/>
            <a:r>
              <a:rPr lang="es-ES" b="1" dirty="0"/>
              <a:t>Control de Costos.</a:t>
            </a:r>
            <a:r>
              <a:rPr lang="es-ES" dirty="0"/>
              <a:t/>
            </a:r>
            <a:br>
              <a:rPr lang="es-ES" dirty="0"/>
            </a:br>
            <a:r>
              <a:rPr lang="es-ES" dirty="0"/>
              <a:t>En el caso de proyectos, se puede actualizar la información sobre el control del trabajo físico y costos de proyectos. MIMS le permite al personal encargado de proyectos registrar Estimados de costos y tiempos para cualquier número de segmentos de un proyecto dentro de una estructura jerárquica. Los Estimados para el costeo se actualizan:</a:t>
            </a:r>
            <a:endParaRPr lang="es-CL" sz="1400" dirty="0"/>
          </a:p>
          <a:p>
            <a:pPr lvl="1"/>
            <a:r>
              <a:rPr lang="es-ES" dirty="0"/>
              <a:t>para el ítem en total</a:t>
            </a:r>
            <a:endParaRPr lang="es-CL" sz="1200" dirty="0"/>
          </a:p>
          <a:p>
            <a:pPr lvl="1"/>
            <a:r>
              <a:rPr lang="es-ES" dirty="0"/>
              <a:t>subdividido en la porción perteneciente a los ítems subordinados y</a:t>
            </a:r>
            <a:endParaRPr lang="es-CL" sz="1200" dirty="0"/>
          </a:p>
          <a:p>
            <a:pPr lvl="1"/>
            <a:r>
              <a:rPr lang="es-ES" dirty="0"/>
              <a:t>aquellas perteneciente al ítem como tal (es decir, costos directos).</a:t>
            </a:r>
            <a:endParaRPr lang="es-CL" sz="1200" dirty="0"/>
          </a:p>
        </p:txBody>
      </p:sp>
    </p:spTree>
    <p:extLst>
      <p:ext uri="{BB962C8B-B14F-4D97-AF65-F5344CB8AC3E}">
        <p14:creationId xmlns:p14="http://schemas.microsoft.com/office/powerpoint/2010/main" val="221592755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endParaRPr lang="es-CL" dirty="0"/>
          </a:p>
        </p:txBody>
      </p:sp>
      <p:sp>
        <p:nvSpPr>
          <p:cNvPr id="3" name="Marcador de contenido 2"/>
          <p:cNvSpPr>
            <a:spLocks noGrp="1"/>
          </p:cNvSpPr>
          <p:nvPr>
            <p:ph idx="1"/>
          </p:nvPr>
        </p:nvSpPr>
        <p:spPr/>
        <p:txBody>
          <a:bodyPr/>
          <a:lstStyle/>
          <a:p>
            <a:r>
              <a:rPr lang="es-ES" dirty="0"/>
              <a:t>Los Estimados se actualizan a nivel de detalles de las categorías de costos para indicar, por ejemplo, recursos, materiales, contratos, planta de personal, ingresos y otros.</a:t>
            </a:r>
            <a:br>
              <a:rPr lang="es-ES" dirty="0"/>
            </a:br>
            <a:r>
              <a:rPr lang="es-ES" dirty="0"/>
              <a:t>Adicionalmente, el Estimado de costos directos de un ítem se puede subdividir aún más por un tipo de costo (elemento de gastos).</a:t>
            </a:r>
            <a:br>
              <a:rPr lang="es-ES" dirty="0"/>
            </a:br>
            <a:r>
              <a:rPr lang="es-ES" dirty="0"/>
              <a:t>Cada ítem de un proyecto puede relacionarse con un Número de Equipo si el proyecto es de construcción, adquisición, o mantenimiento de equipo.</a:t>
            </a:r>
            <a:br>
              <a:rPr lang="es-ES" dirty="0"/>
            </a:br>
            <a:r>
              <a:rPr lang="es-ES" dirty="0"/>
              <a:t>Los vínculos con sistemas de Programación para computadores personales están disponibles para ofrecer programación tipo PERT, análisis de ruta crítica y otras funciones especializadas de control de proyectos.</a:t>
            </a:r>
            <a:endParaRPr lang="es-CL" dirty="0"/>
          </a:p>
          <a:p>
            <a:endParaRPr lang="es-CL" dirty="0"/>
          </a:p>
        </p:txBody>
      </p:sp>
    </p:spTree>
    <p:extLst>
      <p:ext uri="{BB962C8B-B14F-4D97-AF65-F5344CB8AC3E}">
        <p14:creationId xmlns:p14="http://schemas.microsoft.com/office/powerpoint/2010/main" val="269637378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endParaRPr lang="es-CL" dirty="0"/>
          </a:p>
        </p:txBody>
      </p:sp>
      <p:sp>
        <p:nvSpPr>
          <p:cNvPr id="3" name="Marcador de contenido 2"/>
          <p:cNvSpPr>
            <a:spLocks noGrp="1"/>
          </p:cNvSpPr>
          <p:nvPr>
            <p:ph idx="1"/>
          </p:nvPr>
        </p:nvSpPr>
        <p:spPr/>
        <p:txBody>
          <a:bodyPr/>
          <a:lstStyle/>
          <a:p>
            <a:pPr lvl="0"/>
            <a:r>
              <a:rPr lang="es-ES" b="1" dirty="0"/>
              <a:t>Aprobación y Pronóstico de Fondos. </a:t>
            </a:r>
            <a:r>
              <a:rPr lang="es-ES" dirty="0"/>
              <a:t/>
            </a:r>
            <a:br>
              <a:rPr lang="es-ES" dirty="0"/>
            </a:br>
            <a:r>
              <a:rPr lang="es-ES" dirty="0"/>
              <a:t>Como parte de los módulos de Apropiación de Capital o Aprobación de Proyectos, MIMS soporta el proceso de aprobación de fondos para los desembolsos propios de un proyecto. Se pueden introducir presupuestos de desembolsos de capital y se puede registrar información según un número de aprobación o variación, en cada etapa del proceso de aprobación. Incluida dentro de este proceso de aprobación se encuentra la posibilidad de almacenar un incremento o una disminución en el monto del costo en el que se espera que un proyecto incurra, pero el cual representa un cambio en la asignación de fondos para los desembolsos del proyecto, que no ha sido aprobado aún.</a:t>
            </a:r>
            <a:endParaRPr lang="es-CL" dirty="0"/>
          </a:p>
          <a:p>
            <a:endParaRPr lang="es-CL" dirty="0"/>
          </a:p>
        </p:txBody>
      </p:sp>
    </p:spTree>
    <p:extLst>
      <p:ext uri="{BB962C8B-B14F-4D97-AF65-F5344CB8AC3E}">
        <p14:creationId xmlns:p14="http://schemas.microsoft.com/office/powerpoint/2010/main" val="3955226333"/>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endParaRPr lang="es-CL" dirty="0"/>
          </a:p>
        </p:txBody>
      </p:sp>
      <p:sp>
        <p:nvSpPr>
          <p:cNvPr id="3" name="Marcador de contenido 2"/>
          <p:cNvSpPr>
            <a:spLocks noGrp="1"/>
          </p:cNvSpPr>
          <p:nvPr>
            <p:ph idx="1"/>
          </p:nvPr>
        </p:nvSpPr>
        <p:spPr/>
        <p:txBody>
          <a:bodyPr/>
          <a:lstStyle/>
          <a:p>
            <a:pPr lvl="0"/>
            <a:r>
              <a:rPr lang="es-ES" b="1" dirty="0"/>
              <a:t>Hitos (Actividades Críticas).</a:t>
            </a:r>
            <a:r>
              <a:rPr lang="es-ES" dirty="0"/>
              <a:t/>
            </a:r>
            <a:br>
              <a:rPr lang="es-ES" dirty="0"/>
            </a:br>
            <a:r>
              <a:rPr lang="es-ES" dirty="0"/>
              <a:t>Además de la información sobre el proyecto, MIMS ofrece un archivo de eventos para registrar hitos (actividades críticas) y monitorear indicadores para un ítem de proyecto.</a:t>
            </a:r>
            <a:endParaRPr lang="es-CL" dirty="0"/>
          </a:p>
          <a:p>
            <a:endParaRPr lang="es-CL" dirty="0"/>
          </a:p>
        </p:txBody>
      </p:sp>
    </p:spTree>
    <p:extLst>
      <p:ext uri="{BB962C8B-B14F-4D97-AF65-F5344CB8AC3E}">
        <p14:creationId xmlns:p14="http://schemas.microsoft.com/office/powerpoint/2010/main" val="3156476447"/>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endParaRPr lang="es-CL" dirty="0"/>
          </a:p>
        </p:txBody>
      </p:sp>
      <p:sp>
        <p:nvSpPr>
          <p:cNvPr id="3" name="Marcador de contenido 2"/>
          <p:cNvSpPr>
            <a:spLocks noGrp="1"/>
          </p:cNvSpPr>
          <p:nvPr>
            <p:ph idx="1"/>
          </p:nvPr>
        </p:nvSpPr>
        <p:spPr/>
        <p:txBody>
          <a:bodyPr/>
          <a:lstStyle/>
          <a:p>
            <a:pPr lvl="0"/>
            <a:r>
              <a:rPr lang="es-ES" b="1" dirty="0"/>
              <a:t>Valor Real vs. Estimado</a:t>
            </a:r>
            <a:r>
              <a:rPr lang="es-ES" dirty="0"/>
              <a:t>.</a:t>
            </a:r>
            <a:br>
              <a:rPr lang="es-ES" dirty="0"/>
            </a:br>
            <a:r>
              <a:rPr lang="es-ES" dirty="0"/>
              <a:t>Los costos reales se pueden acumular según Estimados del proyecto en una de estas formas:</a:t>
            </a:r>
            <a:endParaRPr lang="es-CL" sz="1400" dirty="0"/>
          </a:p>
          <a:p>
            <a:pPr lvl="1"/>
            <a:r>
              <a:rPr lang="es-ES" dirty="0"/>
              <a:t>Las transacciones financieras se le pueden cargar directamente a un proyecto usando el número del proyecto, directamente o por medio de un número de Orden de Trabajo.</a:t>
            </a:r>
            <a:endParaRPr lang="es-CL" sz="1200" dirty="0"/>
          </a:p>
          <a:p>
            <a:pPr lvl="1"/>
            <a:r>
              <a:rPr lang="es-ES" dirty="0"/>
              <a:t>Las ordenes de trabajo que contengan un número de proyecto se pueden utilizar para el trabajo en la obra. El costo de estas ordenes de trabajo se incluye automáticamente dentro del costo del proyecto.</a:t>
            </a:r>
            <a:endParaRPr lang="es-CL" sz="1200" dirty="0"/>
          </a:p>
          <a:p>
            <a:endParaRPr lang="es-CL" dirty="0"/>
          </a:p>
        </p:txBody>
      </p:sp>
    </p:spTree>
    <p:extLst>
      <p:ext uri="{BB962C8B-B14F-4D97-AF65-F5344CB8AC3E}">
        <p14:creationId xmlns:p14="http://schemas.microsoft.com/office/powerpoint/2010/main" val="366923937"/>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a:t>Control de Proyectos</a:t>
            </a:r>
            <a:endParaRPr lang="es-CL" dirty="0"/>
          </a:p>
        </p:txBody>
      </p:sp>
      <p:sp>
        <p:nvSpPr>
          <p:cNvPr id="3" name="Marcador de contenido 2"/>
          <p:cNvSpPr>
            <a:spLocks noGrp="1"/>
          </p:cNvSpPr>
          <p:nvPr>
            <p:ph idx="1"/>
          </p:nvPr>
        </p:nvSpPr>
        <p:spPr/>
        <p:txBody>
          <a:bodyPr/>
          <a:lstStyle/>
          <a:p>
            <a:pPr lvl="0"/>
            <a:r>
              <a:rPr lang="es-ES" b="1" dirty="0"/>
              <a:t>Asignación de Costos</a:t>
            </a:r>
            <a:r>
              <a:rPr lang="es-ES" dirty="0"/>
              <a:t/>
            </a:r>
            <a:br>
              <a:rPr lang="es-ES" dirty="0"/>
            </a:br>
            <a:r>
              <a:rPr lang="es-ES" dirty="0"/>
              <a:t>El cálculo de costos de un proyecto permite la generación de reportes sobre costos comprometidos al igual que costos reales, cuando ordenes de bienes y servicios de proyectos o almacenes emiten solicitudes que se colocan mediante módulos de Materiales.</a:t>
            </a:r>
            <a:br>
              <a:rPr lang="es-ES" dirty="0"/>
            </a:br>
            <a:r>
              <a:rPr lang="es-ES" dirty="0"/>
              <a:t>Se presentan ventanas en línea para registrar la aprobación de ítems a través del proceso de aprobación. Los pasos dentro de este proceso son definidos por el usuario. Se ofrecen vínculos en el sistema de Indización de Correspondencia para registrar los documentos utilizados para la aprobación.</a:t>
            </a:r>
            <a:br>
              <a:rPr lang="es-ES" dirty="0"/>
            </a:br>
            <a:r>
              <a:rPr lang="es-ES" dirty="0"/>
              <a:t>MIMS soporta la actualización en línea de los participantes en empresas conjuntas relacionadas con un proyecto. Los costos del proyecto se pueden reasignar proporcionalmente según dichos participantes.</a:t>
            </a:r>
            <a:endParaRPr lang="es-CL" dirty="0"/>
          </a:p>
          <a:p>
            <a:endParaRPr lang="es-CL" dirty="0"/>
          </a:p>
        </p:txBody>
      </p:sp>
    </p:spTree>
    <p:extLst>
      <p:ext uri="{BB962C8B-B14F-4D97-AF65-F5344CB8AC3E}">
        <p14:creationId xmlns:p14="http://schemas.microsoft.com/office/powerpoint/2010/main" val="3553554720"/>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232426849"/>
              </p:ext>
            </p:extLst>
          </p:nvPr>
        </p:nvGraphicFramePr>
        <p:xfrm>
          <a:off x="677863" y="2288635"/>
          <a:ext cx="8596312" cy="2363470"/>
        </p:xfrm>
        <a:graphic>
          <a:graphicData uri="http://schemas.openxmlformats.org/drawingml/2006/table">
            <a:tbl>
              <a:tblPr firstRow="1" firstCol="1" bandRow="1">
                <a:tableStyleId>{5C22544A-7EE6-4342-B048-85BDC9FD1C3A}</a:tableStyleId>
              </a:tblPr>
              <a:tblGrid>
                <a:gridCol w="2497137"/>
                <a:gridCol w="3619500"/>
                <a:gridCol w="2479675"/>
              </a:tblGrid>
              <a:tr h="0">
                <a:tc>
                  <a:txBody>
                    <a:bodyPr/>
                    <a:lstStyle/>
                    <a:p>
                      <a:pPr algn="ctr">
                        <a:lnSpc>
                          <a:spcPct val="115000"/>
                        </a:lnSpc>
                        <a:spcAft>
                          <a:spcPts val="0"/>
                        </a:spcAft>
                      </a:pPr>
                      <a:r>
                        <a:rPr lang="es-ES" sz="1200">
                          <a:effectLst/>
                        </a:rPr>
                        <a:t>Incorporación al servicio</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s-ES" sz="1200">
                          <a:effectLst/>
                        </a:rPr>
                        <a:t>Operación</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s-ES" sz="1200">
                          <a:effectLst/>
                        </a:rPr>
                        <a:t>Mantenimiento</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r h="0">
                <a:tc rowSpan="6">
                  <a:txBody>
                    <a:bodyPr/>
                    <a:lstStyle/>
                    <a:p>
                      <a:pPr algn="ctr">
                        <a:lnSpc>
                          <a:spcPct val="115000"/>
                        </a:lnSpc>
                        <a:spcAft>
                          <a:spcPts val="0"/>
                        </a:spcAft>
                      </a:pPr>
                      <a:r>
                        <a:rPr lang="es-ES" sz="1200">
                          <a:effectLst/>
                        </a:rPr>
                        <a:t>Registro de Equipos (MSO600)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1000"/>
                        </a:spcAft>
                      </a:pPr>
                      <a:r>
                        <a:rPr lang="es-ES" sz="1200">
                          <a:effectLst/>
                        </a:rPr>
                        <a:t>Estadísticas Operación (MSO615; 400)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0"/>
                        </a:spcAft>
                      </a:pPr>
                      <a:r>
                        <a:rPr lang="es-ES" sz="1200">
                          <a:effectLst/>
                        </a:rPr>
                        <a:t>Ordenes de Trabajo (MSO620)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r h="0">
                <a:tc vMerge="1">
                  <a:txBody>
                    <a:bodyPr/>
                    <a:lstStyle/>
                    <a:p>
                      <a:endParaRPr lang="es-CL"/>
                    </a:p>
                  </a:txBody>
                  <a:tcPr/>
                </a:tc>
                <a:tc>
                  <a:txBody>
                    <a:bodyPr/>
                    <a:lstStyle/>
                    <a:p>
                      <a:pPr>
                        <a:lnSpc>
                          <a:spcPct val="115000"/>
                        </a:lnSpc>
                        <a:spcAft>
                          <a:spcPts val="1000"/>
                        </a:spcAft>
                      </a:pPr>
                      <a:r>
                        <a:rPr lang="es-ES" sz="1200">
                          <a:effectLst/>
                        </a:rPr>
                        <a:t>Monitoreo de Condiciones (MSO340)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1000"/>
                        </a:spcAft>
                      </a:pPr>
                      <a:r>
                        <a:rPr lang="es-ES" sz="1200">
                          <a:effectLst/>
                        </a:rPr>
                        <a:t>Planificación Mantenimiento(MSO690)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r h="0">
                <a:tc vMerge="1">
                  <a:txBody>
                    <a:bodyPr/>
                    <a:lstStyle/>
                    <a:p>
                      <a:endParaRPr lang="es-CL"/>
                    </a:p>
                  </a:txBody>
                  <a:tcPr/>
                </a:tc>
                <a:tc>
                  <a:txBody>
                    <a:bodyPr/>
                    <a:lstStyle/>
                    <a:p>
                      <a:pPr>
                        <a:lnSpc>
                          <a:spcPct val="115000"/>
                        </a:lnSpc>
                        <a:spcAft>
                          <a:spcPts val="1000"/>
                        </a:spcAft>
                      </a:pPr>
                      <a:r>
                        <a:rPr lang="es-ES" sz="1200">
                          <a:effectLst/>
                        </a:rPr>
                        <a:t>Control de Documentos (MSO580)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1000"/>
                        </a:spcAft>
                      </a:pPr>
                      <a:r>
                        <a:rPr lang="es-ES" sz="1200">
                          <a:effectLst/>
                        </a:rPr>
                        <a:t>Trabajos Estándares (MSO690)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r h="0">
                <a:tc vMerge="1">
                  <a:txBody>
                    <a:bodyPr/>
                    <a:lstStyle/>
                    <a:p>
                      <a:endParaRPr lang="es-CL"/>
                    </a:p>
                  </a:txBody>
                  <a:tcPr/>
                </a:tc>
                <a:tc>
                  <a:txBody>
                    <a:bodyPr/>
                    <a:lstStyle/>
                    <a:p>
                      <a:pPr>
                        <a:lnSpc>
                          <a:spcPct val="115000"/>
                        </a:lnSpc>
                        <a:spcAft>
                          <a:spcPts val="1000"/>
                        </a:spcAft>
                      </a:pPr>
                      <a:r>
                        <a:rPr lang="es-ES" sz="1200">
                          <a:effectLst/>
                        </a:rPr>
                        <a:t>Administración de Fluidos (MSO320)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1000"/>
                        </a:spcAft>
                      </a:pPr>
                      <a:r>
                        <a:rPr lang="es-ES" sz="1200">
                          <a:effectLst/>
                        </a:rPr>
                        <a:t>Control Proyectos (MSO660)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r h="0">
                <a:tc vMerge="1">
                  <a:txBody>
                    <a:bodyPr/>
                    <a:lstStyle/>
                    <a:p>
                      <a:endParaRPr lang="es-CL"/>
                    </a:p>
                  </a:txBody>
                  <a:tcPr/>
                </a:tc>
                <a:tc>
                  <a:txBody>
                    <a:bodyPr/>
                    <a:lstStyle/>
                    <a:p>
                      <a:pPr>
                        <a:lnSpc>
                          <a:spcPct val="115000"/>
                        </a:lnSpc>
                        <a:spcAft>
                          <a:spcPts val="1000"/>
                        </a:spcAft>
                      </a:pPr>
                      <a:r>
                        <a:rPr lang="es-ES" sz="1200">
                          <a:effectLst/>
                        </a:rPr>
                        <a:t>Historia y costeo de equipos (MSO606)</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1000"/>
                        </a:spcAft>
                      </a:pPr>
                      <a:r>
                        <a:rPr lang="es-ES" sz="1200">
                          <a:effectLst/>
                        </a:rPr>
                        <a:t>Grupos de Trabajo(MSO73E)</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r h="0">
                <a:tc vMerge="1">
                  <a:txBody>
                    <a:bodyPr/>
                    <a:lstStyle/>
                    <a:p>
                      <a:endParaRPr lang="es-CL"/>
                    </a:p>
                  </a:txBody>
                  <a:tcPr/>
                </a:tc>
                <a:tc>
                  <a:txBody>
                    <a:bodyPr/>
                    <a:lstStyle/>
                    <a:p>
                      <a:pPr>
                        <a:lnSpc>
                          <a:spcPct val="115000"/>
                        </a:lnSpc>
                        <a:spcAft>
                          <a:spcPts val="1000"/>
                        </a:spcAft>
                      </a:pPr>
                      <a:r>
                        <a:rPr lang="es-ES" sz="1200">
                          <a:effectLst/>
                        </a:rPr>
                        <a:t>Seguimiento de Equipos (MSO650)</a:t>
                      </a:r>
                      <a:endParaRPr lang="es-CL"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a:lnSpc>
                          <a:spcPct val="115000"/>
                        </a:lnSpc>
                        <a:spcAft>
                          <a:spcPts val="1000"/>
                        </a:spcAft>
                      </a:pPr>
                      <a:r>
                        <a:rPr lang="es-ES" sz="1200" dirty="0">
                          <a:effectLst/>
                        </a:rPr>
                        <a:t>Estimación de trabajos (MSO700)</a:t>
                      </a:r>
                      <a:endParaRPr lang="es-CL" sz="1100" dirty="0">
                        <a:effectLst/>
                      </a:endParaRPr>
                    </a:p>
                    <a:p>
                      <a:pPr>
                        <a:lnSpc>
                          <a:spcPct val="115000"/>
                        </a:lnSpc>
                        <a:spcAft>
                          <a:spcPts val="1000"/>
                        </a:spcAft>
                      </a:pPr>
                      <a:r>
                        <a:rPr lang="es-ES" sz="1200" dirty="0">
                          <a:effectLst/>
                        </a:rPr>
                        <a:t>Unidades Compatibles* Solicitudes de Trabajo *</a:t>
                      </a:r>
                      <a:endParaRPr lang="es-CL"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r>
            </a:tbl>
          </a:graphicData>
        </a:graphic>
      </p:graphicFrame>
    </p:spTree>
    <p:extLst>
      <p:ext uri="{BB962C8B-B14F-4D97-AF65-F5344CB8AC3E}">
        <p14:creationId xmlns:p14="http://schemas.microsoft.com/office/powerpoint/2010/main" val="292365033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2534" y="434350"/>
            <a:ext cx="9076266" cy="1320800"/>
          </a:xfrm>
        </p:spPr>
        <p:txBody>
          <a:bodyPr>
            <a:normAutofit/>
          </a:bodyPr>
          <a:lstStyle/>
          <a:p>
            <a:r>
              <a:rPr lang="es-CL" dirty="0"/>
              <a:t>U.T. </a:t>
            </a:r>
            <a:r>
              <a:rPr lang="es-CL" dirty="0" smtClean="0"/>
              <a:t>N°4 </a:t>
            </a:r>
            <a:r>
              <a:rPr lang="es-ES" dirty="0" smtClean="0"/>
              <a:t>SUBSISTEMA </a:t>
            </a:r>
            <a:r>
              <a:rPr lang="es-ES" dirty="0"/>
              <a:t>DE MATERIALES </a:t>
            </a:r>
            <a:r>
              <a:rPr lang="es-ES" dirty="0" smtClean="0"/>
              <a:t>SALINO</a:t>
            </a:r>
            <a:r>
              <a:rPr lang="es-MX" dirty="0"/>
              <a:t>.</a:t>
            </a:r>
            <a:endParaRPr lang="es-CL" dirty="0"/>
          </a:p>
        </p:txBody>
      </p:sp>
      <p:sp>
        <p:nvSpPr>
          <p:cNvPr id="4" name="Text Box 11"/>
          <p:cNvSpPr txBox="1">
            <a:spLocks noChangeArrowheads="1"/>
          </p:cNvSpPr>
          <p:nvPr/>
        </p:nvSpPr>
        <p:spPr bwMode="auto">
          <a:xfrm>
            <a:off x="0" y="2133600"/>
            <a:ext cx="12192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_tradnl" altLang="es-CL" sz="6000" dirty="0">
                <a:latin typeface="Times New Roman" panose="02020603050405020304" pitchFamily="18" charset="0"/>
              </a:rPr>
              <a:t>SISTEMA  SALINO</a:t>
            </a:r>
          </a:p>
        </p:txBody>
      </p:sp>
      <p:sp>
        <p:nvSpPr>
          <p:cNvPr id="6" name="Rectangle 14"/>
          <p:cNvSpPr>
            <a:spLocks noChangeArrowheads="1"/>
          </p:cNvSpPr>
          <p:nvPr/>
        </p:nvSpPr>
        <p:spPr bwMode="auto">
          <a:xfrm>
            <a:off x="-114300" y="3140074"/>
            <a:ext cx="123063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 sz="4400" dirty="0"/>
              <a:t>SUBSISTEMA DE </a:t>
            </a:r>
            <a:r>
              <a:rPr lang="es-ES" sz="4400" dirty="0" smtClean="0"/>
              <a:t>MATERIALES</a:t>
            </a:r>
          </a:p>
          <a:p>
            <a:pPr algn="ctr"/>
            <a:r>
              <a:rPr lang="es-ES" sz="4400" dirty="0"/>
              <a:t>Administrador Funcional D.AB.A.</a:t>
            </a:r>
            <a:endParaRPr lang="es-CL"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536763"/>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dirty="0"/>
              <a:t>SUBSISTEMA DE MATERIALES</a:t>
            </a:r>
          </a:p>
        </p:txBody>
      </p:sp>
      <p:sp>
        <p:nvSpPr>
          <p:cNvPr id="3" name="Marcador de contenido 2"/>
          <p:cNvSpPr>
            <a:spLocks noGrp="1"/>
          </p:cNvSpPr>
          <p:nvPr>
            <p:ph idx="1"/>
          </p:nvPr>
        </p:nvSpPr>
        <p:spPr/>
        <p:txBody>
          <a:bodyPr/>
          <a:lstStyle/>
          <a:p>
            <a:r>
              <a:rPr lang="es-ES" dirty="0" smtClean="0"/>
              <a:t>Catalogación</a:t>
            </a:r>
          </a:p>
          <a:p>
            <a:r>
              <a:rPr lang="es-ES" dirty="0"/>
              <a:t>Registro de </a:t>
            </a:r>
            <a:r>
              <a:rPr lang="es-ES" dirty="0" smtClean="0"/>
              <a:t>Proveedores</a:t>
            </a:r>
          </a:p>
          <a:p>
            <a:r>
              <a:rPr lang="es-ES" dirty="0"/>
              <a:t>Obtención del </a:t>
            </a:r>
            <a:r>
              <a:rPr lang="es-ES" dirty="0" smtClean="0"/>
              <a:t>Material</a:t>
            </a:r>
          </a:p>
          <a:p>
            <a:r>
              <a:rPr lang="es-ES" dirty="0" smtClean="0"/>
              <a:t>Almacenamiento</a:t>
            </a:r>
          </a:p>
          <a:p>
            <a:r>
              <a:rPr lang="es-ES" dirty="0"/>
              <a:t>Demandas</a:t>
            </a:r>
            <a:endParaRPr lang="es-ES" dirty="0" smtClean="0"/>
          </a:p>
          <a:p>
            <a:endParaRPr lang="es-ES" dirty="0" smtClean="0"/>
          </a:p>
          <a:p>
            <a:endParaRPr lang="es-ES" dirty="0" smtClean="0"/>
          </a:p>
          <a:p>
            <a:endParaRPr lang="es-CL" dirty="0"/>
          </a:p>
        </p:txBody>
      </p:sp>
    </p:spTree>
    <p:extLst>
      <p:ext uri="{BB962C8B-B14F-4D97-AF65-F5344CB8AC3E}">
        <p14:creationId xmlns:p14="http://schemas.microsoft.com/office/powerpoint/2010/main" val="1706938318"/>
      </p:ext>
    </p:extLst>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lvl="0"/>
            <a:r>
              <a:rPr lang="es-ES" dirty="0"/>
              <a:t>Registro de Materiales (Catalogación</a:t>
            </a:r>
            <a:r>
              <a:rPr lang="es-ES" dirty="0" smtClean="0"/>
              <a:t>).</a:t>
            </a:r>
            <a:endParaRPr lang="es-CL" dirty="0"/>
          </a:p>
        </p:txBody>
      </p:sp>
      <p:sp>
        <p:nvSpPr>
          <p:cNvPr id="3" name="Marcador de contenido 2"/>
          <p:cNvSpPr>
            <a:spLocks noGrp="1"/>
          </p:cNvSpPr>
          <p:nvPr>
            <p:ph idx="1"/>
          </p:nvPr>
        </p:nvSpPr>
        <p:spPr/>
        <p:txBody>
          <a:bodyPr/>
          <a:lstStyle/>
          <a:p>
            <a:r>
              <a:rPr lang="es-ES" dirty="0"/>
              <a:t>a.- La Catalogación es el método o procedimiento específico y estandarizado que se sigue para codificar, identificar, clasificar y numerar un artículo determinado, previamente especificado y normalizado en la Institución, correspondiendo a:</a:t>
            </a:r>
            <a:endParaRPr lang="es-CL" dirty="0"/>
          </a:p>
          <a:p>
            <a:pPr lvl="1"/>
            <a:r>
              <a:rPr lang="es-ES" dirty="0"/>
              <a:t>1) Número de Stock Nato (NSN)</a:t>
            </a:r>
            <a:endParaRPr lang="es-CL" dirty="0"/>
          </a:p>
          <a:p>
            <a:pPr lvl="1"/>
            <a:r>
              <a:rPr lang="es-ES" dirty="0"/>
              <a:t>2) Número de Stock Local (NSL)</a:t>
            </a:r>
            <a:endParaRPr lang="es-CL" dirty="0"/>
          </a:p>
          <a:p>
            <a:r>
              <a:rPr lang="es-ES" dirty="0"/>
              <a:t>b.- Para estos efectos, el Sistema de Catalogación de la NATO es el procedimiento utilizado por la Armada de Chile, el cual es uniforme y común para identificar, clasificar y numerar los artículos de Abastecimiento producidos y/o utilizados por los países de la NATO. Está diseñado para alcanzar la máxima eficacia en el apoyo logístico y para facilitar la gestión de los datos del material. </a:t>
            </a:r>
            <a:endParaRPr lang="es-CL" dirty="0"/>
          </a:p>
        </p:txBody>
      </p:sp>
    </p:spTree>
    <p:extLst>
      <p:ext uri="{BB962C8B-B14F-4D97-AF65-F5344CB8AC3E}">
        <p14:creationId xmlns:p14="http://schemas.microsoft.com/office/powerpoint/2010/main" val="826952354"/>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(Catalogación).</a:t>
            </a:r>
            <a:endParaRPr lang="es-CL" dirty="0"/>
          </a:p>
        </p:txBody>
      </p:sp>
      <p:sp>
        <p:nvSpPr>
          <p:cNvPr id="3" name="Marcador de contenido 2"/>
          <p:cNvSpPr>
            <a:spLocks noGrp="1"/>
          </p:cNvSpPr>
          <p:nvPr>
            <p:ph idx="1"/>
          </p:nvPr>
        </p:nvSpPr>
        <p:spPr>
          <a:xfrm>
            <a:off x="677334" y="1562100"/>
            <a:ext cx="8596668" cy="5130799"/>
          </a:xfrm>
        </p:spPr>
        <p:txBody>
          <a:bodyPr>
            <a:normAutofit lnSpcReduction="10000"/>
          </a:bodyPr>
          <a:lstStyle/>
          <a:p>
            <a:r>
              <a:rPr lang="es-ES" dirty="0"/>
              <a:t>c.- Los objetivos del Registro de Materiales (Catalogación) corresponden a:.</a:t>
            </a:r>
            <a:endParaRPr lang="es-CL" dirty="0"/>
          </a:p>
          <a:p>
            <a:pPr lvl="1"/>
            <a:r>
              <a:rPr lang="es-ES" dirty="0"/>
              <a:t>1) Permitir la Identificación uniforme de los artículos a través de una normalización y especificación.</a:t>
            </a:r>
            <a:endParaRPr lang="es-CL" dirty="0"/>
          </a:p>
          <a:p>
            <a:pPr lvl="1"/>
            <a:r>
              <a:rPr lang="es-ES" dirty="0"/>
              <a:t>2) Facilitar la clasificación y el control.</a:t>
            </a:r>
            <a:endParaRPr lang="es-CL" dirty="0"/>
          </a:p>
          <a:p>
            <a:pPr lvl="1"/>
            <a:r>
              <a:rPr lang="es-ES" dirty="0"/>
              <a:t>3) Crear un lenguaje único en el ámbito del Abastecimiento.</a:t>
            </a:r>
            <a:endParaRPr lang="es-CL" dirty="0"/>
          </a:p>
          <a:p>
            <a:pPr lvl="1"/>
            <a:r>
              <a:rPr lang="es-ES" dirty="0"/>
              <a:t>4) Permitir ahorro de tiempo y recursos.</a:t>
            </a:r>
            <a:endParaRPr lang="es-CL" dirty="0"/>
          </a:p>
          <a:p>
            <a:pPr lvl="1"/>
            <a:r>
              <a:rPr lang="es-ES" dirty="0"/>
              <a:t>5) Permitir el intercambio de artículos procedentes de diferentes fabricantes y ofrecer fuentes de obtención alternativos.</a:t>
            </a:r>
            <a:endParaRPr lang="es-CL" dirty="0"/>
          </a:p>
          <a:p>
            <a:pPr lvl="1"/>
            <a:r>
              <a:rPr lang="es-ES" dirty="0"/>
              <a:t>6) Facilitar la adquisición y su control.</a:t>
            </a:r>
            <a:endParaRPr lang="es-CL" dirty="0"/>
          </a:p>
          <a:p>
            <a:pPr lvl="1"/>
            <a:r>
              <a:rPr lang="es-ES" dirty="0"/>
              <a:t>7) Eliminar los números de Stock diferentes para un mismo artículo.</a:t>
            </a:r>
            <a:endParaRPr lang="es-CL" dirty="0"/>
          </a:p>
          <a:p>
            <a:pPr lvl="1"/>
            <a:r>
              <a:rPr lang="es-ES" dirty="0"/>
              <a:t>8) Facilitar la función de control de inventarios, sobre la base de la herramienta computacional.</a:t>
            </a:r>
            <a:endParaRPr lang="es-CL" dirty="0"/>
          </a:p>
          <a:p>
            <a:pPr lvl="1"/>
            <a:r>
              <a:rPr lang="es-ES" dirty="0"/>
              <a:t>9) Aumentar la eficacia de los Sistemas Logísticos.</a:t>
            </a:r>
            <a:endParaRPr lang="es-CL" dirty="0"/>
          </a:p>
          <a:p>
            <a:pPr lvl="1"/>
            <a:r>
              <a:rPr lang="es-ES" dirty="0"/>
              <a:t>10) Facilitar la Gestión de Datos.</a:t>
            </a:r>
            <a:endParaRPr lang="es-CL" dirty="0"/>
          </a:p>
          <a:p>
            <a:pPr lvl="1"/>
            <a:r>
              <a:rPr lang="es-ES" dirty="0"/>
              <a:t>11) Aumentar la eficiencia de las Operaciones Logísticas.</a:t>
            </a:r>
            <a:endParaRPr lang="es-CL" dirty="0"/>
          </a:p>
          <a:p>
            <a:endParaRPr lang="es-CL" dirty="0"/>
          </a:p>
        </p:txBody>
      </p:sp>
    </p:spTree>
    <p:extLst>
      <p:ext uri="{BB962C8B-B14F-4D97-AF65-F5344CB8AC3E}">
        <p14:creationId xmlns:p14="http://schemas.microsoft.com/office/powerpoint/2010/main" val="3765289709"/>
      </p:ext>
    </p:extLst>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(Catalogación).</a:t>
            </a:r>
            <a:endParaRPr lang="es-CL" dirty="0"/>
          </a:p>
        </p:txBody>
      </p:sp>
      <p:sp>
        <p:nvSpPr>
          <p:cNvPr id="3" name="Marcador de contenido 2"/>
          <p:cNvSpPr>
            <a:spLocks noGrp="1"/>
          </p:cNvSpPr>
          <p:nvPr>
            <p:ph idx="1"/>
          </p:nvPr>
        </p:nvSpPr>
        <p:spPr/>
        <p:txBody>
          <a:bodyPr/>
          <a:lstStyle/>
          <a:p>
            <a:r>
              <a:rPr lang="es-ES" dirty="0"/>
              <a:t>d.- Para el logro de los fines y objetivos de la Catalogación, es fundamental definir que </a:t>
            </a:r>
            <a:r>
              <a:rPr lang="es-ES" dirty="0" err="1"/>
              <a:t>itemes</a:t>
            </a:r>
            <a:r>
              <a:rPr lang="es-ES" dirty="0"/>
              <a:t> de Abastecimiento deben ser incorporados al Registro de Materiales, para tal efecto, deben darse las siguientes situaciones:</a:t>
            </a:r>
            <a:endParaRPr lang="es-CL" dirty="0"/>
          </a:p>
          <a:p>
            <a:pPr lvl="1"/>
            <a:r>
              <a:rPr lang="es-ES" dirty="0"/>
              <a:t>1) </a:t>
            </a:r>
            <a:r>
              <a:rPr lang="es-ES" dirty="0" err="1"/>
              <a:t>Itemes</a:t>
            </a:r>
            <a:r>
              <a:rPr lang="es-ES" dirty="0"/>
              <a:t> de Alta Demanda y que forman parte de una corriente normal de Abastecimiento, con requerimientos repetitivos y permanentes.</a:t>
            </a:r>
            <a:endParaRPr lang="es-CL" dirty="0"/>
          </a:p>
          <a:p>
            <a:pPr lvl="1"/>
            <a:r>
              <a:rPr lang="es-ES" dirty="0"/>
              <a:t>2) </a:t>
            </a:r>
            <a:r>
              <a:rPr lang="es-ES" dirty="0" err="1"/>
              <a:t>Itemes</a:t>
            </a:r>
            <a:r>
              <a:rPr lang="es-ES" dirty="0"/>
              <a:t> requeridos ocasionalmente, pero que exigen ser controlados a través de “Rastreo” de </a:t>
            </a:r>
            <a:r>
              <a:rPr lang="es-ES" dirty="0" err="1"/>
              <a:t>Itemes</a:t>
            </a:r>
            <a:r>
              <a:rPr lang="es-ES" dirty="0"/>
              <a:t> y que deberán ser almacenados para su posterior distribución.</a:t>
            </a:r>
            <a:endParaRPr lang="es-CL" dirty="0"/>
          </a:p>
          <a:p>
            <a:pPr lvl="1"/>
            <a:r>
              <a:rPr lang="es-ES" dirty="0"/>
              <a:t>3) </a:t>
            </a:r>
            <a:r>
              <a:rPr lang="es-ES" dirty="0" err="1"/>
              <a:t>Itemes</a:t>
            </a:r>
            <a:r>
              <a:rPr lang="es-ES" dirty="0"/>
              <a:t> que deberán quedar almacenados en un Centro de Abastecimiento.</a:t>
            </a:r>
            <a:endParaRPr lang="es-CL" dirty="0"/>
          </a:p>
          <a:p>
            <a:endParaRPr lang="es-CL" dirty="0"/>
          </a:p>
        </p:txBody>
      </p:sp>
    </p:spTree>
    <p:extLst>
      <p:ext uri="{BB962C8B-B14F-4D97-AF65-F5344CB8AC3E}">
        <p14:creationId xmlns:p14="http://schemas.microsoft.com/office/powerpoint/2010/main" val="812132364"/>
      </p:ext>
    </p:extLst>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(Catalogación).</a:t>
            </a:r>
            <a:endParaRPr lang="es-CL" dirty="0"/>
          </a:p>
        </p:txBody>
      </p:sp>
      <p:sp>
        <p:nvSpPr>
          <p:cNvPr id="3" name="Marcador de contenido 2"/>
          <p:cNvSpPr>
            <a:spLocks noGrp="1"/>
          </p:cNvSpPr>
          <p:nvPr>
            <p:ph idx="1"/>
          </p:nvPr>
        </p:nvSpPr>
        <p:spPr>
          <a:xfrm>
            <a:off x="677334" y="2160589"/>
            <a:ext cx="8596668" cy="4341811"/>
          </a:xfrm>
        </p:spPr>
        <p:txBody>
          <a:bodyPr>
            <a:normAutofit fontScale="92500" lnSpcReduction="10000"/>
          </a:bodyPr>
          <a:lstStyle/>
          <a:p>
            <a:r>
              <a:rPr lang="es-ES" dirty="0"/>
              <a:t>e.- De lo anterior, se desprende que los siguientes </a:t>
            </a:r>
            <a:r>
              <a:rPr lang="es-ES" dirty="0" err="1"/>
              <a:t>itemes</a:t>
            </a:r>
            <a:r>
              <a:rPr lang="es-ES" dirty="0"/>
              <a:t> están sujetos a catalogación:</a:t>
            </a:r>
            <a:endParaRPr lang="es-CL" dirty="0"/>
          </a:p>
          <a:p>
            <a:pPr lvl="1"/>
            <a:r>
              <a:rPr lang="es-ES" dirty="0"/>
              <a:t>1) Piezas de repuestos.</a:t>
            </a:r>
            <a:endParaRPr lang="es-CL" dirty="0"/>
          </a:p>
          <a:p>
            <a:pPr lvl="1"/>
            <a:r>
              <a:rPr lang="es-ES" dirty="0"/>
              <a:t>2) Consumos</a:t>
            </a:r>
            <a:endParaRPr lang="es-CL" dirty="0"/>
          </a:p>
          <a:p>
            <a:pPr lvl="1"/>
            <a:r>
              <a:rPr lang="es-ES" dirty="0"/>
              <a:t>3) Víveres</a:t>
            </a:r>
            <a:endParaRPr lang="es-CL" dirty="0"/>
          </a:p>
          <a:p>
            <a:pPr lvl="1"/>
            <a:r>
              <a:rPr lang="es-ES" dirty="0"/>
              <a:t>4) Combustibles y Lubricantes</a:t>
            </a:r>
            <a:endParaRPr lang="es-CL" dirty="0"/>
          </a:p>
          <a:p>
            <a:pPr lvl="1"/>
            <a:r>
              <a:rPr lang="es-ES" dirty="0"/>
              <a:t>5) Vestuario</a:t>
            </a:r>
            <a:endParaRPr lang="es-CL" dirty="0"/>
          </a:p>
          <a:p>
            <a:pPr lvl="1"/>
            <a:r>
              <a:rPr lang="es-ES" dirty="0"/>
              <a:t>6) Menaje</a:t>
            </a:r>
            <a:endParaRPr lang="es-CL" dirty="0"/>
          </a:p>
          <a:p>
            <a:pPr lvl="1"/>
            <a:r>
              <a:rPr lang="es-ES" dirty="0"/>
              <a:t>7) Equipos, Componentes y Accesorios.</a:t>
            </a:r>
            <a:endParaRPr lang="es-CL" dirty="0"/>
          </a:p>
          <a:p>
            <a:pPr lvl="1"/>
            <a:r>
              <a:rPr lang="es-ES" dirty="0"/>
              <a:t>8) Equipos de Pruebas y para Reparaciones o </a:t>
            </a:r>
            <a:r>
              <a:rPr lang="es-ES" dirty="0" smtClean="0"/>
              <a:t>Mantención.</a:t>
            </a:r>
            <a:endParaRPr lang="es-CL" dirty="0"/>
          </a:p>
          <a:p>
            <a:pPr lvl="1"/>
            <a:r>
              <a:rPr lang="es-ES" dirty="0" smtClean="0"/>
              <a:t>9</a:t>
            </a:r>
            <a:r>
              <a:rPr lang="es-ES" dirty="0"/>
              <a:t>) Instrumentos de Pruebas y para Reparaciones o Mantención</a:t>
            </a:r>
            <a:endParaRPr lang="es-CL" dirty="0"/>
          </a:p>
          <a:p>
            <a:pPr lvl="1"/>
            <a:r>
              <a:rPr lang="es-ES" dirty="0"/>
              <a:t>10) Facilitar la Gestión de Datos.</a:t>
            </a:r>
            <a:endParaRPr lang="es-CL" dirty="0"/>
          </a:p>
          <a:p>
            <a:pPr lvl="1"/>
            <a:r>
              <a:rPr lang="es-ES" dirty="0"/>
              <a:t>11) Aumentar la eficiencia de las Operaciones Logísticas.</a:t>
            </a:r>
            <a:endParaRPr lang="es-CL" dirty="0"/>
          </a:p>
          <a:p>
            <a:endParaRPr lang="es-CL" dirty="0"/>
          </a:p>
        </p:txBody>
      </p:sp>
    </p:spTree>
    <p:extLst>
      <p:ext uri="{BB962C8B-B14F-4D97-AF65-F5344CB8AC3E}">
        <p14:creationId xmlns:p14="http://schemas.microsoft.com/office/powerpoint/2010/main" val="4142315936"/>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a:t>
            </a:r>
            <a:r>
              <a:rPr lang="es-ES" dirty="0" smtClean="0"/>
              <a:t>Clasificación).</a:t>
            </a:r>
            <a:endParaRPr lang="es-CL" dirty="0"/>
          </a:p>
        </p:txBody>
      </p:sp>
      <p:sp>
        <p:nvSpPr>
          <p:cNvPr id="3" name="Marcador de contenido 2"/>
          <p:cNvSpPr>
            <a:spLocks noGrp="1"/>
          </p:cNvSpPr>
          <p:nvPr>
            <p:ph idx="1"/>
          </p:nvPr>
        </p:nvSpPr>
        <p:spPr>
          <a:xfrm>
            <a:off x="677334" y="1638301"/>
            <a:ext cx="7641166" cy="4851400"/>
          </a:xfrm>
        </p:spPr>
        <p:txBody>
          <a:bodyPr>
            <a:normAutofit/>
          </a:bodyPr>
          <a:lstStyle/>
          <a:p>
            <a:r>
              <a:rPr lang="es-ES" dirty="0"/>
              <a:t>f.- La Clasificación del Material incorporado al Registro de Materiales corresponde a:</a:t>
            </a:r>
            <a:endParaRPr lang="es-CL" dirty="0"/>
          </a:p>
          <a:p>
            <a:pPr lvl="1"/>
            <a:r>
              <a:rPr lang="es-ES" dirty="0"/>
              <a:t>(B) Publicación.</a:t>
            </a:r>
            <a:endParaRPr lang="es-CL" dirty="0"/>
          </a:p>
          <a:p>
            <a:pPr lvl="1"/>
            <a:r>
              <a:rPr lang="es-ES" dirty="0"/>
              <a:t>(C) Consumos</a:t>
            </a:r>
            <a:r>
              <a:rPr lang="es-ES" dirty="0" smtClean="0"/>
              <a:t>.</a:t>
            </a:r>
            <a:endParaRPr lang="es-CL" dirty="0"/>
          </a:p>
          <a:p>
            <a:pPr lvl="1"/>
            <a:r>
              <a:rPr lang="es-ES" dirty="0"/>
              <a:t>(D) En consignación</a:t>
            </a:r>
            <a:endParaRPr lang="es-CL" dirty="0"/>
          </a:p>
          <a:p>
            <a:pPr lvl="1"/>
            <a:r>
              <a:rPr lang="es-ES" dirty="0"/>
              <a:t>(</a:t>
            </a:r>
            <a:r>
              <a:rPr lang="es-ES" dirty="0" smtClean="0"/>
              <a:t>O) Obsoleto</a:t>
            </a:r>
            <a:endParaRPr lang="es-CL" dirty="0"/>
          </a:p>
          <a:p>
            <a:pPr lvl="1"/>
            <a:r>
              <a:rPr lang="es-ES" dirty="0"/>
              <a:t>(P) </a:t>
            </a:r>
            <a:r>
              <a:rPr lang="es-ES" dirty="0" smtClean="0"/>
              <a:t>Permanente</a:t>
            </a:r>
            <a:endParaRPr lang="es-CL" dirty="0"/>
          </a:p>
          <a:p>
            <a:pPr lvl="1"/>
            <a:r>
              <a:rPr lang="es-ES" dirty="0"/>
              <a:t>(R) </a:t>
            </a:r>
            <a:r>
              <a:rPr lang="es-ES" dirty="0" smtClean="0"/>
              <a:t>Repuestos</a:t>
            </a:r>
            <a:endParaRPr lang="es-CL" dirty="0"/>
          </a:p>
          <a:p>
            <a:pPr lvl="1"/>
            <a:r>
              <a:rPr lang="es-ES" dirty="0"/>
              <a:t>(S) </a:t>
            </a:r>
            <a:r>
              <a:rPr lang="es-ES" dirty="0" smtClean="0"/>
              <a:t>Consumos </a:t>
            </a:r>
            <a:r>
              <a:rPr lang="es-ES" dirty="0"/>
              <a:t>Críticos</a:t>
            </a:r>
            <a:endParaRPr lang="es-CL" dirty="0"/>
          </a:p>
          <a:p>
            <a:pPr lvl="1"/>
            <a:r>
              <a:rPr lang="es-ES" dirty="0"/>
              <a:t>(T) </a:t>
            </a:r>
            <a:r>
              <a:rPr lang="es-ES" dirty="0" smtClean="0"/>
              <a:t>Repuestos </a:t>
            </a:r>
            <a:r>
              <a:rPr lang="es-ES" dirty="0"/>
              <a:t>Críticos</a:t>
            </a:r>
            <a:endParaRPr lang="es-CL" dirty="0"/>
          </a:p>
          <a:p>
            <a:pPr lvl="1"/>
            <a:r>
              <a:rPr lang="es-ES" dirty="0"/>
              <a:t>(V) </a:t>
            </a:r>
            <a:r>
              <a:rPr lang="es-ES" dirty="0" smtClean="0"/>
              <a:t>Permanentes </a:t>
            </a:r>
            <a:r>
              <a:rPr lang="es-ES" dirty="0"/>
              <a:t>Críticos. </a:t>
            </a:r>
            <a:endParaRPr lang="es-CL" dirty="0"/>
          </a:p>
          <a:p>
            <a:endParaRPr lang="es-CL" dirty="0"/>
          </a:p>
        </p:txBody>
      </p:sp>
    </p:spTree>
    <p:extLst>
      <p:ext uri="{BB962C8B-B14F-4D97-AF65-F5344CB8AC3E}">
        <p14:creationId xmlns:p14="http://schemas.microsoft.com/office/powerpoint/2010/main" val="2847985718"/>
      </p:ext>
    </p:extLst>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p:txBody>
          <a:bodyPr/>
          <a:lstStyle/>
          <a:p>
            <a:r>
              <a:rPr lang="es-ES" dirty="0"/>
              <a:t>(B) Publicación.</a:t>
            </a:r>
            <a:endParaRPr lang="es-CL" dirty="0"/>
          </a:p>
          <a:p>
            <a:pPr marL="0" indent="0">
              <a:buNone/>
            </a:pPr>
            <a:r>
              <a:rPr lang="es-ES" dirty="0"/>
              <a:t>Corresponde a Libros, Folletos Técnicos y no Técnicos, Reglamentos, Manuales de Instrucción, Operación y de Mantención y disposiciones Técnicas.</a:t>
            </a:r>
            <a:endParaRPr lang="es-CL" dirty="0"/>
          </a:p>
          <a:p>
            <a:endParaRPr lang="es-CL" dirty="0"/>
          </a:p>
        </p:txBody>
      </p:sp>
    </p:spTree>
    <p:extLst>
      <p:ext uri="{BB962C8B-B14F-4D97-AF65-F5344CB8AC3E}">
        <p14:creationId xmlns:p14="http://schemas.microsoft.com/office/powerpoint/2010/main" val="3136049551"/>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a:xfrm>
            <a:off x="677334" y="1346200"/>
            <a:ext cx="8596668" cy="5308599"/>
          </a:xfrm>
        </p:spPr>
        <p:txBody>
          <a:bodyPr>
            <a:normAutofit/>
          </a:bodyPr>
          <a:lstStyle/>
          <a:p>
            <a:r>
              <a:rPr lang="es-ES" dirty="0"/>
              <a:t>(C) Consumos. </a:t>
            </a:r>
            <a:endParaRPr lang="es-CL" dirty="0"/>
          </a:p>
          <a:p>
            <a:pPr marL="0" indent="0">
              <a:buNone/>
            </a:pPr>
            <a:r>
              <a:rPr lang="es-ES" dirty="0"/>
              <a:t>Corresponde al material que se extingue totalmente con el uso, o en la mantención de equipos o componentes y demás especies de carácter efectivamente fungibles, que en razón de su naturaleza se consumen o destruyen en corto plazo, ejemplo: aceites, grasas, escobas, pinturas, útiles de escritorio, vestuario, calzado, alimentos, bebidas, etc.</a:t>
            </a:r>
            <a:endParaRPr lang="es-CL" dirty="0"/>
          </a:p>
          <a:p>
            <a:pPr marL="0" indent="0">
              <a:buNone/>
            </a:pPr>
            <a:endParaRPr lang="es-ES" dirty="0" smtClean="0"/>
          </a:p>
          <a:p>
            <a:pPr marL="0" indent="0">
              <a:buNone/>
            </a:pPr>
            <a:r>
              <a:rPr lang="es-ES" dirty="0" smtClean="0"/>
              <a:t>Aquellos </a:t>
            </a:r>
            <a:r>
              <a:rPr lang="es-ES" dirty="0"/>
              <a:t>productos que por su naturaleza, son clasificados como “Consumos”, por cuanto en el corto o mediano plazo se extinguen, se destruyen o por el uso, pierden sus condiciones originales ejemplo: jarcias, herramientas de uso general, vestuario, etc.</a:t>
            </a:r>
            <a:endParaRPr lang="es-CL" dirty="0"/>
          </a:p>
          <a:p>
            <a:endParaRPr lang="es-CL" dirty="0"/>
          </a:p>
        </p:txBody>
      </p:sp>
    </p:spTree>
    <p:extLst>
      <p:ext uri="{BB962C8B-B14F-4D97-AF65-F5344CB8AC3E}">
        <p14:creationId xmlns:p14="http://schemas.microsoft.com/office/powerpoint/2010/main" val="3552049"/>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a:xfrm>
            <a:off x="677334" y="1346200"/>
            <a:ext cx="8596668" cy="5308599"/>
          </a:xfrm>
        </p:spPr>
        <p:txBody>
          <a:bodyPr>
            <a:normAutofit/>
          </a:bodyPr>
          <a:lstStyle/>
          <a:p>
            <a:pPr marL="0" indent="0">
              <a:buNone/>
            </a:pPr>
            <a:endParaRPr lang="es-ES" dirty="0" smtClean="0"/>
          </a:p>
          <a:p>
            <a:pPr marL="0" indent="0">
              <a:buNone/>
            </a:pPr>
            <a:r>
              <a:rPr lang="es-ES" dirty="0" smtClean="0"/>
              <a:t>El </a:t>
            </a:r>
            <a:r>
              <a:rPr lang="es-ES" dirty="0"/>
              <a:t>material de “Consumos”, que es necesario que sea “controlable”, esto se puede concretar a través de las opciones que se indican:</a:t>
            </a:r>
            <a:endParaRPr lang="es-CL" dirty="0"/>
          </a:p>
          <a:p>
            <a:pPr lvl="1"/>
            <a:endParaRPr lang="es-ES" dirty="0" smtClean="0"/>
          </a:p>
          <a:p>
            <a:pPr lvl="1"/>
            <a:r>
              <a:rPr lang="es-ES" dirty="0" smtClean="0"/>
              <a:t>a</a:t>
            </a:r>
            <a:r>
              <a:rPr lang="es-ES" dirty="0"/>
              <a:t>) Restringido a una posición del responsable Técnico del Material, lo ejecuta el Control Operacional de Existencias (CODE) de la </a:t>
            </a:r>
            <a:r>
              <a:rPr lang="es-ES" dirty="0" err="1" smtClean="0"/>
              <a:t>D.AB.A.Su</a:t>
            </a:r>
            <a:r>
              <a:rPr lang="es-ES" dirty="0" smtClean="0"/>
              <a:t> </a:t>
            </a:r>
            <a:r>
              <a:rPr lang="es-ES" dirty="0"/>
              <a:t>objetivo es que mientras el Material se encuentre almacenado en un Centro de Abastecimiento, este no pueda ser retirado directamente por el usuario (UU.RR.), ya que necesita de una autorización superior(DIRECTEC).</a:t>
            </a:r>
            <a:endParaRPr lang="es-CL" dirty="0"/>
          </a:p>
          <a:p>
            <a:pPr lvl="1"/>
            <a:r>
              <a:rPr lang="es-ES" dirty="0"/>
              <a:t>b) Rastreado, para la opción de “por cantidad”. Lo ejecuta el Departamento de Catalogación de la D.AB.A., cuando se solicita su incorporación al Registro de Materiales o cuando, por requerimiento o mantención de datos, se dispone. Permite que el Material sea “Controlable” en SALINO</a:t>
            </a:r>
            <a:endParaRPr lang="es-CL" dirty="0"/>
          </a:p>
          <a:p>
            <a:endParaRPr lang="es-CL" dirty="0"/>
          </a:p>
        </p:txBody>
      </p:sp>
    </p:spTree>
    <p:extLst>
      <p:ext uri="{BB962C8B-B14F-4D97-AF65-F5344CB8AC3E}">
        <p14:creationId xmlns:p14="http://schemas.microsoft.com/office/powerpoint/2010/main" val="3886889935"/>
      </p:ext>
    </p:extLst>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p:txBody>
          <a:bodyPr/>
          <a:lstStyle/>
          <a:p>
            <a:r>
              <a:rPr lang="es-ES" dirty="0"/>
              <a:t>(D) En consignación</a:t>
            </a:r>
            <a:endParaRPr lang="es-CL" dirty="0"/>
          </a:p>
          <a:p>
            <a:pPr marL="0" indent="0">
              <a:buNone/>
            </a:pPr>
            <a:r>
              <a:rPr lang="es-ES" dirty="0"/>
              <a:t>Corresponde al Material que no es patrimonio de la Institución sino que de terceros, Ejemplo: Víveres y Materiales en el SERVMAD</a:t>
            </a:r>
            <a:r>
              <a:rPr lang="es-ES" dirty="0" smtClean="0"/>
              <a:t>.</a:t>
            </a:r>
          </a:p>
          <a:p>
            <a:pPr marL="0" indent="0">
              <a:buNone/>
            </a:pPr>
            <a:endParaRPr lang="es-CL" dirty="0"/>
          </a:p>
          <a:p>
            <a:r>
              <a:rPr lang="es-ES" dirty="0"/>
              <a:t>(O) : Obsoleto</a:t>
            </a:r>
            <a:endParaRPr lang="es-CL" dirty="0"/>
          </a:p>
          <a:p>
            <a:pPr marL="0" indent="0">
              <a:buNone/>
            </a:pPr>
            <a:r>
              <a:rPr lang="es-ES" dirty="0"/>
              <a:t>Corresponde al Material que se considera obsoleto, en desuso, el cual debe ser eliminado por no prestar utilidad.</a:t>
            </a:r>
            <a:endParaRPr lang="es-CL" dirty="0"/>
          </a:p>
          <a:p>
            <a:endParaRPr lang="es-CL" dirty="0"/>
          </a:p>
        </p:txBody>
      </p:sp>
    </p:spTree>
    <p:extLst>
      <p:ext uri="{BB962C8B-B14F-4D97-AF65-F5344CB8AC3E}">
        <p14:creationId xmlns:p14="http://schemas.microsoft.com/office/powerpoint/2010/main" val="2022489789"/>
      </p:ext>
    </p:extLst>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a:xfrm>
            <a:off x="677334" y="1422400"/>
            <a:ext cx="8596668" cy="5118099"/>
          </a:xfrm>
        </p:spPr>
        <p:txBody>
          <a:bodyPr>
            <a:normAutofit lnSpcReduction="10000"/>
          </a:bodyPr>
          <a:lstStyle/>
          <a:p>
            <a:r>
              <a:rPr lang="es-CL" dirty="0"/>
              <a:t> </a:t>
            </a:r>
            <a:r>
              <a:rPr lang="es-ES" dirty="0"/>
              <a:t>(P) : Permanente</a:t>
            </a:r>
            <a:endParaRPr lang="es-CL" dirty="0"/>
          </a:p>
          <a:p>
            <a:pPr marL="0" indent="0">
              <a:buNone/>
            </a:pPr>
            <a:r>
              <a:rPr lang="es-ES" dirty="0"/>
              <a:t>1) Corresponde al Material denominado equipos, componentes y accesorios, entendiéndose como equipo a una Unidad que tiene asociado un Plan de Mantenimiento.</a:t>
            </a:r>
            <a:endParaRPr lang="es-CL" dirty="0"/>
          </a:p>
          <a:p>
            <a:pPr lvl="1"/>
            <a:r>
              <a:rPr lang="es-ES" dirty="0" smtClean="0"/>
              <a:t>a</a:t>
            </a:r>
            <a:r>
              <a:rPr lang="es-ES" dirty="0"/>
              <a:t>) Equipo: Es una Unidad o Unidades, conjuntos, subconjuntos y partes necesarias, que están conectadas entre sí, o se usan en asociación para realizar una función operacional. Esta Unidad y todas sus partes componentes, al ser susceptibles de mantenimiento en forma individual, tendrán el mismo tratamiento como elemento </a:t>
            </a:r>
            <a:r>
              <a:rPr lang="es-ES" dirty="0" err="1"/>
              <a:t>mantenible</a:t>
            </a:r>
            <a:r>
              <a:rPr lang="es-ES" dirty="0"/>
              <a:t>, para efectos de Registros y Procesos de Seguimiento (Historial), monitoreo y costeo.</a:t>
            </a:r>
            <a:endParaRPr lang="es-CL" dirty="0"/>
          </a:p>
          <a:p>
            <a:pPr lvl="1"/>
            <a:r>
              <a:rPr lang="es-ES" dirty="0"/>
              <a:t>b) Equipo con Seguimiento: Es toda unidad con un Plan de Mantenimiento asociado, al cual es conveniente que se le haga un “seguimiento” durante su ciclo de vida en la Institución, mediante el Registro de su Historial, de los parámetros que determinan su vida útil o capacidad restante, como por ejemplo: Horas de Operación, cantidad de tiros disparados, combustibles consumidos, etc..</a:t>
            </a:r>
            <a:endParaRPr lang="es-CL" dirty="0"/>
          </a:p>
          <a:p>
            <a:pPr lvl="1"/>
            <a:r>
              <a:rPr lang="es-ES" dirty="0"/>
              <a:t>c) Equipo Rastreado: Es todo equipo, conjunto o subconjunto o pieza de estos, cuya característica es que deben ser “controlables” por una Dirección Técnica, respecto de su ubicación y estado operacional, durante todo su ciclo de vida en la Institución..</a:t>
            </a:r>
            <a:endParaRPr lang="es-CL" dirty="0"/>
          </a:p>
          <a:p>
            <a:endParaRPr lang="es-CL" dirty="0"/>
          </a:p>
        </p:txBody>
      </p:sp>
    </p:spTree>
    <p:extLst>
      <p:ext uri="{BB962C8B-B14F-4D97-AF65-F5344CB8AC3E}">
        <p14:creationId xmlns:p14="http://schemas.microsoft.com/office/powerpoint/2010/main" val="1689542639"/>
      </p:ext>
    </p:extLst>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a:xfrm>
            <a:off x="677334" y="1422400"/>
            <a:ext cx="8596668" cy="5118099"/>
          </a:xfrm>
        </p:spPr>
        <p:txBody>
          <a:bodyPr>
            <a:normAutofit/>
          </a:bodyPr>
          <a:lstStyle/>
          <a:p>
            <a:r>
              <a:rPr lang="es-ES" dirty="0" smtClean="0"/>
              <a:t>El </a:t>
            </a:r>
            <a:r>
              <a:rPr lang="es-ES" dirty="0"/>
              <a:t>factor común para el Material “Permanente”, es que este debe ser:</a:t>
            </a:r>
            <a:endParaRPr lang="es-CL" dirty="0"/>
          </a:p>
          <a:p>
            <a:pPr lvl="1"/>
            <a:r>
              <a:rPr lang="es-ES" dirty="0"/>
              <a:t>a) Restringido a una posición del responsable técnico del material, lo ejecuta el Control Operacional de Existencias (CODE) de la </a:t>
            </a:r>
            <a:r>
              <a:rPr lang="es-ES" dirty="0" smtClean="0"/>
              <a:t>D.AB.A.</a:t>
            </a:r>
            <a:r>
              <a:rPr lang="es-CL" dirty="0"/>
              <a:t>	</a:t>
            </a:r>
            <a:r>
              <a:rPr lang="es-ES" dirty="0" smtClean="0"/>
              <a:t>Su </a:t>
            </a:r>
            <a:r>
              <a:rPr lang="es-ES" dirty="0"/>
              <a:t>objetivo es que mientras el material se encuentre almacenado en un Centro de Abastecimiento, externo pueda ser retirado directamente, por el usuario (UU.RR.), ya que necesita de una autorización superior (DIRECTEC).</a:t>
            </a:r>
            <a:endParaRPr lang="es-CL" dirty="0"/>
          </a:p>
          <a:p>
            <a:pPr lvl="1"/>
            <a:r>
              <a:rPr lang="es-ES" dirty="0"/>
              <a:t>b) Rastreado, para las opciones </a:t>
            </a:r>
            <a:r>
              <a:rPr lang="es-ES" dirty="0" smtClean="0"/>
              <a:t>de:</a:t>
            </a:r>
          </a:p>
          <a:p>
            <a:pPr lvl="2"/>
            <a:r>
              <a:rPr lang="es-ES" dirty="0" smtClean="0"/>
              <a:t>1</a:t>
            </a:r>
            <a:r>
              <a:rPr lang="es-ES" dirty="0"/>
              <a:t>) Por </a:t>
            </a:r>
            <a:r>
              <a:rPr lang="es-ES" dirty="0" smtClean="0"/>
              <a:t>cantidad</a:t>
            </a:r>
            <a:endParaRPr lang="es-CL" dirty="0"/>
          </a:p>
          <a:p>
            <a:pPr lvl="2"/>
            <a:r>
              <a:rPr lang="es-ES" dirty="0" smtClean="0"/>
              <a:t>2</a:t>
            </a:r>
            <a:r>
              <a:rPr lang="es-ES" dirty="0"/>
              <a:t>) Por número de serie. Lo ejecuta el Departamento Catalogación de la D.AB.A., cuando se solicita su incorporación al Registro de Materiales o cuando, por requerimiento o mantención de datos, se dispone. Permite que el material sea “Controlable” en SALINO.</a:t>
            </a:r>
            <a:endParaRPr lang="es-CL" dirty="0"/>
          </a:p>
          <a:p>
            <a:endParaRPr lang="es-CL" dirty="0"/>
          </a:p>
        </p:txBody>
      </p:sp>
    </p:spTree>
    <p:extLst>
      <p:ext uri="{BB962C8B-B14F-4D97-AF65-F5344CB8AC3E}">
        <p14:creationId xmlns:p14="http://schemas.microsoft.com/office/powerpoint/2010/main" val="614811627"/>
      </p:ext>
    </p:extLst>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a:xfrm>
            <a:off x="677334" y="1536700"/>
            <a:ext cx="8596668" cy="4940299"/>
          </a:xfrm>
        </p:spPr>
        <p:txBody>
          <a:bodyPr>
            <a:normAutofit/>
          </a:bodyPr>
          <a:lstStyle/>
          <a:p>
            <a:r>
              <a:rPr lang="es-CL" dirty="0"/>
              <a:t> </a:t>
            </a:r>
            <a:r>
              <a:rPr lang="es-ES" dirty="0"/>
              <a:t>(R) </a:t>
            </a:r>
            <a:r>
              <a:rPr lang="es-ES" dirty="0" smtClean="0"/>
              <a:t>Repuestos</a:t>
            </a:r>
            <a:r>
              <a:rPr lang="es-ES" dirty="0"/>
              <a:t>. </a:t>
            </a:r>
            <a:endParaRPr lang="es-ES" dirty="0" smtClean="0"/>
          </a:p>
          <a:p>
            <a:pPr marL="0" indent="0">
              <a:buNone/>
            </a:pPr>
            <a:r>
              <a:rPr lang="es-ES" dirty="0" smtClean="0"/>
              <a:t>Corresponde </a:t>
            </a:r>
            <a:r>
              <a:rPr lang="es-ES" dirty="0"/>
              <a:t>a las piezas o parte última de un Equipo o componente, susceptible de reposición o reemplazo, no admite reparación, ejemplo: rodamientos, válvulas, etc.</a:t>
            </a:r>
            <a:endParaRPr lang="es-CL" dirty="0"/>
          </a:p>
          <a:p>
            <a:r>
              <a:rPr lang="es-ES" dirty="0"/>
              <a:t>(S) </a:t>
            </a:r>
            <a:r>
              <a:rPr lang="es-ES" dirty="0" smtClean="0"/>
              <a:t>Consumos </a:t>
            </a:r>
            <a:r>
              <a:rPr lang="es-ES" dirty="0"/>
              <a:t>Críticos. </a:t>
            </a:r>
            <a:endParaRPr lang="es-ES" dirty="0" smtClean="0"/>
          </a:p>
          <a:p>
            <a:pPr marL="0" indent="0">
              <a:buNone/>
            </a:pPr>
            <a:r>
              <a:rPr lang="es-ES" dirty="0" smtClean="0"/>
              <a:t>Corresponde </a:t>
            </a:r>
            <a:r>
              <a:rPr lang="es-ES" dirty="0"/>
              <a:t>a aquel material que surge de la convergencia entre equipos definidos como vitales por el Mando, para el cumplimiento del rol asignado a la Unidad, y los consumos determinados por las Direcciones Técnicas como imprescindibles para que esos equipos puedan operar.</a:t>
            </a:r>
            <a:endParaRPr lang="es-CL" dirty="0"/>
          </a:p>
          <a:p>
            <a:r>
              <a:rPr lang="es-ES" dirty="0"/>
              <a:t>(T) </a:t>
            </a:r>
            <a:r>
              <a:rPr lang="es-ES" dirty="0" smtClean="0"/>
              <a:t>Repuestos </a:t>
            </a:r>
            <a:r>
              <a:rPr lang="es-ES" dirty="0"/>
              <a:t>Críticos. </a:t>
            </a:r>
            <a:endParaRPr lang="es-ES" dirty="0" smtClean="0"/>
          </a:p>
          <a:p>
            <a:pPr marL="0" indent="0">
              <a:buNone/>
            </a:pPr>
            <a:r>
              <a:rPr lang="es-ES" dirty="0" smtClean="0"/>
              <a:t>Corresponde </a:t>
            </a:r>
            <a:r>
              <a:rPr lang="es-ES" dirty="0"/>
              <a:t>a aquel material que surge de la convergencia entre equipos definidos como vitales por el Mando, para el cumplimiento del rol asignado a la Unidad, y los repuestos determinados por las Direcciones Técnicas como imprescindibles para que estos equipos puedan operar</a:t>
            </a:r>
            <a:endParaRPr lang="es-CL" dirty="0"/>
          </a:p>
          <a:p>
            <a:endParaRPr lang="es-CL" dirty="0"/>
          </a:p>
        </p:txBody>
      </p:sp>
    </p:spTree>
    <p:extLst>
      <p:ext uri="{BB962C8B-B14F-4D97-AF65-F5344CB8AC3E}">
        <p14:creationId xmlns:p14="http://schemas.microsoft.com/office/powerpoint/2010/main" val="4044728698"/>
      </p:ext>
    </p:extLst>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(Clasificación).</a:t>
            </a:r>
            <a:endParaRPr lang="es-CL" dirty="0"/>
          </a:p>
        </p:txBody>
      </p:sp>
      <p:sp>
        <p:nvSpPr>
          <p:cNvPr id="3" name="Marcador de contenido 2"/>
          <p:cNvSpPr>
            <a:spLocks noGrp="1"/>
          </p:cNvSpPr>
          <p:nvPr>
            <p:ph idx="1"/>
          </p:nvPr>
        </p:nvSpPr>
        <p:spPr/>
        <p:txBody>
          <a:bodyPr/>
          <a:lstStyle/>
          <a:p>
            <a:r>
              <a:rPr lang="es-CL" dirty="0"/>
              <a:t> </a:t>
            </a:r>
            <a:r>
              <a:rPr lang="es-ES" dirty="0"/>
              <a:t>(V) </a:t>
            </a:r>
            <a:r>
              <a:rPr lang="es-ES" dirty="0" smtClean="0"/>
              <a:t>Permanentes </a:t>
            </a:r>
            <a:r>
              <a:rPr lang="es-ES" dirty="0"/>
              <a:t>Críticos. </a:t>
            </a:r>
            <a:endParaRPr lang="es-ES" dirty="0" smtClean="0"/>
          </a:p>
          <a:p>
            <a:pPr marL="0" indent="0">
              <a:buNone/>
            </a:pPr>
            <a:r>
              <a:rPr lang="es-ES" dirty="0" smtClean="0"/>
              <a:t>Corresponde </a:t>
            </a:r>
            <a:r>
              <a:rPr lang="es-ES" dirty="0"/>
              <a:t>a aquel material que surge de la convergencia entre equipos definidos como vitales por el Mando, para el cumplimiento del rol asignado a la Unidad, y los equipos, componentes y accesorios determinados por las Direcciones Técnicas como imprescindibles para que la Unidad pueda operar.</a:t>
            </a:r>
            <a:endParaRPr lang="es-CL" dirty="0"/>
          </a:p>
          <a:p>
            <a:endParaRPr lang="es-CL" dirty="0"/>
          </a:p>
        </p:txBody>
      </p:sp>
    </p:spTree>
    <p:extLst>
      <p:ext uri="{BB962C8B-B14F-4D97-AF65-F5344CB8AC3E}">
        <p14:creationId xmlns:p14="http://schemas.microsoft.com/office/powerpoint/2010/main" val="3012715574"/>
      </p:ext>
    </p:extLst>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a:t>
            </a:r>
            <a:r>
              <a:rPr lang="es-ES" sz="3200" dirty="0"/>
              <a:t>(Registro de Proveedores).</a:t>
            </a:r>
            <a:endParaRPr lang="es-CL" sz="3200" dirty="0"/>
          </a:p>
        </p:txBody>
      </p:sp>
      <p:sp>
        <p:nvSpPr>
          <p:cNvPr id="3" name="Marcador de contenido 2"/>
          <p:cNvSpPr>
            <a:spLocks noGrp="1"/>
          </p:cNvSpPr>
          <p:nvPr>
            <p:ph idx="1"/>
          </p:nvPr>
        </p:nvSpPr>
        <p:spPr>
          <a:xfrm>
            <a:off x="677334" y="2160589"/>
            <a:ext cx="8596668" cy="4329111"/>
          </a:xfrm>
        </p:spPr>
        <p:txBody>
          <a:bodyPr>
            <a:normAutofit/>
          </a:bodyPr>
          <a:lstStyle/>
          <a:p>
            <a:pPr lvl="0"/>
            <a:r>
              <a:rPr lang="es-ES" dirty="0" smtClean="0"/>
              <a:t>2.- Registro </a:t>
            </a:r>
            <a:r>
              <a:rPr lang="es-ES" dirty="0"/>
              <a:t>de Proveedores/Contratistas</a:t>
            </a:r>
            <a:endParaRPr lang="es-CL" dirty="0"/>
          </a:p>
          <a:p>
            <a:pPr marL="0" indent="0">
              <a:buNone/>
            </a:pPr>
            <a:r>
              <a:rPr lang="es-ES" dirty="0"/>
              <a:t>a.- Es el sistema que permite codificar, identificar y clasificar como únicos a los Proveedores/Contratistas, con el propósito de acceder a ellos a través del proceso de adquisiciones u obtención.</a:t>
            </a:r>
            <a:endParaRPr lang="es-CL" dirty="0"/>
          </a:p>
          <a:p>
            <a:pPr marL="0" indent="0">
              <a:buNone/>
            </a:pPr>
            <a:r>
              <a:rPr lang="es-ES" dirty="0"/>
              <a:t>b.- ¿A quienes se incorpora? : A todas aquellas Empresas o negocios que lo soliciten, ya sea en forma directa o a través de las Unidades y Reparticiones.</a:t>
            </a:r>
            <a:endParaRPr lang="es-CL" dirty="0"/>
          </a:p>
          <a:p>
            <a:pPr marL="0" indent="0">
              <a:buNone/>
            </a:pPr>
            <a:r>
              <a:rPr lang="es-ES" dirty="0"/>
              <a:t>c.- ¿A quienes no se incorporan? : A aquellas Empresas o negocios que no acrediten su condición de fabricante, productor, distribuidor (mayorista y minorista), representante e importador, de acuerdo a las formalidades y exigencias estipuladas en las “Bases de Postulación para el Registro de Proveedores/Contratistas de la Armada”.</a:t>
            </a:r>
            <a:endParaRPr lang="es-CL" dirty="0"/>
          </a:p>
          <a:p>
            <a:endParaRPr lang="es-CL" dirty="0"/>
          </a:p>
        </p:txBody>
      </p:sp>
    </p:spTree>
    <p:extLst>
      <p:ext uri="{BB962C8B-B14F-4D97-AF65-F5344CB8AC3E}">
        <p14:creationId xmlns:p14="http://schemas.microsoft.com/office/powerpoint/2010/main" val="3961181306"/>
      </p:ext>
    </p:extLst>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a:t>
            </a:r>
            <a:r>
              <a:rPr lang="es-ES" sz="3200" dirty="0"/>
              <a:t>(Registro de Proveedores).</a:t>
            </a:r>
            <a:endParaRPr lang="es-CL" sz="3200" dirty="0"/>
          </a:p>
        </p:txBody>
      </p:sp>
      <p:sp>
        <p:nvSpPr>
          <p:cNvPr id="3" name="Marcador de contenido 2"/>
          <p:cNvSpPr>
            <a:spLocks noGrp="1"/>
          </p:cNvSpPr>
          <p:nvPr>
            <p:ph idx="1"/>
          </p:nvPr>
        </p:nvSpPr>
        <p:spPr>
          <a:xfrm>
            <a:off x="677334" y="2160589"/>
            <a:ext cx="8596668" cy="4329111"/>
          </a:xfrm>
        </p:spPr>
        <p:txBody>
          <a:bodyPr>
            <a:normAutofit/>
          </a:bodyPr>
          <a:lstStyle/>
          <a:p>
            <a:pPr lvl="0"/>
            <a:r>
              <a:rPr lang="es-ES" dirty="0" smtClean="0"/>
              <a:t>2.- Registro </a:t>
            </a:r>
            <a:r>
              <a:rPr lang="es-ES" dirty="0"/>
              <a:t>de Proveedores/Contratistas</a:t>
            </a:r>
            <a:endParaRPr lang="es-CL" dirty="0"/>
          </a:p>
          <a:p>
            <a:pPr marL="0" indent="0">
              <a:buNone/>
            </a:pPr>
            <a:r>
              <a:rPr lang="es-ES" dirty="0" smtClean="0"/>
              <a:t>d</a:t>
            </a:r>
            <a:r>
              <a:rPr lang="es-ES" dirty="0"/>
              <a:t>.- ¿Quiénes acceden a las compras directas? : Todas aquellas Empresas o Negocios, cualesquiera sea su rubro y se encuentren en el Registro de Proveedores/Contratistas al momento de proceder a las adquisiciones. No son necesarias las exigencias estipuladas en las “Bases de Postulación para el Registro de Proveedores de la Armada”.</a:t>
            </a:r>
            <a:endParaRPr lang="es-CL" dirty="0"/>
          </a:p>
          <a:p>
            <a:pPr marL="0" indent="0">
              <a:buNone/>
            </a:pPr>
            <a:r>
              <a:rPr lang="es-ES" dirty="0"/>
              <a:t>e.- ¿Quienes acceden a las Propuestas Privadas y Públicas?: Todas aquellas Empresas o Negocios, cualesquiera sea su rubro y se encuentren en el Registro de Proveedores/Contratistas al momento de presentar los Propuestas</a:t>
            </a:r>
            <a:r>
              <a:rPr lang="es-ES" dirty="0" smtClean="0"/>
              <a:t>.</a:t>
            </a:r>
          </a:p>
          <a:p>
            <a:pPr marL="0" indent="0">
              <a:buNone/>
            </a:pPr>
            <a:r>
              <a:rPr lang="es-ES" dirty="0"/>
              <a:t>Estos Proveedores deben dar estricto cumplimiento a las “Bases de Postulación para el Registro de Proveedores/Contratistas de la Armada”, debidamente aprobados.</a:t>
            </a:r>
            <a:endParaRPr lang="es-CL" dirty="0"/>
          </a:p>
          <a:p>
            <a:pPr marL="0" indent="0">
              <a:buNone/>
            </a:pPr>
            <a:endParaRPr lang="es-CL" dirty="0"/>
          </a:p>
          <a:p>
            <a:endParaRPr lang="es-CL" dirty="0"/>
          </a:p>
        </p:txBody>
      </p:sp>
    </p:spTree>
    <p:extLst>
      <p:ext uri="{BB962C8B-B14F-4D97-AF65-F5344CB8AC3E}">
        <p14:creationId xmlns:p14="http://schemas.microsoft.com/office/powerpoint/2010/main" val="1934251504"/>
      </p:ext>
    </p:extLst>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a:t>
            </a:r>
            <a:r>
              <a:rPr lang="es-ES" sz="3200" dirty="0"/>
              <a:t>(Registro de Proveedores).</a:t>
            </a:r>
            <a:endParaRPr lang="es-CL" sz="3200" dirty="0"/>
          </a:p>
        </p:txBody>
      </p:sp>
      <p:sp>
        <p:nvSpPr>
          <p:cNvPr id="3" name="Marcador de contenido 2"/>
          <p:cNvSpPr>
            <a:spLocks noGrp="1"/>
          </p:cNvSpPr>
          <p:nvPr>
            <p:ph idx="1"/>
          </p:nvPr>
        </p:nvSpPr>
        <p:spPr>
          <a:xfrm>
            <a:off x="677334" y="1930401"/>
            <a:ext cx="8596668" cy="4559300"/>
          </a:xfrm>
        </p:spPr>
        <p:txBody>
          <a:bodyPr>
            <a:normAutofit fontScale="92500" lnSpcReduction="20000"/>
          </a:bodyPr>
          <a:lstStyle/>
          <a:p>
            <a:r>
              <a:rPr lang="es-ES" dirty="0"/>
              <a:t>f.- Las “Bases de Postulación para el Registro de Proveedores de la Armada”, será de responsabilidad de la D.AB.A.</a:t>
            </a:r>
            <a:endParaRPr lang="es-CL" dirty="0"/>
          </a:p>
          <a:p>
            <a:r>
              <a:rPr lang="es-ES" dirty="0"/>
              <a:t>g.- Las “Bases de Postulación para el Registro de Contratistas de la Armada", será de responsabilidad del S.O.C.A.</a:t>
            </a:r>
            <a:endParaRPr lang="es-CL" dirty="0"/>
          </a:p>
          <a:p>
            <a:r>
              <a:rPr lang="es-ES" dirty="0"/>
              <a:t>h.- A continuación se señalan los datos mandatorios mínimos exigibles para incorporar a los Proveedores al registro:</a:t>
            </a:r>
            <a:endParaRPr lang="es-CL" dirty="0"/>
          </a:p>
          <a:p>
            <a:pPr lvl="1"/>
            <a:r>
              <a:rPr lang="es-ES" dirty="0"/>
              <a:t>1) Razón Social</a:t>
            </a:r>
            <a:endParaRPr lang="es-CL" dirty="0"/>
          </a:p>
          <a:p>
            <a:pPr lvl="1"/>
            <a:r>
              <a:rPr lang="es-ES" dirty="0"/>
              <a:t>2) R.U.T.</a:t>
            </a:r>
            <a:endParaRPr lang="es-CL" dirty="0"/>
          </a:p>
          <a:p>
            <a:pPr lvl="1"/>
            <a:r>
              <a:rPr lang="es-ES" dirty="0"/>
              <a:t>3) Teléfono(s)</a:t>
            </a:r>
            <a:endParaRPr lang="es-CL" dirty="0"/>
          </a:p>
          <a:p>
            <a:pPr lvl="1"/>
            <a:r>
              <a:rPr lang="es-ES" dirty="0"/>
              <a:t>4) Fax</a:t>
            </a:r>
            <a:endParaRPr lang="es-CL" dirty="0"/>
          </a:p>
          <a:p>
            <a:pPr lvl="1"/>
            <a:r>
              <a:rPr lang="es-ES" dirty="0"/>
              <a:t>5) E-Mail</a:t>
            </a:r>
            <a:endParaRPr lang="es-CL" dirty="0"/>
          </a:p>
          <a:p>
            <a:pPr lvl="1"/>
            <a:r>
              <a:rPr lang="es-ES" dirty="0"/>
              <a:t>6) Domicilio</a:t>
            </a:r>
            <a:endParaRPr lang="es-CL" dirty="0"/>
          </a:p>
          <a:p>
            <a:pPr lvl="1"/>
            <a:r>
              <a:rPr lang="es-ES" dirty="0"/>
              <a:t>7) Persona de </a:t>
            </a:r>
            <a:r>
              <a:rPr lang="es-ES" dirty="0" smtClean="0"/>
              <a:t>Contacto</a:t>
            </a:r>
            <a:endParaRPr lang="es-CL" dirty="0"/>
          </a:p>
          <a:p>
            <a:pPr lvl="1"/>
            <a:r>
              <a:rPr lang="es-ES" dirty="0" smtClean="0"/>
              <a:t>8</a:t>
            </a:r>
            <a:r>
              <a:rPr lang="es-ES" dirty="0"/>
              <a:t>) Artículos que Provee (Rubros)</a:t>
            </a:r>
            <a:endParaRPr lang="es-CL" dirty="0"/>
          </a:p>
          <a:p>
            <a:pPr lvl="1"/>
            <a:r>
              <a:rPr lang="es-ES" dirty="0"/>
              <a:t>9) Nombre de </a:t>
            </a:r>
            <a:r>
              <a:rPr lang="es-ES" dirty="0" smtClean="0"/>
              <a:t>Fantasía</a:t>
            </a:r>
            <a:endParaRPr lang="es-CL" dirty="0"/>
          </a:p>
          <a:p>
            <a:endParaRPr lang="es-CL" dirty="0"/>
          </a:p>
        </p:txBody>
      </p:sp>
    </p:spTree>
    <p:extLst>
      <p:ext uri="{BB962C8B-B14F-4D97-AF65-F5344CB8AC3E}">
        <p14:creationId xmlns:p14="http://schemas.microsoft.com/office/powerpoint/2010/main" val="1569335741"/>
      </p:ext>
    </p:extLst>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lvl="0"/>
            <a:r>
              <a:rPr lang="es-ES" dirty="0"/>
              <a:t>Registro de Materiales </a:t>
            </a:r>
            <a:r>
              <a:rPr lang="es-ES" sz="3200" dirty="0" smtClean="0"/>
              <a:t>(</a:t>
            </a:r>
            <a:r>
              <a:rPr lang="es-ES" sz="3200" dirty="0"/>
              <a:t>Obtención del </a:t>
            </a:r>
            <a:r>
              <a:rPr lang="es-ES" sz="3200" dirty="0" smtClean="0"/>
              <a:t>Material).</a:t>
            </a:r>
            <a:endParaRPr lang="es-CL" sz="3200" dirty="0"/>
          </a:p>
        </p:txBody>
      </p:sp>
      <p:sp>
        <p:nvSpPr>
          <p:cNvPr id="3" name="Marcador de contenido 2"/>
          <p:cNvSpPr>
            <a:spLocks noGrp="1"/>
          </p:cNvSpPr>
          <p:nvPr>
            <p:ph idx="1"/>
          </p:nvPr>
        </p:nvSpPr>
        <p:spPr>
          <a:xfrm>
            <a:off x="677334" y="1714501"/>
            <a:ext cx="8596668" cy="5059278"/>
          </a:xfrm>
        </p:spPr>
        <p:txBody>
          <a:bodyPr>
            <a:normAutofit/>
          </a:bodyPr>
          <a:lstStyle/>
          <a:p>
            <a:pPr lvl="0"/>
            <a:r>
              <a:rPr lang="es-ES" dirty="0" smtClean="0"/>
              <a:t>3.- Obtención del Material</a:t>
            </a:r>
            <a:endParaRPr lang="es-CL" sz="1400" dirty="0"/>
          </a:p>
          <a:p>
            <a:pPr marL="0" lvl="0" indent="0">
              <a:buNone/>
            </a:pPr>
            <a:r>
              <a:rPr lang="es-ES" dirty="0" smtClean="0"/>
              <a:t>a</a:t>
            </a:r>
            <a:r>
              <a:rPr lang="es-ES" dirty="0"/>
              <a:t>.- Material </a:t>
            </a:r>
            <a:r>
              <a:rPr lang="es-ES" dirty="0" smtClean="0"/>
              <a:t>Catalogado</a:t>
            </a:r>
            <a:endParaRPr lang="es-CL" sz="1200" dirty="0"/>
          </a:p>
          <a:p>
            <a:pPr lvl="1"/>
            <a:r>
              <a:rPr lang="es-ES" dirty="0" smtClean="0"/>
              <a:t>1</a:t>
            </a:r>
            <a:r>
              <a:rPr lang="es-ES" dirty="0"/>
              <a:t>) Es aquel que se encuentra incorporado al Registro de Materiales (Catálogo) y cuya codificación corresponde al número de Stock Nato (NSN) y número de Stock Local (NSL</a:t>
            </a:r>
            <a:r>
              <a:rPr lang="es-ES" dirty="0" smtClean="0"/>
              <a:t>).</a:t>
            </a:r>
            <a:endParaRPr lang="es-CL" sz="800" dirty="0"/>
          </a:p>
          <a:p>
            <a:pPr lvl="1"/>
            <a:r>
              <a:rPr lang="es-ES" dirty="0" smtClean="0"/>
              <a:t>2</a:t>
            </a:r>
            <a:r>
              <a:rPr lang="es-ES" dirty="0"/>
              <a:t>) Su obtención se realiza a través </a:t>
            </a:r>
            <a:r>
              <a:rPr lang="es-ES" dirty="0" smtClean="0"/>
              <a:t>de:</a:t>
            </a:r>
            <a:endParaRPr lang="es-CL" sz="1000" dirty="0"/>
          </a:p>
          <a:p>
            <a:pPr lvl="2"/>
            <a:r>
              <a:rPr lang="es-ES" dirty="0" smtClean="0"/>
              <a:t>a</a:t>
            </a:r>
            <a:r>
              <a:rPr lang="es-ES" dirty="0"/>
              <a:t>). Orden de Entrega (Servicio en Bodega) cuando se encuentra en existencia en un Centro de </a:t>
            </a:r>
            <a:r>
              <a:rPr lang="es-ES" dirty="0" smtClean="0"/>
              <a:t>Abastecimiento.</a:t>
            </a:r>
            <a:endParaRPr lang="es-CL" sz="600" dirty="0"/>
          </a:p>
          <a:p>
            <a:pPr lvl="2"/>
            <a:r>
              <a:rPr lang="es-ES" dirty="0" smtClean="0"/>
              <a:t>b</a:t>
            </a:r>
            <a:r>
              <a:rPr lang="es-ES" dirty="0"/>
              <a:t>). Orden de Compra (ORCOM), producto de que el material solicitado por los Usuarios (UU.RR.) se encuentra sin existencia en los Centros de Abastecimiento, dando paso a la “Recomendación de Relleno”, la cual es analizada por el Control Operacional de Existencias (CODE) respectivo, disponiendo la “Recomendación de Compra” al ente </a:t>
            </a:r>
            <a:r>
              <a:rPr lang="es-ES" dirty="0" smtClean="0"/>
              <a:t>comprador.</a:t>
            </a:r>
            <a:endParaRPr lang="es-CL" sz="800" dirty="0"/>
          </a:p>
          <a:p>
            <a:pPr lvl="2"/>
            <a:r>
              <a:rPr lang="es-ES" dirty="0" smtClean="0"/>
              <a:t>c</a:t>
            </a:r>
            <a:r>
              <a:rPr lang="es-ES" dirty="0"/>
              <a:t>). Transferencias de un Distrito a otro, ya que una vez concretado, se activan las respectivas Ordenes de Entrega, en el Centro de Abastecimiento correspondiente</a:t>
            </a:r>
            <a:r>
              <a:rPr lang="es-ES" dirty="0" smtClean="0"/>
              <a:t>.</a:t>
            </a:r>
            <a:endParaRPr lang="es-CL" sz="800" dirty="0"/>
          </a:p>
        </p:txBody>
      </p:sp>
    </p:spTree>
    <p:extLst>
      <p:ext uri="{BB962C8B-B14F-4D97-AF65-F5344CB8AC3E}">
        <p14:creationId xmlns:p14="http://schemas.microsoft.com/office/powerpoint/2010/main" val="1112128599"/>
      </p:ext>
    </p:extLst>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lvl="0"/>
            <a:r>
              <a:rPr lang="es-ES" dirty="0"/>
              <a:t>Registro de Materiales </a:t>
            </a:r>
            <a:r>
              <a:rPr lang="es-ES" sz="3200" dirty="0" smtClean="0"/>
              <a:t>(</a:t>
            </a:r>
            <a:r>
              <a:rPr lang="es-ES" sz="3200" dirty="0"/>
              <a:t>Obtención del </a:t>
            </a:r>
            <a:r>
              <a:rPr lang="es-ES" sz="3200" dirty="0" smtClean="0"/>
              <a:t>Material).</a:t>
            </a:r>
            <a:endParaRPr lang="es-CL" sz="3200" dirty="0"/>
          </a:p>
        </p:txBody>
      </p:sp>
      <p:sp>
        <p:nvSpPr>
          <p:cNvPr id="3" name="Marcador de contenido 2"/>
          <p:cNvSpPr>
            <a:spLocks noGrp="1"/>
          </p:cNvSpPr>
          <p:nvPr>
            <p:ph idx="1"/>
          </p:nvPr>
        </p:nvSpPr>
        <p:spPr>
          <a:xfrm>
            <a:off x="677334" y="1714501"/>
            <a:ext cx="8596668" cy="4775200"/>
          </a:xfrm>
        </p:spPr>
        <p:txBody>
          <a:bodyPr>
            <a:normAutofit/>
          </a:bodyPr>
          <a:lstStyle/>
          <a:p>
            <a:pPr lvl="1"/>
            <a:r>
              <a:rPr lang="es-ES" dirty="0" smtClean="0"/>
              <a:t>3</a:t>
            </a:r>
            <a:r>
              <a:rPr lang="es-ES" dirty="0"/>
              <a:t>) Además, existen los “Contratos de Suministros” o “Acuerdos Futuros de Compras (FPA)”, producto de contratos por Propuestas Privadas o Públicas</a:t>
            </a:r>
            <a:r>
              <a:rPr lang="es-ES" dirty="0" smtClean="0"/>
              <a:t>.</a:t>
            </a:r>
          </a:p>
          <a:p>
            <a:pPr marL="457200" lvl="1" indent="0">
              <a:buNone/>
            </a:pPr>
            <a:r>
              <a:rPr lang="es-ES" dirty="0"/>
              <a:t>	</a:t>
            </a:r>
            <a:r>
              <a:rPr lang="es-ES" dirty="0" smtClean="0"/>
              <a:t>Este </a:t>
            </a:r>
            <a:r>
              <a:rPr lang="es-ES" dirty="0"/>
              <a:t>consiste en, cuando es solicitado un material a través de un Pedimento de Material y no hay existencias en el Centro de Abastecimiento, automáticamente el Sistema emite una Orden de Compra, por dicho </a:t>
            </a:r>
            <a:r>
              <a:rPr lang="es-ES" dirty="0" err="1"/>
              <a:t>Item</a:t>
            </a:r>
            <a:r>
              <a:rPr lang="es-ES" dirty="0"/>
              <a:t>, al Proveedor previamente adjudicado por contrato.</a:t>
            </a:r>
            <a:endParaRPr lang="es-CL" sz="1200" dirty="0"/>
          </a:p>
          <a:p>
            <a:endParaRPr lang="es-CL" dirty="0"/>
          </a:p>
        </p:txBody>
      </p:sp>
    </p:spTree>
    <p:extLst>
      <p:ext uri="{BB962C8B-B14F-4D97-AF65-F5344CB8AC3E}">
        <p14:creationId xmlns:p14="http://schemas.microsoft.com/office/powerpoint/2010/main" val="3191315392"/>
      </p:ext>
    </p:extLst>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lvl="0"/>
            <a:r>
              <a:rPr lang="es-ES" dirty="0"/>
              <a:t>Registro de Materiales </a:t>
            </a:r>
            <a:r>
              <a:rPr lang="es-ES" sz="3200" dirty="0" smtClean="0"/>
              <a:t>(</a:t>
            </a:r>
            <a:r>
              <a:rPr lang="es-ES" sz="3200" dirty="0"/>
              <a:t>Obtención del </a:t>
            </a:r>
            <a:r>
              <a:rPr lang="es-ES" sz="3200" dirty="0" smtClean="0"/>
              <a:t>Material).</a:t>
            </a:r>
            <a:endParaRPr lang="es-CL" sz="3200" dirty="0"/>
          </a:p>
        </p:txBody>
      </p:sp>
      <p:sp>
        <p:nvSpPr>
          <p:cNvPr id="3" name="Marcador de contenido 2"/>
          <p:cNvSpPr>
            <a:spLocks noGrp="1"/>
          </p:cNvSpPr>
          <p:nvPr>
            <p:ph idx="1"/>
          </p:nvPr>
        </p:nvSpPr>
        <p:spPr>
          <a:xfrm>
            <a:off x="677334" y="1714501"/>
            <a:ext cx="8596668" cy="4775200"/>
          </a:xfrm>
        </p:spPr>
        <p:txBody>
          <a:bodyPr>
            <a:normAutofit/>
          </a:bodyPr>
          <a:lstStyle/>
          <a:p>
            <a:r>
              <a:rPr lang="es-ES" dirty="0" smtClean="0"/>
              <a:t>b</a:t>
            </a:r>
            <a:r>
              <a:rPr lang="es-ES" dirty="0"/>
              <a:t>.- Material no Catalogado</a:t>
            </a:r>
            <a:endParaRPr lang="es-CL" sz="1400" dirty="0"/>
          </a:p>
          <a:p>
            <a:pPr lvl="1"/>
            <a:r>
              <a:rPr lang="es-ES" dirty="0"/>
              <a:t>1) Es aquel material o servicio que no se encuentra incorporado al Registro de Materiales (Catálogo), por cuanto, su demanda es esporádica y que no amerita su ingreso al Catálogo. En el caso de los Servicios, se entenderá como “mantención o reparación” de algún bien.</a:t>
            </a:r>
            <a:endParaRPr lang="es-CL" sz="1200" dirty="0"/>
          </a:p>
          <a:p>
            <a:pPr lvl="1"/>
            <a:r>
              <a:rPr lang="es-ES" dirty="0"/>
              <a:t>2) Su obtención se realiza a través de la Solicitud de Compra, la cual es originada directamente por el usuario (UU.RR.) al ente comprador</a:t>
            </a:r>
            <a:r>
              <a:rPr lang="es-ES" dirty="0" smtClean="0"/>
              <a:t>.</a:t>
            </a:r>
            <a:endParaRPr lang="es-CL" sz="1200" dirty="0"/>
          </a:p>
        </p:txBody>
      </p:sp>
    </p:spTree>
    <p:extLst>
      <p:ext uri="{BB962C8B-B14F-4D97-AF65-F5344CB8AC3E}">
        <p14:creationId xmlns:p14="http://schemas.microsoft.com/office/powerpoint/2010/main" val="2532812854"/>
      </p:ext>
    </p:extLst>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lvl="0"/>
            <a:r>
              <a:rPr lang="es-ES" dirty="0"/>
              <a:t>Registro de Materiales </a:t>
            </a:r>
            <a:r>
              <a:rPr lang="es-ES" sz="3200" dirty="0" smtClean="0"/>
              <a:t>(</a:t>
            </a:r>
            <a:r>
              <a:rPr lang="es-ES" sz="3200" dirty="0"/>
              <a:t>Obtención del </a:t>
            </a:r>
            <a:r>
              <a:rPr lang="es-ES" sz="3200" dirty="0" smtClean="0"/>
              <a:t>Material).</a:t>
            </a:r>
            <a:endParaRPr lang="es-CL" sz="3200" dirty="0"/>
          </a:p>
        </p:txBody>
      </p:sp>
      <p:sp>
        <p:nvSpPr>
          <p:cNvPr id="3" name="Marcador de contenido 2"/>
          <p:cNvSpPr>
            <a:spLocks noGrp="1"/>
          </p:cNvSpPr>
          <p:nvPr>
            <p:ph idx="1"/>
          </p:nvPr>
        </p:nvSpPr>
        <p:spPr>
          <a:xfrm>
            <a:off x="677334" y="1714501"/>
            <a:ext cx="8596668" cy="4775200"/>
          </a:xfrm>
        </p:spPr>
        <p:txBody>
          <a:bodyPr>
            <a:normAutofit/>
          </a:bodyPr>
          <a:lstStyle/>
          <a:p>
            <a:r>
              <a:rPr lang="es-ES" dirty="0" smtClean="0"/>
              <a:t>c</a:t>
            </a:r>
            <a:r>
              <a:rPr lang="es-ES" dirty="0"/>
              <a:t>.- Compradores</a:t>
            </a:r>
            <a:endParaRPr lang="es-CL" sz="1400" dirty="0"/>
          </a:p>
          <a:p>
            <a:pPr lvl="1"/>
            <a:r>
              <a:rPr lang="es-ES" dirty="0"/>
              <a:t>1) En la Institución son compradores en SALINO, los siguientes:</a:t>
            </a:r>
            <a:endParaRPr lang="es-CL" sz="1200" dirty="0"/>
          </a:p>
          <a:p>
            <a:pPr lvl="2"/>
            <a:r>
              <a:rPr lang="es-ES" dirty="0"/>
              <a:t>a) Departamento II “Adquisiciones” de la D.AB.A.</a:t>
            </a:r>
            <a:endParaRPr lang="es-CL" sz="1000" dirty="0"/>
          </a:p>
          <a:p>
            <a:pPr lvl="2"/>
            <a:r>
              <a:rPr lang="es-ES" dirty="0"/>
              <a:t>b) Departamento de Adquisiciones de los Centros de Abastecimiento Valparaíso, Talcahuano, Magallanes, Aviación Naval e Iquique.</a:t>
            </a:r>
            <a:endParaRPr lang="es-CL" sz="1000" dirty="0"/>
          </a:p>
          <a:p>
            <a:pPr lvl="2"/>
            <a:r>
              <a:rPr lang="es-ES" dirty="0"/>
              <a:t>c) Departamento de Adquisiciones del D.R.U.A., Talcahuano.</a:t>
            </a:r>
            <a:endParaRPr lang="es-CL" sz="1000" dirty="0"/>
          </a:p>
          <a:p>
            <a:pPr lvl="2"/>
            <a:r>
              <a:rPr lang="es-ES" dirty="0"/>
              <a:t>d) División Adquisiciones del Departamento Finanzas de la D.G.T.M.</a:t>
            </a:r>
            <a:endParaRPr lang="es-CL" sz="1000" dirty="0"/>
          </a:p>
          <a:p>
            <a:pPr lvl="1"/>
            <a:r>
              <a:rPr lang="es-ES" dirty="0"/>
              <a:t>2) La Estructura de funcionamiento en los Deptos. de Adquisiciones es:</a:t>
            </a:r>
            <a:endParaRPr lang="es-CL" sz="1200" dirty="0"/>
          </a:p>
          <a:p>
            <a:pPr lvl="2"/>
            <a:r>
              <a:rPr lang="es-ES" dirty="0"/>
              <a:t>a) Supervisor de Compra:</a:t>
            </a:r>
            <a:endParaRPr lang="es-CL" sz="1000" dirty="0"/>
          </a:p>
          <a:p>
            <a:pPr lvl="3"/>
            <a:r>
              <a:rPr lang="es-ES" dirty="0"/>
              <a:t>Es la persona que recibe la totalidad de las Recomendaciones de Compra, que son enviadas por el Control Operacional de Existencias (CODE).</a:t>
            </a:r>
            <a:endParaRPr lang="es-CL" sz="1000" dirty="0"/>
          </a:p>
          <a:p>
            <a:pPr lvl="3"/>
            <a:r>
              <a:rPr lang="es-ES" dirty="0"/>
              <a:t>Evalúa la carga de trabajo de los “compradores”, y procede a distribuirlas para iniciar el Proceso de obtención al comercio local.</a:t>
            </a:r>
            <a:endParaRPr lang="es-CL" sz="1000" dirty="0"/>
          </a:p>
          <a:p>
            <a:pPr lvl="2"/>
            <a:r>
              <a:rPr lang="es-ES" dirty="0"/>
              <a:t>b) Compradores: Personas que reciben, vía SALINO, las Recomendaciones de Compra, para proceder a su cotización, a la confección de los cuadros comparativos de precios, adjudicación y posterior emisión de las Ordenes de Compra.</a:t>
            </a:r>
            <a:endParaRPr lang="es-CL" sz="1000" dirty="0"/>
          </a:p>
          <a:p>
            <a:endParaRPr lang="es-CL" dirty="0"/>
          </a:p>
        </p:txBody>
      </p:sp>
    </p:spTree>
    <p:extLst>
      <p:ext uri="{BB962C8B-B14F-4D97-AF65-F5344CB8AC3E}">
        <p14:creationId xmlns:p14="http://schemas.microsoft.com/office/powerpoint/2010/main" val="2367052833"/>
      </p:ext>
    </p:extLst>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lvl="0"/>
            <a:r>
              <a:rPr lang="es-ES" dirty="0"/>
              <a:t>Registro de Materiales </a:t>
            </a:r>
            <a:r>
              <a:rPr lang="es-ES" sz="3200" dirty="0" smtClean="0"/>
              <a:t>(Almacenamiento).</a:t>
            </a:r>
            <a:endParaRPr lang="es-CL" sz="3200" dirty="0"/>
          </a:p>
        </p:txBody>
      </p:sp>
      <p:sp>
        <p:nvSpPr>
          <p:cNvPr id="3" name="Marcador de contenido 2"/>
          <p:cNvSpPr>
            <a:spLocks noGrp="1"/>
          </p:cNvSpPr>
          <p:nvPr>
            <p:ph idx="1"/>
          </p:nvPr>
        </p:nvSpPr>
        <p:spPr>
          <a:xfrm>
            <a:off x="677334" y="2160589"/>
            <a:ext cx="8596668" cy="4329111"/>
          </a:xfrm>
        </p:spPr>
        <p:txBody>
          <a:bodyPr>
            <a:normAutofit/>
          </a:bodyPr>
          <a:lstStyle/>
          <a:p>
            <a:pPr lvl="0"/>
            <a:r>
              <a:rPr lang="es-ES" dirty="0" smtClean="0"/>
              <a:t>4.- Almacenamiento</a:t>
            </a:r>
            <a:endParaRPr lang="es-CL" dirty="0"/>
          </a:p>
          <a:p>
            <a:pPr marL="0" indent="0">
              <a:buNone/>
            </a:pPr>
            <a:r>
              <a:rPr lang="es-ES" dirty="0"/>
              <a:t>La Recepción, Almacenamiento y posterior Distribución del Material que realizan los Centros de Abastecimiento, se llevan a cabo a través de:</a:t>
            </a:r>
            <a:endParaRPr lang="es-CL" dirty="0"/>
          </a:p>
          <a:p>
            <a:pPr lvl="1"/>
            <a:r>
              <a:rPr lang="es-ES" dirty="0"/>
              <a:t>a.- Almacén de Recepción:</a:t>
            </a:r>
            <a:endParaRPr lang="es-CL" dirty="0"/>
          </a:p>
          <a:p>
            <a:pPr marL="457200" lvl="1" indent="0">
              <a:buNone/>
            </a:pPr>
            <a:r>
              <a:rPr lang="es-ES" dirty="0"/>
              <a:t>Una vez el Material es entregado por el Proveedor, se procede a su Reconocimiento y Recepción, de acuerdo a los detalles consignados en la respectiva Orden de </a:t>
            </a:r>
            <a:r>
              <a:rPr lang="es-ES" dirty="0" smtClean="0"/>
              <a:t>Compra</a:t>
            </a:r>
            <a:endParaRPr lang="es-CL" dirty="0"/>
          </a:p>
          <a:p>
            <a:pPr marL="457200" lvl="1" indent="0">
              <a:buNone/>
            </a:pPr>
            <a:r>
              <a:rPr lang="es-ES" dirty="0" smtClean="0"/>
              <a:t>Posteriormente </a:t>
            </a:r>
            <a:r>
              <a:rPr lang="es-ES" dirty="0"/>
              <a:t>es transferido al Almacén de Acopio en donde quedará Almacenado para su posterior entrega o distribución.</a:t>
            </a:r>
            <a:endParaRPr lang="es-CL" dirty="0"/>
          </a:p>
          <a:p>
            <a:pPr lvl="1"/>
            <a:r>
              <a:rPr lang="es-ES" dirty="0"/>
              <a:t>b.- Almacén de Acopio:</a:t>
            </a:r>
            <a:endParaRPr lang="es-CL" dirty="0"/>
          </a:p>
          <a:p>
            <a:pPr marL="0" indent="0">
              <a:buNone/>
            </a:pPr>
            <a:r>
              <a:rPr lang="es-ES" dirty="0" smtClean="0"/>
              <a:t>	Una </a:t>
            </a:r>
            <a:r>
              <a:rPr lang="es-ES" dirty="0"/>
              <a:t>vez el material es entregado por el Almacén de Recepción, el Guardalmacén procede a registrar la ubicación en SALINO y </a:t>
            </a:r>
            <a:r>
              <a:rPr lang="es-ES" dirty="0" smtClean="0"/>
              <a:t>	a </a:t>
            </a:r>
            <a:r>
              <a:rPr lang="es-ES" dirty="0"/>
              <a:t>estibarlo</a:t>
            </a:r>
            <a:r>
              <a:rPr lang="es-ES" dirty="0" smtClean="0"/>
              <a:t>.</a:t>
            </a:r>
            <a:endParaRPr lang="es-CL" dirty="0"/>
          </a:p>
        </p:txBody>
      </p:sp>
    </p:spTree>
    <p:extLst>
      <p:ext uri="{BB962C8B-B14F-4D97-AF65-F5344CB8AC3E}">
        <p14:creationId xmlns:p14="http://schemas.microsoft.com/office/powerpoint/2010/main" val="1334126059"/>
      </p:ext>
    </p:extLst>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lvl="0"/>
            <a:r>
              <a:rPr lang="es-ES" dirty="0" smtClean="0"/>
              <a:t>Registro de Materiales </a:t>
            </a:r>
            <a:r>
              <a:rPr lang="es-ES" sz="3200" dirty="0" smtClean="0"/>
              <a:t>(Almacenamiento).</a:t>
            </a:r>
            <a:endParaRPr lang="es-CL" sz="3200" dirty="0"/>
          </a:p>
        </p:txBody>
      </p:sp>
      <p:sp>
        <p:nvSpPr>
          <p:cNvPr id="3" name="Marcador de contenido 2"/>
          <p:cNvSpPr>
            <a:spLocks noGrp="1"/>
          </p:cNvSpPr>
          <p:nvPr>
            <p:ph idx="1"/>
          </p:nvPr>
        </p:nvSpPr>
        <p:spPr>
          <a:xfrm>
            <a:off x="677334" y="2160589"/>
            <a:ext cx="8596668" cy="4329111"/>
          </a:xfrm>
        </p:spPr>
        <p:txBody>
          <a:bodyPr>
            <a:normAutofit/>
          </a:bodyPr>
          <a:lstStyle/>
          <a:p>
            <a:pPr lvl="1"/>
            <a:r>
              <a:rPr lang="es-ES" dirty="0" smtClean="0"/>
              <a:t>c</a:t>
            </a:r>
            <a:r>
              <a:rPr lang="es-ES" dirty="0"/>
              <a:t>.- Almacén de Servicio:</a:t>
            </a:r>
            <a:endParaRPr lang="es-CL" dirty="0"/>
          </a:p>
          <a:p>
            <a:pPr marL="457200" lvl="1" indent="0">
              <a:buNone/>
            </a:pPr>
            <a:r>
              <a:rPr lang="es-ES" dirty="0"/>
              <a:t>Estos corresponden a:</a:t>
            </a:r>
            <a:endParaRPr lang="es-CL" dirty="0"/>
          </a:p>
          <a:p>
            <a:pPr lvl="2"/>
            <a:r>
              <a:rPr lang="es-ES" dirty="0"/>
              <a:t>1) Almacén de Embalaje</a:t>
            </a:r>
            <a:endParaRPr lang="es-CL" dirty="0"/>
          </a:p>
          <a:p>
            <a:pPr lvl="2"/>
            <a:r>
              <a:rPr lang="es-ES" dirty="0"/>
              <a:t>2) Almacén de Tránsito</a:t>
            </a:r>
            <a:endParaRPr lang="es-CL" dirty="0"/>
          </a:p>
          <a:p>
            <a:pPr lvl="2"/>
            <a:r>
              <a:rPr lang="es-ES" dirty="0"/>
              <a:t>3) Almacén de Despacho</a:t>
            </a:r>
            <a:endParaRPr lang="es-CL" dirty="0"/>
          </a:p>
          <a:p>
            <a:pPr lvl="2"/>
            <a:r>
              <a:rPr lang="es-ES" dirty="0"/>
              <a:t>4) Almacén de </a:t>
            </a:r>
            <a:r>
              <a:rPr lang="es-ES" dirty="0" smtClean="0"/>
              <a:t>Excluidos</a:t>
            </a:r>
          </a:p>
          <a:p>
            <a:pPr lvl="2"/>
            <a:endParaRPr lang="es-CL" dirty="0"/>
          </a:p>
          <a:p>
            <a:pPr marL="0" indent="0">
              <a:buNone/>
            </a:pPr>
            <a:r>
              <a:rPr lang="es-ES" dirty="0" smtClean="0"/>
              <a:t>	Dependiendo </a:t>
            </a:r>
            <a:r>
              <a:rPr lang="es-ES" dirty="0"/>
              <a:t>de la naturaleza de los requerimientos, estos actuarán </a:t>
            </a:r>
            <a:r>
              <a:rPr lang="es-ES" dirty="0" smtClean="0"/>
              <a:t>	conforme </a:t>
            </a:r>
            <a:r>
              <a:rPr lang="es-ES" dirty="0"/>
              <a:t>a mantener en custodia el material o proceder a su distribución a </a:t>
            </a:r>
            <a:r>
              <a:rPr lang="es-ES" dirty="0" smtClean="0"/>
              <a:t>	otras </a:t>
            </a:r>
            <a:r>
              <a:rPr lang="es-ES" dirty="0"/>
              <a:t>Zonas Geográficas o a bordo de las Unidades, cuando así se solicita.</a:t>
            </a:r>
            <a:endParaRPr lang="es-CL" dirty="0"/>
          </a:p>
          <a:p>
            <a:endParaRPr lang="es-CL" dirty="0"/>
          </a:p>
        </p:txBody>
      </p:sp>
    </p:spTree>
    <p:extLst>
      <p:ext uri="{BB962C8B-B14F-4D97-AF65-F5344CB8AC3E}">
        <p14:creationId xmlns:p14="http://schemas.microsoft.com/office/powerpoint/2010/main" val="3061078095"/>
      </p:ext>
    </p:extLst>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a:t>
            </a:r>
            <a:r>
              <a:rPr lang="es-ES" sz="3200" dirty="0" smtClean="0"/>
              <a:t>(</a:t>
            </a:r>
            <a:r>
              <a:rPr lang="es-ES" sz="3200" dirty="0"/>
              <a:t>Demandas</a:t>
            </a:r>
            <a:r>
              <a:rPr lang="es-ES" sz="3200" dirty="0" smtClean="0"/>
              <a:t>).</a:t>
            </a:r>
            <a:endParaRPr lang="es-CL" dirty="0"/>
          </a:p>
        </p:txBody>
      </p:sp>
      <p:sp>
        <p:nvSpPr>
          <p:cNvPr id="3" name="Marcador de contenido 2"/>
          <p:cNvSpPr>
            <a:spLocks noGrp="1"/>
          </p:cNvSpPr>
          <p:nvPr>
            <p:ph idx="1"/>
          </p:nvPr>
        </p:nvSpPr>
        <p:spPr>
          <a:xfrm>
            <a:off x="677334" y="2160589"/>
            <a:ext cx="8596668" cy="4336464"/>
          </a:xfrm>
        </p:spPr>
        <p:txBody>
          <a:bodyPr>
            <a:normAutofit/>
          </a:bodyPr>
          <a:lstStyle/>
          <a:p>
            <a:pPr lvl="0"/>
            <a:r>
              <a:rPr lang="es-ES" dirty="0" smtClean="0"/>
              <a:t>5.- Demandas</a:t>
            </a:r>
            <a:endParaRPr lang="es-CL" dirty="0"/>
          </a:p>
          <a:p>
            <a:pPr marL="0" indent="0">
              <a:buNone/>
            </a:pPr>
            <a:r>
              <a:rPr lang="es-ES" dirty="0"/>
              <a:t>Los Requerimientos de Material podrán ser efectuadas por:</a:t>
            </a:r>
            <a:endParaRPr lang="es-CL" dirty="0"/>
          </a:p>
          <a:p>
            <a:pPr lvl="1"/>
            <a:r>
              <a:rPr lang="es-ES" dirty="0"/>
              <a:t>a.- Unidades y Reparticiones:</a:t>
            </a:r>
            <a:endParaRPr lang="es-CL" dirty="0"/>
          </a:p>
          <a:p>
            <a:pPr lvl="2"/>
            <a:r>
              <a:rPr lang="es-ES" dirty="0"/>
              <a:t>1) Solicitarán todo aquel material de clasificación repuestos, consumos, SERVMAD, lubricantes, víveres y ropas, directamente al Sistema, a través de los Pedimentos de Material en los respectivos Distritos, con cargo a sus Recursos no Monetarios (Créditos de Materiales).</a:t>
            </a:r>
            <a:endParaRPr lang="es-CL" dirty="0"/>
          </a:p>
          <a:p>
            <a:pPr lvl="2"/>
            <a:r>
              <a:rPr lang="es-ES" dirty="0"/>
              <a:t>2) También podrán hacerlo a través de las Solicitudes de Compra, para los Servicios de Mantención y Reparación y por Materiales no Catalogados.</a:t>
            </a:r>
            <a:endParaRPr lang="es-CL" dirty="0"/>
          </a:p>
          <a:p>
            <a:pPr lvl="2"/>
            <a:r>
              <a:rPr lang="es-ES" dirty="0"/>
              <a:t>3) Por Instrucciones de las Direcciones Técnicas, en el proceso de distribución del Material que ellas realizan, deberán emitir los respectivos Pedimentos de Material</a:t>
            </a:r>
            <a:r>
              <a:rPr lang="es-ES" dirty="0" smtClean="0"/>
              <a:t>.</a:t>
            </a:r>
            <a:endParaRPr lang="es-CL" dirty="0"/>
          </a:p>
        </p:txBody>
      </p:sp>
    </p:spTree>
    <p:extLst>
      <p:ext uri="{BB962C8B-B14F-4D97-AF65-F5344CB8AC3E}">
        <p14:creationId xmlns:p14="http://schemas.microsoft.com/office/powerpoint/2010/main" val="1610655514"/>
      </p:ext>
    </p:extLst>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Registro de Materiales </a:t>
            </a:r>
            <a:r>
              <a:rPr lang="es-ES" sz="3200" dirty="0" smtClean="0"/>
              <a:t>(</a:t>
            </a:r>
            <a:r>
              <a:rPr lang="es-ES" sz="3200" dirty="0"/>
              <a:t>Demandas</a:t>
            </a:r>
            <a:r>
              <a:rPr lang="es-ES" sz="3200" dirty="0" smtClean="0"/>
              <a:t>).</a:t>
            </a:r>
            <a:endParaRPr lang="es-CL" dirty="0"/>
          </a:p>
        </p:txBody>
      </p:sp>
      <p:sp>
        <p:nvSpPr>
          <p:cNvPr id="3" name="Marcador de contenido 2"/>
          <p:cNvSpPr>
            <a:spLocks noGrp="1"/>
          </p:cNvSpPr>
          <p:nvPr>
            <p:ph idx="1"/>
          </p:nvPr>
        </p:nvSpPr>
        <p:spPr>
          <a:xfrm>
            <a:off x="677334" y="2160589"/>
            <a:ext cx="8596668" cy="4553032"/>
          </a:xfrm>
        </p:spPr>
        <p:txBody>
          <a:bodyPr>
            <a:normAutofit/>
          </a:bodyPr>
          <a:lstStyle/>
          <a:p>
            <a:pPr lvl="1"/>
            <a:r>
              <a:rPr lang="es-ES" dirty="0" smtClean="0"/>
              <a:t>b</a:t>
            </a:r>
            <a:r>
              <a:rPr lang="es-ES" dirty="0"/>
              <a:t>.- Direcciones Técnicas:</a:t>
            </a:r>
            <a:endParaRPr lang="es-CL" dirty="0"/>
          </a:p>
          <a:p>
            <a:pPr lvl="2"/>
            <a:r>
              <a:rPr lang="es-ES" dirty="0"/>
              <a:t>1) Solicitarán la obtención del material, fundamentalmente, material permanente (Equipos, Componentes y Accesorios) a través de las “Recomendaciones de Compra” manual y dirigidas directamente al ente comprador, en este caso al Departamento II Adquisiciones de la D.AB.A., con excepción de los requerimientos para los proyectos que ejecuta el D.R.U.A. (T), que serán destinadas a la misma.</a:t>
            </a:r>
            <a:endParaRPr lang="es-CL" dirty="0"/>
          </a:p>
          <a:p>
            <a:pPr lvl="2"/>
            <a:r>
              <a:rPr lang="es-ES" dirty="0"/>
              <a:t>2) Respecto del resto de la Clasificación del Material, este debe ser requerido por la D.AB.A. a los respectivos entes compradores, por cuanto, la Institución le entrega los Recursos Monetarios que respaldan a los No Monetarios (Créditos de Materiales</a:t>
            </a:r>
            <a:r>
              <a:rPr lang="es-ES" dirty="0" smtClean="0"/>
              <a:t>).</a:t>
            </a:r>
            <a:endParaRPr lang="es-CL" dirty="0"/>
          </a:p>
        </p:txBody>
      </p:sp>
    </p:spTree>
    <p:extLst>
      <p:ext uri="{BB962C8B-B14F-4D97-AF65-F5344CB8AC3E}">
        <p14:creationId xmlns:p14="http://schemas.microsoft.com/office/powerpoint/2010/main" val="524959604"/>
      </p:ext>
    </p:extLst>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Áreas Claves </a:t>
            </a:r>
            <a:r>
              <a:rPr lang="es-CL" dirty="0"/>
              <a:t>en la </a:t>
            </a:r>
            <a:r>
              <a:rPr lang="es-CL" dirty="0" smtClean="0"/>
              <a:t>Función </a:t>
            </a:r>
            <a:r>
              <a:rPr lang="es-CL" dirty="0"/>
              <a:t>de Materiales</a:t>
            </a:r>
            <a:br>
              <a:rPr lang="es-CL" dirty="0"/>
            </a:br>
            <a:endParaRPr lang="es-CL" dirty="0"/>
          </a:p>
        </p:txBody>
      </p:sp>
      <p:sp>
        <p:nvSpPr>
          <p:cNvPr id="3" name="Marcador de contenido 2"/>
          <p:cNvSpPr>
            <a:spLocks noGrp="1"/>
          </p:cNvSpPr>
          <p:nvPr>
            <p:ph idx="1"/>
          </p:nvPr>
        </p:nvSpPr>
        <p:spPr/>
        <p:txBody>
          <a:bodyPr/>
          <a:lstStyle/>
          <a:p>
            <a:r>
              <a:rPr lang="es-CL" dirty="0" smtClean="0"/>
              <a:t>Catálogo</a:t>
            </a:r>
            <a:endParaRPr lang="es-CL" dirty="0"/>
          </a:p>
          <a:p>
            <a:r>
              <a:rPr lang="es-CL" dirty="0" smtClean="0"/>
              <a:t>Control </a:t>
            </a:r>
            <a:r>
              <a:rPr lang="es-CL" dirty="0"/>
              <a:t>y Optimización de Inventarios</a:t>
            </a:r>
          </a:p>
          <a:p>
            <a:r>
              <a:rPr lang="es-CL" dirty="0" smtClean="0"/>
              <a:t>Compras/Seguimiento</a:t>
            </a:r>
            <a:endParaRPr lang="es-CL" dirty="0"/>
          </a:p>
          <a:p>
            <a:r>
              <a:rPr lang="es-CL" dirty="0" smtClean="0"/>
              <a:t>Trafico/Logística</a:t>
            </a:r>
            <a:endParaRPr lang="es-CL" dirty="0"/>
          </a:p>
          <a:p>
            <a:r>
              <a:rPr lang="es-CL" dirty="0" smtClean="0"/>
              <a:t>Bodegas</a:t>
            </a:r>
            <a:endParaRPr lang="es-CL" dirty="0"/>
          </a:p>
        </p:txBody>
      </p:sp>
    </p:spTree>
    <p:extLst>
      <p:ext uri="{BB962C8B-B14F-4D97-AF65-F5344CB8AC3E}">
        <p14:creationId xmlns:p14="http://schemas.microsoft.com/office/powerpoint/2010/main" val="505043797"/>
      </p:ext>
    </p:extLst>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Catálogo</a:t>
            </a:r>
            <a:endParaRPr lang="es-CL" dirty="0"/>
          </a:p>
        </p:txBody>
      </p:sp>
      <p:sp>
        <p:nvSpPr>
          <p:cNvPr id="5" name="Marcador de contenido 4"/>
          <p:cNvSpPr>
            <a:spLocks noGrp="1"/>
          </p:cNvSpPr>
          <p:nvPr>
            <p:ph idx="1"/>
          </p:nvPr>
        </p:nvSpPr>
        <p:spPr/>
        <p:txBody>
          <a:bodyPr/>
          <a:lstStyle/>
          <a:p>
            <a:endParaRPr lang="es-CL" dirty="0"/>
          </a:p>
        </p:txBody>
      </p:sp>
      <p:sp>
        <p:nvSpPr>
          <p:cNvPr id="6" name="Rectangle 3"/>
          <p:cNvSpPr>
            <a:spLocks noChangeArrowheads="1"/>
          </p:cNvSpPr>
          <p:nvPr/>
        </p:nvSpPr>
        <p:spPr bwMode="auto">
          <a:xfrm>
            <a:off x="1749425" y="1873250"/>
            <a:ext cx="8693150" cy="3111500"/>
          </a:xfrm>
          <a:prstGeom prst="rect">
            <a:avLst/>
          </a:prstGeom>
          <a:solidFill>
            <a:srgbClr val="FEFFD3"/>
          </a:solidFill>
          <a:ln w="12700">
            <a:solidFill>
              <a:srgbClr val="0000D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 name="Rectangle 4"/>
          <p:cNvSpPr>
            <a:spLocks noChangeArrowheads="1"/>
          </p:cNvSpPr>
          <p:nvPr/>
        </p:nvSpPr>
        <p:spPr bwMode="auto">
          <a:xfrm>
            <a:off x="1936750" y="2271713"/>
            <a:ext cx="8318500" cy="240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just">
              <a:lnSpc>
                <a:spcPts val="2400"/>
              </a:lnSpc>
              <a:spcBef>
                <a:spcPts val="800"/>
              </a:spcBef>
              <a:spcAft>
                <a:spcPts val="800"/>
              </a:spcAft>
            </a:pPr>
            <a:r>
              <a:rPr lang="es-ES_tradnl" altLang="es-CL" sz="2000">
                <a:solidFill>
                  <a:srgbClr val="0000D4"/>
                </a:solidFill>
                <a:latin typeface="Arial Narrow" panose="020B0606020202030204" pitchFamily="34" charset="0"/>
              </a:rPr>
              <a:t>UN PROCEDIMIENTO UNIFORME Y COMÚN PARA:</a:t>
            </a:r>
          </a:p>
          <a:p>
            <a:pPr lvl="1" algn="just">
              <a:lnSpc>
                <a:spcPts val="2000"/>
              </a:lnSpc>
              <a:spcBef>
                <a:spcPts val="800"/>
              </a:spcBef>
              <a:buFontTx/>
              <a:buChar char="•"/>
            </a:pPr>
            <a:r>
              <a:rPr lang="es-ES_tradnl" altLang="es-CL" sz="2000">
                <a:solidFill>
                  <a:srgbClr val="0000D4"/>
                </a:solidFill>
                <a:latin typeface="Arial Narrow" panose="020B0606020202030204" pitchFamily="34" charset="0"/>
              </a:rPr>
              <a:t>DENOMINAR</a:t>
            </a:r>
          </a:p>
          <a:p>
            <a:pPr lvl="1" algn="just">
              <a:lnSpc>
                <a:spcPts val="2000"/>
              </a:lnSpc>
              <a:spcBef>
                <a:spcPts val="800"/>
              </a:spcBef>
              <a:buFontTx/>
              <a:buChar char="•"/>
            </a:pPr>
            <a:r>
              <a:rPr lang="es-ES_tradnl" altLang="es-CL" sz="2000">
                <a:solidFill>
                  <a:srgbClr val="0000D4"/>
                </a:solidFill>
                <a:latin typeface="Arial Narrow" panose="020B0606020202030204" pitchFamily="34" charset="0"/>
              </a:rPr>
              <a:t>CLASIFICAR</a:t>
            </a:r>
          </a:p>
          <a:p>
            <a:pPr lvl="1" algn="just">
              <a:lnSpc>
                <a:spcPts val="2000"/>
              </a:lnSpc>
              <a:spcBef>
                <a:spcPts val="800"/>
              </a:spcBef>
              <a:buFontTx/>
              <a:buChar char="•"/>
            </a:pPr>
            <a:r>
              <a:rPr lang="es-ES_tradnl" altLang="es-CL" sz="2000">
                <a:solidFill>
                  <a:srgbClr val="0000D4"/>
                </a:solidFill>
                <a:latin typeface="Arial Narrow" panose="020B0606020202030204" pitchFamily="34" charset="0"/>
              </a:rPr>
              <a:t>IDENTIFICAR</a:t>
            </a:r>
          </a:p>
          <a:p>
            <a:pPr lvl="1" algn="just">
              <a:lnSpc>
                <a:spcPts val="2000"/>
              </a:lnSpc>
              <a:spcBef>
                <a:spcPts val="800"/>
              </a:spcBef>
              <a:spcAft>
                <a:spcPts val="800"/>
              </a:spcAft>
              <a:buFontTx/>
              <a:buChar char="•"/>
            </a:pPr>
            <a:r>
              <a:rPr lang="es-ES_tradnl" altLang="es-CL" sz="2000">
                <a:solidFill>
                  <a:srgbClr val="0000D4"/>
                </a:solidFill>
                <a:latin typeface="Arial Narrow" panose="020B0606020202030204" pitchFamily="34" charset="0"/>
              </a:rPr>
              <a:t>NUMERAR (con Número OTAN de Catálogo)</a:t>
            </a:r>
          </a:p>
          <a:p>
            <a:pPr algn="just">
              <a:lnSpc>
                <a:spcPts val="2400"/>
              </a:lnSpc>
              <a:spcBef>
                <a:spcPts val="800"/>
              </a:spcBef>
              <a:spcAft>
                <a:spcPts val="800"/>
              </a:spcAft>
            </a:pPr>
            <a:r>
              <a:rPr lang="es-ES_tradnl" altLang="es-CL" sz="2000">
                <a:solidFill>
                  <a:srgbClr val="0000D4"/>
                </a:solidFill>
                <a:latin typeface="Arial Narrow" panose="020B0606020202030204" pitchFamily="34" charset="0"/>
              </a:rPr>
              <a:t>LOS ARTÍCULOS DE ABASTECIMIENTO.</a:t>
            </a:r>
          </a:p>
        </p:txBody>
      </p:sp>
    </p:spTree>
    <p:extLst>
      <p:ext uri="{BB962C8B-B14F-4D97-AF65-F5344CB8AC3E}">
        <p14:creationId xmlns:p14="http://schemas.microsoft.com/office/powerpoint/2010/main" val="3356179950"/>
      </p:ext>
    </p:extLst>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a:t>
            </a:r>
          </a:p>
        </p:txBody>
      </p:sp>
      <p:sp>
        <p:nvSpPr>
          <p:cNvPr id="3" name="Marcador de contenido 2"/>
          <p:cNvSpPr>
            <a:spLocks noGrp="1"/>
          </p:cNvSpPr>
          <p:nvPr>
            <p:ph idx="1"/>
          </p:nvPr>
        </p:nvSpPr>
        <p:spPr/>
        <p:txBody>
          <a:bodyPr/>
          <a:lstStyle/>
          <a:p>
            <a:endParaRPr lang="es-CL" dirty="0"/>
          </a:p>
        </p:txBody>
      </p:sp>
      <p:sp>
        <p:nvSpPr>
          <p:cNvPr id="19" name="Rectangle 3"/>
          <p:cNvSpPr>
            <a:spLocks noChangeArrowheads="1"/>
          </p:cNvSpPr>
          <p:nvPr/>
        </p:nvSpPr>
        <p:spPr bwMode="auto">
          <a:xfrm>
            <a:off x="5041886" y="2210600"/>
            <a:ext cx="2520950" cy="34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600">
                <a:solidFill>
                  <a:srgbClr val="0000D3"/>
                </a:solidFill>
                <a:latin typeface="Arial Narrow" panose="020B0606020202030204" pitchFamily="34" charset="0"/>
              </a:rPr>
              <a:t>ARTÍCULO DE PRODUCCIÓN</a:t>
            </a:r>
          </a:p>
        </p:txBody>
      </p:sp>
      <p:pic>
        <p:nvPicPr>
          <p:cNvPr id="20" name="Imagen 1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6086" y="1978825"/>
            <a:ext cx="1922463" cy="2106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Imagen 2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1299" y="3117063"/>
            <a:ext cx="2900362" cy="164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Imagen 2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9036" y="3912400"/>
            <a:ext cx="4191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Imagen 2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786" y="2302675"/>
            <a:ext cx="3152775" cy="75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Imagen 2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01899" y="5464975"/>
            <a:ext cx="3298825"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Rectangle 9"/>
          <p:cNvSpPr>
            <a:spLocks noChangeArrowheads="1"/>
          </p:cNvSpPr>
          <p:nvPr/>
        </p:nvSpPr>
        <p:spPr bwMode="auto">
          <a:xfrm>
            <a:off x="6538899" y="3182150"/>
            <a:ext cx="1784350"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600">
                <a:solidFill>
                  <a:srgbClr val="0000D3"/>
                </a:solidFill>
                <a:latin typeface="Arial Narrow" panose="020B0606020202030204" pitchFamily="34" charset="0"/>
              </a:rPr>
              <a:t>CÓDIGO DE</a:t>
            </a:r>
          </a:p>
          <a:p>
            <a:pPr algn="ctr"/>
            <a:r>
              <a:rPr lang="es-ES_tradnl" altLang="es-CL" sz="1600">
                <a:solidFill>
                  <a:srgbClr val="0000D3"/>
                </a:solidFill>
                <a:latin typeface="Arial Narrow" panose="020B0606020202030204" pitchFamily="34" charset="0"/>
              </a:rPr>
              <a:t>FABRICANTE 12347</a:t>
            </a:r>
          </a:p>
        </p:txBody>
      </p:sp>
      <p:sp>
        <p:nvSpPr>
          <p:cNvPr id="26" name="Rectangle 10"/>
          <p:cNvSpPr>
            <a:spLocks noChangeArrowheads="1"/>
          </p:cNvSpPr>
          <p:nvPr/>
        </p:nvSpPr>
        <p:spPr bwMode="auto">
          <a:xfrm>
            <a:off x="1770049" y="4939513"/>
            <a:ext cx="1693862"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600">
                <a:solidFill>
                  <a:srgbClr val="0000D3"/>
                </a:solidFill>
                <a:latin typeface="Arial Narrow" panose="020B0606020202030204" pitchFamily="34" charset="0"/>
              </a:rPr>
              <a:t>ARTÍCULO DE</a:t>
            </a:r>
          </a:p>
          <a:p>
            <a:pPr algn="ctr"/>
            <a:r>
              <a:rPr lang="es-ES_tradnl" altLang="es-CL" sz="1600">
                <a:solidFill>
                  <a:srgbClr val="0000D3"/>
                </a:solidFill>
                <a:latin typeface="Arial Narrow" panose="020B0606020202030204" pitchFamily="34" charset="0"/>
              </a:rPr>
              <a:t>ABASTECIMIENTO</a:t>
            </a:r>
          </a:p>
        </p:txBody>
      </p:sp>
      <p:sp>
        <p:nvSpPr>
          <p:cNvPr id="27" name="Rectangle 11"/>
          <p:cNvSpPr>
            <a:spLocks noChangeArrowheads="1"/>
          </p:cNvSpPr>
          <p:nvPr/>
        </p:nvSpPr>
        <p:spPr bwMode="auto">
          <a:xfrm>
            <a:off x="6162661" y="5082388"/>
            <a:ext cx="3055938" cy="34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600">
                <a:solidFill>
                  <a:srgbClr val="0000D3"/>
                </a:solidFill>
                <a:latin typeface="Arial Narrow" panose="020B0606020202030204" pitchFamily="34" charset="0"/>
              </a:rPr>
              <a:t>DEFENSA ADQUIERE E IDENTIFICA</a:t>
            </a:r>
          </a:p>
        </p:txBody>
      </p:sp>
      <p:sp>
        <p:nvSpPr>
          <p:cNvPr id="28" name="Rectangle 12"/>
          <p:cNvSpPr>
            <a:spLocks noChangeArrowheads="1"/>
          </p:cNvSpPr>
          <p:nvPr/>
        </p:nvSpPr>
        <p:spPr bwMode="auto">
          <a:xfrm>
            <a:off x="4119549" y="5479263"/>
            <a:ext cx="3484562"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r">
              <a:spcAft>
                <a:spcPct val="250000"/>
              </a:spcAft>
            </a:pPr>
            <a:r>
              <a:rPr lang="es-ES_tradnl" altLang="es-CL" sz="1600">
                <a:solidFill>
                  <a:srgbClr val="0000D3"/>
                </a:solidFill>
                <a:latin typeface="Arial Narrow" panose="020B0606020202030204" pitchFamily="34" charset="0"/>
              </a:rPr>
              <a:t>12347 DOL15121</a:t>
            </a:r>
          </a:p>
          <a:p>
            <a:pPr algn="r">
              <a:spcAft>
                <a:spcPct val="250000"/>
              </a:spcAft>
            </a:pPr>
            <a:r>
              <a:rPr lang="es-ES_tradnl" altLang="es-CL" sz="1600">
                <a:solidFill>
                  <a:srgbClr val="0000D3"/>
                </a:solidFill>
                <a:latin typeface="Arial Narrow" panose="020B0606020202030204" pitchFamily="34" charset="0"/>
              </a:rPr>
              <a:t>CÓD. FABRICANTE + NÚM. REFERENCIA</a:t>
            </a:r>
          </a:p>
        </p:txBody>
      </p:sp>
      <p:sp>
        <p:nvSpPr>
          <p:cNvPr id="29" name="Rectangle 13"/>
          <p:cNvSpPr>
            <a:spLocks noChangeArrowheads="1"/>
          </p:cNvSpPr>
          <p:nvPr/>
        </p:nvSpPr>
        <p:spPr bwMode="auto">
          <a:xfrm>
            <a:off x="7834299" y="5479263"/>
            <a:ext cx="1844675" cy="181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spcAft>
                <a:spcPct val="250000"/>
              </a:spcAft>
            </a:pPr>
            <a:r>
              <a:rPr lang="es-ES_tradnl" altLang="es-CL" sz="1600">
                <a:solidFill>
                  <a:srgbClr val="0000D3"/>
                </a:solidFill>
                <a:latin typeface="Arial Narrow" panose="020B0606020202030204" pitchFamily="34" charset="0"/>
              </a:rPr>
              <a:t>1530-33-1234567</a:t>
            </a:r>
          </a:p>
          <a:p>
            <a:pPr>
              <a:spcAft>
                <a:spcPct val="250000"/>
              </a:spcAft>
            </a:pPr>
            <a:r>
              <a:rPr lang="es-ES_tradnl" altLang="es-CL" sz="1600">
                <a:solidFill>
                  <a:srgbClr val="0000D3"/>
                </a:solidFill>
                <a:latin typeface="Arial Narrow" panose="020B0606020202030204" pitchFamily="34" charset="0"/>
              </a:rPr>
              <a:t>NSN/NOC</a:t>
            </a:r>
          </a:p>
        </p:txBody>
      </p:sp>
      <p:sp>
        <p:nvSpPr>
          <p:cNvPr id="30" name="AutoShape 14"/>
          <p:cNvSpPr>
            <a:spLocks noChangeArrowheads="1"/>
          </p:cNvSpPr>
          <p:nvPr/>
        </p:nvSpPr>
        <p:spPr bwMode="auto">
          <a:xfrm rot="5400000">
            <a:off x="7632686" y="5498313"/>
            <a:ext cx="165100" cy="266700"/>
          </a:xfrm>
          <a:prstGeom prst="triangle">
            <a:avLst>
              <a:gd name="adj" fmla="val 49995"/>
            </a:avLst>
          </a:prstGeom>
          <a:solidFill>
            <a:schemeClr val="hlink"/>
          </a:solidFill>
          <a:ln w="127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 name="AutoShape 15"/>
          <p:cNvSpPr>
            <a:spLocks noChangeArrowheads="1"/>
          </p:cNvSpPr>
          <p:nvPr/>
        </p:nvSpPr>
        <p:spPr bwMode="auto">
          <a:xfrm rot="5400000">
            <a:off x="7632686" y="6365088"/>
            <a:ext cx="165100" cy="266700"/>
          </a:xfrm>
          <a:prstGeom prst="triangle">
            <a:avLst>
              <a:gd name="adj" fmla="val 49995"/>
            </a:avLst>
          </a:prstGeom>
          <a:solidFill>
            <a:schemeClr val="hlink"/>
          </a:solidFill>
          <a:ln w="127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 name="Line 16"/>
          <p:cNvSpPr>
            <a:spLocks noChangeShapeType="1"/>
          </p:cNvSpPr>
          <p:nvPr/>
        </p:nvSpPr>
        <p:spPr bwMode="auto">
          <a:xfrm flipV="1">
            <a:off x="6242036" y="5801525"/>
            <a:ext cx="663575" cy="565150"/>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 name="Line 17"/>
          <p:cNvSpPr>
            <a:spLocks noChangeShapeType="1"/>
          </p:cNvSpPr>
          <p:nvPr/>
        </p:nvSpPr>
        <p:spPr bwMode="auto">
          <a:xfrm flipV="1">
            <a:off x="8289911" y="5811050"/>
            <a:ext cx="339725" cy="555625"/>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 name="Rectangle 18"/>
          <p:cNvSpPr>
            <a:spLocks noChangeArrowheads="1"/>
          </p:cNvSpPr>
          <p:nvPr/>
        </p:nvSpPr>
        <p:spPr bwMode="auto">
          <a:xfrm rot="20520000">
            <a:off x="2195499" y="2355063"/>
            <a:ext cx="688975"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PLANO</a:t>
            </a:r>
          </a:p>
        </p:txBody>
      </p:sp>
      <p:sp>
        <p:nvSpPr>
          <p:cNvPr id="35" name="Rectangle 19"/>
          <p:cNvSpPr>
            <a:spLocks noChangeArrowheads="1"/>
          </p:cNvSpPr>
          <p:nvPr/>
        </p:nvSpPr>
        <p:spPr bwMode="auto">
          <a:xfrm rot="20520000">
            <a:off x="2397111" y="3059913"/>
            <a:ext cx="1125538" cy="72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NÚM. PIEZA/</a:t>
            </a:r>
          </a:p>
          <a:p>
            <a:pPr algn="ctr"/>
            <a:r>
              <a:rPr lang="es-ES_tradnl" altLang="es-CL" sz="1400">
                <a:solidFill>
                  <a:srgbClr val="0000D3"/>
                </a:solidFill>
                <a:latin typeface="Arial Narrow" panose="020B0606020202030204" pitchFamily="34" charset="0"/>
              </a:rPr>
              <a:t>REFERENCIA</a:t>
            </a:r>
          </a:p>
          <a:p>
            <a:pPr algn="ctr"/>
            <a:r>
              <a:rPr lang="es-ES_tradnl" altLang="es-CL" sz="1400">
                <a:solidFill>
                  <a:srgbClr val="0000D3"/>
                </a:solidFill>
                <a:latin typeface="Arial Narrow" panose="020B0606020202030204" pitchFamily="34" charset="0"/>
              </a:rPr>
              <a:t>DOL15121</a:t>
            </a:r>
          </a:p>
        </p:txBody>
      </p:sp>
      <p:pic>
        <p:nvPicPr>
          <p:cNvPr id="36" name="Imagen 3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68661" y="4617250"/>
            <a:ext cx="2778125" cy="84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9274199"/>
      </p:ext>
    </p:extLst>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a:t>
            </a:r>
          </a:p>
        </p:txBody>
      </p:sp>
      <p:sp>
        <p:nvSpPr>
          <p:cNvPr id="3" name="Marcador de contenido 2"/>
          <p:cNvSpPr>
            <a:spLocks noGrp="1"/>
          </p:cNvSpPr>
          <p:nvPr>
            <p:ph idx="1"/>
          </p:nvPr>
        </p:nvSpPr>
        <p:spPr/>
        <p:txBody>
          <a:bodyPr/>
          <a:lstStyle/>
          <a:p>
            <a:endParaRPr lang="es-CL"/>
          </a:p>
        </p:txBody>
      </p:sp>
      <p:sp>
        <p:nvSpPr>
          <p:cNvPr id="4" name="Freeform 3"/>
          <p:cNvSpPr>
            <a:spLocks/>
          </p:cNvSpPr>
          <p:nvPr/>
        </p:nvSpPr>
        <p:spPr bwMode="auto">
          <a:xfrm>
            <a:off x="3894128" y="1385109"/>
            <a:ext cx="5245100" cy="4916488"/>
          </a:xfrm>
          <a:custGeom>
            <a:avLst/>
            <a:gdLst>
              <a:gd name="T0" fmla="*/ 0 w 3304"/>
              <a:gd name="T1" fmla="*/ 0 h 3097"/>
              <a:gd name="T2" fmla="*/ 3303 w 3304"/>
              <a:gd name="T3" fmla="*/ 0 h 3097"/>
              <a:gd name="T4" fmla="*/ 3303 w 3304"/>
              <a:gd name="T5" fmla="*/ 3096 h 3097"/>
              <a:gd name="T6" fmla="*/ 0 w 3304"/>
              <a:gd name="T7" fmla="*/ 3096 h 3097"/>
              <a:gd name="T8" fmla="*/ 0 w 3304"/>
              <a:gd name="T9" fmla="*/ 2691 h 3097"/>
              <a:gd name="T10" fmla="*/ 729 w 3304"/>
              <a:gd name="T11" fmla="*/ 1530 h 3097"/>
              <a:gd name="T12" fmla="*/ 0 w 3304"/>
              <a:gd name="T13" fmla="*/ 396 h 3097"/>
              <a:gd name="T14" fmla="*/ 0 w 3304"/>
              <a:gd name="T15" fmla="*/ 0 h 30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04" h="3097">
                <a:moveTo>
                  <a:pt x="0" y="0"/>
                </a:moveTo>
                <a:lnTo>
                  <a:pt x="3303" y="0"/>
                </a:lnTo>
                <a:lnTo>
                  <a:pt x="3303" y="3096"/>
                </a:lnTo>
                <a:lnTo>
                  <a:pt x="0" y="3096"/>
                </a:lnTo>
                <a:lnTo>
                  <a:pt x="0" y="2691"/>
                </a:lnTo>
                <a:lnTo>
                  <a:pt x="729" y="1530"/>
                </a:lnTo>
                <a:lnTo>
                  <a:pt x="0" y="396"/>
                </a:lnTo>
                <a:lnTo>
                  <a:pt x="0" y="0"/>
                </a:lnTo>
              </a:path>
            </a:pathLst>
          </a:custGeom>
          <a:solidFill>
            <a:srgbClr val="FCFEB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 name="Freeform 4"/>
          <p:cNvSpPr>
            <a:spLocks/>
          </p:cNvSpPr>
          <p:nvPr/>
        </p:nvSpPr>
        <p:spPr bwMode="auto">
          <a:xfrm>
            <a:off x="1050916" y="1378759"/>
            <a:ext cx="8094662" cy="4924425"/>
          </a:xfrm>
          <a:custGeom>
            <a:avLst/>
            <a:gdLst>
              <a:gd name="T0" fmla="*/ 0 w 5099"/>
              <a:gd name="T1" fmla="*/ 0 h 3102"/>
              <a:gd name="T2" fmla="*/ 5098 w 5099"/>
              <a:gd name="T3" fmla="*/ 0 h 3102"/>
              <a:gd name="T4" fmla="*/ 5098 w 5099"/>
              <a:gd name="T5" fmla="*/ 3101 h 3102"/>
              <a:gd name="T6" fmla="*/ 0 w 5099"/>
              <a:gd name="T7" fmla="*/ 3101 h 3102"/>
              <a:gd name="T8" fmla="*/ 0 w 5099"/>
              <a:gd name="T9" fmla="*/ 0 h 3102"/>
            </a:gdLst>
            <a:ahLst/>
            <a:cxnLst>
              <a:cxn ang="0">
                <a:pos x="T0" y="T1"/>
              </a:cxn>
              <a:cxn ang="0">
                <a:pos x="T2" y="T3"/>
              </a:cxn>
              <a:cxn ang="0">
                <a:pos x="T4" y="T5"/>
              </a:cxn>
              <a:cxn ang="0">
                <a:pos x="T6" y="T7"/>
              </a:cxn>
              <a:cxn ang="0">
                <a:pos x="T8" y="T9"/>
              </a:cxn>
            </a:cxnLst>
            <a:rect l="0" t="0" r="r" b="b"/>
            <a:pathLst>
              <a:path w="5099" h="3102">
                <a:moveTo>
                  <a:pt x="0" y="0"/>
                </a:moveTo>
                <a:lnTo>
                  <a:pt x="5098" y="0"/>
                </a:lnTo>
                <a:lnTo>
                  <a:pt x="5098" y="3101"/>
                </a:lnTo>
                <a:lnTo>
                  <a:pt x="0" y="3101"/>
                </a:lnTo>
                <a:lnTo>
                  <a:pt x="0"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 name="Freeform 5"/>
          <p:cNvSpPr>
            <a:spLocks/>
          </p:cNvSpPr>
          <p:nvPr/>
        </p:nvSpPr>
        <p:spPr bwMode="auto">
          <a:xfrm>
            <a:off x="1050916" y="1399397"/>
            <a:ext cx="2838450" cy="919162"/>
          </a:xfrm>
          <a:custGeom>
            <a:avLst/>
            <a:gdLst>
              <a:gd name="T0" fmla="*/ 1787 w 1788"/>
              <a:gd name="T1" fmla="*/ 0 h 579"/>
              <a:gd name="T2" fmla="*/ 1787 w 1788"/>
              <a:gd name="T3" fmla="*/ 396 h 579"/>
              <a:gd name="T4" fmla="*/ 823 w 1788"/>
              <a:gd name="T5" fmla="*/ 396 h 579"/>
              <a:gd name="T6" fmla="*/ 682 w 1788"/>
              <a:gd name="T7" fmla="*/ 578 h 579"/>
              <a:gd name="T8" fmla="*/ 519 w 1788"/>
              <a:gd name="T9" fmla="*/ 393 h 579"/>
              <a:gd name="T10" fmla="*/ 0 w 1788"/>
              <a:gd name="T11" fmla="*/ 393 h 579"/>
            </a:gdLst>
            <a:ahLst/>
            <a:cxnLst>
              <a:cxn ang="0">
                <a:pos x="T0" y="T1"/>
              </a:cxn>
              <a:cxn ang="0">
                <a:pos x="T2" y="T3"/>
              </a:cxn>
              <a:cxn ang="0">
                <a:pos x="T4" y="T5"/>
              </a:cxn>
              <a:cxn ang="0">
                <a:pos x="T6" y="T7"/>
              </a:cxn>
              <a:cxn ang="0">
                <a:pos x="T8" y="T9"/>
              </a:cxn>
              <a:cxn ang="0">
                <a:pos x="T10" y="T11"/>
              </a:cxn>
            </a:cxnLst>
            <a:rect l="0" t="0" r="r" b="b"/>
            <a:pathLst>
              <a:path w="1788" h="579">
                <a:moveTo>
                  <a:pt x="1787" y="0"/>
                </a:moveTo>
                <a:lnTo>
                  <a:pt x="1787" y="396"/>
                </a:lnTo>
                <a:lnTo>
                  <a:pt x="823" y="396"/>
                </a:lnTo>
                <a:lnTo>
                  <a:pt x="682" y="578"/>
                </a:lnTo>
                <a:lnTo>
                  <a:pt x="519" y="393"/>
                </a:lnTo>
                <a:lnTo>
                  <a:pt x="0" y="393"/>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 name="Freeform 6"/>
          <p:cNvSpPr>
            <a:spLocks/>
          </p:cNvSpPr>
          <p:nvPr/>
        </p:nvSpPr>
        <p:spPr bwMode="auto">
          <a:xfrm>
            <a:off x="1050916" y="5357034"/>
            <a:ext cx="2838450" cy="947738"/>
          </a:xfrm>
          <a:custGeom>
            <a:avLst/>
            <a:gdLst>
              <a:gd name="T0" fmla="*/ 1787 w 1788"/>
              <a:gd name="T1" fmla="*/ 596 h 597"/>
              <a:gd name="T2" fmla="*/ 1787 w 1788"/>
              <a:gd name="T3" fmla="*/ 187 h 597"/>
              <a:gd name="T4" fmla="*/ 823 w 1788"/>
              <a:gd name="T5" fmla="*/ 187 h 597"/>
              <a:gd name="T6" fmla="*/ 682 w 1788"/>
              <a:gd name="T7" fmla="*/ 0 h 597"/>
              <a:gd name="T8" fmla="*/ 519 w 1788"/>
              <a:gd name="T9" fmla="*/ 190 h 597"/>
              <a:gd name="T10" fmla="*/ 0 w 1788"/>
              <a:gd name="T11" fmla="*/ 190 h 597"/>
            </a:gdLst>
            <a:ahLst/>
            <a:cxnLst>
              <a:cxn ang="0">
                <a:pos x="T0" y="T1"/>
              </a:cxn>
              <a:cxn ang="0">
                <a:pos x="T2" y="T3"/>
              </a:cxn>
              <a:cxn ang="0">
                <a:pos x="T4" y="T5"/>
              </a:cxn>
              <a:cxn ang="0">
                <a:pos x="T6" y="T7"/>
              </a:cxn>
              <a:cxn ang="0">
                <a:pos x="T8" y="T9"/>
              </a:cxn>
              <a:cxn ang="0">
                <a:pos x="T10" y="T11"/>
              </a:cxn>
            </a:cxnLst>
            <a:rect l="0" t="0" r="r" b="b"/>
            <a:pathLst>
              <a:path w="1788" h="597">
                <a:moveTo>
                  <a:pt x="1787" y="596"/>
                </a:moveTo>
                <a:lnTo>
                  <a:pt x="1787" y="187"/>
                </a:lnTo>
                <a:lnTo>
                  <a:pt x="823" y="187"/>
                </a:lnTo>
                <a:lnTo>
                  <a:pt x="682" y="0"/>
                </a:lnTo>
                <a:lnTo>
                  <a:pt x="519" y="190"/>
                </a:lnTo>
                <a:lnTo>
                  <a:pt x="0" y="19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 name="Freeform 7"/>
          <p:cNvSpPr>
            <a:spLocks/>
          </p:cNvSpPr>
          <p:nvPr/>
        </p:nvSpPr>
        <p:spPr bwMode="auto">
          <a:xfrm>
            <a:off x="3427403" y="2042334"/>
            <a:ext cx="1646238" cy="1792288"/>
          </a:xfrm>
          <a:custGeom>
            <a:avLst/>
            <a:gdLst>
              <a:gd name="T0" fmla="*/ 288 w 1037"/>
              <a:gd name="T1" fmla="*/ 0 h 1129"/>
              <a:gd name="T2" fmla="*/ 1036 w 1037"/>
              <a:gd name="T3" fmla="*/ 1128 h 1129"/>
              <a:gd name="T4" fmla="*/ 0 w 1037"/>
              <a:gd name="T5" fmla="*/ 0 h 1129"/>
            </a:gdLst>
            <a:ahLst/>
            <a:cxnLst>
              <a:cxn ang="0">
                <a:pos x="T0" y="T1"/>
              </a:cxn>
              <a:cxn ang="0">
                <a:pos x="T2" y="T3"/>
              </a:cxn>
              <a:cxn ang="0">
                <a:pos x="T4" y="T5"/>
              </a:cxn>
            </a:cxnLst>
            <a:rect l="0" t="0" r="r" b="b"/>
            <a:pathLst>
              <a:path w="1037" h="1129">
                <a:moveTo>
                  <a:pt x="288" y="0"/>
                </a:moveTo>
                <a:lnTo>
                  <a:pt x="1036" y="1128"/>
                </a:lnTo>
                <a:lnTo>
                  <a:pt x="0" y="0"/>
                </a:lnTo>
              </a:path>
            </a:pathLst>
          </a:custGeom>
          <a:solidFill>
            <a:srgbClr val="EAEC5E"/>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 name="Freeform 8"/>
          <p:cNvSpPr>
            <a:spLocks/>
          </p:cNvSpPr>
          <p:nvPr/>
        </p:nvSpPr>
        <p:spPr bwMode="auto">
          <a:xfrm>
            <a:off x="3427403" y="3834622"/>
            <a:ext cx="1646238" cy="1825625"/>
          </a:xfrm>
          <a:custGeom>
            <a:avLst/>
            <a:gdLst>
              <a:gd name="T0" fmla="*/ 288 w 1037"/>
              <a:gd name="T1" fmla="*/ 1143 h 1150"/>
              <a:gd name="T2" fmla="*/ 1036 w 1037"/>
              <a:gd name="T3" fmla="*/ 0 h 1150"/>
              <a:gd name="T4" fmla="*/ 0 w 1037"/>
              <a:gd name="T5" fmla="*/ 1149 h 1150"/>
            </a:gdLst>
            <a:ahLst/>
            <a:cxnLst>
              <a:cxn ang="0">
                <a:pos x="T0" y="T1"/>
              </a:cxn>
              <a:cxn ang="0">
                <a:pos x="T2" y="T3"/>
              </a:cxn>
              <a:cxn ang="0">
                <a:pos x="T4" y="T5"/>
              </a:cxn>
            </a:cxnLst>
            <a:rect l="0" t="0" r="r" b="b"/>
            <a:pathLst>
              <a:path w="1037" h="1150">
                <a:moveTo>
                  <a:pt x="288" y="1143"/>
                </a:moveTo>
                <a:lnTo>
                  <a:pt x="1036" y="0"/>
                </a:lnTo>
                <a:lnTo>
                  <a:pt x="0" y="1149"/>
                </a:lnTo>
              </a:path>
            </a:pathLst>
          </a:custGeom>
          <a:solidFill>
            <a:srgbClr val="EAEC5E"/>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pic>
        <p:nvPicPr>
          <p:cNvPr id="10" name="Picture 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353" y="2690034"/>
            <a:ext cx="2162175" cy="2100263"/>
          </a:xfrm>
          <a:prstGeom prst="rect">
            <a:avLst/>
          </a:prstGeom>
          <a:solidFill>
            <a:srgbClr val="FCFEB9"/>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 name="Group 10"/>
          <p:cNvGrpSpPr>
            <a:grpSpLocks/>
          </p:cNvGrpSpPr>
          <p:nvPr/>
        </p:nvGrpSpPr>
        <p:grpSpPr bwMode="auto">
          <a:xfrm>
            <a:off x="5703884" y="2845615"/>
            <a:ext cx="2614616" cy="2312992"/>
            <a:chOff x="3504" y="1814"/>
            <a:chExt cx="1647" cy="1457"/>
          </a:xfrm>
        </p:grpSpPr>
        <p:sp>
          <p:nvSpPr>
            <p:cNvPr id="16" name="Freeform 11"/>
            <p:cNvSpPr>
              <a:spLocks/>
            </p:cNvSpPr>
            <p:nvPr/>
          </p:nvSpPr>
          <p:spPr bwMode="auto">
            <a:xfrm>
              <a:off x="3855" y="2121"/>
              <a:ext cx="236" cy="131"/>
            </a:xfrm>
            <a:custGeom>
              <a:avLst/>
              <a:gdLst>
                <a:gd name="T0" fmla="*/ 125 w 236"/>
                <a:gd name="T1" fmla="*/ 0 h 131"/>
                <a:gd name="T2" fmla="*/ 0 w 236"/>
                <a:gd name="T3" fmla="*/ 58 h 131"/>
                <a:gd name="T4" fmla="*/ 4 w 236"/>
                <a:gd name="T5" fmla="*/ 96 h 131"/>
                <a:gd name="T6" fmla="*/ 92 w 236"/>
                <a:gd name="T7" fmla="*/ 130 h 131"/>
                <a:gd name="T8" fmla="*/ 146 w 236"/>
                <a:gd name="T9" fmla="*/ 106 h 131"/>
                <a:gd name="T10" fmla="*/ 129 w 236"/>
                <a:gd name="T11" fmla="*/ 92 h 131"/>
                <a:gd name="T12" fmla="*/ 235 w 236"/>
                <a:gd name="T13" fmla="*/ 39 h 131"/>
                <a:gd name="T14" fmla="*/ 125 w 236"/>
                <a:gd name="T15" fmla="*/ 0 h 1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6" h="131">
                  <a:moveTo>
                    <a:pt x="125" y="0"/>
                  </a:moveTo>
                  <a:lnTo>
                    <a:pt x="0" y="58"/>
                  </a:lnTo>
                  <a:lnTo>
                    <a:pt x="4" y="96"/>
                  </a:lnTo>
                  <a:lnTo>
                    <a:pt x="92" y="130"/>
                  </a:lnTo>
                  <a:lnTo>
                    <a:pt x="146" y="106"/>
                  </a:lnTo>
                  <a:lnTo>
                    <a:pt x="129" y="92"/>
                  </a:lnTo>
                  <a:lnTo>
                    <a:pt x="235" y="39"/>
                  </a:lnTo>
                  <a:lnTo>
                    <a:pt x="125" y="0"/>
                  </a:lnTo>
                </a:path>
              </a:pathLst>
            </a:custGeom>
            <a:solidFill>
              <a:srgbClr val="00191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 name="Freeform 12"/>
            <p:cNvSpPr>
              <a:spLocks/>
            </p:cNvSpPr>
            <p:nvPr/>
          </p:nvSpPr>
          <p:spPr bwMode="auto">
            <a:xfrm>
              <a:off x="3855" y="2121"/>
              <a:ext cx="242" cy="137"/>
            </a:xfrm>
            <a:custGeom>
              <a:avLst/>
              <a:gdLst>
                <a:gd name="T0" fmla="*/ 128 w 242"/>
                <a:gd name="T1" fmla="*/ 0 h 137"/>
                <a:gd name="T2" fmla="*/ 0 w 242"/>
                <a:gd name="T3" fmla="*/ 61 h 137"/>
                <a:gd name="T4" fmla="*/ 4 w 242"/>
                <a:gd name="T5" fmla="*/ 100 h 137"/>
                <a:gd name="T6" fmla="*/ 94 w 242"/>
                <a:gd name="T7" fmla="*/ 136 h 137"/>
                <a:gd name="T8" fmla="*/ 150 w 242"/>
                <a:gd name="T9" fmla="*/ 111 h 137"/>
                <a:gd name="T10" fmla="*/ 132 w 242"/>
                <a:gd name="T11" fmla="*/ 96 h 137"/>
                <a:gd name="T12" fmla="*/ 241 w 242"/>
                <a:gd name="T13" fmla="*/ 41 h 137"/>
                <a:gd name="T14" fmla="*/ 128 w 242"/>
                <a:gd name="T15" fmla="*/ 0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2" h="137">
                  <a:moveTo>
                    <a:pt x="128" y="0"/>
                  </a:moveTo>
                  <a:lnTo>
                    <a:pt x="0" y="61"/>
                  </a:lnTo>
                  <a:lnTo>
                    <a:pt x="4" y="100"/>
                  </a:lnTo>
                  <a:lnTo>
                    <a:pt x="94" y="136"/>
                  </a:lnTo>
                  <a:lnTo>
                    <a:pt x="150" y="111"/>
                  </a:lnTo>
                  <a:lnTo>
                    <a:pt x="132" y="96"/>
                  </a:lnTo>
                  <a:lnTo>
                    <a:pt x="241" y="41"/>
                  </a:lnTo>
                  <a:lnTo>
                    <a:pt x="128"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 name="Freeform 13"/>
            <p:cNvSpPr>
              <a:spLocks/>
            </p:cNvSpPr>
            <p:nvPr/>
          </p:nvSpPr>
          <p:spPr bwMode="auto">
            <a:xfrm>
              <a:off x="4059" y="2156"/>
              <a:ext cx="497" cy="313"/>
            </a:xfrm>
            <a:custGeom>
              <a:avLst/>
              <a:gdLst>
                <a:gd name="T0" fmla="*/ 0 w 497"/>
                <a:gd name="T1" fmla="*/ 59 h 313"/>
                <a:gd name="T2" fmla="*/ 30 w 497"/>
                <a:gd name="T3" fmla="*/ 47 h 313"/>
                <a:gd name="T4" fmla="*/ 39 w 497"/>
                <a:gd name="T5" fmla="*/ 0 h 313"/>
                <a:gd name="T6" fmla="*/ 73 w 497"/>
                <a:gd name="T7" fmla="*/ 19 h 313"/>
                <a:gd name="T8" fmla="*/ 64 w 497"/>
                <a:gd name="T9" fmla="*/ 44 h 313"/>
                <a:gd name="T10" fmla="*/ 85 w 497"/>
                <a:gd name="T11" fmla="*/ 23 h 313"/>
                <a:gd name="T12" fmla="*/ 135 w 497"/>
                <a:gd name="T13" fmla="*/ 40 h 313"/>
                <a:gd name="T14" fmla="*/ 85 w 497"/>
                <a:gd name="T15" fmla="*/ 67 h 313"/>
                <a:gd name="T16" fmla="*/ 96 w 497"/>
                <a:gd name="T17" fmla="*/ 76 h 313"/>
                <a:gd name="T18" fmla="*/ 96 w 497"/>
                <a:gd name="T19" fmla="*/ 94 h 313"/>
                <a:gd name="T20" fmla="*/ 110 w 497"/>
                <a:gd name="T21" fmla="*/ 100 h 313"/>
                <a:gd name="T22" fmla="*/ 121 w 497"/>
                <a:gd name="T23" fmla="*/ 108 h 313"/>
                <a:gd name="T24" fmla="*/ 130 w 497"/>
                <a:gd name="T25" fmla="*/ 119 h 313"/>
                <a:gd name="T26" fmla="*/ 137 w 497"/>
                <a:gd name="T27" fmla="*/ 130 h 313"/>
                <a:gd name="T28" fmla="*/ 141 w 497"/>
                <a:gd name="T29" fmla="*/ 142 h 313"/>
                <a:gd name="T30" fmla="*/ 144 w 497"/>
                <a:gd name="T31" fmla="*/ 152 h 313"/>
                <a:gd name="T32" fmla="*/ 146 w 497"/>
                <a:gd name="T33" fmla="*/ 159 h 313"/>
                <a:gd name="T34" fmla="*/ 146 w 497"/>
                <a:gd name="T35" fmla="*/ 161 h 313"/>
                <a:gd name="T36" fmla="*/ 159 w 497"/>
                <a:gd name="T37" fmla="*/ 153 h 313"/>
                <a:gd name="T38" fmla="*/ 157 w 497"/>
                <a:gd name="T39" fmla="*/ 53 h 313"/>
                <a:gd name="T40" fmla="*/ 496 w 497"/>
                <a:gd name="T41" fmla="*/ 166 h 313"/>
                <a:gd name="T42" fmla="*/ 445 w 497"/>
                <a:gd name="T43" fmla="*/ 312 h 313"/>
                <a:gd name="T44" fmla="*/ 67 w 497"/>
                <a:gd name="T45" fmla="*/ 284 h 313"/>
                <a:gd name="T46" fmla="*/ 0 w 497"/>
                <a:gd name="T47" fmla="*/ 59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7" h="313">
                  <a:moveTo>
                    <a:pt x="0" y="59"/>
                  </a:moveTo>
                  <a:lnTo>
                    <a:pt x="30" y="47"/>
                  </a:lnTo>
                  <a:lnTo>
                    <a:pt x="39" y="0"/>
                  </a:lnTo>
                  <a:lnTo>
                    <a:pt x="73" y="19"/>
                  </a:lnTo>
                  <a:lnTo>
                    <a:pt x="64" y="44"/>
                  </a:lnTo>
                  <a:lnTo>
                    <a:pt x="85" y="23"/>
                  </a:lnTo>
                  <a:lnTo>
                    <a:pt x="135" y="40"/>
                  </a:lnTo>
                  <a:lnTo>
                    <a:pt x="85" y="67"/>
                  </a:lnTo>
                  <a:lnTo>
                    <a:pt x="96" y="76"/>
                  </a:lnTo>
                  <a:lnTo>
                    <a:pt x="96" y="94"/>
                  </a:lnTo>
                  <a:lnTo>
                    <a:pt x="110" y="100"/>
                  </a:lnTo>
                  <a:lnTo>
                    <a:pt x="121" y="108"/>
                  </a:lnTo>
                  <a:lnTo>
                    <a:pt x="130" y="119"/>
                  </a:lnTo>
                  <a:lnTo>
                    <a:pt x="137" y="130"/>
                  </a:lnTo>
                  <a:lnTo>
                    <a:pt x="141" y="142"/>
                  </a:lnTo>
                  <a:lnTo>
                    <a:pt x="144" y="152"/>
                  </a:lnTo>
                  <a:lnTo>
                    <a:pt x="146" y="159"/>
                  </a:lnTo>
                  <a:lnTo>
                    <a:pt x="146" y="161"/>
                  </a:lnTo>
                  <a:lnTo>
                    <a:pt x="159" y="153"/>
                  </a:lnTo>
                  <a:lnTo>
                    <a:pt x="157" y="53"/>
                  </a:lnTo>
                  <a:lnTo>
                    <a:pt x="496" y="166"/>
                  </a:lnTo>
                  <a:lnTo>
                    <a:pt x="445" y="312"/>
                  </a:lnTo>
                  <a:lnTo>
                    <a:pt x="67" y="284"/>
                  </a:lnTo>
                  <a:lnTo>
                    <a:pt x="0" y="59"/>
                  </a:lnTo>
                </a:path>
              </a:pathLst>
            </a:custGeom>
            <a:solidFill>
              <a:srgbClr val="00191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 name="Freeform 14"/>
            <p:cNvSpPr>
              <a:spLocks/>
            </p:cNvSpPr>
            <p:nvPr/>
          </p:nvSpPr>
          <p:spPr bwMode="auto">
            <a:xfrm>
              <a:off x="4059" y="2156"/>
              <a:ext cx="503" cy="319"/>
            </a:xfrm>
            <a:custGeom>
              <a:avLst/>
              <a:gdLst>
                <a:gd name="T0" fmla="*/ 0 w 503"/>
                <a:gd name="T1" fmla="*/ 60 h 319"/>
                <a:gd name="T2" fmla="*/ 30 w 503"/>
                <a:gd name="T3" fmla="*/ 48 h 319"/>
                <a:gd name="T4" fmla="*/ 39 w 503"/>
                <a:gd name="T5" fmla="*/ 0 h 319"/>
                <a:gd name="T6" fmla="*/ 74 w 503"/>
                <a:gd name="T7" fmla="*/ 19 h 319"/>
                <a:gd name="T8" fmla="*/ 65 w 503"/>
                <a:gd name="T9" fmla="*/ 45 h 319"/>
                <a:gd name="T10" fmla="*/ 86 w 503"/>
                <a:gd name="T11" fmla="*/ 23 h 319"/>
                <a:gd name="T12" fmla="*/ 137 w 503"/>
                <a:gd name="T13" fmla="*/ 41 h 319"/>
                <a:gd name="T14" fmla="*/ 86 w 503"/>
                <a:gd name="T15" fmla="*/ 68 h 319"/>
                <a:gd name="T16" fmla="*/ 97 w 503"/>
                <a:gd name="T17" fmla="*/ 77 h 319"/>
                <a:gd name="T18" fmla="*/ 97 w 503"/>
                <a:gd name="T19" fmla="*/ 96 h 319"/>
                <a:gd name="T20" fmla="*/ 111 w 503"/>
                <a:gd name="T21" fmla="*/ 102 h 319"/>
                <a:gd name="T22" fmla="*/ 122 w 503"/>
                <a:gd name="T23" fmla="*/ 110 h 319"/>
                <a:gd name="T24" fmla="*/ 132 w 503"/>
                <a:gd name="T25" fmla="*/ 121 h 319"/>
                <a:gd name="T26" fmla="*/ 139 w 503"/>
                <a:gd name="T27" fmla="*/ 133 h 319"/>
                <a:gd name="T28" fmla="*/ 143 w 503"/>
                <a:gd name="T29" fmla="*/ 145 h 319"/>
                <a:gd name="T30" fmla="*/ 146 w 503"/>
                <a:gd name="T31" fmla="*/ 155 h 319"/>
                <a:gd name="T32" fmla="*/ 148 w 503"/>
                <a:gd name="T33" fmla="*/ 162 h 319"/>
                <a:gd name="T34" fmla="*/ 148 w 503"/>
                <a:gd name="T35" fmla="*/ 164 h 319"/>
                <a:gd name="T36" fmla="*/ 161 w 503"/>
                <a:gd name="T37" fmla="*/ 156 h 319"/>
                <a:gd name="T38" fmla="*/ 159 w 503"/>
                <a:gd name="T39" fmla="*/ 54 h 319"/>
                <a:gd name="T40" fmla="*/ 502 w 503"/>
                <a:gd name="T41" fmla="*/ 169 h 319"/>
                <a:gd name="T42" fmla="*/ 450 w 503"/>
                <a:gd name="T43" fmla="*/ 318 h 319"/>
                <a:gd name="T44" fmla="*/ 68 w 503"/>
                <a:gd name="T45" fmla="*/ 289 h 319"/>
                <a:gd name="T46" fmla="*/ 0 w 503"/>
                <a:gd name="T47" fmla="*/ 6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3" h="319">
                  <a:moveTo>
                    <a:pt x="0" y="60"/>
                  </a:moveTo>
                  <a:lnTo>
                    <a:pt x="30" y="48"/>
                  </a:lnTo>
                  <a:lnTo>
                    <a:pt x="39" y="0"/>
                  </a:lnTo>
                  <a:lnTo>
                    <a:pt x="74" y="19"/>
                  </a:lnTo>
                  <a:lnTo>
                    <a:pt x="65" y="45"/>
                  </a:lnTo>
                  <a:lnTo>
                    <a:pt x="86" y="23"/>
                  </a:lnTo>
                  <a:lnTo>
                    <a:pt x="137" y="41"/>
                  </a:lnTo>
                  <a:lnTo>
                    <a:pt x="86" y="68"/>
                  </a:lnTo>
                  <a:lnTo>
                    <a:pt x="97" y="77"/>
                  </a:lnTo>
                  <a:lnTo>
                    <a:pt x="97" y="96"/>
                  </a:lnTo>
                  <a:lnTo>
                    <a:pt x="111" y="102"/>
                  </a:lnTo>
                  <a:lnTo>
                    <a:pt x="122" y="110"/>
                  </a:lnTo>
                  <a:lnTo>
                    <a:pt x="132" y="121"/>
                  </a:lnTo>
                  <a:lnTo>
                    <a:pt x="139" y="133"/>
                  </a:lnTo>
                  <a:lnTo>
                    <a:pt x="143" y="145"/>
                  </a:lnTo>
                  <a:lnTo>
                    <a:pt x="146" y="155"/>
                  </a:lnTo>
                  <a:lnTo>
                    <a:pt x="148" y="162"/>
                  </a:lnTo>
                  <a:lnTo>
                    <a:pt x="148" y="164"/>
                  </a:lnTo>
                  <a:lnTo>
                    <a:pt x="161" y="156"/>
                  </a:lnTo>
                  <a:lnTo>
                    <a:pt x="159" y="54"/>
                  </a:lnTo>
                  <a:lnTo>
                    <a:pt x="502" y="169"/>
                  </a:lnTo>
                  <a:lnTo>
                    <a:pt x="450" y="318"/>
                  </a:lnTo>
                  <a:lnTo>
                    <a:pt x="68" y="289"/>
                  </a:lnTo>
                  <a:lnTo>
                    <a:pt x="0" y="6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 name="Freeform 15"/>
            <p:cNvSpPr>
              <a:spLocks/>
            </p:cNvSpPr>
            <p:nvPr/>
          </p:nvSpPr>
          <p:spPr bwMode="auto">
            <a:xfrm>
              <a:off x="3921" y="2216"/>
              <a:ext cx="566" cy="384"/>
            </a:xfrm>
            <a:custGeom>
              <a:avLst/>
              <a:gdLst>
                <a:gd name="T0" fmla="*/ 137 w 566"/>
                <a:gd name="T1" fmla="*/ 0 h 384"/>
                <a:gd name="T2" fmla="*/ 0 w 566"/>
                <a:gd name="T3" fmla="*/ 56 h 384"/>
                <a:gd name="T4" fmla="*/ 109 w 566"/>
                <a:gd name="T5" fmla="*/ 300 h 384"/>
                <a:gd name="T6" fmla="*/ 415 w 566"/>
                <a:gd name="T7" fmla="*/ 383 h 384"/>
                <a:gd name="T8" fmla="*/ 565 w 566"/>
                <a:gd name="T9" fmla="*/ 246 h 384"/>
                <a:gd name="T10" fmla="*/ 530 w 566"/>
                <a:gd name="T11" fmla="*/ 231 h 384"/>
                <a:gd name="T12" fmla="*/ 534 w 566"/>
                <a:gd name="T13" fmla="*/ 228 h 384"/>
                <a:gd name="T14" fmla="*/ 491 w 566"/>
                <a:gd name="T15" fmla="*/ 205 h 384"/>
                <a:gd name="T16" fmla="*/ 475 w 566"/>
                <a:gd name="T17" fmla="*/ 212 h 384"/>
                <a:gd name="T18" fmla="*/ 473 w 566"/>
                <a:gd name="T19" fmla="*/ 213 h 384"/>
                <a:gd name="T20" fmla="*/ 467 w 566"/>
                <a:gd name="T21" fmla="*/ 214 h 384"/>
                <a:gd name="T22" fmla="*/ 457 w 566"/>
                <a:gd name="T23" fmla="*/ 214 h 384"/>
                <a:gd name="T24" fmla="*/ 444 w 566"/>
                <a:gd name="T25" fmla="*/ 215 h 384"/>
                <a:gd name="T26" fmla="*/ 428 w 566"/>
                <a:gd name="T27" fmla="*/ 215 h 384"/>
                <a:gd name="T28" fmla="*/ 409 w 566"/>
                <a:gd name="T29" fmla="*/ 213 h 384"/>
                <a:gd name="T30" fmla="*/ 388 w 566"/>
                <a:gd name="T31" fmla="*/ 209 h 384"/>
                <a:gd name="T32" fmla="*/ 364 w 566"/>
                <a:gd name="T33" fmla="*/ 202 h 384"/>
                <a:gd name="T34" fmla="*/ 338 w 566"/>
                <a:gd name="T35" fmla="*/ 192 h 384"/>
                <a:gd name="T36" fmla="*/ 312 w 566"/>
                <a:gd name="T37" fmla="*/ 180 h 384"/>
                <a:gd name="T38" fmla="*/ 283 w 566"/>
                <a:gd name="T39" fmla="*/ 162 h 384"/>
                <a:gd name="T40" fmla="*/ 254 w 566"/>
                <a:gd name="T41" fmla="*/ 142 h 384"/>
                <a:gd name="T42" fmla="*/ 226 w 566"/>
                <a:gd name="T43" fmla="*/ 115 h 384"/>
                <a:gd name="T44" fmla="*/ 195 w 566"/>
                <a:gd name="T45" fmla="*/ 83 h 384"/>
                <a:gd name="T46" fmla="*/ 165 w 566"/>
                <a:gd name="T47" fmla="*/ 45 h 384"/>
                <a:gd name="T48" fmla="*/ 137 w 566"/>
                <a:gd name="T49" fmla="*/ 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6" h="384">
                  <a:moveTo>
                    <a:pt x="137" y="0"/>
                  </a:moveTo>
                  <a:lnTo>
                    <a:pt x="0" y="56"/>
                  </a:lnTo>
                  <a:lnTo>
                    <a:pt x="109" y="300"/>
                  </a:lnTo>
                  <a:lnTo>
                    <a:pt x="415" y="383"/>
                  </a:lnTo>
                  <a:lnTo>
                    <a:pt x="565" y="246"/>
                  </a:lnTo>
                  <a:lnTo>
                    <a:pt x="530" y="231"/>
                  </a:lnTo>
                  <a:lnTo>
                    <a:pt x="534" y="228"/>
                  </a:lnTo>
                  <a:lnTo>
                    <a:pt x="491" y="205"/>
                  </a:lnTo>
                  <a:lnTo>
                    <a:pt x="475" y="212"/>
                  </a:lnTo>
                  <a:lnTo>
                    <a:pt x="473" y="213"/>
                  </a:lnTo>
                  <a:lnTo>
                    <a:pt x="467" y="214"/>
                  </a:lnTo>
                  <a:lnTo>
                    <a:pt x="457" y="214"/>
                  </a:lnTo>
                  <a:lnTo>
                    <a:pt x="444" y="215"/>
                  </a:lnTo>
                  <a:lnTo>
                    <a:pt x="428" y="215"/>
                  </a:lnTo>
                  <a:lnTo>
                    <a:pt x="409" y="213"/>
                  </a:lnTo>
                  <a:lnTo>
                    <a:pt x="388" y="209"/>
                  </a:lnTo>
                  <a:lnTo>
                    <a:pt x="364" y="202"/>
                  </a:lnTo>
                  <a:lnTo>
                    <a:pt x="338" y="192"/>
                  </a:lnTo>
                  <a:lnTo>
                    <a:pt x="312" y="180"/>
                  </a:lnTo>
                  <a:lnTo>
                    <a:pt x="283" y="162"/>
                  </a:lnTo>
                  <a:lnTo>
                    <a:pt x="254" y="142"/>
                  </a:lnTo>
                  <a:lnTo>
                    <a:pt x="226" y="115"/>
                  </a:lnTo>
                  <a:lnTo>
                    <a:pt x="195" y="83"/>
                  </a:lnTo>
                  <a:lnTo>
                    <a:pt x="165" y="45"/>
                  </a:lnTo>
                  <a:lnTo>
                    <a:pt x="137" y="0"/>
                  </a:lnTo>
                </a:path>
              </a:pathLst>
            </a:custGeom>
            <a:solidFill>
              <a:srgbClr val="004C4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 name="Freeform 16"/>
            <p:cNvSpPr>
              <a:spLocks/>
            </p:cNvSpPr>
            <p:nvPr/>
          </p:nvSpPr>
          <p:spPr bwMode="auto">
            <a:xfrm>
              <a:off x="4196" y="2205"/>
              <a:ext cx="5" cy="7"/>
            </a:xfrm>
            <a:custGeom>
              <a:avLst/>
              <a:gdLst>
                <a:gd name="T0" fmla="*/ 2 w 5"/>
                <a:gd name="T1" fmla="*/ 6 h 7"/>
                <a:gd name="T2" fmla="*/ 4 w 5"/>
                <a:gd name="T3" fmla="*/ 4 h 7"/>
                <a:gd name="T4" fmla="*/ 4 w 5"/>
                <a:gd name="T5" fmla="*/ 2 h 7"/>
                <a:gd name="T6" fmla="*/ 2 w 5"/>
                <a:gd name="T7" fmla="*/ 0 h 7"/>
                <a:gd name="T8" fmla="*/ 0 w 5"/>
                <a:gd name="T9" fmla="*/ 0 h 7"/>
                <a:gd name="T10" fmla="*/ 2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2" y="6"/>
                  </a:moveTo>
                  <a:lnTo>
                    <a:pt x="4" y="4"/>
                  </a:lnTo>
                  <a:lnTo>
                    <a:pt x="4"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 name="Freeform 17"/>
            <p:cNvSpPr>
              <a:spLocks/>
            </p:cNvSpPr>
            <p:nvPr/>
          </p:nvSpPr>
          <p:spPr bwMode="auto">
            <a:xfrm>
              <a:off x="4007" y="2205"/>
              <a:ext cx="190" cy="97"/>
            </a:xfrm>
            <a:custGeom>
              <a:avLst/>
              <a:gdLst>
                <a:gd name="T0" fmla="*/ 3 w 190"/>
                <a:gd name="T1" fmla="*/ 90 h 97"/>
                <a:gd name="T2" fmla="*/ 6 w 190"/>
                <a:gd name="T3" fmla="*/ 96 h 97"/>
                <a:gd name="T4" fmla="*/ 189 w 190"/>
                <a:gd name="T5" fmla="*/ 11 h 97"/>
                <a:gd name="T6" fmla="*/ 183 w 190"/>
                <a:gd name="T7" fmla="*/ 0 h 97"/>
                <a:gd name="T8" fmla="*/ 0 w 190"/>
                <a:gd name="T9" fmla="*/ 86 h 97"/>
                <a:gd name="T10" fmla="*/ 3 w 190"/>
                <a:gd name="T11" fmla="*/ 90 h 97"/>
              </a:gdLst>
              <a:ahLst/>
              <a:cxnLst>
                <a:cxn ang="0">
                  <a:pos x="T0" y="T1"/>
                </a:cxn>
                <a:cxn ang="0">
                  <a:pos x="T2" y="T3"/>
                </a:cxn>
                <a:cxn ang="0">
                  <a:pos x="T4" y="T5"/>
                </a:cxn>
                <a:cxn ang="0">
                  <a:pos x="T6" y="T7"/>
                </a:cxn>
                <a:cxn ang="0">
                  <a:pos x="T8" y="T9"/>
                </a:cxn>
                <a:cxn ang="0">
                  <a:pos x="T10" y="T11"/>
                </a:cxn>
              </a:cxnLst>
              <a:rect l="0" t="0" r="r" b="b"/>
              <a:pathLst>
                <a:path w="190" h="97">
                  <a:moveTo>
                    <a:pt x="3" y="90"/>
                  </a:moveTo>
                  <a:lnTo>
                    <a:pt x="6" y="96"/>
                  </a:lnTo>
                  <a:lnTo>
                    <a:pt x="189" y="11"/>
                  </a:lnTo>
                  <a:lnTo>
                    <a:pt x="183" y="0"/>
                  </a:lnTo>
                  <a:lnTo>
                    <a:pt x="0" y="86"/>
                  </a:lnTo>
                  <a:lnTo>
                    <a:pt x="3" y="9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 name="Freeform 18"/>
            <p:cNvSpPr>
              <a:spLocks/>
            </p:cNvSpPr>
            <p:nvPr/>
          </p:nvSpPr>
          <p:spPr bwMode="auto">
            <a:xfrm>
              <a:off x="4003" y="2296"/>
              <a:ext cx="5" cy="6"/>
            </a:xfrm>
            <a:custGeom>
              <a:avLst/>
              <a:gdLst>
                <a:gd name="T0" fmla="*/ 2 w 5"/>
                <a:gd name="T1" fmla="*/ 0 h 6"/>
                <a:gd name="T2" fmla="*/ 0 w 5"/>
                <a:gd name="T3" fmla="*/ 1 h 6"/>
                <a:gd name="T4" fmla="*/ 0 w 5"/>
                <a:gd name="T5" fmla="*/ 4 h 6"/>
                <a:gd name="T6" fmla="*/ 2 w 5"/>
                <a:gd name="T7" fmla="*/ 5 h 6"/>
                <a:gd name="T8" fmla="*/ 4 w 5"/>
                <a:gd name="T9" fmla="*/ 5 h 6"/>
                <a:gd name="T10" fmla="*/ 2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2" y="0"/>
                  </a:moveTo>
                  <a:lnTo>
                    <a:pt x="0" y="1"/>
                  </a:lnTo>
                  <a:lnTo>
                    <a:pt x="0" y="4"/>
                  </a:lnTo>
                  <a:lnTo>
                    <a:pt x="2" y="5"/>
                  </a:lnTo>
                  <a:lnTo>
                    <a:pt x="4" y="5"/>
                  </a:lnTo>
                  <a:lnTo>
                    <a:pt x="2"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 name="Freeform 19"/>
            <p:cNvSpPr>
              <a:spLocks/>
            </p:cNvSpPr>
            <p:nvPr/>
          </p:nvSpPr>
          <p:spPr bwMode="auto">
            <a:xfrm>
              <a:off x="4195" y="2209"/>
              <a:ext cx="3" cy="1"/>
            </a:xfrm>
            <a:custGeom>
              <a:avLst/>
              <a:gdLst>
                <a:gd name="T0" fmla="*/ 1 w 3"/>
                <a:gd name="T1" fmla="*/ 0 h 1"/>
                <a:gd name="T2" fmla="*/ 0 w 3"/>
                <a:gd name="T3" fmla="*/ 0 h 1"/>
                <a:gd name="T4" fmla="*/ 0 w 3"/>
                <a:gd name="T5" fmla="*/ 0 h 1"/>
                <a:gd name="T6" fmla="*/ 1 w 3"/>
                <a:gd name="T7" fmla="*/ 0 h 1"/>
                <a:gd name="T8" fmla="*/ 2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0" y="0"/>
                  </a:lnTo>
                  <a:lnTo>
                    <a:pt x="0" y="0"/>
                  </a:lnTo>
                  <a:lnTo>
                    <a:pt x="1" y="0"/>
                  </a:lnTo>
                  <a:lnTo>
                    <a:pt x="2"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 name="Freeform 20"/>
            <p:cNvSpPr>
              <a:spLocks/>
            </p:cNvSpPr>
            <p:nvPr/>
          </p:nvSpPr>
          <p:spPr bwMode="auto">
            <a:xfrm>
              <a:off x="4011" y="2209"/>
              <a:ext cx="183" cy="90"/>
            </a:xfrm>
            <a:custGeom>
              <a:avLst/>
              <a:gdLst>
                <a:gd name="T0" fmla="*/ 1 w 183"/>
                <a:gd name="T1" fmla="*/ 86 h 90"/>
                <a:gd name="T2" fmla="*/ 2 w 183"/>
                <a:gd name="T3" fmla="*/ 89 h 90"/>
                <a:gd name="T4" fmla="*/ 182 w 183"/>
                <a:gd name="T5" fmla="*/ 6 h 90"/>
                <a:gd name="T6" fmla="*/ 180 w 183"/>
                <a:gd name="T7" fmla="*/ 0 h 90"/>
                <a:gd name="T8" fmla="*/ 0 w 183"/>
                <a:gd name="T9" fmla="*/ 83 h 90"/>
                <a:gd name="T10" fmla="*/ 1 w 183"/>
                <a:gd name="T11" fmla="*/ 86 h 90"/>
              </a:gdLst>
              <a:ahLst/>
              <a:cxnLst>
                <a:cxn ang="0">
                  <a:pos x="T0" y="T1"/>
                </a:cxn>
                <a:cxn ang="0">
                  <a:pos x="T2" y="T3"/>
                </a:cxn>
                <a:cxn ang="0">
                  <a:pos x="T4" y="T5"/>
                </a:cxn>
                <a:cxn ang="0">
                  <a:pos x="T6" y="T7"/>
                </a:cxn>
                <a:cxn ang="0">
                  <a:pos x="T8" y="T9"/>
                </a:cxn>
                <a:cxn ang="0">
                  <a:pos x="T10" y="T11"/>
                </a:cxn>
              </a:cxnLst>
              <a:rect l="0" t="0" r="r" b="b"/>
              <a:pathLst>
                <a:path w="183" h="90">
                  <a:moveTo>
                    <a:pt x="1" y="86"/>
                  </a:moveTo>
                  <a:lnTo>
                    <a:pt x="2" y="89"/>
                  </a:lnTo>
                  <a:lnTo>
                    <a:pt x="182" y="6"/>
                  </a:lnTo>
                  <a:lnTo>
                    <a:pt x="180" y="0"/>
                  </a:lnTo>
                  <a:lnTo>
                    <a:pt x="0" y="83"/>
                  </a:lnTo>
                  <a:lnTo>
                    <a:pt x="1" y="86"/>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 name="Freeform 21"/>
            <p:cNvSpPr>
              <a:spLocks/>
            </p:cNvSpPr>
            <p:nvPr/>
          </p:nvSpPr>
          <p:spPr bwMode="auto">
            <a:xfrm>
              <a:off x="4007" y="2298"/>
              <a:ext cx="3" cy="1"/>
            </a:xfrm>
            <a:custGeom>
              <a:avLst/>
              <a:gdLst>
                <a:gd name="T0" fmla="*/ 1 w 3"/>
                <a:gd name="T1" fmla="*/ 0 h 1"/>
                <a:gd name="T2" fmla="*/ 2 w 3"/>
                <a:gd name="T3" fmla="*/ 0 h 1"/>
                <a:gd name="T4" fmla="*/ 1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 name="Freeform 22"/>
            <p:cNvSpPr>
              <a:spLocks/>
            </p:cNvSpPr>
            <p:nvPr/>
          </p:nvSpPr>
          <p:spPr bwMode="auto">
            <a:xfrm>
              <a:off x="4009" y="2309"/>
              <a:ext cx="4" cy="6"/>
            </a:xfrm>
            <a:custGeom>
              <a:avLst/>
              <a:gdLst>
                <a:gd name="T0" fmla="*/ 1 w 4"/>
                <a:gd name="T1" fmla="*/ 0 h 6"/>
                <a:gd name="T2" fmla="*/ 0 w 4"/>
                <a:gd name="T3" fmla="*/ 1 h 6"/>
                <a:gd name="T4" fmla="*/ 0 w 4"/>
                <a:gd name="T5" fmla="*/ 4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1"/>
                  </a:lnTo>
                  <a:lnTo>
                    <a:pt x="0" y="4"/>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 name="Freeform 23"/>
            <p:cNvSpPr>
              <a:spLocks/>
            </p:cNvSpPr>
            <p:nvPr/>
          </p:nvSpPr>
          <p:spPr bwMode="auto">
            <a:xfrm>
              <a:off x="4013" y="2214"/>
              <a:ext cx="195" cy="101"/>
            </a:xfrm>
            <a:custGeom>
              <a:avLst/>
              <a:gdLst>
                <a:gd name="T0" fmla="*/ 191 w 195"/>
                <a:gd name="T1" fmla="*/ 6 h 101"/>
                <a:gd name="T2" fmla="*/ 188 w 195"/>
                <a:gd name="T3" fmla="*/ 0 h 101"/>
                <a:gd name="T4" fmla="*/ 0 w 195"/>
                <a:gd name="T5" fmla="*/ 90 h 101"/>
                <a:gd name="T6" fmla="*/ 5 w 195"/>
                <a:gd name="T7" fmla="*/ 100 h 101"/>
                <a:gd name="T8" fmla="*/ 194 w 195"/>
                <a:gd name="T9" fmla="*/ 11 h 101"/>
                <a:gd name="T10" fmla="*/ 191 w 195"/>
                <a:gd name="T11" fmla="*/ 6 h 101"/>
              </a:gdLst>
              <a:ahLst/>
              <a:cxnLst>
                <a:cxn ang="0">
                  <a:pos x="T0" y="T1"/>
                </a:cxn>
                <a:cxn ang="0">
                  <a:pos x="T2" y="T3"/>
                </a:cxn>
                <a:cxn ang="0">
                  <a:pos x="T4" y="T5"/>
                </a:cxn>
                <a:cxn ang="0">
                  <a:pos x="T6" y="T7"/>
                </a:cxn>
                <a:cxn ang="0">
                  <a:pos x="T8" y="T9"/>
                </a:cxn>
                <a:cxn ang="0">
                  <a:pos x="T10" y="T11"/>
                </a:cxn>
              </a:cxnLst>
              <a:rect l="0" t="0" r="r" b="b"/>
              <a:pathLst>
                <a:path w="195" h="101">
                  <a:moveTo>
                    <a:pt x="191" y="6"/>
                  </a:moveTo>
                  <a:lnTo>
                    <a:pt x="188" y="0"/>
                  </a:lnTo>
                  <a:lnTo>
                    <a:pt x="0" y="90"/>
                  </a:lnTo>
                  <a:lnTo>
                    <a:pt x="5" y="100"/>
                  </a:lnTo>
                  <a:lnTo>
                    <a:pt x="194" y="11"/>
                  </a:lnTo>
                  <a:lnTo>
                    <a:pt x="191"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 name="Freeform 24"/>
            <p:cNvSpPr>
              <a:spLocks/>
            </p:cNvSpPr>
            <p:nvPr/>
          </p:nvSpPr>
          <p:spPr bwMode="auto">
            <a:xfrm>
              <a:off x="4207" y="2214"/>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 name="Freeform 25"/>
            <p:cNvSpPr>
              <a:spLocks/>
            </p:cNvSpPr>
            <p:nvPr/>
          </p:nvSpPr>
          <p:spPr bwMode="auto">
            <a:xfrm>
              <a:off x="4016" y="2322"/>
              <a:ext cx="4" cy="7"/>
            </a:xfrm>
            <a:custGeom>
              <a:avLst/>
              <a:gdLst>
                <a:gd name="T0" fmla="*/ 1 w 4"/>
                <a:gd name="T1" fmla="*/ 0 h 7"/>
                <a:gd name="T2" fmla="*/ 0 w 4"/>
                <a:gd name="T3" fmla="*/ 2 h 7"/>
                <a:gd name="T4" fmla="*/ 0 w 4"/>
                <a:gd name="T5" fmla="*/ 4 h 7"/>
                <a:gd name="T6" fmla="*/ 1 w 4"/>
                <a:gd name="T7" fmla="*/ 6 h 7"/>
                <a:gd name="T8" fmla="*/ 3 w 4"/>
                <a:gd name="T9" fmla="*/ 6 h 7"/>
                <a:gd name="T10" fmla="*/ 1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1" y="0"/>
                  </a:moveTo>
                  <a:lnTo>
                    <a:pt x="0" y="2"/>
                  </a:lnTo>
                  <a:lnTo>
                    <a:pt x="0" y="4"/>
                  </a:lnTo>
                  <a:lnTo>
                    <a:pt x="1" y="6"/>
                  </a:lnTo>
                  <a:lnTo>
                    <a:pt x="3"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 name="Freeform 26"/>
            <p:cNvSpPr>
              <a:spLocks/>
            </p:cNvSpPr>
            <p:nvPr/>
          </p:nvSpPr>
          <p:spPr bwMode="auto">
            <a:xfrm>
              <a:off x="4019" y="2224"/>
              <a:ext cx="199" cy="105"/>
            </a:xfrm>
            <a:custGeom>
              <a:avLst/>
              <a:gdLst>
                <a:gd name="T0" fmla="*/ 195 w 199"/>
                <a:gd name="T1" fmla="*/ 6 h 105"/>
                <a:gd name="T2" fmla="*/ 192 w 199"/>
                <a:gd name="T3" fmla="*/ 0 h 105"/>
                <a:gd name="T4" fmla="*/ 0 w 199"/>
                <a:gd name="T5" fmla="*/ 93 h 105"/>
                <a:gd name="T6" fmla="*/ 6 w 199"/>
                <a:gd name="T7" fmla="*/ 104 h 105"/>
                <a:gd name="T8" fmla="*/ 198 w 199"/>
                <a:gd name="T9" fmla="*/ 11 h 105"/>
                <a:gd name="T10" fmla="*/ 195 w 199"/>
                <a:gd name="T11" fmla="*/ 6 h 105"/>
              </a:gdLst>
              <a:ahLst/>
              <a:cxnLst>
                <a:cxn ang="0">
                  <a:pos x="T0" y="T1"/>
                </a:cxn>
                <a:cxn ang="0">
                  <a:pos x="T2" y="T3"/>
                </a:cxn>
                <a:cxn ang="0">
                  <a:pos x="T4" y="T5"/>
                </a:cxn>
                <a:cxn ang="0">
                  <a:pos x="T6" y="T7"/>
                </a:cxn>
                <a:cxn ang="0">
                  <a:pos x="T8" y="T9"/>
                </a:cxn>
                <a:cxn ang="0">
                  <a:pos x="T10" y="T11"/>
                </a:cxn>
              </a:cxnLst>
              <a:rect l="0" t="0" r="r" b="b"/>
              <a:pathLst>
                <a:path w="199" h="105">
                  <a:moveTo>
                    <a:pt x="195" y="6"/>
                  </a:moveTo>
                  <a:lnTo>
                    <a:pt x="192" y="0"/>
                  </a:lnTo>
                  <a:lnTo>
                    <a:pt x="0" y="93"/>
                  </a:lnTo>
                  <a:lnTo>
                    <a:pt x="6" y="104"/>
                  </a:lnTo>
                  <a:lnTo>
                    <a:pt x="198" y="11"/>
                  </a:lnTo>
                  <a:lnTo>
                    <a:pt x="195"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 name="Freeform 27"/>
            <p:cNvSpPr>
              <a:spLocks/>
            </p:cNvSpPr>
            <p:nvPr/>
          </p:nvSpPr>
          <p:spPr bwMode="auto">
            <a:xfrm>
              <a:off x="4217" y="2224"/>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 name="Freeform 28"/>
            <p:cNvSpPr>
              <a:spLocks/>
            </p:cNvSpPr>
            <p:nvPr/>
          </p:nvSpPr>
          <p:spPr bwMode="auto">
            <a:xfrm>
              <a:off x="4021" y="2335"/>
              <a:ext cx="5" cy="7"/>
            </a:xfrm>
            <a:custGeom>
              <a:avLst/>
              <a:gdLst>
                <a:gd name="T0" fmla="*/ 2 w 5"/>
                <a:gd name="T1" fmla="*/ 0 h 7"/>
                <a:gd name="T2" fmla="*/ 0 w 5"/>
                <a:gd name="T3" fmla="*/ 2 h 7"/>
                <a:gd name="T4" fmla="*/ 0 w 5"/>
                <a:gd name="T5" fmla="*/ 4 h 7"/>
                <a:gd name="T6" fmla="*/ 2 w 5"/>
                <a:gd name="T7" fmla="*/ 6 h 7"/>
                <a:gd name="T8" fmla="*/ 4 w 5"/>
                <a:gd name="T9" fmla="*/ 6 h 7"/>
                <a:gd name="T10" fmla="*/ 2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2" y="0"/>
                  </a:moveTo>
                  <a:lnTo>
                    <a:pt x="0" y="2"/>
                  </a:lnTo>
                  <a:lnTo>
                    <a:pt x="0" y="4"/>
                  </a:lnTo>
                  <a:lnTo>
                    <a:pt x="2" y="6"/>
                  </a:lnTo>
                  <a:lnTo>
                    <a:pt x="4" y="6"/>
                  </a:lnTo>
                  <a:lnTo>
                    <a:pt x="2"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 name="Freeform 29"/>
            <p:cNvSpPr>
              <a:spLocks/>
            </p:cNvSpPr>
            <p:nvPr/>
          </p:nvSpPr>
          <p:spPr bwMode="auto">
            <a:xfrm>
              <a:off x="4025" y="2233"/>
              <a:ext cx="204" cy="109"/>
            </a:xfrm>
            <a:custGeom>
              <a:avLst/>
              <a:gdLst>
                <a:gd name="T0" fmla="*/ 200 w 204"/>
                <a:gd name="T1" fmla="*/ 6 h 109"/>
                <a:gd name="T2" fmla="*/ 197 w 204"/>
                <a:gd name="T3" fmla="*/ 0 h 109"/>
                <a:gd name="T4" fmla="*/ 0 w 204"/>
                <a:gd name="T5" fmla="*/ 97 h 109"/>
                <a:gd name="T6" fmla="*/ 6 w 204"/>
                <a:gd name="T7" fmla="*/ 108 h 109"/>
                <a:gd name="T8" fmla="*/ 203 w 204"/>
                <a:gd name="T9" fmla="*/ 11 h 109"/>
                <a:gd name="T10" fmla="*/ 200 w 204"/>
                <a:gd name="T11" fmla="*/ 6 h 109"/>
              </a:gdLst>
              <a:ahLst/>
              <a:cxnLst>
                <a:cxn ang="0">
                  <a:pos x="T0" y="T1"/>
                </a:cxn>
                <a:cxn ang="0">
                  <a:pos x="T2" y="T3"/>
                </a:cxn>
                <a:cxn ang="0">
                  <a:pos x="T4" y="T5"/>
                </a:cxn>
                <a:cxn ang="0">
                  <a:pos x="T6" y="T7"/>
                </a:cxn>
                <a:cxn ang="0">
                  <a:pos x="T8" y="T9"/>
                </a:cxn>
                <a:cxn ang="0">
                  <a:pos x="T10" y="T11"/>
                </a:cxn>
              </a:cxnLst>
              <a:rect l="0" t="0" r="r" b="b"/>
              <a:pathLst>
                <a:path w="204" h="109">
                  <a:moveTo>
                    <a:pt x="200" y="6"/>
                  </a:moveTo>
                  <a:lnTo>
                    <a:pt x="197" y="0"/>
                  </a:lnTo>
                  <a:lnTo>
                    <a:pt x="0" y="97"/>
                  </a:lnTo>
                  <a:lnTo>
                    <a:pt x="6" y="108"/>
                  </a:lnTo>
                  <a:lnTo>
                    <a:pt x="203" y="11"/>
                  </a:lnTo>
                  <a:lnTo>
                    <a:pt x="200"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 name="Freeform 30"/>
            <p:cNvSpPr>
              <a:spLocks/>
            </p:cNvSpPr>
            <p:nvPr/>
          </p:nvSpPr>
          <p:spPr bwMode="auto">
            <a:xfrm>
              <a:off x="4228" y="2233"/>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 name="Freeform 31"/>
            <p:cNvSpPr>
              <a:spLocks/>
            </p:cNvSpPr>
            <p:nvPr/>
          </p:nvSpPr>
          <p:spPr bwMode="auto">
            <a:xfrm>
              <a:off x="4027" y="2349"/>
              <a:ext cx="4" cy="6"/>
            </a:xfrm>
            <a:custGeom>
              <a:avLst/>
              <a:gdLst>
                <a:gd name="T0" fmla="*/ 1 w 4"/>
                <a:gd name="T1" fmla="*/ 0 h 6"/>
                <a:gd name="T2" fmla="*/ 0 w 4"/>
                <a:gd name="T3" fmla="*/ 1 h 6"/>
                <a:gd name="T4" fmla="*/ 0 w 4"/>
                <a:gd name="T5" fmla="*/ 4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1"/>
                  </a:lnTo>
                  <a:lnTo>
                    <a:pt x="0" y="4"/>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 name="Freeform 32"/>
            <p:cNvSpPr>
              <a:spLocks/>
            </p:cNvSpPr>
            <p:nvPr/>
          </p:nvSpPr>
          <p:spPr bwMode="auto">
            <a:xfrm>
              <a:off x="4031" y="2243"/>
              <a:ext cx="208" cy="112"/>
            </a:xfrm>
            <a:custGeom>
              <a:avLst/>
              <a:gdLst>
                <a:gd name="T0" fmla="*/ 204 w 208"/>
                <a:gd name="T1" fmla="*/ 5 h 112"/>
                <a:gd name="T2" fmla="*/ 201 w 208"/>
                <a:gd name="T3" fmla="*/ 0 h 112"/>
                <a:gd name="T4" fmla="*/ 0 w 208"/>
                <a:gd name="T5" fmla="*/ 101 h 112"/>
                <a:gd name="T6" fmla="*/ 5 w 208"/>
                <a:gd name="T7" fmla="*/ 111 h 112"/>
                <a:gd name="T8" fmla="*/ 207 w 208"/>
                <a:gd name="T9" fmla="*/ 10 h 112"/>
                <a:gd name="T10" fmla="*/ 204 w 208"/>
                <a:gd name="T11" fmla="*/ 5 h 112"/>
              </a:gdLst>
              <a:ahLst/>
              <a:cxnLst>
                <a:cxn ang="0">
                  <a:pos x="T0" y="T1"/>
                </a:cxn>
                <a:cxn ang="0">
                  <a:pos x="T2" y="T3"/>
                </a:cxn>
                <a:cxn ang="0">
                  <a:pos x="T4" y="T5"/>
                </a:cxn>
                <a:cxn ang="0">
                  <a:pos x="T6" y="T7"/>
                </a:cxn>
                <a:cxn ang="0">
                  <a:pos x="T8" y="T9"/>
                </a:cxn>
                <a:cxn ang="0">
                  <a:pos x="T10" y="T11"/>
                </a:cxn>
              </a:cxnLst>
              <a:rect l="0" t="0" r="r" b="b"/>
              <a:pathLst>
                <a:path w="208" h="112">
                  <a:moveTo>
                    <a:pt x="204" y="5"/>
                  </a:moveTo>
                  <a:lnTo>
                    <a:pt x="201" y="0"/>
                  </a:lnTo>
                  <a:lnTo>
                    <a:pt x="0" y="101"/>
                  </a:lnTo>
                  <a:lnTo>
                    <a:pt x="5" y="111"/>
                  </a:lnTo>
                  <a:lnTo>
                    <a:pt x="207" y="10"/>
                  </a:lnTo>
                  <a:lnTo>
                    <a:pt x="204"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 name="Freeform 33"/>
            <p:cNvSpPr>
              <a:spLocks/>
            </p:cNvSpPr>
            <p:nvPr/>
          </p:nvSpPr>
          <p:spPr bwMode="auto">
            <a:xfrm>
              <a:off x="4238" y="2243"/>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 name="Freeform 34"/>
            <p:cNvSpPr>
              <a:spLocks/>
            </p:cNvSpPr>
            <p:nvPr/>
          </p:nvSpPr>
          <p:spPr bwMode="auto">
            <a:xfrm>
              <a:off x="4033" y="2361"/>
              <a:ext cx="5" cy="7"/>
            </a:xfrm>
            <a:custGeom>
              <a:avLst/>
              <a:gdLst>
                <a:gd name="T0" fmla="*/ 2 w 5"/>
                <a:gd name="T1" fmla="*/ 0 h 7"/>
                <a:gd name="T2" fmla="*/ 0 w 5"/>
                <a:gd name="T3" fmla="*/ 2 h 7"/>
                <a:gd name="T4" fmla="*/ 0 w 5"/>
                <a:gd name="T5" fmla="*/ 4 h 7"/>
                <a:gd name="T6" fmla="*/ 2 w 5"/>
                <a:gd name="T7" fmla="*/ 6 h 7"/>
                <a:gd name="T8" fmla="*/ 4 w 5"/>
                <a:gd name="T9" fmla="*/ 6 h 7"/>
                <a:gd name="T10" fmla="*/ 2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2" y="0"/>
                  </a:moveTo>
                  <a:lnTo>
                    <a:pt x="0" y="2"/>
                  </a:lnTo>
                  <a:lnTo>
                    <a:pt x="0" y="4"/>
                  </a:lnTo>
                  <a:lnTo>
                    <a:pt x="2" y="6"/>
                  </a:lnTo>
                  <a:lnTo>
                    <a:pt x="4" y="6"/>
                  </a:lnTo>
                  <a:lnTo>
                    <a:pt x="2"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 name="Freeform 35"/>
            <p:cNvSpPr>
              <a:spLocks/>
            </p:cNvSpPr>
            <p:nvPr/>
          </p:nvSpPr>
          <p:spPr bwMode="auto">
            <a:xfrm>
              <a:off x="4037" y="2252"/>
              <a:ext cx="212" cy="116"/>
            </a:xfrm>
            <a:custGeom>
              <a:avLst/>
              <a:gdLst>
                <a:gd name="T0" fmla="*/ 208 w 212"/>
                <a:gd name="T1" fmla="*/ 6 h 116"/>
                <a:gd name="T2" fmla="*/ 205 w 212"/>
                <a:gd name="T3" fmla="*/ 0 h 116"/>
                <a:gd name="T4" fmla="*/ 0 w 212"/>
                <a:gd name="T5" fmla="*/ 104 h 116"/>
                <a:gd name="T6" fmla="*/ 6 w 212"/>
                <a:gd name="T7" fmla="*/ 115 h 116"/>
                <a:gd name="T8" fmla="*/ 211 w 212"/>
                <a:gd name="T9" fmla="*/ 10 h 116"/>
                <a:gd name="T10" fmla="*/ 208 w 212"/>
                <a:gd name="T11" fmla="*/ 6 h 116"/>
              </a:gdLst>
              <a:ahLst/>
              <a:cxnLst>
                <a:cxn ang="0">
                  <a:pos x="T0" y="T1"/>
                </a:cxn>
                <a:cxn ang="0">
                  <a:pos x="T2" y="T3"/>
                </a:cxn>
                <a:cxn ang="0">
                  <a:pos x="T4" y="T5"/>
                </a:cxn>
                <a:cxn ang="0">
                  <a:pos x="T6" y="T7"/>
                </a:cxn>
                <a:cxn ang="0">
                  <a:pos x="T8" y="T9"/>
                </a:cxn>
                <a:cxn ang="0">
                  <a:pos x="T10" y="T11"/>
                </a:cxn>
              </a:cxnLst>
              <a:rect l="0" t="0" r="r" b="b"/>
              <a:pathLst>
                <a:path w="212" h="116">
                  <a:moveTo>
                    <a:pt x="208" y="6"/>
                  </a:moveTo>
                  <a:lnTo>
                    <a:pt x="205" y="0"/>
                  </a:lnTo>
                  <a:lnTo>
                    <a:pt x="0" y="104"/>
                  </a:lnTo>
                  <a:lnTo>
                    <a:pt x="6" y="115"/>
                  </a:lnTo>
                  <a:lnTo>
                    <a:pt x="211" y="10"/>
                  </a:lnTo>
                  <a:lnTo>
                    <a:pt x="208"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 name="Freeform 36"/>
            <p:cNvSpPr>
              <a:spLocks/>
            </p:cNvSpPr>
            <p:nvPr/>
          </p:nvSpPr>
          <p:spPr bwMode="auto">
            <a:xfrm>
              <a:off x="4248" y="2252"/>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 name="Freeform 37"/>
            <p:cNvSpPr>
              <a:spLocks/>
            </p:cNvSpPr>
            <p:nvPr/>
          </p:nvSpPr>
          <p:spPr bwMode="auto">
            <a:xfrm>
              <a:off x="4040" y="2375"/>
              <a:ext cx="4" cy="6"/>
            </a:xfrm>
            <a:custGeom>
              <a:avLst/>
              <a:gdLst>
                <a:gd name="T0" fmla="*/ 1 w 4"/>
                <a:gd name="T1" fmla="*/ 0 h 6"/>
                <a:gd name="T2" fmla="*/ 0 w 4"/>
                <a:gd name="T3" fmla="*/ 1 h 6"/>
                <a:gd name="T4" fmla="*/ 0 w 4"/>
                <a:gd name="T5" fmla="*/ 4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1"/>
                  </a:lnTo>
                  <a:lnTo>
                    <a:pt x="0" y="4"/>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 name="Freeform 38"/>
            <p:cNvSpPr>
              <a:spLocks/>
            </p:cNvSpPr>
            <p:nvPr/>
          </p:nvSpPr>
          <p:spPr bwMode="auto">
            <a:xfrm>
              <a:off x="4043" y="2261"/>
              <a:ext cx="217" cy="120"/>
            </a:xfrm>
            <a:custGeom>
              <a:avLst/>
              <a:gdLst>
                <a:gd name="T0" fmla="*/ 213 w 217"/>
                <a:gd name="T1" fmla="*/ 6 h 120"/>
                <a:gd name="T2" fmla="*/ 210 w 217"/>
                <a:gd name="T3" fmla="*/ 0 h 120"/>
                <a:gd name="T4" fmla="*/ 0 w 217"/>
                <a:gd name="T5" fmla="*/ 109 h 120"/>
                <a:gd name="T6" fmla="*/ 6 w 217"/>
                <a:gd name="T7" fmla="*/ 119 h 120"/>
                <a:gd name="T8" fmla="*/ 216 w 217"/>
                <a:gd name="T9" fmla="*/ 11 h 120"/>
                <a:gd name="T10" fmla="*/ 213 w 217"/>
                <a:gd name="T11" fmla="*/ 6 h 120"/>
              </a:gdLst>
              <a:ahLst/>
              <a:cxnLst>
                <a:cxn ang="0">
                  <a:pos x="T0" y="T1"/>
                </a:cxn>
                <a:cxn ang="0">
                  <a:pos x="T2" y="T3"/>
                </a:cxn>
                <a:cxn ang="0">
                  <a:pos x="T4" y="T5"/>
                </a:cxn>
                <a:cxn ang="0">
                  <a:pos x="T6" y="T7"/>
                </a:cxn>
                <a:cxn ang="0">
                  <a:pos x="T8" y="T9"/>
                </a:cxn>
                <a:cxn ang="0">
                  <a:pos x="T10" y="T11"/>
                </a:cxn>
              </a:cxnLst>
              <a:rect l="0" t="0" r="r" b="b"/>
              <a:pathLst>
                <a:path w="217" h="120">
                  <a:moveTo>
                    <a:pt x="213" y="6"/>
                  </a:moveTo>
                  <a:lnTo>
                    <a:pt x="210" y="0"/>
                  </a:lnTo>
                  <a:lnTo>
                    <a:pt x="0" y="109"/>
                  </a:lnTo>
                  <a:lnTo>
                    <a:pt x="6" y="119"/>
                  </a:lnTo>
                  <a:lnTo>
                    <a:pt x="216" y="11"/>
                  </a:lnTo>
                  <a:lnTo>
                    <a:pt x="213"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 name="Freeform 39"/>
            <p:cNvSpPr>
              <a:spLocks/>
            </p:cNvSpPr>
            <p:nvPr/>
          </p:nvSpPr>
          <p:spPr bwMode="auto">
            <a:xfrm>
              <a:off x="4259" y="2261"/>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 name="Freeform 40"/>
            <p:cNvSpPr>
              <a:spLocks/>
            </p:cNvSpPr>
            <p:nvPr/>
          </p:nvSpPr>
          <p:spPr bwMode="auto">
            <a:xfrm>
              <a:off x="4046" y="2388"/>
              <a:ext cx="4" cy="6"/>
            </a:xfrm>
            <a:custGeom>
              <a:avLst/>
              <a:gdLst>
                <a:gd name="T0" fmla="*/ 1 w 4"/>
                <a:gd name="T1" fmla="*/ 0 h 6"/>
                <a:gd name="T2" fmla="*/ 0 w 4"/>
                <a:gd name="T3" fmla="*/ 1 h 6"/>
                <a:gd name="T4" fmla="*/ 0 w 4"/>
                <a:gd name="T5" fmla="*/ 4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1"/>
                  </a:lnTo>
                  <a:lnTo>
                    <a:pt x="0" y="4"/>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 name="Freeform 41"/>
            <p:cNvSpPr>
              <a:spLocks/>
            </p:cNvSpPr>
            <p:nvPr/>
          </p:nvSpPr>
          <p:spPr bwMode="auto">
            <a:xfrm>
              <a:off x="4049" y="2270"/>
              <a:ext cx="221" cy="124"/>
            </a:xfrm>
            <a:custGeom>
              <a:avLst/>
              <a:gdLst>
                <a:gd name="T0" fmla="*/ 217 w 221"/>
                <a:gd name="T1" fmla="*/ 6 h 124"/>
                <a:gd name="T2" fmla="*/ 214 w 221"/>
                <a:gd name="T3" fmla="*/ 0 h 124"/>
                <a:gd name="T4" fmla="*/ 0 w 221"/>
                <a:gd name="T5" fmla="*/ 113 h 124"/>
                <a:gd name="T6" fmla="*/ 6 w 221"/>
                <a:gd name="T7" fmla="*/ 123 h 124"/>
                <a:gd name="T8" fmla="*/ 220 w 221"/>
                <a:gd name="T9" fmla="*/ 11 h 124"/>
                <a:gd name="T10" fmla="*/ 217 w 221"/>
                <a:gd name="T11" fmla="*/ 6 h 124"/>
              </a:gdLst>
              <a:ahLst/>
              <a:cxnLst>
                <a:cxn ang="0">
                  <a:pos x="T0" y="T1"/>
                </a:cxn>
                <a:cxn ang="0">
                  <a:pos x="T2" y="T3"/>
                </a:cxn>
                <a:cxn ang="0">
                  <a:pos x="T4" y="T5"/>
                </a:cxn>
                <a:cxn ang="0">
                  <a:pos x="T6" y="T7"/>
                </a:cxn>
                <a:cxn ang="0">
                  <a:pos x="T8" y="T9"/>
                </a:cxn>
                <a:cxn ang="0">
                  <a:pos x="T10" y="T11"/>
                </a:cxn>
              </a:cxnLst>
              <a:rect l="0" t="0" r="r" b="b"/>
              <a:pathLst>
                <a:path w="221" h="124">
                  <a:moveTo>
                    <a:pt x="217" y="6"/>
                  </a:moveTo>
                  <a:lnTo>
                    <a:pt x="214" y="0"/>
                  </a:lnTo>
                  <a:lnTo>
                    <a:pt x="0" y="113"/>
                  </a:lnTo>
                  <a:lnTo>
                    <a:pt x="6" y="123"/>
                  </a:lnTo>
                  <a:lnTo>
                    <a:pt x="220" y="11"/>
                  </a:lnTo>
                  <a:lnTo>
                    <a:pt x="217"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 name="Freeform 42"/>
            <p:cNvSpPr>
              <a:spLocks/>
            </p:cNvSpPr>
            <p:nvPr/>
          </p:nvSpPr>
          <p:spPr bwMode="auto">
            <a:xfrm>
              <a:off x="4269" y="2270"/>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 name="Freeform 43"/>
            <p:cNvSpPr>
              <a:spLocks/>
            </p:cNvSpPr>
            <p:nvPr/>
          </p:nvSpPr>
          <p:spPr bwMode="auto">
            <a:xfrm>
              <a:off x="4051" y="2401"/>
              <a:ext cx="4" cy="7"/>
            </a:xfrm>
            <a:custGeom>
              <a:avLst/>
              <a:gdLst>
                <a:gd name="T0" fmla="*/ 1 w 4"/>
                <a:gd name="T1" fmla="*/ 0 h 7"/>
                <a:gd name="T2" fmla="*/ 0 w 4"/>
                <a:gd name="T3" fmla="*/ 2 h 7"/>
                <a:gd name="T4" fmla="*/ 0 w 4"/>
                <a:gd name="T5" fmla="*/ 4 h 7"/>
                <a:gd name="T6" fmla="*/ 1 w 4"/>
                <a:gd name="T7" fmla="*/ 6 h 7"/>
                <a:gd name="T8" fmla="*/ 3 w 4"/>
                <a:gd name="T9" fmla="*/ 6 h 7"/>
                <a:gd name="T10" fmla="*/ 1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1" y="0"/>
                  </a:moveTo>
                  <a:lnTo>
                    <a:pt x="0" y="2"/>
                  </a:lnTo>
                  <a:lnTo>
                    <a:pt x="0" y="4"/>
                  </a:lnTo>
                  <a:lnTo>
                    <a:pt x="1" y="6"/>
                  </a:lnTo>
                  <a:lnTo>
                    <a:pt x="3"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 name="Freeform 44"/>
            <p:cNvSpPr>
              <a:spLocks/>
            </p:cNvSpPr>
            <p:nvPr/>
          </p:nvSpPr>
          <p:spPr bwMode="auto">
            <a:xfrm>
              <a:off x="4055" y="2280"/>
              <a:ext cx="225" cy="128"/>
            </a:xfrm>
            <a:custGeom>
              <a:avLst/>
              <a:gdLst>
                <a:gd name="T0" fmla="*/ 221 w 225"/>
                <a:gd name="T1" fmla="*/ 6 h 128"/>
                <a:gd name="T2" fmla="*/ 218 w 225"/>
                <a:gd name="T3" fmla="*/ 0 h 128"/>
                <a:gd name="T4" fmla="*/ 0 w 225"/>
                <a:gd name="T5" fmla="*/ 116 h 128"/>
                <a:gd name="T6" fmla="*/ 5 w 225"/>
                <a:gd name="T7" fmla="*/ 127 h 128"/>
                <a:gd name="T8" fmla="*/ 224 w 225"/>
                <a:gd name="T9" fmla="*/ 11 h 128"/>
                <a:gd name="T10" fmla="*/ 221 w 225"/>
                <a:gd name="T11" fmla="*/ 6 h 128"/>
              </a:gdLst>
              <a:ahLst/>
              <a:cxnLst>
                <a:cxn ang="0">
                  <a:pos x="T0" y="T1"/>
                </a:cxn>
                <a:cxn ang="0">
                  <a:pos x="T2" y="T3"/>
                </a:cxn>
                <a:cxn ang="0">
                  <a:pos x="T4" y="T5"/>
                </a:cxn>
                <a:cxn ang="0">
                  <a:pos x="T6" y="T7"/>
                </a:cxn>
                <a:cxn ang="0">
                  <a:pos x="T8" y="T9"/>
                </a:cxn>
                <a:cxn ang="0">
                  <a:pos x="T10" y="T11"/>
                </a:cxn>
              </a:cxnLst>
              <a:rect l="0" t="0" r="r" b="b"/>
              <a:pathLst>
                <a:path w="225" h="128">
                  <a:moveTo>
                    <a:pt x="221" y="6"/>
                  </a:moveTo>
                  <a:lnTo>
                    <a:pt x="218" y="0"/>
                  </a:lnTo>
                  <a:lnTo>
                    <a:pt x="0" y="116"/>
                  </a:lnTo>
                  <a:lnTo>
                    <a:pt x="5" y="127"/>
                  </a:lnTo>
                  <a:lnTo>
                    <a:pt x="224" y="11"/>
                  </a:lnTo>
                  <a:lnTo>
                    <a:pt x="221"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 name="Freeform 45"/>
            <p:cNvSpPr>
              <a:spLocks/>
            </p:cNvSpPr>
            <p:nvPr/>
          </p:nvSpPr>
          <p:spPr bwMode="auto">
            <a:xfrm>
              <a:off x="4279" y="2280"/>
              <a:ext cx="5" cy="7"/>
            </a:xfrm>
            <a:custGeom>
              <a:avLst/>
              <a:gdLst>
                <a:gd name="T0" fmla="*/ 2 w 5"/>
                <a:gd name="T1" fmla="*/ 6 h 7"/>
                <a:gd name="T2" fmla="*/ 4 w 5"/>
                <a:gd name="T3" fmla="*/ 4 h 7"/>
                <a:gd name="T4" fmla="*/ 4 w 5"/>
                <a:gd name="T5" fmla="*/ 2 h 7"/>
                <a:gd name="T6" fmla="*/ 2 w 5"/>
                <a:gd name="T7" fmla="*/ 0 h 7"/>
                <a:gd name="T8" fmla="*/ 0 w 5"/>
                <a:gd name="T9" fmla="*/ 0 h 7"/>
                <a:gd name="T10" fmla="*/ 2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2" y="6"/>
                  </a:moveTo>
                  <a:lnTo>
                    <a:pt x="4" y="4"/>
                  </a:lnTo>
                  <a:lnTo>
                    <a:pt x="4"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 name="Freeform 46"/>
            <p:cNvSpPr>
              <a:spLocks/>
            </p:cNvSpPr>
            <p:nvPr/>
          </p:nvSpPr>
          <p:spPr bwMode="auto">
            <a:xfrm>
              <a:off x="4058" y="2414"/>
              <a:ext cx="4" cy="6"/>
            </a:xfrm>
            <a:custGeom>
              <a:avLst/>
              <a:gdLst>
                <a:gd name="T0" fmla="*/ 1 w 4"/>
                <a:gd name="T1" fmla="*/ 0 h 6"/>
                <a:gd name="T2" fmla="*/ 0 w 4"/>
                <a:gd name="T3" fmla="*/ 1 h 6"/>
                <a:gd name="T4" fmla="*/ 0 w 4"/>
                <a:gd name="T5" fmla="*/ 4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1"/>
                  </a:lnTo>
                  <a:lnTo>
                    <a:pt x="0" y="4"/>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 name="Freeform 47"/>
            <p:cNvSpPr>
              <a:spLocks/>
            </p:cNvSpPr>
            <p:nvPr/>
          </p:nvSpPr>
          <p:spPr bwMode="auto">
            <a:xfrm>
              <a:off x="4061" y="2289"/>
              <a:ext cx="229" cy="131"/>
            </a:xfrm>
            <a:custGeom>
              <a:avLst/>
              <a:gdLst>
                <a:gd name="T0" fmla="*/ 226 w 229"/>
                <a:gd name="T1" fmla="*/ 6 h 131"/>
                <a:gd name="T2" fmla="*/ 223 w 229"/>
                <a:gd name="T3" fmla="*/ 0 h 131"/>
                <a:gd name="T4" fmla="*/ 0 w 229"/>
                <a:gd name="T5" fmla="*/ 119 h 131"/>
                <a:gd name="T6" fmla="*/ 6 w 229"/>
                <a:gd name="T7" fmla="*/ 130 h 131"/>
                <a:gd name="T8" fmla="*/ 228 w 229"/>
                <a:gd name="T9" fmla="*/ 11 h 131"/>
                <a:gd name="T10" fmla="*/ 226 w 229"/>
                <a:gd name="T11" fmla="*/ 6 h 131"/>
              </a:gdLst>
              <a:ahLst/>
              <a:cxnLst>
                <a:cxn ang="0">
                  <a:pos x="T0" y="T1"/>
                </a:cxn>
                <a:cxn ang="0">
                  <a:pos x="T2" y="T3"/>
                </a:cxn>
                <a:cxn ang="0">
                  <a:pos x="T4" y="T5"/>
                </a:cxn>
                <a:cxn ang="0">
                  <a:pos x="T6" y="T7"/>
                </a:cxn>
                <a:cxn ang="0">
                  <a:pos x="T8" y="T9"/>
                </a:cxn>
                <a:cxn ang="0">
                  <a:pos x="T10" y="T11"/>
                </a:cxn>
              </a:cxnLst>
              <a:rect l="0" t="0" r="r" b="b"/>
              <a:pathLst>
                <a:path w="229" h="131">
                  <a:moveTo>
                    <a:pt x="226" y="6"/>
                  </a:moveTo>
                  <a:lnTo>
                    <a:pt x="223" y="0"/>
                  </a:lnTo>
                  <a:lnTo>
                    <a:pt x="0" y="119"/>
                  </a:lnTo>
                  <a:lnTo>
                    <a:pt x="6" y="130"/>
                  </a:lnTo>
                  <a:lnTo>
                    <a:pt x="228" y="11"/>
                  </a:lnTo>
                  <a:lnTo>
                    <a:pt x="226"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 name="Freeform 48"/>
            <p:cNvSpPr>
              <a:spLocks/>
            </p:cNvSpPr>
            <p:nvPr/>
          </p:nvSpPr>
          <p:spPr bwMode="auto">
            <a:xfrm>
              <a:off x="4290" y="2289"/>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 name="Freeform 49"/>
            <p:cNvSpPr>
              <a:spLocks/>
            </p:cNvSpPr>
            <p:nvPr/>
          </p:nvSpPr>
          <p:spPr bwMode="auto">
            <a:xfrm>
              <a:off x="4063" y="2427"/>
              <a:ext cx="5" cy="7"/>
            </a:xfrm>
            <a:custGeom>
              <a:avLst/>
              <a:gdLst>
                <a:gd name="T0" fmla="*/ 2 w 5"/>
                <a:gd name="T1" fmla="*/ 0 h 7"/>
                <a:gd name="T2" fmla="*/ 0 w 5"/>
                <a:gd name="T3" fmla="*/ 2 h 7"/>
                <a:gd name="T4" fmla="*/ 0 w 5"/>
                <a:gd name="T5" fmla="*/ 4 h 7"/>
                <a:gd name="T6" fmla="*/ 2 w 5"/>
                <a:gd name="T7" fmla="*/ 6 h 7"/>
                <a:gd name="T8" fmla="*/ 4 w 5"/>
                <a:gd name="T9" fmla="*/ 6 h 7"/>
                <a:gd name="T10" fmla="*/ 2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2" y="0"/>
                  </a:moveTo>
                  <a:lnTo>
                    <a:pt x="0" y="2"/>
                  </a:lnTo>
                  <a:lnTo>
                    <a:pt x="0" y="4"/>
                  </a:lnTo>
                  <a:lnTo>
                    <a:pt x="2" y="6"/>
                  </a:lnTo>
                  <a:lnTo>
                    <a:pt x="4" y="6"/>
                  </a:lnTo>
                  <a:lnTo>
                    <a:pt x="2"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 name="Freeform 50"/>
            <p:cNvSpPr>
              <a:spLocks/>
            </p:cNvSpPr>
            <p:nvPr/>
          </p:nvSpPr>
          <p:spPr bwMode="auto">
            <a:xfrm>
              <a:off x="4067" y="2299"/>
              <a:ext cx="234" cy="135"/>
            </a:xfrm>
            <a:custGeom>
              <a:avLst/>
              <a:gdLst>
                <a:gd name="T0" fmla="*/ 230 w 234"/>
                <a:gd name="T1" fmla="*/ 5 h 135"/>
                <a:gd name="T2" fmla="*/ 227 w 234"/>
                <a:gd name="T3" fmla="*/ 0 h 135"/>
                <a:gd name="T4" fmla="*/ 0 w 234"/>
                <a:gd name="T5" fmla="*/ 123 h 135"/>
                <a:gd name="T6" fmla="*/ 6 w 234"/>
                <a:gd name="T7" fmla="*/ 134 h 135"/>
                <a:gd name="T8" fmla="*/ 233 w 234"/>
                <a:gd name="T9" fmla="*/ 11 h 135"/>
                <a:gd name="T10" fmla="*/ 230 w 234"/>
                <a:gd name="T11" fmla="*/ 5 h 135"/>
              </a:gdLst>
              <a:ahLst/>
              <a:cxnLst>
                <a:cxn ang="0">
                  <a:pos x="T0" y="T1"/>
                </a:cxn>
                <a:cxn ang="0">
                  <a:pos x="T2" y="T3"/>
                </a:cxn>
                <a:cxn ang="0">
                  <a:pos x="T4" y="T5"/>
                </a:cxn>
                <a:cxn ang="0">
                  <a:pos x="T6" y="T7"/>
                </a:cxn>
                <a:cxn ang="0">
                  <a:pos x="T8" y="T9"/>
                </a:cxn>
                <a:cxn ang="0">
                  <a:pos x="T10" y="T11"/>
                </a:cxn>
              </a:cxnLst>
              <a:rect l="0" t="0" r="r" b="b"/>
              <a:pathLst>
                <a:path w="234" h="135">
                  <a:moveTo>
                    <a:pt x="230" y="5"/>
                  </a:moveTo>
                  <a:lnTo>
                    <a:pt x="227" y="0"/>
                  </a:lnTo>
                  <a:lnTo>
                    <a:pt x="0" y="123"/>
                  </a:lnTo>
                  <a:lnTo>
                    <a:pt x="6" y="134"/>
                  </a:lnTo>
                  <a:lnTo>
                    <a:pt x="233" y="11"/>
                  </a:lnTo>
                  <a:lnTo>
                    <a:pt x="230"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 name="Freeform 51"/>
            <p:cNvSpPr>
              <a:spLocks/>
            </p:cNvSpPr>
            <p:nvPr/>
          </p:nvSpPr>
          <p:spPr bwMode="auto">
            <a:xfrm>
              <a:off x="4300" y="2299"/>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 name="Freeform 52"/>
            <p:cNvSpPr>
              <a:spLocks/>
            </p:cNvSpPr>
            <p:nvPr/>
          </p:nvSpPr>
          <p:spPr bwMode="auto">
            <a:xfrm>
              <a:off x="4069" y="2440"/>
              <a:ext cx="4" cy="7"/>
            </a:xfrm>
            <a:custGeom>
              <a:avLst/>
              <a:gdLst>
                <a:gd name="T0" fmla="*/ 1 w 4"/>
                <a:gd name="T1" fmla="*/ 0 h 7"/>
                <a:gd name="T2" fmla="*/ 0 w 4"/>
                <a:gd name="T3" fmla="*/ 2 h 7"/>
                <a:gd name="T4" fmla="*/ 0 w 4"/>
                <a:gd name="T5" fmla="*/ 4 h 7"/>
                <a:gd name="T6" fmla="*/ 1 w 4"/>
                <a:gd name="T7" fmla="*/ 6 h 7"/>
                <a:gd name="T8" fmla="*/ 3 w 4"/>
                <a:gd name="T9" fmla="*/ 6 h 7"/>
                <a:gd name="T10" fmla="*/ 1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1" y="0"/>
                  </a:moveTo>
                  <a:lnTo>
                    <a:pt x="0" y="2"/>
                  </a:lnTo>
                  <a:lnTo>
                    <a:pt x="0" y="4"/>
                  </a:lnTo>
                  <a:lnTo>
                    <a:pt x="1" y="6"/>
                  </a:lnTo>
                  <a:lnTo>
                    <a:pt x="3"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 name="Freeform 53"/>
            <p:cNvSpPr>
              <a:spLocks/>
            </p:cNvSpPr>
            <p:nvPr/>
          </p:nvSpPr>
          <p:spPr bwMode="auto">
            <a:xfrm>
              <a:off x="4073" y="2308"/>
              <a:ext cx="238" cy="139"/>
            </a:xfrm>
            <a:custGeom>
              <a:avLst/>
              <a:gdLst>
                <a:gd name="T0" fmla="*/ 234 w 238"/>
                <a:gd name="T1" fmla="*/ 6 h 139"/>
                <a:gd name="T2" fmla="*/ 231 w 238"/>
                <a:gd name="T3" fmla="*/ 0 h 139"/>
                <a:gd name="T4" fmla="*/ 0 w 238"/>
                <a:gd name="T5" fmla="*/ 127 h 139"/>
                <a:gd name="T6" fmla="*/ 5 w 238"/>
                <a:gd name="T7" fmla="*/ 138 h 139"/>
                <a:gd name="T8" fmla="*/ 237 w 238"/>
                <a:gd name="T9" fmla="*/ 11 h 139"/>
                <a:gd name="T10" fmla="*/ 234 w 238"/>
                <a:gd name="T11" fmla="*/ 6 h 139"/>
              </a:gdLst>
              <a:ahLst/>
              <a:cxnLst>
                <a:cxn ang="0">
                  <a:pos x="T0" y="T1"/>
                </a:cxn>
                <a:cxn ang="0">
                  <a:pos x="T2" y="T3"/>
                </a:cxn>
                <a:cxn ang="0">
                  <a:pos x="T4" y="T5"/>
                </a:cxn>
                <a:cxn ang="0">
                  <a:pos x="T6" y="T7"/>
                </a:cxn>
                <a:cxn ang="0">
                  <a:pos x="T8" y="T9"/>
                </a:cxn>
                <a:cxn ang="0">
                  <a:pos x="T10" y="T11"/>
                </a:cxn>
              </a:cxnLst>
              <a:rect l="0" t="0" r="r" b="b"/>
              <a:pathLst>
                <a:path w="238" h="139">
                  <a:moveTo>
                    <a:pt x="234" y="6"/>
                  </a:moveTo>
                  <a:lnTo>
                    <a:pt x="231" y="0"/>
                  </a:lnTo>
                  <a:lnTo>
                    <a:pt x="0" y="127"/>
                  </a:lnTo>
                  <a:lnTo>
                    <a:pt x="5" y="138"/>
                  </a:lnTo>
                  <a:lnTo>
                    <a:pt x="237" y="11"/>
                  </a:lnTo>
                  <a:lnTo>
                    <a:pt x="234"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 name="Freeform 54"/>
            <p:cNvSpPr>
              <a:spLocks/>
            </p:cNvSpPr>
            <p:nvPr/>
          </p:nvSpPr>
          <p:spPr bwMode="auto">
            <a:xfrm>
              <a:off x="4310" y="2308"/>
              <a:ext cx="5" cy="6"/>
            </a:xfrm>
            <a:custGeom>
              <a:avLst/>
              <a:gdLst>
                <a:gd name="T0" fmla="*/ 2 w 5"/>
                <a:gd name="T1" fmla="*/ 5 h 6"/>
                <a:gd name="T2" fmla="*/ 4 w 5"/>
                <a:gd name="T3" fmla="*/ 3 h 6"/>
                <a:gd name="T4" fmla="*/ 4 w 5"/>
                <a:gd name="T5" fmla="*/ 1 h 6"/>
                <a:gd name="T6" fmla="*/ 2 w 5"/>
                <a:gd name="T7" fmla="*/ 0 h 6"/>
                <a:gd name="T8" fmla="*/ 0 w 5"/>
                <a:gd name="T9" fmla="*/ 0 h 6"/>
                <a:gd name="T10" fmla="*/ 2 w 5"/>
                <a:gd name="T11" fmla="*/ 5 h 6"/>
              </a:gdLst>
              <a:ahLst/>
              <a:cxnLst>
                <a:cxn ang="0">
                  <a:pos x="T0" y="T1"/>
                </a:cxn>
                <a:cxn ang="0">
                  <a:pos x="T2" y="T3"/>
                </a:cxn>
                <a:cxn ang="0">
                  <a:pos x="T4" y="T5"/>
                </a:cxn>
                <a:cxn ang="0">
                  <a:pos x="T6" y="T7"/>
                </a:cxn>
                <a:cxn ang="0">
                  <a:pos x="T8" y="T9"/>
                </a:cxn>
                <a:cxn ang="0">
                  <a:pos x="T10" y="T11"/>
                </a:cxn>
              </a:cxnLst>
              <a:rect l="0" t="0" r="r" b="b"/>
              <a:pathLst>
                <a:path w="5" h="6">
                  <a:moveTo>
                    <a:pt x="2" y="5"/>
                  </a:moveTo>
                  <a:lnTo>
                    <a:pt x="4" y="3"/>
                  </a:lnTo>
                  <a:lnTo>
                    <a:pt x="4"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 name="Freeform 55"/>
            <p:cNvSpPr>
              <a:spLocks/>
            </p:cNvSpPr>
            <p:nvPr/>
          </p:nvSpPr>
          <p:spPr bwMode="auto">
            <a:xfrm>
              <a:off x="4083" y="2446"/>
              <a:ext cx="4" cy="7"/>
            </a:xfrm>
            <a:custGeom>
              <a:avLst/>
              <a:gdLst>
                <a:gd name="T0" fmla="*/ 1 w 4"/>
                <a:gd name="T1" fmla="*/ 0 h 7"/>
                <a:gd name="T2" fmla="*/ 0 w 4"/>
                <a:gd name="T3" fmla="*/ 2 h 7"/>
                <a:gd name="T4" fmla="*/ 0 w 4"/>
                <a:gd name="T5" fmla="*/ 4 h 7"/>
                <a:gd name="T6" fmla="*/ 1 w 4"/>
                <a:gd name="T7" fmla="*/ 6 h 7"/>
                <a:gd name="T8" fmla="*/ 3 w 4"/>
                <a:gd name="T9" fmla="*/ 6 h 7"/>
                <a:gd name="T10" fmla="*/ 1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1" y="0"/>
                  </a:moveTo>
                  <a:lnTo>
                    <a:pt x="0" y="2"/>
                  </a:lnTo>
                  <a:lnTo>
                    <a:pt x="0" y="4"/>
                  </a:lnTo>
                  <a:lnTo>
                    <a:pt x="1" y="6"/>
                  </a:lnTo>
                  <a:lnTo>
                    <a:pt x="3"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 name="Freeform 56"/>
            <p:cNvSpPr>
              <a:spLocks/>
            </p:cNvSpPr>
            <p:nvPr/>
          </p:nvSpPr>
          <p:spPr bwMode="auto">
            <a:xfrm>
              <a:off x="4086" y="2315"/>
              <a:ext cx="235" cy="138"/>
            </a:xfrm>
            <a:custGeom>
              <a:avLst/>
              <a:gdLst>
                <a:gd name="T0" fmla="*/ 231 w 235"/>
                <a:gd name="T1" fmla="*/ 5 h 138"/>
                <a:gd name="T2" fmla="*/ 228 w 235"/>
                <a:gd name="T3" fmla="*/ 0 h 138"/>
                <a:gd name="T4" fmla="*/ 0 w 235"/>
                <a:gd name="T5" fmla="*/ 126 h 138"/>
                <a:gd name="T6" fmla="*/ 6 w 235"/>
                <a:gd name="T7" fmla="*/ 137 h 138"/>
                <a:gd name="T8" fmla="*/ 234 w 235"/>
                <a:gd name="T9" fmla="*/ 11 h 138"/>
                <a:gd name="T10" fmla="*/ 231 w 235"/>
                <a:gd name="T11" fmla="*/ 5 h 138"/>
              </a:gdLst>
              <a:ahLst/>
              <a:cxnLst>
                <a:cxn ang="0">
                  <a:pos x="T0" y="T1"/>
                </a:cxn>
                <a:cxn ang="0">
                  <a:pos x="T2" y="T3"/>
                </a:cxn>
                <a:cxn ang="0">
                  <a:pos x="T4" y="T5"/>
                </a:cxn>
                <a:cxn ang="0">
                  <a:pos x="T6" y="T7"/>
                </a:cxn>
                <a:cxn ang="0">
                  <a:pos x="T8" y="T9"/>
                </a:cxn>
                <a:cxn ang="0">
                  <a:pos x="T10" y="T11"/>
                </a:cxn>
              </a:cxnLst>
              <a:rect l="0" t="0" r="r" b="b"/>
              <a:pathLst>
                <a:path w="235" h="138">
                  <a:moveTo>
                    <a:pt x="231" y="5"/>
                  </a:moveTo>
                  <a:lnTo>
                    <a:pt x="228" y="0"/>
                  </a:lnTo>
                  <a:lnTo>
                    <a:pt x="0" y="126"/>
                  </a:lnTo>
                  <a:lnTo>
                    <a:pt x="6" y="137"/>
                  </a:lnTo>
                  <a:lnTo>
                    <a:pt x="234" y="11"/>
                  </a:lnTo>
                  <a:lnTo>
                    <a:pt x="231"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 name="Freeform 57"/>
            <p:cNvSpPr>
              <a:spLocks/>
            </p:cNvSpPr>
            <p:nvPr/>
          </p:nvSpPr>
          <p:spPr bwMode="auto">
            <a:xfrm>
              <a:off x="4320" y="2315"/>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 name="Freeform 58"/>
            <p:cNvSpPr>
              <a:spLocks/>
            </p:cNvSpPr>
            <p:nvPr/>
          </p:nvSpPr>
          <p:spPr bwMode="auto">
            <a:xfrm>
              <a:off x="4096" y="2451"/>
              <a:ext cx="4" cy="7"/>
            </a:xfrm>
            <a:custGeom>
              <a:avLst/>
              <a:gdLst>
                <a:gd name="T0" fmla="*/ 1 w 4"/>
                <a:gd name="T1" fmla="*/ 0 h 7"/>
                <a:gd name="T2" fmla="*/ 0 w 4"/>
                <a:gd name="T3" fmla="*/ 2 h 7"/>
                <a:gd name="T4" fmla="*/ 0 w 4"/>
                <a:gd name="T5" fmla="*/ 4 h 7"/>
                <a:gd name="T6" fmla="*/ 1 w 4"/>
                <a:gd name="T7" fmla="*/ 6 h 7"/>
                <a:gd name="T8" fmla="*/ 3 w 4"/>
                <a:gd name="T9" fmla="*/ 6 h 7"/>
                <a:gd name="T10" fmla="*/ 1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1" y="0"/>
                  </a:moveTo>
                  <a:lnTo>
                    <a:pt x="0" y="2"/>
                  </a:lnTo>
                  <a:lnTo>
                    <a:pt x="0" y="4"/>
                  </a:lnTo>
                  <a:lnTo>
                    <a:pt x="1" y="6"/>
                  </a:lnTo>
                  <a:lnTo>
                    <a:pt x="3"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 name="Freeform 59"/>
            <p:cNvSpPr>
              <a:spLocks/>
            </p:cNvSpPr>
            <p:nvPr/>
          </p:nvSpPr>
          <p:spPr bwMode="auto">
            <a:xfrm>
              <a:off x="4100" y="2321"/>
              <a:ext cx="230" cy="137"/>
            </a:xfrm>
            <a:custGeom>
              <a:avLst/>
              <a:gdLst>
                <a:gd name="T0" fmla="*/ 226 w 230"/>
                <a:gd name="T1" fmla="*/ 6 h 137"/>
                <a:gd name="T2" fmla="*/ 223 w 230"/>
                <a:gd name="T3" fmla="*/ 0 h 137"/>
                <a:gd name="T4" fmla="*/ 0 w 230"/>
                <a:gd name="T5" fmla="*/ 125 h 137"/>
                <a:gd name="T6" fmla="*/ 5 w 230"/>
                <a:gd name="T7" fmla="*/ 136 h 137"/>
                <a:gd name="T8" fmla="*/ 229 w 230"/>
                <a:gd name="T9" fmla="*/ 11 h 137"/>
                <a:gd name="T10" fmla="*/ 226 w 230"/>
                <a:gd name="T11" fmla="*/ 6 h 137"/>
              </a:gdLst>
              <a:ahLst/>
              <a:cxnLst>
                <a:cxn ang="0">
                  <a:pos x="T0" y="T1"/>
                </a:cxn>
                <a:cxn ang="0">
                  <a:pos x="T2" y="T3"/>
                </a:cxn>
                <a:cxn ang="0">
                  <a:pos x="T4" y="T5"/>
                </a:cxn>
                <a:cxn ang="0">
                  <a:pos x="T6" y="T7"/>
                </a:cxn>
                <a:cxn ang="0">
                  <a:pos x="T8" y="T9"/>
                </a:cxn>
                <a:cxn ang="0">
                  <a:pos x="T10" y="T11"/>
                </a:cxn>
              </a:cxnLst>
              <a:rect l="0" t="0" r="r" b="b"/>
              <a:pathLst>
                <a:path w="230" h="137">
                  <a:moveTo>
                    <a:pt x="226" y="6"/>
                  </a:moveTo>
                  <a:lnTo>
                    <a:pt x="223" y="0"/>
                  </a:lnTo>
                  <a:lnTo>
                    <a:pt x="0" y="125"/>
                  </a:lnTo>
                  <a:lnTo>
                    <a:pt x="5" y="136"/>
                  </a:lnTo>
                  <a:lnTo>
                    <a:pt x="229" y="11"/>
                  </a:lnTo>
                  <a:lnTo>
                    <a:pt x="226"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 name="Freeform 60"/>
            <p:cNvSpPr>
              <a:spLocks/>
            </p:cNvSpPr>
            <p:nvPr/>
          </p:nvSpPr>
          <p:spPr bwMode="auto">
            <a:xfrm>
              <a:off x="4329" y="2321"/>
              <a:ext cx="5" cy="7"/>
            </a:xfrm>
            <a:custGeom>
              <a:avLst/>
              <a:gdLst>
                <a:gd name="T0" fmla="*/ 2 w 5"/>
                <a:gd name="T1" fmla="*/ 6 h 7"/>
                <a:gd name="T2" fmla="*/ 4 w 5"/>
                <a:gd name="T3" fmla="*/ 4 h 7"/>
                <a:gd name="T4" fmla="*/ 4 w 5"/>
                <a:gd name="T5" fmla="*/ 2 h 7"/>
                <a:gd name="T6" fmla="*/ 2 w 5"/>
                <a:gd name="T7" fmla="*/ 0 h 7"/>
                <a:gd name="T8" fmla="*/ 0 w 5"/>
                <a:gd name="T9" fmla="*/ 0 h 7"/>
                <a:gd name="T10" fmla="*/ 2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2" y="6"/>
                  </a:moveTo>
                  <a:lnTo>
                    <a:pt x="4" y="4"/>
                  </a:lnTo>
                  <a:lnTo>
                    <a:pt x="4"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 name="Freeform 61"/>
            <p:cNvSpPr>
              <a:spLocks/>
            </p:cNvSpPr>
            <p:nvPr/>
          </p:nvSpPr>
          <p:spPr bwMode="auto">
            <a:xfrm>
              <a:off x="4109" y="2457"/>
              <a:ext cx="5" cy="6"/>
            </a:xfrm>
            <a:custGeom>
              <a:avLst/>
              <a:gdLst>
                <a:gd name="T0" fmla="*/ 2 w 5"/>
                <a:gd name="T1" fmla="*/ 0 h 6"/>
                <a:gd name="T2" fmla="*/ 0 w 5"/>
                <a:gd name="T3" fmla="*/ 1 h 6"/>
                <a:gd name="T4" fmla="*/ 0 w 5"/>
                <a:gd name="T5" fmla="*/ 4 h 6"/>
                <a:gd name="T6" fmla="*/ 2 w 5"/>
                <a:gd name="T7" fmla="*/ 5 h 6"/>
                <a:gd name="T8" fmla="*/ 4 w 5"/>
                <a:gd name="T9" fmla="*/ 5 h 6"/>
                <a:gd name="T10" fmla="*/ 2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2" y="0"/>
                  </a:moveTo>
                  <a:lnTo>
                    <a:pt x="0" y="1"/>
                  </a:lnTo>
                  <a:lnTo>
                    <a:pt x="0" y="4"/>
                  </a:lnTo>
                  <a:lnTo>
                    <a:pt x="2" y="5"/>
                  </a:lnTo>
                  <a:lnTo>
                    <a:pt x="4" y="5"/>
                  </a:lnTo>
                  <a:lnTo>
                    <a:pt x="2"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 name="Freeform 62"/>
            <p:cNvSpPr>
              <a:spLocks/>
            </p:cNvSpPr>
            <p:nvPr/>
          </p:nvSpPr>
          <p:spPr bwMode="auto">
            <a:xfrm>
              <a:off x="4113" y="2327"/>
              <a:ext cx="227" cy="136"/>
            </a:xfrm>
            <a:custGeom>
              <a:avLst/>
              <a:gdLst>
                <a:gd name="T0" fmla="*/ 223 w 227"/>
                <a:gd name="T1" fmla="*/ 6 h 136"/>
                <a:gd name="T2" fmla="*/ 220 w 227"/>
                <a:gd name="T3" fmla="*/ 0 h 136"/>
                <a:gd name="T4" fmla="*/ 0 w 227"/>
                <a:gd name="T5" fmla="*/ 124 h 136"/>
                <a:gd name="T6" fmla="*/ 6 w 227"/>
                <a:gd name="T7" fmla="*/ 135 h 136"/>
                <a:gd name="T8" fmla="*/ 226 w 227"/>
                <a:gd name="T9" fmla="*/ 11 h 136"/>
                <a:gd name="T10" fmla="*/ 223 w 227"/>
                <a:gd name="T11" fmla="*/ 6 h 136"/>
              </a:gdLst>
              <a:ahLst/>
              <a:cxnLst>
                <a:cxn ang="0">
                  <a:pos x="T0" y="T1"/>
                </a:cxn>
                <a:cxn ang="0">
                  <a:pos x="T2" y="T3"/>
                </a:cxn>
                <a:cxn ang="0">
                  <a:pos x="T4" y="T5"/>
                </a:cxn>
                <a:cxn ang="0">
                  <a:pos x="T6" y="T7"/>
                </a:cxn>
                <a:cxn ang="0">
                  <a:pos x="T8" y="T9"/>
                </a:cxn>
                <a:cxn ang="0">
                  <a:pos x="T10" y="T11"/>
                </a:cxn>
              </a:cxnLst>
              <a:rect l="0" t="0" r="r" b="b"/>
              <a:pathLst>
                <a:path w="227" h="136">
                  <a:moveTo>
                    <a:pt x="223" y="6"/>
                  </a:moveTo>
                  <a:lnTo>
                    <a:pt x="220" y="0"/>
                  </a:lnTo>
                  <a:lnTo>
                    <a:pt x="0" y="124"/>
                  </a:lnTo>
                  <a:lnTo>
                    <a:pt x="6" y="135"/>
                  </a:lnTo>
                  <a:lnTo>
                    <a:pt x="226" y="11"/>
                  </a:lnTo>
                  <a:lnTo>
                    <a:pt x="223"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 name="Freeform 63"/>
            <p:cNvSpPr>
              <a:spLocks/>
            </p:cNvSpPr>
            <p:nvPr/>
          </p:nvSpPr>
          <p:spPr bwMode="auto">
            <a:xfrm>
              <a:off x="4339" y="2327"/>
              <a:ext cx="4" cy="7"/>
            </a:xfrm>
            <a:custGeom>
              <a:avLst/>
              <a:gdLst>
                <a:gd name="T0" fmla="*/ 2 w 4"/>
                <a:gd name="T1" fmla="*/ 6 h 7"/>
                <a:gd name="T2" fmla="*/ 3 w 4"/>
                <a:gd name="T3" fmla="*/ 4 h 7"/>
                <a:gd name="T4" fmla="*/ 3 w 4"/>
                <a:gd name="T5" fmla="*/ 2 h 7"/>
                <a:gd name="T6" fmla="*/ 2 w 4"/>
                <a:gd name="T7" fmla="*/ 0 h 7"/>
                <a:gd name="T8" fmla="*/ 0 w 4"/>
                <a:gd name="T9" fmla="*/ 0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0"/>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 name="Freeform 64"/>
            <p:cNvSpPr>
              <a:spLocks/>
            </p:cNvSpPr>
            <p:nvPr/>
          </p:nvSpPr>
          <p:spPr bwMode="auto">
            <a:xfrm>
              <a:off x="4103" y="2475"/>
              <a:ext cx="4" cy="6"/>
            </a:xfrm>
            <a:custGeom>
              <a:avLst/>
              <a:gdLst>
                <a:gd name="T0" fmla="*/ 1 w 4"/>
                <a:gd name="T1" fmla="*/ 0 h 6"/>
                <a:gd name="T2" fmla="*/ 0 w 4"/>
                <a:gd name="T3" fmla="*/ 1 h 6"/>
                <a:gd name="T4" fmla="*/ 0 w 4"/>
                <a:gd name="T5" fmla="*/ 3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1"/>
                  </a:lnTo>
                  <a:lnTo>
                    <a:pt x="0" y="3"/>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 name="Freeform 65"/>
            <p:cNvSpPr>
              <a:spLocks/>
            </p:cNvSpPr>
            <p:nvPr/>
          </p:nvSpPr>
          <p:spPr bwMode="auto">
            <a:xfrm>
              <a:off x="4106" y="2335"/>
              <a:ext cx="243" cy="145"/>
            </a:xfrm>
            <a:custGeom>
              <a:avLst/>
              <a:gdLst>
                <a:gd name="T0" fmla="*/ 239 w 243"/>
                <a:gd name="T1" fmla="*/ 5 h 145"/>
                <a:gd name="T2" fmla="*/ 236 w 243"/>
                <a:gd name="T3" fmla="*/ 0 h 145"/>
                <a:gd name="T4" fmla="*/ 0 w 243"/>
                <a:gd name="T5" fmla="*/ 134 h 145"/>
                <a:gd name="T6" fmla="*/ 6 w 243"/>
                <a:gd name="T7" fmla="*/ 144 h 145"/>
                <a:gd name="T8" fmla="*/ 242 w 243"/>
                <a:gd name="T9" fmla="*/ 10 h 145"/>
                <a:gd name="T10" fmla="*/ 239 w 243"/>
                <a:gd name="T11" fmla="*/ 5 h 145"/>
              </a:gdLst>
              <a:ahLst/>
              <a:cxnLst>
                <a:cxn ang="0">
                  <a:pos x="T0" y="T1"/>
                </a:cxn>
                <a:cxn ang="0">
                  <a:pos x="T2" y="T3"/>
                </a:cxn>
                <a:cxn ang="0">
                  <a:pos x="T4" y="T5"/>
                </a:cxn>
                <a:cxn ang="0">
                  <a:pos x="T6" y="T7"/>
                </a:cxn>
                <a:cxn ang="0">
                  <a:pos x="T8" y="T9"/>
                </a:cxn>
                <a:cxn ang="0">
                  <a:pos x="T10" y="T11"/>
                </a:cxn>
              </a:cxnLst>
              <a:rect l="0" t="0" r="r" b="b"/>
              <a:pathLst>
                <a:path w="243" h="145">
                  <a:moveTo>
                    <a:pt x="239" y="5"/>
                  </a:moveTo>
                  <a:lnTo>
                    <a:pt x="236" y="0"/>
                  </a:lnTo>
                  <a:lnTo>
                    <a:pt x="0" y="134"/>
                  </a:lnTo>
                  <a:lnTo>
                    <a:pt x="6" y="144"/>
                  </a:lnTo>
                  <a:lnTo>
                    <a:pt x="242" y="10"/>
                  </a:lnTo>
                  <a:lnTo>
                    <a:pt x="239"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 name="Freeform 66"/>
            <p:cNvSpPr>
              <a:spLocks/>
            </p:cNvSpPr>
            <p:nvPr/>
          </p:nvSpPr>
          <p:spPr bwMode="auto">
            <a:xfrm>
              <a:off x="4348" y="2334"/>
              <a:ext cx="4" cy="6"/>
            </a:xfrm>
            <a:custGeom>
              <a:avLst/>
              <a:gdLst>
                <a:gd name="T0" fmla="*/ 2 w 4"/>
                <a:gd name="T1" fmla="*/ 5 h 6"/>
                <a:gd name="T2" fmla="*/ 3 w 4"/>
                <a:gd name="T3" fmla="*/ 4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4"/>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 name="Freeform 67"/>
            <p:cNvSpPr>
              <a:spLocks/>
            </p:cNvSpPr>
            <p:nvPr/>
          </p:nvSpPr>
          <p:spPr bwMode="auto">
            <a:xfrm>
              <a:off x="4116" y="2481"/>
              <a:ext cx="5" cy="6"/>
            </a:xfrm>
            <a:custGeom>
              <a:avLst/>
              <a:gdLst>
                <a:gd name="T0" fmla="*/ 1 w 5"/>
                <a:gd name="T1" fmla="*/ 0 h 6"/>
                <a:gd name="T2" fmla="*/ 0 w 5"/>
                <a:gd name="T3" fmla="*/ 2 h 6"/>
                <a:gd name="T4" fmla="*/ 0 w 5"/>
                <a:gd name="T5" fmla="*/ 4 h 6"/>
                <a:gd name="T6" fmla="*/ 2 w 5"/>
                <a:gd name="T7" fmla="*/ 5 h 6"/>
                <a:gd name="T8" fmla="*/ 4 w 5"/>
                <a:gd name="T9" fmla="*/ 5 h 6"/>
                <a:gd name="T10" fmla="*/ 1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1" y="0"/>
                  </a:moveTo>
                  <a:lnTo>
                    <a:pt x="0" y="2"/>
                  </a:lnTo>
                  <a:lnTo>
                    <a:pt x="0" y="4"/>
                  </a:lnTo>
                  <a:lnTo>
                    <a:pt x="2" y="5"/>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 name="Freeform 68"/>
            <p:cNvSpPr>
              <a:spLocks/>
            </p:cNvSpPr>
            <p:nvPr/>
          </p:nvSpPr>
          <p:spPr bwMode="auto">
            <a:xfrm>
              <a:off x="4119" y="2341"/>
              <a:ext cx="241" cy="145"/>
            </a:xfrm>
            <a:custGeom>
              <a:avLst/>
              <a:gdLst>
                <a:gd name="T0" fmla="*/ 236 w 241"/>
                <a:gd name="T1" fmla="*/ 5 h 145"/>
                <a:gd name="T2" fmla="*/ 233 w 241"/>
                <a:gd name="T3" fmla="*/ 0 h 145"/>
                <a:gd name="T4" fmla="*/ 0 w 241"/>
                <a:gd name="T5" fmla="*/ 134 h 145"/>
                <a:gd name="T6" fmla="*/ 7 w 241"/>
                <a:gd name="T7" fmla="*/ 144 h 145"/>
                <a:gd name="T8" fmla="*/ 240 w 241"/>
                <a:gd name="T9" fmla="*/ 11 h 145"/>
                <a:gd name="T10" fmla="*/ 236 w 241"/>
                <a:gd name="T11" fmla="*/ 5 h 145"/>
              </a:gdLst>
              <a:ahLst/>
              <a:cxnLst>
                <a:cxn ang="0">
                  <a:pos x="T0" y="T1"/>
                </a:cxn>
                <a:cxn ang="0">
                  <a:pos x="T2" y="T3"/>
                </a:cxn>
                <a:cxn ang="0">
                  <a:pos x="T4" y="T5"/>
                </a:cxn>
                <a:cxn ang="0">
                  <a:pos x="T6" y="T7"/>
                </a:cxn>
                <a:cxn ang="0">
                  <a:pos x="T8" y="T9"/>
                </a:cxn>
                <a:cxn ang="0">
                  <a:pos x="T10" y="T11"/>
                </a:cxn>
              </a:cxnLst>
              <a:rect l="0" t="0" r="r" b="b"/>
              <a:pathLst>
                <a:path w="241" h="145">
                  <a:moveTo>
                    <a:pt x="236" y="5"/>
                  </a:moveTo>
                  <a:lnTo>
                    <a:pt x="233" y="0"/>
                  </a:lnTo>
                  <a:lnTo>
                    <a:pt x="0" y="134"/>
                  </a:lnTo>
                  <a:lnTo>
                    <a:pt x="7" y="144"/>
                  </a:lnTo>
                  <a:lnTo>
                    <a:pt x="240" y="11"/>
                  </a:lnTo>
                  <a:lnTo>
                    <a:pt x="236"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 name="Freeform 69"/>
            <p:cNvSpPr>
              <a:spLocks/>
            </p:cNvSpPr>
            <p:nvPr/>
          </p:nvSpPr>
          <p:spPr bwMode="auto">
            <a:xfrm>
              <a:off x="4358" y="2340"/>
              <a:ext cx="4" cy="7"/>
            </a:xfrm>
            <a:custGeom>
              <a:avLst/>
              <a:gdLst>
                <a:gd name="T0" fmla="*/ 2 w 4"/>
                <a:gd name="T1" fmla="*/ 6 h 7"/>
                <a:gd name="T2" fmla="*/ 3 w 4"/>
                <a:gd name="T3" fmla="*/ 4 h 7"/>
                <a:gd name="T4" fmla="*/ 3 w 4"/>
                <a:gd name="T5" fmla="*/ 2 h 7"/>
                <a:gd name="T6" fmla="*/ 2 w 4"/>
                <a:gd name="T7" fmla="*/ 0 h 7"/>
                <a:gd name="T8" fmla="*/ 0 w 4"/>
                <a:gd name="T9" fmla="*/ 1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1"/>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 name="Freeform 70"/>
            <p:cNvSpPr>
              <a:spLocks/>
            </p:cNvSpPr>
            <p:nvPr/>
          </p:nvSpPr>
          <p:spPr bwMode="auto">
            <a:xfrm>
              <a:off x="4129" y="2486"/>
              <a:ext cx="5" cy="6"/>
            </a:xfrm>
            <a:custGeom>
              <a:avLst/>
              <a:gdLst>
                <a:gd name="T0" fmla="*/ 1 w 5"/>
                <a:gd name="T1" fmla="*/ 0 h 6"/>
                <a:gd name="T2" fmla="*/ 0 w 5"/>
                <a:gd name="T3" fmla="*/ 2 h 6"/>
                <a:gd name="T4" fmla="*/ 0 w 5"/>
                <a:gd name="T5" fmla="*/ 4 h 6"/>
                <a:gd name="T6" fmla="*/ 2 w 5"/>
                <a:gd name="T7" fmla="*/ 5 h 6"/>
                <a:gd name="T8" fmla="*/ 4 w 5"/>
                <a:gd name="T9" fmla="*/ 5 h 6"/>
                <a:gd name="T10" fmla="*/ 1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1" y="0"/>
                  </a:moveTo>
                  <a:lnTo>
                    <a:pt x="0" y="2"/>
                  </a:lnTo>
                  <a:lnTo>
                    <a:pt x="0" y="4"/>
                  </a:lnTo>
                  <a:lnTo>
                    <a:pt x="2" y="5"/>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 name="Freeform 71"/>
            <p:cNvSpPr>
              <a:spLocks/>
            </p:cNvSpPr>
            <p:nvPr/>
          </p:nvSpPr>
          <p:spPr bwMode="auto">
            <a:xfrm>
              <a:off x="4132" y="2348"/>
              <a:ext cx="237" cy="143"/>
            </a:xfrm>
            <a:custGeom>
              <a:avLst/>
              <a:gdLst>
                <a:gd name="T0" fmla="*/ 233 w 237"/>
                <a:gd name="T1" fmla="*/ 5 h 143"/>
                <a:gd name="T2" fmla="*/ 229 w 237"/>
                <a:gd name="T3" fmla="*/ 0 h 143"/>
                <a:gd name="T4" fmla="*/ 0 w 237"/>
                <a:gd name="T5" fmla="*/ 132 h 143"/>
                <a:gd name="T6" fmla="*/ 7 w 237"/>
                <a:gd name="T7" fmla="*/ 142 h 143"/>
                <a:gd name="T8" fmla="*/ 236 w 237"/>
                <a:gd name="T9" fmla="*/ 10 h 143"/>
                <a:gd name="T10" fmla="*/ 233 w 237"/>
                <a:gd name="T11" fmla="*/ 5 h 143"/>
              </a:gdLst>
              <a:ahLst/>
              <a:cxnLst>
                <a:cxn ang="0">
                  <a:pos x="T0" y="T1"/>
                </a:cxn>
                <a:cxn ang="0">
                  <a:pos x="T2" y="T3"/>
                </a:cxn>
                <a:cxn ang="0">
                  <a:pos x="T4" y="T5"/>
                </a:cxn>
                <a:cxn ang="0">
                  <a:pos x="T6" y="T7"/>
                </a:cxn>
                <a:cxn ang="0">
                  <a:pos x="T8" y="T9"/>
                </a:cxn>
                <a:cxn ang="0">
                  <a:pos x="T10" y="T11"/>
                </a:cxn>
              </a:cxnLst>
              <a:rect l="0" t="0" r="r" b="b"/>
              <a:pathLst>
                <a:path w="237" h="143">
                  <a:moveTo>
                    <a:pt x="233" y="5"/>
                  </a:moveTo>
                  <a:lnTo>
                    <a:pt x="229" y="0"/>
                  </a:lnTo>
                  <a:lnTo>
                    <a:pt x="0" y="132"/>
                  </a:lnTo>
                  <a:lnTo>
                    <a:pt x="7" y="142"/>
                  </a:lnTo>
                  <a:lnTo>
                    <a:pt x="236" y="10"/>
                  </a:lnTo>
                  <a:lnTo>
                    <a:pt x="233"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 name="Freeform 72"/>
            <p:cNvSpPr>
              <a:spLocks/>
            </p:cNvSpPr>
            <p:nvPr/>
          </p:nvSpPr>
          <p:spPr bwMode="auto">
            <a:xfrm>
              <a:off x="4367" y="2346"/>
              <a:ext cx="5" cy="7"/>
            </a:xfrm>
            <a:custGeom>
              <a:avLst/>
              <a:gdLst>
                <a:gd name="T0" fmla="*/ 3 w 5"/>
                <a:gd name="T1" fmla="*/ 6 h 7"/>
                <a:gd name="T2" fmla="*/ 4 w 5"/>
                <a:gd name="T3" fmla="*/ 4 h 7"/>
                <a:gd name="T4" fmla="*/ 4 w 5"/>
                <a:gd name="T5" fmla="*/ 2 h 7"/>
                <a:gd name="T6" fmla="*/ 2 w 5"/>
                <a:gd name="T7" fmla="*/ 0 h 7"/>
                <a:gd name="T8" fmla="*/ 0 w 5"/>
                <a:gd name="T9" fmla="*/ 1 h 7"/>
                <a:gd name="T10" fmla="*/ 3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3" y="6"/>
                  </a:moveTo>
                  <a:lnTo>
                    <a:pt x="4" y="4"/>
                  </a:lnTo>
                  <a:lnTo>
                    <a:pt x="4" y="2"/>
                  </a:lnTo>
                  <a:lnTo>
                    <a:pt x="2" y="0"/>
                  </a:lnTo>
                  <a:lnTo>
                    <a:pt x="0" y="1"/>
                  </a:lnTo>
                  <a:lnTo>
                    <a:pt x="3"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 name="Freeform 73"/>
            <p:cNvSpPr>
              <a:spLocks/>
            </p:cNvSpPr>
            <p:nvPr/>
          </p:nvSpPr>
          <p:spPr bwMode="auto">
            <a:xfrm>
              <a:off x="4143" y="2492"/>
              <a:ext cx="5" cy="6"/>
            </a:xfrm>
            <a:custGeom>
              <a:avLst/>
              <a:gdLst>
                <a:gd name="T0" fmla="*/ 1 w 5"/>
                <a:gd name="T1" fmla="*/ 0 h 6"/>
                <a:gd name="T2" fmla="*/ 0 w 5"/>
                <a:gd name="T3" fmla="*/ 2 h 6"/>
                <a:gd name="T4" fmla="*/ 0 w 5"/>
                <a:gd name="T5" fmla="*/ 4 h 6"/>
                <a:gd name="T6" fmla="*/ 2 w 5"/>
                <a:gd name="T7" fmla="*/ 5 h 6"/>
                <a:gd name="T8" fmla="*/ 4 w 5"/>
                <a:gd name="T9" fmla="*/ 5 h 6"/>
                <a:gd name="T10" fmla="*/ 1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1" y="0"/>
                  </a:moveTo>
                  <a:lnTo>
                    <a:pt x="0" y="2"/>
                  </a:lnTo>
                  <a:lnTo>
                    <a:pt x="0" y="4"/>
                  </a:lnTo>
                  <a:lnTo>
                    <a:pt x="2" y="5"/>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 name="Freeform 74"/>
            <p:cNvSpPr>
              <a:spLocks/>
            </p:cNvSpPr>
            <p:nvPr/>
          </p:nvSpPr>
          <p:spPr bwMode="auto">
            <a:xfrm>
              <a:off x="4146" y="2354"/>
              <a:ext cx="233" cy="143"/>
            </a:xfrm>
            <a:custGeom>
              <a:avLst/>
              <a:gdLst>
                <a:gd name="T0" fmla="*/ 228 w 233"/>
                <a:gd name="T1" fmla="*/ 6 h 143"/>
                <a:gd name="T2" fmla="*/ 225 w 233"/>
                <a:gd name="T3" fmla="*/ 0 h 143"/>
                <a:gd name="T4" fmla="*/ 0 w 233"/>
                <a:gd name="T5" fmla="*/ 132 h 143"/>
                <a:gd name="T6" fmla="*/ 7 w 233"/>
                <a:gd name="T7" fmla="*/ 142 h 143"/>
                <a:gd name="T8" fmla="*/ 232 w 233"/>
                <a:gd name="T9" fmla="*/ 11 h 143"/>
                <a:gd name="T10" fmla="*/ 228 w 233"/>
                <a:gd name="T11" fmla="*/ 6 h 143"/>
              </a:gdLst>
              <a:ahLst/>
              <a:cxnLst>
                <a:cxn ang="0">
                  <a:pos x="T0" y="T1"/>
                </a:cxn>
                <a:cxn ang="0">
                  <a:pos x="T2" y="T3"/>
                </a:cxn>
                <a:cxn ang="0">
                  <a:pos x="T4" y="T5"/>
                </a:cxn>
                <a:cxn ang="0">
                  <a:pos x="T6" y="T7"/>
                </a:cxn>
                <a:cxn ang="0">
                  <a:pos x="T8" y="T9"/>
                </a:cxn>
                <a:cxn ang="0">
                  <a:pos x="T10" y="T11"/>
                </a:cxn>
              </a:cxnLst>
              <a:rect l="0" t="0" r="r" b="b"/>
              <a:pathLst>
                <a:path w="233" h="143">
                  <a:moveTo>
                    <a:pt x="228" y="6"/>
                  </a:moveTo>
                  <a:lnTo>
                    <a:pt x="225" y="0"/>
                  </a:lnTo>
                  <a:lnTo>
                    <a:pt x="0" y="132"/>
                  </a:lnTo>
                  <a:lnTo>
                    <a:pt x="7" y="142"/>
                  </a:lnTo>
                  <a:lnTo>
                    <a:pt x="232" y="11"/>
                  </a:lnTo>
                  <a:lnTo>
                    <a:pt x="228"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 name="Freeform 75"/>
            <p:cNvSpPr>
              <a:spLocks/>
            </p:cNvSpPr>
            <p:nvPr/>
          </p:nvSpPr>
          <p:spPr bwMode="auto">
            <a:xfrm>
              <a:off x="4377" y="2353"/>
              <a:ext cx="4" cy="7"/>
            </a:xfrm>
            <a:custGeom>
              <a:avLst/>
              <a:gdLst>
                <a:gd name="T0" fmla="*/ 2 w 4"/>
                <a:gd name="T1" fmla="*/ 6 h 7"/>
                <a:gd name="T2" fmla="*/ 3 w 4"/>
                <a:gd name="T3" fmla="*/ 4 h 7"/>
                <a:gd name="T4" fmla="*/ 3 w 4"/>
                <a:gd name="T5" fmla="*/ 2 h 7"/>
                <a:gd name="T6" fmla="*/ 2 w 4"/>
                <a:gd name="T7" fmla="*/ 0 h 7"/>
                <a:gd name="T8" fmla="*/ 0 w 4"/>
                <a:gd name="T9" fmla="*/ 1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1"/>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 name="Freeform 76"/>
            <p:cNvSpPr>
              <a:spLocks/>
            </p:cNvSpPr>
            <p:nvPr/>
          </p:nvSpPr>
          <p:spPr bwMode="auto">
            <a:xfrm>
              <a:off x="4156" y="2497"/>
              <a:ext cx="5" cy="6"/>
            </a:xfrm>
            <a:custGeom>
              <a:avLst/>
              <a:gdLst>
                <a:gd name="T0" fmla="*/ 1 w 5"/>
                <a:gd name="T1" fmla="*/ 0 h 6"/>
                <a:gd name="T2" fmla="*/ 0 w 5"/>
                <a:gd name="T3" fmla="*/ 2 h 6"/>
                <a:gd name="T4" fmla="*/ 0 w 5"/>
                <a:gd name="T5" fmla="*/ 4 h 6"/>
                <a:gd name="T6" fmla="*/ 2 w 5"/>
                <a:gd name="T7" fmla="*/ 5 h 6"/>
                <a:gd name="T8" fmla="*/ 4 w 5"/>
                <a:gd name="T9" fmla="*/ 5 h 6"/>
                <a:gd name="T10" fmla="*/ 1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1" y="0"/>
                  </a:moveTo>
                  <a:lnTo>
                    <a:pt x="0" y="2"/>
                  </a:lnTo>
                  <a:lnTo>
                    <a:pt x="0" y="4"/>
                  </a:lnTo>
                  <a:lnTo>
                    <a:pt x="2" y="5"/>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 name="Freeform 77"/>
            <p:cNvSpPr>
              <a:spLocks/>
            </p:cNvSpPr>
            <p:nvPr/>
          </p:nvSpPr>
          <p:spPr bwMode="auto">
            <a:xfrm>
              <a:off x="4159" y="2361"/>
              <a:ext cx="229" cy="141"/>
            </a:xfrm>
            <a:custGeom>
              <a:avLst/>
              <a:gdLst>
                <a:gd name="T0" fmla="*/ 224 w 229"/>
                <a:gd name="T1" fmla="*/ 5 h 141"/>
                <a:gd name="T2" fmla="*/ 221 w 229"/>
                <a:gd name="T3" fmla="*/ 0 h 141"/>
                <a:gd name="T4" fmla="*/ 0 w 229"/>
                <a:gd name="T5" fmla="*/ 130 h 141"/>
                <a:gd name="T6" fmla="*/ 7 w 229"/>
                <a:gd name="T7" fmla="*/ 140 h 141"/>
                <a:gd name="T8" fmla="*/ 228 w 229"/>
                <a:gd name="T9" fmla="*/ 10 h 141"/>
                <a:gd name="T10" fmla="*/ 224 w 229"/>
                <a:gd name="T11" fmla="*/ 5 h 141"/>
              </a:gdLst>
              <a:ahLst/>
              <a:cxnLst>
                <a:cxn ang="0">
                  <a:pos x="T0" y="T1"/>
                </a:cxn>
                <a:cxn ang="0">
                  <a:pos x="T2" y="T3"/>
                </a:cxn>
                <a:cxn ang="0">
                  <a:pos x="T4" y="T5"/>
                </a:cxn>
                <a:cxn ang="0">
                  <a:pos x="T6" y="T7"/>
                </a:cxn>
                <a:cxn ang="0">
                  <a:pos x="T8" y="T9"/>
                </a:cxn>
                <a:cxn ang="0">
                  <a:pos x="T10" y="T11"/>
                </a:cxn>
              </a:cxnLst>
              <a:rect l="0" t="0" r="r" b="b"/>
              <a:pathLst>
                <a:path w="229" h="141">
                  <a:moveTo>
                    <a:pt x="224" y="5"/>
                  </a:moveTo>
                  <a:lnTo>
                    <a:pt x="221" y="0"/>
                  </a:lnTo>
                  <a:lnTo>
                    <a:pt x="0" y="130"/>
                  </a:lnTo>
                  <a:lnTo>
                    <a:pt x="7" y="140"/>
                  </a:lnTo>
                  <a:lnTo>
                    <a:pt x="228" y="10"/>
                  </a:lnTo>
                  <a:lnTo>
                    <a:pt x="224"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 name="Freeform 78"/>
            <p:cNvSpPr>
              <a:spLocks/>
            </p:cNvSpPr>
            <p:nvPr/>
          </p:nvSpPr>
          <p:spPr bwMode="auto">
            <a:xfrm>
              <a:off x="4386" y="2360"/>
              <a:ext cx="5" cy="6"/>
            </a:xfrm>
            <a:custGeom>
              <a:avLst/>
              <a:gdLst>
                <a:gd name="T0" fmla="*/ 3 w 5"/>
                <a:gd name="T1" fmla="*/ 5 h 6"/>
                <a:gd name="T2" fmla="*/ 4 w 5"/>
                <a:gd name="T3" fmla="*/ 3 h 6"/>
                <a:gd name="T4" fmla="*/ 4 w 5"/>
                <a:gd name="T5" fmla="*/ 1 h 6"/>
                <a:gd name="T6" fmla="*/ 2 w 5"/>
                <a:gd name="T7" fmla="*/ 0 h 6"/>
                <a:gd name="T8" fmla="*/ 0 w 5"/>
                <a:gd name="T9" fmla="*/ 0 h 6"/>
                <a:gd name="T10" fmla="*/ 3 w 5"/>
                <a:gd name="T11" fmla="*/ 5 h 6"/>
              </a:gdLst>
              <a:ahLst/>
              <a:cxnLst>
                <a:cxn ang="0">
                  <a:pos x="T0" y="T1"/>
                </a:cxn>
                <a:cxn ang="0">
                  <a:pos x="T2" y="T3"/>
                </a:cxn>
                <a:cxn ang="0">
                  <a:pos x="T4" y="T5"/>
                </a:cxn>
                <a:cxn ang="0">
                  <a:pos x="T6" y="T7"/>
                </a:cxn>
                <a:cxn ang="0">
                  <a:pos x="T8" y="T9"/>
                </a:cxn>
                <a:cxn ang="0">
                  <a:pos x="T10" y="T11"/>
                </a:cxn>
              </a:cxnLst>
              <a:rect l="0" t="0" r="r" b="b"/>
              <a:pathLst>
                <a:path w="5" h="6">
                  <a:moveTo>
                    <a:pt x="3" y="5"/>
                  </a:moveTo>
                  <a:lnTo>
                    <a:pt x="4" y="3"/>
                  </a:lnTo>
                  <a:lnTo>
                    <a:pt x="4" y="1"/>
                  </a:lnTo>
                  <a:lnTo>
                    <a:pt x="2" y="0"/>
                  </a:lnTo>
                  <a:lnTo>
                    <a:pt x="0" y="0"/>
                  </a:lnTo>
                  <a:lnTo>
                    <a:pt x="3"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 name="Freeform 79"/>
            <p:cNvSpPr>
              <a:spLocks/>
            </p:cNvSpPr>
            <p:nvPr/>
          </p:nvSpPr>
          <p:spPr bwMode="auto">
            <a:xfrm>
              <a:off x="4170" y="2502"/>
              <a:ext cx="5" cy="7"/>
            </a:xfrm>
            <a:custGeom>
              <a:avLst/>
              <a:gdLst>
                <a:gd name="T0" fmla="*/ 1 w 5"/>
                <a:gd name="T1" fmla="*/ 0 h 7"/>
                <a:gd name="T2" fmla="*/ 0 w 5"/>
                <a:gd name="T3" fmla="*/ 2 h 7"/>
                <a:gd name="T4" fmla="*/ 0 w 5"/>
                <a:gd name="T5" fmla="*/ 5 h 7"/>
                <a:gd name="T6" fmla="*/ 2 w 5"/>
                <a:gd name="T7" fmla="*/ 6 h 7"/>
                <a:gd name="T8" fmla="*/ 4 w 5"/>
                <a:gd name="T9" fmla="*/ 6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0" y="5"/>
                  </a:lnTo>
                  <a:lnTo>
                    <a:pt x="2" y="6"/>
                  </a:lnTo>
                  <a:lnTo>
                    <a:pt x="4"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 name="Freeform 80"/>
            <p:cNvSpPr>
              <a:spLocks/>
            </p:cNvSpPr>
            <p:nvPr/>
          </p:nvSpPr>
          <p:spPr bwMode="auto">
            <a:xfrm>
              <a:off x="4173" y="2367"/>
              <a:ext cx="225" cy="141"/>
            </a:xfrm>
            <a:custGeom>
              <a:avLst/>
              <a:gdLst>
                <a:gd name="T0" fmla="*/ 220 w 225"/>
                <a:gd name="T1" fmla="*/ 5 h 141"/>
                <a:gd name="T2" fmla="*/ 217 w 225"/>
                <a:gd name="T3" fmla="*/ 0 h 141"/>
                <a:gd name="T4" fmla="*/ 0 w 225"/>
                <a:gd name="T5" fmla="*/ 129 h 141"/>
                <a:gd name="T6" fmla="*/ 7 w 225"/>
                <a:gd name="T7" fmla="*/ 140 h 141"/>
                <a:gd name="T8" fmla="*/ 224 w 225"/>
                <a:gd name="T9" fmla="*/ 10 h 141"/>
                <a:gd name="T10" fmla="*/ 220 w 225"/>
                <a:gd name="T11" fmla="*/ 5 h 141"/>
              </a:gdLst>
              <a:ahLst/>
              <a:cxnLst>
                <a:cxn ang="0">
                  <a:pos x="T0" y="T1"/>
                </a:cxn>
                <a:cxn ang="0">
                  <a:pos x="T2" y="T3"/>
                </a:cxn>
                <a:cxn ang="0">
                  <a:pos x="T4" y="T5"/>
                </a:cxn>
                <a:cxn ang="0">
                  <a:pos x="T6" y="T7"/>
                </a:cxn>
                <a:cxn ang="0">
                  <a:pos x="T8" y="T9"/>
                </a:cxn>
                <a:cxn ang="0">
                  <a:pos x="T10" y="T11"/>
                </a:cxn>
              </a:cxnLst>
              <a:rect l="0" t="0" r="r" b="b"/>
              <a:pathLst>
                <a:path w="225" h="141">
                  <a:moveTo>
                    <a:pt x="220" y="5"/>
                  </a:moveTo>
                  <a:lnTo>
                    <a:pt x="217" y="0"/>
                  </a:lnTo>
                  <a:lnTo>
                    <a:pt x="0" y="129"/>
                  </a:lnTo>
                  <a:lnTo>
                    <a:pt x="7" y="140"/>
                  </a:lnTo>
                  <a:lnTo>
                    <a:pt x="224" y="10"/>
                  </a:lnTo>
                  <a:lnTo>
                    <a:pt x="220"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 name="Freeform 81"/>
            <p:cNvSpPr>
              <a:spLocks/>
            </p:cNvSpPr>
            <p:nvPr/>
          </p:nvSpPr>
          <p:spPr bwMode="auto">
            <a:xfrm>
              <a:off x="4396" y="2366"/>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 name="Freeform 82"/>
            <p:cNvSpPr>
              <a:spLocks/>
            </p:cNvSpPr>
            <p:nvPr/>
          </p:nvSpPr>
          <p:spPr bwMode="auto">
            <a:xfrm>
              <a:off x="4183" y="2508"/>
              <a:ext cx="5" cy="6"/>
            </a:xfrm>
            <a:custGeom>
              <a:avLst/>
              <a:gdLst>
                <a:gd name="T0" fmla="*/ 1 w 5"/>
                <a:gd name="T1" fmla="*/ 0 h 6"/>
                <a:gd name="T2" fmla="*/ 0 w 5"/>
                <a:gd name="T3" fmla="*/ 2 h 6"/>
                <a:gd name="T4" fmla="*/ 0 w 5"/>
                <a:gd name="T5" fmla="*/ 4 h 6"/>
                <a:gd name="T6" fmla="*/ 2 w 5"/>
                <a:gd name="T7" fmla="*/ 5 h 6"/>
                <a:gd name="T8" fmla="*/ 4 w 5"/>
                <a:gd name="T9" fmla="*/ 5 h 6"/>
                <a:gd name="T10" fmla="*/ 1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1" y="0"/>
                  </a:moveTo>
                  <a:lnTo>
                    <a:pt x="0" y="2"/>
                  </a:lnTo>
                  <a:lnTo>
                    <a:pt x="0" y="4"/>
                  </a:lnTo>
                  <a:lnTo>
                    <a:pt x="2" y="5"/>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 name="Freeform 83"/>
            <p:cNvSpPr>
              <a:spLocks/>
            </p:cNvSpPr>
            <p:nvPr/>
          </p:nvSpPr>
          <p:spPr bwMode="auto">
            <a:xfrm>
              <a:off x="4186" y="2374"/>
              <a:ext cx="221" cy="139"/>
            </a:xfrm>
            <a:custGeom>
              <a:avLst/>
              <a:gdLst>
                <a:gd name="T0" fmla="*/ 217 w 221"/>
                <a:gd name="T1" fmla="*/ 5 h 139"/>
                <a:gd name="T2" fmla="*/ 213 w 221"/>
                <a:gd name="T3" fmla="*/ 0 h 139"/>
                <a:gd name="T4" fmla="*/ 0 w 221"/>
                <a:gd name="T5" fmla="*/ 128 h 139"/>
                <a:gd name="T6" fmla="*/ 7 w 221"/>
                <a:gd name="T7" fmla="*/ 138 h 139"/>
                <a:gd name="T8" fmla="*/ 220 w 221"/>
                <a:gd name="T9" fmla="*/ 10 h 139"/>
                <a:gd name="T10" fmla="*/ 217 w 221"/>
                <a:gd name="T11" fmla="*/ 5 h 139"/>
              </a:gdLst>
              <a:ahLst/>
              <a:cxnLst>
                <a:cxn ang="0">
                  <a:pos x="T0" y="T1"/>
                </a:cxn>
                <a:cxn ang="0">
                  <a:pos x="T2" y="T3"/>
                </a:cxn>
                <a:cxn ang="0">
                  <a:pos x="T4" y="T5"/>
                </a:cxn>
                <a:cxn ang="0">
                  <a:pos x="T6" y="T7"/>
                </a:cxn>
                <a:cxn ang="0">
                  <a:pos x="T8" y="T9"/>
                </a:cxn>
                <a:cxn ang="0">
                  <a:pos x="T10" y="T11"/>
                </a:cxn>
              </a:cxnLst>
              <a:rect l="0" t="0" r="r" b="b"/>
              <a:pathLst>
                <a:path w="221" h="139">
                  <a:moveTo>
                    <a:pt x="217" y="5"/>
                  </a:moveTo>
                  <a:lnTo>
                    <a:pt x="213" y="0"/>
                  </a:lnTo>
                  <a:lnTo>
                    <a:pt x="0" y="128"/>
                  </a:lnTo>
                  <a:lnTo>
                    <a:pt x="7" y="138"/>
                  </a:lnTo>
                  <a:lnTo>
                    <a:pt x="220" y="10"/>
                  </a:lnTo>
                  <a:lnTo>
                    <a:pt x="217"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 name="Freeform 84"/>
            <p:cNvSpPr>
              <a:spLocks/>
            </p:cNvSpPr>
            <p:nvPr/>
          </p:nvSpPr>
          <p:spPr bwMode="auto">
            <a:xfrm>
              <a:off x="4405" y="2373"/>
              <a:ext cx="5" cy="6"/>
            </a:xfrm>
            <a:custGeom>
              <a:avLst/>
              <a:gdLst>
                <a:gd name="T0" fmla="*/ 3 w 5"/>
                <a:gd name="T1" fmla="*/ 5 h 6"/>
                <a:gd name="T2" fmla="*/ 4 w 5"/>
                <a:gd name="T3" fmla="*/ 3 h 6"/>
                <a:gd name="T4" fmla="*/ 4 w 5"/>
                <a:gd name="T5" fmla="*/ 1 h 6"/>
                <a:gd name="T6" fmla="*/ 2 w 5"/>
                <a:gd name="T7" fmla="*/ 0 h 6"/>
                <a:gd name="T8" fmla="*/ 0 w 5"/>
                <a:gd name="T9" fmla="*/ 0 h 6"/>
                <a:gd name="T10" fmla="*/ 3 w 5"/>
                <a:gd name="T11" fmla="*/ 5 h 6"/>
              </a:gdLst>
              <a:ahLst/>
              <a:cxnLst>
                <a:cxn ang="0">
                  <a:pos x="T0" y="T1"/>
                </a:cxn>
                <a:cxn ang="0">
                  <a:pos x="T2" y="T3"/>
                </a:cxn>
                <a:cxn ang="0">
                  <a:pos x="T4" y="T5"/>
                </a:cxn>
                <a:cxn ang="0">
                  <a:pos x="T6" y="T7"/>
                </a:cxn>
                <a:cxn ang="0">
                  <a:pos x="T8" y="T9"/>
                </a:cxn>
                <a:cxn ang="0">
                  <a:pos x="T10" y="T11"/>
                </a:cxn>
              </a:cxnLst>
              <a:rect l="0" t="0" r="r" b="b"/>
              <a:pathLst>
                <a:path w="5" h="6">
                  <a:moveTo>
                    <a:pt x="3" y="5"/>
                  </a:moveTo>
                  <a:lnTo>
                    <a:pt x="4" y="3"/>
                  </a:lnTo>
                  <a:lnTo>
                    <a:pt x="4" y="1"/>
                  </a:lnTo>
                  <a:lnTo>
                    <a:pt x="2" y="0"/>
                  </a:lnTo>
                  <a:lnTo>
                    <a:pt x="0" y="0"/>
                  </a:lnTo>
                  <a:lnTo>
                    <a:pt x="3"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 name="Freeform 85"/>
            <p:cNvSpPr>
              <a:spLocks/>
            </p:cNvSpPr>
            <p:nvPr/>
          </p:nvSpPr>
          <p:spPr bwMode="auto">
            <a:xfrm>
              <a:off x="4196" y="2513"/>
              <a:ext cx="5" cy="7"/>
            </a:xfrm>
            <a:custGeom>
              <a:avLst/>
              <a:gdLst>
                <a:gd name="T0" fmla="*/ 1 w 5"/>
                <a:gd name="T1" fmla="*/ 0 h 7"/>
                <a:gd name="T2" fmla="*/ 0 w 5"/>
                <a:gd name="T3" fmla="*/ 2 h 7"/>
                <a:gd name="T4" fmla="*/ 1 w 5"/>
                <a:gd name="T5" fmla="*/ 5 h 7"/>
                <a:gd name="T6" fmla="*/ 2 w 5"/>
                <a:gd name="T7" fmla="*/ 6 h 7"/>
                <a:gd name="T8" fmla="*/ 4 w 5"/>
                <a:gd name="T9" fmla="*/ 6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1" y="5"/>
                  </a:lnTo>
                  <a:lnTo>
                    <a:pt x="2" y="6"/>
                  </a:lnTo>
                  <a:lnTo>
                    <a:pt x="4"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 name="Freeform 86"/>
            <p:cNvSpPr>
              <a:spLocks/>
            </p:cNvSpPr>
            <p:nvPr/>
          </p:nvSpPr>
          <p:spPr bwMode="auto">
            <a:xfrm>
              <a:off x="4199" y="2380"/>
              <a:ext cx="218" cy="139"/>
            </a:xfrm>
            <a:custGeom>
              <a:avLst/>
              <a:gdLst>
                <a:gd name="T0" fmla="*/ 213 w 218"/>
                <a:gd name="T1" fmla="*/ 6 h 139"/>
                <a:gd name="T2" fmla="*/ 210 w 218"/>
                <a:gd name="T3" fmla="*/ 0 h 139"/>
                <a:gd name="T4" fmla="*/ 0 w 218"/>
                <a:gd name="T5" fmla="*/ 127 h 139"/>
                <a:gd name="T6" fmla="*/ 7 w 218"/>
                <a:gd name="T7" fmla="*/ 138 h 139"/>
                <a:gd name="T8" fmla="*/ 217 w 218"/>
                <a:gd name="T9" fmla="*/ 11 h 139"/>
                <a:gd name="T10" fmla="*/ 213 w 218"/>
                <a:gd name="T11" fmla="*/ 6 h 139"/>
              </a:gdLst>
              <a:ahLst/>
              <a:cxnLst>
                <a:cxn ang="0">
                  <a:pos x="T0" y="T1"/>
                </a:cxn>
                <a:cxn ang="0">
                  <a:pos x="T2" y="T3"/>
                </a:cxn>
                <a:cxn ang="0">
                  <a:pos x="T4" y="T5"/>
                </a:cxn>
                <a:cxn ang="0">
                  <a:pos x="T6" y="T7"/>
                </a:cxn>
                <a:cxn ang="0">
                  <a:pos x="T8" y="T9"/>
                </a:cxn>
                <a:cxn ang="0">
                  <a:pos x="T10" y="T11"/>
                </a:cxn>
              </a:cxnLst>
              <a:rect l="0" t="0" r="r" b="b"/>
              <a:pathLst>
                <a:path w="218" h="139">
                  <a:moveTo>
                    <a:pt x="213" y="6"/>
                  </a:moveTo>
                  <a:lnTo>
                    <a:pt x="210" y="0"/>
                  </a:lnTo>
                  <a:lnTo>
                    <a:pt x="0" y="127"/>
                  </a:lnTo>
                  <a:lnTo>
                    <a:pt x="7" y="138"/>
                  </a:lnTo>
                  <a:lnTo>
                    <a:pt x="217" y="11"/>
                  </a:lnTo>
                  <a:lnTo>
                    <a:pt x="213"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 name="Freeform 87"/>
            <p:cNvSpPr>
              <a:spLocks/>
            </p:cNvSpPr>
            <p:nvPr/>
          </p:nvSpPr>
          <p:spPr bwMode="auto">
            <a:xfrm>
              <a:off x="4415" y="2379"/>
              <a:ext cx="4" cy="7"/>
            </a:xfrm>
            <a:custGeom>
              <a:avLst/>
              <a:gdLst>
                <a:gd name="T0" fmla="*/ 2 w 4"/>
                <a:gd name="T1" fmla="*/ 6 h 7"/>
                <a:gd name="T2" fmla="*/ 3 w 4"/>
                <a:gd name="T3" fmla="*/ 4 h 7"/>
                <a:gd name="T4" fmla="*/ 3 w 4"/>
                <a:gd name="T5" fmla="*/ 2 h 7"/>
                <a:gd name="T6" fmla="*/ 2 w 4"/>
                <a:gd name="T7" fmla="*/ 0 h 7"/>
                <a:gd name="T8" fmla="*/ 0 w 4"/>
                <a:gd name="T9" fmla="*/ 1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1"/>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 name="Freeform 88"/>
            <p:cNvSpPr>
              <a:spLocks/>
            </p:cNvSpPr>
            <p:nvPr/>
          </p:nvSpPr>
          <p:spPr bwMode="auto">
            <a:xfrm>
              <a:off x="4210" y="2519"/>
              <a:ext cx="5" cy="7"/>
            </a:xfrm>
            <a:custGeom>
              <a:avLst/>
              <a:gdLst>
                <a:gd name="T0" fmla="*/ 1 w 5"/>
                <a:gd name="T1" fmla="*/ 0 h 7"/>
                <a:gd name="T2" fmla="*/ 0 w 5"/>
                <a:gd name="T3" fmla="*/ 2 h 7"/>
                <a:gd name="T4" fmla="*/ 0 w 5"/>
                <a:gd name="T5" fmla="*/ 5 h 7"/>
                <a:gd name="T6" fmla="*/ 2 w 5"/>
                <a:gd name="T7" fmla="*/ 6 h 7"/>
                <a:gd name="T8" fmla="*/ 4 w 5"/>
                <a:gd name="T9" fmla="*/ 6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0" y="5"/>
                  </a:lnTo>
                  <a:lnTo>
                    <a:pt x="2" y="6"/>
                  </a:lnTo>
                  <a:lnTo>
                    <a:pt x="4"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 name="Freeform 89"/>
            <p:cNvSpPr>
              <a:spLocks/>
            </p:cNvSpPr>
            <p:nvPr/>
          </p:nvSpPr>
          <p:spPr bwMode="auto">
            <a:xfrm>
              <a:off x="4213" y="2387"/>
              <a:ext cx="213" cy="138"/>
            </a:xfrm>
            <a:custGeom>
              <a:avLst/>
              <a:gdLst>
                <a:gd name="T0" fmla="*/ 209 w 213"/>
                <a:gd name="T1" fmla="*/ 5 h 138"/>
                <a:gd name="T2" fmla="*/ 205 w 213"/>
                <a:gd name="T3" fmla="*/ 0 h 138"/>
                <a:gd name="T4" fmla="*/ 0 w 213"/>
                <a:gd name="T5" fmla="*/ 126 h 138"/>
                <a:gd name="T6" fmla="*/ 7 w 213"/>
                <a:gd name="T7" fmla="*/ 137 h 138"/>
                <a:gd name="T8" fmla="*/ 212 w 213"/>
                <a:gd name="T9" fmla="*/ 11 h 138"/>
                <a:gd name="T10" fmla="*/ 209 w 213"/>
                <a:gd name="T11" fmla="*/ 5 h 138"/>
              </a:gdLst>
              <a:ahLst/>
              <a:cxnLst>
                <a:cxn ang="0">
                  <a:pos x="T0" y="T1"/>
                </a:cxn>
                <a:cxn ang="0">
                  <a:pos x="T2" y="T3"/>
                </a:cxn>
                <a:cxn ang="0">
                  <a:pos x="T4" y="T5"/>
                </a:cxn>
                <a:cxn ang="0">
                  <a:pos x="T6" y="T7"/>
                </a:cxn>
                <a:cxn ang="0">
                  <a:pos x="T8" y="T9"/>
                </a:cxn>
                <a:cxn ang="0">
                  <a:pos x="T10" y="T11"/>
                </a:cxn>
              </a:cxnLst>
              <a:rect l="0" t="0" r="r" b="b"/>
              <a:pathLst>
                <a:path w="213" h="138">
                  <a:moveTo>
                    <a:pt x="209" y="5"/>
                  </a:moveTo>
                  <a:lnTo>
                    <a:pt x="205" y="0"/>
                  </a:lnTo>
                  <a:lnTo>
                    <a:pt x="0" y="126"/>
                  </a:lnTo>
                  <a:lnTo>
                    <a:pt x="7" y="137"/>
                  </a:lnTo>
                  <a:lnTo>
                    <a:pt x="212" y="11"/>
                  </a:lnTo>
                  <a:lnTo>
                    <a:pt x="209"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 name="Freeform 90"/>
            <p:cNvSpPr>
              <a:spLocks/>
            </p:cNvSpPr>
            <p:nvPr/>
          </p:nvSpPr>
          <p:spPr bwMode="auto">
            <a:xfrm>
              <a:off x="4424" y="2386"/>
              <a:ext cx="5" cy="7"/>
            </a:xfrm>
            <a:custGeom>
              <a:avLst/>
              <a:gdLst>
                <a:gd name="T0" fmla="*/ 3 w 5"/>
                <a:gd name="T1" fmla="*/ 6 h 7"/>
                <a:gd name="T2" fmla="*/ 4 w 5"/>
                <a:gd name="T3" fmla="*/ 4 h 7"/>
                <a:gd name="T4" fmla="*/ 4 w 5"/>
                <a:gd name="T5" fmla="*/ 2 h 7"/>
                <a:gd name="T6" fmla="*/ 2 w 5"/>
                <a:gd name="T7" fmla="*/ 0 h 7"/>
                <a:gd name="T8" fmla="*/ 0 w 5"/>
                <a:gd name="T9" fmla="*/ 1 h 7"/>
                <a:gd name="T10" fmla="*/ 3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3" y="6"/>
                  </a:moveTo>
                  <a:lnTo>
                    <a:pt x="4" y="4"/>
                  </a:lnTo>
                  <a:lnTo>
                    <a:pt x="4" y="2"/>
                  </a:lnTo>
                  <a:lnTo>
                    <a:pt x="2" y="0"/>
                  </a:lnTo>
                  <a:lnTo>
                    <a:pt x="0" y="1"/>
                  </a:lnTo>
                  <a:lnTo>
                    <a:pt x="3"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 name="Freeform 91"/>
            <p:cNvSpPr>
              <a:spLocks/>
            </p:cNvSpPr>
            <p:nvPr/>
          </p:nvSpPr>
          <p:spPr bwMode="auto">
            <a:xfrm>
              <a:off x="4223" y="2524"/>
              <a:ext cx="5" cy="7"/>
            </a:xfrm>
            <a:custGeom>
              <a:avLst/>
              <a:gdLst>
                <a:gd name="T0" fmla="*/ 1 w 5"/>
                <a:gd name="T1" fmla="*/ 0 h 7"/>
                <a:gd name="T2" fmla="*/ 0 w 5"/>
                <a:gd name="T3" fmla="*/ 2 h 7"/>
                <a:gd name="T4" fmla="*/ 1 w 5"/>
                <a:gd name="T5" fmla="*/ 5 h 7"/>
                <a:gd name="T6" fmla="*/ 2 w 5"/>
                <a:gd name="T7" fmla="*/ 6 h 7"/>
                <a:gd name="T8" fmla="*/ 4 w 5"/>
                <a:gd name="T9" fmla="*/ 6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1" y="5"/>
                  </a:lnTo>
                  <a:lnTo>
                    <a:pt x="2" y="6"/>
                  </a:lnTo>
                  <a:lnTo>
                    <a:pt x="4"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 name="Freeform 92"/>
            <p:cNvSpPr>
              <a:spLocks/>
            </p:cNvSpPr>
            <p:nvPr/>
          </p:nvSpPr>
          <p:spPr bwMode="auto">
            <a:xfrm>
              <a:off x="4226" y="2394"/>
              <a:ext cx="210" cy="136"/>
            </a:xfrm>
            <a:custGeom>
              <a:avLst/>
              <a:gdLst>
                <a:gd name="T0" fmla="*/ 205 w 210"/>
                <a:gd name="T1" fmla="*/ 5 h 136"/>
                <a:gd name="T2" fmla="*/ 202 w 210"/>
                <a:gd name="T3" fmla="*/ 0 h 136"/>
                <a:gd name="T4" fmla="*/ 0 w 210"/>
                <a:gd name="T5" fmla="*/ 124 h 136"/>
                <a:gd name="T6" fmla="*/ 7 w 210"/>
                <a:gd name="T7" fmla="*/ 135 h 136"/>
                <a:gd name="T8" fmla="*/ 209 w 210"/>
                <a:gd name="T9" fmla="*/ 10 h 136"/>
                <a:gd name="T10" fmla="*/ 205 w 210"/>
                <a:gd name="T11" fmla="*/ 5 h 136"/>
              </a:gdLst>
              <a:ahLst/>
              <a:cxnLst>
                <a:cxn ang="0">
                  <a:pos x="T0" y="T1"/>
                </a:cxn>
                <a:cxn ang="0">
                  <a:pos x="T2" y="T3"/>
                </a:cxn>
                <a:cxn ang="0">
                  <a:pos x="T4" y="T5"/>
                </a:cxn>
                <a:cxn ang="0">
                  <a:pos x="T6" y="T7"/>
                </a:cxn>
                <a:cxn ang="0">
                  <a:pos x="T8" y="T9"/>
                </a:cxn>
                <a:cxn ang="0">
                  <a:pos x="T10" y="T11"/>
                </a:cxn>
              </a:cxnLst>
              <a:rect l="0" t="0" r="r" b="b"/>
              <a:pathLst>
                <a:path w="210" h="136">
                  <a:moveTo>
                    <a:pt x="205" y="5"/>
                  </a:moveTo>
                  <a:lnTo>
                    <a:pt x="202" y="0"/>
                  </a:lnTo>
                  <a:lnTo>
                    <a:pt x="0" y="124"/>
                  </a:lnTo>
                  <a:lnTo>
                    <a:pt x="7" y="135"/>
                  </a:lnTo>
                  <a:lnTo>
                    <a:pt x="209" y="10"/>
                  </a:lnTo>
                  <a:lnTo>
                    <a:pt x="205"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 name="Freeform 93"/>
            <p:cNvSpPr>
              <a:spLocks/>
            </p:cNvSpPr>
            <p:nvPr/>
          </p:nvSpPr>
          <p:spPr bwMode="auto">
            <a:xfrm>
              <a:off x="4434" y="2392"/>
              <a:ext cx="4" cy="7"/>
            </a:xfrm>
            <a:custGeom>
              <a:avLst/>
              <a:gdLst>
                <a:gd name="T0" fmla="*/ 2 w 4"/>
                <a:gd name="T1" fmla="*/ 6 h 7"/>
                <a:gd name="T2" fmla="*/ 3 w 4"/>
                <a:gd name="T3" fmla="*/ 4 h 7"/>
                <a:gd name="T4" fmla="*/ 3 w 4"/>
                <a:gd name="T5" fmla="*/ 2 h 7"/>
                <a:gd name="T6" fmla="*/ 2 w 4"/>
                <a:gd name="T7" fmla="*/ 0 h 7"/>
                <a:gd name="T8" fmla="*/ 0 w 4"/>
                <a:gd name="T9" fmla="*/ 1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1"/>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 name="Freeform 94"/>
            <p:cNvSpPr>
              <a:spLocks/>
            </p:cNvSpPr>
            <p:nvPr/>
          </p:nvSpPr>
          <p:spPr bwMode="auto">
            <a:xfrm>
              <a:off x="4443" y="2399"/>
              <a:ext cx="5" cy="6"/>
            </a:xfrm>
            <a:custGeom>
              <a:avLst/>
              <a:gdLst>
                <a:gd name="T0" fmla="*/ 3 w 5"/>
                <a:gd name="T1" fmla="*/ 5 h 6"/>
                <a:gd name="T2" fmla="*/ 4 w 5"/>
                <a:gd name="T3" fmla="*/ 3 h 6"/>
                <a:gd name="T4" fmla="*/ 4 w 5"/>
                <a:gd name="T5" fmla="*/ 1 h 6"/>
                <a:gd name="T6" fmla="*/ 2 w 5"/>
                <a:gd name="T7" fmla="*/ 0 h 6"/>
                <a:gd name="T8" fmla="*/ 0 w 5"/>
                <a:gd name="T9" fmla="*/ 0 h 6"/>
                <a:gd name="T10" fmla="*/ 3 w 5"/>
                <a:gd name="T11" fmla="*/ 5 h 6"/>
              </a:gdLst>
              <a:ahLst/>
              <a:cxnLst>
                <a:cxn ang="0">
                  <a:pos x="T0" y="T1"/>
                </a:cxn>
                <a:cxn ang="0">
                  <a:pos x="T2" y="T3"/>
                </a:cxn>
                <a:cxn ang="0">
                  <a:pos x="T4" y="T5"/>
                </a:cxn>
                <a:cxn ang="0">
                  <a:pos x="T6" y="T7"/>
                </a:cxn>
                <a:cxn ang="0">
                  <a:pos x="T8" y="T9"/>
                </a:cxn>
                <a:cxn ang="0">
                  <a:pos x="T10" y="T11"/>
                </a:cxn>
              </a:cxnLst>
              <a:rect l="0" t="0" r="r" b="b"/>
              <a:pathLst>
                <a:path w="5" h="6">
                  <a:moveTo>
                    <a:pt x="3" y="5"/>
                  </a:moveTo>
                  <a:lnTo>
                    <a:pt x="4" y="3"/>
                  </a:lnTo>
                  <a:lnTo>
                    <a:pt x="4" y="1"/>
                  </a:lnTo>
                  <a:lnTo>
                    <a:pt x="2" y="0"/>
                  </a:lnTo>
                  <a:lnTo>
                    <a:pt x="0" y="0"/>
                  </a:lnTo>
                  <a:lnTo>
                    <a:pt x="3"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 name="Freeform 95"/>
            <p:cNvSpPr>
              <a:spLocks/>
            </p:cNvSpPr>
            <p:nvPr/>
          </p:nvSpPr>
          <p:spPr bwMode="auto">
            <a:xfrm>
              <a:off x="4406" y="2400"/>
              <a:ext cx="39" cy="29"/>
            </a:xfrm>
            <a:custGeom>
              <a:avLst/>
              <a:gdLst>
                <a:gd name="T0" fmla="*/ 3 w 39"/>
                <a:gd name="T1" fmla="*/ 24 h 29"/>
                <a:gd name="T2" fmla="*/ 6 w 39"/>
                <a:gd name="T3" fmla="*/ 28 h 29"/>
                <a:gd name="T4" fmla="*/ 38 w 39"/>
                <a:gd name="T5" fmla="*/ 8 h 29"/>
                <a:gd name="T6" fmla="*/ 32 w 39"/>
                <a:gd name="T7" fmla="*/ 0 h 29"/>
                <a:gd name="T8" fmla="*/ 0 w 39"/>
                <a:gd name="T9" fmla="*/ 20 h 29"/>
                <a:gd name="T10" fmla="*/ 3 w 39"/>
                <a:gd name="T11" fmla="*/ 24 h 29"/>
              </a:gdLst>
              <a:ahLst/>
              <a:cxnLst>
                <a:cxn ang="0">
                  <a:pos x="T0" y="T1"/>
                </a:cxn>
                <a:cxn ang="0">
                  <a:pos x="T2" y="T3"/>
                </a:cxn>
                <a:cxn ang="0">
                  <a:pos x="T4" y="T5"/>
                </a:cxn>
                <a:cxn ang="0">
                  <a:pos x="T6" y="T7"/>
                </a:cxn>
                <a:cxn ang="0">
                  <a:pos x="T8" y="T9"/>
                </a:cxn>
                <a:cxn ang="0">
                  <a:pos x="T10" y="T11"/>
                </a:cxn>
              </a:cxnLst>
              <a:rect l="0" t="0" r="r" b="b"/>
              <a:pathLst>
                <a:path w="39" h="29">
                  <a:moveTo>
                    <a:pt x="3" y="24"/>
                  </a:moveTo>
                  <a:lnTo>
                    <a:pt x="6" y="28"/>
                  </a:lnTo>
                  <a:lnTo>
                    <a:pt x="38" y="8"/>
                  </a:lnTo>
                  <a:lnTo>
                    <a:pt x="32" y="0"/>
                  </a:lnTo>
                  <a:lnTo>
                    <a:pt x="0" y="20"/>
                  </a:lnTo>
                  <a:lnTo>
                    <a:pt x="3" y="2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 name="Freeform 96"/>
            <p:cNvSpPr>
              <a:spLocks/>
            </p:cNvSpPr>
            <p:nvPr/>
          </p:nvSpPr>
          <p:spPr bwMode="auto">
            <a:xfrm>
              <a:off x="4403" y="2424"/>
              <a:ext cx="5" cy="7"/>
            </a:xfrm>
            <a:custGeom>
              <a:avLst/>
              <a:gdLst>
                <a:gd name="T0" fmla="*/ 1 w 5"/>
                <a:gd name="T1" fmla="*/ 0 h 7"/>
                <a:gd name="T2" fmla="*/ 0 w 5"/>
                <a:gd name="T3" fmla="*/ 2 h 7"/>
                <a:gd name="T4" fmla="*/ 0 w 5"/>
                <a:gd name="T5" fmla="*/ 5 h 7"/>
                <a:gd name="T6" fmla="*/ 2 w 5"/>
                <a:gd name="T7" fmla="*/ 6 h 7"/>
                <a:gd name="T8" fmla="*/ 4 w 5"/>
                <a:gd name="T9" fmla="*/ 5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0" y="5"/>
                  </a:lnTo>
                  <a:lnTo>
                    <a:pt x="2" y="6"/>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 name="Freeform 97"/>
            <p:cNvSpPr>
              <a:spLocks/>
            </p:cNvSpPr>
            <p:nvPr/>
          </p:nvSpPr>
          <p:spPr bwMode="auto">
            <a:xfrm>
              <a:off x="4400" y="2427"/>
              <a:ext cx="4" cy="7"/>
            </a:xfrm>
            <a:custGeom>
              <a:avLst/>
              <a:gdLst>
                <a:gd name="T0" fmla="*/ 2 w 4"/>
                <a:gd name="T1" fmla="*/ 6 h 7"/>
                <a:gd name="T2" fmla="*/ 3 w 4"/>
                <a:gd name="T3" fmla="*/ 4 h 7"/>
                <a:gd name="T4" fmla="*/ 3 w 4"/>
                <a:gd name="T5" fmla="*/ 2 h 7"/>
                <a:gd name="T6" fmla="*/ 2 w 4"/>
                <a:gd name="T7" fmla="*/ 0 h 7"/>
                <a:gd name="T8" fmla="*/ 0 w 4"/>
                <a:gd name="T9" fmla="*/ 1 h 7"/>
                <a:gd name="T10" fmla="*/ 2 w 4"/>
                <a:gd name="T11" fmla="*/ 6 h 7"/>
              </a:gdLst>
              <a:ahLst/>
              <a:cxnLst>
                <a:cxn ang="0">
                  <a:pos x="T0" y="T1"/>
                </a:cxn>
                <a:cxn ang="0">
                  <a:pos x="T2" y="T3"/>
                </a:cxn>
                <a:cxn ang="0">
                  <a:pos x="T4" y="T5"/>
                </a:cxn>
                <a:cxn ang="0">
                  <a:pos x="T6" y="T7"/>
                </a:cxn>
                <a:cxn ang="0">
                  <a:pos x="T8" y="T9"/>
                </a:cxn>
                <a:cxn ang="0">
                  <a:pos x="T10" y="T11"/>
                </a:cxn>
              </a:cxnLst>
              <a:rect l="0" t="0" r="r" b="b"/>
              <a:pathLst>
                <a:path w="4" h="7">
                  <a:moveTo>
                    <a:pt x="2" y="6"/>
                  </a:moveTo>
                  <a:lnTo>
                    <a:pt x="3" y="4"/>
                  </a:lnTo>
                  <a:lnTo>
                    <a:pt x="3" y="2"/>
                  </a:lnTo>
                  <a:lnTo>
                    <a:pt x="2" y="0"/>
                  </a:lnTo>
                  <a:lnTo>
                    <a:pt x="0" y="1"/>
                  </a:lnTo>
                  <a:lnTo>
                    <a:pt x="2"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 name="Freeform 98"/>
            <p:cNvSpPr>
              <a:spLocks/>
            </p:cNvSpPr>
            <p:nvPr/>
          </p:nvSpPr>
          <p:spPr bwMode="auto">
            <a:xfrm>
              <a:off x="4260" y="2428"/>
              <a:ext cx="142" cy="95"/>
            </a:xfrm>
            <a:custGeom>
              <a:avLst/>
              <a:gdLst>
                <a:gd name="T0" fmla="*/ 4 w 142"/>
                <a:gd name="T1" fmla="*/ 89 h 95"/>
                <a:gd name="T2" fmla="*/ 7 w 142"/>
                <a:gd name="T3" fmla="*/ 94 h 95"/>
                <a:gd name="T4" fmla="*/ 141 w 142"/>
                <a:gd name="T5" fmla="*/ 10 h 95"/>
                <a:gd name="T6" fmla="*/ 134 w 142"/>
                <a:gd name="T7" fmla="*/ 0 h 95"/>
                <a:gd name="T8" fmla="*/ 0 w 142"/>
                <a:gd name="T9" fmla="*/ 84 h 95"/>
                <a:gd name="T10" fmla="*/ 4 w 142"/>
                <a:gd name="T11" fmla="*/ 89 h 95"/>
              </a:gdLst>
              <a:ahLst/>
              <a:cxnLst>
                <a:cxn ang="0">
                  <a:pos x="T0" y="T1"/>
                </a:cxn>
                <a:cxn ang="0">
                  <a:pos x="T2" y="T3"/>
                </a:cxn>
                <a:cxn ang="0">
                  <a:pos x="T4" y="T5"/>
                </a:cxn>
                <a:cxn ang="0">
                  <a:pos x="T6" y="T7"/>
                </a:cxn>
                <a:cxn ang="0">
                  <a:pos x="T8" y="T9"/>
                </a:cxn>
                <a:cxn ang="0">
                  <a:pos x="T10" y="T11"/>
                </a:cxn>
              </a:cxnLst>
              <a:rect l="0" t="0" r="r" b="b"/>
              <a:pathLst>
                <a:path w="142" h="95">
                  <a:moveTo>
                    <a:pt x="4" y="89"/>
                  </a:moveTo>
                  <a:lnTo>
                    <a:pt x="7" y="94"/>
                  </a:lnTo>
                  <a:lnTo>
                    <a:pt x="141" y="10"/>
                  </a:lnTo>
                  <a:lnTo>
                    <a:pt x="134" y="0"/>
                  </a:lnTo>
                  <a:lnTo>
                    <a:pt x="0" y="84"/>
                  </a:lnTo>
                  <a:lnTo>
                    <a:pt x="4" y="89"/>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 name="Freeform 99"/>
            <p:cNvSpPr>
              <a:spLocks/>
            </p:cNvSpPr>
            <p:nvPr/>
          </p:nvSpPr>
          <p:spPr bwMode="auto">
            <a:xfrm>
              <a:off x="4257" y="2517"/>
              <a:ext cx="5" cy="7"/>
            </a:xfrm>
            <a:custGeom>
              <a:avLst/>
              <a:gdLst>
                <a:gd name="T0" fmla="*/ 1 w 5"/>
                <a:gd name="T1" fmla="*/ 0 h 7"/>
                <a:gd name="T2" fmla="*/ 0 w 5"/>
                <a:gd name="T3" fmla="*/ 2 h 7"/>
                <a:gd name="T4" fmla="*/ 1 w 5"/>
                <a:gd name="T5" fmla="*/ 5 h 7"/>
                <a:gd name="T6" fmla="*/ 2 w 5"/>
                <a:gd name="T7" fmla="*/ 6 h 7"/>
                <a:gd name="T8" fmla="*/ 4 w 5"/>
                <a:gd name="T9" fmla="*/ 6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1" y="5"/>
                  </a:lnTo>
                  <a:lnTo>
                    <a:pt x="2" y="6"/>
                  </a:lnTo>
                  <a:lnTo>
                    <a:pt x="4" y="6"/>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 name="Freeform 100"/>
            <p:cNvSpPr>
              <a:spLocks/>
            </p:cNvSpPr>
            <p:nvPr/>
          </p:nvSpPr>
          <p:spPr bwMode="auto">
            <a:xfrm>
              <a:off x="4013" y="2311"/>
              <a:ext cx="3" cy="1"/>
            </a:xfrm>
            <a:custGeom>
              <a:avLst/>
              <a:gdLst>
                <a:gd name="T0" fmla="*/ 1 w 3"/>
                <a:gd name="T1" fmla="*/ 0 h 1"/>
                <a:gd name="T2" fmla="*/ 2 w 3"/>
                <a:gd name="T3" fmla="*/ 0 h 1"/>
                <a:gd name="T4" fmla="*/ 1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 name="Freeform 101"/>
            <p:cNvSpPr>
              <a:spLocks/>
            </p:cNvSpPr>
            <p:nvPr/>
          </p:nvSpPr>
          <p:spPr bwMode="auto">
            <a:xfrm>
              <a:off x="4017" y="2219"/>
              <a:ext cx="187" cy="93"/>
            </a:xfrm>
            <a:custGeom>
              <a:avLst/>
              <a:gdLst>
                <a:gd name="T0" fmla="*/ 185 w 187"/>
                <a:gd name="T1" fmla="*/ 2 h 93"/>
                <a:gd name="T2" fmla="*/ 184 w 187"/>
                <a:gd name="T3" fmla="*/ 0 h 93"/>
                <a:gd name="T4" fmla="*/ 0 w 187"/>
                <a:gd name="T5" fmla="*/ 86 h 93"/>
                <a:gd name="T6" fmla="*/ 2 w 187"/>
                <a:gd name="T7" fmla="*/ 92 h 93"/>
                <a:gd name="T8" fmla="*/ 186 w 187"/>
                <a:gd name="T9" fmla="*/ 5 h 93"/>
                <a:gd name="T10" fmla="*/ 185 w 187"/>
                <a:gd name="T11" fmla="*/ 2 h 93"/>
              </a:gdLst>
              <a:ahLst/>
              <a:cxnLst>
                <a:cxn ang="0">
                  <a:pos x="T0" y="T1"/>
                </a:cxn>
                <a:cxn ang="0">
                  <a:pos x="T2" y="T3"/>
                </a:cxn>
                <a:cxn ang="0">
                  <a:pos x="T4" y="T5"/>
                </a:cxn>
                <a:cxn ang="0">
                  <a:pos x="T6" y="T7"/>
                </a:cxn>
                <a:cxn ang="0">
                  <a:pos x="T8" y="T9"/>
                </a:cxn>
                <a:cxn ang="0">
                  <a:pos x="T10" y="T11"/>
                </a:cxn>
              </a:cxnLst>
              <a:rect l="0" t="0" r="r" b="b"/>
              <a:pathLst>
                <a:path w="187" h="93">
                  <a:moveTo>
                    <a:pt x="185" y="2"/>
                  </a:moveTo>
                  <a:lnTo>
                    <a:pt x="184" y="0"/>
                  </a:lnTo>
                  <a:lnTo>
                    <a:pt x="0" y="86"/>
                  </a:lnTo>
                  <a:lnTo>
                    <a:pt x="2" y="92"/>
                  </a:lnTo>
                  <a:lnTo>
                    <a:pt x="186" y="5"/>
                  </a:lnTo>
                  <a:lnTo>
                    <a:pt x="185" y="2"/>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 name="Freeform 102"/>
            <p:cNvSpPr>
              <a:spLocks/>
            </p:cNvSpPr>
            <p:nvPr/>
          </p:nvSpPr>
          <p:spPr bwMode="auto">
            <a:xfrm>
              <a:off x="4205" y="2218"/>
              <a:ext cx="3" cy="2"/>
            </a:xfrm>
            <a:custGeom>
              <a:avLst/>
              <a:gdLst>
                <a:gd name="T0" fmla="*/ 1 w 3"/>
                <a:gd name="T1" fmla="*/ 0 h 2"/>
                <a:gd name="T2" fmla="*/ 0 w 3"/>
                <a:gd name="T3" fmla="*/ 0 h 2"/>
                <a:gd name="T4" fmla="*/ 0 w 3"/>
                <a:gd name="T5" fmla="*/ 1 h 2"/>
                <a:gd name="T6" fmla="*/ 1 w 3"/>
                <a:gd name="T7" fmla="*/ 1 h 2"/>
                <a:gd name="T8" fmla="*/ 2 w 3"/>
                <a:gd name="T9" fmla="*/ 1 h 2"/>
                <a:gd name="T10" fmla="*/ 1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1" y="0"/>
                  </a:moveTo>
                  <a:lnTo>
                    <a:pt x="0" y="0"/>
                  </a:lnTo>
                  <a:lnTo>
                    <a:pt x="0" y="1"/>
                  </a:lnTo>
                  <a:lnTo>
                    <a:pt x="1" y="1"/>
                  </a:lnTo>
                  <a:lnTo>
                    <a:pt x="2"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 name="Freeform 103"/>
            <p:cNvSpPr>
              <a:spLocks/>
            </p:cNvSpPr>
            <p:nvPr/>
          </p:nvSpPr>
          <p:spPr bwMode="auto">
            <a:xfrm>
              <a:off x="4019" y="2324"/>
              <a:ext cx="3" cy="1"/>
            </a:xfrm>
            <a:custGeom>
              <a:avLst/>
              <a:gdLst>
                <a:gd name="T0" fmla="*/ 1 w 3"/>
                <a:gd name="T1" fmla="*/ 0 h 1"/>
                <a:gd name="T2" fmla="*/ 2 w 3"/>
                <a:gd name="T3" fmla="*/ 0 h 1"/>
                <a:gd name="T4" fmla="*/ 1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 name="Freeform 104"/>
            <p:cNvSpPr>
              <a:spLocks/>
            </p:cNvSpPr>
            <p:nvPr/>
          </p:nvSpPr>
          <p:spPr bwMode="auto">
            <a:xfrm>
              <a:off x="4023" y="2228"/>
              <a:ext cx="191" cy="97"/>
            </a:xfrm>
            <a:custGeom>
              <a:avLst/>
              <a:gdLst>
                <a:gd name="T0" fmla="*/ 189 w 191"/>
                <a:gd name="T1" fmla="*/ 3 h 97"/>
                <a:gd name="T2" fmla="*/ 188 w 191"/>
                <a:gd name="T3" fmla="*/ 0 h 97"/>
                <a:gd name="T4" fmla="*/ 0 w 191"/>
                <a:gd name="T5" fmla="*/ 90 h 97"/>
                <a:gd name="T6" fmla="*/ 2 w 191"/>
                <a:gd name="T7" fmla="*/ 96 h 97"/>
                <a:gd name="T8" fmla="*/ 190 w 191"/>
                <a:gd name="T9" fmla="*/ 5 h 97"/>
                <a:gd name="T10" fmla="*/ 189 w 191"/>
                <a:gd name="T11" fmla="*/ 3 h 97"/>
              </a:gdLst>
              <a:ahLst/>
              <a:cxnLst>
                <a:cxn ang="0">
                  <a:pos x="T0" y="T1"/>
                </a:cxn>
                <a:cxn ang="0">
                  <a:pos x="T2" y="T3"/>
                </a:cxn>
                <a:cxn ang="0">
                  <a:pos x="T4" y="T5"/>
                </a:cxn>
                <a:cxn ang="0">
                  <a:pos x="T6" y="T7"/>
                </a:cxn>
                <a:cxn ang="0">
                  <a:pos x="T8" y="T9"/>
                </a:cxn>
                <a:cxn ang="0">
                  <a:pos x="T10" y="T11"/>
                </a:cxn>
              </a:cxnLst>
              <a:rect l="0" t="0" r="r" b="b"/>
              <a:pathLst>
                <a:path w="191" h="97">
                  <a:moveTo>
                    <a:pt x="189" y="3"/>
                  </a:moveTo>
                  <a:lnTo>
                    <a:pt x="188" y="0"/>
                  </a:lnTo>
                  <a:lnTo>
                    <a:pt x="0" y="90"/>
                  </a:lnTo>
                  <a:lnTo>
                    <a:pt x="2" y="96"/>
                  </a:lnTo>
                  <a:lnTo>
                    <a:pt x="190" y="5"/>
                  </a:lnTo>
                  <a:lnTo>
                    <a:pt x="189"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 name="Freeform 105"/>
            <p:cNvSpPr>
              <a:spLocks/>
            </p:cNvSpPr>
            <p:nvPr/>
          </p:nvSpPr>
          <p:spPr bwMode="auto">
            <a:xfrm>
              <a:off x="4215" y="2227"/>
              <a:ext cx="3" cy="2"/>
            </a:xfrm>
            <a:custGeom>
              <a:avLst/>
              <a:gdLst>
                <a:gd name="T0" fmla="*/ 1 w 3"/>
                <a:gd name="T1" fmla="*/ 0 h 2"/>
                <a:gd name="T2" fmla="*/ 0 w 3"/>
                <a:gd name="T3" fmla="*/ 0 h 2"/>
                <a:gd name="T4" fmla="*/ 0 w 3"/>
                <a:gd name="T5" fmla="*/ 1 h 2"/>
                <a:gd name="T6" fmla="*/ 1 w 3"/>
                <a:gd name="T7" fmla="*/ 1 h 2"/>
                <a:gd name="T8" fmla="*/ 2 w 3"/>
                <a:gd name="T9" fmla="*/ 1 h 2"/>
                <a:gd name="T10" fmla="*/ 1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1" y="0"/>
                  </a:moveTo>
                  <a:lnTo>
                    <a:pt x="0" y="0"/>
                  </a:lnTo>
                  <a:lnTo>
                    <a:pt x="0" y="1"/>
                  </a:lnTo>
                  <a:lnTo>
                    <a:pt x="1" y="1"/>
                  </a:lnTo>
                  <a:lnTo>
                    <a:pt x="2"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 name="Freeform 106"/>
            <p:cNvSpPr>
              <a:spLocks/>
            </p:cNvSpPr>
            <p:nvPr/>
          </p:nvSpPr>
          <p:spPr bwMode="auto">
            <a:xfrm>
              <a:off x="4025" y="2337"/>
              <a:ext cx="3" cy="1"/>
            </a:xfrm>
            <a:custGeom>
              <a:avLst/>
              <a:gdLst>
                <a:gd name="T0" fmla="*/ 1 w 3"/>
                <a:gd name="T1" fmla="*/ 0 h 1"/>
                <a:gd name="T2" fmla="*/ 2 w 3"/>
                <a:gd name="T3" fmla="*/ 0 h 1"/>
                <a:gd name="T4" fmla="*/ 1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 name="Freeform 107"/>
            <p:cNvSpPr>
              <a:spLocks/>
            </p:cNvSpPr>
            <p:nvPr/>
          </p:nvSpPr>
          <p:spPr bwMode="auto">
            <a:xfrm>
              <a:off x="4029" y="2238"/>
              <a:ext cx="196" cy="100"/>
            </a:xfrm>
            <a:custGeom>
              <a:avLst/>
              <a:gdLst>
                <a:gd name="T0" fmla="*/ 194 w 196"/>
                <a:gd name="T1" fmla="*/ 2 h 100"/>
                <a:gd name="T2" fmla="*/ 193 w 196"/>
                <a:gd name="T3" fmla="*/ 0 h 100"/>
                <a:gd name="T4" fmla="*/ 0 w 196"/>
                <a:gd name="T5" fmla="*/ 93 h 100"/>
                <a:gd name="T6" fmla="*/ 2 w 196"/>
                <a:gd name="T7" fmla="*/ 99 h 100"/>
                <a:gd name="T8" fmla="*/ 195 w 196"/>
                <a:gd name="T9" fmla="*/ 5 h 100"/>
                <a:gd name="T10" fmla="*/ 194 w 196"/>
                <a:gd name="T11" fmla="*/ 2 h 100"/>
              </a:gdLst>
              <a:ahLst/>
              <a:cxnLst>
                <a:cxn ang="0">
                  <a:pos x="T0" y="T1"/>
                </a:cxn>
                <a:cxn ang="0">
                  <a:pos x="T2" y="T3"/>
                </a:cxn>
                <a:cxn ang="0">
                  <a:pos x="T4" y="T5"/>
                </a:cxn>
                <a:cxn ang="0">
                  <a:pos x="T6" y="T7"/>
                </a:cxn>
                <a:cxn ang="0">
                  <a:pos x="T8" y="T9"/>
                </a:cxn>
                <a:cxn ang="0">
                  <a:pos x="T10" y="T11"/>
                </a:cxn>
              </a:cxnLst>
              <a:rect l="0" t="0" r="r" b="b"/>
              <a:pathLst>
                <a:path w="196" h="100">
                  <a:moveTo>
                    <a:pt x="194" y="2"/>
                  </a:moveTo>
                  <a:lnTo>
                    <a:pt x="193" y="0"/>
                  </a:lnTo>
                  <a:lnTo>
                    <a:pt x="0" y="93"/>
                  </a:lnTo>
                  <a:lnTo>
                    <a:pt x="2" y="99"/>
                  </a:lnTo>
                  <a:lnTo>
                    <a:pt x="195" y="5"/>
                  </a:lnTo>
                  <a:lnTo>
                    <a:pt x="194" y="2"/>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 name="Freeform 108"/>
            <p:cNvSpPr>
              <a:spLocks/>
            </p:cNvSpPr>
            <p:nvPr/>
          </p:nvSpPr>
          <p:spPr bwMode="auto">
            <a:xfrm>
              <a:off x="4226" y="2237"/>
              <a:ext cx="3" cy="2"/>
            </a:xfrm>
            <a:custGeom>
              <a:avLst/>
              <a:gdLst>
                <a:gd name="T0" fmla="*/ 1 w 3"/>
                <a:gd name="T1" fmla="*/ 0 h 2"/>
                <a:gd name="T2" fmla="*/ 0 w 3"/>
                <a:gd name="T3" fmla="*/ 0 h 2"/>
                <a:gd name="T4" fmla="*/ 0 w 3"/>
                <a:gd name="T5" fmla="*/ 1 h 2"/>
                <a:gd name="T6" fmla="*/ 1 w 3"/>
                <a:gd name="T7" fmla="*/ 1 h 2"/>
                <a:gd name="T8" fmla="*/ 2 w 3"/>
                <a:gd name="T9" fmla="*/ 1 h 2"/>
                <a:gd name="T10" fmla="*/ 1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1" y="0"/>
                  </a:moveTo>
                  <a:lnTo>
                    <a:pt x="0" y="0"/>
                  </a:lnTo>
                  <a:lnTo>
                    <a:pt x="0" y="1"/>
                  </a:lnTo>
                  <a:lnTo>
                    <a:pt x="1" y="1"/>
                  </a:lnTo>
                  <a:lnTo>
                    <a:pt x="2"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 name="Freeform 109"/>
            <p:cNvSpPr>
              <a:spLocks/>
            </p:cNvSpPr>
            <p:nvPr/>
          </p:nvSpPr>
          <p:spPr bwMode="auto">
            <a:xfrm>
              <a:off x="4032" y="2350"/>
              <a:ext cx="2" cy="2"/>
            </a:xfrm>
            <a:custGeom>
              <a:avLst/>
              <a:gdLst>
                <a:gd name="T0" fmla="*/ 1 w 2"/>
                <a:gd name="T1" fmla="*/ 0 h 2"/>
                <a:gd name="T2" fmla="*/ 1 w 2"/>
                <a:gd name="T3" fmla="*/ 0 h 2"/>
                <a:gd name="T4" fmla="*/ 1 w 2"/>
                <a:gd name="T5" fmla="*/ 1 h 2"/>
                <a:gd name="T6" fmla="*/ 0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0"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 name="Freeform 110"/>
            <p:cNvSpPr>
              <a:spLocks/>
            </p:cNvSpPr>
            <p:nvPr/>
          </p:nvSpPr>
          <p:spPr bwMode="auto">
            <a:xfrm>
              <a:off x="4035" y="2246"/>
              <a:ext cx="201" cy="105"/>
            </a:xfrm>
            <a:custGeom>
              <a:avLst/>
              <a:gdLst>
                <a:gd name="T0" fmla="*/ 198 w 201"/>
                <a:gd name="T1" fmla="*/ 3 h 105"/>
                <a:gd name="T2" fmla="*/ 196 w 201"/>
                <a:gd name="T3" fmla="*/ 0 h 105"/>
                <a:gd name="T4" fmla="*/ 0 w 201"/>
                <a:gd name="T5" fmla="*/ 98 h 105"/>
                <a:gd name="T6" fmla="*/ 3 w 201"/>
                <a:gd name="T7" fmla="*/ 104 h 105"/>
                <a:gd name="T8" fmla="*/ 200 w 201"/>
                <a:gd name="T9" fmla="*/ 6 h 105"/>
                <a:gd name="T10" fmla="*/ 198 w 201"/>
                <a:gd name="T11" fmla="*/ 3 h 105"/>
              </a:gdLst>
              <a:ahLst/>
              <a:cxnLst>
                <a:cxn ang="0">
                  <a:pos x="T0" y="T1"/>
                </a:cxn>
                <a:cxn ang="0">
                  <a:pos x="T2" y="T3"/>
                </a:cxn>
                <a:cxn ang="0">
                  <a:pos x="T4" y="T5"/>
                </a:cxn>
                <a:cxn ang="0">
                  <a:pos x="T6" y="T7"/>
                </a:cxn>
                <a:cxn ang="0">
                  <a:pos x="T8" y="T9"/>
                </a:cxn>
                <a:cxn ang="0">
                  <a:pos x="T10" y="T11"/>
                </a:cxn>
              </a:cxnLst>
              <a:rect l="0" t="0" r="r" b="b"/>
              <a:pathLst>
                <a:path w="201" h="105">
                  <a:moveTo>
                    <a:pt x="198" y="3"/>
                  </a:moveTo>
                  <a:lnTo>
                    <a:pt x="196" y="0"/>
                  </a:lnTo>
                  <a:lnTo>
                    <a:pt x="0" y="98"/>
                  </a:lnTo>
                  <a:lnTo>
                    <a:pt x="3" y="104"/>
                  </a:lnTo>
                  <a:lnTo>
                    <a:pt x="200" y="6"/>
                  </a:lnTo>
                  <a:lnTo>
                    <a:pt x="198"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 name="Freeform 111"/>
            <p:cNvSpPr>
              <a:spLocks/>
            </p:cNvSpPr>
            <p:nvPr/>
          </p:nvSpPr>
          <p:spPr bwMode="auto">
            <a:xfrm>
              <a:off x="4236" y="2246"/>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 name="Freeform 112"/>
            <p:cNvSpPr>
              <a:spLocks/>
            </p:cNvSpPr>
            <p:nvPr/>
          </p:nvSpPr>
          <p:spPr bwMode="auto">
            <a:xfrm>
              <a:off x="4038" y="2363"/>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 name="Freeform 113"/>
            <p:cNvSpPr>
              <a:spLocks/>
            </p:cNvSpPr>
            <p:nvPr/>
          </p:nvSpPr>
          <p:spPr bwMode="auto">
            <a:xfrm>
              <a:off x="4040" y="2256"/>
              <a:ext cx="206" cy="108"/>
            </a:xfrm>
            <a:custGeom>
              <a:avLst/>
              <a:gdLst>
                <a:gd name="T0" fmla="*/ 203 w 206"/>
                <a:gd name="T1" fmla="*/ 3 h 108"/>
                <a:gd name="T2" fmla="*/ 202 w 206"/>
                <a:gd name="T3" fmla="*/ 0 h 108"/>
                <a:gd name="T4" fmla="*/ 0 w 206"/>
                <a:gd name="T5" fmla="*/ 101 h 108"/>
                <a:gd name="T6" fmla="*/ 4 w 206"/>
                <a:gd name="T7" fmla="*/ 107 h 108"/>
                <a:gd name="T8" fmla="*/ 205 w 206"/>
                <a:gd name="T9" fmla="*/ 6 h 108"/>
                <a:gd name="T10" fmla="*/ 203 w 206"/>
                <a:gd name="T11" fmla="*/ 3 h 108"/>
              </a:gdLst>
              <a:ahLst/>
              <a:cxnLst>
                <a:cxn ang="0">
                  <a:pos x="T0" y="T1"/>
                </a:cxn>
                <a:cxn ang="0">
                  <a:pos x="T2" y="T3"/>
                </a:cxn>
                <a:cxn ang="0">
                  <a:pos x="T4" y="T5"/>
                </a:cxn>
                <a:cxn ang="0">
                  <a:pos x="T6" y="T7"/>
                </a:cxn>
                <a:cxn ang="0">
                  <a:pos x="T8" y="T9"/>
                </a:cxn>
                <a:cxn ang="0">
                  <a:pos x="T10" y="T11"/>
                </a:cxn>
              </a:cxnLst>
              <a:rect l="0" t="0" r="r" b="b"/>
              <a:pathLst>
                <a:path w="206" h="108">
                  <a:moveTo>
                    <a:pt x="203" y="3"/>
                  </a:moveTo>
                  <a:lnTo>
                    <a:pt x="202" y="0"/>
                  </a:lnTo>
                  <a:lnTo>
                    <a:pt x="0" y="101"/>
                  </a:lnTo>
                  <a:lnTo>
                    <a:pt x="4" y="107"/>
                  </a:lnTo>
                  <a:lnTo>
                    <a:pt x="205" y="6"/>
                  </a:lnTo>
                  <a:lnTo>
                    <a:pt x="203"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 name="Freeform 114"/>
            <p:cNvSpPr>
              <a:spLocks/>
            </p:cNvSpPr>
            <p:nvPr/>
          </p:nvSpPr>
          <p:spPr bwMode="auto">
            <a:xfrm>
              <a:off x="4246" y="2255"/>
              <a:ext cx="3" cy="2"/>
            </a:xfrm>
            <a:custGeom>
              <a:avLst/>
              <a:gdLst>
                <a:gd name="T0" fmla="*/ 0 w 3"/>
                <a:gd name="T1" fmla="*/ 1 h 2"/>
                <a:gd name="T2" fmla="*/ 0 w 3"/>
                <a:gd name="T3" fmla="*/ 1 h 2"/>
                <a:gd name="T4" fmla="*/ 0 w 3"/>
                <a:gd name="T5" fmla="*/ 0 h 2"/>
                <a:gd name="T6" fmla="*/ 1 w 3"/>
                <a:gd name="T7" fmla="*/ 0 h 2"/>
                <a:gd name="T8" fmla="*/ 2 w 3"/>
                <a:gd name="T9" fmla="*/ 0 h 2"/>
                <a:gd name="T10" fmla="*/ 0 w 3"/>
                <a:gd name="T11" fmla="*/ 1 h 2"/>
              </a:gdLst>
              <a:ahLst/>
              <a:cxnLst>
                <a:cxn ang="0">
                  <a:pos x="T0" y="T1"/>
                </a:cxn>
                <a:cxn ang="0">
                  <a:pos x="T2" y="T3"/>
                </a:cxn>
                <a:cxn ang="0">
                  <a:pos x="T4" y="T5"/>
                </a:cxn>
                <a:cxn ang="0">
                  <a:pos x="T6" y="T7"/>
                </a:cxn>
                <a:cxn ang="0">
                  <a:pos x="T8" y="T9"/>
                </a:cxn>
                <a:cxn ang="0">
                  <a:pos x="T10" y="T11"/>
                </a:cxn>
              </a:cxnLst>
              <a:rect l="0" t="0" r="r" b="b"/>
              <a:pathLst>
                <a:path w="3" h="2">
                  <a:moveTo>
                    <a:pt x="0" y="1"/>
                  </a:moveTo>
                  <a:lnTo>
                    <a:pt x="0" y="1"/>
                  </a:lnTo>
                  <a:lnTo>
                    <a:pt x="0" y="0"/>
                  </a:lnTo>
                  <a:lnTo>
                    <a:pt x="1" y="0"/>
                  </a:lnTo>
                  <a:lnTo>
                    <a:pt x="2"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 name="Freeform 115"/>
            <p:cNvSpPr>
              <a:spLocks/>
            </p:cNvSpPr>
            <p:nvPr/>
          </p:nvSpPr>
          <p:spPr bwMode="auto">
            <a:xfrm>
              <a:off x="4044" y="2376"/>
              <a:ext cx="2" cy="2"/>
            </a:xfrm>
            <a:custGeom>
              <a:avLst/>
              <a:gdLst>
                <a:gd name="T0" fmla="*/ 1 w 2"/>
                <a:gd name="T1" fmla="*/ 0 h 2"/>
                <a:gd name="T2" fmla="*/ 1 w 2"/>
                <a:gd name="T3" fmla="*/ 0 h 2"/>
                <a:gd name="T4" fmla="*/ 1 w 2"/>
                <a:gd name="T5" fmla="*/ 1 h 2"/>
                <a:gd name="T6" fmla="*/ 1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1"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 name="Freeform 116"/>
            <p:cNvSpPr>
              <a:spLocks/>
            </p:cNvSpPr>
            <p:nvPr/>
          </p:nvSpPr>
          <p:spPr bwMode="auto">
            <a:xfrm>
              <a:off x="4046" y="2265"/>
              <a:ext cx="210" cy="112"/>
            </a:xfrm>
            <a:custGeom>
              <a:avLst/>
              <a:gdLst>
                <a:gd name="T0" fmla="*/ 208 w 210"/>
                <a:gd name="T1" fmla="*/ 3 h 112"/>
                <a:gd name="T2" fmla="*/ 206 w 210"/>
                <a:gd name="T3" fmla="*/ 0 h 112"/>
                <a:gd name="T4" fmla="*/ 0 w 210"/>
                <a:gd name="T5" fmla="*/ 105 h 112"/>
                <a:gd name="T6" fmla="*/ 4 w 210"/>
                <a:gd name="T7" fmla="*/ 111 h 112"/>
                <a:gd name="T8" fmla="*/ 209 w 210"/>
                <a:gd name="T9" fmla="*/ 6 h 112"/>
                <a:gd name="T10" fmla="*/ 208 w 210"/>
                <a:gd name="T11" fmla="*/ 3 h 112"/>
              </a:gdLst>
              <a:ahLst/>
              <a:cxnLst>
                <a:cxn ang="0">
                  <a:pos x="T0" y="T1"/>
                </a:cxn>
                <a:cxn ang="0">
                  <a:pos x="T2" y="T3"/>
                </a:cxn>
                <a:cxn ang="0">
                  <a:pos x="T4" y="T5"/>
                </a:cxn>
                <a:cxn ang="0">
                  <a:pos x="T6" y="T7"/>
                </a:cxn>
                <a:cxn ang="0">
                  <a:pos x="T8" y="T9"/>
                </a:cxn>
                <a:cxn ang="0">
                  <a:pos x="T10" y="T11"/>
                </a:cxn>
              </a:cxnLst>
              <a:rect l="0" t="0" r="r" b="b"/>
              <a:pathLst>
                <a:path w="210" h="112">
                  <a:moveTo>
                    <a:pt x="208" y="3"/>
                  </a:moveTo>
                  <a:lnTo>
                    <a:pt x="206" y="0"/>
                  </a:lnTo>
                  <a:lnTo>
                    <a:pt x="0" y="105"/>
                  </a:lnTo>
                  <a:lnTo>
                    <a:pt x="4" y="111"/>
                  </a:lnTo>
                  <a:lnTo>
                    <a:pt x="209" y="6"/>
                  </a:lnTo>
                  <a:lnTo>
                    <a:pt x="208"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 name="Freeform 117"/>
            <p:cNvSpPr>
              <a:spLocks/>
            </p:cNvSpPr>
            <p:nvPr/>
          </p:nvSpPr>
          <p:spPr bwMode="auto">
            <a:xfrm>
              <a:off x="4257" y="2265"/>
              <a:ext cx="2" cy="1"/>
            </a:xfrm>
            <a:custGeom>
              <a:avLst/>
              <a:gdLst>
                <a:gd name="T0" fmla="*/ 0 w 2"/>
                <a:gd name="T1" fmla="*/ 0 h 1"/>
                <a:gd name="T2" fmla="*/ 0 w 2"/>
                <a:gd name="T3" fmla="*/ 0 h 1"/>
                <a:gd name="T4" fmla="*/ 0 w 2"/>
                <a:gd name="T5" fmla="*/ 0 h 1"/>
                <a:gd name="T6" fmla="*/ 1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1"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 name="Freeform 118"/>
            <p:cNvSpPr>
              <a:spLocks/>
            </p:cNvSpPr>
            <p:nvPr/>
          </p:nvSpPr>
          <p:spPr bwMode="auto">
            <a:xfrm>
              <a:off x="4050" y="2390"/>
              <a:ext cx="2" cy="1"/>
            </a:xfrm>
            <a:custGeom>
              <a:avLst/>
              <a:gdLst>
                <a:gd name="T0" fmla="*/ 1 w 2"/>
                <a:gd name="T1" fmla="*/ 0 h 1"/>
                <a:gd name="T2" fmla="*/ 1 w 2"/>
                <a:gd name="T3" fmla="*/ 0 h 1"/>
                <a:gd name="T4" fmla="*/ 1 w 2"/>
                <a:gd name="T5" fmla="*/ 0 h 1"/>
                <a:gd name="T6" fmla="*/ 0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0"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 name="Freeform 119"/>
            <p:cNvSpPr>
              <a:spLocks/>
            </p:cNvSpPr>
            <p:nvPr/>
          </p:nvSpPr>
          <p:spPr bwMode="auto">
            <a:xfrm>
              <a:off x="4052" y="2274"/>
              <a:ext cx="215" cy="116"/>
            </a:xfrm>
            <a:custGeom>
              <a:avLst/>
              <a:gdLst>
                <a:gd name="T0" fmla="*/ 212 w 215"/>
                <a:gd name="T1" fmla="*/ 3 h 116"/>
                <a:gd name="T2" fmla="*/ 210 w 215"/>
                <a:gd name="T3" fmla="*/ 0 h 116"/>
                <a:gd name="T4" fmla="*/ 0 w 215"/>
                <a:gd name="T5" fmla="*/ 110 h 116"/>
                <a:gd name="T6" fmla="*/ 4 w 215"/>
                <a:gd name="T7" fmla="*/ 115 h 116"/>
                <a:gd name="T8" fmla="*/ 214 w 215"/>
                <a:gd name="T9" fmla="*/ 6 h 116"/>
                <a:gd name="T10" fmla="*/ 212 w 215"/>
                <a:gd name="T11" fmla="*/ 3 h 116"/>
              </a:gdLst>
              <a:ahLst/>
              <a:cxnLst>
                <a:cxn ang="0">
                  <a:pos x="T0" y="T1"/>
                </a:cxn>
                <a:cxn ang="0">
                  <a:pos x="T2" y="T3"/>
                </a:cxn>
                <a:cxn ang="0">
                  <a:pos x="T4" y="T5"/>
                </a:cxn>
                <a:cxn ang="0">
                  <a:pos x="T6" y="T7"/>
                </a:cxn>
                <a:cxn ang="0">
                  <a:pos x="T8" y="T9"/>
                </a:cxn>
                <a:cxn ang="0">
                  <a:pos x="T10" y="T11"/>
                </a:cxn>
              </a:cxnLst>
              <a:rect l="0" t="0" r="r" b="b"/>
              <a:pathLst>
                <a:path w="215" h="116">
                  <a:moveTo>
                    <a:pt x="212" y="3"/>
                  </a:moveTo>
                  <a:lnTo>
                    <a:pt x="210" y="0"/>
                  </a:lnTo>
                  <a:lnTo>
                    <a:pt x="0" y="110"/>
                  </a:lnTo>
                  <a:lnTo>
                    <a:pt x="4" y="115"/>
                  </a:lnTo>
                  <a:lnTo>
                    <a:pt x="214" y="6"/>
                  </a:lnTo>
                  <a:lnTo>
                    <a:pt x="212"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 name="Freeform 120"/>
            <p:cNvSpPr>
              <a:spLocks/>
            </p:cNvSpPr>
            <p:nvPr/>
          </p:nvSpPr>
          <p:spPr bwMode="auto">
            <a:xfrm>
              <a:off x="4267" y="2274"/>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 name="Freeform 121"/>
            <p:cNvSpPr>
              <a:spLocks/>
            </p:cNvSpPr>
            <p:nvPr/>
          </p:nvSpPr>
          <p:spPr bwMode="auto">
            <a:xfrm>
              <a:off x="4056" y="2403"/>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 name="Freeform 122"/>
            <p:cNvSpPr>
              <a:spLocks/>
            </p:cNvSpPr>
            <p:nvPr/>
          </p:nvSpPr>
          <p:spPr bwMode="auto">
            <a:xfrm>
              <a:off x="4058" y="2284"/>
              <a:ext cx="219" cy="120"/>
            </a:xfrm>
            <a:custGeom>
              <a:avLst/>
              <a:gdLst>
                <a:gd name="T0" fmla="*/ 216 w 219"/>
                <a:gd name="T1" fmla="*/ 3 h 120"/>
                <a:gd name="T2" fmla="*/ 215 w 219"/>
                <a:gd name="T3" fmla="*/ 0 h 120"/>
                <a:gd name="T4" fmla="*/ 0 w 219"/>
                <a:gd name="T5" fmla="*/ 113 h 120"/>
                <a:gd name="T6" fmla="*/ 4 w 219"/>
                <a:gd name="T7" fmla="*/ 119 h 120"/>
                <a:gd name="T8" fmla="*/ 218 w 219"/>
                <a:gd name="T9" fmla="*/ 6 h 120"/>
                <a:gd name="T10" fmla="*/ 216 w 219"/>
                <a:gd name="T11" fmla="*/ 3 h 120"/>
              </a:gdLst>
              <a:ahLst/>
              <a:cxnLst>
                <a:cxn ang="0">
                  <a:pos x="T0" y="T1"/>
                </a:cxn>
                <a:cxn ang="0">
                  <a:pos x="T2" y="T3"/>
                </a:cxn>
                <a:cxn ang="0">
                  <a:pos x="T4" y="T5"/>
                </a:cxn>
                <a:cxn ang="0">
                  <a:pos x="T6" y="T7"/>
                </a:cxn>
                <a:cxn ang="0">
                  <a:pos x="T8" y="T9"/>
                </a:cxn>
                <a:cxn ang="0">
                  <a:pos x="T10" y="T11"/>
                </a:cxn>
              </a:cxnLst>
              <a:rect l="0" t="0" r="r" b="b"/>
              <a:pathLst>
                <a:path w="219" h="120">
                  <a:moveTo>
                    <a:pt x="216" y="3"/>
                  </a:moveTo>
                  <a:lnTo>
                    <a:pt x="215" y="0"/>
                  </a:lnTo>
                  <a:lnTo>
                    <a:pt x="0" y="113"/>
                  </a:lnTo>
                  <a:lnTo>
                    <a:pt x="4" y="119"/>
                  </a:lnTo>
                  <a:lnTo>
                    <a:pt x="218" y="6"/>
                  </a:lnTo>
                  <a:lnTo>
                    <a:pt x="216"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 name="Freeform 123"/>
            <p:cNvSpPr>
              <a:spLocks/>
            </p:cNvSpPr>
            <p:nvPr/>
          </p:nvSpPr>
          <p:spPr bwMode="auto">
            <a:xfrm>
              <a:off x="4277" y="2284"/>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 name="Freeform 124"/>
            <p:cNvSpPr>
              <a:spLocks/>
            </p:cNvSpPr>
            <p:nvPr/>
          </p:nvSpPr>
          <p:spPr bwMode="auto">
            <a:xfrm>
              <a:off x="4061" y="2415"/>
              <a:ext cx="3" cy="2"/>
            </a:xfrm>
            <a:custGeom>
              <a:avLst/>
              <a:gdLst>
                <a:gd name="T0" fmla="*/ 1 w 3"/>
                <a:gd name="T1" fmla="*/ 0 h 2"/>
                <a:gd name="T2" fmla="*/ 2 w 3"/>
                <a:gd name="T3" fmla="*/ 0 h 2"/>
                <a:gd name="T4" fmla="*/ 2 w 3"/>
                <a:gd name="T5" fmla="*/ 1 h 2"/>
                <a:gd name="T6" fmla="*/ 1 w 3"/>
                <a:gd name="T7" fmla="*/ 1 h 2"/>
                <a:gd name="T8" fmla="*/ 0 w 3"/>
                <a:gd name="T9" fmla="*/ 1 h 2"/>
                <a:gd name="T10" fmla="*/ 1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1" y="0"/>
                  </a:moveTo>
                  <a:lnTo>
                    <a:pt x="2" y="0"/>
                  </a:lnTo>
                  <a:lnTo>
                    <a:pt x="2" y="1"/>
                  </a:lnTo>
                  <a:lnTo>
                    <a:pt x="1"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 name="Freeform 125"/>
            <p:cNvSpPr>
              <a:spLocks/>
            </p:cNvSpPr>
            <p:nvPr/>
          </p:nvSpPr>
          <p:spPr bwMode="auto">
            <a:xfrm>
              <a:off x="4064" y="2293"/>
              <a:ext cx="224" cy="123"/>
            </a:xfrm>
            <a:custGeom>
              <a:avLst/>
              <a:gdLst>
                <a:gd name="T0" fmla="*/ 221 w 224"/>
                <a:gd name="T1" fmla="*/ 3 h 123"/>
                <a:gd name="T2" fmla="*/ 219 w 224"/>
                <a:gd name="T3" fmla="*/ 0 h 123"/>
                <a:gd name="T4" fmla="*/ 0 w 224"/>
                <a:gd name="T5" fmla="*/ 116 h 123"/>
                <a:gd name="T6" fmla="*/ 3 w 224"/>
                <a:gd name="T7" fmla="*/ 122 h 123"/>
                <a:gd name="T8" fmla="*/ 223 w 224"/>
                <a:gd name="T9" fmla="*/ 6 h 123"/>
                <a:gd name="T10" fmla="*/ 221 w 224"/>
                <a:gd name="T11" fmla="*/ 3 h 123"/>
              </a:gdLst>
              <a:ahLst/>
              <a:cxnLst>
                <a:cxn ang="0">
                  <a:pos x="T0" y="T1"/>
                </a:cxn>
                <a:cxn ang="0">
                  <a:pos x="T2" y="T3"/>
                </a:cxn>
                <a:cxn ang="0">
                  <a:pos x="T4" y="T5"/>
                </a:cxn>
                <a:cxn ang="0">
                  <a:pos x="T6" y="T7"/>
                </a:cxn>
                <a:cxn ang="0">
                  <a:pos x="T8" y="T9"/>
                </a:cxn>
                <a:cxn ang="0">
                  <a:pos x="T10" y="T11"/>
                </a:cxn>
              </a:cxnLst>
              <a:rect l="0" t="0" r="r" b="b"/>
              <a:pathLst>
                <a:path w="224" h="123">
                  <a:moveTo>
                    <a:pt x="221" y="3"/>
                  </a:moveTo>
                  <a:lnTo>
                    <a:pt x="219" y="0"/>
                  </a:lnTo>
                  <a:lnTo>
                    <a:pt x="0" y="116"/>
                  </a:lnTo>
                  <a:lnTo>
                    <a:pt x="3" y="122"/>
                  </a:lnTo>
                  <a:lnTo>
                    <a:pt x="223" y="6"/>
                  </a:lnTo>
                  <a:lnTo>
                    <a:pt x="221"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 name="Freeform 126"/>
            <p:cNvSpPr>
              <a:spLocks/>
            </p:cNvSpPr>
            <p:nvPr/>
          </p:nvSpPr>
          <p:spPr bwMode="auto">
            <a:xfrm>
              <a:off x="4288" y="2292"/>
              <a:ext cx="2" cy="2"/>
            </a:xfrm>
            <a:custGeom>
              <a:avLst/>
              <a:gdLst>
                <a:gd name="T0" fmla="*/ 0 w 2"/>
                <a:gd name="T1" fmla="*/ 1 h 2"/>
                <a:gd name="T2" fmla="*/ 0 w 2"/>
                <a:gd name="T3" fmla="*/ 1 h 2"/>
                <a:gd name="T4" fmla="*/ 0 w 2"/>
                <a:gd name="T5" fmla="*/ 0 h 2"/>
                <a:gd name="T6" fmla="*/ 1 w 2"/>
                <a:gd name="T7" fmla="*/ 0 h 2"/>
                <a:gd name="T8" fmla="*/ 1 w 2"/>
                <a:gd name="T9" fmla="*/ 0 h 2"/>
                <a:gd name="T10" fmla="*/ 0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0" y="1"/>
                  </a:moveTo>
                  <a:lnTo>
                    <a:pt x="0" y="1"/>
                  </a:lnTo>
                  <a:lnTo>
                    <a:pt x="0" y="0"/>
                  </a:lnTo>
                  <a:lnTo>
                    <a:pt x="1" y="0"/>
                  </a:lnTo>
                  <a:lnTo>
                    <a:pt x="1"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 name="Freeform 127"/>
            <p:cNvSpPr>
              <a:spLocks/>
            </p:cNvSpPr>
            <p:nvPr/>
          </p:nvSpPr>
          <p:spPr bwMode="auto">
            <a:xfrm>
              <a:off x="4068" y="2429"/>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 name="Freeform 128"/>
            <p:cNvSpPr>
              <a:spLocks/>
            </p:cNvSpPr>
            <p:nvPr/>
          </p:nvSpPr>
          <p:spPr bwMode="auto">
            <a:xfrm>
              <a:off x="4070" y="2303"/>
              <a:ext cx="228" cy="126"/>
            </a:xfrm>
            <a:custGeom>
              <a:avLst/>
              <a:gdLst>
                <a:gd name="T0" fmla="*/ 225 w 228"/>
                <a:gd name="T1" fmla="*/ 2 h 126"/>
                <a:gd name="T2" fmla="*/ 223 w 228"/>
                <a:gd name="T3" fmla="*/ 0 h 126"/>
                <a:gd name="T4" fmla="*/ 0 w 228"/>
                <a:gd name="T5" fmla="*/ 120 h 126"/>
                <a:gd name="T6" fmla="*/ 4 w 228"/>
                <a:gd name="T7" fmla="*/ 125 h 126"/>
                <a:gd name="T8" fmla="*/ 227 w 228"/>
                <a:gd name="T9" fmla="*/ 5 h 126"/>
                <a:gd name="T10" fmla="*/ 225 w 228"/>
                <a:gd name="T11" fmla="*/ 2 h 126"/>
              </a:gdLst>
              <a:ahLst/>
              <a:cxnLst>
                <a:cxn ang="0">
                  <a:pos x="T0" y="T1"/>
                </a:cxn>
                <a:cxn ang="0">
                  <a:pos x="T2" y="T3"/>
                </a:cxn>
                <a:cxn ang="0">
                  <a:pos x="T4" y="T5"/>
                </a:cxn>
                <a:cxn ang="0">
                  <a:pos x="T6" y="T7"/>
                </a:cxn>
                <a:cxn ang="0">
                  <a:pos x="T8" y="T9"/>
                </a:cxn>
                <a:cxn ang="0">
                  <a:pos x="T10" y="T11"/>
                </a:cxn>
              </a:cxnLst>
              <a:rect l="0" t="0" r="r" b="b"/>
              <a:pathLst>
                <a:path w="228" h="126">
                  <a:moveTo>
                    <a:pt x="225" y="2"/>
                  </a:moveTo>
                  <a:lnTo>
                    <a:pt x="223" y="0"/>
                  </a:lnTo>
                  <a:lnTo>
                    <a:pt x="0" y="120"/>
                  </a:lnTo>
                  <a:lnTo>
                    <a:pt x="4" y="125"/>
                  </a:lnTo>
                  <a:lnTo>
                    <a:pt x="227" y="5"/>
                  </a:lnTo>
                  <a:lnTo>
                    <a:pt x="225" y="2"/>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 name="Freeform 129"/>
            <p:cNvSpPr>
              <a:spLocks/>
            </p:cNvSpPr>
            <p:nvPr/>
          </p:nvSpPr>
          <p:spPr bwMode="auto">
            <a:xfrm>
              <a:off x="4298" y="2302"/>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 name="Freeform 130"/>
            <p:cNvSpPr>
              <a:spLocks/>
            </p:cNvSpPr>
            <p:nvPr/>
          </p:nvSpPr>
          <p:spPr bwMode="auto">
            <a:xfrm>
              <a:off x="4073" y="2442"/>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 name="Freeform 131"/>
            <p:cNvSpPr>
              <a:spLocks/>
            </p:cNvSpPr>
            <p:nvPr/>
          </p:nvSpPr>
          <p:spPr bwMode="auto">
            <a:xfrm>
              <a:off x="4076" y="2312"/>
              <a:ext cx="233" cy="131"/>
            </a:xfrm>
            <a:custGeom>
              <a:avLst/>
              <a:gdLst>
                <a:gd name="T0" fmla="*/ 230 w 233"/>
                <a:gd name="T1" fmla="*/ 3 h 131"/>
                <a:gd name="T2" fmla="*/ 228 w 233"/>
                <a:gd name="T3" fmla="*/ 0 h 131"/>
                <a:gd name="T4" fmla="*/ 0 w 233"/>
                <a:gd name="T5" fmla="*/ 124 h 131"/>
                <a:gd name="T6" fmla="*/ 3 w 233"/>
                <a:gd name="T7" fmla="*/ 130 h 131"/>
                <a:gd name="T8" fmla="*/ 232 w 233"/>
                <a:gd name="T9" fmla="*/ 6 h 131"/>
                <a:gd name="T10" fmla="*/ 230 w 233"/>
                <a:gd name="T11" fmla="*/ 3 h 131"/>
              </a:gdLst>
              <a:ahLst/>
              <a:cxnLst>
                <a:cxn ang="0">
                  <a:pos x="T0" y="T1"/>
                </a:cxn>
                <a:cxn ang="0">
                  <a:pos x="T2" y="T3"/>
                </a:cxn>
                <a:cxn ang="0">
                  <a:pos x="T4" y="T5"/>
                </a:cxn>
                <a:cxn ang="0">
                  <a:pos x="T6" y="T7"/>
                </a:cxn>
                <a:cxn ang="0">
                  <a:pos x="T8" y="T9"/>
                </a:cxn>
                <a:cxn ang="0">
                  <a:pos x="T10" y="T11"/>
                </a:cxn>
              </a:cxnLst>
              <a:rect l="0" t="0" r="r" b="b"/>
              <a:pathLst>
                <a:path w="233" h="131">
                  <a:moveTo>
                    <a:pt x="230" y="3"/>
                  </a:moveTo>
                  <a:lnTo>
                    <a:pt x="228" y="0"/>
                  </a:lnTo>
                  <a:lnTo>
                    <a:pt x="0" y="124"/>
                  </a:lnTo>
                  <a:lnTo>
                    <a:pt x="3" y="130"/>
                  </a:lnTo>
                  <a:lnTo>
                    <a:pt x="232" y="6"/>
                  </a:lnTo>
                  <a:lnTo>
                    <a:pt x="230"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 name="Freeform 132"/>
            <p:cNvSpPr>
              <a:spLocks/>
            </p:cNvSpPr>
            <p:nvPr/>
          </p:nvSpPr>
          <p:spPr bwMode="auto">
            <a:xfrm>
              <a:off x="4309" y="2311"/>
              <a:ext cx="2" cy="2"/>
            </a:xfrm>
            <a:custGeom>
              <a:avLst/>
              <a:gdLst>
                <a:gd name="T0" fmla="*/ 0 w 2"/>
                <a:gd name="T1" fmla="*/ 1 h 2"/>
                <a:gd name="T2" fmla="*/ 0 w 2"/>
                <a:gd name="T3" fmla="*/ 1 h 2"/>
                <a:gd name="T4" fmla="*/ 0 w 2"/>
                <a:gd name="T5" fmla="*/ 0 h 2"/>
                <a:gd name="T6" fmla="*/ 0 w 2"/>
                <a:gd name="T7" fmla="*/ 0 h 2"/>
                <a:gd name="T8" fmla="*/ 1 w 2"/>
                <a:gd name="T9" fmla="*/ 0 h 2"/>
                <a:gd name="T10" fmla="*/ 0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0" y="1"/>
                  </a:moveTo>
                  <a:lnTo>
                    <a:pt x="0" y="1"/>
                  </a:lnTo>
                  <a:lnTo>
                    <a:pt x="0" y="0"/>
                  </a:lnTo>
                  <a:lnTo>
                    <a:pt x="0" y="0"/>
                  </a:lnTo>
                  <a:lnTo>
                    <a:pt x="1"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 name="Freeform 133"/>
            <p:cNvSpPr>
              <a:spLocks/>
            </p:cNvSpPr>
            <p:nvPr/>
          </p:nvSpPr>
          <p:spPr bwMode="auto">
            <a:xfrm>
              <a:off x="4087" y="2448"/>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 name="Freeform 134"/>
            <p:cNvSpPr>
              <a:spLocks/>
            </p:cNvSpPr>
            <p:nvPr/>
          </p:nvSpPr>
          <p:spPr bwMode="auto">
            <a:xfrm>
              <a:off x="4090" y="2319"/>
              <a:ext cx="228" cy="129"/>
            </a:xfrm>
            <a:custGeom>
              <a:avLst/>
              <a:gdLst>
                <a:gd name="T0" fmla="*/ 225 w 228"/>
                <a:gd name="T1" fmla="*/ 3 h 129"/>
                <a:gd name="T2" fmla="*/ 224 w 228"/>
                <a:gd name="T3" fmla="*/ 0 h 129"/>
                <a:gd name="T4" fmla="*/ 0 w 228"/>
                <a:gd name="T5" fmla="*/ 123 h 129"/>
                <a:gd name="T6" fmla="*/ 3 w 228"/>
                <a:gd name="T7" fmla="*/ 128 h 129"/>
                <a:gd name="T8" fmla="*/ 227 w 228"/>
                <a:gd name="T9" fmla="*/ 5 h 129"/>
                <a:gd name="T10" fmla="*/ 225 w 228"/>
                <a:gd name="T11" fmla="*/ 3 h 129"/>
              </a:gdLst>
              <a:ahLst/>
              <a:cxnLst>
                <a:cxn ang="0">
                  <a:pos x="T0" y="T1"/>
                </a:cxn>
                <a:cxn ang="0">
                  <a:pos x="T2" y="T3"/>
                </a:cxn>
                <a:cxn ang="0">
                  <a:pos x="T4" y="T5"/>
                </a:cxn>
                <a:cxn ang="0">
                  <a:pos x="T6" y="T7"/>
                </a:cxn>
                <a:cxn ang="0">
                  <a:pos x="T8" y="T9"/>
                </a:cxn>
                <a:cxn ang="0">
                  <a:pos x="T10" y="T11"/>
                </a:cxn>
              </a:cxnLst>
              <a:rect l="0" t="0" r="r" b="b"/>
              <a:pathLst>
                <a:path w="228" h="129">
                  <a:moveTo>
                    <a:pt x="225" y="3"/>
                  </a:moveTo>
                  <a:lnTo>
                    <a:pt x="224" y="0"/>
                  </a:lnTo>
                  <a:lnTo>
                    <a:pt x="0" y="123"/>
                  </a:lnTo>
                  <a:lnTo>
                    <a:pt x="3" y="128"/>
                  </a:lnTo>
                  <a:lnTo>
                    <a:pt x="227" y="5"/>
                  </a:lnTo>
                  <a:lnTo>
                    <a:pt x="225"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 name="Freeform 135"/>
            <p:cNvSpPr>
              <a:spLocks/>
            </p:cNvSpPr>
            <p:nvPr/>
          </p:nvSpPr>
          <p:spPr bwMode="auto">
            <a:xfrm>
              <a:off x="4318" y="2318"/>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 name="Freeform 136"/>
            <p:cNvSpPr>
              <a:spLocks/>
            </p:cNvSpPr>
            <p:nvPr/>
          </p:nvSpPr>
          <p:spPr bwMode="auto">
            <a:xfrm>
              <a:off x="4101" y="2453"/>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 name="Freeform 137"/>
            <p:cNvSpPr>
              <a:spLocks/>
            </p:cNvSpPr>
            <p:nvPr/>
          </p:nvSpPr>
          <p:spPr bwMode="auto">
            <a:xfrm>
              <a:off x="4103" y="2325"/>
              <a:ext cx="224" cy="129"/>
            </a:xfrm>
            <a:custGeom>
              <a:avLst/>
              <a:gdLst>
                <a:gd name="T0" fmla="*/ 222 w 224"/>
                <a:gd name="T1" fmla="*/ 3 h 129"/>
                <a:gd name="T2" fmla="*/ 220 w 224"/>
                <a:gd name="T3" fmla="*/ 0 h 129"/>
                <a:gd name="T4" fmla="*/ 0 w 224"/>
                <a:gd name="T5" fmla="*/ 122 h 129"/>
                <a:gd name="T6" fmla="*/ 4 w 224"/>
                <a:gd name="T7" fmla="*/ 128 h 129"/>
                <a:gd name="T8" fmla="*/ 223 w 224"/>
                <a:gd name="T9" fmla="*/ 6 h 129"/>
                <a:gd name="T10" fmla="*/ 222 w 224"/>
                <a:gd name="T11" fmla="*/ 3 h 129"/>
              </a:gdLst>
              <a:ahLst/>
              <a:cxnLst>
                <a:cxn ang="0">
                  <a:pos x="T0" y="T1"/>
                </a:cxn>
                <a:cxn ang="0">
                  <a:pos x="T2" y="T3"/>
                </a:cxn>
                <a:cxn ang="0">
                  <a:pos x="T4" y="T5"/>
                </a:cxn>
                <a:cxn ang="0">
                  <a:pos x="T6" y="T7"/>
                </a:cxn>
                <a:cxn ang="0">
                  <a:pos x="T8" y="T9"/>
                </a:cxn>
                <a:cxn ang="0">
                  <a:pos x="T10" y="T11"/>
                </a:cxn>
              </a:cxnLst>
              <a:rect l="0" t="0" r="r" b="b"/>
              <a:pathLst>
                <a:path w="224" h="129">
                  <a:moveTo>
                    <a:pt x="222" y="3"/>
                  </a:moveTo>
                  <a:lnTo>
                    <a:pt x="220" y="0"/>
                  </a:lnTo>
                  <a:lnTo>
                    <a:pt x="0" y="122"/>
                  </a:lnTo>
                  <a:lnTo>
                    <a:pt x="4" y="128"/>
                  </a:lnTo>
                  <a:lnTo>
                    <a:pt x="223" y="6"/>
                  </a:lnTo>
                  <a:lnTo>
                    <a:pt x="222"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3" name="Freeform 138"/>
            <p:cNvSpPr>
              <a:spLocks/>
            </p:cNvSpPr>
            <p:nvPr/>
          </p:nvSpPr>
          <p:spPr bwMode="auto">
            <a:xfrm>
              <a:off x="4327" y="2324"/>
              <a:ext cx="3" cy="2"/>
            </a:xfrm>
            <a:custGeom>
              <a:avLst/>
              <a:gdLst>
                <a:gd name="T0" fmla="*/ 0 w 3"/>
                <a:gd name="T1" fmla="*/ 1 h 2"/>
                <a:gd name="T2" fmla="*/ 0 w 3"/>
                <a:gd name="T3" fmla="*/ 1 h 2"/>
                <a:gd name="T4" fmla="*/ 0 w 3"/>
                <a:gd name="T5" fmla="*/ 0 h 2"/>
                <a:gd name="T6" fmla="*/ 1 w 3"/>
                <a:gd name="T7" fmla="*/ 0 h 2"/>
                <a:gd name="T8" fmla="*/ 2 w 3"/>
                <a:gd name="T9" fmla="*/ 0 h 2"/>
                <a:gd name="T10" fmla="*/ 0 w 3"/>
                <a:gd name="T11" fmla="*/ 1 h 2"/>
              </a:gdLst>
              <a:ahLst/>
              <a:cxnLst>
                <a:cxn ang="0">
                  <a:pos x="T0" y="T1"/>
                </a:cxn>
                <a:cxn ang="0">
                  <a:pos x="T2" y="T3"/>
                </a:cxn>
                <a:cxn ang="0">
                  <a:pos x="T4" y="T5"/>
                </a:cxn>
                <a:cxn ang="0">
                  <a:pos x="T6" y="T7"/>
                </a:cxn>
                <a:cxn ang="0">
                  <a:pos x="T8" y="T9"/>
                </a:cxn>
                <a:cxn ang="0">
                  <a:pos x="T10" y="T11"/>
                </a:cxn>
              </a:cxnLst>
              <a:rect l="0" t="0" r="r" b="b"/>
              <a:pathLst>
                <a:path w="3" h="2">
                  <a:moveTo>
                    <a:pt x="0" y="1"/>
                  </a:moveTo>
                  <a:lnTo>
                    <a:pt x="0" y="1"/>
                  </a:lnTo>
                  <a:lnTo>
                    <a:pt x="0" y="0"/>
                  </a:lnTo>
                  <a:lnTo>
                    <a:pt x="1" y="0"/>
                  </a:lnTo>
                  <a:lnTo>
                    <a:pt x="2"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4" name="Freeform 139"/>
            <p:cNvSpPr>
              <a:spLocks/>
            </p:cNvSpPr>
            <p:nvPr/>
          </p:nvSpPr>
          <p:spPr bwMode="auto">
            <a:xfrm>
              <a:off x="4114" y="2458"/>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5" name="Freeform 140"/>
            <p:cNvSpPr>
              <a:spLocks/>
            </p:cNvSpPr>
            <p:nvPr/>
          </p:nvSpPr>
          <p:spPr bwMode="auto">
            <a:xfrm>
              <a:off x="4116" y="2331"/>
              <a:ext cx="221" cy="128"/>
            </a:xfrm>
            <a:custGeom>
              <a:avLst/>
              <a:gdLst>
                <a:gd name="T0" fmla="*/ 218 w 221"/>
                <a:gd name="T1" fmla="*/ 3 h 128"/>
                <a:gd name="T2" fmla="*/ 217 w 221"/>
                <a:gd name="T3" fmla="*/ 0 h 128"/>
                <a:gd name="T4" fmla="*/ 0 w 221"/>
                <a:gd name="T5" fmla="*/ 121 h 128"/>
                <a:gd name="T6" fmla="*/ 4 w 221"/>
                <a:gd name="T7" fmla="*/ 127 h 128"/>
                <a:gd name="T8" fmla="*/ 220 w 221"/>
                <a:gd name="T9" fmla="*/ 6 h 128"/>
                <a:gd name="T10" fmla="*/ 218 w 221"/>
                <a:gd name="T11" fmla="*/ 3 h 128"/>
              </a:gdLst>
              <a:ahLst/>
              <a:cxnLst>
                <a:cxn ang="0">
                  <a:pos x="T0" y="T1"/>
                </a:cxn>
                <a:cxn ang="0">
                  <a:pos x="T2" y="T3"/>
                </a:cxn>
                <a:cxn ang="0">
                  <a:pos x="T4" y="T5"/>
                </a:cxn>
                <a:cxn ang="0">
                  <a:pos x="T6" y="T7"/>
                </a:cxn>
                <a:cxn ang="0">
                  <a:pos x="T8" y="T9"/>
                </a:cxn>
                <a:cxn ang="0">
                  <a:pos x="T10" y="T11"/>
                </a:cxn>
              </a:cxnLst>
              <a:rect l="0" t="0" r="r" b="b"/>
              <a:pathLst>
                <a:path w="221" h="128">
                  <a:moveTo>
                    <a:pt x="218" y="3"/>
                  </a:moveTo>
                  <a:lnTo>
                    <a:pt x="217" y="0"/>
                  </a:lnTo>
                  <a:lnTo>
                    <a:pt x="0" y="121"/>
                  </a:lnTo>
                  <a:lnTo>
                    <a:pt x="4" y="127"/>
                  </a:lnTo>
                  <a:lnTo>
                    <a:pt x="220" y="6"/>
                  </a:lnTo>
                  <a:lnTo>
                    <a:pt x="218"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6" name="Freeform 141"/>
            <p:cNvSpPr>
              <a:spLocks/>
            </p:cNvSpPr>
            <p:nvPr/>
          </p:nvSpPr>
          <p:spPr bwMode="auto">
            <a:xfrm>
              <a:off x="4337" y="2331"/>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7" name="Freeform 142"/>
            <p:cNvSpPr>
              <a:spLocks/>
            </p:cNvSpPr>
            <p:nvPr/>
          </p:nvSpPr>
          <p:spPr bwMode="auto">
            <a:xfrm>
              <a:off x="4107" y="2476"/>
              <a:ext cx="2" cy="1"/>
            </a:xfrm>
            <a:custGeom>
              <a:avLst/>
              <a:gdLst>
                <a:gd name="T0" fmla="*/ 1 w 2"/>
                <a:gd name="T1" fmla="*/ 0 h 1"/>
                <a:gd name="T2" fmla="*/ 1 w 2"/>
                <a:gd name="T3" fmla="*/ 0 h 1"/>
                <a:gd name="T4" fmla="*/ 1 w 2"/>
                <a:gd name="T5" fmla="*/ 0 h 1"/>
                <a:gd name="T6" fmla="*/ 0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0"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8" name="Freeform 143"/>
            <p:cNvSpPr>
              <a:spLocks/>
            </p:cNvSpPr>
            <p:nvPr/>
          </p:nvSpPr>
          <p:spPr bwMode="auto">
            <a:xfrm>
              <a:off x="4109" y="2338"/>
              <a:ext cx="237" cy="139"/>
            </a:xfrm>
            <a:custGeom>
              <a:avLst/>
              <a:gdLst>
                <a:gd name="T0" fmla="*/ 235 w 237"/>
                <a:gd name="T1" fmla="*/ 3 h 139"/>
                <a:gd name="T2" fmla="*/ 233 w 237"/>
                <a:gd name="T3" fmla="*/ 0 h 139"/>
                <a:gd name="T4" fmla="*/ 0 w 237"/>
                <a:gd name="T5" fmla="*/ 132 h 139"/>
                <a:gd name="T6" fmla="*/ 4 w 237"/>
                <a:gd name="T7" fmla="*/ 138 h 139"/>
                <a:gd name="T8" fmla="*/ 236 w 237"/>
                <a:gd name="T9" fmla="*/ 6 h 139"/>
                <a:gd name="T10" fmla="*/ 235 w 237"/>
                <a:gd name="T11" fmla="*/ 3 h 139"/>
              </a:gdLst>
              <a:ahLst/>
              <a:cxnLst>
                <a:cxn ang="0">
                  <a:pos x="T0" y="T1"/>
                </a:cxn>
                <a:cxn ang="0">
                  <a:pos x="T2" y="T3"/>
                </a:cxn>
                <a:cxn ang="0">
                  <a:pos x="T4" y="T5"/>
                </a:cxn>
                <a:cxn ang="0">
                  <a:pos x="T6" y="T7"/>
                </a:cxn>
                <a:cxn ang="0">
                  <a:pos x="T8" y="T9"/>
                </a:cxn>
                <a:cxn ang="0">
                  <a:pos x="T10" y="T11"/>
                </a:cxn>
              </a:cxnLst>
              <a:rect l="0" t="0" r="r" b="b"/>
              <a:pathLst>
                <a:path w="237" h="139">
                  <a:moveTo>
                    <a:pt x="235" y="3"/>
                  </a:moveTo>
                  <a:lnTo>
                    <a:pt x="233" y="0"/>
                  </a:lnTo>
                  <a:lnTo>
                    <a:pt x="0" y="132"/>
                  </a:lnTo>
                  <a:lnTo>
                    <a:pt x="4" y="138"/>
                  </a:lnTo>
                  <a:lnTo>
                    <a:pt x="236" y="6"/>
                  </a:lnTo>
                  <a:lnTo>
                    <a:pt x="235"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9" name="Freeform 144"/>
            <p:cNvSpPr>
              <a:spLocks/>
            </p:cNvSpPr>
            <p:nvPr/>
          </p:nvSpPr>
          <p:spPr bwMode="auto">
            <a:xfrm>
              <a:off x="4346" y="2338"/>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0" name="Freeform 145"/>
            <p:cNvSpPr>
              <a:spLocks/>
            </p:cNvSpPr>
            <p:nvPr/>
          </p:nvSpPr>
          <p:spPr bwMode="auto">
            <a:xfrm>
              <a:off x="4120" y="2482"/>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1" name="Freeform 146"/>
            <p:cNvSpPr>
              <a:spLocks/>
            </p:cNvSpPr>
            <p:nvPr/>
          </p:nvSpPr>
          <p:spPr bwMode="auto">
            <a:xfrm>
              <a:off x="4123" y="2345"/>
              <a:ext cx="233" cy="137"/>
            </a:xfrm>
            <a:custGeom>
              <a:avLst/>
              <a:gdLst>
                <a:gd name="T0" fmla="*/ 230 w 233"/>
                <a:gd name="T1" fmla="*/ 3 h 137"/>
                <a:gd name="T2" fmla="*/ 229 w 233"/>
                <a:gd name="T3" fmla="*/ 0 h 137"/>
                <a:gd name="T4" fmla="*/ 0 w 233"/>
                <a:gd name="T5" fmla="*/ 131 h 137"/>
                <a:gd name="T6" fmla="*/ 3 w 233"/>
                <a:gd name="T7" fmla="*/ 136 h 137"/>
                <a:gd name="T8" fmla="*/ 232 w 233"/>
                <a:gd name="T9" fmla="*/ 5 h 137"/>
                <a:gd name="T10" fmla="*/ 230 w 233"/>
                <a:gd name="T11" fmla="*/ 3 h 137"/>
              </a:gdLst>
              <a:ahLst/>
              <a:cxnLst>
                <a:cxn ang="0">
                  <a:pos x="T0" y="T1"/>
                </a:cxn>
                <a:cxn ang="0">
                  <a:pos x="T2" y="T3"/>
                </a:cxn>
                <a:cxn ang="0">
                  <a:pos x="T4" y="T5"/>
                </a:cxn>
                <a:cxn ang="0">
                  <a:pos x="T6" y="T7"/>
                </a:cxn>
                <a:cxn ang="0">
                  <a:pos x="T8" y="T9"/>
                </a:cxn>
                <a:cxn ang="0">
                  <a:pos x="T10" y="T11"/>
                </a:cxn>
              </a:cxnLst>
              <a:rect l="0" t="0" r="r" b="b"/>
              <a:pathLst>
                <a:path w="233" h="137">
                  <a:moveTo>
                    <a:pt x="230" y="3"/>
                  </a:moveTo>
                  <a:lnTo>
                    <a:pt x="229" y="0"/>
                  </a:lnTo>
                  <a:lnTo>
                    <a:pt x="0" y="131"/>
                  </a:lnTo>
                  <a:lnTo>
                    <a:pt x="3" y="136"/>
                  </a:lnTo>
                  <a:lnTo>
                    <a:pt x="232" y="5"/>
                  </a:lnTo>
                  <a:lnTo>
                    <a:pt x="230"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2" name="Freeform 147"/>
            <p:cNvSpPr>
              <a:spLocks/>
            </p:cNvSpPr>
            <p:nvPr/>
          </p:nvSpPr>
          <p:spPr bwMode="auto">
            <a:xfrm>
              <a:off x="4356" y="2344"/>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3" name="Freeform 148"/>
            <p:cNvSpPr>
              <a:spLocks/>
            </p:cNvSpPr>
            <p:nvPr/>
          </p:nvSpPr>
          <p:spPr bwMode="auto">
            <a:xfrm>
              <a:off x="4133" y="2487"/>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4" name="Freeform 149"/>
            <p:cNvSpPr>
              <a:spLocks/>
            </p:cNvSpPr>
            <p:nvPr/>
          </p:nvSpPr>
          <p:spPr bwMode="auto">
            <a:xfrm>
              <a:off x="4136" y="2351"/>
              <a:ext cx="229" cy="137"/>
            </a:xfrm>
            <a:custGeom>
              <a:avLst/>
              <a:gdLst>
                <a:gd name="T0" fmla="*/ 227 w 229"/>
                <a:gd name="T1" fmla="*/ 3 h 137"/>
                <a:gd name="T2" fmla="*/ 225 w 229"/>
                <a:gd name="T3" fmla="*/ 0 h 137"/>
                <a:gd name="T4" fmla="*/ 0 w 229"/>
                <a:gd name="T5" fmla="*/ 130 h 137"/>
                <a:gd name="T6" fmla="*/ 3 w 229"/>
                <a:gd name="T7" fmla="*/ 136 h 137"/>
                <a:gd name="T8" fmla="*/ 228 w 229"/>
                <a:gd name="T9" fmla="*/ 6 h 137"/>
                <a:gd name="T10" fmla="*/ 227 w 229"/>
                <a:gd name="T11" fmla="*/ 3 h 137"/>
              </a:gdLst>
              <a:ahLst/>
              <a:cxnLst>
                <a:cxn ang="0">
                  <a:pos x="T0" y="T1"/>
                </a:cxn>
                <a:cxn ang="0">
                  <a:pos x="T2" y="T3"/>
                </a:cxn>
                <a:cxn ang="0">
                  <a:pos x="T4" y="T5"/>
                </a:cxn>
                <a:cxn ang="0">
                  <a:pos x="T6" y="T7"/>
                </a:cxn>
                <a:cxn ang="0">
                  <a:pos x="T8" y="T9"/>
                </a:cxn>
                <a:cxn ang="0">
                  <a:pos x="T10" y="T11"/>
                </a:cxn>
              </a:cxnLst>
              <a:rect l="0" t="0" r="r" b="b"/>
              <a:pathLst>
                <a:path w="229" h="137">
                  <a:moveTo>
                    <a:pt x="227" y="3"/>
                  </a:moveTo>
                  <a:lnTo>
                    <a:pt x="225" y="0"/>
                  </a:lnTo>
                  <a:lnTo>
                    <a:pt x="0" y="130"/>
                  </a:lnTo>
                  <a:lnTo>
                    <a:pt x="3" y="136"/>
                  </a:lnTo>
                  <a:lnTo>
                    <a:pt x="228" y="6"/>
                  </a:lnTo>
                  <a:lnTo>
                    <a:pt x="227"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5" name="Freeform 150"/>
            <p:cNvSpPr>
              <a:spLocks/>
            </p:cNvSpPr>
            <p:nvPr/>
          </p:nvSpPr>
          <p:spPr bwMode="auto">
            <a:xfrm>
              <a:off x="4365" y="2350"/>
              <a:ext cx="3" cy="2"/>
            </a:xfrm>
            <a:custGeom>
              <a:avLst/>
              <a:gdLst>
                <a:gd name="T0" fmla="*/ 0 w 3"/>
                <a:gd name="T1" fmla="*/ 1 h 2"/>
                <a:gd name="T2" fmla="*/ 0 w 3"/>
                <a:gd name="T3" fmla="*/ 1 h 2"/>
                <a:gd name="T4" fmla="*/ 0 w 3"/>
                <a:gd name="T5" fmla="*/ 0 h 2"/>
                <a:gd name="T6" fmla="*/ 1 w 3"/>
                <a:gd name="T7" fmla="*/ 0 h 2"/>
                <a:gd name="T8" fmla="*/ 2 w 3"/>
                <a:gd name="T9" fmla="*/ 0 h 2"/>
                <a:gd name="T10" fmla="*/ 0 w 3"/>
                <a:gd name="T11" fmla="*/ 1 h 2"/>
              </a:gdLst>
              <a:ahLst/>
              <a:cxnLst>
                <a:cxn ang="0">
                  <a:pos x="T0" y="T1"/>
                </a:cxn>
                <a:cxn ang="0">
                  <a:pos x="T2" y="T3"/>
                </a:cxn>
                <a:cxn ang="0">
                  <a:pos x="T4" y="T5"/>
                </a:cxn>
                <a:cxn ang="0">
                  <a:pos x="T6" y="T7"/>
                </a:cxn>
                <a:cxn ang="0">
                  <a:pos x="T8" y="T9"/>
                </a:cxn>
                <a:cxn ang="0">
                  <a:pos x="T10" y="T11"/>
                </a:cxn>
              </a:cxnLst>
              <a:rect l="0" t="0" r="r" b="b"/>
              <a:pathLst>
                <a:path w="3" h="2">
                  <a:moveTo>
                    <a:pt x="0" y="1"/>
                  </a:moveTo>
                  <a:lnTo>
                    <a:pt x="0" y="1"/>
                  </a:lnTo>
                  <a:lnTo>
                    <a:pt x="0" y="0"/>
                  </a:lnTo>
                  <a:lnTo>
                    <a:pt x="1" y="0"/>
                  </a:lnTo>
                  <a:lnTo>
                    <a:pt x="2"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6" name="Freeform 151"/>
            <p:cNvSpPr>
              <a:spLocks/>
            </p:cNvSpPr>
            <p:nvPr/>
          </p:nvSpPr>
          <p:spPr bwMode="auto">
            <a:xfrm>
              <a:off x="4147" y="2493"/>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7" name="Freeform 152"/>
            <p:cNvSpPr>
              <a:spLocks/>
            </p:cNvSpPr>
            <p:nvPr/>
          </p:nvSpPr>
          <p:spPr bwMode="auto">
            <a:xfrm>
              <a:off x="4150" y="2358"/>
              <a:ext cx="225" cy="135"/>
            </a:xfrm>
            <a:custGeom>
              <a:avLst/>
              <a:gdLst>
                <a:gd name="T0" fmla="*/ 222 w 225"/>
                <a:gd name="T1" fmla="*/ 3 h 135"/>
                <a:gd name="T2" fmla="*/ 221 w 225"/>
                <a:gd name="T3" fmla="*/ 0 h 135"/>
                <a:gd name="T4" fmla="*/ 0 w 225"/>
                <a:gd name="T5" fmla="*/ 129 h 135"/>
                <a:gd name="T6" fmla="*/ 3 w 225"/>
                <a:gd name="T7" fmla="*/ 134 h 135"/>
                <a:gd name="T8" fmla="*/ 224 w 225"/>
                <a:gd name="T9" fmla="*/ 6 h 135"/>
                <a:gd name="T10" fmla="*/ 222 w 225"/>
                <a:gd name="T11" fmla="*/ 3 h 135"/>
              </a:gdLst>
              <a:ahLst/>
              <a:cxnLst>
                <a:cxn ang="0">
                  <a:pos x="T0" y="T1"/>
                </a:cxn>
                <a:cxn ang="0">
                  <a:pos x="T2" y="T3"/>
                </a:cxn>
                <a:cxn ang="0">
                  <a:pos x="T4" y="T5"/>
                </a:cxn>
                <a:cxn ang="0">
                  <a:pos x="T6" y="T7"/>
                </a:cxn>
                <a:cxn ang="0">
                  <a:pos x="T8" y="T9"/>
                </a:cxn>
                <a:cxn ang="0">
                  <a:pos x="T10" y="T11"/>
                </a:cxn>
              </a:cxnLst>
              <a:rect l="0" t="0" r="r" b="b"/>
              <a:pathLst>
                <a:path w="225" h="135">
                  <a:moveTo>
                    <a:pt x="222" y="3"/>
                  </a:moveTo>
                  <a:lnTo>
                    <a:pt x="221" y="0"/>
                  </a:lnTo>
                  <a:lnTo>
                    <a:pt x="0" y="129"/>
                  </a:lnTo>
                  <a:lnTo>
                    <a:pt x="3" y="134"/>
                  </a:lnTo>
                  <a:lnTo>
                    <a:pt x="224" y="6"/>
                  </a:lnTo>
                  <a:lnTo>
                    <a:pt x="222"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8" name="Freeform 153"/>
            <p:cNvSpPr>
              <a:spLocks/>
            </p:cNvSpPr>
            <p:nvPr/>
          </p:nvSpPr>
          <p:spPr bwMode="auto">
            <a:xfrm>
              <a:off x="4375" y="2357"/>
              <a:ext cx="3" cy="2"/>
            </a:xfrm>
            <a:custGeom>
              <a:avLst/>
              <a:gdLst>
                <a:gd name="T0" fmla="*/ 0 w 3"/>
                <a:gd name="T1" fmla="*/ 1 h 2"/>
                <a:gd name="T2" fmla="*/ 0 w 3"/>
                <a:gd name="T3" fmla="*/ 1 h 2"/>
                <a:gd name="T4" fmla="*/ 0 w 3"/>
                <a:gd name="T5" fmla="*/ 0 h 2"/>
                <a:gd name="T6" fmla="*/ 1 w 3"/>
                <a:gd name="T7" fmla="*/ 0 h 2"/>
                <a:gd name="T8" fmla="*/ 2 w 3"/>
                <a:gd name="T9" fmla="*/ 0 h 2"/>
                <a:gd name="T10" fmla="*/ 0 w 3"/>
                <a:gd name="T11" fmla="*/ 1 h 2"/>
              </a:gdLst>
              <a:ahLst/>
              <a:cxnLst>
                <a:cxn ang="0">
                  <a:pos x="T0" y="T1"/>
                </a:cxn>
                <a:cxn ang="0">
                  <a:pos x="T2" y="T3"/>
                </a:cxn>
                <a:cxn ang="0">
                  <a:pos x="T4" y="T5"/>
                </a:cxn>
                <a:cxn ang="0">
                  <a:pos x="T6" y="T7"/>
                </a:cxn>
                <a:cxn ang="0">
                  <a:pos x="T8" y="T9"/>
                </a:cxn>
                <a:cxn ang="0">
                  <a:pos x="T10" y="T11"/>
                </a:cxn>
              </a:cxnLst>
              <a:rect l="0" t="0" r="r" b="b"/>
              <a:pathLst>
                <a:path w="3" h="2">
                  <a:moveTo>
                    <a:pt x="0" y="1"/>
                  </a:moveTo>
                  <a:lnTo>
                    <a:pt x="0" y="1"/>
                  </a:lnTo>
                  <a:lnTo>
                    <a:pt x="0" y="0"/>
                  </a:lnTo>
                  <a:lnTo>
                    <a:pt x="1" y="0"/>
                  </a:lnTo>
                  <a:lnTo>
                    <a:pt x="2"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9" name="Freeform 154"/>
            <p:cNvSpPr>
              <a:spLocks/>
            </p:cNvSpPr>
            <p:nvPr/>
          </p:nvSpPr>
          <p:spPr bwMode="auto">
            <a:xfrm>
              <a:off x="4160" y="2498"/>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0" name="Freeform 155"/>
            <p:cNvSpPr>
              <a:spLocks/>
            </p:cNvSpPr>
            <p:nvPr/>
          </p:nvSpPr>
          <p:spPr bwMode="auto">
            <a:xfrm>
              <a:off x="4163" y="2364"/>
              <a:ext cx="222" cy="135"/>
            </a:xfrm>
            <a:custGeom>
              <a:avLst/>
              <a:gdLst>
                <a:gd name="T0" fmla="*/ 219 w 222"/>
                <a:gd name="T1" fmla="*/ 3 h 135"/>
                <a:gd name="T2" fmla="*/ 217 w 222"/>
                <a:gd name="T3" fmla="*/ 0 h 135"/>
                <a:gd name="T4" fmla="*/ 0 w 222"/>
                <a:gd name="T5" fmla="*/ 128 h 135"/>
                <a:gd name="T6" fmla="*/ 3 w 222"/>
                <a:gd name="T7" fmla="*/ 134 h 135"/>
                <a:gd name="T8" fmla="*/ 221 w 222"/>
                <a:gd name="T9" fmla="*/ 6 h 135"/>
                <a:gd name="T10" fmla="*/ 219 w 222"/>
                <a:gd name="T11" fmla="*/ 3 h 135"/>
              </a:gdLst>
              <a:ahLst/>
              <a:cxnLst>
                <a:cxn ang="0">
                  <a:pos x="T0" y="T1"/>
                </a:cxn>
                <a:cxn ang="0">
                  <a:pos x="T2" y="T3"/>
                </a:cxn>
                <a:cxn ang="0">
                  <a:pos x="T4" y="T5"/>
                </a:cxn>
                <a:cxn ang="0">
                  <a:pos x="T6" y="T7"/>
                </a:cxn>
                <a:cxn ang="0">
                  <a:pos x="T8" y="T9"/>
                </a:cxn>
                <a:cxn ang="0">
                  <a:pos x="T10" y="T11"/>
                </a:cxn>
              </a:cxnLst>
              <a:rect l="0" t="0" r="r" b="b"/>
              <a:pathLst>
                <a:path w="222" h="135">
                  <a:moveTo>
                    <a:pt x="219" y="3"/>
                  </a:moveTo>
                  <a:lnTo>
                    <a:pt x="217" y="0"/>
                  </a:lnTo>
                  <a:lnTo>
                    <a:pt x="0" y="128"/>
                  </a:lnTo>
                  <a:lnTo>
                    <a:pt x="3" y="134"/>
                  </a:lnTo>
                  <a:lnTo>
                    <a:pt x="221" y="6"/>
                  </a:lnTo>
                  <a:lnTo>
                    <a:pt x="219"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1" name="Freeform 156"/>
            <p:cNvSpPr>
              <a:spLocks/>
            </p:cNvSpPr>
            <p:nvPr/>
          </p:nvSpPr>
          <p:spPr bwMode="auto">
            <a:xfrm>
              <a:off x="4385" y="2364"/>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2" name="Freeform 157"/>
            <p:cNvSpPr>
              <a:spLocks/>
            </p:cNvSpPr>
            <p:nvPr/>
          </p:nvSpPr>
          <p:spPr bwMode="auto">
            <a:xfrm>
              <a:off x="4174" y="2504"/>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3" name="Freeform 158"/>
            <p:cNvSpPr>
              <a:spLocks/>
            </p:cNvSpPr>
            <p:nvPr/>
          </p:nvSpPr>
          <p:spPr bwMode="auto">
            <a:xfrm>
              <a:off x="4176" y="2371"/>
              <a:ext cx="218" cy="133"/>
            </a:xfrm>
            <a:custGeom>
              <a:avLst/>
              <a:gdLst>
                <a:gd name="T0" fmla="*/ 215 w 218"/>
                <a:gd name="T1" fmla="*/ 3 h 133"/>
                <a:gd name="T2" fmla="*/ 214 w 218"/>
                <a:gd name="T3" fmla="*/ 0 h 133"/>
                <a:gd name="T4" fmla="*/ 0 w 218"/>
                <a:gd name="T5" fmla="*/ 127 h 133"/>
                <a:gd name="T6" fmla="*/ 4 w 218"/>
                <a:gd name="T7" fmla="*/ 132 h 133"/>
                <a:gd name="T8" fmla="*/ 217 w 218"/>
                <a:gd name="T9" fmla="*/ 6 h 133"/>
                <a:gd name="T10" fmla="*/ 215 w 218"/>
                <a:gd name="T11" fmla="*/ 3 h 133"/>
              </a:gdLst>
              <a:ahLst/>
              <a:cxnLst>
                <a:cxn ang="0">
                  <a:pos x="T0" y="T1"/>
                </a:cxn>
                <a:cxn ang="0">
                  <a:pos x="T2" y="T3"/>
                </a:cxn>
                <a:cxn ang="0">
                  <a:pos x="T4" y="T5"/>
                </a:cxn>
                <a:cxn ang="0">
                  <a:pos x="T6" y="T7"/>
                </a:cxn>
                <a:cxn ang="0">
                  <a:pos x="T8" y="T9"/>
                </a:cxn>
                <a:cxn ang="0">
                  <a:pos x="T10" y="T11"/>
                </a:cxn>
              </a:cxnLst>
              <a:rect l="0" t="0" r="r" b="b"/>
              <a:pathLst>
                <a:path w="218" h="133">
                  <a:moveTo>
                    <a:pt x="215" y="3"/>
                  </a:moveTo>
                  <a:lnTo>
                    <a:pt x="214" y="0"/>
                  </a:lnTo>
                  <a:lnTo>
                    <a:pt x="0" y="127"/>
                  </a:lnTo>
                  <a:lnTo>
                    <a:pt x="4" y="132"/>
                  </a:lnTo>
                  <a:lnTo>
                    <a:pt x="217" y="6"/>
                  </a:lnTo>
                  <a:lnTo>
                    <a:pt x="215"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4" name="Freeform 159"/>
            <p:cNvSpPr>
              <a:spLocks/>
            </p:cNvSpPr>
            <p:nvPr/>
          </p:nvSpPr>
          <p:spPr bwMode="auto">
            <a:xfrm>
              <a:off x="4394" y="2371"/>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5" name="Freeform 160"/>
            <p:cNvSpPr>
              <a:spLocks/>
            </p:cNvSpPr>
            <p:nvPr/>
          </p:nvSpPr>
          <p:spPr bwMode="auto">
            <a:xfrm>
              <a:off x="4188" y="2509"/>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6" name="Freeform 161"/>
            <p:cNvSpPr>
              <a:spLocks/>
            </p:cNvSpPr>
            <p:nvPr/>
          </p:nvSpPr>
          <p:spPr bwMode="auto">
            <a:xfrm>
              <a:off x="4190" y="2377"/>
              <a:ext cx="214" cy="133"/>
            </a:xfrm>
            <a:custGeom>
              <a:avLst/>
              <a:gdLst>
                <a:gd name="T0" fmla="*/ 211 w 214"/>
                <a:gd name="T1" fmla="*/ 3 h 133"/>
                <a:gd name="T2" fmla="*/ 209 w 214"/>
                <a:gd name="T3" fmla="*/ 0 h 133"/>
                <a:gd name="T4" fmla="*/ 0 w 214"/>
                <a:gd name="T5" fmla="*/ 126 h 133"/>
                <a:gd name="T6" fmla="*/ 4 w 214"/>
                <a:gd name="T7" fmla="*/ 132 h 133"/>
                <a:gd name="T8" fmla="*/ 213 w 214"/>
                <a:gd name="T9" fmla="*/ 6 h 133"/>
                <a:gd name="T10" fmla="*/ 211 w 214"/>
                <a:gd name="T11" fmla="*/ 3 h 133"/>
              </a:gdLst>
              <a:ahLst/>
              <a:cxnLst>
                <a:cxn ang="0">
                  <a:pos x="T0" y="T1"/>
                </a:cxn>
                <a:cxn ang="0">
                  <a:pos x="T2" y="T3"/>
                </a:cxn>
                <a:cxn ang="0">
                  <a:pos x="T4" y="T5"/>
                </a:cxn>
                <a:cxn ang="0">
                  <a:pos x="T6" y="T7"/>
                </a:cxn>
                <a:cxn ang="0">
                  <a:pos x="T8" y="T9"/>
                </a:cxn>
                <a:cxn ang="0">
                  <a:pos x="T10" y="T11"/>
                </a:cxn>
              </a:cxnLst>
              <a:rect l="0" t="0" r="r" b="b"/>
              <a:pathLst>
                <a:path w="214" h="133">
                  <a:moveTo>
                    <a:pt x="211" y="3"/>
                  </a:moveTo>
                  <a:lnTo>
                    <a:pt x="209" y="0"/>
                  </a:lnTo>
                  <a:lnTo>
                    <a:pt x="0" y="126"/>
                  </a:lnTo>
                  <a:lnTo>
                    <a:pt x="4" y="132"/>
                  </a:lnTo>
                  <a:lnTo>
                    <a:pt x="213" y="6"/>
                  </a:lnTo>
                  <a:lnTo>
                    <a:pt x="211"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7" name="Freeform 162"/>
            <p:cNvSpPr>
              <a:spLocks/>
            </p:cNvSpPr>
            <p:nvPr/>
          </p:nvSpPr>
          <p:spPr bwMode="auto">
            <a:xfrm>
              <a:off x="4404" y="2377"/>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8" name="Freeform 163"/>
            <p:cNvSpPr>
              <a:spLocks/>
            </p:cNvSpPr>
            <p:nvPr/>
          </p:nvSpPr>
          <p:spPr bwMode="auto">
            <a:xfrm>
              <a:off x="4201" y="2515"/>
              <a:ext cx="2" cy="1"/>
            </a:xfrm>
            <a:custGeom>
              <a:avLst/>
              <a:gdLst>
                <a:gd name="T0" fmla="*/ 1 w 2"/>
                <a:gd name="T1" fmla="*/ 0 h 1"/>
                <a:gd name="T2" fmla="*/ 1 w 2"/>
                <a:gd name="T3" fmla="*/ 0 h 1"/>
                <a:gd name="T4" fmla="*/ 1 w 2"/>
                <a:gd name="T5" fmla="*/ 0 h 1"/>
                <a:gd name="T6" fmla="*/ 1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9" name="Freeform 164"/>
            <p:cNvSpPr>
              <a:spLocks/>
            </p:cNvSpPr>
            <p:nvPr/>
          </p:nvSpPr>
          <p:spPr bwMode="auto">
            <a:xfrm>
              <a:off x="4203" y="2384"/>
              <a:ext cx="210" cy="131"/>
            </a:xfrm>
            <a:custGeom>
              <a:avLst/>
              <a:gdLst>
                <a:gd name="T0" fmla="*/ 207 w 210"/>
                <a:gd name="T1" fmla="*/ 3 h 131"/>
                <a:gd name="T2" fmla="*/ 206 w 210"/>
                <a:gd name="T3" fmla="*/ 0 h 131"/>
                <a:gd name="T4" fmla="*/ 0 w 210"/>
                <a:gd name="T5" fmla="*/ 125 h 131"/>
                <a:gd name="T6" fmla="*/ 4 w 210"/>
                <a:gd name="T7" fmla="*/ 130 h 131"/>
                <a:gd name="T8" fmla="*/ 209 w 210"/>
                <a:gd name="T9" fmla="*/ 6 h 131"/>
                <a:gd name="T10" fmla="*/ 207 w 210"/>
                <a:gd name="T11" fmla="*/ 3 h 131"/>
              </a:gdLst>
              <a:ahLst/>
              <a:cxnLst>
                <a:cxn ang="0">
                  <a:pos x="T0" y="T1"/>
                </a:cxn>
                <a:cxn ang="0">
                  <a:pos x="T2" y="T3"/>
                </a:cxn>
                <a:cxn ang="0">
                  <a:pos x="T4" y="T5"/>
                </a:cxn>
                <a:cxn ang="0">
                  <a:pos x="T6" y="T7"/>
                </a:cxn>
                <a:cxn ang="0">
                  <a:pos x="T8" y="T9"/>
                </a:cxn>
                <a:cxn ang="0">
                  <a:pos x="T10" y="T11"/>
                </a:cxn>
              </a:cxnLst>
              <a:rect l="0" t="0" r="r" b="b"/>
              <a:pathLst>
                <a:path w="210" h="131">
                  <a:moveTo>
                    <a:pt x="207" y="3"/>
                  </a:moveTo>
                  <a:lnTo>
                    <a:pt x="206" y="0"/>
                  </a:lnTo>
                  <a:lnTo>
                    <a:pt x="0" y="125"/>
                  </a:lnTo>
                  <a:lnTo>
                    <a:pt x="4" y="130"/>
                  </a:lnTo>
                  <a:lnTo>
                    <a:pt x="209" y="6"/>
                  </a:lnTo>
                  <a:lnTo>
                    <a:pt x="207"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0" name="Freeform 165"/>
            <p:cNvSpPr>
              <a:spLocks/>
            </p:cNvSpPr>
            <p:nvPr/>
          </p:nvSpPr>
          <p:spPr bwMode="auto">
            <a:xfrm>
              <a:off x="4413" y="2383"/>
              <a:ext cx="3" cy="2"/>
            </a:xfrm>
            <a:custGeom>
              <a:avLst/>
              <a:gdLst>
                <a:gd name="T0" fmla="*/ 0 w 3"/>
                <a:gd name="T1" fmla="*/ 1 h 2"/>
                <a:gd name="T2" fmla="*/ 0 w 3"/>
                <a:gd name="T3" fmla="*/ 1 h 2"/>
                <a:gd name="T4" fmla="*/ 0 w 3"/>
                <a:gd name="T5" fmla="*/ 0 h 2"/>
                <a:gd name="T6" fmla="*/ 1 w 3"/>
                <a:gd name="T7" fmla="*/ 0 h 2"/>
                <a:gd name="T8" fmla="*/ 2 w 3"/>
                <a:gd name="T9" fmla="*/ 0 h 2"/>
                <a:gd name="T10" fmla="*/ 0 w 3"/>
                <a:gd name="T11" fmla="*/ 1 h 2"/>
              </a:gdLst>
              <a:ahLst/>
              <a:cxnLst>
                <a:cxn ang="0">
                  <a:pos x="T0" y="T1"/>
                </a:cxn>
                <a:cxn ang="0">
                  <a:pos x="T2" y="T3"/>
                </a:cxn>
                <a:cxn ang="0">
                  <a:pos x="T4" y="T5"/>
                </a:cxn>
                <a:cxn ang="0">
                  <a:pos x="T6" y="T7"/>
                </a:cxn>
                <a:cxn ang="0">
                  <a:pos x="T8" y="T9"/>
                </a:cxn>
                <a:cxn ang="0">
                  <a:pos x="T10" y="T11"/>
                </a:cxn>
              </a:cxnLst>
              <a:rect l="0" t="0" r="r" b="b"/>
              <a:pathLst>
                <a:path w="3" h="2">
                  <a:moveTo>
                    <a:pt x="0" y="1"/>
                  </a:moveTo>
                  <a:lnTo>
                    <a:pt x="0" y="1"/>
                  </a:lnTo>
                  <a:lnTo>
                    <a:pt x="0" y="0"/>
                  </a:lnTo>
                  <a:lnTo>
                    <a:pt x="1" y="0"/>
                  </a:lnTo>
                  <a:lnTo>
                    <a:pt x="2"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1" name="Freeform 166"/>
            <p:cNvSpPr>
              <a:spLocks/>
            </p:cNvSpPr>
            <p:nvPr/>
          </p:nvSpPr>
          <p:spPr bwMode="auto">
            <a:xfrm>
              <a:off x="4214" y="2520"/>
              <a:ext cx="2" cy="1"/>
            </a:xfrm>
            <a:custGeom>
              <a:avLst/>
              <a:gdLst>
                <a:gd name="T0" fmla="*/ 1 w 2"/>
                <a:gd name="T1" fmla="*/ 0 h 1"/>
                <a:gd name="T2" fmla="*/ 1 w 2"/>
                <a:gd name="T3" fmla="*/ 0 h 1"/>
                <a:gd name="T4" fmla="*/ 1 w 2"/>
                <a:gd name="T5" fmla="*/ 0 h 1"/>
                <a:gd name="T6" fmla="*/ 0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0"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2" name="Freeform 167"/>
            <p:cNvSpPr>
              <a:spLocks/>
            </p:cNvSpPr>
            <p:nvPr/>
          </p:nvSpPr>
          <p:spPr bwMode="auto">
            <a:xfrm>
              <a:off x="4217" y="2391"/>
              <a:ext cx="206" cy="129"/>
            </a:xfrm>
            <a:custGeom>
              <a:avLst/>
              <a:gdLst>
                <a:gd name="T0" fmla="*/ 203 w 206"/>
                <a:gd name="T1" fmla="*/ 3 h 129"/>
                <a:gd name="T2" fmla="*/ 201 w 206"/>
                <a:gd name="T3" fmla="*/ 0 h 129"/>
                <a:gd name="T4" fmla="*/ 0 w 206"/>
                <a:gd name="T5" fmla="*/ 123 h 129"/>
                <a:gd name="T6" fmla="*/ 3 w 206"/>
                <a:gd name="T7" fmla="*/ 128 h 129"/>
                <a:gd name="T8" fmla="*/ 205 w 206"/>
                <a:gd name="T9" fmla="*/ 5 h 129"/>
                <a:gd name="T10" fmla="*/ 203 w 206"/>
                <a:gd name="T11" fmla="*/ 3 h 129"/>
              </a:gdLst>
              <a:ahLst/>
              <a:cxnLst>
                <a:cxn ang="0">
                  <a:pos x="T0" y="T1"/>
                </a:cxn>
                <a:cxn ang="0">
                  <a:pos x="T2" y="T3"/>
                </a:cxn>
                <a:cxn ang="0">
                  <a:pos x="T4" y="T5"/>
                </a:cxn>
                <a:cxn ang="0">
                  <a:pos x="T6" y="T7"/>
                </a:cxn>
                <a:cxn ang="0">
                  <a:pos x="T8" y="T9"/>
                </a:cxn>
                <a:cxn ang="0">
                  <a:pos x="T10" y="T11"/>
                </a:cxn>
              </a:cxnLst>
              <a:rect l="0" t="0" r="r" b="b"/>
              <a:pathLst>
                <a:path w="206" h="129">
                  <a:moveTo>
                    <a:pt x="203" y="3"/>
                  </a:moveTo>
                  <a:lnTo>
                    <a:pt x="201" y="0"/>
                  </a:lnTo>
                  <a:lnTo>
                    <a:pt x="0" y="123"/>
                  </a:lnTo>
                  <a:lnTo>
                    <a:pt x="3" y="128"/>
                  </a:lnTo>
                  <a:lnTo>
                    <a:pt x="205" y="5"/>
                  </a:lnTo>
                  <a:lnTo>
                    <a:pt x="203"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3" name="Freeform 168"/>
            <p:cNvSpPr>
              <a:spLocks/>
            </p:cNvSpPr>
            <p:nvPr/>
          </p:nvSpPr>
          <p:spPr bwMode="auto">
            <a:xfrm>
              <a:off x="4423" y="2390"/>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4" name="Freeform 169"/>
            <p:cNvSpPr>
              <a:spLocks/>
            </p:cNvSpPr>
            <p:nvPr/>
          </p:nvSpPr>
          <p:spPr bwMode="auto">
            <a:xfrm>
              <a:off x="4228" y="2525"/>
              <a:ext cx="2" cy="2"/>
            </a:xfrm>
            <a:custGeom>
              <a:avLst/>
              <a:gdLst>
                <a:gd name="T0" fmla="*/ 1 w 2"/>
                <a:gd name="T1" fmla="*/ 0 h 2"/>
                <a:gd name="T2" fmla="*/ 1 w 2"/>
                <a:gd name="T3" fmla="*/ 0 h 2"/>
                <a:gd name="T4" fmla="*/ 1 w 2"/>
                <a:gd name="T5" fmla="*/ 1 h 2"/>
                <a:gd name="T6" fmla="*/ 0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0"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5" name="Freeform 170"/>
            <p:cNvSpPr>
              <a:spLocks/>
            </p:cNvSpPr>
            <p:nvPr/>
          </p:nvSpPr>
          <p:spPr bwMode="auto">
            <a:xfrm>
              <a:off x="4230" y="2397"/>
              <a:ext cx="203" cy="129"/>
            </a:xfrm>
            <a:custGeom>
              <a:avLst/>
              <a:gdLst>
                <a:gd name="T0" fmla="*/ 200 w 203"/>
                <a:gd name="T1" fmla="*/ 3 h 129"/>
                <a:gd name="T2" fmla="*/ 198 w 203"/>
                <a:gd name="T3" fmla="*/ 0 h 129"/>
                <a:gd name="T4" fmla="*/ 0 w 203"/>
                <a:gd name="T5" fmla="*/ 122 h 129"/>
                <a:gd name="T6" fmla="*/ 4 w 203"/>
                <a:gd name="T7" fmla="*/ 128 h 129"/>
                <a:gd name="T8" fmla="*/ 202 w 203"/>
                <a:gd name="T9" fmla="*/ 6 h 129"/>
                <a:gd name="T10" fmla="*/ 200 w 203"/>
                <a:gd name="T11" fmla="*/ 3 h 129"/>
              </a:gdLst>
              <a:ahLst/>
              <a:cxnLst>
                <a:cxn ang="0">
                  <a:pos x="T0" y="T1"/>
                </a:cxn>
                <a:cxn ang="0">
                  <a:pos x="T2" y="T3"/>
                </a:cxn>
                <a:cxn ang="0">
                  <a:pos x="T4" y="T5"/>
                </a:cxn>
                <a:cxn ang="0">
                  <a:pos x="T6" y="T7"/>
                </a:cxn>
                <a:cxn ang="0">
                  <a:pos x="T8" y="T9"/>
                </a:cxn>
                <a:cxn ang="0">
                  <a:pos x="T10" y="T11"/>
                </a:cxn>
              </a:cxnLst>
              <a:rect l="0" t="0" r="r" b="b"/>
              <a:pathLst>
                <a:path w="203" h="129">
                  <a:moveTo>
                    <a:pt x="200" y="3"/>
                  </a:moveTo>
                  <a:lnTo>
                    <a:pt x="198" y="0"/>
                  </a:lnTo>
                  <a:lnTo>
                    <a:pt x="0" y="122"/>
                  </a:lnTo>
                  <a:lnTo>
                    <a:pt x="4" y="128"/>
                  </a:lnTo>
                  <a:lnTo>
                    <a:pt x="202" y="6"/>
                  </a:lnTo>
                  <a:lnTo>
                    <a:pt x="200" y="3"/>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6" name="Freeform 171"/>
            <p:cNvSpPr>
              <a:spLocks/>
            </p:cNvSpPr>
            <p:nvPr/>
          </p:nvSpPr>
          <p:spPr bwMode="auto">
            <a:xfrm>
              <a:off x="4433" y="2396"/>
              <a:ext cx="2" cy="2"/>
            </a:xfrm>
            <a:custGeom>
              <a:avLst/>
              <a:gdLst>
                <a:gd name="T0" fmla="*/ 0 w 2"/>
                <a:gd name="T1" fmla="*/ 1 h 2"/>
                <a:gd name="T2" fmla="*/ 0 w 2"/>
                <a:gd name="T3" fmla="*/ 1 h 2"/>
                <a:gd name="T4" fmla="*/ 0 w 2"/>
                <a:gd name="T5" fmla="*/ 0 h 2"/>
                <a:gd name="T6" fmla="*/ 0 w 2"/>
                <a:gd name="T7" fmla="*/ 0 h 2"/>
                <a:gd name="T8" fmla="*/ 1 w 2"/>
                <a:gd name="T9" fmla="*/ 0 h 2"/>
                <a:gd name="T10" fmla="*/ 0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0" y="1"/>
                  </a:moveTo>
                  <a:lnTo>
                    <a:pt x="0" y="1"/>
                  </a:lnTo>
                  <a:lnTo>
                    <a:pt x="0" y="0"/>
                  </a:lnTo>
                  <a:lnTo>
                    <a:pt x="0" y="0"/>
                  </a:lnTo>
                  <a:lnTo>
                    <a:pt x="1"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7" name="Freeform 172"/>
            <p:cNvSpPr>
              <a:spLocks/>
            </p:cNvSpPr>
            <p:nvPr/>
          </p:nvSpPr>
          <p:spPr bwMode="auto">
            <a:xfrm>
              <a:off x="4442" y="2403"/>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8" name="Freeform 173"/>
            <p:cNvSpPr>
              <a:spLocks/>
            </p:cNvSpPr>
            <p:nvPr/>
          </p:nvSpPr>
          <p:spPr bwMode="auto">
            <a:xfrm>
              <a:off x="4408" y="2403"/>
              <a:ext cx="34" cy="24"/>
            </a:xfrm>
            <a:custGeom>
              <a:avLst/>
              <a:gdLst>
                <a:gd name="T0" fmla="*/ 2 w 34"/>
                <a:gd name="T1" fmla="*/ 21 h 24"/>
                <a:gd name="T2" fmla="*/ 3 w 34"/>
                <a:gd name="T3" fmla="*/ 23 h 24"/>
                <a:gd name="T4" fmla="*/ 33 w 34"/>
                <a:gd name="T5" fmla="*/ 5 h 24"/>
                <a:gd name="T6" fmla="*/ 30 w 34"/>
                <a:gd name="T7" fmla="*/ 0 h 24"/>
                <a:gd name="T8" fmla="*/ 0 w 34"/>
                <a:gd name="T9" fmla="*/ 18 h 24"/>
                <a:gd name="T10" fmla="*/ 2 w 34"/>
                <a:gd name="T11" fmla="*/ 21 h 24"/>
              </a:gdLst>
              <a:ahLst/>
              <a:cxnLst>
                <a:cxn ang="0">
                  <a:pos x="T0" y="T1"/>
                </a:cxn>
                <a:cxn ang="0">
                  <a:pos x="T2" y="T3"/>
                </a:cxn>
                <a:cxn ang="0">
                  <a:pos x="T4" y="T5"/>
                </a:cxn>
                <a:cxn ang="0">
                  <a:pos x="T6" y="T7"/>
                </a:cxn>
                <a:cxn ang="0">
                  <a:pos x="T8" y="T9"/>
                </a:cxn>
                <a:cxn ang="0">
                  <a:pos x="T10" y="T11"/>
                </a:cxn>
              </a:cxnLst>
              <a:rect l="0" t="0" r="r" b="b"/>
              <a:pathLst>
                <a:path w="34" h="24">
                  <a:moveTo>
                    <a:pt x="2" y="21"/>
                  </a:moveTo>
                  <a:lnTo>
                    <a:pt x="3" y="23"/>
                  </a:lnTo>
                  <a:lnTo>
                    <a:pt x="33" y="5"/>
                  </a:lnTo>
                  <a:lnTo>
                    <a:pt x="30" y="0"/>
                  </a:lnTo>
                  <a:lnTo>
                    <a:pt x="0" y="18"/>
                  </a:lnTo>
                  <a:lnTo>
                    <a:pt x="2" y="2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9" name="Freeform 174"/>
            <p:cNvSpPr>
              <a:spLocks/>
            </p:cNvSpPr>
            <p:nvPr/>
          </p:nvSpPr>
          <p:spPr bwMode="auto">
            <a:xfrm>
              <a:off x="4406" y="2426"/>
              <a:ext cx="2" cy="2"/>
            </a:xfrm>
            <a:custGeom>
              <a:avLst/>
              <a:gdLst>
                <a:gd name="T0" fmla="*/ 1 w 2"/>
                <a:gd name="T1" fmla="*/ 0 h 2"/>
                <a:gd name="T2" fmla="*/ 1 w 2"/>
                <a:gd name="T3" fmla="*/ 0 h 2"/>
                <a:gd name="T4" fmla="*/ 1 w 2"/>
                <a:gd name="T5" fmla="*/ 1 h 2"/>
                <a:gd name="T6" fmla="*/ 1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1"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0" name="Freeform 175"/>
            <p:cNvSpPr>
              <a:spLocks/>
            </p:cNvSpPr>
            <p:nvPr/>
          </p:nvSpPr>
          <p:spPr bwMode="auto">
            <a:xfrm>
              <a:off x="4400" y="2430"/>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1" name="Freeform 176"/>
            <p:cNvSpPr>
              <a:spLocks/>
            </p:cNvSpPr>
            <p:nvPr/>
          </p:nvSpPr>
          <p:spPr bwMode="auto">
            <a:xfrm>
              <a:off x="4264" y="2430"/>
              <a:ext cx="136" cy="89"/>
            </a:xfrm>
            <a:custGeom>
              <a:avLst/>
              <a:gdLst>
                <a:gd name="T0" fmla="*/ 2 w 136"/>
                <a:gd name="T1" fmla="*/ 85 h 89"/>
                <a:gd name="T2" fmla="*/ 4 w 136"/>
                <a:gd name="T3" fmla="*/ 88 h 89"/>
                <a:gd name="T4" fmla="*/ 135 w 136"/>
                <a:gd name="T5" fmla="*/ 6 h 89"/>
                <a:gd name="T6" fmla="*/ 131 w 136"/>
                <a:gd name="T7" fmla="*/ 0 h 89"/>
                <a:gd name="T8" fmla="*/ 0 w 136"/>
                <a:gd name="T9" fmla="*/ 83 h 89"/>
                <a:gd name="T10" fmla="*/ 2 w 136"/>
                <a:gd name="T11" fmla="*/ 85 h 89"/>
              </a:gdLst>
              <a:ahLst/>
              <a:cxnLst>
                <a:cxn ang="0">
                  <a:pos x="T0" y="T1"/>
                </a:cxn>
                <a:cxn ang="0">
                  <a:pos x="T2" y="T3"/>
                </a:cxn>
                <a:cxn ang="0">
                  <a:pos x="T4" y="T5"/>
                </a:cxn>
                <a:cxn ang="0">
                  <a:pos x="T6" y="T7"/>
                </a:cxn>
                <a:cxn ang="0">
                  <a:pos x="T8" y="T9"/>
                </a:cxn>
                <a:cxn ang="0">
                  <a:pos x="T10" y="T11"/>
                </a:cxn>
              </a:cxnLst>
              <a:rect l="0" t="0" r="r" b="b"/>
              <a:pathLst>
                <a:path w="136" h="89">
                  <a:moveTo>
                    <a:pt x="2" y="85"/>
                  </a:moveTo>
                  <a:lnTo>
                    <a:pt x="4" y="88"/>
                  </a:lnTo>
                  <a:lnTo>
                    <a:pt x="135" y="6"/>
                  </a:lnTo>
                  <a:lnTo>
                    <a:pt x="131" y="0"/>
                  </a:lnTo>
                  <a:lnTo>
                    <a:pt x="0" y="83"/>
                  </a:lnTo>
                  <a:lnTo>
                    <a:pt x="2" y="85"/>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2" name="Freeform 177"/>
            <p:cNvSpPr>
              <a:spLocks/>
            </p:cNvSpPr>
            <p:nvPr/>
          </p:nvSpPr>
          <p:spPr bwMode="auto">
            <a:xfrm>
              <a:off x="4262" y="2519"/>
              <a:ext cx="2" cy="1"/>
            </a:xfrm>
            <a:custGeom>
              <a:avLst/>
              <a:gdLst>
                <a:gd name="T0" fmla="*/ 1 w 2"/>
                <a:gd name="T1" fmla="*/ 0 h 1"/>
                <a:gd name="T2" fmla="*/ 1 w 2"/>
                <a:gd name="T3" fmla="*/ 0 h 1"/>
                <a:gd name="T4" fmla="*/ 1 w 2"/>
                <a:gd name="T5" fmla="*/ 0 h 1"/>
                <a:gd name="T6" fmla="*/ 0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0"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3" name="Freeform 178"/>
            <p:cNvSpPr>
              <a:spLocks/>
            </p:cNvSpPr>
            <p:nvPr/>
          </p:nvSpPr>
          <p:spPr bwMode="auto">
            <a:xfrm>
              <a:off x="4409" y="2432"/>
              <a:ext cx="5" cy="6"/>
            </a:xfrm>
            <a:custGeom>
              <a:avLst/>
              <a:gdLst>
                <a:gd name="T0" fmla="*/ 3 w 5"/>
                <a:gd name="T1" fmla="*/ 5 h 6"/>
                <a:gd name="T2" fmla="*/ 4 w 5"/>
                <a:gd name="T3" fmla="*/ 3 h 6"/>
                <a:gd name="T4" fmla="*/ 4 w 5"/>
                <a:gd name="T5" fmla="*/ 1 h 6"/>
                <a:gd name="T6" fmla="*/ 2 w 5"/>
                <a:gd name="T7" fmla="*/ 0 h 6"/>
                <a:gd name="T8" fmla="*/ 0 w 5"/>
                <a:gd name="T9" fmla="*/ 0 h 6"/>
                <a:gd name="T10" fmla="*/ 3 w 5"/>
                <a:gd name="T11" fmla="*/ 5 h 6"/>
              </a:gdLst>
              <a:ahLst/>
              <a:cxnLst>
                <a:cxn ang="0">
                  <a:pos x="T0" y="T1"/>
                </a:cxn>
                <a:cxn ang="0">
                  <a:pos x="T2" y="T3"/>
                </a:cxn>
                <a:cxn ang="0">
                  <a:pos x="T4" y="T5"/>
                </a:cxn>
                <a:cxn ang="0">
                  <a:pos x="T6" y="T7"/>
                </a:cxn>
                <a:cxn ang="0">
                  <a:pos x="T8" y="T9"/>
                </a:cxn>
                <a:cxn ang="0">
                  <a:pos x="T10" y="T11"/>
                </a:cxn>
              </a:cxnLst>
              <a:rect l="0" t="0" r="r" b="b"/>
              <a:pathLst>
                <a:path w="5" h="6">
                  <a:moveTo>
                    <a:pt x="3" y="5"/>
                  </a:moveTo>
                  <a:lnTo>
                    <a:pt x="4" y="3"/>
                  </a:lnTo>
                  <a:lnTo>
                    <a:pt x="4" y="1"/>
                  </a:lnTo>
                  <a:lnTo>
                    <a:pt x="2" y="0"/>
                  </a:lnTo>
                  <a:lnTo>
                    <a:pt x="0" y="0"/>
                  </a:lnTo>
                  <a:lnTo>
                    <a:pt x="3"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4" name="Freeform 179"/>
            <p:cNvSpPr>
              <a:spLocks/>
            </p:cNvSpPr>
            <p:nvPr/>
          </p:nvSpPr>
          <p:spPr bwMode="auto">
            <a:xfrm>
              <a:off x="4280" y="2433"/>
              <a:ext cx="131" cy="87"/>
            </a:xfrm>
            <a:custGeom>
              <a:avLst/>
              <a:gdLst>
                <a:gd name="T0" fmla="*/ 4 w 131"/>
                <a:gd name="T1" fmla="*/ 81 h 87"/>
                <a:gd name="T2" fmla="*/ 7 w 131"/>
                <a:gd name="T3" fmla="*/ 86 h 87"/>
                <a:gd name="T4" fmla="*/ 130 w 131"/>
                <a:gd name="T5" fmla="*/ 9 h 87"/>
                <a:gd name="T6" fmla="*/ 123 w 131"/>
                <a:gd name="T7" fmla="*/ 0 h 87"/>
                <a:gd name="T8" fmla="*/ 0 w 131"/>
                <a:gd name="T9" fmla="*/ 77 h 87"/>
                <a:gd name="T10" fmla="*/ 4 w 131"/>
                <a:gd name="T11" fmla="*/ 81 h 87"/>
              </a:gdLst>
              <a:ahLst/>
              <a:cxnLst>
                <a:cxn ang="0">
                  <a:pos x="T0" y="T1"/>
                </a:cxn>
                <a:cxn ang="0">
                  <a:pos x="T2" y="T3"/>
                </a:cxn>
                <a:cxn ang="0">
                  <a:pos x="T4" y="T5"/>
                </a:cxn>
                <a:cxn ang="0">
                  <a:pos x="T6" y="T7"/>
                </a:cxn>
                <a:cxn ang="0">
                  <a:pos x="T8" y="T9"/>
                </a:cxn>
                <a:cxn ang="0">
                  <a:pos x="T10" y="T11"/>
                </a:cxn>
              </a:cxnLst>
              <a:rect l="0" t="0" r="r" b="b"/>
              <a:pathLst>
                <a:path w="131" h="87">
                  <a:moveTo>
                    <a:pt x="4" y="81"/>
                  </a:moveTo>
                  <a:lnTo>
                    <a:pt x="7" y="86"/>
                  </a:lnTo>
                  <a:lnTo>
                    <a:pt x="130" y="9"/>
                  </a:lnTo>
                  <a:lnTo>
                    <a:pt x="123" y="0"/>
                  </a:lnTo>
                  <a:lnTo>
                    <a:pt x="0" y="77"/>
                  </a:lnTo>
                  <a:lnTo>
                    <a:pt x="4" y="8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5" name="Freeform 180"/>
            <p:cNvSpPr>
              <a:spLocks/>
            </p:cNvSpPr>
            <p:nvPr/>
          </p:nvSpPr>
          <p:spPr bwMode="auto">
            <a:xfrm>
              <a:off x="4278" y="2515"/>
              <a:ext cx="4" cy="7"/>
            </a:xfrm>
            <a:custGeom>
              <a:avLst/>
              <a:gdLst>
                <a:gd name="T0" fmla="*/ 1 w 4"/>
                <a:gd name="T1" fmla="*/ 0 h 7"/>
                <a:gd name="T2" fmla="*/ 0 w 4"/>
                <a:gd name="T3" fmla="*/ 2 h 7"/>
                <a:gd name="T4" fmla="*/ 0 w 4"/>
                <a:gd name="T5" fmla="*/ 5 h 7"/>
                <a:gd name="T6" fmla="*/ 1 w 4"/>
                <a:gd name="T7" fmla="*/ 6 h 7"/>
                <a:gd name="T8" fmla="*/ 3 w 4"/>
                <a:gd name="T9" fmla="*/ 5 h 7"/>
                <a:gd name="T10" fmla="*/ 1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1" y="0"/>
                  </a:moveTo>
                  <a:lnTo>
                    <a:pt x="0" y="2"/>
                  </a:lnTo>
                  <a:lnTo>
                    <a:pt x="0" y="5"/>
                  </a:lnTo>
                  <a:lnTo>
                    <a:pt x="1" y="6"/>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6" name="Freeform 181"/>
            <p:cNvSpPr>
              <a:spLocks/>
            </p:cNvSpPr>
            <p:nvPr/>
          </p:nvSpPr>
          <p:spPr bwMode="auto">
            <a:xfrm>
              <a:off x="4408" y="2440"/>
              <a:ext cx="5" cy="7"/>
            </a:xfrm>
            <a:custGeom>
              <a:avLst/>
              <a:gdLst>
                <a:gd name="T0" fmla="*/ 3 w 5"/>
                <a:gd name="T1" fmla="*/ 6 h 7"/>
                <a:gd name="T2" fmla="*/ 4 w 5"/>
                <a:gd name="T3" fmla="*/ 4 h 7"/>
                <a:gd name="T4" fmla="*/ 4 w 5"/>
                <a:gd name="T5" fmla="*/ 2 h 7"/>
                <a:gd name="T6" fmla="*/ 2 w 5"/>
                <a:gd name="T7" fmla="*/ 0 h 7"/>
                <a:gd name="T8" fmla="*/ 0 w 5"/>
                <a:gd name="T9" fmla="*/ 1 h 7"/>
                <a:gd name="T10" fmla="*/ 3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3" y="6"/>
                  </a:moveTo>
                  <a:lnTo>
                    <a:pt x="4" y="4"/>
                  </a:lnTo>
                  <a:lnTo>
                    <a:pt x="4" y="2"/>
                  </a:lnTo>
                  <a:lnTo>
                    <a:pt x="2" y="0"/>
                  </a:lnTo>
                  <a:lnTo>
                    <a:pt x="0" y="1"/>
                  </a:lnTo>
                  <a:lnTo>
                    <a:pt x="3"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7" name="Freeform 182"/>
            <p:cNvSpPr>
              <a:spLocks/>
            </p:cNvSpPr>
            <p:nvPr/>
          </p:nvSpPr>
          <p:spPr bwMode="auto">
            <a:xfrm>
              <a:off x="4293" y="2441"/>
              <a:ext cx="117" cy="79"/>
            </a:xfrm>
            <a:custGeom>
              <a:avLst/>
              <a:gdLst>
                <a:gd name="T0" fmla="*/ 4 w 117"/>
                <a:gd name="T1" fmla="*/ 73 h 79"/>
                <a:gd name="T2" fmla="*/ 7 w 117"/>
                <a:gd name="T3" fmla="*/ 78 h 79"/>
                <a:gd name="T4" fmla="*/ 116 w 117"/>
                <a:gd name="T5" fmla="*/ 10 h 79"/>
                <a:gd name="T6" fmla="*/ 109 w 117"/>
                <a:gd name="T7" fmla="*/ 0 h 79"/>
                <a:gd name="T8" fmla="*/ 0 w 117"/>
                <a:gd name="T9" fmla="*/ 69 h 79"/>
                <a:gd name="T10" fmla="*/ 4 w 117"/>
                <a:gd name="T11" fmla="*/ 73 h 79"/>
              </a:gdLst>
              <a:ahLst/>
              <a:cxnLst>
                <a:cxn ang="0">
                  <a:pos x="T0" y="T1"/>
                </a:cxn>
                <a:cxn ang="0">
                  <a:pos x="T2" y="T3"/>
                </a:cxn>
                <a:cxn ang="0">
                  <a:pos x="T4" y="T5"/>
                </a:cxn>
                <a:cxn ang="0">
                  <a:pos x="T6" y="T7"/>
                </a:cxn>
                <a:cxn ang="0">
                  <a:pos x="T8" y="T9"/>
                </a:cxn>
                <a:cxn ang="0">
                  <a:pos x="T10" y="T11"/>
                </a:cxn>
              </a:cxnLst>
              <a:rect l="0" t="0" r="r" b="b"/>
              <a:pathLst>
                <a:path w="117" h="79">
                  <a:moveTo>
                    <a:pt x="4" y="73"/>
                  </a:moveTo>
                  <a:lnTo>
                    <a:pt x="7" y="78"/>
                  </a:lnTo>
                  <a:lnTo>
                    <a:pt x="116" y="10"/>
                  </a:lnTo>
                  <a:lnTo>
                    <a:pt x="109" y="0"/>
                  </a:lnTo>
                  <a:lnTo>
                    <a:pt x="0" y="69"/>
                  </a:lnTo>
                  <a:lnTo>
                    <a:pt x="4" y="73"/>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8" name="Freeform 183"/>
            <p:cNvSpPr>
              <a:spLocks/>
            </p:cNvSpPr>
            <p:nvPr/>
          </p:nvSpPr>
          <p:spPr bwMode="auto">
            <a:xfrm>
              <a:off x="4290" y="2515"/>
              <a:ext cx="5" cy="7"/>
            </a:xfrm>
            <a:custGeom>
              <a:avLst/>
              <a:gdLst>
                <a:gd name="T0" fmla="*/ 1 w 5"/>
                <a:gd name="T1" fmla="*/ 0 h 7"/>
                <a:gd name="T2" fmla="*/ 0 w 5"/>
                <a:gd name="T3" fmla="*/ 2 h 7"/>
                <a:gd name="T4" fmla="*/ 0 w 5"/>
                <a:gd name="T5" fmla="*/ 5 h 7"/>
                <a:gd name="T6" fmla="*/ 2 w 5"/>
                <a:gd name="T7" fmla="*/ 6 h 7"/>
                <a:gd name="T8" fmla="*/ 4 w 5"/>
                <a:gd name="T9" fmla="*/ 5 h 7"/>
                <a:gd name="T10" fmla="*/ 1 w 5"/>
                <a:gd name="T11" fmla="*/ 0 h 7"/>
              </a:gdLst>
              <a:ahLst/>
              <a:cxnLst>
                <a:cxn ang="0">
                  <a:pos x="T0" y="T1"/>
                </a:cxn>
                <a:cxn ang="0">
                  <a:pos x="T2" y="T3"/>
                </a:cxn>
                <a:cxn ang="0">
                  <a:pos x="T4" y="T5"/>
                </a:cxn>
                <a:cxn ang="0">
                  <a:pos x="T6" y="T7"/>
                </a:cxn>
                <a:cxn ang="0">
                  <a:pos x="T8" y="T9"/>
                </a:cxn>
                <a:cxn ang="0">
                  <a:pos x="T10" y="T11"/>
                </a:cxn>
              </a:cxnLst>
              <a:rect l="0" t="0" r="r" b="b"/>
              <a:pathLst>
                <a:path w="5" h="7">
                  <a:moveTo>
                    <a:pt x="1" y="0"/>
                  </a:moveTo>
                  <a:lnTo>
                    <a:pt x="0" y="2"/>
                  </a:lnTo>
                  <a:lnTo>
                    <a:pt x="0" y="5"/>
                  </a:lnTo>
                  <a:lnTo>
                    <a:pt x="2" y="6"/>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89" name="Freeform 184"/>
            <p:cNvSpPr>
              <a:spLocks/>
            </p:cNvSpPr>
            <p:nvPr/>
          </p:nvSpPr>
          <p:spPr bwMode="auto">
            <a:xfrm>
              <a:off x="4400" y="2453"/>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0" name="Freeform 185"/>
            <p:cNvSpPr>
              <a:spLocks/>
            </p:cNvSpPr>
            <p:nvPr/>
          </p:nvSpPr>
          <p:spPr bwMode="auto">
            <a:xfrm>
              <a:off x="4310" y="2454"/>
              <a:ext cx="92" cy="63"/>
            </a:xfrm>
            <a:custGeom>
              <a:avLst/>
              <a:gdLst>
                <a:gd name="T0" fmla="*/ 4 w 92"/>
                <a:gd name="T1" fmla="*/ 57 h 63"/>
                <a:gd name="T2" fmla="*/ 7 w 92"/>
                <a:gd name="T3" fmla="*/ 62 h 63"/>
                <a:gd name="T4" fmla="*/ 91 w 92"/>
                <a:gd name="T5" fmla="*/ 9 h 63"/>
                <a:gd name="T6" fmla="*/ 84 w 92"/>
                <a:gd name="T7" fmla="*/ 0 h 63"/>
                <a:gd name="T8" fmla="*/ 0 w 92"/>
                <a:gd name="T9" fmla="*/ 53 h 63"/>
                <a:gd name="T10" fmla="*/ 4 w 92"/>
                <a:gd name="T11" fmla="*/ 57 h 63"/>
              </a:gdLst>
              <a:ahLst/>
              <a:cxnLst>
                <a:cxn ang="0">
                  <a:pos x="T0" y="T1"/>
                </a:cxn>
                <a:cxn ang="0">
                  <a:pos x="T2" y="T3"/>
                </a:cxn>
                <a:cxn ang="0">
                  <a:pos x="T4" y="T5"/>
                </a:cxn>
                <a:cxn ang="0">
                  <a:pos x="T6" y="T7"/>
                </a:cxn>
                <a:cxn ang="0">
                  <a:pos x="T8" y="T9"/>
                </a:cxn>
                <a:cxn ang="0">
                  <a:pos x="T10" y="T11"/>
                </a:cxn>
              </a:cxnLst>
              <a:rect l="0" t="0" r="r" b="b"/>
              <a:pathLst>
                <a:path w="92" h="63">
                  <a:moveTo>
                    <a:pt x="4" y="57"/>
                  </a:moveTo>
                  <a:lnTo>
                    <a:pt x="7" y="62"/>
                  </a:lnTo>
                  <a:lnTo>
                    <a:pt x="91" y="9"/>
                  </a:lnTo>
                  <a:lnTo>
                    <a:pt x="84" y="0"/>
                  </a:lnTo>
                  <a:lnTo>
                    <a:pt x="0" y="53"/>
                  </a:lnTo>
                  <a:lnTo>
                    <a:pt x="4" y="57"/>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1" name="Freeform 186"/>
            <p:cNvSpPr>
              <a:spLocks/>
            </p:cNvSpPr>
            <p:nvPr/>
          </p:nvSpPr>
          <p:spPr bwMode="auto">
            <a:xfrm>
              <a:off x="4308" y="2512"/>
              <a:ext cx="4" cy="6"/>
            </a:xfrm>
            <a:custGeom>
              <a:avLst/>
              <a:gdLst>
                <a:gd name="T0" fmla="*/ 1 w 4"/>
                <a:gd name="T1" fmla="*/ 0 h 6"/>
                <a:gd name="T2" fmla="*/ 0 w 4"/>
                <a:gd name="T3" fmla="*/ 2 h 6"/>
                <a:gd name="T4" fmla="*/ 0 w 4"/>
                <a:gd name="T5" fmla="*/ 4 h 6"/>
                <a:gd name="T6" fmla="*/ 1 w 4"/>
                <a:gd name="T7" fmla="*/ 5 h 6"/>
                <a:gd name="T8" fmla="*/ 3 w 4"/>
                <a:gd name="T9" fmla="*/ 5 h 6"/>
                <a:gd name="T10" fmla="*/ 1 w 4"/>
                <a:gd name="T11" fmla="*/ 0 h 6"/>
              </a:gdLst>
              <a:ahLst/>
              <a:cxnLst>
                <a:cxn ang="0">
                  <a:pos x="T0" y="T1"/>
                </a:cxn>
                <a:cxn ang="0">
                  <a:pos x="T2" y="T3"/>
                </a:cxn>
                <a:cxn ang="0">
                  <a:pos x="T4" y="T5"/>
                </a:cxn>
                <a:cxn ang="0">
                  <a:pos x="T6" y="T7"/>
                </a:cxn>
                <a:cxn ang="0">
                  <a:pos x="T8" y="T9"/>
                </a:cxn>
                <a:cxn ang="0">
                  <a:pos x="T10" y="T11"/>
                </a:cxn>
              </a:cxnLst>
              <a:rect l="0" t="0" r="r" b="b"/>
              <a:pathLst>
                <a:path w="4" h="6">
                  <a:moveTo>
                    <a:pt x="1" y="0"/>
                  </a:moveTo>
                  <a:lnTo>
                    <a:pt x="0" y="2"/>
                  </a:lnTo>
                  <a:lnTo>
                    <a:pt x="0" y="4"/>
                  </a:lnTo>
                  <a:lnTo>
                    <a:pt x="1" y="5"/>
                  </a:lnTo>
                  <a:lnTo>
                    <a:pt x="3"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2" name="Freeform 187"/>
            <p:cNvSpPr>
              <a:spLocks/>
            </p:cNvSpPr>
            <p:nvPr/>
          </p:nvSpPr>
          <p:spPr bwMode="auto">
            <a:xfrm>
              <a:off x="4426" y="2442"/>
              <a:ext cx="4" cy="6"/>
            </a:xfrm>
            <a:custGeom>
              <a:avLst/>
              <a:gdLst>
                <a:gd name="T0" fmla="*/ 2 w 4"/>
                <a:gd name="T1" fmla="*/ 5 h 6"/>
                <a:gd name="T2" fmla="*/ 3 w 4"/>
                <a:gd name="T3" fmla="*/ 3 h 6"/>
                <a:gd name="T4" fmla="*/ 3 w 4"/>
                <a:gd name="T5" fmla="*/ 1 h 6"/>
                <a:gd name="T6" fmla="*/ 2 w 4"/>
                <a:gd name="T7" fmla="*/ 0 h 6"/>
                <a:gd name="T8" fmla="*/ 0 w 4"/>
                <a:gd name="T9" fmla="*/ 0 h 6"/>
                <a:gd name="T10" fmla="*/ 2 w 4"/>
                <a:gd name="T11" fmla="*/ 5 h 6"/>
              </a:gdLst>
              <a:ahLst/>
              <a:cxnLst>
                <a:cxn ang="0">
                  <a:pos x="T0" y="T1"/>
                </a:cxn>
                <a:cxn ang="0">
                  <a:pos x="T2" y="T3"/>
                </a:cxn>
                <a:cxn ang="0">
                  <a:pos x="T4" y="T5"/>
                </a:cxn>
                <a:cxn ang="0">
                  <a:pos x="T6" y="T7"/>
                </a:cxn>
                <a:cxn ang="0">
                  <a:pos x="T8" y="T9"/>
                </a:cxn>
                <a:cxn ang="0">
                  <a:pos x="T10" y="T11"/>
                </a:cxn>
              </a:cxnLst>
              <a:rect l="0" t="0" r="r" b="b"/>
              <a:pathLst>
                <a:path w="4" h="6">
                  <a:moveTo>
                    <a:pt x="2" y="5"/>
                  </a:moveTo>
                  <a:lnTo>
                    <a:pt x="3" y="3"/>
                  </a:lnTo>
                  <a:lnTo>
                    <a:pt x="3" y="1"/>
                  </a:lnTo>
                  <a:lnTo>
                    <a:pt x="2" y="0"/>
                  </a:lnTo>
                  <a:lnTo>
                    <a:pt x="0" y="0"/>
                  </a:lnTo>
                  <a:lnTo>
                    <a:pt x="2" y="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3" name="Freeform 188"/>
            <p:cNvSpPr>
              <a:spLocks/>
            </p:cNvSpPr>
            <p:nvPr/>
          </p:nvSpPr>
          <p:spPr bwMode="auto">
            <a:xfrm>
              <a:off x="4321" y="2443"/>
              <a:ext cx="107" cy="73"/>
            </a:xfrm>
            <a:custGeom>
              <a:avLst/>
              <a:gdLst>
                <a:gd name="T0" fmla="*/ 3 w 107"/>
                <a:gd name="T1" fmla="*/ 67 h 73"/>
                <a:gd name="T2" fmla="*/ 7 w 107"/>
                <a:gd name="T3" fmla="*/ 72 h 73"/>
                <a:gd name="T4" fmla="*/ 106 w 107"/>
                <a:gd name="T5" fmla="*/ 9 h 73"/>
                <a:gd name="T6" fmla="*/ 99 w 107"/>
                <a:gd name="T7" fmla="*/ 0 h 73"/>
                <a:gd name="T8" fmla="*/ 0 w 107"/>
                <a:gd name="T9" fmla="*/ 63 h 73"/>
                <a:gd name="T10" fmla="*/ 3 w 107"/>
                <a:gd name="T11" fmla="*/ 67 h 73"/>
              </a:gdLst>
              <a:ahLst/>
              <a:cxnLst>
                <a:cxn ang="0">
                  <a:pos x="T0" y="T1"/>
                </a:cxn>
                <a:cxn ang="0">
                  <a:pos x="T2" y="T3"/>
                </a:cxn>
                <a:cxn ang="0">
                  <a:pos x="T4" y="T5"/>
                </a:cxn>
                <a:cxn ang="0">
                  <a:pos x="T6" y="T7"/>
                </a:cxn>
                <a:cxn ang="0">
                  <a:pos x="T8" y="T9"/>
                </a:cxn>
                <a:cxn ang="0">
                  <a:pos x="T10" y="T11"/>
                </a:cxn>
              </a:cxnLst>
              <a:rect l="0" t="0" r="r" b="b"/>
              <a:pathLst>
                <a:path w="107" h="73">
                  <a:moveTo>
                    <a:pt x="3" y="67"/>
                  </a:moveTo>
                  <a:lnTo>
                    <a:pt x="7" y="72"/>
                  </a:lnTo>
                  <a:lnTo>
                    <a:pt x="106" y="9"/>
                  </a:lnTo>
                  <a:lnTo>
                    <a:pt x="99" y="0"/>
                  </a:lnTo>
                  <a:lnTo>
                    <a:pt x="0" y="63"/>
                  </a:lnTo>
                  <a:lnTo>
                    <a:pt x="3" y="67"/>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4" name="Freeform 189"/>
            <p:cNvSpPr>
              <a:spLocks/>
            </p:cNvSpPr>
            <p:nvPr/>
          </p:nvSpPr>
          <p:spPr bwMode="auto">
            <a:xfrm>
              <a:off x="4318" y="2511"/>
              <a:ext cx="5" cy="6"/>
            </a:xfrm>
            <a:custGeom>
              <a:avLst/>
              <a:gdLst>
                <a:gd name="T0" fmla="*/ 1 w 5"/>
                <a:gd name="T1" fmla="*/ 0 h 6"/>
                <a:gd name="T2" fmla="*/ 0 w 5"/>
                <a:gd name="T3" fmla="*/ 2 h 6"/>
                <a:gd name="T4" fmla="*/ 0 w 5"/>
                <a:gd name="T5" fmla="*/ 4 h 6"/>
                <a:gd name="T6" fmla="*/ 2 w 5"/>
                <a:gd name="T7" fmla="*/ 5 h 6"/>
                <a:gd name="T8" fmla="*/ 4 w 5"/>
                <a:gd name="T9" fmla="*/ 5 h 6"/>
                <a:gd name="T10" fmla="*/ 1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1" y="0"/>
                  </a:moveTo>
                  <a:lnTo>
                    <a:pt x="0" y="2"/>
                  </a:lnTo>
                  <a:lnTo>
                    <a:pt x="0" y="4"/>
                  </a:lnTo>
                  <a:lnTo>
                    <a:pt x="2" y="5"/>
                  </a:lnTo>
                  <a:lnTo>
                    <a:pt x="4" y="5"/>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5" name="Freeform 190"/>
            <p:cNvSpPr>
              <a:spLocks/>
            </p:cNvSpPr>
            <p:nvPr/>
          </p:nvSpPr>
          <p:spPr bwMode="auto">
            <a:xfrm>
              <a:off x="4408" y="2436"/>
              <a:ext cx="2" cy="1"/>
            </a:xfrm>
            <a:custGeom>
              <a:avLst/>
              <a:gdLst>
                <a:gd name="T0" fmla="*/ 0 w 2"/>
                <a:gd name="T1" fmla="*/ 0 h 1"/>
                <a:gd name="T2" fmla="*/ 0 w 2"/>
                <a:gd name="T3" fmla="*/ 0 h 1"/>
                <a:gd name="T4" fmla="*/ 0 w 2"/>
                <a:gd name="T5" fmla="*/ 0 h 1"/>
                <a:gd name="T6" fmla="*/ 1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1"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6" name="Freeform 191"/>
            <p:cNvSpPr>
              <a:spLocks/>
            </p:cNvSpPr>
            <p:nvPr/>
          </p:nvSpPr>
          <p:spPr bwMode="auto">
            <a:xfrm>
              <a:off x="4285" y="2436"/>
              <a:ext cx="122" cy="81"/>
            </a:xfrm>
            <a:custGeom>
              <a:avLst/>
              <a:gdLst>
                <a:gd name="T0" fmla="*/ 1 w 122"/>
                <a:gd name="T1" fmla="*/ 77 h 81"/>
                <a:gd name="T2" fmla="*/ 3 w 122"/>
                <a:gd name="T3" fmla="*/ 80 h 81"/>
                <a:gd name="T4" fmla="*/ 121 w 122"/>
                <a:gd name="T5" fmla="*/ 6 h 81"/>
                <a:gd name="T6" fmla="*/ 118 w 122"/>
                <a:gd name="T7" fmla="*/ 0 h 81"/>
                <a:gd name="T8" fmla="*/ 0 w 122"/>
                <a:gd name="T9" fmla="*/ 74 h 81"/>
                <a:gd name="T10" fmla="*/ 1 w 122"/>
                <a:gd name="T11" fmla="*/ 77 h 81"/>
              </a:gdLst>
              <a:ahLst/>
              <a:cxnLst>
                <a:cxn ang="0">
                  <a:pos x="T0" y="T1"/>
                </a:cxn>
                <a:cxn ang="0">
                  <a:pos x="T2" y="T3"/>
                </a:cxn>
                <a:cxn ang="0">
                  <a:pos x="T4" y="T5"/>
                </a:cxn>
                <a:cxn ang="0">
                  <a:pos x="T6" y="T7"/>
                </a:cxn>
                <a:cxn ang="0">
                  <a:pos x="T8" y="T9"/>
                </a:cxn>
                <a:cxn ang="0">
                  <a:pos x="T10" y="T11"/>
                </a:cxn>
              </a:cxnLst>
              <a:rect l="0" t="0" r="r" b="b"/>
              <a:pathLst>
                <a:path w="122" h="81">
                  <a:moveTo>
                    <a:pt x="1" y="77"/>
                  </a:moveTo>
                  <a:lnTo>
                    <a:pt x="3" y="80"/>
                  </a:lnTo>
                  <a:lnTo>
                    <a:pt x="121" y="6"/>
                  </a:lnTo>
                  <a:lnTo>
                    <a:pt x="118" y="0"/>
                  </a:lnTo>
                  <a:lnTo>
                    <a:pt x="0" y="74"/>
                  </a:lnTo>
                  <a:lnTo>
                    <a:pt x="1" y="77"/>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7" name="Freeform 192"/>
            <p:cNvSpPr>
              <a:spLocks/>
            </p:cNvSpPr>
            <p:nvPr/>
          </p:nvSpPr>
          <p:spPr bwMode="auto">
            <a:xfrm>
              <a:off x="4282" y="2516"/>
              <a:ext cx="2" cy="2"/>
            </a:xfrm>
            <a:custGeom>
              <a:avLst/>
              <a:gdLst>
                <a:gd name="T0" fmla="*/ 1 w 2"/>
                <a:gd name="T1" fmla="*/ 0 h 2"/>
                <a:gd name="T2" fmla="*/ 1 w 2"/>
                <a:gd name="T3" fmla="*/ 0 h 2"/>
                <a:gd name="T4" fmla="*/ 1 w 2"/>
                <a:gd name="T5" fmla="*/ 1 h 2"/>
                <a:gd name="T6" fmla="*/ 0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0"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8" name="Freeform 193"/>
            <p:cNvSpPr>
              <a:spLocks/>
            </p:cNvSpPr>
            <p:nvPr/>
          </p:nvSpPr>
          <p:spPr bwMode="auto">
            <a:xfrm>
              <a:off x="4407" y="2444"/>
              <a:ext cx="2" cy="2"/>
            </a:xfrm>
            <a:custGeom>
              <a:avLst/>
              <a:gdLst>
                <a:gd name="T0" fmla="*/ 0 w 2"/>
                <a:gd name="T1" fmla="*/ 1 h 2"/>
                <a:gd name="T2" fmla="*/ 0 w 2"/>
                <a:gd name="T3" fmla="*/ 1 h 2"/>
                <a:gd name="T4" fmla="*/ 0 w 2"/>
                <a:gd name="T5" fmla="*/ 0 h 2"/>
                <a:gd name="T6" fmla="*/ 0 w 2"/>
                <a:gd name="T7" fmla="*/ 0 h 2"/>
                <a:gd name="T8" fmla="*/ 1 w 2"/>
                <a:gd name="T9" fmla="*/ 0 h 2"/>
                <a:gd name="T10" fmla="*/ 0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0" y="1"/>
                  </a:moveTo>
                  <a:lnTo>
                    <a:pt x="0" y="1"/>
                  </a:lnTo>
                  <a:lnTo>
                    <a:pt x="0" y="0"/>
                  </a:lnTo>
                  <a:lnTo>
                    <a:pt x="0" y="0"/>
                  </a:lnTo>
                  <a:lnTo>
                    <a:pt x="1" y="0"/>
                  </a:lnTo>
                  <a:lnTo>
                    <a:pt x="0" y="1"/>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9" name="Freeform 194"/>
            <p:cNvSpPr>
              <a:spLocks/>
            </p:cNvSpPr>
            <p:nvPr/>
          </p:nvSpPr>
          <p:spPr bwMode="auto">
            <a:xfrm>
              <a:off x="4297" y="2445"/>
              <a:ext cx="110" cy="72"/>
            </a:xfrm>
            <a:custGeom>
              <a:avLst/>
              <a:gdLst>
                <a:gd name="T0" fmla="*/ 2 w 110"/>
                <a:gd name="T1" fmla="*/ 68 h 72"/>
                <a:gd name="T2" fmla="*/ 4 w 110"/>
                <a:gd name="T3" fmla="*/ 71 h 72"/>
                <a:gd name="T4" fmla="*/ 109 w 110"/>
                <a:gd name="T5" fmla="*/ 6 h 72"/>
                <a:gd name="T6" fmla="*/ 105 w 110"/>
                <a:gd name="T7" fmla="*/ 0 h 72"/>
                <a:gd name="T8" fmla="*/ 0 w 110"/>
                <a:gd name="T9" fmla="*/ 65 h 72"/>
                <a:gd name="T10" fmla="*/ 2 w 110"/>
                <a:gd name="T11" fmla="*/ 68 h 72"/>
              </a:gdLst>
              <a:ahLst/>
              <a:cxnLst>
                <a:cxn ang="0">
                  <a:pos x="T0" y="T1"/>
                </a:cxn>
                <a:cxn ang="0">
                  <a:pos x="T2" y="T3"/>
                </a:cxn>
                <a:cxn ang="0">
                  <a:pos x="T4" y="T5"/>
                </a:cxn>
                <a:cxn ang="0">
                  <a:pos x="T6" y="T7"/>
                </a:cxn>
                <a:cxn ang="0">
                  <a:pos x="T8" y="T9"/>
                </a:cxn>
                <a:cxn ang="0">
                  <a:pos x="T10" y="T11"/>
                </a:cxn>
              </a:cxnLst>
              <a:rect l="0" t="0" r="r" b="b"/>
              <a:pathLst>
                <a:path w="110" h="72">
                  <a:moveTo>
                    <a:pt x="2" y="68"/>
                  </a:moveTo>
                  <a:lnTo>
                    <a:pt x="4" y="71"/>
                  </a:lnTo>
                  <a:lnTo>
                    <a:pt x="109" y="6"/>
                  </a:lnTo>
                  <a:lnTo>
                    <a:pt x="105" y="0"/>
                  </a:lnTo>
                  <a:lnTo>
                    <a:pt x="0" y="65"/>
                  </a:lnTo>
                  <a:lnTo>
                    <a:pt x="2" y="68"/>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0" name="Freeform 195"/>
            <p:cNvSpPr>
              <a:spLocks/>
            </p:cNvSpPr>
            <p:nvPr/>
          </p:nvSpPr>
          <p:spPr bwMode="auto">
            <a:xfrm>
              <a:off x="4295" y="2516"/>
              <a:ext cx="2" cy="2"/>
            </a:xfrm>
            <a:custGeom>
              <a:avLst/>
              <a:gdLst>
                <a:gd name="T0" fmla="*/ 1 w 2"/>
                <a:gd name="T1" fmla="*/ 0 h 2"/>
                <a:gd name="T2" fmla="*/ 1 w 2"/>
                <a:gd name="T3" fmla="*/ 0 h 2"/>
                <a:gd name="T4" fmla="*/ 1 w 2"/>
                <a:gd name="T5" fmla="*/ 1 h 2"/>
                <a:gd name="T6" fmla="*/ 1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1" y="1"/>
                  </a:lnTo>
                  <a:lnTo>
                    <a:pt x="0" y="1"/>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1" name="Freeform 196"/>
            <p:cNvSpPr>
              <a:spLocks/>
            </p:cNvSpPr>
            <p:nvPr/>
          </p:nvSpPr>
          <p:spPr bwMode="auto">
            <a:xfrm>
              <a:off x="4399" y="2457"/>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2" name="Freeform 197"/>
            <p:cNvSpPr>
              <a:spLocks/>
            </p:cNvSpPr>
            <p:nvPr/>
          </p:nvSpPr>
          <p:spPr bwMode="auto">
            <a:xfrm>
              <a:off x="4314" y="2458"/>
              <a:ext cx="85" cy="56"/>
            </a:xfrm>
            <a:custGeom>
              <a:avLst/>
              <a:gdLst>
                <a:gd name="T0" fmla="*/ 2 w 85"/>
                <a:gd name="T1" fmla="*/ 52 h 56"/>
                <a:gd name="T2" fmla="*/ 4 w 85"/>
                <a:gd name="T3" fmla="*/ 55 h 56"/>
                <a:gd name="T4" fmla="*/ 84 w 85"/>
                <a:gd name="T5" fmla="*/ 5 h 56"/>
                <a:gd name="T6" fmla="*/ 80 w 85"/>
                <a:gd name="T7" fmla="*/ 0 h 56"/>
                <a:gd name="T8" fmla="*/ 0 w 85"/>
                <a:gd name="T9" fmla="*/ 50 h 56"/>
                <a:gd name="T10" fmla="*/ 2 w 85"/>
                <a:gd name="T11" fmla="*/ 52 h 56"/>
              </a:gdLst>
              <a:ahLst/>
              <a:cxnLst>
                <a:cxn ang="0">
                  <a:pos x="T0" y="T1"/>
                </a:cxn>
                <a:cxn ang="0">
                  <a:pos x="T2" y="T3"/>
                </a:cxn>
                <a:cxn ang="0">
                  <a:pos x="T4" y="T5"/>
                </a:cxn>
                <a:cxn ang="0">
                  <a:pos x="T6" y="T7"/>
                </a:cxn>
                <a:cxn ang="0">
                  <a:pos x="T8" y="T9"/>
                </a:cxn>
                <a:cxn ang="0">
                  <a:pos x="T10" y="T11"/>
                </a:cxn>
              </a:cxnLst>
              <a:rect l="0" t="0" r="r" b="b"/>
              <a:pathLst>
                <a:path w="85" h="56">
                  <a:moveTo>
                    <a:pt x="2" y="52"/>
                  </a:moveTo>
                  <a:lnTo>
                    <a:pt x="4" y="55"/>
                  </a:lnTo>
                  <a:lnTo>
                    <a:pt x="84" y="5"/>
                  </a:lnTo>
                  <a:lnTo>
                    <a:pt x="80" y="0"/>
                  </a:lnTo>
                  <a:lnTo>
                    <a:pt x="0" y="50"/>
                  </a:lnTo>
                  <a:lnTo>
                    <a:pt x="2" y="52"/>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3" name="Freeform 198"/>
            <p:cNvSpPr>
              <a:spLocks/>
            </p:cNvSpPr>
            <p:nvPr/>
          </p:nvSpPr>
          <p:spPr bwMode="auto">
            <a:xfrm>
              <a:off x="4312" y="2513"/>
              <a:ext cx="2" cy="1"/>
            </a:xfrm>
            <a:custGeom>
              <a:avLst/>
              <a:gdLst>
                <a:gd name="T0" fmla="*/ 1 w 2"/>
                <a:gd name="T1" fmla="*/ 0 h 1"/>
                <a:gd name="T2" fmla="*/ 1 w 2"/>
                <a:gd name="T3" fmla="*/ 0 h 1"/>
                <a:gd name="T4" fmla="*/ 1 w 2"/>
                <a:gd name="T5" fmla="*/ 0 h 1"/>
                <a:gd name="T6" fmla="*/ 0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0"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4" name="Freeform 199"/>
            <p:cNvSpPr>
              <a:spLocks/>
            </p:cNvSpPr>
            <p:nvPr/>
          </p:nvSpPr>
          <p:spPr bwMode="auto">
            <a:xfrm>
              <a:off x="4424" y="2446"/>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5" name="Freeform 200"/>
            <p:cNvSpPr>
              <a:spLocks/>
            </p:cNvSpPr>
            <p:nvPr/>
          </p:nvSpPr>
          <p:spPr bwMode="auto">
            <a:xfrm>
              <a:off x="4325" y="2447"/>
              <a:ext cx="99" cy="65"/>
            </a:xfrm>
            <a:custGeom>
              <a:avLst/>
              <a:gdLst>
                <a:gd name="T0" fmla="*/ 2 w 99"/>
                <a:gd name="T1" fmla="*/ 62 h 65"/>
                <a:gd name="T2" fmla="*/ 3 w 99"/>
                <a:gd name="T3" fmla="*/ 64 h 65"/>
                <a:gd name="T4" fmla="*/ 98 w 99"/>
                <a:gd name="T5" fmla="*/ 5 h 65"/>
                <a:gd name="T6" fmla="*/ 95 w 99"/>
                <a:gd name="T7" fmla="*/ 0 h 65"/>
                <a:gd name="T8" fmla="*/ 0 w 99"/>
                <a:gd name="T9" fmla="*/ 59 h 65"/>
                <a:gd name="T10" fmla="*/ 2 w 99"/>
                <a:gd name="T11" fmla="*/ 62 h 65"/>
              </a:gdLst>
              <a:ahLst/>
              <a:cxnLst>
                <a:cxn ang="0">
                  <a:pos x="T0" y="T1"/>
                </a:cxn>
                <a:cxn ang="0">
                  <a:pos x="T2" y="T3"/>
                </a:cxn>
                <a:cxn ang="0">
                  <a:pos x="T4" y="T5"/>
                </a:cxn>
                <a:cxn ang="0">
                  <a:pos x="T6" y="T7"/>
                </a:cxn>
                <a:cxn ang="0">
                  <a:pos x="T8" y="T9"/>
                </a:cxn>
                <a:cxn ang="0">
                  <a:pos x="T10" y="T11"/>
                </a:cxn>
              </a:cxnLst>
              <a:rect l="0" t="0" r="r" b="b"/>
              <a:pathLst>
                <a:path w="99" h="65">
                  <a:moveTo>
                    <a:pt x="2" y="62"/>
                  </a:moveTo>
                  <a:lnTo>
                    <a:pt x="3" y="64"/>
                  </a:lnTo>
                  <a:lnTo>
                    <a:pt x="98" y="5"/>
                  </a:lnTo>
                  <a:lnTo>
                    <a:pt x="95" y="0"/>
                  </a:lnTo>
                  <a:lnTo>
                    <a:pt x="0" y="59"/>
                  </a:lnTo>
                  <a:lnTo>
                    <a:pt x="2" y="62"/>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6" name="Freeform 201"/>
            <p:cNvSpPr>
              <a:spLocks/>
            </p:cNvSpPr>
            <p:nvPr/>
          </p:nvSpPr>
          <p:spPr bwMode="auto">
            <a:xfrm>
              <a:off x="4322" y="2512"/>
              <a:ext cx="3" cy="1"/>
            </a:xfrm>
            <a:custGeom>
              <a:avLst/>
              <a:gdLst>
                <a:gd name="T0" fmla="*/ 1 w 3"/>
                <a:gd name="T1" fmla="*/ 0 h 1"/>
                <a:gd name="T2" fmla="*/ 2 w 3"/>
                <a:gd name="T3" fmla="*/ 0 h 1"/>
                <a:gd name="T4" fmla="*/ 2 w 3"/>
                <a:gd name="T5" fmla="*/ 0 h 1"/>
                <a:gd name="T6" fmla="*/ 1 w 3"/>
                <a:gd name="T7" fmla="*/ 0 h 1"/>
                <a:gd name="T8" fmla="*/ 0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lnTo>
                    <a:pt x="2" y="0"/>
                  </a:lnTo>
                  <a:lnTo>
                    <a:pt x="2" y="0"/>
                  </a:lnTo>
                  <a:lnTo>
                    <a:pt x="1" y="0"/>
                  </a:lnTo>
                  <a:lnTo>
                    <a:pt x="0" y="0"/>
                  </a:lnTo>
                  <a:lnTo>
                    <a:pt x="1" y="0"/>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7" name="Freeform 202"/>
            <p:cNvSpPr>
              <a:spLocks/>
            </p:cNvSpPr>
            <p:nvPr/>
          </p:nvSpPr>
          <p:spPr bwMode="auto">
            <a:xfrm>
              <a:off x="4244" y="2231"/>
              <a:ext cx="249" cy="172"/>
            </a:xfrm>
            <a:custGeom>
              <a:avLst/>
              <a:gdLst>
                <a:gd name="T0" fmla="*/ 0 w 249"/>
                <a:gd name="T1" fmla="*/ 0 h 172"/>
                <a:gd name="T2" fmla="*/ 0 w 249"/>
                <a:gd name="T3" fmla="*/ 2 h 172"/>
                <a:gd name="T4" fmla="*/ 1 w 249"/>
                <a:gd name="T5" fmla="*/ 7 h 172"/>
                <a:gd name="T6" fmla="*/ 4 w 249"/>
                <a:gd name="T7" fmla="*/ 14 h 172"/>
                <a:gd name="T8" fmla="*/ 8 w 249"/>
                <a:gd name="T9" fmla="*/ 23 h 172"/>
                <a:gd name="T10" fmla="*/ 13 w 249"/>
                <a:gd name="T11" fmla="*/ 35 h 172"/>
                <a:gd name="T12" fmla="*/ 21 w 249"/>
                <a:gd name="T13" fmla="*/ 48 h 172"/>
                <a:gd name="T14" fmla="*/ 29 w 249"/>
                <a:gd name="T15" fmla="*/ 62 h 172"/>
                <a:gd name="T16" fmla="*/ 40 w 249"/>
                <a:gd name="T17" fmla="*/ 76 h 172"/>
                <a:gd name="T18" fmla="*/ 53 w 249"/>
                <a:gd name="T19" fmla="*/ 92 h 172"/>
                <a:gd name="T20" fmla="*/ 68 w 249"/>
                <a:gd name="T21" fmla="*/ 106 h 172"/>
                <a:gd name="T22" fmla="*/ 87 w 249"/>
                <a:gd name="T23" fmla="*/ 121 h 172"/>
                <a:gd name="T24" fmla="*/ 107 w 249"/>
                <a:gd name="T25" fmla="*/ 134 h 172"/>
                <a:gd name="T26" fmla="*/ 132 w 249"/>
                <a:gd name="T27" fmla="*/ 147 h 172"/>
                <a:gd name="T28" fmla="*/ 159 w 249"/>
                <a:gd name="T29" fmla="*/ 157 h 172"/>
                <a:gd name="T30" fmla="*/ 188 w 249"/>
                <a:gd name="T31" fmla="*/ 165 h 172"/>
                <a:gd name="T32" fmla="*/ 223 w 249"/>
                <a:gd name="T33" fmla="*/ 171 h 172"/>
                <a:gd name="T34" fmla="*/ 248 w 249"/>
                <a:gd name="T35" fmla="*/ 161 h 172"/>
                <a:gd name="T36" fmla="*/ 245 w 249"/>
                <a:gd name="T37" fmla="*/ 160 h 172"/>
                <a:gd name="T38" fmla="*/ 240 w 249"/>
                <a:gd name="T39" fmla="*/ 159 h 172"/>
                <a:gd name="T40" fmla="*/ 230 w 249"/>
                <a:gd name="T41" fmla="*/ 157 h 172"/>
                <a:gd name="T42" fmla="*/ 219 w 249"/>
                <a:gd name="T43" fmla="*/ 155 h 172"/>
                <a:gd name="T44" fmla="*/ 205 w 249"/>
                <a:gd name="T45" fmla="*/ 150 h 172"/>
                <a:gd name="T46" fmla="*/ 189 w 249"/>
                <a:gd name="T47" fmla="*/ 144 h 172"/>
                <a:gd name="T48" fmla="*/ 172 w 249"/>
                <a:gd name="T49" fmla="*/ 137 h 172"/>
                <a:gd name="T50" fmla="*/ 153 w 249"/>
                <a:gd name="T51" fmla="*/ 129 h 172"/>
                <a:gd name="T52" fmla="*/ 135 w 249"/>
                <a:gd name="T53" fmla="*/ 121 h 172"/>
                <a:gd name="T54" fmla="*/ 116 w 249"/>
                <a:gd name="T55" fmla="*/ 110 h 172"/>
                <a:gd name="T56" fmla="*/ 98 w 249"/>
                <a:gd name="T57" fmla="*/ 97 h 172"/>
                <a:gd name="T58" fmla="*/ 81 w 249"/>
                <a:gd name="T59" fmla="*/ 83 h 172"/>
                <a:gd name="T60" fmla="*/ 64 w 249"/>
                <a:gd name="T61" fmla="*/ 67 h 172"/>
                <a:gd name="T62" fmla="*/ 50 w 249"/>
                <a:gd name="T63" fmla="*/ 49 h 172"/>
                <a:gd name="T64" fmla="*/ 39 w 249"/>
                <a:gd name="T65" fmla="*/ 30 h 172"/>
                <a:gd name="T66" fmla="*/ 30 w 249"/>
                <a:gd name="T67" fmla="*/ 9 h 172"/>
                <a:gd name="T68" fmla="*/ 0 w 249"/>
                <a:gd name="T6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49" h="172">
                  <a:moveTo>
                    <a:pt x="0" y="0"/>
                  </a:moveTo>
                  <a:lnTo>
                    <a:pt x="0" y="2"/>
                  </a:lnTo>
                  <a:lnTo>
                    <a:pt x="1" y="7"/>
                  </a:lnTo>
                  <a:lnTo>
                    <a:pt x="4" y="14"/>
                  </a:lnTo>
                  <a:lnTo>
                    <a:pt x="8" y="23"/>
                  </a:lnTo>
                  <a:lnTo>
                    <a:pt x="13" y="35"/>
                  </a:lnTo>
                  <a:lnTo>
                    <a:pt x="21" y="48"/>
                  </a:lnTo>
                  <a:lnTo>
                    <a:pt x="29" y="62"/>
                  </a:lnTo>
                  <a:lnTo>
                    <a:pt x="40" y="76"/>
                  </a:lnTo>
                  <a:lnTo>
                    <a:pt x="53" y="92"/>
                  </a:lnTo>
                  <a:lnTo>
                    <a:pt x="68" y="106"/>
                  </a:lnTo>
                  <a:lnTo>
                    <a:pt x="87" y="121"/>
                  </a:lnTo>
                  <a:lnTo>
                    <a:pt x="107" y="134"/>
                  </a:lnTo>
                  <a:lnTo>
                    <a:pt x="132" y="147"/>
                  </a:lnTo>
                  <a:lnTo>
                    <a:pt x="159" y="157"/>
                  </a:lnTo>
                  <a:lnTo>
                    <a:pt x="188" y="165"/>
                  </a:lnTo>
                  <a:lnTo>
                    <a:pt x="223" y="171"/>
                  </a:lnTo>
                  <a:lnTo>
                    <a:pt x="248" y="161"/>
                  </a:lnTo>
                  <a:lnTo>
                    <a:pt x="245" y="160"/>
                  </a:lnTo>
                  <a:lnTo>
                    <a:pt x="240" y="159"/>
                  </a:lnTo>
                  <a:lnTo>
                    <a:pt x="230" y="157"/>
                  </a:lnTo>
                  <a:lnTo>
                    <a:pt x="219" y="155"/>
                  </a:lnTo>
                  <a:lnTo>
                    <a:pt x="205" y="150"/>
                  </a:lnTo>
                  <a:lnTo>
                    <a:pt x="189" y="144"/>
                  </a:lnTo>
                  <a:lnTo>
                    <a:pt x="172" y="137"/>
                  </a:lnTo>
                  <a:lnTo>
                    <a:pt x="153" y="129"/>
                  </a:lnTo>
                  <a:lnTo>
                    <a:pt x="135" y="121"/>
                  </a:lnTo>
                  <a:lnTo>
                    <a:pt x="116" y="110"/>
                  </a:lnTo>
                  <a:lnTo>
                    <a:pt x="98" y="97"/>
                  </a:lnTo>
                  <a:lnTo>
                    <a:pt x="81" y="83"/>
                  </a:lnTo>
                  <a:lnTo>
                    <a:pt x="64" y="67"/>
                  </a:lnTo>
                  <a:lnTo>
                    <a:pt x="50" y="49"/>
                  </a:lnTo>
                  <a:lnTo>
                    <a:pt x="39" y="30"/>
                  </a:lnTo>
                  <a:lnTo>
                    <a:pt x="30" y="9"/>
                  </a:lnTo>
                  <a:lnTo>
                    <a:pt x="0" y="0"/>
                  </a:lnTo>
                </a:path>
              </a:pathLst>
            </a:custGeom>
            <a:solidFill>
              <a:srgbClr val="00262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8" name="Freeform 203"/>
            <p:cNvSpPr>
              <a:spLocks/>
            </p:cNvSpPr>
            <p:nvPr/>
          </p:nvSpPr>
          <p:spPr bwMode="auto">
            <a:xfrm>
              <a:off x="4244" y="2231"/>
              <a:ext cx="255" cy="178"/>
            </a:xfrm>
            <a:custGeom>
              <a:avLst/>
              <a:gdLst>
                <a:gd name="T0" fmla="*/ 0 w 255"/>
                <a:gd name="T1" fmla="*/ 0 h 178"/>
                <a:gd name="T2" fmla="*/ 0 w 255"/>
                <a:gd name="T3" fmla="*/ 0 h 178"/>
                <a:gd name="T4" fmla="*/ 0 w 255"/>
                <a:gd name="T5" fmla="*/ 2 h 178"/>
                <a:gd name="T6" fmla="*/ 1 w 255"/>
                <a:gd name="T7" fmla="*/ 7 h 178"/>
                <a:gd name="T8" fmla="*/ 4 w 255"/>
                <a:gd name="T9" fmla="*/ 15 h 178"/>
                <a:gd name="T10" fmla="*/ 8 w 255"/>
                <a:gd name="T11" fmla="*/ 24 h 178"/>
                <a:gd name="T12" fmla="*/ 13 w 255"/>
                <a:gd name="T13" fmla="*/ 36 h 178"/>
                <a:gd name="T14" fmla="*/ 21 w 255"/>
                <a:gd name="T15" fmla="*/ 50 h 178"/>
                <a:gd name="T16" fmla="*/ 30 w 255"/>
                <a:gd name="T17" fmla="*/ 64 h 178"/>
                <a:gd name="T18" fmla="*/ 41 w 255"/>
                <a:gd name="T19" fmla="*/ 79 h 178"/>
                <a:gd name="T20" fmla="*/ 54 w 255"/>
                <a:gd name="T21" fmla="*/ 95 h 178"/>
                <a:gd name="T22" fmla="*/ 70 w 255"/>
                <a:gd name="T23" fmla="*/ 110 h 178"/>
                <a:gd name="T24" fmla="*/ 89 w 255"/>
                <a:gd name="T25" fmla="*/ 125 h 178"/>
                <a:gd name="T26" fmla="*/ 110 w 255"/>
                <a:gd name="T27" fmla="*/ 139 h 178"/>
                <a:gd name="T28" fmla="*/ 135 w 255"/>
                <a:gd name="T29" fmla="*/ 152 h 178"/>
                <a:gd name="T30" fmla="*/ 163 w 255"/>
                <a:gd name="T31" fmla="*/ 162 h 178"/>
                <a:gd name="T32" fmla="*/ 193 w 255"/>
                <a:gd name="T33" fmla="*/ 171 h 178"/>
                <a:gd name="T34" fmla="*/ 228 w 255"/>
                <a:gd name="T35" fmla="*/ 177 h 178"/>
                <a:gd name="T36" fmla="*/ 254 w 255"/>
                <a:gd name="T37" fmla="*/ 167 h 178"/>
                <a:gd name="T38" fmla="*/ 251 w 255"/>
                <a:gd name="T39" fmla="*/ 166 h 178"/>
                <a:gd name="T40" fmla="*/ 246 w 255"/>
                <a:gd name="T41" fmla="*/ 165 h 178"/>
                <a:gd name="T42" fmla="*/ 236 w 255"/>
                <a:gd name="T43" fmla="*/ 163 h 178"/>
                <a:gd name="T44" fmla="*/ 224 w 255"/>
                <a:gd name="T45" fmla="*/ 160 h 178"/>
                <a:gd name="T46" fmla="*/ 210 w 255"/>
                <a:gd name="T47" fmla="*/ 155 h 178"/>
                <a:gd name="T48" fmla="*/ 194 w 255"/>
                <a:gd name="T49" fmla="*/ 149 h 178"/>
                <a:gd name="T50" fmla="*/ 176 w 255"/>
                <a:gd name="T51" fmla="*/ 142 h 178"/>
                <a:gd name="T52" fmla="*/ 157 w 255"/>
                <a:gd name="T53" fmla="*/ 134 h 178"/>
                <a:gd name="T54" fmla="*/ 138 w 255"/>
                <a:gd name="T55" fmla="*/ 125 h 178"/>
                <a:gd name="T56" fmla="*/ 119 w 255"/>
                <a:gd name="T57" fmla="*/ 114 h 178"/>
                <a:gd name="T58" fmla="*/ 100 w 255"/>
                <a:gd name="T59" fmla="*/ 100 h 178"/>
                <a:gd name="T60" fmla="*/ 83 w 255"/>
                <a:gd name="T61" fmla="*/ 86 h 178"/>
                <a:gd name="T62" fmla="*/ 66 w 255"/>
                <a:gd name="T63" fmla="*/ 69 h 178"/>
                <a:gd name="T64" fmla="*/ 51 w 255"/>
                <a:gd name="T65" fmla="*/ 51 h 178"/>
                <a:gd name="T66" fmla="*/ 40 w 255"/>
                <a:gd name="T67" fmla="*/ 31 h 178"/>
                <a:gd name="T68" fmla="*/ 31 w 255"/>
                <a:gd name="T69" fmla="*/ 9 h 178"/>
                <a:gd name="T70" fmla="*/ 0 w 255"/>
                <a:gd name="T71"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5" h="178">
                  <a:moveTo>
                    <a:pt x="0" y="0"/>
                  </a:moveTo>
                  <a:lnTo>
                    <a:pt x="0" y="0"/>
                  </a:lnTo>
                  <a:lnTo>
                    <a:pt x="0" y="2"/>
                  </a:lnTo>
                  <a:lnTo>
                    <a:pt x="1" y="7"/>
                  </a:lnTo>
                  <a:lnTo>
                    <a:pt x="4" y="15"/>
                  </a:lnTo>
                  <a:lnTo>
                    <a:pt x="8" y="24"/>
                  </a:lnTo>
                  <a:lnTo>
                    <a:pt x="13" y="36"/>
                  </a:lnTo>
                  <a:lnTo>
                    <a:pt x="21" y="50"/>
                  </a:lnTo>
                  <a:lnTo>
                    <a:pt x="30" y="64"/>
                  </a:lnTo>
                  <a:lnTo>
                    <a:pt x="41" y="79"/>
                  </a:lnTo>
                  <a:lnTo>
                    <a:pt x="54" y="95"/>
                  </a:lnTo>
                  <a:lnTo>
                    <a:pt x="70" y="110"/>
                  </a:lnTo>
                  <a:lnTo>
                    <a:pt x="89" y="125"/>
                  </a:lnTo>
                  <a:lnTo>
                    <a:pt x="110" y="139"/>
                  </a:lnTo>
                  <a:lnTo>
                    <a:pt x="135" y="152"/>
                  </a:lnTo>
                  <a:lnTo>
                    <a:pt x="163" y="162"/>
                  </a:lnTo>
                  <a:lnTo>
                    <a:pt x="193" y="171"/>
                  </a:lnTo>
                  <a:lnTo>
                    <a:pt x="228" y="177"/>
                  </a:lnTo>
                  <a:lnTo>
                    <a:pt x="254" y="167"/>
                  </a:lnTo>
                  <a:lnTo>
                    <a:pt x="251" y="166"/>
                  </a:lnTo>
                  <a:lnTo>
                    <a:pt x="246" y="165"/>
                  </a:lnTo>
                  <a:lnTo>
                    <a:pt x="236" y="163"/>
                  </a:lnTo>
                  <a:lnTo>
                    <a:pt x="224" y="160"/>
                  </a:lnTo>
                  <a:lnTo>
                    <a:pt x="210" y="155"/>
                  </a:lnTo>
                  <a:lnTo>
                    <a:pt x="194" y="149"/>
                  </a:lnTo>
                  <a:lnTo>
                    <a:pt x="176" y="142"/>
                  </a:lnTo>
                  <a:lnTo>
                    <a:pt x="157" y="134"/>
                  </a:lnTo>
                  <a:lnTo>
                    <a:pt x="138" y="125"/>
                  </a:lnTo>
                  <a:lnTo>
                    <a:pt x="119" y="114"/>
                  </a:lnTo>
                  <a:lnTo>
                    <a:pt x="100" y="100"/>
                  </a:lnTo>
                  <a:lnTo>
                    <a:pt x="83" y="86"/>
                  </a:lnTo>
                  <a:lnTo>
                    <a:pt x="66" y="69"/>
                  </a:lnTo>
                  <a:lnTo>
                    <a:pt x="51" y="51"/>
                  </a:lnTo>
                  <a:lnTo>
                    <a:pt x="40" y="31"/>
                  </a:lnTo>
                  <a:lnTo>
                    <a:pt x="31" y="9"/>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09" name="Freeform 204"/>
            <p:cNvSpPr>
              <a:spLocks/>
            </p:cNvSpPr>
            <p:nvPr/>
          </p:nvSpPr>
          <p:spPr bwMode="auto">
            <a:xfrm>
              <a:off x="3849" y="2201"/>
              <a:ext cx="173" cy="60"/>
            </a:xfrm>
            <a:custGeom>
              <a:avLst/>
              <a:gdLst>
                <a:gd name="T0" fmla="*/ 133 w 173"/>
                <a:gd name="T1" fmla="*/ 15 h 60"/>
                <a:gd name="T2" fmla="*/ 172 w 173"/>
                <a:gd name="T3" fmla="*/ 27 h 60"/>
                <a:gd name="T4" fmla="*/ 90 w 173"/>
                <a:gd name="T5" fmla="*/ 59 h 60"/>
                <a:gd name="T6" fmla="*/ 0 w 173"/>
                <a:gd name="T7" fmla="*/ 28 h 60"/>
                <a:gd name="T8" fmla="*/ 85 w 173"/>
                <a:gd name="T9" fmla="*/ 0 h 60"/>
                <a:gd name="T10" fmla="*/ 125 w 173"/>
                <a:gd name="T11" fmla="*/ 11 h 60"/>
                <a:gd name="T12" fmla="*/ 106 w 173"/>
                <a:gd name="T13" fmla="*/ 14 h 60"/>
                <a:gd name="T14" fmla="*/ 99 w 173"/>
                <a:gd name="T15" fmla="*/ 16 h 60"/>
                <a:gd name="T16" fmla="*/ 93 w 173"/>
                <a:gd name="T17" fmla="*/ 20 h 60"/>
                <a:gd name="T18" fmla="*/ 89 w 173"/>
                <a:gd name="T19" fmla="*/ 24 h 60"/>
                <a:gd name="T20" fmla="*/ 86 w 173"/>
                <a:gd name="T21" fmla="*/ 28 h 60"/>
                <a:gd name="T22" fmla="*/ 86 w 173"/>
                <a:gd name="T23" fmla="*/ 33 h 60"/>
                <a:gd name="T24" fmla="*/ 87 w 173"/>
                <a:gd name="T25" fmla="*/ 36 h 60"/>
                <a:gd name="T26" fmla="*/ 89 w 173"/>
                <a:gd name="T27" fmla="*/ 39 h 60"/>
                <a:gd name="T28" fmla="*/ 93 w 173"/>
                <a:gd name="T29" fmla="*/ 42 h 60"/>
                <a:gd name="T30" fmla="*/ 97 w 173"/>
                <a:gd name="T31" fmla="*/ 43 h 60"/>
                <a:gd name="T32" fmla="*/ 102 w 173"/>
                <a:gd name="T33" fmla="*/ 43 h 60"/>
                <a:gd name="T34" fmla="*/ 108 w 173"/>
                <a:gd name="T35" fmla="*/ 43 h 60"/>
                <a:gd name="T36" fmla="*/ 115 w 173"/>
                <a:gd name="T37" fmla="*/ 42 h 60"/>
                <a:gd name="T38" fmla="*/ 122 w 173"/>
                <a:gd name="T39" fmla="*/ 39 h 60"/>
                <a:gd name="T40" fmla="*/ 128 w 173"/>
                <a:gd name="T41" fmla="*/ 34 h 60"/>
                <a:gd name="T42" fmla="*/ 131 w 173"/>
                <a:gd name="T43" fmla="*/ 25 h 60"/>
                <a:gd name="T44" fmla="*/ 133 w 173"/>
                <a:gd name="T45" fmla="*/ 1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3" h="60">
                  <a:moveTo>
                    <a:pt x="133" y="15"/>
                  </a:moveTo>
                  <a:lnTo>
                    <a:pt x="172" y="27"/>
                  </a:lnTo>
                  <a:lnTo>
                    <a:pt x="90" y="59"/>
                  </a:lnTo>
                  <a:lnTo>
                    <a:pt x="0" y="28"/>
                  </a:lnTo>
                  <a:lnTo>
                    <a:pt x="85" y="0"/>
                  </a:lnTo>
                  <a:lnTo>
                    <a:pt x="125" y="11"/>
                  </a:lnTo>
                  <a:lnTo>
                    <a:pt x="106" y="14"/>
                  </a:lnTo>
                  <a:lnTo>
                    <a:pt x="99" y="16"/>
                  </a:lnTo>
                  <a:lnTo>
                    <a:pt x="93" y="20"/>
                  </a:lnTo>
                  <a:lnTo>
                    <a:pt x="89" y="24"/>
                  </a:lnTo>
                  <a:lnTo>
                    <a:pt x="86" y="28"/>
                  </a:lnTo>
                  <a:lnTo>
                    <a:pt x="86" y="33"/>
                  </a:lnTo>
                  <a:lnTo>
                    <a:pt x="87" y="36"/>
                  </a:lnTo>
                  <a:lnTo>
                    <a:pt x="89" y="39"/>
                  </a:lnTo>
                  <a:lnTo>
                    <a:pt x="93" y="42"/>
                  </a:lnTo>
                  <a:lnTo>
                    <a:pt x="97" y="43"/>
                  </a:lnTo>
                  <a:lnTo>
                    <a:pt x="102" y="43"/>
                  </a:lnTo>
                  <a:lnTo>
                    <a:pt x="108" y="43"/>
                  </a:lnTo>
                  <a:lnTo>
                    <a:pt x="115" y="42"/>
                  </a:lnTo>
                  <a:lnTo>
                    <a:pt x="122" y="39"/>
                  </a:lnTo>
                  <a:lnTo>
                    <a:pt x="128" y="34"/>
                  </a:lnTo>
                  <a:lnTo>
                    <a:pt x="131" y="25"/>
                  </a:lnTo>
                  <a:lnTo>
                    <a:pt x="133" y="15"/>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0" name="Freeform 205"/>
            <p:cNvSpPr>
              <a:spLocks/>
            </p:cNvSpPr>
            <p:nvPr/>
          </p:nvSpPr>
          <p:spPr bwMode="auto">
            <a:xfrm>
              <a:off x="3849" y="2201"/>
              <a:ext cx="179" cy="66"/>
            </a:xfrm>
            <a:custGeom>
              <a:avLst/>
              <a:gdLst>
                <a:gd name="T0" fmla="*/ 138 w 179"/>
                <a:gd name="T1" fmla="*/ 16 h 66"/>
                <a:gd name="T2" fmla="*/ 178 w 179"/>
                <a:gd name="T3" fmla="*/ 30 h 66"/>
                <a:gd name="T4" fmla="*/ 93 w 179"/>
                <a:gd name="T5" fmla="*/ 65 h 66"/>
                <a:gd name="T6" fmla="*/ 0 w 179"/>
                <a:gd name="T7" fmla="*/ 31 h 66"/>
                <a:gd name="T8" fmla="*/ 88 w 179"/>
                <a:gd name="T9" fmla="*/ 0 h 66"/>
                <a:gd name="T10" fmla="*/ 129 w 179"/>
                <a:gd name="T11" fmla="*/ 12 h 66"/>
                <a:gd name="T12" fmla="*/ 110 w 179"/>
                <a:gd name="T13" fmla="*/ 15 h 66"/>
                <a:gd name="T14" fmla="*/ 102 w 179"/>
                <a:gd name="T15" fmla="*/ 18 h 66"/>
                <a:gd name="T16" fmla="*/ 96 w 179"/>
                <a:gd name="T17" fmla="*/ 22 h 66"/>
                <a:gd name="T18" fmla="*/ 92 w 179"/>
                <a:gd name="T19" fmla="*/ 26 h 66"/>
                <a:gd name="T20" fmla="*/ 89 w 179"/>
                <a:gd name="T21" fmla="*/ 31 h 66"/>
                <a:gd name="T22" fmla="*/ 89 w 179"/>
                <a:gd name="T23" fmla="*/ 36 h 66"/>
                <a:gd name="T24" fmla="*/ 90 w 179"/>
                <a:gd name="T25" fmla="*/ 40 h 66"/>
                <a:gd name="T26" fmla="*/ 92 w 179"/>
                <a:gd name="T27" fmla="*/ 43 h 66"/>
                <a:gd name="T28" fmla="*/ 96 w 179"/>
                <a:gd name="T29" fmla="*/ 46 h 66"/>
                <a:gd name="T30" fmla="*/ 100 w 179"/>
                <a:gd name="T31" fmla="*/ 47 h 66"/>
                <a:gd name="T32" fmla="*/ 106 w 179"/>
                <a:gd name="T33" fmla="*/ 47 h 66"/>
                <a:gd name="T34" fmla="*/ 112 w 179"/>
                <a:gd name="T35" fmla="*/ 47 h 66"/>
                <a:gd name="T36" fmla="*/ 119 w 179"/>
                <a:gd name="T37" fmla="*/ 46 h 66"/>
                <a:gd name="T38" fmla="*/ 126 w 179"/>
                <a:gd name="T39" fmla="*/ 43 h 66"/>
                <a:gd name="T40" fmla="*/ 132 w 179"/>
                <a:gd name="T41" fmla="*/ 37 h 66"/>
                <a:gd name="T42" fmla="*/ 136 w 179"/>
                <a:gd name="T43" fmla="*/ 28 h 66"/>
                <a:gd name="T44" fmla="*/ 138 w 179"/>
                <a:gd name="T45" fmla="*/ 1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9" h="66">
                  <a:moveTo>
                    <a:pt x="138" y="16"/>
                  </a:moveTo>
                  <a:lnTo>
                    <a:pt x="178" y="30"/>
                  </a:lnTo>
                  <a:lnTo>
                    <a:pt x="93" y="65"/>
                  </a:lnTo>
                  <a:lnTo>
                    <a:pt x="0" y="31"/>
                  </a:lnTo>
                  <a:lnTo>
                    <a:pt x="88" y="0"/>
                  </a:lnTo>
                  <a:lnTo>
                    <a:pt x="129" y="12"/>
                  </a:lnTo>
                  <a:lnTo>
                    <a:pt x="110" y="15"/>
                  </a:lnTo>
                  <a:lnTo>
                    <a:pt x="102" y="18"/>
                  </a:lnTo>
                  <a:lnTo>
                    <a:pt x="96" y="22"/>
                  </a:lnTo>
                  <a:lnTo>
                    <a:pt x="92" y="26"/>
                  </a:lnTo>
                  <a:lnTo>
                    <a:pt x="89" y="31"/>
                  </a:lnTo>
                  <a:lnTo>
                    <a:pt x="89" y="36"/>
                  </a:lnTo>
                  <a:lnTo>
                    <a:pt x="90" y="40"/>
                  </a:lnTo>
                  <a:lnTo>
                    <a:pt x="92" y="43"/>
                  </a:lnTo>
                  <a:lnTo>
                    <a:pt x="96" y="46"/>
                  </a:lnTo>
                  <a:lnTo>
                    <a:pt x="100" y="47"/>
                  </a:lnTo>
                  <a:lnTo>
                    <a:pt x="106" y="47"/>
                  </a:lnTo>
                  <a:lnTo>
                    <a:pt x="112" y="47"/>
                  </a:lnTo>
                  <a:lnTo>
                    <a:pt x="119" y="46"/>
                  </a:lnTo>
                  <a:lnTo>
                    <a:pt x="126" y="43"/>
                  </a:lnTo>
                  <a:lnTo>
                    <a:pt x="132" y="37"/>
                  </a:lnTo>
                  <a:lnTo>
                    <a:pt x="136" y="28"/>
                  </a:lnTo>
                  <a:lnTo>
                    <a:pt x="138"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1" name="Freeform 206"/>
            <p:cNvSpPr>
              <a:spLocks/>
            </p:cNvSpPr>
            <p:nvPr/>
          </p:nvSpPr>
          <p:spPr bwMode="auto">
            <a:xfrm>
              <a:off x="3844" y="2070"/>
              <a:ext cx="321" cy="175"/>
            </a:xfrm>
            <a:custGeom>
              <a:avLst/>
              <a:gdLst>
                <a:gd name="T0" fmla="*/ 80 w 321"/>
                <a:gd name="T1" fmla="*/ 10 h 175"/>
                <a:gd name="T2" fmla="*/ 80 w 321"/>
                <a:gd name="T3" fmla="*/ 11 h 175"/>
                <a:gd name="T4" fmla="*/ 78 w 321"/>
                <a:gd name="T5" fmla="*/ 15 h 175"/>
                <a:gd name="T6" fmla="*/ 77 w 321"/>
                <a:gd name="T7" fmla="*/ 18 h 175"/>
                <a:gd name="T8" fmla="*/ 74 w 321"/>
                <a:gd name="T9" fmla="*/ 24 h 175"/>
                <a:gd name="T10" fmla="*/ 70 w 321"/>
                <a:gd name="T11" fmla="*/ 30 h 175"/>
                <a:gd name="T12" fmla="*/ 65 w 321"/>
                <a:gd name="T13" fmla="*/ 36 h 175"/>
                <a:gd name="T14" fmla="*/ 57 w 321"/>
                <a:gd name="T15" fmla="*/ 41 h 175"/>
                <a:gd name="T16" fmla="*/ 47 w 321"/>
                <a:gd name="T17" fmla="*/ 44 h 175"/>
                <a:gd name="T18" fmla="*/ 47 w 321"/>
                <a:gd name="T19" fmla="*/ 46 h 175"/>
                <a:gd name="T20" fmla="*/ 44 w 321"/>
                <a:gd name="T21" fmla="*/ 51 h 175"/>
                <a:gd name="T22" fmla="*/ 41 w 321"/>
                <a:gd name="T23" fmla="*/ 60 h 175"/>
                <a:gd name="T24" fmla="*/ 38 w 321"/>
                <a:gd name="T25" fmla="*/ 71 h 175"/>
                <a:gd name="T26" fmla="*/ 33 w 321"/>
                <a:gd name="T27" fmla="*/ 82 h 175"/>
                <a:gd name="T28" fmla="*/ 30 w 321"/>
                <a:gd name="T29" fmla="*/ 95 h 175"/>
                <a:gd name="T30" fmla="*/ 27 w 321"/>
                <a:gd name="T31" fmla="*/ 108 h 175"/>
                <a:gd name="T32" fmla="*/ 25 w 321"/>
                <a:gd name="T33" fmla="*/ 120 h 175"/>
                <a:gd name="T34" fmla="*/ 25 w 321"/>
                <a:gd name="T35" fmla="*/ 127 h 175"/>
                <a:gd name="T36" fmla="*/ 27 w 321"/>
                <a:gd name="T37" fmla="*/ 134 h 175"/>
                <a:gd name="T38" fmla="*/ 29 w 321"/>
                <a:gd name="T39" fmla="*/ 144 h 175"/>
                <a:gd name="T40" fmla="*/ 32 w 321"/>
                <a:gd name="T41" fmla="*/ 152 h 175"/>
                <a:gd name="T42" fmla="*/ 34 w 321"/>
                <a:gd name="T43" fmla="*/ 160 h 175"/>
                <a:gd name="T44" fmla="*/ 35 w 321"/>
                <a:gd name="T45" fmla="*/ 166 h 175"/>
                <a:gd name="T46" fmla="*/ 35 w 321"/>
                <a:gd name="T47" fmla="*/ 171 h 175"/>
                <a:gd name="T48" fmla="*/ 31 w 321"/>
                <a:gd name="T49" fmla="*/ 174 h 175"/>
                <a:gd name="T50" fmla="*/ 0 w 321"/>
                <a:gd name="T51" fmla="*/ 80 h 175"/>
                <a:gd name="T52" fmla="*/ 61 w 321"/>
                <a:gd name="T53" fmla="*/ 0 h 175"/>
                <a:gd name="T54" fmla="*/ 320 w 321"/>
                <a:gd name="T55" fmla="*/ 93 h 175"/>
                <a:gd name="T56" fmla="*/ 300 w 321"/>
                <a:gd name="T57" fmla="*/ 110 h 175"/>
                <a:gd name="T58" fmla="*/ 106 w 321"/>
                <a:gd name="T59" fmla="*/ 44 h 175"/>
                <a:gd name="T60" fmla="*/ 117 w 321"/>
                <a:gd name="T61" fmla="*/ 22 h 175"/>
                <a:gd name="T62" fmla="*/ 80 w 321"/>
                <a:gd name="T63" fmla="*/ 1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1" h="175">
                  <a:moveTo>
                    <a:pt x="80" y="10"/>
                  </a:moveTo>
                  <a:lnTo>
                    <a:pt x="80" y="11"/>
                  </a:lnTo>
                  <a:lnTo>
                    <a:pt x="78" y="15"/>
                  </a:lnTo>
                  <a:lnTo>
                    <a:pt x="77" y="18"/>
                  </a:lnTo>
                  <a:lnTo>
                    <a:pt x="74" y="24"/>
                  </a:lnTo>
                  <a:lnTo>
                    <a:pt x="70" y="30"/>
                  </a:lnTo>
                  <a:lnTo>
                    <a:pt x="65" y="36"/>
                  </a:lnTo>
                  <a:lnTo>
                    <a:pt x="57" y="41"/>
                  </a:lnTo>
                  <a:lnTo>
                    <a:pt x="47" y="44"/>
                  </a:lnTo>
                  <a:lnTo>
                    <a:pt x="47" y="46"/>
                  </a:lnTo>
                  <a:lnTo>
                    <a:pt x="44" y="51"/>
                  </a:lnTo>
                  <a:lnTo>
                    <a:pt x="41" y="60"/>
                  </a:lnTo>
                  <a:lnTo>
                    <a:pt x="38" y="71"/>
                  </a:lnTo>
                  <a:lnTo>
                    <a:pt x="33" y="82"/>
                  </a:lnTo>
                  <a:lnTo>
                    <a:pt x="30" y="95"/>
                  </a:lnTo>
                  <a:lnTo>
                    <a:pt x="27" y="108"/>
                  </a:lnTo>
                  <a:lnTo>
                    <a:pt x="25" y="120"/>
                  </a:lnTo>
                  <a:lnTo>
                    <a:pt x="25" y="127"/>
                  </a:lnTo>
                  <a:lnTo>
                    <a:pt x="27" y="134"/>
                  </a:lnTo>
                  <a:lnTo>
                    <a:pt x="29" y="144"/>
                  </a:lnTo>
                  <a:lnTo>
                    <a:pt x="32" y="152"/>
                  </a:lnTo>
                  <a:lnTo>
                    <a:pt x="34" y="160"/>
                  </a:lnTo>
                  <a:lnTo>
                    <a:pt x="35" y="166"/>
                  </a:lnTo>
                  <a:lnTo>
                    <a:pt x="35" y="171"/>
                  </a:lnTo>
                  <a:lnTo>
                    <a:pt x="31" y="174"/>
                  </a:lnTo>
                  <a:lnTo>
                    <a:pt x="0" y="80"/>
                  </a:lnTo>
                  <a:lnTo>
                    <a:pt x="61" y="0"/>
                  </a:lnTo>
                  <a:lnTo>
                    <a:pt x="320" y="93"/>
                  </a:lnTo>
                  <a:lnTo>
                    <a:pt x="300" y="110"/>
                  </a:lnTo>
                  <a:lnTo>
                    <a:pt x="106" y="44"/>
                  </a:lnTo>
                  <a:lnTo>
                    <a:pt x="117" y="22"/>
                  </a:lnTo>
                  <a:lnTo>
                    <a:pt x="80"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2" name="Freeform 207"/>
            <p:cNvSpPr>
              <a:spLocks/>
            </p:cNvSpPr>
            <p:nvPr/>
          </p:nvSpPr>
          <p:spPr bwMode="auto">
            <a:xfrm>
              <a:off x="3844" y="2070"/>
              <a:ext cx="327" cy="181"/>
            </a:xfrm>
            <a:custGeom>
              <a:avLst/>
              <a:gdLst>
                <a:gd name="T0" fmla="*/ 81 w 327"/>
                <a:gd name="T1" fmla="*/ 10 h 181"/>
                <a:gd name="T2" fmla="*/ 81 w 327"/>
                <a:gd name="T3" fmla="*/ 10 h 181"/>
                <a:gd name="T4" fmla="*/ 81 w 327"/>
                <a:gd name="T5" fmla="*/ 11 h 181"/>
                <a:gd name="T6" fmla="*/ 79 w 327"/>
                <a:gd name="T7" fmla="*/ 15 h 181"/>
                <a:gd name="T8" fmla="*/ 78 w 327"/>
                <a:gd name="T9" fmla="*/ 19 h 181"/>
                <a:gd name="T10" fmla="*/ 75 w 327"/>
                <a:gd name="T11" fmla="*/ 25 h 181"/>
                <a:gd name="T12" fmla="*/ 71 w 327"/>
                <a:gd name="T13" fmla="*/ 31 h 181"/>
                <a:gd name="T14" fmla="*/ 66 w 327"/>
                <a:gd name="T15" fmla="*/ 37 h 181"/>
                <a:gd name="T16" fmla="*/ 58 w 327"/>
                <a:gd name="T17" fmla="*/ 42 h 181"/>
                <a:gd name="T18" fmla="*/ 48 w 327"/>
                <a:gd name="T19" fmla="*/ 45 h 181"/>
                <a:gd name="T20" fmla="*/ 48 w 327"/>
                <a:gd name="T21" fmla="*/ 48 h 181"/>
                <a:gd name="T22" fmla="*/ 45 w 327"/>
                <a:gd name="T23" fmla="*/ 53 h 181"/>
                <a:gd name="T24" fmla="*/ 42 w 327"/>
                <a:gd name="T25" fmla="*/ 62 h 181"/>
                <a:gd name="T26" fmla="*/ 39 w 327"/>
                <a:gd name="T27" fmla="*/ 73 h 181"/>
                <a:gd name="T28" fmla="*/ 34 w 327"/>
                <a:gd name="T29" fmla="*/ 85 h 181"/>
                <a:gd name="T30" fmla="*/ 31 w 327"/>
                <a:gd name="T31" fmla="*/ 98 h 181"/>
                <a:gd name="T32" fmla="*/ 28 w 327"/>
                <a:gd name="T33" fmla="*/ 112 h 181"/>
                <a:gd name="T34" fmla="*/ 25 w 327"/>
                <a:gd name="T35" fmla="*/ 124 h 181"/>
                <a:gd name="T36" fmla="*/ 25 w 327"/>
                <a:gd name="T37" fmla="*/ 131 h 181"/>
                <a:gd name="T38" fmla="*/ 28 w 327"/>
                <a:gd name="T39" fmla="*/ 139 h 181"/>
                <a:gd name="T40" fmla="*/ 30 w 327"/>
                <a:gd name="T41" fmla="*/ 149 h 181"/>
                <a:gd name="T42" fmla="*/ 33 w 327"/>
                <a:gd name="T43" fmla="*/ 157 h 181"/>
                <a:gd name="T44" fmla="*/ 35 w 327"/>
                <a:gd name="T45" fmla="*/ 165 h 181"/>
                <a:gd name="T46" fmla="*/ 36 w 327"/>
                <a:gd name="T47" fmla="*/ 172 h 181"/>
                <a:gd name="T48" fmla="*/ 36 w 327"/>
                <a:gd name="T49" fmla="*/ 177 h 181"/>
                <a:gd name="T50" fmla="*/ 32 w 327"/>
                <a:gd name="T51" fmla="*/ 180 h 181"/>
                <a:gd name="T52" fmla="*/ 0 w 327"/>
                <a:gd name="T53" fmla="*/ 83 h 181"/>
                <a:gd name="T54" fmla="*/ 62 w 327"/>
                <a:gd name="T55" fmla="*/ 0 h 181"/>
                <a:gd name="T56" fmla="*/ 326 w 327"/>
                <a:gd name="T57" fmla="*/ 96 h 181"/>
                <a:gd name="T58" fmla="*/ 306 w 327"/>
                <a:gd name="T59" fmla="*/ 114 h 181"/>
                <a:gd name="T60" fmla="*/ 108 w 327"/>
                <a:gd name="T61" fmla="*/ 45 h 181"/>
                <a:gd name="T62" fmla="*/ 119 w 327"/>
                <a:gd name="T63" fmla="*/ 23 h 181"/>
                <a:gd name="T64" fmla="*/ 81 w 327"/>
                <a:gd name="T65" fmla="*/ 1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7" h="181">
                  <a:moveTo>
                    <a:pt x="81" y="10"/>
                  </a:moveTo>
                  <a:lnTo>
                    <a:pt x="81" y="10"/>
                  </a:lnTo>
                  <a:lnTo>
                    <a:pt x="81" y="11"/>
                  </a:lnTo>
                  <a:lnTo>
                    <a:pt x="79" y="15"/>
                  </a:lnTo>
                  <a:lnTo>
                    <a:pt x="78" y="19"/>
                  </a:lnTo>
                  <a:lnTo>
                    <a:pt x="75" y="25"/>
                  </a:lnTo>
                  <a:lnTo>
                    <a:pt x="71" y="31"/>
                  </a:lnTo>
                  <a:lnTo>
                    <a:pt x="66" y="37"/>
                  </a:lnTo>
                  <a:lnTo>
                    <a:pt x="58" y="42"/>
                  </a:lnTo>
                  <a:lnTo>
                    <a:pt x="48" y="45"/>
                  </a:lnTo>
                  <a:lnTo>
                    <a:pt x="48" y="48"/>
                  </a:lnTo>
                  <a:lnTo>
                    <a:pt x="45" y="53"/>
                  </a:lnTo>
                  <a:lnTo>
                    <a:pt x="42" y="62"/>
                  </a:lnTo>
                  <a:lnTo>
                    <a:pt x="39" y="73"/>
                  </a:lnTo>
                  <a:lnTo>
                    <a:pt x="34" y="85"/>
                  </a:lnTo>
                  <a:lnTo>
                    <a:pt x="31" y="98"/>
                  </a:lnTo>
                  <a:lnTo>
                    <a:pt x="28" y="112"/>
                  </a:lnTo>
                  <a:lnTo>
                    <a:pt x="25" y="124"/>
                  </a:lnTo>
                  <a:lnTo>
                    <a:pt x="25" y="131"/>
                  </a:lnTo>
                  <a:lnTo>
                    <a:pt x="28" y="139"/>
                  </a:lnTo>
                  <a:lnTo>
                    <a:pt x="30" y="149"/>
                  </a:lnTo>
                  <a:lnTo>
                    <a:pt x="33" y="157"/>
                  </a:lnTo>
                  <a:lnTo>
                    <a:pt x="35" y="165"/>
                  </a:lnTo>
                  <a:lnTo>
                    <a:pt x="36" y="172"/>
                  </a:lnTo>
                  <a:lnTo>
                    <a:pt x="36" y="177"/>
                  </a:lnTo>
                  <a:lnTo>
                    <a:pt x="32" y="180"/>
                  </a:lnTo>
                  <a:lnTo>
                    <a:pt x="0" y="83"/>
                  </a:lnTo>
                  <a:lnTo>
                    <a:pt x="62" y="0"/>
                  </a:lnTo>
                  <a:lnTo>
                    <a:pt x="326" y="96"/>
                  </a:lnTo>
                  <a:lnTo>
                    <a:pt x="306" y="114"/>
                  </a:lnTo>
                  <a:lnTo>
                    <a:pt x="108" y="45"/>
                  </a:lnTo>
                  <a:lnTo>
                    <a:pt x="119" y="23"/>
                  </a:lnTo>
                  <a:lnTo>
                    <a:pt x="81"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3" name="Freeform 208"/>
            <p:cNvSpPr>
              <a:spLocks/>
            </p:cNvSpPr>
            <p:nvPr/>
          </p:nvSpPr>
          <p:spPr bwMode="auto">
            <a:xfrm>
              <a:off x="4489" y="3056"/>
              <a:ext cx="111" cy="69"/>
            </a:xfrm>
            <a:custGeom>
              <a:avLst/>
              <a:gdLst>
                <a:gd name="T0" fmla="*/ 109 w 111"/>
                <a:gd name="T1" fmla="*/ 0 h 69"/>
                <a:gd name="T2" fmla="*/ 109 w 111"/>
                <a:gd name="T3" fmla="*/ 2 h 69"/>
                <a:gd name="T4" fmla="*/ 110 w 111"/>
                <a:gd name="T5" fmla="*/ 5 h 69"/>
                <a:gd name="T6" fmla="*/ 110 w 111"/>
                <a:gd name="T7" fmla="*/ 10 h 69"/>
                <a:gd name="T8" fmla="*/ 110 w 111"/>
                <a:gd name="T9" fmla="*/ 17 h 69"/>
                <a:gd name="T10" fmla="*/ 109 w 111"/>
                <a:gd name="T11" fmla="*/ 24 h 69"/>
                <a:gd name="T12" fmla="*/ 108 w 111"/>
                <a:gd name="T13" fmla="*/ 31 h 69"/>
                <a:gd name="T14" fmla="*/ 106 w 111"/>
                <a:gd name="T15" fmla="*/ 40 h 69"/>
                <a:gd name="T16" fmla="*/ 103 w 111"/>
                <a:gd name="T17" fmla="*/ 48 h 69"/>
                <a:gd name="T18" fmla="*/ 102 w 111"/>
                <a:gd name="T19" fmla="*/ 49 h 69"/>
                <a:gd name="T20" fmla="*/ 101 w 111"/>
                <a:gd name="T21" fmla="*/ 51 h 69"/>
                <a:gd name="T22" fmla="*/ 99 w 111"/>
                <a:gd name="T23" fmla="*/ 51 h 69"/>
                <a:gd name="T24" fmla="*/ 96 w 111"/>
                <a:gd name="T25" fmla="*/ 54 h 69"/>
                <a:gd name="T26" fmla="*/ 92 w 111"/>
                <a:gd name="T27" fmla="*/ 57 h 69"/>
                <a:gd name="T28" fmla="*/ 87 w 111"/>
                <a:gd name="T29" fmla="*/ 61 h 69"/>
                <a:gd name="T30" fmla="*/ 82 w 111"/>
                <a:gd name="T31" fmla="*/ 62 h 69"/>
                <a:gd name="T32" fmla="*/ 76 w 111"/>
                <a:gd name="T33" fmla="*/ 65 h 69"/>
                <a:gd name="T34" fmla="*/ 69 w 111"/>
                <a:gd name="T35" fmla="*/ 67 h 69"/>
                <a:gd name="T36" fmla="*/ 61 w 111"/>
                <a:gd name="T37" fmla="*/ 68 h 69"/>
                <a:gd name="T38" fmla="*/ 53 w 111"/>
                <a:gd name="T39" fmla="*/ 68 h 69"/>
                <a:gd name="T40" fmla="*/ 45 w 111"/>
                <a:gd name="T41" fmla="*/ 67 h 69"/>
                <a:gd name="T42" fmla="*/ 35 w 111"/>
                <a:gd name="T43" fmla="*/ 65 h 69"/>
                <a:gd name="T44" fmla="*/ 25 w 111"/>
                <a:gd name="T45" fmla="*/ 61 h 69"/>
                <a:gd name="T46" fmla="*/ 15 w 111"/>
                <a:gd name="T47" fmla="*/ 55 h 69"/>
                <a:gd name="T48" fmla="*/ 5 w 111"/>
                <a:gd name="T49" fmla="*/ 48 h 69"/>
                <a:gd name="T50" fmla="*/ 4 w 111"/>
                <a:gd name="T51" fmla="*/ 47 h 69"/>
                <a:gd name="T52" fmla="*/ 3 w 111"/>
                <a:gd name="T53" fmla="*/ 44 h 69"/>
                <a:gd name="T54" fmla="*/ 3 w 111"/>
                <a:gd name="T55" fmla="*/ 40 h 69"/>
                <a:gd name="T56" fmla="*/ 2 w 111"/>
                <a:gd name="T57" fmla="*/ 36 h 69"/>
                <a:gd name="T58" fmla="*/ 1 w 111"/>
                <a:gd name="T59" fmla="*/ 30 h 69"/>
                <a:gd name="T60" fmla="*/ 0 w 111"/>
                <a:gd name="T61" fmla="*/ 25 h 69"/>
                <a:gd name="T62" fmla="*/ 1 w 111"/>
                <a:gd name="T63" fmla="*/ 20 h 69"/>
                <a:gd name="T64" fmla="*/ 1 w 111"/>
                <a:gd name="T65" fmla="*/ 17 h 69"/>
                <a:gd name="T66" fmla="*/ 109 w 111"/>
                <a:gd name="T67"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1" h="69">
                  <a:moveTo>
                    <a:pt x="109" y="0"/>
                  </a:moveTo>
                  <a:lnTo>
                    <a:pt x="109" y="2"/>
                  </a:lnTo>
                  <a:lnTo>
                    <a:pt x="110" y="5"/>
                  </a:lnTo>
                  <a:lnTo>
                    <a:pt x="110" y="10"/>
                  </a:lnTo>
                  <a:lnTo>
                    <a:pt x="110" y="17"/>
                  </a:lnTo>
                  <a:lnTo>
                    <a:pt x="109" y="24"/>
                  </a:lnTo>
                  <a:lnTo>
                    <a:pt x="108" y="31"/>
                  </a:lnTo>
                  <a:lnTo>
                    <a:pt x="106" y="40"/>
                  </a:lnTo>
                  <a:lnTo>
                    <a:pt x="103" y="48"/>
                  </a:lnTo>
                  <a:lnTo>
                    <a:pt x="102" y="49"/>
                  </a:lnTo>
                  <a:lnTo>
                    <a:pt x="101" y="51"/>
                  </a:lnTo>
                  <a:lnTo>
                    <a:pt x="99" y="51"/>
                  </a:lnTo>
                  <a:lnTo>
                    <a:pt x="96" y="54"/>
                  </a:lnTo>
                  <a:lnTo>
                    <a:pt x="92" y="57"/>
                  </a:lnTo>
                  <a:lnTo>
                    <a:pt x="87" y="61"/>
                  </a:lnTo>
                  <a:lnTo>
                    <a:pt x="82" y="62"/>
                  </a:lnTo>
                  <a:lnTo>
                    <a:pt x="76" y="65"/>
                  </a:lnTo>
                  <a:lnTo>
                    <a:pt x="69" y="67"/>
                  </a:lnTo>
                  <a:lnTo>
                    <a:pt x="61" y="68"/>
                  </a:lnTo>
                  <a:lnTo>
                    <a:pt x="53" y="68"/>
                  </a:lnTo>
                  <a:lnTo>
                    <a:pt x="45" y="67"/>
                  </a:lnTo>
                  <a:lnTo>
                    <a:pt x="35" y="65"/>
                  </a:lnTo>
                  <a:lnTo>
                    <a:pt x="25" y="61"/>
                  </a:lnTo>
                  <a:lnTo>
                    <a:pt x="15" y="55"/>
                  </a:lnTo>
                  <a:lnTo>
                    <a:pt x="5" y="48"/>
                  </a:lnTo>
                  <a:lnTo>
                    <a:pt x="4" y="47"/>
                  </a:lnTo>
                  <a:lnTo>
                    <a:pt x="3" y="44"/>
                  </a:lnTo>
                  <a:lnTo>
                    <a:pt x="3" y="40"/>
                  </a:lnTo>
                  <a:lnTo>
                    <a:pt x="2" y="36"/>
                  </a:lnTo>
                  <a:lnTo>
                    <a:pt x="1" y="30"/>
                  </a:lnTo>
                  <a:lnTo>
                    <a:pt x="0" y="25"/>
                  </a:lnTo>
                  <a:lnTo>
                    <a:pt x="1" y="20"/>
                  </a:lnTo>
                  <a:lnTo>
                    <a:pt x="1" y="17"/>
                  </a:lnTo>
                  <a:lnTo>
                    <a:pt x="109" y="0"/>
                  </a:lnTo>
                </a:path>
              </a:pathLst>
            </a:custGeom>
            <a:solidFill>
              <a:srgbClr val="A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4" name="Freeform 209"/>
            <p:cNvSpPr>
              <a:spLocks/>
            </p:cNvSpPr>
            <p:nvPr/>
          </p:nvSpPr>
          <p:spPr bwMode="auto">
            <a:xfrm>
              <a:off x="4489" y="3056"/>
              <a:ext cx="117" cy="75"/>
            </a:xfrm>
            <a:custGeom>
              <a:avLst/>
              <a:gdLst>
                <a:gd name="T0" fmla="*/ 115 w 117"/>
                <a:gd name="T1" fmla="*/ 0 h 75"/>
                <a:gd name="T2" fmla="*/ 115 w 117"/>
                <a:gd name="T3" fmla="*/ 0 h 75"/>
                <a:gd name="T4" fmla="*/ 115 w 117"/>
                <a:gd name="T5" fmla="*/ 2 h 75"/>
                <a:gd name="T6" fmla="*/ 116 w 117"/>
                <a:gd name="T7" fmla="*/ 5 h 75"/>
                <a:gd name="T8" fmla="*/ 116 w 117"/>
                <a:gd name="T9" fmla="*/ 11 h 75"/>
                <a:gd name="T10" fmla="*/ 116 w 117"/>
                <a:gd name="T11" fmla="*/ 18 h 75"/>
                <a:gd name="T12" fmla="*/ 115 w 117"/>
                <a:gd name="T13" fmla="*/ 26 h 75"/>
                <a:gd name="T14" fmla="*/ 114 w 117"/>
                <a:gd name="T15" fmla="*/ 34 h 75"/>
                <a:gd name="T16" fmla="*/ 112 w 117"/>
                <a:gd name="T17" fmla="*/ 44 h 75"/>
                <a:gd name="T18" fmla="*/ 109 w 117"/>
                <a:gd name="T19" fmla="*/ 52 h 75"/>
                <a:gd name="T20" fmla="*/ 108 w 117"/>
                <a:gd name="T21" fmla="*/ 53 h 75"/>
                <a:gd name="T22" fmla="*/ 107 w 117"/>
                <a:gd name="T23" fmla="*/ 55 h 75"/>
                <a:gd name="T24" fmla="*/ 104 w 117"/>
                <a:gd name="T25" fmla="*/ 56 h 75"/>
                <a:gd name="T26" fmla="*/ 101 w 117"/>
                <a:gd name="T27" fmla="*/ 59 h 75"/>
                <a:gd name="T28" fmla="*/ 97 w 117"/>
                <a:gd name="T29" fmla="*/ 62 h 75"/>
                <a:gd name="T30" fmla="*/ 92 w 117"/>
                <a:gd name="T31" fmla="*/ 66 h 75"/>
                <a:gd name="T32" fmla="*/ 86 w 117"/>
                <a:gd name="T33" fmla="*/ 68 h 75"/>
                <a:gd name="T34" fmla="*/ 80 w 117"/>
                <a:gd name="T35" fmla="*/ 71 h 75"/>
                <a:gd name="T36" fmla="*/ 73 w 117"/>
                <a:gd name="T37" fmla="*/ 73 h 75"/>
                <a:gd name="T38" fmla="*/ 64 w 117"/>
                <a:gd name="T39" fmla="*/ 74 h 75"/>
                <a:gd name="T40" fmla="*/ 56 w 117"/>
                <a:gd name="T41" fmla="*/ 74 h 75"/>
                <a:gd name="T42" fmla="*/ 47 w 117"/>
                <a:gd name="T43" fmla="*/ 73 h 75"/>
                <a:gd name="T44" fmla="*/ 37 w 117"/>
                <a:gd name="T45" fmla="*/ 71 h 75"/>
                <a:gd name="T46" fmla="*/ 26 w 117"/>
                <a:gd name="T47" fmla="*/ 66 h 75"/>
                <a:gd name="T48" fmla="*/ 16 w 117"/>
                <a:gd name="T49" fmla="*/ 60 h 75"/>
                <a:gd name="T50" fmla="*/ 5 w 117"/>
                <a:gd name="T51" fmla="*/ 52 h 75"/>
                <a:gd name="T52" fmla="*/ 4 w 117"/>
                <a:gd name="T53" fmla="*/ 51 h 75"/>
                <a:gd name="T54" fmla="*/ 3 w 117"/>
                <a:gd name="T55" fmla="*/ 48 h 75"/>
                <a:gd name="T56" fmla="*/ 3 w 117"/>
                <a:gd name="T57" fmla="*/ 44 h 75"/>
                <a:gd name="T58" fmla="*/ 2 w 117"/>
                <a:gd name="T59" fmla="*/ 39 h 75"/>
                <a:gd name="T60" fmla="*/ 1 w 117"/>
                <a:gd name="T61" fmla="*/ 33 h 75"/>
                <a:gd name="T62" fmla="*/ 0 w 117"/>
                <a:gd name="T63" fmla="*/ 27 h 75"/>
                <a:gd name="T64" fmla="*/ 1 w 117"/>
                <a:gd name="T65" fmla="*/ 22 h 75"/>
                <a:gd name="T66" fmla="*/ 1 w 117"/>
                <a:gd name="T67" fmla="*/ 18 h 75"/>
                <a:gd name="T68" fmla="*/ 115 w 117"/>
                <a:gd name="T69"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7" h="75">
                  <a:moveTo>
                    <a:pt x="115" y="0"/>
                  </a:moveTo>
                  <a:lnTo>
                    <a:pt x="115" y="0"/>
                  </a:lnTo>
                  <a:lnTo>
                    <a:pt x="115" y="2"/>
                  </a:lnTo>
                  <a:lnTo>
                    <a:pt x="116" y="5"/>
                  </a:lnTo>
                  <a:lnTo>
                    <a:pt x="116" y="11"/>
                  </a:lnTo>
                  <a:lnTo>
                    <a:pt x="116" y="18"/>
                  </a:lnTo>
                  <a:lnTo>
                    <a:pt x="115" y="26"/>
                  </a:lnTo>
                  <a:lnTo>
                    <a:pt x="114" y="34"/>
                  </a:lnTo>
                  <a:lnTo>
                    <a:pt x="112" y="44"/>
                  </a:lnTo>
                  <a:lnTo>
                    <a:pt x="109" y="52"/>
                  </a:lnTo>
                  <a:lnTo>
                    <a:pt x="108" y="53"/>
                  </a:lnTo>
                  <a:lnTo>
                    <a:pt x="107" y="55"/>
                  </a:lnTo>
                  <a:lnTo>
                    <a:pt x="104" y="56"/>
                  </a:lnTo>
                  <a:lnTo>
                    <a:pt x="101" y="59"/>
                  </a:lnTo>
                  <a:lnTo>
                    <a:pt x="97" y="62"/>
                  </a:lnTo>
                  <a:lnTo>
                    <a:pt x="92" y="66"/>
                  </a:lnTo>
                  <a:lnTo>
                    <a:pt x="86" y="68"/>
                  </a:lnTo>
                  <a:lnTo>
                    <a:pt x="80" y="71"/>
                  </a:lnTo>
                  <a:lnTo>
                    <a:pt x="73" y="73"/>
                  </a:lnTo>
                  <a:lnTo>
                    <a:pt x="64" y="74"/>
                  </a:lnTo>
                  <a:lnTo>
                    <a:pt x="56" y="74"/>
                  </a:lnTo>
                  <a:lnTo>
                    <a:pt x="47" y="73"/>
                  </a:lnTo>
                  <a:lnTo>
                    <a:pt x="37" y="71"/>
                  </a:lnTo>
                  <a:lnTo>
                    <a:pt x="26" y="66"/>
                  </a:lnTo>
                  <a:lnTo>
                    <a:pt x="16" y="60"/>
                  </a:lnTo>
                  <a:lnTo>
                    <a:pt x="5" y="52"/>
                  </a:lnTo>
                  <a:lnTo>
                    <a:pt x="4" y="51"/>
                  </a:lnTo>
                  <a:lnTo>
                    <a:pt x="3" y="48"/>
                  </a:lnTo>
                  <a:lnTo>
                    <a:pt x="3" y="44"/>
                  </a:lnTo>
                  <a:lnTo>
                    <a:pt x="2" y="39"/>
                  </a:lnTo>
                  <a:lnTo>
                    <a:pt x="1" y="33"/>
                  </a:lnTo>
                  <a:lnTo>
                    <a:pt x="0" y="27"/>
                  </a:lnTo>
                  <a:lnTo>
                    <a:pt x="1" y="22"/>
                  </a:lnTo>
                  <a:lnTo>
                    <a:pt x="1" y="18"/>
                  </a:lnTo>
                  <a:lnTo>
                    <a:pt x="115"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5" name="Freeform 210"/>
            <p:cNvSpPr>
              <a:spLocks/>
            </p:cNvSpPr>
            <p:nvPr/>
          </p:nvSpPr>
          <p:spPr bwMode="auto">
            <a:xfrm>
              <a:off x="4490" y="3074"/>
              <a:ext cx="15" cy="35"/>
            </a:xfrm>
            <a:custGeom>
              <a:avLst/>
              <a:gdLst>
                <a:gd name="T0" fmla="*/ 0 w 15"/>
                <a:gd name="T1" fmla="*/ 5 h 35"/>
                <a:gd name="T2" fmla="*/ 0 w 15"/>
                <a:gd name="T3" fmla="*/ 6 h 35"/>
                <a:gd name="T4" fmla="*/ 0 w 15"/>
                <a:gd name="T5" fmla="*/ 7 h 35"/>
                <a:gd name="T6" fmla="*/ 0 w 15"/>
                <a:gd name="T7" fmla="*/ 9 h 35"/>
                <a:gd name="T8" fmla="*/ 0 w 15"/>
                <a:gd name="T9" fmla="*/ 11 h 35"/>
                <a:gd name="T10" fmla="*/ 1 w 15"/>
                <a:gd name="T11" fmla="*/ 14 h 35"/>
                <a:gd name="T12" fmla="*/ 1 w 15"/>
                <a:gd name="T13" fmla="*/ 19 h 35"/>
                <a:gd name="T14" fmla="*/ 1 w 15"/>
                <a:gd name="T15" fmla="*/ 23 h 35"/>
                <a:gd name="T16" fmla="*/ 3 w 15"/>
                <a:gd name="T17" fmla="*/ 28 h 35"/>
                <a:gd name="T18" fmla="*/ 10 w 15"/>
                <a:gd name="T19" fmla="*/ 34 h 35"/>
                <a:gd name="T20" fmla="*/ 9 w 15"/>
                <a:gd name="T21" fmla="*/ 33 h 35"/>
                <a:gd name="T22" fmla="*/ 9 w 15"/>
                <a:gd name="T23" fmla="*/ 31 h 35"/>
                <a:gd name="T24" fmla="*/ 8 w 15"/>
                <a:gd name="T25" fmla="*/ 26 h 35"/>
                <a:gd name="T26" fmla="*/ 8 w 15"/>
                <a:gd name="T27" fmla="*/ 22 h 35"/>
                <a:gd name="T28" fmla="*/ 8 w 15"/>
                <a:gd name="T29" fmla="*/ 16 h 35"/>
                <a:gd name="T30" fmla="*/ 8 w 15"/>
                <a:gd name="T31" fmla="*/ 11 h 35"/>
                <a:gd name="T32" fmla="*/ 11 w 15"/>
                <a:gd name="T33" fmla="*/ 5 h 35"/>
                <a:gd name="T34" fmla="*/ 14 w 15"/>
                <a:gd name="T35" fmla="*/ 0 h 35"/>
                <a:gd name="T36" fmla="*/ 0 w 15"/>
                <a:gd name="T37"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35">
                  <a:moveTo>
                    <a:pt x="0" y="5"/>
                  </a:moveTo>
                  <a:lnTo>
                    <a:pt x="0" y="6"/>
                  </a:lnTo>
                  <a:lnTo>
                    <a:pt x="0" y="7"/>
                  </a:lnTo>
                  <a:lnTo>
                    <a:pt x="0" y="9"/>
                  </a:lnTo>
                  <a:lnTo>
                    <a:pt x="0" y="11"/>
                  </a:lnTo>
                  <a:lnTo>
                    <a:pt x="1" y="14"/>
                  </a:lnTo>
                  <a:lnTo>
                    <a:pt x="1" y="19"/>
                  </a:lnTo>
                  <a:lnTo>
                    <a:pt x="1" y="23"/>
                  </a:lnTo>
                  <a:lnTo>
                    <a:pt x="3" y="28"/>
                  </a:lnTo>
                  <a:lnTo>
                    <a:pt x="10" y="34"/>
                  </a:lnTo>
                  <a:lnTo>
                    <a:pt x="9" y="33"/>
                  </a:lnTo>
                  <a:lnTo>
                    <a:pt x="9" y="31"/>
                  </a:lnTo>
                  <a:lnTo>
                    <a:pt x="8" y="26"/>
                  </a:lnTo>
                  <a:lnTo>
                    <a:pt x="8" y="22"/>
                  </a:lnTo>
                  <a:lnTo>
                    <a:pt x="8" y="16"/>
                  </a:lnTo>
                  <a:lnTo>
                    <a:pt x="8" y="11"/>
                  </a:lnTo>
                  <a:lnTo>
                    <a:pt x="11" y="5"/>
                  </a:lnTo>
                  <a:lnTo>
                    <a:pt x="14" y="0"/>
                  </a:lnTo>
                  <a:lnTo>
                    <a:pt x="0" y="5"/>
                  </a:lnTo>
                </a:path>
              </a:pathLst>
            </a:custGeom>
            <a:solidFill>
              <a:srgbClr val="59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6" name="Freeform 211"/>
            <p:cNvSpPr>
              <a:spLocks/>
            </p:cNvSpPr>
            <p:nvPr/>
          </p:nvSpPr>
          <p:spPr bwMode="auto">
            <a:xfrm>
              <a:off x="4516" y="3077"/>
              <a:ext cx="69" cy="39"/>
            </a:xfrm>
            <a:custGeom>
              <a:avLst/>
              <a:gdLst>
                <a:gd name="T0" fmla="*/ 51 w 69"/>
                <a:gd name="T1" fmla="*/ 1 h 39"/>
                <a:gd name="T2" fmla="*/ 55 w 69"/>
                <a:gd name="T3" fmla="*/ 0 h 39"/>
                <a:gd name="T4" fmla="*/ 59 w 69"/>
                <a:gd name="T5" fmla="*/ 0 h 39"/>
                <a:gd name="T6" fmla="*/ 62 w 69"/>
                <a:gd name="T7" fmla="*/ 0 h 39"/>
                <a:gd name="T8" fmla="*/ 65 w 69"/>
                <a:gd name="T9" fmla="*/ 1 h 39"/>
                <a:gd name="T10" fmla="*/ 67 w 69"/>
                <a:gd name="T11" fmla="*/ 3 h 39"/>
                <a:gd name="T12" fmla="*/ 68 w 69"/>
                <a:gd name="T13" fmla="*/ 5 h 39"/>
                <a:gd name="T14" fmla="*/ 67 w 69"/>
                <a:gd name="T15" fmla="*/ 9 h 39"/>
                <a:gd name="T16" fmla="*/ 64 w 69"/>
                <a:gd name="T17" fmla="*/ 14 h 39"/>
                <a:gd name="T18" fmla="*/ 63 w 69"/>
                <a:gd name="T19" fmla="*/ 16 h 39"/>
                <a:gd name="T20" fmla="*/ 62 w 69"/>
                <a:gd name="T21" fmla="*/ 19 h 39"/>
                <a:gd name="T22" fmla="*/ 61 w 69"/>
                <a:gd name="T23" fmla="*/ 22 h 39"/>
                <a:gd name="T24" fmla="*/ 62 w 69"/>
                <a:gd name="T25" fmla="*/ 23 h 39"/>
                <a:gd name="T26" fmla="*/ 62 w 69"/>
                <a:gd name="T27" fmla="*/ 25 h 39"/>
                <a:gd name="T28" fmla="*/ 62 w 69"/>
                <a:gd name="T29" fmla="*/ 27 h 39"/>
                <a:gd name="T30" fmla="*/ 60 w 69"/>
                <a:gd name="T31" fmla="*/ 29 h 39"/>
                <a:gd name="T32" fmla="*/ 57 w 69"/>
                <a:gd name="T33" fmla="*/ 32 h 39"/>
                <a:gd name="T34" fmla="*/ 52 w 69"/>
                <a:gd name="T35" fmla="*/ 34 h 39"/>
                <a:gd name="T36" fmla="*/ 47 w 69"/>
                <a:gd name="T37" fmla="*/ 36 h 39"/>
                <a:gd name="T38" fmla="*/ 40 w 69"/>
                <a:gd name="T39" fmla="*/ 37 h 39"/>
                <a:gd name="T40" fmla="*/ 29 w 69"/>
                <a:gd name="T41" fmla="*/ 38 h 39"/>
                <a:gd name="T42" fmla="*/ 20 w 69"/>
                <a:gd name="T43" fmla="*/ 37 h 39"/>
                <a:gd name="T44" fmla="*/ 13 w 69"/>
                <a:gd name="T45" fmla="*/ 36 h 39"/>
                <a:gd name="T46" fmla="*/ 7 w 69"/>
                <a:gd name="T47" fmla="*/ 34 h 39"/>
                <a:gd name="T48" fmla="*/ 4 w 69"/>
                <a:gd name="T49" fmla="*/ 32 h 39"/>
                <a:gd name="T50" fmla="*/ 2 w 69"/>
                <a:gd name="T51" fmla="*/ 29 h 39"/>
                <a:gd name="T52" fmla="*/ 1 w 69"/>
                <a:gd name="T53" fmla="*/ 25 h 39"/>
                <a:gd name="T54" fmla="*/ 1 w 69"/>
                <a:gd name="T55" fmla="*/ 22 h 39"/>
                <a:gd name="T56" fmla="*/ 2 w 69"/>
                <a:gd name="T57" fmla="*/ 18 h 39"/>
                <a:gd name="T58" fmla="*/ 2 w 69"/>
                <a:gd name="T59" fmla="*/ 16 h 39"/>
                <a:gd name="T60" fmla="*/ 2 w 69"/>
                <a:gd name="T61" fmla="*/ 14 h 39"/>
                <a:gd name="T62" fmla="*/ 1 w 69"/>
                <a:gd name="T63" fmla="*/ 10 h 39"/>
                <a:gd name="T64" fmla="*/ 0 w 69"/>
                <a:gd name="T65" fmla="*/ 8 h 39"/>
                <a:gd name="T66" fmla="*/ 0 w 69"/>
                <a:gd name="T67" fmla="*/ 5 h 39"/>
                <a:gd name="T68" fmla="*/ 2 w 69"/>
                <a:gd name="T69" fmla="*/ 3 h 39"/>
                <a:gd name="T70" fmla="*/ 5 w 69"/>
                <a:gd name="T71" fmla="*/ 2 h 39"/>
                <a:gd name="T72" fmla="*/ 10 w 69"/>
                <a:gd name="T73" fmla="*/ 2 h 39"/>
                <a:gd name="T74" fmla="*/ 15 w 69"/>
                <a:gd name="T75" fmla="*/ 3 h 39"/>
                <a:gd name="T76" fmla="*/ 20 w 69"/>
                <a:gd name="T77" fmla="*/ 3 h 39"/>
                <a:gd name="T78" fmla="*/ 25 w 69"/>
                <a:gd name="T79" fmla="*/ 3 h 39"/>
                <a:gd name="T80" fmla="*/ 29 w 69"/>
                <a:gd name="T81" fmla="*/ 3 h 39"/>
                <a:gd name="T82" fmla="*/ 34 w 69"/>
                <a:gd name="T83" fmla="*/ 3 h 39"/>
                <a:gd name="T84" fmla="*/ 40 w 69"/>
                <a:gd name="T85" fmla="*/ 3 h 39"/>
                <a:gd name="T86" fmla="*/ 46 w 69"/>
                <a:gd name="T87" fmla="*/ 2 h 39"/>
                <a:gd name="T88" fmla="*/ 51 w 69"/>
                <a:gd name="T8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9" h="39">
                  <a:moveTo>
                    <a:pt x="51" y="1"/>
                  </a:moveTo>
                  <a:lnTo>
                    <a:pt x="55" y="0"/>
                  </a:lnTo>
                  <a:lnTo>
                    <a:pt x="59" y="0"/>
                  </a:lnTo>
                  <a:lnTo>
                    <a:pt x="62" y="0"/>
                  </a:lnTo>
                  <a:lnTo>
                    <a:pt x="65" y="1"/>
                  </a:lnTo>
                  <a:lnTo>
                    <a:pt x="67" y="3"/>
                  </a:lnTo>
                  <a:lnTo>
                    <a:pt x="68" y="5"/>
                  </a:lnTo>
                  <a:lnTo>
                    <a:pt x="67" y="9"/>
                  </a:lnTo>
                  <a:lnTo>
                    <a:pt x="64" y="14"/>
                  </a:lnTo>
                  <a:lnTo>
                    <a:pt x="63" y="16"/>
                  </a:lnTo>
                  <a:lnTo>
                    <a:pt x="62" y="19"/>
                  </a:lnTo>
                  <a:lnTo>
                    <a:pt x="61" y="22"/>
                  </a:lnTo>
                  <a:lnTo>
                    <a:pt x="62" y="23"/>
                  </a:lnTo>
                  <a:lnTo>
                    <a:pt x="62" y="25"/>
                  </a:lnTo>
                  <a:lnTo>
                    <a:pt x="62" y="27"/>
                  </a:lnTo>
                  <a:lnTo>
                    <a:pt x="60" y="29"/>
                  </a:lnTo>
                  <a:lnTo>
                    <a:pt x="57" y="32"/>
                  </a:lnTo>
                  <a:lnTo>
                    <a:pt x="52" y="34"/>
                  </a:lnTo>
                  <a:lnTo>
                    <a:pt x="47" y="36"/>
                  </a:lnTo>
                  <a:lnTo>
                    <a:pt x="40" y="37"/>
                  </a:lnTo>
                  <a:lnTo>
                    <a:pt x="29" y="38"/>
                  </a:lnTo>
                  <a:lnTo>
                    <a:pt x="20" y="37"/>
                  </a:lnTo>
                  <a:lnTo>
                    <a:pt x="13" y="36"/>
                  </a:lnTo>
                  <a:lnTo>
                    <a:pt x="7" y="34"/>
                  </a:lnTo>
                  <a:lnTo>
                    <a:pt x="4" y="32"/>
                  </a:lnTo>
                  <a:lnTo>
                    <a:pt x="2" y="29"/>
                  </a:lnTo>
                  <a:lnTo>
                    <a:pt x="1" y="25"/>
                  </a:lnTo>
                  <a:lnTo>
                    <a:pt x="1" y="22"/>
                  </a:lnTo>
                  <a:lnTo>
                    <a:pt x="2" y="18"/>
                  </a:lnTo>
                  <a:lnTo>
                    <a:pt x="2" y="16"/>
                  </a:lnTo>
                  <a:lnTo>
                    <a:pt x="2" y="14"/>
                  </a:lnTo>
                  <a:lnTo>
                    <a:pt x="1" y="10"/>
                  </a:lnTo>
                  <a:lnTo>
                    <a:pt x="0" y="8"/>
                  </a:lnTo>
                  <a:lnTo>
                    <a:pt x="0" y="5"/>
                  </a:lnTo>
                  <a:lnTo>
                    <a:pt x="2" y="3"/>
                  </a:lnTo>
                  <a:lnTo>
                    <a:pt x="5" y="2"/>
                  </a:lnTo>
                  <a:lnTo>
                    <a:pt x="10" y="2"/>
                  </a:lnTo>
                  <a:lnTo>
                    <a:pt x="15" y="3"/>
                  </a:lnTo>
                  <a:lnTo>
                    <a:pt x="20" y="3"/>
                  </a:lnTo>
                  <a:lnTo>
                    <a:pt x="25" y="3"/>
                  </a:lnTo>
                  <a:lnTo>
                    <a:pt x="29" y="3"/>
                  </a:lnTo>
                  <a:lnTo>
                    <a:pt x="34" y="3"/>
                  </a:lnTo>
                  <a:lnTo>
                    <a:pt x="40" y="3"/>
                  </a:lnTo>
                  <a:lnTo>
                    <a:pt x="46" y="2"/>
                  </a:lnTo>
                  <a:lnTo>
                    <a:pt x="51" y="1"/>
                  </a:lnTo>
                </a:path>
              </a:pathLst>
            </a:custGeom>
            <a:solidFill>
              <a:srgbClr val="D9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7" name="Freeform 212"/>
            <p:cNvSpPr>
              <a:spLocks/>
            </p:cNvSpPr>
            <p:nvPr/>
          </p:nvSpPr>
          <p:spPr bwMode="auto">
            <a:xfrm>
              <a:off x="4927" y="2784"/>
              <a:ext cx="107" cy="64"/>
            </a:xfrm>
            <a:custGeom>
              <a:avLst/>
              <a:gdLst>
                <a:gd name="T0" fmla="*/ 105 w 107"/>
                <a:gd name="T1" fmla="*/ 0 h 64"/>
                <a:gd name="T2" fmla="*/ 105 w 107"/>
                <a:gd name="T3" fmla="*/ 1 h 64"/>
                <a:gd name="T4" fmla="*/ 106 w 107"/>
                <a:gd name="T5" fmla="*/ 4 h 64"/>
                <a:gd name="T6" fmla="*/ 106 w 107"/>
                <a:gd name="T7" fmla="*/ 8 h 64"/>
                <a:gd name="T8" fmla="*/ 106 w 107"/>
                <a:gd name="T9" fmla="*/ 15 h 64"/>
                <a:gd name="T10" fmla="*/ 106 w 107"/>
                <a:gd name="T11" fmla="*/ 22 h 64"/>
                <a:gd name="T12" fmla="*/ 105 w 107"/>
                <a:gd name="T13" fmla="*/ 29 h 64"/>
                <a:gd name="T14" fmla="*/ 103 w 107"/>
                <a:gd name="T15" fmla="*/ 38 h 64"/>
                <a:gd name="T16" fmla="*/ 100 w 107"/>
                <a:gd name="T17" fmla="*/ 46 h 64"/>
                <a:gd name="T18" fmla="*/ 99 w 107"/>
                <a:gd name="T19" fmla="*/ 47 h 64"/>
                <a:gd name="T20" fmla="*/ 97 w 107"/>
                <a:gd name="T21" fmla="*/ 47 h 64"/>
                <a:gd name="T22" fmla="*/ 96 w 107"/>
                <a:gd name="T23" fmla="*/ 49 h 64"/>
                <a:gd name="T24" fmla="*/ 93 w 107"/>
                <a:gd name="T25" fmla="*/ 52 h 64"/>
                <a:gd name="T26" fmla="*/ 89 w 107"/>
                <a:gd name="T27" fmla="*/ 54 h 64"/>
                <a:gd name="T28" fmla="*/ 83 w 107"/>
                <a:gd name="T29" fmla="*/ 57 h 64"/>
                <a:gd name="T30" fmla="*/ 79 w 107"/>
                <a:gd name="T31" fmla="*/ 59 h 64"/>
                <a:gd name="T32" fmla="*/ 72 w 107"/>
                <a:gd name="T33" fmla="*/ 61 h 64"/>
                <a:gd name="T34" fmla="*/ 65 w 107"/>
                <a:gd name="T35" fmla="*/ 63 h 64"/>
                <a:gd name="T36" fmla="*/ 58 w 107"/>
                <a:gd name="T37" fmla="*/ 63 h 64"/>
                <a:gd name="T38" fmla="*/ 50 w 107"/>
                <a:gd name="T39" fmla="*/ 63 h 64"/>
                <a:gd name="T40" fmla="*/ 42 w 107"/>
                <a:gd name="T41" fmla="*/ 63 h 64"/>
                <a:gd name="T42" fmla="*/ 33 w 107"/>
                <a:gd name="T43" fmla="*/ 60 h 64"/>
                <a:gd name="T44" fmla="*/ 24 w 107"/>
                <a:gd name="T45" fmla="*/ 57 h 64"/>
                <a:gd name="T46" fmla="*/ 14 w 107"/>
                <a:gd name="T47" fmla="*/ 52 h 64"/>
                <a:gd name="T48" fmla="*/ 5 w 107"/>
                <a:gd name="T49" fmla="*/ 45 h 64"/>
                <a:gd name="T50" fmla="*/ 4 w 107"/>
                <a:gd name="T51" fmla="*/ 44 h 64"/>
                <a:gd name="T52" fmla="*/ 4 w 107"/>
                <a:gd name="T53" fmla="*/ 41 h 64"/>
                <a:gd name="T54" fmla="*/ 3 w 107"/>
                <a:gd name="T55" fmla="*/ 37 h 64"/>
                <a:gd name="T56" fmla="*/ 1 w 107"/>
                <a:gd name="T57" fmla="*/ 33 h 64"/>
                <a:gd name="T58" fmla="*/ 1 w 107"/>
                <a:gd name="T59" fmla="*/ 28 h 64"/>
                <a:gd name="T60" fmla="*/ 0 w 107"/>
                <a:gd name="T61" fmla="*/ 23 h 64"/>
                <a:gd name="T62" fmla="*/ 0 w 107"/>
                <a:gd name="T63" fmla="*/ 18 h 64"/>
                <a:gd name="T64" fmla="*/ 1 w 107"/>
                <a:gd name="T65" fmla="*/ 15 h 64"/>
                <a:gd name="T66" fmla="*/ 105 w 107"/>
                <a:gd name="T6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64">
                  <a:moveTo>
                    <a:pt x="105" y="0"/>
                  </a:moveTo>
                  <a:lnTo>
                    <a:pt x="105" y="1"/>
                  </a:lnTo>
                  <a:lnTo>
                    <a:pt x="106" y="4"/>
                  </a:lnTo>
                  <a:lnTo>
                    <a:pt x="106" y="8"/>
                  </a:lnTo>
                  <a:lnTo>
                    <a:pt x="106" y="15"/>
                  </a:lnTo>
                  <a:lnTo>
                    <a:pt x="106" y="22"/>
                  </a:lnTo>
                  <a:lnTo>
                    <a:pt x="105" y="29"/>
                  </a:lnTo>
                  <a:lnTo>
                    <a:pt x="103" y="38"/>
                  </a:lnTo>
                  <a:lnTo>
                    <a:pt x="100" y="46"/>
                  </a:lnTo>
                  <a:lnTo>
                    <a:pt x="99" y="47"/>
                  </a:lnTo>
                  <a:lnTo>
                    <a:pt x="97" y="47"/>
                  </a:lnTo>
                  <a:lnTo>
                    <a:pt x="96" y="49"/>
                  </a:lnTo>
                  <a:lnTo>
                    <a:pt x="93" y="52"/>
                  </a:lnTo>
                  <a:lnTo>
                    <a:pt x="89" y="54"/>
                  </a:lnTo>
                  <a:lnTo>
                    <a:pt x="83" y="57"/>
                  </a:lnTo>
                  <a:lnTo>
                    <a:pt x="79" y="59"/>
                  </a:lnTo>
                  <a:lnTo>
                    <a:pt x="72" y="61"/>
                  </a:lnTo>
                  <a:lnTo>
                    <a:pt x="65" y="63"/>
                  </a:lnTo>
                  <a:lnTo>
                    <a:pt x="58" y="63"/>
                  </a:lnTo>
                  <a:lnTo>
                    <a:pt x="50" y="63"/>
                  </a:lnTo>
                  <a:lnTo>
                    <a:pt x="42" y="63"/>
                  </a:lnTo>
                  <a:lnTo>
                    <a:pt x="33" y="60"/>
                  </a:lnTo>
                  <a:lnTo>
                    <a:pt x="24" y="57"/>
                  </a:lnTo>
                  <a:lnTo>
                    <a:pt x="14" y="52"/>
                  </a:lnTo>
                  <a:lnTo>
                    <a:pt x="5" y="45"/>
                  </a:lnTo>
                  <a:lnTo>
                    <a:pt x="4" y="44"/>
                  </a:lnTo>
                  <a:lnTo>
                    <a:pt x="4" y="41"/>
                  </a:lnTo>
                  <a:lnTo>
                    <a:pt x="3" y="37"/>
                  </a:lnTo>
                  <a:lnTo>
                    <a:pt x="1" y="33"/>
                  </a:lnTo>
                  <a:lnTo>
                    <a:pt x="1" y="28"/>
                  </a:lnTo>
                  <a:lnTo>
                    <a:pt x="0" y="23"/>
                  </a:lnTo>
                  <a:lnTo>
                    <a:pt x="0" y="18"/>
                  </a:lnTo>
                  <a:lnTo>
                    <a:pt x="1" y="15"/>
                  </a:lnTo>
                  <a:lnTo>
                    <a:pt x="105" y="0"/>
                  </a:lnTo>
                </a:path>
              </a:pathLst>
            </a:custGeom>
            <a:solidFill>
              <a:srgbClr val="A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8" name="Freeform 213"/>
            <p:cNvSpPr>
              <a:spLocks/>
            </p:cNvSpPr>
            <p:nvPr/>
          </p:nvSpPr>
          <p:spPr bwMode="auto">
            <a:xfrm>
              <a:off x="4927" y="2784"/>
              <a:ext cx="113" cy="70"/>
            </a:xfrm>
            <a:custGeom>
              <a:avLst/>
              <a:gdLst>
                <a:gd name="T0" fmla="*/ 111 w 113"/>
                <a:gd name="T1" fmla="*/ 0 h 70"/>
                <a:gd name="T2" fmla="*/ 111 w 113"/>
                <a:gd name="T3" fmla="*/ 0 h 70"/>
                <a:gd name="T4" fmla="*/ 111 w 113"/>
                <a:gd name="T5" fmla="*/ 1 h 70"/>
                <a:gd name="T6" fmla="*/ 112 w 113"/>
                <a:gd name="T7" fmla="*/ 4 h 70"/>
                <a:gd name="T8" fmla="*/ 112 w 113"/>
                <a:gd name="T9" fmla="*/ 9 h 70"/>
                <a:gd name="T10" fmla="*/ 112 w 113"/>
                <a:gd name="T11" fmla="*/ 16 h 70"/>
                <a:gd name="T12" fmla="*/ 112 w 113"/>
                <a:gd name="T13" fmla="*/ 24 h 70"/>
                <a:gd name="T14" fmla="*/ 111 w 113"/>
                <a:gd name="T15" fmla="*/ 32 h 70"/>
                <a:gd name="T16" fmla="*/ 109 w 113"/>
                <a:gd name="T17" fmla="*/ 42 h 70"/>
                <a:gd name="T18" fmla="*/ 106 w 113"/>
                <a:gd name="T19" fmla="*/ 50 h 70"/>
                <a:gd name="T20" fmla="*/ 105 w 113"/>
                <a:gd name="T21" fmla="*/ 51 h 70"/>
                <a:gd name="T22" fmla="*/ 103 w 113"/>
                <a:gd name="T23" fmla="*/ 52 h 70"/>
                <a:gd name="T24" fmla="*/ 101 w 113"/>
                <a:gd name="T25" fmla="*/ 54 h 70"/>
                <a:gd name="T26" fmla="*/ 98 w 113"/>
                <a:gd name="T27" fmla="*/ 57 h 70"/>
                <a:gd name="T28" fmla="*/ 94 w 113"/>
                <a:gd name="T29" fmla="*/ 59 h 70"/>
                <a:gd name="T30" fmla="*/ 88 w 113"/>
                <a:gd name="T31" fmla="*/ 62 h 70"/>
                <a:gd name="T32" fmla="*/ 83 w 113"/>
                <a:gd name="T33" fmla="*/ 65 h 70"/>
                <a:gd name="T34" fmla="*/ 76 w 113"/>
                <a:gd name="T35" fmla="*/ 67 h 70"/>
                <a:gd name="T36" fmla="*/ 69 w 113"/>
                <a:gd name="T37" fmla="*/ 69 h 70"/>
                <a:gd name="T38" fmla="*/ 61 w 113"/>
                <a:gd name="T39" fmla="*/ 69 h 70"/>
                <a:gd name="T40" fmla="*/ 53 w 113"/>
                <a:gd name="T41" fmla="*/ 69 h 70"/>
                <a:gd name="T42" fmla="*/ 44 w 113"/>
                <a:gd name="T43" fmla="*/ 69 h 70"/>
                <a:gd name="T44" fmla="*/ 35 w 113"/>
                <a:gd name="T45" fmla="*/ 66 h 70"/>
                <a:gd name="T46" fmla="*/ 25 w 113"/>
                <a:gd name="T47" fmla="*/ 62 h 70"/>
                <a:gd name="T48" fmla="*/ 15 w 113"/>
                <a:gd name="T49" fmla="*/ 57 h 70"/>
                <a:gd name="T50" fmla="*/ 5 w 113"/>
                <a:gd name="T51" fmla="*/ 49 h 70"/>
                <a:gd name="T52" fmla="*/ 4 w 113"/>
                <a:gd name="T53" fmla="*/ 48 h 70"/>
                <a:gd name="T54" fmla="*/ 4 w 113"/>
                <a:gd name="T55" fmla="*/ 45 h 70"/>
                <a:gd name="T56" fmla="*/ 3 w 113"/>
                <a:gd name="T57" fmla="*/ 41 h 70"/>
                <a:gd name="T58" fmla="*/ 1 w 113"/>
                <a:gd name="T59" fmla="*/ 36 h 70"/>
                <a:gd name="T60" fmla="*/ 1 w 113"/>
                <a:gd name="T61" fmla="*/ 31 h 70"/>
                <a:gd name="T62" fmla="*/ 0 w 113"/>
                <a:gd name="T63" fmla="*/ 25 h 70"/>
                <a:gd name="T64" fmla="*/ 0 w 113"/>
                <a:gd name="T65" fmla="*/ 20 h 70"/>
                <a:gd name="T66" fmla="*/ 1 w 113"/>
                <a:gd name="T67" fmla="*/ 16 h 70"/>
                <a:gd name="T68" fmla="*/ 111 w 113"/>
                <a:gd name="T6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3" h="70">
                  <a:moveTo>
                    <a:pt x="111" y="0"/>
                  </a:moveTo>
                  <a:lnTo>
                    <a:pt x="111" y="0"/>
                  </a:lnTo>
                  <a:lnTo>
                    <a:pt x="111" y="1"/>
                  </a:lnTo>
                  <a:lnTo>
                    <a:pt x="112" y="4"/>
                  </a:lnTo>
                  <a:lnTo>
                    <a:pt x="112" y="9"/>
                  </a:lnTo>
                  <a:lnTo>
                    <a:pt x="112" y="16"/>
                  </a:lnTo>
                  <a:lnTo>
                    <a:pt x="112" y="24"/>
                  </a:lnTo>
                  <a:lnTo>
                    <a:pt x="111" y="32"/>
                  </a:lnTo>
                  <a:lnTo>
                    <a:pt x="109" y="42"/>
                  </a:lnTo>
                  <a:lnTo>
                    <a:pt x="106" y="50"/>
                  </a:lnTo>
                  <a:lnTo>
                    <a:pt x="105" y="51"/>
                  </a:lnTo>
                  <a:lnTo>
                    <a:pt x="103" y="52"/>
                  </a:lnTo>
                  <a:lnTo>
                    <a:pt x="101" y="54"/>
                  </a:lnTo>
                  <a:lnTo>
                    <a:pt x="98" y="57"/>
                  </a:lnTo>
                  <a:lnTo>
                    <a:pt x="94" y="59"/>
                  </a:lnTo>
                  <a:lnTo>
                    <a:pt x="88" y="62"/>
                  </a:lnTo>
                  <a:lnTo>
                    <a:pt x="83" y="65"/>
                  </a:lnTo>
                  <a:lnTo>
                    <a:pt x="76" y="67"/>
                  </a:lnTo>
                  <a:lnTo>
                    <a:pt x="69" y="69"/>
                  </a:lnTo>
                  <a:lnTo>
                    <a:pt x="61" y="69"/>
                  </a:lnTo>
                  <a:lnTo>
                    <a:pt x="53" y="69"/>
                  </a:lnTo>
                  <a:lnTo>
                    <a:pt x="44" y="69"/>
                  </a:lnTo>
                  <a:lnTo>
                    <a:pt x="35" y="66"/>
                  </a:lnTo>
                  <a:lnTo>
                    <a:pt x="25" y="62"/>
                  </a:lnTo>
                  <a:lnTo>
                    <a:pt x="15" y="57"/>
                  </a:lnTo>
                  <a:lnTo>
                    <a:pt x="5" y="49"/>
                  </a:lnTo>
                  <a:lnTo>
                    <a:pt x="4" y="48"/>
                  </a:lnTo>
                  <a:lnTo>
                    <a:pt x="4" y="45"/>
                  </a:lnTo>
                  <a:lnTo>
                    <a:pt x="3" y="41"/>
                  </a:lnTo>
                  <a:lnTo>
                    <a:pt x="1" y="36"/>
                  </a:lnTo>
                  <a:lnTo>
                    <a:pt x="1" y="31"/>
                  </a:lnTo>
                  <a:lnTo>
                    <a:pt x="0" y="25"/>
                  </a:lnTo>
                  <a:lnTo>
                    <a:pt x="0" y="20"/>
                  </a:lnTo>
                  <a:lnTo>
                    <a:pt x="1" y="16"/>
                  </a:lnTo>
                  <a:lnTo>
                    <a:pt x="111"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9" name="Freeform 214"/>
            <p:cNvSpPr>
              <a:spLocks/>
            </p:cNvSpPr>
            <p:nvPr/>
          </p:nvSpPr>
          <p:spPr bwMode="auto">
            <a:xfrm>
              <a:off x="4928" y="2800"/>
              <a:ext cx="14" cy="34"/>
            </a:xfrm>
            <a:custGeom>
              <a:avLst/>
              <a:gdLst>
                <a:gd name="T0" fmla="*/ 0 w 14"/>
                <a:gd name="T1" fmla="*/ 6 h 34"/>
                <a:gd name="T2" fmla="*/ 0 w 14"/>
                <a:gd name="T3" fmla="*/ 6 h 34"/>
                <a:gd name="T4" fmla="*/ 0 w 14"/>
                <a:gd name="T5" fmla="*/ 7 h 34"/>
                <a:gd name="T6" fmla="*/ 0 w 14"/>
                <a:gd name="T7" fmla="*/ 9 h 34"/>
                <a:gd name="T8" fmla="*/ 0 w 14"/>
                <a:gd name="T9" fmla="*/ 11 h 34"/>
                <a:gd name="T10" fmla="*/ 0 w 14"/>
                <a:gd name="T11" fmla="*/ 14 h 34"/>
                <a:gd name="T12" fmla="*/ 1 w 14"/>
                <a:gd name="T13" fmla="*/ 19 h 34"/>
                <a:gd name="T14" fmla="*/ 1 w 14"/>
                <a:gd name="T15" fmla="*/ 23 h 34"/>
                <a:gd name="T16" fmla="*/ 3 w 14"/>
                <a:gd name="T17" fmla="*/ 28 h 34"/>
                <a:gd name="T18" fmla="*/ 10 w 14"/>
                <a:gd name="T19" fmla="*/ 33 h 34"/>
                <a:gd name="T20" fmla="*/ 9 w 14"/>
                <a:gd name="T21" fmla="*/ 32 h 34"/>
                <a:gd name="T22" fmla="*/ 9 w 14"/>
                <a:gd name="T23" fmla="*/ 30 h 34"/>
                <a:gd name="T24" fmla="*/ 8 w 14"/>
                <a:gd name="T25" fmla="*/ 26 h 34"/>
                <a:gd name="T26" fmla="*/ 8 w 14"/>
                <a:gd name="T27" fmla="*/ 22 h 34"/>
                <a:gd name="T28" fmla="*/ 8 w 14"/>
                <a:gd name="T29" fmla="*/ 17 h 34"/>
                <a:gd name="T30" fmla="*/ 8 w 14"/>
                <a:gd name="T31" fmla="*/ 11 h 34"/>
                <a:gd name="T32" fmla="*/ 10 w 14"/>
                <a:gd name="T33" fmla="*/ 6 h 34"/>
                <a:gd name="T34" fmla="*/ 13 w 14"/>
                <a:gd name="T35" fmla="*/ 0 h 34"/>
                <a:gd name="T36" fmla="*/ 0 w 14"/>
                <a:gd name="T37" fmla="*/ 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 h="34">
                  <a:moveTo>
                    <a:pt x="0" y="6"/>
                  </a:moveTo>
                  <a:lnTo>
                    <a:pt x="0" y="6"/>
                  </a:lnTo>
                  <a:lnTo>
                    <a:pt x="0" y="7"/>
                  </a:lnTo>
                  <a:lnTo>
                    <a:pt x="0" y="9"/>
                  </a:lnTo>
                  <a:lnTo>
                    <a:pt x="0" y="11"/>
                  </a:lnTo>
                  <a:lnTo>
                    <a:pt x="0" y="14"/>
                  </a:lnTo>
                  <a:lnTo>
                    <a:pt x="1" y="19"/>
                  </a:lnTo>
                  <a:lnTo>
                    <a:pt x="1" y="23"/>
                  </a:lnTo>
                  <a:lnTo>
                    <a:pt x="3" y="28"/>
                  </a:lnTo>
                  <a:lnTo>
                    <a:pt x="10" y="33"/>
                  </a:lnTo>
                  <a:lnTo>
                    <a:pt x="9" y="32"/>
                  </a:lnTo>
                  <a:lnTo>
                    <a:pt x="9" y="30"/>
                  </a:lnTo>
                  <a:lnTo>
                    <a:pt x="8" y="26"/>
                  </a:lnTo>
                  <a:lnTo>
                    <a:pt x="8" y="22"/>
                  </a:lnTo>
                  <a:lnTo>
                    <a:pt x="8" y="17"/>
                  </a:lnTo>
                  <a:lnTo>
                    <a:pt x="8" y="11"/>
                  </a:lnTo>
                  <a:lnTo>
                    <a:pt x="10" y="6"/>
                  </a:lnTo>
                  <a:lnTo>
                    <a:pt x="13" y="0"/>
                  </a:lnTo>
                  <a:lnTo>
                    <a:pt x="0" y="6"/>
                  </a:lnTo>
                </a:path>
              </a:pathLst>
            </a:custGeom>
            <a:solidFill>
              <a:srgbClr val="59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0" name="Freeform 215"/>
            <p:cNvSpPr>
              <a:spLocks/>
            </p:cNvSpPr>
            <p:nvPr/>
          </p:nvSpPr>
          <p:spPr bwMode="auto">
            <a:xfrm>
              <a:off x="4953" y="2804"/>
              <a:ext cx="67" cy="37"/>
            </a:xfrm>
            <a:custGeom>
              <a:avLst/>
              <a:gdLst>
                <a:gd name="T0" fmla="*/ 50 w 67"/>
                <a:gd name="T1" fmla="*/ 0 h 37"/>
                <a:gd name="T2" fmla="*/ 53 w 67"/>
                <a:gd name="T3" fmla="*/ 0 h 37"/>
                <a:gd name="T4" fmla="*/ 57 w 67"/>
                <a:gd name="T5" fmla="*/ 0 h 37"/>
                <a:gd name="T6" fmla="*/ 61 w 67"/>
                <a:gd name="T7" fmla="*/ 0 h 37"/>
                <a:gd name="T8" fmla="*/ 63 w 67"/>
                <a:gd name="T9" fmla="*/ 1 h 37"/>
                <a:gd name="T10" fmla="*/ 65 w 67"/>
                <a:gd name="T11" fmla="*/ 3 h 37"/>
                <a:gd name="T12" fmla="*/ 66 w 67"/>
                <a:gd name="T13" fmla="*/ 4 h 37"/>
                <a:gd name="T14" fmla="*/ 65 w 67"/>
                <a:gd name="T15" fmla="*/ 8 h 37"/>
                <a:gd name="T16" fmla="*/ 62 w 67"/>
                <a:gd name="T17" fmla="*/ 13 h 37"/>
                <a:gd name="T18" fmla="*/ 61 w 67"/>
                <a:gd name="T19" fmla="*/ 15 h 37"/>
                <a:gd name="T20" fmla="*/ 60 w 67"/>
                <a:gd name="T21" fmla="*/ 17 h 37"/>
                <a:gd name="T22" fmla="*/ 59 w 67"/>
                <a:gd name="T23" fmla="*/ 21 h 37"/>
                <a:gd name="T24" fmla="*/ 60 w 67"/>
                <a:gd name="T25" fmla="*/ 22 h 37"/>
                <a:gd name="T26" fmla="*/ 60 w 67"/>
                <a:gd name="T27" fmla="*/ 23 h 37"/>
                <a:gd name="T28" fmla="*/ 60 w 67"/>
                <a:gd name="T29" fmla="*/ 26 h 37"/>
                <a:gd name="T30" fmla="*/ 59 w 67"/>
                <a:gd name="T31" fmla="*/ 27 h 37"/>
                <a:gd name="T32" fmla="*/ 55 w 67"/>
                <a:gd name="T33" fmla="*/ 30 h 37"/>
                <a:gd name="T34" fmla="*/ 50 w 67"/>
                <a:gd name="T35" fmla="*/ 33 h 37"/>
                <a:gd name="T36" fmla="*/ 45 w 67"/>
                <a:gd name="T37" fmla="*/ 34 h 37"/>
                <a:gd name="T38" fmla="*/ 38 w 67"/>
                <a:gd name="T39" fmla="*/ 36 h 37"/>
                <a:gd name="T40" fmla="*/ 28 w 67"/>
                <a:gd name="T41" fmla="*/ 36 h 37"/>
                <a:gd name="T42" fmla="*/ 19 w 67"/>
                <a:gd name="T43" fmla="*/ 36 h 37"/>
                <a:gd name="T44" fmla="*/ 13 w 67"/>
                <a:gd name="T45" fmla="*/ 34 h 37"/>
                <a:gd name="T46" fmla="*/ 7 w 67"/>
                <a:gd name="T47" fmla="*/ 33 h 37"/>
                <a:gd name="T48" fmla="*/ 4 w 67"/>
                <a:gd name="T49" fmla="*/ 30 h 37"/>
                <a:gd name="T50" fmla="*/ 2 w 67"/>
                <a:gd name="T51" fmla="*/ 27 h 37"/>
                <a:gd name="T52" fmla="*/ 1 w 67"/>
                <a:gd name="T53" fmla="*/ 23 h 37"/>
                <a:gd name="T54" fmla="*/ 1 w 67"/>
                <a:gd name="T55" fmla="*/ 21 h 37"/>
                <a:gd name="T56" fmla="*/ 2 w 67"/>
                <a:gd name="T57" fmla="*/ 17 h 37"/>
                <a:gd name="T58" fmla="*/ 2 w 67"/>
                <a:gd name="T59" fmla="*/ 15 h 37"/>
                <a:gd name="T60" fmla="*/ 1 w 67"/>
                <a:gd name="T61" fmla="*/ 13 h 37"/>
                <a:gd name="T62" fmla="*/ 1 w 67"/>
                <a:gd name="T63" fmla="*/ 10 h 37"/>
                <a:gd name="T64" fmla="*/ 0 w 67"/>
                <a:gd name="T65" fmla="*/ 7 h 37"/>
                <a:gd name="T66" fmla="*/ 0 w 67"/>
                <a:gd name="T67" fmla="*/ 4 h 37"/>
                <a:gd name="T68" fmla="*/ 2 w 67"/>
                <a:gd name="T69" fmla="*/ 3 h 37"/>
                <a:gd name="T70" fmla="*/ 5 w 67"/>
                <a:gd name="T71" fmla="*/ 1 h 37"/>
                <a:gd name="T72" fmla="*/ 10 w 67"/>
                <a:gd name="T73" fmla="*/ 1 h 37"/>
                <a:gd name="T74" fmla="*/ 15 w 67"/>
                <a:gd name="T75" fmla="*/ 2 h 37"/>
                <a:gd name="T76" fmla="*/ 19 w 67"/>
                <a:gd name="T77" fmla="*/ 3 h 37"/>
                <a:gd name="T78" fmla="*/ 24 w 67"/>
                <a:gd name="T79" fmla="*/ 3 h 37"/>
                <a:gd name="T80" fmla="*/ 28 w 67"/>
                <a:gd name="T81" fmla="*/ 3 h 37"/>
                <a:gd name="T82" fmla="*/ 33 w 67"/>
                <a:gd name="T83" fmla="*/ 3 h 37"/>
                <a:gd name="T84" fmla="*/ 39 w 67"/>
                <a:gd name="T85" fmla="*/ 2 h 37"/>
                <a:gd name="T86" fmla="*/ 44 w 67"/>
                <a:gd name="T87" fmla="*/ 1 h 37"/>
                <a:gd name="T88" fmla="*/ 50 w 67"/>
                <a:gd name="T8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7" h="37">
                  <a:moveTo>
                    <a:pt x="50" y="0"/>
                  </a:moveTo>
                  <a:lnTo>
                    <a:pt x="53" y="0"/>
                  </a:lnTo>
                  <a:lnTo>
                    <a:pt x="57" y="0"/>
                  </a:lnTo>
                  <a:lnTo>
                    <a:pt x="61" y="0"/>
                  </a:lnTo>
                  <a:lnTo>
                    <a:pt x="63" y="1"/>
                  </a:lnTo>
                  <a:lnTo>
                    <a:pt x="65" y="3"/>
                  </a:lnTo>
                  <a:lnTo>
                    <a:pt x="66" y="4"/>
                  </a:lnTo>
                  <a:lnTo>
                    <a:pt x="65" y="8"/>
                  </a:lnTo>
                  <a:lnTo>
                    <a:pt x="62" y="13"/>
                  </a:lnTo>
                  <a:lnTo>
                    <a:pt x="61" y="15"/>
                  </a:lnTo>
                  <a:lnTo>
                    <a:pt x="60" y="17"/>
                  </a:lnTo>
                  <a:lnTo>
                    <a:pt x="59" y="21"/>
                  </a:lnTo>
                  <a:lnTo>
                    <a:pt x="60" y="22"/>
                  </a:lnTo>
                  <a:lnTo>
                    <a:pt x="60" y="23"/>
                  </a:lnTo>
                  <a:lnTo>
                    <a:pt x="60" y="26"/>
                  </a:lnTo>
                  <a:lnTo>
                    <a:pt x="59" y="27"/>
                  </a:lnTo>
                  <a:lnTo>
                    <a:pt x="55" y="30"/>
                  </a:lnTo>
                  <a:lnTo>
                    <a:pt x="50" y="33"/>
                  </a:lnTo>
                  <a:lnTo>
                    <a:pt x="45" y="34"/>
                  </a:lnTo>
                  <a:lnTo>
                    <a:pt x="38" y="36"/>
                  </a:lnTo>
                  <a:lnTo>
                    <a:pt x="28" y="36"/>
                  </a:lnTo>
                  <a:lnTo>
                    <a:pt x="19" y="36"/>
                  </a:lnTo>
                  <a:lnTo>
                    <a:pt x="13" y="34"/>
                  </a:lnTo>
                  <a:lnTo>
                    <a:pt x="7" y="33"/>
                  </a:lnTo>
                  <a:lnTo>
                    <a:pt x="4" y="30"/>
                  </a:lnTo>
                  <a:lnTo>
                    <a:pt x="2" y="27"/>
                  </a:lnTo>
                  <a:lnTo>
                    <a:pt x="1" y="23"/>
                  </a:lnTo>
                  <a:lnTo>
                    <a:pt x="1" y="21"/>
                  </a:lnTo>
                  <a:lnTo>
                    <a:pt x="2" y="17"/>
                  </a:lnTo>
                  <a:lnTo>
                    <a:pt x="2" y="15"/>
                  </a:lnTo>
                  <a:lnTo>
                    <a:pt x="1" y="13"/>
                  </a:lnTo>
                  <a:lnTo>
                    <a:pt x="1" y="10"/>
                  </a:lnTo>
                  <a:lnTo>
                    <a:pt x="0" y="7"/>
                  </a:lnTo>
                  <a:lnTo>
                    <a:pt x="0" y="4"/>
                  </a:lnTo>
                  <a:lnTo>
                    <a:pt x="2" y="3"/>
                  </a:lnTo>
                  <a:lnTo>
                    <a:pt x="5" y="1"/>
                  </a:lnTo>
                  <a:lnTo>
                    <a:pt x="10" y="1"/>
                  </a:lnTo>
                  <a:lnTo>
                    <a:pt x="15" y="2"/>
                  </a:lnTo>
                  <a:lnTo>
                    <a:pt x="19" y="3"/>
                  </a:lnTo>
                  <a:lnTo>
                    <a:pt x="24" y="3"/>
                  </a:lnTo>
                  <a:lnTo>
                    <a:pt x="28" y="3"/>
                  </a:lnTo>
                  <a:lnTo>
                    <a:pt x="33" y="3"/>
                  </a:lnTo>
                  <a:lnTo>
                    <a:pt x="39" y="2"/>
                  </a:lnTo>
                  <a:lnTo>
                    <a:pt x="44" y="1"/>
                  </a:lnTo>
                  <a:lnTo>
                    <a:pt x="50" y="0"/>
                  </a:lnTo>
                </a:path>
              </a:pathLst>
            </a:custGeom>
            <a:solidFill>
              <a:srgbClr val="D9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1" name="Freeform 216"/>
            <p:cNvSpPr>
              <a:spLocks/>
            </p:cNvSpPr>
            <p:nvPr/>
          </p:nvSpPr>
          <p:spPr bwMode="auto">
            <a:xfrm>
              <a:off x="4845" y="2365"/>
              <a:ext cx="50" cy="147"/>
            </a:xfrm>
            <a:custGeom>
              <a:avLst/>
              <a:gdLst>
                <a:gd name="T0" fmla="*/ 30 w 50"/>
                <a:gd name="T1" fmla="*/ 44 h 147"/>
                <a:gd name="T2" fmla="*/ 30 w 50"/>
                <a:gd name="T3" fmla="*/ 0 h 147"/>
                <a:gd name="T4" fmla="*/ 0 w 50"/>
                <a:gd name="T5" fmla="*/ 16 h 147"/>
                <a:gd name="T6" fmla="*/ 0 w 50"/>
                <a:gd name="T7" fmla="*/ 54 h 147"/>
                <a:gd name="T8" fmla="*/ 4 w 50"/>
                <a:gd name="T9" fmla="*/ 53 h 147"/>
                <a:gd name="T10" fmla="*/ 9 w 50"/>
                <a:gd name="T11" fmla="*/ 53 h 147"/>
                <a:gd name="T12" fmla="*/ 13 w 50"/>
                <a:gd name="T13" fmla="*/ 56 h 147"/>
                <a:gd name="T14" fmla="*/ 16 w 50"/>
                <a:gd name="T15" fmla="*/ 61 h 147"/>
                <a:gd name="T16" fmla="*/ 20 w 50"/>
                <a:gd name="T17" fmla="*/ 65 h 147"/>
                <a:gd name="T18" fmla="*/ 22 w 50"/>
                <a:gd name="T19" fmla="*/ 72 h 147"/>
                <a:gd name="T20" fmla="*/ 25 w 50"/>
                <a:gd name="T21" fmla="*/ 80 h 147"/>
                <a:gd name="T22" fmla="*/ 27 w 50"/>
                <a:gd name="T23" fmla="*/ 88 h 147"/>
                <a:gd name="T24" fmla="*/ 29 w 50"/>
                <a:gd name="T25" fmla="*/ 97 h 147"/>
                <a:gd name="T26" fmla="*/ 30 w 50"/>
                <a:gd name="T27" fmla="*/ 105 h 147"/>
                <a:gd name="T28" fmla="*/ 31 w 50"/>
                <a:gd name="T29" fmla="*/ 113 h 147"/>
                <a:gd name="T30" fmla="*/ 32 w 50"/>
                <a:gd name="T31" fmla="*/ 121 h 147"/>
                <a:gd name="T32" fmla="*/ 33 w 50"/>
                <a:gd name="T33" fmla="*/ 128 h 147"/>
                <a:gd name="T34" fmla="*/ 33 w 50"/>
                <a:gd name="T35" fmla="*/ 134 h 147"/>
                <a:gd name="T36" fmla="*/ 34 w 50"/>
                <a:gd name="T37" fmla="*/ 138 h 147"/>
                <a:gd name="T38" fmla="*/ 34 w 50"/>
                <a:gd name="T39" fmla="*/ 141 h 147"/>
                <a:gd name="T40" fmla="*/ 34 w 50"/>
                <a:gd name="T41" fmla="*/ 142 h 147"/>
                <a:gd name="T42" fmla="*/ 49 w 50"/>
                <a:gd name="T43" fmla="*/ 146 h 147"/>
                <a:gd name="T44" fmla="*/ 49 w 50"/>
                <a:gd name="T45" fmla="*/ 144 h 147"/>
                <a:gd name="T46" fmla="*/ 49 w 50"/>
                <a:gd name="T47" fmla="*/ 140 h 147"/>
                <a:gd name="T48" fmla="*/ 48 w 50"/>
                <a:gd name="T49" fmla="*/ 135 h 147"/>
                <a:gd name="T50" fmla="*/ 48 w 50"/>
                <a:gd name="T51" fmla="*/ 131 h 147"/>
                <a:gd name="T52" fmla="*/ 47 w 50"/>
                <a:gd name="T53" fmla="*/ 124 h 147"/>
                <a:gd name="T54" fmla="*/ 47 w 50"/>
                <a:gd name="T55" fmla="*/ 117 h 147"/>
                <a:gd name="T56" fmla="*/ 46 w 50"/>
                <a:gd name="T57" fmla="*/ 110 h 147"/>
                <a:gd name="T58" fmla="*/ 45 w 50"/>
                <a:gd name="T59" fmla="*/ 102 h 147"/>
                <a:gd name="T60" fmla="*/ 44 w 50"/>
                <a:gd name="T61" fmla="*/ 93 h 147"/>
                <a:gd name="T62" fmla="*/ 43 w 50"/>
                <a:gd name="T63" fmla="*/ 85 h 147"/>
                <a:gd name="T64" fmla="*/ 41 w 50"/>
                <a:gd name="T65" fmla="*/ 76 h 147"/>
                <a:gd name="T66" fmla="*/ 39 w 50"/>
                <a:gd name="T67" fmla="*/ 68 h 147"/>
                <a:gd name="T68" fmla="*/ 37 w 50"/>
                <a:gd name="T69" fmla="*/ 60 h 147"/>
                <a:gd name="T70" fmla="*/ 34 w 50"/>
                <a:gd name="T71" fmla="*/ 52 h 147"/>
                <a:gd name="T72" fmla="*/ 30 w 50"/>
                <a:gd name="T73" fmla="*/ 44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147">
                  <a:moveTo>
                    <a:pt x="30" y="44"/>
                  </a:moveTo>
                  <a:lnTo>
                    <a:pt x="30" y="0"/>
                  </a:lnTo>
                  <a:lnTo>
                    <a:pt x="0" y="16"/>
                  </a:lnTo>
                  <a:lnTo>
                    <a:pt x="0" y="54"/>
                  </a:lnTo>
                  <a:lnTo>
                    <a:pt x="4" y="53"/>
                  </a:lnTo>
                  <a:lnTo>
                    <a:pt x="9" y="53"/>
                  </a:lnTo>
                  <a:lnTo>
                    <a:pt x="13" y="56"/>
                  </a:lnTo>
                  <a:lnTo>
                    <a:pt x="16" y="61"/>
                  </a:lnTo>
                  <a:lnTo>
                    <a:pt x="20" y="65"/>
                  </a:lnTo>
                  <a:lnTo>
                    <a:pt x="22" y="72"/>
                  </a:lnTo>
                  <a:lnTo>
                    <a:pt x="25" y="80"/>
                  </a:lnTo>
                  <a:lnTo>
                    <a:pt x="27" y="88"/>
                  </a:lnTo>
                  <a:lnTo>
                    <a:pt x="29" y="97"/>
                  </a:lnTo>
                  <a:lnTo>
                    <a:pt x="30" y="105"/>
                  </a:lnTo>
                  <a:lnTo>
                    <a:pt x="31" y="113"/>
                  </a:lnTo>
                  <a:lnTo>
                    <a:pt x="32" y="121"/>
                  </a:lnTo>
                  <a:lnTo>
                    <a:pt x="33" y="128"/>
                  </a:lnTo>
                  <a:lnTo>
                    <a:pt x="33" y="134"/>
                  </a:lnTo>
                  <a:lnTo>
                    <a:pt x="34" y="138"/>
                  </a:lnTo>
                  <a:lnTo>
                    <a:pt x="34" y="141"/>
                  </a:lnTo>
                  <a:lnTo>
                    <a:pt x="34" y="142"/>
                  </a:lnTo>
                  <a:lnTo>
                    <a:pt x="49" y="146"/>
                  </a:lnTo>
                  <a:lnTo>
                    <a:pt x="49" y="144"/>
                  </a:lnTo>
                  <a:lnTo>
                    <a:pt x="49" y="140"/>
                  </a:lnTo>
                  <a:lnTo>
                    <a:pt x="48" y="135"/>
                  </a:lnTo>
                  <a:lnTo>
                    <a:pt x="48" y="131"/>
                  </a:lnTo>
                  <a:lnTo>
                    <a:pt x="47" y="124"/>
                  </a:lnTo>
                  <a:lnTo>
                    <a:pt x="47" y="117"/>
                  </a:lnTo>
                  <a:lnTo>
                    <a:pt x="46" y="110"/>
                  </a:lnTo>
                  <a:lnTo>
                    <a:pt x="45" y="102"/>
                  </a:lnTo>
                  <a:lnTo>
                    <a:pt x="44" y="93"/>
                  </a:lnTo>
                  <a:lnTo>
                    <a:pt x="43" y="85"/>
                  </a:lnTo>
                  <a:lnTo>
                    <a:pt x="41" y="76"/>
                  </a:lnTo>
                  <a:lnTo>
                    <a:pt x="39" y="68"/>
                  </a:lnTo>
                  <a:lnTo>
                    <a:pt x="37" y="60"/>
                  </a:lnTo>
                  <a:lnTo>
                    <a:pt x="34" y="52"/>
                  </a:lnTo>
                  <a:lnTo>
                    <a:pt x="30" y="44"/>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2" name="Freeform 217"/>
            <p:cNvSpPr>
              <a:spLocks/>
            </p:cNvSpPr>
            <p:nvPr/>
          </p:nvSpPr>
          <p:spPr bwMode="auto">
            <a:xfrm>
              <a:off x="4845" y="2365"/>
              <a:ext cx="56" cy="153"/>
            </a:xfrm>
            <a:custGeom>
              <a:avLst/>
              <a:gdLst>
                <a:gd name="T0" fmla="*/ 34 w 56"/>
                <a:gd name="T1" fmla="*/ 46 h 153"/>
                <a:gd name="T2" fmla="*/ 34 w 56"/>
                <a:gd name="T3" fmla="*/ 0 h 153"/>
                <a:gd name="T4" fmla="*/ 0 w 56"/>
                <a:gd name="T5" fmla="*/ 17 h 153"/>
                <a:gd name="T6" fmla="*/ 0 w 56"/>
                <a:gd name="T7" fmla="*/ 56 h 153"/>
                <a:gd name="T8" fmla="*/ 5 w 56"/>
                <a:gd name="T9" fmla="*/ 55 h 153"/>
                <a:gd name="T10" fmla="*/ 10 w 56"/>
                <a:gd name="T11" fmla="*/ 55 h 153"/>
                <a:gd name="T12" fmla="*/ 15 w 56"/>
                <a:gd name="T13" fmla="*/ 58 h 153"/>
                <a:gd name="T14" fmla="*/ 18 w 56"/>
                <a:gd name="T15" fmla="*/ 63 h 153"/>
                <a:gd name="T16" fmla="*/ 22 w 56"/>
                <a:gd name="T17" fmla="*/ 68 h 153"/>
                <a:gd name="T18" fmla="*/ 25 w 56"/>
                <a:gd name="T19" fmla="*/ 75 h 153"/>
                <a:gd name="T20" fmla="*/ 28 w 56"/>
                <a:gd name="T21" fmla="*/ 83 h 153"/>
                <a:gd name="T22" fmla="*/ 30 w 56"/>
                <a:gd name="T23" fmla="*/ 92 h 153"/>
                <a:gd name="T24" fmla="*/ 32 w 56"/>
                <a:gd name="T25" fmla="*/ 101 h 153"/>
                <a:gd name="T26" fmla="*/ 34 w 56"/>
                <a:gd name="T27" fmla="*/ 109 h 153"/>
                <a:gd name="T28" fmla="*/ 35 w 56"/>
                <a:gd name="T29" fmla="*/ 118 h 153"/>
                <a:gd name="T30" fmla="*/ 36 w 56"/>
                <a:gd name="T31" fmla="*/ 126 h 153"/>
                <a:gd name="T32" fmla="*/ 37 w 56"/>
                <a:gd name="T33" fmla="*/ 133 h 153"/>
                <a:gd name="T34" fmla="*/ 37 w 56"/>
                <a:gd name="T35" fmla="*/ 140 h 153"/>
                <a:gd name="T36" fmla="*/ 38 w 56"/>
                <a:gd name="T37" fmla="*/ 144 h 153"/>
                <a:gd name="T38" fmla="*/ 38 w 56"/>
                <a:gd name="T39" fmla="*/ 147 h 153"/>
                <a:gd name="T40" fmla="*/ 38 w 56"/>
                <a:gd name="T41" fmla="*/ 148 h 153"/>
                <a:gd name="T42" fmla="*/ 55 w 56"/>
                <a:gd name="T43" fmla="*/ 152 h 153"/>
                <a:gd name="T44" fmla="*/ 55 w 56"/>
                <a:gd name="T45" fmla="*/ 150 h 153"/>
                <a:gd name="T46" fmla="*/ 55 w 56"/>
                <a:gd name="T47" fmla="*/ 146 h 153"/>
                <a:gd name="T48" fmla="*/ 54 w 56"/>
                <a:gd name="T49" fmla="*/ 141 h 153"/>
                <a:gd name="T50" fmla="*/ 54 w 56"/>
                <a:gd name="T51" fmla="*/ 136 h 153"/>
                <a:gd name="T52" fmla="*/ 53 w 56"/>
                <a:gd name="T53" fmla="*/ 129 h 153"/>
                <a:gd name="T54" fmla="*/ 53 w 56"/>
                <a:gd name="T55" fmla="*/ 122 h 153"/>
                <a:gd name="T56" fmla="*/ 52 w 56"/>
                <a:gd name="T57" fmla="*/ 114 h 153"/>
                <a:gd name="T58" fmla="*/ 51 w 56"/>
                <a:gd name="T59" fmla="*/ 106 h 153"/>
                <a:gd name="T60" fmla="*/ 49 w 56"/>
                <a:gd name="T61" fmla="*/ 97 h 153"/>
                <a:gd name="T62" fmla="*/ 48 w 56"/>
                <a:gd name="T63" fmla="*/ 88 h 153"/>
                <a:gd name="T64" fmla="*/ 46 w 56"/>
                <a:gd name="T65" fmla="*/ 79 h 153"/>
                <a:gd name="T66" fmla="*/ 44 w 56"/>
                <a:gd name="T67" fmla="*/ 71 h 153"/>
                <a:gd name="T68" fmla="*/ 41 w 56"/>
                <a:gd name="T69" fmla="*/ 62 h 153"/>
                <a:gd name="T70" fmla="*/ 38 w 56"/>
                <a:gd name="T71" fmla="*/ 54 h 153"/>
                <a:gd name="T72" fmla="*/ 34 w 56"/>
                <a:gd name="T73" fmla="*/ 4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 h="153">
                  <a:moveTo>
                    <a:pt x="34" y="46"/>
                  </a:moveTo>
                  <a:lnTo>
                    <a:pt x="34" y="0"/>
                  </a:lnTo>
                  <a:lnTo>
                    <a:pt x="0" y="17"/>
                  </a:lnTo>
                  <a:lnTo>
                    <a:pt x="0" y="56"/>
                  </a:lnTo>
                  <a:lnTo>
                    <a:pt x="5" y="55"/>
                  </a:lnTo>
                  <a:lnTo>
                    <a:pt x="10" y="55"/>
                  </a:lnTo>
                  <a:lnTo>
                    <a:pt x="15" y="58"/>
                  </a:lnTo>
                  <a:lnTo>
                    <a:pt x="18" y="63"/>
                  </a:lnTo>
                  <a:lnTo>
                    <a:pt x="22" y="68"/>
                  </a:lnTo>
                  <a:lnTo>
                    <a:pt x="25" y="75"/>
                  </a:lnTo>
                  <a:lnTo>
                    <a:pt x="28" y="83"/>
                  </a:lnTo>
                  <a:lnTo>
                    <a:pt x="30" y="92"/>
                  </a:lnTo>
                  <a:lnTo>
                    <a:pt x="32" y="101"/>
                  </a:lnTo>
                  <a:lnTo>
                    <a:pt x="34" y="109"/>
                  </a:lnTo>
                  <a:lnTo>
                    <a:pt x="35" y="118"/>
                  </a:lnTo>
                  <a:lnTo>
                    <a:pt x="36" y="126"/>
                  </a:lnTo>
                  <a:lnTo>
                    <a:pt x="37" y="133"/>
                  </a:lnTo>
                  <a:lnTo>
                    <a:pt x="37" y="140"/>
                  </a:lnTo>
                  <a:lnTo>
                    <a:pt x="38" y="144"/>
                  </a:lnTo>
                  <a:lnTo>
                    <a:pt x="38" y="147"/>
                  </a:lnTo>
                  <a:lnTo>
                    <a:pt x="38" y="148"/>
                  </a:lnTo>
                  <a:lnTo>
                    <a:pt x="55" y="152"/>
                  </a:lnTo>
                  <a:lnTo>
                    <a:pt x="55" y="150"/>
                  </a:lnTo>
                  <a:lnTo>
                    <a:pt x="55" y="146"/>
                  </a:lnTo>
                  <a:lnTo>
                    <a:pt x="54" y="141"/>
                  </a:lnTo>
                  <a:lnTo>
                    <a:pt x="54" y="136"/>
                  </a:lnTo>
                  <a:lnTo>
                    <a:pt x="53" y="129"/>
                  </a:lnTo>
                  <a:lnTo>
                    <a:pt x="53" y="122"/>
                  </a:lnTo>
                  <a:lnTo>
                    <a:pt x="52" y="114"/>
                  </a:lnTo>
                  <a:lnTo>
                    <a:pt x="51" y="106"/>
                  </a:lnTo>
                  <a:lnTo>
                    <a:pt x="49" y="97"/>
                  </a:lnTo>
                  <a:lnTo>
                    <a:pt x="48" y="88"/>
                  </a:lnTo>
                  <a:lnTo>
                    <a:pt x="46" y="79"/>
                  </a:lnTo>
                  <a:lnTo>
                    <a:pt x="44" y="71"/>
                  </a:lnTo>
                  <a:lnTo>
                    <a:pt x="41" y="62"/>
                  </a:lnTo>
                  <a:lnTo>
                    <a:pt x="38" y="54"/>
                  </a:lnTo>
                  <a:lnTo>
                    <a:pt x="34"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3" name="Freeform 218"/>
            <p:cNvSpPr>
              <a:spLocks/>
            </p:cNvSpPr>
            <p:nvPr/>
          </p:nvSpPr>
          <p:spPr bwMode="auto">
            <a:xfrm>
              <a:off x="4803" y="2381"/>
              <a:ext cx="44" cy="36"/>
            </a:xfrm>
            <a:custGeom>
              <a:avLst/>
              <a:gdLst>
                <a:gd name="T0" fmla="*/ 39 w 44"/>
                <a:gd name="T1" fmla="*/ 31 h 36"/>
                <a:gd name="T2" fmla="*/ 32 w 44"/>
                <a:gd name="T3" fmla="*/ 35 h 36"/>
                <a:gd name="T4" fmla="*/ 0 w 44"/>
                <a:gd name="T5" fmla="*/ 19 h 36"/>
                <a:gd name="T6" fmla="*/ 43 w 44"/>
                <a:gd name="T7" fmla="*/ 0 h 36"/>
                <a:gd name="T8" fmla="*/ 39 w 44"/>
                <a:gd name="T9" fmla="*/ 31 h 36"/>
              </a:gdLst>
              <a:ahLst/>
              <a:cxnLst>
                <a:cxn ang="0">
                  <a:pos x="T0" y="T1"/>
                </a:cxn>
                <a:cxn ang="0">
                  <a:pos x="T2" y="T3"/>
                </a:cxn>
                <a:cxn ang="0">
                  <a:pos x="T4" y="T5"/>
                </a:cxn>
                <a:cxn ang="0">
                  <a:pos x="T6" y="T7"/>
                </a:cxn>
                <a:cxn ang="0">
                  <a:pos x="T8" y="T9"/>
                </a:cxn>
              </a:cxnLst>
              <a:rect l="0" t="0" r="r" b="b"/>
              <a:pathLst>
                <a:path w="44" h="36">
                  <a:moveTo>
                    <a:pt x="39" y="31"/>
                  </a:moveTo>
                  <a:lnTo>
                    <a:pt x="32" y="35"/>
                  </a:lnTo>
                  <a:lnTo>
                    <a:pt x="0" y="19"/>
                  </a:lnTo>
                  <a:lnTo>
                    <a:pt x="43" y="0"/>
                  </a:lnTo>
                  <a:lnTo>
                    <a:pt x="39" y="3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4" name="Freeform 219"/>
            <p:cNvSpPr>
              <a:spLocks/>
            </p:cNvSpPr>
            <p:nvPr/>
          </p:nvSpPr>
          <p:spPr bwMode="auto">
            <a:xfrm>
              <a:off x="4803" y="2381"/>
              <a:ext cx="50" cy="42"/>
            </a:xfrm>
            <a:custGeom>
              <a:avLst/>
              <a:gdLst>
                <a:gd name="T0" fmla="*/ 45 w 50"/>
                <a:gd name="T1" fmla="*/ 36 h 42"/>
                <a:gd name="T2" fmla="*/ 36 w 50"/>
                <a:gd name="T3" fmla="*/ 41 h 42"/>
                <a:gd name="T4" fmla="*/ 0 w 50"/>
                <a:gd name="T5" fmla="*/ 22 h 42"/>
                <a:gd name="T6" fmla="*/ 49 w 50"/>
                <a:gd name="T7" fmla="*/ 0 h 42"/>
                <a:gd name="T8" fmla="*/ 45 w 50"/>
                <a:gd name="T9" fmla="*/ 36 h 42"/>
              </a:gdLst>
              <a:ahLst/>
              <a:cxnLst>
                <a:cxn ang="0">
                  <a:pos x="T0" y="T1"/>
                </a:cxn>
                <a:cxn ang="0">
                  <a:pos x="T2" y="T3"/>
                </a:cxn>
                <a:cxn ang="0">
                  <a:pos x="T4" y="T5"/>
                </a:cxn>
                <a:cxn ang="0">
                  <a:pos x="T6" y="T7"/>
                </a:cxn>
                <a:cxn ang="0">
                  <a:pos x="T8" y="T9"/>
                </a:cxn>
              </a:cxnLst>
              <a:rect l="0" t="0" r="r" b="b"/>
              <a:pathLst>
                <a:path w="50" h="42">
                  <a:moveTo>
                    <a:pt x="45" y="36"/>
                  </a:moveTo>
                  <a:lnTo>
                    <a:pt x="36" y="41"/>
                  </a:lnTo>
                  <a:lnTo>
                    <a:pt x="0" y="22"/>
                  </a:lnTo>
                  <a:lnTo>
                    <a:pt x="49" y="0"/>
                  </a:lnTo>
                  <a:lnTo>
                    <a:pt x="45" y="3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5" name="Freeform 220"/>
            <p:cNvSpPr>
              <a:spLocks/>
            </p:cNvSpPr>
            <p:nvPr/>
          </p:nvSpPr>
          <p:spPr bwMode="auto">
            <a:xfrm>
              <a:off x="5049" y="2132"/>
              <a:ext cx="67" cy="82"/>
            </a:xfrm>
            <a:custGeom>
              <a:avLst/>
              <a:gdLst>
                <a:gd name="T0" fmla="*/ 46 w 67"/>
                <a:gd name="T1" fmla="*/ 81 h 82"/>
                <a:gd name="T2" fmla="*/ 66 w 67"/>
                <a:gd name="T3" fmla="*/ 18 h 82"/>
                <a:gd name="T4" fmla="*/ 4 w 67"/>
                <a:gd name="T5" fmla="*/ 0 h 82"/>
                <a:gd name="T6" fmla="*/ 0 w 67"/>
                <a:gd name="T7" fmla="*/ 18 h 82"/>
                <a:gd name="T8" fmla="*/ 42 w 67"/>
                <a:gd name="T9" fmla="*/ 30 h 82"/>
                <a:gd name="T10" fmla="*/ 31 w 67"/>
                <a:gd name="T11" fmla="*/ 63 h 82"/>
                <a:gd name="T12" fmla="*/ 46 w 67"/>
                <a:gd name="T13" fmla="*/ 81 h 82"/>
              </a:gdLst>
              <a:ahLst/>
              <a:cxnLst>
                <a:cxn ang="0">
                  <a:pos x="T0" y="T1"/>
                </a:cxn>
                <a:cxn ang="0">
                  <a:pos x="T2" y="T3"/>
                </a:cxn>
                <a:cxn ang="0">
                  <a:pos x="T4" y="T5"/>
                </a:cxn>
                <a:cxn ang="0">
                  <a:pos x="T6" y="T7"/>
                </a:cxn>
                <a:cxn ang="0">
                  <a:pos x="T8" y="T9"/>
                </a:cxn>
                <a:cxn ang="0">
                  <a:pos x="T10" y="T11"/>
                </a:cxn>
                <a:cxn ang="0">
                  <a:pos x="T12" y="T13"/>
                </a:cxn>
              </a:cxnLst>
              <a:rect l="0" t="0" r="r" b="b"/>
              <a:pathLst>
                <a:path w="67" h="82">
                  <a:moveTo>
                    <a:pt x="46" y="81"/>
                  </a:moveTo>
                  <a:lnTo>
                    <a:pt x="66" y="18"/>
                  </a:lnTo>
                  <a:lnTo>
                    <a:pt x="4" y="0"/>
                  </a:lnTo>
                  <a:lnTo>
                    <a:pt x="0" y="18"/>
                  </a:lnTo>
                  <a:lnTo>
                    <a:pt x="42" y="30"/>
                  </a:lnTo>
                  <a:lnTo>
                    <a:pt x="31" y="63"/>
                  </a:lnTo>
                  <a:lnTo>
                    <a:pt x="46" y="81"/>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6" name="Freeform 221"/>
            <p:cNvSpPr>
              <a:spLocks/>
            </p:cNvSpPr>
            <p:nvPr/>
          </p:nvSpPr>
          <p:spPr bwMode="auto">
            <a:xfrm>
              <a:off x="5049" y="2132"/>
              <a:ext cx="73" cy="88"/>
            </a:xfrm>
            <a:custGeom>
              <a:avLst/>
              <a:gdLst>
                <a:gd name="T0" fmla="*/ 50 w 73"/>
                <a:gd name="T1" fmla="*/ 87 h 88"/>
                <a:gd name="T2" fmla="*/ 72 w 73"/>
                <a:gd name="T3" fmla="*/ 19 h 88"/>
                <a:gd name="T4" fmla="*/ 4 w 73"/>
                <a:gd name="T5" fmla="*/ 0 h 88"/>
                <a:gd name="T6" fmla="*/ 0 w 73"/>
                <a:gd name="T7" fmla="*/ 19 h 88"/>
                <a:gd name="T8" fmla="*/ 46 w 73"/>
                <a:gd name="T9" fmla="*/ 32 h 88"/>
                <a:gd name="T10" fmla="*/ 34 w 73"/>
                <a:gd name="T11" fmla="*/ 68 h 88"/>
                <a:gd name="T12" fmla="*/ 50 w 73"/>
                <a:gd name="T13" fmla="*/ 87 h 88"/>
              </a:gdLst>
              <a:ahLst/>
              <a:cxnLst>
                <a:cxn ang="0">
                  <a:pos x="T0" y="T1"/>
                </a:cxn>
                <a:cxn ang="0">
                  <a:pos x="T2" y="T3"/>
                </a:cxn>
                <a:cxn ang="0">
                  <a:pos x="T4" y="T5"/>
                </a:cxn>
                <a:cxn ang="0">
                  <a:pos x="T6" y="T7"/>
                </a:cxn>
                <a:cxn ang="0">
                  <a:pos x="T8" y="T9"/>
                </a:cxn>
                <a:cxn ang="0">
                  <a:pos x="T10" y="T11"/>
                </a:cxn>
                <a:cxn ang="0">
                  <a:pos x="T12" y="T13"/>
                </a:cxn>
              </a:cxnLst>
              <a:rect l="0" t="0" r="r" b="b"/>
              <a:pathLst>
                <a:path w="73" h="88">
                  <a:moveTo>
                    <a:pt x="50" y="87"/>
                  </a:moveTo>
                  <a:lnTo>
                    <a:pt x="72" y="19"/>
                  </a:lnTo>
                  <a:lnTo>
                    <a:pt x="4" y="0"/>
                  </a:lnTo>
                  <a:lnTo>
                    <a:pt x="0" y="19"/>
                  </a:lnTo>
                  <a:lnTo>
                    <a:pt x="46" y="32"/>
                  </a:lnTo>
                  <a:lnTo>
                    <a:pt x="34" y="68"/>
                  </a:lnTo>
                  <a:lnTo>
                    <a:pt x="50" y="8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7" name="Freeform 222"/>
            <p:cNvSpPr>
              <a:spLocks/>
            </p:cNvSpPr>
            <p:nvPr/>
          </p:nvSpPr>
          <p:spPr bwMode="auto">
            <a:xfrm>
              <a:off x="5049" y="2135"/>
              <a:ext cx="57" cy="66"/>
            </a:xfrm>
            <a:custGeom>
              <a:avLst/>
              <a:gdLst>
                <a:gd name="T0" fmla="*/ 4 w 57"/>
                <a:gd name="T1" fmla="*/ 0 h 66"/>
                <a:gd name="T2" fmla="*/ 56 w 57"/>
                <a:gd name="T3" fmla="*/ 14 h 66"/>
                <a:gd name="T4" fmla="*/ 40 w 57"/>
                <a:gd name="T5" fmla="*/ 65 h 66"/>
                <a:gd name="T6" fmla="*/ 33 w 57"/>
                <a:gd name="T7" fmla="*/ 57 h 66"/>
                <a:gd name="T8" fmla="*/ 42 w 57"/>
                <a:gd name="T9" fmla="*/ 26 h 66"/>
                <a:gd name="T10" fmla="*/ 0 w 57"/>
                <a:gd name="T11" fmla="*/ 14 h 66"/>
                <a:gd name="T12" fmla="*/ 4 w 57"/>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57" h="66">
                  <a:moveTo>
                    <a:pt x="4" y="0"/>
                  </a:moveTo>
                  <a:lnTo>
                    <a:pt x="56" y="14"/>
                  </a:lnTo>
                  <a:lnTo>
                    <a:pt x="40" y="65"/>
                  </a:lnTo>
                  <a:lnTo>
                    <a:pt x="33" y="57"/>
                  </a:lnTo>
                  <a:lnTo>
                    <a:pt x="42" y="26"/>
                  </a:lnTo>
                  <a:lnTo>
                    <a:pt x="0" y="14"/>
                  </a:lnTo>
                  <a:lnTo>
                    <a:pt x="4" y="0"/>
                  </a:lnTo>
                </a:path>
              </a:pathLst>
            </a:custGeom>
            <a:solidFill>
              <a:srgbClr val="32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8" name="Freeform 223"/>
            <p:cNvSpPr>
              <a:spLocks/>
            </p:cNvSpPr>
            <p:nvPr/>
          </p:nvSpPr>
          <p:spPr bwMode="auto">
            <a:xfrm>
              <a:off x="5094" y="2151"/>
              <a:ext cx="21" cy="56"/>
            </a:xfrm>
            <a:custGeom>
              <a:avLst/>
              <a:gdLst>
                <a:gd name="T0" fmla="*/ 20 w 21"/>
                <a:gd name="T1" fmla="*/ 0 h 56"/>
                <a:gd name="T2" fmla="*/ 13 w 21"/>
                <a:gd name="T3" fmla="*/ 0 h 56"/>
                <a:gd name="T4" fmla="*/ 0 w 21"/>
                <a:gd name="T5" fmla="*/ 47 h 56"/>
                <a:gd name="T6" fmla="*/ 5 w 21"/>
                <a:gd name="T7" fmla="*/ 55 h 56"/>
                <a:gd name="T8" fmla="*/ 20 w 21"/>
                <a:gd name="T9" fmla="*/ 0 h 56"/>
              </a:gdLst>
              <a:ahLst/>
              <a:cxnLst>
                <a:cxn ang="0">
                  <a:pos x="T0" y="T1"/>
                </a:cxn>
                <a:cxn ang="0">
                  <a:pos x="T2" y="T3"/>
                </a:cxn>
                <a:cxn ang="0">
                  <a:pos x="T4" y="T5"/>
                </a:cxn>
                <a:cxn ang="0">
                  <a:pos x="T6" y="T7"/>
                </a:cxn>
                <a:cxn ang="0">
                  <a:pos x="T8" y="T9"/>
                </a:cxn>
              </a:cxnLst>
              <a:rect l="0" t="0" r="r" b="b"/>
              <a:pathLst>
                <a:path w="21" h="56">
                  <a:moveTo>
                    <a:pt x="20" y="0"/>
                  </a:moveTo>
                  <a:lnTo>
                    <a:pt x="13" y="0"/>
                  </a:lnTo>
                  <a:lnTo>
                    <a:pt x="0" y="47"/>
                  </a:lnTo>
                  <a:lnTo>
                    <a:pt x="5" y="55"/>
                  </a:lnTo>
                  <a:lnTo>
                    <a:pt x="20" y="0"/>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9" name="Freeform 224"/>
            <p:cNvSpPr>
              <a:spLocks/>
            </p:cNvSpPr>
            <p:nvPr/>
          </p:nvSpPr>
          <p:spPr bwMode="auto">
            <a:xfrm>
              <a:off x="4187" y="2131"/>
              <a:ext cx="958" cy="1134"/>
            </a:xfrm>
            <a:custGeom>
              <a:avLst/>
              <a:gdLst>
                <a:gd name="T0" fmla="*/ 421 w 958"/>
                <a:gd name="T1" fmla="*/ 931 h 1134"/>
                <a:gd name="T2" fmla="*/ 430 w 958"/>
                <a:gd name="T3" fmla="*/ 910 h 1134"/>
                <a:gd name="T4" fmla="*/ 419 w 958"/>
                <a:gd name="T5" fmla="*/ 882 h 1134"/>
                <a:gd name="T6" fmla="*/ 765 w 958"/>
                <a:gd name="T7" fmla="*/ 667 h 1134"/>
                <a:gd name="T8" fmla="*/ 799 w 958"/>
                <a:gd name="T9" fmla="*/ 669 h 1134"/>
                <a:gd name="T10" fmla="*/ 842 w 958"/>
                <a:gd name="T11" fmla="*/ 658 h 1134"/>
                <a:gd name="T12" fmla="*/ 859 w 958"/>
                <a:gd name="T13" fmla="*/ 638 h 1134"/>
                <a:gd name="T14" fmla="*/ 853 w 958"/>
                <a:gd name="T15" fmla="*/ 614 h 1134"/>
                <a:gd name="T16" fmla="*/ 838 w 958"/>
                <a:gd name="T17" fmla="*/ 458 h 1134"/>
                <a:gd name="T18" fmla="*/ 714 w 958"/>
                <a:gd name="T19" fmla="*/ 230 h 1134"/>
                <a:gd name="T20" fmla="*/ 843 w 958"/>
                <a:gd name="T21" fmla="*/ 266 h 1134"/>
                <a:gd name="T22" fmla="*/ 852 w 958"/>
                <a:gd name="T23" fmla="*/ 267 h 1134"/>
                <a:gd name="T24" fmla="*/ 869 w 958"/>
                <a:gd name="T25" fmla="*/ 262 h 1134"/>
                <a:gd name="T26" fmla="*/ 879 w 958"/>
                <a:gd name="T27" fmla="*/ 242 h 1134"/>
                <a:gd name="T28" fmla="*/ 885 w 958"/>
                <a:gd name="T29" fmla="*/ 222 h 1134"/>
                <a:gd name="T30" fmla="*/ 893 w 958"/>
                <a:gd name="T31" fmla="*/ 211 h 1134"/>
                <a:gd name="T32" fmla="*/ 908 w 958"/>
                <a:gd name="T33" fmla="*/ 206 h 1134"/>
                <a:gd name="T34" fmla="*/ 926 w 958"/>
                <a:gd name="T35" fmla="*/ 201 h 1134"/>
                <a:gd name="T36" fmla="*/ 942 w 958"/>
                <a:gd name="T37" fmla="*/ 171 h 1134"/>
                <a:gd name="T38" fmla="*/ 951 w 958"/>
                <a:gd name="T39" fmla="*/ 162 h 1134"/>
                <a:gd name="T40" fmla="*/ 957 w 958"/>
                <a:gd name="T41" fmla="*/ 146 h 1134"/>
                <a:gd name="T42" fmla="*/ 954 w 958"/>
                <a:gd name="T43" fmla="*/ 130 h 1134"/>
                <a:gd name="T44" fmla="*/ 936 w 958"/>
                <a:gd name="T45" fmla="*/ 119 h 1134"/>
                <a:gd name="T46" fmla="*/ 891 w 958"/>
                <a:gd name="T47" fmla="*/ 58 h 1134"/>
                <a:gd name="T48" fmla="*/ 875 w 958"/>
                <a:gd name="T49" fmla="*/ 54 h 1134"/>
                <a:gd name="T50" fmla="*/ 864 w 958"/>
                <a:gd name="T51" fmla="*/ 78 h 1134"/>
                <a:gd name="T52" fmla="*/ 865 w 958"/>
                <a:gd name="T53" fmla="*/ 85 h 1134"/>
                <a:gd name="T54" fmla="*/ 868 w 958"/>
                <a:gd name="T55" fmla="*/ 99 h 1134"/>
                <a:gd name="T56" fmla="*/ 837 w 958"/>
                <a:gd name="T57" fmla="*/ 100 h 1134"/>
                <a:gd name="T58" fmla="*/ 822 w 958"/>
                <a:gd name="T59" fmla="*/ 85 h 1134"/>
                <a:gd name="T60" fmla="*/ 796 w 958"/>
                <a:gd name="T61" fmla="*/ 54 h 1134"/>
                <a:gd name="T62" fmla="*/ 779 w 958"/>
                <a:gd name="T63" fmla="*/ 28 h 1134"/>
                <a:gd name="T64" fmla="*/ 751 w 958"/>
                <a:gd name="T65" fmla="*/ 9 h 1134"/>
                <a:gd name="T66" fmla="*/ 714 w 958"/>
                <a:gd name="T67" fmla="*/ 1 h 1134"/>
                <a:gd name="T68" fmla="*/ 673 w 958"/>
                <a:gd name="T69" fmla="*/ 2 h 1134"/>
                <a:gd name="T70" fmla="*/ 640 w 958"/>
                <a:gd name="T71" fmla="*/ 16 h 1134"/>
                <a:gd name="T72" fmla="*/ 621 w 958"/>
                <a:gd name="T73" fmla="*/ 41 h 1134"/>
                <a:gd name="T74" fmla="*/ 484 w 958"/>
                <a:gd name="T75" fmla="*/ 49 h 1134"/>
                <a:gd name="T76" fmla="*/ 236 w 958"/>
                <a:gd name="T77" fmla="*/ 13 h 1134"/>
                <a:gd name="T78" fmla="*/ 345 w 958"/>
                <a:gd name="T79" fmla="*/ 197 h 1134"/>
                <a:gd name="T80" fmla="*/ 356 w 958"/>
                <a:gd name="T81" fmla="*/ 204 h 1134"/>
                <a:gd name="T82" fmla="*/ 351 w 958"/>
                <a:gd name="T83" fmla="*/ 217 h 1134"/>
                <a:gd name="T84" fmla="*/ 346 w 958"/>
                <a:gd name="T85" fmla="*/ 236 h 1134"/>
                <a:gd name="T86" fmla="*/ 339 w 958"/>
                <a:gd name="T87" fmla="*/ 247 h 1134"/>
                <a:gd name="T88" fmla="*/ 326 w 958"/>
                <a:gd name="T89" fmla="*/ 273 h 1134"/>
                <a:gd name="T90" fmla="*/ 318 w 958"/>
                <a:gd name="T91" fmla="*/ 297 h 1134"/>
                <a:gd name="T92" fmla="*/ 315 w 958"/>
                <a:gd name="T93" fmla="*/ 308 h 1134"/>
                <a:gd name="T94" fmla="*/ 310 w 958"/>
                <a:gd name="T95" fmla="*/ 314 h 1134"/>
                <a:gd name="T96" fmla="*/ 304 w 958"/>
                <a:gd name="T97" fmla="*/ 319 h 1134"/>
                <a:gd name="T98" fmla="*/ 294 w 958"/>
                <a:gd name="T99" fmla="*/ 323 h 1134"/>
                <a:gd name="T100" fmla="*/ 283 w 958"/>
                <a:gd name="T101" fmla="*/ 323 h 1134"/>
                <a:gd name="T102" fmla="*/ 0 w 958"/>
                <a:gd name="T103" fmla="*/ 1053 h 1134"/>
                <a:gd name="T104" fmla="*/ 5 w 958"/>
                <a:gd name="T105" fmla="*/ 1132 h 1134"/>
                <a:gd name="T106" fmla="*/ 21 w 958"/>
                <a:gd name="T107" fmla="*/ 1127 h 1134"/>
                <a:gd name="T108" fmla="*/ 317 w 958"/>
                <a:gd name="T109" fmla="*/ 946 h 1134"/>
                <a:gd name="T110" fmla="*/ 334 w 958"/>
                <a:gd name="T111" fmla="*/ 951 h 1134"/>
                <a:gd name="T112" fmla="*/ 375 w 958"/>
                <a:gd name="T113" fmla="*/ 953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8" h="1134">
                  <a:moveTo>
                    <a:pt x="408" y="942"/>
                  </a:moveTo>
                  <a:lnTo>
                    <a:pt x="415" y="937"/>
                  </a:lnTo>
                  <a:lnTo>
                    <a:pt x="421" y="931"/>
                  </a:lnTo>
                  <a:lnTo>
                    <a:pt x="426" y="925"/>
                  </a:lnTo>
                  <a:lnTo>
                    <a:pt x="429" y="917"/>
                  </a:lnTo>
                  <a:lnTo>
                    <a:pt x="430" y="910"/>
                  </a:lnTo>
                  <a:lnTo>
                    <a:pt x="429" y="901"/>
                  </a:lnTo>
                  <a:lnTo>
                    <a:pt x="425" y="892"/>
                  </a:lnTo>
                  <a:lnTo>
                    <a:pt x="419" y="882"/>
                  </a:lnTo>
                  <a:lnTo>
                    <a:pt x="757" y="665"/>
                  </a:lnTo>
                  <a:lnTo>
                    <a:pt x="759" y="666"/>
                  </a:lnTo>
                  <a:lnTo>
                    <a:pt x="765" y="667"/>
                  </a:lnTo>
                  <a:lnTo>
                    <a:pt x="774" y="668"/>
                  </a:lnTo>
                  <a:lnTo>
                    <a:pt x="786" y="669"/>
                  </a:lnTo>
                  <a:lnTo>
                    <a:pt x="799" y="669"/>
                  </a:lnTo>
                  <a:lnTo>
                    <a:pt x="814" y="667"/>
                  </a:lnTo>
                  <a:lnTo>
                    <a:pt x="828" y="663"/>
                  </a:lnTo>
                  <a:lnTo>
                    <a:pt x="842" y="658"/>
                  </a:lnTo>
                  <a:lnTo>
                    <a:pt x="849" y="652"/>
                  </a:lnTo>
                  <a:lnTo>
                    <a:pt x="855" y="645"/>
                  </a:lnTo>
                  <a:lnTo>
                    <a:pt x="859" y="638"/>
                  </a:lnTo>
                  <a:lnTo>
                    <a:pt x="859" y="630"/>
                  </a:lnTo>
                  <a:lnTo>
                    <a:pt x="857" y="622"/>
                  </a:lnTo>
                  <a:lnTo>
                    <a:pt x="853" y="614"/>
                  </a:lnTo>
                  <a:lnTo>
                    <a:pt x="846" y="605"/>
                  </a:lnTo>
                  <a:lnTo>
                    <a:pt x="835" y="597"/>
                  </a:lnTo>
                  <a:lnTo>
                    <a:pt x="838" y="458"/>
                  </a:lnTo>
                  <a:lnTo>
                    <a:pt x="714" y="398"/>
                  </a:lnTo>
                  <a:lnTo>
                    <a:pt x="535" y="311"/>
                  </a:lnTo>
                  <a:lnTo>
                    <a:pt x="714" y="230"/>
                  </a:lnTo>
                  <a:lnTo>
                    <a:pt x="714" y="408"/>
                  </a:lnTo>
                  <a:lnTo>
                    <a:pt x="838" y="460"/>
                  </a:lnTo>
                  <a:lnTo>
                    <a:pt x="843" y="266"/>
                  </a:lnTo>
                  <a:lnTo>
                    <a:pt x="844" y="266"/>
                  </a:lnTo>
                  <a:lnTo>
                    <a:pt x="848" y="266"/>
                  </a:lnTo>
                  <a:lnTo>
                    <a:pt x="852" y="267"/>
                  </a:lnTo>
                  <a:lnTo>
                    <a:pt x="857" y="266"/>
                  </a:lnTo>
                  <a:lnTo>
                    <a:pt x="864" y="265"/>
                  </a:lnTo>
                  <a:lnTo>
                    <a:pt x="869" y="262"/>
                  </a:lnTo>
                  <a:lnTo>
                    <a:pt x="874" y="258"/>
                  </a:lnTo>
                  <a:lnTo>
                    <a:pt x="877" y="250"/>
                  </a:lnTo>
                  <a:lnTo>
                    <a:pt x="879" y="242"/>
                  </a:lnTo>
                  <a:lnTo>
                    <a:pt x="882" y="235"/>
                  </a:lnTo>
                  <a:lnTo>
                    <a:pt x="883" y="228"/>
                  </a:lnTo>
                  <a:lnTo>
                    <a:pt x="885" y="222"/>
                  </a:lnTo>
                  <a:lnTo>
                    <a:pt x="887" y="218"/>
                  </a:lnTo>
                  <a:lnTo>
                    <a:pt x="890" y="214"/>
                  </a:lnTo>
                  <a:lnTo>
                    <a:pt x="893" y="211"/>
                  </a:lnTo>
                  <a:lnTo>
                    <a:pt x="898" y="209"/>
                  </a:lnTo>
                  <a:lnTo>
                    <a:pt x="903" y="207"/>
                  </a:lnTo>
                  <a:lnTo>
                    <a:pt x="908" y="206"/>
                  </a:lnTo>
                  <a:lnTo>
                    <a:pt x="914" y="206"/>
                  </a:lnTo>
                  <a:lnTo>
                    <a:pt x="920" y="204"/>
                  </a:lnTo>
                  <a:lnTo>
                    <a:pt x="926" y="201"/>
                  </a:lnTo>
                  <a:lnTo>
                    <a:pt x="932" y="194"/>
                  </a:lnTo>
                  <a:lnTo>
                    <a:pt x="937" y="185"/>
                  </a:lnTo>
                  <a:lnTo>
                    <a:pt x="942" y="171"/>
                  </a:lnTo>
                  <a:lnTo>
                    <a:pt x="943" y="170"/>
                  </a:lnTo>
                  <a:lnTo>
                    <a:pt x="946" y="167"/>
                  </a:lnTo>
                  <a:lnTo>
                    <a:pt x="951" y="162"/>
                  </a:lnTo>
                  <a:lnTo>
                    <a:pt x="954" y="156"/>
                  </a:lnTo>
                  <a:lnTo>
                    <a:pt x="955" y="152"/>
                  </a:lnTo>
                  <a:lnTo>
                    <a:pt x="957" y="146"/>
                  </a:lnTo>
                  <a:lnTo>
                    <a:pt x="957" y="141"/>
                  </a:lnTo>
                  <a:lnTo>
                    <a:pt x="956" y="135"/>
                  </a:lnTo>
                  <a:lnTo>
                    <a:pt x="954" y="130"/>
                  </a:lnTo>
                  <a:lnTo>
                    <a:pt x="950" y="125"/>
                  </a:lnTo>
                  <a:lnTo>
                    <a:pt x="944" y="122"/>
                  </a:lnTo>
                  <a:lnTo>
                    <a:pt x="936" y="119"/>
                  </a:lnTo>
                  <a:lnTo>
                    <a:pt x="896" y="62"/>
                  </a:lnTo>
                  <a:lnTo>
                    <a:pt x="895" y="60"/>
                  </a:lnTo>
                  <a:lnTo>
                    <a:pt x="891" y="58"/>
                  </a:lnTo>
                  <a:lnTo>
                    <a:pt x="886" y="56"/>
                  </a:lnTo>
                  <a:lnTo>
                    <a:pt x="881" y="54"/>
                  </a:lnTo>
                  <a:lnTo>
                    <a:pt x="875" y="54"/>
                  </a:lnTo>
                  <a:lnTo>
                    <a:pt x="870" y="58"/>
                  </a:lnTo>
                  <a:lnTo>
                    <a:pt x="866" y="65"/>
                  </a:lnTo>
                  <a:lnTo>
                    <a:pt x="864" y="78"/>
                  </a:lnTo>
                  <a:lnTo>
                    <a:pt x="864" y="79"/>
                  </a:lnTo>
                  <a:lnTo>
                    <a:pt x="864" y="81"/>
                  </a:lnTo>
                  <a:lnTo>
                    <a:pt x="865" y="85"/>
                  </a:lnTo>
                  <a:lnTo>
                    <a:pt x="866" y="90"/>
                  </a:lnTo>
                  <a:lnTo>
                    <a:pt x="867" y="94"/>
                  </a:lnTo>
                  <a:lnTo>
                    <a:pt x="868" y="99"/>
                  </a:lnTo>
                  <a:lnTo>
                    <a:pt x="870" y="102"/>
                  </a:lnTo>
                  <a:lnTo>
                    <a:pt x="871" y="105"/>
                  </a:lnTo>
                  <a:lnTo>
                    <a:pt x="837" y="100"/>
                  </a:lnTo>
                  <a:lnTo>
                    <a:pt x="835" y="97"/>
                  </a:lnTo>
                  <a:lnTo>
                    <a:pt x="830" y="93"/>
                  </a:lnTo>
                  <a:lnTo>
                    <a:pt x="822" y="85"/>
                  </a:lnTo>
                  <a:lnTo>
                    <a:pt x="814" y="75"/>
                  </a:lnTo>
                  <a:lnTo>
                    <a:pt x="805" y="64"/>
                  </a:lnTo>
                  <a:lnTo>
                    <a:pt x="796" y="54"/>
                  </a:lnTo>
                  <a:lnTo>
                    <a:pt x="789" y="44"/>
                  </a:lnTo>
                  <a:lnTo>
                    <a:pt x="785" y="36"/>
                  </a:lnTo>
                  <a:lnTo>
                    <a:pt x="779" y="28"/>
                  </a:lnTo>
                  <a:lnTo>
                    <a:pt x="772" y="21"/>
                  </a:lnTo>
                  <a:lnTo>
                    <a:pt x="762" y="14"/>
                  </a:lnTo>
                  <a:lnTo>
                    <a:pt x="751" y="9"/>
                  </a:lnTo>
                  <a:lnTo>
                    <a:pt x="739" y="5"/>
                  </a:lnTo>
                  <a:lnTo>
                    <a:pt x="727" y="2"/>
                  </a:lnTo>
                  <a:lnTo>
                    <a:pt x="714" y="1"/>
                  </a:lnTo>
                  <a:lnTo>
                    <a:pt x="700" y="0"/>
                  </a:lnTo>
                  <a:lnTo>
                    <a:pt x="687" y="1"/>
                  </a:lnTo>
                  <a:lnTo>
                    <a:pt x="673" y="2"/>
                  </a:lnTo>
                  <a:lnTo>
                    <a:pt x="661" y="5"/>
                  </a:lnTo>
                  <a:lnTo>
                    <a:pt x="650" y="10"/>
                  </a:lnTo>
                  <a:lnTo>
                    <a:pt x="640" y="16"/>
                  </a:lnTo>
                  <a:lnTo>
                    <a:pt x="631" y="22"/>
                  </a:lnTo>
                  <a:lnTo>
                    <a:pt x="625" y="31"/>
                  </a:lnTo>
                  <a:lnTo>
                    <a:pt x="621" y="41"/>
                  </a:lnTo>
                  <a:lnTo>
                    <a:pt x="606" y="45"/>
                  </a:lnTo>
                  <a:lnTo>
                    <a:pt x="528" y="64"/>
                  </a:lnTo>
                  <a:lnTo>
                    <a:pt x="484" y="49"/>
                  </a:lnTo>
                  <a:lnTo>
                    <a:pt x="470" y="55"/>
                  </a:lnTo>
                  <a:lnTo>
                    <a:pt x="441" y="81"/>
                  </a:lnTo>
                  <a:lnTo>
                    <a:pt x="236" y="13"/>
                  </a:lnTo>
                  <a:lnTo>
                    <a:pt x="183" y="133"/>
                  </a:lnTo>
                  <a:lnTo>
                    <a:pt x="344" y="188"/>
                  </a:lnTo>
                  <a:lnTo>
                    <a:pt x="345" y="197"/>
                  </a:lnTo>
                  <a:lnTo>
                    <a:pt x="358" y="201"/>
                  </a:lnTo>
                  <a:lnTo>
                    <a:pt x="358" y="202"/>
                  </a:lnTo>
                  <a:lnTo>
                    <a:pt x="356" y="204"/>
                  </a:lnTo>
                  <a:lnTo>
                    <a:pt x="355" y="207"/>
                  </a:lnTo>
                  <a:lnTo>
                    <a:pt x="353" y="211"/>
                  </a:lnTo>
                  <a:lnTo>
                    <a:pt x="351" y="217"/>
                  </a:lnTo>
                  <a:lnTo>
                    <a:pt x="349" y="222"/>
                  </a:lnTo>
                  <a:lnTo>
                    <a:pt x="347" y="229"/>
                  </a:lnTo>
                  <a:lnTo>
                    <a:pt x="346" y="236"/>
                  </a:lnTo>
                  <a:lnTo>
                    <a:pt x="345" y="237"/>
                  </a:lnTo>
                  <a:lnTo>
                    <a:pt x="343" y="241"/>
                  </a:lnTo>
                  <a:lnTo>
                    <a:pt x="339" y="247"/>
                  </a:lnTo>
                  <a:lnTo>
                    <a:pt x="335" y="254"/>
                  </a:lnTo>
                  <a:lnTo>
                    <a:pt x="330" y="263"/>
                  </a:lnTo>
                  <a:lnTo>
                    <a:pt x="326" y="273"/>
                  </a:lnTo>
                  <a:lnTo>
                    <a:pt x="322" y="283"/>
                  </a:lnTo>
                  <a:lnTo>
                    <a:pt x="320" y="293"/>
                  </a:lnTo>
                  <a:lnTo>
                    <a:pt x="318" y="297"/>
                  </a:lnTo>
                  <a:lnTo>
                    <a:pt x="317" y="301"/>
                  </a:lnTo>
                  <a:lnTo>
                    <a:pt x="316" y="305"/>
                  </a:lnTo>
                  <a:lnTo>
                    <a:pt x="315" y="308"/>
                  </a:lnTo>
                  <a:lnTo>
                    <a:pt x="313" y="311"/>
                  </a:lnTo>
                  <a:lnTo>
                    <a:pt x="311" y="312"/>
                  </a:lnTo>
                  <a:lnTo>
                    <a:pt x="310" y="314"/>
                  </a:lnTo>
                  <a:lnTo>
                    <a:pt x="308" y="316"/>
                  </a:lnTo>
                  <a:lnTo>
                    <a:pt x="306" y="317"/>
                  </a:lnTo>
                  <a:lnTo>
                    <a:pt x="304" y="319"/>
                  </a:lnTo>
                  <a:lnTo>
                    <a:pt x="301" y="320"/>
                  </a:lnTo>
                  <a:lnTo>
                    <a:pt x="297" y="322"/>
                  </a:lnTo>
                  <a:lnTo>
                    <a:pt x="294" y="323"/>
                  </a:lnTo>
                  <a:lnTo>
                    <a:pt x="290" y="323"/>
                  </a:lnTo>
                  <a:lnTo>
                    <a:pt x="286" y="323"/>
                  </a:lnTo>
                  <a:lnTo>
                    <a:pt x="283" y="323"/>
                  </a:lnTo>
                  <a:lnTo>
                    <a:pt x="279" y="325"/>
                  </a:lnTo>
                  <a:lnTo>
                    <a:pt x="302" y="870"/>
                  </a:lnTo>
                  <a:lnTo>
                    <a:pt x="0" y="1053"/>
                  </a:lnTo>
                  <a:lnTo>
                    <a:pt x="0" y="1133"/>
                  </a:lnTo>
                  <a:lnTo>
                    <a:pt x="2" y="1133"/>
                  </a:lnTo>
                  <a:lnTo>
                    <a:pt x="5" y="1132"/>
                  </a:lnTo>
                  <a:lnTo>
                    <a:pt x="9" y="1131"/>
                  </a:lnTo>
                  <a:lnTo>
                    <a:pt x="15" y="1129"/>
                  </a:lnTo>
                  <a:lnTo>
                    <a:pt x="21" y="1127"/>
                  </a:lnTo>
                  <a:lnTo>
                    <a:pt x="30" y="1123"/>
                  </a:lnTo>
                  <a:lnTo>
                    <a:pt x="38" y="1118"/>
                  </a:lnTo>
                  <a:lnTo>
                    <a:pt x="317" y="946"/>
                  </a:lnTo>
                  <a:lnTo>
                    <a:pt x="320" y="947"/>
                  </a:lnTo>
                  <a:lnTo>
                    <a:pt x="325" y="949"/>
                  </a:lnTo>
                  <a:lnTo>
                    <a:pt x="334" y="951"/>
                  </a:lnTo>
                  <a:lnTo>
                    <a:pt x="346" y="953"/>
                  </a:lnTo>
                  <a:lnTo>
                    <a:pt x="360" y="954"/>
                  </a:lnTo>
                  <a:lnTo>
                    <a:pt x="375" y="953"/>
                  </a:lnTo>
                  <a:lnTo>
                    <a:pt x="392" y="949"/>
                  </a:lnTo>
                  <a:lnTo>
                    <a:pt x="408" y="942"/>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0" name="Freeform 225"/>
            <p:cNvSpPr>
              <a:spLocks/>
            </p:cNvSpPr>
            <p:nvPr/>
          </p:nvSpPr>
          <p:spPr bwMode="auto">
            <a:xfrm>
              <a:off x="4187" y="2131"/>
              <a:ext cx="964" cy="1140"/>
            </a:xfrm>
            <a:custGeom>
              <a:avLst/>
              <a:gdLst>
                <a:gd name="T0" fmla="*/ 418 w 964"/>
                <a:gd name="T1" fmla="*/ 942 h 1140"/>
                <a:gd name="T2" fmla="*/ 432 w 964"/>
                <a:gd name="T3" fmla="*/ 922 h 1140"/>
                <a:gd name="T4" fmla="*/ 428 w 964"/>
                <a:gd name="T5" fmla="*/ 897 h 1140"/>
                <a:gd name="T6" fmla="*/ 764 w 964"/>
                <a:gd name="T7" fmla="*/ 670 h 1140"/>
                <a:gd name="T8" fmla="*/ 791 w 964"/>
                <a:gd name="T9" fmla="*/ 673 h 1140"/>
                <a:gd name="T10" fmla="*/ 833 w 964"/>
                <a:gd name="T11" fmla="*/ 667 h 1140"/>
                <a:gd name="T12" fmla="*/ 860 w 964"/>
                <a:gd name="T13" fmla="*/ 648 h 1140"/>
                <a:gd name="T14" fmla="*/ 862 w 964"/>
                <a:gd name="T15" fmla="*/ 625 h 1140"/>
                <a:gd name="T16" fmla="*/ 840 w 964"/>
                <a:gd name="T17" fmla="*/ 600 h 1140"/>
                <a:gd name="T18" fmla="*/ 538 w 964"/>
                <a:gd name="T19" fmla="*/ 313 h 1140"/>
                <a:gd name="T20" fmla="*/ 843 w 964"/>
                <a:gd name="T21" fmla="*/ 462 h 1140"/>
                <a:gd name="T22" fmla="*/ 853 w 964"/>
                <a:gd name="T23" fmla="*/ 267 h 1140"/>
                <a:gd name="T24" fmla="*/ 869 w 964"/>
                <a:gd name="T25" fmla="*/ 266 h 1140"/>
                <a:gd name="T26" fmla="*/ 883 w 964"/>
                <a:gd name="T27" fmla="*/ 251 h 1140"/>
                <a:gd name="T28" fmla="*/ 889 w 964"/>
                <a:gd name="T29" fmla="*/ 229 h 1140"/>
                <a:gd name="T30" fmla="*/ 896 w 964"/>
                <a:gd name="T31" fmla="*/ 215 h 1140"/>
                <a:gd name="T32" fmla="*/ 909 w 964"/>
                <a:gd name="T33" fmla="*/ 208 h 1140"/>
                <a:gd name="T34" fmla="*/ 926 w 964"/>
                <a:gd name="T35" fmla="*/ 205 h 1140"/>
                <a:gd name="T36" fmla="*/ 943 w 964"/>
                <a:gd name="T37" fmla="*/ 186 h 1140"/>
                <a:gd name="T38" fmla="*/ 952 w 964"/>
                <a:gd name="T39" fmla="*/ 168 h 1140"/>
                <a:gd name="T40" fmla="*/ 961 w 964"/>
                <a:gd name="T41" fmla="*/ 153 h 1140"/>
                <a:gd name="T42" fmla="*/ 962 w 964"/>
                <a:gd name="T43" fmla="*/ 136 h 1140"/>
                <a:gd name="T44" fmla="*/ 950 w 964"/>
                <a:gd name="T45" fmla="*/ 123 h 1140"/>
                <a:gd name="T46" fmla="*/ 901 w 964"/>
                <a:gd name="T47" fmla="*/ 60 h 1140"/>
                <a:gd name="T48" fmla="*/ 887 w 964"/>
                <a:gd name="T49" fmla="*/ 54 h 1140"/>
                <a:gd name="T50" fmla="*/ 871 w 964"/>
                <a:gd name="T51" fmla="*/ 65 h 1140"/>
                <a:gd name="T52" fmla="*/ 869 w 964"/>
                <a:gd name="T53" fmla="*/ 81 h 1140"/>
                <a:gd name="T54" fmla="*/ 872 w 964"/>
                <a:gd name="T55" fmla="*/ 95 h 1140"/>
                <a:gd name="T56" fmla="*/ 876 w 964"/>
                <a:gd name="T57" fmla="*/ 106 h 1140"/>
                <a:gd name="T58" fmla="*/ 835 w 964"/>
                <a:gd name="T59" fmla="*/ 93 h 1140"/>
                <a:gd name="T60" fmla="*/ 810 w 964"/>
                <a:gd name="T61" fmla="*/ 64 h 1140"/>
                <a:gd name="T62" fmla="*/ 790 w 964"/>
                <a:gd name="T63" fmla="*/ 36 h 1140"/>
                <a:gd name="T64" fmla="*/ 767 w 964"/>
                <a:gd name="T65" fmla="*/ 14 h 1140"/>
                <a:gd name="T66" fmla="*/ 732 w 964"/>
                <a:gd name="T67" fmla="*/ 2 h 1140"/>
                <a:gd name="T68" fmla="*/ 691 w 964"/>
                <a:gd name="T69" fmla="*/ 1 h 1140"/>
                <a:gd name="T70" fmla="*/ 654 w 964"/>
                <a:gd name="T71" fmla="*/ 10 h 1140"/>
                <a:gd name="T72" fmla="*/ 629 w 964"/>
                <a:gd name="T73" fmla="*/ 31 h 1140"/>
                <a:gd name="T74" fmla="*/ 531 w 964"/>
                <a:gd name="T75" fmla="*/ 64 h 1140"/>
                <a:gd name="T76" fmla="*/ 444 w 964"/>
                <a:gd name="T77" fmla="*/ 81 h 1140"/>
                <a:gd name="T78" fmla="*/ 346 w 964"/>
                <a:gd name="T79" fmla="*/ 189 h 1140"/>
                <a:gd name="T80" fmla="*/ 360 w 964"/>
                <a:gd name="T81" fmla="*/ 203 h 1140"/>
                <a:gd name="T82" fmla="*/ 355 w 964"/>
                <a:gd name="T83" fmla="*/ 212 h 1140"/>
                <a:gd name="T84" fmla="*/ 349 w 964"/>
                <a:gd name="T85" fmla="*/ 230 h 1140"/>
                <a:gd name="T86" fmla="*/ 345 w 964"/>
                <a:gd name="T87" fmla="*/ 242 h 1140"/>
                <a:gd name="T88" fmla="*/ 332 w 964"/>
                <a:gd name="T89" fmla="*/ 264 h 1140"/>
                <a:gd name="T90" fmla="*/ 322 w 964"/>
                <a:gd name="T91" fmla="*/ 295 h 1140"/>
                <a:gd name="T92" fmla="*/ 318 w 964"/>
                <a:gd name="T93" fmla="*/ 307 h 1140"/>
                <a:gd name="T94" fmla="*/ 313 w 964"/>
                <a:gd name="T95" fmla="*/ 314 h 1140"/>
                <a:gd name="T96" fmla="*/ 308 w 964"/>
                <a:gd name="T97" fmla="*/ 319 h 1140"/>
                <a:gd name="T98" fmla="*/ 299 w 964"/>
                <a:gd name="T99" fmla="*/ 324 h 1140"/>
                <a:gd name="T100" fmla="*/ 288 w 964"/>
                <a:gd name="T101" fmla="*/ 325 h 1140"/>
                <a:gd name="T102" fmla="*/ 304 w 964"/>
                <a:gd name="T103" fmla="*/ 875 h 1140"/>
                <a:gd name="T104" fmla="*/ 2 w 964"/>
                <a:gd name="T105" fmla="*/ 1139 h 1140"/>
                <a:gd name="T106" fmla="*/ 15 w 964"/>
                <a:gd name="T107" fmla="*/ 1135 h 1140"/>
                <a:gd name="T108" fmla="*/ 38 w 964"/>
                <a:gd name="T109" fmla="*/ 1124 h 1140"/>
                <a:gd name="T110" fmla="*/ 327 w 964"/>
                <a:gd name="T111" fmla="*/ 954 h 1140"/>
                <a:gd name="T112" fmla="*/ 362 w 964"/>
                <a:gd name="T113" fmla="*/ 959 h 1140"/>
                <a:gd name="T114" fmla="*/ 411 w 964"/>
                <a:gd name="T115" fmla="*/ 947 h 1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64" h="1140">
                  <a:moveTo>
                    <a:pt x="411" y="947"/>
                  </a:moveTo>
                  <a:lnTo>
                    <a:pt x="411" y="947"/>
                  </a:lnTo>
                  <a:lnTo>
                    <a:pt x="418" y="942"/>
                  </a:lnTo>
                  <a:lnTo>
                    <a:pt x="424" y="936"/>
                  </a:lnTo>
                  <a:lnTo>
                    <a:pt x="429" y="930"/>
                  </a:lnTo>
                  <a:lnTo>
                    <a:pt x="432" y="922"/>
                  </a:lnTo>
                  <a:lnTo>
                    <a:pt x="433" y="915"/>
                  </a:lnTo>
                  <a:lnTo>
                    <a:pt x="432" y="906"/>
                  </a:lnTo>
                  <a:lnTo>
                    <a:pt x="428" y="897"/>
                  </a:lnTo>
                  <a:lnTo>
                    <a:pt x="422" y="887"/>
                  </a:lnTo>
                  <a:lnTo>
                    <a:pt x="762" y="669"/>
                  </a:lnTo>
                  <a:lnTo>
                    <a:pt x="764" y="670"/>
                  </a:lnTo>
                  <a:lnTo>
                    <a:pt x="770" y="671"/>
                  </a:lnTo>
                  <a:lnTo>
                    <a:pt x="779" y="672"/>
                  </a:lnTo>
                  <a:lnTo>
                    <a:pt x="791" y="673"/>
                  </a:lnTo>
                  <a:lnTo>
                    <a:pt x="804" y="673"/>
                  </a:lnTo>
                  <a:lnTo>
                    <a:pt x="819" y="671"/>
                  </a:lnTo>
                  <a:lnTo>
                    <a:pt x="833" y="667"/>
                  </a:lnTo>
                  <a:lnTo>
                    <a:pt x="847" y="661"/>
                  </a:lnTo>
                  <a:lnTo>
                    <a:pt x="854" y="655"/>
                  </a:lnTo>
                  <a:lnTo>
                    <a:pt x="860" y="648"/>
                  </a:lnTo>
                  <a:lnTo>
                    <a:pt x="864" y="641"/>
                  </a:lnTo>
                  <a:lnTo>
                    <a:pt x="864" y="633"/>
                  </a:lnTo>
                  <a:lnTo>
                    <a:pt x="862" y="625"/>
                  </a:lnTo>
                  <a:lnTo>
                    <a:pt x="858" y="617"/>
                  </a:lnTo>
                  <a:lnTo>
                    <a:pt x="851" y="608"/>
                  </a:lnTo>
                  <a:lnTo>
                    <a:pt x="840" y="600"/>
                  </a:lnTo>
                  <a:lnTo>
                    <a:pt x="843" y="460"/>
                  </a:lnTo>
                  <a:lnTo>
                    <a:pt x="718" y="400"/>
                  </a:lnTo>
                  <a:lnTo>
                    <a:pt x="538" y="313"/>
                  </a:lnTo>
                  <a:lnTo>
                    <a:pt x="718" y="231"/>
                  </a:lnTo>
                  <a:lnTo>
                    <a:pt x="718" y="410"/>
                  </a:lnTo>
                  <a:lnTo>
                    <a:pt x="843" y="462"/>
                  </a:lnTo>
                  <a:lnTo>
                    <a:pt x="848" y="267"/>
                  </a:lnTo>
                  <a:lnTo>
                    <a:pt x="849" y="267"/>
                  </a:lnTo>
                  <a:lnTo>
                    <a:pt x="853" y="267"/>
                  </a:lnTo>
                  <a:lnTo>
                    <a:pt x="857" y="268"/>
                  </a:lnTo>
                  <a:lnTo>
                    <a:pt x="862" y="267"/>
                  </a:lnTo>
                  <a:lnTo>
                    <a:pt x="869" y="266"/>
                  </a:lnTo>
                  <a:lnTo>
                    <a:pt x="874" y="263"/>
                  </a:lnTo>
                  <a:lnTo>
                    <a:pt x="879" y="259"/>
                  </a:lnTo>
                  <a:lnTo>
                    <a:pt x="883" y="251"/>
                  </a:lnTo>
                  <a:lnTo>
                    <a:pt x="885" y="243"/>
                  </a:lnTo>
                  <a:lnTo>
                    <a:pt x="888" y="236"/>
                  </a:lnTo>
                  <a:lnTo>
                    <a:pt x="889" y="229"/>
                  </a:lnTo>
                  <a:lnTo>
                    <a:pt x="891" y="223"/>
                  </a:lnTo>
                  <a:lnTo>
                    <a:pt x="893" y="219"/>
                  </a:lnTo>
                  <a:lnTo>
                    <a:pt x="896" y="215"/>
                  </a:lnTo>
                  <a:lnTo>
                    <a:pt x="899" y="212"/>
                  </a:lnTo>
                  <a:lnTo>
                    <a:pt x="904" y="210"/>
                  </a:lnTo>
                  <a:lnTo>
                    <a:pt x="909" y="208"/>
                  </a:lnTo>
                  <a:lnTo>
                    <a:pt x="914" y="207"/>
                  </a:lnTo>
                  <a:lnTo>
                    <a:pt x="920" y="207"/>
                  </a:lnTo>
                  <a:lnTo>
                    <a:pt x="926" y="205"/>
                  </a:lnTo>
                  <a:lnTo>
                    <a:pt x="932" y="202"/>
                  </a:lnTo>
                  <a:lnTo>
                    <a:pt x="938" y="195"/>
                  </a:lnTo>
                  <a:lnTo>
                    <a:pt x="943" y="186"/>
                  </a:lnTo>
                  <a:lnTo>
                    <a:pt x="948" y="172"/>
                  </a:lnTo>
                  <a:lnTo>
                    <a:pt x="949" y="171"/>
                  </a:lnTo>
                  <a:lnTo>
                    <a:pt x="952" y="168"/>
                  </a:lnTo>
                  <a:lnTo>
                    <a:pt x="957" y="163"/>
                  </a:lnTo>
                  <a:lnTo>
                    <a:pt x="960" y="157"/>
                  </a:lnTo>
                  <a:lnTo>
                    <a:pt x="961" y="153"/>
                  </a:lnTo>
                  <a:lnTo>
                    <a:pt x="963" y="147"/>
                  </a:lnTo>
                  <a:lnTo>
                    <a:pt x="963" y="142"/>
                  </a:lnTo>
                  <a:lnTo>
                    <a:pt x="962" y="136"/>
                  </a:lnTo>
                  <a:lnTo>
                    <a:pt x="960" y="131"/>
                  </a:lnTo>
                  <a:lnTo>
                    <a:pt x="956" y="126"/>
                  </a:lnTo>
                  <a:lnTo>
                    <a:pt x="950" y="123"/>
                  </a:lnTo>
                  <a:lnTo>
                    <a:pt x="942" y="120"/>
                  </a:lnTo>
                  <a:lnTo>
                    <a:pt x="902" y="62"/>
                  </a:lnTo>
                  <a:lnTo>
                    <a:pt x="901" y="60"/>
                  </a:lnTo>
                  <a:lnTo>
                    <a:pt x="897" y="58"/>
                  </a:lnTo>
                  <a:lnTo>
                    <a:pt x="892" y="56"/>
                  </a:lnTo>
                  <a:lnTo>
                    <a:pt x="887" y="54"/>
                  </a:lnTo>
                  <a:lnTo>
                    <a:pt x="880" y="54"/>
                  </a:lnTo>
                  <a:lnTo>
                    <a:pt x="875" y="58"/>
                  </a:lnTo>
                  <a:lnTo>
                    <a:pt x="871" y="65"/>
                  </a:lnTo>
                  <a:lnTo>
                    <a:pt x="869" y="78"/>
                  </a:lnTo>
                  <a:lnTo>
                    <a:pt x="869" y="79"/>
                  </a:lnTo>
                  <a:lnTo>
                    <a:pt x="869" y="81"/>
                  </a:lnTo>
                  <a:lnTo>
                    <a:pt x="870" y="85"/>
                  </a:lnTo>
                  <a:lnTo>
                    <a:pt x="871" y="90"/>
                  </a:lnTo>
                  <a:lnTo>
                    <a:pt x="872" y="95"/>
                  </a:lnTo>
                  <a:lnTo>
                    <a:pt x="873" y="100"/>
                  </a:lnTo>
                  <a:lnTo>
                    <a:pt x="875" y="103"/>
                  </a:lnTo>
                  <a:lnTo>
                    <a:pt x="876" y="106"/>
                  </a:lnTo>
                  <a:lnTo>
                    <a:pt x="842" y="101"/>
                  </a:lnTo>
                  <a:lnTo>
                    <a:pt x="840" y="98"/>
                  </a:lnTo>
                  <a:lnTo>
                    <a:pt x="835" y="93"/>
                  </a:lnTo>
                  <a:lnTo>
                    <a:pt x="827" y="85"/>
                  </a:lnTo>
                  <a:lnTo>
                    <a:pt x="819" y="75"/>
                  </a:lnTo>
                  <a:lnTo>
                    <a:pt x="810" y="64"/>
                  </a:lnTo>
                  <a:lnTo>
                    <a:pt x="801" y="54"/>
                  </a:lnTo>
                  <a:lnTo>
                    <a:pt x="794" y="44"/>
                  </a:lnTo>
                  <a:lnTo>
                    <a:pt x="790" y="36"/>
                  </a:lnTo>
                  <a:lnTo>
                    <a:pt x="784" y="28"/>
                  </a:lnTo>
                  <a:lnTo>
                    <a:pt x="777" y="21"/>
                  </a:lnTo>
                  <a:lnTo>
                    <a:pt x="767" y="14"/>
                  </a:lnTo>
                  <a:lnTo>
                    <a:pt x="756" y="9"/>
                  </a:lnTo>
                  <a:lnTo>
                    <a:pt x="744" y="5"/>
                  </a:lnTo>
                  <a:lnTo>
                    <a:pt x="732" y="2"/>
                  </a:lnTo>
                  <a:lnTo>
                    <a:pt x="718" y="1"/>
                  </a:lnTo>
                  <a:lnTo>
                    <a:pt x="704" y="0"/>
                  </a:lnTo>
                  <a:lnTo>
                    <a:pt x="691" y="1"/>
                  </a:lnTo>
                  <a:lnTo>
                    <a:pt x="677" y="2"/>
                  </a:lnTo>
                  <a:lnTo>
                    <a:pt x="665" y="5"/>
                  </a:lnTo>
                  <a:lnTo>
                    <a:pt x="654" y="10"/>
                  </a:lnTo>
                  <a:lnTo>
                    <a:pt x="644" y="16"/>
                  </a:lnTo>
                  <a:lnTo>
                    <a:pt x="635" y="22"/>
                  </a:lnTo>
                  <a:lnTo>
                    <a:pt x="629" y="31"/>
                  </a:lnTo>
                  <a:lnTo>
                    <a:pt x="625" y="41"/>
                  </a:lnTo>
                  <a:lnTo>
                    <a:pt x="610" y="45"/>
                  </a:lnTo>
                  <a:lnTo>
                    <a:pt x="531" y="64"/>
                  </a:lnTo>
                  <a:lnTo>
                    <a:pt x="487" y="49"/>
                  </a:lnTo>
                  <a:lnTo>
                    <a:pt x="473" y="55"/>
                  </a:lnTo>
                  <a:lnTo>
                    <a:pt x="444" y="81"/>
                  </a:lnTo>
                  <a:lnTo>
                    <a:pt x="237" y="13"/>
                  </a:lnTo>
                  <a:lnTo>
                    <a:pt x="184" y="134"/>
                  </a:lnTo>
                  <a:lnTo>
                    <a:pt x="346" y="189"/>
                  </a:lnTo>
                  <a:lnTo>
                    <a:pt x="347" y="198"/>
                  </a:lnTo>
                  <a:lnTo>
                    <a:pt x="360" y="202"/>
                  </a:lnTo>
                  <a:lnTo>
                    <a:pt x="360" y="203"/>
                  </a:lnTo>
                  <a:lnTo>
                    <a:pt x="358" y="205"/>
                  </a:lnTo>
                  <a:lnTo>
                    <a:pt x="357" y="208"/>
                  </a:lnTo>
                  <a:lnTo>
                    <a:pt x="355" y="212"/>
                  </a:lnTo>
                  <a:lnTo>
                    <a:pt x="353" y="218"/>
                  </a:lnTo>
                  <a:lnTo>
                    <a:pt x="351" y="223"/>
                  </a:lnTo>
                  <a:lnTo>
                    <a:pt x="349" y="230"/>
                  </a:lnTo>
                  <a:lnTo>
                    <a:pt x="348" y="237"/>
                  </a:lnTo>
                  <a:lnTo>
                    <a:pt x="347" y="238"/>
                  </a:lnTo>
                  <a:lnTo>
                    <a:pt x="345" y="242"/>
                  </a:lnTo>
                  <a:lnTo>
                    <a:pt x="341" y="248"/>
                  </a:lnTo>
                  <a:lnTo>
                    <a:pt x="337" y="255"/>
                  </a:lnTo>
                  <a:lnTo>
                    <a:pt x="332" y="264"/>
                  </a:lnTo>
                  <a:lnTo>
                    <a:pt x="328" y="274"/>
                  </a:lnTo>
                  <a:lnTo>
                    <a:pt x="324" y="284"/>
                  </a:lnTo>
                  <a:lnTo>
                    <a:pt x="322" y="295"/>
                  </a:lnTo>
                  <a:lnTo>
                    <a:pt x="320" y="299"/>
                  </a:lnTo>
                  <a:lnTo>
                    <a:pt x="319" y="303"/>
                  </a:lnTo>
                  <a:lnTo>
                    <a:pt x="318" y="307"/>
                  </a:lnTo>
                  <a:lnTo>
                    <a:pt x="317" y="310"/>
                  </a:lnTo>
                  <a:lnTo>
                    <a:pt x="315" y="313"/>
                  </a:lnTo>
                  <a:lnTo>
                    <a:pt x="313" y="314"/>
                  </a:lnTo>
                  <a:lnTo>
                    <a:pt x="312" y="316"/>
                  </a:lnTo>
                  <a:lnTo>
                    <a:pt x="310" y="318"/>
                  </a:lnTo>
                  <a:lnTo>
                    <a:pt x="308" y="319"/>
                  </a:lnTo>
                  <a:lnTo>
                    <a:pt x="306" y="321"/>
                  </a:lnTo>
                  <a:lnTo>
                    <a:pt x="303" y="322"/>
                  </a:lnTo>
                  <a:lnTo>
                    <a:pt x="299" y="324"/>
                  </a:lnTo>
                  <a:lnTo>
                    <a:pt x="296" y="325"/>
                  </a:lnTo>
                  <a:lnTo>
                    <a:pt x="292" y="325"/>
                  </a:lnTo>
                  <a:lnTo>
                    <a:pt x="288" y="325"/>
                  </a:lnTo>
                  <a:lnTo>
                    <a:pt x="285" y="325"/>
                  </a:lnTo>
                  <a:lnTo>
                    <a:pt x="281" y="327"/>
                  </a:lnTo>
                  <a:lnTo>
                    <a:pt x="304" y="875"/>
                  </a:lnTo>
                  <a:lnTo>
                    <a:pt x="0" y="1059"/>
                  </a:lnTo>
                  <a:lnTo>
                    <a:pt x="0" y="1139"/>
                  </a:lnTo>
                  <a:lnTo>
                    <a:pt x="2" y="1139"/>
                  </a:lnTo>
                  <a:lnTo>
                    <a:pt x="5" y="1138"/>
                  </a:lnTo>
                  <a:lnTo>
                    <a:pt x="9" y="1137"/>
                  </a:lnTo>
                  <a:lnTo>
                    <a:pt x="15" y="1135"/>
                  </a:lnTo>
                  <a:lnTo>
                    <a:pt x="21" y="1133"/>
                  </a:lnTo>
                  <a:lnTo>
                    <a:pt x="30" y="1129"/>
                  </a:lnTo>
                  <a:lnTo>
                    <a:pt x="38" y="1124"/>
                  </a:lnTo>
                  <a:lnTo>
                    <a:pt x="319" y="951"/>
                  </a:lnTo>
                  <a:lnTo>
                    <a:pt x="322" y="952"/>
                  </a:lnTo>
                  <a:lnTo>
                    <a:pt x="327" y="954"/>
                  </a:lnTo>
                  <a:lnTo>
                    <a:pt x="336" y="956"/>
                  </a:lnTo>
                  <a:lnTo>
                    <a:pt x="348" y="958"/>
                  </a:lnTo>
                  <a:lnTo>
                    <a:pt x="362" y="959"/>
                  </a:lnTo>
                  <a:lnTo>
                    <a:pt x="377" y="958"/>
                  </a:lnTo>
                  <a:lnTo>
                    <a:pt x="394" y="954"/>
                  </a:lnTo>
                  <a:lnTo>
                    <a:pt x="411" y="9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1" name="Freeform 226"/>
            <p:cNvSpPr>
              <a:spLocks/>
            </p:cNvSpPr>
            <p:nvPr/>
          </p:nvSpPr>
          <p:spPr bwMode="auto">
            <a:xfrm>
              <a:off x="4845" y="2517"/>
              <a:ext cx="6" cy="10"/>
            </a:xfrm>
            <a:custGeom>
              <a:avLst/>
              <a:gdLst>
                <a:gd name="T0" fmla="*/ 0 w 6"/>
                <a:gd name="T1" fmla="*/ 8 h 10"/>
                <a:gd name="T2" fmla="*/ 1 w 6"/>
                <a:gd name="T3" fmla="*/ 9 h 10"/>
                <a:gd name="T4" fmla="*/ 3 w 6"/>
                <a:gd name="T5" fmla="*/ 9 h 10"/>
                <a:gd name="T6" fmla="*/ 4 w 6"/>
                <a:gd name="T7" fmla="*/ 8 h 10"/>
                <a:gd name="T8" fmla="*/ 5 w 6"/>
                <a:gd name="T9" fmla="*/ 7 h 10"/>
                <a:gd name="T10" fmla="*/ 5 w 6"/>
                <a:gd name="T11" fmla="*/ 5 h 10"/>
                <a:gd name="T12" fmla="*/ 5 w 6"/>
                <a:gd name="T13" fmla="*/ 3 h 10"/>
                <a:gd name="T14" fmla="*/ 5 w 6"/>
                <a:gd name="T15" fmla="*/ 2 h 10"/>
                <a:gd name="T16" fmla="*/ 3 w 6"/>
                <a:gd name="T17" fmla="*/ 0 h 10"/>
                <a:gd name="T18" fmla="*/ 0 w 6"/>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10">
                  <a:moveTo>
                    <a:pt x="0" y="8"/>
                  </a:moveTo>
                  <a:lnTo>
                    <a:pt x="1" y="9"/>
                  </a:lnTo>
                  <a:lnTo>
                    <a:pt x="3" y="9"/>
                  </a:lnTo>
                  <a:lnTo>
                    <a:pt x="4" y="8"/>
                  </a:lnTo>
                  <a:lnTo>
                    <a:pt x="5" y="7"/>
                  </a:lnTo>
                  <a:lnTo>
                    <a:pt x="5" y="5"/>
                  </a:lnTo>
                  <a:lnTo>
                    <a:pt x="5" y="3"/>
                  </a:lnTo>
                  <a:lnTo>
                    <a:pt x="5" y="2"/>
                  </a:lnTo>
                  <a:lnTo>
                    <a:pt x="3" y="0"/>
                  </a:lnTo>
                  <a:lnTo>
                    <a:pt x="0" y="8"/>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2" name="Freeform 227"/>
            <p:cNvSpPr>
              <a:spLocks/>
            </p:cNvSpPr>
            <p:nvPr/>
          </p:nvSpPr>
          <p:spPr bwMode="auto">
            <a:xfrm>
              <a:off x="4692" y="2444"/>
              <a:ext cx="155" cy="82"/>
            </a:xfrm>
            <a:custGeom>
              <a:avLst/>
              <a:gdLst>
                <a:gd name="T0" fmla="*/ 4 w 155"/>
                <a:gd name="T1" fmla="*/ 7 h 82"/>
                <a:gd name="T2" fmla="*/ 0 w 155"/>
                <a:gd name="T3" fmla="*/ 13 h 82"/>
                <a:gd name="T4" fmla="*/ 147 w 155"/>
                <a:gd name="T5" fmla="*/ 81 h 82"/>
                <a:gd name="T6" fmla="*/ 154 w 155"/>
                <a:gd name="T7" fmla="*/ 68 h 82"/>
                <a:gd name="T8" fmla="*/ 7 w 155"/>
                <a:gd name="T9" fmla="*/ 0 h 82"/>
                <a:gd name="T10" fmla="*/ 4 w 155"/>
                <a:gd name="T11" fmla="*/ 7 h 82"/>
              </a:gdLst>
              <a:ahLst/>
              <a:cxnLst>
                <a:cxn ang="0">
                  <a:pos x="T0" y="T1"/>
                </a:cxn>
                <a:cxn ang="0">
                  <a:pos x="T2" y="T3"/>
                </a:cxn>
                <a:cxn ang="0">
                  <a:pos x="T4" y="T5"/>
                </a:cxn>
                <a:cxn ang="0">
                  <a:pos x="T6" y="T7"/>
                </a:cxn>
                <a:cxn ang="0">
                  <a:pos x="T8" y="T9"/>
                </a:cxn>
                <a:cxn ang="0">
                  <a:pos x="T10" y="T11"/>
                </a:cxn>
              </a:cxnLst>
              <a:rect l="0" t="0" r="r" b="b"/>
              <a:pathLst>
                <a:path w="155" h="82">
                  <a:moveTo>
                    <a:pt x="4" y="7"/>
                  </a:moveTo>
                  <a:lnTo>
                    <a:pt x="0" y="13"/>
                  </a:lnTo>
                  <a:lnTo>
                    <a:pt x="147" y="81"/>
                  </a:lnTo>
                  <a:lnTo>
                    <a:pt x="154" y="68"/>
                  </a:lnTo>
                  <a:lnTo>
                    <a:pt x="7" y="0"/>
                  </a:lnTo>
                  <a:lnTo>
                    <a:pt x="4" y="7"/>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3" name="Freeform 228"/>
            <p:cNvSpPr>
              <a:spLocks/>
            </p:cNvSpPr>
            <p:nvPr/>
          </p:nvSpPr>
          <p:spPr bwMode="auto">
            <a:xfrm>
              <a:off x="4688" y="2443"/>
              <a:ext cx="6" cy="10"/>
            </a:xfrm>
            <a:custGeom>
              <a:avLst/>
              <a:gdLst>
                <a:gd name="T0" fmla="*/ 5 w 6"/>
                <a:gd name="T1" fmla="*/ 1 h 10"/>
                <a:gd name="T2" fmla="*/ 4 w 6"/>
                <a:gd name="T3" fmla="*/ 0 h 10"/>
                <a:gd name="T4" fmla="*/ 2 w 6"/>
                <a:gd name="T5" fmla="*/ 1 h 10"/>
                <a:gd name="T6" fmla="*/ 1 w 6"/>
                <a:gd name="T7" fmla="*/ 1 h 10"/>
                <a:gd name="T8" fmla="*/ 0 w 6"/>
                <a:gd name="T9" fmla="*/ 3 h 10"/>
                <a:gd name="T10" fmla="*/ 0 w 6"/>
                <a:gd name="T11" fmla="*/ 5 h 10"/>
                <a:gd name="T12" fmla="*/ 0 w 6"/>
                <a:gd name="T13" fmla="*/ 6 h 10"/>
                <a:gd name="T14" fmla="*/ 0 w 6"/>
                <a:gd name="T15" fmla="*/ 8 h 10"/>
                <a:gd name="T16" fmla="*/ 2 w 6"/>
                <a:gd name="T17" fmla="*/ 9 h 10"/>
                <a:gd name="T18" fmla="*/ 5 w 6"/>
                <a:gd name="T19"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10">
                  <a:moveTo>
                    <a:pt x="5" y="1"/>
                  </a:moveTo>
                  <a:lnTo>
                    <a:pt x="4" y="0"/>
                  </a:lnTo>
                  <a:lnTo>
                    <a:pt x="2" y="1"/>
                  </a:lnTo>
                  <a:lnTo>
                    <a:pt x="1" y="1"/>
                  </a:lnTo>
                  <a:lnTo>
                    <a:pt x="0" y="3"/>
                  </a:lnTo>
                  <a:lnTo>
                    <a:pt x="0" y="5"/>
                  </a:lnTo>
                  <a:lnTo>
                    <a:pt x="0" y="6"/>
                  </a:lnTo>
                  <a:lnTo>
                    <a:pt x="0" y="8"/>
                  </a:lnTo>
                  <a:lnTo>
                    <a:pt x="2" y="9"/>
                  </a:lnTo>
                  <a:lnTo>
                    <a:pt x="5" y="1"/>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4" name="Freeform 229"/>
            <p:cNvSpPr>
              <a:spLocks/>
            </p:cNvSpPr>
            <p:nvPr/>
          </p:nvSpPr>
          <p:spPr bwMode="auto">
            <a:xfrm>
              <a:off x="4918" y="2536"/>
              <a:ext cx="105" cy="58"/>
            </a:xfrm>
            <a:custGeom>
              <a:avLst/>
              <a:gdLst>
                <a:gd name="T0" fmla="*/ 104 w 105"/>
                <a:gd name="T1" fmla="*/ 40 h 58"/>
                <a:gd name="T2" fmla="*/ 104 w 105"/>
                <a:gd name="T3" fmla="*/ 57 h 58"/>
                <a:gd name="T4" fmla="*/ 7 w 105"/>
                <a:gd name="T5" fmla="*/ 19 h 58"/>
                <a:gd name="T6" fmla="*/ 0 w 105"/>
                <a:gd name="T7" fmla="*/ 0 h 58"/>
                <a:gd name="T8" fmla="*/ 104 w 105"/>
                <a:gd name="T9" fmla="*/ 40 h 58"/>
              </a:gdLst>
              <a:ahLst/>
              <a:cxnLst>
                <a:cxn ang="0">
                  <a:pos x="T0" y="T1"/>
                </a:cxn>
                <a:cxn ang="0">
                  <a:pos x="T2" y="T3"/>
                </a:cxn>
                <a:cxn ang="0">
                  <a:pos x="T4" y="T5"/>
                </a:cxn>
                <a:cxn ang="0">
                  <a:pos x="T6" y="T7"/>
                </a:cxn>
                <a:cxn ang="0">
                  <a:pos x="T8" y="T9"/>
                </a:cxn>
              </a:cxnLst>
              <a:rect l="0" t="0" r="r" b="b"/>
              <a:pathLst>
                <a:path w="105" h="58">
                  <a:moveTo>
                    <a:pt x="104" y="40"/>
                  </a:moveTo>
                  <a:lnTo>
                    <a:pt x="104" y="57"/>
                  </a:lnTo>
                  <a:lnTo>
                    <a:pt x="7" y="19"/>
                  </a:lnTo>
                  <a:lnTo>
                    <a:pt x="0" y="0"/>
                  </a:lnTo>
                  <a:lnTo>
                    <a:pt x="104" y="4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5" name="Freeform 230"/>
            <p:cNvSpPr>
              <a:spLocks/>
            </p:cNvSpPr>
            <p:nvPr/>
          </p:nvSpPr>
          <p:spPr bwMode="auto">
            <a:xfrm>
              <a:off x="4874" y="2141"/>
              <a:ext cx="61" cy="72"/>
            </a:xfrm>
            <a:custGeom>
              <a:avLst/>
              <a:gdLst>
                <a:gd name="T0" fmla="*/ 0 w 61"/>
                <a:gd name="T1" fmla="*/ 71 h 72"/>
                <a:gd name="T2" fmla="*/ 0 w 61"/>
                <a:gd name="T3" fmla="*/ 71 h 72"/>
                <a:gd name="T4" fmla="*/ 5 w 61"/>
                <a:gd name="T5" fmla="*/ 55 h 72"/>
                <a:gd name="T6" fmla="*/ 11 w 61"/>
                <a:gd name="T7" fmla="*/ 41 h 72"/>
                <a:gd name="T8" fmla="*/ 18 w 61"/>
                <a:gd name="T9" fmla="*/ 28 h 72"/>
                <a:gd name="T10" fmla="*/ 26 w 61"/>
                <a:gd name="T11" fmla="*/ 18 h 72"/>
                <a:gd name="T12" fmla="*/ 34 w 61"/>
                <a:gd name="T13" fmla="*/ 9 h 72"/>
                <a:gd name="T14" fmla="*/ 43 w 61"/>
                <a:gd name="T15" fmla="*/ 3 h 72"/>
                <a:gd name="T16" fmla="*/ 52 w 61"/>
                <a:gd name="T17" fmla="*/ 0 h 72"/>
                <a:gd name="T18" fmla="*/ 60 w 61"/>
                <a:gd name="T19"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72">
                  <a:moveTo>
                    <a:pt x="0" y="71"/>
                  </a:moveTo>
                  <a:lnTo>
                    <a:pt x="0" y="71"/>
                  </a:lnTo>
                  <a:lnTo>
                    <a:pt x="5" y="55"/>
                  </a:lnTo>
                  <a:lnTo>
                    <a:pt x="11" y="41"/>
                  </a:lnTo>
                  <a:lnTo>
                    <a:pt x="18" y="28"/>
                  </a:lnTo>
                  <a:lnTo>
                    <a:pt x="26" y="18"/>
                  </a:lnTo>
                  <a:lnTo>
                    <a:pt x="34" y="9"/>
                  </a:lnTo>
                  <a:lnTo>
                    <a:pt x="43" y="3"/>
                  </a:lnTo>
                  <a:lnTo>
                    <a:pt x="52" y="0"/>
                  </a:lnTo>
                  <a:lnTo>
                    <a:pt x="6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6" name="Freeform 231"/>
            <p:cNvSpPr>
              <a:spLocks/>
            </p:cNvSpPr>
            <p:nvPr/>
          </p:nvSpPr>
          <p:spPr bwMode="auto">
            <a:xfrm>
              <a:off x="4785" y="2176"/>
              <a:ext cx="88" cy="99"/>
            </a:xfrm>
            <a:custGeom>
              <a:avLst/>
              <a:gdLst>
                <a:gd name="T0" fmla="*/ 0 w 88"/>
                <a:gd name="T1" fmla="*/ 85 h 99"/>
                <a:gd name="T2" fmla="*/ 23 w 88"/>
                <a:gd name="T3" fmla="*/ 98 h 99"/>
                <a:gd name="T4" fmla="*/ 87 w 88"/>
                <a:gd name="T5" fmla="*/ 37 h 99"/>
                <a:gd name="T6" fmla="*/ 87 w 88"/>
                <a:gd name="T7" fmla="*/ 0 h 99"/>
                <a:gd name="T8" fmla="*/ 44 w 88"/>
                <a:gd name="T9" fmla="*/ 0 h 99"/>
                <a:gd name="T10" fmla="*/ 44 w 88"/>
                <a:gd name="T11" fmla="*/ 34 h 99"/>
                <a:gd name="T12" fmla="*/ 0 w 88"/>
                <a:gd name="T13" fmla="*/ 85 h 99"/>
              </a:gdLst>
              <a:ahLst/>
              <a:cxnLst>
                <a:cxn ang="0">
                  <a:pos x="T0" y="T1"/>
                </a:cxn>
                <a:cxn ang="0">
                  <a:pos x="T2" y="T3"/>
                </a:cxn>
                <a:cxn ang="0">
                  <a:pos x="T4" y="T5"/>
                </a:cxn>
                <a:cxn ang="0">
                  <a:pos x="T6" y="T7"/>
                </a:cxn>
                <a:cxn ang="0">
                  <a:pos x="T8" y="T9"/>
                </a:cxn>
                <a:cxn ang="0">
                  <a:pos x="T10" y="T11"/>
                </a:cxn>
                <a:cxn ang="0">
                  <a:pos x="T12" y="T13"/>
                </a:cxn>
              </a:cxnLst>
              <a:rect l="0" t="0" r="r" b="b"/>
              <a:pathLst>
                <a:path w="88" h="99">
                  <a:moveTo>
                    <a:pt x="0" y="85"/>
                  </a:moveTo>
                  <a:lnTo>
                    <a:pt x="23" y="98"/>
                  </a:lnTo>
                  <a:lnTo>
                    <a:pt x="87" y="37"/>
                  </a:lnTo>
                  <a:lnTo>
                    <a:pt x="87" y="0"/>
                  </a:lnTo>
                  <a:lnTo>
                    <a:pt x="44" y="0"/>
                  </a:lnTo>
                  <a:lnTo>
                    <a:pt x="44" y="34"/>
                  </a:lnTo>
                  <a:lnTo>
                    <a:pt x="0" y="8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7" name="Freeform 232"/>
            <p:cNvSpPr>
              <a:spLocks/>
            </p:cNvSpPr>
            <p:nvPr/>
          </p:nvSpPr>
          <p:spPr bwMode="auto">
            <a:xfrm>
              <a:off x="4785" y="2176"/>
              <a:ext cx="94" cy="105"/>
            </a:xfrm>
            <a:custGeom>
              <a:avLst/>
              <a:gdLst>
                <a:gd name="T0" fmla="*/ 0 w 94"/>
                <a:gd name="T1" fmla="*/ 90 h 105"/>
                <a:gd name="T2" fmla="*/ 25 w 94"/>
                <a:gd name="T3" fmla="*/ 104 h 105"/>
                <a:gd name="T4" fmla="*/ 93 w 94"/>
                <a:gd name="T5" fmla="*/ 39 h 105"/>
                <a:gd name="T6" fmla="*/ 93 w 94"/>
                <a:gd name="T7" fmla="*/ 0 h 105"/>
                <a:gd name="T8" fmla="*/ 47 w 94"/>
                <a:gd name="T9" fmla="*/ 0 h 105"/>
                <a:gd name="T10" fmla="*/ 47 w 94"/>
                <a:gd name="T11" fmla="*/ 36 h 105"/>
                <a:gd name="T12" fmla="*/ 0 w 94"/>
                <a:gd name="T13" fmla="*/ 90 h 105"/>
              </a:gdLst>
              <a:ahLst/>
              <a:cxnLst>
                <a:cxn ang="0">
                  <a:pos x="T0" y="T1"/>
                </a:cxn>
                <a:cxn ang="0">
                  <a:pos x="T2" y="T3"/>
                </a:cxn>
                <a:cxn ang="0">
                  <a:pos x="T4" y="T5"/>
                </a:cxn>
                <a:cxn ang="0">
                  <a:pos x="T6" y="T7"/>
                </a:cxn>
                <a:cxn ang="0">
                  <a:pos x="T8" y="T9"/>
                </a:cxn>
                <a:cxn ang="0">
                  <a:pos x="T10" y="T11"/>
                </a:cxn>
                <a:cxn ang="0">
                  <a:pos x="T12" y="T13"/>
                </a:cxn>
              </a:cxnLst>
              <a:rect l="0" t="0" r="r" b="b"/>
              <a:pathLst>
                <a:path w="94" h="105">
                  <a:moveTo>
                    <a:pt x="0" y="90"/>
                  </a:moveTo>
                  <a:lnTo>
                    <a:pt x="25" y="104"/>
                  </a:lnTo>
                  <a:lnTo>
                    <a:pt x="93" y="39"/>
                  </a:lnTo>
                  <a:lnTo>
                    <a:pt x="93" y="0"/>
                  </a:lnTo>
                  <a:lnTo>
                    <a:pt x="47" y="0"/>
                  </a:lnTo>
                  <a:lnTo>
                    <a:pt x="47" y="36"/>
                  </a:lnTo>
                  <a:lnTo>
                    <a:pt x="0" y="9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8" name="Freeform 233"/>
            <p:cNvSpPr>
              <a:spLocks/>
            </p:cNvSpPr>
            <p:nvPr/>
          </p:nvSpPr>
          <p:spPr bwMode="auto">
            <a:xfrm>
              <a:off x="4832" y="2168"/>
              <a:ext cx="41" cy="12"/>
            </a:xfrm>
            <a:custGeom>
              <a:avLst/>
              <a:gdLst>
                <a:gd name="T0" fmla="*/ 20 w 41"/>
                <a:gd name="T1" fmla="*/ 11 h 12"/>
                <a:gd name="T2" fmla="*/ 17 w 41"/>
                <a:gd name="T3" fmla="*/ 11 h 12"/>
                <a:gd name="T4" fmla="*/ 12 w 41"/>
                <a:gd name="T5" fmla="*/ 11 h 12"/>
                <a:gd name="T6" fmla="*/ 9 w 41"/>
                <a:gd name="T7" fmla="*/ 10 h 12"/>
                <a:gd name="T8" fmla="*/ 6 w 41"/>
                <a:gd name="T9" fmla="*/ 9 h 12"/>
                <a:gd name="T10" fmla="*/ 3 w 41"/>
                <a:gd name="T11" fmla="*/ 8 h 12"/>
                <a:gd name="T12" fmla="*/ 1 w 41"/>
                <a:gd name="T13" fmla="*/ 8 h 12"/>
                <a:gd name="T14" fmla="*/ 0 w 41"/>
                <a:gd name="T15" fmla="*/ 6 h 12"/>
                <a:gd name="T16" fmla="*/ 0 w 41"/>
                <a:gd name="T17" fmla="*/ 5 h 12"/>
                <a:gd name="T18" fmla="*/ 0 w 41"/>
                <a:gd name="T19" fmla="*/ 5 h 12"/>
                <a:gd name="T20" fmla="*/ 1 w 41"/>
                <a:gd name="T21" fmla="*/ 3 h 12"/>
                <a:gd name="T22" fmla="*/ 3 w 41"/>
                <a:gd name="T23" fmla="*/ 3 h 12"/>
                <a:gd name="T24" fmla="*/ 6 w 41"/>
                <a:gd name="T25" fmla="*/ 1 h 12"/>
                <a:gd name="T26" fmla="*/ 9 w 41"/>
                <a:gd name="T27" fmla="*/ 1 h 12"/>
                <a:gd name="T28" fmla="*/ 12 w 41"/>
                <a:gd name="T29" fmla="*/ 0 h 12"/>
                <a:gd name="T30" fmla="*/ 17 w 41"/>
                <a:gd name="T31" fmla="*/ 0 h 12"/>
                <a:gd name="T32" fmla="*/ 20 w 41"/>
                <a:gd name="T33" fmla="*/ 0 h 12"/>
                <a:gd name="T34" fmla="*/ 24 w 41"/>
                <a:gd name="T35" fmla="*/ 0 h 12"/>
                <a:gd name="T36" fmla="*/ 28 w 41"/>
                <a:gd name="T37" fmla="*/ 0 h 12"/>
                <a:gd name="T38" fmla="*/ 31 w 41"/>
                <a:gd name="T39" fmla="*/ 1 h 12"/>
                <a:gd name="T40" fmla="*/ 34 w 41"/>
                <a:gd name="T41" fmla="*/ 1 h 12"/>
                <a:gd name="T42" fmla="*/ 37 w 41"/>
                <a:gd name="T43" fmla="*/ 3 h 12"/>
                <a:gd name="T44" fmla="*/ 39 w 41"/>
                <a:gd name="T45" fmla="*/ 3 h 12"/>
                <a:gd name="T46" fmla="*/ 40 w 41"/>
                <a:gd name="T47" fmla="*/ 5 h 12"/>
                <a:gd name="T48" fmla="*/ 40 w 41"/>
                <a:gd name="T49" fmla="*/ 5 h 12"/>
                <a:gd name="T50" fmla="*/ 40 w 41"/>
                <a:gd name="T51" fmla="*/ 6 h 12"/>
                <a:gd name="T52" fmla="*/ 39 w 41"/>
                <a:gd name="T53" fmla="*/ 8 h 12"/>
                <a:gd name="T54" fmla="*/ 37 w 41"/>
                <a:gd name="T55" fmla="*/ 8 h 12"/>
                <a:gd name="T56" fmla="*/ 34 w 41"/>
                <a:gd name="T57" fmla="*/ 9 h 12"/>
                <a:gd name="T58" fmla="*/ 31 w 41"/>
                <a:gd name="T59" fmla="*/ 10 h 12"/>
                <a:gd name="T60" fmla="*/ 28 w 41"/>
                <a:gd name="T61" fmla="*/ 11 h 12"/>
                <a:gd name="T62" fmla="*/ 24 w 41"/>
                <a:gd name="T63" fmla="*/ 11 h 12"/>
                <a:gd name="T64" fmla="*/ 20 w 41"/>
                <a:gd name="T65"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 h="12">
                  <a:moveTo>
                    <a:pt x="20" y="11"/>
                  </a:moveTo>
                  <a:lnTo>
                    <a:pt x="17" y="11"/>
                  </a:lnTo>
                  <a:lnTo>
                    <a:pt x="12" y="11"/>
                  </a:lnTo>
                  <a:lnTo>
                    <a:pt x="9" y="10"/>
                  </a:lnTo>
                  <a:lnTo>
                    <a:pt x="6" y="9"/>
                  </a:lnTo>
                  <a:lnTo>
                    <a:pt x="3" y="8"/>
                  </a:lnTo>
                  <a:lnTo>
                    <a:pt x="1" y="8"/>
                  </a:lnTo>
                  <a:lnTo>
                    <a:pt x="0" y="6"/>
                  </a:lnTo>
                  <a:lnTo>
                    <a:pt x="0" y="5"/>
                  </a:lnTo>
                  <a:lnTo>
                    <a:pt x="0" y="5"/>
                  </a:lnTo>
                  <a:lnTo>
                    <a:pt x="1" y="3"/>
                  </a:lnTo>
                  <a:lnTo>
                    <a:pt x="3" y="3"/>
                  </a:lnTo>
                  <a:lnTo>
                    <a:pt x="6" y="1"/>
                  </a:lnTo>
                  <a:lnTo>
                    <a:pt x="9" y="1"/>
                  </a:lnTo>
                  <a:lnTo>
                    <a:pt x="12" y="0"/>
                  </a:lnTo>
                  <a:lnTo>
                    <a:pt x="17" y="0"/>
                  </a:lnTo>
                  <a:lnTo>
                    <a:pt x="20" y="0"/>
                  </a:lnTo>
                  <a:lnTo>
                    <a:pt x="24" y="0"/>
                  </a:lnTo>
                  <a:lnTo>
                    <a:pt x="28" y="0"/>
                  </a:lnTo>
                  <a:lnTo>
                    <a:pt x="31" y="1"/>
                  </a:lnTo>
                  <a:lnTo>
                    <a:pt x="34" y="1"/>
                  </a:lnTo>
                  <a:lnTo>
                    <a:pt x="37" y="3"/>
                  </a:lnTo>
                  <a:lnTo>
                    <a:pt x="39" y="3"/>
                  </a:lnTo>
                  <a:lnTo>
                    <a:pt x="40" y="5"/>
                  </a:lnTo>
                  <a:lnTo>
                    <a:pt x="40" y="5"/>
                  </a:lnTo>
                  <a:lnTo>
                    <a:pt x="40" y="6"/>
                  </a:lnTo>
                  <a:lnTo>
                    <a:pt x="39" y="8"/>
                  </a:lnTo>
                  <a:lnTo>
                    <a:pt x="37" y="8"/>
                  </a:lnTo>
                  <a:lnTo>
                    <a:pt x="34" y="9"/>
                  </a:lnTo>
                  <a:lnTo>
                    <a:pt x="31" y="10"/>
                  </a:lnTo>
                  <a:lnTo>
                    <a:pt x="28" y="11"/>
                  </a:lnTo>
                  <a:lnTo>
                    <a:pt x="24" y="11"/>
                  </a:lnTo>
                  <a:lnTo>
                    <a:pt x="20" y="11"/>
                  </a:lnTo>
                </a:path>
              </a:pathLst>
            </a:custGeom>
            <a:solidFill>
              <a:srgbClr val="99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9" name="Freeform 234"/>
            <p:cNvSpPr>
              <a:spLocks/>
            </p:cNvSpPr>
            <p:nvPr/>
          </p:nvSpPr>
          <p:spPr bwMode="auto">
            <a:xfrm>
              <a:off x="4832" y="2168"/>
              <a:ext cx="47" cy="18"/>
            </a:xfrm>
            <a:custGeom>
              <a:avLst/>
              <a:gdLst>
                <a:gd name="T0" fmla="*/ 23 w 47"/>
                <a:gd name="T1" fmla="*/ 17 h 18"/>
                <a:gd name="T2" fmla="*/ 23 w 47"/>
                <a:gd name="T3" fmla="*/ 17 h 18"/>
                <a:gd name="T4" fmla="*/ 19 w 47"/>
                <a:gd name="T5" fmla="*/ 17 h 18"/>
                <a:gd name="T6" fmla="*/ 14 w 47"/>
                <a:gd name="T7" fmla="*/ 17 h 18"/>
                <a:gd name="T8" fmla="*/ 10 w 47"/>
                <a:gd name="T9" fmla="*/ 15 h 18"/>
                <a:gd name="T10" fmla="*/ 7 w 47"/>
                <a:gd name="T11" fmla="*/ 14 h 18"/>
                <a:gd name="T12" fmla="*/ 4 w 47"/>
                <a:gd name="T13" fmla="*/ 13 h 18"/>
                <a:gd name="T14" fmla="*/ 1 w 47"/>
                <a:gd name="T15" fmla="*/ 12 h 18"/>
                <a:gd name="T16" fmla="*/ 0 w 47"/>
                <a:gd name="T17" fmla="*/ 10 h 18"/>
                <a:gd name="T18" fmla="*/ 0 w 47"/>
                <a:gd name="T19" fmla="*/ 8 h 18"/>
                <a:gd name="T20" fmla="*/ 0 w 47"/>
                <a:gd name="T21" fmla="*/ 7 h 18"/>
                <a:gd name="T22" fmla="*/ 1 w 47"/>
                <a:gd name="T23" fmla="*/ 5 h 18"/>
                <a:gd name="T24" fmla="*/ 4 w 47"/>
                <a:gd name="T25" fmla="*/ 4 h 18"/>
                <a:gd name="T26" fmla="*/ 7 w 47"/>
                <a:gd name="T27" fmla="*/ 2 h 18"/>
                <a:gd name="T28" fmla="*/ 10 w 47"/>
                <a:gd name="T29" fmla="*/ 2 h 18"/>
                <a:gd name="T30" fmla="*/ 14 w 47"/>
                <a:gd name="T31" fmla="*/ 0 h 18"/>
                <a:gd name="T32" fmla="*/ 19 w 47"/>
                <a:gd name="T33" fmla="*/ 0 h 18"/>
                <a:gd name="T34" fmla="*/ 23 w 47"/>
                <a:gd name="T35" fmla="*/ 0 h 18"/>
                <a:gd name="T36" fmla="*/ 28 w 47"/>
                <a:gd name="T37" fmla="*/ 0 h 18"/>
                <a:gd name="T38" fmla="*/ 32 w 47"/>
                <a:gd name="T39" fmla="*/ 0 h 18"/>
                <a:gd name="T40" fmla="*/ 36 w 47"/>
                <a:gd name="T41" fmla="*/ 2 h 18"/>
                <a:gd name="T42" fmla="*/ 39 w 47"/>
                <a:gd name="T43" fmla="*/ 2 h 18"/>
                <a:gd name="T44" fmla="*/ 42 w 47"/>
                <a:gd name="T45" fmla="*/ 4 h 18"/>
                <a:gd name="T46" fmla="*/ 45 w 47"/>
                <a:gd name="T47" fmla="*/ 5 h 18"/>
                <a:gd name="T48" fmla="*/ 46 w 47"/>
                <a:gd name="T49" fmla="*/ 7 h 18"/>
                <a:gd name="T50" fmla="*/ 46 w 47"/>
                <a:gd name="T51" fmla="*/ 8 h 18"/>
                <a:gd name="T52" fmla="*/ 46 w 47"/>
                <a:gd name="T53" fmla="*/ 10 h 18"/>
                <a:gd name="T54" fmla="*/ 45 w 47"/>
                <a:gd name="T55" fmla="*/ 12 h 18"/>
                <a:gd name="T56" fmla="*/ 42 w 47"/>
                <a:gd name="T57" fmla="*/ 13 h 18"/>
                <a:gd name="T58" fmla="*/ 39 w 47"/>
                <a:gd name="T59" fmla="*/ 14 h 18"/>
                <a:gd name="T60" fmla="*/ 36 w 47"/>
                <a:gd name="T61" fmla="*/ 15 h 18"/>
                <a:gd name="T62" fmla="*/ 32 w 47"/>
                <a:gd name="T63" fmla="*/ 17 h 18"/>
                <a:gd name="T64" fmla="*/ 28 w 47"/>
                <a:gd name="T65" fmla="*/ 17 h 18"/>
                <a:gd name="T66" fmla="*/ 23 w 47"/>
                <a:gd name="T67"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7" h="18">
                  <a:moveTo>
                    <a:pt x="23" y="17"/>
                  </a:moveTo>
                  <a:lnTo>
                    <a:pt x="23" y="17"/>
                  </a:lnTo>
                  <a:lnTo>
                    <a:pt x="19" y="17"/>
                  </a:lnTo>
                  <a:lnTo>
                    <a:pt x="14" y="17"/>
                  </a:lnTo>
                  <a:lnTo>
                    <a:pt x="10" y="15"/>
                  </a:lnTo>
                  <a:lnTo>
                    <a:pt x="7" y="14"/>
                  </a:lnTo>
                  <a:lnTo>
                    <a:pt x="4" y="13"/>
                  </a:lnTo>
                  <a:lnTo>
                    <a:pt x="1" y="12"/>
                  </a:lnTo>
                  <a:lnTo>
                    <a:pt x="0" y="10"/>
                  </a:lnTo>
                  <a:lnTo>
                    <a:pt x="0" y="8"/>
                  </a:lnTo>
                  <a:lnTo>
                    <a:pt x="0" y="7"/>
                  </a:lnTo>
                  <a:lnTo>
                    <a:pt x="1" y="5"/>
                  </a:lnTo>
                  <a:lnTo>
                    <a:pt x="4" y="4"/>
                  </a:lnTo>
                  <a:lnTo>
                    <a:pt x="7" y="2"/>
                  </a:lnTo>
                  <a:lnTo>
                    <a:pt x="10" y="2"/>
                  </a:lnTo>
                  <a:lnTo>
                    <a:pt x="14" y="0"/>
                  </a:lnTo>
                  <a:lnTo>
                    <a:pt x="19" y="0"/>
                  </a:lnTo>
                  <a:lnTo>
                    <a:pt x="23" y="0"/>
                  </a:lnTo>
                  <a:lnTo>
                    <a:pt x="28" y="0"/>
                  </a:lnTo>
                  <a:lnTo>
                    <a:pt x="32" y="0"/>
                  </a:lnTo>
                  <a:lnTo>
                    <a:pt x="36" y="2"/>
                  </a:lnTo>
                  <a:lnTo>
                    <a:pt x="39" y="2"/>
                  </a:lnTo>
                  <a:lnTo>
                    <a:pt x="42" y="4"/>
                  </a:lnTo>
                  <a:lnTo>
                    <a:pt x="45" y="5"/>
                  </a:lnTo>
                  <a:lnTo>
                    <a:pt x="46" y="7"/>
                  </a:lnTo>
                  <a:lnTo>
                    <a:pt x="46" y="8"/>
                  </a:lnTo>
                  <a:lnTo>
                    <a:pt x="46" y="10"/>
                  </a:lnTo>
                  <a:lnTo>
                    <a:pt x="45" y="12"/>
                  </a:lnTo>
                  <a:lnTo>
                    <a:pt x="42" y="13"/>
                  </a:lnTo>
                  <a:lnTo>
                    <a:pt x="39" y="14"/>
                  </a:lnTo>
                  <a:lnTo>
                    <a:pt x="36" y="15"/>
                  </a:lnTo>
                  <a:lnTo>
                    <a:pt x="32" y="17"/>
                  </a:lnTo>
                  <a:lnTo>
                    <a:pt x="28" y="17"/>
                  </a:lnTo>
                  <a:lnTo>
                    <a:pt x="23"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0" name="Freeform 235"/>
            <p:cNvSpPr>
              <a:spLocks/>
            </p:cNvSpPr>
            <p:nvPr/>
          </p:nvSpPr>
          <p:spPr bwMode="auto">
            <a:xfrm>
              <a:off x="4836" y="2167"/>
              <a:ext cx="33" cy="9"/>
            </a:xfrm>
            <a:custGeom>
              <a:avLst/>
              <a:gdLst>
                <a:gd name="T0" fmla="*/ 16 w 33"/>
                <a:gd name="T1" fmla="*/ 8 h 9"/>
                <a:gd name="T2" fmla="*/ 13 w 33"/>
                <a:gd name="T3" fmla="*/ 8 h 9"/>
                <a:gd name="T4" fmla="*/ 10 w 33"/>
                <a:gd name="T5" fmla="*/ 7 h 9"/>
                <a:gd name="T6" fmla="*/ 8 w 33"/>
                <a:gd name="T7" fmla="*/ 7 h 9"/>
                <a:gd name="T8" fmla="*/ 5 w 33"/>
                <a:gd name="T9" fmla="*/ 7 h 9"/>
                <a:gd name="T10" fmla="*/ 3 w 33"/>
                <a:gd name="T11" fmla="*/ 6 h 9"/>
                <a:gd name="T12" fmla="*/ 2 w 33"/>
                <a:gd name="T13" fmla="*/ 6 h 9"/>
                <a:gd name="T14" fmla="*/ 1 w 33"/>
                <a:gd name="T15" fmla="*/ 5 h 9"/>
                <a:gd name="T16" fmla="*/ 0 w 33"/>
                <a:gd name="T17" fmla="*/ 4 h 9"/>
                <a:gd name="T18" fmla="*/ 1 w 33"/>
                <a:gd name="T19" fmla="*/ 3 h 9"/>
                <a:gd name="T20" fmla="*/ 2 w 33"/>
                <a:gd name="T21" fmla="*/ 3 h 9"/>
                <a:gd name="T22" fmla="*/ 3 w 33"/>
                <a:gd name="T23" fmla="*/ 2 h 9"/>
                <a:gd name="T24" fmla="*/ 5 w 33"/>
                <a:gd name="T25" fmla="*/ 2 h 9"/>
                <a:gd name="T26" fmla="*/ 8 w 33"/>
                <a:gd name="T27" fmla="*/ 1 h 9"/>
                <a:gd name="T28" fmla="*/ 10 w 33"/>
                <a:gd name="T29" fmla="*/ 1 h 9"/>
                <a:gd name="T30" fmla="*/ 13 w 33"/>
                <a:gd name="T31" fmla="*/ 0 h 9"/>
                <a:gd name="T32" fmla="*/ 16 w 33"/>
                <a:gd name="T33" fmla="*/ 0 h 9"/>
                <a:gd name="T34" fmla="*/ 19 w 33"/>
                <a:gd name="T35" fmla="*/ 0 h 9"/>
                <a:gd name="T36" fmla="*/ 23 w 33"/>
                <a:gd name="T37" fmla="*/ 1 h 9"/>
                <a:gd name="T38" fmla="*/ 25 w 33"/>
                <a:gd name="T39" fmla="*/ 1 h 9"/>
                <a:gd name="T40" fmla="*/ 28 w 33"/>
                <a:gd name="T41" fmla="*/ 2 h 9"/>
                <a:gd name="T42" fmla="*/ 29 w 33"/>
                <a:gd name="T43" fmla="*/ 2 h 9"/>
                <a:gd name="T44" fmla="*/ 31 w 33"/>
                <a:gd name="T45" fmla="*/ 3 h 9"/>
                <a:gd name="T46" fmla="*/ 31 w 33"/>
                <a:gd name="T47" fmla="*/ 3 h 9"/>
                <a:gd name="T48" fmla="*/ 32 w 33"/>
                <a:gd name="T49" fmla="*/ 4 h 9"/>
                <a:gd name="T50" fmla="*/ 31 w 33"/>
                <a:gd name="T51" fmla="*/ 5 h 9"/>
                <a:gd name="T52" fmla="*/ 31 w 33"/>
                <a:gd name="T53" fmla="*/ 6 h 9"/>
                <a:gd name="T54" fmla="*/ 29 w 33"/>
                <a:gd name="T55" fmla="*/ 6 h 9"/>
                <a:gd name="T56" fmla="*/ 28 w 33"/>
                <a:gd name="T57" fmla="*/ 7 h 9"/>
                <a:gd name="T58" fmla="*/ 25 w 33"/>
                <a:gd name="T59" fmla="*/ 7 h 9"/>
                <a:gd name="T60" fmla="*/ 23 w 33"/>
                <a:gd name="T61" fmla="*/ 7 h 9"/>
                <a:gd name="T62" fmla="*/ 19 w 33"/>
                <a:gd name="T63" fmla="*/ 8 h 9"/>
                <a:gd name="T64" fmla="*/ 16 w 33"/>
                <a:gd name="T6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 h="9">
                  <a:moveTo>
                    <a:pt x="16" y="8"/>
                  </a:moveTo>
                  <a:lnTo>
                    <a:pt x="13" y="8"/>
                  </a:lnTo>
                  <a:lnTo>
                    <a:pt x="10" y="7"/>
                  </a:lnTo>
                  <a:lnTo>
                    <a:pt x="8" y="7"/>
                  </a:lnTo>
                  <a:lnTo>
                    <a:pt x="5" y="7"/>
                  </a:lnTo>
                  <a:lnTo>
                    <a:pt x="3" y="6"/>
                  </a:lnTo>
                  <a:lnTo>
                    <a:pt x="2" y="6"/>
                  </a:lnTo>
                  <a:lnTo>
                    <a:pt x="1" y="5"/>
                  </a:lnTo>
                  <a:lnTo>
                    <a:pt x="0" y="4"/>
                  </a:lnTo>
                  <a:lnTo>
                    <a:pt x="1" y="3"/>
                  </a:lnTo>
                  <a:lnTo>
                    <a:pt x="2" y="3"/>
                  </a:lnTo>
                  <a:lnTo>
                    <a:pt x="3" y="2"/>
                  </a:lnTo>
                  <a:lnTo>
                    <a:pt x="5" y="2"/>
                  </a:lnTo>
                  <a:lnTo>
                    <a:pt x="8" y="1"/>
                  </a:lnTo>
                  <a:lnTo>
                    <a:pt x="10" y="1"/>
                  </a:lnTo>
                  <a:lnTo>
                    <a:pt x="13" y="0"/>
                  </a:lnTo>
                  <a:lnTo>
                    <a:pt x="16" y="0"/>
                  </a:lnTo>
                  <a:lnTo>
                    <a:pt x="19" y="0"/>
                  </a:lnTo>
                  <a:lnTo>
                    <a:pt x="23" y="1"/>
                  </a:lnTo>
                  <a:lnTo>
                    <a:pt x="25" y="1"/>
                  </a:lnTo>
                  <a:lnTo>
                    <a:pt x="28" y="2"/>
                  </a:lnTo>
                  <a:lnTo>
                    <a:pt x="29" y="2"/>
                  </a:lnTo>
                  <a:lnTo>
                    <a:pt x="31" y="3"/>
                  </a:lnTo>
                  <a:lnTo>
                    <a:pt x="31" y="3"/>
                  </a:lnTo>
                  <a:lnTo>
                    <a:pt x="32" y="4"/>
                  </a:lnTo>
                  <a:lnTo>
                    <a:pt x="31" y="5"/>
                  </a:lnTo>
                  <a:lnTo>
                    <a:pt x="31" y="6"/>
                  </a:lnTo>
                  <a:lnTo>
                    <a:pt x="29" y="6"/>
                  </a:lnTo>
                  <a:lnTo>
                    <a:pt x="28" y="7"/>
                  </a:lnTo>
                  <a:lnTo>
                    <a:pt x="25" y="7"/>
                  </a:lnTo>
                  <a:lnTo>
                    <a:pt x="23" y="7"/>
                  </a:lnTo>
                  <a:lnTo>
                    <a:pt x="19" y="8"/>
                  </a:lnTo>
                  <a:lnTo>
                    <a:pt x="16" y="8"/>
                  </a:lnTo>
                </a:path>
              </a:pathLst>
            </a:custGeom>
            <a:solidFill>
              <a:srgbClr val="5E9E9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1" name="Freeform 236"/>
            <p:cNvSpPr>
              <a:spLocks/>
            </p:cNvSpPr>
            <p:nvPr/>
          </p:nvSpPr>
          <p:spPr bwMode="auto">
            <a:xfrm>
              <a:off x="4836" y="2167"/>
              <a:ext cx="39" cy="15"/>
            </a:xfrm>
            <a:custGeom>
              <a:avLst/>
              <a:gdLst>
                <a:gd name="T0" fmla="*/ 19 w 39"/>
                <a:gd name="T1" fmla="*/ 14 h 15"/>
                <a:gd name="T2" fmla="*/ 19 w 39"/>
                <a:gd name="T3" fmla="*/ 14 h 15"/>
                <a:gd name="T4" fmla="*/ 15 w 39"/>
                <a:gd name="T5" fmla="*/ 14 h 15"/>
                <a:gd name="T6" fmla="*/ 12 w 39"/>
                <a:gd name="T7" fmla="*/ 13 h 15"/>
                <a:gd name="T8" fmla="*/ 9 w 39"/>
                <a:gd name="T9" fmla="*/ 13 h 15"/>
                <a:gd name="T10" fmla="*/ 6 w 39"/>
                <a:gd name="T11" fmla="*/ 12 h 15"/>
                <a:gd name="T12" fmla="*/ 4 w 39"/>
                <a:gd name="T13" fmla="*/ 11 h 15"/>
                <a:gd name="T14" fmla="*/ 2 w 39"/>
                <a:gd name="T15" fmla="*/ 10 h 15"/>
                <a:gd name="T16" fmla="*/ 1 w 39"/>
                <a:gd name="T17" fmla="*/ 9 h 15"/>
                <a:gd name="T18" fmla="*/ 0 w 39"/>
                <a:gd name="T19" fmla="*/ 7 h 15"/>
                <a:gd name="T20" fmla="*/ 1 w 39"/>
                <a:gd name="T21" fmla="*/ 6 h 15"/>
                <a:gd name="T22" fmla="*/ 2 w 39"/>
                <a:gd name="T23" fmla="*/ 5 h 15"/>
                <a:gd name="T24" fmla="*/ 4 w 39"/>
                <a:gd name="T25" fmla="*/ 4 h 15"/>
                <a:gd name="T26" fmla="*/ 6 w 39"/>
                <a:gd name="T27" fmla="*/ 3 h 15"/>
                <a:gd name="T28" fmla="*/ 9 w 39"/>
                <a:gd name="T29" fmla="*/ 1 h 15"/>
                <a:gd name="T30" fmla="*/ 12 w 39"/>
                <a:gd name="T31" fmla="*/ 1 h 15"/>
                <a:gd name="T32" fmla="*/ 15 w 39"/>
                <a:gd name="T33" fmla="*/ 0 h 15"/>
                <a:gd name="T34" fmla="*/ 19 w 39"/>
                <a:gd name="T35" fmla="*/ 0 h 15"/>
                <a:gd name="T36" fmla="*/ 23 w 39"/>
                <a:gd name="T37" fmla="*/ 0 h 15"/>
                <a:gd name="T38" fmla="*/ 27 w 39"/>
                <a:gd name="T39" fmla="*/ 1 h 15"/>
                <a:gd name="T40" fmla="*/ 30 w 39"/>
                <a:gd name="T41" fmla="*/ 1 h 15"/>
                <a:gd name="T42" fmla="*/ 33 w 39"/>
                <a:gd name="T43" fmla="*/ 3 h 15"/>
                <a:gd name="T44" fmla="*/ 35 w 39"/>
                <a:gd name="T45" fmla="*/ 4 h 15"/>
                <a:gd name="T46" fmla="*/ 37 w 39"/>
                <a:gd name="T47" fmla="*/ 5 h 15"/>
                <a:gd name="T48" fmla="*/ 37 w 39"/>
                <a:gd name="T49" fmla="*/ 6 h 15"/>
                <a:gd name="T50" fmla="*/ 38 w 39"/>
                <a:gd name="T51" fmla="*/ 7 h 15"/>
                <a:gd name="T52" fmla="*/ 37 w 39"/>
                <a:gd name="T53" fmla="*/ 9 h 15"/>
                <a:gd name="T54" fmla="*/ 37 w 39"/>
                <a:gd name="T55" fmla="*/ 10 h 15"/>
                <a:gd name="T56" fmla="*/ 35 w 39"/>
                <a:gd name="T57" fmla="*/ 11 h 15"/>
                <a:gd name="T58" fmla="*/ 33 w 39"/>
                <a:gd name="T59" fmla="*/ 12 h 15"/>
                <a:gd name="T60" fmla="*/ 30 w 39"/>
                <a:gd name="T61" fmla="*/ 13 h 15"/>
                <a:gd name="T62" fmla="*/ 27 w 39"/>
                <a:gd name="T63" fmla="*/ 13 h 15"/>
                <a:gd name="T64" fmla="*/ 23 w 39"/>
                <a:gd name="T65" fmla="*/ 14 h 15"/>
                <a:gd name="T66" fmla="*/ 19 w 39"/>
                <a:gd name="T6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 h="15">
                  <a:moveTo>
                    <a:pt x="19" y="14"/>
                  </a:moveTo>
                  <a:lnTo>
                    <a:pt x="19" y="14"/>
                  </a:lnTo>
                  <a:lnTo>
                    <a:pt x="15" y="14"/>
                  </a:lnTo>
                  <a:lnTo>
                    <a:pt x="12" y="13"/>
                  </a:lnTo>
                  <a:lnTo>
                    <a:pt x="9" y="13"/>
                  </a:lnTo>
                  <a:lnTo>
                    <a:pt x="6" y="12"/>
                  </a:lnTo>
                  <a:lnTo>
                    <a:pt x="4" y="11"/>
                  </a:lnTo>
                  <a:lnTo>
                    <a:pt x="2" y="10"/>
                  </a:lnTo>
                  <a:lnTo>
                    <a:pt x="1" y="9"/>
                  </a:lnTo>
                  <a:lnTo>
                    <a:pt x="0" y="7"/>
                  </a:lnTo>
                  <a:lnTo>
                    <a:pt x="1" y="6"/>
                  </a:lnTo>
                  <a:lnTo>
                    <a:pt x="2" y="5"/>
                  </a:lnTo>
                  <a:lnTo>
                    <a:pt x="4" y="4"/>
                  </a:lnTo>
                  <a:lnTo>
                    <a:pt x="6" y="3"/>
                  </a:lnTo>
                  <a:lnTo>
                    <a:pt x="9" y="1"/>
                  </a:lnTo>
                  <a:lnTo>
                    <a:pt x="12" y="1"/>
                  </a:lnTo>
                  <a:lnTo>
                    <a:pt x="15" y="0"/>
                  </a:lnTo>
                  <a:lnTo>
                    <a:pt x="19" y="0"/>
                  </a:lnTo>
                  <a:lnTo>
                    <a:pt x="23" y="0"/>
                  </a:lnTo>
                  <a:lnTo>
                    <a:pt x="27" y="1"/>
                  </a:lnTo>
                  <a:lnTo>
                    <a:pt x="30" y="1"/>
                  </a:lnTo>
                  <a:lnTo>
                    <a:pt x="33" y="3"/>
                  </a:lnTo>
                  <a:lnTo>
                    <a:pt x="35" y="4"/>
                  </a:lnTo>
                  <a:lnTo>
                    <a:pt x="37" y="5"/>
                  </a:lnTo>
                  <a:lnTo>
                    <a:pt x="37" y="6"/>
                  </a:lnTo>
                  <a:lnTo>
                    <a:pt x="38" y="7"/>
                  </a:lnTo>
                  <a:lnTo>
                    <a:pt x="37" y="9"/>
                  </a:lnTo>
                  <a:lnTo>
                    <a:pt x="37" y="10"/>
                  </a:lnTo>
                  <a:lnTo>
                    <a:pt x="35" y="11"/>
                  </a:lnTo>
                  <a:lnTo>
                    <a:pt x="33" y="12"/>
                  </a:lnTo>
                  <a:lnTo>
                    <a:pt x="30" y="13"/>
                  </a:lnTo>
                  <a:lnTo>
                    <a:pt x="27" y="13"/>
                  </a:lnTo>
                  <a:lnTo>
                    <a:pt x="23" y="14"/>
                  </a:lnTo>
                  <a:lnTo>
                    <a:pt x="19"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2" name="Freeform 237"/>
            <p:cNvSpPr>
              <a:spLocks/>
            </p:cNvSpPr>
            <p:nvPr/>
          </p:nvSpPr>
          <p:spPr bwMode="auto">
            <a:xfrm>
              <a:off x="4849" y="2168"/>
              <a:ext cx="11" cy="13"/>
            </a:xfrm>
            <a:custGeom>
              <a:avLst/>
              <a:gdLst>
                <a:gd name="T0" fmla="*/ 10 w 11"/>
                <a:gd name="T1" fmla="*/ 12 h 13"/>
                <a:gd name="T2" fmla="*/ 10 w 11"/>
                <a:gd name="T3" fmla="*/ 12 h 13"/>
                <a:gd name="T4" fmla="*/ 9 w 11"/>
                <a:gd name="T5" fmla="*/ 11 h 13"/>
                <a:gd name="T6" fmla="*/ 7 w 11"/>
                <a:gd name="T7" fmla="*/ 7 h 13"/>
                <a:gd name="T8" fmla="*/ 4 w 11"/>
                <a:gd name="T9" fmla="*/ 3 h 13"/>
                <a:gd name="T10" fmla="*/ 0 w 11"/>
                <a:gd name="T11" fmla="*/ 0 h 13"/>
              </a:gdLst>
              <a:ahLst/>
              <a:cxnLst>
                <a:cxn ang="0">
                  <a:pos x="T0" y="T1"/>
                </a:cxn>
                <a:cxn ang="0">
                  <a:pos x="T2" y="T3"/>
                </a:cxn>
                <a:cxn ang="0">
                  <a:pos x="T4" y="T5"/>
                </a:cxn>
                <a:cxn ang="0">
                  <a:pos x="T6" y="T7"/>
                </a:cxn>
                <a:cxn ang="0">
                  <a:pos x="T8" y="T9"/>
                </a:cxn>
                <a:cxn ang="0">
                  <a:pos x="T10" y="T11"/>
                </a:cxn>
              </a:cxnLst>
              <a:rect l="0" t="0" r="r" b="b"/>
              <a:pathLst>
                <a:path w="11" h="13">
                  <a:moveTo>
                    <a:pt x="10" y="12"/>
                  </a:moveTo>
                  <a:lnTo>
                    <a:pt x="10" y="12"/>
                  </a:lnTo>
                  <a:lnTo>
                    <a:pt x="9" y="11"/>
                  </a:lnTo>
                  <a:lnTo>
                    <a:pt x="7" y="7"/>
                  </a:lnTo>
                  <a:lnTo>
                    <a:pt x="4" y="3"/>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3" name="Freeform 238"/>
            <p:cNvSpPr>
              <a:spLocks/>
            </p:cNvSpPr>
            <p:nvPr/>
          </p:nvSpPr>
          <p:spPr bwMode="auto">
            <a:xfrm>
              <a:off x="4798" y="2180"/>
              <a:ext cx="57" cy="70"/>
            </a:xfrm>
            <a:custGeom>
              <a:avLst/>
              <a:gdLst>
                <a:gd name="T0" fmla="*/ 44 w 57"/>
                <a:gd name="T1" fmla="*/ 5 h 70"/>
                <a:gd name="T2" fmla="*/ 42 w 57"/>
                <a:gd name="T3" fmla="*/ 5 h 70"/>
                <a:gd name="T4" fmla="*/ 39 w 57"/>
                <a:gd name="T5" fmla="*/ 4 h 70"/>
                <a:gd name="T6" fmla="*/ 34 w 57"/>
                <a:gd name="T7" fmla="*/ 2 h 70"/>
                <a:gd name="T8" fmla="*/ 32 w 57"/>
                <a:gd name="T9" fmla="*/ 0 h 70"/>
                <a:gd name="T10" fmla="*/ 32 w 57"/>
                <a:gd name="T11" fmla="*/ 30 h 70"/>
                <a:gd name="T12" fmla="*/ 0 w 57"/>
                <a:gd name="T13" fmla="*/ 66 h 70"/>
                <a:gd name="T14" fmla="*/ 6 w 57"/>
                <a:gd name="T15" fmla="*/ 69 h 70"/>
                <a:gd name="T16" fmla="*/ 7 w 57"/>
                <a:gd name="T17" fmla="*/ 68 h 70"/>
                <a:gd name="T18" fmla="*/ 9 w 57"/>
                <a:gd name="T19" fmla="*/ 66 h 70"/>
                <a:gd name="T20" fmla="*/ 12 w 57"/>
                <a:gd name="T21" fmla="*/ 63 h 70"/>
                <a:gd name="T22" fmla="*/ 14 w 57"/>
                <a:gd name="T23" fmla="*/ 59 h 70"/>
                <a:gd name="T24" fmla="*/ 18 w 57"/>
                <a:gd name="T25" fmla="*/ 55 h 70"/>
                <a:gd name="T26" fmla="*/ 22 w 57"/>
                <a:gd name="T27" fmla="*/ 52 h 70"/>
                <a:gd name="T28" fmla="*/ 25 w 57"/>
                <a:gd name="T29" fmla="*/ 49 h 70"/>
                <a:gd name="T30" fmla="*/ 28 w 57"/>
                <a:gd name="T31" fmla="*/ 47 h 70"/>
                <a:gd name="T32" fmla="*/ 31 w 57"/>
                <a:gd name="T33" fmla="*/ 45 h 70"/>
                <a:gd name="T34" fmla="*/ 33 w 57"/>
                <a:gd name="T35" fmla="*/ 44 h 70"/>
                <a:gd name="T36" fmla="*/ 37 w 57"/>
                <a:gd name="T37" fmla="*/ 42 h 70"/>
                <a:gd name="T38" fmla="*/ 41 w 57"/>
                <a:gd name="T39" fmla="*/ 40 h 70"/>
                <a:gd name="T40" fmla="*/ 44 w 57"/>
                <a:gd name="T41" fmla="*/ 38 h 70"/>
                <a:gd name="T42" fmla="*/ 46 w 57"/>
                <a:gd name="T43" fmla="*/ 36 h 70"/>
                <a:gd name="T44" fmla="*/ 48 w 57"/>
                <a:gd name="T45" fmla="*/ 33 h 70"/>
                <a:gd name="T46" fmla="*/ 48 w 57"/>
                <a:gd name="T47" fmla="*/ 31 h 70"/>
                <a:gd name="T48" fmla="*/ 51 w 57"/>
                <a:gd name="T49" fmla="*/ 31 h 70"/>
                <a:gd name="T50" fmla="*/ 52 w 57"/>
                <a:gd name="T51" fmla="*/ 30 h 70"/>
                <a:gd name="T52" fmla="*/ 54 w 57"/>
                <a:gd name="T53" fmla="*/ 30 h 70"/>
                <a:gd name="T54" fmla="*/ 56 w 57"/>
                <a:gd name="T55" fmla="*/ 30 h 70"/>
                <a:gd name="T56" fmla="*/ 56 w 57"/>
                <a:gd name="T57" fmla="*/ 29 h 70"/>
                <a:gd name="T58" fmla="*/ 55 w 57"/>
                <a:gd name="T59" fmla="*/ 29 h 70"/>
                <a:gd name="T60" fmla="*/ 51 w 57"/>
                <a:gd name="T61" fmla="*/ 28 h 70"/>
                <a:gd name="T62" fmla="*/ 51 w 57"/>
                <a:gd name="T63" fmla="*/ 27 h 70"/>
                <a:gd name="T64" fmla="*/ 48 w 57"/>
                <a:gd name="T65" fmla="*/ 25 h 70"/>
                <a:gd name="T66" fmla="*/ 46 w 57"/>
                <a:gd name="T67" fmla="*/ 22 h 70"/>
                <a:gd name="T68" fmla="*/ 44 w 57"/>
                <a:gd name="T69" fmla="*/ 18 h 70"/>
                <a:gd name="T70" fmla="*/ 44 w 57"/>
                <a:gd name="T71" fmla="*/ 13 h 70"/>
                <a:gd name="T72" fmla="*/ 44 w 57"/>
                <a:gd name="T73" fmla="*/ 9 h 70"/>
                <a:gd name="T74" fmla="*/ 44 w 57"/>
                <a:gd name="T75" fmla="*/ 6 h 70"/>
                <a:gd name="T76" fmla="*/ 44 w 57"/>
                <a:gd name="T77" fmla="*/ 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 h="70">
                  <a:moveTo>
                    <a:pt x="44" y="5"/>
                  </a:moveTo>
                  <a:lnTo>
                    <a:pt x="42" y="5"/>
                  </a:lnTo>
                  <a:lnTo>
                    <a:pt x="39" y="4"/>
                  </a:lnTo>
                  <a:lnTo>
                    <a:pt x="34" y="2"/>
                  </a:lnTo>
                  <a:lnTo>
                    <a:pt x="32" y="0"/>
                  </a:lnTo>
                  <a:lnTo>
                    <a:pt x="32" y="30"/>
                  </a:lnTo>
                  <a:lnTo>
                    <a:pt x="0" y="66"/>
                  </a:lnTo>
                  <a:lnTo>
                    <a:pt x="6" y="69"/>
                  </a:lnTo>
                  <a:lnTo>
                    <a:pt x="7" y="68"/>
                  </a:lnTo>
                  <a:lnTo>
                    <a:pt x="9" y="66"/>
                  </a:lnTo>
                  <a:lnTo>
                    <a:pt x="12" y="63"/>
                  </a:lnTo>
                  <a:lnTo>
                    <a:pt x="14" y="59"/>
                  </a:lnTo>
                  <a:lnTo>
                    <a:pt x="18" y="55"/>
                  </a:lnTo>
                  <a:lnTo>
                    <a:pt x="22" y="52"/>
                  </a:lnTo>
                  <a:lnTo>
                    <a:pt x="25" y="49"/>
                  </a:lnTo>
                  <a:lnTo>
                    <a:pt x="28" y="47"/>
                  </a:lnTo>
                  <a:lnTo>
                    <a:pt x="31" y="45"/>
                  </a:lnTo>
                  <a:lnTo>
                    <a:pt x="33" y="44"/>
                  </a:lnTo>
                  <a:lnTo>
                    <a:pt x="37" y="42"/>
                  </a:lnTo>
                  <a:lnTo>
                    <a:pt x="41" y="40"/>
                  </a:lnTo>
                  <a:lnTo>
                    <a:pt x="44" y="38"/>
                  </a:lnTo>
                  <a:lnTo>
                    <a:pt x="46" y="36"/>
                  </a:lnTo>
                  <a:lnTo>
                    <a:pt x="48" y="33"/>
                  </a:lnTo>
                  <a:lnTo>
                    <a:pt x="48" y="31"/>
                  </a:lnTo>
                  <a:lnTo>
                    <a:pt x="51" y="31"/>
                  </a:lnTo>
                  <a:lnTo>
                    <a:pt x="52" y="30"/>
                  </a:lnTo>
                  <a:lnTo>
                    <a:pt x="54" y="30"/>
                  </a:lnTo>
                  <a:lnTo>
                    <a:pt x="56" y="30"/>
                  </a:lnTo>
                  <a:lnTo>
                    <a:pt x="56" y="29"/>
                  </a:lnTo>
                  <a:lnTo>
                    <a:pt x="55" y="29"/>
                  </a:lnTo>
                  <a:lnTo>
                    <a:pt x="51" y="28"/>
                  </a:lnTo>
                  <a:lnTo>
                    <a:pt x="51" y="27"/>
                  </a:lnTo>
                  <a:lnTo>
                    <a:pt x="48" y="25"/>
                  </a:lnTo>
                  <a:lnTo>
                    <a:pt x="46" y="22"/>
                  </a:lnTo>
                  <a:lnTo>
                    <a:pt x="44" y="18"/>
                  </a:lnTo>
                  <a:lnTo>
                    <a:pt x="44" y="13"/>
                  </a:lnTo>
                  <a:lnTo>
                    <a:pt x="44" y="9"/>
                  </a:lnTo>
                  <a:lnTo>
                    <a:pt x="44" y="6"/>
                  </a:lnTo>
                  <a:lnTo>
                    <a:pt x="44" y="5"/>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4" name="Freeform 239"/>
            <p:cNvSpPr>
              <a:spLocks/>
            </p:cNvSpPr>
            <p:nvPr/>
          </p:nvSpPr>
          <p:spPr bwMode="auto">
            <a:xfrm>
              <a:off x="4029" y="1826"/>
              <a:ext cx="989" cy="291"/>
            </a:xfrm>
            <a:custGeom>
              <a:avLst/>
              <a:gdLst>
                <a:gd name="T0" fmla="*/ 114 w 989"/>
                <a:gd name="T1" fmla="*/ 118 h 291"/>
                <a:gd name="T2" fmla="*/ 0 w 989"/>
                <a:gd name="T3" fmla="*/ 184 h 291"/>
                <a:gd name="T4" fmla="*/ 278 w 989"/>
                <a:gd name="T5" fmla="*/ 290 h 291"/>
                <a:gd name="T6" fmla="*/ 79 w 989"/>
                <a:gd name="T7" fmla="*/ 182 h 291"/>
                <a:gd name="T8" fmla="*/ 102 w 989"/>
                <a:gd name="T9" fmla="*/ 164 h 291"/>
                <a:gd name="T10" fmla="*/ 111 w 989"/>
                <a:gd name="T11" fmla="*/ 167 h 291"/>
                <a:gd name="T12" fmla="*/ 126 w 989"/>
                <a:gd name="T13" fmla="*/ 171 h 291"/>
                <a:gd name="T14" fmla="*/ 143 w 989"/>
                <a:gd name="T15" fmla="*/ 173 h 291"/>
                <a:gd name="T16" fmla="*/ 216 w 989"/>
                <a:gd name="T17" fmla="*/ 85 h 291"/>
                <a:gd name="T18" fmla="*/ 304 w 989"/>
                <a:gd name="T19" fmla="*/ 51 h 291"/>
                <a:gd name="T20" fmla="*/ 309 w 989"/>
                <a:gd name="T21" fmla="*/ 60 h 291"/>
                <a:gd name="T22" fmla="*/ 296 w 989"/>
                <a:gd name="T23" fmla="*/ 90 h 291"/>
                <a:gd name="T24" fmla="*/ 987 w 989"/>
                <a:gd name="T25" fmla="*/ 228 h 291"/>
                <a:gd name="T26" fmla="*/ 983 w 989"/>
                <a:gd name="T27" fmla="*/ 226 h 291"/>
                <a:gd name="T28" fmla="*/ 976 w 989"/>
                <a:gd name="T29" fmla="*/ 219 h 291"/>
                <a:gd name="T30" fmla="*/ 969 w 989"/>
                <a:gd name="T31" fmla="*/ 210 h 291"/>
                <a:gd name="T32" fmla="*/ 966 w 989"/>
                <a:gd name="T33" fmla="*/ 195 h 291"/>
                <a:gd name="T34" fmla="*/ 969 w 989"/>
                <a:gd name="T35" fmla="*/ 196 h 291"/>
                <a:gd name="T36" fmla="*/ 975 w 989"/>
                <a:gd name="T37" fmla="*/ 197 h 291"/>
                <a:gd name="T38" fmla="*/ 983 w 989"/>
                <a:gd name="T39" fmla="*/ 194 h 291"/>
                <a:gd name="T40" fmla="*/ 988 w 989"/>
                <a:gd name="T41" fmla="*/ 182 h 291"/>
                <a:gd name="T42" fmla="*/ 988 w 989"/>
                <a:gd name="T43" fmla="*/ 172 h 291"/>
                <a:gd name="T44" fmla="*/ 985 w 989"/>
                <a:gd name="T45" fmla="*/ 166 h 291"/>
                <a:gd name="T46" fmla="*/ 979 w 989"/>
                <a:gd name="T47" fmla="*/ 162 h 291"/>
                <a:gd name="T48" fmla="*/ 971 w 989"/>
                <a:gd name="T49" fmla="*/ 159 h 291"/>
                <a:gd name="T50" fmla="*/ 436 w 989"/>
                <a:gd name="T51" fmla="*/ 0 h 291"/>
                <a:gd name="T52" fmla="*/ 430 w 989"/>
                <a:gd name="T53" fmla="*/ 0 h 291"/>
                <a:gd name="T54" fmla="*/ 422 w 989"/>
                <a:gd name="T55" fmla="*/ 2 h 291"/>
                <a:gd name="T56" fmla="*/ 414 w 989"/>
                <a:gd name="T57" fmla="*/ 6 h 291"/>
                <a:gd name="T58" fmla="*/ 407 w 989"/>
                <a:gd name="T59" fmla="*/ 16 h 291"/>
                <a:gd name="T60" fmla="*/ 396 w 989"/>
                <a:gd name="T61" fmla="*/ 28 h 291"/>
                <a:gd name="T62" fmla="*/ 384 w 989"/>
                <a:gd name="T63" fmla="*/ 33 h 291"/>
                <a:gd name="T64" fmla="*/ 372 w 989"/>
                <a:gd name="T65" fmla="*/ 26 h 291"/>
                <a:gd name="T66" fmla="*/ 364 w 989"/>
                <a:gd name="T67" fmla="*/ 15 h 291"/>
                <a:gd name="T68" fmla="*/ 359 w 989"/>
                <a:gd name="T69" fmla="*/ 10 h 291"/>
                <a:gd name="T70" fmla="*/ 352 w 989"/>
                <a:gd name="T71" fmla="*/ 5 h 291"/>
                <a:gd name="T72" fmla="*/ 344 w 989"/>
                <a:gd name="T73" fmla="*/ 1 h 291"/>
                <a:gd name="T74" fmla="*/ 161 w 989"/>
                <a:gd name="T75" fmla="*/ 71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89" h="291">
                  <a:moveTo>
                    <a:pt x="113" y="85"/>
                  </a:moveTo>
                  <a:lnTo>
                    <a:pt x="114" y="118"/>
                  </a:lnTo>
                  <a:lnTo>
                    <a:pt x="32" y="159"/>
                  </a:lnTo>
                  <a:lnTo>
                    <a:pt x="0" y="184"/>
                  </a:lnTo>
                  <a:lnTo>
                    <a:pt x="0" y="198"/>
                  </a:lnTo>
                  <a:lnTo>
                    <a:pt x="278" y="290"/>
                  </a:lnTo>
                  <a:lnTo>
                    <a:pt x="275" y="254"/>
                  </a:lnTo>
                  <a:lnTo>
                    <a:pt x="79" y="182"/>
                  </a:lnTo>
                  <a:lnTo>
                    <a:pt x="101" y="163"/>
                  </a:lnTo>
                  <a:lnTo>
                    <a:pt x="102" y="164"/>
                  </a:lnTo>
                  <a:lnTo>
                    <a:pt x="105" y="165"/>
                  </a:lnTo>
                  <a:lnTo>
                    <a:pt x="111" y="167"/>
                  </a:lnTo>
                  <a:lnTo>
                    <a:pt x="118" y="169"/>
                  </a:lnTo>
                  <a:lnTo>
                    <a:pt x="126" y="171"/>
                  </a:lnTo>
                  <a:lnTo>
                    <a:pt x="134" y="173"/>
                  </a:lnTo>
                  <a:lnTo>
                    <a:pt x="143" y="173"/>
                  </a:lnTo>
                  <a:lnTo>
                    <a:pt x="151" y="173"/>
                  </a:lnTo>
                  <a:lnTo>
                    <a:pt x="216" y="85"/>
                  </a:lnTo>
                  <a:lnTo>
                    <a:pt x="303" y="49"/>
                  </a:lnTo>
                  <a:lnTo>
                    <a:pt x="304" y="51"/>
                  </a:lnTo>
                  <a:lnTo>
                    <a:pt x="306" y="55"/>
                  </a:lnTo>
                  <a:lnTo>
                    <a:pt x="309" y="60"/>
                  </a:lnTo>
                  <a:lnTo>
                    <a:pt x="312" y="63"/>
                  </a:lnTo>
                  <a:lnTo>
                    <a:pt x="296" y="90"/>
                  </a:lnTo>
                  <a:lnTo>
                    <a:pt x="886" y="271"/>
                  </a:lnTo>
                  <a:lnTo>
                    <a:pt x="987" y="228"/>
                  </a:lnTo>
                  <a:lnTo>
                    <a:pt x="986" y="227"/>
                  </a:lnTo>
                  <a:lnTo>
                    <a:pt x="983" y="226"/>
                  </a:lnTo>
                  <a:lnTo>
                    <a:pt x="980" y="223"/>
                  </a:lnTo>
                  <a:lnTo>
                    <a:pt x="976" y="219"/>
                  </a:lnTo>
                  <a:lnTo>
                    <a:pt x="972" y="216"/>
                  </a:lnTo>
                  <a:lnTo>
                    <a:pt x="969" y="210"/>
                  </a:lnTo>
                  <a:lnTo>
                    <a:pt x="967" y="203"/>
                  </a:lnTo>
                  <a:lnTo>
                    <a:pt x="966" y="195"/>
                  </a:lnTo>
                  <a:lnTo>
                    <a:pt x="967" y="196"/>
                  </a:lnTo>
                  <a:lnTo>
                    <a:pt x="969" y="196"/>
                  </a:lnTo>
                  <a:lnTo>
                    <a:pt x="972" y="197"/>
                  </a:lnTo>
                  <a:lnTo>
                    <a:pt x="975" y="197"/>
                  </a:lnTo>
                  <a:lnTo>
                    <a:pt x="979" y="197"/>
                  </a:lnTo>
                  <a:lnTo>
                    <a:pt x="983" y="194"/>
                  </a:lnTo>
                  <a:lnTo>
                    <a:pt x="986" y="189"/>
                  </a:lnTo>
                  <a:lnTo>
                    <a:pt x="988" y="182"/>
                  </a:lnTo>
                  <a:lnTo>
                    <a:pt x="988" y="177"/>
                  </a:lnTo>
                  <a:lnTo>
                    <a:pt x="988" y="172"/>
                  </a:lnTo>
                  <a:lnTo>
                    <a:pt x="987" y="169"/>
                  </a:lnTo>
                  <a:lnTo>
                    <a:pt x="985" y="166"/>
                  </a:lnTo>
                  <a:lnTo>
                    <a:pt x="982" y="164"/>
                  </a:lnTo>
                  <a:lnTo>
                    <a:pt x="979" y="162"/>
                  </a:lnTo>
                  <a:lnTo>
                    <a:pt x="975" y="160"/>
                  </a:lnTo>
                  <a:lnTo>
                    <a:pt x="971" y="159"/>
                  </a:lnTo>
                  <a:lnTo>
                    <a:pt x="437" y="0"/>
                  </a:lnTo>
                  <a:lnTo>
                    <a:pt x="436" y="0"/>
                  </a:lnTo>
                  <a:lnTo>
                    <a:pt x="434" y="0"/>
                  </a:lnTo>
                  <a:lnTo>
                    <a:pt x="430" y="0"/>
                  </a:lnTo>
                  <a:lnTo>
                    <a:pt x="427" y="1"/>
                  </a:lnTo>
                  <a:lnTo>
                    <a:pt x="422" y="2"/>
                  </a:lnTo>
                  <a:lnTo>
                    <a:pt x="418" y="4"/>
                  </a:lnTo>
                  <a:lnTo>
                    <a:pt x="414" y="6"/>
                  </a:lnTo>
                  <a:lnTo>
                    <a:pt x="412" y="10"/>
                  </a:lnTo>
                  <a:lnTo>
                    <a:pt x="407" y="16"/>
                  </a:lnTo>
                  <a:lnTo>
                    <a:pt x="402" y="23"/>
                  </a:lnTo>
                  <a:lnTo>
                    <a:pt x="396" y="28"/>
                  </a:lnTo>
                  <a:lnTo>
                    <a:pt x="391" y="32"/>
                  </a:lnTo>
                  <a:lnTo>
                    <a:pt x="384" y="33"/>
                  </a:lnTo>
                  <a:lnTo>
                    <a:pt x="378" y="32"/>
                  </a:lnTo>
                  <a:lnTo>
                    <a:pt x="372" y="26"/>
                  </a:lnTo>
                  <a:lnTo>
                    <a:pt x="365" y="17"/>
                  </a:lnTo>
                  <a:lnTo>
                    <a:pt x="364" y="15"/>
                  </a:lnTo>
                  <a:lnTo>
                    <a:pt x="362" y="13"/>
                  </a:lnTo>
                  <a:lnTo>
                    <a:pt x="359" y="10"/>
                  </a:lnTo>
                  <a:lnTo>
                    <a:pt x="356" y="8"/>
                  </a:lnTo>
                  <a:lnTo>
                    <a:pt x="352" y="5"/>
                  </a:lnTo>
                  <a:lnTo>
                    <a:pt x="348" y="3"/>
                  </a:lnTo>
                  <a:lnTo>
                    <a:pt x="344" y="1"/>
                  </a:lnTo>
                  <a:lnTo>
                    <a:pt x="339" y="0"/>
                  </a:lnTo>
                  <a:lnTo>
                    <a:pt x="161" y="71"/>
                  </a:lnTo>
                  <a:lnTo>
                    <a:pt x="113" y="85"/>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5" name="Freeform 240"/>
            <p:cNvSpPr>
              <a:spLocks/>
            </p:cNvSpPr>
            <p:nvPr/>
          </p:nvSpPr>
          <p:spPr bwMode="auto">
            <a:xfrm>
              <a:off x="4029" y="1826"/>
              <a:ext cx="995" cy="297"/>
            </a:xfrm>
            <a:custGeom>
              <a:avLst/>
              <a:gdLst>
                <a:gd name="T0" fmla="*/ 115 w 995"/>
                <a:gd name="T1" fmla="*/ 120 h 297"/>
                <a:gd name="T2" fmla="*/ 0 w 995"/>
                <a:gd name="T3" fmla="*/ 188 h 297"/>
                <a:gd name="T4" fmla="*/ 280 w 995"/>
                <a:gd name="T5" fmla="*/ 296 h 297"/>
                <a:gd name="T6" fmla="*/ 79 w 995"/>
                <a:gd name="T7" fmla="*/ 186 h 297"/>
                <a:gd name="T8" fmla="*/ 103 w 995"/>
                <a:gd name="T9" fmla="*/ 167 h 297"/>
                <a:gd name="T10" fmla="*/ 112 w 995"/>
                <a:gd name="T11" fmla="*/ 170 h 297"/>
                <a:gd name="T12" fmla="*/ 127 w 995"/>
                <a:gd name="T13" fmla="*/ 175 h 297"/>
                <a:gd name="T14" fmla="*/ 144 w 995"/>
                <a:gd name="T15" fmla="*/ 177 h 297"/>
                <a:gd name="T16" fmla="*/ 217 w 995"/>
                <a:gd name="T17" fmla="*/ 87 h 297"/>
                <a:gd name="T18" fmla="*/ 306 w 995"/>
                <a:gd name="T19" fmla="*/ 52 h 297"/>
                <a:gd name="T20" fmla="*/ 311 w 995"/>
                <a:gd name="T21" fmla="*/ 61 h 297"/>
                <a:gd name="T22" fmla="*/ 298 w 995"/>
                <a:gd name="T23" fmla="*/ 92 h 297"/>
                <a:gd name="T24" fmla="*/ 993 w 995"/>
                <a:gd name="T25" fmla="*/ 233 h 297"/>
                <a:gd name="T26" fmla="*/ 989 w 995"/>
                <a:gd name="T27" fmla="*/ 231 h 297"/>
                <a:gd name="T28" fmla="*/ 982 w 995"/>
                <a:gd name="T29" fmla="*/ 224 h 297"/>
                <a:gd name="T30" fmla="*/ 975 w 995"/>
                <a:gd name="T31" fmla="*/ 214 h 297"/>
                <a:gd name="T32" fmla="*/ 972 w 995"/>
                <a:gd name="T33" fmla="*/ 199 h 297"/>
                <a:gd name="T34" fmla="*/ 975 w 995"/>
                <a:gd name="T35" fmla="*/ 200 h 297"/>
                <a:gd name="T36" fmla="*/ 981 w 995"/>
                <a:gd name="T37" fmla="*/ 201 h 297"/>
                <a:gd name="T38" fmla="*/ 989 w 995"/>
                <a:gd name="T39" fmla="*/ 198 h 297"/>
                <a:gd name="T40" fmla="*/ 994 w 995"/>
                <a:gd name="T41" fmla="*/ 186 h 297"/>
                <a:gd name="T42" fmla="*/ 994 w 995"/>
                <a:gd name="T43" fmla="*/ 176 h 297"/>
                <a:gd name="T44" fmla="*/ 991 w 995"/>
                <a:gd name="T45" fmla="*/ 169 h 297"/>
                <a:gd name="T46" fmla="*/ 985 w 995"/>
                <a:gd name="T47" fmla="*/ 165 h 297"/>
                <a:gd name="T48" fmla="*/ 977 w 995"/>
                <a:gd name="T49" fmla="*/ 162 h 297"/>
                <a:gd name="T50" fmla="*/ 439 w 995"/>
                <a:gd name="T51" fmla="*/ 0 h 297"/>
                <a:gd name="T52" fmla="*/ 433 w 995"/>
                <a:gd name="T53" fmla="*/ 0 h 297"/>
                <a:gd name="T54" fmla="*/ 425 w 995"/>
                <a:gd name="T55" fmla="*/ 2 h 297"/>
                <a:gd name="T56" fmla="*/ 417 w 995"/>
                <a:gd name="T57" fmla="*/ 6 h 297"/>
                <a:gd name="T58" fmla="*/ 409 w 995"/>
                <a:gd name="T59" fmla="*/ 16 h 297"/>
                <a:gd name="T60" fmla="*/ 398 w 995"/>
                <a:gd name="T61" fmla="*/ 29 h 297"/>
                <a:gd name="T62" fmla="*/ 386 w 995"/>
                <a:gd name="T63" fmla="*/ 34 h 297"/>
                <a:gd name="T64" fmla="*/ 374 w 995"/>
                <a:gd name="T65" fmla="*/ 27 h 297"/>
                <a:gd name="T66" fmla="*/ 366 w 995"/>
                <a:gd name="T67" fmla="*/ 15 h 297"/>
                <a:gd name="T68" fmla="*/ 361 w 995"/>
                <a:gd name="T69" fmla="*/ 10 h 297"/>
                <a:gd name="T70" fmla="*/ 354 w 995"/>
                <a:gd name="T71" fmla="*/ 5 h 297"/>
                <a:gd name="T72" fmla="*/ 346 w 995"/>
                <a:gd name="T73" fmla="*/ 1 h 297"/>
                <a:gd name="T74" fmla="*/ 162 w 995"/>
                <a:gd name="T75" fmla="*/ 7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5" h="297">
                  <a:moveTo>
                    <a:pt x="114" y="87"/>
                  </a:moveTo>
                  <a:lnTo>
                    <a:pt x="115" y="120"/>
                  </a:lnTo>
                  <a:lnTo>
                    <a:pt x="32" y="162"/>
                  </a:lnTo>
                  <a:lnTo>
                    <a:pt x="0" y="188"/>
                  </a:lnTo>
                  <a:lnTo>
                    <a:pt x="0" y="202"/>
                  </a:lnTo>
                  <a:lnTo>
                    <a:pt x="280" y="296"/>
                  </a:lnTo>
                  <a:lnTo>
                    <a:pt x="277" y="259"/>
                  </a:lnTo>
                  <a:lnTo>
                    <a:pt x="79" y="186"/>
                  </a:lnTo>
                  <a:lnTo>
                    <a:pt x="102" y="166"/>
                  </a:lnTo>
                  <a:lnTo>
                    <a:pt x="103" y="167"/>
                  </a:lnTo>
                  <a:lnTo>
                    <a:pt x="106" y="168"/>
                  </a:lnTo>
                  <a:lnTo>
                    <a:pt x="112" y="170"/>
                  </a:lnTo>
                  <a:lnTo>
                    <a:pt x="119" y="173"/>
                  </a:lnTo>
                  <a:lnTo>
                    <a:pt x="127" y="175"/>
                  </a:lnTo>
                  <a:lnTo>
                    <a:pt x="135" y="177"/>
                  </a:lnTo>
                  <a:lnTo>
                    <a:pt x="144" y="177"/>
                  </a:lnTo>
                  <a:lnTo>
                    <a:pt x="152" y="177"/>
                  </a:lnTo>
                  <a:lnTo>
                    <a:pt x="217" y="87"/>
                  </a:lnTo>
                  <a:lnTo>
                    <a:pt x="305" y="50"/>
                  </a:lnTo>
                  <a:lnTo>
                    <a:pt x="306" y="52"/>
                  </a:lnTo>
                  <a:lnTo>
                    <a:pt x="308" y="56"/>
                  </a:lnTo>
                  <a:lnTo>
                    <a:pt x="311" y="61"/>
                  </a:lnTo>
                  <a:lnTo>
                    <a:pt x="314" y="64"/>
                  </a:lnTo>
                  <a:lnTo>
                    <a:pt x="298" y="92"/>
                  </a:lnTo>
                  <a:lnTo>
                    <a:pt x="891" y="277"/>
                  </a:lnTo>
                  <a:lnTo>
                    <a:pt x="993" y="233"/>
                  </a:lnTo>
                  <a:lnTo>
                    <a:pt x="992" y="232"/>
                  </a:lnTo>
                  <a:lnTo>
                    <a:pt x="989" y="231"/>
                  </a:lnTo>
                  <a:lnTo>
                    <a:pt x="986" y="228"/>
                  </a:lnTo>
                  <a:lnTo>
                    <a:pt x="982" y="224"/>
                  </a:lnTo>
                  <a:lnTo>
                    <a:pt x="978" y="220"/>
                  </a:lnTo>
                  <a:lnTo>
                    <a:pt x="975" y="214"/>
                  </a:lnTo>
                  <a:lnTo>
                    <a:pt x="973" y="207"/>
                  </a:lnTo>
                  <a:lnTo>
                    <a:pt x="972" y="199"/>
                  </a:lnTo>
                  <a:lnTo>
                    <a:pt x="973" y="200"/>
                  </a:lnTo>
                  <a:lnTo>
                    <a:pt x="975" y="200"/>
                  </a:lnTo>
                  <a:lnTo>
                    <a:pt x="978" y="201"/>
                  </a:lnTo>
                  <a:lnTo>
                    <a:pt x="981" y="201"/>
                  </a:lnTo>
                  <a:lnTo>
                    <a:pt x="985" y="201"/>
                  </a:lnTo>
                  <a:lnTo>
                    <a:pt x="989" y="198"/>
                  </a:lnTo>
                  <a:lnTo>
                    <a:pt x="992" y="193"/>
                  </a:lnTo>
                  <a:lnTo>
                    <a:pt x="994" y="186"/>
                  </a:lnTo>
                  <a:lnTo>
                    <a:pt x="994" y="181"/>
                  </a:lnTo>
                  <a:lnTo>
                    <a:pt x="994" y="176"/>
                  </a:lnTo>
                  <a:lnTo>
                    <a:pt x="993" y="173"/>
                  </a:lnTo>
                  <a:lnTo>
                    <a:pt x="991" y="169"/>
                  </a:lnTo>
                  <a:lnTo>
                    <a:pt x="988" y="167"/>
                  </a:lnTo>
                  <a:lnTo>
                    <a:pt x="985" y="165"/>
                  </a:lnTo>
                  <a:lnTo>
                    <a:pt x="981" y="163"/>
                  </a:lnTo>
                  <a:lnTo>
                    <a:pt x="977" y="162"/>
                  </a:lnTo>
                  <a:lnTo>
                    <a:pt x="440" y="0"/>
                  </a:lnTo>
                  <a:lnTo>
                    <a:pt x="439" y="0"/>
                  </a:lnTo>
                  <a:lnTo>
                    <a:pt x="437" y="0"/>
                  </a:lnTo>
                  <a:lnTo>
                    <a:pt x="433" y="0"/>
                  </a:lnTo>
                  <a:lnTo>
                    <a:pt x="430" y="1"/>
                  </a:lnTo>
                  <a:lnTo>
                    <a:pt x="425" y="2"/>
                  </a:lnTo>
                  <a:lnTo>
                    <a:pt x="421" y="4"/>
                  </a:lnTo>
                  <a:lnTo>
                    <a:pt x="417" y="6"/>
                  </a:lnTo>
                  <a:lnTo>
                    <a:pt x="414" y="10"/>
                  </a:lnTo>
                  <a:lnTo>
                    <a:pt x="409" y="16"/>
                  </a:lnTo>
                  <a:lnTo>
                    <a:pt x="404" y="23"/>
                  </a:lnTo>
                  <a:lnTo>
                    <a:pt x="398" y="29"/>
                  </a:lnTo>
                  <a:lnTo>
                    <a:pt x="393" y="33"/>
                  </a:lnTo>
                  <a:lnTo>
                    <a:pt x="386" y="34"/>
                  </a:lnTo>
                  <a:lnTo>
                    <a:pt x="380" y="33"/>
                  </a:lnTo>
                  <a:lnTo>
                    <a:pt x="374" y="27"/>
                  </a:lnTo>
                  <a:lnTo>
                    <a:pt x="367" y="17"/>
                  </a:lnTo>
                  <a:lnTo>
                    <a:pt x="366" y="15"/>
                  </a:lnTo>
                  <a:lnTo>
                    <a:pt x="364" y="13"/>
                  </a:lnTo>
                  <a:lnTo>
                    <a:pt x="361" y="10"/>
                  </a:lnTo>
                  <a:lnTo>
                    <a:pt x="358" y="8"/>
                  </a:lnTo>
                  <a:lnTo>
                    <a:pt x="354" y="5"/>
                  </a:lnTo>
                  <a:lnTo>
                    <a:pt x="350" y="3"/>
                  </a:lnTo>
                  <a:lnTo>
                    <a:pt x="346" y="1"/>
                  </a:lnTo>
                  <a:lnTo>
                    <a:pt x="341" y="0"/>
                  </a:lnTo>
                  <a:lnTo>
                    <a:pt x="162" y="72"/>
                  </a:lnTo>
                  <a:lnTo>
                    <a:pt x="114" y="8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6" name="Freeform 241"/>
            <p:cNvSpPr>
              <a:spLocks/>
            </p:cNvSpPr>
            <p:nvPr/>
          </p:nvSpPr>
          <p:spPr bwMode="auto">
            <a:xfrm>
              <a:off x="4083" y="1905"/>
              <a:ext cx="99" cy="93"/>
            </a:xfrm>
            <a:custGeom>
              <a:avLst/>
              <a:gdLst>
                <a:gd name="T0" fmla="*/ 98 w 99"/>
                <a:gd name="T1" fmla="*/ 0 h 93"/>
                <a:gd name="T2" fmla="*/ 98 w 99"/>
                <a:gd name="T3" fmla="*/ 43 h 93"/>
                <a:gd name="T4" fmla="*/ 8 w 99"/>
                <a:gd name="T5" fmla="*/ 92 h 93"/>
                <a:gd name="T6" fmla="*/ 6 w 99"/>
                <a:gd name="T7" fmla="*/ 92 h 93"/>
                <a:gd name="T8" fmla="*/ 5 w 99"/>
                <a:gd name="T9" fmla="*/ 91 h 93"/>
                <a:gd name="T10" fmla="*/ 5 w 99"/>
                <a:gd name="T11" fmla="*/ 90 h 93"/>
                <a:gd name="T12" fmla="*/ 3 w 99"/>
                <a:gd name="T13" fmla="*/ 88 h 93"/>
                <a:gd name="T14" fmla="*/ 2 w 99"/>
                <a:gd name="T15" fmla="*/ 85 h 93"/>
                <a:gd name="T16" fmla="*/ 1 w 99"/>
                <a:gd name="T17" fmla="*/ 82 h 93"/>
                <a:gd name="T18" fmla="*/ 1 w 99"/>
                <a:gd name="T19" fmla="*/ 78 h 93"/>
                <a:gd name="T20" fmla="*/ 0 w 99"/>
                <a:gd name="T21" fmla="*/ 74 h 93"/>
                <a:gd name="T22" fmla="*/ 0 w 99"/>
                <a:gd name="T23" fmla="*/ 69 h 93"/>
                <a:gd name="T24" fmla="*/ 63 w 99"/>
                <a:gd name="T25" fmla="*/ 39 h 93"/>
                <a:gd name="T26" fmla="*/ 63 w 99"/>
                <a:gd name="T27" fmla="*/ 38 h 93"/>
                <a:gd name="T28" fmla="*/ 66 w 99"/>
                <a:gd name="T29" fmla="*/ 34 h 93"/>
                <a:gd name="T30" fmla="*/ 69 w 99"/>
                <a:gd name="T31" fmla="*/ 28 h 93"/>
                <a:gd name="T32" fmla="*/ 74 w 99"/>
                <a:gd name="T33" fmla="*/ 21 h 93"/>
                <a:gd name="T34" fmla="*/ 78 w 99"/>
                <a:gd name="T35" fmla="*/ 14 h 93"/>
                <a:gd name="T36" fmla="*/ 85 w 99"/>
                <a:gd name="T37" fmla="*/ 8 h 93"/>
                <a:gd name="T38" fmla="*/ 91 w 99"/>
                <a:gd name="T39" fmla="*/ 3 h 93"/>
                <a:gd name="T40" fmla="*/ 98 w 99"/>
                <a:gd name="T41"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9" h="93">
                  <a:moveTo>
                    <a:pt x="98" y="0"/>
                  </a:moveTo>
                  <a:lnTo>
                    <a:pt x="98" y="43"/>
                  </a:lnTo>
                  <a:lnTo>
                    <a:pt x="8" y="92"/>
                  </a:lnTo>
                  <a:lnTo>
                    <a:pt x="6" y="92"/>
                  </a:lnTo>
                  <a:lnTo>
                    <a:pt x="5" y="91"/>
                  </a:lnTo>
                  <a:lnTo>
                    <a:pt x="5" y="90"/>
                  </a:lnTo>
                  <a:lnTo>
                    <a:pt x="3" y="88"/>
                  </a:lnTo>
                  <a:lnTo>
                    <a:pt x="2" y="85"/>
                  </a:lnTo>
                  <a:lnTo>
                    <a:pt x="1" y="82"/>
                  </a:lnTo>
                  <a:lnTo>
                    <a:pt x="1" y="78"/>
                  </a:lnTo>
                  <a:lnTo>
                    <a:pt x="0" y="74"/>
                  </a:lnTo>
                  <a:lnTo>
                    <a:pt x="0" y="69"/>
                  </a:lnTo>
                  <a:lnTo>
                    <a:pt x="63" y="39"/>
                  </a:lnTo>
                  <a:lnTo>
                    <a:pt x="63" y="38"/>
                  </a:lnTo>
                  <a:lnTo>
                    <a:pt x="66" y="34"/>
                  </a:lnTo>
                  <a:lnTo>
                    <a:pt x="69" y="28"/>
                  </a:lnTo>
                  <a:lnTo>
                    <a:pt x="74" y="21"/>
                  </a:lnTo>
                  <a:lnTo>
                    <a:pt x="78" y="14"/>
                  </a:lnTo>
                  <a:lnTo>
                    <a:pt x="85" y="8"/>
                  </a:lnTo>
                  <a:lnTo>
                    <a:pt x="91" y="3"/>
                  </a:lnTo>
                  <a:lnTo>
                    <a:pt x="98" y="0"/>
                  </a:lnTo>
                </a:path>
              </a:pathLst>
            </a:custGeom>
            <a:solidFill>
              <a:srgbClr val="26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7" name="Freeform 242"/>
            <p:cNvSpPr>
              <a:spLocks/>
            </p:cNvSpPr>
            <p:nvPr/>
          </p:nvSpPr>
          <p:spPr bwMode="auto">
            <a:xfrm>
              <a:off x="4390" y="1856"/>
              <a:ext cx="603" cy="215"/>
            </a:xfrm>
            <a:custGeom>
              <a:avLst/>
              <a:gdLst>
                <a:gd name="T0" fmla="*/ 0 w 603"/>
                <a:gd name="T1" fmla="*/ 79 h 215"/>
                <a:gd name="T2" fmla="*/ 42 w 603"/>
                <a:gd name="T3" fmla="*/ 0 h 215"/>
                <a:gd name="T4" fmla="*/ 602 w 603"/>
                <a:gd name="T5" fmla="*/ 175 h 215"/>
                <a:gd name="T6" fmla="*/ 584 w 603"/>
                <a:gd name="T7" fmla="*/ 214 h 215"/>
              </a:gdLst>
              <a:ahLst/>
              <a:cxnLst>
                <a:cxn ang="0">
                  <a:pos x="T0" y="T1"/>
                </a:cxn>
                <a:cxn ang="0">
                  <a:pos x="T2" y="T3"/>
                </a:cxn>
                <a:cxn ang="0">
                  <a:pos x="T4" y="T5"/>
                </a:cxn>
                <a:cxn ang="0">
                  <a:pos x="T6" y="T7"/>
                </a:cxn>
              </a:cxnLst>
              <a:rect l="0" t="0" r="r" b="b"/>
              <a:pathLst>
                <a:path w="603" h="215">
                  <a:moveTo>
                    <a:pt x="0" y="79"/>
                  </a:moveTo>
                  <a:lnTo>
                    <a:pt x="42" y="0"/>
                  </a:lnTo>
                  <a:lnTo>
                    <a:pt x="602" y="175"/>
                  </a:lnTo>
                  <a:lnTo>
                    <a:pt x="584" y="214"/>
                  </a:lnTo>
                </a:path>
              </a:pathLst>
            </a:custGeom>
            <a:noFill/>
            <a:ln w="12700" cap="rnd" cmpd="sng">
              <a:solidFill>
                <a:srgbClr val="FFBF3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8" name="Freeform 243"/>
            <p:cNvSpPr>
              <a:spLocks/>
            </p:cNvSpPr>
            <p:nvPr/>
          </p:nvSpPr>
          <p:spPr bwMode="auto">
            <a:xfrm>
              <a:off x="4706" y="1984"/>
              <a:ext cx="8" cy="10"/>
            </a:xfrm>
            <a:custGeom>
              <a:avLst/>
              <a:gdLst>
                <a:gd name="T0" fmla="*/ 0 w 8"/>
                <a:gd name="T1" fmla="*/ 7 h 10"/>
                <a:gd name="T2" fmla="*/ 1 w 8"/>
                <a:gd name="T3" fmla="*/ 5 h 10"/>
                <a:gd name="T4" fmla="*/ 1 w 8"/>
                <a:gd name="T5" fmla="*/ 4 h 10"/>
                <a:gd name="T6" fmla="*/ 2 w 8"/>
                <a:gd name="T7" fmla="*/ 3 h 10"/>
                <a:gd name="T8" fmla="*/ 3 w 8"/>
                <a:gd name="T9" fmla="*/ 2 h 10"/>
                <a:gd name="T10" fmla="*/ 3 w 8"/>
                <a:gd name="T11" fmla="*/ 1 h 10"/>
                <a:gd name="T12" fmla="*/ 4 w 8"/>
                <a:gd name="T13" fmla="*/ 1 h 10"/>
                <a:gd name="T14" fmla="*/ 5 w 8"/>
                <a:gd name="T15" fmla="*/ 0 h 10"/>
                <a:gd name="T16" fmla="*/ 5 w 8"/>
                <a:gd name="T17" fmla="*/ 1 h 10"/>
                <a:gd name="T18" fmla="*/ 6 w 8"/>
                <a:gd name="T19" fmla="*/ 1 h 10"/>
                <a:gd name="T20" fmla="*/ 7 w 8"/>
                <a:gd name="T21" fmla="*/ 2 h 10"/>
                <a:gd name="T22" fmla="*/ 7 w 8"/>
                <a:gd name="T23" fmla="*/ 5 h 10"/>
                <a:gd name="T24" fmla="*/ 6 w 8"/>
                <a:gd name="T25" fmla="*/ 9 h 10"/>
                <a:gd name="T26" fmla="*/ 0 w 8"/>
                <a:gd name="T27"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10">
                  <a:moveTo>
                    <a:pt x="0" y="7"/>
                  </a:moveTo>
                  <a:lnTo>
                    <a:pt x="1" y="5"/>
                  </a:lnTo>
                  <a:lnTo>
                    <a:pt x="1" y="4"/>
                  </a:lnTo>
                  <a:lnTo>
                    <a:pt x="2" y="3"/>
                  </a:lnTo>
                  <a:lnTo>
                    <a:pt x="3" y="2"/>
                  </a:lnTo>
                  <a:lnTo>
                    <a:pt x="3" y="1"/>
                  </a:lnTo>
                  <a:lnTo>
                    <a:pt x="4" y="1"/>
                  </a:lnTo>
                  <a:lnTo>
                    <a:pt x="5" y="0"/>
                  </a:lnTo>
                  <a:lnTo>
                    <a:pt x="5" y="1"/>
                  </a:lnTo>
                  <a:lnTo>
                    <a:pt x="6" y="1"/>
                  </a:lnTo>
                  <a:lnTo>
                    <a:pt x="7" y="2"/>
                  </a:lnTo>
                  <a:lnTo>
                    <a:pt x="7" y="5"/>
                  </a:lnTo>
                  <a:lnTo>
                    <a:pt x="6" y="9"/>
                  </a:lnTo>
                  <a:lnTo>
                    <a:pt x="0" y="7"/>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9" name="Freeform 244"/>
            <p:cNvSpPr>
              <a:spLocks/>
            </p:cNvSpPr>
            <p:nvPr/>
          </p:nvSpPr>
          <p:spPr bwMode="auto">
            <a:xfrm>
              <a:off x="4343" y="1840"/>
              <a:ext cx="51" cy="86"/>
            </a:xfrm>
            <a:custGeom>
              <a:avLst/>
              <a:gdLst>
                <a:gd name="T0" fmla="*/ 42 w 51"/>
                <a:gd name="T1" fmla="*/ 0 h 86"/>
                <a:gd name="T2" fmla="*/ 0 w 51"/>
                <a:gd name="T3" fmla="*/ 78 h 86"/>
                <a:gd name="T4" fmla="*/ 21 w 51"/>
                <a:gd name="T5" fmla="*/ 85 h 86"/>
                <a:gd name="T6" fmla="*/ 50 w 51"/>
                <a:gd name="T7" fmla="*/ 25 h 86"/>
                <a:gd name="T8" fmla="*/ 50 w 51"/>
                <a:gd name="T9" fmla="*/ 23 h 86"/>
                <a:gd name="T10" fmla="*/ 50 w 51"/>
                <a:gd name="T11" fmla="*/ 21 h 86"/>
                <a:gd name="T12" fmla="*/ 50 w 51"/>
                <a:gd name="T13" fmla="*/ 18 h 86"/>
                <a:gd name="T14" fmla="*/ 49 w 51"/>
                <a:gd name="T15" fmla="*/ 14 h 86"/>
                <a:gd name="T16" fmla="*/ 48 w 51"/>
                <a:gd name="T17" fmla="*/ 9 h 86"/>
                <a:gd name="T18" fmla="*/ 46 w 51"/>
                <a:gd name="T19" fmla="*/ 5 h 86"/>
                <a:gd name="T20" fmla="*/ 45 w 51"/>
                <a:gd name="T21" fmla="*/ 2 h 86"/>
                <a:gd name="T22" fmla="*/ 42 w 5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86">
                  <a:moveTo>
                    <a:pt x="42" y="0"/>
                  </a:moveTo>
                  <a:lnTo>
                    <a:pt x="0" y="78"/>
                  </a:lnTo>
                  <a:lnTo>
                    <a:pt x="21" y="85"/>
                  </a:lnTo>
                  <a:lnTo>
                    <a:pt x="50" y="25"/>
                  </a:lnTo>
                  <a:lnTo>
                    <a:pt x="50" y="23"/>
                  </a:lnTo>
                  <a:lnTo>
                    <a:pt x="50" y="21"/>
                  </a:lnTo>
                  <a:lnTo>
                    <a:pt x="50" y="18"/>
                  </a:lnTo>
                  <a:lnTo>
                    <a:pt x="49" y="14"/>
                  </a:lnTo>
                  <a:lnTo>
                    <a:pt x="48" y="9"/>
                  </a:lnTo>
                  <a:lnTo>
                    <a:pt x="46" y="5"/>
                  </a:lnTo>
                  <a:lnTo>
                    <a:pt x="45" y="2"/>
                  </a:lnTo>
                  <a:lnTo>
                    <a:pt x="42" y="0"/>
                  </a:lnTo>
                </a:path>
              </a:pathLst>
            </a:custGeom>
            <a:solidFill>
              <a:srgbClr val="26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0" name="Freeform 245"/>
            <p:cNvSpPr>
              <a:spLocks/>
            </p:cNvSpPr>
            <p:nvPr/>
          </p:nvSpPr>
          <p:spPr bwMode="auto">
            <a:xfrm>
              <a:off x="4067" y="1814"/>
              <a:ext cx="313" cy="167"/>
            </a:xfrm>
            <a:custGeom>
              <a:avLst/>
              <a:gdLst>
                <a:gd name="T0" fmla="*/ 101 w 313"/>
                <a:gd name="T1" fmla="*/ 90 h 167"/>
                <a:gd name="T2" fmla="*/ 100 w 313"/>
                <a:gd name="T3" fmla="*/ 90 h 167"/>
                <a:gd name="T4" fmla="*/ 97 w 313"/>
                <a:gd name="T5" fmla="*/ 91 h 167"/>
                <a:gd name="T6" fmla="*/ 93 w 313"/>
                <a:gd name="T7" fmla="*/ 92 h 167"/>
                <a:gd name="T8" fmla="*/ 89 w 313"/>
                <a:gd name="T9" fmla="*/ 95 h 167"/>
                <a:gd name="T10" fmla="*/ 85 w 313"/>
                <a:gd name="T11" fmla="*/ 98 h 167"/>
                <a:gd name="T12" fmla="*/ 81 w 313"/>
                <a:gd name="T13" fmla="*/ 105 h 167"/>
                <a:gd name="T14" fmla="*/ 78 w 313"/>
                <a:gd name="T15" fmla="*/ 115 h 167"/>
                <a:gd name="T16" fmla="*/ 78 w 313"/>
                <a:gd name="T17" fmla="*/ 128 h 167"/>
                <a:gd name="T18" fmla="*/ 10 w 313"/>
                <a:gd name="T19" fmla="*/ 166 h 167"/>
                <a:gd name="T20" fmla="*/ 8 w 313"/>
                <a:gd name="T21" fmla="*/ 164 h 167"/>
                <a:gd name="T22" fmla="*/ 7 w 313"/>
                <a:gd name="T23" fmla="*/ 160 h 167"/>
                <a:gd name="T24" fmla="*/ 5 w 313"/>
                <a:gd name="T25" fmla="*/ 155 h 167"/>
                <a:gd name="T26" fmla="*/ 3 w 313"/>
                <a:gd name="T27" fmla="*/ 151 h 167"/>
                <a:gd name="T28" fmla="*/ 2 w 313"/>
                <a:gd name="T29" fmla="*/ 146 h 167"/>
                <a:gd name="T30" fmla="*/ 1 w 313"/>
                <a:gd name="T31" fmla="*/ 141 h 167"/>
                <a:gd name="T32" fmla="*/ 0 w 313"/>
                <a:gd name="T33" fmla="*/ 138 h 167"/>
                <a:gd name="T34" fmla="*/ 0 w 313"/>
                <a:gd name="T35" fmla="*/ 137 h 167"/>
                <a:gd name="T36" fmla="*/ 45 w 313"/>
                <a:gd name="T37" fmla="*/ 117 h 167"/>
                <a:gd name="T38" fmla="*/ 45 w 313"/>
                <a:gd name="T39" fmla="*/ 92 h 167"/>
                <a:gd name="T40" fmla="*/ 50 w 313"/>
                <a:gd name="T41" fmla="*/ 96 h 167"/>
                <a:gd name="T42" fmla="*/ 51 w 313"/>
                <a:gd name="T43" fmla="*/ 90 h 167"/>
                <a:gd name="T44" fmla="*/ 53 w 313"/>
                <a:gd name="T45" fmla="*/ 85 h 167"/>
                <a:gd name="T46" fmla="*/ 56 w 313"/>
                <a:gd name="T47" fmla="*/ 81 h 167"/>
                <a:gd name="T48" fmla="*/ 60 w 313"/>
                <a:gd name="T49" fmla="*/ 77 h 167"/>
                <a:gd name="T50" fmla="*/ 64 w 313"/>
                <a:gd name="T51" fmla="*/ 75 h 167"/>
                <a:gd name="T52" fmla="*/ 69 w 313"/>
                <a:gd name="T53" fmla="*/ 73 h 167"/>
                <a:gd name="T54" fmla="*/ 71 w 313"/>
                <a:gd name="T55" fmla="*/ 72 h 167"/>
                <a:gd name="T56" fmla="*/ 72 w 313"/>
                <a:gd name="T57" fmla="*/ 71 h 167"/>
                <a:gd name="T58" fmla="*/ 270 w 313"/>
                <a:gd name="T59" fmla="*/ 0 h 167"/>
                <a:gd name="T60" fmla="*/ 311 w 313"/>
                <a:gd name="T61" fmla="*/ 14 h 167"/>
                <a:gd name="T62" fmla="*/ 312 w 313"/>
                <a:gd name="T63" fmla="*/ 15 h 167"/>
                <a:gd name="T64" fmla="*/ 312 w 313"/>
                <a:gd name="T65" fmla="*/ 18 h 167"/>
                <a:gd name="T66" fmla="*/ 312 w 313"/>
                <a:gd name="T67" fmla="*/ 21 h 167"/>
                <a:gd name="T68" fmla="*/ 311 w 313"/>
                <a:gd name="T69" fmla="*/ 25 h 167"/>
                <a:gd name="T70" fmla="*/ 263 w 313"/>
                <a:gd name="T71" fmla="*/ 102 h 167"/>
                <a:gd name="T72" fmla="*/ 244 w 313"/>
                <a:gd name="T73" fmla="*/ 98 h 167"/>
                <a:gd name="T74" fmla="*/ 276 w 313"/>
                <a:gd name="T75" fmla="*/ 51 h 167"/>
                <a:gd name="T76" fmla="*/ 279 w 313"/>
                <a:gd name="T77" fmla="*/ 43 h 167"/>
                <a:gd name="T78" fmla="*/ 278 w 313"/>
                <a:gd name="T79" fmla="*/ 41 h 167"/>
                <a:gd name="T80" fmla="*/ 276 w 313"/>
                <a:gd name="T81" fmla="*/ 41 h 167"/>
                <a:gd name="T82" fmla="*/ 274 w 313"/>
                <a:gd name="T83" fmla="*/ 41 h 167"/>
                <a:gd name="T84" fmla="*/ 160 w 313"/>
                <a:gd name="T85" fmla="*/ 84 h 167"/>
                <a:gd name="T86" fmla="*/ 138 w 313"/>
                <a:gd name="T87" fmla="*/ 78 h 167"/>
                <a:gd name="T88" fmla="*/ 101 w 313"/>
                <a:gd name="T89" fmla="*/ 9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3" h="167">
                  <a:moveTo>
                    <a:pt x="101" y="90"/>
                  </a:moveTo>
                  <a:lnTo>
                    <a:pt x="100" y="90"/>
                  </a:lnTo>
                  <a:lnTo>
                    <a:pt x="97" y="91"/>
                  </a:lnTo>
                  <a:lnTo>
                    <a:pt x="93" y="92"/>
                  </a:lnTo>
                  <a:lnTo>
                    <a:pt x="89" y="95"/>
                  </a:lnTo>
                  <a:lnTo>
                    <a:pt x="85" y="98"/>
                  </a:lnTo>
                  <a:lnTo>
                    <a:pt x="81" y="105"/>
                  </a:lnTo>
                  <a:lnTo>
                    <a:pt x="78" y="115"/>
                  </a:lnTo>
                  <a:lnTo>
                    <a:pt x="78" y="128"/>
                  </a:lnTo>
                  <a:lnTo>
                    <a:pt x="10" y="166"/>
                  </a:lnTo>
                  <a:lnTo>
                    <a:pt x="8" y="164"/>
                  </a:lnTo>
                  <a:lnTo>
                    <a:pt x="7" y="160"/>
                  </a:lnTo>
                  <a:lnTo>
                    <a:pt x="5" y="155"/>
                  </a:lnTo>
                  <a:lnTo>
                    <a:pt x="3" y="151"/>
                  </a:lnTo>
                  <a:lnTo>
                    <a:pt x="2" y="146"/>
                  </a:lnTo>
                  <a:lnTo>
                    <a:pt x="1" y="141"/>
                  </a:lnTo>
                  <a:lnTo>
                    <a:pt x="0" y="138"/>
                  </a:lnTo>
                  <a:lnTo>
                    <a:pt x="0" y="137"/>
                  </a:lnTo>
                  <a:lnTo>
                    <a:pt x="45" y="117"/>
                  </a:lnTo>
                  <a:lnTo>
                    <a:pt x="45" y="92"/>
                  </a:lnTo>
                  <a:lnTo>
                    <a:pt x="50" y="96"/>
                  </a:lnTo>
                  <a:lnTo>
                    <a:pt x="51" y="90"/>
                  </a:lnTo>
                  <a:lnTo>
                    <a:pt x="53" y="85"/>
                  </a:lnTo>
                  <a:lnTo>
                    <a:pt x="56" y="81"/>
                  </a:lnTo>
                  <a:lnTo>
                    <a:pt x="60" y="77"/>
                  </a:lnTo>
                  <a:lnTo>
                    <a:pt x="64" y="75"/>
                  </a:lnTo>
                  <a:lnTo>
                    <a:pt x="69" y="73"/>
                  </a:lnTo>
                  <a:lnTo>
                    <a:pt x="71" y="72"/>
                  </a:lnTo>
                  <a:lnTo>
                    <a:pt x="72" y="71"/>
                  </a:lnTo>
                  <a:lnTo>
                    <a:pt x="270" y="0"/>
                  </a:lnTo>
                  <a:lnTo>
                    <a:pt x="311" y="14"/>
                  </a:lnTo>
                  <a:lnTo>
                    <a:pt x="312" y="15"/>
                  </a:lnTo>
                  <a:lnTo>
                    <a:pt x="312" y="18"/>
                  </a:lnTo>
                  <a:lnTo>
                    <a:pt x="312" y="21"/>
                  </a:lnTo>
                  <a:lnTo>
                    <a:pt x="311" y="25"/>
                  </a:lnTo>
                  <a:lnTo>
                    <a:pt x="263" y="102"/>
                  </a:lnTo>
                  <a:lnTo>
                    <a:pt x="244" y="98"/>
                  </a:lnTo>
                  <a:lnTo>
                    <a:pt x="276" y="51"/>
                  </a:lnTo>
                  <a:lnTo>
                    <a:pt x="279" y="43"/>
                  </a:lnTo>
                  <a:lnTo>
                    <a:pt x="278" y="41"/>
                  </a:lnTo>
                  <a:lnTo>
                    <a:pt x="276" y="41"/>
                  </a:lnTo>
                  <a:lnTo>
                    <a:pt x="274" y="41"/>
                  </a:lnTo>
                  <a:lnTo>
                    <a:pt x="160" y="84"/>
                  </a:lnTo>
                  <a:lnTo>
                    <a:pt x="138" y="78"/>
                  </a:lnTo>
                  <a:lnTo>
                    <a:pt x="101" y="9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1" name="Freeform 246"/>
            <p:cNvSpPr>
              <a:spLocks/>
            </p:cNvSpPr>
            <p:nvPr/>
          </p:nvSpPr>
          <p:spPr bwMode="auto">
            <a:xfrm>
              <a:off x="4067" y="1814"/>
              <a:ext cx="319" cy="173"/>
            </a:xfrm>
            <a:custGeom>
              <a:avLst/>
              <a:gdLst>
                <a:gd name="T0" fmla="*/ 103 w 319"/>
                <a:gd name="T1" fmla="*/ 93 h 173"/>
                <a:gd name="T2" fmla="*/ 103 w 319"/>
                <a:gd name="T3" fmla="*/ 93 h 173"/>
                <a:gd name="T4" fmla="*/ 102 w 319"/>
                <a:gd name="T5" fmla="*/ 93 h 173"/>
                <a:gd name="T6" fmla="*/ 99 w 319"/>
                <a:gd name="T7" fmla="*/ 94 h 173"/>
                <a:gd name="T8" fmla="*/ 95 w 319"/>
                <a:gd name="T9" fmla="*/ 95 h 173"/>
                <a:gd name="T10" fmla="*/ 91 w 319"/>
                <a:gd name="T11" fmla="*/ 98 h 173"/>
                <a:gd name="T12" fmla="*/ 87 w 319"/>
                <a:gd name="T13" fmla="*/ 102 h 173"/>
                <a:gd name="T14" fmla="*/ 83 w 319"/>
                <a:gd name="T15" fmla="*/ 109 h 173"/>
                <a:gd name="T16" fmla="*/ 80 w 319"/>
                <a:gd name="T17" fmla="*/ 119 h 173"/>
                <a:gd name="T18" fmla="*/ 80 w 319"/>
                <a:gd name="T19" fmla="*/ 133 h 173"/>
                <a:gd name="T20" fmla="*/ 10 w 319"/>
                <a:gd name="T21" fmla="*/ 172 h 173"/>
                <a:gd name="T22" fmla="*/ 8 w 319"/>
                <a:gd name="T23" fmla="*/ 170 h 173"/>
                <a:gd name="T24" fmla="*/ 7 w 319"/>
                <a:gd name="T25" fmla="*/ 166 h 173"/>
                <a:gd name="T26" fmla="*/ 5 w 319"/>
                <a:gd name="T27" fmla="*/ 161 h 173"/>
                <a:gd name="T28" fmla="*/ 3 w 319"/>
                <a:gd name="T29" fmla="*/ 156 h 173"/>
                <a:gd name="T30" fmla="*/ 2 w 319"/>
                <a:gd name="T31" fmla="*/ 151 h 173"/>
                <a:gd name="T32" fmla="*/ 1 w 319"/>
                <a:gd name="T33" fmla="*/ 146 h 173"/>
                <a:gd name="T34" fmla="*/ 0 w 319"/>
                <a:gd name="T35" fmla="*/ 143 h 173"/>
                <a:gd name="T36" fmla="*/ 0 w 319"/>
                <a:gd name="T37" fmla="*/ 142 h 173"/>
                <a:gd name="T38" fmla="*/ 46 w 319"/>
                <a:gd name="T39" fmla="*/ 121 h 173"/>
                <a:gd name="T40" fmla="*/ 46 w 319"/>
                <a:gd name="T41" fmla="*/ 95 h 173"/>
                <a:gd name="T42" fmla="*/ 51 w 319"/>
                <a:gd name="T43" fmla="*/ 99 h 173"/>
                <a:gd name="T44" fmla="*/ 52 w 319"/>
                <a:gd name="T45" fmla="*/ 93 h 173"/>
                <a:gd name="T46" fmla="*/ 54 w 319"/>
                <a:gd name="T47" fmla="*/ 88 h 173"/>
                <a:gd name="T48" fmla="*/ 57 w 319"/>
                <a:gd name="T49" fmla="*/ 84 h 173"/>
                <a:gd name="T50" fmla="*/ 61 w 319"/>
                <a:gd name="T51" fmla="*/ 80 h 173"/>
                <a:gd name="T52" fmla="*/ 65 w 319"/>
                <a:gd name="T53" fmla="*/ 78 h 173"/>
                <a:gd name="T54" fmla="*/ 70 w 319"/>
                <a:gd name="T55" fmla="*/ 76 h 173"/>
                <a:gd name="T56" fmla="*/ 72 w 319"/>
                <a:gd name="T57" fmla="*/ 75 h 173"/>
                <a:gd name="T58" fmla="*/ 73 w 319"/>
                <a:gd name="T59" fmla="*/ 74 h 173"/>
                <a:gd name="T60" fmla="*/ 275 w 319"/>
                <a:gd name="T61" fmla="*/ 0 h 173"/>
                <a:gd name="T62" fmla="*/ 317 w 319"/>
                <a:gd name="T63" fmla="*/ 14 h 173"/>
                <a:gd name="T64" fmla="*/ 318 w 319"/>
                <a:gd name="T65" fmla="*/ 16 h 173"/>
                <a:gd name="T66" fmla="*/ 318 w 319"/>
                <a:gd name="T67" fmla="*/ 19 h 173"/>
                <a:gd name="T68" fmla="*/ 318 w 319"/>
                <a:gd name="T69" fmla="*/ 22 h 173"/>
                <a:gd name="T70" fmla="*/ 317 w 319"/>
                <a:gd name="T71" fmla="*/ 26 h 173"/>
                <a:gd name="T72" fmla="*/ 268 w 319"/>
                <a:gd name="T73" fmla="*/ 106 h 173"/>
                <a:gd name="T74" fmla="*/ 249 w 319"/>
                <a:gd name="T75" fmla="*/ 102 h 173"/>
                <a:gd name="T76" fmla="*/ 281 w 319"/>
                <a:gd name="T77" fmla="*/ 53 h 173"/>
                <a:gd name="T78" fmla="*/ 284 w 319"/>
                <a:gd name="T79" fmla="*/ 45 h 173"/>
                <a:gd name="T80" fmla="*/ 283 w 319"/>
                <a:gd name="T81" fmla="*/ 42 h 173"/>
                <a:gd name="T82" fmla="*/ 281 w 319"/>
                <a:gd name="T83" fmla="*/ 42 h 173"/>
                <a:gd name="T84" fmla="*/ 279 w 319"/>
                <a:gd name="T85" fmla="*/ 42 h 173"/>
                <a:gd name="T86" fmla="*/ 163 w 319"/>
                <a:gd name="T87" fmla="*/ 87 h 173"/>
                <a:gd name="T88" fmla="*/ 141 w 319"/>
                <a:gd name="T89" fmla="*/ 81 h 173"/>
                <a:gd name="T90" fmla="*/ 103 w 319"/>
                <a:gd name="T91" fmla="*/ 9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9" h="173">
                  <a:moveTo>
                    <a:pt x="103" y="93"/>
                  </a:moveTo>
                  <a:lnTo>
                    <a:pt x="103" y="93"/>
                  </a:lnTo>
                  <a:lnTo>
                    <a:pt x="102" y="93"/>
                  </a:lnTo>
                  <a:lnTo>
                    <a:pt x="99" y="94"/>
                  </a:lnTo>
                  <a:lnTo>
                    <a:pt x="95" y="95"/>
                  </a:lnTo>
                  <a:lnTo>
                    <a:pt x="91" y="98"/>
                  </a:lnTo>
                  <a:lnTo>
                    <a:pt x="87" y="102"/>
                  </a:lnTo>
                  <a:lnTo>
                    <a:pt x="83" y="109"/>
                  </a:lnTo>
                  <a:lnTo>
                    <a:pt x="80" y="119"/>
                  </a:lnTo>
                  <a:lnTo>
                    <a:pt x="80" y="133"/>
                  </a:lnTo>
                  <a:lnTo>
                    <a:pt x="10" y="172"/>
                  </a:lnTo>
                  <a:lnTo>
                    <a:pt x="8" y="170"/>
                  </a:lnTo>
                  <a:lnTo>
                    <a:pt x="7" y="166"/>
                  </a:lnTo>
                  <a:lnTo>
                    <a:pt x="5" y="161"/>
                  </a:lnTo>
                  <a:lnTo>
                    <a:pt x="3" y="156"/>
                  </a:lnTo>
                  <a:lnTo>
                    <a:pt x="2" y="151"/>
                  </a:lnTo>
                  <a:lnTo>
                    <a:pt x="1" y="146"/>
                  </a:lnTo>
                  <a:lnTo>
                    <a:pt x="0" y="143"/>
                  </a:lnTo>
                  <a:lnTo>
                    <a:pt x="0" y="142"/>
                  </a:lnTo>
                  <a:lnTo>
                    <a:pt x="46" y="121"/>
                  </a:lnTo>
                  <a:lnTo>
                    <a:pt x="46" y="95"/>
                  </a:lnTo>
                  <a:lnTo>
                    <a:pt x="51" y="99"/>
                  </a:lnTo>
                  <a:lnTo>
                    <a:pt x="52" y="93"/>
                  </a:lnTo>
                  <a:lnTo>
                    <a:pt x="54" y="88"/>
                  </a:lnTo>
                  <a:lnTo>
                    <a:pt x="57" y="84"/>
                  </a:lnTo>
                  <a:lnTo>
                    <a:pt x="61" y="80"/>
                  </a:lnTo>
                  <a:lnTo>
                    <a:pt x="65" y="78"/>
                  </a:lnTo>
                  <a:lnTo>
                    <a:pt x="70" y="76"/>
                  </a:lnTo>
                  <a:lnTo>
                    <a:pt x="72" y="75"/>
                  </a:lnTo>
                  <a:lnTo>
                    <a:pt x="73" y="74"/>
                  </a:lnTo>
                  <a:lnTo>
                    <a:pt x="275" y="0"/>
                  </a:lnTo>
                  <a:lnTo>
                    <a:pt x="317" y="14"/>
                  </a:lnTo>
                  <a:lnTo>
                    <a:pt x="318" y="16"/>
                  </a:lnTo>
                  <a:lnTo>
                    <a:pt x="318" y="19"/>
                  </a:lnTo>
                  <a:lnTo>
                    <a:pt x="318" y="22"/>
                  </a:lnTo>
                  <a:lnTo>
                    <a:pt x="317" y="26"/>
                  </a:lnTo>
                  <a:lnTo>
                    <a:pt x="268" y="106"/>
                  </a:lnTo>
                  <a:lnTo>
                    <a:pt x="249" y="102"/>
                  </a:lnTo>
                  <a:lnTo>
                    <a:pt x="281" y="53"/>
                  </a:lnTo>
                  <a:lnTo>
                    <a:pt x="284" y="45"/>
                  </a:lnTo>
                  <a:lnTo>
                    <a:pt x="283" y="42"/>
                  </a:lnTo>
                  <a:lnTo>
                    <a:pt x="281" y="42"/>
                  </a:lnTo>
                  <a:lnTo>
                    <a:pt x="279" y="42"/>
                  </a:lnTo>
                  <a:lnTo>
                    <a:pt x="163" y="87"/>
                  </a:lnTo>
                  <a:lnTo>
                    <a:pt x="141" y="81"/>
                  </a:lnTo>
                  <a:lnTo>
                    <a:pt x="103" y="9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2" name="Freeform 247"/>
            <p:cNvSpPr>
              <a:spLocks/>
            </p:cNvSpPr>
            <p:nvPr/>
          </p:nvSpPr>
          <p:spPr bwMode="auto">
            <a:xfrm>
              <a:off x="4166" y="1902"/>
              <a:ext cx="729" cy="288"/>
            </a:xfrm>
            <a:custGeom>
              <a:avLst/>
              <a:gdLst>
                <a:gd name="T0" fmla="*/ 146 w 729"/>
                <a:gd name="T1" fmla="*/ 7 h 288"/>
                <a:gd name="T2" fmla="*/ 728 w 729"/>
                <a:gd name="T3" fmla="*/ 186 h 288"/>
                <a:gd name="T4" fmla="*/ 624 w 729"/>
                <a:gd name="T5" fmla="*/ 227 h 288"/>
                <a:gd name="T6" fmla="*/ 622 w 729"/>
                <a:gd name="T7" fmla="*/ 229 h 288"/>
                <a:gd name="T8" fmla="*/ 617 w 729"/>
                <a:gd name="T9" fmla="*/ 232 h 288"/>
                <a:gd name="T10" fmla="*/ 611 w 729"/>
                <a:gd name="T11" fmla="*/ 237 h 288"/>
                <a:gd name="T12" fmla="*/ 609 w 729"/>
                <a:gd name="T13" fmla="*/ 244 h 288"/>
                <a:gd name="T14" fmla="*/ 609 w 729"/>
                <a:gd name="T15" fmla="*/ 266 h 288"/>
                <a:gd name="T16" fmla="*/ 549 w 729"/>
                <a:gd name="T17" fmla="*/ 287 h 288"/>
                <a:gd name="T18" fmla="*/ 505 w 729"/>
                <a:gd name="T19" fmla="*/ 272 h 288"/>
                <a:gd name="T20" fmla="*/ 482 w 729"/>
                <a:gd name="T21" fmla="*/ 282 h 288"/>
                <a:gd name="T22" fmla="*/ 218 w 729"/>
                <a:gd name="T23" fmla="*/ 192 h 288"/>
                <a:gd name="T24" fmla="*/ 2 w 729"/>
                <a:gd name="T25" fmla="*/ 123 h 288"/>
                <a:gd name="T26" fmla="*/ 0 w 729"/>
                <a:gd name="T27" fmla="*/ 109 h 288"/>
                <a:gd name="T28" fmla="*/ 2 w 729"/>
                <a:gd name="T29" fmla="*/ 94 h 288"/>
                <a:gd name="T30" fmla="*/ 4 w 729"/>
                <a:gd name="T31" fmla="*/ 80 h 288"/>
                <a:gd name="T32" fmla="*/ 8 w 729"/>
                <a:gd name="T33" fmla="*/ 67 h 288"/>
                <a:gd name="T34" fmla="*/ 14 w 729"/>
                <a:gd name="T35" fmla="*/ 55 h 288"/>
                <a:gd name="T36" fmla="*/ 21 w 729"/>
                <a:gd name="T37" fmla="*/ 43 h 288"/>
                <a:gd name="T38" fmla="*/ 29 w 729"/>
                <a:gd name="T39" fmla="*/ 33 h 288"/>
                <a:gd name="T40" fmla="*/ 38 w 729"/>
                <a:gd name="T41" fmla="*/ 24 h 288"/>
                <a:gd name="T42" fmla="*/ 49 w 729"/>
                <a:gd name="T43" fmla="*/ 16 h 288"/>
                <a:gd name="T44" fmla="*/ 61 w 729"/>
                <a:gd name="T45" fmla="*/ 10 h 288"/>
                <a:gd name="T46" fmla="*/ 72 w 729"/>
                <a:gd name="T47" fmla="*/ 5 h 288"/>
                <a:gd name="T48" fmla="*/ 86 w 729"/>
                <a:gd name="T49" fmla="*/ 1 h 288"/>
                <a:gd name="T50" fmla="*/ 100 w 729"/>
                <a:gd name="T51" fmla="*/ 0 h 288"/>
                <a:gd name="T52" fmla="*/ 115 w 729"/>
                <a:gd name="T53" fmla="*/ 0 h 288"/>
                <a:gd name="T54" fmla="*/ 130 w 729"/>
                <a:gd name="T55" fmla="*/ 3 h 288"/>
                <a:gd name="T56" fmla="*/ 146 w 729"/>
                <a:gd name="T57" fmla="*/ 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9" h="288">
                  <a:moveTo>
                    <a:pt x="146" y="7"/>
                  </a:moveTo>
                  <a:lnTo>
                    <a:pt x="728" y="186"/>
                  </a:lnTo>
                  <a:lnTo>
                    <a:pt x="624" y="227"/>
                  </a:lnTo>
                  <a:lnTo>
                    <a:pt x="622" y="229"/>
                  </a:lnTo>
                  <a:lnTo>
                    <a:pt x="617" y="232"/>
                  </a:lnTo>
                  <a:lnTo>
                    <a:pt x="611" y="237"/>
                  </a:lnTo>
                  <a:lnTo>
                    <a:pt x="609" y="244"/>
                  </a:lnTo>
                  <a:lnTo>
                    <a:pt x="609" y="266"/>
                  </a:lnTo>
                  <a:lnTo>
                    <a:pt x="549" y="287"/>
                  </a:lnTo>
                  <a:lnTo>
                    <a:pt x="505" y="272"/>
                  </a:lnTo>
                  <a:lnTo>
                    <a:pt x="482" y="282"/>
                  </a:lnTo>
                  <a:lnTo>
                    <a:pt x="218" y="192"/>
                  </a:lnTo>
                  <a:lnTo>
                    <a:pt x="2" y="123"/>
                  </a:lnTo>
                  <a:lnTo>
                    <a:pt x="0" y="109"/>
                  </a:lnTo>
                  <a:lnTo>
                    <a:pt x="2" y="94"/>
                  </a:lnTo>
                  <a:lnTo>
                    <a:pt x="4" y="80"/>
                  </a:lnTo>
                  <a:lnTo>
                    <a:pt x="8" y="67"/>
                  </a:lnTo>
                  <a:lnTo>
                    <a:pt x="14" y="55"/>
                  </a:lnTo>
                  <a:lnTo>
                    <a:pt x="21" y="43"/>
                  </a:lnTo>
                  <a:lnTo>
                    <a:pt x="29" y="33"/>
                  </a:lnTo>
                  <a:lnTo>
                    <a:pt x="38" y="24"/>
                  </a:lnTo>
                  <a:lnTo>
                    <a:pt x="49" y="16"/>
                  </a:lnTo>
                  <a:lnTo>
                    <a:pt x="61" y="10"/>
                  </a:lnTo>
                  <a:lnTo>
                    <a:pt x="72" y="5"/>
                  </a:lnTo>
                  <a:lnTo>
                    <a:pt x="86" y="1"/>
                  </a:lnTo>
                  <a:lnTo>
                    <a:pt x="100" y="0"/>
                  </a:lnTo>
                  <a:lnTo>
                    <a:pt x="115" y="0"/>
                  </a:lnTo>
                  <a:lnTo>
                    <a:pt x="130" y="3"/>
                  </a:lnTo>
                  <a:lnTo>
                    <a:pt x="146" y="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3" name="Freeform 248"/>
            <p:cNvSpPr>
              <a:spLocks/>
            </p:cNvSpPr>
            <p:nvPr/>
          </p:nvSpPr>
          <p:spPr bwMode="auto">
            <a:xfrm>
              <a:off x="4166" y="1902"/>
              <a:ext cx="735" cy="294"/>
            </a:xfrm>
            <a:custGeom>
              <a:avLst/>
              <a:gdLst>
                <a:gd name="T0" fmla="*/ 147 w 735"/>
                <a:gd name="T1" fmla="*/ 7 h 294"/>
                <a:gd name="T2" fmla="*/ 734 w 735"/>
                <a:gd name="T3" fmla="*/ 190 h 294"/>
                <a:gd name="T4" fmla="*/ 629 w 735"/>
                <a:gd name="T5" fmla="*/ 232 h 294"/>
                <a:gd name="T6" fmla="*/ 627 w 735"/>
                <a:gd name="T7" fmla="*/ 234 h 294"/>
                <a:gd name="T8" fmla="*/ 622 w 735"/>
                <a:gd name="T9" fmla="*/ 237 h 294"/>
                <a:gd name="T10" fmla="*/ 616 w 735"/>
                <a:gd name="T11" fmla="*/ 242 h 294"/>
                <a:gd name="T12" fmla="*/ 614 w 735"/>
                <a:gd name="T13" fmla="*/ 249 h 294"/>
                <a:gd name="T14" fmla="*/ 614 w 735"/>
                <a:gd name="T15" fmla="*/ 272 h 294"/>
                <a:gd name="T16" fmla="*/ 554 w 735"/>
                <a:gd name="T17" fmla="*/ 293 h 294"/>
                <a:gd name="T18" fmla="*/ 509 w 735"/>
                <a:gd name="T19" fmla="*/ 278 h 294"/>
                <a:gd name="T20" fmla="*/ 486 w 735"/>
                <a:gd name="T21" fmla="*/ 288 h 294"/>
                <a:gd name="T22" fmla="*/ 220 w 735"/>
                <a:gd name="T23" fmla="*/ 196 h 294"/>
                <a:gd name="T24" fmla="*/ 2 w 735"/>
                <a:gd name="T25" fmla="*/ 126 h 294"/>
                <a:gd name="T26" fmla="*/ 0 w 735"/>
                <a:gd name="T27" fmla="*/ 111 h 294"/>
                <a:gd name="T28" fmla="*/ 2 w 735"/>
                <a:gd name="T29" fmla="*/ 96 h 294"/>
                <a:gd name="T30" fmla="*/ 4 w 735"/>
                <a:gd name="T31" fmla="*/ 82 h 294"/>
                <a:gd name="T32" fmla="*/ 8 w 735"/>
                <a:gd name="T33" fmla="*/ 68 h 294"/>
                <a:gd name="T34" fmla="*/ 14 w 735"/>
                <a:gd name="T35" fmla="*/ 56 h 294"/>
                <a:gd name="T36" fmla="*/ 21 w 735"/>
                <a:gd name="T37" fmla="*/ 44 h 294"/>
                <a:gd name="T38" fmla="*/ 29 w 735"/>
                <a:gd name="T39" fmla="*/ 34 h 294"/>
                <a:gd name="T40" fmla="*/ 38 w 735"/>
                <a:gd name="T41" fmla="*/ 25 h 294"/>
                <a:gd name="T42" fmla="*/ 49 w 735"/>
                <a:gd name="T43" fmla="*/ 16 h 294"/>
                <a:gd name="T44" fmla="*/ 61 w 735"/>
                <a:gd name="T45" fmla="*/ 10 h 294"/>
                <a:gd name="T46" fmla="*/ 73 w 735"/>
                <a:gd name="T47" fmla="*/ 5 h 294"/>
                <a:gd name="T48" fmla="*/ 87 w 735"/>
                <a:gd name="T49" fmla="*/ 1 h 294"/>
                <a:gd name="T50" fmla="*/ 101 w 735"/>
                <a:gd name="T51" fmla="*/ 0 h 294"/>
                <a:gd name="T52" fmla="*/ 116 w 735"/>
                <a:gd name="T53" fmla="*/ 0 h 294"/>
                <a:gd name="T54" fmla="*/ 131 w 735"/>
                <a:gd name="T55" fmla="*/ 3 h 294"/>
                <a:gd name="T56" fmla="*/ 147 w 735"/>
                <a:gd name="T57" fmla="*/ 7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35" h="294">
                  <a:moveTo>
                    <a:pt x="147" y="7"/>
                  </a:moveTo>
                  <a:lnTo>
                    <a:pt x="734" y="190"/>
                  </a:lnTo>
                  <a:lnTo>
                    <a:pt x="629" y="232"/>
                  </a:lnTo>
                  <a:lnTo>
                    <a:pt x="627" y="234"/>
                  </a:lnTo>
                  <a:lnTo>
                    <a:pt x="622" y="237"/>
                  </a:lnTo>
                  <a:lnTo>
                    <a:pt x="616" y="242"/>
                  </a:lnTo>
                  <a:lnTo>
                    <a:pt x="614" y="249"/>
                  </a:lnTo>
                  <a:lnTo>
                    <a:pt x="614" y="272"/>
                  </a:lnTo>
                  <a:lnTo>
                    <a:pt x="554" y="293"/>
                  </a:lnTo>
                  <a:lnTo>
                    <a:pt x="509" y="278"/>
                  </a:lnTo>
                  <a:lnTo>
                    <a:pt x="486" y="288"/>
                  </a:lnTo>
                  <a:lnTo>
                    <a:pt x="220" y="196"/>
                  </a:lnTo>
                  <a:lnTo>
                    <a:pt x="2" y="126"/>
                  </a:lnTo>
                  <a:lnTo>
                    <a:pt x="0" y="111"/>
                  </a:lnTo>
                  <a:lnTo>
                    <a:pt x="2" y="96"/>
                  </a:lnTo>
                  <a:lnTo>
                    <a:pt x="4" y="82"/>
                  </a:lnTo>
                  <a:lnTo>
                    <a:pt x="8" y="68"/>
                  </a:lnTo>
                  <a:lnTo>
                    <a:pt x="14" y="56"/>
                  </a:lnTo>
                  <a:lnTo>
                    <a:pt x="21" y="44"/>
                  </a:lnTo>
                  <a:lnTo>
                    <a:pt x="29" y="34"/>
                  </a:lnTo>
                  <a:lnTo>
                    <a:pt x="38" y="25"/>
                  </a:lnTo>
                  <a:lnTo>
                    <a:pt x="49" y="16"/>
                  </a:lnTo>
                  <a:lnTo>
                    <a:pt x="61" y="10"/>
                  </a:lnTo>
                  <a:lnTo>
                    <a:pt x="73" y="5"/>
                  </a:lnTo>
                  <a:lnTo>
                    <a:pt x="87" y="1"/>
                  </a:lnTo>
                  <a:lnTo>
                    <a:pt x="101" y="0"/>
                  </a:lnTo>
                  <a:lnTo>
                    <a:pt x="116" y="0"/>
                  </a:lnTo>
                  <a:lnTo>
                    <a:pt x="131" y="3"/>
                  </a:lnTo>
                  <a:lnTo>
                    <a:pt x="147"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4" name="Freeform 249"/>
            <p:cNvSpPr>
              <a:spLocks/>
            </p:cNvSpPr>
            <p:nvPr/>
          </p:nvSpPr>
          <p:spPr bwMode="auto">
            <a:xfrm>
              <a:off x="4171" y="1907"/>
              <a:ext cx="702" cy="268"/>
            </a:xfrm>
            <a:custGeom>
              <a:avLst/>
              <a:gdLst>
                <a:gd name="T0" fmla="*/ 0 w 702"/>
                <a:gd name="T1" fmla="*/ 84 h 268"/>
                <a:gd name="T2" fmla="*/ 572 w 702"/>
                <a:gd name="T3" fmla="*/ 267 h 268"/>
                <a:gd name="T4" fmla="*/ 599 w 702"/>
                <a:gd name="T5" fmla="*/ 259 h 268"/>
                <a:gd name="T6" fmla="*/ 599 w 702"/>
                <a:gd name="T7" fmla="*/ 258 h 268"/>
                <a:gd name="T8" fmla="*/ 599 w 702"/>
                <a:gd name="T9" fmla="*/ 254 h 268"/>
                <a:gd name="T10" fmla="*/ 599 w 702"/>
                <a:gd name="T11" fmla="*/ 250 h 268"/>
                <a:gd name="T12" fmla="*/ 599 w 702"/>
                <a:gd name="T13" fmla="*/ 245 h 268"/>
                <a:gd name="T14" fmla="*/ 599 w 702"/>
                <a:gd name="T15" fmla="*/ 240 h 268"/>
                <a:gd name="T16" fmla="*/ 599 w 702"/>
                <a:gd name="T17" fmla="*/ 235 h 268"/>
                <a:gd name="T18" fmla="*/ 599 w 702"/>
                <a:gd name="T19" fmla="*/ 231 h 268"/>
                <a:gd name="T20" fmla="*/ 599 w 702"/>
                <a:gd name="T21" fmla="*/ 229 h 268"/>
                <a:gd name="T22" fmla="*/ 599 w 702"/>
                <a:gd name="T23" fmla="*/ 228 h 268"/>
                <a:gd name="T24" fmla="*/ 602 w 702"/>
                <a:gd name="T25" fmla="*/ 227 h 268"/>
                <a:gd name="T26" fmla="*/ 604 w 702"/>
                <a:gd name="T27" fmla="*/ 225 h 268"/>
                <a:gd name="T28" fmla="*/ 609 w 702"/>
                <a:gd name="T29" fmla="*/ 223 h 268"/>
                <a:gd name="T30" fmla="*/ 614 w 702"/>
                <a:gd name="T31" fmla="*/ 221 h 268"/>
                <a:gd name="T32" fmla="*/ 620 w 702"/>
                <a:gd name="T33" fmla="*/ 218 h 268"/>
                <a:gd name="T34" fmla="*/ 627 w 702"/>
                <a:gd name="T35" fmla="*/ 215 h 268"/>
                <a:gd name="T36" fmla="*/ 634 w 702"/>
                <a:gd name="T37" fmla="*/ 212 h 268"/>
                <a:gd name="T38" fmla="*/ 642 w 702"/>
                <a:gd name="T39" fmla="*/ 209 h 268"/>
                <a:gd name="T40" fmla="*/ 649 w 702"/>
                <a:gd name="T41" fmla="*/ 205 h 268"/>
                <a:gd name="T42" fmla="*/ 658 w 702"/>
                <a:gd name="T43" fmla="*/ 202 h 268"/>
                <a:gd name="T44" fmla="*/ 667 w 702"/>
                <a:gd name="T45" fmla="*/ 199 h 268"/>
                <a:gd name="T46" fmla="*/ 675 w 702"/>
                <a:gd name="T47" fmla="*/ 196 h 268"/>
                <a:gd name="T48" fmla="*/ 684 w 702"/>
                <a:gd name="T49" fmla="*/ 192 h 268"/>
                <a:gd name="T50" fmla="*/ 693 w 702"/>
                <a:gd name="T51" fmla="*/ 189 h 268"/>
                <a:gd name="T52" fmla="*/ 701 w 702"/>
                <a:gd name="T53" fmla="*/ 185 h 268"/>
                <a:gd name="T54" fmla="*/ 84 w 702"/>
                <a:gd name="T55" fmla="*/ 0 h 268"/>
                <a:gd name="T56" fmla="*/ 76 w 702"/>
                <a:gd name="T57" fmla="*/ 0 h 268"/>
                <a:gd name="T58" fmla="*/ 65 w 702"/>
                <a:gd name="T59" fmla="*/ 3 h 268"/>
                <a:gd name="T60" fmla="*/ 53 w 702"/>
                <a:gd name="T61" fmla="*/ 9 h 268"/>
                <a:gd name="T62" fmla="*/ 40 w 702"/>
                <a:gd name="T63" fmla="*/ 17 h 268"/>
                <a:gd name="T64" fmla="*/ 27 w 702"/>
                <a:gd name="T65" fmla="*/ 28 h 268"/>
                <a:gd name="T66" fmla="*/ 15 w 702"/>
                <a:gd name="T67" fmla="*/ 44 h 268"/>
                <a:gd name="T68" fmla="*/ 6 w 702"/>
                <a:gd name="T69" fmla="*/ 63 h 268"/>
                <a:gd name="T70" fmla="*/ 0 w 702"/>
                <a:gd name="T71" fmla="*/ 84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2" h="268">
                  <a:moveTo>
                    <a:pt x="0" y="84"/>
                  </a:moveTo>
                  <a:lnTo>
                    <a:pt x="572" y="267"/>
                  </a:lnTo>
                  <a:lnTo>
                    <a:pt x="599" y="259"/>
                  </a:lnTo>
                  <a:lnTo>
                    <a:pt x="599" y="258"/>
                  </a:lnTo>
                  <a:lnTo>
                    <a:pt x="599" y="254"/>
                  </a:lnTo>
                  <a:lnTo>
                    <a:pt x="599" y="250"/>
                  </a:lnTo>
                  <a:lnTo>
                    <a:pt x="599" y="245"/>
                  </a:lnTo>
                  <a:lnTo>
                    <a:pt x="599" y="240"/>
                  </a:lnTo>
                  <a:lnTo>
                    <a:pt x="599" y="235"/>
                  </a:lnTo>
                  <a:lnTo>
                    <a:pt x="599" y="231"/>
                  </a:lnTo>
                  <a:lnTo>
                    <a:pt x="599" y="229"/>
                  </a:lnTo>
                  <a:lnTo>
                    <a:pt x="599" y="228"/>
                  </a:lnTo>
                  <a:lnTo>
                    <a:pt x="602" y="227"/>
                  </a:lnTo>
                  <a:lnTo>
                    <a:pt x="604" y="225"/>
                  </a:lnTo>
                  <a:lnTo>
                    <a:pt x="609" y="223"/>
                  </a:lnTo>
                  <a:lnTo>
                    <a:pt x="614" y="221"/>
                  </a:lnTo>
                  <a:lnTo>
                    <a:pt x="620" y="218"/>
                  </a:lnTo>
                  <a:lnTo>
                    <a:pt x="627" y="215"/>
                  </a:lnTo>
                  <a:lnTo>
                    <a:pt x="634" y="212"/>
                  </a:lnTo>
                  <a:lnTo>
                    <a:pt x="642" y="209"/>
                  </a:lnTo>
                  <a:lnTo>
                    <a:pt x="649" y="205"/>
                  </a:lnTo>
                  <a:lnTo>
                    <a:pt x="658" y="202"/>
                  </a:lnTo>
                  <a:lnTo>
                    <a:pt x="667" y="199"/>
                  </a:lnTo>
                  <a:lnTo>
                    <a:pt x="675" y="196"/>
                  </a:lnTo>
                  <a:lnTo>
                    <a:pt x="684" y="192"/>
                  </a:lnTo>
                  <a:lnTo>
                    <a:pt x="693" y="189"/>
                  </a:lnTo>
                  <a:lnTo>
                    <a:pt x="701" y="185"/>
                  </a:lnTo>
                  <a:lnTo>
                    <a:pt x="84" y="0"/>
                  </a:lnTo>
                  <a:lnTo>
                    <a:pt x="76" y="0"/>
                  </a:lnTo>
                  <a:lnTo>
                    <a:pt x="65" y="3"/>
                  </a:lnTo>
                  <a:lnTo>
                    <a:pt x="53" y="9"/>
                  </a:lnTo>
                  <a:lnTo>
                    <a:pt x="40" y="17"/>
                  </a:lnTo>
                  <a:lnTo>
                    <a:pt x="27" y="28"/>
                  </a:lnTo>
                  <a:lnTo>
                    <a:pt x="15" y="44"/>
                  </a:lnTo>
                  <a:lnTo>
                    <a:pt x="6" y="63"/>
                  </a:lnTo>
                  <a:lnTo>
                    <a:pt x="0" y="8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5" name="Freeform 250"/>
            <p:cNvSpPr>
              <a:spLocks/>
            </p:cNvSpPr>
            <p:nvPr/>
          </p:nvSpPr>
          <p:spPr bwMode="auto">
            <a:xfrm>
              <a:off x="4172" y="1908"/>
              <a:ext cx="696" cy="264"/>
            </a:xfrm>
            <a:custGeom>
              <a:avLst/>
              <a:gdLst>
                <a:gd name="T0" fmla="*/ 0 w 696"/>
                <a:gd name="T1" fmla="*/ 78 h 264"/>
                <a:gd name="T2" fmla="*/ 575 w 696"/>
                <a:gd name="T3" fmla="*/ 263 h 264"/>
                <a:gd name="T4" fmla="*/ 598 w 696"/>
                <a:gd name="T5" fmla="*/ 254 h 264"/>
                <a:gd name="T6" fmla="*/ 598 w 696"/>
                <a:gd name="T7" fmla="*/ 253 h 264"/>
                <a:gd name="T8" fmla="*/ 598 w 696"/>
                <a:gd name="T9" fmla="*/ 250 h 264"/>
                <a:gd name="T10" fmla="*/ 598 w 696"/>
                <a:gd name="T11" fmla="*/ 246 h 264"/>
                <a:gd name="T12" fmla="*/ 598 w 696"/>
                <a:gd name="T13" fmla="*/ 242 h 264"/>
                <a:gd name="T14" fmla="*/ 598 w 696"/>
                <a:gd name="T15" fmla="*/ 238 h 264"/>
                <a:gd name="T16" fmla="*/ 598 w 696"/>
                <a:gd name="T17" fmla="*/ 234 h 264"/>
                <a:gd name="T18" fmla="*/ 598 w 696"/>
                <a:gd name="T19" fmla="*/ 229 h 264"/>
                <a:gd name="T20" fmla="*/ 598 w 696"/>
                <a:gd name="T21" fmla="*/ 228 h 264"/>
                <a:gd name="T22" fmla="*/ 598 w 696"/>
                <a:gd name="T23" fmla="*/ 227 h 264"/>
                <a:gd name="T24" fmla="*/ 600 w 696"/>
                <a:gd name="T25" fmla="*/ 226 h 264"/>
                <a:gd name="T26" fmla="*/ 603 w 696"/>
                <a:gd name="T27" fmla="*/ 224 h 264"/>
                <a:gd name="T28" fmla="*/ 607 w 696"/>
                <a:gd name="T29" fmla="*/ 223 h 264"/>
                <a:gd name="T30" fmla="*/ 612 w 696"/>
                <a:gd name="T31" fmla="*/ 220 h 264"/>
                <a:gd name="T32" fmla="*/ 618 w 696"/>
                <a:gd name="T33" fmla="*/ 218 h 264"/>
                <a:gd name="T34" fmla="*/ 624 w 696"/>
                <a:gd name="T35" fmla="*/ 215 h 264"/>
                <a:gd name="T36" fmla="*/ 631 w 696"/>
                <a:gd name="T37" fmla="*/ 212 h 264"/>
                <a:gd name="T38" fmla="*/ 638 w 696"/>
                <a:gd name="T39" fmla="*/ 209 h 264"/>
                <a:gd name="T40" fmla="*/ 646 w 696"/>
                <a:gd name="T41" fmla="*/ 206 h 264"/>
                <a:gd name="T42" fmla="*/ 654 w 696"/>
                <a:gd name="T43" fmla="*/ 202 h 264"/>
                <a:gd name="T44" fmla="*/ 662 w 696"/>
                <a:gd name="T45" fmla="*/ 199 h 264"/>
                <a:gd name="T46" fmla="*/ 670 w 696"/>
                <a:gd name="T47" fmla="*/ 197 h 264"/>
                <a:gd name="T48" fmla="*/ 679 w 696"/>
                <a:gd name="T49" fmla="*/ 193 h 264"/>
                <a:gd name="T50" fmla="*/ 687 w 696"/>
                <a:gd name="T51" fmla="*/ 190 h 264"/>
                <a:gd name="T52" fmla="*/ 695 w 696"/>
                <a:gd name="T53" fmla="*/ 186 h 264"/>
                <a:gd name="T54" fmla="*/ 79 w 696"/>
                <a:gd name="T55" fmla="*/ 0 h 264"/>
                <a:gd name="T56" fmla="*/ 70 w 696"/>
                <a:gd name="T57" fmla="*/ 1 h 264"/>
                <a:gd name="T58" fmla="*/ 60 w 696"/>
                <a:gd name="T59" fmla="*/ 4 h 264"/>
                <a:gd name="T60" fmla="*/ 49 w 696"/>
                <a:gd name="T61" fmla="*/ 10 h 264"/>
                <a:gd name="T62" fmla="*/ 36 w 696"/>
                <a:gd name="T63" fmla="*/ 19 h 264"/>
                <a:gd name="T64" fmla="*/ 24 w 696"/>
                <a:gd name="T65" fmla="*/ 29 h 264"/>
                <a:gd name="T66" fmla="*/ 13 w 696"/>
                <a:gd name="T67" fmla="*/ 43 h 264"/>
                <a:gd name="T68" fmla="*/ 5 w 696"/>
                <a:gd name="T69" fmla="*/ 60 h 264"/>
                <a:gd name="T70" fmla="*/ 0 w 696"/>
                <a:gd name="T71" fmla="*/ 7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6" h="264">
                  <a:moveTo>
                    <a:pt x="0" y="78"/>
                  </a:moveTo>
                  <a:lnTo>
                    <a:pt x="575" y="263"/>
                  </a:lnTo>
                  <a:lnTo>
                    <a:pt x="598" y="254"/>
                  </a:lnTo>
                  <a:lnTo>
                    <a:pt x="598" y="253"/>
                  </a:lnTo>
                  <a:lnTo>
                    <a:pt x="598" y="250"/>
                  </a:lnTo>
                  <a:lnTo>
                    <a:pt x="598" y="246"/>
                  </a:lnTo>
                  <a:lnTo>
                    <a:pt x="598" y="242"/>
                  </a:lnTo>
                  <a:lnTo>
                    <a:pt x="598" y="238"/>
                  </a:lnTo>
                  <a:lnTo>
                    <a:pt x="598" y="234"/>
                  </a:lnTo>
                  <a:lnTo>
                    <a:pt x="598" y="229"/>
                  </a:lnTo>
                  <a:lnTo>
                    <a:pt x="598" y="228"/>
                  </a:lnTo>
                  <a:lnTo>
                    <a:pt x="598" y="227"/>
                  </a:lnTo>
                  <a:lnTo>
                    <a:pt x="600" y="226"/>
                  </a:lnTo>
                  <a:lnTo>
                    <a:pt x="603" y="224"/>
                  </a:lnTo>
                  <a:lnTo>
                    <a:pt x="607" y="223"/>
                  </a:lnTo>
                  <a:lnTo>
                    <a:pt x="612" y="220"/>
                  </a:lnTo>
                  <a:lnTo>
                    <a:pt x="618" y="218"/>
                  </a:lnTo>
                  <a:lnTo>
                    <a:pt x="624" y="215"/>
                  </a:lnTo>
                  <a:lnTo>
                    <a:pt x="631" y="212"/>
                  </a:lnTo>
                  <a:lnTo>
                    <a:pt x="638" y="209"/>
                  </a:lnTo>
                  <a:lnTo>
                    <a:pt x="646" y="206"/>
                  </a:lnTo>
                  <a:lnTo>
                    <a:pt x="654" y="202"/>
                  </a:lnTo>
                  <a:lnTo>
                    <a:pt x="662" y="199"/>
                  </a:lnTo>
                  <a:lnTo>
                    <a:pt x="670" y="197"/>
                  </a:lnTo>
                  <a:lnTo>
                    <a:pt x="679" y="193"/>
                  </a:lnTo>
                  <a:lnTo>
                    <a:pt x="687" y="190"/>
                  </a:lnTo>
                  <a:lnTo>
                    <a:pt x="695" y="186"/>
                  </a:lnTo>
                  <a:lnTo>
                    <a:pt x="79" y="0"/>
                  </a:lnTo>
                  <a:lnTo>
                    <a:pt x="70" y="1"/>
                  </a:lnTo>
                  <a:lnTo>
                    <a:pt x="60" y="4"/>
                  </a:lnTo>
                  <a:lnTo>
                    <a:pt x="49" y="10"/>
                  </a:lnTo>
                  <a:lnTo>
                    <a:pt x="36" y="19"/>
                  </a:lnTo>
                  <a:lnTo>
                    <a:pt x="24" y="29"/>
                  </a:lnTo>
                  <a:lnTo>
                    <a:pt x="13" y="43"/>
                  </a:lnTo>
                  <a:lnTo>
                    <a:pt x="5" y="60"/>
                  </a:lnTo>
                  <a:lnTo>
                    <a:pt x="0" y="78"/>
                  </a:lnTo>
                </a:path>
              </a:pathLst>
            </a:custGeom>
            <a:solidFill>
              <a:srgbClr val="88B8B8"/>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6" name="Freeform 251"/>
            <p:cNvSpPr>
              <a:spLocks/>
            </p:cNvSpPr>
            <p:nvPr/>
          </p:nvSpPr>
          <p:spPr bwMode="auto">
            <a:xfrm>
              <a:off x="4173" y="1909"/>
              <a:ext cx="691" cy="259"/>
            </a:xfrm>
            <a:custGeom>
              <a:avLst/>
              <a:gdLst>
                <a:gd name="T0" fmla="*/ 0 w 691"/>
                <a:gd name="T1" fmla="*/ 73 h 259"/>
                <a:gd name="T2" fmla="*/ 578 w 691"/>
                <a:gd name="T3" fmla="*/ 258 h 259"/>
                <a:gd name="T4" fmla="*/ 597 w 691"/>
                <a:gd name="T5" fmla="*/ 251 h 259"/>
                <a:gd name="T6" fmla="*/ 597 w 691"/>
                <a:gd name="T7" fmla="*/ 249 h 259"/>
                <a:gd name="T8" fmla="*/ 597 w 691"/>
                <a:gd name="T9" fmla="*/ 247 h 259"/>
                <a:gd name="T10" fmla="*/ 597 w 691"/>
                <a:gd name="T11" fmla="*/ 244 h 259"/>
                <a:gd name="T12" fmla="*/ 597 w 691"/>
                <a:gd name="T13" fmla="*/ 239 h 259"/>
                <a:gd name="T14" fmla="*/ 597 w 691"/>
                <a:gd name="T15" fmla="*/ 236 h 259"/>
                <a:gd name="T16" fmla="*/ 597 w 691"/>
                <a:gd name="T17" fmla="*/ 232 h 259"/>
                <a:gd name="T18" fmla="*/ 597 w 691"/>
                <a:gd name="T19" fmla="*/ 228 h 259"/>
                <a:gd name="T20" fmla="*/ 597 w 691"/>
                <a:gd name="T21" fmla="*/ 227 h 259"/>
                <a:gd name="T22" fmla="*/ 597 w 691"/>
                <a:gd name="T23" fmla="*/ 226 h 259"/>
                <a:gd name="T24" fmla="*/ 599 w 691"/>
                <a:gd name="T25" fmla="*/ 225 h 259"/>
                <a:gd name="T26" fmla="*/ 602 w 691"/>
                <a:gd name="T27" fmla="*/ 223 h 259"/>
                <a:gd name="T28" fmla="*/ 605 w 691"/>
                <a:gd name="T29" fmla="*/ 222 h 259"/>
                <a:gd name="T30" fmla="*/ 610 w 691"/>
                <a:gd name="T31" fmla="*/ 220 h 259"/>
                <a:gd name="T32" fmla="*/ 616 w 691"/>
                <a:gd name="T33" fmla="*/ 217 h 259"/>
                <a:gd name="T34" fmla="*/ 621 w 691"/>
                <a:gd name="T35" fmla="*/ 215 h 259"/>
                <a:gd name="T36" fmla="*/ 628 w 691"/>
                <a:gd name="T37" fmla="*/ 212 h 259"/>
                <a:gd name="T38" fmla="*/ 634 w 691"/>
                <a:gd name="T39" fmla="*/ 209 h 259"/>
                <a:gd name="T40" fmla="*/ 642 w 691"/>
                <a:gd name="T41" fmla="*/ 205 h 259"/>
                <a:gd name="T42" fmla="*/ 650 w 691"/>
                <a:gd name="T43" fmla="*/ 203 h 259"/>
                <a:gd name="T44" fmla="*/ 658 w 691"/>
                <a:gd name="T45" fmla="*/ 199 h 259"/>
                <a:gd name="T46" fmla="*/ 666 w 691"/>
                <a:gd name="T47" fmla="*/ 196 h 259"/>
                <a:gd name="T48" fmla="*/ 674 w 691"/>
                <a:gd name="T49" fmla="*/ 193 h 259"/>
                <a:gd name="T50" fmla="*/ 682 w 691"/>
                <a:gd name="T51" fmla="*/ 190 h 259"/>
                <a:gd name="T52" fmla="*/ 690 w 691"/>
                <a:gd name="T53" fmla="*/ 187 h 259"/>
                <a:gd name="T54" fmla="*/ 73 w 691"/>
                <a:gd name="T55" fmla="*/ 0 h 259"/>
                <a:gd name="T56" fmla="*/ 64 w 691"/>
                <a:gd name="T57" fmla="*/ 2 h 259"/>
                <a:gd name="T58" fmla="*/ 55 w 691"/>
                <a:gd name="T59" fmla="*/ 6 h 259"/>
                <a:gd name="T60" fmla="*/ 44 w 691"/>
                <a:gd name="T61" fmla="*/ 12 h 259"/>
                <a:gd name="T62" fmla="*/ 33 w 691"/>
                <a:gd name="T63" fmla="*/ 20 h 259"/>
                <a:gd name="T64" fmla="*/ 22 w 691"/>
                <a:gd name="T65" fmla="*/ 30 h 259"/>
                <a:gd name="T66" fmla="*/ 12 w 691"/>
                <a:gd name="T67" fmla="*/ 42 h 259"/>
                <a:gd name="T68" fmla="*/ 5 w 691"/>
                <a:gd name="T69" fmla="*/ 57 h 259"/>
                <a:gd name="T70" fmla="*/ 0 w 691"/>
                <a:gd name="T71" fmla="*/ 7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1" h="259">
                  <a:moveTo>
                    <a:pt x="0" y="73"/>
                  </a:moveTo>
                  <a:lnTo>
                    <a:pt x="578" y="258"/>
                  </a:lnTo>
                  <a:lnTo>
                    <a:pt x="597" y="251"/>
                  </a:lnTo>
                  <a:lnTo>
                    <a:pt x="597" y="249"/>
                  </a:lnTo>
                  <a:lnTo>
                    <a:pt x="597" y="247"/>
                  </a:lnTo>
                  <a:lnTo>
                    <a:pt x="597" y="244"/>
                  </a:lnTo>
                  <a:lnTo>
                    <a:pt x="597" y="239"/>
                  </a:lnTo>
                  <a:lnTo>
                    <a:pt x="597" y="236"/>
                  </a:lnTo>
                  <a:lnTo>
                    <a:pt x="597" y="232"/>
                  </a:lnTo>
                  <a:lnTo>
                    <a:pt x="597" y="228"/>
                  </a:lnTo>
                  <a:lnTo>
                    <a:pt x="597" y="227"/>
                  </a:lnTo>
                  <a:lnTo>
                    <a:pt x="597" y="226"/>
                  </a:lnTo>
                  <a:lnTo>
                    <a:pt x="599" y="225"/>
                  </a:lnTo>
                  <a:lnTo>
                    <a:pt x="602" y="223"/>
                  </a:lnTo>
                  <a:lnTo>
                    <a:pt x="605" y="222"/>
                  </a:lnTo>
                  <a:lnTo>
                    <a:pt x="610" y="220"/>
                  </a:lnTo>
                  <a:lnTo>
                    <a:pt x="616" y="217"/>
                  </a:lnTo>
                  <a:lnTo>
                    <a:pt x="621" y="215"/>
                  </a:lnTo>
                  <a:lnTo>
                    <a:pt x="628" y="212"/>
                  </a:lnTo>
                  <a:lnTo>
                    <a:pt x="634" y="209"/>
                  </a:lnTo>
                  <a:lnTo>
                    <a:pt x="642" y="205"/>
                  </a:lnTo>
                  <a:lnTo>
                    <a:pt x="650" y="203"/>
                  </a:lnTo>
                  <a:lnTo>
                    <a:pt x="658" y="199"/>
                  </a:lnTo>
                  <a:lnTo>
                    <a:pt x="666" y="196"/>
                  </a:lnTo>
                  <a:lnTo>
                    <a:pt x="674" y="193"/>
                  </a:lnTo>
                  <a:lnTo>
                    <a:pt x="682" y="190"/>
                  </a:lnTo>
                  <a:lnTo>
                    <a:pt x="690" y="187"/>
                  </a:lnTo>
                  <a:lnTo>
                    <a:pt x="73" y="0"/>
                  </a:lnTo>
                  <a:lnTo>
                    <a:pt x="64" y="2"/>
                  </a:lnTo>
                  <a:lnTo>
                    <a:pt x="55" y="6"/>
                  </a:lnTo>
                  <a:lnTo>
                    <a:pt x="44" y="12"/>
                  </a:lnTo>
                  <a:lnTo>
                    <a:pt x="33" y="20"/>
                  </a:lnTo>
                  <a:lnTo>
                    <a:pt x="22" y="30"/>
                  </a:lnTo>
                  <a:lnTo>
                    <a:pt x="12" y="42"/>
                  </a:lnTo>
                  <a:lnTo>
                    <a:pt x="5" y="57"/>
                  </a:lnTo>
                  <a:lnTo>
                    <a:pt x="0" y="73"/>
                  </a:lnTo>
                </a:path>
              </a:pathLst>
            </a:custGeom>
            <a:solidFill>
              <a:srgbClr val="8CBABA"/>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7" name="Freeform 252"/>
            <p:cNvSpPr>
              <a:spLocks/>
            </p:cNvSpPr>
            <p:nvPr/>
          </p:nvSpPr>
          <p:spPr bwMode="auto">
            <a:xfrm>
              <a:off x="4175" y="1910"/>
              <a:ext cx="684" cy="255"/>
            </a:xfrm>
            <a:custGeom>
              <a:avLst/>
              <a:gdLst>
                <a:gd name="T0" fmla="*/ 0 w 684"/>
                <a:gd name="T1" fmla="*/ 66 h 255"/>
                <a:gd name="T2" fmla="*/ 581 w 684"/>
                <a:gd name="T3" fmla="*/ 254 h 255"/>
                <a:gd name="T4" fmla="*/ 595 w 684"/>
                <a:gd name="T5" fmla="*/ 246 h 255"/>
                <a:gd name="T6" fmla="*/ 595 w 684"/>
                <a:gd name="T7" fmla="*/ 245 h 255"/>
                <a:gd name="T8" fmla="*/ 595 w 684"/>
                <a:gd name="T9" fmla="*/ 243 h 255"/>
                <a:gd name="T10" fmla="*/ 595 w 684"/>
                <a:gd name="T11" fmla="*/ 240 h 255"/>
                <a:gd name="T12" fmla="*/ 595 w 684"/>
                <a:gd name="T13" fmla="*/ 236 h 255"/>
                <a:gd name="T14" fmla="*/ 595 w 684"/>
                <a:gd name="T15" fmla="*/ 233 h 255"/>
                <a:gd name="T16" fmla="*/ 595 w 684"/>
                <a:gd name="T17" fmla="*/ 230 h 255"/>
                <a:gd name="T18" fmla="*/ 595 w 684"/>
                <a:gd name="T19" fmla="*/ 228 h 255"/>
                <a:gd name="T20" fmla="*/ 595 w 684"/>
                <a:gd name="T21" fmla="*/ 226 h 255"/>
                <a:gd name="T22" fmla="*/ 597 w 684"/>
                <a:gd name="T23" fmla="*/ 225 h 255"/>
                <a:gd name="T24" fmla="*/ 603 w 684"/>
                <a:gd name="T25" fmla="*/ 221 h 255"/>
                <a:gd name="T26" fmla="*/ 612 w 684"/>
                <a:gd name="T27" fmla="*/ 217 h 255"/>
                <a:gd name="T28" fmla="*/ 624 w 684"/>
                <a:gd name="T29" fmla="*/ 212 h 255"/>
                <a:gd name="T30" fmla="*/ 637 w 684"/>
                <a:gd name="T31" fmla="*/ 206 h 255"/>
                <a:gd name="T32" fmla="*/ 652 w 684"/>
                <a:gd name="T33" fmla="*/ 200 h 255"/>
                <a:gd name="T34" fmla="*/ 667 w 684"/>
                <a:gd name="T35" fmla="*/ 193 h 255"/>
                <a:gd name="T36" fmla="*/ 683 w 684"/>
                <a:gd name="T37" fmla="*/ 188 h 255"/>
                <a:gd name="T38" fmla="*/ 67 w 684"/>
                <a:gd name="T39" fmla="*/ 0 h 255"/>
                <a:gd name="T40" fmla="*/ 58 w 684"/>
                <a:gd name="T41" fmla="*/ 3 h 255"/>
                <a:gd name="T42" fmla="*/ 48 w 684"/>
                <a:gd name="T43" fmla="*/ 7 h 255"/>
                <a:gd name="T44" fmla="*/ 38 w 684"/>
                <a:gd name="T45" fmla="*/ 14 h 255"/>
                <a:gd name="T46" fmla="*/ 28 w 684"/>
                <a:gd name="T47" fmla="*/ 21 h 255"/>
                <a:gd name="T48" fmla="*/ 18 w 684"/>
                <a:gd name="T49" fmla="*/ 31 h 255"/>
                <a:gd name="T50" fmla="*/ 10 w 684"/>
                <a:gd name="T51" fmla="*/ 42 h 255"/>
                <a:gd name="T52" fmla="*/ 4 w 684"/>
                <a:gd name="T53" fmla="*/ 54 h 255"/>
                <a:gd name="T54" fmla="*/ 0 w 684"/>
                <a:gd name="T55" fmla="*/ 66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4" h="255">
                  <a:moveTo>
                    <a:pt x="0" y="66"/>
                  </a:moveTo>
                  <a:lnTo>
                    <a:pt x="581" y="254"/>
                  </a:lnTo>
                  <a:lnTo>
                    <a:pt x="595" y="246"/>
                  </a:lnTo>
                  <a:lnTo>
                    <a:pt x="595" y="245"/>
                  </a:lnTo>
                  <a:lnTo>
                    <a:pt x="595" y="243"/>
                  </a:lnTo>
                  <a:lnTo>
                    <a:pt x="595" y="240"/>
                  </a:lnTo>
                  <a:lnTo>
                    <a:pt x="595" y="236"/>
                  </a:lnTo>
                  <a:lnTo>
                    <a:pt x="595" y="233"/>
                  </a:lnTo>
                  <a:lnTo>
                    <a:pt x="595" y="230"/>
                  </a:lnTo>
                  <a:lnTo>
                    <a:pt x="595" y="228"/>
                  </a:lnTo>
                  <a:lnTo>
                    <a:pt x="595" y="226"/>
                  </a:lnTo>
                  <a:lnTo>
                    <a:pt x="597" y="225"/>
                  </a:lnTo>
                  <a:lnTo>
                    <a:pt x="603" y="221"/>
                  </a:lnTo>
                  <a:lnTo>
                    <a:pt x="612" y="217"/>
                  </a:lnTo>
                  <a:lnTo>
                    <a:pt x="624" y="212"/>
                  </a:lnTo>
                  <a:lnTo>
                    <a:pt x="637" y="206"/>
                  </a:lnTo>
                  <a:lnTo>
                    <a:pt x="652" y="200"/>
                  </a:lnTo>
                  <a:lnTo>
                    <a:pt x="667" y="193"/>
                  </a:lnTo>
                  <a:lnTo>
                    <a:pt x="683" y="188"/>
                  </a:lnTo>
                  <a:lnTo>
                    <a:pt x="67" y="0"/>
                  </a:lnTo>
                  <a:lnTo>
                    <a:pt x="58" y="3"/>
                  </a:lnTo>
                  <a:lnTo>
                    <a:pt x="48" y="7"/>
                  </a:lnTo>
                  <a:lnTo>
                    <a:pt x="38" y="14"/>
                  </a:lnTo>
                  <a:lnTo>
                    <a:pt x="28" y="21"/>
                  </a:lnTo>
                  <a:lnTo>
                    <a:pt x="18" y="31"/>
                  </a:lnTo>
                  <a:lnTo>
                    <a:pt x="10" y="42"/>
                  </a:lnTo>
                  <a:lnTo>
                    <a:pt x="4" y="54"/>
                  </a:lnTo>
                  <a:lnTo>
                    <a:pt x="0" y="66"/>
                  </a:lnTo>
                </a:path>
              </a:pathLst>
            </a:custGeom>
            <a:solidFill>
              <a:srgbClr val="94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8" name="Freeform 253"/>
            <p:cNvSpPr>
              <a:spLocks/>
            </p:cNvSpPr>
            <p:nvPr/>
          </p:nvSpPr>
          <p:spPr bwMode="auto">
            <a:xfrm>
              <a:off x="4176" y="1912"/>
              <a:ext cx="679" cy="249"/>
            </a:xfrm>
            <a:custGeom>
              <a:avLst/>
              <a:gdLst>
                <a:gd name="T0" fmla="*/ 0 w 679"/>
                <a:gd name="T1" fmla="*/ 61 h 249"/>
                <a:gd name="T2" fmla="*/ 584 w 679"/>
                <a:gd name="T3" fmla="*/ 248 h 249"/>
                <a:gd name="T4" fmla="*/ 594 w 679"/>
                <a:gd name="T5" fmla="*/ 241 h 249"/>
                <a:gd name="T6" fmla="*/ 594 w 679"/>
                <a:gd name="T7" fmla="*/ 240 h 249"/>
                <a:gd name="T8" fmla="*/ 594 w 679"/>
                <a:gd name="T9" fmla="*/ 238 h 249"/>
                <a:gd name="T10" fmla="*/ 594 w 679"/>
                <a:gd name="T11" fmla="*/ 236 h 249"/>
                <a:gd name="T12" fmla="*/ 594 w 679"/>
                <a:gd name="T13" fmla="*/ 233 h 249"/>
                <a:gd name="T14" fmla="*/ 594 w 679"/>
                <a:gd name="T15" fmla="*/ 230 h 249"/>
                <a:gd name="T16" fmla="*/ 594 w 679"/>
                <a:gd name="T17" fmla="*/ 227 h 249"/>
                <a:gd name="T18" fmla="*/ 594 w 679"/>
                <a:gd name="T19" fmla="*/ 225 h 249"/>
                <a:gd name="T20" fmla="*/ 594 w 679"/>
                <a:gd name="T21" fmla="*/ 224 h 249"/>
                <a:gd name="T22" fmla="*/ 595 w 679"/>
                <a:gd name="T23" fmla="*/ 223 h 249"/>
                <a:gd name="T24" fmla="*/ 601 w 679"/>
                <a:gd name="T25" fmla="*/ 220 h 249"/>
                <a:gd name="T26" fmla="*/ 610 w 679"/>
                <a:gd name="T27" fmla="*/ 216 h 249"/>
                <a:gd name="T28" fmla="*/ 621 w 679"/>
                <a:gd name="T29" fmla="*/ 211 h 249"/>
                <a:gd name="T30" fmla="*/ 633 w 679"/>
                <a:gd name="T31" fmla="*/ 205 h 249"/>
                <a:gd name="T32" fmla="*/ 647 w 679"/>
                <a:gd name="T33" fmla="*/ 199 h 249"/>
                <a:gd name="T34" fmla="*/ 663 w 679"/>
                <a:gd name="T35" fmla="*/ 193 h 249"/>
                <a:gd name="T36" fmla="*/ 678 w 679"/>
                <a:gd name="T37" fmla="*/ 186 h 249"/>
                <a:gd name="T38" fmla="*/ 62 w 679"/>
                <a:gd name="T39" fmla="*/ 0 h 249"/>
                <a:gd name="T40" fmla="*/ 53 w 679"/>
                <a:gd name="T41" fmla="*/ 2 h 249"/>
                <a:gd name="T42" fmla="*/ 43 w 679"/>
                <a:gd name="T43" fmla="*/ 8 h 249"/>
                <a:gd name="T44" fmla="*/ 33 w 679"/>
                <a:gd name="T45" fmla="*/ 15 h 249"/>
                <a:gd name="T46" fmla="*/ 24 w 679"/>
                <a:gd name="T47" fmla="*/ 22 h 249"/>
                <a:gd name="T48" fmla="*/ 15 w 679"/>
                <a:gd name="T49" fmla="*/ 31 h 249"/>
                <a:gd name="T50" fmla="*/ 8 w 679"/>
                <a:gd name="T51" fmla="*/ 41 h 249"/>
                <a:gd name="T52" fmla="*/ 3 w 679"/>
                <a:gd name="T53" fmla="*/ 50 h 249"/>
                <a:gd name="T54" fmla="*/ 0 w 679"/>
                <a:gd name="T55" fmla="*/ 6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79" h="249">
                  <a:moveTo>
                    <a:pt x="0" y="61"/>
                  </a:moveTo>
                  <a:lnTo>
                    <a:pt x="584" y="248"/>
                  </a:lnTo>
                  <a:lnTo>
                    <a:pt x="594" y="241"/>
                  </a:lnTo>
                  <a:lnTo>
                    <a:pt x="594" y="240"/>
                  </a:lnTo>
                  <a:lnTo>
                    <a:pt x="594" y="238"/>
                  </a:lnTo>
                  <a:lnTo>
                    <a:pt x="594" y="236"/>
                  </a:lnTo>
                  <a:lnTo>
                    <a:pt x="594" y="233"/>
                  </a:lnTo>
                  <a:lnTo>
                    <a:pt x="594" y="230"/>
                  </a:lnTo>
                  <a:lnTo>
                    <a:pt x="594" y="227"/>
                  </a:lnTo>
                  <a:lnTo>
                    <a:pt x="594" y="225"/>
                  </a:lnTo>
                  <a:lnTo>
                    <a:pt x="594" y="224"/>
                  </a:lnTo>
                  <a:lnTo>
                    <a:pt x="595" y="223"/>
                  </a:lnTo>
                  <a:lnTo>
                    <a:pt x="601" y="220"/>
                  </a:lnTo>
                  <a:lnTo>
                    <a:pt x="610" y="216"/>
                  </a:lnTo>
                  <a:lnTo>
                    <a:pt x="621" y="211"/>
                  </a:lnTo>
                  <a:lnTo>
                    <a:pt x="633" y="205"/>
                  </a:lnTo>
                  <a:lnTo>
                    <a:pt x="647" y="199"/>
                  </a:lnTo>
                  <a:lnTo>
                    <a:pt x="663" y="193"/>
                  </a:lnTo>
                  <a:lnTo>
                    <a:pt x="678" y="186"/>
                  </a:lnTo>
                  <a:lnTo>
                    <a:pt x="62" y="0"/>
                  </a:lnTo>
                  <a:lnTo>
                    <a:pt x="53" y="2"/>
                  </a:lnTo>
                  <a:lnTo>
                    <a:pt x="43" y="8"/>
                  </a:lnTo>
                  <a:lnTo>
                    <a:pt x="33" y="15"/>
                  </a:lnTo>
                  <a:lnTo>
                    <a:pt x="24" y="22"/>
                  </a:lnTo>
                  <a:lnTo>
                    <a:pt x="15" y="31"/>
                  </a:lnTo>
                  <a:lnTo>
                    <a:pt x="8" y="41"/>
                  </a:lnTo>
                  <a:lnTo>
                    <a:pt x="3" y="50"/>
                  </a:lnTo>
                  <a:lnTo>
                    <a:pt x="0" y="61"/>
                  </a:lnTo>
                </a:path>
              </a:pathLst>
            </a:custGeom>
            <a:solidFill>
              <a:srgbClr val="99C4C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9" name="Freeform 254"/>
            <p:cNvSpPr>
              <a:spLocks/>
            </p:cNvSpPr>
            <p:nvPr/>
          </p:nvSpPr>
          <p:spPr bwMode="auto">
            <a:xfrm>
              <a:off x="4178" y="1912"/>
              <a:ext cx="673" cy="244"/>
            </a:xfrm>
            <a:custGeom>
              <a:avLst/>
              <a:gdLst>
                <a:gd name="T0" fmla="*/ 0 w 673"/>
                <a:gd name="T1" fmla="*/ 56 h 244"/>
                <a:gd name="T2" fmla="*/ 587 w 673"/>
                <a:gd name="T3" fmla="*/ 243 h 244"/>
                <a:gd name="T4" fmla="*/ 592 w 673"/>
                <a:gd name="T5" fmla="*/ 237 h 244"/>
                <a:gd name="T6" fmla="*/ 592 w 673"/>
                <a:gd name="T7" fmla="*/ 235 h 244"/>
                <a:gd name="T8" fmla="*/ 592 w 673"/>
                <a:gd name="T9" fmla="*/ 231 h 244"/>
                <a:gd name="T10" fmla="*/ 592 w 673"/>
                <a:gd name="T11" fmla="*/ 226 h 244"/>
                <a:gd name="T12" fmla="*/ 592 w 673"/>
                <a:gd name="T13" fmla="*/ 223 h 244"/>
                <a:gd name="T14" fmla="*/ 593 w 673"/>
                <a:gd name="T15" fmla="*/ 222 h 244"/>
                <a:gd name="T16" fmla="*/ 599 w 673"/>
                <a:gd name="T17" fmla="*/ 220 h 244"/>
                <a:gd name="T18" fmla="*/ 606 w 673"/>
                <a:gd name="T19" fmla="*/ 216 h 244"/>
                <a:gd name="T20" fmla="*/ 616 w 673"/>
                <a:gd name="T21" fmla="*/ 211 h 244"/>
                <a:gd name="T22" fmla="*/ 627 w 673"/>
                <a:gd name="T23" fmla="*/ 206 h 244"/>
                <a:gd name="T24" fmla="*/ 641 w 673"/>
                <a:gd name="T25" fmla="*/ 200 h 244"/>
                <a:gd name="T26" fmla="*/ 656 w 673"/>
                <a:gd name="T27" fmla="*/ 194 h 244"/>
                <a:gd name="T28" fmla="*/ 672 w 673"/>
                <a:gd name="T29" fmla="*/ 188 h 244"/>
                <a:gd name="T30" fmla="*/ 56 w 673"/>
                <a:gd name="T31" fmla="*/ 0 h 244"/>
                <a:gd name="T32" fmla="*/ 47 w 673"/>
                <a:gd name="T33" fmla="*/ 4 h 244"/>
                <a:gd name="T34" fmla="*/ 37 w 673"/>
                <a:gd name="T35" fmla="*/ 10 h 244"/>
                <a:gd name="T36" fmla="*/ 28 w 673"/>
                <a:gd name="T37" fmla="*/ 17 h 244"/>
                <a:gd name="T38" fmla="*/ 20 w 673"/>
                <a:gd name="T39" fmla="*/ 24 h 244"/>
                <a:gd name="T40" fmla="*/ 12 w 673"/>
                <a:gd name="T41" fmla="*/ 32 h 244"/>
                <a:gd name="T42" fmla="*/ 6 w 673"/>
                <a:gd name="T43" fmla="*/ 41 h 244"/>
                <a:gd name="T44" fmla="*/ 2 w 673"/>
                <a:gd name="T45" fmla="*/ 49 h 244"/>
                <a:gd name="T46" fmla="*/ 0 w 673"/>
                <a:gd name="T47" fmla="*/ 56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73" h="244">
                  <a:moveTo>
                    <a:pt x="0" y="56"/>
                  </a:moveTo>
                  <a:lnTo>
                    <a:pt x="587" y="243"/>
                  </a:lnTo>
                  <a:lnTo>
                    <a:pt x="592" y="237"/>
                  </a:lnTo>
                  <a:lnTo>
                    <a:pt x="592" y="235"/>
                  </a:lnTo>
                  <a:lnTo>
                    <a:pt x="592" y="231"/>
                  </a:lnTo>
                  <a:lnTo>
                    <a:pt x="592" y="226"/>
                  </a:lnTo>
                  <a:lnTo>
                    <a:pt x="592" y="223"/>
                  </a:lnTo>
                  <a:lnTo>
                    <a:pt x="593" y="222"/>
                  </a:lnTo>
                  <a:lnTo>
                    <a:pt x="599" y="220"/>
                  </a:lnTo>
                  <a:lnTo>
                    <a:pt x="606" y="216"/>
                  </a:lnTo>
                  <a:lnTo>
                    <a:pt x="616" y="211"/>
                  </a:lnTo>
                  <a:lnTo>
                    <a:pt x="627" y="206"/>
                  </a:lnTo>
                  <a:lnTo>
                    <a:pt x="641" y="200"/>
                  </a:lnTo>
                  <a:lnTo>
                    <a:pt x="656" y="194"/>
                  </a:lnTo>
                  <a:lnTo>
                    <a:pt x="672" y="188"/>
                  </a:lnTo>
                  <a:lnTo>
                    <a:pt x="56" y="0"/>
                  </a:lnTo>
                  <a:lnTo>
                    <a:pt x="47" y="4"/>
                  </a:lnTo>
                  <a:lnTo>
                    <a:pt x="37" y="10"/>
                  </a:lnTo>
                  <a:lnTo>
                    <a:pt x="28" y="17"/>
                  </a:lnTo>
                  <a:lnTo>
                    <a:pt x="20" y="24"/>
                  </a:lnTo>
                  <a:lnTo>
                    <a:pt x="12" y="32"/>
                  </a:lnTo>
                  <a:lnTo>
                    <a:pt x="6" y="41"/>
                  </a:lnTo>
                  <a:lnTo>
                    <a:pt x="2" y="49"/>
                  </a:lnTo>
                  <a:lnTo>
                    <a:pt x="0" y="56"/>
                  </a:lnTo>
                </a:path>
              </a:pathLst>
            </a:custGeom>
            <a:solidFill>
              <a:srgbClr val="9EC7C7"/>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0" name="Freeform 255"/>
            <p:cNvSpPr>
              <a:spLocks/>
            </p:cNvSpPr>
            <p:nvPr/>
          </p:nvSpPr>
          <p:spPr bwMode="auto">
            <a:xfrm>
              <a:off x="4179" y="1913"/>
              <a:ext cx="668" cy="240"/>
            </a:xfrm>
            <a:custGeom>
              <a:avLst/>
              <a:gdLst>
                <a:gd name="T0" fmla="*/ 0 w 668"/>
                <a:gd name="T1" fmla="*/ 49 h 240"/>
                <a:gd name="T2" fmla="*/ 591 w 668"/>
                <a:gd name="T3" fmla="*/ 239 h 240"/>
                <a:gd name="T4" fmla="*/ 591 w 668"/>
                <a:gd name="T5" fmla="*/ 233 h 240"/>
                <a:gd name="T6" fmla="*/ 591 w 668"/>
                <a:gd name="T7" fmla="*/ 232 h 240"/>
                <a:gd name="T8" fmla="*/ 591 w 668"/>
                <a:gd name="T9" fmla="*/ 228 h 240"/>
                <a:gd name="T10" fmla="*/ 591 w 668"/>
                <a:gd name="T11" fmla="*/ 225 h 240"/>
                <a:gd name="T12" fmla="*/ 591 w 668"/>
                <a:gd name="T13" fmla="*/ 222 h 240"/>
                <a:gd name="T14" fmla="*/ 592 w 668"/>
                <a:gd name="T15" fmla="*/ 221 h 240"/>
                <a:gd name="T16" fmla="*/ 597 w 668"/>
                <a:gd name="T17" fmla="*/ 219 h 240"/>
                <a:gd name="T18" fmla="*/ 604 w 668"/>
                <a:gd name="T19" fmla="*/ 215 h 240"/>
                <a:gd name="T20" fmla="*/ 613 w 668"/>
                <a:gd name="T21" fmla="*/ 211 h 240"/>
                <a:gd name="T22" fmla="*/ 624 w 668"/>
                <a:gd name="T23" fmla="*/ 207 h 240"/>
                <a:gd name="T24" fmla="*/ 637 w 668"/>
                <a:gd name="T25" fmla="*/ 201 h 240"/>
                <a:gd name="T26" fmla="*/ 651 w 668"/>
                <a:gd name="T27" fmla="*/ 195 h 240"/>
                <a:gd name="T28" fmla="*/ 667 w 668"/>
                <a:gd name="T29" fmla="*/ 189 h 240"/>
                <a:gd name="T30" fmla="*/ 51 w 668"/>
                <a:gd name="T31" fmla="*/ 0 h 240"/>
                <a:gd name="T32" fmla="*/ 41 w 668"/>
                <a:gd name="T33" fmla="*/ 5 h 240"/>
                <a:gd name="T34" fmla="*/ 31 w 668"/>
                <a:gd name="T35" fmla="*/ 11 h 240"/>
                <a:gd name="T36" fmla="*/ 23 w 668"/>
                <a:gd name="T37" fmla="*/ 19 h 240"/>
                <a:gd name="T38" fmla="*/ 16 w 668"/>
                <a:gd name="T39" fmla="*/ 25 h 240"/>
                <a:gd name="T40" fmla="*/ 9 w 668"/>
                <a:gd name="T41" fmla="*/ 33 h 240"/>
                <a:gd name="T42" fmla="*/ 5 w 668"/>
                <a:gd name="T43" fmla="*/ 40 h 240"/>
                <a:gd name="T44" fmla="*/ 2 w 668"/>
                <a:gd name="T45" fmla="*/ 46 h 240"/>
                <a:gd name="T46" fmla="*/ 0 w 668"/>
                <a:gd name="T47" fmla="*/ 4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8" h="240">
                  <a:moveTo>
                    <a:pt x="0" y="49"/>
                  </a:moveTo>
                  <a:lnTo>
                    <a:pt x="591" y="239"/>
                  </a:lnTo>
                  <a:lnTo>
                    <a:pt x="591" y="233"/>
                  </a:lnTo>
                  <a:lnTo>
                    <a:pt x="591" y="232"/>
                  </a:lnTo>
                  <a:lnTo>
                    <a:pt x="591" y="228"/>
                  </a:lnTo>
                  <a:lnTo>
                    <a:pt x="591" y="225"/>
                  </a:lnTo>
                  <a:lnTo>
                    <a:pt x="591" y="222"/>
                  </a:lnTo>
                  <a:lnTo>
                    <a:pt x="592" y="221"/>
                  </a:lnTo>
                  <a:lnTo>
                    <a:pt x="597" y="219"/>
                  </a:lnTo>
                  <a:lnTo>
                    <a:pt x="604" y="215"/>
                  </a:lnTo>
                  <a:lnTo>
                    <a:pt x="613" y="211"/>
                  </a:lnTo>
                  <a:lnTo>
                    <a:pt x="624" y="207"/>
                  </a:lnTo>
                  <a:lnTo>
                    <a:pt x="637" y="201"/>
                  </a:lnTo>
                  <a:lnTo>
                    <a:pt x="651" y="195"/>
                  </a:lnTo>
                  <a:lnTo>
                    <a:pt x="667" y="189"/>
                  </a:lnTo>
                  <a:lnTo>
                    <a:pt x="51" y="0"/>
                  </a:lnTo>
                  <a:lnTo>
                    <a:pt x="41" y="5"/>
                  </a:lnTo>
                  <a:lnTo>
                    <a:pt x="31" y="11"/>
                  </a:lnTo>
                  <a:lnTo>
                    <a:pt x="23" y="19"/>
                  </a:lnTo>
                  <a:lnTo>
                    <a:pt x="16" y="25"/>
                  </a:lnTo>
                  <a:lnTo>
                    <a:pt x="9" y="33"/>
                  </a:lnTo>
                  <a:lnTo>
                    <a:pt x="5" y="40"/>
                  </a:lnTo>
                  <a:lnTo>
                    <a:pt x="2" y="46"/>
                  </a:lnTo>
                  <a:lnTo>
                    <a:pt x="0" y="49"/>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1" name="Freeform 256"/>
            <p:cNvSpPr>
              <a:spLocks/>
            </p:cNvSpPr>
            <p:nvPr/>
          </p:nvSpPr>
          <p:spPr bwMode="auto">
            <a:xfrm>
              <a:off x="4167" y="1936"/>
              <a:ext cx="96" cy="110"/>
            </a:xfrm>
            <a:custGeom>
              <a:avLst/>
              <a:gdLst>
                <a:gd name="T0" fmla="*/ 1 w 96"/>
                <a:gd name="T1" fmla="*/ 87 h 110"/>
                <a:gd name="T2" fmla="*/ 0 w 96"/>
                <a:gd name="T3" fmla="*/ 79 h 110"/>
                <a:gd name="T4" fmla="*/ 0 w 96"/>
                <a:gd name="T5" fmla="*/ 69 h 110"/>
                <a:gd name="T6" fmla="*/ 1 w 96"/>
                <a:gd name="T7" fmla="*/ 62 h 110"/>
                <a:gd name="T8" fmla="*/ 2 w 96"/>
                <a:gd name="T9" fmla="*/ 54 h 110"/>
                <a:gd name="T10" fmla="*/ 3 w 96"/>
                <a:gd name="T11" fmla="*/ 46 h 110"/>
                <a:gd name="T12" fmla="*/ 4 w 96"/>
                <a:gd name="T13" fmla="*/ 40 h 110"/>
                <a:gd name="T14" fmla="*/ 6 w 96"/>
                <a:gd name="T15" fmla="*/ 34 h 110"/>
                <a:gd name="T16" fmla="*/ 8 w 96"/>
                <a:gd name="T17" fmla="*/ 28 h 110"/>
                <a:gd name="T18" fmla="*/ 9 w 96"/>
                <a:gd name="T19" fmla="*/ 24 h 110"/>
                <a:gd name="T20" fmla="*/ 12 w 96"/>
                <a:gd name="T21" fmla="*/ 19 h 110"/>
                <a:gd name="T22" fmla="*/ 15 w 96"/>
                <a:gd name="T23" fmla="*/ 15 h 110"/>
                <a:gd name="T24" fmla="*/ 17 w 96"/>
                <a:gd name="T25" fmla="*/ 11 h 110"/>
                <a:gd name="T26" fmla="*/ 19 w 96"/>
                <a:gd name="T27" fmla="*/ 9 h 110"/>
                <a:gd name="T28" fmla="*/ 21 w 96"/>
                <a:gd name="T29" fmla="*/ 5 h 110"/>
                <a:gd name="T30" fmla="*/ 24 w 96"/>
                <a:gd name="T31" fmla="*/ 3 h 110"/>
                <a:gd name="T32" fmla="*/ 25 w 96"/>
                <a:gd name="T33" fmla="*/ 0 h 110"/>
                <a:gd name="T34" fmla="*/ 95 w 96"/>
                <a:gd name="T35" fmla="*/ 22 h 110"/>
                <a:gd name="T36" fmla="*/ 93 w 96"/>
                <a:gd name="T37" fmla="*/ 24 h 110"/>
                <a:gd name="T38" fmla="*/ 90 w 96"/>
                <a:gd name="T39" fmla="*/ 27 h 110"/>
                <a:gd name="T40" fmla="*/ 87 w 96"/>
                <a:gd name="T41" fmla="*/ 29 h 110"/>
                <a:gd name="T42" fmla="*/ 86 w 96"/>
                <a:gd name="T43" fmla="*/ 33 h 110"/>
                <a:gd name="T44" fmla="*/ 83 w 96"/>
                <a:gd name="T45" fmla="*/ 37 h 110"/>
                <a:gd name="T46" fmla="*/ 81 w 96"/>
                <a:gd name="T47" fmla="*/ 41 h 110"/>
                <a:gd name="T48" fmla="*/ 78 w 96"/>
                <a:gd name="T49" fmla="*/ 45 h 110"/>
                <a:gd name="T50" fmla="*/ 76 w 96"/>
                <a:gd name="T51" fmla="*/ 50 h 110"/>
                <a:gd name="T52" fmla="*/ 74 w 96"/>
                <a:gd name="T53" fmla="*/ 56 h 110"/>
                <a:gd name="T54" fmla="*/ 72 w 96"/>
                <a:gd name="T55" fmla="*/ 62 h 110"/>
                <a:gd name="T56" fmla="*/ 71 w 96"/>
                <a:gd name="T57" fmla="*/ 68 h 110"/>
                <a:gd name="T58" fmla="*/ 70 w 96"/>
                <a:gd name="T59" fmla="*/ 75 h 110"/>
                <a:gd name="T60" fmla="*/ 69 w 96"/>
                <a:gd name="T61" fmla="*/ 82 h 110"/>
                <a:gd name="T62" fmla="*/ 69 w 96"/>
                <a:gd name="T63" fmla="*/ 91 h 110"/>
                <a:gd name="T64" fmla="*/ 69 w 96"/>
                <a:gd name="T65" fmla="*/ 100 h 110"/>
                <a:gd name="T66" fmla="*/ 69 w 96"/>
                <a:gd name="T67" fmla="*/ 109 h 110"/>
                <a:gd name="T68" fmla="*/ 1 w 96"/>
                <a:gd name="T69" fmla="*/ 87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 h="110">
                  <a:moveTo>
                    <a:pt x="1" y="87"/>
                  </a:moveTo>
                  <a:lnTo>
                    <a:pt x="0" y="79"/>
                  </a:lnTo>
                  <a:lnTo>
                    <a:pt x="0" y="69"/>
                  </a:lnTo>
                  <a:lnTo>
                    <a:pt x="1" y="62"/>
                  </a:lnTo>
                  <a:lnTo>
                    <a:pt x="2" y="54"/>
                  </a:lnTo>
                  <a:lnTo>
                    <a:pt x="3" y="46"/>
                  </a:lnTo>
                  <a:lnTo>
                    <a:pt x="4" y="40"/>
                  </a:lnTo>
                  <a:lnTo>
                    <a:pt x="6" y="34"/>
                  </a:lnTo>
                  <a:lnTo>
                    <a:pt x="8" y="28"/>
                  </a:lnTo>
                  <a:lnTo>
                    <a:pt x="9" y="24"/>
                  </a:lnTo>
                  <a:lnTo>
                    <a:pt x="12" y="19"/>
                  </a:lnTo>
                  <a:lnTo>
                    <a:pt x="15" y="15"/>
                  </a:lnTo>
                  <a:lnTo>
                    <a:pt x="17" y="11"/>
                  </a:lnTo>
                  <a:lnTo>
                    <a:pt x="19" y="9"/>
                  </a:lnTo>
                  <a:lnTo>
                    <a:pt x="21" y="5"/>
                  </a:lnTo>
                  <a:lnTo>
                    <a:pt x="24" y="3"/>
                  </a:lnTo>
                  <a:lnTo>
                    <a:pt x="25" y="0"/>
                  </a:lnTo>
                  <a:lnTo>
                    <a:pt x="95" y="22"/>
                  </a:lnTo>
                  <a:lnTo>
                    <a:pt x="93" y="24"/>
                  </a:lnTo>
                  <a:lnTo>
                    <a:pt x="90" y="27"/>
                  </a:lnTo>
                  <a:lnTo>
                    <a:pt x="87" y="29"/>
                  </a:lnTo>
                  <a:lnTo>
                    <a:pt x="86" y="33"/>
                  </a:lnTo>
                  <a:lnTo>
                    <a:pt x="83" y="37"/>
                  </a:lnTo>
                  <a:lnTo>
                    <a:pt x="81" y="41"/>
                  </a:lnTo>
                  <a:lnTo>
                    <a:pt x="78" y="45"/>
                  </a:lnTo>
                  <a:lnTo>
                    <a:pt x="76" y="50"/>
                  </a:lnTo>
                  <a:lnTo>
                    <a:pt x="74" y="56"/>
                  </a:lnTo>
                  <a:lnTo>
                    <a:pt x="72" y="62"/>
                  </a:lnTo>
                  <a:lnTo>
                    <a:pt x="71" y="68"/>
                  </a:lnTo>
                  <a:lnTo>
                    <a:pt x="70" y="75"/>
                  </a:lnTo>
                  <a:lnTo>
                    <a:pt x="69" y="82"/>
                  </a:lnTo>
                  <a:lnTo>
                    <a:pt x="69" y="91"/>
                  </a:lnTo>
                  <a:lnTo>
                    <a:pt x="69" y="100"/>
                  </a:lnTo>
                  <a:lnTo>
                    <a:pt x="69" y="109"/>
                  </a:lnTo>
                  <a:lnTo>
                    <a:pt x="1" y="87"/>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2" name="Freeform 257"/>
            <p:cNvSpPr>
              <a:spLocks/>
            </p:cNvSpPr>
            <p:nvPr/>
          </p:nvSpPr>
          <p:spPr bwMode="auto">
            <a:xfrm>
              <a:off x="4167" y="1936"/>
              <a:ext cx="102" cy="116"/>
            </a:xfrm>
            <a:custGeom>
              <a:avLst/>
              <a:gdLst>
                <a:gd name="T0" fmla="*/ 1 w 102"/>
                <a:gd name="T1" fmla="*/ 92 h 116"/>
                <a:gd name="T2" fmla="*/ 1 w 102"/>
                <a:gd name="T3" fmla="*/ 92 h 116"/>
                <a:gd name="T4" fmla="*/ 0 w 102"/>
                <a:gd name="T5" fmla="*/ 83 h 116"/>
                <a:gd name="T6" fmla="*/ 0 w 102"/>
                <a:gd name="T7" fmla="*/ 73 h 116"/>
                <a:gd name="T8" fmla="*/ 1 w 102"/>
                <a:gd name="T9" fmla="*/ 65 h 116"/>
                <a:gd name="T10" fmla="*/ 2 w 102"/>
                <a:gd name="T11" fmla="*/ 57 h 116"/>
                <a:gd name="T12" fmla="*/ 3 w 102"/>
                <a:gd name="T13" fmla="*/ 49 h 116"/>
                <a:gd name="T14" fmla="*/ 4 w 102"/>
                <a:gd name="T15" fmla="*/ 42 h 116"/>
                <a:gd name="T16" fmla="*/ 6 w 102"/>
                <a:gd name="T17" fmla="*/ 36 h 116"/>
                <a:gd name="T18" fmla="*/ 8 w 102"/>
                <a:gd name="T19" fmla="*/ 30 h 116"/>
                <a:gd name="T20" fmla="*/ 10 w 102"/>
                <a:gd name="T21" fmla="*/ 25 h 116"/>
                <a:gd name="T22" fmla="*/ 13 w 102"/>
                <a:gd name="T23" fmla="*/ 20 h 116"/>
                <a:gd name="T24" fmla="*/ 16 w 102"/>
                <a:gd name="T25" fmla="*/ 16 h 116"/>
                <a:gd name="T26" fmla="*/ 18 w 102"/>
                <a:gd name="T27" fmla="*/ 12 h 116"/>
                <a:gd name="T28" fmla="*/ 20 w 102"/>
                <a:gd name="T29" fmla="*/ 9 h 116"/>
                <a:gd name="T30" fmla="*/ 22 w 102"/>
                <a:gd name="T31" fmla="*/ 5 h 116"/>
                <a:gd name="T32" fmla="*/ 25 w 102"/>
                <a:gd name="T33" fmla="*/ 3 h 116"/>
                <a:gd name="T34" fmla="*/ 27 w 102"/>
                <a:gd name="T35" fmla="*/ 0 h 116"/>
                <a:gd name="T36" fmla="*/ 101 w 102"/>
                <a:gd name="T37" fmla="*/ 23 h 116"/>
                <a:gd name="T38" fmla="*/ 99 w 102"/>
                <a:gd name="T39" fmla="*/ 25 h 116"/>
                <a:gd name="T40" fmla="*/ 96 w 102"/>
                <a:gd name="T41" fmla="*/ 28 h 116"/>
                <a:gd name="T42" fmla="*/ 93 w 102"/>
                <a:gd name="T43" fmla="*/ 31 h 116"/>
                <a:gd name="T44" fmla="*/ 91 w 102"/>
                <a:gd name="T45" fmla="*/ 35 h 116"/>
                <a:gd name="T46" fmla="*/ 88 w 102"/>
                <a:gd name="T47" fmla="*/ 39 h 116"/>
                <a:gd name="T48" fmla="*/ 86 w 102"/>
                <a:gd name="T49" fmla="*/ 43 h 116"/>
                <a:gd name="T50" fmla="*/ 83 w 102"/>
                <a:gd name="T51" fmla="*/ 48 h 116"/>
                <a:gd name="T52" fmla="*/ 81 w 102"/>
                <a:gd name="T53" fmla="*/ 53 h 116"/>
                <a:gd name="T54" fmla="*/ 79 w 102"/>
                <a:gd name="T55" fmla="*/ 59 h 116"/>
                <a:gd name="T56" fmla="*/ 77 w 102"/>
                <a:gd name="T57" fmla="*/ 65 h 116"/>
                <a:gd name="T58" fmla="*/ 75 w 102"/>
                <a:gd name="T59" fmla="*/ 72 h 116"/>
                <a:gd name="T60" fmla="*/ 74 w 102"/>
                <a:gd name="T61" fmla="*/ 79 h 116"/>
                <a:gd name="T62" fmla="*/ 73 w 102"/>
                <a:gd name="T63" fmla="*/ 87 h 116"/>
                <a:gd name="T64" fmla="*/ 73 w 102"/>
                <a:gd name="T65" fmla="*/ 96 h 116"/>
                <a:gd name="T66" fmla="*/ 73 w 102"/>
                <a:gd name="T67" fmla="*/ 106 h 116"/>
                <a:gd name="T68" fmla="*/ 73 w 102"/>
                <a:gd name="T69" fmla="*/ 115 h 116"/>
                <a:gd name="T70" fmla="*/ 1 w 102"/>
                <a:gd name="T71" fmla="*/ 9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116">
                  <a:moveTo>
                    <a:pt x="1" y="92"/>
                  </a:moveTo>
                  <a:lnTo>
                    <a:pt x="1" y="92"/>
                  </a:lnTo>
                  <a:lnTo>
                    <a:pt x="0" y="83"/>
                  </a:lnTo>
                  <a:lnTo>
                    <a:pt x="0" y="73"/>
                  </a:lnTo>
                  <a:lnTo>
                    <a:pt x="1" y="65"/>
                  </a:lnTo>
                  <a:lnTo>
                    <a:pt x="2" y="57"/>
                  </a:lnTo>
                  <a:lnTo>
                    <a:pt x="3" y="49"/>
                  </a:lnTo>
                  <a:lnTo>
                    <a:pt x="4" y="42"/>
                  </a:lnTo>
                  <a:lnTo>
                    <a:pt x="6" y="36"/>
                  </a:lnTo>
                  <a:lnTo>
                    <a:pt x="8" y="30"/>
                  </a:lnTo>
                  <a:lnTo>
                    <a:pt x="10" y="25"/>
                  </a:lnTo>
                  <a:lnTo>
                    <a:pt x="13" y="20"/>
                  </a:lnTo>
                  <a:lnTo>
                    <a:pt x="16" y="16"/>
                  </a:lnTo>
                  <a:lnTo>
                    <a:pt x="18" y="12"/>
                  </a:lnTo>
                  <a:lnTo>
                    <a:pt x="20" y="9"/>
                  </a:lnTo>
                  <a:lnTo>
                    <a:pt x="22" y="5"/>
                  </a:lnTo>
                  <a:lnTo>
                    <a:pt x="25" y="3"/>
                  </a:lnTo>
                  <a:lnTo>
                    <a:pt x="27" y="0"/>
                  </a:lnTo>
                  <a:lnTo>
                    <a:pt x="101" y="23"/>
                  </a:lnTo>
                  <a:lnTo>
                    <a:pt x="99" y="25"/>
                  </a:lnTo>
                  <a:lnTo>
                    <a:pt x="96" y="28"/>
                  </a:lnTo>
                  <a:lnTo>
                    <a:pt x="93" y="31"/>
                  </a:lnTo>
                  <a:lnTo>
                    <a:pt x="91" y="35"/>
                  </a:lnTo>
                  <a:lnTo>
                    <a:pt x="88" y="39"/>
                  </a:lnTo>
                  <a:lnTo>
                    <a:pt x="86" y="43"/>
                  </a:lnTo>
                  <a:lnTo>
                    <a:pt x="83" y="48"/>
                  </a:lnTo>
                  <a:lnTo>
                    <a:pt x="81" y="53"/>
                  </a:lnTo>
                  <a:lnTo>
                    <a:pt x="79" y="59"/>
                  </a:lnTo>
                  <a:lnTo>
                    <a:pt x="77" y="65"/>
                  </a:lnTo>
                  <a:lnTo>
                    <a:pt x="75" y="72"/>
                  </a:lnTo>
                  <a:lnTo>
                    <a:pt x="74" y="79"/>
                  </a:lnTo>
                  <a:lnTo>
                    <a:pt x="73" y="87"/>
                  </a:lnTo>
                  <a:lnTo>
                    <a:pt x="73" y="96"/>
                  </a:lnTo>
                  <a:lnTo>
                    <a:pt x="73" y="106"/>
                  </a:lnTo>
                  <a:lnTo>
                    <a:pt x="73" y="115"/>
                  </a:lnTo>
                  <a:lnTo>
                    <a:pt x="1" y="9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3" name="Freeform 258"/>
            <p:cNvSpPr>
              <a:spLocks/>
            </p:cNvSpPr>
            <p:nvPr/>
          </p:nvSpPr>
          <p:spPr bwMode="auto">
            <a:xfrm>
              <a:off x="4169" y="1936"/>
              <a:ext cx="91" cy="75"/>
            </a:xfrm>
            <a:custGeom>
              <a:avLst/>
              <a:gdLst>
                <a:gd name="T0" fmla="*/ 0 w 91"/>
                <a:gd name="T1" fmla="*/ 53 h 75"/>
                <a:gd name="T2" fmla="*/ 3 w 91"/>
                <a:gd name="T3" fmla="*/ 43 h 75"/>
                <a:gd name="T4" fmla="*/ 6 w 91"/>
                <a:gd name="T5" fmla="*/ 33 h 75"/>
                <a:gd name="T6" fmla="*/ 8 w 91"/>
                <a:gd name="T7" fmla="*/ 26 h 75"/>
                <a:gd name="T8" fmla="*/ 11 w 91"/>
                <a:gd name="T9" fmla="*/ 19 h 75"/>
                <a:gd name="T10" fmla="*/ 15 w 91"/>
                <a:gd name="T11" fmla="*/ 13 h 75"/>
                <a:gd name="T12" fmla="*/ 19 w 91"/>
                <a:gd name="T13" fmla="*/ 7 h 75"/>
                <a:gd name="T14" fmla="*/ 22 w 91"/>
                <a:gd name="T15" fmla="*/ 4 h 75"/>
                <a:gd name="T16" fmla="*/ 25 w 91"/>
                <a:gd name="T17" fmla="*/ 0 h 75"/>
                <a:gd name="T18" fmla="*/ 90 w 91"/>
                <a:gd name="T19" fmla="*/ 21 h 75"/>
                <a:gd name="T20" fmla="*/ 85 w 91"/>
                <a:gd name="T21" fmla="*/ 27 h 75"/>
                <a:gd name="T22" fmla="*/ 82 w 91"/>
                <a:gd name="T23" fmla="*/ 32 h 75"/>
                <a:gd name="T24" fmla="*/ 78 w 91"/>
                <a:gd name="T25" fmla="*/ 38 h 75"/>
                <a:gd name="T26" fmla="*/ 75 w 91"/>
                <a:gd name="T27" fmla="*/ 44 h 75"/>
                <a:gd name="T28" fmla="*/ 71 w 91"/>
                <a:gd name="T29" fmla="*/ 51 h 75"/>
                <a:gd name="T30" fmla="*/ 69 w 91"/>
                <a:gd name="T31" fmla="*/ 58 h 75"/>
                <a:gd name="T32" fmla="*/ 68 w 91"/>
                <a:gd name="T33" fmla="*/ 66 h 75"/>
                <a:gd name="T34" fmla="*/ 67 w 91"/>
                <a:gd name="T35" fmla="*/ 74 h 75"/>
                <a:gd name="T36" fmla="*/ 0 w 91"/>
                <a:gd name="T37" fmla="*/ 5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 h="75">
                  <a:moveTo>
                    <a:pt x="0" y="53"/>
                  </a:moveTo>
                  <a:lnTo>
                    <a:pt x="3" y="43"/>
                  </a:lnTo>
                  <a:lnTo>
                    <a:pt x="6" y="33"/>
                  </a:lnTo>
                  <a:lnTo>
                    <a:pt x="8" y="26"/>
                  </a:lnTo>
                  <a:lnTo>
                    <a:pt x="11" y="19"/>
                  </a:lnTo>
                  <a:lnTo>
                    <a:pt x="15" y="13"/>
                  </a:lnTo>
                  <a:lnTo>
                    <a:pt x="19" y="7"/>
                  </a:lnTo>
                  <a:lnTo>
                    <a:pt x="22" y="4"/>
                  </a:lnTo>
                  <a:lnTo>
                    <a:pt x="25" y="0"/>
                  </a:lnTo>
                  <a:lnTo>
                    <a:pt x="90" y="21"/>
                  </a:lnTo>
                  <a:lnTo>
                    <a:pt x="85" y="27"/>
                  </a:lnTo>
                  <a:lnTo>
                    <a:pt x="82" y="32"/>
                  </a:lnTo>
                  <a:lnTo>
                    <a:pt x="78" y="38"/>
                  </a:lnTo>
                  <a:lnTo>
                    <a:pt x="75" y="44"/>
                  </a:lnTo>
                  <a:lnTo>
                    <a:pt x="71" y="51"/>
                  </a:lnTo>
                  <a:lnTo>
                    <a:pt x="69" y="58"/>
                  </a:lnTo>
                  <a:lnTo>
                    <a:pt x="68" y="66"/>
                  </a:lnTo>
                  <a:lnTo>
                    <a:pt x="67" y="74"/>
                  </a:lnTo>
                  <a:lnTo>
                    <a:pt x="0" y="5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4" name="Freeform 259"/>
            <p:cNvSpPr>
              <a:spLocks/>
            </p:cNvSpPr>
            <p:nvPr/>
          </p:nvSpPr>
          <p:spPr bwMode="auto">
            <a:xfrm>
              <a:off x="4171" y="1936"/>
              <a:ext cx="90" cy="70"/>
            </a:xfrm>
            <a:custGeom>
              <a:avLst/>
              <a:gdLst>
                <a:gd name="T0" fmla="*/ 66 w 90"/>
                <a:gd name="T1" fmla="*/ 69 h 70"/>
                <a:gd name="T2" fmla="*/ 67 w 90"/>
                <a:gd name="T3" fmla="*/ 62 h 70"/>
                <a:gd name="T4" fmla="*/ 68 w 90"/>
                <a:gd name="T5" fmla="*/ 55 h 70"/>
                <a:gd name="T6" fmla="*/ 71 w 90"/>
                <a:gd name="T7" fmla="*/ 49 h 70"/>
                <a:gd name="T8" fmla="*/ 73 w 90"/>
                <a:gd name="T9" fmla="*/ 42 h 70"/>
                <a:gd name="T10" fmla="*/ 77 w 90"/>
                <a:gd name="T11" fmla="*/ 37 h 70"/>
                <a:gd name="T12" fmla="*/ 80 w 90"/>
                <a:gd name="T13" fmla="*/ 31 h 70"/>
                <a:gd name="T14" fmla="*/ 84 w 90"/>
                <a:gd name="T15" fmla="*/ 27 h 70"/>
                <a:gd name="T16" fmla="*/ 89 w 90"/>
                <a:gd name="T17" fmla="*/ 21 h 70"/>
                <a:gd name="T18" fmla="*/ 23 w 90"/>
                <a:gd name="T19" fmla="*/ 0 h 70"/>
                <a:gd name="T20" fmla="*/ 21 w 90"/>
                <a:gd name="T21" fmla="*/ 4 h 70"/>
                <a:gd name="T22" fmla="*/ 17 w 90"/>
                <a:gd name="T23" fmla="*/ 7 h 70"/>
                <a:gd name="T24" fmla="*/ 14 w 90"/>
                <a:gd name="T25" fmla="*/ 12 h 70"/>
                <a:gd name="T26" fmla="*/ 11 w 90"/>
                <a:gd name="T27" fmla="*/ 17 h 70"/>
                <a:gd name="T28" fmla="*/ 7 w 90"/>
                <a:gd name="T29" fmla="*/ 24 h 70"/>
                <a:gd name="T30" fmla="*/ 5 w 90"/>
                <a:gd name="T31" fmla="*/ 30 h 70"/>
                <a:gd name="T32" fmla="*/ 2 w 90"/>
                <a:gd name="T33" fmla="*/ 39 h 70"/>
                <a:gd name="T34" fmla="*/ 0 w 90"/>
                <a:gd name="T35" fmla="*/ 48 h 70"/>
                <a:gd name="T36" fmla="*/ 66 w 90"/>
                <a:gd name="T37"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0" h="70">
                  <a:moveTo>
                    <a:pt x="66" y="69"/>
                  </a:moveTo>
                  <a:lnTo>
                    <a:pt x="67" y="62"/>
                  </a:lnTo>
                  <a:lnTo>
                    <a:pt x="68" y="55"/>
                  </a:lnTo>
                  <a:lnTo>
                    <a:pt x="71" y="49"/>
                  </a:lnTo>
                  <a:lnTo>
                    <a:pt x="73" y="42"/>
                  </a:lnTo>
                  <a:lnTo>
                    <a:pt x="77" y="37"/>
                  </a:lnTo>
                  <a:lnTo>
                    <a:pt x="80" y="31"/>
                  </a:lnTo>
                  <a:lnTo>
                    <a:pt x="84" y="27"/>
                  </a:lnTo>
                  <a:lnTo>
                    <a:pt x="89" y="21"/>
                  </a:lnTo>
                  <a:lnTo>
                    <a:pt x="23" y="0"/>
                  </a:lnTo>
                  <a:lnTo>
                    <a:pt x="21" y="4"/>
                  </a:lnTo>
                  <a:lnTo>
                    <a:pt x="17" y="7"/>
                  </a:lnTo>
                  <a:lnTo>
                    <a:pt x="14" y="12"/>
                  </a:lnTo>
                  <a:lnTo>
                    <a:pt x="11" y="17"/>
                  </a:lnTo>
                  <a:lnTo>
                    <a:pt x="7" y="24"/>
                  </a:lnTo>
                  <a:lnTo>
                    <a:pt x="5" y="30"/>
                  </a:lnTo>
                  <a:lnTo>
                    <a:pt x="2" y="39"/>
                  </a:lnTo>
                  <a:lnTo>
                    <a:pt x="0" y="48"/>
                  </a:lnTo>
                  <a:lnTo>
                    <a:pt x="66" y="69"/>
                  </a:lnTo>
                </a:path>
              </a:pathLst>
            </a:custGeom>
            <a:solidFill>
              <a:srgbClr val="006E6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5" name="Freeform 260"/>
            <p:cNvSpPr>
              <a:spLocks/>
            </p:cNvSpPr>
            <p:nvPr/>
          </p:nvSpPr>
          <p:spPr bwMode="auto">
            <a:xfrm>
              <a:off x="4173" y="1936"/>
              <a:ext cx="87" cy="64"/>
            </a:xfrm>
            <a:custGeom>
              <a:avLst/>
              <a:gdLst>
                <a:gd name="T0" fmla="*/ 65 w 87"/>
                <a:gd name="T1" fmla="*/ 63 h 64"/>
                <a:gd name="T2" fmla="*/ 66 w 87"/>
                <a:gd name="T3" fmla="*/ 58 h 64"/>
                <a:gd name="T4" fmla="*/ 67 w 87"/>
                <a:gd name="T5" fmla="*/ 51 h 64"/>
                <a:gd name="T6" fmla="*/ 70 w 87"/>
                <a:gd name="T7" fmla="*/ 46 h 64"/>
                <a:gd name="T8" fmla="*/ 72 w 87"/>
                <a:gd name="T9" fmla="*/ 41 h 64"/>
                <a:gd name="T10" fmla="*/ 75 w 87"/>
                <a:gd name="T11" fmla="*/ 36 h 64"/>
                <a:gd name="T12" fmla="*/ 79 w 87"/>
                <a:gd name="T13" fmla="*/ 31 h 64"/>
                <a:gd name="T14" fmla="*/ 81 w 87"/>
                <a:gd name="T15" fmla="*/ 26 h 64"/>
                <a:gd name="T16" fmla="*/ 86 w 87"/>
                <a:gd name="T17" fmla="*/ 21 h 64"/>
                <a:gd name="T18" fmla="*/ 22 w 87"/>
                <a:gd name="T19" fmla="*/ 0 h 64"/>
                <a:gd name="T20" fmla="*/ 20 w 87"/>
                <a:gd name="T21" fmla="*/ 4 h 64"/>
                <a:gd name="T22" fmla="*/ 16 w 87"/>
                <a:gd name="T23" fmla="*/ 7 h 64"/>
                <a:gd name="T24" fmla="*/ 13 w 87"/>
                <a:gd name="T25" fmla="*/ 11 h 64"/>
                <a:gd name="T26" fmla="*/ 10 w 87"/>
                <a:gd name="T27" fmla="*/ 16 h 64"/>
                <a:gd name="T28" fmla="*/ 7 w 87"/>
                <a:gd name="T29" fmla="*/ 21 h 64"/>
                <a:gd name="T30" fmla="*/ 4 w 87"/>
                <a:gd name="T31" fmla="*/ 27 h 64"/>
                <a:gd name="T32" fmla="*/ 2 w 87"/>
                <a:gd name="T33" fmla="*/ 35 h 64"/>
                <a:gd name="T34" fmla="*/ 0 w 87"/>
                <a:gd name="T35" fmla="*/ 43 h 64"/>
                <a:gd name="T36" fmla="*/ 65 w 87"/>
                <a:gd name="T37" fmla="*/ 6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4">
                  <a:moveTo>
                    <a:pt x="65" y="63"/>
                  </a:moveTo>
                  <a:lnTo>
                    <a:pt x="66" y="58"/>
                  </a:lnTo>
                  <a:lnTo>
                    <a:pt x="67" y="51"/>
                  </a:lnTo>
                  <a:lnTo>
                    <a:pt x="70" y="46"/>
                  </a:lnTo>
                  <a:lnTo>
                    <a:pt x="72" y="41"/>
                  </a:lnTo>
                  <a:lnTo>
                    <a:pt x="75" y="36"/>
                  </a:lnTo>
                  <a:lnTo>
                    <a:pt x="79" y="31"/>
                  </a:lnTo>
                  <a:lnTo>
                    <a:pt x="81" y="26"/>
                  </a:lnTo>
                  <a:lnTo>
                    <a:pt x="86" y="21"/>
                  </a:lnTo>
                  <a:lnTo>
                    <a:pt x="22" y="0"/>
                  </a:lnTo>
                  <a:lnTo>
                    <a:pt x="20" y="4"/>
                  </a:lnTo>
                  <a:lnTo>
                    <a:pt x="16" y="7"/>
                  </a:lnTo>
                  <a:lnTo>
                    <a:pt x="13" y="11"/>
                  </a:lnTo>
                  <a:lnTo>
                    <a:pt x="10" y="16"/>
                  </a:lnTo>
                  <a:lnTo>
                    <a:pt x="7" y="21"/>
                  </a:lnTo>
                  <a:lnTo>
                    <a:pt x="4" y="27"/>
                  </a:lnTo>
                  <a:lnTo>
                    <a:pt x="2" y="35"/>
                  </a:lnTo>
                  <a:lnTo>
                    <a:pt x="0" y="43"/>
                  </a:lnTo>
                  <a:lnTo>
                    <a:pt x="65" y="63"/>
                  </a:lnTo>
                </a:path>
              </a:pathLst>
            </a:custGeom>
            <a:solidFill>
              <a:srgbClr val="00737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6" name="Freeform 261"/>
            <p:cNvSpPr>
              <a:spLocks/>
            </p:cNvSpPr>
            <p:nvPr/>
          </p:nvSpPr>
          <p:spPr bwMode="auto">
            <a:xfrm>
              <a:off x="4175" y="1936"/>
              <a:ext cx="86" cy="59"/>
            </a:xfrm>
            <a:custGeom>
              <a:avLst/>
              <a:gdLst>
                <a:gd name="T0" fmla="*/ 63 w 86"/>
                <a:gd name="T1" fmla="*/ 58 h 59"/>
                <a:gd name="T2" fmla="*/ 64 w 86"/>
                <a:gd name="T3" fmla="*/ 53 h 59"/>
                <a:gd name="T4" fmla="*/ 67 w 86"/>
                <a:gd name="T5" fmla="*/ 48 h 59"/>
                <a:gd name="T6" fmla="*/ 69 w 86"/>
                <a:gd name="T7" fmla="*/ 44 h 59"/>
                <a:gd name="T8" fmla="*/ 71 w 86"/>
                <a:gd name="T9" fmla="*/ 39 h 59"/>
                <a:gd name="T10" fmla="*/ 74 w 86"/>
                <a:gd name="T11" fmla="*/ 34 h 59"/>
                <a:gd name="T12" fmla="*/ 77 w 86"/>
                <a:gd name="T13" fmla="*/ 30 h 59"/>
                <a:gd name="T14" fmla="*/ 80 w 86"/>
                <a:gd name="T15" fmla="*/ 26 h 59"/>
                <a:gd name="T16" fmla="*/ 85 w 86"/>
                <a:gd name="T17" fmla="*/ 21 h 59"/>
                <a:gd name="T18" fmla="*/ 21 w 86"/>
                <a:gd name="T19" fmla="*/ 0 h 59"/>
                <a:gd name="T20" fmla="*/ 18 w 86"/>
                <a:gd name="T21" fmla="*/ 4 h 59"/>
                <a:gd name="T22" fmla="*/ 15 w 86"/>
                <a:gd name="T23" fmla="*/ 6 h 59"/>
                <a:gd name="T24" fmla="*/ 12 w 86"/>
                <a:gd name="T25" fmla="*/ 10 h 59"/>
                <a:gd name="T26" fmla="*/ 9 w 86"/>
                <a:gd name="T27" fmla="*/ 15 h 59"/>
                <a:gd name="T28" fmla="*/ 7 w 86"/>
                <a:gd name="T29" fmla="*/ 20 h 59"/>
                <a:gd name="T30" fmla="*/ 4 w 86"/>
                <a:gd name="T31" fmla="*/ 25 h 59"/>
                <a:gd name="T32" fmla="*/ 2 w 86"/>
                <a:gd name="T33" fmla="*/ 32 h 59"/>
                <a:gd name="T34" fmla="*/ 0 w 86"/>
                <a:gd name="T35" fmla="*/ 38 h 59"/>
                <a:gd name="T36" fmla="*/ 63 w 86"/>
                <a:gd name="T37" fmla="*/ 5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 h="59">
                  <a:moveTo>
                    <a:pt x="63" y="58"/>
                  </a:moveTo>
                  <a:lnTo>
                    <a:pt x="64" y="53"/>
                  </a:lnTo>
                  <a:lnTo>
                    <a:pt x="67" y="48"/>
                  </a:lnTo>
                  <a:lnTo>
                    <a:pt x="69" y="44"/>
                  </a:lnTo>
                  <a:lnTo>
                    <a:pt x="71" y="39"/>
                  </a:lnTo>
                  <a:lnTo>
                    <a:pt x="74" y="34"/>
                  </a:lnTo>
                  <a:lnTo>
                    <a:pt x="77" y="30"/>
                  </a:lnTo>
                  <a:lnTo>
                    <a:pt x="80" y="26"/>
                  </a:lnTo>
                  <a:lnTo>
                    <a:pt x="85" y="21"/>
                  </a:lnTo>
                  <a:lnTo>
                    <a:pt x="21" y="0"/>
                  </a:lnTo>
                  <a:lnTo>
                    <a:pt x="18" y="4"/>
                  </a:lnTo>
                  <a:lnTo>
                    <a:pt x="15" y="6"/>
                  </a:lnTo>
                  <a:lnTo>
                    <a:pt x="12" y="10"/>
                  </a:lnTo>
                  <a:lnTo>
                    <a:pt x="9" y="15"/>
                  </a:lnTo>
                  <a:lnTo>
                    <a:pt x="7" y="20"/>
                  </a:lnTo>
                  <a:lnTo>
                    <a:pt x="4" y="25"/>
                  </a:lnTo>
                  <a:lnTo>
                    <a:pt x="2" y="32"/>
                  </a:lnTo>
                  <a:lnTo>
                    <a:pt x="0" y="38"/>
                  </a:lnTo>
                  <a:lnTo>
                    <a:pt x="63" y="58"/>
                  </a:lnTo>
                </a:path>
              </a:pathLst>
            </a:custGeom>
            <a:solidFill>
              <a:srgbClr val="007A7A"/>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7" name="Freeform 262"/>
            <p:cNvSpPr>
              <a:spLocks/>
            </p:cNvSpPr>
            <p:nvPr/>
          </p:nvSpPr>
          <p:spPr bwMode="auto">
            <a:xfrm>
              <a:off x="4176" y="1937"/>
              <a:ext cx="85" cy="54"/>
            </a:xfrm>
            <a:custGeom>
              <a:avLst/>
              <a:gdLst>
                <a:gd name="T0" fmla="*/ 63 w 85"/>
                <a:gd name="T1" fmla="*/ 53 h 54"/>
                <a:gd name="T2" fmla="*/ 65 w 85"/>
                <a:gd name="T3" fmla="*/ 49 h 54"/>
                <a:gd name="T4" fmla="*/ 67 w 85"/>
                <a:gd name="T5" fmla="*/ 44 h 54"/>
                <a:gd name="T6" fmla="*/ 68 w 85"/>
                <a:gd name="T7" fmla="*/ 40 h 54"/>
                <a:gd name="T8" fmla="*/ 71 w 85"/>
                <a:gd name="T9" fmla="*/ 37 h 54"/>
                <a:gd name="T10" fmla="*/ 74 w 85"/>
                <a:gd name="T11" fmla="*/ 33 h 54"/>
                <a:gd name="T12" fmla="*/ 76 w 85"/>
                <a:gd name="T13" fmla="*/ 29 h 54"/>
                <a:gd name="T14" fmla="*/ 79 w 85"/>
                <a:gd name="T15" fmla="*/ 25 h 54"/>
                <a:gd name="T16" fmla="*/ 84 w 85"/>
                <a:gd name="T17" fmla="*/ 21 h 54"/>
                <a:gd name="T18" fmla="*/ 20 w 85"/>
                <a:gd name="T19" fmla="*/ 0 h 54"/>
                <a:gd name="T20" fmla="*/ 17 w 85"/>
                <a:gd name="T21" fmla="*/ 3 h 54"/>
                <a:gd name="T22" fmla="*/ 15 w 85"/>
                <a:gd name="T23" fmla="*/ 5 h 54"/>
                <a:gd name="T24" fmla="*/ 12 w 85"/>
                <a:gd name="T25" fmla="*/ 9 h 54"/>
                <a:gd name="T26" fmla="*/ 9 w 85"/>
                <a:gd name="T27" fmla="*/ 13 h 54"/>
                <a:gd name="T28" fmla="*/ 7 w 85"/>
                <a:gd name="T29" fmla="*/ 17 h 54"/>
                <a:gd name="T30" fmla="*/ 5 w 85"/>
                <a:gd name="T31" fmla="*/ 22 h 54"/>
                <a:gd name="T32" fmla="*/ 3 w 85"/>
                <a:gd name="T33" fmla="*/ 27 h 54"/>
                <a:gd name="T34" fmla="*/ 0 w 85"/>
                <a:gd name="T35" fmla="*/ 33 h 54"/>
                <a:gd name="T36" fmla="*/ 63 w 85"/>
                <a:gd name="T37"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 h="54">
                  <a:moveTo>
                    <a:pt x="63" y="53"/>
                  </a:moveTo>
                  <a:lnTo>
                    <a:pt x="65" y="49"/>
                  </a:lnTo>
                  <a:lnTo>
                    <a:pt x="67" y="44"/>
                  </a:lnTo>
                  <a:lnTo>
                    <a:pt x="68" y="40"/>
                  </a:lnTo>
                  <a:lnTo>
                    <a:pt x="71" y="37"/>
                  </a:lnTo>
                  <a:lnTo>
                    <a:pt x="74" y="33"/>
                  </a:lnTo>
                  <a:lnTo>
                    <a:pt x="76" y="29"/>
                  </a:lnTo>
                  <a:lnTo>
                    <a:pt x="79" y="25"/>
                  </a:lnTo>
                  <a:lnTo>
                    <a:pt x="84" y="21"/>
                  </a:lnTo>
                  <a:lnTo>
                    <a:pt x="20" y="0"/>
                  </a:lnTo>
                  <a:lnTo>
                    <a:pt x="17" y="3"/>
                  </a:lnTo>
                  <a:lnTo>
                    <a:pt x="15" y="5"/>
                  </a:lnTo>
                  <a:lnTo>
                    <a:pt x="12" y="9"/>
                  </a:lnTo>
                  <a:lnTo>
                    <a:pt x="9" y="13"/>
                  </a:lnTo>
                  <a:lnTo>
                    <a:pt x="7" y="17"/>
                  </a:lnTo>
                  <a:lnTo>
                    <a:pt x="5" y="22"/>
                  </a:lnTo>
                  <a:lnTo>
                    <a:pt x="3" y="27"/>
                  </a:lnTo>
                  <a:lnTo>
                    <a:pt x="0" y="33"/>
                  </a:lnTo>
                  <a:lnTo>
                    <a:pt x="63" y="53"/>
                  </a:lnTo>
                </a:path>
              </a:pathLst>
            </a:custGeom>
            <a:solidFill>
              <a:srgbClr val="00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8" name="Freeform 263"/>
            <p:cNvSpPr>
              <a:spLocks/>
            </p:cNvSpPr>
            <p:nvPr/>
          </p:nvSpPr>
          <p:spPr bwMode="auto">
            <a:xfrm>
              <a:off x="4178" y="1937"/>
              <a:ext cx="83" cy="49"/>
            </a:xfrm>
            <a:custGeom>
              <a:avLst/>
              <a:gdLst>
                <a:gd name="T0" fmla="*/ 63 w 83"/>
                <a:gd name="T1" fmla="*/ 48 h 49"/>
                <a:gd name="T2" fmla="*/ 64 w 83"/>
                <a:gd name="T3" fmla="*/ 44 h 49"/>
                <a:gd name="T4" fmla="*/ 66 w 83"/>
                <a:gd name="T5" fmla="*/ 42 h 49"/>
                <a:gd name="T6" fmla="*/ 68 w 83"/>
                <a:gd name="T7" fmla="*/ 37 h 49"/>
                <a:gd name="T8" fmla="*/ 69 w 83"/>
                <a:gd name="T9" fmla="*/ 35 h 49"/>
                <a:gd name="T10" fmla="*/ 72 w 83"/>
                <a:gd name="T11" fmla="*/ 31 h 49"/>
                <a:gd name="T12" fmla="*/ 75 w 83"/>
                <a:gd name="T13" fmla="*/ 28 h 49"/>
                <a:gd name="T14" fmla="*/ 77 w 83"/>
                <a:gd name="T15" fmla="*/ 24 h 49"/>
                <a:gd name="T16" fmla="*/ 82 w 83"/>
                <a:gd name="T17" fmla="*/ 20 h 49"/>
                <a:gd name="T18" fmla="*/ 18 w 83"/>
                <a:gd name="T19" fmla="*/ 0 h 49"/>
                <a:gd name="T20" fmla="*/ 16 w 83"/>
                <a:gd name="T21" fmla="*/ 3 h 49"/>
                <a:gd name="T22" fmla="*/ 13 w 83"/>
                <a:gd name="T23" fmla="*/ 5 h 49"/>
                <a:gd name="T24" fmla="*/ 10 w 83"/>
                <a:gd name="T25" fmla="*/ 8 h 49"/>
                <a:gd name="T26" fmla="*/ 8 w 83"/>
                <a:gd name="T27" fmla="*/ 12 h 49"/>
                <a:gd name="T28" fmla="*/ 6 w 83"/>
                <a:gd name="T29" fmla="*/ 15 h 49"/>
                <a:gd name="T30" fmla="*/ 4 w 83"/>
                <a:gd name="T31" fmla="*/ 19 h 49"/>
                <a:gd name="T32" fmla="*/ 2 w 83"/>
                <a:gd name="T33" fmla="*/ 23 h 49"/>
                <a:gd name="T34" fmla="*/ 0 w 83"/>
                <a:gd name="T35" fmla="*/ 28 h 49"/>
                <a:gd name="T36" fmla="*/ 63 w 83"/>
                <a:gd name="T37"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 h="49">
                  <a:moveTo>
                    <a:pt x="63" y="48"/>
                  </a:moveTo>
                  <a:lnTo>
                    <a:pt x="64" y="44"/>
                  </a:lnTo>
                  <a:lnTo>
                    <a:pt x="66" y="42"/>
                  </a:lnTo>
                  <a:lnTo>
                    <a:pt x="68" y="37"/>
                  </a:lnTo>
                  <a:lnTo>
                    <a:pt x="69" y="35"/>
                  </a:lnTo>
                  <a:lnTo>
                    <a:pt x="72" y="31"/>
                  </a:lnTo>
                  <a:lnTo>
                    <a:pt x="75" y="28"/>
                  </a:lnTo>
                  <a:lnTo>
                    <a:pt x="77" y="24"/>
                  </a:lnTo>
                  <a:lnTo>
                    <a:pt x="82" y="20"/>
                  </a:lnTo>
                  <a:lnTo>
                    <a:pt x="18" y="0"/>
                  </a:lnTo>
                  <a:lnTo>
                    <a:pt x="16" y="3"/>
                  </a:lnTo>
                  <a:lnTo>
                    <a:pt x="13" y="5"/>
                  </a:lnTo>
                  <a:lnTo>
                    <a:pt x="10" y="8"/>
                  </a:lnTo>
                  <a:lnTo>
                    <a:pt x="8" y="12"/>
                  </a:lnTo>
                  <a:lnTo>
                    <a:pt x="6" y="15"/>
                  </a:lnTo>
                  <a:lnTo>
                    <a:pt x="4" y="19"/>
                  </a:lnTo>
                  <a:lnTo>
                    <a:pt x="2" y="23"/>
                  </a:lnTo>
                  <a:lnTo>
                    <a:pt x="0" y="28"/>
                  </a:lnTo>
                  <a:lnTo>
                    <a:pt x="63" y="48"/>
                  </a:lnTo>
                </a:path>
              </a:pathLst>
            </a:custGeom>
            <a:solidFill>
              <a:srgbClr val="078787"/>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9" name="Freeform 264"/>
            <p:cNvSpPr>
              <a:spLocks/>
            </p:cNvSpPr>
            <p:nvPr/>
          </p:nvSpPr>
          <p:spPr bwMode="auto">
            <a:xfrm>
              <a:off x="4179" y="1937"/>
              <a:ext cx="81" cy="44"/>
            </a:xfrm>
            <a:custGeom>
              <a:avLst/>
              <a:gdLst>
                <a:gd name="T0" fmla="*/ 0 w 81"/>
                <a:gd name="T1" fmla="*/ 23 h 44"/>
                <a:gd name="T2" fmla="*/ 2 w 81"/>
                <a:gd name="T3" fmla="*/ 19 h 44"/>
                <a:gd name="T4" fmla="*/ 4 w 81"/>
                <a:gd name="T5" fmla="*/ 16 h 44"/>
                <a:gd name="T6" fmla="*/ 6 w 81"/>
                <a:gd name="T7" fmla="*/ 13 h 44"/>
                <a:gd name="T8" fmla="*/ 8 w 81"/>
                <a:gd name="T9" fmla="*/ 10 h 44"/>
                <a:gd name="T10" fmla="*/ 10 w 81"/>
                <a:gd name="T11" fmla="*/ 8 h 44"/>
                <a:gd name="T12" fmla="*/ 12 w 81"/>
                <a:gd name="T13" fmla="*/ 5 h 44"/>
                <a:gd name="T14" fmla="*/ 15 w 81"/>
                <a:gd name="T15" fmla="*/ 3 h 44"/>
                <a:gd name="T16" fmla="*/ 17 w 81"/>
                <a:gd name="T17" fmla="*/ 0 h 44"/>
                <a:gd name="T18" fmla="*/ 80 w 81"/>
                <a:gd name="T19" fmla="*/ 19 h 44"/>
                <a:gd name="T20" fmla="*/ 76 w 81"/>
                <a:gd name="T21" fmla="*/ 24 h 44"/>
                <a:gd name="T22" fmla="*/ 73 w 81"/>
                <a:gd name="T23" fmla="*/ 26 h 44"/>
                <a:gd name="T24" fmla="*/ 72 w 81"/>
                <a:gd name="T25" fmla="*/ 30 h 44"/>
                <a:gd name="T26" fmla="*/ 69 w 81"/>
                <a:gd name="T27" fmla="*/ 32 h 44"/>
                <a:gd name="T28" fmla="*/ 68 w 81"/>
                <a:gd name="T29" fmla="*/ 35 h 44"/>
                <a:gd name="T30" fmla="*/ 66 w 81"/>
                <a:gd name="T31" fmla="*/ 38 h 44"/>
                <a:gd name="T32" fmla="*/ 65 w 81"/>
                <a:gd name="T33" fmla="*/ 40 h 44"/>
                <a:gd name="T34" fmla="*/ 63 w 81"/>
                <a:gd name="T35" fmla="*/ 43 h 44"/>
                <a:gd name="T36" fmla="*/ 0 w 81"/>
                <a:gd name="T37" fmla="*/ 2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 h="44">
                  <a:moveTo>
                    <a:pt x="0" y="23"/>
                  </a:moveTo>
                  <a:lnTo>
                    <a:pt x="2" y="19"/>
                  </a:lnTo>
                  <a:lnTo>
                    <a:pt x="4" y="16"/>
                  </a:lnTo>
                  <a:lnTo>
                    <a:pt x="6" y="13"/>
                  </a:lnTo>
                  <a:lnTo>
                    <a:pt x="8" y="10"/>
                  </a:lnTo>
                  <a:lnTo>
                    <a:pt x="10" y="8"/>
                  </a:lnTo>
                  <a:lnTo>
                    <a:pt x="12" y="5"/>
                  </a:lnTo>
                  <a:lnTo>
                    <a:pt x="15" y="3"/>
                  </a:lnTo>
                  <a:lnTo>
                    <a:pt x="17" y="0"/>
                  </a:lnTo>
                  <a:lnTo>
                    <a:pt x="80" y="19"/>
                  </a:lnTo>
                  <a:lnTo>
                    <a:pt x="76" y="24"/>
                  </a:lnTo>
                  <a:lnTo>
                    <a:pt x="73" y="26"/>
                  </a:lnTo>
                  <a:lnTo>
                    <a:pt x="72" y="30"/>
                  </a:lnTo>
                  <a:lnTo>
                    <a:pt x="69" y="32"/>
                  </a:lnTo>
                  <a:lnTo>
                    <a:pt x="68" y="35"/>
                  </a:lnTo>
                  <a:lnTo>
                    <a:pt x="66" y="38"/>
                  </a:lnTo>
                  <a:lnTo>
                    <a:pt x="65" y="40"/>
                  </a:lnTo>
                  <a:lnTo>
                    <a:pt x="63" y="43"/>
                  </a:lnTo>
                  <a:lnTo>
                    <a:pt x="0" y="23"/>
                  </a:lnTo>
                </a:path>
              </a:pathLst>
            </a:custGeom>
            <a:solidFill>
              <a:srgbClr val="0C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0" name="Freeform 265"/>
            <p:cNvSpPr>
              <a:spLocks/>
            </p:cNvSpPr>
            <p:nvPr/>
          </p:nvSpPr>
          <p:spPr bwMode="auto">
            <a:xfrm>
              <a:off x="4001" y="1918"/>
              <a:ext cx="1072" cy="384"/>
            </a:xfrm>
            <a:custGeom>
              <a:avLst/>
              <a:gdLst>
                <a:gd name="T0" fmla="*/ 774 w 1072"/>
                <a:gd name="T1" fmla="*/ 229 h 384"/>
                <a:gd name="T2" fmla="*/ 782 w 1072"/>
                <a:gd name="T3" fmla="*/ 219 h 384"/>
                <a:gd name="T4" fmla="*/ 790 w 1072"/>
                <a:gd name="T5" fmla="*/ 214 h 384"/>
                <a:gd name="T6" fmla="*/ 1062 w 1072"/>
                <a:gd name="T7" fmla="*/ 136 h 384"/>
                <a:gd name="T8" fmla="*/ 1035 w 1072"/>
                <a:gd name="T9" fmla="*/ 220 h 384"/>
                <a:gd name="T10" fmla="*/ 973 w 1072"/>
                <a:gd name="T11" fmla="*/ 250 h 384"/>
                <a:gd name="T12" fmla="*/ 967 w 1072"/>
                <a:gd name="T13" fmla="*/ 244 h 384"/>
                <a:gd name="T14" fmla="*/ 957 w 1072"/>
                <a:gd name="T15" fmla="*/ 234 h 384"/>
                <a:gd name="T16" fmla="*/ 943 w 1072"/>
                <a:gd name="T17" fmla="*/ 225 h 384"/>
                <a:gd name="T18" fmla="*/ 932 w 1072"/>
                <a:gd name="T19" fmla="*/ 221 h 384"/>
                <a:gd name="T20" fmla="*/ 923 w 1072"/>
                <a:gd name="T21" fmla="*/ 220 h 384"/>
                <a:gd name="T22" fmla="*/ 910 w 1072"/>
                <a:gd name="T23" fmla="*/ 219 h 384"/>
                <a:gd name="T24" fmla="*/ 895 w 1072"/>
                <a:gd name="T25" fmla="*/ 217 h 384"/>
                <a:gd name="T26" fmla="*/ 878 w 1072"/>
                <a:gd name="T27" fmla="*/ 218 h 384"/>
                <a:gd name="T28" fmla="*/ 861 w 1072"/>
                <a:gd name="T29" fmla="*/ 219 h 384"/>
                <a:gd name="T30" fmla="*/ 846 w 1072"/>
                <a:gd name="T31" fmla="*/ 223 h 384"/>
                <a:gd name="T32" fmla="*/ 834 w 1072"/>
                <a:gd name="T33" fmla="*/ 227 h 384"/>
                <a:gd name="T34" fmla="*/ 821 w 1072"/>
                <a:gd name="T35" fmla="*/ 235 h 384"/>
                <a:gd name="T36" fmla="*/ 815 w 1072"/>
                <a:gd name="T37" fmla="*/ 244 h 384"/>
                <a:gd name="T38" fmla="*/ 814 w 1072"/>
                <a:gd name="T39" fmla="*/ 266 h 384"/>
                <a:gd name="T40" fmla="*/ 825 w 1072"/>
                <a:gd name="T41" fmla="*/ 338 h 384"/>
                <a:gd name="T42" fmla="*/ 825 w 1072"/>
                <a:gd name="T43" fmla="*/ 369 h 384"/>
                <a:gd name="T44" fmla="*/ 821 w 1072"/>
                <a:gd name="T45" fmla="*/ 376 h 384"/>
                <a:gd name="T46" fmla="*/ 812 w 1072"/>
                <a:gd name="T47" fmla="*/ 382 h 384"/>
                <a:gd name="T48" fmla="*/ 796 w 1072"/>
                <a:gd name="T49" fmla="*/ 381 h 384"/>
                <a:gd name="T50" fmla="*/ 785 w 1072"/>
                <a:gd name="T51" fmla="*/ 354 h 384"/>
                <a:gd name="T52" fmla="*/ 650 w 1072"/>
                <a:gd name="T53" fmla="*/ 309 h 384"/>
                <a:gd name="T54" fmla="*/ 646 w 1072"/>
                <a:gd name="T55" fmla="*/ 309 h 384"/>
                <a:gd name="T56" fmla="*/ 639 w 1072"/>
                <a:gd name="T57" fmla="*/ 306 h 384"/>
                <a:gd name="T58" fmla="*/ 630 w 1072"/>
                <a:gd name="T59" fmla="*/ 301 h 384"/>
                <a:gd name="T60" fmla="*/ 0 w 1072"/>
                <a:gd name="T61" fmla="*/ 88 h 384"/>
                <a:gd name="T62" fmla="*/ 1 w 1072"/>
                <a:gd name="T63" fmla="*/ 82 h 384"/>
                <a:gd name="T64" fmla="*/ 6 w 1072"/>
                <a:gd name="T65" fmla="*/ 78 h 384"/>
                <a:gd name="T66" fmla="*/ 8 w 1072"/>
                <a:gd name="T67" fmla="*/ 74 h 384"/>
                <a:gd name="T68" fmla="*/ 18 w 1072"/>
                <a:gd name="T69" fmla="*/ 70 h 384"/>
                <a:gd name="T70" fmla="*/ 40 w 1072"/>
                <a:gd name="T71" fmla="*/ 39 h 384"/>
                <a:gd name="T72" fmla="*/ 41 w 1072"/>
                <a:gd name="T73" fmla="*/ 36 h 384"/>
                <a:gd name="T74" fmla="*/ 45 w 1072"/>
                <a:gd name="T75" fmla="*/ 29 h 384"/>
                <a:gd name="T76" fmla="*/ 53 w 1072"/>
                <a:gd name="T77" fmla="*/ 22 h 384"/>
                <a:gd name="T78" fmla="*/ 66 w 1072"/>
                <a:gd name="T79" fmla="*/ 20 h 384"/>
                <a:gd name="T80" fmla="*/ 68 w 1072"/>
                <a:gd name="T81" fmla="*/ 17 h 384"/>
                <a:gd name="T82" fmla="*/ 74 w 1072"/>
                <a:gd name="T83" fmla="*/ 11 h 384"/>
                <a:gd name="T84" fmla="*/ 84 w 1072"/>
                <a:gd name="T85" fmla="*/ 4 h 384"/>
                <a:gd name="T86" fmla="*/ 96 w 1072"/>
                <a:gd name="T87" fmla="*/ 0 h 384"/>
                <a:gd name="T88" fmla="*/ 102 w 1072"/>
                <a:gd name="T89" fmla="*/ 6 h 384"/>
                <a:gd name="T90" fmla="*/ 94 w 1072"/>
                <a:gd name="T91" fmla="*/ 15 h 384"/>
                <a:gd name="T92" fmla="*/ 89 w 1072"/>
                <a:gd name="T93" fmla="*/ 24 h 384"/>
                <a:gd name="T94" fmla="*/ 83 w 1072"/>
                <a:gd name="T95" fmla="*/ 40 h 384"/>
                <a:gd name="T96" fmla="*/ 81 w 1072"/>
                <a:gd name="T97" fmla="*/ 62 h 384"/>
                <a:gd name="T98" fmla="*/ 86 w 1072"/>
                <a:gd name="T99" fmla="*/ 85 h 384"/>
                <a:gd name="T100" fmla="*/ 670 w 1072"/>
                <a:gd name="T101" fmla="*/ 258 h 384"/>
                <a:gd name="T102" fmla="*/ 774 w 1072"/>
                <a:gd name="T103" fmla="*/ 252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2" h="384">
                  <a:moveTo>
                    <a:pt x="774" y="252"/>
                  </a:moveTo>
                  <a:lnTo>
                    <a:pt x="774" y="229"/>
                  </a:lnTo>
                  <a:lnTo>
                    <a:pt x="777" y="223"/>
                  </a:lnTo>
                  <a:lnTo>
                    <a:pt x="782" y="219"/>
                  </a:lnTo>
                  <a:lnTo>
                    <a:pt x="788" y="215"/>
                  </a:lnTo>
                  <a:lnTo>
                    <a:pt x="790" y="214"/>
                  </a:lnTo>
                  <a:lnTo>
                    <a:pt x="1018" y="123"/>
                  </a:lnTo>
                  <a:lnTo>
                    <a:pt x="1062" y="136"/>
                  </a:lnTo>
                  <a:lnTo>
                    <a:pt x="1071" y="149"/>
                  </a:lnTo>
                  <a:lnTo>
                    <a:pt x="1035" y="220"/>
                  </a:lnTo>
                  <a:lnTo>
                    <a:pt x="973" y="251"/>
                  </a:lnTo>
                  <a:lnTo>
                    <a:pt x="973" y="250"/>
                  </a:lnTo>
                  <a:lnTo>
                    <a:pt x="970" y="248"/>
                  </a:lnTo>
                  <a:lnTo>
                    <a:pt x="967" y="244"/>
                  </a:lnTo>
                  <a:lnTo>
                    <a:pt x="963" y="238"/>
                  </a:lnTo>
                  <a:lnTo>
                    <a:pt x="957" y="234"/>
                  </a:lnTo>
                  <a:lnTo>
                    <a:pt x="951" y="229"/>
                  </a:lnTo>
                  <a:lnTo>
                    <a:pt x="943" y="225"/>
                  </a:lnTo>
                  <a:lnTo>
                    <a:pt x="935" y="222"/>
                  </a:lnTo>
                  <a:lnTo>
                    <a:pt x="932" y="221"/>
                  </a:lnTo>
                  <a:lnTo>
                    <a:pt x="928" y="220"/>
                  </a:lnTo>
                  <a:lnTo>
                    <a:pt x="923" y="220"/>
                  </a:lnTo>
                  <a:lnTo>
                    <a:pt x="917" y="219"/>
                  </a:lnTo>
                  <a:lnTo>
                    <a:pt x="910" y="219"/>
                  </a:lnTo>
                  <a:lnTo>
                    <a:pt x="903" y="218"/>
                  </a:lnTo>
                  <a:lnTo>
                    <a:pt x="895" y="217"/>
                  </a:lnTo>
                  <a:lnTo>
                    <a:pt x="887" y="217"/>
                  </a:lnTo>
                  <a:lnTo>
                    <a:pt x="878" y="218"/>
                  </a:lnTo>
                  <a:lnTo>
                    <a:pt x="869" y="219"/>
                  </a:lnTo>
                  <a:lnTo>
                    <a:pt x="861" y="219"/>
                  </a:lnTo>
                  <a:lnTo>
                    <a:pt x="854" y="221"/>
                  </a:lnTo>
                  <a:lnTo>
                    <a:pt x="846" y="223"/>
                  </a:lnTo>
                  <a:lnTo>
                    <a:pt x="839" y="225"/>
                  </a:lnTo>
                  <a:lnTo>
                    <a:pt x="834" y="227"/>
                  </a:lnTo>
                  <a:lnTo>
                    <a:pt x="829" y="231"/>
                  </a:lnTo>
                  <a:lnTo>
                    <a:pt x="821" y="235"/>
                  </a:lnTo>
                  <a:lnTo>
                    <a:pt x="816" y="240"/>
                  </a:lnTo>
                  <a:lnTo>
                    <a:pt x="815" y="244"/>
                  </a:lnTo>
                  <a:lnTo>
                    <a:pt x="814" y="245"/>
                  </a:lnTo>
                  <a:lnTo>
                    <a:pt x="814" y="266"/>
                  </a:lnTo>
                  <a:lnTo>
                    <a:pt x="786" y="325"/>
                  </a:lnTo>
                  <a:lnTo>
                    <a:pt x="825" y="338"/>
                  </a:lnTo>
                  <a:lnTo>
                    <a:pt x="825" y="368"/>
                  </a:lnTo>
                  <a:lnTo>
                    <a:pt x="825" y="369"/>
                  </a:lnTo>
                  <a:lnTo>
                    <a:pt x="823" y="372"/>
                  </a:lnTo>
                  <a:lnTo>
                    <a:pt x="821" y="376"/>
                  </a:lnTo>
                  <a:lnTo>
                    <a:pt x="817" y="380"/>
                  </a:lnTo>
                  <a:lnTo>
                    <a:pt x="812" y="382"/>
                  </a:lnTo>
                  <a:lnTo>
                    <a:pt x="804" y="383"/>
                  </a:lnTo>
                  <a:lnTo>
                    <a:pt x="796" y="381"/>
                  </a:lnTo>
                  <a:lnTo>
                    <a:pt x="785" y="375"/>
                  </a:lnTo>
                  <a:lnTo>
                    <a:pt x="785" y="354"/>
                  </a:lnTo>
                  <a:lnTo>
                    <a:pt x="754" y="345"/>
                  </a:lnTo>
                  <a:lnTo>
                    <a:pt x="650" y="309"/>
                  </a:lnTo>
                  <a:lnTo>
                    <a:pt x="648" y="309"/>
                  </a:lnTo>
                  <a:lnTo>
                    <a:pt x="646" y="309"/>
                  </a:lnTo>
                  <a:lnTo>
                    <a:pt x="643" y="308"/>
                  </a:lnTo>
                  <a:lnTo>
                    <a:pt x="639" y="306"/>
                  </a:lnTo>
                  <a:lnTo>
                    <a:pt x="634" y="304"/>
                  </a:lnTo>
                  <a:lnTo>
                    <a:pt x="630" y="301"/>
                  </a:lnTo>
                  <a:lnTo>
                    <a:pt x="625" y="297"/>
                  </a:lnTo>
                  <a:lnTo>
                    <a:pt x="0" y="88"/>
                  </a:lnTo>
                  <a:lnTo>
                    <a:pt x="0" y="86"/>
                  </a:lnTo>
                  <a:lnTo>
                    <a:pt x="1" y="82"/>
                  </a:lnTo>
                  <a:lnTo>
                    <a:pt x="2" y="80"/>
                  </a:lnTo>
                  <a:lnTo>
                    <a:pt x="6" y="78"/>
                  </a:lnTo>
                  <a:lnTo>
                    <a:pt x="6" y="77"/>
                  </a:lnTo>
                  <a:lnTo>
                    <a:pt x="8" y="74"/>
                  </a:lnTo>
                  <a:lnTo>
                    <a:pt x="12" y="71"/>
                  </a:lnTo>
                  <a:lnTo>
                    <a:pt x="18" y="70"/>
                  </a:lnTo>
                  <a:lnTo>
                    <a:pt x="15" y="39"/>
                  </a:lnTo>
                  <a:lnTo>
                    <a:pt x="40" y="39"/>
                  </a:lnTo>
                  <a:lnTo>
                    <a:pt x="40" y="38"/>
                  </a:lnTo>
                  <a:lnTo>
                    <a:pt x="41" y="36"/>
                  </a:lnTo>
                  <a:lnTo>
                    <a:pt x="42" y="32"/>
                  </a:lnTo>
                  <a:lnTo>
                    <a:pt x="45" y="29"/>
                  </a:lnTo>
                  <a:lnTo>
                    <a:pt x="49" y="25"/>
                  </a:lnTo>
                  <a:lnTo>
                    <a:pt x="53" y="22"/>
                  </a:lnTo>
                  <a:lnTo>
                    <a:pt x="58" y="20"/>
                  </a:lnTo>
                  <a:lnTo>
                    <a:pt x="66" y="20"/>
                  </a:lnTo>
                  <a:lnTo>
                    <a:pt x="66" y="19"/>
                  </a:lnTo>
                  <a:lnTo>
                    <a:pt x="68" y="17"/>
                  </a:lnTo>
                  <a:lnTo>
                    <a:pt x="71" y="14"/>
                  </a:lnTo>
                  <a:lnTo>
                    <a:pt x="74" y="11"/>
                  </a:lnTo>
                  <a:lnTo>
                    <a:pt x="79" y="7"/>
                  </a:lnTo>
                  <a:lnTo>
                    <a:pt x="84" y="4"/>
                  </a:lnTo>
                  <a:lnTo>
                    <a:pt x="90" y="2"/>
                  </a:lnTo>
                  <a:lnTo>
                    <a:pt x="96" y="0"/>
                  </a:lnTo>
                  <a:lnTo>
                    <a:pt x="102" y="2"/>
                  </a:lnTo>
                  <a:lnTo>
                    <a:pt x="102" y="6"/>
                  </a:lnTo>
                  <a:lnTo>
                    <a:pt x="99" y="11"/>
                  </a:lnTo>
                  <a:lnTo>
                    <a:pt x="94" y="15"/>
                  </a:lnTo>
                  <a:lnTo>
                    <a:pt x="91" y="18"/>
                  </a:lnTo>
                  <a:lnTo>
                    <a:pt x="89" y="24"/>
                  </a:lnTo>
                  <a:lnTo>
                    <a:pt x="86" y="32"/>
                  </a:lnTo>
                  <a:lnTo>
                    <a:pt x="83" y="40"/>
                  </a:lnTo>
                  <a:lnTo>
                    <a:pt x="81" y="51"/>
                  </a:lnTo>
                  <a:lnTo>
                    <a:pt x="81" y="62"/>
                  </a:lnTo>
                  <a:lnTo>
                    <a:pt x="82" y="74"/>
                  </a:lnTo>
                  <a:lnTo>
                    <a:pt x="86" y="85"/>
                  </a:lnTo>
                  <a:lnTo>
                    <a:pt x="656" y="265"/>
                  </a:lnTo>
                  <a:lnTo>
                    <a:pt x="670" y="258"/>
                  </a:lnTo>
                  <a:lnTo>
                    <a:pt x="713" y="273"/>
                  </a:lnTo>
                  <a:lnTo>
                    <a:pt x="774" y="252"/>
                  </a:lnTo>
                </a:path>
              </a:pathLst>
            </a:custGeom>
            <a:solidFill>
              <a:srgbClr val="32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1" name="Freeform 266"/>
            <p:cNvSpPr>
              <a:spLocks/>
            </p:cNvSpPr>
            <p:nvPr/>
          </p:nvSpPr>
          <p:spPr bwMode="auto">
            <a:xfrm>
              <a:off x="4001" y="1918"/>
              <a:ext cx="1078" cy="390"/>
            </a:xfrm>
            <a:custGeom>
              <a:avLst/>
              <a:gdLst>
                <a:gd name="T0" fmla="*/ 778 w 1078"/>
                <a:gd name="T1" fmla="*/ 233 h 390"/>
                <a:gd name="T2" fmla="*/ 786 w 1078"/>
                <a:gd name="T3" fmla="*/ 222 h 390"/>
                <a:gd name="T4" fmla="*/ 794 w 1078"/>
                <a:gd name="T5" fmla="*/ 217 h 390"/>
                <a:gd name="T6" fmla="*/ 1068 w 1078"/>
                <a:gd name="T7" fmla="*/ 138 h 390"/>
                <a:gd name="T8" fmla="*/ 1041 w 1078"/>
                <a:gd name="T9" fmla="*/ 223 h 390"/>
                <a:gd name="T10" fmla="*/ 978 w 1078"/>
                <a:gd name="T11" fmla="*/ 254 h 390"/>
                <a:gd name="T12" fmla="*/ 972 w 1078"/>
                <a:gd name="T13" fmla="*/ 248 h 390"/>
                <a:gd name="T14" fmla="*/ 962 w 1078"/>
                <a:gd name="T15" fmla="*/ 238 h 390"/>
                <a:gd name="T16" fmla="*/ 948 w 1078"/>
                <a:gd name="T17" fmla="*/ 229 h 390"/>
                <a:gd name="T18" fmla="*/ 937 w 1078"/>
                <a:gd name="T19" fmla="*/ 224 h 390"/>
                <a:gd name="T20" fmla="*/ 928 w 1078"/>
                <a:gd name="T21" fmla="*/ 223 h 390"/>
                <a:gd name="T22" fmla="*/ 915 w 1078"/>
                <a:gd name="T23" fmla="*/ 222 h 390"/>
                <a:gd name="T24" fmla="*/ 900 w 1078"/>
                <a:gd name="T25" fmla="*/ 220 h 390"/>
                <a:gd name="T26" fmla="*/ 883 w 1078"/>
                <a:gd name="T27" fmla="*/ 221 h 390"/>
                <a:gd name="T28" fmla="*/ 866 w 1078"/>
                <a:gd name="T29" fmla="*/ 222 h 390"/>
                <a:gd name="T30" fmla="*/ 851 w 1078"/>
                <a:gd name="T31" fmla="*/ 226 h 390"/>
                <a:gd name="T32" fmla="*/ 839 w 1078"/>
                <a:gd name="T33" fmla="*/ 231 h 390"/>
                <a:gd name="T34" fmla="*/ 826 w 1078"/>
                <a:gd name="T35" fmla="*/ 239 h 390"/>
                <a:gd name="T36" fmla="*/ 820 w 1078"/>
                <a:gd name="T37" fmla="*/ 248 h 390"/>
                <a:gd name="T38" fmla="*/ 819 w 1078"/>
                <a:gd name="T39" fmla="*/ 270 h 390"/>
                <a:gd name="T40" fmla="*/ 830 w 1078"/>
                <a:gd name="T41" fmla="*/ 343 h 390"/>
                <a:gd name="T42" fmla="*/ 830 w 1078"/>
                <a:gd name="T43" fmla="*/ 375 h 390"/>
                <a:gd name="T44" fmla="*/ 826 w 1078"/>
                <a:gd name="T45" fmla="*/ 382 h 390"/>
                <a:gd name="T46" fmla="*/ 817 w 1078"/>
                <a:gd name="T47" fmla="*/ 388 h 390"/>
                <a:gd name="T48" fmla="*/ 800 w 1078"/>
                <a:gd name="T49" fmla="*/ 387 h 390"/>
                <a:gd name="T50" fmla="*/ 789 w 1078"/>
                <a:gd name="T51" fmla="*/ 360 h 390"/>
                <a:gd name="T52" fmla="*/ 654 w 1078"/>
                <a:gd name="T53" fmla="*/ 314 h 390"/>
                <a:gd name="T54" fmla="*/ 650 w 1078"/>
                <a:gd name="T55" fmla="*/ 314 h 390"/>
                <a:gd name="T56" fmla="*/ 643 w 1078"/>
                <a:gd name="T57" fmla="*/ 311 h 390"/>
                <a:gd name="T58" fmla="*/ 634 w 1078"/>
                <a:gd name="T59" fmla="*/ 306 h 390"/>
                <a:gd name="T60" fmla="*/ 0 w 1078"/>
                <a:gd name="T61" fmla="*/ 89 h 390"/>
                <a:gd name="T62" fmla="*/ 1 w 1078"/>
                <a:gd name="T63" fmla="*/ 83 h 390"/>
                <a:gd name="T64" fmla="*/ 6 w 1078"/>
                <a:gd name="T65" fmla="*/ 79 h 390"/>
                <a:gd name="T66" fmla="*/ 8 w 1078"/>
                <a:gd name="T67" fmla="*/ 75 h 390"/>
                <a:gd name="T68" fmla="*/ 18 w 1078"/>
                <a:gd name="T69" fmla="*/ 71 h 390"/>
                <a:gd name="T70" fmla="*/ 40 w 1078"/>
                <a:gd name="T71" fmla="*/ 40 h 390"/>
                <a:gd name="T72" fmla="*/ 41 w 1078"/>
                <a:gd name="T73" fmla="*/ 37 h 390"/>
                <a:gd name="T74" fmla="*/ 45 w 1078"/>
                <a:gd name="T75" fmla="*/ 29 h 390"/>
                <a:gd name="T76" fmla="*/ 53 w 1078"/>
                <a:gd name="T77" fmla="*/ 22 h 390"/>
                <a:gd name="T78" fmla="*/ 66 w 1078"/>
                <a:gd name="T79" fmla="*/ 20 h 390"/>
                <a:gd name="T80" fmla="*/ 68 w 1078"/>
                <a:gd name="T81" fmla="*/ 17 h 390"/>
                <a:gd name="T82" fmla="*/ 74 w 1078"/>
                <a:gd name="T83" fmla="*/ 11 h 390"/>
                <a:gd name="T84" fmla="*/ 84 w 1078"/>
                <a:gd name="T85" fmla="*/ 4 h 390"/>
                <a:gd name="T86" fmla="*/ 97 w 1078"/>
                <a:gd name="T87" fmla="*/ 0 h 390"/>
                <a:gd name="T88" fmla="*/ 103 w 1078"/>
                <a:gd name="T89" fmla="*/ 6 h 390"/>
                <a:gd name="T90" fmla="*/ 95 w 1078"/>
                <a:gd name="T91" fmla="*/ 15 h 390"/>
                <a:gd name="T92" fmla="*/ 89 w 1078"/>
                <a:gd name="T93" fmla="*/ 24 h 390"/>
                <a:gd name="T94" fmla="*/ 83 w 1078"/>
                <a:gd name="T95" fmla="*/ 41 h 390"/>
                <a:gd name="T96" fmla="*/ 81 w 1078"/>
                <a:gd name="T97" fmla="*/ 63 h 390"/>
                <a:gd name="T98" fmla="*/ 86 w 1078"/>
                <a:gd name="T99" fmla="*/ 86 h 390"/>
                <a:gd name="T100" fmla="*/ 674 w 1078"/>
                <a:gd name="T101" fmla="*/ 262 h 390"/>
                <a:gd name="T102" fmla="*/ 778 w 1078"/>
                <a:gd name="T103" fmla="*/ 256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8" h="390">
                  <a:moveTo>
                    <a:pt x="778" y="256"/>
                  </a:moveTo>
                  <a:lnTo>
                    <a:pt x="778" y="233"/>
                  </a:lnTo>
                  <a:lnTo>
                    <a:pt x="781" y="226"/>
                  </a:lnTo>
                  <a:lnTo>
                    <a:pt x="786" y="222"/>
                  </a:lnTo>
                  <a:lnTo>
                    <a:pt x="792" y="218"/>
                  </a:lnTo>
                  <a:lnTo>
                    <a:pt x="794" y="217"/>
                  </a:lnTo>
                  <a:lnTo>
                    <a:pt x="1024" y="125"/>
                  </a:lnTo>
                  <a:lnTo>
                    <a:pt x="1068" y="138"/>
                  </a:lnTo>
                  <a:lnTo>
                    <a:pt x="1077" y="151"/>
                  </a:lnTo>
                  <a:lnTo>
                    <a:pt x="1041" y="223"/>
                  </a:lnTo>
                  <a:lnTo>
                    <a:pt x="978" y="255"/>
                  </a:lnTo>
                  <a:lnTo>
                    <a:pt x="978" y="254"/>
                  </a:lnTo>
                  <a:lnTo>
                    <a:pt x="975" y="252"/>
                  </a:lnTo>
                  <a:lnTo>
                    <a:pt x="972" y="248"/>
                  </a:lnTo>
                  <a:lnTo>
                    <a:pt x="968" y="242"/>
                  </a:lnTo>
                  <a:lnTo>
                    <a:pt x="962" y="238"/>
                  </a:lnTo>
                  <a:lnTo>
                    <a:pt x="956" y="233"/>
                  </a:lnTo>
                  <a:lnTo>
                    <a:pt x="948" y="229"/>
                  </a:lnTo>
                  <a:lnTo>
                    <a:pt x="940" y="225"/>
                  </a:lnTo>
                  <a:lnTo>
                    <a:pt x="937" y="224"/>
                  </a:lnTo>
                  <a:lnTo>
                    <a:pt x="933" y="223"/>
                  </a:lnTo>
                  <a:lnTo>
                    <a:pt x="928" y="223"/>
                  </a:lnTo>
                  <a:lnTo>
                    <a:pt x="922" y="222"/>
                  </a:lnTo>
                  <a:lnTo>
                    <a:pt x="915" y="222"/>
                  </a:lnTo>
                  <a:lnTo>
                    <a:pt x="908" y="221"/>
                  </a:lnTo>
                  <a:lnTo>
                    <a:pt x="900" y="220"/>
                  </a:lnTo>
                  <a:lnTo>
                    <a:pt x="892" y="220"/>
                  </a:lnTo>
                  <a:lnTo>
                    <a:pt x="883" y="221"/>
                  </a:lnTo>
                  <a:lnTo>
                    <a:pt x="874" y="222"/>
                  </a:lnTo>
                  <a:lnTo>
                    <a:pt x="866" y="222"/>
                  </a:lnTo>
                  <a:lnTo>
                    <a:pt x="859" y="224"/>
                  </a:lnTo>
                  <a:lnTo>
                    <a:pt x="851" y="226"/>
                  </a:lnTo>
                  <a:lnTo>
                    <a:pt x="844" y="229"/>
                  </a:lnTo>
                  <a:lnTo>
                    <a:pt x="839" y="231"/>
                  </a:lnTo>
                  <a:lnTo>
                    <a:pt x="834" y="235"/>
                  </a:lnTo>
                  <a:lnTo>
                    <a:pt x="826" y="239"/>
                  </a:lnTo>
                  <a:lnTo>
                    <a:pt x="821" y="244"/>
                  </a:lnTo>
                  <a:lnTo>
                    <a:pt x="820" y="248"/>
                  </a:lnTo>
                  <a:lnTo>
                    <a:pt x="819" y="249"/>
                  </a:lnTo>
                  <a:lnTo>
                    <a:pt x="819" y="270"/>
                  </a:lnTo>
                  <a:lnTo>
                    <a:pt x="790" y="330"/>
                  </a:lnTo>
                  <a:lnTo>
                    <a:pt x="830" y="343"/>
                  </a:lnTo>
                  <a:lnTo>
                    <a:pt x="830" y="374"/>
                  </a:lnTo>
                  <a:lnTo>
                    <a:pt x="830" y="375"/>
                  </a:lnTo>
                  <a:lnTo>
                    <a:pt x="828" y="378"/>
                  </a:lnTo>
                  <a:lnTo>
                    <a:pt x="826" y="382"/>
                  </a:lnTo>
                  <a:lnTo>
                    <a:pt x="822" y="386"/>
                  </a:lnTo>
                  <a:lnTo>
                    <a:pt x="817" y="388"/>
                  </a:lnTo>
                  <a:lnTo>
                    <a:pt x="809" y="389"/>
                  </a:lnTo>
                  <a:lnTo>
                    <a:pt x="800" y="387"/>
                  </a:lnTo>
                  <a:lnTo>
                    <a:pt x="789" y="381"/>
                  </a:lnTo>
                  <a:lnTo>
                    <a:pt x="789" y="360"/>
                  </a:lnTo>
                  <a:lnTo>
                    <a:pt x="758" y="350"/>
                  </a:lnTo>
                  <a:lnTo>
                    <a:pt x="654" y="314"/>
                  </a:lnTo>
                  <a:lnTo>
                    <a:pt x="652" y="314"/>
                  </a:lnTo>
                  <a:lnTo>
                    <a:pt x="650" y="314"/>
                  </a:lnTo>
                  <a:lnTo>
                    <a:pt x="647" y="313"/>
                  </a:lnTo>
                  <a:lnTo>
                    <a:pt x="643" y="311"/>
                  </a:lnTo>
                  <a:lnTo>
                    <a:pt x="638" y="309"/>
                  </a:lnTo>
                  <a:lnTo>
                    <a:pt x="634" y="306"/>
                  </a:lnTo>
                  <a:lnTo>
                    <a:pt x="629" y="302"/>
                  </a:lnTo>
                  <a:lnTo>
                    <a:pt x="0" y="89"/>
                  </a:lnTo>
                  <a:lnTo>
                    <a:pt x="0" y="87"/>
                  </a:lnTo>
                  <a:lnTo>
                    <a:pt x="1" y="83"/>
                  </a:lnTo>
                  <a:lnTo>
                    <a:pt x="2" y="81"/>
                  </a:lnTo>
                  <a:lnTo>
                    <a:pt x="6" y="79"/>
                  </a:lnTo>
                  <a:lnTo>
                    <a:pt x="6" y="78"/>
                  </a:lnTo>
                  <a:lnTo>
                    <a:pt x="8" y="75"/>
                  </a:lnTo>
                  <a:lnTo>
                    <a:pt x="12" y="72"/>
                  </a:lnTo>
                  <a:lnTo>
                    <a:pt x="18" y="71"/>
                  </a:lnTo>
                  <a:lnTo>
                    <a:pt x="15" y="40"/>
                  </a:lnTo>
                  <a:lnTo>
                    <a:pt x="40" y="40"/>
                  </a:lnTo>
                  <a:lnTo>
                    <a:pt x="40" y="39"/>
                  </a:lnTo>
                  <a:lnTo>
                    <a:pt x="41" y="37"/>
                  </a:lnTo>
                  <a:lnTo>
                    <a:pt x="42" y="33"/>
                  </a:lnTo>
                  <a:lnTo>
                    <a:pt x="45" y="29"/>
                  </a:lnTo>
                  <a:lnTo>
                    <a:pt x="49" y="25"/>
                  </a:lnTo>
                  <a:lnTo>
                    <a:pt x="53" y="22"/>
                  </a:lnTo>
                  <a:lnTo>
                    <a:pt x="58" y="20"/>
                  </a:lnTo>
                  <a:lnTo>
                    <a:pt x="66" y="20"/>
                  </a:lnTo>
                  <a:lnTo>
                    <a:pt x="66" y="19"/>
                  </a:lnTo>
                  <a:lnTo>
                    <a:pt x="68" y="17"/>
                  </a:lnTo>
                  <a:lnTo>
                    <a:pt x="71" y="14"/>
                  </a:lnTo>
                  <a:lnTo>
                    <a:pt x="74" y="11"/>
                  </a:lnTo>
                  <a:lnTo>
                    <a:pt x="79" y="7"/>
                  </a:lnTo>
                  <a:lnTo>
                    <a:pt x="84" y="4"/>
                  </a:lnTo>
                  <a:lnTo>
                    <a:pt x="91" y="2"/>
                  </a:lnTo>
                  <a:lnTo>
                    <a:pt x="97" y="0"/>
                  </a:lnTo>
                  <a:lnTo>
                    <a:pt x="103" y="2"/>
                  </a:lnTo>
                  <a:lnTo>
                    <a:pt x="103" y="6"/>
                  </a:lnTo>
                  <a:lnTo>
                    <a:pt x="100" y="11"/>
                  </a:lnTo>
                  <a:lnTo>
                    <a:pt x="95" y="15"/>
                  </a:lnTo>
                  <a:lnTo>
                    <a:pt x="92" y="18"/>
                  </a:lnTo>
                  <a:lnTo>
                    <a:pt x="89" y="24"/>
                  </a:lnTo>
                  <a:lnTo>
                    <a:pt x="86" y="32"/>
                  </a:lnTo>
                  <a:lnTo>
                    <a:pt x="83" y="41"/>
                  </a:lnTo>
                  <a:lnTo>
                    <a:pt x="81" y="52"/>
                  </a:lnTo>
                  <a:lnTo>
                    <a:pt x="81" y="63"/>
                  </a:lnTo>
                  <a:lnTo>
                    <a:pt x="82" y="75"/>
                  </a:lnTo>
                  <a:lnTo>
                    <a:pt x="86" y="86"/>
                  </a:lnTo>
                  <a:lnTo>
                    <a:pt x="660" y="269"/>
                  </a:lnTo>
                  <a:lnTo>
                    <a:pt x="674" y="262"/>
                  </a:lnTo>
                  <a:lnTo>
                    <a:pt x="717" y="277"/>
                  </a:lnTo>
                  <a:lnTo>
                    <a:pt x="778" y="25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2" name="Freeform 267"/>
            <p:cNvSpPr>
              <a:spLocks/>
            </p:cNvSpPr>
            <p:nvPr/>
          </p:nvSpPr>
          <p:spPr bwMode="auto">
            <a:xfrm>
              <a:off x="4732" y="2195"/>
              <a:ext cx="51" cy="119"/>
            </a:xfrm>
            <a:custGeom>
              <a:avLst/>
              <a:gdLst>
                <a:gd name="T0" fmla="*/ 50 w 51"/>
                <a:gd name="T1" fmla="*/ 100 h 119"/>
                <a:gd name="T2" fmla="*/ 32 w 51"/>
                <a:gd name="T3" fmla="*/ 118 h 119"/>
                <a:gd name="T4" fmla="*/ 0 w 51"/>
                <a:gd name="T5" fmla="*/ 109 h 119"/>
                <a:gd name="T6" fmla="*/ 1 w 51"/>
                <a:gd name="T7" fmla="*/ 99 h 119"/>
                <a:gd name="T8" fmla="*/ 3 w 51"/>
                <a:gd name="T9" fmla="*/ 97 h 119"/>
                <a:gd name="T10" fmla="*/ 6 w 51"/>
                <a:gd name="T11" fmla="*/ 93 h 119"/>
                <a:gd name="T12" fmla="*/ 10 w 51"/>
                <a:gd name="T13" fmla="*/ 89 h 119"/>
                <a:gd name="T14" fmla="*/ 11 w 51"/>
                <a:gd name="T15" fmla="*/ 85 h 119"/>
                <a:gd name="T16" fmla="*/ 11 w 51"/>
                <a:gd name="T17" fmla="*/ 81 h 119"/>
                <a:gd name="T18" fmla="*/ 9 w 51"/>
                <a:gd name="T19" fmla="*/ 76 h 119"/>
                <a:gd name="T20" fmla="*/ 8 w 51"/>
                <a:gd name="T21" fmla="*/ 70 h 119"/>
                <a:gd name="T22" fmla="*/ 8 w 51"/>
                <a:gd name="T23" fmla="*/ 63 h 119"/>
                <a:gd name="T24" fmla="*/ 8 w 51"/>
                <a:gd name="T25" fmla="*/ 54 h 119"/>
                <a:gd name="T26" fmla="*/ 9 w 51"/>
                <a:gd name="T27" fmla="*/ 46 h 119"/>
                <a:gd name="T28" fmla="*/ 12 w 51"/>
                <a:gd name="T29" fmla="*/ 36 h 119"/>
                <a:gd name="T30" fmla="*/ 15 w 51"/>
                <a:gd name="T31" fmla="*/ 28 h 119"/>
                <a:gd name="T32" fmla="*/ 20 w 51"/>
                <a:gd name="T33" fmla="*/ 21 h 119"/>
                <a:gd name="T34" fmla="*/ 24 w 51"/>
                <a:gd name="T35" fmla="*/ 14 h 119"/>
                <a:gd name="T36" fmla="*/ 29 w 51"/>
                <a:gd name="T37" fmla="*/ 10 h 119"/>
                <a:gd name="T38" fmla="*/ 35 w 51"/>
                <a:gd name="T39" fmla="*/ 5 h 119"/>
                <a:gd name="T40" fmla="*/ 39 w 51"/>
                <a:gd name="T41" fmla="*/ 2 h 119"/>
                <a:gd name="T42" fmla="*/ 45 w 51"/>
                <a:gd name="T43" fmla="*/ 0 h 119"/>
                <a:gd name="T44" fmla="*/ 48 w 51"/>
                <a:gd name="T45" fmla="*/ 0 h 119"/>
                <a:gd name="T46" fmla="*/ 50 w 51"/>
                <a:gd name="T47" fmla="*/ 2 h 119"/>
                <a:gd name="T48" fmla="*/ 50 w 51"/>
                <a:gd name="T49" fmla="*/ 5 h 119"/>
                <a:gd name="T50" fmla="*/ 49 w 51"/>
                <a:gd name="T51" fmla="*/ 7 h 119"/>
                <a:gd name="T52" fmla="*/ 47 w 51"/>
                <a:gd name="T53" fmla="*/ 10 h 119"/>
                <a:gd name="T54" fmla="*/ 45 w 51"/>
                <a:gd name="T55" fmla="*/ 14 h 119"/>
                <a:gd name="T56" fmla="*/ 42 w 51"/>
                <a:gd name="T57" fmla="*/ 18 h 119"/>
                <a:gd name="T58" fmla="*/ 38 w 51"/>
                <a:gd name="T59" fmla="*/ 22 h 119"/>
                <a:gd name="T60" fmla="*/ 36 w 51"/>
                <a:gd name="T61" fmla="*/ 27 h 119"/>
                <a:gd name="T62" fmla="*/ 33 w 51"/>
                <a:gd name="T63" fmla="*/ 31 h 119"/>
                <a:gd name="T64" fmla="*/ 32 w 51"/>
                <a:gd name="T65" fmla="*/ 38 h 119"/>
                <a:gd name="T66" fmla="*/ 31 w 51"/>
                <a:gd name="T67" fmla="*/ 46 h 119"/>
                <a:gd name="T68" fmla="*/ 31 w 51"/>
                <a:gd name="T69" fmla="*/ 53 h 119"/>
                <a:gd name="T70" fmla="*/ 32 w 51"/>
                <a:gd name="T71" fmla="*/ 61 h 119"/>
                <a:gd name="T72" fmla="*/ 34 w 51"/>
                <a:gd name="T73" fmla="*/ 68 h 119"/>
                <a:gd name="T74" fmla="*/ 36 w 51"/>
                <a:gd name="T75" fmla="*/ 73 h 119"/>
                <a:gd name="T76" fmla="*/ 38 w 51"/>
                <a:gd name="T77" fmla="*/ 77 h 119"/>
                <a:gd name="T78" fmla="*/ 41 w 51"/>
                <a:gd name="T79" fmla="*/ 79 h 119"/>
                <a:gd name="T80" fmla="*/ 45 w 51"/>
                <a:gd name="T81" fmla="*/ 79 h 119"/>
                <a:gd name="T82" fmla="*/ 47 w 51"/>
                <a:gd name="T83" fmla="*/ 82 h 119"/>
                <a:gd name="T84" fmla="*/ 48 w 51"/>
                <a:gd name="T85" fmla="*/ 85 h 119"/>
                <a:gd name="T86" fmla="*/ 47 w 51"/>
                <a:gd name="T87" fmla="*/ 89 h 119"/>
                <a:gd name="T88" fmla="*/ 47 w 51"/>
                <a:gd name="T89" fmla="*/ 91 h 119"/>
                <a:gd name="T90" fmla="*/ 48 w 51"/>
                <a:gd name="T91" fmla="*/ 93 h 119"/>
                <a:gd name="T92" fmla="*/ 50 w 51"/>
                <a:gd name="T93" fmla="*/ 97 h 119"/>
                <a:gd name="T94" fmla="*/ 50 w 51"/>
                <a:gd name="T95" fmla="*/ 10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 h="119">
                  <a:moveTo>
                    <a:pt x="50" y="100"/>
                  </a:moveTo>
                  <a:lnTo>
                    <a:pt x="32" y="118"/>
                  </a:lnTo>
                  <a:lnTo>
                    <a:pt x="0" y="109"/>
                  </a:lnTo>
                  <a:lnTo>
                    <a:pt x="1" y="99"/>
                  </a:lnTo>
                  <a:lnTo>
                    <a:pt x="3" y="97"/>
                  </a:lnTo>
                  <a:lnTo>
                    <a:pt x="6" y="93"/>
                  </a:lnTo>
                  <a:lnTo>
                    <a:pt x="10" y="89"/>
                  </a:lnTo>
                  <a:lnTo>
                    <a:pt x="11" y="85"/>
                  </a:lnTo>
                  <a:lnTo>
                    <a:pt x="11" y="81"/>
                  </a:lnTo>
                  <a:lnTo>
                    <a:pt x="9" y="76"/>
                  </a:lnTo>
                  <a:lnTo>
                    <a:pt x="8" y="70"/>
                  </a:lnTo>
                  <a:lnTo>
                    <a:pt x="8" y="63"/>
                  </a:lnTo>
                  <a:lnTo>
                    <a:pt x="8" y="54"/>
                  </a:lnTo>
                  <a:lnTo>
                    <a:pt x="9" y="46"/>
                  </a:lnTo>
                  <a:lnTo>
                    <a:pt x="12" y="36"/>
                  </a:lnTo>
                  <a:lnTo>
                    <a:pt x="15" y="28"/>
                  </a:lnTo>
                  <a:lnTo>
                    <a:pt x="20" y="21"/>
                  </a:lnTo>
                  <a:lnTo>
                    <a:pt x="24" y="14"/>
                  </a:lnTo>
                  <a:lnTo>
                    <a:pt x="29" y="10"/>
                  </a:lnTo>
                  <a:lnTo>
                    <a:pt x="35" y="5"/>
                  </a:lnTo>
                  <a:lnTo>
                    <a:pt x="39" y="2"/>
                  </a:lnTo>
                  <a:lnTo>
                    <a:pt x="45" y="0"/>
                  </a:lnTo>
                  <a:lnTo>
                    <a:pt x="48" y="0"/>
                  </a:lnTo>
                  <a:lnTo>
                    <a:pt x="50" y="2"/>
                  </a:lnTo>
                  <a:lnTo>
                    <a:pt x="50" y="5"/>
                  </a:lnTo>
                  <a:lnTo>
                    <a:pt x="49" y="7"/>
                  </a:lnTo>
                  <a:lnTo>
                    <a:pt x="47" y="10"/>
                  </a:lnTo>
                  <a:lnTo>
                    <a:pt x="45" y="14"/>
                  </a:lnTo>
                  <a:lnTo>
                    <a:pt x="42" y="18"/>
                  </a:lnTo>
                  <a:lnTo>
                    <a:pt x="38" y="22"/>
                  </a:lnTo>
                  <a:lnTo>
                    <a:pt x="36" y="27"/>
                  </a:lnTo>
                  <a:lnTo>
                    <a:pt x="33" y="31"/>
                  </a:lnTo>
                  <a:lnTo>
                    <a:pt x="32" y="38"/>
                  </a:lnTo>
                  <a:lnTo>
                    <a:pt x="31" y="46"/>
                  </a:lnTo>
                  <a:lnTo>
                    <a:pt x="31" y="53"/>
                  </a:lnTo>
                  <a:lnTo>
                    <a:pt x="32" y="61"/>
                  </a:lnTo>
                  <a:lnTo>
                    <a:pt x="34" y="68"/>
                  </a:lnTo>
                  <a:lnTo>
                    <a:pt x="36" y="73"/>
                  </a:lnTo>
                  <a:lnTo>
                    <a:pt x="38" y="77"/>
                  </a:lnTo>
                  <a:lnTo>
                    <a:pt x="41" y="79"/>
                  </a:lnTo>
                  <a:lnTo>
                    <a:pt x="45" y="79"/>
                  </a:lnTo>
                  <a:lnTo>
                    <a:pt x="47" y="82"/>
                  </a:lnTo>
                  <a:lnTo>
                    <a:pt x="48" y="85"/>
                  </a:lnTo>
                  <a:lnTo>
                    <a:pt x="47" y="89"/>
                  </a:lnTo>
                  <a:lnTo>
                    <a:pt x="47" y="91"/>
                  </a:lnTo>
                  <a:lnTo>
                    <a:pt x="48" y="93"/>
                  </a:lnTo>
                  <a:lnTo>
                    <a:pt x="50" y="97"/>
                  </a:lnTo>
                  <a:lnTo>
                    <a:pt x="50" y="10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3" name="Freeform 268"/>
            <p:cNvSpPr>
              <a:spLocks/>
            </p:cNvSpPr>
            <p:nvPr/>
          </p:nvSpPr>
          <p:spPr bwMode="auto">
            <a:xfrm>
              <a:off x="4732" y="2195"/>
              <a:ext cx="57" cy="125"/>
            </a:xfrm>
            <a:custGeom>
              <a:avLst/>
              <a:gdLst>
                <a:gd name="T0" fmla="*/ 56 w 57"/>
                <a:gd name="T1" fmla="*/ 105 h 125"/>
                <a:gd name="T2" fmla="*/ 36 w 57"/>
                <a:gd name="T3" fmla="*/ 124 h 125"/>
                <a:gd name="T4" fmla="*/ 0 w 57"/>
                <a:gd name="T5" fmla="*/ 115 h 125"/>
                <a:gd name="T6" fmla="*/ 1 w 57"/>
                <a:gd name="T7" fmla="*/ 104 h 125"/>
                <a:gd name="T8" fmla="*/ 3 w 57"/>
                <a:gd name="T9" fmla="*/ 102 h 125"/>
                <a:gd name="T10" fmla="*/ 7 w 57"/>
                <a:gd name="T11" fmla="*/ 98 h 125"/>
                <a:gd name="T12" fmla="*/ 11 w 57"/>
                <a:gd name="T13" fmla="*/ 94 h 125"/>
                <a:gd name="T14" fmla="*/ 12 w 57"/>
                <a:gd name="T15" fmla="*/ 89 h 125"/>
                <a:gd name="T16" fmla="*/ 12 w 57"/>
                <a:gd name="T17" fmla="*/ 85 h 125"/>
                <a:gd name="T18" fmla="*/ 10 w 57"/>
                <a:gd name="T19" fmla="*/ 80 h 125"/>
                <a:gd name="T20" fmla="*/ 9 w 57"/>
                <a:gd name="T21" fmla="*/ 74 h 125"/>
                <a:gd name="T22" fmla="*/ 9 w 57"/>
                <a:gd name="T23" fmla="*/ 66 h 125"/>
                <a:gd name="T24" fmla="*/ 9 w 57"/>
                <a:gd name="T25" fmla="*/ 57 h 125"/>
                <a:gd name="T26" fmla="*/ 10 w 57"/>
                <a:gd name="T27" fmla="*/ 48 h 125"/>
                <a:gd name="T28" fmla="*/ 13 w 57"/>
                <a:gd name="T29" fmla="*/ 38 h 125"/>
                <a:gd name="T30" fmla="*/ 17 w 57"/>
                <a:gd name="T31" fmla="*/ 29 h 125"/>
                <a:gd name="T32" fmla="*/ 22 w 57"/>
                <a:gd name="T33" fmla="*/ 22 h 125"/>
                <a:gd name="T34" fmla="*/ 27 w 57"/>
                <a:gd name="T35" fmla="*/ 15 h 125"/>
                <a:gd name="T36" fmla="*/ 33 w 57"/>
                <a:gd name="T37" fmla="*/ 10 h 125"/>
                <a:gd name="T38" fmla="*/ 39 w 57"/>
                <a:gd name="T39" fmla="*/ 5 h 125"/>
                <a:gd name="T40" fmla="*/ 44 w 57"/>
                <a:gd name="T41" fmla="*/ 2 h 125"/>
                <a:gd name="T42" fmla="*/ 50 w 57"/>
                <a:gd name="T43" fmla="*/ 0 h 125"/>
                <a:gd name="T44" fmla="*/ 54 w 57"/>
                <a:gd name="T45" fmla="*/ 0 h 125"/>
                <a:gd name="T46" fmla="*/ 56 w 57"/>
                <a:gd name="T47" fmla="*/ 2 h 125"/>
                <a:gd name="T48" fmla="*/ 56 w 57"/>
                <a:gd name="T49" fmla="*/ 5 h 125"/>
                <a:gd name="T50" fmla="*/ 55 w 57"/>
                <a:gd name="T51" fmla="*/ 7 h 125"/>
                <a:gd name="T52" fmla="*/ 53 w 57"/>
                <a:gd name="T53" fmla="*/ 11 h 125"/>
                <a:gd name="T54" fmla="*/ 50 w 57"/>
                <a:gd name="T55" fmla="*/ 15 h 125"/>
                <a:gd name="T56" fmla="*/ 47 w 57"/>
                <a:gd name="T57" fmla="*/ 19 h 125"/>
                <a:gd name="T58" fmla="*/ 43 w 57"/>
                <a:gd name="T59" fmla="*/ 23 h 125"/>
                <a:gd name="T60" fmla="*/ 40 w 57"/>
                <a:gd name="T61" fmla="*/ 28 h 125"/>
                <a:gd name="T62" fmla="*/ 37 w 57"/>
                <a:gd name="T63" fmla="*/ 33 h 125"/>
                <a:gd name="T64" fmla="*/ 36 w 57"/>
                <a:gd name="T65" fmla="*/ 40 h 125"/>
                <a:gd name="T66" fmla="*/ 35 w 57"/>
                <a:gd name="T67" fmla="*/ 48 h 125"/>
                <a:gd name="T68" fmla="*/ 35 w 57"/>
                <a:gd name="T69" fmla="*/ 56 h 125"/>
                <a:gd name="T70" fmla="*/ 36 w 57"/>
                <a:gd name="T71" fmla="*/ 64 h 125"/>
                <a:gd name="T72" fmla="*/ 38 w 57"/>
                <a:gd name="T73" fmla="*/ 71 h 125"/>
                <a:gd name="T74" fmla="*/ 40 w 57"/>
                <a:gd name="T75" fmla="*/ 77 h 125"/>
                <a:gd name="T76" fmla="*/ 43 w 57"/>
                <a:gd name="T77" fmla="*/ 81 h 125"/>
                <a:gd name="T78" fmla="*/ 46 w 57"/>
                <a:gd name="T79" fmla="*/ 83 h 125"/>
                <a:gd name="T80" fmla="*/ 50 w 57"/>
                <a:gd name="T81" fmla="*/ 83 h 125"/>
                <a:gd name="T82" fmla="*/ 53 w 57"/>
                <a:gd name="T83" fmla="*/ 86 h 125"/>
                <a:gd name="T84" fmla="*/ 54 w 57"/>
                <a:gd name="T85" fmla="*/ 89 h 125"/>
                <a:gd name="T86" fmla="*/ 53 w 57"/>
                <a:gd name="T87" fmla="*/ 94 h 125"/>
                <a:gd name="T88" fmla="*/ 53 w 57"/>
                <a:gd name="T89" fmla="*/ 96 h 125"/>
                <a:gd name="T90" fmla="*/ 54 w 57"/>
                <a:gd name="T91" fmla="*/ 98 h 125"/>
                <a:gd name="T92" fmla="*/ 56 w 57"/>
                <a:gd name="T93" fmla="*/ 102 h 125"/>
                <a:gd name="T94" fmla="*/ 56 w 57"/>
                <a:gd name="T95" fmla="*/ 10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7" h="125">
                  <a:moveTo>
                    <a:pt x="56" y="105"/>
                  </a:moveTo>
                  <a:lnTo>
                    <a:pt x="36" y="124"/>
                  </a:lnTo>
                  <a:lnTo>
                    <a:pt x="0" y="115"/>
                  </a:lnTo>
                  <a:lnTo>
                    <a:pt x="1" y="104"/>
                  </a:lnTo>
                  <a:lnTo>
                    <a:pt x="3" y="102"/>
                  </a:lnTo>
                  <a:lnTo>
                    <a:pt x="7" y="98"/>
                  </a:lnTo>
                  <a:lnTo>
                    <a:pt x="11" y="94"/>
                  </a:lnTo>
                  <a:lnTo>
                    <a:pt x="12" y="89"/>
                  </a:lnTo>
                  <a:lnTo>
                    <a:pt x="12" y="85"/>
                  </a:lnTo>
                  <a:lnTo>
                    <a:pt x="10" y="80"/>
                  </a:lnTo>
                  <a:lnTo>
                    <a:pt x="9" y="74"/>
                  </a:lnTo>
                  <a:lnTo>
                    <a:pt x="9" y="66"/>
                  </a:lnTo>
                  <a:lnTo>
                    <a:pt x="9" y="57"/>
                  </a:lnTo>
                  <a:lnTo>
                    <a:pt x="10" y="48"/>
                  </a:lnTo>
                  <a:lnTo>
                    <a:pt x="13" y="38"/>
                  </a:lnTo>
                  <a:lnTo>
                    <a:pt x="17" y="29"/>
                  </a:lnTo>
                  <a:lnTo>
                    <a:pt x="22" y="22"/>
                  </a:lnTo>
                  <a:lnTo>
                    <a:pt x="27" y="15"/>
                  </a:lnTo>
                  <a:lnTo>
                    <a:pt x="33" y="10"/>
                  </a:lnTo>
                  <a:lnTo>
                    <a:pt x="39" y="5"/>
                  </a:lnTo>
                  <a:lnTo>
                    <a:pt x="44" y="2"/>
                  </a:lnTo>
                  <a:lnTo>
                    <a:pt x="50" y="0"/>
                  </a:lnTo>
                  <a:lnTo>
                    <a:pt x="54" y="0"/>
                  </a:lnTo>
                  <a:lnTo>
                    <a:pt x="56" y="2"/>
                  </a:lnTo>
                  <a:lnTo>
                    <a:pt x="56" y="5"/>
                  </a:lnTo>
                  <a:lnTo>
                    <a:pt x="55" y="7"/>
                  </a:lnTo>
                  <a:lnTo>
                    <a:pt x="53" y="11"/>
                  </a:lnTo>
                  <a:lnTo>
                    <a:pt x="50" y="15"/>
                  </a:lnTo>
                  <a:lnTo>
                    <a:pt x="47" y="19"/>
                  </a:lnTo>
                  <a:lnTo>
                    <a:pt x="43" y="23"/>
                  </a:lnTo>
                  <a:lnTo>
                    <a:pt x="40" y="28"/>
                  </a:lnTo>
                  <a:lnTo>
                    <a:pt x="37" y="33"/>
                  </a:lnTo>
                  <a:lnTo>
                    <a:pt x="36" y="40"/>
                  </a:lnTo>
                  <a:lnTo>
                    <a:pt x="35" y="48"/>
                  </a:lnTo>
                  <a:lnTo>
                    <a:pt x="35" y="56"/>
                  </a:lnTo>
                  <a:lnTo>
                    <a:pt x="36" y="64"/>
                  </a:lnTo>
                  <a:lnTo>
                    <a:pt x="38" y="71"/>
                  </a:lnTo>
                  <a:lnTo>
                    <a:pt x="40" y="77"/>
                  </a:lnTo>
                  <a:lnTo>
                    <a:pt x="43" y="81"/>
                  </a:lnTo>
                  <a:lnTo>
                    <a:pt x="46" y="83"/>
                  </a:lnTo>
                  <a:lnTo>
                    <a:pt x="50" y="83"/>
                  </a:lnTo>
                  <a:lnTo>
                    <a:pt x="53" y="86"/>
                  </a:lnTo>
                  <a:lnTo>
                    <a:pt x="54" y="89"/>
                  </a:lnTo>
                  <a:lnTo>
                    <a:pt x="53" y="94"/>
                  </a:lnTo>
                  <a:lnTo>
                    <a:pt x="53" y="96"/>
                  </a:lnTo>
                  <a:lnTo>
                    <a:pt x="54" y="98"/>
                  </a:lnTo>
                  <a:lnTo>
                    <a:pt x="56" y="102"/>
                  </a:lnTo>
                  <a:lnTo>
                    <a:pt x="56" y="10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4" name="Freeform 269"/>
            <p:cNvSpPr>
              <a:spLocks/>
            </p:cNvSpPr>
            <p:nvPr/>
          </p:nvSpPr>
          <p:spPr bwMode="auto">
            <a:xfrm>
              <a:off x="4860" y="2145"/>
              <a:ext cx="94" cy="156"/>
            </a:xfrm>
            <a:custGeom>
              <a:avLst/>
              <a:gdLst>
                <a:gd name="T0" fmla="*/ 46 w 94"/>
                <a:gd name="T1" fmla="*/ 152 h 156"/>
                <a:gd name="T2" fmla="*/ 52 w 94"/>
                <a:gd name="T3" fmla="*/ 149 h 156"/>
                <a:gd name="T4" fmla="*/ 57 w 94"/>
                <a:gd name="T5" fmla="*/ 146 h 156"/>
                <a:gd name="T6" fmla="*/ 57 w 94"/>
                <a:gd name="T7" fmla="*/ 128 h 156"/>
                <a:gd name="T8" fmla="*/ 49 w 94"/>
                <a:gd name="T9" fmla="*/ 134 h 156"/>
                <a:gd name="T10" fmla="*/ 40 w 94"/>
                <a:gd name="T11" fmla="*/ 134 h 156"/>
                <a:gd name="T12" fmla="*/ 34 w 94"/>
                <a:gd name="T13" fmla="*/ 132 h 156"/>
                <a:gd name="T14" fmla="*/ 29 w 94"/>
                <a:gd name="T15" fmla="*/ 130 h 156"/>
                <a:gd name="T16" fmla="*/ 28 w 94"/>
                <a:gd name="T17" fmla="*/ 125 h 156"/>
                <a:gd name="T18" fmla="*/ 30 w 94"/>
                <a:gd name="T19" fmla="*/ 123 h 156"/>
                <a:gd name="T20" fmla="*/ 93 w 94"/>
                <a:gd name="T21" fmla="*/ 17 h 156"/>
                <a:gd name="T22" fmla="*/ 80 w 94"/>
                <a:gd name="T23" fmla="*/ 3 h 156"/>
                <a:gd name="T24" fmla="*/ 68 w 94"/>
                <a:gd name="T25" fmla="*/ 0 h 156"/>
                <a:gd name="T26" fmla="*/ 58 w 94"/>
                <a:gd name="T27" fmla="*/ 3 h 156"/>
                <a:gd name="T28" fmla="*/ 54 w 94"/>
                <a:gd name="T29" fmla="*/ 6 h 156"/>
                <a:gd name="T30" fmla="*/ 62 w 94"/>
                <a:gd name="T31" fmla="*/ 5 h 156"/>
                <a:gd name="T32" fmla="*/ 68 w 94"/>
                <a:gd name="T33" fmla="*/ 7 h 156"/>
                <a:gd name="T34" fmla="*/ 70 w 94"/>
                <a:gd name="T35" fmla="*/ 10 h 156"/>
                <a:gd name="T36" fmla="*/ 71 w 94"/>
                <a:gd name="T37" fmla="*/ 12 h 156"/>
                <a:gd name="T38" fmla="*/ 70 w 94"/>
                <a:gd name="T39" fmla="*/ 17 h 156"/>
                <a:gd name="T40" fmla="*/ 64 w 94"/>
                <a:gd name="T41" fmla="*/ 29 h 156"/>
                <a:gd name="T42" fmla="*/ 58 w 94"/>
                <a:gd name="T43" fmla="*/ 41 h 156"/>
                <a:gd name="T44" fmla="*/ 55 w 94"/>
                <a:gd name="T45" fmla="*/ 47 h 156"/>
                <a:gd name="T46" fmla="*/ 54 w 94"/>
                <a:gd name="T47" fmla="*/ 48 h 156"/>
                <a:gd name="T48" fmla="*/ 48 w 94"/>
                <a:gd name="T49" fmla="*/ 48 h 156"/>
                <a:gd name="T50" fmla="*/ 40 w 94"/>
                <a:gd name="T51" fmla="*/ 44 h 156"/>
                <a:gd name="T52" fmla="*/ 39 w 94"/>
                <a:gd name="T53" fmla="*/ 41 h 156"/>
                <a:gd name="T54" fmla="*/ 31 w 94"/>
                <a:gd name="T55" fmla="*/ 49 h 156"/>
                <a:gd name="T56" fmla="*/ 28 w 94"/>
                <a:gd name="T57" fmla="*/ 55 h 156"/>
                <a:gd name="T58" fmla="*/ 34 w 94"/>
                <a:gd name="T59" fmla="*/ 65 h 156"/>
                <a:gd name="T60" fmla="*/ 39 w 94"/>
                <a:gd name="T61" fmla="*/ 68 h 156"/>
                <a:gd name="T62" fmla="*/ 39 w 94"/>
                <a:gd name="T63" fmla="*/ 76 h 156"/>
                <a:gd name="T64" fmla="*/ 39 w 94"/>
                <a:gd name="T65" fmla="*/ 82 h 156"/>
                <a:gd name="T66" fmla="*/ 39 w 94"/>
                <a:gd name="T67" fmla="*/ 87 h 156"/>
                <a:gd name="T68" fmla="*/ 39 w 94"/>
                <a:gd name="T69" fmla="*/ 89 h 156"/>
                <a:gd name="T70" fmla="*/ 37 w 94"/>
                <a:gd name="T71" fmla="*/ 91 h 156"/>
                <a:gd name="T72" fmla="*/ 32 w 94"/>
                <a:gd name="T73" fmla="*/ 98 h 156"/>
                <a:gd name="T74" fmla="*/ 26 w 94"/>
                <a:gd name="T75" fmla="*/ 106 h 156"/>
                <a:gd name="T76" fmla="*/ 21 w 94"/>
                <a:gd name="T77" fmla="*/ 110 h 156"/>
                <a:gd name="T78" fmla="*/ 17 w 94"/>
                <a:gd name="T79" fmla="*/ 105 h 156"/>
                <a:gd name="T80" fmla="*/ 16 w 94"/>
                <a:gd name="T81" fmla="*/ 90 h 156"/>
                <a:gd name="T82" fmla="*/ 15 w 94"/>
                <a:gd name="T83" fmla="*/ 76 h 156"/>
                <a:gd name="T84" fmla="*/ 15 w 94"/>
                <a:gd name="T85" fmla="*/ 68 h 156"/>
                <a:gd name="T86" fmla="*/ 8 w 94"/>
                <a:gd name="T87" fmla="*/ 81 h 156"/>
                <a:gd name="T88" fmla="*/ 8 w 94"/>
                <a:gd name="T89" fmla="*/ 90 h 156"/>
                <a:gd name="T90" fmla="*/ 8 w 94"/>
                <a:gd name="T91" fmla="*/ 99 h 156"/>
                <a:gd name="T92" fmla="*/ 8 w 94"/>
                <a:gd name="T93" fmla="*/ 106 h 156"/>
                <a:gd name="T94" fmla="*/ 8 w 94"/>
                <a:gd name="T95" fmla="*/ 114 h 156"/>
                <a:gd name="T96" fmla="*/ 10 w 94"/>
                <a:gd name="T97" fmla="*/ 120 h 156"/>
                <a:gd name="T98" fmla="*/ 13 w 94"/>
                <a:gd name="T99" fmla="*/ 129 h 156"/>
                <a:gd name="T100" fmla="*/ 18 w 94"/>
                <a:gd name="T101" fmla="*/ 137 h 156"/>
                <a:gd name="T102" fmla="*/ 26 w 94"/>
                <a:gd name="T103" fmla="*/ 144 h 156"/>
                <a:gd name="T104" fmla="*/ 34 w 94"/>
                <a:gd name="T105" fmla="*/ 146 h 156"/>
                <a:gd name="T106" fmla="*/ 40 w 94"/>
                <a:gd name="T107" fmla="*/ 14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 h="156">
                  <a:moveTo>
                    <a:pt x="40" y="146"/>
                  </a:moveTo>
                  <a:lnTo>
                    <a:pt x="46" y="152"/>
                  </a:lnTo>
                  <a:lnTo>
                    <a:pt x="46" y="145"/>
                  </a:lnTo>
                  <a:lnTo>
                    <a:pt x="52" y="149"/>
                  </a:lnTo>
                  <a:lnTo>
                    <a:pt x="53" y="142"/>
                  </a:lnTo>
                  <a:lnTo>
                    <a:pt x="57" y="146"/>
                  </a:lnTo>
                  <a:lnTo>
                    <a:pt x="57" y="139"/>
                  </a:lnTo>
                  <a:lnTo>
                    <a:pt x="57" y="128"/>
                  </a:lnTo>
                  <a:lnTo>
                    <a:pt x="54" y="132"/>
                  </a:lnTo>
                  <a:lnTo>
                    <a:pt x="49" y="134"/>
                  </a:lnTo>
                  <a:lnTo>
                    <a:pt x="44" y="135"/>
                  </a:lnTo>
                  <a:lnTo>
                    <a:pt x="40" y="134"/>
                  </a:lnTo>
                  <a:lnTo>
                    <a:pt x="37" y="134"/>
                  </a:lnTo>
                  <a:lnTo>
                    <a:pt x="34" y="132"/>
                  </a:lnTo>
                  <a:lnTo>
                    <a:pt x="31" y="131"/>
                  </a:lnTo>
                  <a:lnTo>
                    <a:pt x="29" y="130"/>
                  </a:lnTo>
                  <a:lnTo>
                    <a:pt x="27" y="127"/>
                  </a:lnTo>
                  <a:lnTo>
                    <a:pt x="28" y="125"/>
                  </a:lnTo>
                  <a:lnTo>
                    <a:pt x="29" y="123"/>
                  </a:lnTo>
                  <a:lnTo>
                    <a:pt x="30" y="123"/>
                  </a:lnTo>
                  <a:lnTo>
                    <a:pt x="60" y="90"/>
                  </a:lnTo>
                  <a:lnTo>
                    <a:pt x="93" y="17"/>
                  </a:lnTo>
                  <a:lnTo>
                    <a:pt x="86" y="8"/>
                  </a:lnTo>
                  <a:lnTo>
                    <a:pt x="80" y="3"/>
                  </a:lnTo>
                  <a:lnTo>
                    <a:pt x="73" y="0"/>
                  </a:lnTo>
                  <a:lnTo>
                    <a:pt x="68" y="0"/>
                  </a:lnTo>
                  <a:lnTo>
                    <a:pt x="62" y="1"/>
                  </a:lnTo>
                  <a:lnTo>
                    <a:pt x="58" y="3"/>
                  </a:lnTo>
                  <a:lnTo>
                    <a:pt x="55" y="5"/>
                  </a:lnTo>
                  <a:lnTo>
                    <a:pt x="54" y="6"/>
                  </a:lnTo>
                  <a:lnTo>
                    <a:pt x="59" y="4"/>
                  </a:lnTo>
                  <a:lnTo>
                    <a:pt x="62" y="5"/>
                  </a:lnTo>
                  <a:lnTo>
                    <a:pt x="66" y="6"/>
                  </a:lnTo>
                  <a:lnTo>
                    <a:pt x="68" y="7"/>
                  </a:lnTo>
                  <a:lnTo>
                    <a:pt x="70" y="9"/>
                  </a:lnTo>
                  <a:lnTo>
                    <a:pt x="70" y="10"/>
                  </a:lnTo>
                  <a:lnTo>
                    <a:pt x="71" y="11"/>
                  </a:lnTo>
                  <a:lnTo>
                    <a:pt x="71" y="12"/>
                  </a:lnTo>
                  <a:lnTo>
                    <a:pt x="71" y="13"/>
                  </a:lnTo>
                  <a:lnTo>
                    <a:pt x="70" y="17"/>
                  </a:lnTo>
                  <a:lnTo>
                    <a:pt x="67" y="22"/>
                  </a:lnTo>
                  <a:lnTo>
                    <a:pt x="64" y="29"/>
                  </a:lnTo>
                  <a:lnTo>
                    <a:pt x="61" y="36"/>
                  </a:lnTo>
                  <a:lnTo>
                    <a:pt x="58" y="41"/>
                  </a:lnTo>
                  <a:lnTo>
                    <a:pt x="56" y="46"/>
                  </a:lnTo>
                  <a:lnTo>
                    <a:pt x="55" y="47"/>
                  </a:lnTo>
                  <a:lnTo>
                    <a:pt x="55" y="48"/>
                  </a:lnTo>
                  <a:lnTo>
                    <a:pt x="54" y="48"/>
                  </a:lnTo>
                  <a:lnTo>
                    <a:pt x="52" y="48"/>
                  </a:lnTo>
                  <a:lnTo>
                    <a:pt x="48" y="48"/>
                  </a:lnTo>
                  <a:lnTo>
                    <a:pt x="43" y="47"/>
                  </a:lnTo>
                  <a:lnTo>
                    <a:pt x="40" y="44"/>
                  </a:lnTo>
                  <a:lnTo>
                    <a:pt x="39" y="42"/>
                  </a:lnTo>
                  <a:lnTo>
                    <a:pt x="39" y="41"/>
                  </a:lnTo>
                  <a:lnTo>
                    <a:pt x="34" y="44"/>
                  </a:lnTo>
                  <a:lnTo>
                    <a:pt x="31" y="49"/>
                  </a:lnTo>
                  <a:lnTo>
                    <a:pt x="28" y="54"/>
                  </a:lnTo>
                  <a:lnTo>
                    <a:pt x="28" y="55"/>
                  </a:lnTo>
                  <a:lnTo>
                    <a:pt x="30" y="61"/>
                  </a:lnTo>
                  <a:lnTo>
                    <a:pt x="34" y="65"/>
                  </a:lnTo>
                  <a:lnTo>
                    <a:pt x="38" y="67"/>
                  </a:lnTo>
                  <a:lnTo>
                    <a:pt x="39" y="68"/>
                  </a:lnTo>
                  <a:lnTo>
                    <a:pt x="39" y="72"/>
                  </a:lnTo>
                  <a:lnTo>
                    <a:pt x="39" y="76"/>
                  </a:lnTo>
                  <a:lnTo>
                    <a:pt x="39" y="79"/>
                  </a:lnTo>
                  <a:lnTo>
                    <a:pt x="39" y="82"/>
                  </a:lnTo>
                  <a:lnTo>
                    <a:pt x="39" y="85"/>
                  </a:lnTo>
                  <a:lnTo>
                    <a:pt x="39" y="87"/>
                  </a:lnTo>
                  <a:lnTo>
                    <a:pt x="39" y="88"/>
                  </a:lnTo>
                  <a:lnTo>
                    <a:pt x="39" y="89"/>
                  </a:lnTo>
                  <a:lnTo>
                    <a:pt x="39" y="90"/>
                  </a:lnTo>
                  <a:lnTo>
                    <a:pt x="37" y="91"/>
                  </a:lnTo>
                  <a:lnTo>
                    <a:pt x="35" y="94"/>
                  </a:lnTo>
                  <a:lnTo>
                    <a:pt x="32" y="98"/>
                  </a:lnTo>
                  <a:lnTo>
                    <a:pt x="28" y="102"/>
                  </a:lnTo>
                  <a:lnTo>
                    <a:pt x="26" y="106"/>
                  </a:lnTo>
                  <a:lnTo>
                    <a:pt x="23" y="109"/>
                  </a:lnTo>
                  <a:lnTo>
                    <a:pt x="21" y="110"/>
                  </a:lnTo>
                  <a:lnTo>
                    <a:pt x="18" y="109"/>
                  </a:lnTo>
                  <a:lnTo>
                    <a:pt x="17" y="105"/>
                  </a:lnTo>
                  <a:lnTo>
                    <a:pt x="16" y="98"/>
                  </a:lnTo>
                  <a:lnTo>
                    <a:pt x="16" y="90"/>
                  </a:lnTo>
                  <a:lnTo>
                    <a:pt x="15" y="83"/>
                  </a:lnTo>
                  <a:lnTo>
                    <a:pt x="15" y="76"/>
                  </a:lnTo>
                  <a:lnTo>
                    <a:pt x="15" y="70"/>
                  </a:lnTo>
                  <a:lnTo>
                    <a:pt x="15" y="68"/>
                  </a:lnTo>
                  <a:lnTo>
                    <a:pt x="2" y="79"/>
                  </a:lnTo>
                  <a:lnTo>
                    <a:pt x="8" y="81"/>
                  </a:lnTo>
                  <a:lnTo>
                    <a:pt x="2" y="87"/>
                  </a:lnTo>
                  <a:lnTo>
                    <a:pt x="8" y="90"/>
                  </a:lnTo>
                  <a:lnTo>
                    <a:pt x="0" y="94"/>
                  </a:lnTo>
                  <a:lnTo>
                    <a:pt x="8" y="99"/>
                  </a:lnTo>
                  <a:lnTo>
                    <a:pt x="0" y="103"/>
                  </a:lnTo>
                  <a:lnTo>
                    <a:pt x="8" y="106"/>
                  </a:lnTo>
                  <a:lnTo>
                    <a:pt x="0" y="112"/>
                  </a:lnTo>
                  <a:lnTo>
                    <a:pt x="8" y="114"/>
                  </a:lnTo>
                  <a:lnTo>
                    <a:pt x="2" y="118"/>
                  </a:lnTo>
                  <a:lnTo>
                    <a:pt x="10" y="120"/>
                  </a:lnTo>
                  <a:lnTo>
                    <a:pt x="4" y="127"/>
                  </a:lnTo>
                  <a:lnTo>
                    <a:pt x="13" y="129"/>
                  </a:lnTo>
                  <a:lnTo>
                    <a:pt x="8" y="137"/>
                  </a:lnTo>
                  <a:lnTo>
                    <a:pt x="18" y="137"/>
                  </a:lnTo>
                  <a:lnTo>
                    <a:pt x="16" y="148"/>
                  </a:lnTo>
                  <a:lnTo>
                    <a:pt x="26" y="144"/>
                  </a:lnTo>
                  <a:lnTo>
                    <a:pt x="28" y="155"/>
                  </a:lnTo>
                  <a:lnTo>
                    <a:pt x="34" y="146"/>
                  </a:lnTo>
                  <a:lnTo>
                    <a:pt x="39" y="154"/>
                  </a:lnTo>
                  <a:lnTo>
                    <a:pt x="40" y="146"/>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5" name="Freeform 270"/>
            <p:cNvSpPr>
              <a:spLocks/>
            </p:cNvSpPr>
            <p:nvPr/>
          </p:nvSpPr>
          <p:spPr bwMode="auto">
            <a:xfrm>
              <a:off x="4798" y="2504"/>
              <a:ext cx="129" cy="183"/>
            </a:xfrm>
            <a:custGeom>
              <a:avLst/>
              <a:gdLst>
                <a:gd name="T0" fmla="*/ 88 w 129"/>
                <a:gd name="T1" fmla="*/ 1 h 183"/>
                <a:gd name="T2" fmla="*/ 94 w 129"/>
                <a:gd name="T3" fmla="*/ 2 h 183"/>
                <a:gd name="T4" fmla="*/ 97 w 129"/>
                <a:gd name="T5" fmla="*/ 4 h 183"/>
                <a:gd name="T6" fmla="*/ 102 w 129"/>
                <a:gd name="T7" fmla="*/ 7 h 183"/>
                <a:gd name="T8" fmla="*/ 106 w 129"/>
                <a:gd name="T9" fmla="*/ 10 h 183"/>
                <a:gd name="T10" fmla="*/ 111 w 129"/>
                <a:gd name="T11" fmla="*/ 14 h 183"/>
                <a:gd name="T12" fmla="*/ 114 w 129"/>
                <a:gd name="T13" fmla="*/ 18 h 183"/>
                <a:gd name="T14" fmla="*/ 117 w 129"/>
                <a:gd name="T15" fmla="*/ 24 h 183"/>
                <a:gd name="T16" fmla="*/ 120 w 129"/>
                <a:gd name="T17" fmla="*/ 31 h 183"/>
                <a:gd name="T18" fmla="*/ 123 w 129"/>
                <a:gd name="T19" fmla="*/ 38 h 183"/>
                <a:gd name="T20" fmla="*/ 125 w 129"/>
                <a:gd name="T21" fmla="*/ 46 h 183"/>
                <a:gd name="T22" fmla="*/ 127 w 129"/>
                <a:gd name="T23" fmla="*/ 53 h 183"/>
                <a:gd name="T24" fmla="*/ 127 w 129"/>
                <a:gd name="T25" fmla="*/ 63 h 183"/>
                <a:gd name="T26" fmla="*/ 128 w 129"/>
                <a:gd name="T27" fmla="*/ 72 h 183"/>
                <a:gd name="T28" fmla="*/ 128 w 129"/>
                <a:gd name="T29" fmla="*/ 82 h 183"/>
                <a:gd name="T30" fmla="*/ 127 w 129"/>
                <a:gd name="T31" fmla="*/ 92 h 183"/>
                <a:gd name="T32" fmla="*/ 125 w 129"/>
                <a:gd name="T33" fmla="*/ 104 h 183"/>
                <a:gd name="T34" fmla="*/ 121 w 129"/>
                <a:gd name="T35" fmla="*/ 118 h 183"/>
                <a:gd name="T36" fmla="*/ 116 w 129"/>
                <a:gd name="T37" fmla="*/ 133 h 183"/>
                <a:gd name="T38" fmla="*/ 107 w 129"/>
                <a:gd name="T39" fmla="*/ 146 h 183"/>
                <a:gd name="T40" fmla="*/ 97 w 129"/>
                <a:gd name="T41" fmla="*/ 158 h 183"/>
                <a:gd name="T42" fmla="*/ 86 w 129"/>
                <a:gd name="T43" fmla="*/ 168 h 183"/>
                <a:gd name="T44" fmla="*/ 74 w 129"/>
                <a:gd name="T45" fmla="*/ 175 h 183"/>
                <a:gd name="T46" fmla="*/ 61 w 129"/>
                <a:gd name="T47" fmla="*/ 180 h 183"/>
                <a:gd name="T48" fmla="*/ 48 w 129"/>
                <a:gd name="T49" fmla="*/ 182 h 183"/>
                <a:gd name="T50" fmla="*/ 44 w 129"/>
                <a:gd name="T51" fmla="*/ 182 h 183"/>
                <a:gd name="T52" fmla="*/ 40 w 129"/>
                <a:gd name="T53" fmla="*/ 181 h 183"/>
                <a:gd name="T54" fmla="*/ 36 w 129"/>
                <a:gd name="T55" fmla="*/ 181 h 183"/>
                <a:gd name="T56" fmla="*/ 32 w 129"/>
                <a:gd name="T57" fmla="*/ 180 h 183"/>
                <a:gd name="T58" fmla="*/ 26 w 129"/>
                <a:gd name="T59" fmla="*/ 177 h 183"/>
                <a:gd name="T60" fmla="*/ 21 w 129"/>
                <a:gd name="T61" fmla="*/ 174 h 183"/>
                <a:gd name="T62" fmla="*/ 17 w 129"/>
                <a:gd name="T63" fmla="*/ 171 h 183"/>
                <a:gd name="T64" fmla="*/ 12 w 129"/>
                <a:gd name="T65" fmla="*/ 167 h 183"/>
                <a:gd name="T66" fmla="*/ 9 w 129"/>
                <a:gd name="T67" fmla="*/ 162 h 183"/>
                <a:gd name="T68" fmla="*/ 5 w 129"/>
                <a:gd name="T69" fmla="*/ 155 h 183"/>
                <a:gd name="T70" fmla="*/ 3 w 129"/>
                <a:gd name="T71" fmla="*/ 147 h 183"/>
                <a:gd name="T72" fmla="*/ 1 w 129"/>
                <a:gd name="T73" fmla="*/ 138 h 183"/>
                <a:gd name="T74" fmla="*/ 0 w 129"/>
                <a:gd name="T75" fmla="*/ 128 h 183"/>
                <a:gd name="T76" fmla="*/ 0 w 129"/>
                <a:gd name="T77" fmla="*/ 115 h 183"/>
                <a:gd name="T78" fmla="*/ 2 w 129"/>
                <a:gd name="T79" fmla="*/ 103 h 183"/>
                <a:gd name="T80" fmla="*/ 5 w 129"/>
                <a:gd name="T81" fmla="*/ 86 h 183"/>
                <a:gd name="T82" fmla="*/ 9 w 129"/>
                <a:gd name="T83" fmla="*/ 74 h 183"/>
                <a:gd name="T84" fmla="*/ 12 w 129"/>
                <a:gd name="T85" fmla="*/ 62 h 183"/>
                <a:gd name="T86" fmla="*/ 17 w 129"/>
                <a:gd name="T87" fmla="*/ 50 h 183"/>
                <a:gd name="T88" fmla="*/ 22 w 129"/>
                <a:gd name="T89" fmla="*/ 41 h 183"/>
                <a:gd name="T90" fmla="*/ 27 w 129"/>
                <a:gd name="T91" fmla="*/ 33 h 183"/>
                <a:gd name="T92" fmla="*/ 32 w 129"/>
                <a:gd name="T93" fmla="*/ 26 h 183"/>
                <a:gd name="T94" fmla="*/ 37 w 129"/>
                <a:gd name="T95" fmla="*/ 19 h 183"/>
                <a:gd name="T96" fmla="*/ 44 w 129"/>
                <a:gd name="T97" fmla="*/ 15 h 183"/>
                <a:gd name="T98" fmla="*/ 50 w 129"/>
                <a:gd name="T99" fmla="*/ 10 h 183"/>
                <a:gd name="T100" fmla="*/ 54 w 129"/>
                <a:gd name="T101" fmla="*/ 7 h 183"/>
                <a:gd name="T102" fmla="*/ 61 w 129"/>
                <a:gd name="T103" fmla="*/ 4 h 183"/>
                <a:gd name="T104" fmla="*/ 66 w 129"/>
                <a:gd name="T105" fmla="*/ 2 h 183"/>
                <a:gd name="T106" fmla="*/ 73 w 129"/>
                <a:gd name="T107" fmla="*/ 1 h 183"/>
                <a:gd name="T108" fmla="*/ 77 w 129"/>
                <a:gd name="T109" fmla="*/ 0 h 183"/>
                <a:gd name="T110" fmla="*/ 83 w 129"/>
                <a:gd name="T111" fmla="*/ 0 h 183"/>
                <a:gd name="T112" fmla="*/ 88 w 129"/>
                <a:gd name="T113" fmla="*/ 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 h="183">
                  <a:moveTo>
                    <a:pt x="88" y="1"/>
                  </a:moveTo>
                  <a:lnTo>
                    <a:pt x="94" y="2"/>
                  </a:lnTo>
                  <a:lnTo>
                    <a:pt x="97" y="4"/>
                  </a:lnTo>
                  <a:lnTo>
                    <a:pt x="102" y="7"/>
                  </a:lnTo>
                  <a:lnTo>
                    <a:pt x="106" y="10"/>
                  </a:lnTo>
                  <a:lnTo>
                    <a:pt x="111" y="14"/>
                  </a:lnTo>
                  <a:lnTo>
                    <a:pt x="114" y="18"/>
                  </a:lnTo>
                  <a:lnTo>
                    <a:pt x="117" y="24"/>
                  </a:lnTo>
                  <a:lnTo>
                    <a:pt x="120" y="31"/>
                  </a:lnTo>
                  <a:lnTo>
                    <a:pt x="123" y="38"/>
                  </a:lnTo>
                  <a:lnTo>
                    <a:pt x="125" y="46"/>
                  </a:lnTo>
                  <a:lnTo>
                    <a:pt x="127" y="53"/>
                  </a:lnTo>
                  <a:lnTo>
                    <a:pt x="127" y="63"/>
                  </a:lnTo>
                  <a:lnTo>
                    <a:pt x="128" y="72"/>
                  </a:lnTo>
                  <a:lnTo>
                    <a:pt x="128" y="82"/>
                  </a:lnTo>
                  <a:lnTo>
                    <a:pt x="127" y="92"/>
                  </a:lnTo>
                  <a:lnTo>
                    <a:pt x="125" y="104"/>
                  </a:lnTo>
                  <a:lnTo>
                    <a:pt x="121" y="118"/>
                  </a:lnTo>
                  <a:lnTo>
                    <a:pt x="116" y="133"/>
                  </a:lnTo>
                  <a:lnTo>
                    <a:pt x="107" y="146"/>
                  </a:lnTo>
                  <a:lnTo>
                    <a:pt x="97" y="158"/>
                  </a:lnTo>
                  <a:lnTo>
                    <a:pt x="86" y="168"/>
                  </a:lnTo>
                  <a:lnTo>
                    <a:pt x="74" y="175"/>
                  </a:lnTo>
                  <a:lnTo>
                    <a:pt x="61" y="180"/>
                  </a:lnTo>
                  <a:lnTo>
                    <a:pt x="48" y="182"/>
                  </a:lnTo>
                  <a:lnTo>
                    <a:pt x="44" y="182"/>
                  </a:lnTo>
                  <a:lnTo>
                    <a:pt x="40" y="181"/>
                  </a:lnTo>
                  <a:lnTo>
                    <a:pt x="36" y="181"/>
                  </a:lnTo>
                  <a:lnTo>
                    <a:pt x="32" y="180"/>
                  </a:lnTo>
                  <a:lnTo>
                    <a:pt x="26" y="177"/>
                  </a:lnTo>
                  <a:lnTo>
                    <a:pt x="21" y="174"/>
                  </a:lnTo>
                  <a:lnTo>
                    <a:pt x="17" y="171"/>
                  </a:lnTo>
                  <a:lnTo>
                    <a:pt x="12" y="167"/>
                  </a:lnTo>
                  <a:lnTo>
                    <a:pt x="9" y="162"/>
                  </a:lnTo>
                  <a:lnTo>
                    <a:pt x="5" y="155"/>
                  </a:lnTo>
                  <a:lnTo>
                    <a:pt x="3" y="147"/>
                  </a:lnTo>
                  <a:lnTo>
                    <a:pt x="1" y="138"/>
                  </a:lnTo>
                  <a:lnTo>
                    <a:pt x="0" y="128"/>
                  </a:lnTo>
                  <a:lnTo>
                    <a:pt x="0" y="115"/>
                  </a:lnTo>
                  <a:lnTo>
                    <a:pt x="2" y="103"/>
                  </a:lnTo>
                  <a:lnTo>
                    <a:pt x="5" y="86"/>
                  </a:lnTo>
                  <a:lnTo>
                    <a:pt x="9" y="74"/>
                  </a:lnTo>
                  <a:lnTo>
                    <a:pt x="12" y="62"/>
                  </a:lnTo>
                  <a:lnTo>
                    <a:pt x="17" y="50"/>
                  </a:lnTo>
                  <a:lnTo>
                    <a:pt x="22" y="41"/>
                  </a:lnTo>
                  <a:lnTo>
                    <a:pt x="27" y="33"/>
                  </a:lnTo>
                  <a:lnTo>
                    <a:pt x="32" y="26"/>
                  </a:lnTo>
                  <a:lnTo>
                    <a:pt x="37" y="19"/>
                  </a:lnTo>
                  <a:lnTo>
                    <a:pt x="44" y="15"/>
                  </a:lnTo>
                  <a:lnTo>
                    <a:pt x="50" y="10"/>
                  </a:lnTo>
                  <a:lnTo>
                    <a:pt x="54" y="7"/>
                  </a:lnTo>
                  <a:lnTo>
                    <a:pt x="61" y="4"/>
                  </a:lnTo>
                  <a:lnTo>
                    <a:pt x="66" y="2"/>
                  </a:lnTo>
                  <a:lnTo>
                    <a:pt x="73" y="1"/>
                  </a:lnTo>
                  <a:lnTo>
                    <a:pt x="77" y="0"/>
                  </a:lnTo>
                  <a:lnTo>
                    <a:pt x="83" y="0"/>
                  </a:lnTo>
                  <a:lnTo>
                    <a:pt x="88" y="1"/>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6" name="Freeform 271"/>
            <p:cNvSpPr>
              <a:spLocks/>
            </p:cNvSpPr>
            <p:nvPr/>
          </p:nvSpPr>
          <p:spPr bwMode="auto">
            <a:xfrm>
              <a:off x="4798" y="2504"/>
              <a:ext cx="135" cy="189"/>
            </a:xfrm>
            <a:custGeom>
              <a:avLst/>
              <a:gdLst>
                <a:gd name="T0" fmla="*/ 92 w 135"/>
                <a:gd name="T1" fmla="*/ 1 h 189"/>
                <a:gd name="T2" fmla="*/ 92 w 135"/>
                <a:gd name="T3" fmla="*/ 1 h 189"/>
                <a:gd name="T4" fmla="*/ 98 w 135"/>
                <a:gd name="T5" fmla="*/ 2 h 189"/>
                <a:gd name="T6" fmla="*/ 102 w 135"/>
                <a:gd name="T7" fmla="*/ 4 h 189"/>
                <a:gd name="T8" fmla="*/ 107 w 135"/>
                <a:gd name="T9" fmla="*/ 7 h 189"/>
                <a:gd name="T10" fmla="*/ 111 w 135"/>
                <a:gd name="T11" fmla="*/ 10 h 189"/>
                <a:gd name="T12" fmla="*/ 116 w 135"/>
                <a:gd name="T13" fmla="*/ 14 h 189"/>
                <a:gd name="T14" fmla="*/ 119 w 135"/>
                <a:gd name="T15" fmla="*/ 19 h 189"/>
                <a:gd name="T16" fmla="*/ 123 w 135"/>
                <a:gd name="T17" fmla="*/ 25 h 189"/>
                <a:gd name="T18" fmla="*/ 126 w 135"/>
                <a:gd name="T19" fmla="*/ 32 h 189"/>
                <a:gd name="T20" fmla="*/ 129 w 135"/>
                <a:gd name="T21" fmla="*/ 39 h 189"/>
                <a:gd name="T22" fmla="*/ 131 w 135"/>
                <a:gd name="T23" fmla="*/ 47 h 189"/>
                <a:gd name="T24" fmla="*/ 133 w 135"/>
                <a:gd name="T25" fmla="*/ 55 h 189"/>
                <a:gd name="T26" fmla="*/ 133 w 135"/>
                <a:gd name="T27" fmla="*/ 65 h 189"/>
                <a:gd name="T28" fmla="*/ 134 w 135"/>
                <a:gd name="T29" fmla="*/ 74 h 189"/>
                <a:gd name="T30" fmla="*/ 134 w 135"/>
                <a:gd name="T31" fmla="*/ 85 h 189"/>
                <a:gd name="T32" fmla="*/ 133 w 135"/>
                <a:gd name="T33" fmla="*/ 95 h 189"/>
                <a:gd name="T34" fmla="*/ 131 w 135"/>
                <a:gd name="T35" fmla="*/ 107 h 189"/>
                <a:gd name="T36" fmla="*/ 127 w 135"/>
                <a:gd name="T37" fmla="*/ 122 h 189"/>
                <a:gd name="T38" fmla="*/ 121 w 135"/>
                <a:gd name="T39" fmla="*/ 137 h 189"/>
                <a:gd name="T40" fmla="*/ 112 w 135"/>
                <a:gd name="T41" fmla="*/ 151 h 189"/>
                <a:gd name="T42" fmla="*/ 102 w 135"/>
                <a:gd name="T43" fmla="*/ 163 h 189"/>
                <a:gd name="T44" fmla="*/ 90 w 135"/>
                <a:gd name="T45" fmla="*/ 174 h 189"/>
                <a:gd name="T46" fmla="*/ 77 w 135"/>
                <a:gd name="T47" fmla="*/ 181 h 189"/>
                <a:gd name="T48" fmla="*/ 64 w 135"/>
                <a:gd name="T49" fmla="*/ 186 h 189"/>
                <a:gd name="T50" fmla="*/ 50 w 135"/>
                <a:gd name="T51" fmla="*/ 188 h 189"/>
                <a:gd name="T52" fmla="*/ 46 w 135"/>
                <a:gd name="T53" fmla="*/ 188 h 189"/>
                <a:gd name="T54" fmla="*/ 42 w 135"/>
                <a:gd name="T55" fmla="*/ 187 h 189"/>
                <a:gd name="T56" fmla="*/ 38 w 135"/>
                <a:gd name="T57" fmla="*/ 187 h 189"/>
                <a:gd name="T58" fmla="*/ 33 w 135"/>
                <a:gd name="T59" fmla="*/ 186 h 189"/>
                <a:gd name="T60" fmla="*/ 27 w 135"/>
                <a:gd name="T61" fmla="*/ 183 h 189"/>
                <a:gd name="T62" fmla="*/ 22 w 135"/>
                <a:gd name="T63" fmla="*/ 180 h 189"/>
                <a:gd name="T64" fmla="*/ 18 w 135"/>
                <a:gd name="T65" fmla="*/ 177 h 189"/>
                <a:gd name="T66" fmla="*/ 13 w 135"/>
                <a:gd name="T67" fmla="*/ 172 h 189"/>
                <a:gd name="T68" fmla="*/ 9 w 135"/>
                <a:gd name="T69" fmla="*/ 167 h 189"/>
                <a:gd name="T70" fmla="*/ 5 w 135"/>
                <a:gd name="T71" fmla="*/ 160 h 189"/>
                <a:gd name="T72" fmla="*/ 3 w 135"/>
                <a:gd name="T73" fmla="*/ 152 h 189"/>
                <a:gd name="T74" fmla="*/ 1 w 135"/>
                <a:gd name="T75" fmla="*/ 143 h 189"/>
                <a:gd name="T76" fmla="*/ 0 w 135"/>
                <a:gd name="T77" fmla="*/ 132 h 189"/>
                <a:gd name="T78" fmla="*/ 0 w 135"/>
                <a:gd name="T79" fmla="*/ 119 h 189"/>
                <a:gd name="T80" fmla="*/ 2 w 135"/>
                <a:gd name="T81" fmla="*/ 106 h 189"/>
                <a:gd name="T82" fmla="*/ 5 w 135"/>
                <a:gd name="T83" fmla="*/ 89 h 189"/>
                <a:gd name="T84" fmla="*/ 9 w 135"/>
                <a:gd name="T85" fmla="*/ 76 h 189"/>
                <a:gd name="T86" fmla="*/ 13 w 135"/>
                <a:gd name="T87" fmla="*/ 64 h 189"/>
                <a:gd name="T88" fmla="*/ 18 w 135"/>
                <a:gd name="T89" fmla="*/ 52 h 189"/>
                <a:gd name="T90" fmla="*/ 23 w 135"/>
                <a:gd name="T91" fmla="*/ 42 h 189"/>
                <a:gd name="T92" fmla="*/ 28 w 135"/>
                <a:gd name="T93" fmla="*/ 34 h 189"/>
                <a:gd name="T94" fmla="*/ 34 w 135"/>
                <a:gd name="T95" fmla="*/ 27 h 189"/>
                <a:gd name="T96" fmla="*/ 39 w 135"/>
                <a:gd name="T97" fmla="*/ 20 h 189"/>
                <a:gd name="T98" fmla="*/ 46 w 135"/>
                <a:gd name="T99" fmla="*/ 15 h 189"/>
                <a:gd name="T100" fmla="*/ 52 w 135"/>
                <a:gd name="T101" fmla="*/ 10 h 189"/>
                <a:gd name="T102" fmla="*/ 57 w 135"/>
                <a:gd name="T103" fmla="*/ 7 h 189"/>
                <a:gd name="T104" fmla="*/ 64 w 135"/>
                <a:gd name="T105" fmla="*/ 4 h 189"/>
                <a:gd name="T106" fmla="*/ 69 w 135"/>
                <a:gd name="T107" fmla="*/ 2 h 189"/>
                <a:gd name="T108" fmla="*/ 76 w 135"/>
                <a:gd name="T109" fmla="*/ 1 h 189"/>
                <a:gd name="T110" fmla="*/ 81 w 135"/>
                <a:gd name="T111" fmla="*/ 0 h 189"/>
                <a:gd name="T112" fmla="*/ 87 w 135"/>
                <a:gd name="T113" fmla="*/ 0 h 189"/>
                <a:gd name="T114" fmla="*/ 92 w 135"/>
                <a:gd name="T115" fmla="*/ 1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5" h="189">
                  <a:moveTo>
                    <a:pt x="92" y="1"/>
                  </a:moveTo>
                  <a:lnTo>
                    <a:pt x="92" y="1"/>
                  </a:lnTo>
                  <a:lnTo>
                    <a:pt x="98" y="2"/>
                  </a:lnTo>
                  <a:lnTo>
                    <a:pt x="102" y="4"/>
                  </a:lnTo>
                  <a:lnTo>
                    <a:pt x="107" y="7"/>
                  </a:lnTo>
                  <a:lnTo>
                    <a:pt x="111" y="10"/>
                  </a:lnTo>
                  <a:lnTo>
                    <a:pt x="116" y="14"/>
                  </a:lnTo>
                  <a:lnTo>
                    <a:pt x="119" y="19"/>
                  </a:lnTo>
                  <a:lnTo>
                    <a:pt x="123" y="25"/>
                  </a:lnTo>
                  <a:lnTo>
                    <a:pt x="126" y="32"/>
                  </a:lnTo>
                  <a:lnTo>
                    <a:pt x="129" y="39"/>
                  </a:lnTo>
                  <a:lnTo>
                    <a:pt x="131" y="47"/>
                  </a:lnTo>
                  <a:lnTo>
                    <a:pt x="133" y="55"/>
                  </a:lnTo>
                  <a:lnTo>
                    <a:pt x="133" y="65"/>
                  </a:lnTo>
                  <a:lnTo>
                    <a:pt x="134" y="74"/>
                  </a:lnTo>
                  <a:lnTo>
                    <a:pt x="134" y="85"/>
                  </a:lnTo>
                  <a:lnTo>
                    <a:pt x="133" y="95"/>
                  </a:lnTo>
                  <a:lnTo>
                    <a:pt x="131" y="107"/>
                  </a:lnTo>
                  <a:lnTo>
                    <a:pt x="127" y="122"/>
                  </a:lnTo>
                  <a:lnTo>
                    <a:pt x="121" y="137"/>
                  </a:lnTo>
                  <a:lnTo>
                    <a:pt x="112" y="151"/>
                  </a:lnTo>
                  <a:lnTo>
                    <a:pt x="102" y="163"/>
                  </a:lnTo>
                  <a:lnTo>
                    <a:pt x="90" y="174"/>
                  </a:lnTo>
                  <a:lnTo>
                    <a:pt x="77" y="181"/>
                  </a:lnTo>
                  <a:lnTo>
                    <a:pt x="64" y="186"/>
                  </a:lnTo>
                  <a:lnTo>
                    <a:pt x="50" y="188"/>
                  </a:lnTo>
                  <a:lnTo>
                    <a:pt x="46" y="188"/>
                  </a:lnTo>
                  <a:lnTo>
                    <a:pt x="42" y="187"/>
                  </a:lnTo>
                  <a:lnTo>
                    <a:pt x="38" y="187"/>
                  </a:lnTo>
                  <a:lnTo>
                    <a:pt x="33" y="186"/>
                  </a:lnTo>
                  <a:lnTo>
                    <a:pt x="27" y="183"/>
                  </a:lnTo>
                  <a:lnTo>
                    <a:pt x="22" y="180"/>
                  </a:lnTo>
                  <a:lnTo>
                    <a:pt x="18" y="177"/>
                  </a:lnTo>
                  <a:lnTo>
                    <a:pt x="13" y="172"/>
                  </a:lnTo>
                  <a:lnTo>
                    <a:pt x="9" y="167"/>
                  </a:lnTo>
                  <a:lnTo>
                    <a:pt x="5" y="160"/>
                  </a:lnTo>
                  <a:lnTo>
                    <a:pt x="3" y="152"/>
                  </a:lnTo>
                  <a:lnTo>
                    <a:pt x="1" y="143"/>
                  </a:lnTo>
                  <a:lnTo>
                    <a:pt x="0" y="132"/>
                  </a:lnTo>
                  <a:lnTo>
                    <a:pt x="0" y="119"/>
                  </a:lnTo>
                  <a:lnTo>
                    <a:pt x="2" y="106"/>
                  </a:lnTo>
                  <a:lnTo>
                    <a:pt x="5" y="89"/>
                  </a:lnTo>
                  <a:lnTo>
                    <a:pt x="9" y="76"/>
                  </a:lnTo>
                  <a:lnTo>
                    <a:pt x="13" y="64"/>
                  </a:lnTo>
                  <a:lnTo>
                    <a:pt x="18" y="52"/>
                  </a:lnTo>
                  <a:lnTo>
                    <a:pt x="23" y="42"/>
                  </a:lnTo>
                  <a:lnTo>
                    <a:pt x="28" y="34"/>
                  </a:lnTo>
                  <a:lnTo>
                    <a:pt x="34" y="27"/>
                  </a:lnTo>
                  <a:lnTo>
                    <a:pt x="39" y="20"/>
                  </a:lnTo>
                  <a:lnTo>
                    <a:pt x="46" y="15"/>
                  </a:lnTo>
                  <a:lnTo>
                    <a:pt x="52" y="10"/>
                  </a:lnTo>
                  <a:lnTo>
                    <a:pt x="57" y="7"/>
                  </a:lnTo>
                  <a:lnTo>
                    <a:pt x="64" y="4"/>
                  </a:lnTo>
                  <a:lnTo>
                    <a:pt x="69" y="2"/>
                  </a:lnTo>
                  <a:lnTo>
                    <a:pt x="76" y="1"/>
                  </a:lnTo>
                  <a:lnTo>
                    <a:pt x="81" y="0"/>
                  </a:lnTo>
                  <a:lnTo>
                    <a:pt x="87" y="0"/>
                  </a:lnTo>
                  <a:lnTo>
                    <a:pt x="92" y="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7" name="Freeform 272"/>
            <p:cNvSpPr>
              <a:spLocks/>
            </p:cNvSpPr>
            <p:nvPr/>
          </p:nvSpPr>
          <p:spPr bwMode="auto">
            <a:xfrm>
              <a:off x="4798" y="2633"/>
              <a:ext cx="108" cy="53"/>
            </a:xfrm>
            <a:custGeom>
              <a:avLst/>
              <a:gdLst>
                <a:gd name="T0" fmla="*/ 107 w 108"/>
                <a:gd name="T1" fmla="*/ 17 h 53"/>
                <a:gd name="T2" fmla="*/ 100 w 108"/>
                <a:gd name="T3" fmla="*/ 25 h 53"/>
                <a:gd name="T4" fmla="*/ 94 w 108"/>
                <a:gd name="T5" fmla="*/ 31 h 53"/>
                <a:gd name="T6" fmla="*/ 87 w 108"/>
                <a:gd name="T7" fmla="*/ 38 h 53"/>
                <a:gd name="T8" fmla="*/ 80 w 108"/>
                <a:gd name="T9" fmla="*/ 42 h 53"/>
                <a:gd name="T10" fmla="*/ 72 w 108"/>
                <a:gd name="T11" fmla="*/ 47 h 53"/>
                <a:gd name="T12" fmla="*/ 64 w 108"/>
                <a:gd name="T13" fmla="*/ 49 h 53"/>
                <a:gd name="T14" fmla="*/ 56 w 108"/>
                <a:gd name="T15" fmla="*/ 51 h 53"/>
                <a:gd name="T16" fmla="*/ 47 w 108"/>
                <a:gd name="T17" fmla="*/ 52 h 53"/>
                <a:gd name="T18" fmla="*/ 40 w 108"/>
                <a:gd name="T19" fmla="*/ 52 h 53"/>
                <a:gd name="T20" fmla="*/ 32 w 108"/>
                <a:gd name="T21" fmla="*/ 50 h 53"/>
                <a:gd name="T22" fmla="*/ 25 w 108"/>
                <a:gd name="T23" fmla="*/ 48 h 53"/>
                <a:gd name="T24" fmla="*/ 17 w 108"/>
                <a:gd name="T25" fmla="*/ 42 h 53"/>
                <a:gd name="T26" fmla="*/ 9 w 108"/>
                <a:gd name="T27" fmla="*/ 35 h 53"/>
                <a:gd name="T28" fmla="*/ 5 w 108"/>
                <a:gd name="T29" fmla="*/ 26 h 53"/>
                <a:gd name="T30" fmla="*/ 1 w 108"/>
                <a:gd name="T31" fmla="*/ 14 h 53"/>
                <a:gd name="T32" fmla="*/ 0 w 108"/>
                <a:gd name="T33" fmla="*/ 0 h 53"/>
                <a:gd name="T34" fmla="*/ 1 w 108"/>
                <a:gd name="T35" fmla="*/ 0 h 53"/>
                <a:gd name="T36" fmla="*/ 3 w 108"/>
                <a:gd name="T37" fmla="*/ 1 h 53"/>
                <a:gd name="T38" fmla="*/ 5 w 108"/>
                <a:gd name="T39" fmla="*/ 2 h 53"/>
                <a:gd name="T40" fmla="*/ 8 w 108"/>
                <a:gd name="T41" fmla="*/ 4 h 53"/>
                <a:gd name="T42" fmla="*/ 10 w 108"/>
                <a:gd name="T43" fmla="*/ 6 h 53"/>
                <a:gd name="T44" fmla="*/ 13 w 108"/>
                <a:gd name="T45" fmla="*/ 9 h 53"/>
                <a:gd name="T46" fmla="*/ 15 w 108"/>
                <a:gd name="T47" fmla="*/ 12 h 53"/>
                <a:gd name="T48" fmla="*/ 17 w 108"/>
                <a:gd name="T49" fmla="*/ 14 h 53"/>
                <a:gd name="T50" fmla="*/ 20 w 108"/>
                <a:gd name="T51" fmla="*/ 19 h 53"/>
                <a:gd name="T52" fmla="*/ 24 w 108"/>
                <a:gd name="T53" fmla="*/ 22 h 53"/>
                <a:gd name="T54" fmla="*/ 27 w 108"/>
                <a:gd name="T55" fmla="*/ 23 h 53"/>
                <a:gd name="T56" fmla="*/ 29 w 108"/>
                <a:gd name="T57" fmla="*/ 24 h 53"/>
                <a:gd name="T58" fmla="*/ 31 w 108"/>
                <a:gd name="T59" fmla="*/ 25 h 53"/>
                <a:gd name="T60" fmla="*/ 33 w 108"/>
                <a:gd name="T61" fmla="*/ 26 h 53"/>
                <a:gd name="T62" fmla="*/ 35 w 108"/>
                <a:gd name="T63" fmla="*/ 27 h 53"/>
                <a:gd name="T64" fmla="*/ 39 w 108"/>
                <a:gd name="T65" fmla="*/ 28 h 53"/>
                <a:gd name="T66" fmla="*/ 41 w 108"/>
                <a:gd name="T67" fmla="*/ 29 h 53"/>
                <a:gd name="T68" fmla="*/ 44 w 108"/>
                <a:gd name="T69" fmla="*/ 30 h 53"/>
                <a:gd name="T70" fmla="*/ 46 w 108"/>
                <a:gd name="T71" fmla="*/ 32 h 53"/>
                <a:gd name="T72" fmla="*/ 48 w 108"/>
                <a:gd name="T73" fmla="*/ 34 h 53"/>
                <a:gd name="T74" fmla="*/ 51 w 108"/>
                <a:gd name="T75" fmla="*/ 37 h 53"/>
                <a:gd name="T76" fmla="*/ 54 w 108"/>
                <a:gd name="T77" fmla="*/ 37 h 53"/>
                <a:gd name="T78" fmla="*/ 59 w 108"/>
                <a:gd name="T79" fmla="*/ 37 h 53"/>
                <a:gd name="T80" fmla="*/ 64 w 108"/>
                <a:gd name="T81" fmla="*/ 36 h 53"/>
                <a:gd name="T82" fmla="*/ 69 w 108"/>
                <a:gd name="T83" fmla="*/ 33 h 53"/>
                <a:gd name="T84" fmla="*/ 73 w 108"/>
                <a:gd name="T85" fmla="*/ 30 h 53"/>
                <a:gd name="T86" fmla="*/ 78 w 108"/>
                <a:gd name="T87" fmla="*/ 26 h 53"/>
                <a:gd name="T88" fmla="*/ 80 w 108"/>
                <a:gd name="T89" fmla="*/ 21 h 53"/>
                <a:gd name="T90" fmla="*/ 83 w 108"/>
                <a:gd name="T91" fmla="*/ 16 h 53"/>
                <a:gd name="T92" fmla="*/ 87 w 108"/>
                <a:gd name="T93" fmla="*/ 14 h 53"/>
                <a:gd name="T94" fmla="*/ 91 w 108"/>
                <a:gd name="T95" fmla="*/ 13 h 53"/>
                <a:gd name="T96" fmla="*/ 96 w 108"/>
                <a:gd name="T97" fmla="*/ 13 h 53"/>
                <a:gd name="T98" fmla="*/ 99 w 108"/>
                <a:gd name="T99" fmla="*/ 14 h 53"/>
                <a:gd name="T100" fmla="*/ 103 w 108"/>
                <a:gd name="T101" fmla="*/ 15 h 53"/>
                <a:gd name="T102" fmla="*/ 105 w 108"/>
                <a:gd name="T103" fmla="*/ 17 h 53"/>
                <a:gd name="T104" fmla="*/ 107 w 108"/>
                <a:gd name="T105" fmla="*/ 1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8" h="53">
                  <a:moveTo>
                    <a:pt x="107" y="17"/>
                  </a:moveTo>
                  <a:lnTo>
                    <a:pt x="100" y="25"/>
                  </a:lnTo>
                  <a:lnTo>
                    <a:pt x="94" y="31"/>
                  </a:lnTo>
                  <a:lnTo>
                    <a:pt x="87" y="38"/>
                  </a:lnTo>
                  <a:lnTo>
                    <a:pt x="80" y="42"/>
                  </a:lnTo>
                  <a:lnTo>
                    <a:pt x="72" y="47"/>
                  </a:lnTo>
                  <a:lnTo>
                    <a:pt x="64" y="49"/>
                  </a:lnTo>
                  <a:lnTo>
                    <a:pt x="56" y="51"/>
                  </a:lnTo>
                  <a:lnTo>
                    <a:pt x="47" y="52"/>
                  </a:lnTo>
                  <a:lnTo>
                    <a:pt x="40" y="52"/>
                  </a:lnTo>
                  <a:lnTo>
                    <a:pt x="32" y="50"/>
                  </a:lnTo>
                  <a:lnTo>
                    <a:pt x="25" y="48"/>
                  </a:lnTo>
                  <a:lnTo>
                    <a:pt x="17" y="42"/>
                  </a:lnTo>
                  <a:lnTo>
                    <a:pt x="9" y="35"/>
                  </a:lnTo>
                  <a:lnTo>
                    <a:pt x="5" y="26"/>
                  </a:lnTo>
                  <a:lnTo>
                    <a:pt x="1" y="14"/>
                  </a:lnTo>
                  <a:lnTo>
                    <a:pt x="0" y="0"/>
                  </a:lnTo>
                  <a:lnTo>
                    <a:pt x="1" y="0"/>
                  </a:lnTo>
                  <a:lnTo>
                    <a:pt x="3" y="1"/>
                  </a:lnTo>
                  <a:lnTo>
                    <a:pt x="5" y="2"/>
                  </a:lnTo>
                  <a:lnTo>
                    <a:pt x="8" y="4"/>
                  </a:lnTo>
                  <a:lnTo>
                    <a:pt x="10" y="6"/>
                  </a:lnTo>
                  <a:lnTo>
                    <a:pt x="13" y="9"/>
                  </a:lnTo>
                  <a:lnTo>
                    <a:pt x="15" y="12"/>
                  </a:lnTo>
                  <a:lnTo>
                    <a:pt x="17" y="14"/>
                  </a:lnTo>
                  <a:lnTo>
                    <a:pt x="20" y="19"/>
                  </a:lnTo>
                  <a:lnTo>
                    <a:pt x="24" y="22"/>
                  </a:lnTo>
                  <a:lnTo>
                    <a:pt x="27" y="23"/>
                  </a:lnTo>
                  <a:lnTo>
                    <a:pt x="29" y="24"/>
                  </a:lnTo>
                  <a:lnTo>
                    <a:pt x="31" y="25"/>
                  </a:lnTo>
                  <a:lnTo>
                    <a:pt x="33" y="26"/>
                  </a:lnTo>
                  <a:lnTo>
                    <a:pt x="35" y="27"/>
                  </a:lnTo>
                  <a:lnTo>
                    <a:pt x="39" y="28"/>
                  </a:lnTo>
                  <a:lnTo>
                    <a:pt x="41" y="29"/>
                  </a:lnTo>
                  <a:lnTo>
                    <a:pt x="44" y="30"/>
                  </a:lnTo>
                  <a:lnTo>
                    <a:pt x="46" y="32"/>
                  </a:lnTo>
                  <a:lnTo>
                    <a:pt x="48" y="34"/>
                  </a:lnTo>
                  <a:lnTo>
                    <a:pt x="51" y="37"/>
                  </a:lnTo>
                  <a:lnTo>
                    <a:pt x="54" y="37"/>
                  </a:lnTo>
                  <a:lnTo>
                    <a:pt x="59" y="37"/>
                  </a:lnTo>
                  <a:lnTo>
                    <a:pt x="64" y="36"/>
                  </a:lnTo>
                  <a:lnTo>
                    <a:pt x="69" y="33"/>
                  </a:lnTo>
                  <a:lnTo>
                    <a:pt x="73" y="30"/>
                  </a:lnTo>
                  <a:lnTo>
                    <a:pt x="78" y="26"/>
                  </a:lnTo>
                  <a:lnTo>
                    <a:pt x="80" y="21"/>
                  </a:lnTo>
                  <a:lnTo>
                    <a:pt x="83" y="16"/>
                  </a:lnTo>
                  <a:lnTo>
                    <a:pt x="87" y="14"/>
                  </a:lnTo>
                  <a:lnTo>
                    <a:pt x="91" y="13"/>
                  </a:lnTo>
                  <a:lnTo>
                    <a:pt x="96" y="13"/>
                  </a:lnTo>
                  <a:lnTo>
                    <a:pt x="99" y="14"/>
                  </a:lnTo>
                  <a:lnTo>
                    <a:pt x="103" y="15"/>
                  </a:lnTo>
                  <a:lnTo>
                    <a:pt x="105" y="17"/>
                  </a:lnTo>
                  <a:lnTo>
                    <a:pt x="107" y="17"/>
                  </a:lnTo>
                </a:path>
              </a:pathLst>
            </a:custGeom>
            <a:solidFill>
              <a:srgbClr val="4C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8" name="Freeform 273"/>
            <p:cNvSpPr>
              <a:spLocks/>
            </p:cNvSpPr>
            <p:nvPr/>
          </p:nvSpPr>
          <p:spPr bwMode="auto">
            <a:xfrm>
              <a:off x="4805" y="2506"/>
              <a:ext cx="114" cy="91"/>
            </a:xfrm>
            <a:custGeom>
              <a:avLst/>
              <a:gdLst>
                <a:gd name="T0" fmla="*/ 0 w 114"/>
                <a:gd name="T1" fmla="*/ 84 h 91"/>
                <a:gd name="T2" fmla="*/ 0 w 114"/>
                <a:gd name="T3" fmla="*/ 83 h 91"/>
                <a:gd name="T4" fmla="*/ 0 w 114"/>
                <a:gd name="T5" fmla="*/ 83 h 91"/>
                <a:gd name="T6" fmla="*/ 0 w 114"/>
                <a:gd name="T7" fmla="*/ 82 h 91"/>
                <a:gd name="T8" fmla="*/ 0 w 114"/>
                <a:gd name="T9" fmla="*/ 81 h 91"/>
                <a:gd name="T10" fmla="*/ 8 w 114"/>
                <a:gd name="T11" fmla="*/ 56 h 91"/>
                <a:gd name="T12" fmla="*/ 16 w 114"/>
                <a:gd name="T13" fmla="*/ 38 h 91"/>
                <a:gd name="T14" fmla="*/ 27 w 114"/>
                <a:gd name="T15" fmla="*/ 23 h 91"/>
                <a:gd name="T16" fmla="*/ 37 w 114"/>
                <a:gd name="T17" fmla="*/ 13 h 91"/>
                <a:gd name="T18" fmla="*/ 48 w 114"/>
                <a:gd name="T19" fmla="*/ 6 h 91"/>
                <a:gd name="T20" fmla="*/ 59 w 114"/>
                <a:gd name="T21" fmla="*/ 2 h 91"/>
                <a:gd name="T22" fmla="*/ 70 w 114"/>
                <a:gd name="T23" fmla="*/ 0 h 91"/>
                <a:gd name="T24" fmla="*/ 80 w 114"/>
                <a:gd name="T25" fmla="*/ 0 h 91"/>
                <a:gd name="T26" fmla="*/ 85 w 114"/>
                <a:gd name="T27" fmla="*/ 2 h 91"/>
                <a:gd name="T28" fmla="*/ 90 w 114"/>
                <a:gd name="T29" fmla="*/ 4 h 91"/>
                <a:gd name="T30" fmla="*/ 95 w 114"/>
                <a:gd name="T31" fmla="*/ 7 h 91"/>
                <a:gd name="T32" fmla="*/ 99 w 114"/>
                <a:gd name="T33" fmla="*/ 10 h 91"/>
                <a:gd name="T34" fmla="*/ 103 w 114"/>
                <a:gd name="T35" fmla="*/ 16 h 91"/>
                <a:gd name="T36" fmla="*/ 106 w 114"/>
                <a:gd name="T37" fmla="*/ 21 h 91"/>
                <a:gd name="T38" fmla="*/ 110 w 114"/>
                <a:gd name="T39" fmla="*/ 27 h 91"/>
                <a:gd name="T40" fmla="*/ 113 w 114"/>
                <a:gd name="T41" fmla="*/ 35 h 91"/>
                <a:gd name="T42" fmla="*/ 111 w 114"/>
                <a:gd name="T43" fmla="*/ 35 h 91"/>
                <a:gd name="T44" fmla="*/ 107 w 114"/>
                <a:gd name="T45" fmla="*/ 35 h 91"/>
                <a:gd name="T46" fmla="*/ 102 w 114"/>
                <a:gd name="T47" fmla="*/ 38 h 91"/>
                <a:gd name="T48" fmla="*/ 97 w 114"/>
                <a:gd name="T49" fmla="*/ 45 h 91"/>
                <a:gd name="T50" fmla="*/ 94 w 114"/>
                <a:gd name="T51" fmla="*/ 51 h 91"/>
                <a:gd name="T52" fmla="*/ 90 w 114"/>
                <a:gd name="T53" fmla="*/ 58 h 91"/>
                <a:gd name="T54" fmla="*/ 85 w 114"/>
                <a:gd name="T55" fmla="*/ 65 h 91"/>
                <a:gd name="T56" fmla="*/ 79 w 114"/>
                <a:gd name="T57" fmla="*/ 72 h 91"/>
                <a:gd name="T58" fmla="*/ 72 w 114"/>
                <a:gd name="T59" fmla="*/ 79 h 91"/>
                <a:gd name="T60" fmla="*/ 65 w 114"/>
                <a:gd name="T61" fmla="*/ 84 h 91"/>
                <a:gd name="T62" fmla="*/ 55 w 114"/>
                <a:gd name="T63" fmla="*/ 88 h 91"/>
                <a:gd name="T64" fmla="*/ 47 w 114"/>
                <a:gd name="T65" fmla="*/ 90 h 91"/>
                <a:gd name="T66" fmla="*/ 37 w 114"/>
                <a:gd name="T67" fmla="*/ 89 h 91"/>
                <a:gd name="T68" fmla="*/ 29 w 114"/>
                <a:gd name="T69" fmla="*/ 88 h 91"/>
                <a:gd name="T70" fmla="*/ 23 w 114"/>
                <a:gd name="T71" fmla="*/ 87 h 91"/>
                <a:gd name="T72" fmla="*/ 18 w 114"/>
                <a:gd name="T73" fmla="*/ 86 h 91"/>
                <a:gd name="T74" fmla="*/ 12 w 114"/>
                <a:gd name="T75" fmla="*/ 85 h 91"/>
                <a:gd name="T76" fmla="*/ 8 w 114"/>
                <a:gd name="T77" fmla="*/ 84 h 91"/>
                <a:gd name="T78" fmla="*/ 4 w 114"/>
                <a:gd name="T79" fmla="*/ 84 h 91"/>
                <a:gd name="T80" fmla="*/ 0 w 114"/>
                <a:gd name="T81" fmla="*/ 8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4" h="91">
                  <a:moveTo>
                    <a:pt x="0" y="84"/>
                  </a:moveTo>
                  <a:lnTo>
                    <a:pt x="0" y="83"/>
                  </a:lnTo>
                  <a:lnTo>
                    <a:pt x="0" y="83"/>
                  </a:lnTo>
                  <a:lnTo>
                    <a:pt x="0" y="82"/>
                  </a:lnTo>
                  <a:lnTo>
                    <a:pt x="0" y="81"/>
                  </a:lnTo>
                  <a:lnTo>
                    <a:pt x="8" y="56"/>
                  </a:lnTo>
                  <a:lnTo>
                    <a:pt x="16" y="38"/>
                  </a:lnTo>
                  <a:lnTo>
                    <a:pt x="27" y="23"/>
                  </a:lnTo>
                  <a:lnTo>
                    <a:pt x="37" y="13"/>
                  </a:lnTo>
                  <a:lnTo>
                    <a:pt x="48" y="6"/>
                  </a:lnTo>
                  <a:lnTo>
                    <a:pt x="59" y="2"/>
                  </a:lnTo>
                  <a:lnTo>
                    <a:pt x="70" y="0"/>
                  </a:lnTo>
                  <a:lnTo>
                    <a:pt x="80" y="0"/>
                  </a:lnTo>
                  <a:lnTo>
                    <a:pt x="85" y="2"/>
                  </a:lnTo>
                  <a:lnTo>
                    <a:pt x="90" y="4"/>
                  </a:lnTo>
                  <a:lnTo>
                    <a:pt x="95" y="7"/>
                  </a:lnTo>
                  <a:lnTo>
                    <a:pt x="99" y="10"/>
                  </a:lnTo>
                  <a:lnTo>
                    <a:pt x="103" y="16"/>
                  </a:lnTo>
                  <a:lnTo>
                    <a:pt x="106" y="21"/>
                  </a:lnTo>
                  <a:lnTo>
                    <a:pt x="110" y="27"/>
                  </a:lnTo>
                  <a:lnTo>
                    <a:pt x="113" y="35"/>
                  </a:lnTo>
                  <a:lnTo>
                    <a:pt x="111" y="35"/>
                  </a:lnTo>
                  <a:lnTo>
                    <a:pt x="107" y="35"/>
                  </a:lnTo>
                  <a:lnTo>
                    <a:pt x="102" y="38"/>
                  </a:lnTo>
                  <a:lnTo>
                    <a:pt x="97" y="45"/>
                  </a:lnTo>
                  <a:lnTo>
                    <a:pt x="94" y="51"/>
                  </a:lnTo>
                  <a:lnTo>
                    <a:pt x="90" y="58"/>
                  </a:lnTo>
                  <a:lnTo>
                    <a:pt x="85" y="65"/>
                  </a:lnTo>
                  <a:lnTo>
                    <a:pt x="79" y="72"/>
                  </a:lnTo>
                  <a:lnTo>
                    <a:pt x="72" y="79"/>
                  </a:lnTo>
                  <a:lnTo>
                    <a:pt x="65" y="84"/>
                  </a:lnTo>
                  <a:lnTo>
                    <a:pt x="55" y="88"/>
                  </a:lnTo>
                  <a:lnTo>
                    <a:pt x="47" y="90"/>
                  </a:lnTo>
                  <a:lnTo>
                    <a:pt x="37" y="89"/>
                  </a:lnTo>
                  <a:lnTo>
                    <a:pt x="29" y="88"/>
                  </a:lnTo>
                  <a:lnTo>
                    <a:pt x="23" y="87"/>
                  </a:lnTo>
                  <a:lnTo>
                    <a:pt x="18" y="86"/>
                  </a:lnTo>
                  <a:lnTo>
                    <a:pt x="12" y="85"/>
                  </a:lnTo>
                  <a:lnTo>
                    <a:pt x="8" y="84"/>
                  </a:lnTo>
                  <a:lnTo>
                    <a:pt x="4" y="84"/>
                  </a:lnTo>
                  <a:lnTo>
                    <a:pt x="0" y="84"/>
                  </a:lnTo>
                </a:path>
              </a:pathLst>
            </a:custGeom>
            <a:solidFill>
              <a:srgbClr val="9E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9" name="Freeform 274"/>
            <p:cNvSpPr>
              <a:spLocks/>
            </p:cNvSpPr>
            <p:nvPr/>
          </p:nvSpPr>
          <p:spPr bwMode="auto">
            <a:xfrm>
              <a:off x="4866" y="2509"/>
              <a:ext cx="44" cy="29"/>
            </a:xfrm>
            <a:custGeom>
              <a:avLst/>
              <a:gdLst>
                <a:gd name="T0" fmla="*/ 10 w 44"/>
                <a:gd name="T1" fmla="*/ 1 h 29"/>
                <a:gd name="T2" fmla="*/ 11 w 44"/>
                <a:gd name="T3" fmla="*/ 0 h 29"/>
                <a:gd name="T4" fmla="*/ 15 w 44"/>
                <a:gd name="T5" fmla="*/ 0 h 29"/>
                <a:gd name="T6" fmla="*/ 19 w 44"/>
                <a:gd name="T7" fmla="*/ 0 h 29"/>
                <a:gd name="T8" fmla="*/ 24 w 44"/>
                <a:gd name="T9" fmla="*/ 2 h 29"/>
                <a:gd name="T10" fmla="*/ 28 w 44"/>
                <a:gd name="T11" fmla="*/ 3 h 29"/>
                <a:gd name="T12" fmla="*/ 32 w 44"/>
                <a:gd name="T13" fmla="*/ 6 h 29"/>
                <a:gd name="T14" fmla="*/ 37 w 44"/>
                <a:gd name="T15" fmla="*/ 10 h 29"/>
                <a:gd name="T16" fmla="*/ 40 w 44"/>
                <a:gd name="T17" fmla="*/ 15 h 29"/>
                <a:gd name="T18" fmla="*/ 42 w 44"/>
                <a:gd name="T19" fmla="*/ 21 h 29"/>
                <a:gd name="T20" fmla="*/ 43 w 44"/>
                <a:gd name="T21" fmla="*/ 24 h 29"/>
                <a:gd name="T22" fmla="*/ 41 w 44"/>
                <a:gd name="T23" fmla="*/ 27 h 29"/>
                <a:gd name="T24" fmla="*/ 39 w 44"/>
                <a:gd name="T25" fmla="*/ 28 h 29"/>
                <a:gd name="T26" fmla="*/ 37 w 44"/>
                <a:gd name="T27" fmla="*/ 28 h 29"/>
                <a:gd name="T28" fmla="*/ 33 w 44"/>
                <a:gd name="T29" fmla="*/ 27 h 29"/>
                <a:gd name="T30" fmla="*/ 31 w 44"/>
                <a:gd name="T31" fmla="*/ 26 h 29"/>
                <a:gd name="T32" fmla="*/ 29 w 44"/>
                <a:gd name="T33" fmla="*/ 24 h 29"/>
                <a:gd name="T34" fmla="*/ 27 w 44"/>
                <a:gd name="T35" fmla="*/ 21 h 29"/>
                <a:gd name="T36" fmla="*/ 25 w 44"/>
                <a:gd name="T37" fmla="*/ 19 h 29"/>
                <a:gd name="T38" fmla="*/ 22 w 44"/>
                <a:gd name="T39" fmla="*/ 17 h 29"/>
                <a:gd name="T40" fmla="*/ 19 w 44"/>
                <a:gd name="T41" fmla="*/ 15 h 29"/>
                <a:gd name="T42" fmla="*/ 16 w 44"/>
                <a:gd name="T43" fmla="*/ 13 h 29"/>
                <a:gd name="T44" fmla="*/ 13 w 44"/>
                <a:gd name="T45" fmla="*/ 12 h 29"/>
                <a:gd name="T46" fmla="*/ 10 w 44"/>
                <a:gd name="T47" fmla="*/ 12 h 29"/>
                <a:gd name="T48" fmla="*/ 6 w 44"/>
                <a:gd name="T49" fmla="*/ 11 h 29"/>
                <a:gd name="T50" fmla="*/ 2 w 44"/>
                <a:gd name="T51" fmla="*/ 9 h 29"/>
                <a:gd name="T52" fmla="*/ 0 w 44"/>
                <a:gd name="T53" fmla="*/ 7 h 29"/>
                <a:gd name="T54" fmla="*/ 3 w 44"/>
                <a:gd name="T55" fmla="*/ 3 h 29"/>
                <a:gd name="T56" fmla="*/ 10 w 44"/>
                <a:gd name="T5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 h="29">
                  <a:moveTo>
                    <a:pt x="10" y="1"/>
                  </a:moveTo>
                  <a:lnTo>
                    <a:pt x="11" y="0"/>
                  </a:lnTo>
                  <a:lnTo>
                    <a:pt x="15" y="0"/>
                  </a:lnTo>
                  <a:lnTo>
                    <a:pt x="19" y="0"/>
                  </a:lnTo>
                  <a:lnTo>
                    <a:pt x="24" y="2"/>
                  </a:lnTo>
                  <a:lnTo>
                    <a:pt x="28" y="3"/>
                  </a:lnTo>
                  <a:lnTo>
                    <a:pt x="32" y="6"/>
                  </a:lnTo>
                  <a:lnTo>
                    <a:pt x="37" y="10"/>
                  </a:lnTo>
                  <a:lnTo>
                    <a:pt x="40" y="15"/>
                  </a:lnTo>
                  <a:lnTo>
                    <a:pt x="42" y="21"/>
                  </a:lnTo>
                  <a:lnTo>
                    <a:pt x="43" y="24"/>
                  </a:lnTo>
                  <a:lnTo>
                    <a:pt x="41" y="27"/>
                  </a:lnTo>
                  <a:lnTo>
                    <a:pt x="39" y="28"/>
                  </a:lnTo>
                  <a:lnTo>
                    <a:pt x="37" y="28"/>
                  </a:lnTo>
                  <a:lnTo>
                    <a:pt x="33" y="27"/>
                  </a:lnTo>
                  <a:lnTo>
                    <a:pt x="31" y="26"/>
                  </a:lnTo>
                  <a:lnTo>
                    <a:pt x="29" y="24"/>
                  </a:lnTo>
                  <a:lnTo>
                    <a:pt x="27" y="21"/>
                  </a:lnTo>
                  <a:lnTo>
                    <a:pt x="25" y="19"/>
                  </a:lnTo>
                  <a:lnTo>
                    <a:pt x="22" y="17"/>
                  </a:lnTo>
                  <a:lnTo>
                    <a:pt x="19" y="15"/>
                  </a:lnTo>
                  <a:lnTo>
                    <a:pt x="16" y="13"/>
                  </a:lnTo>
                  <a:lnTo>
                    <a:pt x="13" y="12"/>
                  </a:lnTo>
                  <a:lnTo>
                    <a:pt x="10" y="12"/>
                  </a:lnTo>
                  <a:lnTo>
                    <a:pt x="6" y="11"/>
                  </a:lnTo>
                  <a:lnTo>
                    <a:pt x="2" y="9"/>
                  </a:lnTo>
                  <a:lnTo>
                    <a:pt x="0" y="7"/>
                  </a:lnTo>
                  <a:lnTo>
                    <a:pt x="3" y="3"/>
                  </a:lnTo>
                  <a:lnTo>
                    <a:pt x="10" y="1"/>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0" name="Freeform 275"/>
            <p:cNvSpPr>
              <a:spLocks/>
            </p:cNvSpPr>
            <p:nvPr/>
          </p:nvSpPr>
          <p:spPr bwMode="auto">
            <a:xfrm>
              <a:off x="4866" y="2509"/>
              <a:ext cx="50" cy="35"/>
            </a:xfrm>
            <a:custGeom>
              <a:avLst/>
              <a:gdLst>
                <a:gd name="T0" fmla="*/ 11 w 50"/>
                <a:gd name="T1" fmla="*/ 1 h 35"/>
                <a:gd name="T2" fmla="*/ 11 w 50"/>
                <a:gd name="T3" fmla="*/ 1 h 35"/>
                <a:gd name="T4" fmla="*/ 13 w 50"/>
                <a:gd name="T5" fmla="*/ 0 h 35"/>
                <a:gd name="T6" fmla="*/ 17 w 50"/>
                <a:gd name="T7" fmla="*/ 0 h 35"/>
                <a:gd name="T8" fmla="*/ 22 w 50"/>
                <a:gd name="T9" fmla="*/ 0 h 35"/>
                <a:gd name="T10" fmla="*/ 27 w 50"/>
                <a:gd name="T11" fmla="*/ 2 h 35"/>
                <a:gd name="T12" fmla="*/ 32 w 50"/>
                <a:gd name="T13" fmla="*/ 4 h 35"/>
                <a:gd name="T14" fmla="*/ 37 w 50"/>
                <a:gd name="T15" fmla="*/ 7 h 35"/>
                <a:gd name="T16" fmla="*/ 42 w 50"/>
                <a:gd name="T17" fmla="*/ 12 h 35"/>
                <a:gd name="T18" fmla="*/ 46 w 50"/>
                <a:gd name="T19" fmla="*/ 18 h 35"/>
                <a:gd name="T20" fmla="*/ 48 w 50"/>
                <a:gd name="T21" fmla="*/ 25 h 35"/>
                <a:gd name="T22" fmla="*/ 49 w 50"/>
                <a:gd name="T23" fmla="*/ 29 h 35"/>
                <a:gd name="T24" fmla="*/ 47 w 50"/>
                <a:gd name="T25" fmla="*/ 33 h 35"/>
                <a:gd name="T26" fmla="*/ 45 w 50"/>
                <a:gd name="T27" fmla="*/ 34 h 35"/>
                <a:gd name="T28" fmla="*/ 42 w 50"/>
                <a:gd name="T29" fmla="*/ 34 h 35"/>
                <a:gd name="T30" fmla="*/ 38 w 50"/>
                <a:gd name="T31" fmla="*/ 33 h 35"/>
                <a:gd name="T32" fmla="*/ 35 w 50"/>
                <a:gd name="T33" fmla="*/ 31 h 35"/>
                <a:gd name="T34" fmla="*/ 33 w 50"/>
                <a:gd name="T35" fmla="*/ 29 h 35"/>
                <a:gd name="T36" fmla="*/ 31 w 50"/>
                <a:gd name="T37" fmla="*/ 26 h 35"/>
                <a:gd name="T38" fmla="*/ 28 w 50"/>
                <a:gd name="T39" fmla="*/ 23 h 35"/>
                <a:gd name="T40" fmla="*/ 25 w 50"/>
                <a:gd name="T41" fmla="*/ 21 h 35"/>
                <a:gd name="T42" fmla="*/ 22 w 50"/>
                <a:gd name="T43" fmla="*/ 18 h 35"/>
                <a:gd name="T44" fmla="*/ 18 w 50"/>
                <a:gd name="T45" fmla="*/ 16 h 35"/>
                <a:gd name="T46" fmla="*/ 15 w 50"/>
                <a:gd name="T47" fmla="*/ 14 h 35"/>
                <a:gd name="T48" fmla="*/ 11 w 50"/>
                <a:gd name="T49" fmla="*/ 14 h 35"/>
                <a:gd name="T50" fmla="*/ 7 w 50"/>
                <a:gd name="T51" fmla="*/ 13 h 35"/>
                <a:gd name="T52" fmla="*/ 2 w 50"/>
                <a:gd name="T53" fmla="*/ 11 h 35"/>
                <a:gd name="T54" fmla="*/ 0 w 50"/>
                <a:gd name="T55" fmla="*/ 8 h 35"/>
                <a:gd name="T56" fmla="*/ 3 w 50"/>
                <a:gd name="T57" fmla="*/ 4 h 35"/>
                <a:gd name="T58" fmla="*/ 11 w 50"/>
                <a:gd name="T59"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 h="35">
                  <a:moveTo>
                    <a:pt x="11" y="1"/>
                  </a:moveTo>
                  <a:lnTo>
                    <a:pt x="11" y="1"/>
                  </a:lnTo>
                  <a:lnTo>
                    <a:pt x="13" y="0"/>
                  </a:lnTo>
                  <a:lnTo>
                    <a:pt x="17" y="0"/>
                  </a:lnTo>
                  <a:lnTo>
                    <a:pt x="22" y="0"/>
                  </a:lnTo>
                  <a:lnTo>
                    <a:pt x="27" y="2"/>
                  </a:lnTo>
                  <a:lnTo>
                    <a:pt x="32" y="4"/>
                  </a:lnTo>
                  <a:lnTo>
                    <a:pt x="37" y="7"/>
                  </a:lnTo>
                  <a:lnTo>
                    <a:pt x="42" y="12"/>
                  </a:lnTo>
                  <a:lnTo>
                    <a:pt x="46" y="18"/>
                  </a:lnTo>
                  <a:lnTo>
                    <a:pt x="48" y="25"/>
                  </a:lnTo>
                  <a:lnTo>
                    <a:pt x="49" y="29"/>
                  </a:lnTo>
                  <a:lnTo>
                    <a:pt x="47" y="33"/>
                  </a:lnTo>
                  <a:lnTo>
                    <a:pt x="45" y="34"/>
                  </a:lnTo>
                  <a:lnTo>
                    <a:pt x="42" y="34"/>
                  </a:lnTo>
                  <a:lnTo>
                    <a:pt x="38" y="33"/>
                  </a:lnTo>
                  <a:lnTo>
                    <a:pt x="35" y="31"/>
                  </a:lnTo>
                  <a:lnTo>
                    <a:pt x="33" y="29"/>
                  </a:lnTo>
                  <a:lnTo>
                    <a:pt x="31" y="26"/>
                  </a:lnTo>
                  <a:lnTo>
                    <a:pt x="28" y="23"/>
                  </a:lnTo>
                  <a:lnTo>
                    <a:pt x="25" y="21"/>
                  </a:lnTo>
                  <a:lnTo>
                    <a:pt x="22" y="18"/>
                  </a:lnTo>
                  <a:lnTo>
                    <a:pt x="18" y="16"/>
                  </a:lnTo>
                  <a:lnTo>
                    <a:pt x="15" y="14"/>
                  </a:lnTo>
                  <a:lnTo>
                    <a:pt x="11" y="14"/>
                  </a:lnTo>
                  <a:lnTo>
                    <a:pt x="7" y="13"/>
                  </a:lnTo>
                  <a:lnTo>
                    <a:pt x="2" y="11"/>
                  </a:lnTo>
                  <a:lnTo>
                    <a:pt x="0" y="8"/>
                  </a:lnTo>
                  <a:lnTo>
                    <a:pt x="3" y="4"/>
                  </a:lnTo>
                  <a:lnTo>
                    <a:pt x="11" y="1"/>
                  </a:lnTo>
                </a:path>
              </a:pathLst>
            </a:custGeom>
            <a:noFill/>
            <a:ln w="12700" cap="rnd" cmpd="sng">
              <a:solidFill>
                <a:srgbClr val="6EABAB"/>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1" name="Freeform 276"/>
            <p:cNvSpPr>
              <a:spLocks/>
            </p:cNvSpPr>
            <p:nvPr/>
          </p:nvSpPr>
          <p:spPr bwMode="auto">
            <a:xfrm>
              <a:off x="4818" y="2527"/>
              <a:ext cx="51" cy="47"/>
            </a:xfrm>
            <a:custGeom>
              <a:avLst/>
              <a:gdLst>
                <a:gd name="T0" fmla="*/ 21 w 51"/>
                <a:gd name="T1" fmla="*/ 46 h 47"/>
                <a:gd name="T2" fmla="*/ 16 w 51"/>
                <a:gd name="T3" fmla="*/ 46 h 47"/>
                <a:gd name="T4" fmla="*/ 12 w 51"/>
                <a:gd name="T5" fmla="*/ 45 h 47"/>
                <a:gd name="T6" fmla="*/ 8 w 51"/>
                <a:gd name="T7" fmla="*/ 43 h 47"/>
                <a:gd name="T8" fmla="*/ 5 w 51"/>
                <a:gd name="T9" fmla="*/ 42 h 47"/>
                <a:gd name="T10" fmla="*/ 3 w 51"/>
                <a:gd name="T11" fmla="*/ 40 h 47"/>
                <a:gd name="T12" fmla="*/ 2 w 51"/>
                <a:gd name="T13" fmla="*/ 36 h 47"/>
                <a:gd name="T14" fmla="*/ 0 w 51"/>
                <a:gd name="T15" fmla="*/ 33 h 47"/>
                <a:gd name="T16" fmla="*/ 0 w 51"/>
                <a:gd name="T17" fmla="*/ 28 h 47"/>
                <a:gd name="T18" fmla="*/ 0 w 51"/>
                <a:gd name="T19" fmla="*/ 25 h 47"/>
                <a:gd name="T20" fmla="*/ 3 w 51"/>
                <a:gd name="T21" fmla="*/ 21 h 47"/>
                <a:gd name="T22" fmla="*/ 5 w 51"/>
                <a:gd name="T23" fmla="*/ 17 h 47"/>
                <a:gd name="T24" fmla="*/ 8 w 51"/>
                <a:gd name="T25" fmla="*/ 12 h 47"/>
                <a:gd name="T26" fmla="*/ 12 w 51"/>
                <a:gd name="T27" fmla="*/ 7 h 47"/>
                <a:gd name="T28" fmla="*/ 13 w 51"/>
                <a:gd name="T29" fmla="*/ 4 h 47"/>
                <a:gd name="T30" fmla="*/ 16 w 51"/>
                <a:gd name="T31" fmla="*/ 1 h 47"/>
                <a:gd name="T32" fmla="*/ 18 w 51"/>
                <a:gd name="T33" fmla="*/ 0 h 47"/>
                <a:gd name="T34" fmla="*/ 23 w 51"/>
                <a:gd name="T35" fmla="*/ 0 h 47"/>
                <a:gd name="T36" fmla="*/ 29 w 51"/>
                <a:gd name="T37" fmla="*/ 1 h 47"/>
                <a:gd name="T38" fmla="*/ 33 w 51"/>
                <a:gd name="T39" fmla="*/ 4 h 47"/>
                <a:gd name="T40" fmla="*/ 38 w 51"/>
                <a:gd name="T41" fmla="*/ 6 h 47"/>
                <a:gd name="T42" fmla="*/ 43 w 51"/>
                <a:gd name="T43" fmla="*/ 9 h 47"/>
                <a:gd name="T44" fmla="*/ 46 w 51"/>
                <a:gd name="T45" fmla="*/ 12 h 47"/>
                <a:gd name="T46" fmla="*/ 49 w 51"/>
                <a:gd name="T47" fmla="*/ 17 h 47"/>
                <a:gd name="T48" fmla="*/ 50 w 51"/>
                <a:gd name="T49" fmla="*/ 21 h 47"/>
                <a:gd name="T50" fmla="*/ 50 w 51"/>
                <a:gd name="T51" fmla="*/ 27 h 47"/>
                <a:gd name="T52" fmla="*/ 48 w 51"/>
                <a:gd name="T53" fmla="*/ 30 h 47"/>
                <a:gd name="T54" fmla="*/ 46 w 51"/>
                <a:gd name="T55" fmla="*/ 35 h 47"/>
                <a:gd name="T56" fmla="*/ 42 w 51"/>
                <a:gd name="T57" fmla="*/ 38 h 47"/>
                <a:gd name="T58" fmla="*/ 38 w 51"/>
                <a:gd name="T59" fmla="*/ 41 h 47"/>
                <a:gd name="T60" fmla="*/ 32 w 51"/>
                <a:gd name="T61" fmla="*/ 43 h 47"/>
                <a:gd name="T62" fmla="*/ 27 w 51"/>
                <a:gd name="T63" fmla="*/ 45 h 47"/>
                <a:gd name="T64" fmla="*/ 21 w 51"/>
                <a:gd name="T65"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1" h="47">
                  <a:moveTo>
                    <a:pt x="21" y="46"/>
                  </a:moveTo>
                  <a:lnTo>
                    <a:pt x="16" y="46"/>
                  </a:lnTo>
                  <a:lnTo>
                    <a:pt x="12" y="45"/>
                  </a:lnTo>
                  <a:lnTo>
                    <a:pt x="8" y="43"/>
                  </a:lnTo>
                  <a:lnTo>
                    <a:pt x="5" y="42"/>
                  </a:lnTo>
                  <a:lnTo>
                    <a:pt x="3" y="40"/>
                  </a:lnTo>
                  <a:lnTo>
                    <a:pt x="2" y="36"/>
                  </a:lnTo>
                  <a:lnTo>
                    <a:pt x="0" y="33"/>
                  </a:lnTo>
                  <a:lnTo>
                    <a:pt x="0" y="28"/>
                  </a:lnTo>
                  <a:lnTo>
                    <a:pt x="0" y="25"/>
                  </a:lnTo>
                  <a:lnTo>
                    <a:pt x="3" y="21"/>
                  </a:lnTo>
                  <a:lnTo>
                    <a:pt x="5" y="17"/>
                  </a:lnTo>
                  <a:lnTo>
                    <a:pt x="8" y="12"/>
                  </a:lnTo>
                  <a:lnTo>
                    <a:pt x="12" y="7"/>
                  </a:lnTo>
                  <a:lnTo>
                    <a:pt x="13" y="4"/>
                  </a:lnTo>
                  <a:lnTo>
                    <a:pt x="16" y="1"/>
                  </a:lnTo>
                  <a:lnTo>
                    <a:pt x="18" y="0"/>
                  </a:lnTo>
                  <a:lnTo>
                    <a:pt x="23" y="0"/>
                  </a:lnTo>
                  <a:lnTo>
                    <a:pt x="29" y="1"/>
                  </a:lnTo>
                  <a:lnTo>
                    <a:pt x="33" y="4"/>
                  </a:lnTo>
                  <a:lnTo>
                    <a:pt x="38" y="6"/>
                  </a:lnTo>
                  <a:lnTo>
                    <a:pt x="43" y="9"/>
                  </a:lnTo>
                  <a:lnTo>
                    <a:pt x="46" y="12"/>
                  </a:lnTo>
                  <a:lnTo>
                    <a:pt x="49" y="17"/>
                  </a:lnTo>
                  <a:lnTo>
                    <a:pt x="50" y="21"/>
                  </a:lnTo>
                  <a:lnTo>
                    <a:pt x="50" y="27"/>
                  </a:lnTo>
                  <a:lnTo>
                    <a:pt x="48" y="30"/>
                  </a:lnTo>
                  <a:lnTo>
                    <a:pt x="46" y="35"/>
                  </a:lnTo>
                  <a:lnTo>
                    <a:pt x="42" y="38"/>
                  </a:lnTo>
                  <a:lnTo>
                    <a:pt x="38" y="41"/>
                  </a:lnTo>
                  <a:lnTo>
                    <a:pt x="32" y="43"/>
                  </a:lnTo>
                  <a:lnTo>
                    <a:pt x="27" y="45"/>
                  </a:lnTo>
                  <a:lnTo>
                    <a:pt x="21" y="46"/>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2" name="Freeform 277"/>
            <p:cNvSpPr>
              <a:spLocks/>
            </p:cNvSpPr>
            <p:nvPr/>
          </p:nvSpPr>
          <p:spPr bwMode="auto">
            <a:xfrm>
              <a:off x="4879" y="2596"/>
              <a:ext cx="17" cy="26"/>
            </a:xfrm>
            <a:custGeom>
              <a:avLst/>
              <a:gdLst>
                <a:gd name="T0" fmla="*/ 11 w 17"/>
                <a:gd name="T1" fmla="*/ 0 h 26"/>
                <a:gd name="T2" fmla="*/ 12 w 17"/>
                <a:gd name="T3" fmla="*/ 1 h 26"/>
                <a:gd name="T4" fmla="*/ 14 w 17"/>
                <a:gd name="T5" fmla="*/ 1 h 26"/>
                <a:gd name="T6" fmla="*/ 15 w 17"/>
                <a:gd name="T7" fmla="*/ 2 h 26"/>
                <a:gd name="T8" fmla="*/ 15 w 17"/>
                <a:gd name="T9" fmla="*/ 4 h 26"/>
                <a:gd name="T10" fmla="*/ 16 w 17"/>
                <a:gd name="T11" fmla="*/ 6 h 26"/>
                <a:gd name="T12" fmla="*/ 16 w 17"/>
                <a:gd name="T13" fmla="*/ 9 h 26"/>
                <a:gd name="T14" fmla="*/ 16 w 17"/>
                <a:gd name="T15" fmla="*/ 11 h 26"/>
                <a:gd name="T16" fmla="*/ 16 w 17"/>
                <a:gd name="T17" fmla="*/ 15 h 26"/>
                <a:gd name="T18" fmla="*/ 15 w 17"/>
                <a:gd name="T19" fmla="*/ 18 h 26"/>
                <a:gd name="T20" fmla="*/ 12 w 17"/>
                <a:gd name="T21" fmla="*/ 22 h 26"/>
                <a:gd name="T22" fmla="*/ 9 w 17"/>
                <a:gd name="T23" fmla="*/ 24 h 26"/>
                <a:gd name="T24" fmla="*/ 7 w 17"/>
                <a:gd name="T25" fmla="*/ 25 h 26"/>
                <a:gd name="T26" fmla="*/ 4 w 17"/>
                <a:gd name="T27" fmla="*/ 24 h 26"/>
                <a:gd name="T28" fmla="*/ 1 w 17"/>
                <a:gd name="T29" fmla="*/ 23 h 26"/>
                <a:gd name="T30" fmla="*/ 0 w 17"/>
                <a:gd name="T31" fmla="*/ 19 h 26"/>
                <a:gd name="T32" fmla="*/ 1 w 17"/>
                <a:gd name="T33" fmla="*/ 12 h 26"/>
                <a:gd name="T34" fmla="*/ 3 w 17"/>
                <a:gd name="T35" fmla="*/ 6 h 26"/>
                <a:gd name="T36" fmla="*/ 6 w 17"/>
                <a:gd name="T37" fmla="*/ 2 h 26"/>
                <a:gd name="T38" fmla="*/ 9 w 17"/>
                <a:gd name="T39" fmla="*/ 0 h 26"/>
                <a:gd name="T40" fmla="*/ 11 w 17"/>
                <a:gd name="T4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 h="26">
                  <a:moveTo>
                    <a:pt x="11" y="0"/>
                  </a:moveTo>
                  <a:lnTo>
                    <a:pt x="12" y="1"/>
                  </a:lnTo>
                  <a:lnTo>
                    <a:pt x="14" y="1"/>
                  </a:lnTo>
                  <a:lnTo>
                    <a:pt x="15" y="2"/>
                  </a:lnTo>
                  <a:lnTo>
                    <a:pt x="15" y="4"/>
                  </a:lnTo>
                  <a:lnTo>
                    <a:pt x="16" y="6"/>
                  </a:lnTo>
                  <a:lnTo>
                    <a:pt x="16" y="9"/>
                  </a:lnTo>
                  <a:lnTo>
                    <a:pt x="16" y="11"/>
                  </a:lnTo>
                  <a:lnTo>
                    <a:pt x="16" y="15"/>
                  </a:lnTo>
                  <a:lnTo>
                    <a:pt x="15" y="18"/>
                  </a:lnTo>
                  <a:lnTo>
                    <a:pt x="12" y="22"/>
                  </a:lnTo>
                  <a:lnTo>
                    <a:pt x="9" y="24"/>
                  </a:lnTo>
                  <a:lnTo>
                    <a:pt x="7" y="25"/>
                  </a:lnTo>
                  <a:lnTo>
                    <a:pt x="4" y="24"/>
                  </a:lnTo>
                  <a:lnTo>
                    <a:pt x="1" y="23"/>
                  </a:lnTo>
                  <a:lnTo>
                    <a:pt x="0" y="19"/>
                  </a:lnTo>
                  <a:lnTo>
                    <a:pt x="1" y="12"/>
                  </a:lnTo>
                  <a:lnTo>
                    <a:pt x="3" y="6"/>
                  </a:lnTo>
                  <a:lnTo>
                    <a:pt x="6" y="2"/>
                  </a:lnTo>
                  <a:lnTo>
                    <a:pt x="9" y="0"/>
                  </a:lnTo>
                  <a:lnTo>
                    <a:pt x="11"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3" name="Freeform 278"/>
            <p:cNvSpPr>
              <a:spLocks/>
            </p:cNvSpPr>
            <p:nvPr/>
          </p:nvSpPr>
          <p:spPr bwMode="auto">
            <a:xfrm>
              <a:off x="4879" y="2596"/>
              <a:ext cx="23" cy="32"/>
            </a:xfrm>
            <a:custGeom>
              <a:avLst/>
              <a:gdLst>
                <a:gd name="T0" fmla="*/ 15 w 23"/>
                <a:gd name="T1" fmla="*/ 0 h 32"/>
                <a:gd name="T2" fmla="*/ 15 w 23"/>
                <a:gd name="T3" fmla="*/ 0 h 32"/>
                <a:gd name="T4" fmla="*/ 17 w 23"/>
                <a:gd name="T5" fmla="*/ 1 h 32"/>
                <a:gd name="T6" fmla="*/ 19 w 23"/>
                <a:gd name="T7" fmla="*/ 1 h 32"/>
                <a:gd name="T8" fmla="*/ 20 w 23"/>
                <a:gd name="T9" fmla="*/ 3 h 32"/>
                <a:gd name="T10" fmla="*/ 21 w 23"/>
                <a:gd name="T11" fmla="*/ 5 h 32"/>
                <a:gd name="T12" fmla="*/ 22 w 23"/>
                <a:gd name="T13" fmla="*/ 8 h 32"/>
                <a:gd name="T14" fmla="*/ 22 w 23"/>
                <a:gd name="T15" fmla="*/ 11 h 32"/>
                <a:gd name="T16" fmla="*/ 22 w 23"/>
                <a:gd name="T17" fmla="*/ 14 h 32"/>
                <a:gd name="T18" fmla="*/ 22 w 23"/>
                <a:gd name="T19" fmla="*/ 18 h 32"/>
                <a:gd name="T20" fmla="*/ 20 w 23"/>
                <a:gd name="T21" fmla="*/ 22 h 32"/>
                <a:gd name="T22" fmla="*/ 17 w 23"/>
                <a:gd name="T23" fmla="*/ 27 h 32"/>
                <a:gd name="T24" fmla="*/ 13 w 23"/>
                <a:gd name="T25" fmla="*/ 30 h 32"/>
                <a:gd name="T26" fmla="*/ 9 w 23"/>
                <a:gd name="T27" fmla="*/ 31 h 32"/>
                <a:gd name="T28" fmla="*/ 6 w 23"/>
                <a:gd name="T29" fmla="*/ 30 h 32"/>
                <a:gd name="T30" fmla="*/ 2 w 23"/>
                <a:gd name="T31" fmla="*/ 28 h 32"/>
                <a:gd name="T32" fmla="*/ 0 w 23"/>
                <a:gd name="T33" fmla="*/ 23 h 32"/>
                <a:gd name="T34" fmla="*/ 1 w 23"/>
                <a:gd name="T35" fmla="*/ 15 h 32"/>
                <a:gd name="T36" fmla="*/ 4 w 23"/>
                <a:gd name="T37" fmla="*/ 7 h 32"/>
                <a:gd name="T38" fmla="*/ 8 w 23"/>
                <a:gd name="T39" fmla="*/ 3 h 32"/>
                <a:gd name="T40" fmla="*/ 12 w 23"/>
                <a:gd name="T41" fmla="*/ 0 h 32"/>
                <a:gd name="T42" fmla="*/ 15 w 23"/>
                <a:gd name="T4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32">
                  <a:moveTo>
                    <a:pt x="15" y="0"/>
                  </a:moveTo>
                  <a:lnTo>
                    <a:pt x="15" y="0"/>
                  </a:lnTo>
                  <a:lnTo>
                    <a:pt x="17" y="1"/>
                  </a:lnTo>
                  <a:lnTo>
                    <a:pt x="19" y="1"/>
                  </a:lnTo>
                  <a:lnTo>
                    <a:pt x="20" y="3"/>
                  </a:lnTo>
                  <a:lnTo>
                    <a:pt x="21" y="5"/>
                  </a:lnTo>
                  <a:lnTo>
                    <a:pt x="22" y="8"/>
                  </a:lnTo>
                  <a:lnTo>
                    <a:pt x="22" y="11"/>
                  </a:lnTo>
                  <a:lnTo>
                    <a:pt x="22" y="14"/>
                  </a:lnTo>
                  <a:lnTo>
                    <a:pt x="22" y="18"/>
                  </a:lnTo>
                  <a:lnTo>
                    <a:pt x="20" y="22"/>
                  </a:lnTo>
                  <a:lnTo>
                    <a:pt x="17" y="27"/>
                  </a:lnTo>
                  <a:lnTo>
                    <a:pt x="13" y="30"/>
                  </a:lnTo>
                  <a:lnTo>
                    <a:pt x="9" y="31"/>
                  </a:lnTo>
                  <a:lnTo>
                    <a:pt x="6" y="30"/>
                  </a:lnTo>
                  <a:lnTo>
                    <a:pt x="2" y="28"/>
                  </a:lnTo>
                  <a:lnTo>
                    <a:pt x="0" y="23"/>
                  </a:lnTo>
                  <a:lnTo>
                    <a:pt x="1" y="15"/>
                  </a:lnTo>
                  <a:lnTo>
                    <a:pt x="4" y="7"/>
                  </a:lnTo>
                  <a:lnTo>
                    <a:pt x="8" y="3"/>
                  </a:lnTo>
                  <a:lnTo>
                    <a:pt x="12" y="0"/>
                  </a:lnTo>
                  <a:lnTo>
                    <a:pt x="15"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4" name="Freeform 279"/>
            <p:cNvSpPr>
              <a:spLocks/>
            </p:cNvSpPr>
            <p:nvPr/>
          </p:nvSpPr>
          <p:spPr bwMode="auto">
            <a:xfrm>
              <a:off x="4872" y="2600"/>
              <a:ext cx="24" cy="101"/>
            </a:xfrm>
            <a:custGeom>
              <a:avLst/>
              <a:gdLst>
                <a:gd name="T0" fmla="*/ 0 w 24"/>
                <a:gd name="T1" fmla="*/ 99 h 101"/>
                <a:gd name="T2" fmla="*/ 11 w 24"/>
                <a:gd name="T3" fmla="*/ 8 h 101"/>
                <a:gd name="T4" fmla="*/ 13 w 24"/>
                <a:gd name="T5" fmla="*/ 4 h 101"/>
                <a:gd name="T6" fmla="*/ 16 w 24"/>
                <a:gd name="T7" fmla="*/ 1 h 101"/>
                <a:gd name="T8" fmla="*/ 17 w 24"/>
                <a:gd name="T9" fmla="*/ 0 h 101"/>
                <a:gd name="T10" fmla="*/ 19 w 24"/>
                <a:gd name="T11" fmla="*/ 0 h 101"/>
                <a:gd name="T12" fmla="*/ 23 w 24"/>
                <a:gd name="T13" fmla="*/ 1 h 101"/>
                <a:gd name="T14" fmla="*/ 4 w 24"/>
                <a:gd name="T15" fmla="*/ 100 h 101"/>
                <a:gd name="T16" fmla="*/ 0 w 24"/>
                <a:gd name="T17" fmla="*/ 9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01">
                  <a:moveTo>
                    <a:pt x="0" y="99"/>
                  </a:moveTo>
                  <a:lnTo>
                    <a:pt x="11" y="8"/>
                  </a:lnTo>
                  <a:lnTo>
                    <a:pt x="13" y="4"/>
                  </a:lnTo>
                  <a:lnTo>
                    <a:pt x="16" y="1"/>
                  </a:lnTo>
                  <a:lnTo>
                    <a:pt x="17" y="0"/>
                  </a:lnTo>
                  <a:lnTo>
                    <a:pt x="19" y="0"/>
                  </a:lnTo>
                  <a:lnTo>
                    <a:pt x="23" y="1"/>
                  </a:lnTo>
                  <a:lnTo>
                    <a:pt x="4" y="100"/>
                  </a:lnTo>
                  <a:lnTo>
                    <a:pt x="0" y="99"/>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5" name="Freeform 280"/>
            <p:cNvSpPr>
              <a:spLocks/>
            </p:cNvSpPr>
            <p:nvPr/>
          </p:nvSpPr>
          <p:spPr bwMode="auto">
            <a:xfrm>
              <a:off x="4872" y="2600"/>
              <a:ext cx="30" cy="107"/>
            </a:xfrm>
            <a:custGeom>
              <a:avLst/>
              <a:gdLst>
                <a:gd name="T0" fmla="*/ 0 w 30"/>
                <a:gd name="T1" fmla="*/ 105 h 107"/>
                <a:gd name="T2" fmla="*/ 14 w 30"/>
                <a:gd name="T3" fmla="*/ 9 h 107"/>
                <a:gd name="T4" fmla="*/ 17 w 30"/>
                <a:gd name="T5" fmla="*/ 4 h 107"/>
                <a:gd name="T6" fmla="*/ 20 w 30"/>
                <a:gd name="T7" fmla="*/ 1 h 107"/>
                <a:gd name="T8" fmla="*/ 22 w 30"/>
                <a:gd name="T9" fmla="*/ 0 h 107"/>
                <a:gd name="T10" fmla="*/ 24 w 30"/>
                <a:gd name="T11" fmla="*/ 0 h 107"/>
                <a:gd name="T12" fmla="*/ 29 w 30"/>
                <a:gd name="T13" fmla="*/ 1 h 107"/>
                <a:gd name="T14" fmla="*/ 5 w 30"/>
                <a:gd name="T15" fmla="*/ 106 h 107"/>
                <a:gd name="T16" fmla="*/ 0 w 30"/>
                <a:gd name="T1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07">
                  <a:moveTo>
                    <a:pt x="0" y="105"/>
                  </a:moveTo>
                  <a:lnTo>
                    <a:pt x="14" y="9"/>
                  </a:lnTo>
                  <a:lnTo>
                    <a:pt x="17" y="4"/>
                  </a:lnTo>
                  <a:lnTo>
                    <a:pt x="20" y="1"/>
                  </a:lnTo>
                  <a:lnTo>
                    <a:pt x="22" y="0"/>
                  </a:lnTo>
                  <a:lnTo>
                    <a:pt x="24" y="0"/>
                  </a:lnTo>
                  <a:lnTo>
                    <a:pt x="29" y="1"/>
                  </a:lnTo>
                  <a:lnTo>
                    <a:pt x="5" y="106"/>
                  </a:lnTo>
                  <a:lnTo>
                    <a:pt x="0" y="10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6" name="Freeform 281"/>
            <p:cNvSpPr>
              <a:spLocks/>
            </p:cNvSpPr>
            <p:nvPr/>
          </p:nvSpPr>
          <p:spPr bwMode="auto">
            <a:xfrm>
              <a:off x="4510" y="2311"/>
              <a:ext cx="453" cy="735"/>
            </a:xfrm>
            <a:custGeom>
              <a:avLst/>
              <a:gdLst>
                <a:gd name="T0" fmla="*/ 362 w 453"/>
                <a:gd name="T1" fmla="*/ 392 h 735"/>
                <a:gd name="T2" fmla="*/ 109 w 453"/>
                <a:gd name="T3" fmla="*/ 177 h 735"/>
                <a:gd name="T4" fmla="*/ 108 w 453"/>
                <a:gd name="T5" fmla="*/ 179 h 735"/>
                <a:gd name="T6" fmla="*/ 103 w 453"/>
                <a:gd name="T7" fmla="*/ 184 h 735"/>
                <a:gd name="T8" fmla="*/ 95 w 453"/>
                <a:gd name="T9" fmla="*/ 189 h 735"/>
                <a:gd name="T10" fmla="*/ 83 w 453"/>
                <a:gd name="T11" fmla="*/ 195 h 735"/>
                <a:gd name="T12" fmla="*/ 68 w 453"/>
                <a:gd name="T13" fmla="*/ 198 h 735"/>
                <a:gd name="T14" fmla="*/ 49 w 453"/>
                <a:gd name="T15" fmla="*/ 198 h 735"/>
                <a:gd name="T16" fmla="*/ 27 w 453"/>
                <a:gd name="T17" fmla="*/ 191 h 735"/>
                <a:gd name="T18" fmla="*/ 0 w 453"/>
                <a:gd name="T19" fmla="*/ 179 h 735"/>
                <a:gd name="T20" fmla="*/ 5 w 453"/>
                <a:gd name="T21" fmla="*/ 269 h 735"/>
                <a:gd name="T22" fmla="*/ 12 w 453"/>
                <a:gd name="T23" fmla="*/ 272 h 735"/>
                <a:gd name="T24" fmla="*/ 17 w 453"/>
                <a:gd name="T25" fmla="*/ 283 h 735"/>
                <a:gd name="T26" fmla="*/ 20 w 453"/>
                <a:gd name="T27" fmla="*/ 299 h 735"/>
                <a:gd name="T28" fmla="*/ 23 w 453"/>
                <a:gd name="T29" fmla="*/ 316 h 735"/>
                <a:gd name="T30" fmla="*/ 23 w 453"/>
                <a:gd name="T31" fmla="*/ 334 h 735"/>
                <a:gd name="T32" fmla="*/ 24 w 453"/>
                <a:gd name="T33" fmla="*/ 349 h 735"/>
                <a:gd name="T34" fmla="*/ 24 w 453"/>
                <a:gd name="T35" fmla="*/ 357 h 735"/>
                <a:gd name="T36" fmla="*/ 24 w 453"/>
                <a:gd name="T37" fmla="*/ 733 h 735"/>
                <a:gd name="T38" fmla="*/ 60 w 453"/>
                <a:gd name="T39" fmla="*/ 732 h 735"/>
                <a:gd name="T40" fmla="*/ 82 w 453"/>
                <a:gd name="T41" fmla="*/ 722 h 735"/>
                <a:gd name="T42" fmla="*/ 92 w 453"/>
                <a:gd name="T43" fmla="*/ 711 h 735"/>
                <a:gd name="T44" fmla="*/ 94 w 453"/>
                <a:gd name="T45" fmla="*/ 706 h 735"/>
                <a:gd name="T46" fmla="*/ 444 w 453"/>
                <a:gd name="T47" fmla="*/ 447 h 735"/>
                <a:gd name="T48" fmla="*/ 432 w 453"/>
                <a:gd name="T49" fmla="*/ 0 h 735"/>
                <a:gd name="T50" fmla="*/ 94 w 453"/>
                <a:gd name="T51" fmla="*/ 153 h 735"/>
                <a:gd name="T52" fmla="*/ 99 w 453"/>
                <a:gd name="T53" fmla="*/ 155 h 735"/>
                <a:gd name="T54" fmla="*/ 108 w 453"/>
                <a:gd name="T55" fmla="*/ 160 h 735"/>
                <a:gd name="T56" fmla="*/ 112 w 453"/>
                <a:gd name="T57" fmla="*/ 169 h 735"/>
                <a:gd name="T58" fmla="*/ 433 w 453"/>
                <a:gd name="T59" fmla="*/ 29 h 735"/>
                <a:gd name="T60" fmla="*/ 406 w 453"/>
                <a:gd name="T61" fmla="*/ 367 h 735"/>
                <a:gd name="T62" fmla="*/ 392 w 453"/>
                <a:gd name="T63" fmla="*/ 291 h 735"/>
                <a:gd name="T64" fmla="*/ 387 w 453"/>
                <a:gd name="T65" fmla="*/ 289 h 735"/>
                <a:gd name="T66" fmla="*/ 382 w 453"/>
                <a:gd name="T67" fmla="*/ 289 h 735"/>
                <a:gd name="T68" fmla="*/ 377 w 453"/>
                <a:gd name="T69" fmla="*/ 298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53" h="735">
                  <a:moveTo>
                    <a:pt x="377" y="298"/>
                  </a:moveTo>
                  <a:lnTo>
                    <a:pt x="362" y="392"/>
                  </a:lnTo>
                  <a:lnTo>
                    <a:pt x="109" y="533"/>
                  </a:lnTo>
                  <a:lnTo>
                    <a:pt x="109" y="177"/>
                  </a:lnTo>
                  <a:lnTo>
                    <a:pt x="109" y="178"/>
                  </a:lnTo>
                  <a:lnTo>
                    <a:pt x="108" y="179"/>
                  </a:lnTo>
                  <a:lnTo>
                    <a:pt x="106" y="181"/>
                  </a:lnTo>
                  <a:lnTo>
                    <a:pt x="103" y="184"/>
                  </a:lnTo>
                  <a:lnTo>
                    <a:pt x="99" y="186"/>
                  </a:lnTo>
                  <a:lnTo>
                    <a:pt x="95" y="189"/>
                  </a:lnTo>
                  <a:lnTo>
                    <a:pt x="90" y="192"/>
                  </a:lnTo>
                  <a:lnTo>
                    <a:pt x="83" y="195"/>
                  </a:lnTo>
                  <a:lnTo>
                    <a:pt x="76" y="197"/>
                  </a:lnTo>
                  <a:lnTo>
                    <a:pt x="68" y="198"/>
                  </a:lnTo>
                  <a:lnTo>
                    <a:pt x="59" y="199"/>
                  </a:lnTo>
                  <a:lnTo>
                    <a:pt x="49" y="198"/>
                  </a:lnTo>
                  <a:lnTo>
                    <a:pt x="38" y="195"/>
                  </a:lnTo>
                  <a:lnTo>
                    <a:pt x="27" y="191"/>
                  </a:lnTo>
                  <a:lnTo>
                    <a:pt x="14" y="185"/>
                  </a:lnTo>
                  <a:lnTo>
                    <a:pt x="0" y="179"/>
                  </a:lnTo>
                  <a:lnTo>
                    <a:pt x="0" y="271"/>
                  </a:lnTo>
                  <a:lnTo>
                    <a:pt x="5" y="269"/>
                  </a:lnTo>
                  <a:lnTo>
                    <a:pt x="8" y="270"/>
                  </a:lnTo>
                  <a:lnTo>
                    <a:pt x="12" y="272"/>
                  </a:lnTo>
                  <a:lnTo>
                    <a:pt x="15" y="277"/>
                  </a:lnTo>
                  <a:lnTo>
                    <a:pt x="17" y="283"/>
                  </a:lnTo>
                  <a:lnTo>
                    <a:pt x="19" y="291"/>
                  </a:lnTo>
                  <a:lnTo>
                    <a:pt x="20" y="299"/>
                  </a:lnTo>
                  <a:lnTo>
                    <a:pt x="22" y="307"/>
                  </a:lnTo>
                  <a:lnTo>
                    <a:pt x="23" y="316"/>
                  </a:lnTo>
                  <a:lnTo>
                    <a:pt x="23" y="326"/>
                  </a:lnTo>
                  <a:lnTo>
                    <a:pt x="23" y="334"/>
                  </a:lnTo>
                  <a:lnTo>
                    <a:pt x="24" y="342"/>
                  </a:lnTo>
                  <a:lnTo>
                    <a:pt x="24" y="349"/>
                  </a:lnTo>
                  <a:lnTo>
                    <a:pt x="24" y="354"/>
                  </a:lnTo>
                  <a:lnTo>
                    <a:pt x="24" y="357"/>
                  </a:lnTo>
                  <a:lnTo>
                    <a:pt x="24" y="358"/>
                  </a:lnTo>
                  <a:lnTo>
                    <a:pt x="24" y="733"/>
                  </a:lnTo>
                  <a:lnTo>
                    <a:pt x="44" y="734"/>
                  </a:lnTo>
                  <a:lnTo>
                    <a:pt x="60" y="732"/>
                  </a:lnTo>
                  <a:lnTo>
                    <a:pt x="73" y="728"/>
                  </a:lnTo>
                  <a:lnTo>
                    <a:pt x="82" y="722"/>
                  </a:lnTo>
                  <a:lnTo>
                    <a:pt x="89" y="716"/>
                  </a:lnTo>
                  <a:lnTo>
                    <a:pt x="92" y="711"/>
                  </a:lnTo>
                  <a:lnTo>
                    <a:pt x="94" y="708"/>
                  </a:lnTo>
                  <a:lnTo>
                    <a:pt x="94" y="706"/>
                  </a:lnTo>
                  <a:lnTo>
                    <a:pt x="94" y="669"/>
                  </a:lnTo>
                  <a:lnTo>
                    <a:pt x="444" y="447"/>
                  </a:lnTo>
                  <a:lnTo>
                    <a:pt x="452" y="7"/>
                  </a:lnTo>
                  <a:lnTo>
                    <a:pt x="432" y="0"/>
                  </a:lnTo>
                  <a:lnTo>
                    <a:pt x="93" y="153"/>
                  </a:lnTo>
                  <a:lnTo>
                    <a:pt x="94" y="153"/>
                  </a:lnTo>
                  <a:lnTo>
                    <a:pt x="96" y="154"/>
                  </a:lnTo>
                  <a:lnTo>
                    <a:pt x="99" y="155"/>
                  </a:lnTo>
                  <a:lnTo>
                    <a:pt x="104" y="157"/>
                  </a:lnTo>
                  <a:lnTo>
                    <a:pt x="108" y="160"/>
                  </a:lnTo>
                  <a:lnTo>
                    <a:pt x="110" y="164"/>
                  </a:lnTo>
                  <a:lnTo>
                    <a:pt x="112" y="169"/>
                  </a:lnTo>
                  <a:lnTo>
                    <a:pt x="110" y="175"/>
                  </a:lnTo>
                  <a:lnTo>
                    <a:pt x="433" y="29"/>
                  </a:lnTo>
                  <a:lnTo>
                    <a:pt x="426" y="355"/>
                  </a:lnTo>
                  <a:lnTo>
                    <a:pt x="406" y="367"/>
                  </a:lnTo>
                  <a:lnTo>
                    <a:pt x="393" y="293"/>
                  </a:lnTo>
                  <a:lnTo>
                    <a:pt x="392" y="291"/>
                  </a:lnTo>
                  <a:lnTo>
                    <a:pt x="390" y="290"/>
                  </a:lnTo>
                  <a:lnTo>
                    <a:pt x="387" y="289"/>
                  </a:lnTo>
                  <a:lnTo>
                    <a:pt x="385" y="288"/>
                  </a:lnTo>
                  <a:lnTo>
                    <a:pt x="382" y="289"/>
                  </a:lnTo>
                  <a:lnTo>
                    <a:pt x="379" y="292"/>
                  </a:lnTo>
                  <a:lnTo>
                    <a:pt x="377" y="298"/>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7" name="Freeform 282"/>
            <p:cNvSpPr>
              <a:spLocks/>
            </p:cNvSpPr>
            <p:nvPr/>
          </p:nvSpPr>
          <p:spPr bwMode="auto">
            <a:xfrm>
              <a:off x="4615" y="2316"/>
              <a:ext cx="356" cy="162"/>
            </a:xfrm>
            <a:custGeom>
              <a:avLst/>
              <a:gdLst>
                <a:gd name="T0" fmla="*/ 0 w 356"/>
                <a:gd name="T1" fmla="*/ 148 h 162"/>
                <a:gd name="T2" fmla="*/ 335 w 356"/>
                <a:gd name="T3" fmla="*/ 0 h 162"/>
                <a:gd name="T4" fmla="*/ 355 w 356"/>
                <a:gd name="T5" fmla="*/ 7 h 162"/>
                <a:gd name="T6" fmla="*/ 7 w 356"/>
                <a:gd name="T7" fmla="*/ 161 h 162"/>
                <a:gd name="T8" fmla="*/ 7 w 356"/>
                <a:gd name="T9" fmla="*/ 159 h 162"/>
                <a:gd name="T10" fmla="*/ 7 w 356"/>
                <a:gd name="T11" fmla="*/ 156 h 162"/>
                <a:gd name="T12" fmla="*/ 5 w 356"/>
                <a:gd name="T13" fmla="*/ 152 h 162"/>
                <a:gd name="T14" fmla="*/ 0 w 356"/>
                <a:gd name="T15" fmla="*/ 148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6" h="162">
                  <a:moveTo>
                    <a:pt x="0" y="148"/>
                  </a:moveTo>
                  <a:lnTo>
                    <a:pt x="335" y="0"/>
                  </a:lnTo>
                  <a:lnTo>
                    <a:pt x="355" y="7"/>
                  </a:lnTo>
                  <a:lnTo>
                    <a:pt x="7" y="161"/>
                  </a:lnTo>
                  <a:lnTo>
                    <a:pt x="7" y="159"/>
                  </a:lnTo>
                  <a:lnTo>
                    <a:pt x="7" y="156"/>
                  </a:lnTo>
                  <a:lnTo>
                    <a:pt x="5" y="152"/>
                  </a:lnTo>
                  <a:lnTo>
                    <a:pt x="0" y="148"/>
                  </a:lnTo>
                </a:path>
              </a:pathLst>
            </a:custGeom>
            <a:solidFill>
              <a:srgbClr val="004C4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8" name="Freeform 283"/>
            <p:cNvSpPr>
              <a:spLocks/>
            </p:cNvSpPr>
            <p:nvPr/>
          </p:nvSpPr>
          <p:spPr bwMode="auto">
            <a:xfrm>
              <a:off x="4622" y="2320"/>
              <a:ext cx="349" cy="158"/>
            </a:xfrm>
            <a:custGeom>
              <a:avLst/>
              <a:gdLst>
                <a:gd name="T0" fmla="*/ 342 w 349"/>
                <a:gd name="T1" fmla="*/ 0 h 158"/>
                <a:gd name="T2" fmla="*/ 0 w 349"/>
                <a:gd name="T3" fmla="*/ 151 h 158"/>
                <a:gd name="T4" fmla="*/ 0 w 349"/>
                <a:gd name="T5" fmla="*/ 152 h 158"/>
                <a:gd name="T6" fmla="*/ 1 w 349"/>
                <a:gd name="T7" fmla="*/ 153 h 158"/>
                <a:gd name="T8" fmla="*/ 1 w 349"/>
                <a:gd name="T9" fmla="*/ 155 h 158"/>
                <a:gd name="T10" fmla="*/ 0 w 349"/>
                <a:gd name="T11" fmla="*/ 157 h 158"/>
                <a:gd name="T12" fmla="*/ 348 w 349"/>
                <a:gd name="T13" fmla="*/ 3 h 158"/>
                <a:gd name="T14" fmla="*/ 342 w 349"/>
                <a:gd name="T15" fmla="*/ 0 h 1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9" h="158">
                  <a:moveTo>
                    <a:pt x="342" y="0"/>
                  </a:moveTo>
                  <a:lnTo>
                    <a:pt x="0" y="151"/>
                  </a:lnTo>
                  <a:lnTo>
                    <a:pt x="0" y="152"/>
                  </a:lnTo>
                  <a:lnTo>
                    <a:pt x="1" y="153"/>
                  </a:lnTo>
                  <a:lnTo>
                    <a:pt x="1" y="155"/>
                  </a:lnTo>
                  <a:lnTo>
                    <a:pt x="0" y="157"/>
                  </a:lnTo>
                  <a:lnTo>
                    <a:pt x="348" y="3"/>
                  </a:lnTo>
                  <a:lnTo>
                    <a:pt x="342"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9" name="Freeform 284"/>
            <p:cNvSpPr>
              <a:spLocks/>
            </p:cNvSpPr>
            <p:nvPr/>
          </p:nvSpPr>
          <p:spPr bwMode="auto">
            <a:xfrm>
              <a:off x="4917" y="2153"/>
              <a:ext cx="102" cy="169"/>
            </a:xfrm>
            <a:custGeom>
              <a:avLst/>
              <a:gdLst>
                <a:gd name="T0" fmla="*/ 22 w 102"/>
                <a:gd name="T1" fmla="*/ 154 h 169"/>
                <a:gd name="T2" fmla="*/ 15 w 102"/>
                <a:gd name="T3" fmla="*/ 149 h 169"/>
                <a:gd name="T4" fmla="*/ 9 w 102"/>
                <a:gd name="T5" fmla="*/ 142 h 169"/>
                <a:gd name="T6" fmla="*/ 5 w 102"/>
                <a:gd name="T7" fmla="*/ 133 h 169"/>
                <a:gd name="T8" fmla="*/ 2 w 102"/>
                <a:gd name="T9" fmla="*/ 123 h 169"/>
                <a:gd name="T10" fmla="*/ 0 w 102"/>
                <a:gd name="T11" fmla="*/ 110 h 169"/>
                <a:gd name="T12" fmla="*/ 0 w 102"/>
                <a:gd name="T13" fmla="*/ 96 h 169"/>
                <a:gd name="T14" fmla="*/ 2 w 102"/>
                <a:gd name="T15" fmla="*/ 82 h 169"/>
                <a:gd name="T16" fmla="*/ 5 w 102"/>
                <a:gd name="T17" fmla="*/ 66 h 169"/>
                <a:gd name="T18" fmla="*/ 9 w 102"/>
                <a:gd name="T19" fmla="*/ 51 h 169"/>
                <a:gd name="T20" fmla="*/ 16 w 102"/>
                <a:gd name="T21" fmla="*/ 37 h 169"/>
                <a:gd name="T22" fmla="*/ 24 w 102"/>
                <a:gd name="T23" fmla="*/ 25 h 169"/>
                <a:gd name="T24" fmla="*/ 31 w 102"/>
                <a:gd name="T25" fmla="*/ 14 h 169"/>
                <a:gd name="T26" fmla="*/ 39 w 102"/>
                <a:gd name="T27" fmla="*/ 7 h 169"/>
                <a:gd name="T28" fmla="*/ 47 w 102"/>
                <a:gd name="T29" fmla="*/ 2 h 169"/>
                <a:gd name="T30" fmla="*/ 56 w 102"/>
                <a:gd name="T31" fmla="*/ 0 h 169"/>
                <a:gd name="T32" fmla="*/ 63 w 102"/>
                <a:gd name="T33" fmla="*/ 0 h 169"/>
                <a:gd name="T34" fmla="*/ 101 w 102"/>
                <a:gd name="T35" fmla="*/ 13 h 169"/>
                <a:gd name="T36" fmla="*/ 59 w 102"/>
                <a:gd name="T37" fmla="*/ 168 h 169"/>
                <a:gd name="T38" fmla="*/ 22 w 102"/>
                <a:gd name="T39" fmla="*/ 15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169">
                  <a:moveTo>
                    <a:pt x="22" y="154"/>
                  </a:moveTo>
                  <a:lnTo>
                    <a:pt x="15" y="149"/>
                  </a:lnTo>
                  <a:lnTo>
                    <a:pt x="9" y="142"/>
                  </a:lnTo>
                  <a:lnTo>
                    <a:pt x="5" y="133"/>
                  </a:lnTo>
                  <a:lnTo>
                    <a:pt x="2" y="123"/>
                  </a:lnTo>
                  <a:lnTo>
                    <a:pt x="0" y="110"/>
                  </a:lnTo>
                  <a:lnTo>
                    <a:pt x="0" y="96"/>
                  </a:lnTo>
                  <a:lnTo>
                    <a:pt x="2" y="82"/>
                  </a:lnTo>
                  <a:lnTo>
                    <a:pt x="5" y="66"/>
                  </a:lnTo>
                  <a:lnTo>
                    <a:pt x="9" y="51"/>
                  </a:lnTo>
                  <a:lnTo>
                    <a:pt x="16" y="37"/>
                  </a:lnTo>
                  <a:lnTo>
                    <a:pt x="24" y="25"/>
                  </a:lnTo>
                  <a:lnTo>
                    <a:pt x="31" y="14"/>
                  </a:lnTo>
                  <a:lnTo>
                    <a:pt x="39" y="7"/>
                  </a:lnTo>
                  <a:lnTo>
                    <a:pt x="47" y="2"/>
                  </a:lnTo>
                  <a:lnTo>
                    <a:pt x="56" y="0"/>
                  </a:lnTo>
                  <a:lnTo>
                    <a:pt x="63" y="0"/>
                  </a:lnTo>
                  <a:lnTo>
                    <a:pt x="101" y="13"/>
                  </a:lnTo>
                  <a:lnTo>
                    <a:pt x="59" y="168"/>
                  </a:lnTo>
                  <a:lnTo>
                    <a:pt x="22" y="154"/>
                  </a:lnTo>
                </a:path>
              </a:pathLst>
            </a:custGeom>
            <a:solidFill>
              <a:srgbClr val="004C4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0" name="Freeform 285"/>
            <p:cNvSpPr>
              <a:spLocks/>
            </p:cNvSpPr>
            <p:nvPr/>
          </p:nvSpPr>
          <p:spPr bwMode="auto">
            <a:xfrm>
              <a:off x="4917" y="2153"/>
              <a:ext cx="108" cy="175"/>
            </a:xfrm>
            <a:custGeom>
              <a:avLst/>
              <a:gdLst>
                <a:gd name="T0" fmla="*/ 23 w 108"/>
                <a:gd name="T1" fmla="*/ 159 h 175"/>
                <a:gd name="T2" fmla="*/ 23 w 108"/>
                <a:gd name="T3" fmla="*/ 159 h 175"/>
                <a:gd name="T4" fmla="*/ 16 w 108"/>
                <a:gd name="T5" fmla="*/ 154 h 175"/>
                <a:gd name="T6" fmla="*/ 10 w 108"/>
                <a:gd name="T7" fmla="*/ 147 h 175"/>
                <a:gd name="T8" fmla="*/ 5 w 108"/>
                <a:gd name="T9" fmla="*/ 138 h 175"/>
                <a:gd name="T10" fmla="*/ 2 w 108"/>
                <a:gd name="T11" fmla="*/ 127 h 175"/>
                <a:gd name="T12" fmla="*/ 0 w 108"/>
                <a:gd name="T13" fmla="*/ 114 h 175"/>
                <a:gd name="T14" fmla="*/ 0 w 108"/>
                <a:gd name="T15" fmla="*/ 99 h 175"/>
                <a:gd name="T16" fmla="*/ 2 w 108"/>
                <a:gd name="T17" fmla="*/ 85 h 175"/>
                <a:gd name="T18" fmla="*/ 5 w 108"/>
                <a:gd name="T19" fmla="*/ 68 h 175"/>
                <a:gd name="T20" fmla="*/ 10 w 108"/>
                <a:gd name="T21" fmla="*/ 53 h 175"/>
                <a:gd name="T22" fmla="*/ 17 w 108"/>
                <a:gd name="T23" fmla="*/ 38 h 175"/>
                <a:gd name="T24" fmla="*/ 25 w 108"/>
                <a:gd name="T25" fmla="*/ 26 h 175"/>
                <a:gd name="T26" fmla="*/ 33 w 108"/>
                <a:gd name="T27" fmla="*/ 15 h 175"/>
                <a:gd name="T28" fmla="*/ 41 w 108"/>
                <a:gd name="T29" fmla="*/ 7 h 175"/>
                <a:gd name="T30" fmla="*/ 50 w 108"/>
                <a:gd name="T31" fmla="*/ 2 h 175"/>
                <a:gd name="T32" fmla="*/ 59 w 108"/>
                <a:gd name="T33" fmla="*/ 0 h 175"/>
                <a:gd name="T34" fmla="*/ 67 w 108"/>
                <a:gd name="T35" fmla="*/ 0 h 175"/>
                <a:gd name="T36" fmla="*/ 107 w 108"/>
                <a:gd name="T37" fmla="*/ 13 h 175"/>
                <a:gd name="T38" fmla="*/ 62 w 108"/>
                <a:gd name="T39" fmla="*/ 174 h 175"/>
                <a:gd name="T40" fmla="*/ 23 w 108"/>
                <a:gd name="T41" fmla="*/ 159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8" h="175">
                  <a:moveTo>
                    <a:pt x="23" y="159"/>
                  </a:moveTo>
                  <a:lnTo>
                    <a:pt x="23" y="159"/>
                  </a:lnTo>
                  <a:lnTo>
                    <a:pt x="16" y="154"/>
                  </a:lnTo>
                  <a:lnTo>
                    <a:pt x="10" y="147"/>
                  </a:lnTo>
                  <a:lnTo>
                    <a:pt x="5" y="138"/>
                  </a:lnTo>
                  <a:lnTo>
                    <a:pt x="2" y="127"/>
                  </a:lnTo>
                  <a:lnTo>
                    <a:pt x="0" y="114"/>
                  </a:lnTo>
                  <a:lnTo>
                    <a:pt x="0" y="99"/>
                  </a:lnTo>
                  <a:lnTo>
                    <a:pt x="2" y="85"/>
                  </a:lnTo>
                  <a:lnTo>
                    <a:pt x="5" y="68"/>
                  </a:lnTo>
                  <a:lnTo>
                    <a:pt x="10" y="53"/>
                  </a:lnTo>
                  <a:lnTo>
                    <a:pt x="17" y="38"/>
                  </a:lnTo>
                  <a:lnTo>
                    <a:pt x="25" y="26"/>
                  </a:lnTo>
                  <a:lnTo>
                    <a:pt x="33" y="15"/>
                  </a:lnTo>
                  <a:lnTo>
                    <a:pt x="41" y="7"/>
                  </a:lnTo>
                  <a:lnTo>
                    <a:pt x="50" y="2"/>
                  </a:lnTo>
                  <a:lnTo>
                    <a:pt x="59" y="0"/>
                  </a:lnTo>
                  <a:lnTo>
                    <a:pt x="67" y="0"/>
                  </a:lnTo>
                  <a:lnTo>
                    <a:pt x="107" y="13"/>
                  </a:lnTo>
                  <a:lnTo>
                    <a:pt x="62" y="174"/>
                  </a:lnTo>
                  <a:lnTo>
                    <a:pt x="23" y="15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1" name="Freeform 286"/>
            <p:cNvSpPr>
              <a:spLocks/>
            </p:cNvSpPr>
            <p:nvPr/>
          </p:nvSpPr>
          <p:spPr bwMode="auto">
            <a:xfrm>
              <a:off x="4955" y="2165"/>
              <a:ext cx="88" cy="157"/>
            </a:xfrm>
            <a:custGeom>
              <a:avLst/>
              <a:gdLst>
                <a:gd name="T0" fmla="*/ 22 w 88"/>
                <a:gd name="T1" fmla="*/ 156 h 157"/>
                <a:gd name="T2" fmla="*/ 19 w 88"/>
                <a:gd name="T3" fmla="*/ 154 h 157"/>
                <a:gd name="T4" fmla="*/ 16 w 88"/>
                <a:gd name="T5" fmla="*/ 152 h 157"/>
                <a:gd name="T6" fmla="*/ 12 w 88"/>
                <a:gd name="T7" fmla="*/ 149 h 157"/>
                <a:gd name="T8" fmla="*/ 9 w 88"/>
                <a:gd name="T9" fmla="*/ 145 h 157"/>
                <a:gd name="T10" fmla="*/ 7 w 88"/>
                <a:gd name="T11" fmla="*/ 142 h 157"/>
                <a:gd name="T12" fmla="*/ 5 w 88"/>
                <a:gd name="T13" fmla="*/ 137 h 157"/>
                <a:gd name="T14" fmla="*/ 3 w 88"/>
                <a:gd name="T15" fmla="*/ 131 h 157"/>
                <a:gd name="T16" fmla="*/ 2 w 88"/>
                <a:gd name="T17" fmla="*/ 125 h 157"/>
                <a:gd name="T18" fmla="*/ 1 w 88"/>
                <a:gd name="T19" fmla="*/ 119 h 157"/>
                <a:gd name="T20" fmla="*/ 0 w 88"/>
                <a:gd name="T21" fmla="*/ 113 h 157"/>
                <a:gd name="T22" fmla="*/ 0 w 88"/>
                <a:gd name="T23" fmla="*/ 105 h 157"/>
                <a:gd name="T24" fmla="*/ 0 w 88"/>
                <a:gd name="T25" fmla="*/ 98 h 157"/>
                <a:gd name="T26" fmla="*/ 1 w 88"/>
                <a:gd name="T27" fmla="*/ 91 h 157"/>
                <a:gd name="T28" fmla="*/ 2 w 88"/>
                <a:gd name="T29" fmla="*/ 83 h 157"/>
                <a:gd name="T30" fmla="*/ 4 w 88"/>
                <a:gd name="T31" fmla="*/ 75 h 157"/>
                <a:gd name="T32" fmla="*/ 6 w 88"/>
                <a:gd name="T33" fmla="*/ 67 h 157"/>
                <a:gd name="T34" fmla="*/ 10 w 88"/>
                <a:gd name="T35" fmla="*/ 52 h 157"/>
                <a:gd name="T36" fmla="*/ 17 w 88"/>
                <a:gd name="T37" fmla="*/ 38 h 157"/>
                <a:gd name="T38" fmla="*/ 23 w 88"/>
                <a:gd name="T39" fmla="*/ 26 h 157"/>
                <a:gd name="T40" fmla="*/ 32 w 88"/>
                <a:gd name="T41" fmla="*/ 15 h 157"/>
                <a:gd name="T42" fmla="*/ 40 w 88"/>
                <a:gd name="T43" fmla="*/ 8 h 157"/>
                <a:gd name="T44" fmla="*/ 48 w 88"/>
                <a:gd name="T45" fmla="*/ 3 h 157"/>
                <a:gd name="T46" fmla="*/ 56 w 88"/>
                <a:gd name="T47" fmla="*/ 0 h 157"/>
                <a:gd name="T48" fmla="*/ 65 w 88"/>
                <a:gd name="T49" fmla="*/ 1 h 157"/>
                <a:gd name="T50" fmla="*/ 68 w 88"/>
                <a:gd name="T51" fmla="*/ 2 h 157"/>
                <a:gd name="T52" fmla="*/ 72 w 88"/>
                <a:gd name="T53" fmla="*/ 5 h 157"/>
                <a:gd name="T54" fmla="*/ 75 w 88"/>
                <a:gd name="T55" fmla="*/ 7 h 157"/>
                <a:gd name="T56" fmla="*/ 78 w 88"/>
                <a:gd name="T57" fmla="*/ 11 h 157"/>
                <a:gd name="T58" fmla="*/ 80 w 88"/>
                <a:gd name="T59" fmla="*/ 14 h 157"/>
                <a:gd name="T60" fmla="*/ 82 w 88"/>
                <a:gd name="T61" fmla="*/ 20 h 157"/>
                <a:gd name="T62" fmla="*/ 84 w 88"/>
                <a:gd name="T63" fmla="*/ 25 h 157"/>
                <a:gd name="T64" fmla="*/ 85 w 88"/>
                <a:gd name="T65" fmla="*/ 31 h 157"/>
                <a:gd name="T66" fmla="*/ 86 w 88"/>
                <a:gd name="T67" fmla="*/ 38 h 157"/>
                <a:gd name="T68" fmla="*/ 87 w 88"/>
                <a:gd name="T69" fmla="*/ 43 h 157"/>
                <a:gd name="T70" fmla="*/ 87 w 88"/>
                <a:gd name="T71" fmla="*/ 51 h 157"/>
                <a:gd name="T72" fmla="*/ 87 w 88"/>
                <a:gd name="T73" fmla="*/ 58 h 157"/>
                <a:gd name="T74" fmla="*/ 86 w 88"/>
                <a:gd name="T75" fmla="*/ 65 h 157"/>
                <a:gd name="T76" fmla="*/ 85 w 88"/>
                <a:gd name="T77" fmla="*/ 73 h 157"/>
                <a:gd name="T78" fmla="*/ 83 w 88"/>
                <a:gd name="T79" fmla="*/ 82 h 157"/>
                <a:gd name="T80" fmla="*/ 81 w 88"/>
                <a:gd name="T81" fmla="*/ 90 h 157"/>
                <a:gd name="T82" fmla="*/ 77 w 88"/>
                <a:gd name="T83" fmla="*/ 105 h 157"/>
                <a:gd name="T84" fmla="*/ 70 w 88"/>
                <a:gd name="T85" fmla="*/ 118 h 157"/>
                <a:gd name="T86" fmla="*/ 64 w 88"/>
                <a:gd name="T87" fmla="*/ 130 h 157"/>
                <a:gd name="T88" fmla="*/ 55 w 88"/>
                <a:gd name="T89" fmla="*/ 141 h 157"/>
                <a:gd name="T90" fmla="*/ 48 w 88"/>
                <a:gd name="T91" fmla="*/ 148 h 157"/>
                <a:gd name="T92" fmla="*/ 39 w 88"/>
                <a:gd name="T93" fmla="*/ 153 h 157"/>
                <a:gd name="T94" fmla="*/ 31 w 88"/>
                <a:gd name="T95" fmla="*/ 156 h 157"/>
                <a:gd name="T96" fmla="*/ 22 w 88"/>
                <a:gd name="T97" fmla="*/ 15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8" h="157">
                  <a:moveTo>
                    <a:pt x="22" y="156"/>
                  </a:moveTo>
                  <a:lnTo>
                    <a:pt x="19" y="154"/>
                  </a:lnTo>
                  <a:lnTo>
                    <a:pt x="16" y="152"/>
                  </a:lnTo>
                  <a:lnTo>
                    <a:pt x="12" y="149"/>
                  </a:lnTo>
                  <a:lnTo>
                    <a:pt x="9" y="145"/>
                  </a:lnTo>
                  <a:lnTo>
                    <a:pt x="7" y="142"/>
                  </a:lnTo>
                  <a:lnTo>
                    <a:pt x="5" y="137"/>
                  </a:lnTo>
                  <a:lnTo>
                    <a:pt x="3" y="131"/>
                  </a:lnTo>
                  <a:lnTo>
                    <a:pt x="2" y="125"/>
                  </a:lnTo>
                  <a:lnTo>
                    <a:pt x="1" y="119"/>
                  </a:lnTo>
                  <a:lnTo>
                    <a:pt x="0" y="113"/>
                  </a:lnTo>
                  <a:lnTo>
                    <a:pt x="0" y="105"/>
                  </a:lnTo>
                  <a:lnTo>
                    <a:pt x="0" y="98"/>
                  </a:lnTo>
                  <a:lnTo>
                    <a:pt x="1" y="91"/>
                  </a:lnTo>
                  <a:lnTo>
                    <a:pt x="2" y="83"/>
                  </a:lnTo>
                  <a:lnTo>
                    <a:pt x="4" y="75"/>
                  </a:lnTo>
                  <a:lnTo>
                    <a:pt x="6" y="67"/>
                  </a:lnTo>
                  <a:lnTo>
                    <a:pt x="10" y="52"/>
                  </a:lnTo>
                  <a:lnTo>
                    <a:pt x="17" y="38"/>
                  </a:lnTo>
                  <a:lnTo>
                    <a:pt x="23" y="26"/>
                  </a:lnTo>
                  <a:lnTo>
                    <a:pt x="32" y="15"/>
                  </a:lnTo>
                  <a:lnTo>
                    <a:pt x="40" y="8"/>
                  </a:lnTo>
                  <a:lnTo>
                    <a:pt x="48" y="3"/>
                  </a:lnTo>
                  <a:lnTo>
                    <a:pt x="56" y="0"/>
                  </a:lnTo>
                  <a:lnTo>
                    <a:pt x="65" y="1"/>
                  </a:lnTo>
                  <a:lnTo>
                    <a:pt x="68" y="2"/>
                  </a:lnTo>
                  <a:lnTo>
                    <a:pt x="72" y="5"/>
                  </a:lnTo>
                  <a:lnTo>
                    <a:pt x="75" y="7"/>
                  </a:lnTo>
                  <a:lnTo>
                    <a:pt x="78" y="11"/>
                  </a:lnTo>
                  <a:lnTo>
                    <a:pt x="80" y="14"/>
                  </a:lnTo>
                  <a:lnTo>
                    <a:pt x="82" y="20"/>
                  </a:lnTo>
                  <a:lnTo>
                    <a:pt x="84" y="25"/>
                  </a:lnTo>
                  <a:lnTo>
                    <a:pt x="85" y="31"/>
                  </a:lnTo>
                  <a:lnTo>
                    <a:pt x="86" y="38"/>
                  </a:lnTo>
                  <a:lnTo>
                    <a:pt x="87" y="43"/>
                  </a:lnTo>
                  <a:lnTo>
                    <a:pt x="87" y="51"/>
                  </a:lnTo>
                  <a:lnTo>
                    <a:pt x="87" y="58"/>
                  </a:lnTo>
                  <a:lnTo>
                    <a:pt x="86" y="65"/>
                  </a:lnTo>
                  <a:lnTo>
                    <a:pt x="85" y="73"/>
                  </a:lnTo>
                  <a:lnTo>
                    <a:pt x="83" y="82"/>
                  </a:lnTo>
                  <a:lnTo>
                    <a:pt x="81" y="90"/>
                  </a:lnTo>
                  <a:lnTo>
                    <a:pt x="77" y="105"/>
                  </a:lnTo>
                  <a:lnTo>
                    <a:pt x="70" y="118"/>
                  </a:lnTo>
                  <a:lnTo>
                    <a:pt x="64" y="130"/>
                  </a:lnTo>
                  <a:lnTo>
                    <a:pt x="55" y="141"/>
                  </a:lnTo>
                  <a:lnTo>
                    <a:pt x="48" y="148"/>
                  </a:lnTo>
                  <a:lnTo>
                    <a:pt x="39" y="153"/>
                  </a:lnTo>
                  <a:lnTo>
                    <a:pt x="31" y="156"/>
                  </a:lnTo>
                  <a:lnTo>
                    <a:pt x="22" y="156"/>
                  </a:lnTo>
                </a:path>
              </a:pathLst>
            </a:custGeom>
            <a:solidFill>
              <a:srgbClr val="99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2" name="Freeform 287"/>
            <p:cNvSpPr>
              <a:spLocks/>
            </p:cNvSpPr>
            <p:nvPr/>
          </p:nvSpPr>
          <p:spPr bwMode="auto">
            <a:xfrm>
              <a:off x="4955" y="2165"/>
              <a:ext cx="94" cy="163"/>
            </a:xfrm>
            <a:custGeom>
              <a:avLst/>
              <a:gdLst>
                <a:gd name="T0" fmla="*/ 24 w 94"/>
                <a:gd name="T1" fmla="*/ 162 h 163"/>
                <a:gd name="T2" fmla="*/ 24 w 94"/>
                <a:gd name="T3" fmla="*/ 162 h 163"/>
                <a:gd name="T4" fmla="*/ 20 w 94"/>
                <a:gd name="T5" fmla="*/ 160 h 163"/>
                <a:gd name="T6" fmla="*/ 17 w 94"/>
                <a:gd name="T7" fmla="*/ 158 h 163"/>
                <a:gd name="T8" fmla="*/ 13 w 94"/>
                <a:gd name="T9" fmla="*/ 155 h 163"/>
                <a:gd name="T10" fmla="*/ 10 w 94"/>
                <a:gd name="T11" fmla="*/ 151 h 163"/>
                <a:gd name="T12" fmla="*/ 7 w 94"/>
                <a:gd name="T13" fmla="*/ 147 h 163"/>
                <a:gd name="T14" fmla="*/ 5 w 94"/>
                <a:gd name="T15" fmla="*/ 142 h 163"/>
                <a:gd name="T16" fmla="*/ 3 w 94"/>
                <a:gd name="T17" fmla="*/ 136 h 163"/>
                <a:gd name="T18" fmla="*/ 2 w 94"/>
                <a:gd name="T19" fmla="*/ 130 h 163"/>
                <a:gd name="T20" fmla="*/ 1 w 94"/>
                <a:gd name="T21" fmla="*/ 124 h 163"/>
                <a:gd name="T22" fmla="*/ 0 w 94"/>
                <a:gd name="T23" fmla="*/ 117 h 163"/>
                <a:gd name="T24" fmla="*/ 0 w 94"/>
                <a:gd name="T25" fmla="*/ 109 h 163"/>
                <a:gd name="T26" fmla="*/ 0 w 94"/>
                <a:gd name="T27" fmla="*/ 102 h 163"/>
                <a:gd name="T28" fmla="*/ 1 w 94"/>
                <a:gd name="T29" fmla="*/ 94 h 163"/>
                <a:gd name="T30" fmla="*/ 2 w 94"/>
                <a:gd name="T31" fmla="*/ 86 h 163"/>
                <a:gd name="T32" fmla="*/ 4 w 94"/>
                <a:gd name="T33" fmla="*/ 78 h 163"/>
                <a:gd name="T34" fmla="*/ 6 w 94"/>
                <a:gd name="T35" fmla="*/ 70 h 163"/>
                <a:gd name="T36" fmla="*/ 11 w 94"/>
                <a:gd name="T37" fmla="*/ 54 h 163"/>
                <a:gd name="T38" fmla="*/ 18 w 94"/>
                <a:gd name="T39" fmla="*/ 39 h 163"/>
                <a:gd name="T40" fmla="*/ 25 w 94"/>
                <a:gd name="T41" fmla="*/ 27 h 163"/>
                <a:gd name="T42" fmla="*/ 34 w 94"/>
                <a:gd name="T43" fmla="*/ 16 h 163"/>
                <a:gd name="T44" fmla="*/ 43 w 94"/>
                <a:gd name="T45" fmla="*/ 8 h 163"/>
                <a:gd name="T46" fmla="*/ 51 w 94"/>
                <a:gd name="T47" fmla="*/ 3 h 163"/>
                <a:gd name="T48" fmla="*/ 60 w 94"/>
                <a:gd name="T49" fmla="*/ 0 h 163"/>
                <a:gd name="T50" fmla="*/ 69 w 94"/>
                <a:gd name="T51" fmla="*/ 1 h 163"/>
                <a:gd name="T52" fmla="*/ 73 w 94"/>
                <a:gd name="T53" fmla="*/ 2 h 163"/>
                <a:gd name="T54" fmla="*/ 77 w 94"/>
                <a:gd name="T55" fmla="*/ 5 h 163"/>
                <a:gd name="T56" fmla="*/ 80 w 94"/>
                <a:gd name="T57" fmla="*/ 7 h 163"/>
                <a:gd name="T58" fmla="*/ 83 w 94"/>
                <a:gd name="T59" fmla="*/ 11 h 163"/>
                <a:gd name="T60" fmla="*/ 86 w 94"/>
                <a:gd name="T61" fmla="*/ 15 h 163"/>
                <a:gd name="T62" fmla="*/ 88 w 94"/>
                <a:gd name="T63" fmla="*/ 21 h 163"/>
                <a:gd name="T64" fmla="*/ 90 w 94"/>
                <a:gd name="T65" fmla="*/ 26 h 163"/>
                <a:gd name="T66" fmla="*/ 91 w 94"/>
                <a:gd name="T67" fmla="*/ 32 h 163"/>
                <a:gd name="T68" fmla="*/ 92 w 94"/>
                <a:gd name="T69" fmla="*/ 39 h 163"/>
                <a:gd name="T70" fmla="*/ 93 w 94"/>
                <a:gd name="T71" fmla="*/ 45 h 163"/>
                <a:gd name="T72" fmla="*/ 93 w 94"/>
                <a:gd name="T73" fmla="*/ 53 h 163"/>
                <a:gd name="T74" fmla="*/ 93 w 94"/>
                <a:gd name="T75" fmla="*/ 60 h 163"/>
                <a:gd name="T76" fmla="*/ 92 w 94"/>
                <a:gd name="T77" fmla="*/ 68 h 163"/>
                <a:gd name="T78" fmla="*/ 91 w 94"/>
                <a:gd name="T79" fmla="*/ 76 h 163"/>
                <a:gd name="T80" fmla="*/ 89 w 94"/>
                <a:gd name="T81" fmla="*/ 85 h 163"/>
                <a:gd name="T82" fmla="*/ 87 w 94"/>
                <a:gd name="T83" fmla="*/ 93 h 163"/>
                <a:gd name="T84" fmla="*/ 82 w 94"/>
                <a:gd name="T85" fmla="*/ 109 h 163"/>
                <a:gd name="T86" fmla="*/ 75 w 94"/>
                <a:gd name="T87" fmla="*/ 123 h 163"/>
                <a:gd name="T88" fmla="*/ 68 w 94"/>
                <a:gd name="T89" fmla="*/ 135 h 163"/>
                <a:gd name="T90" fmla="*/ 59 w 94"/>
                <a:gd name="T91" fmla="*/ 146 h 163"/>
                <a:gd name="T92" fmla="*/ 51 w 94"/>
                <a:gd name="T93" fmla="*/ 154 h 163"/>
                <a:gd name="T94" fmla="*/ 42 w 94"/>
                <a:gd name="T95" fmla="*/ 159 h 163"/>
                <a:gd name="T96" fmla="*/ 33 w 94"/>
                <a:gd name="T97" fmla="*/ 162 h 163"/>
                <a:gd name="T98" fmla="*/ 24 w 94"/>
                <a:gd name="T99" fmla="*/ 16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4" h="163">
                  <a:moveTo>
                    <a:pt x="24" y="162"/>
                  </a:moveTo>
                  <a:lnTo>
                    <a:pt x="24" y="162"/>
                  </a:lnTo>
                  <a:lnTo>
                    <a:pt x="20" y="160"/>
                  </a:lnTo>
                  <a:lnTo>
                    <a:pt x="17" y="158"/>
                  </a:lnTo>
                  <a:lnTo>
                    <a:pt x="13" y="155"/>
                  </a:lnTo>
                  <a:lnTo>
                    <a:pt x="10" y="151"/>
                  </a:lnTo>
                  <a:lnTo>
                    <a:pt x="7" y="147"/>
                  </a:lnTo>
                  <a:lnTo>
                    <a:pt x="5" y="142"/>
                  </a:lnTo>
                  <a:lnTo>
                    <a:pt x="3" y="136"/>
                  </a:lnTo>
                  <a:lnTo>
                    <a:pt x="2" y="130"/>
                  </a:lnTo>
                  <a:lnTo>
                    <a:pt x="1" y="124"/>
                  </a:lnTo>
                  <a:lnTo>
                    <a:pt x="0" y="117"/>
                  </a:lnTo>
                  <a:lnTo>
                    <a:pt x="0" y="109"/>
                  </a:lnTo>
                  <a:lnTo>
                    <a:pt x="0" y="102"/>
                  </a:lnTo>
                  <a:lnTo>
                    <a:pt x="1" y="94"/>
                  </a:lnTo>
                  <a:lnTo>
                    <a:pt x="2" y="86"/>
                  </a:lnTo>
                  <a:lnTo>
                    <a:pt x="4" y="78"/>
                  </a:lnTo>
                  <a:lnTo>
                    <a:pt x="6" y="70"/>
                  </a:lnTo>
                  <a:lnTo>
                    <a:pt x="11" y="54"/>
                  </a:lnTo>
                  <a:lnTo>
                    <a:pt x="18" y="39"/>
                  </a:lnTo>
                  <a:lnTo>
                    <a:pt x="25" y="27"/>
                  </a:lnTo>
                  <a:lnTo>
                    <a:pt x="34" y="16"/>
                  </a:lnTo>
                  <a:lnTo>
                    <a:pt x="43" y="8"/>
                  </a:lnTo>
                  <a:lnTo>
                    <a:pt x="51" y="3"/>
                  </a:lnTo>
                  <a:lnTo>
                    <a:pt x="60" y="0"/>
                  </a:lnTo>
                  <a:lnTo>
                    <a:pt x="69" y="1"/>
                  </a:lnTo>
                  <a:lnTo>
                    <a:pt x="73" y="2"/>
                  </a:lnTo>
                  <a:lnTo>
                    <a:pt x="77" y="5"/>
                  </a:lnTo>
                  <a:lnTo>
                    <a:pt x="80" y="7"/>
                  </a:lnTo>
                  <a:lnTo>
                    <a:pt x="83" y="11"/>
                  </a:lnTo>
                  <a:lnTo>
                    <a:pt x="86" y="15"/>
                  </a:lnTo>
                  <a:lnTo>
                    <a:pt x="88" y="21"/>
                  </a:lnTo>
                  <a:lnTo>
                    <a:pt x="90" y="26"/>
                  </a:lnTo>
                  <a:lnTo>
                    <a:pt x="91" y="32"/>
                  </a:lnTo>
                  <a:lnTo>
                    <a:pt x="92" y="39"/>
                  </a:lnTo>
                  <a:lnTo>
                    <a:pt x="93" y="45"/>
                  </a:lnTo>
                  <a:lnTo>
                    <a:pt x="93" y="53"/>
                  </a:lnTo>
                  <a:lnTo>
                    <a:pt x="93" y="60"/>
                  </a:lnTo>
                  <a:lnTo>
                    <a:pt x="92" y="68"/>
                  </a:lnTo>
                  <a:lnTo>
                    <a:pt x="91" y="76"/>
                  </a:lnTo>
                  <a:lnTo>
                    <a:pt x="89" y="85"/>
                  </a:lnTo>
                  <a:lnTo>
                    <a:pt x="87" y="93"/>
                  </a:lnTo>
                  <a:lnTo>
                    <a:pt x="82" y="109"/>
                  </a:lnTo>
                  <a:lnTo>
                    <a:pt x="75" y="123"/>
                  </a:lnTo>
                  <a:lnTo>
                    <a:pt x="68" y="135"/>
                  </a:lnTo>
                  <a:lnTo>
                    <a:pt x="59" y="146"/>
                  </a:lnTo>
                  <a:lnTo>
                    <a:pt x="51" y="154"/>
                  </a:lnTo>
                  <a:lnTo>
                    <a:pt x="42" y="159"/>
                  </a:lnTo>
                  <a:lnTo>
                    <a:pt x="33" y="162"/>
                  </a:lnTo>
                  <a:lnTo>
                    <a:pt x="24" y="16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3" name="Freeform 288"/>
            <p:cNvSpPr>
              <a:spLocks/>
            </p:cNvSpPr>
            <p:nvPr/>
          </p:nvSpPr>
          <p:spPr bwMode="auto">
            <a:xfrm>
              <a:off x="4965" y="2181"/>
              <a:ext cx="68" cy="125"/>
            </a:xfrm>
            <a:custGeom>
              <a:avLst/>
              <a:gdLst>
                <a:gd name="T0" fmla="*/ 17 w 68"/>
                <a:gd name="T1" fmla="*/ 124 h 125"/>
                <a:gd name="T2" fmla="*/ 11 w 68"/>
                <a:gd name="T3" fmla="*/ 121 h 125"/>
                <a:gd name="T4" fmla="*/ 6 w 68"/>
                <a:gd name="T5" fmla="*/ 115 h 125"/>
                <a:gd name="T6" fmla="*/ 4 w 68"/>
                <a:gd name="T7" fmla="*/ 109 h 125"/>
                <a:gd name="T8" fmla="*/ 1 w 68"/>
                <a:gd name="T9" fmla="*/ 99 h 125"/>
                <a:gd name="T10" fmla="*/ 0 w 68"/>
                <a:gd name="T11" fmla="*/ 90 h 125"/>
                <a:gd name="T12" fmla="*/ 0 w 68"/>
                <a:gd name="T13" fmla="*/ 78 h 125"/>
                <a:gd name="T14" fmla="*/ 2 w 68"/>
                <a:gd name="T15" fmla="*/ 67 h 125"/>
                <a:gd name="T16" fmla="*/ 5 w 68"/>
                <a:gd name="T17" fmla="*/ 54 h 125"/>
                <a:gd name="T18" fmla="*/ 8 w 68"/>
                <a:gd name="T19" fmla="*/ 42 h 125"/>
                <a:gd name="T20" fmla="*/ 14 w 68"/>
                <a:gd name="T21" fmla="*/ 31 h 125"/>
                <a:gd name="T22" fmla="*/ 18 w 68"/>
                <a:gd name="T23" fmla="*/ 21 h 125"/>
                <a:gd name="T24" fmla="*/ 25 w 68"/>
                <a:gd name="T25" fmla="*/ 12 h 125"/>
                <a:gd name="T26" fmla="*/ 31 w 68"/>
                <a:gd name="T27" fmla="*/ 7 h 125"/>
                <a:gd name="T28" fmla="*/ 38 w 68"/>
                <a:gd name="T29" fmla="*/ 2 h 125"/>
                <a:gd name="T30" fmla="*/ 43 w 68"/>
                <a:gd name="T31" fmla="*/ 0 h 125"/>
                <a:gd name="T32" fmla="*/ 50 w 68"/>
                <a:gd name="T33" fmla="*/ 1 h 125"/>
                <a:gd name="T34" fmla="*/ 56 w 68"/>
                <a:gd name="T35" fmla="*/ 4 h 125"/>
                <a:gd name="T36" fmla="*/ 60 w 68"/>
                <a:gd name="T37" fmla="*/ 9 h 125"/>
                <a:gd name="T38" fmla="*/ 63 w 68"/>
                <a:gd name="T39" fmla="*/ 16 h 125"/>
                <a:gd name="T40" fmla="*/ 66 w 68"/>
                <a:gd name="T41" fmla="*/ 25 h 125"/>
                <a:gd name="T42" fmla="*/ 67 w 68"/>
                <a:gd name="T43" fmla="*/ 35 h 125"/>
                <a:gd name="T44" fmla="*/ 66 w 68"/>
                <a:gd name="T45" fmla="*/ 46 h 125"/>
                <a:gd name="T46" fmla="*/ 65 w 68"/>
                <a:gd name="T47" fmla="*/ 58 h 125"/>
                <a:gd name="T48" fmla="*/ 62 w 68"/>
                <a:gd name="T49" fmla="*/ 71 h 125"/>
                <a:gd name="T50" fmla="*/ 59 w 68"/>
                <a:gd name="T51" fmla="*/ 83 h 125"/>
                <a:gd name="T52" fmla="*/ 53 w 68"/>
                <a:gd name="T53" fmla="*/ 94 h 125"/>
                <a:gd name="T54" fmla="*/ 48 w 68"/>
                <a:gd name="T55" fmla="*/ 104 h 125"/>
                <a:gd name="T56" fmla="*/ 42 w 68"/>
                <a:gd name="T57" fmla="*/ 112 h 125"/>
                <a:gd name="T58" fmla="*/ 36 w 68"/>
                <a:gd name="T59" fmla="*/ 117 h 125"/>
                <a:gd name="T60" fmla="*/ 29 w 68"/>
                <a:gd name="T61" fmla="*/ 122 h 125"/>
                <a:gd name="T62" fmla="*/ 23 w 68"/>
                <a:gd name="T63" fmla="*/ 124 h 125"/>
                <a:gd name="T64" fmla="*/ 17 w 68"/>
                <a:gd name="T65" fmla="*/ 12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 h="125">
                  <a:moveTo>
                    <a:pt x="17" y="124"/>
                  </a:moveTo>
                  <a:lnTo>
                    <a:pt x="11" y="121"/>
                  </a:lnTo>
                  <a:lnTo>
                    <a:pt x="6" y="115"/>
                  </a:lnTo>
                  <a:lnTo>
                    <a:pt x="4" y="109"/>
                  </a:lnTo>
                  <a:lnTo>
                    <a:pt x="1" y="99"/>
                  </a:lnTo>
                  <a:lnTo>
                    <a:pt x="0" y="90"/>
                  </a:lnTo>
                  <a:lnTo>
                    <a:pt x="0" y="78"/>
                  </a:lnTo>
                  <a:lnTo>
                    <a:pt x="2" y="67"/>
                  </a:lnTo>
                  <a:lnTo>
                    <a:pt x="5" y="54"/>
                  </a:lnTo>
                  <a:lnTo>
                    <a:pt x="8" y="42"/>
                  </a:lnTo>
                  <a:lnTo>
                    <a:pt x="14" y="31"/>
                  </a:lnTo>
                  <a:lnTo>
                    <a:pt x="18" y="21"/>
                  </a:lnTo>
                  <a:lnTo>
                    <a:pt x="25" y="12"/>
                  </a:lnTo>
                  <a:lnTo>
                    <a:pt x="31" y="7"/>
                  </a:lnTo>
                  <a:lnTo>
                    <a:pt x="38" y="2"/>
                  </a:lnTo>
                  <a:lnTo>
                    <a:pt x="43" y="0"/>
                  </a:lnTo>
                  <a:lnTo>
                    <a:pt x="50" y="1"/>
                  </a:lnTo>
                  <a:lnTo>
                    <a:pt x="56" y="4"/>
                  </a:lnTo>
                  <a:lnTo>
                    <a:pt x="60" y="9"/>
                  </a:lnTo>
                  <a:lnTo>
                    <a:pt x="63" y="16"/>
                  </a:lnTo>
                  <a:lnTo>
                    <a:pt x="66" y="25"/>
                  </a:lnTo>
                  <a:lnTo>
                    <a:pt x="67" y="35"/>
                  </a:lnTo>
                  <a:lnTo>
                    <a:pt x="66" y="46"/>
                  </a:lnTo>
                  <a:lnTo>
                    <a:pt x="65" y="58"/>
                  </a:lnTo>
                  <a:lnTo>
                    <a:pt x="62" y="71"/>
                  </a:lnTo>
                  <a:lnTo>
                    <a:pt x="59" y="83"/>
                  </a:lnTo>
                  <a:lnTo>
                    <a:pt x="53" y="94"/>
                  </a:lnTo>
                  <a:lnTo>
                    <a:pt x="48" y="104"/>
                  </a:lnTo>
                  <a:lnTo>
                    <a:pt x="42" y="112"/>
                  </a:lnTo>
                  <a:lnTo>
                    <a:pt x="36" y="117"/>
                  </a:lnTo>
                  <a:lnTo>
                    <a:pt x="29" y="122"/>
                  </a:lnTo>
                  <a:lnTo>
                    <a:pt x="23" y="124"/>
                  </a:lnTo>
                  <a:lnTo>
                    <a:pt x="17" y="124"/>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4" name="Freeform 289"/>
            <p:cNvSpPr>
              <a:spLocks/>
            </p:cNvSpPr>
            <p:nvPr/>
          </p:nvSpPr>
          <p:spPr bwMode="auto">
            <a:xfrm>
              <a:off x="4965" y="2181"/>
              <a:ext cx="74" cy="131"/>
            </a:xfrm>
            <a:custGeom>
              <a:avLst/>
              <a:gdLst>
                <a:gd name="T0" fmla="*/ 18 w 74"/>
                <a:gd name="T1" fmla="*/ 130 h 131"/>
                <a:gd name="T2" fmla="*/ 18 w 74"/>
                <a:gd name="T3" fmla="*/ 130 h 131"/>
                <a:gd name="T4" fmla="*/ 12 w 74"/>
                <a:gd name="T5" fmla="*/ 127 h 131"/>
                <a:gd name="T6" fmla="*/ 7 w 74"/>
                <a:gd name="T7" fmla="*/ 121 h 131"/>
                <a:gd name="T8" fmla="*/ 4 w 74"/>
                <a:gd name="T9" fmla="*/ 114 h 131"/>
                <a:gd name="T10" fmla="*/ 1 w 74"/>
                <a:gd name="T11" fmla="*/ 104 h 131"/>
                <a:gd name="T12" fmla="*/ 0 w 74"/>
                <a:gd name="T13" fmla="*/ 94 h 131"/>
                <a:gd name="T14" fmla="*/ 0 w 74"/>
                <a:gd name="T15" fmla="*/ 82 h 131"/>
                <a:gd name="T16" fmla="*/ 2 w 74"/>
                <a:gd name="T17" fmla="*/ 70 h 131"/>
                <a:gd name="T18" fmla="*/ 5 w 74"/>
                <a:gd name="T19" fmla="*/ 57 h 131"/>
                <a:gd name="T20" fmla="*/ 9 w 74"/>
                <a:gd name="T21" fmla="*/ 44 h 131"/>
                <a:gd name="T22" fmla="*/ 15 w 74"/>
                <a:gd name="T23" fmla="*/ 32 h 131"/>
                <a:gd name="T24" fmla="*/ 20 w 74"/>
                <a:gd name="T25" fmla="*/ 22 h 131"/>
                <a:gd name="T26" fmla="*/ 27 w 74"/>
                <a:gd name="T27" fmla="*/ 13 h 131"/>
                <a:gd name="T28" fmla="*/ 34 w 74"/>
                <a:gd name="T29" fmla="*/ 7 h 131"/>
                <a:gd name="T30" fmla="*/ 41 w 74"/>
                <a:gd name="T31" fmla="*/ 2 h 131"/>
                <a:gd name="T32" fmla="*/ 47 w 74"/>
                <a:gd name="T33" fmla="*/ 0 h 131"/>
                <a:gd name="T34" fmla="*/ 54 w 74"/>
                <a:gd name="T35" fmla="*/ 1 h 131"/>
                <a:gd name="T36" fmla="*/ 61 w 74"/>
                <a:gd name="T37" fmla="*/ 4 h 131"/>
                <a:gd name="T38" fmla="*/ 65 w 74"/>
                <a:gd name="T39" fmla="*/ 9 h 131"/>
                <a:gd name="T40" fmla="*/ 69 w 74"/>
                <a:gd name="T41" fmla="*/ 17 h 131"/>
                <a:gd name="T42" fmla="*/ 72 w 74"/>
                <a:gd name="T43" fmla="*/ 26 h 131"/>
                <a:gd name="T44" fmla="*/ 73 w 74"/>
                <a:gd name="T45" fmla="*/ 37 h 131"/>
                <a:gd name="T46" fmla="*/ 72 w 74"/>
                <a:gd name="T47" fmla="*/ 48 h 131"/>
                <a:gd name="T48" fmla="*/ 71 w 74"/>
                <a:gd name="T49" fmla="*/ 61 h 131"/>
                <a:gd name="T50" fmla="*/ 68 w 74"/>
                <a:gd name="T51" fmla="*/ 74 h 131"/>
                <a:gd name="T52" fmla="*/ 64 w 74"/>
                <a:gd name="T53" fmla="*/ 87 h 131"/>
                <a:gd name="T54" fmla="*/ 58 w 74"/>
                <a:gd name="T55" fmla="*/ 99 h 131"/>
                <a:gd name="T56" fmla="*/ 52 w 74"/>
                <a:gd name="T57" fmla="*/ 109 h 131"/>
                <a:gd name="T58" fmla="*/ 46 w 74"/>
                <a:gd name="T59" fmla="*/ 117 h 131"/>
                <a:gd name="T60" fmla="*/ 39 w 74"/>
                <a:gd name="T61" fmla="*/ 123 h 131"/>
                <a:gd name="T62" fmla="*/ 32 w 74"/>
                <a:gd name="T63" fmla="*/ 128 h 131"/>
                <a:gd name="T64" fmla="*/ 25 w 74"/>
                <a:gd name="T65" fmla="*/ 130 h 131"/>
                <a:gd name="T66" fmla="*/ 18 w 74"/>
                <a:gd name="T67" fmla="*/ 1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131">
                  <a:moveTo>
                    <a:pt x="18" y="130"/>
                  </a:moveTo>
                  <a:lnTo>
                    <a:pt x="18" y="130"/>
                  </a:lnTo>
                  <a:lnTo>
                    <a:pt x="12" y="127"/>
                  </a:lnTo>
                  <a:lnTo>
                    <a:pt x="7" y="121"/>
                  </a:lnTo>
                  <a:lnTo>
                    <a:pt x="4" y="114"/>
                  </a:lnTo>
                  <a:lnTo>
                    <a:pt x="1" y="104"/>
                  </a:lnTo>
                  <a:lnTo>
                    <a:pt x="0" y="94"/>
                  </a:lnTo>
                  <a:lnTo>
                    <a:pt x="0" y="82"/>
                  </a:lnTo>
                  <a:lnTo>
                    <a:pt x="2" y="70"/>
                  </a:lnTo>
                  <a:lnTo>
                    <a:pt x="5" y="57"/>
                  </a:lnTo>
                  <a:lnTo>
                    <a:pt x="9" y="44"/>
                  </a:lnTo>
                  <a:lnTo>
                    <a:pt x="15" y="32"/>
                  </a:lnTo>
                  <a:lnTo>
                    <a:pt x="20" y="22"/>
                  </a:lnTo>
                  <a:lnTo>
                    <a:pt x="27" y="13"/>
                  </a:lnTo>
                  <a:lnTo>
                    <a:pt x="34" y="7"/>
                  </a:lnTo>
                  <a:lnTo>
                    <a:pt x="41" y="2"/>
                  </a:lnTo>
                  <a:lnTo>
                    <a:pt x="47" y="0"/>
                  </a:lnTo>
                  <a:lnTo>
                    <a:pt x="54" y="1"/>
                  </a:lnTo>
                  <a:lnTo>
                    <a:pt x="61" y="4"/>
                  </a:lnTo>
                  <a:lnTo>
                    <a:pt x="65" y="9"/>
                  </a:lnTo>
                  <a:lnTo>
                    <a:pt x="69" y="17"/>
                  </a:lnTo>
                  <a:lnTo>
                    <a:pt x="72" y="26"/>
                  </a:lnTo>
                  <a:lnTo>
                    <a:pt x="73" y="37"/>
                  </a:lnTo>
                  <a:lnTo>
                    <a:pt x="72" y="48"/>
                  </a:lnTo>
                  <a:lnTo>
                    <a:pt x="71" y="61"/>
                  </a:lnTo>
                  <a:lnTo>
                    <a:pt x="68" y="74"/>
                  </a:lnTo>
                  <a:lnTo>
                    <a:pt x="64" y="87"/>
                  </a:lnTo>
                  <a:lnTo>
                    <a:pt x="58" y="99"/>
                  </a:lnTo>
                  <a:lnTo>
                    <a:pt x="52" y="109"/>
                  </a:lnTo>
                  <a:lnTo>
                    <a:pt x="46" y="117"/>
                  </a:lnTo>
                  <a:lnTo>
                    <a:pt x="39" y="123"/>
                  </a:lnTo>
                  <a:lnTo>
                    <a:pt x="32" y="128"/>
                  </a:lnTo>
                  <a:lnTo>
                    <a:pt x="25" y="130"/>
                  </a:lnTo>
                  <a:lnTo>
                    <a:pt x="18" y="1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5" name="Freeform 290"/>
            <p:cNvSpPr>
              <a:spLocks/>
            </p:cNvSpPr>
            <p:nvPr/>
          </p:nvSpPr>
          <p:spPr bwMode="auto">
            <a:xfrm>
              <a:off x="4970" y="2182"/>
              <a:ext cx="62" cy="123"/>
            </a:xfrm>
            <a:custGeom>
              <a:avLst/>
              <a:gdLst>
                <a:gd name="T0" fmla="*/ 0 w 62"/>
                <a:gd name="T1" fmla="*/ 106 h 123"/>
                <a:gd name="T2" fmla="*/ 4 w 62"/>
                <a:gd name="T3" fmla="*/ 103 h 123"/>
                <a:gd name="T4" fmla="*/ 7 w 62"/>
                <a:gd name="T5" fmla="*/ 98 h 123"/>
                <a:gd name="T6" fmla="*/ 10 w 62"/>
                <a:gd name="T7" fmla="*/ 94 h 123"/>
                <a:gd name="T8" fmla="*/ 13 w 62"/>
                <a:gd name="T9" fmla="*/ 90 h 123"/>
                <a:gd name="T10" fmla="*/ 15 w 62"/>
                <a:gd name="T11" fmla="*/ 84 h 123"/>
                <a:gd name="T12" fmla="*/ 17 w 62"/>
                <a:gd name="T13" fmla="*/ 77 h 123"/>
                <a:gd name="T14" fmla="*/ 20 w 62"/>
                <a:gd name="T15" fmla="*/ 70 h 123"/>
                <a:gd name="T16" fmla="*/ 23 w 62"/>
                <a:gd name="T17" fmla="*/ 62 h 123"/>
                <a:gd name="T18" fmla="*/ 25 w 62"/>
                <a:gd name="T19" fmla="*/ 54 h 123"/>
                <a:gd name="T20" fmla="*/ 25 w 62"/>
                <a:gd name="T21" fmla="*/ 47 h 123"/>
                <a:gd name="T22" fmla="*/ 26 w 62"/>
                <a:gd name="T23" fmla="*/ 39 h 123"/>
                <a:gd name="T24" fmla="*/ 27 w 62"/>
                <a:gd name="T25" fmla="*/ 32 h 123"/>
                <a:gd name="T26" fmla="*/ 27 w 62"/>
                <a:gd name="T27" fmla="*/ 26 h 123"/>
                <a:gd name="T28" fmla="*/ 26 w 62"/>
                <a:gd name="T29" fmla="*/ 20 h 123"/>
                <a:gd name="T30" fmla="*/ 25 w 62"/>
                <a:gd name="T31" fmla="*/ 14 h 123"/>
                <a:gd name="T32" fmla="*/ 24 w 62"/>
                <a:gd name="T33" fmla="*/ 10 h 123"/>
                <a:gd name="T34" fmla="*/ 27 w 62"/>
                <a:gd name="T35" fmla="*/ 6 h 123"/>
                <a:gd name="T36" fmla="*/ 32 w 62"/>
                <a:gd name="T37" fmla="*/ 3 h 123"/>
                <a:gd name="T38" fmla="*/ 35 w 62"/>
                <a:gd name="T39" fmla="*/ 1 h 123"/>
                <a:gd name="T40" fmla="*/ 38 w 62"/>
                <a:gd name="T41" fmla="*/ 1 h 123"/>
                <a:gd name="T42" fmla="*/ 41 w 62"/>
                <a:gd name="T43" fmla="*/ 0 h 123"/>
                <a:gd name="T44" fmla="*/ 43 w 62"/>
                <a:gd name="T45" fmla="*/ 0 h 123"/>
                <a:gd name="T46" fmla="*/ 44 w 62"/>
                <a:gd name="T47" fmla="*/ 1 h 123"/>
                <a:gd name="T48" fmla="*/ 45 w 62"/>
                <a:gd name="T49" fmla="*/ 1 h 123"/>
                <a:gd name="T50" fmla="*/ 50 w 62"/>
                <a:gd name="T51" fmla="*/ 4 h 123"/>
                <a:gd name="T52" fmla="*/ 55 w 62"/>
                <a:gd name="T53" fmla="*/ 9 h 123"/>
                <a:gd name="T54" fmla="*/ 57 w 62"/>
                <a:gd name="T55" fmla="*/ 16 h 123"/>
                <a:gd name="T56" fmla="*/ 60 w 62"/>
                <a:gd name="T57" fmla="*/ 25 h 123"/>
                <a:gd name="T58" fmla="*/ 61 w 62"/>
                <a:gd name="T59" fmla="*/ 35 h 123"/>
                <a:gd name="T60" fmla="*/ 61 w 62"/>
                <a:gd name="T61" fmla="*/ 46 h 123"/>
                <a:gd name="T62" fmla="*/ 59 w 62"/>
                <a:gd name="T63" fmla="*/ 57 h 123"/>
                <a:gd name="T64" fmla="*/ 56 w 62"/>
                <a:gd name="T65" fmla="*/ 70 h 123"/>
                <a:gd name="T66" fmla="*/ 52 w 62"/>
                <a:gd name="T67" fmla="*/ 82 h 123"/>
                <a:gd name="T68" fmla="*/ 47 w 62"/>
                <a:gd name="T69" fmla="*/ 93 h 123"/>
                <a:gd name="T70" fmla="*/ 43 w 62"/>
                <a:gd name="T71" fmla="*/ 102 h 123"/>
                <a:gd name="T72" fmla="*/ 36 w 62"/>
                <a:gd name="T73" fmla="*/ 110 h 123"/>
                <a:gd name="T74" fmla="*/ 30 w 62"/>
                <a:gd name="T75" fmla="*/ 116 h 123"/>
                <a:gd name="T76" fmla="*/ 24 w 62"/>
                <a:gd name="T77" fmla="*/ 120 h 123"/>
                <a:gd name="T78" fmla="*/ 17 w 62"/>
                <a:gd name="T79" fmla="*/ 122 h 123"/>
                <a:gd name="T80" fmla="*/ 12 w 62"/>
                <a:gd name="T81" fmla="*/ 122 h 123"/>
                <a:gd name="T82" fmla="*/ 10 w 62"/>
                <a:gd name="T83" fmla="*/ 121 h 123"/>
                <a:gd name="T84" fmla="*/ 6 w 62"/>
                <a:gd name="T85" fmla="*/ 118 h 123"/>
                <a:gd name="T86" fmla="*/ 3 w 62"/>
                <a:gd name="T87" fmla="*/ 113 h 123"/>
                <a:gd name="T88" fmla="*/ 0 w 62"/>
                <a:gd name="T89" fmla="*/ 10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2" h="123">
                  <a:moveTo>
                    <a:pt x="0" y="106"/>
                  </a:moveTo>
                  <a:lnTo>
                    <a:pt x="4" y="103"/>
                  </a:lnTo>
                  <a:lnTo>
                    <a:pt x="7" y="98"/>
                  </a:lnTo>
                  <a:lnTo>
                    <a:pt x="10" y="94"/>
                  </a:lnTo>
                  <a:lnTo>
                    <a:pt x="13" y="90"/>
                  </a:lnTo>
                  <a:lnTo>
                    <a:pt x="15" y="84"/>
                  </a:lnTo>
                  <a:lnTo>
                    <a:pt x="17" y="77"/>
                  </a:lnTo>
                  <a:lnTo>
                    <a:pt x="20" y="70"/>
                  </a:lnTo>
                  <a:lnTo>
                    <a:pt x="23" y="62"/>
                  </a:lnTo>
                  <a:lnTo>
                    <a:pt x="25" y="54"/>
                  </a:lnTo>
                  <a:lnTo>
                    <a:pt x="25" y="47"/>
                  </a:lnTo>
                  <a:lnTo>
                    <a:pt x="26" y="39"/>
                  </a:lnTo>
                  <a:lnTo>
                    <a:pt x="27" y="32"/>
                  </a:lnTo>
                  <a:lnTo>
                    <a:pt x="27" y="26"/>
                  </a:lnTo>
                  <a:lnTo>
                    <a:pt x="26" y="20"/>
                  </a:lnTo>
                  <a:lnTo>
                    <a:pt x="25" y="14"/>
                  </a:lnTo>
                  <a:lnTo>
                    <a:pt x="24" y="10"/>
                  </a:lnTo>
                  <a:lnTo>
                    <a:pt x="27" y="6"/>
                  </a:lnTo>
                  <a:lnTo>
                    <a:pt x="32" y="3"/>
                  </a:lnTo>
                  <a:lnTo>
                    <a:pt x="35" y="1"/>
                  </a:lnTo>
                  <a:lnTo>
                    <a:pt x="38" y="1"/>
                  </a:lnTo>
                  <a:lnTo>
                    <a:pt x="41" y="0"/>
                  </a:lnTo>
                  <a:lnTo>
                    <a:pt x="43" y="0"/>
                  </a:lnTo>
                  <a:lnTo>
                    <a:pt x="44" y="1"/>
                  </a:lnTo>
                  <a:lnTo>
                    <a:pt x="45" y="1"/>
                  </a:lnTo>
                  <a:lnTo>
                    <a:pt x="50" y="4"/>
                  </a:lnTo>
                  <a:lnTo>
                    <a:pt x="55" y="9"/>
                  </a:lnTo>
                  <a:lnTo>
                    <a:pt x="57" y="16"/>
                  </a:lnTo>
                  <a:lnTo>
                    <a:pt x="60" y="25"/>
                  </a:lnTo>
                  <a:lnTo>
                    <a:pt x="61" y="35"/>
                  </a:lnTo>
                  <a:lnTo>
                    <a:pt x="61" y="46"/>
                  </a:lnTo>
                  <a:lnTo>
                    <a:pt x="59" y="57"/>
                  </a:lnTo>
                  <a:lnTo>
                    <a:pt x="56" y="70"/>
                  </a:lnTo>
                  <a:lnTo>
                    <a:pt x="52" y="82"/>
                  </a:lnTo>
                  <a:lnTo>
                    <a:pt x="47" y="93"/>
                  </a:lnTo>
                  <a:lnTo>
                    <a:pt x="43" y="102"/>
                  </a:lnTo>
                  <a:lnTo>
                    <a:pt x="36" y="110"/>
                  </a:lnTo>
                  <a:lnTo>
                    <a:pt x="30" y="116"/>
                  </a:lnTo>
                  <a:lnTo>
                    <a:pt x="24" y="120"/>
                  </a:lnTo>
                  <a:lnTo>
                    <a:pt x="17" y="122"/>
                  </a:lnTo>
                  <a:lnTo>
                    <a:pt x="12" y="122"/>
                  </a:lnTo>
                  <a:lnTo>
                    <a:pt x="10" y="121"/>
                  </a:lnTo>
                  <a:lnTo>
                    <a:pt x="6" y="118"/>
                  </a:lnTo>
                  <a:lnTo>
                    <a:pt x="3" y="113"/>
                  </a:lnTo>
                  <a:lnTo>
                    <a:pt x="0" y="106"/>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6" name="Freeform 291"/>
            <p:cNvSpPr>
              <a:spLocks/>
            </p:cNvSpPr>
            <p:nvPr/>
          </p:nvSpPr>
          <p:spPr bwMode="auto">
            <a:xfrm>
              <a:off x="4979" y="2220"/>
              <a:ext cx="26" cy="45"/>
            </a:xfrm>
            <a:custGeom>
              <a:avLst/>
              <a:gdLst>
                <a:gd name="T0" fmla="*/ 6 w 26"/>
                <a:gd name="T1" fmla="*/ 41 h 45"/>
                <a:gd name="T2" fmla="*/ 4 w 26"/>
                <a:gd name="T3" fmla="*/ 40 h 45"/>
                <a:gd name="T4" fmla="*/ 3 w 26"/>
                <a:gd name="T5" fmla="*/ 39 h 45"/>
                <a:gd name="T6" fmla="*/ 2 w 26"/>
                <a:gd name="T7" fmla="*/ 36 h 45"/>
                <a:gd name="T8" fmla="*/ 1 w 26"/>
                <a:gd name="T9" fmla="*/ 33 h 45"/>
                <a:gd name="T10" fmla="*/ 0 w 26"/>
                <a:gd name="T11" fmla="*/ 30 h 45"/>
                <a:gd name="T12" fmla="*/ 0 w 26"/>
                <a:gd name="T13" fmla="*/ 26 h 45"/>
                <a:gd name="T14" fmla="*/ 1 w 26"/>
                <a:gd name="T15" fmla="*/ 22 h 45"/>
                <a:gd name="T16" fmla="*/ 2 w 26"/>
                <a:gd name="T17" fmla="*/ 18 h 45"/>
                <a:gd name="T18" fmla="*/ 3 w 26"/>
                <a:gd name="T19" fmla="*/ 13 h 45"/>
                <a:gd name="T20" fmla="*/ 5 w 26"/>
                <a:gd name="T21" fmla="*/ 10 h 45"/>
                <a:gd name="T22" fmla="*/ 7 w 26"/>
                <a:gd name="T23" fmla="*/ 6 h 45"/>
                <a:gd name="T24" fmla="*/ 10 w 26"/>
                <a:gd name="T25" fmla="*/ 4 h 45"/>
                <a:gd name="T26" fmla="*/ 11 w 26"/>
                <a:gd name="T27" fmla="*/ 1 h 45"/>
                <a:gd name="T28" fmla="*/ 14 w 26"/>
                <a:gd name="T29" fmla="*/ 0 h 45"/>
                <a:gd name="T30" fmla="*/ 16 w 26"/>
                <a:gd name="T31" fmla="*/ 0 h 45"/>
                <a:gd name="T32" fmla="*/ 19 w 26"/>
                <a:gd name="T33" fmla="*/ 0 h 45"/>
                <a:gd name="T34" fmla="*/ 25 w 26"/>
                <a:gd name="T35" fmla="*/ 2 h 45"/>
                <a:gd name="T36" fmla="*/ 12 w 26"/>
                <a:gd name="T37" fmla="*/ 44 h 45"/>
                <a:gd name="T38" fmla="*/ 6 w 26"/>
                <a:gd name="T39" fmla="*/ 4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45">
                  <a:moveTo>
                    <a:pt x="6" y="41"/>
                  </a:moveTo>
                  <a:lnTo>
                    <a:pt x="4" y="40"/>
                  </a:lnTo>
                  <a:lnTo>
                    <a:pt x="3" y="39"/>
                  </a:lnTo>
                  <a:lnTo>
                    <a:pt x="2" y="36"/>
                  </a:lnTo>
                  <a:lnTo>
                    <a:pt x="1" y="33"/>
                  </a:lnTo>
                  <a:lnTo>
                    <a:pt x="0" y="30"/>
                  </a:lnTo>
                  <a:lnTo>
                    <a:pt x="0" y="26"/>
                  </a:lnTo>
                  <a:lnTo>
                    <a:pt x="1" y="22"/>
                  </a:lnTo>
                  <a:lnTo>
                    <a:pt x="2" y="18"/>
                  </a:lnTo>
                  <a:lnTo>
                    <a:pt x="3" y="13"/>
                  </a:lnTo>
                  <a:lnTo>
                    <a:pt x="5" y="10"/>
                  </a:lnTo>
                  <a:lnTo>
                    <a:pt x="7" y="6"/>
                  </a:lnTo>
                  <a:lnTo>
                    <a:pt x="10" y="4"/>
                  </a:lnTo>
                  <a:lnTo>
                    <a:pt x="11" y="1"/>
                  </a:lnTo>
                  <a:lnTo>
                    <a:pt x="14" y="0"/>
                  </a:lnTo>
                  <a:lnTo>
                    <a:pt x="16" y="0"/>
                  </a:lnTo>
                  <a:lnTo>
                    <a:pt x="19" y="0"/>
                  </a:lnTo>
                  <a:lnTo>
                    <a:pt x="25" y="2"/>
                  </a:lnTo>
                  <a:lnTo>
                    <a:pt x="12" y="44"/>
                  </a:lnTo>
                  <a:lnTo>
                    <a:pt x="6" y="41"/>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7" name="Freeform 292"/>
            <p:cNvSpPr>
              <a:spLocks/>
            </p:cNvSpPr>
            <p:nvPr/>
          </p:nvSpPr>
          <p:spPr bwMode="auto">
            <a:xfrm>
              <a:off x="4979" y="2220"/>
              <a:ext cx="32" cy="51"/>
            </a:xfrm>
            <a:custGeom>
              <a:avLst/>
              <a:gdLst>
                <a:gd name="T0" fmla="*/ 8 w 32"/>
                <a:gd name="T1" fmla="*/ 47 h 51"/>
                <a:gd name="T2" fmla="*/ 8 w 32"/>
                <a:gd name="T3" fmla="*/ 47 h 51"/>
                <a:gd name="T4" fmla="*/ 5 w 32"/>
                <a:gd name="T5" fmla="*/ 46 h 51"/>
                <a:gd name="T6" fmla="*/ 4 w 32"/>
                <a:gd name="T7" fmla="*/ 44 h 51"/>
                <a:gd name="T8" fmla="*/ 2 w 32"/>
                <a:gd name="T9" fmla="*/ 41 h 51"/>
                <a:gd name="T10" fmla="*/ 1 w 32"/>
                <a:gd name="T11" fmla="*/ 38 h 51"/>
                <a:gd name="T12" fmla="*/ 0 w 32"/>
                <a:gd name="T13" fmla="*/ 34 h 51"/>
                <a:gd name="T14" fmla="*/ 0 w 32"/>
                <a:gd name="T15" fmla="*/ 30 h 51"/>
                <a:gd name="T16" fmla="*/ 1 w 32"/>
                <a:gd name="T17" fmla="*/ 25 h 51"/>
                <a:gd name="T18" fmla="*/ 2 w 32"/>
                <a:gd name="T19" fmla="*/ 20 h 51"/>
                <a:gd name="T20" fmla="*/ 4 w 32"/>
                <a:gd name="T21" fmla="*/ 15 h 51"/>
                <a:gd name="T22" fmla="*/ 6 w 32"/>
                <a:gd name="T23" fmla="*/ 11 h 51"/>
                <a:gd name="T24" fmla="*/ 9 w 32"/>
                <a:gd name="T25" fmla="*/ 7 h 51"/>
                <a:gd name="T26" fmla="*/ 12 w 32"/>
                <a:gd name="T27" fmla="*/ 4 h 51"/>
                <a:gd name="T28" fmla="*/ 14 w 32"/>
                <a:gd name="T29" fmla="*/ 1 h 51"/>
                <a:gd name="T30" fmla="*/ 17 w 32"/>
                <a:gd name="T31" fmla="*/ 0 h 51"/>
                <a:gd name="T32" fmla="*/ 20 w 32"/>
                <a:gd name="T33" fmla="*/ 0 h 51"/>
                <a:gd name="T34" fmla="*/ 23 w 32"/>
                <a:gd name="T35" fmla="*/ 0 h 51"/>
                <a:gd name="T36" fmla="*/ 31 w 32"/>
                <a:gd name="T37" fmla="*/ 2 h 51"/>
                <a:gd name="T38" fmla="*/ 15 w 32"/>
                <a:gd name="T39" fmla="*/ 50 h 51"/>
                <a:gd name="T40" fmla="*/ 8 w 32"/>
                <a:gd name="T41"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51">
                  <a:moveTo>
                    <a:pt x="8" y="47"/>
                  </a:moveTo>
                  <a:lnTo>
                    <a:pt x="8" y="47"/>
                  </a:lnTo>
                  <a:lnTo>
                    <a:pt x="5" y="46"/>
                  </a:lnTo>
                  <a:lnTo>
                    <a:pt x="4" y="44"/>
                  </a:lnTo>
                  <a:lnTo>
                    <a:pt x="2" y="41"/>
                  </a:lnTo>
                  <a:lnTo>
                    <a:pt x="1" y="38"/>
                  </a:lnTo>
                  <a:lnTo>
                    <a:pt x="0" y="34"/>
                  </a:lnTo>
                  <a:lnTo>
                    <a:pt x="0" y="30"/>
                  </a:lnTo>
                  <a:lnTo>
                    <a:pt x="1" y="25"/>
                  </a:lnTo>
                  <a:lnTo>
                    <a:pt x="2" y="20"/>
                  </a:lnTo>
                  <a:lnTo>
                    <a:pt x="4" y="15"/>
                  </a:lnTo>
                  <a:lnTo>
                    <a:pt x="6" y="11"/>
                  </a:lnTo>
                  <a:lnTo>
                    <a:pt x="9" y="7"/>
                  </a:lnTo>
                  <a:lnTo>
                    <a:pt x="12" y="4"/>
                  </a:lnTo>
                  <a:lnTo>
                    <a:pt x="14" y="1"/>
                  </a:lnTo>
                  <a:lnTo>
                    <a:pt x="17" y="0"/>
                  </a:lnTo>
                  <a:lnTo>
                    <a:pt x="20" y="0"/>
                  </a:lnTo>
                  <a:lnTo>
                    <a:pt x="23" y="0"/>
                  </a:lnTo>
                  <a:lnTo>
                    <a:pt x="31" y="2"/>
                  </a:lnTo>
                  <a:lnTo>
                    <a:pt x="15" y="50"/>
                  </a:lnTo>
                  <a:lnTo>
                    <a:pt x="8" y="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8" name="Freeform 293"/>
            <p:cNvSpPr>
              <a:spLocks/>
            </p:cNvSpPr>
            <p:nvPr/>
          </p:nvSpPr>
          <p:spPr bwMode="auto">
            <a:xfrm>
              <a:off x="4985" y="2221"/>
              <a:ext cx="27" cy="45"/>
            </a:xfrm>
            <a:custGeom>
              <a:avLst/>
              <a:gdLst>
                <a:gd name="T0" fmla="*/ 7 w 27"/>
                <a:gd name="T1" fmla="*/ 44 h 45"/>
                <a:gd name="T2" fmla="*/ 5 w 27"/>
                <a:gd name="T3" fmla="*/ 43 h 45"/>
                <a:gd name="T4" fmla="*/ 3 w 27"/>
                <a:gd name="T5" fmla="*/ 40 h 45"/>
                <a:gd name="T6" fmla="*/ 2 w 27"/>
                <a:gd name="T7" fmla="*/ 38 h 45"/>
                <a:gd name="T8" fmla="*/ 1 w 27"/>
                <a:gd name="T9" fmla="*/ 35 h 45"/>
                <a:gd name="T10" fmla="*/ 0 w 27"/>
                <a:gd name="T11" fmla="*/ 32 h 45"/>
                <a:gd name="T12" fmla="*/ 0 w 27"/>
                <a:gd name="T13" fmla="*/ 27 h 45"/>
                <a:gd name="T14" fmla="*/ 1 w 27"/>
                <a:gd name="T15" fmla="*/ 23 h 45"/>
                <a:gd name="T16" fmla="*/ 2 w 27"/>
                <a:gd name="T17" fmla="*/ 18 h 45"/>
                <a:gd name="T18" fmla="*/ 3 w 27"/>
                <a:gd name="T19" fmla="*/ 14 h 45"/>
                <a:gd name="T20" fmla="*/ 5 w 27"/>
                <a:gd name="T21" fmla="*/ 11 h 45"/>
                <a:gd name="T22" fmla="*/ 7 w 27"/>
                <a:gd name="T23" fmla="*/ 7 h 45"/>
                <a:gd name="T24" fmla="*/ 10 w 27"/>
                <a:gd name="T25" fmla="*/ 4 h 45"/>
                <a:gd name="T26" fmla="*/ 12 w 27"/>
                <a:gd name="T27" fmla="*/ 3 h 45"/>
                <a:gd name="T28" fmla="*/ 15 w 27"/>
                <a:gd name="T29" fmla="*/ 1 h 45"/>
                <a:gd name="T30" fmla="*/ 17 w 27"/>
                <a:gd name="T31" fmla="*/ 0 h 45"/>
                <a:gd name="T32" fmla="*/ 19 w 27"/>
                <a:gd name="T33" fmla="*/ 1 h 45"/>
                <a:gd name="T34" fmla="*/ 21 w 27"/>
                <a:gd name="T35" fmla="*/ 2 h 45"/>
                <a:gd name="T36" fmla="*/ 24 w 27"/>
                <a:gd name="T37" fmla="*/ 4 h 45"/>
                <a:gd name="T38" fmla="*/ 24 w 27"/>
                <a:gd name="T39" fmla="*/ 6 h 45"/>
                <a:gd name="T40" fmla="*/ 26 w 27"/>
                <a:gd name="T41" fmla="*/ 10 h 45"/>
                <a:gd name="T42" fmla="*/ 26 w 27"/>
                <a:gd name="T43" fmla="*/ 13 h 45"/>
                <a:gd name="T44" fmla="*/ 26 w 27"/>
                <a:gd name="T45" fmla="*/ 18 h 45"/>
                <a:gd name="T46" fmla="*/ 26 w 27"/>
                <a:gd name="T47" fmla="*/ 22 h 45"/>
                <a:gd name="T48" fmla="*/ 24 w 27"/>
                <a:gd name="T49" fmla="*/ 26 h 45"/>
                <a:gd name="T50" fmla="*/ 24 w 27"/>
                <a:gd name="T51" fmla="*/ 30 h 45"/>
                <a:gd name="T52" fmla="*/ 21 w 27"/>
                <a:gd name="T53" fmla="*/ 34 h 45"/>
                <a:gd name="T54" fmla="*/ 20 w 27"/>
                <a:gd name="T55" fmla="*/ 37 h 45"/>
                <a:gd name="T56" fmla="*/ 17 w 27"/>
                <a:gd name="T57" fmla="*/ 40 h 45"/>
                <a:gd name="T58" fmla="*/ 15 w 27"/>
                <a:gd name="T59" fmla="*/ 42 h 45"/>
                <a:gd name="T60" fmla="*/ 12 w 27"/>
                <a:gd name="T61" fmla="*/ 43 h 45"/>
                <a:gd name="T62" fmla="*/ 10 w 27"/>
                <a:gd name="T63" fmla="*/ 44 h 45"/>
                <a:gd name="T64" fmla="*/ 7 w 27"/>
                <a:gd name="T65" fmla="*/ 4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 h="45">
                  <a:moveTo>
                    <a:pt x="7" y="44"/>
                  </a:moveTo>
                  <a:lnTo>
                    <a:pt x="5" y="43"/>
                  </a:lnTo>
                  <a:lnTo>
                    <a:pt x="3" y="40"/>
                  </a:lnTo>
                  <a:lnTo>
                    <a:pt x="2" y="38"/>
                  </a:lnTo>
                  <a:lnTo>
                    <a:pt x="1" y="35"/>
                  </a:lnTo>
                  <a:lnTo>
                    <a:pt x="0" y="32"/>
                  </a:lnTo>
                  <a:lnTo>
                    <a:pt x="0" y="27"/>
                  </a:lnTo>
                  <a:lnTo>
                    <a:pt x="1" y="23"/>
                  </a:lnTo>
                  <a:lnTo>
                    <a:pt x="2" y="18"/>
                  </a:lnTo>
                  <a:lnTo>
                    <a:pt x="3" y="14"/>
                  </a:lnTo>
                  <a:lnTo>
                    <a:pt x="5" y="11"/>
                  </a:lnTo>
                  <a:lnTo>
                    <a:pt x="7" y="7"/>
                  </a:lnTo>
                  <a:lnTo>
                    <a:pt x="10" y="4"/>
                  </a:lnTo>
                  <a:lnTo>
                    <a:pt x="12" y="3"/>
                  </a:lnTo>
                  <a:lnTo>
                    <a:pt x="15" y="1"/>
                  </a:lnTo>
                  <a:lnTo>
                    <a:pt x="17" y="0"/>
                  </a:lnTo>
                  <a:lnTo>
                    <a:pt x="19" y="1"/>
                  </a:lnTo>
                  <a:lnTo>
                    <a:pt x="21" y="2"/>
                  </a:lnTo>
                  <a:lnTo>
                    <a:pt x="24" y="4"/>
                  </a:lnTo>
                  <a:lnTo>
                    <a:pt x="24" y="6"/>
                  </a:lnTo>
                  <a:lnTo>
                    <a:pt x="26" y="10"/>
                  </a:lnTo>
                  <a:lnTo>
                    <a:pt x="26" y="13"/>
                  </a:lnTo>
                  <a:lnTo>
                    <a:pt x="26" y="18"/>
                  </a:lnTo>
                  <a:lnTo>
                    <a:pt x="26" y="22"/>
                  </a:lnTo>
                  <a:lnTo>
                    <a:pt x="24" y="26"/>
                  </a:lnTo>
                  <a:lnTo>
                    <a:pt x="24" y="30"/>
                  </a:lnTo>
                  <a:lnTo>
                    <a:pt x="21" y="34"/>
                  </a:lnTo>
                  <a:lnTo>
                    <a:pt x="20" y="37"/>
                  </a:lnTo>
                  <a:lnTo>
                    <a:pt x="17" y="40"/>
                  </a:lnTo>
                  <a:lnTo>
                    <a:pt x="15" y="42"/>
                  </a:lnTo>
                  <a:lnTo>
                    <a:pt x="12" y="43"/>
                  </a:lnTo>
                  <a:lnTo>
                    <a:pt x="10" y="44"/>
                  </a:lnTo>
                  <a:lnTo>
                    <a:pt x="7" y="44"/>
                  </a:lnTo>
                </a:path>
              </a:pathLst>
            </a:custGeom>
            <a:solidFill>
              <a:srgbClr val="C5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9" name="Freeform 294"/>
            <p:cNvSpPr>
              <a:spLocks/>
            </p:cNvSpPr>
            <p:nvPr/>
          </p:nvSpPr>
          <p:spPr bwMode="auto">
            <a:xfrm>
              <a:off x="4985" y="2221"/>
              <a:ext cx="33" cy="51"/>
            </a:xfrm>
            <a:custGeom>
              <a:avLst/>
              <a:gdLst>
                <a:gd name="T0" fmla="*/ 9 w 33"/>
                <a:gd name="T1" fmla="*/ 50 h 51"/>
                <a:gd name="T2" fmla="*/ 9 w 33"/>
                <a:gd name="T3" fmla="*/ 50 h 51"/>
                <a:gd name="T4" fmla="*/ 6 w 33"/>
                <a:gd name="T5" fmla="*/ 49 h 51"/>
                <a:gd name="T6" fmla="*/ 4 w 33"/>
                <a:gd name="T7" fmla="*/ 46 h 51"/>
                <a:gd name="T8" fmla="*/ 2 w 33"/>
                <a:gd name="T9" fmla="*/ 43 h 51"/>
                <a:gd name="T10" fmla="*/ 1 w 33"/>
                <a:gd name="T11" fmla="*/ 40 h 51"/>
                <a:gd name="T12" fmla="*/ 0 w 33"/>
                <a:gd name="T13" fmla="*/ 36 h 51"/>
                <a:gd name="T14" fmla="*/ 0 w 33"/>
                <a:gd name="T15" fmla="*/ 31 h 51"/>
                <a:gd name="T16" fmla="*/ 1 w 33"/>
                <a:gd name="T17" fmla="*/ 26 h 51"/>
                <a:gd name="T18" fmla="*/ 2 w 33"/>
                <a:gd name="T19" fmla="*/ 21 h 51"/>
                <a:gd name="T20" fmla="*/ 4 w 33"/>
                <a:gd name="T21" fmla="*/ 16 h 51"/>
                <a:gd name="T22" fmla="*/ 6 w 33"/>
                <a:gd name="T23" fmla="*/ 12 h 51"/>
                <a:gd name="T24" fmla="*/ 9 w 33"/>
                <a:gd name="T25" fmla="*/ 8 h 51"/>
                <a:gd name="T26" fmla="*/ 12 w 33"/>
                <a:gd name="T27" fmla="*/ 5 h 51"/>
                <a:gd name="T28" fmla="*/ 15 w 33"/>
                <a:gd name="T29" fmla="*/ 3 h 51"/>
                <a:gd name="T30" fmla="*/ 18 w 33"/>
                <a:gd name="T31" fmla="*/ 1 h 51"/>
                <a:gd name="T32" fmla="*/ 21 w 33"/>
                <a:gd name="T33" fmla="*/ 0 h 51"/>
                <a:gd name="T34" fmla="*/ 23 w 33"/>
                <a:gd name="T35" fmla="*/ 1 h 51"/>
                <a:gd name="T36" fmla="*/ 26 w 33"/>
                <a:gd name="T37" fmla="*/ 2 h 51"/>
                <a:gd name="T38" fmla="*/ 29 w 33"/>
                <a:gd name="T39" fmla="*/ 4 h 51"/>
                <a:gd name="T40" fmla="*/ 30 w 33"/>
                <a:gd name="T41" fmla="*/ 7 h 51"/>
                <a:gd name="T42" fmla="*/ 32 w 33"/>
                <a:gd name="T43" fmla="*/ 11 h 51"/>
                <a:gd name="T44" fmla="*/ 32 w 33"/>
                <a:gd name="T45" fmla="*/ 15 h 51"/>
                <a:gd name="T46" fmla="*/ 32 w 33"/>
                <a:gd name="T47" fmla="*/ 20 h 51"/>
                <a:gd name="T48" fmla="*/ 32 w 33"/>
                <a:gd name="T49" fmla="*/ 25 h 51"/>
                <a:gd name="T50" fmla="*/ 30 w 33"/>
                <a:gd name="T51" fmla="*/ 30 h 51"/>
                <a:gd name="T52" fmla="*/ 29 w 33"/>
                <a:gd name="T53" fmla="*/ 34 h 51"/>
                <a:gd name="T54" fmla="*/ 26 w 33"/>
                <a:gd name="T55" fmla="*/ 39 h 51"/>
                <a:gd name="T56" fmla="*/ 24 w 33"/>
                <a:gd name="T57" fmla="*/ 42 h 51"/>
                <a:gd name="T58" fmla="*/ 21 w 33"/>
                <a:gd name="T59" fmla="*/ 46 h 51"/>
                <a:gd name="T60" fmla="*/ 18 w 33"/>
                <a:gd name="T61" fmla="*/ 48 h 51"/>
                <a:gd name="T62" fmla="*/ 15 w 33"/>
                <a:gd name="T63" fmla="*/ 49 h 51"/>
                <a:gd name="T64" fmla="*/ 12 w 33"/>
                <a:gd name="T65" fmla="*/ 50 h 51"/>
                <a:gd name="T66" fmla="*/ 9 w 33"/>
                <a:gd name="T67" fmla="*/ 5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 h="51">
                  <a:moveTo>
                    <a:pt x="9" y="50"/>
                  </a:moveTo>
                  <a:lnTo>
                    <a:pt x="9" y="50"/>
                  </a:lnTo>
                  <a:lnTo>
                    <a:pt x="6" y="49"/>
                  </a:lnTo>
                  <a:lnTo>
                    <a:pt x="4" y="46"/>
                  </a:lnTo>
                  <a:lnTo>
                    <a:pt x="2" y="43"/>
                  </a:lnTo>
                  <a:lnTo>
                    <a:pt x="1" y="40"/>
                  </a:lnTo>
                  <a:lnTo>
                    <a:pt x="0" y="36"/>
                  </a:lnTo>
                  <a:lnTo>
                    <a:pt x="0" y="31"/>
                  </a:lnTo>
                  <a:lnTo>
                    <a:pt x="1" y="26"/>
                  </a:lnTo>
                  <a:lnTo>
                    <a:pt x="2" y="21"/>
                  </a:lnTo>
                  <a:lnTo>
                    <a:pt x="4" y="16"/>
                  </a:lnTo>
                  <a:lnTo>
                    <a:pt x="6" y="12"/>
                  </a:lnTo>
                  <a:lnTo>
                    <a:pt x="9" y="8"/>
                  </a:lnTo>
                  <a:lnTo>
                    <a:pt x="12" y="5"/>
                  </a:lnTo>
                  <a:lnTo>
                    <a:pt x="15" y="3"/>
                  </a:lnTo>
                  <a:lnTo>
                    <a:pt x="18" y="1"/>
                  </a:lnTo>
                  <a:lnTo>
                    <a:pt x="21" y="0"/>
                  </a:lnTo>
                  <a:lnTo>
                    <a:pt x="23" y="1"/>
                  </a:lnTo>
                  <a:lnTo>
                    <a:pt x="26" y="2"/>
                  </a:lnTo>
                  <a:lnTo>
                    <a:pt x="29" y="4"/>
                  </a:lnTo>
                  <a:lnTo>
                    <a:pt x="30" y="7"/>
                  </a:lnTo>
                  <a:lnTo>
                    <a:pt x="32" y="11"/>
                  </a:lnTo>
                  <a:lnTo>
                    <a:pt x="32" y="15"/>
                  </a:lnTo>
                  <a:lnTo>
                    <a:pt x="32" y="20"/>
                  </a:lnTo>
                  <a:lnTo>
                    <a:pt x="32" y="25"/>
                  </a:lnTo>
                  <a:lnTo>
                    <a:pt x="30" y="30"/>
                  </a:lnTo>
                  <a:lnTo>
                    <a:pt x="29" y="34"/>
                  </a:lnTo>
                  <a:lnTo>
                    <a:pt x="26" y="39"/>
                  </a:lnTo>
                  <a:lnTo>
                    <a:pt x="24" y="42"/>
                  </a:lnTo>
                  <a:lnTo>
                    <a:pt x="21" y="46"/>
                  </a:lnTo>
                  <a:lnTo>
                    <a:pt x="18" y="48"/>
                  </a:lnTo>
                  <a:lnTo>
                    <a:pt x="15" y="49"/>
                  </a:lnTo>
                  <a:lnTo>
                    <a:pt x="12" y="50"/>
                  </a:lnTo>
                  <a:lnTo>
                    <a:pt x="9" y="5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0" name="Freeform 295"/>
            <p:cNvSpPr>
              <a:spLocks/>
            </p:cNvSpPr>
            <p:nvPr/>
          </p:nvSpPr>
          <p:spPr bwMode="auto">
            <a:xfrm>
              <a:off x="4062" y="1939"/>
              <a:ext cx="273" cy="165"/>
            </a:xfrm>
            <a:custGeom>
              <a:avLst/>
              <a:gdLst>
                <a:gd name="T0" fmla="*/ 272 w 273"/>
                <a:gd name="T1" fmla="*/ 141 h 165"/>
                <a:gd name="T2" fmla="*/ 23 w 273"/>
                <a:gd name="T3" fmla="*/ 63 h 165"/>
                <a:gd name="T4" fmla="*/ 23 w 273"/>
                <a:gd name="T5" fmla="*/ 62 h 165"/>
                <a:gd name="T6" fmla="*/ 23 w 273"/>
                <a:gd name="T7" fmla="*/ 60 h 165"/>
                <a:gd name="T8" fmla="*/ 22 w 273"/>
                <a:gd name="T9" fmla="*/ 57 h 165"/>
                <a:gd name="T10" fmla="*/ 21 w 273"/>
                <a:gd name="T11" fmla="*/ 52 h 165"/>
                <a:gd name="T12" fmla="*/ 20 w 273"/>
                <a:gd name="T13" fmla="*/ 47 h 165"/>
                <a:gd name="T14" fmla="*/ 19 w 273"/>
                <a:gd name="T15" fmla="*/ 41 h 165"/>
                <a:gd name="T16" fmla="*/ 20 w 273"/>
                <a:gd name="T17" fmla="*/ 33 h 165"/>
                <a:gd name="T18" fmla="*/ 21 w 273"/>
                <a:gd name="T19" fmla="*/ 23 h 165"/>
                <a:gd name="T20" fmla="*/ 21 w 273"/>
                <a:gd name="T21" fmla="*/ 21 h 165"/>
                <a:gd name="T22" fmla="*/ 22 w 273"/>
                <a:gd name="T23" fmla="*/ 17 h 165"/>
                <a:gd name="T24" fmla="*/ 22 w 273"/>
                <a:gd name="T25" fmla="*/ 13 h 165"/>
                <a:gd name="T26" fmla="*/ 22 w 273"/>
                <a:gd name="T27" fmla="*/ 7 h 165"/>
                <a:gd name="T28" fmla="*/ 21 w 273"/>
                <a:gd name="T29" fmla="*/ 2 h 165"/>
                <a:gd name="T30" fmla="*/ 19 w 273"/>
                <a:gd name="T31" fmla="*/ 0 h 165"/>
                <a:gd name="T32" fmla="*/ 16 w 273"/>
                <a:gd name="T33" fmla="*/ 1 h 165"/>
                <a:gd name="T34" fmla="*/ 12 w 273"/>
                <a:gd name="T35" fmla="*/ 7 h 165"/>
                <a:gd name="T36" fmla="*/ 11 w 273"/>
                <a:gd name="T37" fmla="*/ 9 h 165"/>
                <a:gd name="T38" fmla="*/ 8 w 273"/>
                <a:gd name="T39" fmla="*/ 11 h 165"/>
                <a:gd name="T40" fmla="*/ 5 w 273"/>
                <a:gd name="T41" fmla="*/ 14 h 165"/>
                <a:gd name="T42" fmla="*/ 3 w 273"/>
                <a:gd name="T43" fmla="*/ 20 h 165"/>
                <a:gd name="T44" fmla="*/ 1 w 273"/>
                <a:gd name="T45" fmla="*/ 29 h 165"/>
                <a:gd name="T46" fmla="*/ 0 w 273"/>
                <a:gd name="T47" fmla="*/ 39 h 165"/>
                <a:gd name="T48" fmla="*/ 0 w 273"/>
                <a:gd name="T49" fmla="*/ 53 h 165"/>
                <a:gd name="T50" fmla="*/ 3 w 273"/>
                <a:gd name="T51" fmla="*/ 70 h 165"/>
                <a:gd name="T52" fmla="*/ 3 w 273"/>
                <a:gd name="T53" fmla="*/ 71 h 165"/>
                <a:gd name="T54" fmla="*/ 4 w 273"/>
                <a:gd name="T55" fmla="*/ 74 h 165"/>
                <a:gd name="T56" fmla="*/ 5 w 273"/>
                <a:gd name="T57" fmla="*/ 77 h 165"/>
                <a:gd name="T58" fmla="*/ 7 w 273"/>
                <a:gd name="T59" fmla="*/ 80 h 165"/>
                <a:gd name="T60" fmla="*/ 8 w 273"/>
                <a:gd name="T61" fmla="*/ 83 h 165"/>
                <a:gd name="T62" fmla="*/ 8 w 273"/>
                <a:gd name="T63" fmla="*/ 85 h 165"/>
                <a:gd name="T64" fmla="*/ 9 w 273"/>
                <a:gd name="T65" fmla="*/ 87 h 165"/>
                <a:gd name="T66" fmla="*/ 9 w 273"/>
                <a:gd name="T67" fmla="*/ 88 h 165"/>
                <a:gd name="T68" fmla="*/ 241 w 273"/>
                <a:gd name="T69" fmla="*/ 164 h 165"/>
                <a:gd name="T70" fmla="*/ 272 w 273"/>
                <a:gd name="T71" fmla="*/ 14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73" h="165">
                  <a:moveTo>
                    <a:pt x="272" y="141"/>
                  </a:moveTo>
                  <a:lnTo>
                    <a:pt x="23" y="63"/>
                  </a:lnTo>
                  <a:lnTo>
                    <a:pt x="23" y="62"/>
                  </a:lnTo>
                  <a:lnTo>
                    <a:pt x="23" y="60"/>
                  </a:lnTo>
                  <a:lnTo>
                    <a:pt x="22" y="57"/>
                  </a:lnTo>
                  <a:lnTo>
                    <a:pt x="21" y="52"/>
                  </a:lnTo>
                  <a:lnTo>
                    <a:pt x="20" y="47"/>
                  </a:lnTo>
                  <a:lnTo>
                    <a:pt x="19" y="41"/>
                  </a:lnTo>
                  <a:lnTo>
                    <a:pt x="20" y="33"/>
                  </a:lnTo>
                  <a:lnTo>
                    <a:pt x="21" y="23"/>
                  </a:lnTo>
                  <a:lnTo>
                    <a:pt x="21" y="21"/>
                  </a:lnTo>
                  <a:lnTo>
                    <a:pt x="22" y="17"/>
                  </a:lnTo>
                  <a:lnTo>
                    <a:pt x="22" y="13"/>
                  </a:lnTo>
                  <a:lnTo>
                    <a:pt x="22" y="7"/>
                  </a:lnTo>
                  <a:lnTo>
                    <a:pt x="21" y="2"/>
                  </a:lnTo>
                  <a:lnTo>
                    <a:pt x="19" y="0"/>
                  </a:lnTo>
                  <a:lnTo>
                    <a:pt x="16" y="1"/>
                  </a:lnTo>
                  <a:lnTo>
                    <a:pt x="12" y="7"/>
                  </a:lnTo>
                  <a:lnTo>
                    <a:pt x="11" y="9"/>
                  </a:lnTo>
                  <a:lnTo>
                    <a:pt x="8" y="11"/>
                  </a:lnTo>
                  <a:lnTo>
                    <a:pt x="5" y="14"/>
                  </a:lnTo>
                  <a:lnTo>
                    <a:pt x="3" y="20"/>
                  </a:lnTo>
                  <a:lnTo>
                    <a:pt x="1" y="29"/>
                  </a:lnTo>
                  <a:lnTo>
                    <a:pt x="0" y="39"/>
                  </a:lnTo>
                  <a:lnTo>
                    <a:pt x="0" y="53"/>
                  </a:lnTo>
                  <a:lnTo>
                    <a:pt x="3" y="70"/>
                  </a:lnTo>
                  <a:lnTo>
                    <a:pt x="3" y="71"/>
                  </a:lnTo>
                  <a:lnTo>
                    <a:pt x="4" y="74"/>
                  </a:lnTo>
                  <a:lnTo>
                    <a:pt x="5" y="77"/>
                  </a:lnTo>
                  <a:lnTo>
                    <a:pt x="7" y="80"/>
                  </a:lnTo>
                  <a:lnTo>
                    <a:pt x="8" y="83"/>
                  </a:lnTo>
                  <a:lnTo>
                    <a:pt x="8" y="85"/>
                  </a:lnTo>
                  <a:lnTo>
                    <a:pt x="9" y="87"/>
                  </a:lnTo>
                  <a:lnTo>
                    <a:pt x="9" y="88"/>
                  </a:lnTo>
                  <a:lnTo>
                    <a:pt x="241" y="164"/>
                  </a:lnTo>
                  <a:lnTo>
                    <a:pt x="272" y="141"/>
                  </a:lnTo>
                </a:path>
              </a:pathLst>
            </a:custGeom>
            <a:solidFill>
              <a:srgbClr val="99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1" name="Freeform 296"/>
            <p:cNvSpPr>
              <a:spLocks/>
            </p:cNvSpPr>
            <p:nvPr/>
          </p:nvSpPr>
          <p:spPr bwMode="auto">
            <a:xfrm>
              <a:off x="4437" y="2081"/>
              <a:ext cx="55" cy="47"/>
            </a:xfrm>
            <a:custGeom>
              <a:avLst/>
              <a:gdLst>
                <a:gd name="T0" fmla="*/ 0 w 55"/>
                <a:gd name="T1" fmla="*/ 2 h 47"/>
                <a:gd name="T2" fmla="*/ 3 w 55"/>
                <a:gd name="T3" fmla="*/ 0 h 47"/>
                <a:gd name="T4" fmla="*/ 21 w 55"/>
                <a:gd name="T5" fmla="*/ 5 h 47"/>
                <a:gd name="T6" fmla="*/ 24 w 55"/>
                <a:gd name="T7" fmla="*/ 9 h 47"/>
                <a:gd name="T8" fmla="*/ 34 w 55"/>
                <a:gd name="T9" fmla="*/ 9 h 47"/>
                <a:gd name="T10" fmla="*/ 54 w 55"/>
                <a:gd name="T11" fmla="*/ 16 h 47"/>
                <a:gd name="T12" fmla="*/ 53 w 55"/>
                <a:gd name="T13" fmla="*/ 46 h 47"/>
                <a:gd name="T14" fmla="*/ 51 w 55"/>
                <a:gd name="T15" fmla="*/ 46 h 47"/>
                <a:gd name="T16" fmla="*/ 4 w 55"/>
                <a:gd name="T17" fmla="*/ 23 h 47"/>
                <a:gd name="T18" fmla="*/ 0 w 55"/>
                <a:gd name="T19"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47">
                  <a:moveTo>
                    <a:pt x="0" y="2"/>
                  </a:moveTo>
                  <a:lnTo>
                    <a:pt x="3" y="0"/>
                  </a:lnTo>
                  <a:lnTo>
                    <a:pt x="21" y="5"/>
                  </a:lnTo>
                  <a:lnTo>
                    <a:pt x="24" y="9"/>
                  </a:lnTo>
                  <a:lnTo>
                    <a:pt x="34" y="9"/>
                  </a:lnTo>
                  <a:lnTo>
                    <a:pt x="54" y="16"/>
                  </a:lnTo>
                  <a:lnTo>
                    <a:pt x="53" y="46"/>
                  </a:lnTo>
                  <a:lnTo>
                    <a:pt x="51" y="46"/>
                  </a:lnTo>
                  <a:lnTo>
                    <a:pt x="4" y="23"/>
                  </a:lnTo>
                  <a:lnTo>
                    <a:pt x="0" y="2"/>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2" name="Freeform 297"/>
            <p:cNvSpPr>
              <a:spLocks/>
            </p:cNvSpPr>
            <p:nvPr/>
          </p:nvSpPr>
          <p:spPr bwMode="auto">
            <a:xfrm>
              <a:off x="4437" y="2081"/>
              <a:ext cx="61" cy="53"/>
            </a:xfrm>
            <a:custGeom>
              <a:avLst/>
              <a:gdLst>
                <a:gd name="T0" fmla="*/ 0 w 61"/>
                <a:gd name="T1" fmla="*/ 2 h 53"/>
                <a:gd name="T2" fmla="*/ 3 w 61"/>
                <a:gd name="T3" fmla="*/ 0 h 53"/>
                <a:gd name="T4" fmla="*/ 23 w 61"/>
                <a:gd name="T5" fmla="*/ 6 h 53"/>
                <a:gd name="T6" fmla="*/ 27 w 61"/>
                <a:gd name="T7" fmla="*/ 10 h 53"/>
                <a:gd name="T8" fmla="*/ 38 w 61"/>
                <a:gd name="T9" fmla="*/ 10 h 53"/>
                <a:gd name="T10" fmla="*/ 60 w 61"/>
                <a:gd name="T11" fmla="*/ 18 h 53"/>
                <a:gd name="T12" fmla="*/ 59 w 61"/>
                <a:gd name="T13" fmla="*/ 52 h 53"/>
                <a:gd name="T14" fmla="*/ 57 w 61"/>
                <a:gd name="T15" fmla="*/ 52 h 53"/>
                <a:gd name="T16" fmla="*/ 4 w 61"/>
                <a:gd name="T17" fmla="*/ 26 h 53"/>
                <a:gd name="T18" fmla="*/ 0 w 61"/>
                <a:gd name="T19"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53">
                  <a:moveTo>
                    <a:pt x="0" y="2"/>
                  </a:moveTo>
                  <a:lnTo>
                    <a:pt x="3" y="0"/>
                  </a:lnTo>
                  <a:lnTo>
                    <a:pt x="23" y="6"/>
                  </a:lnTo>
                  <a:lnTo>
                    <a:pt x="27" y="10"/>
                  </a:lnTo>
                  <a:lnTo>
                    <a:pt x="38" y="10"/>
                  </a:lnTo>
                  <a:lnTo>
                    <a:pt x="60" y="18"/>
                  </a:lnTo>
                  <a:lnTo>
                    <a:pt x="59" y="52"/>
                  </a:lnTo>
                  <a:lnTo>
                    <a:pt x="57" y="52"/>
                  </a:lnTo>
                  <a:lnTo>
                    <a:pt x="4" y="26"/>
                  </a:lnTo>
                  <a:lnTo>
                    <a:pt x="0" y="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3" name="Freeform 298"/>
            <p:cNvSpPr>
              <a:spLocks/>
            </p:cNvSpPr>
            <p:nvPr/>
          </p:nvSpPr>
          <p:spPr bwMode="auto">
            <a:xfrm>
              <a:off x="4437" y="2083"/>
              <a:ext cx="52" cy="47"/>
            </a:xfrm>
            <a:custGeom>
              <a:avLst/>
              <a:gdLst>
                <a:gd name="T0" fmla="*/ 0 w 52"/>
                <a:gd name="T1" fmla="*/ 0 h 47"/>
                <a:gd name="T2" fmla="*/ 18 w 52"/>
                <a:gd name="T3" fmla="*/ 5 h 47"/>
                <a:gd name="T4" fmla="*/ 21 w 52"/>
                <a:gd name="T5" fmla="*/ 9 h 47"/>
                <a:gd name="T6" fmla="*/ 30 w 52"/>
                <a:gd name="T7" fmla="*/ 8 h 47"/>
                <a:gd name="T8" fmla="*/ 51 w 52"/>
                <a:gd name="T9" fmla="*/ 15 h 47"/>
                <a:gd name="T10" fmla="*/ 51 w 52"/>
                <a:gd name="T11" fmla="*/ 46 h 47"/>
                <a:gd name="T12" fmla="*/ 0 w 52"/>
                <a:gd name="T13" fmla="*/ 28 h 47"/>
                <a:gd name="T14" fmla="*/ 0 w 52"/>
                <a:gd name="T15" fmla="*/ 0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47">
                  <a:moveTo>
                    <a:pt x="0" y="0"/>
                  </a:moveTo>
                  <a:lnTo>
                    <a:pt x="18" y="5"/>
                  </a:lnTo>
                  <a:lnTo>
                    <a:pt x="21" y="9"/>
                  </a:lnTo>
                  <a:lnTo>
                    <a:pt x="30" y="8"/>
                  </a:lnTo>
                  <a:lnTo>
                    <a:pt x="51" y="15"/>
                  </a:lnTo>
                  <a:lnTo>
                    <a:pt x="51" y="46"/>
                  </a:lnTo>
                  <a:lnTo>
                    <a:pt x="0" y="28"/>
                  </a:lnTo>
                  <a:lnTo>
                    <a:pt x="0" y="0"/>
                  </a:lnTo>
                </a:path>
              </a:pathLst>
            </a:custGeom>
            <a:solidFill>
              <a:srgbClr val="66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4" name="Freeform 299"/>
            <p:cNvSpPr>
              <a:spLocks/>
            </p:cNvSpPr>
            <p:nvPr/>
          </p:nvSpPr>
          <p:spPr bwMode="auto">
            <a:xfrm>
              <a:off x="4437" y="2083"/>
              <a:ext cx="58" cy="53"/>
            </a:xfrm>
            <a:custGeom>
              <a:avLst/>
              <a:gdLst>
                <a:gd name="T0" fmla="*/ 0 w 58"/>
                <a:gd name="T1" fmla="*/ 0 h 53"/>
                <a:gd name="T2" fmla="*/ 20 w 58"/>
                <a:gd name="T3" fmla="*/ 6 h 53"/>
                <a:gd name="T4" fmla="*/ 24 w 58"/>
                <a:gd name="T5" fmla="*/ 10 h 53"/>
                <a:gd name="T6" fmla="*/ 34 w 58"/>
                <a:gd name="T7" fmla="*/ 9 h 53"/>
                <a:gd name="T8" fmla="*/ 57 w 58"/>
                <a:gd name="T9" fmla="*/ 17 h 53"/>
                <a:gd name="T10" fmla="*/ 57 w 58"/>
                <a:gd name="T11" fmla="*/ 52 h 53"/>
                <a:gd name="T12" fmla="*/ 0 w 58"/>
                <a:gd name="T13" fmla="*/ 32 h 53"/>
                <a:gd name="T14" fmla="*/ 0 w 58"/>
                <a:gd name="T15" fmla="*/ 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53">
                  <a:moveTo>
                    <a:pt x="0" y="0"/>
                  </a:moveTo>
                  <a:lnTo>
                    <a:pt x="20" y="6"/>
                  </a:lnTo>
                  <a:lnTo>
                    <a:pt x="24" y="10"/>
                  </a:lnTo>
                  <a:lnTo>
                    <a:pt x="34" y="9"/>
                  </a:lnTo>
                  <a:lnTo>
                    <a:pt x="57" y="17"/>
                  </a:lnTo>
                  <a:lnTo>
                    <a:pt x="57" y="52"/>
                  </a:lnTo>
                  <a:lnTo>
                    <a:pt x="0" y="32"/>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5" name="Freeform 300"/>
            <p:cNvSpPr>
              <a:spLocks/>
            </p:cNvSpPr>
            <p:nvPr/>
          </p:nvSpPr>
          <p:spPr bwMode="auto">
            <a:xfrm>
              <a:off x="4414" y="2095"/>
              <a:ext cx="40" cy="21"/>
            </a:xfrm>
            <a:custGeom>
              <a:avLst/>
              <a:gdLst>
                <a:gd name="T0" fmla="*/ 0 w 40"/>
                <a:gd name="T1" fmla="*/ 4 h 21"/>
                <a:gd name="T2" fmla="*/ 20 w 40"/>
                <a:gd name="T3" fmla="*/ 20 h 21"/>
                <a:gd name="T4" fmla="*/ 39 w 40"/>
                <a:gd name="T5" fmla="*/ 5 h 21"/>
                <a:gd name="T6" fmla="*/ 39 w 40"/>
                <a:gd name="T7" fmla="*/ 0 h 21"/>
                <a:gd name="T8" fmla="*/ 0 w 40"/>
                <a:gd name="T9" fmla="*/ 4 h 21"/>
              </a:gdLst>
              <a:ahLst/>
              <a:cxnLst>
                <a:cxn ang="0">
                  <a:pos x="T0" y="T1"/>
                </a:cxn>
                <a:cxn ang="0">
                  <a:pos x="T2" y="T3"/>
                </a:cxn>
                <a:cxn ang="0">
                  <a:pos x="T4" y="T5"/>
                </a:cxn>
                <a:cxn ang="0">
                  <a:pos x="T6" y="T7"/>
                </a:cxn>
                <a:cxn ang="0">
                  <a:pos x="T8" y="T9"/>
                </a:cxn>
              </a:cxnLst>
              <a:rect l="0" t="0" r="r" b="b"/>
              <a:pathLst>
                <a:path w="40" h="21">
                  <a:moveTo>
                    <a:pt x="0" y="4"/>
                  </a:moveTo>
                  <a:lnTo>
                    <a:pt x="20" y="20"/>
                  </a:lnTo>
                  <a:lnTo>
                    <a:pt x="39" y="5"/>
                  </a:lnTo>
                  <a:lnTo>
                    <a:pt x="39" y="0"/>
                  </a:lnTo>
                  <a:lnTo>
                    <a:pt x="0" y="4"/>
                  </a:lnTo>
                </a:path>
              </a:pathLst>
            </a:custGeom>
            <a:solidFill>
              <a:srgbClr val="7BA6A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6" name="Freeform 301"/>
            <p:cNvSpPr>
              <a:spLocks/>
            </p:cNvSpPr>
            <p:nvPr/>
          </p:nvSpPr>
          <p:spPr bwMode="auto">
            <a:xfrm>
              <a:off x="4414" y="2095"/>
              <a:ext cx="46" cy="27"/>
            </a:xfrm>
            <a:custGeom>
              <a:avLst/>
              <a:gdLst>
                <a:gd name="T0" fmla="*/ 0 w 46"/>
                <a:gd name="T1" fmla="*/ 5 h 27"/>
                <a:gd name="T2" fmla="*/ 23 w 46"/>
                <a:gd name="T3" fmla="*/ 26 h 27"/>
                <a:gd name="T4" fmla="*/ 45 w 46"/>
                <a:gd name="T5" fmla="*/ 6 h 27"/>
                <a:gd name="T6" fmla="*/ 45 w 46"/>
                <a:gd name="T7" fmla="*/ 0 h 27"/>
                <a:gd name="T8" fmla="*/ 0 w 46"/>
                <a:gd name="T9" fmla="*/ 5 h 27"/>
              </a:gdLst>
              <a:ahLst/>
              <a:cxnLst>
                <a:cxn ang="0">
                  <a:pos x="T0" y="T1"/>
                </a:cxn>
                <a:cxn ang="0">
                  <a:pos x="T2" y="T3"/>
                </a:cxn>
                <a:cxn ang="0">
                  <a:pos x="T4" y="T5"/>
                </a:cxn>
                <a:cxn ang="0">
                  <a:pos x="T6" y="T7"/>
                </a:cxn>
                <a:cxn ang="0">
                  <a:pos x="T8" y="T9"/>
                </a:cxn>
              </a:cxnLst>
              <a:rect l="0" t="0" r="r" b="b"/>
              <a:pathLst>
                <a:path w="46" h="27">
                  <a:moveTo>
                    <a:pt x="0" y="5"/>
                  </a:moveTo>
                  <a:lnTo>
                    <a:pt x="23" y="26"/>
                  </a:lnTo>
                  <a:lnTo>
                    <a:pt x="45" y="6"/>
                  </a:lnTo>
                  <a:lnTo>
                    <a:pt x="45" y="0"/>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7" name="Freeform 302"/>
            <p:cNvSpPr>
              <a:spLocks/>
            </p:cNvSpPr>
            <p:nvPr/>
          </p:nvSpPr>
          <p:spPr bwMode="auto">
            <a:xfrm>
              <a:off x="4414" y="2088"/>
              <a:ext cx="40" cy="13"/>
            </a:xfrm>
            <a:custGeom>
              <a:avLst/>
              <a:gdLst>
                <a:gd name="T0" fmla="*/ 14 w 40"/>
                <a:gd name="T1" fmla="*/ 12 h 13"/>
                <a:gd name="T2" fmla="*/ 30 w 40"/>
                <a:gd name="T3" fmla="*/ 7 h 13"/>
                <a:gd name="T4" fmla="*/ 39 w 40"/>
                <a:gd name="T5" fmla="*/ 5 h 13"/>
                <a:gd name="T6" fmla="*/ 22 w 40"/>
                <a:gd name="T7" fmla="*/ 0 h 13"/>
                <a:gd name="T8" fmla="*/ 0 w 40"/>
                <a:gd name="T9" fmla="*/ 8 h 13"/>
                <a:gd name="T10" fmla="*/ 14 w 40"/>
                <a:gd name="T11" fmla="*/ 12 h 13"/>
              </a:gdLst>
              <a:ahLst/>
              <a:cxnLst>
                <a:cxn ang="0">
                  <a:pos x="T0" y="T1"/>
                </a:cxn>
                <a:cxn ang="0">
                  <a:pos x="T2" y="T3"/>
                </a:cxn>
                <a:cxn ang="0">
                  <a:pos x="T4" y="T5"/>
                </a:cxn>
                <a:cxn ang="0">
                  <a:pos x="T6" y="T7"/>
                </a:cxn>
                <a:cxn ang="0">
                  <a:pos x="T8" y="T9"/>
                </a:cxn>
                <a:cxn ang="0">
                  <a:pos x="T10" y="T11"/>
                </a:cxn>
              </a:cxnLst>
              <a:rect l="0" t="0" r="r" b="b"/>
              <a:pathLst>
                <a:path w="40" h="13">
                  <a:moveTo>
                    <a:pt x="14" y="12"/>
                  </a:moveTo>
                  <a:lnTo>
                    <a:pt x="30" y="7"/>
                  </a:lnTo>
                  <a:lnTo>
                    <a:pt x="39" y="5"/>
                  </a:lnTo>
                  <a:lnTo>
                    <a:pt x="22" y="0"/>
                  </a:lnTo>
                  <a:lnTo>
                    <a:pt x="0" y="8"/>
                  </a:lnTo>
                  <a:lnTo>
                    <a:pt x="14" y="12"/>
                  </a:lnTo>
                </a:path>
              </a:pathLst>
            </a:custGeom>
            <a:solidFill>
              <a:srgbClr val="99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8" name="Freeform 303"/>
            <p:cNvSpPr>
              <a:spLocks/>
            </p:cNvSpPr>
            <p:nvPr/>
          </p:nvSpPr>
          <p:spPr bwMode="auto">
            <a:xfrm>
              <a:off x="4414" y="2088"/>
              <a:ext cx="46" cy="19"/>
            </a:xfrm>
            <a:custGeom>
              <a:avLst/>
              <a:gdLst>
                <a:gd name="T0" fmla="*/ 16 w 46"/>
                <a:gd name="T1" fmla="*/ 18 h 19"/>
                <a:gd name="T2" fmla="*/ 35 w 46"/>
                <a:gd name="T3" fmla="*/ 11 h 19"/>
                <a:gd name="T4" fmla="*/ 45 w 46"/>
                <a:gd name="T5" fmla="*/ 7 h 19"/>
                <a:gd name="T6" fmla="*/ 25 w 46"/>
                <a:gd name="T7" fmla="*/ 0 h 19"/>
                <a:gd name="T8" fmla="*/ 0 w 46"/>
                <a:gd name="T9" fmla="*/ 12 h 19"/>
                <a:gd name="T10" fmla="*/ 16 w 46"/>
                <a:gd name="T11" fmla="*/ 18 h 19"/>
              </a:gdLst>
              <a:ahLst/>
              <a:cxnLst>
                <a:cxn ang="0">
                  <a:pos x="T0" y="T1"/>
                </a:cxn>
                <a:cxn ang="0">
                  <a:pos x="T2" y="T3"/>
                </a:cxn>
                <a:cxn ang="0">
                  <a:pos x="T4" y="T5"/>
                </a:cxn>
                <a:cxn ang="0">
                  <a:pos x="T6" y="T7"/>
                </a:cxn>
                <a:cxn ang="0">
                  <a:pos x="T8" y="T9"/>
                </a:cxn>
                <a:cxn ang="0">
                  <a:pos x="T10" y="T11"/>
                </a:cxn>
              </a:cxnLst>
              <a:rect l="0" t="0" r="r" b="b"/>
              <a:pathLst>
                <a:path w="46" h="19">
                  <a:moveTo>
                    <a:pt x="16" y="18"/>
                  </a:moveTo>
                  <a:lnTo>
                    <a:pt x="35" y="11"/>
                  </a:lnTo>
                  <a:lnTo>
                    <a:pt x="45" y="7"/>
                  </a:lnTo>
                  <a:lnTo>
                    <a:pt x="25" y="0"/>
                  </a:lnTo>
                  <a:lnTo>
                    <a:pt x="0" y="12"/>
                  </a:lnTo>
                  <a:lnTo>
                    <a:pt x="16"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9" name="Freeform 304"/>
            <p:cNvSpPr>
              <a:spLocks/>
            </p:cNvSpPr>
            <p:nvPr/>
          </p:nvSpPr>
          <p:spPr bwMode="auto">
            <a:xfrm>
              <a:off x="4445" y="2103"/>
              <a:ext cx="37" cy="24"/>
            </a:xfrm>
            <a:custGeom>
              <a:avLst/>
              <a:gdLst>
                <a:gd name="T0" fmla="*/ 36 w 37"/>
                <a:gd name="T1" fmla="*/ 0 h 24"/>
                <a:gd name="T2" fmla="*/ 36 w 37"/>
                <a:gd name="T3" fmla="*/ 23 h 24"/>
                <a:gd name="T4" fmla="*/ 0 w 37"/>
                <a:gd name="T5" fmla="*/ 11 h 24"/>
                <a:gd name="T6" fmla="*/ 0 w 37"/>
                <a:gd name="T7" fmla="*/ 6 h 24"/>
                <a:gd name="T8" fmla="*/ 36 w 37"/>
                <a:gd name="T9" fmla="*/ 0 h 24"/>
              </a:gdLst>
              <a:ahLst/>
              <a:cxnLst>
                <a:cxn ang="0">
                  <a:pos x="T0" y="T1"/>
                </a:cxn>
                <a:cxn ang="0">
                  <a:pos x="T2" y="T3"/>
                </a:cxn>
                <a:cxn ang="0">
                  <a:pos x="T4" y="T5"/>
                </a:cxn>
                <a:cxn ang="0">
                  <a:pos x="T6" y="T7"/>
                </a:cxn>
                <a:cxn ang="0">
                  <a:pos x="T8" y="T9"/>
                </a:cxn>
              </a:cxnLst>
              <a:rect l="0" t="0" r="r" b="b"/>
              <a:pathLst>
                <a:path w="37" h="24">
                  <a:moveTo>
                    <a:pt x="36" y="0"/>
                  </a:moveTo>
                  <a:lnTo>
                    <a:pt x="36" y="23"/>
                  </a:lnTo>
                  <a:lnTo>
                    <a:pt x="0" y="11"/>
                  </a:lnTo>
                  <a:lnTo>
                    <a:pt x="0" y="6"/>
                  </a:lnTo>
                  <a:lnTo>
                    <a:pt x="36" y="0"/>
                  </a:lnTo>
                </a:path>
              </a:pathLst>
            </a:custGeom>
            <a:solidFill>
              <a:srgbClr val="7BA6A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0" name="Freeform 305"/>
            <p:cNvSpPr>
              <a:spLocks/>
            </p:cNvSpPr>
            <p:nvPr/>
          </p:nvSpPr>
          <p:spPr bwMode="auto">
            <a:xfrm>
              <a:off x="4445" y="2103"/>
              <a:ext cx="43" cy="30"/>
            </a:xfrm>
            <a:custGeom>
              <a:avLst/>
              <a:gdLst>
                <a:gd name="T0" fmla="*/ 42 w 43"/>
                <a:gd name="T1" fmla="*/ 0 h 30"/>
                <a:gd name="T2" fmla="*/ 42 w 43"/>
                <a:gd name="T3" fmla="*/ 29 h 30"/>
                <a:gd name="T4" fmla="*/ 0 w 43"/>
                <a:gd name="T5" fmla="*/ 14 h 30"/>
                <a:gd name="T6" fmla="*/ 0 w 43"/>
                <a:gd name="T7" fmla="*/ 8 h 30"/>
                <a:gd name="T8" fmla="*/ 42 w 43"/>
                <a:gd name="T9" fmla="*/ 0 h 30"/>
              </a:gdLst>
              <a:ahLst/>
              <a:cxnLst>
                <a:cxn ang="0">
                  <a:pos x="T0" y="T1"/>
                </a:cxn>
                <a:cxn ang="0">
                  <a:pos x="T2" y="T3"/>
                </a:cxn>
                <a:cxn ang="0">
                  <a:pos x="T4" y="T5"/>
                </a:cxn>
                <a:cxn ang="0">
                  <a:pos x="T6" y="T7"/>
                </a:cxn>
                <a:cxn ang="0">
                  <a:pos x="T8" y="T9"/>
                </a:cxn>
              </a:cxnLst>
              <a:rect l="0" t="0" r="r" b="b"/>
              <a:pathLst>
                <a:path w="43" h="30">
                  <a:moveTo>
                    <a:pt x="42" y="0"/>
                  </a:moveTo>
                  <a:lnTo>
                    <a:pt x="42" y="29"/>
                  </a:lnTo>
                  <a:lnTo>
                    <a:pt x="0" y="14"/>
                  </a:lnTo>
                  <a:lnTo>
                    <a:pt x="0" y="8"/>
                  </a:lnTo>
                  <a:lnTo>
                    <a:pt x="4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1" name="Freeform 306"/>
            <p:cNvSpPr>
              <a:spLocks/>
            </p:cNvSpPr>
            <p:nvPr/>
          </p:nvSpPr>
          <p:spPr bwMode="auto">
            <a:xfrm>
              <a:off x="4445" y="2096"/>
              <a:ext cx="37" cy="16"/>
            </a:xfrm>
            <a:custGeom>
              <a:avLst/>
              <a:gdLst>
                <a:gd name="T0" fmla="*/ 15 w 37"/>
                <a:gd name="T1" fmla="*/ 0 h 16"/>
                <a:gd name="T2" fmla="*/ 7 w 37"/>
                <a:gd name="T3" fmla="*/ 3 h 16"/>
                <a:gd name="T4" fmla="*/ 0 w 37"/>
                <a:gd name="T5" fmla="*/ 11 h 16"/>
                <a:gd name="T6" fmla="*/ 14 w 37"/>
                <a:gd name="T7" fmla="*/ 15 h 16"/>
                <a:gd name="T8" fmla="*/ 36 w 37"/>
                <a:gd name="T9" fmla="*/ 5 h 16"/>
                <a:gd name="T10" fmla="*/ 15 w 37"/>
                <a:gd name="T11" fmla="*/ 0 h 16"/>
              </a:gdLst>
              <a:ahLst/>
              <a:cxnLst>
                <a:cxn ang="0">
                  <a:pos x="T0" y="T1"/>
                </a:cxn>
                <a:cxn ang="0">
                  <a:pos x="T2" y="T3"/>
                </a:cxn>
                <a:cxn ang="0">
                  <a:pos x="T4" y="T5"/>
                </a:cxn>
                <a:cxn ang="0">
                  <a:pos x="T6" y="T7"/>
                </a:cxn>
                <a:cxn ang="0">
                  <a:pos x="T8" y="T9"/>
                </a:cxn>
                <a:cxn ang="0">
                  <a:pos x="T10" y="T11"/>
                </a:cxn>
              </a:cxnLst>
              <a:rect l="0" t="0" r="r" b="b"/>
              <a:pathLst>
                <a:path w="37" h="16">
                  <a:moveTo>
                    <a:pt x="15" y="0"/>
                  </a:moveTo>
                  <a:lnTo>
                    <a:pt x="7" y="3"/>
                  </a:lnTo>
                  <a:lnTo>
                    <a:pt x="0" y="11"/>
                  </a:lnTo>
                  <a:lnTo>
                    <a:pt x="14" y="15"/>
                  </a:lnTo>
                  <a:lnTo>
                    <a:pt x="36" y="5"/>
                  </a:lnTo>
                  <a:lnTo>
                    <a:pt x="15" y="0"/>
                  </a:lnTo>
                </a:path>
              </a:pathLst>
            </a:custGeom>
            <a:solidFill>
              <a:srgbClr val="99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2" name="Freeform 307"/>
            <p:cNvSpPr>
              <a:spLocks/>
            </p:cNvSpPr>
            <p:nvPr/>
          </p:nvSpPr>
          <p:spPr bwMode="auto">
            <a:xfrm>
              <a:off x="4445" y="2096"/>
              <a:ext cx="43" cy="22"/>
            </a:xfrm>
            <a:custGeom>
              <a:avLst/>
              <a:gdLst>
                <a:gd name="T0" fmla="*/ 17 w 43"/>
                <a:gd name="T1" fmla="*/ 0 h 22"/>
                <a:gd name="T2" fmla="*/ 8 w 43"/>
                <a:gd name="T3" fmla="*/ 4 h 22"/>
                <a:gd name="T4" fmla="*/ 0 w 43"/>
                <a:gd name="T5" fmla="*/ 15 h 22"/>
                <a:gd name="T6" fmla="*/ 16 w 43"/>
                <a:gd name="T7" fmla="*/ 21 h 22"/>
                <a:gd name="T8" fmla="*/ 42 w 43"/>
                <a:gd name="T9" fmla="*/ 7 h 22"/>
                <a:gd name="T10" fmla="*/ 17 w 43"/>
                <a:gd name="T11" fmla="*/ 0 h 22"/>
              </a:gdLst>
              <a:ahLst/>
              <a:cxnLst>
                <a:cxn ang="0">
                  <a:pos x="T0" y="T1"/>
                </a:cxn>
                <a:cxn ang="0">
                  <a:pos x="T2" y="T3"/>
                </a:cxn>
                <a:cxn ang="0">
                  <a:pos x="T4" y="T5"/>
                </a:cxn>
                <a:cxn ang="0">
                  <a:pos x="T6" y="T7"/>
                </a:cxn>
                <a:cxn ang="0">
                  <a:pos x="T8" y="T9"/>
                </a:cxn>
                <a:cxn ang="0">
                  <a:pos x="T10" y="T11"/>
                </a:cxn>
              </a:cxnLst>
              <a:rect l="0" t="0" r="r" b="b"/>
              <a:pathLst>
                <a:path w="43" h="22">
                  <a:moveTo>
                    <a:pt x="17" y="0"/>
                  </a:moveTo>
                  <a:lnTo>
                    <a:pt x="8" y="4"/>
                  </a:lnTo>
                  <a:lnTo>
                    <a:pt x="0" y="15"/>
                  </a:lnTo>
                  <a:lnTo>
                    <a:pt x="16" y="21"/>
                  </a:lnTo>
                  <a:lnTo>
                    <a:pt x="42" y="7"/>
                  </a:lnTo>
                  <a:lnTo>
                    <a:pt x="1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3" name="Freeform 308"/>
            <p:cNvSpPr>
              <a:spLocks/>
            </p:cNvSpPr>
            <p:nvPr/>
          </p:nvSpPr>
          <p:spPr bwMode="auto">
            <a:xfrm>
              <a:off x="4295" y="2072"/>
              <a:ext cx="360" cy="132"/>
            </a:xfrm>
            <a:custGeom>
              <a:avLst/>
              <a:gdLst>
                <a:gd name="T0" fmla="*/ 131 w 360"/>
                <a:gd name="T1" fmla="*/ 33 h 132"/>
                <a:gd name="T2" fmla="*/ 127 w 360"/>
                <a:gd name="T3" fmla="*/ 27 h 132"/>
                <a:gd name="T4" fmla="*/ 123 w 360"/>
                <a:gd name="T5" fmla="*/ 21 h 132"/>
                <a:gd name="T6" fmla="*/ 118 w 360"/>
                <a:gd name="T7" fmla="*/ 15 h 132"/>
                <a:gd name="T8" fmla="*/ 112 w 360"/>
                <a:gd name="T9" fmla="*/ 11 h 132"/>
                <a:gd name="T10" fmla="*/ 106 w 360"/>
                <a:gd name="T11" fmla="*/ 7 h 132"/>
                <a:gd name="T12" fmla="*/ 98 w 360"/>
                <a:gd name="T13" fmla="*/ 4 h 132"/>
                <a:gd name="T14" fmla="*/ 90 w 360"/>
                <a:gd name="T15" fmla="*/ 1 h 132"/>
                <a:gd name="T16" fmla="*/ 81 w 360"/>
                <a:gd name="T17" fmla="*/ 0 h 132"/>
                <a:gd name="T18" fmla="*/ 78 w 360"/>
                <a:gd name="T19" fmla="*/ 0 h 132"/>
                <a:gd name="T20" fmla="*/ 74 w 360"/>
                <a:gd name="T21" fmla="*/ 0 h 132"/>
                <a:gd name="T22" fmla="*/ 70 w 360"/>
                <a:gd name="T23" fmla="*/ 0 h 132"/>
                <a:gd name="T24" fmla="*/ 67 w 360"/>
                <a:gd name="T25" fmla="*/ 0 h 132"/>
                <a:gd name="T26" fmla="*/ 63 w 360"/>
                <a:gd name="T27" fmla="*/ 1 h 132"/>
                <a:gd name="T28" fmla="*/ 59 w 360"/>
                <a:gd name="T29" fmla="*/ 2 h 132"/>
                <a:gd name="T30" fmla="*/ 56 w 360"/>
                <a:gd name="T31" fmla="*/ 3 h 132"/>
                <a:gd name="T32" fmla="*/ 53 w 360"/>
                <a:gd name="T33" fmla="*/ 4 h 132"/>
                <a:gd name="T34" fmla="*/ 0 w 360"/>
                <a:gd name="T35" fmla="*/ 23 h 132"/>
                <a:gd name="T36" fmla="*/ 90 w 360"/>
                <a:gd name="T37" fmla="*/ 98 h 132"/>
                <a:gd name="T38" fmla="*/ 122 w 360"/>
                <a:gd name="T39" fmla="*/ 108 h 132"/>
                <a:gd name="T40" fmla="*/ 123 w 360"/>
                <a:gd name="T41" fmla="*/ 107 h 132"/>
                <a:gd name="T42" fmla="*/ 125 w 360"/>
                <a:gd name="T43" fmla="*/ 105 h 132"/>
                <a:gd name="T44" fmla="*/ 127 w 360"/>
                <a:gd name="T45" fmla="*/ 101 h 132"/>
                <a:gd name="T46" fmla="*/ 130 w 360"/>
                <a:gd name="T47" fmla="*/ 96 h 132"/>
                <a:gd name="T48" fmla="*/ 133 w 360"/>
                <a:gd name="T49" fmla="*/ 90 h 132"/>
                <a:gd name="T50" fmla="*/ 135 w 360"/>
                <a:gd name="T51" fmla="*/ 83 h 132"/>
                <a:gd name="T52" fmla="*/ 136 w 360"/>
                <a:gd name="T53" fmla="*/ 76 h 132"/>
                <a:gd name="T54" fmla="*/ 136 w 360"/>
                <a:gd name="T55" fmla="*/ 68 h 132"/>
                <a:gd name="T56" fmla="*/ 333 w 360"/>
                <a:gd name="T57" fmla="*/ 131 h 132"/>
                <a:gd name="T58" fmla="*/ 359 w 360"/>
                <a:gd name="T59" fmla="*/ 110 h 132"/>
                <a:gd name="T60" fmla="*/ 131 w 360"/>
                <a:gd name="T61" fmla="*/ 3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60" h="132">
                  <a:moveTo>
                    <a:pt x="131" y="33"/>
                  </a:moveTo>
                  <a:lnTo>
                    <a:pt x="127" y="27"/>
                  </a:lnTo>
                  <a:lnTo>
                    <a:pt x="123" y="21"/>
                  </a:lnTo>
                  <a:lnTo>
                    <a:pt x="118" y="15"/>
                  </a:lnTo>
                  <a:lnTo>
                    <a:pt x="112" y="11"/>
                  </a:lnTo>
                  <a:lnTo>
                    <a:pt x="106" y="7"/>
                  </a:lnTo>
                  <a:lnTo>
                    <a:pt x="98" y="4"/>
                  </a:lnTo>
                  <a:lnTo>
                    <a:pt x="90" y="1"/>
                  </a:lnTo>
                  <a:lnTo>
                    <a:pt x="81" y="0"/>
                  </a:lnTo>
                  <a:lnTo>
                    <a:pt x="78" y="0"/>
                  </a:lnTo>
                  <a:lnTo>
                    <a:pt x="74" y="0"/>
                  </a:lnTo>
                  <a:lnTo>
                    <a:pt x="70" y="0"/>
                  </a:lnTo>
                  <a:lnTo>
                    <a:pt x="67" y="0"/>
                  </a:lnTo>
                  <a:lnTo>
                    <a:pt x="63" y="1"/>
                  </a:lnTo>
                  <a:lnTo>
                    <a:pt x="59" y="2"/>
                  </a:lnTo>
                  <a:lnTo>
                    <a:pt x="56" y="3"/>
                  </a:lnTo>
                  <a:lnTo>
                    <a:pt x="53" y="4"/>
                  </a:lnTo>
                  <a:lnTo>
                    <a:pt x="0" y="23"/>
                  </a:lnTo>
                  <a:lnTo>
                    <a:pt x="90" y="98"/>
                  </a:lnTo>
                  <a:lnTo>
                    <a:pt x="122" y="108"/>
                  </a:lnTo>
                  <a:lnTo>
                    <a:pt x="123" y="107"/>
                  </a:lnTo>
                  <a:lnTo>
                    <a:pt x="125" y="105"/>
                  </a:lnTo>
                  <a:lnTo>
                    <a:pt x="127" y="101"/>
                  </a:lnTo>
                  <a:lnTo>
                    <a:pt x="130" y="96"/>
                  </a:lnTo>
                  <a:lnTo>
                    <a:pt x="133" y="90"/>
                  </a:lnTo>
                  <a:lnTo>
                    <a:pt x="135" y="83"/>
                  </a:lnTo>
                  <a:lnTo>
                    <a:pt x="136" y="76"/>
                  </a:lnTo>
                  <a:lnTo>
                    <a:pt x="136" y="68"/>
                  </a:lnTo>
                  <a:lnTo>
                    <a:pt x="333" y="131"/>
                  </a:lnTo>
                  <a:lnTo>
                    <a:pt x="359" y="110"/>
                  </a:lnTo>
                  <a:lnTo>
                    <a:pt x="131" y="33"/>
                  </a:lnTo>
                </a:path>
              </a:pathLst>
            </a:custGeom>
            <a:solidFill>
              <a:srgbClr val="99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4" name="Freeform 309"/>
            <p:cNvSpPr>
              <a:spLocks/>
            </p:cNvSpPr>
            <p:nvPr/>
          </p:nvSpPr>
          <p:spPr bwMode="auto">
            <a:xfrm>
              <a:off x="4295" y="2072"/>
              <a:ext cx="366" cy="138"/>
            </a:xfrm>
            <a:custGeom>
              <a:avLst/>
              <a:gdLst>
                <a:gd name="T0" fmla="*/ 133 w 366"/>
                <a:gd name="T1" fmla="*/ 34 h 138"/>
                <a:gd name="T2" fmla="*/ 133 w 366"/>
                <a:gd name="T3" fmla="*/ 34 h 138"/>
                <a:gd name="T4" fmla="*/ 129 w 366"/>
                <a:gd name="T5" fmla="*/ 28 h 138"/>
                <a:gd name="T6" fmla="*/ 125 w 366"/>
                <a:gd name="T7" fmla="*/ 22 h 138"/>
                <a:gd name="T8" fmla="*/ 120 w 366"/>
                <a:gd name="T9" fmla="*/ 16 h 138"/>
                <a:gd name="T10" fmla="*/ 114 w 366"/>
                <a:gd name="T11" fmla="*/ 12 h 138"/>
                <a:gd name="T12" fmla="*/ 108 w 366"/>
                <a:gd name="T13" fmla="*/ 7 h 138"/>
                <a:gd name="T14" fmla="*/ 100 w 366"/>
                <a:gd name="T15" fmla="*/ 4 h 138"/>
                <a:gd name="T16" fmla="*/ 91 w 366"/>
                <a:gd name="T17" fmla="*/ 1 h 138"/>
                <a:gd name="T18" fmla="*/ 82 w 366"/>
                <a:gd name="T19" fmla="*/ 0 h 138"/>
                <a:gd name="T20" fmla="*/ 79 w 366"/>
                <a:gd name="T21" fmla="*/ 0 h 138"/>
                <a:gd name="T22" fmla="*/ 75 w 366"/>
                <a:gd name="T23" fmla="*/ 0 h 138"/>
                <a:gd name="T24" fmla="*/ 71 w 366"/>
                <a:gd name="T25" fmla="*/ 0 h 138"/>
                <a:gd name="T26" fmla="*/ 68 w 366"/>
                <a:gd name="T27" fmla="*/ 0 h 138"/>
                <a:gd name="T28" fmla="*/ 64 w 366"/>
                <a:gd name="T29" fmla="*/ 1 h 138"/>
                <a:gd name="T30" fmla="*/ 60 w 366"/>
                <a:gd name="T31" fmla="*/ 2 h 138"/>
                <a:gd name="T32" fmla="*/ 57 w 366"/>
                <a:gd name="T33" fmla="*/ 3 h 138"/>
                <a:gd name="T34" fmla="*/ 54 w 366"/>
                <a:gd name="T35" fmla="*/ 4 h 138"/>
                <a:gd name="T36" fmla="*/ 0 w 366"/>
                <a:gd name="T37" fmla="*/ 24 h 138"/>
                <a:gd name="T38" fmla="*/ 91 w 366"/>
                <a:gd name="T39" fmla="*/ 102 h 138"/>
                <a:gd name="T40" fmla="*/ 124 w 366"/>
                <a:gd name="T41" fmla="*/ 113 h 138"/>
                <a:gd name="T42" fmla="*/ 125 w 366"/>
                <a:gd name="T43" fmla="*/ 112 h 138"/>
                <a:gd name="T44" fmla="*/ 127 w 366"/>
                <a:gd name="T45" fmla="*/ 110 h 138"/>
                <a:gd name="T46" fmla="*/ 129 w 366"/>
                <a:gd name="T47" fmla="*/ 106 h 138"/>
                <a:gd name="T48" fmla="*/ 132 w 366"/>
                <a:gd name="T49" fmla="*/ 100 h 138"/>
                <a:gd name="T50" fmla="*/ 135 w 366"/>
                <a:gd name="T51" fmla="*/ 94 h 138"/>
                <a:gd name="T52" fmla="*/ 137 w 366"/>
                <a:gd name="T53" fmla="*/ 87 h 138"/>
                <a:gd name="T54" fmla="*/ 138 w 366"/>
                <a:gd name="T55" fmla="*/ 79 h 138"/>
                <a:gd name="T56" fmla="*/ 138 w 366"/>
                <a:gd name="T57" fmla="*/ 71 h 138"/>
                <a:gd name="T58" fmla="*/ 339 w 366"/>
                <a:gd name="T59" fmla="*/ 137 h 138"/>
                <a:gd name="T60" fmla="*/ 365 w 366"/>
                <a:gd name="T61" fmla="*/ 115 h 138"/>
                <a:gd name="T62" fmla="*/ 133 w 366"/>
                <a:gd name="T63" fmla="*/ 3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6" h="138">
                  <a:moveTo>
                    <a:pt x="133" y="34"/>
                  </a:moveTo>
                  <a:lnTo>
                    <a:pt x="133" y="34"/>
                  </a:lnTo>
                  <a:lnTo>
                    <a:pt x="129" y="28"/>
                  </a:lnTo>
                  <a:lnTo>
                    <a:pt x="125" y="22"/>
                  </a:lnTo>
                  <a:lnTo>
                    <a:pt x="120" y="16"/>
                  </a:lnTo>
                  <a:lnTo>
                    <a:pt x="114" y="12"/>
                  </a:lnTo>
                  <a:lnTo>
                    <a:pt x="108" y="7"/>
                  </a:lnTo>
                  <a:lnTo>
                    <a:pt x="100" y="4"/>
                  </a:lnTo>
                  <a:lnTo>
                    <a:pt x="91" y="1"/>
                  </a:lnTo>
                  <a:lnTo>
                    <a:pt x="82" y="0"/>
                  </a:lnTo>
                  <a:lnTo>
                    <a:pt x="79" y="0"/>
                  </a:lnTo>
                  <a:lnTo>
                    <a:pt x="75" y="0"/>
                  </a:lnTo>
                  <a:lnTo>
                    <a:pt x="71" y="0"/>
                  </a:lnTo>
                  <a:lnTo>
                    <a:pt x="68" y="0"/>
                  </a:lnTo>
                  <a:lnTo>
                    <a:pt x="64" y="1"/>
                  </a:lnTo>
                  <a:lnTo>
                    <a:pt x="60" y="2"/>
                  </a:lnTo>
                  <a:lnTo>
                    <a:pt x="57" y="3"/>
                  </a:lnTo>
                  <a:lnTo>
                    <a:pt x="54" y="4"/>
                  </a:lnTo>
                  <a:lnTo>
                    <a:pt x="0" y="24"/>
                  </a:lnTo>
                  <a:lnTo>
                    <a:pt x="91" y="102"/>
                  </a:lnTo>
                  <a:lnTo>
                    <a:pt x="124" y="113"/>
                  </a:lnTo>
                  <a:lnTo>
                    <a:pt x="125" y="112"/>
                  </a:lnTo>
                  <a:lnTo>
                    <a:pt x="127" y="110"/>
                  </a:lnTo>
                  <a:lnTo>
                    <a:pt x="129" y="106"/>
                  </a:lnTo>
                  <a:lnTo>
                    <a:pt x="132" y="100"/>
                  </a:lnTo>
                  <a:lnTo>
                    <a:pt x="135" y="94"/>
                  </a:lnTo>
                  <a:lnTo>
                    <a:pt x="137" y="87"/>
                  </a:lnTo>
                  <a:lnTo>
                    <a:pt x="138" y="79"/>
                  </a:lnTo>
                  <a:lnTo>
                    <a:pt x="138" y="71"/>
                  </a:lnTo>
                  <a:lnTo>
                    <a:pt x="339" y="137"/>
                  </a:lnTo>
                  <a:lnTo>
                    <a:pt x="365" y="115"/>
                  </a:lnTo>
                  <a:lnTo>
                    <a:pt x="133" y="3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5" name="Freeform 310"/>
            <p:cNvSpPr>
              <a:spLocks/>
            </p:cNvSpPr>
            <p:nvPr/>
          </p:nvSpPr>
          <p:spPr bwMode="auto">
            <a:xfrm>
              <a:off x="4791" y="2044"/>
              <a:ext cx="272" cy="106"/>
            </a:xfrm>
            <a:custGeom>
              <a:avLst/>
              <a:gdLst>
                <a:gd name="T0" fmla="*/ 271 w 272"/>
                <a:gd name="T1" fmla="*/ 12 h 106"/>
                <a:gd name="T2" fmla="*/ 36 w 272"/>
                <a:gd name="T3" fmla="*/ 105 h 106"/>
                <a:gd name="T4" fmla="*/ 0 w 272"/>
                <a:gd name="T5" fmla="*/ 92 h 106"/>
                <a:gd name="T6" fmla="*/ 1 w 272"/>
                <a:gd name="T7" fmla="*/ 90 h 106"/>
                <a:gd name="T8" fmla="*/ 3 w 272"/>
                <a:gd name="T9" fmla="*/ 88 h 106"/>
                <a:gd name="T10" fmla="*/ 7 w 272"/>
                <a:gd name="T11" fmla="*/ 86 h 106"/>
                <a:gd name="T12" fmla="*/ 229 w 272"/>
                <a:gd name="T13" fmla="*/ 0 h 106"/>
                <a:gd name="T14" fmla="*/ 271 w 272"/>
                <a:gd name="T15" fmla="*/ 12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06">
                  <a:moveTo>
                    <a:pt x="271" y="12"/>
                  </a:moveTo>
                  <a:lnTo>
                    <a:pt x="36" y="105"/>
                  </a:lnTo>
                  <a:lnTo>
                    <a:pt x="0" y="92"/>
                  </a:lnTo>
                  <a:lnTo>
                    <a:pt x="1" y="90"/>
                  </a:lnTo>
                  <a:lnTo>
                    <a:pt x="3" y="88"/>
                  </a:lnTo>
                  <a:lnTo>
                    <a:pt x="7" y="86"/>
                  </a:lnTo>
                  <a:lnTo>
                    <a:pt x="229" y="0"/>
                  </a:lnTo>
                  <a:lnTo>
                    <a:pt x="271" y="12"/>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6" name="Freeform 311"/>
            <p:cNvSpPr>
              <a:spLocks/>
            </p:cNvSpPr>
            <p:nvPr/>
          </p:nvSpPr>
          <p:spPr bwMode="auto">
            <a:xfrm>
              <a:off x="4779" y="2146"/>
              <a:ext cx="34" cy="39"/>
            </a:xfrm>
            <a:custGeom>
              <a:avLst/>
              <a:gdLst>
                <a:gd name="T0" fmla="*/ 33 w 34"/>
                <a:gd name="T1" fmla="*/ 38 h 39"/>
                <a:gd name="T2" fmla="*/ 0 w 34"/>
                <a:gd name="T3" fmla="*/ 24 h 39"/>
                <a:gd name="T4" fmla="*/ 0 w 34"/>
                <a:gd name="T5" fmla="*/ 4 h 39"/>
                <a:gd name="T6" fmla="*/ 1 w 34"/>
                <a:gd name="T7" fmla="*/ 3 h 39"/>
                <a:gd name="T8" fmla="*/ 3 w 34"/>
                <a:gd name="T9" fmla="*/ 2 h 39"/>
                <a:gd name="T10" fmla="*/ 6 w 34"/>
                <a:gd name="T11" fmla="*/ 1 h 39"/>
                <a:gd name="T12" fmla="*/ 11 w 34"/>
                <a:gd name="T13" fmla="*/ 0 h 39"/>
                <a:gd name="T14" fmla="*/ 15 w 34"/>
                <a:gd name="T15" fmla="*/ 1 h 39"/>
                <a:gd name="T16" fmla="*/ 19 w 34"/>
                <a:gd name="T17" fmla="*/ 2 h 39"/>
                <a:gd name="T18" fmla="*/ 23 w 34"/>
                <a:gd name="T19" fmla="*/ 3 h 39"/>
                <a:gd name="T20" fmla="*/ 26 w 34"/>
                <a:gd name="T21" fmla="*/ 5 h 39"/>
                <a:gd name="T22" fmla="*/ 29 w 34"/>
                <a:gd name="T23" fmla="*/ 8 h 39"/>
                <a:gd name="T24" fmla="*/ 31 w 34"/>
                <a:gd name="T25" fmla="*/ 11 h 39"/>
                <a:gd name="T26" fmla="*/ 33 w 34"/>
                <a:gd name="T27" fmla="*/ 15 h 39"/>
                <a:gd name="T28" fmla="*/ 33 w 34"/>
                <a:gd name="T29" fmla="*/ 18 h 39"/>
                <a:gd name="T30" fmla="*/ 33 w 34"/>
                <a:gd name="T31"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39">
                  <a:moveTo>
                    <a:pt x="33" y="38"/>
                  </a:moveTo>
                  <a:lnTo>
                    <a:pt x="0" y="24"/>
                  </a:lnTo>
                  <a:lnTo>
                    <a:pt x="0" y="4"/>
                  </a:lnTo>
                  <a:lnTo>
                    <a:pt x="1" y="3"/>
                  </a:lnTo>
                  <a:lnTo>
                    <a:pt x="3" y="2"/>
                  </a:lnTo>
                  <a:lnTo>
                    <a:pt x="6" y="1"/>
                  </a:lnTo>
                  <a:lnTo>
                    <a:pt x="11" y="0"/>
                  </a:lnTo>
                  <a:lnTo>
                    <a:pt x="15" y="1"/>
                  </a:lnTo>
                  <a:lnTo>
                    <a:pt x="19" y="2"/>
                  </a:lnTo>
                  <a:lnTo>
                    <a:pt x="23" y="3"/>
                  </a:lnTo>
                  <a:lnTo>
                    <a:pt x="26" y="5"/>
                  </a:lnTo>
                  <a:lnTo>
                    <a:pt x="29" y="8"/>
                  </a:lnTo>
                  <a:lnTo>
                    <a:pt x="31" y="11"/>
                  </a:lnTo>
                  <a:lnTo>
                    <a:pt x="33" y="15"/>
                  </a:lnTo>
                  <a:lnTo>
                    <a:pt x="33" y="18"/>
                  </a:lnTo>
                  <a:lnTo>
                    <a:pt x="33" y="38"/>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7" name="Freeform 312"/>
            <p:cNvSpPr>
              <a:spLocks/>
            </p:cNvSpPr>
            <p:nvPr/>
          </p:nvSpPr>
          <p:spPr bwMode="auto">
            <a:xfrm>
              <a:off x="4782" y="2146"/>
              <a:ext cx="29" cy="7"/>
            </a:xfrm>
            <a:custGeom>
              <a:avLst/>
              <a:gdLst>
                <a:gd name="T0" fmla="*/ 0 w 29"/>
                <a:gd name="T1" fmla="*/ 2 h 7"/>
                <a:gd name="T2" fmla="*/ 0 w 29"/>
                <a:gd name="T3" fmla="*/ 2 h 7"/>
                <a:gd name="T4" fmla="*/ 1 w 29"/>
                <a:gd name="T5" fmla="*/ 1 h 7"/>
                <a:gd name="T6" fmla="*/ 4 w 29"/>
                <a:gd name="T7" fmla="*/ 1 h 7"/>
                <a:gd name="T8" fmla="*/ 6 w 29"/>
                <a:gd name="T9" fmla="*/ 0 h 7"/>
                <a:gd name="T10" fmla="*/ 10 w 29"/>
                <a:gd name="T11" fmla="*/ 0 h 7"/>
                <a:gd name="T12" fmla="*/ 13 w 29"/>
                <a:gd name="T13" fmla="*/ 1 h 7"/>
                <a:gd name="T14" fmla="*/ 15 w 29"/>
                <a:gd name="T15" fmla="*/ 1 h 7"/>
                <a:gd name="T16" fmla="*/ 17 w 29"/>
                <a:gd name="T17" fmla="*/ 2 h 7"/>
                <a:gd name="T18" fmla="*/ 20 w 29"/>
                <a:gd name="T19" fmla="*/ 2 h 7"/>
                <a:gd name="T20" fmla="*/ 22 w 29"/>
                <a:gd name="T21" fmla="*/ 3 h 7"/>
                <a:gd name="T22" fmla="*/ 24 w 29"/>
                <a:gd name="T23" fmla="*/ 4 h 7"/>
                <a:gd name="T24" fmla="*/ 27 w 29"/>
                <a:gd name="T25" fmla="*/ 5 h 7"/>
                <a:gd name="T26" fmla="*/ 28 w 29"/>
                <a:gd name="T27"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7">
                  <a:moveTo>
                    <a:pt x="0" y="2"/>
                  </a:moveTo>
                  <a:lnTo>
                    <a:pt x="0" y="2"/>
                  </a:lnTo>
                  <a:lnTo>
                    <a:pt x="1" y="1"/>
                  </a:lnTo>
                  <a:lnTo>
                    <a:pt x="4" y="1"/>
                  </a:lnTo>
                  <a:lnTo>
                    <a:pt x="6" y="0"/>
                  </a:lnTo>
                  <a:lnTo>
                    <a:pt x="10" y="0"/>
                  </a:lnTo>
                  <a:lnTo>
                    <a:pt x="13" y="1"/>
                  </a:lnTo>
                  <a:lnTo>
                    <a:pt x="15" y="1"/>
                  </a:lnTo>
                  <a:lnTo>
                    <a:pt x="17" y="2"/>
                  </a:lnTo>
                  <a:lnTo>
                    <a:pt x="20" y="2"/>
                  </a:lnTo>
                  <a:lnTo>
                    <a:pt x="22" y="3"/>
                  </a:lnTo>
                  <a:lnTo>
                    <a:pt x="24" y="4"/>
                  </a:lnTo>
                  <a:lnTo>
                    <a:pt x="27" y="5"/>
                  </a:lnTo>
                  <a:lnTo>
                    <a:pt x="28" y="6"/>
                  </a:lnTo>
                </a:path>
              </a:pathLst>
            </a:custGeom>
            <a:noFill/>
            <a:ln w="12700" cap="rnd" cmpd="sng">
              <a:solidFill>
                <a:srgbClr val="7FB2B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8" name="Freeform 313"/>
            <p:cNvSpPr>
              <a:spLocks/>
            </p:cNvSpPr>
            <p:nvPr/>
          </p:nvSpPr>
          <p:spPr bwMode="auto">
            <a:xfrm>
              <a:off x="4818" y="2166"/>
              <a:ext cx="1" cy="24"/>
            </a:xfrm>
            <a:custGeom>
              <a:avLst/>
              <a:gdLst>
                <a:gd name="T0" fmla="*/ 0 w 1"/>
                <a:gd name="T1" fmla="*/ 0 h 24"/>
                <a:gd name="T2" fmla="*/ 0 w 1"/>
                <a:gd name="T3" fmla="*/ 0 h 24"/>
                <a:gd name="T4" fmla="*/ 0 w 1"/>
                <a:gd name="T5" fmla="*/ 1 h 24"/>
                <a:gd name="T6" fmla="*/ 0 w 1"/>
                <a:gd name="T7" fmla="*/ 23 h 24"/>
              </a:gdLst>
              <a:ahLst/>
              <a:cxnLst>
                <a:cxn ang="0">
                  <a:pos x="T0" y="T1"/>
                </a:cxn>
                <a:cxn ang="0">
                  <a:pos x="T2" y="T3"/>
                </a:cxn>
                <a:cxn ang="0">
                  <a:pos x="T4" y="T5"/>
                </a:cxn>
                <a:cxn ang="0">
                  <a:pos x="T6" y="T7"/>
                </a:cxn>
              </a:cxnLst>
              <a:rect l="0" t="0" r="r" b="b"/>
              <a:pathLst>
                <a:path w="1" h="24">
                  <a:moveTo>
                    <a:pt x="0" y="0"/>
                  </a:moveTo>
                  <a:lnTo>
                    <a:pt x="0" y="0"/>
                  </a:lnTo>
                  <a:lnTo>
                    <a:pt x="0" y="1"/>
                  </a:lnTo>
                  <a:lnTo>
                    <a:pt x="0" y="23"/>
                  </a:lnTo>
                </a:path>
              </a:pathLst>
            </a:custGeom>
            <a:noFill/>
            <a:ln w="12700" cap="rnd" cmpd="sng">
              <a:solidFill>
                <a:srgbClr val="7FB2B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9" name="Freeform 314"/>
            <p:cNvSpPr>
              <a:spLocks/>
            </p:cNvSpPr>
            <p:nvPr/>
          </p:nvSpPr>
          <p:spPr bwMode="auto">
            <a:xfrm>
              <a:off x="4805" y="2148"/>
              <a:ext cx="4" cy="4"/>
            </a:xfrm>
            <a:custGeom>
              <a:avLst/>
              <a:gdLst>
                <a:gd name="T0" fmla="*/ 0 w 4"/>
                <a:gd name="T1" fmla="*/ 3 h 4"/>
                <a:gd name="T2" fmla="*/ 1 w 4"/>
                <a:gd name="T3" fmla="*/ 3 h 4"/>
                <a:gd name="T4" fmla="*/ 2 w 4"/>
                <a:gd name="T5" fmla="*/ 3 h 4"/>
                <a:gd name="T6" fmla="*/ 3 w 4"/>
                <a:gd name="T7" fmla="*/ 1 h 4"/>
                <a:gd name="T8" fmla="*/ 2 w 4"/>
                <a:gd name="T9" fmla="*/ 0 h 4"/>
                <a:gd name="T10" fmla="*/ 0 w 4"/>
                <a:gd name="T11" fmla="*/ 3 h 4"/>
              </a:gdLst>
              <a:ahLst/>
              <a:cxnLst>
                <a:cxn ang="0">
                  <a:pos x="T0" y="T1"/>
                </a:cxn>
                <a:cxn ang="0">
                  <a:pos x="T2" y="T3"/>
                </a:cxn>
                <a:cxn ang="0">
                  <a:pos x="T4" y="T5"/>
                </a:cxn>
                <a:cxn ang="0">
                  <a:pos x="T6" y="T7"/>
                </a:cxn>
                <a:cxn ang="0">
                  <a:pos x="T8" y="T9"/>
                </a:cxn>
                <a:cxn ang="0">
                  <a:pos x="T10" y="T11"/>
                </a:cxn>
              </a:cxnLst>
              <a:rect l="0" t="0" r="r" b="b"/>
              <a:pathLst>
                <a:path w="4" h="4">
                  <a:moveTo>
                    <a:pt x="0" y="3"/>
                  </a:moveTo>
                  <a:lnTo>
                    <a:pt x="1" y="3"/>
                  </a:lnTo>
                  <a:lnTo>
                    <a:pt x="2" y="3"/>
                  </a:lnTo>
                  <a:lnTo>
                    <a:pt x="3" y="1"/>
                  </a:lnTo>
                  <a:lnTo>
                    <a:pt x="2" y="0"/>
                  </a:lnTo>
                  <a:lnTo>
                    <a:pt x="0" y="3"/>
                  </a:lnTo>
                </a:path>
              </a:pathLst>
            </a:custGeom>
            <a:solidFill>
              <a:srgbClr val="C7DED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0" name="Freeform 315"/>
            <p:cNvSpPr>
              <a:spLocks/>
            </p:cNvSpPr>
            <p:nvPr/>
          </p:nvSpPr>
          <p:spPr bwMode="auto">
            <a:xfrm>
              <a:off x="4809" y="2151"/>
              <a:ext cx="7" cy="10"/>
            </a:xfrm>
            <a:custGeom>
              <a:avLst/>
              <a:gdLst>
                <a:gd name="T0" fmla="*/ 6 w 7"/>
                <a:gd name="T1" fmla="*/ 9 h 10"/>
                <a:gd name="T2" fmla="*/ 6 w 7"/>
                <a:gd name="T3" fmla="*/ 6 h 10"/>
                <a:gd name="T4" fmla="*/ 5 w 7"/>
                <a:gd name="T5" fmla="*/ 4 h 10"/>
                <a:gd name="T6" fmla="*/ 3 w 7"/>
                <a:gd name="T7" fmla="*/ 1 h 10"/>
                <a:gd name="T8" fmla="*/ 1 w 7"/>
                <a:gd name="T9" fmla="*/ 0 h 10"/>
                <a:gd name="T10" fmla="*/ 0 w 7"/>
                <a:gd name="T11" fmla="*/ 2 h 10"/>
                <a:gd name="T12" fmla="*/ 1 w 7"/>
                <a:gd name="T13" fmla="*/ 3 h 10"/>
                <a:gd name="T14" fmla="*/ 3 w 7"/>
                <a:gd name="T15" fmla="*/ 5 h 10"/>
                <a:gd name="T16" fmla="*/ 4 w 7"/>
                <a:gd name="T17" fmla="*/ 7 h 10"/>
                <a:gd name="T18" fmla="*/ 4 w 7"/>
                <a:gd name="T19" fmla="*/ 9 h 10"/>
                <a:gd name="T20" fmla="*/ 6 w 7"/>
                <a:gd name="T2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10">
                  <a:moveTo>
                    <a:pt x="6" y="9"/>
                  </a:moveTo>
                  <a:lnTo>
                    <a:pt x="6" y="6"/>
                  </a:lnTo>
                  <a:lnTo>
                    <a:pt x="5" y="4"/>
                  </a:lnTo>
                  <a:lnTo>
                    <a:pt x="3" y="1"/>
                  </a:lnTo>
                  <a:lnTo>
                    <a:pt x="1" y="0"/>
                  </a:lnTo>
                  <a:lnTo>
                    <a:pt x="0" y="2"/>
                  </a:lnTo>
                  <a:lnTo>
                    <a:pt x="1" y="3"/>
                  </a:lnTo>
                  <a:lnTo>
                    <a:pt x="3" y="5"/>
                  </a:lnTo>
                  <a:lnTo>
                    <a:pt x="4" y="7"/>
                  </a:lnTo>
                  <a:lnTo>
                    <a:pt x="4" y="9"/>
                  </a:lnTo>
                  <a:lnTo>
                    <a:pt x="6" y="9"/>
                  </a:lnTo>
                </a:path>
              </a:pathLst>
            </a:custGeom>
            <a:solidFill>
              <a:srgbClr val="C7DED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1" name="Freeform 316"/>
            <p:cNvSpPr>
              <a:spLocks/>
            </p:cNvSpPr>
            <p:nvPr/>
          </p:nvSpPr>
          <p:spPr bwMode="auto">
            <a:xfrm>
              <a:off x="4815" y="2162"/>
              <a:ext cx="2" cy="5"/>
            </a:xfrm>
            <a:custGeom>
              <a:avLst/>
              <a:gdLst>
                <a:gd name="T0" fmla="*/ 1 w 2"/>
                <a:gd name="T1" fmla="*/ 4 h 5"/>
                <a:gd name="T2" fmla="*/ 1 w 2"/>
                <a:gd name="T3" fmla="*/ 2 h 5"/>
                <a:gd name="T4" fmla="*/ 1 w 2"/>
                <a:gd name="T5" fmla="*/ 0 h 5"/>
                <a:gd name="T6" fmla="*/ 0 w 2"/>
                <a:gd name="T7" fmla="*/ 2 h 5"/>
                <a:gd name="T8" fmla="*/ 0 w 2"/>
                <a:gd name="T9" fmla="*/ 4 h 5"/>
                <a:gd name="T10" fmla="*/ 1 w 2"/>
                <a:gd name="T11" fmla="*/ 4 h 5"/>
              </a:gdLst>
              <a:ahLst/>
              <a:cxnLst>
                <a:cxn ang="0">
                  <a:pos x="T0" y="T1"/>
                </a:cxn>
                <a:cxn ang="0">
                  <a:pos x="T2" y="T3"/>
                </a:cxn>
                <a:cxn ang="0">
                  <a:pos x="T4" y="T5"/>
                </a:cxn>
                <a:cxn ang="0">
                  <a:pos x="T6" y="T7"/>
                </a:cxn>
                <a:cxn ang="0">
                  <a:pos x="T8" y="T9"/>
                </a:cxn>
                <a:cxn ang="0">
                  <a:pos x="T10" y="T11"/>
                </a:cxn>
              </a:cxnLst>
              <a:rect l="0" t="0" r="r" b="b"/>
              <a:pathLst>
                <a:path w="2" h="5">
                  <a:moveTo>
                    <a:pt x="1" y="4"/>
                  </a:moveTo>
                  <a:lnTo>
                    <a:pt x="1" y="2"/>
                  </a:lnTo>
                  <a:lnTo>
                    <a:pt x="1" y="0"/>
                  </a:lnTo>
                  <a:lnTo>
                    <a:pt x="0" y="2"/>
                  </a:lnTo>
                  <a:lnTo>
                    <a:pt x="0" y="4"/>
                  </a:lnTo>
                  <a:lnTo>
                    <a:pt x="1" y="4"/>
                  </a:lnTo>
                </a:path>
              </a:pathLst>
            </a:custGeom>
            <a:solidFill>
              <a:srgbClr val="C7DED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2" name="Freeform 317"/>
            <p:cNvSpPr>
              <a:spLocks/>
            </p:cNvSpPr>
            <p:nvPr/>
          </p:nvSpPr>
          <p:spPr bwMode="auto">
            <a:xfrm>
              <a:off x="4837" y="2209"/>
              <a:ext cx="30" cy="4"/>
            </a:xfrm>
            <a:custGeom>
              <a:avLst/>
              <a:gdLst>
                <a:gd name="T0" fmla="*/ 28 w 30"/>
                <a:gd name="T1" fmla="*/ 2 h 4"/>
                <a:gd name="T2" fmla="*/ 27 w 30"/>
                <a:gd name="T3" fmla="*/ 2 h 4"/>
                <a:gd name="T4" fmla="*/ 26 w 30"/>
                <a:gd name="T5" fmla="*/ 2 h 4"/>
                <a:gd name="T6" fmla="*/ 23 w 30"/>
                <a:gd name="T7" fmla="*/ 2 h 4"/>
                <a:gd name="T8" fmla="*/ 20 w 30"/>
                <a:gd name="T9" fmla="*/ 2 h 4"/>
                <a:gd name="T10" fmla="*/ 16 w 30"/>
                <a:gd name="T11" fmla="*/ 2 h 4"/>
                <a:gd name="T12" fmla="*/ 12 w 30"/>
                <a:gd name="T13" fmla="*/ 2 h 4"/>
                <a:gd name="T14" fmla="*/ 7 w 30"/>
                <a:gd name="T15" fmla="*/ 3 h 4"/>
                <a:gd name="T16" fmla="*/ 2 w 30"/>
                <a:gd name="T17" fmla="*/ 3 h 4"/>
                <a:gd name="T18" fmla="*/ 1 w 30"/>
                <a:gd name="T19" fmla="*/ 3 h 4"/>
                <a:gd name="T20" fmla="*/ 0 w 30"/>
                <a:gd name="T21" fmla="*/ 3 h 4"/>
                <a:gd name="T22" fmla="*/ 1 w 30"/>
                <a:gd name="T23" fmla="*/ 2 h 4"/>
                <a:gd name="T24" fmla="*/ 2 w 30"/>
                <a:gd name="T25" fmla="*/ 1 h 4"/>
                <a:gd name="T26" fmla="*/ 5 w 30"/>
                <a:gd name="T27" fmla="*/ 1 h 4"/>
                <a:gd name="T28" fmla="*/ 8 w 30"/>
                <a:gd name="T29" fmla="*/ 0 h 4"/>
                <a:gd name="T30" fmla="*/ 11 w 30"/>
                <a:gd name="T31" fmla="*/ 0 h 4"/>
                <a:gd name="T32" fmla="*/ 12 w 30"/>
                <a:gd name="T33" fmla="*/ 0 h 4"/>
                <a:gd name="T34" fmla="*/ 15 w 30"/>
                <a:gd name="T35" fmla="*/ 0 h 4"/>
                <a:gd name="T36" fmla="*/ 17 w 30"/>
                <a:gd name="T37" fmla="*/ 0 h 4"/>
                <a:gd name="T38" fmla="*/ 18 w 30"/>
                <a:gd name="T39" fmla="*/ 0 h 4"/>
                <a:gd name="T40" fmla="*/ 19 w 30"/>
                <a:gd name="T41" fmla="*/ 0 h 4"/>
                <a:gd name="T42" fmla="*/ 22 w 30"/>
                <a:gd name="T43" fmla="*/ 1 h 4"/>
                <a:gd name="T44" fmla="*/ 27 w 30"/>
                <a:gd name="T45" fmla="*/ 1 h 4"/>
                <a:gd name="T46" fmla="*/ 29 w 30"/>
                <a:gd name="T47" fmla="*/ 2 h 4"/>
                <a:gd name="T48" fmla="*/ 28 w 30"/>
                <a:gd name="T4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 h="4">
                  <a:moveTo>
                    <a:pt x="28" y="2"/>
                  </a:moveTo>
                  <a:lnTo>
                    <a:pt x="27" y="2"/>
                  </a:lnTo>
                  <a:lnTo>
                    <a:pt x="26" y="2"/>
                  </a:lnTo>
                  <a:lnTo>
                    <a:pt x="23" y="2"/>
                  </a:lnTo>
                  <a:lnTo>
                    <a:pt x="20" y="2"/>
                  </a:lnTo>
                  <a:lnTo>
                    <a:pt x="16" y="2"/>
                  </a:lnTo>
                  <a:lnTo>
                    <a:pt x="12" y="2"/>
                  </a:lnTo>
                  <a:lnTo>
                    <a:pt x="7" y="3"/>
                  </a:lnTo>
                  <a:lnTo>
                    <a:pt x="2" y="3"/>
                  </a:lnTo>
                  <a:lnTo>
                    <a:pt x="1" y="3"/>
                  </a:lnTo>
                  <a:lnTo>
                    <a:pt x="0" y="3"/>
                  </a:lnTo>
                  <a:lnTo>
                    <a:pt x="1" y="2"/>
                  </a:lnTo>
                  <a:lnTo>
                    <a:pt x="2" y="1"/>
                  </a:lnTo>
                  <a:lnTo>
                    <a:pt x="5" y="1"/>
                  </a:lnTo>
                  <a:lnTo>
                    <a:pt x="8" y="0"/>
                  </a:lnTo>
                  <a:lnTo>
                    <a:pt x="11" y="0"/>
                  </a:lnTo>
                  <a:lnTo>
                    <a:pt x="12" y="0"/>
                  </a:lnTo>
                  <a:lnTo>
                    <a:pt x="15" y="0"/>
                  </a:lnTo>
                  <a:lnTo>
                    <a:pt x="17" y="0"/>
                  </a:lnTo>
                  <a:lnTo>
                    <a:pt x="18" y="0"/>
                  </a:lnTo>
                  <a:lnTo>
                    <a:pt x="19" y="0"/>
                  </a:lnTo>
                  <a:lnTo>
                    <a:pt x="22" y="1"/>
                  </a:lnTo>
                  <a:lnTo>
                    <a:pt x="27" y="1"/>
                  </a:lnTo>
                  <a:lnTo>
                    <a:pt x="29" y="2"/>
                  </a:lnTo>
                  <a:lnTo>
                    <a:pt x="28" y="2"/>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3" name="Freeform 318"/>
            <p:cNvSpPr>
              <a:spLocks/>
            </p:cNvSpPr>
            <p:nvPr/>
          </p:nvSpPr>
          <p:spPr bwMode="auto">
            <a:xfrm>
              <a:off x="4733" y="2197"/>
              <a:ext cx="44" cy="116"/>
            </a:xfrm>
            <a:custGeom>
              <a:avLst/>
              <a:gdLst>
                <a:gd name="T0" fmla="*/ 38 w 44"/>
                <a:gd name="T1" fmla="*/ 1 h 116"/>
                <a:gd name="T2" fmla="*/ 37 w 44"/>
                <a:gd name="T3" fmla="*/ 1 h 116"/>
                <a:gd name="T4" fmla="*/ 34 w 44"/>
                <a:gd name="T5" fmla="*/ 3 h 116"/>
                <a:gd name="T6" fmla="*/ 30 w 44"/>
                <a:gd name="T7" fmla="*/ 7 h 116"/>
                <a:gd name="T8" fmla="*/ 25 w 44"/>
                <a:gd name="T9" fmla="*/ 10 h 116"/>
                <a:gd name="T10" fmla="*/ 20 w 44"/>
                <a:gd name="T11" fmla="*/ 16 h 116"/>
                <a:gd name="T12" fmla="*/ 16 w 44"/>
                <a:gd name="T13" fmla="*/ 25 h 116"/>
                <a:gd name="T14" fmla="*/ 11 w 44"/>
                <a:gd name="T15" fmla="*/ 33 h 116"/>
                <a:gd name="T16" fmla="*/ 9 w 44"/>
                <a:gd name="T17" fmla="*/ 44 h 116"/>
                <a:gd name="T18" fmla="*/ 8 w 44"/>
                <a:gd name="T19" fmla="*/ 47 h 116"/>
                <a:gd name="T20" fmla="*/ 8 w 44"/>
                <a:gd name="T21" fmla="*/ 50 h 116"/>
                <a:gd name="T22" fmla="*/ 8 w 44"/>
                <a:gd name="T23" fmla="*/ 54 h 116"/>
                <a:gd name="T24" fmla="*/ 8 w 44"/>
                <a:gd name="T25" fmla="*/ 59 h 116"/>
                <a:gd name="T26" fmla="*/ 8 w 44"/>
                <a:gd name="T27" fmla="*/ 65 h 116"/>
                <a:gd name="T28" fmla="*/ 8 w 44"/>
                <a:gd name="T29" fmla="*/ 69 h 116"/>
                <a:gd name="T30" fmla="*/ 10 w 44"/>
                <a:gd name="T31" fmla="*/ 75 h 116"/>
                <a:gd name="T32" fmla="*/ 11 w 44"/>
                <a:gd name="T33" fmla="*/ 80 h 116"/>
                <a:gd name="T34" fmla="*/ 11 w 44"/>
                <a:gd name="T35" fmla="*/ 85 h 116"/>
                <a:gd name="T36" fmla="*/ 10 w 44"/>
                <a:gd name="T37" fmla="*/ 89 h 116"/>
                <a:gd name="T38" fmla="*/ 7 w 44"/>
                <a:gd name="T39" fmla="*/ 91 h 116"/>
                <a:gd name="T40" fmla="*/ 6 w 44"/>
                <a:gd name="T41" fmla="*/ 92 h 116"/>
                <a:gd name="T42" fmla="*/ 1 w 44"/>
                <a:gd name="T43" fmla="*/ 97 h 116"/>
                <a:gd name="T44" fmla="*/ 0 w 44"/>
                <a:gd name="T45" fmla="*/ 106 h 116"/>
                <a:gd name="T46" fmla="*/ 31 w 44"/>
                <a:gd name="T47" fmla="*/ 115 h 116"/>
                <a:gd name="T48" fmla="*/ 31 w 44"/>
                <a:gd name="T49" fmla="*/ 113 h 116"/>
                <a:gd name="T50" fmla="*/ 30 w 44"/>
                <a:gd name="T51" fmla="*/ 109 h 116"/>
                <a:gd name="T52" fmla="*/ 29 w 44"/>
                <a:gd name="T53" fmla="*/ 105 h 116"/>
                <a:gd name="T54" fmla="*/ 27 w 44"/>
                <a:gd name="T55" fmla="*/ 103 h 116"/>
                <a:gd name="T56" fmla="*/ 26 w 44"/>
                <a:gd name="T57" fmla="*/ 102 h 116"/>
                <a:gd name="T58" fmla="*/ 25 w 44"/>
                <a:gd name="T59" fmla="*/ 100 h 116"/>
                <a:gd name="T60" fmla="*/ 24 w 44"/>
                <a:gd name="T61" fmla="*/ 98 h 116"/>
                <a:gd name="T62" fmla="*/ 23 w 44"/>
                <a:gd name="T63" fmla="*/ 96 h 116"/>
                <a:gd name="T64" fmla="*/ 22 w 44"/>
                <a:gd name="T65" fmla="*/ 93 h 116"/>
                <a:gd name="T66" fmla="*/ 21 w 44"/>
                <a:gd name="T67" fmla="*/ 90 h 116"/>
                <a:gd name="T68" fmla="*/ 20 w 44"/>
                <a:gd name="T69" fmla="*/ 88 h 116"/>
                <a:gd name="T70" fmla="*/ 20 w 44"/>
                <a:gd name="T71" fmla="*/ 86 h 116"/>
                <a:gd name="T72" fmla="*/ 19 w 44"/>
                <a:gd name="T73" fmla="*/ 84 h 116"/>
                <a:gd name="T74" fmla="*/ 18 w 44"/>
                <a:gd name="T75" fmla="*/ 79 h 116"/>
                <a:gd name="T76" fmla="*/ 18 w 44"/>
                <a:gd name="T77" fmla="*/ 74 h 116"/>
                <a:gd name="T78" fmla="*/ 18 w 44"/>
                <a:gd name="T79" fmla="*/ 68 h 116"/>
                <a:gd name="T80" fmla="*/ 18 w 44"/>
                <a:gd name="T81" fmla="*/ 63 h 116"/>
                <a:gd name="T82" fmla="*/ 17 w 44"/>
                <a:gd name="T83" fmla="*/ 57 h 116"/>
                <a:gd name="T84" fmla="*/ 17 w 44"/>
                <a:gd name="T85" fmla="*/ 51 h 116"/>
                <a:gd name="T86" fmla="*/ 17 w 44"/>
                <a:gd name="T87" fmla="*/ 48 h 116"/>
                <a:gd name="T88" fmla="*/ 17 w 44"/>
                <a:gd name="T89" fmla="*/ 45 h 116"/>
                <a:gd name="T90" fmla="*/ 17 w 44"/>
                <a:gd name="T91" fmla="*/ 40 h 116"/>
                <a:gd name="T92" fmla="*/ 18 w 44"/>
                <a:gd name="T93" fmla="*/ 36 h 116"/>
                <a:gd name="T94" fmla="*/ 18 w 44"/>
                <a:gd name="T95" fmla="*/ 31 h 116"/>
                <a:gd name="T96" fmla="*/ 20 w 44"/>
                <a:gd name="T97" fmla="*/ 27 h 116"/>
                <a:gd name="T98" fmla="*/ 22 w 44"/>
                <a:gd name="T99" fmla="*/ 23 h 116"/>
                <a:gd name="T100" fmla="*/ 25 w 44"/>
                <a:gd name="T101" fmla="*/ 19 h 116"/>
                <a:gd name="T102" fmla="*/ 27 w 44"/>
                <a:gd name="T103" fmla="*/ 15 h 116"/>
                <a:gd name="T104" fmla="*/ 30 w 44"/>
                <a:gd name="T105" fmla="*/ 13 h 116"/>
                <a:gd name="T106" fmla="*/ 32 w 44"/>
                <a:gd name="T107" fmla="*/ 10 h 116"/>
                <a:gd name="T108" fmla="*/ 35 w 44"/>
                <a:gd name="T109" fmla="*/ 8 h 116"/>
                <a:gd name="T110" fmla="*/ 39 w 44"/>
                <a:gd name="T111" fmla="*/ 5 h 116"/>
                <a:gd name="T112" fmla="*/ 41 w 44"/>
                <a:gd name="T113" fmla="*/ 3 h 116"/>
                <a:gd name="T114" fmla="*/ 43 w 44"/>
                <a:gd name="T115" fmla="*/ 0 h 116"/>
                <a:gd name="T116" fmla="*/ 41 w 44"/>
                <a:gd name="T117" fmla="*/ 0 h 116"/>
                <a:gd name="T118" fmla="*/ 38 w 44"/>
                <a:gd name="T119"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4" h="116">
                  <a:moveTo>
                    <a:pt x="38" y="1"/>
                  </a:moveTo>
                  <a:lnTo>
                    <a:pt x="37" y="1"/>
                  </a:lnTo>
                  <a:lnTo>
                    <a:pt x="34" y="3"/>
                  </a:lnTo>
                  <a:lnTo>
                    <a:pt x="30" y="7"/>
                  </a:lnTo>
                  <a:lnTo>
                    <a:pt x="25" y="10"/>
                  </a:lnTo>
                  <a:lnTo>
                    <a:pt x="20" y="16"/>
                  </a:lnTo>
                  <a:lnTo>
                    <a:pt x="16" y="25"/>
                  </a:lnTo>
                  <a:lnTo>
                    <a:pt x="11" y="33"/>
                  </a:lnTo>
                  <a:lnTo>
                    <a:pt x="9" y="44"/>
                  </a:lnTo>
                  <a:lnTo>
                    <a:pt x="8" y="47"/>
                  </a:lnTo>
                  <a:lnTo>
                    <a:pt x="8" y="50"/>
                  </a:lnTo>
                  <a:lnTo>
                    <a:pt x="8" y="54"/>
                  </a:lnTo>
                  <a:lnTo>
                    <a:pt x="8" y="59"/>
                  </a:lnTo>
                  <a:lnTo>
                    <a:pt x="8" y="65"/>
                  </a:lnTo>
                  <a:lnTo>
                    <a:pt x="8" y="69"/>
                  </a:lnTo>
                  <a:lnTo>
                    <a:pt x="10" y="75"/>
                  </a:lnTo>
                  <a:lnTo>
                    <a:pt x="11" y="80"/>
                  </a:lnTo>
                  <a:lnTo>
                    <a:pt x="11" y="85"/>
                  </a:lnTo>
                  <a:lnTo>
                    <a:pt x="10" y="89"/>
                  </a:lnTo>
                  <a:lnTo>
                    <a:pt x="7" y="91"/>
                  </a:lnTo>
                  <a:lnTo>
                    <a:pt x="6" y="92"/>
                  </a:lnTo>
                  <a:lnTo>
                    <a:pt x="1" y="97"/>
                  </a:lnTo>
                  <a:lnTo>
                    <a:pt x="0" y="106"/>
                  </a:lnTo>
                  <a:lnTo>
                    <a:pt x="31" y="115"/>
                  </a:lnTo>
                  <a:lnTo>
                    <a:pt x="31" y="113"/>
                  </a:lnTo>
                  <a:lnTo>
                    <a:pt x="30" y="109"/>
                  </a:lnTo>
                  <a:lnTo>
                    <a:pt x="29" y="105"/>
                  </a:lnTo>
                  <a:lnTo>
                    <a:pt x="27" y="103"/>
                  </a:lnTo>
                  <a:lnTo>
                    <a:pt x="26" y="102"/>
                  </a:lnTo>
                  <a:lnTo>
                    <a:pt x="25" y="100"/>
                  </a:lnTo>
                  <a:lnTo>
                    <a:pt x="24" y="98"/>
                  </a:lnTo>
                  <a:lnTo>
                    <a:pt x="23" y="96"/>
                  </a:lnTo>
                  <a:lnTo>
                    <a:pt x="22" y="93"/>
                  </a:lnTo>
                  <a:lnTo>
                    <a:pt x="21" y="90"/>
                  </a:lnTo>
                  <a:lnTo>
                    <a:pt x="20" y="88"/>
                  </a:lnTo>
                  <a:lnTo>
                    <a:pt x="20" y="86"/>
                  </a:lnTo>
                  <a:lnTo>
                    <a:pt x="19" y="84"/>
                  </a:lnTo>
                  <a:lnTo>
                    <a:pt x="18" y="79"/>
                  </a:lnTo>
                  <a:lnTo>
                    <a:pt x="18" y="74"/>
                  </a:lnTo>
                  <a:lnTo>
                    <a:pt x="18" y="68"/>
                  </a:lnTo>
                  <a:lnTo>
                    <a:pt x="18" y="63"/>
                  </a:lnTo>
                  <a:lnTo>
                    <a:pt x="17" y="57"/>
                  </a:lnTo>
                  <a:lnTo>
                    <a:pt x="17" y="51"/>
                  </a:lnTo>
                  <a:lnTo>
                    <a:pt x="17" y="48"/>
                  </a:lnTo>
                  <a:lnTo>
                    <a:pt x="17" y="45"/>
                  </a:lnTo>
                  <a:lnTo>
                    <a:pt x="17" y="40"/>
                  </a:lnTo>
                  <a:lnTo>
                    <a:pt x="18" y="36"/>
                  </a:lnTo>
                  <a:lnTo>
                    <a:pt x="18" y="31"/>
                  </a:lnTo>
                  <a:lnTo>
                    <a:pt x="20" y="27"/>
                  </a:lnTo>
                  <a:lnTo>
                    <a:pt x="22" y="23"/>
                  </a:lnTo>
                  <a:lnTo>
                    <a:pt x="25" y="19"/>
                  </a:lnTo>
                  <a:lnTo>
                    <a:pt x="27" y="15"/>
                  </a:lnTo>
                  <a:lnTo>
                    <a:pt x="30" y="13"/>
                  </a:lnTo>
                  <a:lnTo>
                    <a:pt x="32" y="10"/>
                  </a:lnTo>
                  <a:lnTo>
                    <a:pt x="35" y="8"/>
                  </a:lnTo>
                  <a:lnTo>
                    <a:pt x="39" y="5"/>
                  </a:lnTo>
                  <a:lnTo>
                    <a:pt x="41" y="3"/>
                  </a:lnTo>
                  <a:lnTo>
                    <a:pt x="43" y="0"/>
                  </a:lnTo>
                  <a:lnTo>
                    <a:pt x="41" y="0"/>
                  </a:lnTo>
                  <a:lnTo>
                    <a:pt x="38" y="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4" name="Freeform 319"/>
            <p:cNvSpPr>
              <a:spLocks/>
            </p:cNvSpPr>
            <p:nvPr/>
          </p:nvSpPr>
          <p:spPr bwMode="auto">
            <a:xfrm>
              <a:off x="4778" y="2197"/>
              <a:ext cx="3" cy="6"/>
            </a:xfrm>
            <a:custGeom>
              <a:avLst/>
              <a:gdLst>
                <a:gd name="T0" fmla="*/ 1 w 3"/>
                <a:gd name="T1" fmla="*/ 4 h 6"/>
                <a:gd name="T2" fmla="*/ 2 w 3"/>
                <a:gd name="T3" fmla="*/ 3 h 6"/>
                <a:gd name="T4" fmla="*/ 2 w 3"/>
                <a:gd name="T5" fmla="*/ 2 h 6"/>
                <a:gd name="T6" fmla="*/ 2 w 3"/>
                <a:gd name="T7" fmla="*/ 0 h 6"/>
                <a:gd name="T8" fmla="*/ 2 w 3"/>
                <a:gd name="T9" fmla="*/ 0 h 6"/>
                <a:gd name="T10" fmla="*/ 1 w 3"/>
                <a:gd name="T11" fmla="*/ 1 h 6"/>
                <a:gd name="T12" fmla="*/ 0 w 3"/>
                <a:gd name="T13" fmla="*/ 3 h 6"/>
                <a:gd name="T14" fmla="*/ 0 w 3"/>
                <a:gd name="T15" fmla="*/ 5 h 6"/>
                <a:gd name="T16" fmla="*/ 1 w 3"/>
                <a:gd name="T1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1" y="4"/>
                  </a:moveTo>
                  <a:lnTo>
                    <a:pt x="2" y="3"/>
                  </a:lnTo>
                  <a:lnTo>
                    <a:pt x="2" y="2"/>
                  </a:lnTo>
                  <a:lnTo>
                    <a:pt x="2" y="0"/>
                  </a:lnTo>
                  <a:lnTo>
                    <a:pt x="2" y="0"/>
                  </a:lnTo>
                  <a:lnTo>
                    <a:pt x="1" y="1"/>
                  </a:lnTo>
                  <a:lnTo>
                    <a:pt x="0" y="3"/>
                  </a:lnTo>
                  <a:lnTo>
                    <a:pt x="0" y="5"/>
                  </a:lnTo>
                  <a:lnTo>
                    <a:pt x="1" y="4"/>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5" name="Freeform 320"/>
            <p:cNvSpPr>
              <a:spLocks/>
            </p:cNvSpPr>
            <p:nvPr/>
          </p:nvSpPr>
          <p:spPr bwMode="auto">
            <a:xfrm>
              <a:off x="4753" y="2235"/>
              <a:ext cx="31" cy="73"/>
            </a:xfrm>
            <a:custGeom>
              <a:avLst/>
              <a:gdLst>
                <a:gd name="T0" fmla="*/ 21 w 31"/>
                <a:gd name="T1" fmla="*/ 42 h 73"/>
                <a:gd name="T2" fmla="*/ 21 w 31"/>
                <a:gd name="T3" fmla="*/ 42 h 73"/>
                <a:gd name="T4" fmla="*/ 22 w 31"/>
                <a:gd name="T5" fmla="*/ 44 h 73"/>
                <a:gd name="T6" fmla="*/ 26 w 31"/>
                <a:gd name="T7" fmla="*/ 49 h 73"/>
                <a:gd name="T8" fmla="*/ 29 w 31"/>
                <a:gd name="T9" fmla="*/ 54 h 73"/>
                <a:gd name="T10" fmla="*/ 30 w 31"/>
                <a:gd name="T11" fmla="*/ 57 h 73"/>
                <a:gd name="T12" fmla="*/ 29 w 31"/>
                <a:gd name="T13" fmla="*/ 60 h 73"/>
                <a:gd name="T14" fmla="*/ 26 w 31"/>
                <a:gd name="T15" fmla="*/ 64 h 73"/>
                <a:gd name="T16" fmla="*/ 20 w 31"/>
                <a:gd name="T17" fmla="*/ 69 h 73"/>
                <a:gd name="T18" fmla="*/ 14 w 31"/>
                <a:gd name="T19" fmla="*/ 72 h 73"/>
                <a:gd name="T20" fmla="*/ 12 w 31"/>
                <a:gd name="T21" fmla="*/ 70 h 73"/>
                <a:gd name="T22" fmla="*/ 9 w 31"/>
                <a:gd name="T23" fmla="*/ 66 h 73"/>
                <a:gd name="T24" fmla="*/ 6 w 31"/>
                <a:gd name="T25" fmla="*/ 61 h 73"/>
                <a:gd name="T26" fmla="*/ 4 w 31"/>
                <a:gd name="T27" fmla="*/ 56 h 73"/>
                <a:gd name="T28" fmla="*/ 3 w 31"/>
                <a:gd name="T29" fmla="*/ 53 h 73"/>
                <a:gd name="T30" fmla="*/ 3 w 31"/>
                <a:gd name="T31" fmla="*/ 47 h 73"/>
                <a:gd name="T32" fmla="*/ 1 w 31"/>
                <a:gd name="T33" fmla="*/ 42 h 73"/>
                <a:gd name="T34" fmla="*/ 0 w 31"/>
                <a:gd name="T35" fmla="*/ 35 h 73"/>
                <a:gd name="T36" fmla="*/ 0 w 31"/>
                <a:gd name="T37" fmla="*/ 27 h 73"/>
                <a:gd name="T38" fmla="*/ 0 w 31"/>
                <a:gd name="T39" fmla="*/ 18 h 73"/>
                <a:gd name="T40" fmla="*/ 0 w 31"/>
                <a:gd name="T41" fmla="*/ 9 h 73"/>
                <a:gd name="T42" fmla="*/ 0 w 31"/>
                <a:gd name="T43"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1" h="73">
                  <a:moveTo>
                    <a:pt x="21" y="42"/>
                  </a:moveTo>
                  <a:lnTo>
                    <a:pt x="21" y="42"/>
                  </a:lnTo>
                  <a:lnTo>
                    <a:pt x="22" y="44"/>
                  </a:lnTo>
                  <a:lnTo>
                    <a:pt x="26" y="49"/>
                  </a:lnTo>
                  <a:lnTo>
                    <a:pt x="29" y="54"/>
                  </a:lnTo>
                  <a:lnTo>
                    <a:pt x="30" y="57"/>
                  </a:lnTo>
                  <a:lnTo>
                    <a:pt x="29" y="60"/>
                  </a:lnTo>
                  <a:lnTo>
                    <a:pt x="26" y="64"/>
                  </a:lnTo>
                  <a:lnTo>
                    <a:pt x="20" y="69"/>
                  </a:lnTo>
                  <a:lnTo>
                    <a:pt x="14" y="72"/>
                  </a:lnTo>
                  <a:lnTo>
                    <a:pt x="12" y="70"/>
                  </a:lnTo>
                  <a:lnTo>
                    <a:pt x="9" y="66"/>
                  </a:lnTo>
                  <a:lnTo>
                    <a:pt x="6" y="61"/>
                  </a:lnTo>
                  <a:lnTo>
                    <a:pt x="4" y="56"/>
                  </a:lnTo>
                  <a:lnTo>
                    <a:pt x="3" y="53"/>
                  </a:lnTo>
                  <a:lnTo>
                    <a:pt x="3" y="47"/>
                  </a:lnTo>
                  <a:lnTo>
                    <a:pt x="1" y="42"/>
                  </a:lnTo>
                  <a:lnTo>
                    <a:pt x="0" y="35"/>
                  </a:lnTo>
                  <a:lnTo>
                    <a:pt x="0" y="27"/>
                  </a:lnTo>
                  <a:lnTo>
                    <a:pt x="0" y="18"/>
                  </a:lnTo>
                  <a:lnTo>
                    <a:pt x="0" y="9"/>
                  </a:lnTo>
                  <a:lnTo>
                    <a:pt x="0" y="0"/>
                  </a:lnTo>
                </a:path>
              </a:pathLst>
            </a:custGeom>
            <a:noFill/>
            <a:ln w="12700" cap="rnd" cmpd="sng">
              <a:solidFill>
                <a:srgbClr val="FF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6" name="Freeform 321"/>
            <p:cNvSpPr>
              <a:spLocks/>
            </p:cNvSpPr>
            <p:nvPr/>
          </p:nvSpPr>
          <p:spPr bwMode="auto">
            <a:xfrm>
              <a:off x="4866" y="2138"/>
              <a:ext cx="97" cy="19"/>
            </a:xfrm>
            <a:custGeom>
              <a:avLst/>
              <a:gdLst>
                <a:gd name="T0" fmla="*/ 96 w 97"/>
                <a:gd name="T1" fmla="*/ 18 h 19"/>
                <a:gd name="T2" fmla="*/ 96 w 97"/>
                <a:gd name="T3" fmla="*/ 18 h 19"/>
                <a:gd name="T4" fmla="*/ 92 w 97"/>
                <a:gd name="T5" fmla="*/ 14 h 19"/>
                <a:gd name="T6" fmla="*/ 87 w 97"/>
                <a:gd name="T7" fmla="*/ 10 h 19"/>
                <a:gd name="T8" fmla="*/ 81 w 97"/>
                <a:gd name="T9" fmla="*/ 7 h 19"/>
                <a:gd name="T10" fmla="*/ 75 w 97"/>
                <a:gd name="T11" fmla="*/ 5 h 19"/>
                <a:gd name="T12" fmla="*/ 68 w 97"/>
                <a:gd name="T13" fmla="*/ 3 h 19"/>
                <a:gd name="T14" fmla="*/ 60 w 97"/>
                <a:gd name="T15" fmla="*/ 2 h 19"/>
                <a:gd name="T16" fmla="*/ 52 w 97"/>
                <a:gd name="T17" fmla="*/ 2 h 19"/>
                <a:gd name="T18" fmla="*/ 44 w 97"/>
                <a:gd name="T19" fmla="*/ 1 h 19"/>
                <a:gd name="T20" fmla="*/ 36 w 97"/>
                <a:gd name="T21" fmla="*/ 0 h 19"/>
                <a:gd name="T22" fmla="*/ 29 w 97"/>
                <a:gd name="T23" fmla="*/ 0 h 19"/>
                <a:gd name="T24" fmla="*/ 22 w 97"/>
                <a:gd name="T25" fmla="*/ 1 h 19"/>
                <a:gd name="T26" fmla="*/ 15 w 97"/>
                <a:gd name="T27" fmla="*/ 1 h 19"/>
                <a:gd name="T28" fmla="*/ 10 w 97"/>
                <a:gd name="T29" fmla="*/ 2 h 19"/>
                <a:gd name="T30" fmla="*/ 5 w 97"/>
                <a:gd name="T31" fmla="*/ 2 h 19"/>
                <a:gd name="T32" fmla="*/ 2 w 97"/>
                <a:gd name="T33" fmla="*/ 3 h 19"/>
                <a:gd name="T34" fmla="*/ 0 w 97"/>
                <a:gd name="T35"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7" h="19">
                  <a:moveTo>
                    <a:pt x="96" y="18"/>
                  </a:moveTo>
                  <a:lnTo>
                    <a:pt x="96" y="18"/>
                  </a:lnTo>
                  <a:lnTo>
                    <a:pt x="92" y="14"/>
                  </a:lnTo>
                  <a:lnTo>
                    <a:pt x="87" y="10"/>
                  </a:lnTo>
                  <a:lnTo>
                    <a:pt x="81" y="7"/>
                  </a:lnTo>
                  <a:lnTo>
                    <a:pt x="75" y="5"/>
                  </a:lnTo>
                  <a:lnTo>
                    <a:pt x="68" y="3"/>
                  </a:lnTo>
                  <a:lnTo>
                    <a:pt x="60" y="2"/>
                  </a:lnTo>
                  <a:lnTo>
                    <a:pt x="52" y="2"/>
                  </a:lnTo>
                  <a:lnTo>
                    <a:pt x="44" y="1"/>
                  </a:lnTo>
                  <a:lnTo>
                    <a:pt x="36" y="0"/>
                  </a:lnTo>
                  <a:lnTo>
                    <a:pt x="29" y="0"/>
                  </a:lnTo>
                  <a:lnTo>
                    <a:pt x="22" y="1"/>
                  </a:lnTo>
                  <a:lnTo>
                    <a:pt x="15" y="1"/>
                  </a:lnTo>
                  <a:lnTo>
                    <a:pt x="10" y="2"/>
                  </a:lnTo>
                  <a:lnTo>
                    <a:pt x="5" y="2"/>
                  </a:lnTo>
                  <a:lnTo>
                    <a:pt x="2" y="3"/>
                  </a:lnTo>
                  <a:lnTo>
                    <a:pt x="0" y="3"/>
                  </a:lnTo>
                </a:path>
              </a:pathLst>
            </a:custGeom>
            <a:noFill/>
            <a:ln w="12700" cap="rnd" cmpd="sng">
              <a:solidFill>
                <a:srgbClr val="005959"/>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7" name="Freeform 322"/>
            <p:cNvSpPr>
              <a:spLocks/>
            </p:cNvSpPr>
            <p:nvPr/>
          </p:nvSpPr>
          <p:spPr bwMode="auto">
            <a:xfrm>
              <a:off x="5014" y="2106"/>
              <a:ext cx="23" cy="20"/>
            </a:xfrm>
            <a:custGeom>
              <a:avLst/>
              <a:gdLst>
                <a:gd name="T0" fmla="*/ 1 w 23"/>
                <a:gd name="T1" fmla="*/ 8 h 20"/>
                <a:gd name="T2" fmla="*/ 1 w 23"/>
                <a:gd name="T3" fmla="*/ 9 h 20"/>
                <a:gd name="T4" fmla="*/ 1 w 23"/>
                <a:gd name="T5" fmla="*/ 11 h 20"/>
                <a:gd name="T6" fmla="*/ 0 w 23"/>
                <a:gd name="T7" fmla="*/ 14 h 20"/>
                <a:gd name="T8" fmla="*/ 0 w 23"/>
                <a:gd name="T9" fmla="*/ 16 h 20"/>
                <a:gd name="T10" fmla="*/ 1 w 23"/>
                <a:gd name="T11" fmla="*/ 17 h 20"/>
                <a:gd name="T12" fmla="*/ 1 w 23"/>
                <a:gd name="T13" fmla="*/ 18 h 20"/>
                <a:gd name="T14" fmla="*/ 2 w 23"/>
                <a:gd name="T15" fmla="*/ 19 h 20"/>
                <a:gd name="T16" fmla="*/ 4 w 23"/>
                <a:gd name="T17" fmla="*/ 18 h 20"/>
                <a:gd name="T18" fmla="*/ 20 w 23"/>
                <a:gd name="T19" fmla="*/ 11 h 20"/>
                <a:gd name="T20" fmla="*/ 21 w 23"/>
                <a:gd name="T21" fmla="*/ 9 h 20"/>
                <a:gd name="T22" fmla="*/ 21 w 23"/>
                <a:gd name="T23" fmla="*/ 7 h 20"/>
                <a:gd name="T24" fmla="*/ 22 w 23"/>
                <a:gd name="T25" fmla="*/ 5 h 20"/>
                <a:gd name="T26" fmla="*/ 22 w 23"/>
                <a:gd name="T27" fmla="*/ 3 h 20"/>
                <a:gd name="T28" fmla="*/ 21 w 23"/>
                <a:gd name="T29" fmla="*/ 1 h 20"/>
                <a:gd name="T30" fmla="*/ 20 w 23"/>
                <a:gd name="T31" fmla="*/ 0 h 20"/>
                <a:gd name="T32" fmla="*/ 17 w 23"/>
                <a:gd name="T33" fmla="*/ 0 h 20"/>
                <a:gd name="T34" fmla="*/ 3 w 23"/>
                <a:gd name="T35" fmla="*/ 5 h 20"/>
                <a:gd name="T36" fmla="*/ 2 w 23"/>
                <a:gd name="T37" fmla="*/ 5 h 20"/>
                <a:gd name="T38" fmla="*/ 2 w 23"/>
                <a:gd name="T39" fmla="*/ 6 h 20"/>
                <a:gd name="T40" fmla="*/ 2 w 23"/>
                <a:gd name="T41" fmla="*/ 7 h 20"/>
                <a:gd name="T42" fmla="*/ 1 w 23"/>
                <a:gd name="T43"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20">
                  <a:moveTo>
                    <a:pt x="1" y="8"/>
                  </a:moveTo>
                  <a:lnTo>
                    <a:pt x="1" y="9"/>
                  </a:lnTo>
                  <a:lnTo>
                    <a:pt x="1" y="11"/>
                  </a:lnTo>
                  <a:lnTo>
                    <a:pt x="0" y="14"/>
                  </a:lnTo>
                  <a:lnTo>
                    <a:pt x="0" y="16"/>
                  </a:lnTo>
                  <a:lnTo>
                    <a:pt x="1" y="17"/>
                  </a:lnTo>
                  <a:lnTo>
                    <a:pt x="1" y="18"/>
                  </a:lnTo>
                  <a:lnTo>
                    <a:pt x="2" y="19"/>
                  </a:lnTo>
                  <a:lnTo>
                    <a:pt x="4" y="18"/>
                  </a:lnTo>
                  <a:lnTo>
                    <a:pt x="20" y="11"/>
                  </a:lnTo>
                  <a:lnTo>
                    <a:pt x="21" y="9"/>
                  </a:lnTo>
                  <a:lnTo>
                    <a:pt x="21" y="7"/>
                  </a:lnTo>
                  <a:lnTo>
                    <a:pt x="22" y="5"/>
                  </a:lnTo>
                  <a:lnTo>
                    <a:pt x="22" y="3"/>
                  </a:lnTo>
                  <a:lnTo>
                    <a:pt x="21" y="1"/>
                  </a:lnTo>
                  <a:lnTo>
                    <a:pt x="20" y="0"/>
                  </a:lnTo>
                  <a:lnTo>
                    <a:pt x="17" y="0"/>
                  </a:lnTo>
                  <a:lnTo>
                    <a:pt x="3" y="5"/>
                  </a:lnTo>
                  <a:lnTo>
                    <a:pt x="2" y="5"/>
                  </a:lnTo>
                  <a:lnTo>
                    <a:pt x="2" y="6"/>
                  </a:lnTo>
                  <a:lnTo>
                    <a:pt x="2" y="7"/>
                  </a:lnTo>
                  <a:lnTo>
                    <a:pt x="1" y="8"/>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8" name="Freeform 323"/>
            <p:cNvSpPr>
              <a:spLocks/>
            </p:cNvSpPr>
            <p:nvPr/>
          </p:nvSpPr>
          <p:spPr bwMode="auto">
            <a:xfrm>
              <a:off x="5014" y="2106"/>
              <a:ext cx="29" cy="26"/>
            </a:xfrm>
            <a:custGeom>
              <a:avLst/>
              <a:gdLst>
                <a:gd name="T0" fmla="*/ 1 w 29"/>
                <a:gd name="T1" fmla="*/ 11 h 26"/>
                <a:gd name="T2" fmla="*/ 1 w 29"/>
                <a:gd name="T3" fmla="*/ 11 h 26"/>
                <a:gd name="T4" fmla="*/ 1 w 29"/>
                <a:gd name="T5" fmla="*/ 12 h 26"/>
                <a:gd name="T6" fmla="*/ 1 w 29"/>
                <a:gd name="T7" fmla="*/ 15 h 26"/>
                <a:gd name="T8" fmla="*/ 0 w 29"/>
                <a:gd name="T9" fmla="*/ 19 h 26"/>
                <a:gd name="T10" fmla="*/ 0 w 29"/>
                <a:gd name="T11" fmla="*/ 21 h 26"/>
                <a:gd name="T12" fmla="*/ 1 w 29"/>
                <a:gd name="T13" fmla="*/ 23 h 26"/>
                <a:gd name="T14" fmla="*/ 1 w 29"/>
                <a:gd name="T15" fmla="*/ 24 h 26"/>
                <a:gd name="T16" fmla="*/ 3 w 29"/>
                <a:gd name="T17" fmla="*/ 25 h 26"/>
                <a:gd name="T18" fmla="*/ 5 w 29"/>
                <a:gd name="T19" fmla="*/ 24 h 26"/>
                <a:gd name="T20" fmla="*/ 26 w 29"/>
                <a:gd name="T21" fmla="*/ 15 h 26"/>
                <a:gd name="T22" fmla="*/ 27 w 29"/>
                <a:gd name="T23" fmla="*/ 12 h 26"/>
                <a:gd name="T24" fmla="*/ 27 w 29"/>
                <a:gd name="T25" fmla="*/ 9 h 26"/>
                <a:gd name="T26" fmla="*/ 28 w 29"/>
                <a:gd name="T27" fmla="*/ 7 h 26"/>
                <a:gd name="T28" fmla="*/ 28 w 29"/>
                <a:gd name="T29" fmla="*/ 4 h 26"/>
                <a:gd name="T30" fmla="*/ 27 w 29"/>
                <a:gd name="T31" fmla="*/ 1 h 26"/>
                <a:gd name="T32" fmla="*/ 25 w 29"/>
                <a:gd name="T33" fmla="*/ 0 h 26"/>
                <a:gd name="T34" fmla="*/ 22 w 29"/>
                <a:gd name="T35" fmla="*/ 0 h 26"/>
                <a:gd name="T36" fmla="*/ 4 w 29"/>
                <a:gd name="T37" fmla="*/ 7 h 26"/>
                <a:gd name="T38" fmla="*/ 3 w 29"/>
                <a:gd name="T39" fmla="*/ 7 h 26"/>
                <a:gd name="T40" fmla="*/ 3 w 29"/>
                <a:gd name="T41" fmla="*/ 8 h 26"/>
                <a:gd name="T42" fmla="*/ 2 w 29"/>
                <a:gd name="T43" fmla="*/ 9 h 26"/>
                <a:gd name="T44" fmla="*/ 1 w 29"/>
                <a:gd name="T45"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 h="26">
                  <a:moveTo>
                    <a:pt x="1" y="11"/>
                  </a:moveTo>
                  <a:lnTo>
                    <a:pt x="1" y="11"/>
                  </a:lnTo>
                  <a:lnTo>
                    <a:pt x="1" y="12"/>
                  </a:lnTo>
                  <a:lnTo>
                    <a:pt x="1" y="15"/>
                  </a:lnTo>
                  <a:lnTo>
                    <a:pt x="0" y="19"/>
                  </a:lnTo>
                  <a:lnTo>
                    <a:pt x="0" y="21"/>
                  </a:lnTo>
                  <a:lnTo>
                    <a:pt x="1" y="23"/>
                  </a:lnTo>
                  <a:lnTo>
                    <a:pt x="1" y="24"/>
                  </a:lnTo>
                  <a:lnTo>
                    <a:pt x="3" y="25"/>
                  </a:lnTo>
                  <a:lnTo>
                    <a:pt x="5" y="24"/>
                  </a:lnTo>
                  <a:lnTo>
                    <a:pt x="26" y="15"/>
                  </a:lnTo>
                  <a:lnTo>
                    <a:pt x="27" y="12"/>
                  </a:lnTo>
                  <a:lnTo>
                    <a:pt x="27" y="9"/>
                  </a:lnTo>
                  <a:lnTo>
                    <a:pt x="28" y="7"/>
                  </a:lnTo>
                  <a:lnTo>
                    <a:pt x="28" y="4"/>
                  </a:lnTo>
                  <a:lnTo>
                    <a:pt x="27" y="1"/>
                  </a:lnTo>
                  <a:lnTo>
                    <a:pt x="25" y="0"/>
                  </a:lnTo>
                  <a:lnTo>
                    <a:pt x="22" y="0"/>
                  </a:lnTo>
                  <a:lnTo>
                    <a:pt x="4" y="7"/>
                  </a:lnTo>
                  <a:lnTo>
                    <a:pt x="3" y="7"/>
                  </a:lnTo>
                  <a:lnTo>
                    <a:pt x="3" y="8"/>
                  </a:lnTo>
                  <a:lnTo>
                    <a:pt x="2" y="9"/>
                  </a:lnTo>
                  <a:lnTo>
                    <a:pt x="1"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29" name="Freeform 324"/>
            <p:cNvSpPr>
              <a:spLocks/>
            </p:cNvSpPr>
            <p:nvPr/>
          </p:nvSpPr>
          <p:spPr bwMode="auto">
            <a:xfrm>
              <a:off x="5032" y="2125"/>
              <a:ext cx="19" cy="24"/>
            </a:xfrm>
            <a:custGeom>
              <a:avLst/>
              <a:gdLst>
                <a:gd name="T0" fmla="*/ 18 w 19"/>
                <a:gd name="T1" fmla="*/ 3 h 24"/>
                <a:gd name="T2" fmla="*/ 14 w 19"/>
                <a:gd name="T3" fmla="*/ 21 h 24"/>
                <a:gd name="T4" fmla="*/ 10 w 19"/>
                <a:gd name="T5" fmla="*/ 23 h 24"/>
                <a:gd name="T6" fmla="*/ 0 w 19"/>
                <a:gd name="T7" fmla="*/ 20 h 24"/>
                <a:gd name="T8" fmla="*/ 5 w 19"/>
                <a:gd name="T9" fmla="*/ 0 h 24"/>
                <a:gd name="T10" fmla="*/ 18 w 19"/>
                <a:gd name="T11" fmla="*/ 3 h 24"/>
              </a:gdLst>
              <a:ahLst/>
              <a:cxnLst>
                <a:cxn ang="0">
                  <a:pos x="T0" y="T1"/>
                </a:cxn>
                <a:cxn ang="0">
                  <a:pos x="T2" y="T3"/>
                </a:cxn>
                <a:cxn ang="0">
                  <a:pos x="T4" y="T5"/>
                </a:cxn>
                <a:cxn ang="0">
                  <a:pos x="T6" y="T7"/>
                </a:cxn>
                <a:cxn ang="0">
                  <a:pos x="T8" y="T9"/>
                </a:cxn>
                <a:cxn ang="0">
                  <a:pos x="T10" y="T11"/>
                </a:cxn>
              </a:cxnLst>
              <a:rect l="0" t="0" r="r" b="b"/>
              <a:pathLst>
                <a:path w="19" h="24">
                  <a:moveTo>
                    <a:pt x="18" y="3"/>
                  </a:moveTo>
                  <a:lnTo>
                    <a:pt x="14" y="21"/>
                  </a:lnTo>
                  <a:lnTo>
                    <a:pt x="10" y="23"/>
                  </a:lnTo>
                  <a:lnTo>
                    <a:pt x="0" y="20"/>
                  </a:lnTo>
                  <a:lnTo>
                    <a:pt x="5" y="0"/>
                  </a:lnTo>
                  <a:lnTo>
                    <a:pt x="18" y="3"/>
                  </a:lnTo>
                </a:path>
              </a:pathLst>
            </a:custGeom>
            <a:solidFill>
              <a:srgbClr val="9E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0" name="Freeform 325"/>
            <p:cNvSpPr>
              <a:spLocks/>
            </p:cNvSpPr>
            <p:nvPr/>
          </p:nvSpPr>
          <p:spPr bwMode="auto">
            <a:xfrm>
              <a:off x="5032" y="2125"/>
              <a:ext cx="25" cy="30"/>
            </a:xfrm>
            <a:custGeom>
              <a:avLst/>
              <a:gdLst>
                <a:gd name="T0" fmla="*/ 24 w 25"/>
                <a:gd name="T1" fmla="*/ 4 h 30"/>
                <a:gd name="T2" fmla="*/ 19 w 25"/>
                <a:gd name="T3" fmla="*/ 27 h 30"/>
                <a:gd name="T4" fmla="*/ 13 w 25"/>
                <a:gd name="T5" fmla="*/ 29 h 30"/>
                <a:gd name="T6" fmla="*/ 0 w 25"/>
                <a:gd name="T7" fmla="*/ 25 h 30"/>
                <a:gd name="T8" fmla="*/ 6 w 25"/>
                <a:gd name="T9" fmla="*/ 0 h 30"/>
                <a:gd name="T10" fmla="*/ 24 w 25"/>
                <a:gd name="T11" fmla="*/ 4 h 30"/>
              </a:gdLst>
              <a:ahLst/>
              <a:cxnLst>
                <a:cxn ang="0">
                  <a:pos x="T0" y="T1"/>
                </a:cxn>
                <a:cxn ang="0">
                  <a:pos x="T2" y="T3"/>
                </a:cxn>
                <a:cxn ang="0">
                  <a:pos x="T4" y="T5"/>
                </a:cxn>
                <a:cxn ang="0">
                  <a:pos x="T6" y="T7"/>
                </a:cxn>
                <a:cxn ang="0">
                  <a:pos x="T8" y="T9"/>
                </a:cxn>
                <a:cxn ang="0">
                  <a:pos x="T10" y="T11"/>
                </a:cxn>
              </a:cxnLst>
              <a:rect l="0" t="0" r="r" b="b"/>
              <a:pathLst>
                <a:path w="25" h="30">
                  <a:moveTo>
                    <a:pt x="24" y="4"/>
                  </a:moveTo>
                  <a:lnTo>
                    <a:pt x="19" y="27"/>
                  </a:lnTo>
                  <a:lnTo>
                    <a:pt x="13" y="29"/>
                  </a:lnTo>
                  <a:lnTo>
                    <a:pt x="0" y="25"/>
                  </a:lnTo>
                  <a:lnTo>
                    <a:pt x="6" y="0"/>
                  </a:lnTo>
                  <a:lnTo>
                    <a:pt x="24"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1" name="Freeform 326"/>
            <p:cNvSpPr>
              <a:spLocks/>
            </p:cNvSpPr>
            <p:nvPr/>
          </p:nvSpPr>
          <p:spPr bwMode="auto">
            <a:xfrm>
              <a:off x="5045" y="2129"/>
              <a:ext cx="5" cy="19"/>
            </a:xfrm>
            <a:custGeom>
              <a:avLst/>
              <a:gdLst>
                <a:gd name="T0" fmla="*/ 4 w 5"/>
                <a:gd name="T1" fmla="*/ 1 h 19"/>
                <a:gd name="T2" fmla="*/ 2 w 5"/>
                <a:gd name="T3" fmla="*/ 17 h 19"/>
                <a:gd name="T4" fmla="*/ 0 w 5"/>
                <a:gd name="T5" fmla="*/ 18 h 19"/>
                <a:gd name="T6" fmla="*/ 2 w 5"/>
                <a:gd name="T7" fmla="*/ 0 h 19"/>
                <a:gd name="T8" fmla="*/ 4 w 5"/>
                <a:gd name="T9" fmla="*/ 1 h 19"/>
              </a:gdLst>
              <a:ahLst/>
              <a:cxnLst>
                <a:cxn ang="0">
                  <a:pos x="T0" y="T1"/>
                </a:cxn>
                <a:cxn ang="0">
                  <a:pos x="T2" y="T3"/>
                </a:cxn>
                <a:cxn ang="0">
                  <a:pos x="T4" y="T5"/>
                </a:cxn>
                <a:cxn ang="0">
                  <a:pos x="T6" y="T7"/>
                </a:cxn>
                <a:cxn ang="0">
                  <a:pos x="T8" y="T9"/>
                </a:cxn>
              </a:cxnLst>
              <a:rect l="0" t="0" r="r" b="b"/>
              <a:pathLst>
                <a:path w="5" h="19">
                  <a:moveTo>
                    <a:pt x="4" y="1"/>
                  </a:moveTo>
                  <a:lnTo>
                    <a:pt x="2" y="17"/>
                  </a:lnTo>
                  <a:lnTo>
                    <a:pt x="0" y="18"/>
                  </a:lnTo>
                  <a:lnTo>
                    <a:pt x="2" y="0"/>
                  </a:lnTo>
                  <a:lnTo>
                    <a:pt x="4" y="1"/>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2" name="Freeform 327"/>
            <p:cNvSpPr>
              <a:spLocks/>
            </p:cNvSpPr>
            <p:nvPr/>
          </p:nvSpPr>
          <p:spPr bwMode="auto">
            <a:xfrm>
              <a:off x="5015" y="2106"/>
              <a:ext cx="44" cy="21"/>
            </a:xfrm>
            <a:custGeom>
              <a:avLst/>
              <a:gdLst>
                <a:gd name="T0" fmla="*/ 0 w 44"/>
                <a:gd name="T1" fmla="*/ 8 h 21"/>
                <a:gd name="T2" fmla="*/ 0 w 44"/>
                <a:gd name="T3" fmla="*/ 13 h 21"/>
                <a:gd name="T4" fmla="*/ 36 w 44"/>
                <a:gd name="T5" fmla="*/ 20 h 21"/>
                <a:gd name="T6" fmla="*/ 40 w 44"/>
                <a:gd name="T7" fmla="*/ 18 h 21"/>
                <a:gd name="T8" fmla="*/ 42 w 44"/>
                <a:gd name="T9" fmla="*/ 15 h 21"/>
                <a:gd name="T10" fmla="*/ 43 w 44"/>
                <a:gd name="T11" fmla="*/ 12 h 21"/>
                <a:gd name="T12" fmla="*/ 43 w 44"/>
                <a:gd name="T13" fmla="*/ 10 h 21"/>
                <a:gd name="T14" fmla="*/ 42 w 44"/>
                <a:gd name="T15" fmla="*/ 8 h 21"/>
                <a:gd name="T16" fmla="*/ 41 w 44"/>
                <a:gd name="T17" fmla="*/ 6 h 21"/>
                <a:gd name="T18" fmla="*/ 40 w 44"/>
                <a:gd name="T19" fmla="*/ 5 h 21"/>
                <a:gd name="T20" fmla="*/ 39 w 44"/>
                <a:gd name="T21" fmla="*/ 4 h 21"/>
                <a:gd name="T22" fmla="*/ 17 w 44"/>
                <a:gd name="T23" fmla="*/ 0 h 21"/>
                <a:gd name="T24" fmla="*/ 3 w 44"/>
                <a:gd name="T25" fmla="*/ 5 h 21"/>
                <a:gd name="T26" fmla="*/ 2 w 44"/>
                <a:gd name="T27" fmla="*/ 5 h 21"/>
                <a:gd name="T28" fmla="*/ 2 w 44"/>
                <a:gd name="T29" fmla="*/ 6 h 21"/>
                <a:gd name="T30" fmla="*/ 1 w 44"/>
                <a:gd name="T31" fmla="*/ 7 h 21"/>
                <a:gd name="T32" fmla="*/ 0 w 44"/>
                <a:gd name="T33"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4" h="21">
                  <a:moveTo>
                    <a:pt x="0" y="8"/>
                  </a:moveTo>
                  <a:lnTo>
                    <a:pt x="0" y="13"/>
                  </a:lnTo>
                  <a:lnTo>
                    <a:pt x="36" y="20"/>
                  </a:lnTo>
                  <a:lnTo>
                    <a:pt x="40" y="18"/>
                  </a:lnTo>
                  <a:lnTo>
                    <a:pt x="42" y="15"/>
                  </a:lnTo>
                  <a:lnTo>
                    <a:pt x="43" y="12"/>
                  </a:lnTo>
                  <a:lnTo>
                    <a:pt x="43" y="10"/>
                  </a:lnTo>
                  <a:lnTo>
                    <a:pt x="42" y="8"/>
                  </a:lnTo>
                  <a:lnTo>
                    <a:pt x="41" y="6"/>
                  </a:lnTo>
                  <a:lnTo>
                    <a:pt x="40" y="5"/>
                  </a:lnTo>
                  <a:lnTo>
                    <a:pt x="39" y="4"/>
                  </a:lnTo>
                  <a:lnTo>
                    <a:pt x="17" y="0"/>
                  </a:lnTo>
                  <a:lnTo>
                    <a:pt x="3" y="5"/>
                  </a:lnTo>
                  <a:lnTo>
                    <a:pt x="2" y="5"/>
                  </a:lnTo>
                  <a:lnTo>
                    <a:pt x="2" y="6"/>
                  </a:lnTo>
                  <a:lnTo>
                    <a:pt x="1" y="7"/>
                  </a:lnTo>
                  <a:lnTo>
                    <a:pt x="0" y="8"/>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3" name="Freeform 328"/>
            <p:cNvSpPr>
              <a:spLocks/>
            </p:cNvSpPr>
            <p:nvPr/>
          </p:nvSpPr>
          <p:spPr bwMode="auto">
            <a:xfrm>
              <a:off x="5015" y="2106"/>
              <a:ext cx="50" cy="27"/>
            </a:xfrm>
            <a:custGeom>
              <a:avLst/>
              <a:gdLst>
                <a:gd name="T0" fmla="*/ 0 w 50"/>
                <a:gd name="T1" fmla="*/ 11 h 27"/>
                <a:gd name="T2" fmla="*/ 0 w 50"/>
                <a:gd name="T3" fmla="*/ 17 h 27"/>
                <a:gd name="T4" fmla="*/ 41 w 50"/>
                <a:gd name="T5" fmla="*/ 26 h 27"/>
                <a:gd name="T6" fmla="*/ 46 w 50"/>
                <a:gd name="T7" fmla="*/ 23 h 27"/>
                <a:gd name="T8" fmla="*/ 48 w 50"/>
                <a:gd name="T9" fmla="*/ 19 h 27"/>
                <a:gd name="T10" fmla="*/ 49 w 50"/>
                <a:gd name="T11" fmla="*/ 16 h 27"/>
                <a:gd name="T12" fmla="*/ 49 w 50"/>
                <a:gd name="T13" fmla="*/ 13 h 27"/>
                <a:gd name="T14" fmla="*/ 48 w 50"/>
                <a:gd name="T15" fmla="*/ 10 h 27"/>
                <a:gd name="T16" fmla="*/ 47 w 50"/>
                <a:gd name="T17" fmla="*/ 8 h 27"/>
                <a:gd name="T18" fmla="*/ 46 w 50"/>
                <a:gd name="T19" fmla="*/ 6 h 27"/>
                <a:gd name="T20" fmla="*/ 45 w 50"/>
                <a:gd name="T21" fmla="*/ 5 h 27"/>
                <a:gd name="T22" fmla="*/ 19 w 50"/>
                <a:gd name="T23" fmla="*/ 0 h 27"/>
                <a:gd name="T24" fmla="*/ 3 w 50"/>
                <a:gd name="T25" fmla="*/ 7 h 27"/>
                <a:gd name="T26" fmla="*/ 2 w 50"/>
                <a:gd name="T27" fmla="*/ 7 h 27"/>
                <a:gd name="T28" fmla="*/ 2 w 50"/>
                <a:gd name="T29" fmla="*/ 8 h 27"/>
                <a:gd name="T30" fmla="*/ 1 w 50"/>
                <a:gd name="T31" fmla="*/ 9 h 27"/>
                <a:gd name="T32" fmla="*/ 0 w 50"/>
                <a:gd name="T33"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27">
                  <a:moveTo>
                    <a:pt x="0" y="11"/>
                  </a:moveTo>
                  <a:lnTo>
                    <a:pt x="0" y="17"/>
                  </a:lnTo>
                  <a:lnTo>
                    <a:pt x="41" y="26"/>
                  </a:lnTo>
                  <a:lnTo>
                    <a:pt x="46" y="23"/>
                  </a:lnTo>
                  <a:lnTo>
                    <a:pt x="48" y="19"/>
                  </a:lnTo>
                  <a:lnTo>
                    <a:pt x="49" y="16"/>
                  </a:lnTo>
                  <a:lnTo>
                    <a:pt x="49" y="13"/>
                  </a:lnTo>
                  <a:lnTo>
                    <a:pt x="48" y="10"/>
                  </a:lnTo>
                  <a:lnTo>
                    <a:pt x="47" y="8"/>
                  </a:lnTo>
                  <a:lnTo>
                    <a:pt x="46" y="6"/>
                  </a:lnTo>
                  <a:lnTo>
                    <a:pt x="45" y="5"/>
                  </a:lnTo>
                  <a:lnTo>
                    <a:pt x="19" y="0"/>
                  </a:lnTo>
                  <a:lnTo>
                    <a:pt x="3" y="7"/>
                  </a:lnTo>
                  <a:lnTo>
                    <a:pt x="2" y="7"/>
                  </a:lnTo>
                  <a:lnTo>
                    <a:pt x="2" y="8"/>
                  </a:lnTo>
                  <a:lnTo>
                    <a:pt x="1" y="9"/>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4" name="Freeform 329"/>
            <p:cNvSpPr>
              <a:spLocks/>
            </p:cNvSpPr>
            <p:nvPr/>
          </p:nvSpPr>
          <p:spPr bwMode="auto">
            <a:xfrm>
              <a:off x="5015" y="2107"/>
              <a:ext cx="39" cy="18"/>
            </a:xfrm>
            <a:custGeom>
              <a:avLst/>
              <a:gdLst>
                <a:gd name="T0" fmla="*/ 1 w 39"/>
                <a:gd name="T1" fmla="*/ 7 h 18"/>
                <a:gd name="T2" fmla="*/ 0 w 39"/>
                <a:gd name="T3" fmla="*/ 12 h 18"/>
                <a:gd name="T4" fmla="*/ 35 w 39"/>
                <a:gd name="T5" fmla="*/ 17 h 18"/>
                <a:gd name="T6" fmla="*/ 35 w 39"/>
                <a:gd name="T7" fmla="*/ 16 h 18"/>
                <a:gd name="T8" fmla="*/ 33 w 39"/>
                <a:gd name="T9" fmla="*/ 16 h 18"/>
                <a:gd name="T10" fmla="*/ 31 w 39"/>
                <a:gd name="T11" fmla="*/ 15 h 18"/>
                <a:gd name="T12" fmla="*/ 30 w 39"/>
                <a:gd name="T13" fmla="*/ 14 h 18"/>
                <a:gd name="T14" fmla="*/ 29 w 39"/>
                <a:gd name="T15" fmla="*/ 13 h 18"/>
                <a:gd name="T16" fmla="*/ 28 w 39"/>
                <a:gd name="T17" fmla="*/ 13 h 18"/>
                <a:gd name="T18" fmla="*/ 26 w 39"/>
                <a:gd name="T19" fmla="*/ 13 h 18"/>
                <a:gd name="T20" fmla="*/ 22 w 39"/>
                <a:gd name="T21" fmla="*/ 12 h 18"/>
                <a:gd name="T22" fmla="*/ 19 w 39"/>
                <a:gd name="T23" fmla="*/ 12 h 18"/>
                <a:gd name="T24" fmla="*/ 15 w 39"/>
                <a:gd name="T25" fmla="*/ 11 h 18"/>
                <a:gd name="T26" fmla="*/ 10 w 39"/>
                <a:gd name="T27" fmla="*/ 10 h 18"/>
                <a:gd name="T28" fmla="*/ 8 w 39"/>
                <a:gd name="T29" fmla="*/ 10 h 18"/>
                <a:gd name="T30" fmla="*/ 6 w 39"/>
                <a:gd name="T31" fmla="*/ 9 h 18"/>
                <a:gd name="T32" fmla="*/ 5 w 39"/>
                <a:gd name="T33" fmla="*/ 7 h 18"/>
                <a:gd name="T34" fmla="*/ 7 w 39"/>
                <a:gd name="T35" fmla="*/ 6 h 18"/>
                <a:gd name="T36" fmla="*/ 10 w 39"/>
                <a:gd name="T37" fmla="*/ 4 h 18"/>
                <a:gd name="T38" fmla="*/ 15 w 39"/>
                <a:gd name="T39" fmla="*/ 2 h 18"/>
                <a:gd name="T40" fmla="*/ 19 w 39"/>
                <a:gd name="T41" fmla="*/ 2 h 18"/>
                <a:gd name="T42" fmla="*/ 21 w 39"/>
                <a:gd name="T43" fmla="*/ 2 h 18"/>
                <a:gd name="T44" fmla="*/ 22 w 39"/>
                <a:gd name="T45" fmla="*/ 2 h 18"/>
                <a:gd name="T46" fmla="*/ 26 w 39"/>
                <a:gd name="T47" fmla="*/ 3 h 18"/>
                <a:gd name="T48" fmla="*/ 29 w 39"/>
                <a:gd name="T49" fmla="*/ 3 h 18"/>
                <a:gd name="T50" fmla="*/ 31 w 39"/>
                <a:gd name="T51" fmla="*/ 3 h 18"/>
                <a:gd name="T52" fmla="*/ 35 w 39"/>
                <a:gd name="T53" fmla="*/ 4 h 18"/>
                <a:gd name="T54" fmla="*/ 36 w 39"/>
                <a:gd name="T55" fmla="*/ 4 h 18"/>
                <a:gd name="T56" fmla="*/ 38 w 39"/>
                <a:gd name="T57" fmla="*/ 4 h 18"/>
                <a:gd name="T58" fmla="*/ 16 w 39"/>
                <a:gd name="T59" fmla="*/ 0 h 18"/>
                <a:gd name="T60" fmla="*/ 3 w 39"/>
                <a:gd name="T61" fmla="*/ 5 h 18"/>
                <a:gd name="T62" fmla="*/ 2 w 39"/>
                <a:gd name="T63" fmla="*/ 5 h 18"/>
                <a:gd name="T64" fmla="*/ 1 w 39"/>
                <a:gd name="T65" fmla="*/ 6 h 18"/>
                <a:gd name="T66" fmla="*/ 1 w 39"/>
                <a:gd name="T67"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9" h="18">
                  <a:moveTo>
                    <a:pt x="1" y="7"/>
                  </a:moveTo>
                  <a:lnTo>
                    <a:pt x="0" y="12"/>
                  </a:lnTo>
                  <a:lnTo>
                    <a:pt x="35" y="17"/>
                  </a:lnTo>
                  <a:lnTo>
                    <a:pt x="35" y="16"/>
                  </a:lnTo>
                  <a:lnTo>
                    <a:pt x="33" y="16"/>
                  </a:lnTo>
                  <a:lnTo>
                    <a:pt x="31" y="15"/>
                  </a:lnTo>
                  <a:lnTo>
                    <a:pt x="30" y="14"/>
                  </a:lnTo>
                  <a:lnTo>
                    <a:pt x="29" y="13"/>
                  </a:lnTo>
                  <a:lnTo>
                    <a:pt x="28" y="13"/>
                  </a:lnTo>
                  <a:lnTo>
                    <a:pt x="26" y="13"/>
                  </a:lnTo>
                  <a:lnTo>
                    <a:pt x="22" y="12"/>
                  </a:lnTo>
                  <a:lnTo>
                    <a:pt x="19" y="12"/>
                  </a:lnTo>
                  <a:lnTo>
                    <a:pt x="15" y="11"/>
                  </a:lnTo>
                  <a:lnTo>
                    <a:pt x="10" y="10"/>
                  </a:lnTo>
                  <a:lnTo>
                    <a:pt x="8" y="10"/>
                  </a:lnTo>
                  <a:lnTo>
                    <a:pt x="6" y="9"/>
                  </a:lnTo>
                  <a:lnTo>
                    <a:pt x="5" y="7"/>
                  </a:lnTo>
                  <a:lnTo>
                    <a:pt x="7" y="6"/>
                  </a:lnTo>
                  <a:lnTo>
                    <a:pt x="10" y="4"/>
                  </a:lnTo>
                  <a:lnTo>
                    <a:pt x="15" y="2"/>
                  </a:lnTo>
                  <a:lnTo>
                    <a:pt x="19" y="2"/>
                  </a:lnTo>
                  <a:lnTo>
                    <a:pt x="21" y="2"/>
                  </a:lnTo>
                  <a:lnTo>
                    <a:pt x="22" y="2"/>
                  </a:lnTo>
                  <a:lnTo>
                    <a:pt x="26" y="3"/>
                  </a:lnTo>
                  <a:lnTo>
                    <a:pt x="29" y="3"/>
                  </a:lnTo>
                  <a:lnTo>
                    <a:pt x="31" y="3"/>
                  </a:lnTo>
                  <a:lnTo>
                    <a:pt x="35" y="4"/>
                  </a:lnTo>
                  <a:lnTo>
                    <a:pt x="36" y="4"/>
                  </a:lnTo>
                  <a:lnTo>
                    <a:pt x="38" y="4"/>
                  </a:lnTo>
                  <a:lnTo>
                    <a:pt x="16" y="0"/>
                  </a:lnTo>
                  <a:lnTo>
                    <a:pt x="3" y="5"/>
                  </a:lnTo>
                  <a:lnTo>
                    <a:pt x="2" y="5"/>
                  </a:lnTo>
                  <a:lnTo>
                    <a:pt x="1" y="6"/>
                  </a:lnTo>
                  <a:lnTo>
                    <a:pt x="1" y="7"/>
                  </a:lnTo>
                </a:path>
              </a:pathLst>
            </a:custGeom>
            <a:solidFill>
              <a:srgbClr val="94C2C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5" name="Freeform 330"/>
            <p:cNvSpPr>
              <a:spLocks/>
            </p:cNvSpPr>
            <p:nvPr/>
          </p:nvSpPr>
          <p:spPr bwMode="auto">
            <a:xfrm>
              <a:off x="5094" y="2253"/>
              <a:ext cx="49" cy="81"/>
            </a:xfrm>
            <a:custGeom>
              <a:avLst/>
              <a:gdLst>
                <a:gd name="T0" fmla="*/ 25 w 49"/>
                <a:gd name="T1" fmla="*/ 43 h 81"/>
                <a:gd name="T2" fmla="*/ 23 w 49"/>
                <a:gd name="T3" fmla="*/ 41 h 81"/>
                <a:gd name="T4" fmla="*/ 21 w 49"/>
                <a:gd name="T5" fmla="*/ 40 h 81"/>
                <a:gd name="T6" fmla="*/ 20 w 49"/>
                <a:gd name="T7" fmla="*/ 37 h 81"/>
                <a:gd name="T8" fmla="*/ 20 w 49"/>
                <a:gd name="T9" fmla="*/ 35 h 81"/>
                <a:gd name="T10" fmla="*/ 20 w 49"/>
                <a:gd name="T11" fmla="*/ 32 h 81"/>
                <a:gd name="T12" fmla="*/ 19 w 49"/>
                <a:gd name="T13" fmla="*/ 29 h 81"/>
                <a:gd name="T14" fmla="*/ 19 w 49"/>
                <a:gd name="T15" fmla="*/ 25 h 81"/>
                <a:gd name="T16" fmla="*/ 19 w 49"/>
                <a:gd name="T17" fmla="*/ 21 h 81"/>
                <a:gd name="T18" fmla="*/ 20 w 49"/>
                <a:gd name="T19" fmla="*/ 17 h 81"/>
                <a:gd name="T20" fmla="*/ 20 w 49"/>
                <a:gd name="T21" fmla="*/ 13 h 81"/>
                <a:gd name="T22" fmla="*/ 21 w 49"/>
                <a:gd name="T23" fmla="*/ 9 h 81"/>
                <a:gd name="T24" fmla="*/ 23 w 49"/>
                <a:gd name="T25" fmla="*/ 6 h 81"/>
                <a:gd name="T26" fmla="*/ 25 w 49"/>
                <a:gd name="T27" fmla="*/ 4 h 81"/>
                <a:gd name="T28" fmla="*/ 28 w 49"/>
                <a:gd name="T29" fmla="*/ 2 h 81"/>
                <a:gd name="T30" fmla="*/ 30 w 49"/>
                <a:gd name="T31" fmla="*/ 0 h 81"/>
                <a:gd name="T32" fmla="*/ 33 w 49"/>
                <a:gd name="T33" fmla="*/ 0 h 81"/>
                <a:gd name="T34" fmla="*/ 37 w 49"/>
                <a:gd name="T35" fmla="*/ 1 h 81"/>
                <a:gd name="T36" fmla="*/ 41 w 49"/>
                <a:gd name="T37" fmla="*/ 3 h 81"/>
                <a:gd name="T38" fmla="*/ 44 w 49"/>
                <a:gd name="T39" fmla="*/ 6 h 81"/>
                <a:gd name="T40" fmla="*/ 46 w 49"/>
                <a:gd name="T41" fmla="*/ 8 h 81"/>
                <a:gd name="T42" fmla="*/ 47 w 49"/>
                <a:gd name="T43" fmla="*/ 12 h 81"/>
                <a:gd name="T44" fmla="*/ 48 w 49"/>
                <a:gd name="T45" fmla="*/ 16 h 81"/>
                <a:gd name="T46" fmla="*/ 48 w 49"/>
                <a:gd name="T47" fmla="*/ 20 h 81"/>
                <a:gd name="T48" fmla="*/ 48 w 49"/>
                <a:gd name="T49" fmla="*/ 25 h 81"/>
                <a:gd name="T50" fmla="*/ 48 w 49"/>
                <a:gd name="T51" fmla="*/ 29 h 81"/>
                <a:gd name="T52" fmla="*/ 46 w 49"/>
                <a:gd name="T53" fmla="*/ 33 h 81"/>
                <a:gd name="T54" fmla="*/ 44 w 49"/>
                <a:gd name="T55" fmla="*/ 35 h 81"/>
                <a:gd name="T56" fmla="*/ 44 w 49"/>
                <a:gd name="T57" fmla="*/ 38 h 81"/>
                <a:gd name="T58" fmla="*/ 41 w 49"/>
                <a:gd name="T59" fmla="*/ 41 h 81"/>
                <a:gd name="T60" fmla="*/ 39 w 49"/>
                <a:gd name="T61" fmla="*/ 43 h 81"/>
                <a:gd name="T62" fmla="*/ 37 w 49"/>
                <a:gd name="T63" fmla="*/ 45 h 81"/>
                <a:gd name="T64" fmla="*/ 36 w 49"/>
                <a:gd name="T65" fmla="*/ 46 h 81"/>
                <a:gd name="T66" fmla="*/ 35 w 49"/>
                <a:gd name="T67" fmla="*/ 47 h 81"/>
                <a:gd name="T68" fmla="*/ 35 w 49"/>
                <a:gd name="T69" fmla="*/ 50 h 81"/>
                <a:gd name="T70" fmla="*/ 33 w 49"/>
                <a:gd name="T71" fmla="*/ 54 h 81"/>
                <a:gd name="T72" fmla="*/ 31 w 49"/>
                <a:gd name="T73" fmla="*/ 59 h 81"/>
                <a:gd name="T74" fmla="*/ 29 w 49"/>
                <a:gd name="T75" fmla="*/ 64 h 81"/>
                <a:gd name="T76" fmla="*/ 26 w 49"/>
                <a:gd name="T77" fmla="*/ 70 h 81"/>
                <a:gd name="T78" fmla="*/ 21 w 49"/>
                <a:gd name="T79" fmla="*/ 73 h 81"/>
                <a:gd name="T80" fmla="*/ 18 w 49"/>
                <a:gd name="T81" fmla="*/ 76 h 81"/>
                <a:gd name="T82" fmla="*/ 14 w 49"/>
                <a:gd name="T83" fmla="*/ 77 h 81"/>
                <a:gd name="T84" fmla="*/ 12 w 49"/>
                <a:gd name="T85" fmla="*/ 78 h 81"/>
                <a:gd name="T86" fmla="*/ 10 w 49"/>
                <a:gd name="T87" fmla="*/ 78 h 81"/>
                <a:gd name="T88" fmla="*/ 7 w 49"/>
                <a:gd name="T89" fmla="*/ 79 h 81"/>
                <a:gd name="T90" fmla="*/ 4 w 49"/>
                <a:gd name="T91" fmla="*/ 79 h 81"/>
                <a:gd name="T92" fmla="*/ 3 w 49"/>
                <a:gd name="T93" fmla="*/ 79 h 81"/>
                <a:gd name="T94" fmla="*/ 1 w 49"/>
                <a:gd name="T95" fmla="*/ 79 h 81"/>
                <a:gd name="T96" fmla="*/ 0 w 49"/>
                <a:gd name="T97" fmla="*/ 80 h 81"/>
                <a:gd name="T98" fmla="*/ 1 w 49"/>
                <a:gd name="T99" fmla="*/ 79 h 81"/>
                <a:gd name="T100" fmla="*/ 3 w 49"/>
                <a:gd name="T101" fmla="*/ 78 h 81"/>
                <a:gd name="T102" fmla="*/ 5 w 49"/>
                <a:gd name="T103" fmla="*/ 77 h 81"/>
                <a:gd name="T104" fmla="*/ 7 w 49"/>
                <a:gd name="T105" fmla="*/ 76 h 81"/>
                <a:gd name="T106" fmla="*/ 8 w 49"/>
                <a:gd name="T107" fmla="*/ 75 h 81"/>
                <a:gd name="T108" fmla="*/ 11 w 49"/>
                <a:gd name="T109" fmla="*/ 74 h 81"/>
                <a:gd name="T110" fmla="*/ 12 w 49"/>
                <a:gd name="T111" fmla="*/ 72 h 81"/>
                <a:gd name="T112" fmla="*/ 15 w 49"/>
                <a:gd name="T113" fmla="*/ 69 h 81"/>
                <a:gd name="T114" fmla="*/ 18 w 49"/>
                <a:gd name="T115" fmla="*/ 64 h 81"/>
                <a:gd name="T116" fmla="*/ 20 w 49"/>
                <a:gd name="T117" fmla="*/ 59 h 81"/>
                <a:gd name="T118" fmla="*/ 23 w 49"/>
                <a:gd name="T119" fmla="*/ 51 h 81"/>
                <a:gd name="T120" fmla="*/ 25 w 49"/>
                <a:gd name="T121" fmla="*/ 4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 h="81">
                  <a:moveTo>
                    <a:pt x="25" y="43"/>
                  </a:moveTo>
                  <a:lnTo>
                    <a:pt x="23" y="41"/>
                  </a:lnTo>
                  <a:lnTo>
                    <a:pt x="21" y="40"/>
                  </a:lnTo>
                  <a:lnTo>
                    <a:pt x="20" y="37"/>
                  </a:lnTo>
                  <a:lnTo>
                    <a:pt x="20" y="35"/>
                  </a:lnTo>
                  <a:lnTo>
                    <a:pt x="20" y="32"/>
                  </a:lnTo>
                  <a:lnTo>
                    <a:pt x="19" y="29"/>
                  </a:lnTo>
                  <a:lnTo>
                    <a:pt x="19" y="25"/>
                  </a:lnTo>
                  <a:lnTo>
                    <a:pt x="19" y="21"/>
                  </a:lnTo>
                  <a:lnTo>
                    <a:pt x="20" y="17"/>
                  </a:lnTo>
                  <a:lnTo>
                    <a:pt x="20" y="13"/>
                  </a:lnTo>
                  <a:lnTo>
                    <a:pt x="21" y="9"/>
                  </a:lnTo>
                  <a:lnTo>
                    <a:pt x="23" y="6"/>
                  </a:lnTo>
                  <a:lnTo>
                    <a:pt x="25" y="4"/>
                  </a:lnTo>
                  <a:lnTo>
                    <a:pt x="28" y="2"/>
                  </a:lnTo>
                  <a:lnTo>
                    <a:pt x="30" y="0"/>
                  </a:lnTo>
                  <a:lnTo>
                    <a:pt x="33" y="0"/>
                  </a:lnTo>
                  <a:lnTo>
                    <a:pt x="37" y="1"/>
                  </a:lnTo>
                  <a:lnTo>
                    <a:pt x="41" y="3"/>
                  </a:lnTo>
                  <a:lnTo>
                    <a:pt x="44" y="6"/>
                  </a:lnTo>
                  <a:lnTo>
                    <a:pt x="46" y="8"/>
                  </a:lnTo>
                  <a:lnTo>
                    <a:pt x="47" y="12"/>
                  </a:lnTo>
                  <a:lnTo>
                    <a:pt x="48" y="16"/>
                  </a:lnTo>
                  <a:lnTo>
                    <a:pt x="48" y="20"/>
                  </a:lnTo>
                  <a:lnTo>
                    <a:pt x="48" y="25"/>
                  </a:lnTo>
                  <a:lnTo>
                    <a:pt x="48" y="29"/>
                  </a:lnTo>
                  <a:lnTo>
                    <a:pt x="46" y="33"/>
                  </a:lnTo>
                  <a:lnTo>
                    <a:pt x="44" y="35"/>
                  </a:lnTo>
                  <a:lnTo>
                    <a:pt x="44" y="38"/>
                  </a:lnTo>
                  <a:lnTo>
                    <a:pt x="41" y="41"/>
                  </a:lnTo>
                  <a:lnTo>
                    <a:pt x="39" y="43"/>
                  </a:lnTo>
                  <a:lnTo>
                    <a:pt x="37" y="45"/>
                  </a:lnTo>
                  <a:lnTo>
                    <a:pt x="36" y="46"/>
                  </a:lnTo>
                  <a:lnTo>
                    <a:pt x="35" y="47"/>
                  </a:lnTo>
                  <a:lnTo>
                    <a:pt x="35" y="50"/>
                  </a:lnTo>
                  <a:lnTo>
                    <a:pt x="33" y="54"/>
                  </a:lnTo>
                  <a:lnTo>
                    <a:pt x="31" y="59"/>
                  </a:lnTo>
                  <a:lnTo>
                    <a:pt x="29" y="64"/>
                  </a:lnTo>
                  <a:lnTo>
                    <a:pt x="26" y="70"/>
                  </a:lnTo>
                  <a:lnTo>
                    <a:pt x="21" y="73"/>
                  </a:lnTo>
                  <a:lnTo>
                    <a:pt x="18" y="76"/>
                  </a:lnTo>
                  <a:lnTo>
                    <a:pt x="14" y="77"/>
                  </a:lnTo>
                  <a:lnTo>
                    <a:pt x="12" y="78"/>
                  </a:lnTo>
                  <a:lnTo>
                    <a:pt x="10" y="78"/>
                  </a:lnTo>
                  <a:lnTo>
                    <a:pt x="7" y="79"/>
                  </a:lnTo>
                  <a:lnTo>
                    <a:pt x="4" y="79"/>
                  </a:lnTo>
                  <a:lnTo>
                    <a:pt x="3" y="79"/>
                  </a:lnTo>
                  <a:lnTo>
                    <a:pt x="1" y="79"/>
                  </a:lnTo>
                  <a:lnTo>
                    <a:pt x="0" y="80"/>
                  </a:lnTo>
                  <a:lnTo>
                    <a:pt x="1" y="79"/>
                  </a:lnTo>
                  <a:lnTo>
                    <a:pt x="3" y="78"/>
                  </a:lnTo>
                  <a:lnTo>
                    <a:pt x="5" y="77"/>
                  </a:lnTo>
                  <a:lnTo>
                    <a:pt x="7" y="76"/>
                  </a:lnTo>
                  <a:lnTo>
                    <a:pt x="8" y="75"/>
                  </a:lnTo>
                  <a:lnTo>
                    <a:pt x="11" y="74"/>
                  </a:lnTo>
                  <a:lnTo>
                    <a:pt x="12" y="72"/>
                  </a:lnTo>
                  <a:lnTo>
                    <a:pt x="15" y="69"/>
                  </a:lnTo>
                  <a:lnTo>
                    <a:pt x="18" y="64"/>
                  </a:lnTo>
                  <a:lnTo>
                    <a:pt x="20" y="59"/>
                  </a:lnTo>
                  <a:lnTo>
                    <a:pt x="23" y="51"/>
                  </a:lnTo>
                  <a:lnTo>
                    <a:pt x="25" y="43"/>
                  </a:lnTo>
                </a:path>
              </a:pathLst>
            </a:custGeom>
            <a:solidFill>
              <a:srgbClr val="32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6" name="Freeform 331"/>
            <p:cNvSpPr>
              <a:spLocks/>
            </p:cNvSpPr>
            <p:nvPr/>
          </p:nvSpPr>
          <p:spPr bwMode="auto">
            <a:xfrm>
              <a:off x="5070" y="2193"/>
              <a:ext cx="51" cy="126"/>
            </a:xfrm>
            <a:custGeom>
              <a:avLst/>
              <a:gdLst>
                <a:gd name="T0" fmla="*/ 17 w 51"/>
                <a:gd name="T1" fmla="*/ 4 h 126"/>
                <a:gd name="T2" fmla="*/ 15 w 51"/>
                <a:gd name="T3" fmla="*/ 2 h 126"/>
                <a:gd name="T4" fmla="*/ 10 w 51"/>
                <a:gd name="T5" fmla="*/ 0 h 126"/>
                <a:gd name="T6" fmla="*/ 4 w 51"/>
                <a:gd name="T7" fmla="*/ 1 h 126"/>
                <a:gd name="T8" fmla="*/ 0 w 51"/>
                <a:gd name="T9" fmla="*/ 10 h 126"/>
                <a:gd name="T10" fmla="*/ 0 w 51"/>
                <a:gd name="T11" fmla="*/ 15 h 126"/>
                <a:gd name="T12" fmla="*/ 1 w 51"/>
                <a:gd name="T13" fmla="*/ 25 h 126"/>
                <a:gd name="T14" fmla="*/ 3 w 51"/>
                <a:gd name="T15" fmla="*/ 32 h 126"/>
                <a:gd name="T16" fmla="*/ 4 w 51"/>
                <a:gd name="T17" fmla="*/ 36 h 126"/>
                <a:gd name="T18" fmla="*/ 7 w 51"/>
                <a:gd name="T19" fmla="*/ 47 h 126"/>
                <a:gd name="T20" fmla="*/ 14 w 51"/>
                <a:gd name="T21" fmla="*/ 71 h 126"/>
                <a:gd name="T22" fmla="*/ 21 w 51"/>
                <a:gd name="T23" fmla="*/ 97 h 126"/>
                <a:gd name="T24" fmla="*/ 23 w 51"/>
                <a:gd name="T25" fmla="*/ 114 h 126"/>
                <a:gd name="T26" fmla="*/ 19 w 51"/>
                <a:gd name="T27" fmla="*/ 122 h 126"/>
                <a:gd name="T28" fmla="*/ 13 w 51"/>
                <a:gd name="T29" fmla="*/ 125 h 126"/>
                <a:gd name="T30" fmla="*/ 16 w 51"/>
                <a:gd name="T31" fmla="*/ 125 h 126"/>
                <a:gd name="T32" fmla="*/ 22 w 51"/>
                <a:gd name="T33" fmla="*/ 123 h 126"/>
                <a:gd name="T34" fmla="*/ 29 w 51"/>
                <a:gd name="T35" fmla="*/ 118 h 126"/>
                <a:gd name="T36" fmla="*/ 32 w 51"/>
                <a:gd name="T37" fmla="*/ 110 h 126"/>
                <a:gd name="T38" fmla="*/ 32 w 51"/>
                <a:gd name="T39" fmla="*/ 102 h 126"/>
                <a:gd name="T40" fmla="*/ 31 w 51"/>
                <a:gd name="T41" fmla="*/ 94 h 126"/>
                <a:gd name="T42" fmla="*/ 29 w 51"/>
                <a:gd name="T43" fmla="*/ 87 h 126"/>
                <a:gd name="T44" fmla="*/ 29 w 51"/>
                <a:gd name="T45" fmla="*/ 81 h 126"/>
                <a:gd name="T46" fmla="*/ 26 w 51"/>
                <a:gd name="T47" fmla="*/ 73 h 126"/>
                <a:gd name="T48" fmla="*/ 23 w 51"/>
                <a:gd name="T49" fmla="*/ 62 h 126"/>
                <a:gd name="T50" fmla="*/ 21 w 51"/>
                <a:gd name="T51" fmla="*/ 52 h 126"/>
                <a:gd name="T52" fmla="*/ 19 w 51"/>
                <a:gd name="T53" fmla="*/ 47 h 126"/>
                <a:gd name="T54" fmla="*/ 21 w 51"/>
                <a:gd name="T55" fmla="*/ 50 h 126"/>
                <a:gd name="T56" fmla="*/ 27 w 51"/>
                <a:gd name="T57" fmla="*/ 56 h 126"/>
                <a:gd name="T58" fmla="*/ 33 w 51"/>
                <a:gd name="T59" fmla="*/ 65 h 126"/>
                <a:gd name="T60" fmla="*/ 38 w 51"/>
                <a:gd name="T61" fmla="*/ 74 h 126"/>
                <a:gd name="T62" fmla="*/ 39 w 51"/>
                <a:gd name="T63" fmla="*/ 70 h 126"/>
                <a:gd name="T64" fmla="*/ 43 w 51"/>
                <a:gd name="T65" fmla="*/ 64 h 126"/>
                <a:gd name="T66" fmla="*/ 47 w 51"/>
                <a:gd name="T67" fmla="*/ 5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1" h="126">
                  <a:moveTo>
                    <a:pt x="50" y="55"/>
                  </a:moveTo>
                  <a:lnTo>
                    <a:pt x="17" y="4"/>
                  </a:lnTo>
                  <a:lnTo>
                    <a:pt x="17" y="3"/>
                  </a:lnTo>
                  <a:lnTo>
                    <a:pt x="15" y="2"/>
                  </a:lnTo>
                  <a:lnTo>
                    <a:pt x="13" y="1"/>
                  </a:lnTo>
                  <a:lnTo>
                    <a:pt x="10" y="0"/>
                  </a:lnTo>
                  <a:lnTo>
                    <a:pt x="7" y="0"/>
                  </a:lnTo>
                  <a:lnTo>
                    <a:pt x="4" y="1"/>
                  </a:lnTo>
                  <a:lnTo>
                    <a:pt x="2" y="5"/>
                  </a:lnTo>
                  <a:lnTo>
                    <a:pt x="0" y="10"/>
                  </a:lnTo>
                  <a:lnTo>
                    <a:pt x="0" y="11"/>
                  </a:lnTo>
                  <a:lnTo>
                    <a:pt x="0" y="15"/>
                  </a:lnTo>
                  <a:lnTo>
                    <a:pt x="1" y="19"/>
                  </a:lnTo>
                  <a:lnTo>
                    <a:pt x="1" y="25"/>
                  </a:lnTo>
                  <a:lnTo>
                    <a:pt x="2" y="29"/>
                  </a:lnTo>
                  <a:lnTo>
                    <a:pt x="3" y="32"/>
                  </a:lnTo>
                  <a:lnTo>
                    <a:pt x="4" y="35"/>
                  </a:lnTo>
                  <a:lnTo>
                    <a:pt x="4" y="36"/>
                  </a:lnTo>
                  <a:lnTo>
                    <a:pt x="4" y="39"/>
                  </a:lnTo>
                  <a:lnTo>
                    <a:pt x="7" y="47"/>
                  </a:lnTo>
                  <a:lnTo>
                    <a:pt x="11" y="58"/>
                  </a:lnTo>
                  <a:lnTo>
                    <a:pt x="14" y="71"/>
                  </a:lnTo>
                  <a:lnTo>
                    <a:pt x="18" y="84"/>
                  </a:lnTo>
                  <a:lnTo>
                    <a:pt x="21" y="97"/>
                  </a:lnTo>
                  <a:lnTo>
                    <a:pt x="23" y="107"/>
                  </a:lnTo>
                  <a:lnTo>
                    <a:pt x="23" y="114"/>
                  </a:lnTo>
                  <a:lnTo>
                    <a:pt x="21" y="118"/>
                  </a:lnTo>
                  <a:lnTo>
                    <a:pt x="19" y="122"/>
                  </a:lnTo>
                  <a:lnTo>
                    <a:pt x="16" y="124"/>
                  </a:lnTo>
                  <a:lnTo>
                    <a:pt x="13" y="125"/>
                  </a:lnTo>
                  <a:lnTo>
                    <a:pt x="14" y="125"/>
                  </a:lnTo>
                  <a:lnTo>
                    <a:pt x="16" y="125"/>
                  </a:lnTo>
                  <a:lnTo>
                    <a:pt x="19" y="124"/>
                  </a:lnTo>
                  <a:lnTo>
                    <a:pt x="22" y="123"/>
                  </a:lnTo>
                  <a:lnTo>
                    <a:pt x="26" y="121"/>
                  </a:lnTo>
                  <a:lnTo>
                    <a:pt x="29" y="118"/>
                  </a:lnTo>
                  <a:lnTo>
                    <a:pt x="31" y="115"/>
                  </a:lnTo>
                  <a:lnTo>
                    <a:pt x="32" y="110"/>
                  </a:lnTo>
                  <a:lnTo>
                    <a:pt x="33" y="106"/>
                  </a:lnTo>
                  <a:lnTo>
                    <a:pt x="32" y="102"/>
                  </a:lnTo>
                  <a:lnTo>
                    <a:pt x="32" y="98"/>
                  </a:lnTo>
                  <a:lnTo>
                    <a:pt x="31" y="94"/>
                  </a:lnTo>
                  <a:lnTo>
                    <a:pt x="31" y="91"/>
                  </a:lnTo>
                  <a:lnTo>
                    <a:pt x="29" y="87"/>
                  </a:lnTo>
                  <a:lnTo>
                    <a:pt x="29" y="84"/>
                  </a:lnTo>
                  <a:lnTo>
                    <a:pt x="29" y="81"/>
                  </a:lnTo>
                  <a:lnTo>
                    <a:pt x="28" y="78"/>
                  </a:lnTo>
                  <a:lnTo>
                    <a:pt x="26" y="73"/>
                  </a:lnTo>
                  <a:lnTo>
                    <a:pt x="25" y="69"/>
                  </a:lnTo>
                  <a:lnTo>
                    <a:pt x="23" y="62"/>
                  </a:lnTo>
                  <a:lnTo>
                    <a:pt x="21" y="56"/>
                  </a:lnTo>
                  <a:lnTo>
                    <a:pt x="21" y="52"/>
                  </a:lnTo>
                  <a:lnTo>
                    <a:pt x="20" y="48"/>
                  </a:lnTo>
                  <a:lnTo>
                    <a:pt x="19" y="47"/>
                  </a:lnTo>
                  <a:lnTo>
                    <a:pt x="20" y="48"/>
                  </a:lnTo>
                  <a:lnTo>
                    <a:pt x="21" y="50"/>
                  </a:lnTo>
                  <a:lnTo>
                    <a:pt x="24" y="52"/>
                  </a:lnTo>
                  <a:lnTo>
                    <a:pt x="27" y="56"/>
                  </a:lnTo>
                  <a:lnTo>
                    <a:pt x="29" y="61"/>
                  </a:lnTo>
                  <a:lnTo>
                    <a:pt x="33" y="65"/>
                  </a:lnTo>
                  <a:lnTo>
                    <a:pt x="36" y="70"/>
                  </a:lnTo>
                  <a:lnTo>
                    <a:pt x="38" y="74"/>
                  </a:lnTo>
                  <a:lnTo>
                    <a:pt x="38" y="73"/>
                  </a:lnTo>
                  <a:lnTo>
                    <a:pt x="39" y="70"/>
                  </a:lnTo>
                  <a:lnTo>
                    <a:pt x="41" y="67"/>
                  </a:lnTo>
                  <a:lnTo>
                    <a:pt x="43" y="64"/>
                  </a:lnTo>
                  <a:lnTo>
                    <a:pt x="46" y="61"/>
                  </a:lnTo>
                  <a:lnTo>
                    <a:pt x="47" y="58"/>
                  </a:lnTo>
                  <a:lnTo>
                    <a:pt x="50" y="55"/>
                  </a:lnTo>
                </a:path>
              </a:pathLst>
            </a:custGeom>
            <a:solidFill>
              <a:srgbClr val="32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7" name="Freeform 332"/>
            <p:cNvSpPr>
              <a:spLocks/>
            </p:cNvSpPr>
            <p:nvPr/>
          </p:nvSpPr>
          <p:spPr bwMode="auto">
            <a:xfrm>
              <a:off x="5118" y="2257"/>
              <a:ext cx="23" cy="37"/>
            </a:xfrm>
            <a:custGeom>
              <a:avLst/>
              <a:gdLst>
                <a:gd name="T0" fmla="*/ 9 w 23"/>
                <a:gd name="T1" fmla="*/ 36 h 37"/>
                <a:gd name="T2" fmla="*/ 6 w 23"/>
                <a:gd name="T3" fmla="*/ 35 h 37"/>
                <a:gd name="T4" fmla="*/ 5 w 23"/>
                <a:gd name="T5" fmla="*/ 33 h 37"/>
                <a:gd name="T6" fmla="*/ 3 w 23"/>
                <a:gd name="T7" fmla="*/ 32 h 37"/>
                <a:gd name="T8" fmla="*/ 2 w 23"/>
                <a:gd name="T9" fmla="*/ 29 h 37"/>
                <a:gd name="T10" fmla="*/ 1 w 23"/>
                <a:gd name="T11" fmla="*/ 27 h 37"/>
                <a:gd name="T12" fmla="*/ 0 w 23"/>
                <a:gd name="T13" fmla="*/ 23 h 37"/>
                <a:gd name="T14" fmla="*/ 0 w 23"/>
                <a:gd name="T15" fmla="*/ 20 h 37"/>
                <a:gd name="T16" fmla="*/ 0 w 23"/>
                <a:gd name="T17" fmla="*/ 16 h 37"/>
                <a:gd name="T18" fmla="*/ 2 w 23"/>
                <a:gd name="T19" fmla="*/ 12 h 37"/>
                <a:gd name="T20" fmla="*/ 2 w 23"/>
                <a:gd name="T21" fmla="*/ 9 h 37"/>
                <a:gd name="T22" fmla="*/ 4 w 23"/>
                <a:gd name="T23" fmla="*/ 6 h 37"/>
                <a:gd name="T24" fmla="*/ 6 w 23"/>
                <a:gd name="T25" fmla="*/ 3 h 37"/>
                <a:gd name="T26" fmla="*/ 8 w 23"/>
                <a:gd name="T27" fmla="*/ 2 h 37"/>
                <a:gd name="T28" fmla="*/ 9 w 23"/>
                <a:gd name="T29" fmla="*/ 0 h 37"/>
                <a:gd name="T30" fmla="*/ 11 w 23"/>
                <a:gd name="T31" fmla="*/ 0 h 37"/>
                <a:gd name="T32" fmla="*/ 13 w 23"/>
                <a:gd name="T33" fmla="*/ 0 h 37"/>
                <a:gd name="T34" fmla="*/ 15 w 23"/>
                <a:gd name="T35" fmla="*/ 0 h 37"/>
                <a:gd name="T36" fmla="*/ 17 w 23"/>
                <a:gd name="T37" fmla="*/ 2 h 37"/>
                <a:gd name="T38" fmla="*/ 19 w 23"/>
                <a:gd name="T39" fmla="*/ 3 h 37"/>
                <a:gd name="T40" fmla="*/ 20 w 23"/>
                <a:gd name="T41" fmla="*/ 6 h 37"/>
                <a:gd name="T42" fmla="*/ 20 w 23"/>
                <a:gd name="T43" fmla="*/ 9 h 37"/>
                <a:gd name="T44" fmla="*/ 21 w 23"/>
                <a:gd name="T45" fmla="*/ 12 h 37"/>
                <a:gd name="T46" fmla="*/ 22 w 23"/>
                <a:gd name="T47" fmla="*/ 16 h 37"/>
                <a:gd name="T48" fmla="*/ 21 w 23"/>
                <a:gd name="T49" fmla="*/ 20 h 37"/>
                <a:gd name="T50" fmla="*/ 20 w 23"/>
                <a:gd name="T51" fmla="*/ 23 h 37"/>
                <a:gd name="T52" fmla="*/ 20 w 23"/>
                <a:gd name="T53" fmla="*/ 27 h 37"/>
                <a:gd name="T54" fmla="*/ 18 w 23"/>
                <a:gd name="T55" fmla="*/ 29 h 37"/>
                <a:gd name="T56" fmla="*/ 17 w 23"/>
                <a:gd name="T57" fmla="*/ 32 h 37"/>
                <a:gd name="T58" fmla="*/ 14 w 23"/>
                <a:gd name="T59" fmla="*/ 33 h 37"/>
                <a:gd name="T60" fmla="*/ 13 w 23"/>
                <a:gd name="T61" fmla="*/ 34 h 37"/>
                <a:gd name="T62" fmla="*/ 11 w 23"/>
                <a:gd name="T63" fmla="*/ 36 h 37"/>
                <a:gd name="T64" fmla="*/ 9 w 23"/>
                <a:gd name="T65"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37">
                  <a:moveTo>
                    <a:pt x="9" y="36"/>
                  </a:moveTo>
                  <a:lnTo>
                    <a:pt x="6" y="35"/>
                  </a:lnTo>
                  <a:lnTo>
                    <a:pt x="5" y="33"/>
                  </a:lnTo>
                  <a:lnTo>
                    <a:pt x="3" y="32"/>
                  </a:lnTo>
                  <a:lnTo>
                    <a:pt x="2" y="29"/>
                  </a:lnTo>
                  <a:lnTo>
                    <a:pt x="1" y="27"/>
                  </a:lnTo>
                  <a:lnTo>
                    <a:pt x="0" y="23"/>
                  </a:lnTo>
                  <a:lnTo>
                    <a:pt x="0" y="20"/>
                  </a:lnTo>
                  <a:lnTo>
                    <a:pt x="0" y="16"/>
                  </a:lnTo>
                  <a:lnTo>
                    <a:pt x="2" y="12"/>
                  </a:lnTo>
                  <a:lnTo>
                    <a:pt x="2" y="9"/>
                  </a:lnTo>
                  <a:lnTo>
                    <a:pt x="4" y="6"/>
                  </a:lnTo>
                  <a:lnTo>
                    <a:pt x="6" y="3"/>
                  </a:lnTo>
                  <a:lnTo>
                    <a:pt x="8" y="2"/>
                  </a:lnTo>
                  <a:lnTo>
                    <a:pt x="9" y="0"/>
                  </a:lnTo>
                  <a:lnTo>
                    <a:pt x="11" y="0"/>
                  </a:lnTo>
                  <a:lnTo>
                    <a:pt x="13" y="0"/>
                  </a:lnTo>
                  <a:lnTo>
                    <a:pt x="15" y="0"/>
                  </a:lnTo>
                  <a:lnTo>
                    <a:pt x="17" y="2"/>
                  </a:lnTo>
                  <a:lnTo>
                    <a:pt x="19" y="3"/>
                  </a:lnTo>
                  <a:lnTo>
                    <a:pt x="20" y="6"/>
                  </a:lnTo>
                  <a:lnTo>
                    <a:pt x="20" y="9"/>
                  </a:lnTo>
                  <a:lnTo>
                    <a:pt x="21" y="12"/>
                  </a:lnTo>
                  <a:lnTo>
                    <a:pt x="22" y="16"/>
                  </a:lnTo>
                  <a:lnTo>
                    <a:pt x="21" y="20"/>
                  </a:lnTo>
                  <a:lnTo>
                    <a:pt x="20" y="23"/>
                  </a:lnTo>
                  <a:lnTo>
                    <a:pt x="20" y="27"/>
                  </a:lnTo>
                  <a:lnTo>
                    <a:pt x="18" y="29"/>
                  </a:lnTo>
                  <a:lnTo>
                    <a:pt x="17" y="32"/>
                  </a:lnTo>
                  <a:lnTo>
                    <a:pt x="14" y="33"/>
                  </a:lnTo>
                  <a:lnTo>
                    <a:pt x="13" y="34"/>
                  </a:lnTo>
                  <a:lnTo>
                    <a:pt x="11" y="36"/>
                  </a:lnTo>
                  <a:lnTo>
                    <a:pt x="9" y="36"/>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8" name="Freeform 333"/>
            <p:cNvSpPr>
              <a:spLocks/>
            </p:cNvSpPr>
            <p:nvPr/>
          </p:nvSpPr>
          <p:spPr bwMode="auto">
            <a:xfrm>
              <a:off x="5118" y="2257"/>
              <a:ext cx="29" cy="43"/>
            </a:xfrm>
            <a:custGeom>
              <a:avLst/>
              <a:gdLst>
                <a:gd name="T0" fmla="*/ 11 w 29"/>
                <a:gd name="T1" fmla="*/ 42 h 43"/>
                <a:gd name="T2" fmla="*/ 11 w 29"/>
                <a:gd name="T3" fmla="*/ 42 h 43"/>
                <a:gd name="T4" fmla="*/ 8 w 29"/>
                <a:gd name="T5" fmla="*/ 41 h 43"/>
                <a:gd name="T6" fmla="*/ 6 w 29"/>
                <a:gd name="T7" fmla="*/ 39 h 43"/>
                <a:gd name="T8" fmla="*/ 4 w 29"/>
                <a:gd name="T9" fmla="*/ 37 h 43"/>
                <a:gd name="T10" fmla="*/ 2 w 29"/>
                <a:gd name="T11" fmla="*/ 34 h 43"/>
                <a:gd name="T12" fmla="*/ 1 w 29"/>
                <a:gd name="T13" fmla="*/ 31 h 43"/>
                <a:gd name="T14" fmla="*/ 0 w 29"/>
                <a:gd name="T15" fmla="*/ 27 h 43"/>
                <a:gd name="T16" fmla="*/ 0 w 29"/>
                <a:gd name="T17" fmla="*/ 23 h 43"/>
                <a:gd name="T18" fmla="*/ 0 w 29"/>
                <a:gd name="T19" fmla="*/ 19 h 43"/>
                <a:gd name="T20" fmla="*/ 2 w 29"/>
                <a:gd name="T21" fmla="*/ 14 h 43"/>
                <a:gd name="T22" fmla="*/ 3 w 29"/>
                <a:gd name="T23" fmla="*/ 10 h 43"/>
                <a:gd name="T24" fmla="*/ 5 w 29"/>
                <a:gd name="T25" fmla="*/ 7 h 43"/>
                <a:gd name="T26" fmla="*/ 7 w 29"/>
                <a:gd name="T27" fmla="*/ 4 h 43"/>
                <a:gd name="T28" fmla="*/ 10 w 29"/>
                <a:gd name="T29" fmla="*/ 2 h 43"/>
                <a:gd name="T30" fmla="*/ 12 w 29"/>
                <a:gd name="T31" fmla="*/ 0 h 43"/>
                <a:gd name="T32" fmla="*/ 14 w 29"/>
                <a:gd name="T33" fmla="*/ 0 h 43"/>
                <a:gd name="T34" fmla="*/ 17 w 29"/>
                <a:gd name="T35" fmla="*/ 0 h 43"/>
                <a:gd name="T36" fmla="*/ 19 w 29"/>
                <a:gd name="T37" fmla="*/ 0 h 43"/>
                <a:gd name="T38" fmla="*/ 22 w 29"/>
                <a:gd name="T39" fmla="*/ 2 h 43"/>
                <a:gd name="T40" fmla="*/ 24 w 29"/>
                <a:gd name="T41" fmla="*/ 4 h 43"/>
                <a:gd name="T42" fmla="*/ 25 w 29"/>
                <a:gd name="T43" fmla="*/ 7 h 43"/>
                <a:gd name="T44" fmla="*/ 26 w 29"/>
                <a:gd name="T45" fmla="*/ 10 h 43"/>
                <a:gd name="T46" fmla="*/ 27 w 29"/>
                <a:gd name="T47" fmla="*/ 14 h 43"/>
                <a:gd name="T48" fmla="*/ 28 w 29"/>
                <a:gd name="T49" fmla="*/ 19 h 43"/>
                <a:gd name="T50" fmla="*/ 27 w 29"/>
                <a:gd name="T51" fmla="*/ 23 h 43"/>
                <a:gd name="T52" fmla="*/ 26 w 29"/>
                <a:gd name="T53" fmla="*/ 27 h 43"/>
                <a:gd name="T54" fmla="*/ 25 w 29"/>
                <a:gd name="T55" fmla="*/ 31 h 43"/>
                <a:gd name="T56" fmla="*/ 23 w 29"/>
                <a:gd name="T57" fmla="*/ 34 h 43"/>
                <a:gd name="T58" fmla="*/ 21 w 29"/>
                <a:gd name="T59" fmla="*/ 37 h 43"/>
                <a:gd name="T60" fmla="*/ 18 w 29"/>
                <a:gd name="T61" fmla="*/ 39 h 43"/>
                <a:gd name="T62" fmla="*/ 16 w 29"/>
                <a:gd name="T63" fmla="*/ 40 h 43"/>
                <a:gd name="T64" fmla="*/ 14 w 29"/>
                <a:gd name="T65" fmla="*/ 42 h 43"/>
                <a:gd name="T66" fmla="*/ 11 w 29"/>
                <a:gd name="T67" fmla="*/ 4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 h="43">
                  <a:moveTo>
                    <a:pt x="11" y="42"/>
                  </a:moveTo>
                  <a:lnTo>
                    <a:pt x="11" y="42"/>
                  </a:lnTo>
                  <a:lnTo>
                    <a:pt x="8" y="41"/>
                  </a:lnTo>
                  <a:lnTo>
                    <a:pt x="6" y="39"/>
                  </a:lnTo>
                  <a:lnTo>
                    <a:pt x="4" y="37"/>
                  </a:lnTo>
                  <a:lnTo>
                    <a:pt x="2" y="34"/>
                  </a:lnTo>
                  <a:lnTo>
                    <a:pt x="1" y="31"/>
                  </a:lnTo>
                  <a:lnTo>
                    <a:pt x="0" y="27"/>
                  </a:lnTo>
                  <a:lnTo>
                    <a:pt x="0" y="23"/>
                  </a:lnTo>
                  <a:lnTo>
                    <a:pt x="0" y="19"/>
                  </a:lnTo>
                  <a:lnTo>
                    <a:pt x="2" y="14"/>
                  </a:lnTo>
                  <a:lnTo>
                    <a:pt x="3" y="10"/>
                  </a:lnTo>
                  <a:lnTo>
                    <a:pt x="5" y="7"/>
                  </a:lnTo>
                  <a:lnTo>
                    <a:pt x="7" y="4"/>
                  </a:lnTo>
                  <a:lnTo>
                    <a:pt x="10" y="2"/>
                  </a:lnTo>
                  <a:lnTo>
                    <a:pt x="12" y="0"/>
                  </a:lnTo>
                  <a:lnTo>
                    <a:pt x="14" y="0"/>
                  </a:lnTo>
                  <a:lnTo>
                    <a:pt x="17" y="0"/>
                  </a:lnTo>
                  <a:lnTo>
                    <a:pt x="19" y="0"/>
                  </a:lnTo>
                  <a:lnTo>
                    <a:pt x="22" y="2"/>
                  </a:lnTo>
                  <a:lnTo>
                    <a:pt x="24" y="4"/>
                  </a:lnTo>
                  <a:lnTo>
                    <a:pt x="25" y="7"/>
                  </a:lnTo>
                  <a:lnTo>
                    <a:pt x="26" y="10"/>
                  </a:lnTo>
                  <a:lnTo>
                    <a:pt x="27" y="14"/>
                  </a:lnTo>
                  <a:lnTo>
                    <a:pt x="28" y="19"/>
                  </a:lnTo>
                  <a:lnTo>
                    <a:pt x="27" y="23"/>
                  </a:lnTo>
                  <a:lnTo>
                    <a:pt x="26" y="27"/>
                  </a:lnTo>
                  <a:lnTo>
                    <a:pt x="25" y="31"/>
                  </a:lnTo>
                  <a:lnTo>
                    <a:pt x="23" y="34"/>
                  </a:lnTo>
                  <a:lnTo>
                    <a:pt x="21" y="37"/>
                  </a:lnTo>
                  <a:lnTo>
                    <a:pt x="18" y="39"/>
                  </a:lnTo>
                  <a:lnTo>
                    <a:pt x="16" y="40"/>
                  </a:lnTo>
                  <a:lnTo>
                    <a:pt x="14" y="42"/>
                  </a:lnTo>
                  <a:lnTo>
                    <a:pt x="11" y="4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9" name="Freeform 334"/>
            <p:cNvSpPr>
              <a:spLocks/>
            </p:cNvSpPr>
            <p:nvPr/>
          </p:nvSpPr>
          <p:spPr bwMode="auto">
            <a:xfrm>
              <a:off x="5118" y="2275"/>
              <a:ext cx="29" cy="7"/>
            </a:xfrm>
            <a:custGeom>
              <a:avLst/>
              <a:gdLst>
                <a:gd name="T0" fmla="*/ 28 w 29"/>
                <a:gd name="T1" fmla="*/ 0 h 7"/>
                <a:gd name="T2" fmla="*/ 28 w 29"/>
                <a:gd name="T3" fmla="*/ 0 h 7"/>
                <a:gd name="T4" fmla="*/ 27 w 29"/>
                <a:gd name="T5" fmla="*/ 1 h 7"/>
                <a:gd name="T6" fmla="*/ 25 w 29"/>
                <a:gd name="T7" fmla="*/ 2 h 7"/>
                <a:gd name="T8" fmla="*/ 23 w 29"/>
                <a:gd name="T9" fmla="*/ 3 h 7"/>
                <a:gd name="T10" fmla="*/ 20 w 29"/>
                <a:gd name="T11" fmla="*/ 5 h 7"/>
                <a:gd name="T12" fmla="*/ 16 w 29"/>
                <a:gd name="T13" fmla="*/ 6 h 7"/>
                <a:gd name="T14" fmla="*/ 11 w 29"/>
                <a:gd name="T15" fmla="*/ 6 h 7"/>
                <a:gd name="T16" fmla="*/ 6 w 29"/>
                <a:gd name="T17" fmla="*/ 6 h 7"/>
                <a:gd name="T18" fmla="*/ 0 w 2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7">
                  <a:moveTo>
                    <a:pt x="28" y="0"/>
                  </a:moveTo>
                  <a:lnTo>
                    <a:pt x="28" y="0"/>
                  </a:lnTo>
                  <a:lnTo>
                    <a:pt x="27" y="1"/>
                  </a:lnTo>
                  <a:lnTo>
                    <a:pt x="25" y="2"/>
                  </a:lnTo>
                  <a:lnTo>
                    <a:pt x="23" y="3"/>
                  </a:lnTo>
                  <a:lnTo>
                    <a:pt x="20" y="5"/>
                  </a:lnTo>
                  <a:lnTo>
                    <a:pt x="16" y="6"/>
                  </a:lnTo>
                  <a:lnTo>
                    <a:pt x="11" y="6"/>
                  </a:lnTo>
                  <a:lnTo>
                    <a:pt x="6" y="6"/>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0" name="Freeform 335"/>
            <p:cNvSpPr>
              <a:spLocks/>
            </p:cNvSpPr>
            <p:nvPr/>
          </p:nvSpPr>
          <p:spPr bwMode="auto">
            <a:xfrm>
              <a:off x="4968" y="2356"/>
              <a:ext cx="60" cy="401"/>
            </a:xfrm>
            <a:custGeom>
              <a:avLst/>
              <a:gdLst>
                <a:gd name="T0" fmla="*/ 59 w 60"/>
                <a:gd name="T1" fmla="*/ 41 h 401"/>
                <a:gd name="T2" fmla="*/ 52 w 60"/>
                <a:gd name="T3" fmla="*/ 368 h 401"/>
                <a:gd name="T4" fmla="*/ 52 w 60"/>
                <a:gd name="T5" fmla="*/ 369 h 401"/>
                <a:gd name="T6" fmla="*/ 52 w 60"/>
                <a:gd name="T7" fmla="*/ 373 h 401"/>
                <a:gd name="T8" fmla="*/ 51 w 60"/>
                <a:gd name="T9" fmla="*/ 377 h 401"/>
                <a:gd name="T10" fmla="*/ 49 w 60"/>
                <a:gd name="T11" fmla="*/ 383 h 401"/>
                <a:gd name="T12" fmla="*/ 45 w 60"/>
                <a:gd name="T13" fmla="*/ 388 h 401"/>
                <a:gd name="T14" fmla="*/ 40 w 60"/>
                <a:gd name="T15" fmla="*/ 393 h 401"/>
                <a:gd name="T16" fmla="*/ 33 w 60"/>
                <a:gd name="T17" fmla="*/ 397 h 401"/>
                <a:gd name="T18" fmla="*/ 22 w 60"/>
                <a:gd name="T19" fmla="*/ 400 h 401"/>
                <a:gd name="T20" fmla="*/ 19 w 60"/>
                <a:gd name="T21" fmla="*/ 400 h 401"/>
                <a:gd name="T22" fmla="*/ 15 w 60"/>
                <a:gd name="T23" fmla="*/ 400 h 401"/>
                <a:gd name="T24" fmla="*/ 12 w 60"/>
                <a:gd name="T25" fmla="*/ 400 h 401"/>
                <a:gd name="T26" fmla="*/ 8 w 60"/>
                <a:gd name="T27" fmla="*/ 399 h 401"/>
                <a:gd name="T28" fmla="*/ 5 w 60"/>
                <a:gd name="T29" fmla="*/ 399 h 401"/>
                <a:gd name="T30" fmla="*/ 3 w 60"/>
                <a:gd name="T31" fmla="*/ 398 h 401"/>
                <a:gd name="T32" fmla="*/ 1 w 60"/>
                <a:gd name="T33" fmla="*/ 397 h 401"/>
                <a:gd name="T34" fmla="*/ 0 w 60"/>
                <a:gd name="T35" fmla="*/ 397 h 401"/>
                <a:gd name="T36" fmla="*/ 6 w 60"/>
                <a:gd name="T37" fmla="*/ 0 h 401"/>
                <a:gd name="T38" fmla="*/ 39 w 60"/>
                <a:gd name="T39" fmla="*/ 0 h 401"/>
                <a:gd name="T40" fmla="*/ 40 w 60"/>
                <a:gd name="T41" fmla="*/ 0 h 401"/>
                <a:gd name="T42" fmla="*/ 42 w 60"/>
                <a:gd name="T43" fmla="*/ 0 h 401"/>
                <a:gd name="T44" fmla="*/ 45 w 60"/>
                <a:gd name="T45" fmla="*/ 1 h 401"/>
                <a:gd name="T46" fmla="*/ 49 w 60"/>
                <a:gd name="T47" fmla="*/ 4 h 401"/>
                <a:gd name="T48" fmla="*/ 53 w 60"/>
                <a:gd name="T49" fmla="*/ 9 h 401"/>
                <a:gd name="T50" fmla="*/ 56 w 60"/>
                <a:gd name="T51" fmla="*/ 16 h 401"/>
                <a:gd name="T52" fmla="*/ 58 w 60"/>
                <a:gd name="T53" fmla="*/ 27 h 401"/>
                <a:gd name="T54" fmla="*/ 59 w 60"/>
                <a:gd name="T55" fmla="*/ 4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0" h="401">
                  <a:moveTo>
                    <a:pt x="59" y="41"/>
                  </a:moveTo>
                  <a:lnTo>
                    <a:pt x="52" y="368"/>
                  </a:lnTo>
                  <a:lnTo>
                    <a:pt x="52" y="369"/>
                  </a:lnTo>
                  <a:lnTo>
                    <a:pt x="52" y="373"/>
                  </a:lnTo>
                  <a:lnTo>
                    <a:pt x="51" y="377"/>
                  </a:lnTo>
                  <a:lnTo>
                    <a:pt x="49" y="383"/>
                  </a:lnTo>
                  <a:lnTo>
                    <a:pt x="45" y="388"/>
                  </a:lnTo>
                  <a:lnTo>
                    <a:pt x="40" y="393"/>
                  </a:lnTo>
                  <a:lnTo>
                    <a:pt x="33" y="397"/>
                  </a:lnTo>
                  <a:lnTo>
                    <a:pt x="22" y="400"/>
                  </a:lnTo>
                  <a:lnTo>
                    <a:pt x="19" y="400"/>
                  </a:lnTo>
                  <a:lnTo>
                    <a:pt x="15" y="400"/>
                  </a:lnTo>
                  <a:lnTo>
                    <a:pt x="12" y="400"/>
                  </a:lnTo>
                  <a:lnTo>
                    <a:pt x="8" y="399"/>
                  </a:lnTo>
                  <a:lnTo>
                    <a:pt x="5" y="399"/>
                  </a:lnTo>
                  <a:lnTo>
                    <a:pt x="3" y="398"/>
                  </a:lnTo>
                  <a:lnTo>
                    <a:pt x="1" y="397"/>
                  </a:lnTo>
                  <a:lnTo>
                    <a:pt x="0" y="397"/>
                  </a:lnTo>
                  <a:lnTo>
                    <a:pt x="6" y="0"/>
                  </a:lnTo>
                  <a:lnTo>
                    <a:pt x="39" y="0"/>
                  </a:lnTo>
                  <a:lnTo>
                    <a:pt x="40" y="0"/>
                  </a:lnTo>
                  <a:lnTo>
                    <a:pt x="42" y="0"/>
                  </a:lnTo>
                  <a:lnTo>
                    <a:pt x="45" y="1"/>
                  </a:lnTo>
                  <a:lnTo>
                    <a:pt x="49" y="4"/>
                  </a:lnTo>
                  <a:lnTo>
                    <a:pt x="53" y="9"/>
                  </a:lnTo>
                  <a:lnTo>
                    <a:pt x="56" y="16"/>
                  </a:lnTo>
                  <a:lnTo>
                    <a:pt x="58" y="27"/>
                  </a:lnTo>
                  <a:lnTo>
                    <a:pt x="59" y="41"/>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1" name="Freeform 336"/>
            <p:cNvSpPr>
              <a:spLocks/>
            </p:cNvSpPr>
            <p:nvPr/>
          </p:nvSpPr>
          <p:spPr bwMode="auto">
            <a:xfrm>
              <a:off x="3829" y="2225"/>
              <a:ext cx="674" cy="760"/>
            </a:xfrm>
            <a:custGeom>
              <a:avLst/>
              <a:gdLst>
                <a:gd name="T0" fmla="*/ 110 w 674"/>
                <a:gd name="T1" fmla="*/ 40 h 760"/>
                <a:gd name="T2" fmla="*/ 0 w 674"/>
                <a:gd name="T3" fmla="*/ 0 h 760"/>
                <a:gd name="T4" fmla="*/ 0 w 674"/>
                <a:gd name="T5" fmla="*/ 258 h 760"/>
                <a:gd name="T6" fmla="*/ 11 w 674"/>
                <a:gd name="T7" fmla="*/ 275 h 760"/>
                <a:gd name="T8" fmla="*/ 11 w 674"/>
                <a:gd name="T9" fmla="*/ 463 h 760"/>
                <a:gd name="T10" fmla="*/ 652 w 674"/>
                <a:gd name="T11" fmla="*/ 759 h 760"/>
                <a:gd name="T12" fmla="*/ 652 w 674"/>
                <a:gd name="T13" fmla="*/ 556 h 760"/>
                <a:gd name="T14" fmla="*/ 673 w 674"/>
                <a:gd name="T15" fmla="*/ 519 h 760"/>
                <a:gd name="T16" fmla="*/ 673 w 674"/>
                <a:gd name="T17" fmla="*/ 261 h 760"/>
                <a:gd name="T18" fmla="*/ 671 w 674"/>
                <a:gd name="T19" fmla="*/ 260 h 760"/>
                <a:gd name="T20" fmla="*/ 666 w 674"/>
                <a:gd name="T21" fmla="*/ 258 h 760"/>
                <a:gd name="T22" fmla="*/ 659 w 674"/>
                <a:gd name="T23" fmla="*/ 255 h 760"/>
                <a:gd name="T24" fmla="*/ 651 w 674"/>
                <a:gd name="T25" fmla="*/ 250 h 760"/>
                <a:gd name="T26" fmla="*/ 644 w 674"/>
                <a:gd name="T27" fmla="*/ 245 h 760"/>
                <a:gd name="T28" fmla="*/ 638 w 674"/>
                <a:gd name="T29" fmla="*/ 240 h 760"/>
                <a:gd name="T30" fmla="*/ 636 w 674"/>
                <a:gd name="T31" fmla="*/ 235 h 760"/>
                <a:gd name="T32" fmla="*/ 637 w 674"/>
                <a:gd name="T33" fmla="*/ 229 h 760"/>
                <a:gd name="T34" fmla="*/ 567 w 674"/>
                <a:gd name="T35" fmla="*/ 203 h 760"/>
                <a:gd name="T36" fmla="*/ 567 w 674"/>
                <a:gd name="T37" fmla="*/ 205 h 760"/>
                <a:gd name="T38" fmla="*/ 565 w 674"/>
                <a:gd name="T39" fmla="*/ 210 h 760"/>
                <a:gd name="T40" fmla="*/ 562 w 674"/>
                <a:gd name="T41" fmla="*/ 218 h 760"/>
                <a:gd name="T42" fmla="*/ 558 w 674"/>
                <a:gd name="T43" fmla="*/ 229 h 760"/>
                <a:gd name="T44" fmla="*/ 552 w 674"/>
                <a:gd name="T45" fmla="*/ 240 h 760"/>
                <a:gd name="T46" fmla="*/ 544 w 674"/>
                <a:gd name="T47" fmla="*/ 254 h 760"/>
                <a:gd name="T48" fmla="*/ 535 w 674"/>
                <a:gd name="T49" fmla="*/ 267 h 760"/>
                <a:gd name="T50" fmla="*/ 524 w 674"/>
                <a:gd name="T51" fmla="*/ 281 h 760"/>
                <a:gd name="T52" fmla="*/ 510 w 674"/>
                <a:gd name="T53" fmla="*/ 294 h 760"/>
                <a:gd name="T54" fmla="*/ 495 w 674"/>
                <a:gd name="T55" fmla="*/ 306 h 760"/>
                <a:gd name="T56" fmla="*/ 476 w 674"/>
                <a:gd name="T57" fmla="*/ 316 h 760"/>
                <a:gd name="T58" fmla="*/ 455 w 674"/>
                <a:gd name="T59" fmla="*/ 323 h 760"/>
                <a:gd name="T60" fmla="*/ 431 w 674"/>
                <a:gd name="T61" fmla="*/ 329 h 760"/>
                <a:gd name="T62" fmla="*/ 404 w 674"/>
                <a:gd name="T63" fmla="*/ 331 h 760"/>
                <a:gd name="T64" fmla="*/ 375 w 674"/>
                <a:gd name="T65" fmla="*/ 330 h 760"/>
                <a:gd name="T66" fmla="*/ 341 w 674"/>
                <a:gd name="T67" fmla="*/ 324 h 760"/>
                <a:gd name="T68" fmla="*/ 308 w 674"/>
                <a:gd name="T69" fmla="*/ 315 h 760"/>
                <a:gd name="T70" fmla="*/ 279 w 674"/>
                <a:gd name="T71" fmla="*/ 300 h 760"/>
                <a:gd name="T72" fmla="*/ 251 w 674"/>
                <a:gd name="T73" fmla="*/ 282 h 760"/>
                <a:gd name="T74" fmla="*/ 227 w 674"/>
                <a:gd name="T75" fmla="*/ 262 h 760"/>
                <a:gd name="T76" fmla="*/ 205 w 674"/>
                <a:gd name="T77" fmla="*/ 239 h 760"/>
                <a:gd name="T78" fmla="*/ 186 w 674"/>
                <a:gd name="T79" fmla="*/ 215 h 760"/>
                <a:gd name="T80" fmla="*/ 170 w 674"/>
                <a:gd name="T81" fmla="*/ 190 h 760"/>
                <a:gd name="T82" fmla="*/ 157 w 674"/>
                <a:gd name="T83" fmla="*/ 166 h 760"/>
                <a:gd name="T84" fmla="*/ 145 w 674"/>
                <a:gd name="T85" fmla="*/ 142 h 760"/>
                <a:gd name="T86" fmla="*/ 135 w 674"/>
                <a:gd name="T87" fmla="*/ 118 h 760"/>
                <a:gd name="T88" fmla="*/ 127 w 674"/>
                <a:gd name="T89" fmla="*/ 97 h 760"/>
                <a:gd name="T90" fmla="*/ 120 w 674"/>
                <a:gd name="T91" fmla="*/ 78 h 760"/>
                <a:gd name="T92" fmla="*/ 116 w 674"/>
                <a:gd name="T93" fmla="*/ 63 h 760"/>
                <a:gd name="T94" fmla="*/ 112 w 674"/>
                <a:gd name="T95" fmla="*/ 51 h 760"/>
                <a:gd name="T96" fmla="*/ 111 w 674"/>
                <a:gd name="T97" fmla="*/ 43 h 760"/>
                <a:gd name="T98" fmla="*/ 110 w 674"/>
                <a:gd name="T99" fmla="*/ 40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74" h="760">
                  <a:moveTo>
                    <a:pt x="110" y="40"/>
                  </a:moveTo>
                  <a:lnTo>
                    <a:pt x="0" y="0"/>
                  </a:lnTo>
                  <a:lnTo>
                    <a:pt x="0" y="258"/>
                  </a:lnTo>
                  <a:lnTo>
                    <a:pt x="11" y="275"/>
                  </a:lnTo>
                  <a:lnTo>
                    <a:pt x="11" y="463"/>
                  </a:lnTo>
                  <a:lnTo>
                    <a:pt x="652" y="759"/>
                  </a:lnTo>
                  <a:lnTo>
                    <a:pt x="652" y="556"/>
                  </a:lnTo>
                  <a:lnTo>
                    <a:pt x="673" y="519"/>
                  </a:lnTo>
                  <a:lnTo>
                    <a:pt x="673" y="261"/>
                  </a:lnTo>
                  <a:lnTo>
                    <a:pt x="671" y="260"/>
                  </a:lnTo>
                  <a:lnTo>
                    <a:pt x="666" y="258"/>
                  </a:lnTo>
                  <a:lnTo>
                    <a:pt x="659" y="255"/>
                  </a:lnTo>
                  <a:lnTo>
                    <a:pt x="651" y="250"/>
                  </a:lnTo>
                  <a:lnTo>
                    <a:pt x="644" y="245"/>
                  </a:lnTo>
                  <a:lnTo>
                    <a:pt x="638" y="240"/>
                  </a:lnTo>
                  <a:lnTo>
                    <a:pt x="636" y="235"/>
                  </a:lnTo>
                  <a:lnTo>
                    <a:pt x="637" y="229"/>
                  </a:lnTo>
                  <a:lnTo>
                    <a:pt x="567" y="203"/>
                  </a:lnTo>
                  <a:lnTo>
                    <a:pt x="567" y="205"/>
                  </a:lnTo>
                  <a:lnTo>
                    <a:pt x="565" y="210"/>
                  </a:lnTo>
                  <a:lnTo>
                    <a:pt x="562" y="218"/>
                  </a:lnTo>
                  <a:lnTo>
                    <a:pt x="558" y="229"/>
                  </a:lnTo>
                  <a:lnTo>
                    <a:pt x="552" y="240"/>
                  </a:lnTo>
                  <a:lnTo>
                    <a:pt x="544" y="254"/>
                  </a:lnTo>
                  <a:lnTo>
                    <a:pt x="535" y="267"/>
                  </a:lnTo>
                  <a:lnTo>
                    <a:pt x="524" y="281"/>
                  </a:lnTo>
                  <a:lnTo>
                    <a:pt x="510" y="294"/>
                  </a:lnTo>
                  <a:lnTo>
                    <a:pt x="495" y="306"/>
                  </a:lnTo>
                  <a:lnTo>
                    <a:pt x="476" y="316"/>
                  </a:lnTo>
                  <a:lnTo>
                    <a:pt x="455" y="323"/>
                  </a:lnTo>
                  <a:lnTo>
                    <a:pt x="431" y="329"/>
                  </a:lnTo>
                  <a:lnTo>
                    <a:pt x="404" y="331"/>
                  </a:lnTo>
                  <a:lnTo>
                    <a:pt x="375" y="330"/>
                  </a:lnTo>
                  <a:lnTo>
                    <a:pt x="341" y="324"/>
                  </a:lnTo>
                  <a:lnTo>
                    <a:pt x="308" y="315"/>
                  </a:lnTo>
                  <a:lnTo>
                    <a:pt x="279" y="300"/>
                  </a:lnTo>
                  <a:lnTo>
                    <a:pt x="251" y="282"/>
                  </a:lnTo>
                  <a:lnTo>
                    <a:pt x="227" y="262"/>
                  </a:lnTo>
                  <a:lnTo>
                    <a:pt x="205" y="239"/>
                  </a:lnTo>
                  <a:lnTo>
                    <a:pt x="186" y="215"/>
                  </a:lnTo>
                  <a:lnTo>
                    <a:pt x="170" y="190"/>
                  </a:lnTo>
                  <a:lnTo>
                    <a:pt x="157" y="166"/>
                  </a:lnTo>
                  <a:lnTo>
                    <a:pt x="145" y="142"/>
                  </a:lnTo>
                  <a:lnTo>
                    <a:pt x="135" y="118"/>
                  </a:lnTo>
                  <a:lnTo>
                    <a:pt x="127" y="97"/>
                  </a:lnTo>
                  <a:lnTo>
                    <a:pt x="120" y="78"/>
                  </a:lnTo>
                  <a:lnTo>
                    <a:pt x="116" y="63"/>
                  </a:lnTo>
                  <a:lnTo>
                    <a:pt x="112" y="51"/>
                  </a:lnTo>
                  <a:lnTo>
                    <a:pt x="111" y="43"/>
                  </a:lnTo>
                  <a:lnTo>
                    <a:pt x="110" y="40"/>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2" name="Freeform 337"/>
            <p:cNvSpPr>
              <a:spLocks/>
            </p:cNvSpPr>
            <p:nvPr/>
          </p:nvSpPr>
          <p:spPr bwMode="auto">
            <a:xfrm>
              <a:off x="3829" y="2225"/>
              <a:ext cx="680" cy="766"/>
            </a:xfrm>
            <a:custGeom>
              <a:avLst/>
              <a:gdLst>
                <a:gd name="T0" fmla="*/ 111 w 680"/>
                <a:gd name="T1" fmla="*/ 40 h 766"/>
                <a:gd name="T2" fmla="*/ 0 w 680"/>
                <a:gd name="T3" fmla="*/ 0 h 766"/>
                <a:gd name="T4" fmla="*/ 0 w 680"/>
                <a:gd name="T5" fmla="*/ 260 h 766"/>
                <a:gd name="T6" fmla="*/ 11 w 680"/>
                <a:gd name="T7" fmla="*/ 277 h 766"/>
                <a:gd name="T8" fmla="*/ 11 w 680"/>
                <a:gd name="T9" fmla="*/ 467 h 766"/>
                <a:gd name="T10" fmla="*/ 658 w 680"/>
                <a:gd name="T11" fmla="*/ 765 h 766"/>
                <a:gd name="T12" fmla="*/ 658 w 680"/>
                <a:gd name="T13" fmla="*/ 560 h 766"/>
                <a:gd name="T14" fmla="*/ 679 w 680"/>
                <a:gd name="T15" fmla="*/ 523 h 766"/>
                <a:gd name="T16" fmla="*/ 679 w 680"/>
                <a:gd name="T17" fmla="*/ 263 h 766"/>
                <a:gd name="T18" fmla="*/ 677 w 680"/>
                <a:gd name="T19" fmla="*/ 262 h 766"/>
                <a:gd name="T20" fmla="*/ 672 w 680"/>
                <a:gd name="T21" fmla="*/ 260 h 766"/>
                <a:gd name="T22" fmla="*/ 665 w 680"/>
                <a:gd name="T23" fmla="*/ 257 h 766"/>
                <a:gd name="T24" fmla="*/ 657 w 680"/>
                <a:gd name="T25" fmla="*/ 252 h 766"/>
                <a:gd name="T26" fmla="*/ 650 w 680"/>
                <a:gd name="T27" fmla="*/ 247 h 766"/>
                <a:gd name="T28" fmla="*/ 644 w 680"/>
                <a:gd name="T29" fmla="*/ 242 h 766"/>
                <a:gd name="T30" fmla="*/ 642 w 680"/>
                <a:gd name="T31" fmla="*/ 237 h 766"/>
                <a:gd name="T32" fmla="*/ 643 w 680"/>
                <a:gd name="T33" fmla="*/ 231 h 766"/>
                <a:gd name="T34" fmla="*/ 572 w 680"/>
                <a:gd name="T35" fmla="*/ 205 h 766"/>
                <a:gd name="T36" fmla="*/ 572 w 680"/>
                <a:gd name="T37" fmla="*/ 207 h 766"/>
                <a:gd name="T38" fmla="*/ 570 w 680"/>
                <a:gd name="T39" fmla="*/ 212 h 766"/>
                <a:gd name="T40" fmla="*/ 567 w 680"/>
                <a:gd name="T41" fmla="*/ 220 h 766"/>
                <a:gd name="T42" fmla="*/ 563 w 680"/>
                <a:gd name="T43" fmla="*/ 231 h 766"/>
                <a:gd name="T44" fmla="*/ 557 w 680"/>
                <a:gd name="T45" fmla="*/ 242 h 766"/>
                <a:gd name="T46" fmla="*/ 549 w 680"/>
                <a:gd name="T47" fmla="*/ 256 h 766"/>
                <a:gd name="T48" fmla="*/ 540 w 680"/>
                <a:gd name="T49" fmla="*/ 269 h 766"/>
                <a:gd name="T50" fmla="*/ 529 w 680"/>
                <a:gd name="T51" fmla="*/ 283 h 766"/>
                <a:gd name="T52" fmla="*/ 515 w 680"/>
                <a:gd name="T53" fmla="*/ 296 h 766"/>
                <a:gd name="T54" fmla="*/ 499 w 680"/>
                <a:gd name="T55" fmla="*/ 308 h 766"/>
                <a:gd name="T56" fmla="*/ 480 w 680"/>
                <a:gd name="T57" fmla="*/ 318 h 766"/>
                <a:gd name="T58" fmla="*/ 459 w 680"/>
                <a:gd name="T59" fmla="*/ 326 h 766"/>
                <a:gd name="T60" fmla="*/ 435 w 680"/>
                <a:gd name="T61" fmla="*/ 332 h 766"/>
                <a:gd name="T62" fmla="*/ 408 w 680"/>
                <a:gd name="T63" fmla="*/ 334 h 766"/>
                <a:gd name="T64" fmla="*/ 378 w 680"/>
                <a:gd name="T65" fmla="*/ 333 h 766"/>
                <a:gd name="T66" fmla="*/ 344 w 680"/>
                <a:gd name="T67" fmla="*/ 327 h 766"/>
                <a:gd name="T68" fmla="*/ 311 w 680"/>
                <a:gd name="T69" fmla="*/ 317 h 766"/>
                <a:gd name="T70" fmla="*/ 281 w 680"/>
                <a:gd name="T71" fmla="*/ 302 h 766"/>
                <a:gd name="T72" fmla="*/ 253 w 680"/>
                <a:gd name="T73" fmla="*/ 284 h 766"/>
                <a:gd name="T74" fmla="*/ 229 w 680"/>
                <a:gd name="T75" fmla="*/ 264 h 766"/>
                <a:gd name="T76" fmla="*/ 207 w 680"/>
                <a:gd name="T77" fmla="*/ 241 h 766"/>
                <a:gd name="T78" fmla="*/ 188 w 680"/>
                <a:gd name="T79" fmla="*/ 217 h 766"/>
                <a:gd name="T80" fmla="*/ 172 w 680"/>
                <a:gd name="T81" fmla="*/ 192 h 766"/>
                <a:gd name="T82" fmla="*/ 158 w 680"/>
                <a:gd name="T83" fmla="*/ 167 h 766"/>
                <a:gd name="T84" fmla="*/ 146 w 680"/>
                <a:gd name="T85" fmla="*/ 143 h 766"/>
                <a:gd name="T86" fmla="*/ 136 w 680"/>
                <a:gd name="T87" fmla="*/ 119 h 766"/>
                <a:gd name="T88" fmla="*/ 128 w 680"/>
                <a:gd name="T89" fmla="*/ 98 h 766"/>
                <a:gd name="T90" fmla="*/ 121 w 680"/>
                <a:gd name="T91" fmla="*/ 79 h 766"/>
                <a:gd name="T92" fmla="*/ 117 w 680"/>
                <a:gd name="T93" fmla="*/ 63 h 766"/>
                <a:gd name="T94" fmla="*/ 113 w 680"/>
                <a:gd name="T95" fmla="*/ 51 h 766"/>
                <a:gd name="T96" fmla="*/ 112 w 680"/>
                <a:gd name="T97" fmla="*/ 43 h 766"/>
                <a:gd name="T98" fmla="*/ 111 w 680"/>
                <a:gd name="T99" fmla="*/ 40 h 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0" h="766">
                  <a:moveTo>
                    <a:pt x="111" y="40"/>
                  </a:moveTo>
                  <a:lnTo>
                    <a:pt x="0" y="0"/>
                  </a:lnTo>
                  <a:lnTo>
                    <a:pt x="0" y="260"/>
                  </a:lnTo>
                  <a:lnTo>
                    <a:pt x="11" y="277"/>
                  </a:lnTo>
                  <a:lnTo>
                    <a:pt x="11" y="467"/>
                  </a:lnTo>
                  <a:lnTo>
                    <a:pt x="658" y="765"/>
                  </a:lnTo>
                  <a:lnTo>
                    <a:pt x="658" y="560"/>
                  </a:lnTo>
                  <a:lnTo>
                    <a:pt x="679" y="523"/>
                  </a:lnTo>
                  <a:lnTo>
                    <a:pt x="679" y="263"/>
                  </a:lnTo>
                  <a:lnTo>
                    <a:pt x="677" y="262"/>
                  </a:lnTo>
                  <a:lnTo>
                    <a:pt x="672" y="260"/>
                  </a:lnTo>
                  <a:lnTo>
                    <a:pt x="665" y="257"/>
                  </a:lnTo>
                  <a:lnTo>
                    <a:pt x="657" y="252"/>
                  </a:lnTo>
                  <a:lnTo>
                    <a:pt x="650" y="247"/>
                  </a:lnTo>
                  <a:lnTo>
                    <a:pt x="644" y="242"/>
                  </a:lnTo>
                  <a:lnTo>
                    <a:pt x="642" y="237"/>
                  </a:lnTo>
                  <a:lnTo>
                    <a:pt x="643" y="231"/>
                  </a:lnTo>
                  <a:lnTo>
                    <a:pt x="572" y="205"/>
                  </a:lnTo>
                  <a:lnTo>
                    <a:pt x="572" y="207"/>
                  </a:lnTo>
                  <a:lnTo>
                    <a:pt x="570" y="212"/>
                  </a:lnTo>
                  <a:lnTo>
                    <a:pt x="567" y="220"/>
                  </a:lnTo>
                  <a:lnTo>
                    <a:pt x="563" y="231"/>
                  </a:lnTo>
                  <a:lnTo>
                    <a:pt x="557" y="242"/>
                  </a:lnTo>
                  <a:lnTo>
                    <a:pt x="549" y="256"/>
                  </a:lnTo>
                  <a:lnTo>
                    <a:pt x="540" y="269"/>
                  </a:lnTo>
                  <a:lnTo>
                    <a:pt x="529" y="283"/>
                  </a:lnTo>
                  <a:lnTo>
                    <a:pt x="515" y="296"/>
                  </a:lnTo>
                  <a:lnTo>
                    <a:pt x="499" y="308"/>
                  </a:lnTo>
                  <a:lnTo>
                    <a:pt x="480" y="318"/>
                  </a:lnTo>
                  <a:lnTo>
                    <a:pt x="459" y="326"/>
                  </a:lnTo>
                  <a:lnTo>
                    <a:pt x="435" y="332"/>
                  </a:lnTo>
                  <a:lnTo>
                    <a:pt x="408" y="334"/>
                  </a:lnTo>
                  <a:lnTo>
                    <a:pt x="378" y="333"/>
                  </a:lnTo>
                  <a:lnTo>
                    <a:pt x="344" y="327"/>
                  </a:lnTo>
                  <a:lnTo>
                    <a:pt x="311" y="317"/>
                  </a:lnTo>
                  <a:lnTo>
                    <a:pt x="281" y="302"/>
                  </a:lnTo>
                  <a:lnTo>
                    <a:pt x="253" y="284"/>
                  </a:lnTo>
                  <a:lnTo>
                    <a:pt x="229" y="264"/>
                  </a:lnTo>
                  <a:lnTo>
                    <a:pt x="207" y="241"/>
                  </a:lnTo>
                  <a:lnTo>
                    <a:pt x="188" y="217"/>
                  </a:lnTo>
                  <a:lnTo>
                    <a:pt x="172" y="192"/>
                  </a:lnTo>
                  <a:lnTo>
                    <a:pt x="158" y="167"/>
                  </a:lnTo>
                  <a:lnTo>
                    <a:pt x="146" y="143"/>
                  </a:lnTo>
                  <a:lnTo>
                    <a:pt x="136" y="119"/>
                  </a:lnTo>
                  <a:lnTo>
                    <a:pt x="128" y="98"/>
                  </a:lnTo>
                  <a:lnTo>
                    <a:pt x="121" y="79"/>
                  </a:lnTo>
                  <a:lnTo>
                    <a:pt x="117" y="63"/>
                  </a:lnTo>
                  <a:lnTo>
                    <a:pt x="113" y="51"/>
                  </a:lnTo>
                  <a:lnTo>
                    <a:pt x="112" y="43"/>
                  </a:lnTo>
                  <a:lnTo>
                    <a:pt x="111" y="4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3" name="Freeform 338"/>
            <p:cNvSpPr>
              <a:spLocks/>
            </p:cNvSpPr>
            <p:nvPr/>
          </p:nvSpPr>
          <p:spPr bwMode="auto">
            <a:xfrm>
              <a:off x="3504" y="2519"/>
              <a:ext cx="1023" cy="746"/>
            </a:xfrm>
            <a:custGeom>
              <a:avLst/>
              <a:gdLst>
                <a:gd name="T0" fmla="*/ 18 w 1023"/>
                <a:gd name="T1" fmla="*/ 269 h 746"/>
                <a:gd name="T2" fmla="*/ 13 w 1023"/>
                <a:gd name="T3" fmla="*/ 271 h 746"/>
                <a:gd name="T4" fmla="*/ 8 w 1023"/>
                <a:gd name="T5" fmla="*/ 284 h 746"/>
                <a:gd name="T6" fmla="*/ 6 w 1023"/>
                <a:gd name="T7" fmla="*/ 325 h 746"/>
                <a:gd name="T8" fmla="*/ 0 w 1023"/>
                <a:gd name="T9" fmla="*/ 333 h 746"/>
                <a:gd name="T10" fmla="*/ 659 w 1023"/>
                <a:gd name="T11" fmla="*/ 739 h 746"/>
                <a:gd name="T12" fmla="*/ 661 w 1023"/>
                <a:gd name="T13" fmla="*/ 740 h 746"/>
                <a:gd name="T14" fmla="*/ 665 w 1023"/>
                <a:gd name="T15" fmla="*/ 742 h 746"/>
                <a:gd name="T16" fmla="*/ 671 w 1023"/>
                <a:gd name="T17" fmla="*/ 744 h 746"/>
                <a:gd name="T18" fmla="*/ 679 w 1023"/>
                <a:gd name="T19" fmla="*/ 745 h 746"/>
                <a:gd name="T20" fmla="*/ 826 w 1023"/>
                <a:gd name="T21" fmla="*/ 595 h 746"/>
                <a:gd name="T22" fmla="*/ 1001 w 1023"/>
                <a:gd name="T23" fmla="*/ 312 h 746"/>
                <a:gd name="T24" fmla="*/ 1003 w 1023"/>
                <a:gd name="T25" fmla="*/ 308 h 746"/>
                <a:gd name="T26" fmla="*/ 1006 w 1023"/>
                <a:gd name="T27" fmla="*/ 299 h 746"/>
                <a:gd name="T28" fmla="*/ 1007 w 1023"/>
                <a:gd name="T29" fmla="*/ 286 h 746"/>
                <a:gd name="T30" fmla="*/ 1007 w 1023"/>
                <a:gd name="T31" fmla="*/ 275 h 746"/>
                <a:gd name="T32" fmla="*/ 1014 w 1023"/>
                <a:gd name="T33" fmla="*/ 264 h 746"/>
                <a:gd name="T34" fmla="*/ 1021 w 1023"/>
                <a:gd name="T35" fmla="*/ 245 h 746"/>
                <a:gd name="T36" fmla="*/ 1020 w 1023"/>
                <a:gd name="T37" fmla="*/ 225 h 746"/>
                <a:gd name="T38" fmla="*/ 1010 w 1023"/>
                <a:gd name="T39" fmla="*/ 213 h 746"/>
                <a:gd name="T40" fmla="*/ 1004 w 1023"/>
                <a:gd name="T41" fmla="*/ 215 h 746"/>
                <a:gd name="T42" fmla="*/ 799 w 1023"/>
                <a:gd name="T43" fmla="*/ 553 h 746"/>
                <a:gd name="T44" fmla="*/ 795 w 1023"/>
                <a:gd name="T45" fmla="*/ 557 h 746"/>
                <a:gd name="T46" fmla="*/ 785 w 1023"/>
                <a:gd name="T47" fmla="*/ 565 h 746"/>
                <a:gd name="T48" fmla="*/ 770 w 1023"/>
                <a:gd name="T49" fmla="*/ 576 h 746"/>
                <a:gd name="T50" fmla="*/ 750 w 1023"/>
                <a:gd name="T51" fmla="*/ 587 h 746"/>
                <a:gd name="T52" fmla="*/ 581 w 1023"/>
                <a:gd name="T53" fmla="*/ 586 h 746"/>
                <a:gd name="T54" fmla="*/ 578 w 1023"/>
                <a:gd name="T55" fmla="*/ 584 h 746"/>
                <a:gd name="T56" fmla="*/ 568 w 1023"/>
                <a:gd name="T57" fmla="*/ 579 h 746"/>
                <a:gd name="T58" fmla="*/ 556 w 1023"/>
                <a:gd name="T59" fmla="*/ 578 h 746"/>
                <a:gd name="T60" fmla="*/ 543 w 1023"/>
                <a:gd name="T61" fmla="*/ 585 h 746"/>
                <a:gd name="T62" fmla="*/ 154 w 1023"/>
                <a:gd name="T63" fmla="*/ 362 h 746"/>
                <a:gd name="T64" fmla="*/ 153 w 1023"/>
                <a:gd name="T65" fmla="*/ 357 h 746"/>
                <a:gd name="T66" fmla="*/ 150 w 1023"/>
                <a:gd name="T67" fmla="*/ 348 h 746"/>
                <a:gd name="T68" fmla="*/ 143 w 1023"/>
                <a:gd name="T69" fmla="*/ 339 h 746"/>
                <a:gd name="T70" fmla="*/ 70 w 1023"/>
                <a:gd name="T71" fmla="*/ 295 h 746"/>
                <a:gd name="T72" fmla="*/ 333 w 1023"/>
                <a:gd name="T73" fmla="*/ 0 h 746"/>
                <a:gd name="T74" fmla="*/ 301 w 1023"/>
                <a:gd name="T75" fmla="*/ 143 h 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3" h="746">
                  <a:moveTo>
                    <a:pt x="76" y="246"/>
                  </a:moveTo>
                  <a:lnTo>
                    <a:pt x="18" y="269"/>
                  </a:lnTo>
                  <a:lnTo>
                    <a:pt x="16" y="269"/>
                  </a:lnTo>
                  <a:lnTo>
                    <a:pt x="13" y="271"/>
                  </a:lnTo>
                  <a:lnTo>
                    <a:pt x="9" y="276"/>
                  </a:lnTo>
                  <a:lnTo>
                    <a:pt x="8" y="284"/>
                  </a:lnTo>
                  <a:lnTo>
                    <a:pt x="8" y="323"/>
                  </a:lnTo>
                  <a:lnTo>
                    <a:pt x="6" y="325"/>
                  </a:lnTo>
                  <a:lnTo>
                    <a:pt x="2" y="328"/>
                  </a:lnTo>
                  <a:lnTo>
                    <a:pt x="0" y="333"/>
                  </a:lnTo>
                  <a:lnTo>
                    <a:pt x="2" y="338"/>
                  </a:lnTo>
                  <a:lnTo>
                    <a:pt x="659" y="739"/>
                  </a:lnTo>
                  <a:lnTo>
                    <a:pt x="660" y="739"/>
                  </a:lnTo>
                  <a:lnTo>
                    <a:pt x="661" y="740"/>
                  </a:lnTo>
                  <a:lnTo>
                    <a:pt x="662" y="741"/>
                  </a:lnTo>
                  <a:lnTo>
                    <a:pt x="665" y="742"/>
                  </a:lnTo>
                  <a:lnTo>
                    <a:pt x="668" y="743"/>
                  </a:lnTo>
                  <a:lnTo>
                    <a:pt x="671" y="744"/>
                  </a:lnTo>
                  <a:lnTo>
                    <a:pt x="675" y="745"/>
                  </a:lnTo>
                  <a:lnTo>
                    <a:pt x="679" y="745"/>
                  </a:lnTo>
                  <a:lnTo>
                    <a:pt x="679" y="727"/>
                  </a:lnTo>
                  <a:lnTo>
                    <a:pt x="826" y="595"/>
                  </a:lnTo>
                  <a:lnTo>
                    <a:pt x="1000" y="312"/>
                  </a:lnTo>
                  <a:lnTo>
                    <a:pt x="1001" y="312"/>
                  </a:lnTo>
                  <a:lnTo>
                    <a:pt x="1002" y="310"/>
                  </a:lnTo>
                  <a:lnTo>
                    <a:pt x="1003" y="308"/>
                  </a:lnTo>
                  <a:lnTo>
                    <a:pt x="1005" y="304"/>
                  </a:lnTo>
                  <a:lnTo>
                    <a:pt x="1006" y="299"/>
                  </a:lnTo>
                  <a:lnTo>
                    <a:pt x="1007" y="293"/>
                  </a:lnTo>
                  <a:lnTo>
                    <a:pt x="1007" y="286"/>
                  </a:lnTo>
                  <a:lnTo>
                    <a:pt x="1006" y="277"/>
                  </a:lnTo>
                  <a:lnTo>
                    <a:pt x="1007" y="275"/>
                  </a:lnTo>
                  <a:lnTo>
                    <a:pt x="1010" y="271"/>
                  </a:lnTo>
                  <a:lnTo>
                    <a:pt x="1014" y="264"/>
                  </a:lnTo>
                  <a:lnTo>
                    <a:pt x="1018" y="254"/>
                  </a:lnTo>
                  <a:lnTo>
                    <a:pt x="1021" y="245"/>
                  </a:lnTo>
                  <a:lnTo>
                    <a:pt x="1022" y="235"/>
                  </a:lnTo>
                  <a:lnTo>
                    <a:pt x="1020" y="225"/>
                  </a:lnTo>
                  <a:lnTo>
                    <a:pt x="1015" y="216"/>
                  </a:lnTo>
                  <a:lnTo>
                    <a:pt x="1010" y="213"/>
                  </a:lnTo>
                  <a:lnTo>
                    <a:pt x="1007" y="213"/>
                  </a:lnTo>
                  <a:lnTo>
                    <a:pt x="1004" y="215"/>
                  </a:lnTo>
                  <a:lnTo>
                    <a:pt x="1001" y="219"/>
                  </a:lnTo>
                  <a:lnTo>
                    <a:pt x="799" y="553"/>
                  </a:lnTo>
                  <a:lnTo>
                    <a:pt x="798" y="554"/>
                  </a:lnTo>
                  <a:lnTo>
                    <a:pt x="795" y="557"/>
                  </a:lnTo>
                  <a:lnTo>
                    <a:pt x="791" y="560"/>
                  </a:lnTo>
                  <a:lnTo>
                    <a:pt x="785" y="565"/>
                  </a:lnTo>
                  <a:lnTo>
                    <a:pt x="778" y="571"/>
                  </a:lnTo>
                  <a:lnTo>
                    <a:pt x="770" y="576"/>
                  </a:lnTo>
                  <a:lnTo>
                    <a:pt x="761" y="582"/>
                  </a:lnTo>
                  <a:lnTo>
                    <a:pt x="750" y="587"/>
                  </a:lnTo>
                  <a:lnTo>
                    <a:pt x="668" y="636"/>
                  </a:lnTo>
                  <a:lnTo>
                    <a:pt x="581" y="586"/>
                  </a:lnTo>
                  <a:lnTo>
                    <a:pt x="580" y="585"/>
                  </a:lnTo>
                  <a:lnTo>
                    <a:pt x="578" y="584"/>
                  </a:lnTo>
                  <a:lnTo>
                    <a:pt x="574" y="581"/>
                  </a:lnTo>
                  <a:lnTo>
                    <a:pt x="568" y="579"/>
                  </a:lnTo>
                  <a:lnTo>
                    <a:pt x="563" y="578"/>
                  </a:lnTo>
                  <a:lnTo>
                    <a:pt x="556" y="578"/>
                  </a:lnTo>
                  <a:lnTo>
                    <a:pt x="549" y="580"/>
                  </a:lnTo>
                  <a:lnTo>
                    <a:pt x="543" y="585"/>
                  </a:lnTo>
                  <a:lnTo>
                    <a:pt x="154" y="363"/>
                  </a:lnTo>
                  <a:lnTo>
                    <a:pt x="154" y="362"/>
                  </a:lnTo>
                  <a:lnTo>
                    <a:pt x="154" y="360"/>
                  </a:lnTo>
                  <a:lnTo>
                    <a:pt x="153" y="357"/>
                  </a:lnTo>
                  <a:lnTo>
                    <a:pt x="152" y="353"/>
                  </a:lnTo>
                  <a:lnTo>
                    <a:pt x="150" y="348"/>
                  </a:lnTo>
                  <a:lnTo>
                    <a:pt x="147" y="343"/>
                  </a:lnTo>
                  <a:lnTo>
                    <a:pt x="143" y="339"/>
                  </a:lnTo>
                  <a:lnTo>
                    <a:pt x="136" y="334"/>
                  </a:lnTo>
                  <a:lnTo>
                    <a:pt x="70" y="295"/>
                  </a:lnTo>
                  <a:lnTo>
                    <a:pt x="333" y="172"/>
                  </a:lnTo>
                  <a:lnTo>
                    <a:pt x="333" y="0"/>
                  </a:lnTo>
                  <a:lnTo>
                    <a:pt x="301" y="35"/>
                  </a:lnTo>
                  <a:lnTo>
                    <a:pt x="301" y="143"/>
                  </a:lnTo>
                  <a:lnTo>
                    <a:pt x="76" y="24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4" name="Freeform 339"/>
            <p:cNvSpPr>
              <a:spLocks/>
            </p:cNvSpPr>
            <p:nvPr/>
          </p:nvSpPr>
          <p:spPr bwMode="auto">
            <a:xfrm>
              <a:off x="3504" y="2519"/>
              <a:ext cx="1029" cy="752"/>
            </a:xfrm>
            <a:custGeom>
              <a:avLst/>
              <a:gdLst>
                <a:gd name="T0" fmla="*/ 18 w 1029"/>
                <a:gd name="T1" fmla="*/ 271 h 752"/>
                <a:gd name="T2" fmla="*/ 13 w 1029"/>
                <a:gd name="T3" fmla="*/ 273 h 752"/>
                <a:gd name="T4" fmla="*/ 8 w 1029"/>
                <a:gd name="T5" fmla="*/ 286 h 752"/>
                <a:gd name="T6" fmla="*/ 6 w 1029"/>
                <a:gd name="T7" fmla="*/ 328 h 752"/>
                <a:gd name="T8" fmla="*/ 0 w 1029"/>
                <a:gd name="T9" fmla="*/ 336 h 752"/>
                <a:gd name="T10" fmla="*/ 663 w 1029"/>
                <a:gd name="T11" fmla="*/ 745 h 752"/>
                <a:gd name="T12" fmla="*/ 665 w 1029"/>
                <a:gd name="T13" fmla="*/ 746 h 752"/>
                <a:gd name="T14" fmla="*/ 669 w 1029"/>
                <a:gd name="T15" fmla="*/ 748 h 752"/>
                <a:gd name="T16" fmla="*/ 675 w 1029"/>
                <a:gd name="T17" fmla="*/ 750 h 752"/>
                <a:gd name="T18" fmla="*/ 683 w 1029"/>
                <a:gd name="T19" fmla="*/ 751 h 752"/>
                <a:gd name="T20" fmla="*/ 831 w 1029"/>
                <a:gd name="T21" fmla="*/ 600 h 752"/>
                <a:gd name="T22" fmla="*/ 1007 w 1029"/>
                <a:gd name="T23" fmla="*/ 315 h 752"/>
                <a:gd name="T24" fmla="*/ 1009 w 1029"/>
                <a:gd name="T25" fmla="*/ 310 h 752"/>
                <a:gd name="T26" fmla="*/ 1012 w 1029"/>
                <a:gd name="T27" fmla="*/ 301 h 752"/>
                <a:gd name="T28" fmla="*/ 1013 w 1029"/>
                <a:gd name="T29" fmla="*/ 288 h 752"/>
                <a:gd name="T30" fmla="*/ 1013 w 1029"/>
                <a:gd name="T31" fmla="*/ 277 h 752"/>
                <a:gd name="T32" fmla="*/ 1020 w 1029"/>
                <a:gd name="T33" fmla="*/ 266 h 752"/>
                <a:gd name="T34" fmla="*/ 1027 w 1029"/>
                <a:gd name="T35" fmla="*/ 247 h 752"/>
                <a:gd name="T36" fmla="*/ 1026 w 1029"/>
                <a:gd name="T37" fmla="*/ 227 h 752"/>
                <a:gd name="T38" fmla="*/ 1016 w 1029"/>
                <a:gd name="T39" fmla="*/ 215 h 752"/>
                <a:gd name="T40" fmla="*/ 1010 w 1029"/>
                <a:gd name="T41" fmla="*/ 217 h 752"/>
                <a:gd name="T42" fmla="*/ 804 w 1029"/>
                <a:gd name="T43" fmla="*/ 557 h 752"/>
                <a:gd name="T44" fmla="*/ 800 w 1029"/>
                <a:gd name="T45" fmla="*/ 561 h 752"/>
                <a:gd name="T46" fmla="*/ 790 w 1029"/>
                <a:gd name="T47" fmla="*/ 570 h 752"/>
                <a:gd name="T48" fmla="*/ 775 w 1029"/>
                <a:gd name="T49" fmla="*/ 581 h 752"/>
                <a:gd name="T50" fmla="*/ 754 w 1029"/>
                <a:gd name="T51" fmla="*/ 592 h 752"/>
                <a:gd name="T52" fmla="*/ 584 w 1029"/>
                <a:gd name="T53" fmla="*/ 591 h 752"/>
                <a:gd name="T54" fmla="*/ 581 w 1029"/>
                <a:gd name="T55" fmla="*/ 589 h 752"/>
                <a:gd name="T56" fmla="*/ 571 w 1029"/>
                <a:gd name="T57" fmla="*/ 584 h 752"/>
                <a:gd name="T58" fmla="*/ 559 w 1029"/>
                <a:gd name="T59" fmla="*/ 583 h 752"/>
                <a:gd name="T60" fmla="*/ 546 w 1029"/>
                <a:gd name="T61" fmla="*/ 590 h 752"/>
                <a:gd name="T62" fmla="*/ 155 w 1029"/>
                <a:gd name="T63" fmla="*/ 365 h 752"/>
                <a:gd name="T64" fmla="*/ 154 w 1029"/>
                <a:gd name="T65" fmla="*/ 360 h 752"/>
                <a:gd name="T66" fmla="*/ 151 w 1029"/>
                <a:gd name="T67" fmla="*/ 351 h 752"/>
                <a:gd name="T68" fmla="*/ 144 w 1029"/>
                <a:gd name="T69" fmla="*/ 342 h 752"/>
                <a:gd name="T70" fmla="*/ 70 w 1029"/>
                <a:gd name="T71" fmla="*/ 297 h 752"/>
                <a:gd name="T72" fmla="*/ 335 w 1029"/>
                <a:gd name="T73" fmla="*/ 0 h 752"/>
                <a:gd name="T74" fmla="*/ 303 w 1029"/>
                <a:gd name="T75" fmla="*/ 144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9" h="752">
                  <a:moveTo>
                    <a:pt x="76" y="248"/>
                  </a:moveTo>
                  <a:lnTo>
                    <a:pt x="18" y="271"/>
                  </a:lnTo>
                  <a:lnTo>
                    <a:pt x="16" y="271"/>
                  </a:lnTo>
                  <a:lnTo>
                    <a:pt x="13" y="273"/>
                  </a:lnTo>
                  <a:lnTo>
                    <a:pt x="9" y="278"/>
                  </a:lnTo>
                  <a:lnTo>
                    <a:pt x="8" y="286"/>
                  </a:lnTo>
                  <a:lnTo>
                    <a:pt x="8" y="326"/>
                  </a:lnTo>
                  <a:lnTo>
                    <a:pt x="6" y="328"/>
                  </a:lnTo>
                  <a:lnTo>
                    <a:pt x="2" y="331"/>
                  </a:lnTo>
                  <a:lnTo>
                    <a:pt x="0" y="336"/>
                  </a:lnTo>
                  <a:lnTo>
                    <a:pt x="2" y="341"/>
                  </a:lnTo>
                  <a:lnTo>
                    <a:pt x="663" y="745"/>
                  </a:lnTo>
                  <a:lnTo>
                    <a:pt x="664" y="745"/>
                  </a:lnTo>
                  <a:lnTo>
                    <a:pt x="665" y="746"/>
                  </a:lnTo>
                  <a:lnTo>
                    <a:pt x="666" y="747"/>
                  </a:lnTo>
                  <a:lnTo>
                    <a:pt x="669" y="748"/>
                  </a:lnTo>
                  <a:lnTo>
                    <a:pt x="672" y="749"/>
                  </a:lnTo>
                  <a:lnTo>
                    <a:pt x="675" y="750"/>
                  </a:lnTo>
                  <a:lnTo>
                    <a:pt x="679" y="751"/>
                  </a:lnTo>
                  <a:lnTo>
                    <a:pt x="683" y="751"/>
                  </a:lnTo>
                  <a:lnTo>
                    <a:pt x="683" y="733"/>
                  </a:lnTo>
                  <a:lnTo>
                    <a:pt x="831" y="600"/>
                  </a:lnTo>
                  <a:lnTo>
                    <a:pt x="1006" y="315"/>
                  </a:lnTo>
                  <a:lnTo>
                    <a:pt x="1007" y="315"/>
                  </a:lnTo>
                  <a:lnTo>
                    <a:pt x="1008" y="313"/>
                  </a:lnTo>
                  <a:lnTo>
                    <a:pt x="1009" y="310"/>
                  </a:lnTo>
                  <a:lnTo>
                    <a:pt x="1011" y="306"/>
                  </a:lnTo>
                  <a:lnTo>
                    <a:pt x="1012" y="301"/>
                  </a:lnTo>
                  <a:lnTo>
                    <a:pt x="1013" y="295"/>
                  </a:lnTo>
                  <a:lnTo>
                    <a:pt x="1013" y="288"/>
                  </a:lnTo>
                  <a:lnTo>
                    <a:pt x="1012" y="279"/>
                  </a:lnTo>
                  <a:lnTo>
                    <a:pt x="1013" y="277"/>
                  </a:lnTo>
                  <a:lnTo>
                    <a:pt x="1016" y="273"/>
                  </a:lnTo>
                  <a:lnTo>
                    <a:pt x="1020" y="266"/>
                  </a:lnTo>
                  <a:lnTo>
                    <a:pt x="1024" y="256"/>
                  </a:lnTo>
                  <a:lnTo>
                    <a:pt x="1027" y="247"/>
                  </a:lnTo>
                  <a:lnTo>
                    <a:pt x="1028" y="237"/>
                  </a:lnTo>
                  <a:lnTo>
                    <a:pt x="1026" y="227"/>
                  </a:lnTo>
                  <a:lnTo>
                    <a:pt x="1021" y="218"/>
                  </a:lnTo>
                  <a:lnTo>
                    <a:pt x="1016" y="215"/>
                  </a:lnTo>
                  <a:lnTo>
                    <a:pt x="1013" y="215"/>
                  </a:lnTo>
                  <a:lnTo>
                    <a:pt x="1010" y="217"/>
                  </a:lnTo>
                  <a:lnTo>
                    <a:pt x="1007" y="221"/>
                  </a:lnTo>
                  <a:lnTo>
                    <a:pt x="804" y="557"/>
                  </a:lnTo>
                  <a:lnTo>
                    <a:pt x="803" y="558"/>
                  </a:lnTo>
                  <a:lnTo>
                    <a:pt x="800" y="561"/>
                  </a:lnTo>
                  <a:lnTo>
                    <a:pt x="796" y="565"/>
                  </a:lnTo>
                  <a:lnTo>
                    <a:pt x="790" y="570"/>
                  </a:lnTo>
                  <a:lnTo>
                    <a:pt x="783" y="576"/>
                  </a:lnTo>
                  <a:lnTo>
                    <a:pt x="775" y="581"/>
                  </a:lnTo>
                  <a:lnTo>
                    <a:pt x="765" y="587"/>
                  </a:lnTo>
                  <a:lnTo>
                    <a:pt x="754" y="592"/>
                  </a:lnTo>
                  <a:lnTo>
                    <a:pt x="672" y="641"/>
                  </a:lnTo>
                  <a:lnTo>
                    <a:pt x="584" y="591"/>
                  </a:lnTo>
                  <a:lnTo>
                    <a:pt x="583" y="590"/>
                  </a:lnTo>
                  <a:lnTo>
                    <a:pt x="581" y="589"/>
                  </a:lnTo>
                  <a:lnTo>
                    <a:pt x="577" y="586"/>
                  </a:lnTo>
                  <a:lnTo>
                    <a:pt x="571" y="584"/>
                  </a:lnTo>
                  <a:lnTo>
                    <a:pt x="566" y="583"/>
                  </a:lnTo>
                  <a:lnTo>
                    <a:pt x="559" y="583"/>
                  </a:lnTo>
                  <a:lnTo>
                    <a:pt x="552" y="585"/>
                  </a:lnTo>
                  <a:lnTo>
                    <a:pt x="546" y="590"/>
                  </a:lnTo>
                  <a:lnTo>
                    <a:pt x="155" y="366"/>
                  </a:lnTo>
                  <a:lnTo>
                    <a:pt x="155" y="365"/>
                  </a:lnTo>
                  <a:lnTo>
                    <a:pt x="155" y="363"/>
                  </a:lnTo>
                  <a:lnTo>
                    <a:pt x="154" y="360"/>
                  </a:lnTo>
                  <a:lnTo>
                    <a:pt x="153" y="356"/>
                  </a:lnTo>
                  <a:lnTo>
                    <a:pt x="151" y="351"/>
                  </a:lnTo>
                  <a:lnTo>
                    <a:pt x="148" y="346"/>
                  </a:lnTo>
                  <a:lnTo>
                    <a:pt x="144" y="342"/>
                  </a:lnTo>
                  <a:lnTo>
                    <a:pt x="137" y="337"/>
                  </a:lnTo>
                  <a:lnTo>
                    <a:pt x="70" y="297"/>
                  </a:lnTo>
                  <a:lnTo>
                    <a:pt x="335" y="173"/>
                  </a:lnTo>
                  <a:lnTo>
                    <a:pt x="335" y="0"/>
                  </a:lnTo>
                  <a:lnTo>
                    <a:pt x="303" y="35"/>
                  </a:lnTo>
                  <a:lnTo>
                    <a:pt x="303" y="144"/>
                  </a:lnTo>
                  <a:lnTo>
                    <a:pt x="76" y="24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5" name="Line 340"/>
            <p:cNvSpPr>
              <a:spLocks noChangeShapeType="1"/>
            </p:cNvSpPr>
            <p:nvPr/>
          </p:nvSpPr>
          <p:spPr bwMode="auto">
            <a:xfrm>
              <a:off x="4187" y="3254"/>
              <a:ext cx="0" cy="10"/>
            </a:xfrm>
            <a:prstGeom prst="line">
              <a:avLst/>
            </a:prstGeom>
            <a:noFill/>
            <a:ln w="12700">
              <a:solidFill>
                <a:srgbClr val="00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6" name="Freeform 341"/>
            <p:cNvSpPr>
              <a:spLocks/>
            </p:cNvSpPr>
            <p:nvPr/>
          </p:nvSpPr>
          <p:spPr bwMode="auto">
            <a:xfrm>
              <a:off x="3580" y="2452"/>
              <a:ext cx="274" cy="327"/>
            </a:xfrm>
            <a:custGeom>
              <a:avLst/>
              <a:gdLst>
                <a:gd name="T0" fmla="*/ 33 w 274"/>
                <a:gd name="T1" fmla="*/ 326 h 327"/>
                <a:gd name="T2" fmla="*/ 0 w 274"/>
                <a:gd name="T3" fmla="*/ 309 h 327"/>
                <a:gd name="T4" fmla="*/ 5 w 274"/>
                <a:gd name="T5" fmla="*/ 306 h 327"/>
                <a:gd name="T6" fmla="*/ 10 w 274"/>
                <a:gd name="T7" fmla="*/ 304 h 327"/>
                <a:gd name="T8" fmla="*/ 14 w 274"/>
                <a:gd name="T9" fmla="*/ 301 h 327"/>
                <a:gd name="T10" fmla="*/ 17 w 274"/>
                <a:gd name="T11" fmla="*/ 299 h 327"/>
                <a:gd name="T12" fmla="*/ 20 w 274"/>
                <a:gd name="T13" fmla="*/ 296 h 327"/>
                <a:gd name="T14" fmla="*/ 22 w 274"/>
                <a:gd name="T15" fmla="*/ 294 h 327"/>
                <a:gd name="T16" fmla="*/ 23 w 274"/>
                <a:gd name="T17" fmla="*/ 293 h 327"/>
                <a:gd name="T18" fmla="*/ 23 w 274"/>
                <a:gd name="T19" fmla="*/ 292 h 327"/>
                <a:gd name="T20" fmla="*/ 250 w 274"/>
                <a:gd name="T21" fmla="*/ 8 h 327"/>
                <a:gd name="T22" fmla="*/ 259 w 274"/>
                <a:gd name="T23" fmla="*/ 1 h 327"/>
                <a:gd name="T24" fmla="*/ 265 w 274"/>
                <a:gd name="T25" fmla="*/ 0 h 327"/>
                <a:gd name="T26" fmla="*/ 269 w 274"/>
                <a:gd name="T27" fmla="*/ 4 h 327"/>
                <a:gd name="T28" fmla="*/ 272 w 274"/>
                <a:gd name="T29" fmla="*/ 10 h 327"/>
                <a:gd name="T30" fmla="*/ 273 w 274"/>
                <a:gd name="T31" fmla="*/ 18 h 327"/>
                <a:gd name="T32" fmla="*/ 273 w 274"/>
                <a:gd name="T33" fmla="*/ 25 h 327"/>
                <a:gd name="T34" fmla="*/ 273 w 274"/>
                <a:gd name="T35" fmla="*/ 29 h 327"/>
                <a:gd name="T36" fmla="*/ 273 w 274"/>
                <a:gd name="T37" fmla="*/ 31 h 327"/>
                <a:gd name="T38" fmla="*/ 47 w 274"/>
                <a:gd name="T39" fmla="*/ 320 h 327"/>
                <a:gd name="T40" fmla="*/ 33 w 274"/>
                <a:gd name="T41" fmla="*/ 326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4" h="327">
                  <a:moveTo>
                    <a:pt x="33" y="326"/>
                  </a:moveTo>
                  <a:lnTo>
                    <a:pt x="0" y="309"/>
                  </a:lnTo>
                  <a:lnTo>
                    <a:pt x="5" y="306"/>
                  </a:lnTo>
                  <a:lnTo>
                    <a:pt x="10" y="304"/>
                  </a:lnTo>
                  <a:lnTo>
                    <a:pt x="14" y="301"/>
                  </a:lnTo>
                  <a:lnTo>
                    <a:pt x="17" y="299"/>
                  </a:lnTo>
                  <a:lnTo>
                    <a:pt x="20" y="296"/>
                  </a:lnTo>
                  <a:lnTo>
                    <a:pt x="22" y="294"/>
                  </a:lnTo>
                  <a:lnTo>
                    <a:pt x="23" y="293"/>
                  </a:lnTo>
                  <a:lnTo>
                    <a:pt x="23" y="292"/>
                  </a:lnTo>
                  <a:lnTo>
                    <a:pt x="250" y="8"/>
                  </a:lnTo>
                  <a:lnTo>
                    <a:pt x="259" y="1"/>
                  </a:lnTo>
                  <a:lnTo>
                    <a:pt x="265" y="0"/>
                  </a:lnTo>
                  <a:lnTo>
                    <a:pt x="269" y="4"/>
                  </a:lnTo>
                  <a:lnTo>
                    <a:pt x="272" y="10"/>
                  </a:lnTo>
                  <a:lnTo>
                    <a:pt x="273" y="18"/>
                  </a:lnTo>
                  <a:lnTo>
                    <a:pt x="273" y="25"/>
                  </a:lnTo>
                  <a:lnTo>
                    <a:pt x="273" y="29"/>
                  </a:lnTo>
                  <a:lnTo>
                    <a:pt x="273" y="31"/>
                  </a:lnTo>
                  <a:lnTo>
                    <a:pt x="47" y="320"/>
                  </a:lnTo>
                  <a:lnTo>
                    <a:pt x="33" y="32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7" name="Freeform 342"/>
            <p:cNvSpPr>
              <a:spLocks/>
            </p:cNvSpPr>
            <p:nvPr/>
          </p:nvSpPr>
          <p:spPr bwMode="auto">
            <a:xfrm>
              <a:off x="3580" y="2452"/>
              <a:ext cx="280" cy="333"/>
            </a:xfrm>
            <a:custGeom>
              <a:avLst/>
              <a:gdLst>
                <a:gd name="T0" fmla="*/ 34 w 280"/>
                <a:gd name="T1" fmla="*/ 332 h 333"/>
                <a:gd name="T2" fmla="*/ 0 w 280"/>
                <a:gd name="T3" fmla="*/ 315 h 333"/>
                <a:gd name="T4" fmla="*/ 5 w 280"/>
                <a:gd name="T5" fmla="*/ 312 h 333"/>
                <a:gd name="T6" fmla="*/ 10 w 280"/>
                <a:gd name="T7" fmla="*/ 310 h 333"/>
                <a:gd name="T8" fmla="*/ 14 w 280"/>
                <a:gd name="T9" fmla="*/ 307 h 333"/>
                <a:gd name="T10" fmla="*/ 17 w 280"/>
                <a:gd name="T11" fmla="*/ 304 h 333"/>
                <a:gd name="T12" fmla="*/ 20 w 280"/>
                <a:gd name="T13" fmla="*/ 301 h 333"/>
                <a:gd name="T14" fmla="*/ 22 w 280"/>
                <a:gd name="T15" fmla="*/ 299 h 333"/>
                <a:gd name="T16" fmla="*/ 23 w 280"/>
                <a:gd name="T17" fmla="*/ 298 h 333"/>
                <a:gd name="T18" fmla="*/ 24 w 280"/>
                <a:gd name="T19" fmla="*/ 297 h 333"/>
                <a:gd name="T20" fmla="*/ 255 w 280"/>
                <a:gd name="T21" fmla="*/ 8 h 333"/>
                <a:gd name="T22" fmla="*/ 265 w 280"/>
                <a:gd name="T23" fmla="*/ 1 h 333"/>
                <a:gd name="T24" fmla="*/ 271 w 280"/>
                <a:gd name="T25" fmla="*/ 0 h 333"/>
                <a:gd name="T26" fmla="*/ 275 w 280"/>
                <a:gd name="T27" fmla="*/ 4 h 333"/>
                <a:gd name="T28" fmla="*/ 278 w 280"/>
                <a:gd name="T29" fmla="*/ 10 h 333"/>
                <a:gd name="T30" fmla="*/ 279 w 280"/>
                <a:gd name="T31" fmla="*/ 18 h 333"/>
                <a:gd name="T32" fmla="*/ 279 w 280"/>
                <a:gd name="T33" fmla="*/ 25 h 333"/>
                <a:gd name="T34" fmla="*/ 279 w 280"/>
                <a:gd name="T35" fmla="*/ 30 h 333"/>
                <a:gd name="T36" fmla="*/ 279 w 280"/>
                <a:gd name="T37" fmla="*/ 32 h 333"/>
                <a:gd name="T38" fmla="*/ 48 w 280"/>
                <a:gd name="T39" fmla="*/ 326 h 333"/>
                <a:gd name="T40" fmla="*/ 34 w 280"/>
                <a:gd name="T41" fmla="*/ 33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0" h="333">
                  <a:moveTo>
                    <a:pt x="34" y="332"/>
                  </a:moveTo>
                  <a:lnTo>
                    <a:pt x="0" y="315"/>
                  </a:lnTo>
                  <a:lnTo>
                    <a:pt x="5" y="312"/>
                  </a:lnTo>
                  <a:lnTo>
                    <a:pt x="10" y="310"/>
                  </a:lnTo>
                  <a:lnTo>
                    <a:pt x="14" y="307"/>
                  </a:lnTo>
                  <a:lnTo>
                    <a:pt x="17" y="304"/>
                  </a:lnTo>
                  <a:lnTo>
                    <a:pt x="20" y="301"/>
                  </a:lnTo>
                  <a:lnTo>
                    <a:pt x="22" y="299"/>
                  </a:lnTo>
                  <a:lnTo>
                    <a:pt x="23" y="298"/>
                  </a:lnTo>
                  <a:lnTo>
                    <a:pt x="24" y="297"/>
                  </a:lnTo>
                  <a:lnTo>
                    <a:pt x="255" y="8"/>
                  </a:lnTo>
                  <a:lnTo>
                    <a:pt x="265" y="1"/>
                  </a:lnTo>
                  <a:lnTo>
                    <a:pt x="271" y="0"/>
                  </a:lnTo>
                  <a:lnTo>
                    <a:pt x="275" y="4"/>
                  </a:lnTo>
                  <a:lnTo>
                    <a:pt x="278" y="10"/>
                  </a:lnTo>
                  <a:lnTo>
                    <a:pt x="279" y="18"/>
                  </a:lnTo>
                  <a:lnTo>
                    <a:pt x="279" y="25"/>
                  </a:lnTo>
                  <a:lnTo>
                    <a:pt x="279" y="30"/>
                  </a:lnTo>
                  <a:lnTo>
                    <a:pt x="279" y="32"/>
                  </a:lnTo>
                  <a:lnTo>
                    <a:pt x="48" y="326"/>
                  </a:lnTo>
                  <a:lnTo>
                    <a:pt x="34" y="33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8" name="Freeform 343"/>
            <p:cNvSpPr>
              <a:spLocks/>
            </p:cNvSpPr>
            <p:nvPr/>
          </p:nvSpPr>
          <p:spPr bwMode="auto">
            <a:xfrm>
              <a:off x="3837" y="2449"/>
              <a:ext cx="23" cy="21"/>
            </a:xfrm>
            <a:custGeom>
              <a:avLst/>
              <a:gdLst>
                <a:gd name="T0" fmla="*/ 19 w 23"/>
                <a:gd name="T1" fmla="*/ 20 h 21"/>
                <a:gd name="T2" fmla="*/ 21 w 23"/>
                <a:gd name="T3" fmla="*/ 15 h 21"/>
                <a:gd name="T4" fmla="*/ 22 w 23"/>
                <a:gd name="T5" fmla="*/ 11 h 21"/>
                <a:gd name="T6" fmla="*/ 20 w 23"/>
                <a:gd name="T7" fmla="*/ 7 h 21"/>
                <a:gd name="T8" fmla="*/ 17 w 23"/>
                <a:gd name="T9" fmla="*/ 3 h 21"/>
                <a:gd name="T10" fmla="*/ 13 w 23"/>
                <a:gd name="T11" fmla="*/ 1 h 21"/>
                <a:gd name="T12" fmla="*/ 9 w 23"/>
                <a:gd name="T13" fmla="*/ 0 h 21"/>
                <a:gd name="T14" fmla="*/ 4 w 23"/>
                <a:gd name="T15" fmla="*/ 2 h 21"/>
                <a:gd name="T16" fmla="*/ 0 w 23"/>
                <a:gd name="T17" fmla="*/ 5 h 21"/>
                <a:gd name="T18" fmla="*/ 19 w 23"/>
                <a:gd name="T19"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1">
                  <a:moveTo>
                    <a:pt x="19" y="20"/>
                  </a:moveTo>
                  <a:lnTo>
                    <a:pt x="21" y="15"/>
                  </a:lnTo>
                  <a:lnTo>
                    <a:pt x="22" y="11"/>
                  </a:lnTo>
                  <a:lnTo>
                    <a:pt x="20" y="7"/>
                  </a:lnTo>
                  <a:lnTo>
                    <a:pt x="17" y="3"/>
                  </a:lnTo>
                  <a:lnTo>
                    <a:pt x="13" y="1"/>
                  </a:lnTo>
                  <a:lnTo>
                    <a:pt x="9" y="0"/>
                  </a:lnTo>
                  <a:lnTo>
                    <a:pt x="4" y="2"/>
                  </a:lnTo>
                  <a:lnTo>
                    <a:pt x="0" y="5"/>
                  </a:lnTo>
                  <a:lnTo>
                    <a:pt x="19" y="20"/>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9" name="Freeform 344"/>
            <p:cNvSpPr>
              <a:spLocks/>
            </p:cNvSpPr>
            <p:nvPr/>
          </p:nvSpPr>
          <p:spPr bwMode="auto">
            <a:xfrm>
              <a:off x="3598" y="2455"/>
              <a:ext cx="258" cy="315"/>
            </a:xfrm>
            <a:custGeom>
              <a:avLst/>
              <a:gdLst>
                <a:gd name="T0" fmla="*/ 12 w 258"/>
                <a:gd name="T1" fmla="*/ 304 h 315"/>
                <a:gd name="T2" fmla="*/ 23 w 258"/>
                <a:gd name="T3" fmla="*/ 314 h 315"/>
                <a:gd name="T4" fmla="*/ 257 w 258"/>
                <a:gd name="T5" fmla="*/ 20 h 315"/>
                <a:gd name="T6" fmla="*/ 234 w 258"/>
                <a:gd name="T7" fmla="*/ 0 h 315"/>
                <a:gd name="T8" fmla="*/ 0 w 258"/>
                <a:gd name="T9" fmla="*/ 294 h 315"/>
                <a:gd name="T10" fmla="*/ 12 w 258"/>
                <a:gd name="T11" fmla="*/ 304 h 315"/>
              </a:gdLst>
              <a:ahLst/>
              <a:cxnLst>
                <a:cxn ang="0">
                  <a:pos x="T0" y="T1"/>
                </a:cxn>
                <a:cxn ang="0">
                  <a:pos x="T2" y="T3"/>
                </a:cxn>
                <a:cxn ang="0">
                  <a:pos x="T4" y="T5"/>
                </a:cxn>
                <a:cxn ang="0">
                  <a:pos x="T6" y="T7"/>
                </a:cxn>
                <a:cxn ang="0">
                  <a:pos x="T8" y="T9"/>
                </a:cxn>
                <a:cxn ang="0">
                  <a:pos x="T10" y="T11"/>
                </a:cxn>
              </a:cxnLst>
              <a:rect l="0" t="0" r="r" b="b"/>
              <a:pathLst>
                <a:path w="258" h="315">
                  <a:moveTo>
                    <a:pt x="12" y="304"/>
                  </a:moveTo>
                  <a:lnTo>
                    <a:pt x="23" y="314"/>
                  </a:lnTo>
                  <a:lnTo>
                    <a:pt x="257" y="20"/>
                  </a:lnTo>
                  <a:lnTo>
                    <a:pt x="234" y="0"/>
                  </a:lnTo>
                  <a:lnTo>
                    <a:pt x="0" y="294"/>
                  </a:lnTo>
                  <a:lnTo>
                    <a:pt x="12" y="304"/>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0" name="Freeform 345"/>
            <p:cNvSpPr>
              <a:spLocks/>
            </p:cNvSpPr>
            <p:nvPr/>
          </p:nvSpPr>
          <p:spPr bwMode="auto">
            <a:xfrm>
              <a:off x="3595" y="2755"/>
              <a:ext cx="22" cy="21"/>
            </a:xfrm>
            <a:custGeom>
              <a:avLst/>
              <a:gdLst>
                <a:gd name="T0" fmla="*/ 2 w 22"/>
                <a:gd name="T1" fmla="*/ 0 h 21"/>
                <a:gd name="T2" fmla="*/ 0 w 22"/>
                <a:gd name="T3" fmla="*/ 5 h 21"/>
                <a:gd name="T4" fmla="*/ 0 w 22"/>
                <a:gd name="T5" fmla="*/ 9 h 21"/>
                <a:gd name="T6" fmla="*/ 2 w 22"/>
                <a:gd name="T7" fmla="*/ 14 h 21"/>
                <a:gd name="T8" fmla="*/ 5 w 22"/>
                <a:gd name="T9" fmla="*/ 17 h 21"/>
                <a:gd name="T10" fmla="*/ 8 w 22"/>
                <a:gd name="T11" fmla="*/ 19 h 21"/>
                <a:gd name="T12" fmla="*/ 12 w 22"/>
                <a:gd name="T13" fmla="*/ 20 h 21"/>
                <a:gd name="T14" fmla="*/ 17 w 22"/>
                <a:gd name="T15" fmla="*/ 18 h 21"/>
                <a:gd name="T16" fmla="*/ 21 w 22"/>
                <a:gd name="T17" fmla="*/ 15 h 21"/>
                <a:gd name="T18" fmla="*/ 2 w 22"/>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1">
                  <a:moveTo>
                    <a:pt x="2" y="0"/>
                  </a:moveTo>
                  <a:lnTo>
                    <a:pt x="0" y="5"/>
                  </a:lnTo>
                  <a:lnTo>
                    <a:pt x="0" y="9"/>
                  </a:lnTo>
                  <a:lnTo>
                    <a:pt x="2" y="14"/>
                  </a:lnTo>
                  <a:lnTo>
                    <a:pt x="5" y="17"/>
                  </a:lnTo>
                  <a:lnTo>
                    <a:pt x="8" y="19"/>
                  </a:lnTo>
                  <a:lnTo>
                    <a:pt x="12" y="20"/>
                  </a:lnTo>
                  <a:lnTo>
                    <a:pt x="17" y="18"/>
                  </a:lnTo>
                  <a:lnTo>
                    <a:pt x="21" y="15"/>
                  </a:lnTo>
                  <a:lnTo>
                    <a:pt x="2" y="0"/>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1" name="Freeform 346"/>
            <p:cNvSpPr>
              <a:spLocks/>
            </p:cNvSpPr>
            <p:nvPr/>
          </p:nvSpPr>
          <p:spPr bwMode="auto">
            <a:xfrm>
              <a:off x="3836" y="2458"/>
              <a:ext cx="17" cy="16"/>
            </a:xfrm>
            <a:custGeom>
              <a:avLst/>
              <a:gdLst>
                <a:gd name="T0" fmla="*/ 14 w 17"/>
                <a:gd name="T1" fmla="*/ 15 h 16"/>
                <a:gd name="T2" fmla="*/ 16 w 17"/>
                <a:gd name="T3" fmla="*/ 11 h 16"/>
                <a:gd name="T4" fmla="*/ 16 w 17"/>
                <a:gd name="T5" fmla="*/ 8 h 16"/>
                <a:gd name="T6" fmla="*/ 15 w 17"/>
                <a:gd name="T7" fmla="*/ 5 h 16"/>
                <a:gd name="T8" fmla="*/ 13 w 17"/>
                <a:gd name="T9" fmla="*/ 2 h 16"/>
                <a:gd name="T10" fmla="*/ 9 w 17"/>
                <a:gd name="T11" fmla="*/ 1 h 16"/>
                <a:gd name="T12" fmla="*/ 7 w 17"/>
                <a:gd name="T13" fmla="*/ 0 h 16"/>
                <a:gd name="T14" fmla="*/ 3 w 17"/>
                <a:gd name="T15" fmla="*/ 1 h 16"/>
                <a:gd name="T16" fmla="*/ 0 w 17"/>
                <a:gd name="T17" fmla="*/ 4 h 16"/>
                <a:gd name="T18" fmla="*/ 14 w 17"/>
                <a:gd name="T19"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6">
                  <a:moveTo>
                    <a:pt x="14" y="15"/>
                  </a:moveTo>
                  <a:lnTo>
                    <a:pt x="16" y="11"/>
                  </a:lnTo>
                  <a:lnTo>
                    <a:pt x="16" y="8"/>
                  </a:lnTo>
                  <a:lnTo>
                    <a:pt x="15" y="5"/>
                  </a:lnTo>
                  <a:lnTo>
                    <a:pt x="13" y="2"/>
                  </a:lnTo>
                  <a:lnTo>
                    <a:pt x="9" y="1"/>
                  </a:lnTo>
                  <a:lnTo>
                    <a:pt x="7" y="0"/>
                  </a:lnTo>
                  <a:lnTo>
                    <a:pt x="3" y="1"/>
                  </a:lnTo>
                  <a:lnTo>
                    <a:pt x="0" y="4"/>
                  </a:lnTo>
                  <a:lnTo>
                    <a:pt x="14" y="15"/>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2" name="Freeform 347"/>
            <p:cNvSpPr>
              <a:spLocks/>
            </p:cNvSpPr>
            <p:nvPr/>
          </p:nvSpPr>
          <p:spPr bwMode="auto">
            <a:xfrm>
              <a:off x="3605" y="2463"/>
              <a:ext cx="245" cy="302"/>
            </a:xfrm>
            <a:custGeom>
              <a:avLst/>
              <a:gdLst>
                <a:gd name="T0" fmla="*/ 10 w 245"/>
                <a:gd name="T1" fmla="*/ 293 h 302"/>
                <a:gd name="T2" fmla="*/ 20 w 245"/>
                <a:gd name="T3" fmla="*/ 301 h 302"/>
                <a:gd name="T4" fmla="*/ 244 w 245"/>
                <a:gd name="T5" fmla="*/ 16 h 302"/>
                <a:gd name="T6" fmla="*/ 225 w 245"/>
                <a:gd name="T7" fmla="*/ 0 h 302"/>
                <a:gd name="T8" fmla="*/ 0 w 245"/>
                <a:gd name="T9" fmla="*/ 285 h 302"/>
                <a:gd name="T10" fmla="*/ 10 w 245"/>
                <a:gd name="T11" fmla="*/ 293 h 302"/>
              </a:gdLst>
              <a:ahLst/>
              <a:cxnLst>
                <a:cxn ang="0">
                  <a:pos x="T0" y="T1"/>
                </a:cxn>
                <a:cxn ang="0">
                  <a:pos x="T2" y="T3"/>
                </a:cxn>
                <a:cxn ang="0">
                  <a:pos x="T4" y="T5"/>
                </a:cxn>
                <a:cxn ang="0">
                  <a:pos x="T6" y="T7"/>
                </a:cxn>
                <a:cxn ang="0">
                  <a:pos x="T8" y="T9"/>
                </a:cxn>
                <a:cxn ang="0">
                  <a:pos x="T10" y="T11"/>
                </a:cxn>
              </a:cxnLst>
              <a:rect l="0" t="0" r="r" b="b"/>
              <a:pathLst>
                <a:path w="245" h="302">
                  <a:moveTo>
                    <a:pt x="10" y="293"/>
                  </a:moveTo>
                  <a:lnTo>
                    <a:pt x="20" y="301"/>
                  </a:lnTo>
                  <a:lnTo>
                    <a:pt x="244" y="16"/>
                  </a:lnTo>
                  <a:lnTo>
                    <a:pt x="225" y="0"/>
                  </a:lnTo>
                  <a:lnTo>
                    <a:pt x="0" y="285"/>
                  </a:lnTo>
                  <a:lnTo>
                    <a:pt x="10" y="293"/>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3" name="Freeform 348"/>
            <p:cNvSpPr>
              <a:spLocks/>
            </p:cNvSpPr>
            <p:nvPr/>
          </p:nvSpPr>
          <p:spPr bwMode="auto">
            <a:xfrm>
              <a:off x="3602" y="2754"/>
              <a:ext cx="18" cy="15"/>
            </a:xfrm>
            <a:custGeom>
              <a:avLst/>
              <a:gdLst>
                <a:gd name="T0" fmla="*/ 2 w 18"/>
                <a:gd name="T1" fmla="*/ 0 h 15"/>
                <a:gd name="T2" fmla="*/ 1 w 18"/>
                <a:gd name="T3" fmla="*/ 3 h 15"/>
                <a:gd name="T4" fmla="*/ 0 w 18"/>
                <a:gd name="T5" fmla="*/ 6 h 15"/>
                <a:gd name="T6" fmla="*/ 1 w 18"/>
                <a:gd name="T7" fmla="*/ 9 h 15"/>
                <a:gd name="T8" fmla="*/ 4 w 18"/>
                <a:gd name="T9" fmla="*/ 12 h 15"/>
                <a:gd name="T10" fmla="*/ 7 w 18"/>
                <a:gd name="T11" fmla="*/ 14 h 15"/>
                <a:gd name="T12" fmla="*/ 10 w 18"/>
                <a:gd name="T13" fmla="*/ 14 h 15"/>
                <a:gd name="T14" fmla="*/ 13 w 18"/>
                <a:gd name="T15" fmla="*/ 13 h 15"/>
                <a:gd name="T16" fmla="*/ 17 w 18"/>
                <a:gd name="T17" fmla="*/ 11 h 15"/>
                <a:gd name="T18" fmla="*/ 2 w 18"/>
                <a:gd name="T19"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5">
                  <a:moveTo>
                    <a:pt x="2" y="0"/>
                  </a:moveTo>
                  <a:lnTo>
                    <a:pt x="1" y="3"/>
                  </a:lnTo>
                  <a:lnTo>
                    <a:pt x="0" y="6"/>
                  </a:lnTo>
                  <a:lnTo>
                    <a:pt x="1" y="9"/>
                  </a:lnTo>
                  <a:lnTo>
                    <a:pt x="4" y="12"/>
                  </a:lnTo>
                  <a:lnTo>
                    <a:pt x="7" y="14"/>
                  </a:lnTo>
                  <a:lnTo>
                    <a:pt x="10" y="14"/>
                  </a:lnTo>
                  <a:lnTo>
                    <a:pt x="13" y="13"/>
                  </a:lnTo>
                  <a:lnTo>
                    <a:pt x="17" y="11"/>
                  </a:lnTo>
                  <a:lnTo>
                    <a:pt x="2" y="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4" name="Freeform 349"/>
            <p:cNvSpPr>
              <a:spLocks/>
            </p:cNvSpPr>
            <p:nvPr/>
          </p:nvSpPr>
          <p:spPr bwMode="auto">
            <a:xfrm>
              <a:off x="3570" y="2781"/>
              <a:ext cx="662" cy="364"/>
            </a:xfrm>
            <a:custGeom>
              <a:avLst/>
              <a:gdLst>
                <a:gd name="T0" fmla="*/ 37 w 662"/>
                <a:gd name="T1" fmla="*/ 0 h 364"/>
                <a:gd name="T2" fmla="*/ 0 w 662"/>
                <a:gd name="T3" fmla="*/ 14 h 364"/>
                <a:gd name="T4" fmla="*/ 616 w 662"/>
                <a:gd name="T5" fmla="*/ 363 h 364"/>
                <a:gd name="T6" fmla="*/ 661 w 662"/>
                <a:gd name="T7" fmla="*/ 336 h 364"/>
                <a:gd name="T8" fmla="*/ 638 w 662"/>
                <a:gd name="T9" fmla="*/ 321 h 364"/>
                <a:gd name="T10" fmla="*/ 619 w 662"/>
                <a:gd name="T11" fmla="*/ 306 h 364"/>
                <a:gd name="T12" fmla="*/ 606 w 662"/>
                <a:gd name="T13" fmla="*/ 293 h 364"/>
                <a:gd name="T14" fmla="*/ 595 w 662"/>
                <a:gd name="T15" fmla="*/ 282 h 364"/>
                <a:gd name="T16" fmla="*/ 589 w 662"/>
                <a:gd name="T17" fmla="*/ 273 h 364"/>
                <a:gd name="T18" fmla="*/ 585 w 662"/>
                <a:gd name="T19" fmla="*/ 268 h 364"/>
                <a:gd name="T20" fmla="*/ 582 w 662"/>
                <a:gd name="T21" fmla="*/ 264 h 364"/>
                <a:gd name="T22" fmla="*/ 582 w 662"/>
                <a:gd name="T23" fmla="*/ 263 h 364"/>
                <a:gd name="T24" fmla="*/ 87 w 662"/>
                <a:gd name="T25" fmla="*/ 7 h 364"/>
                <a:gd name="T26" fmla="*/ 70 w 662"/>
                <a:gd name="T27" fmla="*/ 7 h 364"/>
                <a:gd name="T28" fmla="*/ 68 w 662"/>
                <a:gd name="T29" fmla="*/ 7 h 364"/>
                <a:gd name="T30" fmla="*/ 65 w 662"/>
                <a:gd name="T31" fmla="*/ 7 h 364"/>
                <a:gd name="T32" fmla="*/ 61 w 662"/>
                <a:gd name="T33" fmla="*/ 6 h 364"/>
                <a:gd name="T34" fmla="*/ 56 w 662"/>
                <a:gd name="T35" fmla="*/ 5 h 364"/>
                <a:gd name="T36" fmla="*/ 51 w 662"/>
                <a:gd name="T37" fmla="*/ 4 h 364"/>
                <a:gd name="T38" fmla="*/ 44 w 662"/>
                <a:gd name="T39" fmla="*/ 2 h 364"/>
                <a:gd name="T40" fmla="*/ 37 w 662"/>
                <a:gd name="T41"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2" h="364">
                  <a:moveTo>
                    <a:pt x="37" y="0"/>
                  </a:moveTo>
                  <a:lnTo>
                    <a:pt x="0" y="14"/>
                  </a:lnTo>
                  <a:lnTo>
                    <a:pt x="616" y="363"/>
                  </a:lnTo>
                  <a:lnTo>
                    <a:pt x="661" y="336"/>
                  </a:lnTo>
                  <a:lnTo>
                    <a:pt x="638" y="321"/>
                  </a:lnTo>
                  <a:lnTo>
                    <a:pt x="619" y="306"/>
                  </a:lnTo>
                  <a:lnTo>
                    <a:pt x="606" y="293"/>
                  </a:lnTo>
                  <a:lnTo>
                    <a:pt x="595" y="282"/>
                  </a:lnTo>
                  <a:lnTo>
                    <a:pt x="589" y="273"/>
                  </a:lnTo>
                  <a:lnTo>
                    <a:pt x="585" y="268"/>
                  </a:lnTo>
                  <a:lnTo>
                    <a:pt x="582" y="264"/>
                  </a:lnTo>
                  <a:lnTo>
                    <a:pt x="582" y="263"/>
                  </a:lnTo>
                  <a:lnTo>
                    <a:pt x="87" y="7"/>
                  </a:lnTo>
                  <a:lnTo>
                    <a:pt x="70" y="7"/>
                  </a:lnTo>
                  <a:lnTo>
                    <a:pt x="68" y="7"/>
                  </a:lnTo>
                  <a:lnTo>
                    <a:pt x="65" y="7"/>
                  </a:lnTo>
                  <a:lnTo>
                    <a:pt x="61" y="6"/>
                  </a:lnTo>
                  <a:lnTo>
                    <a:pt x="56" y="5"/>
                  </a:lnTo>
                  <a:lnTo>
                    <a:pt x="51" y="4"/>
                  </a:lnTo>
                  <a:lnTo>
                    <a:pt x="44" y="2"/>
                  </a:lnTo>
                  <a:lnTo>
                    <a:pt x="37" y="0"/>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5" name="Freeform 350"/>
            <p:cNvSpPr>
              <a:spLocks/>
            </p:cNvSpPr>
            <p:nvPr/>
          </p:nvSpPr>
          <p:spPr bwMode="auto">
            <a:xfrm>
              <a:off x="3570" y="2781"/>
              <a:ext cx="668" cy="370"/>
            </a:xfrm>
            <a:custGeom>
              <a:avLst/>
              <a:gdLst>
                <a:gd name="T0" fmla="*/ 37 w 668"/>
                <a:gd name="T1" fmla="*/ 0 h 370"/>
                <a:gd name="T2" fmla="*/ 0 w 668"/>
                <a:gd name="T3" fmla="*/ 14 h 370"/>
                <a:gd name="T4" fmla="*/ 622 w 668"/>
                <a:gd name="T5" fmla="*/ 369 h 370"/>
                <a:gd name="T6" fmla="*/ 667 w 668"/>
                <a:gd name="T7" fmla="*/ 342 h 370"/>
                <a:gd name="T8" fmla="*/ 644 w 668"/>
                <a:gd name="T9" fmla="*/ 326 h 370"/>
                <a:gd name="T10" fmla="*/ 625 w 668"/>
                <a:gd name="T11" fmla="*/ 311 h 370"/>
                <a:gd name="T12" fmla="*/ 611 w 668"/>
                <a:gd name="T13" fmla="*/ 298 h 370"/>
                <a:gd name="T14" fmla="*/ 600 w 668"/>
                <a:gd name="T15" fmla="*/ 287 h 370"/>
                <a:gd name="T16" fmla="*/ 594 w 668"/>
                <a:gd name="T17" fmla="*/ 278 h 370"/>
                <a:gd name="T18" fmla="*/ 590 w 668"/>
                <a:gd name="T19" fmla="*/ 272 h 370"/>
                <a:gd name="T20" fmla="*/ 587 w 668"/>
                <a:gd name="T21" fmla="*/ 268 h 370"/>
                <a:gd name="T22" fmla="*/ 587 w 668"/>
                <a:gd name="T23" fmla="*/ 267 h 370"/>
                <a:gd name="T24" fmla="*/ 88 w 668"/>
                <a:gd name="T25" fmla="*/ 7 h 370"/>
                <a:gd name="T26" fmla="*/ 71 w 668"/>
                <a:gd name="T27" fmla="*/ 7 h 370"/>
                <a:gd name="T28" fmla="*/ 69 w 668"/>
                <a:gd name="T29" fmla="*/ 7 h 370"/>
                <a:gd name="T30" fmla="*/ 66 w 668"/>
                <a:gd name="T31" fmla="*/ 7 h 370"/>
                <a:gd name="T32" fmla="*/ 62 w 668"/>
                <a:gd name="T33" fmla="*/ 6 h 370"/>
                <a:gd name="T34" fmla="*/ 57 w 668"/>
                <a:gd name="T35" fmla="*/ 5 h 370"/>
                <a:gd name="T36" fmla="*/ 51 w 668"/>
                <a:gd name="T37" fmla="*/ 4 h 370"/>
                <a:gd name="T38" fmla="*/ 44 w 668"/>
                <a:gd name="T39" fmla="*/ 2 h 370"/>
                <a:gd name="T40" fmla="*/ 37 w 668"/>
                <a:gd name="T41" fmla="*/ 0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8" h="370">
                  <a:moveTo>
                    <a:pt x="37" y="0"/>
                  </a:moveTo>
                  <a:lnTo>
                    <a:pt x="0" y="14"/>
                  </a:lnTo>
                  <a:lnTo>
                    <a:pt x="622" y="369"/>
                  </a:lnTo>
                  <a:lnTo>
                    <a:pt x="667" y="342"/>
                  </a:lnTo>
                  <a:lnTo>
                    <a:pt x="644" y="326"/>
                  </a:lnTo>
                  <a:lnTo>
                    <a:pt x="625" y="311"/>
                  </a:lnTo>
                  <a:lnTo>
                    <a:pt x="611" y="298"/>
                  </a:lnTo>
                  <a:lnTo>
                    <a:pt x="600" y="287"/>
                  </a:lnTo>
                  <a:lnTo>
                    <a:pt x="594" y="278"/>
                  </a:lnTo>
                  <a:lnTo>
                    <a:pt x="590" y="272"/>
                  </a:lnTo>
                  <a:lnTo>
                    <a:pt x="587" y="268"/>
                  </a:lnTo>
                  <a:lnTo>
                    <a:pt x="587" y="267"/>
                  </a:lnTo>
                  <a:lnTo>
                    <a:pt x="88" y="7"/>
                  </a:lnTo>
                  <a:lnTo>
                    <a:pt x="71" y="7"/>
                  </a:lnTo>
                  <a:lnTo>
                    <a:pt x="69" y="7"/>
                  </a:lnTo>
                  <a:lnTo>
                    <a:pt x="66" y="7"/>
                  </a:lnTo>
                  <a:lnTo>
                    <a:pt x="62" y="6"/>
                  </a:lnTo>
                  <a:lnTo>
                    <a:pt x="57" y="5"/>
                  </a:lnTo>
                  <a:lnTo>
                    <a:pt x="51" y="4"/>
                  </a:lnTo>
                  <a:lnTo>
                    <a:pt x="44" y="2"/>
                  </a:lnTo>
                  <a:lnTo>
                    <a:pt x="3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6" name="Freeform 351"/>
            <p:cNvSpPr>
              <a:spLocks/>
            </p:cNvSpPr>
            <p:nvPr/>
          </p:nvSpPr>
          <p:spPr bwMode="auto">
            <a:xfrm>
              <a:off x="3599" y="2787"/>
              <a:ext cx="54" cy="12"/>
            </a:xfrm>
            <a:custGeom>
              <a:avLst/>
              <a:gdLst>
                <a:gd name="T0" fmla="*/ 37 w 54"/>
                <a:gd name="T1" fmla="*/ 1 h 12"/>
                <a:gd name="T2" fmla="*/ 38 w 54"/>
                <a:gd name="T3" fmla="*/ 1 h 12"/>
                <a:gd name="T4" fmla="*/ 40 w 54"/>
                <a:gd name="T5" fmla="*/ 1 h 12"/>
                <a:gd name="T6" fmla="*/ 41 w 54"/>
                <a:gd name="T7" fmla="*/ 1 h 12"/>
                <a:gd name="T8" fmla="*/ 44 w 54"/>
                <a:gd name="T9" fmla="*/ 1 h 12"/>
                <a:gd name="T10" fmla="*/ 46 w 54"/>
                <a:gd name="T11" fmla="*/ 1 h 12"/>
                <a:gd name="T12" fmla="*/ 48 w 54"/>
                <a:gd name="T13" fmla="*/ 1 h 12"/>
                <a:gd name="T14" fmla="*/ 50 w 54"/>
                <a:gd name="T15" fmla="*/ 1 h 12"/>
                <a:gd name="T16" fmla="*/ 53 w 54"/>
                <a:gd name="T17" fmla="*/ 1 h 12"/>
                <a:gd name="T18" fmla="*/ 17 w 54"/>
                <a:gd name="T19" fmla="*/ 11 h 12"/>
                <a:gd name="T20" fmla="*/ 0 w 54"/>
                <a:gd name="T21" fmla="*/ 10 h 12"/>
                <a:gd name="T22" fmla="*/ 0 w 54"/>
                <a:gd name="T23" fmla="*/ 10 h 12"/>
                <a:gd name="T24" fmla="*/ 2 w 54"/>
                <a:gd name="T25" fmla="*/ 8 h 12"/>
                <a:gd name="T26" fmla="*/ 4 w 54"/>
                <a:gd name="T27" fmla="*/ 7 h 12"/>
                <a:gd name="T28" fmla="*/ 8 w 54"/>
                <a:gd name="T29" fmla="*/ 5 h 12"/>
                <a:gd name="T30" fmla="*/ 12 w 54"/>
                <a:gd name="T31" fmla="*/ 3 h 12"/>
                <a:gd name="T32" fmla="*/ 16 w 54"/>
                <a:gd name="T33" fmla="*/ 2 h 12"/>
                <a:gd name="T34" fmla="*/ 20 w 54"/>
                <a:gd name="T35" fmla="*/ 1 h 12"/>
                <a:gd name="T36" fmla="*/ 23 w 54"/>
                <a:gd name="T37" fmla="*/ 0 h 12"/>
                <a:gd name="T38" fmla="*/ 25 w 54"/>
                <a:gd name="T39" fmla="*/ 0 h 12"/>
                <a:gd name="T40" fmla="*/ 28 w 54"/>
                <a:gd name="T41" fmla="*/ 1 h 12"/>
                <a:gd name="T42" fmla="*/ 32 w 54"/>
                <a:gd name="T43" fmla="*/ 1 h 12"/>
                <a:gd name="T44" fmla="*/ 37 w 54"/>
                <a:gd name="T45"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4" h="12">
                  <a:moveTo>
                    <a:pt x="37" y="1"/>
                  </a:moveTo>
                  <a:lnTo>
                    <a:pt x="38" y="1"/>
                  </a:lnTo>
                  <a:lnTo>
                    <a:pt x="40" y="1"/>
                  </a:lnTo>
                  <a:lnTo>
                    <a:pt x="41" y="1"/>
                  </a:lnTo>
                  <a:lnTo>
                    <a:pt x="44" y="1"/>
                  </a:lnTo>
                  <a:lnTo>
                    <a:pt x="46" y="1"/>
                  </a:lnTo>
                  <a:lnTo>
                    <a:pt x="48" y="1"/>
                  </a:lnTo>
                  <a:lnTo>
                    <a:pt x="50" y="1"/>
                  </a:lnTo>
                  <a:lnTo>
                    <a:pt x="53" y="1"/>
                  </a:lnTo>
                  <a:lnTo>
                    <a:pt x="17" y="11"/>
                  </a:lnTo>
                  <a:lnTo>
                    <a:pt x="0" y="10"/>
                  </a:lnTo>
                  <a:lnTo>
                    <a:pt x="0" y="10"/>
                  </a:lnTo>
                  <a:lnTo>
                    <a:pt x="2" y="8"/>
                  </a:lnTo>
                  <a:lnTo>
                    <a:pt x="4" y="7"/>
                  </a:lnTo>
                  <a:lnTo>
                    <a:pt x="8" y="5"/>
                  </a:lnTo>
                  <a:lnTo>
                    <a:pt x="12" y="3"/>
                  </a:lnTo>
                  <a:lnTo>
                    <a:pt x="16" y="2"/>
                  </a:lnTo>
                  <a:lnTo>
                    <a:pt x="20" y="1"/>
                  </a:lnTo>
                  <a:lnTo>
                    <a:pt x="23" y="0"/>
                  </a:lnTo>
                  <a:lnTo>
                    <a:pt x="25" y="0"/>
                  </a:lnTo>
                  <a:lnTo>
                    <a:pt x="28" y="1"/>
                  </a:lnTo>
                  <a:lnTo>
                    <a:pt x="32" y="1"/>
                  </a:lnTo>
                  <a:lnTo>
                    <a:pt x="37" y="1"/>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7" name="Freeform 352"/>
            <p:cNvSpPr>
              <a:spLocks/>
            </p:cNvSpPr>
            <p:nvPr/>
          </p:nvSpPr>
          <p:spPr bwMode="auto">
            <a:xfrm>
              <a:off x="4107" y="3049"/>
              <a:ext cx="52" cy="34"/>
            </a:xfrm>
            <a:custGeom>
              <a:avLst/>
              <a:gdLst>
                <a:gd name="T0" fmla="*/ 44 w 52"/>
                <a:gd name="T1" fmla="*/ 0 h 34"/>
                <a:gd name="T2" fmla="*/ 0 w 52"/>
                <a:gd name="T3" fmla="*/ 19 h 34"/>
                <a:gd name="T4" fmla="*/ 0 w 52"/>
                <a:gd name="T5" fmla="*/ 20 h 34"/>
                <a:gd name="T6" fmla="*/ 0 w 52"/>
                <a:gd name="T7" fmla="*/ 24 h 34"/>
                <a:gd name="T8" fmla="*/ 2 w 52"/>
                <a:gd name="T9" fmla="*/ 28 h 34"/>
                <a:gd name="T10" fmla="*/ 7 w 52"/>
                <a:gd name="T11" fmla="*/ 33 h 34"/>
                <a:gd name="T12" fmla="*/ 51 w 52"/>
                <a:gd name="T13" fmla="*/ 10 h 34"/>
                <a:gd name="T14" fmla="*/ 49 w 52"/>
                <a:gd name="T15" fmla="*/ 8 h 34"/>
                <a:gd name="T16" fmla="*/ 48 w 52"/>
                <a:gd name="T17" fmla="*/ 6 h 34"/>
                <a:gd name="T18" fmla="*/ 46 w 52"/>
                <a:gd name="T19" fmla="*/ 3 h 34"/>
                <a:gd name="T20" fmla="*/ 44 w 52"/>
                <a:gd name="T2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 h="34">
                  <a:moveTo>
                    <a:pt x="44" y="0"/>
                  </a:moveTo>
                  <a:lnTo>
                    <a:pt x="0" y="19"/>
                  </a:lnTo>
                  <a:lnTo>
                    <a:pt x="0" y="20"/>
                  </a:lnTo>
                  <a:lnTo>
                    <a:pt x="0" y="24"/>
                  </a:lnTo>
                  <a:lnTo>
                    <a:pt x="2" y="28"/>
                  </a:lnTo>
                  <a:lnTo>
                    <a:pt x="7" y="33"/>
                  </a:lnTo>
                  <a:lnTo>
                    <a:pt x="51" y="10"/>
                  </a:lnTo>
                  <a:lnTo>
                    <a:pt x="49" y="8"/>
                  </a:lnTo>
                  <a:lnTo>
                    <a:pt x="48" y="6"/>
                  </a:lnTo>
                  <a:lnTo>
                    <a:pt x="46" y="3"/>
                  </a:lnTo>
                  <a:lnTo>
                    <a:pt x="44" y="0"/>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8" name="Freeform 353"/>
            <p:cNvSpPr>
              <a:spLocks/>
            </p:cNvSpPr>
            <p:nvPr/>
          </p:nvSpPr>
          <p:spPr bwMode="auto">
            <a:xfrm>
              <a:off x="3572" y="2796"/>
              <a:ext cx="615" cy="348"/>
            </a:xfrm>
            <a:custGeom>
              <a:avLst/>
              <a:gdLst>
                <a:gd name="T0" fmla="*/ 614 w 615"/>
                <a:gd name="T1" fmla="*/ 347 h 348"/>
                <a:gd name="T2" fmla="*/ 610 w 615"/>
                <a:gd name="T3" fmla="*/ 344 h 348"/>
                <a:gd name="T4" fmla="*/ 601 w 615"/>
                <a:gd name="T5" fmla="*/ 337 h 348"/>
                <a:gd name="T6" fmla="*/ 587 w 615"/>
                <a:gd name="T7" fmla="*/ 328 h 348"/>
                <a:gd name="T8" fmla="*/ 572 w 615"/>
                <a:gd name="T9" fmla="*/ 317 h 348"/>
                <a:gd name="T10" fmla="*/ 557 w 615"/>
                <a:gd name="T11" fmla="*/ 304 h 348"/>
                <a:gd name="T12" fmla="*/ 543 w 615"/>
                <a:gd name="T13" fmla="*/ 292 h 348"/>
                <a:gd name="T14" fmla="*/ 534 w 615"/>
                <a:gd name="T15" fmla="*/ 280 h 348"/>
                <a:gd name="T16" fmla="*/ 530 w 615"/>
                <a:gd name="T17" fmla="*/ 270 h 348"/>
                <a:gd name="T18" fmla="*/ 46 w 615"/>
                <a:gd name="T19" fmla="*/ 9 h 348"/>
                <a:gd name="T20" fmla="*/ 44 w 615"/>
                <a:gd name="T21" fmla="*/ 9 h 348"/>
                <a:gd name="T22" fmla="*/ 41 w 615"/>
                <a:gd name="T23" fmla="*/ 8 h 348"/>
                <a:gd name="T24" fmla="*/ 35 w 615"/>
                <a:gd name="T25" fmla="*/ 8 h 348"/>
                <a:gd name="T26" fmla="*/ 28 w 615"/>
                <a:gd name="T27" fmla="*/ 7 h 348"/>
                <a:gd name="T28" fmla="*/ 20 w 615"/>
                <a:gd name="T29" fmla="*/ 5 h 348"/>
                <a:gd name="T30" fmla="*/ 13 w 615"/>
                <a:gd name="T31" fmla="*/ 4 h 348"/>
                <a:gd name="T32" fmla="*/ 6 w 615"/>
                <a:gd name="T33" fmla="*/ 2 h 348"/>
                <a:gd name="T34" fmla="*/ 0 w 615"/>
                <a:gd name="T35" fmla="*/ 0 h 348"/>
                <a:gd name="T36" fmla="*/ 614 w 615"/>
                <a:gd name="T37" fmla="*/ 347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5" h="348">
                  <a:moveTo>
                    <a:pt x="614" y="347"/>
                  </a:moveTo>
                  <a:lnTo>
                    <a:pt x="610" y="344"/>
                  </a:lnTo>
                  <a:lnTo>
                    <a:pt x="601" y="337"/>
                  </a:lnTo>
                  <a:lnTo>
                    <a:pt x="587" y="328"/>
                  </a:lnTo>
                  <a:lnTo>
                    <a:pt x="572" y="317"/>
                  </a:lnTo>
                  <a:lnTo>
                    <a:pt x="557" y="304"/>
                  </a:lnTo>
                  <a:lnTo>
                    <a:pt x="543" y="292"/>
                  </a:lnTo>
                  <a:lnTo>
                    <a:pt x="534" y="280"/>
                  </a:lnTo>
                  <a:lnTo>
                    <a:pt x="530" y="270"/>
                  </a:lnTo>
                  <a:lnTo>
                    <a:pt x="46" y="9"/>
                  </a:lnTo>
                  <a:lnTo>
                    <a:pt x="44" y="9"/>
                  </a:lnTo>
                  <a:lnTo>
                    <a:pt x="41" y="8"/>
                  </a:lnTo>
                  <a:lnTo>
                    <a:pt x="35" y="8"/>
                  </a:lnTo>
                  <a:lnTo>
                    <a:pt x="28" y="7"/>
                  </a:lnTo>
                  <a:lnTo>
                    <a:pt x="20" y="5"/>
                  </a:lnTo>
                  <a:lnTo>
                    <a:pt x="13" y="4"/>
                  </a:lnTo>
                  <a:lnTo>
                    <a:pt x="6" y="2"/>
                  </a:lnTo>
                  <a:lnTo>
                    <a:pt x="0" y="0"/>
                  </a:lnTo>
                  <a:lnTo>
                    <a:pt x="614" y="347"/>
                  </a:lnTo>
                </a:path>
              </a:pathLst>
            </a:custGeom>
            <a:solidFill>
              <a:srgbClr val="004C4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9" name="Freeform 354"/>
            <p:cNvSpPr>
              <a:spLocks/>
            </p:cNvSpPr>
            <p:nvPr/>
          </p:nvSpPr>
          <p:spPr bwMode="auto">
            <a:xfrm>
              <a:off x="3513" y="2799"/>
              <a:ext cx="998" cy="450"/>
            </a:xfrm>
            <a:custGeom>
              <a:avLst/>
              <a:gdLst>
                <a:gd name="T0" fmla="*/ 815 w 998"/>
                <a:gd name="T1" fmla="*/ 316 h 450"/>
                <a:gd name="T2" fmla="*/ 993 w 998"/>
                <a:gd name="T3" fmla="*/ 31 h 450"/>
                <a:gd name="T4" fmla="*/ 995 w 998"/>
                <a:gd name="T5" fmla="*/ 27 h 450"/>
                <a:gd name="T6" fmla="*/ 996 w 998"/>
                <a:gd name="T7" fmla="*/ 19 h 450"/>
                <a:gd name="T8" fmla="*/ 997 w 998"/>
                <a:gd name="T9" fmla="*/ 8 h 450"/>
                <a:gd name="T10" fmla="*/ 795 w 998"/>
                <a:gd name="T11" fmla="*/ 315 h 450"/>
                <a:gd name="T12" fmla="*/ 793 w 998"/>
                <a:gd name="T13" fmla="*/ 318 h 450"/>
                <a:gd name="T14" fmla="*/ 787 w 998"/>
                <a:gd name="T15" fmla="*/ 325 h 450"/>
                <a:gd name="T16" fmla="*/ 779 w 998"/>
                <a:gd name="T17" fmla="*/ 330 h 450"/>
                <a:gd name="T18" fmla="*/ 768 w 998"/>
                <a:gd name="T19" fmla="*/ 330 h 450"/>
                <a:gd name="T20" fmla="*/ 679 w 998"/>
                <a:gd name="T21" fmla="*/ 386 h 450"/>
                <a:gd name="T22" fmla="*/ 677 w 998"/>
                <a:gd name="T23" fmla="*/ 387 h 450"/>
                <a:gd name="T24" fmla="*/ 671 w 998"/>
                <a:gd name="T25" fmla="*/ 387 h 450"/>
                <a:gd name="T26" fmla="*/ 660 w 998"/>
                <a:gd name="T27" fmla="*/ 382 h 450"/>
                <a:gd name="T28" fmla="*/ 647 w 998"/>
                <a:gd name="T29" fmla="*/ 371 h 450"/>
                <a:gd name="T30" fmla="*/ 544 w 998"/>
                <a:gd name="T31" fmla="*/ 313 h 450"/>
                <a:gd name="T32" fmla="*/ 541 w 998"/>
                <a:gd name="T33" fmla="*/ 311 h 450"/>
                <a:gd name="T34" fmla="*/ 536 w 998"/>
                <a:gd name="T35" fmla="*/ 310 h 450"/>
                <a:gd name="T36" fmla="*/ 531 w 998"/>
                <a:gd name="T37" fmla="*/ 315 h 450"/>
                <a:gd name="T38" fmla="*/ 530 w 998"/>
                <a:gd name="T39" fmla="*/ 355 h 450"/>
                <a:gd name="T40" fmla="*/ 131 w 998"/>
                <a:gd name="T41" fmla="*/ 92 h 450"/>
                <a:gd name="T42" fmla="*/ 130 w 998"/>
                <a:gd name="T43" fmla="*/ 89 h 450"/>
                <a:gd name="T44" fmla="*/ 127 w 998"/>
                <a:gd name="T45" fmla="*/ 83 h 450"/>
                <a:gd name="T46" fmla="*/ 120 w 998"/>
                <a:gd name="T47" fmla="*/ 76 h 450"/>
                <a:gd name="T48" fmla="*/ 16 w 998"/>
                <a:gd name="T49" fmla="*/ 14 h 450"/>
                <a:gd name="T50" fmla="*/ 11 w 998"/>
                <a:gd name="T51" fmla="*/ 11 h 450"/>
                <a:gd name="T52" fmla="*/ 0 w 998"/>
                <a:gd name="T53" fmla="*/ 8 h 450"/>
                <a:gd name="T54" fmla="*/ 648 w 998"/>
                <a:gd name="T55" fmla="*/ 441 h 450"/>
                <a:gd name="T56" fmla="*/ 651 w 998"/>
                <a:gd name="T57" fmla="*/ 443 h 450"/>
                <a:gd name="T58" fmla="*/ 662 w 998"/>
                <a:gd name="T59" fmla="*/ 448 h 450"/>
                <a:gd name="T60" fmla="*/ 677 w 998"/>
                <a:gd name="T61" fmla="*/ 448 h 450"/>
                <a:gd name="T62" fmla="*/ 697 w 998"/>
                <a:gd name="T63" fmla="*/ 441 h 450"/>
                <a:gd name="T64" fmla="*/ 983 w 998"/>
                <a:gd name="T65" fmla="*/ 48 h 450"/>
                <a:gd name="T66" fmla="*/ 974 w 998"/>
                <a:gd name="T67" fmla="*/ 218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8" h="450">
                  <a:moveTo>
                    <a:pt x="974" y="218"/>
                  </a:moveTo>
                  <a:lnTo>
                    <a:pt x="815" y="316"/>
                  </a:lnTo>
                  <a:lnTo>
                    <a:pt x="992" y="32"/>
                  </a:lnTo>
                  <a:lnTo>
                    <a:pt x="993" y="31"/>
                  </a:lnTo>
                  <a:lnTo>
                    <a:pt x="994" y="29"/>
                  </a:lnTo>
                  <a:lnTo>
                    <a:pt x="995" y="27"/>
                  </a:lnTo>
                  <a:lnTo>
                    <a:pt x="996" y="24"/>
                  </a:lnTo>
                  <a:lnTo>
                    <a:pt x="996" y="19"/>
                  </a:lnTo>
                  <a:lnTo>
                    <a:pt x="997" y="14"/>
                  </a:lnTo>
                  <a:lnTo>
                    <a:pt x="997" y="8"/>
                  </a:lnTo>
                  <a:lnTo>
                    <a:pt x="996" y="0"/>
                  </a:lnTo>
                  <a:lnTo>
                    <a:pt x="795" y="315"/>
                  </a:lnTo>
                  <a:lnTo>
                    <a:pt x="795" y="316"/>
                  </a:lnTo>
                  <a:lnTo>
                    <a:pt x="793" y="318"/>
                  </a:lnTo>
                  <a:lnTo>
                    <a:pt x="791" y="321"/>
                  </a:lnTo>
                  <a:lnTo>
                    <a:pt x="787" y="325"/>
                  </a:lnTo>
                  <a:lnTo>
                    <a:pt x="783" y="328"/>
                  </a:lnTo>
                  <a:lnTo>
                    <a:pt x="779" y="330"/>
                  </a:lnTo>
                  <a:lnTo>
                    <a:pt x="773" y="331"/>
                  </a:lnTo>
                  <a:lnTo>
                    <a:pt x="768" y="330"/>
                  </a:lnTo>
                  <a:lnTo>
                    <a:pt x="768" y="336"/>
                  </a:lnTo>
                  <a:lnTo>
                    <a:pt x="679" y="386"/>
                  </a:lnTo>
                  <a:lnTo>
                    <a:pt x="678" y="386"/>
                  </a:lnTo>
                  <a:lnTo>
                    <a:pt x="677" y="387"/>
                  </a:lnTo>
                  <a:lnTo>
                    <a:pt x="674" y="387"/>
                  </a:lnTo>
                  <a:lnTo>
                    <a:pt x="671" y="387"/>
                  </a:lnTo>
                  <a:lnTo>
                    <a:pt x="666" y="385"/>
                  </a:lnTo>
                  <a:lnTo>
                    <a:pt x="660" y="382"/>
                  </a:lnTo>
                  <a:lnTo>
                    <a:pt x="654" y="377"/>
                  </a:lnTo>
                  <a:lnTo>
                    <a:pt x="647" y="371"/>
                  </a:lnTo>
                  <a:lnTo>
                    <a:pt x="545" y="313"/>
                  </a:lnTo>
                  <a:lnTo>
                    <a:pt x="544" y="313"/>
                  </a:lnTo>
                  <a:lnTo>
                    <a:pt x="543" y="312"/>
                  </a:lnTo>
                  <a:lnTo>
                    <a:pt x="541" y="311"/>
                  </a:lnTo>
                  <a:lnTo>
                    <a:pt x="539" y="310"/>
                  </a:lnTo>
                  <a:lnTo>
                    <a:pt x="536" y="310"/>
                  </a:lnTo>
                  <a:lnTo>
                    <a:pt x="534" y="311"/>
                  </a:lnTo>
                  <a:lnTo>
                    <a:pt x="531" y="315"/>
                  </a:lnTo>
                  <a:lnTo>
                    <a:pt x="530" y="320"/>
                  </a:lnTo>
                  <a:lnTo>
                    <a:pt x="530" y="355"/>
                  </a:lnTo>
                  <a:lnTo>
                    <a:pt x="131" y="115"/>
                  </a:lnTo>
                  <a:lnTo>
                    <a:pt x="131" y="92"/>
                  </a:lnTo>
                  <a:lnTo>
                    <a:pt x="131" y="91"/>
                  </a:lnTo>
                  <a:lnTo>
                    <a:pt x="130" y="89"/>
                  </a:lnTo>
                  <a:lnTo>
                    <a:pt x="129" y="86"/>
                  </a:lnTo>
                  <a:lnTo>
                    <a:pt x="127" y="83"/>
                  </a:lnTo>
                  <a:lnTo>
                    <a:pt x="124" y="80"/>
                  </a:lnTo>
                  <a:lnTo>
                    <a:pt x="120" y="76"/>
                  </a:lnTo>
                  <a:lnTo>
                    <a:pt x="115" y="73"/>
                  </a:lnTo>
                  <a:lnTo>
                    <a:pt x="16" y="14"/>
                  </a:lnTo>
                  <a:lnTo>
                    <a:pt x="15" y="13"/>
                  </a:lnTo>
                  <a:lnTo>
                    <a:pt x="11" y="11"/>
                  </a:lnTo>
                  <a:lnTo>
                    <a:pt x="6" y="9"/>
                  </a:lnTo>
                  <a:lnTo>
                    <a:pt x="0" y="8"/>
                  </a:lnTo>
                  <a:lnTo>
                    <a:pt x="0" y="45"/>
                  </a:lnTo>
                  <a:lnTo>
                    <a:pt x="648" y="441"/>
                  </a:lnTo>
                  <a:lnTo>
                    <a:pt x="649" y="442"/>
                  </a:lnTo>
                  <a:lnTo>
                    <a:pt x="651" y="443"/>
                  </a:lnTo>
                  <a:lnTo>
                    <a:pt x="656" y="446"/>
                  </a:lnTo>
                  <a:lnTo>
                    <a:pt x="662" y="448"/>
                  </a:lnTo>
                  <a:lnTo>
                    <a:pt x="669" y="449"/>
                  </a:lnTo>
                  <a:lnTo>
                    <a:pt x="677" y="448"/>
                  </a:lnTo>
                  <a:lnTo>
                    <a:pt x="686" y="446"/>
                  </a:lnTo>
                  <a:lnTo>
                    <a:pt x="697" y="441"/>
                  </a:lnTo>
                  <a:lnTo>
                    <a:pt x="983" y="267"/>
                  </a:lnTo>
                  <a:lnTo>
                    <a:pt x="983" y="48"/>
                  </a:lnTo>
                  <a:lnTo>
                    <a:pt x="974" y="64"/>
                  </a:lnTo>
                  <a:lnTo>
                    <a:pt x="974" y="218"/>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0" name="Freeform 355"/>
            <p:cNvSpPr>
              <a:spLocks/>
            </p:cNvSpPr>
            <p:nvPr/>
          </p:nvSpPr>
          <p:spPr bwMode="auto">
            <a:xfrm>
              <a:off x="4171" y="3173"/>
              <a:ext cx="24" cy="12"/>
            </a:xfrm>
            <a:custGeom>
              <a:avLst/>
              <a:gdLst>
                <a:gd name="T0" fmla="*/ 22 w 24"/>
                <a:gd name="T1" fmla="*/ 4 h 12"/>
                <a:gd name="T2" fmla="*/ 21 w 24"/>
                <a:gd name="T3" fmla="*/ 3 h 12"/>
                <a:gd name="T4" fmla="*/ 19 w 24"/>
                <a:gd name="T5" fmla="*/ 3 h 12"/>
                <a:gd name="T6" fmla="*/ 17 w 24"/>
                <a:gd name="T7" fmla="*/ 1 h 12"/>
                <a:gd name="T8" fmla="*/ 13 w 24"/>
                <a:gd name="T9" fmla="*/ 1 h 12"/>
                <a:gd name="T10" fmla="*/ 10 w 24"/>
                <a:gd name="T11" fmla="*/ 0 h 12"/>
                <a:gd name="T12" fmla="*/ 7 w 24"/>
                <a:gd name="T13" fmla="*/ 0 h 12"/>
                <a:gd name="T14" fmla="*/ 4 w 24"/>
                <a:gd name="T15" fmla="*/ 1 h 12"/>
                <a:gd name="T16" fmla="*/ 2 w 24"/>
                <a:gd name="T17" fmla="*/ 2 h 12"/>
                <a:gd name="T18" fmla="*/ 0 w 24"/>
                <a:gd name="T19" fmla="*/ 4 h 12"/>
                <a:gd name="T20" fmla="*/ 1 w 24"/>
                <a:gd name="T21" fmla="*/ 5 h 12"/>
                <a:gd name="T22" fmla="*/ 2 w 24"/>
                <a:gd name="T23" fmla="*/ 6 h 12"/>
                <a:gd name="T24" fmla="*/ 5 w 24"/>
                <a:gd name="T25" fmla="*/ 5 h 12"/>
                <a:gd name="T26" fmla="*/ 6 w 24"/>
                <a:gd name="T27" fmla="*/ 5 h 12"/>
                <a:gd name="T28" fmla="*/ 10 w 24"/>
                <a:gd name="T29" fmla="*/ 6 h 12"/>
                <a:gd name="T30" fmla="*/ 11 w 24"/>
                <a:gd name="T31" fmla="*/ 8 h 12"/>
                <a:gd name="T32" fmla="*/ 13 w 24"/>
                <a:gd name="T33" fmla="*/ 10 h 12"/>
                <a:gd name="T34" fmla="*/ 14 w 24"/>
                <a:gd name="T35" fmla="*/ 10 h 12"/>
                <a:gd name="T36" fmla="*/ 16 w 24"/>
                <a:gd name="T37" fmla="*/ 11 h 12"/>
                <a:gd name="T38" fmla="*/ 18 w 24"/>
                <a:gd name="T39" fmla="*/ 10 h 12"/>
                <a:gd name="T40" fmla="*/ 20 w 24"/>
                <a:gd name="T41" fmla="*/ 10 h 12"/>
                <a:gd name="T42" fmla="*/ 22 w 24"/>
                <a:gd name="T43" fmla="*/ 9 h 12"/>
                <a:gd name="T44" fmla="*/ 23 w 24"/>
                <a:gd name="T45" fmla="*/ 7 h 12"/>
                <a:gd name="T46" fmla="*/ 23 w 24"/>
                <a:gd name="T47" fmla="*/ 6 h 12"/>
                <a:gd name="T48" fmla="*/ 22 w 24"/>
                <a:gd name="T4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12">
                  <a:moveTo>
                    <a:pt x="22" y="4"/>
                  </a:moveTo>
                  <a:lnTo>
                    <a:pt x="21" y="3"/>
                  </a:lnTo>
                  <a:lnTo>
                    <a:pt x="19" y="3"/>
                  </a:lnTo>
                  <a:lnTo>
                    <a:pt x="17" y="1"/>
                  </a:lnTo>
                  <a:lnTo>
                    <a:pt x="13" y="1"/>
                  </a:lnTo>
                  <a:lnTo>
                    <a:pt x="10" y="0"/>
                  </a:lnTo>
                  <a:lnTo>
                    <a:pt x="7" y="0"/>
                  </a:lnTo>
                  <a:lnTo>
                    <a:pt x="4" y="1"/>
                  </a:lnTo>
                  <a:lnTo>
                    <a:pt x="2" y="2"/>
                  </a:lnTo>
                  <a:lnTo>
                    <a:pt x="0" y="4"/>
                  </a:lnTo>
                  <a:lnTo>
                    <a:pt x="1" y="5"/>
                  </a:lnTo>
                  <a:lnTo>
                    <a:pt x="2" y="6"/>
                  </a:lnTo>
                  <a:lnTo>
                    <a:pt x="5" y="5"/>
                  </a:lnTo>
                  <a:lnTo>
                    <a:pt x="6" y="5"/>
                  </a:lnTo>
                  <a:lnTo>
                    <a:pt x="10" y="6"/>
                  </a:lnTo>
                  <a:lnTo>
                    <a:pt x="11" y="8"/>
                  </a:lnTo>
                  <a:lnTo>
                    <a:pt x="13" y="10"/>
                  </a:lnTo>
                  <a:lnTo>
                    <a:pt x="14" y="10"/>
                  </a:lnTo>
                  <a:lnTo>
                    <a:pt x="16" y="11"/>
                  </a:lnTo>
                  <a:lnTo>
                    <a:pt x="18" y="10"/>
                  </a:lnTo>
                  <a:lnTo>
                    <a:pt x="20" y="10"/>
                  </a:lnTo>
                  <a:lnTo>
                    <a:pt x="22" y="9"/>
                  </a:lnTo>
                  <a:lnTo>
                    <a:pt x="23" y="7"/>
                  </a:lnTo>
                  <a:lnTo>
                    <a:pt x="23" y="6"/>
                  </a:lnTo>
                  <a:lnTo>
                    <a:pt x="22"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1" name="Freeform 356"/>
            <p:cNvSpPr>
              <a:spLocks/>
            </p:cNvSpPr>
            <p:nvPr/>
          </p:nvSpPr>
          <p:spPr bwMode="auto">
            <a:xfrm>
              <a:off x="4171" y="3173"/>
              <a:ext cx="30" cy="18"/>
            </a:xfrm>
            <a:custGeom>
              <a:avLst/>
              <a:gdLst>
                <a:gd name="T0" fmla="*/ 28 w 30"/>
                <a:gd name="T1" fmla="*/ 6 h 18"/>
                <a:gd name="T2" fmla="*/ 28 w 30"/>
                <a:gd name="T3" fmla="*/ 6 h 18"/>
                <a:gd name="T4" fmla="*/ 27 w 30"/>
                <a:gd name="T5" fmla="*/ 5 h 18"/>
                <a:gd name="T6" fmla="*/ 24 w 30"/>
                <a:gd name="T7" fmla="*/ 4 h 18"/>
                <a:gd name="T8" fmla="*/ 21 w 30"/>
                <a:gd name="T9" fmla="*/ 2 h 18"/>
                <a:gd name="T10" fmla="*/ 17 w 30"/>
                <a:gd name="T11" fmla="*/ 1 h 18"/>
                <a:gd name="T12" fmla="*/ 13 w 30"/>
                <a:gd name="T13" fmla="*/ 0 h 18"/>
                <a:gd name="T14" fmla="*/ 9 w 30"/>
                <a:gd name="T15" fmla="*/ 0 h 18"/>
                <a:gd name="T16" fmla="*/ 5 w 30"/>
                <a:gd name="T17" fmla="*/ 2 h 18"/>
                <a:gd name="T18" fmla="*/ 2 w 30"/>
                <a:gd name="T19" fmla="*/ 3 h 18"/>
                <a:gd name="T20" fmla="*/ 0 w 30"/>
                <a:gd name="T21" fmla="*/ 6 h 18"/>
                <a:gd name="T22" fmla="*/ 1 w 30"/>
                <a:gd name="T23" fmla="*/ 8 h 18"/>
                <a:gd name="T24" fmla="*/ 3 w 30"/>
                <a:gd name="T25" fmla="*/ 9 h 18"/>
                <a:gd name="T26" fmla="*/ 6 w 30"/>
                <a:gd name="T27" fmla="*/ 8 h 18"/>
                <a:gd name="T28" fmla="*/ 8 w 30"/>
                <a:gd name="T29" fmla="*/ 8 h 18"/>
                <a:gd name="T30" fmla="*/ 12 w 30"/>
                <a:gd name="T31" fmla="*/ 10 h 18"/>
                <a:gd name="T32" fmla="*/ 14 w 30"/>
                <a:gd name="T33" fmla="*/ 13 h 18"/>
                <a:gd name="T34" fmla="*/ 16 w 30"/>
                <a:gd name="T35" fmla="*/ 15 h 18"/>
                <a:gd name="T36" fmla="*/ 18 w 30"/>
                <a:gd name="T37" fmla="*/ 16 h 18"/>
                <a:gd name="T38" fmla="*/ 20 w 30"/>
                <a:gd name="T39" fmla="*/ 17 h 18"/>
                <a:gd name="T40" fmla="*/ 23 w 30"/>
                <a:gd name="T41" fmla="*/ 16 h 18"/>
                <a:gd name="T42" fmla="*/ 25 w 30"/>
                <a:gd name="T43" fmla="*/ 15 h 18"/>
                <a:gd name="T44" fmla="*/ 28 w 30"/>
                <a:gd name="T45" fmla="*/ 14 h 18"/>
                <a:gd name="T46" fmla="*/ 29 w 30"/>
                <a:gd name="T47" fmla="*/ 11 h 18"/>
                <a:gd name="T48" fmla="*/ 29 w 30"/>
                <a:gd name="T49" fmla="*/ 9 h 18"/>
                <a:gd name="T50" fmla="*/ 28 w 30"/>
                <a:gd name="T51" fmla="*/ 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18">
                  <a:moveTo>
                    <a:pt x="28" y="6"/>
                  </a:moveTo>
                  <a:lnTo>
                    <a:pt x="28" y="6"/>
                  </a:lnTo>
                  <a:lnTo>
                    <a:pt x="27" y="5"/>
                  </a:lnTo>
                  <a:lnTo>
                    <a:pt x="24" y="4"/>
                  </a:lnTo>
                  <a:lnTo>
                    <a:pt x="21" y="2"/>
                  </a:lnTo>
                  <a:lnTo>
                    <a:pt x="17" y="1"/>
                  </a:lnTo>
                  <a:lnTo>
                    <a:pt x="13" y="0"/>
                  </a:lnTo>
                  <a:lnTo>
                    <a:pt x="9" y="0"/>
                  </a:lnTo>
                  <a:lnTo>
                    <a:pt x="5" y="2"/>
                  </a:lnTo>
                  <a:lnTo>
                    <a:pt x="2" y="3"/>
                  </a:lnTo>
                  <a:lnTo>
                    <a:pt x="0" y="6"/>
                  </a:lnTo>
                  <a:lnTo>
                    <a:pt x="1" y="8"/>
                  </a:lnTo>
                  <a:lnTo>
                    <a:pt x="3" y="9"/>
                  </a:lnTo>
                  <a:lnTo>
                    <a:pt x="6" y="8"/>
                  </a:lnTo>
                  <a:lnTo>
                    <a:pt x="8" y="8"/>
                  </a:lnTo>
                  <a:lnTo>
                    <a:pt x="12" y="10"/>
                  </a:lnTo>
                  <a:lnTo>
                    <a:pt x="14" y="13"/>
                  </a:lnTo>
                  <a:lnTo>
                    <a:pt x="16" y="15"/>
                  </a:lnTo>
                  <a:lnTo>
                    <a:pt x="18" y="16"/>
                  </a:lnTo>
                  <a:lnTo>
                    <a:pt x="20" y="17"/>
                  </a:lnTo>
                  <a:lnTo>
                    <a:pt x="23" y="16"/>
                  </a:lnTo>
                  <a:lnTo>
                    <a:pt x="25" y="15"/>
                  </a:lnTo>
                  <a:lnTo>
                    <a:pt x="28" y="14"/>
                  </a:lnTo>
                  <a:lnTo>
                    <a:pt x="29" y="11"/>
                  </a:lnTo>
                  <a:lnTo>
                    <a:pt x="29" y="9"/>
                  </a:lnTo>
                  <a:lnTo>
                    <a:pt x="28" y="6"/>
                  </a:lnTo>
                </a:path>
              </a:pathLst>
            </a:custGeom>
            <a:noFill/>
            <a:ln w="12700" cap="rnd" cmpd="sng">
              <a:solidFill>
                <a:srgbClr val="1F8585"/>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2" name="Freeform 357"/>
            <p:cNvSpPr>
              <a:spLocks/>
            </p:cNvSpPr>
            <p:nvPr/>
          </p:nvSpPr>
          <p:spPr bwMode="auto">
            <a:xfrm>
              <a:off x="4177" y="3254"/>
              <a:ext cx="19" cy="2"/>
            </a:xfrm>
            <a:custGeom>
              <a:avLst/>
              <a:gdLst>
                <a:gd name="T0" fmla="*/ 17 w 19"/>
                <a:gd name="T1" fmla="*/ 1 h 2"/>
                <a:gd name="T2" fmla="*/ 16 w 19"/>
                <a:gd name="T3" fmla="*/ 1 h 2"/>
                <a:gd name="T4" fmla="*/ 14 w 19"/>
                <a:gd name="T5" fmla="*/ 1 h 2"/>
                <a:gd name="T6" fmla="*/ 12 w 19"/>
                <a:gd name="T7" fmla="*/ 1 h 2"/>
                <a:gd name="T8" fmla="*/ 10 w 19"/>
                <a:gd name="T9" fmla="*/ 1 h 2"/>
                <a:gd name="T10" fmla="*/ 8 w 19"/>
                <a:gd name="T11" fmla="*/ 1 h 2"/>
                <a:gd name="T12" fmla="*/ 5 w 19"/>
                <a:gd name="T13" fmla="*/ 1 h 2"/>
                <a:gd name="T14" fmla="*/ 4 w 19"/>
                <a:gd name="T15" fmla="*/ 1 h 2"/>
                <a:gd name="T16" fmla="*/ 2 w 19"/>
                <a:gd name="T17" fmla="*/ 1 h 2"/>
                <a:gd name="T18" fmla="*/ 0 w 19"/>
                <a:gd name="T19" fmla="*/ 1 h 2"/>
                <a:gd name="T20" fmla="*/ 0 w 19"/>
                <a:gd name="T21" fmla="*/ 1 h 2"/>
                <a:gd name="T22" fmla="*/ 2 w 19"/>
                <a:gd name="T23" fmla="*/ 0 h 2"/>
                <a:gd name="T24" fmla="*/ 3 w 19"/>
                <a:gd name="T25" fmla="*/ 0 h 2"/>
                <a:gd name="T26" fmla="*/ 5 w 19"/>
                <a:gd name="T27" fmla="*/ 0 h 2"/>
                <a:gd name="T28" fmla="*/ 8 w 19"/>
                <a:gd name="T29" fmla="*/ 0 h 2"/>
                <a:gd name="T30" fmla="*/ 12 w 19"/>
                <a:gd name="T31" fmla="*/ 0 h 2"/>
                <a:gd name="T32" fmla="*/ 14 w 19"/>
                <a:gd name="T33" fmla="*/ 0 h 2"/>
                <a:gd name="T34" fmla="*/ 17 w 19"/>
                <a:gd name="T35" fmla="*/ 0 h 2"/>
                <a:gd name="T36" fmla="*/ 18 w 19"/>
                <a:gd name="T37" fmla="*/ 1 h 2"/>
                <a:gd name="T38" fmla="*/ 18 w 19"/>
                <a:gd name="T39" fmla="*/ 1 h 2"/>
                <a:gd name="T40" fmla="*/ 17 w 19"/>
                <a:gd name="T4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2">
                  <a:moveTo>
                    <a:pt x="17" y="1"/>
                  </a:moveTo>
                  <a:lnTo>
                    <a:pt x="16" y="1"/>
                  </a:lnTo>
                  <a:lnTo>
                    <a:pt x="14" y="1"/>
                  </a:lnTo>
                  <a:lnTo>
                    <a:pt x="12" y="1"/>
                  </a:lnTo>
                  <a:lnTo>
                    <a:pt x="10" y="1"/>
                  </a:lnTo>
                  <a:lnTo>
                    <a:pt x="8" y="1"/>
                  </a:lnTo>
                  <a:lnTo>
                    <a:pt x="5" y="1"/>
                  </a:lnTo>
                  <a:lnTo>
                    <a:pt x="4" y="1"/>
                  </a:lnTo>
                  <a:lnTo>
                    <a:pt x="2" y="1"/>
                  </a:lnTo>
                  <a:lnTo>
                    <a:pt x="0" y="1"/>
                  </a:lnTo>
                  <a:lnTo>
                    <a:pt x="0" y="1"/>
                  </a:lnTo>
                  <a:lnTo>
                    <a:pt x="2" y="0"/>
                  </a:lnTo>
                  <a:lnTo>
                    <a:pt x="3" y="0"/>
                  </a:lnTo>
                  <a:lnTo>
                    <a:pt x="5" y="0"/>
                  </a:lnTo>
                  <a:lnTo>
                    <a:pt x="8" y="0"/>
                  </a:lnTo>
                  <a:lnTo>
                    <a:pt x="12" y="0"/>
                  </a:lnTo>
                  <a:lnTo>
                    <a:pt x="14" y="0"/>
                  </a:lnTo>
                  <a:lnTo>
                    <a:pt x="17" y="0"/>
                  </a:lnTo>
                  <a:lnTo>
                    <a:pt x="18" y="1"/>
                  </a:lnTo>
                  <a:lnTo>
                    <a:pt x="18" y="1"/>
                  </a:lnTo>
                  <a:lnTo>
                    <a:pt x="17" y="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3" name="Freeform 358"/>
            <p:cNvSpPr>
              <a:spLocks/>
            </p:cNvSpPr>
            <p:nvPr/>
          </p:nvSpPr>
          <p:spPr bwMode="auto">
            <a:xfrm>
              <a:off x="4504" y="2816"/>
              <a:ext cx="9" cy="7"/>
            </a:xfrm>
            <a:custGeom>
              <a:avLst/>
              <a:gdLst>
                <a:gd name="T0" fmla="*/ 7 w 9"/>
                <a:gd name="T1" fmla="*/ 6 h 7"/>
                <a:gd name="T2" fmla="*/ 8 w 9"/>
                <a:gd name="T3" fmla="*/ 5 h 7"/>
                <a:gd name="T4" fmla="*/ 8 w 9"/>
                <a:gd name="T5" fmla="*/ 3 h 7"/>
                <a:gd name="T6" fmla="*/ 7 w 9"/>
                <a:gd name="T7" fmla="*/ 2 h 7"/>
                <a:gd name="T8" fmla="*/ 6 w 9"/>
                <a:gd name="T9" fmla="*/ 1 h 7"/>
                <a:gd name="T10" fmla="*/ 4 w 9"/>
                <a:gd name="T11" fmla="*/ 1 h 7"/>
                <a:gd name="T12" fmla="*/ 3 w 9"/>
                <a:gd name="T13" fmla="*/ 0 h 7"/>
                <a:gd name="T14" fmla="*/ 1 w 9"/>
                <a:gd name="T15" fmla="*/ 1 h 7"/>
                <a:gd name="T16" fmla="*/ 0 w 9"/>
                <a:gd name="T17" fmla="*/ 2 h 7"/>
                <a:gd name="T18" fmla="*/ 7 w 9"/>
                <a:gd name="T19"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6"/>
                  </a:moveTo>
                  <a:lnTo>
                    <a:pt x="8" y="5"/>
                  </a:lnTo>
                  <a:lnTo>
                    <a:pt x="8" y="3"/>
                  </a:lnTo>
                  <a:lnTo>
                    <a:pt x="7" y="2"/>
                  </a:lnTo>
                  <a:lnTo>
                    <a:pt x="6" y="1"/>
                  </a:lnTo>
                  <a:lnTo>
                    <a:pt x="4" y="1"/>
                  </a:lnTo>
                  <a:lnTo>
                    <a:pt x="3" y="0"/>
                  </a:lnTo>
                  <a:lnTo>
                    <a:pt x="1" y="1"/>
                  </a:lnTo>
                  <a:lnTo>
                    <a:pt x="0" y="2"/>
                  </a:lnTo>
                  <a:lnTo>
                    <a:pt x="7" y="6"/>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4" name="Freeform 359"/>
            <p:cNvSpPr>
              <a:spLocks/>
            </p:cNvSpPr>
            <p:nvPr/>
          </p:nvSpPr>
          <p:spPr bwMode="auto">
            <a:xfrm>
              <a:off x="4318" y="2820"/>
              <a:ext cx="194" cy="305"/>
            </a:xfrm>
            <a:custGeom>
              <a:avLst/>
              <a:gdLst>
                <a:gd name="T0" fmla="*/ 6 w 194"/>
                <a:gd name="T1" fmla="*/ 300 h 305"/>
                <a:gd name="T2" fmla="*/ 13 w 194"/>
                <a:gd name="T3" fmla="*/ 304 h 305"/>
                <a:gd name="T4" fmla="*/ 193 w 194"/>
                <a:gd name="T5" fmla="*/ 8 h 305"/>
                <a:gd name="T6" fmla="*/ 180 w 194"/>
                <a:gd name="T7" fmla="*/ 0 h 305"/>
                <a:gd name="T8" fmla="*/ 0 w 194"/>
                <a:gd name="T9" fmla="*/ 296 h 305"/>
                <a:gd name="T10" fmla="*/ 6 w 194"/>
                <a:gd name="T11" fmla="*/ 300 h 305"/>
              </a:gdLst>
              <a:ahLst/>
              <a:cxnLst>
                <a:cxn ang="0">
                  <a:pos x="T0" y="T1"/>
                </a:cxn>
                <a:cxn ang="0">
                  <a:pos x="T2" y="T3"/>
                </a:cxn>
                <a:cxn ang="0">
                  <a:pos x="T4" y="T5"/>
                </a:cxn>
                <a:cxn ang="0">
                  <a:pos x="T6" y="T7"/>
                </a:cxn>
                <a:cxn ang="0">
                  <a:pos x="T8" y="T9"/>
                </a:cxn>
                <a:cxn ang="0">
                  <a:pos x="T10" y="T11"/>
                </a:cxn>
              </a:cxnLst>
              <a:rect l="0" t="0" r="r" b="b"/>
              <a:pathLst>
                <a:path w="194" h="305">
                  <a:moveTo>
                    <a:pt x="6" y="300"/>
                  </a:moveTo>
                  <a:lnTo>
                    <a:pt x="13" y="304"/>
                  </a:lnTo>
                  <a:lnTo>
                    <a:pt x="193" y="8"/>
                  </a:lnTo>
                  <a:lnTo>
                    <a:pt x="180" y="0"/>
                  </a:lnTo>
                  <a:lnTo>
                    <a:pt x="0" y="296"/>
                  </a:lnTo>
                  <a:lnTo>
                    <a:pt x="6" y="30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5" name="Freeform 360"/>
            <p:cNvSpPr>
              <a:spLocks/>
            </p:cNvSpPr>
            <p:nvPr/>
          </p:nvSpPr>
          <p:spPr bwMode="auto">
            <a:xfrm>
              <a:off x="4317" y="3122"/>
              <a:ext cx="9" cy="6"/>
            </a:xfrm>
            <a:custGeom>
              <a:avLst/>
              <a:gdLst>
                <a:gd name="T0" fmla="*/ 1 w 9"/>
                <a:gd name="T1" fmla="*/ 0 h 6"/>
                <a:gd name="T2" fmla="*/ 0 w 9"/>
                <a:gd name="T3" fmla="*/ 1 h 6"/>
                <a:gd name="T4" fmla="*/ 0 w 9"/>
                <a:gd name="T5" fmla="*/ 2 h 6"/>
                <a:gd name="T6" fmla="*/ 1 w 9"/>
                <a:gd name="T7" fmla="*/ 4 h 6"/>
                <a:gd name="T8" fmla="*/ 2 w 9"/>
                <a:gd name="T9" fmla="*/ 4 h 6"/>
                <a:gd name="T10" fmla="*/ 3 w 9"/>
                <a:gd name="T11" fmla="*/ 5 h 6"/>
                <a:gd name="T12" fmla="*/ 5 w 9"/>
                <a:gd name="T13" fmla="*/ 5 h 6"/>
                <a:gd name="T14" fmla="*/ 6 w 9"/>
                <a:gd name="T15" fmla="*/ 5 h 6"/>
                <a:gd name="T16" fmla="*/ 8 w 9"/>
                <a:gd name="T17" fmla="*/ 4 h 6"/>
                <a:gd name="T18" fmla="*/ 1 w 9"/>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6">
                  <a:moveTo>
                    <a:pt x="1" y="0"/>
                  </a:moveTo>
                  <a:lnTo>
                    <a:pt x="0" y="1"/>
                  </a:lnTo>
                  <a:lnTo>
                    <a:pt x="0" y="2"/>
                  </a:lnTo>
                  <a:lnTo>
                    <a:pt x="1" y="4"/>
                  </a:lnTo>
                  <a:lnTo>
                    <a:pt x="2" y="4"/>
                  </a:lnTo>
                  <a:lnTo>
                    <a:pt x="3" y="5"/>
                  </a:lnTo>
                  <a:lnTo>
                    <a:pt x="5" y="5"/>
                  </a:lnTo>
                  <a:lnTo>
                    <a:pt x="6" y="5"/>
                  </a:lnTo>
                  <a:lnTo>
                    <a:pt x="8" y="4"/>
                  </a:lnTo>
                  <a:lnTo>
                    <a:pt x="1" y="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6" name="Freeform 361"/>
            <p:cNvSpPr>
              <a:spLocks/>
            </p:cNvSpPr>
            <p:nvPr/>
          </p:nvSpPr>
          <p:spPr bwMode="auto">
            <a:xfrm>
              <a:off x="4510" y="2740"/>
              <a:ext cx="24" cy="19"/>
            </a:xfrm>
            <a:custGeom>
              <a:avLst/>
              <a:gdLst>
                <a:gd name="T0" fmla="*/ 21 w 24"/>
                <a:gd name="T1" fmla="*/ 18 h 19"/>
                <a:gd name="T2" fmla="*/ 23 w 24"/>
                <a:gd name="T3" fmla="*/ 14 h 19"/>
                <a:gd name="T4" fmla="*/ 22 w 24"/>
                <a:gd name="T5" fmla="*/ 9 h 19"/>
                <a:gd name="T6" fmla="*/ 20 w 24"/>
                <a:gd name="T7" fmla="*/ 5 h 19"/>
                <a:gd name="T8" fmla="*/ 17 w 24"/>
                <a:gd name="T9" fmla="*/ 2 h 19"/>
                <a:gd name="T10" fmla="*/ 12 w 24"/>
                <a:gd name="T11" fmla="*/ 1 h 19"/>
                <a:gd name="T12" fmla="*/ 7 w 24"/>
                <a:gd name="T13" fmla="*/ 0 h 19"/>
                <a:gd name="T14" fmla="*/ 3 w 24"/>
                <a:gd name="T15" fmla="*/ 2 h 19"/>
                <a:gd name="T16" fmla="*/ 0 w 24"/>
                <a:gd name="T17" fmla="*/ 6 h 19"/>
                <a:gd name="T18" fmla="*/ 21 w 24"/>
                <a:gd name="T19"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19">
                  <a:moveTo>
                    <a:pt x="21" y="18"/>
                  </a:moveTo>
                  <a:lnTo>
                    <a:pt x="23" y="14"/>
                  </a:lnTo>
                  <a:lnTo>
                    <a:pt x="22" y="9"/>
                  </a:lnTo>
                  <a:lnTo>
                    <a:pt x="20" y="5"/>
                  </a:lnTo>
                  <a:lnTo>
                    <a:pt x="17" y="2"/>
                  </a:lnTo>
                  <a:lnTo>
                    <a:pt x="12" y="1"/>
                  </a:lnTo>
                  <a:lnTo>
                    <a:pt x="7" y="0"/>
                  </a:lnTo>
                  <a:lnTo>
                    <a:pt x="3" y="2"/>
                  </a:lnTo>
                  <a:lnTo>
                    <a:pt x="0" y="6"/>
                  </a:lnTo>
                  <a:lnTo>
                    <a:pt x="21" y="18"/>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7" name="Freeform 362"/>
            <p:cNvSpPr>
              <a:spLocks/>
            </p:cNvSpPr>
            <p:nvPr/>
          </p:nvSpPr>
          <p:spPr bwMode="auto">
            <a:xfrm>
              <a:off x="4282" y="2748"/>
              <a:ext cx="249" cy="381"/>
            </a:xfrm>
            <a:custGeom>
              <a:avLst/>
              <a:gdLst>
                <a:gd name="T0" fmla="*/ 13 w 249"/>
                <a:gd name="T1" fmla="*/ 372 h 381"/>
                <a:gd name="T2" fmla="*/ 25 w 249"/>
                <a:gd name="T3" fmla="*/ 380 h 381"/>
                <a:gd name="T4" fmla="*/ 248 w 249"/>
                <a:gd name="T5" fmla="*/ 16 h 381"/>
                <a:gd name="T6" fmla="*/ 223 w 249"/>
                <a:gd name="T7" fmla="*/ 0 h 381"/>
                <a:gd name="T8" fmla="*/ 0 w 249"/>
                <a:gd name="T9" fmla="*/ 364 h 381"/>
                <a:gd name="T10" fmla="*/ 13 w 249"/>
                <a:gd name="T11" fmla="*/ 372 h 381"/>
              </a:gdLst>
              <a:ahLst/>
              <a:cxnLst>
                <a:cxn ang="0">
                  <a:pos x="T0" y="T1"/>
                </a:cxn>
                <a:cxn ang="0">
                  <a:pos x="T2" y="T3"/>
                </a:cxn>
                <a:cxn ang="0">
                  <a:pos x="T4" y="T5"/>
                </a:cxn>
                <a:cxn ang="0">
                  <a:pos x="T6" y="T7"/>
                </a:cxn>
                <a:cxn ang="0">
                  <a:pos x="T8" y="T9"/>
                </a:cxn>
                <a:cxn ang="0">
                  <a:pos x="T10" y="T11"/>
                </a:cxn>
              </a:cxnLst>
              <a:rect l="0" t="0" r="r" b="b"/>
              <a:pathLst>
                <a:path w="249" h="381">
                  <a:moveTo>
                    <a:pt x="13" y="372"/>
                  </a:moveTo>
                  <a:lnTo>
                    <a:pt x="25" y="380"/>
                  </a:lnTo>
                  <a:lnTo>
                    <a:pt x="248" y="16"/>
                  </a:lnTo>
                  <a:lnTo>
                    <a:pt x="223" y="0"/>
                  </a:lnTo>
                  <a:lnTo>
                    <a:pt x="0" y="364"/>
                  </a:lnTo>
                  <a:lnTo>
                    <a:pt x="13" y="372"/>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8" name="Freeform 363"/>
            <p:cNvSpPr>
              <a:spLocks/>
            </p:cNvSpPr>
            <p:nvPr/>
          </p:nvSpPr>
          <p:spPr bwMode="auto">
            <a:xfrm>
              <a:off x="4279" y="3118"/>
              <a:ext cx="24" cy="18"/>
            </a:xfrm>
            <a:custGeom>
              <a:avLst/>
              <a:gdLst>
                <a:gd name="T0" fmla="*/ 2 w 24"/>
                <a:gd name="T1" fmla="*/ 0 h 18"/>
                <a:gd name="T2" fmla="*/ 0 w 24"/>
                <a:gd name="T3" fmla="*/ 4 h 18"/>
                <a:gd name="T4" fmla="*/ 1 w 24"/>
                <a:gd name="T5" fmla="*/ 9 h 18"/>
                <a:gd name="T6" fmla="*/ 3 w 24"/>
                <a:gd name="T7" fmla="*/ 13 h 18"/>
                <a:gd name="T8" fmla="*/ 6 w 24"/>
                <a:gd name="T9" fmla="*/ 16 h 18"/>
                <a:gd name="T10" fmla="*/ 11 w 24"/>
                <a:gd name="T11" fmla="*/ 17 h 18"/>
                <a:gd name="T12" fmla="*/ 15 w 24"/>
                <a:gd name="T13" fmla="*/ 17 h 18"/>
                <a:gd name="T14" fmla="*/ 20 w 24"/>
                <a:gd name="T15" fmla="*/ 16 h 18"/>
                <a:gd name="T16" fmla="*/ 23 w 24"/>
                <a:gd name="T17" fmla="*/ 12 h 18"/>
                <a:gd name="T18" fmla="*/ 2 w 24"/>
                <a:gd name="T1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18">
                  <a:moveTo>
                    <a:pt x="2" y="0"/>
                  </a:moveTo>
                  <a:lnTo>
                    <a:pt x="0" y="4"/>
                  </a:lnTo>
                  <a:lnTo>
                    <a:pt x="1" y="9"/>
                  </a:lnTo>
                  <a:lnTo>
                    <a:pt x="3" y="13"/>
                  </a:lnTo>
                  <a:lnTo>
                    <a:pt x="6" y="16"/>
                  </a:lnTo>
                  <a:lnTo>
                    <a:pt x="11" y="17"/>
                  </a:lnTo>
                  <a:lnTo>
                    <a:pt x="15" y="17"/>
                  </a:lnTo>
                  <a:lnTo>
                    <a:pt x="20" y="16"/>
                  </a:lnTo>
                  <a:lnTo>
                    <a:pt x="23" y="12"/>
                  </a:lnTo>
                  <a:lnTo>
                    <a:pt x="2" y="0"/>
                  </a:lnTo>
                </a:path>
              </a:pathLst>
            </a:custGeom>
            <a:solidFill>
              <a:srgbClr val="59999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9" name="Freeform 364"/>
            <p:cNvSpPr>
              <a:spLocks/>
            </p:cNvSpPr>
            <p:nvPr/>
          </p:nvSpPr>
          <p:spPr bwMode="auto">
            <a:xfrm>
              <a:off x="4510" y="2750"/>
              <a:ext cx="19" cy="15"/>
            </a:xfrm>
            <a:custGeom>
              <a:avLst/>
              <a:gdLst>
                <a:gd name="T0" fmla="*/ 17 w 19"/>
                <a:gd name="T1" fmla="*/ 14 h 15"/>
                <a:gd name="T2" fmla="*/ 18 w 19"/>
                <a:gd name="T3" fmla="*/ 10 h 15"/>
                <a:gd name="T4" fmla="*/ 17 w 19"/>
                <a:gd name="T5" fmla="*/ 6 h 15"/>
                <a:gd name="T6" fmla="*/ 16 w 19"/>
                <a:gd name="T7" fmla="*/ 4 h 15"/>
                <a:gd name="T8" fmla="*/ 14 w 19"/>
                <a:gd name="T9" fmla="*/ 1 h 15"/>
                <a:gd name="T10" fmla="*/ 10 w 19"/>
                <a:gd name="T11" fmla="*/ 0 h 15"/>
                <a:gd name="T12" fmla="*/ 6 w 19"/>
                <a:gd name="T13" fmla="*/ 0 h 15"/>
                <a:gd name="T14" fmla="*/ 3 w 19"/>
                <a:gd name="T15" fmla="*/ 1 h 15"/>
                <a:gd name="T16" fmla="*/ 0 w 19"/>
                <a:gd name="T17" fmla="*/ 4 h 15"/>
                <a:gd name="T18" fmla="*/ 17 w 19"/>
                <a:gd name="T19"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5">
                  <a:moveTo>
                    <a:pt x="17" y="14"/>
                  </a:moveTo>
                  <a:lnTo>
                    <a:pt x="18" y="10"/>
                  </a:lnTo>
                  <a:lnTo>
                    <a:pt x="17" y="6"/>
                  </a:lnTo>
                  <a:lnTo>
                    <a:pt x="16" y="4"/>
                  </a:lnTo>
                  <a:lnTo>
                    <a:pt x="14" y="1"/>
                  </a:lnTo>
                  <a:lnTo>
                    <a:pt x="10" y="0"/>
                  </a:lnTo>
                  <a:lnTo>
                    <a:pt x="6" y="0"/>
                  </a:lnTo>
                  <a:lnTo>
                    <a:pt x="3" y="1"/>
                  </a:lnTo>
                  <a:lnTo>
                    <a:pt x="0" y="4"/>
                  </a:lnTo>
                  <a:lnTo>
                    <a:pt x="17" y="14"/>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0" name="Freeform 365"/>
            <p:cNvSpPr>
              <a:spLocks/>
            </p:cNvSpPr>
            <p:nvPr/>
          </p:nvSpPr>
          <p:spPr bwMode="auto">
            <a:xfrm>
              <a:off x="4288" y="2756"/>
              <a:ext cx="239" cy="367"/>
            </a:xfrm>
            <a:custGeom>
              <a:avLst/>
              <a:gdLst>
                <a:gd name="T0" fmla="*/ 11 w 239"/>
                <a:gd name="T1" fmla="*/ 360 h 367"/>
                <a:gd name="T2" fmla="*/ 21 w 239"/>
                <a:gd name="T3" fmla="*/ 366 h 367"/>
                <a:gd name="T4" fmla="*/ 238 w 239"/>
                <a:gd name="T5" fmla="*/ 14 h 367"/>
                <a:gd name="T6" fmla="*/ 217 w 239"/>
                <a:gd name="T7" fmla="*/ 0 h 367"/>
                <a:gd name="T8" fmla="*/ 0 w 239"/>
                <a:gd name="T9" fmla="*/ 353 h 367"/>
                <a:gd name="T10" fmla="*/ 11 w 239"/>
                <a:gd name="T11" fmla="*/ 360 h 367"/>
              </a:gdLst>
              <a:ahLst/>
              <a:cxnLst>
                <a:cxn ang="0">
                  <a:pos x="T0" y="T1"/>
                </a:cxn>
                <a:cxn ang="0">
                  <a:pos x="T2" y="T3"/>
                </a:cxn>
                <a:cxn ang="0">
                  <a:pos x="T4" y="T5"/>
                </a:cxn>
                <a:cxn ang="0">
                  <a:pos x="T6" y="T7"/>
                </a:cxn>
                <a:cxn ang="0">
                  <a:pos x="T8" y="T9"/>
                </a:cxn>
                <a:cxn ang="0">
                  <a:pos x="T10" y="T11"/>
                </a:cxn>
              </a:cxnLst>
              <a:rect l="0" t="0" r="r" b="b"/>
              <a:pathLst>
                <a:path w="239" h="367">
                  <a:moveTo>
                    <a:pt x="11" y="360"/>
                  </a:moveTo>
                  <a:lnTo>
                    <a:pt x="21" y="366"/>
                  </a:lnTo>
                  <a:lnTo>
                    <a:pt x="238" y="14"/>
                  </a:lnTo>
                  <a:lnTo>
                    <a:pt x="217" y="0"/>
                  </a:lnTo>
                  <a:lnTo>
                    <a:pt x="0" y="353"/>
                  </a:lnTo>
                  <a:lnTo>
                    <a:pt x="11" y="36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1" name="Freeform 366"/>
            <p:cNvSpPr>
              <a:spLocks/>
            </p:cNvSpPr>
            <p:nvPr/>
          </p:nvSpPr>
          <p:spPr bwMode="auto">
            <a:xfrm>
              <a:off x="4286" y="3115"/>
              <a:ext cx="19" cy="14"/>
            </a:xfrm>
            <a:custGeom>
              <a:avLst/>
              <a:gdLst>
                <a:gd name="T0" fmla="*/ 2 w 19"/>
                <a:gd name="T1" fmla="*/ 0 h 14"/>
                <a:gd name="T2" fmla="*/ 0 w 19"/>
                <a:gd name="T3" fmla="*/ 3 h 14"/>
                <a:gd name="T4" fmla="*/ 0 w 19"/>
                <a:gd name="T5" fmla="*/ 7 h 14"/>
                <a:gd name="T6" fmla="*/ 2 w 19"/>
                <a:gd name="T7" fmla="*/ 10 h 14"/>
                <a:gd name="T8" fmla="*/ 5 w 19"/>
                <a:gd name="T9" fmla="*/ 12 h 14"/>
                <a:gd name="T10" fmla="*/ 8 w 19"/>
                <a:gd name="T11" fmla="*/ 13 h 14"/>
                <a:gd name="T12" fmla="*/ 11 w 19"/>
                <a:gd name="T13" fmla="*/ 13 h 14"/>
                <a:gd name="T14" fmla="*/ 15 w 19"/>
                <a:gd name="T15" fmla="*/ 12 h 14"/>
                <a:gd name="T16" fmla="*/ 18 w 19"/>
                <a:gd name="T17" fmla="*/ 9 h 14"/>
                <a:gd name="T18" fmla="*/ 2 w 19"/>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4">
                  <a:moveTo>
                    <a:pt x="2" y="0"/>
                  </a:moveTo>
                  <a:lnTo>
                    <a:pt x="0" y="3"/>
                  </a:lnTo>
                  <a:lnTo>
                    <a:pt x="0" y="7"/>
                  </a:lnTo>
                  <a:lnTo>
                    <a:pt x="2" y="10"/>
                  </a:lnTo>
                  <a:lnTo>
                    <a:pt x="5" y="12"/>
                  </a:lnTo>
                  <a:lnTo>
                    <a:pt x="8" y="13"/>
                  </a:lnTo>
                  <a:lnTo>
                    <a:pt x="11" y="13"/>
                  </a:lnTo>
                  <a:lnTo>
                    <a:pt x="15" y="12"/>
                  </a:lnTo>
                  <a:lnTo>
                    <a:pt x="18" y="9"/>
                  </a:lnTo>
                  <a:lnTo>
                    <a:pt x="2" y="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2" name="Freeform 367"/>
            <p:cNvSpPr>
              <a:spLocks/>
            </p:cNvSpPr>
            <p:nvPr/>
          </p:nvSpPr>
          <p:spPr bwMode="auto">
            <a:xfrm>
              <a:off x="4622" y="2451"/>
              <a:ext cx="123" cy="241"/>
            </a:xfrm>
            <a:custGeom>
              <a:avLst/>
              <a:gdLst>
                <a:gd name="T0" fmla="*/ 0 w 123"/>
                <a:gd name="T1" fmla="*/ 238 h 241"/>
                <a:gd name="T2" fmla="*/ 10 w 123"/>
                <a:gd name="T3" fmla="*/ 240 h 241"/>
                <a:gd name="T4" fmla="*/ 21 w 123"/>
                <a:gd name="T5" fmla="*/ 240 h 241"/>
                <a:gd name="T6" fmla="*/ 31 w 123"/>
                <a:gd name="T7" fmla="*/ 239 h 241"/>
                <a:gd name="T8" fmla="*/ 41 w 123"/>
                <a:gd name="T9" fmla="*/ 236 h 241"/>
                <a:gd name="T10" fmla="*/ 50 w 123"/>
                <a:gd name="T11" fmla="*/ 232 h 241"/>
                <a:gd name="T12" fmla="*/ 59 w 123"/>
                <a:gd name="T13" fmla="*/ 227 h 241"/>
                <a:gd name="T14" fmla="*/ 68 w 123"/>
                <a:gd name="T15" fmla="*/ 221 h 241"/>
                <a:gd name="T16" fmla="*/ 77 w 123"/>
                <a:gd name="T17" fmla="*/ 215 h 241"/>
                <a:gd name="T18" fmla="*/ 85 w 123"/>
                <a:gd name="T19" fmla="*/ 207 h 241"/>
                <a:gd name="T20" fmla="*/ 92 w 123"/>
                <a:gd name="T21" fmla="*/ 197 h 241"/>
                <a:gd name="T22" fmla="*/ 98 w 123"/>
                <a:gd name="T23" fmla="*/ 187 h 241"/>
                <a:gd name="T24" fmla="*/ 104 w 123"/>
                <a:gd name="T25" fmla="*/ 177 h 241"/>
                <a:gd name="T26" fmla="*/ 110 w 123"/>
                <a:gd name="T27" fmla="*/ 166 h 241"/>
                <a:gd name="T28" fmla="*/ 114 w 123"/>
                <a:gd name="T29" fmla="*/ 153 h 241"/>
                <a:gd name="T30" fmla="*/ 117 w 123"/>
                <a:gd name="T31" fmla="*/ 140 h 241"/>
                <a:gd name="T32" fmla="*/ 120 w 123"/>
                <a:gd name="T33" fmla="*/ 128 h 241"/>
                <a:gd name="T34" fmla="*/ 121 w 123"/>
                <a:gd name="T35" fmla="*/ 118 h 241"/>
                <a:gd name="T36" fmla="*/ 122 w 123"/>
                <a:gd name="T37" fmla="*/ 108 h 241"/>
                <a:gd name="T38" fmla="*/ 122 w 123"/>
                <a:gd name="T39" fmla="*/ 99 h 241"/>
                <a:gd name="T40" fmla="*/ 122 w 123"/>
                <a:gd name="T41" fmla="*/ 89 h 241"/>
                <a:gd name="T42" fmla="*/ 121 w 123"/>
                <a:gd name="T43" fmla="*/ 80 h 241"/>
                <a:gd name="T44" fmla="*/ 120 w 123"/>
                <a:gd name="T45" fmla="*/ 71 h 241"/>
                <a:gd name="T46" fmla="*/ 118 w 123"/>
                <a:gd name="T47" fmla="*/ 62 h 241"/>
                <a:gd name="T48" fmla="*/ 116 w 123"/>
                <a:gd name="T49" fmla="*/ 54 h 241"/>
                <a:gd name="T50" fmla="*/ 113 w 123"/>
                <a:gd name="T51" fmla="*/ 45 h 241"/>
                <a:gd name="T52" fmla="*/ 111 w 123"/>
                <a:gd name="T53" fmla="*/ 38 h 241"/>
                <a:gd name="T54" fmla="*/ 107 w 123"/>
                <a:gd name="T55" fmla="*/ 30 h 241"/>
                <a:gd name="T56" fmla="*/ 103 w 123"/>
                <a:gd name="T57" fmla="*/ 23 h 241"/>
                <a:gd name="T58" fmla="*/ 98 w 123"/>
                <a:gd name="T59" fmla="*/ 17 h 241"/>
                <a:gd name="T60" fmla="*/ 93 w 123"/>
                <a:gd name="T61" fmla="*/ 11 h 241"/>
                <a:gd name="T62" fmla="*/ 88 w 123"/>
                <a:gd name="T63" fmla="*/ 5 h 241"/>
                <a:gd name="T64" fmla="*/ 82 w 123"/>
                <a:gd name="T65" fmla="*/ 0 h 241"/>
                <a:gd name="T66" fmla="*/ 0 w 123"/>
                <a:gd name="T67" fmla="*/ 39 h 241"/>
                <a:gd name="T68" fmla="*/ 0 w 123"/>
                <a:gd name="T69" fmla="*/ 238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3" h="241">
                  <a:moveTo>
                    <a:pt x="0" y="238"/>
                  </a:moveTo>
                  <a:lnTo>
                    <a:pt x="10" y="240"/>
                  </a:lnTo>
                  <a:lnTo>
                    <a:pt x="21" y="240"/>
                  </a:lnTo>
                  <a:lnTo>
                    <a:pt x="31" y="239"/>
                  </a:lnTo>
                  <a:lnTo>
                    <a:pt x="41" y="236"/>
                  </a:lnTo>
                  <a:lnTo>
                    <a:pt x="50" y="232"/>
                  </a:lnTo>
                  <a:lnTo>
                    <a:pt x="59" y="227"/>
                  </a:lnTo>
                  <a:lnTo>
                    <a:pt x="68" y="221"/>
                  </a:lnTo>
                  <a:lnTo>
                    <a:pt x="77" y="215"/>
                  </a:lnTo>
                  <a:lnTo>
                    <a:pt x="85" y="207"/>
                  </a:lnTo>
                  <a:lnTo>
                    <a:pt x="92" y="197"/>
                  </a:lnTo>
                  <a:lnTo>
                    <a:pt x="98" y="187"/>
                  </a:lnTo>
                  <a:lnTo>
                    <a:pt x="104" y="177"/>
                  </a:lnTo>
                  <a:lnTo>
                    <a:pt x="110" y="166"/>
                  </a:lnTo>
                  <a:lnTo>
                    <a:pt x="114" y="153"/>
                  </a:lnTo>
                  <a:lnTo>
                    <a:pt x="117" y="140"/>
                  </a:lnTo>
                  <a:lnTo>
                    <a:pt x="120" y="128"/>
                  </a:lnTo>
                  <a:lnTo>
                    <a:pt x="121" y="118"/>
                  </a:lnTo>
                  <a:lnTo>
                    <a:pt x="122" y="108"/>
                  </a:lnTo>
                  <a:lnTo>
                    <a:pt x="122" y="99"/>
                  </a:lnTo>
                  <a:lnTo>
                    <a:pt x="122" y="89"/>
                  </a:lnTo>
                  <a:lnTo>
                    <a:pt x="121" y="80"/>
                  </a:lnTo>
                  <a:lnTo>
                    <a:pt x="120" y="71"/>
                  </a:lnTo>
                  <a:lnTo>
                    <a:pt x="118" y="62"/>
                  </a:lnTo>
                  <a:lnTo>
                    <a:pt x="116" y="54"/>
                  </a:lnTo>
                  <a:lnTo>
                    <a:pt x="113" y="45"/>
                  </a:lnTo>
                  <a:lnTo>
                    <a:pt x="111" y="38"/>
                  </a:lnTo>
                  <a:lnTo>
                    <a:pt x="107" y="30"/>
                  </a:lnTo>
                  <a:lnTo>
                    <a:pt x="103" y="23"/>
                  </a:lnTo>
                  <a:lnTo>
                    <a:pt x="98" y="17"/>
                  </a:lnTo>
                  <a:lnTo>
                    <a:pt x="93" y="11"/>
                  </a:lnTo>
                  <a:lnTo>
                    <a:pt x="88" y="5"/>
                  </a:lnTo>
                  <a:lnTo>
                    <a:pt x="82" y="0"/>
                  </a:lnTo>
                  <a:lnTo>
                    <a:pt x="0" y="39"/>
                  </a:lnTo>
                  <a:lnTo>
                    <a:pt x="0" y="238"/>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3" name="Freeform 368"/>
            <p:cNvSpPr>
              <a:spLocks/>
            </p:cNvSpPr>
            <p:nvPr/>
          </p:nvSpPr>
          <p:spPr bwMode="auto">
            <a:xfrm>
              <a:off x="4622" y="2451"/>
              <a:ext cx="129" cy="247"/>
            </a:xfrm>
            <a:custGeom>
              <a:avLst/>
              <a:gdLst>
                <a:gd name="T0" fmla="*/ 0 w 129"/>
                <a:gd name="T1" fmla="*/ 244 h 247"/>
                <a:gd name="T2" fmla="*/ 0 w 129"/>
                <a:gd name="T3" fmla="*/ 244 h 247"/>
                <a:gd name="T4" fmla="*/ 11 w 129"/>
                <a:gd name="T5" fmla="*/ 246 h 247"/>
                <a:gd name="T6" fmla="*/ 22 w 129"/>
                <a:gd name="T7" fmla="*/ 246 h 247"/>
                <a:gd name="T8" fmla="*/ 32 w 129"/>
                <a:gd name="T9" fmla="*/ 245 h 247"/>
                <a:gd name="T10" fmla="*/ 43 w 129"/>
                <a:gd name="T11" fmla="*/ 242 h 247"/>
                <a:gd name="T12" fmla="*/ 52 w 129"/>
                <a:gd name="T13" fmla="*/ 238 h 247"/>
                <a:gd name="T14" fmla="*/ 62 w 129"/>
                <a:gd name="T15" fmla="*/ 233 h 247"/>
                <a:gd name="T16" fmla="*/ 71 w 129"/>
                <a:gd name="T17" fmla="*/ 227 h 247"/>
                <a:gd name="T18" fmla="*/ 81 w 129"/>
                <a:gd name="T19" fmla="*/ 220 h 247"/>
                <a:gd name="T20" fmla="*/ 89 w 129"/>
                <a:gd name="T21" fmla="*/ 212 h 247"/>
                <a:gd name="T22" fmla="*/ 96 w 129"/>
                <a:gd name="T23" fmla="*/ 202 h 247"/>
                <a:gd name="T24" fmla="*/ 103 w 129"/>
                <a:gd name="T25" fmla="*/ 192 h 247"/>
                <a:gd name="T26" fmla="*/ 109 w 129"/>
                <a:gd name="T27" fmla="*/ 181 h 247"/>
                <a:gd name="T28" fmla="*/ 115 w 129"/>
                <a:gd name="T29" fmla="*/ 170 h 247"/>
                <a:gd name="T30" fmla="*/ 120 w 129"/>
                <a:gd name="T31" fmla="*/ 157 h 247"/>
                <a:gd name="T32" fmla="*/ 123 w 129"/>
                <a:gd name="T33" fmla="*/ 144 h 247"/>
                <a:gd name="T34" fmla="*/ 126 w 129"/>
                <a:gd name="T35" fmla="*/ 131 h 247"/>
                <a:gd name="T36" fmla="*/ 127 w 129"/>
                <a:gd name="T37" fmla="*/ 121 h 247"/>
                <a:gd name="T38" fmla="*/ 128 w 129"/>
                <a:gd name="T39" fmla="*/ 111 h 247"/>
                <a:gd name="T40" fmla="*/ 128 w 129"/>
                <a:gd name="T41" fmla="*/ 101 h 247"/>
                <a:gd name="T42" fmla="*/ 128 w 129"/>
                <a:gd name="T43" fmla="*/ 91 h 247"/>
                <a:gd name="T44" fmla="*/ 127 w 129"/>
                <a:gd name="T45" fmla="*/ 82 h 247"/>
                <a:gd name="T46" fmla="*/ 126 w 129"/>
                <a:gd name="T47" fmla="*/ 73 h 247"/>
                <a:gd name="T48" fmla="*/ 124 w 129"/>
                <a:gd name="T49" fmla="*/ 64 h 247"/>
                <a:gd name="T50" fmla="*/ 122 w 129"/>
                <a:gd name="T51" fmla="*/ 55 h 247"/>
                <a:gd name="T52" fmla="*/ 119 w 129"/>
                <a:gd name="T53" fmla="*/ 46 h 247"/>
                <a:gd name="T54" fmla="*/ 116 w 129"/>
                <a:gd name="T55" fmla="*/ 39 h 247"/>
                <a:gd name="T56" fmla="*/ 112 w 129"/>
                <a:gd name="T57" fmla="*/ 31 h 247"/>
                <a:gd name="T58" fmla="*/ 108 w 129"/>
                <a:gd name="T59" fmla="*/ 24 h 247"/>
                <a:gd name="T60" fmla="*/ 103 w 129"/>
                <a:gd name="T61" fmla="*/ 17 h 247"/>
                <a:gd name="T62" fmla="*/ 98 w 129"/>
                <a:gd name="T63" fmla="*/ 11 h 247"/>
                <a:gd name="T64" fmla="*/ 92 w 129"/>
                <a:gd name="T65" fmla="*/ 5 h 247"/>
                <a:gd name="T66" fmla="*/ 86 w 129"/>
                <a:gd name="T67" fmla="*/ 0 h 247"/>
                <a:gd name="T68" fmla="*/ 0 w 129"/>
                <a:gd name="T69" fmla="*/ 40 h 247"/>
                <a:gd name="T70" fmla="*/ 0 w 129"/>
                <a:gd name="T71" fmla="*/ 244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9" h="247">
                  <a:moveTo>
                    <a:pt x="0" y="244"/>
                  </a:moveTo>
                  <a:lnTo>
                    <a:pt x="0" y="244"/>
                  </a:lnTo>
                  <a:lnTo>
                    <a:pt x="11" y="246"/>
                  </a:lnTo>
                  <a:lnTo>
                    <a:pt x="22" y="246"/>
                  </a:lnTo>
                  <a:lnTo>
                    <a:pt x="32" y="245"/>
                  </a:lnTo>
                  <a:lnTo>
                    <a:pt x="43" y="242"/>
                  </a:lnTo>
                  <a:lnTo>
                    <a:pt x="52" y="238"/>
                  </a:lnTo>
                  <a:lnTo>
                    <a:pt x="62" y="233"/>
                  </a:lnTo>
                  <a:lnTo>
                    <a:pt x="71" y="227"/>
                  </a:lnTo>
                  <a:lnTo>
                    <a:pt x="81" y="220"/>
                  </a:lnTo>
                  <a:lnTo>
                    <a:pt x="89" y="212"/>
                  </a:lnTo>
                  <a:lnTo>
                    <a:pt x="96" y="202"/>
                  </a:lnTo>
                  <a:lnTo>
                    <a:pt x="103" y="192"/>
                  </a:lnTo>
                  <a:lnTo>
                    <a:pt x="109" y="181"/>
                  </a:lnTo>
                  <a:lnTo>
                    <a:pt x="115" y="170"/>
                  </a:lnTo>
                  <a:lnTo>
                    <a:pt x="120" y="157"/>
                  </a:lnTo>
                  <a:lnTo>
                    <a:pt x="123" y="144"/>
                  </a:lnTo>
                  <a:lnTo>
                    <a:pt x="126" y="131"/>
                  </a:lnTo>
                  <a:lnTo>
                    <a:pt x="127" y="121"/>
                  </a:lnTo>
                  <a:lnTo>
                    <a:pt x="128" y="111"/>
                  </a:lnTo>
                  <a:lnTo>
                    <a:pt x="128" y="101"/>
                  </a:lnTo>
                  <a:lnTo>
                    <a:pt x="128" y="91"/>
                  </a:lnTo>
                  <a:lnTo>
                    <a:pt x="127" y="82"/>
                  </a:lnTo>
                  <a:lnTo>
                    <a:pt x="126" y="73"/>
                  </a:lnTo>
                  <a:lnTo>
                    <a:pt x="124" y="64"/>
                  </a:lnTo>
                  <a:lnTo>
                    <a:pt x="122" y="55"/>
                  </a:lnTo>
                  <a:lnTo>
                    <a:pt x="119" y="46"/>
                  </a:lnTo>
                  <a:lnTo>
                    <a:pt x="116" y="39"/>
                  </a:lnTo>
                  <a:lnTo>
                    <a:pt x="112" y="31"/>
                  </a:lnTo>
                  <a:lnTo>
                    <a:pt x="108" y="24"/>
                  </a:lnTo>
                  <a:lnTo>
                    <a:pt x="103" y="17"/>
                  </a:lnTo>
                  <a:lnTo>
                    <a:pt x="98" y="11"/>
                  </a:lnTo>
                  <a:lnTo>
                    <a:pt x="92" y="5"/>
                  </a:lnTo>
                  <a:lnTo>
                    <a:pt x="86" y="0"/>
                  </a:lnTo>
                  <a:lnTo>
                    <a:pt x="0" y="40"/>
                  </a:lnTo>
                  <a:lnTo>
                    <a:pt x="0" y="24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4" name="Freeform 369"/>
            <p:cNvSpPr>
              <a:spLocks/>
            </p:cNvSpPr>
            <p:nvPr/>
          </p:nvSpPr>
          <p:spPr bwMode="auto">
            <a:xfrm>
              <a:off x="4634" y="2554"/>
              <a:ext cx="50" cy="48"/>
            </a:xfrm>
            <a:custGeom>
              <a:avLst/>
              <a:gdLst>
                <a:gd name="T0" fmla="*/ 49 w 50"/>
                <a:gd name="T1" fmla="*/ 11 h 48"/>
                <a:gd name="T2" fmla="*/ 18 w 50"/>
                <a:gd name="T3" fmla="*/ 0 h 48"/>
                <a:gd name="T4" fmla="*/ 17 w 50"/>
                <a:gd name="T5" fmla="*/ 1 h 48"/>
                <a:gd name="T6" fmla="*/ 14 w 50"/>
                <a:gd name="T7" fmla="*/ 2 h 48"/>
                <a:gd name="T8" fmla="*/ 11 w 50"/>
                <a:gd name="T9" fmla="*/ 4 h 48"/>
                <a:gd name="T10" fmla="*/ 7 w 50"/>
                <a:gd name="T11" fmla="*/ 8 h 48"/>
                <a:gd name="T12" fmla="*/ 4 w 50"/>
                <a:gd name="T13" fmla="*/ 12 h 48"/>
                <a:gd name="T14" fmla="*/ 1 w 50"/>
                <a:gd name="T15" fmla="*/ 19 h 48"/>
                <a:gd name="T16" fmla="*/ 0 w 50"/>
                <a:gd name="T17" fmla="*/ 27 h 48"/>
                <a:gd name="T18" fmla="*/ 2 w 50"/>
                <a:gd name="T19" fmla="*/ 35 h 48"/>
                <a:gd name="T20" fmla="*/ 29 w 50"/>
                <a:gd name="T21" fmla="*/ 47 h 48"/>
                <a:gd name="T22" fmla="*/ 49 w 50"/>
                <a:gd name="T23" fmla="*/ 1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48">
                  <a:moveTo>
                    <a:pt x="49" y="11"/>
                  </a:moveTo>
                  <a:lnTo>
                    <a:pt x="18" y="0"/>
                  </a:lnTo>
                  <a:lnTo>
                    <a:pt x="17" y="1"/>
                  </a:lnTo>
                  <a:lnTo>
                    <a:pt x="14" y="2"/>
                  </a:lnTo>
                  <a:lnTo>
                    <a:pt x="11" y="4"/>
                  </a:lnTo>
                  <a:lnTo>
                    <a:pt x="7" y="8"/>
                  </a:lnTo>
                  <a:lnTo>
                    <a:pt x="4" y="12"/>
                  </a:lnTo>
                  <a:lnTo>
                    <a:pt x="1" y="19"/>
                  </a:lnTo>
                  <a:lnTo>
                    <a:pt x="0" y="27"/>
                  </a:lnTo>
                  <a:lnTo>
                    <a:pt x="2" y="35"/>
                  </a:lnTo>
                  <a:lnTo>
                    <a:pt x="29" y="47"/>
                  </a:lnTo>
                  <a:lnTo>
                    <a:pt x="49" y="11"/>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5" name="Freeform 370"/>
            <p:cNvSpPr>
              <a:spLocks/>
            </p:cNvSpPr>
            <p:nvPr/>
          </p:nvSpPr>
          <p:spPr bwMode="auto">
            <a:xfrm>
              <a:off x="4634" y="2554"/>
              <a:ext cx="56" cy="54"/>
            </a:xfrm>
            <a:custGeom>
              <a:avLst/>
              <a:gdLst>
                <a:gd name="T0" fmla="*/ 55 w 56"/>
                <a:gd name="T1" fmla="*/ 12 h 54"/>
                <a:gd name="T2" fmla="*/ 20 w 56"/>
                <a:gd name="T3" fmla="*/ 0 h 54"/>
                <a:gd name="T4" fmla="*/ 19 w 56"/>
                <a:gd name="T5" fmla="*/ 1 h 54"/>
                <a:gd name="T6" fmla="*/ 16 w 56"/>
                <a:gd name="T7" fmla="*/ 2 h 54"/>
                <a:gd name="T8" fmla="*/ 12 w 56"/>
                <a:gd name="T9" fmla="*/ 5 h 54"/>
                <a:gd name="T10" fmla="*/ 8 w 56"/>
                <a:gd name="T11" fmla="*/ 9 h 54"/>
                <a:gd name="T12" fmla="*/ 4 w 56"/>
                <a:gd name="T13" fmla="*/ 14 h 54"/>
                <a:gd name="T14" fmla="*/ 1 w 56"/>
                <a:gd name="T15" fmla="*/ 21 h 54"/>
                <a:gd name="T16" fmla="*/ 0 w 56"/>
                <a:gd name="T17" fmla="*/ 30 h 54"/>
                <a:gd name="T18" fmla="*/ 2 w 56"/>
                <a:gd name="T19" fmla="*/ 40 h 54"/>
                <a:gd name="T20" fmla="*/ 33 w 56"/>
                <a:gd name="T21" fmla="*/ 53 h 54"/>
                <a:gd name="T22" fmla="*/ 55 w 56"/>
                <a:gd name="T23" fmla="*/ 1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4">
                  <a:moveTo>
                    <a:pt x="55" y="12"/>
                  </a:moveTo>
                  <a:lnTo>
                    <a:pt x="20" y="0"/>
                  </a:lnTo>
                  <a:lnTo>
                    <a:pt x="19" y="1"/>
                  </a:lnTo>
                  <a:lnTo>
                    <a:pt x="16" y="2"/>
                  </a:lnTo>
                  <a:lnTo>
                    <a:pt x="12" y="5"/>
                  </a:lnTo>
                  <a:lnTo>
                    <a:pt x="8" y="9"/>
                  </a:lnTo>
                  <a:lnTo>
                    <a:pt x="4" y="14"/>
                  </a:lnTo>
                  <a:lnTo>
                    <a:pt x="1" y="21"/>
                  </a:lnTo>
                  <a:lnTo>
                    <a:pt x="0" y="30"/>
                  </a:lnTo>
                  <a:lnTo>
                    <a:pt x="2" y="40"/>
                  </a:lnTo>
                  <a:lnTo>
                    <a:pt x="33" y="53"/>
                  </a:lnTo>
                  <a:lnTo>
                    <a:pt x="55"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6" name="Freeform 371"/>
            <p:cNvSpPr>
              <a:spLocks/>
            </p:cNvSpPr>
            <p:nvPr/>
          </p:nvSpPr>
          <p:spPr bwMode="auto">
            <a:xfrm>
              <a:off x="4630" y="2512"/>
              <a:ext cx="104" cy="167"/>
            </a:xfrm>
            <a:custGeom>
              <a:avLst/>
              <a:gdLst>
                <a:gd name="T0" fmla="*/ 1 w 104"/>
                <a:gd name="T1" fmla="*/ 139 h 167"/>
                <a:gd name="T2" fmla="*/ 0 w 104"/>
                <a:gd name="T3" fmla="*/ 150 h 167"/>
                <a:gd name="T4" fmla="*/ 2 w 104"/>
                <a:gd name="T5" fmla="*/ 157 h 167"/>
                <a:gd name="T6" fmla="*/ 7 w 104"/>
                <a:gd name="T7" fmla="*/ 162 h 167"/>
                <a:gd name="T8" fmla="*/ 13 w 104"/>
                <a:gd name="T9" fmla="*/ 165 h 167"/>
                <a:gd name="T10" fmla="*/ 22 w 104"/>
                <a:gd name="T11" fmla="*/ 165 h 167"/>
                <a:gd name="T12" fmla="*/ 27 w 104"/>
                <a:gd name="T13" fmla="*/ 163 h 167"/>
                <a:gd name="T14" fmla="*/ 34 w 104"/>
                <a:gd name="T15" fmla="*/ 157 h 167"/>
                <a:gd name="T16" fmla="*/ 38 w 104"/>
                <a:gd name="T17" fmla="*/ 151 h 167"/>
                <a:gd name="T18" fmla="*/ 40 w 104"/>
                <a:gd name="T19" fmla="*/ 143 h 167"/>
                <a:gd name="T20" fmla="*/ 41 w 104"/>
                <a:gd name="T21" fmla="*/ 137 h 167"/>
                <a:gd name="T22" fmla="*/ 41 w 104"/>
                <a:gd name="T23" fmla="*/ 133 h 167"/>
                <a:gd name="T24" fmla="*/ 48 w 104"/>
                <a:gd name="T25" fmla="*/ 127 h 167"/>
                <a:gd name="T26" fmla="*/ 55 w 104"/>
                <a:gd name="T27" fmla="*/ 119 h 167"/>
                <a:gd name="T28" fmla="*/ 58 w 104"/>
                <a:gd name="T29" fmla="*/ 111 h 167"/>
                <a:gd name="T30" fmla="*/ 59 w 104"/>
                <a:gd name="T31" fmla="*/ 107 h 167"/>
                <a:gd name="T32" fmla="*/ 73 w 104"/>
                <a:gd name="T33" fmla="*/ 96 h 167"/>
                <a:gd name="T34" fmla="*/ 79 w 104"/>
                <a:gd name="T35" fmla="*/ 82 h 167"/>
                <a:gd name="T36" fmla="*/ 80 w 104"/>
                <a:gd name="T37" fmla="*/ 72 h 167"/>
                <a:gd name="T38" fmla="*/ 79 w 104"/>
                <a:gd name="T39" fmla="*/ 68 h 167"/>
                <a:gd name="T40" fmla="*/ 86 w 104"/>
                <a:gd name="T41" fmla="*/ 59 h 167"/>
                <a:gd name="T42" fmla="*/ 90 w 104"/>
                <a:gd name="T43" fmla="*/ 48 h 167"/>
                <a:gd name="T44" fmla="*/ 92 w 104"/>
                <a:gd name="T45" fmla="*/ 40 h 167"/>
                <a:gd name="T46" fmla="*/ 92 w 104"/>
                <a:gd name="T47" fmla="*/ 36 h 167"/>
                <a:gd name="T48" fmla="*/ 100 w 104"/>
                <a:gd name="T49" fmla="*/ 23 h 167"/>
                <a:gd name="T50" fmla="*/ 103 w 104"/>
                <a:gd name="T51" fmla="*/ 14 h 167"/>
                <a:gd name="T52" fmla="*/ 102 w 104"/>
                <a:gd name="T53" fmla="*/ 8 h 167"/>
                <a:gd name="T54" fmla="*/ 99 w 104"/>
                <a:gd name="T55" fmla="*/ 3 h 167"/>
                <a:gd name="T56" fmla="*/ 96 w 104"/>
                <a:gd name="T57" fmla="*/ 1 h 167"/>
                <a:gd name="T58" fmla="*/ 88 w 104"/>
                <a:gd name="T59" fmla="*/ 0 h 167"/>
                <a:gd name="T60" fmla="*/ 79 w 104"/>
                <a:gd name="T61" fmla="*/ 5 h 167"/>
                <a:gd name="T62" fmla="*/ 72 w 104"/>
                <a:gd name="T63" fmla="*/ 22 h 167"/>
                <a:gd name="T64" fmla="*/ 69 w 104"/>
                <a:gd name="T65" fmla="*/ 25 h 167"/>
                <a:gd name="T66" fmla="*/ 62 w 104"/>
                <a:gd name="T67" fmla="*/ 31 h 167"/>
                <a:gd name="T68" fmla="*/ 56 w 104"/>
                <a:gd name="T69" fmla="*/ 40 h 167"/>
                <a:gd name="T70" fmla="*/ 51 w 104"/>
                <a:gd name="T71" fmla="*/ 49 h 167"/>
                <a:gd name="T72" fmla="*/ 48 w 104"/>
                <a:gd name="T73" fmla="*/ 51 h 167"/>
                <a:gd name="T74" fmla="*/ 42 w 104"/>
                <a:gd name="T75" fmla="*/ 56 h 167"/>
                <a:gd name="T76" fmla="*/ 34 w 104"/>
                <a:gd name="T77" fmla="*/ 69 h 167"/>
                <a:gd name="T78" fmla="*/ 29 w 104"/>
                <a:gd name="T79" fmla="*/ 90 h 167"/>
                <a:gd name="T80" fmla="*/ 26 w 104"/>
                <a:gd name="T81" fmla="*/ 93 h 167"/>
                <a:gd name="T82" fmla="*/ 22 w 104"/>
                <a:gd name="T83" fmla="*/ 99 h 167"/>
                <a:gd name="T84" fmla="*/ 18 w 104"/>
                <a:gd name="T85" fmla="*/ 108 h 167"/>
                <a:gd name="T86" fmla="*/ 16 w 104"/>
                <a:gd name="T87" fmla="*/ 119 h 167"/>
                <a:gd name="T88" fmla="*/ 10 w 104"/>
                <a:gd name="T89" fmla="*/ 123 h 167"/>
                <a:gd name="T90" fmla="*/ 2 w 104"/>
                <a:gd name="T91"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4" h="167">
                  <a:moveTo>
                    <a:pt x="2" y="133"/>
                  </a:moveTo>
                  <a:lnTo>
                    <a:pt x="1" y="139"/>
                  </a:lnTo>
                  <a:lnTo>
                    <a:pt x="0" y="144"/>
                  </a:lnTo>
                  <a:lnTo>
                    <a:pt x="0" y="150"/>
                  </a:lnTo>
                  <a:lnTo>
                    <a:pt x="1" y="153"/>
                  </a:lnTo>
                  <a:lnTo>
                    <a:pt x="2" y="157"/>
                  </a:lnTo>
                  <a:lnTo>
                    <a:pt x="4" y="160"/>
                  </a:lnTo>
                  <a:lnTo>
                    <a:pt x="7" y="162"/>
                  </a:lnTo>
                  <a:lnTo>
                    <a:pt x="9" y="164"/>
                  </a:lnTo>
                  <a:lnTo>
                    <a:pt x="13" y="165"/>
                  </a:lnTo>
                  <a:lnTo>
                    <a:pt x="18" y="166"/>
                  </a:lnTo>
                  <a:lnTo>
                    <a:pt x="22" y="165"/>
                  </a:lnTo>
                  <a:lnTo>
                    <a:pt x="25" y="165"/>
                  </a:lnTo>
                  <a:lnTo>
                    <a:pt x="27" y="163"/>
                  </a:lnTo>
                  <a:lnTo>
                    <a:pt x="31" y="160"/>
                  </a:lnTo>
                  <a:lnTo>
                    <a:pt x="34" y="157"/>
                  </a:lnTo>
                  <a:lnTo>
                    <a:pt x="36" y="153"/>
                  </a:lnTo>
                  <a:lnTo>
                    <a:pt x="38" y="151"/>
                  </a:lnTo>
                  <a:lnTo>
                    <a:pt x="39" y="147"/>
                  </a:lnTo>
                  <a:lnTo>
                    <a:pt x="40" y="143"/>
                  </a:lnTo>
                  <a:lnTo>
                    <a:pt x="41" y="140"/>
                  </a:lnTo>
                  <a:lnTo>
                    <a:pt x="41" y="137"/>
                  </a:lnTo>
                  <a:lnTo>
                    <a:pt x="41" y="135"/>
                  </a:lnTo>
                  <a:lnTo>
                    <a:pt x="41" y="133"/>
                  </a:lnTo>
                  <a:lnTo>
                    <a:pt x="44" y="130"/>
                  </a:lnTo>
                  <a:lnTo>
                    <a:pt x="48" y="127"/>
                  </a:lnTo>
                  <a:lnTo>
                    <a:pt x="52" y="123"/>
                  </a:lnTo>
                  <a:lnTo>
                    <a:pt x="55" y="119"/>
                  </a:lnTo>
                  <a:lnTo>
                    <a:pt x="56" y="114"/>
                  </a:lnTo>
                  <a:lnTo>
                    <a:pt x="58" y="111"/>
                  </a:lnTo>
                  <a:lnTo>
                    <a:pt x="59" y="109"/>
                  </a:lnTo>
                  <a:lnTo>
                    <a:pt x="59" y="107"/>
                  </a:lnTo>
                  <a:lnTo>
                    <a:pt x="66" y="102"/>
                  </a:lnTo>
                  <a:lnTo>
                    <a:pt x="73" y="96"/>
                  </a:lnTo>
                  <a:lnTo>
                    <a:pt x="77" y="89"/>
                  </a:lnTo>
                  <a:lnTo>
                    <a:pt x="79" y="82"/>
                  </a:lnTo>
                  <a:lnTo>
                    <a:pt x="79" y="76"/>
                  </a:lnTo>
                  <a:lnTo>
                    <a:pt x="80" y="72"/>
                  </a:lnTo>
                  <a:lnTo>
                    <a:pt x="79" y="69"/>
                  </a:lnTo>
                  <a:lnTo>
                    <a:pt x="79" y="68"/>
                  </a:lnTo>
                  <a:lnTo>
                    <a:pt x="83" y="64"/>
                  </a:lnTo>
                  <a:lnTo>
                    <a:pt x="86" y="59"/>
                  </a:lnTo>
                  <a:lnTo>
                    <a:pt x="88" y="53"/>
                  </a:lnTo>
                  <a:lnTo>
                    <a:pt x="90" y="48"/>
                  </a:lnTo>
                  <a:lnTo>
                    <a:pt x="91" y="43"/>
                  </a:lnTo>
                  <a:lnTo>
                    <a:pt x="92" y="40"/>
                  </a:lnTo>
                  <a:lnTo>
                    <a:pt x="92" y="37"/>
                  </a:lnTo>
                  <a:lnTo>
                    <a:pt x="92" y="36"/>
                  </a:lnTo>
                  <a:lnTo>
                    <a:pt x="97" y="29"/>
                  </a:lnTo>
                  <a:lnTo>
                    <a:pt x="100" y="23"/>
                  </a:lnTo>
                  <a:lnTo>
                    <a:pt x="102" y="18"/>
                  </a:lnTo>
                  <a:lnTo>
                    <a:pt x="103" y="14"/>
                  </a:lnTo>
                  <a:lnTo>
                    <a:pt x="103" y="11"/>
                  </a:lnTo>
                  <a:lnTo>
                    <a:pt x="102" y="8"/>
                  </a:lnTo>
                  <a:lnTo>
                    <a:pt x="101" y="5"/>
                  </a:lnTo>
                  <a:lnTo>
                    <a:pt x="99" y="3"/>
                  </a:lnTo>
                  <a:lnTo>
                    <a:pt x="98" y="3"/>
                  </a:lnTo>
                  <a:lnTo>
                    <a:pt x="96" y="1"/>
                  </a:lnTo>
                  <a:lnTo>
                    <a:pt x="93" y="0"/>
                  </a:lnTo>
                  <a:lnTo>
                    <a:pt x="88" y="0"/>
                  </a:lnTo>
                  <a:lnTo>
                    <a:pt x="83" y="1"/>
                  </a:lnTo>
                  <a:lnTo>
                    <a:pt x="79" y="5"/>
                  </a:lnTo>
                  <a:lnTo>
                    <a:pt x="76" y="12"/>
                  </a:lnTo>
                  <a:lnTo>
                    <a:pt x="72" y="22"/>
                  </a:lnTo>
                  <a:lnTo>
                    <a:pt x="72" y="23"/>
                  </a:lnTo>
                  <a:lnTo>
                    <a:pt x="69" y="25"/>
                  </a:lnTo>
                  <a:lnTo>
                    <a:pt x="66" y="27"/>
                  </a:lnTo>
                  <a:lnTo>
                    <a:pt x="62" y="31"/>
                  </a:lnTo>
                  <a:lnTo>
                    <a:pt x="59" y="36"/>
                  </a:lnTo>
                  <a:lnTo>
                    <a:pt x="56" y="40"/>
                  </a:lnTo>
                  <a:lnTo>
                    <a:pt x="53" y="44"/>
                  </a:lnTo>
                  <a:lnTo>
                    <a:pt x="51" y="49"/>
                  </a:lnTo>
                  <a:lnTo>
                    <a:pt x="51" y="50"/>
                  </a:lnTo>
                  <a:lnTo>
                    <a:pt x="48" y="51"/>
                  </a:lnTo>
                  <a:lnTo>
                    <a:pt x="45" y="53"/>
                  </a:lnTo>
                  <a:lnTo>
                    <a:pt x="42" y="56"/>
                  </a:lnTo>
                  <a:lnTo>
                    <a:pt x="38" y="62"/>
                  </a:lnTo>
                  <a:lnTo>
                    <a:pt x="34" y="69"/>
                  </a:lnTo>
                  <a:lnTo>
                    <a:pt x="31" y="78"/>
                  </a:lnTo>
                  <a:lnTo>
                    <a:pt x="29" y="90"/>
                  </a:lnTo>
                  <a:lnTo>
                    <a:pt x="28" y="91"/>
                  </a:lnTo>
                  <a:lnTo>
                    <a:pt x="26" y="93"/>
                  </a:lnTo>
                  <a:lnTo>
                    <a:pt x="25" y="96"/>
                  </a:lnTo>
                  <a:lnTo>
                    <a:pt x="22" y="99"/>
                  </a:lnTo>
                  <a:lnTo>
                    <a:pt x="20" y="103"/>
                  </a:lnTo>
                  <a:lnTo>
                    <a:pt x="18" y="108"/>
                  </a:lnTo>
                  <a:lnTo>
                    <a:pt x="16" y="114"/>
                  </a:lnTo>
                  <a:lnTo>
                    <a:pt x="16" y="119"/>
                  </a:lnTo>
                  <a:lnTo>
                    <a:pt x="15" y="120"/>
                  </a:lnTo>
                  <a:lnTo>
                    <a:pt x="10" y="123"/>
                  </a:lnTo>
                  <a:lnTo>
                    <a:pt x="6" y="127"/>
                  </a:lnTo>
                  <a:lnTo>
                    <a:pt x="2" y="133"/>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7" name="Freeform 372"/>
            <p:cNvSpPr>
              <a:spLocks/>
            </p:cNvSpPr>
            <p:nvPr/>
          </p:nvSpPr>
          <p:spPr bwMode="auto">
            <a:xfrm>
              <a:off x="4630" y="2512"/>
              <a:ext cx="110" cy="173"/>
            </a:xfrm>
            <a:custGeom>
              <a:avLst/>
              <a:gdLst>
                <a:gd name="T0" fmla="*/ 2 w 110"/>
                <a:gd name="T1" fmla="*/ 138 h 173"/>
                <a:gd name="T2" fmla="*/ 0 w 110"/>
                <a:gd name="T3" fmla="*/ 149 h 173"/>
                <a:gd name="T4" fmla="*/ 1 w 110"/>
                <a:gd name="T5" fmla="*/ 159 h 173"/>
                <a:gd name="T6" fmla="*/ 4 w 110"/>
                <a:gd name="T7" fmla="*/ 166 h 173"/>
                <a:gd name="T8" fmla="*/ 10 w 110"/>
                <a:gd name="T9" fmla="*/ 170 h 173"/>
                <a:gd name="T10" fmla="*/ 19 w 110"/>
                <a:gd name="T11" fmla="*/ 172 h 173"/>
                <a:gd name="T12" fmla="*/ 26 w 110"/>
                <a:gd name="T13" fmla="*/ 171 h 173"/>
                <a:gd name="T14" fmla="*/ 33 w 110"/>
                <a:gd name="T15" fmla="*/ 166 h 173"/>
                <a:gd name="T16" fmla="*/ 38 w 110"/>
                <a:gd name="T17" fmla="*/ 159 h 173"/>
                <a:gd name="T18" fmla="*/ 41 w 110"/>
                <a:gd name="T19" fmla="*/ 152 h 173"/>
                <a:gd name="T20" fmla="*/ 43 w 110"/>
                <a:gd name="T21" fmla="*/ 145 h 173"/>
                <a:gd name="T22" fmla="*/ 43 w 110"/>
                <a:gd name="T23" fmla="*/ 140 h 173"/>
                <a:gd name="T24" fmla="*/ 47 w 110"/>
                <a:gd name="T25" fmla="*/ 135 h 173"/>
                <a:gd name="T26" fmla="*/ 55 w 110"/>
                <a:gd name="T27" fmla="*/ 127 h 173"/>
                <a:gd name="T28" fmla="*/ 59 w 110"/>
                <a:gd name="T29" fmla="*/ 118 h 173"/>
                <a:gd name="T30" fmla="*/ 62 w 110"/>
                <a:gd name="T31" fmla="*/ 113 h 173"/>
                <a:gd name="T32" fmla="*/ 70 w 110"/>
                <a:gd name="T33" fmla="*/ 106 h 173"/>
                <a:gd name="T34" fmla="*/ 81 w 110"/>
                <a:gd name="T35" fmla="*/ 92 h 173"/>
                <a:gd name="T36" fmla="*/ 84 w 110"/>
                <a:gd name="T37" fmla="*/ 79 h 173"/>
                <a:gd name="T38" fmla="*/ 84 w 110"/>
                <a:gd name="T39" fmla="*/ 71 h 173"/>
                <a:gd name="T40" fmla="*/ 88 w 110"/>
                <a:gd name="T41" fmla="*/ 66 h 173"/>
                <a:gd name="T42" fmla="*/ 93 w 110"/>
                <a:gd name="T43" fmla="*/ 55 h 173"/>
                <a:gd name="T44" fmla="*/ 96 w 110"/>
                <a:gd name="T45" fmla="*/ 45 h 173"/>
                <a:gd name="T46" fmla="*/ 97 w 110"/>
                <a:gd name="T47" fmla="*/ 38 h 173"/>
                <a:gd name="T48" fmla="*/ 103 w 110"/>
                <a:gd name="T49" fmla="*/ 30 h 173"/>
                <a:gd name="T50" fmla="*/ 108 w 110"/>
                <a:gd name="T51" fmla="*/ 19 h 173"/>
                <a:gd name="T52" fmla="*/ 109 w 110"/>
                <a:gd name="T53" fmla="*/ 11 h 173"/>
                <a:gd name="T54" fmla="*/ 107 w 110"/>
                <a:gd name="T55" fmla="*/ 5 h 173"/>
                <a:gd name="T56" fmla="*/ 104 w 110"/>
                <a:gd name="T57" fmla="*/ 3 h 173"/>
                <a:gd name="T58" fmla="*/ 98 w 110"/>
                <a:gd name="T59" fmla="*/ 0 h 173"/>
                <a:gd name="T60" fmla="*/ 88 w 110"/>
                <a:gd name="T61" fmla="*/ 1 h 173"/>
                <a:gd name="T62" fmla="*/ 80 w 110"/>
                <a:gd name="T63" fmla="*/ 12 h 173"/>
                <a:gd name="T64" fmla="*/ 76 w 110"/>
                <a:gd name="T65" fmla="*/ 24 h 173"/>
                <a:gd name="T66" fmla="*/ 70 w 110"/>
                <a:gd name="T67" fmla="*/ 28 h 173"/>
                <a:gd name="T68" fmla="*/ 62 w 110"/>
                <a:gd name="T69" fmla="*/ 37 h 173"/>
                <a:gd name="T70" fmla="*/ 56 w 110"/>
                <a:gd name="T71" fmla="*/ 46 h 173"/>
                <a:gd name="T72" fmla="*/ 54 w 110"/>
                <a:gd name="T73" fmla="*/ 52 h 173"/>
                <a:gd name="T74" fmla="*/ 48 w 110"/>
                <a:gd name="T75" fmla="*/ 55 h 173"/>
                <a:gd name="T76" fmla="*/ 40 w 110"/>
                <a:gd name="T77" fmla="*/ 64 h 173"/>
                <a:gd name="T78" fmla="*/ 33 w 110"/>
                <a:gd name="T79" fmla="*/ 81 h 173"/>
                <a:gd name="T80" fmla="*/ 30 w 110"/>
                <a:gd name="T81" fmla="*/ 94 h 173"/>
                <a:gd name="T82" fmla="*/ 26 w 110"/>
                <a:gd name="T83" fmla="*/ 99 h 173"/>
                <a:gd name="T84" fmla="*/ 21 w 110"/>
                <a:gd name="T85" fmla="*/ 107 h 173"/>
                <a:gd name="T86" fmla="*/ 17 w 110"/>
                <a:gd name="T87" fmla="*/ 118 h 173"/>
                <a:gd name="T88" fmla="*/ 16 w 110"/>
                <a:gd name="T89" fmla="*/ 124 h 173"/>
                <a:gd name="T90" fmla="*/ 6 w 110"/>
                <a:gd name="T91" fmla="*/ 13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0" h="173">
                  <a:moveTo>
                    <a:pt x="2" y="138"/>
                  </a:moveTo>
                  <a:lnTo>
                    <a:pt x="2" y="138"/>
                  </a:lnTo>
                  <a:lnTo>
                    <a:pt x="1" y="144"/>
                  </a:lnTo>
                  <a:lnTo>
                    <a:pt x="0" y="149"/>
                  </a:lnTo>
                  <a:lnTo>
                    <a:pt x="0" y="155"/>
                  </a:lnTo>
                  <a:lnTo>
                    <a:pt x="1" y="159"/>
                  </a:lnTo>
                  <a:lnTo>
                    <a:pt x="2" y="163"/>
                  </a:lnTo>
                  <a:lnTo>
                    <a:pt x="4" y="166"/>
                  </a:lnTo>
                  <a:lnTo>
                    <a:pt x="7" y="168"/>
                  </a:lnTo>
                  <a:lnTo>
                    <a:pt x="10" y="170"/>
                  </a:lnTo>
                  <a:lnTo>
                    <a:pt x="14" y="171"/>
                  </a:lnTo>
                  <a:lnTo>
                    <a:pt x="19" y="172"/>
                  </a:lnTo>
                  <a:lnTo>
                    <a:pt x="23" y="171"/>
                  </a:lnTo>
                  <a:lnTo>
                    <a:pt x="26" y="171"/>
                  </a:lnTo>
                  <a:lnTo>
                    <a:pt x="29" y="169"/>
                  </a:lnTo>
                  <a:lnTo>
                    <a:pt x="33" y="166"/>
                  </a:lnTo>
                  <a:lnTo>
                    <a:pt x="36" y="163"/>
                  </a:lnTo>
                  <a:lnTo>
                    <a:pt x="38" y="159"/>
                  </a:lnTo>
                  <a:lnTo>
                    <a:pt x="40" y="156"/>
                  </a:lnTo>
                  <a:lnTo>
                    <a:pt x="41" y="152"/>
                  </a:lnTo>
                  <a:lnTo>
                    <a:pt x="42" y="148"/>
                  </a:lnTo>
                  <a:lnTo>
                    <a:pt x="43" y="145"/>
                  </a:lnTo>
                  <a:lnTo>
                    <a:pt x="43" y="142"/>
                  </a:lnTo>
                  <a:lnTo>
                    <a:pt x="43" y="140"/>
                  </a:lnTo>
                  <a:lnTo>
                    <a:pt x="43" y="138"/>
                  </a:lnTo>
                  <a:lnTo>
                    <a:pt x="47" y="135"/>
                  </a:lnTo>
                  <a:lnTo>
                    <a:pt x="51" y="132"/>
                  </a:lnTo>
                  <a:lnTo>
                    <a:pt x="55" y="127"/>
                  </a:lnTo>
                  <a:lnTo>
                    <a:pt x="58" y="123"/>
                  </a:lnTo>
                  <a:lnTo>
                    <a:pt x="59" y="118"/>
                  </a:lnTo>
                  <a:lnTo>
                    <a:pt x="61" y="115"/>
                  </a:lnTo>
                  <a:lnTo>
                    <a:pt x="62" y="113"/>
                  </a:lnTo>
                  <a:lnTo>
                    <a:pt x="62" y="111"/>
                  </a:lnTo>
                  <a:lnTo>
                    <a:pt x="70" y="106"/>
                  </a:lnTo>
                  <a:lnTo>
                    <a:pt x="77" y="99"/>
                  </a:lnTo>
                  <a:lnTo>
                    <a:pt x="81" y="92"/>
                  </a:lnTo>
                  <a:lnTo>
                    <a:pt x="84" y="85"/>
                  </a:lnTo>
                  <a:lnTo>
                    <a:pt x="84" y="79"/>
                  </a:lnTo>
                  <a:lnTo>
                    <a:pt x="85" y="75"/>
                  </a:lnTo>
                  <a:lnTo>
                    <a:pt x="84" y="71"/>
                  </a:lnTo>
                  <a:lnTo>
                    <a:pt x="84" y="70"/>
                  </a:lnTo>
                  <a:lnTo>
                    <a:pt x="88" y="66"/>
                  </a:lnTo>
                  <a:lnTo>
                    <a:pt x="91" y="61"/>
                  </a:lnTo>
                  <a:lnTo>
                    <a:pt x="93" y="55"/>
                  </a:lnTo>
                  <a:lnTo>
                    <a:pt x="95" y="50"/>
                  </a:lnTo>
                  <a:lnTo>
                    <a:pt x="96" y="45"/>
                  </a:lnTo>
                  <a:lnTo>
                    <a:pt x="97" y="41"/>
                  </a:lnTo>
                  <a:lnTo>
                    <a:pt x="97" y="38"/>
                  </a:lnTo>
                  <a:lnTo>
                    <a:pt x="97" y="37"/>
                  </a:lnTo>
                  <a:lnTo>
                    <a:pt x="103" y="30"/>
                  </a:lnTo>
                  <a:lnTo>
                    <a:pt x="106" y="24"/>
                  </a:lnTo>
                  <a:lnTo>
                    <a:pt x="108" y="19"/>
                  </a:lnTo>
                  <a:lnTo>
                    <a:pt x="109" y="15"/>
                  </a:lnTo>
                  <a:lnTo>
                    <a:pt x="109" y="11"/>
                  </a:lnTo>
                  <a:lnTo>
                    <a:pt x="108" y="8"/>
                  </a:lnTo>
                  <a:lnTo>
                    <a:pt x="107" y="5"/>
                  </a:lnTo>
                  <a:lnTo>
                    <a:pt x="105" y="3"/>
                  </a:lnTo>
                  <a:lnTo>
                    <a:pt x="104" y="3"/>
                  </a:lnTo>
                  <a:lnTo>
                    <a:pt x="102" y="1"/>
                  </a:lnTo>
                  <a:lnTo>
                    <a:pt x="98" y="0"/>
                  </a:lnTo>
                  <a:lnTo>
                    <a:pt x="93" y="0"/>
                  </a:lnTo>
                  <a:lnTo>
                    <a:pt x="88" y="1"/>
                  </a:lnTo>
                  <a:lnTo>
                    <a:pt x="84" y="5"/>
                  </a:lnTo>
                  <a:lnTo>
                    <a:pt x="80" y="12"/>
                  </a:lnTo>
                  <a:lnTo>
                    <a:pt x="76" y="23"/>
                  </a:lnTo>
                  <a:lnTo>
                    <a:pt x="76" y="24"/>
                  </a:lnTo>
                  <a:lnTo>
                    <a:pt x="73" y="26"/>
                  </a:lnTo>
                  <a:lnTo>
                    <a:pt x="70" y="28"/>
                  </a:lnTo>
                  <a:lnTo>
                    <a:pt x="66" y="32"/>
                  </a:lnTo>
                  <a:lnTo>
                    <a:pt x="62" y="37"/>
                  </a:lnTo>
                  <a:lnTo>
                    <a:pt x="59" y="41"/>
                  </a:lnTo>
                  <a:lnTo>
                    <a:pt x="56" y="46"/>
                  </a:lnTo>
                  <a:lnTo>
                    <a:pt x="54" y="51"/>
                  </a:lnTo>
                  <a:lnTo>
                    <a:pt x="54" y="52"/>
                  </a:lnTo>
                  <a:lnTo>
                    <a:pt x="51" y="53"/>
                  </a:lnTo>
                  <a:lnTo>
                    <a:pt x="48" y="55"/>
                  </a:lnTo>
                  <a:lnTo>
                    <a:pt x="44" y="58"/>
                  </a:lnTo>
                  <a:lnTo>
                    <a:pt x="40" y="64"/>
                  </a:lnTo>
                  <a:lnTo>
                    <a:pt x="36" y="71"/>
                  </a:lnTo>
                  <a:lnTo>
                    <a:pt x="33" y="81"/>
                  </a:lnTo>
                  <a:lnTo>
                    <a:pt x="31" y="93"/>
                  </a:lnTo>
                  <a:lnTo>
                    <a:pt x="30" y="94"/>
                  </a:lnTo>
                  <a:lnTo>
                    <a:pt x="28" y="96"/>
                  </a:lnTo>
                  <a:lnTo>
                    <a:pt x="26" y="99"/>
                  </a:lnTo>
                  <a:lnTo>
                    <a:pt x="23" y="103"/>
                  </a:lnTo>
                  <a:lnTo>
                    <a:pt x="21" y="107"/>
                  </a:lnTo>
                  <a:lnTo>
                    <a:pt x="19" y="112"/>
                  </a:lnTo>
                  <a:lnTo>
                    <a:pt x="17" y="118"/>
                  </a:lnTo>
                  <a:lnTo>
                    <a:pt x="17" y="123"/>
                  </a:lnTo>
                  <a:lnTo>
                    <a:pt x="16" y="124"/>
                  </a:lnTo>
                  <a:lnTo>
                    <a:pt x="11" y="127"/>
                  </a:lnTo>
                  <a:lnTo>
                    <a:pt x="6" y="132"/>
                  </a:lnTo>
                  <a:lnTo>
                    <a:pt x="2" y="13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8" name="Freeform 373"/>
            <p:cNvSpPr>
              <a:spLocks/>
            </p:cNvSpPr>
            <p:nvPr/>
          </p:nvSpPr>
          <p:spPr bwMode="auto">
            <a:xfrm>
              <a:off x="4630" y="2512"/>
              <a:ext cx="96" cy="164"/>
            </a:xfrm>
            <a:custGeom>
              <a:avLst/>
              <a:gdLst>
                <a:gd name="T0" fmla="*/ 91 w 96"/>
                <a:gd name="T1" fmla="*/ 0 h 164"/>
                <a:gd name="T2" fmla="*/ 85 w 96"/>
                <a:gd name="T3" fmla="*/ 1 h 164"/>
                <a:gd name="T4" fmla="*/ 79 w 96"/>
                <a:gd name="T5" fmla="*/ 5 h 164"/>
                <a:gd name="T6" fmla="*/ 73 w 96"/>
                <a:gd name="T7" fmla="*/ 15 h 164"/>
                <a:gd name="T8" fmla="*/ 71 w 96"/>
                <a:gd name="T9" fmla="*/ 23 h 164"/>
                <a:gd name="T10" fmla="*/ 66 w 96"/>
                <a:gd name="T11" fmla="*/ 27 h 164"/>
                <a:gd name="T12" fmla="*/ 59 w 96"/>
                <a:gd name="T13" fmla="*/ 36 h 164"/>
                <a:gd name="T14" fmla="*/ 54 w 96"/>
                <a:gd name="T15" fmla="*/ 44 h 164"/>
                <a:gd name="T16" fmla="*/ 51 w 96"/>
                <a:gd name="T17" fmla="*/ 50 h 164"/>
                <a:gd name="T18" fmla="*/ 45 w 96"/>
                <a:gd name="T19" fmla="*/ 53 h 164"/>
                <a:gd name="T20" fmla="*/ 39 w 96"/>
                <a:gd name="T21" fmla="*/ 62 h 164"/>
                <a:gd name="T22" fmla="*/ 32 w 96"/>
                <a:gd name="T23" fmla="*/ 78 h 164"/>
                <a:gd name="T24" fmla="*/ 29 w 96"/>
                <a:gd name="T25" fmla="*/ 91 h 164"/>
                <a:gd name="T26" fmla="*/ 25 w 96"/>
                <a:gd name="T27" fmla="*/ 95 h 164"/>
                <a:gd name="T28" fmla="*/ 21 w 96"/>
                <a:gd name="T29" fmla="*/ 103 h 164"/>
                <a:gd name="T30" fmla="*/ 18 w 96"/>
                <a:gd name="T31" fmla="*/ 114 h 164"/>
                <a:gd name="T32" fmla="*/ 16 w 96"/>
                <a:gd name="T33" fmla="*/ 120 h 164"/>
                <a:gd name="T34" fmla="*/ 8 w 96"/>
                <a:gd name="T35" fmla="*/ 126 h 164"/>
                <a:gd name="T36" fmla="*/ 2 w 96"/>
                <a:gd name="T37" fmla="*/ 137 h 164"/>
                <a:gd name="T38" fmla="*/ 0 w 96"/>
                <a:gd name="T39" fmla="*/ 147 h 164"/>
                <a:gd name="T40" fmla="*/ 2 w 96"/>
                <a:gd name="T41" fmla="*/ 154 h 164"/>
                <a:gd name="T42" fmla="*/ 7 w 96"/>
                <a:gd name="T43" fmla="*/ 161 h 164"/>
                <a:gd name="T44" fmla="*/ 8 w 96"/>
                <a:gd name="T45" fmla="*/ 161 h 164"/>
                <a:gd name="T46" fmla="*/ 5 w 96"/>
                <a:gd name="T47" fmla="*/ 155 h 164"/>
                <a:gd name="T48" fmla="*/ 4 w 96"/>
                <a:gd name="T49" fmla="*/ 149 h 164"/>
                <a:gd name="T50" fmla="*/ 5 w 96"/>
                <a:gd name="T51" fmla="*/ 140 h 164"/>
                <a:gd name="T52" fmla="*/ 10 w 96"/>
                <a:gd name="T53" fmla="*/ 128 h 164"/>
                <a:gd name="T54" fmla="*/ 20 w 96"/>
                <a:gd name="T55" fmla="*/ 122 h 164"/>
                <a:gd name="T56" fmla="*/ 22 w 96"/>
                <a:gd name="T57" fmla="*/ 115 h 164"/>
                <a:gd name="T58" fmla="*/ 24 w 96"/>
                <a:gd name="T59" fmla="*/ 105 h 164"/>
                <a:gd name="T60" fmla="*/ 29 w 96"/>
                <a:gd name="T61" fmla="*/ 96 h 164"/>
                <a:gd name="T62" fmla="*/ 33 w 96"/>
                <a:gd name="T63" fmla="*/ 92 h 164"/>
                <a:gd name="T64" fmla="*/ 36 w 96"/>
                <a:gd name="T65" fmla="*/ 80 h 164"/>
                <a:gd name="T66" fmla="*/ 41 w 96"/>
                <a:gd name="T67" fmla="*/ 64 h 164"/>
                <a:gd name="T68" fmla="*/ 49 w 96"/>
                <a:gd name="T69" fmla="*/ 55 h 164"/>
                <a:gd name="T70" fmla="*/ 55 w 96"/>
                <a:gd name="T71" fmla="*/ 52 h 164"/>
                <a:gd name="T72" fmla="*/ 57 w 96"/>
                <a:gd name="T73" fmla="*/ 46 h 164"/>
                <a:gd name="T74" fmla="*/ 63 w 96"/>
                <a:gd name="T75" fmla="*/ 37 h 164"/>
                <a:gd name="T76" fmla="*/ 70 w 96"/>
                <a:gd name="T77" fmla="*/ 29 h 164"/>
                <a:gd name="T78" fmla="*/ 75 w 96"/>
                <a:gd name="T79" fmla="*/ 24 h 164"/>
                <a:gd name="T80" fmla="*/ 77 w 96"/>
                <a:gd name="T81" fmla="*/ 16 h 164"/>
                <a:gd name="T82" fmla="*/ 82 w 96"/>
                <a:gd name="T83" fmla="*/ 7 h 164"/>
                <a:gd name="T84" fmla="*/ 87 w 96"/>
                <a:gd name="T85" fmla="*/ 2 h 164"/>
                <a:gd name="T86" fmla="*/ 92 w 96"/>
                <a:gd name="T87" fmla="*/ 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 h="164">
                  <a:moveTo>
                    <a:pt x="95" y="1"/>
                  </a:moveTo>
                  <a:lnTo>
                    <a:pt x="91" y="0"/>
                  </a:lnTo>
                  <a:lnTo>
                    <a:pt x="87" y="0"/>
                  </a:lnTo>
                  <a:lnTo>
                    <a:pt x="85" y="1"/>
                  </a:lnTo>
                  <a:lnTo>
                    <a:pt x="81" y="3"/>
                  </a:lnTo>
                  <a:lnTo>
                    <a:pt x="79" y="5"/>
                  </a:lnTo>
                  <a:lnTo>
                    <a:pt x="76" y="10"/>
                  </a:lnTo>
                  <a:lnTo>
                    <a:pt x="73" y="15"/>
                  </a:lnTo>
                  <a:lnTo>
                    <a:pt x="72" y="22"/>
                  </a:lnTo>
                  <a:lnTo>
                    <a:pt x="71" y="23"/>
                  </a:lnTo>
                  <a:lnTo>
                    <a:pt x="70" y="25"/>
                  </a:lnTo>
                  <a:lnTo>
                    <a:pt x="66" y="27"/>
                  </a:lnTo>
                  <a:lnTo>
                    <a:pt x="63" y="31"/>
                  </a:lnTo>
                  <a:lnTo>
                    <a:pt x="59" y="36"/>
                  </a:lnTo>
                  <a:lnTo>
                    <a:pt x="55" y="40"/>
                  </a:lnTo>
                  <a:lnTo>
                    <a:pt x="54" y="44"/>
                  </a:lnTo>
                  <a:lnTo>
                    <a:pt x="52" y="49"/>
                  </a:lnTo>
                  <a:lnTo>
                    <a:pt x="51" y="50"/>
                  </a:lnTo>
                  <a:lnTo>
                    <a:pt x="49" y="51"/>
                  </a:lnTo>
                  <a:lnTo>
                    <a:pt x="45" y="53"/>
                  </a:lnTo>
                  <a:lnTo>
                    <a:pt x="42" y="56"/>
                  </a:lnTo>
                  <a:lnTo>
                    <a:pt x="39" y="62"/>
                  </a:lnTo>
                  <a:lnTo>
                    <a:pt x="35" y="68"/>
                  </a:lnTo>
                  <a:lnTo>
                    <a:pt x="32" y="78"/>
                  </a:lnTo>
                  <a:lnTo>
                    <a:pt x="30" y="90"/>
                  </a:lnTo>
                  <a:lnTo>
                    <a:pt x="29" y="91"/>
                  </a:lnTo>
                  <a:lnTo>
                    <a:pt x="27" y="93"/>
                  </a:lnTo>
                  <a:lnTo>
                    <a:pt x="25" y="95"/>
                  </a:lnTo>
                  <a:lnTo>
                    <a:pt x="23" y="99"/>
                  </a:lnTo>
                  <a:lnTo>
                    <a:pt x="21" y="103"/>
                  </a:lnTo>
                  <a:lnTo>
                    <a:pt x="19" y="109"/>
                  </a:lnTo>
                  <a:lnTo>
                    <a:pt x="18" y="114"/>
                  </a:lnTo>
                  <a:lnTo>
                    <a:pt x="18" y="119"/>
                  </a:lnTo>
                  <a:lnTo>
                    <a:pt x="16" y="120"/>
                  </a:lnTo>
                  <a:lnTo>
                    <a:pt x="12" y="122"/>
                  </a:lnTo>
                  <a:lnTo>
                    <a:pt x="8" y="126"/>
                  </a:lnTo>
                  <a:lnTo>
                    <a:pt x="4" y="132"/>
                  </a:lnTo>
                  <a:lnTo>
                    <a:pt x="2" y="137"/>
                  </a:lnTo>
                  <a:lnTo>
                    <a:pt x="1" y="143"/>
                  </a:lnTo>
                  <a:lnTo>
                    <a:pt x="0" y="147"/>
                  </a:lnTo>
                  <a:lnTo>
                    <a:pt x="1" y="150"/>
                  </a:lnTo>
                  <a:lnTo>
                    <a:pt x="2" y="154"/>
                  </a:lnTo>
                  <a:lnTo>
                    <a:pt x="4" y="158"/>
                  </a:lnTo>
                  <a:lnTo>
                    <a:pt x="7" y="161"/>
                  </a:lnTo>
                  <a:lnTo>
                    <a:pt x="10" y="163"/>
                  </a:lnTo>
                  <a:lnTo>
                    <a:pt x="8" y="161"/>
                  </a:lnTo>
                  <a:lnTo>
                    <a:pt x="6" y="158"/>
                  </a:lnTo>
                  <a:lnTo>
                    <a:pt x="5" y="155"/>
                  </a:lnTo>
                  <a:lnTo>
                    <a:pt x="4" y="151"/>
                  </a:lnTo>
                  <a:lnTo>
                    <a:pt x="4" y="149"/>
                  </a:lnTo>
                  <a:lnTo>
                    <a:pt x="4" y="144"/>
                  </a:lnTo>
                  <a:lnTo>
                    <a:pt x="5" y="140"/>
                  </a:lnTo>
                  <a:lnTo>
                    <a:pt x="7" y="135"/>
                  </a:lnTo>
                  <a:lnTo>
                    <a:pt x="10" y="128"/>
                  </a:lnTo>
                  <a:lnTo>
                    <a:pt x="15" y="124"/>
                  </a:lnTo>
                  <a:lnTo>
                    <a:pt x="20" y="122"/>
                  </a:lnTo>
                  <a:lnTo>
                    <a:pt x="22" y="121"/>
                  </a:lnTo>
                  <a:lnTo>
                    <a:pt x="22" y="115"/>
                  </a:lnTo>
                  <a:lnTo>
                    <a:pt x="22" y="110"/>
                  </a:lnTo>
                  <a:lnTo>
                    <a:pt x="24" y="105"/>
                  </a:lnTo>
                  <a:lnTo>
                    <a:pt x="26" y="100"/>
                  </a:lnTo>
                  <a:lnTo>
                    <a:pt x="29" y="96"/>
                  </a:lnTo>
                  <a:lnTo>
                    <a:pt x="31" y="95"/>
                  </a:lnTo>
                  <a:lnTo>
                    <a:pt x="33" y="92"/>
                  </a:lnTo>
                  <a:lnTo>
                    <a:pt x="34" y="92"/>
                  </a:lnTo>
                  <a:lnTo>
                    <a:pt x="36" y="80"/>
                  </a:lnTo>
                  <a:lnTo>
                    <a:pt x="39" y="70"/>
                  </a:lnTo>
                  <a:lnTo>
                    <a:pt x="41" y="64"/>
                  </a:lnTo>
                  <a:lnTo>
                    <a:pt x="45" y="58"/>
                  </a:lnTo>
                  <a:lnTo>
                    <a:pt x="49" y="55"/>
                  </a:lnTo>
                  <a:lnTo>
                    <a:pt x="53" y="52"/>
                  </a:lnTo>
                  <a:lnTo>
                    <a:pt x="55" y="52"/>
                  </a:lnTo>
                  <a:lnTo>
                    <a:pt x="55" y="51"/>
                  </a:lnTo>
                  <a:lnTo>
                    <a:pt x="57" y="46"/>
                  </a:lnTo>
                  <a:lnTo>
                    <a:pt x="59" y="41"/>
                  </a:lnTo>
                  <a:lnTo>
                    <a:pt x="63" y="37"/>
                  </a:lnTo>
                  <a:lnTo>
                    <a:pt x="67" y="33"/>
                  </a:lnTo>
                  <a:lnTo>
                    <a:pt x="70" y="29"/>
                  </a:lnTo>
                  <a:lnTo>
                    <a:pt x="73" y="26"/>
                  </a:lnTo>
                  <a:lnTo>
                    <a:pt x="75" y="24"/>
                  </a:lnTo>
                  <a:lnTo>
                    <a:pt x="76" y="23"/>
                  </a:lnTo>
                  <a:lnTo>
                    <a:pt x="77" y="16"/>
                  </a:lnTo>
                  <a:lnTo>
                    <a:pt x="80" y="11"/>
                  </a:lnTo>
                  <a:lnTo>
                    <a:pt x="82" y="7"/>
                  </a:lnTo>
                  <a:lnTo>
                    <a:pt x="85" y="4"/>
                  </a:lnTo>
                  <a:lnTo>
                    <a:pt x="87" y="2"/>
                  </a:lnTo>
                  <a:lnTo>
                    <a:pt x="90" y="1"/>
                  </a:lnTo>
                  <a:lnTo>
                    <a:pt x="92" y="1"/>
                  </a:lnTo>
                  <a:lnTo>
                    <a:pt x="95" y="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9" name="Freeform 374"/>
            <p:cNvSpPr>
              <a:spLocks/>
            </p:cNvSpPr>
            <p:nvPr/>
          </p:nvSpPr>
          <p:spPr bwMode="auto">
            <a:xfrm>
              <a:off x="4642" y="2562"/>
              <a:ext cx="27" cy="24"/>
            </a:xfrm>
            <a:custGeom>
              <a:avLst/>
              <a:gdLst>
                <a:gd name="T0" fmla="*/ 26 w 27"/>
                <a:gd name="T1" fmla="*/ 2 h 24"/>
                <a:gd name="T2" fmla="*/ 26 w 27"/>
                <a:gd name="T3" fmla="*/ 2 h 24"/>
                <a:gd name="T4" fmla="*/ 25 w 27"/>
                <a:gd name="T5" fmla="*/ 2 h 24"/>
                <a:gd name="T6" fmla="*/ 24 w 27"/>
                <a:gd name="T7" fmla="*/ 1 h 24"/>
                <a:gd name="T8" fmla="*/ 21 w 27"/>
                <a:gd name="T9" fmla="*/ 0 h 24"/>
                <a:gd name="T10" fmla="*/ 19 w 27"/>
                <a:gd name="T11" fmla="*/ 0 h 24"/>
                <a:gd name="T12" fmla="*/ 16 w 27"/>
                <a:gd name="T13" fmla="*/ 1 h 24"/>
                <a:gd name="T14" fmla="*/ 13 w 27"/>
                <a:gd name="T15" fmla="*/ 2 h 24"/>
                <a:gd name="T16" fmla="*/ 11 w 27"/>
                <a:gd name="T17" fmla="*/ 6 h 24"/>
                <a:gd name="T18" fmla="*/ 10 w 27"/>
                <a:gd name="T19" fmla="*/ 6 h 24"/>
                <a:gd name="T20" fmla="*/ 7 w 27"/>
                <a:gd name="T21" fmla="*/ 9 h 24"/>
                <a:gd name="T22" fmla="*/ 6 w 27"/>
                <a:gd name="T23" fmla="*/ 10 h 24"/>
                <a:gd name="T24" fmla="*/ 3 w 27"/>
                <a:gd name="T25" fmla="*/ 13 h 24"/>
                <a:gd name="T26" fmla="*/ 1 w 27"/>
                <a:gd name="T27" fmla="*/ 15 h 24"/>
                <a:gd name="T28" fmla="*/ 0 w 27"/>
                <a:gd name="T29" fmla="*/ 17 h 24"/>
                <a:gd name="T30" fmla="*/ 2 w 27"/>
                <a:gd name="T31" fmla="*/ 19 h 24"/>
                <a:gd name="T32" fmla="*/ 5 w 27"/>
                <a:gd name="T33" fmla="*/ 20 h 24"/>
                <a:gd name="T34" fmla="*/ 10 w 27"/>
                <a:gd name="T35" fmla="*/ 21 h 24"/>
                <a:gd name="T36" fmla="*/ 13 w 27"/>
                <a:gd name="T37" fmla="*/ 22 h 24"/>
                <a:gd name="T38" fmla="*/ 15 w 27"/>
                <a:gd name="T39" fmla="*/ 23 h 24"/>
                <a:gd name="T40" fmla="*/ 16 w 27"/>
                <a:gd name="T41" fmla="*/ 21 h 24"/>
                <a:gd name="T42" fmla="*/ 17 w 27"/>
                <a:gd name="T43" fmla="*/ 17 h 24"/>
                <a:gd name="T44" fmla="*/ 20 w 27"/>
                <a:gd name="T45" fmla="*/ 14 h 24"/>
                <a:gd name="T46" fmla="*/ 21 w 27"/>
                <a:gd name="T47" fmla="*/ 11 h 24"/>
                <a:gd name="T48" fmla="*/ 23 w 27"/>
                <a:gd name="T49" fmla="*/ 8 h 24"/>
                <a:gd name="T50" fmla="*/ 24 w 27"/>
                <a:gd name="T51" fmla="*/ 6 h 24"/>
                <a:gd name="T52" fmla="*/ 26 w 27"/>
                <a:gd name="T53" fmla="*/ 5 h 24"/>
                <a:gd name="T54" fmla="*/ 26 w 27"/>
                <a:gd name="T55" fmla="*/ 3 h 24"/>
                <a:gd name="T56" fmla="*/ 26 w 27"/>
                <a:gd name="T57"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 h="24">
                  <a:moveTo>
                    <a:pt x="26" y="2"/>
                  </a:moveTo>
                  <a:lnTo>
                    <a:pt x="26" y="2"/>
                  </a:lnTo>
                  <a:lnTo>
                    <a:pt x="25" y="2"/>
                  </a:lnTo>
                  <a:lnTo>
                    <a:pt x="24" y="1"/>
                  </a:lnTo>
                  <a:lnTo>
                    <a:pt x="21" y="0"/>
                  </a:lnTo>
                  <a:lnTo>
                    <a:pt x="19" y="0"/>
                  </a:lnTo>
                  <a:lnTo>
                    <a:pt x="16" y="1"/>
                  </a:lnTo>
                  <a:lnTo>
                    <a:pt x="13" y="2"/>
                  </a:lnTo>
                  <a:lnTo>
                    <a:pt x="11" y="6"/>
                  </a:lnTo>
                  <a:lnTo>
                    <a:pt x="10" y="6"/>
                  </a:lnTo>
                  <a:lnTo>
                    <a:pt x="7" y="9"/>
                  </a:lnTo>
                  <a:lnTo>
                    <a:pt x="6" y="10"/>
                  </a:lnTo>
                  <a:lnTo>
                    <a:pt x="3" y="13"/>
                  </a:lnTo>
                  <a:lnTo>
                    <a:pt x="1" y="15"/>
                  </a:lnTo>
                  <a:lnTo>
                    <a:pt x="0" y="17"/>
                  </a:lnTo>
                  <a:lnTo>
                    <a:pt x="2" y="19"/>
                  </a:lnTo>
                  <a:lnTo>
                    <a:pt x="5" y="20"/>
                  </a:lnTo>
                  <a:lnTo>
                    <a:pt x="10" y="21"/>
                  </a:lnTo>
                  <a:lnTo>
                    <a:pt x="13" y="22"/>
                  </a:lnTo>
                  <a:lnTo>
                    <a:pt x="15" y="23"/>
                  </a:lnTo>
                  <a:lnTo>
                    <a:pt x="16" y="21"/>
                  </a:lnTo>
                  <a:lnTo>
                    <a:pt x="17" y="17"/>
                  </a:lnTo>
                  <a:lnTo>
                    <a:pt x="20" y="14"/>
                  </a:lnTo>
                  <a:lnTo>
                    <a:pt x="21" y="11"/>
                  </a:lnTo>
                  <a:lnTo>
                    <a:pt x="23" y="8"/>
                  </a:lnTo>
                  <a:lnTo>
                    <a:pt x="24" y="6"/>
                  </a:lnTo>
                  <a:lnTo>
                    <a:pt x="26" y="5"/>
                  </a:lnTo>
                  <a:lnTo>
                    <a:pt x="26" y="3"/>
                  </a:lnTo>
                  <a:lnTo>
                    <a:pt x="26" y="2"/>
                  </a:lnTo>
                </a:path>
              </a:pathLst>
            </a:custGeom>
            <a:solidFill>
              <a:srgbClr val="73A6A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0" name="Freeform 375"/>
            <p:cNvSpPr>
              <a:spLocks/>
            </p:cNvSpPr>
            <p:nvPr/>
          </p:nvSpPr>
          <p:spPr bwMode="auto">
            <a:xfrm>
              <a:off x="4642" y="2562"/>
              <a:ext cx="33" cy="30"/>
            </a:xfrm>
            <a:custGeom>
              <a:avLst/>
              <a:gdLst>
                <a:gd name="T0" fmla="*/ 32 w 33"/>
                <a:gd name="T1" fmla="*/ 3 h 30"/>
                <a:gd name="T2" fmla="*/ 32 w 33"/>
                <a:gd name="T3" fmla="*/ 3 h 30"/>
                <a:gd name="T4" fmla="*/ 31 w 33"/>
                <a:gd name="T5" fmla="*/ 2 h 30"/>
                <a:gd name="T6" fmla="*/ 29 w 33"/>
                <a:gd name="T7" fmla="*/ 1 h 30"/>
                <a:gd name="T8" fmla="*/ 26 w 33"/>
                <a:gd name="T9" fmla="*/ 0 h 30"/>
                <a:gd name="T10" fmla="*/ 23 w 33"/>
                <a:gd name="T11" fmla="*/ 0 h 30"/>
                <a:gd name="T12" fmla="*/ 20 w 33"/>
                <a:gd name="T13" fmla="*/ 1 h 30"/>
                <a:gd name="T14" fmla="*/ 16 w 33"/>
                <a:gd name="T15" fmla="*/ 3 h 30"/>
                <a:gd name="T16" fmla="*/ 13 w 33"/>
                <a:gd name="T17" fmla="*/ 7 h 30"/>
                <a:gd name="T18" fmla="*/ 12 w 33"/>
                <a:gd name="T19" fmla="*/ 8 h 30"/>
                <a:gd name="T20" fmla="*/ 9 w 33"/>
                <a:gd name="T21" fmla="*/ 11 h 30"/>
                <a:gd name="T22" fmla="*/ 7 w 33"/>
                <a:gd name="T23" fmla="*/ 13 h 30"/>
                <a:gd name="T24" fmla="*/ 4 w 33"/>
                <a:gd name="T25" fmla="*/ 16 h 30"/>
                <a:gd name="T26" fmla="*/ 1 w 33"/>
                <a:gd name="T27" fmla="*/ 19 h 30"/>
                <a:gd name="T28" fmla="*/ 0 w 33"/>
                <a:gd name="T29" fmla="*/ 22 h 30"/>
                <a:gd name="T30" fmla="*/ 2 w 33"/>
                <a:gd name="T31" fmla="*/ 24 h 30"/>
                <a:gd name="T32" fmla="*/ 6 w 33"/>
                <a:gd name="T33" fmla="*/ 25 h 30"/>
                <a:gd name="T34" fmla="*/ 12 w 33"/>
                <a:gd name="T35" fmla="*/ 26 h 30"/>
                <a:gd name="T36" fmla="*/ 16 w 33"/>
                <a:gd name="T37" fmla="*/ 28 h 30"/>
                <a:gd name="T38" fmla="*/ 18 w 33"/>
                <a:gd name="T39" fmla="*/ 29 h 30"/>
                <a:gd name="T40" fmla="*/ 20 w 33"/>
                <a:gd name="T41" fmla="*/ 27 h 30"/>
                <a:gd name="T42" fmla="*/ 21 w 33"/>
                <a:gd name="T43" fmla="*/ 22 h 30"/>
                <a:gd name="T44" fmla="*/ 24 w 33"/>
                <a:gd name="T45" fmla="*/ 18 h 30"/>
                <a:gd name="T46" fmla="*/ 26 w 33"/>
                <a:gd name="T47" fmla="*/ 14 h 30"/>
                <a:gd name="T48" fmla="*/ 28 w 33"/>
                <a:gd name="T49" fmla="*/ 10 h 30"/>
                <a:gd name="T50" fmla="*/ 30 w 33"/>
                <a:gd name="T51" fmla="*/ 8 h 30"/>
                <a:gd name="T52" fmla="*/ 32 w 33"/>
                <a:gd name="T53" fmla="*/ 6 h 30"/>
                <a:gd name="T54" fmla="*/ 32 w 33"/>
                <a:gd name="T55" fmla="*/ 4 h 30"/>
                <a:gd name="T56" fmla="*/ 32 w 33"/>
                <a:gd name="T57" fmla="*/ 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3" h="30">
                  <a:moveTo>
                    <a:pt x="32" y="3"/>
                  </a:moveTo>
                  <a:lnTo>
                    <a:pt x="32" y="3"/>
                  </a:lnTo>
                  <a:lnTo>
                    <a:pt x="31" y="2"/>
                  </a:lnTo>
                  <a:lnTo>
                    <a:pt x="29" y="1"/>
                  </a:lnTo>
                  <a:lnTo>
                    <a:pt x="26" y="0"/>
                  </a:lnTo>
                  <a:lnTo>
                    <a:pt x="23" y="0"/>
                  </a:lnTo>
                  <a:lnTo>
                    <a:pt x="20" y="1"/>
                  </a:lnTo>
                  <a:lnTo>
                    <a:pt x="16" y="3"/>
                  </a:lnTo>
                  <a:lnTo>
                    <a:pt x="13" y="7"/>
                  </a:lnTo>
                  <a:lnTo>
                    <a:pt x="12" y="8"/>
                  </a:lnTo>
                  <a:lnTo>
                    <a:pt x="9" y="11"/>
                  </a:lnTo>
                  <a:lnTo>
                    <a:pt x="7" y="13"/>
                  </a:lnTo>
                  <a:lnTo>
                    <a:pt x="4" y="16"/>
                  </a:lnTo>
                  <a:lnTo>
                    <a:pt x="1" y="19"/>
                  </a:lnTo>
                  <a:lnTo>
                    <a:pt x="0" y="22"/>
                  </a:lnTo>
                  <a:lnTo>
                    <a:pt x="2" y="24"/>
                  </a:lnTo>
                  <a:lnTo>
                    <a:pt x="6" y="25"/>
                  </a:lnTo>
                  <a:lnTo>
                    <a:pt x="12" y="26"/>
                  </a:lnTo>
                  <a:lnTo>
                    <a:pt x="16" y="28"/>
                  </a:lnTo>
                  <a:lnTo>
                    <a:pt x="18" y="29"/>
                  </a:lnTo>
                  <a:lnTo>
                    <a:pt x="20" y="27"/>
                  </a:lnTo>
                  <a:lnTo>
                    <a:pt x="21" y="22"/>
                  </a:lnTo>
                  <a:lnTo>
                    <a:pt x="24" y="18"/>
                  </a:lnTo>
                  <a:lnTo>
                    <a:pt x="26" y="14"/>
                  </a:lnTo>
                  <a:lnTo>
                    <a:pt x="28" y="10"/>
                  </a:lnTo>
                  <a:lnTo>
                    <a:pt x="30" y="8"/>
                  </a:lnTo>
                  <a:lnTo>
                    <a:pt x="32" y="6"/>
                  </a:lnTo>
                  <a:lnTo>
                    <a:pt x="32" y="4"/>
                  </a:lnTo>
                  <a:lnTo>
                    <a:pt x="32" y="3"/>
                  </a:lnTo>
                </a:path>
              </a:pathLst>
            </a:custGeom>
            <a:noFill/>
            <a:ln w="12700" cap="rnd" cmpd="sng">
              <a:solidFill>
                <a:srgbClr val="26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1" name="Freeform 376"/>
            <p:cNvSpPr>
              <a:spLocks/>
            </p:cNvSpPr>
            <p:nvPr/>
          </p:nvSpPr>
          <p:spPr bwMode="auto">
            <a:xfrm>
              <a:off x="4682" y="2583"/>
              <a:ext cx="12" cy="14"/>
            </a:xfrm>
            <a:custGeom>
              <a:avLst/>
              <a:gdLst>
                <a:gd name="T0" fmla="*/ 3 w 12"/>
                <a:gd name="T1" fmla="*/ 13 h 14"/>
                <a:gd name="T2" fmla="*/ 1 w 12"/>
                <a:gd name="T3" fmla="*/ 12 h 14"/>
                <a:gd name="T4" fmla="*/ 0 w 12"/>
                <a:gd name="T5" fmla="*/ 10 h 14"/>
                <a:gd name="T6" fmla="*/ 0 w 12"/>
                <a:gd name="T7" fmla="*/ 7 h 14"/>
                <a:gd name="T8" fmla="*/ 1 w 12"/>
                <a:gd name="T9" fmla="*/ 4 h 14"/>
                <a:gd name="T10" fmla="*/ 3 w 12"/>
                <a:gd name="T11" fmla="*/ 1 h 14"/>
                <a:gd name="T12" fmla="*/ 5 w 12"/>
                <a:gd name="T13" fmla="*/ 0 h 14"/>
                <a:gd name="T14" fmla="*/ 6 w 12"/>
                <a:gd name="T15" fmla="*/ 0 h 14"/>
                <a:gd name="T16" fmla="*/ 8 w 12"/>
                <a:gd name="T17" fmla="*/ 0 h 14"/>
                <a:gd name="T18" fmla="*/ 10 w 12"/>
                <a:gd name="T19" fmla="*/ 1 h 14"/>
                <a:gd name="T20" fmla="*/ 11 w 12"/>
                <a:gd name="T21" fmla="*/ 3 h 14"/>
                <a:gd name="T22" fmla="*/ 11 w 12"/>
                <a:gd name="T23" fmla="*/ 6 h 14"/>
                <a:gd name="T24" fmla="*/ 10 w 12"/>
                <a:gd name="T25" fmla="*/ 9 h 14"/>
                <a:gd name="T26" fmla="*/ 8 w 12"/>
                <a:gd name="T27" fmla="*/ 11 h 14"/>
                <a:gd name="T28" fmla="*/ 6 w 12"/>
                <a:gd name="T29" fmla="*/ 12 h 14"/>
                <a:gd name="T30" fmla="*/ 5 w 12"/>
                <a:gd name="T31" fmla="*/ 13 h 14"/>
                <a:gd name="T32" fmla="*/ 3 w 12"/>
                <a:gd name="T3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14">
                  <a:moveTo>
                    <a:pt x="3" y="13"/>
                  </a:moveTo>
                  <a:lnTo>
                    <a:pt x="1" y="12"/>
                  </a:lnTo>
                  <a:lnTo>
                    <a:pt x="0" y="10"/>
                  </a:lnTo>
                  <a:lnTo>
                    <a:pt x="0" y="7"/>
                  </a:lnTo>
                  <a:lnTo>
                    <a:pt x="1" y="4"/>
                  </a:lnTo>
                  <a:lnTo>
                    <a:pt x="3" y="1"/>
                  </a:lnTo>
                  <a:lnTo>
                    <a:pt x="5" y="0"/>
                  </a:lnTo>
                  <a:lnTo>
                    <a:pt x="6" y="0"/>
                  </a:lnTo>
                  <a:lnTo>
                    <a:pt x="8" y="0"/>
                  </a:lnTo>
                  <a:lnTo>
                    <a:pt x="10" y="1"/>
                  </a:lnTo>
                  <a:lnTo>
                    <a:pt x="11" y="3"/>
                  </a:lnTo>
                  <a:lnTo>
                    <a:pt x="11" y="6"/>
                  </a:lnTo>
                  <a:lnTo>
                    <a:pt x="10" y="9"/>
                  </a:lnTo>
                  <a:lnTo>
                    <a:pt x="8" y="11"/>
                  </a:lnTo>
                  <a:lnTo>
                    <a:pt x="6" y="12"/>
                  </a:lnTo>
                  <a:lnTo>
                    <a:pt x="5" y="13"/>
                  </a:lnTo>
                  <a:lnTo>
                    <a:pt x="3" y="13"/>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2" name="Freeform 377"/>
            <p:cNvSpPr>
              <a:spLocks/>
            </p:cNvSpPr>
            <p:nvPr/>
          </p:nvSpPr>
          <p:spPr bwMode="auto">
            <a:xfrm>
              <a:off x="4682" y="2583"/>
              <a:ext cx="18" cy="20"/>
            </a:xfrm>
            <a:custGeom>
              <a:avLst/>
              <a:gdLst>
                <a:gd name="T0" fmla="*/ 4 w 18"/>
                <a:gd name="T1" fmla="*/ 19 h 20"/>
                <a:gd name="T2" fmla="*/ 4 w 18"/>
                <a:gd name="T3" fmla="*/ 19 h 20"/>
                <a:gd name="T4" fmla="*/ 2 w 18"/>
                <a:gd name="T5" fmla="*/ 17 h 20"/>
                <a:gd name="T6" fmla="*/ 0 w 18"/>
                <a:gd name="T7" fmla="*/ 14 h 20"/>
                <a:gd name="T8" fmla="*/ 0 w 18"/>
                <a:gd name="T9" fmla="*/ 10 h 20"/>
                <a:gd name="T10" fmla="*/ 2 w 18"/>
                <a:gd name="T11" fmla="*/ 6 h 20"/>
                <a:gd name="T12" fmla="*/ 4 w 18"/>
                <a:gd name="T13" fmla="*/ 2 h 20"/>
                <a:gd name="T14" fmla="*/ 7 w 18"/>
                <a:gd name="T15" fmla="*/ 0 h 20"/>
                <a:gd name="T16" fmla="*/ 10 w 18"/>
                <a:gd name="T17" fmla="*/ 0 h 20"/>
                <a:gd name="T18" fmla="*/ 13 w 18"/>
                <a:gd name="T19" fmla="*/ 0 h 20"/>
                <a:gd name="T20" fmla="*/ 15 w 18"/>
                <a:gd name="T21" fmla="*/ 2 h 20"/>
                <a:gd name="T22" fmla="*/ 17 w 18"/>
                <a:gd name="T23" fmla="*/ 5 h 20"/>
                <a:gd name="T24" fmla="*/ 17 w 18"/>
                <a:gd name="T25" fmla="*/ 9 h 20"/>
                <a:gd name="T26" fmla="*/ 15 w 18"/>
                <a:gd name="T27" fmla="*/ 13 h 20"/>
                <a:gd name="T28" fmla="*/ 13 w 18"/>
                <a:gd name="T29" fmla="*/ 16 h 20"/>
                <a:gd name="T30" fmla="*/ 10 w 18"/>
                <a:gd name="T31" fmla="*/ 18 h 20"/>
                <a:gd name="T32" fmla="*/ 7 w 18"/>
                <a:gd name="T33" fmla="*/ 19 h 20"/>
                <a:gd name="T34" fmla="*/ 4 w 18"/>
                <a:gd name="T3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 h="20">
                  <a:moveTo>
                    <a:pt x="4" y="19"/>
                  </a:moveTo>
                  <a:lnTo>
                    <a:pt x="4" y="19"/>
                  </a:lnTo>
                  <a:lnTo>
                    <a:pt x="2" y="17"/>
                  </a:lnTo>
                  <a:lnTo>
                    <a:pt x="0" y="14"/>
                  </a:lnTo>
                  <a:lnTo>
                    <a:pt x="0" y="10"/>
                  </a:lnTo>
                  <a:lnTo>
                    <a:pt x="2" y="6"/>
                  </a:lnTo>
                  <a:lnTo>
                    <a:pt x="4" y="2"/>
                  </a:lnTo>
                  <a:lnTo>
                    <a:pt x="7" y="0"/>
                  </a:lnTo>
                  <a:lnTo>
                    <a:pt x="10" y="0"/>
                  </a:lnTo>
                  <a:lnTo>
                    <a:pt x="13" y="0"/>
                  </a:lnTo>
                  <a:lnTo>
                    <a:pt x="15" y="2"/>
                  </a:lnTo>
                  <a:lnTo>
                    <a:pt x="17" y="5"/>
                  </a:lnTo>
                  <a:lnTo>
                    <a:pt x="17" y="9"/>
                  </a:lnTo>
                  <a:lnTo>
                    <a:pt x="15" y="13"/>
                  </a:lnTo>
                  <a:lnTo>
                    <a:pt x="13" y="16"/>
                  </a:lnTo>
                  <a:lnTo>
                    <a:pt x="10" y="18"/>
                  </a:lnTo>
                  <a:lnTo>
                    <a:pt x="7" y="19"/>
                  </a:lnTo>
                  <a:lnTo>
                    <a:pt x="4"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3" name="Freeform 378"/>
            <p:cNvSpPr>
              <a:spLocks/>
            </p:cNvSpPr>
            <p:nvPr/>
          </p:nvSpPr>
          <p:spPr bwMode="auto">
            <a:xfrm>
              <a:off x="4719" y="2519"/>
              <a:ext cx="73" cy="50"/>
            </a:xfrm>
            <a:custGeom>
              <a:avLst/>
              <a:gdLst>
                <a:gd name="T0" fmla="*/ 1 w 73"/>
                <a:gd name="T1" fmla="*/ 5 h 50"/>
                <a:gd name="T2" fmla="*/ 0 w 73"/>
                <a:gd name="T3" fmla="*/ 8 h 50"/>
                <a:gd name="T4" fmla="*/ 0 w 73"/>
                <a:gd name="T5" fmla="*/ 10 h 50"/>
                <a:gd name="T6" fmla="*/ 0 w 73"/>
                <a:gd name="T7" fmla="*/ 12 h 50"/>
                <a:gd name="T8" fmla="*/ 0 w 73"/>
                <a:gd name="T9" fmla="*/ 15 h 50"/>
                <a:gd name="T10" fmla="*/ 1 w 73"/>
                <a:gd name="T11" fmla="*/ 18 h 50"/>
                <a:gd name="T12" fmla="*/ 4 w 73"/>
                <a:gd name="T13" fmla="*/ 19 h 50"/>
                <a:gd name="T14" fmla="*/ 7 w 73"/>
                <a:gd name="T15" fmla="*/ 19 h 50"/>
                <a:gd name="T16" fmla="*/ 10 w 73"/>
                <a:gd name="T17" fmla="*/ 18 h 50"/>
                <a:gd name="T18" fmla="*/ 11 w 73"/>
                <a:gd name="T19" fmla="*/ 18 h 50"/>
                <a:gd name="T20" fmla="*/ 14 w 73"/>
                <a:gd name="T21" fmla="*/ 18 h 50"/>
                <a:gd name="T22" fmla="*/ 17 w 73"/>
                <a:gd name="T23" fmla="*/ 20 h 50"/>
                <a:gd name="T24" fmla="*/ 20 w 73"/>
                <a:gd name="T25" fmla="*/ 22 h 50"/>
                <a:gd name="T26" fmla="*/ 22 w 73"/>
                <a:gd name="T27" fmla="*/ 25 h 50"/>
                <a:gd name="T28" fmla="*/ 26 w 73"/>
                <a:gd name="T29" fmla="*/ 29 h 50"/>
                <a:gd name="T30" fmla="*/ 30 w 73"/>
                <a:gd name="T31" fmla="*/ 34 h 50"/>
                <a:gd name="T32" fmla="*/ 37 w 73"/>
                <a:gd name="T33" fmla="*/ 38 h 50"/>
                <a:gd name="T34" fmla="*/ 42 w 73"/>
                <a:gd name="T35" fmla="*/ 44 h 50"/>
                <a:gd name="T36" fmla="*/ 49 w 73"/>
                <a:gd name="T37" fmla="*/ 47 h 50"/>
                <a:gd name="T38" fmla="*/ 54 w 73"/>
                <a:gd name="T39" fmla="*/ 49 h 50"/>
                <a:gd name="T40" fmla="*/ 60 w 73"/>
                <a:gd name="T41" fmla="*/ 49 h 50"/>
                <a:gd name="T42" fmla="*/ 64 w 73"/>
                <a:gd name="T43" fmla="*/ 48 h 50"/>
                <a:gd name="T44" fmla="*/ 66 w 73"/>
                <a:gd name="T45" fmla="*/ 47 h 50"/>
                <a:gd name="T46" fmla="*/ 69 w 73"/>
                <a:gd name="T47" fmla="*/ 45 h 50"/>
                <a:gd name="T48" fmla="*/ 70 w 73"/>
                <a:gd name="T49" fmla="*/ 43 h 50"/>
                <a:gd name="T50" fmla="*/ 72 w 73"/>
                <a:gd name="T51" fmla="*/ 40 h 50"/>
                <a:gd name="T52" fmla="*/ 72 w 73"/>
                <a:gd name="T53" fmla="*/ 37 h 50"/>
                <a:gd name="T54" fmla="*/ 72 w 73"/>
                <a:gd name="T55" fmla="*/ 34 h 50"/>
                <a:gd name="T56" fmla="*/ 70 w 73"/>
                <a:gd name="T57" fmla="*/ 30 h 50"/>
                <a:gd name="T58" fmla="*/ 67 w 73"/>
                <a:gd name="T59" fmla="*/ 27 h 50"/>
                <a:gd name="T60" fmla="*/ 62 w 73"/>
                <a:gd name="T61" fmla="*/ 22 h 50"/>
                <a:gd name="T62" fmla="*/ 55 w 73"/>
                <a:gd name="T63" fmla="*/ 20 h 50"/>
                <a:gd name="T64" fmla="*/ 49 w 73"/>
                <a:gd name="T65" fmla="*/ 17 h 50"/>
                <a:gd name="T66" fmla="*/ 42 w 73"/>
                <a:gd name="T67" fmla="*/ 15 h 50"/>
                <a:gd name="T68" fmla="*/ 35 w 73"/>
                <a:gd name="T69" fmla="*/ 13 h 50"/>
                <a:gd name="T70" fmla="*/ 29 w 73"/>
                <a:gd name="T71" fmla="*/ 13 h 50"/>
                <a:gd name="T72" fmla="*/ 25 w 73"/>
                <a:gd name="T73" fmla="*/ 12 h 50"/>
                <a:gd name="T74" fmla="*/ 21 w 73"/>
                <a:gd name="T75" fmla="*/ 12 h 50"/>
                <a:gd name="T76" fmla="*/ 19 w 73"/>
                <a:gd name="T77" fmla="*/ 10 h 50"/>
                <a:gd name="T78" fmla="*/ 17 w 73"/>
                <a:gd name="T79" fmla="*/ 8 h 50"/>
                <a:gd name="T80" fmla="*/ 17 w 73"/>
                <a:gd name="T81" fmla="*/ 7 h 50"/>
                <a:gd name="T82" fmla="*/ 16 w 73"/>
                <a:gd name="T83" fmla="*/ 4 h 50"/>
                <a:gd name="T84" fmla="*/ 14 w 73"/>
                <a:gd name="T85" fmla="*/ 2 h 50"/>
                <a:gd name="T86" fmla="*/ 12 w 73"/>
                <a:gd name="T87" fmla="*/ 0 h 50"/>
                <a:gd name="T88" fmla="*/ 9 w 73"/>
                <a:gd name="T89" fmla="*/ 0 h 50"/>
                <a:gd name="T90" fmla="*/ 6 w 73"/>
                <a:gd name="T91" fmla="*/ 1 h 50"/>
                <a:gd name="T92" fmla="*/ 4 w 73"/>
                <a:gd name="T93" fmla="*/ 2 h 50"/>
                <a:gd name="T94" fmla="*/ 3 w 73"/>
                <a:gd name="T95" fmla="*/ 4 h 50"/>
                <a:gd name="T96" fmla="*/ 1 w 73"/>
                <a:gd name="T97" fmla="*/ 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3" h="50">
                  <a:moveTo>
                    <a:pt x="1" y="5"/>
                  </a:moveTo>
                  <a:lnTo>
                    <a:pt x="0" y="8"/>
                  </a:lnTo>
                  <a:lnTo>
                    <a:pt x="0" y="10"/>
                  </a:lnTo>
                  <a:lnTo>
                    <a:pt x="0" y="12"/>
                  </a:lnTo>
                  <a:lnTo>
                    <a:pt x="0" y="15"/>
                  </a:lnTo>
                  <a:lnTo>
                    <a:pt x="1" y="18"/>
                  </a:lnTo>
                  <a:lnTo>
                    <a:pt x="4" y="19"/>
                  </a:lnTo>
                  <a:lnTo>
                    <a:pt x="7" y="19"/>
                  </a:lnTo>
                  <a:lnTo>
                    <a:pt x="10" y="18"/>
                  </a:lnTo>
                  <a:lnTo>
                    <a:pt x="11" y="18"/>
                  </a:lnTo>
                  <a:lnTo>
                    <a:pt x="14" y="18"/>
                  </a:lnTo>
                  <a:lnTo>
                    <a:pt x="17" y="20"/>
                  </a:lnTo>
                  <a:lnTo>
                    <a:pt x="20" y="22"/>
                  </a:lnTo>
                  <a:lnTo>
                    <a:pt x="22" y="25"/>
                  </a:lnTo>
                  <a:lnTo>
                    <a:pt x="26" y="29"/>
                  </a:lnTo>
                  <a:lnTo>
                    <a:pt x="30" y="34"/>
                  </a:lnTo>
                  <a:lnTo>
                    <a:pt x="37" y="38"/>
                  </a:lnTo>
                  <a:lnTo>
                    <a:pt x="42" y="44"/>
                  </a:lnTo>
                  <a:lnTo>
                    <a:pt x="49" y="47"/>
                  </a:lnTo>
                  <a:lnTo>
                    <a:pt x="54" y="49"/>
                  </a:lnTo>
                  <a:lnTo>
                    <a:pt x="60" y="49"/>
                  </a:lnTo>
                  <a:lnTo>
                    <a:pt x="64" y="48"/>
                  </a:lnTo>
                  <a:lnTo>
                    <a:pt x="66" y="47"/>
                  </a:lnTo>
                  <a:lnTo>
                    <a:pt x="69" y="45"/>
                  </a:lnTo>
                  <a:lnTo>
                    <a:pt x="70" y="43"/>
                  </a:lnTo>
                  <a:lnTo>
                    <a:pt x="72" y="40"/>
                  </a:lnTo>
                  <a:lnTo>
                    <a:pt x="72" y="37"/>
                  </a:lnTo>
                  <a:lnTo>
                    <a:pt x="72" y="34"/>
                  </a:lnTo>
                  <a:lnTo>
                    <a:pt x="70" y="30"/>
                  </a:lnTo>
                  <a:lnTo>
                    <a:pt x="67" y="27"/>
                  </a:lnTo>
                  <a:lnTo>
                    <a:pt x="62" y="22"/>
                  </a:lnTo>
                  <a:lnTo>
                    <a:pt x="55" y="20"/>
                  </a:lnTo>
                  <a:lnTo>
                    <a:pt x="49" y="17"/>
                  </a:lnTo>
                  <a:lnTo>
                    <a:pt x="42" y="15"/>
                  </a:lnTo>
                  <a:lnTo>
                    <a:pt x="35" y="13"/>
                  </a:lnTo>
                  <a:lnTo>
                    <a:pt x="29" y="13"/>
                  </a:lnTo>
                  <a:lnTo>
                    <a:pt x="25" y="12"/>
                  </a:lnTo>
                  <a:lnTo>
                    <a:pt x="21" y="12"/>
                  </a:lnTo>
                  <a:lnTo>
                    <a:pt x="19" y="10"/>
                  </a:lnTo>
                  <a:lnTo>
                    <a:pt x="17" y="8"/>
                  </a:lnTo>
                  <a:lnTo>
                    <a:pt x="17" y="7"/>
                  </a:lnTo>
                  <a:lnTo>
                    <a:pt x="16" y="4"/>
                  </a:lnTo>
                  <a:lnTo>
                    <a:pt x="14" y="2"/>
                  </a:lnTo>
                  <a:lnTo>
                    <a:pt x="12" y="0"/>
                  </a:lnTo>
                  <a:lnTo>
                    <a:pt x="9" y="0"/>
                  </a:lnTo>
                  <a:lnTo>
                    <a:pt x="6" y="1"/>
                  </a:lnTo>
                  <a:lnTo>
                    <a:pt x="4" y="2"/>
                  </a:lnTo>
                  <a:lnTo>
                    <a:pt x="3" y="4"/>
                  </a:lnTo>
                  <a:lnTo>
                    <a:pt x="1" y="5"/>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4" name="Freeform 379"/>
            <p:cNvSpPr>
              <a:spLocks/>
            </p:cNvSpPr>
            <p:nvPr/>
          </p:nvSpPr>
          <p:spPr bwMode="auto">
            <a:xfrm>
              <a:off x="4719" y="2519"/>
              <a:ext cx="79" cy="56"/>
            </a:xfrm>
            <a:custGeom>
              <a:avLst/>
              <a:gdLst>
                <a:gd name="T0" fmla="*/ 1 w 79"/>
                <a:gd name="T1" fmla="*/ 6 h 56"/>
                <a:gd name="T2" fmla="*/ 1 w 79"/>
                <a:gd name="T3" fmla="*/ 6 h 56"/>
                <a:gd name="T4" fmla="*/ 0 w 79"/>
                <a:gd name="T5" fmla="*/ 9 h 56"/>
                <a:gd name="T6" fmla="*/ 0 w 79"/>
                <a:gd name="T7" fmla="*/ 11 h 56"/>
                <a:gd name="T8" fmla="*/ 0 w 79"/>
                <a:gd name="T9" fmla="*/ 14 h 56"/>
                <a:gd name="T10" fmla="*/ 0 w 79"/>
                <a:gd name="T11" fmla="*/ 17 h 56"/>
                <a:gd name="T12" fmla="*/ 1 w 79"/>
                <a:gd name="T13" fmla="*/ 20 h 56"/>
                <a:gd name="T14" fmla="*/ 4 w 79"/>
                <a:gd name="T15" fmla="*/ 21 h 56"/>
                <a:gd name="T16" fmla="*/ 8 w 79"/>
                <a:gd name="T17" fmla="*/ 21 h 56"/>
                <a:gd name="T18" fmla="*/ 11 w 79"/>
                <a:gd name="T19" fmla="*/ 20 h 56"/>
                <a:gd name="T20" fmla="*/ 12 w 79"/>
                <a:gd name="T21" fmla="*/ 20 h 56"/>
                <a:gd name="T22" fmla="*/ 15 w 79"/>
                <a:gd name="T23" fmla="*/ 20 h 56"/>
                <a:gd name="T24" fmla="*/ 18 w 79"/>
                <a:gd name="T25" fmla="*/ 22 h 56"/>
                <a:gd name="T26" fmla="*/ 22 w 79"/>
                <a:gd name="T27" fmla="*/ 25 h 56"/>
                <a:gd name="T28" fmla="*/ 24 w 79"/>
                <a:gd name="T29" fmla="*/ 28 h 56"/>
                <a:gd name="T30" fmla="*/ 28 w 79"/>
                <a:gd name="T31" fmla="*/ 32 h 56"/>
                <a:gd name="T32" fmla="*/ 33 w 79"/>
                <a:gd name="T33" fmla="*/ 38 h 56"/>
                <a:gd name="T34" fmla="*/ 40 w 79"/>
                <a:gd name="T35" fmla="*/ 43 h 56"/>
                <a:gd name="T36" fmla="*/ 46 w 79"/>
                <a:gd name="T37" fmla="*/ 49 h 56"/>
                <a:gd name="T38" fmla="*/ 53 w 79"/>
                <a:gd name="T39" fmla="*/ 53 h 56"/>
                <a:gd name="T40" fmla="*/ 59 w 79"/>
                <a:gd name="T41" fmla="*/ 55 h 56"/>
                <a:gd name="T42" fmla="*/ 65 w 79"/>
                <a:gd name="T43" fmla="*/ 55 h 56"/>
                <a:gd name="T44" fmla="*/ 69 w 79"/>
                <a:gd name="T45" fmla="*/ 54 h 56"/>
                <a:gd name="T46" fmla="*/ 72 w 79"/>
                <a:gd name="T47" fmla="*/ 53 h 56"/>
                <a:gd name="T48" fmla="*/ 75 w 79"/>
                <a:gd name="T49" fmla="*/ 50 h 56"/>
                <a:gd name="T50" fmla="*/ 76 w 79"/>
                <a:gd name="T51" fmla="*/ 48 h 56"/>
                <a:gd name="T52" fmla="*/ 78 w 79"/>
                <a:gd name="T53" fmla="*/ 45 h 56"/>
                <a:gd name="T54" fmla="*/ 78 w 79"/>
                <a:gd name="T55" fmla="*/ 42 h 56"/>
                <a:gd name="T56" fmla="*/ 78 w 79"/>
                <a:gd name="T57" fmla="*/ 38 h 56"/>
                <a:gd name="T58" fmla="*/ 76 w 79"/>
                <a:gd name="T59" fmla="*/ 34 h 56"/>
                <a:gd name="T60" fmla="*/ 73 w 79"/>
                <a:gd name="T61" fmla="*/ 30 h 56"/>
                <a:gd name="T62" fmla="*/ 67 w 79"/>
                <a:gd name="T63" fmla="*/ 25 h 56"/>
                <a:gd name="T64" fmla="*/ 60 w 79"/>
                <a:gd name="T65" fmla="*/ 22 h 56"/>
                <a:gd name="T66" fmla="*/ 53 w 79"/>
                <a:gd name="T67" fmla="*/ 19 h 56"/>
                <a:gd name="T68" fmla="*/ 45 w 79"/>
                <a:gd name="T69" fmla="*/ 17 h 56"/>
                <a:gd name="T70" fmla="*/ 38 w 79"/>
                <a:gd name="T71" fmla="*/ 15 h 56"/>
                <a:gd name="T72" fmla="*/ 31 w 79"/>
                <a:gd name="T73" fmla="*/ 15 h 56"/>
                <a:gd name="T74" fmla="*/ 27 w 79"/>
                <a:gd name="T75" fmla="*/ 14 h 56"/>
                <a:gd name="T76" fmla="*/ 23 w 79"/>
                <a:gd name="T77" fmla="*/ 13 h 56"/>
                <a:gd name="T78" fmla="*/ 21 w 79"/>
                <a:gd name="T79" fmla="*/ 11 h 56"/>
                <a:gd name="T80" fmla="*/ 18 w 79"/>
                <a:gd name="T81" fmla="*/ 9 h 56"/>
                <a:gd name="T82" fmla="*/ 18 w 79"/>
                <a:gd name="T83" fmla="*/ 8 h 56"/>
                <a:gd name="T84" fmla="*/ 17 w 79"/>
                <a:gd name="T85" fmla="*/ 5 h 56"/>
                <a:gd name="T86" fmla="*/ 15 w 79"/>
                <a:gd name="T87" fmla="*/ 2 h 56"/>
                <a:gd name="T88" fmla="*/ 13 w 79"/>
                <a:gd name="T89" fmla="*/ 0 h 56"/>
                <a:gd name="T90" fmla="*/ 10 w 79"/>
                <a:gd name="T91" fmla="*/ 0 h 56"/>
                <a:gd name="T92" fmla="*/ 7 w 79"/>
                <a:gd name="T93" fmla="*/ 1 h 56"/>
                <a:gd name="T94" fmla="*/ 4 w 79"/>
                <a:gd name="T95" fmla="*/ 2 h 56"/>
                <a:gd name="T96" fmla="*/ 3 w 79"/>
                <a:gd name="T97" fmla="*/ 4 h 56"/>
                <a:gd name="T98" fmla="*/ 1 w 79"/>
                <a:gd name="T99"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9" h="56">
                  <a:moveTo>
                    <a:pt x="1" y="6"/>
                  </a:moveTo>
                  <a:lnTo>
                    <a:pt x="1" y="6"/>
                  </a:lnTo>
                  <a:lnTo>
                    <a:pt x="0" y="9"/>
                  </a:lnTo>
                  <a:lnTo>
                    <a:pt x="0" y="11"/>
                  </a:lnTo>
                  <a:lnTo>
                    <a:pt x="0" y="14"/>
                  </a:lnTo>
                  <a:lnTo>
                    <a:pt x="0" y="17"/>
                  </a:lnTo>
                  <a:lnTo>
                    <a:pt x="1" y="20"/>
                  </a:lnTo>
                  <a:lnTo>
                    <a:pt x="4" y="21"/>
                  </a:lnTo>
                  <a:lnTo>
                    <a:pt x="8" y="21"/>
                  </a:lnTo>
                  <a:lnTo>
                    <a:pt x="11" y="20"/>
                  </a:lnTo>
                  <a:lnTo>
                    <a:pt x="12" y="20"/>
                  </a:lnTo>
                  <a:lnTo>
                    <a:pt x="15" y="20"/>
                  </a:lnTo>
                  <a:lnTo>
                    <a:pt x="18" y="22"/>
                  </a:lnTo>
                  <a:lnTo>
                    <a:pt x="22" y="25"/>
                  </a:lnTo>
                  <a:lnTo>
                    <a:pt x="24" y="28"/>
                  </a:lnTo>
                  <a:lnTo>
                    <a:pt x="28" y="32"/>
                  </a:lnTo>
                  <a:lnTo>
                    <a:pt x="33" y="38"/>
                  </a:lnTo>
                  <a:lnTo>
                    <a:pt x="40" y="43"/>
                  </a:lnTo>
                  <a:lnTo>
                    <a:pt x="46" y="49"/>
                  </a:lnTo>
                  <a:lnTo>
                    <a:pt x="53" y="53"/>
                  </a:lnTo>
                  <a:lnTo>
                    <a:pt x="59" y="55"/>
                  </a:lnTo>
                  <a:lnTo>
                    <a:pt x="65" y="55"/>
                  </a:lnTo>
                  <a:lnTo>
                    <a:pt x="69" y="54"/>
                  </a:lnTo>
                  <a:lnTo>
                    <a:pt x="72" y="53"/>
                  </a:lnTo>
                  <a:lnTo>
                    <a:pt x="75" y="50"/>
                  </a:lnTo>
                  <a:lnTo>
                    <a:pt x="76" y="48"/>
                  </a:lnTo>
                  <a:lnTo>
                    <a:pt x="78" y="45"/>
                  </a:lnTo>
                  <a:lnTo>
                    <a:pt x="78" y="42"/>
                  </a:lnTo>
                  <a:lnTo>
                    <a:pt x="78" y="38"/>
                  </a:lnTo>
                  <a:lnTo>
                    <a:pt x="76" y="34"/>
                  </a:lnTo>
                  <a:lnTo>
                    <a:pt x="73" y="30"/>
                  </a:lnTo>
                  <a:lnTo>
                    <a:pt x="67" y="25"/>
                  </a:lnTo>
                  <a:lnTo>
                    <a:pt x="60" y="22"/>
                  </a:lnTo>
                  <a:lnTo>
                    <a:pt x="53" y="19"/>
                  </a:lnTo>
                  <a:lnTo>
                    <a:pt x="45" y="17"/>
                  </a:lnTo>
                  <a:lnTo>
                    <a:pt x="38" y="15"/>
                  </a:lnTo>
                  <a:lnTo>
                    <a:pt x="31" y="15"/>
                  </a:lnTo>
                  <a:lnTo>
                    <a:pt x="27" y="14"/>
                  </a:lnTo>
                  <a:lnTo>
                    <a:pt x="23" y="13"/>
                  </a:lnTo>
                  <a:lnTo>
                    <a:pt x="21" y="11"/>
                  </a:lnTo>
                  <a:lnTo>
                    <a:pt x="18" y="9"/>
                  </a:lnTo>
                  <a:lnTo>
                    <a:pt x="18" y="8"/>
                  </a:lnTo>
                  <a:lnTo>
                    <a:pt x="17" y="5"/>
                  </a:lnTo>
                  <a:lnTo>
                    <a:pt x="15" y="2"/>
                  </a:lnTo>
                  <a:lnTo>
                    <a:pt x="13" y="0"/>
                  </a:lnTo>
                  <a:lnTo>
                    <a:pt x="10" y="0"/>
                  </a:lnTo>
                  <a:lnTo>
                    <a:pt x="7" y="1"/>
                  </a:lnTo>
                  <a:lnTo>
                    <a:pt x="4" y="2"/>
                  </a:lnTo>
                  <a:lnTo>
                    <a:pt x="3" y="4"/>
                  </a:lnTo>
                  <a:lnTo>
                    <a:pt x="1"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5" name="Freeform 380"/>
            <p:cNvSpPr>
              <a:spLocks/>
            </p:cNvSpPr>
            <p:nvPr/>
          </p:nvSpPr>
          <p:spPr bwMode="auto">
            <a:xfrm>
              <a:off x="4720" y="2520"/>
              <a:ext cx="10" cy="11"/>
            </a:xfrm>
            <a:custGeom>
              <a:avLst/>
              <a:gdLst>
                <a:gd name="T0" fmla="*/ 5 w 10"/>
                <a:gd name="T1" fmla="*/ 0 h 11"/>
                <a:gd name="T2" fmla="*/ 4 w 10"/>
                <a:gd name="T3" fmla="*/ 1 h 11"/>
                <a:gd name="T4" fmla="*/ 2 w 10"/>
                <a:gd name="T5" fmla="*/ 2 h 11"/>
                <a:gd name="T6" fmla="*/ 1 w 10"/>
                <a:gd name="T7" fmla="*/ 4 h 11"/>
                <a:gd name="T8" fmla="*/ 0 w 10"/>
                <a:gd name="T9" fmla="*/ 8 h 11"/>
                <a:gd name="T10" fmla="*/ 1 w 10"/>
                <a:gd name="T11" fmla="*/ 10 h 11"/>
                <a:gd name="T12" fmla="*/ 3 w 10"/>
                <a:gd name="T13" fmla="*/ 10 h 11"/>
                <a:gd name="T14" fmla="*/ 5 w 10"/>
                <a:gd name="T15" fmla="*/ 8 h 11"/>
                <a:gd name="T16" fmla="*/ 8 w 10"/>
                <a:gd name="T17" fmla="*/ 6 h 11"/>
                <a:gd name="T18" fmla="*/ 9 w 10"/>
                <a:gd name="T19" fmla="*/ 4 h 11"/>
                <a:gd name="T20" fmla="*/ 8 w 10"/>
                <a:gd name="T21" fmla="*/ 2 h 11"/>
                <a:gd name="T22" fmla="*/ 7 w 10"/>
                <a:gd name="T23" fmla="*/ 0 h 11"/>
                <a:gd name="T24" fmla="*/ 5 w 10"/>
                <a:gd name="T2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11">
                  <a:moveTo>
                    <a:pt x="5" y="0"/>
                  </a:moveTo>
                  <a:lnTo>
                    <a:pt x="4" y="1"/>
                  </a:lnTo>
                  <a:lnTo>
                    <a:pt x="2" y="2"/>
                  </a:lnTo>
                  <a:lnTo>
                    <a:pt x="1" y="4"/>
                  </a:lnTo>
                  <a:lnTo>
                    <a:pt x="0" y="8"/>
                  </a:lnTo>
                  <a:lnTo>
                    <a:pt x="1" y="10"/>
                  </a:lnTo>
                  <a:lnTo>
                    <a:pt x="3" y="10"/>
                  </a:lnTo>
                  <a:lnTo>
                    <a:pt x="5" y="8"/>
                  </a:lnTo>
                  <a:lnTo>
                    <a:pt x="8" y="6"/>
                  </a:lnTo>
                  <a:lnTo>
                    <a:pt x="9" y="4"/>
                  </a:lnTo>
                  <a:lnTo>
                    <a:pt x="8" y="2"/>
                  </a:lnTo>
                  <a:lnTo>
                    <a:pt x="7" y="0"/>
                  </a:lnTo>
                  <a:lnTo>
                    <a:pt x="5" y="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6" name="Freeform 381"/>
            <p:cNvSpPr>
              <a:spLocks/>
            </p:cNvSpPr>
            <p:nvPr/>
          </p:nvSpPr>
          <p:spPr bwMode="auto">
            <a:xfrm>
              <a:off x="4762" y="2536"/>
              <a:ext cx="30" cy="32"/>
            </a:xfrm>
            <a:custGeom>
              <a:avLst/>
              <a:gdLst>
                <a:gd name="T0" fmla="*/ 0 w 30"/>
                <a:gd name="T1" fmla="*/ 0 h 32"/>
                <a:gd name="T2" fmla="*/ 2 w 30"/>
                <a:gd name="T3" fmla="*/ 1 h 32"/>
                <a:gd name="T4" fmla="*/ 5 w 30"/>
                <a:gd name="T5" fmla="*/ 2 h 32"/>
                <a:gd name="T6" fmla="*/ 11 w 30"/>
                <a:gd name="T7" fmla="*/ 3 h 32"/>
                <a:gd name="T8" fmla="*/ 17 w 30"/>
                <a:gd name="T9" fmla="*/ 6 h 32"/>
                <a:gd name="T10" fmla="*/ 22 w 30"/>
                <a:gd name="T11" fmla="*/ 9 h 32"/>
                <a:gd name="T12" fmla="*/ 27 w 30"/>
                <a:gd name="T13" fmla="*/ 13 h 32"/>
                <a:gd name="T14" fmla="*/ 29 w 30"/>
                <a:gd name="T15" fmla="*/ 18 h 32"/>
                <a:gd name="T16" fmla="*/ 28 w 30"/>
                <a:gd name="T17" fmla="*/ 24 h 32"/>
                <a:gd name="T18" fmla="*/ 27 w 30"/>
                <a:gd name="T19" fmla="*/ 27 h 32"/>
                <a:gd name="T20" fmla="*/ 25 w 30"/>
                <a:gd name="T21" fmla="*/ 28 h 32"/>
                <a:gd name="T22" fmla="*/ 23 w 30"/>
                <a:gd name="T23" fmla="*/ 30 h 32"/>
                <a:gd name="T24" fmla="*/ 22 w 30"/>
                <a:gd name="T25" fmla="*/ 31 h 32"/>
                <a:gd name="T26" fmla="*/ 20 w 30"/>
                <a:gd name="T27" fmla="*/ 31 h 32"/>
                <a:gd name="T28" fmla="*/ 17 w 30"/>
                <a:gd name="T29" fmla="*/ 30 h 32"/>
                <a:gd name="T30" fmla="*/ 16 w 30"/>
                <a:gd name="T31" fmla="*/ 28 h 32"/>
                <a:gd name="T32" fmla="*/ 15 w 30"/>
                <a:gd name="T33" fmla="*/ 25 h 32"/>
                <a:gd name="T34" fmla="*/ 14 w 30"/>
                <a:gd name="T35" fmla="*/ 23 h 32"/>
                <a:gd name="T36" fmla="*/ 12 w 30"/>
                <a:gd name="T37" fmla="*/ 21 h 32"/>
                <a:gd name="T38" fmla="*/ 9 w 30"/>
                <a:gd name="T39" fmla="*/ 18 h 32"/>
                <a:gd name="T40" fmla="*/ 7 w 30"/>
                <a:gd name="T41" fmla="*/ 17 h 32"/>
                <a:gd name="T42" fmla="*/ 4 w 30"/>
                <a:gd name="T43" fmla="*/ 14 h 32"/>
                <a:gd name="T44" fmla="*/ 2 w 30"/>
                <a:gd name="T45" fmla="*/ 11 h 32"/>
                <a:gd name="T46" fmla="*/ 0 w 30"/>
                <a:gd name="T47" fmla="*/ 6 h 32"/>
                <a:gd name="T48" fmla="*/ 0 w 30"/>
                <a:gd name="T49"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 h="32">
                  <a:moveTo>
                    <a:pt x="0" y="0"/>
                  </a:moveTo>
                  <a:lnTo>
                    <a:pt x="2" y="1"/>
                  </a:lnTo>
                  <a:lnTo>
                    <a:pt x="5" y="2"/>
                  </a:lnTo>
                  <a:lnTo>
                    <a:pt x="11" y="3"/>
                  </a:lnTo>
                  <a:lnTo>
                    <a:pt x="17" y="6"/>
                  </a:lnTo>
                  <a:lnTo>
                    <a:pt x="22" y="9"/>
                  </a:lnTo>
                  <a:lnTo>
                    <a:pt x="27" y="13"/>
                  </a:lnTo>
                  <a:lnTo>
                    <a:pt x="29" y="18"/>
                  </a:lnTo>
                  <a:lnTo>
                    <a:pt x="28" y="24"/>
                  </a:lnTo>
                  <a:lnTo>
                    <a:pt x="27" y="27"/>
                  </a:lnTo>
                  <a:lnTo>
                    <a:pt x="25" y="28"/>
                  </a:lnTo>
                  <a:lnTo>
                    <a:pt x="23" y="30"/>
                  </a:lnTo>
                  <a:lnTo>
                    <a:pt x="22" y="31"/>
                  </a:lnTo>
                  <a:lnTo>
                    <a:pt x="20" y="31"/>
                  </a:lnTo>
                  <a:lnTo>
                    <a:pt x="17" y="30"/>
                  </a:lnTo>
                  <a:lnTo>
                    <a:pt x="16" y="28"/>
                  </a:lnTo>
                  <a:lnTo>
                    <a:pt x="15" y="25"/>
                  </a:lnTo>
                  <a:lnTo>
                    <a:pt x="14" y="23"/>
                  </a:lnTo>
                  <a:lnTo>
                    <a:pt x="12" y="21"/>
                  </a:lnTo>
                  <a:lnTo>
                    <a:pt x="9" y="18"/>
                  </a:lnTo>
                  <a:lnTo>
                    <a:pt x="7" y="17"/>
                  </a:lnTo>
                  <a:lnTo>
                    <a:pt x="4" y="14"/>
                  </a:lnTo>
                  <a:lnTo>
                    <a:pt x="2" y="11"/>
                  </a:lnTo>
                  <a:lnTo>
                    <a:pt x="0" y="6"/>
                  </a:lnTo>
                  <a:lnTo>
                    <a:pt x="0" y="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7" name="Freeform 382"/>
            <p:cNvSpPr>
              <a:spLocks/>
            </p:cNvSpPr>
            <p:nvPr/>
          </p:nvSpPr>
          <p:spPr bwMode="auto">
            <a:xfrm>
              <a:off x="4791" y="2562"/>
              <a:ext cx="2" cy="1"/>
            </a:xfrm>
            <a:custGeom>
              <a:avLst/>
              <a:gdLst>
                <a:gd name="T0" fmla="*/ 0 w 2"/>
                <a:gd name="T1" fmla="*/ 0 h 1"/>
                <a:gd name="T2" fmla="*/ 0 w 2"/>
                <a:gd name="T3" fmla="*/ 0 h 1"/>
                <a:gd name="T4" fmla="*/ 0 w 2"/>
                <a:gd name="T5" fmla="*/ 0 h 1"/>
                <a:gd name="T6" fmla="*/ 0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0" y="0"/>
                  </a:lnTo>
                  <a:lnTo>
                    <a:pt x="0" y="0"/>
                  </a:lnTo>
                  <a:lnTo>
                    <a:pt x="0" y="0"/>
                  </a:lnTo>
                  <a:lnTo>
                    <a:pt x="1" y="0"/>
                  </a:lnTo>
                  <a:lnTo>
                    <a:pt x="0"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8" name="Freeform 383"/>
            <p:cNvSpPr>
              <a:spLocks/>
            </p:cNvSpPr>
            <p:nvPr/>
          </p:nvSpPr>
          <p:spPr bwMode="auto">
            <a:xfrm>
              <a:off x="4764" y="2549"/>
              <a:ext cx="26" cy="14"/>
            </a:xfrm>
            <a:custGeom>
              <a:avLst/>
              <a:gdLst>
                <a:gd name="T0" fmla="*/ 0 w 26"/>
                <a:gd name="T1" fmla="*/ 3 h 14"/>
                <a:gd name="T2" fmla="*/ 6 w 26"/>
                <a:gd name="T3" fmla="*/ 7 h 14"/>
                <a:gd name="T4" fmla="*/ 11 w 26"/>
                <a:gd name="T5" fmla="*/ 10 h 14"/>
                <a:gd name="T6" fmla="*/ 15 w 26"/>
                <a:gd name="T7" fmla="*/ 11 h 14"/>
                <a:gd name="T8" fmla="*/ 19 w 26"/>
                <a:gd name="T9" fmla="*/ 12 h 14"/>
                <a:gd name="T10" fmla="*/ 21 w 26"/>
                <a:gd name="T11" fmla="*/ 13 h 14"/>
                <a:gd name="T12" fmla="*/ 23 w 26"/>
                <a:gd name="T13" fmla="*/ 13 h 14"/>
                <a:gd name="T14" fmla="*/ 23 w 26"/>
                <a:gd name="T15" fmla="*/ 13 h 14"/>
                <a:gd name="T16" fmla="*/ 25 w 26"/>
                <a:gd name="T17" fmla="*/ 13 h 14"/>
                <a:gd name="T18" fmla="*/ 23 w 26"/>
                <a:gd name="T19" fmla="*/ 9 h 14"/>
                <a:gd name="T20" fmla="*/ 23 w 26"/>
                <a:gd name="T21" fmla="*/ 8 h 14"/>
                <a:gd name="T22" fmla="*/ 23 w 26"/>
                <a:gd name="T23" fmla="*/ 8 h 14"/>
                <a:gd name="T24" fmla="*/ 22 w 26"/>
                <a:gd name="T25" fmla="*/ 9 h 14"/>
                <a:gd name="T26" fmla="*/ 20 w 26"/>
                <a:gd name="T27" fmla="*/ 8 h 14"/>
                <a:gd name="T28" fmla="*/ 17 w 26"/>
                <a:gd name="T29" fmla="*/ 7 h 14"/>
                <a:gd name="T30" fmla="*/ 14 w 26"/>
                <a:gd name="T31" fmla="*/ 5 h 14"/>
                <a:gd name="T32" fmla="*/ 9 w 26"/>
                <a:gd name="T33" fmla="*/ 3 h 14"/>
                <a:gd name="T34" fmla="*/ 3 w 26"/>
                <a:gd name="T35" fmla="*/ 0 h 14"/>
                <a:gd name="T36" fmla="*/ 0 w 26"/>
                <a:gd name="T37"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14">
                  <a:moveTo>
                    <a:pt x="0" y="3"/>
                  </a:moveTo>
                  <a:lnTo>
                    <a:pt x="6" y="7"/>
                  </a:lnTo>
                  <a:lnTo>
                    <a:pt x="11" y="10"/>
                  </a:lnTo>
                  <a:lnTo>
                    <a:pt x="15" y="11"/>
                  </a:lnTo>
                  <a:lnTo>
                    <a:pt x="19" y="12"/>
                  </a:lnTo>
                  <a:lnTo>
                    <a:pt x="21" y="13"/>
                  </a:lnTo>
                  <a:lnTo>
                    <a:pt x="23" y="13"/>
                  </a:lnTo>
                  <a:lnTo>
                    <a:pt x="23" y="13"/>
                  </a:lnTo>
                  <a:lnTo>
                    <a:pt x="25" y="13"/>
                  </a:lnTo>
                  <a:lnTo>
                    <a:pt x="23" y="9"/>
                  </a:lnTo>
                  <a:lnTo>
                    <a:pt x="23" y="8"/>
                  </a:lnTo>
                  <a:lnTo>
                    <a:pt x="23" y="8"/>
                  </a:lnTo>
                  <a:lnTo>
                    <a:pt x="22" y="9"/>
                  </a:lnTo>
                  <a:lnTo>
                    <a:pt x="20" y="8"/>
                  </a:lnTo>
                  <a:lnTo>
                    <a:pt x="17" y="7"/>
                  </a:lnTo>
                  <a:lnTo>
                    <a:pt x="14" y="5"/>
                  </a:lnTo>
                  <a:lnTo>
                    <a:pt x="9" y="3"/>
                  </a:lnTo>
                  <a:lnTo>
                    <a:pt x="3" y="0"/>
                  </a:lnTo>
                  <a:lnTo>
                    <a:pt x="0" y="3"/>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9" name="Freeform 384"/>
            <p:cNvSpPr>
              <a:spLocks/>
            </p:cNvSpPr>
            <p:nvPr/>
          </p:nvSpPr>
          <p:spPr bwMode="auto">
            <a:xfrm>
              <a:off x="4762" y="2547"/>
              <a:ext cx="2" cy="2"/>
            </a:xfrm>
            <a:custGeom>
              <a:avLst/>
              <a:gdLst>
                <a:gd name="T0" fmla="*/ 0 w 2"/>
                <a:gd name="T1" fmla="*/ 1 h 2"/>
                <a:gd name="T2" fmla="*/ 1 w 2"/>
                <a:gd name="T3" fmla="*/ 1 h 2"/>
                <a:gd name="T4" fmla="*/ 1 w 2"/>
                <a:gd name="T5" fmla="*/ 1 h 2"/>
                <a:gd name="T6" fmla="*/ 1 w 2"/>
                <a:gd name="T7" fmla="*/ 0 h 2"/>
                <a:gd name="T8" fmla="*/ 1 w 2"/>
                <a:gd name="T9" fmla="*/ 0 h 2"/>
                <a:gd name="T10" fmla="*/ 0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0" y="1"/>
                  </a:moveTo>
                  <a:lnTo>
                    <a:pt x="1" y="1"/>
                  </a:lnTo>
                  <a:lnTo>
                    <a:pt x="1" y="1"/>
                  </a:lnTo>
                  <a:lnTo>
                    <a:pt x="1" y="0"/>
                  </a:lnTo>
                  <a:lnTo>
                    <a:pt x="1" y="0"/>
                  </a:lnTo>
                  <a:lnTo>
                    <a:pt x="0" y="1"/>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0" name="Freeform 385"/>
            <p:cNvSpPr>
              <a:spLocks/>
            </p:cNvSpPr>
            <p:nvPr/>
          </p:nvSpPr>
          <p:spPr bwMode="auto">
            <a:xfrm>
              <a:off x="4754" y="2542"/>
              <a:ext cx="3" cy="1"/>
            </a:xfrm>
            <a:custGeom>
              <a:avLst/>
              <a:gdLst>
                <a:gd name="T0" fmla="*/ 2 w 3"/>
                <a:gd name="T1" fmla="*/ 0 h 1"/>
                <a:gd name="T2" fmla="*/ 1 w 3"/>
                <a:gd name="T3" fmla="*/ 0 h 1"/>
                <a:gd name="T4" fmla="*/ 0 w 3"/>
                <a:gd name="T5" fmla="*/ 0 h 1"/>
                <a:gd name="T6" fmla="*/ 0 w 3"/>
                <a:gd name="T7" fmla="*/ 0 h 1"/>
                <a:gd name="T8" fmla="*/ 0 w 3"/>
                <a:gd name="T9" fmla="*/ 0 h 1"/>
                <a:gd name="T10" fmla="*/ 2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2" y="0"/>
                  </a:moveTo>
                  <a:lnTo>
                    <a:pt x="1" y="0"/>
                  </a:lnTo>
                  <a:lnTo>
                    <a:pt x="0" y="0"/>
                  </a:lnTo>
                  <a:lnTo>
                    <a:pt x="0" y="0"/>
                  </a:lnTo>
                  <a:lnTo>
                    <a:pt x="0" y="0"/>
                  </a:lnTo>
                  <a:lnTo>
                    <a:pt x="2"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1" name="Freeform 386"/>
            <p:cNvSpPr>
              <a:spLocks/>
            </p:cNvSpPr>
            <p:nvPr/>
          </p:nvSpPr>
          <p:spPr bwMode="auto">
            <a:xfrm>
              <a:off x="4737" y="2532"/>
              <a:ext cx="17" cy="10"/>
            </a:xfrm>
            <a:custGeom>
              <a:avLst/>
              <a:gdLst>
                <a:gd name="T0" fmla="*/ 0 w 17"/>
                <a:gd name="T1" fmla="*/ 4 h 10"/>
                <a:gd name="T2" fmla="*/ 1 w 17"/>
                <a:gd name="T3" fmla="*/ 4 h 10"/>
                <a:gd name="T4" fmla="*/ 3 w 17"/>
                <a:gd name="T5" fmla="*/ 4 h 10"/>
                <a:gd name="T6" fmla="*/ 5 w 17"/>
                <a:gd name="T7" fmla="*/ 5 h 10"/>
                <a:gd name="T8" fmla="*/ 8 w 17"/>
                <a:gd name="T9" fmla="*/ 7 h 10"/>
                <a:gd name="T10" fmla="*/ 10 w 17"/>
                <a:gd name="T11" fmla="*/ 7 h 10"/>
                <a:gd name="T12" fmla="*/ 12 w 17"/>
                <a:gd name="T13" fmla="*/ 8 h 10"/>
                <a:gd name="T14" fmla="*/ 13 w 17"/>
                <a:gd name="T15" fmla="*/ 9 h 10"/>
                <a:gd name="T16" fmla="*/ 14 w 17"/>
                <a:gd name="T17" fmla="*/ 9 h 10"/>
                <a:gd name="T18" fmla="*/ 16 w 17"/>
                <a:gd name="T19" fmla="*/ 6 h 10"/>
                <a:gd name="T20" fmla="*/ 16 w 17"/>
                <a:gd name="T21" fmla="*/ 5 h 10"/>
                <a:gd name="T22" fmla="*/ 14 w 17"/>
                <a:gd name="T23" fmla="*/ 5 h 10"/>
                <a:gd name="T24" fmla="*/ 12 w 17"/>
                <a:gd name="T25" fmla="*/ 4 h 10"/>
                <a:gd name="T26" fmla="*/ 9 w 17"/>
                <a:gd name="T27" fmla="*/ 3 h 10"/>
                <a:gd name="T28" fmla="*/ 7 w 17"/>
                <a:gd name="T29" fmla="*/ 2 h 10"/>
                <a:gd name="T30" fmla="*/ 4 w 17"/>
                <a:gd name="T31" fmla="*/ 1 h 10"/>
                <a:gd name="T32" fmla="*/ 2 w 17"/>
                <a:gd name="T33" fmla="*/ 0 h 10"/>
                <a:gd name="T34" fmla="*/ 1 w 17"/>
                <a:gd name="T35" fmla="*/ 0 h 10"/>
                <a:gd name="T36" fmla="*/ 0 w 17"/>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0" y="4"/>
                  </a:moveTo>
                  <a:lnTo>
                    <a:pt x="1" y="4"/>
                  </a:lnTo>
                  <a:lnTo>
                    <a:pt x="3" y="4"/>
                  </a:lnTo>
                  <a:lnTo>
                    <a:pt x="5" y="5"/>
                  </a:lnTo>
                  <a:lnTo>
                    <a:pt x="8" y="7"/>
                  </a:lnTo>
                  <a:lnTo>
                    <a:pt x="10" y="7"/>
                  </a:lnTo>
                  <a:lnTo>
                    <a:pt x="12" y="8"/>
                  </a:lnTo>
                  <a:lnTo>
                    <a:pt x="13" y="9"/>
                  </a:lnTo>
                  <a:lnTo>
                    <a:pt x="14" y="9"/>
                  </a:lnTo>
                  <a:lnTo>
                    <a:pt x="16" y="6"/>
                  </a:lnTo>
                  <a:lnTo>
                    <a:pt x="16" y="5"/>
                  </a:lnTo>
                  <a:lnTo>
                    <a:pt x="14" y="5"/>
                  </a:lnTo>
                  <a:lnTo>
                    <a:pt x="12" y="4"/>
                  </a:lnTo>
                  <a:lnTo>
                    <a:pt x="9" y="3"/>
                  </a:lnTo>
                  <a:lnTo>
                    <a:pt x="7" y="2"/>
                  </a:lnTo>
                  <a:lnTo>
                    <a:pt x="4" y="1"/>
                  </a:lnTo>
                  <a:lnTo>
                    <a:pt x="2" y="0"/>
                  </a:lnTo>
                  <a:lnTo>
                    <a:pt x="1" y="0"/>
                  </a:lnTo>
                  <a:lnTo>
                    <a:pt x="0" y="4"/>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2" name="Freeform 387"/>
            <p:cNvSpPr>
              <a:spLocks/>
            </p:cNvSpPr>
            <p:nvPr/>
          </p:nvSpPr>
          <p:spPr bwMode="auto">
            <a:xfrm>
              <a:off x="4732" y="2532"/>
              <a:ext cx="4" cy="1"/>
            </a:xfrm>
            <a:custGeom>
              <a:avLst/>
              <a:gdLst>
                <a:gd name="T0" fmla="*/ 0 w 4"/>
                <a:gd name="T1" fmla="*/ 0 h 1"/>
                <a:gd name="T2" fmla="*/ 3 w 4"/>
                <a:gd name="T3" fmla="*/ 0 h 1"/>
                <a:gd name="T4" fmla="*/ 3 w 4"/>
                <a:gd name="T5" fmla="*/ 0 h 1"/>
                <a:gd name="T6" fmla="*/ 3 w 4"/>
                <a:gd name="T7" fmla="*/ 0 h 1"/>
                <a:gd name="T8" fmla="*/ 1 w 4"/>
                <a:gd name="T9" fmla="*/ 0 h 1"/>
                <a:gd name="T10" fmla="*/ 0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0" y="0"/>
                  </a:moveTo>
                  <a:lnTo>
                    <a:pt x="3" y="0"/>
                  </a:lnTo>
                  <a:lnTo>
                    <a:pt x="3" y="0"/>
                  </a:lnTo>
                  <a:lnTo>
                    <a:pt x="3" y="0"/>
                  </a:lnTo>
                  <a:lnTo>
                    <a:pt x="1" y="0"/>
                  </a:lnTo>
                  <a:lnTo>
                    <a:pt x="0"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3" name="Freeform 388"/>
            <p:cNvSpPr>
              <a:spLocks/>
            </p:cNvSpPr>
            <p:nvPr/>
          </p:nvSpPr>
          <p:spPr bwMode="auto">
            <a:xfrm>
              <a:off x="4727" y="2518"/>
              <a:ext cx="3" cy="2"/>
            </a:xfrm>
            <a:custGeom>
              <a:avLst/>
              <a:gdLst>
                <a:gd name="T0" fmla="*/ 1 w 3"/>
                <a:gd name="T1" fmla="*/ 0 h 2"/>
                <a:gd name="T2" fmla="*/ 0 w 3"/>
                <a:gd name="T3" fmla="*/ 0 h 2"/>
                <a:gd name="T4" fmla="*/ 0 w 3"/>
                <a:gd name="T5" fmla="*/ 1 h 2"/>
                <a:gd name="T6" fmla="*/ 1 w 3"/>
                <a:gd name="T7" fmla="*/ 1 h 2"/>
                <a:gd name="T8" fmla="*/ 2 w 3"/>
                <a:gd name="T9" fmla="*/ 1 h 2"/>
                <a:gd name="T10" fmla="*/ 1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1" y="0"/>
                  </a:moveTo>
                  <a:lnTo>
                    <a:pt x="0" y="0"/>
                  </a:lnTo>
                  <a:lnTo>
                    <a:pt x="0" y="1"/>
                  </a:lnTo>
                  <a:lnTo>
                    <a:pt x="1" y="1"/>
                  </a:lnTo>
                  <a:lnTo>
                    <a:pt x="2" y="1"/>
                  </a:lnTo>
                  <a:lnTo>
                    <a:pt x="1"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4" name="Freeform 389"/>
            <p:cNvSpPr>
              <a:spLocks/>
            </p:cNvSpPr>
            <p:nvPr/>
          </p:nvSpPr>
          <p:spPr bwMode="auto">
            <a:xfrm>
              <a:off x="4719" y="2519"/>
              <a:ext cx="6" cy="10"/>
            </a:xfrm>
            <a:custGeom>
              <a:avLst/>
              <a:gdLst>
                <a:gd name="T0" fmla="*/ 3 w 6"/>
                <a:gd name="T1" fmla="*/ 8 h 10"/>
                <a:gd name="T2" fmla="*/ 3 w 6"/>
                <a:gd name="T3" fmla="*/ 5 h 10"/>
                <a:gd name="T4" fmla="*/ 4 w 6"/>
                <a:gd name="T5" fmla="*/ 4 h 10"/>
                <a:gd name="T6" fmla="*/ 5 w 6"/>
                <a:gd name="T7" fmla="*/ 4 h 10"/>
                <a:gd name="T8" fmla="*/ 5 w 6"/>
                <a:gd name="T9" fmla="*/ 3 h 10"/>
                <a:gd name="T10" fmla="*/ 5 w 6"/>
                <a:gd name="T11" fmla="*/ 0 h 10"/>
                <a:gd name="T12" fmla="*/ 4 w 6"/>
                <a:gd name="T13" fmla="*/ 0 h 10"/>
                <a:gd name="T14" fmla="*/ 2 w 6"/>
                <a:gd name="T15" fmla="*/ 1 h 10"/>
                <a:gd name="T16" fmla="*/ 0 w 6"/>
                <a:gd name="T17" fmla="*/ 4 h 10"/>
                <a:gd name="T18" fmla="*/ 0 w 6"/>
                <a:gd name="T19" fmla="*/ 9 h 10"/>
                <a:gd name="T20" fmla="*/ 3 w 6"/>
                <a:gd name="T21"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10">
                  <a:moveTo>
                    <a:pt x="3" y="8"/>
                  </a:moveTo>
                  <a:lnTo>
                    <a:pt x="3" y="5"/>
                  </a:lnTo>
                  <a:lnTo>
                    <a:pt x="4" y="4"/>
                  </a:lnTo>
                  <a:lnTo>
                    <a:pt x="5" y="4"/>
                  </a:lnTo>
                  <a:lnTo>
                    <a:pt x="5" y="3"/>
                  </a:lnTo>
                  <a:lnTo>
                    <a:pt x="5" y="0"/>
                  </a:lnTo>
                  <a:lnTo>
                    <a:pt x="4" y="0"/>
                  </a:lnTo>
                  <a:lnTo>
                    <a:pt x="2" y="1"/>
                  </a:lnTo>
                  <a:lnTo>
                    <a:pt x="0" y="4"/>
                  </a:lnTo>
                  <a:lnTo>
                    <a:pt x="0" y="9"/>
                  </a:lnTo>
                  <a:lnTo>
                    <a:pt x="3" y="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5" name="Freeform 390"/>
            <p:cNvSpPr>
              <a:spLocks/>
            </p:cNvSpPr>
            <p:nvPr/>
          </p:nvSpPr>
          <p:spPr bwMode="auto">
            <a:xfrm>
              <a:off x="4719" y="2529"/>
              <a:ext cx="1" cy="4"/>
            </a:xfrm>
            <a:custGeom>
              <a:avLst/>
              <a:gdLst>
                <a:gd name="T0" fmla="*/ 0 w 1"/>
                <a:gd name="T1" fmla="*/ 1 h 4"/>
                <a:gd name="T2" fmla="*/ 0 w 1"/>
                <a:gd name="T3" fmla="*/ 0 h 4"/>
                <a:gd name="T4" fmla="*/ 0 w 1"/>
                <a:gd name="T5" fmla="*/ 0 h 4"/>
                <a:gd name="T6" fmla="*/ 0 w 1"/>
                <a:gd name="T7" fmla="*/ 0 h 4"/>
                <a:gd name="T8" fmla="*/ 0 w 1"/>
                <a:gd name="T9" fmla="*/ 3 h 4"/>
                <a:gd name="T10" fmla="*/ 0 w 1"/>
                <a:gd name="T11" fmla="*/ 1 h 4"/>
              </a:gdLst>
              <a:ahLst/>
              <a:cxnLst>
                <a:cxn ang="0">
                  <a:pos x="T0" y="T1"/>
                </a:cxn>
                <a:cxn ang="0">
                  <a:pos x="T2" y="T3"/>
                </a:cxn>
                <a:cxn ang="0">
                  <a:pos x="T4" y="T5"/>
                </a:cxn>
                <a:cxn ang="0">
                  <a:pos x="T6" y="T7"/>
                </a:cxn>
                <a:cxn ang="0">
                  <a:pos x="T8" y="T9"/>
                </a:cxn>
                <a:cxn ang="0">
                  <a:pos x="T10" y="T11"/>
                </a:cxn>
              </a:cxnLst>
              <a:rect l="0" t="0" r="r" b="b"/>
              <a:pathLst>
                <a:path w="1" h="4">
                  <a:moveTo>
                    <a:pt x="0" y="1"/>
                  </a:moveTo>
                  <a:lnTo>
                    <a:pt x="0" y="0"/>
                  </a:lnTo>
                  <a:lnTo>
                    <a:pt x="0" y="0"/>
                  </a:lnTo>
                  <a:lnTo>
                    <a:pt x="0" y="0"/>
                  </a:lnTo>
                  <a:lnTo>
                    <a:pt x="0" y="3"/>
                  </a:lnTo>
                  <a:lnTo>
                    <a:pt x="0" y="1"/>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6" name="Freeform 391"/>
            <p:cNvSpPr>
              <a:spLocks/>
            </p:cNvSpPr>
            <p:nvPr/>
          </p:nvSpPr>
          <p:spPr bwMode="auto">
            <a:xfrm>
              <a:off x="4731" y="2620"/>
              <a:ext cx="43" cy="42"/>
            </a:xfrm>
            <a:custGeom>
              <a:avLst/>
              <a:gdLst>
                <a:gd name="T0" fmla="*/ 39 w 43"/>
                <a:gd name="T1" fmla="*/ 0 h 42"/>
                <a:gd name="T2" fmla="*/ 7 w 43"/>
                <a:gd name="T3" fmla="*/ 20 h 42"/>
                <a:gd name="T4" fmla="*/ 6 w 43"/>
                <a:gd name="T5" fmla="*/ 22 h 42"/>
                <a:gd name="T6" fmla="*/ 4 w 43"/>
                <a:gd name="T7" fmla="*/ 25 h 42"/>
                <a:gd name="T8" fmla="*/ 2 w 43"/>
                <a:gd name="T9" fmla="*/ 30 h 42"/>
                <a:gd name="T10" fmla="*/ 0 w 43"/>
                <a:gd name="T11" fmla="*/ 34 h 42"/>
                <a:gd name="T12" fmla="*/ 1 w 43"/>
                <a:gd name="T13" fmla="*/ 38 h 42"/>
                <a:gd name="T14" fmla="*/ 3 w 43"/>
                <a:gd name="T15" fmla="*/ 39 h 42"/>
                <a:gd name="T16" fmla="*/ 7 w 43"/>
                <a:gd name="T17" fmla="*/ 41 h 42"/>
                <a:gd name="T18" fmla="*/ 13 w 43"/>
                <a:gd name="T19" fmla="*/ 38 h 42"/>
                <a:gd name="T20" fmla="*/ 42 w 43"/>
                <a:gd name="T21" fmla="*/ 19 h 42"/>
                <a:gd name="T22" fmla="*/ 39 w 43"/>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42">
                  <a:moveTo>
                    <a:pt x="39" y="0"/>
                  </a:moveTo>
                  <a:lnTo>
                    <a:pt x="7" y="20"/>
                  </a:lnTo>
                  <a:lnTo>
                    <a:pt x="6" y="22"/>
                  </a:lnTo>
                  <a:lnTo>
                    <a:pt x="4" y="25"/>
                  </a:lnTo>
                  <a:lnTo>
                    <a:pt x="2" y="30"/>
                  </a:lnTo>
                  <a:lnTo>
                    <a:pt x="0" y="34"/>
                  </a:lnTo>
                  <a:lnTo>
                    <a:pt x="1" y="38"/>
                  </a:lnTo>
                  <a:lnTo>
                    <a:pt x="3" y="39"/>
                  </a:lnTo>
                  <a:lnTo>
                    <a:pt x="7" y="41"/>
                  </a:lnTo>
                  <a:lnTo>
                    <a:pt x="13" y="38"/>
                  </a:lnTo>
                  <a:lnTo>
                    <a:pt x="42" y="19"/>
                  </a:lnTo>
                  <a:lnTo>
                    <a:pt x="39" y="0"/>
                  </a:lnTo>
                </a:path>
              </a:pathLst>
            </a:custGeom>
            <a:solidFill>
              <a:srgbClr val="73A6A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7" name="Freeform 392"/>
            <p:cNvSpPr>
              <a:spLocks/>
            </p:cNvSpPr>
            <p:nvPr/>
          </p:nvSpPr>
          <p:spPr bwMode="auto">
            <a:xfrm>
              <a:off x="4731" y="2620"/>
              <a:ext cx="49" cy="48"/>
            </a:xfrm>
            <a:custGeom>
              <a:avLst/>
              <a:gdLst>
                <a:gd name="T0" fmla="*/ 44 w 49"/>
                <a:gd name="T1" fmla="*/ 0 h 48"/>
                <a:gd name="T2" fmla="*/ 8 w 49"/>
                <a:gd name="T3" fmla="*/ 23 h 48"/>
                <a:gd name="T4" fmla="*/ 7 w 49"/>
                <a:gd name="T5" fmla="*/ 25 h 48"/>
                <a:gd name="T6" fmla="*/ 4 w 49"/>
                <a:gd name="T7" fmla="*/ 29 h 48"/>
                <a:gd name="T8" fmla="*/ 2 w 49"/>
                <a:gd name="T9" fmla="*/ 34 h 48"/>
                <a:gd name="T10" fmla="*/ 0 w 49"/>
                <a:gd name="T11" fmla="*/ 39 h 48"/>
                <a:gd name="T12" fmla="*/ 1 w 49"/>
                <a:gd name="T13" fmla="*/ 43 h 48"/>
                <a:gd name="T14" fmla="*/ 3 w 49"/>
                <a:gd name="T15" fmla="*/ 45 h 48"/>
                <a:gd name="T16" fmla="*/ 8 w 49"/>
                <a:gd name="T17" fmla="*/ 47 h 48"/>
                <a:gd name="T18" fmla="*/ 15 w 49"/>
                <a:gd name="T19" fmla="*/ 44 h 48"/>
                <a:gd name="T20" fmla="*/ 48 w 49"/>
                <a:gd name="T21" fmla="*/ 22 h 48"/>
                <a:gd name="T22" fmla="*/ 44 w 49"/>
                <a:gd name="T23"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 h="48">
                  <a:moveTo>
                    <a:pt x="44" y="0"/>
                  </a:moveTo>
                  <a:lnTo>
                    <a:pt x="8" y="23"/>
                  </a:lnTo>
                  <a:lnTo>
                    <a:pt x="7" y="25"/>
                  </a:lnTo>
                  <a:lnTo>
                    <a:pt x="4" y="29"/>
                  </a:lnTo>
                  <a:lnTo>
                    <a:pt x="2" y="34"/>
                  </a:lnTo>
                  <a:lnTo>
                    <a:pt x="0" y="39"/>
                  </a:lnTo>
                  <a:lnTo>
                    <a:pt x="1" y="43"/>
                  </a:lnTo>
                  <a:lnTo>
                    <a:pt x="3" y="45"/>
                  </a:lnTo>
                  <a:lnTo>
                    <a:pt x="8" y="47"/>
                  </a:lnTo>
                  <a:lnTo>
                    <a:pt x="15" y="44"/>
                  </a:lnTo>
                  <a:lnTo>
                    <a:pt x="48" y="22"/>
                  </a:lnTo>
                  <a:lnTo>
                    <a:pt x="44" y="0"/>
                  </a:lnTo>
                </a:path>
              </a:pathLst>
            </a:custGeom>
            <a:noFill/>
            <a:ln w="12700" cap="rnd" cmpd="sng">
              <a:solidFill>
                <a:srgbClr val="26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8" name="Freeform 393"/>
            <p:cNvSpPr>
              <a:spLocks/>
            </p:cNvSpPr>
            <p:nvPr/>
          </p:nvSpPr>
          <p:spPr bwMode="auto">
            <a:xfrm>
              <a:off x="4759" y="2617"/>
              <a:ext cx="22" cy="99"/>
            </a:xfrm>
            <a:custGeom>
              <a:avLst/>
              <a:gdLst>
                <a:gd name="T0" fmla="*/ 16 w 22"/>
                <a:gd name="T1" fmla="*/ 0 h 99"/>
                <a:gd name="T2" fmla="*/ 12 w 22"/>
                <a:gd name="T3" fmla="*/ 0 h 99"/>
                <a:gd name="T4" fmla="*/ 10 w 22"/>
                <a:gd name="T5" fmla="*/ 2 h 99"/>
                <a:gd name="T6" fmla="*/ 6 w 22"/>
                <a:gd name="T7" fmla="*/ 6 h 99"/>
                <a:gd name="T8" fmla="*/ 3 w 22"/>
                <a:gd name="T9" fmla="*/ 12 h 99"/>
                <a:gd name="T10" fmla="*/ 0 w 22"/>
                <a:gd name="T11" fmla="*/ 98 h 99"/>
                <a:gd name="T12" fmla="*/ 10 w 22"/>
                <a:gd name="T13" fmla="*/ 82 h 99"/>
                <a:gd name="T14" fmla="*/ 21 w 22"/>
                <a:gd name="T15" fmla="*/ 1 h 99"/>
                <a:gd name="T16" fmla="*/ 20 w 22"/>
                <a:gd name="T17" fmla="*/ 1 h 99"/>
                <a:gd name="T18" fmla="*/ 19 w 22"/>
                <a:gd name="T19" fmla="*/ 1 h 99"/>
                <a:gd name="T20" fmla="*/ 18 w 22"/>
                <a:gd name="T21" fmla="*/ 0 h 99"/>
                <a:gd name="T22" fmla="*/ 16 w 22"/>
                <a:gd name="T23"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99">
                  <a:moveTo>
                    <a:pt x="16" y="0"/>
                  </a:moveTo>
                  <a:lnTo>
                    <a:pt x="12" y="0"/>
                  </a:lnTo>
                  <a:lnTo>
                    <a:pt x="10" y="2"/>
                  </a:lnTo>
                  <a:lnTo>
                    <a:pt x="6" y="6"/>
                  </a:lnTo>
                  <a:lnTo>
                    <a:pt x="3" y="12"/>
                  </a:lnTo>
                  <a:lnTo>
                    <a:pt x="0" y="98"/>
                  </a:lnTo>
                  <a:lnTo>
                    <a:pt x="10" y="82"/>
                  </a:lnTo>
                  <a:lnTo>
                    <a:pt x="21" y="1"/>
                  </a:lnTo>
                  <a:lnTo>
                    <a:pt x="20" y="1"/>
                  </a:lnTo>
                  <a:lnTo>
                    <a:pt x="19" y="1"/>
                  </a:lnTo>
                  <a:lnTo>
                    <a:pt x="18" y="0"/>
                  </a:lnTo>
                  <a:lnTo>
                    <a:pt x="16"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9" name="Freeform 394"/>
            <p:cNvSpPr>
              <a:spLocks/>
            </p:cNvSpPr>
            <p:nvPr/>
          </p:nvSpPr>
          <p:spPr bwMode="auto">
            <a:xfrm>
              <a:off x="4759" y="2617"/>
              <a:ext cx="28" cy="105"/>
            </a:xfrm>
            <a:custGeom>
              <a:avLst/>
              <a:gdLst>
                <a:gd name="T0" fmla="*/ 20 w 28"/>
                <a:gd name="T1" fmla="*/ 0 h 105"/>
                <a:gd name="T2" fmla="*/ 20 w 28"/>
                <a:gd name="T3" fmla="*/ 0 h 105"/>
                <a:gd name="T4" fmla="*/ 16 w 28"/>
                <a:gd name="T5" fmla="*/ 0 h 105"/>
                <a:gd name="T6" fmla="*/ 13 w 28"/>
                <a:gd name="T7" fmla="*/ 2 h 105"/>
                <a:gd name="T8" fmla="*/ 8 w 28"/>
                <a:gd name="T9" fmla="*/ 6 h 105"/>
                <a:gd name="T10" fmla="*/ 4 w 28"/>
                <a:gd name="T11" fmla="*/ 13 h 105"/>
                <a:gd name="T12" fmla="*/ 0 w 28"/>
                <a:gd name="T13" fmla="*/ 104 h 105"/>
                <a:gd name="T14" fmla="*/ 13 w 28"/>
                <a:gd name="T15" fmla="*/ 87 h 105"/>
                <a:gd name="T16" fmla="*/ 27 w 28"/>
                <a:gd name="T17" fmla="*/ 1 h 105"/>
                <a:gd name="T18" fmla="*/ 26 w 28"/>
                <a:gd name="T19" fmla="*/ 1 h 105"/>
                <a:gd name="T20" fmla="*/ 25 w 28"/>
                <a:gd name="T21" fmla="*/ 1 h 105"/>
                <a:gd name="T22" fmla="*/ 23 w 28"/>
                <a:gd name="T23" fmla="*/ 0 h 105"/>
                <a:gd name="T24" fmla="*/ 20 w 28"/>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05">
                  <a:moveTo>
                    <a:pt x="20" y="0"/>
                  </a:moveTo>
                  <a:lnTo>
                    <a:pt x="20" y="0"/>
                  </a:lnTo>
                  <a:lnTo>
                    <a:pt x="16" y="0"/>
                  </a:lnTo>
                  <a:lnTo>
                    <a:pt x="13" y="2"/>
                  </a:lnTo>
                  <a:lnTo>
                    <a:pt x="8" y="6"/>
                  </a:lnTo>
                  <a:lnTo>
                    <a:pt x="4" y="13"/>
                  </a:lnTo>
                  <a:lnTo>
                    <a:pt x="0" y="104"/>
                  </a:lnTo>
                  <a:lnTo>
                    <a:pt x="13" y="87"/>
                  </a:lnTo>
                  <a:lnTo>
                    <a:pt x="27" y="1"/>
                  </a:lnTo>
                  <a:lnTo>
                    <a:pt x="26" y="1"/>
                  </a:lnTo>
                  <a:lnTo>
                    <a:pt x="25" y="1"/>
                  </a:lnTo>
                  <a:lnTo>
                    <a:pt x="23" y="0"/>
                  </a:lnTo>
                  <a:lnTo>
                    <a:pt x="2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0" name="Freeform 395"/>
            <p:cNvSpPr>
              <a:spLocks/>
            </p:cNvSpPr>
            <p:nvPr/>
          </p:nvSpPr>
          <p:spPr bwMode="auto">
            <a:xfrm>
              <a:off x="4768" y="2618"/>
              <a:ext cx="26" cy="87"/>
            </a:xfrm>
            <a:custGeom>
              <a:avLst/>
              <a:gdLst>
                <a:gd name="T0" fmla="*/ 25 w 26"/>
                <a:gd name="T1" fmla="*/ 64 h 87"/>
                <a:gd name="T2" fmla="*/ 22 w 26"/>
                <a:gd name="T3" fmla="*/ 7 h 87"/>
                <a:gd name="T4" fmla="*/ 21 w 26"/>
                <a:gd name="T5" fmla="*/ 7 h 87"/>
                <a:gd name="T6" fmla="*/ 20 w 26"/>
                <a:gd name="T7" fmla="*/ 4 h 87"/>
                <a:gd name="T8" fmla="*/ 19 w 26"/>
                <a:gd name="T9" fmla="*/ 3 h 87"/>
                <a:gd name="T10" fmla="*/ 16 w 26"/>
                <a:gd name="T11" fmla="*/ 0 h 87"/>
                <a:gd name="T12" fmla="*/ 13 w 26"/>
                <a:gd name="T13" fmla="*/ 0 h 87"/>
                <a:gd name="T14" fmla="*/ 10 w 26"/>
                <a:gd name="T15" fmla="*/ 1 h 87"/>
                <a:gd name="T16" fmla="*/ 6 w 26"/>
                <a:gd name="T17" fmla="*/ 5 h 87"/>
                <a:gd name="T18" fmla="*/ 3 w 26"/>
                <a:gd name="T19" fmla="*/ 12 h 87"/>
                <a:gd name="T20" fmla="*/ 0 w 26"/>
                <a:gd name="T21" fmla="*/ 86 h 87"/>
                <a:gd name="T22" fmla="*/ 25 w 26"/>
                <a:gd name="T23" fmla="*/ 6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87">
                  <a:moveTo>
                    <a:pt x="25" y="64"/>
                  </a:moveTo>
                  <a:lnTo>
                    <a:pt x="22" y="7"/>
                  </a:lnTo>
                  <a:lnTo>
                    <a:pt x="21" y="7"/>
                  </a:lnTo>
                  <a:lnTo>
                    <a:pt x="20" y="4"/>
                  </a:lnTo>
                  <a:lnTo>
                    <a:pt x="19" y="3"/>
                  </a:lnTo>
                  <a:lnTo>
                    <a:pt x="16" y="0"/>
                  </a:lnTo>
                  <a:lnTo>
                    <a:pt x="13" y="0"/>
                  </a:lnTo>
                  <a:lnTo>
                    <a:pt x="10" y="1"/>
                  </a:lnTo>
                  <a:lnTo>
                    <a:pt x="6" y="5"/>
                  </a:lnTo>
                  <a:lnTo>
                    <a:pt x="3" y="12"/>
                  </a:lnTo>
                  <a:lnTo>
                    <a:pt x="0" y="86"/>
                  </a:lnTo>
                  <a:lnTo>
                    <a:pt x="25" y="64"/>
                  </a:lnTo>
                </a:path>
              </a:pathLst>
            </a:custGeom>
            <a:solidFill>
              <a:srgbClr val="73A6A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1" name="Freeform 396"/>
            <p:cNvSpPr>
              <a:spLocks/>
            </p:cNvSpPr>
            <p:nvPr/>
          </p:nvSpPr>
          <p:spPr bwMode="auto">
            <a:xfrm>
              <a:off x="4769" y="2618"/>
              <a:ext cx="12" cy="16"/>
            </a:xfrm>
            <a:custGeom>
              <a:avLst/>
              <a:gdLst>
                <a:gd name="T0" fmla="*/ 11 w 12"/>
                <a:gd name="T1" fmla="*/ 0 h 16"/>
                <a:gd name="T2" fmla="*/ 11 w 12"/>
                <a:gd name="T3" fmla="*/ 0 h 16"/>
                <a:gd name="T4" fmla="*/ 10 w 12"/>
                <a:gd name="T5" fmla="*/ 1 h 16"/>
                <a:gd name="T6" fmla="*/ 7 w 12"/>
                <a:gd name="T7" fmla="*/ 3 h 16"/>
                <a:gd name="T8" fmla="*/ 3 w 12"/>
                <a:gd name="T9" fmla="*/ 8 h 16"/>
                <a:gd name="T10" fmla="*/ 0 w 12"/>
                <a:gd name="T11" fmla="*/ 15 h 16"/>
              </a:gdLst>
              <a:ahLst/>
              <a:cxnLst>
                <a:cxn ang="0">
                  <a:pos x="T0" y="T1"/>
                </a:cxn>
                <a:cxn ang="0">
                  <a:pos x="T2" y="T3"/>
                </a:cxn>
                <a:cxn ang="0">
                  <a:pos x="T4" y="T5"/>
                </a:cxn>
                <a:cxn ang="0">
                  <a:pos x="T6" y="T7"/>
                </a:cxn>
                <a:cxn ang="0">
                  <a:pos x="T8" y="T9"/>
                </a:cxn>
                <a:cxn ang="0">
                  <a:pos x="T10" y="T11"/>
                </a:cxn>
              </a:cxnLst>
              <a:rect l="0" t="0" r="r" b="b"/>
              <a:pathLst>
                <a:path w="12" h="16">
                  <a:moveTo>
                    <a:pt x="11" y="0"/>
                  </a:moveTo>
                  <a:lnTo>
                    <a:pt x="11" y="0"/>
                  </a:lnTo>
                  <a:lnTo>
                    <a:pt x="10" y="1"/>
                  </a:lnTo>
                  <a:lnTo>
                    <a:pt x="7" y="3"/>
                  </a:lnTo>
                  <a:lnTo>
                    <a:pt x="3" y="8"/>
                  </a:lnTo>
                  <a:lnTo>
                    <a:pt x="0" y="15"/>
                  </a:lnTo>
                </a:path>
              </a:pathLst>
            </a:custGeom>
            <a:noFill/>
            <a:ln w="12700" cap="rnd" cmpd="sng">
              <a:solidFill>
                <a:srgbClr val="BFD9D9"/>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2" name="Freeform 397"/>
            <p:cNvSpPr>
              <a:spLocks/>
            </p:cNvSpPr>
            <p:nvPr/>
          </p:nvSpPr>
          <p:spPr bwMode="auto">
            <a:xfrm>
              <a:off x="4883" y="2623"/>
              <a:ext cx="31" cy="88"/>
            </a:xfrm>
            <a:custGeom>
              <a:avLst/>
              <a:gdLst>
                <a:gd name="T0" fmla="*/ 18 w 31"/>
                <a:gd name="T1" fmla="*/ 0 h 88"/>
                <a:gd name="T2" fmla="*/ 30 w 31"/>
                <a:gd name="T3" fmla="*/ 67 h 88"/>
                <a:gd name="T4" fmla="*/ 0 w 31"/>
                <a:gd name="T5" fmla="*/ 87 h 88"/>
                <a:gd name="T6" fmla="*/ 1 w 31"/>
                <a:gd name="T7" fmla="*/ 80 h 88"/>
                <a:gd name="T8" fmla="*/ 23 w 31"/>
                <a:gd name="T9" fmla="*/ 66 h 88"/>
                <a:gd name="T10" fmla="*/ 13 w 31"/>
                <a:gd name="T11" fmla="*/ 3 h 88"/>
                <a:gd name="T12" fmla="*/ 18 w 31"/>
                <a:gd name="T13" fmla="*/ 0 h 88"/>
              </a:gdLst>
              <a:ahLst/>
              <a:cxnLst>
                <a:cxn ang="0">
                  <a:pos x="T0" y="T1"/>
                </a:cxn>
                <a:cxn ang="0">
                  <a:pos x="T2" y="T3"/>
                </a:cxn>
                <a:cxn ang="0">
                  <a:pos x="T4" y="T5"/>
                </a:cxn>
                <a:cxn ang="0">
                  <a:pos x="T6" y="T7"/>
                </a:cxn>
                <a:cxn ang="0">
                  <a:pos x="T8" y="T9"/>
                </a:cxn>
                <a:cxn ang="0">
                  <a:pos x="T10" y="T11"/>
                </a:cxn>
                <a:cxn ang="0">
                  <a:pos x="T12" y="T13"/>
                </a:cxn>
              </a:cxnLst>
              <a:rect l="0" t="0" r="r" b="b"/>
              <a:pathLst>
                <a:path w="31" h="88">
                  <a:moveTo>
                    <a:pt x="18" y="0"/>
                  </a:moveTo>
                  <a:lnTo>
                    <a:pt x="30" y="67"/>
                  </a:lnTo>
                  <a:lnTo>
                    <a:pt x="0" y="87"/>
                  </a:lnTo>
                  <a:lnTo>
                    <a:pt x="1" y="80"/>
                  </a:lnTo>
                  <a:lnTo>
                    <a:pt x="23" y="66"/>
                  </a:lnTo>
                  <a:lnTo>
                    <a:pt x="13" y="3"/>
                  </a:lnTo>
                  <a:lnTo>
                    <a:pt x="18"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3" name="Freeform 398"/>
            <p:cNvSpPr>
              <a:spLocks/>
            </p:cNvSpPr>
            <p:nvPr/>
          </p:nvSpPr>
          <p:spPr bwMode="auto">
            <a:xfrm>
              <a:off x="4883" y="2623"/>
              <a:ext cx="37" cy="94"/>
            </a:xfrm>
            <a:custGeom>
              <a:avLst/>
              <a:gdLst>
                <a:gd name="T0" fmla="*/ 22 w 37"/>
                <a:gd name="T1" fmla="*/ 0 h 94"/>
                <a:gd name="T2" fmla="*/ 36 w 37"/>
                <a:gd name="T3" fmla="*/ 72 h 94"/>
                <a:gd name="T4" fmla="*/ 0 w 37"/>
                <a:gd name="T5" fmla="*/ 93 h 94"/>
                <a:gd name="T6" fmla="*/ 1 w 37"/>
                <a:gd name="T7" fmla="*/ 85 h 94"/>
                <a:gd name="T8" fmla="*/ 28 w 37"/>
                <a:gd name="T9" fmla="*/ 71 h 94"/>
                <a:gd name="T10" fmla="*/ 16 w 37"/>
                <a:gd name="T11" fmla="*/ 3 h 94"/>
                <a:gd name="T12" fmla="*/ 22 w 37"/>
                <a:gd name="T13" fmla="*/ 0 h 94"/>
              </a:gdLst>
              <a:ahLst/>
              <a:cxnLst>
                <a:cxn ang="0">
                  <a:pos x="T0" y="T1"/>
                </a:cxn>
                <a:cxn ang="0">
                  <a:pos x="T2" y="T3"/>
                </a:cxn>
                <a:cxn ang="0">
                  <a:pos x="T4" y="T5"/>
                </a:cxn>
                <a:cxn ang="0">
                  <a:pos x="T6" y="T7"/>
                </a:cxn>
                <a:cxn ang="0">
                  <a:pos x="T8" y="T9"/>
                </a:cxn>
                <a:cxn ang="0">
                  <a:pos x="T10" y="T11"/>
                </a:cxn>
                <a:cxn ang="0">
                  <a:pos x="T12" y="T13"/>
                </a:cxn>
              </a:cxnLst>
              <a:rect l="0" t="0" r="r" b="b"/>
              <a:pathLst>
                <a:path w="37" h="94">
                  <a:moveTo>
                    <a:pt x="22" y="0"/>
                  </a:moveTo>
                  <a:lnTo>
                    <a:pt x="36" y="72"/>
                  </a:lnTo>
                  <a:lnTo>
                    <a:pt x="0" y="93"/>
                  </a:lnTo>
                  <a:lnTo>
                    <a:pt x="1" y="85"/>
                  </a:lnTo>
                  <a:lnTo>
                    <a:pt x="28" y="71"/>
                  </a:lnTo>
                  <a:lnTo>
                    <a:pt x="16" y="3"/>
                  </a:lnTo>
                  <a:lnTo>
                    <a:pt x="2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4" name="Freeform 399"/>
            <p:cNvSpPr>
              <a:spLocks/>
            </p:cNvSpPr>
            <p:nvPr/>
          </p:nvSpPr>
          <p:spPr bwMode="auto">
            <a:xfrm>
              <a:off x="4897" y="2608"/>
              <a:ext cx="4" cy="1"/>
            </a:xfrm>
            <a:custGeom>
              <a:avLst/>
              <a:gdLst>
                <a:gd name="T0" fmla="*/ 2 w 4"/>
                <a:gd name="T1" fmla="*/ 0 h 1"/>
                <a:gd name="T2" fmla="*/ 2 w 4"/>
                <a:gd name="T3" fmla="*/ 0 h 1"/>
                <a:gd name="T4" fmla="*/ 3 w 4"/>
                <a:gd name="T5" fmla="*/ 0 h 1"/>
                <a:gd name="T6" fmla="*/ 3 w 4"/>
                <a:gd name="T7" fmla="*/ 0 h 1"/>
                <a:gd name="T8" fmla="*/ 3 w 4"/>
                <a:gd name="T9" fmla="*/ 0 h 1"/>
                <a:gd name="T10" fmla="*/ 3 w 4"/>
                <a:gd name="T11" fmla="*/ 0 h 1"/>
                <a:gd name="T12" fmla="*/ 3 w 4"/>
                <a:gd name="T13" fmla="*/ 0 h 1"/>
                <a:gd name="T14" fmla="*/ 2 w 4"/>
                <a:gd name="T15" fmla="*/ 0 h 1"/>
                <a:gd name="T16" fmla="*/ 1 w 4"/>
                <a:gd name="T17" fmla="*/ 0 h 1"/>
                <a:gd name="T18" fmla="*/ 1 w 4"/>
                <a:gd name="T19" fmla="*/ 0 h 1"/>
                <a:gd name="T20" fmla="*/ 0 w 4"/>
                <a:gd name="T21" fmla="*/ 0 h 1"/>
                <a:gd name="T22" fmla="*/ 0 w 4"/>
                <a:gd name="T23" fmla="*/ 0 h 1"/>
                <a:gd name="T24" fmla="*/ 0 w 4"/>
                <a:gd name="T25" fmla="*/ 0 h 1"/>
                <a:gd name="T26" fmla="*/ 1 w 4"/>
                <a:gd name="T27" fmla="*/ 0 h 1"/>
                <a:gd name="T28" fmla="*/ 1 w 4"/>
                <a:gd name="T29" fmla="*/ 0 h 1"/>
                <a:gd name="T30" fmla="*/ 2 w 4"/>
                <a:gd name="T3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1">
                  <a:moveTo>
                    <a:pt x="2" y="0"/>
                  </a:moveTo>
                  <a:lnTo>
                    <a:pt x="2" y="0"/>
                  </a:lnTo>
                  <a:lnTo>
                    <a:pt x="3" y="0"/>
                  </a:lnTo>
                  <a:lnTo>
                    <a:pt x="3" y="0"/>
                  </a:lnTo>
                  <a:lnTo>
                    <a:pt x="3" y="0"/>
                  </a:lnTo>
                  <a:lnTo>
                    <a:pt x="3" y="0"/>
                  </a:lnTo>
                  <a:lnTo>
                    <a:pt x="3" y="0"/>
                  </a:lnTo>
                  <a:lnTo>
                    <a:pt x="2" y="0"/>
                  </a:lnTo>
                  <a:lnTo>
                    <a:pt x="1" y="0"/>
                  </a:lnTo>
                  <a:lnTo>
                    <a:pt x="1" y="0"/>
                  </a:lnTo>
                  <a:lnTo>
                    <a:pt x="0" y="0"/>
                  </a:lnTo>
                  <a:lnTo>
                    <a:pt x="0" y="0"/>
                  </a:lnTo>
                  <a:lnTo>
                    <a:pt x="0" y="0"/>
                  </a:lnTo>
                  <a:lnTo>
                    <a:pt x="1" y="0"/>
                  </a:lnTo>
                  <a:lnTo>
                    <a:pt x="1" y="0"/>
                  </a:lnTo>
                  <a:lnTo>
                    <a:pt x="2"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5" name="Freeform 400"/>
            <p:cNvSpPr>
              <a:spLocks/>
            </p:cNvSpPr>
            <p:nvPr/>
          </p:nvSpPr>
          <p:spPr bwMode="auto">
            <a:xfrm>
              <a:off x="4900" y="2608"/>
              <a:ext cx="4" cy="7"/>
            </a:xfrm>
            <a:custGeom>
              <a:avLst/>
              <a:gdLst>
                <a:gd name="T0" fmla="*/ 1 w 4"/>
                <a:gd name="T1" fmla="*/ 6 h 7"/>
                <a:gd name="T2" fmla="*/ 1 w 4"/>
                <a:gd name="T3" fmla="*/ 6 h 7"/>
                <a:gd name="T4" fmla="*/ 0 w 4"/>
                <a:gd name="T5" fmla="*/ 5 h 7"/>
                <a:gd name="T6" fmla="*/ 0 w 4"/>
                <a:gd name="T7" fmla="*/ 4 h 7"/>
                <a:gd name="T8" fmla="*/ 0 w 4"/>
                <a:gd name="T9" fmla="*/ 3 h 7"/>
                <a:gd name="T10" fmla="*/ 0 w 4"/>
                <a:gd name="T11" fmla="*/ 2 h 7"/>
                <a:gd name="T12" fmla="*/ 0 w 4"/>
                <a:gd name="T13" fmla="*/ 0 h 7"/>
                <a:gd name="T14" fmla="*/ 1 w 4"/>
                <a:gd name="T15" fmla="*/ 0 h 7"/>
                <a:gd name="T16" fmla="*/ 2 w 4"/>
                <a:gd name="T17" fmla="*/ 0 h 7"/>
                <a:gd name="T18" fmla="*/ 2 w 4"/>
                <a:gd name="T19" fmla="*/ 1 h 7"/>
                <a:gd name="T20" fmla="*/ 3 w 4"/>
                <a:gd name="T21" fmla="*/ 2 h 7"/>
                <a:gd name="T22" fmla="*/ 3 w 4"/>
                <a:gd name="T23" fmla="*/ 3 h 7"/>
                <a:gd name="T24" fmla="*/ 3 w 4"/>
                <a:gd name="T25" fmla="*/ 4 h 7"/>
                <a:gd name="T26" fmla="*/ 2 w 4"/>
                <a:gd name="T27" fmla="*/ 5 h 7"/>
                <a:gd name="T28" fmla="*/ 2 w 4"/>
                <a:gd name="T29" fmla="*/ 6 h 7"/>
                <a:gd name="T30" fmla="*/ 1 w 4"/>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7">
                  <a:moveTo>
                    <a:pt x="1" y="6"/>
                  </a:moveTo>
                  <a:lnTo>
                    <a:pt x="1" y="6"/>
                  </a:lnTo>
                  <a:lnTo>
                    <a:pt x="0" y="5"/>
                  </a:lnTo>
                  <a:lnTo>
                    <a:pt x="0" y="4"/>
                  </a:lnTo>
                  <a:lnTo>
                    <a:pt x="0" y="3"/>
                  </a:lnTo>
                  <a:lnTo>
                    <a:pt x="0" y="2"/>
                  </a:lnTo>
                  <a:lnTo>
                    <a:pt x="0" y="0"/>
                  </a:lnTo>
                  <a:lnTo>
                    <a:pt x="1" y="0"/>
                  </a:lnTo>
                  <a:lnTo>
                    <a:pt x="2" y="0"/>
                  </a:lnTo>
                  <a:lnTo>
                    <a:pt x="2" y="1"/>
                  </a:lnTo>
                  <a:lnTo>
                    <a:pt x="3" y="2"/>
                  </a:lnTo>
                  <a:lnTo>
                    <a:pt x="3" y="3"/>
                  </a:lnTo>
                  <a:lnTo>
                    <a:pt x="3" y="4"/>
                  </a:lnTo>
                  <a:lnTo>
                    <a:pt x="2" y="5"/>
                  </a:lnTo>
                  <a:lnTo>
                    <a:pt x="2" y="6"/>
                  </a:lnTo>
                  <a:lnTo>
                    <a:pt x="1"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6" name="Freeform 401"/>
            <p:cNvSpPr>
              <a:spLocks/>
            </p:cNvSpPr>
            <p:nvPr/>
          </p:nvSpPr>
          <p:spPr bwMode="auto">
            <a:xfrm>
              <a:off x="4884" y="2626"/>
              <a:ext cx="16" cy="82"/>
            </a:xfrm>
            <a:custGeom>
              <a:avLst/>
              <a:gdLst>
                <a:gd name="T0" fmla="*/ 15 w 16"/>
                <a:gd name="T1" fmla="*/ 0 h 82"/>
                <a:gd name="T2" fmla="*/ 11 w 16"/>
                <a:gd name="T3" fmla="*/ 1 h 82"/>
                <a:gd name="T4" fmla="*/ 0 w 16"/>
                <a:gd name="T5" fmla="*/ 81 h 82"/>
              </a:gdLst>
              <a:ahLst/>
              <a:cxnLst>
                <a:cxn ang="0">
                  <a:pos x="T0" y="T1"/>
                </a:cxn>
                <a:cxn ang="0">
                  <a:pos x="T2" y="T3"/>
                </a:cxn>
                <a:cxn ang="0">
                  <a:pos x="T4" y="T5"/>
                </a:cxn>
              </a:cxnLst>
              <a:rect l="0" t="0" r="r" b="b"/>
              <a:pathLst>
                <a:path w="16" h="82">
                  <a:moveTo>
                    <a:pt x="15" y="0"/>
                  </a:moveTo>
                  <a:lnTo>
                    <a:pt x="11" y="1"/>
                  </a:lnTo>
                  <a:lnTo>
                    <a:pt x="0" y="8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7" name="Freeform 402"/>
            <p:cNvSpPr>
              <a:spLocks/>
            </p:cNvSpPr>
            <p:nvPr/>
          </p:nvSpPr>
          <p:spPr bwMode="auto">
            <a:xfrm>
              <a:off x="5010" y="2733"/>
              <a:ext cx="31" cy="39"/>
            </a:xfrm>
            <a:custGeom>
              <a:avLst/>
              <a:gdLst>
                <a:gd name="T0" fmla="*/ 14 w 31"/>
                <a:gd name="T1" fmla="*/ 0 h 39"/>
                <a:gd name="T2" fmla="*/ 16 w 31"/>
                <a:gd name="T3" fmla="*/ 2 h 39"/>
                <a:gd name="T4" fmla="*/ 18 w 31"/>
                <a:gd name="T5" fmla="*/ 3 h 39"/>
                <a:gd name="T6" fmla="*/ 22 w 31"/>
                <a:gd name="T7" fmla="*/ 5 h 39"/>
                <a:gd name="T8" fmla="*/ 24 w 31"/>
                <a:gd name="T9" fmla="*/ 9 h 39"/>
                <a:gd name="T10" fmla="*/ 27 w 31"/>
                <a:gd name="T11" fmla="*/ 11 h 39"/>
                <a:gd name="T12" fmla="*/ 29 w 31"/>
                <a:gd name="T13" fmla="*/ 15 h 39"/>
                <a:gd name="T14" fmla="*/ 30 w 31"/>
                <a:gd name="T15" fmla="*/ 18 h 39"/>
                <a:gd name="T16" fmla="*/ 29 w 31"/>
                <a:gd name="T17" fmla="*/ 22 h 39"/>
                <a:gd name="T18" fmla="*/ 28 w 31"/>
                <a:gd name="T19" fmla="*/ 24 h 39"/>
                <a:gd name="T20" fmla="*/ 27 w 31"/>
                <a:gd name="T21" fmla="*/ 27 h 39"/>
                <a:gd name="T22" fmla="*/ 25 w 31"/>
                <a:gd name="T23" fmla="*/ 29 h 39"/>
                <a:gd name="T24" fmla="*/ 23 w 31"/>
                <a:gd name="T25" fmla="*/ 32 h 39"/>
                <a:gd name="T26" fmla="*/ 20 w 31"/>
                <a:gd name="T27" fmla="*/ 34 h 39"/>
                <a:gd name="T28" fmla="*/ 18 w 31"/>
                <a:gd name="T29" fmla="*/ 35 h 39"/>
                <a:gd name="T30" fmla="*/ 16 w 31"/>
                <a:gd name="T31" fmla="*/ 36 h 39"/>
                <a:gd name="T32" fmla="*/ 13 w 31"/>
                <a:gd name="T33" fmla="*/ 38 h 39"/>
                <a:gd name="T34" fmla="*/ 12 w 31"/>
                <a:gd name="T35" fmla="*/ 36 h 39"/>
                <a:gd name="T36" fmla="*/ 9 w 31"/>
                <a:gd name="T37" fmla="*/ 35 h 39"/>
                <a:gd name="T38" fmla="*/ 4 w 31"/>
                <a:gd name="T39" fmla="*/ 32 h 39"/>
                <a:gd name="T40" fmla="*/ 0 w 31"/>
                <a:gd name="T41" fmla="*/ 32 h 39"/>
                <a:gd name="T42" fmla="*/ 1 w 31"/>
                <a:gd name="T43" fmla="*/ 31 h 39"/>
                <a:gd name="T44" fmla="*/ 2 w 31"/>
                <a:gd name="T45" fmla="*/ 30 h 39"/>
                <a:gd name="T46" fmla="*/ 4 w 31"/>
                <a:gd name="T47" fmla="*/ 28 h 39"/>
                <a:gd name="T48" fmla="*/ 7 w 31"/>
                <a:gd name="T49" fmla="*/ 25 h 39"/>
                <a:gd name="T50" fmla="*/ 9 w 31"/>
                <a:gd name="T51" fmla="*/ 20 h 39"/>
                <a:gd name="T52" fmla="*/ 12 w 31"/>
                <a:gd name="T53" fmla="*/ 15 h 39"/>
                <a:gd name="T54" fmla="*/ 13 w 31"/>
                <a:gd name="T55" fmla="*/ 8 h 39"/>
                <a:gd name="T56" fmla="*/ 14 w 31"/>
                <a:gd name="T5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39">
                  <a:moveTo>
                    <a:pt x="14" y="0"/>
                  </a:moveTo>
                  <a:lnTo>
                    <a:pt x="16" y="2"/>
                  </a:lnTo>
                  <a:lnTo>
                    <a:pt x="18" y="3"/>
                  </a:lnTo>
                  <a:lnTo>
                    <a:pt x="22" y="5"/>
                  </a:lnTo>
                  <a:lnTo>
                    <a:pt x="24" y="9"/>
                  </a:lnTo>
                  <a:lnTo>
                    <a:pt x="27" y="11"/>
                  </a:lnTo>
                  <a:lnTo>
                    <a:pt x="29" y="15"/>
                  </a:lnTo>
                  <a:lnTo>
                    <a:pt x="30" y="18"/>
                  </a:lnTo>
                  <a:lnTo>
                    <a:pt x="29" y="22"/>
                  </a:lnTo>
                  <a:lnTo>
                    <a:pt x="28" y="24"/>
                  </a:lnTo>
                  <a:lnTo>
                    <a:pt x="27" y="27"/>
                  </a:lnTo>
                  <a:lnTo>
                    <a:pt x="25" y="29"/>
                  </a:lnTo>
                  <a:lnTo>
                    <a:pt x="23" y="32"/>
                  </a:lnTo>
                  <a:lnTo>
                    <a:pt x="20" y="34"/>
                  </a:lnTo>
                  <a:lnTo>
                    <a:pt x="18" y="35"/>
                  </a:lnTo>
                  <a:lnTo>
                    <a:pt x="16" y="36"/>
                  </a:lnTo>
                  <a:lnTo>
                    <a:pt x="13" y="38"/>
                  </a:lnTo>
                  <a:lnTo>
                    <a:pt x="12" y="36"/>
                  </a:lnTo>
                  <a:lnTo>
                    <a:pt x="9" y="35"/>
                  </a:lnTo>
                  <a:lnTo>
                    <a:pt x="4" y="32"/>
                  </a:lnTo>
                  <a:lnTo>
                    <a:pt x="0" y="32"/>
                  </a:lnTo>
                  <a:lnTo>
                    <a:pt x="1" y="31"/>
                  </a:lnTo>
                  <a:lnTo>
                    <a:pt x="2" y="30"/>
                  </a:lnTo>
                  <a:lnTo>
                    <a:pt x="4" y="28"/>
                  </a:lnTo>
                  <a:lnTo>
                    <a:pt x="7" y="25"/>
                  </a:lnTo>
                  <a:lnTo>
                    <a:pt x="9" y="20"/>
                  </a:lnTo>
                  <a:lnTo>
                    <a:pt x="12" y="15"/>
                  </a:lnTo>
                  <a:lnTo>
                    <a:pt x="13" y="8"/>
                  </a:lnTo>
                  <a:lnTo>
                    <a:pt x="14"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8" name="Freeform 403"/>
            <p:cNvSpPr>
              <a:spLocks/>
            </p:cNvSpPr>
            <p:nvPr/>
          </p:nvSpPr>
          <p:spPr bwMode="auto">
            <a:xfrm>
              <a:off x="4961" y="2759"/>
              <a:ext cx="85" cy="39"/>
            </a:xfrm>
            <a:custGeom>
              <a:avLst/>
              <a:gdLst>
                <a:gd name="T0" fmla="*/ 82 w 85"/>
                <a:gd name="T1" fmla="*/ 0 h 39"/>
                <a:gd name="T2" fmla="*/ 82 w 85"/>
                <a:gd name="T3" fmla="*/ 1 h 39"/>
                <a:gd name="T4" fmla="*/ 82 w 85"/>
                <a:gd name="T5" fmla="*/ 3 h 39"/>
                <a:gd name="T6" fmla="*/ 81 w 85"/>
                <a:gd name="T7" fmla="*/ 6 h 39"/>
                <a:gd name="T8" fmla="*/ 78 w 85"/>
                <a:gd name="T9" fmla="*/ 10 h 39"/>
                <a:gd name="T10" fmla="*/ 76 w 85"/>
                <a:gd name="T11" fmla="*/ 13 h 39"/>
                <a:gd name="T12" fmla="*/ 72 w 85"/>
                <a:gd name="T13" fmla="*/ 16 h 39"/>
                <a:gd name="T14" fmla="*/ 66 w 85"/>
                <a:gd name="T15" fmla="*/ 20 h 39"/>
                <a:gd name="T16" fmla="*/ 58 w 85"/>
                <a:gd name="T17" fmla="*/ 22 h 39"/>
                <a:gd name="T18" fmla="*/ 57 w 85"/>
                <a:gd name="T19" fmla="*/ 22 h 39"/>
                <a:gd name="T20" fmla="*/ 54 w 85"/>
                <a:gd name="T21" fmla="*/ 23 h 39"/>
                <a:gd name="T22" fmla="*/ 50 w 85"/>
                <a:gd name="T23" fmla="*/ 24 h 39"/>
                <a:gd name="T24" fmla="*/ 46 w 85"/>
                <a:gd name="T25" fmla="*/ 26 h 39"/>
                <a:gd name="T26" fmla="*/ 38 w 85"/>
                <a:gd name="T27" fmla="*/ 26 h 39"/>
                <a:gd name="T28" fmla="*/ 28 w 85"/>
                <a:gd name="T29" fmla="*/ 27 h 39"/>
                <a:gd name="T30" fmla="*/ 16 w 85"/>
                <a:gd name="T31" fmla="*/ 27 h 39"/>
                <a:gd name="T32" fmla="*/ 0 w 85"/>
                <a:gd name="T33" fmla="*/ 25 h 39"/>
                <a:gd name="T34" fmla="*/ 0 w 85"/>
                <a:gd name="T35" fmla="*/ 36 h 39"/>
                <a:gd name="T36" fmla="*/ 2 w 85"/>
                <a:gd name="T37" fmla="*/ 37 h 39"/>
                <a:gd name="T38" fmla="*/ 7 w 85"/>
                <a:gd name="T39" fmla="*/ 38 h 39"/>
                <a:gd name="T40" fmla="*/ 16 w 85"/>
                <a:gd name="T41" fmla="*/ 38 h 39"/>
                <a:gd name="T42" fmla="*/ 26 w 85"/>
                <a:gd name="T43" fmla="*/ 38 h 39"/>
                <a:gd name="T44" fmla="*/ 39 w 85"/>
                <a:gd name="T45" fmla="*/ 36 h 39"/>
                <a:gd name="T46" fmla="*/ 51 w 85"/>
                <a:gd name="T47" fmla="*/ 34 h 39"/>
                <a:gd name="T48" fmla="*/ 63 w 85"/>
                <a:gd name="T49" fmla="*/ 29 h 39"/>
                <a:gd name="T50" fmla="*/ 76 w 85"/>
                <a:gd name="T51" fmla="*/ 22 h 39"/>
                <a:gd name="T52" fmla="*/ 77 w 85"/>
                <a:gd name="T53" fmla="*/ 20 h 39"/>
                <a:gd name="T54" fmla="*/ 79 w 85"/>
                <a:gd name="T55" fmla="*/ 17 h 39"/>
                <a:gd name="T56" fmla="*/ 81 w 85"/>
                <a:gd name="T57" fmla="*/ 15 h 39"/>
                <a:gd name="T58" fmla="*/ 82 w 85"/>
                <a:gd name="T59" fmla="*/ 12 h 39"/>
                <a:gd name="T60" fmla="*/ 83 w 85"/>
                <a:gd name="T61" fmla="*/ 10 h 39"/>
                <a:gd name="T62" fmla="*/ 84 w 85"/>
                <a:gd name="T63" fmla="*/ 7 h 39"/>
                <a:gd name="T64" fmla="*/ 83 w 85"/>
                <a:gd name="T65" fmla="*/ 3 h 39"/>
                <a:gd name="T66" fmla="*/ 82 w 85"/>
                <a:gd name="T6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5" h="39">
                  <a:moveTo>
                    <a:pt x="82" y="0"/>
                  </a:moveTo>
                  <a:lnTo>
                    <a:pt x="82" y="1"/>
                  </a:lnTo>
                  <a:lnTo>
                    <a:pt x="82" y="3"/>
                  </a:lnTo>
                  <a:lnTo>
                    <a:pt x="81" y="6"/>
                  </a:lnTo>
                  <a:lnTo>
                    <a:pt x="78" y="10"/>
                  </a:lnTo>
                  <a:lnTo>
                    <a:pt x="76" y="13"/>
                  </a:lnTo>
                  <a:lnTo>
                    <a:pt x="72" y="16"/>
                  </a:lnTo>
                  <a:lnTo>
                    <a:pt x="66" y="20"/>
                  </a:lnTo>
                  <a:lnTo>
                    <a:pt x="58" y="22"/>
                  </a:lnTo>
                  <a:lnTo>
                    <a:pt x="57" y="22"/>
                  </a:lnTo>
                  <a:lnTo>
                    <a:pt x="54" y="23"/>
                  </a:lnTo>
                  <a:lnTo>
                    <a:pt x="50" y="24"/>
                  </a:lnTo>
                  <a:lnTo>
                    <a:pt x="46" y="26"/>
                  </a:lnTo>
                  <a:lnTo>
                    <a:pt x="38" y="26"/>
                  </a:lnTo>
                  <a:lnTo>
                    <a:pt x="28" y="27"/>
                  </a:lnTo>
                  <a:lnTo>
                    <a:pt x="16" y="27"/>
                  </a:lnTo>
                  <a:lnTo>
                    <a:pt x="0" y="25"/>
                  </a:lnTo>
                  <a:lnTo>
                    <a:pt x="0" y="36"/>
                  </a:lnTo>
                  <a:lnTo>
                    <a:pt x="2" y="37"/>
                  </a:lnTo>
                  <a:lnTo>
                    <a:pt x="7" y="38"/>
                  </a:lnTo>
                  <a:lnTo>
                    <a:pt x="16" y="38"/>
                  </a:lnTo>
                  <a:lnTo>
                    <a:pt x="26" y="38"/>
                  </a:lnTo>
                  <a:lnTo>
                    <a:pt x="39" y="36"/>
                  </a:lnTo>
                  <a:lnTo>
                    <a:pt x="51" y="34"/>
                  </a:lnTo>
                  <a:lnTo>
                    <a:pt x="63" y="29"/>
                  </a:lnTo>
                  <a:lnTo>
                    <a:pt x="76" y="22"/>
                  </a:lnTo>
                  <a:lnTo>
                    <a:pt x="77" y="20"/>
                  </a:lnTo>
                  <a:lnTo>
                    <a:pt x="79" y="17"/>
                  </a:lnTo>
                  <a:lnTo>
                    <a:pt x="81" y="15"/>
                  </a:lnTo>
                  <a:lnTo>
                    <a:pt x="82" y="12"/>
                  </a:lnTo>
                  <a:lnTo>
                    <a:pt x="83" y="10"/>
                  </a:lnTo>
                  <a:lnTo>
                    <a:pt x="84" y="7"/>
                  </a:lnTo>
                  <a:lnTo>
                    <a:pt x="83" y="3"/>
                  </a:lnTo>
                  <a:lnTo>
                    <a:pt x="82" y="0"/>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09" name="Freeform 404"/>
            <p:cNvSpPr>
              <a:spLocks/>
            </p:cNvSpPr>
            <p:nvPr/>
          </p:nvSpPr>
          <p:spPr bwMode="auto">
            <a:xfrm>
              <a:off x="5018" y="2776"/>
              <a:ext cx="4" cy="10"/>
            </a:xfrm>
            <a:custGeom>
              <a:avLst/>
              <a:gdLst>
                <a:gd name="T0" fmla="*/ 1 w 4"/>
                <a:gd name="T1" fmla="*/ 9 h 10"/>
                <a:gd name="T2" fmla="*/ 3 w 4"/>
                <a:gd name="T3" fmla="*/ 7 h 10"/>
                <a:gd name="T4" fmla="*/ 3 w 4"/>
                <a:gd name="T5" fmla="*/ 4 h 10"/>
                <a:gd name="T6" fmla="*/ 2 w 4"/>
                <a:gd name="T7" fmla="*/ 1 h 10"/>
                <a:gd name="T8" fmla="*/ 0 w 4"/>
                <a:gd name="T9" fmla="*/ 0 h 10"/>
                <a:gd name="T10" fmla="*/ 1 w 4"/>
                <a:gd name="T11" fmla="*/ 9 h 10"/>
              </a:gdLst>
              <a:ahLst/>
              <a:cxnLst>
                <a:cxn ang="0">
                  <a:pos x="T0" y="T1"/>
                </a:cxn>
                <a:cxn ang="0">
                  <a:pos x="T2" y="T3"/>
                </a:cxn>
                <a:cxn ang="0">
                  <a:pos x="T4" y="T5"/>
                </a:cxn>
                <a:cxn ang="0">
                  <a:pos x="T6" y="T7"/>
                </a:cxn>
                <a:cxn ang="0">
                  <a:pos x="T8" y="T9"/>
                </a:cxn>
                <a:cxn ang="0">
                  <a:pos x="T10" y="T11"/>
                </a:cxn>
              </a:cxnLst>
              <a:rect l="0" t="0" r="r" b="b"/>
              <a:pathLst>
                <a:path w="4" h="10">
                  <a:moveTo>
                    <a:pt x="1" y="9"/>
                  </a:moveTo>
                  <a:lnTo>
                    <a:pt x="3" y="7"/>
                  </a:lnTo>
                  <a:lnTo>
                    <a:pt x="3" y="4"/>
                  </a:lnTo>
                  <a:lnTo>
                    <a:pt x="2" y="1"/>
                  </a:lnTo>
                  <a:lnTo>
                    <a:pt x="0" y="0"/>
                  </a:lnTo>
                  <a:lnTo>
                    <a:pt x="1" y="9"/>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0" name="Freeform 405"/>
            <p:cNvSpPr>
              <a:spLocks/>
            </p:cNvSpPr>
            <p:nvPr/>
          </p:nvSpPr>
          <p:spPr bwMode="auto">
            <a:xfrm>
              <a:off x="4960" y="2776"/>
              <a:ext cx="56" cy="13"/>
            </a:xfrm>
            <a:custGeom>
              <a:avLst/>
              <a:gdLst>
                <a:gd name="T0" fmla="*/ 0 w 56"/>
                <a:gd name="T1" fmla="*/ 11 h 13"/>
                <a:gd name="T2" fmla="*/ 10 w 56"/>
                <a:gd name="T3" fmla="*/ 11 h 13"/>
                <a:gd name="T4" fmla="*/ 20 w 56"/>
                <a:gd name="T5" fmla="*/ 12 h 13"/>
                <a:gd name="T6" fmla="*/ 29 w 56"/>
                <a:gd name="T7" fmla="*/ 12 h 13"/>
                <a:gd name="T8" fmla="*/ 37 w 56"/>
                <a:gd name="T9" fmla="*/ 11 h 13"/>
                <a:gd name="T10" fmla="*/ 44 w 56"/>
                <a:gd name="T11" fmla="*/ 11 h 13"/>
                <a:gd name="T12" fmla="*/ 50 w 56"/>
                <a:gd name="T13" fmla="*/ 11 h 13"/>
                <a:gd name="T14" fmla="*/ 53 w 56"/>
                <a:gd name="T15" fmla="*/ 10 h 13"/>
                <a:gd name="T16" fmla="*/ 55 w 56"/>
                <a:gd name="T17" fmla="*/ 10 h 13"/>
                <a:gd name="T18" fmla="*/ 52 w 56"/>
                <a:gd name="T19" fmla="*/ 0 h 13"/>
                <a:gd name="T20" fmla="*/ 48 w 56"/>
                <a:gd name="T21" fmla="*/ 1 h 13"/>
                <a:gd name="T22" fmla="*/ 42 w 56"/>
                <a:gd name="T23" fmla="*/ 1 h 13"/>
                <a:gd name="T24" fmla="*/ 36 w 56"/>
                <a:gd name="T25" fmla="*/ 1 h 13"/>
                <a:gd name="T26" fmla="*/ 29 w 56"/>
                <a:gd name="T27" fmla="*/ 1 h 13"/>
                <a:gd name="T28" fmla="*/ 20 w 56"/>
                <a:gd name="T29" fmla="*/ 1 h 13"/>
                <a:gd name="T30" fmla="*/ 12 w 56"/>
                <a:gd name="T31" fmla="*/ 1 h 13"/>
                <a:gd name="T32" fmla="*/ 4 w 56"/>
                <a:gd name="T33" fmla="*/ 1 h 13"/>
                <a:gd name="T34" fmla="*/ 0 w 56"/>
                <a:gd name="T35"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13">
                  <a:moveTo>
                    <a:pt x="0" y="11"/>
                  </a:moveTo>
                  <a:lnTo>
                    <a:pt x="10" y="11"/>
                  </a:lnTo>
                  <a:lnTo>
                    <a:pt x="20" y="12"/>
                  </a:lnTo>
                  <a:lnTo>
                    <a:pt x="29" y="12"/>
                  </a:lnTo>
                  <a:lnTo>
                    <a:pt x="37" y="11"/>
                  </a:lnTo>
                  <a:lnTo>
                    <a:pt x="44" y="11"/>
                  </a:lnTo>
                  <a:lnTo>
                    <a:pt x="50" y="11"/>
                  </a:lnTo>
                  <a:lnTo>
                    <a:pt x="53" y="10"/>
                  </a:lnTo>
                  <a:lnTo>
                    <a:pt x="55" y="10"/>
                  </a:lnTo>
                  <a:lnTo>
                    <a:pt x="52" y="0"/>
                  </a:lnTo>
                  <a:lnTo>
                    <a:pt x="48" y="1"/>
                  </a:lnTo>
                  <a:lnTo>
                    <a:pt x="42" y="1"/>
                  </a:lnTo>
                  <a:lnTo>
                    <a:pt x="36" y="1"/>
                  </a:lnTo>
                  <a:lnTo>
                    <a:pt x="29" y="1"/>
                  </a:lnTo>
                  <a:lnTo>
                    <a:pt x="20" y="1"/>
                  </a:lnTo>
                  <a:lnTo>
                    <a:pt x="12" y="1"/>
                  </a:lnTo>
                  <a:lnTo>
                    <a:pt x="4" y="1"/>
                  </a:lnTo>
                  <a:lnTo>
                    <a:pt x="0" y="11"/>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1" name="Freeform 406"/>
            <p:cNvSpPr>
              <a:spLocks/>
            </p:cNvSpPr>
            <p:nvPr/>
          </p:nvSpPr>
          <p:spPr bwMode="auto">
            <a:xfrm>
              <a:off x="4954" y="2777"/>
              <a:ext cx="5" cy="10"/>
            </a:xfrm>
            <a:custGeom>
              <a:avLst/>
              <a:gdLst>
                <a:gd name="T0" fmla="*/ 4 w 5"/>
                <a:gd name="T1" fmla="*/ 0 h 10"/>
                <a:gd name="T2" fmla="*/ 2 w 5"/>
                <a:gd name="T3" fmla="*/ 0 h 10"/>
                <a:gd name="T4" fmla="*/ 2 w 5"/>
                <a:gd name="T5" fmla="*/ 1 h 10"/>
                <a:gd name="T6" fmla="*/ 0 w 5"/>
                <a:gd name="T7" fmla="*/ 1 h 10"/>
                <a:gd name="T8" fmla="*/ 0 w 5"/>
                <a:gd name="T9" fmla="*/ 3 h 10"/>
                <a:gd name="T10" fmla="*/ 0 w 5"/>
                <a:gd name="T11" fmla="*/ 5 h 10"/>
                <a:gd name="T12" fmla="*/ 0 w 5"/>
                <a:gd name="T13" fmla="*/ 7 h 10"/>
                <a:gd name="T14" fmla="*/ 1 w 5"/>
                <a:gd name="T15" fmla="*/ 8 h 10"/>
                <a:gd name="T16" fmla="*/ 2 w 5"/>
                <a:gd name="T17" fmla="*/ 9 h 10"/>
                <a:gd name="T18" fmla="*/ 4 w 5"/>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10">
                  <a:moveTo>
                    <a:pt x="4" y="0"/>
                  </a:moveTo>
                  <a:lnTo>
                    <a:pt x="2" y="0"/>
                  </a:lnTo>
                  <a:lnTo>
                    <a:pt x="2" y="1"/>
                  </a:lnTo>
                  <a:lnTo>
                    <a:pt x="0" y="1"/>
                  </a:lnTo>
                  <a:lnTo>
                    <a:pt x="0" y="3"/>
                  </a:lnTo>
                  <a:lnTo>
                    <a:pt x="0" y="5"/>
                  </a:lnTo>
                  <a:lnTo>
                    <a:pt x="0" y="7"/>
                  </a:lnTo>
                  <a:lnTo>
                    <a:pt x="1" y="8"/>
                  </a:lnTo>
                  <a:lnTo>
                    <a:pt x="2" y="9"/>
                  </a:lnTo>
                  <a:lnTo>
                    <a:pt x="4" y="0"/>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2" name="Freeform 407"/>
            <p:cNvSpPr>
              <a:spLocks/>
            </p:cNvSpPr>
            <p:nvPr/>
          </p:nvSpPr>
          <p:spPr bwMode="auto">
            <a:xfrm>
              <a:off x="4967" y="2756"/>
              <a:ext cx="45" cy="7"/>
            </a:xfrm>
            <a:custGeom>
              <a:avLst/>
              <a:gdLst>
                <a:gd name="T0" fmla="*/ 39 w 45"/>
                <a:gd name="T1" fmla="*/ 4 h 7"/>
                <a:gd name="T2" fmla="*/ 38 w 45"/>
                <a:gd name="T3" fmla="*/ 4 h 7"/>
                <a:gd name="T4" fmla="*/ 37 w 45"/>
                <a:gd name="T5" fmla="*/ 4 h 7"/>
                <a:gd name="T6" fmla="*/ 34 w 45"/>
                <a:gd name="T7" fmla="*/ 5 h 7"/>
                <a:gd name="T8" fmla="*/ 31 w 45"/>
                <a:gd name="T9" fmla="*/ 6 h 7"/>
                <a:gd name="T10" fmla="*/ 26 w 45"/>
                <a:gd name="T11" fmla="*/ 6 h 7"/>
                <a:gd name="T12" fmla="*/ 19 w 45"/>
                <a:gd name="T13" fmla="*/ 6 h 7"/>
                <a:gd name="T14" fmla="*/ 11 w 45"/>
                <a:gd name="T15" fmla="*/ 6 h 7"/>
                <a:gd name="T16" fmla="*/ 0 w 45"/>
                <a:gd name="T17" fmla="*/ 5 h 7"/>
                <a:gd name="T18" fmla="*/ 0 w 45"/>
                <a:gd name="T19" fmla="*/ 1 h 7"/>
                <a:gd name="T20" fmla="*/ 1 w 45"/>
                <a:gd name="T21" fmla="*/ 1 h 7"/>
                <a:gd name="T22" fmla="*/ 4 w 45"/>
                <a:gd name="T23" fmla="*/ 1 h 7"/>
                <a:gd name="T24" fmla="*/ 8 w 45"/>
                <a:gd name="T25" fmla="*/ 2 h 7"/>
                <a:gd name="T26" fmla="*/ 12 w 45"/>
                <a:gd name="T27" fmla="*/ 2 h 7"/>
                <a:gd name="T28" fmla="*/ 18 w 45"/>
                <a:gd name="T29" fmla="*/ 2 h 7"/>
                <a:gd name="T30" fmla="*/ 25 w 45"/>
                <a:gd name="T31" fmla="*/ 2 h 7"/>
                <a:gd name="T32" fmla="*/ 31 w 45"/>
                <a:gd name="T33" fmla="*/ 2 h 7"/>
                <a:gd name="T34" fmla="*/ 35 w 45"/>
                <a:gd name="T35" fmla="*/ 1 h 7"/>
                <a:gd name="T36" fmla="*/ 42 w 45"/>
                <a:gd name="T37" fmla="*/ 0 h 7"/>
                <a:gd name="T38" fmla="*/ 44 w 45"/>
                <a:gd name="T39" fmla="*/ 1 h 7"/>
                <a:gd name="T40" fmla="*/ 41 w 45"/>
                <a:gd name="T41" fmla="*/ 2 h 7"/>
                <a:gd name="T42" fmla="*/ 39 w 45"/>
                <a:gd name="T43"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 h="7">
                  <a:moveTo>
                    <a:pt x="39" y="4"/>
                  </a:moveTo>
                  <a:lnTo>
                    <a:pt x="38" y="4"/>
                  </a:lnTo>
                  <a:lnTo>
                    <a:pt x="37" y="4"/>
                  </a:lnTo>
                  <a:lnTo>
                    <a:pt x="34" y="5"/>
                  </a:lnTo>
                  <a:lnTo>
                    <a:pt x="31" y="6"/>
                  </a:lnTo>
                  <a:lnTo>
                    <a:pt x="26" y="6"/>
                  </a:lnTo>
                  <a:lnTo>
                    <a:pt x="19" y="6"/>
                  </a:lnTo>
                  <a:lnTo>
                    <a:pt x="11" y="6"/>
                  </a:lnTo>
                  <a:lnTo>
                    <a:pt x="0" y="5"/>
                  </a:lnTo>
                  <a:lnTo>
                    <a:pt x="0" y="1"/>
                  </a:lnTo>
                  <a:lnTo>
                    <a:pt x="1" y="1"/>
                  </a:lnTo>
                  <a:lnTo>
                    <a:pt x="4" y="1"/>
                  </a:lnTo>
                  <a:lnTo>
                    <a:pt x="8" y="2"/>
                  </a:lnTo>
                  <a:lnTo>
                    <a:pt x="12" y="2"/>
                  </a:lnTo>
                  <a:lnTo>
                    <a:pt x="18" y="2"/>
                  </a:lnTo>
                  <a:lnTo>
                    <a:pt x="25" y="2"/>
                  </a:lnTo>
                  <a:lnTo>
                    <a:pt x="31" y="2"/>
                  </a:lnTo>
                  <a:lnTo>
                    <a:pt x="35" y="1"/>
                  </a:lnTo>
                  <a:lnTo>
                    <a:pt x="42" y="0"/>
                  </a:lnTo>
                  <a:lnTo>
                    <a:pt x="44" y="1"/>
                  </a:lnTo>
                  <a:lnTo>
                    <a:pt x="41" y="2"/>
                  </a:lnTo>
                  <a:lnTo>
                    <a:pt x="39" y="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3" name="Freeform 408"/>
            <p:cNvSpPr>
              <a:spLocks/>
            </p:cNvSpPr>
            <p:nvPr/>
          </p:nvSpPr>
          <p:spPr bwMode="auto">
            <a:xfrm>
              <a:off x="4490" y="3033"/>
              <a:ext cx="123" cy="45"/>
            </a:xfrm>
            <a:custGeom>
              <a:avLst/>
              <a:gdLst>
                <a:gd name="T0" fmla="*/ 118 w 123"/>
                <a:gd name="T1" fmla="*/ 1 h 45"/>
                <a:gd name="T2" fmla="*/ 115 w 123"/>
                <a:gd name="T3" fmla="*/ 6 h 45"/>
                <a:gd name="T4" fmla="*/ 110 w 123"/>
                <a:gd name="T5" fmla="*/ 15 h 45"/>
                <a:gd name="T6" fmla="*/ 102 w 123"/>
                <a:gd name="T7" fmla="*/ 24 h 45"/>
                <a:gd name="T8" fmla="*/ 99 w 123"/>
                <a:gd name="T9" fmla="*/ 26 h 45"/>
                <a:gd name="T10" fmla="*/ 105 w 123"/>
                <a:gd name="T11" fmla="*/ 27 h 45"/>
                <a:gd name="T12" fmla="*/ 100 w 123"/>
                <a:gd name="T13" fmla="*/ 32 h 45"/>
                <a:gd name="T14" fmla="*/ 85 w 123"/>
                <a:gd name="T15" fmla="*/ 35 h 45"/>
                <a:gd name="T16" fmla="*/ 65 w 123"/>
                <a:gd name="T17" fmla="*/ 38 h 45"/>
                <a:gd name="T18" fmla="*/ 45 w 123"/>
                <a:gd name="T19" fmla="*/ 39 h 45"/>
                <a:gd name="T20" fmla="*/ 38 w 123"/>
                <a:gd name="T21" fmla="*/ 36 h 45"/>
                <a:gd name="T22" fmla="*/ 51 w 123"/>
                <a:gd name="T23" fmla="*/ 34 h 45"/>
                <a:gd name="T24" fmla="*/ 71 w 123"/>
                <a:gd name="T25" fmla="*/ 29 h 45"/>
                <a:gd name="T26" fmla="*/ 91 w 123"/>
                <a:gd name="T27" fmla="*/ 20 h 45"/>
                <a:gd name="T28" fmla="*/ 102 w 123"/>
                <a:gd name="T29" fmla="*/ 8 h 45"/>
                <a:gd name="T30" fmla="*/ 98 w 123"/>
                <a:gd name="T31" fmla="*/ 8 h 45"/>
                <a:gd name="T32" fmla="*/ 87 w 123"/>
                <a:gd name="T33" fmla="*/ 15 h 45"/>
                <a:gd name="T34" fmla="*/ 67 w 123"/>
                <a:gd name="T35" fmla="*/ 18 h 45"/>
                <a:gd name="T36" fmla="*/ 44 w 123"/>
                <a:gd name="T37" fmla="*/ 18 h 45"/>
                <a:gd name="T38" fmla="*/ 23 w 123"/>
                <a:gd name="T39" fmla="*/ 14 h 45"/>
                <a:gd name="T40" fmla="*/ 8 w 123"/>
                <a:gd name="T41" fmla="*/ 12 h 45"/>
                <a:gd name="T42" fmla="*/ 0 w 123"/>
                <a:gd name="T43" fmla="*/ 26 h 45"/>
                <a:gd name="T44" fmla="*/ 2 w 123"/>
                <a:gd name="T45" fmla="*/ 32 h 45"/>
                <a:gd name="T46" fmla="*/ 9 w 123"/>
                <a:gd name="T47" fmla="*/ 37 h 45"/>
                <a:gd name="T48" fmla="*/ 23 w 123"/>
                <a:gd name="T49" fmla="*/ 42 h 45"/>
                <a:gd name="T50" fmla="*/ 44 w 123"/>
                <a:gd name="T51" fmla="*/ 44 h 45"/>
                <a:gd name="T52" fmla="*/ 69 w 123"/>
                <a:gd name="T53" fmla="*/ 43 h 45"/>
                <a:gd name="T54" fmla="*/ 91 w 123"/>
                <a:gd name="T55" fmla="*/ 40 h 45"/>
                <a:gd name="T56" fmla="*/ 107 w 123"/>
                <a:gd name="T57" fmla="*/ 35 h 45"/>
                <a:gd name="T58" fmla="*/ 113 w 123"/>
                <a:gd name="T59" fmla="*/ 29 h 45"/>
                <a:gd name="T60" fmla="*/ 118 w 123"/>
                <a:gd name="T61" fmla="*/ 23 h 45"/>
                <a:gd name="T62" fmla="*/ 122 w 123"/>
                <a:gd name="T63" fmla="*/ 16 h 45"/>
                <a:gd name="T64" fmla="*/ 121 w 123"/>
                <a:gd name="T65" fmla="*/ 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3" h="45">
                  <a:moveTo>
                    <a:pt x="119" y="0"/>
                  </a:moveTo>
                  <a:lnTo>
                    <a:pt x="118" y="1"/>
                  </a:lnTo>
                  <a:lnTo>
                    <a:pt x="117" y="3"/>
                  </a:lnTo>
                  <a:lnTo>
                    <a:pt x="115" y="6"/>
                  </a:lnTo>
                  <a:lnTo>
                    <a:pt x="113" y="11"/>
                  </a:lnTo>
                  <a:lnTo>
                    <a:pt x="110" y="15"/>
                  </a:lnTo>
                  <a:lnTo>
                    <a:pt x="106" y="19"/>
                  </a:lnTo>
                  <a:lnTo>
                    <a:pt x="102" y="24"/>
                  </a:lnTo>
                  <a:lnTo>
                    <a:pt x="97" y="26"/>
                  </a:lnTo>
                  <a:lnTo>
                    <a:pt x="99" y="26"/>
                  </a:lnTo>
                  <a:lnTo>
                    <a:pt x="102" y="26"/>
                  </a:lnTo>
                  <a:lnTo>
                    <a:pt x="105" y="27"/>
                  </a:lnTo>
                  <a:lnTo>
                    <a:pt x="103" y="29"/>
                  </a:lnTo>
                  <a:lnTo>
                    <a:pt x="100" y="32"/>
                  </a:lnTo>
                  <a:lnTo>
                    <a:pt x="93" y="33"/>
                  </a:lnTo>
                  <a:lnTo>
                    <a:pt x="85" y="35"/>
                  </a:lnTo>
                  <a:lnTo>
                    <a:pt x="75" y="37"/>
                  </a:lnTo>
                  <a:lnTo>
                    <a:pt x="65" y="38"/>
                  </a:lnTo>
                  <a:lnTo>
                    <a:pt x="54" y="39"/>
                  </a:lnTo>
                  <a:lnTo>
                    <a:pt x="45" y="39"/>
                  </a:lnTo>
                  <a:lnTo>
                    <a:pt x="36" y="37"/>
                  </a:lnTo>
                  <a:lnTo>
                    <a:pt x="38" y="36"/>
                  </a:lnTo>
                  <a:lnTo>
                    <a:pt x="44" y="36"/>
                  </a:lnTo>
                  <a:lnTo>
                    <a:pt x="51" y="34"/>
                  </a:lnTo>
                  <a:lnTo>
                    <a:pt x="61" y="32"/>
                  </a:lnTo>
                  <a:lnTo>
                    <a:pt x="71" y="29"/>
                  </a:lnTo>
                  <a:lnTo>
                    <a:pt x="81" y="25"/>
                  </a:lnTo>
                  <a:lnTo>
                    <a:pt x="91" y="20"/>
                  </a:lnTo>
                  <a:lnTo>
                    <a:pt x="97" y="14"/>
                  </a:lnTo>
                  <a:lnTo>
                    <a:pt x="102" y="8"/>
                  </a:lnTo>
                  <a:lnTo>
                    <a:pt x="102" y="6"/>
                  </a:lnTo>
                  <a:lnTo>
                    <a:pt x="98" y="8"/>
                  </a:lnTo>
                  <a:lnTo>
                    <a:pt x="92" y="12"/>
                  </a:lnTo>
                  <a:lnTo>
                    <a:pt x="87" y="15"/>
                  </a:lnTo>
                  <a:lnTo>
                    <a:pt x="77" y="17"/>
                  </a:lnTo>
                  <a:lnTo>
                    <a:pt x="67" y="18"/>
                  </a:lnTo>
                  <a:lnTo>
                    <a:pt x="55" y="19"/>
                  </a:lnTo>
                  <a:lnTo>
                    <a:pt x="44" y="18"/>
                  </a:lnTo>
                  <a:lnTo>
                    <a:pt x="32" y="17"/>
                  </a:lnTo>
                  <a:lnTo>
                    <a:pt x="23" y="14"/>
                  </a:lnTo>
                  <a:lnTo>
                    <a:pt x="15" y="10"/>
                  </a:lnTo>
                  <a:lnTo>
                    <a:pt x="8" y="12"/>
                  </a:lnTo>
                  <a:lnTo>
                    <a:pt x="8" y="20"/>
                  </a:lnTo>
                  <a:lnTo>
                    <a:pt x="0" y="26"/>
                  </a:lnTo>
                  <a:lnTo>
                    <a:pt x="1" y="29"/>
                  </a:lnTo>
                  <a:lnTo>
                    <a:pt x="2" y="32"/>
                  </a:lnTo>
                  <a:lnTo>
                    <a:pt x="5" y="33"/>
                  </a:lnTo>
                  <a:lnTo>
                    <a:pt x="9" y="37"/>
                  </a:lnTo>
                  <a:lnTo>
                    <a:pt x="15" y="40"/>
                  </a:lnTo>
                  <a:lnTo>
                    <a:pt x="23" y="42"/>
                  </a:lnTo>
                  <a:lnTo>
                    <a:pt x="32" y="43"/>
                  </a:lnTo>
                  <a:lnTo>
                    <a:pt x="44" y="44"/>
                  </a:lnTo>
                  <a:lnTo>
                    <a:pt x="56" y="43"/>
                  </a:lnTo>
                  <a:lnTo>
                    <a:pt x="69" y="43"/>
                  </a:lnTo>
                  <a:lnTo>
                    <a:pt x="80" y="41"/>
                  </a:lnTo>
                  <a:lnTo>
                    <a:pt x="91" y="40"/>
                  </a:lnTo>
                  <a:lnTo>
                    <a:pt x="99" y="38"/>
                  </a:lnTo>
                  <a:lnTo>
                    <a:pt x="107" y="35"/>
                  </a:lnTo>
                  <a:lnTo>
                    <a:pt x="111" y="32"/>
                  </a:lnTo>
                  <a:lnTo>
                    <a:pt x="113" y="29"/>
                  </a:lnTo>
                  <a:lnTo>
                    <a:pt x="116" y="26"/>
                  </a:lnTo>
                  <a:lnTo>
                    <a:pt x="118" y="23"/>
                  </a:lnTo>
                  <a:lnTo>
                    <a:pt x="120" y="19"/>
                  </a:lnTo>
                  <a:lnTo>
                    <a:pt x="122" y="16"/>
                  </a:lnTo>
                  <a:lnTo>
                    <a:pt x="122" y="11"/>
                  </a:lnTo>
                  <a:lnTo>
                    <a:pt x="121" y="6"/>
                  </a:lnTo>
                  <a:lnTo>
                    <a:pt x="119" y="0"/>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4" name="Freeform 409"/>
            <p:cNvSpPr>
              <a:spLocks/>
            </p:cNvSpPr>
            <p:nvPr/>
          </p:nvSpPr>
          <p:spPr bwMode="auto">
            <a:xfrm>
              <a:off x="4971" y="2621"/>
              <a:ext cx="20" cy="45"/>
            </a:xfrm>
            <a:custGeom>
              <a:avLst/>
              <a:gdLst>
                <a:gd name="T0" fmla="*/ 19 w 20"/>
                <a:gd name="T1" fmla="*/ 11 h 45"/>
                <a:gd name="T2" fmla="*/ 19 w 20"/>
                <a:gd name="T3" fmla="*/ 33 h 45"/>
                <a:gd name="T4" fmla="*/ 10 w 20"/>
                <a:gd name="T5" fmla="*/ 44 h 45"/>
                <a:gd name="T6" fmla="*/ 0 w 20"/>
                <a:gd name="T7" fmla="*/ 40 h 45"/>
                <a:gd name="T8" fmla="*/ 0 w 20"/>
                <a:gd name="T9" fmla="*/ 10 h 45"/>
                <a:gd name="T10" fmla="*/ 11 w 20"/>
                <a:gd name="T11" fmla="*/ 0 h 45"/>
                <a:gd name="T12" fmla="*/ 19 w 20"/>
                <a:gd name="T13" fmla="*/ 11 h 45"/>
              </a:gdLst>
              <a:ahLst/>
              <a:cxnLst>
                <a:cxn ang="0">
                  <a:pos x="T0" y="T1"/>
                </a:cxn>
                <a:cxn ang="0">
                  <a:pos x="T2" y="T3"/>
                </a:cxn>
                <a:cxn ang="0">
                  <a:pos x="T4" y="T5"/>
                </a:cxn>
                <a:cxn ang="0">
                  <a:pos x="T6" y="T7"/>
                </a:cxn>
                <a:cxn ang="0">
                  <a:pos x="T8" y="T9"/>
                </a:cxn>
                <a:cxn ang="0">
                  <a:pos x="T10" y="T11"/>
                </a:cxn>
                <a:cxn ang="0">
                  <a:pos x="T12" y="T13"/>
                </a:cxn>
              </a:cxnLst>
              <a:rect l="0" t="0" r="r" b="b"/>
              <a:pathLst>
                <a:path w="20" h="45">
                  <a:moveTo>
                    <a:pt x="19" y="11"/>
                  </a:moveTo>
                  <a:lnTo>
                    <a:pt x="19" y="33"/>
                  </a:lnTo>
                  <a:lnTo>
                    <a:pt x="10" y="44"/>
                  </a:lnTo>
                  <a:lnTo>
                    <a:pt x="0" y="40"/>
                  </a:lnTo>
                  <a:lnTo>
                    <a:pt x="0" y="10"/>
                  </a:lnTo>
                  <a:lnTo>
                    <a:pt x="11" y="0"/>
                  </a:lnTo>
                  <a:lnTo>
                    <a:pt x="19" y="1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5" name="Freeform 410"/>
            <p:cNvSpPr>
              <a:spLocks/>
            </p:cNvSpPr>
            <p:nvPr/>
          </p:nvSpPr>
          <p:spPr bwMode="auto">
            <a:xfrm>
              <a:off x="4971" y="2621"/>
              <a:ext cx="26" cy="51"/>
            </a:xfrm>
            <a:custGeom>
              <a:avLst/>
              <a:gdLst>
                <a:gd name="T0" fmla="*/ 25 w 26"/>
                <a:gd name="T1" fmla="*/ 12 h 51"/>
                <a:gd name="T2" fmla="*/ 25 w 26"/>
                <a:gd name="T3" fmla="*/ 37 h 51"/>
                <a:gd name="T4" fmla="*/ 13 w 26"/>
                <a:gd name="T5" fmla="*/ 50 h 51"/>
                <a:gd name="T6" fmla="*/ 0 w 26"/>
                <a:gd name="T7" fmla="*/ 45 h 51"/>
                <a:gd name="T8" fmla="*/ 0 w 26"/>
                <a:gd name="T9" fmla="*/ 11 h 51"/>
                <a:gd name="T10" fmla="*/ 14 w 26"/>
                <a:gd name="T11" fmla="*/ 0 h 51"/>
                <a:gd name="T12" fmla="*/ 25 w 26"/>
                <a:gd name="T13" fmla="*/ 12 h 51"/>
              </a:gdLst>
              <a:ahLst/>
              <a:cxnLst>
                <a:cxn ang="0">
                  <a:pos x="T0" y="T1"/>
                </a:cxn>
                <a:cxn ang="0">
                  <a:pos x="T2" y="T3"/>
                </a:cxn>
                <a:cxn ang="0">
                  <a:pos x="T4" y="T5"/>
                </a:cxn>
                <a:cxn ang="0">
                  <a:pos x="T6" y="T7"/>
                </a:cxn>
                <a:cxn ang="0">
                  <a:pos x="T8" y="T9"/>
                </a:cxn>
                <a:cxn ang="0">
                  <a:pos x="T10" y="T11"/>
                </a:cxn>
                <a:cxn ang="0">
                  <a:pos x="T12" y="T13"/>
                </a:cxn>
              </a:cxnLst>
              <a:rect l="0" t="0" r="r" b="b"/>
              <a:pathLst>
                <a:path w="26" h="51">
                  <a:moveTo>
                    <a:pt x="25" y="12"/>
                  </a:moveTo>
                  <a:lnTo>
                    <a:pt x="25" y="37"/>
                  </a:lnTo>
                  <a:lnTo>
                    <a:pt x="13" y="50"/>
                  </a:lnTo>
                  <a:lnTo>
                    <a:pt x="0" y="45"/>
                  </a:lnTo>
                  <a:lnTo>
                    <a:pt x="0" y="11"/>
                  </a:lnTo>
                  <a:lnTo>
                    <a:pt x="14" y="0"/>
                  </a:lnTo>
                  <a:lnTo>
                    <a:pt x="25"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6" name="Freeform 411"/>
            <p:cNvSpPr>
              <a:spLocks/>
            </p:cNvSpPr>
            <p:nvPr/>
          </p:nvSpPr>
          <p:spPr bwMode="auto">
            <a:xfrm>
              <a:off x="4961" y="2629"/>
              <a:ext cx="4" cy="32"/>
            </a:xfrm>
            <a:custGeom>
              <a:avLst/>
              <a:gdLst>
                <a:gd name="T0" fmla="*/ 0 w 4"/>
                <a:gd name="T1" fmla="*/ 0 h 32"/>
                <a:gd name="T2" fmla="*/ 0 w 4"/>
                <a:gd name="T3" fmla="*/ 24 h 32"/>
                <a:gd name="T4" fmla="*/ 3 w 4"/>
                <a:gd name="T5" fmla="*/ 31 h 32"/>
                <a:gd name="T6" fmla="*/ 3 w 4"/>
                <a:gd name="T7" fmla="*/ 3 h 32"/>
                <a:gd name="T8" fmla="*/ 0 w 4"/>
                <a:gd name="T9" fmla="*/ 0 h 32"/>
              </a:gdLst>
              <a:ahLst/>
              <a:cxnLst>
                <a:cxn ang="0">
                  <a:pos x="T0" y="T1"/>
                </a:cxn>
                <a:cxn ang="0">
                  <a:pos x="T2" y="T3"/>
                </a:cxn>
                <a:cxn ang="0">
                  <a:pos x="T4" y="T5"/>
                </a:cxn>
                <a:cxn ang="0">
                  <a:pos x="T6" y="T7"/>
                </a:cxn>
                <a:cxn ang="0">
                  <a:pos x="T8" y="T9"/>
                </a:cxn>
              </a:cxnLst>
              <a:rect l="0" t="0" r="r" b="b"/>
              <a:pathLst>
                <a:path w="4" h="32">
                  <a:moveTo>
                    <a:pt x="0" y="0"/>
                  </a:moveTo>
                  <a:lnTo>
                    <a:pt x="0" y="24"/>
                  </a:lnTo>
                  <a:lnTo>
                    <a:pt x="3" y="31"/>
                  </a:lnTo>
                  <a:lnTo>
                    <a:pt x="3" y="3"/>
                  </a:lnTo>
                  <a:lnTo>
                    <a:pt x="0" y="0"/>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7" name="Freeform 412"/>
            <p:cNvSpPr>
              <a:spLocks/>
            </p:cNvSpPr>
            <p:nvPr/>
          </p:nvSpPr>
          <p:spPr bwMode="auto">
            <a:xfrm>
              <a:off x="4961" y="2629"/>
              <a:ext cx="10" cy="38"/>
            </a:xfrm>
            <a:custGeom>
              <a:avLst/>
              <a:gdLst>
                <a:gd name="T0" fmla="*/ 0 w 10"/>
                <a:gd name="T1" fmla="*/ 0 h 38"/>
                <a:gd name="T2" fmla="*/ 0 w 10"/>
                <a:gd name="T3" fmla="*/ 29 h 38"/>
                <a:gd name="T4" fmla="*/ 9 w 10"/>
                <a:gd name="T5" fmla="*/ 37 h 38"/>
                <a:gd name="T6" fmla="*/ 9 w 10"/>
                <a:gd name="T7" fmla="*/ 3 h 38"/>
                <a:gd name="T8" fmla="*/ 0 w 10"/>
                <a:gd name="T9" fmla="*/ 0 h 38"/>
              </a:gdLst>
              <a:ahLst/>
              <a:cxnLst>
                <a:cxn ang="0">
                  <a:pos x="T0" y="T1"/>
                </a:cxn>
                <a:cxn ang="0">
                  <a:pos x="T2" y="T3"/>
                </a:cxn>
                <a:cxn ang="0">
                  <a:pos x="T4" y="T5"/>
                </a:cxn>
                <a:cxn ang="0">
                  <a:pos x="T6" y="T7"/>
                </a:cxn>
                <a:cxn ang="0">
                  <a:pos x="T8" y="T9"/>
                </a:cxn>
              </a:cxnLst>
              <a:rect l="0" t="0" r="r" b="b"/>
              <a:pathLst>
                <a:path w="10" h="38">
                  <a:moveTo>
                    <a:pt x="0" y="0"/>
                  </a:moveTo>
                  <a:lnTo>
                    <a:pt x="0" y="29"/>
                  </a:lnTo>
                  <a:lnTo>
                    <a:pt x="9" y="37"/>
                  </a:lnTo>
                  <a:lnTo>
                    <a:pt x="9" y="3"/>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8" name="Freeform 413"/>
            <p:cNvSpPr>
              <a:spLocks/>
            </p:cNvSpPr>
            <p:nvPr/>
          </p:nvSpPr>
          <p:spPr bwMode="auto">
            <a:xfrm>
              <a:off x="4961" y="2618"/>
              <a:ext cx="19" cy="9"/>
            </a:xfrm>
            <a:custGeom>
              <a:avLst/>
              <a:gdLst>
                <a:gd name="T0" fmla="*/ 0 w 19"/>
                <a:gd name="T1" fmla="*/ 6 h 9"/>
                <a:gd name="T2" fmla="*/ 11 w 19"/>
                <a:gd name="T3" fmla="*/ 0 h 9"/>
                <a:gd name="T4" fmla="*/ 18 w 19"/>
                <a:gd name="T5" fmla="*/ 2 h 9"/>
                <a:gd name="T6" fmla="*/ 7 w 19"/>
                <a:gd name="T7" fmla="*/ 8 h 9"/>
                <a:gd name="T8" fmla="*/ 0 w 19"/>
                <a:gd name="T9" fmla="*/ 6 h 9"/>
              </a:gdLst>
              <a:ahLst/>
              <a:cxnLst>
                <a:cxn ang="0">
                  <a:pos x="T0" y="T1"/>
                </a:cxn>
                <a:cxn ang="0">
                  <a:pos x="T2" y="T3"/>
                </a:cxn>
                <a:cxn ang="0">
                  <a:pos x="T4" y="T5"/>
                </a:cxn>
                <a:cxn ang="0">
                  <a:pos x="T6" y="T7"/>
                </a:cxn>
                <a:cxn ang="0">
                  <a:pos x="T8" y="T9"/>
                </a:cxn>
              </a:cxnLst>
              <a:rect l="0" t="0" r="r" b="b"/>
              <a:pathLst>
                <a:path w="19" h="9">
                  <a:moveTo>
                    <a:pt x="0" y="6"/>
                  </a:moveTo>
                  <a:lnTo>
                    <a:pt x="11" y="0"/>
                  </a:lnTo>
                  <a:lnTo>
                    <a:pt x="18" y="2"/>
                  </a:lnTo>
                  <a:lnTo>
                    <a:pt x="7" y="8"/>
                  </a:lnTo>
                  <a:lnTo>
                    <a:pt x="0" y="6"/>
                  </a:lnTo>
                </a:path>
              </a:pathLst>
            </a:custGeom>
            <a:solidFill>
              <a:srgbClr val="5E9E9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19" name="Freeform 414"/>
            <p:cNvSpPr>
              <a:spLocks/>
            </p:cNvSpPr>
            <p:nvPr/>
          </p:nvSpPr>
          <p:spPr bwMode="auto">
            <a:xfrm>
              <a:off x="4961" y="2618"/>
              <a:ext cx="25" cy="15"/>
            </a:xfrm>
            <a:custGeom>
              <a:avLst/>
              <a:gdLst>
                <a:gd name="T0" fmla="*/ 0 w 25"/>
                <a:gd name="T1" fmla="*/ 11 h 15"/>
                <a:gd name="T2" fmla="*/ 14 w 25"/>
                <a:gd name="T3" fmla="*/ 0 h 15"/>
                <a:gd name="T4" fmla="*/ 24 w 25"/>
                <a:gd name="T5" fmla="*/ 3 h 15"/>
                <a:gd name="T6" fmla="*/ 9 w 25"/>
                <a:gd name="T7" fmla="*/ 14 h 15"/>
                <a:gd name="T8" fmla="*/ 0 w 25"/>
                <a:gd name="T9" fmla="*/ 11 h 15"/>
              </a:gdLst>
              <a:ahLst/>
              <a:cxnLst>
                <a:cxn ang="0">
                  <a:pos x="T0" y="T1"/>
                </a:cxn>
                <a:cxn ang="0">
                  <a:pos x="T2" y="T3"/>
                </a:cxn>
                <a:cxn ang="0">
                  <a:pos x="T4" y="T5"/>
                </a:cxn>
                <a:cxn ang="0">
                  <a:pos x="T6" y="T7"/>
                </a:cxn>
                <a:cxn ang="0">
                  <a:pos x="T8" y="T9"/>
                </a:cxn>
              </a:cxnLst>
              <a:rect l="0" t="0" r="r" b="b"/>
              <a:pathLst>
                <a:path w="25" h="15">
                  <a:moveTo>
                    <a:pt x="0" y="11"/>
                  </a:moveTo>
                  <a:lnTo>
                    <a:pt x="14" y="0"/>
                  </a:lnTo>
                  <a:lnTo>
                    <a:pt x="24" y="3"/>
                  </a:lnTo>
                  <a:lnTo>
                    <a:pt x="9" y="14"/>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0" name="Freeform 415"/>
            <p:cNvSpPr>
              <a:spLocks/>
            </p:cNvSpPr>
            <p:nvPr/>
          </p:nvSpPr>
          <p:spPr bwMode="auto">
            <a:xfrm>
              <a:off x="4978" y="2636"/>
              <a:ext cx="6" cy="15"/>
            </a:xfrm>
            <a:custGeom>
              <a:avLst/>
              <a:gdLst>
                <a:gd name="T0" fmla="*/ 4 w 6"/>
                <a:gd name="T1" fmla="*/ 14 h 15"/>
                <a:gd name="T2" fmla="*/ 5 w 6"/>
                <a:gd name="T3" fmla="*/ 1 h 15"/>
                <a:gd name="T4" fmla="*/ 3 w 6"/>
                <a:gd name="T5" fmla="*/ 0 h 15"/>
                <a:gd name="T6" fmla="*/ 2 w 6"/>
                <a:gd name="T7" fmla="*/ 1 h 15"/>
                <a:gd name="T8" fmla="*/ 1 w 6"/>
                <a:gd name="T9" fmla="*/ 2 h 15"/>
                <a:gd name="T10" fmla="*/ 0 w 6"/>
                <a:gd name="T11" fmla="*/ 4 h 15"/>
                <a:gd name="T12" fmla="*/ 0 w 6"/>
                <a:gd name="T13" fmla="*/ 7 h 15"/>
                <a:gd name="T14" fmla="*/ 0 w 6"/>
                <a:gd name="T15" fmla="*/ 8 h 15"/>
                <a:gd name="T16" fmla="*/ 1 w 6"/>
                <a:gd name="T17" fmla="*/ 10 h 15"/>
                <a:gd name="T18" fmla="*/ 1 w 6"/>
                <a:gd name="T19" fmla="*/ 12 h 15"/>
                <a:gd name="T20" fmla="*/ 2 w 6"/>
                <a:gd name="T21" fmla="*/ 13 h 15"/>
                <a:gd name="T22" fmla="*/ 4 w 6"/>
                <a:gd name="T23"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15">
                  <a:moveTo>
                    <a:pt x="4" y="14"/>
                  </a:moveTo>
                  <a:lnTo>
                    <a:pt x="5" y="1"/>
                  </a:lnTo>
                  <a:lnTo>
                    <a:pt x="3" y="0"/>
                  </a:lnTo>
                  <a:lnTo>
                    <a:pt x="2" y="1"/>
                  </a:lnTo>
                  <a:lnTo>
                    <a:pt x="1" y="2"/>
                  </a:lnTo>
                  <a:lnTo>
                    <a:pt x="0" y="4"/>
                  </a:lnTo>
                  <a:lnTo>
                    <a:pt x="0" y="7"/>
                  </a:lnTo>
                  <a:lnTo>
                    <a:pt x="0" y="8"/>
                  </a:lnTo>
                  <a:lnTo>
                    <a:pt x="1" y="10"/>
                  </a:lnTo>
                  <a:lnTo>
                    <a:pt x="1" y="12"/>
                  </a:lnTo>
                  <a:lnTo>
                    <a:pt x="2" y="13"/>
                  </a:lnTo>
                  <a:lnTo>
                    <a:pt x="4" y="14"/>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1" name="Freeform 416"/>
            <p:cNvSpPr>
              <a:spLocks/>
            </p:cNvSpPr>
            <p:nvPr/>
          </p:nvSpPr>
          <p:spPr bwMode="auto">
            <a:xfrm>
              <a:off x="4978" y="2636"/>
              <a:ext cx="12" cy="21"/>
            </a:xfrm>
            <a:custGeom>
              <a:avLst/>
              <a:gdLst>
                <a:gd name="T0" fmla="*/ 9 w 12"/>
                <a:gd name="T1" fmla="*/ 20 h 21"/>
                <a:gd name="T2" fmla="*/ 11 w 12"/>
                <a:gd name="T3" fmla="*/ 1 h 21"/>
                <a:gd name="T4" fmla="*/ 7 w 12"/>
                <a:gd name="T5" fmla="*/ 0 h 21"/>
                <a:gd name="T6" fmla="*/ 5 w 12"/>
                <a:gd name="T7" fmla="*/ 1 h 21"/>
                <a:gd name="T8" fmla="*/ 2 w 12"/>
                <a:gd name="T9" fmla="*/ 3 h 21"/>
                <a:gd name="T10" fmla="*/ 1 w 12"/>
                <a:gd name="T11" fmla="*/ 6 h 21"/>
                <a:gd name="T12" fmla="*/ 0 w 12"/>
                <a:gd name="T13" fmla="*/ 10 h 21"/>
                <a:gd name="T14" fmla="*/ 1 w 12"/>
                <a:gd name="T15" fmla="*/ 12 h 21"/>
                <a:gd name="T16" fmla="*/ 2 w 12"/>
                <a:gd name="T17" fmla="*/ 14 h 21"/>
                <a:gd name="T18" fmla="*/ 3 w 12"/>
                <a:gd name="T19" fmla="*/ 17 h 21"/>
                <a:gd name="T20" fmla="*/ 5 w 12"/>
                <a:gd name="T21" fmla="*/ 18 h 21"/>
                <a:gd name="T22" fmla="*/ 9 w 12"/>
                <a:gd name="T23"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1">
                  <a:moveTo>
                    <a:pt x="9" y="20"/>
                  </a:moveTo>
                  <a:lnTo>
                    <a:pt x="11" y="1"/>
                  </a:lnTo>
                  <a:lnTo>
                    <a:pt x="7" y="0"/>
                  </a:lnTo>
                  <a:lnTo>
                    <a:pt x="5" y="1"/>
                  </a:lnTo>
                  <a:lnTo>
                    <a:pt x="2" y="3"/>
                  </a:lnTo>
                  <a:lnTo>
                    <a:pt x="1" y="6"/>
                  </a:lnTo>
                  <a:lnTo>
                    <a:pt x="0" y="10"/>
                  </a:lnTo>
                  <a:lnTo>
                    <a:pt x="1" y="12"/>
                  </a:lnTo>
                  <a:lnTo>
                    <a:pt x="2" y="14"/>
                  </a:lnTo>
                  <a:lnTo>
                    <a:pt x="3" y="17"/>
                  </a:lnTo>
                  <a:lnTo>
                    <a:pt x="5" y="18"/>
                  </a:lnTo>
                  <a:lnTo>
                    <a:pt x="9" y="2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2" name="Freeform 417"/>
            <p:cNvSpPr>
              <a:spLocks/>
            </p:cNvSpPr>
            <p:nvPr/>
          </p:nvSpPr>
          <p:spPr bwMode="auto">
            <a:xfrm>
              <a:off x="4981" y="2637"/>
              <a:ext cx="10" cy="14"/>
            </a:xfrm>
            <a:custGeom>
              <a:avLst/>
              <a:gdLst>
                <a:gd name="T0" fmla="*/ 4 w 10"/>
                <a:gd name="T1" fmla="*/ 13 h 14"/>
                <a:gd name="T2" fmla="*/ 2 w 10"/>
                <a:gd name="T3" fmla="*/ 12 h 14"/>
                <a:gd name="T4" fmla="*/ 1 w 10"/>
                <a:gd name="T5" fmla="*/ 11 h 14"/>
                <a:gd name="T6" fmla="*/ 0 w 10"/>
                <a:gd name="T7" fmla="*/ 9 h 14"/>
                <a:gd name="T8" fmla="*/ 0 w 10"/>
                <a:gd name="T9" fmla="*/ 6 h 14"/>
                <a:gd name="T10" fmla="*/ 0 w 10"/>
                <a:gd name="T11" fmla="*/ 4 h 14"/>
                <a:gd name="T12" fmla="*/ 1 w 10"/>
                <a:gd name="T13" fmla="*/ 2 h 14"/>
                <a:gd name="T14" fmla="*/ 2 w 10"/>
                <a:gd name="T15" fmla="*/ 1 h 14"/>
                <a:gd name="T16" fmla="*/ 4 w 10"/>
                <a:gd name="T17" fmla="*/ 0 h 14"/>
                <a:gd name="T18" fmla="*/ 6 w 10"/>
                <a:gd name="T19" fmla="*/ 1 h 14"/>
                <a:gd name="T20" fmla="*/ 7 w 10"/>
                <a:gd name="T21" fmla="*/ 2 h 14"/>
                <a:gd name="T22" fmla="*/ 8 w 10"/>
                <a:gd name="T23" fmla="*/ 4 h 14"/>
                <a:gd name="T24" fmla="*/ 9 w 10"/>
                <a:gd name="T25" fmla="*/ 6 h 14"/>
                <a:gd name="T26" fmla="*/ 8 w 10"/>
                <a:gd name="T27" fmla="*/ 9 h 14"/>
                <a:gd name="T28" fmla="*/ 7 w 10"/>
                <a:gd name="T29" fmla="*/ 11 h 14"/>
                <a:gd name="T30" fmla="*/ 6 w 10"/>
                <a:gd name="T31" fmla="*/ 12 h 14"/>
                <a:gd name="T32" fmla="*/ 4 w 10"/>
                <a:gd name="T3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 h="14">
                  <a:moveTo>
                    <a:pt x="4" y="13"/>
                  </a:moveTo>
                  <a:lnTo>
                    <a:pt x="2" y="12"/>
                  </a:lnTo>
                  <a:lnTo>
                    <a:pt x="1" y="11"/>
                  </a:lnTo>
                  <a:lnTo>
                    <a:pt x="0" y="9"/>
                  </a:lnTo>
                  <a:lnTo>
                    <a:pt x="0" y="6"/>
                  </a:lnTo>
                  <a:lnTo>
                    <a:pt x="0" y="4"/>
                  </a:lnTo>
                  <a:lnTo>
                    <a:pt x="1" y="2"/>
                  </a:lnTo>
                  <a:lnTo>
                    <a:pt x="2" y="1"/>
                  </a:lnTo>
                  <a:lnTo>
                    <a:pt x="4" y="0"/>
                  </a:lnTo>
                  <a:lnTo>
                    <a:pt x="6" y="1"/>
                  </a:lnTo>
                  <a:lnTo>
                    <a:pt x="7" y="2"/>
                  </a:lnTo>
                  <a:lnTo>
                    <a:pt x="8" y="4"/>
                  </a:lnTo>
                  <a:lnTo>
                    <a:pt x="9" y="6"/>
                  </a:lnTo>
                  <a:lnTo>
                    <a:pt x="8" y="9"/>
                  </a:lnTo>
                  <a:lnTo>
                    <a:pt x="7" y="11"/>
                  </a:lnTo>
                  <a:lnTo>
                    <a:pt x="6" y="12"/>
                  </a:lnTo>
                  <a:lnTo>
                    <a:pt x="4" y="13"/>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3" name="Freeform 418"/>
            <p:cNvSpPr>
              <a:spLocks/>
            </p:cNvSpPr>
            <p:nvPr/>
          </p:nvSpPr>
          <p:spPr bwMode="auto">
            <a:xfrm>
              <a:off x="4981" y="2637"/>
              <a:ext cx="16" cy="20"/>
            </a:xfrm>
            <a:custGeom>
              <a:avLst/>
              <a:gdLst>
                <a:gd name="T0" fmla="*/ 7 w 16"/>
                <a:gd name="T1" fmla="*/ 19 h 20"/>
                <a:gd name="T2" fmla="*/ 7 w 16"/>
                <a:gd name="T3" fmla="*/ 19 h 20"/>
                <a:gd name="T4" fmla="*/ 4 w 16"/>
                <a:gd name="T5" fmla="*/ 18 h 20"/>
                <a:gd name="T6" fmla="*/ 2 w 16"/>
                <a:gd name="T7" fmla="*/ 16 h 20"/>
                <a:gd name="T8" fmla="*/ 0 w 16"/>
                <a:gd name="T9" fmla="*/ 13 h 20"/>
                <a:gd name="T10" fmla="*/ 0 w 16"/>
                <a:gd name="T11" fmla="*/ 9 h 20"/>
                <a:gd name="T12" fmla="*/ 0 w 16"/>
                <a:gd name="T13" fmla="*/ 6 h 20"/>
                <a:gd name="T14" fmla="*/ 2 w 16"/>
                <a:gd name="T15" fmla="*/ 3 h 20"/>
                <a:gd name="T16" fmla="*/ 4 w 16"/>
                <a:gd name="T17" fmla="*/ 1 h 20"/>
                <a:gd name="T18" fmla="*/ 7 w 16"/>
                <a:gd name="T19" fmla="*/ 0 h 20"/>
                <a:gd name="T20" fmla="*/ 10 w 16"/>
                <a:gd name="T21" fmla="*/ 1 h 20"/>
                <a:gd name="T22" fmla="*/ 12 w 16"/>
                <a:gd name="T23" fmla="*/ 3 h 20"/>
                <a:gd name="T24" fmla="*/ 14 w 16"/>
                <a:gd name="T25" fmla="*/ 6 h 20"/>
                <a:gd name="T26" fmla="*/ 15 w 16"/>
                <a:gd name="T27" fmla="*/ 9 h 20"/>
                <a:gd name="T28" fmla="*/ 14 w 16"/>
                <a:gd name="T29" fmla="*/ 13 h 20"/>
                <a:gd name="T30" fmla="*/ 12 w 16"/>
                <a:gd name="T31" fmla="*/ 16 h 20"/>
                <a:gd name="T32" fmla="*/ 10 w 16"/>
                <a:gd name="T33" fmla="*/ 18 h 20"/>
                <a:gd name="T34" fmla="*/ 7 w 16"/>
                <a:gd name="T3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20">
                  <a:moveTo>
                    <a:pt x="7" y="19"/>
                  </a:moveTo>
                  <a:lnTo>
                    <a:pt x="7" y="19"/>
                  </a:lnTo>
                  <a:lnTo>
                    <a:pt x="4" y="18"/>
                  </a:lnTo>
                  <a:lnTo>
                    <a:pt x="2" y="16"/>
                  </a:lnTo>
                  <a:lnTo>
                    <a:pt x="0" y="13"/>
                  </a:lnTo>
                  <a:lnTo>
                    <a:pt x="0" y="9"/>
                  </a:lnTo>
                  <a:lnTo>
                    <a:pt x="0" y="6"/>
                  </a:lnTo>
                  <a:lnTo>
                    <a:pt x="2" y="3"/>
                  </a:lnTo>
                  <a:lnTo>
                    <a:pt x="4" y="1"/>
                  </a:lnTo>
                  <a:lnTo>
                    <a:pt x="7" y="0"/>
                  </a:lnTo>
                  <a:lnTo>
                    <a:pt x="10" y="1"/>
                  </a:lnTo>
                  <a:lnTo>
                    <a:pt x="12" y="3"/>
                  </a:lnTo>
                  <a:lnTo>
                    <a:pt x="14" y="6"/>
                  </a:lnTo>
                  <a:lnTo>
                    <a:pt x="15" y="9"/>
                  </a:lnTo>
                  <a:lnTo>
                    <a:pt x="14" y="13"/>
                  </a:lnTo>
                  <a:lnTo>
                    <a:pt x="12" y="16"/>
                  </a:lnTo>
                  <a:lnTo>
                    <a:pt x="10" y="18"/>
                  </a:lnTo>
                  <a:lnTo>
                    <a:pt x="7"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4" name="Freeform 419"/>
            <p:cNvSpPr>
              <a:spLocks/>
            </p:cNvSpPr>
            <p:nvPr/>
          </p:nvSpPr>
          <p:spPr bwMode="auto">
            <a:xfrm>
              <a:off x="4510" y="2983"/>
              <a:ext cx="19" cy="45"/>
            </a:xfrm>
            <a:custGeom>
              <a:avLst/>
              <a:gdLst>
                <a:gd name="T0" fmla="*/ 18 w 19"/>
                <a:gd name="T1" fmla="*/ 11 h 45"/>
                <a:gd name="T2" fmla="*/ 18 w 19"/>
                <a:gd name="T3" fmla="*/ 33 h 45"/>
                <a:gd name="T4" fmla="*/ 10 w 19"/>
                <a:gd name="T5" fmla="*/ 44 h 45"/>
                <a:gd name="T6" fmla="*/ 0 w 19"/>
                <a:gd name="T7" fmla="*/ 40 h 45"/>
                <a:gd name="T8" fmla="*/ 0 w 19"/>
                <a:gd name="T9" fmla="*/ 11 h 45"/>
                <a:gd name="T10" fmla="*/ 11 w 19"/>
                <a:gd name="T11" fmla="*/ 0 h 45"/>
                <a:gd name="T12" fmla="*/ 18 w 19"/>
                <a:gd name="T13" fmla="*/ 11 h 45"/>
              </a:gdLst>
              <a:ahLst/>
              <a:cxnLst>
                <a:cxn ang="0">
                  <a:pos x="T0" y="T1"/>
                </a:cxn>
                <a:cxn ang="0">
                  <a:pos x="T2" y="T3"/>
                </a:cxn>
                <a:cxn ang="0">
                  <a:pos x="T4" y="T5"/>
                </a:cxn>
                <a:cxn ang="0">
                  <a:pos x="T6" y="T7"/>
                </a:cxn>
                <a:cxn ang="0">
                  <a:pos x="T8" y="T9"/>
                </a:cxn>
                <a:cxn ang="0">
                  <a:pos x="T10" y="T11"/>
                </a:cxn>
                <a:cxn ang="0">
                  <a:pos x="T12" y="T13"/>
                </a:cxn>
              </a:cxnLst>
              <a:rect l="0" t="0" r="r" b="b"/>
              <a:pathLst>
                <a:path w="19" h="45">
                  <a:moveTo>
                    <a:pt x="18" y="11"/>
                  </a:moveTo>
                  <a:lnTo>
                    <a:pt x="18" y="33"/>
                  </a:lnTo>
                  <a:lnTo>
                    <a:pt x="10" y="44"/>
                  </a:lnTo>
                  <a:lnTo>
                    <a:pt x="0" y="40"/>
                  </a:lnTo>
                  <a:lnTo>
                    <a:pt x="0" y="11"/>
                  </a:lnTo>
                  <a:lnTo>
                    <a:pt x="11" y="0"/>
                  </a:lnTo>
                  <a:lnTo>
                    <a:pt x="18" y="1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5" name="Freeform 420"/>
            <p:cNvSpPr>
              <a:spLocks/>
            </p:cNvSpPr>
            <p:nvPr/>
          </p:nvSpPr>
          <p:spPr bwMode="auto">
            <a:xfrm>
              <a:off x="4510" y="2983"/>
              <a:ext cx="25" cy="51"/>
            </a:xfrm>
            <a:custGeom>
              <a:avLst/>
              <a:gdLst>
                <a:gd name="T0" fmla="*/ 24 w 25"/>
                <a:gd name="T1" fmla="*/ 12 h 51"/>
                <a:gd name="T2" fmla="*/ 24 w 25"/>
                <a:gd name="T3" fmla="*/ 38 h 51"/>
                <a:gd name="T4" fmla="*/ 13 w 25"/>
                <a:gd name="T5" fmla="*/ 50 h 51"/>
                <a:gd name="T6" fmla="*/ 0 w 25"/>
                <a:gd name="T7" fmla="*/ 46 h 51"/>
                <a:gd name="T8" fmla="*/ 0 w 25"/>
                <a:gd name="T9" fmla="*/ 12 h 51"/>
                <a:gd name="T10" fmla="*/ 14 w 25"/>
                <a:gd name="T11" fmla="*/ 0 h 51"/>
                <a:gd name="T12" fmla="*/ 24 w 25"/>
                <a:gd name="T13" fmla="*/ 12 h 51"/>
              </a:gdLst>
              <a:ahLst/>
              <a:cxnLst>
                <a:cxn ang="0">
                  <a:pos x="T0" y="T1"/>
                </a:cxn>
                <a:cxn ang="0">
                  <a:pos x="T2" y="T3"/>
                </a:cxn>
                <a:cxn ang="0">
                  <a:pos x="T4" y="T5"/>
                </a:cxn>
                <a:cxn ang="0">
                  <a:pos x="T6" y="T7"/>
                </a:cxn>
                <a:cxn ang="0">
                  <a:pos x="T8" y="T9"/>
                </a:cxn>
                <a:cxn ang="0">
                  <a:pos x="T10" y="T11"/>
                </a:cxn>
                <a:cxn ang="0">
                  <a:pos x="T12" y="T13"/>
                </a:cxn>
              </a:cxnLst>
              <a:rect l="0" t="0" r="r" b="b"/>
              <a:pathLst>
                <a:path w="25" h="51">
                  <a:moveTo>
                    <a:pt x="24" y="12"/>
                  </a:moveTo>
                  <a:lnTo>
                    <a:pt x="24" y="38"/>
                  </a:lnTo>
                  <a:lnTo>
                    <a:pt x="13" y="50"/>
                  </a:lnTo>
                  <a:lnTo>
                    <a:pt x="0" y="46"/>
                  </a:lnTo>
                  <a:lnTo>
                    <a:pt x="0" y="12"/>
                  </a:lnTo>
                  <a:lnTo>
                    <a:pt x="14" y="0"/>
                  </a:lnTo>
                  <a:lnTo>
                    <a:pt x="24"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6" name="Freeform 421"/>
            <p:cNvSpPr>
              <a:spLocks/>
            </p:cNvSpPr>
            <p:nvPr/>
          </p:nvSpPr>
          <p:spPr bwMode="auto">
            <a:xfrm>
              <a:off x="4500" y="2992"/>
              <a:ext cx="4" cy="32"/>
            </a:xfrm>
            <a:custGeom>
              <a:avLst/>
              <a:gdLst>
                <a:gd name="T0" fmla="*/ 0 w 4"/>
                <a:gd name="T1" fmla="*/ 0 h 32"/>
                <a:gd name="T2" fmla="*/ 0 w 4"/>
                <a:gd name="T3" fmla="*/ 24 h 32"/>
                <a:gd name="T4" fmla="*/ 3 w 4"/>
                <a:gd name="T5" fmla="*/ 31 h 32"/>
                <a:gd name="T6" fmla="*/ 3 w 4"/>
                <a:gd name="T7" fmla="*/ 3 h 32"/>
                <a:gd name="T8" fmla="*/ 0 w 4"/>
                <a:gd name="T9" fmla="*/ 0 h 32"/>
              </a:gdLst>
              <a:ahLst/>
              <a:cxnLst>
                <a:cxn ang="0">
                  <a:pos x="T0" y="T1"/>
                </a:cxn>
                <a:cxn ang="0">
                  <a:pos x="T2" y="T3"/>
                </a:cxn>
                <a:cxn ang="0">
                  <a:pos x="T4" y="T5"/>
                </a:cxn>
                <a:cxn ang="0">
                  <a:pos x="T6" y="T7"/>
                </a:cxn>
                <a:cxn ang="0">
                  <a:pos x="T8" y="T9"/>
                </a:cxn>
              </a:cxnLst>
              <a:rect l="0" t="0" r="r" b="b"/>
              <a:pathLst>
                <a:path w="4" h="32">
                  <a:moveTo>
                    <a:pt x="0" y="0"/>
                  </a:moveTo>
                  <a:lnTo>
                    <a:pt x="0" y="24"/>
                  </a:lnTo>
                  <a:lnTo>
                    <a:pt x="3" y="31"/>
                  </a:lnTo>
                  <a:lnTo>
                    <a:pt x="3" y="3"/>
                  </a:lnTo>
                  <a:lnTo>
                    <a:pt x="0" y="0"/>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7" name="Freeform 422"/>
            <p:cNvSpPr>
              <a:spLocks/>
            </p:cNvSpPr>
            <p:nvPr/>
          </p:nvSpPr>
          <p:spPr bwMode="auto">
            <a:xfrm>
              <a:off x="4500" y="2992"/>
              <a:ext cx="10" cy="38"/>
            </a:xfrm>
            <a:custGeom>
              <a:avLst/>
              <a:gdLst>
                <a:gd name="T0" fmla="*/ 0 w 10"/>
                <a:gd name="T1" fmla="*/ 0 h 38"/>
                <a:gd name="T2" fmla="*/ 0 w 10"/>
                <a:gd name="T3" fmla="*/ 29 h 38"/>
                <a:gd name="T4" fmla="*/ 9 w 10"/>
                <a:gd name="T5" fmla="*/ 37 h 38"/>
                <a:gd name="T6" fmla="*/ 9 w 10"/>
                <a:gd name="T7" fmla="*/ 3 h 38"/>
                <a:gd name="T8" fmla="*/ 0 w 10"/>
                <a:gd name="T9" fmla="*/ 0 h 38"/>
              </a:gdLst>
              <a:ahLst/>
              <a:cxnLst>
                <a:cxn ang="0">
                  <a:pos x="T0" y="T1"/>
                </a:cxn>
                <a:cxn ang="0">
                  <a:pos x="T2" y="T3"/>
                </a:cxn>
                <a:cxn ang="0">
                  <a:pos x="T4" y="T5"/>
                </a:cxn>
                <a:cxn ang="0">
                  <a:pos x="T6" y="T7"/>
                </a:cxn>
                <a:cxn ang="0">
                  <a:pos x="T8" y="T9"/>
                </a:cxn>
              </a:cxnLst>
              <a:rect l="0" t="0" r="r" b="b"/>
              <a:pathLst>
                <a:path w="10" h="38">
                  <a:moveTo>
                    <a:pt x="0" y="0"/>
                  </a:moveTo>
                  <a:lnTo>
                    <a:pt x="0" y="29"/>
                  </a:lnTo>
                  <a:lnTo>
                    <a:pt x="9" y="37"/>
                  </a:lnTo>
                  <a:lnTo>
                    <a:pt x="9" y="3"/>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8" name="Freeform 423"/>
            <p:cNvSpPr>
              <a:spLocks/>
            </p:cNvSpPr>
            <p:nvPr/>
          </p:nvSpPr>
          <p:spPr bwMode="auto">
            <a:xfrm>
              <a:off x="4500" y="2981"/>
              <a:ext cx="18" cy="9"/>
            </a:xfrm>
            <a:custGeom>
              <a:avLst/>
              <a:gdLst>
                <a:gd name="T0" fmla="*/ 0 w 18"/>
                <a:gd name="T1" fmla="*/ 6 h 9"/>
                <a:gd name="T2" fmla="*/ 10 w 18"/>
                <a:gd name="T3" fmla="*/ 0 h 9"/>
                <a:gd name="T4" fmla="*/ 17 w 18"/>
                <a:gd name="T5" fmla="*/ 1 h 9"/>
                <a:gd name="T6" fmla="*/ 7 w 18"/>
                <a:gd name="T7" fmla="*/ 8 h 9"/>
                <a:gd name="T8" fmla="*/ 0 w 18"/>
                <a:gd name="T9" fmla="*/ 6 h 9"/>
              </a:gdLst>
              <a:ahLst/>
              <a:cxnLst>
                <a:cxn ang="0">
                  <a:pos x="T0" y="T1"/>
                </a:cxn>
                <a:cxn ang="0">
                  <a:pos x="T2" y="T3"/>
                </a:cxn>
                <a:cxn ang="0">
                  <a:pos x="T4" y="T5"/>
                </a:cxn>
                <a:cxn ang="0">
                  <a:pos x="T6" y="T7"/>
                </a:cxn>
                <a:cxn ang="0">
                  <a:pos x="T8" y="T9"/>
                </a:cxn>
              </a:cxnLst>
              <a:rect l="0" t="0" r="r" b="b"/>
              <a:pathLst>
                <a:path w="18" h="9">
                  <a:moveTo>
                    <a:pt x="0" y="6"/>
                  </a:moveTo>
                  <a:lnTo>
                    <a:pt x="10" y="0"/>
                  </a:lnTo>
                  <a:lnTo>
                    <a:pt x="17" y="1"/>
                  </a:lnTo>
                  <a:lnTo>
                    <a:pt x="7" y="8"/>
                  </a:lnTo>
                  <a:lnTo>
                    <a:pt x="0" y="6"/>
                  </a:lnTo>
                </a:path>
              </a:pathLst>
            </a:custGeom>
            <a:solidFill>
              <a:srgbClr val="5E9E9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29" name="Freeform 424"/>
            <p:cNvSpPr>
              <a:spLocks/>
            </p:cNvSpPr>
            <p:nvPr/>
          </p:nvSpPr>
          <p:spPr bwMode="auto">
            <a:xfrm>
              <a:off x="4500" y="2981"/>
              <a:ext cx="24" cy="15"/>
            </a:xfrm>
            <a:custGeom>
              <a:avLst/>
              <a:gdLst>
                <a:gd name="T0" fmla="*/ 0 w 24"/>
                <a:gd name="T1" fmla="*/ 11 h 15"/>
                <a:gd name="T2" fmla="*/ 13 w 24"/>
                <a:gd name="T3" fmla="*/ 0 h 15"/>
                <a:gd name="T4" fmla="*/ 23 w 24"/>
                <a:gd name="T5" fmla="*/ 2 h 15"/>
                <a:gd name="T6" fmla="*/ 9 w 24"/>
                <a:gd name="T7" fmla="*/ 14 h 15"/>
                <a:gd name="T8" fmla="*/ 0 w 24"/>
                <a:gd name="T9" fmla="*/ 11 h 15"/>
              </a:gdLst>
              <a:ahLst/>
              <a:cxnLst>
                <a:cxn ang="0">
                  <a:pos x="T0" y="T1"/>
                </a:cxn>
                <a:cxn ang="0">
                  <a:pos x="T2" y="T3"/>
                </a:cxn>
                <a:cxn ang="0">
                  <a:pos x="T4" y="T5"/>
                </a:cxn>
                <a:cxn ang="0">
                  <a:pos x="T6" y="T7"/>
                </a:cxn>
                <a:cxn ang="0">
                  <a:pos x="T8" y="T9"/>
                </a:cxn>
              </a:cxnLst>
              <a:rect l="0" t="0" r="r" b="b"/>
              <a:pathLst>
                <a:path w="24" h="15">
                  <a:moveTo>
                    <a:pt x="0" y="11"/>
                  </a:moveTo>
                  <a:lnTo>
                    <a:pt x="13" y="0"/>
                  </a:lnTo>
                  <a:lnTo>
                    <a:pt x="23" y="2"/>
                  </a:lnTo>
                  <a:lnTo>
                    <a:pt x="9" y="14"/>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0" name="Freeform 425"/>
            <p:cNvSpPr>
              <a:spLocks/>
            </p:cNvSpPr>
            <p:nvPr/>
          </p:nvSpPr>
          <p:spPr bwMode="auto">
            <a:xfrm>
              <a:off x="4517" y="2999"/>
              <a:ext cx="6" cy="14"/>
            </a:xfrm>
            <a:custGeom>
              <a:avLst/>
              <a:gdLst>
                <a:gd name="T0" fmla="*/ 4 w 6"/>
                <a:gd name="T1" fmla="*/ 13 h 14"/>
                <a:gd name="T2" fmla="*/ 5 w 6"/>
                <a:gd name="T3" fmla="*/ 1 h 14"/>
                <a:gd name="T4" fmla="*/ 3 w 6"/>
                <a:gd name="T5" fmla="*/ 0 h 14"/>
                <a:gd name="T6" fmla="*/ 2 w 6"/>
                <a:gd name="T7" fmla="*/ 0 h 14"/>
                <a:gd name="T8" fmla="*/ 1 w 6"/>
                <a:gd name="T9" fmla="*/ 2 h 14"/>
                <a:gd name="T10" fmla="*/ 0 w 6"/>
                <a:gd name="T11" fmla="*/ 4 h 14"/>
                <a:gd name="T12" fmla="*/ 0 w 6"/>
                <a:gd name="T13" fmla="*/ 6 h 14"/>
                <a:gd name="T14" fmla="*/ 0 w 6"/>
                <a:gd name="T15" fmla="*/ 8 h 14"/>
                <a:gd name="T16" fmla="*/ 0 w 6"/>
                <a:gd name="T17" fmla="*/ 10 h 14"/>
                <a:gd name="T18" fmla="*/ 1 w 6"/>
                <a:gd name="T19" fmla="*/ 12 h 14"/>
                <a:gd name="T20" fmla="*/ 2 w 6"/>
                <a:gd name="T21" fmla="*/ 12 h 14"/>
                <a:gd name="T22" fmla="*/ 4 w 6"/>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14">
                  <a:moveTo>
                    <a:pt x="4" y="13"/>
                  </a:moveTo>
                  <a:lnTo>
                    <a:pt x="5" y="1"/>
                  </a:lnTo>
                  <a:lnTo>
                    <a:pt x="3" y="0"/>
                  </a:lnTo>
                  <a:lnTo>
                    <a:pt x="2" y="0"/>
                  </a:lnTo>
                  <a:lnTo>
                    <a:pt x="1" y="2"/>
                  </a:lnTo>
                  <a:lnTo>
                    <a:pt x="0" y="4"/>
                  </a:lnTo>
                  <a:lnTo>
                    <a:pt x="0" y="6"/>
                  </a:lnTo>
                  <a:lnTo>
                    <a:pt x="0" y="8"/>
                  </a:lnTo>
                  <a:lnTo>
                    <a:pt x="0" y="10"/>
                  </a:lnTo>
                  <a:lnTo>
                    <a:pt x="1" y="12"/>
                  </a:lnTo>
                  <a:lnTo>
                    <a:pt x="2" y="12"/>
                  </a:lnTo>
                  <a:lnTo>
                    <a:pt x="4" y="13"/>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1" name="Freeform 426"/>
            <p:cNvSpPr>
              <a:spLocks/>
            </p:cNvSpPr>
            <p:nvPr/>
          </p:nvSpPr>
          <p:spPr bwMode="auto">
            <a:xfrm>
              <a:off x="4517" y="2999"/>
              <a:ext cx="12" cy="20"/>
            </a:xfrm>
            <a:custGeom>
              <a:avLst/>
              <a:gdLst>
                <a:gd name="T0" fmla="*/ 9 w 12"/>
                <a:gd name="T1" fmla="*/ 19 h 20"/>
                <a:gd name="T2" fmla="*/ 11 w 12"/>
                <a:gd name="T3" fmla="*/ 1 h 20"/>
                <a:gd name="T4" fmla="*/ 7 w 12"/>
                <a:gd name="T5" fmla="*/ 0 h 20"/>
                <a:gd name="T6" fmla="*/ 4 w 12"/>
                <a:gd name="T7" fmla="*/ 0 h 20"/>
                <a:gd name="T8" fmla="*/ 2 w 12"/>
                <a:gd name="T9" fmla="*/ 3 h 20"/>
                <a:gd name="T10" fmla="*/ 0 w 12"/>
                <a:gd name="T11" fmla="*/ 6 h 20"/>
                <a:gd name="T12" fmla="*/ 0 w 12"/>
                <a:gd name="T13" fmla="*/ 9 h 20"/>
                <a:gd name="T14" fmla="*/ 0 w 12"/>
                <a:gd name="T15" fmla="*/ 12 h 20"/>
                <a:gd name="T16" fmla="*/ 1 w 12"/>
                <a:gd name="T17" fmla="*/ 14 h 20"/>
                <a:gd name="T18" fmla="*/ 2 w 12"/>
                <a:gd name="T19" fmla="*/ 17 h 20"/>
                <a:gd name="T20" fmla="*/ 5 w 12"/>
                <a:gd name="T21" fmla="*/ 18 h 20"/>
                <a:gd name="T22" fmla="*/ 9 w 12"/>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0">
                  <a:moveTo>
                    <a:pt x="9" y="19"/>
                  </a:moveTo>
                  <a:lnTo>
                    <a:pt x="11" y="1"/>
                  </a:lnTo>
                  <a:lnTo>
                    <a:pt x="7" y="0"/>
                  </a:lnTo>
                  <a:lnTo>
                    <a:pt x="4" y="0"/>
                  </a:lnTo>
                  <a:lnTo>
                    <a:pt x="2" y="3"/>
                  </a:lnTo>
                  <a:lnTo>
                    <a:pt x="0" y="6"/>
                  </a:lnTo>
                  <a:lnTo>
                    <a:pt x="0" y="9"/>
                  </a:lnTo>
                  <a:lnTo>
                    <a:pt x="0" y="12"/>
                  </a:lnTo>
                  <a:lnTo>
                    <a:pt x="1" y="14"/>
                  </a:lnTo>
                  <a:lnTo>
                    <a:pt x="2" y="17"/>
                  </a:lnTo>
                  <a:lnTo>
                    <a:pt x="5" y="18"/>
                  </a:lnTo>
                  <a:lnTo>
                    <a:pt x="9"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2" name="Freeform 427"/>
            <p:cNvSpPr>
              <a:spLocks/>
            </p:cNvSpPr>
            <p:nvPr/>
          </p:nvSpPr>
          <p:spPr bwMode="auto">
            <a:xfrm>
              <a:off x="4519" y="3000"/>
              <a:ext cx="10" cy="13"/>
            </a:xfrm>
            <a:custGeom>
              <a:avLst/>
              <a:gdLst>
                <a:gd name="T0" fmla="*/ 5 w 10"/>
                <a:gd name="T1" fmla="*/ 12 h 13"/>
                <a:gd name="T2" fmla="*/ 3 w 10"/>
                <a:gd name="T3" fmla="*/ 12 h 13"/>
                <a:gd name="T4" fmla="*/ 2 w 10"/>
                <a:gd name="T5" fmla="*/ 11 h 13"/>
                <a:gd name="T6" fmla="*/ 1 w 10"/>
                <a:gd name="T7" fmla="*/ 9 h 13"/>
                <a:gd name="T8" fmla="*/ 0 w 10"/>
                <a:gd name="T9" fmla="*/ 6 h 13"/>
                <a:gd name="T10" fmla="*/ 1 w 10"/>
                <a:gd name="T11" fmla="*/ 4 h 13"/>
                <a:gd name="T12" fmla="*/ 2 w 10"/>
                <a:gd name="T13" fmla="*/ 2 h 13"/>
                <a:gd name="T14" fmla="*/ 3 w 10"/>
                <a:gd name="T15" fmla="*/ 1 h 13"/>
                <a:gd name="T16" fmla="*/ 5 w 10"/>
                <a:gd name="T17" fmla="*/ 0 h 13"/>
                <a:gd name="T18" fmla="*/ 7 w 10"/>
                <a:gd name="T19" fmla="*/ 1 h 13"/>
                <a:gd name="T20" fmla="*/ 8 w 10"/>
                <a:gd name="T21" fmla="*/ 2 h 13"/>
                <a:gd name="T22" fmla="*/ 9 w 10"/>
                <a:gd name="T23" fmla="*/ 4 h 13"/>
                <a:gd name="T24" fmla="*/ 9 w 10"/>
                <a:gd name="T25" fmla="*/ 6 h 13"/>
                <a:gd name="T26" fmla="*/ 9 w 10"/>
                <a:gd name="T27" fmla="*/ 9 h 13"/>
                <a:gd name="T28" fmla="*/ 8 w 10"/>
                <a:gd name="T29" fmla="*/ 11 h 13"/>
                <a:gd name="T30" fmla="*/ 7 w 10"/>
                <a:gd name="T31" fmla="*/ 12 h 13"/>
                <a:gd name="T32" fmla="*/ 5 w 10"/>
                <a:gd name="T3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 h="13">
                  <a:moveTo>
                    <a:pt x="5" y="12"/>
                  </a:moveTo>
                  <a:lnTo>
                    <a:pt x="3" y="12"/>
                  </a:lnTo>
                  <a:lnTo>
                    <a:pt x="2" y="11"/>
                  </a:lnTo>
                  <a:lnTo>
                    <a:pt x="1" y="9"/>
                  </a:lnTo>
                  <a:lnTo>
                    <a:pt x="0" y="6"/>
                  </a:lnTo>
                  <a:lnTo>
                    <a:pt x="1" y="4"/>
                  </a:lnTo>
                  <a:lnTo>
                    <a:pt x="2" y="2"/>
                  </a:lnTo>
                  <a:lnTo>
                    <a:pt x="3" y="1"/>
                  </a:lnTo>
                  <a:lnTo>
                    <a:pt x="5" y="0"/>
                  </a:lnTo>
                  <a:lnTo>
                    <a:pt x="7" y="1"/>
                  </a:lnTo>
                  <a:lnTo>
                    <a:pt x="8" y="2"/>
                  </a:lnTo>
                  <a:lnTo>
                    <a:pt x="9" y="4"/>
                  </a:lnTo>
                  <a:lnTo>
                    <a:pt x="9" y="6"/>
                  </a:lnTo>
                  <a:lnTo>
                    <a:pt x="9" y="9"/>
                  </a:lnTo>
                  <a:lnTo>
                    <a:pt x="8" y="11"/>
                  </a:lnTo>
                  <a:lnTo>
                    <a:pt x="7" y="12"/>
                  </a:lnTo>
                  <a:lnTo>
                    <a:pt x="5" y="12"/>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3" name="Freeform 428"/>
            <p:cNvSpPr>
              <a:spLocks/>
            </p:cNvSpPr>
            <p:nvPr/>
          </p:nvSpPr>
          <p:spPr bwMode="auto">
            <a:xfrm>
              <a:off x="4519" y="3000"/>
              <a:ext cx="16" cy="19"/>
            </a:xfrm>
            <a:custGeom>
              <a:avLst/>
              <a:gdLst>
                <a:gd name="T0" fmla="*/ 8 w 16"/>
                <a:gd name="T1" fmla="*/ 18 h 19"/>
                <a:gd name="T2" fmla="*/ 8 w 16"/>
                <a:gd name="T3" fmla="*/ 18 h 19"/>
                <a:gd name="T4" fmla="*/ 5 w 16"/>
                <a:gd name="T5" fmla="*/ 18 h 19"/>
                <a:gd name="T6" fmla="*/ 3 w 16"/>
                <a:gd name="T7" fmla="*/ 16 h 19"/>
                <a:gd name="T8" fmla="*/ 1 w 16"/>
                <a:gd name="T9" fmla="*/ 13 h 19"/>
                <a:gd name="T10" fmla="*/ 0 w 16"/>
                <a:gd name="T11" fmla="*/ 9 h 19"/>
                <a:gd name="T12" fmla="*/ 1 w 16"/>
                <a:gd name="T13" fmla="*/ 6 h 19"/>
                <a:gd name="T14" fmla="*/ 3 w 16"/>
                <a:gd name="T15" fmla="*/ 3 h 19"/>
                <a:gd name="T16" fmla="*/ 5 w 16"/>
                <a:gd name="T17" fmla="*/ 1 h 19"/>
                <a:gd name="T18" fmla="*/ 8 w 16"/>
                <a:gd name="T19" fmla="*/ 0 h 19"/>
                <a:gd name="T20" fmla="*/ 11 w 16"/>
                <a:gd name="T21" fmla="*/ 1 h 19"/>
                <a:gd name="T22" fmla="*/ 13 w 16"/>
                <a:gd name="T23" fmla="*/ 3 h 19"/>
                <a:gd name="T24" fmla="*/ 15 w 16"/>
                <a:gd name="T25" fmla="*/ 6 h 19"/>
                <a:gd name="T26" fmla="*/ 15 w 16"/>
                <a:gd name="T27" fmla="*/ 9 h 19"/>
                <a:gd name="T28" fmla="*/ 15 w 16"/>
                <a:gd name="T29" fmla="*/ 13 h 19"/>
                <a:gd name="T30" fmla="*/ 13 w 16"/>
                <a:gd name="T31" fmla="*/ 16 h 19"/>
                <a:gd name="T32" fmla="*/ 11 w 16"/>
                <a:gd name="T33" fmla="*/ 18 h 19"/>
                <a:gd name="T34" fmla="*/ 8 w 16"/>
                <a:gd name="T3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19">
                  <a:moveTo>
                    <a:pt x="8" y="18"/>
                  </a:moveTo>
                  <a:lnTo>
                    <a:pt x="8" y="18"/>
                  </a:lnTo>
                  <a:lnTo>
                    <a:pt x="5" y="18"/>
                  </a:lnTo>
                  <a:lnTo>
                    <a:pt x="3" y="16"/>
                  </a:lnTo>
                  <a:lnTo>
                    <a:pt x="1" y="13"/>
                  </a:lnTo>
                  <a:lnTo>
                    <a:pt x="0" y="9"/>
                  </a:lnTo>
                  <a:lnTo>
                    <a:pt x="1" y="6"/>
                  </a:lnTo>
                  <a:lnTo>
                    <a:pt x="3" y="3"/>
                  </a:lnTo>
                  <a:lnTo>
                    <a:pt x="5" y="1"/>
                  </a:lnTo>
                  <a:lnTo>
                    <a:pt x="8" y="0"/>
                  </a:lnTo>
                  <a:lnTo>
                    <a:pt x="11" y="1"/>
                  </a:lnTo>
                  <a:lnTo>
                    <a:pt x="13" y="3"/>
                  </a:lnTo>
                  <a:lnTo>
                    <a:pt x="15" y="6"/>
                  </a:lnTo>
                  <a:lnTo>
                    <a:pt x="15" y="9"/>
                  </a:lnTo>
                  <a:lnTo>
                    <a:pt x="15" y="13"/>
                  </a:lnTo>
                  <a:lnTo>
                    <a:pt x="13" y="16"/>
                  </a:lnTo>
                  <a:lnTo>
                    <a:pt x="11" y="18"/>
                  </a:lnTo>
                  <a:lnTo>
                    <a:pt x="8"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4" name="Freeform 429"/>
            <p:cNvSpPr>
              <a:spLocks/>
            </p:cNvSpPr>
            <p:nvPr/>
          </p:nvSpPr>
          <p:spPr bwMode="auto">
            <a:xfrm>
              <a:off x="5036" y="2307"/>
              <a:ext cx="19" cy="45"/>
            </a:xfrm>
            <a:custGeom>
              <a:avLst/>
              <a:gdLst>
                <a:gd name="T0" fmla="*/ 18 w 19"/>
                <a:gd name="T1" fmla="*/ 11 h 45"/>
                <a:gd name="T2" fmla="*/ 18 w 19"/>
                <a:gd name="T3" fmla="*/ 33 h 45"/>
                <a:gd name="T4" fmla="*/ 10 w 19"/>
                <a:gd name="T5" fmla="*/ 44 h 45"/>
                <a:gd name="T6" fmla="*/ 0 w 19"/>
                <a:gd name="T7" fmla="*/ 40 h 45"/>
                <a:gd name="T8" fmla="*/ 0 w 19"/>
                <a:gd name="T9" fmla="*/ 11 h 45"/>
                <a:gd name="T10" fmla="*/ 10 w 19"/>
                <a:gd name="T11" fmla="*/ 0 h 45"/>
                <a:gd name="T12" fmla="*/ 18 w 19"/>
                <a:gd name="T13" fmla="*/ 11 h 45"/>
              </a:gdLst>
              <a:ahLst/>
              <a:cxnLst>
                <a:cxn ang="0">
                  <a:pos x="T0" y="T1"/>
                </a:cxn>
                <a:cxn ang="0">
                  <a:pos x="T2" y="T3"/>
                </a:cxn>
                <a:cxn ang="0">
                  <a:pos x="T4" y="T5"/>
                </a:cxn>
                <a:cxn ang="0">
                  <a:pos x="T6" y="T7"/>
                </a:cxn>
                <a:cxn ang="0">
                  <a:pos x="T8" y="T9"/>
                </a:cxn>
                <a:cxn ang="0">
                  <a:pos x="T10" y="T11"/>
                </a:cxn>
                <a:cxn ang="0">
                  <a:pos x="T12" y="T13"/>
                </a:cxn>
              </a:cxnLst>
              <a:rect l="0" t="0" r="r" b="b"/>
              <a:pathLst>
                <a:path w="19" h="45">
                  <a:moveTo>
                    <a:pt x="18" y="11"/>
                  </a:moveTo>
                  <a:lnTo>
                    <a:pt x="18" y="33"/>
                  </a:lnTo>
                  <a:lnTo>
                    <a:pt x="10" y="44"/>
                  </a:lnTo>
                  <a:lnTo>
                    <a:pt x="0" y="40"/>
                  </a:lnTo>
                  <a:lnTo>
                    <a:pt x="0" y="11"/>
                  </a:lnTo>
                  <a:lnTo>
                    <a:pt x="10" y="0"/>
                  </a:lnTo>
                  <a:lnTo>
                    <a:pt x="18" y="1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5" name="Freeform 430"/>
            <p:cNvSpPr>
              <a:spLocks/>
            </p:cNvSpPr>
            <p:nvPr/>
          </p:nvSpPr>
          <p:spPr bwMode="auto">
            <a:xfrm>
              <a:off x="5036" y="2307"/>
              <a:ext cx="25" cy="51"/>
            </a:xfrm>
            <a:custGeom>
              <a:avLst/>
              <a:gdLst>
                <a:gd name="T0" fmla="*/ 24 w 25"/>
                <a:gd name="T1" fmla="*/ 12 h 51"/>
                <a:gd name="T2" fmla="*/ 24 w 25"/>
                <a:gd name="T3" fmla="*/ 38 h 51"/>
                <a:gd name="T4" fmla="*/ 13 w 25"/>
                <a:gd name="T5" fmla="*/ 50 h 51"/>
                <a:gd name="T6" fmla="*/ 0 w 25"/>
                <a:gd name="T7" fmla="*/ 46 h 51"/>
                <a:gd name="T8" fmla="*/ 0 w 25"/>
                <a:gd name="T9" fmla="*/ 12 h 51"/>
                <a:gd name="T10" fmla="*/ 13 w 25"/>
                <a:gd name="T11" fmla="*/ 0 h 51"/>
                <a:gd name="T12" fmla="*/ 24 w 25"/>
                <a:gd name="T13" fmla="*/ 12 h 51"/>
              </a:gdLst>
              <a:ahLst/>
              <a:cxnLst>
                <a:cxn ang="0">
                  <a:pos x="T0" y="T1"/>
                </a:cxn>
                <a:cxn ang="0">
                  <a:pos x="T2" y="T3"/>
                </a:cxn>
                <a:cxn ang="0">
                  <a:pos x="T4" y="T5"/>
                </a:cxn>
                <a:cxn ang="0">
                  <a:pos x="T6" y="T7"/>
                </a:cxn>
                <a:cxn ang="0">
                  <a:pos x="T8" y="T9"/>
                </a:cxn>
                <a:cxn ang="0">
                  <a:pos x="T10" y="T11"/>
                </a:cxn>
                <a:cxn ang="0">
                  <a:pos x="T12" y="T13"/>
                </a:cxn>
              </a:cxnLst>
              <a:rect l="0" t="0" r="r" b="b"/>
              <a:pathLst>
                <a:path w="25" h="51">
                  <a:moveTo>
                    <a:pt x="24" y="12"/>
                  </a:moveTo>
                  <a:lnTo>
                    <a:pt x="24" y="38"/>
                  </a:lnTo>
                  <a:lnTo>
                    <a:pt x="13" y="50"/>
                  </a:lnTo>
                  <a:lnTo>
                    <a:pt x="0" y="46"/>
                  </a:lnTo>
                  <a:lnTo>
                    <a:pt x="0" y="12"/>
                  </a:lnTo>
                  <a:lnTo>
                    <a:pt x="13" y="0"/>
                  </a:lnTo>
                  <a:lnTo>
                    <a:pt x="24"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6" name="Freeform 431"/>
            <p:cNvSpPr>
              <a:spLocks/>
            </p:cNvSpPr>
            <p:nvPr/>
          </p:nvSpPr>
          <p:spPr bwMode="auto">
            <a:xfrm>
              <a:off x="5026" y="2316"/>
              <a:ext cx="4" cy="32"/>
            </a:xfrm>
            <a:custGeom>
              <a:avLst/>
              <a:gdLst>
                <a:gd name="T0" fmla="*/ 0 w 4"/>
                <a:gd name="T1" fmla="*/ 0 h 32"/>
                <a:gd name="T2" fmla="*/ 0 w 4"/>
                <a:gd name="T3" fmla="*/ 24 h 32"/>
                <a:gd name="T4" fmla="*/ 3 w 4"/>
                <a:gd name="T5" fmla="*/ 31 h 32"/>
                <a:gd name="T6" fmla="*/ 3 w 4"/>
                <a:gd name="T7" fmla="*/ 3 h 32"/>
                <a:gd name="T8" fmla="*/ 0 w 4"/>
                <a:gd name="T9" fmla="*/ 0 h 32"/>
              </a:gdLst>
              <a:ahLst/>
              <a:cxnLst>
                <a:cxn ang="0">
                  <a:pos x="T0" y="T1"/>
                </a:cxn>
                <a:cxn ang="0">
                  <a:pos x="T2" y="T3"/>
                </a:cxn>
                <a:cxn ang="0">
                  <a:pos x="T4" y="T5"/>
                </a:cxn>
                <a:cxn ang="0">
                  <a:pos x="T6" y="T7"/>
                </a:cxn>
                <a:cxn ang="0">
                  <a:pos x="T8" y="T9"/>
                </a:cxn>
              </a:cxnLst>
              <a:rect l="0" t="0" r="r" b="b"/>
              <a:pathLst>
                <a:path w="4" h="32">
                  <a:moveTo>
                    <a:pt x="0" y="0"/>
                  </a:moveTo>
                  <a:lnTo>
                    <a:pt x="0" y="24"/>
                  </a:lnTo>
                  <a:lnTo>
                    <a:pt x="3" y="31"/>
                  </a:lnTo>
                  <a:lnTo>
                    <a:pt x="3" y="3"/>
                  </a:lnTo>
                  <a:lnTo>
                    <a:pt x="0" y="0"/>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7" name="Freeform 432"/>
            <p:cNvSpPr>
              <a:spLocks/>
            </p:cNvSpPr>
            <p:nvPr/>
          </p:nvSpPr>
          <p:spPr bwMode="auto">
            <a:xfrm>
              <a:off x="5026" y="2316"/>
              <a:ext cx="10" cy="38"/>
            </a:xfrm>
            <a:custGeom>
              <a:avLst/>
              <a:gdLst>
                <a:gd name="T0" fmla="*/ 0 w 10"/>
                <a:gd name="T1" fmla="*/ 0 h 38"/>
                <a:gd name="T2" fmla="*/ 0 w 10"/>
                <a:gd name="T3" fmla="*/ 29 h 38"/>
                <a:gd name="T4" fmla="*/ 9 w 10"/>
                <a:gd name="T5" fmla="*/ 37 h 38"/>
                <a:gd name="T6" fmla="*/ 9 w 10"/>
                <a:gd name="T7" fmla="*/ 3 h 38"/>
                <a:gd name="T8" fmla="*/ 0 w 10"/>
                <a:gd name="T9" fmla="*/ 0 h 38"/>
              </a:gdLst>
              <a:ahLst/>
              <a:cxnLst>
                <a:cxn ang="0">
                  <a:pos x="T0" y="T1"/>
                </a:cxn>
                <a:cxn ang="0">
                  <a:pos x="T2" y="T3"/>
                </a:cxn>
                <a:cxn ang="0">
                  <a:pos x="T4" y="T5"/>
                </a:cxn>
                <a:cxn ang="0">
                  <a:pos x="T6" y="T7"/>
                </a:cxn>
                <a:cxn ang="0">
                  <a:pos x="T8" y="T9"/>
                </a:cxn>
              </a:cxnLst>
              <a:rect l="0" t="0" r="r" b="b"/>
              <a:pathLst>
                <a:path w="10" h="38">
                  <a:moveTo>
                    <a:pt x="0" y="0"/>
                  </a:moveTo>
                  <a:lnTo>
                    <a:pt x="0" y="29"/>
                  </a:lnTo>
                  <a:lnTo>
                    <a:pt x="9" y="37"/>
                  </a:lnTo>
                  <a:lnTo>
                    <a:pt x="9" y="3"/>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8" name="Freeform 433"/>
            <p:cNvSpPr>
              <a:spLocks/>
            </p:cNvSpPr>
            <p:nvPr/>
          </p:nvSpPr>
          <p:spPr bwMode="auto">
            <a:xfrm>
              <a:off x="5026" y="2305"/>
              <a:ext cx="18" cy="9"/>
            </a:xfrm>
            <a:custGeom>
              <a:avLst/>
              <a:gdLst>
                <a:gd name="T0" fmla="*/ 0 w 18"/>
                <a:gd name="T1" fmla="*/ 6 h 9"/>
                <a:gd name="T2" fmla="*/ 10 w 18"/>
                <a:gd name="T3" fmla="*/ 0 h 9"/>
                <a:gd name="T4" fmla="*/ 17 w 18"/>
                <a:gd name="T5" fmla="*/ 1 h 9"/>
                <a:gd name="T6" fmla="*/ 7 w 18"/>
                <a:gd name="T7" fmla="*/ 8 h 9"/>
                <a:gd name="T8" fmla="*/ 0 w 18"/>
                <a:gd name="T9" fmla="*/ 6 h 9"/>
              </a:gdLst>
              <a:ahLst/>
              <a:cxnLst>
                <a:cxn ang="0">
                  <a:pos x="T0" y="T1"/>
                </a:cxn>
                <a:cxn ang="0">
                  <a:pos x="T2" y="T3"/>
                </a:cxn>
                <a:cxn ang="0">
                  <a:pos x="T4" y="T5"/>
                </a:cxn>
                <a:cxn ang="0">
                  <a:pos x="T6" y="T7"/>
                </a:cxn>
                <a:cxn ang="0">
                  <a:pos x="T8" y="T9"/>
                </a:cxn>
              </a:cxnLst>
              <a:rect l="0" t="0" r="r" b="b"/>
              <a:pathLst>
                <a:path w="18" h="9">
                  <a:moveTo>
                    <a:pt x="0" y="6"/>
                  </a:moveTo>
                  <a:lnTo>
                    <a:pt x="10" y="0"/>
                  </a:lnTo>
                  <a:lnTo>
                    <a:pt x="17" y="1"/>
                  </a:lnTo>
                  <a:lnTo>
                    <a:pt x="7" y="8"/>
                  </a:lnTo>
                  <a:lnTo>
                    <a:pt x="0" y="6"/>
                  </a:lnTo>
                </a:path>
              </a:pathLst>
            </a:custGeom>
            <a:solidFill>
              <a:srgbClr val="5E9E9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39" name="Freeform 434"/>
            <p:cNvSpPr>
              <a:spLocks/>
            </p:cNvSpPr>
            <p:nvPr/>
          </p:nvSpPr>
          <p:spPr bwMode="auto">
            <a:xfrm>
              <a:off x="5026" y="2305"/>
              <a:ext cx="24" cy="15"/>
            </a:xfrm>
            <a:custGeom>
              <a:avLst/>
              <a:gdLst>
                <a:gd name="T0" fmla="*/ 0 w 24"/>
                <a:gd name="T1" fmla="*/ 11 h 15"/>
                <a:gd name="T2" fmla="*/ 14 w 24"/>
                <a:gd name="T3" fmla="*/ 0 h 15"/>
                <a:gd name="T4" fmla="*/ 23 w 24"/>
                <a:gd name="T5" fmla="*/ 2 h 15"/>
                <a:gd name="T6" fmla="*/ 9 w 24"/>
                <a:gd name="T7" fmla="*/ 14 h 15"/>
                <a:gd name="T8" fmla="*/ 0 w 24"/>
                <a:gd name="T9" fmla="*/ 11 h 15"/>
              </a:gdLst>
              <a:ahLst/>
              <a:cxnLst>
                <a:cxn ang="0">
                  <a:pos x="T0" y="T1"/>
                </a:cxn>
                <a:cxn ang="0">
                  <a:pos x="T2" y="T3"/>
                </a:cxn>
                <a:cxn ang="0">
                  <a:pos x="T4" y="T5"/>
                </a:cxn>
                <a:cxn ang="0">
                  <a:pos x="T6" y="T7"/>
                </a:cxn>
                <a:cxn ang="0">
                  <a:pos x="T8" y="T9"/>
                </a:cxn>
              </a:cxnLst>
              <a:rect l="0" t="0" r="r" b="b"/>
              <a:pathLst>
                <a:path w="24" h="15">
                  <a:moveTo>
                    <a:pt x="0" y="11"/>
                  </a:moveTo>
                  <a:lnTo>
                    <a:pt x="14" y="0"/>
                  </a:lnTo>
                  <a:lnTo>
                    <a:pt x="23" y="2"/>
                  </a:lnTo>
                  <a:lnTo>
                    <a:pt x="9" y="14"/>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0" name="Freeform 435"/>
            <p:cNvSpPr>
              <a:spLocks/>
            </p:cNvSpPr>
            <p:nvPr/>
          </p:nvSpPr>
          <p:spPr bwMode="auto">
            <a:xfrm>
              <a:off x="5042" y="2323"/>
              <a:ext cx="8" cy="14"/>
            </a:xfrm>
            <a:custGeom>
              <a:avLst/>
              <a:gdLst>
                <a:gd name="T0" fmla="*/ 5 w 8"/>
                <a:gd name="T1" fmla="*/ 13 h 14"/>
                <a:gd name="T2" fmla="*/ 7 w 8"/>
                <a:gd name="T3" fmla="*/ 1 h 14"/>
                <a:gd name="T4" fmla="*/ 4 w 8"/>
                <a:gd name="T5" fmla="*/ 0 h 14"/>
                <a:gd name="T6" fmla="*/ 3 w 8"/>
                <a:gd name="T7" fmla="*/ 0 h 14"/>
                <a:gd name="T8" fmla="*/ 2 w 8"/>
                <a:gd name="T9" fmla="*/ 2 h 14"/>
                <a:gd name="T10" fmla="*/ 1 w 8"/>
                <a:gd name="T11" fmla="*/ 4 h 14"/>
                <a:gd name="T12" fmla="*/ 0 w 8"/>
                <a:gd name="T13" fmla="*/ 6 h 14"/>
                <a:gd name="T14" fmla="*/ 1 w 8"/>
                <a:gd name="T15" fmla="*/ 8 h 14"/>
                <a:gd name="T16" fmla="*/ 1 w 8"/>
                <a:gd name="T17" fmla="*/ 10 h 14"/>
                <a:gd name="T18" fmla="*/ 2 w 8"/>
                <a:gd name="T19" fmla="*/ 11 h 14"/>
                <a:gd name="T20" fmla="*/ 3 w 8"/>
                <a:gd name="T21" fmla="*/ 12 h 14"/>
                <a:gd name="T22" fmla="*/ 5 w 8"/>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4">
                  <a:moveTo>
                    <a:pt x="5" y="13"/>
                  </a:moveTo>
                  <a:lnTo>
                    <a:pt x="7" y="1"/>
                  </a:lnTo>
                  <a:lnTo>
                    <a:pt x="4" y="0"/>
                  </a:lnTo>
                  <a:lnTo>
                    <a:pt x="3" y="0"/>
                  </a:lnTo>
                  <a:lnTo>
                    <a:pt x="2" y="2"/>
                  </a:lnTo>
                  <a:lnTo>
                    <a:pt x="1" y="4"/>
                  </a:lnTo>
                  <a:lnTo>
                    <a:pt x="0" y="6"/>
                  </a:lnTo>
                  <a:lnTo>
                    <a:pt x="1" y="8"/>
                  </a:lnTo>
                  <a:lnTo>
                    <a:pt x="1" y="10"/>
                  </a:lnTo>
                  <a:lnTo>
                    <a:pt x="2" y="11"/>
                  </a:lnTo>
                  <a:lnTo>
                    <a:pt x="3" y="12"/>
                  </a:lnTo>
                  <a:lnTo>
                    <a:pt x="5" y="13"/>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1" name="Freeform 436"/>
            <p:cNvSpPr>
              <a:spLocks/>
            </p:cNvSpPr>
            <p:nvPr/>
          </p:nvSpPr>
          <p:spPr bwMode="auto">
            <a:xfrm>
              <a:off x="5042" y="2323"/>
              <a:ext cx="14" cy="20"/>
            </a:xfrm>
            <a:custGeom>
              <a:avLst/>
              <a:gdLst>
                <a:gd name="T0" fmla="*/ 10 w 14"/>
                <a:gd name="T1" fmla="*/ 19 h 20"/>
                <a:gd name="T2" fmla="*/ 13 w 14"/>
                <a:gd name="T3" fmla="*/ 1 h 20"/>
                <a:gd name="T4" fmla="*/ 8 w 14"/>
                <a:gd name="T5" fmla="*/ 0 h 20"/>
                <a:gd name="T6" fmla="*/ 5 w 14"/>
                <a:gd name="T7" fmla="*/ 0 h 20"/>
                <a:gd name="T8" fmla="*/ 3 w 14"/>
                <a:gd name="T9" fmla="*/ 3 h 20"/>
                <a:gd name="T10" fmla="*/ 1 w 14"/>
                <a:gd name="T11" fmla="*/ 6 h 20"/>
                <a:gd name="T12" fmla="*/ 0 w 14"/>
                <a:gd name="T13" fmla="*/ 9 h 20"/>
                <a:gd name="T14" fmla="*/ 1 w 14"/>
                <a:gd name="T15" fmla="*/ 12 h 20"/>
                <a:gd name="T16" fmla="*/ 2 w 14"/>
                <a:gd name="T17" fmla="*/ 14 h 20"/>
                <a:gd name="T18" fmla="*/ 4 w 14"/>
                <a:gd name="T19" fmla="*/ 16 h 20"/>
                <a:gd name="T20" fmla="*/ 6 w 14"/>
                <a:gd name="T21" fmla="*/ 18 h 20"/>
                <a:gd name="T22" fmla="*/ 10 w 14"/>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20">
                  <a:moveTo>
                    <a:pt x="10" y="19"/>
                  </a:moveTo>
                  <a:lnTo>
                    <a:pt x="13" y="1"/>
                  </a:lnTo>
                  <a:lnTo>
                    <a:pt x="8" y="0"/>
                  </a:lnTo>
                  <a:lnTo>
                    <a:pt x="5" y="0"/>
                  </a:lnTo>
                  <a:lnTo>
                    <a:pt x="3" y="3"/>
                  </a:lnTo>
                  <a:lnTo>
                    <a:pt x="1" y="6"/>
                  </a:lnTo>
                  <a:lnTo>
                    <a:pt x="0" y="9"/>
                  </a:lnTo>
                  <a:lnTo>
                    <a:pt x="1" y="12"/>
                  </a:lnTo>
                  <a:lnTo>
                    <a:pt x="2" y="14"/>
                  </a:lnTo>
                  <a:lnTo>
                    <a:pt x="4" y="16"/>
                  </a:lnTo>
                  <a:lnTo>
                    <a:pt x="6" y="18"/>
                  </a:lnTo>
                  <a:lnTo>
                    <a:pt x="10"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2" name="Freeform 437"/>
            <p:cNvSpPr>
              <a:spLocks/>
            </p:cNvSpPr>
            <p:nvPr/>
          </p:nvSpPr>
          <p:spPr bwMode="auto">
            <a:xfrm>
              <a:off x="5046" y="2324"/>
              <a:ext cx="9" cy="13"/>
            </a:xfrm>
            <a:custGeom>
              <a:avLst/>
              <a:gdLst>
                <a:gd name="T0" fmla="*/ 4 w 9"/>
                <a:gd name="T1" fmla="*/ 12 h 13"/>
                <a:gd name="T2" fmla="*/ 3 w 9"/>
                <a:gd name="T3" fmla="*/ 12 h 13"/>
                <a:gd name="T4" fmla="*/ 1 w 9"/>
                <a:gd name="T5" fmla="*/ 10 h 13"/>
                <a:gd name="T6" fmla="*/ 0 w 9"/>
                <a:gd name="T7" fmla="*/ 9 h 13"/>
                <a:gd name="T8" fmla="*/ 0 w 9"/>
                <a:gd name="T9" fmla="*/ 6 h 13"/>
                <a:gd name="T10" fmla="*/ 0 w 9"/>
                <a:gd name="T11" fmla="*/ 4 h 13"/>
                <a:gd name="T12" fmla="*/ 1 w 9"/>
                <a:gd name="T13" fmla="*/ 2 h 13"/>
                <a:gd name="T14" fmla="*/ 3 w 9"/>
                <a:gd name="T15" fmla="*/ 0 h 13"/>
                <a:gd name="T16" fmla="*/ 4 w 9"/>
                <a:gd name="T17" fmla="*/ 0 h 13"/>
                <a:gd name="T18" fmla="*/ 6 w 9"/>
                <a:gd name="T19" fmla="*/ 0 h 13"/>
                <a:gd name="T20" fmla="*/ 7 w 9"/>
                <a:gd name="T21" fmla="*/ 2 h 13"/>
                <a:gd name="T22" fmla="*/ 8 w 9"/>
                <a:gd name="T23" fmla="*/ 4 h 13"/>
                <a:gd name="T24" fmla="*/ 8 w 9"/>
                <a:gd name="T25" fmla="*/ 6 h 13"/>
                <a:gd name="T26" fmla="*/ 8 w 9"/>
                <a:gd name="T27" fmla="*/ 9 h 13"/>
                <a:gd name="T28" fmla="*/ 7 w 9"/>
                <a:gd name="T29" fmla="*/ 10 h 13"/>
                <a:gd name="T30" fmla="*/ 6 w 9"/>
                <a:gd name="T31" fmla="*/ 12 h 13"/>
                <a:gd name="T32" fmla="*/ 4 w 9"/>
                <a:gd name="T3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13">
                  <a:moveTo>
                    <a:pt x="4" y="12"/>
                  </a:moveTo>
                  <a:lnTo>
                    <a:pt x="3" y="12"/>
                  </a:lnTo>
                  <a:lnTo>
                    <a:pt x="1" y="10"/>
                  </a:lnTo>
                  <a:lnTo>
                    <a:pt x="0" y="9"/>
                  </a:lnTo>
                  <a:lnTo>
                    <a:pt x="0" y="6"/>
                  </a:lnTo>
                  <a:lnTo>
                    <a:pt x="0" y="4"/>
                  </a:lnTo>
                  <a:lnTo>
                    <a:pt x="1" y="2"/>
                  </a:lnTo>
                  <a:lnTo>
                    <a:pt x="3" y="0"/>
                  </a:lnTo>
                  <a:lnTo>
                    <a:pt x="4" y="0"/>
                  </a:lnTo>
                  <a:lnTo>
                    <a:pt x="6" y="0"/>
                  </a:lnTo>
                  <a:lnTo>
                    <a:pt x="7" y="2"/>
                  </a:lnTo>
                  <a:lnTo>
                    <a:pt x="8" y="4"/>
                  </a:lnTo>
                  <a:lnTo>
                    <a:pt x="8" y="6"/>
                  </a:lnTo>
                  <a:lnTo>
                    <a:pt x="8" y="9"/>
                  </a:lnTo>
                  <a:lnTo>
                    <a:pt x="7" y="10"/>
                  </a:lnTo>
                  <a:lnTo>
                    <a:pt x="6" y="12"/>
                  </a:lnTo>
                  <a:lnTo>
                    <a:pt x="4" y="12"/>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3" name="Freeform 438"/>
            <p:cNvSpPr>
              <a:spLocks/>
            </p:cNvSpPr>
            <p:nvPr/>
          </p:nvSpPr>
          <p:spPr bwMode="auto">
            <a:xfrm>
              <a:off x="5046" y="2324"/>
              <a:ext cx="15" cy="19"/>
            </a:xfrm>
            <a:custGeom>
              <a:avLst/>
              <a:gdLst>
                <a:gd name="T0" fmla="*/ 7 w 15"/>
                <a:gd name="T1" fmla="*/ 18 h 19"/>
                <a:gd name="T2" fmla="*/ 7 w 15"/>
                <a:gd name="T3" fmla="*/ 18 h 19"/>
                <a:gd name="T4" fmla="*/ 5 w 15"/>
                <a:gd name="T5" fmla="*/ 18 h 19"/>
                <a:gd name="T6" fmla="*/ 2 w 15"/>
                <a:gd name="T7" fmla="*/ 15 h 19"/>
                <a:gd name="T8" fmla="*/ 0 w 15"/>
                <a:gd name="T9" fmla="*/ 13 h 19"/>
                <a:gd name="T10" fmla="*/ 0 w 15"/>
                <a:gd name="T11" fmla="*/ 9 h 19"/>
                <a:gd name="T12" fmla="*/ 0 w 15"/>
                <a:gd name="T13" fmla="*/ 6 h 19"/>
                <a:gd name="T14" fmla="*/ 2 w 15"/>
                <a:gd name="T15" fmla="*/ 3 h 19"/>
                <a:gd name="T16" fmla="*/ 5 w 15"/>
                <a:gd name="T17" fmla="*/ 0 h 19"/>
                <a:gd name="T18" fmla="*/ 7 w 15"/>
                <a:gd name="T19" fmla="*/ 0 h 19"/>
                <a:gd name="T20" fmla="*/ 10 w 15"/>
                <a:gd name="T21" fmla="*/ 0 h 19"/>
                <a:gd name="T22" fmla="*/ 12 w 15"/>
                <a:gd name="T23" fmla="*/ 3 h 19"/>
                <a:gd name="T24" fmla="*/ 14 w 15"/>
                <a:gd name="T25" fmla="*/ 6 h 19"/>
                <a:gd name="T26" fmla="*/ 14 w 15"/>
                <a:gd name="T27" fmla="*/ 9 h 19"/>
                <a:gd name="T28" fmla="*/ 14 w 15"/>
                <a:gd name="T29" fmla="*/ 13 h 19"/>
                <a:gd name="T30" fmla="*/ 12 w 15"/>
                <a:gd name="T31" fmla="*/ 15 h 19"/>
                <a:gd name="T32" fmla="*/ 10 w 15"/>
                <a:gd name="T33" fmla="*/ 18 h 19"/>
                <a:gd name="T34" fmla="*/ 7 w 15"/>
                <a:gd name="T3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19">
                  <a:moveTo>
                    <a:pt x="7" y="18"/>
                  </a:moveTo>
                  <a:lnTo>
                    <a:pt x="7" y="18"/>
                  </a:lnTo>
                  <a:lnTo>
                    <a:pt x="5" y="18"/>
                  </a:lnTo>
                  <a:lnTo>
                    <a:pt x="2" y="15"/>
                  </a:lnTo>
                  <a:lnTo>
                    <a:pt x="0" y="13"/>
                  </a:lnTo>
                  <a:lnTo>
                    <a:pt x="0" y="9"/>
                  </a:lnTo>
                  <a:lnTo>
                    <a:pt x="0" y="6"/>
                  </a:lnTo>
                  <a:lnTo>
                    <a:pt x="2" y="3"/>
                  </a:lnTo>
                  <a:lnTo>
                    <a:pt x="5" y="0"/>
                  </a:lnTo>
                  <a:lnTo>
                    <a:pt x="7" y="0"/>
                  </a:lnTo>
                  <a:lnTo>
                    <a:pt x="10" y="0"/>
                  </a:lnTo>
                  <a:lnTo>
                    <a:pt x="12" y="3"/>
                  </a:lnTo>
                  <a:lnTo>
                    <a:pt x="14" y="6"/>
                  </a:lnTo>
                  <a:lnTo>
                    <a:pt x="14" y="9"/>
                  </a:lnTo>
                  <a:lnTo>
                    <a:pt x="14" y="13"/>
                  </a:lnTo>
                  <a:lnTo>
                    <a:pt x="12" y="15"/>
                  </a:lnTo>
                  <a:lnTo>
                    <a:pt x="10" y="18"/>
                  </a:lnTo>
                  <a:lnTo>
                    <a:pt x="7"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4" name="Freeform 439"/>
            <p:cNvSpPr>
              <a:spLocks/>
            </p:cNvSpPr>
            <p:nvPr/>
          </p:nvSpPr>
          <p:spPr bwMode="auto">
            <a:xfrm>
              <a:off x="3878" y="2016"/>
              <a:ext cx="774" cy="306"/>
            </a:xfrm>
            <a:custGeom>
              <a:avLst/>
              <a:gdLst>
                <a:gd name="T0" fmla="*/ 0 w 774"/>
                <a:gd name="T1" fmla="*/ 51 h 306"/>
                <a:gd name="T2" fmla="*/ 1 w 774"/>
                <a:gd name="T3" fmla="*/ 49 h 306"/>
                <a:gd name="T4" fmla="*/ 3 w 774"/>
                <a:gd name="T5" fmla="*/ 44 h 306"/>
                <a:gd name="T6" fmla="*/ 7 w 774"/>
                <a:gd name="T7" fmla="*/ 36 h 306"/>
                <a:gd name="T8" fmla="*/ 13 w 774"/>
                <a:gd name="T9" fmla="*/ 28 h 306"/>
                <a:gd name="T10" fmla="*/ 20 w 774"/>
                <a:gd name="T11" fmla="*/ 20 h 306"/>
                <a:gd name="T12" fmla="*/ 30 w 774"/>
                <a:gd name="T13" fmla="*/ 11 h 306"/>
                <a:gd name="T14" fmla="*/ 43 w 774"/>
                <a:gd name="T15" fmla="*/ 4 h 306"/>
                <a:gd name="T16" fmla="*/ 59 w 774"/>
                <a:gd name="T17" fmla="*/ 0 h 306"/>
                <a:gd name="T18" fmla="*/ 80 w 774"/>
                <a:gd name="T19" fmla="*/ 5 h 306"/>
                <a:gd name="T20" fmla="*/ 92 w 774"/>
                <a:gd name="T21" fmla="*/ 1 h 306"/>
                <a:gd name="T22" fmla="*/ 143 w 774"/>
                <a:gd name="T23" fmla="*/ 18 h 306"/>
                <a:gd name="T24" fmla="*/ 151 w 774"/>
                <a:gd name="T25" fmla="*/ 28 h 306"/>
                <a:gd name="T26" fmla="*/ 218 w 774"/>
                <a:gd name="T27" fmla="*/ 51 h 306"/>
                <a:gd name="T28" fmla="*/ 240 w 774"/>
                <a:gd name="T29" fmla="*/ 41 h 306"/>
                <a:gd name="T30" fmla="*/ 311 w 774"/>
                <a:gd name="T31" fmla="*/ 63 h 306"/>
                <a:gd name="T32" fmla="*/ 329 w 774"/>
                <a:gd name="T33" fmla="*/ 63 h 306"/>
                <a:gd name="T34" fmla="*/ 443 w 774"/>
                <a:gd name="T35" fmla="*/ 100 h 306"/>
                <a:gd name="T36" fmla="*/ 502 w 774"/>
                <a:gd name="T37" fmla="*/ 154 h 306"/>
                <a:gd name="T38" fmla="*/ 699 w 774"/>
                <a:gd name="T39" fmla="*/ 219 h 306"/>
                <a:gd name="T40" fmla="*/ 702 w 774"/>
                <a:gd name="T41" fmla="*/ 219 h 306"/>
                <a:gd name="T42" fmla="*/ 708 w 774"/>
                <a:gd name="T43" fmla="*/ 220 h 306"/>
                <a:gd name="T44" fmla="*/ 716 w 774"/>
                <a:gd name="T45" fmla="*/ 222 h 306"/>
                <a:gd name="T46" fmla="*/ 728 w 774"/>
                <a:gd name="T47" fmla="*/ 226 h 306"/>
                <a:gd name="T48" fmla="*/ 740 w 774"/>
                <a:gd name="T49" fmla="*/ 229 h 306"/>
                <a:gd name="T50" fmla="*/ 752 w 774"/>
                <a:gd name="T51" fmla="*/ 236 h 306"/>
                <a:gd name="T52" fmla="*/ 764 w 774"/>
                <a:gd name="T53" fmla="*/ 244 h 306"/>
                <a:gd name="T54" fmla="*/ 773 w 774"/>
                <a:gd name="T55" fmla="*/ 255 h 306"/>
                <a:gd name="T56" fmla="*/ 728 w 774"/>
                <a:gd name="T57" fmla="*/ 305 h 306"/>
                <a:gd name="T58" fmla="*/ 0 w 774"/>
                <a:gd name="T59" fmla="*/ 51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74" h="306">
                  <a:moveTo>
                    <a:pt x="0" y="51"/>
                  </a:moveTo>
                  <a:lnTo>
                    <a:pt x="1" y="49"/>
                  </a:lnTo>
                  <a:lnTo>
                    <a:pt x="3" y="44"/>
                  </a:lnTo>
                  <a:lnTo>
                    <a:pt x="7" y="36"/>
                  </a:lnTo>
                  <a:lnTo>
                    <a:pt x="13" y="28"/>
                  </a:lnTo>
                  <a:lnTo>
                    <a:pt x="20" y="20"/>
                  </a:lnTo>
                  <a:lnTo>
                    <a:pt x="30" y="11"/>
                  </a:lnTo>
                  <a:lnTo>
                    <a:pt x="43" y="4"/>
                  </a:lnTo>
                  <a:lnTo>
                    <a:pt x="59" y="0"/>
                  </a:lnTo>
                  <a:lnTo>
                    <a:pt x="80" y="5"/>
                  </a:lnTo>
                  <a:lnTo>
                    <a:pt x="92" y="1"/>
                  </a:lnTo>
                  <a:lnTo>
                    <a:pt x="143" y="18"/>
                  </a:lnTo>
                  <a:lnTo>
                    <a:pt x="151" y="28"/>
                  </a:lnTo>
                  <a:lnTo>
                    <a:pt x="218" y="51"/>
                  </a:lnTo>
                  <a:lnTo>
                    <a:pt x="240" y="41"/>
                  </a:lnTo>
                  <a:lnTo>
                    <a:pt x="311" y="63"/>
                  </a:lnTo>
                  <a:lnTo>
                    <a:pt x="329" y="63"/>
                  </a:lnTo>
                  <a:lnTo>
                    <a:pt x="443" y="100"/>
                  </a:lnTo>
                  <a:lnTo>
                    <a:pt x="502" y="154"/>
                  </a:lnTo>
                  <a:lnTo>
                    <a:pt x="699" y="219"/>
                  </a:lnTo>
                  <a:lnTo>
                    <a:pt x="702" y="219"/>
                  </a:lnTo>
                  <a:lnTo>
                    <a:pt x="708" y="220"/>
                  </a:lnTo>
                  <a:lnTo>
                    <a:pt x="716" y="222"/>
                  </a:lnTo>
                  <a:lnTo>
                    <a:pt x="728" y="226"/>
                  </a:lnTo>
                  <a:lnTo>
                    <a:pt x="740" y="229"/>
                  </a:lnTo>
                  <a:lnTo>
                    <a:pt x="752" y="236"/>
                  </a:lnTo>
                  <a:lnTo>
                    <a:pt x="764" y="244"/>
                  </a:lnTo>
                  <a:lnTo>
                    <a:pt x="773" y="255"/>
                  </a:lnTo>
                  <a:lnTo>
                    <a:pt x="728" y="305"/>
                  </a:lnTo>
                  <a:lnTo>
                    <a:pt x="0" y="51"/>
                  </a:lnTo>
                </a:path>
              </a:pathLst>
            </a:custGeom>
            <a:solidFill>
              <a:srgbClr val="004C4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5" name="Freeform 440"/>
            <p:cNvSpPr>
              <a:spLocks/>
            </p:cNvSpPr>
            <p:nvPr/>
          </p:nvSpPr>
          <p:spPr bwMode="auto">
            <a:xfrm>
              <a:off x="3878" y="2016"/>
              <a:ext cx="780" cy="312"/>
            </a:xfrm>
            <a:custGeom>
              <a:avLst/>
              <a:gdLst>
                <a:gd name="T0" fmla="*/ 0 w 780"/>
                <a:gd name="T1" fmla="*/ 52 h 312"/>
                <a:gd name="T2" fmla="*/ 0 w 780"/>
                <a:gd name="T3" fmla="*/ 52 h 312"/>
                <a:gd name="T4" fmla="*/ 1 w 780"/>
                <a:gd name="T5" fmla="*/ 50 h 312"/>
                <a:gd name="T6" fmla="*/ 3 w 780"/>
                <a:gd name="T7" fmla="*/ 45 h 312"/>
                <a:gd name="T8" fmla="*/ 7 w 780"/>
                <a:gd name="T9" fmla="*/ 37 h 312"/>
                <a:gd name="T10" fmla="*/ 13 w 780"/>
                <a:gd name="T11" fmla="*/ 29 h 312"/>
                <a:gd name="T12" fmla="*/ 20 w 780"/>
                <a:gd name="T13" fmla="*/ 20 h 312"/>
                <a:gd name="T14" fmla="*/ 30 w 780"/>
                <a:gd name="T15" fmla="*/ 11 h 312"/>
                <a:gd name="T16" fmla="*/ 43 w 780"/>
                <a:gd name="T17" fmla="*/ 4 h 312"/>
                <a:gd name="T18" fmla="*/ 59 w 780"/>
                <a:gd name="T19" fmla="*/ 0 h 312"/>
                <a:gd name="T20" fmla="*/ 81 w 780"/>
                <a:gd name="T21" fmla="*/ 5 h 312"/>
                <a:gd name="T22" fmla="*/ 93 w 780"/>
                <a:gd name="T23" fmla="*/ 1 h 312"/>
                <a:gd name="T24" fmla="*/ 144 w 780"/>
                <a:gd name="T25" fmla="*/ 18 h 312"/>
                <a:gd name="T26" fmla="*/ 152 w 780"/>
                <a:gd name="T27" fmla="*/ 29 h 312"/>
                <a:gd name="T28" fmla="*/ 220 w 780"/>
                <a:gd name="T29" fmla="*/ 52 h 312"/>
                <a:gd name="T30" fmla="*/ 242 w 780"/>
                <a:gd name="T31" fmla="*/ 42 h 312"/>
                <a:gd name="T32" fmla="*/ 313 w 780"/>
                <a:gd name="T33" fmla="*/ 64 h 312"/>
                <a:gd name="T34" fmla="*/ 332 w 780"/>
                <a:gd name="T35" fmla="*/ 64 h 312"/>
                <a:gd name="T36" fmla="*/ 446 w 780"/>
                <a:gd name="T37" fmla="*/ 102 h 312"/>
                <a:gd name="T38" fmla="*/ 506 w 780"/>
                <a:gd name="T39" fmla="*/ 157 h 312"/>
                <a:gd name="T40" fmla="*/ 704 w 780"/>
                <a:gd name="T41" fmla="*/ 223 h 312"/>
                <a:gd name="T42" fmla="*/ 707 w 780"/>
                <a:gd name="T43" fmla="*/ 223 h 312"/>
                <a:gd name="T44" fmla="*/ 713 w 780"/>
                <a:gd name="T45" fmla="*/ 224 h 312"/>
                <a:gd name="T46" fmla="*/ 722 w 780"/>
                <a:gd name="T47" fmla="*/ 226 h 312"/>
                <a:gd name="T48" fmla="*/ 734 w 780"/>
                <a:gd name="T49" fmla="*/ 230 h 312"/>
                <a:gd name="T50" fmla="*/ 746 w 780"/>
                <a:gd name="T51" fmla="*/ 234 h 312"/>
                <a:gd name="T52" fmla="*/ 758 w 780"/>
                <a:gd name="T53" fmla="*/ 241 h 312"/>
                <a:gd name="T54" fmla="*/ 770 w 780"/>
                <a:gd name="T55" fmla="*/ 249 h 312"/>
                <a:gd name="T56" fmla="*/ 779 w 780"/>
                <a:gd name="T57" fmla="*/ 260 h 312"/>
                <a:gd name="T58" fmla="*/ 734 w 780"/>
                <a:gd name="T59" fmla="*/ 311 h 312"/>
                <a:gd name="T60" fmla="*/ 0 w 780"/>
                <a:gd name="T61" fmla="*/ 52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0" h="312">
                  <a:moveTo>
                    <a:pt x="0" y="52"/>
                  </a:moveTo>
                  <a:lnTo>
                    <a:pt x="0" y="52"/>
                  </a:lnTo>
                  <a:lnTo>
                    <a:pt x="1" y="50"/>
                  </a:lnTo>
                  <a:lnTo>
                    <a:pt x="3" y="45"/>
                  </a:lnTo>
                  <a:lnTo>
                    <a:pt x="7" y="37"/>
                  </a:lnTo>
                  <a:lnTo>
                    <a:pt x="13" y="29"/>
                  </a:lnTo>
                  <a:lnTo>
                    <a:pt x="20" y="20"/>
                  </a:lnTo>
                  <a:lnTo>
                    <a:pt x="30" y="11"/>
                  </a:lnTo>
                  <a:lnTo>
                    <a:pt x="43" y="4"/>
                  </a:lnTo>
                  <a:lnTo>
                    <a:pt x="59" y="0"/>
                  </a:lnTo>
                  <a:lnTo>
                    <a:pt x="81" y="5"/>
                  </a:lnTo>
                  <a:lnTo>
                    <a:pt x="93" y="1"/>
                  </a:lnTo>
                  <a:lnTo>
                    <a:pt x="144" y="18"/>
                  </a:lnTo>
                  <a:lnTo>
                    <a:pt x="152" y="29"/>
                  </a:lnTo>
                  <a:lnTo>
                    <a:pt x="220" y="52"/>
                  </a:lnTo>
                  <a:lnTo>
                    <a:pt x="242" y="42"/>
                  </a:lnTo>
                  <a:lnTo>
                    <a:pt x="313" y="64"/>
                  </a:lnTo>
                  <a:lnTo>
                    <a:pt x="332" y="64"/>
                  </a:lnTo>
                  <a:lnTo>
                    <a:pt x="446" y="102"/>
                  </a:lnTo>
                  <a:lnTo>
                    <a:pt x="506" y="157"/>
                  </a:lnTo>
                  <a:lnTo>
                    <a:pt x="704" y="223"/>
                  </a:lnTo>
                  <a:lnTo>
                    <a:pt x="707" y="223"/>
                  </a:lnTo>
                  <a:lnTo>
                    <a:pt x="713" y="224"/>
                  </a:lnTo>
                  <a:lnTo>
                    <a:pt x="722" y="226"/>
                  </a:lnTo>
                  <a:lnTo>
                    <a:pt x="734" y="230"/>
                  </a:lnTo>
                  <a:lnTo>
                    <a:pt x="746" y="234"/>
                  </a:lnTo>
                  <a:lnTo>
                    <a:pt x="758" y="241"/>
                  </a:lnTo>
                  <a:lnTo>
                    <a:pt x="770" y="249"/>
                  </a:lnTo>
                  <a:lnTo>
                    <a:pt x="779" y="260"/>
                  </a:lnTo>
                  <a:lnTo>
                    <a:pt x="734" y="311"/>
                  </a:lnTo>
                  <a:lnTo>
                    <a:pt x="0" y="5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6" name="Freeform 441"/>
            <p:cNvSpPr>
              <a:spLocks/>
            </p:cNvSpPr>
            <p:nvPr/>
          </p:nvSpPr>
          <p:spPr bwMode="auto">
            <a:xfrm>
              <a:off x="3974" y="2048"/>
              <a:ext cx="584" cy="221"/>
            </a:xfrm>
            <a:custGeom>
              <a:avLst/>
              <a:gdLst>
                <a:gd name="T0" fmla="*/ 32 w 584"/>
                <a:gd name="T1" fmla="*/ 0 h 221"/>
                <a:gd name="T2" fmla="*/ 583 w 584"/>
                <a:gd name="T3" fmla="*/ 183 h 221"/>
                <a:gd name="T4" fmla="*/ 583 w 584"/>
                <a:gd name="T5" fmla="*/ 185 h 221"/>
                <a:gd name="T6" fmla="*/ 582 w 584"/>
                <a:gd name="T7" fmla="*/ 188 h 221"/>
                <a:gd name="T8" fmla="*/ 580 w 584"/>
                <a:gd name="T9" fmla="*/ 194 h 221"/>
                <a:gd name="T10" fmla="*/ 578 w 584"/>
                <a:gd name="T11" fmla="*/ 200 h 221"/>
                <a:gd name="T12" fmla="*/ 573 w 584"/>
                <a:gd name="T13" fmla="*/ 206 h 221"/>
                <a:gd name="T14" fmla="*/ 567 w 584"/>
                <a:gd name="T15" fmla="*/ 212 h 221"/>
                <a:gd name="T16" fmla="*/ 559 w 584"/>
                <a:gd name="T17" fmla="*/ 217 h 221"/>
                <a:gd name="T18" fmla="*/ 548 w 584"/>
                <a:gd name="T19" fmla="*/ 220 h 221"/>
                <a:gd name="T20" fmla="*/ 2 w 584"/>
                <a:gd name="T21" fmla="*/ 34 h 221"/>
                <a:gd name="T22" fmla="*/ 1 w 584"/>
                <a:gd name="T23" fmla="*/ 32 h 221"/>
                <a:gd name="T24" fmla="*/ 0 w 584"/>
                <a:gd name="T25" fmla="*/ 30 h 221"/>
                <a:gd name="T26" fmla="*/ 0 w 584"/>
                <a:gd name="T27" fmla="*/ 26 h 221"/>
                <a:gd name="T28" fmla="*/ 0 w 584"/>
                <a:gd name="T29" fmla="*/ 20 h 221"/>
                <a:gd name="T30" fmla="*/ 3 w 584"/>
                <a:gd name="T31" fmla="*/ 16 h 221"/>
                <a:gd name="T32" fmla="*/ 9 w 584"/>
                <a:gd name="T33" fmla="*/ 10 h 221"/>
                <a:gd name="T34" fmla="*/ 18 w 584"/>
                <a:gd name="T35" fmla="*/ 5 h 221"/>
                <a:gd name="T36" fmla="*/ 32 w 584"/>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4" h="221">
                  <a:moveTo>
                    <a:pt x="32" y="0"/>
                  </a:moveTo>
                  <a:lnTo>
                    <a:pt x="583" y="183"/>
                  </a:lnTo>
                  <a:lnTo>
                    <a:pt x="583" y="185"/>
                  </a:lnTo>
                  <a:lnTo>
                    <a:pt x="582" y="188"/>
                  </a:lnTo>
                  <a:lnTo>
                    <a:pt x="580" y="194"/>
                  </a:lnTo>
                  <a:lnTo>
                    <a:pt x="578" y="200"/>
                  </a:lnTo>
                  <a:lnTo>
                    <a:pt x="573" y="206"/>
                  </a:lnTo>
                  <a:lnTo>
                    <a:pt x="567" y="212"/>
                  </a:lnTo>
                  <a:lnTo>
                    <a:pt x="559" y="217"/>
                  </a:lnTo>
                  <a:lnTo>
                    <a:pt x="548" y="220"/>
                  </a:lnTo>
                  <a:lnTo>
                    <a:pt x="2" y="34"/>
                  </a:lnTo>
                  <a:lnTo>
                    <a:pt x="1" y="32"/>
                  </a:lnTo>
                  <a:lnTo>
                    <a:pt x="0" y="30"/>
                  </a:lnTo>
                  <a:lnTo>
                    <a:pt x="0" y="26"/>
                  </a:lnTo>
                  <a:lnTo>
                    <a:pt x="0" y="20"/>
                  </a:lnTo>
                  <a:lnTo>
                    <a:pt x="3" y="16"/>
                  </a:lnTo>
                  <a:lnTo>
                    <a:pt x="9" y="10"/>
                  </a:lnTo>
                  <a:lnTo>
                    <a:pt x="18" y="5"/>
                  </a:lnTo>
                  <a:lnTo>
                    <a:pt x="32"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7" name="Freeform 442"/>
            <p:cNvSpPr>
              <a:spLocks/>
            </p:cNvSpPr>
            <p:nvPr/>
          </p:nvSpPr>
          <p:spPr bwMode="auto">
            <a:xfrm>
              <a:off x="3974" y="2048"/>
              <a:ext cx="590" cy="227"/>
            </a:xfrm>
            <a:custGeom>
              <a:avLst/>
              <a:gdLst>
                <a:gd name="T0" fmla="*/ 32 w 590"/>
                <a:gd name="T1" fmla="*/ 0 h 227"/>
                <a:gd name="T2" fmla="*/ 589 w 590"/>
                <a:gd name="T3" fmla="*/ 188 h 227"/>
                <a:gd name="T4" fmla="*/ 589 w 590"/>
                <a:gd name="T5" fmla="*/ 190 h 227"/>
                <a:gd name="T6" fmla="*/ 588 w 590"/>
                <a:gd name="T7" fmla="*/ 193 h 227"/>
                <a:gd name="T8" fmla="*/ 586 w 590"/>
                <a:gd name="T9" fmla="*/ 199 h 227"/>
                <a:gd name="T10" fmla="*/ 584 w 590"/>
                <a:gd name="T11" fmla="*/ 205 h 227"/>
                <a:gd name="T12" fmla="*/ 579 w 590"/>
                <a:gd name="T13" fmla="*/ 212 h 227"/>
                <a:gd name="T14" fmla="*/ 573 w 590"/>
                <a:gd name="T15" fmla="*/ 218 h 227"/>
                <a:gd name="T16" fmla="*/ 565 w 590"/>
                <a:gd name="T17" fmla="*/ 223 h 227"/>
                <a:gd name="T18" fmla="*/ 554 w 590"/>
                <a:gd name="T19" fmla="*/ 226 h 227"/>
                <a:gd name="T20" fmla="*/ 2 w 590"/>
                <a:gd name="T21" fmla="*/ 35 h 227"/>
                <a:gd name="T22" fmla="*/ 1 w 590"/>
                <a:gd name="T23" fmla="*/ 33 h 227"/>
                <a:gd name="T24" fmla="*/ 0 w 590"/>
                <a:gd name="T25" fmla="*/ 31 h 227"/>
                <a:gd name="T26" fmla="*/ 0 w 590"/>
                <a:gd name="T27" fmla="*/ 27 h 227"/>
                <a:gd name="T28" fmla="*/ 0 w 590"/>
                <a:gd name="T29" fmla="*/ 21 h 227"/>
                <a:gd name="T30" fmla="*/ 3 w 590"/>
                <a:gd name="T31" fmla="*/ 16 h 227"/>
                <a:gd name="T32" fmla="*/ 9 w 590"/>
                <a:gd name="T33" fmla="*/ 10 h 227"/>
                <a:gd name="T34" fmla="*/ 18 w 590"/>
                <a:gd name="T35" fmla="*/ 5 h 227"/>
                <a:gd name="T36" fmla="*/ 32 w 590"/>
                <a:gd name="T37"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0" h="227">
                  <a:moveTo>
                    <a:pt x="32" y="0"/>
                  </a:moveTo>
                  <a:lnTo>
                    <a:pt x="589" y="188"/>
                  </a:lnTo>
                  <a:lnTo>
                    <a:pt x="589" y="190"/>
                  </a:lnTo>
                  <a:lnTo>
                    <a:pt x="588" y="193"/>
                  </a:lnTo>
                  <a:lnTo>
                    <a:pt x="586" y="199"/>
                  </a:lnTo>
                  <a:lnTo>
                    <a:pt x="584" y="205"/>
                  </a:lnTo>
                  <a:lnTo>
                    <a:pt x="579" y="212"/>
                  </a:lnTo>
                  <a:lnTo>
                    <a:pt x="573" y="218"/>
                  </a:lnTo>
                  <a:lnTo>
                    <a:pt x="565" y="223"/>
                  </a:lnTo>
                  <a:lnTo>
                    <a:pt x="554" y="226"/>
                  </a:lnTo>
                  <a:lnTo>
                    <a:pt x="2" y="35"/>
                  </a:lnTo>
                  <a:lnTo>
                    <a:pt x="1" y="33"/>
                  </a:lnTo>
                  <a:lnTo>
                    <a:pt x="0" y="31"/>
                  </a:lnTo>
                  <a:lnTo>
                    <a:pt x="0" y="27"/>
                  </a:lnTo>
                  <a:lnTo>
                    <a:pt x="0" y="21"/>
                  </a:lnTo>
                  <a:lnTo>
                    <a:pt x="3" y="16"/>
                  </a:lnTo>
                  <a:lnTo>
                    <a:pt x="9" y="10"/>
                  </a:lnTo>
                  <a:lnTo>
                    <a:pt x="18" y="5"/>
                  </a:lnTo>
                  <a:lnTo>
                    <a:pt x="3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8" name="Freeform 443"/>
            <p:cNvSpPr>
              <a:spLocks/>
            </p:cNvSpPr>
            <p:nvPr/>
          </p:nvSpPr>
          <p:spPr bwMode="auto">
            <a:xfrm>
              <a:off x="4591" y="2270"/>
              <a:ext cx="31" cy="24"/>
            </a:xfrm>
            <a:custGeom>
              <a:avLst/>
              <a:gdLst>
                <a:gd name="T0" fmla="*/ 18 w 31"/>
                <a:gd name="T1" fmla="*/ 23 h 24"/>
                <a:gd name="T2" fmla="*/ 21 w 31"/>
                <a:gd name="T3" fmla="*/ 21 h 24"/>
                <a:gd name="T4" fmla="*/ 23 w 31"/>
                <a:gd name="T5" fmla="*/ 21 h 24"/>
                <a:gd name="T6" fmla="*/ 26 w 31"/>
                <a:gd name="T7" fmla="*/ 19 h 24"/>
                <a:gd name="T8" fmla="*/ 28 w 31"/>
                <a:gd name="T9" fmla="*/ 17 h 24"/>
                <a:gd name="T10" fmla="*/ 29 w 31"/>
                <a:gd name="T11" fmla="*/ 15 h 24"/>
                <a:gd name="T12" fmla="*/ 30 w 31"/>
                <a:gd name="T13" fmla="*/ 13 h 24"/>
                <a:gd name="T14" fmla="*/ 30 w 31"/>
                <a:gd name="T15" fmla="*/ 11 h 24"/>
                <a:gd name="T16" fmla="*/ 30 w 31"/>
                <a:gd name="T17" fmla="*/ 9 h 24"/>
                <a:gd name="T18" fmla="*/ 29 w 31"/>
                <a:gd name="T19" fmla="*/ 6 h 24"/>
                <a:gd name="T20" fmla="*/ 28 w 31"/>
                <a:gd name="T21" fmla="*/ 5 h 24"/>
                <a:gd name="T22" fmla="*/ 26 w 31"/>
                <a:gd name="T23" fmla="*/ 2 h 24"/>
                <a:gd name="T24" fmla="*/ 24 w 31"/>
                <a:gd name="T25" fmla="*/ 1 h 24"/>
                <a:gd name="T26" fmla="*/ 21 w 31"/>
                <a:gd name="T27" fmla="*/ 0 h 24"/>
                <a:gd name="T28" fmla="*/ 18 w 31"/>
                <a:gd name="T29" fmla="*/ 0 h 24"/>
                <a:gd name="T30" fmla="*/ 15 w 31"/>
                <a:gd name="T31" fmla="*/ 0 h 24"/>
                <a:gd name="T32" fmla="*/ 13 w 31"/>
                <a:gd name="T33" fmla="*/ 0 h 24"/>
                <a:gd name="T34" fmla="*/ 9 w 31"/>
                <a:gd name="T35" fmla="*/ 1 h 24"/>
                <a:gd name="T36" fmla="*/ 7 w 31"/>
                <a:gd name="T37" fmla="*/ 2 h 24"/>
                <a:gd name="T38" fmla="*/ 5 w 31"/>
                <a:gd name="T39" fmla="*/ 4 h 24"/>
                <a:gd name="T40" fmla="*/ 3 w 31"/>
                <a:gd name="T41" fmla="*/ 6 h 24"/>
                <a:gd name="T42" fmla="*/ 1 w 31"/>
                <a:gd name="T43" fmla="*/ 8 h 24"/>
                <a:gd name="T44" fmla="*/ 0 w 31"/>
                <a:gd name="T45" fmla="*/ 10 h 24"/>
                <a:gd name="T46" fmla="*/ 0 w 31"/>
                <a:gd name="T47" fmla="*/ 13 h 24"/>
                <a:gd name="T48" fmla="*/ 0 w 31"/>
                <a:gd name="T49" fmla="*/ 15 h 24"/>
                <a:gd name="T50" fmla="*/ 1 w 31"/>
                <a:gd name="T51" fmla="*/ 17 h 24"/>
                <a:gd name="T52" fmla="*/ 3 w 31"/>
                <a:gd name="T53" fmla="*/ 19 h 24"/>
                <a:gd name="T54" fmla="*/ 4 w 31"/>
                <a:gd name="T55" fmla="*/ 21 h 24"/>
                <a:gd name="T56" fmla="*/ 6 w 31"/>
                <a:gd name="T57" fmla="*/ 21 h 24"/>
                <a:gd name="T58" fmla="*/ 9 w 31"/>
                <a:gd name="T59" fmla="*/ 23 h 24"/>
                <a:gd name="T60" fmla="*/ 12 w 31"/>
                <a:gd name="T61" fmla="*/ 23 h 24"/>
                <a:gd name="T62" fmla="*/ 15 w 31"/>
                <a:gd name="T63" fmla="*/ 23 h 24"/>
                <a:gd name="T64" fmla="*/ 18 w 31"/>
                <a:gd name="T6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 h="24">
                  <a:moveTo>
                    <a:pt x="18" y="23"/>
                  </a:moveTo>
                  <a:lnTo>
                    <a:pt x="21" y="21"/>
                  </a:lnTo>
                  <a:lnTo>
                    <a:pt x="23" y="21"/>
                  </a:lnTo>
                  <a:lnTo>
                    <a:pt x="26" y="19"/>
                  </a:lnTo>
                  <a:lnTo>
                    <a:pt x="28" y="17"/>
                  </a:lnTo>
                  <a:lnTo>
                    <a:pt x="29" y="15"/>
                  </a:lnTo>
                  <a:lnTo>
                    <a:pt x="30" y="13"/>
                  </a:lnTo>
                  <a:lnTo>
                    <a:pt x="30" y="11"/>
                  </a:lnTo>
                  <a:lnTo>
                    <a:pt x="30" y="9"/>
                  </a:lnTo>
                  <a:lnTo>
                    <a:pt x="29" y="6"/>
                  </a:lnTo>
                  <a:lnTo>
                    <a:pt x="28" y="5"/>
                  </a:lnTo>
                  <a:lnTo>
                    <a:pt x="26" y="2"/>
                  </a:lnTo>
                  <a:lnTo>
                    <a:pt x="24" y="1"/>
                  </a:lnTo>
                  <a:lnTo>
                    <a:pt x="21" y="0"/>
                  </a:lnTo>
                  <a:lnTo>
                    <a:pt x="18" y="0"/>
                  </a:lnTo>
                  <a:lnTo>
                    <a:pt x="15" y="0"/>
                  </a:lnTo>
                  <a:lnTo>
                    <a:pt x="13" y="0"/>
                  </a:lnTo>
                  <a:lnTo>
                    <a:pt x="9" y="1"/>
                  </a:lnTo>
                  <a:lnTo>
                    <a:pt x="7" y="2"/>
                  </a:lnTo>
                  <a:lnTo>
                    <a:pt x="5" y="4"/>
                  </a:lnTo>
                  <a:lnTo>
                    <a:pt x="3" y="6"/>
                  </a:lnTo>
                  <a:lnTo>
                    <a:pt x="1" y="8"/>
                  </a:lnTo>
                  <a:lnTo>
                    <a:pt x="0" y="10"/>
                  </a:lnTo>
                  <a:lnTo>
                    <a:pt x="0" y="13"/>
                  </a:lnTo>
                  <a:lnTo>
                    <a:pt x="0" y="15"/>
                  </a:lnTo>
                  <a:lnTo>
                    <a:pt x="1" y="17"/>
                  </a:lnTo>
                  <a:lnTo>
                    <a:pt x="3" y="19"/>
                  </a:lnTo>
                  <a:lnTo>
                    <a:pt x="4" y="21"/>
                  </a:lnTo>
                  <a:lnTo>
                    <a:pt x="6" y="21"/>
                  </a:lnTo>
                  <a:lnTo>
                    <a:pt x="9" y="23"/>
                  </a:lnTo>
                  <a:lnTo>
                    <a:pt x="12" y="23"/>
                  </a:lnTo>
                  <a:lnTo>
                    <a:pt x="15" y="23"/>
                  </a:lnTo>
                  <a:lnTo>
                    <a:pt x="18" y="23"/>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49" name="Freeform 444"/>
            <p:cNvSpPr>
              <a:spLocks/>
            </p:cNvSpPr>
            <p:nvPr/>
          </p:nvSpPr>
          <p:spPr bwMode="auto">
            <a:xfrm>
              <a:off x="4591" y="2270"/>
              <a:ext cx="37" cy="30"/>
            </a:xfrm>
            <a:custGeom>
              <a:avLst/>
              <a:gdLst>
                <a:gd name="T0" fmla="*/ 21 w 37"/>
                <a:gd name="T1" fmla="*/ 29 h 30"/>
                <a:gd name="T2" fmla="*/ 21 w 37"/>
                <a:gd name="T3" fmla="*/ 29 h 30"/>
                <a:gd name="T4" fmla="*/ 25 w 37"/>
                <a:gd name="T5" fmla="*/ 27 h 30"/>
                <a:gd name="T6" fmla="*/ 28 w 37"/>
                <a:gd name="T7" fmla="*/ 26 h 30"/>
                <a:gd name="T8" fmla="*/ 31 w 37"/>
                <a:gd name="T9" fmla="*/ 24 h 30"/>
                <a:gd name="T10" fmla="*/ 33 w 37"/>
                <a:gd name="T11" fmla="*/ 22 h 30"/>
                <a:gd name="T12" fmla="*/ 35 w 37"/>
                <a:gd name="T13" fmla="*/ 19 h 30"/>
                <a:gd name="T14" fmla="*/ 36 w 37"/>
                <a:gd name="T15" fmla="*/ 16 h 30"/>
                <a:gd name="T16" fmla="*/ 36 w 37"/>
                <a:gd name="T17" fmla="*/ 14 h 30"/>
                <a:gd name="T18" fmla="*/ 36 w 37"/>
                <a:gd name="T19" fmla="*/ 11 h 30"/>
                <a:gd name="T20" fmla="*/ 35 w 37"/>
                <a:gd name="T21" fmla="*/ 8 h 30"/>
                <a:gd name="T22" fmla="*/ 33 w 37"/>
                <a:gd name="T23" fmla="*/ 6 h 30"/>
                <a:gd name="T24" fmla="*/ 31 w 37"/>
                <a:gd name="T25" fmla="*/ 3 h 30"/>
                <a:gd name="T26" fmla="*/ 29 w 37"/>
                <a:gd name="T27" fmla="*/ 1 h 30"/>
                <a:gd name="T28" fmla="*/ 25 w 37"/>
                <a:gd name="T29" fmla="*/ 0 h 30"/>
                <a:gd name="T30" fmla="*/ 22 w 37"/>
                <a:gd name="T31" fmla="*/ 0 h 30"/>
                <a:gd name="T32" fmla="*/ 18 w 37"/>
                <a:gd name="T33" fmla="*/ 0 h 30"/>
                <a:gd name="T34" fmla="*/ 15 w 37"/>
                <a:gd name="T35" fmla="*/ 0 h 30"/>
                <a:gd name="T36" fmla="*/ 11 w 37"/>
                <a:gd name="T37" fmla="*/ 1 h 30"/>
                <a:gd name="T38" fmla="*/ 8 w 37"/>
                <a:gd name="T39" fmla="*/ 3 h 30"/>
                <a:gd name="T40" fmla="*/ 6 w 37"/>
                <a:gd name="T41" fmla="*/ 5 h 30"/>
                <a:gd name="T42" fmla="*/ 3 w 37"/>
                <a:gd name="T43" fmla="*/ 7 h 30"/>
                <a:gd name="T44" fmla="*/ 1 w 37"/>
                <a:gd name="T45" fmla="*/ 10 h 30"/>
                <a:gd name="T46" fmla="*/ 0 w 37"/>
                <a:gd name="T47" fmla="*/ 13 h 30"/>
                <a:gd name="T48" fmla="*/ 0 w 37"/>
                <a:gd name="T49" fmla="*/ 16 h 30"/>
                <a:gd name="T50" fmla="*/ 0 w 37"/>
                <a:gd name="T51" fmla="*/ 19 h 30"/>
                <a:gd name="T52" fmla="*/ 1 w 37"/>
                <a:gd name="T53" fmla="*/ 22 h 30"/>
                <a:gd name="T54" fmla="*/ 3 w 37"/>
                <a:gd name="T55" fmla="*/ 24 h 30"/>
                <a:gd name="T56" fmla="*/ 5 w 37"/>
                <a:gd name="T57" fmla="*/ 26 h 30"/>
                <a:gd name="T58" fmla="*/ 7 w 37"/>
                <a:gd name="T59" fmla="*/ 27 h 30"/>
                <a:gd name="T60" fmla="*/ 11 w 37"/>
                <a:gd name="T61" fmla="*/ 29 h 30"/>
                <a:gd name="T62" fmla="*/ 14 w 37"/>
                <a:gd name="T63" fmla="*/ 29 h 30"/>
                <a:gd name="T64" fmla="*/ 18 w 37"/>
                <a:gd name="T65" fmla="*/ 29 h 30"/>
                <a:gd name="T66" fmla="*/ 21 w 37"/>
                <a:gd name="T67"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 h="30">
                  <a:moveTo>
                    <a:pt x="21" y="29"/>
                  </a:moveTo>
                  <a:lnTo>
                    <a:pt x="21" y="29"/>
                  </a:lnTo>
                  <a:lnTo>
                    <a:pt x="25" y="27"/>
                  </a:lnTo>
                  <a:lnTo>
                    <a:pt x="28" y="26"/>
                  </a:lnTo>
                  <a:lnTo>
                    <a:pt x="31" y="24"/>
                  </a:lnTo>
                  <a:lnTo>
                    <a:pt x="33" y="22"/>
                  </a:lnTo>
                  <a:lnTo>
                    <a:pt x="35" y="19"/>
                  </a:lnTo>
                  <a:lnTo>
                    <a:pt x="36" y="16"/>
                  </a:lnTo>
                  <a:lnTo>
                    <a:pt x="36" y="14"/>
                  </a:lnTo>
                  <a:lnTo>
                    <a:pt x="36" y="11"/>
                  </a:lnTo>
                  <a:lnTo>
                    <a:pt x="35" y="8"/>
                  </a:lnTo>
                  <a:lnTo>
                    <a:pt x="33" y="6"/>
                  </a:lnTo>
                  <a:lnTo>
                    <a:pt x="31" y="3"/>
                  </a:lnTo>
                  <a:lnTo>
                    <a:pt x="29" y="1"/>
                  </a:lnTo>
                  <a:lnTo>
                    <a:pt x="25" y="0"/>
                  </a:lnTo>
                  <a:lnTo>
                    <a:pt x="22" y="0"/>
                  </a:lnTo>
                  <a:lnTo>
                    <a:pt x="18" y="0"/>
                  </a:lnTo>
                  <a:lnTo>
                    <a:pt x="15" y="0"/>
                  </a:lnTo>
                  <a:lnTo>
                    <a:pt x="11" y="1"/>
                  </a:lnTo>
                  <a:lnTo>
                    <a:pt x="8" y="3"/>
                  </a:lnTo>
                  <a:lnTo>
                    <a:pt x="6" y="5"/>
                  </a:lnTo>
                  <a:lnTo>
                    <a:pt x="3" y="7"/>
                  </a:lnTo>
                  <a:lnTo>
                    <a:pt x="1" y="10"/>
                  </a:lnTo>
                  <a:lnTo>
                    <a:pt x="0" y="13"/>
                  </a:lnTo>
                  <a:lnTo>
                    <a:pt x="0" y="16"/>
                  </a:lnTo>
                  <a:lnTo>
                    <a:pt x="0" y="19"/>
                  </a:lnTo>
                  <a:lnTo>
                    <a:pt x="1" y="22"/>
                  </a:lnTo>
                  <a:lnTo>
                    <a:pt x="3" y="24"/>
                  </a:lnTo>
                  <a:lnTo>
                    <a:pt x="5" y="26"/>
                  </a:lnTo>
                  <a:lnTo>
                    <a:pt x="7" y="27"/>
                  </a:lnTo>
                  <a:lnTo>
                    <a:pt x="11" y="29"/>
                  </a:lnTo>
                  <a:lnTo>
                    <a:pt x="14" y="29"/>
                  </a:lnTo>
                  <a:lnTo>
                    <a:pt x="18" y="29"/>
                  </a:lnTo>
                  <a:lnTo>
                    <a:pt x="21" y="2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0" name="Freeform 445"/>
            <p:cNvSpPr>
              <a:spLocks/>
            </p:cNvSpPr>
            <p:nvPr/>
          </p:nvSpPr>
          <p:spPr bwMode="auto">
            <a:xfrm>
              <a:off x="4597" y="2274"/>
              <a:ext cx="27" cy="22"/>
            </a:xfrm>
            <a:custGeom>
              <a:avLst/>
              <a:gdLst>
                <a:gd name="T0" fmla="*/ 26 w 27"/>
                <a:gd name="T1" fmla="*/ 1 h 22"/>
                <a:gd name="T2" fmla="*/ 26 w 27"/>
                <a:gd name="T3" fmla="*/ 1 h 22"/>
                <a:gd name="T4" fmla="*/ 24 w 27"/>
                <a:gd name="T5" fmla="*/ 0 h 22"/>
                <a:gd name="T6" fmla="*/ 22 w 27"/>
                <a:gd name="T7" fmla="*/ 0 h 22"/>
                <a:gd name="T8" fmla="*/ 20 w 27"/>
                <a:gd name="T9" fmla="*/ 1 h 22"/>
                <a:gd name="T10" fmla="*/ 16 w 27"/>
                <a:gd name="T11" fmla="*/ 2 h 22"/>
                <a:gd name="T12" fmla="*/ 12 w 27"/>
                <a:gd name="T13" fmla="*/ 4 h 22"/>
                <a:gd name="T14" fmla="*/ 9 w 27"/>
                <a:gd name="T15" fmla="*/ 6 h 22"/>
                <a:gd name="T16" fmla="*/ 5 w 27"/>
                <a:gd name="T17" fmla="*/ 9 h 22"/>
                <a:gd name="T18" fmla="*/ 3 w 27"/>
                <a:gd name="T19" fmla="*/ 12 h 22"/>
                <a:gd name="T20" fmla="*/ 1 w 27"/>
                <a:gd name="T21" fmla="*/ 15 h 22"/>
                <a:gd name="T22" fmla="*/ 0 w 27"/>
                <a:gd name="T23" fmla="*/ 18 h 22"/>
                <a:gd name="T24" fmla="*/ 0 w 27"/>
                <a:gd name="T25"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22">
                  <a:moveTo>
                    <a:pt x="26" y="1"/>
                  </a:moveTo>
                  <a:lnTo>
                    <a:pt x="26" y="1"/>
                  </a:lnTo>
                  <a:lnTo>
                    <a:pt x="24" y="0"/>
                  </a:lnTo>
                  <a:lnTo>
                    <a:pt x="22" y="0"/>
                  </a:lnTo>
                  <a:lnTo>
                    <a:pt x="20" y="1"/>
                  </a:lnTo>
                  <a:lnTo>
                    <a:pt x="16" y="2"/>
                  </a:lnTo>
                  <a:lnTo>
                    <a:pt x="12" y="4"/>
                  </a:lnTo>
                  <a:lnTo>
                    <a:pt x="9" y="6"/>
                  </a:lnTo>
                  <a:lnTo>
                    <a:pt x="5" y="9"/>
                  </a:lnTo>
                  <a:lnTo>
                    <a:pt x="3" y="12"/>
                  </a:lnTo>
                  <a:lnTo>
                    <a:pt x="1" y="15"/>
                  </a:lnTo>
                  <a:lnTo>
                    <a:pt x="0" y="18"/>
                  </a:lnTo>
                  <a:lnTo>
                    <a:pt x="0" y="2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1" name="Freeform 446"/>
            <p:cNvSpPr>
              <a:spLocks/>
            </p:cNvSpPr>
            <p:nvPr/>
          </p:nvSpPr>
          <p:spPr bwMode="auto">
            <a:xfrm>
              <a:off x="4600" y="2280"/>
              <a:ext cx="20" cy="11"/>
            </a:xfrm>
            <a:custGeom>
              <a:avLst/>
              <a:gdLst>
                <a:gd name="T0" fmla="*/ 15 w 20"/>
                <a:gd name="T1" fmla="*/ 0 h 11"/>
                <a:gd name="T2" fmla="*/ 14 w 20"/>
                <a:gd name="T3" fmla="*/ 0 h 11"/>
                <a:gd name="T4" fmla="*/ 12 w 20"/>
                <a:gd name="T5" fmla="*/ 0 h 11"/>
                <a:gd name="T6" fmla="*/ 11 w 20"/>
                <a:gd name="T7" fmla="*/ 1 h 11"/>
                <a:gd name="T8" fmla="*/ 8 w 20"/>
                <a:gd name="T9" fmla="*/ 1 h 11"/>
                <a:gd name="T10" fmla="*/ 6 w 20"/>
                <a:gd name="T11" fmla="*/ 2 h 11"/>
                <a:gd name="T12" fmla="*/ 4 w 20"/>
                <a:gd name="T13" fmla="*/ 3 h 11"/>
                <a:gd name="T14" fmla="*/ 2 w 20"/>
                <a:gd name="T15" fmla="*/ 6 h 11"/>
                <a:gd name="T16" fmla="*/ 0 w 20"/>
                <a:gd name="T17" fmla="*/ 8 h 11"/>
                <a:gd name="T18" fmla="*/ 0 w 20"/>
                <a:gd name="T19" fmla="*/ 9 h 11"/>
                <a:gd name="T20" fmla="*/ 2 w 20"/>
                <a:gd name="T21" fmla="*/ 10 h 11"/>
                <a:gd name="T22" fmla="*/ 6 w 20"/>
                <a:gd name="T23" fmla="*/ 10 h 11"/>
                <a:gd name="T24" fmla="*/ 9 w 20"/>
                <a:gd name="T25" fmla="*/ 10 h 11"/>
                <a:gd name="T26" fmla="*/ 13 w 20"/>
                <a:gd name="T27" fmla="*/ 9 h 11"/>
                <a:gd name="T28" fmla="*/ 16 w 20"/>
                <a:gd name="T29" fmla="*/ 8 h 11"/>
                <a:gd name="T30" fmla="*/ 18 w 20"/>
                <a:gd name="T31" fmla="*/ 6 h 11"/>
                <a:gd name="T32" fmla="*/ 19 w 20"/>
                <a:gd name="T33" fmla="*/ 4 h 11"/>
                <a:gd name="T34" fmla="*/ 19 w 20"/>
                <a:gd name="T35" fmla="*/ 3 h 11"/>
                <a:gd name="T36" fmla="*/ 18 w 20"/>
                <a:gd name="T37" fmla="*/ 1 h 11"/>
                <a:gd name="T38" fmla="*/ 17 w 20"/>
                <a:gd name="T39" fmla="*/ 0 h 11"/>
                <a:gd name="T40" fmla="*/ 15 w 20"/>
                <a:gd name="T4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 h="11">
                  <a:moveTo>
                    <a:pt x="15" y="0"/>
                  </a:moveTo>
                  <a:lnTo>
                    <a:pt x="14" y="0"/>
                  </a:lnTo>
                  <a:lnTo>
                    <a:pt x="12" y="0"/>
                  </a:lnTo>
                  <a:lnTo>
                    <a:pt x="11" y="1"/>
                  </a:lnTo>
                  <a:lnTo>
                    <a:pt x="8" y="1"/>
                  </a:lnTo>
                  <a:lnTo>
                    <a:pt x="6" y="2"/>
                  </a:lnTo>
                  <a:lnTo>
                    <a:pt x="4" y="3"/>
                  </a:lnTo>
                  <a:lnTo>
                    <a:pt x="2" y="6"/>
                  </a:lnTo>
                  <a:lnTo>
                    <a:pt x="0" y="8"/>
                  </a:lnTo>
                  <a:lnTo>
                    <a:pt x="0" y="9"/>
                  </a:lnTo>
                  <a:lnTo>
                    <a:pt x="2" y="10"/>
                  </a:lnTo>
                  <a:lnTo>
                    <a:pt x="6" y="10"/>
                  </a:lnTo>
                  <a:lnTo>
                    <a:pt x="9" y="10"/>
                  </a:lnTo>
                  <a:lnTo>
                    <a:pt x="13" y="9"/>
                  </a:lnTo>
                  <a:lnTo>
                    <a:pt x="16" y="8"/>
                  </a:lnTo>
                  <a:lnTo>
                    <a:pt x="18" y="6"/>
                  </a:lnTo>
                  <a:lnTo>
                    <a:pt x="19" y="4"/>
                  </a:lnTo>
                  <a:lnTo>
                    <a:pt x="19" y="3"/>
                  </a:lnTo>
                  <a:lnTo>
                    <a:pt x="18" y="1"/>
                  </a:lnTo>
                  <a:lnTo>
                    <a:pt x="17" y="0"/>
                  </a:lnTo>
                  <a:lnTo>
                    <a:pt x="15"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2" name="Freeform 447"/>
            <p:cNvSpPr>
              <a:spLocks/>
            </p:cNvSpPr>
            <p:nvPr/>
          </p:nvSpPr>
          <p:spPr bwMode="auto">
            <a:xfrm>
              <a:off x="4600" y="2280"/>
              <a:ext cx="26" cy="17"/>
            </a:xfrm>
            <a:custGeom>
              <a:avLst/>
              <a:gdLst>
                <a:gd name="T0" fmla="*/ 20 w 26"/>
                <a:gd name="T1" fmla="*/ 0 h 17"/>
                <a:gd name="T2" fmla="*/ 20 w 26"/>
                <a:gd name="T3" fmla="*/ 0 h 17"/>
                <a:gd name="T4" fmla="*/ 18 w 26"/>
                <a:gd name="T5" fmla="*/ 0 h 17"/>
                <a:gd name="T6" fmla="*/ 16 w 26"/>
                <a:gd name="T7" fmla="*/ 0 h 17"/>
                <a:gd name="T8" fmla="*/ 14 w 26"/>
                <a:gd name="T9" fmla="*/ 1 h 17"/>
                <a:gd name="T10" fmla="*/ 11 w 26"/>
                <a:gd name="T11" fmla="*/ 1 h 17"/>
                <a:gd name="T12" fmla="*/ 8 w 26"/>
                <a:gd name="T13" fmla="*/ 3 h 17"/>
                <a:gd name="T14" fmla="*/ 5 w 26"/>
                <a:gd name="T15" fmla="*/ 5 h 17"/>
                <a:gd name="T16" fmla="*/ 2 w 26"/>
                <a:gd name="T17" fmla="*/ 9 h 17"/>
                <a:gd name="T18" fmla="*/ 0 w 26"/>
                <a:gd name="T19" fmla="*/ 13 h 17"/>
                <a:gd name="T20" fmla="*/ 0 w 26"/>
                <a:gd name="T21" fmla="*/ 15 h 17"/>
                <a:gd name="T22" fmla="*/ 3 w 26"/>
                <a:gd name="T23" fmla="*/ 16 h 17"/>
                <a:gd name="T24" fmla="*/ 8 w 26"/>
                <a:gd name="T25" fmla="*/ 16 h 17"/>
                <a:gd name="T26" fmla="*/ 12 w 26"/>
                <a:gd name="T27" fmla="*/ 16 h 17"/>
                <a:gd name="T28" fmla="*/ 17 w 26"/>
                <a:gd name="T29" fmla="*/ 15 h 17"/>
                <a:gd name="T30" fmla="*/ 21 w 26"/>
                <a:gd name="T31" fmla="*/ 12 h 17"/>
                <a:gd name="T32" fmla="*/ 24 w 26"/>
                <a:gd name="T33" fmla="*/ 9 h 17"/>
                <a:gd name="T34" fmla="*/ 25 w 26"/>
                <a:gd name="T35" fmla="*/ 6 h 17"/>
                <a:gd name="T36" fmla="*/ 25 w 26"/>
                <a:gd name="T37" fmla="*/ 4 h 17"/>
                <a:gd name="T38" fmla="*/ 24 w 26"/>
                <a:gd name="T39" fmla="*/ 2 h 17"/>
                <a:gd name="T40" fmla="*/ 23 w 26"/>
                <a:gd name="T41" fmla="*/ 0 h 17"/>
                <a:gd name="T42" fmla="*/ 20 w 26"/>
                <a:gd name="T4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17">
                  <a:moveTo>
                    <a:pt x="20" y="0"/>
                  </a:moveTo>
                  <a:lnTo>
                    <a:pt x="20" y="0"/>
                  </a:lnTo>
                  <a:lnTo>
                    <a:pt x="18" y="0"/>
                  </a:lnTo>
                  <a:lnTo>
                    <a:pt x="16" y="0"/>
                  </a:lnTo>
                  <a:lnTo>
                    <a:pt x="14" y="1"/>
                  </a:lnTo>
                  <a:lnTo>
                    <a:pt x="11" y="1"/>
                  </a:lnTo>
                  <a:lnTo>
                    <a:pt x="8" y="3"/>
                  </a:lnTo>
                  <a:lnTo>
                    <a:pt x="5" y="5"/>
                  </a:lnTo>
                  <a:lnTo>
                    <a:pt x="2" y="9"/>
                  </a:lnTo>
                  <a:lnTo>
                    <a:pt x="0" y="13"/>
                  </a:lnTo>
                  <a:lnTo>
                    <a:pt x="0" y="15"/>
                  </a:lnTo>
                  <a:lnTo>
                    <a:pt x="3" y="16"/>
                  </a:lnTo>
                  <a:lnTo>
                    <a:pt x="8" y="16"/>
                  </a:lnTo>
                  <a:lnTo>
                    <a:pt x="12" y="16"/>
                  </a:lnTo>
                  <a:lnTo>
                    <a:pt x="17" y="15"/>
                  </a:lnTo>
                  <a:lnTo>
                    <a:pt x="21" y="12"/>
                  </a:lnTo>
                  <a:lnTo>
                    <a:pt x="24" y="9"/>
                  </a:lnTo>
                  <a:lnTo>
                    <a:pt x="25" y="6"/>
                  </a:lnTo>
                  <a:lnTo>
                    <a:pt x="25" y="4"/>
                  </a:lnTo>
                  <a:lnTo>
                    <a:pt x="24" y="2"/>
                  </a:lnTo>
                  <a:lnTo>
                    <a:pt x="23" y="0"/>
                  </a:lnTo>
                  <a:lnTo>
                    <a:pt x="20"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3" name="Freeform 448"/>
            <p:cNvSpPr>
              <a:spLocks/>
            </p:cNvSpPr>
            <p:nvPr/>
          </p:nvSpPr>
          <p:spPr bwMode="auto">
            <a:xfrm>
              <a:off x="4505" y="2232"/>
              <a:ext cx="24" cy="20"/>
            </a:xfrm>
            <a:custGeom>
              <a:avLst/>
              <a:gdLst>
                <a:gd name="T0" fmla="*/ 13 w 24"/>
                <a:gd name="T1" fmla="*/ 18 h 20"/>
                <a:gd name="T2" fmla="*/ 18 w 24"/>
                <a:gd name="T3" fmla="*/ 17 h 20"/>
                <a:gd name="T4" fmla="*/ 21 w 24"/>
                <a:gd name="T5" fmla="*/ 14 h 20"/>
                <a:gd name="T6" fmla="*/ 23 w 24"/>
                <a:gd name="T7" fmla="*/ 11 h 20"/>
                <a:gd name="T8" fmla="*/ 23 w 24"/>
                <a:gd name="T9" fmla="*/ 7 h 20"/>
                <a:gd name="T10" fmla="*/ 22 w 24"/>
                <a:gd name="T11" fmla="*/ 5 h 20"/>
                <a:gd name="T12" fmla="*/ 21 w 24"/>
                <a:gd name="T13" fmla="*/ 4 h 20"/>
                <a:gd name="T14" fmla="*/ 20 w 24"/>
                <a:gd name="T15" fmla="*/ 2 h 20"/>
                <a:gd name="T16" fmla="*/ 18 w 24"/>
                <a:gd name="T17" fmla="*/ 2 h 20"/>
                <a:gd name="T18" fmla="*/ 17 w 24"/>
                <a:gd name="T19" fmla="*/ 1 h 20"/>
                <a:gd name="T20" fmla="*/ 14 w 24"/>
                <a:gd name="T21" fmla="*/ 0 h 20"/>
                <a:gd name="T22" fmla="*/ 12 w 24"/>
                <a:gd name="T23" fmla="*/ 0 h 20"/>
                <a:gd name="T24" fmla="*/ 10 w 24"/>
                <a:gd name="T25" fmla="*/ 1 h 20"/>
                <a:gd name="T26" fmla="*/ 6 w 24"/>
                <a:gd name="T27" fmla="*/ 2 h 20"/>
                <a:gd name="T28" fmla="*/ 2 w 24"/>
                <a:gd name="T29" fmla="*/ 5 h 20"/>
                <a:gd name="T30" fmla="*/ 0 w 24"/>
                <a:gd name="T31" fmla="*/ 8 h 20"/>
                <a:gd name="T32" fmla="*/ 0 w 24"/>
                <a:gd name="T33" fmla="*/ 12 h 20"/>
                <a:gd name="T34" fmla="*/ 1 w 24"/>
                <a:gd name="T35" fmla="*/ 14 h 20"/>
                <a:gd name="T36" fmla="*/ 2 w 24"/>
                <a:gd name="T37" fmla="*/ 15 h 20"/>
                <a:gd name="T38" fmla="*/ 3 w 24"/>
                <a:gd name="T39" fmla="*/ 17 h 20"/>
                <a:gd name="T40" fmla="*/ 5 w 24"/>
                <a:gd name="T41" fmla="*/ 17 h 20"/>
                <a:gd name="T42" fmla="*/ 7 w 24"/>
                <a:gd name="T43" fmla="*/ 18 h 20"/>
                <a:gd name="T44" fmla="*/ 10 w 24"/>
                <a:gd name="T45" fmla="*/ 19 h 20"/>
                <a:gd name="T46" fmla="*/ 11 w 24"/>
                <a:gd name="T47" fmla="*/ 19 h 20"/>
                <a:gd name="T48" fmla="*/ 13 w 24"/>
                <a:gd name="T49"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20">
                  <a:moveTo>
                    <a:pt x="13" y="18"/>
                  </a:moveTo>
                  <a:lnTo>
                    <a:pt x="18" y="17"/>
                  </a:lnTo>
                  <a:lnTo>
                    <a:pt x="21" y="14"/>
                  </a:lnTo>
                  <a:lnTo>
                    <a:pt x="23" y="11"/>
                  </a:lnTo>
                  <a:lnTo>
                    <a:pt x="23" y="7"/>
                  </a:lnTo>
                  <a:lnTo>
                    <a:pt x="22" y="5"/>
                  </a:lnTo>
                  <a:lnTo>
                    <a:pt x="21" y="4"/>
                  </a:lnTo>
                  <a:lnTo>
                    <a:pt x="20" y="2"/>
                  </a:lnTo>
                  <a:lnTo>
                    <a:pt x="18" y="2"/>
                  </a:lnTo>
                  <a:lnTo>
                    <a:pt x="17" y="1"/>
                  </a:lnTo>
                  <a:lnTo>
                    <a:pt x="14" y="0"/>
                  </a:lnTo>
                  <a:lnTo>
                    <a:pt x="12" y="0"/>
                  </a:lnTo>
                  <a:lnTo>
                    <a:pt x="10" y="1"/>
                  </a:lnTo>
                  <a:lnTo>
                    <a:pt x="6" y="2"/>
                  </a:lnTo>
                  <a:lnTo>
                    <a:pt x="2" y="5"/>
                  </a:lnTo>
                  <a:lnTo>
                    <a:pt x="0" y="8"/>
                  </a:lnTo>
                  <a:lnTo>
                    <a:pt x="0" y="12"/>
                  </a:lnTo>
                  <a:lnTo>
                    <a:pt x="1" y="14"/>
                  </a:lnTo>
                  <a:lnTo>
                    <a:pt x="2" y="15"/>
                  </a:lnTo>
                  <a:lnTo>
                    <a:pt x="3" y="17"/>
                  </a:lnTo>
                  <a:lnTo>
                    <a:pt x="5" y="17"/>
                  </a:lnTo>
                  <a:lnTo>
                    <a:pt x="7" y="18"/>
                  </a:lnTo>
                  <a:lnTo>
                    <a:pt x="10" y="19"/>
                  </a:lnTo>
                  <a:lnTo>
                    <a:pt x="11" y="19"/>
                  </a:lnTo>
                  <a:lnTo>
                    <a:pt x="13" y="18"/>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4" name="Freeform 449"/>
            <p:cNvSpPr>
              <a:spLocks/>
            </p:cNvSpPr>
            <p:nvPr/>
          </p:nvSpPr>
          <p:spPr bwMode="auto">
            <a:xfrm>
              <a:off x="4505" y="2232"/>
              <a:ext cx="30" cy="26"/>
            </a:xfrm>
            <a:custGeom>
              <a:avLst/>
              <a:gdLst>
                <a:gd name="T0" fmla="*/ 17 w 30"/>
                <a:gd name="T1" fmla="*/ 24 h 26"/>
                <a:gd name="T2" fmla="*/ 17 w 30"/>
                <a:gd name="T3" fmla="*/ 24 h 26"/>
                <a:gd name="T4" fmla="*/ 23 w 30"/>
                <a:gd name="T5" fmla="*/ 22 h 26"/>
                <a:gd name="T6" fmla="*/ 27 w 30"/>
                <a:gd name="T7" fmla="*/ 18 h 26"/>
                <a:gd name="T8" fmla="*/ 29 w 30"/>
                <a:gd name="T9" fmla="*/ 14 h 26"/>
                <a:gd name="T10" fmla="*/ 29 w 30"/>
                <a:gd name="T11" fmla="*/ 9 h 26"/>
                <a:gd name="T12" fmla="*/ 28 w 30"/>
                <a:gd name="T13" fmla="*/ 7 h 26"/>
                <a:gd name="T14" fmla="*/ 27 w 30"/>
                <a:gd name="T15" fmla="*/ 5 h 26"/>
                <a:gd name="T16" fmla="*/ 25 w 30"/>
                <a:gd name="T17" fmla="*/ 3 h 26"/>
                <a:gd name="T18" fmla="*/ 23 w 30"/>
                <a:gd name="T19" fmla="*/ 2 h 26"/>
                <a:gd name="T20" fmla="*/ 21 w 30"/>
                <a:gd name="T21" fmla="*/ 1 h 26"/>
                <a:gd name="T22" fmla="*/ 18 w 30"/>
                <a:gd name="T23" fmla="*/ 0 h 26"/>
                <a:gd name="T24" fmla="*/ 15 w 30"/>
                <a:gd name="T25" fmla="*/ 0 h 26"/>
                <a:gd name="T26" fmla="*/ 12 w 30"/>
                <a:gd name="T27" fmla="*/ 1 h 26"/>
                <a:gd name="T28" fmla="*/ 7 w 30"/>
                <a:gd name="T29" fmla="*/ 3 h 26"/>
                <a:gd name="T30" fmla="*/ 3 w 30"/>
                <a:gd name="T31" fmla="*/ 7 h 26"/>
                <a:gd name="T32" fmla="*/ 0 w 30"/>
                <a:gd name="T33" fmla="*/ 11 h 26"/>
                <a:gd name="T34" fmla="*/ 0 w 30"/>
                <a:gd name="T35" fmla="*/ 16 h 26"/>
                <a:gd name="T36" fmla="*/ 1 w 30"/>
                <a:gd name="T37" fmla="*/ 18 h 26"/>
                <a:gd name="T38" fmla="*/ 2 w 30"/>
                <a:gd name="T39" fmla="*/ 20 h 26"/>
                <a:gd name="T40" fmla="*/ 4 w 30"/>
                <a:gd name="T41" fmla="*/ 22 h 26"/>
                <a:gd name="T42" fmla="*/ 6 w 30"/>
                <a:gd name="T43" fmla="*/ 23 h 26"/>
                <a:gd name="T44" fmla="*/ 9 w 30"/>
                <a:gd name="T45" fmla="*/ 24 h 26"/>
                <a:gd name="T46" fmla="*/ 12 w 30"/>
                <a:gd name="T47" fmla="*/ 25 h 26"/>
                <a:gd name="T48" fmla="*/ 14 w 30"/>
                <a:gd name="T49" fmla="*/ 25 h 26"/>
                <a:gd name="T50" fmla="*/ 17 w 30"/>
                <a:gd name="T51"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26">
                  <a:moveTo>
                    <a:pt x="17" y="24"/>
                  </a:moveTo>
                  <a:lnTo>
                    <a:pt x="17" y="24"/>
                  </a:lnTo>
                  <a:lnTo>
                    <a:pt x="23" y="22"/>
                  </a:lnTo>
                  <a:lnTo>
                    <a:pt x="27" y="18"/>
                  </a:lnTo>
                  <a:lnTo>
                    <a:pt x="29" y="14"/>
                  </a:lnTo>
                  <a:lnTo>
                    <a:pt x="29" y="9"/>
                  </a:lnTo>
                  <a:lnTo>
                    <a:pt x="28" y="7"/>
                  </a:lnTo>
                  <a:lnTo>
                    <a:pt x="27" y="5"/>
                  </a:lnTo>
                  <a:lnTo>
                    <a:pt x="25" y="3"/>
                  </a:lnTo>
                  <a:lnTo>
                    <a:pt x="23" y="2"/>
                  </a:lnTo>
                  <a:lnTo>
                    <a:pt x="21" y="1"/>
                  </a:lnTo>
                  <a:lnTo>
                    <a:pt x="18" y="0"/>
                  </a:lnTo>
                  <a:lnTo>
                    <a:pt x="15" y="0"/>
                  </a:lnTo>
                  <a:lnTo>
                    <a:pt x="12" y="1"/>
                  </a:lnTo>
                  <a:lnTo>
                    <a:pt x="7" y="3"/>
                  </a:lnTo>
                  <a:lnTo>
                    <a:pt x="3" y="7"/>
                  </a:lnTo>
                  <a:lnTo>
                    <a:pt x="0" y="11"/>
                  </a:lnTo>
                  <a:lnTo>
                    <a:pt x="0" y="16"/>
                  </a:lnTo>
                  <a:lnTo>
                    <a:pt x="1" y="18"/>
                  </a:lnTo>
                  <a:lnTo>
                    <a:pt x="2" y="20"/>
                  </a:lnTo>
                  <a:lnTo>
                    <a:pt x="4" y="22"/>
                  </a:lnTo>
                  <a:lnTo>
                    <a:pt x="6" y="23"/>
                  </a:lnTo>
                  <a:lnTo>
                    <a:pt x="9" y="24"/>
                  </a:lnTo>
                  <a:lnTo>
                    <a:pt x="12" y="25"/>
                  </a:lnTo>
                  <a:lnTo>
                    <a:pt x="14" y="25"/>
                  </a:lnTo>
                  <a:lnTo>
                    <a:pt x="17"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5" name="Freeform 450"/>
            <p:cNvSpPr>
              <a:spLocks/>
            </p:cNvSpPr>
            <p:nvPr/>
          </p:nvSpPr>
          <p:spPr bwMode="auto">
            <a:xfrm>
              <a:off x="4510" y="2236"/>
              <a:ext cx="22" cy="18"/>
            </a:xfrm>
            <a:custGeom>
              <a:avLst/>
              <a:gdLst>
                <a:gd name="T0" fmla="*/ 21 w 22"/>
                <a:gd name="T1" fmla="*/ 1 h 18"/>
                <a:gd name="T2" fmla="*/ 21 w 22"/>
                <a:gd name="T3" fmla="*/ 1 h 18"/>
                <a:gd name="T4" fmla="*/ 20 w 22"/>
                <a:gd name="T5" fmla="*/ 1 h 18"/>
                <a:gd name="T6" fmla="*/ 19 w 22"/>
                <a:gd name="T7" fmla="*/ 0 h 18"/>
                <a:gd name="T8" fmla="*/ 18 w 22"/>
                <a:gd name="T9" fmla="*/ 0 h 18"/>
                <a:gd name="T10" fmla="*/ 16 w 22"/>
                <a:gd name="T11" fmla="*/ 1 h 18"/>
                <a:gd name="T12" fmla="*/ 13 w 22"/>
                <a:gd name="T13" fmla="*/ 2 h 18"/>
                <a:gd name="T14" fmla="*/ 10 w 22"/>
                <a:gd name="T15" fmla="*/ 3 h 18"/>
                <a:gd name="T16" fmla="*/ 7 w 22"/>
                <a:gd name="T17" fmla="*/ 5 h 18"/>
                <a:gd name="T18" fmla="*/ 5 w 22"/>
                <a:gd name="T19" fmla="*/ 7 h 18"/>
                <a:gd name="T20" fmla="*/ 3 w 22"/>
                <a:gd name="T21" fmla="*/ 10 h 18"/>
                <a:gd name="T22" fmla="*/ 1 w 22"/>
                <a:gd name="T23" fmla="*/ 12 h 18"/>
                <a:gd name="T24" fmla="*/ 0 w 22"/>
                <a:gd name="T25" fmla="*/ 15 h 18"/>
                <a:gd name="T26" fmla="*/ 0 w 22"/>
                <a:gd name="T27"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8">
                  <a:moveTo>
                    <a:pt x="21" y="1"/>
                  </a:moveTo>
                  <a:lnTo>
                    <a:pt x="21" y="1"/>
                  </a:lnTo>
                  <a:lnTo>
                    <a:pt x="20" y="1"/>
                  </a:lnTo>
                  <a:lnTo>
                    <a:pt x="19" y="0"/>
                  </a:lnTo>
                  <a:lnTo>
                    <a:pt x="18" y="0"/>
                  </a:lnTo>
                  <a:lnTo>
                    <a:pt x="16" y="1"/>
                  </a:lnTo>
                  <a:lnTo>
                    <a:pt x="13" y="2"/>
                  </a:lnTo>
                  <a:lnTo>
                    <a:pt x="10" y="3"/>
                  </a:lnTo>
                  <a:lnTo>
                    <a:pt x="7" y="5"/>
                  </a:lnTo>
                  <a:lnTo>
                    <a:pt x="5" y="7"/>
                  </a:lnTo>
                  <a:lnTo>
                    <a:pt x="3" y="10"/>
                  </a:lnTo>
                  <a:lnTo>
                    <a:pt x="1" y="12"/>
                  </a:lnTo>
                  <a:lnTo>
                    <a:pt x="0" y="15"/>
                  </a:lnTo>
                  <a:lnTo>
                    <a:pt x="0"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6" name="Freeform 451"/>
            <p:cNvSpPr>
              <a:spLocks/>
            </p:cNvSpPr>
            <p:nvPr/>
          </p:nvSpPr>
          <p:spPr bwMode="auto">
            <a:xfrm>
              <a:off x="4512" y="2241"/>
              <a:ext cx="16" cy="8"/>
            </a:xfrm>
            <a:custGeom>
              <a:avLst/>
              <a:gdLst>
                <a:gd name="T0" fmla="*/ 11 w 16"/>
                <a:gd name="T1" fmla="*/ 0 h 8"/>
                <a:gd name="T2" fmla="*/ 9 w 16"/>
                <a:gd name="T3" fmla="*/ 0 h 8"/>
                <a:gd name="T4" fmla="*/ 6 w 16"/>
                <a:gd name="T5" fmla="*/ 1 h 8"/>
                <a:gd name="T6" fmla="*/ 4 w 16"/>
                <a:gd name="T7" fmla="*/ 3 h 8"/>
                <a:gd name="T8" fmla="*/ 0 w 16"/>
                <a:gd name="T9" fmla="*/ 6 h 8"/>
                <a:gd name="T10" fmla="*/ 1 w 16"/>
                <a:gd name="T11" fmla="*/ 6 h 8"/>
                <a:gd name="T12" fmla="*/ 2 w 16"/>
                <a:gd name="T13" fmla="*/ 7 h 8"/>
                <a:gd name="T14" fmla="*/ 4 w 16"/>
                <a:gd name="T15" fmla="*/ 7 h 8"/>
                <a:gd name="T16" fmla="*/ 7 w 16"/>
                <a:gd name="T17" fmla="*/ 7 h 8"/>
                <a:gd name="T18" fmla="*/ 13 w 16"/>
                <a:gd name="T19" fmla="*/ 5 h 8"/>
                <a:gd name="T20" fmla="*/ 15 w 16"/>
                <a:gd name="T21" fmla="*/ 3 h 8"/>
                <a:gd name="T22" fmla="*/ 14 w 16"/>
                <a:gd name="T23" fmla="*/ 1 h 8"/>
                <a:gd name="T24" fmla="*/ 11 w 16"/>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8">
                  <a:moveTo>
                    <a:pt x="11" y="0"/>
                  </a:moveTo>
                  <a:lnTo>
                    <a:pt x="9" y="0"/>
                  </a:lnTo>
                  <a:lnTo>
                    <a:pt x="6" y="1"/>
                  </a:lnTo>
                  <a:lnTo>
                    <a:pt x="4" y="3"/>
                  </a:lnTo>
                  <a:lnTo>
                    <a:pt x="0" y="6"/>
                  </a:lnTo>
                  <a:lnTo>
                    <a:pt x="1" y="6"/>
                  </a:lnTo>
                  <a:lnTo>
                    <a:pt x="2" y="7"/>
                  </a:lnTo>
                  <a:lnTo>
                    <a:pt x="4" y="7"/>
                  </a:lnTo>
                  <a:lnTo>
                    <a:pt x="7" y="7"/>
                  </a:lnTo>
                  <a:lnTo>
                    <a:pt x="13" y="5"/>
                  </a:lnTo>
                  <a:lnTo>
                    <a:pt x="15" y="3"/>
                  </a:lnTo>
                  <a:lnTo>
                    <a:pt x="14" y="1"/>
                  </a:lnTo>
                  <a:lnTo>
                    <a:pt x="11"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7" name="Freeform 452"/>
            <p:cNvSpPr>
              <a:spLocks/>
            </p:cNvSpPr>
            <p:nvPr/>
          </p:nvSpPr>
          <p:spPr bwMode="auto">
            <a:xfrm>
              <a:off x="4512" y="2241"/>
              <a:ext cx="22" cy="14"/>
            </a:xfrm>
            <a:custGeom>
              <a:avLst/>
              <a:gdLst>
                <a:gd name="T0" fmla="*/ 16 w 22"/>
                <a:gd name="T1" fmla="*/ 0 h 14"/>
                <a:gd name="T2" fmla="*/ 16 w 22"/>
                <a:gd name="T3" fmla="*/ 0 h 14"/>
                <a:gd name="T4" fmla="*/ 13 w 22"/>
                <a:gd name="T5" fmla="*/ 0 h 14"/>
                <a:gd name="T6" fmla="*/ 9 w 22"/>
                <a:gd name="T7" fmla="*/ 1 h 14"/>
                <a:gd name="T8" fmla="*/ 5 w 22"/>
                <a:gd name="T9" fmla="*/ 5 h 14"/>
                <a:gd name="T10" fmla="*/ 0 w 22"/>
                <a:gd name="T11" fmla="*/ 11 h 14"/>
                <a:gd name="T12" fmla="*/ 1 w 22"/>
                <a:gd name="T13" fmla="*/ 12 h 14"/>
                <a:gd name="T14" fmla="*/ 3 w 22"/>
                <a:gd name="T15" fmla="*/ 13 h 14"/>
                <a:gd name="T16" fmla="*/ 6 w 22"/>
                <a:gd name="T17" fmla="*/ 13 h 14"/>
                <a:gd name="T18" fmla="*/ 10 w 22"/>
                <a:gd name="T19" fmla="*/ 13 h 14"/>
                <a:gd name="T20" fmla="*/ 18 w 22"/>
                <a:gd name="T21" fmla="*/ 10 h 14"/>
                <a:gd name="T22" fmla="*/ 21 w 22"/>
                <a:gd name="T23" fmla="*/ 6 h 14"/>
                <a:gd name="T24" fmla="*/ 20 w 22"/>
                <a:gd name="T25" fmla="*/ 2 h 14"/>
                <a:gd name="T26" fmla="*/ 16 w 22"/>
                <a:gd name="T2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4">
                  <a:moveTo>
                    <a:pt x="16" y="0"/>
                  </a:moveTo>
                  <a:lnTo>
                    <a:pt x="16" y="0"/>
                  </a:lnTo>
                  <a:lnTo>
                    <a:pt x="13" y="0"/>
                  </a:lnTo>
                  <a:lnTo>
                    <a:pt x="9" y="1"/>
                  </a:lnTo>
                  <a:lnTo>
                    <a:pt x="5" y="5"/>
                  </a:lnTo>
                  <a:lnTo>
                    <a:pt x="0" y="11"/>
                  </a:lnTo>
                  <a:lnTo>
                    <a:pt x="1" y="12"/>
                  </a:lnTo>
                  <a:lnTo>
                    <a:pt x="3" y="13"/>
                  </a:lnTo>
                  <a:lnTo>
                    <a:pt x="6" y="13"/>
                  </a:lnTo>
                  <a:lnTo>
                    <a:pt x="10" y="13"/>
                  </a:lnTo>
                  <a:lnTo>
                    <a:pt x="18" y="10"/>
                  </a:lnTo>
                  <a:lnTo>
                    <a:pt x="21" y="6"/>
                  </a:lnTo>
                  <a:lnTo>
                    <a:pt x="20" y="2"/>
                  </a:lnTo>
                  <a:lnTo>
                    <a:pt x="16"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8" name="Freeform 453"/>
            <p:cNvSpPr>
              <a:spLocks/>
            </p:cNvSpPr>
            <p:nvPr/>
          </p:nvSpPr>
          <p:spPr bwMode="auto">
            <a:xfrm>
              <a:off x="3993" y="2059"/>
              <a:ext cx="23" cy="19"/>
            </a:xfrm>
            <a:custGeom>
              <a:avLst/>
              <a:gdLst>
                <a:gd name="T0" fmla="*/ 13 w 23"/>
                <a:gd name="T1" fmla="*/ 17 h 19"/>
                <a:gd name="T2" fmla="*/ 17 w 23"/>
                <a:gd name="T3" fmla="*/ 16 h 19"/>
                <a:gd name="T4" fmla="*/ 20 w 23"/>
                <a:gd name="T5" fmla="*/ 13 h 19"/>
                <a:gd name="T6" fmla="*/ 22 w 23"/>
                <a:gd name="T7" fmla="*/ 10 h 19"/>
                <a:gd name="T8" fmla="*/ 22 w 23"/>
                <a:gd name="T9" fmla="*/ 7 h 19"/>
                <a:gd name="T10" fmla="*/ 20 w 23"/>
                <a:gd name="T11" fmla="*/ 4 h 19"/>
                <a:gd name="T12" fmla="*/ 17 w 23"/>
                <a:gd name="T13" fmla="*/ 2 h 19"/>
                <a:gd name="T14" fmla="*/ 13 w 23"/>
                <a:gd name="T15" fmla="*/ 0 h 19"/>
                <a:gd name="T16" fmla="*/ 9 w 23"/>
                <a:gd name="T17" fmla="*/ 1 h 19"/>
                <a:gd name="T18" fmla="*/ 5 w 23"/>
                <a:gd name="T19" fmla="*/ 2 h 19"/>
                <a:gd name="T20" fmla="*/ 2 w 23"/>
                <a:gd name="T21" fmla="*/ 5 h 19"/>
                <a:gd name="T22" fmla="*/ 0 w 23"/>
                <a:gd name="T23" fmla="*/ 8 h 19"/>
                <a:gd name="T24" fmla="*/ 0 w 23"/>
                <a:gd name="T25" fmla="*/ 11 h 19"/>
                <a:gd name="T26" fmla="*/ 2 w 23"/>
                <a:gd name="T27" fmla="*/ 14 h 19"/>
                <a:gd name="T28" fmla="*/ 5 w 23"/>
                <a:gd name="T29" fmla="*/ 17 h 19"/>
                <a:gd name="T30" fmla="*/ 8 w 23"/>
                <a:gd name="T31" fmla="*/ 18 h 19"/>
                <a:gd name="T32" fmla="*/ 13 w 23"/>
                <a:gd name="T33" fmla="*/ 1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9">
                  <a:moveTo>
                    <a:pt x="13" y="17"/>
                  </a:moveTo>
                  <a:lnTo>
                    <a:pt x="17" y="16"/>
                  </a:lnTo>
                  <a:lnTo>
                    <a:pt x="20" y="13"/>
                  </a:lnTo>
                  <a:lnTo>
                    <a:pt x="22" y="10"/>
                  </a:lnTo>
                  <a:lnTo>
                    <a:pt x="22" y="7"/>
                  </a:lnTo>
                  <a:lnTo>
                    <a:pt x="20" y="4"/>
                  </a:lnTo>
                  <a:lnTo>
                    <a:pt x="17" y="2"/>
                  </a:lnTo>
                  <a:lnTo>
                    <a:pt x="13" y="0"/>
                  </a:lnTo>
                  <a:lnTo>
                    <a:pt x="9" y="1"/>
                  </a:lnTo>
                  <a:lnTo>
                    <a:pt x="5" y="2"/>
                  </a:lnTo>
                  <a:lnTo>
                    <a:pt x="2" y="5"/>
                  </a:lnTo>
                  <a:lnTo>
                    <a:pt x="0" y="8"/>
                  </a:lnTo>
                  <a:lnTo>
                    <a:pt x="0" y="11"/>
                  </a:lnTo>
                  <a:lnTo>
                    <a:pt x="2" y="14"/>
                  </a:lnTo>
                  <a:lnTo>
                    <a:pt x="5" y="17"/>
                  </a:lnTo>
                  <a:lnTo>
                    <a:pt x="8" y="18"/>
                  </a:lnTo>
                  <a:lnTo>
                    <a:pt x="13" y="17"/>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59" name="Freeform 454"/>
            <p:cNvSpPr>
              <a:spLocks/>
            </p:cNvSpPr>
            <p:nvPr/>
          </p:nvSpPr>
          <p:spPr bwMode="auto">
            <a:xfrm>
              <a:off x="3993" y="2059"/>
              <a:ext cx="29" cy="25"/>
            </a:xfrm>
            <a:custGeom>
              <a:avLst/>
              <a:gdLst>
                <a:gd name="T0" fmla="*/ 16 w 29"/>
                <a:gd name="T1" fmla="*/ 23 h 25"/>
                <a:gd name="T2" fmla="*/ 16 w 29"/>
                <a:gd name="T3" fmla="*/ 23 h 25"/>
                <a:gd name="T4" fmla="*/ 21 w 29"/>
                <a:gd name="T5" fmla="*/ 21 h 25"/>
                <a:gd name="T6" fmla="*/ 26 w 29"/>
                <a:gd name="T7" fmla="*/ 17 h 25"/>
                <a:gd name="T8" fmla="*/ 28 w 29"/>
                <a:gd name="T9" fmla="*/ 13 h 25"/>
                <a:gd name="T10" fmla="*/ 28 w 29"/>
                <a:gd name="T11" fmla="*/ 9 h 25"/>
                <a:gd name="T12" fmla="*/ 26 w 29"/>
                <a:gd name="T13" fmla="*/ 5 h 25"/>
                <a:gd name="T14" fmla="*/ 22 w 29"/>
                <a:gd name="T15" fmla="*/ 2 h 25"/>
                <a:gd name="T16" fmla="*/ 17 w 29"/>
                <a:gd name="T17" fmla="*/ 0 h 25"/>
                <a:gd name="T18" fmla="*/ 12 w 29"/>
                <a:gd name="T19" fmla="*/ 1 h 25"/>
                <a:gd name="T20" fmla="*/ 6 w 29"/>
                <a:gd name="T21" fmla="*/ 3 h 25"/>
                <a:gd name="T22" fmla="*/ 2 w 29"/>
                <a:gd name="T23" fmla="*/ 6 h 25"/>
                <a:gd name="T24" fmla="*/ 0 w 29"/>
                <a:gd name="T25" fmla="*/ 10 h 25"/>
                <a:gd name="T26" fmla="*/ 0 w 29"/>
                <a:gd name="T27" fmla="*/ 15 h 25"/>
                <a:gd name="T28" fmla="*/ 2 w 29"/>
                <a:gd name="T29" fmla="*/ 19 h 25"/>
                <a:gd name="T30" fmla="*/ 6 w 29"/>
                <a:gd name="T31" fmla="*/ 22 h 25"/>
                <a:gd name="T32" fmla="*/ 10 w 29"/>
                <a:gd name="T33" fmla="*/ 24 h 25"/>
                <a:gd name="T34" fmla="*/ 16 w 29"/>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5">
                  <a:moveTo>
                    <a:pt x="16" y="23"/>
                  </a:moveTo>
                  <a:lnTo>
                    <a:pt x="16" y="23"/>
                  </a:lnTo>
                  <a:lnTo>
                    <a:pt x="21" y="21"/>
                  </a:lnTo>
                  <a:lnTo>
                    <a:pt x="26" y="17"/>
                  </a:lnTo>
                  <a:lnTo>
                    <a:pt x="28" y="13"/>
                  </a:lnTo>
                  <a:lnTo>
                    <a:pt x="28" y="9"/>
                  </a:lnTo>
                  <a:lnTo>
                    <a:pt x="26" y="5"/>
                  </a:lnTo>
                  <a:lnTo>
                    <a:pt x="22" y="2"/>
                  </a:lnTo>
                  <a:lnTo>
                    <a:pt x="17" y="0"/>
                  </a:lnTo>
                  <a:lnTo>
                    <a:pt x="12" y="1"/>
                  </a:lnTo>
                  <a:lnTo>
                    <a:pt x="6" y="3"/>
                  </a:lnTo>
                  <a:lnTo>
                    <a:pt x="2" y="6"/>
                  </a:lnTo>
                  <a:lnTo>
                    <a:pt x="0" y="10"/>
                  </a:lnTo>
                  <a:lnTo>
                    <a:pt x="0" y="15"/>
                  </a:lnTo>
                  <a:lnTo>
                    <a:pt x="2" y="19"/>
                  </a:lnTo>
                  <a:lnTo>
                    <a:pt x="6" y="22"/>
                  </a:lnTo>
                  <a:lnTo>
                    <a:pt x="10" y="24"/>
                  </a:lnTo>
                  <a:lnTo>
                    <a:pt x="16"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0" name="Freeform 455"/>
            <p:cNvSpPr>
              <a:spLocks/>
            </p:cNvSpPr>
            <p:nvPr/>
          </p:nvSpPr>
          <p:spPr bwMode="auto">
            <a:xfrm>
              <a:off x="3997" y="2063"/>
              <a:ext cx="22" cy="17"/>
            </a:xfrm>
            <a:custGeom>
              <a:avLst/>
              <a:gdLst>
                <a:gd name="T0" fmla="*/ 21 w 22"/>
                <a:gd name="T1" fmla="*/ 0 h 17"/>
                <a:gd name="T2" fmla="*/ 21 w 22"/>
                <a:gd name="T3" fmla="*/ 0 h 17"/>
                <a:gd name="T4" fmla="*/ 20 w 22"/>
                <a:gd name="T5" fmla="*/ 0 h 17"/>
                <a:gd name="T6" fmla="*/ 19 w 22"/>
                <a:gd name="T7" fmla="*/ 0 h 17"/>
                <a:gd name="T8" fmla="*/ 18 w 22"/>
                <a:gd name="T9" fmla="*/ 0 h 17"/>
                <a:gd name="T10" fmla="*/ 16 w 22"/>
                <a:gd name="T11" fmla="*/ 0 h 17"/>
                <a:gd name="T12" fmla="*/ 10 w 22"/>
                <a:gd name="T13" fmla="*/ 2 h 17"/>
                <a:gd name="T14" fmla="*/ 5 w 22"/>
                <a:gd name="T15" fmla="*/ 6 h 17"/>
                <a:gd name="T16" fmla="*/ 1 w 22"/>
                <a:gd name="T17" fmla="*/ 11 h 17"/>
                <a:gd name="T18" fmla="*/ 0 w 22"/>
                <a:gd name="T1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7">
                  <a:moveTo>
                    <a:pt x="21" y="0"/>
                  </a:moveTo>
                  <a:lnTo>
                    <a:pt x="21" y="0"/>
                  </a:lnTo>
                  <a:lnTo>
                    <a:pt x="20" y="0"/>
                  </a:lnTo>
                  <a:lnTo>
                    <a:pt x="19" y="0"/>
                  </a:lnTo>
                  <a:lnTo>
                    <a:pt x="18" y="0"/>
                  </a:lnTo>
                  <a:lnTo>
                    <a:pt x="16" y="0"/>
                  </a:lnTo>
                  <a:lnTo>
                    <a:pt x="10" y="2"/>
                  </a:lnTo>
                  <a:lnTo>
                    <a:pt x="5" y="6"/>
                  </a:lnTo>
                  <a:lnTo>
                    <a:pt x="1" y="11"/>
                  </a:lnTo>
                  <a:lnTo>
                    <a:pt x="0"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1" name="Freeform 456"/>
            <p:cNvSpPr>
              <a:spLocks/>
            </p:cNvSpPr>
            <p:nvPr/>
          </p:nvSpPr>
          <p:spPr bwMode="auto">
            <a:xfrm>
              <a:off x="3999" y="2068"/>
              <a:ext cx="16" cy="7"/>
            </a:xfrm>
            <a:custGeom>
              <a:avLst/>
              <a:gdLst>
                <a:gd name="T0" fmla="*/ 11 w 16"/>
                <a:gd name="T1" fmla="*/ 0 h 7"/>
                <a:gd name="T2" fmla="*/ 10 w 16"/>
                <a:gd name="T3" fmla="*/ 0 h 7"/>
                <a:gd name="T4" fmla="*/ 7 w 16"/>
                <a:gd name="T5" fmla="*/ 1 h 7"/>
                <a:gd name="T6" fmla="*/ 4 w 16"/>
                <a:gd name="T7" fmla="*/ 2 h 7"/>
                <a:gd name="T8" fmla="*/ 0 w 16"/>
                <a:gd name="T9" fmla="*/ 5 h 7"/>
                <a:gd name="T10" fmla="*/ 1 w 16"/>
                <a:gd name="T11" fmla="*/ 6 h 7"/>
                <a:gd name="T12" fmla="*/ 2 w 16"/>
                <a:gd name="T13" fmla="*/ 6 h 7"/>
                <a:gd name="T14" fmla="*/ 5 w 16"/>
                <a:gd name="T15" fmla="*/ 6 h 7"/>
                <a:gd name="T16" fmla="*/ 7 w 16"/>
                <a:gd name="T17" fmla="*/ 6 h 7"/>
                <a:gd name="T18" fmla="*/ 13 w 16"/>
                <a:gd name="T19" fmla="*/ 5 h 7"/>
                <a:gd name="T20" fmla="*/ 15 w 16"/>
                <a:gd name="T21" fmla="*/ 3 h 7"/>
                <a:gd name="T22" fmla="*/ 14 w 16"/>
                <a:gd name="T23" fmla="*/ 1 h 7"/>
                <a:gd name="T24" fmla="*/ 11 w 16"/>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7">
                  <a:moveTo>
                    <a:pt x="11" y="0"/>
                  </a:moveTo>
                  <a:lnTo>
                    <a:pt x="10" y="0"/>
                  </a:lnTo>
                  <a:lnTo>
                    <a:pt x="7" y="1"/>
                  </a:lnTo>
                  <a:lnTo>
                    <a:pt x="4" y="2"/>
                  </a:lnTo>
                  <a:lnTo>
                    <a:pt x="0" y="5"/>
                  </a:lnTo>
                  <a:lnTo>
                    <a:pt x="1" y="6"/>
                  </a:lnTo>
                  <a:lnTo>
                    <a:pt x="2" y="6"/>
                  </a:lnTo>
                  <a:lnTo>
                    <a:pt x="5" y="6"/>
                  </a:lnTo>
                  <a:lnTo>
                    <a:pt x="7" y="6"/>
                  </a:lnTo>
                  <a:lnTo>
                    <a:pt x="13" y="5"/>
                  </a:lnTo>
                  <a:lnTo>
                    <a:pt x="15" y="3"/>
                  </a:lnTo>
                  <a:lnTo>
                    <a:pt x="14" y="1"/>
                  </a:lnTo>
                  <a:lnTo>
                    <a:pt x="11"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2" name="Freeform 457"/>
            <p:cNvSpPr>
              <a:spLocks/>
            </p:cNvSpPr>
            <p:nvPr/>
          </p:nvSpPr>
          <p:spPr bwMode="auto">
            <a:xfrm>
              <a:off x="3999" y="2068"/>
              <a:ext cx="22" cy="13"/>
            </a:xfrm>
            <a:custGeom>
              <a:avLst/>
              <a:gdLst>
                <a:gd name="T0" fmla="*/ 16 w 22"/>
                <a:gd name="T1" fmla="*/ 0 h 13"/>
                <a:gd name="T2" fmla="*/ 16 w 22"/>
                <a:gd name="T3" fmla="*/ 0 h 13"/>
                <a:gd name="T4" fmla="*/ 14 w 22"/>
                <a:gd name="T5" fmla="*/ 0 h 13"/>
                <a:gd name="T6" fmla="*/ 10 w 22"/>
                <a:gd name="T7" fmla="*/ 1 h 13"/>
                <a:gd name="T8" fmla="*/ 5 w 22"/>
                <a:gd name="T9" fmla="*/ 4 h 13"/>
                <a:gd name="T10" fmla="*/ 0 w 22"/>
                <a:gd name="T11" fmla="*/ 10 h 13"/>
                <a:gd name="T12" fmla="*/ 1 w 22"/>
                <a:gd name="T13" fmla="*/ 12 h 13"/>
                <a:gd name="T14" fmla="*/ 3 w 22"/>
                <a:gd name="T15" fmla="*/ 12 h 13"/>
                <a:gd name="T16" fmla="*/ 7 w 22"/>
                <a:gd name="T17" fmla="*/ 12 h 13"/>
                <a:gd name="T18" fmla="*/ 10 w 22"/>
                <a:gd name="T19" fmla="*/ 12 h 13"/>
                <a:gd name="T20" fmla="*/ 18 w 22"/>
                <a:gd name="T21" fmla="*/ 9 h 13"/>
                <a:gd name="T22" fmla="*/ 21 w 22"/>
                <a:gd name="T23" fmla="*/ 5 h 13"/>
                <a:gd name="T24" fmla="*/ 20 w 22"/>
                <a:gd name="T25" fmla="*/ 1 h 13"/>
                <a:gd name="T26" fmla="*/ 16 w 22"/>
                <a:gd name="T2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3">
                  <a:moveTo>
                    <a:pt x="16" y="0"/>
                  </a:moveTo>
                  <a:lnTo>
                    <a:pt x="16" y="0"/>
                  </a:lnTo>
                  <a:lnTo>
                    <a:pt x="14" y="0"/>
                  </a:lnTo>
                  <a:lnTo>
                    <a:pt x="10" y="1"/>
                  </a:lnTo>
                  <a:lnTo>
                    <a:pt x="5" y="4"/>
                  </a:lnTo>
                  <a:lnTo>
                    <a:pt x="0" y="10"/>
                  </a:lnTo>
                  <a:lnTo>
                    <a:pt x="1" y="12"/>
                  </a:lnTo>
                  <a:lnTo>
                    <a:pt x="3" y="12"/>
                  </a:lnTo>
                  <a:lnTo>
                    <a:pt x="7" y="12"/>
                  </a:lnTo>
                  <a:lnTo>
                    <a:pt x="10" y="12"/>
                  </a:lnTo>
                  <a:lnTo>
                    <a:pt x="18" y="9"/>
                  </a:lnTo>
                  <a:lnTo>
                    <a:pt x="21" y="5"/>
                  </a:lnTo>
                  <a:lnTo>
                    <a:pt x="20" y="1"/>
                  </a:lnTo>
                  <a:lnTo>
                    <a:pt x="16"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3" name="Freeform 458"/>
            <p:cNvSpPr>
              <a:spLocks/>
            </p:cNvSpPr>
            <p:nvPr/>
          </p:nvSpPr>
          <p:spPr bwMode="auto">
            <a:xfrm>
              <a:off x="3908" y="2031"/>
              <a:ext cx="30" cy="24"/>
            </a:xfrm>
            <a:custGeom>
              <a:avLst/>
              <a:gdLst>
                <a:gd name="T0" fmla="*/ 17 w 30"/>
                <a:gd name="T1" fmla="*/ 23 h 24"/>
                <a:gd name="T2" fmla="*/ 20 w 30"/>
                <a:gd name="T3" fmla="*/ 21 h 24"/>
                <a:gd name="T4" fmla="*/ 23 w 30"/>
                <a:gd name="T5" fmla="*/ 21 h 24"/>
                <a:gd name="T6" fmla="*/ 25 w 30"/>
                <a:gd name="T7" fmla="*/ 20 h 24"/>
                <a:gd name="T8" fmla="*/ 27 w 30"/>
                <a:gd name="T9" fmla="*/ 17 h 24"/>
                <a:gd name="T10" fmla="*/ 28 w 30"/>
                <a:gd name="T11" fmla="*/ 15 h 24"/>
                <a:gd name="T12" fmla="*/ 29 w 30"/>
                <a:gd name="T13" fmla="*/ 13 h 24"/>
                <a:gd name="T14" fmla="*/ 29 w 30"/>
                <a:gd name="T15" fmla="*/ 11 h 24"/>
                <a:gd name="T16" fmla="*/ 29 w 30"/>
                <a:gd name="T17" fmla="*/ 9 h 24"/>
                <a:gd name="T18" fmla="*/ 28 w 30"/>
                <a:gd name="T19" fmla="*/ 6 h 24"/>
                <a:gd name="T20" fmla="*/ 27 w 30"/>
                <a:gd name="T21" fmla="*/ 5 h 24"/>
                <a:gd name="T22" fmla="*/ 25 w 30"/>
                <a:gd name="T23" fmla="*/ 3 h 24"/>
                <a:gd name="T24" fmla="*/ 23 w 30"/>
                <a:gd name="T25" fmla="*/ 2 h 24"/>
                <a:gd name="T26" fmla="*/ 21 w 30"/>
                <a:gd name="T27" fmla="*/ 1 h 24"/>
                <a:gd name="T28" fmla="*/ 17 w 30"/>
                <a:gd name="T29" fmla="*/ 0 h 24"/>
                <a:gd name="T30" fmla="*/ 15 w 30"/>
                <a:gd name="T31" fmla="*/ 0 h 24"/>
                <a:gd name="T32" fmla="*/ 12 w 30"/>
                <a:gd name="T33" fmla="*/ 1 h 24"/>
                <a:gd name="T34" fmla="*/ 9 w 30"/>
                <a:gd name="T35" fmla="*/ 2 h 24"/>
                <a:gd name="T36" fmla="*/ 7 w 30"/>
                <a:gd name="T37" fmla="*/ 3 h 24"/>
                <a:gd name="T38" fmla="*/ 4 w 30"/>
                <a:gd name="T39" fmla="*/ 5 h 24"/>
                <a:gd name="T40" fmla="*/ 2 w 30"/>
                <a:gd name="T41" fmla="*/ 6 h 24"/>
                <a:gd name="T42" fmla="*/ 1 w 30"/>
                <a:gd name="T43" fmla="*/ 9 h 24"/>
                <a:gd name="T44" fmla="*/ 0 w 30"/>
                <a:gd name="T45" fmla="*/ 10 h 24"/>
                <a:gd name="T46" fmla="*/ 0 w 30"/>
                <a:gd name="T47" fmla="*/ 13 h 24"/>
                <a:gd name="T48" fmla="*/ 0 w 30"/>
                <a:gd name="T49" fmla="*/ 15 h 24"/>
                <a:gd name="T50" fmla="*/ 1 w 30"/>
                <a:gd name="T51" fmla="*/ 17 h 24"/>
                <a:gd name="T52" fmla="*/ 2 w 30"/>
                <a:gd name="T53" fmla="*/ 19 h 24"/>
                <a:gd name="T54" fmla="*/ 3 w 30"/>
                <a:gd name="T55" fmla="*/ 21 h 24"/>
                <a:gd name="T56" fmla="*/ 6 w 30"/>
                <a:gd name="T57" fmla="*/ 21 h 24"/>
                <a:gd name="T58" fmla="*/ 8 w 30"/>
                <a:gd name="T59" fmla="*/ 23 h 24"/>
                <a:gd name="T60" fmla="*/ 12 w 30"/>
                <a:gd name="T61" fmla="*/ 23 h 24"/>
                <a:gd name="T62" fmla="*/ 14 w 30"/>
                <a:gd name="T63" fmla="*/ 23 h 24"/>
                <a:gd name="T64" fmla="*/ 17 w 30"/>
                <a:gd name="T6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 h="24">
                  <a:moveTo>
                    <a:pt x="17" y="23"/>
                  </a:moveTo>
                  <a:lnTo>
                    <a:pt x="20" y="21"/>
                  </a:lnTo>
                  <a:lnTo>
                    <a:pt x="23" y="21"/>
                  </a:lnTo>
                  <a:lnTo>
                    <a:pt x="25" y="20"/>
                  </a:lnTo>
                  <a:lnTo>
                    <a:pt x="27" y="17"/>
                  </a:lnTo>
                  <a:lnTo>
                    <a:pt x="28" y="15"/>
                  </a:lnTo>
                  <a:lnTo>
                    <a:pt x="29" y="13"/>
                  </a:lnTo>
                  <a:lnTo>
                    <a:pt x="29" y="11"/>
                  </a:lnTo>
                  <a:lnTo>
                    <a:pt x="29" y="9"/>
                  </a:lnTo>
                  <a:lnTo>
                    <a:pt x="28" y="6"/>
                  </a:lnTo>
                  <a:lnTo>
                    <a:pt x="27" y="5"/>
                  </a:lnTo>
                  <a:lnTo>
                    <a:pt x="25" y="3"/>
                  </a:lnTo>
                  <a:lnTo>
                    <a:pt x="23" y="2"/>
                  </a:lnTo>
                  <a:lnTo>
                    <a:pt x="21" y="1"/>
                  </a:lnTo>
                  <a:lnTo>
                    <a:pt x="17" y="0"/>
                  </a:lnTo>
                  <a:lnTo>
                    <a:pt x="15" y="0"/>
                  </a:lnTo>
                  <a:lnTo>
                    <a:pt x="12" y="1"/>
                  </a:lnTo>
                  <a:lnTo>
                    <a:pt x="9" y="2"/>
                  </a:lnTo>
                  <a:lnTo>
                    <a:pt x="7" y="3"/>
                  </a:lnTo>
                  <a:lnTo>
                    <a:pt x="4" y="5"/>
                  </a:lnTo>
                  <a:lnTo>
                    <a:pt x="2" y="6"/>
                  </a:lnTo>
                  <a:lnTo>
                    <a:pt x="1" y="9"/>
                  </a:lnTo>
                  <a:lnTo>
                    <a:pt x="0" y="10"/>
                  </a:lnTo>
                  <a:lnTo>
                    <a:pt x="0" y="13"/>
                  </a:lnTo>
                  <a:lnTo>
                    <a:pt x="0" y="15"/>
                  </a:lnTo>
                  <a:lnTo>
                    <a:pt x="1" y="17"/>
                  </a:lnTo>
                  <a:lnTo>
                    <a:pt x="2" y="19"/>
                  </a:lnTo>
                  <a:lnTo>
                    <a:pt x="3" y="21"/>
                  </a:lnTo>
                  <a:lnTo>
                    <a:pt x="6" y="21"/>
                  </a:lnTo>
                  <a:lnTo>
                    <a:pt x="8" y="23"/>
                  </a:lnTo>
                  <a:lnTo>
                    <a:pt x="12" y="23"/>
                  </a:lnTo>
                  <a:lnTo>
                    <a:pt x="14" y="23"/>
                  </a:lnTo>
                  <a:lnTo>
                    <a:pt x="17" y="23"/>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4" name="Freeform 459"/>
            <p:cNvSpPr>
              <a:spLocks/>
            </p:cNvSpPr>
            <p:nvPr/>
          </p:nvSpPr>
          <p:spPr bwMode="auto">
            <a:xfrm>
              <a:off x="3908" y="2031"/>
              <a:ext cx="36" cy="30"/>
            </a:xfrm>
            <a:custGeom>
              <a:avLst/>
              <a:gdLst>
                <a:gd name="T0" fmla="*/ 21 w 36"/>
                <a:gd name="T1" fmla="*/ 29 h 30"/>
                <a:gd name="T2" fmla="*/ 21 w 36"/>
                <a:gd name="T3" fmla="*/ 29 h 30"/>
                <a:gd name="T4" fmla="*/ 24 w 36"/>
                <a:gd name="T5" fmla="*/ 27 h 30"/>
                <a:gd name="T6" fmla="*/ 28 w 36"/>
                <a:gd name="T7" fmla="*/ 26 h 30"/>
                <a:gd name="T8" fmla="*/ 30 w 36"/>
                <a:gd name="T9" fmla="*/ 25 h 30"/>
                <a:gd name="T10" fmla="*/ 32 w 36"/>
                <a:gd name="T11" fmla="*/ 22 h 30"/>
                <a:gd name="T12" fmla="*/ 34 w 36"/>
                <a:gd name="T13" fmla="*/ 19 h 30"/>
                <a:gd name="T14" fmla="*/ 35 w 36"/>
                <a:gd name="T15" fmla="*/ 16 h 30"/>
                <a:gd name="T16" fmla="*/ 35 w 36"/>
                <a:gd name="T17" fmla="*/ 14 h 30"/>
                <a:gd name="T18" fmla="*/ 35 w 36"/>
                <a:gd name="T19" fmla="*/ 11 h 30"/>
                <a:gd name="T20" fmla="*/ 34 w 36"/>
                <a:gd name="T21" fmla="*/ 8 h 30"/>
                <a:gd name="T22" fmla="*/ 33 w 36"/>
                <a:gd name="T23" fmla="*/ 6 h 30"/>
                <a:gd name="T24" fmla="*/ 30 w 36"/>
                <a:gd name="T25" fmla="*/ 4 h 30"/>
                <a:gd name="T26" fmla="*/ 28 w 36"/>
                <a:gd name="T27" fmla="*/ 2 h 30"/>
                <a:gd name="T28" fmla="*/ 25 w 36"/>
                <a:gd name="T29" fmla="*/ 1 h 30"/>
                <a:gd name="T30" fmla="*/ 21 w 36"/>
                <a:gd name="T31" fmla="*/ 0 h 30"/>
                <a:gd name="T32" fmla="*/ 18 w 36"/>
                <a:gd name="T33" fmla="*/ 0 h 30"/>
                <a:gd name="T34" fmla="*/ 14 w 36"/>
                <a:gd name="T35" fmla="*/ 1 h 30"/>
                <a:gd name="T36" fmla="*/ 11 w 36"/>
                <a:gd name="T37" fmla="*/ 2 h 30"/>
                <a:gd name="T38" fmla="*/ 8 w 36"/>
                <a:gd name="T39" fmla="*/ 4 h 30"/>
                <a:gd name="T40" fmla="*/ 5 w 36"/>
                <a:gd name="T41" fmla="*/ 6 h 30"/>
                <a:gd name="T42" fmla="*/ 3 w 36"/>
                <a:gd name="T43" fmla="*/ 8 h 30"/>
                <a:gd name="T44" fmla="*/ 1 w 36"/>
                <a:gd name="T45" fmla="*/ 11 h 30"/>
                <a:gd name="T46" fmla="*/ 0 w 36"/>
                <a:gd name="T47" fmla="*/ 13 h 30"/>
                <a:gd name="T48" fmla="*/ 0 w 36"/>
                <a:gd name="T49" fmla="*/ 16 h 30"/>
                <a:gd name="T50" fmla="*/ 0 w 36"/>
                <a:gd name="T51" fmla="*/ 19 h 30"/>
                <a:gd name="T52" fmla="*/ 1 w 36"/>
                <a:gd name="T53" fmla="*/ 22 h 30"/>
                <a:gd name="T54" fmla="*/ 3 w 36"/>
                <a:gd name="T55" fmla="*/ 24 h 30"/>
                <a:gd name="T56" fmla="*/ 4 w 36"/>
                <a:gd name="T57" fmla="*/ 26 h 30"/>
                <a:gd name="T58" fmla="*/ 7 w 36"/>
                <a:gd name="T59" fmla="*/ 27 h 30"/>
                <a:gd name="T60" fmla="*/ 10 w 36"/>
                <a:gd name="T61" fmla="*/ 29 h 30"/>
                <a:gd name="T62" fmla="*/ 14 w 36"/>
                <a:gd name="T63" fmla="*/ 29 h 30"/>
                <a:gd name="T64" fmla="*/ 17 w 36"/>
                <a:gd name="T65" fmla="*/ 29 h 30"/>
                <a:gd name="T66" fmla="*/ 21 w 36"/>
                <a:gd name="T67"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6" h="30">
                  <a:moveTo>
                    <a:pt x="21" y="29"/>
                  </a:moveTo>
                  <a:lnTo>
                    <a:pt x="21" y="29"/>
                  </a:lnTo>
                  <a:lnTo>
                    <a:pt x="24" y="27"/>
                  </a:lnTo>
                  <a:lnTo>
                    <a:pt x="28" y="26"/>
                  </a:lnTo>
                  <a:lnTo>
                    <a:pt x="30" y="25"/>
                  </a:lnTo>
                  <a:lnTo>
                    <a:pt x="32" y="22"/>
                  </a:lnTo>
                  <a:lnTo>
                    <a:pt x="34" y="19"/>
                  </a:lnTo>
                  <a:lnTo>
                    <a:pt x="35" y="16"/>
                  </a:lnTo>
                  <a:lnTo>
                    <a:pt x="35" y="14"/>
                  </a:lnTo>
                  <a:lnTo>
                    <a:pt x="35" y="11"/>
                  </a:lnTo>
                  <a:lnTo>
                    <a:pt x="34" y="8"/>
                  </a:lnTo>
                  <a:lnTo>
                    <a:pt x="33" y="6"/>
                  </a:lnTo>
                  <a:lnTo>
                    <a:pt x="30" y="4"/>
                  </a:lnTo>
                  <a:lnTo>
                    <a:pt x="28" y="2"/>
                  </a:lnTo>
                  <a:lnTo>
                    <a:pt x="25" y="1"/>
                  </a:lnTo>
                  <a:lnTo>
                    <a:pt x="21" y="0"/>
                  </a:lnTo>
                  <a:lnTo>
                    <a:pt x="18" y="0"/>
                  </a:lnTo>
                  <a:lnTo>
                    <a:pt x="14" y="1"/>
                  </a:lnTo>
                  <a:lnTo>
                    <a:pt x="11" y="2"/>
                  </a:lnTo>
                  <a:lnTo>
                    <a:pt x="8" y="4"/>
                  </a:lnTo>
                  <a:lnTo>
                    <a:pt x="5" y="6"/>
                  </a:lnTo>
                  <a:lnTo>
                    <a:pt x="3" y="8"/>
                  </a:lnTo>
                  <a:lnTo>
                    <a:pt x="1" y="11"/>
                  </a:lnTo>
                  <a:lnTo>
                    <a:pt x="0" y="13"/>
                  </a:lnTo>
                  <a:lnTo>
                    <a:pt x="0" y="16"/>
                  </a:lnTo>
                  <a:lnTo>
                    <a:pt x="0" y="19"/>
                  </a:lnTo>
                  <a:lnTo>
                    <a:pt x="1" y="22"/>
                  </a:lnTo>
                  <a:lnTo>
                    <a:pt x="3" y="24"/>
                  </a:lnTo>
                  <a:lnTo>
                    <a:pt x="4" y="26"/>
                  </a:lnTo>
                  <a:lnTo>
                    <a:pt x="7" y="27"/>
                  </a:lnTo>
                  <a:lnTo>
                    <a:pt x="10" y="29"/>
                  </a:lnTo>
                  <a:lnTo>
                    <a:pt x="14" y="29"/>
                  </a:lnTo>
                  <a:lnTo>
                    <a:pt x="17" y="29"/>
                  </a:lnTo>
                  <a:lnTo>
                    <a:pt x="21" y="2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5" name="Freeform 460"/>
            <p:cNvSpPr>
              <a:spLocks/>
            </p:cNvSpPr>
            <p:nvPr/>
          </p:nvSpPr>
          <p:spPr bwMode="auto">
            <a:xfrm>
              <a:off x="3913" y="2036"/>
              <a:ext cx="27" cy="21"/>
            </a:xfrm>
            <a:custGeom>
              <a:avLst/>
              <a:gdLst>
                <a:gd name="T0" fmla="*/ 26 w 27"/>
                <a:gd name="T1" fmla="*/ 1 h 21"/>
                <a:gd name="T2" fmla="*/ 26 w 27"/>
                <a:gd name="T3" fmla="*/ 1 h 21"/>
                <a:gd name="T4" fmla="*/ 25 w 27"/>
                <a:gd name="T5" fmla="*/ 1 h 21"/>
                <a:gd name="T6" fmla="*/ 24 w 27"/>
                <a:gd name="T7" fmla="*/ 0 h 21"/>
                <a:gd name="T8" fmla="*/ 22 w 27"/>
                <a:gd name="T9" fmla="*/ 0 h 21"/>
                <a:gd name="T10" fmla="*/ 20 w 27"/>
                <a:gd name="T11" fmla="*/ 1 h 21"/>
                <a:gd name="T12" fmla="*/ 16 w 27"/>
                <a:gd name="T13" fmla="*/ 2 h 21"/>
                <a:gd name="T14" fmla="*/ 13 w 27"/>
                <a:gd name="T15" fmla="*/ 3 h 21"/>
                <a:gd name="T16" fmla="*/ 9 w 27"/>
                <a:gd name="T17" fmla="*/ 6 h 21"/>
                <a:gd name="T18" fmla="*/ 6 w 27"/>
                <a:gd name="T19" fmla="*/ 8 h 21"/>
                <a:gd name="T20" fmla="*/ 3 w 27"/>
                <a:gd name="T21" fmla="*/ 11 h 21"/>
                <a:gd name="T22" fmla="*/ 1 w 27"/>
                <a:gd name="T23" fmla="*/ 14 h 21"/>
                <a:gd name="T24" fmla="*/ 0 w 27"/>
                <a:gd name="T25" fmla="*/ 17 h 21"/>
                <a:gd name="T26" fmla="*/ 0 w 27"/>
                <a:gd name="T27"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21">
                  <a:moveTo>
                    <a:pt x="26" y="1"/>
                  </a:moveTo>
                  <a:lnTo>
                    <a:pt x="26" y="1"/>
                  </a:lnTo>
                  <a:lnTo>
                    <a:pt x="25" y="1"/>
                  </a:lnTo>
                  <a:lnTo>
                    <a:pt x="24" y="0"/>
                  </a:lnTo>
                  <a:lnTo>
                    <a:pt x="22" y="0"/>
                  </a:lnTo>
                  <a:lnTo>
                    <a:pt x="20" y="1"/>
                  </a:lnTo>
                  <a:lnTo>
                    <a:pt x="16" y="2"/>
                  </a:lnTo>
                  <a:lnTo>
                    <a:pt x="13" y="3"/>
                  </a:lnTo>
                  <a:lnTo>
                    <a:pt x="9" y="6"/>
                  </a:lnTo>
                  <a:lnTo>
                    <a:pt x="6" y="8"/>
                  </a:lnTo>
                  <a:lnTo>
                    <a:pt x="3" y="11"/>
                  </a:lnTo>
                  <a:lnTo>
                    <a:pt x="1" y="14"/>
                  </a:lnTo>
                  <a:lnTo>
                    <a:pt x="0" y="17"/>
                  </a:lnTo>
                  <a:lnTo>
                    <a:pt x="0" y="2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6" name="Freeform 461"/>
            <p:cNvSpPr>
              <a:spLocks/>
            </p:cNvSpPr>
            <p:nvPr/>
          </p:nvSpPr>
          <p:spPr bwMode="auto">
            <a:xfrm>
              <a:off x="3916" y="2042"/>
              <a:ext cx="20" cy="11"/>
            </a:xfrm>
            <a:custGeom>
              <a:avLst/>
              <a:gdLst>
                <a:gd name="T0" fmla="*/ 15 w 20"/>
                <a:gd name="T1" fmla="*/ 0 h 11"/>
                <a:gd name="T2" fmla="*/ 14 w 20"/>
                <a:gd name="T3" fmla="*/ 0 h 11"/>
                <a:gd name="T4" fmla="*/ 12 w 20"/>
                <a:gd name="T5" fmla="*/ 0 h 11"/>
                <a:gd name="T6" fmla="*/ 11 w 20"/>
                <a:gd name="T7" fmla="*/ 0 h 11"/>
                <a:gd name="T8" fmla="*/ 8 w 20"/>
                <a:gd name="T9" fmla="*/ 1 h 11"/>
                <a:gd name="T10" fmla="*/ 7 w 20"/>
                <a:gd name="T11" fmla="*/ 2 h 11"/>
                <a:gd name="T12" fmla="*/ 5 w 20"/>
                <a:gd name="T13" fmla="*/ 3 h 11"/>
                <a:gd name="T14" fmla="*/ 2 w 20"/>
                <a:gd name="T15" fmla="*/ 5 h 11"/>
                <a:gd name="T16" fmla="*/ 0 w 20"/>
                <a:gd name="T17" fmla="*/ 8 h 11"/>
                <a:gd name="T18" fmla="*/ 0 w 20"/>
                <a:gd name="T19" fmla="*/ 9 h 11"/>
                <a:gd name="T20" fmla="*/ 2 w 20"/>
                <a:gd name="T21" fmla="*/ 9 h 11"/>
                <a:gd name="T22" fmla="*/ 6 w 20"/>
                <a:gd name="T23" fmla="*/ 10 h 11"/>
                <a:gd name="T24" fmla="*/ 9 w 20"/>
                <a:gd name="T25" fmla="*/ 9 h 11"/>
                <a:gd name="T26" fmla="*/ 16 w 20"/>
                <a:gd name="T27" fmla="*/ 8 h 11"/>
                <a:gd name="T28" fmla="*/ 19 w 20"/>
                <a:gd name="T29" fmla="*/ 4 h 11"/>
                <a:gd name="T30" fmla="*/ 18 w 20"/>
                <a:gd name="T31" fmla="*/ 1 h 11"/>
                <a:gd name="T32" fmla="*/ 15 w 20"/>
                <a:gd name="T3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1">
                  <a:moveTo>
                    <a:pt x="15" y="0"/>
                  </a:moveTo>
                  <a:lnTo>
                    <a:pt x="14" y="0"/>
                  </a:lnTo>
                  <a:lnTo>
                    <a:pt x="12" y="0"/>
                  </a:lnTo>
                  <a:lnTo>
                    <a:pt x="11" y="0"/>
                  </a:lnTo>
                  <a:lnTo>
                    <a:pt x="8" y="1"/>
                  </a:lnTo>
                  <a:lnTo>
                    <a:pt x="7" y="2"/>
                  </a:lnTo>
                  <a:lnTo>
                    <a:pt x="5" y="3"/>
                  </a:lnTo>
                  <a:lnTo>
                    <a:pt x="2" y="5"/>
                  </a:lnTo>
                  <a:lnTo>
                    <a:pt x="0" y="8"/>
                  </a:lnTo>
                  <a:lnTo>
                    <a:pt x="0" y="9"/>
                  </a:lnTo>
                  <a:lnTo>
                    <a:pt x="2" y="9"/>
                  </a:lnTo>
                  <a:lnTo>
                    <a:pt x="6" y="10"/>
                  </a:lnTo>
                  <a:lnTo>
                    <a:pt x="9" y="9"/>
                  </a:lnTo>
                  <a:lnTo>
                    <a:pt x="16" y="8"/>
                  </a:lnTo>
                  <a:lnTo>
                    <a:pt x="19" y="4"/>
                  </a:lnTo>
                  <a:lnTo>
                    <a:pt x="18" y="1"/>
                  </a:lnTo>
                  <a:lnTo>
                    <a:pt x="15"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7" name="Freeform 462"/>
            <p:cNvSpPr>
              <a:spLocks/>
            </p:cNvSpPr>
            <p:nvPr/>
          </p:nvSpPr>
          <p:spPr bwMode="auto">
            <a:xfrm>
              <a:off x="3916" y="2042"/>
              <a:ext cx="26" cy="17"/>
            </a:xfrm>
            <a:custGeom>
              <a:avLst/>
              <a:gdLst>
                <a:gd name="T0" fmla="*/ 20 w 26"/>
                <a:gd name="T1" fmla="*/ 0 h 17"/>
                <a:gd name="T2" fmla="*/ 20 w 26"/>
                <a:gd name="T3" fmla="*/ 0 h 17"/>
                <a:gd name="T4" fmla="*/ 18 w 26"/>
                <a:gd name="T5" fmla="*/ 0 h 17"/>
                <a:gd name="T6" fmla="*/ 16 w 26"/>
                <a:gd name="T7" fmla="*/ 0 h 17"/>
                <a:gd name="T8" fmla="*/ 14 w 26"/>
                <a:gd name="T9" fmla="*/ 0 h 17"/>
                <a:gd name="T10" fmla="*/ 11 w 26"/>
                <a:gd name="T11" fmla="*/ 1 h 17"/>
                <a:gd name="T12" fmla="*/ 9 w 26"/>
                <a:gd name="T13" fmla="*/ 3 h 17"/>
                <a:gd name="T14" fmla="*/ 6 w 26"/>
                <a:gd name="T15" fmla="*/ 5 h 17"/>
                <a:gd name="T16" fmla="*/ 3 w 26"/>
                <a:gd name="T17" fmla="*/ 8 h 17"/>
                <a:gd name="T18" fmla="*/ 0 w 26"/>
                <a:gd name="T19" fmla="*/ 12 h 17"/>
                <a:gd name="T20" fmla="*/ 0 w 26"/>
                <a:gd name="T21" fmla="*/ 15 h 17"/>
                <a:gd name="T22" fmla="*/ 3 w 26"/>
                <a:gd name="T23" fmla="*/ 15 h 17"/>
                <a:gd name="T24" fmla="*/ 8 w 26"/>
                <a:gd name="T25" fmla="*/ 16 h 17"/>
                <a:gd name="T26" fmla="*/ 12 w 26"/>
                <a:gd name="T27" fmla="*/ 15 h 17"/>
                <a:gd name="T28" fmla="*/ 21 w 26"/>
                <a:gd name="T29" fmla="*/ 12 h 17"/>
                <a:gd name="T30" fmla="*/ 25 w 26"/>
                <a:gd name="T31" fmla="*/ 6 h 17"/>
                <a:gd name="T32" fmla="*/ 24 w 26"/>
                <a:gd name="T33" fmla="*/ 1 h 17"/>
                <a:gd name="T34" fmla="*/ 20 w 26"/>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7">
                  <a:moveTo>
                    <a:pt x="20" y="0"/>
                  </a:moveTo>
                  <a:lnTo>
                    <a:pt x="20" y="0"/>
                  </a:lnTo>
                  <a:lnTo>
                    <a:pt x="18" y="0"/>
                  </a:lnTo>
                  <a:lnTo>
                    <a:pt x="16" y="0"/>
                  </a:lnTo>
                  <a:lnTo>
                    <a:pt x="14" y="0"/>
                  </a:lnTo>
                  <a:lnTo>
                    <a:pt x="11" y="1"/>
                  </a:lnTo>
                  <a:lnTo>
                    <a:pt x="9" y="3"/>
                  </a:lnTo>
                  <a:lnTo>
                    <a:pt x="6" y="5"/>
                  </a:lnTo>
                  <a:lnTo>
                    <a:pt x="3" y="8"/>
                  </a:lnTo>
                  <a:lnTo>
                    <a:pt x="0" y="12"/>
                  </a:lnTo>
                  <a:lnTo>
                    <a:pt x="0" y="15"/>
                  </a:lnTo>
                  <a:lnTo>
                    <a:pt x="3" y="15"/>
                  </a:lnTo>
                  <a:lnTo>
                    <a:pt x="8" y="16"/>
                  </a:lnTo>
                  <a:lnTo>
                    <a:pt x="12" y="15"/>
                  </a:lnTo>
                  <a:lnTo>
                    <a:pt x="21" y="12"/>
                  </a:lnTo>
                  <a:lnTo>
                    <a:pt x="25" y="6"/>
                  </a:lnTo>
                  <a:lnTo>
                    <a:pt x="24" y="1"/>
                  </a:lnTo>
                  <a:lnTo>
                    <a:pt x="20"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8" name="Freeform 463"/>
            <p:cNvSpPr>
              <a:spLocks/>
            </p:cNvSpPr>
            <p:nvPr/>
          </p:nvSpPr>
          <p:spPr bwMode="auto">
            <a:xfrm>
              <a:off x="4532" y="2261"/>
              <a:ext cx="171" cy="219"/>
            </a:xfrm>
            <a:custGeom>
              <a:avLst/>
              <a:gdLst>
                <a:gd name="T0" fmla="*/ 170 w 171"/>
                <a:gd name="T1" fmla="*/ 147 h 219"/>
                <a:gd name="T2" fmla="*/ 170 w 171"/>
                <a:gd name="T3" fmla="*/ 146 h 219"/>
                <a:gd name="T4" fmla="*/ 168 w 171"/>
                <a:gd name="T5" fmla="*/ 144 h 219"/>
                <a:gd name="T6" fmla="*/ 164 w 171"/>
                <a:gd name="T7" fmla="*/ 140 h 219"/>
                <a:gd name="T8" fmla="*/ 160 w 171"/>
                <a:gd name="T9" fmla="*/ 135 h 219"/>
                <a:gd name="T10" fmla="*/ 156 w 171"/>
                <a:gd name="T11" fmla="*/ 129 h 219"/>
                <a:gd name="T12" fmla="*/ 152 w 171"/>
                <a:gd name="T13" fmla="*/ 123 h 219"/>
                <a:gd name="T14" fmla="*/ 148 w 171"/>
                <a:gd name="T15" fmla="*/ 115 h 219"/>
                <a:gd name="T16" fmla="*/ 145 w 171"/>
                <a:gd name="T17" fmla="*/ 107 h 219"/>
                <a:gd name="T18" fmla="*/ 144 w 171"/>
                <a:gd name="T19" fmla="*/ 100 h 219"/>
                <a:gd name="T20" fmla="*/ 144 w 171"/>
                <a:gd name="T21" fmla="*/ 91 h 219"/>
                <a:gd name="T22" fmla="*/ 144 w 171"/>
                <a:gd name="T23" fmla="*/ 80 h 219"/>
                <a:gd name="T24" fmla="*/ 144 w 171"/>
                <a:gd name="T25" fmla="*/ 68 h 219"/>
                <a:gd name="T26" fmla="*/ 144 w 171"/>
                <a:gd name="T27" fmla="*/ 56 h 219"/>
                <a:gd name="T28" fmla="*/ 144 w 171"/>
                <a:gd name="T29" fmla="*/ 46 h 219"/>
                <a:gd name="T30" fmla="*/ 144 w 171"/>
                <a:gd name="T31" fmla="*/ 37 h 219"/>
                <a:gd name="T32" fmla="*/ 142 w 171"/>
                <a:gd name="T33" fmla="*/ 31 h 219"/>
                <a:gd name="T34" fmla="*/ 140 w 171"/>
                <a:gd name="T35" fmla="*/ 26 h 219"/>
                <a:gd name="T36" fmla="*/ 137 w 171"/>
                <a:gd name="T37" fmla="*/ 22 h 219"/>
                <a:gd name="T38" fmla="*/ 133 w 171"/>
                <a:gd name="T39" fmla="*/ 18 h 219"/>
                <a:gd name="T40" fmla="*/ 129 w 171"/>
                <a:gd name="T41" fmla="*/ 13 h 219"/>
                <a:gd name="T42" fmla="*/ 125 w 171"/>
                <a:gd name="T43" fmla="*/ 9 h 219"/>
                <a:gd name="T44" fmla="*/ 119 w 171"/>
                <a:gd name="T45" fmla="*/ 5 h 219"/>
                <a:gd name="T46" fmla="*/ 113 w 171"/>
                <a:gd name="T47" fmla="*/ 2 h 219"/>
                <a:gd name="T48" fmla="*/ 106 w 171"/>
                <a:gd name="T49" fmla="*/ 0 h 219"/>
                <a:gd name="T50" fmla="*/ 106 w 171"/>
                <a:gd name="T51" fmla="*/ 1 h 219"/>
                <a:gd name="T52" fmla="*/ 106 w 171"/>
                <a:gd name="T53" fmla="*/ 5 h 219"/>
                <a:gd name="T54" fmla="*/ 105 w 171"/>
                <a:gd name="T55" fmla="*/ 12 h 219"/>
                <a:gd name="T56" fmla="*/ 103 w 171"/>
                <a:gd name="T57" fmla="*/ 19 h 219"/>
                <a:gd name="T58" fmla="*/ 99 w 171"/>
                <a:gd name="T59" fmla="*/ 29 h 219"/>
                <a:gd name="T60" fmla="*/ 91 w 171"/>
                <a:gd name="T61" fmla="*/ 39 h 219"/>
                <a:gd name="T62" fmla="*/ 80 w 171"/>
                <a:gd name="T63" fmla="*/ 50 h 219"/>
                <a:gd name="T64" fmla="*/ 64 w 171"/>
                <a:gd name="T65" fmla="*/ 59 h 219"/>
                <a:gd name="T66" fmla="*/ 60 w 171"/>
                <a:gd name="T67" fmla="*/ 61 h 219"/>
                <a:gd name="T68" fmla="*/ 55 w 171"/>
                <a:gd name="T69" fmla="*/ 64 h 219"/>
                <a:gd name="T70" fmla="*/ 50 w 171"/>
                <a:gd name="T71" fmla="*/ 68 h 219"/>
                <a:gd name="T72" fmla="*/ 44 w 171"/>
                <a:gd name="T73" fmla="*/ 73 h 219"/>
                <a:gd name="T74" fmla="*/ 40 w 171"/>
                <a:gd name="T75" fmla="*/ 79 h 219"/>
                <a:gd name="T76" fmla="*/ 36 w 171"/>
                <a:gd name="T77" fmla="*/ 87 h 219"/>
                <a:gd name="T78" fmla="*/ 32 w 171"/>
                <a:gd name="T79" fmla="*/ 94 h 219"/>
                <a:gd name="T80" fmla="*/ 30 w 171"/>
                <a:gd name="T81" fmla="*/ 104 h 219"/>
                <a:gd name="T82" fmla="*/ 30 w 171"/>
                <a:gd name="T83" fmla="*/ 105 h 219"/>
                <a:gd name="T84" fmla="*/ 29 w 171"/>
                <a:gd name="T85" fmla="*/ 108 h 219"/>
                <a:gd name="T86" fmla="*/ 29 w 171"/>
                <a:gd name="T87" fmla="*/ 112 h 219"/>
                <a:gd name="T88" fmla="*/ 28 w 171"/>
                <a:gd name="T89" fmla="*/ 117 h 219"/>
                <a:gd name="T90" fmla="*/ 27 w 171"/>
                <a:gd name="T91" fmla="*/ 124 h 219"/>
                <a:gd name="T92" fmla="*/ 25 w 171"/>
                <a:gd name="T93" fmla="*/ 131 h 219"/>
                <a:gd name="T94" fmla="*/ 24 w 171"/>
                <a:gd name="T95" fmla="*/ 140 h 219"/>
                <a:gd name="T96" fmla="*/ 22 w 171"/>
                <a:gd name="T97" fmla="*/ 148 h 219"/>
                <a:gd name="T98" fmla="*/ 20 w 171"/>
                <a:gd name="T99" fmla="*/ 157 h 219"/>
                <a:gd name="T100" fmla="*/ 18 w 171"/>
                <a:gd name="T101" fmla="*/ 166 h 219"/>
                <a:gd name="T102" fmla="*/ 15 w 171"/>
                <a:gd name="T103" fmla="*/ 175 h 219"/>
                <a:gd name="T104" fmla="*/ 13 w 171"/>
                <a:gd name="T105" fmla="*/ 185 h 219"/>
                <a:gd name="T106" fmla="*/ 10 w 171"/>
                <a:gd name="T107" fmla="*/ 193 h 219"/>
                <a:gd name="T108" fmla="*/ 7 w 171"/>
                <a:gd name="T109" fmla="*/ 200 h 219"/>
                <a:gd name="T110" fmla="*/ 4 w 171"/>
                <a:gd name="T111" fmla="*/ 207 h 219"/>
                <a:gd name="T112" fmla="*/ 0 w 171"/>
                <a:gd name="T113" fmla="*/ 214 h 219"/>
                <a:gd name="T114" fmla="*/ 12 w 171"/>
                <a:gd name="T115" fmla="*/ 218 h 219"/>
                <a:gd name="T116" fmla="*/ 170 w 171"/>
                <a:gd name="T117" fmla="*/ 14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1" h="219">
                  <a:moveTo>
                    <a:pt x="170" y="147"/>
                  </a:moveTo>
                  <a:lnTo>
                    <a:pt x="170" y="146"/>
                  </a:lnTo>
                  <a:lnTo>
                    <a:pt x="168" y="144"/>
                  </a:lnTo>
                  <a:lnTo>
                    <a:pt x="164" y="140"/>
                  </a:lnTo>
                  <a:lnTo>
                    <a:pt x="160" y="135"/>
                  </a:lnTo>
                  <a:lnTo>
                    <a:pt x="156" y="129"/>
                  </a:lnTo>
                  <a:lnTo>
                    <a:pt x="152" y="123"/>
                  </a:lnTo>
                  <a:lnTo>
                    <a:pt x="148" y="115"/>
                  </a:lnTo>
                  <a:lnTo>
                    <a:pt x="145" y="107"/>
                  </a:lnTo>
                  <a:lnTo>
                    <a:pt x="144" y="100"/>
                  </a:lnTo>
                  <a:lnTo>
                    <a:pt x="144" y="91"/>
                  </a:lnTo>
                  <a:lnTo>
                    <a:pt x="144" y="80"/>
                  </a:lnTo>
                  <a:lnTo>
                    <a:pt x="144" y="68"/>
                  </a:lnTo>
                  <a:lnTo>
                    <a:pt x="144" y="56"/>
                  </a:lnTo>
                  <a:lnTo>
                    <a:pt x="144" y="46"/>
                  </a:lnTo>
                  <a:lnTo>
                    <a:pt x="144" y="37"/>
                  </a:lnTo>
                  <a:lnTo>
                    <a:pt x="142" y="31"/>
                  </a:lnTo>
                  <a:lnTo>
                    <a:pt x="140" y="26"/>
                  </a:lnTo>
                  <a:lnTo>
                    <a:pt x="137" y="22"/>
                  </a:lnTo>
                  <a:lnTo>
                    <a:pt x="133" y="18"/>
                  </a:lnTo>
                  <a:lnTo>
                    <a:pt x="129" y="13"/>
                  </a:lnTo>
                  <a:lnTo>
                    <a:pt x="125" y="9"/>
                  </a:lnTo>
                  <a:lnTo>
                    <a:pt x="119" y="5"/>
                  </a:lnTo>
                  <a:lnTo>
                    <a:pt x="113" y="2"/>
                  </a:lnTo>
                  <a:lnTo>
                    <a:pt x="106" y="0"/>
                  </a:lnTo>
                  <a:lnTo>
                    <a:pt x="106" y="1"/>
                  </a:lnTo>
                  <a:lnTo>
                    <a:pt x="106" y="5"/>
                  </a:lnTo>
                  <a:lnTo>
                    <a:pt x="105" y="12"/>
                  </a:lnTo>
                  <a:lnTo>
                    <a:pt x="103" y="19"/>
                  </a:lnTo>
                  <a:lnTo>
                    <a:pt x="99" y="29"/>
                  </a:lnTo>
                  <a:lnTo>
                    <a:pt x="91" y="39"/>
                  </a:lnTo>
                  <a:lnTo>
                    <a:pt x="80" y="50"/>
                  </a:lnTo>
                  <a:lnTo>
                    <a:pt x="64" y="59"/>
                  </a:lnTo>
                  <a:lnTo>
                    <a:pt x="60" y="61"/>
                  </a:lnTo>
                  <a:lnTo>
                    <a:pt x="55" y="64"/>
                  </a:lnTo>
                  <a:lnTo>
                    <a:pt x="50" y="68"/>
                  </a:lnTo>
                  <a:lnTo>
                    <a:pt x="44" y="73"/>
                  </a:lnTo>
                  <a:lnTo>
                    <a:pt x="40" y="79"/>
                  </a:lnTo>
                  <a:lnTo>
                    <a:pt x="36" y="87"/>
                  </a:lnTo>
                  <a:lnTo>
                    <a:pt x="32" y="94"/>
                  </a:lnTo>
                  <a:lnTo>
                    <a:pt x="30" y="104"/>
                  </a:lnTo>
                  <a:lnTo>
                    <a:pt x="30" y="105"/>
                  </a:lnTo>
                  <a:lnTo>
                    <a:pt x="29" y="108"/>
                  </a:lnTo>
                  <a:lnTo>
                    <a:pt x="29" y="112"/>
                  </a:lnTo>
                  <a:lnTo>
                    <a:pt x="28" y="117"/>
                  </a:lnTo>
                  <a:lnTo>
                    <a:pt x="27" y="124"/>
                  </a:lnTo>
                  <a:lnTo>
                    <a:pt x="25" y="131"/>
                  </a:lnTo>
                  <a:lnTo>
                    <a:pt x="24" y="140"/>
                  </a:lnTo>
                  <a:lnTo>
                    <a:pt x="22" y="148"/>
                  </a:lnTo>
                  <a:lnTo>
                    <a:pt x="20" y="157"/>
                  </a:lnTo>
                  <a:lnTo>
                    <a:pt x="18" y="166"/>
                  </a:lnTo>
                  <a:lnTo>
                    <a:pt x="15" y="175"/>
                  </a:lnTo>
                  <a:lnTo>
                    <a:pt x="13" y="185"/>
                  </a:lnTo>
                  <a:lnTo>
                    <a:pt x="10" y="193"/>
                  </a:lnTo>
                  <a:lnTo>
                    <a:pt x="7" y="200"/>
                  </a:lnTo>
                  <a:lnTo>
                    <a:pt x="4" y="207"/>
                  </a:lnTo>
                  <a:lnTo>
                    <a:pt x="0" y="214"/>
                  </a:lnTo>
                  <a:lnTo>
                    <a:pt x="12" y="218"/>
                  </a:lnTo>
                  <a:lnTo>
                    <a:pt x="170" y="14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69" name="Freeform 464"/>
            <p:cNvSpPr>
              <a:spLocks/>
            </p:cNvSpPr>
            <p:nvPr/>
          </p:nvSpPr>
          <p:spPr bwMode="auto">
            <a:xfrm>
              <a:off x="4532" y="2261"/>
              <a:ext cx="177" cy="225"/>
            </a:xfrm>
            <a:custGeom>
              <a:avLst/>
              <a:gdLst>
                <a:gd name="T0" fmla="*/ 176 w 177"/>
                <a:gd name="T1" fmla="*/ 151 h 225"/>
                <a:gd name="T2" fmla="*/ 176 w 177"/>
                <a:gd name="T3" fmla="*/ 151 h 225"/>
                <a:gd name="T4" fmla="*/ 176 w 177"/>
                <a:gd name="T5" fmla="*/ 150 h 225"/>
                <a:gd name="T6" fmla="*/ 174 w 177"/>
                <a:gd name="T7" fmla="*/ 148 h 225"/>
                <a:gd name="T8" fmla="*/ 170 w 177"/>
                <a:gd name="T9" fmla="*/ 144 h 225"/>
                <a:gd name="T10" fmla="*/ 166 w 177"/>
                <a:gd name="T11" fmla="*/ 139 h 225"/>
                <a:gd name="T12" fmla="*/ 162 w 177"/>
                <a:gd name="T13" fmla="*/ 133 h 225"/>
                <a:gd name="T14" fmla="*/ 157 w 177"/>
                <a:gd name="T15" fmla="*/ 126 h 225"/>
                <a:gd name="T16" fmla="*/ 153 w 177"/>
                <a:gd name="T17" fmla="*/ 118 h 225"/>
                <a:gd name="T18" fmla="*/ 150 w 177"/>
                <a:gd name="T19" fmla="*/ 110 h 225"/>
                <a:gd name="T20" fmla="*/ 149 w 177"/>
                <a:gd name="T21" fmla="*/ 103 h 225"/>
                <a:gd name="T22" fmla="*/ 149 w 177"/>
                <a:gd name="T23" fmla="*/ 93 h 225"/>
                <a:gd name="T24" fmla="*/ 149 w 177"/>
                <a:gd name="T25" fmla="*/ 82 h 225"/>
                <a:gd name="T26" fmla="*/ 149 w 177"/>
                <a:gd name="T27" fmla="*/ 70 h 225"/>
                <a:gd name="T28" fmla="*/ 149 w 177"/>
                <a:gd name="T29" fmla="*/ 58 h 225"/>
                <a:gd name="T30" fmla="*/ 149 w 177"/>
                <a:gd name="T31" fmla="*/ 47 h 225"/>
                <a:gd name="T32" fmla="*/ 149 w 177"/>
                <a:gd name="T33" fmla="*/ 38 h 225"/>
                <a:gd name="T34" fmla="*/ 147 w 177"/>
                <a:gd name="T35" fmla="*/ 32 h 225"/>
                <a:gd name="T36" fmla="*/ 145 w 177"/>
                <a:gd name="T37" fmla="*/ 27 h 225"/>
                <a:gd name="T38" fmla="*/ 142 w 177"/>
                <a:gd name="T39" fmla="*/ 23 h 225"/>
                <a:gd name="T40" fmla="*/ 138 w 177"/>
                <a:gd name="T41" fmla="*/ 18 h 225"/>
                <a:gd name="T42" fmla="*/ 134 w 177"/>
                <a:gd name="T43" fmla="*/ 13 h 225"/>
                <a:gd name="T44" fmla="*/ 129 w 177"/>
                <a:gd name="T45" fmla="*/ 9 h 225"/>
                <a:gd name="T46" fmla="*/ 123 w 177"/>
                <a:gd name="T47" fmla="*/ 5 h 225"/>
                <a:gd name="T48" fmla="*/ 117 w 177"/>
                <a:gd name="T49" fmla="*/ 2 h 225"/>
                <a:gd name="T50" fmla="*/ 110 w 177"/>
                <a:gd name="T51" fmla="*/ 0 h 225"/>
                <a:gd name="T52" fmla="*/ 110 w 177"/>
                <a:gd name="T53" fmla="*/ 1 h 225"/>
                <a:gd name="T54" fmla="*/ 110 w 177"/>
                <a:gd name="T55" fmla="*/ 5 h 225"/>
                <a:gd name="T56" fmla="*/ 109 w 177"/>
                <a:gd name="T57" fmla="*/ 12 h 225"/>
                <a:gd name="T58" fmla="*/ 107 w 177"/>
                <a:gd name="T59" fmla="*/ 20 h 225"/>
                <a:gd name="T60" fmla="*/ 102 w 177"/>
                <a:gd name="T61" fmla="*/ 30 h 225"/>
                <a:gd name="T62" fmla="*/ 94 w 177"/>
                <a:gd name="T63" fmla="*/ 40 h 225"/>
                <a:gd name="T64" fmla="*/ 83 w 177"/>
                <a:gd name="T65" fmla="*/ 51 h 225"/>
                <a:gd name="T66" fmla="*/ 66 w 177"/>
                <a:gd name="T67" fmla="*/ 61 h 225"/>
                <a:gd name="T68" fmla="*/ 62 w 177"/>
                <a:gd name="T69" fmla="*/ 63 h 225"/>
                <a:gd name="T70" fmla="*/ 57 w 177"/>
                <a:gd name="T71" fmla="*/ 66 h 225"/>
                <a:gd name="T72" fmla="*/ 52 w 177"/>
                <a:gd name="T73" fmla="*/ 70 h 225"/>
                <a:gd name="T74" fmla="*/ 46 w 177"/>
                <a:gd name="T75" fmla="*/ 75 h 225"/>
                <a:gd name="T76" fmla="*/ 41 w 177"/>
                <a:gd name="T77" fmla="*/ 81 h 225"/>
                <a:gd name="T78" fmla="*/ 37 w 177"/>
                <a:gd name="T79" fmla="*/ 89 h 225"/>
                <a:gd name="T80" fmla="*/ 33 w 177"/>
                <a:gd name="T81" fmla="*/ 97 h 225"/>
                <a:gd name="T82" fmla="*/ 31 w 177"/>
                <a:gd name="T83" fmla="*/ 107 h 225"/>
                <a:gd name="T84" fmla="*/ 31 w 177"/>
                <a:gd name="T85" fmla="*/ 108 h 225"/>
                <a:gd name="T86" fmla="*/ 30 w 177"/>
                <a:gd name="T87" fmla="*/ 111 h 225"/>
                <a:gd name="T88" fmla="*/ 30 w 177"/>
                <a:gd name="T89" fmla="*/ 115 h 225"/>
                <a:gd name="T90" fmla="*/ 29 w 177"/>
                <a:gd name="T91" fmla="*/ 120 h 225"/>
                <a:gd name="T92" fmla="*/ 28 w 177"/>
                <a:gd name="T93" fmla="*/ 127 h 225"/>
                <a:gd name="T94" fmla="*/ 26 w 177"/>
                <a:gd name="T95" fmla="*/ 135 h 225"/>
                <a:gd name="T96" fmla="*/ 25 w 177"/>
                <a:gd name="T97" fmla="*/ 144 h 225"/>
                <a:gd name="T98" fmla="*/ 23 w 177"/>
                <a:gd name="T99" fmla="*/ 152 h 225"/>
                <a:gd name="T100" fmla="*/ 21 w 177"/>
                <a:gd name="T101" fmla="*/ 161 h 225"/>
                <a:gd name="T102" fmla="*/ 19 w 177"/>
                <a:gd name="T103" fmla="*/ 171 h 225"/>
                <a:gd name="T104" fmla="*/ 16 w 177"/>
                <a:gd name="T105" fmla="*/ 180 h 225"/>
                <a:gd name="T106" fmla="*/ 13 w 177"/>
                <a:gd name="T107" fmla="*/ 190 h 225"/>
                <a:gd name="T108" fmla="*/ 10 w 177"/>
                <a:gd name="T109" fmla="*/ 198 h 225"/>
                <a:gd name="T110" fmla="*/ 7 w 177"/>
                <a:gd name="T111" fmla="*/ 206 h 225"/>
                <a:gd name="T112" fmla="*/ 4 w 177"/>
                <a:gd name="T113" fmla="*/ 213 h 225"/>
                <a:gd name="T114" fmla="*/ 0 w 177"/>
                <a:gd name="T115" fmla="*/ 220 h 225"/>
                <a:gd name="T116" fmla="*/ 12 w 177"/>
                <a:gd name="T117" fmla="*/ 224 h 225"/>
                <a:gd name="T118" fmla="*/ 176 w 177"/>
                <a:gd name="T119" fmla="*/ 15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7" h="225">
                  <a:moveTo>
                    <a:pt x="176" y="151"/>
                  </a:moveTo>
                  <a:lnTo>
                    <a:pt x="176" y="151"/>
                  </a:lnTo>
                  <a:lnTo>
                    <a:pt x="176" y="150"/>
                  </a:lnTo>
                  <a:lnTo>
                    <a:pt x="174" y="148"/>
                  </a:lnTo>
                  <a:lnTo>
                    <a:pt x="170" y="144"/>
                  </a:lnTo>
                  <a:lnTo>
                    <a:pt x="166" y="139"/>
                  </a:lnTo>
                  <a:lnTo>
                    <a:pt x="162" y="133"/>
                  </a:lnTo>
                  <a:lnTo>
                    <a:pt x="157" y="126"/>
                  </a:lnTo>
                  <a:lnTo>
                    <a:pt x="153" y="118"/>
                  </a:lnTo>
                  <a:lnTo>
                    <a:pt x="150" y="110"/>
                  </a:lnTo>
                  <a:lnTo>
                    <a:pt x="149" y="103"/>
                  </a:lnTo>
                  <a:lnTo>
                    <a:pt x="149" y="93"/>
                  </a:lnTo>
                  <a:lnTo>
                    <a:pt x="149" y="82"/>
                  </a:lnTo>
                  <a:lnTo>
                    <a:pt x="149" y="70"/>
                  </a:lnTo>
                  <a:lnTo>
                    <a:pt x="149" y="58"/>
                  </a:lnTo>
                  <a:lnTo>
                    <a:pt x="149" y="47"/>
                  </a:lnTo>
                  <a:lnTo>
                    <a:pt x="149" y="38"/>
                  </a:lnTo>
                  <a:lnTo>
                    <a:pt x="147" y="32"/>
                  </a:lnTo>
                  <a:lnTo>
                    <a:pt x="145" y="27"/>
                  </a:lnTo>
                  <a:lnTo>
                    <a:pt x="142" y="23"/>
                  </a:lnTo>
                  <a:lnTo>
                    <a:pt x="138" y="18"/>
                  </a:lnTo>
                  <a:lnTo>
                    <a:pt x="134" y="13"/>
                  </a:lnTo>
                  <a:lnTo>
                    <a:pt x="129" y="9"/>
                  </a:lnTo>
                  <a:lnTo>
                    <a:pt x="123" y="5"/>
                  </a:lnTo>
                  <a:lnTo>
                    <a:pt x="117" y="2"/>
                  </a:lnTo>
                  <a:lnTo>
                    <a:pt x="110" y="0"/>
                  </a:lnTo>
                  <a:lnTo>
                    <a:pt x="110" y="1"/>
                  </a:lnTo>
                  <a:lnTo>
                    <a:pt x="110" y="5"/>
                  </a:lnTo>
                  <a:lnTo>
                    <a:pt x="109" y="12"/>
                  </a:lnTo>
                  <a:lnTo>
                    <a:pt x="107" y="20"/>
                  </a:lnTo>
                  <a:lnTo>
                    <a:pt x="102" y="30"/>
                  </a:lnTo>
                  <a:lnTo>
                    <a:pt x="94" y="40"/>
                  </a:lnTo>
                  <a:lnTo>
                    <a:pt x="83" y="51"/>
                  </a:lnTo>
                  <a:lnTo>
                    <a:pt x="66" y="61"/>
                  </a:lnTo>
                  <a:lnTo>
                    <a:pt x="62" y="63"/>
                  </a:lnTo>
                  <a:lnTo>
                    <a:pt x="57" y="66"/>
                  </a:lnTo>
                  <a:lnTo>
                    <a:pt x="52" y="70"/>
                  </a:lnTo>
                  <a:lnTo>
                    <a:pt x="46" y="75"/>
                  </a:lnTo>
                  <a:lnTo>
                    <a:pt x="41" y="81"/>
                  </a:lnTo>
                  <a:lnTo>
                    <a:pt x="37" y="89"/>
                  </a:lnTo>
                  <a:lnTo>
                    <a:pt x="33" y="97"/>
                  </a:lnTo>
                  <a:lnTo>
                    <a:pt x="31" y="107"/>
                  </a:lnTo>
                  <a:lnTo>
                    <a:pt x="31" y="108"/>
                  </a:lnTo>
                  <a:lnTo>
                    <a:pt x="30" y="111"/>
                  </a:lnTo>
                  <a:lnTo>
                    <a:pt x="30" y="115"/>
                  </a:lnTo>
                  <a:lnTo>
                    <a:pt x="29" y="120"/>
                  </a:lnTo>
                  <a:lnTo>
                    <a:pt x="28" y="127"/>
                  </a:lnTo>
                  <a:lnTo>
                    <a:pt x="26" y="135"/>
                  </a:lnTo>
                  <a:lnTo>
                    <a:pt x="25" y="144"/>
                  </a:lnTo>
                  <a:lnTo>
                    <a:pt x="23" y="152"/>
                  </a:lnTo>
                  <a:lnTo>
                    <a:pt x="21" y="161"/>
                  </a:lnTo>
                  <a:lnTo>
                    <a:pt x="19" y="171"/>
                  </a:lnTo>
                  <a:lnTo>
                    <a:pt x="16" y="180"/>
                  </a:lnTo>
                  <a:lnTo>
                    <a:pt x="13" y="190"/>
                  </a:lnTo>
                  <a:lnTo>
                    <a:pt x="10" y="198"/>
                  </a:lnTo>
                  <a:lnTo>
                    <a:pt x="7" y="206"/>
                  </a:lnTo>
                  <a:lnTo>
                    <a:pt x="4" y="213"/>
                  </a:lnTo>
                  <a:lnTo>
                    <a:pt x="0" y="220"/>
                  </a:lnTo>
                  <a:lnTo>
                    <a:pt x="12" y="224"/>
                  </a:lnTo>
                  <a:lnTo>
                    <a:pt x="176" y="15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0" name="Freeform 465"/>
            <p:cNvSpPr>
              <a:spLocks/>
            </p:cNvSpPr>
            <p:nvPr/>
          </p:nvSpPr>
          <p:spPr bwMode="auto">
            <a:xfrm>
              <a:off x="4406" y="2394"/>
              <a:ext cx="111" cy="49"/>
            </a:xfrm>
            <a:custGeom>
              <a:avLst/>
              <a:gdLst>
                <a:gd name="T0" fmla="*/ 0 w 111"/>
                <a:gd name="T1" fmla="*/ 30 h 49"/>
                <a:gd name="T2" fmla="*/ 53 w 111"/>
                <a:gd name="T3" fmla="*/ 48 h 49"/>
                <a:gd name="T4" fmla="*/ 110 w 111"/>
                <a:gd name="T5" fmla="*/ 21 h 49"/>
                <a:gd name="T6" fmla="*/ 110 w 111"/>
                <a:gd name="T7" fmla="*/ 20 h 49"/>
                <a:gd name="T8" fmla="*/ 109 w 111"/>
                <a:gd name="T9" fmla="*/ 17 h 49"/>
                <a:gd name="T10" fmla="*/ 107 w 111"/>
                <a:gd name="T11" fmla="*/ 12 h 49"/>
                <a:gd name="T12" fmla="*/ 102 w 111"/>
                <a:gd name="T13" fmla="*/ 8 h 49"/>
                <a:gd name="T14" fmla="*/ 101 w 111"/>
                <a:gd name="T15" fmla="*/ 7 h 49"/>
                <a:gd name="T16" fmla="*/ 101 w 111"/>
                <a:gd name="T17" fmla="*/ 6 h 49"/>
                <a:gd name="T18" fmla="*/ 99 w 111"/>
                <a:gd name="T19" fmla="*/ 4 h 49"/>
                <a:gd name="T20" fmla="*/ 96 w 111"/>
                <a:gd name="T21" fmla="*/ 4 h 49"/>
                <a:gd name="T22" fmla="*/ 92 w 111"/>
                <a:gd name="T23" fmla="*/ 2 h 49"/>
                <a:gd name="T24" fmla="*/ 88 w 111"/>
                <a:gd name="T25" fmla="*/ 1 h 49"/>
                <a:gd name="T26" fmla="*/ 83 w 111"/>
                <a:gd name="T27" fmla="*/ 0 h 49"/>
                <a:gd name="T28" fmla="*/ 77 w 111"/>
                <a:gd name="T29" fmla="*/ 0 h 49"/>
                <a:gd name="T30" fmla="*/ 29 w 111"/>
                <a:gd name="T31" fmla="*/ 18 h 49"/>
                <a:gd name="T32" fmla="*/ 27 w 111"/>
                <a:gd name="T33" fmla="*/ 19 h 49"/>
                <a:gd name="T34" fmla="*/ 23 w 111"/>
                <a:gd name="T35" fmla="*/ 20 h 49"/>
                <a:gd name="T36" fmla="*/ 19 w 111"/>
                <a:gd name="T37" fmla="*/ 21 h 49"/>
                <a:gd name="T38" fmla="*/ 14 w 111"/>
                <a:gd name="T39" fmla="*/ 23 h 49"/>
                <a:gd name="T40" fmla="*/ 9 w 111"/>
                <a:gd name="T41" fmla="*/ 25 h 49"/>
                <a:gd name="T42" fmla="*/ 5 w 111"/>
                <a:gd name="T43" fmla="*/ 28 h 49"/>
                <a:gd name="T44" fmla="*/ 0 w 111"/>
                <a:gd name="T45" fmla="*/ 3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1" h="49">
                  <a:moveTo>
                    <a:pt x="0" y="30"/>
                  </a:moveTo>
                  <a:lnTo>
                    <a:pt x="53" y="48"/>
                  </a:lnTo>
                  <a:lnTo>
                    <a:pt x="110" y="21"/>
                  </a:lnTo>
                  <a:lnTo>
                    <a:pt x="110" y="20"/>
                  </a:lnTo>
                  <a:lnTo>
                    <a:pt x="109" y="17"/>
                  </a:lnTo>
                  <a:lnTo>
                    <a:pt x="107" y="12"/>
                  </a:lnTo>
                  <a:lnTo>
                    <a:pt x="102" y="8"/>
                  </a:lnTo>
                  <a:lnTo>
                    <a:pt x="101" y="7"/>
                  </a:lnTo>
                  <a:lnTo>
                    <a:pt x="101" y="6"/>
                  </a:lnTo>
                  <a:lnTo>
                    <a:pt x="99" y="4"/>
                  </a:lnTo>
                  <a:lnTo>
                    <a:pt x="96" y="4"/>
                  </a:lnTo>
                  <a:lnTo>
                    <a:pt x="92" y="2"/>
                  </a:lnTo>
                  <a:lnTo>
                    <a:pt x="88" y="1"/>
                  </a:lnTo>
                  <a:lnTo>
                    <a:pt x="83" y="0"/>
                  </a:lnTo>
                  <a:lnTo>
                    <a:pt x="77" y="0"/>
                  </a:lnTo>
                  <a:lnTo>
                    <a:pt x="29" y="18"/>
                  </a:lnTo>
                  <a:lnTo>
                    <a:pt x="27" y="19"/>
                  </a:lnTo>
                  <a:lnTo>
                    <a:pt x="23" y="20"/>
                  </a:lnTo>
                  <a:lnTo>
                    <a:pt x="19" y="21"/>
                  </a:lnTo>
                  <a:lnTo>
                    <a:pt x="14" y="23"/>
                  </a:lnTo>
                  <a:lnTo>
                    <a:pt x="9" y="25"/>
                  </a:lnTo>
                  <a:lnTo>
                    <a:pt x="5" y="28"/>
                  </a:lnTo>
                  <a:lnTo>
                    <a:pt x="0" y="30"/>
                  </a:lnTo>
                </a:path>
              </a:pathLst>
            </a:custGeom>
            <a:solidFill>
              <a:srgbClr val="004C4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1" name="Freeform 466"/>
            <p:cNvSpPr>
              <a:spLocks/>
            </p:cNvSpPr>
            <p:nvPr/>
          </p:nvSpPr>
          <p:spPr bwMode="auto">
            <a:xfrm>
              <a:off x="4406" y="2394"/>
              <a:ext cx="117" cy="55"/>
            </a:xfrm>
            <a:custGeom>
              <a:avLst/>
              <a:gdLst>
                <a:gd name="T0" fmla="*/ 0 w 117"/>
                <a:gd name="T1" fmla="*/ 34 h 55"/>
                <a:gd name="T2" fmla="*/ 56 w 117"/>
                <a:gd name="T3" fmla="*/ 54 h 55"/>
                <a:gd name="T4" fmla="*/ 116 w 117"/>
                <a:gd name="T5" fmla="*/ 24 h 55"/>
                <a:gd name="T6" fmla="*/ 116 w 117"/>
                <a:gd name="T7" fmla="*/ 23 h 55"/>
                <a:gd name="T8" fmla="*/ 115 w 117"/>
                <a:gd name="T9" fmla="*/ 19 h 55"/>
                <a:gd name="T10" fmla="*/ 113 w 117"/>
                <a:gd name="T11" fmla="*/ 14 h 55"/>
                <a:gd name="T12" fmla="*/ 108 w 117"/>
                <a:gd name="T13" fmla="*/ 9 h 55"/>
                <a:gd name="T14" fmla="*/ 107 w 117"/>
                <a:gd name="T15" fmla="*/ 8 h 55"/>
                <a:gd name="T16" fmla="*/ 106 w 117"/>
                <a:gd name="T17" fmla="*/ 7 h 55"/>
                <a:gd name="T18" fmla="*/ 104 w 117"/>
                <a:gd name="T19" fmla="*/ 5 h 55"/>
                <a:gd name="T20" fmla="*/ 101 w 117"/>
                <a:gd name="T21" fmla="*/ 4 h 55"/>
                <a:gd name="T22" fmla="*/ 97 w 117"/>
                <a:gd name="T23" fmla="*/ 2 h 55"/>
                <a:gd name="T24" fmla="*/ 93 w 117"/>
                <a:gd name="T25" fmla="*/ 1 h 55"/>
                <a:gd name="T26" fmla="*/ 88 w 117"/>
                <a:gd name="T27" fmla="*/ 0 h 55"/>
                <a:gd name="T28" fmla="*/ 81 w 117"/>
                <a:gd name="T29" fmla="*/ 0 h 55"/>
                <a:gd name="T30" fmla="*/ 31 w 117"/>
                <a:gd name="T31" fmla="*/ 20 h 55"/>
                <a:gd name="T32" fmla="*/ 28 w 117"/>
                <a:gd name="T33" fmla="*/ 21 h 55"/>
                <a:gd name="T34" fmla="*/ 24 w 117"/>
                <a:gd name="T35" fmla="*/ 22 h 55"/>
                <a:gd name="T36" fmla="*/ 20 w 117"/>
                <a:gd name="T37" fmla="*/ 24 h 55"/>
                <a:gd name="T38" fmla="*/ 15 w 117"/>
                <a:gd name="T39" fmla="*/ 26 h 55"/>
                <a:gd name="T40" fmla="*/ 10 w 117"/>
                <a:gd name="T41" fmla="*/ 28 h 55"/>
                <a:gd name="T42" fmla="*/ 5 w 117"/>
                <a:gd name="T43" fmla="*/ 31 h 55"/>
                <a:gd name="T44" fmla="*/ 0 w 117"/>
                <a:gd name="T45" fmla="*/ 34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7" h="55">
                  <a:moveTo>
                    <a:pt x="0" y="34"/>
                  </a:moveTo>
                  <a:lnTo>
                    <a:pt x="56" y="54"/>
                  </a:lnTo>
                  <a:lnTo>
                    <a:pt x="116" y="24"/>
                  </a:lnTo>
                  <a:lnTo>
                    <a:pt x="116" y="23"/>
                  </a:lnTo>
                  <a:lnTo>
                    <a:pt x="115" y="19"/>
                  </a:lnTo>
                  <a:lnTo>
                    <a:pt x="113" y="14"/>
                  </a:lnTo>
                  <a:lnTo>
                    <a:pt x="108" y="9"/>
                  </a:lnTo>
                  <a:lnTo>
                    <a:pt x="107" y="8"/>
                  </a:lnTo>
                  <a:lnTo>
                    <a:pt x="106" y="7"/>
                  </a:lnTo>
                  <a:lnTo>
                    <a:pt x="104" y="5"/>
                  </a:lnTo>
                  <a:lnTo>
                    <a:pt x="101" y="4"/>
                  </a:lnTo>
                  <a:lnTo>
                    <a:pt x="97" y="2"/>
                  </a:lnTo>
                  <a:lnTo>
                    <a:pt x="93" y="1"/>
                  </a:lnTo>
                  <a:lnTo>
                    <a:pt x="88" y="0"/>
                  </a:lnTo>
                  <a:lnTo>
                    <a:pt x="81" y="0"/>
                  </a:lnTo>
                  <a:lnTo>
                    <a:pt x="31" y="20"/>
                  </a:lnTo>
                  <a:lnTo>
                    <a:pt x="28" y="21"/>
                  </a:lnTo>
                  <a:lnTo>
                    <a:pt x="24" y="22"/>
                  </a:lnTo>
                  <a:lnTo>
                    <a:pt x="20" y="24"/>
                  </a:lnTo>
                  <a:lnTo>
                    <a:pt x="15" y="26"/>
                  </a:lnTo>
                  <a:lnTo>
                    <a:pt x="10" y="28"/>
                  </a:lnTo>
                  <a:lnTo>
                    <a:pt x="5" y="31"/>
                  </a:lnTo>
                  <a:lnTo>
                    <a:pt x="0" y="3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2" name="Freeform 467"/>
            <p:cNvSpPr>
              <a:spLocks/>
            </p:cNvSpPr>
            <p:nvPr/>
          </p:nvSpPr>
          <p:spPr bwMode="auto">
            <a:xfrm>
              <a:off x="4409" y="2415"/>
              <a:ext cx="47" cy="27"/>
            </a:xfrm>
            <a:custGeom>
              <a:avLst/>
              <a:gdLst>
                <a:gd name="T0" fmla="*/ 0 w 47"/>
                <a:gd name="T1" fmla="*/ 11 h 27"/>
                <a:gd name="T2" fmla="*/ 46 w 47"/>
                <a:gd name="T3" fmla="*/ 26 h 27"/>
                <a:gd name="T4" fmla="*/ 45 w 47"/>
                <a:gd name="T5" fmla="*/ 24 h 27"/>
                <a:gd name="T6" fmla="*/ 44 w 47"/>
                <a:gd name="T7" fmla="*/ 24 h 27"/>
                <a:gd name="T8" fmla="*/ 43 w 47"/>
                <a:gd name="T9" fmla="*/ 21 h 27"/>
                <a:gd name="T10" fmla="*/ 43 w 47"/>
                <a:gd name="T11" fmla="*/ 20 h 27"/>
                <a:gd name="T12" fmla="*/ 42 w 47"/>
                <a:gd name="T13" fmla="*/ 17 h 27"/>
                <a:gd name="T14" fmla="*/ 41 w 47"/>
                <a:gd name="T15" fmla="*/ 15 h 27"/>
                <a:gd name="T16" fmla="*/ 39 w 47"/>
                <a:gd name="T17" fmla="*/ 11 h 27"/>
                <a:gd name="T18" fmla="*/ 36 w 47"/>
                <a:gd name="T19" fmla="*/ 9 h 27"/>
                <a:gd name="T20" fmla="*/ 33 w 47"/>
                <a:gd name="T21" fmla="*/ 6 h 27"/>
                <a:gd name="T22" fmla="*/ 29 w 47"/>
                <a:gd name="T23" fmla="*/ 2 h 27"/>
                <a:gd name="T24" fmla="*/ 25 w 47"/>
                <a:gd name="T25" fmla="*/ 0 h 27"/>
                <a:gd name="T26" fmla="*/ 24 w 47"/>
                <a:gd name="T27" fmla="*/ 0 h 27"/>
                <a:gd name="T28" fmla="*/ 22 w 47"/>
                <a:gd name="T29" fmla="*/ 0 h 27"/>
                <a:gd name="T30" fmla="*/ 20 w 47"/>
                <a:gd name="T31" fmla="*/ 1 h 27"/>
                <a:gd name="T32" fmla="*/ 18 w 47"/>
                <a:gd name="T33" fmla="*/ 2 h 27"/>
                <a:gd name="T34" fmla="*/ 13 w 47"/>
                <a:gd name="T35" fmla="*/ 3 h 27"/>
                <a:gd name="T36" fmla="*/ 10 w 47"/>
                <a:gd name="T37" fmla="*/ 5 h 27"/>
                <a:gd name="T38" fmla="*/ 5 w 47"/>
                <a:gd name="T39" fmla="*/ 8 h 27"/>
                <a:gd name="T40" fmla="*/ 0 w 47"/>
                <a:gd name="T41"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 h="27">
                  <a:moveTo>
                    <a:pt x="0" y="11"/>
                  </a:moveTo>
                  <a:lnTo>
                    <a:pt x="46" y="26"/>
                  </a:lnTo>
                  <a:lnTo>
                    <a:pt x="45" y="24"/>
                  </a:lnTo>
                  <a:lnTo>
                    <a:pt x="44" y="24"/>
                  </a:lnTo>
                  <a:lnTo>
                    <a:pt x="43" y="21"/>
                  </a:lnTo>
                  <a:lnTo>
                    <a:pt x="43" y="20"/>
                  </a:lnTo>
                  <a:lnTo>
                    <a:pt x="42" y="17"/>
                  </a:lnTo>
                  <a:lnTo>
                    <a:pt x="41" y="15"/>
                  </a:lnTo>
                  <a:lnTo>
                    <a:pt x="39" y="11"/>
                  </a:lnTo>
                  <a:lnTo>
                    <a:pt x="36" y="9"/>
                  </a:lnTo>
                  <a:lnTo>
                    <a:pt x="33" y="6"/>
                  </a:lnTo>
                  <a:lnTo>
                    <a:pt x="29" y="2"/>
                  </a:lnTo>
                  <a:lnTo>
                    <a:pt x="25" y="0"/>
                  </a:lnTo>
                  <a:lnTo>
                    <a:pt x="24" y="0"/>
                  </a:lnTo>
                  <a:lnTo>
                    <a:pt x="22" y="0"/>
                  </a:lnTo>
                  <a:lnTo>
                    <a:pt x="20" y="1"/>
                  </a:lnTo>
                  <a:lnTo>
                    <a:pt x="18" y="2"/>
                  </a:lnTo>
                  <a:lnTo>
                    <a:pt x="13" y="3"/>
                  </a:lnTo>
                  <a:lnTo>
                    <a:pt x="10" y="5"/>
                  </a:lnTo>
                  <a:lnTo>
                    <a:pt x="5" y="8"/>
                  </a:lnTo>
                  <a:lnTo>
                    <a:pt x="0" y="1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3" name="Freeform 468"/>
            <p:cNvSpPr>
              <a:spLocks/>
            </p:cNvSpPr>
            <p:nvPr/>
          </p:nvSpPr>
          <p:spPr bwMode="auto">
            <a:xfrm>
              <a:off x="4439" y="2395"/>
              <a:ext cx="58" cy="17"/>
            </a:xfrm>
            <a:custGeom>
              <a:avLst/>
              <a:gdLst>
                <a:gd name="T0" fmla="*/ 43 w 58"/>
                <a:gd name="T1" fmla="*/ 0 h 17"/>
                <a:gd name="T2" fmla="*/ 0 w 58"/>
                <a:gd name="T3" fmla="*/ 14 h 17"/>
                <a:gd name="T4" fmla="*/ 0 w 58"/>
                <a:gd name="T5" fmla="*/ 15 h 17"/>
                <a:gd name="T6" fmla="*/ 2 w 58"/>
                <a:gd name="T7" fmla="*/ 15 h 17"/>
                <a:gd name="T8" fmla="*/ 4 w 58"/>
                <a:gd name="T9" fmla="*/ 16 h 17"/>
                <a:gd name="T10" fmla="*/ 6 w 58"/>
                <a:gd name="T11" fmla="*/ 16 h 17"/>
                <a:gd name="T12" fmla="*/ 8 w 58"/>
                <a:gd name="T13" fmla="*/ 15 h 17"/>
                <a:gd name="T14" fmla="*/ 13 w 58"/>
                <a:gd name="T15" fmla="*/ 13 h 17"/>
                <a:gd name="T16" fmla="*/ 18 w 58"/>
                <a:gd name="T17" fmla="*/ 11 h 17"/>
                <a:gd name="T18" fmla="*/ 25 w 58"/>
                <a:gd name="T19" fmla="*/ 8 h 17"/>
                <a:gd name="T20" fmla="*/ 32 w 58"/>
                <a:gd name="T21" fmla="*/ 6 h 17"/>
                <a:gd name="T22" fmla="*/ 38 w 58"/>
                <a:gd name="T23" fmla="*/ 4 h 17"/>
                <a:gd name="T24" fmla="*/ 44 w 58"/>
                <a:gd name="T25" fmla="*/ 2 h 17"/>
                <a:gd name="T26" fmla="*/ 49 w 58"/>
                <a:gd name="T27" fmla="*/ 2 h 17"/>
                <a:gd name="T28" fmla="*/ 54 w 58"/>
                <a:gd name="T29" fmla="*/ 2 h 17"/>
                <a:gd name="T30" fmla="*/ 57 w 58"/>
                <a:gd name="T31" fmla="*/ 2 h 17"/>
                <a:gd name="T32" fmla="*/ 57 w 58"/>
                <a:gd name="T33" fmla="*/ 1 h 17"/>
                <a:gd name="T34" fmla="*/ 57 w 58"/>
                <a:gd name="T35" fmla="*/ 1 h 17"/>
                <a:gd name="T36" fmla="*/ 55 w 58"/>
                <a:gd name="T37" fmla="*/ 1 h 17"/>
                <a:gd name="T38" fmla="*/ 53 w 58"/>
                <a:gd name="T39" fmla="*/ 0 h 17"/>
                <a:gd name="T40" fmla="*/ 50 w 58"/>
                <a:gd name="T41" fmla="*/ 0 h 17"/>
                <a:gd name="T42" fmla="*/ 43 w 58"/>
                <a:gd name="T4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8" h="17">
                  <a:moveTo>
                    <a:pt x="43" y="0"/>
                  </a:moveTo>
                  <a:lnTo>
                    <a:pt x="0" y="14"/>
                  </a:lnTo>
                  <a:lnTo>
                    <a:pt x="0" y="15"/>
                  </a:lnTo>
                  <a:lnTo>
                    <a:pt x="2" y="15"/>
                  </a:lnTo>
                  <a:lnTo>
                    <a:pt x="4" y="16"/>
                  </a:lnTo>
                  <a:lnTo>
                    <a:pt x="6" y="16"/>
                  </a:lnTo>
                  <a:lnTo>
                    <a:pt x="8" y="15"/>
                  </a:lnTo>
                  <a:lnTo>
                    <a:pt x="13" y="13"/>
                  </a:lnTo>
                  <a:lnTo>
                    <a:pt x="18" y="11"/>
                  </a:lnTo>
                  <a:lnTo>
                    <a:pt x="25" y="8"/>
                  </a:lnTo>
                  <a:lnTo>
                    <a:pt x="32" y="6"/>
                  </a:lnTo>
                  <a:lnTo>
                    <a:pt x="38" y="4"/>
                  </a:lnTo>
                  <a:lnTo>
                    <a:pt x="44" y="2"/>
                  </a:lnTo>
                  <a:lnTo>
                    <a:pt x="49" y="2"/>
                  </a:lnTo>
                  <a:lnTo>
                    <a:pt x="54" y="2"/>
                  </a:lnTo>
                  <a:lnTo>
                    <a:pt x="57" y="2"/>
                  </a:lnTo>
                  <a:lnTo>
                    <a:pt x="57" y="1"/>
                  </a:lnTo>
                  <a:lnTo>
                    <a:pt x="57" y="1"/>
                  </a:lnTo>
                  <a:lnTo>
                    <a:pt x="55" y="1"/>
                  </a:lnTo>
                  <a:lnTo>
                    <a:pt x="53" y="0"/>
                  </a:lnTo>
                  <a:lnTo>
                    <a:pt x="50" y="0"/>
                  </a:lnTo>
                  <a:lnTo>
                    <a:pt x="43" y="0"/>
                  </a:lnTo>
                </a:path>
              </a:pathLst>
            </a:custGeom>
            <a:solidFill>
              <a:srgbClr val="47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4" name="Freeform 469"/>
            <p:cNvSpPr>
              <a:spLocks/>
            </p:cNvSpPr>
            <p:nvPr/>
          </p:nvSpPr>
          <p:spPr bwMode="auto">
            <a:xfrm>
              <a:off x="4461" y="2415"/>
              <a:ext cx="44" cy="27"/>
            </a:xfrm>
            <a:custGeom>
              <a:avLst/>
              <a:gdLst>
                <a:gd name="T0" fmla="*/ 41 w 44"/>
                <a:gd name="T1" fmla="*/ 7 h 27"/>
                <a:gd name="T2" fmla="*/ 1 w 44"/>
                <a:gd name="T3" fmla="*/ 26 h 27"/>
                <a:gd name="T4" fmla="*/ 1 w 44"/>
                <a:gd name="T5" fmla="*/ 25 h 27"/>
                <a:gd name="T6" fmla="*/ 0 w 44"/>
                <a:gd name="T7" fmla="*/ 24 h 27"/>
                <a:gd name="T8" fmla="*/ 0 w 44"/>
                <a:gd name="T9" fmla="*/ 24 h 27"/>
                <a:gd name="T10" fmla="*/ 1 w 44"/>
                <a:gd name="T11" fmla="*/ 23 h 27"/>
                <a:gd name="T12" fmla="*/ 2 w 44"/>
                <a:gd name="T13" fmla="*/ 23 h 27"/>
                <a:gd name="T14" fmla="*/ 4 w 44"/>
                <a:gd name="T15" fmla="*/ 21 h 27"/>
                <a:gd name="T16" fmla="*/ 7 w 44"/>
                <a:gd name="T17" fmla="*/ 20 h 27"/>
                <a:gd name="T18" fmla="*/ 11 w 44"/>
                <a:gd name="T19" fmla="*/ 19 h 27"/>
                <a:gd name="T20" fmla="*/ 15 w 44"/>
                <a:gd name="T21" fmla="*/ 17 h 27"/>
                <a:gd name="T22" fmla="*/ 18 w 44"/>
                <a:gd name="T23" fmla="*/ 15 h 27"/>
                <a:gd name="T24" fmla="*/ 21 w 44"/>
                <a:gd name="T25" fmla="*/ 15 h 27"/>
                <a:gd name="T26" fmla="*/ 23 w 44"/>
                <a:gd name="T27" fmla="*/ 13 h 27"/>
                <a:gd name="T28" fmla="*/ 25 w 44"/>
                <a:gd name="T29" fmla="*/ 11 h 27"/>
                <a:gd name="T30" fmla="*/ 27 w 44"/>
                <a:gd name="T31" fmla="*/ 10 h 27"/>
                <a:gd name="T32" fmla="*/ 30 w 44"/>
                <a:gd name="T33" fmla="*/ 9 h 27"/>
                <a:gd name="T34" fmla="*/ 31 w 44"/>
                <a:gd name="T35" fmla="*/ 9 h 27"/>
                <a:gd name="T36" fmla="*/ 33 w 44"/>
                <a:gd name="T37" fmla="*/ 7 h 27"/>
                <a:gd name="T38" fmla="*/ 38 w 44"/>
                <a:gd name="T39" fmla="*/ 4 h 27"/>
                <a:gd name="T40" fmla="*/ 41 w 44"/>
                <a:gd name="T41" fmla="*/ 2 h 27"/>
                <a:gd name="T42" fmla="*/ 43 w 44"/>
                <a:gd name="T43" fmla="*/ 0 h 27"/>
                <a:gd name="T44" fmla="*/ 41 w 44"/>
                <a:gd name="T45"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27">
                  <a:moveTo>
                    <a:pt x="41" y="7"/>
                  </a:moveTo>
                  <a:lnTo>
                    <a:pt x="1" y="26"/>
                  </a:lnTo>
                  <a:lnTo>
                    <a:pt x="1" y="25"/>
                  </a:lnTo>
                  <a:lnTo>
                    <a:pt x="0" y="24"/>
                  </a:lnTo>
                  <a:lnTo>
                    <a:pt x="0" y="24"/>
                  </a:lnTo>
                  <a:lnTo>
                    <a:pt x="1" y="23"/>
                  </a:lnTo>
                  <a:lnTo>
                    <a:pt x="2" y="23"/>
                  </a:lnTo>
                  <a:lnTo>
                    <a:pt x="4" y="21"/>
                  </a:lnTo>
                  <a:lnTo>
                    <a:pt x="7" y="20"/>
                  </a:lnTo>
                  <a:lnTo>
                    <a:pt x="11" y="19"/>
                  </a:lnTo>
                  <a:lnTo>
                    <a:pt x="15" y="17"/>
                  </a:lnTo>
                  <a:lnTo>
                    <a:pt x="18" y="15"/>
                  </a:lnTo>
                  <a:lnTo>
                    <a:pt x="21" y="15"/>
                  </a:lnTo>
                  <a:lnTo>
                    <a:pt x="23" y="13"/>
                  </a:lnTo>
                  <a:lnTo>
                    <a:pt x="25" y="11"/>
                  </a:lnTo>
                  <a:lnTo>
                    <a:pt x="27" y="10"/>
                  </a:lnTo>
                  <a:lnTo>
                    <a:pt x="30" y="9"/>
                  </a:lnTo>
                  <a:lnTo>
                    <a:pt x="31" y="9"/>
                  </a:lnTo>
                  <a:lnTo>
                    <a:pt x="33" y="7"/>
                  </a:lnTo>
                  <a:lnTo>
                    <a:pt x="38" y="4"/>
                  </a:lnTo>
                  <a:lnTo>
                    <a:pt x="41" y="2"/>
                  </a:lnTo>
                  <a:lnTo>
                    <a:pt x="43" y="0"/>
                  </a:lnTo>
                  <a:lnTo>
                    <a:pt x="41" y="7"/>
                  </a:lnTo>
                </a:path>
              </a:pathLst>
            </a:custGeom>
            <a:solidFill>
              <a:srgbClr val="47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5" name="Freeform 470"/>
            <p:cNvSpPr>
              <a:spLocks/>
            </p:cNvSpPr>
            <p:nvPr/>
          </p:nvSpPr>
          <p:spPr bwMode="auto">
            <a:xfrm>
              <a:off x="4332" y="2225"/>
              <a:ext cx="264" cy="251"/>
            </a:xfrm>
            <a:custGeom>
              <a:avLst/>
              <a:gdLst>
                <a:gd name="T0" fmla="*/ 210 w 264"/>
                <a:gd name="T1" fmla="*/ 91 h 251"/>
                <a:gd name="T2" fmla="*/ 209 w 264"/>
                <a:gd name="T3" fmla="*/ 92 h 251"/>
                <a:gd name="T4" fmla="*/ 207 w 264"/>
                <a:gd name="T5" fmla="*/ 93 h 251"/>
                <a:gd name="T6" fmla="*/ 204 w 264"/>
                <a:gd name="T7" fmla="*/ 96 h 251"/>
                <a:gd name="T8" fmla="*/ 202 w 264"/>
                <a:gd name="T9" fmla="*/ 99 h 251"/>
                <a:gd name="T10" fmla="*/ 198 w 264"/>
                <a:gd name="T11" fmla="*/ 103 h 251"/>
                <a:gd name="T12" fmla="*/ 196 w 264"/>
                <a:gd name="T13" fmla="*/ 107 h 251"/>
                <a:gd name="T14" fmla="*/ 192 w 264"/>
                <a:gd name="T15" fmla="*/ 114 h 251"/>
                <a:gd name="T16" fmla="*/ 190 w 264"/>
                <a:gd name="T17" fmla="*/ 121 h 251"/>
                <a:gd name="T18" fmla="*/ 189 w 264"/>
                <a:gd name="T19" fmla="*/ 124 h 251"/>
                <a:gd name="T20" fmla="*/ 188 w 264"/>
                <a:gd name="T21" fmla="*/ 134 h 251"/>
                <a:gd name="T22" fmla="*/ 185 w 264"/>
                <a:gd name="T23" fmla="*/ 146 h 251"/>
                <a:gd name="T24" fmla="*/ 181 w 264"/>
                <a:gd name="T25" fmla="*/ 162 h 251"/>
                <a:gd name="T26" fmla="*/ 178 w 264"/>
                <a:gd name="T27" fmla="*/ 178 h 251"/>
                <a:gd name="T28" fmla="*/ 174 w 264"/>
                <a:gd name="T29" fmla="*/ 192 h 251"/>
                <a:gd name="T30" fmla="*/ 171 w 264"/>
                <a:gd name="T31" fmla="*/ 203 h 251"/>
                <a:gd name="T32" fmla="*/ 169 w 264"/>
                <a:gd name="T33" fmla="*/ 210 h 251"/>
                <a:gd name="T34" fmla="*/ 166 w 264"/>
                <a:gd name="T35" fmla="*/ 214 h 251"/>
                <a:gd name="T36" fmla="*/ 162 w 264"/>
                <a:gd name="T37" fmla="*/ 218 h 251"/>
                <a:gd name="T38" fmla="*/ 158 w 264"/>
                <a:gd name="T39" fmla="*/ 221 h 251"/>
                <a:gd name="T40" fmla="*/ 153 w 264"/>
                <a:gd name="T41" fmla="*/ 223 h 251"/>
                <a:gd name="T42" fmla="*/ 149 w 264"/>
                <a:gd name="T43" fmla="*/ 225 h 251"/>
                <a:gd name="T44" fmla="*/ 144 w 264"/>
                <a:gd name="T45" fmla="*/ 226 h 251"/>
                <a:gd name="T46" fmla="*/ 140 w 264"/>
                <a:gd name="T47" fmla="*/ 226 h 251"/>
                <a:gd name="T48" fmla="*/ 136 w 264"/>
                <a:gd name="T49" fmla="*/ 226 h 251"/>
                <a:gd name="T50" fmla="*/ 196 w 264"/>
                <a:gd name="T51" fmla="*/ 250 h 251"/>
                <a:gd name="T52" fmla="*/ 196 w 264"/>
                <a:gd name="T53" fmla="*/ 248 h 251"/>
                <a:gd name="T54" fmla="*/ 197 w 264"/>
                <a:gd name="T55" fmla="*/ 247 h 251"/>
                <a:gd name="T56" fmla="*/ 197 w 264"/>
                <a:gd name="T57" fmla="*/ 245 h 251"/>
                <a:gd name="T58" fmla="*/ 199 w 264"/>
                <a:gd name="T59" fmla="*/ 243 h 251"/>
                <a:gd name="T60" fmla="*/ 200 w 264"/>
                <a:gd name="T61" fmla="*/ 239 h 251"/>
                <a:gd name="T62" fmla="*/ 202 w 264"/>
                <a:gd name="T63" fmla="*/ 235 h 251"/>
                <a:gd name="T64" fmla="*/ 204 w 264"/>
                <a:gd name="T65" fmla="*/ 229 h 251"/>
                <a:gd name="T66" fmla="*/ 207 w 264"/>
                <a:gd name="T67" fmla="*/ 225 h 251"/>
                <a:gd name="T68" fmla="*/ 209 w 264"/>
                <a:gd name="T69" fmla="*/ 218 h 251"/>
                <a:gd name="T70" fmla="*/ 211 w 264"/>
                <a:gd name="T71" fmla="*/ 210 h 251"/>
                <a:gd name="T72" fmla="*/ 214 w 264"/>
                <a:gd name="T73" fmla="*/ 202 h 251"/>
                <a:gd name="T74" fmla="*/ 216 w 264"/>
                <a:gd name="T75" fmla="*/ 192 h 251"/>
                <a:gd name="T76" fmla="*/ 218 w 264"/>
                <a:gd name="T77" fmla="*/ 182 h 251"/>
                <a:gd name="T78" fmla="*/ 221 w 264"/>
                <a:gd name="T79" fmla="*/ 170 h 251"/>
                <a:gd name="T80" fmla="*/ 223 w 264"/>
                <a:gd name="T81" fmla="*/ 157 h 251"/>
                <a:gd name="T82" fmla="*/ 223 w 264"/>
                <a:gd name="T83" fmla="*/ 153 h 251"/>
                <a:gd name="T84" fmla="*/ 224 w 264"/>
                <a:gd name="T85" fmla="*/ 147 h 251"/>
                <a:gd name="T86" fmla="*/ 226 w 264"/>
                <a:gd name="T87" fmla="*/ 140 h 251"/>
                <a:gd name="T88" fmla="*/ 229 w 264"/>
                <a:gd name="T89" fmla="*/ 130 h 251"/>
                <a:gd name="T90" fmla="*/ 233 w 264"/>
                <a:gd name="T91" fmla="*/ 120 h 251"/>
                <a:gd name="T92" fmla="*/ 241 w 264"/>
                <a:gd name="T93" fmla="*/ 109 h 251"/>
                <a:gd name="T94" fmla="*/ 250 w 264"/>
                <a:gd name="T95" fmla="*/ 100 h 251"/>
                <a:gd name="T96" fmla="*/ 263 w 264"/>
                <a:gd name="T97" fmla="*/ 92 h 251"/>
                <a:gd name="T98" fmla="*/ 0 w 264"/>
                <a:gd name="T99" fmla="*/ 0 h 251"/>
                <a:gd name="T100" fmla="*/ 3 w 264"/>
                <a:gd name="T101" fmla="*/ 21 h 251"/>
                <a:gd name="T102" fmla="*/ 210 w 264"/>
                <a:gd name="T103" fmla="*/ 9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4" h="251">
                  <a:moveTo>
                    <a:pt x="210" y="91"/>
                  </a:moveTo>
                  <a:lnTo>
                    <a:pt x="209" y="92"/>
                  </a:lnTo>
                  <a:lnTo>
                    <a:pt x="207" y="93"/>
                  </a:lnTo>
                  <a:lnTo>
                    <a:pt x="204" y="96"/>
                  </a:lnTo>
                  <a:lnTo>
                    <a:pt x="202" y="99"/>
                  </a:lnTo>
                  <a:lnTo>
                    <a:pt x="198" y="103"/>
                  </a:lnTo>
                  <a:lnTo>
                    <a:pt x="196" y="107"/>
                  </a:lnTo>
                  <a:lnTo>
                    <a:pt x="192" y="114"/>
                  </a:lnTo>
                  <a:lnTo>
                    <a:pt x="190" y="121"/>
                  </a:lnTo>
                  <a:lnTo>
                    <a:pt x="189" y="124"/>
                  </a:lnTo>
                  <a:lnTo>
                    <a:pt x="188" y="134"/>
                  </a:lnTo>
                  <a:lnTo>
                    <a:pt x="185" y="146"/>
                  </a:lnTo>
                  <a:lnTo>
                    <a:pt x="181" y="162"/>
                  </a:lnTo>
                  <a:lnTo>
                    <a:pt x="178" y="178"/>
                  </a:lnTo>
                  <a:lnTo>
                    <a:pt x="174" y="192"/>
                  </a:lnTo>
                  <a:lnTo>
                    <a:pt x="171" y="203"/>
                  </a:lnTo>
                  <a:lnTo>
                    <a:pt x="169" y="210"/>
                  </a:lnTo>
                  <a:lnTo>
                    <a:pt x="166" y="214"/>
                  </a:lnTo>
                  <a:lnTo>
                    <a:pt x="162" y="218"/>
                  </a:lnTo>
                  <a:lnTo>
                    <a:pt x="158" y="221"/>
                  </a:lnTo>
                  <a:lnTo>
                    <a:pt x="153" y="223"/>
                  </a:lnTo>
                  <a:lnTo>
                    <a:pt x="149" y="225"/>
                  </a:lnTo>
                  <a:lnTo>
                    <a:pt x="144" y="226"/>
                  </a:lnTo>
                  <a:lnTo>
                    <a:pt x="140" y="226"/>
                  </a:lnTo>
                  <a:lnTo>
                    <a:pt x="136" y="226"/>
                  </a:lnTo>
                  <a:lnTo>
                    <a:pt x="196" y="250"/>
                  </a:lnTo>
                  <a:lnTo>
                    <a:pt x="196" y="248"/>
                  </a:lnTo>
                  <a:lnTo>
                    <a:pt x="197" y="247"/>
                  </a:lnTo>
                  <a:lnTo>
                    <a:pt x="197" y="245"/>
                  </a:lnTo>
                  <a:lnTo>
                    <a:pt x="199" y="243"/>
                  </a:lnTo>
                  <a:lnTo>
                    <a:pt x="200" y="239"/>
                  </a:lnTo>
                  <a:lnTo>
                    <a:pt x="202" y="235"/>
                  </a:lnTo>
                  <a:lnTo>
                    <a:pt x="204" y="229"/>
                  </a:lnTo>
                  <a:lnTo>
                    <a:pt x="207" y="225"/>
                  </a:lnTo>
                  <a:lnTo>
                    <a:pt x="209" y="218"/>
                  </a:lnTo>
                  <a:lnTo>
                    <a:pt x="211" y="210"/>
                  </a:lnTo>
                  <a:lnTo>
                    <a:pt x="214" y="202"/>
                  </a:lnTo>
                  <a:lnTo>
                    <a:pt x="216" y="192"/>
                  </a:lnTo>
                  <a:lnTo>
                    <a:pt x="218" y="182"/>
                  </a:lnTo>
                  <a:lnTo>
                    <a:pt x="221" y="170"/>
                  </a:lnTo>
                  <a:lnTo>
                    <a:pt x="223" y="157"/>
                  </a:lnTo>
                  <a:lnTo>
                    <a:pt x="223" y="153"/>
                  </a:lnTo>
                  <a:lnTo>
                    <a:pt x="224" y="147"/>
                  </a:lnTo>
                  <a:lnTo>
                    <a:pt x="226" y="140"/>
                  </a:lnTo>
                  <a:lnTo>
                    <a:pt x="229" y="130"/>
                  </a:lnTo>
                  <a:lnTo>
                    <a:pt x="233" y="120"/>
                  </a:lnTo>
                  <a:lnTo>
                    <a:pt x="241" y="109"/>
                  </a:lnTo>
                  <a:lnTo>
                    <a:pt x="250" y="100"/>
                  </a:lnTo>
                  <a:lnTo>
                    <a:pt x="263" y="92"/>
                  </a:lnTo>
                  <a:lnTo>
                    <a:pt x="0" y="0"/>
                  </a:lnTo>
                  <a:lnTo>
                    <a:pt x="3" y="21"/>
                  </a:lnTo>
                  <a:lnTo>
                    <a:pt x="210" y="91"/>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6" name="Freeform 471"/>
            <p:cNvSpPr>
              <a:spLocks/>
            </p:cNvSpPr>
            <p:nvPr/>
          </p:nvSpPr>
          <p:spPr bwMode="auto">
            <a:xfrm>
              <a:off x="4332" y="2225"/>
              <a:ext cx="270" cy="257"/>
            </a:xfrm>
            <a:custGeom>
              <a:avLst/>
              <a:gdLst>
                <a:gd name="T0" fmla="*/ 215 w 270"/>
                <a:gd name="T1" fmla="*/ 93 h 257"/>
                <a:gd name="T2" fmla="*/ 215 w 270"/>
                <a:gd name="T3" fmla="*/ 93 h 257"/>
                <a:gd name="T4" fmla="*/ 214 w 270"/>
                <a:gd name="T5" fmla="*/ 94 h 257"/>
                <a:gd name="T6" fmla="*/ 212 w 270"/>
                <a:gd name="T7" fmla="*/ 95 h 257"/>
                <a:gd name="T8" fmla="*/ 209 w 270"/>
                <a:gd name="T9" fmla="*/ 98 h 257"/>
                <a:gd name="T10" fmla="*/ 207 w 270"/>
                <a:gd name="T11" fmla="*/ 101 h 257"/>
                <a:gd name="T12" fmla="*/ 203 w 270"/>
                <a:gd name="T13" fmla="*/ 105 h 257"/>
                <a:gd name="T14" fmla="*/ 200 w 270"/>
                <a:gd name="T15" fmla="*/ 110 h 257"/>
                <a:gd name="T16" fmla="*/ 196 w 270"/>
                <a:gd name="T17" fmla="*/ 117 h 257"/>
                <a:gd name="T18" fmla="*/ 194 w 270"/>
                <a:gd name="T19" fmla="*/ 124 h 257"/>
                <a:gd name="T20" fmla="*/ 193 w 270"/>
                <a:gd name="T21" fmla="*/ 127 h 257"/>
                <a:gd name="T22" fmla="*/ 192 w 270"/>
                <a:gd name="T23" fmla="*/ 137 h 257"/>
                <a:gd name="T24" fmla="*/ 189 w 270"/>
                <a:gd name="T25" fmla="*/ 150 h 257"/>
                <a:gd name="T26" fmla="*/ 185 w 270"/>
                <a:gd name="T27" fmla="*/ 166 h 257"/>
                <a:gd name="T28" fmla="*/ 182 w 270"/>
                <a:gd name="T29" fmla="*/ 182 h 257"/>
                <a:gd name="T30" fmla="*/ 178 w 270"/>
                <a:gd name="T31" fmla="*/ 197 h 257"/>
                <a:gd name="T32" fmla="*/ 175 w 270"/>
                <a:gd name="T33" fmla="*/ 208 h 257"/>
                <a:gd name="T34" fmla="*/ 173 w 270"/>
                <a:gd name="T35" fmla="*/ 215 h 257"/>
                <a:gd name="T36" fmla="*/ 170 w 270"/>
                <a:gd name="T37" fmla="*/ 219 h 257"/>
                <a:gd name="T38" fmla="*/ 166 w 270"/>
                <a:gd name="T39" fmla="*/ 223 h 257"/>
                <a:gd name="T40" fmla="*/ 162 w 270"/>
                <a:gd name="T41" fmla="*/ 226 h 257"/>
                <a:gd name="T42" fmla="*/ 157 w 270"/>
                <a:gd name="T43" fmla="*/ 228 h 257"/>
                <a:gd name="T44" fmla="*/ 152 w 270"/>
                <a:gd name="T45" fmla="*/ 230 h 257"/>
                <a:gd name="T46" fmla="*/ 147 w 270"/>
                <a:gd name="T47" fmla="*/ 231 h 257"/>
                <a:gd name="T48" fmla="*/ 143 w 270"/>
                <a:gd name="T49" fmla="*/ 231 h 257"/>
                <a:gd name="T50" fmla="*/ 139 w 270"/>
                <a:gd name="T51" fmla="*/ 231 h 257"/>
                <a:gd name="T52" fmla="*/ 200 w 270"/>
                <a:gd name="T53" fmla="*/ 256 h 257"/>
                <a:gd name="T54" fmla="*/ 200 w 270"/>
                <a:gd name="T55" fmla="*/ 254 h 257"/>
                <a:gd name="T56" fmla="*/ 201 w 270"/>
                <a:gd name="T57" fmla="*/ 253 h 257"/>
                <a:gd name="T58" fmla="*/ 202 w 270"/>
                <a:gd name="T59" fmla="*/ 251 h 257"/>
                <a:gd name="T60" fmla="*/ 204 w 270"/>
                <a:gd name="T61" fmla="*/ 249 h 257"/>
                <a:gd name="T62" fmla="*/ 205 w 270"/>
                <a:gd name="T63" fmla="*/ 245 h 257"/>
                <a:gd name="T64" fmla="*/ 207 w 270"/>
                <a:gd name="T65" fmla="*/ 241 h 257"/>
                <a:gd name="T66" fmla="*/ 209 w 270"/>
                <a:gd name="T67" fmla="*/ 235 h 257"/>
                <a:gd name="T68" fmla="*/ 212 w 270"/>
                <a:gd name="T69" fmla="*/ 230 h 257"/>
                <a:gd name="T70" fmla="*/ 214 w 270"/>
                <a:gd name="T71" fmla="*/ 223 h 257"/>
                <a:gd name="T72" fmla="*/ 216 w 270"/>
                <a:gd name="T73" fmla="*/ 215 h 257"/>
                <a:gd name="T74" fmla="*/ 219 w 270"/>
                <a:gd name="T75" fmla="*/ 207 h 257"/>
                <a:gd name="T76" fmla="*/ 221 w 270"/>
                <a:gd name="T77" fmla="*/ 197 h 257"/>
                <a:gd name="T78" fmla="*/ 223 w 270"/>
                <a:gd name="T79" fmla="*/ 186 h 257"/>
                <a:gd name="T80" fmla="*/ 226 w 270"/>
                <a:gd name="T81" fmla="*/ 174 h 257"/>
                <a:gd name="T82" fmla="*/ 228 w 270"/>
                <a:gd name="T83" fmla="*/ 161 h 257"/>
                <a:gd name="T84" fmla="*/ 228 w 270"/>
                <a:gd name="T85" fmla="*/ 157 h 257"/>
                <a:gd name="T86" fmla="*/ 229 w 270"/>
                <a:gd name="T87" fmla="*/ 151 h 257"/>
                <a:gd name="T88" fmla="*/ 231 w 270"/>
                <a:gd name="T89" fmla="*/ 143 h 257"/>
                <a:gd name="T90" fmla="*/ 234 w 270"/>
                <a:gd name="T91" fmla="*/ 133 h 257"/>
                <a:gd name="T92" fmla="*/ 238 w 270"/>
                <a:gd name="T93" fmla="*/ 123 h 257"/>
                <a:gd name="T94" fmla="*/ 246 w 270"/>
                <a:gd name="T95" fmla="*/ 112 h 257"/>
                <a:gd name="T96" fmla="*/ 256 w 270"/>
                <a:gd name="T97" fmla="*/ 102 h 257"/>
                <a:gd name="T98" fmla="*/ 269 w 270"/>
                <a:gd name="T99" fmla="*/ 94 h 257"/>
                <a:gd name="T100" fmla="*/ 0 w 270"/>
                <a:gd name="T101" fmla="*/ 0 h 257"/>
                <a:gd name="T102" fmla="*/ 3 w 270"/>
                <a:gd name="T103" fmla="*/ 22 h 257"/>
                <a:gd name="T104" fmla="*/ 215 w 270"/>
                <a:gd name="T105" fmla="*/ 9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0" h="257">
                  <a:moveTo>
                    <a:pt x="215" y="93"/>
                  </a:moveTo>
                  <a:lnTo>
                    <a:pt x="215" y="93"/>
                  </a:lnTo>
                  <a:lnTo>
                    <a:pt x="214" y="94"/>
                  </a:lnTo>
                  <a:lnTo>
                    <a:pt x="212" y="95"/>
                  </a:lnTo>
                  <a:lnTo>
                    <a:pt x="209" y="98"/>
                  </a:lnTo>
                  <a:lnTo>
                    <a:pt x="207" y="101"/>
                  </a:lnTo>
                  <a:lnTo>
                    <a:pt x="203" y="105"/>
                  </a:lnTo>
                  <a:lnTo>
                    <a:pt x="200" y="110"/>
                  </a:lnTo>
                  <a:lnTo>
                    <a:pt x="196" y="117"/>
                  </a:lnTo>
                  <a:lnTo>
                    <a:pt x="194" y="124"/>
                  </a:lnTo>
                  <a:lnTo>
                    <a:pt x="193" y="127"/>
                  </a:lnTo>
                  <a:lnTo>
                    <a:pt x="192" y="137"/>
                  </a:lnTo>
                  <a:lnTo>
                    <a:pt x="189" y="150"/>
                  </a:lnTo>
                  <a:lnTo>
                    <a:pt x="185" y="166"/>
                  </a:lnTo>
                  <a:lnTo>
                    <a:pt x="182" y="182"/>
                  </a:lnTo>
                  <a:lnTo>
                    <a:pt x="178" y="197"/>
                  </a:lnTo>
                  <a:lnTo>
                    <a:pt x="175" y="208"/>
                  </a:lnTo>
                  <a:lnTo>
                    <a:pt x="173" y="215"/>
                  </a:lnTo>
                  <a:lnTo>
                    <a:pt x="170" y="219"/>
                  </a:lnTo>
                  <a:lnTo>
                    <a:pt x="166" y="223"/>
                  </a:lnTo>
                  <a:lnTo>
                    <a:pt x="162" y="226"/>
                  </a:lnTo>
                  <a:lnTo>
                    <a:pt x="157" y="228"/>
                  </a:lnTo>
                  <a:lnTo>
                    <a:pt x="152" y="230"/>
                  </a:lnTo>
                  <a:lnTo>
                    <a:pt x="147" y="231"/>
                  </a:lnTo>
                  <a:lnTo>
                    <a:pt x="143" y="231"/>
                  </a:lnTo>
                  <a:lnTo>
                    <a:pt x="139" y="231"/>
                  </a:lnTo>
                  <a:lnTo>
                    <a:pt x="200" y="256"/>
                  </a:lnTo>
                  <a:lnTo>
                    <a:pt x="200" y="254"/>
                  </a:lnTo>
                  <a:lnTo>
                    <a:pt x="201" y="253"/>
                  </a:lnTo>
                  <a:lnTo>
                    <a:pt x="202" y="251"/>
                  </a:lnTo>
                  <a:lnTo>
                    <a:pt x="204" y="249"/>
                  </a:lnTo>
                  <a:lnTo>
                    <a:pt x="205" y="245"/>
                  </a:lnTo>
                  <a:lnTo>
                    <a:pt x="207" y="241"/>
                  </a:lnTo>
                  <a:lnTo>
                    <a:pt x="209" y="235"/>
                  </a:lnTo>
                  <a:lnTo>
                    <a:pt x="212" y="230"/>
                  </a:lnTo>
                  <a:lnTo>
                    <a:pt x="214" y="223"/>
                  </a:lnTo>
                  <a:lnTo>
                    <a:pt x="216" y="215"/>
                  </a:lnTo>
                  <a:lnTo>
                    <a:pt x="219" y="207"/>
                  </a:lnTo>
                  <a:lnTo>
                    <a:pt x="221" y="197"/>
                  </a:lnTo>
                  <a:lnTo>
                    <a:pt x="223" y="186"/>
                  </a:lnTo>
                  <a:lnTo>
                    <a:pt x="226" y="174"/>
                  </a:lnTo>
                  <a:lnTo>
                    <a:pt x="228" y="161"/>
                  </a:lnTo>
                  <a:lnTo>
                    <a:pt x="228" y="157"/>
                  </a:lnTo>
                  <a:lnTo>
                    <a:pt x="229" y="151"/>
                  </a:lnTo>
                  <a:lnTo>
                    <a:pt x="231" y="143"/>
                  </a:lnTo>
                  <a:lnTo>
                    <a:pt x="234" y="133"/>
                  </a:lnTo>
                  <a:lnTo>
                    <a:pt x="238" y="123"/>
                  </a:lnTo>
                  <a:lnTo>
                    <a:pt x="246" y="112"/>
                  </a:lnTo>
                  <a:lnTo>
                    <a:pt x="256" y="102"/>
                  </a:lnTo>
                  <a:lnTo>
                    <a:pt x="269" y="94"/>
                  </a:lnTo>
                  <a:lnTo>
                    <a:pt x="0" y="0"/>
                  </a:lnTo>
                  <a:lnTo>
                    <a:pt x="3" y="22"/>
                  </a:lnTo>
                  <a:lnTo>
                    <a:pt x="215" y="9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7" name="Freeform 472"/>
            <p:cNvSpPr>
              <a:spLocks/>
            </p:cNvSpPr>
            <p:nvPr/>
          </p:nvSpPr>
          <p:spPr bwMode="auto">
            <a:xfrm>
              <a:off x="4666" y="2294"/>
              <a:ext cx="28" cy="114"/>
            </a:xfrm>
            <a:custGeom>
              <a:avLst/>
              <a:gdLst>
                <a:gd name="T0" fmla="*/ 4 w 28"/>
                <a:gd name="T1" fmla="*/ 0 h 114"/>
                <a:gd name="T2" fmla="*/ 4 w 28"/>
                <a:gd name="T3" fmla="*/ 1 h 114"/>
                <a:gd name="T4" fmla="*/ 5 w 28"/>
                <a:gd name="T5" fmla="*/ 2 h 114"/>
                <a:gd name="T6" fmla="*/ 5 w 28"/>
                <a:gd name="T7" fmla="*/ 5 h 114"/>
                <a:gd name="T8" fmla="*/ 6 w 28"/>
                <a:gd name="T9" fmla="*/ 9 h 114"/>
                <a:gd name="T10" fmla="*/ 6 w 28"/>
                <a:gd name="T11" fmla="*/ 14 h 114"/>
                <a:gd name="T12" fmla="*/ 7 w 28"/>
                <a:gd name="T13" fmla="*/ 22 h 114"/>
                <a:gd name="T14" fmla="*/ 7 w 28"/>
                <a:gd name="T15" fmla="*/ 32 h 114"/>
                <a:gd name="T16" fmla="*/ 7 w 28"/>
                <a:gd name="T17" fmla="*/ 45 h 114"/>
                <a:gd name="T18" fmla="*/ 7 w 28"/>
                <a:gd name="T19" fmla="*/ 49 h 114"/>
                <a:gd name="T20" fmla="*/ 7 w 28"/>
                <a:gd name="T21" fmla="*/ 55 h 114"/>
                <a:gd name="T22" fmla="*/ 7 w 28"/>
                <a:gd name="T23" fmla="*/ 61 h 114"/>
                <a:gd name="T24" fmla="*/ 7 w 28"/>
                <a:gd name="T25" fmla="*/ 69 h 114"/>
                <a:gd name="T26" fmla="*/ 9 w 28"/>
                <a:gd name="T27" fmla="*/ 78 h 114"/>
                <a:gd name="T28" fmla="*/ 13 w 28"/>
                <a:gd name="T29" fmla="*/ 87 h 114"/>
                <a:gd name="T30" fmla="*/ 19 w 28"/>
                <a:gd name="T31" fmla="*/ 99 h 114"/>
                <a:gd name="T32" fmla="*/ 27 w 28"/>
                <a:gd name="T33" fmla="*/ 113 h 114"/>
                <a:gd name="T34" fmla="*/ 22 w 28"/>
                <a:gd name="T35" fmla="*/ 112 h 114"/>
                <a:gd name="T36" fmla="*/ 21 w 28"/>
                <a:gd name="T37" fmla="*/ 111 h 114"/>
                <a:gd name="T38" fmla="*/ 19 w 28"/>
                <a:gd name="T39" fmla="*/ 107 h 114"/>
                <a:gd name="T40" fmla="*/ 16 w 28"/>
                <a:gd name="T41" fmla="*/ 102 h 114"/>
                <a:gd name="T42" fmla="*/ 12 w 28"/>
                <a:gd name="T43" fmla="*/ 93 h 114"/>
                <a:gd name="T44" fmla="*/ 8 w 28"/>
                <a:gd name="T45" fmla="*/ 84 h 114"/>
                <a:gd name="T46" fmla="*/ 5 w 28"/>
                <a:gd name="T47" fmla="*/ 72 h 114"/>
                <a:gd name="T48" fmla="*/ 2 w 28"/>
                <a:gd name="T49" fmla="*/ 60 h 114"/>
                <a:gd name="T50" fmla="*/ 2 w 28"/>
                <a:gd name="T51" fmla="*/ 45 h 114"/>
                <a:gd name="T52" fmla="*/ 2 w 28"/>
                <a:gd name="T53" fmla="*/ 41 h 114"/>
                <a:gd name="T54" fmla="*/ 2 w 28"/>
                <a:gd name="T55" fmla="*/ 35 h 114"/>
                <a:gd name="T56" fmla="*/ 2 w 28"/>
                <a:gd name="T57" fmla="*/ 28 h 114"/>
                <a:gd name="T58" fmla="*/ 2 w 28"/>
                <a:gd name="T59" fmla="*/ 22 h 114"/>
                <a:gd name="T60" fmla="*/ 2 w 28"/>
                <a:gd name="T61" fmla="*/ 15 h 114"/>
                <a:gd name="T62" fmla="*/ 2 w 28"/>
                <a:gd name="T63" fmla="*/ 9 h 114"/>
                <a:gd name="T64" fmla="*/ 1 w 28"/>
                <a:gd name="T65" fmla="*/ 3 h 114"/>
                <a:gd name="T66" fmla="*/ 0 w 28"/>
                <a:gd name="T67" fmla="*/ 0 h 114"/>
                <a:gd name="T68" fmla="*/ 4 w 28"/>
                <a:gd name="T69"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 h="114">
                  <a:moveTo>
                    <a:pt x="4" y="0"/>
                  </a:moveTo>
                  <a:lnTo>
                    <a:pt x="4" y="1"/>
                  </a:lnTo>
                  <a:lnTo>
                    <a:pt x="5" y="2"/>
                  </a:lnTo>
                  <a:lnTo>
                    <a:pt x="5" y="5"/>
                  </a:lnTo>
                  <a:lnTo>
                    <a:pt x="6" y="9"/>
                  </a:lnTo>
                  <a:lnTo>
                    <a:pt x="6" y="14"/>
                  </a:lnTo>
                  <a:lnTo>
                    <a:pt x="7" y="22"/>
                  </a:lnTo>
                  <a:lnTo>
                    <a:pt x="7" y="32"/>
                  </a:lnTo>
                  <a:lnTo>
                    <a:pt x="7" y="45"/>
                  </a:lnTo>
                  <a:lnTo>
                    <a:pt x="7" y="49"/>
                  </a:lnTo>
                  <a:lnTo>
                    <a:pt x="7" y="55"/>
                  </a:lnTo>
                  <a:lnTo>
                    <a:pt x="7" y="61"/>
                  </a:lnTo>
                  <a:lnTo>
                    <a:pt x="7" y="69"/>
                  </a:lnTo>
                  <a:lnTo>
                    <a:pt x="9" y="78"/>
                  </a:lnTo>
                  <a:lnTo>
                    <a:pt x="13" y="87"/>
                  </a:lnTo>
                  <a:lnTo>
                    <a:pt x="19" y="99"/>
                  </a:lnTo>
                  <a:lnTo>
                    <a:pt x="27" y="113"/>
                  </a:lnTo>
                  <a:lnTo>
                    <a:pt x="22" y="112"/>
                  </a:lnTo>
                  <a:lnTo>
                    <a:pt x="21" y="111"/>
                  </a:lnTo>
                  <a:lnTo>
                    <a:pt x="19" y="107"/>
                  </a:lnTo>
                  <a:lnTo>
                    <a:pt x="16" y="102"/>
                  </a:lnTo>
                  <a:lnTo>
                    <a:pt x="12" y="93"/>
                  </a:lnTo>
                  <a:lnTo>
                    <a:pt x="8" y="84"/>
                  </a:lnTo>
                  <a:lnTo>
                    <a:pt x="5" y="72"/>
                  </a:lnTo>
                  <a:lnTo>
                    <a:pt x="2" y="60"/>
                  </a:lnTo>
                  <a:lnTo>
                    <a:pt x="2" y="45"/>
                  </a:lnTo>
                  <a:lnTo>
                    <a:pt x="2" y="41"/>
                  </a:lnTo>
                  <a:lnTo>
                    <a:pt x="2" y="35"/>
                  </a:lnTo>
                  <a:lnTo>
                    <a:pt x="2" y="28"/>
                  </a:lnTo>
                  <a:lnTo>
                    <a:pt x="2" y="22"/>
                  </a:lnTo>
                  <a:lnTo>
                    <a:pt x="2" y="15"/>
                  </a:lnTo>
                  <a:lnTo>
                    <a:pt x="2" y="9"/>
                  </a:lnTo>
                  <a:lnTo>
                    <a:pt x="1" y="3"/>
                  </a:lnTo>
                  <a:lnTo>
                    <a:pt x="0" y="0"/>
                  </a:lnTo>
                  <a:lnTo>
                    <a:pt x="4" y="0"/>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8" name="Freeform 473"/>
            <p:cNvSpPr>
              <a:spLocks/>
            </p:cNvSpPr>
            <p:nvPr/>
          </p:nvSpPr>
          <p:spPr bwMode="auto">
            <a:xfrm>
              <a:off x="4565" y="2346"/>
              <a:ext cx="83" cy="93"/>
            </a:xfrm>
            <a:custGeom>
              <a:avLst/>
              <a:gdLst>
                <a:gd name="T0" fmla="*/ 72 w 83"/>
                <a:gd name="T1" fmla="*/ 3 h 93"/>
                <a:gd name="T2" fmla="*/ 72 w 83"/>
                <a:gd name="T3" fmla="*/ 4 h 93"/>
                <a:gd name="T4" fmla="*/ 73 w 83"/>
                <a:gd name="T5" fmla="*/ 9 h 93"/>
                <a:gd name="T6" fmla="*/ 74 w 83"/>
                <a:gd name="T7" fmla="*/ 16 h 93"/>
                <a:gd name="T8" fmla="*/ 75 w 83"/>
                <a:gd name="T9" fmla="*/ 24 h 93"/>
                <a:gd name="T10" fmla="*/ 76 w 83"/>
                <a:gd name="T11" fmla="*/ 33 h 93"/>
                <a:gd name="T12" fmla="*/ 79 w 83"/>
                <a:gd name="T13" fmla="*/ 42 h 93"/>
                <a:gd name="T14" fmla="*/ 80 w 83"/>
                <a:gd name="T15" fmla="*/ 50 h 93"/>
                <a:gd name="T16" fmla="*/ 82 w 83"/>
                <a:gd name="T17" fmla="*/ 55 h 93"/>
                <a:gd name="T18" fmla="*/ 0 w 83"/>
                <a:gd name="T19" fmla="*/ 92 h 93"/>
                <a:gd name="T20" fmla="*/ 1 w 83"/>
                <a:gd name="T21" fmla="*/ 91 h 93"/>
                <a:gd name="T22" fmla="*/ 2 w 83"/>
                <a:gd name="T23" fmla="*/ 87 h 93"/>
                <a:gd name="T24" fmla="*/ 3 w 83"/>
                <a:gd name="T25" fmla="*/ 82 h 93"/>
                <a:gd name="T26" fmla="*/ 5 w 83"/>
                <a:gd name="T27" fmla="*/ 74 h 93"/>
                <a:gd name="T28" fmla="*/ 7 w 83"/>
                <a:gd name="T29" fmla="*/ 65 h 93"/>
                <a:gd name="T30" fmla="*/ 8 w 83"/>
                <a:gd name="T31" fmla="*/ 56 h 93"/>
                <a:gd name="T32" fmla="*/ 9 w 83"/>
                <a:gd name="T33" fmla="*/ 46 h 93"/>
                <a:gd name="T34" fmla="*/ 9 w 83"/>
                <a:gd name="T35" fmla="*/ 36 h 93"/>
                <a:gd name="T36" fmla="*/ 66 w 83"/>
                <a:gd name="T37" fmla="*/ 1 h 93"/>
                <a:gd name="T38" fmla="*/ 67 w 83"/>
                <a:gd name="T39" fmla="*/ 0 h 93"/>
                <a:gd name="T40" fmla="*/ 69 w 83"/>
                <a:gd name="T41" fmla="*/ 0 h 93"/>
                <a:gd name="T42" fmla="*/ 71 w 83"/>
                <a:gd name="T43" fmla="*/ 0 h 93"/>
                <a:gd name="T44" fmla="*/ 72 w 83"/>
                <a:gd name="T45" fmla="*/ 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3" h="93">
                  <a:moveTo>
                    <a:pt x="72" y="3"/>
                  </a:moveTo>
                  <a:lnTo>
                    <a:pt x="72" y="4"/>
                  </a:lnTo>
                  <a:lnTo>
                    <a:pt x="73" y="9"/>
                  </a:lnTo>
                  <a:lnTo>
                    <a:pt x="74" y="16"/>
                  </a:lnTo>
                  <a:lnTo>
                    <a:pt x="75" y="24"/>
                  </a:lnTo>
                  <a:lnTo>
                    <a:pt x="76" y="33"/>
                  </a:lnTo>
                  <a:lnTo>
                    <a:pt x="79" y="42"/>
                  </a:lnTo>
                  <a:lnTo>
                    <a:pt x="80" y="50"/>
                  </a:lnTo>
                  <a:lnTo>
                    <a:pt x="82" y="55"/>
                  </a:lnTo>
                  <a:lnTo>
                    <a:pt x="0" y="92"/>
                  </a:lnTo>
                  <a:lnTo>
                    <a:pt x="1" y="91"/>
                  </a:lnTo>
                  <a:lnTo>
                    <a:pt x="2" y="87"/>
                  </a:lnTo>
                  <a:lnTo>
                    <a:pt x="3" y="82"/>
                  </a:lnTo>
                  <a:lnTo>
                    <a:pt x="5" y="74"/>
                  </a:lnTo>
                  <a:lnTo>
                    <a:pt x="7" y="65"/>
                  </a:lnTo>
                  <a:lnTo>
                    <a:pt x="8" y="56"/>
                  </a:lnTo>
                  <a:lnTo>
                    <a:pt x="9" y="46"/>
                  </a:lnTo>
                  <a:lnTo>
                    <a:pt x="9" y="36"/>
                  </a:lnTo>
                  <a:lnTo>
                    <a:pt x="66" y="1"/>
                  </a:lnTo>
                  <a:lnTo>
                    <a:pt x="67" y="0"/>
                  </a:lnTo>
                  <a:lnTo>
                    <a:pt x="69" y="0"/>
                  </a:lnTo>
                  <a:lnTo>
                    <a:pt x="71" y="0"/>
                  </a:lnTo>
                  <a:lnTo>
                    <a:pt x="72" y="3"/>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79" name="Freeform 474"/>
            <p:cNvSpPr>
              <a:spLocks/>
            </p:cNvSpPr>
            <p:nvPr/>
          </p:nvSpPr>
          <p:spPr bwMode="auto">
            <a:xfrm>
              <a:off x="4565" y="2346"/>
              <a:ext cx="89" cy="99"/>
            </a:xfrm>
            <a:custGeom>
              <a:avLst/>
              <a:gdLst>
                <a:gd name="T0" fmla="*/ 77 w 89"/>
                <a:gd name="T1" fmla="*/ 3 h 99"/>
                <a:gd name="T2" fmla="*/ 77 w 89"/>
                <a:gd name="T3" fmla="*/ 3 h 99"/>
                <a:gd name="T4" fmla="*/ 77 w 89"/>
                <a:gd name="T5" fmla="*/ 4 h 99"/>
                <a:gd name="T6" fmla="*/ 78 w 89"/>
                <a:gd name="T7" fmla="*/ 10 h 99"/>
                <a:gd name="T8" fmla="*/ 79 w 89"/>
                <a:gd name="T9" fmla="*/ 17 h 99"/>
                <a:gd name="T10" fmla="*/ 81 w 89"/>
                <a:gd name="T11" fmla="*/ 26 h 99"/>
                <a:gd name="T12" fmla="*/ 82 w 89"/>
                <a:gd name="T13" fmla="*/ 35 h 99"/>
                <a:gd name="T14" fmla="*/ 85 w 89"/>
                <a:gd name="T15" fmla="*/ 45 h 99"/>
                <a:gd name="T16" fmla="*/ 86 w 89"/>
                <a:gd name="T17" fmla="*/ 53 h 99"/>
                <a:gd name="T18" fmla="*/ 88 w 89"/>
                <a:gd name="T19" fmla="*/ 59 h 99"/>
                <a:gd name="T20" fmla="*/ 0 w 89"/>
                <a:gd name="T21" fmla="*/ 98 h 99"/>
                <a:gd name="T22" fmla="*/ 1 w 89"/>
                <a:gd name="T23" fmla="*/ 97 h 99"/>
                <a:gd name="T24" fmla="*/ 2 w 89"/>
                <a:gd name="T25" fmla="*/ 93 h 99"/>
                <a:gd name="T26" fmla="*/ 3 w 89"/>
                <a:gd name="T27" fmla="*/ 87 h 99"/>
                <a:gd name="T28" fmla="*/ 5 w 89"/>
                <a:gd name="T29" fmla="*/ 79 h 99"/>
                <a:gd name="T30" fmla="*/ 7 w 89"/>
                <a:gd name="T31" fmla="*/ 69 h 99"/>
                <a:gd name="T32" fmla="*/ 9 w 89"/>
                <a:gd name="T33" fmla="*/ 60 h 99"/>
                <a:gd name="T34" fmla="*/ 10 w 89"/>
                <a:gd name="T35" fmla="*/ 49 h 99"/>
                <a:gd name="T36" fmla="*/ 10 w 89"/>
                <a:gd name="T37" fmla="*/ 38 h 99"/>
                <a:gd name="T38" fmla="*/ 71 w 89"/>
                <a:gd name="T39" fmla="*/ 1 h 99"/>
                <a:gd name="T40" fmla="*/ 72 w 89"/>
                <a:gd name="T41" fmla="*/ 0 h 99"/>
                <a:gd name="T42" fmla="*/ 74 w 89"/>
                <a:gd name="T43" fmla="*/ 0 h 99"/>
                <a:gd name="T44" fmla="*/ 76 w 89"/>
                <a:gd name="T45" fmla="*/ 0 h 99"/>
                <a:gd name="T46" fmla="*/ 77 w 89"/>
                <a:gd name="T47" fmla="*/ 3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9" h="99">
                  <a:moveTo>
                    <a:pt x="77" y="3"/>
                  </a:moveTo>
                  <a:lnTo>
                    <a:pt x="77" y="3"/>
                  </a:lnTo>
                  <a:lnTo>
                    <a:pt x="77" y="4"/>
                  </a:lnTo>
                  <a:lnTo>
                    <a:pt x="78" y="10"/>
                  </a:lnTo>
                  <a:lnTo>
                    <a:pt x="79" y="17"/>
                  </a:lnTo>
                  <a:lnTo>
                    <a:pt x="81" y="26"/>
                  </a:lnTo>
                  <a:lnTo>
                    <a:pt x="82" y="35"/>
                  </a:lnTo>
                  <a:lnTo>
                    <a:pt x="85" y="45"/>
                  </a:lnTo>
                  <a:lnTo>
                    <a:pt x="86" y="53"/>
                  </a:lnTo>
                  <a:lnTo>
                    <a:pt x="88" y="59"/>
                  </a:lnTo>
                  <a:lnTo>
                    <a:pt x="0" y="98"/>
                  </a:lnTo>
                  <a:lnTo>
                    <a:pt x="1" y="97"/>
                  </a:lnTo>
                  <a:lnTo>
                    <a:pt x="2" y="93"/>
                  </a:lnTo>
                  <a:lnTo>
                    <a:pt x="3" y="87"/>
                  </a:lnTo>
                  <a:lnTo>
                    <a:pt x="5" y="79"/>
                  </a:lnTo>
                  <a:lnTo>
                    <a:pt x="7" y="69"/>
                  </a:lnTo>
                  <a:lnTo>
                    <a:pt x="9" y="60"/>
                  </a:lnTo>
                  <a:lnTo>
                    <a:pt x="10" y="49"/>
                  </a:lnTo>
                  <a:lnTo>
                    <a:pt x="10" y="38"/>
                  </a:lnTo>
                  <a:lnTo>
                    <a:pt x="71" y="1"/>
                  </a:lnTo>
                  <a:lnTo>
                    <a:pt x="72" y="0"/>
                  </a:lnTo>
                  <a:lnTo>
                    <a:pt x="74" y="0"/>
                  </a:lnTo>
                  <a:lnTo>
                    <a:pt x="76" y="0"/>
                  </a:lnTo>
                  <a:lnTo>
                    <a:pt x="77" y="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0" name="Freeform 475"/>
            <p:cNvSpPr>
              <a:spLocks/>
            </p:cNvSpPr>
            <p:nvPr/>
          </p:nvSpPr>
          <p:spPr bwMode="auto">
            <a:xfrm>
              <a:off x="4002" y="2140"/>
              <a:ext cx="55" cy="41"/>
            </a:xfrm>
            <a:custGeom>
              <a:avLst/>
              <a:gdLst>
                <a:gd name="T0" fmla="*/ 0 w 55"/>
                <a:gd name="T1" fmla="*/ 14 h 41"/>
                <a:gd name="T2" fmla="*/ 2 w 55"/>
                <a:gd name="T3" fmla="*/ 34 h 41"/>
                <a:gd name="T4" fmla="*/ 20 w 55"/>
                <a:gd name="T5" fmla="*/ 40 h 41"/>
                <a:gd name="T6" fmla="*/ 54 w 55"/>
                <a:gd name="T7" fmla="*/ 16 h 41"/>
                <a:gd name="T8" fmla="*/ 7 w 55"/>
                <a:gd name="T9" fmla="*/ 0 h 41"/>
                <a:gd name="T10" fmla="*/ 0 w 55"/>
                <a:gd name="T11" fmla="*/ 14 h 41"/>
              </a:gdLst>
              <a:ahLst/>
              <a:cxnLst>
                <a:cxn ang="0">
                  <a:pos x="T0" y="T1"/>
                </a:cxn>
                <a:cxn ang="0">
                  <a:pos x="T2" y="T3"/>
                </a:cxn>
                <a:cxn ang="0">
                  <a:pos x="T4" y="T5"/>
                </a:cxn>
                <a:cxn ang="0">
                  <a:pos x="T6" y="T7"/>
                </a:cxn>
                <a:cxn ang="0">
                  <a:pos x="T8" y="T9"/>
                </a:cxn>
                <a:cxn ang="0">
                  <a:pos x="T10" y="T11"/>
                </a:cxn>
              </a:cxnLst>
              <a:rect l="0" t="0" r="r" b="b"/>
              <a:pathLst>
                <a:path w="55" h="41">
                  <a:moveTo>
                    <a:pt x="0" y="14"/>
                  </a:moveTo>
                  <a:lnTo>
                    <a:pt x="2" y="34"/>
                  </a:lnTo>
                  <a:lnTo>
                    <a:pt x="20" y="40"/>
                  </a:lnTo>
                  <a:lnTo>
                    <a:pt x="54" y="16"/>
                  </a:lnTo>
                  <a:lnTo>
                    <a:pt x="7" y="0"/>
                  </a:lnTo>
                  <a:lnTo>
                    <a:pt x="0" y="14"/>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1" name="Freeform 476"/>
            <p:cNvSpPr>
              <a:spLocks/>
            </p:cNvSpPr>
            <p:nvPr/>
          </p:nvSpPr>
          <p:spPr bwMode="auto">
            <a:xfrm>
              <a:off x="4002" y="2140"/>
              <a:ext cx="61" cy="47"/>
            </a:xfrm>
            <a:custGeom>
              <a:avLst/>
              <a:gdLst>
                <a:gd name="T0" fmla="*/ 0 w 61"/>
                <a:gd name="T1" fmla="*/ 16 h 47"/>
                <a:gd name="T2" fmla="*/ 2 w 61"/>
                <a:gd name="T3" fmla="*/ 39 h 47"/>
                <a:gd name="T4" fmla="*/ 22 w 61"/>
                <a:gd name="T5" fmla="*/ 46 h 47"/>
                <a:gd name="T6" fmla="*/ 60 w 61"/>
                <a:gd name="T7" fmla="*/ 18 h 47"/>
                <a:gd name="T8" fmla="*/ 8 w 61"/>
                <a:gd name="T9" fmla="*/ 0 h 47"/>
                <a:gd name="T10" fmla="*/ 0 w 61"/>
                <a:gd name="T11" fmla="*/ 16 h 47"/>
              </a:gdLst>
              <a:ahLst/>
              <a:cxnLst>
                <a:cxn ang="0">
                  <a:pos x="T0" y="T1"/>
                </a:cxn>
                <a:cxn ang="0">
                  <a:pos x="T2" y="T3"/>
                </a:cxn>
                <a:cxn ang="0">
                  <a:pos x="T4" y="T5"/>
                </a:cxn>
                <a:cxn ang="0">
                  <a:pos x="T6" y="T7"/>
                </a:cxn>
                <a:cxn ang="0">
                  <a:pos x="T8" y="T9"/>
                </a:cxn>
                <a:cxn ang="0">
                  <a:pos x="T10" y="T11"/>
                </a:cxn>
              </a:cxnLst>
              <a:rect l="0" t="0" r="r" b="b"/>
              <a:pathLst>
                <a:path w="61" h="47">
                  <a:moveTo>
                    <a:pt x="0" y="16"/>
                  </a:moveTo>
                  <a:lnTo>
                    <a:pt x="2" y="39"/>
                  </a:lnTo>
                  <a:lnTo>
                    <a:pt x="22" y="46"/>
                  </a:lnTo>
                  <a:lnTo>
                    <a:pt x="60" y="18"/>
                  </a:lnTo>
                  <a:lnTo>
                    <a:pt x="8" y="0"/>
                  </a:lnTo>
                  <a:lnTo>
                    <a:pt x="0"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2" name="Freeform 477"/>
            <p:cNvSpPr>
              <a:spLocks/>
            </p:cNvSpPr>
            <p:nvPr/>
          </p:nvSpPr>
          <p:spPr bwMode="auto">
            <a:xfrm>
              <a:off x="3865" y="2075"/>
              <a:ext cx="20" cy="31"/>
            </a:xfrm>
            <a:custGeom>
              <a:avLst/>
              <a:gdLst>
                <a:gd name="T0" fmla="*/ 19 w 20"/>
                <a:gd name="T1" fmla="*/ 1 h 31"/>
                <a:gd name="T2" fmla="*/ 13 w 20"/>
                <a:gd name="T3" fmla="*/ 0 h 31"/>
                <a:gd name="T4" fmla="*/ 8 w 20"/>
                <a:gd name="T5" fmla="*/ 2 h 31"/>
                <a:gd name="T6" fmla="*/ 3 w 20"/>
                <a:gd name="T7" fmla="*/ 5 h 31"/>
                <a:gd name="T8" fmla="*/ 1 w 20"/>
                <a:gd name="T9" fmla="*/ 10 h 31"/>
                <a:gd name="T10" fmla="*/ 0 w 20"/>
                <a:gd name="T11" fmla="*/ 17 h 31"/>
                <a:gd name="T12" fmla="*/ 1 w 20"/>
                <a:gd name="T13" fmla="*/ 22 h 31"/>
                <a:gd name="T14" fmla="*/ 4 w 20"/>
                <a:gd name="T15" fmla="*/ 27 h 31"/>
                <a:gd name="T16" fmla="*/ 9 w 20"/>
                <a:gd name="T17" fmla="*/ 30 h 31"/>
                <a:gd name="T18" fmla="*/ 19 w 20"/>
                <a:gd name="T19"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31">
                  <a:moveTo>
                    <a:pt x="19" y="1"/>
                  </a:moveTo>
                  <a:lnTo>
                    <a:pt x="13" y="0"/>
                  </a:lnTo>
                  <a:lnTo>
                    <a:pt x="8" y="2"/>
                  </a:lnTo>
                  <a:lnTo>
                    <a:pt x="3" y="5"/>
                  </a:lnTo>
                  <a:lnTo>
                    <a:pt x="1" y="10"/>
                  </a:lnTo>
                  <a:lnTo>
                    <a:pt x="0" y="17"/>
                  </a:lnTo>
                  <a:lnTo>
                    <a:pt x="1" y="22"/>
                  </a:lnTo>
                  <a:lnTo>
                    <a:pt x="4" y="27"/>
                  </a:lnTo>
                  <a:lnTo>
                    <a:pt x="9" y="30"/>
                  </a:lnTo>
                  <a:lnTo>
                    <a:pt x="19"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3" name="Freeform 478"/>
            <p:cNvSpPr>
              <a:spLocks/>
            </p:cNvSpPr>
            <p:nvPr/>
          </p:nvSpPr>
          <p:spPr bwMode="auto">
            <a:xfrm>
              <a:off x="3877" y="2076"/>
              <a:ext cx="651" cy="256"/>
            </a:xfrm>
            <a:custGeom>
              <a:avLst/>
              <a:gdLst>
                <a:gd name="T0" fmla="*/ 643 w 651"/>
                <a:gd name="T1" fmla="*/ 237 h 256"/>
                <a:gd name="T2" fmla="*/ 650 w 651"/>
                <a:gd name="T3" fmla="*/ 220 h 256"/>
                <a:gd name="T4" fmla="*/ 13 w 651"/>
                <a:gd name="T5" fmla="*/ 0 h 256"/>
                <a:gd name="T6" fmla="*/ 0 w 651"/>
                <a:gd name="T7" fmla="*/ 34 h 256"/>
                <a:gd name="T8" fmla="*/ 637 w 651"/>
                <a:gd name="T9" fmla="*/ 255 h 256"/>
                <a:gd name="T10" fmla="*/ 643 w 651"/>
                <a:gd name="T11" fmla="*/ 237 h 256"/>
              </a:gdLst>
              <a:ahLst/>
              <a:cxnLst>
                <a:cxn ang="0">
                  <a:pos x="T0" y="T1"/>
                </a:cxn>
                <a:cxn ang="0">
                  <a:pos x="T2" y="T3"/>
                </a:cxn>
                <a:cxn ang="0">
                  <a:pos x="T4" y="T5"/>
                </a:cxn>
                <a:cxn ang="0">
                  <a:pos x="T6" y="T7"/>
                </a:cxn>
                <a:cxn ang="0">
                  <a:pos x="T8" y="T9"/>
                </a:cxn>
                <a:cxn ang="0">
                  <a:pos x="T10" y="T11"/>
                </a:cxn>
              </a:cxnLst>
              <a:rect l="0" t="0" r="r" b="b"/>
              <a:pathLst>
                <a:path w="651" h="256">
                  <a:moveTo>
                    <a:pt x="643" y="237"/>
                  </a:moveTo>
                  <a:lnTo>
                    <a:pt x="650" y="220"/>
                  </a:lnTo>
                  <a:lnTo>
                    <a:pt x="13" y="0"/>
                  </a:lnTo>
                  <a:lnTo>
                    <a:pt x="0" y="34"/>
                  </a:lnTo>
                  <a:lnTo>
                    <a:pt x="637" y="255"/>
                  </a:lnTo>
                  <a:lnTo>
                    <a:pt x="643" y="237"/>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4" name="Freeform 479"/>
            <p:cNvSpPr>
              <a:spLocks/>
            </p:cNvSpPr>
            <p:nvPr/>
          </p:nvSpPr>
          <p:spPr bwMode="auto">
            <a:xfrm>
              <a:off x="4520" y="2301"/>
              <a:ext cx="20" cy="32"/>
            </a:xfrm>
            <a:custGeom>
              <a:avLst/>
              <a:gdLst>
                <a:gd name="T0" fmla="*/ 0 w 20"/>
                <a:gd name="T1" fmla="*/ 30 h 32"/>
                <a:gd name="T2" fmla="*/ 6 w 20"/>
                <a:gd name="T3" fmla="*/ 31 h 32"/>
                <a:gd name="T4" fmla="*/ 12 w 20"/>
                <a:gd name="T5" fmla="*/ 28 h 32"/>
                <a:gd name="T6" fmla="*/ 16 w 20"/>
                <a:gd name="T7" fmla="*/ 25 h 32"/>
                <a:gd name="T8" fmla="*/ 18 w 20"/>
                <a:gd name="T9" fmla="*/ 19 h 32"/>
                <a:gd name="T10" fmla="*/ 19 w 20"/>
                <a:gd name="T11" fmla="*/ 14 h 32"/>
                <a:gd name="T12" fmla="*/ 18 w 20"/>
                <a:gd name="T13" fmla="*/ 8 h 32"/>
                <a:gd name="T14" fmla="*/ 15 w 20"/>
                <a:gd name="T15" fmla="*/ 3 h 32"/>
                <a:gd name="T16" fmla="*/ 10 w 20"/>
                <a:gd name="T17" fmla="*/ 0 h 32"/>
                <a:gd name="T18" fmla="*/ 0 w 20"/>
                <a:gd name="T19"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32">
                  <a:moveTo>
                    <a:pt x="0" y="30"/>
                  </a:moveTo>
                  <a:lnTo>
                    <a:pt x="6" y="31"/>
                  </a:lnTo>
                  <a:lnTo>
                    <a:pt x="12" y="28"/>
                  </a:lnTo>
                  <a:lnTo>
                    <a:pt x="16" y="25"/>
                  </a:lnTo>
                  <a:lnTo>
                    <a:pt x="18" y="19"/>
                  </a:lnTo>
                  <a:lnTo>
                    <a:pt x="19" y="14"/>
                  </a:lnTo>
                  <a:lnTo>
                    <a:pt x="18" y="8"/>
                  </a:lnTo>
                  <a:lnTo>
                    <a:pt x="15" y="3"/>
                  </a:lnTo>
                  <a:lnTo>
                    <a:pt x="10" y="0"/>
                  </a:lnTo>
                  <a:lnTo>
                    <a:pt x="0" y="3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5" name="Freeform 480"/>
            <p:cNvSpPr>
              <a:spLocks/>
            </p:cNvSpPr>
            <p:nvPr/>
          </p:nvSpPr>
          <p:spPr bwMode="auto">
            <a:xfrm>
              <a:off x="4262" y="2091"/>
              <a:ext cx="119" cy="78"/>
            </a:xfrm>
            <a:custGeom>
              <a:avLst/>
              <a:gdLst>
                <a:gd name="T0" fmla="*/ 0 w 119"/>
                <a:gd name="T1" fmla="*/ 38 h 78"/>
                <a:gd name="T2" fmla="*/ 5 w 119"/>
                <a:gd name="T3" fmla="*/ 29 h 78"/>
                <a:gd name="T4" fmla="*/ 10 w 119"/>
                <a:gd name="T5" fmla="*/ 21 h 78"/>
                <a:gd name="T6" fmla="*/ 16 w 119"/>
                <a:gd name="T7" fmla="*/ 15 h 78"/>
                <a:gd name="T8" fmla="*/ 23 w 119"/>
                <a:gd name="T9" fmla="*/ 9 h 78"/>
                <a:gd name="T10" fmla="*/ 30 w 119"/>
                <a:gd name="T11" fmla="*/ 5 h 78"/>
                <a:gd name="T12" fmla="*/ 38 w 119"/>
                <a:gd name="T13" fmla="*/ 3 h 78"/>
                <a:gd name="T14" fmla="*/ 47 w 119"/>
                <a:gd name="T15" fmla="*/ 1 h 78"/>
                <a:gd name="T16" fmla="*/ 55 w 119"/>
                <a:gd name="T17" fmla="*/ 0 h 78"/>
                <a:gd name="T18" fmla="*/ 68 w 119"/>
                <a:gd name="T19" fmla="*/ 2 h 78"/>
                <a:gd name="T20" fmla="*/ 80 w 119"/>
                <a:gd name="T21" fmla="*/ 6 h 78"/>
                <a:gd name="T22" fmla="*/ 90 w 119"/>
                <a:gd name="T23" fmla="*/ 12 h 78"/>
                <a:gd name="T24" fmla="*/ 100 w 119"/>
                <a:gd name="T25" fmla="*/ 20 h 78"/>
                <a:gd name="T26" fmla="*/ 108 w 119"/>
                <a:gd name="T27" fmla="*/ 30 h 78"/>
                <a:gd name="T28" fmla="*/ 113 w 119"/>
                <a:gd name="T29" fmla="*/ 42 h 78"/>
                <a:gd name="T30" fmla="*/ 117 w 119"/>
                <a:gd name="T31" fmla="*/ 54 h 78"/>
                <a:gd name="T32" fmla="*/ 118 w 119"/>
                <a:gd name="T33" fmla="*/ 68 h 78"/>
                <a:gd name="T34" fmla="*/ 118 w 119"/>
                <a:gd name="T35" fmla="*/ 71 h 78"/>
                <a:gd name="T36" fmla="*/ 118 w 119"/>
                <a:gd name="T37" fmla="*/ 72 h 78"/>
                <a:gd name="T38" fmla="*/ 118 w 119"/>
                <a:gd name="T39" fmla="*/ 74 h 78"/>
                <a:gd name="T40" fmla="*/ 118 w 119"/>
                <a:gd name="T41" fmla="*/ 77 h 78"/>
                <a:gd name="T42" fmla="*/ 0 w 119"/>
                <a:gd name="T43" fmla="*/ 3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9" h="78">
                  <a:moveTo>
                    <a:pt x="0" y="38"/>
                  </a:moveTo>
                  <a:lnTo>
                    <a:pt x="5" y="29"/>
                  </a:lnTo>
                  <a:lnTo>
                    <a:pt x="10" y="21"/>
                  </a:lnTo>
                  <a:lnTo>
                    <a:pt x="16" y="15"/>
                  </a:lnTo>
                  <a:lnTo>
                    <a:pt x="23" y="9"/>
                  </a:lnTo>
                  <a:lnTo>
                    <a:pt x="30" y="5"/>
                  </a:lnTo>
                  <a:lnTo>
                    <a:pt x="38" y="3"/>
                  </a:lnTo>
                  <a:lnTo>
                    <a:pt x="47" y="1"/>
                  </a:lnTo>
                  <a:lnTo>
                    <a:pt x="55" y="0"/>
                  </a:lnTo>
                  <a:lnTo>
                    <a:pt x="68" y="2"/>
                  </a:lnTo>
                  <a:lnTo>
                    <a:pt x="80" y="6"/>
                  </a:lnTo>
                  <a:lnTo>
                    <a:pt x="90" y="12"/>
                  </a:lnTo>
                  <a:lnTo>
                    <a:pt x="100" y="20"/>
                  </a:lnTo>
                  <a:lnTo>
                    <a:pt x="108" y="30"/>
                  </a:lnTo>
                  <a:lnTo>
                    <a:pt x="113" y="42"/>
                  </a:lnTo>
                  <a:lnTo>
                    <a:pt x="117" y="54"/>
                  </a:lnTo>
                  <a:lnTo>
                    <a:pt x="118" y="68"/>
                  </a:lnTo>
                  <a:lnTo>
                    <a:pt x="118" y="71"/>
                  </a:lnTo>
                  <a:lnTo>
                    <a:pt x="118" y="72"/>
                  </a:lnTo>
                  <a:lnTo>
                    <a:pt x="118" y="74"/>
                  </a:lnTo>
                  <a:lnTo>
                    <a:pt x="118" y="77"/>
                  </a:lnTo>
                  <a:lnTo>
                    <a:pt x="0" y="38"/>
                  </a:lnTo>
                </a:path>
              </a:pathLst>
            </a:custGeom>
            <a:solidFill>
              <a:srgbClr val="32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6" name="Freeform 481"/>
            <p:cNvSpPr>
              <a:spLocks/>
            </p:cNvSpPr>
            <p:nvPr/>
          </p:nvSpPr>
          <p:spPr bwMode="auto">
            <a:xfrm>
              <a:off x="4262" y="2091"/>
              <a:ext cx="125" cy="84"/>
            </a:xfrm>
            <a:custGeom>
              <a:avLst/>
              <a:gdLst>
                <a:gd name="T0" fmla="*/ 0 w 125"/>
                <a:gd name="T1" fmla="*/ 41 h 84"/>
                <a:gd name="T2" fmla="*/ 0 w 125"/>
                <a:gd name="T3" fmla="*/ 41 h 84"/>
                <a:gd name="T4" fmla="*/ 5 w 125"/>
                <a:gd name="T5" fmla="*/ 31 h 84"/>
                <a:gd name="T6" fmla="*/ 10 w 125"/>
                <a:gd name="T7" fmla="*/ 23 h 84"/>
                <a:gd name="T8" fmla="*/ 17 w 125"/>
                <a:gd name="T9" fmla="*/ 16 h 84"/>
                <a:gd name="T10" fmla="*/ 24 w 125"/>
                <a:gd name="T11" fmla="*/ 10 h 84"/>
                <a:gd name="T12" fmla="*/ 32 w 125"/>
                <a:gd name="T13" fmla="*/ 5 h 84"/>
                <a:gd name="T14" fmla="*/ 40 w 125"/>
                <a:gd name="T15" fmla="*/ 3 h 84"/>
                <a:gd name="T16" fmla="*/ 49 w 125"/>
                <a:gd name="T17" fmla="*/ 1 h 84"/>
                <a:gd name="T18" fmla="*/ 58 w 125"/>
                <a:gd name="T19" fmla="*/ 0 h 84"/>
                <a:gd name="T20" fmla="*/ 71 w 125"/>
                <a:gd name="T21" fmla="*/ 2 h 84"/>
                <a:gd name="T22" fmla="*/ 84 w 125"/>
                <a:gd name="T23" fmla="*/ 6 h 84"/>
                <a:gd name="T24" fmla="*/ 95 w 125"/>
                <a:gd name="T25" fmla="*/ 13 h 84"/>
                <a:gd name="T26" fmla="*/ 105 w 125"/>
                <a:gd name="T27" fmla="*/ 22 h 84"/>
                <a:gd name="T28" fmla="*/ 113 w 125"/>
                <a:gd name="T29" fmla="*/ 32 h 84"/>
                <a:gd name="T30" fmla="*/ 119 w 125"/>
                <a:gd name="T31" fmla="*/ 45 h 84"/>
                <a:gd name="T32" fmla="*/ 123 w 125"/>
                <a:gd name="T33" fmla="*/ 58 h 84"/>
                <a:gd name="T34" fmla="*/ 124 w 125"/>
                <a:gd name="T35" fmla="*/ 73 h 84"/>
                <a:gd name="T36" fmla="*/ 124 w 125"/>
                <a:gd name="T37" fmla="*/ 76 h 84"/>
                <a:gd name="T38" fmla="*/ 124 w 125"/>
                <a:gd name="T39" fmla="*/ 78 h 84"/>
                <a:gd name="T40" fmla="*/ 124 w 125"/>
                <a:gd name="T41" fmla="*/ 80 h 84"/>
                <a:gd name="T42" fmla="*/ 124 w 125"/>
                <a:gd name="T43" fmla="*/ 83 h 84"/>
                <a:gd name="T44" fmla="*/ 0 w 125"/>
                <a:gd name="T45" fmla="*/ 4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84">
                  <a:moveTo>
                    <a:pt x="0" y="41"/>
                  </a:moveTo>
                  <a:lnTo>
                    <a:pt x="0" y="41"/>
                  </a:lnTo>
                  <a:lnTo>
                    <a:pt x="5" y="31"/>
                  </a:lnTo>
                  <a:lnTo>
                    <a:pt x="10" y="23"/>
                  </a:lnTo>
                  <a:lnTo>
                    <a:pt x="17" y="16"/>
                  </a:lnTo>
                  <a:lnTo>
                    <a:pt x="24" y="10"/>
                  </a:lnTo>
                  <a:lnTo>
                    <a:pt x="32" y="5"/>
                  </a:lnTo>
                  <a:lnTo>
                    <a:pt x="40" y="3"/>
                  </a:lnTo>
                  <a:lnTo>
                    <a:pt x="49" y="1"/>
                  </a:lnTo>
                  <a:lnTo>
                    <a:pt x="58" y="0"/>
                  </a:lnTo>
                  <a:lnTo>
                    <a:pt x="71" y="2"/>
                  </a:lnTo>
                  <a:lnTo>
                    <a:pt x="84" y="6"/>
                  </a:lnTo>
                  <a:lnTo>
                    <a:pt x="95" y="13"/>
                  </a:lnTo>
                  <a:lnTo>
                    <a:pt x="105" y="22"/>
                  </a:lnTo>
                  <a:lnTo>
                    <a:pt x="113" y="32"/>
                  </a:lnTo>
                  <a:lnTo>
                    <a:pt x="119" y="45"/>
                  </a:lnTo>
                  <a:lnTo>
                    <a:pt x="123" y="58"/>
                  </a:lnTo>
                  <a:lnTo>
                    <a:pt x="124" y="73"/>
                  </a:lnTo>
                  <a:lnTo>
                    <a:pt x="124" y="76"/>
                  </a:lnTo>
                  <a:lnTo>
                    <a:pt x="124" y="78"/>
                  </a:lnTo>
                  <a:lnTo>
                    <a:pt x="124" y="80"/>
                  </a:lnTo>
                  <a:lnTo>
                    <a:pt x="124" y="83"/>
                  </a:lnTo>
                  <a:lnTo>
                    <a:pt x="0" y="4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7" name="Freeform 482"/>
            <p:cNvSpPr>
              <a:spLocks/>
            </p:cNvSpPr>
            <p:nvPr/>
          </p:nvSpPr>
          <p:spPr bwMode="auto">
            <a:xfrm>
              <a:off x="4647" y="2284"/>
              <a:ext cx="20" cy="44"/>
            </a:xfrm>
            <a:custGeom>
              <a:avLst/>
              <a:gdLst>
                <a:gd name="T0" fmla="*/ 19 w 20"/>
                <a:gd name="T1" fmla="*/ 11 h 44"/>
                <a:gd name="T2" fmla="*/ 19 w 20"/>
                <a:gd name="T3" fmla="*/ 32 h 44"/>
                <a:gd name="T4" fmla="*/ 11 w 20"/>
                <a:gd name="T5" fmla="*/ 43 h 44"/>
                <a:gd name="T6" fmla="*/ 0 w 20"/>
                <a:gd name="T7" fmla="*/ 39 h 44"/>
                <a:gd name="T8" fmla="*/ 0 w 20"/>
                <a:gd name="T9" fmla="*/ 10 h 44"/>
                <a:gd name="T10" fmla="*/ 11 w 20"/>
                <a:gd name="T11" fmla="*/ 0 h 44"/>
                <a:gd name="T12" fmla="*/ 19 w 20"/>
                <a:gd name="T13" fmla="*/ 11 h 44"/>
              </a:gdLst>
              <a:ahLst/>
              <a:cxnLst>
                <a:cxn ang="0">
                  <a:pos x="T0" y="T1"/>
                </a:cxn>
                <a:cxn ang="0">
                  <a:pos x="T2" y="T3"/>
                </a:cxn>
                <a:cxn ang="0">
                  <a:pos x="T4" y="T5"/>
                </a:cxn>
                <a:cxn ang="0">
                  <a:pos x="T6" y="T7"/>
                </a:cxn>
                <a:cxn ang="0">
                  <a:pos x="T8" y="T9"/>
                </a:cxn>
                <a:cxn ang="0">
                  <a:pos x="T10" y="T11"/>
                </a:cxn>
                <a:cxn ang="0">
                  <a:pos x="T12" y="T13"/>
                </a:cxn>
              </a:cxnLst>
              <a:rect l="0" t="0" r="r" b="b"/>
              <a:pathLst>
                <a:path w="20" h="44">
                  <a:moveTo>
                    <a:pt x="19" y="11"/>
                  </a:moveTo>
                  <a:lnTo>
                    <a:pt x="19" y="32"/>
                  </a:lnTo>
                  <a:lnTo>
                    <a:pt x="11" y="43"/>
                  </a:lnTo>
                  <a:lnTo>
                    <a:pt x="0" y="39"/>
                  </a:lnTo>
                  <a:lnTo>
                    <a:pt x="0" y="10"/>
                  </a:lnTo>
                  <a:lnTo>
                    <a:pt x="11" y="0"/>
                  </a:lnTo>
                  <a:lnTo>
                    <a:pt x="19" y="1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8" name="Freeform 483"/>
            <p:cNvSpPr>
              <a:spLocks/>
            </p:cNvSpPr>
            <p:nvPr/>
          </p:nvSpPr>
          <p:spPr bwMode="auto">
            <a:xfrm>
              <a:off x="4647" y="2284"/>
              <a:ext cx="26" cy="50"/>
            </a:xfrm>
            <a:custGeom>
              <a:avLst/>
              <a:gdLst>
                <a:gd name="T0" fmla="*/ 25 w 26"/>
                <a:gd name="T1" fmla="*/ 12 h 50"/>
                <a:gd name="T2" fmla="*/ 25 w 26"/>
                <a:gd name="T3" fmla="*/ 37 h 50"/>
                <a:gd name="T4" fmla="*/ 14 w 26"/>
                <a:gd name="T5" fmla="*/ 49 h 50"/>
                <a:gd name="T6" fmla="*/ 0 w 26"/>
                <a:gd name="T7" fmla="*/ 45 h 50"/>
                <a:gd name="T8" fmla="*/ 0 w 26"/>
                <a:gd name="T9" fmla="*/ 11 h 50"/>
                <a:gd name="T10" fmla="*/ 15 w 26"/>
                <a:gd name="T11" fmla="*/ 0 h 50"/>
                <a:gd name="T12" fmla="*/ 25 w 26"/>
                <a:gd name="T13" fmla="*/ 12 h 50"/>
              </a:gdLst>
              <a:ahLst/>
              <a:cxnLst>
                <a:cxn ang="0">
                  <a:pos x="T0" y="T1"/>
                </a:cxn>
                <a:cxn ang="0">
                  <a:pos x="T2" y="T3"/>
                </a:cxn>
                <a:cxn ang="0">
                  <a:pos x="T4" y="T5"/>
                </a:cxn>
                <a:cxn ang="0">
                  <a:pos x="T6" y="T7"/>
                </a:cxn>
                <a:cxn ang="0">
                  <a:pos x="T8" y="T9"/>
                </a:cxn>
                <a:cxn ang="0">
                  <a:pos x="T10" y="T11"/>
                </a:cxn>
                <a:cxn ang="0">
                  <a:pos x="T12" y="T13"/>
                </a:cxn>
              </a:cxnLst>
              <a:rect l="0" t="0" r="r" b="b"/>
              <a:pathLst>
                <a:path w="26" h="50">
                  <a:moveTo>
                    <a:pt x="25" y="12"/>
                  </a:moveTo>
                  <a:lnTo>
                    <a:pt x="25" y="37"/>
                  </a:lnTo>
                  <a:lnTo>
                    <a:pt x="14" y="49"/>
                  </a:lnTo>
                  <a:lnTo>
                    <a:pt x="0" y="45"/>
                  </a:lnTo>
                  <a:lnTo>
                    <a:pt x="0" y="11"/>
                  </a:lnTo>
                  <a:lnTo>
                    <a:pt x="15" y="0"/>
                  </a:lnTo>
                  <a:lnTo>
                    <a:pt x="25"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89" name="Freeform 484"/>
            <p:cNvSpPr>
              <a:spLocks/>
            </p:cNvSpPr>
            <p:nvPr/>
          </p:nvSpPr>
          <p:spPr bwMode="auto">
            <a:xfrm>
              <a:off x="4638" y="2292"/>
              <a:ext cx="4" cy="32"/>
            </a:xfrm>
            <a:custGeom>
              <a:avLst/>
              <a:gdLst>
                <a:gd name="T0" fmla="*/ 0 w 4"/>
                <a:gd name="T1" fmla="*/ 0 h 32"/>
                <a:gd name="T2" fmla="*/ 0 w 4"/>
                <a:gd name="T3" fmla="*/ 23 h 32"/>
                <a:gd name="T4" fmla="*/ 3 w 4"/>
                <a:gd name="T5" fmla="*/ 31 h 32"/>
                <a:gd name="T6" fmla="*/ 3 w 4"/>
                <a:gd name="T7" fmla="*/ 3 h 32"/>
                <a:gd name="T8" fmla="*/ 0 w 4"/>
                <a:gd name="T9" fmla="*/ 0 h 32"/>
              </a:gdLst>
              <a:ahLst/>
              <a:cxnLst>
                <a:cxn ang="0">
                  <a:pos x="T0" y="T1"/>
                </a:cxn>
                <a:cxn ang="0">
                  <a:pos x="T2" y="T3"/>
                </a:cxn>
                <a:cxn ang="0">
                  <a:pos x="T4" y="T5"/>
                </a:cxn>
                <a:cxn ang="0">
                  <a:pos x="T6" y="T7"/>
                </a:cxn>
                <a:cxn ang="0">
                  <a:pos x="T8" y="T9"/>
                </a:cxn>
              </a:cxnLst>
              <a:rect l="0" t="0" r="r" b="b"/>
              <a:pathLst>
                <a:path w="4" h="32">
                  <a:moveTo>
                    <a:pt x="0" y="0"/>
                  </a:moveTo>
                  <a:lnTo>
                    <a:pt x="0" y="23"/>
                  </a:lnTo>
                  <a:lnTo>
                    <a:pt x="3" y="31"/>
                  </a:lnTo>
                  <a:lnTo>
                    <a:pt x="3" y="3"/>
                  </a:lnTo>
                  <a:lnTo>
                    <a:pt x="0" y="0"/>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0" name="Freeform 485"/>
            <p:cNvSpPr>
              <a:spLocks/>
            </p:cNvSpPr>
            <p:nvPr/>
          </p:nvSpPr>
          <p:spPr bwMode="auto">
            <a:xfrm>
              <a:off x="4638" y="2292"/>
              <a:ext cx="10" cy="38"/>
            </a:xfrm>
            <a:custGeom>
              <a:avLst/>
              <a:gdLst>
                <a:gd name="T0" fmla="*/ 0 w 10"/>
                <a:gd name="T1" fmla="*/ 0 h 38"/>
                <a:gd name="T2" fmla="*/ 0 w 10"/>
                <a:gd name="T3" fmla="*/ 28 h 38"/>
                <a:gd name="T4" fmla="*/ 9 w 10"/>
                <a:gd name="T5" fmla="*/ 37 h 38"/>
                <a:gd name="T6" fmla="*/ 9 w 10"/>
                <a:gd name="T7" fmla="*/ 3 h 38"/>
                <a:gd name="T8" fmla="*/ 0 w 10"/>
                <a:gd name="T9" fmla="*/ 0 h 38"/>
              </a:gdLst>
              <a:ahLst/>
              <a:cxnLst>
                <a:cxn ang="0">
                  <a:pos x="T0" y="T1"/>
                </a:cxn>
                <a:cxn ang="0">
                  <a:pos x="T2" y="T3"/>
                </a:cxn>
                <a:cxn ang="0">
                  <a:pos x="T4" y="T5"/>
                </a:cxn>
                <a:cxn ang="0">
                  <a:pos x="T6" y="T7"/>
                </a:cxn>
                <a:cxn ang="0">
                  <a:pos x="T8" y="T9"/>
                </a:cxn>
              </a:cxnLst>
              <a:rect l="0" t="0" r="r" b="b"/>
              <a:pathLst>
                <a:path w="10" h="38">
                  <a:moveTo>
                    <a:pt x="0" y="0"/>
                  </a:moveTo>
                  <a:lnTo>
                    <a:pt x="0" y="28"/>
                  </a:lnTo>
                  <a:lnTo>
                    <a:pt x="9" y="37"/>
                  </a:lnTo>
                  <a:lnTo>
                    <a:pt x="9" y="3"/>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1" name="Freeform 486"/>
            <p:cNvSpPr>
              <a:spLocks/>
            </p:cNvSpPr>
            <p:nvPr/>
          </p:nvSpPr>
          <p:spPr bwMode="auto">
            <a:xfrm>
              <a:off x="4638" y="2281"/>
              <a:ext cx="18" cy="9"/>
            </a:xfrm>
            <a:custGeom>
              <a:avLst/>
              <a:gdLst>
                <a:gd name="T0" fmla="*/ 0 w 18"/>
                <a:gd name="T1" fmla="*/ 6 h 9"/>
                <a:gd name="T2" fmla="*/ 10 w 18"/>
                <a:gd name="T3" fmla="*/ 0 h 9"/>
                <a:gd name="T4" fmla="*/ 17 w 18"/>
                <a:gd name="T5" fmla="*/ 2 h 9"/>
                <a:gd name="T6" fmla="*/ 7 w 18"/>
                <a:gd name="T7" fmla="*/ 8 h 9"/>
                <a:gd name="T8" fmla="*/ 0 w 18"/>
                <a:gd name="T9" fmla="*/ 6 h 9"/>
              </a:gdLst>
              <a:ahLst/>
              <a:cxnLst>
                <a:cxn ang="0">
                  <a:pos x="T0" y="T1"/>
                </a:cxn>
                <a:cxn ang="0">
                  <a:pos x="T2" y="T3"/>
                </a:cxn>
                <a:cxn ang="0">
                  <a:pos x="T4" y="T5"/>
                </a:cxn>
                <a:cxn ang="0">
                  <a:pos x="T6" y="T7"/>
                </a:cxn>
                <a:cxn ang="0">
                  <a:pos x="T8" y="T9"/>
                </a:cxn>
              </a:cxnLst>
              <a:rect l="0" t="0" r="r" b="b"/>
              <a:pathLst>
                <a:path w="18" h="9">
                  <a:moveTo>
                    <a:pt x="0" y="6"/>
                  </a:moveTo>
                  <a:lnTo>
                    <a:pt x="10" y="0"/>
                  </a:lnTo>
                  <a:lnTo>
                    <a:pt x="17" y="2"/>
                  </a:lnTo>
                  <a:lnTo>
                    <a:pt x="7" y="8"/>
                  </a:lnTo>
                  <a:lnTo>
                    <a:pt x="0" y="6"/>
                  </a:lnTo>
                </a:path>
              </a:pathLst>
            </a:custGeom>
            <a:solidFill>
              <a:srgbClr val="5E9E9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2" name="Freeform 487"/>
            <p:cNvSpPr>
              <a:spLocks/>
            </p:cNvSpPr>
            <p:nvPr/>
          </p:nvSpPr>
          <p:spPr bwMode="auto">
            <a:xfrm>
              <a:off x="4638" y="2281"/>
              <a:ext cx="24" cy="15"/>
            </a:xfrm>
            <a:custGeom>
              <a:avLst/>
              <a:gdLst>
                <a:gd name="T0" fmla="*/ 0 w 24"/>
                <a:gd name="T1" fmla="*/ 11 h 15"/>
                <a:gd name="T2" fmla="*/ 13 w 24"/>
                <a:gd name="T3" fmla="*/ 0 h 15"/>
                <a:gd name="T4" fmla="*/ 23 w 24"/>
                <a:gd name="T5" fmla="*/ 3 h 15"/>
                <a:gd name="T6" fmla="*/ 9 w 24"/>
                <a:gd name="T7" fmla="*/ 14 h 15"/>
                <a:gd name="T8" fmla="*/ 0 w 24"/>
                <a:gd name="T9" fmla="*/ 11 h 15"/>
              </a:gdLst>
              <a:ahLst/>
              <a:cxnLst>
                <a:cxn ang="0">
                  <a:pos x="T0" y="T1"/>
                </a:cxn>
                <a:cxn ang="0">
                  <a:pos x="T2" y="T3"/>
                </a:cxn>
                <a:cxn ang="0">
                  <a:pos x="T4" y="T5"/>
                </a:cxn>
                <a:cxn ang="0">
                  <a:pos x="T6" y="T7"/>
                </a:cxn>
                <a:cxn ang="0">
                  <a:pos x="T8" y="T9"/>
                </a:cxn>
              </a:cxnLst>
              <a:rect l="0" t="0" r="r" b="b"/>
              <a:pathLst>
                <a:path w="24" h="15">
                  <a:moveTo>
                    <a:pt x="0" y="11"/>
                  </a:moveTo>
                  <a:lnTo>
                    <a:pt x="13" y="0"/>
                  </a:lnTo>
                  <a:lnTo>
                    <a:pt x="23" y="3"/>
                  </a:lnTo>
                  <a:lnTo>
                    <a:pt x="9" y="14"/>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3" name="Freeform 488"/>
            <p:cNvSpPr>
              <a:spLocks/>
            </p:cNvSpPr>
            <p:nvPr/>
          </p:nvSpPr>
          <p:spPr bwMode="auto">
            <a:xfrm>
              <a:off x="4654" y="2299"/>
              <a:ext cx="7" cy="14"/>
            </a:xfrm>
            <a:custGeom>
              <a:avLst/>
              <a:gdLst>
                <a:gd name="T0" fmla="*/ 5 w 7"/>
                <a:gd name="T1" fmla="*/ 13 h 14"/>
                <a:gd name="T2" fmla="*/ 6 w 7"/>
                <a:gd name="T3" fmla="*/ 1 h 14"/>
                <a:gd name="T4" fmla="*/ 4 w 7"/>
                <a:gd name="T5" fmla="*/ 0 h 14"/>
                <a:gd name="T6" fmla="*/ 3 w 7"/>
                <a:gd name="T7" fmla="*/ 1 h 14"/>
                <a:gd name="T8" fmla="*/ 2 w 7"/>
                <a:gd name="T9" fmla="*/ 2 h 14"/>
                <a:gd name="T10" fmla="*/ 1 w 7"/>
                <a:gd name="T11" fmla="*/ 4 h 14"/>
                <a:gd name="T12" fmla="*/ 0 w 7"/>
                <a:gd name="T13" fmla="*/ 6 h 14"/>
                <a:gd name="T14" fmla="*/ 1 w 7"/>
                <a:gd name="T15" fmla="*/ 8 h 14"/>
                <a:gd name="T16" fmla="*/ 1 w 7"/>
                <a:gd name="T17" fmla="*/ 10 h 14"/>
                <a:gd name="T18" fmla="*/ 2 w 7"/>
                <a:gd name="T19" fmla="*/ 12 h 14"/>
                <a:gd name="T20" fmla="*/ 3 w 7"/>
                <a:gd name="T21" fmla="*/ 12 h 14"/>
                <a:gd name="T22" fmla="*/ 5 w 7"/>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14">
                  <a:moveTo>
                    <a:pt x="5" y="13"/>
                  </a:moveTo>
                  <a:lnTo>
                    <a:pt x="6" y="1"/>
                  </a:lnTo>
                  <a:lnTo>
                    <a:pt x="4" y="0"/>
                  </a:lnTo>
                  <a:lnTo>
                    <a:pt x="3" y="1"/>
                  </a:lnTo>
                  <a:lnTo>
                    <a:pt x="2" y="2"/>
                  </a:lnTo>
                  <a:lnTo>
                    <a:pt x="1" y="4"/>
                  </a:lnTo>
                  <a:lnTo>
                    <a:pt x="0" y="6"/>
                  </a:lnTo>
                  <a:lnTo>
                    <a:pt x="1" y="8"/>
                  </a:lnTo>
                  <a:lnTo>
                    <a:pt x="1" y="10"/>
                  </a:lnTo>
                  <a:lnTo>
                    <a:pt x="2" y="12"/>
                  </a:lnTo>
                  <a:lnTo>
                    <a:pt x="3" y="12"/>
                  </a:lnTo>
                  <a:lnTo>
                    <a:pt x="5" y="13"/>
                  </a:lnTo>
                </a:path>
              </a:pathLst>
            </a:custGeom>
            <a:solidFill>
              <a:srgbClr val="0D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4" name="Freeform 489"/>
            <p:cNvSpPr>
              <a:spLocks/>
            </p:cNvSpPr>
            <p:nvPr/>
          </p:nvSpPr>
          <p:spPr bwMode="auto">
            <a:xfrm>
              <a:off x="4654" y="2299"/>
              <a:ext cx="13" cy="20"/>
            </a:xfrm>
            <a:custGeom>
              <a:avLst/>
              <a:gdLst>
                <a:gd name="T0" fmla="*/ 9 w 13"/>
                <a:gd name="T1" fmla="*/ 19 h 20"/>
                <a:gd name="T2" fmla="*/ 12 w 13"/>
                <a:gd name="T3" fmla="*/ 1 h 20"/>
                <a:gd name="T4" fmla="*/ 8 w 13"/>
                <a:gd name="T5" fmla="*/ 0 h 20"/>
                <a:gd name="T6" fmla="*/ 5 w 13"/>
                <a:gd name="T7" fmla="*/ 1 h 20"/>
                <a:gd name="T8" fmla="*/ 3 w 13"/>
                <a:gd name="T9" fmla="*/ 3 h 20"/>
                <a:gd name="T10" fmla="*/ 1 w 13"/>
                <a:gd name="T11" fmla="*/ 6 h 20"/>
                <a:gd name="T12" fmla="*/ 0 w 13"/>
                <a:gd name="T13" fmla="*/ 9 h 20"/>
                <a:gd name="T14" fmla="*/ 1 w 13"/>
                <a:gd name="T15" fmla="*/ 12 h 20"/>
                <a:gd name="T16" fmla="*/ 2 w 13"/>
                <a:gd name="T17" fmla="*/ 15 h 20"/>
                <a:gd name="T18" fmla="*/ 4 w 13"/>
                <a:gd name="T19" fmla="*/ 17 h 20"/>
                <a:gd name="T20" fmla="*/ 6 w 13"/>
                <a:gd name="T21" fmla="*/ 18 h 20"/>
                <a:gd name="T22" fmla="*/ 9 w 13"/>
                <a:gd name="T2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0">
                  <a:moveTo>
                    <a:pt x="9" y="19"/>
                  </a:moveTo>
                  <a:lnTo>
                    <a:pt x="12" y="1"/>
                  </a:lnTo>
                  <a:lnTo>
                    <a:pt x="8" y="0"/>
                  </a:lnTo>
                  <a:lnTo>
                    <a:pt x="5" y="1"/>
                  </a:lnTo>
                  <a:lnTo>
                    <a:pt x="3" y="3"/>
                  </a:lnTo>
                  <a:lnTo>
                    <a:pt x="1" y="6"/>
                  </a:lnTo>
                  <a:lnTo>
                    <a:pt x="0" y="9"/>
                  </a:lnTo>
                  <a:lnTo>
                    <a:pt x="1" y="12"/>
                  </a:lnTo>
                  <a:lnTo>
                    <a:pt x="2" y="15"/>
                  </a:lnTo>
                  <a:lnTo>
                    <a:pt x="4" y="17"/>
                  </a:lnTo>
                  <a:lnTo>
                    <a:pt x="6" y="18"/>
                  </a:lnTo>
                  <a:lnTo>
                    <a:pt x="9"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5" name="Freeform 490"/>
            <p:cNvSpPr>
              <a:spLocks/>
            </p:cNvSpPr>
            <p:nvPr/>
          </p:nvSpPr>
          <p:spPr bwMode="auto">
            <a:xfrm>
              <a:off x="4658" y="2300"/>
              <a:ext cx="9" cy="13"/>
            </a:xfrm>
            <a:custGeom>
              <a:avLst/>
              <a:gdLst>
                <a:gd name="T0" fmla="*/ 4 w 9"/>
                <a:gd name="T1" fmla="*/ 12 h 13"/>
                <a:gd name="T2" fmla="*/ 2 w 9"/>
                <a:gd name="T3" fmla="*/ 12 h 13"/>
                <a:gd name="T4" fmla="*/ 1 w 9"/>
                <a:gd name="T5" fmla="*/ 10 h 13"/>
                <a:gd name="T6" fmla="*/ 0 w 9"/>
                <a:gd name="T7" fmla="*/ 8 h 13"/>
                <a:gd name="T8" fmla="*/ 0 w 9"/>
                <a:gd name="T9" fmla="*/ 6 h 13"/>
                <a:gd name="T10" fmla="*/ 0 w 9"/>
                <a:gd name="T11" fmla="*/ 3 h 13"/>
                <a:gd name="T12" fmla="*/ 1 w 9"/>
                <a:gd name="T13" fmla="*/ 2 h 13"/>
                <a:gd name="T14" fmla="*/ 2 w 9"/>
                <a:gd name="T15" fmla="*/ 0 h 13"/>
                <a:gd name="T16" fmla="*/ 4 w 9"/>
                <a:gd name="T17" fmla="*/ 0 h 13"/>
                <a:gd name="T18" fmla="*/ 6 w 9"/>
                <a:gd name="T19" fmla="*/ 0 h 13"/>
                <a:gd name="T20" fmla="*/ 7 w 9"/>
                <a:gd name="T21" fmla="*/ 2 h 13"/>
                <a:gd name="T22" fmla="*/ 8 w 9"/>
                <a:gd name="T23" fmla="*/ 3 h 13"/>
                <a:gd name="T24" fmla="*/ 8 w 9"/>
                <a:gd name="T25" fmla="*/ 6 h 13"/>
                <a:gd name="T26" fmla="*/ 8 w 9"/>
                <a:gd name="T27" fmla="*/ 8 h 13"/>
                <a:gd name="T28" fmla="*/ 7 w 9"/>
                <a:gd name="T29" fmla="*/ 10 h 13"/>
                <a:gd name="T30" fmla="*/ 6 w 9"/>
                <a:gd name="T31" fmla="*/ 12 h 13"/>
                <a:gd name="T32" fmla="*/ 4 w 9"/>
                <a:gd name="T3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13">
                  <a:moveTo>
                    <a:pt x="4" y="12"/>
                  </a:moveTo>
                  <a:lnTo>
                    <a:pt x="2" y="12"/>
                  </a:lnTo>
                  <a:lnTo>
                    <a:pt x="1" y="10"/>
                  </a:lnTo>
                  <a:lnTo>
                    <a:pt x="0" y="8"/>
                  </a:lnTo>
                  <a:lnTo>
                    <a:pt x="0" y="6"/>
                  </a:lnTo>
                  <a:lnTo>
                    <a:pt x="0" y="3"/>
                  </a:lnTo>
                  <a:lnTo>
                    <a:pt x="1" y="2"/>
                  </a:lnTo>
                  <a:lnTo>
                    <a:pt x="2" y="0"/>
                  </a:lnTo>
                  <a:lnTo>
                    <a:pt x="4" y="0"/>
                  </a:lnTo>
                  <a:lnTo>
                    <a:pt x="6" y="0"/>
                  </a:lnTo>
                  <a:lnTo>
                    <a:pt x="7" y="2"/>
                  </a:lnTo>
                  <a:lnTo>
                    <a:pt x="8" y="3"/>
                  </a:lnTo>
                  <a:lnTo>
                    <a:pt x="8" y="6"/>
                  </a:lnTo>
                  <a:lnTo>
                    <a:pt x="8" y="8"/>
                  </a:lnTo>
                  <a:lnTo>
                    <a:pt x="7" y="10"/>
                  </a:lnTo>
                  <a:lnTo>
                    <a:pt x="6" y="12"/>
                  </a:lnTo>
                  <a:lnTo>
                    <a:pt x="4" y="12"/>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6" name="Freeform 491"/>
            <p:cNvSpPr>
              <a:spLocks/>
            </p:cNvSpPr>
            <p:nvPr/>
          </p:nvSpPr>
          <p:spPr bwMode="auto">
            <a:xfrm>
              <a:off x="4658" y="2300"/>
              <a:ext cx="15" cy="19"/>
            </a:xfrm>
            <a:custGeom>
              <a:avLst/>
              <a:gdLst>
                <a:gd name="T0" fmla="*/ 7 w 15"/>
                <a:gd name="T1" fmla="*/ 18 h 19"/>
                <a:gd name="T2" fmla="*/ 7 w 15"/>
                <a:gd name="T3" fmla="*/ 18 h 19"/>
                <a:gd name="T4" fmla="*/ 4 w 15"/>
                <a:gd name="T5" fmla="*/ 18 h 19"/>
                <a:gd name="T6" fmla="*/ 2 w 15"/>
                <a:gd name="T7" fmla="*/ 15 h 19"/>
                <a:gd name="T8" fmla="*/ 0 w 15"/>
                <a:gd name="T9" fmla="*/ 12 h 19"/>
                <a:gd name="T10" fmla="*/ 0 w 15"/>
                <a:gd name="T11" fmla="*/ 9 h 19"/>
                <a:gd name="T12" fmla="*/ 0 w 15"/>
                <a:gd name="T13" fmla="*/ 5 h 19"/>
                <a:gd name="T14" fmla="*/ 2 w 15"/>
                <a:gd name="T15" fmla="*/ 3 h 19"/>
                <a:gd name="T16" fmla="*/ 4 w 15"/>
                <a:gd name="T17" fmla="*/ 0 h 19"/>
                <a:gd name="T18" fmla="*/ 7 w 15"/>
                <a:gd name="T19" fmla="*/ 0 h 19"/>
                <a:gd name="T20" fmla="*/ 10 w 15"/>
                <a:gd name="T21" fmla="*/ 0 h 19"/>
                <a:gd name="T22" fmla="*/ 12 w 15"/>
                <a:gd name="T23" fmla="*/ 3 h 19"/>
                <a:gd name="T24" fmla="*/ 14 w 15"/>
                <a:gd name="T25" fmla="*/ 5 h 19"/>
                <a:gd name="T26" fmla="*/ 14 w 15"/>
                <a:gd name="T27" fmla="*/ 9 h 19"/>
                <a:gd name="T28" fmla="*/ 14 w 15"/>
                <a:gd name="T29" fmla="*/ 12 h 19"/>
                <a:gd name="T30" fmla="*/ 12 w 15"/>
                <a:gd name="T31" fmla="*/ 15 h 19"/>
                <a:gd name="T32" fmla="*/ 10 w 15"/>
                <a:gd name="T33" fmla="*/ 18 h 19"/>
                <a:gd name="T34" fmla="*/ 7 w 15"/>
                <a:gd name="T3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 h="19">
                  <a:moveTo>
                    <a:pt x="7" y="18"/>
                  </a:moveTo>
                  <a:lnTo>
                    <a:pt x="7" y="18"/>
                  </a:lnTo>
                  <a:lnTo>
                    <a:pt x="4" y="18"/>
                  </a:lnTo>
                  <a:lnTo>
                    <a:pt x="2" y="15"/>
                  </a:lnTo>
                  <a:lnTo>
                    <a:pt x="0" y="12"/>
                  </a:lnTo>
                  <a:lnTo>
                    <a:pt x="0" y="9"/>
                  </a:lnTo>
                  <a:lnTo>
                    <a:pt x="0" y="5"/>
                  </a:lnTo>
                  <a:lnTo>
                    <a:pt x="2" y="3"/>
                  </a:lnTo>
                  <a:lnTo>
                    <a:pt x="4" y="0"/>
                  </a:lnTo>
                  <a:lnTo>
                    <a:pt x="7" y="0"/>
                  </a:lnTo>
                  <a:lnTo>
                    <a:pt x="10" y="0"/>
                  </a:lnTo>
                  <a:lnTo>
                    <a:pt x="12" y="3"/>
                  </a:lnTo>
                  <a:lnTo>
                    <a:pt x="14" y="5"/>
                  </a:lnTo>
                  <a:lnTo>
                    <a:pt x="14" y="9"/>
                  </a:lnTo>
                  <a:lnTo>
                    <a:pt x="14" y="12"/>
                  </a:lnTo>
                  <a:lnTo>
                    <a:pt x="12" y="15"/>
                  </a:lnTo>
                  <a:lnTo>
                    <a:pt x="10" y="18"/>
                  </a:lnTo>
                  <a:lnTo>
                    <a:pt x="7"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7" name="Freeform 492"/>
            <p:cNvSpPr>
              <a:spLocks/>
            </p:cNvSpPr>
            <p:nvPr/>
          </p:nvSpPr>
          <p:spPr bwMode="auto">
            <a:xfrm>
              <a:off x="3867" y="2077"/>
              <a:ext cx="16" cy="26"/>
            </a:xfrm>
            <a:custGeom>
              <a:avLst/>
              <a:gdLst>
                <a:gd name="T0" fmla="*/ 15 w 16"/>
                <a:gd name="T1" fmla="*/ 1 h 26"/>
                <a:gd name="T2" fmla="*/ 10 w 16"/>
                <a:gd name="T3" fmla="*/ 0 h 26"/>
                <a:gd name="T4" fmla="*/ 6 w 16"/>
                <a:gd name="T5" fmla="*/ 2 h 26"/>
                <a:gd name="T6" fmla="*/ 2 w 16"/>
                <a:gd name="T7" fmla="*/ 5 h 26"/>
                <a:gd name="T8" fmla="*/ 1 w 16"/>
                <a:gd name="T9" fmla="*/ 9 h 26"/>
                <a:gd name="T10" fmla="*/ 0 w 16"/>
                <a:gd name="T11" fmla="*/ 14 h 26"/>
                <a:gd name="T12" fmla="*/ 1 w 16"/>
                <a:gd name="T13" fmla="*/ 18 h 26"/>
                <a:gd name="T14" fmla="*/ 4 w 16"/>
                <a:gd name="T15" fmla="*/ 22 h 26"/>
                <a:gd name="T16" fmla="*/ 7 w 16"/>
                <a:gd name="T17" fmla="*/ 25 h 26"/>
                <a:gd name="T18" fmla="*/ 15 w 16"/>
                <a:gd name="T19"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6">
                  <a:moveTo>
                    <a:pt x="15" y="1"/>
                  </a:moveTo>
                  <a:lnTo>
                    <a:pt x="10" y="0"/>
                  </a:lnTo>
                  <a:lnTo>
                    <a:pt x="6" y="2"/>
                  </a:lnTo>
                  <a:lnTo>
                    <a:pt x="2" y="5"/>
                  </a:lnTo>
                  <a:lnTo>
                    <a:pt x="1" y="9"/>
                  </a:lnTo>
                  <a:lnTo>
                    <a:pt x="0" y="14"/>
                  </a:lnTo>
                  <a:lnTo>
                    <a:pt x="1" y="18"/>
                  </a:lnTo>
                  <a:lnTo>
                    <a:pt x="4" y="22"/>
                  </a:lnTo>
                  <a:lnTo>
                    <a:pt x="7" y="25"/>
                  </a:lnTo>
                  <a:lnTo>
                    <a:pt x="15" y="1"/>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8" name="Freeform 493"/>
            <p:cNvSpPr>
              <a:spLocks/>
            </p:cNvSpPr>
            <p:nvPr/>
          </p:nvSpPr>
          <p:spPr bwMode="auto">
            <a:xfrm>
              <a:off x="3877" y="2078"/>
              <a:ext cx="648" cy="250"/>
            </a:xfrm>
            <a:custGeom>
              <a:avLst/>
              <a:gdLst>
                <a:gd name="T0" fmla="*/ 642 w 648"/>
                <a:gd name="T1" fmla="*/ 234 h 250"/>
                <a:gd name="T2" fmla="*/ 647 w 648"/>
                <a:gd name="T3" fmla="*/ 220 h 250"/>
                <a:gd name="T4" fmla="*/ 11 w 648"/>
                <a:gd name="T5" fmla="*/ 0 h 250"/>
                <a:gd name="T6" fmla="*/ 0 w 648"/>
                <a:gd name="T7" fmla="*/ 29 h 250"/>
                <a:gd name="T8" fmla="*/ 637 w 648"/>
                <a:gd name="T9" fmla="*/ 249 h 250"/>
                <a:gd name="T10" fmla="*/ 642 w 648"/>
                <a:gd name="T11" fmla="*/ 234 h 250"/>
              </a:gdLst>
              <a:ahLst/>
              <a:cxnLst>
                <a:cxn ang="0">
                  <a:pos x="T0" y="T1"/>
                </a:cxn>
                <a:cxn ang="0">
                  <a:pos x="T2" y="T3"/>
                </a:cxn>
                <a:cxn ang="0">
                  <a:pos x="T4" y="T5"/>
                </a:cxn>
                <a:cxn ang="0">
                  <a:pos x="T6" y="T7"/>
                </a:cxn>
                <a:cxn ang="0">
                  <a:pos x="T8" y="T9"/>
                </a:cxn>
                <a:cxn ang="0">
                  <a:pos x="T10" y="T11"/>
                </a:cxn>
              </a:cxnLst>
              <a:rect l="0" t="0" r="r" b="b"/>
              <a:pathLst>
                <a:path w="648" h="250">
                  <a:moveTo>
                    <a:pt x="642" y="234"/>
                  </a:moveTo>
                  <a:lnTo>
                    <a:pt x="647" y="220"/>
                  </a:lnTo>
                  <a:lnTo>
                    <a:pt x="11" y="0"/>
                  </a:lnTo>
                  <a:lnTo>
                    <a:pt x="0" y="29"/>
                  </a:lnTo>
                  <a:lnTo>
                    <a:pt x="637" y="249"/>
                  </a:lnTo>
                  <a:lnTo>
                    <a:pt x="642" y="234"/>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499" name="Freeform 494"/>
            <p:cNvSpPr>
              <a:spLocks/>
            </p:cNvSpPr>
            <p:nvPr/>
          </p:nvSpPr>
          <p:spPr bwMode="auto">
            <a:xfrm>
              <a:off x="4520" y="2303"/>
              <a:ext cx="16" cy="26"/>
            </a:xfrm>
            <a:custGeom>
              <a:avLst/>
              <a:gdLst>
                <a:gd name="T0" fmla="*/ 0 w 16"/>
                <a:gd name="T1" fmla="*/ 24 h 26"/>
                <a:gd name="T2" fmla="*/ 5 w 16"/>
                <a:gd name="T3" fmla="*/ 25 h 26"/>
                <a:gd name="T4" fmla="*/ 9 w 16"/>
                <a:gd name="T5" fmla="*/ 24 h 26"/>
                <a:gd name="T6" fmla="*/ 12 w 16"/>
                <a:gd name="T7" fmla="*/ 21 h 26"/>
                <a:gd name="T8" fmla="*/ 14 w 16"/>
                <a:gd name="T9" fmla="*/ 16 h 26"/>
                <a:gd name="T10" fmla="*/ 15 w 16"/>
                <a:gd name="T11" fmla="*/ 12 h 26"/>
                <a:gd name="T12" fmla="*/ 14 w 16"/>
                <a:gd name="T13" fmla="*/ 7 h 26"/>
                <a:gd name="T14" fmla="*/ 11 w 16"/>
                <a:gd name="T15" fmla="*/ 3 h 26"/>
                <a:gd name="T16" fmla="*/ 7 w 16"/>
                <a:gd name="T17" fmla="*/ 0 h 26"/>
                <a:gd name="T18" fmla="*/ 0 w 16"/>
                <a:gd name="T19"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6">
                  <a:moveTo>
                    <a:pt x="0" y="24"/>
                  </a:moveTo>
                  <a:lnTo>
                    <a:pt x="5" y="25"/>
                  </a:lnTo>
                  <a:lnTo>
                    <a:pt x="9" y="24"/>
                  </a:lnTo>
                  <a:lnTo>
                    <a:pt x="12" y="21"/>
                  </a:lnTo>
                  <a:lnTo>
                    <a:pt x="14" y="16"/>
                  </a:lnTo>
                  <a:lnTo>
                    <a:pt x="15" y="12"/>
                  </a:lnTo>
                  <a:lnTo>
                    <a:pt x="14" y="7"/>
                  </a:lnTo>
                  <a:lnTo>
                    <a:pt x="11" y="3"/>
                  </a:lnTo>
                  <a:lnTo>
                    <a:pt x="7" y="0"/>
                  </a:lnTo>
                  <a:lnTo>
                    <a:pt x="0" y="24"/>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0" name="Freeform 495"/>
            <p:cNvSpPr>
              <a:spLocks/>
            </p:cNvSpPr>
            <p:nvPr/>
          </p:nvSpPr>
          <p:spPr bwMode="auto">
            <a:xfrm>
              <a:off x="3998" y="2096"/>
              <a:ext cx="34" cy="65"/>
            </a:xfrm>
            <a:custGeom>
              <a:avLst/>
              <a:gdLst>
                <a:gd name="T0" fmla="*/ 0 w 34"/>
                <a:gd name="T1" fmla="*/ 16 h 65"/>
                <a:gd name="T2" fmla="*/ 19 w 34"/>
                <a:gd name="T3" fmla="*/ 0 h 65"/>
                <a:gd name="T4" fmla="*/ 29 w 34"/>
                <a:gd name="T5" fmla="*/ 24 h 65"/>
                <a:gd name="T6" fmla="*/ 29 w 34"/>
                <a:gd name="T7" fmla="*/ 51 h 65"/>
                <a:gd name="T8" fmla="*/ 33 w 34"/>
                <a:gd name="T9" fmla="*/ 54 h 65"/>
                <a:gd name="T10" fmla="*/ 26 w 34"/>
                <a:gd name="T11" fmla="*/ 64 h 65"/>
                <a:gd name="T12" fmla="*/ 3 w 34"/>
                <a:gd name="T13" fmla="*/ 55 h 65"/>
                <a:gd name="T14" fmla="*/ 0 w 34"/>
                <a:gd name="T15" fmla="*/ 16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65">
                  <a:moveTo>
                    <a:pt x="0" y="16"/>
                  </a:moveTo>
                  <a:lnTo>
                    <a:pt x="19" y="0"/>
                  </a:lnTo>
                  <a:lnTo>
                    <a:pt x="29" y="24"/>
                  </a:lnTo>
                  <a:lnTo>
                    <a:pt x="29" y="51"/>
                  </a:lnTo>
                  <a:lnTo>
                    <a:pt x="33" y="54"/>
                  </a:lnTo>
                  <a:lnTo>
                    <a:pt x="26" y="64"/>
                  </a:lnTo>
                  <a:lnTo>
                    <a:pt x="3" y="55"/>
                  </a:lnTo>
                  <a:lnTo>
                    <a:pt x="0" y="16"/>
                  </a:lnTo>
                </a:path>
              </a:pathLst>
            </a:custGeom>
            <a:solidFill>
              <a:srgbClr val="1F7878"/>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1" name="Freeform 496"/>
            <p:cNvSpPr>
              <a:spLocks/>
            </p:cNvSpPr>
            <p:nvPr/>
          </p:nvSpPr>
          <p:spPr bwMode="auto">
            <a:xfrm>
              <a:off x="3998" y="2096"/>
              <a:ext cx="40" cy="71"/>
            </a:xfrm>
            <a:custGeom>
              <a:avLst/>
              <a:gdLst>
                <a:gd name="T0" fmla="*/ 0 w 40"/>
                <a:gd name="T1" fmla="*/ 17 h 71"/>
                <a:gd name="T2" fmla="*/ 23 w 40"/>
                <a:gd name="T3" fmla="*/ 0 h 71"/>
                <a:gd name="T4" fmla="*/ 34 w 40"/>
                <a:gd name="T5" fmla="*/ 26 h 71"/>
                <a:gd name="T6" fmla="*/ 34 w 40"/>
                <a:gd name="T7" fmla="*/ 56 h 71"/>
                <a:gd name="T8" fmla="*/ 39 w 40"/>
                <a:gd name="T9" fmla="*/ 59 h 71"/>
                <a:gd name="T10" fmla="*/ 31 w 40"/>
                <a:gd name="T11" fmla="*/ 70 h 71"/>
                <a:gd name="T12" fmla="*/ 3 w 40"/>
                <a:gd name="T13" fmla="*/ 60 h 71"/>
                <a:gd name="T14" fmla="*/ 0 w 40"/>
                <a:gd name="T15" fmla="*/ 17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71">
                  <a:moveTo>
                    <a:pt x="0" y="17"/>
                  </a:moveTo>
                  <a:lnTo>
                    <a:pt x="23" y="0"/>
                  </a:lnTo>
                  <a:lnTo>
                    <a:pt x="34" y="26"/>
                  </a:lnTo>
                  <a:lnTo>
                    <a:pt x="34" y="56"/>
                  </a:lnTo>
                  <a:lnTo>
                    <a:pt x="39" y="59"/>
                  </a:lnTo>
                  <a:lnTo>
                    <a:pt x="31" y="70"/>
                  </a:lnTo>
                  <a:lnTo>
                    <a:pt x="3" y="60"/>
                  </a:lnTo>
                  <a:lnTo>
                    <a:pt x="0"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2" name="Freeform 497"/>
            <p:cNvSpPr>
              <a:spLocks/>
            </p:cNvSpPr>
            <p:nvPr/>
          </p:nvSpPr>
          <p:spPr bwMode="auto">
            <a:xfrm>
              <a:off x="3999" y="2114"/>
              <a:ext cx="24" cy="47"/>
            </a:xfrm>
            <a:custGeom>
              <a:avLst/>
              <a:gdLst>
                <a:gd name="T0" fmla="*/ 0 w 24"/>
                <a:gd name="T1" fmla="*/ 0 h 47"/>
                <a:gd name="T2" fmla="*/ 2 w 24"/>
                <a:gd name="T3" fmla="*/ 37 h 47"/>
                <a:gd name="T4" fmla="*/ 23 w 24"/>
                <a:gd name="T5" fmla="*/ 46 h 47"/>
                <a:gd name="T6" fmla="*/ 23 w 24"/>
                <a:gd name="T7" fmla="*/ 10 h 47"/>
                <a:gd name="T8" fmla="*/ 0 w 24"/>
                <a:gd name="T9" fmla="*/ 0 h 47"/>
              </a:gdLst>
              <a:ahLst/>
              <a:cxnLst>
                <a:cxn ang="0">
                  <a:pos x="T0" y="T1"/>
                </a:cxn>
                <a:cxn ang="0">
                  <a:pos x="T2" y="T3"/>
                </a:cxn>
                <a:cxn ang="0">
                  <a:pos x="T4" y="T5"/>
                </a:cxn>
                <a:cxn ang="0">
                  <a:pos x="T6" y="T7"/>
                </a:cxn>
                <a:cxn ang="0">
                  <a:pos x="T8" y="T9"/>
                </a:cxn>
              </a:cxnLst>
              <a:rect l="0" t="0" r="r" b="b"/>
              <a:pathLst>
                <a:path w="24" h="47">
                  <a:moveTo>
                    <a:pt x="0" y="0"/>
                  </a:moveTo>
                  <a:lnTo>
                    <a:pt x="2" y="37"/>
                  </a:lnTo>
                  <a:lnTo>
                    <a:pt x="23" y="46"/>
                  </a:lnTo>
                  <a:lnTo>
                    <a:pt x="23" y="10"/>
                  </a:lnTo>
                  <a:lnTo>
                    <a:pt x="0" y="0"/>
                  </a:lnTo>
                </a:path>
              </a:pathLst>
            </a:custGeom>
            <a:solidFill>
              <a:srgbClr val="78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3" name="Freeform 498"/>
            <p:cNvSpPr>
              <a:spLocks/>
            </p:cNvSpPr>
            <p:nvPr/>
          </p:nvSpPr>
          <p:spPr bwMode="auto">
            <a:xfrm>
              <a:off x="3999" y="2097"/>
              <a:ext cx="24" cy="23"/>
            </a:xfrm>
            <a:custGeom>
              <a:avLst/>
              <a:gdLst>
                <a:gd name="T0" fmla="*/ 17 w 24"/>
                <a:gd name="T1" fmla="*/ 0 h 23"/>
                <a:gd name="T2" fmla="*/ 23 w 24"/>
                <a:gd name="T3" fmla="*/ 22 h 23"/>
                <a:gd name="T4" fmla="*/ 0 w 24"/>
                <a:gd name="T5" fmla="*/ 13 h 23"/>
                <a:gd name="T6" fmla="*/ 17 w 24"/>
                <a:gd name="T7" fmla="*/ 0 h 23"/>
              </a:gdLst>
              <a:ahLst/>
              <a:cxnLst>
                <a:cxn ang="0">
                  <a:pos x="T0" y="T1"/>
                </a:cxn>
                <a:cxn ang="0">
                  <a:pos x="T2" y="T3"/>
                </a:cxn>
                <a:cxn ang="0">
                  <a:pos x="T4" y="T5"/>
                </a:cxn>
                <a:cxn ang="0">
                  <a:pos x="T6" y="T7"/>
                </a:cxn>
              </a:cxnLst>
              <a:rect l="0" t="0" r="r" b="b"/>
              <a:pathLst>
                <a:path w="24" h="23">
                  <a:moveTo>
                    <a:pt x="17" y="0"/>
                  </a:moveTo>
                  <a:lnTo>
                    <a:pt x="23" y="22"/>
                  </a:lnTo>
                  <a:lnTo>
                    <a:pt x="0" y="13"/>
                  </a:lnTo>
                  <a:lnTo>
                    <a:pt x="17"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4" name="Freeform 499"/>
            <p:cNvSpPr>
              <a:spLocks/>
            </p:cNvSpPr>
            <p:nvPr/>
          </p:nvSpPr>
          <p:spPr bwMode="auto">
            <a:xfrm>
              <a:off x="3819" y="2070"/>
              <a:ext cx="88" cy="177"/>
            </a:xfrm>
            <a:custGeom>
              <a:avLst/>
              <a:gdLst>
                <a:gd name="T0" fmla="*/ 64 w 88"/>
                <a:gd name="T1" fmla="*/ 0 h 177"/>
                <a:gd name="T2" fmla="*/ 55 w 88"/>
                <a:gd name="T3" fmla="*/ 1 h 177"/>
                <a:gd name="T4" fmla="*/ 51 w 88"/>
                <a:gd name="T5" fmla="*/ 8 h 177"/>
                <a:gd name="T6" fmla="*/ 47 w 88"/>
                <a:gd name="T7" fmla="*/ 14 h 177"/>
                <a:gd name="T8" fmla="*/ 40 w 88"/>
                <a:gd name="T9" fmla="*/ 23 h 177"/>
                <a:gd name="T10" fmla="*/ 34 w 88"/>
                <a:gd name="T11" fmla="*/ 35 h 177"/>
                <a:gd name="T12" fmla="*/ 28 w 88"/>
                <a:gd name="T13" fmla="*/ 50 h 177"/>
                <a:gd name="T14" fmla="*/ 22 w 88"/>
                <a:gd name="T15" fmla="*/ 70 h 177"/>
                <a:gd name="T16" fmla="*/ 17 w 88"/>
                <a:gd name="T17" fmla="*/ 93 h 177"/>
                <a:gd name="T18" fmla="*/ 14 w 88"/>
                <a:gd name="T19" fmla="*/ 120 h 177"/>
                <a:gd name="T20" fmla="*/ 12 w 88"/>
                <a:gd name="T21" fmla="*/ 135 h 177"/>
                <a:gd name="T22" fmla="*/ 7 w 88"/>
                <a:gd name="T23" fmla="*/ 141 h 177"/>
                <a:gd name="T24" fmla="*/ 1 w 88"/>
                <a:gd name="T25" fmla="*/ 149 h 177"/>
                <a:gd name="T26" fmla="*/ 2 w 88"/>
                <a:gd name="T27" fmla="*/ 159 h 177"/>
                <a:gd name="T28" fmla="*/ 10 w 88"/>
                <a:gd name="T29" fmla="*/ 164 h 177"/>
                <a:gd name="T30" fmla="*/ 22 w 88"/>
                <a:gd name="T31" fmla="*/ 168 h 177"/>
                <a:gd name="T32" fmla="*/ 35 w 88"/>
                <a:gd name="T33" fmla="*/ 172 h 177"/>
                <a:gd name="T34" fmla="*/ 44 w 88"/>
                <a:gd name="T35" fmla="*/ 176 h 177"/>
                <a:gd name="T36" fmla="*/ 47 w 88"/>
                <a:gd name="T37" fmla="*/ 176 h 177"/>
                <a:gd name="T38" fmla="*/ 54 w 88"/>
                <a:gd name="T39" fmla="*/ 171 h 177"/>
                <a:gd name="T40" fmla="*/ 54 w 88"/>
                <a:gd name="T41" fmla="*/ 164 h 177"/>
                <a:gd name="T42" fmla="*/ 51 w 88"/>
                <a:gd name="T43" fmla="*/ 156 h 177"/>
                <a:gd name="T44" fmla="*/ 47 w 88"/>
                <a:gd name="T45" fmla="*/ 146 h 177"/>
                <a:gd name="T46" fmla="*/ 43 w 88"/>
                <a:gd name="T47" fmla="*/ 135 h 177"/>
                <a:gd name="T48" fmla="*/ 43 w 88"/>
                <a:gd name="T49" fmla="*/ 128 h 177"/>
                <a:gd name="T50" fmla="*/ 44 w 88"/>
                <a:gd name="T51" fmla="*/ 116 h 177"/>
                <a:gd name="T52" fmla="*/ 46 w 88"/>
                <a:gd name="T53" fmla="*/ 102 h 177"/>
                <a:gd name="T54" fmla="*/ 50 w 88"/>
                <a:gd name="T55" fmla="*/ 84 h 177"/>
                <a:gd name="T56" fmla="*/ 54 w 88"/>
                <a:gd name="T57" fmla="*/ 66 h 177"/>
                <a:gd name="T58" fmla="*/ 62 w 88"/>
                <a:gd name="T59" fmla="*/ 47 h 177"/>
                <a:gd name="T60" fmla="*/ 70 w 88"/>
                <a:gd name="T61" fmla="*/ 31 h 177"/>
                <a:gd name="T62" fmla="*/ 81 w 88"/>
                <a:gd name="T63" fmla="*/ 15 h 177"/>
                <a:gd name="T64" fmla="*/ 65 w 88"/>
                <a:gd name="T65" fmla="*/ 1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177">
                  <a:moveTo>
                    <a:pt x="65" y="1"/>
                  </a:moveTo>
                  <a:lnTo>
                    <a:pt x="64" y="0"/>
                  </a:lnTo>
                  <a:lnTo>
                    <a:pt x="60" y="0"/>
                  </a:lnTo>
                  <a:lnTo>
                    <a:pt x="55" y="1"/>
                  </a:lnTo>
                  <a:lnTo>
                    <a:pt x="51" y="6"/>
                  </a:lnTo>
                  <a:lnTo>
                    <a:pt x="51" y="8"/>
                  </a:lnTo>
                  <a:lnTo>
                    <a:pt x="49" y="11"/>
                  </a:lnTo>
                  <a:lnTo>
                    <a:pt x="47" y="14"/>
                  </a:lnTo>
                  <a:lnTo>
                    <a:pt x="44" y="17"/>
                  </a:lnTo>
                  <a:lnTo>
                    <a:pt x="40" y="23"/>
                  </a:lnTo>
                  <a:lnTo>
                    <a:pt x="37" y="28"/>
                  </a:lnTo>
                  <a:lnTo>
                    <a:pt x="34" y="35"/>
                  </a:lnTo>
                  <a:lnTo>
                    <a:pt x="31" y="42"/>
                  </a:lnTo>
                  <a:lnTo>
                    <a:pt x="28" y="50"/>
                  </a:lnTo>
                  <a:lnTo>
                    <a:pt x="24" y="60"/>
                  </a:lnTo>
                  <a:lnTo>
                    <a:pt x="22" y="70"/>
                  </a:lnTo>
                  <a:lnTo>
                    <a:pt x="19" y="80"/>
                  </a:lnTo>
                  <a:lnTo>
                    <a:pt x="17" y="93"/>
                  </a:lnTo>
                  <a:lnTo>
                    <a:pt x="15" y="105"/>
                  </a:lnTo>
                  <a:lnTo>
                    <a:pt x="14" y="120"/>
                  </a:lnTo>
                  <a:lnTo>
                    <a:pt x="13" y="135"/>
                  </a:lnTo>
                  <a:lnTo>
                    <a:pt x="12" y="135"/>
                  </a:lnTo>
                  <a:lnTo>
                    <a:pt x="9" y="138"/>
                  </a:lnTo>
                  <a:lnTo>
                    <a:pt x="7" y="141"/>
                  </a:lnTo>
                  <a:lnTo>
                    <a:pt x="3" y="145"/>
                  </a:lnTo>
                  <a:lnTo>
                    <a:pt x="1" y="149"/>
                  </a:lnTo>
                  <a:lnTo>
                    <a:pt x="0" y="154"/>
                  </a:lnTo>
                  <a:lnTo>
                    <a:pt x="2" y="159"/>
                  </a:lnTo>
                  <a:lnTo>
                    <a:pt x="7" y="163"/>
                  </a:lnTo>
                  <a:lnTo>
                    <a:pt x="10" y="164"/>
                  </a:lnTo>
                  <a:lnTo>
                    <a:pt x="15" y="166"/>
                  </a:lnTo>
                  <a:lnTo>
                    <a:pt x="22" y="168"/>
                  </a:lnTo>
                  <a:lnTo>
                    <a:pt x="28" y="170"/>
                  </a:lnTo>
                  <a:lnTo>
                    <a:pt x="35" y="172"/>
                  </a:lnTo>
                  <a:lnTo>
                    <a:pt x="40" y="175"/>
                  </a:lnTo>
                  <a:lnTo>
                    <a:pt x="44" y="176"/>
                  </a:lnTo>
                  <a:lnTo>
                    <a:pt x="46" y="176"/>
                  </a:lnTo>
                  <a:lnTo>
                    <a:pt x="47" y="176"/>
                  </a:lnTo>
                  <a:lnTo>
                    <a:pt x="51" y="174"/>
                  </a:lnTo>
                  <a:lnTo>
                    <a:pt x="54" y="171"/>
                  </a:lnTo>
                  <a:lnTo>
                    <a:pt x="55" y="167"/>
                  </a:lnTo>
                  <a:lnTo>
                    <a:pt x="54" y="164"/>
                  </a:lnTo>
                  <a:lnTo>
                    <a:pt x="53" y="161"/>
                  </a:lnTo>
                  <a:lnTo>
                    <a:pt x="51" y="156"/>
                  </a:lnTo>
                  <a:lnTo>
                    <a:pt x="49" y="151"/>
                  </a:lnTo>
                  <a:lnTo>
                    <a:pt x="47" y="146"/>
                  </a:lnTo>
                  <a:lnTo>
                    <a:pt x="45" y="141"/>
                  </a:lnTo>
                  <a:lnTo>
                    <a:pt x="43" y="135"/>
                  </a:lnTo>
                  <a:lnTo>
                    <a:pt x="43" y="132"/>
                  </a:lnTo>
                  <a:lnTo>
                    <a:pt x="43" y="128"/>
                  </a:lnTo>
                  <a:lnTo>
                    <a:pt x="43" y="123"/>
                  </a:lnTo>
                  <a:lnTo>
                    <a:pt x="44" y="116"/>
                  </a:lnTo>
                  <a:lnTo>
                    <a:pt x="45" y="109"/>
                  </a:lnTo>
                  <a:lnTo>
                    <a:pt x="46" y="102"/>
                  </a:lnTo>
                  <a:lnTo>
                    <a:pt x="48" y="94"/>
                  </a:lnTo>
                  <a:lnTo>
                    <a:pt x="50" y="84"/>
                  </a:lnTo>
                  <a:lnTo>
                    <a:pt x="51" y="75"/>
                  </a:lnTo>
                  <a:lnTo>
                    <a:pt x="54" y="66"/>
                  </a:lnTo>
                  <a:lnTo>
                    <a:pt x="58" y="57"/>
                  </a:lnTo>
                  <a:lnTo>
                    <a:pt x="62" y="47"/>
                  </a:lnTo>
                  <a:lnTo>
                    <a:pt x="65" y="39"/>
                  </a:lnTo>
                  <a:lnTo>
                    <a:pt x="70" y="31"/>
                  </a:lnTo>
                  <a:lnTo>
                    <a:pt x="76" y="23"/>
                  </a:lnTo>
                  <a:lnTo>
                    <a:pt x="81" y="15"/>
                  </a:lnTo>
                  <a:lnTo>
                    <a:pt x="87" y="10"/>
                  </a:lnTo>
                  <a:lnTo>
                    <a:pt x="65" y="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5" name="Freeform 500"/>
            <p:cNvSpPr>
              <a:spLocks/>
            </p:cNvSpPr>
            <p:nvPr/>
          </p:nvSpPr>
          <p:spPr bwMode="auto">
            <a:xfrm>
              <a:off x="3819" y="2070"/>
              <a:ext cx="94" cy="183"/>
            </a:xfrm>
            <a:custGeom>
              <a:avLst/>
              <a:gdLst>
                <a:gd name="T0" fmla="*/ 69 w 94"/>
                <a:gd name="T1" fmla="*/ 1 h 183"/>
                <a:gd name="T2" fmla="*/ 64 w 94"/>
                <a:gd name="T3" fmla="*/ 0 h 183"/>
                <a:gd name="T4" fmla="*/ 55 w 94"/>
                <a:gd name="T5" fmla="*/ 6 h 183"/>
                <a:gd name="T6" fmla="*/ 52 w 94"/>
                <a:gd name="T7" fmla="*/ 11 h 183"/>
                <a:gd name="T8" fmla="*/ 47 w 94"/>
                <a:gd name="T9" fmla="*/ 18 h 183"/>
                <a:gd name="T10" fmla="*/ 40 w 94"/>
                <a:gd name="T11" fmla="*/ 29 h 183"/>
                <a:gd name="T12" fmla="*/ 33 w 94"/>
                <a:gd name="T13" fmla="*/ 43 h 183"/>
                <a:gd name="T14" fmla="*/ 26 w 94"/>
                <a:gd name="T15" fmla="*/ 62 h 183"/>
                <a:gd name="T16" fmla="*/ 20 w 94"/>
                <a:gd name="T17" fmla="*/ 83 h 183"/>
                <a:gd name="T18" fmla="*/ 16 w 94"/>
                <a:gd name="T19" fmla="*/ 109 h 183"/>
                <a:gd name="T20" fmla="*/ 14 w 94"/>
                <a:gd name="T21" fmla="*/ 140 h 183"/>
                <a:gd name="T22" fmla="*/ 10 w 94"/>
                <a:gd name="T23" fmla="*/ 143 h 183"/>
                <a:gd name="T24" fmla="*/ 3 w 94"/>
                <a:gd name="T25" fmla="*/ 150 h 183"/>
                <a:gd name="T26" fmla="*/ 0 w 94"/>
                <a:gd name="T27" fmla="*/ 159 h 183"/>
                <a:gd name="T28" fmla="*/ 8 w 94"/>
                <a:gd name="T29" fmla="*/ 169 h 183"/>
                <a:gd name="T30" fmla="*/ 16 w 94"/>
                <a:gd name="T31" fmla="*/ 172 h 183"/>
                <a:gd name="T32" fmla="*/ 30 w 94"/>
                <a:gd name="T33" fmla="*/ 176 h 183"/>
                <a:gd name="T34" fmla="*/ 43 w 94"/>
                <a:gd name="T35" fmla="*/ 181 h 183"/>
                <a:gd name="T36" fmla="*/ 49 w 94"/>
                <a:gd name="T37" fmla="*/ 182 h 183"/>
                <a:gd name="T38" fmla="*/ 55 w 94"/>
                <a:gd name="T39" fmla="*/ 180 h 183"/>
                <a:gd name="T40" fmla="*/ 59 w 94"/>
                <a:gd name="T41" fmla="*/ 173 h 183"/>
                <a:gd name="T42" fmla="*/ 57 w 94"/>
                <a:gd name="T43" fmla="*/ 166 h 183"/>
                <a:gd name="T44" fmla="*/ 52 w 94"/>
                <a:gd name="T45" fmla="*/ 156 h 183"/>
                <a:gd name="T46" fmla="*/ 48 w 94"/>
                <a:gd name="T47" fmla="*/ 146 h 183"/>
                <a:gd name="T48" fmla="*/ 46 w 94"/>
                <a:gd name="T49" fmla="*/ 136 h 183"/>
                <a:gd name="T50" fmla="*/ 46 w 94"/>
                <a:gd name="T51" fmla="*/ 127 h 183"/>
                <a:gd name="T52" fmla="*/ 48 w 94"/>
                <a:gd name="T53" fmla="*/ 113 h 183"/>
                <a:gd name="T54" fmla="*/ 51 w 94"/>
                <a:gd name="T55" fmla="*/ 97 h 183"/>
                <a:gd name="T56" fmla="*/ 55 w 94"/>
                <a:gd name="T57" fmla="*/ 78 h 183"/>
                <a:gd name="T58" fmla="*/ 62 w 94"/>
                <a:gd name="T59" fmla="*/ 59 h 183"/>
                <a:gd name="T60" fmla="*/ 70 w 94"/>
                <a:gd name="T61" fmla="*/ 40 h 183"/>
                <a:gd name="T62" fmla="*/ 81 w 94"/>
                <a:gd name="T63" fmla="*/ 24 h 183"/>
                <a:gd name="T64" fmla="*/ 93 w 94"/>
                <a:gd name="T65" fmla="*/ 1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183">
                  <a:moveTo>
                    <a:pt x="69" y="1"/>
                  </a:moveTo>
                  <a:lnTo>
                    <a:pt x="69" y="1"/>
                  </a:lnTo>
                  <a:lnTo>
                    <a:pt x="68" y="0"/>
                  </a:lnTo>
                  <a:lnTo>
                    <a:pt x="64" y="0"/>
                  </a:lnTo>
                  <a:lnTo>
                    <a:pt x="59" y="1"/>
                  </a:lnTo>
                  <a:lnTo>
                    <a:pt x="55" y="6"/>
                  </a:lnTo>
                  <a:lnTo>
                    <a:pt x="54" y="8"/>
                  </a:lnTo>
                  <a:lnTo>
                    <a:pt x="52" y="11"/>
                  </a:lnTo>
                  <a:lnTo>
                    <a:pt x="50" y="14"/>
                  </a:lnTo>
                  <a:lnTo>
                    <a:pt x="47" y="18"/>
                  </a:lnTo>
                  <a:lnTo>
                    <a:pt x="43" y="24"/>
                  </a:lnTo>
                  <a:lnTo>
                    <a:pt x="40" y="29"/>
                  </a:lnTo>
                  <a:lnTo>
                    <a:pt x="36" y="36"/>
                  </a:lnTo>
                  <a:lnTo>
                    <a:pt x="33" y="43"/>
                  </a:lnTo>
                  <a:lnTo>
                    <a:pt x="30" y="52"/>
                  </a:lnTo>
                  <a:lnTo>
                    <a:pt x="26" y="62"/>
                  </a:lnTo>
                  <a:lnTo>
                    <a:pt x="23" y="72"/>
                  </a:lnTo>
                  <a:lnTo>
                    <a:pt x="20" y="83"/>
                  </a:lnTo>
                  <a:lnTo>
                    <a:pt x="18" y="96"/>
                  </a:lnTo>
                  <a:lnTo>
                    <a:pt x="16" y="109"/>
                  </a:lnTo>
                  <a:lnTo>
                    <a:pt x="15" y="124"/>
                  </a:lnTo>
                  <a:lnTo>
                    <a:pt x="14" y="140"/>
                  </a:lnTo>
                  <a:lnTo>
                    <a:pt x="13" y="140"/>
                  </a:lnTo>
                  <a:lnTo>
                    <a:pt x="10" y="143"/>
                  </a:lnTo>
                  <a:lnTo>
                    <a:pt x="7" y="146"/>
                  </a:lnTo>
                  <a:lnTo>
                    <a:pt x="3" y="150"/>
                  </a:lnTo>
                  <a:lnTo>
                    <a:pt x="1" y="154"/>
                  </a:lnTo>
                  <a:lnTo>
                    <a:pt x="0" y="159"/>
                  </a:lnTo>
                  <a:lnTo>
                    <a:pt x="2" y="164"/>
                  </a:lnTo>
                  <a:lnTo>
                    <a:pt x="8" y="169"/>
                  </a:lnTo>
                  <a:lnTo>
                    <a:pt x="11" y="170"/>
                  </a:lnTo>
                  <a:lnTo>
                    <a:pt x="16" y="172"/>
                  </a:lnTo>
                  <a:lnTo>
                    <a:pt x="23" y="174"/>
                  </a:lnTo>
                  <a:lnTo>
                    <a:pt x="30" y="176"/>
                  </a:lnTo>
                  <a:lnTo>
                    <a:pt x="37" y="178"/>
                  </a:lnTo>
                  <a:lnTo>
                    <a:pt x="43" y="181"/>
                  </a:lnTo>
                  <a:lnTo>
                    <a:pt x="47" y="182"/>
                  </a:lnTo>
                  <a:lnTo>
                    <a:pt x="49" y="182"/>
                  </a:lnTo>
                  <a:lnTo>
                    <a:pt x="50" y="182"/>
                  </a:lnTo>
                  <a:lnTo>
                    <a:pt x="55" y="180"/>
                  </a:lnTo>
                  <a:lnTo>
                    <a:pt x="58" y="177"/>
                  </a:lnTo>
                  <a:lnTo>
                    <a:pt x="59" y="173"/>
                  </a:lnTo>
                  <a:lnTo>
                    <a:pt x="58" y="170"/>
                  </a:lnTo>
                  <a:lnTo>
                    <a:pt x="57" y="166"/>
                  </a:lnTo>
                  <a:lnTo>
                    <a:pt x="54" y="161"/>
                  </a:lnTo>
                  <a:lnTo>
                    <a:pt x="52" y="156"/>
                  </a:lnTo>
                  <a:lnTo>
                    <a:pt x="50" y="151"/>
                  </a:lnTo>
                  <a:lnTo>
                    <a:pt x="48" y="146"/>
                  </a:lnTo>
                  <a:lnTo>
                    <a:pt x="46" y="140"/>
                  </a:lnTo>
                  <a:lnTo>
                    <a:pt x="46" y="136"/>
                  </a:lnTo>
                  <a:lnTo>
                    <a:pt x="46" y="132"/>
                  </a:lnTo>
                  <a:lnTo>
                    <a:pt x="46" y="127"/>
                  </a:lnTo>
                  <a:lnTo>
                    <a:pt x="47" y="120"/>
                  </a:lnTo>
                  <a:lnTo>
                    <a:pt x="48" y="113"/>
                  </a:lnTo>
                  <a:lnTo>
                    <a:pt x="49" y="105"/>
                  </a:lnTo>
                  <a:lnTo>
                    <a:pt x="51" y="97"/>
                  </a:lnTo>
                  <a:lnTo>
                    <a:pt x="53" y="87"/>
                  </a:lnTo>
                  <a:lnTo>
                    <a:pt x="55" y="78"/>
                  </a:lnTo>
                  <a:lnTo>
                    <a:pt x="58" y="68"/>
                  </a:lnTo>
                  <a:lnTo>
                    <a:pt x="62" y="59"/>
                  </a:lnTo>
                  <a:lnTo>
                    <a:pt x="66" y="49"/>
                  </a:lnTo>
                  <a:lnTo>
                    <a:pt x="70" y="40"/>
                  </a:lnTo>
                  <a:lnTo>
                    <a:pt x="75" y="32"/>
                  </a:lnTo>
                  <a:lnTo>
                    <a:pt x="81" y="24"/>
                  </a:lnTo>
                  <a:lnTo>
                    <a:pt x="87" y="16"/>
                  </a:lnTo>
                  <a:lnTo>
                    <a:pt x="93" y="10"/>
                  </a:lnTo>
                  <a:lnTo>
                    <a:pt x="69" y="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6" name="Freeform 501"/>
            <p:cNvSpPr>
              <a:spLocks/>
            </p:cNvSpPr>
            <p:nvPr/>
          </p:nvSpPr>
          <p:spPr bwMode="auto">
            <a:xfrm>
              <a:off x="4321" y="2278"/>
              <a:ext cx="67" cy="58"/>
            </a:xfrm>
            <a:custGeom>
              <a:avLst/>
              <a:gdLst>
                <a:gd name="T0" fmla="*/ 66 w 67"/>
                <a:gd name="T1" fmla="*/ 6 h 58"/>
                <a:gd name="T2" fmla="*/ 65 w 67"/>
                <a:gd name="T3" fmla="*/ 4 h 58"/>
                <a:gd name="T4" fmla="*/ 62 w 67"/>
                <a:gd name="T5" fmla="*/ 3 h 58"/>
                <a:gd name="T6" fmla="*/ 61 w 67"/>
                <a:gd name="T7" fmla="*/ 2 h 58"/>
                <a:gd name="T8" fmla="*/ 58 w 67"/>
                <a:gd name="T9" fmla="*/ 0 h 58"/>
                <a:gd name="T10" fmla="*/ 55 w 67"/>
                <a:gd name="T11" fmla="*/ 1 h 58"/>
                <a:gd name="T12" fmla="*/ 53 w 67"/>
                <a:gd name="T13" fmla="*/ 3 h 58"/>
                <a:gd name="T14" fmla="*/ 51 w 67"/>
                <a:gd name="T15" fmla="*/ 5 h 58"/>
                <a:gd name="T16" fmla="*/ 51 w 67"/>
                <a:gd name="T17" fmla="*/ 9 h 58"/>
                <a:gd name="T18" fmla="*/ 51 w 67"/>
                <a:gd name="T19" fmla="*/ 10 h 58"/>
                <a:gd name="T20" fmla="*/ 50 w 67"/>
                <a:gd name="T21" fmla="*/ 12 h 58"/>
                <a:gd name="T22" fmla="*/ 47 w 67"/>
                <a:gd name="T23" fmla="*/ 14 h 58"/>
                <a:gd name="T24" fmla="*/ 43 w 67"/>
                <a:gd name="T25" fmla="*/ 15 h 58"/>
                <a:gd name="T26" fmla="*/ 39 w 67"/>
                <a:gd name="T27" fmla="*/ 16 h 58"/>
                <a:gd name="T28" fmla="*/ 34 w 67"/>
                <a:gd name="T29" fmla="*/ 18 h 58"/>
                <a:gd name="T30" fmla="*/ 28 w 67"/>
                <a:gd name="T31" fmla="*/ 20 h 58"/>
                <a:gd name="T32" fmla="*/ 21 w 67"/>
                <a:gd name="T33" fmla="*/ 24 h 58"/>
                <a:gd name="T34" fmla="*/ 14 w 67"/>
                <a:gd name="T35" fmla="*/ 26 h 58"/>
                <a:gd name="T36" fmla="*/ 8 w 67"/>
                <a:gd name="T37" fmla="*/ 31 h 58"/>
                <a:gd name="T38" fmla="*/ 4 w 67"/>
                <a:gd name="T39" fmla="*/ 34 h 58"/>
                <a:gd name="T40" fmla="*/ 1 w 67"/>
                <a:gd name="T41" fmla="*/ 40 h 58"/>
                <a:gd name="T42" fmla="*/ 0 w 67"/>
                <a:gd name="T43" fmla="*/ 43 h 58"/>
                <a:gd name="T44" fmla="*/ 0 w 67"/>
                <a:gd name="T45" fmla="*/ 46 h 58"/>
                <a:gd name="T46" fmla="*/ 2 w 67"/>
                <a:gd name="T47" fmla="*/ 49 h 58"/>
                <a:gd name="T48" fmla="*/ 3 w 67"/>
                <a:gd name="T49" fmla="*/ 52 h 58"/>
                <a:gd name="T50" fmla="*/ 5 w 67"/>
                <a:gd name="T51" fmla="*/ 53 h 58"/>
                <a:gd name="T52" fmla="*/ 7 w 67"/>
                <a:gd name="T53" fmla="*/ 55 h 58"/>
                <a:gd name="T54" fmla="*/ 10 w 67"/>
                <a:gd name="T55" fmla="*/ 57 h 58"/>
                <a:gd name="T56" fmla="*/ 14 w 67"/>
                <a:gd name="T57" fmla="*/ 57 h 58"/>
                <a:gd name="T58" fmla="*/ 19 w 67"/>
                <a:gd name="T59" fmla="*/ 56 h 58"/>
                <a:gd name="T60" fmla="*/ 25 w 67"/>
                <a:gd name="T61" fmla="*/ 53 h 58"/>
                <a:gd name="T62" fmla="*/ 30 w 67"/>
                <a:gd name="T63" fmla="*/ 48 h 58"/>
                <a:gd name="T64" fmla="*/ 36 w 67"/>
                <a:gd name="T65" fmla="*/ 43 h 58"/>
                <a:gd name="T66" fmla="*/ 40 w 67"/>
                <a:gd name="T67" fmla="*/ 37 h 58"/>
                <a:gd name="T68" fmla="*/ 45 w 67"/>
                <a:gd name="T69" fmla="*/ 33 h 58"/>
                <a:gd name="T70" fmla="*/ 48 w 67"/>
                <a:gd name="T71" fmla="*/ 28 h 58"/>
                <a:gd name="T72" fmla="*/ 50 w 67"/>
                <a:gd name="T73" fmla="*/ 24 h 58"/>
                <a:gd name="T74" fmla="*/ 52 w 67"/>
                <a:gd name="T75" fmla="*/ 21 h 58"/>
                <a:gd name="T76" fmla="*/ 56 w 67"/>
                <a:gd name="T77" fmla="*/ 19 h 58"/>
                <a:gd name="T78" fmla="*/ 59 w 67"/>
                <a:gd name="T79" fmla="*/ 16 h 58"/>
                <a:gd name="T80" fmla="*/ 60 w 67"/>
                <a:gd name="T81" fmla="*/ 16 h 58"/>
                <a:gd name="T82" fmla="*/ 62 w 67"/>
                <a:gd name="T83" fmla="*/ 14 h 58"/>
                <a:gd name="T84" fmla="*/ 65 w 67"/>
                <a:gd name="T85" fmla="*/ 12 h 58"/>
                <a:gd name="T86" fmla="*/ 66 w 67"/>
                <a:gd name="T87" fmla="*/ 9 h 58"/>
                <a:gd name="T88" fmla="*/ 66 w 67"/>
                <a:gd name="T89" fmla="*/ 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7" h="58">
                  <a:moveTo>
                    <a:pt x="66" y="6"/>
                  </a:moveTo>
                  <a:lnTo>
                    <a:pt x="65" y="4"/>
                  </a:lnTo>
                  <a:lnTo>
                    <a:pt x="62" y="3"/>
                  </a:lnTo>
                  <a:lnTo>
                    <a:pt x="61" y="2"/>
                  </a:lnTo>
                  <a:lnTo>
                    <a:pt x="58" y="0"/>
                  </a:lnTo>
                  <a:lnTo>
                    <a:pt x="55" y="1"/>
                  </a:lnTo>
                  <a:lnTo>
                    <a:pt x="53" y="3"/>
                  </a:lnTo>
                  <a:lnTo>
                    <a:pt x="51" y="5"/>
                  </a:lnTo>
                  <a:lnTo>
                    <a:pt x="51" y="9"/>
                  </a:lnTo>
                  <a:lnTo>
                    <a:pt x="51" y="10"/>
                  </a:lnTo>
                  <a:lnTo>
                    <a:pt x="50" y="12"/>
                  </a:lnTo>
                  <a:lnTo>
                    <a:pt x="47" y="14"/>
                  </a:lnTo>
                  <a:lnTo>
                    <a:pt x="43" y="15"/>
                  </a:lnTo>
                  <a:lnTo>
                    <a:pt x="39" y="16"/>
                  </a:lnTo>
                  <a:lnTo>
                    <a:pt x="34" y="18"/>
                  </a:lnTo>
                  <a:lnTo>
                    <a:pt x="28" y="20"/>
                  </a:lnTo>
                  <a:lnTo>
                    <a:pt x="21" y="24"/>
                  </a:lnTo>
                  <a:lnTo>
                    <a:pt x="14" y="26"/>
                  </a:lnTo>
                  <a:lnTo>
                    <a:pt x="8" y="31"/>
                  </a:lnTo>
                  <a:lnTo>
                    <a:pt x="4" y="34"/>
                  </a:lnTo>
                  <a:lnTo>
                    <a:pt x="1" y="40"/>
                  </a:lnTo>
                  <a:lnTo>
                    <a:pt x="0" y="43"/>
                  </a:lnTo>
                  <a:lnTo>
                    <a:pt x="0" y="46"/>
                  </a:lnTo>
                  <a:lnTo>
                    <a:pt x="2" y="49"/>
                  </a:lnTo>
                  <a:lnTo>
                    <a:pt x="3" y="52"/>
                  </a:lnTo>
                  <a:lnTo>
                    <a:pt x="5" y="53"/>
                  </a:lnTo>
                  <a:lnTo>
                    <a:pt x="7" y="55"/>
                  </a:lnTo>
                  <a:lnTo>
                    <a:pt x="10" y="57"/>
                  </a:lnTo>
                  <a:lnTo>
                    <a:pt x="14" y="57"/>
                  </a:lnTo>
                  <a:lnTo>
                    <a:pt x="19" y="56"/>
                  </a:lnTo>
                  <a:lnTo>
                    <a:pt x="25" y="53"/>
                  </a:lnTo>
                  <a:lnTo>
                    <a:pt x="30" y="48"/>
                  </a:lnTo>
                  <a:lnTo>
                    <a:pt x="36" y="43"/>
                  </a:lnTo>
                  <a:lnTo>
                    <a:pt x="40" y="37"/>
                  </a:lnTo>
                  <a:lnTo>
                    <a:pt x="45" y="33"/>
                  </a:lnTo>
                  <a:lnTo>
                    <a:pt x="48" y="28"/>
                  </a:lnTo>
                  <a:lnTo>
                    <a:pt x="50" y="24"/>
                  </a:lnTo>
                  <a:lnTo>
                    <a:pt x="52" y="21"/>
                  </a:lnTo>
                  <a:lnTo>
                    <a:pt x="56" y="19"/>
                  </a:lnTo>
                  <a:lnTo>
                    <a:pt x="59" y="16"/>
                  </a:lnTo>
                  <a:lnTo>
                    <a:pt x="60" y="16"/>
                  </a:lnTo>
                  <a:lnTo>
                    <a:pt x="62" y="14"/>
                  </a:lnTo>
                  <a:lnTo>
                    <a:pt x="65" y="12"/>
                  </a:lnTo>
                  <a:lnTo>
                    <a:pt x="66" y="9"/>
                  </a:lnTo>
                  <a:lnTo>
                    <a:pt x="66" y="6"/>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7" name="Freeform 502"/>
            <p:cNvSpPr>
              <a:spLocks/>
            </p:cNvSpPr>
            <p:nvPr/>
          </p:nvSpPr>
          <p:spPr bwMode="auto">
            <a:xfrm>
              <a:off x="4321" y="2278"/>
              <a:ext cx="73" cy="64"/>
            </a:xfrm>
            <a:custGeom>
              <a:avLst/>
              <a:gdLst>
                <a:gd name="T0" fmla="*/ 72 w 73"/>
                <a:gd name="T1" fmla="*/ 7 h 64"/>
                <a:gd name="T2" fmla="*/ 72 w 73"/>
                <a:gd name="T3" fmla="*/ 7 h 64"/>
                <a:gd name="T4" fmla="*/ 71 w 73"/>
                <a:gd name="T5" fmla="*/ 4 h 64"/>
                <a:gd name="T6" fmla="*/ 68 w 73"/>
                <a:gd name="T7" fmla="*/ 3 h 64"/>
                <a:gd name="T8" fmla="*/ 66 w 73"/>
                <a:gd name="T9" fmla="*/ 2 h 64"/>
                <a:gd name="T10" fmla="*/ 63 w 73"/>
                <a:gd name="T11" fmla="*/ 0 h 64"/>
                <a:gd name="T12" fmla="*/ 60 w 73"/>
                <a:gd name="T13" fmla="*/ 1 h 64"/>
                <a:gd name="T14" fmla="*/ 58 w 73"/>
                <a:gd name="T15" fmla="*/ 3 h 64"/>
                <a:gd name="T16" fmla="*/ 56 w 73"/>
                <a:gd name="T17" fmla="*/ 6 h 64"/>
                <a:gd name="T18" fmla="*/ 56 w 73"/>
                <a:gd name="T19" fmla="*/ 10 h 64"/>
                <a:gd name="T20" fmla="*/ 56 w 73"/>
                <a:gd name="T21" fmla="*/ 11 h 64"/>
                <a:gd name="T22" fmla="*/ 54 w 73"/>
                <a:gd name="T23" fmla="*/ 13 h 64"/>
                <a:gd name="T24" fmla="*/ 51 w 73"/>
                <a:gd name="T25" fmla="*/ 15 h 64"/>
                <a:gd name="T26" fmla="*/ 47 w 73"/>
                <a:gd name="T27" fmla="*/ 17 h 64"/>
                <a:gd name="T28" fmla="*/ 43 w 73"/>
                <a:gd name="T29" fmla="*/ 18 h 64"/>
                <a:gd name="T30" fmla="*/ 37 w 73"/>
                <a:gd name="T31" fmla="*/ 20 h 64"/>
                <a:gd name="T32" fmla="*/ 30 w 73"/>
                <a:gd name="T33" fmla="*/ 22 h 64"/>
                <a:gd name="T34" fmla="*/ 23 w 73"/>
                <a:gd name="T35" fmla="*/ 26 h 64"/>
                <a:gd name="T36" fmla="*/ 15 w 73"/>
                <a:gd name="T37" fmla="*/ 29 h 64"/>
                <a:gd name="T38" fmla="*/ 9 w 73"/>
                <a:gd name="T39" fmla="*/ 34 h 64"/>
                <a:gd name="T40" fmla="*/ 4 w 73"/>
                <a:gd name="T41" fmla="*/ 38 h 64"/>
                <a:gd name="T42" fmla="*/ 1 w 73"/>
                <a:gd name="T43" fmla="*/ 44 h 64"/>
                <a:gd name="T44" fmla="*/ 0 w 73"/>
                <a:gd name="T45" fmla="*/ 48 h 64"/>
                <a:gd name="T46" fmla="*/ 0 w 73"/>
                <a:gd name="T47" fmla="*/ 51 h 64"/>
                <a:gd name="T48" fmla="*/ 2 w 73"/>
                <a:gd name="T49" fmla="*/ 54 h 64"/>
                <a:gd name="T50" fmla="*/ 3 w 73"/>
                <a:gd name="T51" fmla="*/ 57 h 64"/>
                <a:gd name="T52" fmla="*/ 5 w 73"/>
                <a:gd name="T53" fmla="*/ 59 h 64"/>
                <a:gd name="T54" fmla="*/ 8 w 73"/>
                <a:gd name="T55" fmla="*/ 61 h 64"/>
                <a:gd name="T56" fmla="*/ 11 w 73"/>
                <a:gd name="T57" fmla="*/ 63 h 64"/>
                <a:gd name="T58" fmla="*/ 15 w 73"/>
                <a:gd name="T59" fmla="*/ 63 h 64"/>
                <a:gd name="T60" fmla="*/ 21 w 73"/>
                <a:gd name="T61" fmla="*/ 62 h 64"/>
                <a:gd name="T62" fmla="*/ 27 w 73"/>
                <a:gd name="T63" fmla="*/ 59 h 64"/>
                <a:gd name="T64" fmla="*/ 33 w 73"/>
                <a:gd name="T65" fmla="*/ 53 h 64"/>
                <a:gd name="T66" fmla="*/ 39 w 73"/>
                <a:gd name="T67" fmla="*/ 48 h 64"/>
                <a:gd name="T68" fmla="*/ 44 w 73"/>
                <a:gd name="T69" fmla="*/ 41 h 64"/>
                <a:gd name="T70" fmla="*/ 49 w 73"/>
                <a:gd name="T71" fmla="*/ 36 h 64"/>
                <a:gd name="T72" fmla="*/ 52 w 73"/>
                <a:gd name="T73" fmla="*/ 31 h 64"/>
                <a:gd name="T74" fmla="*/ 55 w 73"/>
                <a:gd name="T75" fmla="*/ 27 h 64"/>
                <a:gd name="T76" fmla="*/ 57 w 73"/>
                <a:gd name="T77" fmla="*/ 23 h 64"/>
                <a:gd name="T78" fmla="*/ 61 w 73"/>
                <a:gd name="T79" fmla="*/ 21 h 64"/>
                <a:gd name="T80" fmla="*/ 64 w 73"/>
                <a:gd name="T81" fmla="*/ 18 h 64"/>
                <a:gd name="T82" fmla="*/ 65 w 73"/>
                <a:gd name="T83" fmla="*/ 18 h 64"/>
                <a:gd name="T84" fmla="*/ 68 w 73"/>
                <a:gd name="T85" fmla="*/ 16 h 64"/>
                <a:gd name="T86" fmla="*/ 71 w 73"/>
                <a:gd name="T87" fmla="*/ 13 h 64"/>
                <a:gd name="T88" fmla="*/ 72 w 73"/>
                <a:gd name="T89" fmla="*/ 10 h 64"/>
                <a:gd name="T90" fmla="*/ 72 w 73"/>
                <a:gd name="T91" fmla="*/ 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64">
                  <a:moveTo>
                    <a:pt x="72" y="7"/>
                  </a:moveTo>
                  <a:lnTo>
                    <a:pt x="72" y="7"/>
                  </a:lnTo>
                  <a:lnTo>
                    <a:pt x="71" y="4"/>
                  </a:lnTo>
                  <a:lnTo>
                    <a:pt x="68" y="3"/>
                  </a:lnTo>
                  <a:lnTo>
                    <a:pt x="66" y="2"/>
                  </a:lnTo>
                  <a:lnTo>
                    <a:pt x="63" y="0"/>
                  </a:lnTo>
                  <a:lnTo>
                    <a:pt x="60" y="1"/>
                  </a:lnTo>
                  <a:lnTo>
                    <a:pt x="58" y="3"/>
                  </a:lnTo>
                  <a:lnTo>
                    <a:pt x="56" y="6"/>
                  </a:lnTo>
                  <a:lnTo>
                    <a:pt x="56" y="10"/>
                  </a:lnTo>
                  <a:lnTo>
                    <a:pt x="56" y="11"/>
                  </a:lnTo>
                  <a:lnTo>
                    <a:pt x="54" y="13"/>
                  </a:lnTo>
                  <a:lnTo>
                    <a:pt x="51" y="15"/>
                  </a:lnTo>
                  <a:lnTo>
                    <a:pt x="47" y="17"/>
                  </a:lnTo>
                  <a:lnTo>
                    <a:pt x="43" y="18"/>
                  </a:lnTo>
                  <a:lnTo>
                    <a:pt x="37" y="20"/>
                  </a:lnTo>
                  <a:lnTo>
                    <a:pt x="30" y="22"/>
                  </a:lnTo>
                  <a:lnTo>
                    <a:pt x="23" y="26"/>
                  </a:lnTo>
                  <a:lnTo>
                    <a:pt x="15" y="29"/>
                  </a:lnTo>
                  <a:lnTo>
                    <a:pt x="9" y="34"/>
                  </a:lnTo>
                  <a:lnTo>
                    <a:pt x="4" y="38"/>
                  </a:lnTo>
                  <a:lnTo>
                    <a:pt x="1" y="44"/>
                  </a:lnTo>
                  <a:lnTo>
                    <a:pt x="0" y="48"/>
                  </a:lnTo>
                  <a:lnTo>
                    <a:pt x="0" y="51"/>
                  </a:lnTo>
                  <a:lnTo>
                    <a:pt x="2" y="54"/>
                  </a:lnTo>
                  <a:lnTo>
                    <a:pt x="3" y="57"/>
                  </a:lnTo>
                  <a:lnTo>
                    <a:pt x="5" y="59"/>
                  </a:lnTo>
                  <a:lnTo>
                    <a:pt x="8" y="61"/>
                  </a:lnTo>
                  <a:lnTo>
                    <a:pt x="11" y="63"/>
                  </a:lnTo>
                  <a:lnTo>
                    <a:pt x="15" y="63"/>
                  </a:lnTo>
                  <a:lnTo>
                    <a:pt x="21" y="62"/>
                  </a:lnTo>
                  <a:lnTo>
                    <a:pt x="27" y="59"/>
                  </a:lnTo>
                  <a:lnTo>
                    <a:pt x="33" y="53"/>
                  </a:lnTo>
                  <a:lnTo>
                    <a:pt x="39" y="48"/>
                  </a:lnTo>
                  <a:lnTo>
                    <a:pt x="44" y="41"/>
                  </a:lnTo>
                  <a:lnTo>
                    <a:pt x="49" y="36"/>
                  </a:lnTo>
                  <a:lnTo>
                    <a:pt x="52" y="31"/>
                  </a:lnTo>
                  <a:lnTo>
                    <a:pt x="55" y="27"/>
                  </a:lnTo>
                  <a:lnTo>
                    <a:pt x="57" y="23"/>
                  </a:lnTo>
                  <a:lnTo>
                    <a:pt x="61" y="21"/>
                  </a:lnTo>
                  <a:lnTo>
                    <a:pt x="64" y="18"/>
                  </a:lnTo>
                  <a:lnTo>
                    <a:pt x="65" y="18"/>
                  </a:lnTo>
                  <a:lnTo>
                    <a:pt x="68" y="16"/>
                  </a:lnTo>
                  <a:lnTo>
                    <a:pt x="71" y="13"/>
                  </a:lnTo>
                  <a:lnTo>
                    <a:pt x="72" y="10"/>
                  </a:lnTo>
                  <a:lnTo>
                    <a:pt x="72"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8" name="Freeform 503"/>
            <p:cNvSpPr>
              <a:spLocks/>
            </p:cNvSpPr>
            <p:nvPr/>
          </p:nvSpPr>
          <p:spPr bwMode="auto">
            <a:xfrm>
              <a:off x="4321" y="2304"/>
              <a:ext cx="41" cy="31"/>
            </a:xfrm>
            <a:custGeom>
              <a:avLst/>
              <a:gdLst>
                <a:gd name="T0" fmla="*/ 39 w 41"/>
                <a:gd name="T1" fmla="*/ 12 h 31"/>
                <a:gd name="T2" fmla="*/ 38 w 41"/>
                <a:gd name="T3" fmla="*/ 13 h 31"/>
                <a:gd name="T4" fmla="*/ 36 w 41"/>
                <a:gd name="T5" fmla="*/ 16 h 31"/>
                <a:gd name="T6" fmla="*/ 31 w 41"/>
                <a:gd name="T7" fmla="*/ 20 h 31"/>
                <a:gd name="T8" fmla="*/ 26 w 41"/>
                <a:gd name="T9" fmla="*/ 24 h 31"/>
                <a:gd name="T10" fmla="*/ 21 w 41"/>
                <a:gd name="T11" fmla="*/ 28 h 31"/>
                <a:gd name="T12" fmla="*/ 15 w 41"/>
                <a:gd name="T13" fmla="*/ 30 h 31"/>
                <a:gd name="T14" fmla="*/ 10 w 41"/>
                <a:gd name="T15" fmla="*/ 30 h 31"/>
                <a:gd name="T16" fmla="*/ 3 w 41"/>
                <a:gd name="T17" fmla="*/ 27 h 31"/>
                <a:gd name="T18" fmla="*/ 3 w 41"/>
                <a:gd name="T19" fmla="*/ 25 h 31"/>
                <a:gd name="T20" fmla="*/ 2 w 41"/>
                <a:gd name="T21" fmla="*/ 23 h 31"/>
                <a:gd name="T22" fmla="*/ 0 w 41"/>
                <a:gd name="T23" fmla="*/ 21 h 31"/>
                <a:gd name="T24" fmla="*/ 0 w 41"/>
                <a:gd name="T25" fmla="*/ 18 h 31"/>
                <a:gd name="T26" fmla="*/ 2 w 41"/>
                <a:gd name="T27" fmla="*/ 16 h 31"/>
                <a:gd name="T28" fmla="*/ 4 w 41"/>
                <a:gd name="T29" fmla="*/ 13 h 31"/>
                <a:gd name="T30" fmla="*/ 8 w 41"/>
                <a:gd name="T31" fmla="*/ 9 h 31"/>
                <a:gd name="T32" fmla="*/ 12 w 41"/>
                <a:gd name="T33" fmla="*/ 8 h 31"/>
                <a:gd name="T34" fmla="*/ 15 w 41"/>
                <a:gd name="T35" fmla="*/ 7 h 31"/>
                <a:gd name="T36" fmla="*/ 19 w 41"/>
                <a:gd name="T37" fmla="*/ 5 h 31"/>
                <a:gd name="T38" fmla="*/ 24 w 41"/>
                <a:gd name="T39" fmla="*/ 3 h 31"/>
                <a:gd name="T40" fmla="*/ 30 w 41"/>
                <a:gd name="T41" fmla="*/ 1 h 31"/>
                <a:gd name="T42" fmla="*/ 35 w 41"/>
                <a:gd name="T43" fmla="*/ 0 h 31"/>
                <a:gd name="T44" fmla="*/ 38 w 41"/>
                <a:gd name="T45" fmla="*/ 1 h 31"/>
                <a:gd name="T46" fmla="*/ 40 w 41"/>
                <a:gd name="T47" fmla="*/ 5 h 31"/>
                <a:gd name="T48" fmla="*/ 39 w 41"/>
                <a:gd name="T49" fmla="*/ 1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1" h="31">
                  <a:moveTo>
                    <a:pt x="39" y="12"/>
                  </a:moveTo>
                  <a:lnTo>
                    <a:pt x="38" y="13"/>
                  </a:lnTo>
                  <a:lnTo>
                    <a:pt x="36" y="16"/>
                  </a:lnTo>
                  <a:lnTo>
                    <a:pt x="31" y="20"/>
                  </a:lnTo>
                  <a:lnTo>
                    <a:pt x="26" y="24"/>
                  </a:lnTo>
                  <a:lnTo>
                    <a:pt x="21" y="28"/>
                  </a:lnTo>
                  <a:lnTo>
                    <a:pt x="15" y="30"/>
                  </a:lnTo>
                  <a:lnTo>
                    <a:pt x="10" y="30"/>
                  </a:lnTo>
                  <a:lnTo>
                    <a:pt x="3" y="27"/>
                  </a:lnTo>
                  <a:lnTo>
                    <a:pt x="3" y="25"/>
                  </a:lnTo>
                  <a:lnTo>
                    <a:pt x="2" y="23"/>
                  </a:lnTo>
                  <a:lnTo>
                    <a:pt x="0" y="21"/>
                  </a:lnTo>
                  <a:lnTo>
                    <a:pt x="0" y="18"/>
                  </a:lnTo>
                  <a:lnTo>
                    <a:pt x="2" y="16"/>
                  </a:lnTo>
                  <a:lnTo>
                    <a:pt x="4" y="13"/>
                  </a:lnTo>
                  <a:lnTo>
                    <a:pt x="8" y="9"/>
                  </a:lnTo>
                  <a:lnTo>
                    <a:pt x="12" y="8"/>
                  </a:lnTo>
                  <a:lnTo>
                    <a:pt x="15" y="7"/>
                  </a:lnTo>
                  <a:lnTo>
                    <a:pt x="19" y="5"/>
                  </a:lnTo>
                  <a:lnTo>
                    <a:pt x="24" y="3"/>
                  </a:lnTo>
                  <a:lnTo>
                    <a:pt x="30" y="1"/>
                  </a:lnTo>
                  <a:lnTo>
                    <a:pt x="35" y="0"/>
                  </a:lnTo>
                  <a:lnTo>
                    <a:pt x="38" y="1"/>
                  </a:lnTo>
                  <a:lnTo>
                    <a:pt x="40" y="5"/>
                  </a:lnTo>
                  <a:lnTo>
                    <a:pt x="39" y="12"/>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09" name="Freeform 504"/>
            <p:cNvSpPr>
              <a:spLocks/>
            </p:cNvSpPr>
            <p:nvPr/>
          </p:nvSpPr>
          <p:spPr bwMode="auto">
            <a:xfrm>
              <a:off x="4324" y="2332"/>
              <a:ext cx="2" cy="4"/>
            </a:xfrm>
            <a:custGeom>
              <a:avLst/>
              <a:gdLst>
                <a:gd name="T0" fmla="*/ 0 w 2"/>
                <a:gd name="T1" fmla="*/ 3 h 4"/>
                <a:gd name="T2" fmla="*/ 0 w 2"/>
                <a:gd name="T3" fmla="*/ 1 h 4"/>
                <a:gd name="T4" fmla="*/ 0 w 2"/>
                <a:gd name="T5" fmla="*/ 0 h 4"/>
                <a:gd name="T6" fmla="*/ 1 w 2"/>
                <a:gd name="T7" fmla="*/ 1 h 4"/>
                <a:gd name="T8" fmla="*/ 1 w 2"/>
                <a:gd name="T9" fmla="*/ 3 h 4"/>
                <a:gd name="T10" fmla="*/ 0 w 2"/>
                <a:gd name="T11" fmla="*/ 3 h 4"/>
              </a:gdLst>
              <a:ahLst/>
              <a:cxnLst>
                <a:cxn ang="0">
                  <a:pos x="T0" y="T1"/>
                </a:cxn>
                <a:cxn ang="0">
                  <a:pos x="T2" y="T3"/>
                </a:cxn>
                <a:cxn ang="0">
                  <a:pos x="T4" y="T5"/>
                </a:cxn>
                <a:cxn ang="0">
                  <a:pos x="T6" y="T7"/>
                </a:cxn>
                <a:cxn ang="0">
                  <a:pos x="T8" y="T9"/>
                </a:cxn>
                <a:cxn ang="0">
                  <a:pos x="T10" y="T11"/>
                </a:cxn>
              </a:cxnLst>
              <a:rect l="0" t="0" r="r" b="b"/>
              <a:pathLst>
                <a:path w="2" h="4">
                  <a:moveTo>
                    <a:pt x="0" y="3"/>
                  </a:moveTo>
                  <a:lnTo>
                    <a:pt x="0" y="1"/>
                  </a:lnTo>
                  <a:lnTo>
                    <a:pt x="0" y="0"/>
                  </a:lnTo>
                  <a:lnTo>
                    <a:pt x="1" y="1"/>
                  </a:lnTo>
                  <a:lnTo>
                    <a:pt x="1" y="3"/>
                  </a:lnTo>
                  <a:lnTo>
                    <a:pt x="0" y="3"/>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0" name="Freeform 505"/>
            <p:cNvSpPr>
              <a:spLocks/>
            </p:cNvSpPr>
            <p:nvPr/>
          </p:nvSpPr>
          <p:spPr bwMode="auto">
            <a:xfrm>
              <a:off x="4324" y="2312"/>
              <a:ext cx="24" cy="18"/>
            </a:xfrm>
            <a:custGeom>
              <a:avLst/>
              <a:gdLst>
                <a:gd name="T0" fmla="*/ 21 w 24"/>
                <a:gd name="T1" fmla="*/ 0 h 18"/>
                <a:gd name="T2" fmla="*/ 14 w 24"/>
                <a:gd name="T3" fmla="*/ 4 h 18"/>
                <a:gd name="T4" fmla="*/ 10 w 24"/>
                <a:gd name="T5" fmla="*/ 7 h 18"/>
                <a:gd name="T6" fmla="*/ 6 w 24"/>
                <a:gd name="T7" fmla="*/ 9 h 18"/>
                <a:gd name="T8" fmla="*/ 3 w 24"/>
                <a:gd name="T9" fmla="*/ 11 h 18"/>
                <a:gd name="T10" fmla="*/ 1 w 24"/>
                <a:gd name="T11" fmla="*/ 13 h 18"/>
                <a:gd name="T12" fmla="*/ 1 w 24"/>
                <a:gd name="T13" fmla="*/ 16 h 18"/>
                <a:gd name="T14" fmla="*/ 0 w 24"/>
                <a:gd name="T15" fmla="*/ 16 h 18"/>
                <a:gd name="T16" fmla="*/ 0 w 24"/>
                <a:gd name="T17" fmla="*/ 17 h 18"/>
                <a:gd name="T18" fmla="*/ 6 w 24"/>
                <a:gd name="T19" fmla="*/ 17 h 18"/>
                <a:gd name="T20" fmla="*/ 5 w 24"/>
                <a:gd name="T21" fmla="*/ 17 h 18"/>
                <a:gd name="T22" fmla="*/ 6 w 24"/>
                <a:gd name="T23" fmla="*/ 17 h 18"/>
                <a:gd name="T24" fmla="*/ 6 w 24"/>
                <a:gd name="T25" fmla="*/ 16 h 18"/>
                <a:gd name="T26" fmla="*/ 6 w 24"/>
                <a:gd name="T27" fmla="*/ 15 h 18"/>
                <a:gd name="T28" fmla="*/ 9 w 24"/>
                <a:gd name="T29" fmla="*/ 13 h 18"/>
                <a:gd name="T30" fmla="*/ 12 w 24"/>
                <a:gd name="T31" fmla="*/ 11 h 18"/>
                <a:gd name="T32" fmla="*/ 17 w 24"/>
                <a:gd name="T33" fmla="*/ 8 h 18"/>
                <a:gd name="T34" fmla="*/ 23 w 24"/>
                <a:gd name="T35" fmla="*/ 4 h 18"/>
                <a:gd name="T36" fmla="*/ 21 w 24"/>
                <a:gd name="T3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18">
                  <a:moveTo>
                    <a:pt x="21" y="0"/>
                  </a:moveTo>
                  <a:lnTo>
                    <a:pt x="14" y="4"/>
                  </a:lnTo>
                  <a:lnTo>
                    <a:pt x="10" y="7"/>
                  </a:lnTo>
                  <a:lnTo>
                    <a:pt x="6" y="9"/>
                  </a:lnTo>
                  <a:lnTo>
                    <a:pt x="3" y="11"/>
                  </a:lnTo>
                  <a:lnTo>
                    <a:pt x="1" y="13"/>
                  </a:lnTo>
                  <a:lnTo>
                    <a:pt x="1" y="16"/>
                  </a:lnTo>
                  <a:lnTo>
                    <a:pt x="0" y="16"/>
                  </a:lnTo>
                  <a:lnTo>
                    <a:pt x="0" y="17"/>
                  </a:lnTo>
                  <a:lnTo>
                    <a:pt x="6" y="17"/>
                  </a:lnTo>
                  <a:lnTo>
                    <a:pt x="5" y="17"/>
                  </a:lnTo>
                  <a:lnTo>
                    <a:pt x="6" y="17"/>
                  </a:lnTo>
                  <a:lnTo>
                    <a:pt x="6" y="16"/>
                  </a:lnTo>
                  <a:lnTo>
                    <a:pt x="6" y="15"/>
                  </a:lnTo>
                  <a:lnTo>
                    <a:pt x="9" y="13"/>
                  </a:lnTo>
                  <a:lnTo>
                    <a:pt x="12" y="11"/>
                  </a:lnTo>
                  <a:lnTo>
                    <a:pt x="17" y="8"/>
                  </a:lnTo>
                  <a:lnTo>
                    <a:pt x="23" y="4"/>
                  </a:lnTo>
                  <a:lnTo>
                    <a:pt x="21"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1" name="Freeform 506"/>
            <p:cNvSpPr>
              <a:spLocks/>
            </p:cNvSpPr>
            <p:nvPr/>
          </p:nvSpPr>
          <p:spPr bwMode="auto">
            <a:xfrm>
              <a:off x="4348" y="2312"/>
              <a:ext cx="3" cy="1"/>
            </a:xfrm>
            <a:custGeom>
              <a:avLst/>
              <a:gdLst>
                <a:gd name="T0" fmla="*/ 0 w 3"/>
                <a:gd name="T1" fmla="*/ 0 h 1"/>
                <a:gd name="T2" fmla="*/ 0 w 3"/>
                <a:gd name="T3" fmla="*/ 0 h 1"/>
                <a:gd name="T4" fmla="*/ 0 w 3"/>
                <a:gd name="T5" fmla="*/ 0 h 1"/>
                <a:gd name="T6" fmla="*/ 1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1" y="0"/>
                  </a:lnTo>
                  <a:lnTo>
                    <a:pt x="2" y="0"/>
                  </a:lnTo>
                  <a:lnTo>
                    <a:pt x="0"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2" name="Freeform 507"/>
            <p:cNvSpPr>
              <a:spLocks/>
            </p:cNvSpPr>
            <p:nvPr/>
          </p:nvSpPr>
          <p:spPr bwMode="auto">
            <a:xfrm>
              <a:off x="4356" y="2307"/>
              <a:ext cx="2" cy="2"/>
            </a:xfrm>
            <a:custGeom>
              <a:avLst/>
              <a:gdLst>
                <a:gd name="T0" fmla="*/ 1 w 2"/>
                <a:gd name="T1" fmla="*/ 0 h 2"/>
                <a:gd name="T2" fmla="*/ 1 w 2"/>
                <a:gd name="T3" fmla="*/ 0 h 2"/>
                <a:gd name="T4" fmla="*/ 1 w 2"/>
                <a:gd name="T5" fmla="*/ 1 h 2"/>
                <a:gd name="T6" fmla="*/ 1 w 2"/>
                <a:gd name="T7" fmla="*/ 1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lnTo>
                    <a:pt x="1" y="0"/>
                  </a:lnTo>
                  <a:lnTo>
                    <a:pt x="1" y="1"/>
                  </a:lnTo>
                  <a:lnTo>
                    <a:pt x="1" y="1"/>
                  </a:lnTo>
                  <a:lnTo>
                    <a:pt x="0" y="1"/>
                  </a:lnTo>
                  <a:lnTo>
                    <a:pt x="1"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3" name="Freeform 508"/>
            <p:cNvSpPr>
              <a:spLocks/>
            </p:cNvSpPr>
            <p:nvPr/>
          </p:nvSpPr>
          <p:spPr bwMode="auto">
            <a:xfrm>
              <a:off x="4358" y="2295"/>
              <a:ext cx="18" cy="13"/>
            </a:xfrm>
            <a:custGeom>
              <a:avLst/>
              <a:gdLst>
                <a:gd name="T0" fmla="*/ 13 w 18"/>
                <a:gd name="T1" fmla="*/ 0 h 13"/>
                <a:gd name="T2" fmla="*/ 12 w 18"/>
                <a:gd name="T3" fmla="*/ 0 h 13"/>
                <a:gd name="T4" fmla="*/ 10 w 18"/>
                <a:gd name="T5" fmla="*/ 1 h 13"/>
                <a:gd name="T6" fmla="*/ 9 w 18"/>
                <a:gd name="T7" fmla="*/ 3 h 13"/>
                <a:gd name="T8" fmla="*/ 6 w 18"/>
                <a:gd name="T9" fmla="*/ 5 h 13"/>
                <a:gd name="T10" fmla="*/ 4 w 18"/>
                <a:gd name="T11" fmla="*/ 6 h 13"/>
                <a:gd name="T12" fmla="*/ 2 w 18"/>
                <a:gd name="T13" fmla="*/ 7 h 13"/>
                <a:gd name="T14" fmla="*/ 1 w 18"/>
                <a:gd name="T15" fmla="*/ 8 h 13"/>
                <a:gd name="T16" fmla="*/ 0 w 18"/>
                <a:gd name="T17" fmla="*/ 8 h 13"/>
                <a:gd name="T18" fmla="*/ 3 w 18"/>
                <a:gd name="T19" fmla="*/ 12 h 13"/>
                <a:gd name="T20" fmla="*/ 3 w 18"/>
                <a:gd name="T21" fmla="*/ 11 h 13"/>
                <a:gd name="T22" fmla="*/ 4 w 18"/>
                <a:gd name="T23" fmla="*/ 11 h 13"/>
                <a:gd name="T24" fmla="*/ 7 w 18"/>
                <a:gd name="T25" fmla="*/ 10 h 13"/>
                <a:gd name="T26" fmla="*/ 9 w 18"/>
                <a:gd name="T27" fmla="*/ 8 h 13"/>
                <a:gd name="T28" fmla="*/ 11 w 18"/>
                <a:gd name="T29" fmla="*/ 6 h 13"/>
                <a:gd name="T30" fmla="*/ 14 w 18"/>
                <a:gd name="T31" fmla="*/ 5 h 13"/>
                <a:gd name="T32" fmla="*/ 16 w 18"/>
                <a:gd name="T33" fmla="*/ 3 h 13"/>
                <a:gd name="T34" fmla="*/ 17 w 18"/>
                <a:gd name="T35" fmla="*/ 2 h 13"/>
                <a:gd name="T36" fmla="*/ 13 w 18"/>
                <a:gd name="T3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13">
                  <a:moveTo>
                    <a:pt x="13" y="0"/>
                  </a:moveTo>
                  <a:lnTo>
                    <a:pt x="12" y="0"/>
                  </a:lnTo>
                  <a:lnTo>
                    <a:pt x="10" y="1"/>
                  </a:lnTo>
                  <a:lnTo>
                    <a:pt x="9" y="3"/>
                  </a:lnTo>
                  <a:lnTo>
                    <a:pt x="6" y="5"/>
                  </a:lnTo>
                  <a:lnTo>
                    <a:pt x="4" y="6"/>
                  </a:lnTo>
                  <a:lnTo>
                    <a:pt x="2" y="7"/>
                  </a:lnTo>
                  <a:lnTo>
                    <a:pt x="1" y="8"/>
                  </a:lnTo>
                  <a:lnTo>
                    <a:pt x="0" y="8"/>
                  </a:lnTo>
                  <a:lnTo>
                    <a:pt x="3" y="12"/>
                  </a:lnTo>
                  <a:lnTo>
                    <a:pt x="3" y="11"/>
                  </a:lnTo>
                  <a:lnTo>
                    <a:pt x="4" y="11"/>
                  </a:lnTo>
                  <a:lnTo>
                    <a:pt x="7" y="10"/>
                  </a:lnTo>
                  <a:lnTo>
                    <a:pt x="9" y="8"/>
                  </a:lnTo>
                  <a:lnTo>
                    <a:pt x="11" y="6"/>
                  </a:lnTo>
                  <a:lnTo>
                    <a:pt x="14" y="5"/>
                  </a:lnTo>
                  <a:lnTo>
                    <a:pt x="16" y="3"/>
                  </a:lnTo>
                  <a:lnTo>
                    <a:pt x="17" y="2"/>
                  </a:lnTo>
                  <a:lnTo>
                    <a:pt x="13"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4" name="Freeform 509"/>
            <p:cNvSpPr>
              <a:spLocks/>
            </p:cNvSpPr>
            <p:nvPr/>
          </p:nvSpPr>
          <p:spPr bwMode="auto">
            <a:xfrm>
              <a:off x="4375" y="2292"/>
              <a:ext cx="1" cy="2"/>
            </a:xfrm>
            <a:custGeom>
              <a:avLst/>
              <a:gdLst>
                <a:gd name="T0" fmla="*/ 0 w 1"/>
                <a:gd name="T1" fmla="*/ 0 h 2"/>
                <a:gd name="T2" fmla="*/ 0 w 1"/>
                <a:gd name="T3" fmla="*/ 0 h 2"/>
                <a:gd name="T4" fmla="*/ 0 w 1"/>
                <a:gd name="T5" fmla="*/ 1 h 2"/>
                <a:gd name="T6" fmla="*/ 0 w 1"/>
                <a:gd name="T7" fmla="*/ 1 h 2"/>
                <a:gd name="T8" fmla="*/ 0 w 1"/>
                <a:gd name="T9" fmla="*/ 1 h 2"/>
                <a:gd name="T10" fmla="*/ 0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0" y="0"/>
                  </a:moveTo>
                  <a:lnTo>
                    <a:pt x="0" y="0"/>
                  </a:lnTo>
                  <a:lnTo>
                    <a:pt x="0" y="1"/>
                  </a:lnTo>
                  <a:lnTo>
                    <a:pt x="0" y="1"/>
                  </a:lnTo>
                  <a:lnTo>
                    <a:pt x="0" y="1"/>
                  </a:lnTo>
                  <a:lnTo>
                    <a:pt x="0"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5" name="Freeform 510"/>
            <p:cNvSpPr>
              <a:spLocks/>
            </p:cNvSpPr>
            <p:nvPr/>
          </p:nvSpPr>
          <p:spPr bwMode="auto">
            <a:xfrm>
              <a:off x="4388" y="2260"/>
              <a:ext cx="52" cy="39"/>
            </a:xfrm>
            <a:custGeom>
              <a:avLst/>
              <a:gdLst>
                <a:gd name="T0" fmla="*/ 42 w 52"/>
                <a:gd name="T1" fmla="*/ 23 h 39"/>
                <a:gd name="T2" fmla="*/ 41 w 52"/>
                <a:gd name="T3" fmla="*/ 38 h 39"/>
                <a:gd name="T4" fmla="*/ 2 w 52"/>
                <a:gd name="T5" fmla="*/ 23 h 39"/>
                <a:gd name="T6" fmla="*/ 0 w 52"/>
                <a:gd name="T7" fmla="*/ 18 h 39"/>
                <a:gd name="T8" fmla="*/ 0 w 52"/>
                <a:gd name="T9" fmla="*/ 13 h 39"/>
                <a:gd name="T10" fmla="*/ 1 w 52"/>
                <a:gd name="T11" fmla="*/ 9 h 39"/>
                <a:gd name="T12" fmla="*/ 4 w 52"/>
                <a:gd name="T13" fmla="*/ 5 h 39"/>
                <a:gd name="T14" fmla="*/ 6 w 52"/>
                <a:gd name="T15" fmla="*/ 3 h 39"/>
                <a:gd name="T16" fmla="*/ 8 w 52"/>
                <a:gd name="T17" fmla="*/ 2 h 39"/>
                <a:gd name="T18" fmla="*/ 10 w 52"/>
                <a:gd name="T19" fmla="*/ 1 h 39"/>
                <a:gd name="T20" fmla="*/ 11 w 52"/>
                <a:gd name="T21" fmla="*/ 0 h 39"/>
                <a:gd name="T22" fmla="*/ 51 w 52"/>
                <a:gd name="T23" fmla="*/ 13 h 39"/>
                <a:gd name="T24" fmla="*/ 42 w 52"/>
                <a:gd name="T25"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39">
                  <a:moveTo>
                    <a:pt x="42" y="23"/>
                  </a:moveTo>
                  <a:lnTo>
                    <a:pt x="41" y="38"/>
                  </a:lnTo>
                  <a:lnTo>
                    <a:pt x="2" y="23"/>
                  </a:lnTo>
                  <a:lnTo>
                    <a:pt x="0" y="18"/>
                  </a:lnTo>
                  <a:lnTo>
                    <a:pt x="0" y="13"/>
                  </a:lnTo>
                  <a:lnTo>
                    <a:pt x="1" y="9"/>
                  </a:lnTo>
                  <a:lnTo>
                    <a:pt x="4" y="5"/>
                  </a:lnTo>
                  <a:lnTo>
                    <a:pt x="6" y="3"/>
                  </a:lnTo>
                  <a:lnTo>
                    <a:pt x="8" y="2"/>
                  </a:lnTo>
                  <a:lnTo>
                    <a:pt x="10" y="1"/>
                  </a:lnTo>
                  <a:lnTo>
                    <a:pt x="11" y="0"/>
                  </a:lnTo>
                  <a:lnTo>
                    <a:pt x="51" y="13"/>
                  </a:lnTo>
                  <a:lnTo>
                    <a:pt x="42" y="23"/>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6" name="Freeform 511"/>
            <p:cNvSpPr>
              <a:spLocks/>
            </p:cNvSpPr>
            <p:nvPr/>
          </p:nvSpPr>
          <p:spPr bwMode="auto">
            <a:xfrm>
              <a:off x="4388" y="2260"/>
              <a:ext cx="58" cy="45"/>
            </a:xfrm>
            <a:custGeom>
              <a:avLst/>
              <a:gdLst>
                <a:gd name="T0" fmla="*/ 47 w 58"/>
                <a:gd name="T1" fmla="*/ 27 h 45"/>
                <a:gd name="T2" fmla="*/ 46 w 58"/>
                <a:gd name="T3" fmla="*/ 44 h 45"/>
                <a:gd name="T4" fmla="*/ 2 w 58"/>
                <a:gd name="T5" fmla="*/ 27 h 45"/>
                <a:gd name="T6" fmla="*/ 0 w 58"/>
                <a:gd name="T7" fmla="*/ 21 h 45"/>
                <a:gd name="T8" fmla="*/ 0 w 58"/>
                <a:gd name="T9" fmla="*/ 15 h 45"/>
                <a:gd name="T10" fmla="*/ 1 w 58"/>
                <a:gd name="T11" fmla="*/ 10 h 45"/>
                <a:gd name="T12" fmla="*/ 4 w 58"/>
                <a:gd name="T13" fmla="*/ 6 h 45"/>
                <a:gd name="T14" fmla="*/ 7 w 58"/>
                <a:gd name="T15" fmla="*/ 3 h 45"/>
                <a:gd name="T16" fmla="*/ 9 w 58"/>
                <a:gd name="T17" fmla="*/ 2 h 45"/>
                <a:gd name="T18" fmla="*/ 11 w 58"/>
                <a:gd name="T19" fmla="*/ 1 h 45"/>
                <a:gd name="T20" fmla="*/ 12 w 58"/>
                <a:gd name="T21" fmla="*/ 0 h 45"/>
                <a:gd name="T22" fmla="*/ 57 w 58"/>
                <a:gd name="T23" fmla="*/ 15 h 45"/>
                <a:gd name="T24" fmla="*/ 47 w 58"/>
                <a:gd name="T25" fmla="*/ 2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45">
                  <a:moveTo>
                    <a:pt x="47" y="27"/>
                  </a:moveTo>
                  <a:lnTo>
                    <a:pt x="46" y="44"/>
                  </a:lnTo>
                  <a:lnTo>
                    <a:pt x="2" y="27"/>
                  </a:lnTo>
                  <a:lnTo>
                    <a:pt x="0" y="21"/>
                  </a:lnTo>
                  <a:lnTo>
                    <a:pt x="0" y="15"/>
                  </a:lnTo>
                  <a:lnTo>
                    <a:pt x="1" y="10"/>
                  </a:lnTo>
                  <a:lnTo>
                    <a:pt x="4" y="6"/>
                  </a:lnTo>
                  <a:lnTo>
                    <a:pt x="7" y="3"/>
                  </a:lnTo>
                  <a:lnTo>
                    <a:pt x="9" y="2"/>
                  </a:lnTo>
                  <a:lnTo>
                    <a:pt x="11" y="1"/>
                  </a:lnTo>
                  <a:lnTo>
                    <a:pt x="12" y="0"/>
                  </a:lnTo>
                  <a:lnTo>
                    <a:pt x="57" y="15"/>
                  </a:lnTo>
                  <a:lnTo>
                    <a:pt x="47" y="2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7" name="Freeform 512"/>
            <p:cNvSpPr>
              <a:spLocks/>
            </p:cNvSpPr>
            <p:nvPr/>
          </p:nvSpPr>
          <p:spPr bwMode="auto">
            <a:xfrm>
              <a:off x="4429" y="2274"/>
              <a:ext cx="15" cy="25"/>
            </a:xfrm>
            <a:custGeom>
              <a:avLst/>
              <a:gdLst>
                <a:gd name="T0" fmla="*/ 0 w 15"/>
                <a:gd name="T1" fmla="*/ 18 h 25"/>
                <a:gd name="T2" fmla="*/ 0 w 15"/>
                <a:gd name="T3" fmla="*/ 14 h 25"/>
                <a:gd name="T4" fmla="*/ 1 w 15"/>
                <a:gd name="T5" fmla="*/ 11 h 25"/>
                <a:gd name="T6" fmla="*/ 1 w 15"/>
                <a:gd name="T7" fmla="*/ 8 h 25"/>
                <a:gd name="T8" fmla="*/ 3 w 15"/>
                <a:gd name="T9" fmla="*/ 6 h 25"/>
                <a:gd name="T10" fmla="*/ 4 w 15"/>
                <a:gd name="T11" fmla="*/ 3 h 25"/>
                <a:gd name="T12" fmla="*/ 6 w 15"/>
                <a:gd name="T13" fmla="*/ 2 h 25"/>
                <a:gd name="T14" fmla="*/ 8 w 15"/>
                <a:gd name="T15" fmla="*/ 0 h 25"/>
                <a:gd name="T16" fmla="*/ 11 w 15"/>
                <a:gd name="T17" fmla="*/ 1 h 25"/>
                <a:gd name="T18" fmla="*/ 11 w 15"/>
                <a:gd name="T19" fmla="*/ 2 h 25"/>
                <a:gd name="T20" fmla="*/ 13 w 15"/>
                <a:gd name="T21" fmla="*/ 2 h 25"/>
                <a:gd name="T22" fmla="*/ 14 w 15"/>
                <a:gd name="T23" fmla="*/ 5 h 25"/>
                <a:gd name="T24" fmla="*/ 14 w 15"/>
                <a:gd name="T25" fmla="*/ 8 h 25"/>
                <a:gd name="T26" fmla="*/ 13 w 15"/>
                <a:gd name="T27" fmla="*/ 8 h 25"/>
                <a:gd name="T28" fmla="*/ 11 w 15"/>
                <a:gd name="T29" fmla="*/ 7 h 25"/>
                <a:gd name="T30" fmla="*/ 8 w 15"/>
                <a:gd name="T31" fmla="*/ 8 h 25"/>
                <a:gd name="T32" fmla="*/ 6 w 15"/>
                <a:gd name="T33" fmla="*/ 11 h 25"/>
                <a:gd name="T34" fmla="*/ 6 w 15"/>
                <a:gd name="T35" fmla="*/ 14 h 25"/>
                <a:gd name="T36" fmla="*/ 6 w 15"/>
                <a:gd name="T37" fmla="*/ 16 h 25"/>
                <a:gd name="T38" fmla="*/ 7 w 15"/>
                <a:gd name="T39" fmla="*/ 18 h 25"/>
                <a:gd name="T40" fmla="*/ 11 w 15"/>
                <a:gd name="T41" fmla="*/ 20 h 25"/>
                <a:gd name="T42" fmla="*/ 10 w 15"/>
                <a:gd name="T43" fmla="*/ 21 h 25"/>
                <a:gd name="T44" fmla="*/ 8 w 15"/>
                <a:gd name="T45" fmla="*/ 22 h 25"/>
                <a:gd name="T46" fmla="*/ 6 w 15"/>
                <a:gd name="T47" fmla="*/ 24 h 25"/>
                <a:gd name="T48" fmla="*/ 4 w 15"/>
                <a:gd name="T49" fmla="*/ 24 h 25"/>
                <a:gd name="T50" fmla="*/ 3 w 15"/>
                <a:gd name="T51" fmla="*/ 24 h 25"/>
                <a:gd name="T52" fmla="*/ 1 w 15"/>
                <a:gd name="T53" fmla="*/ 23 h 25"/>
                <a:gd name="T54" fmla="*/ 1 w 15"/>
                <a:gd name="T55" fmla="*/ 21 h 25"/>
                <a:gd name="T56" fmla="*/ 0 w 15"/>
                <a:gd name="T57" fmla="*/ 1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5" h="25">
                  <a:moveTo>
                    <a:pt x="0" y="18"/>
                  </a:moveTo>
                  <a:lnTo>
                    <a:pt x="0" y="14"/>
                  </a:lnTo>
                  <a:lnTo>
                    <a:pt x="1" y="11"/>
                  </a:lnTo>
                  <a:lnTo>
                    <a:pt x="1" y="8"/>
                  </a:lnTo>
                  <a:lnTo>
                    <a:pt x="3" y="6"/>
                  </a:lnTo>
                  <a:lnTo>
                    <a:pt x="4" y="3"/>
                  </a:lnTo>
                  <a:lnTo>
                    <a:pt x="6" y="2"/>
                  </a:lnTo>
                  <a:lnTo>
                    <a:pt x="8" y="0"/>
                  </a:lnTo>
                  <a:lnTo>
                    <a:pt x="11" y="1"/>
                  </a:lnTo>
                  <a:lnTo>
                    <a:pt x="11" y="2"/>
                  </a:lnTo>
                  <a:lnTo>
                    <a:pt x="13" y="2"/>
                  </a:lnTo>
                  <a:lnTo>
                    <a:pt x="14" y="5"/>
                  </a:lnTo>
                  <a:lnTo>
                    <a:pt x="14" y="8"/>
                  </a:lnTo>
                  <a:lnTo>
                    <a:pt x="13" y="8"/>
                  </a:lnTo>
                  <a:lnTo>
                    <a:pt x="11" y="7"/>
                  </a:lnTo>
                  <a:lnTo>
                    <a:pt x="8" y="8"/>
                  </a:lnTo>
                  <a:lnTo>
                    <a:pt x="6" y="11"/>
                  </a:lnTo>
                  <a:lnTo>
                    <a:pt x="6" y="14"/>
                  </a:lnTo>
                  <a:lnTo>
                    <a:pt x="6" y="16"/>
                  </a:lnTo>
                  <a:lnTo>
                    <a:pt x="7" y="18"/>
                  </a:lnTo>
                  <a:lnTo>
                    <a:pt x="11" y="20"/>
                  </a:lnTo>
                  <a:lnTo>
                    <a:pt x="10" y="21"/>
                  </a:lnTo>
                  <a:lnTo>
                    <a:pt x="8" y="22"/>
                  </a:lnTo>
                  <a:lnTo>
                    <a:pt x="6" y="24"/>
                  </a:lnTo>
                  <a:lnTo>
                    <a:pt x="4" y="24"/>
                  </a:lnTo>
                  <a:lnTo>
                    <a:pt x="3" y="24"/>
                  </a:lnTo>
                  <a:lnTo>
                    <a:pt x="1" y="23"/>
                  </a:lnTo>
                  <a:lnTo>
                    <a:pt x="1" y="21"/>
                  </a:lnTo>
                  <a:lnTo>
                    <a:pt x="0" y="18"/>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8" name="Freeform 513"/>
            <p:cNvSpPr>
              <a:spLocks/>
            </p:cNvSpPr>
            <p:nvPr/>
          </p:nvSpPr>
          <p:spPr bwMode="auto">
            <a:xfrm>
              <a:off x="4429" y="2274"/>
              <a:ext cx="21" cy="31"/>
            </a:xfrm>
            <a:custGeom>
              <a:avLst/>
              <a:gdLst>
                <a:gd name="T0" fmla="*/ 0 w 21"/>
                <a:gd name="T1" fmla="*/ 22 h 31"/>
                <a:gd name="T2" fmla="*/ 0 w 21"/>
                <a:gd name="T3" fmla="*/ 22 h 31"/>
                <a:gd name="T4" fmla="*/ 0 w 21"/>
                <a:gd name="T5" fmla="*/ 18 h 31"/>
                <a:gd name="T6" fmla="*/ 1 w 21"/>
                <a:gd name="T7" fmla="*/ 14 h 31"/>
                <a:gd name="T8" fmla="*/ 2 w 21"/>
                <a:gd name="T9" fmla="*/ 10 h 31"/>
                <a:gd name="T10" fmla="*/ 4 w 21"/>
                <a:gd name="T11" fmla="*/ 7 h 31"/>
                <a:gd name="T12" fmla="*/ 6 w 21"/>
                <a:gd name="T13" fmla="*/ 4 h 31"/>
                <a:gd name="T14" fmla="*/ 8 w 21"/>
                <a:gd name="T15" fmla="*/ 2 h 31"/>
                <a:gd name="T16" fmla="*/ 12 w 21"/>
                <a:gd name="T17" fmla="*/ 0 h 31"/>
                <a:gd name="T18" fmla="*/ 15 w 21"/>
                <a:gd name="T19" fmla="*/ 1 h 31"/>
                <a:gd name="T20" fmla="*/ 16 w 21"/>
                <a:gd name="T21" fmla="*/ 2 h 31"/>
                <a:gd name="T22" fmla="*/ 18 w 21"/>
                <a:gd name="T23" fmla="*/ 3 h 31"/>
                <a:gd name="T24" fmla="*/ 20 w 21"/>
                <a:gd name="T25" fmla="*/ 6 h 31"/>
                <a:gd name="T26" fmla="*/ 20 w 21"/>
                <a:gd name="T27" fmla="*/ 10 h 31"/>
                <a:gd name="T28" fmla="*/ 19 w 21"/>
                <a:gd name="T29" fmla="*/ 10 h 31"/>
                <a:gd name="T30" fmla="*/ 15 w 21"/>
                <a:gd name="T31" fmla="*/ 9 h 31"/>
                <a:gd name="T32" fmla="*/ 11 w 21"/>
                <a:gd name="T33" fmla="*/ 10 h 31"/>
                <a:gd name="T34" fmla="*/ 8 w 21"/>
                <a:gd name="T35" fmla="*/ 14 h 31"/>
                <a:gd name="T36" fmla="*/ 8 w 21"/>
                <a:gd name="T37" fmla="*/ 17 h 31"/>
                <a:gd name="T38" fmla="*/ 8 w 21"/>
                <a:gd name="T39" fmla="*/ 20 h 31"/>
                <a:gd name="T40" fmla="*/ 10 w 21"/>
                <a:gd name="T41" fmla="*/ 23 h 31"/>
                <a:gd name="T42" fmla="*/ 15 w 21"/>
                <a:gd name="T43" fmla="*/ 25 h 31"/>
                <a:gd name="T44" fmla="*/ 14 w 21"/>
                <a:gd name="T45" fmla="*/ 26 h 31"/>
                <a:gd name="T46" fmla="*/ 12 w 21"/>
                <a:gd name="T47" fmla="*/ 28 h 31"/>
                <a:gd name="T48" fmla="*/ 9 w 21"/>
                <a:gd name="T49" fmla="*/ 30 h 31"/>
                <a:gd name="T50" fmla="*/ 5 w 21"/>
                <a:gd name="T51" fmla="*/ 30 h 31"/>
                <a:gd name="T52" fmla="*/ 4 w 21"/>
                <a:gd name="T53" fmla="*/ 30 h 31"/>
                <a:gd name="T54" fmla="*/ 2 w 21"/>
                <a:gd name="T55" fmla="*/ 29 h 31"/>
                <a:gd name="T56" fmla="*/ 1 w 21"/>
                <a:gd name="T57" fmla="*/ 26 h 31"/>
                <a:gd name="T58" fmla="*/ 0 w 21"/>
                <a:gd name="T59" fmla="*/ 2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 h="31">
                  <a:moveTo>
                    <a:pt x="0" y="22"/>
                  </a:moveTo>
                  <a:lnTo>
                    <a:pt x="0" y="22"/>
                  </a:lnTo>
                  <a:lnTo>
                    <a:pt x="0" y="18"/>
                  </a:lnTo>
                  <a:lnTo>
                    <a:pt x="1" y="14"/>
                  </a:lnTo>
                  <a:lnTo>
                    <a:pt x="2" y="10"/>
                  </a:lnTo>
                  <a:lnTo>
                    <a:pt x="4" y="7"/>
                  </a:lnTo>
                  <a:lnTo>
                    <a:pt x="6" y="4"/>
                  </a:lnTo>
                  <a:lnTo>
                    <a:pt x="8" y="2"/>
                  </a:lnTo>
                  <a:lnTo>
                    <a:pt x="12" y="0"/>
                  </a:lnTo>
                  <a:lnTo>
                    <a:pt x="15" y="1"/>
                  </a:lnTo>
                  <a:lnTo>
                    <a:pt x="16" y="2"/>
                  </a:lnTo>
                  <a:lnTo>
                    <a:pt x="18" y="3"/>
                  </a:lnTo>
                  <a:lnTo>
                    <a:pt x="20" y="6"/>
                  </a:lnTo>
                  <a:lnTo>
                    <a:pt x="20" y="10"/>
                  </a:lnTo>
                  <a:lnTo>
                    <a:pt x="19" y="10"/>
                  </a:lnTo>
                  <a:lnTo>
                    <a:pt x="15" y="9"/>
                  </a:lnTo>
                  <a:lnTo>
                    <a:pt x="11" y="10"/>
                  </a:lnTo>
                  <a:lnTo>
                    <a:pt x="8" y="14"/>
                  </a:lnTo>
                  <a:lnTo>
                    <a:pt x="8" y="17"/>
                  </a:lnTo>
                  <a:lnTo>
                    <a:pt x="8" y="20"/>
                  </a:lnTo>
                  <a:lnTo>
                    <a:pt x="10" y="23"/>
                  </a:lnTo>
                  <a:lnTo>
                    <a:pt x="15" y="25"/>
                  </a:lnTo>
                  <a:lnTo>
                    <a:pt x="14" y="26"/>
                  </a:lnTo>
                  <a:lnTo>
                    <a:pt x="12" y="28"/>
                  </a:lnTo>
                  <a:lnTo>
                    <a:pt x="9" y="30"/>
                  </a:lnTo>
                  <a:lnTo>
                    <a:pt x="5" y="30"/>
                  </a:lnTo>
                  <a:lnTo>
                    <a:pt x="4" y="30"/>
                  </a:lnTo>
                  <a:lnTo>
                    <a:pt x="2" y="29"/>
                  </a:lnTo>
                  <a:lnTo>
                    <a:pt x="1" y="26"/>
                  </a:lnTo>
                  <a:lnTo>
                    <a:pt x="0" y="2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19" name="Freeform 514"/>
            <p:cNvSpPr>
              <a:spLocks/>
            </p:cNvSpPr>
            <p:nvPr/>
          </p:nvSpPr>
          <p:spPr bwMode="auto">
            <a:xfrm>
              <a:off x="4369" y="2226"/>
              <a:ext cx="34" cy="66"/>
            </a:xfrm>
            <a:custGeom>
              <a:avLst/>
              <a:gdLst>
                <a:gd name="T0" fmla="*/ 0 w 34"/>
                <a:gd name="T1" fmla="*/ 16 h 66"/>
                <a:gd name="T2" fmla="*/ 19 w 34"/>
                <a:gd name="T3" fmla="*/ 0 h 66"/>
                <a:gd name="T4" fmla="*/ 29 w 34"/>
                <a:gd name="T5" fmla="*/ 25 h 66"/>
                <a:gd name="T6" fmla="*/ 29 w 34"/>
                <a:gd name="T7" fmla="*/ 52 h 66"/>
                <a:gd name="T8" fmla="*/ 33 w 34"/>
                <a:gd name="T9" fmla="*/ 54 h 66"/>
                <a:gd name="T10" fmla="*/ 26 w 34"/>
                <a:gd name="T11" fmla="*/ 65 h 66"/>
                <a:gd name="T12" fmla="*/ 2 w 34"/>
                <a:gd name="T13" fmla="*/ 55 h 66"/>
                <a:gd name="T14" fmla="*/ 0 w 34"/>
                <a:gd name="T15" fmla="*/ 16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66">
                  <a:moveTo>
                    <a:pt x="0" y="16"/>
                  </a:moveTo>
                  <a:lnTo>
                    <a:pt x="19" y="0"/>
                  </a:lnTo>
                  <a:lnTo>
                    <a:pt x="29" y="25"/>
                  </a:lnTo>
                  <a:lnTo>
                    <a:pt x="29" y="52"/>
                  </a:lnTo>
                  <a:lnTo>
                    <a:pt x="33" y="54"/>
                  </a:lnTo>
                  <a:lnTo>
                    <a:pt x="26" y="65"/>
                  </a:lnTo>
                  <a:lnTo>
                    <a:pt x="2" y="55"/>
                  </a:lnTo>
                  <a:lnTo>
                    <a:pt x="0" y="16"/>
                  </a:lnTo>
                </a:path>
              </a:pathLst>
            </a:custGeom>
            <a:solidFill>
              <a:srgbClr val="1F7878"/>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0" name="Freeform 515"/>
            <p:cNvSpPr>
              <a:spLocks/>
            </p:cNvSpPr>
            <p:nvPr/>
          </p:nvSpPr>
          <p:spPr bwMode="auto">
            <a:xfrm>
              <a:off x="4369" y="2226"/>
              <a:ext cx="40" cy="72"/>
            </a:xfrm>
            <a:custGeom>
              <a:avLst/>
              <a:gdLst>
                <a:gd name="T0" fmla="*/ 0 w 40"/>
                <a:gd name="T1" fmla="*/ 18 h 72"/>
                <a:gd name="T2" fmla="*/ 23 w 40"/>
                <a:gd name="T3" fmla="*/ 0 h 72"/>
                <a:gd name="T4" fmla="*/ 34 w 40"/>
                <a:gd name="T5" fmla="*/ 27 h 72"/>
                <a:gd name="T6" fmla="*/ 34 w 40"/>
                <a:gd name="T7" fmla="*/ 57 h 72"/>
                <a:gd name="T8" fmla="*/ 39 w 40"/>
                <a:gd name="T9" fmla="*/ 59 h 72"/>
                <a:gd name="T10" fmla="*/ 31 w 40"/>
                <a:gd name="T11" fmla="*/ 71 h 72"/>
                <a:gd name="T12" fmla="*/ 2 w 40"/>
                <a:gd name="T13" fmla="*/ 60 h 72"/>
                <a:gd name="T14" fmla="*/ 0 w 40"/>
                <a:gd name="T15" fmla="*/ 18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72">
                  <a:moveTo>
                    <a:pt x="0" y="18"/>
                  </a:moveTo>
                  <a:lnTo>
                    <a:pt x="23" y="0"/>
                  </a:lnTo>
                  <a:lnTo>
                    <a:pt x="34" y="27"/>
                  </a:lnTo>
                  <a:lnTo>
                    <a:pt x="34" y="57"/>
                  </a:lnTo>
                  <a:lnTo>
                    <a:pt x="39" y="59"/>
                  </a:lnTo>
                  <a:lnTo>
                    <a:pt x="31" y="71"/>
                  </a:lnTo>
                  <a:lnTo>
                    <a:pt x="2" y="60"/>
                  </a:lnTo>
                  <a:lnTo>
                    <a:pt x="0"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1" name="Freeform 516"/>
            <p:cNvSpPr>
              <a:spLocks/>
            </p:cNvSpPr>
            <p:nvPr/>
          </p:nvSpPr>
          <p:spPr bwMode="auto">
            <a:xfrm>
              <a:off x="4370" y="2244"/>
              <a:ext cx="24" cy="47"/>
            </a:xfrm>
            <a:custGeom>
              <a:avLst/>
              <a:gdLst>
                <a:gd name="T0" fmla="*/ 0 w 24"/>
                <a:gd name="T1" fmla="*/ 0 h 47"/>
                <a:gd name="T2" fmla="*/ 2 w 24"/>
                <a:gd name="T3" fmla="*/ 37 h 47"/>
                <a:gd name="T4" fmla="*/ 23 w 24"/>
                <a:gd name="T5" fmla="*/ 46 h 47"/>
                <a:gd name="T6" fmla="*/ 23 w 24"/>
                <a:gd name="T7" fmla="*/ 10 h 47"/>
                <a:gd name="T8" fmla="*/ 0 w 24"/>
                <a:gd name="T9" fmla="*/ 0 h 47"/>
              </a:gdLst>
              <a:ahLst/>
              <a:cxnLst>
                <a:cxn ang="0">
                  <a:pos x="T0" y="T1"/>
                </a:cxn>
                <a:cxn ang="0">
                  <a:pos x="T2" y="T3"/>
                </a:cxn>
                <a:cxn ang="0">
                  <a:pos x="T4" y="T5"/>
                </a:cxn>
                <a:cxn ang="0">
                  <a:pos x="T6" y="T7"/>
                </a:cxn>
                <a:cxn ang="0">
                  <a:pos x="T8" y="T9"/>
                </a:cxn>
              </a:cxnLst>
              <a:rect l="0" t="0" r="r" b="b"/>
              <a:pathLst>
                <a:path w="24" h="47">
                  <a:moveTo>
                    <a:pt x="0" y="0"/>
                  </a:moveTo>
                  <a:lnTo>
                    <a:pt x="2" y="37"/>
                  </a:lnTo>
                  <a:lnTo>
                    <a:pt x="23" y="46"/>
                  </a:lnTo>
                  <a:lnTo>
                    <a:pt x="23" y="10"/>
                  </a:lnTo>
                  <a:lnTo>
                    <a:pt x="0" y="0"/>
                  </a:lnTo>
                </a:path>
              </a:pathLst>
            </a:custGeom>
            <a:solidFill>
              <a:srgbClr val="78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2" name="Freeform 517"/>
            <p:cNvSpPr>
              <a:spLocks/>
            </p:cNvSpPr>
            <p:nvPr/>
          </p:nvSpPr>
          <p:spPr bwMode="auto">
            <a:xfrm>
              <a:off x="4370" y="2227"/>
              <a:ext cx="24" cy="23"/>
            </a:xfrm>
            <a:custGeom>
              <a:avLst/>
              <a:gdLst>
                <a:gd name="T0" fmla="*/ 17 w 24"/>
                <a:gd name="T1" fmla="*/ 0 h 23"/>
                <a:gd name="T2" fmla="*/ 23 w 24"/>
                <a:gd name="T3" fmla="*/ 22 h 23"/>
                <a:gd name="T4" fmla="*/ 0 w 24"/>
                <a:gd name="T5" fmla="*/ 13 h 23"/>
                <a:gd name="T6" fmla="*/ 17 w 24"/>
                <a:gd name="T7" fmla="*/ 0 h 23"/>
              </a:gdLst>
              <a:ahLst/>
              <a:cxnLst>
                <a:cxn ang="0">
                  <a:pos x="T0" y="T1"/>
                </a:cxn>
                <a:cxn ang="0">
                  <a:pos x="T2" y="T3"/>
                </a:cxn>
                <a:cxn ang="0">
                  <a:pos x="T4" y="T5"/>
                </a:cxn>
                <a:cxn ang="0">
                  <a:pos x="T6" y="T7"/>
                </a:cxn>
              </a:cxnLst>
              <a:rect l="0" t="0" r="r" b="b"/>
              <a:pathLst>
                <a:path w="24" h="23">
                  <a:moveTo>
                    <a:pt x="17" y="0"/>
                  </a:moveTo>
                  <a:lnTo>
                    <a:pt x="23" y="22"/>
                  </a:lnTo>
                  <a:lnTo>
                    <a:pt x="0" y="13"/>
                  </a:lnTo>
                  <a:lnTo>
                    <a:pt x="17"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3" name="Freeform 518"/>
            <p:cNvSpPr>
              <a:spLocks/>
            </p:cNvSpPr>
            <p:nvPr/>
          </p:nvSpPr>
          <p:spPr bwMode="auto">
            <a:xfrm>
              <a:off x="3954" y="2164"/>
              <a:ext cx="65" cy="50"/>
            </a:xfrm>
            <a:custGeom>
              <a:avLst/>
              <a:gdLst>
                <a:gd name="T0" fmla="*/ 61 w 65"/>
                <a:gd name="T1" fmla="*/ 5 h 50"/>
                <a:gd name="T2" fmla="*/ 60 w 65"/>
                <a:gd name="T3" fmla="*/ 4 h 50"/>
                <a:gd name="T4" fmla="*/ 59 w 65"/>
                <a:gd name="T5" fmla="*/ 2 h 50"/>
                <a:gd name="T6" fmla="*/ 57 w 65"/>
                <a:gd name="T7" fmla="*/ 1 h 50"/>
                <a:gd name="T8" fmla="*/ 54 w 65"/>
                <a:gd name="T9" fmla="*/ 0 h 50"/>
                <a:gd name="T10" fmla="*/ 52 w 65"/>
                <a:gd name="T11" fmla="*/ 0 h 50"/>
                <a:gd name="T12" fmla="*/ 50 w 65"/>
                <a:gd name="T13" fmla="*/ 2 h 50"/>
                <a:gd name="T14" fmla="*/ 48 w 65"/>
                <a:gd name="T15" fmla="*/ 4 h 50"/>
                <a:gd name="T16" fmla="*/ 48 w 65"/>
                <a:gd name="T17" fmla="*/ 7 h 50"/>
                <a:gd name="T18" fmla="*/ 47 w 65"/>
                <a:gd name="T19" fmla="*/ 10 h 50"/>
                <a:gd name="T20" fmla="*/ 44 w 65"/>
                <a:gd name="T21" fmla="*/ 11 h 50"/>
                <a:gd name="T22" fmla="*/ 40 w 65"/>
                <a:gd name="T23" fmla="*/ 12 h 50"/>
                <a:gd name="T24" fmla="*/ 37 w 65"/>
                <a:gd name="T25" fmla="*/ 13 h 50"/>
                <a:gd name="T26" fmla="*/ 32 w 65"/>
                <a:gd name="T27" fmla="*/ 14 h 50"/>
                <a:gd name="T28" fmla="*/ 26 w 65"/>
                <a:gd name="T29" fmla="*/ 16 h 50"/>
                <a:gd name="T30" fmla="*/ 19 w 65"/>
                <a:gd name="T31" fmla="*/ 19 h 50"/>
                <a:gd name="T32" fmla="*/ 13 w 65"/>
                <a:gd name="T33" fmla="*/ 21 h 50"/>
                <a:gd name="T34" fmla="*/ 7 w 65"/>
                <a:gd name="T35" fmla="*/ 24 h 50"/>
                <a:gd name="T36" fmla="*/ 3 w 65"/>
                <a:gd name="T37" fmla="*/ 28 h 50"/>
                <a:gd name="T38" fmla="*/ 1 w 65"/>
                <a:gd name="T39" fmla="*/ 32 h 50"/>
                <a:gd name="T40" fmla="*/ 0 w 65"/>
                <a:gd name="T41" fmla="*/ 36 h 50"/>
                <a:gd name="T42" fmla="*/ 0 w 65"/>
                <a:gd name="T43" fmla="*/ 39 h 50"/>
                <a:gd name="T44" fmla="*/ 1 w 65"/>
                <a:gd name="T45" fmla="*/ 41 h 50"/>
                <a:gd name="T46" fmla="*/ 2 w 65"/>
                <a:gd name="T47" fmla="*/ 44 h 50"/>
                <a:gd name="T48" fmla="*/ 4 w 65"/>
                <a:gd name="T49" fmla="*/ 45 h 50"/>
                <a:gd name="T50" fmla="*/ 5 w 65"/>
                <a:gd name="T51" fmla="*/ 47 h 50"/>
                <a:gd name="T52" fmla="*/ 8 w 65"/>
                <a:gd name="T53" fmla="*/ 49 h 50"/>
                <a:gd name="T54" fmla="*/ 12 w 65"/>
                <a:gd name="T55" fmla="*/ 49 h 50"/>
                <a:gd name="T56" fmla="*/ 16 w 65"/>
                <a:gd name="T57" fmla="*/ 48 h 50"/>
                <a:gd name="T58" fmla="*/ 22 w 65"/>
                <a:gd name="T59" fmla="*/ 45 h 50"/>
                <a:gd name="T60" fmla="*/ 27 w 65"/>
                <a:gd name="T61" fmla="*/ 42 h 50"/>
                <a:gd name="T62" fmla="*/ 33 w 65"/>
                <a:gd name="T63" fmla="*/ 37 h 50"/>
                <a:gd name="T64" fmla="*/ 37 w 65"/>
                <a:gd name="T65" fmla="*/ 33 h 50"/>
                <a:gd name="T66" fmla="*/ 41 w 65"/>
                <a:gd name="T67" fmla="*/ 28 h 50"/>
                <a:gd name="T68" fmla="*/ 44 w 65"/>
                <a:gd name="T69" fmla="*/ 24 h 50"/>
                <a:gd name="T70" fmla="*/ 47 w 65"/>
                <a:gd name="T71" fmla="*/ 21 h 50"/>
                <a:gd name="T72" fmla="*/ 48 w 65"/>
                <a:gd name="T73" fmla="*/ 19 h 50"/>
                <a:gd name="T74" fmla="*/ 51 w 65"/>
                <a:gd name="T75" fmla="*/ 17 h 50"/>
                <a:gd name="T76" fmla="*/ 54 w 65"/>
                <a:gd name="T77" fmla="*/ 16 h 50"/>
                <a:gd name="T78" fmla="*/ 55 w 65"/>
                <a:gd name="T79" fmla="*/ 16 h 50"/>
                <a:gd name="T80" fmla="*/ 58 w 65"/>
                <a:gd name="T81" fmla="*/ 17 h 50"/>
                <a:gd name="T82" fmla="*/ 60 w 65"/>
                <a:gd name="T83" fmla="*/ 17 h 50"/>
                <a:gd name="T84" fmla="*/ 62 w 65"/>
                <a:gd name="T85" fmla="*/ 16 h 50"/>
                <a:gd name="T86" fmla="*/ 64 w 65"/>
                <a:gd name="T87" fmla="*/ 13 h 50"/>
                <a:gd name="T88" fmla="*/ 64 w 65"/>
                <a:gd name="T89" fmla="*/ 11 h 50"/>
                <a:gd name="T90" fmla="*/ 64 w 65"/>
                <a:gd name="T91" fmla="*/ 9 h 50"/>
                <a:gd name="T92" fmla="*/ 62 w 65"/>
                <a:gd name="T93" fmla="*/ 6 h 50"/>
                <a:gd name="T94" fmla="*/ 61 w 65"/>
                <a:gd name="T95" fmla="*/ 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 h="50">
                  <a:moveTo>
                    <a:pt x="61" y="5"/>
                  </a:moveTo>
                  <a:lnTo>
                    <a:pt x="60" y="4"/>
                  </a:lnTo>
                  <a:lnTo>
                    <a:pt x="59" y="2"/>
                  </a:lnTo>
                  <a:lnTo>
                    <a:pt x="57" y="1"/>
                  </a:lnTo>
                  <a:lnTo>
                    <a:pt x="54" y="0"/>
                  </a:lnTo>
                  <a:lnTo>
                    <a:pt x="52" y="0"/>
                  </a:lnTo>
                  <a:lnTo>
                    <a:pt x="50" y="2"/>
                  </a:lnTo>
                  <a:lnTo>
                    <a:pt x="48" y="4"/>
                  </a:lnTo>
                  <a:lnTo>
                    <a:pt x="48" y="7"/>
                  </a:lnTo>
                  <a:lnTo>
                    <a:pt x="47" y="10"/>
                  </a:lnTo>
                  <a:lnTo>
                    <a:pt x="44" y="11"/>
                  </a:lnTo>
                  <a:lnTo>
                    <a:pt x="40" y="12"/>
                  </a:lnTo>
                  <a:lnTo>
                    <a:pt x="37" y="13"/>
                  </a:lnTo>
                  <a:lnTo>
                    <a:pt x="32" y="14"/>
                  </a:lnTo>
                  <a:lnTo>
                    <a:pt x="26" y="16"/>
                  </a:lnTo>
                  <a:lnTo>
                    <a:pt x="19" y="19"/>
                  </a:lnTo>
                  <a:lnTo>
                    <a:pt x="13" y="21"/>
                  </a:lnTo>
                  <a:lnTo>
                    <a:pt x="7" y="24"/>
                  </a:lnTo>
                  <a:lnTo>
                    <a:pt x="3" y="28"/>
                  </a:lnTo>
                  <a:lnTo>
                    <a:pt x="1" y="32"/>
                  </a:lnTo>
                  <a:lnTo>
                    <a:pt x="0" y="36"/>
                  </a:lnTo>
                  <a:lnTo>
                    <a:pt x="0" y="39"/>
                  </a:lnTo>
                  <a:lnTo>
                    <a:pt x="1" y="41"/>
                  </a:lnTo>
                  <a:lnTo>
                    <a:pt x="2" y="44"/>
                  </a:lnTo>
                  <a:lnTo>
                    <a:pt x="4" y="45"/>
                  </a:lnTo>
                  <a:lnTo>
                    <a:pt x="5" y="47"/>
                  </a:lnTo>
                  <a:lnTo>
                    <a:pt x="8" y="49"/>
                  </a:lnTo>
                  <a:lnTo>
                    <a:pt x="12" y="49"/>
                  </a:lnTo>
                  <a:lnTo>
                    <a:pt x="16" y="48"/>
                  </a:lnTo>
                  <a:lnTo>
                    <a:pt x="22" y="45"/>
                  </a:lnTo>
                  <a:lnTo>
                    <a:pt x="27" y="42"/>
                  </a:lnTo>
                  <a:lnTo>
                    <a:pt x="33" y="37"/>
                  </a:lnTo>
                  <a:lnTo>
                    <a:pt x="37" y="33"/>
                  </a:lnTo>
                  <a:lnTo>
                    <a:pt x="41" y="28"/>
                  </a:lnTo>
                  <a:lnTo>
                    <a:pt x="44" y="24"/>
                  </a:lnTo>
                  <a:lnTo>
                    <a:pt x="47" y="21"/>
                  </a:lnTo>
                  <a:lnTo>
                    <a:pt x="48" y="19"/>
                  </a:lnTo>
                  <a:lnTo>
                    <a:pt x="51" y="17"/>
                  </a:lnTo>
                  <a:lnTo>
                    <a:pt x="54" y="16"/>
                  </a:lnTo>
                  <a:lnTo>
                    <a:pt x="55" y="16"/>
                  </a:lnTo>
                  <a:lnTo>
                    <a:pt x="58" y="17"/>
                  </a:lnTo>
                  <a:lnTo>
                    <a:pt x="60" y="17"/>
                  </a:lnTo>
                  <a:lnTo>
                    <a:pt x="62" y="16"/>
                  </a:lnTo>
                  <a:lnTo>
                    <a:pt x="64" y="13"/>
                  </a:lnTo>
                  <a:lnTo>
                    <a:pt x="64" y="11"/>
                  </a:lnTo>
                  <a:lnTo>
                    <a:pt x="64" y="9"/>
                  </a:lnTo>
                  <a:lnTo>
                    <a:pt x="62" y="6"/>
                  </a:lnTo>
                  <a:lnTo>
                    <a:pt x="61" y="5"/>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4" name="Freeform 519"/>
            <p:cNvSpPr>
              <a:spLocks/>
            </p:cNvSpPr>
            <p:nvPr/>
          </p:nvSpPr>
          <p:spPr bwMode="auto">
            <a:xfrm>
              <a:off x="3954" y="2164"/>
              <a:ext cx="71" cy="56"/>
            </a:xfrm>
            <a:custGeom>
              <a:avLst/>
              <a:gdLst>
                <a:gd name="T0" fmla="*/ 67 w 71"/>
                <a:gd name="T1" fmla="*/ 6 h 56"/>
                <a:gd name="T2" fmla="*/ 67 w 71"/>
                <a:gd name="T3" fmla="*/ 6 h 56"/>
                <a:gd name="T4" fmla="*/ 66 w 71"/>
                <a:gd name="T5" fmla="*/ 4 h 56"/>
                <a:gd name="T6" fmla="*/ 64 w 71"/>
                <a:gd name="T7" fmla="*/ 2 h 56"/>
                <a:gd name="T8" fmla="*/ 62 w 71"/>
                <a:gd name="T9" fmla="*/ 1 h 56"/>
                <a:gd name="T10" fmla="*/ 59 w 71"/>
                <a:gd name="T11" fmla="*/ 0 h 56"/>
                <a:gd name="T12" fmla="*/ 57 w 71"/>
                <a:gd name="T13" fmla="*/ 0 h 56"/>
                <a:gd name="T14" fmla="*/ 55 w 71"/>
                <a:gd name="T15" fmla="*/ 2 h 56"/>
                <a:gd name="T16" fmla="*/ 53 w 71"/>
                <a:gd name="T17" fmla="*/ 5 h 56"/>
                <a:gd name="T18" fmla="*/ 52 w 71"/>
                <a:gd name="T19" fmla="*/ 8 h 56"/>
                <a:gd name="T20" fmla="*/ 51 w 71"/>
                <a:gd name="T21" fmla="*/ 11 h 56"/>
                <a:gd name="T22" fmla="*/ 48 w 71"/>
                <a:gd name="T23" fmla="*/ 12 h 56"/>
                <a:gd name="T24" fmla="*/ 44 w 71"/>
                <a:gd name="T25" fmla="*/ 14 h 56"/>
                <a:gd name="T26" fmla="*/ 40 w 71"/>
                <a:gd name="T27" fmla="*/ 15 h 56"/>
                <a:gd name="T28" fmla="*/ 35 w 71"/>
                <a:gd name="T29" fmla="*/ 16 h 56"/>
                <a:gd name="T30" fmla="*/ 28 w 71"/>
                <a:gd name="T31" fmla="*/ 18 h 56"/>
                <a:gd name="T32" fmla="*/ 21 w 71"/>
                <a:gd name="T33" fmla="*/ 21 h 56"/>
                <a:gd name="T34" fmla="*/ 14 w 71"/>
                <a:gd name="T35" fmla="*/ 24 h 56"/>
                <a:gd name="T36" fmla="*/ 8 w 71"/>
                <a:gd name="T37" fmla="*/ 27 h 56"/>
                <a:gd name="T38" fmla="*/ 3 w 71"/>
                <a:gd name="T39" fmla="*/ 31 h 56"/>
                <a:gd name="T40" fmla="*/ 1 w 71"/>
                <a:gd name="T41" fmla="*/ 36 h 56"/>
                <a:gd name="T42" fmla="*/ 0 w 71"/>
                <a:gd name="T43" fmla="*/ 40 h 56"/>
                <a:gd name="T44" fmla="*/ 0 w 71"/>
                <a:gd name="T45" fmla="*/ 44 h 56"/>
                <a:gd name="T46" fmla="*/ 1 w 71"/>
                <a:gd name="T47" fmla="*/ 46 h 56"/>
                <a:gd name="T48" fmla="*/ 2 w 71"/>
                <a:gd name="T49" fmla="*/ 49 h 56"/>
                <a:gd name="T50" fmla="*/ 4 w 71"/>
                <a:gd name="T51" fmla="*/ 51 h 56"/>
                <a:gd name="T52" fmla="*/ 6 w 71"/>
                <a:gd name="T53" fmla="*/ 53 h 56"/>
                <a:gd name="T54" fmla="*/ 9 w 71"/>
                <a:gd name="T55" fmla="*/ 55 h 56"/>
                <a:gd name="T56" fmla="*/ 13 w 71"/>
                <a:gd name="T57" fmla="*/ 55 h 56"/>
                <a:gd name="T58" fmla="*/ 18 w 71"/>
                <a:gd name="T59" fmla="*/ 54 h 56"/>
                <a:gd name="T60" fmla="*/ 24 w 71"/>
                <a:gd name="T61" fmla="*/ 51 h 56"/>
                <a:gd name="T62" fmla="*/ 30 w 71"/>
                <a:gd name="T63" fmla="*/ 47 h 56"/>
                <a:gd name="T64" fmla="*/ 36 w 71"/>
                <a:gd name="T65" fmla="*/ 42 h 56"/>
                <a:gd name="T66" fmla="*/ 41 w 71"/>
                <a:gd name="T67" fmla="*/ 37 h 56"/>
                <a:gd name="T68" fmla="*/ 45 w 71"/>
                <a:gd name="T69" fmla="*/ 31 h 56"/>
                <a:gd name="T70" fmla="*/ 48 w 71"/>
                <a:gd name="T71" fmla="*/ 27 h 56"/>
                <a:gd name="T72" fmla="*/ 51 w 71"/>
                <a:gd name="T73" fmla="*/ 24 h 56"/>
                <a:gd name="T74" fmla="*/ 53 w 71"/>
                <a:gd name="T75" fmla="*/ 21 h 56"/>
                <a:gd name="T76" fmla="*/ 56 w 71"/>
                <a:gd name="T77" fmla="*/ 19 h 56"/>
                <a:gd name="T78" fmla="*/ 59 w 71"/>
                <a:gd name="T79" fmla="*/ 18 h 56"/>
                <a:gd name="T80" fmla="*/ 60 w 71"/>
                <a:gd name="T81" fmla="*/ 18 h 56"/>
                <a:gd name="T82" fmla="*/ 63 w 71"/>
                <a:gd name="T83" fmla="*/ 19 h 56"/>
                <a:gd name="T84" fmla="*/ 66 w 71"/>
                <a:gd name="T85" fmla="*/ 19 h 56"/>
                <a:gd name="T86" fmla="*/ 68 w 71"/>
                <a:gd name="T87" fmla="*/ 18 h 56"/>
                <a:gd name="T88" fmla="*/ 70 w 71"/>
                <a:gd name="T89" fmla="*/ 15 h 56"/>
                <a:gd name="T90" fmla="*/ 70 w 71"/>
                <a:gd name="T91" fmla="*/ 12 h 56"/>
                <a:gd name="T92" fmla="*/ 70 w 71"/>
                <a:gd name="T93" fmla="*/ 10 h 56"/>
                <a:gd name="T94" fmla="*/ 68 w 71"/>
                <a:gd name="T95" fmla="*/ 7 h 56"/>
                <a:gd name="T96" fmla="*/ 67 w 71"/>
                <a:gd name="T97"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1" h="56">
                  <a:moveTo>
                    <a:pt x="67" y="6"/>
                  </a:moveTo>
                  <a:lnTo>
                    <a:pt x="67" y="6"/>
                  </a:lnTo>
                  <a:lnTo>
                    <a:pt x="66" y="4"/>
                  </a:lnTo>
                  <a:lnTo>
                    <a:pt x="64" y="2"/>
                  </a:lnTo>
                  <a:lnTo>
                    <a:pt x="62" y="1"/>
                  </a:lnTo>
                  <a:lnTo>
                    <a:pt x="59" y="0"/>
                  </a:lnTo>
                  <a:lnTo>
                    <a:pt x="57" y="0"/>
                  </a:lnTo>
                  <a:lnTo>
                    <a:pt x="55" y="2"/>
                  </a:lnTo>
                  <a:lnTo>
                    <a:pt x="53" y="5"/>
                  </a:lnTo>
                  <a:lnTo>
                    <a:pt x="52" y="8"/>
                  </a:lnTo>
                  <a:lnTo>
                    <a:pt x="51" y="11"/>
                  </a:lnTo>
                  <a:lnTo>
                    <a:pt x="48" y="12"/>
                  </a:lnTo>
                  <a:lnTo>
                    <a:pt x="44" y="14"/>
                  </a:lnTo>
                  <a:lnTo>
                    <a:pt x="40" y="15"/>
                  </a:lnTo>
                  <a:lnTo>
                    <a:pt x="35" y="16"/>
                  </a:lnTo>
                  <a:lnTo>
                    <a:pt x="28" y="18"/>
                  </a:lnTo>
                  <a:lnTo>
                    <a:pt x="21" y="21"/>
                  </a:lnTo>
                  <a:lnTo>
                    <a:pt x="14" y="24"/>
                  </a:lnTo>
                  <a:lnTo>
                    <a:pt x="8" y="27"/>
                  </a:lnTo>
                  <a:lnTo>
                    <a:pt x="3" y="31"/>
                  </a:lnTo>
                  <a:lnTo>
                    <a:pt x="1" y="36"/>
                  </a:lnTo>
                  <a:lnTo>
                    <a:pt x="0" y="40"/>
                  </a:lnTo>
                  <a:lnTo>
                    <a:pt x="0" y="44"/>
                  </a:lnTo>
                  <a:lnTo>
                    <a:pt x="1" y="46"/>
                  </a:lnTo>
                  <a:lnTo>
                    <a:pt x="2" y="49"/>
                  </a:lnTo>
                  <a:lnTo>
                    <a:pt x="4" y="51"/>
                  </a:lnTo>
                  <a:lnTo>
                    <a:pt x="6" y="53"/>
                  </a:lnTo>
                  <a:lnTo>
                    <a:pt x="9" y="55"/>
                  </a:lnTo>
                  <a:lnTo>
                    <a:pt x="13" y="55"/>
                  </a:lnTo>
                  <a:lnTo>
                    <a:pt x="18" y="54"/>
                  </a:lnTo>
                  <a:lnTo>
                    <a:pt x="24" y="51"/>
                  </a:lnTo>
                  <a:lnTo>
                    <a:pt x="30" y="47"/>
                  </a:lnTo>
                  <a:lnTo>
                    <a:pt x="36" y="42"/>
                  </a:lnTo>
                  <a:lnTo>
                    <a:pt x="41" y="37"/>
                  </a:lnTo>
                  <a:lnTo>
                    <a:pt x="45" y="31"/>
                  </a:lnTo>
                  <a:lnTo>
                    <a:pt x="48" y="27"/>
                  </a:lnTo>
                  <a:lnTo>
                    <a:pt x="51" y="24"/>
                  </a:lnTo>
                  <a:lnTo>
                    <a:pt x="53" y="21"/>
                  </a:lnTo>
                  <a:lnTo>
                    <a:pt x="56" y="19"/>
                  </a:lnTo>
                  <a:lnTo>
                    <a:pt x="59" y="18"/>
                  </a:lnTo>
                  <a:lnTo>
                    <a:pt x="60" y="18"/>
                  </a:lnTo>
                  <a:lnTo>
                    <a:pt x="63" y="19"/>
                  </a:lnTo>
                  <a:lnTo>
                    <a:pt x="66" y="19"/>
                  </a:lnTo>
                  <a:lnTo>
                    <a:pt x="68" y="18"/>
                  </a:lnTo>
                  <a:lnTo>
                    <a:pt x="70" y="15"/>
                  </a:lnTo>
                  <a:lnTo>
                    <a:pt x="70" y="12"/>
                  </a:lnTo>
                  <a:lnTo>
                    <a:pt x="70" y="10"/>
                  </a:lnTo>
                  <a:lnTo>
                    <a:pt x="68" y="7"/>
                  </a:lnTo>
                  <a:lnTo>
                    <a:pt x="67"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5" name="Freeform 520"/>
            <p:cNvSpPr>
              <a:spLocks/>
            </p:cNvSpPr>
            <p:nvPr/>
          </p:nvSpPr>
          <p:spPr bwMode="auto">
            <a:xfrm>
              <a:off x="4012" y="2167"/>
              <a:ext cx="5" cy="10"/>
            </a:xfrm>
            <a:custGeom>
              <a:avLst/>
              <a:gdLst>
                <a:gd name="T0" fmla="*/ 4 w 5"/>
                <a:gd name="T1" fmla="*/ 7 h 10"/>
                <a:gd name="T2" fmla="*/ 4 w 5"/>
                <a:gd name="T3" fmla="*/ 5 h 10"/>
                <a:gd name="T4" fmla="*/ 4 w 5"/>
                <a:gd name="T5" fmla="*/ 4 h 10"/>
                <a:gd name="T6" fmla="*/ 3 w 5"/>
                <a:gd name="T7" fmla="*/ 2 h 10"/>
                <a:gd name="T8" fmla="*/ 2 w 5"/>
                <a:gd name="T9" fmla="*/ 0 h 10"/>
                <a:gd name="T10" fmla="*/ 0 w 5"/>
                <a:gd name="T11" fmla="*/ 0 h 10"/>
                <a:gd name="T12" fmla="*/ 0 w 5"/>
                <a:gd name="T13" fmla="*/ 2 h 10"/>
                <a:gd name="T14" fmla="*/ 0 w 5"/>
                <a:gd name="T15" fmla="*/ 4 h 10"/>
                <a:gd name="T16" fmla="*/ 0 w 5"/>
                <a:gd name="T17" fmla="*/ 7 h 10"/>
                <a:gd name="T18" fmla="*/ 1 w 5"/>
                <a:gd name="T19" fmla="*/ 8 h 10"/>
                <a:gd name="T20" fmla="*/ 2 w 5"/>
                <a:gd name="T21" fmla="*/ 9 h 10"/>
                <a:gd name="T22" fmla="*/ 4 w 5"/>
                <a:gd name="T23" fmla="*/ 8 h 10"/>
                <a:gd name="T24" fmla="*/ 4 w 5"/>
                <a:gd name="T25"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0">
                  <a:moveTo>
                    <a:pt x="4" y="7"/>
                  </a:moveTo>
                  <a:lnTo>
                    <a:pt x="4" y="5"/>
                  </a:lnTo>
                  <a:lnTo>
                    <a:pt x="4" y="4"/>
                  </a:lnTo>
                  <a:lnTo>
                    <a:pt x="3" y="2"/>
                  </a:lnTo>
                  <a:lnTo>
                    <a:pt x="2" y="0"/>
                  </a:lnTo>
                  <a:lnTo>
                    <a:pt x="0" y="0"/>
                  </a:lnTo>
                  <a:lnTo>
                    <a:pt x="0" y="2"/>
                  </a:lnTo>
                  <a:lnTo>
                    <a:pt x="0" y="4"/>
                  </a:lnTo>
                  <a:lnTo>
                    <a:pt x="0" y="7"/>
                  </a:lnTo>
                  <a:lnTo>
                    <a:pt x="1" y="8"/>
                  </a:lnTo>
                  <a:lnTo>
                    <a:pt x="2" y="9"/>
                  </a:lnTo>
                  <a:lnTo>
                    <a:pt x="4" y="8"/>
                  </a:lnTo>
                  <a:lnTo>
                    <a:pt x="4" y="7"/>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6" name="Freeform 521"/>
            <p:cNvSpPr>
              <a:spLocks/>
            </p:cNvSpPr>
            <p:nvPr/>
          </p:nvSpPr>
          <p:spPr bwMode="auto">
            <a:xfrm>
              <a:off x="3954" y="2195"/>
              <a:ext cx="36" cy="19"/>
            </a:xfrm>
            <a:custGeom>
              <a:avLst/>
              <a:gdLst>
                <a:gd name="T0" fmla="*/ 35 w 36"/>
                <a:gd name="T1" fmla="*/ 3 h 19"/>
                <a:gd name="T2" fmla="*/ 34 w 36"/>
                <a:gd name="T3" fmla="*/ 4 h 19"/>
                <a:gd name="T4" fmla="*/ 32 w 36"/>
                <a:gd name="T5" fmla="*/ 7 h 19"/>
                <a:gd name="T6" fmla="*/ 28 w 36"/>
                <a:gd name="T7" fmla="*/ 10 h 19"/>
                <a:gd name="T8" fmla="*/ 24 w 36"/>
                <a:gd name="T9" fmla="*/ 13 h 19"/>
                <a:gd name="T10" fmla="*/ 18 w 36"/>
                <a:gd name="T11" fmla="*/ 16 h 19"/>
                <a:gd name="T12" fmla="*/ 13 w 36"/>
                <a:gd name="T13" fmla="*/ 18 h 19"/>
                <a:gd name="T14" fmla="*/ 8 w 36"/>
                <a:gd name="T15" fmla="*/ 17 h 19"/>
                <a:gd name="T16" fmla="*/ 3 w 36"/>
                <a:gd name="T17" fmla="*/ 14 h 19"/>
                <a:gd name="T18" fmla="*/ 2 w 36"/>
                <a:gd name="T19" fmla="*/ 13 h 19"/>
                <a:gd name="T20" fmla="*/ 1 w 36"/>
                <a:gd name="T21" fmla="*/ 11 h 19"/>
                <a:gd name="T22" fmla="*/ 0 w 36"/>
                <a:gd name="T23" fmla="*/ 9 h 19"/>
                <a:gd name="T24" fmla="*/ 0 w 36"/>
                <a:gd name="T25" fmla="*/ 7 h 19"/>
                <a:gd name="T26" fmla="*/ 1 w 36"/>
                <a:gd name="T27" fmla="*/ 5 h 19"/>
                <a:gd name="T28" fmla="*/ 3 w 36"/>
                <a:gd name="T29" fmla="*/ 5 h 19"/>
                <a:gd name="T30" fmla="*/ 5 w 36"/>
                <a:gd name="T31" fmla="*/ 4 h 19"/>
                <a:gd name="T32" fmla="*/ 9 w 36"/>
                <a:gd name="T33" fmla="*/ 5 h 19"/>
                <a:gd name="T34" fmla="*/ 10 w 36"/>
                <a:gd name="T35" fmla="*/ 5 h 19"/>
                <a:gd name="T36" fmla="*/ 13 w 36"/>
                <a:gd name="T37" fmla="*/ 5 h 19"/>
                <a:gd name="T38" fmla="*/ 15 w 36"/>
                <a:gd name="T39" fmla="*/ 3 h 19"/>
                <a:gd name="T40" fmla="*/ 19 w 36"/>
                <a:gd name="T41" fmla="*/ 2 h 19"/>
                <a:gd name="T42" fmla="*/ 22 w 36"/>
                <a:gd name="T43" fmla="*/ 0 h 19"/>
                <a:gd name="T44" fmla="*/ 26 w 36"/>
                <a:gd name="T45" fmla="*/ 0 h 19"/>
                <a:gd name="T46" fmla="*/ 31 w 36"/>
                <a:gd name="T47" fmla="*/ 1 h 19"/>
                <a:gd name="T48" fmla="*/ 35 w 36"/>
                <a:gd name="T49"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 h="19">
                  <a:moveTo>
                    <a:pt x="35" y="3"/>
                  </a:moveTo>
                  <a:lnTo>
                    <a:pt x="34" y="4"/>
                  </a:lnTo>
                  <a:lnTo>
                    <a:pt x="32" y="7"/>
                  </a:lnTo>
                  <a:lnTo>
                    <a:pt x="28" y="10"/>
                  </a:lnTo>
                  <a:lnTo>
                    <a:pt x="24" y="13"/>
                  </a:lnTo>
                  <a:lnTo>
                    <a:pt x="18" y="16"/>
                  </a:lnTo>
                  <a:lnTo>
                    <a:pt x="13" y="18"/>
                  </a:lnTo>
                  <a:lnTo>
                    <a:pt x="8" y="17"/>
                  </a:lnTo>
                  <a:lnTo>
                    <a:pt x="3" y="14"/>
                  </a:lnTo>
                  <a:lnTo>
                    <a:pt x="2" y="13"/>
                  </a:lnTo>
                  <a:lnTo>
                    <a:pt x="1" y="11"/>
                  </a:lnTo>
                  <a:lnTo>
                    <a:pt x="0" y="9"/>
                  </a:lnTo>
                  <a:lnTo>
                    <a:pt x="0" y="7"/>
                  </a:lnTo>
                  <a:lnTo>
                    <a:pt x="1" y="5"/>
                  </a:lnTo>
                  <a:lnTo>
                    <a:pt x="3" y="5"/>
                  </a:lnTo>
                  <a:lnTo>
                    <a:pt x="5" y="4"/>
                  </a:lnTo>
                  <a:lnTo>
                    <a:pt x="9" y="5"/>
                  </a:lnTo>
                  <a:lnTo>
                    <a:pt x="10" y="5"/>
                  </a:lnTo>
                  <a:lnTo>
                    <a:pt x="13" y="5"/>
                  </a:lnTo>
                  <a:lnTo>
                    <a:pt x="15" y="3"/>
                  </a:lnTo>
                  <a:lnTo>
                    <a:pt x="19" y="2"/>
                  </a:lnTo>
                  <a:lnTo>
                    <a:pt x="22" y="0"/>
                  </a:lnTo>
                  <a:lnTo>
                    <a:pt x="26" y="0"/>
                  </a:lnTo>
                  <a:lnTo>
                    <a:pt x="31" y="1"/>
                  </a:lnTo>
                  <a:lnTo>
                    <a:pt x="35" y="3"/>
                  </a:lnTo>
                </a:path>
              </a:pathLst>
            </a:custGeom>
            <a:solidFill>
              <a:srgbClr val="CE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7" name="Freeform 522"/>
            <p:cNvSpPr>
              <a:spLocks/>
            </p:cNvSpPr>
            <p:nvPr/>
          </p:nvSpPr>
          <p:spPr bwMode="auto">
            <a:xfrm>
              <a:off x="3955" y="2209"/>
              <a:ext cx="2" cy="5"/>
            </a:xfrm>
            <a:custGeom>
              <a:avLst/>
              <a:gdLst>
                <a:gd name="T0" fmla="*/ 1 w 2"/>
                <a:gd name="T1" fmla="*/ 4 h 5"/>
                <a:gd name="T2" fmla="*/ 1 w 2"/>
                <a:gd name="T3" fmla="*/ 2 h 5"/>
                <a:gd name="T4" fmla="*/ 0 w 2"/>
                <a:gd name="T5" fmla="*/ 0 h 5"/>
                <a:gd name="T6" fmla="*/ 0 w 2"/>
                <a:gd name="T7" fmla="*/ 2 h 5"/>
                <a:gd name="T8" fmla="*/ 0 w 2"/>
                <a:gd name="T9" fmla="*/ 4 h 5"/>
                <a:gd name="T10" fmla="*/ 1 w 2"/>
                <a:gd name="T11" fmla="*/ 4 h 5"/>
              </a:gdLst>
              <a:ahLst/>
              <a:cxnLst>
                <a:cxn ang="0">
                  <a:pos x="T0" y="T1"/>
                </a:cxn>
                <a:cxn ang="0">
                  <a:pos x="T2" y="T3"/>
                </a:cxn>
                <a:cxn ang="0">
                  <a:pos x="T4" y="T5"/>
                </a:cxn>
                <a:cxn ang="0">
                  <a:pos x="T6" y="T7"/>
                </a:cxn>
                <a:cxn ang="0">
                  <a:pos x="T8" y="T9"/>
                </a:cxn>
                <a:cxn ang="0">
                  <a:pos x="T10" y="T11"/>
                </a:cxn>
              </a:cxnLst>
              <a:rect l="0" t="0" r="r" b="b"/>
              <a:pathLst>
                <a:path w="2" h="5">
                  <a:moveTo>
                    <a:pt x="1" y="4"/>
                  </a:moveTo>
                  <a:lnTo>
                    <a:pt x="1" y="2"/>
                  </a:lnTo>
                  <a:lnTo>
                    <a:pt x="0" y="0"/>
                  </a:lnTo>
                  <a:lnTo>
                    <a:pt x="0" y="2"/>
                  </a:lnTo>
                  <a:lnTo>
                    <a:pt x="0" y="4"/>
                  </a:lnTo>
                  <a:lnTo>
                    <a:pt x="1" y="4"/>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8" name="Freeform 523"/>
            <p:cNvSpPr>
              <a:spLocks/>
            </p:cNvSpPr>
            <p:nvPr/>
          </p:nvSpPr>
          <p:spPr bwMode="auto">
            <a:xfrm>
              <a:off x="3956" y="2193"/>
              <a:ext cx="22" cy="15"/>
            </a:xfrm>
            <a:custGeom>
              <a:avLst/>
              <a:gdLst>
                <a:gd name="T0" fmla="*/ 19 w 22"/>
                <a:gd name="T1" fmla="*/ 0 h 15"/>
                <a:gd name="T2" fmla="*/ 13 w 22"/>
                <a:gd name="T3" fmla="*/ 3 h 15"/>
                <a:gd name="T4" fmla="*/ 9 w 22"/>
                <a:gd name="T5" fmla="*/ 6 h 15"/>
                <a:gd name="T6" fmla="*/ 5 w 22"/>
                <a:gd name="T7" fmla="*/ 8 h 15"/>
                <a:gd name="T8" fmla="*/ 2 w 22"/>
                <a:gd name="T9" fmla="*/ 9 h 15"/>
                <a:gd name="T10" fmla="*/ 1 w 22"/>
                <a:gd name="T11" fmla="*/ 11 h 15"/>
                <a:gd name="T12" fmla="*/ 1 w 22"/>
                <a:gd name="T13" fmla="*/ 12 h 15"/>
                <a:gd name="T14" fmla="*/ 0 w 22"/>
                <a:gd name="T15" fmla="*/ 13 h 15"/>
                <a:gd name="T16" fmla="*/ 0 w 22"/>
                <a:gd name="T17" fmla="*/ 14 h 15"/>
                <a:gd name="T18" fmla="*/ 4 w 22"/>
                <a:gd name="T19" fmla="*/ 14 h 15"/>
                <a:gd name="T20" fmla="*/ 5 w 22"/>
                <a:gd name="T21" fmla="*/ 13 h 15"/>
                <a:gd name="T22" fmla="*/ 6 w 22"/>
                <a:gd name="T23" fmla="*/ 12 h 15"/>
                <a:gd name="T24" fmla="*/ 8 w 22"/>
                <a:gd name="T25" fmla="*/ 11 h 15"/>
                <a:gd name="T26" fmla="*/ 11 w 22"/>
                <a:gd name="T27" fmla="*/ 8 h 15"/>
                <a:gd name="T28" fmla="*/ 15 w 22"/>
                <a:gd name="T29" fmla="*/ 6 h 15"/>
                <a:gd name="T30" fmla="*/ 21 w 22"/>
                <a:gd name="T31" fmla="*/ 4 h 15"/>
                <a:gd name="T32" fmla="*/ 19 w 22"/>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15">
                  <a:moveTo>
                    <a:pt x="19" y="0"/>
                  </a:moveTo>
                  <a:lnTo>
                    <a:pt x="13" y="3"/>
                  </a:lnTo>
                  <a:lnTo>
                    <a:pt x="9" y="6"/>
                  </a:lnTo>
                  <a:lnTo>
                    <a:pt x="5" y="8"/>
                  </a:lnTo>
                  <a:lnTo>
                    <a:pt x="2" y="9"/>
                  </a:lnTo>
                  <a:lnTo>
                    <a:pt x="1" y="11"/>
                  </a:lnTo>
                  <a:lnTo>
                    <a:pt x="1" y="12"/>
                  </a:lnTo>
                  <a:lnTo>
                    <a:pt x="0" y="13"/>
                  </a:lnTo>
                  <a:lnTo>
                    <a:pt x="0" y="14"/>
                  </a:lnTo>
                  <a:lnTo>
                    <a:pt x="4" y="14"/>
                  </a:lnTo>
                  <a:lnTo>
                    <a:pt x="5" y="13"/>
                  </a:lnTo>
                  <a:lnTo>
                    <a:pt x="6" y="12"/>
                  </a:lnTo>
                  <a:lnTo>
                    <a:pt x="8" y="11"/>
                  </a:lnTo>
                  <a:lnTo>
                    <a:pt x="11" y="8"/>
                  </a:lnTo>
                  <a:lnTo>
                    <a:pt x="15" y="6"/>
                  </a:lnTo>
                  <a:lnTo>
                    <a:pt x="21" y="4"/>
                  </a:lnTo>
                  <a:lnTo>
                    <a:pt x="19"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29" name="Freeform 524"/>
            <p:cNvSpPr>
              <a:spLocks/>
            </p:cNvSpPr>
            <p:nvPr/>
          </p:nvSpPr>
          <p:spPr bwMode="auto">
            <a:xfrm>
              <a:off x="3978" y="2193"/>
              <a:ext cx="3" cy="1"/>
            </a:xfrm>
            <a:custGeom>
              <a:avLst/>
              <a:gdLst>
                <a:gd name="T0" fmla="*/ 0 w 3"/>
                <a:gd name="T1" fmla="*/ 0 h 1"/>
                <a:gd name="T2" fmla="*/ 0 w 3"/>
                <a:gd name="T3" fmla="*/ 0 h 1"/>
                <a:gd name="T4" fmla="*/ 0 w 3"/>
                <a:gd name="T5" fmla="*/ 0 h 1"/>
                <a:gd name="T6" fmla="*/ 0 w 3"/>
                <a:gd name="T7" fmla="*/ 0 h 1"/>
                <a:gd name="T8" fmla="*/ 2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0" y="0"/>
                  </a:lnTo>
                  <a:lnTo>
                    <a:pt x="0" y="0"/>
                  </a:lnTo>
                  <a:lnTo>
                    <a:pt x="0" y="0"/>
                  </a:lnTo>
                  <a:lnTo>
                    <a:pt x="2" y="0"/>
                  </a:lnTo>
                  <a:lnTo>
                    <a:pt x="0"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0" name="Freeform 525"/>
            <p:cNvSpPr>
              <a:spLocks/>
            </p:cNvSpPr>
            <p:nvPr/>
          </p:nvSpPr>
          <p:spPr bwMode="auto">
            <a:xfrm>
              <a:off x="3986" y="2188"/>
              <a:ext cx="2" cy="2"/>
            </a:xfrm>
            <a:custGeom>
              <a:avLst/>
              <a:gdLst>
                <a:gd name="T0" fmla="*/ 1 w 2"/>
                <a:gd name="T1" fmla="*/ 1 h 2"/>
                <a:gd name="T2" fmla="*/ 1 w 2"/>
                <a:gd name="T3" fmla="*/ 1 h 2"/>
                <a:gd name="T4" fmla="*/ 1 w 2"/>
                <a:gd name="T5" fmla="*/ 0 h 2"/>
                <a:gd name="T6" fmla="*/ 0 w 2"/>
                <a:gd name="T7" fmla="*/ 0 h 2"/>
                <a:gd name="T8" fmla="*/ 0 w 2"/>
                <a:gd name="T9" fmla="*/ 0 h 2"/>
                <a:gd name="T10" fmla="*/ 1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1" y="1"/>
                  </a:moveTo>
                  <a:lnTo>
                    <a:pt x="1" y="1"/>
                  </a:lnTo>
                  <a:lnTo>
                    <a:pt x="1" y="0"/>
                  </a:lnTo>
                  <a:lnTo>
                    <a:pt x="0" y="0"/>
                  </a:lnTo>
                  <a:lnTo>
                    <a:pt x="0" y="0"/>
                  </a:lnTo>
                  <a:lnTo>
                    <a:pt x="1" y="1"/>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1" name="Freeform 526"/>
            <p:cNvSpPr>
              <a:spLocks/>
            </p:cNvSpPr>
            <p:nvPr/>
          </p:nvSpPr>
          <p:spPr bwMode="auto">
            <a:xfrm>
              <a:off x="3988" y="2179"/>
              <a:ext cx="16" cy="10"/>
            </a:xfrm>
            <a:custGeom>
              <a:avLst/>
              <a:gdLst>
                <a:gd name="T0" fmla="*/ 11 w 16"/>
                <a:gd name="T1" fmla="*/ 0 h 10"/>
                <a:gd name="T2" fmla="*/ 10 w 16"/>
                <a:gd name="T3" fmla="*/ 1 h 10"/>
                <a:gd name="T4" fmla="*/ 6 w 16"/>
                <a:gd name="T5" fmla="*/ 3 h 10"/>
                <a:gd name="T6" fmla="*/ 2 w 16"/>
                <a:gd name="T7" fmla="*/ 5 h 10"/>
                <a:gd name="T8" fmla="*/ 0 w 16"/>
                <a:gd name="T9" fmla="*/ 6 h 10"/>
                <a:gd name="T10" fmla="*/ 3 w 16"/>
                <a:gd name="T11" fmla="*/ 9 h 10"/>
                <a:gd name="T12" fmla="*/ 4 w 16"/>
                <a:gd name="T13" fmla="*/ 8 h 10"/>
                <a:gd name="T14" fmla="*/ 8 w 16"/>
                <a:gd name="T15" fmla="*/ 6 h 10"/>
                <a:gd name="T16" fmla="*/ 12 w 16"/>
                <a:gd name="T17" fmla="*/ 4 h 10"/>
                <a:gd name="T18" fmla="*/ 15 w 16"/>
                <a:gd name="T19" fmla="*/ 1 h 10"/>
                <a:gd name="T20" fmla="*/ 11 w 16"/>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0">
                  <a:moveTo>
                    <a:pt x="11" y="0"/>
                  </a:moveTo>
                  <a:lnTo>
                    <a:pt x="10" y="1"/>
                  </a:lnTo>
                  <a:lnTo>
                    <a:pt x="6" y="3"/>
                  </a:lnTo>
                  <a:lnTo>
                    <a:pt x="2" y="5"/>
                  </a:lnTo>
                  <a:lnTo>
                    <a:pt x="0" y="6"/>
                  </a:lnTo>
                  <a:lnTo>
                    <a:pt x="3" y="9"/>
                  </a:lnTo>
                  <a:lnTo>
                    <a:pt x="4" y="8"/>
                  </a:lnTo>
                  <a:lnTo>
                    <a:pt x="8" y="6"/>
                  </a:lnTo>
                  <a:lnTo>
                    <a:pt x="12" y="4"/>
                  </a:lnTo>
                  <a:lnTo>
                    <a:pt x="15" y="1"/>
                  </a:lnTo>
                  <a:lnTo>
                    <a:pt x="11"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2" name="Freeform 527"/>
            <p:cNvSpPr>
              <a:spLocks/>
            </p:cNvSpPr>
            <p:nvPr/>
          </p:nvSpPr>
          <p:spPr bwMode="auto">
            <a:xfrm>
              <a:off x="4003" y="2175"/>
              <a:ext cx="2" cy="4"/>
            </a:xfrm>
            <a:custGeom>
              <a:avLst/>
              <a:gdLst>
                <a:gd name="T0" fmla="*/ 0 w 2"/>
                <a:gd name="T1" fmla="*/ 0 h 4"/>
                <a:gd name="T2" fmla="*/ 0 w 2"/>
                <a:gd name="T3" fmla="*/ 2 h 4"/>
                <a:gd name="T4" fmla="*/ 0 w 2"/>
                <a:gd name="T5" fmla="*/ 3 h 4"/>
                <a:gd name="T6" fmla="*/ 1 w 2"/>
                <a:gd name="T7" fmla="*/ 3 h 4"/>
                <a:gd name="T8" fmla="*/ 1 w 2"/>
                <a:gd name="T9" fmla="*/ 2 h 4"/>
                <a:gd name="T10" fmla="*/ 0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0" y="0"/>
                  </a:moveTo>
                  <a:lnTo>
                    <a:pt x="0" y="2"/>
                  </a:lnTo>
                  <a:lnTo>
                    <a:pt x="0" y="3"/>
                  </a:lnTo>
                  <a:lnTo>
                    <a:pt x="1" y="3"/>
                  </a:lnTo>
                  <a:lnTo>
                    <a:pt x="1" y="2"/>
                  </a:lnTo>
                  <a:lnTo>
                    <a:pt x="0" y="0"/>
                  </a:lnTo>
                </a:path>
              </a:pathLst>
            </a:custGeom>
            <a:solidFill>
              <a:srgbClr val="EAF2F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3" name="Freeform 528"/>
            <p:cNvSpPr>
              <a:spLocks/>
            </p:cNvSpPr>
            <p:nvPr/>
          </p:nvSpPr>
          <p:spPr bwMode="auto">
            <a:xfrm>
              <a:off x="4018" y="2175"/>
              <a:ext cx="1" cy="4"/>
            </a:xfrm>
            <a:custGeom>
              <a:avLst/>
              <a:gdLst>
                <a:gd name="T0" fmla="*/ 0 w 1"/>
                <a:gd name="T1" fmla="*/ 3 h 4"/>
                <a:gd name="T2" fmla="*/ 0 w 1"/>
                <a:gd name="T3" fmla="*/ 1 h 4"/>
                <a:gd name="T4" fmla="*/ 0 w 1"/>
                <a:gd name="T5" fmla="*/ 0 h 4"/>
                <a:gd name="T6" fmla="*/ 0 w 1"/>
                <a:gd name="T7" fmla="*/ 0 h 4"/>
                <a:gd name="T8" fmla="*/ 0 w 1"/>
                <a:gd name="T9" fmla="*/ 2 h 4"/>
                <a:gd name="T10" fmla="*/ 0 w 1"/>
                <a:gd name="T11" fmla="*/ 3 h 4"/>
              </a:gdLst>
              <a:ahLst/>
              <a:cxnLst>
                <a:cxn ang="0">
                  <a:pos x="T0" y="T1"/>
                </a:cxn>
                <a:cxn ang="0">
                  <a:pos x="T2" y="T3"/>
                </a:cxn>
                <a:cxn ang="0">
                  <a:pos x="T4" y="T5"/>
                </a:cxn>
                <a:cxn ang="0">
                  <a:pos x="T6" y="T7"/>
                </a:cxn>
                <a:cxn ang="0">
                  <a:pos x="T8" y="T9"/>
                </a:cxn>
                <a:cxn ang="0">
                  <a:pos x="T10" y="T11"/>
                </a:cxn>
              </a:cxnLst>
              <a:rect l="0" t="0" r="r" b="b"/>
              <a:pathLst>
                <a:path w="1" h="4">
                  <a:moveTo>
                    <a:pt x="0" y="3"/>
                  </a:moveTo>
                  <a:lnTo>
                    <a:pt x="0" y="1"/>
                  </a:lnTo>
                  <a:lnTo>
                    <a:pt x="0" y="0"/>
                  </a:lnTo>
                  <a:lnTo>
                    <a:pt x="0" y="0"/>
                  </a:lnTo>
                  <a:lnTo>
                    <a:pt x="0" y="2"/>
                  </a:lnTo>
                  <a:lnTo>
                    <a:pt x="0" y="3"/>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4" name="Freeform 529"/>
            <p:cNvSpPr>
              <a:spLocks/>
            </p:cNvSpPr>
            <p:nvPr/>
          </p:nvSpPr>
          <p:spPr bwMode="auto">
            <a:xfrm>
              <a:off x="4014" y="2164"/>
              <a:ext cx="5" cy="10"/>
            </a:xfrm>
            <a:custGeom>
              <a:avLst/>
              <a:gdLst>
                <a:gd name="T0" fmla="*/ 0 w 5"/>
                <a:gd name="T1" fmla="*/ 4 h 10"/>
                <a:gd name="T2" fmla="*/ 1 w 5"/>
                <a:gd name="T3" fmla="*/ 5 h 10"/>
                <a:gd name="T4" fmla="*/ 2 w 5"/>
                <a:gd name="T5" fmla="*/ 7 h 10"/>
                <a:gd name="T6" fmla="*/ 2 w 5"/>
                <a:gd name="T7" fmla="*/ 8 h 10"/>
                <a:gd name="T8" fmla="*/ 4 w 5"/>
                <a:gd name="T9" fmla="*/ 9 h 10"/>
                <a:gd name="T10" fmla="*/ 4 w 5"/>
                <a:gd name="T11" fmla="*/ 8 h 10"/>
                <a:gd name="T12" fmla="*/ 4 w 5"/>
                <a:gd name="T13" fmla="*/ 6 h 10"/>
                <a:gd name="T14" fmla="*/ 3 w 5"/>
                <a:gd name="T15" fmla="*/ 2 h 10"/>
                <a:gd name="T16" fmla="*/ 1 w 5"/>
                <a:gd name="T17" fmla="*/ 0 h 10"/>
                <a:gd name="T18" fmla="*/ 0 w 5"/>
                <a:gd name="T19"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10">
                  <a:moveTo>
                    <a:pt x="0" y="4"/>
                  </a:moveTo>
                  <a:lnTo>
                    <a:pt x="1" y="5"/>
                  </a:lnTo>
                  <a:lnTo>
                    <a:pt x="2" y="7"/>
                  </a:lnTo>
                  <a:lnTo>
                    <a:pt x="2" y="8"/>
                  </a:lnTo>
                  <a:lnTo>
                    <a:pt x="4" y="9"/>
                  </a:lnTo>
                  <a:lnTo>
                    <a:pt x="4" y="8"/>
                  </a:lnTo>
                  <a:lnTo>
                    <a:pt x="4" y="6"/>
                  </a:lnTo>
                  <a:lnTo>
                    <a:pt x="3" y="2"/>
                  </a:lnTo>
                  <a:lnTo>
                    <a:pt x="1" y="0"/>
                  </a:lnTo>
                  <a:lnTo>
                    <a:pt x="0" y="4"/>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5" name="Freeform 530"/>
            <p:cNvSpPr>
              <a:spLocks/>
            </p:cNvSpPr>
            <p:nvPr/>
          </p:nvSpPr>
          <p:spPr bwMode="auto">
            <a:xfrm>
              <a:off x="4011" y="2164"/>
              <a:ext cx="3" cy="1"/>
            </a:xfrm>
            <a:custGeom>
              <a:avLst/>
              <a:gdLst>
                <a:gd name="T0" fmla="*/ 0 w 3"/>
                <a:gd name="T1" fmla="*/ 0 h 1"/>
                <a:gd name="T2" fmla="*/ 1 w 3"/>
                <a:gd name="T3" fmla="*/ 0 h 1"/>
                <a:gd name="T4" fmla="*/ 2 w 3"/>
                <a:gd name="T5" fmla="*/ 0 h 1"/>
                <a:gd name="T6" fmla="*/ 2 w 3"/>
                <a:gd name="T7" fmla="*/ 0 h 1"/>
                <a:gd name="T8" fmla="*/ 1 w 3"/>
                <a:gd name="T9" fmla="*/ 0 h 1"/>
                <a:gd name="T10" fmla="*/ 0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0" y="0"/>
                  </a:moveTo>
                  <a:lnTo>
                    <a:pt x="1" y="0"/>
                  </a:lnTo>
                  <a:lnTo>
                    <a:pt x="2" y="0"/>
                  </a:lnTo>
                  <a:lnTo>
                    <a:pt x="2" y="0"/>
                  </a:lnTo>
                  <a:lnTo>
                    <a:pt x="1" y="0"/>
                  </a:lnTo>
                  <a:lnTo>
                    <a:pt x="0" y="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6" name="Freeform 531"/>
            <p:cNvSpPr>
              <a:spLocks/>
            </p:cNvSpPr>
            <p:nvPr/>
          </p:nvSpPr>
          <p:spPr bwMode="auto">
            <a:xfrm>
              <a:off x="4194" y="2191"/>
              <a:ext cx="52" cy="40"/>
            </a:xfrm>
            <a:custGeom>
              <a:avLst/>
              <a:gdLst>
                <a:gd name="T0" fmla="*/ 42 w 52"/>
                <a:gd name="T1" fmla="*/ 24 h 40"/>
                <a:gd name="T2" fmla="*/ 41 w 52"/>
                <a:gd name="T3" fmla="*/ 39 h 40"/>
                <a:gd name="T4" fmla="*/ 2 w 52"/>
                <a:gd name="T5" fmla="*/ 24 h 40"/>
                <a:gd name="T6" fmla="*/ 0 w 52"/>
                <a:gd name="T7" fmla="*/ 18 h 40"/>
                <a:gd name="T8" fmla="*/ 0 w 52"/>
                <a:gd name="T9" fmla="*/ 13 h 40"/>
                <a:gd name="T10" fmla="*/ 1 w 52"/>
                <a:gd name="T11" fmla="*/ 10 h 40"/>
                <a:gd name="T12" fmla="*/ 4 w 52"/>
                <a:gd name="T13" fmla="*/ 6 h 40"/>
                <a:gd name="T14" fmla="*/ 5 w 52"/>
                <a:gd name="T15" fmla="*/ 3 h 40"/>
                <a:gd name="T16" fmla="*/ 8 w 52"/>
                <a:gd name="T17" fmla="*/ 2 h 40"/>
                <a:gd name="T18" fmla="*/ 10 w 52"/>
                <a:gd name="T19" fmla="*/ 1 h 40"/>
                <a:gd name="T20" fmla="*/ 11 w 52"/>
                <a:gd name="T21" fmla="*/ 0 h 40"/>
                <a:gd name="T22" fmla="*/ 51 w 52"/>
                <a:gd name="T23" fmla="*/ 13 h 40"/>
                <a:gd name="T24" fmla="*/ 42 w 52"/>
                <a:gd name="T25"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40">
                  <a:moveTo>
                    <a:pt x="42" y="24"/>
                  </a:moveTo>
                  <a:lnTo>
                    <a:pt x="41" y="39"/>
                  </a:lnTo>
                  <a:lnTo>
                    <a:pt x="2" y="24"/>
                  </a:lnTo>
                  <a:lnTo>
                    <a:pt x="0" y="18"/>
                  </a:lnTo>
                  <a:lnTo>
                    <a:pt x="0" y="13"/>
                  </a:lnTo>
                  <a:lnTo>
                    <a:pt x="1" y="10"/>
                  </a:lnTo>
                  <a:lnTo>
                    <a:pt x="4" y="6"/>
                  </a:lnTo>
                  <a:lnTo>
                    <a:pt x="5" y="3"/>
                  </a:lnTo>
                  <a:lnTo>
                    <a:pt x="8" y="2"/>
                  </a:lnTo>
                  <a:lnTo>
                    <a:pt x="10" y="1"/>
                  </a:lnTo>
                  <a:lnTo>
                    <a:pt x="11" y="0"/>
                  </a:lnTo>
                  <a:lnTo>
                    <a:pt x="51" y="13"/>
                  </a:lnTo>
                  <a:lnTo>
                    <a:pt x="42" y="24"/>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7" name="Freeform 532"/>
            <p:cNvSpPr>
              <a:spLocks/>
            </p:cNvSpPr>
            <p:nvPr/>
          </p:nvSpPr>
          <p:spPr bwMode="auto">
            <a:xfrm>
              <a:off x="4194" y="2191"/>
              <a:ext cx="58" cy="46"/>
            </a:xfrm>
            <a:custGeom>
              <a:avLst/>
              <a:gdLst>
                <a:gd name="T0" fmla="*/ 47 w 58"/>
                <a:gd name="T1" fmla="*/ 28 h 46"/>
                <a:gd name="T2" fmla="*/ 46 w 58"/>
                <a:gd name="T3" fmla="*/ 45 h 46"/>
                <a:gd name="T4" fmla="*/ 2 w 58"/>
                <a:gd name="T5" fmla="*/ 28 h 46"/>
                <a:gd name="T6" fmla="*/ 0 w 58"/>
                <a:gd name="T7" fmla="*/ 21 h 46"/>
                <a:gd name="T8" fmla="*/ 0 w 58"/>
                <a:gd name="T9" fmla="*/ 15 h 46"/>
                <a:gd name="T10" fmla="*/ 1 w 58"/>
                <a:gd name="T11" fmla="*/ 11 h 46"/>
                <a:gd name="T12" fmla="*/ 4 w 58"/>
                <a:gd name="T13" fmla="*/ 7 h 46"/>
                <a:gd name="T14" fmla="*/ 6 w 58"/>
                <a:gd name="T15" fmla="*/ 4 h 46"/>
                <a:gd name="T16" fmla="*/ 9 w 58"/>
                <a:gd name="T17" fmla="*/ 2 h 46"/>
                <a:gd name="T18" fmla="*/ 11 w 58"/>
                <a:gd name="T19" fmla="*/ 1 h 46"/>
                <a:gd name="T20" fmla="*/ 12 w 58"/>
                <a:gd name="T21" fmla="*/ 0 h 46"/>
                <a:gd name="T22" fmla="*/ 57 w 58"/>
                <a:gd name="T23" fmla="*/ 15 h 46"/>
                <a:gd name="T24" fmla="*/ 47 w 58"/>
                <a:gd name="T25" fmla="*/ 2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8" h="46">
                  <a:moveTo>
                    <a:pt x="47" y="28"/>
                  </a:moveTo>
                  <a:lnTo>
                    <a:pt x="46" y="45"/>
                  </a:lnTo>
                  <a:lnTo>
                    <a:pt x="2" y="28"/>
                  </a:lnTo>
                  <a:lnTo>
                    <a:pt x="0" y="21"/>
                  </a:lnTo>
                  <a:lnTo>
                    <a:pt x="0" y="15"/>
                  </a:lnTo>
                  <a:lnTo>
                    <a:pt x="1" y="11"/>
                  </a:lnTo>
                  <a:lnTo>
                    <a:pt x="4" y="7"/>
                  </a:lnTo>
                  <a:lnTo>
                    <a:pt x="6" y="4"/>
                  </a:lnTo>
                  <a:lnTo>
                    <a:pt x="9" y="2"/>
                  </a:lnTo>
                  <a:lnTo>
                    <a:pt x="11" y="1"/>
                  </a:lnTo>
                  <a:lnTo>
                    <a:pt x="12" y="0"/>
                  </a:lnTo>
                  <a:lnTo>
                    <a:pt x="57" y="15"/>
                  </a:lnTo>
                  <a:lnTo>
                    <a:pt x="47" y="2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8" name="Freeform 533"/>
            <p:cNvSpPr>
              <a:spLocks/>
            </p:cNvSpPr>
            <p:nvPr/>
          </p:nvSpPr>
          <p:spPr bwMode="auto">
            <a:xfrm>
              <a:off x="4235" y="2206"/>
              <a:ext cx="15" cy="25"/>
            </a:xfrm>
            <a:custGeom>
              <a:avLst/>
              <a:gdLst>
                <a:gd name="T0" fmla="*/ 0 w 15"/>
                <a:gd name="T1" fmla="*/ 17 h 25"/>
                <a:gd name="T2" fmla="*/ 0 w 15"/>
                <a:gd name="T3" fmla="*/ 14 h 25"/>
                <a:gd name="T4" fmla="*/ 1 w 15"/>
                <a:gd name="T5" fmla="*/ 10 h 25"/>
                <a:gd name="T6" fmla="*/ 1 w 15"/>
                <a:gd name="T7" fmla="*/ 7 h 25"/>
                <a:gd name="T8" fmla="*/ 2 w 15"/>
                <a:gd name="T9" fmla="*/ 5 h 25"/>
                <a:gd name="T10" fmla="*/ 4 w 15"/>
                <a:gd name="T11" fmla="*/ 2 h 25"/>
                <a:gd name="T12" fmla="*/ 6 w 15"/>
                <a:gd name="T13" fmla="*/ 1 h 25"/>
                <a:gd name="T14" fmla="*/ 8 w 15"/>
                <a:gd name="T15" fmla="*/ 0 h 25"/>
                <a:gd name="T16" fmla="*/ 11 w 15"/>
                <a:gd name="T17" fmla="*/ 0 h 25"/>
                <a:gd name="T18" fmla="*/ 11 w 15"/>
                <a:gd name="T19" fmla="*/ 1 h 25"/>
                <a:gd name="T20" fmla="*/ 13 w 15"/>
                <a:gd name="T21" fmla="*/ 2 h 25"/>
                <a:gd name="T22" fmla="*/ 14 w 15"/>
                <a:gd name="T23" fmla="*/ 4 h 25"/>
                <a:gd name="T24" fmla="*/ 14 w 15"/>
                <a:gd name="T25" fmla="*/ 8 h 25"/>
                <a:gd name="T26" fmla="*/ 13 w 15"/>
                <a:gd name="T27" fmla="*/ 7 h 25"/>
                <a:gd name="T28" fmla="*/ 11 w 15"/>
                <a:gd name="T29" fmla="*/ 6 h 25"/>
                <a:gd name="T30" fmla="*/ 8 w 15"/>
                <a:gd name="T31" fmla="*/ 7 h 25"/>
                <a:gd name="T32" fmla="*/ 6 w 15"/>
                <a:gd name="T33" fmla="*/ 10 h 25"/>
                <a:gd name="T34" fmla="*/ 5 w 15"/>
                <a:gd name="T35" fmla="*/ 13 h 25"/>
                <a:gd name="T36" fmla="*/ 5 w 15"/>
                <a:gd name="T37" fmla="*/ 15 h 25"/>
                <a:gd name="T38" fmla="*/ 7 w 15"/>
                <a:gd name="T39" fmla="*/ 18 h 25"/>
                <a:gd name="T40" fmla="*/ 11 w 15"/>
                <a:gd name="T41" fmla="*/ 19 h 25"/>
                <a:gd name="T42" fmla="*/ 10 w 15"/>
                <a:gd name="T43" fmla="*/ 20 h 25"/>
                <a:gd name="T44" fmla="*/ 8 w 15"/>
                <a:gd name="T45" fmla="*/ 22 h 25"/>
                <a:gd name="T46" fmla="*/ 6 w 15"/>
                <a:gd name="T47" fmla="*/ 24 h 25"/>
                <a:gd name="T48" fmla="*/ 4 w 15"/>
                <a:gd name="T49" fmla="*/ 24 h 25"/>
                <a:gd name="T50" fmla="*/ 3 w 15"/>
                <a:gd name="T51" fmla="*/ 23 h 25"/>
                <a:gd name="T52" fmla="*/ 1 w 15"/>
                <a:gd name="T53" fmla="*/ 22 h 25"/>
                <a:gd name="T54" fmla="*/ 1 w 15"/>
                <a:gd name="T55" fmla="*/ 20 h 25"/>
                <a:gd name="T56" fmla="*/ 0 w 15"/>
                <a:gd name="T57"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5" h="25">
                  <a:moveTo>
                    <a:pt x="0" y="17"/>
                  </a:moveTo>
                  <a:lnTo>
                    <a:pt x="0" y="14"/>
                  </a:lnTo>
                  <a:lnTo>
                    <a:pt x="1" y="10"/>
                  </a:lnTo>
                  <a:lnTo>
                    <a:pt x="1" y="7"/>
                  </a:lnTo>
                  <a:lnTo>
                    <a:pt x="2" y="5"/>
                  </a:lnTo>
                  <a:lnTo>
                    <a:pt x="4" y="2"/>
                  </a:lnTo>
                  <a:lnTo>
                    <a:pt x="6" y="1"/>
                  </a:lnTo>
                  <a:lnTo>
                    <a:pt x="8" y="0"/>
                  </a:lnTo>
                  <a:lnTo>
                    <a:pt x="11" y="0"/>
                  </a:lnTo>
                  <a:lnTo>
                    <a:pt x="11" y="1"/>
                  </a:lnTo>
                  <a:lnTo>
                    <a:pt x="13" y="2"/>
                  </a:lnTo>
                  <a:lnTo>
                    <a:pt x="14" y="4"/>
                  </a:lnTo>
                  <a:lnTo>
                    <a:pt x="14" y="8"/>
                  </a:lnTo>
                  <a:lnTo>
                    <a:pt x="13" y="7"/>
                  </a:lnTo>
                  <a:lnTo>
                    <a:pt x="11" y="6"/>
                  </a:lnTo>
                  <a:lnTo>
                    <a:pt x="8" y="7"/>
                  </a:lnTo>
                  <a:lnTo>
                    <a:pt x="6" y="10"/>
                  </a:lnTo>
                  <a:lnTo>
                    <a:pt x="5" y="13"/>
                  </a:lnTo>
                  <a:lnTo>
                    <a:pt x="5" y="15"/>
                  </a:lnTo>
                  <a:lnTo>
                    <a:pt x="7" y="18"/>
                  </a:lnTo>
                  <a:lnTo>
                    <a:pt x="11" y="19"/>
                  </a:lnTo>
                  <a:lnTo>
                    <a:pt x="10" y="20"/>
                  </a:lnTo>
                  <a:lnTo>
                    <a:pt x="8" y="22"/>
                  </a:lnTo>
                  <a:lnTo>
                    <a:pt x="6" y="24"/>
                  </a:lnTo>
                  <a:lnTo>
                    <a:pt x="4" y="24"/>
                  </a:lnTo>
                  <a:lnTo>
                    <a:pt x="3" y="23"/>
                  </a:lnTo>
                  <a:lnTo>
                    <a:pt x="1" y="22"/>
                  </a:lnTo>
                  <a:lnTo>
                    <a:pt x="1" y="20"/>
                  </a:lnTo>
                  <a:lnTo>
                    <a:pt x="0" y="17"/>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39" name="Freeform 534"/>
            <p:cNvSpPr>
              <a:spLocks/>
            </p:cNvSpPr>
            <p:nvPr/>
          </p:nvSpPr>
          <p:spPr bwMode="auto">
            <a:xfrm>
              <a:off x="4235" y="2206"/>
              <a:ext cx="21" cy="31"/>
            </a:xfrm>
            <a:custGeom>
              <a:avLst/>
              <a:gdLst>
                <a:gd name="T0" fmla="*/ 0 w 21"/>
                <a:gd name="T1" fmla="*/ 21 h 31"/>
                <a:gd name="T2" fmla="*/ 0 w 21"/>
                <a:gd name="T3" fmla="*/ 21 h 31"/>
                <a:gd name="T4" fmla="*/ 0 w 21"/>
                <a:gd name="T5" fmla="*/ 17 h 31"/>
                <a:gd name="T6" fmla="*/ 1 w 21"/>
                <a:gd name="T7" fmla="*/ 13 h 31"/>
                <a:gd name="T8" fmla="*/ 2 w 21"/>
                <a:gd name="T9" fmla="*/ 9 h 31"/>
                <a:gd name="T10" fmla="*/ 3 w 21"/>
                <a:gd name="T11" fmla="*/ 6 h 31"/>
                <a:gd name="T12" fmla="*/ 6 w 21"/>
                <a:gd name="T13" fmla="*/ 3 h 31"/>
                <a:gd name="T14" fmla="*/ 8 w 21"/>
                <a:gd name="T15" fmla="*/ 1 h 31"/>
                <a:gd name="T16" fmla="*/ 12 w 21"/>
                <a:gd name="T17" fmla="*/ 0 h 31"/>
                <a:gd name="T18" fmla="*/ 15 w 21"/>
                <a:gd name="T19" fmla="*/ 0 h 31"/>
                <a:gd name="T20" fmla="*/ 16 w 21"/>
                <a:gd name="T21" fmla="*/ 1 h 31"/>
                <a:gd name="T22" fmla="*/ 18 w 21"/>
                <a:gd name="T23" fmla="*/ 2 h 31"/>
                <a:gd name="T24" fmla="*/ 20 w 21"/>
                <a:gd name="T25" fmla="*/ 5 h 31"/>
                <a:gd name="T26" fmla="*/ 20 w 21"/>
                <a:gd name="T27" fmla="*/ 10 h 31"/>
                <a:gd name="T28" fmla="*/ 18 w 21"/>
                <a:gd name="T29" fmla="*/ 9 h 31"/>
                <a:gd name="T30" fmla="*/ 15 w 21"/>
                <a:gd name="T31" fmla="*/ 8 h 31"/>
                <a:gd name="T32" fmla="*/ 11 w 21"/>
                <a:gd name="T33" fmla="*/ 9 h 31"/>
                <a:gd name="T34" fmla="*/ 8 w 21"/>
                <a:gd name="T35" fmla="*/ 13 h 31"/>
                <a:gd name="T36" fmla="*/ 7 w 21"/>
                <a:gd name="T37" fmla="*/ 16 h 31"/>
                <a:gd name="T38" fmla="*/ 7 w 21"/>
                <a:gd name="T39" fmla="*/ 19 h 31"/>
                <a:gd name="T40" fmla="*/ 10 w 21"/>
                <a:gd name="T41" fmla="*/ 22 h 31"/>
                <a:gd name="T42" fmla="*/ 15 w 21"/>
                <a:gd name="T43" fmla="*/ 24 h 31"/>
                <a:gd name="T44" fmla="*/ 14 w 21"/>
                <a:gd name="T45" fmla="*/ 25 h 31"/>
                <a:gd name="T46" fmla="*/ 12 w 21"/>
                <a:gd name="T47" fmla="*/ 27 h 31"/>
                <a:gd name="T48" fmla="*/ 9 w 21"/>
                <a:gd name="T49" fmla="*/ 30 h 31"/>
                <a:gd name="T50" fmla="*/ 5 w 21"/>
                <a:gd name="T51" fmla="*/ 30 h 31"/>
                <a:gd name="T52" fmla="*/ 4 w 21"/>
                <a:gd name="T53" fmla="*/ 29 h 31"/>
                <a:gd name="T54" fmla="*/ 2 w 21"/>
                <a:gd name="T55" fmla="*/ 27 h 31"/>
                <a:gd name="T56" fmla="*/ 1 w 21"/>
                <a:gd name="T57" fmla="*/ 25 h 31"/>
                <a:gd name="T58" fmla="*/ 0 w 21"/>
                <a:gd name="T59"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 h="31">
                  <a:moveTo>
                    <a:pt x="0" y="21"/>
                  </a:moveTo>
                  <a:lnTo>
                    <a:pt x="0" y="21"/>
                  </a:lnTo>
                  <a:lnTo>
                    <a:pt x="0" y="17"/>
                  </a:lnTo>
                  <a:lnTo>
                    <a:pt x="1" y="13"/>
                  </a:lnTo>
                  <a:lnTo>
                    <a:pt x="2" y="9"/>
                  </a:lnTo>
                  <a:lnTo>
                    <a:pt x="3" y="6"/>
                  </a:lnTo>
                  <a:lnTo>
                    <a:pt x="6" y="3"/>
                  </a:lnTo>
                  <a:lnTo>
                    <a:pt x="8" y="1"/>
                  </a:lnTo>
                  <a:lnTo>
                    <a:pt x="12" y="0"/>
                  </a:lnTo>
                  <a:lnTo>
                    <a:pt x="15" y="0"/>
                  </a:lnTo>
                  <a:lnTo>
                    <a:pt x="16" y="1"/>
                  </a:lnTo>
                  <a:lnTo>
                    <a:pt x="18" y="2"/>
                  </a:lnTo>
                  <a:lnTo>
                    <a:pt x="20" y="5"/>
                  </a:lnTo>
                  <a:lnTo>
                    <a:pt x="20" y="10"/>
                  </a:lnTo>
                  <a:lnTo>
                    <a:pt x="18" y="9"/>
                  </a:lnTo>
                  <a:lnTo>
                    <a:pt x="15" y="8"/>
                  </a:lnTo>
                  <a:lnTo>
                    <a:pt x="11" y="9"/>
                  </a:lnTo>
                  <a:lnTo>
                    <a:pt x="8" y="13"/>
                  </a:lnTo>
                  <a:lnTo>
                    <a:pt x="7" y="16"/>
                  </a:lnTo>
                  <a:lnTo>
                    <a:pt x="7" y="19"/>
                  </a:lnTo>
                  <a:lnTo>
                    <a:pt x="10" y="22"/>
                  </a:lnTo>
                  <a:lnTo>
                    <a:pt x="15" y="24"/>
                  </a:lnTo>
                  <a:lnTo>
                    <a:pt x="14" y="25"/>
                  </a:lnTo>
                  <a:lnTo>
                    <a:pt x="12" y="27"/>
                  </a:lnTo>
                  <a:lnTo>
                    <a:pt x="9" y="30"/>
                  </a:lnTo>
                  <a:lnTo>
                    <a:pt x="5" y="30"/>
                  </a:lnTo>
                  <a:lnTo>
                    <a:pt x="4" y="29"/>
                  </a:lnTo>
                  <a:lnTo>
                    <a:pt x="2" y="27"/>
                  </a:lnTo>
                  <a:lnTo>
                    <a:pt x="1" y="25"/>
                  </a:lnTo>
                  <a:lnTo>
                    <a:pt x="0" y="2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0" name="Freeform 535"/>
            <p:cNvSpPr>
              <a:spLocks/>
            </p:cNvSpPr>
            <p:nvPr/>
          </p:nvSpPr>
          <p:spPr bwMode="auto">
            <a:xfrm>
              <a:off x="4491" y="2298"/>
              <a:ext cx="48" cy="35"/>
            </a:xfrm>
            <a:custGeom>
              <a:avLst/>
              <a:gdLst>
                <a:gd name="T0" fmla="*/ 35 w 48"/>
                <a:gd name="T1" fmla="*/ 34 h 35"/>
                <a:gd name="T2" fmla="*/ 2 w 48"/>
                <a:gd name="T3" fmla="*/ 21 h 35"/>
                <a:gd name="T4" fmla="*/ 0 w 48"/>
                <a:gd name="T5" fmla="*/ 16 h 35"/>
                <a:gd name="T6" fmla="*/ 0 w 48"/>
                <a:gd name="T7" fmla="*/ 12 h 35"/>
                <a:gd name="T8" fmla="*/ 1 w 48"/>
                <a:gd name="T9" fmla="*/ 9 h 35"/>
                <a:gd name="T10" fmla="*/ 4 w 48"/>
                <a:gd name="T11" fmla="*/ 5 h 35"/>
                <a:gd name="T12" fmla="*/ 5 w 48"/>
                <a:gd name="T13" fmla="*/ 3 h 35"/>
                <a:gd name="T14" fmla="*/ 8 w 48"/>
                <a:gd name="T15" fmla="*/ 2 h 35"/>
                <a:gd name="T16" fmla="*/ 10 w 48"/>
                <a:gd name="T17" fmla="*/ 1 h 35"/>
                <a:gd name="T18" fmla="*/ 10 w 48"/>
                <a:gd name="T19" fmla="*/ 0 h 35"/>
                <a:gd name="T20" fmla="*/ 47 w 48"/>
                <a:gd name="T21" fmla="*/ 12 h 35"/>
                <a:gd name="T22" fmla="*/ 38 w 48"/>
                <a:gd name="T23" fmla="*/ 21 h 35"/>
                <a:gd name="T24" fmla="*/ 38 w 48"/>
                <a:gd name="T25" fmla="*/ 30 h 35"/>
                <a:gd name="T26" fmla="*/ 37 w 48"/>
                <a:gd name="T27" fmla="*/ 30 h 35"/>
                <a:gd name="T28" fmla="*/ 37 w 48"/>
                <a:gd name="T29" fmla="*/ 31 h 35"/>
                <a:gd name="T30" fmla="*/ 36 w 48"/>
                <a:gd name="T31" fmla="*/ 31 h 35"/>
                <a:gd name="T32" fmla="*/ 35 w 48"/>
                <a:gd name="T33"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 h="35">
                  <a:moveTo>
                    <a:pt x="35" y="34"/>
                  </a:moveTo>
                  <a:lnTo>
                    <a:pt x="2" y="21"/>
                  </a:lnTo>
                  <a:lnTo>
                    <a:pt x="0" y="16"/>
                  </a:lnTo>
                  <a:lnTo>
                    <a:pt x="0" y="12"/>
                  </a:lnTo>
                  <a:lnTo>
                    <a:pt x="1" y="9"/>
                  </a:lnTo>
                  <a:lnTo>
                    <a:pt x="4" y="5"/>
                  </a:lnTo>
                  <a:lnTo>
                    <a:pt x="5" y="3"/>
                  </a:lnTo>
                  <a:lnTo>
                    <a:pt x="8" y="2"/>
                  </a:lnTo>
                  <a:lnTo>
                    <a:pt x="10" y="1"/>
                  </a:lnTo>
                  <a:lnTo>
                    <a:pt x="10" y="0"/>
                  </a:lnTo>
                  <a:lnTo>
                    <a:pt x="47" y="12"/>
                  </a:lnTo>
                  <a:lnTo>
                    <a:pt x="38" y="21"/>
                  </a:lnTo>
                  <a:lnTo>
                    <a:pt x="38" y="30"/>
                  </a:lnTo>
                  <a:lnTo>
                    <a:pt x="37" y="30"/>
                  </a:lnTo>
                  <a:lnTo>
                    <a:pt x="37" y="31"/>
                  </a:lnTo>
                  <a:lnTo>
                    <a:pt x="36" y="31"/>
                  </a:lnTo>
                  <a:lnTo>
                    <a:pt x="35" y="34"/>
                  </a:lnTo>
                </a:path>
              </a:pathLst>
            </a:custGeom>
            <a:solidFill>
              <a:srgbClr val="3F8C8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1" name="Freeform 536"/>
            <p:cNvSpPr>
              <a:spLocks/>
            </p:cNvSpPr>
            <p:nvPr/>
          </p:nvSpPr>
          <p:spPr bwMode="auto">
            <a:xfrm>
              <a:off x="4491" y="2298"/>
              <a:ext cx="54" cy="41"/>
            </a:xfrm>
            <a:custGeom>
              <a:avLst/>
              <a:gdLst>
                <a:gd name="T0" fmla="*/ 39 w 54"/>
                <a:gd name="T1" fmla="*/ 40 h 41"/>
                <a:gd name="T2" fmla="*/ 2 w 54"/>
                <a:gd name="T3" fmla="*/ 25 h 41"/>
                <a:gd name="T4" fmla="*/ 0 w 54"/>
                <a:gd name="T5" fmla="*/ 19 h 41"/>
                <a:gd name="T6" fmla="*/ 0 w 54"/>
                <a:gd name="T7" fmla="*/ 14 h 41"/>
                <a:gd name="T8" fmla="*/ 1 w 54"/>
                <a:gd name="T9" fmla="*/ 10 h 41"/>
                <a:gd name="T10" fmla="*/ 4 w 54"/>
                <a:gd name="T11" fmla="*/ 6 h 41"/>
                <a:gd name="T12" fmla="*/ 6 w 54"/>
                <a:gd name="T13" fmla="*/ 3 h 41"/>
                <a:gd name="T14" fmla="*/ 9 w 54"/>
                <a:gd name="T15" fmla="*/ 2 h 41"/>
                <a:gd name="T16" fmla="*/ 11 w 54"/>
                <a:gd name="T17" fmla="*/ 1 h 41"/>
                <a:gd name="T18" fmla="*/ 11 w 54"/>
                <a:gd name="T19" fmla="*/ 0 h 41"/>
                <a:gd name="T20" fmla="*/ 53 w 54"/>
                <a:gd name="T21" fmla="*/ 14 h 41"/>
                <a:gd name="T22" fmla="*/ 43 w 54"/>
                <a:gd name="T23" fmla="*/ 25 h 41"/>
                <a:gd name="T24" fmla="*/ 43 w 54"/>
                <a:gd name="T25" fmla="*/ 35 h 41"/>
                <a:gd name="T26" fmla="*/ 42 w 54"/>
                <a:gd name="T27" fmla="*/ 35 h 41"/>
                <a:gd name="T28" fmla="*/ 42 w 54"/>
                <a:gd name="T29" fmla="*/ 36 h 41"/>
                <a:gd name="T30" fmla="*/ 41 w 54"/>
                <a:gd name="T31" fmla="*/ 37 h 41"/>
                <a:gd name="T32" fmla="*/ 39 w 54"/>
                <a:gd name="T33"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41">
                  <a:moveTo>
                    <a:pt x="39" y="40"/>
                  </a:moveTo>
                  <a:lnTo>
                    <a:pt x="2" y="25"/>
                  </a:lnTo>
                  <a:lnTo>
                    <a:pt x="0" y="19"/>
                  </a:lnTo>
                  <a:lnTo>
                    <a:pt x="0" y="14"/>
                  </a:lnTo>
                  <a:lnTo>
                    <a:pt x="1" y="10"/>
                  </a:lnTo>
                  <a:lnTo>
                    <a:pt x="4" y="6"/>
                  </a:lnTo>
                  <a:lnTo>
                    <a:pt x="6" y="3"/>
                  </a:lnTo>
                  <a:lnTo>
                    <a:pt x="9" y="2"/>
                  </a:lnTo>
                  <a:lnTo>
                    <a:pt x="11" y="1"/>
                  </a:lnTo>
                  <a:lnTo>
                    <a:pt x="11" y="0"/>
                  </a:lnTo>
                  <a:lnTo>
                    <a:pt x="53" y="14"/>
                  </a:lnTo>
                  <a:lnTo>
                    <a:pt x="43" y="25"/>
                  </a:lnTo>
                  <a:lnTo>
                    <a:pt x="43" y="35"/>
                  </a:lnTo>
                  <a:lnTo>
                    <a:pt x="42" y="35"/>
                  </a:lnTo>
                  <a:lnTo>
                    <a:pt x="42" y="36"/>
                  </a:lnTo>
                  <a:lnTo>
                    <a:pt x="41" y="37"/>
                  </a:lnTo>
                  <a:lnTo>
                    <a:pt x="39" y="4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2" name="Freeform 537"/>
            <p:cNvSpPr>
              <a:spLocks/>
            </p:cNvSpPr>
            <p:nvPr/>
          </p:nvSpPr>
          <p:spPr bwMode="auto">
            <a:xfrm>
              <a:off x="4529" y="2311"/>
              <a:ext cx="13" cy="21"/>
            </a:xfrm>
            <a:custGeom>
              <a:avLst/>
              <a:gdLst>
                <a:gd name="T0" fmla="*/ 9 w 13"/>
                <a:gd name="T1" fmla="*/ 8 h 21"/>
                <a:gd name="T2" fmla="*/ 7 w 13"/>
                <a:gd name="T3" fmla="*/ 7 h 21"/>
                <a:gd name="T4" fmla="*/ 7 w 13"/>
                <a:gd name="T5" fmla="*/ 7 h 21"/>
                <a:gd name="T6" fmla="*/ 5 w 13"/>
                <a:gd name="T7" fmla="*/ 8 h 21"/>
                <a:gd name="T8" fmla="*/ 5 w 13"/>
                <a:gd name="T9" fmla="*/ 9 h 21"/>
                <a:gd name="T10" fmla="*/ 5 w 13"/>
                <a:gd name="T11" fmla="*/ 10 h 21"/>
                <a:gd name="T12" fmla="*/ 5 w 13"/>
                <a:gd name="T13" fmla="*/ 12 h 21"/>
                <a:gd name="T14" fmla="*/ 5 w 13"/>
                <a:gd name="T15" fmla="*/ 12 h 21"/>
                <a:gd name="T16" fmla="*/ 5 w 13"/>
                <a:gd name="T17" fmla="*/ 14 h 21"/>
                <a:gd name="T18" fmla="*/ 3 w 13"/>
                <a:gd name="T19" fmla="*/ 15 h 21"/>
                <a:gd name="T20" fmla="*/ 3 w 13"/>
                <a:gd name="T21" fmla="*/ 18 h 21"/>
                <a:gd name="T22" fmla="*/ 1 w 13"/>
                <a:gd name="T23" fmla="*/ 20 h 21"/>
                <a:gd name="T24" fmla="*/ 1 w 13"/>
                <a:gd name="T25" fmla="*/ 18 h 21"/>
                <a:gd name="T26" fmla="*/ 1 w 13"/>
                <a:gd name="T27" fmla="*/ 18 h 21"/>
                <a:gd name="T28" fmla="*/ 0 w 13"/>
                <a:gd name="T29" fmla="*/ 16 h 21"/>
                <a:gd name="T30" fmla="*/ 0 w 13"/>
                <a:gd name="T31" fmla="*/ 15 h 21"/>
                <a:gd name="T32" fmla="*/ 0 w 13"/>
                <a:gd name="T33" fmla="*/ 12 h 21"/>
                <a:gd name="T34" fmla="*/ 1 w 13"/>
                <a:gd name="T35" fmla="*/ 9 h 21"/>
                <a:gd name="T36" fmla="*/ 1 w 13"/>
                <a:gd name="T37" fmla="*/ 7 h 21"/>
                <a:gd name="T38" fmla="*/ 2 w 13"/>
                <a:gd name="T39" fmla="*/ 4 h 21"/>
                <a:gd name="T40" fmla="*/ 3 w 13"/>
                <a:gd name="T41" fmla="*/ 2 h 21"/>
                <a:gd name="T42" fmla="*/ 5 w 13"/>
                <a:gd name="T43" fmla="*/ 1 h 21"/>
                <a:gd name="T44" fmla="*/ 7 w 13"/>
                <a:gd name="T45" fmla="*/ 0 h 21"/>
                <a:gd name="T46" fmla="*/ 9 w 13"/>
                <a:gd name="T47" fmla="*/ 1 h 21"/>
                <a:gd name="T48" fmla="*/ 10 w 13"/>
                <a:gd name="T49" fmla="*/ 1 h 21"/>
                <a:gd name="T50" fmla="*/ 11 w 13"/>
                <a:gd name="T51" fmla="*/ 2 h 21"/>
                <a:gd name="T52" fmla="*/ 11 w 13"/>
                <a:gd name="T53" fmla="*/ 3 h 21"/>
                <a:gd name="T54" fmla="*/ 12 w 13"/>
                <a:gd name="T55" fmla="*/ 5 h 21"/>
                <a:gd name="T56" fmla="*/ 9 w 13"/>
                <a:gd name="T57"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 h="21">
                  <a:moveTo>
                    <a:pt x="9" y="8"/>
                  </a:moveTo>
                  <a:lnTo>
                    <a:pt x="7" y="7"/>
                  </a:lnTo>
                  <a:lnTo>
                    <a:pt x="7" y="7"/>
                  </a:lnTo>
                  <a:lnTo>
                    <a:pt x="5" y="8"/>
                  </a:lnTo>
                  <a:lnTo>
                    <a:pt x="5" y="9"/>
                  </a:lnTo>
                  <a:lnTo>
                    <a:pt x="5" y="10"/>
                  </a:lnTo>
                  <a:lnTo>
                    <a:pt x="5" y="12"/>
                  </a:lnTo>
                  <a:lnTo>
                    <a:pt x="5" y="12"/>
                  </a:lnTo>
                  <a:lnTo>
                    <a:pt x="5" y="14"/>
                  </a:lnTo>
                  <a:lnTo>
                    <a:pt x="3" y="15"/>
                  </a:lnTo>
                  <a:lnTo>
                    <a:pt x="3" y="18"/>
                  </a:lnTo>
                  <a:lnTo>
                    <a:pt x="1" y="20"/>
                  </a:lnTo>
                  <a:lnTo>
                    <a:pt x="1" y="18"/>
                  </a:lnTo>
                  <a:lnTo>
                    <a:pt x="1" y="18"/>
                  </a:lnTo>
                  <a:lnTo>
                    <a:pt x="0" y="16"/>
                  </a:lnTo>
                  <a:lnTo>
                    <a:pt x="0" y="15"/>
                  </a:lnTo>
                  <a:lnTo>
                    <a:pt x="0" y="12"/>
                  </a:lnTo>
                  <a:lnTo>
                    <a:pt x="1" y="9"/>
                  </a:lnTo>
                  <a:lnTo>
                    <a:pt x="1" y="7"/>
                  </a:lnTo>
                  <a:lnTo>
                    <a:pt x="2" y="4"/>
                  </a:lnTo>
                  <a:lnTo>
                    <a:pt x="3" y="2"/>
                  </a:lnTo>
                  <a:lnTo>
                    <a:pt x="5" y="1"/>
                  </a:lnTo>
                  <a:lnTo>
                    <a:pt x="7" y="0"/>
                  </a:lnTo>
                  <a:lnTo>
                    <a:pt x="9" y="1"/>
                  </a:lnTo>
                  <a:lnTo>
                    <a:pt x="10" y="1"/>
                  </a:lnTo>
                  <a:lnTo>
                    <a:pt x="11" y="2"/>
                  </a:lnTo>
                  <a:lnTo>
                    <a:pt x="11" y="3"/>
                  </a:lnTo>
                  <a:lnTo>
                    <a:pt x="12" y="5"/>
                  </a:lnTo>
                  <a:lnTo>
                    <a:pt x="9" y="8"/>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3" name="Freeform 538"/>
            <p:cNvSpPr>
              <a:spLocks/>
            </p:cNvSpPr>
            <p:nvPr/>
          </p:nvSpPr>
          <p:spPr bwMode="auto">
            <a:xfrm>
              <a:off x="4529" y="2311"/>
              <a:ext cx="19" cy="27"/>
            </a:xfrm>
            <a:custGeom>
              <a:avLst/>
              <a:gdLst>
                <a:gd name="T0" fmla="*/ 13 w 19"/>
                <a:gd name="T1" fmla="*/ 11 h 27"/>
                <a:gd name="T2" fmla="*/ 13 w 19"/>
                <a:gd name="T3" fmla="*/ 11 h 27"/>
                <a:gd name="T4" fmla="*/ 11 w 19"/>
                <a:gd name="T5" fmla="*/ 9 h 27"/>
                <a:gd name="T6" fmla="*/ 10 w 19"/>
                <a:gd name="T7" fmla="*/ 9 h 27"/>
                <a:gd name="T8" fmla="*/ 8 w 19"/>
                <a:gd name="T9" fmla="*/ 11 h 27"/>
                <a:gd name="T10" fmla="*/ 8 w 19"/>
                <a:gd name="T11" fmla="*/ 12 h 27"/>
                <a:gd name="T12" fmla="*/ 7 w 19"/>
                <a:gd name="T13" fmla="*/ 13 h 27"/>
                <a:gd name="T14" fmla="*/ 7 w 19"/>
                <a:gd name="T15" fmla="*/ 15 h 27"/>
                <a:gd name="T16" fmla="*/ 7 w 19"/>
                <a:gd name="T17" fmla="*/ 16 h 27"/>
                <a:gd name="T18" fmla="*/ 7 w 19"/>
                <a:gd name="T19" fmla="*/ 18 h 27"/>
                <a:gd name="T20" fmla="*/ 5 w 19"/>
                <a:gd name="T21" fmla="*/ 20 h 27"/>
                <a:gd name="T22" fmla="*/ 4 w 19"/>
                <a:gd name="T23" fmla="*/ 23 h 27"/>
                <a:gd name="T24" fmla="*/ 2 w 19"/>
                <a:gd name="T25" fmla="*/ 26 h 27"/>
                <a:gd name="T26" fmla="*/ 1 w 19"/>
                <a:gd name="T27" fmla="*/ 24 h 27"/>
                <a:gd name="T28" fmla="*/ 1 w 19"/>
                <a:gd name="T29" fmla="*/ 23 h 27"/>
                <a:gd name="T30" fmla="*/ 0 w 19"/>
                <a:gd name="T31" fmla="*/ 21 h 27"/>
                <a:gd name="T32" fmla="*/ 0 w 19"/>
                <a:gd name="T33" fmla="*/ 19 h 27"/>
                <a:gd name="T34" fmla="*/ 0 w 19"/>
                <a:gd name="T35" fmla="*/ 16 h 27"/>
                <a:gd name="T36" fmla="*/ 1 w 19"/>
                <a:gd name="T37" fmla="*/ 12 h 27"/>
                <a:gd name="T38" fmla="*/ 1 w 19"/>
                <a:gd name="T39" fmla="*/ 9 h 27"/>
                <a:gd name="T40" fmla="*/ 3 w 19"/>
                <a:gd name="T41" fmla="*/ 5 h 27"/>
                <a:gd name="T42" fmla="*/ 5 w 19"/>
                <a:gd name="T43" fmla="*/ 3 h 27"/>
                <a:gd name="T44" fmla="*/ 8 w 19"/>
                <a:gd name="T45" fmla="*/ 1 h 27"/>
                <a:gd name="T46" fmla="*/ 11 w 19"/>
                <a:gd name="T47" fmla="*/ 0 h 27"/>
                <a:gd name="T48" fmla="*/ 14 w 19"/>
                <a:gd name="T49" fmla="*/ 1 h 27"/>
                <a:gd name="T50" fmla="*/ 15 w 19"/>
                <a:gd name="T51" fmla="*/ 1 h 27"/>
                <a:gd name="T52" fmla="*/ 16 w 19"/>
                <a:gd name="T53" fmla="*/ 2 h 27"/>
                <a:gd name="T54" fmla="*/ 17 w 19"/>
                <a:gd name="T55" fmla="*/ 4 h 27"/>
                <a:gd name="T56" fmla="*/ 18 w 19"/>
                <a:gd name="T57" fmla="*/ 7 h 27"/>
                <a:gd name="T58" fmla="*/ 13 w 19"/>
                <a:gd name="T5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 h="27">
                  <a:moveTo>
                    <a:pt x="13" y="11"/>
                  </a:moveTo>
                  <a:lnTo>
                    <a:pt x="13" y="11"/>
                  </a:lnTo>
                  <a:lnTo>
                    <a:pt x="11" y="9"/>
                  </a:lnTo>
                  <a:lnTo>
                    <a:pt x="10" y="9"/>
                  </a:lnTo>
                  <a:lnTo>
                    <a:pt x="8" y="11"/>
                  </a:lnTo>
                  <a:lnTo>
                    <a:pt x="8" y="12"/>
                  </a:lnTo>
                  <a:lnTo>
                    <a:pt x="7" y="13"/>
                  </a:lnTo>
                  <a:lnTo>
                    <a:pt x="7" y="15"/>
                  </a:lnTo>
                  <a:lnTo>
                    <a:pt x="7" y="16"/>
                  </a:lnTo>
                  <a:lnTo>
                    <a:pt x="7" y="18"/>
                  </a:lnTo>
                  <a:lnTo>
                    <a:pt x="5" y="20"/>
                  </a:lnTo>
                  <a:lnTo>
                    <a:pt x="4" y="23"/>
                  </a:lnTo>
                  <a:lnTo>
                    <a:pt x="2" y="26"/>
                  </a:lnTo>
                  <a:lnTo>
                    <a:pt x="1" y="24"/>
                  </a:lnTo>
                  <a:lnTo>
                    <a:pt x="1" y="23"/>
                  </a:lnTo>
                  <a:lnTo>
                    <a:pt x="0" y="21"/>
                  </a:lnTo>
                  <a:lnTo>
                    <a:pt x="0" y="19"/>
                  </a:lnTo>
                  <a:lnTo>
                    <a:pt x="0" y="16"/>
                  </a:lnTo>
                  <a:lnTo>
                    <a:pt x="1" y="12"/>
                  </a:lnTo>
                  <a:lnTo>
                    <a:pt x="1" y="9"/>
                  </a:lnTo>
                  <a:lnTo>
                    <a:pt x="3" y="5"/>
                  </a:lnTo>
                  <a:lnTo>
                    <a:pt x="5" y="3"/>
                  </a:lnTo>
                  <a:lnTo>
                    <a:pt x="8" y="1"/>
                  </a:lnTo>
                  <a:lnTo>
                    <a:pt x="11" y="0"/>
                  </a:lnTo>
                  <a:lnTo>
                    <a:pt x="14" y="1"/>
                  </a:lnTo>
                  <a:lnTo>
                    <a:pt x="15" y="1"/>
                  </a:lnTo>
                  <a:lnTo>
                    <a:pt x="16" y="2"/>
                  </a:lnTo>
                  <a:lnTo>
                    <a:pt x="17" y="4"/>
                  </a:lnTo>
                  <a:lnTo>
                    <a:pt x="18" y="7"/>
                  </a:lnTo>
                  <a:lnTo>
                    <a:pt x="13"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4" name="Freeform 539"/>
            <p:cNvSpPr>
              <a:spLocks/>
            </p:cNvSpPr>
            <p:nvPr/>
          </p:nvSpPr>
          <p:spPr bwMode="auto">
            <a:xfrm>
              <a:off x="4583" y="2327"/>
              <a:ext cx="25" cy="32"/>
            </a:xfrm>
            <a:custGeom>
              <a:avLst/>
              <a:gdLst>
                <a:gd name="T0" fmla="*/ 10 w 25"/>
                <a:gd name="T1" fmla="*/ 31 h 32"/>
                <a:gd name="T2" fmla="*/ 8 w 25"/>
                <a:gd name="T3" fmla="*/ 30 h 32"/>
                <a:gd name="T4" fmla="*/ 6 w 25"/>
                <a:gd name="T5" fmla="*/ 29 h 32"/>
                <a:gd name="T6" fmla="*/ 4 w 25"/>
                <a:gd name="T7" fmla="*/ 28 h 32"/>
                <a:gd name="T8" fmla="*/ 2 w 25"/>
                <a:gd name="T9" fmla="*/ 25 h 32"/>
                <a:gd name="T10" fmla="*/ 2 w 25"/>
                <a:gd name="T11" fmla="*/ 23 h 32"/>
                <a:gd name="T12" fmla="*/ 0 w 25"/>
                <a:gd name="T13" fmla="*/ 21 h 32"/>
                <a:gd name="T14" fmla="*/ 0 w 25"/>
                <a:gd name="T15" fmla="*/ 18 h 32"/>
                <a:gd name="T16" fmla="*/ 0 w 25"/>
                <a:gd name="T17" fmla="*/ 14 h 32"/>
                <a:gd name="T18" fmla="*/ 0 w 25"/>
                <a:gd name="T19" fmla="*/ 12 h 32"/>
                <a:gd name="T20" fmla="*/ 2 w 25"/>
                <a:gd name="T21" fmla="*/ 8 h 32"/>
                <a:gd name="T22" fmla="*/ 2 w 25"/>
                <a:gd name="T23" fmla="*/ 6 h 32"/>
                <a:gd name="T24" fmla="*/ 4 w 25"/>
                <a:gd name="T25" fmla="*/ 3 h 32"/>
                <a:gd name="T26" fmla="*/ 6 w 25"/>
                <a:gd name="T27" fmla="*/ 2 h 32"/>
                <a:gd name="T28" fmla="*/ 8 w 25"/>
                <a:gd name="T29" fmla="*/ 1 h 32"/>
                <a:gd name="T30" fmla="*/ 10 w 25"/>
                <a:gd name="T31" fmla="*/ 0 h 32"/>
                <a:gd name="T32" fmla="*/ 13 w 25"/>
                <a:gd name="T33" fmla="*/ 0 h 32"/>
                <a:gd name="T34" fmla="*/ 15 w 25"/>
                <a:gd name="T35" fmla="*/ 0 h 32"/>
                <a:gd name="T36" fmla="*/ 18 w 25"/>
                <a:gd name="T37" fmla="*/ 2 h 32"/>
                <a:gd name="T38" fmla="*/ 19 w 25"/>
                <a:gd name="T39" fmla="*/ 3 h 32"/>
                <a:gd name="T40" fmla="*/ 21 w 25"/>
                <a:gd name="T41" fmla="*/ 5 h 32"/>
                <a:gd name="T42" fmla="*/ 22 w 25"/>
                <a:gd name="T43" fmla="*/ 8 h 32"/>
                <a:gd name="T44" fmla="*/ 23 w 25"/>
                <a:gd name="T45" fmla="*/ 10 h 32"/>
                <a:gd name="T46" fmla="*/ 24 w 25"/>
                <a:gd name="T47" fmla="*/ 13 h 32"/>
                <a:gd name="T48" fmla="*/ 24 w 25"/>
                <a:gd name="T49" fmla="*/ 16 h 32"/>
                <a:gd name="T50" fmla="*/ 23 w 25"/>
                <a:gd name="T51" fmla="*/ 19 h 32"/>
                <a:gd name="T52" fmla="*/ 22 w 25"/>
                <a:gd name="T53" fmla="*/ 22 h 32"/>
                <a:gd name="T54" fmla="*/ 21 w 25"/>
                <a:gd name="T55" fmla="*/ 25 h 32"/>
                <a:gd name="T56" fmla="*/ 19 w 25"/>
                <a:gd name="T57" fmla="*/ 27 h 32"/>
                <a:gd name="T58" fmla="*/ 18 w 25"/>
                <a:gd name="T59" fmla="*/ 28 h 32"/>
                <a:gd name="T60" fmla="*/ 15 w 25"/>
                <a:gd name="T61" fmla="*/ 29 h 32"/>
                <a:gd name="T62" fmla="*/ 13 w 25"/>
                <a:gd name="T63" fmla="*/ 31 h 32"/>
                <a:gd name="T64" fmla="*/ 10 w 25"/>
                <a:gd name="T6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32">
                  <a:moveTo>
                    <a:pt x="10" y="31"/>
                  </a:moveTo>
                  <a:lnTo>
                    <a:pt x="8" y="30"/>
                  </a:lnTo>
                  <a:lnTo>
                    <a:pt x="6" y="29"/>
                  </a:lnTo>
                  <a:lnTo>
                    <a:pt x="4" y="28"/>
                  </a:lnTo>
                  <a:lnTo>
                    <a:pt x="2" y="25"/>
                  </a:lnTo>
                  <a:lnTo>
                    <a:pt x="2" y="23"/>
                  </a:lnTo>
                  <a:lnTo>
                    <a:pt x="0" y="21"/>
                  </a:lnTo>
                  <a:lnTo>
                    <a:pt x="0" y="18"/>
                  </a:lnTo>
                  <a:lnTo>
                    <a:pt x="0" y="14"/>
                  </a:lnTo>
                  <a:lnTo>
                    <a:pt x="0" y="12"/>
                  </a:lnTo>
                  <a:lnTo>
                    <a:pt x="2" y="8"/>
                  </a:lnTo>
                  <a:lnTo>
                    <a:pt x="2" y="6"/>
                  </a:lnTo>
                  <a:lnTo>
                    <a:pt x="4" y="3"/>
                  </a:lnTo>
                  <a:lnTo>
                    <a:pt x="6" y="2"/>
                  </a:lnTo>
                  <a:lnTo>
                    <a:pt x="8" y="1"/>
                  </a:lnTo>
                  <a:lnTo>
                    <a:pt x="10" y="0"/>
                  </a:lnTo>
                  <a:lnTo>
                    <a:pt x="13" y="0"/>
                  </a:lnTo>
                  <a:lnTo>
                    <a:pt x="15" y="0"/>
                  </a:lnTo>
                  <a:lnTo>
                    <a:pt x="18" y="2"/>
                  </a:lnTo>
                  <a:lnTo>
                    <a:pt x="19" y="3"/>
                  </a:lnTo>
                  <a:lnTo>
                    <a:pt x="21" y="5"/>
                  </a:lnTo>
                  <a:lnTo>
                    <a:pt x="22" y="8"/>
                  </a:lnTo>
                  <a:lnTo>
                    <a:pt x="23" y="10"/>
                  </a:lnTo>
                  <a:lnTo>
                    <a:pt x="24" y="13"/>
                  </a:lnTo>
                  <a:lnTo>
                    <a:pt x="24" y="16"/>
                  </a:lnTo>
                  <a:lnTo>
                    <a:pt x="23" y="19"/>
                  </a:lnTo>
                  <a:lnTo>
                    <a:pt x="22" y="22"/>
                  </a:lnTo>
                  <a:lnTo>
                    <a:pt x="21" y="25"/>
                  </a:lnTo>
                  <a:lnTo>
                    <a:pt x="19" y="27"/>
                  </a:lnTo>
                  <a:lnTo>
                    <a:pt x="18" y="28"/>
                  </a:lnTo>
                  <a:lnTo>
                    <a:pt x="15" y="29"/>
                  </a:lnTo>
                  <a:lnTo>
                    <a:pt x="13" y="31"/>
                  </a:lnTo>
                  <a:lnTo>
                    <a:pt x="10" y="3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5" name="Freeform 540"/>
            <p:cNvSpPr>
              <a:spLocks/>
            </p:cNvSpPr>
            <p:nvPr/>
          </p:nvSpPr>
          <p:spPr bwMode="auto">
            <a:xfrm>
              <a:off x="4583" y="2327"/>
              <a:ext cx="31" cy="38"/>
            </a:xfrm>
            <a:custGeom>
              <a:avLst/>
              <a:gdLst>
                <a:gd name="T0" fmla="*/ 13 w 31"/>
                <a:gd name="T1" fmla="*/ 37 h 38"/>
                <a:gd name="T2" fmla="*/ 13 w 31"/>
                <a:gd name="T3" fmla="*/ 37 h 38"/>
                <a:gd name="T4" fmla="*/ 10 w 31"/>
                <a:gd name="T5" fmla="*/ 36 h 38"/>
                <a:gd name="T6" fmla="*/ 7 w 31"/>
                <a:gd name="T7" fmla="*/ 35 h 38"/>
                <a:gd name="T8" fmla="*/ 5 w 31"/>
                <a:gd name="T9" fmla="*/ 33 h 38"/>
                <a:gd name="T10" fmla="*/ 3 w 31"/>
                <a:gd name="T11" fmla="*/ 30 h 38"/>
                <a:gd name="T12" fmla="*/ 2 w 31"/>
                <a:gd name="T13" fmla="*/ 27 h 38"/>
                <a:gd name="T14" fmla="*/ 0 w 31"/>
                <a:gd name="T15" fmla="*/ 25 h 38"/>
                <a:gd name="T16" fmla="*/ 0 w 31"/>
                <a:gd name="T17" fmla="*/ 21 h 38"/>
                <a:gd name="T18" fmla="*/ 0 w 31"/>
                <a:gd name="T19" fmla="*/ 17 h 38"/>
                <a:gd name="T20" fmla="*/ 0 w 31"/>
                <a:gd name="T21" fmla="*/ 14 h 38"/>
                <a:gd name="T22" fmla="*/ 2 w 31"/>
                <a:gd name="T23" fmla="*/ 10 h 38"/>
                <a:gd name="T24" fmla="*/ 3 w 31"/>
                <a:gd name="T25" fmla="*/ 7 h 38"/>
                <a:gd name="T26" fmla="*/ 5 w 31"/>
                <a:gd name="T27" fmla="*/ 4 h 38"/>
                <a:gd name="T28" fmla="*/ 7 w 31"/>
                <a:gd name="T29" fmla="*/ 2 h 38"/>
                <a:gd name="T30" fmla="*/ 10 w 31"/>
                <a:gd name="T31" fmla="*/ 1 h 38"/>
                <a:gd name="T32" fmla="*/ 13 w 31"/>
                <a:gd name="T33" fmla="*/ 0 h 38"/>
                <a:gd name="T34" fmla="*/ 16 w 31"/>
                <a:gd name="T35" fmla="*/ 0 h 38"/>
                <a:gd name="T36" fmla="*/ 19 w 31"/>
                <a:gd name="T37" fmla="*/ 0 h 38"/>
                <a:gd name="T38" fmla="*/ 22 w 31"/>
                <a:gd name="T39" fmla="*/ 2 h 38"/>
                <a:gd name="T40" fmla="*/ 24 w 31"/>
                <a:gd name="T41" fmla="*/ 3 h 38"/>
                <a:gd name="T42" fmla="*/ 26 w 31"/>
                <a:gd name="T43" fmla="*/ 6 h 38"/>
                <a:gd name="T44" fmla="*/ 28 w 31"/>
                <a:gd name="T45" fmla="*/ 9 h 38"/>
                <a:gd name="T46" fmla="*/ 29 w 31"/>
                <a:gd name="T47" fmla="*/ 12 h 38"/>
                <a:gd name="T48" fmla="*/ 30 w 31"/>
                <a:gd name="T49" fmla="*/ 15 h 38"/>
                <a:gd name="T50" fmla="*/ 30 w 31"/>
                <a:gd name="T51" fmla="*/ 19 h 38"/>
                <a:gd name="T52" fmla="*/ 29 w 31"/>
                <a:gd name="T53" fmla="*/ 23 h 38"/>
                <a:gd name="T54" fmla="*/ 28 w 31"/>
                <a:gd name="T55" fmla="*/ 26 h 38"/>
                <a:gd name="T56" fmla="*/ 26 w 31"/>
                <a:gd name="T57" fmla="*/ 30 h 38"/>
                <a:gd name="T58" fmla="*/ 24 w 31"/>
                <a:gd name="T59" fmla="*/ 32 h 38"/>
                <a:gd name="T60" fmla="*/ 22 w 31"/>
                <a:gd name="T61" fmla="*/ 34 h 38"/>
                <a:gd name="T62" fmla="*/ 19 w 31"/>
                <a:gd name="T63" fmla="*/ 35 h 38"/>
                <a:gd name="T64" fmla="*/ 16 w 31"/>
                <a:gd name="T65" fmla="*/ 37 h 38"/>
                <a:gd name="T66" fmla="*/ 13 w 31"/>
                <a:gd name="T6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38">
                  <a:moveTo>
                    <a:pt x="13" y="37"/>
                  </a:moveTo>
                  <a:lnTo>
                    <a:pt x="13" y="37"/>
                  </a:lnTo>
                  <a:lnTo>
                    <a:pt x="10" y="36"/>
                  </a:lnTo>
                  <a:lnTo>
                    <a:pt x="7" y="35"/>
                  </a:lnTo>
                  <a:lnTo>
                    <a:pt x="5" y="33"/>
                  </a:lnTo>
                  <a:lnTo>
                    <a:pt x="3" y="30"/>
                  </a:lnTo>
                  <a:lnTo>
                    <a:pt x="2" y="27"/>
                  </a:lnTo>
                  <a:lnTo>
                    <a:pt x="0" y="25"/>
                  </a:lnTo>
                  <a:lnTo>
                    <a:pt x="0" y="21"/>
                  </a:lnTo>
                  <a:lnTo>
                    <a:pt x="0" y="17"/>
                  </a:lnTo>
                  <a:lnTo>
                    <a:pt x="0" y="14"/>
                  </a:lnTo>
                  <a:lnTo>
                    <a:pt x="2" y="10"/>
                  </a:lnTo>
                  <a:lnTo>
                    <a:pt x="3" y="7"/>
                  </a:lnTo>
                  <a:lnTo>
                    <a:pt x="5" y="4"/>
                  </a:lnTo>
                  <a:lnTo>
                    <a:pt x="7" y="2"/>
                  </a:lnTo>
                  <a:lnTo>
                    <a:pt x="10" y="1"/>
                  </a:lnTo>
                  <a:lnTo>
                    <a:pt x="13" y="0"/>
                  </a:lnTo>
                  <a:lnTo>
                    <a:pt x="16" y="0"/>
                  </a:lnTo>
                  <a:lnTo>
                    <a:pt x="19" y="0"/>
                  </a:lnTo>
                  <a:lnTo>
                    <a:pt x="22" y="2"/>
                  </a:lnTo>
                  <a:lnTo>
                    <a:pt x="24" y="3"/>
                  </a:lnTo>
                  <a:lnTo>
                    <a:pt x="26" y="6"/>
                  </a:lnTo>
                  <a:lnTo>
                    <a:pt x="28" y="9"/>
                  </a:lnTo>
                  <a:lnTo>
                    <a:pt x="29" y="12"/>
                  </a:lnTo>
                  <a:lnTo>
                    <a:pt x="30" y="15"/>
                  </a:lnTo>
                  <a:lnTo>
                    <a:pt x="30" y="19"/>
                  </a:lnTo>
                  <a:lnTo>
                    <a:pt x="29" y="23"/>
                  </a:lnTo>
                  <a:lnTo>
                    <a:pt x="28" y="26"/>
                  </a:lnTo>
                  <a:lnTo>
                    <a:pt x="26" y="30"/>
                  </a:lnTo>
                  <a:lnTo>
                    <a:pt x="24" y="32"/>
                  </a:lnTo>
                  <a:lnTo>
                    <a:pt x="22" y="34"/>
                  </a:lnTo>
                  <a:lnTo>
                    <a:pt x="19" y="35"/>
                  </a:lnTo>
                  <a:lnTo>
                    <a:pt x="16" y="37"/>
                  </a:lnTo>
                  <a:lnTo>
                    <a:pt x="13" y="3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6" name="Freeform 541"/>
            <p:cNvSpPr>
              <a:spLocks/>
            </p:cNvSpPr>
            <p:nvPr/>
          </p:nvSpPr>
          <p:spPr bwMode="auto">
            <a:xfrm>
              <a:off x="4585" y="2329"/>
              <a:ext cx="24" cy="30"/>
            </a:xfrm>
            <a:custGeom>
              <a:avLst/>
              <a:gdLst>
                <a:gd name="T0" fmla="*/ 10 w 24"/>
                <a:gd name="T1" fmla="*/ 29 h 30"/>
                <a:gd name="T2" fmla="*/ 9 w 24"/>
                <a:gd name="T3" fmla="*/ 29 h 30"/>
                <a:gd name="T4" fmla="*/ 6 w 24"/>
                <a:gd name="T5" fmla="*/ 27 h 30"/>
                <a:gd name="T6" fmla="*/ 4 w 24"/>
                <a:gd name="T7" fmla="*/ 27 h 30"/>
                <a:gd name="T8" fmla="*/ 3 w 24"/>
                <a:gd name="T9" fmla="*/ 24 h 30"/>
                <a:gd name="T10" fmla="*/ 2 w 24"/>
                <a:gd name="T11" fmla="*/ 22 h 30"/>
                <a:gd name="T12" fmla="*/ 1 w 24"/>
                <a:gd name="T13" fmla="*/ 19 h 30"/>
                <a:gd name="T14" fmla="*/ 0 w 24"/>
                <a:gd name="T15" fmla="*/ 17 h 30"/>
                <a:gd name="T16" fmla="*/ 0 w 24"/>
                <a:gd name="T17" fmla="*/ 13 h 30"/>
                <a:gd name="T18" fmla="*/ 1 w 24"/>
                <a:gd name="T19" fmla="*/ 11 h 30"/>
                <a:gd name="T20" fmla="*/ 2 w 24"/>
                <a:gd name="T21" fmla="*/ 7 h 30"/>
                <a:gd name="T22" fmla="*/ 3 w 24"/>
                <a:gd name="T23" fmla="*/ 5 h 30"/>
                <a:gd name="T24" fmla="*/ 4 w 24"/>
                <a:gd name="T25" fmla="*/ 3 h 30"/>
                <a:gd name="T26" fmla="*/ 6 w 24"/>
                <a:gd name="T27" fmla="*/ 2 h 30"/>
                <a:gd name="T28" fmla="*/ 9 w 24"/>
                <a:gd name="T29" fmla="*/ 1 h 30"/>
                <a:gd name="T30" fmla="*/ 10 w 24"/>
                <a:gd name="T31" fmla="*/ 0 h 30"/>
                <a:gd name="T32" fmla="*/ 13 w 24"/>
                <a:gd name="T33" fmla="*/ 0 h 30"/>
                <a:gd name="T34" fmla="*/ 15 w 24"/>
                <a:gd name="T35" fmla="*/ 0 h 30"/>
                <a:gd name="T36" fmla="*/ 17 w 24"/>
                <a:gd name="T37" fmla="*/ 1 h 30"/>
                <a:gd name="T38" fmla="*/ 19 w 24"/>
                <a:gd name="T39" fmla="*/ 2 h 30"/>
                <a:gd name="T40" fmla="*/ 21 w 24"/>
                <a:gd name="T41" fmla="*/ 4 h 30"/>
                <a:gd name="T42" fmla="*/ 22 w 24"/>
                <a:gd name="T43" fmla="*/ 7 h 30"/>
                <a:gd name="T44" fmla="*/ 22 w 24"/>
                <a:gd name="T45" fmla="*/ 10 h 30"/>
                <a:gd name="T46" fmla="*/ 23 w 24"/>
                <a:gd name="T47" fmla="*/ 12 h 30"/>
                <a:gd name="T48" fmla="*/ 23 w 24"/>
                <a:gd name="T49" fmla="*/ 16 h 30"/>
                <a:gd name="T50" fmla="*/ 22 w 24"/>
                <a:gd name="T51" fmla="*/ 18 h 30"/>
                <a:gd name="T52" fmla="*/ 21 w 24"/>
                <a:gd name="T53" fmla="*/ 21 h 30"/>
                <a:gd name="T54" fmla="*/ 21 w 24"/>
                <a:gd name="T55" fmla="*/ 23 h 30"/>
                <a:gd name="T56" fmla="*/ 19 w 24"/>
                <a:gd name="T57" fmla="*/ 26 h 30"/>
                <a:gd name="T58" fmla="*/ 17 w 24"/>
                <a:gd name="T59" fmla="*/ 27 h 30"/>
                <a:gd name="T60" fmla="*/ 15 w 24"/>
                <a:gd name="T61" fmla="*/ 28 h 30"/>
                <a:gd name="T62" fmla="*/ 13 w 24"/>
                <a:gd name="T63" fmla="*/ 29 h 30"/>
                <a:gd name="T64" fmla="*/ 10 w 24"/>
                <a:gd name="T65"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30">
                  <a:moveTo>
                    <a:pt x="10" y="29"/>
                  </a:moveTo>
                  <a:lnTo>
                    <a:pt x="9" y="29"/>
                  </a:lnTo>
                  <a:lnTo>
                    <a:pt x="6" y="27"/>
                  </a:lnTo>
                  <a:lnTo>
                    <a:pt x="4" y="27"/>
                  </a:lnTo>
                  <a:lnTo>
                    <a:pt x="3" y="24"/>
                  </a:lnTo>
                  <a:lnTo>
                    <a:pt x="2" y="22"/>
                  </a:lnTo>
                  <a:lnTo>
                    <a:pt x="1" y="19"/>
                  </a:lnTo>
                  <a:lnTo>
                    <a:pt x="0" y="17"/>
                  </a:lnTo>
                  <a:lnTo>
                    <a:pt x="0" y="13"/>
                  </a:lnTo>
                  <a:lnTo>
                    <a:pt x="1" y="11"/>
                  </a:lnTo>
                  <a:lnTo>
                    <a:pt x="2" y="7"/>
                  </a:lnTo>
                  <a:lnTo>
                    <a:pt x="3" y="5"/>
                  </a:lnTo>
                  <a:lnTo>
                    <a:pt x="4" y="3"/>
                  </a:lnTo>
                  <a:lnTo>
                    <a:pt x="6" y="2"/>
                  </a:lnTo>
                  <a:lnTo>
                    <a:pt x="9" y="1"/>
                  </a:lnTo>
                  <a:lnTo>
                    <a:pt x="10" y="0"/>
                  </a:lnTo>
                  <a:lnTo>
                    <a:pt x="13" y="0"/>
                  </a:lnTo>
                  <a:lnTo>
                    <a:pt x="15" y="0"/>
                  </a:lnTo>
                  <a:lnTo>
                    <a:pt x="17" y="1"/>
                  </a:lnTo>
                  <a:lnTo>
                    <a:pt x="19" y="2"/>
                  </a:lnTo>
                  <a:lnTo>
                    <a:pt x="21" y="4"/>
                  </a:lnTo>
                  <a:lnTo>
                    <a:pt x="22" y="7"/>
                  </a:lnTo>
                  <a:lnTo>
                    <a:pt x="22" y="10"/>
                  </a:lnTo>
                  <a:lnTo>
                    <a:pt x="23" y="12"/>
                  </a:lnTo>
                  <a:lnTo>
                    <a:pt x="23" y="16"/>
                  </a:lnTo>
                  <a:lnTo>
                    <a:pt x="22" y="18"/>
                  </a:lnTo>
                  <a:lnTo>
                    <a:pt x="21" y="21"/>
                  </a:lnTo>
                  <a:lnTo>
                    <a:pt x="21" y="23"/>
                  </a:lnTo>
                  <a:lnTo>
                    <a:pt x="19" y="26"/>
                  </a:lnTo>
                  <a:lnTo>
                    <a:pt x="17" y="27"/>
                  </a:lnTo>
                  <a:lnTo>
                    <a:pt x="15" y="28"/>
                  </a:lnTo>
                  <a:lnTo>
                    <a:pt x="13" y="29"/>
                  </a:lnTo>
                  <a:lnTo>
                    <a:pt x="10" y="29"/>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7" name="Freeform 542"/>
            <p:cNvSpPr>
              <a:spLocks/>
            </p:cNvSpPr>
            <p:nvPr/>
          </p:nvSpPr>
          <p:spPr bwMode="auto">
            <a:xfrm>
              <a:off x="4585" y="2329"/>
              <a:ext cx="30" cy="36"/>
            </a:xfrm>
            <a:custGeom>
              <a:avLst/>
              <a:gdLst>
                <a:gd name="T0" fmla="*/ 13 w 30"/>
                <a:gd name="T1" fmla="*/ 35 h 36"/>
                <a:gd name="T2" fmla="*/ 13 w 30"/>
                <a:gd name="T3" fmla="*/ 35 h 36"/>
                <a:gd name="T4" fmla="*/ 11 w 30"/>
                <a:gd name="T5" fmla="*/ 35 h 36"/>
                <a:gd name="T6" fmla="*/ 8 w 30"/>
                <a:gd name="T7" fmla="*/ 33 h 36"/>
                <a:gd name="T8" fmla="*/ 5 w 30"/>
                <a:gd name="T9" fmla="*/ 32 h 36"/>
                <a:gd name="T10" fmla="*/ 4 w 30"/>
                <a:gd name="T11" fmla="*/ 29 h 36"/>
                <a:gd name="T12" fmla="*/ 2 w 30"/>
                <a:gd name="T13" fmla="*/ 27 h 36"/>
                <a:gd name="T14" fmla="*/ 1 w 30"/>
                <a:gd name="T15" fmla="*/ 23 h 36"/>
                <a:gd name="T16" fmla="*/ 0 w 30"/>
                <a:gd name="T17" fmla="*/ 20 h 36"/>
                <a:gd name="T18" fmla="*/ 0 w 30"/>
                <a:gd name="T19" fmla="*/ 16 h 36"/>
                <a:gd name="T20" fmla="*/ 1 w 30"/>
                <a:gd name="T21" fmla="*/ 13 h 36"/>
                <a:gd name="T22" fmla="*/ 2 w 30"/>
                <a:gd name="T23" fmla="*/ 9 h 36"/>
                <a:gd name="T24" fmla="*/ 4 w 30"/>
                <a:gd name="T25" fmla="*/ 6 h 36"/>
                <a:gd name="T26" fmla="*/ 5 w 30"/>
                <a:gd name="T27" fmla="*/ 4 h 36"/>
                <a:gd name="T28" fmla="*/ 8 w 30"/>
                <a:gd name="T29" fmla="*/ 2 h 36"/>
                <a:gd name="T30" fmla="*/ 11 w 30"/>
                <a:gd name="T31" fmla="*/ 1 h 36"/>
                <a:gd name="T32" fmla="*/ 13 w 30"/>
                <a:gd name="T33" fmla="*/ 0 h 36"/>
                <a:gd name="T34" fmla="*/ 16 w 30"/>
                <a:gd name="T35" fmla="*/ 0 h 36"/>
                <a:gd name="T36" fmla="*/ 19 w 30"/>
                <a:gd name="T37" fmla="*/ 0 h 36"/>
                <a:gd name="T38" fmla="*/ 21 w 30"/>
                <a:gd name="T39" fmla="*/ 1 h 36"/>
                <a:gd name="T40" fmla="*/ 24 w 30"/>
                <a:gd name="T41" fmla="*/ 3 h 36"/>
                <a:gd name="T42" fmla="*/ 26 w 30"/>
                <a:gd name="T43" fmla="*/ 5 h 36"/>
                <a:gd name="T44" fmla="*/ 28 w 30"/>
                <a:gd name="T45" fmla="*/ 8 h 36"/>
                <a:gd name="T46" fmla="*/ 28 w 30"/>
                <a:gd name="T47" fmla="*/ 12 h 36"/>
                <a:gd name="T48" fmla="*/ 29 w 30"/>
                <a:gd name="T49" fmla="*/ 15 h 36"/>
                <a:gd name="T50" fmla="*/ 29 w 30"/>
                <a:gd name="T51" fmla="*/ 19 h 36"/>
                <a:gd name="T52" fmla="*/ 28 w 30"/>
                <a:gd name="T53" fmla="*/ 22 h 36"/>
                <a:gd name="T54" fmla="*/ 27 w 30"/>
                <a:gd name="T55" fmla="*/ 25 h 36"/>
                <a:gd name="T56" fmla="*/ 26 w 30"/>
                <a:gd name="T57" fmla="*/ 28 h 36"/>
                <a:gd name="T58" fmla="*/ 24 w 30"/>
                <a:gd name="T59" fmla="*/ 31 h 36"/>
                <a:gd name="T60" fmla="*/ 21 w 30"/>
                <a:gd name="T61" fmla="*/ 33 h 36"/>
                <a:gd name="T62" fmla="*/ 19 w 30"/>
                <a:gd name="T63" fmla="*/ 34 h 36"/>
                <a:gd name="T64" fmla="*/ 16 w 30"/>
                <a:gd name="T65" fmla="*/ 35 h 36"/>
                <a:gd name="T66" fmla="*/ 13 w 30"/>
                <a:gd name="T67"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 h="36">
                  <a:moveTo>
                    <a:pt x="13" y="35"/>
                  </a:moveTo>
                  <a:lnTo>
                    <a:pt x="13" y="35"/>
                  </a:lnTo>
                  <a:lnTo>
                    <a:pt x="11" y="35"/>
                  </a:lnTo>
                  <a:lnTo>
                    <a:pt x="8" y="33"/>
                  </a:lnTo>
                  <a:lnTo>
                    <a:pt x="5" y="32"/>
                  </a:lnTo>
                  <a:lnTo>
                    <a:pt x="4" y="29"/>
                  </a:lnTo>
                  <a:lnTo>
                    <a:pt x="2" y="27"/>
                  </a:lnTo>
                  <a:lnTo>
                    <a:pt x="1" y="23"/>
                  </a:lnTo>
                  <a:lnTo>
                    <a:pt x="0" y="20"/>
                  </a:lnTo>
                  <a:lnTo>
                    <a:pt x="0" y="16"/>
                  </a:lnTo>
                  <a:lnTo>
                    <a:pt x="1" y="13"/>
                  </a:lnTo>
                  <a:lnTo>
                    <a:pt x="2" y="9"/>
                  </a:lnTo>
                  <a:lnTo>
                    <a:pt x="4" y="6"/>
                  </a:lnTo>
                  <a:lnTo>
                    <a:pt x="5" y="4"/>
                  </a:lnTo>
                  <a:lnTo>
                    <a:pt x="8" y="2"/>
                  </a:lnTo>
                  <a:lnTo>
                    <a:pt x="11" y="1"/>
                  </a:lnTo>
                  <a:lnTo>
                    <a:pt x="13" y="0"/>
                  </a:lnTo>
                  <a:lnTo>
                    <a:pt x="16" y="0"/>
                  </a:lnTo>
                  <a:lnTo>
                    <a:pt x="19" y="0"/>
                  </a:lnTo>
                  <a:lnTo>
                    <a:pt x="21" y="1"/>
                  </a:lnTo>
                  <a:lnTo>
                    <a:pt x="24" y="3"/>
                  </a:lnTo>
                  <a:lnTo>
                    <a:pt x="26" y="5"/>
                  </a:lnTo>
                  <a:lnTo>
                    <a:pt x="28" y="8"/>
                  </a:lnTo>
                  <a:lnTo>
                    <a:pt x="28" y="12"/>
                  </a:lnTo>
                  <a:lnTo>
                    <a:pt x="29" y="15"/>
                  </a:lnTo>
                  <a:lnTo>
                    <a:pt x="29" y="19"/>
                  </a:lnTo>
                  <a:lnTo>
                    <a:pt x="28" y="22"/>
                  </a:lnTo>
                  <a:lnTo>
                    <a:pt x="27" y="25"/>
                  </a:lnTo>
                  <a:lnTo>
                    <a:pt x="26" y="28"/>
                  </a:lnTo>
                  <a:lnTo>
                    <a:pt x="24" y="31"/>
                  </a:lnTo>
                  <a:lnTo>
                    <a:pt x="21" y="33"/>
                  </a:lnTo>
                  <a:lnTo>
                    <a:pt x="19" y="34"/>
                  </a:lnTo>
                  <a:lnTo>
                    <a:pt x="16" y="35"/>
                  </a:lnTo>
                  <a:lnTo>
                    <a:pt x="13" y="3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8" name="Freeform 543"/>
            <p:cNvSpPr>
              <a:spLocks/>
            </p:cNvSpPr>
            <p:nvPr/>
          </p:nvSpPr>
          <p:spPr bwMode="auto">
            <a:xfrm>
              <a:off x="4594" y="2339"/>
              <a:ext cx="6" cy="10"/>
            </a:xfrm>
            <a:custGeom>
              <a:avLst/>
              <a:gdLst>
                <a:gd name="T0" fmla="*/ 3 w 6"/>
                <a:gd name="T1" fmla="*/ 9 h 10"/>
                <a:gd name="T2" fmla="*/ 1 w 6"/>
                <a:gd name="T3" fmla="*/ 8 h 10"/>
                <a:gd name="T4" fmla="*/ 1 w 6"/>
                <a:gd name="T5" fmla="*/ 8 h 10"/>
                <a:gd name="T6" fmla="*/ 0 w 6"/>
                <a:gd name="T7" fmla="*/ 6 h 10"/>
                <a:gd name="T8" fmla="*/ 0 w 6"/>
                <a:gd name="T9" fmla="*/ 4 h 10"/>
                <a:gd name="T10" fmla="*/ 0 w 6"/>
                <a:gd name="T11" fmla="*/ 2 h 10"/>
                <a:gd name="T12" fmla="*/ 1 w 6"/>
                <a:gd name="T13" fmla="*/ 1 h 10"/>
                <a:gd name="T14" fmla="*/ 2 w 6"/>
                <a:gd name="T15" fmla="*/ 0 h 10"/>
                <a:gd name="T16" fmla="*/ 3 w 6"/>
                <a:gd name="T17" fmla="*/ 0 h 10"/>
                <a:gd name="T18" fmla="*/ 4 w 6"/>
                <a:gd name="T19" fmla="*/ 1 h 10"/>
                <a:gd name="T20" fmla="*/ 5 w 6"/>
                <a:gd name="T21" fmla="*/ 2 h 10"/>
                <a:gd name="T22" fmla="*/ 5 w 6"/>
                <a:gd name="T23" fmla="*/ 3 h 10"/>
                <a:gd name="T24" fmla="*/ 5 w 6"/>
                <a:gd name="T25" fmla="*/ 5 h 10"/>
                <a:gd name="T26" fmla="*/ 5 w 6"/>
                <a:gd name="T27" fmla="*/ 7 h 10"/>
                <a:gd name="T28" fmla="*/ 4 w 6"/>
                <a:gd name="T29" fmla="*/ 8 h 10"/>
                <a:gd name="T30" fmla="*/ 3 w 6"/>
                <a:gd name="T31" fmla="*/ 8 h 10"/>
                <a:gd name="T32" fmla="*/ 3 w 6"/>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10">
                  <a:moveTo>
                    <a:pt x="3" y="9"/>
                  </a:moveTo>
                  <a:lnTo>
                    <a:pt x="1" y="8"/>
                  </a:lnTo>
                  <a:lnTo>
                    <a:pt x="1" y="8"/>
                  </a:lnTo>
                  <a:lnTo>
                    <a:pt x="0" y="6"/>
                  </a:lnTo>
                  <a:lnTo>
                    <a:pt x="0" y="4"/>
                  </a:lnTo>
                  <a:lnTo>
                    <a:pt x="0" y="2"/>
                  </a:lnTo>
                  <a:lnTo>
                    <a:pt x="1" y="1"/>
                  </a:lnTo>
                  <a:lnTo>
                    <a:pt x="2" y="0"/>
                  </a:lnTo>
                  <a:lnTo>
                    <a:pt x="3" y="0"/>
                  </a:lnTo>
                  <a:lnTo>
                    <a:pt x="4" y="1"/>
                  </a:lnTo>
                  <a:lnTo>
                    <a:pt x="5" y="2"/>
                  </a:lnTo>
                  <a:lnTo>
                    <a:pt x="5" y="3"/>
                  </a:lnTo>
                  <a:lnTo>
                    <a:pt x="5" y="5"/>
                  </a:lnTo>
                  <a:lnTo>
                    <a:pt x="5" y="7"/>
                  </a:lnTo>
                  <a:lnTo>
                    <a:pt x="4" y="8"/>
                  </a:lnTo>
                  <a:lnTo>
                    <a:pt x="3" y="8"/>
                  </a:lnTo>
                  <a:lnTo>
                    <a:pt x="3" y="9"/>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49" name="Freeform 544"/>
            <p:cNvSpPr>
              <a:spLocks/>
            </p:cNvSpPr>
            <p:nvPr/>
          </p:nvSpPr>
          <p:spPr bwMode="auto">
            <a:xfrm>
              <a:off x="4594" y="2339"/>
              <a:ext cx="12" cy="16"/>
            </a:xfrm>
            <a:custGeom>
              <a:avLst/>
              <a:gdLst>
                <a:gd name="T0" fmla="*/ 6 w 12"/>
                <a:gd name="T1" fmla="*/ 15 h 16"/>
                <a:gd name="T2" fmla="*/ 6 w 12"/>
                <a:gd name="T3" fmla="*/ 15 h 16"/>
                <a:gd name="T4" fmla="*/ 3 w 12"/>
                <a:gd name="T5" fmla="*/ 14 h 16"/>
                <a:gd name="T6" fmla="*/ 2 w 12"/>
                <a:gd name="T7" fmla="*/ 13 h 16"/>
                <a:gd name="T8" fmla="*/ 1 w 12"/>
                <a:gd name="T9" fmla="*/ 10 h 16"/>
                <a:gd name="T10" fmla="*/ 0 w 12"/>
                <a:gd name="T11" fmla="*/ 7 h 16"/>
                <a:gd name="T12" fmla="*/ 1 w 12"/>
                <a:gd name="T13" fmla="*/ 4 h 16"/>
                <a:gd name="T14" fmla="*/ 3 w 12"/>
                <a:gd name="T15" fmla="*/ 2 h 16"/>
                <a:gd name="T16" fmla="*/ 4 w 12"/>
                <a:gd name="T17" fmla="*/ 0 h 16"/>
                <a:gd name="T18" fmla="*/ 6 w 12"/>
                <a:gd name="T19" fmla="*/ 0 h 16"/>
                <a:gd name="T20" fmla="*/ 8 w 12"/>
                <a:gd name="T21" fmla="*/ 1 h 16"/>
                <a:gd name="T22" fmla="*/ 10 w 12"/>
                <a:gd name="T23" fmla="*/ 3 h 16"/>
                <a:gd name="T24" fmla="*/ 11 w 12"/>
                <a:gd name="T25" fmla="*/ 5 h 16"/>
                <a:gd name="T26" fmla="*/ 11 w 12"/>
                <a:gd name="T27" fmla="*/ 8 h 16"/>
                <a:gd name="T28" fmla="*/ 11 w 12"/>
                <a:gd name="T29" fmla="*/ 11 h 16"/>
                <a:gd name="T30" fmla="*/ 9 w 12"/>
                <a:gd name="T31" fmla="*/ 13 h 16"/>
                <a:gd name="T32" fmla="*/ 7 w 12"/>
                <a:gd name="T33" fmla="*/ 14 h 16"/>
                <a:gd name="T34" fmla="*/ 6 w 12"/>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6">
                  <a:moveTo>
                    <a:pt x="6" y="15"/>
                  </a:moveTo>
                  <a:lnTo>
                    <a:pt x="6" y="15"/>
                  </a:lnTo>
                  <a:lnTo>
                    <a:pt x="3" y="14"/>
                  </a:lnTo>
                  <a:lnTo>
                    <a:pt x="2" y="13"/>
                  </a:lnTo>
                  <a:lnTo>
                    <a:pt x="1" y="10"/>
                  </a:lnTo>
                  <a:lnTo>
                    <a:pt x="0" y="7"/>
                  </a:lnTo>
                  <a:lnTo>
                    <a:pt x="1" y="4"/>
                  </a:lnTo>
                  <a:lnTo>
                    <a:pt x="3" y="2"/>
                  </a:lnTo>
                  <a:lnTo>
                    <a:pt x="4" y="0"/>
                  </a:lnTo>
                  <a:lnTo>
                    <a:pt x="6" y="0"/>
                  </a:lnTo>
                  <a:lnTo>
                    <a:pt x="8" y="1"/>
                  </a:lnTo>
                  <a:lnTo>
                    <a:pt x="10" y="3"/>
                  </a:lnTo>
                  <a:lnTo>
                    <a:pt x="11" y="5"/>
                  </a:lnTo>
                  <a:lnTo>
                    <a:pt x="11" y="8"/>
                  </a:lnTo>
                  <a:lnTo>
                    <a:pt x="11" y="11"/>
                  </a:lnTo>
                  <a:lnTo>
                    <a:pt x="9" y="13"/>
                  </a:lnTo>
                  <a:lnTo>
                    <a:pt x="7" y="14"/>
                  </a:lnTo>
                  <a:lnTo>
                    <a:pt x="6"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0" name="Freeform 545"/>
            <p:cNvSpPr>
              <a:spLocks/>
            </p:cNvSpPr>
            <p:nvPr/>
          </p:nvSpPr>
          <p:spPr bwMode="auto">
            <a:xfrm>
              <a:off x="4597" y="2340"/>
              <a:ext cx="5" cy="10"/>
            </a:xfrm>
            <a:custGeom>
              <a:avLst/>
              <a:gdLst>
                <a:gd name="T0" fmla="*/ 2 w 5"/>
                <a:gd name="T1" fmla="*/ 9 h 10"/>
                <a:gd name="T2" fmla="*/ 1 w 5"/>
                <a:gd name="T3" fmla="*/ 8 h 10"/>
                <a:gd name="T4" fmla="*/ 0 w 5"/>
                <a:gd name="T5" fmla="*/ 8 h 10"/>
                <a:gd name="T6" fmla="*/ 0 w 5"/>
                <a:gd name="T7" fmla="*/ 6 h 10"/>
                <a:gd name="T8" fmla="*/ 0 w 5"/>
                <a:gd name="T9" fmla="*/ 4 h 10"/>
                <a:gd name="T10" fmla="*/ 0 w 5"/>
                <a:gd name="T11" fmla="*/ 2 h 10"/>
                <a:gd name="T12" fmla="*/ 0 w 5"/>
                <a:gd name="T13" fmla="*/ 1 h 10"/>
                <a:gd name="T14" fmla="*/ 1 w 5"/>
                <a:gd name="T15" fmla="*/ 1 h 10"/>
                <a:gd name="T16" fmla="*/ 2 w 5"/>
                <a:gd name="T17" fmla="*/ 0 h 10"/>
                <a:gd name="T18" fmla="*/ 3 w 5"/>
                <a:gd name="T19" fmla="*/ 1 h 10"/>
                <a:gd name="T20" fmla="*/ 4 w 5"/>
                <a:gd name="T21" fmla="*/ 1 h 10"/>
                <a:gd name="T22" fmla="*/ 4 w 5"/>
                <a:gd name="T23" fmla="*/ 3 h 10"/>
                <a:gd name="T24" fmla="*/ 4 w 5"/>
                <a:gd name="T25" fmla="*/ 5 h 10"/>
                <a:gd name="T26" fmla="*/ 4 w 5"/>
                <a:gd name="T27" fmla="*/ 6 h 10"/>
                <a:gd name="T28" fmla="*/ 3 w 5"/>
                <a:gd name="T29" fmla="*/ 8 h 10"/>
                <a:gd name="T30" fmla="*/ 3 w 5"/>
                <a:gd name="T31" fmla="*/ 8 h 10"/>
                <a:gd name="T32" fmla="*/ 2 w 5"/>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0">
                  <a:moveTo>
                    <a:pt x="2" y="9"/>
                  </a:moveTo>
                  <a:lnTo>
                    <a:pt x="1" y="8"/>
                  </a:lnTo>
                  <a:lnTo>
                    <a:pt x="0" y="8"/>
                  </a:lnTo>
                  <a:lnTo>
                    <a:pt x="0" y="6"/>
                  </a:lnTo>
                  <a:lnTo>
                    <a:pt x="0" y="4"/>
                  </a:lnTo>
                  <a:lnTo>
                    <a:pt x="0" y="2"/>
                  </a:lnTo>
                  <a:lnTo>
                    <a:pt x="0" y="1"/>
                  </a:lnTo>
                  <a:lnTo>
                    <a:pt x="1" y="1"/>
                  </a:lnTo>
                  <a:lnTo>
                    <a:pt x="2" y="0"/>
                  </a:lnTo>
                  <a:lnTo>
                    <a:pt x="3" y="1"/>
                  </a:lnTo>
                  <a:lnTo>
                    <a:pt x="4" y="1"/>
                  </a:lnTo>
                  <a:lnTo>
                    <a:pt x="4" y="3"/>
                  </a:lnTo>
                  <a:lnTo>
                    <a:pt x="4" y="5"/>
                  </a:lnTo>
                  <a:lnTo>
                    <a:pt x="4" y="6"/>
                  </a:lnTo>
                  <a:lnTo>
                    <a:pt x="3" y="8"/>
                  </a:lnTo>
                  <a:lnTo>
                    <a:pt x="3" y="8"/>
                  </a:lnTo>
                  <a:lnTo>
                    <a:pt x="2" y="9"/>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1" name="Freeform 546"/>
            <p:cNvSpPr>
              <a:spLocks/>
            </p:cNvSpPr>
            <p:nvPr/>
          </p:nvSpPr>
          <p:spPr bwMode="auto">
            <a:xfrm>
              <a:off x="4597" y="2340"/>
              <a:ext cx="11" cy="16"/>
            </a:xfrm>
            <a:custGeom>
              <a:avLst/>
              <a:gdLst>
                <a:gd name="T0" fmla="*/ 4 w 11"/>
                <a:gd name="T1" fmla="*/ 15 h 16"/>
                <a:gd name="T2" fmla="*/ 4 w 11"/>
                <a:gd name="T3" fmla="*/ 15 h 16"/>
                <a:gd name="T4" fmla="*/ 3 w 11"/>
                <a:gd name="T5" fmla="*/ 14 h 16"/>
                <a:gd name="T6" fmla="*/ 1 w 11"/>
                <a:gd name="T7" fmla="*/ 13 h 16"/>
                <a:gd name="T8" fmla="*/ 0 w 11"/>
                <a:gd name="T9" fmla="*/ 10 h 16"/>
                <a:gd name="T10" fmla="*/ 0 w 11"/>
                <a:gd name="T11" fmla="*/ 7 h 16"/>
                <a:gd name="T12" fmla="*/ 0 w 11"/>
                <a:gd name="T13" fmla="*/ 4 h 16"/>
                <a:gd name="T14" fmla="*/ 1 w 11"/>
                <a:gd name="T15" fmla="*/ 2 h 16"/>
                <a:gd name="T16" fmla="*/ 3 w 11"/>
                <a:gd name="T17" fmla="*/ 1 h 16"/>
                <a:gd name="T18" fmla="*/ 5 w 11"/>
                <a:gd name="T19" fmla="*/ 0 h 16"/>
                <a:gd name="T20" fmla="*/ 7 w 11"/>
                <a:gd name="T21" fmla="*/ 1 h 16"/>
                <a:gd name="T22" fmla="*/ 9 w 11"/>
                <a:gd name="T23" fmla="*/ 2 h 16"/>
                <a:gd name="T24" fmla="*/ 9 w 11"/>
                <a:gd name="T25" fmla="*/ 5 h 16"/>
                <a:gd name="T26" fmla="*/ 10 w 11"/>
                <a:gd name="T27" fmla="*/ 8 h 16"/>
                <a:gd name="T28" fmla="*/ 9 w 11"/>
                <a:gd name="T29" fmla="*/ 10 h 16"/>
                <a:gd name="T30" fmla="*/ 8 w 11"/>
                <a:gd name="T31" fmla="*/ 13 h 16"/>
                <a:gd name="T32" fmla="*/ 7 w 11"/>
                <a:gd name="T33" fmla="*/ 14 h 16"/>
                <a:gd name="T34" fmla="*/ 4 w 11"/>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16">
                  <a:moveTo>
                    <a:pt x="4" y="15"/>
                  </a:moveTo>
                  <a:lnTo>
                    <a:pt x="4" y="15"/>
                  </a:lnTo>
                  <a:lnTo>
                    <a:pt x="3" y="14"/>
                  </a:lnTo>
                  <a:lnTo>
                    <a:pt x="1" y="13"/>
                  </a:lnTo>
                  <a:lnTo>
                    <a:pt x="0" y="10"/>
                  </a:lnTo>
                  <a:lnTo>
                    <a:pt x="0" y="7"/>
                  </a:lnTo>
                  <a:lnTo>
                    <a:pt x="0" y="4"/>
                  </a:lnTo>
                  <a:lnTo>
                    <a:pt x="1" y="2"/>
                  </a:lnTo>
                  <a:lnTo>
                    <a:pt x="3" y="1"/>
                  </a:lnTo>
                  <a:lnTo>
                    <a:pt x="5" y="0"/>
                  </a:lnTo>
                  <a:lnTo>
                    <a:pt x="7" y="1"/>
                  </a:lnTo>
                  <a:lnTo>
                    <a:pt x="9" y="2"/>
                  </a:lnTo>
                  <a:lnTo>
                    <a:pt x="9" y="5"/>
                  </a:lnTo>
                  <a:lnTo>
                    <a:pt x="10" y="8"/>
                  </a:lnTo>
                  <a:lnTo>
                    <a:pt x="9" y="10"/>
                  </a:lnTo>
                  <a:lnTo>
                    <a:pt x="8" y="13"/>
                  </a:lnTo>
                  <a:lnTo>
                    <a:pt x="7" y="14"/>
                  </a:lnTo>
                  <a:lnTo>
                    <a:pt x="4"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2" name="Freeform 547"/>
            <p:cNvSpPr>
              <a:spLocks/>
            </p:cNvSpPr>
            <p:nvPr/>
          </p:nvSpPr>
          <p:spPr bwMode="auto">
            <a:xfrm>
              <a:off x="4814" y="2770"/>
              <a:ext cx="24" cy="32"/>
            </a:xfrm>
            <a:custGeom>
              <a:avLst/>
              <a:gdLst>
                <a:gd name="T0" fmla="*/ 10 w 24"/>
                <a:gd name="T1" fmla="*/ 31 h 32"/>
                <a:gd name="T2" fmla="*/ 8 w 24"/>
                <a:gd name="T3" fmla="*/ 30 h 32"/>
                <a:gd name="T4" fmla="*/ 6 w 24"/>
                <a:gd name="T5" fmla="*/ 29 h 32"/>
                <a:gd name="T6" fmla="*/ 4 w 24"/>
                <a:gd name="T7" fmla="*/ 28 h 32"/>
                <a:gd name="T8" fmla="*/ 2 w 24"/>
                <a:gd name="T9" fmla="*/ 25 h 32"/>
                <a:gd name="T10" fmla="*/ 2 w 24"/>
                <a:gd name="T11" fmla="*/ 23 h 32"/>
                <a:gd name="T12" fmla="*/ 0 w 24"/>
                <a:gd name="T13" fmla="*/ 20 h 32"/>
                <a:gd name="T14" fmla="*/ 0 w 24"/>
                <a:gd name="T15" fmla="*/ 18 h 32"/>
                <a:gd name="T16" fmla="*/ 0 w 24"/>
                <a:gd name="T17" fmla="*/ 14 h 32"/>
                <a:gd name="T18" fmla="*/ 0 w 24"/>
                <a:gd name="T19" fmla="*/ 12 h 32"/>
                <a:gd name="T20" fmla="*/ 2 w 24"/>
                <a:gd name="T21" fmla="*/ 8 h 32"/>
                <a:gd name="T22" fmla="*/ 2 w 24"/>
                <a:gd name="T23" fmla="*/ 6 h 32"/>
                <a:gd name="T24" fmla="*/ 4 w 24"/>
                <a:gd name="T25" fmla="*/ 3 h 32"/>
                <a:gd name="T26" fmla="*/ 6 w 24"/>
                <a:gd name="T27" fmla="*/ 2 h 32"/>
                <a:gd name="T28" fmla="*/ 8 w 24"/>
                <a:gd name="T29" fmla="*/ 1 h 32"/>
                <a:gd name="T30" fmla="*/ 10 w 24"/>
                <a:gd name="T31" fmla="*/ 0 h 32"/>
                <a:gd name="T32" fmla="*/ 13 w 24"/>
                <a:gd name="T33" fmla="*/ 0 h 32"/>
                <a:gd name="T34" fmla="*/ 15 w 24"/>
                <a:gd name="T35" fmla="*/ 0 h 32"/>
                <a:gd name="T36" fmla="*/ 17 w 24"/>
                <a:gd name="T37" fmla="*/ 1 h 32"/>
                <a:gd name="T38" fmla="*/ 19 w 24"/>
                <a:gd name="T39" fmla="*/ 3 h 32"/>
                <a:gd name="T40" fmla="*/ 21 w 24"/>
                <a:gd name="T41" fmla="*/ 5 h 32"/>
                <a:gd name="T42" fmla="*/ 21 w 24"/>
                <a:gd name="T43" fmla="*/ 8 h 32"/>
                <a:gd name="T44" fmla="*/ 23 w 24"/>
                <a:gd name="T45" fmla="*/ 10 h 32"/>
                <a:gd name="T46" fmla="*/ 23 w 24"/>
                <a:gd name="T47" fmla="*/ 13 h 32"/>
                <a:gd name="T48" fmla="*/ 23 w 24"/>
                <a:gd name="T49" fmla="*/ 16 h 32"/>
                <a:gd name="T50" fmla="*/ 23 w 24"/>
                <a:gd name="T51" fmla="*/ 19 h 32"/>
                <a:gd name="T52" fmla="*/ 21 w 24"/>
                <a:gd name="T53" fmla="*/ 22 h 32"/>
                <a:gd name="T54" fmla="*/ 21 w 24"/>
                <a:gd name="T55" fmla="*/ 25 h 32"/>
                <a:gd name="T56" fmla="*/ 19 w 24"/>
                <a:gd name="T57" fmla="*/ 27 h 32"/>
                <a:gd name="T58" fmla="*/ 17 w 24"/>
                <a:gd name="T59" fmla="*/ 28 h 32"/>
                <a:gd name="T60" fmla="*/ 15 w 24"/>
                <a:gd name="T61" fmla="*/ 29 h 32"/>
                <a:gd name="T62" fmla="*/ 13 w 24"/>
                <a:gd name="T63" fmla="*/ 31 h 32"/>
                <a:gd name="T64" fmla="*/ 10 w 24"/>
                <a:gd name="T6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32">
                  <a:moveTo>
                    <a:pt x="10" y="31"/>
                  </a:moveTo>
                  <a:lnTo>
                    <a:pt x="8" y="30"/>
                  </a:lnTo>
                  <a:lnTo>
                    <a:pt x="6" y="29"/>
                  </a:lnTo>
                  <a:lnTo>
                    <a:pt x="4" y="28"/>
                  </a:lnTo>
                  <a:lnTo>
                    <a:pt x="2" y="25"/>
                  </a:lnTo>
                  <a:lnTo>
                    <a:pt x="2" y="23"/>
                  </a:lnTo>
                  <a:lnTo>
                    <a:pt x="0" y="20"/>
                  </a:lnTo>
                  <a:lnTo>
                    <a:pt x="0" y="18"/>
                  </a:lnTo>
                  <a:lnTo>
                    <a:pt x="0" y="14"/>
                  </a:lnTo>
                  <a:lnTo>
                    <a:pt x="0" y="12"/>
                  </a:lnTo>
                  <a:lnTo>
                    <a:pt x="2" y="8"/>
                  </a:lnTo>
                  <a:lnTo>
                    <a:pt x="2" y="6"/>
                  </a:lnTo>
                  <a:lnTo>
                    <a:pt x="4" y="3"/>
                  </a:lnTo>
                  <a:lnTo>
                    <a:pt x="6" y="2"/>
                  </a:lnTo>
                  <a:lnTo>
                    <a:pt x="8" y="1"/>
                  </a:lnTo>
                  <a:lnTo>
                    <a:pt x="10" y="0"/>
                  </a:lnTo>
                  <a:lnTo>
                    <a:pt x="13" y="0"/>
                  </a:lnTo>
                  <a:lnTo>
                    <a:pt x="15" y="0"/>
                  </a:lnTo>
                  <a:lnTo>
                    <a:pt x="17" y="1"/>
                  </a:lnTo>
                  <a:lnTo>
                    <a:pt x="19" y="3"/>
                  </a:lnTo>
                  <a:lnTo>
                    <a:pt x="21" y="5"/>
                  </a:lnTo>
                  <a:lnTo>
                    <a:pt x="21" y="8"/>
                  </a:lnTo>
                  <a:lnTo>
                    <a:pt x="23" y="10"/>
                  </a:lnTo>
                  <a:lnTo>
                    <a:pt x="23" y="13"/>
                  </a:lnTo>
                  <a:lnTo>
                    <a:pt x="23" y="16"/>
                  </a:lnTo>
                  <a:lnTo>
                    <a:pt x="23" y="19"/>
                  </a:lnTo>
                  <a:lnTo>
                    <a:pt x="21" y="22"/>
                  </a:lnTo>
                  <a:lnTo>
                    <a:pt x="21" y="25"/>
                  </a:lnTo>
                  <a:lnTo>
                    <a:pt x="19" y="27"/>
                  </a:lnTo>
                  <a:lnTo>
                    <a:pt x="17" y="28"/>
                  </a:lnTo>
                  <a:lnTo>
                    <a:pt x="15" y="29"/>
                  </a:lnTo>
                  <a:lnTo>
                    <a:pt x="13" y="31"/>
                  </a:lnTo>
                  <a:lnTo>
                    <a:pt x="10" y="3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3" name="Freeform 548"/>
            <p:cNvSpPr>
              <a:spLocks/>
            </p:cNvSpPr>
            <p:nvPr/>
          </p:nvSpPr>
          <p:spPr bwMode="auto">
            <a:xfrm>
              <a:off x="4814" y="2770"/>
              <a:ext cx="30" cy="38"/>
            </a:xfrm>
            <a:custGeom>
              <a:avLst/>
              <a:gdLst>
                <a:gd name="T0" fmla="*/ 13 w 30"/>
                <a:gd name="T1" fmla="*/ 37 h 38"/>
                <a:gd name="T2" fmla="*/ 13 w 30"/>
                <a:gd name="T3" fmla="*/ 37 h 38"/>
                <a:gd name="T4" fmla="*/ 10 w 30"/>
                <a:gd name="T5" fmla="*/ 36 h 38"/>
                <a:gd name="T6" fmla="*/ 7 w 30"/>
                <a:gd name="T7" fmla="*/ 35 h 38"/>
                <a:gd name="T8" fmla="*/ 5 w 30"/>
                <a:gd name="T9" fmla="*/ 33 h 38"/>
                <a:gd name="T10" fmla="*/ 3 w 30"/>
                <a:gd name="T11" fmla="*/ 30 h 38"/>
                <a:gd name="T12" fmla="*/ 2 w 30"/>
                <a:gd name="T13" fmla="*/ 27 h 38"/>
                <a:gd name="T14" fmla="*/ 0 w 30"/>
                <a:gd name="T15" fmla="*/ 24 h 38"/>
                <a:gd name="T16" fmla="*/ 0 w 30"/>
                <a:gd name="T17" fmla="*/ 21 h 38"/>
                <a:gd name="T18" fmla="*/ 0 w 30"/>
                <a:gd name="T19" fmla="*/ 17 h 38"/>
                <a:gd name="T20" fmla="*/ 0 w 30"/>
                <a:gd name="T21" fmla="*/ 14 h 38"/>
                <a:gd name="T22" fmla="*/ 2 w 30"/>
                <a:gd name="T23" fmla="*/ 10 h 38"/>
                <a:gd name="T24" fmla="*/ 3 w 30"/>
                <a:gd name="T25" fmla="*/ 7 h 38"/>
                <a:gd name="T26" fmla="*/ 5 w 30"/>
                <a:gd name="T27" fmla="*/ 4 h 38"/>
                <a:gd name="T28" fmla="*/ 7 w 30"/>
                <a:gd name="T29" fmla="*/ 2 h 38"/>
                <a:gd name="T30" fmla="*/ 10 w 30"/>
                <a:gd name="T31" fmla="*/ 1 h 38"/>
                <a:gd name="T32" fmla="*/ 13 w 30"/>
                <a:gd name="T33" fmla="*/ 0 h 38"/>
                <a:gd name="T34" fmla="*/ 16 w 30"/>
                <a:gd name="T35" fmla="*/ 0 h 38"/>
                <a:gd name="T36" fmla="*/ 19 w 30"/>
                <a:gd name="T37" fmla="*/ 0 h 38"/>
                <a:gd name="T38" fmla="*/ 22 w 30"/>
                <a:gd name="T39" fmla="*/ 1 h 38"/>
                <a:gd name="T40" fmla="*/ 24 w 30"/>
                <a:gd name="T41" fmla="*/ 3 h 38"/>
                <a:gd name="T42" fmla="*/ 26 w 30"/>
                <a:gd name="T43" fmla="*/ 6 h 38"/>
                <a:gd name="T44" fmla="*/ 27 w 30"/>
                <a:gd name="T45" fmla="*/ 9 h 38"/>
                <a:gd name="T46" fmla="*/ 29 w 30"/>
                <a:gd name="T47" fmla="*/ 12 h 38"/>
                <a:gd name="T48" fmla="*/ 29 w 30"/>
                <a:gd name="T49" fmla="*/ 15 h 38"/>
                <a:gd name="T50" fmla="*/ 29 w 30"/>
                <a:gd name="T51" fmla="*/ 19 h 38"/>
                <a:gd name="T52" fmla="*/ 29 w 30"/>
                <a:gd name="T53" fmla="*/ 23 h 38"/>
                <a:gd name="T54" fmla="*/ 27 w 30"/>
                <a:gd name="T55" fmla="*/ 26 h 38"/>
                <a:gd name="T56" fmla="*/ 26 w 30"/>
                <a:gd name="T57" fmla="*/ 30 h 38"/>
                <a:gd name="T58" fmla="*/ 24 w 30"/>
                <a:gd name="T59" fmla="*/ 32 h 38"/>
                <a:gd name="T60" fmla="*/ 21 w 30"/>
                <a:gd name="T61" fmla="*/ 34 h 38"/>
                <a:gd name="T62" fmla="*/ 19 w 30"/>
                <a:gd name="T63" fmla="*/ 35 h 38"/>
                <a:gd name="T64" fmla="*/ 16 w 30"/>
                <a:gd name="T65" fmla="*/ 37 h 38"/>
                <a:gd name="T66" fmla="*/ 13 w 30"/>
                <a:gd name="T6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 h="38">
                  <a:moveTo>
                    <a:pt x="13" y="37"/>
                  </a:moveTo>
                  <a:lnTo>
                    <a:pt x="13" y="37"/>
                  </a:lnTo>
                  <a:lnTo>
                    <a:pt x="10" y="36"/>
                  </a:lnTo>
                  <a:lnTo>
                    <a:pt x="7" y="35"/>
                  </a:lnTo>
                  <a:lnTo>
                    <a:pt x="5" y="33"/>
                  </a:lnTo>
                  <a:lnTo>
                    <a:pt x="3" y="30"/>
                  </a:lnTo>
                  <a:lnTo>
                    <a:pt x="2" y="27"/>
                  </a:lnTo>
                  <a:lnTo>
                    <a:pt x="0" y="24"/>
                  </a:lnTo>
                  <a:lnTo>
                    <a:pt x="0" y="21"/>
                  </a:lnTo>
                  <a:lnTo>
                    <a:pt x="0" y="17"/>
                  </a:lnTo>
                  <a:lnTo>
                    <a:pt x="0" y="14"/>
                  </a:lnTo>
                  <a:lnTo>
                    <a:pt x="2" y="10"/>
                  </a:lnTo>
                  <a:lnTo>
                    <a:pt x="3" y="7"/>
                  </a:lnTo>
                  <a:lnTo>
                    <a:pt x="5" y="4"/>
                  </a:lnTo>
                  <a:lnTo>
                    <a:pt x="7" y="2"/>
                  </a:lnTo>
                  <a:lnTo>
                    <a:pt x="10" y="1"/>
                  </a:lnTo>
                  <a:lnTo>
                    <a:pt x="13" y="0"/>
                  </a:lnTo>
                  <a:lnTo>
                    <a:pt x="16" y="0"/>
                  </a:lnTo>
                  <a:lnTo>
                    <a:pt x="19" y="0"/>
                  </a:lnTo>
                  <a:lnTo>
                    <a:pt x="22" y="1"/>
                  </a:lnTo>
                  <a:lnTo>
                    <a:pt x="24" y="3"/>
                  </a:lnTo>
                  <a:lnTo>
                    <a:pt x="26" y="6"/>
                  </a:lnTo>
                  <a:lnTo>
                    <a:pt x="27" y="9"/>
                  </a:lnTo>
                  <a:lnTo>
                    <a:pt x="29" y="12"/>
                  </a:lnTo>
                  <a:lnTo>
                    <a:pt x="29" y="15"/>
                  </a:lnTo>
                  <a:lnTo>
                    <a:pt x="29" y="19"/>
                  </a:lnTo>
                  <a:lnTo>
                    <a:pt x="29" y="23"/>
                  </a:lnTo>
                  <a:lnTo>
                    <a:pt x="27" y="26"/>
                  </a:lnTo>
                  <a:lnTo>
                    <a:pt x="26" y="30"/>
                  </a:lnTo>
                  <a:lnTo>
                    <a:pt x="24" y="32"/>
                  </a:lnTo>
                  <a:lnTo>
                    <a:pt x="21" y="34"/>
                  </a:lnTo>
                  <a:lnTo>
                    <a:pt x="19" y="35"/>
                  </a:lnTo>
                  <a:lnTo>
                    <a:pt x="16" y="37"/>
                  </a:lnTo>
                  <a:lnTo>
                    <a:pt x="13" y="3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4" name="Freeform 549"/>
            <p:cNvSpPr>
              <a:spLocks/>
            </p:cNvSpPr>
            <p:nvPr/>
          </p:nvSpPr>
          <p:spPr bwMode="auto">
            <a:xfrm>
              <a:off x="4816" y="2771"/>
              <a:ext cx="24" cy="31"/>
            </a:xfrm>
            <a:custGeom>
              <a:avLst/>
              <a:gdLst>
                <a:gd name="T0" fmla="*/ 10 w 24"/>
                <a:gd name="T1" fmla="*/ 30 h 31"/>
                <a:gd name="T2" fmla="*/ 8 w 24"/>
                <a:gd name="T3" fmla="*/ 30 h 31"/>
                <a:gd name="T4" fmla="*/ 6 w 24"/>
                <a:gd name="T5" fmla="*/ 28 h 31"/>
                <a:gd name="T6" fmla="*/ 4 w 24"/>
                <a:gd name="T7" fmla="*/ 28 h 31"/>
                <a:gd name="T8" fmla="*/ 3 w 24"/>
                <a:gd name="T9" fmla="*/ 25 h 31"/>
                <a:gd name="T10" fmla="*/ 2 w 24"/>
                <a:gd name="T11" fmla="*/ 23 h 31"/>
                <a:gd name="T12" fmla="*/ 1 w 24"/>
                <a:gd name="T13" fmla="*/ 20 h 31"/>
                <a:gd name="T14" fmla="*/ 0 w 24"/>
                <a:gd name="T15" fmla="*/ 18 h 31"/>
                <a:gd name="T16" fmla="*/ 0 w 24"/>
                <a:gd name="T17" fmla="*/ 14 h 31"/>
                <a:gd name="T18" fmla="*/ 1 w 24"/>
                <a:gd name="T19" fmla="*/ 12 h 31"/>
                <a:gd name="T20" fmla="*/ 2 w 24"/>
                <a:gd name="T21" fmla="*/ 8 h 31"/>
                <a:gd name="T22" fmla="*/ 2 w 24"/>
                <a:gd name="T23" fmla="*/ 6 h 31"/>
                <a:gd name="T24" fmla="*/ 4 w 24"/>
                <a:gd name="T25" fmla="*/ 4 h 31"/>
                <a:gd name="T26" fmla="*/ 6 w 24"/>
                <a:gd name="T27" fmla="*/ 3 h 31"/>
                <a:gd name="T28" fmla="*/ 8 w 24"/>
                <a:gd name="T29" fmla="*/ 2 h 31"/>
                <a:gd name="T30" fmla="*/ 10 w 24"/>
                <a:gd name="T31" fmla="*/ 0 h 31"/>
                <a:gd name="T32" fmla="*/ 13 w 24"/>
                <a:gd name="T33" fmla="*/ 0 h 31"/>
                <a:gd name="T34" fmla="*/ 15 w 24"/>
                <a:gd name="T35" fmla="*/ 1 h 31"/>
                <a:gd name="T36" fmla="*/ 17 w 24"/>
                <a:gd name="T37" fmla="*/ 2 h 31"/>
                <a:gd name="T38" fmla="*/ 19 w 24"/>
                <a:gd name="T39" fmla="*/ 3 h 31"/>
                <a:gd name="T40" fmla="*/ 20 w 24"/>
                <a:gd name="T41" fmla="*/ 5 h 31"/>
                <a:gd name="T42" fmla="*/ 21 w 24"/>
                <a:gd name="T43" fmla="*/ 8 h 31"/>
                <a:gd name="T44" fmla="*/ 22 w 24"/>
                <a:gd name="T45" fmla="*/ 11 h 31"/>
                <a:gd name="T46" fmla="*/ 23 w 24"/>
                <a:gd name="T47" fmla="*/ 13 h 31"/>
                <a:gd name="T48" fmla="*/ 23 w 24"/>
                <a:gd name="T49" fmla="*/ 16 h 31"/>
                <a:gd name="T50" fmla="*/ 22 w 24"/>
                <a:gd name="T51" fmla="*/ 19 h 31"/>
                <a:gd name="T52" fmla="*/ 21 w 24"/>
                <a:gd name="T53" fmla="*/ 22 h 31"/>
                <a:gd name="T54" fmla="*/ 20 w 24"/>
                <a:gd name="T55" fmla="*/ 24 h 31"/>
                <a:gd name="T56" fmla="*/ 19 w 24"/>
                <a:gd name="T57" fmla="*/ 27 h 31"/>
                <a:gd name="T58" fmla="*/ 17 w 24"/>
                <a:gd name="T59" fmla="*/ 28 h 31"/>
                <a:gd name="T60" fmla="*/ 15 w 24"/>
                <a:gd name="T61" fmla="*/ 29 h 31"/>
                <a:gd name="T62" fmla="*/ 13 w 24"/>
                <a:gd name="T63" fmla="*/ 30 h 31"/>
                <a:gd name="T64" fmla="*/ 10 w 24"/>
                <a:gd name="T6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31">
                  <a:moveTo>
                    <a:pt x="10" y="30"/>
                  </a:moveTo>
                  <a:lnTo>
                    <a:pt x="8" y="30"/>
                  </a:lnTo>
                  <a:lnTo>
                    <a:pt x="6" y="28"/>
                  </a:lnTo>
                  <a:lnTo>
                    <a:pt x="4" y="28"/>
                  </a:lnTo>
                  <a:lnTo>
                    <a:pt x="3" y="25"/>
                  </a:lnTo>
                  <a:lnTo>
                    <a:pt x="2" y="23"/>
                  </a:lnTo>
                  <a:lnTo>
                    <a:pt x="1" y="20"/>
                  </a:lnTo>
                  <a:lnTo>
                    <a:pt x="0" y="18"/>
                  </a:lnTo>
                  <a:lnTo>
                    <a:pt x="0" y="14"/>
                  </a:lnTo>
                  <a:lnTo>
                    <a:pt x="1" y="12"/>
                  </a:lnTo>
                  <a:lnTo>
                    <a:pt x="2" y="8"/>
                  </a:lnTo>
                  <a:lnTo>
                    <a:pt x="2" y="6"/>
                  </a:lnTo>
                  <a:lnTo>
                    <a:pt x="4" y="4"/>
                  </a:lnTo>
                  <a:lnTo>
                    <a:pt x="6" y="3"/>
                  </a:lnTo>
                  <a:lnTo>
                    <a:pt x="8" y="2"/>
                  </a:lnTo>
                  <a:lnTo>
                    <a:pt x="10" y="0"/>
                  </a:lnTo>
                  <a:lnTo>
                    <a:pt x="13" y="0"/>
                  </a:lnTo>
                  <a:lnTo>
                    <a:pt x="15" y="1"/>
                  </a:lnTo>
                  <a:lnTo>
                    <a:pt x="17" y="2"/>
                  </a:lnTo>
                  <a:lnTo>
                    <a:pt x="19" y="3"/>
                  </a:lnTo>
                  <a:lnTo>
                    <a:pt x="20" y="5"/>
                  </a:lnTo>
                  <a:lnTo>
                    <a:pt x="21" y="8"/>
                  </a:lnTo>
                  <a:lnTo>
                    <a:pt x="22" y="11"/>
                  </a:lnTo>
                  <a:lnTo>
                    <a:pt x="23" y="13"/>
                  </a:lnTo>
                  <a:lnTo>
                    <a:pt x="23" y="16"/>
                  </a:lnTo>
                  <a:lnTo>
                    <a:pt x="22" y="19"/>
                  </a:lnTo>
                  <a:lnTo>
                    <a:pt x="21" y="22"/>
                  </a:lnTo>
                  <a:lnTo>
                    <a:pt x="20" y="24"/>
                  </a:lnTo>
                  <a:lnTo>
                    <a:pt x="19" y="27"/>
                  </a:lnTo>
                  <a:lnTo>
                    <a:pt x="17" y="28"/>
                  </a:lnTo>
                  <a:lnTo>
                    <a:pt x="15" y="29"/>
                  </a:lnTo>
                  <a:lnTo>
                    <a:pt x="13" y="30"/>
                  </a:lnTo>
                  <a:lnTo>
                    <a:pt x="10" y="30"/>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5" name="Freeform 550"/>
            <p:cNvSpPr>
              <a:spLocks/>
            </p:cNvSpPr>
            <p:nvPr/>
          </p:nvSpPr>
          <p:spPr bwMode="auto">
            <a:xfrm>
              <a:off x="4816" y="2771"/>
              <a:ext cx="30" cy="37"/>
            </a:xfrm>
            <a:custGeom>
              <a:avLst/>
              <a:gdLst>
                <a:gd name="T0" fmla="*/ 13 w 30"/>
                <a:gd name="T1" fmla="*/ 36 h 37"/>
                <a:gd name="T2" fmla="*/ 13 w 30"/>
                <a:gd name="T3" fmla="*/ 36 h 37"/>
                <a:gd name="T4" fmla="*/ 10 w 30"/>
                <a:gd name="T5" fmla="*/ 36 h 37"/>
                <a:gd name="T6" fmla="*/ 8 w 30"/>
                <a:gd name="T7" fmla="*/ 34 h 37"/>
                <a:gd name="T8" fmla="*/ 5 w 30"/>
                <a:gd name="T9" fmla="*/ 33 h 37"/>
                <a:gd name="T10" fmla="*/ 4 w 30"/>
                <a:gd name="T11" fmla="*/ 30 h 37"/>
                <a:gd name="T12" fmla="*/ 2 w 30"/>
                <a:gd name="T13" fmla="*/ 27 h 37"/>
                <a:gd name="T14" fmla="*/ 1 w 30"/>
                <a:gd name="T15" fmla="*/ 24 h 37"/>
                <a:gd name="T16" fmla="*/ 0 w 30"/>
                <a:gd name="T17" fmla="*/ 21 h 37"/>
                <a:gd name="T18" fmla="*/ 0 w 30"/>
                <a:gd name="T19" fmla="*/ 17 h 37"/>
                <a:gd name="T20" fmla="*/ 1 w 30"/>
                <a:gd name="T21" fmla="*/ 14 h 37"/>
                <a:gd name="T22" fmla="*/ 2 w 30"/>
                <a:gd name="T23" fmla="*/ 10 h 37"/>
                <a:gd name="T24" fmla="*/ 3 w 30"/>
                <a:gd name="T25" fmla="*/ 7 h 37"/>
                <a:gd name="T26" fmla="*/ 5 w 30"/>
                <a:gd name="T27" fmla="*/ 5 h 37"/>
                <a:gd name="T28" fmla="*/ 8 w 30"/>
                <a:gd name="T29" fmla="*/ 3 h 37"/>
                <a:gd name="T30" fmla="*/ 10 w 30"/>
                <a:gd name="T31" fmla="*/ 2 h 37"/>
                <a:gd name="T32" fmla="*/ 13 w 30"/>
                <a:gd name="T33" fmla="*/ 0 h 37"/>
                <a:gd name="T34" fmla="*/ 16 w 30"/>
                <a:gd name="T35" fmla="*/ 0 h 37"/>
                <a:gd name="T36" fmla="*/ 19 w 30"/>
                <a:gd name="T37" fmla="*/ 1 h 37"/>
                <a:gd name="T38" fmla="*/ 21 w 30"/>
                <a:gd name="T39" fmla="*/ 2 h 37"/>
                <a:gd name="T40" fmla="*/ 24 w 30"/>
                <a:gd name="T41" fmla="*/ 4 h 37"/>
                <a:gd name="T42" fmla="*/ 25 w 30"/>
                <a:gd name="T43" fmla="*/ 6 h 37"/>
                <a:gd name="T44" fmla="*/ 27 w 30"/>
                <a:gd name="T45" fmla="*/ 9 h 37"/>
                <a:gd name="T46" fmla="*/ 28 w 30"/>
                <a:gd name="T47" fmla="*/ 13 h 37"/>
                <a:gd name="T48" fmla="*/ 29 w 30"/>
                <a:gd name="T49" fmla="*/ 16 h 37"/>
                <a:gd name="T50" fmla="*/ 29 w 30"/>
                <a:gd name="T51" fmla="*/ 19 h 37"/>
                <a:gd name="T52" fmla="*/ 28 w 30"/>
                <a:gd name="T53" fmla="*/ 23 h 37"/>
                <a:gd name="T54" fmla="*/ 27 w 30"/>
                <a:gd name="T55" fmla="*/ 26 h 37"/>
                <a:gd name="T56" fmla="*/ 25 w 30"/>
                <a:gd name="T57" fmla="*/ 29 h 37"/>
                <a:gd name="T58" fmla="*/ 24 w 30"/>
                <a:gd name="T59" fmla="*/ 32 h 37"/>
                <a:gd name="T60" fmla="*/ 21 w 30"/>
                <a:gd name="T61" fmla="*/ 34 h 37"/>
                <a:gd name="T62" fmla="*/ 19 w 30"/>
                <a:gd name="T63" fmla="*/ 35 h 37"/>
                <a:gd name="T64" fmla="*/ 16 w 30"/>
                <a:gd name="T65" fmla="*/ 36 h 37"/>
                <a:gd name="T66" fmla="*/ 13 w 30"/>
                <a:gd name="T67"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 h="37">
                  <a:moveTo>
                    <a:pt x="13" y="36"/>
                  </a:moveTo>
                  <a:lnTo>
                    <a:pt x="13" y="36"/>
                  </a:lnTo>
                  <a:lnTo>
                    <a:pt x="10" y="36"/>
                  </a:lnTo>
                  <a:lnTo>
                    <a:pt x="8" y="34"/>
                  </a:lnTo>
                  <a:lnTo>
                    <a:pt x="5" y="33"/>
                  </a:lnTo>
                  <a:lnTo>
                    <a:pt x="4" y="30"/>
                  </a:lnTo>
                  <a:lnTo>
                    <a:pt x="2" y="27"/>
                  </a:lnTo>
                  <a:lnTo>
                    <a:pt x="1" y="24"/>
                  </a:lnTo>
                  <a:lnTo>
                    <a:pt x="0" y="21"/>
                  </a:lnTo>
                  <a:lnTo>
                    <a:pt x="0" y="17"/>
                  </a:lnTo>
                  <a:lnTo>
                    <a:pt x="1" y="14"/>
                  </a:lnTo>
                  <a:lnTo>
                    <a:pt x="2" y="10"/>
                  </a:lnTo>
                  <a:lnTo>
                    <a:pt x="3" y="7"/>
                  </a:lnTo>
                  <a:lnTo>
                    <a:pt x="5" y="5"/>
                  </a:lnTo>
                  <a:lnTo>
                    <a:pt x="8" y="3"/>
                  </a:lnTo>
                  <a:lnTo>
                    <a:pt x="10" y="2"/>
                  </a:lnTo>
                  <a:lnTo>
                    <a:pt x="13" y="0"/>
                  </a:lnTo>
                  <a:lnTo>
                    <a:pt x="16" y="0"/>
                  </a:lnTo>
                  <a:lnTo>
                    <a:pt x="19" y="1"/>
                  </a:lnTo>
                  <a:lnTo>
                    <a:pt x="21" y="2"/>
                  </a:lnTo>
                  <a:lnTo>
                    <a:pt x="24" y="4"/>
                  </a:lnTo>
                  <a:lnTo>
                    <a:pt x="25" y="6"/>
                  </a:lnTo>
                  <a:lnTo>
                    <a:pt x="27" y="9"/>
                  </a:lnTo>
                  <a:lnTo>
                    <a:pt x="28" y="13"/>
                  </a:lnTo>
                  <a:lnTo>
                    <a:pt x="29" y="16"/>
                  </a:lnTo>
                  <a:lnTo>
                    <a:pt x="29" y="19"/>
                  </a:lnTo>
                  <a:lnTo>
                    <a:pt x="28" y="23"/>
                  </a:lnTo>
                  <a:lnTo>
                    <a:pt x="27" y="26"/>
                  </a:lnTo>
                  <a:lnTo>
                    <a:pt x="25" y="29"/>
                  </a:lnTo>
                  <a:lnTo>
                    <a:pt x="24" y="32"/>
                  </a:lnTo>
                  <a:lnTo>
                    <a:pt x="21" y="34"/>
                  </a:lnTo>
                  <a:lnTo>
                    <a:pt x="19" y="35"/>
                  </a:lnTo>
                  <a:lnTo>
                    <a:pt x="16" y="36"/>
                  </a:lnTo>
                  <a:lnTo>
                    <a:pt x="13" y="3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6" name="Freeform 551"/>
            <p:cNvSpPr>
              <a:spLocks/>
            </p:cNvSpPr>
            <p:nvPr/>
          </p:nvSpPr>
          <p:spPr bwMode="auto">
            <a:xfrm>
              <a:off x="4825" y="2782"/>
              <a:ext cx="6" cy="10"/>
            </a:xfrm>
            <a:custGeom>
              <a:avLst/>
              <a:gdLst>
                <a:gd name="T0" fmla="*/ 2 w 6"/>
                <a:gd name="T1" fmla="*/ 9 h 10"/>
                <a:gd name="T2" fmla="*/ 1 w 6"/>
                <a:gd name="T3" fmla="*/ 8 h 10"/>
                <a:gd name="T4" fmla="*/ 0 w 6"/>
                <a:gd name="T5" fmla="*/ 7 h 10"/>
                <a:gd name="T6" fmla="*/ 0 w 6"/>
                <a:gd name="T7" fmla="*/ 6 h 10"/>
                <a:gd name="T8" fmla="*/ 0 w 6"/>
                <a:gd name="T9" fmla="*/ 4 h 10"/>
                <a:gd name="T10" fmla="*/ 0 w 6"/>
                <a:gd name="T11" fmla="*/ 2 h 10"/>
                <a:gd name="T12" fmla="*/ 1 w 6"/>
                <a:gd name="T13" fmla="*/ 1 h 10"/>
                <a:gd name="T14" fmla="*/ 2 w 6"/>
                <a:gd name="T15" fmla="*/ 0 h 10"/>
                <a:gd name="T16" fmla="*/ 3 w 6"/>
                <a:gd name="T17" fmla="*/ 0 h 10"/>
                <a:gd name="T18" fmla="*/ 4 w 6"/>
                <a:gd name="T19" fmla="*/ 1 h 10"/>
                <a:gd name="T20" fmla="*/ 5 w 6"/>
                <a:gd name="T21" fmla="*/ 2 h 10"/>
                <a:gd name="T22" fmla="*/ 5 w 6"/>
                <a:gd name="T23" fmla="*/ 3 h 10"/>
                <a:gd name="T24" fmla="*/ 5 w 6"/>
                <a:gd name="T25" fmla="*/ 5 h 10"/>
                <a:gd name="T26" fmla="*/ 5 w 6"/>
                <a:gd name="T27" fmla="*/ 7 h 10"/>
                <a:gd name="T28" fmla="*/ 4 w 6"/>
                <a:gd name="T29" fmla="*/ 8 h 10"/>
                <a:gd name="T30" fmla="*/ 3 w 6"/>
                <a:gd name="T31" fmla="*/ 8 h 10"/>
                <a:gd name="T32" fmla="*/ 2 w 6"/>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10">
                  <a:moveTo>
                    <a:pt x="2" y="9"/>
                  </a:moveTo>
                  <a:lnTo>
                    <a:pt x="1" y="8"/>
                  </a:lnTo>
                  <a:lnTo>
                    <a:pt x="0" y="7"/>
                  </a:lnTo>
                  <a:lnTo>
                    <a:pt x="0" y="6"/>
                  </a:lnTo>
                  <a:lnTo>
                    <a:pt x="0" y="4"/>
                  </a:lnTo>
                  <a:lnTo>
                    <a:pt x="0" y="2"/>
                  </a:lnTo>
                  <a:lnTo>
                    <a:pt x="1" y="1"/>
                  </a:lnTo>
                  <a:lnTo>
                    <a:pt x="2" y="0"/>
                  </a:lnTo>
                  <a:lnTo>
                    <a:pt x="3" y="0"/>
                  </a:lnTo>
                  <a:lnTo>
                    <a:pt x="4" y="1"/>
                  </a:lnTo>
                  <a:lnTo>
                    <a:pt x="5" y="2"/>
                  </a:lnTo>
                  <a:lnTo>
                    <a:pt x="5" y="3"/>
                  </a:lnTo>
                  <a:lnTo>
                    <a:pt x="5" y="5"/>
                  </a:lnTo>
                  <a:lnTo>
                    <a:pt x="5" y="7"/>
                  </a:lnTo>
                  <a:lnTo>
                    <a:pt x="4" y="8"/>
                  </a:lnTo>
                  <a:lnTo>
                    <a:pt x="3" y="8"/>
                  </a:lnTo>
                  <a:lnTo>
                    <a:pt x="2" y="9"/>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7" name="Freeform 552"/>
            <p:cNvSpPr>
              <a:spLocks/>
            </p:cNvSpPr>
            <p:nvPr/>
          </p:nvSpPr>
          <p:spPr bwMode="auto">
            <a:xfrm>
              <a:off x="4825" y="2782"/>
              <a:ext cx="12" cy="16"/>
            </a:xfrm>
            <a:custGeom>
              <a:avLst/>
              <a:gdLst>
                <a:gd name="T0" fmla="*/ 5 w 12"/>
                <a:gd name="T1" fmla="*/ 15 h 16"/>
                <a:gd name="T2" fmla="*/ 5 w 12"/>
                <a:gd name="T3" fmla="*/ 15 h 16"/>
                <a:gd name="T4" fmla="*/ 3 w 12"/>
                <a:gd name="T5" fmla="*/ 14 h 16"/>
                <a:gd name="T6" fmla="*/ 1 w 12"/>
                <a:gd name="T7" fmla="*/ 12 h 16"/>
                <a:gd name="T8" fmla="*/ 1 w 12"/>
                <a:gd name="T9" fmla="*/ 10 h 16"/>
                <a:gd name="T10" fmla="*/ 0 w 12"/>
                <a:gd name="T11" fmla="*/ 7 h 16"/>
                <a:gd name="T12" fmla="*/ 1 w 12"/>
                <a:gd name="T13" fmla="*/ 4 h 16"/>
                <a:gd name="T14" fmla="*/ 3 w 12"/>
                <a:gd name="T15" fmla="*/ 2 h 16"/>
                <a:gd name="T16" fmla="*/ 4 w 12"/>
                <a:gd name="T17" fmla="*/ 0 h 16"/>
                <a:gd name="T18" fmla="*/ 6 w 12"/>
                <a:gd name="T19" fmla="*/ 0 h 16"/>
                <a:gd name="T20" fmla="*/ 8 w 12"/>
                <a:gd name="T21" fmla="*/ 1 h 16"/>
                <a:gd name="T22" fmla="*/ 10 w 12"/>
                <a:gd name="T23" fmla="*/ 3 h 16"/>
                <a:gd name="T24" fmla="*/ 11 w 12"/>
                <a:gd name="T25" fmla="*/ 5 h 16"/>
                <a:gd name="T26" fmla="*/ 11 w 12"/>
                <a:gd name="T27" fmla="*/ 8 h 16"/>
                <a:gd name="T28" fmla="*/ 10 w 12"/>
                <a:gd name="T29" fmla="*/ 11 h 16"/>
                <a:gd name="T30" fmla="*/ 9 w 12"/>
                <a:gd name="T31" fmla="*/ 13 h 16"/>
                <a:gd name="T32" fmla="*/ 7 w 12"/>
                <a:gd name="T33" fmla="*/ 14 h 16"/>
                <a:gd name="T34" fmla="*/ 5 w 12"/>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6">
                  <a:moveTo>
                    <a:pt x="5" y="15"/>
                  </a:moveTo>
                  <a:lnTo>
                    <a:pt x="5" y="15"/>
                  </a:lnTo>
                  <a:lnTo>
                    <a:pt x="3" y="14"/>
                  </a:lnTo>
                  <a:lnTo>
                    <a:pt x="1" y="12"/>
                  </a:lnTo>
                  <a:lnTo>
                    <a:pt x="1" y="10"/>
                  </a:lnTo>
                  <a:lnTo>
                    <a:pt x="0" y="7"/>
                  </a:lnTo>
                  <a:lnTo>
                    <a:pt x="1" y="4"/>
                  </a:lnTo>
                  <a:lnTo>
                    <a:pt x="3" y="2"/>
                  </a:lnTo>
                  <a:lnTo>
                    <a:pt x="4" y="0"/>
                  </a:lnTo>
                  <a:lnTo>
                    <a:pt x="6" y="0"/>
                  </a:lnTo>
                  <a:lnTo>
                    <a:pt x="8" y="1"/>
                  </a:lnTo>
                  <a:lnTo>
                    <a:pt x="10" y="3"/>
                  </a:lnTo>
                  <a:lnTo>
                    <a:pt x="11" y="5"/>
                  </a:lnTo>
                  <a:lnTo>
                    <a:pt x="11" y="8"/>
                  </a:lnTo>
                  <a:lnTo>
                    <a:pt x="10" y="11"/>
                  </a:lnTo>
                  <a:lnTo>
                    <a:pt x="9" y="13"/>
                  </a:lnTo>
                  <a:lnTo>
                    <a:pt x="7" y="14"/>
                  </a:lnTo>
                  <a:lnTo>
                    <a:pt x="5"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8" name="Freeform 553"/>
            <p:cNvSpPr>
              <a:spLocks/>
            </p:cNvSpPr>
            <p:nvPr/>
          </p:nvSpPr>
          <p:spPr bwMode="auto">
            <a:xfrm>
              <a:off x="4827" y="2783"/>
              <a:ext cx="5" cy="10"/>
            </a:xfrm>
            <a:custGeom>
              <a:avLst/>
              <a:gdLst>
                <a:gd name="T0" fmla="*/ 2 w 5"/>
                <a:gd name="T1" fmla="*/ 9 h 10"/>
                <a:gd name="T2" fmla="*/ 1 w 5"/>
                <a:gd name="T3" fmla="*/ 8 h 10"/>
                <a:gd name="T4" fmla="*/ 0 w 5"/>
                <a:gd name="T5" fmla="*/ 8 h 10"/>
                <a:gd name="T6" fmla="*/ 0 w 5"/>
                <a:gd name="T7" fmla="*/ 6 h 10"/>
                <a:gd name="T8" fmla="*/ 0 w 5"/>
                <a:gd name="T9" fmla="*/ 4 h 10"/>
                <a:gd name="T10" fmla="*/ 0 w 5"/>
                <a:gd name="T11" fmla="*/ 2 h 10"/>
                <a:gd name="T12" fmla="*/ 1 w 5"/>
                <a:gd name="T13" fmla="*/ 1 h 10"/>
                <a:gd name="T14" fmla="*/ 2 w 5"/>
                <a:gd name="T15" fmla="*/ 1 h 10"/>
                <a:gd name="T16" fmla="*/ 2 w 5"/>
                <a:gd name="T17" fmla="*/ 0 h 10"/>
                <a:gd name="T18" fmla="*/ 3 w 5"/>
                <a:gd name="T19" fmla="*/ 1 h 10"/>
                <a:gd name="T20" fmla="*/ 4 w 5"/>
                <a:gd name="T21" fmla="*/ 1 h 10"/>
                <a:gd name="T22" fmla="*/ 4 w 5"/>
                <a:gd name="T23" fmla="*/ 3 h 10"/>
                <a:gd name="T24" fmla="*/ 4 w 5"/>
                <a:gd name="T25" fmla="*/ 4 h 10"/>
                <a:gd name="T26" fmla="*/ 4 w 5"/>
                <a:gd name="T27" fmla="*/ 6 h 10"/>
                <a:gd name="T28" fmla="*/ 4 w 5"/>
                <a:gd name="T29" fmla="*/ 8 h 10"/>
                <a:gd name="T30" fmla="*/ 3 w 5"/>
                <a:gd name="T31" fmla="*/ 8 h 10"/>
                <a:gd name="T32" fmla="*/ 2 w 5"/>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0">
                  <a:moveTo>
                    <a:pt x="2" y="9"/>
                  </a:moveTo>
                  <a:lnTo>
                    <a:pt x="1" y="8"/>
                  </a:lnTo>
                  <a:lnTo>
                    <a:pt x="0" y="8"/>
                  </a:lnTo>
                  <a:lnTo>
                    <a:pt x="0" y="6"/>
                  </a:lnTo>
                  <a:lnTo>
                    <a:pt x="0" y="4"/>
                  </a:lnTo>
                  <a:lnTo>
                    <a:pt x="0" y="2"/>
                  </a:lnTo>
                  <a:lnTo>
                    <a:pt x="1" y="1"/>
                  </a:lnTo>
                  <a:lnTo>
                    <a:pt x="2" y="1"/>
                  </a:lnTo>
                  <a:lnTo>
                    <a:pt x="2" y="0"/>
                  </a:lnTo>
                  <a:lnTo>
                    <a:pt x="3" y="1"/>
                  </a:lnTo>
                  <a:lnTo>
                    <a:pt x="4" y="1"/>
                  </a:lnTo>
                  <a:lnTo>
                    <a:pt x="4" y="3"/>
                  </a:lnTo>
                  <a:lnTo>
                    <a:pt x="4" y="4"/>
                  </a:lnTo>
                  <a:lnTo>
                    <a:pt x="4" y="6"/>
                  </a:lnTo>
                  <a:lnTo>
                    <a:pt x="4" y="8"/>
                  </a:lnTo>
                  <a:lnTo>
                    <a:pt x="3" y="8"/>
                  </a:lnTo>
                  <a:lnTo>
                    <a:pt x="2" y="9"/>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59" name="Freeform 554"/>
            <p:cNvSpPr>
              <a:spLocks/>
            </p:cNvSpPr>
            <p:nvPr/>
          </p:nvSpPr>
          <p:spPr bwMode="auto">
            <a:xfrm>
              <a:off x="4827" y="2783"/>
              <a:ext cx="11" cy="16"/>
            </a:xfrm>
            <a:custGeom>
              <a:avLst/>
              <a:gdLst>
                <a:gd name="T0" fmla="*/ 5 w 11"/>
                <a:gd name="T1" fmla="*/ 15 h 16"/>
                <a:gd name="T2" fmla="*/ 5 w 11"/>
                <a:gd name="T3" fmla="*/ 15 h 16"/>
                <a:gd name="T4" fmla="*/ 3 w 11"/>
                <a:gd name="T5" fmla="*/ 14 h 16"/>
                <a:gd name="T6" fmla="*/ 1 w 11"/>
                <a:gd name="T7" fmla="*/ 13 h 16"/>
                <a:gd name="T8" fmla="*/ 1 w 11"/>
                <a:gd name="T9" fmla="*/ 10 h 16"/>
                <a:gd name="T10" fmla="*/ 0 w 11"/>
                <a:gd name="T11" fmla="*/ 7 h 16"/>
                <a:gd name="T12" fmla="*/ 1 w 11"/>
                <a:gd name="T13" fmla="*/ 4 h 16"/>
                <a:gd name="T14" fmla="*/ 2 w 11"/>
                <a:gd name="T15" fmla="*/ 2 h 16"/>
                <a:gd name="T16" fmla="*/ 4 w 11"/>
                <a:gd name="T17" fmla="*/ 1 h 16"/>
                <a:gd name="T18" fmla="*/ 6 w 11"/>
                <a:gd name="T19" fmla="*/ 0 h 16"/>
                <a:gd name="T20" fmla="*/ 8 w 11"/>
                <a:gd name="T21" fmla="*/ 1 h 16"/>
                <a:gd name="T22" fmla="*/ 9 w 11"/>
                <a:gd name="T23" fmla="*/ 2 h 16"/>
                <a:gd name="T24" fmla="*/ 10 w 11"/>
                <a:gd name="T25" fmla="*/ 5 h 16"/>
                <a:gd name="T26" fmla="*/ 10 w 11"/>
                <a:gd name="T27" fmla="*/ 7 h 16"/>
                <a:gd name="T28" fmla="*/ 10 w 11"/>
                <a:gd name="T29" fmla="*/ 10 h 16"/>
                <a:gd name="T30" fmla="*/ 9 w 11"/>
                <a:gd name="T31" fmla="*/ 13 h 16"/>
                <a:gd name="T32" fmla="*/ 7 w 11"/>
                <a:gd name="T33" fmla="*/ 14 h 16"/>
                <a:gd name="T34" fmla="*/ 5 w 11"/>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16">
                  <a:moveTo>
                    <a:pt x="5" y="15"/>
                  </a:moveTo>
                  <a:lnTo>
                    <a:pt x="5" y="15"/>
                  </a:lnTo>
                  <a:lnTo>
                    <a:pt x="3" y="14"/>
                  </a:lnTo>
                  <a:lnTo>
                    <a:pt x="1" y="13"/>
                  </a:lnTo>
                  <a:lnTo>
                    <a:pt x="1" y="10"/>
                  </a:lnTo>
                  <a:lnTo>
                    <a:pt x="0" y="7"/>
                  </a:lnTo>
                  <a:lnTo>
                    <a:pt x="1" y="4"/>
                  </a:lnTo>
                  <a:lnTo>
                    <a:pt x="2" y="2"/>
                  </a:lnTo>
                  <a:lnTo>
                    <a:pt x="4" y="1"/>
                  </a:lnTo>
                  <a:lnTo>
                    <a:pt x="6" y="0"/>
                  </a:lnTo>
                  <a:lnTo>
                    <a:pt x="8" y="1"/>
                  </a:lnTo>
                  <a:lnTo>
                    <a:pt x="9" y="2"/>
                  </a:lnTo>
                  <a:lnTo>
                    <a:pt x="10" y="5"/>
                  </a:lnTo>
                  <a:lnTo>
                    <a:pt x="10" y="7"/>
                  </a:lnTo>
                  <a:lnTo>
                    <a:pt x="10" y="10"/>
                  </a:lnTo>
                  <a:lnTo>
                    <a:pt x="9" y="13"/>
                  </a:lnTo>
                  <a:lnTo>
                    <a:pt x="7" y="14"/>
                  </a:lnTo>
                  <a:lnTo>
                    <a:pt x="5"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0" name="Freeform 555"/>
            <p:cNvSpPr>
              <a:spLocks/>
            </p:cNvSpPr>
            <p:nvPr/>
          </p:nvSpPr>
          <p:spPr bwMode="auto">
            <a:xfrm>
              <a:off x="4707" y="2884"/>
              <a:ext cx="25" cy="32"/>
            </a:xfrm>
            <a:custGeom>
              <a:avLst/>
              <a:gdLst>
                <a:gd name="T0" fmla="*/ 10 w 25"/>
                <a:gd name="T1" fmla="*/ 31 h 32"/>
                <a:gd name="T2" fmla="*/ 9 w 25"/>
                <a:gd name="T3" fmla="*/ 30 h 32"/>
                <a:gd name="T4" fmla="*/ 6 w 25"/>
                <a:gd name="T5" fmla="*/ 29 h 32"/>
                <a:gd name="T6" fmla="*/ 4 w 25"/>
                <a:gd name="T7" fmla="*/ 28 h 32"/>
                <a:gd name="T8" fmla="*/ 3 w 25"/>
                <a:gd name="T9" fmla="*/ 25 h 32"/>
                <a:gd name="T10" fmla="*/ 2 w 25"/>
                <a:gd name="T11" fmla="*/ 23 h 32"/>
                <a:gd name="T12" fmla="*/ 1 w 25"/>
                <a:gd name="T13" fmla="*/ 20 h 32"/>
                <a:gd name="T14" fmla="*/ 0 w 25"/>
                <a:gd name="T15" fmla="*/ 18 h 32"/>
                <a:gd name="T16" fmla="*/ 0 w 25"/>
                <a:gd name="T17" fmla="*/ 14 h 32"/>
                <a:gd name="T18" fmla="*/ 1 w 25"/>
                <a:gd name="T19" fmla="*/ 12 h 32"/>
                <a:gd name="T20" fmla="*/ 2 w 25"/>
                <a:gd name="T21" fmla="*/ 8 h 32"/>
                <a:gd name="T22" fmla="*/ 3 w 25"/>
                <a:gd name="T23" fmla="*/ 6 h 32"/>
                <a:gd name="T24" fmla="*/ 4 w 25"/>
                <a:gd name="T25" fmla="*/ 3 h 32"/>
                <a:gd name="T26" fmla="*/ 6 w 25"/>
                <a:gd name="T27" fmla="*/ 2 h 32"/>
                <a:gd name="T28" fmla="*/ 9 w 25"/>
                <a:gd name="T29" fmla="*/ 1 h 32"/>
                <a:gd name="T30" fmla="*/ 10 w 25"/>
                <a:gd name="T31" fmla="*/ 0 h 32"/>
                <a:gd name="T32" fmla="*/ 13 w 25"/>
                <a:gd name="T33" fmla="*/ 0 h 32"/>
                <a:gd name="T34" fmla="*/ 15 w 25"/>
                <a:gd name="T35" fmla="*/ 0 h 32"/>
                <a:gd name="T36" fmla="*/ 18 w 25"/>
                <a:gd name="T37" fmla="*/ 1 h 32"/>
                <a:gd name="T38" fmla="*/ 19 w 25"/>
                <a:gd name="T39" fmla="*/ 3 h 32"/>
                <a:gd name="T40" fmla="*/ 22 w 25"/>
                <a:gd name="T41" fmla="*/ 5 h 32"/>
                <a:gd name="T42" fmla="*/ 22 w 25"/>
                <a:gd name="T43" fmla="*/ 8 h 32"/>
                <a:gd name="T44" fmla="*/ 23 w 25"/>
                <a:gd name="T45" fmla="*/ 10 h 32"/>
                <a:gd name="T46" fmla="*/ 24 w 25"/>
                <a:gd name="T47" fmla="*/ 13 h 32"/>
                <a:gd name="T48" fmla="*/ 24 w 25"/>
                <a:gd name="T49" fmla="*/ 16 h 32"/>
                <a:gd name="T50" fmla="*/ 23 w 25"/>
                <a:gd name="T51" fmla="*/ 19 h 32"/>
                <a:gd name="T52" fmla="*/ 22 w 25"/>
                <a:gd name="T53" fmla="*/ 22 h 32"/>
                <a:gd name="T54" fmla="*/ 21 w 25"/>
                <a:gd name="T55" fmla="*/ 25 h 32"/>
                <a:gd name="T56" fmla="*/ 19 w 25"/>
                <a:gd name="T57" fmla="*/ 27 h 32"/>
                <a:gd name="T58" fmla="*/ 18 w 25"/>
                <a:gd name="T59" fmla="*/ 28 h 32"/>
                <a:gd name="T60" fmla="*/ 15 w 25"/>
                <a:gd name="T61" fmla="*/ 29 h 32"/>
                <a:gd name="T62" fmla="*/ 13 w 25"/>
                <a:gd name="T63" fmla="*/ 31 h 32"/>
                <a:gd name="T64" fmla="*/ 10 w 25"/>
                <a:gd name="T6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32">
                  <a:moveTo>
                    <a:pt x="10" y="31"/>
                  </a:moveTo>
                  <a:lnTo>
                    <a:pt x="9" y="30"/>
                  </a:lnTo>
                  <a:lnTo>
                    <a:pt x="6" y="29"/>
                  </a:lnTo>
                  <a:lnTo>
                    <a:pt x="4" y="28"/>
                  </a:lnTo>
                  <a:lnTo>
                    <a:pt x="3" y="25"/>
                  </a:lnTo>
                  <a:lnTo>
                    <a:pt x="2" y="23"/>
                  </a:lnTo>
                  <a:lnTo>
                    <a:pt x="1" y="20"/>
                  </a:lnTo>
                  <a:lnTo>
                    <a:pt x="0" y="18"/>
                  </a:lnTo>
                  <a:lnTo>
                    <a:pt x="0" y="14"/>
                  </a:lnTo>
                  <a:lnTo>
                    <a:pt x="1" y="12"/>
                  </a:lnTo>
                  <a:lnTo>
                    <a:pt x="2" y="8"/>
                  </a:lnTo>
                  <a:lnTo>
                    <a:pt x="3" y="6"/>
                  </a:lnTo>
                  <a:lnTo>
                    <a:pt x="4" y="3"/>
                  </a:lnTo>
                  <a:lnTo>
                    <a:pt x="6" y="2"/>
                  </a:lnTo>
                  <a:lnTo>
                    <a:pt x="9" y="1"/>
                  </a:lnTo>
                  <a:lnTo>
                    <a:pt x="10" y="0"/>
                  </a:lnTo>
                  <a:lnTo>
                    <a:pt x="13" y="0"/>
                  </a:lnTo>
                  <a:lnTo>
                    <a:pt x="15" y="0"/>
                  </a:lnTo>
                  <a:lnTo>
                    <a:pt x="18" y="1"/>
                  </a:lnTo>
                  <a:lnTo>
                    <a:pt x="19" y="3"/>
                  </a:lnTo>
                  <a:lnTo>
                    <a:pt x="22" y="5"/>
                  </a:lnTo>
                  <a:lnTo>
                    <a:pt x="22" y="8"/>
                  </a:lnTo>
                  <a:lnTo>
                    <a:pt x="23" y="10"/>
                  </a:lnTo>
                  <a:lnTo>
                    <a:pt x="24" y="13"/>
                  </a:lnTo>
                  <a:lnTo>
                    <a:pt x="24" y="16"/>
                  </a:lnTo>
                  <a:lnTo>
                    <a:pt x="23" y="19"/>
                  </a:lnTo>
                  <a:lnTo>
                    <a:pt x="22" y="22"/>
                  </a:lnTo>
                  <a:lnTo>
                    <a:pt x="21" y="25"/>
                  </a:lnTo>
                  <a:lnTo>
                    <a:pt x="19" y="27"/>
                  </a:lnTo>
                  <a:lnTo>
                    <a:pt x="18" y="28"/>
                  </a:lnTo>
                  <a:lnTo>
                    <a:pt x="15" y="29"/>
                  </a:lnTo>
                  <a:lnTo>
                    <a:pt x="13" y="31"/>
                  </a:lnTo>
                  <a:lnTo>
                    <a:pt x="10" y="3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1" name="Freeform 556"/>
            <p:cNvSpPr>
              <a:spLocks/>
            </p:cNvSpPr>
            <p:nvPr/>
          </p:nvSpPr>
          <p:spPr bwMode="auto">
            <a:xfrm>
              <a:off x="4707" y="2884"/>
              <a:ext cx="31" cy="38"/>
            </a:xfrm>
            <a:custGeom>
              <a:avLst/>
              <a:gdLst>
                <a:gd name="T0" fmla="*/ 13 w 31"/>
                <a:gd name="T1" fmla="*/ 37 h 38"/>
                <a:gd name="T2" fmla="*/ 13 w 31"/>
                <a:gd name="T3" fmla="*/ 37 h 38"/>
                <a:gd name="T4" fmla="*/ 11 w 31"/>
                <a:gd name="T5" fmla="*/ 36 h 38"/>
                <a:gd name="T6" fmla="*/ 8 w 31"/>
                <a:gd name="T7" fmla="*/ 35 h 38"/>
                <a:gd name="T8" fmla="*/ 5 w 31"/>
                <a:gd name="T9" fmla="*/ 33 h 38"/>
                <a:gd name="T10" fmla="*/ 4 w 31"/>
                <a:gd name="T11" fmla="*/ 30 h 38"/>
                <a:gd name="T12" fmla="*/ 2 w 31"/>
                <a:gd name="T13" fmla="*/ 27 h 38"/>
                <a:gd name="T14" fmla="*/ 1 w 31"/>
                <a:gd name="T15" fmla="*/ 24 h 38"/>
                <a:gd name="T16" fmla="*/ 0 w 31"/>
                <a:gd name="T17" fmla="*/ 21 h 38"/>
                <a:gd name="T18" fmla="*/ 0 w 31"/>
                <a:gd name="T19" fmla="*/ 17 h 38"/>
                <a:gd name="T20" fmla="*/ 1 w 31"/>
                <a:gd name="T21" fmla="*/ 14 h 38"/>
                <a:gd name="T22" fmla="*/ 2 w 31"/>
                <a:gd name="T23" fmla="*/ 10 h 38"/>
                <a:gd name="T24" fmla="*/ 4 w 31"/>
                <a:gd name="T25" fmla="*/ 7 h 38"/>
                <a:gd name="T26" fmla="*/ 5 w 31"/>
                <a:gd name="T27" fmla="*/ 4 h 38"/>
                <a:gd name="T28" fmla="*/ 8 w 31"/>
                <a:gd name="T29" fmla="*/ 2 h 38"/>
                <a:gd name="T30" fmla="*/ 11 w 31"/>
                <a:gd name="T31" fmla="*/ 1 h 38"/>
                <a:gd name="T32" fmla="*/ 13 w 31"/>
                <a:gd name="T33" fmla="*/ 0 h 38"/>
                <a:gd name="T34" fmla="*/ 16 w 31"/>
                <a:gd name="T35" fmla="*/ 0 h 38"/>
                <a:gd name="T36" fmla="*/ 19 w 31"/>
                <a:gd name="T37" fmla="*/ 0 h 38"/>
                <a:gd name="T38" fmla="*/ 22 w 31"/>
                <a:gd name="T39" fmla="*/ 1 h 38"/>
                <a:gd name="T40" fmla="*/ 24 w 31"/>
                <a:gd name="T41" fmla="*/ 3 h 38"/>
                <a:gd name="T42" fmla="*/ 27 w 31"/>
                <a:gd name="T43" fmla="*/ 6 h 38"/>
                <a:gd name="T44" fmla="*/ 28 w 31"/>
                <a:gd name="T45" fmla="*/ 9 h 38"/>
                <a:gd name="T46" fmla="*/ 29 w 31"/>
                <a:gd name="T47" fmla="*/ 12 h 38"/>
                <a:gd name="T48" fmla="*/ 30 w 31"/>
                <a:gd name="T49" fmla="*/ 15 h 38"/>
                <a:gd name="T50" fmla="*/ 30 w 31"/>
                <a:gd name="T51" fmla="*/ 19 h 38"/>
                <a:gd name="T52" fmla="*/ 29 w 31"/>
                <a:gd name="T53" fmla="*/ 23 h 38"/>
                <a:gd name="T54" fmla="*/ 28 w 31"/>
                <a:gd name="T55" fmla="*/ 26 h 38"/>
                <a:gd name="T56" fmla="*/ 26 w 31"/>
                <a:gd name="T57" fmla="*/ 30 h 38"/>
                <a:gd name="T58" fmla="*/ 24 w 31"/>
                <a:gd name="T59" fmla="*/ 32 h 38"/>
                <a:gd name="T60" fmla="*/ 22 w 31"/>
                <a:gd name="T61" fmla="*/ 34 h 38"/>
                <a:gd name="T62" fmla="*/ 19 w 31"/>
                <a:gd name="T63" fmla="*/ 35 h 38"/>
                <a:gd name="T64" fmla="*/ 16 w 31"/>
                <a:gd name="T65" fmla="*/ 37 h 38"/>
                <a:gd name="T66" fmla="*/ 13 w 31"/>
                <a:gd name="T6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38">
                  <a:moveTo>
                    <a:pt x="13" y="37"/>
                  </a:moveTo>
                  <a:lnTo>
                    <a:pt x="13" y="37"/>
                  </a:lnTo>
                  <a:lnTo>
                    <a:pt x="11" y="36"/>
                  </a:lnTo>
                  <a:lnTo>
                    <a:pt x="8" y="35"/>
                  </a:lnTo>
                  <a:lnTo>
                    <a:pt x="5" y="33"/>
                  </a:lnTo>
                  <a:lnTo>
                    <a:pt x="4" y="30"/>
                  </a:lnTo>
                  <a:lnTo>
                    <a:pt x="2" y="27"/>
                  </a:lnTo>
                  <a:lnTo>
                    <a:pt x="1" y="24"/>
                  </a:lnTo>
                  <a:lnTo>
                    <a:pt x="0" y="21"/>
                  </a:lnTo>
                  <a:lnTo>
                    <a:pt x="0" y="17"/>
                  </a:lnTo>
                  <a:lnTo>
                    <a:pt x="1" y="14"/>
                  </a:lnTo>
                  <a:lnTo>
                    <a:pt x="2" y="10"/>
                  </a:lnTo>
                  <a:lnTo>
                    <a:pt x="4" y="7"/>
                  </a:lnTo>
                  <a:lnTo>
                    <a:pt x="5" y="4"/>
                  </a:lnTo>
                  <a:lnTo>
                    <a:pt x="8" y="2"/>
                  </a:lnTo>
                  <a:lnTo>
                    <a:pt x="11" y="1"/>
                  </a:lnTo>
                  <a:lnTo>
                    <a:pt x="13" y="0"/>
                  </a:lnTo>
                  <a:lnTo>
                    <a:pt x="16" y="0"/>
                  </a:lnTo>
                  <a:lnTo>
                    <a:pt x="19" y="0"/>
                  </a:lnTo>
                  <a:lnTo>
                    <a:pt x="22" y="1"/>
                  </a:lnTo>
                  <a:lnTo>
                    <a:pt x="24" y="3"/>
                  </a:lnTo>
                  <a:lnTo>
                    <a:pt x="27" y="6"/>
                  </a:lnTo>
                  <a:lnTo>
                    <a:pt x="28" y="9"/>
                  </a:lnTo>
                  <a:lnTo>
                    <a:pt x="29" y="12"/>
                  </a:lnTo>
                  <a:lnTo>
                    <a:pt x="30" y="15"/>
                  </a:lnTo>
                  <a:lnTo>
                    <a:pt x="30" y="19"/>
                  </a:lnTo>
                  <a:lnTo>
                    <a:pt x="29" y="23"/>
                  </a:lnTo>
                  <a:lnTo>
                    <a:pt x="28" y="26"/>
                  </a:lnTo>
                  <a:lnTo>
                    <a:pt x="26" y="30"/>
                  </a:lnTo>
                  <a:lnTo>
                    <a:pt x="24" y="32"/>
                  </a:lnTo>
                  <a:lnTo>
                    <a:pt x="22" y="34"/>
                  </a:lnTo>
                  <a:lnTo>
                    <a:pt x="19" y="35"/>
                  </a:lnTo>
                  <a:lnTo>
                    <a:pt x="16" y="37"/>
                  </a:lnTo>
                  <a:lnTo>
                    <a:pt x="13" y="3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2" name="Freeform 557"/>
            <p:cNvSpPr>
              <a:spLocks/>
            </p:cNvSpPr>
            <p:nvPr/>
          </p:nvSpPr>
          <p:spPr bwMode="auto">
            <a:xfrm>
              <a:off x="4710" y="2885"/>
              <a:ext cx="23" cy="31"/>
            </a:xfrm>
            <a:custGeom>
              <a:avLst/>
              <a:gdLst>
                <a:gd name="T0" fmla="*/ 10 w 23"/>
                <a:gd name="T1" fmla="*/ 30 h 31"/>
                <a:gd name="T2" fmla="*/ 8 w 23"/>
                <a:gd name="T3" fmla="*/ 30 h 31"/>
                <a:gd name="T4" fmla="*/ 6 w 23"/>
                <a:gd name="T5" fmla="*/ 28 h 31"/>
                <a:gd name="T6" fmla="*/ 4 w 23"/>
                <a:gd name="T7" fmla="*/ 28 h 31"/>
                <a:gd name="T8" fmla="*/ 2 w 23"/>
                <a:gd name="T9" fmla="*/ 25 h 31"/>
                <a:gd name="T10" fmla="*/ 1 w 23"/>
                <a:gd name="T11" fmla="*/ 23 h 31"/>
                <a:gd name="T12" fmla="*/ 0 w 23"/>
                <a:gd name="T13" fmla="*/ 20 h 31"/>
                <a:gd name="T14" fmla="*/ 0 w 23"/>
                <a:gd name="T15" fmla="*/ 18 h 31"/>
                <a:gd name="T16" fmla="*/ 0 w 23"/>
                <a:gd name="T17" fmla="*/ 14 h 31"/>
                <a:gd name="T18" fmla="*/ 0 w 23"/>
                <a:gd name="T19" fmla="*/ 12 h 31"/>
                <a:gd name="T20" fmla="*/ 1 w 23"/>
                <a:gd name="T21" fmla="*/ 8 h 31"/>
                <a:gd name="T22" fmla="*/ 2 w 23"/>
                <a:gd name="T23" fmla="*/ 6 h 31"/>
                <a:gd name="T24" fmla="*/ 4 w 23"/>
                <a:gd name="T25" fmla="*/ 4 h 31"/>
                <a:gd name="T26" fmla="*/ 6 w 23"/>
                <a:gd name="T27" fmla="*/ 3 h 31"/>
                <a:gd name="T28" fmla="*/ 8 w 23"/>
                <a:gd name="T29" fmla="*/ 2 h 31"/>
                <a:gd name="T30" fmla="*/ 10 w 23"/>
                <a:gd name="T31" fmla="*/ 0 h 31"/>
                <a:gd name="T32" fmla="*/ 13 w 23"/>
                <a:gd name="T33" fmla="*/ 0 h 31"/>
                <a:gd name="T34" fmla="*/ 15 w 23"/>
                <a:gd name="T35" fmla="*/ 1 h 31"/>
                <a:gd name="T36" fmla="*/ 17 w 23"/>
                <a:gd name="T37" fmla="*/ 2 h 31"/>
                <a:gd name="T38" fmla="*/ 19 w 23"/>
                <a:gd name="T39" fmla="*/ 3 h 31"/>
                <a:gd name="T40" fmla="*/ 20 w 23"/>
                <a:gd name="T41" fmla="*/ 5 h 31"/>
                <a:gd name="T42" fmla="*/ 21 w 23"/>
                <a:gd name="T43" fmla="*/ 8 h 31"/>
                <a:gd name="T44" fmla="*/ 22 w 23"/>
                <a:gd name="T45" fmla="*/ 11 h 31"/>
                <a:gd name="T46" fmla="*/ 22 w 23"/>
                <a:gd name="T47" fmla="*/ 13 h 31"/>
                <a:gd name="T48" fmla="*/ 22 w 23"/>
                <a:gd name="T49" fmla="*/ 16 h 31"/>
                <a:gd name="T50" fmla="*/ 22 w 23"/>
                <a:gd name="T51" fmla="*/ 19 h 31"/>
                <a:gd name="T52" fmla="*/ 21 w 23"/>
                <a:gd name="T53" fmla="*/ 22 h 31"/>
                <a:gd name="T54" fmla="*/ 20 w 23"/>
                <a:gd name="T55" fmla="*/ 24 h 31"/>
                <a:gd name="T56" fmla="*/ 18 w 23"/>
                <a:gd name="T57" fmla="*/ 27 h 31"/>
                <a:gd name="T58" fmla="*/ 17 w 23"/>
                <a:gd name="T59" fmla="*/ 28 h 31"/>
                <a:gd name="T60" fmla="*/ 15 w 23"/>
                <a:gd name="T61" fmla="*/ 29 h 31"/>
                <a:gd name="T62" fmla="*/ 13 w 23"/>
                <a:gd name="T63" fmla="*/ 30 h 31"/>
                <a:gd name="T64" fmla="*/ 10 w 23"/>
                <a:gd name="T6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31">
                  <a:moveTo>
                    <a:pt x="10" y="30"/>
                  </a:moveTo>
                  <a:lnTo>
                    <a:pt x="8" y="30"/>
                  </a:lnTo>
                  <a:lnTo>
                    <a:pt x="6" y="28"/>
                  </a:lnTo>
                  <a:lnTo>
                    <a:pt x="4" y="28"/>
                  </a:lnTo>
                  <a:lnTo>
                    <a:pt x="2" y="25"/>
                  </a:lnTo>
                  <a:lnTo>
                    <a:pt x="1" y="23"/>
                  </a:lnTo>
                  <a:lnTo>
                    <a:pt x="0" y="20"/>
                  </a:lnTo>
                  <a:lnTo>
                    <a:pt x="0" y="18"/>
                  </a:lnTo>
                  <a:lnTo>
                    <a:pt x="0" y="14"/>
                  </a:lnTo>
                  <a:lnTo>
                    <a:pt x="0" y="12"/>
                  </a:lnTo>
                  <a:lnTo>
                    <a:pt x="1" y="8"/>
                  </a:lnTo>
                  <a:lnTo>
                    <a:pt x="2" y="6"/>
                  </a:lnTo>
                  <a:lnTo>
                    <a:pt x="4" y="4"/>
                  </a:lnTo>
                  <a:lnTo>
                    <a:pt x="6" y="3"/>
                  </a:lnTo>
                  <a:lnTo>
                    <a:pt x="8" y="2"/>
                  </a:lnTo>
                  <a:lnTo>
                    <a:pt x="10" y="0"/>
                  </a:lnTo>
                  <a:lnTo>
                    <a:pt x="13" y="0"/>
                  </a:lnTo>
                  <a:lnTo>
                    <a:pt x="15" y="1"/>
                  </a:lnTo>
                  <a:lnTo>
                    <a:pt x="17" y="2"/>
                  </a:lnTo>
                  <a:lnTo>
                    <a:pt x="19" y="3"/>
                  </a:lnTo>
                  <a:lnTo>
                    <a:pt x="20" y="5"/>
                  </a:lnTo>
                  <a:lnTo>
                    <a:pt x="21" y="8"/>
                  </a:lnTo>
                  <a:lnTo>
                    <a:pt x="22" y="11"/>
                  </a:lnTo>
                  <a:lnTo>
                    <a:pt x="22" y="13"/>
                  </a:lnTo>
                  <a:lnTo>
                    <a:pt x="22" y="16"/>
                  </a:lnTo>
                  <a:lnTo>
                    <a:pt x="22" y="19"/>
                  </a:lnTo>
                  <a:lnTo>
                    <a:pt x="21" y="22"/>
                  </a:lnTo>
                  <a:lnTo>
                    <a:pt x="20" y="24"/>
                  </a:lnTo>
                  <a:lnTo>
                    <a:pt x="18" y="27"/>
                  </a:lnTo>
                  <a:lnTo>
                    <a:pt x="17" y="28"/>
                  </a:lnTo>
                  <a:lnTo>
                    <a:pt x="15" y="29"/>
                  </a:lnTo>
                  <a:lnTo>
                    <a:pt x="13" y="30"/>
                  </a:lnTo>
                  <a:lnTo>
                    <a:pt x="10" y="30"/>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3" name="Freeform 558"/>
            <p:cNvSpPr>
              <a:spLocks/>
            </p:cNvSpPr>
            <p:nvPr/>
          </p:nvSpPr>
          <p:spPr bwMode="auto">
            <a:xfrm>
              <a:off x="4710" y="2885"/>
              <a:ext cx="29" cy="37"/>
            </a:xfrm>
            <a:custGeom>
              <a:avLst/>
              <a:gdLst>
                <a:gd name="T0" fmla="*/ 13 w 29"/>
                <a:gd name="T1" fmla="*/ 36 h 37"/>
                <a:gd name="T2" fmla="*/ 13 w 29"/>
                <a:gd name="T3" fmla="*/ 36 h 37"/>
                <a:gd name="T4" fmla="*/ 10 w 29"/>
                <a:gd name="T5" fmla="*/ 36 h 37"/>
                <a:gd name="T6" fmla="*/ 7 w 29"/>
                <a:gd name="T7" fmla="*/ 34 h 37"/>
                <a:gd name="T8" fmla="*/ 5 w 29"/>
                <a:gd name="T9" fmla="*/ 33 h 37"/>
                <a:gd name="T10" fmla="*/ 3 w 29"/>
                <a:gd name="T11" fmla="*/ 30 h 37"/>
                <a:gd name="T12" fmla="*/ 1 w 29"/>
                <a:gd name="T13" fmla="*/ 28 h 37"/>
                <a:gd name="T14" fmla="*/ 0 w 29"/>
                <a:gd name="T15" fmla="*/ 24 h 37"/>
                <a:gd name="T16" fmla="*/ 0 w 29"/>
                <a:gd name="T17" fmla="*/ 21 h 37"/>
                <a:gd name="T18" fmla="*/ 0 w 29"/>
                <a:gd name="T19" fmla="*/ 17 h 37"/>
                <a:gd name="T20" fmla="*/ 0 w 29"/>
                <a:gd name="T21" fmla="*/ 14 h 37"/>
                <a:gd name="T22" fmla="*/ 1 w 29"/>
                <a:gd name="T23" fmla="*/ 10 h 37"/>
                <a:gd name="T24" fmla="*/ 3 w 29"/>
                <a:gd name="T25" fmla="*/ 7 h 37"/>
                <a:gd name="T26" fmla="*/ 5 w 29"/>
                <a:gd name="T27" fmla="*/ 5 h 37"/>
                <a:gd name="T28" fmla="*/ 8 w 29"/>
                <a:gd name="T29" fmla="*/ 3 h 37"/>
                <a:gd name="T30" fmla="*/ 10 w 29"/>
                <a:gd name="T31" fmla="*/ 2 h 37"/>
                <a:gd name="T32" fmla="*/ 13 w 29"/>
                <a:gd name="T33" fmla="*/ 0 h 37"/>
                <a:gd name="T34" fmla="*/ 16 w 29"/>
                <a:gd name="T35" fmla="*/ 0 h 37"/>
                <a:gd name="T36" fmla="*/ 19 w 29"/>
                <a:gd name="T37" fmla="*/ 1 h 37"/>
                <a:gd name="T38" fmla="*/ 21 w 29"/>
                <a:gd name="T39" fmla="*/ 2 h 37"/>
                <a:gd name="T40" fmla="*/ 24 w 29"/>
                <a:gd name="T41" fmla="*/ 4 h 37"/>
                <a:gd name="T42" fmla="*/ 25 w 29"/>
                <a:gd name="T43" fmla="*/ 6 h 37"/>
                <a:gd name="T44" fmla="*/ 27 w 29"/>
                <a:gd name="T45" fmla="*/ 9 h 37"/>
                <a:gd name="T46" fmla="*/ 28 w 29"/>
                <a:gd name="T47" fmla="*/ 13 h 37"/>
                <a:gd name="T48" fmla="*/ 28 w 29"/>
                <a:gd name="T49" fmla="*/ 16 h 37"/>
                <a:gd name="T50" fmla="*/ 28 w 29"/>
                <a:gd name="T51" fmla="*/ 19 h 37"/>
                <a:gd name="T52" fmla="*/ 28 w 29"/>
                <a:gd name="T53" fmla="*/ 23 h 37"/>
                <a:gd name="T54" fmla="*/ 27 w 29"/>
                <a:gd name="T55" fmla="*/ 26 h 37"/>
                <a:gd name="T56" fmla="*/ 25 w 29"/>
                <a:gd name="T57" fmla="*/ 29 h 37"/>
                <a:gd name="T58" fmla="*/ 23 w 29"/>
                <a:gd name="T59" fmla="*/ 32 h 37"/>
                <a:gd name="T60" fmla="*/ 21 w 29"/>
                <a:gd name="T61" fmla="*/ 34 h 37"/>
                <a:gd name="T62" fmla="*/ 19 w 29"/>
                <a:gd name="T63" fmla="*/ 35 h 37"/>
                <a:gd name="T64" fmla="*/ 16 w 29"/>
                <a:gd name="T65" fmla="*/ 36 h 37"/>
                <a:gd name="T66" fmla="*/ 13 w 29"/>
                <a:gd name="T67"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 h="37">
                  <a:moveTo>
                    <a:pt x="13" y="36"/>
                  </a:moveTo>
                  <a:lnTo>
                    <a:pt x="13" y="36"/>
                  </a:lnTo>
                  <a:lnTo>
                    <a:pt x="10" y="36"/>
                  </a:lnTo>
                  <a:lnTo>
                    <a:pt x="7" y="34"/>
                  </a:lnTo>
                  <a:lnTo>
                    <a:pt x="5" y="33"/>
                  </a:lnTo>
                  <a:lnTo>
                    <a:pt x="3" y="30"/>
                  </a:lnTo>
                  <a:lnTo>
                    <a:pt x="1" y="28"/>
                  </a:lnTo>
                  <a:lnTo>
                    <a:pt x="0" y="24"/>
                  </a:lnTo>
                  <a:lnTo>
                    <a:pt x="0" y="21"/>
                  </a:lnTo>
                  <a:lnTo>
                    <a:pt x="0" y="17"/>
                  </a:lnTo>
                  <a:lnTo>
                    <a:pt x="0" y="14"/>
                  </a:lnTo>
                  <a:lnTo>
                    <a:pt x="1" y="10"/>
                  </a:lnTo>
                  <a:lnTo>
                    <a:pt x="3" y="7"/>
                  </a:lnTo>
                  <a:lnTo>
                    <a:pt x="5" y="5"/>
                  </a:lnTo>
                  <a:lnTo>
                    <a:pt x="8" y="3"/>
                  </a:lnTo>
                  <a:lnTo>
                    <a:pt x="10" y="2"/>
                  </a:lnTo>
                  <a:lnTo>
                    <a:pt x="13" y="0"/>
                  </a:lnTo>
                  <a:lnTo>
                    <a:pt x="16" y="0"/>
                  </a:lnTo>
                  <a:lnTo>
                    <a:pt x="19" y="1"/>
                  </a:lnTo>
                  <a:lnTo>
                    <a:pt x="21" y="2"/>
                  </a:lnTo>
                  <a:lnTo>
                    <a:pt x="24" y="4"/>
                  </a:lnTo>
                  <a:lnTo>
                    <a:pt x="25" y="6"/>
                  </a:lnTo>
                  <a:lnTo>
                    <a:pt x="27" y="9"/>
                  </a:lnTo>
                  <a:lnTo>
                    <a:pt x="28" y="13"/>
                  </a:lnTo>
                  <a:lnTo>
                    <a:pt x="28" y="16"/>
                  </a:lnTo>
                  <a:lnTo>
                    <a:pt x="28" y="19"/>
                  </a:lnTo>
                  <a:lnTo>
                    <a:pt x="28" y="23"/>
                  </a:lnTo>
                  <a:lnTo>
                    <a:pt x="27" y="26"/>
                  </a:lnTo>
                  <a:lnTo>
                    <a:pt x="25" y="29"/>
                  </a:lnTo>
                  <a:lnTo>
                    <a:pt x="23" y="32"/>
                  </a:lnTo>
                  <a:lnTo>
                    <a:pt x="21" y="34"/>
                  </a:lnTo>
                  <a:lnTo>
                    <a:pt x="19" y="35"/>
                  </a:lnTo>
                  <a:lnTo>
                    <a:pt x="16" y="36"/>
                  </a:lnTo>
                  <a:lnTo>
                    <a:pt x="13" y="3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4" name="Freeform 559"/>
            <p:cNvSpPr>
              <a:spLocks/>
            </p:cNvSpPr>
            <p:nvPr/>
          </p:nvSpPr>
          <p:spPr bwMode="auto">
            <a:xfrm>
              <a:off x="4719" y="2896"/>
              <a:ext cx="5" cy="10"/>
            </a:xfrm>
            <a:custGeom>
              <a:avLst/>
              <a:gdLst>
                <a:gd name="T0" fmla="*/ 2 w 5"/>
                <a:gd name="T1" fmla="*/ 9 h 10"/>
                <a:gd name="T2" fmla="*/ 1 w 5"/>
                <a:gd name="T3" fmla="*/ 8 h 10"/>
                <a:gd name="T4" fmla="*/ 0 w 5"/>
                <a:gd name="T5" fmla="*/ 7 h 10"/>
                <a:gd name="T6" fmla="*/ 0 w 5"/>
                <a:gd name="T7" fmla="*/ 6 h 10"/>
                <a:gd name="T8" fmla="*/ 0 w 5"/>
                <a:gd name="T9" fmla="*/ 4 h 10"/>
                <a:gd name="T10" fmla="*/ 0 w 5"/>
                <a:gd name="T11" fmla="*/ 2 h 10"/>
                <a:gd name="T12" fmla="*/ 1 w 5"/>
                <a:gd name="T13" fmla="*/ 1 h 10"/>
                <a:gd name="T14" fmla="*/ 2 w 5"/>
                <a:gd name="T15" fmla="*/ 0 h 10"/>
                <a:gd name="T16" fmla="*/ 2 w 5"/>
                <a:gd name="T17" fmla="*/ 0 h 10"/>
                <a:gd name="T18" fmla="*/ 3 w 5"/>
                <a:gd name="T19" fmla="*/ 1 h 10"/>
                <a:gd name="T20" fmla="*/ 4 w 5"/>
                <a:gd name="T21" fmla="*/ 2 h 10"/>
                <a:gd name="T22" fmla="*/ 4 w 5"/>
                <a:gd name="T23" fmla="*/ 3 h 10"/>
                <a:gd name="T24" fmla="*/ 4 w 5"/>
                <a:gd name="T25" fmla="*/ 5 h 10"/>
                <a:gd name="T26" fmla="*/ 4 w 5"/>
                <a:gd name="T27" fmla="*/ 7 h 10"/>
                <a:gd name="T28" fmla="*/ 3 w 5"/>
                <a:gd name="T29" fmla="*/ 8 h 10"/>
                <a:gd name="T30" fmla="*/ 3 w 5"/>
                <a:gd name="T31" fmla="*/ 8 h 10"/>
                <a:gd name="T32" fmla="*/ 2 w 5"/>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0">
                  <a:moveTo>
                    <a:pt x="2" y="9"/>
                  </a:moveTo>
                  <a:lnTo>
                    <a:pt x="1" y="8"/>
                  </a:lnTo>
                  <a:lnTo>
                    <a:pt x="0" y="7"/>
                  </a:lnTo>
                  <a:lnTo>
                    <a:pt x="0" y="6"/>
                  </a:lnTo>
                  <a:lnTo>
                    <a:pt x="0" y="4"/>
                  </a:lnTo>
                  <a:lnTo>
                    <a:pt x="0" y="2"/>
                  </a:lnTo>
                  <a:lnTo>
                    <a:pt x="1" y="1"/>
                  </a:lnTo>
                  <a:lnTo>
                    <a:pt x="2" y="0"/>
                  </a:lnTo>
                  <a:lnTo>
                    <a:pt x="2" y="0"/>
                  </a:lnTo>
                  <a:lnTo>
                    <a:pt x="3" y="1"/>
                  </a:lnTo>
                  <a:lnTo>
                    <a:pt x="4" y="2"/>
                  </a:lnTo>
                  <a:lnTo>
                    <a:pt x="4" y="3"/>
                  </a:lnTo>
                  <a:lnTo>
                    <a:pt x="4" y="5"/>
                  </a:lnTo>
                  <a:lnTo>
                    <a:pt x="4" y="7"/>
                  </a:lnTo>
                  <a:lnTo>
                    <a:pt x="3" y="8"/>
                  </a:lnTo>
                  <a:lnTo>
                    <a:pt x="3" y="8"/>
                  </a:lnTo>
                  <a:lnTo>
                    <a:pt x="2" y="9"/>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5" name="Freeform 560"/>
            <p:cNvSpPr>
              <a:spLocks/>
            </p:cNvSpPr>
            <p:nvPr/>
          </p:nvSpPr>
          <p:spPr bwMode="auto">
            <a:xfrm>
              <a:off x="4719" y="2896"/>
              <a:ext cx="11" cy="16"/>
            </a:xfrm>
            <a:custGeom>
              <a:avLst/>
              <a:gdLst>
                <a:gd name="T0" fmla="*/ 4 w 11"/>
                <a:gd name="T1" fmla="*/ 15 h 16"/>
                <a:gd name="T2" fmla="*/ 4 w 11"/>
                <a:gd name="T3" fmla="*/ 15 h 16"/>
                <a:gd name="T4" fmla="*/ 3 w 11"/>
                <a:gd name="T5" fmla="*/ 14 h 16"/>
                <a:gd name="T6" fmla="*/ 1 w 11"/>
                <a:gd name="T7" fmla="*/ 12 h 16"/>
                <a:gd name="T8" fmla="*/ 0 w 11"/>
                <a:gd name="T9" fmla="*/ 10 h 16"/>
                <a:gd name="T10" fmla="*/ 0 w 11"/>
                <a:gd name="T11" fmla="*/ 7 h 16"/>
                <a:gd name="T12" fmla="*/ 0 w 11"/>
                <a:gd name="T13" fmla="*/ 4 h 16"/>
                <a:gd name="T14" fmla="*/ 2 w 11"/>
                <a:gd name="T15" fmla="*/ 2 h 16"/>
                <a:gd name="T16" fmla="*/ 4 w 11"/>
                <a:gd name="T17" fmla="*/ 0 h 16"/>
                <a:gd name="T18" fmla="*/ 6 w 11"/>
                <a:gd name="T19" fmla="*/ 0 h 16"/>
                <a:gd name="T20" fmla="*/ 8 w 11"/>
                <a:gd name="T21" fmla="*/ 1 h 16"/>
                <a:gd name="T22" fmla="*/ 9 w 11"/>
                <a:gd name="T23" fmla="*/ 3 h 16"/>
                <a:gd name="T24" fmla="*/ 10 w 11"/>
                <a:gd name="T25" fmla="*/ 5 h 16"/>
                <a:gd name="T26" fmla="*/ 10 w 11"/>
                <a:gd name="T27" fmla="*/ 8 h 16"/>
                <a:gd name="T28" fmla="*/ 10 w 11"/>
                <a:gd name="T29" fmla="*/ 11 h 16"/>
                <a:gd name="T30" fmla="*/ 8 w 11"/>
                <a:gd name="T31" fmla="*/ 13 h 16"/>
                <a:gd name="T32" fmla="*/ 7 w 11"/>
                <a:gd name="T33" fmla="*/ 14 h 16"/>
                <a:gd name="T34" fmla="*/ 4 w 11"/>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16">
                  <a:moveTo>
                    <a:pt x="4" y="15"/>
                  </a:moveTo>
                  <a:lnTo>
                    <a:pt x="4" y="15"/>
                  </a:lnTo>
                  <a:lnTo>
                    <a:pt x="3" y="14"/>
                  </a:lnTo>
                  <a:lnTo>
                    <a:pt x="1" y="12"/>
                  </a:lnTo>
                  <a:lnTo>
                    <a:pt x="0" y="10"/>
                  </a:lnTo>
                  <a:lnTo>
                    <a:pt x="0" y="7"/>
                  </a:lnTo>
                  <a:lnTo>
                    <a:pt x="0" y="4"/>
                  </a:lnTo>
                  <a:lnTo>
                    <a:pt x="2" y="2"/>
                  </a:lnTo>
                  <a:lnTo>
                    <a:pt x="4" y="0"/>
                  </a:lnTo>
                  <a:lnTo>
                    <a:pt x="6" y="0"/>
                  </a:lnTo>
                  <a:lnTo>
                    <a:pt x="8" y="1"/>
                  </a:lnTo>
                  <a:lnTo>
                    <a:pt x="9" y="3"/>
                  </a:lnTo>
                  <a:lnTo>
                    <a:pt x="10" y="5"/>
                  </a:lnTo>
                  <a:lnTo>
                    <a:pt x="10" y="8"/>
                  </a:lnTo>
                  <a:lnTo>
                    <a:pt x="10" y="11"/>
                  </a:lnTo>
                  <a:lnTo>
                    <a:pt x="8" y="13"/>
                  </a:lnTo>
                  <a:lnTo>
                    <a:pt x="7" y="14"/>
                  </a:lnTo>
                  <a:lnTo>
                    <a:pt x="4"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6" name="Freeform 561"/>
            <p:cNvSpPr>
              <a:spLocks/>
            </p:cNvSpPr>
            <p:nvPr/>
          </p:nvSpPr>
          <p:spPr bwMode="auto">
            <a:xfrm>
              <a:off x="4720" y="2897"/>
              <a:ext cx="6" cy="10"/>
            </a:xfrm>
            <a:custGeom>
              <a:avLst/>
              <a:gdLst>
                <a:gd name="T0" fmla="*/ 3 w 6"/>
                <a:gd name="T1" fmla="*/ 9 h 10"/>
                <a:gd name="T2" fmla="*/ 1 w 6"/>
                <a:gd name="T3" fmla="*/ 8 h 10"/>
                <a:gd name="T4" fmla="*/ 1 w 6"/>
                <a:gd name="T5" fmla="*/ 8 h 10"/>
                <a:gd name="T6" fmla="*/ 0 w 6"/>
                <a:gd name="T7" fmla="*/ 6 h 10"/>
                <a:gd name="T8" fmla="*/ 0 w 6"/>
                <a:gd name="T9" fmla="*/ 4 h 10"/>
                <a:gd name="T10" fmla="*/ 0 w 6"/>
                <a:gd name="T11" fmla="*/ 2 h 10"/>
                <a:gd name="T12" fmla="*/ 1 w 6"/>
                <a:gd name="T13" fmla="*/ 1 h 10"/>
                <a:gd name="T14" fmla="*/ 2 w 6"/>
                <a:gd name="T15" fmla="*/ 1 h 10"/>
                <a:gd name="T16" fmla="*/ 3 w 6"/>
                <a:gd name="T17" fmla="*/ 0 h 10"/>
                <a:gd name="T18" fmla="*/ 4 w 6"/>
                <a:gd name="T19" fmla="*/ 1 h 10"/>
                <a:gd name="T20" fmla="*/ 5 w 6"/>
                <a:gd name="T21" fmla="*/ 1 h 10"/>
                <a:gd name="T22" fmla="*/ 5 w 6"/>
                <a:gd name="T23" fmla="*/ 3 h 10"/>
                <a:gd name="T24" fmla="*/ 5 w 6"/>
                <a:gd name="T25" fmla="*/ 4 h 10"/>
                <a:gd name="T26" fmla="*/ 5 w 6"/>
                <a:gd name="T27" fmla="*/ 6 h 10"/>
                <a:gd name="T28" fmla="*/ 4 w 6"/>
                <a:gd name="T29" fmla="*/ 8 h 10"/>
                <a:gd name="T30" fmla="*/ 3 w 6"/>
                <a:gd name="T31" fmla="*/ 8 h 10"/>
                <a:gd name="T32" fmla="*/ 3 w 6"/>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10">
                  <a:moveTo>
                    <a:pt x="3" y="9"/>
                  </a:moveTo>
                  <a:lnTo>
                    <a:pt x="1" y="8"/>
                  </a:lnTo>
                  <a:lnTo>
                    <a:pt x="1" y="8"/>
                  </a:lnTo>
                  <a:lnTo>
                    <a:pt x="0" y="6"/>
                  </a:lnTo>
                  <a:lnTo>
                    <a:pt x="0" y="4"/>
                  </a:lnTo>
                  <a:lnTo>
                    <a:pt x="0" y="2"/>
                  </a:lnTo>
                  <a:lnTo>
                    <a:pt x="1" y="1"/>
                  </a:lnTo>
                  <a:lnTo>
                    <a:pt x="2" y="1"/>
                  </a:lnTo>
                  <a:lnTo>
                    <a:pt x="3" y="0"/>
                  </a:lnTo>
                  <a:lnTo>
                    <a:pt x="4" y="1"/>
                  </a:lnTo>
                  <a:lnTo>
                    <a:pt x="5" y="1"/>
                  </a:lnTo>
                  <a:lnTo>
                    <a:pt x="5" y="3"/>
                  </a:lnTo>
                  <a:lnTo>
                    <a:pt x="5" y="4"/>
                  </a:lnTo>
                  <a:lnTo>
                    <a:pt x="5" y="6"/>
                  </a:lnTo>
                  <a:lnTo>
                    <a:pt x="4" y="8"/>
                  </a:lnTo>
                  <a:lnTo>
                    <a:pt x="3" y="8"/>
                  </a:lnTo>
                  <a:lnTo>
                    <a:pt x="3" y="9"/>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7" name="Freeform 562"/>
            <p:cNvSpPr>
              <a:spLocks/>
            </p:cNvSpPr>
            <p:nvPr/>
          </p:nvSpPr>
          <p:spPr bwMode="auto">
            <a:xfrm>
              <a:off x="4720" y="2897"/>
              <a:ext cx="12" cy="16"/>
            </a:xfrm>
            <a:custGeom>
              <a:avLst/>
              <a:gdLst>
                <a:gd name="T0" fmla="*/ 6 w 12"/>
                <a:gd name="T1" fmla="*/ 15 h 16"/>
                <a:gd name="T2" fmla="*/ 6 w 12"/>
                <a:gd name="T3" fmla="*/ 15 h 16"/>
                <a:gd name="T4" fmla="*/ 3 w 12"/>
                <a:gd name="T5" fmla="*/ 14 h 16"/>
                <a:gd name="T6" fmla="*/ 2 w 12"/>
                <a:gd name="T7" fmla="*/ 13 h 16"/>
                <a:gd name="T8" fmla="*/ 1 w 12"/>
                <a:gd name="T9" fmla="*/ 10 h 16"/>
                <a:gd name="T10" fmla="*/ 0 w 12"/>
                <a:gd name="T11" fmla="*/ 7 h 16"/>
                <a:gd name="T12" fmla="*/ 1 w 12"/>
                <a:gd name="T13" fmla="*/ 4 h 16"/>
                <a:gd name="T14" fmla="*/ 3 w 12"/>
                <a:gd name="T15" fmla="*/ 2 h 16"/>
                <a:gd name="T16" fmla="*/ 5 w 12"/>
                <a:gd name="T17" fmla="*/ 1 h 16"/>
                <a:gd name="T18" fmla="*/ 6 w 12"/>
                <a:gd name="T19" fmla="*/ 0 h 16"/>
                <a:gd name="T20" fmla="*/ 9 w 12"/>
                <a:gd name="T21" fmla="*/ 1 h 16"/>
                <a:gd name="T22" fmla="*/ 10 w 12"/>
                <a:gd name="T23" fmla="*/ 2 h 16"/>
                <a:gd name="T24" fmla="*/ 11 w 12"/>
                <a:gd name="T25" fmla="*/ 5 h 16"/>
                <a:gd name="T26" fmla="*/ 11 w 12"/>
                <a:gd name="T27" fmla="*/ 7 h 16"/>
                <a:gd name="T28" fmla="*/ 11 w 12"/>
                <a:gd name="T29" fmla="*/ 10 h 16"/>
                <a:gd name="T30" fmla="*/ 9 w 12"/>
                <a:gd name="T31" fmla="*/ 13 h 16"/>
                <a:gd name="T32" fmla="*/ 7 w 12"/>
                <a:gd name="T33" fmla="*/ 14 h 16"/>
                <a:gd name="T34" fmla="*/ 6 w 12"/>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6">
                  <a:moveTo>
                    <a:pt x="6" y="15"/>
                  </a:moveTo>
                  <a:lnTo>
                    <a:pt x="6" y="15"/>
                  </a:lnTo>
                  <a:lnTo>
                    <a:pt x="3" y="14"/>
                  </a:lnTo>
                  <a:lnTo>
                    <a:pt x="2" y="13"/>
                  </a:lnTo>
                  <a:lnTo>
                    <a:pt x="1" y="10"/>
                  </a:lnTo>
                  <a:lnTo>
                    <a:pt x="0" y="7"/>
                  </a:lnTo>
                  <a:lnTo>
                    <a:pt x="1" y="4"/>
                  </a:lnTo>
                  <a:lnTo>
                    <a:pt x="3" y="2"/>
                  </a:lnTo>
                  <a:lnTo>
                    <a:pt x="5" y="1"/>
                  </a:lnTo>
                  <a:lnTo>
                    <a:pt x="6" y="0"/>
                  </a:lnTo>
                  <a:lnTo>
                    <a:pt x="9" y="1"/>
                  </a:lnTo>
                  <a:lnTo>
                    <a:pt x="10" y="2"/>
                  </a:lnTo>
                  <a:lnTo>
                    <a:pt x="11" y="5"/>
                  </a:lnTo>
                  <a:lnTo>
                    <a:pt x="11" y="7"/>
                  </a:lnTo>
                  <a:lnTo>
                    <a:pt x="11" y="10"/>
                  </a:lnTo>
                  <a:lnTo>
                    <a:pt x="9" y="13"/>
                  </a:lnTo>
                  <a:lnTo>
                    <a:pt x="7" y="14"/>
                  </a:lnTo>
                  <a:lnTo>
                    <a:pt x="6"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8" name="Freeform 563"/>
            <p:cNvSpPr>
              <a:spLocks/>
            </p:cNvSpPr>
            <p:nvPr/>
          </p:nvSpPr>
          <p:spPr bwMode="auto">
            <a:xfrm>
              <a:off x="4923" y="2731"/>
              <a:ext cx="24" cy="31"/>
            </a:xfrm>
            <a:custGeom>
              <a:avLst/>
              <a:gdLst>
                <a:gd name="T0" fmla="*/ 10 w 24"/>
                <a:gd name="T1" fmla="*/ 30 h 31"/>
                <a:gd name="T2" fmla="*/ 8 w 24"/>
                <a:gd name="T3" fmla="*/ 30 h 31"/>
                <a:gd name="T4" fmla="*/ 6 w 24"/>
                <a:gd name="T5" fmla="*/ 29 h 31"/>
                <a:gd name="T6" fmla="*/ 4 w 24"/>
                <a:gd name="T7" fmla="*/ 28 h 31"/>
                <a:gd name="T8" fmla="*/ 2 w 24"/>
                <a:gd name="T9" fmla="*/ 25 h 31"/>
                <a:gd name="T10" fmla="*/ 1 w 24"/>
                <a:gd name="T11" fmla="*/ 23 h 31"/>
                <a:gd name="T12" fmla="*/ 0 w 24"/>
                <a:gd name="T13" fmla="*/ 20 h 31"/>
                <a:gd name="T14" fmla="*/ 0 w 24"/>
                <a:gd name="T15" fmla="*/ 18 h 31"/>
                <a:gd name="T16" fmla="*/ 0 w 24"/>
                <a:gd name="T17" fmla="*/ 14 h 31"/>
                <a:gd name="T18" fmla="*/ 0 w 24"/>
                <a:gd name="T19" fmla="*/ 11 h 31"/>
                <a:gd name="T20" fmla="*/ 1 w 24"/>
                <a:gd name="T21" fmla="*/ 8 h 31"/>
                <a:gd name="T22" fmla="*/ 2 w 24"/>
                <a:gd name="T23" fmla="*/ 5 h 31"/>
                <a:gd name="T24" fmla="*/ 4 w 24"/>
                <a:gd name="T25" fmla="*/ 3 h 31"/>
                <a:gd name="T26" fmla="*/ 6 w 24"/>
                <a:gd name="T27" fmla="*/ 2 h 31"/>
                <a:gd name="T28" fmla="*/ 8 w 24"/>
                <a:gd name="T29" fmla="*/ 1 h 31"/>
                <a:gd name="T30" fmla="*/ 10 w 24"/>
                <a:gd name="T31" fmla="*/ 0 h 31"/>
                <a:gd name="T32" fmla="*/ 13 w 24"/>
                <a:gd name="T33" fmla="*/ 0 h 31"/>
                <a:gd name="T34" fmla="*/ 15 w 24"/>
                <a:gd name="T35" fmla="*/ 0 h 31"/>
                <a:gd name="T36" fmla="*/ 17 w 24"/>
                <a:gd name="T37" fmla="*/ 1 h 31"/>
                <a:gd name="T38" fmla="*/ 19 w 24"/>
                <a:gd name="T39" fmla="*/ 3 h 31"/>
                <a:gd name="T40" fmla="*/ 21 w 24"/>
                <a:gd name="T41" fmla="*/ 5 h 31"/>
                <a:gd name="T42" fmla="*/ 21 w 24"/>
                <a:gd name="T43" fmla="*/ 8 h 31"/>
                <a:gd name="T44" fmla="*/ 22 w 24"/>
                <a:gd name="T45" fmla="*/ 10 h 31"/>
                <a:gd name="T46" fmla="*/ 23 w 24"/>
                <a:gd name="T47" fmla="*/ 13 h 31"/>
                <a:gd name="T48" fmla="*/ 23 w 24"/>
                <a:gd name="T49" fmla="*/ 16 h 31"/>
                <a:gd name="T50" fmla="*/ 22 w 24"/>
                <a:gd name="T51" fmla="*/ 19 h 31"/>
                <a:gd name="T52" fmla="*/ 21 w 24"/>
                <a:gd name="T53" fmla="*/ 22 h 31"/>
                <a:gd name="T54" fmla="*/ 21 w 24"/>
                <a:gd name="T55" fmla="*/ 24 h 31"/>
                <a:gd name="T56" fmla="*/ 19 w 24"/>
                <a:gd name="T57" fmla="*/ 27 h 31"/>
                <a:gd name="T58" fmla="*/ 17 w 24"/>
                <a:gd name="T59" fmla="*/ 28 h 31"/>
                <a:gd name="T60" fmla="*/ 15 w 24"/>
                <a:gd name="T61" fmla="*/ 29 h 31"/>
                <a:gd name="T62" fmla="*/ 13 w 24"/>
                <a:gd name="T63" fmla="*/ 30 h 31"/>
                <a:gd name="T64" fmla="*/ 10 w 24"/>
                <a:gd name="T6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31">
                  <a:moveTo>
                    <a:pt x="10" y="30"/>
                  </a:moveTo>
                  <a:lnTo>
                    <a:pt x="8" y="30"/>
                  </a:lnTo>
                  <a:lnTo>
                    <a:pt x="6" y="29"/>
                  </a:lnTo>
                  <a:lnTo>
                    <a:pt x="4" y="28"/>
                  </a:lnTo>
                  <a:lnTo>
                    <a:pt x="2" y="25"/>
                  </a:lnTo>
                  <a:lnTo>
                    <a:pt x="1" y="23"/>
                  </a:lnTo>
                  <a:lnTo>
                    <a:pt x="0" y="20"/>
                  </a:lnTo>
                  <a:lnTo>
                    <a:pt x="0" y="18"/>
                  </a:lnTo>
                  <a:lnTo>
                    <a:pt x="0" y="14"/>
                  </a:lnTo>
                  <a:lnTo>
                    <a:pt x="0" y="11"/>
                  </a:lnTo>
                  <a:lnTo>
                    <a:pt x="1" y="8"/>
                  </a:lnTo>
                  <a:lnTo>
                    <a:pt x="2" y="5"/>
                  </a:lnTo>
                  <a:lnTo>
                    <a:pt x="4" y="3"/>
                  </a:lnTo>
                  <a:lnTo>
                    <a:pt x="6" y="2"/>
                  </a:lnTo>
                  <a:lnTo>
                    <a:pt x="8" y="1"/>
                  </a:lnTo>
                  <a:lnTo>
                    <a:pt x="10" y="0"/>
                  </a:lnTo>
                  <a:lnTo>
                    <a:pt x="13" y="0"/>
                  </a:lnTo>
                  <a:lnTo>
                    <a:pt x="15" y="0"/>
                  </a:lnTo>
                  <a:lnTo>
                    <a:pt x="17" y="1"/>
                  </a:lnTo>
                  <a:lnTo>
                    <a:pt x="19" y="3"/>
                  </a:lnTo>
                  <a:lnTo>
                    <a:pt x="21" y="5"/>
                  </a:lnTo>
                  <a:lnTo>
                    <a:pt x="21" y="8"/>
                  </a:lnTo>
                  <a:lnTo>
                    <a:pt x="22" y="10"/>
                  </a:lnTo>
                  <a:lnTo>
                    <a:pt x="23" y="13"/>
                  </a:lnTo>
                  <a:lnTo>
                    <a:pt x="23" y="16"/>
                  </a:lnTo>
                  <a:lnTo>
                    <a:pt x="22" y="19"/>
                  </a:lnTo>
                  <a:lnTo>
                    <a:pt x="21" y="22"/>
                  </a:lnTo>
                  <a:lnTo>
                    <a:pt x="21" y="24"/>
                  </a:lnTo>
                  <a:lnTo>
                    <a:pt x="19" y="27"/>
                  </a:lnTo>
                  <a:lnTo>
                    <a:pt x="17" y="28"/>
                  </a:lnTo>
                  <a:lnTo>
                    <a:pt x="15" y="29"/>
                  </a:lnTo>
                  <a:lnTo>
                    <a:pt x="13" y="30"/>
                  </a:lnTo>
                  <a:lnTo>
                    <a:pt x="10" y="3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69" name="Freeform 564"/>
            <p:cNvSpPr>
              <a:spLocks/>
            </p:cNvSpPr>
            <p:nvPr/>
          </p:nvSpPr>
          <p:spPr bwMode="auto">
            <a:xfrm>
              <a:off x="4923" y="2731"/>
              <a:ext cx="30" cy="37"/>
            </a:xfrm>
            <a:custGeom>
              <a:avLst/>
              <a:gdLst>
                <a:gd name="T0" fmla="*/ 13 w 30"/>
                <a:gd name="T1" fmla="*/ 36 h 37"/>
                <a:gd name="T2" fmla="*/ 13 w 30"/>
                <a:gd name="T3" fmla="*/ 36 h 37"/>
                <a:gd name="T4" fmla="*/ 10 w 30"/>
                <a:gd name="T5" fmla="*/ 36 h 37"/>
                <a:gd name="T6" fmla="*/ 7 w 30"/>
                <a:gd name="T7" fmla="*/ 35 h 37"/>
                <a:gd name="T8" fmla="*/ 5 w 30"/>
                <a:gd name="T9" fmla="*/ 33 h 37"/>
                <a:gd name="T10" fmla="*/ 3 w 30"/>
                <a:gd name="T11" fmla="*/ 30 h 37"/>
                <a:gd name="T12" fmla="*/ 1 w 30"/>
                <a:gd name="T13" fmla="*/ 27 h 37"/>
                <a:gd name="T14" fmla="*/ 0 w 30"/>
                <a:gd name="T15" fmla="*/ 24 h 37"/>
                <a:gd name="T16" fmla="*/ 0 w 30"/>
                <a:gd name="T17" fmla="*/ 21 h 37"/>
                <a:gd name="T18" fmla="*/ 0 w 30"/>
                <a:gd name="T19" fmla="*/ 17 h 37"/>
                <a:gd name="T20" fmla="*/ 0 w 30"/>
                <a:gd name="T21" fmla="*/ 13 h 37"/>
                <a:gd name="T22" fmla="*/ 1 w 30"/>
                <a:gd name="T23" fmla="*/ 10 h 37"/>
                <a:gd name="T24" fmla="*/ 3 w 30"/>
                <a:gd name="T25" fmla="*/ 6 h 37"/>
                <a:gd name="T26" fmla="*/ 5 w 30"/>
                <a:gd name="T27" fmla="*/ 4 h 37"/>
                <a:gd name="T28" fmla="*/ 7 w 30"/>
                <a:gd name="T29" fmla="*/ 2 h 37"/>
                <a:gd name="T30" fmla="*/ 10 w 30"/>
                <a:gd name="T31" fmla="*/ 1 h 37"/>
                <a:gd name="T32" fmla="*/ 13 w 30"/>
                <a:gd name="T33" fmla="*/ 0 h 37"/>
                <a:gd name="T34" fmla="*/ 16 w 30"/>
                <a:gd name="T35" fmla="*/ 0 h 37"/>
                <a:gd name="T36" fmla="*/ 19 w 30"/>
                <a:gd name="T37" fmla="*/ 0 h 37"/>
                <a:gd name="T38" fmla="*/ 22 w 30"/>
                <a:gd name="T39" fmla="*/ 1 h 37"/>
                <a:gd name="T40" fmla="*/ 24 w 30"/>
                <a:gd name="T41" fmla="*/ 4 h 37"/>
                <a:gd name="T42" fmla="*/ 26 w 30"/>
                <a:gd name="T43" fmla="*/ 6 h 37"/>
                <a:gd name="T44" fmla="*/ 27 w 30"/>
                <a:gd name="T45" fmla="*/ 9 h 37"/>
                <a:gd name="T46" fmla="*/ 28 w 30"/>
                <a:gd name="T47" fmla="*/ 12 h 37"/>
                <a:gd name="T48" fmla="*/ 29 w 30"/>
                <a:gd name="T49" fmla="*/ 16 h 37"/>
                <a:gd name="T50" fmla="*/ 29 w 30"/>
                <a:gd name="T51" fmla="*/ 19 h 37"/>
                <a:gd name="T52" fmla="*/ 28 w 30"/>
                <a:gd name="T53" fmla="*/ 23 h 37"/>
                <a:gd name="T54" fmla="*/ 27 w 30"/>
                <a:gd name="T55" fmla="*/ 26 h 37"/>
                <a:gd name="T56" fmla="*/ 26 w 30"/>
                <a:gd name="T57" fmla="*/ 29 h 37"/>
                <a:gd name="T58" fmla="*/ 24 w 30"/>
                <a:gd name="T59" fmla="*/ 32 h 37"/>
                <a:gd name="T60" fmla="*/ 22 w 30"/>
                <a:gd name="T61" fmla="*/ 34 h 37"/>
                <a:gd name="T62" fmla="*/ 19 w 30"/>
                <a:gd name="T63" fmla="*/ 35 h 37"/>
                <a:gd name="T64" fmla="*/ 16 w 30"/>
                <a:gd name="T65" fmla="*/ 36 h 37"/>
                <a:gd name="T66" fmla="*/ 13 w 30"/>
                <a:gd name="T67"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 h="37">
                  <a:moveTo>
                    <a:pt x="13" y="36"/>
                  </a:moveTo>
                  <a:lnTo>
                    <a:pt x="13" y="36"/>
                  </a:lnTo>
                  <a:lnTo>
                    <a:pt x="10" y="36"/>
                  </a:lnTo>
                  <a:lnTo>
                    <a:pt x="7" y="35"/>
                  </a:lnTo>
                  <a:lnTo>
                    <a:pt x="5" y="33"/>
                  </a:lnTo>
                  <a:lnTo>
                    <a:pt x="3" y="30"/>
                  </a:lnTo>
                  <a:lnTo>
                    <a:pt x="1" y="27"/>
                  </a:lnTo>
                  <a:lnTo>
                    <a:pt x="0" y="24"/>
                  </a:lnTo>
                  <a:lnTo>
                    <a:pt x="0" y="21"/>
                  </a:lnTo>
                  <a:lnTo>
                    <a:pt x="0" y="17"/>
                  </a:lnTo>
                  <a:lnTo>
                    <a:pt x="0" y="13"/>
                  </a:lnTo>
                  <a:lnTo>
                    <a:pt x="1" y="10"/>
                  </a:lnTo>
                  <a:lnTo>
                    <a:pt x="3" y="6"/>
                  </a:lnTo>
                  <a:lnTo>
                    <a:pt x="5" y="4"/>
                  </a:lnTo>
                  <a:lnTo>
                    <a:pt x="7" y="2"/>
                  </a:lnTo>
                  <a:lnTo>
                    <a:pt x="10" y="1"/>
                  </a:lnTo>
                  <a:lnTo>
                    <a:pt x="13" y="0"/>
                  </a:lnTo>
                  <a:lnTo>
                    <a:pt x="16" y="0"/>
                  </a:lnTo>
                  <a:lnTo>
                    <a:pt x="19" y="0"/>
                  </a:lnTo>
                  <a:lnTo>
                    <a:pt x="22" y="1"/>
                  </a:lnTo>
                  <a:lnTo>
                    <a:pt x="24" y="4"/>
                  </a:lnTo>
                  <a:lnTo>
                    <a:pt x="26" y="6"/>
                  </a:lnTo>
                  <a:lnTo>
                    <a:pt x="27" y="9"/>
                  </a:lnTo>
                  <a:lnTo>
                    <a:pt x="28" y="12"/>
                  </a:lnTo>
                  <a:lnTo>
                    <a:pt x="29" y="16"/>
                  </a:lnTo>
                  <a:lnTo>
                    <a:pt x="29" y="19"/>
                  </a:lnTo>
                  <a:lnTo>
                    <a:pt x="28" y="23"/>
                  </a:lnTo>
                  <a:lnTo>
                    <a:pt x="27" y="26"/>
                  </a:lnTo>
                  <a:lnTo>
                    <a:pt x="26" y="29"/>
                  </a:lnTo>
                  <a:lnTo>
                    <a:pt x="24" y="32"/>
                  </a:lnTo>
                  <a:lnTo>
                    <a:pt x="22" y="34"/>
                  </a:lnTo>
                  <a:lnTo>
                    <a:pt x="19" y="35"/>
                  </a:lnTo>
                  <a:lnTo>
                    <a:pt x="16" y="36"/>
                  </a:lnTo>
                  <a:lnTo>
                    <a:pt x="13" y="3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0" name="Freeform 565"/>
            <p:cNvSpPr>
              <a:spLocks/>
            </p:cNvSpPr>
            <p:nvPr/>
          </p:nvSpPr>
          <p:spPr bwMode="auto">
            <a:xfrm>
              <a:off x="4925" y="2732"/>
              <a:ext cx="24" cy="32"/>
            </a:xfrm>
            <a:custGeom>
              <a:avLst/>
              <a:gdLst>
                <a:gd name="T0" fmla="*/ 10 w 24"/>
                <a:gd name="T1" fmla="*/ 31 h 32"/>
                <a:gd name="T2" fmla="*/ 8 w 24"/>
                <a:gd name="T3" fmla="*/ 30 h 32"/>
                <a:gd name="T4" fmla="*/ 6 w 24"/>
                <a:gd name="T5" fmla="*/ 29 h 32"/>
                <a:gd name="T6" fmla="*/ 4 w 24"/>
                <a:gd name="T7" fmla="*/ 28 h 32"/>
                <a:gd name="T8" fmla="*/ 2 w 24"/>
                <a:gd name="T9" fmla="*/ 25 h 32"/>
                <a:gd name="T10" fmla="*/ 2 w 24"/>
                <a:gd name="T11" fmla="*/ 23 h 32"/>
                <a:gd name="T12" fmla="*/ 1 w 24"/>
                <a:gd name="T13" fmla="*/ 20 h 32"/>
                <a:gd name="T14" fmla="*/ 0 w 24"/>
                <a:gd name="T15" fmla="*/ 18 h 32"/>
                <a:gd name="T16" fmla="*/ 0 w 24"/>
                <a:gd name="T17" fmla="*/ 15 h 32"/>
                <a:gd name="T18" fmla="*/ 1 w 24"/>
                <a:gd name="T19" fmla="*/ 12 h 32"/>
                <a:gd name="T20" fmla="*/ 2 w 24"/>
                <a:gd name="T21" fmla="*/ 9 h 32"/>
                <a:gd name="T22" fmla="*/ 2 w 24"/>
                <a:gd name="T23" fmla="*/ 6 h 32"/>
                <a:gd name="T24" fmla="*/ 4 w 24"/>
                <a:gd name="T25" fmla="*/ 4 h 32"/>
                <a:gd name="T26" fmla="*/ 6 w 24"/>
                <a:gd name="T27" fmla="*/ 3 h 32"/>
                <a:gd name="T28" fmla="*/ 8 w 24"/>
                <a:gd name="T29" fmla="*/ 1 h 32"/>
                <a:gd name="T30" fmla="*/ 10 w 24"/>
                <a:gd name="T31" fmla="*/ 0 h 32"/>
                <a:gd name="T32" fmla="*/ 13 w 24"/>
                <a:gd name="T33" fmla="*/ 0 h 32"/>
                <a:gd name="T34" fmla="*/ 14 w 24"/>
                <a:gd name="T35" fmla="*/ 1 h 32"/>
                <a:gd name="T36" fmla="*/ 17 w 24"/>
                <a:gd name="T37" fmla="*/ 2 h 32"/>
                <a:gd name="T38" fmla="*/ 19 w 24"/>
                <a:gd name="T39" fmla="*/ 3 h 32"/>
                <a:gd name="T40" fmla="*/ 20 w 24"/>
                <a:gd name="T41" fmla="*/ 5 h 32"/>
                <a:gd name="T42" fmla="*/ 21 w 24"/>
                <a:gd name="T43" fmla="*/ 8 h 32"/>
                <a:gd name="T44" fmla="*/ 22 w 24"/>
                <a:gd name="T45" fmla="*/ 10 h 32"/>
                <a:gd name="T46" fmla="*/ 23 w 24"/>
                <a:gd name="T47" fmla="*/ 13 h 32"/>
                <a:gd name="T48" fmla="*/ 23 w 24"/>
                <a:gd name="T49" fmla="*/ 16 h 32"/>
                <a:gd name="T50" fmla="*/ 22 w 24"/>
                <a:gd name="T51" fmla="*/ 19 h 32"/>
                <a:gd name="T52" fmla="*/ 21 w 24"/>
                <a:gd name="T53" fmla="*/ 22 h 32"/>
                <a:gd name="T54" fmla="*/ 20 w 24"/>
                <a:gd name="T55" fmla="*/ 24 h 32"/>
                <a:gd name="T56" fmla="*/ 19 w 24"/>
                <a:gd name="T57" fmla="*/ 27 h 32"/>
                <a:gd name="T58" fmla="*/ 17 w 24"/>
                <a:gd name="T59" fmla="*/ 28 h 32"/>
                <a:gd name="T60" fmla="*/ 14 w 24"/>
                <a:gd name="T61" fmla="*/ 29 h 32"/>
                <a:gd name="T62" fmla="*/ 13 w 24"/>
                <a:gd name="T63" fmla="*/ 30 h 32"/>
                <a:gd name="T64" fmla="*/ 10 w 24"/>
                <a:gd name="T6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32">
                  <a:moveTo>
                    <a:pt x="10" y="31"/>
                  </a:moveTo>
                  <a:lnTo>
                    <a:pt x="8" y="30"/>
                  </a:lnTo>
                  <a:lnTo>
                    <a:pt x="6" y="29"/>
                  </a:lnTo>
                  <a:lnTo>
                    <a:pt x="4" y="28"/>
                  </a:lnTo>
                  <a:lnTo>
                    <a:pt x="2" y="25"/>
                  </a:lnTo>
                  <a:lnTo>
                    <a:pt x="2" y="23"/>
                  </a:lnTo>
                  <a:lnTo>
                    <a:pt x="1" y="20"/>
                  </a:lnTo>
                  <a:lnTo>
                    <a:pt x="0" y="18"/>
                  </a:lnTo>
                  <a:lnTo>
                    <a:pt x="0" y="15"/>
                  </a:lnTo>
                  <a:lnTo>
                    <a:pt x="1" y="12"/>
                  </a:lnTo>
                  <a:lnTo>
                    <a:pt x="2" y="9"/>
                  </a:lnTo>
                  <a:lnTo>
                    <a:pt x="2" y="6"/>
                  </a:lnTo>
                  <a:lnTo>
                    <a:pt x="4" y="4"/>
                  </a:lnTo>
                  <a:lnTo>
                    <a:pt x="6" y="3"/>
                  </a:lnTo>
                  <a:lnTo>
                    <a:pt x="8" y="1"/>
                  </a:lnTo>
                  <a:lnTo>
                    <a:pt x="10" y="0"/>
                  </a:lnTo>
                  <a:lnTo>
                    <a:pt x="13" y="0"/>
                  </a:lnTo>
                  <a:lnTo>
                    <a:pt x="14" y="1"/>
                  </a:lnTo>
                  <a:lnTo>
                    <a:pt x="17" y="2"/>
                  </a:lnTo>
                  <a:lnTo>
                    <a:pt x="19" y="3"/>
                  </a:lnTo>
                  <a:lnTo>
                    <a:pt x="20" y="5"/>
                  </a:lnTo>
                  <a:lnTo>
                    <a:pt x="21" y="8"/>
                  </a:lnTo>
                  <a:lnTo>
                    <a:pt x="22" y="10"/>
                  </a:lnTo>
                  <a:lnTo>
                    <a:pt x="23" y="13"/>
                  </a:lnTo>
                  <a:lnTo>
                    <a:pt x="23" y="16"/>
                  </a:lnTo>
                  <a:lnTo>
                    <a:pt x="22" y="19"/>
                  </a:lnTo>
                  <a:lnTo>
                    <a:pt x="21" y="22"/>
                  </a:lnTo>
                  <a:lnTo>
                    <a:pt x="20" y="24"/>
                  </a:lnTo>
                  <a:lnTo>
                    <a:pt x="19" y="27"/>
                  </a:lnTo>
                  <a:lnTo>
                    <a:pt x="17" y="28"/>
                  </a:lnTo>
                  <a:lnTo>
                    <a:pt x="14" y="29"/>
                  </a:lnTo>
                  <a:lnTo>
                    <a:pt x="13" y="30"/>
                  </a:lnTo>
                  <a:lnTo>
                    <a:pt x="10" y="31"/>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1" name="Freeform 566"/>
            <p:cNvSpPr>
              <a:spLocks/>
            </p:cNvSpPr>
            <p:nvPr/>
          </p:nvSpPr>
          <p:spPr bwMode="auto">
            <a:xfrm>
              <a:off x="4925" y="2732"/>
              <a:ext cx="30" cy="38"/>
            </a:xfrm>
            <a:custGeom>
              <a:avLst/>
              <a:gdLst>
                <a:gd name="T0" fmla="*/ 13 w 30"/>
                <a:gd name="T1" fmla="*/ 37 h 38"/>
                <a:gd name="T2" fmla="*/ 13 w 30"/>
                <a:gd name="T3" fmla="*/ 37 h 38"/>
                <a:gd name="T4" fmla="*/ 10 w 30"/>
                <a:gd name="T5" fmla="*/ 36 h 38"/>
                <a:gd name="T6" fmla="*/ 7 w 30"/>
                <a:gd name="T7" fmla="*/ 35 h 38"/>
                <a:gd name="T8" fmla="*/ 5 w 30"/>
                <a:gd name="T9" fmla="*/ 33 h 38"/>
                <a:gd name="T10" fmla="*/ 3 w 30"/>
                <a:gd name="T11" fmla="*/ 30 h 38"/>
                <a:gd name="T12" fmla="*/ 2 w 30"/>
                <a:gd name="T13" fmla="*/ 28 h 38"/>
                <a:gd name="T14" fmla="*/ 1 w 30"/>
                <a:gd name="T15" fmla="*/ 24 h 38"/>
                <a:gd name="T16" fmla="*/ 0 w 30"/>
                <a:gd name="T17" fmla="*/ 21 h 38"/>
                <a:gd name="T18" fmla="*/ 0 w 30"/>
                <a:gd name="T19" fmla="*/ 18 h 38"/>
                <a:gd name="T20" fmla="*/ 1 w 30"/>
                <a:gd name="T21" fmla="*/ 14 h 38"/>
                <a:gd name="T22" fmla="*/ 2 w 30"/>
                <a:gd name="T23" fmla="*/ 11 h 38"/>
                <a:gd name="T24" fmla="*/ 3 w 30"/>
                <a:gd name="T25" fmla="*/ 7 h 38"/>
                <a:gd name="T26" fmla="*/ 5 w 30"/>
                <a:gd name="T27" fmla="*/ 5 h 38"/>
                <a:gd name="T28" fmla="*/ 7 w 30"/>
                <a:gd name="T29" fmla="*/ 3 h 38"/>
                <a:gd name="T30" fmla="*/ 10 w 30"/>
                <a:gd name="T31" fmla="*/ 1 h 38"/>
                <a:gd name="T32" fmla="*/ 13 w 30"/>
                <a:gd name="T33" fmla="*/ 0 h 38"/>
                <a:gd name="T34" fmla="*/ 16 w 30"/>
                <a:gd name="T35" fmla="*/ 0 h 38"/>
                <a:gd name="T36" fmla="*/ 18 w 30"/>
                <a:gd name="T37" fmla="*/ 1 h 38"/>
                <a:gd name="T38" fmla="*/ 21 w 30"/>
                <a:gd name="T39" fmla="*/ 2 h 38"/>
                <a:gd name="T40" fmla="*/ 24 w 30"/>
                <a:gd name="T41" fmla="*/ 4 h 38"/>
                <a:gd name="T42" fmla="*/ 25 w 30"/>
                <a:gd name="T43" fmla="*/ 6 h 38"/>
                <a:gd name="T44" fmla="*/ 27 w 30"/>
                <a:gd name="T45" fmla="*/ 9 h 38"/>
                <a:gd name="T46" fmla="*/ 28 w 30"/>
                <a:gd name="T47" fmla="*/ 12 h 38"/>
                <a:gd name="T48" fmla="*/ 29 w 30"/>
                <a:gd name="T49" fmla="*/ 16 h 38"/>
                <a:gd name="T50" fmla="*/ 29 w 30"/>
                <a:gd name="T51" fmla="*/ 19 h 38"/>
                <a:gd name="T52" fmla="*/ 28 w 30"/>
                <a:gd name="T53" fmla="*/ 23 h 38"/>
                <a:gd name="T54" fmla="*/ 27 w 30"/>
                <a:gd name="T55" fmla="*/ 26 h 38"/>
                <a:gd name="T56" fmla="*/ 25 w 30"/>
                <a:gd name="T57" fmla="*/ 29 h 38"/>
                <a:gd name="T58" fmla="*/ 24 w 30"/>
                <a:gd name="T59" fmla="*/ 32 h 38"/>
                <a:gd name="T60" fmla="*/ 21 w 30"/>
                <a:gd name="T61" fmla="*/ 34 h 38"/>
                <a:gd name="T62" fmla="*/ 18 w 30"/>
                <a:gd name="T63" fmla="*/ 35 h 38"/>
                <a:gd name="T64" fmla="*/ 16 w 30"/>
                <a:gd name="T65" fmla="*/ 36 h 38"/>
                <a:gd name="T66" fmla="*/ 13 w 30"/>
                <a:gd name="T6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 h="38">
                  <a:moveTo>
                    <a:pt x="13" y="37"/>
                  </a:moveTo>
                  <a:lnTo>
                    <a:pt x="13" y="37"/>
                  </a:lnTo>
                  <a:lnTo>
                    <a:pt x="10" y="36"/>
                  </a:lnTo>
                  <a:lnTo>
                    <a:pt x="7" y="35"/>
                  </a:lnTo>
                  <a:lnTo>
                    <a:pt x="5" y="33"/>
                  </a:lnTo>
                  <a:lnTo>
                    <a:pt x="3" y="30"/>
                  </a:lnTo>
                  <a:lnTo>
                    <a:pt x="2" y="28"/>
                  </a:lnTo>
                  <a:lnTo>
                    <a:pt x="1" y="24"/>
                  </a:lnTo>
                  <a:lnTo>
                    <a:pt x="0" y="21"/>
                  </a:lnTo>
                  <a:lnTo>
                    <a:pt x="0" y="18"/>
                  </a:lnTo>
                  <a:lnTo>
                    <a:pt x="1" y="14"/>
                  </a:lnTo>
                  <a:lnTo>
                    <a:pt x="2" y="11"/>
                  </a:lnTo>
                  <a:lnTo>
                    <a:pt x="3" y="7"/>
                  </a:lnTo>
                  <a:lnTo>
                    <a:pt x="5" y="5"/>
                  </a:lnTo>
                  <a:lnTo>
                    <a:pt x="7" y="3"/>
                  </a:lnTo>
                  <a:lnTo>
                    <a:pt x="10" y="1"/>
                  </a:lnTo>
                  <a:lnTo>
                    <a:pt x="13" y="0"/>
                  </a:lnTo>
                  <a:lnTo>
                    <a:pt x="16" y="0"/>
                  </a:lnTo>
                  <a:lnTo>
                    <a:pt x="18" y="1"/>
                  </a:lnTo>
                  <a:lnTo>
                    <a:pt x="21" y="2"/>
                  </a:lnTo>
                  <a:lnTo>
                    <a:pt x="24" y="4"/>
                  </a:lnTo>
                  <a:lnTo>
                    <a:pt x="25" y="6"/>
                  </a:lnTo>
                  <a:lnTo>
                    <a:pt x="27" y="9"/>
                  </a:lnTo>
                  <a:lnTo>
                    <a:pt x="28" y="12"/>
                  </a:lnTo>
                  <a:lnTo>
                    <a:pt x="29" y="16"/>
                  </a:lnTo>
                  <a:lnTo>
                    <a:pt x="29" y="19"/>
                  </a:lnTo>
                  <a:lnTo>
                    <a:pt x="28" y="23"/>
                  </a:lnTo>
                  <a:lnTo>
                    <a:pt x="27" y="26"/>
                  </a:lnTo>
                  <a:lnTo>
                    <a:pt x="25" y="29"/>
                  </a:lnTo>
                  <a:lnTo>
                    <a:pt x="24" y="32"/>
                  </a:lnTo>
                  <a:lnTo>
                    <a:pt x="21" y="34"/>
                  </a:lnTo>
                  <a:lnTo>
                    <a:pt x="18" y="35"/>
                  </a:lnTo>
                  <a:lnTo>
                    <a:pt x="16" y="36"/>
                  </a:lnTo>
                  <a:lnTo>
                    <a:pt x="13" y="3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2" name="Freeform 567"/>
            <p:cNvSpPr>
              <a:spLocks/>
            </p:cNvSpPr>
            <p:nvPr/>
          </p:nvSpPr>
          <p:spPr bwMode="auto">
            <a:xfrm>
              <a:off x="4934" y="2743"/>
              <a:ext cx="6" cy="10"/>
            </a:xfrm>
            <a:custGeom>
              <a:avLst/>
              <a:gdLst>
                <a:gd name="T0" fmla="*/ 2 w 6"/>
                <a:gd name="T1" fmla="*/ 9 h 10"/>
                <a:gd name="T2" fmla="*/ 1 w 6"/>
                <a:gd name="T3" fmla="*/ 8 h 10"/>
                <a:gd name="T4" fmla="*/ 0 w 6"/>
                <a:gd name="T5" fmla="*/ 7 h 10"/>
                <a:gd name="T6" fmla="*/ 0 w 6"/>
                <a:gd name="T7" fmla="*/ 6 h 10"/>
                <a:gd name="T8" fmla="*/ 0 w 6"/>
                <a:gd name="T9" fmla="*/ 4 h 10"/>
                <a:gd name="T10" fmla="*/ 0 w 6"/>
                <a:gd name="T11" fmla="*/ 2 h 10"/>
                <a:gd name="T12" fmla="*/ 1 w 6"/>
                <a:gd name="T13" fmla="*/ 1 h 10"/>
                <a:gd name="T14" fmla="*/ 2 w 6"/>
                <a:gd name="T15" fmla="*/ 0 h 10"/>
                <a:gd name="T16" fmla="*/ 2 w 6"/>
                <a:gd name="T17" fmla="*/ 0 h 10"/>
                <a:gd name="T18" fmla="*/ 4 w 6"/>
                <a:gd name="T19" fmla="*/ 1 h 10"/>
                <a:gd name="T20" fmla="*/ 4 w 6"/>
                <a:gd name="T21" fmla="*/ 1 h 10"/>
                <a:gd name="T22" fmla="*/ 5 w 6"/>
                <a:gd name="T23" fmla="*/ 3 h 10"/>
                <a:gd name="T24" fmla="*/ 5 w 6"/>
                <a:gd name="T25" fmla="*/ 5 h 10"/>
                <a:gd name="T26" fmla="*/ 5 w 6"/>
                <a:gd name="T27" fmla="*/ 7 h 10"/>
                <a:gd name="T28" fmla="*/ 4 w 6"/>
                <a:gd name="T29" fmla="*/ 8 h 10"/>
                <a:gd name="T30" fmla="*/ 3 w 6"/>
                <a:gd name="T31" fmla="*/ 8 h 10"/>
                <a:gd name="T32" fmla="*/ 2 w 6"/>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10">
                  <a:moveTo>
                    <a:pt x="2" y="9"/>
                  </a:moveTo>
                  <a:lnTo>
                    <a:pt x="1" y="8"/>
                  </a:lnTo>
                  <a:lnTo>
                    <a:pt x="0" y="7"/>
                  </a:lnTo>
                  <a:lnTo>
                    <a:pt x="0" y="6"/>
                  </a:lnTo>
                  <a:lnTo>
                    <a:pt x="0" y="4"/>
                  </a:lnTo>
                  <a:lnTo>
                    <a:pt x="0" y="2"/>
                  </a:lnTo>
                  <a:lnTo>
                    <a:pt x="1" y="1"/>
                  </a:lnTo>
                  <a:lnTo>
                    <a:pt x="2" y="0"/>
                  </a:lnTo>
                  <a:lnTo>
                    <a:pt x="2" y="0"/>
                  </a:lnTo>
                  <a:lnTo>
                    <a:pt x="4" y="1"/>
                  </a:lnTo>
                  <a:lnTo>
                    <a:pt x="4" y="1"/>
                  </a:lnTo>
                  <a:lnTo>
                    <a:pt x="5" y="3"/>
                  </a:lnTo>
                  <a:lnTo>
                    <a:pt x="5" y="5"/>
                  </a:lnTo>
                  <a:lnTo>
                    <a:pt x="5" y="7"/>
                  </a:lnTo>
                  <a:lnTo>
                    <a:pt x="4" y="8"/>
                  </a:lnTo>
                  <a:lnTo>
                    <a:pt x="3" y="8"/>
                  </a:lnTo>
                  <a:lnTo>
                    <a:pt x="2" y="9"/>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3" name="Freeform 568"/>
            <p:cNvSpPr>
              <a:spLocks/>
            </p:cNvSpPr>
            <p:nvPr/>
          </p:nvSpPr>
          <p:spPr bwMode="auto">
            <a:xfrm>
              <a:off x="4934" y="2743"/>
              <a:ext cx="12" cy="16"/>
            </a:xfrm>
            <a:custGeom>
              <a:avLst/>
              <a:gdLst>
                <a:gd name="T0" fmla="*/ 5 w 12"/>
                <a:gd name="T1" fmla="*/ 15 h 16"/>
                <a:gd name="T2" fmla="*/ 5 w 12"/>
                <a:gd name="T3" fmla="*/ 15 h 16"/>
                <a:gd name="T4" fmla="*/ 3 w 12"/>
                <a:gd name="T5" fmla="*/ 14 h 16"/>
                <a:gd name="T6" fmla="*/ 1 w 12"/>
                <a:gd name="T7" fmla="*/ 12 h 16"/>
                <a:gd name="T8" fmla="*/ 0 w 12"/>
                <a:gd name="T9" fmla="*/ 10 h 16"/>
                <a:gd name="T10" fmla="*/ 0 w 12"/>
                <a:gd name="T11" fmla="*/ 7 h 16"/>
                <a:gd name="T12" fmla="*/ 1 w 12"/>
                <a:gd name="T13" fmla="*/ 4 h 16"/>
                <a:gd name="T14" fmla="*/ 2 w 12"/>
                <a:gd name="T15" fmla="*/ 2 h 16"/>
                <a:gd name="T16" fmla="*/ 4 w 12"/>
                <a:gd name="T17" fmla="*/ 0 h 16"/>
                <a:gd name="T18" fmla="*/ 5 w 12"/>
                <a:gd name="T19" fmla="*/ 0 h 16"/>
                <a:gd name="T20" fmla="*/ 8 w 12"/>
                <a:gd name="T21" fmla="*/ 1 h 16"/>
                <a:gd name="T22" fmla="*/ 9 w 12"/>
                <a:gd name="T23" fmla="*/ 2 h 16"/>
                <a:gd name="T24" fmla="*/ 10 w 12"/>
                <a:gd name="T25" fmla="*/ 5 h 16"/>
                <a:gd name="T26" fmla="*/ 11 w 12"/>
                <a:gd name="T27" fmla="*/ 8 h 16"/>
                <a:gd name="T28" fmla="*/ 10 w 12"/>
                <a:gd name="T29" fmla="*/ 11 h 16"/>
                <a:gd name="T30" fmla="*/ 9 w 12"/>
                <a:gd name="T31" fmla="*/ 13 h 16"/>
                <a:gd name="T32" fmla="*/ 7 w 12"/>
                <a:gd name="T33" fmla="*/ 14 h 16"/>
                <a:gd name="T34" fmla="*/ 5 w 12"/>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6">
                  <a:moveTo>
                    <a:pt x="5" y="15"/>
                  </a:moveTo>
                  <a:lnTo>
                    <a:pt x="5" y="15"/>
                  </a:lnTo>
                  <a:lnTo>
                    <a:pt x="3" y="14"/>
                  </a:lnTo>
                  <a:lnTo>
                    <a:pt x="1" y="12"/>
                  </a:lnTo>
                  <a:lnTo>
                    <a:pt x="0" y="10"/>
                  </a:lnTo>
                  <a:lnTo>
                    <a:pt x="0" y="7"/>
                  </a:lnTo>
                  <a:lnTo>
                    <a:pt x="1" y="4"/>
                  </a:lnTo>
                  <a:lnTo>
                    <a:pt x="2" y="2"/>
                  </a:lnTo>
                  <a:lnTo>
                    <a:pt x="4" y="0"/>
                  </a:lnTo>
                  <a:lnTo>
                    <a:pt x="5" y="0"/>
                  </a:lnTo>
                  <a:lnTo>
                    <a:pt x="8" y="1"/>
                  </a:lnTo>
                  <a:lnTo>
                    <a:pt x="9" y="2"/>
                  </a:lnTo>
                  <a:lnTo>
                    <a:pt x="10" y="5"/>
                  </a:lnTo>
                  <a:lnTo>
                    <a:pt x="11" y="8"/>
                  </a:lnTo>
                  <a:lnTo>
                    <a:pt x="10" y="11"/>
                  </a:lnTo>
                  <a:lnTo>
                    <a:pt x="9" y="13"/>
                  </a:lnTo>
                  <a:lnTo>
                    <a:pt x="7" y="14"/>
                  </a:lnTo>
                  <a:lnTo>
                    <a:pt x="5"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4" name="Freeform 569"/>
            <p:cNvSpPr>
              <a:spLocks/>
            </p:cNvSpPr>
            <p:nvPr/>
          </p:nvSpPr>
          <p:spPr bwMode="auto">
            <a:xfrm>
              <a:off x="4936" y="2744"/>
              <a:ext cx="5" cy="10"/>
            </a:xfrm>
            <a:custGeom>
              <a:avLst/>
              <a:gdLst>
                <a:gd name="T0" fmla="*/ 2 w 5"/>
                <a:gd name="T1" fmla="*/ 9 h 10"/>
                <a:gd name="T2" fmla="*/ 1 w 5"/>
                <a:gd name="T3" fmla="*/ 8 h 10"/>
                <a:gd name="T4" fmla="*/ 0 w 5"/>
                <a:gd name="T5" fmla="*/ 7 h 10"/>
                <a:gd name="T6" fmla="*/ 0 w 5"/>
                <a:gd name="T7" fmla="*/ 6 h 10"/>
                <a:gd name="T8" fmla="*/ 0 w 5"/>
                <a:gd name="T9" fmla="*/ 4 h 10"/>
                <a:gd name="T10" fmla="*/ 0 w 5"/>
                <a:gd name="T11" fmla="*/ 2 h 10"/>
                <a:gd name="T12" fmla="*/ 1 w 5"/>
                <a:gd name="T13" fmla="*/ 1 h 10"/>
                <a:gd name="T14" fmla="*/ 1 w 5"/>
                <a:gd name="T15" fmla="*/ 0 h 10"/>
                <a:gd name="T16" fmla="*/ 2 w 5"/>
                <a:gd name="T17" fmla="*/ 0 h 10"/>
                <a:gd name="T18" fmla="*/ 3 w 5"/>
                <a:gd name="T19" fmla="*/ 1 h 10"/>
                <a:gd name="T20" fmla="*/ 4 w 5"/>
                <a:gd name="T21" fmla="*/ 2 h 10"/>
                <a:gd name="T22" fmla="*/ 4 w 5"/>
                <a:gd name="T23" fmla="*/ 3 h 10"/>
                <a:gd name="T24" fmla="*/ 4 w 5"/>
                <a:gd name="T25" fmla="*/ 5 h 10"/>
                <a:gd name="T26" fmla="*/ 4 w 5"/>
                <a:gd name="T27" fmla="*/ 7 h 10"/>
                <a:gd name="T28" fmla="*/ 4 w 5"/>
                <a:gd name="T29" fmla="*/ 8 h 10"/>
                <a:gd name="T30" fmla="*/ 3 w 5"/>
                <a:gd name="T31" fmla="*/ 8 h 10"/>
                <a:gd name="T32" fmla="*/ 2 w 5"/>
                <a:gd name="T3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10">
                  <a:moveTo>
                    <a:pt x="2" y="9"/>
                  </a:moveTo>
                  <a:lnTo>
                    <a:pt x="1" y="8"/>
                  </a:lnTo>
                  <a:lnTo>
                    <a:pt x="0" y="7"/>
                  </a:lnTo>
                  <a:lnTo>
                    <a:pt x="0" y="6"/>
                  </a:lnTo>
                  <a:lnTo>
                    <a:pt x="0" y="4"/>
                  </a:lnTo>
                  <a:lnTo>
                    <a:pt x="0" y="2"/>
                  </a:lnTo>
                  <a:lnTo>
                    <a:pt x="1" y="1"/>
                  </a:lnTo>
                  <a:lnTo>
                    <a:pt x="1" y="0"/>
                  </a:lnTo>
                  <a:lnTo>
                    <a:pt x="2" y="0"/>
                  </a:lnTo>
                  <a:lnTo>
                    <a:pt x="3" y="1"/>
                  </a:lnTo>
                  <a:lnTo>
                    <a:pt x="4" y="2"/>
                  </a:lnTo>
                  <a:lnTo>
                    <a:pt x="4" y="3"/>
                  </a:lnTo>
                  <a:lnTo>
                    <a:pt x="4" y="5"/>
                  </a:lnTo>
                  <a:lnTo>
                    <a:pt x="4" y="7"/>
                  </a:lnTo>
                  <a:lnTo>
                    <a:pt x="4" y="8"/>
                  </a:lnTo>
                  <a:lnTo>
                    <a:pt x="3" y="8"/>
                  </a:lnTo>
                  <a:lnTo>
                    <a:pt x="2" y="9"/>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5" name="Freeform 570"/>
            <p:cNvSpPr>
              <a:spLocks/>
            </p:cNvSpPr>
            <p:nvPr/>
          </p:nvSpPr>
          <p:spPr bwMode="auto">
            <a:xfrm>
              <a:off x="4936" y="2744"/>
              <a:ext cx="11" cy="16"/>
            </a:xfrm>
            <a:custGeom>
              <a:avLst/>
              <a:gdLst>
                <a:gd name="T0" fmla="*/ 5 w 11"/>
                <a:gd name="T1" fmla="*/ 15 h 16"/>
                <a:gd name="T2" fmla="*/ 5 w 11"/>
                <a:gd name="T3" fmla="*/ 15 h 16"/>
                <a:gd name="T4" fmla="*/ 3 w 11"/>
                <a:gd name="T5" fmla="*/ 14 h 16"/>
                <a:gd name="T6" fmla="*/ 1 w 11"/>
                <a:gd name="T7" fmla="*/ 12 h 16"/>
                <a:gd name="T8" fmla="*/ 0 w 11"/>
                <a:gd name="T9" fmla="*/ 10 h 16"/>
                <a:gd name="T10" fmla="*/ 0 w 11"/>
                <a:gd name="T11" fmla="*/ 7 h 16"/>
                <a:gd name="T12" fmla="*/ 0 w 11"/>
                <a:gd name="T13" fmla="*/ 4 h 16"/>
                <a:gd name="T14" fmla="*/ 2 w 11"/>
                <a:gd name="T15" fmla="*/ 1 h 16"/>
                <a:gd name="T16" fmla="*/ 3 w 11"/>
                <a:gd name="T17" fmla="*/ 0 h 16"/>
                <a:gd name="T18" fmla="*/ 6 w 11"/>
                <a:gd name="T19" fmla="*/ 0 h 16"/>
                <a:gd name="T20" fmla="*/ 7 w 11"/>
                <a:gd name="T21" fmla="*/ 1 h 16"/>
                <a:gd name="T22" fmla="*/ 9 w 11"/>
                <a:gd name="T23" fmla="*/ 3 h 16"/>
                <a:gd name="T24" fmla="*/ 10 w 11"/>
                <a:gd name="T25" fmla="*/ 5 h 16"/>
                <a:gd name="T26" fmla="*/ 10 w 11"/>
                <a:gd name="T27" fmla="*/ 8 h 16"/>
                <a:gd name="T28" fmla="*/ 10 w 11"/>
                <a:gd name="T29" fmla="*/ 11 h 16"/>
                <a:gd name="T30" fmla="*/ 9 w 11"/>
                <a:gd name="T31" fmla="*/ 13 h 16"/>
                <a:gd name="T32" fmla="*/ 7 w 11"/>
                <a:gd name="T33" fmla="*/ 14 h 16"/>
                <a:gd name="T34" fmla="*/ 5 w 11"/>
                <a:gd name="T3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16">
                  <a:moveTo>
                    <a:pt x="5" y="15"/>
                  </a:moveTo>
                  <a:lnTo>
                    <a:pt x="5" y="15"/>
                  </a:lnTo>
                  <a:lnTo>
                    <a:pt x="3" y="14"/>
                  </a:lnTo>
                  <a:lnTo>
                    <a:pt x="1" y="12"/>
                  </a:lnTo>
                  <a:lnTo>
                    <a:pt x="0" y="10"/>
                  </a:lnTo>
                  <a:lnTo>
                    <a:pt x="0" y="7"/>
                  </a:lnTo>
                  <a:lnTo>
                    <a:pt x="0" y="4"/>
                  </a:lnTo>
                  <a:lnTo>
                    <a:pt x="2" y="1"/>
                  </a:lnTo>
                  <a:lnTo>
                    <a:pt x="3" y="0"/>
                  </a:lnTo>
                  <a:lnTo>
                    <a:pt x="6" y="0"/>
                  </a:lnTo>
                  <a:lnTo>
                    <a:pt x="7" y="1"/>
                  </a:lnTo>
                  <a:lnTo>
                    <a:pt x="9" y="3"/>
                  </a:lnTo>
                  <a:lnTo>
                    <a:pt x="10" y="5"/>
                  </a:lnTo>
                  <a:lnTo>
                    <a:pt x="10" y="8"/>
                  </a:lnTo>
                  <a:lnTo>
                    <a:pt x="10" y="11"/>
                  </a:lnTo>
                  <a:lnTo>
                    <a:pt x="9" y="13"/>
                  </a:lnTo>
                  <a:lnTo>
                    <a:pt x="7" y="14"/>
                  </a:lnTo>
                  <a:lnTo>
                    <a:pt x="5"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6" name="Freeform 571"/>
            <p:cNvSpPr>
              <a:spLocks/>
            </p:cNvSpPr>
            <p:nvPr/>
          </p:nvSpPr>
          <p:spPr bwMode="auto">
            <a:xfrm>
              <a:off x="4462" y="2505"/>
              <a:ext cx="25" cy="31"/>
            </a:xfrm>
            <a:custGeom>
              <a:avLst/>
              <a:gdLst>
                <a:gd name="T0" fmla="*/ 24 w 25"/>
                <a:gd name="T1" fmla="*/ 13 h 31"/>
                <a:gd name="T2" fmla="*/ 23 w 25"/>
                <a:gd name="T3" fmla="*/ 10 h 31"/>
                <a:gd name="T4" fmla="*/ 22 w 25"/>
                <a:gd name="T5" fmla="*/ 7 h 31"/>
                <a:gd name="T6" fmla="*/ 21 w 25"/>
                <a:gd name="T7" fmla="*/ 5 h 31"/>
                <a:gd name="T8" fmla="*/ 19 w 25"/>
                <a:gd name="T9" fmla="*/ 3 h 31"/>
                <a:gd name="T10" fmla="*/ 17 w 25"/>
                <a:gd name="T11" fmla="*/ 1 h 31"/>
                <a:gd name="T12" fmla="*/ 14 w 25"/>
                <a:gd name="T13" fmla="*/ 0 h 31"/>
                <a:gd name="T14" fmla="*/ 12 w 25"/>
                <a:gd name="T15" fmla="*/ 0 h 31"/>
                <a:gd name="T16" fmla="*/ 10 w 25"/>
                <a:gd name="T17" fmla="*/ 0 h 31"/>
                <a:gd name="T18" fmla="*/ 7 w 25"/>
                <a:gd name="T19" fmla="*/ 0 h 31"/>
                <a:gd name="T20" fmla="*/ 6 w 25"/>
                <a:gd name="T21" fmla="*/ 2 h 31"/>
                <a:gd name="T22" fmla="*/ 4 w 25"/>
                <a:gd name="T23" fmla="*/ 3 h 31"/>
                <a:gd name="T24" fmla="*/ 2 w 25"/>
                <a:gd name="T25" fmla="*/ 6 h 31"/>
                <a:gd name="T26" fmla="*/ 2 w 25"/>
                <a:gd name="T27" fmla="*/ 8 h 31"/>
                <a:gd name="T28" fmla="*/ 1 w 25"/>
                <a:gd name="T29" fmla="*/ 11 h 31"/>
                <a:gd name="T30" fmla="*/ 0 w 25"/>
                <a:gd name="T31" fmla="*/ 14 h 31"/>
                <a:gd name="T32" fmla="*/ 1 w 25"/>
                <a:gd name="T33" fmla="*/ 17 h 31"/>
                <a:gd name="T34" fmla="*/ 2 w 25"/>
                <a:gd name="T35" fmla="*/ 20 h 31"/>
                <a:gd name="T36" fmla="*/ 2 w 25"/>
                <a:gd name="T37" fmla="*/ 23 h 31"/>
                <a:gd name="T38" fmla="*/ 4 w 25"/>
                <a:gd name="T39" fmla="*/ 25 h 31"/>
                <a:gd name="T40" fmla="*/ 6 w 25"/>
                <a:gd name="T41" fmla="*/ 28 h 31"/>
                <a:gd name="T42" fmla="*/ 8 w 25"/>
                <a:gd name="T43" fmla="*/ 29 h 31"/>
                <a:gd name="T44" fmla="*/ 10 w 25"/>
                <a:gd name="T45" fmla="*/ 30 h 31"/>
                <a:gd name="T46" fmla="*/ 13 w 25"/>
                <a:gd name="T47" fmla="*/ 30 h 31"/>
                <a:gd name="T48" fmla="*/ 15 w 25"/>
                <a:gd name="T49" fmla="*/ 30 h 31"/>
                <a:gd name="T50" fmla="*/ 18 w 25"/>
                <a:gd name="T51" fmla="*/ 29 h 31"/>
                <a:gd name="T52" fmla="*/ 19 w 25"/>
                <a:gd name="T53" fmla="*/ 28 h 31"/>
                <a:gd name="T54" fmla="*/ 21 w 25"/>
                <a:gd name="T55" fmla="*/ 26 h 31"/>
                <a:gd name="T56" fmla="*/ 22 w 25"/>
                <a:gd name="T57" fmla="*/ 24 h 31"/>
                <a:gd name="T58" fmla="*/ 23 w 25"/>
                <a:gd name="T59" fmla="*/ 22 h 31"/>
                <a:gd name="T60" fmla="*/ 24 w 25"/>
                <a:gd name="T61" fmla="*/ 19 h 31"/>
                <a:gd name="T62" fmla="*/ 24 w 25"/>
                <a:gd name="T63" fmla="*/ 16 h 31"/>
                <a:gd name="T64" fmla="*/ 24 w 25"/>
                <a:gd name="T65"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31">
                  <a:moveTo>
                    <a:pt x="24" y="13"/>
                  </a:moveTo>
                  <a:lnTo>
                    <a:pt x="23" y="10"/>
                  </a:lnTo>
                  <a:lnTo>
                    <a:pt x="22" y="7"/>
                  </a:lnTo>
                  <a:lnTo>
                    <a:pt x="21" y="5"/>
                  </a:lnTo>
                  <a:lnTo>
                    <a:pt x="19" y="3"/>
                  </a:lnTo>
                  <a:lnTo>
                    <a:pt x="17" y="1"/>
                  </a:lnTo>
                  <a:lnTo>
                    <a:pt x="14" y="0"/>
                  </a:lnTo>
                  <a:lnTo>
                    <a:pt x="12" y="0"/>
                  </a:lnTo>
                  <a:lnTo>
                    <a:pt x="10" y="0"/>
                  </a:lnTo>
                  <a:lnTo>
                    <a:pt x="7" y="0"/>
                  </a:lnTo>
                  <a:lnTo>
                    <a:pt x="6" y="2"/>
                  </a:lnTo>
                  <a:lnTo>
                    <a:pt x="4" y="3"/>
                  </a:lnTo>
                  <a:lnTo>
                    <a:pt x="2" y="6"/>
                  </a:lnTo>
                  <a:lnTo>
                    <a:pt x="2" y="8"/>
                  </a:lnTo>
                  <a:lnTo>
                    <a:pt x="1" y="11"/>
                  </a:lnTo>
                  <a:lnTo>
                    <a:pt x="0" y="14"/>
                  </a:lnTo>
                  <a:lnTo>
                    <a:pt x="1" y="17"/>
                  </a:lnTo>
                  <a:lnTo>
                    <a:pt x="2" y="20"/>
                  </a:lnTo>
                  <a:lnTo>
                    <a:pt x="2" y="23"/>
                  </a:lnTo>
                  <a:lnTo>
                    <a:pt x="4" y="25"/>
                  </a:lnTo>
                  <a:lnTo>
                    <a:pt x="6" y="28"/>
                  </a:lnTo>
                  <a:lnTo>
                    <a:pt x="8" y="29"/>
                  </a:lnTo>
                  <a:lnTo>
                    <a:pt x="10" y="30"/>
                  </a:lnTo>
                  <a:lnTo>
                    <a:pt x="13" y="30"/>
                  </a:lnTo>
                  <a:lnTo>
                    <a:pt x="15" y="30"/>
                  </a:lnTo>
                  <a:lnTo>
                    <a:pt x="18" y="29"/>
                  </a:lnTo>
                  <a:lnTo>
                    <a:pt x="19" y="28"/>
                  </a:lnTo>
                  <a:lnTo>
                    <a:pt x="21" y="26"/>
                  </a:lnTo>
                  <a:lnTo>
                    <a:pt x="22" y="24"/>
                  </a:lnTo>
                  <a:lnTo>
                    <a:pt x="23" y="22"/>
                  </a:lnTo>
                  <a:lnTo>
                    <a:pt x="24" y="19"/>
                  </a:lnTo>
                  <a:lnTo>
                    <a:pt x="24" y="16"/>
                  </a:lnTo>
                  <a:lnTo>
                    <a:pt x="24" y="13"/>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7" name="Freeform 572"/>
            <p:cNvSpPr>
              <a:spLocks/>
            </p:cNvSpPr>
            <p:nvPr/>
          </p:nvSpPr>
          <p:spPr bwMode="auto">
            <a:xfrm>
              <a:off x="4462" y="2505"/>
              <a:ext cx="31" cy="37"/>
            </a:xfrm>
            <a:custGeom>
              <a:avLst/>
              <a:gdLst>
                <a:gd name="T0" fmla="*/ 30 w 31"/>
                <a:gd name="T1" fmla="*/ 15 h 37"/>
                <a:gd name="T2" fmla="*/ 30 w 31"/>
                <a:gd name="T3" fmla="*/ 15 h 37"/>
                <a:gd name="T4" fmla="*/ 29 w 31"/>
                <a:gd name="T5" fmla="*/ 12 h 37"/>
                <a:gd name="T6" fmla="*/ 28 w 31"/>
                <a:gd name="T7" fmla="*/ 8 h 37"/>
                <a:gd name="T8" fmla="*/ 26 w 31"/>
                <a:gd name="T9" fmla="*/ 6 h 37"/>
                <a:gd name="T10" fmla="*/ 24 w 31"/>
                <a:gd name="T11" fmla="*/ 3 h 37"/>
                <a:gd name="T12" fmla="*/ 21 w 31"/>
                <a:gd name="T13" fmla="*/ 1 h 37"/>
                <a:gd name="T14" fmla="*/ 18 w 31"/>
                <a:gd name="T15" fmla="*/ 0 h 37"/>
                <a:gd name="T16" fmla="*/ 15 w 31"/>
                <a:gd name="T17" fmla="*/ 0 h 37"/>
                <a:gd name="T18" fmla="*/ 12 w 31"/>
                <a:gd name="T19" fmla="*/ 0 h 37"/>
                <a:gd name="T20" fmla="*/ 9 w 31"/>
                <a:gd name="T21" fmla="*/ 0 h 37"/>
                <a:gd name="T22" fmla="*/ 7 w 31"/>
                <a:gd name="T23" fmla="*/ 2 h 37"/>
                <a:gd name="T24" fmla="*/ 5 w 31"/>
                <a:gd name="T25" fmla="*/ 4 h 37"/>
                <a:gd name="T26" fmla="*/ 3 w 31"/>
                <a:gd name="T27" fmla="*/ 7 h 37"/>
                <a:gd name="T28" fmla="*/ 2 w 31"/>
                <a:gd name="T29" fmla="*/ 10 h 37"/>
                <a:gd name="T30" fmla="*/ 1 w 31"/>
                <a:gd name="T31" fmla="*/ 13 h 37"/>
                <a:gd name="T32" fmla="*/ 0 w 31"/>
                <a:gd name="T33" fmla="*/ 17 h 37"/>
                <a:gd name="T34" fmla="*/ 1 w 31"/>
                <a:gd name="T35" fmla="*/ 20 h 37"/>
                <a:gd name="T36" fmla="*/ 2 w 31"/>
                <a:gd name="T37" fmla="*/ 24 h 37"/>
                <a:gd name="T38" fmla="*/ 3 w 31"/>
                <a:gd name="T39" fmla="*/ 27 h 37"/>
                <a:gd name="T40" fmla="*/ 5 w 31"/>
                <a:gd name="T41" fmla="*/ 30 h 37"/>
                <a:gd name="T42" fmla="*/ 7 w 31"/>
                <a:gd name="T43" fmla="*/ 33 h 37"/>
                <a:gd name="T44" fmla="*/ 10 w 31"/>
                <a:gd name="T45" fmla="*/ 35 h 37"/>
                <a:gd name="T46" fmla="*/ 13 w 31"/>
                <a:gd name="T47" fmla="*/ 36 h 37"/>
                <a:gd name="T48" fmla="*/ 16 w 31"/>
                <a:gd name="T49" fmla="*/ 36 h 37"/>
                <a:gd name="T50" fmla="*/ 19 w 31"/>
                <a:gd name="T51" fmla="*/ 36 h 37"/>
                <a:gd name="T52" fmla="*/ 22 w 31"/>
                <a:gd name="T53" fmla="*/ 35 h 37"/>
                <a:gd name="T54" fmla="*/ 24 w 31"/>
                <a:gd name="T55" fmla="*/ 34 h 37"/>
                <a:gd name="T56" fmla="*/ 26 w 31"/>
                <a:gd name="T57" fmla="*/ 31 h 37"/>
                <a:gd name="T58" fmla="*/ 28 w 31"/>
                <a:gd name="T59" fmla="*/ 29 h 37"/>
                <a:gd name="T60" fmla="*/ 29 w 31"/>
                <a:gd name="T61" fmla="*/ 26 h 37"/>
                <a:gd name="T62" fmla="*/ 30 w 31"/>
                <a:gd name="T63" fmla="*/ 23 h 37"/>
                <a:gd name="T64" fmla="*/ 30 w 31"/>
                <a:gd name="T65" fmla="*/ 19 h 37"/>
                <a:gd name="T66" fmla="*/ 30 w 31"/>
                <a:gd name="T67" fmla="*/ 1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37">
                  <a:moveTo>
                    <a:pt x="30" y="15"/>
                  </a:moveTo>
                  <a:lnTo>
                    <a:pt x="30" y="15"/>
                  </a:lnTo>
                  <a:lnTo>
                    <a:pt x="29" y="12"/>
                  </a:lnTo>
                  <a:lnTo>
                    <a:pt x="28" y="8"/>
                  </a:lnTo>
                  <a:lnTo>
                    <a:pt x="26" y="6"/>
                  </a:lnTo>
                  <a:lnTo>
                    <a:pt x="24" y="3"/>
                  </a:lnTo>
                  <a:lnTo>
                    <a:pt x="21" y="1"/>
                  </a:lnTo>
                  <a:lnTo>
                    <a:pt x="18" y="0"/>
                  </a:lnTo>
                  <a:lnTo>
                    <a:pt x="15" y="0"/>
                  </a:lnTo>
                  <a:lnTo>
                    <a:pt x="12" y="0"/>
                  </a:lnTo>
                  <a:lnTo>
                    <a:pt x="9" y="0"/>
                  </a:lnTo>
                  <a:lnTo>
                    <a:pt x="7" y="2"/>
                  </a:lnTo>
                  <a:lnTo>
                    <a:pt x="5" y="4"/>
                  </a:lnTo>
                  <a:lnTo>
                    <a:pt x="3" y="7"/>
                  </a:lnTo>
                  <a:lnTo>
                    <a:pt x="2" y="10"/>
                  </a:lnTo>
                  <a:lnTo>
                    <a:pt x="1" y="13"/>
                  </a:lnTo>
                  <a:lnTo>
                    <a:pt x="0" y="17"/>
                  </a:lnTo>
                  <a:lnTo>
                    <a:pt x="1" y="20"/>
                  </a:lnTo>
                  <a:lnTo>
                    <a:pt x="2" y="24"/>
                  </a:lnTo>
                  <a:lnTo>
                    <a:pt x="3" y="27"/>
                  </a:lnTo>
                  <a:lnTo>
                    <a:pt x="5" y="30"/>
                  </a:lnTo>
                  <a:lnTo>
                    <a:pt x="7" y="33"/>
                  </a:lnTo>
                  <a:lnTo>
                    <a:pt x="10" y="35"/>
                  </a:lnTo>
                  <a:lnTo>
                    <a:pt x="13" y="36"/>
                  </a:lnTo>
                  <a:lnTo>
                    <a:pt x="16" y="36"/>
                  </a:lnTo>
                  <a:lnTo>
                    <a:pt x="19" y="36"/>
                  </a:lnTo>
                  <a:lnTo>
                    <a:pt x="22" y="35"/>
                  </a:lnTo>
                  <a:lnTo>
                    <a:pt x="24" y="34"/>
                  </a:lnTo>
                  <a:lnTo>
                    <a:pt x="26" y="31"/>
                  </a:lnTo>
                  <a:lnTo>
                    <a:pt x="28" y="29"/>
                  </a:lnTo>
                  <a:lnTo>
                    <a:pt x="29" y="26"/>
                  </a:lnTo>
                  <a:lnTo>
                    <a:pt x="30" y="23"/>
                  </a:lnTo>
                  <a:lnTo>
                    <a:pt x="30" y="19"/>
                  </a:lnTo>
                  <a:lnTo>
                    <a:pt x="30"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8" name="Freeform 573"/>
            <p:cNvSpPr>
              <a:spLocks/>
            </p:cNvSpPr>
            <p:nvPr/>
          </p:nvSpPr>
          <p:spPr bwMode="auto">
            <a:xfrm>
              <a:off x="4468" y="2509"/>
              <a:ext cx="21" cy="28"/>
            </a:xfrm>
            <a:custGeom>
              <a:avLst/>
              <a:gdLst>
                <a:gd name="T0" fmla="*/ 0 w 21"/>
                <a:gd name="T1" fmla="*/ 0 h 28"/>
                <a:gd name="T2" fmla="*/ 0 w 21"/>
                <a:gd name="T3" fmla="*/ 0 h 28"/>
                <a:gd name="T4" fmla="*/ 0 w 21"/>
                <a:gd name="T5" fmla="*/ 2 h 28"/>
                <a:gd name="T6" fmla="*/ 0 w 21"/>
                <a:gd name="T7" fmla="*/ 4 h 28"/>
                <a:gd name="T8" fmla="*/ 0 w 21"/>
                <a:gd name="T9" fmla="*/ 6 h 28"/>
                <a:gd name="T10" fmla="*/ 1 w 21"/>
                <a:gd name="T11" fmla="*/ 10 h 28"/>
                <a:gd name="T12" fmla="*/ 3 w 21"/>
                <a:gd name="T13" fmla="*/ 13 h 28"/>
                <a:gd name="T14" fmla="*/ 5 w 21"/>
                <a:gd name="T15" fmla="*/ 17 h 28"/>
                <a:gd name="T16" fmla="*/ 8 w 21"/>
                <a:gd name="T17" fmla="*/ 20 h 28"/>
                <a:gd name="T18" fmla="*/ 11 w 21"/>
                <a:gd name="T19" fmla="*/ 23 h 28"/>
                <a:gd name="T20" fmla="*/ 13 w 21"/>
                <a:gd name="T21" fmla="*/ 25 h 28"/>
                <a:gd name="T22" fmla="*/ 17 w 21"/>
                <a:gd name="T23" fmla="*/ 27 h 28"/>
                <a:gd name="T24" fmla="*/ 20 w 21"/>
                <a:gd name="T25"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8">
                  <a:moveTo>
                    <a:pt x="0" y="0"/>
                  </a:moveTo>
                  <a:lnTo>
                    <a:pt x="0" y="0"/>
                  </a:lnTo>
                  <a:lnTo>
                    <a:pt x="0" y="2"/>
                  </a:lnTo>
                  <a:lnTo>
                    <a:pt x="0" y="4"/>
                  </a:lnTo>
                  <a:lnTo>
                    <a:pt x="0" y="6"/>
                  </a:lnTo>
                  <a:lnTo>
                    <a:pt x="1" y="10"/>
                  </a:lnTo>
                  <a:lnTo>
                    <a:pt x="3" y="13"/>
                  </a:lnTo>
                  <a:lnTo>
                    <a:pt x="5" y="17"/>
                  </a:lnTo>
                  <a:lnTo>
                    <a:pt x="8" y="20"/>
                  </a:lnTo>
                  <a:lnTo>
                    <a:pt x="11" y="23"/>
                  </a:lnTo>
                  <a:lnTo>
                    <a:pt x="13" y="25"/>
                  </a:lnTo>
                  <a:lnTo>
                    <a:pt x="17" y="27"/>
                  </a:lnTo>
                  <a:lnTo>
                    <a:pt x="20" y="2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79" name="Freeform 574"/>
            <p:cNvSpPr>
              <a:spLocks/>
            </p:cNvSpPr>
            <p:nvPr/>
          </p:nvSpPr>
          <p:spPr bwMode="auto">
            <a:xfrm>
              <a:off x="4473" y="2506"/>
              <a:ext cx="12" cy="22"/>
            </a:xfrm>
            <a:custGeom>
              <a:avLst/>
              <a:gdLst>
                <a:gd name="T0" fmla="*/ 0 w 12"/>
                <a:gd name="T1" fmla="*/ 5 h 22"/>
                <a:gd name="T2" fmla="*/ 0 w 12"/>
                <a:gd name="T3" fmla="*/ 6 h 22"/>
                <a:gd name="T4" fmla="*/ 0 w 12"/>
                <a:gd name="T5" fmla="*/ 8 h 22"/>
                <a:gd name="T6" fmla="*/ 1 w 12"/>
                <a:gd name="T7" fmla="*/ 9 h 22"/>
                <a:gd name="T8" fmla="*/ 1 w 12"/>
                <a:gd name="T9" fmla="*/ 12 h 22"/>
                <a:gd name="T10" fmla="*/ 2 w 12"/>
                <a:gd name="T11" fmla="*/ 14 h 22"/>
                <a:gd name="T12" fmla="*/ 4 w 12"/>
                <a:gd name="T13" fmla="*/ 16 h 22"/>
                <a:gd name="T14" fmla="*/ 5 w 12"/>
                <a:gd name="T15" fmla="*/ 19 h 22"/>
                <a:gd name="T16" fmla="*/ 8 w 12"/>
                <a:gd name="T17" fmla="*/ 21 h 22"/>
                <a:gd name="T18" fmla="*/ 10 w 12"/>
                <a:gd name="T19" fmla="*/ 21 h 22"/>
                <a:gd name="T20" fmla="*/ 11 w 12"/>
                <a:gd name="T21" fmla="*/ 19 h 22"/>
                <a:gd name="T22" fmla="*/ 11 w 12"/>
                <a:gd name="T23" fmla="*/ 15 h 22"/>
                <a:gd name="T24" fmla="*/ 11 w 12"/>
                <a:gd name="T25" fmla="*/ 12 h 22"/>
                <a:gd name="T26" fmla="*/ 10 w 12"/>
                <a:gd name="T27" fmla="*/ 7 h 22"/>
                <a:gd name="T28" fmla="*/ 8 w 12"/>
                <a:gd name="T29" fmla="*/ 4 h 22"/>
                <a:gd name="T30" fmla="*/ 7 w 12"/>
                <a:gd name="T31" fmla="*/ 2 h 22"/>
                <a:gd name="T32" fmla="*/ 5 w 12"/>
                <a:gd name="T33" fmla="*/ 0 h 22"/>
                <a:gd name="T34" fmla="*/ 3 w 12"/>
                <a:gd name="T35" fmla="*/ 0 h 22"/>
                <a:gd name="T36" fmla="*/ 2 w 12"/>
                <a:gd name="T37" fmla="*/ 2 h 22"/>
                <a:gd name="T38" fmla="*/ 1 w 12"/>
                <a:gd name="T39" fmla="*/ 2 h 22"/>
                <a:gd name="T40" fmla="*/ 0 w 12"/>
                <a:gd name="T41" fmla="*/ 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 h="22">
                  <a:moveTo>
                    <a:pt x="0" y="5"/>
                  </a:moveTo>
                  <a:lnTo>
                    <a:pt x="0" y="6"/>
                  </a:lnTo>
                  <a:lnTo>
                    <a:pt x="0" y="8"/>
                  </a:lnTo>
                  <a:lnTo>
                    <a:pt x="1" y="9"/>
                  </a:lnTo>
                  <a:lnTo>
                    <a:pt x="1" y="12"/>
                  </a:lnTo>
                  <a:lnTo>
                    <a:pt x="2" y="14"/>
                  </a:lnTo>
                  <a:lnTo>
                    <a:pt x="4" y="16"/>
                  </a:lnTo>
                  <a:lnTo>
                    <a:pt x="5" y="19"/>
                  </a:lnTo>
                  <a:lnTo>
                    <a:pt x="8" y="21"/>
                  </a:lnTo>
                  <a:lnTo>
                    <a:pt x="10" y="21"/>
                  </a:lnTo>
                  <a:lnTo>
                    <a:pt x="11" y="19"/>
                  </a:lnTo>
                  <a:lnTo>
                    <a:pt x="11" y="15"/>
                  </a:lnTo>
                  <a:lnTo>
                    <a:pt x="11" y="12"/>
                  </a:lnTo>
                  <a:lnTo>
                    <a:pt x="10" y="7"/>
                  </a:lnTo>
                  <a:lnTo>
                    <a:pt x="8" y="4"/>
                  </a:lnTo>
                  <a:lnTo>
                    <a:pt x="7" y="2"/>
                  </a:lnTo>
                  <a:lnTo>
                    <a:pt x="5" y="0"/>
                  </a:lnTo>
                  <a:lnTo>
                    <a:pt x="3" y="0"/>
                  </a:lnTo>
                  <a:lnTo>
                    <a:pt x="2" y="2"/>
                  </a:lnTo>
                  <a:lnTo>
                    <a:pt x="1" y="2"/>
                  </a:lnTo>
                  <a:lnTo>
                    <a:pt x="0" y="5"/>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0" name="Freeform 575"/>
            <p:cNvSpPr>
              <a:spLocks/>
            </p:cNvSpPr>
            <p:nvPr/>
          </p:nvSpPr>
          <p:spPr bwMode="auto">
            <a:xfrm>
              <a:off x="4473" y="2506"/>
              <a:ext cx="18" cy="28"/>
            </a:xfrm>
            <a:custGeom>
              <a:avLst/>
              <a:gdLst>
                <a:gd name="T0" fmla="*/ 0 w 18"/>
                <a:gd name="T1" fmla="*/ 6 h 28"/>
                <a:gd name="T2" fmla="*/ 0 w 18"/>
                <a:gd name="T3" fmla="*/ 6 h 28"/>
                <a:gd name="T4" fmla="*/ 0 w 18"/>
                <a:gd name="T5" fmla="*/ 8 h 28"/>
                <a:gd name="T6" fmla="*/ 0 w 18"/>
                <a:gd name="T7" fmla="*/ 10 h 28"/>
                <a:gd name="T8" fmla="*/ 1 w 18"/>
                <a:gd name="T9" fmla="*/ 12 h 28"/>
                <a:gd name="T10" fmla="*/ 2 w 18"/>
                <a:gd name="T11" fmla="*/ 15 h 28"/>
                <a:gd name="T12" fmla="*/ 3 w 18"/>
                <a:gd name="T13" fmla="*/ 18 h 28"/>
                <a:gd name="T14" fmla="*/ 6 w 18"/>
                <a:gd name="T15" fmla="*/ 21 h 28"/>
                <a:gd name="T16" fmla="*/ 8 w 18"/>
                <a:gd name="T17" fmla="*/ 24 h 28"/>
                <a:gd name="T18" fmla="*/ 13 w 18"/>
                <a:gd name="T19" fmla="*/ 27 h 28"/>
                <a:gd name="T20" fmla="*/ 15 w 18"/>
                <a:gd name="T21" fmla="*/ 27 h 28"/>
                <a:gd name="T22" fmla="*/ 17 w 18"/>
                <a:gd name="T23" fmla="*/ 24 h 28"/>
                <a:gd name="T24" fmla="*/ 17 w 18"/>
                <a:gd name="T25" fmla="*/ 19 h 28"/>
                <a:gd name="T26" fmla="*/ 17 w 18"/>
                <a:gd name="T27" fmla="*/ 15 h 28"/>
                <a:gd name="T28" fmla="*/ 15 w 18"/>
                <a:gd name="T29" fmla="*/ 9 h 28"/>
                <a:gd name="T30" fmla="*/ 13 w 18"/>
                <a:gd name="T31" fmla="*/ 5 h 28"/>
                <a:gd name="T32" fmla="*/ 11 w 18"/>
                <a:gd name="T33" fmla="*/ 2 h 28"/>
                <a:gd name="T34" fmla="*/ 8 w 18"/>
                <a:gd name="T35" fmla="*/ 0 h 28"/>
                <a:gd name="T36" fmla="*/ 5 w 18"/>
                <a:gd name="T37" fmla="*/ 0 h 28"/>
                <a:gd name="T38" fmla="*/ 3 w 18"/>
                <a:gd name="T39" fmla="*/ 2 h 28"/>
                <a:gd name="T40" fmla="*/ 1 w 18"/>
                <a:gd name="T41" fmla="*/ 3 h 28"/>
                <a:gd name="T42" fmla="*/ 0 w 18"/>
                <a:gd name="T43"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28">
                  <a:moveTo>
                    <a:pt x="0" y="6"/>
                  </a:moveTo>
                  <a:lnTo>
                    <a:pt x="0" y="6"/>
                  </a:lnTo>
                  <a:lnTo>
                    <a:pt x="0" y="8"/>
                  </a:lnTo>
                  <a:lnTo>
                    <a:pt x="0" y="10"/>
                  </a:lnTo>
                  <a:lnTo>
                    <a:pt x="1" y="12"/>
                  </a:lnTo>
                  <a:lnTo>
                    <a:pt x="2" y="15"/>
                  </a:lnTo>
                  <a:lnTo>
                    <a:pt x="3" y="18"/>
                  </a:lnTo>
                  <a:lnTo>
                    <a:pt x="6" y="21"/>
                  </a:lnTo>
                  <a:lnTo>
                    <a:pt x="8" y="24"/>
                  </a:lnTo>
                  <a:lnTo>
                    <a:pt x="13" y="27"/>
                  </a:lnTo>
                  <a:lnTo>
                    <a:pt x="15" y="27"/>
                  </a:lnTo>
                  <a:lnTo>
                    <a:pt x="17" y="24"/>
                  </a:lnTo>
                  <a:lnTo>
                    <a:pt x="17" y="19"/>
                  </a:lnTo>
                  <a:lnTo>
                    <a:pt x="17" y="15"/>
                  </a:lnTo>
                  <a:lnTo>
                    <a:pt x="15" y="9"/>
                  </a:lnTo>
                  <a:lnTo>
                    <a:pt x="13" y="5"/>
                  </a:lnTo>
                  <a:lnTo>
                    <a:pt x="11" y="2"/>
                  </a:lnTo>
                  <a:lnTo>
                    <a:pt x="8" y="0"/>
                  </a:lnTo>
                  <a:lnTo>
                    <a:pt x="5" y="0"/>
                  </a:lnTo>
                  <a:lnTo>
                    <a:pt x="3" y="2"/>
                  </a:lnTo>
                  <a:lnTo>
                    <a:pt x="1" y="3"/>
                  </a:lnTo>
                  <a:lnTo>
                    <a:pt x="0" y="6"/>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1" name="Freeform 576"/>
            <p:cNvSpPr>
              <a:spLocks/>
            </p:cNvSpPr>
            <p:nvPr/>
          </p:nvSpPr>
          <p:spPr bwMode="auto">
            <a:xfrm>
              <a:off x="4462" y="2701"/>
              <a:ext cx="25" cy="32"/>
            </a:xfrm>
            <a:custGeom>
              <a:avLst/>
              <a:gdLst>
                <a:gd name="T0" fmla="*/ 24 w 25"/>
                <a:gd name="T1" fmla="*/ 13 h 32"/>
                <a:gd name="T2" fmla="*/ 23 w 25"/>
                <a:gd name="T3" fmla="*/ 10 h 32"/>
                <a:gd name="T4" fmla="*/ 22 w 25"/>
                <a:gd name="T5" fmla="*/ 8 h 32"/>
                <a:gd name="T6" fmla="*/ 21 w 25"/>
                <a:gd name="T7" fmla="*/ 5 h 32"/>
                <a:gd name="T8" fmla="*/ 19 w 25"/>
                <a:gd name="T9" fmla="*/ 3 h 32"/>
                <a:gd name="T10" fmla="*/ 17 w 25"/>
                <a:gd name="T11" fmla="*/ 2 h 32"/>
                <a:gd name="T12" fmla="*/ 14 w 25"/>
                <a:gd name="T13" fmla="*/ 1 h 32"/>
                <a:gd name="T14" fmla="*/ 12 w 25"/>
                <a:gd name="T15" fmla="*/ 0 h 32"/>
                <a:gd name="T16" fmla="*/ 10 w 25"/>
                <a:gd name="T17" fmla="*/ 0 h 32"/>
                <a:gd name="T18" fmla="*/ 7 w 25"/>
                <a:gd name="T19" fmla="*/ 1 h 32"/>
                <a:gd name="T20" fmla="*/ 6 w 25"/>
                <a:gd name="T21" fmla="*/ 2 h 32"/>
                <a:gd name="T22" fmla="*/ 4 w 25"/>
                <a:gd name="T23" fmla="*/ 4 h 32"/>
                <a:gd name="T24" fmla="*/ 2 w 25"/>
                <a:gd name="T25" fmla="*/ 7 h 32"/>
                <a:gd name="T26" fmla="*/ 2 w 25"/>
                <a:gd name="T27" fmla="*/ 9 h 32"/>
                <a:gd name="T28" fmla="*/ 1 w 25"/>
                <a:gd name="T29" fmla="*/ 12 h 32"/>
                <a:gd name="T30" fmla="*/ 0 w 25"/>
                <a:gd name="T31" fmla="*/ 14 h 32"/>
                <a:gd name="T32" fmla="*/ 1 w 25"/>
                <a:gd name="T33" fmla="*/ 18 h 32"/>
                <a:gd name="T34" fmla="*/ 2 w 25"/>
                <a:gd name="T35" fmla="*/ 20 h 32"/>
                <a:gd name="T36" fmla="*/ 2 w 25"/>
                <a:gd name="T37" fmla="*/ 23 h 32"/>
                <a:gd name="T38" fmla="*/ 4 w 25"/>
                <a:gd name="T39" fmla="*/ 26 h 32"/>
                <a:gd name="T40" fmla="*/ 6 w 25"/>
                <a:gd name="T41" fmla="*/ 28 h 32"/>
                <a:gd name="T42" fmla="*/ 8 w 25"/>
                <a:gd name="T43" fmla="*/ 29 h 32"/>
                <a:gd name="T44" fmla="*/ 10 w 25"/>
                <a:gd name="T45" fmla="*/ 30 h 32"/>
                <a:gd name="T46" fmla="*/ 13 w 25"/>
                <a:gd name="T47" fmla="*/ 31 h 32"/>
                <a:gd name="T48" fmla="*/ 15 w 25"/>
                <a:gd name="T49" fmla="*/ 31 h 32"/>
                <a:gd name="T50" fmla="*/ 18 w 25"/>
                <a:gd name="T51" fmla="*/ 30 h 32"/>
                <a:gd name="T52" fmla="*/ 19 w 25"/>
                <a:gd name="T53" fmla="*/ 28 h 32"/>
                <a:gd name="T54" fmla="*/ 21 w 25"/>
                <a:gd name="T55" fmla="*/ 27 h 32"/>
                <a:gd name="T56" fmla="*/ 22 w 25"/>
                <a:gd name="T57" fmla="*/ 25 h 32"/>
                <a:gd name="T58" fmla="*/ 23 w 25"/>
                <a:gd name="T59" fmla="*/ 23 h 32"/>
                <a:gd name="T60" fmla="*/ 24 w 25"/>
                <a:gd name="T61" fmla="*/ 19 h 32"/>
                <a:gd name="T62" fmla="*/ 24 w 25"/>
                <a:gd name="T63" fmla="*/ 17 h 32"/>
                <a:gd name="T64" fmla="*/ 24 w 25"/>
                <a:gd name="T65" fmla="*/ 1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32">
                  <a:moveTo>
                    <a:pt x="24" y="13"/>
                  </a:moveTo>
                  <a:lnTo>
                    <a:pt x="23" y="10"/>
                  </a:lnTo>
                  <a:lnTo>
                    <a:pt x="22" y="8"/>
                  </a:lnTo>
                  <a:lnTo>
                    <a:pt x="21" y="5"/>
                  </a:lnTo>
                  <a:lnTo>
                    <a:pt x="19" y="3"/>
                  </a:lnTo>
                  <a:lnTo>
                    <a:pt x="17" y="2"/>
                  </a:lnTo>
                  <a:lnTo>
                    <a:pt x="14" y="1"/>
                  </a:lnTo>
                  <a:lnTo>
                    <a:pt x="12" y="0"/>
                  </a:lnTo>
                  <a:lnTo>
                    <a:pt x="10" y="0"/>
                  </a:lnTo>
                  <a:lnTo>
                    <a:pt x="7" y="1"/>
                  </a:lnTo>
                  <a:lnTo>
                    <a:pt x="6" y="2"/>
                  </a:lnTo>
                  <a:lnTo>
                    <a:pt x="4" y="4"/>
                  </a:lnTo>
                  <a:lnTo>
                    <a:pt x="2" y="7"/>
                  </a:lnTo>
                  <a:lnTo>
                    <a:pt x="2" y="9"/>
                  </a:lnTo>
                  <a:lnTo>
                    <a:pt x="1" y="12"/>
                  </a:lnTo>
                  <a:lnTo>
                    <a:pt x="0" y="14"/>
                  </a:lnTo>
                  <a:lnTo>
                    <a:pt x="1" y="18"/>
                  </a:lnTo>
                  <a:lnTo>
                    <a:pt x="2" y="20"/>
                  </a:lnTo>
                  <a:lnTo>
                    <a:pt x="2" y="23"/>
                  </a:lnTo>
                  <a:lnTo>
                    <a:pt x="4" y="26"/>
                  </a:lnTo>
                  <a:lnTo>
                    <a:pt x="6" y="28"/>
                  </a:lnTo>
                  <a:lnTo>
                    <a:pt x="8" y="29"/>
                  </a:lnTo>
                  <a:lnTo>
                    <a:pt x="10" y="30"/>
                  </a:lnTo>
                  <a:lnTo>
                    <a:pt x="13" y="31"/>
                  </a:lnTo>
                  <a:lnTo>
                    <a:pt x="15" y="31"/>
                  </a:lnTo>
                  <a:lnTo>
                    <a:pt x="18" y="30"/>
                  </a:lnTo>
                  <a:lnTo>
                    <a:pt x="19" y="28"/>
                  </a:lnTo>
                  <a:lnTo>
                    <a:pt x="21" y="27"/>
                  </a:lnTo>
                  <a:lnTo>
                    <a:pt x="22" y="25"/>
                  </a:lnTo>
                  <a:lnTo>
                    <a:pt x="23" y="23"/>
                  </a:lnTo>
                  <a:lnTo>
                    <a:pt x="24" y="19"/>
                  </a:lnTo>
                  <a:lnTo>
                    <a:pt x="24" y="17"/>
                  </a:lnTo>
                  <a:lnTo>
                    <a:pt x="24" y="13"/>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2" name="Freeform 577"/>
            <p:cNvSpPr>
              <a:spLocks/>
            </p:cNvSpPr>
            <p:nvPr/>
          </p:nvSpPr>
          <p:spPr bwMode="auto">
            <a:xfrm>
              <a:off x="4462" y="2701"/>
              <a:ext cx="31" cy="38"/>
            </a:xfrm>
            <a:custGeom>
              <a:avLst/>
              <a:gdLst>
                <a:gd name="T0" fmla="*/ 30 w 31"/>
                <a:gd name="T1" fmla="*/ 16 h 38"/>
                <a:gd name="T2" fmla="*/ 30 w 31"/>
                <a:gd name="T3" fmla="*/ 16 h 38"/>
                <a:gd name="T4" fmla="*/ 29 w 31"/>
                <a:gd name="T5" fmla="*/ 12 h 38"/>
                <a:gd name="T6" fmla="*/ 28 w 31"/>
                <a:gd name="T7" fmla="*/ 9 h 38"/>
                <a:gd name="T8" fmla="*/ 26 w 31"/>
                <a:gd name="T9" fmla="*/ 6 h 38"/>
                <a:gd name="T10" fmla="*/ 24 w 31"/>
                <a:gd name="T11" fmla="*/ 4 h 38"/>
                <a:gd name="T12" fmla="*/ 21 w 31"/>
                <a:gd name="T13" fmla="*/ 2 h 38"/>
                <a:gd name="T14" fmla="*/ 18 w 31"/>
                <a:gd name="T15" fmla="*/ 1 h 38"/>
                <a:gd name="T16" fmla="*/ 15 w 31"/>
                <a:gd name="T17" fmla="*/ 0 h 38"/>
                <a:gd name="T18" fmla="*/ 12 w 31"/>
                <a:gd name="T19" fmla="*/ 0 h 38"/>
                <a:gd name="T20" fmla="*/ 9 w 31"/>
                <a:gd name="T21" fmla="*/ 1 h 38"/>
                <a:gd name="T22" fmla="*/ 7 w 31"/>
                <a:gd name="T23" fmla="*/ 2 h 38"/>
                <a:gd name="T24" fmla="*/ 5 w 31"/>
                <a:gd name="T25" fmla="*/ 5 h 38"/>
                <a:gd name="T26" fmla="*/ 3 w 31"/>
                <a:gd name="T27" fmla="*/ 8 h 38"/>
                <a:gd name="T28" fmla="*/ 2 w 31"/>
                <a:gd name="T29" fmla="*/ 11 h 38"/>
                <a:gd name="T30" fmla="*/ 1 w 31"/>
                <a:gd name="T31" fmla="*/ 14 h 38"/>
                <a:gd name="T32" fmla="*/ 0 w 31"/>
                <a:gd name="T33" fmla="*/ 17 h 38"/>
                <a:gd name="T34" fmla="*/ 1 w 31"/>
                <a:gd name="T35" fmla="*/ 21 h 38"/>
                <a:gd name="T36" fmla="*/ 2 w 31"/>
                <a:gd name="T37" fmla="*/ 24 h 38"/>
                <a:gd name="T38" fmla="*/ 3 w 31"/>
                <a:gd name="T39" fmla="*/ 28 h 38"/>
                <a:gd name="T40" fmla="*/ 5 w 31"/>
                <a:gd name="T41" fmla="*/ 31 h 38"/>
                <a:gd name="T42" fmla="*/ 7 w 31"/>
                <a:gd name="T43" fmla="*/ 33 h 38"/>
                <a:gd name="T44" fmla="*/ 10 w 31"/>
                <a:gd name="T45" fmla="*/ 35 h 38"/>
                <a:gd name="T46" fmla="*/ 13 w 31"/>
                <a:gd name="T47" fmla="*/ 36 h 38"/>
                <a:gd name="T48" fmla="*/ 16 w 31"/>
                <a:gd name="T49" fmla="*/ 37 h 38"/>
                <a:gd name="T50" fmla="*/ 19 w 31"/>
                <a:gd name="T51" fmla="*/ 37 h 38"/>
                <a:gd name="T52" fmla="*/ 22 w 31"/>
                <a:gd name="T53" fmla="*/ 36 h 38"/>
                <a:gd name="T54" fmla="*/ 24 w 31"/>
                <a:gd name="T55" fmla="*/ 34 h 38"/>
                <a:gd name="T56" fmla="*/ 26 w 31"/>
                <a:gd name="T57" fmla="*/ 32 h 38"/>
                <a:gd name="T58" fmla="*/ 28 w 31"/>
                <a:gd name="T59" fmla="*/ 30 h 38"/>
                <a:gd name="T60" fmla="*/ 29 w 31"/>
                <a:gd name="T61" fmla="*/ 27 h 38"/>
                <a:gd name="T62" fmla="*/ 30 w 31"/>
                <a:gd name="T63" fmla="*/ 23 h 38"/>
                <a:gd name="T64" fmla="*/ 30 w 31"/>
                <a:gd name="T65" fmla="*/ 20 h 38"/>
                <a:gd name="T66" fmla="*/ 30 w 31"/>
                <a:gd name="T67"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38">
                  <a:moveTo>
                    <a:pt x="30" y="16"/>
                  </a:moveTo>
                  <a:lnTo>
                    <a:pt x="30" y="16"/>
                  </a:lnTo>
                  <a:lnTo>
                    <a:pt x="29" y="12"/>
                  </a:lnTo>
                  <a:lnTo>
                    <a:pt x="28" y="9"/>
                  </a:lnTo>
                  <a:lnTo>
                    <a:pt x="26" y="6"/>
                  </a:lnTo>
                  <a:lnTo>
                    <a:pt x="24" y="4"/>
                  </a:lnTo>
                  <a:lnTo>
                    <a:pt x="21" y="2"/>
                  </a:lnTo>
                  <a:lnTo>
                    <a:pt x="18" y="1"/>
                  </a:lnTo>
                  <a:lnTo>
                    <a:pt x="15" y="0"/>
                  </a:lnTo>
                  <a:lnTo>
                    <a:pt x="12" y="0"/>
                  </a:lnTo>
                  <a:lnTo>
                    <a:pt x="9" y="1"/>
                  </a:lnTo>
                  <a:lnTo>
                    <a:pt x="7" y="2"/>
                  </a:lnTo>
                  <a:lnTo>
                    <a:pt x="5" y="5"/>
                  </a:lnTo>
                  <a:lnTo>
                    <a:pt x="3" y="8"/>
                  </a:lnTo>
                  <a:lnTo>
                    <a:pt x="2" y="11"/>
                  </a:lnTo>
                  <a:lnTo>
                    <a:pt x="1" y="14"/>
                  </a:lnTo>
                  <a:lnTo>
                    <a:pt x="0" y="17"/>
                  </a:lnTo>
                  <a:lnTo>
                    <a:pt x="1" y="21"/>
                  </a:lnTo>
                  <a:lnTo>
                    <a:pt x="2" y="24"/>
                  </a:lnTo>
                  <a:lnTo>
                    <a:pt x="3" y="28"/>
                  </a:lnTo>
                  <a:lnTo>
                    <a:pt x="5" y="31"/>
                  </a:lnTo>
                  <a:lnTo>
                    <a:pt x="7" y="33"/>
                  </a:lnTo>
                  <a:lnTo>
                    <a:pt x="10" y="35"/>
                  </a:lnTo>
                  <a:lnTo>
                    <a:pt x="13" y="36"/>
                  </a:lnTo>
                  <a:lnTo>
                    <a:pt x="16" y="37"/>
                  </a:lnTo>
                  <a:lnTo>
                    <a:pt x="19" y="37"/>
                  </a:lnTo>
                  <a:lnTo>
                    <a:pt x="22" y="36"/>
                  </a:lnTo>
                  <a:lnTo>
                    <a:pt x="24" y="34"/>
                  </a:lnTo>
                  <a:lnTo>
                    <a:pt x="26" y="32"/>
                  </a:lnTo>
                  <a:lnTo>
                    <a:pt x="28" y="30"/>
                  </a:lnTo>
                  <a:lnTo>
                    <a:pt x="29" y="27"/>
                  </a:lnTo>
                  <a:lnTo>
                    <a:pt x="30" y="23"/>
                  </a:lnTo>
                  <a:lnTo>
                    <a:pt x="30" y="20"/>
                  </a:lnTo>
                  <a:lnTo>
                    <a:pt x="30"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3" name="Freeform 578"/>
            <p:cNvSpPr>
              <a:spLocks/>
            </p:cNvSpPr>
            <p:nvPr/>
          </p:nvSpPr>
          <p:spPr bwMode="auto">
            <a:xfrm>
              <a:off x="4468" y="2706"/>
              <a:ext cx="21" cy="28"/>
            </a:xfrm>
            <a:custGeom>
              <a:avLst/>
              <a:gdLst>
                <a:gd name="T0" fmla="*/ 0 w 21"/>
                <a:gd name="T1" fmla="*/ 0 h 28"/>
                <a:gd name="T2" fmla="*/ 0 w 21"/>
                <a:gd name="T3" fmla="*/ 0 h 28"/>
                <a:gd name="T4" fmla="*/ 0 w 21"/>
                <a:gd name="T5" fmla="*/ 1 h 28"/>
                <a:gd name="T6" fmla="*/ 0 w 21"/>
                <a:gd name="T7" fmla="*/ 3 h 28"/>
                <a:gd name="T8" fmla="*/ 0 w 21"/>
                <a:gd name="T9" fmla="*/ 6 h 28"/>
                <a:gd name="T10" fmla="*/ 1 w 21"/>
                <a:gd name="T11" fmla="*/ 10 h 28"/>
                <a:gd name="T12" fmla="*/ 3 w 21"/>
                <a:gd name="T13" fmla="*/ 13 h 28"/>
                <a:gd name="T14" fmla="*/ 5 w 21"/>
                <a:gd name="T15" fmla="*/ 17 h 28"/>
                <a:gd name="T16" fmla="*/ 8 w 21"/>
                <a:gd name="T17" fmla="*/ 20 h 28"/>
                <a:gd name="T18" fmla="*/ 11 w 21"/>
                <a:gd name="T19" fmla="*/ 23 h 28"/>
                <a:gd name="T20" fmla="*/ 13 w 21"/>
                <a:gd name="T21" fmla="*/ 25 h 28"/>
                <a:gd name="T22" fmla="*/ 17 w 21"/>
                <a:gd name="T23" fmla="*/ 27 h 28"/>
                <a:gd name="T24" fmla="*/ 20 w 21"/>
                <a:gd name="T25"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8">
                  <a:moveTo>
                    <a:pt x="0" y="0"/>
                  </a:moveTo>
                  <a:lnTo>
                    <a:pt x="0" y="0"/>
                  </a:lnTo>
                  <a:lnTo>
                    <a:pt x="0" y="1"/>
                  </a:lnTo>
                  <a:lnTo>
                    <a:pt x="0" y="3"/>
                  </a:lnTo>
                  <a:lnTo>
                    <a:pt x="0" y="6"/>
                  </a:lnTo>
                  <a:lnTo>
                    <a:pt x="1" y="10"/>
                  </a:lnTo>
                  <a:lnTo>
                    <a:pt x="3" y="13"/>
                  </a:lnTo>
                  <a:lnTo>
                    <a:pt x="5" y="17"/>
                  </a:lnTo>
                  <a:lnTo>
                    <a:pt x="8" y="20"/>
                  </a:lnTo>
                  <a:lnTo>
                    <a:pt x="11" y="23"/>
                  </a:lnTo>
                  <a:lnTo>
                    <a:pt x="13" y="25"/>
                  </a:lnTo>
                  <a:lnTo>
                    <a:pt x="17" y="27"/>
                  </a:lnTo>
                  <a:lnTo>
                    <a:pt x="20" y="2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4" name="Freeform 579"/>
            <p:cNvSpPr>
              <a:spLocks/>
            </p:cNvSpPr>
            <p:nvPr/>
          </p:nvSpPr>
          <p:spPr bwMode="auto">
            <a:xfrm>
              <a:off x="4473" y="2703"/>
              <a:ext cx="12" cy="21"/>
            </a:xfrm>
            <a:custGeom>
              <a:avLst/>
              <a:gdLst>
                <a:gd name="T0" fmla="*/ 0 w 12"/>
                <a:gd name="T1" fmla="*/ 5 h 21"/>
                <a:gd name="T2" fmla="*/ 0 w 12"/>
                <a:gd name="T3" fmla="*/ 5 h 21"/>
                <a:gd name="T4" fmla="*/ 0 w 12"/>
                <a:gd name="T5" fmla="*/ 8 h 21"/>
                <a:gd name="T6" fmla="*/ 1 w 12"/>
                <a:gd name="T7" fmla="*/ 9 h 21"/>
                <a:gd name="T8" fmla="*/ 1 w 12"/>
                <a:gd name="T9" fmla="*/ 11 h 21"/>
                <a:gd name="T10" fmla="*/ 2 w 12"/>
                <a:gd name="T11" fmla="*/ 13 h 21"/>
                <a:gd name="T12" fmla="*/ 4 w 12"/>
                <a:gd name="T13" fmla="*/ 15 h 21"/>
                <a:gd name="T14" fmla="*/ 5 w 12"/>
                <a:gd name="T15" fmla="*/ 18 h 21"/>
                <a:gd name="T16" fmla="*/ 8 w 12"/>
                <a:gd name="T17" fmla="*/ 20 h 21"/>
                <a:gd name="T18" fmla="*/ 10 w 12"/>
                <a:gd name="T19" fmla="*/ 20 h 21"/>
                <a:gd name="T20" fmla="*/ 11 w 12"/>
                <a:gd name="T21" fmla="*/ 18 h 21"/>
                <a:gd name="T22" fmla="*/ 11 w 12"/>
                <a:gd name="T23" fmla="*/ 15 h 21"/>
                <a:gd name="T24" fmla="*/ 11 w 12"/>
                <a:gd name="T25" fmla="*/ 11 h 21"/>
                <a:gd name="T26" fmla="*/ 10 w 12"/>
                <a:gd name="T27" fmla="*/ 7 h 21"/>
                <a:gd name="T28" fmla="*/ 8 w 12"/>
                <a:gd name="T29" fmla="*/ 3 h 21"/>
                <a:gd name="T30" fmla="*/ 7 w 12"/>
                <a:gd name="T31" fmla="*/ 2 h 21"/>
                <a:gd name="T32" fmla="*/ 5 w 12"/>
                <a:gd name="T33" fmla="*/ 0 h 21"/>
                <a:gd name="T34" fmla="*/ 3 w 12"/>
                <a:gd name="T35" fmla="*/ 0 h 21"/>
                <a:gd name="T36" fmla="*/ 2 w 12"/>
                <a:gd name="T37" fmla="*/ 1 h 21"/>
                <a:gd name="T38" fmla="*/ 1 w 12"/>
                <a:gd name="T39" fmla="*/ 2 h 21"/>
                <a:gd name="T40" fmla="*/ 0 w 12"/>
                <a:gd name="T41"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 h="21">
                  <a:moveTo>
                    <a:pt x="0" y="5"/>
                  </a:moveTo>
                  <a:lnTo>
                    <a:pt x="0" y="5"/>
                  </a:lnTo>
                  <a:lnTo>
                    <a:pt x="0" y="8"/>
                  </a:lnTo>
                  <a:lnTo>
                    <a:pt x="1" y="9"/>
                  </a:lnTo>
                  <a:lnTo>
                    <a:pt x="1" y="11"/>
                  </a:lnTo>
                  <a:lnTo>
                    <a:pt x="2" y="13"/>
                  </a:lnTo>
                  <a:lnTo>
                    <a:pt x="4" y="15"/>
                  </a:lnTo>
                  <a:lnTo>
                    <a:pt x="5" y="18"/>
                  </a:lnTo>
                  <a:lnTo>
                    <a:pt x="8" y="20"/>
                  </a:lnTo>
                  <a:lnTo>
                    <a:pt x="10" y="20"/>
                  </a:lnTo>
                  <a:lnTo>
                    <a:pt x="11" y="18"/>
                  </a:lnTo>
                  <a:lnTo>
                    <a:pt x="11" y="15"/>
                  </a:lnTo>
                  <a:lnTo>
                    <a:pt x="11" y="11"/>
                  </a:lnTo>
                  <a:lnTo>
                    <a:pt x="10" y="7"/>
                  </a:lnTo>
                  <a:lnTo>
                    <a:pt x="8" y="3"/>
                  </a:lnTo>
                  <a:lnTo>
                    <a:pt x="7" y="2"/>
                  </a:lnTo>
                  <a:lnTo>
                    <a:pt x="5" y="0"/>
                  </a:lnTo>
                  <a:lnTo>
                    <a:pt x="3" y="0"/>
                  </a:lnTo>
                  <a:lnTo>
                    <a:pt x="2" y="1"/>
                  </a:lnTo>
                  <a:lnTo>
                    <a:pt x="1" y="2"/>
                  </a:lnTo>
                  <a:lnTo>
                    <a:pt x="0" y="5"/>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5" name="Freeform 580"/>
            <p:cNvSpPr>
              <a:spLocks/>
            </p:cNvSpPr>
            <p:nvPr/>
          </p:nvSpPr>
          <p:spPr bwMode="auto">
            <a:xfrm>
              <a:off x="4473" y="2703"/>
              <a:ext cx="18" cy="27"/>
            </a:xfrm>
            <a:custGeom>
              <a:avLst/>
              <a:gdLst>
                <a:gd name="T0" fmla="*/ 0 w 18"/>
                <a:gd name="T1" fmla="*/ 6 h 27"/>
                <a:gd name="T2" fmla="*/ 0 w 18"/>
                <a:gd name="T3" fmla="*/ 6 h 27"/>
                <a:gd name="T4" fmla="*/ 0 w 18"/>
                <a:gd name="T5" fmla="*/ 7 h 27"/>
                <a:gd name="T6" fmla="*/ 0 w 18"/>
                <a:gd name="T7" fmla="*/ 10 h 27"/>
                <a:gd name="T8" fmla="*/ 1 w 18"/>
                <a:gd name="T9" fmla="*/ 12 h 27"/>
                <a:gd name="T10" fmla="*/ 2 w 18"/>
                <a:gd name="T11" fmla="*/ 14 h 27"/>
                <a:gd name="T12" fmla="*/ 3 w 18"/>
                <a:gd name="T13" fmla="*/ 17 h 27"/>
                <a:gd name="T14" fmla="*/ 6 w 18"/>
                <a:gd name="T15" fmla="*/ 20 h 27"/>
                <a:gd name="T16" fmla="*/ 8 w 18"/>
                <a:gd name="T17" fmla="*/ 23 h 27"/>
                <a:gd name="T18" fmla="*/ 13 w 18"/>
                <a:gd name="T19" fmla="*/ 26 h 27"/>
                <a:gd name="T20" fmla="*/ 15 w 18"/>
                <a:gd name="T21" fmla="*/ 26 h 27"/>
                <a:gd name="T22" fmla="*/ 17 w 18"/>
                <a:gd name="T23" fmla="*/ 23 h 27"/>
                <a:gd name="T24" fmla="*/ 17 w 18"/>
                <a:gd name="T25" fmla="*/ 19 h 27"/>
                <a:gd name="T26" fmla="*/ 17 w 18"/>
                <a:gd name="T27" fmla="*/ 14 h 27"/>
                <a:gd name="T28" fmla="*/ 15 w 18"/>
                <a:gd name="T29" fmla="*/ 9 h 27"/>
                <a:gd name="T30" fmla="*/ 13 w 18"/>
                <a:gd name="T31" fmla="*/ 4 h 27"/>
                <a:gd name="T32" fmla="*/ 11 w 18"/>
                <a:gd name="T33" fmla="*/ 2 h 27"/>
                <a:gd name="T34" fmla="*/ 8 w 18"/>
                <a:gd name="T35" fmla="*/ 0 h 27"/>
                <a:gd name="T36" fmla="*/ 5 w 18"/>
                <a:gd name="T37" fmla="*/ 0 h 27"/>
                <a:gd name="T38" fmla="*/ 3 w 18"/>
                <a:gd name="T39" fmla="*/ 1 h 27"/>
                <a:gd name="T40" fmla="*/ 1 w 18"/>
                <a:gd name="T41" fmla="*/ 3 h 27"/>
                <a:gd name="T42" fmla="*/ 0 w 18"/>
                <a:gd name="T43" fmla="*/ 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27">
                  <a:moveTo>
                    <a:pt x="0" y="6"/>
                  </a:moveTo>
                  <a:lnTo>
                    <a:pt x="0" y="6"/>
                  </a:lnTo>
                  <a:lnTo>
                    <a:pt x="0" y="7"/>
                  </a:lnTo>
                  <a:lnTo>
                    <a:pt x="0" y="10"/>
                  </a:lnTo>
                  <a:lnTo>
                    <a:pt x="1" y="12"/>
                  </a:lnTo>
                  <a:lnTo>
                    <a:pt x="2" y="14"/>
                  </a:lnTo>
                  <a:lnTo>
                    <a:pt x="3" y="17"/>
                  </a:lnTo>
                  <a:lnTo>
                    <a:pt x="6" y="20"/>
                  </a:lnTo>
                  <a:lnTo>
                    <a:pt x="8" y="23"/>
                  </a:lnTo>
                  <a:lnTo>
                    <a:pt x="13" y="26"/>
                  </a:lnTo>
                  <a:lnTo>
                    <a:pt x="15" y="26"/>
                  </a:lnTo>
                  <a:lnTo>
                    <a:pt x="17" y="23"/>
                  </a:lnTo>
                  <a:lnTo>
                    <a:pt x="17" y="19"/>
                  </a:lnTo>
                  <a:lnTo>
                    <a:pt x="17" y="14"/>
                  </a:lnTo>
                  <a:lnTo>
                    <a:pt x="15" y="9"/>
                  </a:lnTo>
                  <a:lnTo>
                    <a:pt x="13" y="4"/>
                  </a:lnTo>
                  <a:lnTo>
                    <a:pt x="11" y="2"/>
                  </a:lnTo>
                  <a:lnTo>
                    <a:pt x="8" y="0"/>
                  </a:lnTo>
                  <a:lnTo>
                    <a:pt x="5" y="0"/>
                  </a:lnTo>
                  <a:lnTo>
                    <a:pt x="3" y="1"/>
                  </a:lnTo>
                  <a:lnTo>
                    <a:pt x="1" y="3"/>
                  </a:lnTo>
                  <a:lnTo>
                    <a:pt x="0" y="6"/>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6" name="Freeform 581"/>
            <p:cNvSpPr>
              <a:spLocks/>
            </p:cNvSpPr>
            <p:nvPr/>
          </p:nvSpPr>
          <p:spPr bwMode="auto">
            <a:xfrm>
              <a:off x="3858" y="2258"/>
              <a:ext cx="21" cy="27"/>
            </a:xfrm>
            <a:custGeom>
              <a:avLst/>
              <a:gdLst>
                <a:gd name="T0" fmla="*/ 20 w 21"/>
                <a:gd name="T1" fmla="*/ 11 h 27"/>
                <a:gd name="T2" fmla="*/ 18 w 21"/>
                <a:gd name="T3" fmla="*/ 7 h 27"/>
                <a:gd name="T4" fmla="*/ 15 w 21"/>
                <a:gd name="T5" fmla="*/ 2 h 27"/>
                <a:gd name="T6" fmla="*/ 12 w 21"/>
                <a:gd name="T7" fmla="*/ 1 h 27"/>
                <a:gd name="T8" fmla="*/ 8 w 21"/>
                <a:gd name="T9" fmla="*/ 0 h 27"/>
                <a:gd name="T10" fmla="*/ 6 w 21"/>
                <a:gd name="T11" fmla="*/ 1 h 27"/>
                <a:gd name="T12" fmla="*/ 5 w 21"/>
                <a:gd name="T13" fmla="*/ 2 h 27"/>
                <a:gd name="T14" fmla="*/ 3 w 21"/>
                <a:gd name="T15" fmla="*/ 3 h 27"/>
                <a:gd name="T16" fmla="*/ 2 w 21"/>
                <a:gd name="T17" fmla="*/ 6 h 27"/>
                <a:gd name="T18" fmla="*/ 1 w 21"/>
                <a:gd name="T19" fmla="*/ 7 h 27"/>
                <a:gd name="T20" fmla="*/ 0 w 21"/>
                <a:gd name="T21" fmla="*/ 10 h 27"/>
                <a:gd name="T22" fmla="*/ 0 w 21"/>
                <a:gd name="T23" fmla="*/ 12 h 27"/>
                <a:gd name="T24" fmla="*/ 0 w 21"/>
                <a:gd name="T25" fmla="*/ 15 h 27"/>
                <a:gd name="T26" fmla="*/ 2 w 21"/>
                <a:gd name="T27" fmla="*/ 20 h 27"/>
                <a:gd name="T28" fmla="*/ 5 w 21"/>
                <a:gd name="T29" fmla="*/ 24 h 27"/>
                <a:gd name="T30" fmla="*/ 8 w 21"/>
                <a:gd name="T31" fmla="*/ 26 h 27"/>
                <a:gd name="T32" fmla="*/ 12 w 21"/>
                <a:gd name="T33" fmla="*/ 26 h 27"/>
                <a:gd name="T34" fmla="*/ 14 w 21"/>
                <a:gd name="T35" fmla="*/ 25 h 27"/>
                <a:gd name="T36" fmla="*/ 15 w 21"/>
                <a:gd name="T37" fmla="*/ 24 h 27"/>
                <a:gd name="T38" fmla="*/ 17 w 21"/>
                <a:gd name="T39" fmla="*/ 23 h 27"/>
                <a:gd name="T40" fmla="*/ 18 w 21"/>
                <a:gd name="T41" fmla="*/ 21 h 27"/>
                <a:gd name="T42" fmla="*/ 19 w 21"/>
                <a:gd name="T43" fmla="*/ 19 h 27"/>
                <a:gd name="T44" fmla="*/ 20 w 21"/>
                <a:gd name="T45" fmla="*/ 16 h 27"/>
                <a:gd name="T46" fmla="*/ 20 w 21"/>
                <a:gd name="T47" fmla="*/ 15 h 27"/>
                <a:gd name="T48" fmla="*/ 20 w 21"/>
                <a:gd name="T4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7">
                  <a:moveTo>
                    <a:pt x="20" y="11"/>
                  </a:moveTo>
                  <a:lnTo>
                    <a:pt x="18" y="7"/>
                  </a:lnTo>
                  <a:lnTo>
                    <a:pt x="15" y="2"/>
                  </a:lnTo>
                  <a:lnTo>
                    <a:pt x="12" y="1"/>
                  </a:lnTo>
                  <a:lnTo>
                    <a:pt x="8" y="0"/>
                  </a:lnTo>
                  <a:lnTo>
                    <a:pt x="6" y="1"/>
                  </a:lnTo>
                  <a:lnTo>
                    <a:pt x="5" y="2"/>
                  </a:lnTo>
                  <a:lnTo>
                    <a:pt x="3" y="3"/>
                  </a:lnTo>
                  <a:lnTo>
                    <a:pt x="2" y="6"/>
                  </a:lnTo>
                  <a:lnTo>
                    <a:pt x="1" y="7"/>
                  </a:lnTo>
                  <a:lnTo>
                    <a:pt x="0" y="10"/>
                  </a:lnTo>
                  <a:lnTo>
                    <a:pt x="0" y="12"/>
                  </a:lnTo>
                  <a:lnTo>
                    <a:pt x="0" y="15"/>
                  </a:lnTo>
                  <a:lnTo>
                    <a:pt x="2" y="20"/>
                  </a:lnTo>
                  <a:lnTo>
                    <a:pt x="5" y="24"/>
                  </a:lnTo>
                  <a:lnTo>
                    <a:pt x="8" y="26"/>
                  </a:lnTo>
                  <a:lnTo>
                    <a:pt x="12" y="26"/>
                  </a:lnTo>
                  <a:lnTo>
                    <a:pt x="14" y="25"/>
                  </a:lnTo>
                  <a:lnTo>
                    <a:pt x="15" y="24"/>
                  </a:lnTo>
                  <a:lnTo>
                    <a:pt x="17" y="23"/>
                  </a:lnTo>
                  <a:lnTo>
                    <a:pt x="18" y="21"/>
                  </a:lnTo>
                  <a:lnTo>
                    <a:pt x="19" y="19"/>
                  </a:lnTo>
                  <a:lnTo>
                    <a:pt x="20" y="16"/>
                  </a:lnTo>
                  <a:lnTo>
                    <a:pt x="20" y="15"/>
                  </a:lnTo>
                  <a:lnTo>
                    <a:pt x="20" y="11"/>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7" name="Freeform 582"/>
            <p:cNvSpPr>
              <a:spLocks/>
            </p:cNvSpPr>
            <p:nvPr/>
          </p:nvSpPr>
          <p:spPr bwMode="auto">
            <a:xfrm>
              <a:off x="3858" y="2258"/>
              <a:ext cx="27" cy="33"/>
            </a:xfrm>
            <a:custGeom>
              <a:avLst/>
              <a:gdLst>
                <a:gd name="T0" fmla="*/ 26 w 27"/>
                <a:gd name="T1" fmla="*/ 14 h 33"/>
                <a:gd name="T2" fmla="*/ 26 w 27"/>
                <a:gd name="T3" fmla="*/ 14 h 33"/>
                <a:gd name="T4" fmla="*/ 23 w 27"/>
                <a:gd name="T5" fmla="*/ 8 h 33"/>
                <a:gd name="T6" fmla="*/ 20 w 27"/>
                <a:gd name="T7" fmla="*/ 3 h 33"/>
                <a:gd name="T8" fmla="*/ 15 w 27"/>
                <a:gd name="T9" fmla="*/ 1 h 33"/>
                <a:gd name="T10" fmla="*/ 10 w 27"/>
                <a:gd name="T11" fmla="*/ 0 h 33"/>
                <a:gd name="T12" fmla="*/ 8 w 27"/>
                <a:gd name="T13" fmla="*/ 1 h 33"/>
                <a:gd name="T14" fmla="*/ 6 w 27"/>
                <a:gd name="T15" fmla="*/ 3 h 33"/>
                <a:gd name="T16" fmla="*/ 4 w 27"/>
                <a:gd name="T17" fmla="*/ 4 h 33"/>
                <a:gd name="T18" fmla="*/ 2 w 27"/>
                <a:gd name="T19" fmla="*/ 7 h 33"/>
                <a:gd name="T20" fmla="*/ 1 w 27"/>
                <a:gd name="T21" fmla="*/ 9 h 33"/>
                <a:gd name="T22" fmla="*/ 0 w 27"/>
                <a:gd name="T23" fmla="*/ 12 h 33"/>
                <a:gd name="T24" fmla="*/ 0 w 27"/>
                <a:gd name="T25" fmla="*/ 15 h 33"/>
                <a:gd name="T26" fmla="*/ 0 w 27"/>
                <a:gd name="T27" fmla="*/ 18 h 33"/>
                <a:gd name="T28" fmla="*/ 3 w 27"/>
                <a:gd name="T29" fmla="*/ 24 h 33"/>
                <a:gd name="T30" fmla="*/ 6 w 27"/>
                <a:gd name="T31" fmla="*/ 29 h 33"/>
                <a:gd name="T32" fmla="*/ 11 w 27"/>
                <a:gd name="T33" fmla="*/ 32 h 33"/>
                <a:gd name="T34" fmla="*/ 16 w 27"/>
                <a:gd name="T35" fmla="*/ 32 h 33"/>
                <a:gd name="T36" fmla="*/ 18 w 27"/>
                <a:gd name="T37" fmla="*/ 31 h 33"/>
                <a:gd name="T38" fmla="*/ 20 w 27"/>
                <a:gd name="T39" fmla="*/ 30 h 33"/>
                <a:gd name="T40" fmla="*/ 22 w 27"/>
                <a:gd name="T41" fmla="*/ 28 h 33"/>
                <a:gd name="T42" fmla="*/ 24 w 27"/>
                <a:gd name="T43" fmla="*/ 26 h 33"/>
                <a:gd name="T44" fmla="*/ 25 w 27"/>
                <a:gd name="T45" fmla="*/ 23 h 33"/>
                <a:gd name="T46" fmla="*/ 26 w 27"/>
                <a:gd name="T47" fmla="*/ 20 h 33"/>
                <a:gd name="T48" fmla="*/ 26 w 27"/>
                <a:gd name="T49" fmla="*/ 18 h 33"/>
                <a:gd name="T50" fmla="*/ 26 w 27"/>
                <a:gd name="T51" fmla="*/ 1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33">
                  <a:moveTo>
                    <a:pt x="26" y="14"/>
                  </a:moveTo>
                  <a:lnTo>
                    <a:pt x="26" y="14"/>
                  </a:lnTo>
                  <a:lnTo>
                    <a:pt x="23" y="8"/>
                  </a:lnTo>
                  <a:lnTo>
                    <a:pt x="20" y="3"/>
                  </a:lnTo>
                  <a:lnTo>
                    <a:pt x="15" y="1"/>
                  </a:lnTo>
                  <a:lnTo>
                    <a:pt x="10" y="0"/>
                  </a:lnTo>
                  <a:lnTo>
                    <a:pt x="8" y="1"/>
                  </a:lnTo>
                  <a:lnTo>
                    <a:pt x="6" y="3"/>
                  </a:lnTo>
                  <a:lnTo>
                    <a:pt x="4" y="4"/>
                  </a:lnTo>
                  <a:lnTo>
                    <a:pt x="2" y="7"/>
                  </a:lnTo>
                  <a:lnTo>
                    <a:pt x="1" y="9"/>
                  </a:lnTo>
                  <a:lnTo>
                    <a:pt x="0" y="12"/>
                  </a:lnTo>
                  <a:lnTo>
                    <a:pt x="0" y="15"/>
                  </a:lnTo>
                  <a:lnTo>
                    <a:pt x="0" y="18"/>
                  </a:lnTo>
                  <a:lnTo>
                    <a:pt x="3" y="24"/>
                  </a:lnTo>
                  <a:lnTo>
                    <a:pt x="6" y="29"/>
                  </a:lnTo>
                  <a:lnTo>
                    <a:pt x="11" y="32"/>
                  </a:lnTo>
                  <a:lnTo>
                    <a:pt x="16" y="32"/>
                  </a:lnTo>
                  <a:lnTo>
                    <a:pt x="18" y="31"/>
                  </a:lnTo>
                  <a:lnTo>
                    <a:pt x="20" y="30"/>
                  </a:lnTo>
                  <a:lnTo>
                    <a:pt x="22" y="28"/>
                  </a:lnTo>
                  <a:lnTo>
                    <a:pt x="24" y="26"/>
                  </a:lnTo>
                  <a:lnTo>
                    <a:pt x="25" y="23"/>
                  </a:lnTo>
                  <a:lnTo>
                    <a:pt x="26" y="20"/>
                  </a:lnTo>
                  <a:lnTo>
                    <a:pt x="26" y="18"/>
                  </a:lnTo>
                  <a:lnTo>
                    <a:pt x="26"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8" name="Freeform 583"/>
            <p:cNvSpPr>
              <a:spLocks/>
            </p:cNvSpPr>
            <p:nvPr/>
          </p:nvSpPr>
          <p:spPr bwMode="auto">
            <a:xfrm>
              <a:off x="3862" y="2262"/>
              <a:ext cx="19" cy="24"/>
            </a:xfrm>
            <a:custGeom>
              <a:avLst/>
              <a:gdLst>
                <a:gd name="T0" fmla="*/ 1 w 19"/>
                <a:gd name="T1" fmla="*/ 0 h 24"/>
                <a:gd name="T2" fmla="*/ 1 w 19"/>
                <a:gd name="T3" fmla="*/ 0 h 24"/>
                <a:gd name="T4" fmla="*/ 0 w 19"/>
                <a:gd name="T5" fmla="*/ 1 h 24"/>
                <a:gd name="T6" fmla="*/ 0 w 19"/>
                <a:gd name="T7" fmla="*/ 3 h 24"/>
                <a:gd name="T8" fmla="*/ 1 w 19"/>
                <a:gd name="T9" fmla="*/ 5 h 24"/>
                <a:gd name="T10" fmla="*/ 2 w 19"/>
                <a:gd name="T11" fmla="*/ 8 h 24"/>
                <a:gd name="T12" fmla="*/ 3 w 19"/>
                <a:gd name="T13" fmla="*/ 12 h 24"/>
                <a:gd name="T14" fmla="*/ 5 w 19"/>
                <a:gd name="T15" fmla="*/ 15 h 24"/>
                <a:gd name="T16" fmla="*/ 7 w 19"/>
                <a:gd name="T17" fmla="*/ 18 h 24"/>
                <a:gd name="T18" fmla="*/ 10 w 19"/>
                <a:gd name="T19" fmla="*/ 20 h 24"/>
                <a:gd name="T20" fmla="*/ 12 w 19"/>
                <a:gd name="T21" fmla="*/ 22 h 24"/>
                <a:gd name="T22" fmla="*/ 15 w 19"/>
                <a:gd name="T23" fmla="*/ 23 h 24"/>
                <a:gd name="T24" fmla="*/ 18 w 19"/>
                <a:gd name="T2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24">
                  <a:moveTo>
                    <a:pt x="1" y="0"/>
                  </a:moveTo>
                  <a:lnTo>
                    <a:pt x="1" y="0"/>
                  </a:lnTo>
                  <a:lnTo>
                    <a:pt x="0" y="1"/>
                  </a:lnTo>
                  <a:lnTo>
                    <a:pt x="0" y="3"/>
                  </a:lnTo>
                  <a:lnTo>
                    <a:pt x="1" y="5"/>
                  </a:lnTo>
                  <a:lnTo>
                    <a:pt x="2" y="8"/>
                  </a:lnTo>
                  <a:lnTo>
                    <a:pt x="3" y="12"/>
                  </a:lnTo>
                  <a:lnTo>
                    <a:pt x="5" y="15"/>
                  </a:lnTo>
                  <a:lnTo>
                    <a:pt x="7" y="18"/>
                  </a:lnTo>
                  <a:lnTo>
                    <a:pt x="10" y="20"/>
                  </a:lnTo>
                  <a:lnTo>
                    <a:pt x="12" y="22"/>
                  </a:lnTo>
                  <a:lnTo>
                    <a:pt x="15" y="23"/>
                  </a:lnTo>
                  <a:lnTo>
                    <a:pt x="18"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89" name="Freeform 584"/>
            <p:cNvSpPr>
              <a:spLocks/>
            </p:cNvSpPr>
            <p:nvPr/>
          </p:nvSpPr>
          <p:spPr bwMode="auto">
            <a:xfrm>
              <a:off x="3868" y="2260"/>
              <a:ext cx="8" cy="17"/>
            </a:xfrm>
            <a:custGeom>
              <a:avLst/>
              <a:gdLst>
                <a:gd name="T0" fmla="*/ 0 w 8"/>
                <a:gd name="T1" fmla="*/ 4 h 17"/>
                <a:gd name="T2" fmla="*/ 0 w 8"/>
                <a:gd name="T3" fmla="*/ 4 h 17"/>
                <a:gd name="T4" fmla="*/ 0 w 8"/>
                <a:gd name="T5" fmla="*/ 6 h 17"/>
                <a:gd name="T6" fmla="*/ 0 w 8"/>
                <a:gd name="T7" fmla="*/ 7 h 17"/>
                <a:gd name="T8" fmla="*/ 1 w 8"/>
                <a:gd name="T9" fmla="*/ 9 h 17"/>
                <a:gd name="T10" fmla="*/ 1 w 8"/>
                <a:gd name="T11" fmla="*/ 10 h 17"/>
                <a:gd name="T12" fmla="*/ 2 w 8"/>
                <a:gd name="T13" fmla="*/ 12 h 17"/>
                <a:gd name="T14" fmla="*/ 3 w 8"/>
                <a:gd name="T15" fmla="*/ 15 h 17"/>
                <a:gd name="T16" fmla="*/ 5 w 8"/>
                <a:gd name="T17" fmla="*/ 16 h 17"/>
                <a:gd name="T18" fmla="*/ 6 w 8"/>
                <a:gd name="T19" fmla="*/ 16 h 17"/>
                <a:gd name="T20" fmla="*/ 7 w 8"/>
                <a:gd name="T21" fmla="*/ 15 h 17"/>
                <a:gd name="T22" fmla="*/ 7 w 8"/>
                <a:gd name="T23" fmla="*/ 12 h 17"/>
                <a:gd name="T24" fmla="*/ 7 w 8"/>
                <a:gd name="T25" fmla="*/ 9 h 17"/>
                <a:gd name="T26" fmla="*/ 5 w 8"/>
                <a:gd name="T27" fmla="*/ 2 h 17"/>
                <a:gd name="T28" fmla="*/ 3 w 8"/>
                <a:gd name="T29" fmla="*/ 0 h 17"/>
                <a:gd name="T30" fmla="*/ 1 w 8"/>
                <a:gd name="T31" fmla="*/ 1 h 17"/>
                <a:gd name="T32" fmla="*/ 0 w 8"/>
                <a:gd name="T33"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17">
                  <a:moveTo>
                    <a:pt x="0" y="4"/>
                  </a:moveTo>
                  <a:lnTo>
                    <a:pt x="0" y="4"/>
                  </a:lnTo>
                  <a:lnTo>
                    <a:pt x="0" y="6"/>
                  </a:lnTo>
                  <a:lnTo>
                    <a:pt x="0" y="7"/>
                  </a:lnTo>
                  <a:lnTo>
                    <a:pt x="1" y="9"/>
                  </a:lnTo>
                  <a:lnTo>
                    <a:pt x="1" y="10"/>
                  </a:lnTo>
                  <a:lnTo>
                    <a:pt x="2" y="12"/>
                  </a:lnTo>
                  <a:lnTo>
                    <a:pt x="3" y="15"/>
                  </a:lnTo>
                  <a:lnTo>
                    <a:pt x="5" y="16"/>
                  </a:lnTo>
                  <a:lnTo>
                    <a:pt x="6" y="16"/>
                  </a:lnTo>
                  <a:lnTo>
                    <a:pt x="7" y="15"/>
                  </a:lnTo>
                  <a:lnTo>
                    <a:pt x="7" y="12"/>
                  </a:lnTo>
                  <a:lnTo>
                    <a:pt x="7" y="9"/>
                  </a:lnTo>
                  <a:lnTo>
                    <a:pt x="5" y="2"/>
                  </a:lnTo>
                  <a:lnTo>
                    <a:pt x="3" y="0"/>
                  </a:lnTo>
                  <a:lnTo>
                    <a:pt x="1" y="1"/>
                  </a:lnTo>
                  <a:lnTo>
                    <a:pt x="0" y="4"/>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0" name="Freeform 585"/>
            <p:cNvSpPr>
              <a:spLocks/>
            </p:cNvSpPr>
            <p:nvPr/>
          </p:nvSpPr>
          <p:spPr bwMode="auto">
            <a:xfrm>
              <a:off x="3868" y="2260"/>
              <a:ext cx="14" cy="23"/>
            </a:xfrm>
            <a:custGeom>
              <a:avLst/>
              <a:gdLst>
                <a:gd name="T0" fmla="*/ 0 w 14"/>
                <a:gd name="T1" fmla="*/ 5 h 23"/>
                <a:gd name="T2" fmla="*/ 0 w 14"/>
                <a:gd name="T3" fmla="*/ 5 h 23"/>
                <a:gd name="T4" fmla="*/ 0 w 14"/>
                <a:gd name="T5" fmla="*/ 6 h 23"/>
                <a:gd name="T6" fmla="*/ 0 w 14"/>
                <a:gd name="T7" fmla="*/ 8 h 23"/>
                <a:gd name="T8" fmla="*/ 0 w 14"/>
                <a:gd name="T9" fmla="*/ 10 h 23"/>
                <a:gd name="T10" fmla="*/ 1 w 14"/>
                <a:gd name="T11" fmla="*/ 12 h 23"/>
                <a:gd name="T12" fmla="*/ 2 w 14"/>
                <a:gd name="T13" fmla="*/ 14 h 23"/>
                <a:gd name="T14" fmla="*/ 4 w 14"/>
                <a:gd name="T15" fmla="*/ 17 h 23"/>
                <a:gd name="T16" fmla="*/ 6 w 14"/>
                <a:gd name="T17" fmla="*/ 20 h 23"/>
                <a:gd name="T18" fmla="*/ 10 w 14"/>
                <a:gd name="T19" fmla="*/ 22 h 23"/>
                <a:gd name="T20" fmla="*/ 12 w 14"/>
                <a:gd name="T21" fmla="*/ 22 h 23"/>
                <a:gd name="T22" fmla="*/ 13 w 14"/>
                <a:gd name="T23" fmla="*/ 20 h 23"/>
                <a:gd name="T24" fmla="*/ 13 w 14"/>
                <a:gd name="T25" fmla="*/ 16 h 23"/>
                <a:gd name="T26" fmla="*/ 13 w 14"/>
                <a:gd name="T27" fmla="*/ 12 h 23"/>
                <a:gd name="T28" fmla="*/ 10 w 14"/>
                <a:gd name="T29" fmla="*/ 3 h 23"/>
                <a:gd name="T30" fmla="*/ 6 w 14"/>
                <a:gd name="T31" fmla="*/ 0 h 23"/>
                <a:gd name="T32" fmla="*/ 1 w 14"/>
                <a:gd name="T33" fmla="*/ 1 h 23"/>
                <a:gd name="T34" fmla="*/ 0 w 14"/>
                <a:gd name="T35" fmla="*/ 5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23">
                  <a:moveTo>
                    <a:pt x="0" y="5"/>
                  </a:moveTo>
                  <a:lnTo>
                    <a:pt x="0" y="5"/>
                  </a:lnTo>
                  <a:lnTo>
                    <a:pt x="0" y="6"/>
                  </a:lnTo>
                  <a:lnTo>
                    <a:pt x="0" y="8"/>
                  </a:lnTo>
                  <a:lnTo>
                    <a:pt x="0" y="10"/>
                  </a:lnTo>
                  <a:lnTo>
                    <a:pt x="1" y="12"/>
                  </a:lnTo>
                  <a:lnTo>
                    <a:pt x="2" y="14"/>
                  </a:lnTo>
                  <a:lnTo>
                    <a:pt x="4" y="17"/>
                  </a:lnTo>
                  <a:lnTo>
                    <a:pt x="6" y="20"/>
                  </a:lnTo>
                  <a:lnTo>
                    <a:pt x="10" y="22"/>
                  </a:lnTo>
                  <a:lnTo>
                    <a:pt x="12" y="22"/>
                  </a:lnTo>
                  <a:lnTo>
                    <a:pt x="13" y="20"/>
                  </a:lnTo>
                  <a:lnTo>
                    <a:pt x="13" y="16"/>
                  </a:lnTo>
                  <a:lnTo>
                    <a:pt x="13" y="12"/>
                  </a:lnTo>
                  <a:lnTo>
                    <a:pt x="10" y="3"/>
                  </a:lnTo>
                  <a:lnTo>
                    <a:pt x="6" y="0"/>
                  </a:lnTo>
                  <a:lnTo>
                    <a:pt x="1" y="1"/>
                  </a:lnTo>
                  <a:lnTo>
                    <a:pt x="0" y="5"/>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1" name="Freeform 586"/>
            <p:cNvSpPr>
              <a:spLocks/>
            </p:cNvSpPr>
            <p:nvPr/>
          </p:nvSpPr>
          <p:spPr bwMode="auto">
            <a:xfrm>
              <a:off x="3858" y="2430"/>
              <a:ext cx="21" cy="27"/>
            </a:xfrm>
            <a:custGeom>
              <a:avLst/>
              <a:gdLst>
                <a:gd name="T0" fmla="*/ 20 w 21"/>
                <a:gd name="T1" fmla="*/ 11 h 27"/>
                <a:gd name="T2" fmla="*/ 18 w 21"/>
                <a:gd name="T3" fmla="*/ 6 h 27"/>
                <a:gd name="T4" fmla="*/ 15 w 21"/>
                <a:gd name="T5" fmla="*/ 2 h 27"/>
                <a:gd name="T6" fmla="*/ 12 w 21"/>
                <a:gd name="T7" fmla="*/ 0 h 27"/>
                <a:gd name="T8" fmla="*/ 8 w 21"/>
                <a:gd name="T9" fmla="*/ 0 h 27"/>
                <a:gd name="T10" fmla="*/ 6 w 21"/>
                <a:gd name="T11" fmla="*/ 0 h 27"/>
                <a:gd name="T12" fmla="*/ 5 w 21"/>
                <a:gd name="T13" fmla="*/ 2 h 27"/>
                <a:gd name="T14" fmla="*/ 3 w 21"/>
                <a:gd name="T15" fmla="*/ 3 h 27"/>
                <a:gd name="T16" fmla="*/ 2 w 21"/>
                <a:gd name="T17" fmla="*/ 5 h 27"/>
                <a:gd name="T18" fmla="*/ 1 w 21"/>
                <a:gd name="T19" fmla="*/ 7 h 27"/>
                <a:gd name="T20" fmla="*/ 0 w 21"/>
                <a:gd name="T21" fmla="*/ 9 h 27"/>
                <a:gd name="T22" fmla="*/ 0 w 21"/>
                <a:gd name="T23" fmla="*/ 11 h 27"/>
                <a:gd name="T24" fmla="*/ 0 w 21"/>
                <a:gd name="T25" fmla="*/ 15 h 27"/>
                <a:gd name="T26" fmla="*/ 2 w 21"/>
                <a:gd name="T27" fmla="*/ 19 h 27"/>
                <a:gd name="T28" fmla="*/ 5 w 21"/>
                <a:gd name="T29" fmla="*/ 23 h 27"/>
                <a:gd name="T30" fmla="*/ 8 w 21"/>
                <a:gd name="T31" fmla="*/ 25 h 27"/>
                <a:gd name="T32" fmla="*/ 12 w 21"/>
                <a:gd name="T33" fmla="*/ 26 h 27"/>
                <a:gd name="T34" fmla="*/ 14 w 21"/>
                <a:gd name="T35" fmla="*/ 25 h 27"/>
                <a:gd name="T36" fmla="*/ 15 w 21"/>
                <a:gd name="T37" fmla="*/ 24 h 27"/>
                <a:gd name="T38" fmla="*/ 17 w 21"/>
                <a:gd name="T39" fmla="*/ 23 h 27"/>
                <a:gd name="T40" fmla="*/ 18 w 21"/>
                <a:gd name="T41" fmla="*/ 20 h 27"/>
                <a:gd name="T42" fmla="*/ 19 w 21"/>
                <a:gd name="T43" fmla="*/ 19 h 27"/>
                <a:gd name="T44" fmla="*/ 20 w 21"/>
                <a:gd name="T45" fmla="*/ 15 h 27"/>
                <a:gd name="T46" fmla="*/ 20 w 21"/>
                <a:gd name="T47" fmla="*/ 14 h 27"/>
                <a:gd name="T48" fmla="*/ 20 w 21"/>
                <a:gd name="T4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 h="27">
                  <a:moveTo>
                    <a:pt x="20" y="11"/>
                  </a:moveTo>
                  <a:lnTo>
                    <a:pt x="18" y="6"/>
                  </a:lnTo>
                  <a:lnTo>
                    <a:pt x="15" y="2"/>
                  </a:lnTo>
                  <a:lnTo>
                    <a:pt x="12" y="0"/>
                  </a:lnTo>
                  <a:lnTo>
                    <a:pt x="8" y="0"/>
                  </a:lnTo>
                  <a:lnTo>
                    <a:pt x="6" y="0"/>
                  </a:lnTo>
                  <a:lnTo>
                    <a:pt x="5" y="2"/>
                  </a:lnTo>
                  <a:lnTo>
                    <a:pt x="3" y="3"/>
                  </a:lnTo>
                  <a:lnTo>
                    <a:pt x="2" y="5"/>
                  </a:lnTo>
                  <a:lnTo>
                    <a:pt x="1" y="7"/>
                  </a:lnTo>
                  <a:lnTo>
                    <a:pt x="0" y="9"/>
                  </a:lnTo>
                  <a:lnTo>
                    <a:pt x="0" y="11"/>
                  </a:lnTo>
                  <a:lnTo>
                    <a:pt x="0" y="15"/>
                  </a:lnTo>
                  <a:lnTo>
                    <a:pt x="2" y="19"/>
                  </a:lnTo>
                  <a:lnTo>
                    <a:pt x="5" y="23"/>
                  </a:lnTo>
                  <a:lnTo>
                    <a:pt x="8" y="25"/>
                  </a:lnTo>
                  <a:lnTo>
                    <a:pt x="12" y="26"/>
                  </a:lnTo>
                  <a:lnTo>
                    <a:pt x="14" y="25"/>
                  </a:lnTo>
                  <a:lnTo>
                    <a:pt x="15" y="24"/>
                  </a:lnTo>
                  <a:lnTo>
                    <a:pt x="17" y="23"/>
                  </a:lnTo>
                  <a:lnTo>
                    <a:pt x="18" y="20"/>
                  </a:lnTo>
                  <a:lnTo>
                    <a:pt x="19" y="19"/>
                  </a:lnTo>
                  <a:lnTo>
                    <a:pt x="20" y="15"/>
                  </a:lnTo>
                  <a:lnTo>
                    <a:pt x="20" y="14"/>
                  </a:lnTo>
                  <a:lnTo>
                    <a:pt x="20" y="11"/>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2" name="Freeform 587"/>
            <p:cNvSpPr>
              <a:spLocks/>
            </p:cNvSpPr>
            <p:nvPr/>
          </p:nvSpPr>
          <p:spPr bwMode="auto">
            <a:xfrm>
              <a:off x="3858" y="2430"/>
              <a:ext cx="27" cy="33"/>
            </a:xfrm>
            <a:custGeom>
              <a:avLst/>
              <a:gdLst>
                <a:gd name="T0" fmla="*/ 26 w 27"/>
                <a:gd name="T1" fmla="*/ 13 h 33"/>
                <a:gd name="T2" fmla="*/ 26 w 27"/>
                <a:gd name="T3" fmla="*/ 13 h 33"/>
                <a:gd name="T4" fmla="*/ 23 w 27"/>
                <a:gd name="T5" fmla="*/ 7 h 33"/>
                <a:gd name="T6" fmla="*/ 20 w 27"/>
                <a:gd name="T7" fmla="*/ 3 h 33"/>
                <a:gd name="T8" fmla="*/ 15 w 27"/>
                <a:gd name="T9" fmla="*/ 0 h 33"/>
                <a:gd name="T10" fmla="*/ 10 w 27"/>
                <a:gd name="T11" fmla="*/ 0 h 33"/>
                <a:gd name="T12" fmla="*/ 8 w 27"/>
                <a:gd name="T13" fmla="*/ 0 h 33"/>
                <a:gd name="T14" fmla="*/ 6 w 27"/>
                <a:gd name="T15" fmla="*/ 2 h 33"/>
                <a:gd name="T16" fmla="*/ 4 w 27"/>
                <a:gd name="T17" fmla="*/ 4 h 33"/>
                <a:gd name="T18" fmla="*/ 2 w 27"/>
                <a:gd name="T19" fmla="*/ 6 h 33"/>
                <a:gd name="T20" fmla="*/ 1 w 27"/>
                <a:gd name="T21" fmla="*/ 9 h 33"/>
                <a:gd name="T22" fmla="*/ 0 w 27"/>
                <a:gd name="T23" fmla="*/ 11 h 33"/>
                <a:gd name="T24" fmla="*/ 0 w 27"/>
                <a:gd name="T25" fmla="*/ 14 h 33"/>
                <a:gd name="T26" fmla="*/ 0 w 27"/>
                <a:gd name="T27" fmla="*/ 18 h 33"/>
                <a:gd name="T28" fmla="*/ 3 w 27"/>
                <a:gd name="T29" fmla="*/ 23 h 33"/>
                <a:gd name="T30" fmla="*/ 6 w 27"/>
                <a:gd name="T31" fmla="*/ 28 h 33"/>
                <a:gd name="T32" fmla="*/ 11 w 27"/>
                <a:gd name="T33" fmla="*/ 31 h 33"/>
                <a:gd name="T34" fmla="*/ 16 w 27"/>
                <a:gd name="T35" fmla="*/ 32 h 33"/>
                <a:gd name="T36" fmla="*/ 18 w 27"/>
                <a:gd name="T37" fmla="*/ 31 h 33"/>
                <a:gd name="T38" fmla="*/ 20 w 27"/>
                <a:gd name="T39" fmla="*/ 29 h 33"/>
                <a:gd name="T40" fmla="*/ 22 w 27"/>
                <a:gd name="T41" fmla="*/ 28 h 33"/>
                <a:gd name="T42" fmla="*/ 24 w 27"/>
                <a:gd name="T43" fmla="*/ 25 h 33"/>
                <a:gd name="T44" fmla="*/ 25 w 27"/>
                <a:gd name="T45" fmla="*/ 23 h 33"/>
                <a:gd name="T46" fmla="*/ 26 w 27"/>
                <a:gd name="T47" fmla="*/ 19 h 33"/>
                <a:gd name="T48" fmla="*/ 26 w 27"/>
                <a:gd name="T49" fmla="*/ 17 h 33"/>
                <a:gd name="T50" fmla="*/ 26 w 27"/>
                <a:gd name="T51" fmla="*/ 1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33">
                  <a:moveTo>
                    <a:pt x="26" y="13"/>
                  </a:moveTo>
                  <a:lnTo>
                    <a:pt x="26" y="13"/>
                  </a:lnTo>
                  <a:lnTo>
                    <a:pt x="23" y="7"/>
                  </a:lnTo>
                  <a:lnTo>
                    <a:pt x="20" y="3"/>
                  </a:lnTo>
                  <a:lnTo>
                    <a:pt x="15" y="0"/>
                  </a:lnTo>
                  <a:lnTo>
                    <a:pt x="10" y="0"/>
                  </a:lnTo>
                  <a:lnTo>
                    <a:pt x="8" y="0"/>
                  </a:lnTo>
                  <a:lnTo>
                    <a:pt x="6" y="2"/>
                  </a:lnTo>
                  <a:lnTo>
                    <a:pt x="4" y="4"/>
                  </a:lnTo>
                  <a:lnTo>
                    <a:pt x="2" y="6"/>
                  </a:lnTo>
                  <a:lnTo>
                    <a:pt x="1" y="9"/>
                  </a:lnTo>
                  <a:lnTo>
                    <a:pt x="0" y="11"/>
                  </a:lnTo>
                  <a:lnTo>
                    <a:pt x="0" y="14"/>
                  </a:lnTo>
                  <a:lnTo>
                    <a:pt x="0" y="18"/>
                  </a:lnTo>
                  <a:lnTo>
                    <a:pt x="3" y="23"/>
                  </a:lnTo>
                  <a:lnTo>
                    <a:pt x="6" y="28"/>
                  </a:lnTo>
                  <a:lnTo>
                    <a:pt x="11" y="31"/>
                  </a:lnTo>
                  <a:lnTo>
                    <a:pt x="16" y="32"/>
                  </a:lnTo>
                  <a:lnTo>
                    <a:pt x="18" y="31"/>
                  </a:lnTo>
                  <a:lnTo>
                    <a:pt x="20" y="29"/>
                  </a:lnTo>
                  <a:lnTo>
                    <a:pt x="22" y="28"/>
                  </a:lnTo>
                  <a:lnTo>
                    <a:pt x="24" y="25"/>
                  </a:lnTo>
                  <a:lnTo>
                    <a:pt x="25" y="23"/>
                  </a:lnTo>
                  <a:lnTo>
                    <a:pt x="26" y="19"/>
                  </a:lnTo>
                  <a:lnTo>
                    <a:pt x="26" y="17"/>
                  </a:lnTo>
                  <a:lnTo>
                    <a:pt x="26"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3" name="Freeform 588"/>
            <p:cNvSpPr>
              <a:spLocks/>
            </p:cNvSpPr>
            <p:nvPr/>
          </p:nvSpPr>
          <p:spPr bwMode="auto">
            <a:xfrm>
              <a:off x="3862" y="2433"/>
              <a:ext cx="19" cy="24"/>
            </a:xfrm>
            <a:custGeom>
              <a:avLst/>
              <a:gdLst>
                <a:gd name="T0" fmla="*/ 1 w 19"/>
                <a:gd name="T1" fmla="*/ 0 h 24"/>
                <a:gd name="T2" fmla="*/ 1 w 19"/>
                <a:gd name="T3" fmla="*/ 0 h 24"/>
                <a:gd name="T4" fmla="*/ 1 w 19"/>
                <a:gd name="T5" fmla="*/ 1 h 24"/>
                <a:gd name="T6" fmla="*/ 0 w 19"/>
                <a:gd name="T7" fmla="*/ 2 h 24"/>
                <a:gd name="T8" fmla="*/ 0 w 19"/>
                <a:gd name="T9" fmla="*/ 3 h 24"/>
                <a:gd name="T10" fmla="*/ 1 w 19"/>
                <a:gd name="T11" fmla="*/ 6 h 24"/>
                <a:gd name="T12" fmla="*/ 2 w 19"/>
                <a:gd name="T13" fmla="*/ 8 h 24"/>
                <a:gd name="T14" fmla="*/ 3 w 19"/>
                <a:gd name="T15" fmla="*/ 12 h 24"/>
                <a:gd name="T16" fmla="*/ 5 w 19"/>
                <a:gd name="T17" fmla="*/ 15 h 24"/>
                <a:gd name="T18" fmla="*/ 7 w 19"/>
                <a:gd name="T19" fmla="*/ 18 h 24"/>
                <a:gd name="T20" fmla="*/ 10 w 19"/>
                <a:gd name="T21" fmla="*/ 20 h 24"/>
                <a:gd name="T22" fmla="*/ 12 w 19"/>
                <a:gd name="T23" fmla="*/ 22 h 24"/>
                <a:gd name="T24" fmla="*/ 15 w 19"/>
                <a:gd name="T25" fmla="*/ 23 h 24"/>
                <a:gd name="T26" fmla="*/ 18 w 19"/>
                <a:gd name="T27"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24">
                  <a:moveTo>
                    <a:pt x="1" y="0"/>
                  </a:moveTo>
                  <a:lnTo>
                    <a:pt x="1" y="0"/>
                  </a:lnTo>
                  <a:lnTo>
                    <a:pt x="1" y="1"/>
                  </a:lnTo>
                  <a:lnTo>
                    <a:pt x="0" y="2"/>
                  </a:lnTo>
                  <a:lnTo>
                    <a:pt x="0" y="3"/>
                  </a:lnTo>
                  <a:lnTo>
                    <a:pt x="1" y="6"/>
                  </a:lnTo>
                  <a:lnTo>
                    <a:pt x="2" y="8"/>
                  </a:lnTo>
                  <a:lnTo>
                    <a:pt x="3" y="12"/>
                  </a:lnTo>
                  <a:lnTo>
                    <a:pt x="5" y="15"/>
                  </a:lnTo>
                  <a:lnTo>
                    <a:pt x="7" y="18"/>
                  </a:lnTo>
                  <a:lnTo>
                    <a:pt x="10" y="20"/>
                  </a:lnTo>
                  <a:lnTo>
                    <a:pt x="12" y="22"/>
                  </a:lnTo>
                  <a:lnTo>
                    <a:pt x="15" y="23"/>
                  </a:lnTo>
                  <a:lnTo>
                    <a:pt x="18"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4" name="Freeform 589"/>
            <p:cNvSpPr>
              <a:spLocks/>
            </p:cNvSpPr>
            <p:nvPr/>
          </p:nvSpPr>
          <p:spPr bwMode="auto">
            <a:xfrm>
              <a:off x="3868" y="2431"/>
              <a:ext cx="8" cy="18"/>
            </a:xfrm>
            <a:custGeom>
              <a:avLst/>
              <a:gdLst>
                <a:gd name="T0" fmla="*/ 0 w 8"/>
                <a:gd name="T1" fmla="*/ 4 h 18"/>
                <a:gd name="T2" fmla="*/ 0 w 8"/>
                <a:gd name="T3" fmla="*/ 5 h 18"/>
                <a:gd name="T4" fmla="*/ 0 w 8"/>
                <a:gd name="T5" fmla="*/ 7 h 18"/>
                <a:gd name="T6" fmla="*/ 0 w 8"/>
                <a:gd name="T7" fmla="*/ 7 h 18"/>
                <a:gd name="T8" fmla="*/ 1 w 8"/>
                <a:gd name="T9" fmla="*/ 10 h 18"/>
                <a:gd name="T10" fmla="*/ 1 w 8"/>
                <a:gd name="T11" fmla="*/ 11 h 18"/>
                <a:gd name="T12" fmla="*/ 2 w 8"/>
                <a:gd name="T13" fmla="*/ 13 h 18"/>
                <a:gd name="T14" fmla="*/ 3 w 8"/>
                <a:gd name="T15" fmla="*/ 15 h 18"/>
                <a:gd name="T16" fmla="*/ 5 w 8"/>
                <a:gd name="T17" fmla="*/ 17 h 18"/>
                <a:gd name="T18" fmla="*/ 6 w 8"/>
                <a:gd name="T19" fmla="*/ 17 h 18"/>
                <a:gd name="T20" fmla="*/ 7 w 8"/>
                <a:gd name="T21" fmla="*/ 15 h 18"/>
                <a:gd name="T22" fmla="*/ 7 w 8"/>
                <a:gd name="T23" fmla="*/ 13 h 18"/>
                <a:gd name="T24" fmla="*/ 7 w 8"/>
                <a:gd name="T25" fmla="*/ 10 h 18"/>
                <a:gd name="T26" fmla="*/ 5 w 8"/>
                <a:gd name="T27" fmla="*/ 3 h 18"/>
                <a:gd name="T28" fmla="*/ 3 w 8"/>
                <a:gd name="T29" fmla="*/ 0 h 18"/>
                <a:gd name="T30" fmla="*/ 1 w 8"/>
                <a:gd name="T31" fmla="*/ 1 h 18"/>
                <a:gd name="T32" fmla="*/ 0 w 8"/>
                <a:gd name="T33"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18">
                  <a:moveTo>
                    <a:pt x="0" y="4"/>
                  </a:moveTo>
                  <a:lnTo>
                    <a:pt x="0" y="5"/>
                  </a:lnTo>
                  <a:lnTo>
                    <a:pt x="0" y="7"/>
                  </a:lnTo>
                  <a:lnTo>
                    <a:pt x="0" y="7"/>
                  </a:lnTo>
                  <a:lnTo>
                    <a:pt x="1" y="10"/>
                  </a:lnTo>
                  <a:lnTo>
                    <a:pt x="1" y="11"/>
                  </a:lnTo>
                  <a:lnTo>
                    <a:pt x="2" y="13"/>
                  </a:lnTo>
                  <a:lnTo>
                    <a:pt x="3" y="15"/>
                  </a:lnTo>
                  <a:lnTo>
                    <a:pt x="5" y="17"/>
                  </a:lnTo>
                  <a:lnTo>
                    <a:pt x="6" y="17"/>
                  </a:lnTo>
                  <a:lnTo>
                    <a:pt x="7" y="15"/>
                  </a:lnTo>
                  <a:lnTo>
                    <a:pt x="7" y="13"/>
                  </a:lnTo>
                  <a:lnTo>
                    <a:pt x="7" y="10"/>
                  </a:lnTo>
                  <a:lnTo>
                    <a:pt x="5" y="3"/>
                  </a:lnTo>
                  <a:lnTo>
                    <a:pt x="3" y="0"/>
                  </a:lnTo>
                  <a:lnTo>
                    <a:pt x="1" y="1"/>
                  </a:lnTo>
                  <a:lnTo>
                    <a:pt x="0" y="4"/>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5" name="Freeform 590"/>
            <p:cNvSpPr>
              <a:spLocks/>
            </p:cNvSpPr>
            <p:nvPr/>
          </p:nvSpPr>
          <p:spPr bwMode="auto">
            <a:xfrm>
              <a:off x="3868" y="2431"/>
              <a:ext cx="14" cy="24"/>
            </a:xfrm>
            <a:custGeom>
              <a:avLst/>
              <a:gdLst>
                <a:gd name="T0" fmla="*/ 0 w 14"/>
                <a:gd name="T1" fmla="*/ 5 h 24"/>
                <a:gd name="T2" fmla="*/ 0 w 14"/>
                <a:gd name="T3" fmla="*/ 5 h 24"/>
                <a:gd name="T4" fmla="*/ 0 w 14"/>
                <a:gd name="T5" fmla="*/ 7 h 24"/>
                <a:gd name="T6" fmla="*/ 0 w 14"/>
                <a:gd name="T7" fmla="*/ 9 h 24"/>
                <a:gd name="T8" fmla="*/ 0 w 14"/>
                <a:gd name="T9" fmla="*/ 10 h 24"/>
                <a:gd name="T10" fmla="*/ 1 w 14"/>
                <a:gd name="T11" fmla="*/ 13 h 24"/>
                <a:gd name="T12" fmla="*/ 2 w 14"/>
                <a:gd name="T13" fmla="*/ 15 h 24"/>
                <a:gd name="T14" fmla="*/ 4 w 14"/>
                <a:gd name="T15" fmla="*/ 18 h 24"/>
                <a:gd name="T16" fmla="*/ 6 w 14"/>
                <a:gd name="T17" fmla="*/ 20 h 24"/>
                <a:gd name="T18" fmla="*/ 10 w 14"/>
                <a:gd name="T19" fmla="*/ 23 h 24"/>
                <a:gd name="T20" fmla="*/ 12 w 14"/>
                <a:gd name="T21" fmla="*/ 23 h 24"/>
                <a:gd name="T22" fmla="*/ 13 w 14"/>
                <a:gd name="T23" fmla="*/ 20 h 24"/>
                <a:gd name="T24" fmla="*/ 13 w 14"/>
                <a:gd name="T25" fmla="*/ 17 h 24"/>
                <a:gd name="T26" fmla="*/ 13 w 14"/>
                <a:gd name="T27" fmla="*/ 13 h 24"/>
                <a:gd name="T28" fmla="*/ 10 w 14"/>
                <a:gd name="T29" fmla="*/ 4 h 24"/>
                <a:gd name="T30" fmla="*/ 6 w 14"/>
                <a:gd name="T31" fmla="*/ 0 h 24"/>
                <a:gd name="T32" fmla="*/ 1 w 14"/>
                <a:gd name="T33" fmla="*/ 1 h 24"/>
                <a:gd name="T34" fmla="*/ 0 w 14"/>
                <a:gd name="T35"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24">
                  <a:moveTo>
                    <a:pt x="0" y="5"/>
                  </a:moveTo>
                  <a:lnTo>
                    <a:pt x="0" y="5"/>
                  </a:lnTo>
                  <a:lnTo>
                    <a:pt x="0" y="7"/>
                  </a:lnTo>
                  <a:lnTo>
                    <a:pt x="0" y="9"/>
                  </a:lnTo>
                  <a:lnTo>
                    <a:pt x="0" y="10"/>
                  </a:lnTo>
                  <a:lnTo>
                    <a:pt x="1" y="13"/>
                  </a:lnTo>
                  <a:lnTo>
                    <a:pt x="2" y="15"/>
                  </a:lnTo>
                  <a:lnTo>
                    <a:pt x="4" y="18"/>
                  </a:lnTo>
                  <a:lnTo>
                    <a:pt x="6" y="20"/>
                  </a:lnTo>
                  <a:lnTo>
                    <a:pt x="10" y="23"/>
                  </a:lnTo>
                  <a:lnTo>
                    <a:pt x="12" y="23"/>
                  </a:lnTo>
                  <a:lnTo>
                    <a:pt x="13" y="20"/>
                  </a:lnTo>
                  <a:lnTo>
                    <a:pt x="13" y="17"/>
                  </a:lnTo>
                  <a:lnTo>
                    <a:pt x="13" y="13"/>
                  </a:lnTo>
                  <a:lnTo>
                    <a:pt x="10" y="4"/>
                  </a:lnTo>
                  <a:lnTo>
                    <a:pt x="6" y="0"/>
                  </a:lnTo>
                  <a:lnTo>
                    <a:pt x="1" y="1"/>
                  </a:lnTo>
                  <a:lnTo>
                    <a:pt x="0" y="5"/>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6" name="Freeform 591"/>
            <p:cNvSpPr>
              <a:spLocks/>
            </p:cNvSpPr>
            <p:nvPr/>
          </p:nvSpPr>
          <p:spPr bwMode="auto">
            <a:xfrm>
              <a:off x="3969" y="2265"/>
              <a:ext cx="35" cy="20"/>
            </a:xfrm>
            <a:custGeom>
              <a:avLst/>
              <a:gdLst>
                <a:gd name="T0" fmla="*/ 34 w 35"/>
                <a:gd name="T1" fmla="*/ 19 h 20"/>
                <a:gd name="T2" fmla="*/ 6 w 35"/>
                <a:gd name="T3" fmla="*/ 0 h 20"/>
                <a:gd name="T4" fmla="*/ 3 w 35"/>
                <a:gd name="T5" fmla="*/ 2 h 20"/>
                <a:gd name="T6" fmla="*/ 0 w 35"/>
                <a:gd name="T7" fmla="*/ 7 h 20"/>
                <a:gd name="T8" fmla="*/ 31 w 35"/>
                <a:gd name="T9" fmla="*/ 19 h 20"/>
                <a:gd name="T10" fmla="*/ 34 w 35"/>
                <a:gd name="T11" fmla="*/ 19 h 20"/>
              </a:gdLst>
              <a:ahLst/>
              <a:cxnLst>
                <a:cxn ang="0">
                  <a:pos x="T0" y="T1"/>
                </a:cxn>
                <a:cxn ang="0">
                  <a:pos x="T2" y="T3"/>
                </a:cxn>
                <a:cxn ang="0">
                  <a:pos x="T4" y="T5"/>
                </a:cxn>
                <a:cxn ang="0">
                  <a:pos x="T6" y="T7"/>
                </a:cxn>
                <a:cxn ang="0">
                  <a:pos x="T8" y="T9"/>
                </a:cxn>
                <a:cxn ang="0">
                  <a:pos x="T10" y="T11"/>
                </a:cxn>
              </a:cxnLst>
              <a:rect l="0" t="0" r="r" b="b"/>
              <a:pathLst>
                <a:path w="35" h="20">
                  <a:moveTo>
                    <a:pt x="34" y="19"/>
                  </a:moveTo>
                  <a:lnTo>
                    <a:pt x="6" y="0"/>
                  </a:lnTo>
                  <a:lnTo>
                    <a:pt x="3" y="2"/>
                  </a:lnTo>
                  <a:lnTo>
                    <a:pt x="0" y="7"/>
                  </a:lnTo>
                  <a:lnTo>
                    <a:pt x="31" y="19"/>
                  </a:lnTo>
                  <a:lnTo>
                    <a:pt x="34" y="19"/>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7" name="Freeform 592"/>
            <p:cNvSpPr>
              <a:spLocks/>
            </p:cNvSpPr>
            <p:nvPr/>
          </p:nvSpPr>
          <p:spPr bwMode="auto">
            <a:xfrm>
              <a:off x="3969" y="2265"/>
              <a:ext cx="41" cy="26"/>
            </a:xfrm>
            <a:custGeom>
              <a:avLst/>
              <a:gdLst>
                <a:gd name="T0" fmla="*/ 40 w 41"/>
                <a:gd name="T1" fmla="*/ 25 h 26"/>
                <a:gd name="T2" fmla="*/ 7 w 41"/>
                <a:gd name="T3" fmla="*/ 0 h 26"/>
                <a:gd name="T4" fmla="*/ 3 w 41"/>
                <a:gd name="T5" fmla="*/ 2 h 26"/>
                <a:gd name="T6" fmla="*/ 0 w 41"/>
                <a:gd name="T7" fmla="*/ 9 h 26"/>
                <a:gd name="T8" fmla="*/ 36 w 41"/>
                <a:gd name="T9" fmla="*/ 25 h 26"/>
                <a:gd name="T10" fmla="*/ 40 w 41"/>
                <a:gd name="T11" fmla="*/ 25 h 26"/>
              </a:gdLst>
              <a:ahLst/>
              <a:cxnLst>
                <a:cxn ang="0">
                  <a:pos x="T0" y="T1"/>
                </a:cxn>
                <a:cxn ang="0">
                  <a:pos x="T2" y="T3"/>
                </a:cxn>
                <a:cxn ang="0">
                  <a:pos x="T4" y="T5"/>
                </a:cxn>
                <a:cxn ang="0">
                  <a:pos x="T6" y="T7"/>
                </a:cxn>
                <a:cxn ang="0">
                  <a:pos x="T8" y="T9"/>
                </a:cxn>
                <a:cxn ang="0">
                  <a:pos x="T10" y="T11"/>
                </a:cxn>
              </a:cxnLst>
              <a:rect l="0" t="0" r="r" b="b"/>
              <a:pathLst>
                <a:path w="41" h="26">
                  <a:moveTo>
                    <a:pt x="40" y="25"/>
                  </a:moveTo>
                  <a:lnTo>
                    <a:pt x="7" y="0"/>
                  </a:lnTo>
                  <a:lnTo>
                    <a:pt x="3" y="2"/>
                  </a:lnTo>
                  <a:lnTo>
                    <a:pt x="0" y="9"/>
                  </a:lnTo>
                  <a:lnTo>
                    <a:pt x="36" y="25"/>
                  </a:lnTo>
                  <a:lnTo>
                    <a:pt x="40"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8" name="Freeform 593"/>
            <p:cNvSpPr>
              <a:spLocks/>
            </p:cNvSpPr>
            <p:nvPr/>
          </p:nvSpPr>
          <p:spPr bwMode="auto">
            <a:xfrm>
              <a:off x="3972" y="2265"/>
              <a:ext cx="35" cy="20"/>
            </a:xfrm>
            <a:custGeom>
              <a:avLst/>
              <a:gdLst>
                <a:gd name="T0" fmla="*/ 34 w 35"/>
                <a:gd name="T1" fmla="*/ 13 h 20"/>
                <a:gd name="T2" fmla="*/ 3 w 35"/>
                <a:gd name="T3" fmla="*/ 0 h 20"/>
                <a:gd name="T4" fmla="*/ 0 w 35"/>
                <a:gd name="T5" fmla="*/ 5 h 20"/>
                <a:gd name="T6" fmla="*/ 31 w 35"/>
                <a:gd name="T7" fmla="*/ 19 h 20"/>
                <a:gd name="T8" fmla="*/ 34 w 35"/>
                <a:gd name="T9" fmla="*/ 13 h 20"/>
              </a:gdLst>
              <a:ahLst/>
              <a:cxnLst>
                <a:cxn ang="0">
                  <a:pos x="T0" y="T1"/>
                </a:cxn>
                <a:cxn ang="0">
                  <a:pos x="T2" y="T3"/>
                </a:cxn>
                <a:cxn ang="0">
                  <a:pos x="T4" y="T5"/>
                </a:cxn>
                <a:cxn ang="0">
                  <a:pos x="T6" y="T7"/>
                </a:cxn>
                <a:cxn ang="0">
                  <a:pos x="T8" y="T9"/>
                </a:cxn>
              </a:cxnLst>
              <a:rect l="0" t="0" r="r" b="b"/>
              <a:pathLst>
                <a:path w="35" h="20">
                  <a:moveTo>
                    <a:pt x="34" y="13"/>
                  </a:moveTo>
                  <a:lnTo>
                    <a:pt x="3" y="0"/>
                  </a:lnTo>
                  <a:lnTo>
                    <a:pt x="0" y="5"/>
                  </a:lnTo>
                  <a:lnTo>
                    <a:pt x="31" y="19"/>
                  </a:lnTo>
                  <a:lnTo>
                    <a:pt x="34" y="13"/>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99" name="Freeform 594"/>
            <p:cNvSpPr>
              <a:spLocks/>
            </p:cNvSpPr>
            <p:nvPr/>
          </p:nvSpPr>
          <p:spPr bwMode="auto">
            <a:xfrm>
              <a:off x="3972" y="2265"/>
              <a:ext cx="41" cy="26"/>
            </a:xfrm>
            <a:custGeom>
              <a:avLst/>
              <a:gdLst>
                <a:gd name="T0" fmla="*/ 40 w 41"/>
                <a:gd name="T1" fmla="*/ 17 h 26"/>
                <a:gd name="T2" fmla="*/ 4 w 41"/>
                <a:gd name="T3" fmla="*/ 0 h 26"/>
                <a:gd name="T4" fmla="*/ 0 w 41"/>
                <a:gd name="T5" fmla="*/ 7 h 26"/>
                <a:gd name="T6" fmla="*/ 37 w 41"/>
                <a:gd name="T7" fmla="*/ 25 h 26"/>
                <a:gd name="T8" fmla="*/ 40 w 41"/>
                <a:gd name="T9" fmla="*/ 17 h 26"/>
              </a:gdLst>
              <a:ahLst/>
              <a:cxnLst>
                <a:cxn ang="0">
                  <a:pos x="T0" y="T1"/>
                </a:cxn>
                <a:cxn ang="0">
                  <a:pos x="T2" y="T3"/>
                </a:cxn>
                <a:cxn ang="0">
                  <a:pos x="T4" y="T5"/>
                </a:cxn>
                <a:cxn ang="0">
                  <a:pos x="T6" y="T7"/>
                </a:cxn>
                <a:cxn ang="0">
                  <a:pos x="T8" y="T9"/>
                </a:cxn>
              </a:cxnLst>
              <a:rect l="0" t="0" r="r" b="b"/>
              <a:pathLst>
                <a:path w="41" h="26">
                  <a:moveTo>
                    <a:pt x="40" y="17"/>
                  </a:moveTo>
                  <a:lnTo>
                    <a:pt x="4" y="0"/>
                  </a:lnTo>
                  <a:lnTo>
                    <a:pt x="0" y="7"/>
                  </a:lnTo>
                  <a:lnTo>
                    <a:pt x="37" y="25"/>
                  </a:lnTo>
                  <a:lnTo>
                    <a:pt x="40"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0" name="Freeform 595"/>
            <p:cNvSpPr>
              <a:spLocks/>
            </p:cNvSpPr>
            <p:nvPr/>
          </p:nvSpPr>
          <p:spPr bwMode="auto">
            <a:xfrm>
              <a:off x="3952" y="2271"/>
              <a:ext cx="440" cy="280"/>
            </a:xfrm>
            <a:custGeom>
              <a:avLst/>
              <a:gdLst>
                <a:gd name="T0" fmla="*/ 439 w 440"/>
                <a:gd name="T1" fmla="*/ 180 h 280"/>
                <a:gd name="T2" fmla="*/ 439 w 440"/>
                <a:gd name="T3" fmla="*/ 180 h 280"/>
                <a:gd name="T4" fmla="*/ 436 w 440"/>
                <a:gd name="T5" fmla="*/ 188 h 280"/>
                <a:gd name="T6" fmla="*/ 431 w 440"/>
                <a:gd name="T7" fmla="*/ 196 h 280"/>
                <a:gd name="T8" fmla="*/ 425 w 440"/>
                <a:gd name="T9" fmla="*/ 206 h 280"/>
                <a:gd name="T10" fmla="*/ 419 w 440"/>
                <a:gd name="T11" fmla="*/ 215 h 280"/>
                <a:gd name="T12" fmla="*/ 411 w 440"/>
                <a:gd name="T13" fmla="*/ 225 h 280"/>
                <a:gd name="T14" fmla="*/ 402 w 440"/>
                <a:gd name="T15" fmla="*/ 235 h 280"/>
                <a:gd name="T16" fmla="*/ 392 w 440"/>
                <a:gd name="T17" fmla="*/ 244 h 280"/>
                <a:gd name="T18" fmla="*/ 381 w 440"/>
                <a:gd name="T19" fmla="*/ 253 h 280"/>
                <a:gd name="T20" fmla="*/ 368 w 440"/>
                <a:gd name="T21" fmla="*/ 261 h 280"/>
                <a:gd name="T22" fmla="*/ 354 w 440"/>
                <a:gd name="T23" fmla="*/ 267 h 280"/>
                <a:gd name="T24" fmla="*/ 338 w 440"/>
                <a:gd name="T25" fmla="*/ 273 h 280"/>
                <a:gd name="T26" fmla="*/ 321 w 440"/>
                <a:gd name="T27" fmla="*/ 277 h 280"/>
                <a:gd name="T28" fmla="*/ 302 w 440"/>
                <a:gd name="T29" fmla="*/ 279 h 280"/>
                <a:gd name="T30" fmla="*/ 282 w 440"/>
                <a:gd name="T31" fmla="*/ 279 h 280"/>
                <a:gd name="T32" fmla="*/ 259 w 440"/>
                <a:gd name="T33" fmla="*/ 277 h 280"/>
                <a:gd name="T34" fmla="*/ 235 w 440"/>
                <a:gd name="T35" fmla="*/ 272 h 280"/>
                <a:gd name="T36" fmla="*/ 204 w 440"/>
                <a:gd name="T37" fmla="*/ 263 h 280"/>
                <a:gd name="T38" fmla="*/ 176 w 440"/>
                <a:gd name="T39" fmla="*/ 249 h 280"/>
                <a:gd name="T40" fmla="*/ 151 w 440"/>
                <a:gd name="T41" fmla="*/ 233 h 280"/>
                <a:gd name="T42" fmla="*/ 129 w 440"/>
                <a:gd name="T43" fmla="*/ 214 h 280"/>
                <a:gd name="T44" fmla="*/ 108 w 440"/>
                <a:gd name="T45" fmla="*/ 193 h 280"/>
                <a:gd name="T46" fmla="*/ 91 w 440"/>
                <a:gd name="T47" fmla="*/ 170 h 280"/>
                <a:gd name="T48" fmla="*/ 75 w 440"/>
                <a:gd name="T49" fmla="*/ 147 h 280"/>
                <a:gd name="T50" fmla="*/ 62 w 440"/>
                <a:gd name="T51" fmla="*/ 124 h 280"/>
                <a:gd name="T52" fmla="*/ 51 w 440"/>
                <a:gd name="T53" fmla="*/ 102 h 280"/>
                <a:gd name="T54" fmla="*/ 42 w 440"/>
                <a:gd name="T55" fmla="*/ 80 h 280"/>
                <a:gd name="T56" fmla="*/ 34 w 440"/>
                <a:gd name="T57" fmla="*/ 60 h 280"/>
                <a:gd name="T58" fmla="*/ 28 w 440"/>
                <a:gd name="T59" fmla="*/ 43 h 280"/>
                <a:gd name="T60" fmla="*/ 24 w 440"/>
                <a:gd name="T61" fmla="*/ 28 h 280"/>
                <a:gd name="T62" fmla="*/ 21 w 440"/>
                <a:gd name="T63" fmla="*/ 17 h 280"/>
                <a:gd name="T64" fmla="*/ 19 w 440"/>
                <a:gd name="T65" fmla="*/ 9 h 280"/>
                <a:gd name="T66" fmla="*/ 19 w 440"/>
                <a:gd name="T67" fmla="*/ 7 h 280"/>
                <a:gd name="T68" fmla="*/ 0 w 440"/>
                <a:gd name="T6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0" h="280">
                  <a:moveTo>
                    <a:pt x="439" y="180"/>
                  </a:moveTo>
                  <a:lnTo>
                    <a:pt x="439" y="180"/>
                  </a:lnTo>
                  <a:lnTo>
                    <a:pt x="436" y="188"/>
                  </a:lnTo>
                  <a:lnTo>
                    <a:pt x="431" y="196"/>
                  </a:lnTo>
                  <a:lnTo>
                    <a:pt x="425" y="206"/>
                  </a:lnTo>
                  <a:lnTo>
                    <a:pt x="419" y="215"/>
                  </a:lnTo>
                  <a:lnTo>
                    <a:pt x="411" y="225"/>
                  </a:lnTo>
                  <a:lnTo>
                    <a:pt x="402" y="235"/>
                  </a:lnTo>
                  <a:lnTo>
                    <a:pt x="392" y="244"/>
                  </a:lnTo>
                  <a:lnTo>
                    <a:pt x="381" y="253"/>
                  </a:lnTo>
                  <a:lnTo>
                    <a:pt x="368" y="261"/>
                  </a:lnTo>
                  <a:lnTo>
                    <a:pt x="354" y="267"/>
                  </a:lnTo>
                  <a:lnTo>
                    <a:pt x="338" y="273"/>
                  </a:lnTo>
                  <a:lnTo>
                    <a:pt x="321" y="277"/>
                  </a:lnTo>
                  <a:lnTo>
                    <a:pt x="302" y="279"/>
                  </a:lnTo>
                  <a:lnTo>
                    <a:pt x="282" y="279"/>
                  </a:lnTo>
                  <a:lnTo>
                    <a:pt x="259" y="277"/>
                  </a:lnTo>
                  <a:lnTo>
                    <a:pt x="235" y="272"/>
                  </a:lnTo>
                  <a:lnTo>
                    <a:pt x="204" y="263"/>
                  </a:lnTo>
                  <a:lnTo>
                    <a:pt x="176" y="249"/>
                  </a:lnTo>
                  <a:lnTo>
                    <a:pt x="151" y="233"/>
                  </a:lnTo>
                  <a:lnTo>
                    <a:pt x="129" y="214"/>
                  </a:lnTo>
                  <a:lnTo>
                    <a:pt x="108" y="193"/>
                  </a:lnTo>
                  <a:lnTo>
                    <a:pt x="91" y="170"/>
                  </a:lnTo>
                  <a:lnTo>
                    <a:pt x="75" y="147"/>
                  </a:lnTo>
                  <a:lnTo>
                    <a:pt x="62" y="124"/>
                  </a:lnTo>
                  <a:lnTo>
                    <a:pt x="51" y="102"/>
                  </a:lnTo>
                  <a:lnTo>
                    <a:pt x="42" y="80"/>
                  </a:lnTo>
                  <a:lnTo>
                    <a:pt x="34" y="60"/>
                  </a:lnTo>
                  <a:lnTo>
                    <a:pt x="28" y="43"/>
                  </a:lnTo>
                  <a:lnTo>
                    <a:pt x="24" y="28"/>
                  </a:lnTo>
                  <a:lnTo>
                    <a:pt x="21" y="17"/>
                  </a:lnTo>
                  <a:lnTo>
                    <a:pt x="19" y="9"/>
                  </a:lnTo>
                  <a:lnTo>
                    <a:pt x="19" y="7"/>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1" name="Freeform 596"/>
            <p:cNvSpPr>
              <a:spLocks/>
            </p:cNvSpPr>
            <p:nvPr/>
          </p:nvSpPr>
          <p:spPr bwMode="auto">
            <a:xfrm>
              <a:off x="3983" y="2237"/>
              <a:ext cx="441" cy="280"/>
            </a:xfrm>
            <a:custGeom>
              <a:avLst/>
              <a:gdLst>
                <a:gd name="T0" fmla="*/ 440 w 441"/>
                <a:gd name="T1" fmla="*/ 180 h 280"/>
                <a:gd name="T2" fmla="*/ 440 w 441"/>
                <a:gd name="T3" fmla="*/ 180 h 280"/>
                <a:gd name="T4" fmla="*/ 436 w 441"/>
                <a:gd name="T5" fmla="*/ 188 h 280"/>
                <a:gd name="T6" fmla="*/ 432 w 441"/>
                <a:gd name="T7" fmla="*/ 196 h 280"/>
                <a:gd name="T8" fmla="*/ 426 w 441"/>
                <a:gd name="T9" fmla="*/ 206 h 280"/>
                <a:gd name="T10" fmla="*/ 420 w 441"/>
                <a:gd name="T11" fmla="*/ 215 h 280"/>
                <a:gd name="T12" fmla="*/ 412 w 441"/>
                <a:gd name="T13" fmla="*/ 225 h 280"/>
                <a:gd name="T14" fmla="*/ 403 w 441"/>
                <a:gd name="T15" fmla="*/ 235 h 280"/>
                <a:gd name="T16" fmla="*/ 393 w 441"/>
                <a:gd name="T17" fmla="*/ 244 h 280"/>
                <a:gd name="T18" fmla="*/ 382 w 441"/>
                <a:gd name="T19" fmla="*/ 253 h 280"/>
                <a:gd name="T20" fmla="*/ 369 w 441"/>
                <a:gd name="T21" fmla="*/ 261 h 280"/>
                <a:gd name="T22" fmla="*/ 355 w 441"/>
                <a:gd name="T23" fmla="*/ 267 h 280"/>
                <a:gd name="T24" fmla="*/ 339 w 441"/>
                <a:gd name="T25" fmla="*/ 273 h 280"/>
                <a:gd name="T26" fmla="*/ 322 w 441"/>
                <a:gd name="T27" fmla="*/ 277 h 280"/>
                <a:gd name="T28" fmla="*/ 303 w 441"/>
                <a:gd name="T29" fmla="*/ 279 h 280"/>
                <a:gd name="T30" fmla="*/ 283 w 441"/>
                <a:gd name="T31" fmla="*/ 279 h 280"/>
                <a:gd name="T32" fmla="*/ 260 w 441"/>
                <a:gd name="T33" fmla="*/ 277 h 280"/>
                <a:gd name="T34" fmla="*/ 236 w 441"/>
                <a:gd name="T35" fmla="*/ 272 h 280"/>
                <a:gd name="T36" fmla="*/ 205 w 441"/>
                <a:gd name="T37" fmla="*/ 263 h 280"/>
                <a:gd name="T38" fmla="*/ 177 w 441"/>
                <a:gd name="T39" fmla="*/ 249 h 280"/>
                <a:gd name="T40" fmla="*/ 152 w 441"/>
                <a:gd name="T41" fmla="*/ 233 h 280"/>
                <a:gd name="T42" fmla="*/ 129 w 441"/>
                <a:gd name="T43" fmla="*/ 214 h 280"/>
                <a:gd name="T44" fmla="*/ 109 w 441"/>
                <a:gd name="T45" fmla="*/ 193 h 280"/>
                <a:gd name="T46" fmla="*/ 91 w 441"/>
                <a:gd name="T47" fmla="*/ 170 h 280"/>
                <a:gd name="T48" fmla="*/ 76 w 441"/>
                <a:gd name="T49" fmla="*/ 147 h 280"/>
                <a:gd name="T50" fmla="*/ 63 w 441"/>
                <a:gd name="T51" fmla="*/ 124 h 280"/>
                <a:gd name="T52" fmla="*/ 52 w 441"/>
                <a:gd name="T53" fmla="*/ 102 h 280"/>
                <a:gd name="T54" fmla="*/ 42 w 441"/>
                <a:gd name="T55" fmla="*/ 80 h 280"/>
                <a:gd name="T56" fmla="*/ 35 w 441"/>
                <a:gd name="T57" fmla="*/ 60 h 280"/>
                <a:gd name="T58" fmla="*/ 29 w 441"/>
                <a:gd name="T59" fmla="*/ 43 h 280"/>
                <a:gd name="T60" fmla="*/ 24 w 441"/>
                <a:gd name="T61" fmla="*/ 28 h 280"/>
                <a:gd name="T62" fmla="*/ 22 w 441"/>
                <a:gd name="T63" fmla="*/ 17 h 280"/>
                <a:gd name="T64" fmla="*/ 20 w 441"/>
                <a:gd name="T65" fmla="*/ 9 h 280"/>
                <a:gd name="T66" fmla="*/ 19 w 441"/>
                <a:gd name="T67" fmla="*/ 7 h 280"/>
                <a:gd name="T68" fmla="*/ 0 w 441"/>
                <a:gd name="T6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1" h="280">
                  <a:moveTo>
                    <a:pt x="440" y="180"/>
                  </a:moveTo>
                  <a:lnTo>
                    <a:pt x="440" y="180"/>
                  </a:lnTo>
                  <a:lnTo>
                    <a:pt x="436" y="188"/>
                  </a:lnTo>
                  <a:lnTo>
                    <a:pt x="432" y="196"/>
                  </a:lnTo>
                  <a:lnTo>
                    <a:pt x="426" y="206"/>
                  </a:lnTo>
                  <a:lnTo>
                    <a:pt x="420" y="215"/>
                  </a:lnTo>
                  <a:lnTo>
                    <a:pt x="412" y="225"/>
                  </a:lnTo>
                  <a:lnTo>
                    <a:pt x="403" y="235"/>
                  </a:lnTo>
                  <a:lnTo>
                    <a:pt x="393" y="244"/>
                  </a:lnTo>
                  <a:lnTo>
                    <a:pt x="382" y="253"/>
                  </a:lnTo>
                  <a:lnTo>
                    <a:pt x="369" y="261"/>
                  </a:lnTo>
                  <a:lnTo>
                    <a:pt x="355" y="267"/>
                  </a:lnTo>
                  <a:lnTo>
                    <a:pt x="339" y="273"/>
                  </a:lnTo>
                  <a:lnTo>
                    <a:pt x="322" y="277"/>
                  </a:lnTo>
                  <a:lnTo>
                    <a:pt x="303" y="279"/>
                  </a:lnTo>
                  <a:lnTo>
                    <a:pt x="283" y="279"/>
                  </a:lnTo>
                  <a:lnTo>
                    <a:pt x="260" y="277"/>
                  </a:lnTo>
                  <a:lnTo>
                    <a:pt x="236" y="272"/>
                  </a:lnTo>
                  <a:lnTo>
                    <a:pt x="205" y="263"/>
                  </a:lnTo>
                  <a:lnTo>
                    <a:pt x="177" y="249"/>
                  </a:lnTo>
                  <a:lnTo>
                    <a:pt x="152" y="233"/>
                  </a:lnTo>
                  <a:lnTo>
                    <a:pt x="129" y="214"/>
                  </a:lnTo>
                  <a:lnTo>
                    <a:pt x="109" y="193"/>
                  </a:lnTo>
                  <a:lnTo>
                    <a:pt x="91" y="170"/>
                  </a:lnTo>
                  <a:lnTo>
                    <a:pt x="76" y="147"/>
                  </a:lnTo>
                  <a:lnTo>
                    <a:pt x="63" y="124"/>
                  </a:lnTo>
                  <a:lnTo>
                    <a:pt x="52" y="102"/>
                  </a:lnTo>
                  <a:lnTo>
                    <a:pt x="42" y="80"/>
                  </a:lnTo>
                  <a:lnTo>
                    <a:pt x="35" y="60"/>
                  </a:lnTo>
                  <a:lnTo>
                    <a:pt x="29" y="43"/>
                  </a:lnTo>
                  <a:lnTo>
                    <a:pt x="24" y="28"/>
                  </a:lnTo>
                  <a:lnTo>
                    <a:pt x="22" y="17"/>
                  </a:lnTo>
                  <a:lnTo>
                    <a:pt x="20" y="9"/>
                  </a:lnTo>
                  <a:lnTo>
                    <a:pt x="19" y="7"/>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2" name="Freeform 597"/>
            <p:cNvSpPr>
              <a:spLocks/>
            </p:cNvSpPr>
            <p:nvPr/>
          </p:nvSpPr>
          <p:spPr bwMode="auto">
            <a:xfrm>
              <a:off x="3974" y="2278"/>
              <a:ext cx="35" cy="18"/>
            </a:xfrm>
            <a:custGeom>
              <a:avLst/>
              <a:gdLst>
                <a:gd name="T0" fmla="*/ 0 w 35"/>
                <a:gd name="T1" fmla="*/ 6 h 18"/>
                <a:gd name="T2" fmla="*/ 31 w 35"/>
                <a:gd name="T3" fmla="*/ 17 h 18"/>
                <a:gd name="T4" fmla="*/ 34 w 35"/>
                <a:gd name="T5" fmla="*/ 17 h 18"/>
                <a:gd name="T6" fmla="*/ 5 w 35"/>
                <a:gd name="T7" fmla="*/ 0 h 18"/>
                <a:gd name="T8" fmla="*/ 2 w 35"/>
                <a:gd name="T9" fmla="*/ 1 h 18"/>
                <a:gd name="T10" fmla="*/ 0 w 35"/>
                <a:gd name="T11" fmla="*/ 6 h 18"/>
              </a:gdLst>
              <a:ahLst/>
              <a:cxnLst>
                <a:cxn ang="0">
                  <a:pos x="T0" y="T1"/>
                </a:cxn>
                <a:cxn ang="0">
                  <a:pos x="T2" y="T3"/>
                </a:cxn>
                <a:cxn ang="0">
                  <a:pos x="T4" y="T5"/>
                </a:cxn>
                <a:cxn ang="0">
                  <a:pos x="T6" y="T7"/>
                </a:cxn>
                <a:cxn ang="0">
                  <a:pos x="T8" y="T9"/>
                </a:cxn>
                <a:cxn ang="0">
                  <a:pos x="T10" y="T11"/>
                </a:cxn>
              </a:cxnLst>
              <a:rect l="0" t="0" r="r" b="b"/>
              <a:pathLst>
                <a:path w="35" h="18">
                  <a:moveTo>
                    <a:pt x="0" y="6"/>
                  </a:moveTo>
                  <a:lnTo>
                    <a:pt x="31" y="17"/>
                  </a:lnTo>
                  <a:lnTo>
                    <a:pt x="34" y="17"/>
                  </a:lnTo>
                  <a:lnTo>
                    <a:pt x="5" y="0"/>
                  </a:lnTo>
                  <a:lnTo>
                    <a:pt x="2" y="1"/>
                  </a:lnTo>
                  <a:lnTo>
                    <a:pt x="0" y="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3" name="Freeform 598"/>
            <p:cNvSpPr>
              <a:spLocks/>
            </p:cNvSpPr>
            <p:nvPr/>
          </p:nvSpPr>
          <p:spPr bwMode="auto">
            <a:xfrm>
              <a:off x="3974" y="2278"/>
              <a:ext cx="41" cy="24"/>
            </a:xfrm>
            <a:custGeom>
              <a:avLst/>
              <a:gdLst>
                <a:gd name="T0" fmla="*/ 0 w 41"/>
                <a:gd name="T1" fmla="*/ 8 h 24"/>
                <a:gd name="T2" fmla="*/ 36 w 41"/>
                <a:gd name="T3" fmla="*/ 23 h 24"/>
                <a:gd name="T4" fmla="*/ 40 w 41"/>
                <a:gd name="T5" fmla="*/ 23 h 24"/>
                <a:gd name="T6" fmla="*/ 6 w 41"/>
                <a:gd name="T7" fmla="*/ 0 h 24"/>
                <a:gd name="T8" fmla="*/ 2 w 41"/>
                <a:gd name="T9" fmla="*/ 2 h 24"/>
                <a:gd name="T10" fmla="*/ 0 w 41"/>
                <a:gd name="T11" fmla="*/ 8 h 24"/>
              </a:gdLst>
              <a:ahLst/>
              <a:cxnLst>
                <a:cxn ang="0">
                  <a:pos x="T0" y="T1"/>
                </a:cxn>
                <a:cxn ang="0">
                  <a:pos x="T2" y="T3"/>
                </a:cxn>
                <a:cxn ang="0">
                  <a:pos x="T4" y="T5"/>
                </a:cxn>
                <a:cxn ang="0">
                  <a:pos x="T6" y="T7"/>
                </a:cxn>
                <a:cxn ang="0">
                  <a:pos x="T8" y="T9"/>
                </a:cxn>
                <a:cxn ang="0">
                  <a:pos x="T10" y="T11"/>
                </a:cxn>
              </a:cxnLst>
              <a:rect l="0" t="0" r="r" b="b"/>
              <a:pathLst>
                <a:path w="41" h="24">
                  <a:moveTo>
                    <a:pt x="0" y="8"/>
                  </a:moveTo>
                  <a:lnTo>
                    <a:pt x="36" y="23"/>
                  </a:lnTo>
                  <a:lnTo>
                    <a:pt x="40" y="23"/>
                  </a:lnTo>
                  <a:lnTo>
                    <a:pt x="6" y="0"/>
                  </a:lnTo>
                  <a:lnTo>
                    <a:pt x="2" y="2"/>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4" name="Freeform 599"/>
            <p:cNvSpPr>
              <a:spLocks/>
            </p:cNvSpPr>
            <p:nvPr/>
          </p:nvSpPr>
          <p:spPr bwMode="auto">
            <a:xfrm>
              <a:off x="3978" y="2292"/>
              <a:ext cx="34" cy="18"/>
            </a:xfrm>
            <a:custGeom>
              <a:avLst/>
              <a:gdLst>
                <a:gd name="T0" fmla="*/ 0 w 34"/>
                <a:gd name="T1" fmla="*/ 7 h 18"/>
                <a:gd name="T2" fmla="*/ 30 w 34"/>
                <a:gd name="T3" fmla="*/ 17 h 18"/>
                <a:gd name="T4" fmla="*/ 33 w 34"/>
                <a:gd name="T5" fmla="*/ 16 h 18"/>
                <a:gd name="T6" fmla="*/ 4 w 34"/>
                <a:gd name="T7" fmla="*/ 0 h 18"/>
                <a:gd name="T8" fmla="*/ 2 w 34"/>
                <a:gd name="T9" fmla="*/ 2 h 18"/>
                <a:gd name="T10" fmla="*/ 0 w 34"/>
                <a:gd name="T11" fmla="*/ 7 h 18"/>
              </a:gdLst>
              <a:ahLst/>
              <a:cxnLst>
                <a:cxn ang="0">
                  <a:pos x="T0" y="T1"/>
                </a:cxn>
                <a:cxn ang="0">
                  <a:pos x="T2" y="T3"/>
                </a:cxn>
                <a:cxn ang="0">
                  <a:pos x="T4" y="T5"/>
                </a:cxn>
                <a:cxn ang="0">
                  <a:pos x="T6" y="T7"/>
                </a:cxn>
                <a:cxn ang="0">
                  <a:pos x="T8" y="T9"/>
                </a:cxn>
                <a:cxn ang="0">
                  <a:pos x="T10" y="T11"/>
                </a:cxn>
              </a:cxnLst>
              <a:rect l="0" t="0" r="r" b="b"/>
              <a:pathLst>
                <a:path w="34" h="18">
                  <a:moveTo>
                    <a:pt x="0" y="7"/>
                  </a:moveTo>
                  <a:lnTo>
                    <a:pt x="30" y="17"/>
                  </a:lnTo>
                  <a:lnTo>
                    <a:pt x="33" y="16"/>
                  </a:lnTo>
                  <a:lnTo>
                    <a:pt x="4" y="0"/>
                  </a:lnTo>
                  <a:lnTo>
                    <a:pt x="2" y="2"/>
                  </a:lnTo>
                  <a:lnTo>
                    <a:pt x="0" y="7"/>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5" name="Freeform 600"/>
            <p:cNvSpPr>
              <a:spLocks/>
            </p:cNvSpPr>
            <p:nvPr/>
          </p:nvSpPr>
          <p:spPr bwMode="auto">
            <a:xfrm>
              <a:off x="3978" y="2292"/>
              <a:ext cx="40" cy="24"/>
            </a:xfrm>
            <a:custGeom>
              <a:avLst/>
              <a:gdLst>
                <a:gd name="T0" fmla="*/ 0 w 40"/>
                <a:gd name="T1" fmla="*/ 9 h 24"/>
                <a:gd name="T2" fmla="*/ 35 w 40"/>
                <a:gd name="T3" fmla="*/ 23 h 24"/>
                <a:gd name="T4" fmla="*/ 39 w 40"/>
                <a:gd name="T5" fmla="*/ 22 h 24"/>
                <a:gd name="T6" fmla="*/ 5 w 40"/>
                <a:gd name="T7" fmla="*/ 0 h 24"/>
                <a:gd name="T8" fmla="*/ 2 w 40"/>
                <a:gd name="T9" fmla="*/ 3 h 24"/>
                <a:gd name="T10" fmla="*/ 0 w 40"/>
                <a:gd name="T11" fmla="*/ 9 h 24"/>
              </a:gdLst>
              <a:ahLst/>
              <a:cxnLst>
                <a:cxn ang="0">
                  <a:pos x="T0" y="T1"/>
                </a:cxn>
                <a:cxn ang="0">
                  <a:pos x="T2" y="T3"/>
                </a:cxn>
                <a:cxn ang="0">
                  <a:pos x="T4" y="T5"/>
                </a:cxn>
                <a:cxn ang="0">
                  <a:pos x="T6" y="T7"/>
                </a:cxn>
                <a:cxn ang="0">
                  <a:pos x="T8" y="T9"/>
                </a:cxn>
                <a:cxn ang="0">
                  <a:pos x="T10" y="T11"/>
                </a:cxn>
              </a:cxnLst>
              <a:rect l="0" t="0" r="r" b="b"/>
              <a:pathLst>
                <a:path w="40" h="24">
                  <a:moveTo>
                    <a:pt x="0" y="9"/>
                  </a:moveTo>
                  <a:lnTo>
                    <a:pt x="35" y="23"/>
                  </a:lnTo>
                  <a:lnTo>
                    <a:pt x="39" y="22"/>
                  </a:lnTo>
                  <a:lnTo>
                    <a:pt x="5" y="0"/>
                  </a:lnTo>
                  <a:lnTo>
                    <a:pt x="2" y="3"/>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6" name="Freeform 601"/>
            <p:cNvSpPr>
              <a:spLocks/>
            </p:cNvSpPr>
            <p:nvPr/>
          </p:nvSpPr>
          <p:spPr bwMode="auto">
            <a:xfrm>
              <a:off x="3983" y="2307"/>
              <a:ext cx="35" cy="16"/>
            </a:xfrm>
            <a:custGeom>
              <a:avLst/>
              <a:gdLst>
                <a:gd name="T0" fmla="*/ 0 w 35"/>
                <a:gd name="T1" fmla="*/ 6 h 16"/>
                <a:gd name="T2" fmla="*/ 31 w 35"/>
                <a:gd name="T3" fmla="*/ 15 h 16"/>
                <a:gd name="T4" fmla="*/ 34 w 35"/>
                <a:gd name="T5" fmla="*/ 14 h 16"/>
                <a:gd name="T6" fmla="*/ 4 w 35"/>
                <a:gd name="T7" fmla="*/ 0 h 16"/>
                <a:gd name="T8" fmla="*/ 2 w 35"/>
                <a:gd name="T9" fmla="*/ 2 h 16"/>
                <a:gd name="T10" fmla="*/ 0 w 35"/>
                <a:gd name="T11" fmla="*/ 6 h 16"/>
              </a:gdLst>
              <a:ahLst/>
              <a:cxnLst>
                <a:cxn ang="0">
                  <a:pos x="T0" y="T1"/>
                </a:cxn>
                <a:cxn ang="0">
                  <a:pos x="T2" y="T3"/>
                </a:cxn>
                <a:cxn ang="0">
                  <a:pos x="T4" y="T5"/>
                </a:cxn>
                <a:cxn ang="0">
                  <a:pos x="T6" y="T7"/>
                </a:cxn>
                <a:cxn ang="0">
                  <a:pos x="T8" y="T9"/>
                </a:cxn>
                <a:cxn ang="0">
                  <a:pos x="T10" y="T11"/>
                </a:cxn>
              </a:cxnLst>
              <a:rect l="0" t="0" r="r" b="b"/>
              <a:pathLst>
                <a:path w="35" h="16">
                  <a:moveTo>
                    <a:pt x="0" y="6"/>
                  </a:moveTo>
                  <a:lnTo>
                    <a:pt x="31" y="15"/>
                  </a:lnTo>
                  <a:lnTo>
                    <a:pt x="34" y="14"/>
                  </a:lnTo>
                  <a:lnTo>
                    <a:pt x="4" y="0"/>
                  </a:lnTo>
                  <a:lnTo>
                    <a:pt x="2" y="2"/>
                  </a:lnTo>
                  <a:lnTo>
                    <a:pt x="0" y="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7" name="Freeform 602"/>
            <p:cNvSpPr>
              <a:spLocks/>
            </p:cNvSpPr>
            <p:nvPr/>
          </p:nvSpPr>
          <p:spPr bwMode="auto">
            <a:xfrm>
              <a:off x="3983" y="2307"/>
              <a:ext cx="41" cy="22"/>
            </a:xfrm>
            <a:custGeom>
              <a:avLst/>
              <a:gdLst>
                <a:gd name="T0" fmla="*/ 0 w 41"/>
                <a:gd name="T1" fmla="*/ 9 h 22"/>
                <a:gd name="T2" fmla="*/ 36 w 41"/>
                <a:gd name="T3" fmla="*/ 21 h 22"/>
                <a:gd name="T4" fmla="*/ 40 w 41"/>
                <a:gd name="T5" fmla="*/ 20 h 22"/>
                <a:gd name="T6" fmla="*/ 5 w 41"/>
                <a:gd name="T7" fmla="*/ 0 h 22"/>
                <a:gd name="T8" fmla="*/ 2 w 41"/>
                <a:gd name="T9" fmla="*/ 3 h 22"/>
                <a:gd name="T10" fmla="*/ 0 w 41"/>
                <a:gd name="T11" fmla="*/ 9 h 22"/>
              </a:gdLst>
              <a:ahLst/>
              <a:cxnLst>
                <a:cxn ang="0">
                  <a:pos x="T0" y="T1"/>
                </a:cxn>
                <a:cxn ang="0">
                  <a:pos x="T2" y="T3"/>
                </a:cxn>
                <a:cxn ang="0">
                  <a:pos x="T4" y="T5"/>
                </a:cxn>
                <a:cxn ang="0">
                  <a:pos x="T6" y="T7"/>
                </a:cxn>
                <a:cxn ang="0">
                  <a:pos x="T8" y="T9"/>
                </a:cxn>
                <a:cxn ang="0">
                  <a:pos x="T10" y="T11"/>
                </a:cxn>
              </a:cxnLst>
              <a:rect l="0" t="0" r="r" b="b"/>
              <a:pathLst>
                <a:path w="41" h="22">
                  <a:moveTo>
                    <a:pt x="0" y="9"/>
                  </a:moveTo>
                  <a:lnTo>
                    <a:pt x="36" y="21"/>
                  </a:lnTo>
                  <a:lnTo>
                    <a:pt x="40" y="20"/>
                  </a:lnTo>
                  <a:lnTo>
                    <a:pt x="5" y="0"/>
                  </a:lnTo>
                  <a:lnTo>
                    <a:pt x="2" y="3"/>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8" name="Freeform 603"/>
            <p:cNvSpPr>
              <a:spLocks/>
            </p:cNvSpPr>
            <p:nvPr/>
          </p:nvSpPr>
          <p:spPr bwMode="auto">
            <a:xfrm>
              <a:off x="3990" y="2322"/>
              <a:ext cx="34" cy="14"/>
            </a:xfrm>
            <a:custGeom>
              <a:avLst/>
              <a:gdLst>
                <a:gd name="T0" fmla="*/ 0 w 34"/>
                <a:gd name="T1" fmla="*/ 6 h 14"/>
                <a:gd name="T2" fmla="*/ 30 w 34"/>
                <a:gd name="T3" fmla="*/ 13 h 14"/>
                <a:gd name="T4" fmla="*/ 33 w 34"/>
                <a:gd name="T5" fmla="*/ 12 h 14"/>
                <a:gd name="T6" fmla="*/ 3 w 34"/>
                <a:gd name="T7" fmla="*/ 0 h 14"/>
                <a:gd name="T8" fmla="*/ 1 w 34"/>
                <a:gd name="T9" fmla="*/ 1 h 14"/>
                <a:gd name="T10" fmla="*/ 0 w 34"/>
                <a:gd name="T11" fmla="*/ 6 h 14"/>
              </a:gdLst>
              <a:ahLst/>
              <a:cxnLst>
                <a:cxn ang="0">
                  <a:pos x="T0" y="T1"/>
                </a:cxn>
                <a:cxn ang="0">
                  <a:pos x="T2" y="T3"/>
                </a:cxn>
                <a:cxn ang="0">
                  <a:pos x="T4" y="T5"/>
                </a:cxn>
                <a:cxn ang="0">
                  <a:pos x="T6" y="T7"/>
                </a:cxn>
                <a:cxn ang="0">
                  <a:pos x="T8" y="T9"/>
                </a:cxn>
                <a:cxn ang="0">
                  <a:pos x="T10" y="T11"/>
                </a:cxn>
              </a:cxnLst>
              <a:rect l="0" t="0" r="r" b="b"/>
              <a:pathLst>
                <a:path w="34" h="14">
                  <a:moveTo>
                    <a:pt x="0" y="6"/>
                  </a:moveTo>
                  <a:lnTo>
                    <a:pt x="30" y="13"/>
                  </a:lnTo>
                  <a:lnTo>
                    <a:pt x="33" y="12"/>
                  </a:lnTo>
                  <a:lnTo>
                    <a:pt x="3" y="0"/>
                  </a:lnTo>
                  <a:lnTo>
                    <a:pt x="1" y="1"/>
                  </a:lnTo>
                  <a:lnTo>
                    <a:pt x="0" y="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09" name="Freeform 604"/>
            <p:cNvSpPr>
              <a:spLocks/>
            </p:cNvSpPr>
            <p:nvPr/>
          </p:nvSpPr>
          <p:spPr bwMode="auto">
            <a:xfrm>
              <a:off x="3990" y="2322"/>
              <a:ext cx="40" cy="20"/>
            </a:xfrm>
            <a:custGeom>
              <a:avLst/>
              <a:gdLst>
                <a:gd name="T0" fmla="*/ 0 w 40"/>
                <a:gd name="T1" fmla="*/ 9 h 20"/>
                <a:gd name="T2" fmla="*/ 35 w 40"/>
                <a:gd name="T3" fmla="*/ 19 h 20"/>
                <a:gd name="T4" fmla="*/ 39 w 40"/>
                <a:gd name="T5" fmla="*/ 17 h 20"/>
                <a:gd name="T6" fmla="*/ 4 w 40"/>
                <a:gd name="T7" fmla="*/ 0 h 20"/>
                <a:gd name="T8" fmla="*/ 1 w 40"/>
                <a:gd name="T9" fmla="*/ 2 h 20"/>
                <a:gd name="T10" fmla="*/ 0 w 40"/>
                <a:gd name="T11" fmla="*/ 9 h 20"/>
              </a:gdLst>
              <a:ahLst/>
              <a:cxnLst>
                <a:cxn ang="0">
                  <a:pos x="T0" y="T1"/>
                </a:cxn>
                <a:cxn ang="0">
                  <a:pos x="T2" y="T3"/>
                </a:cxn>
                <a:cxn ang="0">
                  <a:pos x="T4" y="T5"/>
                </a:cxn>
                <a:cxn ang="0">
                  <a:pos x="T6" y="T7"/>
                </a:cxn>
                <a:cxn ang="0">
                  <a:pos x="T8" y="T9"/>
                </a:cxn>
                <a:cxn ang="0">
                  <a:pos x="T10" y="T11"/>
                </a:cxn>
              </a:cxnLst>
              <a:rect l="0" t="0" r="r" b="b"/>
              <a:pathLst>
                <a:path w="40" h="20">
                  <a:moveTo>
                    <a:pt x="0" y="9"/>
                  </a:moveTo>
                  <a:lnTo>
                    <a:pt x="35" y="19"/>
                  </a:lnTo>
                  <a:lnTo>
                    <a:pt x="39" y="17"/>
                  </a:lnTo>
                  <a:lnTo>
                    <a:pt x="4" y="0"/>
                  </a:lnTo>
                  <a:lnTo>
                    <a:pt x="1" y="2"/>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0" name="Freeform 605"/>
            <p:cNvSpPr>
              <a:spLocks/>
            </p:cNvSpPr>
            <p:nvPr/>
          </p:nvSpPr>
          <p:spPr bwMode="auto">
            <a:xfrm>
              <a:off x="3994" y="2336"/>
              <a:ext cx="34" cy="12"/>
            </a:xfrm>
            <a:custGeom>
              <a:avLst/>
              <a:gdLst>
                <a:gd name="T0" fmla="*/ 0 w 34"/>
                <a:gd name="T1" fmla="*/ 6 h 12"/>
                <a:gd name="T2" fmla="*/ 30 w 34"/>
                <a:gd name="T3" fmla="*/ 11 h 12"/>
                <a:gd name="T4" fmla="*/ 33 w 34"/>
                <a:gd name="T5" fmla="*/ 10 h 12"/>
                <a:gd name="T6" fmla="*/ 3 w 34"/>
                <a:gd name="T7" fmla="*/ 0 h 12"/>
                <a:gd name="T8" fmla="*/ 1 w 34"/>
                <a:gd name="T9" fmla="*/ 2 h 12"/>
                <a:gd name="T10" fmla="*/ 0 w 34"/>
                <a:gd name="T11" fmla="*/ 6 h 12"/>
              </a:gdLst>
              <a:ahLst/>
              <a:cxnLst>
                <a:cxn ang="0">
                  <a:pos x="T0" y="T1"/>
                </a:cxn>
                <a:cxn ang="0">
                  <a:pos x="T2" y="T3"/>
                </a:cxn>
                <a:cxn ang="0">
                  <a:pos x="T4" y="T5"/>
                </a:cxn>
                <a:cxn ang="0">
                  <a:pos x="T6" y="T7"/>
                </a:cxn>
                <a:cxn ang="0">
                  <a:pos x="T8" y="T9"/>
                </a:cxn>
                <a:cxn ang="0">
                  <a:pos x="T10" y="T11"/>
                </a:cxn>
              </a:cxnLst>
              <a:rect l="0" t="0" r="r" b="b"/>
              <a:pathLst>
                <a:path w="34" h="12">
                  <a:moveTo>
                    <a:pt x="0" y="6"/>
                  </a:moveTo>
                  <a:lnTo>
                    <a:pt x="30" y="11"/>
                  </a:lnTo>
                  <a:lnTo>
                    <a:pt x="33" y="10"/>
                  </a:lnTo>
                  <a:lnTo>
                    <a:pt x="3" y="0"/>
                  </a:lnTo>
                  <a:lnTo>
                    <a:pt x="1" y="2"/>
                  </a:lnTo>
                  <a:lnTo>
                    <a:pt x="0" y="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1" name="Freeform 606"/>
            <p:cNvSpPr>
              <a:spLocks/>
            </p:cNvSpPr>
            <p:nvPr/>
          </p:nvSpPr>
          <p:spPr bwMode="auto">
            <a:xfrm>
              <a:off x="3994" y="2336"/>
              <a:ext cx="40" cy="18"/>
            </a:xfrm>
            <a:custGeom>
              <a:avLst/>
              <a:gdLst>
                <a:gd name="T0" fmla="*/ 0 w 40"/>
                <a:gd name="T1" fmla="*/ 10 h 18"/>
                <a:gd name="T2" fmla="*/ 36 w 40"/>
                <a:gd name="T3" fmla="*/ 17 h 18"/>
                <a:gd name="T4" fmla="*/ 39 w 40"/>
                <a:gd name="T5" fmla="*/ 16 h 18"/>
                <a:gd name="T6" fmla="*/ 4 w 40"/>
                <a:gd name="T7" fmla="*/ 0 h 18"/>
                <a:gd name="T8" fmla="*/ 1 w 40"/>
                <a:gd name="T9" fmla="*/ 3 h 18"/>
                <a:gd name="T10" fmla="*/ 0 w 40"/>
                <a:gd name="T11" fmla="*/ 10 h 18"/>
              </a:gdLst>
              <a:ahLst/>
              <a:cxnLst>
                <a:cxn ang="0">
                  <a:pos x="T0" y="T1"/>
                </a:cxn>
                <a:cxn ang="0">
                  <a:pos x="T2" y="T3"/>
                </a:cxn>
                <a:cxn ang="0">
                  <a:pos x="T4" y="T5"/>
                </a:cxn>
                <a:cxn ang="0">
                  <a:pos x="T6" y="T7"/>
                </a:cxn>
                <a:cxn ang="0">
                  <a:pos x="T8" y="T9"/>
                </a:cxn>
                <a:cxn ang="0">
                  <a:pos x="T10" y="T11"/>
                </a:cxn>
              </a:cxnLst>
              <a:rect l="0" t="0" r="r" b="b"/>
              <a:pathLst>
                <a:path w="40" h="18">
                  <a:moveTo>
                    <a:pt x="0" y="10"/>
                  </a:moveTo>
                  <a:lnTo>
                    <a:pt x="36" y="17"/>
                  </a:lnTo>
                  <a:lnTo>
                    <a:pt x="39" y="16"/>
                  </a:lnTo>
                  <a:lnTo>
                    <a:pt x="4" y="0"/>
                  </a:lnTo>
                  <a:lnTo>
                    <a:pt x="1" y="3"/>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2" name="Freeform 607"/>
            <p:cNvSpPr>
              <a:spLocks/>
            </p:cNvSpPr>
            <p:nvPr/>
          </p:nvSpPr>
          <p:spPr bwMode="auto">
            <a:xfrm>
              <a:off x="4002" y="2351"/>
              <a:ext cx="34" cy="11"/>
            </a:xfrm>
            <a:custGeom>
              <a:avLst/>
              <a:gdLst>
                <a:gd name="T0" fmla="*/ 0 w 34"/>
                <a:gd name="T1" fmla="*/ 6 h 11"/>
                <a:gd name="T2" fmla="*/ 30 w 34"/>
                <a:gd name="T3" fmla="*/ 10 h 11"/>
                <a:gd name="T4" fmla="*/ 33 w 34"/>
                <a:gd name="T5" fmla="*/ 9 h 11"/>
                <a:gd name="T6" fmla="*/ 3 w 34"/>
                <a:gd name="T7" fmla="*/ 0 h 11"/>
                <a:gd name="T8" fmla="*/ 0 w 34"/>
                <a:gd name="T9" fmla="*/ 2 h 11"/>
                <a:gd name="T10" fmla="*/ 0 w 34"/>
                <a:gd name="T11" fmla="*/ 6 h 11"/>
              </a:gdLst>
              <a:ahLst/>
              <a:cxnLst>
                <a:cxn ang="0">
                  <a:pos x="T0" y="T1"/>
                </a:cxn>
                <a:cxn ang="0">
                  <a:pos x="T2" y="T3"/>
                </a:cxn>
                <a:cxn ang="0">
                  <a:pos x="T4" y="T5"/>
                </a:cxn>
                <a:cxn ang="0">
                  <a:pos x="T6" y="T7"/>
                </a:cxn>
                <a:cxn ang="0">
                  <a:pos x="T8" y="T9"/>
                </a:cxn>
                <a:cxn ang="0">
                  <a:pos x="T10" y="T11"/>
                </a:cxn>
              </a:cxnLst>
              <a:rect l="0" t="0" r="r" b="b"/>
              <a:pathLst>
                <a:path w="34" h="11">
                  <a:moveTo>
                    <a:pt x="0" y="6"/>
                  </a:moveTo>
                  <a:lnTo>
                    <a:pt x="30" y="10"/>
                  </a:lnTo>
                  <a:lnTo>
                    <a:pt x="33" y="9"/>
                  </a:lnTo>
                  <a:lnTo>
                    <a:pt x="3" y="0"/>
                  </a:lnTo>
                  <a:lnTo>
                    <a:pt x="0" y="2"/>
                  </a:lnTo>
                  <a:lnTo>
                    <a:pt x="0" y="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3" name="Freeform 608"/>
            <p:cNvSpPr>
              <a:spLocks/>
            </p:cNvSpPr>
            <p:nvPr/>
          </p:nvSpPr>
          <p:spPr bwMode="auto">
            <a:xfrm>
              <a:off x="4002" y="2351"/>
              <a:ext cx="40" cy="17"/>
            </a:xfrm>
            <a:custGeom>
              <a:avLst/>
              <a:gdLst>
                <a:gd name="T0" fmla="*/ 0 w 40"/>
                <a:gd name="T1" fmla="*/ 10 h 17"/>
                <a:gd name="T2" fmla="*/ 36 w 40"/>
                <a:gd name="T3" fmla="*/ 16 h 17"/>
                <a:gd name="T4" fmla="*/ 39 w 40"/>
                <a:gd name="T5" fmla="*/ 14 h 17"/>
                <a:gd name="T6" fmla="*/ 3 w 40"/>
                <a:gd name="T7" fmla="*/ 0 h 17"/>
                <a:gd name="T8" fmla="*/ 0 w 40"/>
                <a:gd name="T9" fmla="*/ 3 h 17"/>
                <a:gd name="T10" fmla="*/ 0 w 40"/>
                <a:gd name="T11" fmla="*/ 10 h 17"/>
              </a:gdLst>
              <a:ahLst/>
              <a:cxnLst>
                <a:cxn ang="0">
                  <a:pos x="T0" y="T1"/>
                </a:cxn>
                <a:cxn ang="0">
                  <a:pos x="T2" y="T3"/>
                </a:cxn>
                <a:cxn ang="0">
                  <a:pos x="T4" y="T5"/>
                </a:cxn>
                <a:cxn ang="0">
                  <a:pos x="T6" y="T7"/>
                </a:cxn>
                <a:cxn ang="0">
                  <a:pos x="T8" y="T9"/>
                </a:cxn>
                <a:cxn ang="0">
                  <a:pos x="T10" y="T11"/>
                </a:cxn>
              </a:cxnLst>
              <a:rect l="0" t="0" r="r" b="b"/>
              <a:pathLst>
                <a:path w="40" h="17">
                  <a:moveTo>
                    <a:pt x="0" y="10"/>
                  </a:moveTo>
                  <a:lnTo>
                    <a:pt x="36" y="16"/>
                  </a:lnTo>
                  <a:lnTo>
                    <a:pt x="39" y="14"/>
                  </a:lnTo>
                  <a:lnTo>
                    <a:pt x="3" y="0"/>
                  </a:lnTo>
                  <a:lnTo>
                    <a:pt x="0" y="3"/>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4" name="Freeform 609"/>
            <p:cNvSpPr>
              <a:spLocks/>
            </p:cNvSpPr>
            <p:nvPr/>
          </p:nvSpPr>
          <p:spPr bwMode="auto">
            <a:xfrm>
              <a:off x="4009" y="2367"/>
              <a:ext cx="36" cy="8"/>
            </a:xfrm>
            <a:custGeom>
              <a:avLst/>
              <a:gdLst>
                <a:gd name="T0" fmla="*/ 0 w 36"/>
                <a:gd name="T1" fmla="*/ 5 h 8"/>
                <a:gd name="T2" fmla="*/ 32 w 36"/>
                <a:gd name="T3" fmla="*/ 7 h 8"/>
                <a:gd name="T4" fmla="*/ 35 w 36"/>
                <a:gd name="T5" fmla="*/ 6 h 8"/>
                <a:gd name="T6" fmla="*/ 3 w 36"/>
                <a:gd name="T7" fmla="*/ 0 h 8"/>
                <a:gd name="T8" fmla="*/ 1 w 36"/>
                <a:gd name="T9" fmla="*/ 1 h 8"/>
                <a:gd name="T10" fmla="*/ 0 w 36"/>
                <a:gd name="T11" fmla="*/ 5 h 8"/>
              </a:gdLst>
              <a:ahLst/>
              <a:cxnLst>
                <a:cxn ang="0">
                  <a:pos x="T0" y="T1"/>
                </a:cxn>
                <a:cxn ang="0">
                  <a:pos x="T2" y="T3"/>
                </a:cxn>
                <a:cxn ang="0">
                  <a:pos x="T4" y="T5"/>
                </a:cxn>
                <a:cxn ang="0">
                  <a:pos x="T6" y="T7"/>
                </a:cxn>
                <a:cxn ang="0">
                  <a:pos x="T8" y="T9"/>
                </a:cxn>
                <a:cxn ang="0">
                  <a:pos x="T10" y="T11"/>
                </a:cxn>
              </a:cxnLst>
              <a:rect l="0" t="0" r="r" b="b"/>
              <a:pathLst>
                <a:path w="36" h="8">
                  <a:moveTo>
                    <a:pt x="0" y="5"/>
                  </a:moveTo>
                  <a:lnTo>
                    <a:pt x="32" y="7"/>
                  </a:lnTo>
                  <a:lnTo>
                    <a:pt x="35" y="6"/>
                  </a:lnTo>
                  <a:lnTo>
                    <a:pt x="3" y="0"/>
                  </a:lnTo>
                  <a:lnTo>
                    <a:pt x="1" y="1"/>
                  </a:lnTo>
                  <a:lnTo>
                    <a:pt x="0" y="5"/>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5" name="Freeform 610"/>
            <p:cNvSpPr>
              <a:spLocks/>
            </p:cNvSpPr>
            <p:nvPr/>
          </p:nvSpPr>
          <p:spPr bwMode="auto">
            <a:xfrm>
              <a:off x="4009" y="2367"/>
              <a:ext cx="42" cy="14"/>
            </a:xfrm>
            <a:custGeom>
              <a:avLst/>
              <a:gdLst>
                <a:gd name="T0" fmla="*/ 0 w 42"/>
                <a:gd name="T1" fmla="*/ 9 h 14"/>
                <a:gd name="T2" fmla="*/ 37 w 42"/>
                <a:gd name="T3" fmla="*/ 13 h 14"/>
                <a:gd name="T4" fmla="*/ 41 w 42"/>
                <a:gd name="T5" fmla="*/ 12 h 14"/>
                <a:gd name="T6" fmla="*/ 3 w 42"/>
                <a:gd name="T7" fmla="*/ 0 h 14"/>
                <a:gd name="T8" fmla="*/ 1 w 42"/>
                <a:gd name="T9" fmla="*/ 2 h 14"/>
                <a:gd name="T10" fmla="*/ 0 w 42"/>
                <a:gd name="T11" fmla="*/ 9 h 14"/>
              </a:gdLst>
              <a:ahLst/>
              <a:cxnLst>
                <a:cxn ang="0">
                  <a:pos x="T0" y="T1"/>
                </a:cxn>
                <a:cxn ang="0">
                  <a:pos x="T2" y="T3"/>
                </a:cxn>
                <a:cxn ang="0">
                  <a:pos x="T4" y="T5"/>
                </a:cxn>
                <a:cxn ang="0">
                  <a:pos x="T6" y="T7"/>
                </a:cxn>
                <a:cxn ang="0">
                  <a:pos x="T8" y="T9"/>
                </a:cxn>
                <a:cxn ang="0">
                  <a:pos x="T10" y="T11"/>
                </a:cxn>
              </a:cxnLst>
              <a:rect l="0" t="0" r="r" b="b"/>
              <a:pathLst>
                <a:path w="42" h="14">
                  <a:moveTo>
                    <a:pt x="0" y="9"/>
                  </a:moveTo>
                  <a:lnTo>
                    <a:pt x="37" y="13"/>
                  </a:lnTo>
                  <a:lnTo>
                    <a:pt x="41" y="12"/>
                  </a:lnTo>
                  <a:lnTo>
                    <a:pt x="3" y="0"/>
                  </a:lnTo>
                  <a:lnTo>
                    <a:pt x="1" y="2"/>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6" name="Freeform 611"/>
            <p:cNvSpPr>
              <a:spLocks/>
            </p:cNvSpPr>
            <p:nvPr/>
          </p:nvSpPr>
          <p:spPr bwMode="auto">
            <a:xfrm>
              <a:off x="4016" y="2381"/>
              <a:ext cx="35" cy="8"/>
            </a:xfrm>
            <a:custGeom>
              <a:avLst/>
              <a:gdLst>
                <a:gd name="T0" fmla="*/ 0 w 35"/>
                <a:gd name="T1" fmla="*/ 5 h 8"/>
                <a:gd name="T2" fmla="*/ 31 w 35"/>
                <a:gd name="T3" fmla="*/ 7 h 8"/>
                <a:gd name="T4" fmla="*/ 34 w 35"/>
                <a:gd name="T5" fmla="*/ 6 h 8"/>
                <a:gd name="T6" fmla="*/ 2 w 35"/>
                <a:gd name="T7" fmla="*/ 0 h 8"/>
                <a:gd name="T8" fmla="*/ 0 w 35"/>
                <a:gd name="T9" fmla="*/ 2 h 8"/>
                <a:gd name="T10" fmla="*/ 0 w 35"/>
                <a:gd name="T11" fmla="*/ 5 h 8"/>
              </a:gdLst>
              <a:ahLst/>
              <a:cxnLst>
                <a:cxn ang="0">
                  <a:pos x="T0" y="T1"/>
                </a:cxn>
                <a:cxn ang="0">
                  <a:pos x="T2" y="T3"/>
                </a:cxn>
                <a:cxn ang="0">
                  <a:pos x="T4" y="T5"/>
                </a:cxn>
                <a:cxn ang="0">
                  <a:pos x="T6" y="T7"/>
                </a:cxn>
                <a:cxn ang="0">
                  <a:pos x="T8" y="T9"/>
                </a:cxn>
                <a:cxn ang="0">
                  <a:pos x="T10" y="T11"/>
                </a:cxn>
              </a:cxnLst>
              <a:rect l="0" t="0" r="r" b="b"/>
              <a:pathLst>
                <a:path w="35" h="8">
                  <a:moveTo>
                    <a:pt x="0" y="5"/>
                  </a:moveTo>
                  <a:lnTo>
                    <a:pt x="31" y="7"/>
                  </a:lnTo>
                  <a:lnTo>
                    <a:pt x="34" y="6"/>
                  </a:lnTo>
                  <a:lnTo>
                    <a:pt x="2" y="0"/>
                  </a:lnTo>
                  <a:lnTo>
                    <a:pt x="0" y="2"/>
                  </a:lnTo>
                  <a:lnTo>
                    <a:pt x="0" y="5"/>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7" name="Freeform 612"/>
            <p:cNvSpPr>
              <a:spLocks/>
            </p:cNvSpPr>
            <p:nvPr/>
          </p:nvSpPr>
          <p:spPr bwMode="auto">
            <a:xfrm>
              <a:off x="4016" y="2381"/>
              <a:ext cx="41" cy="14"/>
            </a:xfrm>
            <a:custGeom>
              <a:avLst/>
              <a:gdLst>
                <a:gd name="T0" fmla="*/ 0 w 41"/>
                <a:gd name="T1" fmla="*/ 10 h 14"/>
                <a:gd name="T2" fmla="*/ 36 w 41"/>
                <a:gd name="T3" fmla="*/ 13 h 14"/>
                <a:gd name="T4" fmla="*/ 40 w 41"/>
                <a:gd name="T5" fmla="*/ 11 h 14"/>
                <a:gd name="T6" fmla="*/ 2 w 41"/>
                <a:gd name="T7" fmla="*/ 0 h 14"/>
                <a:gd name="T8" fmla="*/ 0 w 41"/>
                <a:gd name="T9" fmla="*/ 4 h 14"/>
                <a:gd name="T10" fmla="*/ 0 w 41"/>
                <a:gd name="T11" fmla="*/ 10 h 14"/>
              </a:gdLst>
              <a:ahLst/>
              <a:cxnLst>
                <a:cxn ang="0">
                  <a:pos x="T0" y="T1"/>
                </a:cxn>
                <a:cxn ang="0">
                  <a:pos x="T2" y="T3"/>
                </a:cxn>
                <a:cxn ang="0">
                  <a:pos x="T4" y="T5"/>
                </a:cxn>
                <a:cxn ang="0">
                  <a:pos x="T6" y="T7"/>
                </a:cxn>
                <a:cxn ang="0">
                  <a:pos x="T8" y="T9"/>
                </a:cxn>
                <a:cxn ang="0">
                  <a:pos x="T10" y="T11"/>
                </a:cxn>
              </a:cxnLst>
              <a:rect l="0" t="0" r="r" b="b"/>
              <a:pathLst>
                <a:path w="41" h="14">
                  <a:moveTo>
                    <a:pt x="0" y="10"/>
                  </a:moveTo>
                  <a:lnTo>
                    <a:pt x="36" y="13"/>
                  </a:lnTo>
                  <a:lnTo>
                    <a:pt x="40" y="11"/>
                  </a:lnTo>
                  <a:lnTo>
                    <a:pt x="2" y="0"/>
                  </a:lnTo>
                  <a:lnTo>
                    <a:pt x="0" y="4"/>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8" name="Freeform 613"/>
            <p:cNvSpPr>
              <a:spLocks/>
            </p:cNvSpPr>
            <p:nvPr/>
          </p:nvSpPr>
          <p:spPr bwMode="auto">
            <a:xfrm>
              <a:off x="4027" y="2398"/>
              <a:ext cx="35" cy="6"/>
            </a:xfrm>
            <a:custGeom>
              <a:avLst/>
              <a:gdLst>
                <a:gd name="T0" fmla="*/ 1 w 35"/>
                <a:gd name="T1" fmla="*/ 4 h 6"/>
                <a:gd name="T2" fmla="*/ 32 w 35"/>
                <a:gd name="T3" fmla="*/ 5 h 6"/>
                <a:gd name="T4" fmla="*/ 34 w 35"/>
                <a:gd name="T5" fmla="*/ 4 h 6"/>
                <a:gd name="T6" fmla="*/ 2 w 35"/>
                <a:gd name="T7" fmla="*/ 0 h 6"/>
                <a:gd name="T8" fmla="*/ 0 w 35"/>
                <a:gd name="T9" fmla="*/ 1 h 6"/>
                <a:gd name="T10" fmla="*/ 1 w 35"/>
                <a:gd name="T11" fmla="*/ 4 h 6"/>
              </a:gdLst>
              <a:ahLst/>
              <a:cxnLst>
                <a:cxn ang="0">
                  <a:pos x="T0" y="T1"/>
                </a:cxn>
                <a:cxn ang="0">
                  <a:pos x="T2" y="T3"/>
                </a:cxn>
                <a:cxn ang="0">
                  <a:pos x="T4" y="T5"/>
                </a:cxn>
                <a:cxn ang="0">
                  <a:pos x="T6" y="T7"/>
                </a:cxn>
                <a:cxn ang="0">
                  <a:pos x="T8" y="T9"/>
                </a:cxn>
                <a:cxn ang="0">
                  <a:pos x="T10" y="T11"/>
                </a:cxn>
              </a:cxnLst>
              <a:rect l="0" t="0" r="r" b="b"/>
              <a:pathLst>
                <a:path w="35" h="6">
                  <a:moveTo>
                    <a:pt x="1" y="4"/>
                  </a:moveTo>
                  <a:lnTo>
                    <a:pt x="32" y="5"/>
                  </a:lnTo>
                  <a:lnTo>
                    <a:pt x="34" y="4"/>
                  </a:lnTo>
                  <a:lnTo>
                    <a:pt x="2" y="0"/>
                  </a:lnTo>
                  <a:lnTo>
                    <a:pt x="0" y="1"/>
                  </a:lnTo>
                  <a:lnTo>
                    <a:pt x="1" y="4"/>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19" name="Freeform 614"/>
            <p:cNvSpPr>
              <a:spLocks/>
            </p:cNvSpPr>
            <p:nvPr/>
          </p:nvSpPr>
          <p:spPr bwMode="auto">
            <a:xfrm>
              <a:off x="4027" y="2398"/>
              <a:ext cx="41" cy="12"/>
            </a:xfrm>
            <a:custGeom>
              <a:avLst/>
              <a:gdLst>
                <a:gd name="T0" fmla="*/ 1 w 41"/>
                <a:gd name="T1" fmla="*/ 9 h 12"/>
                <a:gd name="T2" fmla="*/ 38 w 41"/>
                <a:gd name="T3" fmla="*/ 11 h 12"/>
                <a:gd name="T4" fmla="*/ 40 w 41"/>
                <a:gd name="T5" fmla="*/ 8 h 12"/>
                <a:gd name="T6" fmla="*/ 2 w 41"/>
                <a:gd name="T7" fmla="*/ 0 h 12"/>
                <a:gd name="T8" fmla="*/ 0 w 41"/>
                <a:gd name="T9" fmla="*/ 3 h 12"/>
                <a:gd name="T10" fmla="*/ 1 w 41"/>
                <a:gd name="T11" fmla="*/ 9 h 12"/>
              </a:gdLst>
              <a:ahLst/>
              <a:cxnLst>
                <a:cxn ang="0">
                  <a:pos x="T0" y="T1"/>
                </a:cxn>
                <a:cxn ang="0">
                  <a:pos x="T2" y="T3"/>
                </a:cxn>
                <a:cxn ang="0">
                  <a:pos x="T4" y="T5"/>
                </a:cxn>
                <a:cxn ang="0">
                  <a:pos x="T6" y="T7"/>
                </a:cxn>
                <a:cxn ang="0">
                  <a:pos x="T8" y="T9"/>
                </a:cxn>
                <a:cxn ang="0">
                  <a:pos x="T10" y="T11"/>
                </a:cxn>
              </a:cxnLst>
              <a:rect l="0" t="0" r="r" b="b"/>
              <a:pathLst>
                <a:path w="41" h="12">
                  <a:moveTo>
                    <a:pt x="1" y="9"/>
                  </a:moveTo>
                  <a:lnTo>
                    <a:pt x="38" y="11"/>
                  </a:lnTo>
                  <a:lnTo>
                    <a:pt x="40" y="8"/>
                  </a:lnTo>
                  <a:lnTo>
                    <a:pt x="2" y="0"/>
                  </a:lnTo>
                  <a:lnTo>
                    <a:pt x="0" y="3"/>
                  </a:lnTo>
                  <a:lnTo>
                    <a:pt x="1"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0" name="Freeform 615"/>
            <p:cNvSpPr>
              <a:spLocks/>
            </p:cNvSpPr>
            <p:nvPr/>
          </p:nvSpPr>
          <p:spPr bwMode="auto">
            <a:xfrm>
              <a:off x="4035" y="2414"/>
              <a:ext cx="36" cy="5"/>
            </a:xfrm>
            <a:custGeom>
              <a:avLst/>
              <a:gdLst>
                <a:gd name="T0" fmla="*/ 1 w 36"/>
                <a:gd name="T1" fmla="*/ 4 h 5"/>
                <a:gd name="T2" fmla="*/ 32 w 36"/>
                <a:gd name="T3" fmla="*/ 3 h 5"/>
                <a:gd name="T4" fmla="*/ 35 w 36"/>
                <a:gd name="T5" fmla="*/ 2 h 5"/>
                <a:gd name="T6" fmla="*/ 2 w 36"/>
                <a:gd name="T7" fmla="*/ 0 h 5"/>
                <a:gd name="T8" fmla="*/ 0 w 36"/>
                <a:gd name="T9" fmla="*/ 2 h 5"/>
                <a:gd name="T10" fmla="*/ 1 w 36"/>
                <a:gd name="T11" fmla="*/ 4 h 5"/>
              </a:gdLst>
              <a:ahLst/>
              <a:cxnLst>
                <a:cxn ang="0">
                  <a:pos x="T0" y="T1"/>
                </a:cxn>
                <a:cxn ang="0">
                  <a:pos x="T2" y="T3"/>
                </a:cxn>
                <a:cxn ang="0">
                  <a:pos x="T4" y="T5"/>
                </a:cxn>
                <a:cxn ang="0">
                  <a:pos x="T6" y="T7"/>
                </a:cxn>
                <a:cxn ang="0">
                  <a:pos x="T8" y="T9"/>
                </a:cxn>
                <a:cxn ang="0">
                  <a:pos x="T10" y="T11"/>
                </a:cxn>
              </a:cxnLst>
              <a:rect l="0" t="0" r="r" b="b"/>
              <a:pathLst>
                <a:path w="36" h="5">
                  <a:moveTo>
                    <a:pt x="1" y="4"/>
                  </a:moveTo>
                  <a:lnTo>
                    <a:pt x="32" y="3"/>
                  </a:lnTo>
                  <a:lnTo>
                    <a:pt x="35" y="2"/>
                  </a:lnTo>
                  <a:lnTo>
                    <a:pt x="2" y="0"/>
                  </a:lnTo>
                  <a:lnTo>
                    <a:pt x="0" y="2"/>
                  </a:lnTo>
                  <a:lnTo>
                    <a:pt x="1" y="4"/>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1" name="Freeform 616"/>
            <p:cNvSpPr>
              <a:spLocks/>
            </p:cNvSpPr>
            <p:nvPr/>
          </p:nvSpPr>
          <p:spPr bwMode="auto">
            <a:xfrm>
              <a:off x="4035" y="2414"/>
              <a:ext cx="42" cy="11"/>
            </a:xfrm>
            <a:custGeom>
              <a:avLst/>
              <a:gdLst>
                <a:gd name="T0" fmla="*/ 1 w 42"/>
                <a:gd name="T1" fmla="*/ 10 h 11"/>
                <a:gd name="T2" fmla="*/ 38 w 42"/>
                <a:gd name="T3" fmla="*/ 8 h 11"/>
                <a:gd name="T4" fmla="*/ 41 w 42"/>
                <a:gd name="T5" fmla="*/ 6 h 11"/>
                <a:gd name="T6" fmla="*/ 2 w 42"/>
                <a:gd name="T7" fmla="*/ 0 h 11"/>
                <a:gd name="T8" fmla="*/ 0 w 42"/>
                <a:gd name="T9" fmla="*/ 4 h 11"/>
                <a:gd name="T10" fmla="*/ 1 w 42"/>
                <a:gd name="T11" fmla="*/ 10 h 11"/>
              </a:gdLst>
              <a:ahLst/>
              <a:cxnLst>
                <a:cxn ang="0">
                  <a:pos x="T0" y="T1"/>
                </a:cxn>
                <a:cxn ang="0">
                  <a:pos x="T2" y="T3"/>
                </a:cxn>
                <a:cxn ang="0">
                  <a:pos x="T4" y="T5"/>
                </a:cxn>
                <a:cxn ang="0">
                  <a:pos x="T6" y="T7"/>
                </a:cxn>
                <a:cxn ang="0">
                  <a:pos x="T8" y="T9"/>
                </a:cxn>
                <a:cxn ang="0">
                  <a:pos x="T10" y="T11"/>
                </a:cxn>
              </a:cxnLst>
              <a:rect l="0" t="0" r="r" b="b"/>
              <a:pathLst>
                <a:path w="42" h="11">
                  <a:moveTo>
                    <a:pt x="1" y="10"/>
                  </a:moveTo>
                  <a:lnTo>
                    <a:pt x="38" y="8"/>
                  </a:lnTo>
                  <a:lnTo>
                    <a:pt x="41" y="6"/>
                  </a:lnTo>
                  <a:lnTo>
                    <a:pt x="2" y="0"/>
                  </a:lnTo>
                  <a:lnTo>
                    <a:pt x="0" y="4"/>
                  </a:lnTo>
                  <a:lnTo>
                    <a:pt x="1"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2" name="Freeform 617"/>
            <p:cNvSpPr>
              <a:spLocks/>
            </p:cNvSpPr>
            <p:nvPr/>
          </p:nvSpPr>
          <p:spPr bwMode="auto">
            <a:xfrm>
              <a:off x="4045" y="2428"/>
              <a:ext cx="36" cy="6"/>
            </a:xfrm>
            <a:custGeom>
              <a:avLst/>
              <a:gdLst>
                <a:gd name="T0" fmla="*/ 1 w 36"/>
                <a:gd name="T1" fmla="*/ 5 h 6"/>
                <a:gd name="T2" fmla="*/ 32 w 36"/>
                <a:gd name="T3" fmla="*/ 3 h 6"/>
                <a:gd name="T4" fmla="*/ 35 w 36"/>
                <a:gd name="T5" fmla="*/ 2 h 6"/>
                <a:gd name="T6" fmla="*/ 1 w 36"/>
                <a:gd name="T7" fmla="*/ 0 h 6"/>
                <a:gd name="T8" fmla="*/ 0 w 36"/>
                <a:gd name="T9" fmla="*/ 2 h 6"/>
                <a:gd name="T10" fmla="*/ 1 w 36"/>
                <a:gd name="T11" fmla="*/ 5 h 6"/>
              </a:gdLst>
              <a:ahLst/>
              <a:cxnLst>
                <a:cxn ang="0">
                  <a:pos x="T0" y="T1"/>
                </a:cxn>
                <a:cxn ang="0">
                  <a:pos x="T2" y="T3"/>
                </a:cxn>
                <a:cxn ang="0">
                  <a:pos x="T4" y="T5"/>
                </a:cxn>
                <a:cxn ang="0">
                  <a:pos x="T6" y="T7"/>
                </a:cxn>
                <a:cxn ang="0">
                  <a:pos x="T8" y="T9"/>
                </a:cxn>
                <a:cxn ang="0">
                  <a:pos x="T10" y="T11"/>
                </a:cxn>
              </a:cxnLst>
              <a:rect l="0" t="0" r="r" b="b"/>
              <a:pathLst>
                <a:path w="36" h="6">
                  <a:moveTo>
                    <a:pt x="1" y="5"/>
                  </a:moveTo>
                  <a:lnTo>
                    <a:pt x="32" y="3"/>
                  </a:lnTo>
                  <a:lnTo>
                    <a:pt x="35" y="2"/>
                  </a:lnTo>
                  <a:lnTo>
                    <a:pt x="1" y="0"/>
                  </a:lnTo>
                  <a:lnTo>
                    <a:pt x="0" y="2"/>
                  </a:lnTo>
                  <a:lnTo>
                    <a:pt x="1" y="5"/>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3" name="Freeform 618"/>
            <p:cNvSpPr>
              <a:spLocks/>
            </p:cNvSpPr>
            <p:nvPr/>
          </p:nvSpPr>
          <p:spPr bwMode="auto">
            <a:xfrm>
              <a:off x="4045" y="2428"/>
              <a:ext cx="42" cy="12"/>
            </a:xfrm>
            <a:custGeom>
              <a:avLst/>
              <a:gdLst>
                <a:gd name="T0" fmla="*/ 1 w 42"/>
                <a:gd name="T1" fmla="*/ 11 h 12"/>
                <a:gd name="T2" fmla="*/ 38 w 42"/>
                <a:gd name="T3" fmla="*/ 6 h 12"/>
                <a:gd name="T4" fmla="*/ 41 w 42"/>
                <a:gd name="T5" fmla="*/ 4 h 12"/>
                <a:gd name="T6" fmla="*/ 1 w 42"/>
                <a:gd name="T7" fmla="*/ 0 h 12"/>
                <a:gd name="T8" fmla="*/ 0 w 42"/>
                <a:gd name="T9" fmla="*/ 4 h 12"/>
                <a:gd name="T10" fmla="*/ 1 w 42"/>
                <a:gd name="T11" fmla="*/ 11 h 12"/>
              </a:gdLst>
              <a:ahLst/>
              <a:cxnLst>
                <a:cxn ang="0">
                  <a:pos x="T0" y="T1"/>
                </a:cxn>
                <a:cxn ang="0">
                  <a:pos x="T2" y="T3"/>
                </a:cxn>
                <a:cxn ang="0">
                  <a:pos x="T4" y="T5"/>
                </a:cxn>
                <a:cxn ang="0">
                  <a:pos x="T6" y="T7"/>
                </a:cxn>
                <a:cxn ang="0">
                  <a:pos x="T8" y="T9"/>
                </a:cxn>
                <a:cxn ang="0">
                  <a:pos x="T10" y="T11"/>
                </a:cxn>
              </a:cxnLst>
              <a:rect l="0" t="0" r="r" b="b"/>
              <a:pathLst>
                <a:path w="42" h="12">
                  <a:moveTo>
                    <a:pt x="1" y="11"/>
                  </a:moveTo>
                  <a:lnTo>
                    <a:pt x="38" y="6"/>
                  </a:lnTo>
                  <a:lnTo>
                    <a:pt x="41" y="4"/>
                  </a:lnTo>
                  <a:lnTo>
                    <a:pt x="1" y="0"/>
                  </a:lnTo>
                  <a:lnTo>
                    <a:pt x="0" y="4"/>
                  </a:lnTo>
                  <a:lnTo>
                    <a:pt x="1"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4" name="Freeform 619"/>
            <p:cNvSpPr>
              <a:spLocks/>
            </p:cNvSpPr>
            <p:nvPr/>
          </p:nvSpPr>
          <p:spPr bwMode="auto">
            <a:xfrm>
              <a:off x="4056" y="2444"/>
              <a:ext cx="36" cy="5"/>
            </a:xfrm>
            <a:custGeom>
              <a:avLst/>
              <a:gdLst>
                <a:gd name="T0" fmla="*/ 2 w 36"/>
                <a:gd name="T1" fmla="*/ 4 h 5"/>
                <a:gd name="T2" fmla="*/ 32 w 36"/>
                <a:gd name="T3" fmla="*/ 1 h 5"/>
                <a:gd name="T4" fmla="*/ 35 w 36"/>
                <a:gd name="T5" fmla="*/ 0 h 5"/>
                <a:gd name="T6" fmla="*/ 2 w 36"/>
                <a:gd name="T7" fmla="*/ 0 h 5"/>
                <a:gd name="T8" fmla="*/ 0 w 36"/>
                <a:gd name="T9" fmla="*/ 2 h 5"/>
                <a:gd name="T10" fmla="*/ 2 w 36"/>
                <a:gd name="T11" fmla="*/ 4 h 5"/>
              </a:gdLst>
              <a:ahLst/>
              <a:cxnLst>
                <a:cxn ang="0">
                  <a:pos x="T0" y="T1"/>
                </a:cxn>
                <a:cxn ang="0">
                  <a:pos x="T2" y="T3"/>
                </a:cxn>
                <a:cxn ang="0">
                  <a:pos x="T4" y="T5"/>
                </a:cxn>
                <a:cxn ang="0">
                  <a:pos x="T6" y="T7"/>
                </a:cxn>
                <a:cxn ang="0">
                  <a:pos x="T8" y="T9"/>
                </a:cxn>
                <a:cxn ang="0">
                  <a:pos x="T10" y="T11"/>
                </a:cxn>
              </a:cxnLst>
              <a:rect l="0" t="0" r="r" b="b"/>
              <a:pathLst>
                <a:path w="36" h="5">
                  <a:moveTo>
                    <a:pt x="2" y="4"/>
                  </a:moveTo>
                  <a:lnTo>
                    <a:pt x="32" y="1"/>
                  </a:lnTo>
                  <a:lnTo>
                    <a:pt x="35" y="0"/>
                  </a:lnTo>
                  <a:lnTo>
                    <a:pt x="2" y="0"/>
                  </a:lnTo>
                  <a:lnTo>
                    <a:pt x="0" y="2"/>
                  </a:lnTo>
                  <a:lnTo>
                    <a:pt x="2" y="4"/>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5" name="Freeform 620"/>
            <p:cNvSpPr>
              <a:spLocks/>
            </p:cNvSpPr>
            <p:nvPr/>
          </p:nvSpPr>
          <p:spPr bwMode="auto">
            <a:xfrm>
              <a:off x="4056" y="2444"/>
              <a:ext cx="42" cy="11"/>
            </a:xfrm>
            <a:custGeom>
              <a:avLst/>
              <a:gdLst>
                <a:gd name="T0" fmla="*/ 2 w 42"/>
                <a:gd name="T1" fmla="*/ 10 h 11"/>
                <a:gd name="T2" fmla="*/ 38 w 42"/>
                <a:gd name="T3" fmla="*/ 3 h 11"/>
                <a:gd name="T4" fmla="*/ 41 w 42"/>
                <a:gd name="T5" fmla="*/ 0 h 11"/>
                <a:gd name="T6" fmla="*/ 2 w 42"/>
                <a:gd name="T7" fmla="*/ 0 h 11"/>
                <a:gd name="T8" fmla="*/ 0 w 42"/>
                <a:gd name="T9" fmla="*/ 4 h 11"/>
                <a:gd name="T10" fmla="*/ 2 w 42"/>
                <a:gd name="T11" fmla="*/ 10 h 11"/>
              </a:gdLst>
              <a:ahLst/>
              <a:cxnLst>
                <a:cxn ang="0">
                  <a:pos x="T0" y="T1"/>
                </a:cxn>
                <a:cxn ang="0">
                  <a:pos x="T2" y="T3"/>
                </a:cxn>
                <a:cxn ang="0">
                  <a:pos x="T4" y="T5"/>
                </a:cxn>
                <a:cxn ang="0">
                  <a:pos x="T6" y="T7"/>
                </a:cxn>
                <a:cxn ang="0">
                  <a:pos x="T8" y="T9"/>
                </a:cxn>
                <a:cxn ang="0">
                  <a:pos x="T10" y="T11"/>
                </a:cxn>
              </a:cxnLst>
              <a:rect l="0" t="0" r="r" b="b"/>
              <a:pathLst>
                <a:path w="42" h="11">
                  <a:moveTo>
                    <a:pt x="2" y="10"/>
                  </a:moveTo>
                  <a:lnTo>
                    <a:pt x="38" y="3"/>
                  </a:lnTo>
                  <a:lnTo>
                    <a:pt x="41" y="0"/>
                  </a:lnTo>
                  <a:lnTo>
                    <a:pt x="2" y="0"/>
                  </a:lnTo>
                  <a:lnTo>
                    <a:pt x="0" y="4"/>
                  </a:lnTo>
                  <a:lnTo>
                    <a:pt x="2"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6" name="Freeform 621"/>
            <p:cNvSpPr>
              <a:spLocks/>
            </p:cNvSpPr>
            <p:nvPr/>
          </p:nvSpPr>
          <p:spPr bwMode="auto">
            <a:xfrm>
              <a:off x="4066" y="2457"/>
              <a:ext cx="36" cy="6"/>
            </a:xfrm>
            <a:custGeom>
              <a:avLst/>
              <a:gdLst>
                <a:gd name="T0" fmla="*/ 1 w 36"/>
                <a:gd name="T1" fmla="*/ 5 h 6"/>
                <a:gd name="T2" fmla="*/ 32 w 36"/>
                <a:gd name="T3" fmla="*/ 1 h 6"/>
                <a:gd name="T4" fmla="*/ 35 w 36"/>
                <a:gd name="T5" fmla="*/ 0 h 6"/>
                <a:gd name="T6" fmla="*/ 1 w 36"/>
                <a:gd name="T7" fmla="*/ 0 h 6"/>
                <a:gd name="T8" fmla="*/ 0 w 36"/>
                <a:gd name="T9" fmla="*/ 2 h 6"/>
                <a:gd name="T10" fmla="*/ 1 w 36"/>
                <a:gd name="T11" fmla="*/ 5 h 6"/>
              </a:gdLst>
              <a:ahLst/>
              <a:cxnLst>
                <a:cxn ang="0">
                  <a:pos x="T0" y="T1"/>
                </a:cxn>
                <a:cxn ang="0">
                  <a:pos x="T2" y="T3"/>
                </a:cxn>
                <a:cxn ang="0">
                  <a:pos x="T4" y="T5"/>
                </a:cxn>
                <a:cxn ang="0">
                  <a:pos x="T6" y="T7"/>
                </a:cxn>
                <a:cxn ang="0">
                  <a:pos x="T8" y="T9"/>
                </a:cxn>
                <a:cxn ang="0">
                  <a:pos x="T10" y="T11"/>
                </a:cxn>
              </a:cxnLst>
              <a:rect l="0" t="0" r="r" b="b"/>
              <a:pathLst>
                <a:path w="36" h="6">
                  <a:moveTo>
                    <a:pt x="1" y="5"/>
                  </a:moveTo>
                  <a:lnTo>
                    <a:pt x="32" y="1"/>
                  </a:lnTo>
                  <a:lnTo>
                    <a:pt x="35" y="0"/>
                  </a:lnTo>
                  <a:lnTo>
                    <a:pt x="1" y="0"/>
                  </a:lnTo>
                  <a:lnTo>
                    <a:pt x="0" y="2"/>
                  </a:lnTo>
                  <a:lnTo>
                    <a:pt x="1" y="5"/>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7" name="Freeform 622"/>
            <p:cNvSpPr>
              <a:spLocks/>
            </p:cNvSpPr>
            <p:nvPr/>
          </p:nvSpPr>
          <p:spPr bwMode="auto">
            <a:xfrm>
              <a:off x="4066" y="2457"/>
              <a:ext cx="42" cy="12"/>
            </a:xfrm>
            <a:custGeom>
              <a:avLst/>
              <a:gdLst>
                <a:gd name="T0" fmla="*/ 1 w 42"/>
                <a:gd name="T1" fmla="*/ 11 h 12"/>
                <a:gd name="T2" fmla="*/ 38 w 42"/>
                <a:gd name="T3" fmla="*/ 3 h 12"/>
                <a:gd name="T4" fmla="*/ 41 w 42"/>
                <a:gd name="T5" fmla="*/ 0 h 12"/>
                <a:gd name="T6" fmla="*/ 1 w 42"/>
                <a:gd name="T7" fmla="*/ 1 h 12"/>
                <a:gd name="T8" fmla="*/ 0 w 42"/>
                <a:gd name="T9" fmla="*/ 5 h 12"/>
                <a:gd name="T10" fmla="*/ 1 w 42"/>
                <a:gd name="T11" fmla="*/ 11 h 12"/>
              </a:gdLst>
              <a:ahLst/>
              <a:cxnLst>
                <a:cxn ang="0">
                  <a:pos x="T0" y="T1"/>
                </a:cxn>
                <a:cxn ang="0">
                  <a:pos x="T2" y="T3"/>
                </a:cxn>
                <a:cxn ang="0">
                  <a:pos x="T4" y="T5"/>
                </a:cxn>
                <a:cxn ang="0">
                  <a:pos x="T6" y="T7"/>
                </a:cxn>
                <a:cxn ang="0">
                  <a:pos x="T8" y="T9"/>
                </a:cxn>
                <a:cxn ang="0">
                  <a:pos x="T10" y="T11"/>
                </a:cxn>
              </a:cxnLst>
              <a:rect l="0" t="0" r="r" b="b"/>
              <a:pathLst>
                <a:path w="42" h="12">
                  <a:moveTo>
                    <a:pt x="1" y="11"/>
                  </a:moveTo>
                  <a:lnTo>
                    <a:pt x="38" y="3"/>
                  </a:lnTo>
                  <a:lnTo>
                    <a:pt x="41" y="0"/>
                  </a:lnTo>
                  <a:lnTo>
                    <a:pt x="1" y="1"/>
                  </a:lnTo>
                  <a:lnTo>
                    <a:pt x="0" y="5"/>
                  </a:lnTo>
                  <a:lnTo>
                    <a:pt x="1"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8" name="Freeform 623"/>
            <p:cNvSpPr>
              <a:spLocks/>
            </p:cNvSpPr>
            <p:nvPr/>
          </p:nvSpPr>
          <p:spPr bwMode="auto">
            <a:xfrm>
              <a:off x="4077" y="2468"/>
              <a:ext cx="37" cy="6"/>
            </a:xfrm>
            <a:custGeom>
              <a:avLst/>
              <a:gdLst>
                <a:gd name="T0" fmla="*/ 2 w 37"/>
                <a:gd name="T1" fmla="*/ 5 h 6"/>
                <a:gd name="T2" fmla="*/ 33 w 37"/>
                <a:gd name="T3" fmla="*/ 1 h 6"/>
                <a:gd name="T4" fmla="*/ 36 w 37"/>
                <a:gd name="T5" fmla="*/ 0 h 6"/>
                <a:gd name="T6" fmla="*/ 1 w 37"/>
                <a:gd name="T7" fmla="*/ 0 h 6"/>
                <a:gd name="T8" fmla="*/ 0 w 37"/>
                <a:gd name="T9" fmla="*/ 2 h 6"/>
                <a:gd name="T10" fmla="*/ 2 w 37"/>
                <a:gd name="T11" fmla="*/ 5 h 6"/>
              </a:gdLst>
              <a:ahLst/>
              <a:cxnLst>
                <a:cxn ang="0">
                  <a:pos x="T0" y="T1"/>
                </a:cxn>
                <a:cxn ang="0">
                  <a:pos x="T2" y="T3"/>
                </a:cxn>
                <a:cxn ang="0">
                  <a:pos x="T4" y="T5"/>
                </a:cxn>
                <a:cxn ang="0">
                  <a:pos x="T6" y="T7"/>
                </a:cxn>
                <a:cxn ang="0">
                  <a:pos x="T8" y="T9"/>
                </a:cxn>
                <a:cxn ang="0">
                  <a:pos x="T10" y="T11"/>
                </a:cxn>
              </a:cxnLst>
              <a:rect l="0" t="0" r="r" b="b"/>
              <a:pathLst>
                <a:path w="37" h="6">
                  <a:moveTo>
                    <a:pt x="2" y="5"/>
                  </a:moveTo>
                  <a:lnTo>
                    <a:pt x="33" y="1"/>
                  </a:lnTo>
                  <a:lnTo>
                    <a:pt x="36" y="0"/>
                  </a:lnTo>
                  <a:lnTo>
                    <a:pt x="1" y="0"/>
                  </a:lnTo>
                  <a:lnTo>
                    <a:pt x="0" y="2"/>
                  </a:lnTo>
                  <a:lnTo>
                    <a:pt x="2" y="5"/>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29" name="Freeform 624"/>
            <p:cNvSpPr>
              <a:spLocks/>
            </p:cNvSpPr>
            <p:nvPr/>
          </p:nvSpPr>
          <p:spPr bwMode="auto">
            <a:xfrm>
              <a:off x="4077" y="2468"/>
              <a:ext cx="43" cy="12"/>
            </a:xfrm>
            <a:custGeom>
              <a:avLst/>
              <a:gdLst>
                <a:gd name="T0" fmla="*/ 2 w 43"/>
                <a:gd name="T1" fmla="*/ 11 h 12"/>
                <a:gd name="T2" fmla="*/ 39 w 43"/>
                <a:gd name="T3" fmla="*/ 3 h 12"/>
                <a:gd name="T4" fmla="*/ 42 w 43"/>
                <a:gd name="T5" fmla="*/ 0 h 12"/>
                <a:gd name="T6" fmla="*/ 1 w 43"/>
                <a:gd name="T7" fmla="*/ 0 h 12"/>
                <a:gd name="T8" fmla="*/ 0 w 43"/>
                <a:gd name="T9" fmla="*/ 4 h 12"/>
                <a:gd name="T10" fmla="*/ 2 w 43"/>
                <a:gd name="T11" fmla="*/ 11 h 12"/>
              </a:gdLst>
              <a:ahLst/>
              <a:cxnLst>
                <a:cxn ang="0">
                  <a:pos x="T0" y="T1"/>
                </a:cxn>
                <a:cxn ang="0">
                  <a:pos x="T2" y="T3"/>
                </a:cxn>
                <a:cxn ang="0">
                  <a:pos x="T4" y="T5"/>
                </a:cxn>
                <a:cxn ang="0">
                  <a:pos x="T6" y="T7"/>
                </a:cxn>
                <a:cxn ang="0">
                  <a:pos x="T8" y="T9"/>
                </a:cxn>
                <a:cxn ang="0">
                  <a:pos x="T10" y="T11"/>
                </a:cxn>
              </a:cxnLst>
              <a:rect l="0" t="0" r="r" b="b"/>
              <a:pathLst>
                <a:path w="43" h="12">
                  <a:moveTo>
                    <a:pt x="2" y="11"/>
                  </a:moveTo>
                  <a:lnTo>
                    <a:pt x="39" y="3"/>
                  </a:lnTo>
                  <a:lnTo>
                    <a:pt x="42" y="0"/>
                  </a:lnTo>
                  <a:lnTo>
                    <a:pt x="1" y="0"/>
                  </a:lnTo>
                  <a:lnTo>
                    <a:pt x="0" y="4"/>
                  </a:lnTo>
                  <a:lnTo>
                    <a:pt x="2"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0" name="Freeform 625"/>
            <p:cNvSpPr>
              <a:spLocks/>
            </p:cNvSpPr>
            <p:nvPr/>
          </p:nvSpPr>
          <p:spPr bwMode="auto">
            <a:xfrm>
              <a:off x="4136" y="2504"/>
              <a:ext cx="36" cy="15"/>
            </a:xfrm>
            <a:custGeom>
              <a:avLst/>
              <a:gdLst>
                <a:gd name="T0" fmla="*/ 5 w 36"/>
                <a:gd name="T1" fmla="*/ 14 h 15"/>
                <a:gd name="T2" fmla="*/ 35 w 36"/>
                <a:gd name="T3" fmla="*/ 3 h 15"/>
                <a:gd name="T4" fmla="*/ 35 w 36"/>
                <a:gd name="T5" fmla="*/ 0 h 15"/>
                <a:gd name="T6" fmla="*/ 0 w 36"/>
                <a:gd name="T7" fmla="*/ 7 h 15"/>
                <a:gd name="T8" fmla="*/ 1 w 36"/>
                <a:gd name="T9" fmla="*/ 11 h 15"/>
                <a:gd name="T10" fmla="*/ 5 w 36"/>
                <a:gd name="T11" fmla="*/ 14 h 15"/>
              </a:gdLst>
              <a:ahLst/>
              <a:cxnLst>
                <a:cxn ang="0">
                  <a:pos x="T0" y="T1"/>
                </a:cxn>
                <a:cxn ang="0">
                  <a:pos x="T2" y="T3"/>
                </a:cxn>
                <a:cxn ang="0">
                  <a:pos x="T4" y="T5"/>
                </a:cxn>
                <a:cxn ang="0">
                  <a:pos x="T6" y="T7"/>
                </a:cxn>
                <a:cxn ang="0">
                  <a:pos x="T8" y="T9"/>
                </a:cxn>
                <a:cxn ang="0">
                  <a:pos x="T10" y="T11"/>
                </a:cxn>
              </a:cxnLst>
              <a:rect l="0" t="0" r="r" b="b"/>
              <a:pathLst>
                <a:path w="36" h="15">
                  <a:moveTo>
                    <a:pt x="5" y="14"/>
                  </a:moveTo>
                  <a:lnTo>
                    <a:pt x="35" y="3"/>
                  </a:lnTo>
                  <a:lnTo>
                    <a:pt x="35" y="0"/>
                  </a:lnTo>
                  <a:lnTo>
                    <a:pt x="0" y="7"/>
                  </a:lnTo>
                  <a:lnTo>
                    <a:pt x="1" y="11"/>
                  </a:lnTo>
                  <a:lnTo>
                    <a:pt x="5" y="14"/>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1" name="Freeform 626"/>
            <p:cNvSpPr>
              <a:spLocks/>
            </p:cNvSpPr>
            <p:nvPr/>
          </p:nvSpPr>
          <p:spPr bwMode="auto">
            <a:xfrm>
              <a:off x="4136" y="2504"/>
              <a:ext cx="42" cy="21"/>
            </a:xfrm>
            <a:custGeom>
              <a:avLst/>
              <a:gdLst>
                <a:gd name="T0" fmla="*/ 6 w 42"/>
                <a:gd name="T1" fmla="*/ 20 h 21"/>
                <a:gd name="T2" fmla="*/ 41 w 42"/>
                <a:gd name="T3" fmla="*/ 4 h 21"/>
                <a:gd name="T4" fmla="*/ 41 w 42"/>
                <a:gd name="T5" fmla="*/ 0 h 21"/>
                <a:gd name="T6" fmla="*/ 0 w 42"/>
                <a:gd name="T7" fmla="*/ 10 h 21"/>
                <a:gd name="T8" fmla="*/ 1 w 42"/>
                <a:gd name="T9" fmla="*/ 15 h 21"/>
                <a:gd name="T10" fmla="*/ 6 w 42"/>
                <a:gd name="T11" fmla="*/ 20 h 21"/>
              </a:gdLst>
              <a:ahLst/>
              <a:cxnLst>
                <a:cxn ang="0">
                  <a:pos x="T0" y="T1"/>
                </a:cxn>
                <a:cxn ang="0">
                  <a:pos x="T2" y="T3"/>
                </a:cxn>
                <a:cxn ang="0">
                  <a:pos x="T4" y="T5"/>
                </a:cxn>
                <a:cxn ang="0">
                  <a:pos x="T6" y="T7"/>
                </a:cxn>
                <a:cxn ang="0">
                  <a:pos x="T8" y="T9"/>
                </a:cxn>
                <a:cxn ang="0">
                  <a:pos x="T10" y="T11"/>
                </a:cxn>
              </a:cxnLst>
              <a:rect l="0" t="0" r="r" b="b"/>
              <a:pathLst>
                <a:path w="42" h="21">
                  <a:moveTo>
                    <a:pt x="6" y="20"/>
                  </a:moveTo>
                  <a:lnTo>
                    <a:pt x="41" y="4"/>
                  </a:lnTo>
                  <a:lnTo>
                    <a:pt x="41" y="0"/>
                  </a:lnTo>
                  <a:lnTo>
                    <a:pt x="0" y="10"/>
                  </a:lnTo>
                  <a:lnTo>
                    <a:pt x="1" y="15"/>
                  </a:lnTo>
                  <a:lnTo>
                    <a:pt x="6" y="2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2" name="Freeform 627"/>
            <p:cNvSpPr>
              <a:spLocks/>
            </p:cNvSpPr>
            <p:nvPr/>
          </p:nvSpPr>
          <p:spPr bwMode="auto">
            <a:xfrm>
              <a:off x="4128" y="2500"/>
              <a:ext cx="35" cy="8"/>
            </a:xfrm>
            <a:custGeom>
              <a:avLst/>
              <a:gdLst>
                <a:gd name="T0" fmla="*/ 2 w 35"/>
                <a:gd name="T1" fmla="*/ 7 h 8"/>
                <a:gd name="T2" fmla="*/ 31 w 35"/>
                <a:gd name="T3" fmla="*/ 1 h 8"/>
                <a:gd name="T4" fmla="*/ 34 w 35"/>
                <a:gd name="T5" fmla="*/ 0 h 8"/>
                <a:gd name="T6" fmla="*/ 1 w 35"/>
                <a:gd name="T7" fmla="*/ 2 h 8"/>
                <a:gd name="T8" fmla="*/ 0 w 35"/>
                <a:gd name="T9" fmla="*/ 4 h 8"/>
                <a:gd name="T10" fmla="*/ 2 w 35"/>
                <a:gd name="T11" fmla="*/ 7 h 8"/>
              </a:gdLst>
              <a:ahLst/>
              <a:cxnLst>
                <a:cxn ang="0">
                  <a:pos x="T0" y="T1"/>
                </a:cxn>
                <a:cxn ang="0">
                  <a:pos x="T2" y="T3"/>
                </a:cxn>
                <a:cxn ang="0">
                  <a:pos x="T4" y="T5"/>
                </a:cxn>
                <a:cxn ang="0">
                  <a:pos x="T6" y="T7"/>
                </a:cxn>
                <a:cxn ang="0">
                  <a:pos x="T8" y="T9"/>
                </a:cxn>
                <a:cxn ang="0">
                  <a:pos x="T10" y="T11"/>
                </a:cxn>
              </a:cxnLst>
              <a:rect l="0" t="0" r="r" b="b"/>
              <a:pathLst>
                <a:path w="35" h="8">
                  <a:moveTo>
                    <a:pt x="2" y="7"/>
                  </a:moveTo>
                  <a:lnTo>
                    <a:pt x="31" y="1"/>
                  </a:lnTo>
                  <a:lnTo>
                    <a:pt x="34" y="0"/>
                  </a:lnTo>
                  <a:lnTo>
                    <a:pt x="1" y="2"/>
                  </a:lnTo>
                  <a:lnTo>
                    <a:pt x="0" y="4"/>
                  </a:lnTo>
                  <a:lnTo>
                    <a:pt x="2" y="7"/>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3" name="Freeform 628"/>
            <p:cNvSpPr>
              <a:spLocks/>
            </p:cNvSpPr>
            <p:nvPr/>
          </p:nvSpPr>
          <p:spPr bwMode="auto">
            <a:xfrm>
              <a:off x="4128" y="2500"/>
              <a:ext cx="41" cy="14"/>
            </a:xfrm>
            <a:custGeom>
              <a:avLst/>
              <a:gdLst>
                <a:gd name="T0" fmla="*/ 2 w 41"/>
                <a:gd name="T1" fmla="*/ 13 h 14"/>
                <a:gd name="T2" fmla="*/ 37 w 41"/>
                <a:gd name="T3" fmla="*/ 2 h 14"/>
                <a:gd name="T4" fmla="*/ 40 w 41"/>
                <a:gd name="T5" fmla="*/ 0 h 14"/>
                <a:gd name="T6" fmla="*/ 1 w 41"/>
                <a:gd name="T7" fmla="*/ 3 h 14"/>
                <a:gd name="T8" fmla="*/ 0 w 41"/>
                <a:gd name="T9" fmla="*/ 7 h 14"/>
                <a:gd name="T10" fmla="*/ 2 w 41"/>
                <a:gd name="T11" fmla="*/ 13 h 14"/>
              </a:gdLst>
              <a:ahLst/>
              <a:cxnLst>
                <a:cxn ang="0">
                  <a:pos x="T0" y="T1"/>
                </a:cxn>
                <a:cxn ang="0">
                  <a:pos x="T2" y="T3"/>
                </a:cxn>
                <a:cxn ang="0">
                  <a:pos x="T4" y="T5"/>
                </a:cxn>
                <a:cxn ang="0">
                  <a:pos x="T6" y="T7"/>
                </a:cxn>
                <a:cxn ang="0">
                  <a:pos x="T8" y="T9"/>
                </a:cxn>
                <a:cxn ang="0">
                  <a:pos x="T10" y="T11"/>
                </a:cxn>
              </a:cxnLst>
              <a:rect l="0" t="0" r="r" b="b"/>
              <a:pathLst>
                <a:path w="41" h="14">
                  <a:moveTo>
                    <a:pt x="2" y="13"/>
                  </a:moveTo>
                  <a:lnTo>
                    <a:pt x="37" y="2"/>
                  </a:lnTo>
                  <a:lnTo>
                    <a:pt x="40" y="0"/>
                  </a:lnTo>
                  <a:lnTo>
                    <a:pt x="1" y="3"/>
                  </a:lnTo>
                  <a:lnTo>
                    <a:pt x="0" y="7"/>
                  </a:lnTo>
                  <a:lnTo>
                    <a:pt x="2"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4" name="Freeform 629"/>
            <p:cNvSpPr>
              <a:spLocks/>
            </p:cNvSpPr>
            <p:nvPr/>
          </p:nvSpPr>
          <p:spPr bwMode="auto">
            <a:xfrm>
              <a:off x="4116" y="2494"/>
              <a:ext cx="35" cy="8"/>
            </a:xfrm>
            <a:custGeom>
              <a:avLst/>
              <a:gdLst>
                <a:gd name="T0" fmla="*/ 2 w 35"/>
                <a:gd name="T1" fmla="*/ 7 h 8"/>
                <a:gd name="T2" fmla="*/ 32 w 35"/>
                <a:gd name="T3" fmla="*/ 2 h 8"/>
                <a:gd name="T4" fmla="*/ 34 w 35"/>
                <a:gd name="T5" fmla="*/ 0 h 8"/>
                <a:gd name="T6" fmla="*/ 1 w 35"/>
                <a:gd name="T7" fmla="*/ 2 h 8"/>
                <a:gd name="T8" fmla="*/ 0 w 35"/>
                <a:gd name="T9" fmla="*/ 4 h 8"/>
                <a:gd name="T10" fmla="*/ 2 w 35"/>
                <a:gd name="T11" fmla="*/ 7 h 8"/>
              </a:gdLst>
              <a:ahLst/>
              <a:cxnLst>
                <a:cxn ang="0">
                  <a:pos x="T0" y="T1"/>
                </a:cxn>
                <a:cxn ang="0">
                  <a:pos x="T2" y="T3"/>
                </a:cxn>
                <a:cxn ang="0">
                  <a:pos x="T4" y="T5"/>
                </a:cxn>
                <a:cxn ang="0">
                  <a:pos x="T6" y="T7"/>
                </a:cxn>
                <a:cxn ang="0">
                  <a:pos x="T8" y="T9"/>
                </a:cxn>
                <a:cxn ang="0">
                  <a:pos x="T10" y="T11"/>
                </a:cxn>
              </a:cxnLst>
              <a:rect l="0" t="0" r="r" b="b"/>
              <a:pathLst>
                <a:path w="35" h="8">
                  <a:moveTo>
                    <a:pt x="2" y="7"/>
                  </a:moveTo>
                  <a:lnTo>
                    <a:pt x="32" y="2"/>
                  </a:lnTo>
                  <a:lnTo>
                    <a:pt x="34" y="0"/>
                  </a:lnTo>
                  <a:lnTo>
                    <a:pt x="1" y="2"/>
                  </a:lnTo>
                  <a:lnTo>
                    <a:pt x="0" y="4"/>
                  </a:lnTo>
                  <a:lnTo>
                    <a:pt x="2" y="7"/>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5" name="Freeform 630"/>
            <p:cNvSpPr>
              <a:spLocks/>
            </p:cNvSpPr>
            <p:nvPr/>
          </p:nvSpPr>
          <p:spPr bwMode="auto">
            <a:xfrm>
              <a:off x="4116" y="2494"/>
              <a:ext cx="41" cy="14"/>
            </a:xfrm>
            <a:custGeom>
              <a:avLst/>
              <a:gdLst>
                <a:gd name="T0" fmla="*/ 2 w 41"/>
                <a:gd name="T1" fmla="*/ 13 h 14"/>
                <a:gd name="T2" fmla="*/ 38 w 41"/>
                <a:gd name="T3" fmla="*/ 3 h 14"/>
                <a:gd name="T4" fmla="*/ 40 w 41"/>
                <a:gd name="T5" fmla="*/ 0 h 14"/>
                <a:gd name="T6" fmla="*/ 1 w 41"/>
                <a:gd name="T7" fmla="*/ 3 h 14"/>
                <a:gd name="T8" fmla="*/ 0 w 41"/>
                <a:gd name="T9" fmla="*/ 7 h 14"/>
                <a:gd name="T10" fmla="*/ 2 w 41"/>
                <a:gd name="T11" fmla="*/ 13 h 14"/>
              </a:gdLst>
              <a:ahLst/>
              <a:cxnLst>
                <a:cxn ang="0">
                  <a:pos x="T0" y="T1"/>
                </a:cxn>
                <a:cxn ang="0">
                  <a:pos x="T2" y="T3"/>
                </a:cxn>
                <a:cxn ang="0">
                  <a:pos x="T4" y="T5"/>
                </a:cxn>
                <a:cxn ang="0">
                  <a:pos x="T6" y="T7"/>
                </a:cxn>
                <a:cxn ang="0">
                  <a:pos x="T8" y="T9"/>
                </a:cxn>
                <a:cxn ang="0">
                  <a:pos x="T10" y="T11"/>
                </a:cxn>
              </a:cxnLst>
              <a:rect l="0" t="0" r="r" b="b"/>
              <a:pathLst>
                <a:path w="41" h="14">
                  <a:moveTo>
                    <a:pt x="2" y="13"/>
                  </a:moveTo>
                  <a:lnTo>
                    <a:pt x="38" y="3"/>
                  </a:lnTo>
                  <a:lnTo>
                    <a:pt x="40" y="0"/>
                  </a:lnTo>
                  <a:lnTo>
                    <a:pt x="1" y="3"/>
                  </a:lnTo>
                  <a:lnTo>
                    <a:pt x="0" y="7"/>
                  </a:lnTo>
                  <a:lnTo>
                    <a:pt x="2"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6" name="Freeform 631"/>
            <p:cNvSpPr>
              <a:spLocks/>
            </p:cNvSpPr>
            <p:nvPr/>
          </p:nvSpPr>
          <p:spPr bwMode="auto">
            <a:xfrm>
              <a:off x="4105" y="2486"/>
              <a:ext cx="36" cy="9"/>
            </a:xfrm>
            <a:custGeom>
              <a:avLst/>
              <a:gdLst>
                <a:gd name="T0" fmla="*/ 2 w 36"/>
                <a:gd name="T1" fmla="*/ 8 h 9"/>
                <a:gd name="T2" fmla="*/ 33 w 36"/>
                <a:gd name="T3" fmla="*/ 2 h 9"/>
                <a:gd name="T4" fmla="*/ 35 w 36"/>
                <a:gd name="T5" fmla="*/ 0 h 9"/>
                <a:gd name="T6" fmla="*/ 1 w 36"/>
                <a:gd name="T7" fmla="*/ 2 h 9"/>
                <a:gd name="T8" fmla="*/ 0 w 36"/>
                <a:gd name="T9" fmla="*/ 4 h 9"/>
                <a:gd name="T10" fmla="*/ 2 w 36"/>
                <a:gd name="T11" fmla="*/ 8 h 9"/>
              </a:gdLst>
              <a:ahLst/>
              <a:cxnLst>
                <a:cxn ang="0">
                  <a:pos x="T0" y="T1"/>
                </a:cxn>
                <a:cxn ang="0">
                  <a:pos x="T2" y="T3"/>
                </a:cxn>
                <a:cxn ang="0">
                  <a:pos x="T4" y="T5"/>
                </a:cxn>
                <a:cxn ang="0">
                  <a:pos x="T6" y="T7"/>
                </a:cxn>
                <a:cxn ang="0">
                  <a:pos x="T8" y="T9"/>
                </a:cxn>
                <a:cxn ang="0">
                  <a:pos x="T10" y="T11"/>
                </a:cxn>
              </a:cxnLst>
              <a:rect l="0" t="0" r="r" b="b"/>
              <a:pathLst>
                <a:path w="36" h="9">
                  <a:moveTo>
                    <a:pt x="2" y="8"/>
                  </a:moveTo>
                  <a:lnTo>
                    <a:pt x="33" y="2"/>
                  </a:lnTo>
                  <a:lnTo>
                    <a:pt x="35" y="0"/>
                  </a:lnTo>
                  <a:lnTo>
                    <a:pt x="1" y="2"/>
                  </a:lnTo>
                  <a:lnTo>
                    <a:pt x="0" y="4"/>
                  </a:lnTo>
                  <a:lnTo>
                    <a:pt x="2" y="8"/>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7" name="Freeform 632"/>
            <p:cNvSpPr>
              <a:spLocks/>
            </p:cNvSpPr>
            <p:nvPr/>
          </p:nvSpPr>
          <p:spPr bwMode="auto">
            <a:xfrm>
              <a:off x="4105" y="2486"/>
              <a:ext cx="42" cy="15"/>
            </a:xfrm>
            <a:custGeom>
              <a:avLst/>
              <a:gdLst>
                <a:gd name="T0" fmla="*/ 2 w 42"/>
                <a:gd name="T1" fmla="*/ 14 h 15"/>
                <a:gd name="T2" fmla="*/ 39 w 42"/>
                <a:gd name="T3" fmla="*/ 4 h 15"/>
                <a:gd name="T4" fmla="*/ 41 w 42"/>
                <a:gd name="T5" fmla="*/ 0 h 15"/>
                <a:gd name="T6" fmla="*/ 1 w 42"/>
                <a:gd name="T7" fmla="*/ 3 h 15"/>
                <a:gd name="T8" fmla="*/ 0 w 42"/>
                <a:gd name="T9" fmla="*/ 7 h 15"/>
                <a:gd name="T10" fmla="*/ 2 w 42"/>
                <a:gd name="T11" fmla="*/ 14 h 15"/>
              </a:gdLst>
              <a:ahLst/>
              <a:cxnLst>
                <a:cxn ang="0">
                  <a:pos x="T0" y="T1"/>
                </a:cxn>
                <a:cxn ang="0">
                  <a:pos x="T2" y="T3"/>
                </a:cxn>
                <a:cxn ang="0">
                  <a:pos x="T4" y="T5"/>
                </a:cxn>
                <a:cxn ang="0">
                  <a:pos x="T6" y="T7"/>
                </a:cxn>
                <a:cxn ang="0">
                  <a:pos x="T8" y="T9"/>
                </a:cxn>
                <a:cxn ang="0">
                  <a:pos x="T10" y="T11"/>
                </a:cxn>
              </a:cxnLst>
              <a:rect l="0" t="0" r="r" b="b"/>
              <a:pathLst>
                <a:path w="42" h="15">
                  <a:moveTo>
                    <a:pt x="2" y="14"/>
                  </a:moveTo>
                  <a:lnTo>
                    <a:pt x="39" y="4"/>
                  </a:lnTo>
                  <a:lnTo>
                    <a:pt x="41" y="0"/>
                  </a:lnTo>
                  <a:lnTo>
                    <a:pt x="1" y="3"/>
                  </a:lnTo>
                  <a:lnTo>
                    <a:pt x="0" y="7"/>
                  </a:lnTo>
                  <a:lnTo>
                    <a:pt x="2"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8" name="Freeform 633"/>
            <p:cNvSpPr>
              <a:spLocks/>
            </p:cNvSpPr>
            <p:nvPr/>
          </p:nvSpPr>
          <p:spPr bwMode="auto">
            <a:xfrm>
              <a:off x="4091" y="2478"/>
              <a:ext cx="38" cy="8"/>
            </a:xfrm>
            <a:custGeom>
              <a:avLst/>
              <a:gdLst>
                <a:gd name="T0" fmla="*/ 37 w 38"/>
                <a:gd name="T1" fmla="*/ 0 h 8"/>
                <a:gd name="T2" fmla="*/ 1 w 38"/>
                <a:gd name="T3" fmla="*/ 1 h 8"/>
                <a:gd name="T4" fmla="*/ 0 w 38"/>
                <a:gd name="T5" fmla="*/ 3 h 8"/>
                <a:gd name="T6" fmla="*/ 2 w 38"/>
                <a:gd name="T7" fmla="*/ 7 h 8"/>
                <a:gd name="T8" fmla="*/ 34 w 38"/>
                <a:gd name="T9" fmla="*/ 2 h 8"/>
                <a:gd name="T10" fmla="*/ 37 w 38"/>
                <a:gd name="T11" fmla="*/ 0 h 8"/>
              </a:gdLst>
              <a:ahLst/>
              <a:cxnLst>
                <a:cxn ang="0">
                  <a:pos x="T0" y="T1"/>
                </a:cxn>
                <a:cxn ang="0">
                  <a:pos x="T2" y="T3"/>
                </a:cxn>
                <a:cxn ang="0">
                  <a:pos x="T4" y="T5"/>
                </a:cxn>
                <a:cxn ang="0">
                  <a:pos x="T6" y="T7"/>
                </a:cxn>
                <a:cxn ang="0">
                  <a:pos x="T8" y="T9"/>
                </a:cxn>
                <a:cxn ang="0">
                  <a:pos x="T10" y="T11"/>
                </a:cxn>
              </a:cxnLst>
              <a:rect l="0" t="0" r="r" b="b"/>
              <a:pathLst>
                <a:path w="38" h="8">
                  <a:moveTo>
                    <a:pt x="37" y="0"/>
                  </a:moveTo>
                  <a:lnTo>
                    <a:pt x="1" y="1"/>
                  </a:lnTo>
                  <a:lnTo>
                    <a:pt x="0" y="3"/>
                  </a:lnTo>
                  <a:lnTo>
                    <a:pt x="2" y="7"/>
                  </a:lnTo>
                  <a:lnTo>
                    <a:pt x="34" y="2"/>
                  </a:lnTo>
                  <a:lnTo>
                    <a:pt x="37"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39" name="Freeform 634"/>
            <p:cNvSpPr>
              <a:spLocks/>
            </p:cNvSpPr>
            <p:nvPr/>
          </p:nvSpPr>
          <p:spPr bwMode="auto">
            <a:xfrm>
              <a:off x="4091" y="2478"/>
              <a:ext cx="44" cy="14"/>
            </a:xfrm>
            <a:custGeom>
              <a:avLst/>
              <a:gdLst>
                <a:gd name="T0" fmla="*/ 43 w 44"/>
                <a:gd name="T1" fmla="*/ 0 h 14"/>
                <a:gd name="T2" fmla="*/ 1 w 44"/>
                <a:gd name="T3" fmla="*/ 2 h 14"/>
                <a:gd name="T4" fmla="*/ 0 w 44"/>
                <a:gd name="T5" fmla="*/ 6 h 14"/>
                <a:gd name="T6" fmla="*/ 2 w 44"/>
                <a:gd name="T7" fmla="*/ 13 h 14"/>
                <a:gd name="T8" fmla="*/ 40 w 44"/>
                <a:gd name="T9" fmla="*/ 3 h 14"/>
                <a:gd name="T10" fmla="*/ 43 w 44"/>
                <a:gd name="T11" fmla="*/ 0 h 14"/>
              </a:gdLst>
              <a:ahLst/>
              <a:cxnLst>
                <a:cxn ang="0">
                  <a:pos x="T0" y="T1"/>
                </a:cxn>
                <a:cxn ang="0">
                  <a:pos x="T2" y="T3"/>
                </a:cxn>
                <a:cxn ang="0">
                  <a:pos x="T4" y="T5"/>
                </a:cxn>
                <a:cxn ang="0">
                  <a:pos x="T6" y="T7"/>
                </a:cxn>
                <a:cxn ang="0">
                  <a:pos x="T8" y="T9"/>
                </a:cxn>
                <a:cxn ang="0">
                  <a:pos x="T10" y="T11"/>
                </a:cxn>
              </a:cxnLst>
              <a:rect l="0" t="0" r="r" b="b"/>
              <a:pathLst>
                <a:path w="44" h="14">
                  <a:moveTo>
                    <a:pt x="43" y="0"/>
                  </a:moveTo>
                  <a:lnTo>
                    <a:pt x="1" y="2"/>
                  </a:lnTo>
                  <a:lnTo>
                    <a:pt x="0" y="6"/>
                  </a:lnTo>
                  <a:lnTo>
                    <a:pt x="2" y="13"/>
                  </a:lnTo>
                  <a:lnTo>
                    <a:pt x="40" y="3"/>
                  </a:lnTo>
                  <a:lnTo>
                    <a:pt x="4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0" name="Freeform 635"/>
            <p:cNvSpPr>
              <a:spLocks/>
            </p:cNvSpPr>
            <p:nvPr/>
          </p:nvSpPr>
          <p:spPr bwMode="auto">
            <a:xfrm>
              <a:off x="3978" y="2278"/>
              <a:ext cx="33" cy="18"/>
            </a:xfrm>
            <a:custGeom>
              <a:avLst/>
              <a:gdLst>
                <a:gd name="T0" fmla="*/ 30 w 33"/>
                <a:gd name="T1" fmla="*/ 17 h 18"/>
                <a:gd name="T2" fmla="*/ 32 w 33"/>
                <a:gd name="T3" fmla="*/ 12 h 18"/>
                <a:gd name="T4" fmla="*/ 2 w 33"/>
                <a:gd name="T5" fmla="*/ 0 h 18"/>
                <a:gd name="T6" fmla="*/ 0 w 33"/>
                <a:gd name="T7" fmla="*/ 5 h 18"/>
                <a:gd name="T8" fmla="*/ 30 w 33"/>
                <a:gd name="T9" fmla="*/ 17 h 18"/>
              </a:gdLst>
              <a:ahLst/>
              <a:cxnLst>
                <a:cxn ang="0">
                  <a:pos x="T0" y="T1"/>
                </a:cxn>
                <a:cxn ang="0">
                  <a:pos x="T2" y="T3"/>
                </a:cxn>
                <a:cxn ang="0">
                  <a:pos x="T4" y="T5"/>
                </a:cxn>
                <a:cxn ang="0">
                  <a:pos x="T6" y="T7"/>
                </a:cxn>
                <a:cxn ang="0">
                  <a:pos x="T8" y="T9"/>
                </a:cxn>
              </a:cxnLst>
              <a:rect l="0" t="0" r="r" b="b"/>
              <a:pathLst>
                <a:path w="33" h="18">
                  <a:moveTo>
                    <a:pt x="30" y="17"/>
                  </a:moveTo>
                  <a:lnTo>
                    <a:pt x="32" y="12"/>
                  </a:lnTo>
                  <a:lnTo>
                    <a:pt x="2" y="0"/>
                  </a:lnTo>
                  <a:lnTo>
                    <a:pt x="0" y="5"/>
                  </a:lnTo>
                  <a:lnTo>
                    <a:pt x="30" y="1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1" name="Freeform 636"/>
            <p:cNvSpPr>
              <a:spLocks/>
            </p:cNvSpPr>
            <p:nvPr/>
          </p:nvSpPr>
          <p:spPr bwMode="auto">
            <a:xfrm>
              <a:off x="3978" y="2278"/>
              <a:ext cx="39" cy="24"/>
            </a:xfrm>
            <a:custGeom>
              <a:avLst/>
              <a:gdLst>
                <a:gd name="T0" fmla="*/ 36 w 39"/>
                <a:gd name="T1" fmla="*/ 23 h 24"/>
                <a:gd name="T2" fmla="*/ 38 w 39"/>
                <a:gd name="T3" fmla="*/ 16 h 24"/>
                <a:gd name="T4" fmla="*/ 2 w 39"/>
                <a:gd name="T5" fmla="*/ 0 h 24"/>
                <a:gd name="T6" fmla="*/ 0 w 39"/>
                <a:gd name="T7" fmla="*/ 7 h 24"/>
                <a:gd name="T8" fmla="*/ 36 w 39"/>
                <a:gd name="T9" fmla="*/ 23 h 24"/>
              </a:gdLst>
              <a:ahLst/>
              <a:cxnLst>
                <a:cxn ang="0">
                  <a:pos x="T0" y="T1"/>
                </a:cxn>
                <a:cxn ang="0">
                  <a:pos x="T2" y="T3"/>
                </a:cxn>
                <a:cxn ang="0">
                  <a:pos x="T4" y="T5"/>
                </a:cxn>
                <a:cxn ang="0">
                  <a:pos x="T6" y="T7"/>
                </a:cxn>
                <a:cxn ang="0">
                  <a:pos x="T8" y="T9"/>
                </a:cxn>
              </a:cxnLst>
              <a:rect l="0" t="0" r="r" b="b"/>
              <a:pathLst>
                <a:path w="39" h="24">
                  <a:moveTo>
                    <a:pt x="36" y="23"/>
                  </a:moveTo>
                  <a:lnTo>
                    <a:pt x="38" y="16"/>
                  </a:lnTo>
                  <a:lnTo>
                    <a:pt x="2" y="0"/>
                  </a:lnTo>
                  <a:lnTo>
                    <a:pt x="0" y="7"/>
                  </a:lnTo>
                  <a:lnTo>
                    <a:pt x="36"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2" name="Freeform 637"/>
            <p:cNvSpPr>
              <a:spLocks/>
            </p:cNvSpPr>
            <p:nvPr/>
          </p:nvSpPr>
          <p:spPr bwMode="auto">
            <a:xfrm>
              <a:off x="3981" y="2292"/>
              <a:ext cx="33" cy="17"/>
            </a:xfrm>
            <a:custGeom>
              <a:avLst/>
              <a:gdLst>
                <a:gd name="T0" fmla="*/ 31 w 33"/>
                <a:gd name="T1" fmla="*/ 16 h 17"/>
                <a:gd name="T2" fmla="*/ 32 w 33"/>
                <a:gd name="T3" fmla="*/ 11 h 17"/>
                <a:gd name="T4" fmla="*/ 2 w 33"/>
                <a:gd name="T5" fmla="*/ 0 h 17"/>
                <a:gd name="T6" fmla="*/ 0 w 33"/>
                <a:gd name="T7" fmla="*/ 6 h 17"/>
                <a:gd name="T8" fmla="*/ 31 w 33"/>
                <a:gd name="T9" fmla="*/ 16 h 17"/>
              </a:gdLst>
              <a:ahLst/>
              <a:cxnLst>
                <a:cxn ang="0">
                  <a:pos x="T0" y="T1"/>
                </a:cxn>
                <a:cxn ang="0">
                  <a:pos x="T2" y="T3"/>
                </a:cxn>
                <a:cxn ang="0">
                  <a:pos x="T4" y="T5"/>
                </a:cxn>
                <a:cxn ang="0">
                  <a:pos x="T6" y="T7"/>
                </a:cxn>
                <a:cxn ang="0">
                  <a:pos x="T8" y="T9"/>
                </a:cxn>
              </a:cxnLst>
              <a:rect l="0" t="0" r="r" b="b"/>
              <a:pathLst>
                <a:path w="33" h="17">
                  <a:moveTo>
                    <a:pt x="31" y="16"/>
                  </a:moveTo>
                  <a:lnTo>
                    <a:pt x="32" y="11"/>
                  </a:lnTo>
                  <a:lnTo>
                    <a:pt x="2" y="0"/>
                  </a:lnTo>
                  <a:lnTo>
                    <a:pt x="0" y="6"/>
                  </a:lnTo>
                  <a:lnTo>
                    <a:pt x="31" y="16"/>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3" name="Freeform 638"/>
            <p:cNvSpPr>
              <a:spLocks/>
            </p:cNvSpPr>
            <p:nvPr/>
          </p:nvSpPr>
          <p:spPr bwMode="auto">
            <a:xfrm>
              <a:off x="3981" y="2292"/>
              <a:ext cx="39" cy="23"/>
            </a:xfrm>
            <a:custGeom>
              <a:avLst/>
              <a:gdLst>
                <a:gd name="T0" fmla="*/ 37 w 39"/>
                <a:gd name="T1" fmla="*/ 22 h 23"/>
                <a:gd name="T2" fmla="*/ 38 w 39"/>
                <a:gd name="T3" fmla="*/ 15 h 23"/>
                <a:gd name="T4" fmla="*/ 2 w 39"/>
                <a:gd name="T5" fmla="*/ 0 h 23"/>
                <a:gd name="T6" fmla="*/ 0 w 39"/>
                <a:gd name="T7" fmla="*/ 8 h 23"/>
                <a:gd name="T8" fmla="*/ 37 w 39"/>
                <a:gd name="T9" fmla="*/ 22 h 23"/>
              </a:gdLst>
              <a:ahLst/>
              <a:cxnLst>
                <a:cxn ang="0">
                  <a:pos x="T0" y="T1"/>
                </a:cxn>
                <a:cxn ang="0">
                  <a:pos x="T2" y="T3"/>
                </a:cxn>
                <a:cxn ang="0">
                  <a:pos x="T4" y="T5"/>
                </a:cxn>
                <a:cxn ang="0">
                  <a:pos x="T6" y="T7"/>
                </a:cxn>
                <a:cxn ang="0">
                  <a:pos x="T8" y="T9"/>
                </a:cxn>
              </a:cxnLst>
              <a:rect l="0" t="0" r="r" b="b"/>
              <a:pathLst>
                <a:path w="39" h="23">
                  <a:moveTo>
                    <a:pt x="37" y="22"/>
                  </a:moveTo>
                  <a:lnTo>
                    <a:pt x="38" y="15"/>
                  </a:lnTo>
                  <a:lnTo>
                    <a:pt x="2" y="0"/>
                  </a:lnTo>
                  <a:lnTo>
                    <a:pt x="0" y="8"/>
                  </a:lnTo>
                  <a:lnTo>
                    <a:pt x="37" y="2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4" name="Freeform 639"/>
            <p:cNvSpPr>
              <a:spLocks/>
            </p:cNvSpPr>
            <p:nvPr/>
          </p:nvSpPr>
          <p:spPr bwMode="auto">
            <a:xfrm>
              <a:off x="3987" y="2307"/>
              <a:ext cx="33" cy="15"/>
            </a:xfrm>
            <a:custGeom>
              <a:avLst/>
              <a:gdLst>
                <a:gd name="T0" fmla="*/ 30 w 33"/>
                <a:gd name="T1" fmla="*/ 14 h 15"/>
                <a:gd name="T2" fmla="*/ 32 w 33"/>
                <a:gd name="T3" fmla="*/ 8 h 15"/>
                <a:gd name="T4" fmla="*/ 1 w 33"/>
                <a:gd name="T5" fmla="*/ 0 h 15"/>
                <a:gd name="T6" fmla="*/ 0 w 33"/>
                <a:gd name="T7" fmla="*/ 6 h 15"/>
                <a:gd name="T8" fmla="*/ 30 w 33"/>
                <a:gd name="T9" fmla="*/ 14 h 15"/>
              </a:gdLst>
              <a:ahLst/>
              <a:cxnLst>
                <a:cxn ang="0">
                  <a:pos x="T0" y="T1"/>
                </a:cxn>
                <a:cxn ang="0">
                  <a:pos x="T2" y="T3"/>
                </a:cxn>
                <a:cxn ang="0">
                  <a:pos x="T4" y="T5"/>
                </a:cxn>
                <a:cxn ang="0">
                  <a:pos x="T6" y="T7"/>
                </a:cxn>
                <a:cxn ang="0">
                  <a:pos x="T8" y="T9"/>
                </a:cxn>
              </a:cxnLst>
              <a:rect l="0" t="0" r="r" b="b"/>
              <a:pathLst>
                <a:path w="33" h="15">
                  <a:moveTo>
                    <a:pt x="30" y="14"/>
                  </a:moveTo>
                  <a:lnTo>
                    <a:pt x="32" y="8"/>
                  </a:lnTo>
                  <a:lnTo>
                    <a:pt x="1" y="0"/>
                  </a:lnTo>
                  <a:lnTo>
                    <a:pt x="0" y="6"/>
                  </a:lnTo>
                  <a:lnTo>
                    <a:pt x="30" y="1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5" name="Freeform 640"/>
            <p:cNvSpPr>
              <a:spLocks/>
            </p:cNvSpPr>
            <p:nvPr/>
          </p:nvSpPr>
          <p:spPr bwMode="auto">
            <a:xfrm>
              <a:off x="3987" y="2307"/>
              <a:ext cx="39" cy="21"/>
            </a:xfrm>
            <a:custGeom>
              <a:avLst/>
              <a:gdLst>
                <a:gd name="T0" fmla="*/ 36 w 39"/>
                <a:gd name="T1" fmla="*/ 20 h 21"/>
                <a:gd name="T2" fmla="*/ 38 w 39"/>
                <a:gd name="T3" fmla="*/ 12 h 21"/>
                <a:gd name="T4" fmla="*/ 1 w 39"/>
                <a:gd name="T5" fmla="*/ 0 h 21"/>
                <a:gd name="T6" fmla="*/ 0 w 39"/>
                <a:gd name="T7" fmla="*/ 8 h 21"/>
                <a:gd name="T8" fmla="*/ 36 w 39"/>
                <a:gd name="T9" fmla="*/ 20 h 21"/>
              </a:gdLst>
              <a:ahLst/>
              <a:cxnLst>
                <a:cxn ang="0">
                  <a:pos x="T0" y="T1"/>
                </a:cxn>
                <a:cxn ang="0">
                  <a:pos x="T2" y="T3"/>
                </a:cxn>
                <a:cxn ang="0">
                  <a:pos x="T4" y="T5"/>
                </a:cxn>
                <a:cxn ang="0">
                  <a:pos x="T6" y="T7"/>
                </a:cxn>
                <a:cxn ang="0">
                  <a:pos x="T8" y="T9"/>
                </a:cxn>
              </a:cxnLst>
              <a:rect l="0" t="0" r="r" b="b"/>
              <a:pathLst>
                <a:path w="39" h="21">
                  <a:moveTo>
                    <a:pt x="36" y="20"/>
                  </a:moveTo>
                  <a:lnTo>
                    <a:pt x="38" y="12"/>
                  </a:lnTo>
                  <a:lnTo>
                    <a:pt x="1" y="0"/>
                  </a:lnTo>
                  <a:lnTo>
                    <a:pt x="0" y="8"/>
                  </a:lnTo>
                  <a:lnTo>
                    <a:pt x="36" y="2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6" name="Freeform 641"/>
            <p:cNvSpPr>
              <a:spLocks/>
            </p:cNvSpPr>
            <p:nvPr/>
          </p:nvSpPr>
          <p:spPr bwMode="auto">
            <a:xfrm>
              <a:off x="3993" y="2322"/>
              <a:ext cx="32" cy="13"/>
            </a:xfrm>
            <a:custGeom>
              <a:avLst/>
              <a:gdLst>
                <a:gd name="T0" fmla="*/ 30 w 32"/>
                <a:gd name="T1" fmla="*/ 12 h 13"/>
                <a:gd name="T2" fmla="*/ 31 w 32"/>
                <a:gd name="T3" fmla="*/ 7 h 13"/>
                <a:gd name="T4" fmla="*/ 1 w 32"/>
                <a:gd name="T5" fmla="*/ 0 h 13"/>
                <a:gd name="T6" fmla="*/ 0 w 32"/>
                <a:gd name="T7" fmla="*/ 5 h 13"/>
                <a:gd name="T8" fmla="*/ 30 w 32"/>
                <a:gd name="T9" fmla="*/ 12 h 13"/>
              </a:gdLst>
              <a:ahLst/>
              <a:cxnLst>
                <a:cxn ang="0">
                  <a:pos x="T0" y="T1"/>
                </a:cxn>
                <a:cxn ang="0">
                  <a:pos x="T2" y="T3"/>
                </a:cxn>
                <a:cxn ang="0">
                  <a:pos x="T4" y="T5"/>
                </a:cxn>
                <a:cxn ang="0">
                  <a:pos x="T6" y="T7"/>
                </a:cxn>
                <a:cxn ang="0">
                  <a:pos x="T8" y="T9"/>
                </a:cxn>
              </a:cxnLst>
              <a:rect l="0" t="0" r="r" b="b"/>
              <a:pathLst>
                <a:path w="32" h="13">
                  <a:moveTo>
                    <a:pt x="30" y="12"/>
                  </a:moveTo>
                  <a:lnTo>
                    <a:pt x="31" y="7"/>
                  </a:lnTo>
                  <a:lnTo>
                    <a:pt x="1" y="0"/>
                  </a:lnTo>
                  <a:lnTo>
                    <a:pt x="0" y="5"/>
                  </a:lnTo>
                  <a:lnTo>
                    <a:pt x="30" y="12"/>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7" name="Freeform 642"/>
            <p:cNvSpPr>
              <a:spLocks/>
            </p:cNvSpPr>
            <p:nvPr/>
          </p:nvSpPr>
          <p:spPr bwMode="auto">
            <a:xfrm>
              <a:off x="3993" y="2322"/>
              <a:ext cx="38" cy="19"/>
            </a:xfrm>
            <a:custGeom>
              <a:avLst/>
              <a:gdLst>
                <a:gd name="T0" fmla="*/ 36 w 38"/>
                <a:gd name="T1" fmla="*/ 18 h 19"/>
                <a:gd name="T2" fmla="*/ 37 w 38"/>
                <a:gd name="T3" fmla="*/ 11 h 19"/>
                <a:gd name="T4" fmla="*/ 1 w 38"/>
                <a:gd name="T5" fmla="*/ 0 h 19"/>
                <a:gd name="T6" fmla="*/ 0 w 38"/>
                <a:gd name="T7" fmla="*/ 8 h 19"/>
                <a:gd name="T8" fmla="*/ 36 w 38"/>
                <a:gd name="T9" fmla="*/ 18 h 19"/>
              </a:gdLst>
              <a:ahLst/>
              <a:cxnLst>
                <a:cxn ang="0">
                  <a:pos x="T0" y="T1"/>
                </a:cxn>
                <a:cxn ang="0">
                  <a:pos x="T2" y="T3"/>
                </a:cxn>
                <a:cxn ang="0">
                  <a:pos x="T4" y="T5"/>
                </a:cxn>
                <a:cxn ang="0">
                  <a:pos x="T6" y="T7"/>
                </a:cxn>
                <a:cxn ang="0">
                  <a:pos x="T8" y="T9"/>
                </a:cxn>
              </a:cxnLst>
              <a:rect l="0" t="0" r="r" b="b"/>
              <a:pathLst>
                <a:path w="38" h="19">
                  <a:moveTo>
                    <a:pt x="36" y="18"/>
                  </a:moveTo>
                  <a:lnTo>
                    <a:pt x="37" y="11"/>
                  </a:lnTo>
                  <a:lnTo>
                    <a:pt x="1" y="0"/>
                  </a:lnTo>
                  <a:lnTo>
                    <a:pt x="0" y="8"/>
                  </a:lnTo>
                  <a:lnTo>
                    <a:pt x="36"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8" name="Freeform 643"/>
            <p:cNvSpPr>
              <a:spLocks/>
            </p:cNvSpPr>
            <p:nvPr/>
          </p:nvSpPr>
          <p:spPr bwMode="auto">
            <a:xfrm>
              <a:off x="3997" y="2336"/>
              <a:ext cx="33" cy="11"/>
            </a:xfrm>
            <a:custGeom>
              <a:avLst/>
              <a:gdLst>
                <a:gd name="T0" fmla="*/ 31 w 33"/>
                <a:gd name="T1" fmla="*/ 10 h 11"/>
                <a:gd name="T2" fmla="*/ 32 w 33"/>
                <a:gd name="T3" fmla="*/ 6 h 11"/>
                <a:gd name="T4" fmla="*/ 1 w 33"/>
                <a:gd name="T5" fmla="*/ 0 h 11"/>
                <a:gd name="T6" fmla="*/ 0 w 33"/>
                <a:gd name="T7" fmla="*/ 4 h 11"/>
                <a:gd name="T8" fmla="*/ 31 w 33"/>
                <a:gd name="T9" fmla="*/ 10 h 11"/>
              </a:gdLst>
              <a:ahLst/>
              <a:cxnLst>
                <a:cxn ang="0">
                  <a:pos x="T0" y="T1"/>
                </a:cxn>
                <a:cxn ang="0">
                  <a:pos x="T2" y="T3"/>
                </a:cxn>
                <a:cxn ang="0">
                  <a:pos x="T4" y="T5"/>
                </a:cxn>
                <a:cxn ang="0">
                  <a:pos x="T6" y="T7"/>
                </a:cxn>
                <a:cxn ang="0">
                  <a:pos x="T8" y="T9"/>
                </a:cxn>
              </a:cxnLst>
              <a:rect l="0" t="0" r="r" b="b"/>
              <a:pathLst>
                <a:path w="33" h="11">
                  <a:moveTo>
                    <a:pt x="31" y="10"/>
                  </a:moveTo>
                  <a:lnTo>
                    <a:pt x="32" y="6"/>
                  </a:lnTo>
                  <a:lnTo>
                    <a:pt x="1" y="0"/>
                  </a:lnTo>
                  <a:lnTo>
                    <a:pt x="0" y="4"/>
                  </a:lnTo>
                  <a:lnTo>
                    <a:pt x="31" y="1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49" name="Freeform 644"/>
            <p:cNvSpPr>
              <a:spLocks/>
            </p:cNvSpPr>
            <p:nvPr/>
          </p:nvSpPr>
          <p:spPr bwMode="auto">
            <a:xfrm>
              <a:off x="3997" y="2336"/>
              <a:ext cx="39" cy="17"/>
            </a:xfrm>
            <a:custGeom>
              <a:avLst/>
              <a:gdLst>
                <a:gd name="T0" fmla="*/ 37 w 39"/>
                <a:gd name="T1" fmla="*/ 16 h 17"/>
                <a:gd name="T2" fmla="*/ 38 w 39"/>
                <a:gd name="T3" fmla="*/ 9 h 17"/>
                <a:gd name="T4" fmla="*/ 1 w 39"/>
                <a:gd name="T5" fmla="*/ 0 h 17"/>
                <a:gd name="T6" fmla="*/ 0 w 39"/>
                <a:gd name="T7" fmla="*/ 7 h 17"/>
                <a:gd name="T8" fmla="*/ 37 w 39"/>
                <a:gd name="T9" fmla="*/ 16 h 17"/>
              </a:gdLst>
              <a:ahLst/>
              <a:cxnLst>
                <a:cxn ang="0">
                  <a:pos x="T0" y="T1"/>
                </a:cxn>
                <a:cxn ang="0">
                  <a:pos x="T2" y="T3"/>
                </a:cxn>
                <a:cxn ang="0">
                  <a:pos x="T4" y="T5"/>
                </a:cxn>
                <a:cxn ang="0">
                  <a:pos x="T6" y="T7"/>
                </a:cxn>
                <a:cxn ang="0">
                  <a:pos x="T8" y="T9"/>
                </a:cxn>
              </a:cxnLst>
              <a:rect l="0" t="0" r="r" b="b"/>
              <a:pathLst>
                <a:path w="39" h="17">
                  <a:moveTo>
                    <a:pt x="37" y="16"/>
                  </a:moveTo>
                  <a:lnTo>
                    <a:pt x="38" y="9"/>
                  </a:lnTo>
                  <a:lnTo>
                    <a:pt x="1" y="0"/>
                  </a:lnTo>
                  <a:lnTo>
                    <a:pt x="0" y="7"/>
                  </a:lnTo>
                  <a:lnTo>
                    <a:pt x="37"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0" name="Freeform 645"/>
            <p:cNvSpPr>
              <a:spLocks/>
            </p:cNvSpPr>
            <p:nvPr/>
          </p:nvSpPr>
          <p:spPr bwMode="auto">
            <a:xfrm>
              <a:off x="4004" y="2351"/>
              <a:ext cx="33" cy="9"/>
            </a:xfrm>
            <a:custGeom>
              <a:avLst/>
              <a:gdLst>
                <a:gd name="T0" fmla="*/ 31 w 33"/>
                <a:gd name="T1" fmla="*/ 8 h 9"/>
                <a:gd name="T2" fmla="*/ 32 w 33"/>
                <a:gd name="T3" fmla="*/ 4 h 9"/>
                <a:gd name="T4" fmla="*/ 1 w 33"/>
                <a:gd name="T5" fmla="*/ 0 h 9"/>
                <a:gd name="T6" fmla="*/ 0 w 33"/>
                <a:gd name="T7" fmla="*/ 4 h 9"/>
                <a:gd name="T8" fmla="*/ 31 w 33"/>
                <a:gd name="T9" fmla="*/ 8 h 9"/>
              </a:gdLst>
              <a:ahLst/>
              <a:cxnLst>
                <a:cxn ang="0">
                  <a:pos x="T0" y="T1"/>
                </a:cxn>
                <a:cxn ang="0">
                  <a:pos x="T2" y="T3"/>
                </a:cxn>
                <a:cxn ang="0">
                  <a:pos x="T4" y="T5"/>
                </a:cxn>
                <a:cxn ang="0">
                  <a:pos x="T6" y="T7"/>
                </a:cxn>
                <a:cxn ang="0">
                  <a:pos x="T8" y="T9"/>
                </a:cxn>
              </a:cxnLst>
              <a:rect l="0" t="0" r="r" b="b"/>
              <a:pathLst>
                <a:path w="33" h="9">
                  <a:moveTo>
                    <a:pt x="31" y="8"/>
                  </a:moveTo>
                  <a:lnTo>
                    <a:pt x="32" y="4"/>
                  </a:lnTo>
                  <a:lnTo>
                    <a:pt x="1" y="0"/>
                  </a:lnTo>
                  <a:lnTo>
                    <a:pt x="0" y="4"/>
                  </a:lnTo>
                  <a:lnTo>
                    <a:pt x="31" y="8"/>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1" name="Freeform 646"/>
            <p:cNvSpPr>
              <a:spLocks/>
            </p:cNvSpPr>
            <p:nvPr/>
          </p:nvSpPr>
          <p:spPr bwMode="auto">
            <a:xfrm>
              <a:off x="4004" y="2351"/>
              <a:ext cx="39" cy="15"/>
            </a:xfrm>
            <a:custGeom>
              <a:avLst/>
              <a:gdLst>
                <a:gd name="T0" fmla="*/ 37 w 39"/>
                <a:gd name="T1" fmla="*/ 14 h 15"/>
                <a:gd name="T2" fmla="*/ 38 w 39"/>
                <a:gd name="T3" fmla="*/ 7 h 15"/>
                <a:gd name="T4" fmla="*/ 1 w 39"/>
                <a:gd name="T5" fmla="*/ 0 h 15"/>
                <a:gd name="T6" fmla="*/ 0 w 39"/>
                <a:gd name="T7" fmla="*/ 7 h 15"/>
                <a:gd name="T8" fmla="*/ 37 w 39"/>
                <a:gd name="T9" fmla="*/ 14 h 15"/>
              </a:gdLst>
              <a:ahLst/>
              <a:cxnLst>
                <a:cxn ang="0">
                  <a:pos x="T0" y="T1"/>
                </a:cxn>
                <a:cxn ang="0">
                  <a:pos x="T2" y="T3"/>
                </a:cxn>
                <a:cxn ang="0">
                  <a:pos x="T4" y="T5"/>
                </a:cxn>
                <a:cxn ang="0">
                  <a:pos x="T6" y="T7"/>
                </a:cxn>
                <a:cxn ang="0">
                  <a:pos x="T8" y="T9"/>
                </a:cxn>
              </a:cxnLst>
              <a:rect l="0" t="0" r="r" b="b"/>
              <a:pathLst>
                <a:path w="39" h="15">
                  <a:moveTo>
                    <a:pt x="37" y="14"/>
                  </a:moveTo>
                  <a:lnTo>
                    <a:pt x="38" y="7"/>
                  </a:lnTo>
                  <a:lnTo>
                    <a:pt x="1" y="0"/>
                  </a:lnTo>
                  <a:lnTo>
                    <a:pt x="0" y="7"/>
                  </a:lnTo>
                  <a:lnTo>
                    <a:pt x="37"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2" name="Freeform 647"/>
            <p:cNvSpPr>
              <a:spLocks/>
            </p:cNvSpPr>
            <p:nvPr/>
          </p:nvSpPr>
          <p:spPr bwMode="auto">
            <a:xfrm>
              <a:off x="4012" y="2367"/>
              <a:ext cx="33" cy="7"/>
            </a:xfrm>
            <a:custGeom>
              <a:avLst/>
              <a:gdLst>
                <a:gd name="T0" fmla="*/ 32 w 33"/>
                <a:gd name="T1" fmla="*/ 6 h 7"/>
                <a:gd name="T2" fmla="*/ 32 w 33"/>
                <a:gd name="T3" fmla="*/ 3 h 7"/>
                <a:gd name="T4" fmla="*/ 1 w 33"/>
                <a:gd name="T5" fmla="*/ 0 h 7"/>
                <a:gd name="T6" fmla="*/ 0 w 33"/>
                <a:gd name="T7" fmla="*/ 4 h 7"/>
                <a:gd name="T8" fmla="*/ 32 w 33"/>
                <a:gd name="T9" fmla="*/ 6 h 7"/>
              </a:gdLst>
              <a:ahLst/>
              <a:cxnLst>
                <a:cxn ang="0">
                  <a:pos x="T0" y="T1"/>
                </a:cxn>
                <a:cxn ang="0">
                  <a:pos x="T2" y="T3"/>
                </a:cxn>
                <a:cxn ang="0">
                  <a:pos x="T4" y="T5"/>
                </a:cxn>
                <a:cxn ang="0">
                  <a:pos x="T6" y="T7"/>
                </a:cxn>
                <a:cxn ang="0">
                  <a:pos x="T8" y="T9"/>
                </a:cxn>
              </a:cxnLst>
              <a:rect l="0" t="0" r="r" b="b"/>
              <a:pathLst>
                <a:path w="33" h="7">
                  <a:moveTo>
                    <a:pt x="32" y="6"/>
                  </a:moveTo>
                  <a:lnTo>
                    <a:pt x="32" y="3"/>
                  </a:lnTo>
                  <a:lnTo>
                    <a:pt x="1" y="0"/>
                  </a:lnTo>
                  <a:lnTo>
                    <a:pt x="0" y="4"/>
                  </a:lnTo>
                  <a:lnTo>
                    <a:pt x="32" y="6"/>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3" name="Freeform 648"/>
            <p:cNvSpPr>
              <a:spLocks/>
            </p:cNvSpPr>
            <p:nvPr/>
          </p:nvSpPr>
          <p:spPr bwMode="auto">
            <a:xfrm>
              <a:off x="4012" y="2367"/>
              <a:ext cx="39" cy="13"/>
            </a:xfrm>
            <a:custGeom>
              <a:avLst/>
              <a:gdLst>
                <a:gd name="T0" fmla="*/ 38 w 39"/>
                <a:gd name="T1" fmla="*/ 12 h 13"/>
                <a:gd name="T2" fmla="*/ 38 w 39"/>
                <a:gd name="T3" fmla="*/ 5 h 13"/>
                <a:gd name="T4" fmla="*/ 1 w 39"/>
                <a:gd name="T5" fmla="*/ 0 h 13"/>
                <a:gd name="T6" fmla="*/ 0 w 39"/>
                <a:gd name="T7" fmla="*/ 7 h 13"/>
                <a:gd name="T8" fmla="*/ 38 w 39"/>
                <a:gd name="T9" fmla="*/ 12 h 13"/>
              </a:gdLst>
              <a:ahLst/>
              <a:cxnLst>
                <a:cxn ang="0">
                  <a:pos x="T0" y="T1"/>
                </a:cxn>
                <a:cxn ang="0">
                  <a:pos x="T2" y="T3"/>
                </a:cxn>
                <a:cxn ang="0">
                  <a:pos x="T4" y="T5"/>
                </a:cxn>
                <a:cxn ang="0">
                  <a:pos x="T6" y="T7"/>
                </a:cxn>
                <a:cxn ang="0">
                  <a:pos x="T8" y="T9"/>
                </a:cxn>
              </a:cxnLst>
              <a:rect l="0" t="0" r="r" b="b"/>
              <a:pathLst>
                <a:path w="39" h="13">
                  <a:moveTo>
                    <a:pt x="38" y="12"/>
                  </a:moveTo>
                  <a:lnTo>
                    <a:pt x="38" y="5"/>
                  </a:lnTo>
                  <a:lnTo>
                    <a:pt x="1" y="0"/>
                  </a:lnTo>
                  <a:lnTo>
                    <a:pt x="0" y="7"/>
                  </a:lnTo>
                  <a:lnTo>
                    <a:pt x="38"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4" name="Freeform 649"/>
            <p:cNvSpPr>
              <a:spLocks/>
            </p:cNvSpPr>
            <p:nvPr/>
          </p:nvSpPr>
          <p:spPr bwMode="auto">
            <a:xfrm>
              <a:off x="4018" y="2381"/>
              <a:ext cx="33" cy="6"/>
            </a:xfrm>
            <a:custGeom>
              <a:avLst/>
              <a:gdLst>
                <a:gd name="T0" fmla="*/ 32 w 33"/>
                <a:gd name="T1" fmla="*/ 5 h 6"/>
                <a:gd name="T2" fmla="*/ 32 w 33"/>
                <a:gd name="T3" fmla="*/ 2 h 6"/>
                <a:gd name="T4" fmla="*/ 0 w 33"/>
                <a:gd name="T5" fmla="*/ 0 h 6"/>
                <a:gd name="T6" fmla="*/ 0 w 33"/>
                <a:gd name="T7" fmla="*/ 4 h 6"/>
                <a:gd name="T8" fmla="*/ 32 w 33"/>
                <a:gd name="T9" fmla="*/ 5 h 6"/>
              </a:gdLst>
              <a:ahLst/>
              <a:cxnLst>
                <a:cxn ang="0">
                  <a:pos x="T0" y="T1"/>
                </a:cxn>
                <a:cxn ang="0">
                  <a:pos x="T2" y="T3"/>
                </a:cxn>
                <a:cxn ang="0">
                  <a:pos x="T4" y="T5"/>
                </a:cxn>
                <a:cxn ang="0">
                  <a:pos x="T6" y="T7"/>
                </a:cxn>
                <a:cxn ang="0">
                  <a:pos x="T8" y="T9"/>
                </a:cxn>
              </a:cxnLst>
              <a:rect l="0" t="0" r="r" b="b"/>
              <a:pathLst>
                <a:path w="33" h="6">
                  <a:moveTo>
                    <a:pt x="32" y="5"/>
                  </a:moveTo>
                  <a:lnTo>
                    <a:pt x="32" y="2"/>
                  </a:lnTo>
                  <a:lnTo>
                    <a:pt x="0" y="0"/>
                  </a:lnTo>
                  <a:lnTo>
                    <a:pt x="0" y="4"/>
                  </a:lnTo>
                  <a:lnTo>
                    <a:pt x="32" y="5"/>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5" name="Freeform 650"/>
            <p:cNvSpPr>
              <a:spLocks/>
            </p:cNvSpPr>
            <p:nvPr/>
          </p:nvSpPr>
          <p:spPr bwMode="auto">
            <a:xfrm>
              <a:off x="4018" y="2381"/>
              <a:ext cx="39" cy="12"/>
            </a:xfrm>
            <a:custGeom>
              <a:avLst/>
              <a:gdLst>
                <a:gd name="T0" fmla="*/ 38 w 39"/>
                <a:gd name="T1" fmla="*/ 11 h 12"/>
                <a:gd name="T2" fmla="*/ 38 w 39"/>
                <a:gd name="T3" fmla="*/ 4 h 12"/>
                <a:gd name="T4" fmla="*/ 0 w 39"/>
                <a:gd name="T5" fmla="*/ 0 h 12"/>
                <a:gd name="T6" fmla="*/ 0 w 39"/>
                <a:gd name="T7" fmla="*/ 9 h 12"/>
                <a:gd name="T8" fmla="*/ 38 w 39"/>
                <a:gd name="T9" fmla="*/ 11 h 12"/>
              </a:gdLst>
              <a:ahLst/>
              <a:cxnLst>
                <a:cxn ang="0">
                  <a:pos x="T0" y="T1"/>
                </a:cxn>
                <a:cxn ang="0">
                  <a:pos x="T2" y="T3"/>
                </a:cxn>
                <a:cxn ang="0">
                  <a:pos x="T4" y="T5"/>
                </a:cxn>
                <a:cxn ang="0">
                  <a:pos x="T6" y="T7"/>
                </a:cxn>
                <a:cxn ang="0">
                  <a:pos x="T8" y="T9"/>
                </a:cxn>
              </a:cxnLst>
              <a:rect l="0" t="0" r="r" b="b"/>
              <a:pathLst>
                <a:path w="39" h="12">
                  <a:moveTo>
                    <a:pt x="38" y="11"/>
                  </a:moveTo>
                  <a:lnTo>
                    <a:pt x="38" y="4"/>
                  </a:lnTo>
                  <a:lnTo>
                    <a:pt x="0" y="0"/>
                  </a:lnTo>
                  <a:lnTo>
                    <a:pt x="0" y="9"/>
                  </a:lnTo>
                  <a:lnTo>
                    <a:pt x="38"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6" name="Freeform 651"/>
            <p:cNvSpPr>
              <a:spLocks/>
            </p:cNvSpPr>
            <p:nvPr/>
          </p:nvSpPr>
          <p:spPr bwMode="auto">
            <a:xfrm>
              <a:off x="4030" y="2398"/>
              <a:ext cx="33" cy="3"/>
            </a:xfrm>
            <a:custGeom>
              <a:avLst/>
              <a:gdLst>
                <a:gd name="T0" fmla="*/ 32 w 33"/>
                <a:gd name="T1" fmla="*/ 2 h 3"/>
                <a:gd name="T2" fmla="*/ 31 w 33"/>
                <a:gd name="T3" fmla="*/ 0 h 3"/>
                <a:gd name="T4" fmla="*/ 0 w 33"/>
                <a:gd name="T5" fmla="*/ 0 h 3"/>
                <a:gd name="T6" fmla="*/ 0 w 33"/>
                <a:gd name="T7" fmla="*/ 2 h 3"/>
                <a:gd name="T8" fmla="*/ 32 w 33"/>
                <a:gd name="T9" fmla="*/ 2 h 3"/>
              </a:gdLst>
              <a:ahLst/>
              <a:cxnLst>
                <a:cxn ang="0">
                  <a:pos x="T0" y="T1"/>
                </a:cxn>
                <a:cxn ang="0">
                  <a:pos x="T2" y="T3"/>
                </a:cxn>
                <a:cxn ang="0">
                  <a:pos x="T4" y="T5"/>
                </a:cxn>
                <a:cxn ang="0">
                  <a:pos x="T6" y="T7"/>
                </a:cxn>
                <a:cxn ang="0">
                  <a:pos x="T8" y="T9"/>
                </a:cxn>
              </a:cxnLst>
              <a:rect l="0" t="0" r="r" b="b"/>
              <a:pathLst>
                <a:path w="33" h="3">
                  <a:moveTo>
                    <a:pt x="32" y="2"/>
                  </a:moveTo>
                  <a:lnTo>
                    <a:pt x="31" y="0"/>
                  </a:lnTo>
                  <a:lnTo>
                    <a:pt x="0" y="0"/>
                  </a:lnTo>
                  <a:lnTo>
                    <a:pt x="0" y="2"/>
                  </a:lnTo>
                  <a:lnTo>
                    <a:pt x="32" y="2"/>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7" name="Freeform 652"/>
            <p:cNvSpPr>
              <a:spLocks/>
            </p:cNvSpPr>
            <p:nvPr/>
          </p:nvSpPr>
          <p:spPr bwMode="auto">
            <a:xfrm>
              <a:off x="4030" y="2398"/>
              <a:ext cx="39" cy="9"/>
            </a:xfrm>
            <a:custGeom>
              <a:avLst/>
              <a:gdLst>
                <a:gd name="T0" fmla="*/ 38 w 39"/>
                <a:gd name="T1" fmla="*/ 8 h 9"/>
                <a:gd name="T2" fmla="*/ 37 w 39"/>
                <a:gd name="T3" fmla="*/ 1 h 9"/>
                <a:gd name="T4" fmla="*/ 0 w 39"/>
                <a:gd name="T5" fmla="*/ 0 h 9"/>
                <a:gd name="T6" fmla="*/ 0 w 39"/>
                <a:gd name="T7" fmla="*/ 7 h 9"/>
                <a:gd name="T8" fmla="*/ 38 w 39"/>
                <a:gd name="T9" fmla="*/ 8 h 9"/>
              </a:gdLst>
              <a:ahLst/>
              <a:cxnLst>
                <a:cxn ang="0">
                  <a:pos x="T0" y="T1"/>
                </a:cxn>
                <a:cxn ang="0">
                  <a:pos x="T2" y="T3"/>
                </a:cxn>
                <a:cxn ang="0">
                  <a:pos x="T4" y="T5"/>
                </a:cxn>
                <a:cxn ang="0">
                  <a:pos x="T6" y="T7"/>
                </a:cxn>
                <a:cxn ang="0">
                  <a:pos x="T8" y="T9"/>
                </a:cxn>
              </a:cxnLst>
              <a:rect l="0" t="0" r="r" b="b"/>
              <a:pathLst>
                <a:path w="39" h="9">
                  <a:moveTo>
                    <a:pt x="38" y="8"/>
                  </a:moveTo>
                  <a:lnTo>
                    <a:pt x="37" y="1"/>
                  </a:lnTo>
                  <a:lnTo>
                    <a:pt x="0" y="0"/>
                  </a:lnTo>
                  <a:lnTo>
                    <a:pt x="0" y="7"/>
                  </a:lnTo>
                  <a:lnTo>
                    <a:pt x="38"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8" name="Freeform 653"/>
            <p:cNvSpPr>
              <a:spLocks/>
            </p:cNvSpPr>
            <p:nvPr/>
          </p:nvSpPr>
          <p:spPr bwMode="auto">
            <a:xfrm>
              <a:off x="4037" y="2412"/>
              <a:ext cx="35" cy="4"/>
            </a:xfrm>
            <a:custGeom>
              <a:avLst/>
              <a:gdLst>
                <a:gd name="T0" fmla="*/ 34 w 35"/>
                <a:gd name="T1" fmla="*/ 3 h 4"/>
                <a:gd name="T2" fmla="*/ 32 w 35"/>
                <a:gd name="T3" fmla="*/ 0 h 4"/>
                <a:gd name="T4" fmla="*/ 0 w 35"/>
                <a:gd name="T5" fmla="*/ 1 h 4"/>
                <a:gd name="T6" fmla="*/ 2 w 35"/>
                <a:gd name="T7" fmla="*/ 3 h 4"/>
                <a:gd name="T8" fmla="*/ 34 w 35"/>
                <a:gd name="T9" fmla="*/ 3 h 4"/>
              </a:gdLst>
              <a:ahLst/>
              <a:cxnLst>
                <a:cxn ang="0">
                  <a:pos x="T0" y="T1"/>
                </a:cxn>
                <a:cxn ang="0">
                  <a:pos x="T2" y="T3"/>
                </a:cxn>
                <a:cxn ang="0">
                  <a:pos x="T4" y="T5"/>
                </a:cxn>
                <a:cxn ang="0">
                  <a:pos x="T6" y="T7"/>
                </a:cxn>
                <a:cxn ang="0">
                  <a:pos x="T8" y="T9"/>
                </a:cxn>
              </a:cxnLst>
              <a:rect l="0" t="0" r="r" b="b"/>
              <a:pathLst>
                <a:path w="35" h="4">
                  <a:moveTo>
                    <a:pt x="34" y="3"/>
                  </a:moveTo>
                  <a:lnTo>
                    <a:pt x="32" y="0"/>
                  </a:lnTo>
                  <a:lnTo>
                    <a:pt x="0" y="1"/>
                  </a:lnTo>
                  <a:lnTo>
                    <a:pt x="2" y="3"/>
                  </a:lnTo>
                  <a:lnTo>
                    <a:pt x="34" y="3"/>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59" name="Freeform 654"/>
            <p:cNvSpPr>
              <a:spLocks/>
            </p:cNvSpPr>
            <p:nvPr/>
          </p:nvSpPr>
          <p:spPr bwMode="auto">
            <a:xfrm>
              <a:off x="4037" y="2412"/>
              <a:ext cx="41" cy="10"/>
            </a:xfrm>
            <a:custGeom>
              <a:avLst/>
              <a:gdLst>
                <a:gd name="T0" fmla="*/ 40 w 41"/>
                <a:gd name="T1" fmla="*/ 8 h 10"/>
                <a:gd name="T2" fmla="*/ 38 w 41"/>
                <a:gd name="T3" fmla="*/ 0 h 10"/>
                <a:gd name="T4" fmla="*/ 0 w 41"/>
                <a:gd name="T5" fmla="*/ 2 h 10"/>
                <a:gd name="T6" fmla="*/ 2 w 41"/>
                <a:gd name="T7" fmla="*/ 9 h 10"/>
                <a:gd name="T8" fmla="*/ 40 w 41"/>
                <a:gd name="T9" fmla="*/ 8 h 10"/>
              </a:gdLst>
              <a:ahLst/>
              <a:cxnLst>
                <a:cxn ang="0">
                  <a:pos x="T0" y="T1"/>
                </a:cxn>
                <a:cxn ang="0">
                  <a:pos x="T2" y="T3"/>
                </a:cxn>
                <a:cxn ang="0">
                  <a:pos x="T4" y="T5"/>
                </a:cxn>
                <a:cxn ang="0">
                  <a:pos x="T6" y="T7"/>
                </a:cxn>
                <a:cxn ang="0">
                  <a:pos x="T8" y="T9"/>
                </a:cxn>
              </a:cxnLst>
              <a:rect l="0" t="0" r="r" b="b"/>
              <a:pathLst>
                <a:path w="41" h="10">
                  <a:moveTo>
                    <a:pt x="40" y="8"/>
                  </a:moveTo>
                  <a:lnTo>
                    <a:pt x="38" y="0"/>
                  </a:lnTo>
                  <a:lnTo>
                    <a:pt x="0" y="2"/>
                  </a:lnTo>
                  <a:lnTo>
                    <a:pt x="2" y="9"/>
                  </a:lnTo>
                  <a:lnTo>
                    <a:pt x="4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0" name="Freeform 655"/>
            <p:cNvSpPr>
              <a:spLocks/>
            </p:cNvSpPr>
            <p:nvPr/>
          </p:nvSpPr>
          <p:spPr bwMode="auto">
            <a:xfrm>
              <a:off x="4047" y="2425"/>
              <a:ext cx="34" cy="6"/>
            </a:xfrm>
            <a:custGeom>
              <a:avLst/>
              <a:gdLst>
                <a:gd name="T0" fmla="*/ 33 w 34"/>
                <a:gd name="T1" fmla="*/ 3 h 6"/>
                <a:gd name="T2" fmla="*/ 31 w 34"/>
                <a:gd name="T3" fmla="*/ 0 h 6"/>
                <a:gd name="T4" fmla="*/ 0 w 34"/>
                <a:gd name="T5" fmla="*/ 1 h 6"/>
                <a:gd name="T6" fmla="*/ 1 w 34"/>
                <a:gd name="T7" fmla="*/ 5 h 6"/>
                <a:gd name="T8" fmla="*/ 33 w 34"/>
                <a:gd name="T9" fmla="*/ 3 h 6"/>
              </a:gdLst>
              <a:ahLst/>
              <a:cxnLst>
                <a:cxn ang="0">
                  <a:pos x="T0" y="T1"/>
                </a:cxn>
                <a:cxn ang="0">
                  <a:pos x="T2" y="T3"/>
                </a:cxn>
                <a:cxn ang="0">
                  <a:pos x="T4" y="T5"/>
                </a:cxn>
                <a:cxn ang="0">
                  <a:pos x="T6" y="T7"/>
                </a:cxn>
                <a:cxn ang="0">
                  <a:pos x="T8" y="T9"/>
                </a:cxn>
              </a:cxnLst>
              <a:rect l="0" t="0" r="r" b="b"/>
              <a:pathLst>
                <a:path w="34" h="6">
                  <a:moveTo>
                    <a:pt x="33" y="3"/>
                  </a:moveTo>
                  <a:lnTo>
                    <a:pt x="31" y="0"/>
                  </a:lnTo>
                  <a:lnTo>
                    <a:pt x="0" y="1"/>
                  </a:lnTo>
                  <a:lnTo>
                    <a:pt x="1" y="5"/>
                  </a:lnTo>
                  <a:lnTo>
                    <a:pt x="33" y="3"/>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1" name="Freeform 656"/>
            <p:cNvSpPr>
              <a:spLocks/>
            </p:cNvSpPr>
            <p:nvPr/>
          </p:nvSpPr>
          <p:spPr bwMode="auto">
            <a:xfrm>
              <a:off x="4047" y="2425"/>
              <a:ext cx="40" cy="12"/>
            </a:xfrm>
            <a:custGeom>
              <a:avLst/>
              <a:gdLst>
                <a:gd name="T0" fmla="*/ 39 w 40"/>
                <a:gd name="T1" fmla="*/ 7 h 12"/>
                <a:gd name="T2" fmla="*/ 37 w 40"/>
                <a:gd name="T3" fmla="*/ 0 h 12"/>
                <a:gd name="T4" fmla="*/ 0 w 40"/>
                <a:gd name="T5" fmla="*/ 3 h 12"/>
                <a:gd name="T6" fmla="*/ 1 w 40"/>
                <a:gd name="T7" fmla="*/ 11 h 12"/>
                <a:gd name="T8" fmla="*/ 39 w 40"/>
                <a:gd name="T9" fmla="*/ 7 h 12"/>
              </a:gdLst>
              <a:ahLst/>
              <a:cxnLst>
                <a:cxn ang="0">
                  <a:pos x="T0" y="T1"/>
                </a:cxn>
                <a:cxn ang="0">
                  <a:pos x="T2" y="T3"/>
                </a:cxn>
                <a:cxn ang="0">
                  <a:pos x="T4" y="T5"/>
                </a:cxn>
                <a:cxn ang="0">
                  <a:pos x="T6" y="T7"/>
                </a:cxn>
                <a:cxn ang="0">
                  <a:pos x="T8" y="T9"/>
                </a:cxn>
              </a:cxnLst>
              <a:rect l="0" t="0" r="r" b="b"/>
              <a:pathLst>
                <a:path w="40" h="12">
                  <a:moveTo>
                    <a:pt x="39" y="7"/>
                  </a:moveTo>
                  <a:lnTo>
                    <a:pt x="37" y="0"/>
                  </a:lnTo>
                  <a:lnTo>
                    <a:pt x="0" y="3"/>
                  </a:lnTo>
                  <a:lnTo>
                    <a:pt x="1" y="11"/>
                  </a:lnTo>
                  <a:lnTo>
                    <a:pt x="39"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2" name="Freeform 657"/>
            <p:cNvSpPr>
              <a:spLocks/>
            </p:cNvSpPr>
            <p:nvPr/>
          </p:nvSpPr>
          <p:spPr bwMode="auto">
            <a:xfrm>
              <a:off x="4058" y="2437"/>
              <a:ext cx="34" cy="9"/>
            </a:xfrm>
            <a:custGeom>
              <a:avLst/>
              <a:gdLst>
                <a:gd name="T0" fmla="*/ 33 w 34"/>
                <a:gd name="T1" fmla="*/ 4 h 9"/>
                <a:gd name="T2" fmla="*/ 32 w 34"/>
                <a:gd name="T3" fmla="*/ 0 h 9"/>
                <a:gd name="T4" fmla="*/ 0 w 34"/>
                <a:gd name="T5" fmla="*/ 4 h 9"/>
                <a:gd name="T6" fmla="*/ 1 w 34"/>
                <a:gd name="T7" fmla="*/ 8 h 9"/>
                <a:gd name="T8" fmla="*/ 33 w 34"/>
                <a:gd name="T9" fmla="*/ 4 h 9"/>
              </a:gdLst>
              <a:ahLst/>
              <a:cxnLst>
                <a:cxn ang="0">
                  <a:pos x="T0" y="T1"/>
                </a:cxn>
                <a:cxn ang="0">
                  <a:pos x="T2" y="T3"/>
                </a:cxn>
                <a:cxn ang="0">
                  <a:pos x="T4" y="T5"/>
                </a:cxn>
                <a:cxn ang="0">
                  <a:pos x="T6" y="T7"/>
                </a:cxn>
                <a:cxn ang="0">
                  <a:pos x="T8" y="T9"/>
                </a:cxn>
              </a:cxnLst>
              <a:rect l="0" t="0" r="r" b="b"/>
              <a:pathLst>
                <a:path w="34" h="9">
                  <a:moveTo>
                    <a:pt x="33" y="4"/>
                  </a:moveTo>
                  <a:lnTo>
                    <a:pt x="32" y="0"/>
                  </a:lnTo>
                  <a:lnTo>
                    <a:pt x="0" y="4"/>
                  </a:lnTo>
                  <a:lnTo>
                    <a:pt x="1" y="8"/>
                  </a:lnTo>
                  <a:lnTo>
                    <a:pt x="33" y="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3" name="Freeform 658"/>
            <p:cNvSpPr>
              <a:spLocks/>
            </p:cNvSpPr>
            <p:nvPr/>
          </p:nvSpPr>
          <p:spPr bwMode="auto">
            <a:xfrm>
              <a:off x="4058" y="2437"/>
              <a:ext cx="40" cy="15"/>
            </a:xfrm>
            <a:custGeom>
              <a:avLst/>
              <a:gdLst>
                <a:gd name="T0" fmla="*/ 39 w 40"/>
                <a:gd name="T1" fmla="*/ 7 h 15"/>
                <a:gd name="T2" fmla="*/ 38 w 40"/>
                <a:gd name="T3" fmla="*/ 0 h 15"/>
                <a:gd name="T4" fmla="*/ 0 w 40"/>
                <a:gd name="T5" fmla="*/ 7 h 15"/>
                <a:gd name="T6" fmla="*/ 1 w 40"/>
                <a:gd name="T7" fmla="*/ 14 h 15"/>
                <a:gd name="T8" fmla="*/ 39 w 40"/>
                <a:gd name="T9" fmla="*/ 7 h 15"/>
              </a:gdLst>
              <a:ahLst/>
              <a:cxnLst>
                <a:cxn ang="0">
                  <a:pos x="T0" y="T1"/>
                </a:cxn>
                <a:cxn ang="0">
                  <a:pos x="T2" y="T3"/>
                </a:cxn>
                <a:cxn ang="0">
                  <a:pos x="T4" y="T5"/>
                </a:cxn>
                <a:cxn ang="0">
                  <a:pos x="T6" y="T7"/>
                </a:cxn>
                <a:cxn ang="0">
                  <a:pos x="T8" y="T9"/>
                </a:cxn>
              </a:cxnLst>
              <a:rect l="0" t="0" r="r" b="b"/>
              <a:pathLst>
                <a:path w="40" h="15">
                  <a:moveTo>
                    <a:pt x="39" y="7"/>
                  </a:moveTo>
                  <a:lnTo>
                    <a:pt x="38" y="0"/>
                  </a:lnTo>
                  <a:lnTo>
                    <a:pt x="0" y="7"/>
                  </a:lnTo>
                  <a:lnTo>
                    <a:pt x="1" y="14"/>
                  </a:lnTo>
                  <a:lnTo>
                    <a:pt x="39"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4" name="Freeform 659"/>
            <p:cNvSpPr>
              <a:spLocks/>
            </p:cNvSpPr>
            <p:nvPr/>
          </p:nvSpPr>
          <p:spPr bwMode="auto">
            <a:xfrm>
              <a:off x="4067" y="2449"/>
              <a:ext cx="35" cy="11"/>
            </a:xfrm>
            <a:custGeom>
              <a:avLst/>
              <a:gdLst>
                <a:gd name="T0" fmla="*/ 34 w 35"/>
                <a:gd name="T1" fmla="*/ 4 h 11"/>
                <a:gd name="T2" fmla="*/ 32 w 35"/>
                <a:gd name="T3" fmla="*/ 0 h 11"/>
                <a:gd name="T4" fmla="*/ 0 w 35"/>
                <a:gd name="T5" fmla="*/ 6 h 11"/>
                <a:gd name="T6" fmla="*/ 2 w 35"/>
                <a:gd name="T7" fmla="*/ 10 h 11"/>
                <a:gd name="T8" fmla="*/ 34 w 35"/>
                <a:gd name="T9" fmla="*/ 4 h 11"/>
              </a:gdLst>
              <a:ahLst/>
              <a:cxnLst>
                <a:cxn ang="0">
                  <a:pos x="T0" y="T1"/>
                </a:cxn>
                <a:cxn ang="0">
                  <a:pos x="T2" y="T3"/>
                </a:cxn>
                <a:cxn ang="0">
                  <a:pos x="T4" y="T5"/>
                </a:cxn>
                <a:cxn ang="0">
                  <a:pos x="T6" y="T7"/>
                </a:cxn>
                <a:cxn ang="0">
                  <a:pos x="T8" y="T9"/>
                </a:cxn>
              </a:cxnLst>
              <a:rect l="0" t="0" r="r" b="b"/>
              <a:pathLst>
                <a:path w="35" h="11">
                  <a:moveTo>
                    <a:pt x="34" y="4"/>
                  </a:moveTo>
                  <a:lnTo>
                    <a:pt x="32" y="0"/>
                  </a:lnTo>
                  <a:lnTo>
                    <a:pt x="0" y="6"/>
                  </a:lnTo>
                  <a:lnTo>
                    <a:pt x="2" y="10"/>
                  </a:lnTo>
                  <a:lnTo>
                    <a:pt x="34" y="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5" name="Freeform 660"/>
            <p:cNvSpPr>
              <a:spLocks/>
            </p:cNvSpPr>
            <p:nvPr/>
          </p:nvSpPr>
          <p:spPr bwMode="auto">
            <a:xfrm>
              <a:off x="4067" y="2449"/>
              <a:ext cx="41" cy="17"/>
            </a:xfrm>
            <a:custGeom>
              <a:avLst/>
              <a:gdLst>
                <a:gd name="T0" fmla="*/ 40 w 41"/>
                <a:gd name="T1" fmla="*/ 7 h 17"/>
                <a:gd name="T2" fmla="*/ 38 w 41"/>
                <a:gd name="T3" fmla="*/ 0 h 17"/>
                <a:gd name="T4" fmla="*/ 0 w 41"/>
                <a:gd name="T5" fmla="*/ 9 h 17"/>
                <a:gd name="T6" fmla="*/ 2 w 41"/>
                <a:gd name="T7" fmla="*/ 16 h 17"/>
                <a:gd name="T8" fmla="*/ 40 w 41"/>
                <a:gd name="T9" fmla="*/ 7 h 17"/>
              </a:gdLst>
              <a:ahLst/>
              <a:cxnLst>
                <a:cxn ang="0">
                  <a:pos x="T0" y="T1"/>
                </a:cxn>
                <a:cxn ang="0">
                  <a:pos x="T2" y="T3"/>
                </a:cxn>
                <a:cxn ang="0">
                  <a:pos x="T4" y="T5"/>
                </a:cxn>
                <a:cxn ang="0">
                  <a:pos x="T6" y="T7"/>
                </a:cxn>
                <a:cxn ang="0">
                  <a:pos x="T8" y="T9"/>
                </a:cxn>
              </a:cxnLst>
              <a:rect l="0" t="0" r="r" b="b"/>
              <a:pathLst>
                <a:path w="41" h="17">
                  <a:moveTo>
                    <a:pt x="40" y="7"/>
                  </a:moveTo>
                  <a:lnTo>
                    <a:pt x="38" y="0"/>
                  </a:lnTo>
                  <a:lnTo>
                    <a:pt x="0" y="9"/>
                  </a:lnTo>
                  <a:lnTo>
                    <a:pt x="2" y="16"/>
                  </a:lnTo>
                  <a:lnTo>
                    <a:pt x="4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6" name="Freeform 661"/>
            <p:cNvSpPr>
              <a:spLocks/>
            </p:cNvSpPr>
            <p:nvPr/>
          </p:nvSpPr>
          <p:spPr bwMode="auto">
            <a:xfrm>
              <a:off x="4078" y="2461"/>
              <a:ext cx="36" cy="10"/>
            </a:xfrm>
            <a:custGeom>
              <a:avLst/>
              <a:gdLst>
                <a:gd name="T0" fmla="*/ 35 w 36"/>
                <a:gd name="T1" fmla="*/ 4 h 10"/>
                <a:gd name="T2" fmla="*/ 33 w 36"/>
                <a:gd name="T3" fmla="*/ 0 h 10"/>
                <a:gd name="T4" fmla="*/ 0 w 36"/>
                <a:gd name="T5" fmla="*/ 4 h 10"/>
                <a:gd name="T6" fmla="*/ 3 w 36"/>
                <a:gd name="T7" fmla="*/ 9 h 10"/>
                <a:gd name="T8" fmla="*/ 35 w 36"/>
                <a:gd name="T9" fmla="*/ 4 h 10"/>
              </a:gdLst>
              <a:ahLst/>
              <a:cxnLst>
                <a:cxn ang="0">
                  <a:pos x="T0" y="T1"/>
                </a:cxn>
                <a:cxn ang="0">
                  <a:pos x="T2" y="T3"/>
                </a:cxn>
                <a:cxn ang="0">
                  <a:pos x="T4" y="T5"/>
                </a:cxn>
                <a:cxn ang="0">
                  <a:pos x="T6" y="T7"/>
                </a:cxn>
                <a:cxn ang="0">
                  <a:pos x="T8" y="T9"/>
                </a:cxn>
              </a:cxnLst>
              <a:rect l="0" t="0" r="r" b="b"/>
              <a:pathLst>
                <a:path w="36" h="10">
                  <a:moveTo>
                    <a:pt x="35" y="4"/>
                  </a:moveTo>
                  <a:lnTo>
                    <a:pt x="33" y="0"/>
                  </a:lnTo>
                  <a:lnTo>
                    <a:pt x="0" y="4"/>
                  </a:lnTo>
                  <a:lnTo>
                    <a:pt x="3" y="9"/>
                  </a:lnTo>
                  <a:lnTo>
                    <a:pt x="35" y="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7" name="Freeform 662"/>
            <p:cNvSpPr>
              <a:spLocks/>
            </p:cNvSpPr>
            <p:nvPr/>
          </p:nvSpPr>
          <p:spPr bwMode="auto">
            <a:xfrm>
              <a:off x="4078" y="2461"/>
              <a:ext cx="42" cy="16"/>
            </a:xfrm>
            <a:custGeom>
              <a:avLst/>
              <a:gdLst>
                <a:gd name="T0" fmla="*/ 41 w 42"/>
                <a:gd name="T1" fmla="*/ 7 h 16"/>
                <a:gd name="T2" fmla="*/ 39 w 42"/>
                <a:gd name="T3" fmla="*/ 0 h 16"/>
                <a:gd name="T4" fmla="*/ 0 w 42"/>
                <a:gd name="T5" fmla="*/ 7 h 16"/>
                <a:gd name="T6" fmla="*/ 3 w 42"/>
                <a:gd name="T7" fmla="*/ 15 h 16"/>
                <a:gd name="T8" fmla="*/ 41 w 42"/>
                <a:gd name="T9" fmla="*/ 7 h 16"/>
              </a:gdLst>
              <a:ahLst/>
              <a:cxnLst>
                <a:cxn ang="0">
                  <a:pos x="T0" y="T1"/>
                </a:cxn>
                <a:cxn ang="0">
                  <a:pos x="T2" y="T3"/>
                </a:cxn>
                <a:cxn ang="0">
                  <a:pos x="T4" y="T5"/>
                </a:cxn>
                <a:cxn ang="0">
                  <a:pos x="T6" y="T7"/>
                </a:cxn>
                <a:cxn ang="0">
                  <a:pos x="T8" y="T9"/>
                </a:cxn>
              </a:cxnLst>
              <a:rect l="0" t="0" r="r" b="b"/>
              <a:pathLst>
                <a:path w="42" h="16">
                  <a:moveTo>
                    <a:pt x="41" y="7"/>
                  </a:moveTo>
                  <a:lnTo>
                    <a:pt x="39" y="0"/>
                  </a:lnTo>
                  <a:lnTo>
                    <a:pt x="0" y="7"/>
                  </a:lnTo>
                  <a:lnTo>
                    <a:pt x="3" y="15"/>
                  </a:lnTo>
                  <a:lnTo>
                    <a:pt x="41"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8" name="Freeform 663"/>
            <p:cNvSpPr>
              <a:spLocks/>
            </p:cNvSpPr>
            <p:nvPr/>
          </p:nvSpPr>
          <p:spPr bwMode="auto">
            <a:xfrm>
              <a:off x="4136" y="2500"/>
              <a:ext cx="36" cy="14"/>
            </a:xfrm>
            <a:custGeom>
              <a:avLst/>
              <a:gdLst>
                <a:gd name="T0" fmla="*/ 4 w 36"/>
                <a:gd name="T1" fmla="*/ 13 h 14"/>
                <a:gd name="T2" fmla="*/ 35 w 36"/>
                <a:gd name="T3" fmla="*/ 3 h 14"/>
                <a:gd name="T4" fmla="*/ 31 w 36"/>
                <a:gd name="T5" fmla="*/ 0 h 14"/>
                <a:gd name="T6" fmla="*/ 0 w 36"/>
                <a:gd name="T7" fmla="*/ 9 h 14"/>
                <a:gd name="T8" fmla="*/ 4 w 36"/>
                <a:gd name="T9" fmla="*/ 13 h 14"/>
              </a:gdLst>
              <a:ahLst/>
              <a:cxnLst>
                <a:cxn ang="0">
                  <a:pos x="T0" y="T1"/>
                </a:cxn>
                <a:cxn ang="0">
                  <a:pos x="T2" y="T3"/>
                </a:cxn>
                <a:cxn ang="0">
                  <a:pos x="T4" y="T5"/>
                </a:cxn>
                <a:cxn ang="0">
                  <a:pos x="T6" y="T7"/>
                </a:cxn>
                <a:cxn ang="0">
                  <a:pos x="T8" y="T9"/>
                </a:cxn>
              </a:cxnLst>
              <a:rect l="0" t="0" r="r" b="b"/>
              <a:pathLst>
                <a:path w="36" h="14">
                  <a:moveTo>
                    <a:pt x="4" y="13"/>
                  </a:moveTo>
                  <a:lnTo>
                    <a:pt x="35" y="3"/>
                  </a:lnTo>
                  <a:lnTo>
                    <a:pt x="31" y="0"/>
                  </a:lnTo>
                  <a:lnTo>
                    <a:pt x="0" y="9"/>
                  </a:lnTo>
                  <a:lnTo>
                    <a:pt x="4" y="13"/>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69" name="Freeform 664"/>
            <p:cNvSpPr>
              <a:spLocks/>
            </p:cNvSpPr>
            <p:nvPr/>
          </p:nvSpPr>
          <p:spPr bwMode="auto">
            <a:xfrm>
              <a:off x="4136" y="2500"/>
              <a:ext cx="42" cy="20"/>
            </a:xfrm>
            <a:custGeom>
              <a:avLst/>
              <a:gdLst>
                <a:gd name="T0" fmla="*/ 5 w 42"/>
                <a:gd name="T1" fmla="*/ 19 h 20"/>
                <a:gd name="T2" fmla="*/ 41 w 42"/>
                <a:gd name="T3" fmla="*/ 4 h 20"/>
                <a:gd name="T4" fmla="*/ 36 w 42"/>
                <a:gd name="T5" fmla="*/ 0 h 20"/>
                <a:gd name="T6" fmla="*/ 0 w 42"/>
                <a:gd name="T7" fmla="*/ 13 h 20"/>
                <a:gd name="T8" fmla="*/ 5 w 42"/>
                <a:gd name="T9" fmla="*/ 19 h 20"/>
              </a:gdLst>
              <a:ahLst/>
              <a:cxnLst>
                <a:cxn ang="0">
                  <a:pos x="T0" y="T1"/>
                </a:cxn>
                <a:cxn ang="0">
                  <a:pos x="T2" y="T3"/>
                </a:cxn>
                <a:cxn ang="0">
                  <a:pos x="T4" y="T5"/>
                </a:cxn>
                <a:cxn ang="0">
                  <a:pos x="T6" y="T7"/>
                </a:cxn>
                <a:cxn ang="0">
                  <a:pos x="T8" y="T9"/>
                </a:cxn>
              </a:cxnLst>
              <a:rect l="0" t="0" r="r" b="b"/>
              <a:pathLst>
                <a:path w="42" h="20">
                  <a:moveTo>
                    <a:pt x="5" y="19"/>
                  </a:moveTo>
                  <a:lnTo>
                    <a:pt x="41" y="4"/>
                  </a:lnTo>
                  <a:lnTo>
                    <a:pt x="36" y="0"/>
                  </a:lnTo>
                  <a:lnTo>
                    <a:pt x="0" y="13"/>
                  </a:lnTo>
                  <a:lnTo>
                    <a:pt x="5"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0" name="Freeform 665"/>
            <p:cNvSpPr>
              <a:spLocks/>
            </p:cNvSpPr>
            <p:nvPr/>
          </p:nvSpPr>
          <p:spPr bwMode="auto">
            <a:xfrm>
              <a:off x="4129" y="2493"/>
              <a:ext cx="34" cy="12"/>
            </a:xfrm>
            <a:custGeom>
              <a:avLst/>
              <a:gdLst>
                <a:gd name="T0" fmla="*/ 2 w 34"/>
                <a:gd name="T1" fmla="*/ 11 h 12"/>
                <a:gd name="T2" fmla="*/ 33 w 34"/>
                <a:gd name="T3" fmla="*/ 5 h 12"/>
                <a:gd name="T4" fmla="*/ 30 w 34"/>
                <a:gd name="T5" fmla="*/ 0 h 12"/>
                <a:gd name="T6" fmla="*/ 0 w 34"/>
                <a:gd name="T7" fmla="*/ 6 h 12"/>
                <a:gd name="T8" fmla="*/ 2 w 34"/>
                <a:gd name="T9" fmla="*/ 11 h 12"/>
              </a:gdLst>
              <a:ahLst/>
              <a:cxnLst>
                <a:cxn ang="0">
                  <a:pos x="T0" y="T1"/>
                </a:cxn>
                <a:cxn ang="0">
                  <a:pos x="T2" y="T3"/>
                </a:cxn>
                <a:cxn ang="0">
                  <a:pos x="T4" y="T5"/>
                </a:cxn>
                <a:cxn ang="0">
                  <a:pos x="T6" y="T7"/>
                </a:cxn>
                <a:cxn ang="0">
                  <a:pos x="T8" y="T9"/>
                </a:cxn>
              </a:cxnLst>
              <a:rect l="0" t="0" r="r" b="b"/>
              <a:pathLst>
                <a:path w="34" h="12">
                  <a:moveTo>
                    <a:pt x="2" y="11"/>
                  </a:moveTo>
                  <a:lnTo>
                    <a:pt x="33" y="5"/>
                  </a:lnTo>
                  <a:lnTo>
                    <a:pt x="30" y="0"/>
                  </a:lnTo>
                  <a:lnTo>
                    <a:pt x="0" y="6"/>
                  </a:lnTo>
                  <a:lnTo>
                    <a:pt x="2" y="1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1" name="Freeform 666"/>
            <p:cNvSpPr>
              <a:spLocks/>
            </p:cNvSpPr>
            <p:nvPr/>
          </p:nvSpPr>
          <p:spPr bwMode="auto">
            <a:xfrm>
              <a:off x="4129" y="2493"/>
              <a:ext cx="40" cy="18"/>
            </a:xfrm>
            <a:custGeom>
              <a:avLst/>
              <a:gdLst>
                <a:gd name="T0" fmla="*/ 2 w 40"/>
                <a:gd name="T1" fmla="*/ 17 h 18"/>
                <a:gd name="T2" fmla="*/ 39 w 40"/>
                <a:gd name="T3" fmla="*/ 7 h 18"/>
                <a:gd name="T4" fmla="*/ 36 w 40"/>
                <a:gd name="T5" fmla="*/ 0 h 18"/>
                <a:gd name="T6" fmla="*/ 0 w 40"/>
                <a:gd name="T7" fmla="*/ 10 h 18"/>
                <a:gd name="T8" fmla="*/ 2 w 40"/>
                <a:gd name="T9" fmla="*/ 17 h 18"/>
              </a:gdLst>
              <a:ahLst/>
              <a:cxnLst>
                <a:cxn ang="0">
                  <a:pos x="T0" y="T1"/>
                </a:cxn>
                <a:cxn ang="0">
                  <a:pos x="T2" y="T3"/>
                </a:cxn>
                <a:cxn ang="0">
                  <a:pos x="T4" y="T5"/>
                </a:cxn>
                <a:cxn ang="0">
                  <a:pos x="T6" y="T7"/>
                </a:cxn>
                <a:cxn ang="0">
                  <a:pos x="T8" y="T9"/>
                </a:cxn>
              </a:cxnLst>
              <a:rect l="0" t="0" r="r" b="b"/>
              <a:pathLst>
                <a:path w="40" h="18">
                  <a:moveTo>
                    <a:pt x="2" y="17"/>
                  </a:moveTo>
                  <a:lnTo>
                    <a:pt x="39" y="7"/>
                  </a:lnTo>
                  <a:lnTo>
                    <a:pt x="36" y="0"/>
                  </a:lnTo>
                  <a:lnTo>
                    <a:pt x="0" y="10"/>
                  </a:lnTo>
                  <a:lnTo>
                    <a:pt x="2"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2" name="Freeform 667"/>
            <p:cNvSpPr>
              <a:spLocks/>
            </p:cNvSpPr>
            <p:nvPr/>
          </p:nvSpPr>
          <p:spPr bwMode="auto">
            <a:xfrm>
              <a:off x="4117" y="2487"/>
              <a:ext cx="34" cy="12"/>
            </a:xfrm>
            <a:custGeom>
              <a:avLst/>
              <a:gdLst>
                <a:gd name="T0" fmla="*/ 2 w 34"/>
                <a:gd name="T1" fmla="*/ 11 h 12"/>
                <a:gd name="T2" fmla="*/ 33 w 34"/>
                <a:gd name="T3" fmla="*/ 5 h 12"/>
                <a:gd name="T4" fmla="*/ 31 w 34"/>
                <a:gd name="T5" fmla="*/ 0 h 12"/>
                <a:gd name="T6" fmla="*/ 0 w 34"/>
                <a:gd name="T7" fmla="*/ 6 h 12"/>
                <a:gd name="T8" fmla="*/ 2 w 34"/>
                <a:gd name="T9" fmla="*/ 11 h 12"/>
              </a:gdLst>
              <a:ahLst/>
              <a:cxnLst>
                <a:cxn ang="0">
                  <a:pos x="T0" y="T1"/>
                </a:cxn>
                <a:cxn ang="0">
                  <a:pos x="T2" y="T3"/>
                </a:cxn>
                <a:cxn ang="0">
                  <a:pos x="T4" y="T5"/>
                </a:cxn>
                <a:cxn ang="0">
                  <a:pos x="T6" y="T7"/>
                </a:cxn>
                <a:cxn ang="0">
                  <a:pos x="T8" y="T9"/>
                </a:cxn>
              </a:cxnLst>
              <a:rect l="0" t="0" r="r" b="b"/>
              <a:pathLst>
                <a:path w="34" h="12">
                  <a:moveTo>
                    <a:pt x="2" y="11"/>
                  </a:moveTo>
                  <a:lnTo>
                    <a:pt x="33" y="5"/>
                  </a:lnTo>
                  <a:lnTo>
                    <a:pt x="31" y="0"/>
                  </a:lnTo>
                  <a:lnTo>
                    <a:pt x="0" y="6"/>
                  </a:lnTo>
                  <a:lnTo>
                    <a:pt x="2" y="1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3" name="Freeform 668"/>
            <p:cNvSpPr>
              <a:spLocks/>
            </p:cNvSpPr>
            <p:nvPr/>
          </p:nvSpPr>
          <p:spPr bwMode="auto">
            <a:xfrm>
              <a:off x="4117" y="2487"/>
              <a:ext cx="40" cy="18"/>
            </a:xfrm>
            <a:custGeom>
              <a:avLst/>
              <a:gdLst>
                <a:gd name="T0" fmla="*/ 2 w 40"/>
                <a:gd name="T1" fmla="*/ 17 h 18"/>
                <a:gd name="T2" fmla="*/ 39 w 40"/>
                <a:gd name="T3" fmla="*/ 7 h 18"/>
                <a:gd name="T4" fmla="*/ 37 w 40"/>
                <a:gd name="T5" fmla="*/ 0 h 18"/>
                <a:gd name="T6" fmla="*/ 0 w 40"/>
                <a:gd name="T7" fmla="*/ 10 h 18"/>
                <a:gd name="T8" fmla="*/ 2 w 40"/>
                <a:gd name="T9" fmla="*/ 17 h 18"/>
              </a:gdLst>
              <a:ahLst/>
              <a:cxnLst>
                <a:cxn ang="0">
                  <a:pos x="T0" y="T1"/>
                </a:cxn>
                <a:cxn ang="0">
                  <a:pos x="T2" y="T3"/>
                </a:cxn>
                <a:cxn ang="0">
                  <a:pos x="T4" y="T5"/>
                </a:cxn>
                <a:cxn ang="0">
                  <a:pos x="T6" y="T7"/>
                </a:cxn>
                <a:cxn ang="0">
                  <a:pos x="T8" y="T9"/>
                </a:cxn>
              </a:cxnLst>
              <a:rect l="0" t="0" r="r" b="b"/>
              <a:pathLst>
                <a:path w="40" h="18">
                  <a:moveTo>
                    <a:pt x="2" y="17"/>
                  </a:moveTo>
                  <a:lnTo>
                    <a:pt x="39" y="7"/>
                  </a:lnTo>
                  <a:lnTo>
                    <a:pt x="37" y="0"/>
                  </a:lnTo>
                  <a:lnTo>
                    <a:pt x="0" y="10"/>
                  </a:lnTo>
                  <a:lnTo>
                    <a:pt x="2"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4" name="Freeform 669"/>
            <p:cNvSpPr>
              <a:spLocks/>
            </p:cNvSpPr>
            <p:nvPr/>
          </p:nvSpPr>
          <p:spPr bwMode="auto">
            <a:xfrm>
              <a:off x="4106" y="2479"/>
              <a:ext cx="35" cy="13"/>
            </a:xfrm>
            <a:custGeom>
              <a:avLst/>
              <a:gdLst>
                <a:gd name="T0" fmla="*/ 2 w 35"/>
                <a:gd name="T1" fmla="*/ 12 h 13"/>
                <a:gd name="T2" fmla="*/ 34 w 35"/>
                <a:gd name="T3" fmla="*/ 5 h 13"/>
                <a:gd name="T4" fmla="*/ 32 w 35"/>
                <a:gd name="T5" fmla="*/ 0 h 13"/>
                <a:gd name="T6" fmla="*/ 0 w 35"/>
                <a:gd name="T7" fmla="*/ 7 h 13"/>
                <a:gd name="T8" fmla="*/ 2 w 35"/>
                <a:gd name="T9" fmla="*/ 12 h 13"/>
              </a:gdLst>
              <a:ahLst/>
              <a:cxnLst>
                <a:cxn ang="0">
                  <a:pos x="T0" y="T1"/>
                </a:cxn>
                <a:cxn ang="0">
                  <a:pos x="T2" y="T3"/>
                </a:cxn>
                <a:cxn ang="0">
                  <a:pos x="T4" y="T5"/>
                </a:cxn>
                <a:cxn ang="0">
                  <a:pos x="T6" y="T7"/>
                </a:cxn>
                <a:cxn ang="0">
                  <a:pos x="T8" y="T9"/>
                </a:cxn>
              </a:cxnLst>
              <a:rect l="0" t="0" r="r" b="b"/>
              <a:pathLst>
                <a:path w="35" h="13">
                  <a:moveTo>
                    <a:pt x="2" y="12"/>
                  </a:moveTo>
                  <a:lnTo>
                    <a:pt x="34" y="5"/>
                  </a:lnTo>
                  <a:lnTo>
                    <a:pt x="32" y="0"/>
                  </a:lnTo>
                  <a:lnTo>
                    <a:pt x="0" y="7"/>
                  </a:lnTo>
                  <a:lnTo>
                    <a:pt x="2" y="12"/>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5" name="Freeform 670"/>
            <p:cNvSpPr>
              <a:spLocks/>
            </p:cNvSpPr>
            <p:nvPr/>
          </p:nvSpPr>
          <p:spPr bwMode="auto">
            <a:xfrm>
              <a:off x="4106" y="2479"/>
              <a:ext cx="41" cy="19"/>
            </a:xfrm>
            <a:custGeom>
              <a:avLst/>
              <a:gdLst>
                <a:gd name="T0" fmla="*/ 2 w 41"/>
                <a:gd name="T1" fmla="*/ 18 h 19"/>
                <a:gd name="T2" fmla="*/ 40 w 41"/>
                <a:gd name="T3" fmla="*/ 7 h 19"/>
                <a:gd name="T4" fmla="*/ 38 w 41"/>
                <a:gd name="T5" fmla="*/ 0 h 19"/>
                <a:gd name="T6" fmla="*/ 0 w 41"/>
                <a:gd name="T7" fmla="*/ 10 h 19"/>
                <a:gd name="T8" fmla="*/ 2 w 41"/>
                <a:gd name="T9" fmla="*/ 18 h 19"/>
              </a:gdLst>
              <a:ahLst/>
              <a:cxnLst>
                <a:cxn ang="0">
                  <a:pos x="T0" y="T1"/>
                </a:cxn>
                <a:cxn ang="0">
                  <a:pos x="T2" y="T3"/>
                </a:cxn>
                <a:cxn ang="0">
                  <a:pos x="T4" y="T5"/>
                </a:cxn>
                <a:cxn ang="0">
                  <a:pos x="T6" y="T7"/>
                </a:cxn>
                <a:cxn ang="0">
                  <a:pos x="T8" y="T9"/>
                </a:cxn>
              </a:cxnLst>
              <a:rect l="0" t="0" r="r" b="b"/>
              <a:pathLst>
                <a:path w="41" h="19">
                  <a:moveTo>
                    <a:pt x="2" y="18"/>
                  </a:moveTo>
                  <a:lnTo>
                    <a:pt x="40" y="7"/>
                  </a:lnTo>
                  <a:lnTo>
                    <a:pt x="38" y="0"/>
                  </a:lnTo>
                  <a:lnTo>
                    <a:pt x="0" y="10"/>
                  </a:lnTo>
                  <a:lnTo>
                    <a:pt x="2"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6" name="Freeform 671"/>
            <p:cNvSpPr>
              <a:spLocks/>
            </p:cNvSpPr>
            <p:nvPr/>
          </p:nvSpPr>
          <p:spPr bwMode="auto">
            <a:xfrm>
              <a:off x="4092" y="2471"/>
              <a:ext cx="37" cy="12"/>
            </a:xfrm>
            <a:custGeom>
              <a:avLst/>
              <a:gdLst>
                <a:gd name="T0" fmla="*/ 33 w 37"/>
                <a:gd name="T1" fmla="*/ 0 h 12"/>
                <a:gd name="T2" fmla="*/ 0 w 37"/>
                <a:gd name="T3" fmla="*/ 6 h 12"/>
                <a:gd name="T4" fmla="*/ 3 w 37"/>
                <a:gd name="T5" fmla="*/ 11 h 12"/>
                <a:gd name="T6" fmla="*/ 36 w 37"/>
                <a:gd name="T7" fmla="*/ 5 h 12"/>
                <a:gd name="T8" fmla="*/ 33 w 37"/>
                <a:gd name="T9" fmla="*/ 0 h 12"/>
              </a:gdLst>
              <a:ahLst/>
              <a:cxnLst>
                <a:cxn ang="0">
                  <a:pos x="T0" y="T1"/>
                </a:cxn>
                <a:cxn ang="0">
                  <a:pos x="T2" y="T3"/>
                </a:cxn>
                <a:cxn ang="0">
                  <a:pos x="T4" y="T5"/>
                </a:cxn>
                <a:cxn ang="0">
                  <a:pos x="T6" y="T7"/>
                </a:cxn>
                <a:cxn ang="0">
                  <a:pos x="T8" y="T9"/>
                </a:cxn>
              </a:cxnLst>
              <a:rect l="0" t="0" r="r" b="b"/>
              <a:pathLst>
                <a:path w="37" h="12">
                  <a:moveTo>
                    <a:pt x="33" y="0"/>
                  </a:moveTo>
                  <a:lnTo>
                    <a:pt x="0" y="6"/>
                  </a:lnTo>
                  <a:lnTo>
                    <a:pt x="3" y="11"/>
                  </a:lnTo>
                  <a:lnTo>
                    <a:pt x="36" y="5"/>
                  </a:lnTo>
                  <a:lnTo>
                    <a:pt x="3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7" name="Freeform 672"/>
            <p:cNvSpPr>
              <a:spLocks/>
            </p:cNvSpPr>
            <p:nvPr/>
          </p:nvSpPr>
          <p:spPr bwMode="auto">
            <a:xfrm>
              <a:off x="4092" y="2471"/>
              <a:ext cx="43" cy="18"/>
            </a:xfrm>
            <a:custGeom>
              <a:avLst/>
              <a:gdLst>
                <a:gd name="T0" fmla="*/ 39 w 43"/>
                <a:gd name="T1" fmla="*/ 0 h 18"/>
                <a:gd name="T2" fmla="*/ 0 w 43"/>
                <a:gd name="T3" fmla="*/ 9 h 18"/>
                <a:gd name="T4" fmla="*/ 3 w 43"/>
                <a:gd name="T5" fmla="*/ 17 h 18"/>
                <a:gd name="T6" fmla="*/ 42 w 43"/>
                <a:gd name="T7" fmla="*/ 7 h 18"/>
                <a:gd name="T8" fmla="*/ 39 w 43"/>
                <a:gd name="T9" fmla="*/ 0 h 18"/>
              </a:gdLst>
              <a:ahLst/>
              <a:cxnLst>
                <a:cxn ang="0">
                  <a:pos x="T0" y="T1"/>
                </a:cxn>
                <a:cxn ang="0">
                  <a:pos x="T2" y="T3"/>
                </a:cxn>
                <a:cxn ang="0">
                  <a:pos x="T4" y="T5"/>
                </a:cxn>
                <a:cxn ang="0">
                  <a:pos x="T6" y="T7"/>
                </a:cxn>
                <a:cxn ang="0">
                  <a:pos x="T8" y="T9"/>
                </a:cxn>
              </a:cxnLst>
              <a:rect l="0" t="0" r="r" b="b"/>
              <a:pathLst>
                <a:path w="43" h="18">
                  <a:moveTo>
                    <a:pt x="39" y="0"/>
                  </a:moveTo>
                  <a:lnTo>
                    <a:pt x="0" y="9"/>
                  </a:lnTo>
                  <a:lnTo>
                    <a:pt x="3" y="17"/>
                  </a:lnTo>
                  <a:lnTo>
                    <a:pt x="42" y="7"/>
                  </a:lnTo>
                  <a:lnTo>
                    <a:pt x="3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8" name="Freeform 673"/>
            <p:cNvSpPr>
              <a:spLocks/>
            </p:cNvSpPr>
            <p:nvPr/>
          </p:nvSpPr>
          <p:spPr bwMode="auto">
            <a:xfrm>
              <a:off x="4150" y="2509"/>
              <a:ext cx="36" cy="14"/>
            </a:xfrm>
            <a:custGeom>
              <a:avLst/>
              <a:gdLst>
                <a:gd name="T0" fmla="*/ 1 w 36"/>
                <a:gd name="T1" fmla="*/ 10 h 14"/>
                <a:gd name="T2" fmla="*/ 5 w 36"/>
                <a:gd name="T3" fmla="*/ 13 h 14"/>
                <a:gd name="T4" fmla="*/ 35 w 36"/>
                <a:gd name="T5" fmla="*/ 3 h 14"/>
                <a:gd name="T6" fmla="*/ 35 w 36"/>
                <a:gd name="T7" fmla="*/ 0 h 14"/>
                <a:gd name="T8" fmla="*/ 0 w 36"/>
                <a:gd name="T9" fmla="*/ 7 h 14"/>
                <a:gd name="T10" fmla="*/ 1 w 36"/>
                <a:gd name="T11" fmla="*/ 10 h 14"/>
              </a:gdLst>
              <a:ahLst/>
              <a:cxnLst>
                <a:cxn ang="0">
                  <a:pos x="T0" y="T1"/>
                </a:cxn>
                <a:cxn ang="0">
                  <a:pos x="T2" y="T3"/>
                </a:cxn>
                <a:cxn ang="0">
                  <a:pos x="T4" y="T5"/>
                </a:cxn>
                <a:cxn ang="0">
                  <a:pos x="T6" y="T7"/>
                </a:cxn>
                <a:cxn ang="0">
                  <a:pos x="T8" y="T9"/>
                </a:cxn>
                <a:cxn ang="0">
                  <a:pos x="T10" y="T11"/>
                </a:cxn>
              </a:cxnLst>
              <a:rect l="0" t="0" r="r" b="b"/>
              <a:pathLst>
                <a:path w="36" h="14">
                  <a:moveTo>
                    <a:pt x="1" y="10"/>
                  </a:moveTo>
                  <a:lnTo>
                    <a:pt x="5" y="13"/>
                  </a:lnTo>
                  <a:lnTo>
                    <a:pt x="35" y="3"/>
                  </a:lnTo>
                  <a:lnTo>
                    <a:pt x="35" y="0"/>
                  </a:lnTo>
                  <a:lnTo>
                    <a:pt x="0" y="7"/>
                  </a:lnTo>
                  <a:lnTo>
                    <a:pt x="1"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79" name="Freeform 674"/>
            <p:cNvSpPr>
              <a:spLocks/>
            </p:cNvSpPr>
            <p:nvPr/>
          </p:nvSpPr>
          <p:spPr bwMode="auto">
            <a:xfrm>
              <a:off x="4150" y="2509"/>
              <a:ext cx="42" cy="20"/>
            </a:xfrm>
            <a:custGeom>
              <a:avLst/>
              <a:gdLst>
                <a:gd name="T0" fmla="*/ 1 w 42"/>
                <a:gd name="T1" fmla="*/ 14 h 20"/>
                <a:gd name="T2" fmla="*/ 6 w 42"/>
                <a:gd name="T3" fmla="*/ 19 h 20"/>
                <a:gd name="T4" fmla="*/ 41 w 42"/>
                <a:gd name="T5" fmla="*/ 4 h 20"/>
                <a:gd name="T6" fmla="*/ 41 w 42"/>
                <a:gd name="T7" fmla="*/ 0 h 20"/>
                <a:gd name="T8" fmla="*/ 0 w 42"/>
                <a:gd name="T9" fmla="*/ 10 h 20"/>
                <a:gd name="T10" fmla="*/ 1 w 42"/>
                <a:gd name="T11" fmla="*/ 14 h 20"/>
              </a:gdLst>
              <a:ahLst/>
              <a:cxnLst>
                <a:cxn ang="0">
                  <a:pos x="T0" y="T1"/>
                </a:cxn>
                <a:cxn ang="0">
                  <a:pos x="T2" y="T3"/>
                </a:cxn>
                <a:cxn ang="0">
                  <a:pos x="T4" y="T5"/>
                </a:cxn>
                <a:cxn ang="0">
                  <a:pos x="T6" y="T7"/>
                </a:cxn>
                <a:cxn ang="0">
                  <a:pos x="T8" y="T9"/>
                </a:cxn>
                <a:cxn ang="0">
                  <a:pos x="T10" y="T11"/>
                </a:cxn>
              </a:cxnLst>
              <a:rect l="0" t="0" r="r" b="b"/>
              <a:pathLst>
                <a:path w="42" h="20">
                  <a:moveTo>
                    <a:pt x="1" y="14"/>
                  </a:moveTo>
                  <a:lnTo>
                    <a:pt x="6" y="19"/>
                  </a:lnTo>
                  <a:lnTo>
                    <a:pt x="41" y="4"/>
                  </a:lnTo>
                  <a:lnTo>
                    <a:pt x="41" y="0"/>
                  </a:lnTo>
                  <a:lnTo>
                    <a:pt x="0" y="10"/>
                  </a:lnTo>
                  <a:lnTo>
                    <a:pt x="1"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0" name="Freeform 675"/>
            <p:cNvSpPr>
              <a:spLocks/>
            </p:cNvSpPr>
            <p:nvPr/>
          </p:nvSpPr>
          <p:spPr bwMode="auto">
            <a:xfrm>
              <a:off x="4150" y="2504"/>
              <a:ext cx="36" cy="14"/>
            </a:xfrm>
            <a:custGeom>
              <a:avLst/>
              <a:gdLst>
                <a:gd name="T0" fmla="*/ 5 w 36"/>
                <a:gd name="T1" fmla="*/ 13 h 14"/>
                <a:gd name="T2" fmla="*/ 35 w 36"/>
                <a:gd name="T3" fmla="*/ 3 h 14"/>
                <a:gd name="T4" fmla="*/ 31 w 36"/>
                <a:gd name="T5" fmla="*/ 0 h 14"/>
                <a:gd name="T6" fmla="*/ 0 w 36"/>
                <a:gd name="T7" fmla="*/ 10 h 14"/>
                <a:gd name="T8" fmla="*/ 5 w 36"/>
                <a:gd name="T9" fmla="*/ 13 h 14"/>
              </a:gdLst>
              <a:ahLst/>
              <a:cxnLst>
                <a:cxn ang="0">
                  <a:pos x="T0" y="T1"/>
                </a:cxn>
                <a:cxn ang="0">
                  <a:pos x="T2" y="T3"/>
                </a:cxn>
                <a:cxn ang="0">
                  <a:pos x="T4" y="T5"/>
                </a:cxn>
                <a:cxn ang="0">
                  <a:pos x="T6" y="T7"/>
                </a:cxn>
                <a:cxn ang="0">
                  <a:pos x="T8" y="T9"/>
                </a:cxn>
              </a:cxnLst>
              <a:rect l="0" t="0" r="r" b="b"/>
              <a:pathLst>
                <a:path w="36" h="14">
                  <a:moveTo>
                    <a:pt x="5" y="13"/>
                  </a:moveTo>
                  <a:lnTo>
                    <a:pt x="35" y="3"/>
                  </a:lnTo>
                  <a:lnTo>
                    <a:pt x="31" y="0"/>
                  </a:lnTo>
                  <a:lnTo>
                    <a:pt x="0" y="10"/>
                  </a:lnTo>
                  <a:lnTo>
                    <a:pt x="5" y="13"/>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1" name="Freeform 676"/>
            <p:cNvSpPr>
              <a:spLocks/>
            </p:cNvSpPr>
            <p:nvPr/>
          </p:nvSpPr>
          <p:spPr bwMode="auto">
            <a:xfrm>
              <a:off x="4150" y="2504"/>
              <a:ext cx="42" cy="20"/>
            </a:xfrm>
            <a:custGeom>
              <a:avLst/>
              <a:gdLst>
                <a:gd name="T0" fmla="*/ 6 w 42"/>
                <a:gd name="T1" fmla="*/ 19 h 20"/>
                <a:gd name="T2" fmla="*/ 41 w 42"/>
                <a:gd name="T3" fmla="*/ 5 h 20"/>
                <a:gd name="T4" fmla="*/ 36 w 42"/>
                <a:gd name="T5" fmla="*/ 0 h 20"/>
                <a:gd name="T6" fmla="*/ 0 w 42"/>
                <a:gd name="T7" fmla="*/ 15 h 20"/>
                <a:gd name="T8" fmla="*/ 6 w 42"/>
                <a:gd name="T9" fmla="*/ 19 h 20"/>
              </a:gdLst>
              <a:ahLst/>
              <a:cxnLst>
                <a:cxn ang="0">
                  <a:pos x="T0" y="T1"/>
                </a:cxn>
                <a:cxn ang="0">
                  <a:pos x="T2" y="T3"/>
                </a:cxn>
                <a:cxn ang="0">
                  <a:pos x="T4" y="T5"/>
                </a:cxn>
                <a:cxn ang="0">
                  <a:pos x="T6" y="T7"/>
                </a:cxn>
                <a:cxn ang="0">
                  <a:pos x="T8" y="T9"/>
                </a:cxn>
              </a:cxnLst>
              <a:rect l="0" t="0" r="r" b="b"/>
              <a:pathLst>
                <a:path w="42" h="20">
                  <a:moveTo>
                    <a:pt x="6" y="19"/>
                  </a:moveTo>
                  <a:lnTo>
                    <a:pt x="41" y="5"/>
                  </a:lnTo>
                  <a:lnTo>
                    <a:pt x="36" y="0"/>
                  </a:lnTo>
                  <a:lnTo>
                    <a:pt x="0" y="15"/>
                  </a:lnTo>
                  <a:lnTo>
                    <a:pt x="6"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2" name="Freeform 677"/>
            <p:cNvSpPr>
              <a:spLocks/>
            </p:cNvSpPr>
            <p:nvPr/>
          </p:nvSpPr>
          <p:spPr bwMode="auto">
            <a:xfrm>
              <a:off x="4166" y="2511"/>
              <a:ext cx="35" cy="14"/>
            </a:xfrm>
            <a:custGeom>
              <a:avLst/>
              <a:gdLst>
                <a:gd name="T0" fmla="*/ 0 w 35"/>
                <a:gd name="T1" fmla="*/ 10 h 14"/>
                <a:gd name="T2" fmla="*/ 5 w 35"/>
                <a:gd name="T3" fmla="*/ 13 h 14"/>
                <a:gd name="T4" fmla="*/ 34 w 35"/>
                <a:gd name="T5" fmla="*/ 3 h 14"/>
                <a:gd name="T6" fmla="*/ 34 w 35"/>
                <a:gd name="T7" fmla="*/ 0 h 14"/>
                <a:gd name="T8" fmla="*/ 0 w 35"/>
                <a:gd name="T9" fmla="*/ 7 h 14"/>
                <a:gd name="T10" fmla="*/ 0 w 35"/>
                <a:gd name="T11" fmla="*/ 10 h 14"/>
              </a:gdLst>
              <a:ahLst/>
              <a:cxnLst>
                <a:cxn ang="0">
                  <a:pos x="T0" y="T1"/>
                </a:cxn>
                <a:cxn ang="0">
                  <a:pos x="T2" y="T3"/>
                </a:cxn>
                <a:cxn ang="0">
                  <a:pos x="T4" y="T5"/>
                </a:cxn>
                <a:cxn ang="0">
                  <a:pos x="T6" y="T7"/>
                </a:cxn>
                <a:cxn ang="0">
                  <a:pos x="T8" y="T9"/>
                </a:cxn>
                <a:cxn ang="0">
                  <a:pos x="T10" y="T11"/>
                </a:cxn>
              </a:cxnLst>
              <a:rect l="0" t="0" r="r" b="b"/>
              <a:pathLst>
                <a:path w="35" h="14">
                  <a:moveTo>
                    <a:pt x="0" y="10"/>
                  </a:moveTo>
                  <a:lnTo>
                    <a:pt x="5" y="13"/>
                  </a:lnTo>
                  <a:lnTo>
                    <a:pt x="34" y="3"/>
                  </a:lnTo>
                  <a:lnTo>
                    <a:pt x="34" y="0"/>
                  </a:lnTo>
                  <a:lnTo>
                    <a:pt x="0" y="7"/>
                  </a:lnTo>
                  <a:lnTo>
                    <a:pt x="0"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3" name="Freeform 678"/>
            <p:cNvSpPr>
              <a:spLocks/>
            </p:cNvSpPr>
            <p:nvPr/>
          </p:nvSpPr>
          <p:spPr bwMode="auto">
            <a:xfrm>
              <a:off x="4166" y="2511"/>
              <a:ext cx="41" cy="20"/>
            </a:xfrm>
            <a:custGeom>
              <a:avLst/>
              <a:gdLst>
                <a:gd name="T0" fmla="*/ 0 w 41"/>
                <a:gd name="T1" fmla="*/ 14 h 20"/>
                <a:gd name="T2" fmla="*/ 6 w 41"/>
                <a:gd name="T3" fmla="*/ 19 h 20"/>
                <a:gd name="T4" fmla="*/ 40 w 41"/>
                <a:gd name="T5" fmla="*/ 4 h 20"/>
                <a:gd name="T6" fmla="*/ 40 w 41"/>
                <a:gd name="T7" fmla="*/ 0 h 20"/>
                <a:gd name="T8" fmla="*/ 0 w 41"/>
                <a:gd name="T9" fmla="*/ 10 h 20"/>
                <a:gd name="T10" fmla="*/ 0 w 41"/>
                <a:gd name="T11" fmla="*/ 14 h 20"/>
              </a:gdLst>
              <a:ahLst/>
              <a:cxnLst>
                <a:cxn ang="0">
                  <a:pos x="T0" y="T1"/>
                </a:cxn>
                <a:cxn ang="0">
                  <a:pos x="T2" y="T3"/>
                </a:cxn>
                <a:cxn ang="0">
                  <a:pos x="T4" y="T5"/>
                </a:cxn>
                <a:cxn ang="0">
                  <a:pos x="T6" y="T7"/>
                </a:cxn>
                <a:cxn ang="0">
                  <a:pos x="T8" y="T9"/>
                </a:cxn>
                <a:cxn ang="0">
                  <a:pos x="T10" y="T11"/>
                </a:cxn>
              </a:cxnLst>
              <a:rect l="0" t="0" r="r" b="b"/>
              <a:pathLst>
                <a:path w="41" h="20">
                  <a:moveTo>
                    <a:pt x="0" y="14"/>
                  </a:moveTo>
                  <a:lnTo>
                    <a:pt x="6" y="19"/>
                  </a:lnTo>
                  <a:lnTo>
                    <a:pt x="40" y="4"/>
                  </a:lnTo>
                  <a:lnTo>
                    <a:pt x="40" y="0"/>
                  </a:lnTo>
                  <a:lnTo>
                    <a:pt x="0" y="10"/>
                  </a:lnTo>
                  <a:lnTo>
                    <a:pt x="0"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4" name="Freeform 679"/>
            <p:cNvSpPr>
              <a:spLocks/>
            </p:cNvSpPr>
            <p:nvPr/>
          </p:nvSpPr>
          <p:spPr bwMode="auto">
            <a:xfrm>
              <a:off x="4166" y="2506"/>
              <a:ext cx="35" cy="14"/>
            </a:xfrm>
            <a:custGeom>
              <a:avLst/>
              <a:gdLst>
                <a:gd name="T0" fmla="*/ 5 w 35"/>
                <a:gd name="T1" fmla="*/ 13 h 14"/>
                <a:gd name="T2" fmla="*/ 34 w 35"/>
                <a:gd name="T3" fmla="*/ 3 h 14"/>
                <a:gd name="T4" fmla="*/ 29 w 35"/>
                <a:gd name="T5" fmla="*/ 0 h 14"/>
                <a:gd name="T6" fmla="*/ 0 w 35"/>
                <a:gd name="T7" fmla="*/ 10 h 14"/>
                <a:gd name="T8" fmla="*/ 5 w 35"/>
                <a:gd name="T9" fmla="*/ 13 h 14"/>
              </a:gdLst>
              <a:ahLst/>
              <a:cxnLst>
                <a:cxn ang="0">
                  <a:pos x="T0" y="T1"/>
                </a:cxn>
                <a:cxn ang="0">
                  <a:pos x="T2" y="T3"/>
                </a:cxn>
                <a:cxn ang="0">
                  <a:pos x="T4" y="T5"/>
                </a:cxn>
                <a:cxn ang="0">
                  <a:pos x="T6" y="T7"/>
                </a:cxn>
                <a:cxn ang="0">
                  <a:pos x="T8" y="T9"/>
                </a:cxn>
              </a:cxnLst>
              <a:rect l="0" t="0" r="r" b="b"/>
              <a:pathLst>
                <a:path w="35" h="14">
                  <a:moveTo>
                    <a:pt x="5" y="13"/>
                  </a:moveTo>
                  <a:lnTo>
                    <a:pt x="34" y="3"/>
                  </a:lnTo>
                  <a:lnTo>
                    <a:pt x="29" y="0"/>
                  </a:lnTo>
                  <a:lnTo>
                    <a:pt x="0" y="10"/>
                  </a:lnTo>
                  <a:lnTo>
                    <a:pt x="5" y="13"/>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5" name="Freeform 680"/>
            <p:cNvSpPr>
              <a:spLocks/>
            </p:cNvSpPr>
            <p:nvPr/>
          </p:nvSpPr>
          <p:spPr bwMode="auto">
            <a:xfrm>
              <a:off x="4166" y="2506"/>
              <a:ext cx="41" cy="20"/>
            </a:xfrm>
            <a:custGeom>
              <a:avLst/>
              <a:gdLst>
                <a:gd name="T0" fmla="*/ 6 w 41"/>
                <a:gd name="T1" fmla="*/ 19 h 20"/>
                <a:gd name="T2" fmla="*/ 40 w 41"/>
                <a:gd name="T3" fmla="*/ 5 h 20"/>
                <a:gd name="T4" fmla="*/ 34 w 41"/>
                <a:gd name="T5" fmla="*/ 0 h 20"/>
                <a:gd name="T6" fmla="*/ 0 w 41"/>
                <a:gd name="T7" fmla="*/ 15 h 20"/>
                <a:gd name="T8" fmla="*/ 6 w 41"/>
                <a:gd name="T9" fmla="*/ 19 h 20"/>
              </a:gdLst>
              <a:ahLst/>
              <a:cxnLst>
                <a:cxn ang="0">
                  <a:pos x="T0" y="T1"/>
                </a:cxn>
                <a:cxn ang="0">
                  <a:pos x="T2" y="T3"/>
                </a:cxn>
                <a:cxn ang="0">
                  <a:pos x="T4" y="T5"/>
                </a:cxn>
                <a:cxn ang="0">
                  <a:pos x="T6" y="T7"/>
                </a:cxn>
                <a:cxn ang="0">
                  <a:pos x="T8" y="T9"/>
                </a:cxn>
              </a:cxnLst>
              <a:rect l="0" t="0" r="r" b="b"/>
              <a:pathLst>
                <a:path w="41" h="20">
                  <a:moveTo>
                    <a:pt x="6" y="19"/>
                  </a:moveTo>
                  <a:lnTo>
                    <a:pt x="40" y="5"/>
                  </a:lnTo>
                  <a:lnTo>
                    <a:pt x="34" y="0"/>
                  </a:lnTo>
                  <a:lnTo>
                    <a:pt x="0" y="15"/>
                  </a:lnTo>
                  <a:lnTo>
                    <a:pt x="6"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6" name="Freeform 681"/>
            <p:cNvSpPr>
              <a:spLocks/>
            </p:cNvSpPr>
            <p:nvPr/>
          </p:nvSpPr>
          <p:spPr bwMode="auto">
            <a:xfrm>
              <a:off x="4180" y="2515"/>
              <a:ext cx="33" cy="13"/>
            </a:xfrm>
            <a:custGeom>
              <a:avLst/>
              <a:gdLst>
                <a:gd name="T0" fmla="*/ 0 w 33"/>
                <a:gd name="T1" fmla="*/ 9 h 13"/>
                <a:gd name="T2" fmla="*/ 4 w 33"/>
                <a:gd name="T3" fmla="*/ 12 h 13"/>
                <a:gd name="T4" fmla="*/ 32 w 33"/>
                <a:gd name="T5" fmla="*/ 2 h 13"/>
                <a:gd name="T6" fmla="*/ 32 w 33"/>
                <a:gd name="T7" fmla="*/ 0 h 13"/>
                <a:gd name="T8" fmla="*/ 0 w 33"/>
                <a:gd name="T9" fmla="*/ 7 h 13"/>
                <a:gd name="T10" fmla="*/ 0 w 33"/>
                <a:gd name="T11" fmla="*/ 9 h 13"/>
              </a:gdLst>
              <a:ahLst/>
              <a:cxnLst>
                <a:cxn ang="0">
                  <a:pos x="T0" y="T1"/>
                </a:cxn>
                <a:cxn ang="0">
                  <a:pos x="T2" y="T3"/>
                </a:cxn>
                <a:cxn ang="0">
                  <a:pos x="T4" y="T5"/>
                </a:cxn>
                <a:cxn ang="0">
                  <a:pos x="T6" y="T7"/>
                </a:cxn>
                <a:cxn ang="0">
                  <a:pos x="T8" y="T9"/>
                </a:cxn>
                <a:cxn ang="0">
                  <a:pos x="T10" y="T11"/>
                </a:cxn>
              </a:cxnLst>
              <a:rect l="0" t="0" r="r" b="b"/>
              <a:pathLst>
                <a:path w="33" h="13">
                  <a:moveTo>
                    <a:pt x="0" y="9"/>
                  </a:moveTo>
                  <a:lnTo>
                    <a:pt x="4" y="12"/>
                  </a:lnTo>
                  <a:lnTo>
                    <a:pt x="32" y="2"/>
                  </a:lnTo>
                  <a:lnTo>
                    <a:pt x="32" y="0"/>
                  </a:lnTo>
                  <a:lnTo>
                    <a:pt x="0" y="7"/>
                  </a:lnTo>
                  <a:lnTo>
                    <a:pt x="0" y="9"/>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7" name="Freeform 682"/>
            <p:cNvSpPr>
              <a:spLocks/>
            </p:cNvSpPr>
            <p:nvPr/>
          </p:nvSpPr>
          <p:spPr bwMode="auto">
            <a:xfrm>
              <a:off x="4180" y="2515"/>
              <a:ext cx="39" cy="19"/>
            </a:xfrm>
            <a:custGeom>
              <a:avLst/>
              <a:gdLst>
                <a:gd name="T0" fmla="*/ 0 w 39"/>
                <a:gd name="T1" fmla="*/ 14 h 19"/>
                <a:gd name="T2" fmla="*/ 5 w 39"/>
                <a:gd name="T3" fmla="*/ 18 h 19"/>
                <a:gd name="T4" fmla="*/ 38 w 39"/>
                <a:gd name="T5" fmla="*/ 3 h 19"/>
                <a:gd name="T6" fmla="*/ 38 w 39"/>
                <a:gd name="T7" fmla="*/ 0 h 19"/>
                <a:gd name="T8" fmla="*/ 0 w 39"/>
                <a:gd name="T9" fmla="*/ 10 h 19"/>
                <a:gd name="T10" fmla="*/ 0 w 39"/>
                <a:gd name="T11" fmla="*/ 14 h 19"/>
              </a:gdLst>
              <a:ahLst/>
              <a:cxnLst>
                <a:cxn ang="0">
                  <a:pos x="T0" y="T1"/>
                </a:cxn>
                <a:cxn ang="0">
                  <a:pos x="T2" y="T3"/>
                </a:cxn>
                <a:cxn ang="0">
                  <a:pos x="T4" y="T5"/>
                </a:cxn>
                <a:cxn ang="0">
                  <a:pos x="T6" y="T7"/>
                </a:cxn>
                <a:cxn ang="0">
                  <a:pos x="T8" y="T9"/>
                </a:cxn>
                <a:cxn ang="0">
                  <a:pos x="T10" y="T11"/>
                </a:cxn>
              </a:cxnLst>
              <a:rect l="0" t="0" r="r" b="b"/>
              <a:pathLst>
                <a:path w="39" h="19">
                  <a:moveTo>
                    <a:pt x="0" y="14"/>
                  </a:moveTo>
                  <a:lnTo>
                    <a:pt x="5" y="18"/>
                  </a:lnTo>
                  <a:lnTo>
                    <a:pt x="38" y="3"/>
                  </a:lnTo>
                  <a:lnTo>
                    <a:pt x="38" y="0"/>
                  </a:lnTo>
                  <a:lnTo>
                    <a:pt x="0" y="10"/>
                  </a:lnTo>
                  <a:lnTo>
                    <a:pt x="0"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8" name="Freeform 683"/>
            <p:cNvSpPr>
              <a:spLocks/>
            </p:cNvSpPr>
            <p:nvPr/>
          </p:nvSpPr>
          <p:spPr bwMode="auto">
            <a:xfrm>
              <a:off x="4180" y="2511"/>
              <a:ext cx="33" cy="12"/>
            </a:xfrm>
            <a:custGeom>
              <a:avLst/>
              <a:gdLst>
                <a:gd name="T0" fmla="*/ 4 w 33"/>
                <a:gd name="T1" fmla="*/ 11 h 12"/>
                <a:gd name="T2" fmla="*/ 32 w 33"/>
                <a:gd name="T3" fmla="*/ 3 h 12"/>
                <a:gd name="T4" fmla="*/ 28 w 33"/>
                <a:gd name="T5" fmla="*/ 0 h 12"/>
                <a:gd name="T6" fmla="*/ 0 w 33"/>
                <a:gd name="T7" fmla="*/ 8 h 12"/>
                <a:gd name="T8" fmla="*/ 4 w 33"/>
                <a:gd name="T9" fmla="*/ 11 h 12"/>
              </a:gdLst>
              <a:ahLst/>
              <a:cxnLst>
                <a:cxn ang="0">
                  <a:pos x="T0" y="T1"/>
                </a:cxn>
                <a:cxn ang="0">
                  <a:pos x="T2" y="T3"/>
                </a:cxn>
                <a:cxn ang="0">
                  <a:pos x="T4" y="T5"/>
                </a:cxn>
                <a:cxn ang="0">
                  <a:pos x="T6" y="T7"/>
                </a:cxn>
                <a:cxn ang="0">
                  <a:pos x="T8" y="T9"/>
                </a:cxn>
              </a:cxnLst>
              <a:rect l="0" t="0" r="r" b="b"/>
              <a:pathLst>
                <a:path w="33" h="12">
                  <a:moveTo>
                    <a:pt x="4" y="11"/>
                  </a:moveTo>
                  <a:lnTo>
                    <a:pt x="32" y="3"/>
                  </a:lnTo>
                  <a:lnTo>
                    <a:pt x="28" y="0"/>
                  </a:lnTo>
                  <a:lnTo>
                    <a:pt x="0" y="8"/>
                  </a:lnTo>
                  <a:lnTo>
                    <a:pt x="4" y="1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89" name="Freeform 684"/>
            <p:cNvSpPr>
              <a:spLocks/>
            </p:cNvSpPr>
            <p:nvPr/>
          </p:nvSpPr>
          <p:spPr bwMode="auto">
            <a:xfrm>
              <a:off x="4180" y="2511"/>
              <a:ext cx="39" cy="18"/>
            </a:xfrm>
            <a:custGeom>
              <a:avLst/>
              <a:gdLst>
                <a:gd name="T0" fmla="*/ 5 w 39"/>
                <a:gd name="T1" fmla="*/ 17 h 18"/>
                <a:gd name="T2" fmla="*/ 38 w 39"/>
                <a:gd name="T3" fmla="*/ 4 h 18"/>
                <a:gd name="T4" fmla="*/ 33 w 39"/>
                <a:gd name="T5" fmla="*/ 0 h 18"/>
                <a:gd name="T6" fmla="*/ 0 w 39"/>
                <a:gd name="T7" fmla="*/ 13 h 18"/>
                <a:gd name="T8" fmla="*/ 5 w 39"/>
                <a:gd name="T9" fmla="*/ 17 h 18"/>
              </a:gdLst>
              <a:ahLst/>
              <a:cxnLst>
                <a:cxn ang="0">
                  <a:pos x="T0" y="T1"/>
                </a:cxn>
                <a:cxn ang="0">
                  <a:pos x="T2" y="T3"/>
                </a:cxn>
                <a:cxn ang="0">
                  <a:pos x="T4" y="T5"/>
                </a:cxn>
                <a:cxn ang="0">
                  <a:pos x="T6" y="T7"/>
                </a:cxn>
                <a:cxn ang="0">
                  <a:pos x="T8" y="T9"/>
                </a:cxn>
              </a:cxnLst>
              <a:rect l="0" t="0" r="r" b="b"/>
              <a:pathLst>
                <a:path w="39" h="18">
                  <a:moveTo>
                    <a:pt x="5" y="17"/>
                  </a:moveTo>
                  <a:lnTo>
                    <a:pt x="38" y="4"/>
                  </a:lnTo>
                  <a:lnTo>
                    <a:pt x="33" y="0"/>
                  </a:lnTo>
                  <a:lnTo>
                    <a:pt x="0" y="13"/>
                  </a:lnTo>
                  <a:lnTo>
                    <a:pt x="5"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0" name="Freeform 685"/>
            <p:cNvSpPr>
              <a:spLocks/>
            </p:cNvSpPr>
            <p:nvPr/>
          </p:nvSpPr>
          <p:spPr bwMode="auto">
            <a:xfrm>
              <a:off x="4193" y="2517"/>
              <a:ext cx="32" cy="13"/>
            </a:xfrm>
            <a:custGeom>
              <a:avLst/>
              <a:gdLst>
                <a:gd name="T0" fmla="*/ 1 w 32"/>
                <a:gd name="T1" fmla="*/ 10 h 13"/>
                <a:gd name="T2" fmla="*/ 5 w 32"/>
                <a:gd name="T3" fmla="*/ 12 h 13"/>
                <a:gd name="T4" fmla="*/ 31 w 32"/>
                <a:gd name="T5" fmla="*/ 2 h 13"/>
                <a:gd name="T6" fmla="*/ 31 w 32"/>
                <a:gd name="T7" fmla="*/ 0 h 13"/>
                <a:gd name="T8" fmla="*/ 0 w 32"/>
                <a:gd name="T9" fmla="*/ 7 h 13"/>
                <a:gd name="T10" fmla="*/ 1 w 32"/>
                <a:gd name="T11" fmla="*/ 10 h 13"/>
              </a:gdLst>
              <a:ahLst/>
              <a:cxnLst>
                <a:cxn ang="0">
                  <a:pos x="T0" y="T1"/>
                </a:cxn>
                <a:cxn ang="0">
                  <a:pos x="T2" y="T3"/>
                </a:cxn>
                <a:cxn ang="0">
                  <a:pos x="T4" y="T5"/>
                </a:cxn>
                <a:cxn ang="0">
                  <a:pos x="T6" y="T7"/>
                </a:cxn>
                <a:cxn ang="0">
                  <a:pos x="T8" y="T9"/>
                </a:cxn>
                <a:cxn ang="0">
                  <a:pos x="T10" y="T11"/>
                </a:cxn>
              </a:cxnLst>
              <a:rect l="0" t="0" r="r" b="b"/>
              <a:pathLst>
                <a:path w="32" h="13">
                  <a:moveTo>
                    <a:pt x="1" y="10"/>
                  </a:moveTo>
                  <a:lnTo>
                    <a:pt x="5" y="12"/>
                  </a:lnTo>
                  <a:lnTo>
                    <a:pt x="31" y="2"/>
                  </a:lnTo>
                  <a:lnTo>
                    <a:pt x="31" y="0"/>
                  </a:lnTo>
                  <a:lnTo>
                    <a:pt x="0" y="7"/>
                  </a:lnTo>
                  <a:lnTo>
                    <a:pt x="1"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1" name="Freeform 686"/>
            <p:cNvSpPr>
              <a:spLocks/>
            </p:cNvSpPr>
            <p:nvPr/>
          </p:nvSpPr>
          <p:spPr bwMode="auto">
            <a:xfrm>
              <a:off x="4193" y="2517"/>
              <a:ext cx="38" cy="19"/>
            </a:xfrm>
            <a:custGeom>
              <a:avLst/>
              <a:gdLst>
                <a:gd name="T0" fmla="*/ 1 w 38"/>
                <a:gd name="T1" fmla="*/ 15 h 19"/>
                <a:gd name="T2" fmla="*/ 6 w 38"/>
                <a:gd name="T3" fmla="*/ 18 h 19"/>
                <a:gd name="T4" fmla="*/ 37 w 38"/>
                <a:gd name="T5" fmla="*/ 3 h 19"/>
                <a:gd name="T6" fmla="*/ 37 w 38"/>
                <a:gd name="T7" fmla="*/ 0 h 19"/>
                <a:gd name="T8" fmla="*/ 0 w 38"/>
                <a:gd name="T9" fmla="*/ 11 h 19"/>
                <a:gd name="T10" fmla="*/ 1 w 38"/>
                <a:gd name="T11" fmla="*/ 15 h 19"/>
              </a:gdLst>
              <a:ahLst/>
              <a:cxnLst>
                <a:cxn ang="0">
                  <a:pos x="T0" y="T1"/>
                </a:cxn>
                <a:cxn ang="0">
                  <a:pos x="T2" y="T3"/>
                </a:cxn>
                <a:cxn ang="0">
                  <a:pos x="T4" y="T5"/>
                </a:cxn>
                <a:cxn ang="0">
                  <a:pos x="T6" y="T7"/>
                </a:cxn>
                <a:cxn ang="0">
                  <a:pos x="T8" y="T9"/>
                </a:cxn>
                <a:cxn ang="0">
                  <a:pos x="T10" y="T11"/>
                </a:cxn>
              </a:cxnLst>
              <a:rect l="0" t="0" r="r" b="b"/>
              <a:pathLst>
                <a:path w="38" h="19">
                  <a:moveTo>
                    <a:pt x="1" y="15"/>
                  </a:moveTo>
                  <a:lnTo>
                    <a:pt x="6" y="18"/>
                  </a:lnTo>
                  <a:lnTo>
                    <a:pt x="37" y="3"/>
                  </a:lnTo>
                  <a:lnTo>
                    <a:pt x="37" y="0"/>
                  </a:lnTo>
                  <a:lnTo>
                    <a:pt x="0" y="11"/>
                  </a:lnTo>
                  <a:lnTo>
                    <a:pt x="1"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2" name="Freeform 687"/>
            <p:cNvSpPr>
              <a:spLocks/>
            </p:cNvSpPr>
            <p:nvPr/>
          </p:nvSpPr>
          <p:spPr bwMode="auto">
            <a:xfrm>
              <a:off x="4193" y="2513"/>
              <a:ext cx="32" cy="13"/>
            </a:xfrm>
            <a:custGeom>
              <a:avLst/>
              <a:gdLst>
                <a:gd name="T0" fmla="*/ 5 w 32"/>
                <a:gd name="T1" fmla="*/ 12 h 13"/>
                <a:gd name="T2" fmla="*/ 31 w 32"/>
                <a:gd name="T3" fmla="*/ 3 h 13"/>
                <a:gd name="T4" fmla="*/ 27 w 32"/>
                <a:gd name="T5" fmla="*/ 0 h 13"/>
                <a:gd name="T6" fmla="*/ 0 w 32"/>
                <a:gd name="T7" fmla="*/ 9 h 13"/>
                <a:gd name="T8" fmla="*/ 5 w 32"/>
                <a:gd name="T9" fmla="*/ 12 h 13"/>
              </a:gdLst>
              <a:ahLst/>
              <a:cxnLst>
                <a:cxn ang="0">
                  <a:pos x="T0" y="T1"/>
                </a:cxn>
                <a:cxn ang="0">
                  <a:pos x="T2" y="T3"/>
                </a:cxn>
                <a:cxn ang="0">
                  <a:pos x="T4" y="T5"/>
                </a:cxn>
                <a:cxn ang="0">
                  <a:pos x="T6" y="T7"/>
                </a:cxn>
                <a:cxn ang="0">
                  <a:pos x="T8" y="T9"/>
                </a:cxn>
              </a:cxnLst>
              <a:rect l="0" t="0" r="r" b="b"/>
              <a:pathLst>
                <a:path w="32" h="13">
                  <a:moveTo>
                    <a:pt x="5" y="12"/>
                  </a:moveTo>
                  <a:lnTo>
                    <a:pt x="31" y="3"/>
                  </a:lnTo>
                  <a:lnTo>
                    <a:pt x="27" y="0"/>
                  </a:lnTo>
                  <a:lnTo>
                    <a:pt x="0" y="9"/>
                  </a:lnTo>
                  <a:lnTo>
                    <a:pt x="5" y="12"/>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3" name="Freeform 688"/>
            <p:cNvSpPr>
              <a:spLocks/>
            </p:cNvSpPr>
            <p:nvPr/>
          </p:nvSpPr>
          <p:spPr bwMode="auto">
            <a:xfrm>
              <a:off x="4193" y="2513"/>
              <a:ext cx="38" cy="19"/>
            </a:xfrm>
            <a:custGeom>
              <a:avLst/>
              <a:gdLst>
                <a:gd name="T0" fmla="*/ 6 w 38"/>
                <a:gd name="T1" fmla="*/ 18 h 19"/>
                <a:gd name="T2" fmla="*/ 37 w 38"/>
                <a:gd name="T3" fmla="*/ 4 h 19"/>
                <a:gd name="T4" fmla="*/ 32 w 38"/>
                <a:gd name="T5" fmla="*/ 0 h 19"/>
                <a:gd name="T6" fmla="*/ 0 w 38"/>
                <a:gd name="T7" fmla="*/ 14 h 19"/>
                <a:gd name="T8" fmla="*/ 6 w 38"/>
                <a:gd name="T9" fmla="*/ 18 h 19"/>
              </a:gdLst>
              <a:ahLst/>
              <a:cxnLst>
                <a:cxn ang="0">
                  <a:pos x="T0" y="T1"/>
                </a:cxn>
                <a:cxn ang="0">
                  <a:pos x="T2" y="T3"/>
                </a:cxn>
                <a:cxn ang="0">
                  <a:pos x="T4" y="T5"/>
                </a:cxn>
                <a:cxn ang="0">
                  <a:pos x="T6" y="T7"/>
                </a:cxn>
                <a:cxn ang="0">
                  <a:pos x="T8" y="T9"/>
                </a:cxn>
              </a:cxnLst>
              <a:rect l="0" t="0" r="r" b="b"/>
              <a:pathLst>
                <a:path w="38" h="19">
                  <a:moveTo>
                    <a:pt x="6" y="18"/>
                  </a:moveTo>
                  <a:lnTo>
                    <a:pt x="37" y="4"/>
                  </a:lnTo>
                  <a:lnTo>
                    <a:pt x="32" y="0"/>
                  </a:lnTo>
                  <a:lnTo>
                    <a:pt x="0" y="14"/>
                  </a:lnTo>
                  <a:lnTo>
                    <a:pt x="6"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4" name="Freeform 689"/>
            <p:cNvSpPr>
              <a:spLocks/>
            </p:cNvSpPr>
            <p:nvPr/>
          </p:nvSpPr>
          <p:spPr bwMode="auto">
            <a:xfrm>
              <a:off x="4206" y="2520"/>
              <a:ext cx="30" cy="14"/>
            </a:xfrm>
            <a:custGeom>
              <a:avLst/>
              <a:gdLst>
                <a:gd name="T0" fmla="*/ 0 w 30"/>
                <a:gd name="T1" fmla="*/ 11 h 14"/>
                <a:gd name="T2" fmla="*/ 4 w 30"/>
                <a:gd name="T3" fmla="*/ 13 h 14"/>
                <a:gd name="T4" fmla="*/ 29 w 30"/>
                <a:gd name="T5" fmla="*/ 3 h 14"/>
                <a:gd name="T6" fmla="*/ 29 w 30"/>
                <a:gd name="T7" fmla="*/ 0 h 14"/>
                <a:gd name="T8" fmla="*/ 0 w 30"/>
                <a:gd name="T9" fmla="*/ 8 h 14"/>
                <a:gd name="T10" fmla="*/ 0 w 30"/>
                <a:gd name="T11" fmla="*/ 11 h 14"/>
              </a:gdLst>
              <a:ahLst/>
              <a:cxnLst>
                <a:cxn ang="0">
                  <a:pos x="T0" y="T1"/>
                </a:cxn>
                <a:cxn ang="0">
                  <a:pos x="T2" y="T3"/>
                </a:cxn>
                <a:cxn ang="0">
                  <a:pos x="T4" y="T5"/>
                </a:cxn>
                <a:cxn ang="0">
                  <a:pos x="T6" y="T7"/>
                </a:cxn>
                <a:cxn ang="0">
                  <a:pos x="T8" y="T9"/>
                </a:cxn>
                <a:cxn ang="0">
                  <a:pos x="T10" y="T11"/>
                </a:cxn>
              </a:cxnLst>
              <a:rect l="0" t="0" r="r" b="b"/>
              <a:pathLst>
                <a:path w="30" h="14">
                  <a:moveTo>
                    <a:pt x="0" y="11"/>
                  </a:moveTo>
                  <a:lnTo>
                    <a:pt x="4" y="13"/>
                  </a:lnTo>
                  <a:lnTo>
                    <a:pt x="29" y="3"/>
                  </a:lnTo>
                  <a:lnTo>
                    <a:pt x="29" y="0"/>
                  </a:lnTo>
                  <a:lnTo>
                    <a:pt x="0" y="8"/>
                  </a:lnTo>
                  <a:lnTo>
                    <a:pt x="0" y="1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5" name="Freeform 690"/>
            <p:cNvSpPr>
              <a:spLocks/>
            </p:cNvSpPr>
            <p:nvPr/>
          </p:nvSpPr>
          <p:spPr bwMode="auto">
            <a:xfrm>
              <a:off x="4206" y="2520"/>
              <a:ext cx="36" cy="20"/>
            </a:xfrm>
            <a:custGeom>
              <a:avLst/>
              <a:gdLst>
                <a:gd name="T0" fmla="*/ 0 w 36"/>
                <a:gd name="T1" fmla="*/ 16 h 20"/>
                <a:gd name="T2" fmla="*/ 5 w 36"/>
                <a:gd name="T3" fmla="*/ 19 h 20"/>
                <a:gd name="T4" fmla="*/ 35 w 36"/>
                <a:gd name="T5" fmla="*/ 4 h 20"/>
                <a:gd name="T6" fmla="*/ 35 w 36"/>
                <a:gd name="T7" fmla="*/ 0 h 20"/>
                <a:gd name="T8" fmla="*/ 0 w 36"/>
                <a:gd name="T9" fmla="*/ 12 h 20"/>
                <a:gd name="T10" fmla="*/ 0 w 36"/>
                <a:gd name="T11" fmla="*/ 16 h 20"/>
              </a:gdLst>
              <a:ahLst/>
              <a:cxnLst>
                <a:cxn ang="0">
                  <a:pos x="T0" y="T1"/>
                </a:cxn>
                <a:cxn ang="0">
                  <a:pos x="T2" y="T3"/>
                </a:cxn>
                <a:cxn ang="0">
                  <a:pos x="T4" y="T5"/>
                </a:cxn>
                <a:cxn ang="0">
                  <a:pos x="T6" y="T7"/>
                </a:cxn>
                <a:cxn ang="0">
                  <a:pos x="T8" y="T9"/>
                </a:cxn>
                <a:cxn ang="0">
                  <a:pos x="T10" y="T11"/>
                </a:cxn>
              </a:cxnLst>
              <a:rect l="0" t="0" r="r" b="b"/>
              <a:pathLst>
                <a:path w="36" h="20">
                  <a:moveTo>
                    <a:pt x="0" y="16"/>
                  </a:moveTo>
                  <a:lnTo>
                    <a:pt x="5" y="19"/>
                  </a:lnTo>
                  <a:lnTo>
                    <a:pt x="35" y="4"/>
                  </a:lnTo>
                  <a:lnTo>
                    <a:pt x="35" y="0"/>
                  </a:lnTo>
                  <a:lnTo>
                    <a:pt x="0" y="12"/>
                  </a:lnTo>
                  <a:lnTo>
                    <a:pt x="0"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6" name="Freeform 691"/>
            <p:cNvSpPr>
              <a:spLocks/>
            </p:cNvSpPr>
            <p:nvPr/>
          </p:nvSpPr>
          <p:spPr bwMode="auto">
            <a:xfrm>
              <a:off x="4206" y="2517"/>
              <a:ext cx="30" cy="12"/>
            </a:xfrm>
            <a:custGeom>
              <a:avLst/>
              <a:gdLst>
                <a:gd name="T0" fmla="*/ 4 w 30"/>
                <a:gd name="T1" fmla="*/ 11 h 12"/>
                <a:gd name="T2" fmla="*/ 29 w 30"/>
                <a:gd name="T3" fmla="*/ 2 h 12"/>
                <a:gd name="T4" fmla="*/ 26 w 30"/>
                <a:gd name="T5" fmla="*/ 0 h 12"/>
                <a:gd name="T6" fmla="*/ 0 w 30"/>
                <a:gd name="T7" fmla="*/ 9 h 12"/>
                <a:gd name="T8" fmla="*/ 4 w 30"/>
                <a:gd name="T9" fmla="*/ 11 h 12"/>
              </a:gdLst>
              <a:ahLst/>
              <a:cxnLst>
                <a:cxn ang="0">
                  <a:pos x="T0" y="T1"/>
                </a:cxn>
                <a:cxn ang="0">
                  <a:pos x="T2" y="T3"/>
                </a:cxn>
                <a:cxn ang="0">
                  <a:pos x="T4" y="T5"/>
                </a:cxn>
                <a:cxn ang="0">
                  <a:pos x="T6" y="T7"/>
                </a:cxn>
                <a:cxn ang="0">
                  <a:pos x="T8" y="T9"/>
                </a:cxn>
              </a:cxnLst>
              <a:rect l="0" t="0" r="r" b="b"/>
              <a:pathLst>
                <a:path w="30" h="12">
                  <a:moveTo>
                    <a:pt x="4" y="11"/>
                  </a:moveTo>
                  <a:lnTo>
                    <a:pt x="29" y="2"/>
                  </a:lnTo>
                  <a:lnTo>
                    <a:pt x="26" y="0"/>
                  </a:lnTo>
                  <a:lnTo>
                    <a:pt x="0" y="9"/>
                  </a:lnTo>
                  <a:lnTo>
                    <a:pt x="4" y="1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7" name="Freeform 692"/>
            <p:cNvSpPr>
              <a:spLocks/>
            </p:cNvSpPr>
            <p:nvPr/>
          </p:nvSpPr>
          <p:spPr bwMode="auto">
            <a:xfrm>
              <a:off x="4206" y="2517"/>
              <a:ext cx="36" cy="18"/>
            </a:xfrm>
            <a:custGeom>
              <a:avLst/>
              <a:gdLst>
                <a:gd name="T0" fmla="*/ 5 w 36"/>
                <a:gd name="T1" fmla="*/ 17 h 18"/>
                <a:gd name="T2" fmla="*/ 35 w 36"/>
                <a:gd name="T3" fmla="*/ 3 h 18"/>
                <a:gd name="T4" fmla="*/ 31 w 36"/>
                <a:gd name="T5" fmla="*/ 0 h 18"/>
                <a:gd name="T6" fmla="*/ 0 w 36"/>
                <a:gd name="T7" fmla="*/ 14 h 18"/>
                <a:gd name="T8" fmla="*/ 5 w 36"/>
                <a:gd name="T9" fmla="*/ 17 h 18"/>
              </a:gdLst>
              <a:ahLst/>
              <a:cxnLst>
                <a:cxn ang="0">
                  <a:pos x="T0" y="T1"/>
                </a:cxn>
                <a:cxn ang="0">
                  <a:pos x="T2" y="T3"/>
                </a:cxn>
                <a:cxn ang="0">
                  <a:pos x="T4" y="T5"/>
                </a:cxn>
                <a:cxn ang="0">
                  <a:pos x="T6" y="T7"/>
                </a:cxn>
                <a:cxn ang="0">
                  <a:pos x="T8" y="T9"/>
                </a:cxn>
              </a:cxnLst>
              <a:rect l="0" t="0" r="r" b="b"/>
              <a:pathLst>
                <a:path w="36" h="18">
                  <a:moveTo>
                    <a:pt x="5" y="17"/>
                  </a:moveTo>
                  <a:lnTo>
                    <a:pt x="35" y="3"/>
                  </a:lnTo>
                  <a:lnTo>
                    <a:pt x="31" y="0"/>
                  </a:lnTo>
                  <a:lnTo>
                    <a:pt x="0" y="14"/>
                  </a:lnTo>
                  <a:lnTo>
                    <a:pt x="5"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8" name="Freeform 693"/>
            <p:cNvSpPr>
              <a:spLocks/>
            </p:cNvSpPr>
            <p:nvPr/>
          </p:nvSpPr>
          <p:spPr bwMode="auto">
            <a:xfrm>
              <a:off x="4220" y="2521"/>
              <a:ext cx="30" cy="14"/>
            </a:xfrm>
            <a:custGeom>
              <a:avLst/>
              <a:gdLst>
                <a:gd name="T0" fmla="*/ 1 w 30"/>
                <a:gd name="T1" fmla="*/ 12 h 14"/>
                <a:gd name="T2" fmla="*/ 5 w 30"/>
                <a:gd name="T3" fmla="*/ 13 h 14"/>
                <a:gd name="T4" fmla="*/ 29 w 30"/>
                <a:gd name="T5" fmla="*/ 3 h 14"/>
                <a:gd name="T6" fmla="*/ 29 w 30"/>
                <a:gd name="T7" fmla="*/ 0 h 14"/>
                <a:gd name="T8" fmla="*/ 0 w 30"/>
                <a:gd name="T9" fmla="*/ 8 h 14"/>
                <a:gd name="T10" fmla="*/ 1 w 30"/>
                <a:gd name="T11" fmla="*/ 12 h 14"/>
              </a:gdLst>
              <a:ahLst/>
              <a:cxnLst>
                <a:cxn ang="0">
                  <a:pos x="T0" y="T1"/>
                </a:cxn>
                <a:cxn ang="0">
                  <a:pos x="T2" y="T3"/>
                </a:cxn>
                <a:cxn ang="0">
                  <a:pos x="T4" y="T5"/>
                </a:cxn>
                <a:cxn ang="0">
                  <a:pos x="T6" y="T7"/>
                </a:cxn>
                <a:cxn ang="0">
                  <a:pos x="T8" y="T9"/>
                </a:cxn>
                <a:cxn ang="0">
                  <a:pos x="T10" y="T11"/>
                </a:cxn>
              </a:cxnLst>
              <a:rect l="0" t="0" r="r" b="b"/>
              <a:pathLst>
                <a:path w="30" h="14">
                  <a:moveTo>
                    <a:pt x="1" y="12"/>
                  </a:moveTo>
                  <a:lnTo>
                    <a:pt x="5" y="13"/>
                  </a:lnTo>
                  <a:lnTo>
                    <a:pt x="29" y="3"/>
                  </a:lnTo>
                  <a:lnTo>
                    <a:pt x="29" y="0"/>
                  </a:lnTo>
                  <a:lnTo>
                    <a:pt x="0" y="8"/>
                  </a:lnTo>
                  <a:lnTo>
                    <a:pt x="1" y="12"/>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99" name="Freeform 694"/>
            <p:cNvSpPr>
              <a:spLocks/>
            </p:cNvSpPr>
            <p:nvPr/>
          </p:nvSpPr>
          <p:spPr bwMode="auto">
            <a:xfrm>
              <a:off x="4220" y="2521"/>
              <a:ext cx="36" cy="20"/>
            </a:xfrm>
            <a:custGeom>
              <a:avLst/>
              <a:gdLst>
                <a:gd name="T0" fmla="*/ 1 w 36"/>
                <a:gd name="T1" fmla="*/ 17 h 20"/>
                <a:gd name="T2" fmla="*/ 6 w 36"/>
                <a:gd name="T3" fmla="*/ 19 h 20"/>
                <a:gd name="T4" fmla="*/ 35 w 36"/>
                <a:gd name="T5" fmla="*/ 4 h 20"/>
                <a:gd name="T6" fmla="*/ 35 w 36"/>
                <a:gd name="T7" fmla="*/ 0 h 20"/>
                <a:gd name="T8" fmla="*/ 0 w 36"/>
                <a:gd name="T9" fmla="*/ 12 h 20"/>
                <a:gd name="T10" fmla="*/ 1 w 36"/>
                <a:gd name="T11" fmla="*/ 17 h 20"/>
              </a:gdLst>
              <a:ahLst/>
              <a:cxnLst>
                <a:cxn ang="0">
                  <a:pos x="T0" y="T1"/>
                </a:cxn>
                <a:cxn ang="0">
                  <a:pos x="T2" y="T3"/>
                </a:cxn>
                <a:cxn ang="0">
                  <a:pos x="T4" y="T5"/>
                </a:cxn>
                <a:cxn ang="0">
                  <a:pos x="T6" y="T7"/>
                </a:cxn>
                <a:cxn ang="0">
                  <a:pos x="T8" y="T9"/>
                </a:cxn>
                <a:cxn ang="0">
                  <a:pos x="T10" y="T11"/>
                </a:cxn>
              </a:cxnLst>
              <a:rect l="0" t="0" r="r" b="b"/>
              <a:pathLst>
                <a:path w="36" h="20">
                  <a:moveTo>
                    <a:pt x="1" y="17"/>
                  </a:moveTo>
                  <a:lnTo>
                    <a:pt x="6" y="19"/>
                  </a:lnTo>
                  <a:lnTo>
                    <a:pt x="35" y="4"/>
                  </a:lnTo>
                  <a:lnTo>
                    <a:pt x="35" y="0"/>
                  </a:lnTo>
                  <a:lnTo>
                    <a:pt x="0" y="12"/>
                  </a:lnTo>
                  <a:lnTo>
                    <a:pt x="1"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0" name="Freeform 695"/>
            <p:cNvSpPr>
              <a:spLocks/>
            </p:cNvSpPr>
            <p:nvPr/>
          </p:nvSpPr>
          <p:spPr bwMode="auto">
            <a:xfrm>
              <a:off x="4220" y="2519"/>
              <a:ext cx="30" cy="11"/>
            </a:xfrm>
            <a:custGeom>
              <a:avLst/>
              <a:gdLst>
                <a:gd name="T0" fmla="*/ 5 w 30"/>
                <a:gd name="T1" fmla="*/ 10 h 11"/>
                <a:gd name="T2" fmla="*/ 29 w 30"/>
                <a:gd name="T3" fmla="*/ 1 h 11"/>
                <a:gd name="T4" fmla="*/ 25 w 30"/>
                <a:gd name="T5" fmla="*/ 0 h 11"/>
                <a:gd name="T6" fmla="*/ 0 w 30"/>
                <a:gd name="T7" fmla="*/ 9 h 11"/>
                <a:gd name="T8" fmla="*/ 5 w 30"/>
                <a:gd name="T9" fmla="*/ 10 h 11"/>
              </a:gdLst>
              <a:ahLst/>
              <a:cxnLst>
                <a:cxn ang="0">
                  <a:pos x="T0" y="T1"/>
                </a:cxn>
                <a:cxn ang="0">
                  <a:pos x="T2" y="T3"/>
                </a:cxn>
                <a:cxn ang="0">
                  <a:pos x="T4" y="T5"/>
                </a:cxn>
                <a:cxn ang="0">
                  <a:pos x="T6" y="T7"/>
                </a:cxn>
                <a:cxn ang="0">
                  <a:pos x="T8" y="T9"/>
                </a:cxn>
              </a:cxnLst>
              <a:rect l="0" t="0" r="r" b="b"/>
              <a:pathLst>
                <a:path w="30" h="11">
                  <a:moveTo>
                    <a:pt x="5" y="10"/>
                  </a:moveTo>
                  <a:lnTo>
                    <a:pt x="29" y="1"/>
                  </a:lnTo>
                  <a:lnTo>
                    <a:pt x="25" y="0"/>
                  </a:lnTo>
                  <a:lnTo>
                    <a:pt x="0" y="9"/>
                  </a:lnTo>
                  <a:lnTo>
                    <a:pt x="5" y="1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1" name="Freeform 696"/>
            <p:cNvSpPr>
              <a:spLocks/>
            </p:cNvSpPr>
            <p:nvPr/>
          </p:nvSpPr>
          <p:spPr bwMode="auto">
            <a:xfrm>
              <a:off x="4220" y="2519"/>
              <a:ext cx="36" cy="17"/>
            </a:xfrm>
            <a:custGeom>
              <a:avLst/>
              <a:gdLst>
                <a:gd name="T0" fmla="*/ 6 w 36"/>
                <a:gd name="T1" fmla="*/ 16 h 17"/>
                <a:gd name="T2" fmla="*/ 35 w 36"/>
                <a:gd name="T3" fmla="*/ 2 h 17"/>
                <a:gd name="T4" fmla="*/ 30 w 36"/>
                <a:gd name="T5" fmla="*/ 0 h 17"/>
                <a:gd name="T6" fmla="*/ 0 w 36"/>
                <a:gd name="T7" fmla="*/ 14 h 17"/>
                <a:gd name="T8" fmla="*/ 6 w 36"/>
                <a:gd name="T9" fmla="*/ 16 h 17"/>
              </a:gdLst>
              <a:ahLst/>
              <a:cxnLst>
                <a:cxn ang="0">
                  <a:pos x="T0" y="T1"/>
                </a:cxn>
                <a:cxn ang="0">
                  <a:pos x="T2" y="T3"/>
                </a:cxn>
                <a:cxn ang="0">
                  <a:pos x="T4" y="T5"/>
                </a:cxn>
                <a:cxn ang="0">
                  <a:pos x="T6" y="T7"/>
                </a:cxn>
                <a:cxn ang="0">
                  <a:pos x="T8" y="T9"/>
                </a:cxn>
              </a:cxnLst>
              <a:rect l="0" t="0" r="r" b="b"/>
              <a:pathLst>
                <a:path w="36" h="17">
                  <a:moveTo>
                    <a:pt x="6" y="16"/>
                  </a:moveTo>
                  <a:lnTo>
                    <a:pt x="35" y="2"/>
                  </a:lnTo>
                  <a:lnTo>
                    <a:pt x="30" y="0"/>
                  </a:lnTo>
                  <a:lnTo>
                    <a:pt x="0" y="14"/>
                  </a:lnTo>
                  <a:lnTo>
                    <a:pt x="6"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2" name="Freeform 697"/>
            <p:cNvSpPr>
              <a:spLocks/>
            </p:cNvSpPr>
            <p:nvPr/>
          </p:nvSpPr>
          <p:spPr bwMode="auto">
            <a:xfrm>
              <a:off x="4236" y="2522"/>
              <a:ext cx="30" cy="13"/>
            </a:xfrm>
            <a:custGeom>
              <a:avLst/>
              <a:gdLst>
                <a:gd name="T0" fmla="*/ 1 w 30"/>
                <a:gd name="T1" fmla="*/ 11 h 13"/>
                <a:gd name="T2" fmla="*/ 5 w 30"/>
                <a:gd name="T3" fmla="*/ 12 h 13"/>
                <a:gd name="T4" fmla="*/ 29 w 30"/>
                <a:gd name="T5" fmla="*/ 2 h 13"/>
                <a:gd name="T6" fmla="*/ 29 w 30"/>
                <a:gd name="T7" fmla="*/ 0 h 13"/>
                <a:gd name="T8" fmla="*/ 0 w 30"/>
                <a:gd name="T9" fmla="*/ 8 h 13"/>
                <a:gd name="T10" fmla="*/ 1 w 30"/>
                <a:gd name="T11" fmla="*/ 11 h 13"/>
              </a:gdLst>
              <a:ahLst/>
              <a:cxnLst>
                <a:cxn ang="0">
                  <a:pos x="T0" y="T1"/>
                </a:cxn>
                <a:cxn ang="0">
                  <a:pos x="T2" y="T3"/>
                </a:cxn>
                <a:cxn ang="0">
                  <a:pos x="T4" y="T5"/>
                </a:cxn>
                <a:cxn ang="0">
                  <a:pos x="T6" y="T7"/>
                </a:cxn>
                <a:cxn ang="0">
                  <a:pos x="T8" y="T9"/>
                </a:cxn>
                <a:cxn ang="0">
                  <a:pos x="T10" y="T11"/>
                </a:cxn>
              </a:cxnLst>
              <a:rect l="0" t="0" r="r" b="b"/>
              <a:pathLst>
                <a:path w="30" h="13">
                  <a:moveTo>
                    <a:pt x="1" y="11"/>
                  </a:moveTo>
                  <a:lnTo>
                    <a:pt x="5" y="12"/>
                  </a:lnTo>
                  <a:lnTo>
                    <a:pt x="29" y="2"/>
                  </a:lnTo>
                  <a:lnTo>
                    <a:pt x="29" y="0"/>
                  </a:lnTo>
                  <a:lnTo>
                    <a:pt x="0" y="8"/>
                  </a:lnTo>
                  <a:lnTo>
                    <a:pt x="1" y="1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3" name="Freeform 698"/>
            <p:cNvSpPr>
              <a:spLocks/>
            </p:cNvSpPr>
            <p:nvPr/>
          </p:nvSpPr>
          <p:spPr bwMode="auto">
            <a:xfrm>
              <a:off x="4236" y="2522"/>
              <a:ext cx="36" cy="19"/>
            </a:xfrm>
            <a:custGeom>
              <a:avLst/>
              <a:gdLst>
                <a:gd name="T0" fmla="*/ 1 w 36"/>
                <a:gd name="T1" fmla="*/ 16 h 19"/>
                <a:gd name="T2" fmla="*/ 6 w 36"/>
                <a:gd name="T3" fmla="*/ 18 h 19"/>
                <a:gd name="T4" fmla="*/ 35 w 36"/>
                <a:gd name="T5" fmla="*/ 3 h 19"/>
                <a:gd name="T6" fmla="*/ 35 w 36"/>
                <a:gd name="T7" fmla="*/ 0 h 19"/>
                <a:gd name="T8" fmla="*/ 0 w 36"/>
                <a:gd name="T9" fmla="*/ 12 h 19"/>
                <a:gd name="T10" fmla="*/ 1 w 36"/>
                <a:gd name="T11" fmla="*/ 16 h 19"/>
              </a:gdLst>
              <a:ahLst/>
              <a:cxnLst>
                <a:cxn ang="0">
                  <a:pos x="T0" y="T1"/>
                </a:cxn>
                <a:cxn ang="0">
                  <a:pos x="T2" y="T3"/>
                </a:cxn>
                <a:cxn ang="0">
                  <a:pos x="T4" y="T5"/>
                </a:cxn>
                <a:cxn ang="0">
                  <a:pos x="T6" y="T7"/>
                </a:cxn>
                <a:cxn ang="0">
                  <a:pos x="T8" y="T9"/>
                </a:cxn>
                <a:cxn ang="0">
                  <a:pos x="T10" y="T11"/>
                </a:cxn>
              </a:cxnLst>
              <a:rect l="0" t="0" r="r" b="b"/>
              <a:pathLst>
                <a:path w="36" h="19">
                  <a:moveTo>
                    <a:pt x="1" y="16"/>
                  </a:moveTo>
                  <a:lnTo>
                    <a:pt x="6" y="18"/>
                  </a:lnTo>
                  <a:lnTo>
                    <a:pt x="35" y="3"/>
                  </a:lnTo>
                  <a:lnTo>
                    <a:pt x="35" y="0"/>
                  </a:lnTo>
                  <a:lnTo>
                    <a:pt x="0" y="12"/>
                  </a:lnTo>
                  <a:lnTo>
                    <a:pt x="1"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4" name="Freeform 699"/>
            <p:cNvSpPr>
              <a:spLocks/>
            </p:cNvSpPr>
            <p:nvPr/>
          </p:nvSpPr>
          <p:spPr bwMode="auto">
            <a:xfrm>
              <a:off x="4237" y="2520"/>
              <a:ext cx="29" cy="11"/>
            </a:xfrm>
            <a:custGeom>
              <a:avLst/>
              <a:gdLst>
                <a:gd name="T0" fmla="*/ 4 w 29"/>
                <a:gd name="T1" fmla="*/ 10 h 11"/>
                <a:gd name="T2" fmla="*/ 28 w 29"/>
                <a:gd name="T3" fmla="*/ 1 h 11"/>
                <a:gd name="T4" fmla="*/ 24 w 29"/>
                <a:gd name="T5" fmla="*/ 0 h 11"/>
                <a:gd name="T6" fmla="*/ 0 w 29"/>
                <a:gd name="T7" fmla="*/ 9 h 11"/>
                <a:gd name="T8" fmla="*/ 4 w 29"/>
                <a:gd name="T9" fmla="*/ 10 h 11"/>
              </a:gdLst>
              <a:ahLst/>
              <a:cxnLst>
                <a:cxn ang="0">
                  <a:pos x="T0" y="T1"/>
                </a:cxn>
                <a:cxn ang="0">
                  <a:pos x="T2" y="T3"/>
                </a:cxn>
                <a:cxn ang="0">
                  <a:pos x="T4" y="T5"/>
                </a:cxn>
                <a:cxn ang="0">
                  <a:pos x="T6" y="T7"/>
                </a:cxn>
                <a:cxn ang="0">
                  <a:pos x="T8" y="T9"/>
                </a:cxn>
              </a:cxnLst>
              <a:rect l="0" t="0" r="r" b="b"/>
              <a:pathLst>
                <a:path w="29" h="11">
                  <a:moveTo>
                    <a:pt x="4" y="10"/>
                  </a:moveTo>
                  <a:lnTo>
                    <a:pt x="28" y="1"/>
                  </a:lnTo>
                  <a:lnTo>
                    <a:pt x="24" y="0"/>
                  </a:lnTo>
                  <a:lnTo>
                    <a:pt x="0" y="9"/>
                  </a:lnTo>
                  <a:lnTo>
                    <a:pt x="4" y="1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5" name="Freeform 700"/>
            <p:cNvSpPr>
              <a:spLocks/>
            </p:cNvSpPr>
            <p:nvPr/>
          </p:nvSpPr>
          <p:spPr bwMode="auto">
            <a:xfrm>
              <a:off x="4237" y="2520"/>
              <a:ext cx="35" cy="17"/>
            </a:xfrm>
            <a:custGeom>
              <a:avLst/>
              <a:gdLst>
                <a:gd name="T0" fmla="*/ 5 w 35"/>
                <a:gd name="T1" fmla="*/ 16 h 17"/>
                <a:gd name="T2" fmla="*/ 34 w 35"/>
                <a:gd name="T3" fmla="*/ 2 h 17"/>
                <a:gd name="T4" fmla="*/ 29 w 35"/>
                <a:gd name="T5" fmla="*/ 0 h 17"/>
                <a:gd name="T6" fmla="*/ 0 w 35"/>
                <a:gd name="T7" fmla="*/ 14 h 17"/>
                <a:gd name="T8" fmla="*/ 5 w 35"/>
                <a:gd name="T9" fmla="*/ 16 h 17"/>
              </a:gdLst>
              <a:ahLst/>
              <a:cxnLst>
                <a:cxn ang="0">
                  <a:pos x="T0" y="T1"/>
                </a:cxn>
                <a:cxn ang="0">
                  <a:pos x="T2" y="T3"/>
                </a:cxn>
                <a:cxn ang="0">
                  <a:pos x="T4" y="T5"/>
                </a:cxn>
                <a:cxn ang="0">
                  <a:pos x="T6" y="T7"/>
                </a:cxn>
                <a:cxn ang="0">
                  <a:pos x="T8" y="T9"/>
                </a:cxn>
              </a:cxnLst>
              <a:rect l="0" t="0" r="r" b="b"/>
              <a:pathLst>
                <a:path w="35" h="17">
                  <a:moveTo>
                    <a:pt x="5" y="16"/>
                  </a:moveTo>
                  <a:lnTo>
                    <a:pt x="34" y="2"/>
                  </a:lnTo>
                  <a:lnTo>
                    <a:pt x="29" y="0"/>
                  </a:lnTo>
                  <a:lnTo>
                    <a:pt x="0" y="14"/>
                  </a:lnTo>
                  <a:lnTo>
                    <a:pt x="5"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6" name="Freeform 701"/>
            <p:cNvSpPr>
              <a:spLocks/>
            </p:cNvSpPr>
            <p:nvPr/>
          </p:nvSpPr>
          <p:spPr bwMode="auto">
            <a:xfrm>
              <a:off x="4255" y="2520"/>
              <a:ext cx="29" cy="13"/>
            </a:xfrm>
            <a:custGeom>
              <a:avLst/>
              <a:gdLst>
                <a:gd name="T0" fmla="*/ 1 w 29"/>
                <a:gd name="T1" fmla="*/ 11 h 13"/>
                <a:gd name="T2" fmla="*/ 5 w 29"/>
                <a:gd name="T3" fmla="*/ 12 h 13"/>
                <a:gd name="T4" fmla="*/ 28 w 29"/>
                <a:gd name="T5" fmla="*/ 2 h 13"/>
                <a:gd name="T6" fmla="*/ 27 w 29"/>
                <a:gd name="T7" fmla="*/ 0 h 13"/>
                <a:gd name="T8" fmla="*/ 0 w 29"/>
                <a:gd name="T9" fmla="*/ 8 h 13"/>
                <a:gd name="T10" fmla="*/ 1 w 29"/>
                <a:gd name="T11" fmla="*/ 11 h 13"/>
              </a:gdLst>
              <a:ahLst/>
              <a:cxnLst>
                <a:cxn ang="0">
                  <a:pos x="T0" y="T1"/>
                </a:cxn>
                <a:cxn ang="0">
                  <a:pos x="T2" y="T3"/>
                </a:cxn>
                <a:cxn ang="0">
                  <a:pos x="T4" y="T5"/>
                </a:cxn>
                <a:cxn ang="0">
                  <a:pos x="T6" y="T7"/>
                </a:cxn>
                <a:cxn ang="0">
                  <a:pos x="T8" y="T9"/>
                </a:cxn>
                <a:cxn ang="0">
                  <a:pos x="T10" y="T11"/>
                </a:cxn>
              </a:cxnLst>
              <a:rect l="0" t="0" r="r" b="b"/>
              <a:pathLst>
                <a:path w="29" h="13">
                  <a:moveTo>
                    <a:pt x="1" y="11"/>
                  </a:moveTo>
                  <a:lnTo>
                    <a:pt x="5" y="12"/>
                  </a:lnTo>
                  <a:lnTo>
                    <a:pt x="28" y="2"/>
                  </a:lnTo>
                  <a:lnTo>
                    <a:pt x="27" y="0"/>
                  </a:lnTo>
                  <a:lnTo>
                    <a:pt x="0" y="8"/>
                  </a:lnTo>
                  <a:lnTo>
                    <a:pt x="1" y="1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7" name="Freeform 702"/>
            <p:cNvSpPr>
              <a:spLocks/>
            </p:cNvSpPr>
            <p:nvPr/>
          </p:nvSpPr>
          <p:spPr bwMode="auto">
            <a:xfrm>
              <a:off x="4255" y="2520"/>
              <a:ext cx="35" cy="19"/>
            </a:xfrm>
            <a:custGeom>
              <a:avLst/>
              <a:gdLst>
                <a:gd name="T0" fmla="*/ 1 w 35"/>
                <a:gd name="T1" fmla="*/ 16 h 19"/>
                <a:gd name="T2" fmla="*/ 6 w 35"/>
                <a:gd name="T3" fmla="*/ 18 h 19"/>
                <a:gd name="T4" fmla="*/ 34 w 35"/>
                <a:gd name="T5" fmla="*/ 3 h 19"/>
                <a:gd name="T6" fmla="*/ 33 w 35"/>
                <a:gd name="T7" fmla="*/ 0 h 19"/>
                <a:gd name="T8" fmla="*/ 0 w 35"/>
                <a:gd name="T9" fmla="*/ 12 h 19"/>
                <a:gd name="T10" fmla="*/ 1 w 35"/>
                <a:gd name="T11" fmla="*/ 16 h 19"/>
              </a:gdLst>
              <a:ahLst/>
              <a:cxnLst>
                <a:cxn ang="0">
                  <a:pos x="T0" y="T1"/>
                </a:cxn>
                <a:cxn ang="0">
                  <a:pos x="T2" y="T3"/>
                </a:cxn>
                <a:cxn ang="0">
                  <a:pos x="T4" y="T5"/>
                </a:cxn>
                <a:cxn ang="0">
                  <a:pos x="T6" y="T7"/>
                </a:cxn>
                <a:cxn ang="0">
                  <a:pos x="T8" y="T9"/>
                </a:cxn>
                <a:cxn ang="0">
                  <a:pos x="T10" y="T11"/>
                </a:cxn>
              </a:cxnLst>
              <a:rect l="0" t="0" r="r" b="b"/>
              <a:pathLst>
                <a:path w="35" h="19">
                  <a:moveTo>
                    <a:pt x="1" y="16"/>
                  </a:moveTo>
                  <a:lnTo>
                    <a:pt x="6" y="18"/>
                  </a:lnTo>
                  <a:lnTo>
                    <a:pt x="34" y="3"/>
                  </a:lnTo>
                  <a:lnTo>
                    <a:pt x="33" y="0"/>
                  </a:lnTo>
                  <a:lnTo>
                    <a:pt x="0" y="12"/>
                  </a:lnTo>
                  <a:lnTo>
                    <a:pt x="1"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8" name="Freeform 703"/>
            <p:cNvSpPr>
              <a:spLocks/>
            </p:cNvSpPr>
            <p:nvPr/>
          </p:nvSpPr>
          <p:spPr bwMode="auto">
            <a:xfrm>
              <a:off x="4255" y="2518"/>
              <a:ext cx="28" cy="11"/>
            </a:xfrm>
            <a:custGeom>
              <a:avLst/>
              <a:gdLst>
                <a:gd name="T0" fmla="*/ 5 w 28"/>
                <a:gd name="T1" fmla="*/ 10 h 11"/>
                <a:gd name="T2" fmla="*/ 27 w 28"/>
                <a:gd name="T3" fmla="*/ 1 h 11"/>
                <a:gd name="T4" fmla="*/ 23 w 28"/>
                <a:gd name="T5" fmla="*/ 0 h 11"/>
                <a:gd name="T6" fmla="*/ 0 w 28"/>
                <a:gd name="T7" fmla="*/ 9 h 11"/>
                <a:gd name="T8" fmla="*/ 5 w 28"/>
                <a:gd name="T9" fmla="*/ 10 h 11"/>
              </a:gdLst>
              <a:ahLst/>
              <a:cxnLst>
                <a:cxn ang="0">
                  <a:pos x="T0" y="T1"/>
                </a:cxn>
                <a:cxn ang="0">
                  <a:pos x="T2" y="T3"/>
                </a:cxn>
                <a:cxn ang="0">
                  <a:pos x="T4" y="T5"/>
                </a:cxn>
                <a:cxn ang="0">
                  <a:pos x="T6" y="T7"/>
                </a:cxn>
                <a:cxn ang="0">
                  <a:pos x="T8" y="T9"/>
                </a:cxn>
              </a:cxnLst>
              <a:rect l="0" t="0" r="r" b="b"/>
              <a:pathLst>
                <a:path w="28" h="11">
                  <a:moveTo>
                    <a:pt x="5" y="10"/>
                  </a:moveTo>
                  <a:lnTo>
                    <a:pt x="27" y="1"/>
                  </a:lnTo>
                  <a:lnTo>
                    <a:pt x="23" y="0"/>
                  </a:lnTo>
                  <a:lnTo>
                    <a:pt x="0" y="9"/>
                  </a:lnTo>
                  <a:lnTo>
                    <a:pt x="5" y="1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09" name="Freeform 704"/>
            <p:cNvSpPr>
              <a:spLocks/>
            </p:cNvSpPr>
            <p:nvPr/>
          </p:nvSpPr>
          <p:spPr bwMode="auto">
            <a:xfrm>
              <a:off x="4255" y="2518"/>
              <a:ext cx="34" cy="17"/>
            </a:xfrm>
            <a:custGeom>
              <a:avLst/>
              <a:gdLst>
                <a:gd name="T0" fmla="*/ 6 w 34"/>
                <a:gd name="T1" fmla="*/ 16 h 17"/>
                <a:gd name="T2" fmla="*/ 33 w 34"/>
                <a:gd name="T3" fmla="*/ 2 h 17"/>
                <a:gd name="T4" fmla="*/ 28 w 34"/>
                <a:gd name="T5" fmla="*/ 0 h 17"/>
                <a:gd name="T6" fmla="*/ 0 w 34"/>
                <a:gd name="T7" fmla="*/ 14 h 17"/>
                <a:gd name="T8" fmla="*/ 6 w 34"/>
                <a:gd name="T9" fmla="*/ 16 h 17"/>
              </a:gdLst>
              <a:ahLst/>
              <a:cxnLst>
                <a:cxn ang="0">
                  <a:pos x="T0" y="T1"/>
                </a:cxn>
                <a:cxn ang="0">
                  <a:pos x="T2" y="T3"/>
                </a:cxn>
                <a:cxn ang="0">
                  <a:pos x="T4" y="T5"/>
                </a:cxn>
                <a:cxn ang="0">
                  <a:pos x="T6" y="T7"/>
                </a:cxn>
                <a:cxn ang="0">
                  <a:pos x="T8" y="T9"/>
                </a:cxn>
              </a:cxnLst>
              <a:rect l="0" t="0" r="r" b="b"/>
              <a:pathLst>
                <a:path w="34" h="17">
                  <a:moveTo>
                    <a:pt x="6" y="16"/>
                  </a:moveTo>
                  <a:lnTo>
                    <a:pt x="33" y="2"/>
                  </a:lnTo>
                  <a:lnTo>
                    <a:pt x="28" y="0"/>
                  </a:lnTo>
                  <a:lnTo>
                    <a:pt x="0" y="14"/>
                  </a:lnTo>
                  <a:lnTo>
                    <a:pt x="6"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0" name="Freeform 705"/>
            <p:cNvSpPr>
              <a:spLocks/>
            </p:cNvSpPr>
            <p:nvPr/>
          </p:nvSpPr>
          <p:spPr bwMode="auto">
            <a:xfrm>
              <a:off x="4270" y="2519"/>
              <a:ext cx="27" cy="13"/>
            </a:xfrm>
            <a:custGeom>
              <a:avLst/>
              <a:gdLst>
                <a:gd name="T0" fmla="*/ 1 w 27"/>
                <a:gd name="T1" fmla="*/ 11 h 13"/>
                <a:gd name="T2" fmla="*/ 5 w 27"/>
                <a:gd name="T3" fmla="*/ 12 h 13"/>
                <a:gd name="T4" fmla="*/ 26 w 27"/>
                <a:gd name="T5" fmla="*/ 3 h 13"/>
                <a:gd name="T6" fmla="*/ 26 w 27"/>
                <a:gd name="T7" fmla="*/ 0 h 13"/>
                <a:gd name="T8" fmla="*/ 0 w 27"/>
                <a:gd name="T9" fmla="*/ 9 h 13"/>
                <a:gd name="T10" fmla="*/ 1 w 27"/>
                <a:gd name="T11" fmla="*/ 11 h 13"/>
              </a:gdLst>
              <a:ahLst/>
              <a:cxnLst>
                <a:cxn ang="0">
                  <a:pos x="T0" y="T1"/>
                </a:cxn>
                <a:cxn ang="0">
                  <a:pos x="T2" y="T3"/>
                </a:cxn>
                <a:cxn ang="0">
                  <a:pos x="T4" y="T5"/>
                </a:cxn>
                <a:cxn ang="0">
                  <a:pos x="T6" y="T7"/>
                </a:cxn>
                <a:cxn ang="0">
                  <a:pos x="T8" y="T9"/>
                </a:cxn>
                <a:cxn ang="0">
                  <a:pos x="T10" y="T11"/>
                </a:cxn>
              </a:cxnLst>
              <a:rect l="0" t="0" r="r" b="b"/>
              <a:pathLst>
                <a:path w="27" h="13">
                  <a:moveTo>
                    <a:pt x="1" y="11"/>
                  </a:moveTo>
                  <a:lnTo>
                    <a:pt x="5" y="12"/>
                  </a:lnTo>
                  <a:lnTo>
                    <a:pt x="26" y="3"/>
                  </a:lnTo>
                  <a:lnTo>
                    <a:pt x="26" y="0"/>
                  </a:lnTo>
                  <a:lnTo>
                    <a:pt x="0" y="9"/>
                  </a:lnTo>
                  <a:lnTo>
                    <a:pt x="1" y="1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1" name="Freeform 706"/>
            <p:cNvSpPr>
              <a:spLocks/>
            </p:cNvSpPr>
            <p:nvPr/>
          </p:nvSpPr>
          <p:spPr bwMode="auto">
            <a:xfrm>
              <a:off x="4270" y="2519"/>
              <a:ext cx="33" cy="19"/>
            </a:xfrm>
            <a:custGeom>
              <a:avLst/>
              <a:gdLst>
                <a:gd name="T0" fmla="*/ 1 w 33"/>
                <a:gd name="T1" fmla="*/ 16 h 19"/>
                <a:gd name="T2" fmla="*/ 6 w 33"/>
                <a:gd name="T3" fmla="*/ 18 h 19"/>
                <a:gd name="T4" fmla="*/ 32 w 33"/>
                <a:gd name="T5" fmla="*/ 4 h 19"/>
                <a:gd name="T6" fmla="*/ 32 w 33"/>
                <a:gd name="T7" fmla="*/ 0 h 19"/>
                <a:gd name="T8" fmla="*/ 0 w 33"/>
                <a:gd name="T9" fmla="*/ 13 h 19"/>
                <a:gd name="T10" fmla="*/ 1 w 33"/>
                <a:gd name="T11" fmla="*/ 16 h 19"/>
              </a:gdLst>
              <a:ahLst/>
              <a:cxnLst>
                <a:cxn ang="0">
                  <a:pos x="T0" y="T1"/>
                </a:cxn>
                <a:cxn ang="0">
                  <a:pos x="T2" y="T3"/>
                </a:cxn>
                <a:cxn ang="0">
                  <a:pos x="T4" y="T5"/>
                </a:cxn>
                <a:cxn ang="0">
                  <a:pos x="T6" y="T7"/>
                </a:cxn>
                <a:cxn ang="0">
                  <a:pos x="T8" y="T9"/>
                </a:cxn>
                <a:cxn ang="0">
                  <a:pos x="T10" y="T11"/>
                </a:cxn>
              </a:cxnLst>
              <a:rect l="0" t="0" r="r" b="b"/>
              <a:pathLst>
                <a:path w="33" h="19">
                  <a:moveTo>
                    <a:pt x="1" y="16"/>
                  </a:moveTo>
                  <a:lnTo>
                    <a:pt x="6" y="18"/>
                  </a:lnTo>
                  <a:lnTo>
                    <a:pt x="32" y="4"/>
                  </a:lnTo>
                  <a:lnTo>
                    <a:pt x="32" y="0"/>
                  </a:lnTo>
                  <a:lnTo>
                    <a:pt x="0" y="13"/>
                  </a:lnTo>
                  <a:lnTo>
                    <a:pt x="1"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2" name="Freeform 707"/>
            <p:cNvSpPr>
              <a:spLocks/>
            </p:cNvSpPr>
            <p:nvPr/>
          </p:nvSpPr>
          <p:spPr bwMode="auto">
            <a:xfrm>
              <a:off x="4270" y="2518"/>
              <a:ext cx="27" cy="10"/>
            </a:xfrm>
            <a:custGeom>
              <a:avLst/>
              <a:gdLst>
                <a:gd name="T0" fmla="*/ 5 w 27"/>
                <a:gd name="T1" fmla="*/ 9 h 10"/>
                <a:gd name="T2" fmla="*/ 26 w 27"/>
                <a:gd name="T3" fmla="*/ 1 h 10"/>
                <a:gd name="T4" fmla="*/ 22 w 27"/>
                <a:gd name="T5" fmla="*/ 0 h 10"/>
                <a:gd name="T6" fmla="*/ 0 w 27"/>
                <a:gd name="T7" fmla="*/ 8 h 10"/>
                <a:gd name="T8" fmla="*/ 5 w 27"/>
                <a:gd name="T9" fmla="*/ 9 h 10"/>
              </a:gdLst>
              <a:ahLst/>
              <a:cxnLst>
                <a:cxn ang="0">
                  <a:pos x="T0" y="T1"/>
                </a:cxn>
                <a:cxn ang="0">
                  <a:pos x="T2" y="T3"/>
                </a:cxn>
                <a:cxn ang="0">
                  <a:pos x="T4" y="T5"/>
                </a:cxn>
                <a:cxn ang="0">
                  <a:pos x="T6" y="T7"/>
                </a:cxn>
                <a:cxn ang="0">
                  <a:pos x="T8" y="T9"/>
                </a:cxn>
              </a:cxnLst>
              <a:rect l="0" t="0" r="r" b="b"/>
              <a:pathLst>
                <a:path w="27" h="10">
                  <a:moveTo>
                    <a:pt x="5" y="9"/>
                  </a:moveTo>
                  <a:lnTo>
                    <a:pt x="26" y="1"/>
                  </a:lnTo>
                  <a:lnTo>
                    <a:pt x="22" y="0"/>
                  </a:lnTo>
                  <a:lnTo>
                    <a:pt x="0" y="8"/>
                  </a:lnTo>
                  <a:lnTo>
                    <a:pt x="5" y="9"/>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3" name="Freeform 708"/>
            <p:cNvSpPr>
              <a:spLocks/>
            </p:cNvSpPr>
            <p:nvPr/>
          </p:nvSpPr>
          <p:spPr bwMode="auto">
            <a:xfrm>
              <a:off x="4270" y="2518"/>
              <a:ext cx="33" cy="16"/>
            </a:xfrm>
            <a:custGeom>
              <a:avLst/>
              <a:gdLst>
                <a:gd name="T0" fmla="*/ 6 w 33"/>
                <a:gd name="T1" fmla="*/ 15 h 16"/>
                <a:gd name="T2" fmla="*/ 32 w 33"/>
                <a:gd name="T3" fmla="*/ 1 h 16"/>
                <a:gd name="T4" fmla="*/ 27 w 33"/>
                <a:gd name="T5" fmla="*/ 0 h 16"/>
                <a:gd name="T6" fmla="*/ 0 w 33"/>
                <a:gd name="T7" fmla="*/ 13 h 16"/>
                <a:gd name="T8" fmla="*/ 6 w 33"/>
                <a:gd name="T9" fmla="*/ 15 h 16"/>
              </a:gdLst>
              <a:ahLst/>
              <a:cxnLst>
                <a:cxn ang="0">
                  <a:pos x="T0" y="T1"/>
                </a:cxn>
                <a:cxn ang="0">
                  <a:pos x="T2" y="T3"/>
                </a:cxn>
                <a:cxn ang="0">
                  <a:pos x="T4" y="T5"/>
                </a:cxn>
                <a:cxn ang="0">
                  <a:pos x="T6" y="T7"/>
                </a:cxn>
                <a:cxn ang="0">
                  <a:pos x="T8" y="T9"/>
                </a:cxn>
              </a:cxnLst>
              <a:rect l="0" t="0" r="r" b="b"/>
              <a:pathLst>
                <a:path w="33" h="16">
                  <a:moveTo>
                    <a:pt x="6" y="15"/>
                  </a:moveTo>
                  <a:lnTo>
                    <a:pt x="32" y="1"/>
                  </a:lnTo>
                  <a:lnTo>
                    <a:pt x="27" y="0"/>
                  </a:lnTo>
                  <a:lnTo>
                    <a:pt x="0" y="13"/>
                  </a:lnTo>
                  <a:lnTo>
                    <a:pt x="6"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4" name="Freeform 709"/>
            <p:cNvSpPr>
              <a:spLocks/>
            </p:cNvSpPr>
            <p:nvPr/>
          </p:nvSpPr>
          <p:spPr bwMode="auto">
            <a:xfrm>
              <a:off x="4287" y="2516"/>
              <a:ext cx="27" cy="12"/>
            </a:xfrm>
            <a:custGeom>
              <a:avLst/>
              <a:gdLst>
                <a:gd name="T0" fmla="*/ 1 w 27"/>
                <a:gd name="T1" fmla="*/ 10 h 12"/>
                <a:gd name="T2" fmla="*/ 6 w 27"/>
                <a:gd name="T3" fmla="*/ 11 h 12"/>
                <a:gd name="T4" fmla="*/ 26 w 27"/>
                <a:gd name="T5" fmla="*/ 2 h 12"/>
                <a:gd name="T6" fmla="*/ 25 w 27"/>
                <a:gd name="T7" fmla="*/ 0 h 12"/>
                <a:gd name="T8" fmla="*/ 0 w 27"/>
                <a:gd name="T9" fmla="*/ 8 h 12"/>
                <a:gd name="T10" fmla="*/ 1 w 27"/>
                <a:gd name="T11" fmla="*/ 10 h 12"/>
              </a:gdLst>
              <a:ahLst/>
              <a:cxnLst>
                <a:cxn ang="0">
                  <a:pos x="T0" y="T1"/>
                </a:cxn>
                <a:cxn ang="0">
                  <a:pos x="T2" y="T3"/>
                </a:cxn>
                <a:cxn ang="0">
                  <a:pos x="T4" y="T5"/>
                </a:cxn>
                <a:cxn ang="0">
                  <a:pos x="T6" y="T7"/>
                </a:cxn>
                <a:cxn ang="0">
                  <a:pos x="T8" y="T9"/>
                </a:cxn>
                <a:cxn ang="0">
                  <a:pos x="T10" y="T11"/>
                </a:cxn>
              </a:cxnLst>
              <a:rect l="0" t="0" r="r" b="b"/>
              <a:pathLst>
                <a:path w="27" h="12">
                  <a:moveTo>
                    <a:pt x="1" y="10"/>
                  </a:moveTo>
                  <a:lnTo>
                    <a:pt x="6" y="11"/>
                  </a:lnTo>
                  <a:lnTo>
                    <a:pt x="26" y="2"/>
                  </a:lnTo>
                  <a:lnTo>
                    <a:pt x="25" y="0"/>
                  </a:lnTo>
                  <a:lnTo>
                    <a:pt x="0" y="8"/>
                  </a:lnTo>
                  <a:lnTo>
                    <a:pt x="1"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5" name="Freeform 710"/>
            <p:cNvSpPr>
              <a:spLocks/>
            </p:cNvSpPr>
            <p:nvPr/>
          </p:nvSpPr>
          <p:spPr bwMode="auto">
            <a:xfrm>
              <a:off x="4287" y="2516"/>
              <a:ext cx="33" cy="18"/>
            </a:xfrm>
            <a:custGeom>
              <a:avLst/>
              <a:gdLst>
                <a:gd name="T0" fmla="*/ 1 w 33"/>
                <a:gd name="T1" fmla="*/ 16 h 18"/>
                <a:gd name="T2" fmla="*/ 7 w 33"/>
                <a:gd name="T3" fmla="*/ 17 h 18"/>
                <a:gd name="T4" fmla="*/ 32 w 33"/>
                <a:gd name="T5" fmla="*/ 3 h 18"/>
                <a:gd name="T6" fmla="*/ 31 w 33"/>
                <a:gd name="T7" fmla="*/ 0 h 18"/>
                <a:gd name="T8" fmla="*/ 0 w 33"/>
                <a:gd name="T9" fmla="*/ 12 h 18"/>
                <a:gd name="T10" fmla="*/ 1 w 33"/>
                <a:gd name="T11" fmla="*/ 16 h 18"/>
              </a:gdLst>
              <a:ahLst/>
              <a:cxnLst>
                <a:cxn ang="0">
                  <a:pos x="T0" y="T1"/>
                </a:cxn>
                <a:cxn ang="0">
                  <a:pos x="T2" y="T3"/>
                </a:cxn>
                <a:cxn ang="0">
                  <a:pos x="T4" y="T5"/>
                </a:cxn>
                <a:cxn ang="0">
                  <a:pos x="T6" y="T7"/>
                </a:cxn>
                <a:cxn ang="0">
                  <a:pos x="T8" y="T9"/>
                </a:cxn>
                <a:cxn ang="0">
                  <a:pos x="T10" y="T11"/>
                </a:cxn>
              </a:cxnLst>
              <a:rect l="0" t="0" r="r" b="b"/>
              <a:pathLst>
                <a:path w="33" h="18">
                  <a:moveTo>
                    <a:pt x="1" y="16"/>
                  </a:moveTo>
                  <a:lnTo>
                    <a:pt x="7" y="17"/>
                  </a:lnTo>
                  <a:lnTo>
                    <a:pt x="32" y="3"/>
                  </a:lnTo>
                  <a:lnTo>
                    <a:pt x="31" y="0"/>
                  </a:lnTo>
                  <a:lnTo>
                    <a:pt x="0" y="12"/>
                  </a:lnTo>
                  <a:lnTo>
                    <a:pt x="1"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6" name="Freeform 711"/>
            <p:cNvSpPr>
              <a:spLocks/>
            </p:cNvSpPr>
            <p:nvPr/>
          </p:nvSpPr>
          <p:spPr bwMode="auto">
            <a:xfrm>
              <a:off x="4288" y="2515"/>
              <a:ext cx="25" cy="9"/>
            </a:xfrm>
            <a:custGeom>
              <a:avLst/>
              <a:gdLst>
                <a:gd name="T0" fmla="*/ 5 w 25"/>
                <a:gd name="T1" fmla="*/ 8 h 9"/>
                <a:gd name="T2" fmla="*/ 24 w 25"/>
                <a:gd name="T3" fmla="*/ 1 h 9"/>
                <a:gd name="T4" fmla="*/ 21 w 25"/>
                <a:gd name="T5" fmla="*/ 0 h 9"/>
                <a:gd name="T6" fmla="*/ 0 w 25"/>
                <a:gd name="T7" fmla="*/ 7 h 9"/>
                <a:gd name="T8" fmla="*/ 5 w 25"/>
                <a:gd name="T9" fmla="*/ 8 h 9"/>
              </a:gdLst>
              <a:ahLst/>
              <a:cxnLst>
                <a:cxn ang="0">
                  <a:pos x="T0" y="T1"/>
                </a:cxn>
                <a:cxn ang="0">
                  <a:pos x="T2" y="T3"/>
                </a:cxn>
                <a:cxn ang="0">
                  <a:pos x="T4" y="T5"/>
                </a:cxn>
                <a:cxn ang="0">
                  <a:pos x="T6" y="T7"/>
                </a:cxn>
                <a:cxn ang="0">
                  <a:pos x="T8" y="T9"/>
                </a:cxn>
              </a:cxnLst>
              <a:rect l="0" t="0" r="r" b="b"/>
              <a:pathLst>
                <a:path w="25" h="9">
                  <a:moveTo>
                    <a:pt x="5" y="8"/>
                  </a:moveTo>
                  <a:lnTo>
                    <a:pt x="24" y="1"/>
                  </a:lnTo>
                  <a:lnTo>
                    <a:pt x="21" y="0"/>
                  </a:lnTo>
                  <a:lnTo>
                    <a:pt x="0" y="7"/>
                  </a:lnTo>
                  <a:lnTo>
                    <a:pt x="5" y="8"/>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7" name="Freeform 712"/>
            <p:cNvSpPr>
              <a:spLocks/>
            </p:cNvSpPr>
            <p:nvPr/>
          </p:nvSpPr>
          <p:spPr bwMode="auto">
            <a:xfrm>
              <a:off x="4288" y="2515"/>
              <a:ext cx="31" cy="15"/>
            </a:xfrm>
            <a:custGeom>
              <a:avLst/>
              <a:gdLst>
                <a:gd name="T0" fmla="*/ 6 w 31"/>
                <a:gd name="T1" fmla="*/ 14 h 15"/>
                <a:gd name="T2" fmla="*/ 30 w 31"/>
                <a:gd name="T3" fmla="*/ 1 h 15"/>
                <a:gd name="T4" fmla="*/ 26 w 31"/>
                <a:gd name="T5" fmla="*/ 0 h 15"/>
                <a:gd name="T6" fmla="*/ 0 w 31"/>
                <a:gd name="T7" fmla="*/ 13 h 15"/>
                <a:gd name="T8" fmla="*/ 6 w 31"/>
                <a:gd name="T9" fmla="*/ 14 h 15"/>
              </a:gdLst>
              <a:ahLst/>
              <a:cxnLst>
                <a:cxn ang="0">
                  <a:pos x="T0" y="T1"/>
                </a:cxn>
                <a:cxn ang="0">
                  <a:pos x="T2" y="T3"/>
                </a:cxn>
                <a:cxn ang="0">
                  <a:pos x="T4" y="T5"/>
                </a:cxn>
                <a:cxn ang="0">
                  <a:pos x="T6" y="T7"/>
                </a:cxn>
                <a:cxn ang="0">
                  <a:pos x="T8" y="T9"/>
                </a:cxn>
              </a:cxnLst>
              <a:rect l="0" t="0" r="r" b="b"/>
              <a:pathLst>
                <a:path w="31" h="15">
                  <a:moveTo>
                    <a:pt x="6" y="14"/>
                  </a:moveTo>
                  <a:lnTo>
                    <a:pt x="30" y="1"/>
                  </a:lnTo>
                  <a:lnTo>
                    <a:pt x="26" y="0"/>
                  </a:lnTo>
                  <a:lnTo>
                    <a:pt x="0" y="13"/>
                  </a:lnTo>
                  <a:lnTo>
                    <a:pt x="6"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8" name="Freeform 713"/>
            <p:cNvSpPr>
              <a:spLocks/>
            </p:cNvSpPr>
            <p:nvPr/>
          </p:nvSpPr>
          <p:spPr bwMode="auto">
            <a:xfrm>
              <a:off x="4305" y="2512"/>
              <a:ext cx="25" cy="12"/>
            </a:xfrm>
            <a:custGeom>
              <a:avLst/>
              <a:gdLst>
                <a:gd name="T0" fmla="*/ 0 w 25"/>
                <a:gd name="T1" fmla="*/ 10 h 12"/>
                <a:gd name="T2" fmla="*/ 5 w 25"/>
                <a:gd name="T3" fmla="*/ 11 h 12"/>
                <a:gd name="T4" fmla="*/ 24 w 25"/>
                <a:gd name="T5" fmla="*/ 3 h 12"/>
                <a:gd name="T6" fmla="*/ 23 w 25"/>
                <a:gd name="T7" fmla="*/ 0 h 12"/>
                <a:gd name="T8" fmla="*/ 0 w 25"/>
                <a:gd name="T9" fmla="*/ 8 h 12"/>
                <a:gd name="T10" fmla="*/ 0 w 25"/>
                <a:gd name="T11" fmla="*/ 10 h 12"/>
              </a:gdLst>
              <a:ahLst/>
              <a:cxnLst>
                <a:cxn ang="0">
                  <a:pos x="T0" y="T1"/>
                </a:cxn>
                <a:cxn ang="0">
                  <a:pos x="T2" y="T3"/>
                </a:cxn>
                <a:cxn ang="0">
                  <a:pos x="T4" y="T5"/>
                </a:cxn>
                <a:cxn ang="0">
                  <a:pos x="T6" y="T7"/>
                </a:cxn>
                <a:cxn ang="0">
                  <a:pos x="T8" y="T9"/>
                </a:cxn>
                <a:cxn ang="0">
                  <a:pos x="T10" y="T11"/>
                </a:cxn>
              </a:cxnLst>
              <a:rect l="0" t="0" r="r" b="b"/>
              <a:pathLst>
                <a:path w="25" h="12">
                  <a:moveTo>
                    <a:pt x="0" y="10"/>
                  </a:moveTo>
                  <a:lnTo>
                    <a:pt x="5" y="11"/>
                  </a:lnTo>
                  <a:lnTo>
                    <a:pt x="24" y="3"/>
                  </a:lnTo>
                  <a:lnTo>
                    <a:pt x="23" y="0"/>
                  </a:lnTo>
                  <a:lnTo>
                    <a:pt x="0" y="8"/>
                  </a:lnTo>
                  <a:lnTo>
                    <a:pt x="0"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19" name="Freeform 714"/>
            <p:cNvSpPr>
              <a:spLocks/>
            </p:cNvSpPr>
            <p:nvPr/>
          </p:nvSpPr>
          <p:spPr bwMode="auto">
            <a:xfrm>
              <a:off x="4305" y="2512"/>
              <a:ext cx="31" cy="18"/>
            </a:xfrm>
            <a:custGeom>
              <a:avLst/>
              <a:gdLst>
                <a:gd name="T0" fmla="*/ 0 w 31"/>
                <a:gd name="T1" fmla="*/ 16 h 18"/>
                <a:gd name="T2" fmla="*/ 6 w 31"/>
                <a:gd name="T3" fmla="*/ 17 h 18"/>
                <a:gd name="T4" fmla="*/ 30 w 31"/>
                <a:gd name="T5" fmla="*/ 4 h 18"/>
                <a:gd name="T6" fmla="*/ 29 w 31"/>
                <a:gd name="T7" fmla="*/ 0 h 18"/>
                <a:gd name="T8" fmla="*/ 0 w 31"/>
                <a:gd name="T9" fmla="*/ 13 h 18"/>
                <a:gd name="T10" fmla="*/ 0 w 31"/>
                <a:gd name="T11" fmla="*/ 16 h 18"/>
              </a:gdLst>
              <a:ahLst/>
              <a:cxnLst>
                <a:cxn ang="0">
                  <a:pos x="T0" y="T1"/>
                </a:cxn>
                <a:cxn ang="0">
                  <a:pos x="T2" y="T3"/>
                </a:cxn>
                <a:cxn ang="0">
                  <a:pos x="T4" y="T5"/>
                </a:cxn>
                <a:cxn ang="0">
                  <a:pos x="T6" y="T7"/>
                </a:cxn>
                <a:cxn ang="0">
                  <a:pos x="T8" y="T9"/>
                </a:cxn>
                <a:cxn ang="0">
                  <a:pos x="T10" y="T11"/>
                </a:cxn>
              </a:cxnLst>
              <a:rect l="0" t="0" r="r" b="b"/>
              <a:pathLst>
                <a:path w="31" h="18">
                  <a:moveTo>
                    <a:pt x="0" y="16"/>
                  </a:moveTo>
                  <a:lnTo>
                    <a:pt x="6" y="17"/>
                  </a:lnTo>
                  <a:lnTo>
                    <a:pt x="30" y="4"/>
                  </a:lnTo>
                  <a:lnTo>
                    <a:pt x="29" y="0"/>
                  </a:lnTo>
                  <a:lnTo>
                    <a:pt x="0" y="13"/>
                  </a:lnTo>
                  <a:lnTo>
                    <a:pt x="0"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0" name="Freeform 715"/>
            <p:cNvSpPr>
              <a:spLocks/>
            </p:cNvSpPr>
            <p:nvPr/>
          </p:nvSpPr>
          <p:spPr bwMode="auto">
            <a:xfrm>
              <a:off x="4304" y="2512"/>
              <a:ext cx="25" cy="8"/>
            </a:xfrm>
            <a:custGeom>
              <a:avLst/>
              <a:gdLst>
                <a:gd name="T0" fmla="*/ 5 w 25"/>
                <a:gd name="T1" fmla="*/ 7 h 8"/>
                <a:gd name="T2" fmla="*/ 24 w 25"/>
                <a:gd name="T3" fmla="*/ 0 h 8"/>
                <a:gd name="T4" fmla="*/ 20 w 25"/>
                <a:gd name="T5" fmla="*/ 0 h 8"/>
                <a:gd name="T6" fmla="*/ 0 w 25"/>
                <a:gd name="T7" fmla="*/ 7 h 8"/>
                <a:gd name="T8" fmla="*/ 5 w 25"/>
                <a:gd name="T9" fmla="*/ 7 h 8"/>
              </a:gdLst>
              <a:ahLst/>
              <a:cxnLst>
                <a:cxn ang="0">
                  <a:pos x="T0" y="T1"/>
                </a:cxn>
                <a:cxn ang="0">
                  <a:pos x="T2" y="T3"/>
                </a:cxn>
                <a:cxn ang="0">
                  <a:pos x="T4" y="T5"/>
                </a:cxn>
                <a:cxn ang="0">
                  <a:pos x="T6" y="T7"/>
                </a:cxn>
                <a:cxn ang="0">
                  <a:pos x="T8" y="T9"/>
                </a:cxn>
              </a:cxnLst>
              <a:rect l="0" t="0" r="r" b="b"/>
              <a:pathLst>
                <a:path w="25" h="8">
                  <a:moveTo>
                    <a:pt x="5" y="7"/>
                  </a:moveTo>
                  <a:lnTo>
                    <a:pt x="24" y="0"/>
                  </a:lnTo>
                  <a:lnTo>
                    <a:pt x="20" y="0"/>
                  </a:lnTo>
                  <a:lnTo>
                    <a:pt x="0" y="7"/>
                  </a:lnTo>
                  <a:lnTo>
                    <a:pt x="5" y="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1" name="Freeform 716"/>
            <p:cNvSpPr>
              <a:spLocks/>
            </p:cNvSpPr>
            <p:nvPr/>
          </p:nvSpPr>
          <p:spPr bwMode="auto">
            <a:xfrm>
              <a:off x="4304" y="2512"/>
              <a:ext cx="31" cy="14"/>
            </a:xfrm>
            <a:custGeom>
              <a:avLst/>
              <a:gdLst>
                <a:gd name="T0" fmla="*/ 6 w 31"/>
                <a:gd name="T1" fmla="*/ 13 h 14"/>
                <a:gd name="T2" fmla="*/ 30 w 31"/>
                <a:gd name="T3" fmla="*/ 0 h 14"/>
                <a:gd name="T4" fmla="*/ 25 w 31"/>
                <a:gd name="T5" fmla="*/ 0 h 14"/>
                <a:gd name="T6" fmla="*/ 0 w 31"/>
                <a:gd name="T7" fmla="*/ 13 h 14"/>
                <a:gd name="T8" fmla="*/ 6 w 31"/>
                <a:gd name="T9" fmla="*/ 13 h 14"/>
              </a:gdLst>
              <a:ahLst/>
              <a:cxnLst>
                <a:cxn ang="0">
                  <a:pos x="T0" y="T1"/>
                </a:cxn>
                <a:cxn ang="0">
                  <a:pos x="T2" y="T3"/>
                </a:cxn>
                <a:cxn ang="0">
                  <a:pos x="T4" y="T5"/>
                </a:cxn>
                <a:cxn ang="0">
                  <a:pos x="T6" y="T7"/>
                </a:cxn>
                <a:cxn ang="0">
                  <a:pos x="T8" y="T9"/>
                </a:cxn>
              </a:cxnLst>
              <a:rect l="0" t="0" r="r" b="b"/>
              <a:pathLst>
                <a:path w="31" h="14">
                  <a:moveTo>
                    <a:pt x="6" y="13"/>
                  </a:moveTo>
                  <a:lnTo>
                    <a:pt x="30" y="0"/>
                  </a:lnTo>
                  <a:lnTo>
                    <a:pt x="25" y="0"/>
                  </a:lnTo>
                  <a:lnTo>
                    <a:pt x="0" y="13"/>
                  </a:lnTo>
                  <a:lnTo>
                    <a:pt x="6"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2" name="Freeform 717"/>
            <p:cNvSpPr>
              <a:spLocks/>
            </p:cNvSpPr>
            <p:nvPr/>
          </p:nvSpPr>
          <p:spPr bwMode="auto">
            <a:xfrm>
              <a:off x="4320" y="2506"/>
              <a:ext cx="25" cy="12"/>
            </a:xfrm>
            <a:custGeom>
              <a:avLst/>
              <a:gdLst>
                <a:gd name="T0" fmla="*/ 1 w 25"/>
                <a:gd name="T1" fmla="*/ 10 h 12"/>
                <a:gd name="T2" fmla="*/ 6 w 25"/>
                <a:gd name="T3" fmla="*/ 11 h 12"/>
                <a:gd name="T4" fmla="*/ 24 w 25"/>
                <a:gd name="T5" fmla="*/ 2 h 12"/>
                <a:gd name="T6" fmla="*/ 23 w 25"/>
                <a:gd name="T7" fmla="*/ 0 h 12"/>
                <a:gd name="T8" fmla="*/ 0 w 25"/>
                <a:gd name="T9" fmla="*/ 8 h 12"/>
                <a:gd name="T10" fmla="*/ 1 w 25"/>
                <a:gd name="T11" fmla="*/ 10 h 12"/>
              </a:gdLst>
              <a:ahLst/>
              <a:cxnLst>
                <a:cxn ang="0">
                  <a:pos x="T0" y="T1"/>
                </a:cxn>
                <a:cxn ang="0">
                  <a:pos x="T2" y="T3"/>
                </a:cxn>
                <a:cxn ang="0">
                  <a:pos x="T4" y="T5"/>
                </a:cxn>
                <a:cxn ang="0">
                  <a:pos x="T6" y="T7"/>
                </a:cxn>
                <a:cxn ang="0">
                  <a:pos x="T8" y="T9"/>
                </a:cxn>
                <a:cxn ang="0">
                  <a:pos x="T10" y="T11"/>
                </a:cxn>
              </a:cxnLst>
              <a:rect l="0" t="0" r="r" b="b"/>
              <a:pathLst>
                <a:path w="25" h="12">
                  <a:moveTo>
                    <a:pt x="1" y="10"/>
                  </a:moveTo>
                  <a:lnTo>
                    <a:pt x="6" y="11"/>
                  </a:lnTo>
                  <a:lnTo>
                    <a:pt x="24" y="2"/>
                  </a:lnTo>
                  <a:lnTo>
                    <a:pt x="23" y="0"/>
                  </a:lnTo>
                  <a:lnTo>
                    <a:pt x="0" y="8"/>
                  </a:lnTo>
                  <a:lnTo>
                    <a:pt x="1" y="1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3" name="Freeform 718"/>
            <p:cNvSpPr>
              <a:spLocks/>
            </p:cNvSpPr>
            <p:nvPr/>
          </p:nvSpPr>
          <p:spPr bwMode="auto">
            <a:xfrm>
              <a:off x="4320" y="2506"/>
              <a:ext cx="31" cy="18"/>
            </a:xfrm>
            <a:custGeom>
              <a:avLst/>
              <a:gdLst>
                <a:gd name="T0" fmla="*/ 1 w 31"/>
                <a:gd name="T1" fmla="*/ 16 h 18"/>
                <a:gd name="T2" fmla="*/ 7 w 31"/>
                <a:gd name="T3" fmla="*/ 17 h 18"/>
                <a:gd name="T4" fmla="*/ 30 w 31"/>
                <a:gd name="T5" fmla="*/ 3 h 18"/>
                <a:gd name="T6" fmla="*/ 29 w 31"/>
                <a:gd name="T7" fmla="*/ 0 h 18"/>
                <a:gd name="T8" fmla="*/ 0 w 31"/>
                <a:gd name="T9" fmla="*/ 13 h 18"/>
                <a:gd name="T10" fmla="*/ 1 w 31"/>
                <a:gd name="T11" fmla="*/ 16 h 18"/>
              </a:gdLst>
              <a:ahLst/>
              <a:cxnLst>
                <a:cxn ang="0">
                  <a:pos x="T0" y="T1"/>
                </a:cxn>
                <a:cxn ang="0">
                  <a:pos x="T2" y="T3"/>
                </a:cxn>
                <a:cxn ang="0">
                  <a:pos x="T4" y="T5"/>
                </a:cxn>
                <a:cxn ang="0">
                  <a:pos x="T6" y="T7"/>
                </a:cxn>
                <a:cxn ang="0">
                  <a:pos x="T8" y="T9"/>
                </a:cxn>
                <a:cxn ang="0">
                  <a:pos x="T10" y="T11"/>
                </a:cxn>
              </a:cxnLst>
              <a:rect l="0" t="0" r="r" b="b"/>
              <a:pathLst>
                <a:path w="31" h="18">
                  <a:moveTo>
                    <a:pt x="1" y="16"/>
                  </a:moveTo>
                  <a:lnTo>
                    <a:pt x="7" y="17"/>
                  </a:lnTo>
                  <a:lnTo>
                    <a:pt x="30" y="3"/>
                  </a:lnTo>
                  <a:lnTo>
                    <a:pt x="29" y="0"/>
                  </a:lnTo>
                  <a:lnTo>
                    <a:pt x="0" y="13"/>
                  </a:lnTo>
                  <a:lnTo>
                    <a:pt x="1" y="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4" name="Freeform 719"/>
            <p:cNvSpPr>
              <a:spLocks/>
            </p:cNvSpPr>
            <p:nvPr/>
          </p:nvSpPr>
          <p:spPr bwMode="auto">
            <a:xfrm>
              <a:off x="4320" y="2505"/>
              <a:ext cx="24" cy="9"/>
            </a:xfrm>
            <a:custGeom>
              <a:avLst/>
              <a:gdLst>
                <a:gd name="T0" fmla="*/ 5 w 24"/>
                <a:gd name="T1" fmla="*/ 8 h 9"/>
                <a:gd name="T2" fmla="*/ 23 w 24"/>
                <a:gd name="T3" fmla="*/ 0 h 9"/>
                <a:gd name="T4" fmla="*/ 19 w 24"/>
                <a:gd name="T5" fmla="*/ 0 h 9"/>
                <a:gd name="T6" fmla="*/ 0 w 24"/>
                <a:gd name="T7" fmla="*/ 8 h 9"/>
                <a:gd name="T8" fmla="*/ 5 w 24"/>
                <a:gd name="T9" fmla="*/ 8 h 9"/>
              </a:gdLst>
              <a:ahLst/>
              <a:cxnLst>
                <a:cxn ang="0">
                  <a:pos x="T0" y="T1"/>
                </a:cxn>
                <a:cxn ang="0">
                  <a:pos x="T2" y="T3"/>
                </a:cxn>
                <a:cxn ang="0">
                  <a:pos x="T4" y="T5"/>
                </a:cxn>
                <a:cxn ang="0">
                  <a:pos x="T6" y="T7"/>
                </a:cxn>
                <a:cxn ang="0">
                  <a:pos x="T8" y="T9"/>
                </a:cxn>
              </a:cxnLst>
              <a:rect l="0" t="0" r="r" b="b"/>
              <a:pathLst>
                <a:path w="24" h="9">
                  <a:moveTo>
                    <a:pt x="5" y="8"/>
                  </a:moveTo>
                  <a:lnTo>
                    <a:pt x="23" y="0"/>
                  </a:lnTo>
                  <a:lnTo>
                    <a:pt x="19" y="0"/>
                  </a:lnTo>
                  <a:lnTo>
                    <a:pt x="0" y="8"/>
                  </a:lnTo>
                  <a:lnTo>
                    <a:pt x="5" y="8"/>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5" name="Freeform 720"/>
            <p:cNvSpPr>
              <a:spLocks/>
            </p:cNvSpPr>
            <p:nvPr/>
          </p:nvSpPr>
          <p:spPr bwMode="auto">
            <a:xfrm>
              <a:off x="4320" y="2505"/>
              <a:ext cx="30" cy="15"/>
            </a:xfrm>
            <a:custGeom>
              <a:avLst/>
              <a:gdLst>
                <a:gd name="T0" fmla="*/ 6 w 30"/>
                <a:gd name="T1" fmla="*/ 14 h 15"/>
                <a:gd name="T2" fmla="*/ 29 w 30"/>
                <a:gd name="T3" fmla="*/ 0 h 15"/>
                <a:gd name="T4" fmla="*/ 24 w 30"/>
                <a:gd name="T5" fmla="*/ 0 h 15"/>
                <a:gd name="T6" fmla="*/ 0 w 30"/>
                <a:gd name="T7" fmla="*/ 14 h 15"/>
                <a:gd name="T8" fmla="*/ 6 w 30"/>
                <a:gd name="T9" fmla="*/ 14 h 15"/>
              </a:gdLst>
              <a:ahLst/>
              <a:cxnLst>
                <a:cxn ang="0">
                  <a:pos x="T0" y="T1"/>
                </a:cxn>
                <a:cxn ang="0">
                  <a:pos x="T2" y="T3"/>
                </a:cxn>
                <a:cxn ang="0">
                  <a:pos x="T4" y="T5"/>
                </a:cxn>
                <a:cxn ang="0">
                  <a:pos x="T6" y="T7"/>
                </a:cxn>
                <a:cxn ang="0">
                  <a:pos x="T8" y="T9"/>
                </a:cxn>
              </a:cxnLst>
              <a:rect l="0" t="0" r="r" b="b"/>
              <a:pathLst>
                <a:path w="30" h="15">
                  <a:moveTo>
                    <a:pt x="6" y="14"/>
                  </a:moveTo>
                  <a:lnTo>
                    <a:pt x="29" y="0"/>
                  </a:lnTo>
                  <a:lnTo>
                    <a:pt x="24" y="0"/>
                  </a:lnTo>
                  <a:lnTo>
                    <a:pt x="0" y="14"/>
                  </a:lnTo>
                  <a:lnTo>
                    <a:pt x="6"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6" name="Freeform 721"/>
            <p:cNvSpPr>
              <a:spLocks/>
            </p:cNvSpPr>
            <p:nvPr/>
          </p:nvSpPr>
          <p:spPr bwMode="auto">
            <a:xfrm>
              <a:off x="4336" y="2496"/>
              <a:ext cx="22" cy="15"/>
            </a:xfrm>
            <a:custGeom>
              <a:avLst/>
              <a:gdLst>
                <a:gd name="T0" fmla="*/ 1 w 22"/>
                <a:gd name="T1" fmla="*/ 14 h 15"/>
                <a:gd name="T2" fmla="*/ 5 w 22"/>
                <a:gd name="T3" fmla="*/ 13 h 15"/>
                <a:gd name="T4" fmla="*/ 21 w 22"/>
                <a:gd name="T5" fmla="*/ 2 h 15"/>
                <a:gd name="T6" fmla="*/ 21 w 22"/>
                <a:gd name="T7" fmla="*/ 0 h 15"/>
                <a:gd name="T8" fmla="*/ 0 w 22"/>
                <a:gd name="T9" fmla="*/ 11 h 15"/>
                <a:gd name="T10" fmla="*/ 1 w 22"/>
                <a:gd name="T11" fmla="*/ 14 h 15"/>
              </a:gdLst>
              <a:ahLst/>
              <a:cxnLst>
                <a:cxn ang="0">
                  <a:pos x="T0" y="T1"/>
                </a:cxn>
                <a:cxn ang="0">
                  <a:pos x="T2" y="T3"/>
                </a:cxn>
                <a:cxn ang="0">
                  <a:pos x="T4" y="T5"/>
                </a:cxn>
                <a:cxn ang="0">
                  <a:pos x="T6" y="T7"/>
                </a:cxn>
                <a:cxn ang="0">
                  <a:pos x="T8" y="T9"/>
                </a:cxn>
                <a:cxn ang="0">
                  <a:pos x="T10" y="T11"/>
                </a:cxn>
              </a:cxnLst>
              <a:rect l="0" t="0" r="r" b="b"/>
              <a:pathLst>
                <a:path w="22" h="15">
                  <a:moveTo>
                    <a:pt x="1" y="14"/>
                  </a:moveTo>
                  <a:lnTo>
                    <a:pt x="5" y="13"/>
                  </a:lnTo>
                  <a:lnTo>
                    <a:pt x="21" y="2"/>
                  </a:lnTo>
                  <a:lnTo>
                    <a:pt x="21" y="0"/>
                  </a:lnTo>
                  <a:lnTo>
                    <a:pt x="0" y="11"/>
                  </a:lnTo>
                  <a:lnTo>
                    <a:pt x="1" y="14"/>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7" name="Freeform 722"/>
            <p:cNvSpPr>
              <a:spLocks/>
            </p:cNvSpPr>
            <p:nvPr/>
          </p:nvSpPr>
          <p:spPr bwMode="auto">
            <a:xfrm>
              <a:off x="4336" y="2496"/>
              <a:ext cx="28" cy="21"/>
            </a:xfrm>
            <a:custGeom>
              <a:avLst/>
              <a:gdLst>
                <a:gd name="T0" fmla="*/ 1 w 28"/>
                <a:gd name="T1" fmla="*/ 20 h 21"/>
                <a:gd name="T2" fmla="*/ 7 w 28"/>
                <a:gd name="T3" fmla="*/ 19 h 21"/>
                <a:gd name="T4" fmla="*/ 27 w 28"/>
                <a:gd name="T5" fmla="*/ 3 h 21"/>
                <a:gd name="T6" fmla="*/ 27 w 28"/>
                <a:gd name="T7" fmla="*/ 0 h 21"/>
                <a:gd name="T8" fmla="*/ 0 w 28"/>
                <a:gd name="T9" fmla="*/ 16 h 21"/>
                <a:gd name="T10" fmla="*/ 1 w 28"/>
                <a:gd name="T11" fmla="*/ 20 h 21"/>
              </a:gdLst>
              <a:ahLst/>
              <a:cxnLst>
                <a:cxn ang="0">
                  <a:pos x="T0" y="T1"/>
                </a:cxn>
                <a:cxn ang="0">
                  <a:pos x="T2" y="T3"/>
                </a:cxn>
                <a:cxn ang="0">
                  <a:pos x="T4" y="T5"/>
                </a:cxn>
                <a:cxn ang="0">
                  <a:pos x="T6" y="T7"/>
                </a:cxn>
                <a:cxn ang="0">
                  <a:pos x="T8" y="T9"/>
                </a:cxn>
                <a:cxn ang="0">
                  <a:pos x="T10" y="T11"/>
                </a:cxn>
              </a:cxnLst>
              <a:rect l="0" t="0" r="r" b="b"/>
              <a:pathLst>
                <a:path w="28" h="21">
                  <a:moveTo>
                    <a:pt x="1" y="20"/>
                  </a:moveTo>
                  <a:lnTo>
                    <a:pt x="7" y="19"/>
                  </a:lnTo>
                  <a:lnTo>
                    <a:pt x="27" y="3"/>
                  </a:lnTo>
                  <a:lnTo>
                    <a:pt x="27" y="0"/>
                  </a:lnTo>
                  <a:lnTo>
                    <a:pt x="0" y="16"/>
                  </a:lnTo>
                  <a:lnTo>
                    <a:pt x="1" y="2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8" name="Freeform 723"/>
            <p:cNvSpPr>
              <a:spLocks/>
            </p:cNvSpPr>
            <p:nvPr/>
          </p:nvSpPr>
          <p:spPr bwMode="auto">
            <a:xfrm>
              <a:off x="4336" y="2496"/>
              <a:ext cx="21" cy="11"/>
            </a:xfrm>
            <a:custGeom>
              <a:avLst/>
              <a:gdLst>
                <a:gd name="T0" fmla="*/ 5 w 21"/>
                <a:gd name="T1" fmla="*/ 9 h 11"/>
                <a:gd name="T2" fmla="*/ 20 w 21"/>
                <a:gd name="T3" fmla="*/ 0 h 11"/>
                <a:gd name="T4" fmla="*/ 17 w 21"/>
                <a:gd name="T5" fmla="*/ 1 h 11"/>
                <a:gd name="T6" fmla="*/ 0 w 21"/>
                <a:gd name="T7" fmla="*/ 10 h 11"/>
                <a:gd name="T8" fmla="*/ 5 w 21"/>
                <a:gd name="T9" fmla="*/ 9 h 11"/>
              </a:gdLst>
              <a:ahLst/>
              <a:cxnLst>
                <a:cxn ang="0">
                  <a:pos x="T0" y="T1"/>
                </a:cxn>
                <a:cxn ang="0">
                  <a:pos x="T2" y="T3"/>
                </a:cxn>
                <a:cxn ang="0">
                  <a:pos x="T4" y="T5"/>
                </a:cxn>
                <a:cxn ang="0">
                  <a:pos x="T6" y="T7"/>
                </a:cxn>
                <a:cxn ang="0">
                  <a:pos x="T8" y="T9"/>
                </a:cxn>
              </a:cxnLst>
              <a:rect l="0" t="0" r="r" b="b"/>
              <a:pathLst>
                <a:path w="21" h="11">
                  <a:moveTo>
                    <a:pt x="5" y="9"/>
                  </a:moveTo>
                  <a:lnTo>
                    <a:pt x="20" y="0"/>
                  </a:lnTo>
                  <a:lnTo>
                    <a:pt x="17" y="1"/>
                  </a:lnTo>
                  <a:lnTo>
                    <a:pt x="0" y="10"/>
                  </a:lnTo>
                  <a:lnTo>
                    <a:pt x="5" y="9"/>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29" name="Freeform 724"/>
            <p:cNvSpPr>
              <a:spLocks/>
            </p:cNvSpPr>
            <p:nvPr/>
          </p:nvSpPr>
          <p:spPr bwMode="auto">
            <a:xfrm>
              <a:off x="4336" y="2496"/>
              <a:ext cx="27" cy="17"/>
            </a:xfrm>
            <a:custGeom>
              <a:avLst/>
              <a:gdLst>
                <a:gd name="T0" fmla="*/ 7 w 27"/>
                <a:gd name="T1" fmla="*/ 15 h 17"/>
                <a:gd name="T2" fmla="*/ 26 w 27"/>
                <a:gd name="T3" fmla="*/ 0 h 17"/>
                <a:gd name="T4" fmla="*/ 22 w 27"/>
                <a:gd name="T5" fmla="*/ 1 h 17"/>
                <a:gd name="T6" fmla="*/ 0 w 27"/>
                <a:gd name="T7" fmla="*/ 16 h 17"/>
                <a:gd name="T8" fmla="*/ 7 w 27"/>
                <a:gd name="T9" fmla="*/ 15 h 17"/>
              </a:gdLst>
              <a:ahLst/>
              <a:cxnLst>
                <a:cxn ang="0">
                  <a:pos x="T0" y="T1"/>
                </a:cxn>
                <a:cxn ang="0">
                  <a:pos x="T2" y="T3"/>
                </a:cxn>
                <a:cxn ang="0">
                  <a:pos x="T4" y="T5"/>
                </a:cxn>
                <a:cxn ang="0">
                  <a:pos x="T6" y="T7"/>
                </a:cxn>
                <a:cxn ang="0">
                  <a:pos x="T8" y="T9"/>
                </a:cxn>
              </a:cxnLst>
              <a:rect l="0" t="0" r="r" b="b"/>
              <a:pathLst>
                <a:path w="27" h="17">
                  <a:moveTo>
                    <a:pt x="7" y="15"/>
                  </a:moveTo>
                  <a:lnTo>
                    <a:pt x="26" y="0"/>
                  </a:lnTo>
                  <a:lnTo>
                    <a:pt x="22" y="1"/>
                  </a:lnTo>
                  <a:lnTo>
                    <a:pt x="0" y="16"/>
                  </a:lnTo>
                  <a:lnTo>
                    <a:pt x="7"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0" name="Freeform 725"/>
            <p:cNvSpPr>
              <a:spLocks/>
            </p:cNvSpPr>
            <p:nvPr/>
          </p:nvSpPr>
          <p:spPr bwMode="auto">
            <a:xfrm>
              <a:off x="4352" y="2487"/>
              <a:ext cx="17" cy="15"/>
            </a:xfrm>
            <a:custGeom>
              <a:avLst/>
              <a:gdLst>
                <a:gd name="T0" fmla="*/ 5 w 17"/>
                <a:gd name="T1" fmla="*/ 13 h 15"/>
                <a:gd name="T2" fmla="*/ 1 w 17"/>
                <a:gd name="T3" fmla="*/ 14 h 15"/>
                <a:gd name="T4" fmla="*/ 0 w 17"/>
                <a:gd name="T5" fmla="*/ 12 h 15"/>
                <a:gd name="T6" fmla="*/ 16 w 17"/>
                <a:gd name="T7" fmla="*/ 0 h 15"/>
                <a:gd name="T8" fmla="*/ 16 w 17"/>
                <a:gd name="T9" fmla="*/ 1 h 15"/>
                <a:gd name="T10" fmla="*/ 15 w 17"/>
                <a:gd name="T11" fmla="*/ 2 h 15"/>
                <a:gd name="T12" fmla="*/ 14 w 17"/>
                <a:gd name="T13" fmla="*/ 4 h 15"/>
                <a:gd name="T14" fmla="*/ 12 w 17"/>
                <a:gd name="T15" fmla="*/ 6 h 15"/>
                <a:gd name="T16" fmla="*/ 10 w 17"/>
                <a:gd name="T17" fmla="*/ 8 h 15"/>
                <a:gd name="T18" fmla="*/ 8 w 17"/>
                <a:gd name="T19" fmla="*/ 10 h 15"/>
                <a:gd name="T20" fmla="*/ 7 w 17"/>
                <a:gd name="T21" fmla="*/ 12 h 15"/>
                <a:gd name="T22" fmla="*/ 5 w 17"/>
                <a:gd name="T23" fmla="*/ 1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5">
                  <a:moveTo>
                    <a:pt x="5" y="13"/>
                  </a:moveTo>
                  <a:lnTo>
                    <a:pt x="1" y="14"/>
                  </a:lnTo>
                  <a:lnTo>
                    <a:pt x="0" y="12"/>
                  </a:lnTo>
                  <a:lnTo>
                    <a:pt x="16" y="0"/>
                  </a:lnTo>
                  <a:lnTo>
                    <a:pt x="16" y="1"/>
                  </a:lnTo>
                  <a:lnTo>
                    <a:pt x="15" y="2"/>
                  </a:lnTo>
                  <a:lnTo>
                    <a:pt x="14" y="4"/>
                  </a:lnTo>
                  <a:lnTo>
                    <a:pt x="12" y="6"/>
                  </a:lnTo>
                  <a:lnTo>
                    <a:pt x="10" y="8"/>
                  </a:lnTo>
                  <a:lnTo>
                    <a:pt x="8" y="10"/>
                  </a:lnTo>
                  <a:lnTo>
                    <a:pt x="7" y="12"/>
                  </a:lnTo>
                  <a:lnTo>
                    <a:pt x="5" y="13"/>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1" name="Freeform 726"/>
            <p:cNvSpPr>
              <a:spLocks/>
            </p:cNvSpPr>
            <p:nvPr/>
          </p:nvSpPr>
          <p:spPr bwMode="auto">
            <a:xfrm>
              <a:off x="4352" y="2487"/>
              <a:ext cx="23" cy="21"/>
            </a:xfrm>
            <a:custGeom>
              <a:avLst/>
              <a:gdLst>
                <a:gd name="T0" fmla="*/ 7 w 23"/>
                <a:gd name="T1" fmla="*/ 19 h 21"/>
                <a:gd name="T2" fmla="*/ 1 w 23"/>
                <a:gd name="T3" fmla="*/ 20 h 21"/>
                <a:gd name="T4" fmla="*/ 0 w 23"/>
                <a:gd name="T5" fmla="*/ 17 h 21"/>
                <a:gd name="T6" fmla="*/ 22 w 23"/>
                <a:gd name="T7" fmla="*/ 0 h 21"/>
                <a:gd name="T8" fmla="*/ 22 w 23"/>
                <a:gd name="T9" fmla="*/ 1 h 21"/>
                <a:gd name="T10" fmla="*/ 21 w 23"/>
                <a:gd name="T11" fmla="*/ 3 h 21"/>
                <a:gd name="T12" fmla="*/ 19 w 23"/>
                <a:gd name="T13" fmla="*/ 5 h 21"/>
                <a:gd name="T14" fmla="*/ 17 w 23"/>
                <a:gd name="T15" fmla="*/ 8 h 21"/>
                <a:gd name="T16" fmla="*/ 14 w 23"/>
                <a:gd name="T17" fmla="*/ 11 h 21"/>
                <a:gd name="T18" fmla="*/ 11 w 23"/>
                <a:gd name="T19" fmla="*/ 14 h 21"/>
                <a:gd name="T20" fmla="*/ 9 w 23"/>
                <a:gd name="T21" fmla="*/ 17 h 21"/>
                <a:gd name="T22" fmla="*/ 7 w 23"/>
                <a:gd name="T23"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21">
                  <a:moveTo>
                    <a:pt x="7" y="19"/>
                  </a:moveTo>
                  <a:lnTo>
                    <a:pt x="1" y="20"/>
                  </a:lnTo>
                  <a:lnTo>
                    <a:pt x="0" y="17"/>
                  </a:lnTo>
                  <a:lnTo>
                    <a:pt x="22" y="0"/>
                  </a:lnTo>
                  <a:lnTo>
                    <a:pt x="22" y="1"/>
                  </a:lnTo>
                  <a:lnTo>
                    <a:pt x="21" y="3"/>
                  </a:lnTo>
                  <a:lnTo>
                    <a:pt x="19" y="5"/>
                  </a:lnTo>
                  <a:lnTo>
                    <a:pt x="17" y="8"/>
                  </a:lnTo>
                  <a:lnTo>
                    <a:pt x="14" y="11"/>
                  </a:lnTo>
                  <a:lnTo>
                    <a:pt x="11" y="14"/>
                  </a:lnTo>
                  <a:lnTo>
                    <a:pt x="9" y="17"/>
                  </a:lnTo>
                  <a:lnTo>
                    <a:pt x="7"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2" name="Freeform 727"/>
            <p:cNvSpPr>
              <a:spLocks/>
            </p:cNvSpPr>
            <p:nvPr/>
          </p:nvSpPr>
          <p:spPr bwMode="auto">
            <a:xfrm>
              <a:off x="4352" y="2486"/>
              <a:ext cx="18" cy="13"/>
            </a:xfrm>
            <a:custGeom>
              <a:avLst/>
              <a:gdLst>
                <a:gd name="T0" fmla="*/ 16 w 18"/>
                <a:gd name="T1" fmla="*/ 1 h 13"/>
                <a:gd name="T2" fmla="*/ 4 w 18"/>
                <a:gd name="T3" fmla="*/ 11 h 13"/>
                <a:gd name="T4" fmla="*/ 0 w 18"/>
                <a:gd name="T5" fmla="*/ 12 h 13"/>
                <a:gd name="T6" fmla="*/ 13 w 18"/>
                <a:gd name="T7" fmla="*/ 3 h 13"/>
                <a:gd name="T8" fmla="*/ 14 w 18"/>
                <a:gd name="T9" fmla="*/ 1 h 13"/>
                <a:gd name="T10" fmla="*/ 17 w 18"/>
                <a:gd name="T11" fmla="*/ 0 h 13"/>
                <a:gd name="T12" fmla="*/ 16 w 18"/>
                <a:gd name="T13" fmla="*/ 1 h 13"/>
                <a:gd name="T14" fmla="*/ 16 w 18"/>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6" y="1"/>
                  </a:moveTo>
                  <a:lnTo>
                    <a:pt x="4" y="11"/>
                  </a:lnTo>
                  <a:lnTo>
                    <a:pt x="0" y="12"/>
                  </a:lnTo>
                  <a:lnTo>
                    <a:pt x="13" y="3"/>
                  </a:lnTo>
                  <a:lnTo>
                    <a:pt x="14" y="1"/>
                  </a:lnTo>
                  <a:lnTo>
                    <a:pt x="17" y="0"/>
                  </a:lnTo>
                  <a:lnTo>
                    <a:pt x="16" y="1"/>
                  </a:lnTo>
                  <a:lnTo>
                    <a:pt x="16" y="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3" name="Freeform 728"/>
            <p:cNvSpPr>
              <a:spLocks/>
            </p:cNvSpPr>
            <p:nvPr/>
          </p:nvSpPr>
          <p:spPr bwMode="auto">
            <a:xfrm>
              <a:off x="4352" y="2486"/>
              <a:ext cx="24" cy="19"/>
            </a:xfrm>
            <a:custGeom>
              <a:avLst/>
              <a:gdLst>
                <a:gd name="T0" fmla="*/ 22 w 24"/>
                <a:gd name="T1" fmla="*/ 2 h 19"/>
                <a:gd name="T2" fmla="*/ 6 w 24"/>
                <a:gd name="T3" fmla="*/ 16 h 19"/>
                <a:gd name="T4" fmla="*/ 0 w 24"/>
                <a:gd name="T5" fmla="*/ 18 h 19"/>
                <a:gd name="T6" fmla="*/ 17 w 24"/>
                <a:gd name="T7" fmla="*/ 4 h 19"/>
                <a:gd name="T8" fmla="*/ 19 w 24"/>
                <a:gd name="T9" fmla="*/ 1 h 19"/>
                <a:gd name="T10" fmla="*/ 23 w 24"/>
                <a:gd name="T11" fmla="*/ 0 h 19"/>
                <a:gd name="T12" fmla="*/ 22 w 24"/>
                <a:gd name="T13" fmla="*/ 1 h 19"/>
                <a:gd name="T14" fmla="*/ 22 w 24"/>
                <a:gd name="T15" fmla="*/ 2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9">
                  <a:moveTo>
                    <a:pt x="22" y="2"/>
                  </a:moveTo>
                  <a:lnTo>
                    <a:pt x="6" y="16"/>
                  </a:lnTo>
                  <a:lnTo>
                    <a:pt x="0" y="18"/>
                  </a:lnTo>
                  <a:lnTo>
                    <a:pt x="17" y="4"/>
                  </a:lnTo>
                  <a:lnTo>
                    <a:pt x="19" y="1"/>
                  </a:lnTo>
                  <a:lnTo>
                    <a:pt x="23" y="0"/>
                  </a:lnTo>
                  <a:lnTo>
                    <a:pt x="22" y="1"/>
                  </a:lnTo>
                  <a:lnTo>
                    <a:pt x="22" y="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4" name="Freeform 729"/>
            <p:cNvSpPr>
              <a:spLocks/>
            </p:cNvSpPr>
            <p:nvPr/>
          </p:nvSpPr>
          <p:spPr bwMode="auto">
            <a:xfrm>
              <a:off x="4410" y="2735"/>
              <a:ext cx="28" cy="42"/>
            </a:xfrm>
            <a:custGeom>
              <a:avLst/>
              <a:gdLst>
                <a:gd name="T0" fmla="*/ 16 w 28"/>
                <a:gd name="T1" fmla="*/ 41 h 42"/>
                <a:gd name="T2" fmla="*/ 13 w 28"/>
                <a:gd name="T3" fmla="*/ 41 h 42"/>
                <a:gd name="T4" fmla="*/ 11 w 28"/>
                <a:gd name="T5" fmla="*/ 41 h 42"/>
                <a:gd name="T6" fmla="*/ 7 w 28"/>
                <a:gd name="T7" fmla="*/ 40 h 42"/>
                <a:gd name="T8" fmla="*/ 6 w 28"/>
                <a:gd name="T9" fmla="*/ 38 h 42"/>
                <a:gd name="T10" fmla="*/ 3 w 28"/>
                <a:gd name="T11" fmla="*/ 35 h 42"/>
                <a:gd name="T12" fmla="*/ 2 w 28"/>
                <a:gd name="T13" fmla="*/ 31 h 42"/>
                <a:gd name="T14" fmla="*/ 1 w 28"/>
                <a:gd name="T15" fmla="*/ 28 h 42"/>
                <a:gd name="T16" fmla="*/ 0 w 28"/>
                <a:gd name="T17" fmla="*/ 23 h 42"/>
                <a:gd name="T18" fmla="*/ 0 w 28"/>
                <a:gd name="T19" fmla="*/ 17 h 42"/>
                <a:gd name="T20" fmla="*/ 1 w 28"/>
                <a:gd name="T21" fmla="*/ 14 h 42"/>
                <a:gd name="T22" fmla="*/ 1 w 28"/>
                <a:gd name="T23" fmla="*/ 10 h 42"/>
                <a:gd name="T24" fmla="*/ 2 w 28"/>
                <a:gd name="T25" fmla="*/ 7 h 42"/>
                <a:gd name="T26" fmla="*/ 4 w 28"/>
                <a:gd name="T27" fmla="*/ 4 h 42"/>
                <a:gd name="T28" fmla="*/ 6 w 28"/>
                <a:gd name="T29" fmla="*/ 2 h 42"/>
                <a:gd name="T30" fmla="*/ 8 w 28"/>
                <a:gd name="T31" fmla="*/ 1 h 42"/>
                <a:gd name="T32" fmla="*/ 11 w 28"/>
                <a:gd name="T33" fmla="*/ 0 h 42"/>
                <a:gd name="T34" fmla="*/ 14 w 28"/>
                <a:gd name="T35" fmla="*/ 0 h 42"/>
                <a:gd name="T36" fmla="*/ 17 w 28"/>
                <a:gd name="T37" fmla="*/ 1 h 42"/>
                <a:gd name="T38" fmla="*/ 20 w 28"/>
                <a:gd name="T39" fmla="*/ 3 h 42"/>
                <a:gd name="T40" fmla="*/ 22 w 28"/>
                <a:gd name="T41" fmla="*/ 5 h 42"/>
                <a:gd name="T42" fmla="*/ 23 w 28"/>
                <a:gd name="T43" fmla="*/ 8 h 42"/>
                <a:gd name="T44" fmla="*/ 25 w 28"/>
                <a:gd name="T45" fmla="*/ 11 h 42"/>
                <a:gd name="T46" fmla="*/ 26 w 28"/>
                <a:gd name="T47" fmla="*/ 15 h 42"/>
                <a:gd name="T48" fmla="*/ 26 w 28"/>
                <a:gd name="T49" fmla="*/ 19 h 42"/>
                <a:gd name="T50" fmla="*/ 27 w 28"/>
                <a:gd name="T51" fmla="*/ 24 h 42"/>
                <a:gd name="T52" fmla="*/ 26 w 28"/>
                <a:gd name="T53" fmla="*/ 27 h 42"/>
                <a:gd name="T54" fmla="*/ 25 w 28"/>
                <a:gd name="T55" fmla="*/ 31 h 42"/>
                <a:gd name="T56" fmla="*/ 25 w 28"/>
                <a:gd name="T57" fmla="*/ 34 h 42"/>
                <a:gd name="T58" fmla="*/ 23 w 28"/>
                <a:gd name="T59" fmla="*/ 37 h 42"/>
                <a:gd name="T60" fmla="*/ 20 w 28"/>
                <a:gd name="T61" fmla="*/ 38 h 42"/>
                <a:gd name="T62" fmla="*/ 19 w 28"/>
                <a:gd name="T63" fmla="*/ 40 h 42"/>
                <a:gd name="T64" fmla="*/ 16 w 28"/>
                <a:gd name="T65" fmla="*/ 4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 h="42">
                  <a:moveTo>
                    <a:pt x="16" y="41"/>
                  </a:moveTo>
                  <a:lnTo>
                    <a:pt x="13" y="41"/>
                  </a:lnTo>
                  <a:lnTo>
                    <a:pt x="11" y="41"/>
                  </a:lnTo>
                  <a:lnTo>
                    <a:pt x="7" y="40"/>
                  </a:lnTo>
                  <a:lnTo>
                    <a:pt x="6" y="38"/>
                  </a:lnTo>
                  <a:lnTo>
                    <a:pt x="3" y="35"/>
                  </a:lnTo>
                  <a:lnTo>
                    <a:pt x="2" y="31"/>
                  </a:lnTo>
                  <a:lnTo>
                    <a:pt x="1" y="28"/>
                  </a:lnTo>
                  <a:lnTo>
                    <a:pt x="0" y="23"/>
                  </a:lnTo>
                  <a:lnTo>
                    <a:pt x="0" y="17"/>
                  </a:lnTo>
                  <a:lnTo>
                    <a:pt x="1" y="14"/>
                  </a:lnTo>
                  <a:lnTo>
                    <a:pt x="1" y="10"/>
                  </a:lnTo>
                  <a:lnTo>
                    <a:pt x="2" y="7"/>
                  </a:lnTo>
                  <a:lnTo>
                    <a:pt x="4" y="4"/>
                  </a:lnTo>
                  <a:lnTo>
                    <a:pt x="6" y="2"/>
                  </a:lnTo>
                  <a:lnTo>
                    <a:pt x="8" y="1"/>
                  </a:lnTo>
                  <a:lnTo>
                    <a:pt x="11" y="0"/>
                  </a:lnTo>
                  <a:lnTo>
                    <a:pt x="14" y="0"/>
                  </a:lnTo>
                  <a:lnTo>
                    <a:pt x="17" y="1"/>
                  </a:lnTo>
                  <a:lnTo>
                    <a:pt x="20" y="3"/>
                  </a:lnTo>
                  <a:lnTo>
                    <a:pt x="22" y="5"/>
                  </a:lnTo>
                  <a:lnTo>
                    <a:pt x="23" y="8"/>
                  </a:lnTo>
                  <a:lnTo>
                    <a:pt x="25" y="11"/>
                  </a:lnTo>
                  <a:lnTo>
                    <a:pt x="26" y="15"/>
                  </a:lnTo>
                  <a:lnTo>
                    <a:pt x="26" y="19"/>
                  </a:lnTo>
                  <a:lnTo>
                    <a:pt x="27" y="24"/>
                  </a:lnTo>
                  <a:lnTo>
                    <a:pt x="26" y="27"/>
                  </a:lnTo>
                  <a:lnTo>
                    <a:pt x="25" y="31"/>
                  </a:lnTo>
                  <a:lnTo>
                    <a:pt x="25" y="34"/>
                  </a:lnTo>
                  <a:lnTo>
                    <a:pt x="23" y="37"/>
                  </a:lnTo>
                  <a:lnTo>
                    <a:pt x="20" y="38"/>
                  </a:lnTo>
                  <a:lnTo>
                    <a:pt x="19" y="40"/>
                  </a:lnTo>
                  <a:lnTo>
                    <a:pt x="16" y="4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5" name="Freeform 730"/>
            <p:cNvSpPr>
              <a:spLocks/>
            </p:cNvSpPr>
            <p:nvPr/>
          </p:nvSpPr>
          <p:spPr bwMode="auto">
            <a:xfrm>
              <a:off x="4410" y="2735"/>
              <a:ext cx="34" cy="48"/>
            </a:xfrm>
            <a:custGeom>
              <a:avLst/>
              <a:gdLst>
                <a:gd name="T0" fmla="*/ 19 w 34"/>
                <a:gd name="T1" fmla="*/ 47 h 48"/>
                <a:gd name="T2" fmla="*/ 19 w 34"/>
                <a:gd name="T3" fmla="*/ 47 h 48"/>
                <a:gd name="T4" fmla="*/ 16 w 34"/>
                <a:gd name="T5" fmla="*/ 47 h 48"/>
                <a:gd name="T6" fmla="*/ 13 w 34"/>
                <a:gd name="T7" fmla="*/ 47 h 48"/>
                <a:gd name="T8" fmla="*/ 9 w 34"/>
                <a:gd name="T9" fmla="*/ 46 h 48"/>
                <a:gd name="T10" fmla="*/ 7 w 34"/>
                <a:gd name="T11" fmla="*/ 43 h 48"/>
                <a:gd name="T12" fmla="*/ 4 w 34"/>
                <a:gd name="T13" fmla="*/ 40 h 48"/>
                <a:gd name="T14" fmla="*/ 2 w 34"/>
                <a:gd name="T15" fmla="*/ 36 h 48"/>
                <a:gd name="T16" fmla="*/ 1 w 34"/>
                <a:gd name="T17" fmla="*/ 32 h 48"/>
                <a:gd name="T18" fmla="*/ 0 w 34"/>
                <a:gd name="T19" fmla="*/ 26 h 48"/>
                <a:gd name="T20" fmla="*/ 0 w 34"/>
                <a:gd name="T21" fmla="*/ 20 h 48"/>
                <a:gd name="T22" fmla="*/ 1 w 34"/>
                <a:gd name="T23" fmla="*/ 16 h 48"/>
                <a:gd name="T24" fmla="*/ 1 w 34"/>
                <a:gd name="T25" fmla="*/ 11 h 48"/>
                <a:gd name="T26" fmla="*/ 3 w 34"/>
                <a:gd name="T27" fmla="*/ 8 h 48"/>
                <a:gd name="T28" fmla="*/ 5 w 34"/>
                <a:gd name="T29" fmla="*/ 5 h 48"/>
                <a:gd name="T30" fmla="*/ 7 w 34"/>
                <a:gd name="T31" fmla="*/ 2 h 48"/>
                <a:gd name="T32" fmla="*/ 10 w 34"/>
                <a:gd name="T33" fmla="*/ 1 h 48"/>
                <a:gd name="T34" fmla="*/ 13 w 34"/>
                <a:gd name="T35" fmla="*/ 0 h 48"/>
                <a:gd name="T36" fmla="*/ 17 w 34"/>
                <a:gd name="T37" fmla="*/ 0 h 48"/>
                <a:gd name="T38" fmla="*/ 21 w 34"/>
                <a:gd name="T39" fmla="*/ 1 h 48"/>
                <a:gd name="T40" fmla="*/ 24 w 34"/>
                <a:gd name="T41" fmla="*/ 4 h 48"/>
                <a:gd name="T42" fmla="*/ 27 w 34"/>
                <a:gd name="T43" fmla="*/ 6 h 48"/>
                <a:gd name="T44" fmla="*/ 28 w 34"/>
                <a:gd name="T45" fmla="*/ 9 h 48"/>
                <a:gd name="T46" fmla="*/ 30 w 34"/>
                <a:gd name="T47" fmla="*/ 13 h 48"/>
                <a:gd name="T48" fmla="*/ 32 w 34"/>
                <a:gd name="T49" fmla="*/ 17 h 48"/>
                <a:gd name="T50" fmla="*/ 32 w 34"/>
                <a:gd name="T51" fmla="*/ 22 h 48"/>
                <a:gd name="T52" fmla="*/ 33 w 34"/>
                <a:gd name="T53" fmla="*/ 27 h 48"/>
                <a:gd name="T54" fmla="*/ 32 w 34"/>
                <a:gd name="T55" fmla="*/ 31 h 48"/>
                <a:gd name="T56" fmla="*/ 31 w 34"/>
                <a:gd name="T57" fmla="*/ 35 h 48"/>
                <a:gd name="T58" fmla="*/ 30 w 34"/>
                <a:gd name="T59" fmla="*/ 39 h 48"/>
                <a:gd name="T60" fmla="*/ 28 w 34"/>
                <a:gd name="T61" fmla="*/ 42 h 48"/>
                <a:gd name="T62" fmla="*/ 25 w 34"/>
                <a:gd name="T63" fmla="*/ 44 h 48"/>
                <a:gd name="T64" fmla="*/ 23 w 34"/>
                <a:gd name="T65" fmla="*/ 46 h 48"/>
                <a:gd name="T66" fmla="*/ 19 w 34"/>
                <a:gd name="T67" fmla="*/ 4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48">
                  <a:moveTo>
                    <a:pt x="19" y="47"/>
                  </a:moveTo>
                  <a:lnTo>
                    <a:pt x="19" y="47"/>
                  </a:lnTo>
                  <a:lnTo>
                    <a:pt x="16" y="47"/>
                  </a:lnTo>
                  <a:lnTo>
                    <a:pt x="13" y="47"/>
                  </a:lnTo>
                  <a:lnTo>
                    <a:pt x="9" y="46"/>
                  </a:lnTo>
                  <a:lnTo>
                    <a:pt x="7" y="43"/>
                  </a:lnTo>
                  <a:lnTo>
                    <a:pt x="4" y="40"/>
                  </a:lnTo>
                  <a:lnTo>
                    <a:pt x="2" y="36"/>
                  </a:lnTo>
                  <a:lnTo>
                    <a:pt x="1" y="32"/>
                  </a:lnTo>
                  <a:lnTo>
                    <a:pt x="0" y="26"/>
                  </a:lnTo>
                  <a:lnTo>
                    <a:pt x="0" y="20"/>
                  </a:lnTo>
                  <a:lnTo>
                    <a:pt x="1" y="16"/>
                  </a:lnTo>
                  <a:lnTo>
                    <a:pt x="1" y="11"/>
                  </a:lnTo>
                  <a:lnTo>
                    <a:pt x="3" y="8"/>
                  </a:lnTo>
                  <a:lnTo>
                    <a:pt x="5" y="5"/>
                  </a:lnTo>
                  <a:lnTo>
                    <a:pt x="7" y="2"/>
                  </a:lnTo>
                  <a:lnTo>
                    <a:pt x="10" y="1"/>
                  </a:lnTo>
                  <a:lnTo>
                    <a:pt x="13" y="0"/>
                  </a:lnTo>
                  <a:lnTo>
                    <a:pt x="17" y="0"/>
                  </a:lnTo>
                  <a:lnTo>
                    <a:pt x="21" y="1"/>
                  </a:lnTo>
                  <a:lnTo>
                    <a:pt x="24" y="4"/>
                  </a:lnTo>
                  <a:lnTo>
                    <a:pt x="27" y="6"/>
                  </a:lnTo>
                  <a:lnTo>
                    <a:pt x="28" y="9"/>
                  </a:lnTo>
                  <a:lnTo>
                    <a:pt x="30" y="13"/>
                  </a:lnTo>
                  <a:lnTo>
                    <a:pt x="32" y="17"/>
                  </a:lnTo>
                  <a:lnTo>
                    <a:pt x="32" y="22"/>
                  </a:lnTo>
                  <a:lnTo>
                    <a:pt x="33" y="27"/>
                  </a:lnTo>
                  <a:lnTo>
                    <a:pt x="32" y="31"/>
                  </a:lnTo>
                  <a:lnTo>
                    <a:pt x="31" y="35"/>
                  </a:lnTo>
                  <a:lnTo>
                    <a:pt x="30" y="39"/>
                  </a:lnTo>
                  <a:lnTo>
                    <a:pt x="28" y="42"/>
                  </a:lnTo>
                  <a:lnTo>
                    <a:pt x="25" y="44"/>
                  </a:lnTo>
                  <a:lnTo>
                    <a:pt x="23" y="46"/>
                  </a:lnTo>
                  <a:lnTo>
                    <a:pt x="19" y="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6" name="Freeform 731"/>
            <p:cNvSpPr>
              <a:spLocks/>
            </p:cNvSpPr>
            <p:nvPr/>
          </p:nvSpPr>
          <p:spPr bwMode="auto">
            <a:xfrm>
              <a:off x="4433" y="2771"/>
              <a:ext cx="2" cy="3"/>
            </a:xfrm>
            <a:custGeom>
              <a:avLst/>
              <a:gdLst>
                <a:gd name="T0" fmla="*/ 1 w 2"/>
                <a:gd name="T1" fmla="*/ 2 h 3"/>
                <a:gd name="T2" fmla="*/ 1 w 2"/>
                <a:gd name="T3" fmla="*/ 1 h 3"/>
                <a:gd name="T4" fmla="*/ 1 w 2"/>
                <a:gd name="T5" fmla="*/ 0 h 3"/>
                <a:gd name="T6" fmla="*/ 0 w 2"/>
                <a:gd name="T7" fmla="*/ 0 h 3"/>
                <a:gd name="T8" fmla="*/ 0 w 2"/>
                <a:gd name="T9" fmla="*/ 1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0"/>
                  </a:lnTo>
                  <a:lnTo>
                    <a:pt x="0" y="0"/>
                  </a:lnTo>
                  <a:lnTo>
                    <a:pt x="0" y="1"/>
                  </a:lnTo>
                  <a:lnTo>
                    <a:pt x="1" y="2"/>
                  </a:lnTo>
                </a:path>
              </a:pathLst>
            </a:custGeom>
            <a:solidFill>
              <a:srgbClr val="CC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7" name="Freeform 732"/>
            <p:cNvSpPr>
              <a:spLocks/>
            </p:cNvSpPr>
            <p:nvPr/>
          </p:nvSpPr>
          <p:spPr bwMode="auto">
            <a:xfrm>
              <a:off x="4422" y="2735"/>
              <a:ext cx="16" cy="35"/>
            </a:xfrm>
            <a:custGeom>
              <a:avLst/>
              <a:gdLst>
                <a:gd name="T0" fmla="*/ 0 w 16"/>
                <a:gd name="T1" fmla="*/ 5 h 35"/>
                <a:gd name="T2" fmla="*/ 5 w 16"/>
                <a:gd name="T3" fmla="*/ 8 h 35"/>
                <a:gd name="T4" fmla="*/ 8 w 16"/>
                <a:gd name="T5" fmla="*/ 11 h 35"/>
                <a:gd name="T6" fmla="*/ 9 w 16"/>
                <a:gd name="T7" fmla="*/ 16 h 35"/>
                <a:gd name="T8" fmla="*/ 10 w 16"/>
                <a:gd name="T9" fmla="*/ 20 h 35"/>
                <a:gd name="T10" fmla="*/ 10 w 16"/>
                <a:gd name="T11" fmla="*/ 25 h 35"/>
                <a:gd name="T12" fmla="*/ 9 w 16"/>
                <a:gd name="T13" fmla="*/ 29 h 35"/>
                <a:gd name="T14" fmla="*/ 9 w 16"/>
                <a:gd name="T15" fmla="*/ 32 h 35"/>
                <a:gd name="T16" fmla="*/ 12 w 16"/>
                <a:gd name="T17" fmla="*/ 34 h 35"/>
                <a:gd name="T18" fmla="*/ 13 w 16"/>
                <a:gd name="T19" fmla="*/ 33 h 35"/>
                <a:gd name="T20" fmla="*/ 14 w 16"/>
                <a:gd name="T21" fmla="*/ 30 h 35"/>
                <a:gd name="T22" fmla="*/ 14 w 16"/>
                <a:gd name="T23" fmla="*/ 26 h 35"/>
                <a:gd name="T24" fmla="*/ 15 w 16"/>
                <a:gd name="T25" fmla="*/ 20 h 35"/>
                <a:gd name="T26" fmla="*/ 14 w 16"/>
                <a:gd name="T27" fmla="*/ 14 h 35"/>
                <a:gd name="T28" fmla="*/ 11 w 16"/>
                <a:gd name="T29" fmla="*/ 8 h 35"/>
                <a:gd name="T30" fmla="*/ 8 w 16"/>
                <a:gd name="T31" fmla="*/ 3 h 35"/>
                <a:gd name="T32" fmla="*/ 1 w 16"/>
                <a:gd name="T33" fmla="*/ 0 h 35"/>
                <a:gd name="T34" fmla="*/ 0 w 16"/>
                <a:gd name="T35" fmla="*/ 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35">
                  <a:moveTo>
                    <a:pt x="0" y="5"/>
                  </a:moveTo>
                  <a:lnTo>
                    <a:pt x="5" y="8"/>
                  </a:lnTo>
                  <a:lnTo>
                    <a:pt x="8" y="11"/>
                  </a:lnTo>
                  <a:lnTo>
                    <a:pt x="9" y="16"/>
                  </a:lnTo>
                  <a:lnTo>
                    <a:pt x="10" y="20"/>
                  </a:lnTo>
                  <a:lnTo>
                    <a:pt x="10" y="25"/>
                  </a:lnTo>
                  <a:lnTo>
                    <a:pt x="9" y="29"/>
                  </a:lnTo>
                  <a:lnTo>
                    <a:pt x="9" y="32"/>
                  </a:lnTo>
                  <a:lnTo>
                    <a:pt x="12" y="34"/>
                  </a:lnTo>
                  <a:lnTo>
                    <a:pt x="13" y="33"/>
                  </a:lnTo>
                  <a:lnTo>
                    <a:pt x="14" y="30"/>
                  </a:lnTo>
                  <a:lnTo>
                    <a:pt x="14" y="26"/>
                  </a:lnTo>
                  <a:lnTo>
                    <a:pt x="15" y="20"/>
                  </a:lnTo>
                  <a:lnTo>
                    <a:pt x="14" y="14"/>
                  </a:lnTo>
                  <a:lnTo>
                    <a:pt x="11" y="8"/>
                  </a:lnTo>
                  <a:lnTo>
                    <a:pt x="8" y="3"/>
                  </a:lnTo>
                  <a:lnTo>
                    <a:pt x="1" y="0"/>
                  </a:lnTo>
                  <a:lnTo>
                    <a:pt x="0" y="5"/>
                  </a:lnTo>
                </a:path>
              </a:pathLst>
            </a:custGeom>
            <a:solidFill>
              <a:srgbClr val="CC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8" name="Freeform 733"/>
            <p:cNvSpPr>
              <a:spLocks/>
            </p:cNvSpPr>
            <p:nvPr/>
          </p:nvSpPr>
          <p:spPr bwMode="auto">
            <a:xfrm>
              <a:off x="4417" y="2735"/>
              <a:ext cx="4" cy="1"/>
            </a:xfrm>
            <a:custGeom>
              <a:avLst/>
              <a:gdLst>
                <a:gd name="T0" fmla="*/ 0 w 4"/>
                <a:gd name="T1" fmla="*/ 0 h 1"/>
                <a:gd name="T2" fmla="*/ 2 w 4"/>
                <a:gd name="T3" fmla="*/ 0 h 1"/>
                <a:gd name="T4" fmla="*/ 3 w 4"/>
                <a:gd name="T5" fmla="*/ 0 h 1"/>
                <a:gd name="T6" fmla="*/ 3 w 4"/>
                <a:gd name="T7" fmla="*/ 0 h 1"/>
                <a:gd name="T8" fmla="*/ 1 w 4"/>
                <a:gd name="T9" fmla="*/ 0 h 1"/>
                <a:gd name="T10" fmla="*/ 0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0" y="0"/>
                  </a:moveTo>
                  <a:lnTo>
                    <a:pt x="2" y="0"/>
                  </a:lnTo>
                  <a:lnTo>
                    <a:pt x="3" y="0"/>
                  </a:lnTo>
                  <a:lnTo>
                    <a:pt x="3" y="0"/>
                  </a:lnTo>
                  <a:lnTo>
                    <a:pt x="1" y="0"/>
                  </a:lnTo>
                  <a:lnTo>
                    <a:pt x="0" y="0"/>
                  </a:lnTo>
                </a:path>
              </a:pathLst>
            </a:custGeom>
            <a:solidFill>
              <a:srgbClr val="CC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39" name="Freeform 734"/>
            <p:cNvSpPr>
              <a:spLocks/>
            </p:cNvSpPr>
            <p:nvPr/>
          </p:nvSpPr>
          <p:spPr bwMode="auto">
            <a:xfrm>
              <a:off x="4414" y="2740"/>
              <a:ext cx="18" cy="30"/>
            </a:xfrm>
            <a:custGeom>
              <a:avLst/>
              <a:gdLst>
                <a:gd name="T0" fmla="*/ 6 w 18"/>
                <a:gd name="T1" fmla="*/ 0 h 30"/>
                <a:gd name="T2" fmla="*/ 7 w 18"/>
                <a:gd name="T3" fmla="*/ 0 h 30"/>
                <a:gd name="T4" fmla="*/ 11 w 18"/>
                <a:gd name="T5" fmla="*/ 2 h 30"/>
                <a:gd name="T6" fmla="*/ 13 w 18"/>
                <a:gd name="T7" fmla="*/ 4 h 30"/>
                <a:gd name="T8" fmla="*/ 16 w 18"/>
                <a:gd name="T9" fmla="*/ 9 h 30"/>
                <a:gd name="T10" fmla="*/ 16 w 18"/>
                <a:gd name="T11" fmla="*/ 11 h 30"/>
                <a:gd name="T12" fmla="*/ 16 w 18"/>
                <a:gd name="T13" fmla="*/ 12 h 30"/>
                <a:gd name="T14" fmla="*/ 17 w 18"/>
                <a:gd name="T15" fmla="*/ 15 h 30"/>
                <a:gd name="T16" fmla="*/ 17 w 18"/>
                <a:gd name="T17" fmla="*/ 17 h 30"/>
                <a:gd name="T18" fmla="*/ 16 w 18"/>
                <a:gd name="T19" fmla="*/ 18 h 30"/>
                <a:gd name="T20" fmla="*/ 16 w 18"/>
                <a:gd name="T21" fmla="*/ 20 h 30"/>
                <a:gd name="T22" fmla="*/ 15 w 18"/>
                <a:gd name="T23" fmla="*/ 22 h 30"/>
                <a:gd name="T24" fmla="*/ 14 w 18"/>
                <a:gd name="T25" fmla="*/ 25 h 30"/>
                <a:gd name="T26" fmla="*/ 13 w 18"/>
                <a:gd name="T27" fmla="*/ 26 h 30"/>
                <a:gd name="T28" fmla="*/ 11 w 18"/>
                <a:gd name="T29" fmla="*/ 27 h 30"/>
                <a:gd name="T30" fmla="*/ 9 w 18"/>
                <a:gd name="T31" fmla="*/ 28 h 30"/>
                <a:gd name="T32" fmla="*/ 7 w 18"/>
                <a:gd name="T33" fmla="*/ 29 h 30"/>
                <a:gd name="T34" fmla="*/ 4 w 18"/>
                <a:gd name="T35" fmla="*/ 29 h 30"/>
                <a:gd name="T36" fmla="*/ 3 w 18"/>
                <a:gd name="T37" fmla="*/ 29 h 30"/>
                <a:gd name="T38" fmla="*/ 1 w 18"/>
                <a:gd name="T39" fmla="*/ 27 h 30"/>
                <a:gd name="T40" fmla="*/ 1 w 18"/>
                <a:gd name="T41" fmla="*/ 26 h 30"/>
                <a:gd name="T42" fmla="*/ 0 w 18"/>
                <a:gd name="T43" fmla="*/ 24 h 30"/>
                <a:gd name="T44" fmla="*/ 0 w 18"/>
                <a:gd name="T45" fmla="*/ 22 h 30"/>
                <a:gd name="T46" fmla="*/ 0 w 18"/>
                <a:gd name="T47" fmla="*/ 20 h 30"/>
                <a:gd name="T48" fmla="*/ 0 w 18"/>
                <a:gd name="T49" fmla="*/ 18 h 30"/>
                <a:gd name="T50" fmla="*/ 0 w 18"/>
                <a:gd name="T51" fmla="*/ 16 h 30"/>
                <a:gd name="T52" fmla="*/ 1 w 18"/>
                <a:gd name="T53" fmla="*/ 13 h 30"/>
                <a:gd name="T54" fmla="*/ 1 w 18"/>
                <a:gd name="T55" fmla="*/ 12 h 30"/>
                <a:gd name="T56" fmla="*/ 3 w 18"/>
                <a:gd name="T57" fmla="*/ 10 h 30"/>
                <a:gd name="T58" fmla="*/ 4 w 18"/>
                <a:gd name="T59" fmla="*/ 7 h 30"/>
                <a:gd name="T60" fmla="*/ 4 w 18"/>
                <a:gd name="T61" fmla="*/ 4 h 30"/>
                <a:gd name="T62" fmla="*/ 3 w 18"/>
                <a:gd name="T63" fmla="*/ 2 h 30"/>
                <a:gd name="T64" fmla="*/ 6 w 18"/>
                <a:gd name="T6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 h="30">
                  <a:moveTo>
                    <a:pt x="6" y="0"/>
                  </a:moveTo>
                  <a:lnTo>
                    <a:pt x="7" y="0"/>
                  </a:lnTo>
                  <a:lnTo>
                    <a:pt x="11" y="2"/>
                  </a:lnTo>
                  <a:lnTo>
                    <a:pt x="13" y="4"/>
                  </a:lnTo>
                  <a:lnTo>
                    <a:pt x="16" y="9"/>
                  </a:lnTo>
                  <a:lnTo>
                    <a:pt x="16" y="11"/>
                  </a:lnTo>
                  <a:lnTo>
                    <a:pt x="16" y="12"/>
                  </a:lnTo>
                  <a:lnTo>
                    <a:pt x="17" y="15"/>
                  </a:lnTo>
                  <a:lnTo>
                    <a:pt x="17" y="17"/>
                  </a:lnTo>
                  <a:lnTo>
                    <a:pt x="16" y="18"/>
                  </a:lnTo>
                  <a:lnTo>
                    <a:pt x="16" y="20"/>
                  </a:lnTo>
                  <a:lnTo>
                    <a:pt x="15" y="22"/>
                  </a:lnTo>
                  <a:lnTo>
                    <a:pt x="14" y="25"/>
                  </a:lnTo>
                  <a:lnTo>
                    <a:pt x="13" y="26"/>
                  </a:lnTo>
                  <a:lnTo>
                    <a:pt x="11" y="27"/>
                  </a:lnTo>
                  <a:lnTo>
                    <a:pt x="9" y="28"/>
                  </a:lnTo>
                  <a:lnTo>
                    <a:pt x="7" y="29"/>
                  </a:lnTo>
                  <a:lnTo>
                    <a:pt x="4" y="29"/>
                  </a:lnTo>
                  <a:lnTo>
                    <a:pt x="3" y="29"/>
                  </a:lnTo>
                  <a:lnTo>
                    <a:pt x="1" y="27"/>
                  </a:lnTo>
                  <a:lnTo>
                    <a:pt x="1" y="26"/>
                  </a:lnTo>
                  <a:lnTo>
                    <a:pt x="0" y="24"/>
                  </a:lnTo>
                  <a:lnTo>
                    <a:pt x="0" y="22"/>
                  </a:lnTo>
                  <a:lnTo>
                    <a:pt x="0" y="20"/>
                  </a:lnTo>
                  <a:lnTo>
                    <a:pt x="0" y="18"/>
                  </a:lnTo>
                  <a:lnTo>
                    <a:pt x="0" y="16"/>
                  </a:lnTo>
                  <a:lnTo>
                    <a:pt x="1" y="13"/>
                  </a:lnTo>
                  <a:lnTo>
                    <a:pt x="1" y="12"/>
                  </a:lnTo>
                  <a:lnTo>
                    <a:pt x="3" y="10"/>
                  </a:lnTo>
                  <a:lnTo>
                    <a:pt x="4" y="7"/>
                  </a:lnTo>
                  <a:lnTo>
                    <a:pt x="4" y="4"/>
                  </a:lnTo>
                  <a:lnTo>
                    <a:pt x="3" y="2"/>
                  </a:lnTo>
                  <a:lnTo>
                    <a:pt x="6" y="0"/>
                  </a:lnTo>
                </a:path>
              </a:pathLst>
            </a:custGeom>
            <a:solidFill>
              <a:srgbClr val="26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0" name="Freeform 735"/>
            <p:cNvSpPr>
              <a:spLocks/>
            </p:cNvSpPr>
            <p:nvPr/>
          </p:nvSpPr>
          <p:spPr bwMode="auto">
            <a:xfrm>
              <a:off x="4114" y="2881"/>
              <a:ext cx="205" cy="112"/>
            </a:xfrm>
            <a:custGeom>
              <a:avLst/>
              <a:gdLst>
                <a:gd name="T0" fmla="*/ 204 w 205"/>
                <a:gd name="T1" fmla="*/ 3 h 112"/>
                <a:gd name="T2" fmla="*/ 193 w 205"/>
                <a:gd name="T3" fmla="*/ 0 h 112"/>
                <a:gd name="T4" fmla="*/ 0 w 205"/>
                <a:gd name="T5" fmla="*/ 103 h 112"/>
                <a:gd name="T6" fmla="*/ 17 w 205"/>
                <a:gd name="T7" fmla="*/ 111 h 112"/>
                <a:gd name="T8" fmla="*/ 204 w 205"/>
                <a:gd name="T9" fmla="*/ 3 h 112"/>
              </a:gdLst>
              <a:ahLst/>
              <a:cxnLst>
                <a:cxn ang="0">
                  <a:pos x="T0" y="T1"/>
                </a:cxn>
                <a:cxn ang="0">
                  <a:pos x="T2" y="T3"/>
                </a:cxn>
                <a:cxn ang="0">
                  <a:pos x="T4" y="T5"/>
                </a:cxn>
                <a:cxn ang="0">
                  <a:pos x="T6" y="T7"/>
                </a:cxn>
                <a:cxn ang="0">
                  <a:pos x="T8" y="T9"/>
                </a:cxn>
              </a:cxnLst>
              <a:rect l="0" t="0" r="r" b="b"/>
              <a:pathLst>
                <a:path w="205" h="112">
                  <a:moveTo>
                    <a:pt x="204" y="3"/>
                  </a:moveTo>
                  <a:lnTo>
                    <a:pt x="193" y="0"/>
                  </a:lnTo>
                  <a:lnTo>
                    <a:pt x="0" y="103"/>
                  </a:lnTo>
                  <a:lnTo>
                    <a:pt x="17" y="111"/>
                  </a:lnTo>
                  <a:lnTo>
                    <a:pt x="204" y="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1" name="Freeform 736"/>
            <p:cNvSpPr>
              <a:spLocks/>
            </p:cNvSpPr>
            <p:nvPr/>
          </p:nvSpPr>
          <p:spPr bwMode="auto">
            <a:xfrm>
              <a:off x="4114" y="2881"/>
              <a:ext cx="211" cy="118"/>
            </a:xfrm>
            <a:custGeom>
              <a:avLst/>
              <a:gdLst>
                <a:gd name="T0" fmla="*/ 210 w 211"/>
                <a:gd name="T1" fmla="*/ 3 h 118"/>
                <a:gd name="T2" fmla="*/ 199 w 211"/>
                <a:gd name="T3" fmla="*/ 0 h 118"/>
                <a:gd name="T4" fmla="*/ 0 w 211"/>
                <a:gd name="T5" fmla="*/ 109 h 118"/>
                <a:gd name="T6" fmla="*/ 17 w 211"/>
                <a:gd name="T7" fmla="*/ 117 h 118"/>
                <a:gd name="T8" fmla="*/ 210 w 211"/>
                <a:gd name="T9" fmla="*/ 3 h 118"/>
              </a:gdLst>
              <a:ahLst/>
              <a:cxnLst>
                <a:cxn ang="0">
                  <a:pos x="T0" y="T1"/>
                </a:cxn>
                <a:cxn ang="0">
                  <a:pos x="T2" y="T3"/>
                </a:cxn>
                <a:cxn ang="0">
                  <a:pos x="T4" y="T5"/>
                </a:cxn>
                <a:cxn ang="0">
                  <a:pos x="T6" y="T7"/>
                </a:cxn>
                <a:cxn ang="0">
                  <a:pos x="T8" y="T9"/>
                </a:cxn>
              </a:cxnLst>
              <a:rect l="0" t="0" r="r" b="b"/>
              <a:pathLst>
                <a:path w="211" h="118">
                  <a:moveTo>
                    <a:pt x="210" y="3"/>
                  </a:moveTo>
                  <a:lnTo>
                    <a:pt x="199" y="0"/>
                  </a:lnTo>
                  <a:lnTo>
                    <a:pt x="0" y="109"/>
                  </a:lnTo>
                  <a:lnTo>
                    <a:pt x="17" y="117"/>
                  </a:lnTo>
                  <a:lnTo>
                    <a:pt x="210" y="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2" name="Freeform 737"/>
            <p:cNvSpPr>
              <a:spLocks/>
            </p:cNvSpPr>
            <p:nvPr/>
          </p:nvSpPr>
          <p:spPr bwMode="auto">
            <a:xfrm>
              <a:off x="4131" y="2884"/>
              <a:ext cx="188" cy="131"/>
            </a:xfrm>
            <a:custGeom>
              <a:avLst/>
              <a:gdLst>
                <a:gd name="T0" fmla="*/ 187 w 188"/>
                <a:gd name="T1" fmla="*/ 0 h 131"/>
                <a:gd name="T2" fmla="*/ 17 w 188"/>
                <a:gd name="T3" fmla="*/ 97 h 131"/>
                <a:gd name="T4" fmla="*/ 17 w 188"/>
                <a:gd name="T5" fmla="*/ 81 h 131"/>
                <a:gd name="T6" fmla="*/ 0 w 188"/>
                <a:gd name="T7" fmla="*/ 83 h 131"/>
                <a:gd name="T8" fmla="*/ 0 w 188"/>
                <a:gd name="T9" fmla="*/ 130 h 131"/>
                <a:gd name="T10" fmla="*/ 187 w 188"/>
                <a:gd name="T11" fmla="*/ 21 h 131"/>
                <a:gd name="T12" fmla="*/ 187 w 188"/>
                <a:gd name="T13" fmla="*/ 0 h 131"/>
              </a:gdLst>
              <a:ahLst/>
              <a:cxnLst>
                <a:cxn ang="0">
                  <a:pos x="T0" y="T1"/>
                </a:cxn>
                <a:cxn ang="0">
                  <a:pos x="T2" y="T3"/>
                </a:cxn>
                <a:cxn ang="0">
                  <a:pos x="T4" y="T5"/>
                </a:cxn>
                <a:cxn ang="0">
                  <a:pos x="T6" y="T7"/>
                </a:cxn>
                <a:cxn ang="0">
                  <a:pos x="T8" y="T9"/>
                </a:cxn>
                <a:cxn ang="0">
                  <a:pos x="T10" y="T11"/>
                </a:cxn>
                <a:cxn ang="0">
                  <a:pos x="T12" y="T13"/>
                </a:cxn>
              </a:cxnLst>
              <a:rect l="0" t="0" r="r" b="b"/>
              <a:pathLst>
                <a:path w="188" h="131">
                  <a:moveTo>
                    <a:pt x="187" y="0"/>
                  </a:moveTo>
                  <a:lnTo>
                    <a:pt x="17" y="97"/>
                  </a:lnTo>
                  <a:lnTo>
                    <a:pt x="17" y="81"/>
                  </a:lnTo>
                  <a:lnTo>
                    <a:pt x="0" y="83"/>
                  </a:lnTo>
                  <a:lnTo>
                    <a:pt x="0" y="130"/>
                  </a:lnTo>
                  <a:lnTo>
                    <a:pt x="187" y="21"/>
                  </a:lnTo>
                  <a:lnTo>
                    <a:pt x="187"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3" name="Freeform 738"/>
            <p:cNvSpPr>
              <a:spLocks/>
            </p:cNvSpPr>
            <p:nvPr/>
          </p:nvSpPr>
          <p:spPr bwMode="auto">
            <a:xfrm>
              <a:off x="4131" y="2884"/>
              <a:ext cx="194" cy="137"/>
            </a:xfrm>
            <a:custGeom>
              <a:avLst/>
              <a:gdLst>
                <a:gd name="T0" fmla="*/ 193 w 194"/>
                <a:gd name="T1" fmla="*/ 0 h 137"/>
                <a:gd name="T2" fmla="*/ 18 w 194"/>
                <a:gd name="T3" fmla="*/ 101 h 137"/>
                <a:gd name="T4" fmla="*/ 18 w 194"/>
                <a:gd name="T5" fmla="*/ 85 h 137"/>
                <a:gd name="T6" fmla="*/ 0 w 194"/>
                <a:gd name="T7" fmla="*/ 87 h 137"/>
                <a:gd name="T8" fmla="*/ 0 w 194"/>
                <a:gd name="T9" fmla="*/ 136 h 137"/>
                <a:gd name="T10" fmla="*/ 193 w 194"/>
                <a:gd name="T11" fmla="*/ 22 h 137"/>
                <a:gd name="T12" fmla="*/ 193 w 194"/>
                <a:gd name="T13" fmla="*/ 0 h 137"/>
              </a:gdLst>
              <a:ahLst/>
              <a:cxnLst>
                <a:cxn ang="0">
                  <a:pos x="T0" y="T1"/>
                </a:cxn>
                <a:cxn ang="0">
                  <a:pos x="T2" y="T3"/>
                </a:cxn>
                <a:cxn ang="0">
                  <a:pos x="T4" y="T5"/>
                </a:cxn>
                <a:cxn ang="0">
                  <a:pos x="T6" y="T7"/>
                </a:cxn>
                <a:cxn ang="0">
                  <a:pos x="T8" y="T9"/>
                </a:cxn>
                <a:cxn ang="0">
                  <a:pos x="T10" y="T11"/>
                </a:cxn>
                <a:cxn ang="0">
                  <a:pos x="T12" y="T13"/>
                </a:cxn>
              </a:cxnLst>
              <a:rect l="0" t="0" r="r" b="b"/>
              <a:pathLst>
                <a:path w="194" h="137">
                  <a:moveTo>
                    <a:pt x="193" y="0"/>
                  </a:moveTo>
                  <a:lnTo>
                    <a:pt x="18" y="101"/>
                  </a:lnTo>
                  <a:lnTo>
                    <a:pt x="18" y="85"/>
                  </a:lnTo>
                  <a:lnTo>
                    <a:pt x="0" y="87"/>
                  </a:lnTo>
                  <a:lnTo>
                    <a:pt x="0" y="136"/>
                  </a:lnTo>
                  <a:lnTo>
                    <a:pt x="193" y="22"/>
                  </a:lnTo>
                  <a:lnTo>
                    <a:pt x="19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4" name="Freeform 739"/>
            <p:cNvSpPr>
              <a:spLocks/>
            </p:cNvSpPr>
            <p:nvPr/>
          </p:nvSpPr>
          <p:spPr bwMode="auto">
            <a:xfrm>
              <a:off x="4115" y="2967"/>
              <a:ext cx="11" cy="48"/>
            </a:xfrm>
            <a:custGeom>
              <a:avLst/>
              <a:gdLst>
                <a:gd name="T0" fmla="*/ 0 w 11"/>
                <a:gd name="T1" fmla="*/ 0 h 48"/>
                <a:gd name="T2" fmla="*/ 0 w 11"/>
                <a:gd name="T3" fmla="*/ 39 h 48"/>
                <a:gd name="T4" fmla="*/ 10 w 11"/>
                <a:gd name="T5" fmla="*/ 47 h 48"/>
                <a:gd name="T6" fmla="*/ 10 w 11"/>
                <a:gd name="T7" fmla="*/ 4 h 48"/>
                <a:gd name="T8" fmla="*/ 0 w 11"/>
                <a:gd name="T9" fmla="*/ 0 h 48"/>
              </a:gdLst>
              <a:ahLst/>
              <a:cxnLst>
                <a:cxn ang="0">
                  <a:pos x="T0" y="T1"/>
                </a:cxn>
                <a:cxn ang="0">
                  <a:pos x="T2" y="T3"/>
                </a:cxn>
                <a:cxn ang="0">
                  <a:pos x="T4" y="T5"/>
                </a:cxn>
                <a:cxn ang="0">
                  <a:pos x="T6" y="T7"/>
                </a:cxn>
                <a:cxn ang="0">
                  <a:pos x="T8" y="T9"/>
                </a:cxn>
              </a:cxnLst>
              <a:rect l="0" t="0" r="r" b="b"/>
              <a:pathLst>
                <a:path w="11" h="48">
                  <a:moveTo>
                    <a:pt x="0" y="0"/>
                  </a:moveTo>
                  <a:lnTo>
                    <a:pt x="0" y="39"/>
                  </a:lnTo>
                  <a:lnTo>
                    <a:pt x="10" y="47"/>
                  </a:lnTo>
                  <a:lnTo>
                    <a:pt x="10" y="4"/>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5" name="Freeform 740"/>
            <p:cNvSpPr>
              <a:spLocks/>
            </p:cNvSpPr>
            <p:nvPr/>
          </p:nvSpPr>
          <p:spPr bwMode="auto">
            <a:xfrm>
              <a:off x="4115" y="2967"/>
              <a:ext cx="17" cy="54"/>
            </a:xfrm>
            <a:custGeom>
              <a:avLst/>
              <a:gdLst>
                <a:gd name="T0" fmla="*/ 0 w 17"/>
                <a:gd name="T1" fmla="*/ 0 h 54"/>
                <a:gd name="T2" fmla="*/ 0 w 17"/>
                <a:gd name="T3" fmla="*/ 44 h 54"/>
                <a:gd name="T4" fmla="*/ 16 w 17"/>
                <a:gd name="T5" fmla="*/ 53 h 54"/>
                <a:gd name="T6" fmla="*/ 16 w 17"/>
                <a:gd name="T7" fmla="*/ 4 h 54"/>
                <a:gd name="T8" fmla="*/ 0 w 17"/>
                <a:gd name="T9" fmla="*/ 0 h 54"/>
              </a:gdLst>
              <a:ahLst/>
              <a:cxnLst>
                <a:cxn ang="0">
                  <a:pos x="T0" y="T1"/>
                </a:cxn>
                <a:cxn ang="0">
                  <a:pos x="T2" y="T3"/>
                </a:cxn>
                <a:cxn ang="0">
                  <a:pos x="T4" y="T5"/>
                </a:cxn>
                <a:cxn ang="0">
                  <a:pos x="T6" y="T7"/>
                </a:cxn>
                <a:cxn ang="0">
                  <a:pos x="T8" y="T9"/>
                </a:cxn>
              </a:cxnLst>
              <a:rect l="0" t="0" r="r" b="b"/>
              <a:pathLst>
                <a:path w="17" h="54">
                  <a:moveTo>
                    <a:pt x="0" y="0"/>
                  </a:moveTo>
                  <a:lnTo>
                    <a:pt x="0" y="44"/>
                  </a:lnTo>
                  <a:lnTo>
                    <a:pt x="16" y="53"/>
                  </a:lnTo>
                  <a:lnTo>
                    <a:pt x="16" y="4"/>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6" name="Freeform 741"/>
            <p:cNvSpPr>
              <a:spLocks/>
            </p:cNvSpPr>
            <p:nvPr/>
          </p:nvSpPr>
          <p:spPr bwMode="auto">
            <a:xfrm>
              <a:off x="4059" y="2851"/>
              <a:ext cx="205" cy="114"/>
            </a:xfrm>
            <a:custGeom>
              <a:avLst/>
              <a:gdLst>
                <a:gd name="T0" fmla="*/ 204 w 205"/>
                <a:gd name="T1" fmla="*/ 4 h 114"/>
                <a:gd name="T2" fmla="*/ 193 w 205"/>
                <a:gd name="T3" fmla="*/ 0 h 114"/>
                <a:gd name="T4" fmla="*/ 0 w 205"/>
                <a:gd name="T5" fmla="*/ 104 h 114"/>
                <a:gd name="T6" fmla="*/ 16 w 205"/>
                <a:gd name="T7" fmla="*/ 113 h 114"/>
                <a:gd name="T8" fmla="*/ 204 w 205"/>
                <a:gd name="T9" fmla="*/ 4 h 114"/>
              </a:gdLst>
              <a:ahLst/>
              <a:cxnLst>
                <a:cxn ang="0">
                  <a:pos x="T0" y="T1"/>
                </a:cxn>
                <a:cxn ang="0">
                  <a:pos x="T2" y="T3"/>
                </a:cxn>
                <a:cxn ang="0">
                  <a:pos x="T4" y="T5"/>
                </a:cxn>
                <a:cxn ang="0">
                  <a:pos x="T6" y="T7"/>
                </a:cxn>
                <a:cxn ang="0">
                  <a:pos x="T8" y="T9"/>
                </a:cxn>
              </a:cxnLst>
              <a:rect l="0" t="0" r="r" b="b"/>
              <a:pathLst>
                <a:path w="205" h="114">
                  <a:moveTo>
                    <a:pt x="204" y="4"/>
                  </a:moveTo>
                  <a:lnTo>
                    <a:pt x="193" y="0"/>
                  </a:lnTo>
                  <a:lnTo>
                    <a:pt x="0" y="104"/>
                  </a:lnTo>
                  <a:lnTo>
                    <a:pt x="16" y="113"/>
                  </a:lnTo>
                  <a:lnTo>
                    <a:pt x="204" y="4"/>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7" name="Freeform 742"/>
            <p:cNvSpPr>
              <a:spLocks/>
            </p:cNvSpPr>
            <p:nvPr/>
          </p:nvSpPr>
          <p:spPr bwMode="auto">
            <a:xfrm>
              <a:off x="4059" y="2851"/>
              <a:ext cx="211" cy="120"/>
            </a:xfrm>
            <a:custGeom>
              <a:avLst/>
              <a:gdLst>
                <a:gd name="T0" fmla="*/ 210 w 211"/>
                <a:gd name="T1" fmla="*/ 4 h 120"/>
                <a:gd name="T2" fmla="*/ 199 w 211"/>
                <a:gd name="T3" fmla="*/ 0 h 120"/>
                <a:gd name="T4" fmla="*/ 0 w 211"/>
                <a:gd name="T5" fmla="*/ 110 h 120"/>
                <a:gd name="T6" fmla="*/ 16 w 211"/>
                <a:gd name="T7" fmla="*/ 119 h 120"/>
                <a:gd name="T8" fmla="*/ 210 w 211"/>
                <a:gd name="T9" fmla="*/ 4 h 120"/>
              </a:gdLst>
              <a:ahLst/>
              <a:cxnLst>
                <a:cxn ang="0">
                  <a:pos x="T0" y="T1"/>
                </a:cxn>
                <a:cxn ang="0">
                  <a:pos x="T2" y="T3"/>
                </a:cxn>
                <a:cxn ang="0">
                  <a:pos x="T4" y="T5"/>
                </a:cxn>
                <a:cxn ang="0">
                  <a:pos x="T6" y="T7"/>
                </a:cxn>
                <a:cxn ang="0">
                  <a:pos x="T8" y="T9"/>
                </a:cxn>
              </a:cxnLst>
              <a:rect l="0" t="0" r="r" b="b"/>
              <a:pathLst>
                <a:path w="211" h="120">
                  <a:moveTo>
                    <a:pt x="210" y="4"/>
                  </a:moveTo>
                  <a:lnTo>
                    <a:pt x="199" y="0"/>
                  </a:lnTo>
                  <a:lnTo>
                    <a:pt x="0" y="110"/>
                  </a:lnTo>
                  <a:lnTo>
                    <a:pt x="16" y="119"/>
                  </a:lnTo>
                  <a:lnTo>
                    <a:pt x="210"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8" name="Freeform 743"/>
            <p:cNvSpPr>
              <a:spLocks/>
            </p:cNvSpPr>
            <p:nvPr/>
          </p:nvSpPr>
          <p:spPr bwMode="auto">
            <a:xfrm>
              <a:off x="4075" y="2855"/>
              <a:ext cx="189" cy="130"/>
            </a:xfrm>
            <a:custGeom>
              <a:avLst/>
              <a:gdLst>
                <a:gd name="T0" fmla="*/ 188 w 189"/>
                <a:gd name="T1" fmla="*/ 0 h 130"/>
                <a:gd name="T2" fmla="*/ 18 w 189"/>
                <a:gd name="T3" fmla="*/ 97 h 130"/>
                <a:gd name="T4" fmla="*/ 18 w 189"/>
                <a:gd name="T5" fmla="*/ 81 h 130"/>
                <a:gd name="T6" fmla="*/ 0 w 189"/>
                <a:gd name="T7" fmla="*/ 86 h 130"/>
                <a:gd name="T8" fmla="*/ 0 w 189"/>
                <a:gd name="T9" fmla="*/ 129 h 130"/>
                <a:gd name="T10" fmla="*/ 188 w 189"/>
                <a:gd name="T11" fmla="*/ 21 h 130"/>
                <a:gd name="T12" fmla="*/ 188 w 189"/>
                <a:gd name="T13" fmla="*/ 0 h 130"/>
              </a:gdLst>
              <a:ahLst/>
              <a:cxnLst>
                <a:cxn ang="0">
                  <a:pos x="T0" y="T1"/>
                </a:cxn>
                <a:cxn ang="0">
                  <a:pos x="T2" y="T3"/>
                </a:cxn>
                <a:cxn ang="0">
                  <a:pos x="T4" y="T5"/>
                </a:cxn>
                <a:cxn ang="0">
                  <a:pos x="T6" y="T7"/>
                </a:cxn>
                <a:cxn ang="0">
                  <a:pos x="T8" y="T9"/>
                </a:cxn>
                <a:cxn ang="0">
                  <a:pos x="T10" y="T11"/>
                </a:cxn>
                <a:cxn ang="0">
                  <a:pos x="T12" y="T13"/>
                </a:cxn>
              </a:cxnLst>
              <a:rect l="0" t="0" r="r" b="b"/>
              <a:pathLst>
                <a:path w="189" h="130">
                  <a:moveTo>
                    <a:pt x="188" y="0"/>
                  </a:moveTo>
                  <a:lnTo>
                    <a:pt x="18" y="97"/>
                  </a:lnTo>
                  <a:lnTo>
                    <a:pt x="18" y="81"/>
                  </a:lnTo>
                  <a:lnTo>
                    <a:pt x="0" y="86"/>
                  </a:lnTo>
                  <a:lnTo>
                    <a:pt x="0" y="129"/>
                  </a:lnTo>
                  <a:lnTo>
                    <a:pt x="188" y="21"/>
                  </a:lnTo>
                  <a:lnTo>
                    <a:pt x="188"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49" name="Freeform 744"/>
            <p:cNvSpPr>
              <a:spLocks/>
            </p:cNvSpPr>
            <p:nvPr/>
          </p:nvSpPr>
          <p:spPr bwMode="auto">
            <a:xfrm>
              <a:off x="4075" y="2855"/>
              <a:ext cx="195" cy="136"/>
            </a:xfrm>
            <a:custGeom>
              <a:avLst/>
              <a:gdLst>
                <a:gd name="T0" fmla="*/ 194 w 195"/>
                <a:gd name="T1" fmla="*/ 0 h 136"/>
                <a:gd name="T2" fmla="*/ 19 w 195"/>
                <a:gd name="T3" fmla="*/ 101 h 136"/>
                <a:gd name="T4" fmla="*/ 19 w 195"/>
                <a:gd name="T5" fmla="*/ 85 h 136"/>
                <a:gd name="T6" fmla="*/ 0 w 195"/>
                <a:gd name="T7" fmla="*/ 90 h 136"/>
                <a:gd name="T8" fmla="*/ 0 w 195"/>
                <a:gd name="T9" fmla="*/ 135 h 136"/>
                <a:gd name="T10" fmla="*/ 194 w 195"/>
                <a:gd name="T11" fmla="*/ 22 h 136"/>
                <a:gd name="T12" fmla="*/ 194 w 195"/>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195" h="136">
                  <a:moveTo>
                    <a:pt x="194" y="0"/>
                  </a:moveTo>
                  <a:lnTo>
                    <a:pt x="19" y="101"/>
                  </a:lnTo>
                  <a:lnTo>
                    <a:pt x="19" y="85"/>
                  </a:lnTo>
                  <a:lnTo>
                    <a:pt x="0" y="90"/>
                  </a:lnTo>
                  <a:lnTo>
                    <a:pt x="0" y="135"/>
                  </a:lnTo>
                  <a:lnTo>
                    <a:pt x="194" y="22"/>
                  </a:lnTo>
                  <a:lnTo>
                    <a:pt x="19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0" name="Freeform 745"/>
            <p:cNvSpPr>
              <a:spLocks/>
            </p:cNvSpPr>
            <p:nvPr/>
          </p:nvSpPr>
          <p:spPr bwMode="auto">
            <a:xfrm>
              <a:off x="4059" y="2938"/>
              <a:ext cx="11" cy="48"/>
            </a:xfrm>
            <a:custGeom>
              <a:avLst/>
              <a:gdLst>
                <a:gd name="T0" fmla="*/ 0 w 11"/>
                <a:gd name="T1" fmla="*/ 0 h 48"/>
                <a:gd name="T2" fmla="*/ 0 w 11"/>
                <a:gd name="T3" fmla="*/ 39 h 48"/>
                <a:gd name="T4" fmla="*/ 10 w 11"/>
                <a:gd name="T5" fmla="*/ 47 h 48"/>
                <a:gd name="T6" fmla="*/ 10 w 11"/>
                <a:gd name="T7" fmla="*/ 4 h 48"/>
                <a:gd name="T8" fmla="*/ 0 w 11"/>
                <a:gd name="T9" fmla="*/ 0 h 48"/>
              </a:gdLst>
              <a:ahLst/>
              <a:cxnLst>
                <a:cxn ang="0">
                  <a:pos x="T0" y="T1"/>
                </a:cxn>
                <a:cxn ang="0">
                  <a:pos x="T2" y="T3"/>
                </a:cxn>
                <a:cxn ang="0">
                  <a:pos x="T4" y="T5"/>
                </a:cxn>
                <a:cxn ang="0">
                  <a:pos x="T6" y="T7"/>
                </a:cxn>
                <a:cxn ang="0">
                  <a:pos x="T8" y="T9"/>
                </a:cxn>
              </a:cxnLst>
              <a:rect l="0" t="0" r="r" b="b"/>
              <a:pathLst>
                <a:path w="11" h="48">
                  <a:moveTo>
                    <a:pt x="0" y="0"/>
                  </a:moveTo>
                  <a:lnTo>
                    <a:pt x="0" y="39"/>
                  </a:lnTo>
                  <a:lnTo>
                    <a:pt x="10" y="47"/>
                  </a:lnTo>
                  <a:lnTo>
                    <a:pt x="10" y="4"/>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1" name="Freeform 746"/>
            <p:cNvSpPr>
              <a:spLocks/>
            </p:cNvSpPr>
            <p:nvPr/>
          </p:nvSpPr>
          <p:spPr bwMode="auto">
            <a:xfrm>
              <a:off x="4059" y="2938"/>
              <a:ext cx="17" cy="54"/>
            </a:xfrm>
            <a:custGeom>
              <a:avLst/>
              <a:gdLst>
                <a:gd name="T0" fmla="*/ 0 w 17"/>
                <a:gd name="T1" fmla="*/ 0 h 54"/>
                <a:gd name="T2" fmla="*/ 0 w 17"/>
                <a:gd name="T3" fmla="*/ 44 h 54"/>
                <a:gd name="T4" fmla="*/ 16 w 17"/>
                <a:gd name="T5" fmla="*/ 53 h 54"/>
                <a:gd name="T6" fmla="*/ 16 w 17"/>
                <a:gd name="T7" fmla="*/ 4 h 54"/>
                <a:gd name="T8" fmla="*/ 0 w 17"/>
                <a:gd name="T9" fmla="*/ 0 h 54"/>
              </a:gdLst>
              <a:ahLst/>
              <a:cxnLst>
                <a:cxn ang="0">
                  <a:pos x="T0" y="T1"/>
                </a:cxn>
                <a:cxn ang="0">
                  <a:pos x="T2" y="T3"/>
                </a:cxn>
                <a:cxn ang="0">
                  <a:pos x="T4" y="T5"/>
                </a:cxn>
                <a:cxn ang="0">
                  <a:pos x="T6" y="T7"/>
                </a:cxn>
                <a:cxn ang="0">
                  <a:pos x="T8" y="T9"/>
                </a:cxn>
              </a:cxnLst>
              <a:rect l="0" t="0" r="r" b="b"/>
              <a:pathLst>
                <a:path w="17" h="54">
                  <a:moveTo>
                    <a:pt x="0" y="0"/>
                  </a:moveTo>
                  <a:lnTo>
                    <a:pt x="0" y="44"/>
                  </a:lnTo>
                  <a:lnTo>
                    <a:pt x="16" y="53"/>
                  </a:lnTo>
                  <a:lnTo>
                    <a:pt x="16" y="4"/>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2" name="Freeform 747"/>
            <p:cNvSpPr>
              <a:spLocks/>
            </p:cNvSpPr>
            <p:nvPr/>
          </p:nvSpPr>
          <p:spPr bwMode="auto">
            <a:xfrm>
              <a:off x="4003" y="2824"/>
              <a:ext cx="205" cy="112"/>
            </a:xfrm>
            <a:custGeom>
              <a:avLst/>
              <a:gdLst>
                <a:gd name="T0" fmla="*/ 204 w 205"/>
                <a:gd name="T1" fmla="*/ 3 h 112"/>
                <a:gd name="T2" fmla="*/ 193 w 205"/>
                <a:gd name="T3" fmla="*/ 0 h 112"/>
                <a:gd name="T4" fmla="*/ 0 w 205"/>
                <a:gd name="T5" fmla="*/ 103 h 112"/>
                <a:gd name="T6" fmla="*/ 17 w 205"/>
                <a:gd name="T7" fmla="*/ 111 h 112"/>
                <a:gd name="T8" fmla="*/ 204 w 205"/>
                <a:gd name="T9" fmla="*/ 3 h 112"/>
              </a:gdLst>
              <a:ahLst/>
              <a:cxnLst>
                <a:cxn ang="0">
                  <a:pos x="T0" y="T1"/>
                </a:cxn>
                <a:cxn ang="0">
                  <a:pos x="T2" y="T3"/>
                </a:cxn>
                <a:cxn ang="0">
                  <a:pos x="T4" y="T5"/>
                </a:cxn>
                <a:cxn ang="0">
                  <a:pos x="T6" y="T7"/>
                </a:cxn>
                <a:cxn ang="0">
                  <a:pos x="T8" y="T9"/>
                </a:cxn>
              </a:cxnLst>
              <a:rect l="0" t="0" r="r" b="b"/>
              <a:pathLst>
                <a:path w="205" h="112">
                  <a:moveTo>
                    <a:pt x="204" y="3"/>
                  </a:moveTo>
                  <a:lnTo>
                    <a:pt x="193" y="0"/>
                  </a:lnTo>
                  <a:lnTo>
                    <a:pt x="0" y="103"/>
                  </a:lnTo>
                  <a:lnTo>
                    <a:pt x="17" y="111"/>
                  </a:lnTo>
                  <a:lnTo>
                    <a:pt x="204" y="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3" name="Freeform 748"/>
            <p:cNvSpPr>
              <a:spLocks/>
            </p:cNvSpPr>
            <p:nvPr/>
          </p:nvSpPr>
          <p:spPr bwMode="auto">
            <a:xfrm>
              <a:off x="4003" y="2824"/>
              <a:ext cx="211" cy="118"/>
            </a:xfrm>
            <a:custGeom>
              <a:avLst/>
              <a:gdLst>
                <a:gd name="T0" fmla="*/ 210 w 211"/>
                <a:gd name="T1" fmla="*/ 3 h 118"/>
                <a:gd name="T2" fmla="*/ 199 w 211"/>
                <a:gd name="T3" fmla="*/ 0 h 118"/>
                <a:gd name="T4" fmla="*/ 0 w 211"/>
                <a:gd name="T5" fmla="*/ 109 h 118"/>
                <a:gd name="T6" fmla="*/ 17 w 211"/>
                <a:gd name="T7" fmla="*/ 117 h 118"/>
                <a:gd name="T8" fmla="*/ 210 w 211"/>
                <a:gd name="T9" fmla="*/ 3 h 118"/>
              </a:gdLst>
              <a:ahLst/>
              <a:cxnLst>
                <a:cxn ang="0">
                  <a:pos x="T0" y="T1"/>
                </a:cxn>
                <a:cxn ang="0">
                  <a:pos x="T2" y="T3"/>
                </a:cxn>
                <a:cxn ang="0">
                  <a:pos x="T4" y="T5"/>
                </a:cxn>
                <a:cxn ang="0">
                  <a:pos x="T6" y="T7"/>
                </a:cxn>
                <a:cxn ang="0">
                  <a:pos x="T8" y="T9"/>
                </a:cxn>
              </a:cxnLst>
              <a:rect l="0" t="0" r="r" b="b"/>
              <a:pathLst>
                <a:path w="211" h="118">
                  <a:moveTo>
                    <a:pt x="210" y="3"/>
                  </a:moveTo>
                  <a:lnTo>
                    <a:pt x="199" y="0"/>
                  </a:lnTo>
                  <a:lnTo>
                    <a:pt x="0" y="109"/>
                  </a:lnTo>
                  <a:lnTo>
                    <a:pt x="17" y="117"/>
                  </a:lnTo>
                  <a:lnTo>
                    <a:pt x="210" y="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4" name="Freeform 749"/>
            <p:cNvSpPr>
              <a:spLocks/>
            </p:cNvSpPr>
            <p:nvPr/>
          </p:nvSpPr>
          <p:spPr bwMode="auto">
            <a:xfrm>
              <a:off x="4020" y="2827"/>
              <a:ext cx="188" cy="130"/>
            </a:xfrm>
            <a:custGeom>
              <a:avLst/>
              <a:gdLst>
                <a:gd name="T0" fmla="*/ 187 w 188"/>
                <a:gd name="T1" fmla="*/ 0 h 130"/>
                <a:gd name="T2" fmla="*/ 18 w 188"/>
                <a:gd name="T3" fmla="*/ 97 h 130"/>
                <a:gd name="T4" fmla="*/ 18 w 188"/>
                <a:gd name="T5" fmla="*/ 81 h 130"/>
                <a:gd name="T6" fmla="*/ 0 w 188"/>
                <a:gd name="T7" fmla="*/ 84 h 130"/>
                <a:gd name="T8" fmla="*/ 0 w 188"/>
                <a:gd name="T9" fmla="*/ 129 h 130"/>
                <a:gd name="T10" fmla="*/ 187 w 188"/>
                <a:gd name="T11" fmla="*/ 21 h 130"/>
                <a:gd name="T12" fmla="*/ 187 w 188"/>
                <a:gd name="T13" fmla="*/ 0 h 130"/>
              </a:gdLst>
              <a:ahLst/>
              <a:cxnLst>
                <a:cxn ang="0">
                  <a:pos x="T0" y="T1"/>
                </a:cxn>
                <a:cxn ang="0">
                  <a:pos x="T2" y="T3"/>
                </a:cxn>
                <a:cxn ang="0">
                  <a:pos x="T4" y="T5"/>
                </a:cxn>
                <a:cxn ang="0">
                  <a:pos x="T6" y="T7"/>
                </a:cxn>
                <a:cxn ang="0">
                  <a:pos x="T8" y="T9"/>
                </a:cxn>
                <a:cxn ang="0">
                  <a:pos x="T10" y="T11"/>
                </a:cxn>
                <a:cxn ang="0">
                  <a:pos x="T12" y="T13"/>
                </a:cxn>
              </a:cxnLst>
              <a:rect l="0" t="0" r="r" b="b"/>
              <a:pathLst>
                <a:path w="188" h="130">
                  <a:moveTo>
                    <a:pt x="187" y="0"/>
                  </a:moveTo>
                  <a:lnTo>
                    <a:pt x="18" y="97"/>
                  </a:lnTo>
                  <a:lnTo>
                    <a:pt x="18" y="81"/>
                  </a:lnTo>
                  <a:lnTo>
                    <a:pt x="0" y="84"/>
                  </a:lnTo>
                  <a:lnTo>
                    <a:pt x="0" y="129"/>
                  </a:lnTo>
                  <a:lnTo>
                    <a:pt x="187" y="21"/>
                  </a:lnTo>
                  <a:lnTo>
                    <a:pt x="187"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5" name="Freeform 750"/>
            <p:cNvSpPr>
              <a:spLocks/>
            </p:cNvSpPr>
            <p:nvPr/>
          </p:nvSpPr>
          <p:spPr bwMode="auto">
            <a:xfrm>
              <a:off x="4020" y="2827"/>
              <a:ext cx="194" cy="136"/>
            </a:xfrm>
            <a:custGeom>
              <a:avLst/>
              <a:gdLst>
                <a:gd name="T0" fmla="*/ 193 w 194"/>
                <a:gd name="T1" fmla="*/ 0 h 136"/>
                <a:gd name="T2" fmla="*/ 19 w 194"/>
                <a:gd name="T3" fmla="*/ 101 h 136"/>
                <a:gd name="T4" fmla="*/ 19 w 194"/>
                <a:gd name="T5" fmla="*/ 85 h 136"/>
                <a:gd name="T6" fmla="*/ 0 w 194"/>
                <a:gd name="T7" fmla="*/ 88 h 136"/>
                <a:gd name="T8" fmla="*/ 0 w 194"/>
                <a:gd name="T9" fmla="*/ 135 h 136"/>
                <a:gd name="T10" fmla="*/ 193 w 194"/>
                <a:gd name="T11" fmla="*/ 22 h 136"/>
                <a:gd name="T12" fmla="*/ 193 w 194"/>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194" h="136">
                  <a:moveTo>
                    <a:pt x="193" y="0"/>
                  </a:moveTo>
                  <a:lnTo>
                    <a:pt x="19" y="101"/>
                  </a:lnTo>
                  <a:lnTo>
                    <a:pt x="19" y="85"/>
                  </a:lnTo>
                  <a:lnTo>
                    <a:pt x="0" y="88"/>
                  </a:lnTo>
                  <a:lnTo>
                    <a:pt x="0" y="135"/>
                  </a:lnTo>
                  <a:lnTo>
                    <a:pt x="193" y="22"/>
                  </a:lnTo>
                  <a:lnTo>
                    <a:pt x="19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6" name="Freeform 751"/>
            <p:cNvSpPr>
              <a:spLocks/>
            </p:cNvSpPr>
            <p:nvPr/>
          </p:nvSpPr>
          <p:spPr bwMode="auto">
            <a:xfrm>
              <a:off x="4004" y="2910"/>
              <a:ext cx="11" cy="47"/>
            </a:xfrm>
            <a:custGeom>
              <a:avLst/>
              <a:gdLst>
                <a:gd name="T0" fmla="*/ 0 w 11"/>
                <a:gd name="T1" fmla="*/ 0 h 47"/>
                <a:gd name="T2" fmla="*/ 0 w 11"/>
                <a:gd name="T3" fmla="*/ 38 h 47"/>
                <a:gd name="T4" fmla="*/ 10 w 11"/>
                <a:gd name="T5" fmla="*/ 46 h 47"/>
                <a:gd name="T6" fmla="*/ 10 w 11"/>
                <a:gd name="T7" fmla="*/ 3 h 47"/>
                <a:gd name="T8" fmla="*/ 0 w 11"/>
                <a:gd name="T9" fmla="*/ 0 h 47"/>
              </a:gdLst>
              <a:ahLst/>
              <a:cxnLst>
                <a:cxn ang="0">
                  <a:pos x="T0" y="T1"/>
                </a:cxn>
                <a:cxn ang="0">
                  <a:pos x="T2" y="T3"/>
                </a:cxn>
                <a:cxn ang="0">
                  <a:pos x="T4" y="T5"/>
                </a:cxn>
                <a:cxn ang="0">
                  <a:pos x="T6" y="T7"/>
                </a:cxn>
                <a:cxn ang="0">
                  <a:pos x="T8" y="T9"/>
                </a:cxn>
              </a:cxnLst>
              <a:rect l="0" t="0" r="r" b="b"/>
              <a:pathLst>
                <a:path w="11" h="47">
                  <a:moveTo>
                    <a:pt x="0" y="0"/>
                  </a:moveTo>
                  <a:lnTo>
                    <a:pt x="0" y="38"/>
                  </a:lnTo>
                  <a:lnTo>
                    <a:pt x="10" y="46"/>
                  </a:lnTo>
                  <a:lnTo>
                    <a:pt x="10" y="3"/>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7" name="Freeform 752"/>
            <p:cNvSpPr>
              <a:spLocks/>
            </p:cNvSpPr>
            <p:nvPr/>
          </p:nvSpPr>
          <p:spPr bwMode="auto">
            <a:xfrm>
              <a:off x="4004" y="2910"/>
              <a:ext cx="17" cy="53"/>
            </a:xfrm>
            <a:custGeom>
              <a:avLst/>
              <a:gdLst>
                <a:gd name="T0" fmla="*/ 0 w 17"/>
                <a:gd name="T1" fmla="*/ 0 h 53"/>
                <a:gd name="T2" fmla="*/ 0 w 17"/>
                <a:gd name="T3" fmla="*/ 43 h 53"/>
                <a:gd name="T4" fmla="*/ 16 w 17"/>
                <a:gd name="T5" fmla="*/ 52 h 53"/>
                <a:gd name="T6" fmla="*/ 16 w 17"/>
                <a:gd name="T7" fmla="*/ 3 h 53"/>
                <a:gd name="T8" fmla="*/ 0 w 17"/>
                <a:gd name="T9" fmla="*/ 0 h 53"/>
              </a:gdLst>
              <a:ahLst/>
              <a:cxnLst>
                <a:cxn ang="0">
                  <a:pos x="T0" y="T1"/>
                </a:cxn>
                <a:cxn ang="0">
                  <a:pos x="T2" y="T3"/>
                </a:cxn>
                <a:cxn ang="0">
                  <a:pos x="T4" y="T5"/>
                </a:cxn>
                <a:cxn ang="0">
                  <a:pos x="T6" y="T7"/>
                </a:cxn>
                <a:cxn ang="0">
                  <a:pos x="T8" y="T9"/>
                </a:cxn>
              </a:cxnLst>
              <a:rect l="0" t="0" r="r" b="b"/>
              <a:pathLst>
                <a:path w="17" h="53">
                  <a:moveTo>
                    <a:pt x="0" y="0"/>
                  </a:moveTo>
                  <a:lnTo>
                    <a:pt x="0" y="43"/>
                  </a:lnTo>
                  <a:lnTo>
                    <a:pt x="16" y="52"/>
                  </a:lnTo>
                  <a:lnTo>
                    <a:pt x="16" y="3"/>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8" name="Freeform 753"/>
            <p:cNvSpPr>
              <a:spLocks/>
            </p:cNvSpPr>
            <p:nvPr/>
          </p:nvSpPr>
          <p:spPr bwMode="auto">
            <a:xfrm>
              <a:off x="3947" y="2794"/>
              <a:ext cx="204" cy="112"/>
            </a:xfrm>
            <a:custGeom>
              <a:avLst/>
              <a:gdLst>
                <a:gd name="T0" fmla="*/ 203 w 204"/>
                <a:gd name="T1" fmla="*/ 4 h 112"/>
                <a:gd name="T2" fmla="*/ 193 w 204"/>
                <a:gd name="T3" fmla="*/ 0 h 112"/>
                <a:gd name="T4" fmla="*/ 0 w 204"/>
                <a:gd name="T5" fmla="*/ 103 h 112"/>
                <a:gd name="T6" fmla="*/ 17 w 204"/>
                <a:gd name="T7" fmla="*/ 111 h 112"/>
                <a:gd name="T8" fmla="*/ 203 w 204"/>
                <a:gd name="T9" fmla="*/ 4 h 112"/>
              </a:gdLst>
              <a:ahLst/>
              <a:cxnLst>
                <a:cxn ang="0">
                  <a:pos x="T0" y="T1"/>
                </a:cxn>
                <a:cxn ang="0">
                  <a:pos x="T2" y="T3"/>
                </a:cxn>
                <a:cxn ang="0">
                  <a:pos x="T4" y="T5"/>
                </a:cxn>
                <a:cxn ang="0">
                  <a:pos x="T6" y="T7"/>
                </a:cxn>
                <a:cxn ang="0">
                  <a:pos x="T8" y="T9"/>
                </a:cxn>
              </a:cxnLst>
              <a:rect l="0" t="0" r="r" b="b"/>
              <a:pathLst>
                <a:path w="204" h="112">
                  <a:moveTo>
                    <a:pt x="203" y="4"/>
                  </a:moveTo>
                  <a:lnTo>
                    <a:pt x="193" y="0"/>
                  </a:lnTo>
                  <a:lnTo>
                    <a:pt x="0" y="103"/>
                  </a:lnTo>
                  <a:lnTo>
                    <a:pt x="17" y="111"/>
                  </a:lnTo>
                  <a:lnTo>
                    <a:pt x="203" y="4"/>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59" name="Freeform 754"/>
            <p:cNvSpPr>
              <a:spLocks/>
            </p:cNvSpPr>
            <p:nvPr/>
          </p:nvSpPr>
          <p:spPr bwMode="auto">
            <a:xfrm>
              <a:off x="3947" y="2794"/>
              <a:ext cx="210" cy="118"/>
            </a:xfrm>
            <a:custGeom>
              <a:avLst/>
              <a:gdLst>
                <a:gd name="T0" fmla="*/ 209 w 210"/>
                <a:gd name="T1" fmla="*/ 4 h 118"/>
                <a:gd name="T2" fmla="*/ 199 w 210"/>
                <a:gd name="T3" fmla="*/ 0 h 118"/>
                <a:gd name="T4" fmla="*/ 0 w 210"/>
                <a:gd name="T5" fmla="*/ 109 h 118"/>
                <a:gd name="T6" fmla="*/ 17 w 210"/>
                <a:gd name="T7" fmla="*/ 117 h 118"/>
                <a:gd name="T8" fmla="*/ 209 w 210"/>
                <a:gd name="T9" fmla="*/ 4 h 118"/>
              </a:gdLst>
              <a:ahLst/>
              <a:cxnLst>
                <a:cxn ang="0">
                  <a:pos x="T0" y="T1"/>
                </a:cxn>
                <a:cxn ang="0">
                  <a:pos x="T2" y="T3"/>
                </a:cxn>
                <a:cxn ang="0">
                  <a:pos x="T4" y="T5"/>
                </a:cxn>
                <a:cxn ang="0">
                  <a:pos x="T6" y="T7"/>
                </a:cxn>
                <a:cxn ang="0">
                  <a:pos x="T8" y="T9"/>
                </a:cxn>
              </a:cxnLst>
              <a:rect l="0" t="0" r="r" b="b"/>
              <a:pathLst>
                <a:path w="210" h="118">
                  <a:moveTo>
                    <a:pt x="209" y="4"/>
                  </a:moveTo>
                  <a:lnTo>
                    <a:pt x="199" y="0"/>
                  </a:lnTo>
                  <a:lnTo>
                    <a:pt x="0" y="109"/>
                  </a:lnTo>
                  <a:lnTo>
                    <a:pt x="17" y="117"/>
                  </a:lnTo>
                  <a:lnTo>
                    <a:pt x="209"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0" name="Freeform 755"/>
            <p:cNvSpPr>
              <a:spLocks/>
            </p:cNvSpPr>
            <p:nvPr/>
          </p:nvSpPr>
          <p:spPr bwMode="auto">
            <a:xfrm>
              <a:off x="3964" y="2798"/>
              <a:ext cx="187" cy="130"/>
            </a:xfrm>
            <a:custGeom>
              <a:avLst/>
              <a:gdLst>
                <a:gd name="T0" fmla="*/ 186 w 187"/>
                <a:gd name="T1" fmla="*/ 0 h 130"/>
                <a:gd name="T2" fmla="*/ 17 w 187"/>
                <a:gd name="T3" fmla="*/ 97 h 130"/>
                <a:gd name="T4" fmla="*/ 17 w 187"/>
                <a:gd name="T5" fmla="*/ 81 h 130"/>
                <a:gd name="T6" fmla="*/ 0 w 187"/>
                <a:gd name="T7" fmla="*/ 87 h 130"/>
                <a:gd name="T8" fmla="*/ 0 w 187"/>
                <a:gd name="T9" fmla="*/ 129 h 130"/>
                <a:gd name="T10" fmla="*/ 186 w 187"/>
                <a:gd name="T11" fmla="*/ 21 h 130"/>
                <a:gd name="T12" fmla="*/ 186 w 187"/>
                <a:gd name="T13" fmla="*/ 0 h 130"/>
              </a:gdLst>
              <a:ahLst/>
              <a:cxnLst>
                <a:cxn ang="0">
                  <a:pos x="T0" y="T1"/>
                </a:cxn>
                <a:cxn ang="0">
                  <a:pos x="T2" y="T3"/>
                </a:cxn>
                <a:cxn ang="0">
                  <a:pos x="T4" y="T5"/>
                </a:cxn>
                <a:cxn ang="0">
                  <a:pos x="T6" y="T7"/>
                </a:cxn>
                <a:cxn ang="0">
                  <a:pos x="T8" y="T9"/>
                </a:cxn>
                <a:cxn ang="0">
                  <a:pos x="T10" y="T11"/>
                </a:cxn>
                <a:cxn ang="0">
                  <a:pos x="T12" y="T13"/>
                </a:cxn>
              </a:cxnLst>
              <a:rect l="0" t="0" r="r" b="b"/>
              <a:pathLst>
                <a:path w="187" h="130">
                  <a:moveTo>
                    <a:pt x="186" y="0"/>
                  </a:moveTo>
                  <a:lnTo>
                    <a:pt x="17" y="97"/>
                  </a:lnTo>
                  <a:lnTo>
                    <a:pt x="17" y="81"/>
                  </a:lnTo>
                  <a:lnTo>
                    <a:pt x="0" y="87"/>
                  </a:lnTo>
                  <a:lnTo>
                    <a:pt x="0" y="129"/>
                  </a:lnTo>
                  <a:lnTo>
                    <a:pt x="186" y="21"/>
                  </a:lnTo>
                  <a:lnTo>
                    <a:pt x="18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1" name="Freeform 756"/>
            <p:cNvSpPr>
              <a:spLocks/>
            </p:cNvSpPr>
            <p:nvPr/>
          </p:nvSpPr>
          <p:spPr bwMode="auto">
            <a:xfrm>
              <a:off x="3964" y="2798"/>
              <a:ext cx="193" cy="136"/>
            </a:xfrm>
            <a:custGeom>
              <a:avLst/>
              <a:gdLst>
                <a:gd name="T0" fmla="*/ 192 w 193"/>
                <a:gd name="T1" fmla="*/ 0 h 136"/>
                <a:gd name="T2" fmla="*/ 18 w 193"/>
                <a:gd name="T3" fmla="*/ 101 h 136"/>
                <a:gd name="T4" fmla="*/ 18 w 193"/>
                <a:gd name="T5" fmla="*/ 85 h 136"/>
                <a:gd name="T6" fmla="*/ 0 w 193"/>
                <a:gd name="T7" fmla="*/ 91 h 136"/>
                <a:gd name="T8" fmla="*/ 0 w 193"/>
                <a:gd name="T9" fmla="*/ 135 h 136"/>
                <a:gd name="T10" fmla="*/ 192 w 193"/>
                <a:gd name="T11" fmla="*/ 22 h 136"/>
                <a:gd name="T12" fmla="*/ 192 w 193"/>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193" h="136">
                  <a:moveTo>
                    <a:pt x="192" y="0"/>
                  </a:moveTo>
                  <a:lnTo>
                    <a:pt x="18" y="101"/>
                  </a:lnTo>
                  <a:lnTo>
                    <a:pt x="18" y="85"/>
                  </a:lnTo>
                  <a:lnTo>
                    <a:pt x="0" y="91"/>
                  </a:lnTo>
                  <a:lnTo>
                    <a:pt x="0" y="135"/>
                  </a:lnTo>
                  <a:lnTo>
                    <a:pt x="192" y="22"/>
                  </a:lnTo>
                  <a:lnTo>
                    <a:pt x="19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2" name="Freeform 757"/>
            <p:cNvSpPr>
              <a:spLocks/>
            </p:cNvSpPr>
            <p:nvPr/>
          </p:nvSpPr>
          <p:spPr bwMode="auto">
            <a:xfrm>
              <a:off x="3948" y="2880"/>
              <a:ext cx="11" cy="48"/>
            </a:xfrm>
            <a:custGeom>
              <a:avLst/>
              <a:gdLst>
                <a:gd name="T0" fmla="*/ 0 w 11"/>
                <a:gd name="T1" fmla="*/ 0 h 48"/>
                <a:gd name="T2" fmla="*/ 0 w 11"/>
                <a:gd name="T3" fmla="*/ 40 h 48"/>
                <a:gd name="T4" fmla="*/ 10 w 11"/>
                <a:gd name="T5" fmla="*/ 47 h 48"/>
                <a:gd name="T6" fmla="*/ 10 w 11"/>
                <a:gd name="T7" fmla="*/ 7 h 48"/>
                <a:gd name="T8" fmla="*/ 0 w 11"/>
                <a:gd name="T9" fmla="*/ 0 h 48"/>
              </a:gdLst>
              <a:ahLst/>
              <a:cxnLst>
                <a:cxn ang="0">
                  <a:pos x="T0" y="T1"/>
                </a:cxn>
                <a:cxn ang="0">
                  <a:pos x="T2" y="T3"/>
                </a:cxn>
                <a:cxn ang="0">
                  <a:pos x="T4" y="T5"/>
                </a:cxn>
                <a:cxn ang="0">
                  <a:pos x="T6" y="T7"/>
                </a:cxn>
                <a:cxn ang="0">
                  <a:pos x="T8" y="T9"/>
                </a:cxn>
              </a:cxnLst>
              <a:rect l="0" t="0" r="r" b="b"/>
              <a:pathLst>
                <a:path w="11" h="48">
                  <a:moveTo>
                    <a:pt x="0" y="0"/>
                  </a:moveTo>
                  <a:lnTo>
                    <a:pt x="0" y="40"/>
                  </a:lnTo>
                  <a:lnTo>
                    <a:pt x="10" y="47"/>
                  </a:lnTo>
                  <a:lnTo>
                    <a:pt x="10" y="7"/>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3" name="Freeform 758"/>
            <p:cNvSpPr>
              <a:spLocks/>
            </p:cNvSpPr>
            <p:nvPr/>
          </p:nvSpPr>
          <p:spPr bwMode="auto">
            <a:xfrm>
              <a:off x="3948" y="2880"/>
              <a:ext cx="17" cy="54"/>
            </a:xfrm>
            <a:custGeom>
              <a:avLst/>
              <a:gdLst>
                <a:gd name="T0" fmla="*/ 0 w 17"/>
                <a:gd name="T1" fmla="*/ 0 h 54"/>
                <a:gd name="T2" fmla="*/ 0 w 17"/>
                <a:gd name="T3" fmla="*/ 45 h 54"/>
                <a:gd name="T4" fmla="*/ 16 w 17"/>
                <a:gd name="T5" fmla="*/ 53 h 54"/>
                <a:gd name="T6" fmla="*/ 16 w 17"/>
                <a:gd name="T7" fmla="*/ 8 h 54"/>
                <a:gd name="T8" fmla="*/ 0 w 17"/>
                <a:gd name="T9" fmla="*/ 0 h 54"/>
              </a:gdLst>
              <a:ahLst/>
              <a:cxnLst>
                <a:cxn ang="0">
                  <a:pos x="T0" y="T1"/>
                </a:cxn>
                <a:cxn ang="0">
                  <a:pos x="T2" y="T3"/>
                </a:cxn>
                <a:cxn ang="0">
                  <a:pos x="T4" y="T5"/>
                </a:cxn>
                <a:cxn ang="0">
                  <a:pos x="T6" y="T7"/>
                </a:cxn>
                <a:cxn ang="0">
                  <a:pos x="T8" y="T9"/>
                </a:cxn>
              </a:cxnLst>
              <a:rect l="0" t="0" r="r" b="b"/>
              <a:pathLst>
                <a:path w="17" h="54">
                  <a:moveTo>
                    <a:pt x="0" y="0"/>
                  </a:moveTo>
                  <a:lnTo>
                    <a:pt x="0" y="45"/>
                  </a:lnTo>
                  <a:lnTo>
                    <a:pt x="16" y="53"/>
                  </a:lnTo>
                  <a:lnTo>
                    <a:pt x="16" y="8"/>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4" name="Freeform 759"/>
            <p:cNvSpPr>
              <a:spLocks/>
            </p:cNvSpPr>
            <p:nvPr/>
          </p:nvSpPr>
          <p:spPr bwMode="auto">
            <a:xfrm>
              <a:off x="3891" y="2766"/>
              <a:ext cx="204" cy="112"/>
            </a:xfrm>
            <a:custGeom>
              <a:avLst/>
              <a:gdLst>
                <a:gd name="T0" fmla="*/ 203 w 204"/>
                <a:gd name="T1" fmla="*/ 3 h 112"/>
                <a:gd name="T2" fmla="*/ 193 w 204"/>
                <a:gd name="T3" fmla="*/ 0 h 112"/>
                <a:gd name="T4" fmla="*/ 0 w 204"/>
                <a:gd name="T5" fmla="*/ 102 h 112"/>
                <a:gd name="T6" fmla="*/ 17 w 204"/>
                <a:gd name="T7" fmla="*/ 111 h 112"/>
                <a:gd name="T8" fmla="*/ 203 w 204"/>
                <a:gd name="T9" fmla="*/ 3 h 112"/>
              </a:gdLst>
              <a:ahLst/>
              <a:cxnLst>
                <a:cxn ang="0">
                  <a:pos x="T0" y="T1"/>
                </a:cxn>
                <a:cxn ang="0">
                  <a:pos x="T2" y="T3"/>
                </a:cxn>
                <a:cxn ang="0">
                  <a:pos x="T4" y="T5"/>
                </a:cxn>
                <a:cxn ang="0">
                  <a:pos x="T6" y="T7"/>
                </a:cxn>
                <a:cxn ang="0">
                  <a:pos x="T8" y="T9"/>
                </a:cxn>
              </a:cxnLst>
              <a:rect l="0" t="0" r="r" b="b"/>
              <a:pathLst>
                <a:path w="204" h="112">
                  <a:moveTo>
                    <a:pt x="203" y="3"/>
                  </a:moveTo>
                  <a:lnTo>
                    <a:pt x="193" y="0"/>
                  </a:lnTo>
                  <a:lnTo>
                    <a:pt x="0" y="102"/>
                  </a:lnTo>
                  <a:lnTo>
                    <a:pt x="17" y="111"/>
                  </a:lnTo>
                  <a:lnTo>
                    <a:pt x="203" y="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5" name="Freeform 760"/>
            <p:cNvSpPr>
              <a:spLocks/>
            </p:cNvSpPr>
            <p:nvPr/>
          </p:nvSpPr>
          <p:spPr bwMode="auto">
            <a:xfrm>
              <a:off x="3891" y="2766"/>
              <a:ext cx="210" cy="118"/>
            </a:xfrm>
            <a:custGeom>
              <a:avLst/>
              <a:gdLst>
                <a:gd name="T0" fmla="*/ 209 w 210"/>
                <a:gd name="T1" fmla="*/ 3 h 118"/>
                <a:gd name="T2" fmla="*/ 199 w 210"/>
                <a:gd name="T3" fmla="*/ 0 h 118"/>
                <a:gd name="T4" fmla="*/ 0 w 210"/>
                <a:gd name="T5" fmla="*/ 108 h 118"/>
                <a:gd name="T6" fmla="*/ 17 w 210"/>
                <a:gd name="T7" fmla="*/ 117 h 118"/>
                <a:gd name="T8" fmla="*/ 209 w 210"/>
                <a:gd name="T9" fmla="*/ 3 h 118"/>
              </a:gdLst>
              <a:ahLst/>
              <a:cxnLst>
                <a:cxn ang="0">
                  <a:pos x="T0" y="T1"/>
                </a:cxn>
                <a:cxn ang="0">
                  <a:pos x="T2" y="T3"/>
                </a:cxn>
                <a:cxn ang="0">
                  <a:pos x="T4" y="T5"/>
                </a:cxn>
                <a:cxn ang="0">
                  <a:pos x="T6" y="T7"/>
                </a:cxn>
                <a:cxn ang="0">
                  <a:pos x="T8" y="T9"/>
                </a:cxn>
              </a:cxnLst>
              <a:rect l="0" t="0" r="r" b="b"/>
              <a:pathLst>
                <a:path w="210" h="118">
                  <a:moveTo>
                    <a:pt x="209" y="3"/>
                  </a:moveTo>
                  <a:lnTo>
                    <a:pt x="199" y="0"/>
                  </a:lnTo>
                  <a:lnTo>
                    <a:pt x="0" y="108"/>
                  </a:lnTo>
                  <a:lnTo>
                    <a:pt x="17" y="117"/>
                  </a:lnTo>
                  <a:lnTo>
                    <a:pt x="209" y="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6" name="Freeform 761"/>
            <p:cNvSpPr>
              <a:spLocks/>
            </p:cNvSpPr>
            <p:nvPr/>
          </p:nvSpPr>
          <p:spPr bwMode="auto">
            <a:xfrm>
              <a:off x="3908" y="2769"/>
              <a:ext cx="187" cy="129"/>
            </a:xfrm>
            <a:custGeom>
              <a:avLst/>
              <a:gdLst>
                <a:gd name="T0" fmla="*/ 186 w 187"/>
                <a:gd name="T1" fmla="*/ 0 h 129"/>
                <a:gd name="T2" fmla="*/ 17 w 187"/>
                <a:gd name="T3" fmla="*/ 96 h 129"/>
                <a:gd name="T4" fmla="*/ 17 w 187"/>
                <a:gd name="T5" fmla="*/ 80 h 129"/>
                <a:gd name="T6" fmla="*/ 0 w 187"/>
                <a:gd name="T7" fmla="*/ 87 h 129"/>
                <a:gd name="T8" fmla="*/ 0 w 187"/>
                <a:gd name="T9" fmla="*/ 128 h 129"/>
                <a:gd name="T10" fmla="*/ 186 w 187"/>
                <a:gd name="T11" fmla="*/ 21 h 129"/>
                <a:gd name="T12" fmla="*/ 186 w 187"/>
                <a:gd name="T13" fmla="*/ 0 h 129"/>
              </a:gdLst>
              <a:ahLst/>
              <a:cxnLst>
                <a:cxn ang="0">
                  <a:pos x="T0" y="T1"/>
                </a:cxn>
                <a:cxn ang="0">
                  <a:pos x="T2" y="T3"/>
                </a:cxn>
                <a:cxn ang="0">
                  <a:pos x="T4" y="T5"/>
                </a:cxn>
                <a:cxn ang="0">
                  <a:pos x="T6" y="T7"/>
                </a:cxn>
                <a:cxn ang="0">
                  <a:pos x="T8" y="T9"/>
                </a:cxn>
                <a:cxn ang="0">
                  <a:pos x="T10" y="T11"/>
                </a:cxn>
                <a:cxn ang="0">
                  <a:pos x="T12" y="T13"/>
                </a:cxn>
              </a:cxnLst>
              <a:rect l="0" t="0" r="r" b="b"/>
              <a:pathLst>
                <a:path w="187" h="129">
                  <a:moveTo>
                    <a:pt x="186" y="0"/>
                  </a:moveTo>
                  <a:lnTo>
                    <a:pt x="17" y="96"/>
                  </a:lnTo>
                  <a:lnTo>
                    <a:pt x="17" y="80"/>
                  </a:lnTo>
                  <a:lnTo>
                    <a:pt x="0" y="87"/>
                  </a:lnTo>
                  <a:lnTo>
                    <a:pt x="0" y="128"/>
                  </a:lnTo>
                  <a:lnTo>
                    <a:pt x="186" y="21"/>
                  </a:lnTo>
                  <a:lnTo>
                    <a:pt x="18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7" name="Freeform 762"/>
            <p:cNvSpPr>
              <a:spLocks/>
            </p:cNvSpPr>
            <p:nvPr/>
          </p:nvSpPr>
          <p:spPr bwMode="auto">
            <a:xfrm>
              <a:off x="3908" y="2769"/>
              <a:ext cx="193" cy="135"/>
            </a:xfrm>
            <a:custGeom>
              <a:avLst/>
              <a:gdLst>
                <a:gd name="T0" fmla="*/ 192 w 193"/>
                <a:gd name="T1" fmla="*/ 0 h 135"/>
                <a:gd name="T2" fmla="*/ 18 w 193"/>
                <a:gd name="T3" fmla="*/ 100 h 135"/>
                <a:gd name="T4" fmla="*/ 18 w 193"/>
                <a:gd name="T5" fmla="*/ 84 h 135"/>
                <a:gd name="T6" fmla="*/ 0 w 193"/>
                <a:gd name="T7" fmla="*/ 91 h 135"/>
                <a:gd name="T8" fmla="*/ 0 w 193"/>
                <a:gd name="T9" fmla="*/ 134 h 135"/>
                <a:gd name="T10" fmla="*/ 192 w 193"/>
                <a:gd name="T11" fmla="*/ 22 h 135"/>
                <a:gd name="T12" fmla="*/ 192 w 193"/>
                <a:gd name="T13" fmla="*/ 0 h 135"/>
              </a:gdLst>
              <a:ahLst/>
              <a:cxnLst>
                <a:cxn ang="0">
                  <a:pos x="T0" y="T1"/>
                </a:cxn>
                <a:cxn ang="0">
                  <a:pos x="T2" y="T3"/>
                </a:cxn>
                <a:cxn ang="0">
                  <a:pos x="T4" y="T5"/>
                </a:cxn>
                <a:cxn ang="0">
                  <a:pos x="T6" y="T7"/>
                </a:cxn>
                <a:cxn ang="0">
                  <a:pos x="T8" y="T9"/>
                </a:cxn>
                <a:cxn ang="0">
                  <a:pos x="T10" y="T11"/>
                </a:cxn>
                <a:cxn ang="0">
                  <a:pos x="T12" y="T13"/>
                </a:cxn>
              </a:cxnLst>
              <a:rect l="0" t="0" r="r" b="b"/>
              <a:pathLst>
                <a:path w="193" h="135">
                  <a:moveTo>
                    <a:pt x="192" y="0"/>
                  </a:moveTo>
                  <a:lnTo>
                    <a:pt x="18" y="100"/>
                  </a:lnTo>
                  <a:lnTo>
                    <a:pt x="18" y="84"/>
                  </a:lnTo>
                  <a:lnTo>
                    <a:pt x="0" y="91"/>
                  </a:lnTo>
                  <a:lnTo>
                    <a:pt x="0" y="134"/>
                  </a:lnTo>
                  <a:lnTo>
                    <a:pt x="192" y="22"/>
                  </a:lnTo>
                  <a:lnTo>
                    <a:pt x="19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8" name="Freeform 763"/>
            <p:cNvSpPr>
              <a:spLocks/>
            </p:cNvSpPr>
            <p:nvPr/>
          </p:nvSpPr>
          <p:spPr bwMode="auto">
            <a:xfrm>
              <a:off x="3892" y="2851"/>
              <a:ext cx="11" cy="48"/>
            </a:xfrm>
            <a:custGeom>
              <a:avLst/>
              <a:gdLst>
                <a:gd name="T0" fmla="*/ 0 w 11"/>
                <a:gd name="T1" fmla="*/ 0 h 48"/>
                <a:gd name="T2" fmla="*/ 0 w 11"/>
                <a:gd name="T3" fmla="*/ 39 h 48"/>
                <a:gd name="T4" fmla="*/ 10 w 11"/>
                <a:gd name="T5" fmla="*/ 47 h 48"/>
                <a:gd name="T6" fmla="*/ 10 w 11"/>
                <a:gd name="T7" fmla="*/ 8 h 48"/>
                <a:gd name="T8" fmla="*/ 0 w 11"/>
                <a:gd name="T9" fmla="*/ 0 h 48"/>
              </a:gdLst>
              <a:ahLst/>
              <a:cxnLst>
                <a:cxn ang="0">
                  <a:pos x="T0" y="T1"/>
                </a:cxn>
                <a:cxn ang="0">
                  <a:pos x="T2" y="T3"/>
                </a:cxn>
                <a:cxn ang="0">
                  <a:pos x="T4" y="T5"/>
                </a:cxn>
                <a:cxn ang="0">
                  <a:pos x="T6" y="T7"/>
                </a:cxn>
                <a:cxn ang="0">
                  <a:pos x="T8" y="T9"/>
                </a:cxn>
              </a:cxnLst>
              <a:rect l="0" t="0" r="r" b="b"/>
              <a:pathLst>
                <a:path w="11" h="48">
                  <a:moveTo>
                    <a:pt x="0" y="0"/>
                  </a:moveTo>
                  <a:lnTo>
                    <a:pt x="0" y="39"/>
                  </a:lnTo>
                  <a:lnTo>
                    <a:pt x="10" y="47"/>
                  </a:lnTo>
                  <a:lnTo>
                    <a:pt x="10" y="8"/>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69" name="Freeform 764"/>
            <p:cNvSpPr>
              <a:spLocks/>
            </p:cNvSpPr>
            <p:nvPr/>
          </p:nvSpPr>
          <p:spPr bwMode="auto">
            <a:xfrm>
              <a:off x="3892" y="2851"/>
              <a:ext cx="17" cy="54"/>
            </a:xfrm>
            <a:custGeom>
              <a:avLst/>
              <a:gdLst>
                <a:gd name="T0" fmla="*/ 0 w 17"/>
                <a:gd name="T1" fmla="*/ 0 h 54"/>
                <a:gd name="T2" fmla="*/ 0 w 17"/>
                <a:gd name="T3" fmla="*/ 44 h 54"/>
                <a:gd name="T4" fmla="*/ 16 w 17"/>
                <a:gd name="T5" fmla="*/ 53 h 54"/>
                <a:gd name="T6" fmla="*/ 16 w 17"/>
                <a:gd name="T7" fmla="*/ 9 h 54"/>
                <a:gd name="T8" fmla="*/ 0 w 17"/>
                <a:gd name="T9" fmla="*/ 0 h 54"/>
              </a:gdLst>
              <a:ahLst/>
              <a:cxnLst>
                <a:cxn ang="0">
                  <a:pos x="T0" y="T1"/>
                </a:cxn>
                <a:cxn ang="0">
                  <a:pos x="T2" y="T3"/>
                </a:cxn>
                <a:cxn ang="0">
                  <a:pos x="T4" y="T5"/>
                </a:cxn>
                <a:cxn ang="0">
                  <a:pos x="T6" y="T7"/>
                </a:cxn>
                <a:cxn ang="0">
                  <a:pos x="T8" y="T9"/>
                </a:cxn>
              </a:cxnLst>
              <a:rect l="0" t="0" r="r" b="b"/>
              <a:pathLst>
                <a:path w="17" h="54">
                  <a:moveTo>
                    <a:pt x="0" y="0"/>
                  </a:moveTo>
                  <a:lnTo>
                    <a:pt x="0" y="44"/>
                  </a:lnTo>
                  <a:lnTo>
                    <a:pt x="16" y="53"/>
                  </a:lnTo>
                  <a:lnTo>
                    <a:pt x="16" y="9"/>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0" name="Freeform 765"/>
            <p:cNvSpPr>
              <a:spLocks/>
            </p:cNvSpPr>
            <p:nvPr/>
          </p:nvSpPr>
          <p:spPr bwMode="auto">
            <a:xfrm>
              <a:off x="3835" y="2736"/>
              <a:ext cx="204" cy="112"/>
            </a:xfrm>
            <a:custGeom>
              <a:avLst/>
              <a:gdLst>
                <a:gd name="T0" fmla="*/ 203 w 204"/>
                <a:gd name="T1" fmla="*/ 4 h 112"/>
                <a:gd name="T2" fmla="*/ 192 w 204"/>
                <a:gd name="T3" fmla="*/ 0 h 112"/>
                <a:gd name="T4" fmla="*/ 0 w 204"/>
                <a:gd name="T5" fmla="*/ 103 h 112"/>
                <a:gd name="T6" fmla="*/ 17 w 204"/>
                <a:gd name="T7" fmla="*/ 111 h 112"/>
                <a:gd name="T8" fmla="*/ 203 w 204"/>
                <a:gd name="T9" fmla="*/ 4 h 112"/>
              </a:gdLst>
              <a:ahLst/>
              <a:cxnLst>
                <a:cxn ang="0">
                  <a:pos x="T0" y="T1"/>
                </a:cxn>
                <a:cxn ang="0">
                  <a:pos x="T2" y="T3"/>
                </a:cxn>
                <a:cxn ang="0">
                  <a:pos x="T4" y="T5"/>
                </a:cxn>
                <a:cxn ang="0">
                  <a:pos x="T6" y="T7"/>
                </a:cxn>
                <a:cxn ang="0">
                  <a:pos x="T8" y="T9"/>
                </a:cxn>
              </a:cxnLst>
              <a:rect l="0" t="0" r="r" b="b"/>
              <a:pathLst>
                <a:path w="204" h="112">
                  <a:moveTo>
                    <a:pt x="203" y="4"/>
                  </a:moveTo>
                  <a:lnTo>
                    <a:pt x="192" y="0"/>
                  </a:lnTo>
                  <a:lnTo>
                    <a:pt x="0" y="103"/>
                  </a:lnTo>
                  <a:lnTo>
                    <a:pt x="17" y="111"/>
                  </a:lnTo>
                  <a:lnTo>
                    <a:pt x="203" y="4"/>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1" name="Freeform 766"/>
            <p:cNvSpPr>
              <a:spLocks/>
            </p:cNvSpPr>
            <p:nvPr/>
          </p:nvSpPr>
          <p:spPr bwMode="auto">
            <a:xfrm>
              <a:off x="3835" y="2736"/>
              <a:ext cx="210" cy="118"/>
            </a:xfrm>
            <a:custGeom>
              <a:avLst/>
              <a:gdLst>
                <a:gd name="T0" fmla="*/ 209 w 210"/>
                <a:gd name="T1" fmla="*/ 4 h 118"/>
                <a:gd name="T2" fmla="*/ 198 w 210"/>
                <a:gd name="T3" fmla="*/ 0 h 118"/>
                <a:gd name="T4" fmla="*/ 0 w 210"/>
                <a:gd name="T5" fmla="*/ 109 h 118"/>
                <a:gd name="T6" fmla="*/ 17 w 210"/>
                <a:gd name="T7" fmla="*/ 117 h 118"/>
                <a:gd name="T8" fmla="*/ 209 w 210"/>
                <a:gd name="T9" fmla="*/ 4 h 118"/>
              </a:gdLst>
              <a:ahLst/>
              <a:cxnLst>
                <a:cxn ang="0">
                  <a:pos x="T0" y="T1"/>
                </a:cxn>
                <a:cxn ang="0">
                  <a:pos x="T2" y="T3"/>
                </a:cxn>
                <a:cxn ang="0">
                  <a:pos x="T4" y="T5"/>
                </a:cxn>
                <a:cxn ang="0">
                  <a:pos x="T6" y="T7"/>
                </a:cxn>
                <a:cxn ang="0">
                  <a:pos x="T8" y="T9"/>
                </a:cxn>
              </a:cxnLst>
              <a:rect l="0" t="0" r="r" b="b"/>
              <a:pathLst>
                <a:path w="210" h="118">
                  <a:moveTo>
                    <a:pt x="209" y="4"/>
                  </a:moveTo>
                  <a:lnTo>
                    <a:pt x="198" y="0"/>
                  </a:lnTo>
                  <a:lnTo>
                    <a:pt x="0" y="109"/>
                  </a:lnTo>
                  <a:lnTo>
                    <a:pt x="17" y="117"/>
                  </a:lnTo>
                  <a:lnTo>
                    <a:pt x="209"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2" name="Freeform 767"/>
            <p:cNvSpPr>
              <a:spLocks/>
            </p:cNvSpPr>
            <p:nvPr/>
          </p:nvSpPr>
          <p:spPr bwMode="auto">
            <a:xfrm>
              <a:off x="3852" y="2740"/>
              <a:ext cx="187" cy="130"/>
            </a:xfrm>
            <a:custGeom>
              <a:avLst/>
              <a:gdLst>
                <a:gd name="T0" fmla="*/ 186 w 187"/>
                <a:gd name="T1" fmla="*/ 0 h 130"/>
                <a:gd name="T2" fmla="*/ 17 w 187"/>
                <a:gd name="T3" fmla="*/ 97 h 130"/>
                <a:gd name="T4" fmla="*/ 17 w 187"/>
                <a:gd name="T5" fmla="*/ 80 h 130"/>
                <a:gd name="T6" fmla="*/ 0 w 187"/>
                <a:gd name="T7" fmla="*/ 88 h 130"/>
                <a:gd name="T8" fmla="*/ 0 w 187"/>
                <a:gd name="T9" fmla="*/ 129 h 130"/>
                <a:gd name="T10" fmla="*/ 186 w 187"/>
                <a:gd name="T11" fmla="*/ 21 h 130"/>
                <a:gd name="T12" fmla="*/ 186 w 187"/>
                <a:gd name="T13" fmla="*/ 0 h 130"/>
              </a:gdLst>
              <a:ahLst/>
              <a:cxnLst>
                <a:cxn ang="0">
                  <a:pos x="T0" y="T1"/>
                </a:cxn>
                <a:cxn ang="0">
                  <a:pos x="T2" y="T3"/>
                </a:cxn>
                <a:cxn ang="0">
                  <a:pos x="T4" y="T5"/>
                </a:cxn>
                <a:cxn ang="0">
                  <a:pos x="T6" y="T7"/>
                </a:cxn>
                <a:cxn ang="0">
                  <a:pos x="T8" y="T9"/>
                </a:cxn>
                <a:cxn ang="0">
                  <a:pos x="T10" y="T11"/>
                </a:cxn>
                <a:cxn ang="0">
                  <a:pos x="T12" y="T13"/>
                </a:cxn>
              </a:cxnLst>
              <a:rect l="0" t="0" r="r" b="b"/>
              <a:pathLst>
                <a:path w="187" h="130">
                  <a:moveTo>
                    <a:pt x="186" y="0"/>
                  </a:moveTo>
                  <a:lnTo>
                    <a:pt x="17" y="97"/>
                  </a:lnTo>
                  <a:lnTo>
                    <a:pt x="17" y="80"/>
                  </a:lnTo>
                  <a:lnTo>
                    <a:pt x="0" y="88"/>
                  </a:lnTo>
                  <a:lnTo>
                    <a:pt x="0" y="129"/>
                  </a:lnTo>
                  <a:lnTo>
                    <a:pt x="186" y="21"/>
                  </a:lnTo>
                  <a:lnTo>
                    <a:pt x="18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3" name="Freeform 768"/>
            <p:cNvSpPr>
              <a:spLocks/>
            </p:cNvSpPr>
            <p:nvPr/>
          </p:nvSpPr>
          <p:spPr bwMode="auto">
            <a:xfrm>
              <a:off x="3852" y="2740"/>
              <a:ext cx="193" cy="136"/>
            </a:xfrm>
            <a:custGeom>
              <a:avLst/>
              <a:gdLst>
                <a:gd name="T0" fmla="*/ 192 w 193"/>
                <a:gd name="T1" fmla="*/ 0 h 136"/>
                <a:gd name="T2" fmla="*/ 18 w 193"/>
                <a:gd name="T3" fmla="*/ 101 h 136"/>
                <a:gd name="T4" fmla="*/ 18 w 193"/>
                <a:gd name="T5" fmla="*/ 84 h 136"/>
                <a:gd name="T6" fmla="*/ 0 w 193"/>
                <a:gd name="T7" fmla="*/ 92 h 136"/>
                <a:gd name="T8" fmla="*/ 0 w 193"/>
                <a:gd name="T9" fmla="*/ 135 h 136"/>
                <a:gd name="T10" fmla="*/ 192 w 193"/>
                <a:gd name="T11" fmla="*/ 22 h 136"/>
                <a:gd name="T12" fmla="*/ 192 w 193"/>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193" h="136">
                  <a:moveTo>
                    <a:pt x="192" y="0"/>
                  </a:moveTo>
                  <a:lnTo>
                    <a:pt x="18" y="101"/>
                  </a:lnTo>
                  <a:lnTo>
                    <a:pt x="18" y="84"/>
                  </a:lnTo>
                  <a:lnTo>
                    <a:pt x="0" y="92"/>
                  </a:lnTo>
                  <a:lnTo>
                    <a:pt x="0" y="135"/>
                  </a:lnTo>
                  <a:lnTo>
                    <a:pt x="192" y="22"/>
                  </a:lnTo>
                  <a:lnTo>
                    <a:pt x="19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4" name="Freeform 769"/>
            <p:cNvSpPr>
              <a:spLocks/>
            </p:cNvSpPr>
            <p:nvPr/>
          </p:nvSpPr>
          <p:spPr bwMode="auto">
            <a:xfrm>
              <a:off x="3836" y="2822"/>
              <a:ext cx="11" cy="48"/>
            </a:xfrm>
            <a:custGeom>
              <a:avLst/>
              <a:gdLst>
                <a:gd name="T0" fmla="*/ 0 w 11"/>
                <a:gd name="T1" fmla="*/ 0 h 48"/>
                <a:gd name="T2" fmla="*/ 0 w 11"/>
                <a:gd name="T3" fmla="*/ 39 h 48"/>
                <a:gd name="T4" fmla="*/ 10 w 11"/>
                <a:gd name="T5" fmla="*/ 47 h 48"/>
                <a:gd name="T6" fmla="*/ 10 w 11"/>
                <a:gd name="T7" fmla="*/ 8 h 48"/>
                <a:gd name="T8" fmla="*/ 0 w 11"/>
                <a:gd name="T9" fmla="*/ 0 h 48"/>
              </a:gdLst>
              <a:ahLst/>
              <a:cxnLst>
                <a:cxn ang="0">
                  <a:pos x="T0" y="T1"/>
                </a:cxn>
                <a:cxn ang="0">
                  <a:pos x="T2" y="T3"/>
                </a:cxn>
                <a:cxn ang="0">
                  <a:pos x="T4" y="T5"/>
                </a:cxn>
                <a:cxn ang="0">
                  <a:pos x="T6" y="T7"/>
                </a:cxn>
                <a:cxn ang="0">
                  <a:pos x="T8" y="T9"/>
                </a:cxn>
              </a:cxnLst>
              <a:rect l="0" t="0" r="r" b="b"/>
              <a:pathLst>
                <a:path w="11" h="48">
                  <a:moveTo>
                    <a:pt x="0" y="0"/>
                  </a:moveTo>
                  <a:lnTo>
                    <a:pt x="0" y="39"/>
                  </a:lnTo>
                  <a:lnTo>
                    <a:pt x="10" y="47"/>
                  </a:lnTo>
                  <a:lnTo>
                    <a:pt x="10" y="8"/>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5" name="Freeform 770"/>
            <p:cNvSpPr>
              <a:spLocks/>
            </p:cNvSpPr>
            <p:nvPr/>
          </p:nvSpPr>
          <p:spPr bwMode="auto">
            <a:xfrm>
              <a:off x="3836" y="2822"/>
              <a:ext cx="17" cy="54"/>
            </a:xfrm>
            <a:custGeom>
              <a:avLst/>
              <a:gdLst>
                <a:gd name="T0" fmla="*/ 0 w 17"/>
                <a:gd name="T1" fmla="*/ 0 h 54"/>
                <a:gd name="T2" fmla="*/ 0 w 17"/>
                <a:gd name="T3" fmla="*/ 44 h 54"/>
                <a:gd name="T4" fmla="*/ 16 w 17"/>
                <a:gd name="T5" fmla="*/ 53 h 54"/>
                <a:gd name="T6" fmla="*/ 16 w 17"/>
                <a:gd name="T7" fmla="*/ 9 h 54"/>
                <a:gd name="T8" fmla="*/ 0 w 17"/>
                <a:gd name="T9" fmla="*/ 0 h 54"/>
              </a:gdLst>
              <a:ahLst/>
              <a:cxnLst>
                <a:cxn ang="0">
                  <a:pos x="T0" y="T1"/>
                </a:cxn>
                <a:cxn ang="0">
                  <a:pos x="T2" y="T3"/>
                </a:cxn>
                <a:cxn ang="0">
                  <a:pos x="T4" y="T5"/>
                </a:cxn>
                <a:cxn ang="0">
                  <a:pos x="T6" y="T7"/>
                </a:cxn>
                <a:cxn ang="0">
                  <a:pos x="T8" y="T9"/>
                </a:cxn>
              </a:cxnLst>
              <a:rect l="0" t="0" r="r" b="b"/>
              <a:pathLst>
                <a:path w="17" h="54">
                  <a:moveTo>
                    <a:pt x="0" y="0"/>
                  </a:moveTo>
                  <a:lnTo>
                    <a:pt x="0" y="44"/>
                  </a:lnTo>
                  <a:lnTo>
                    <a:pt x="16" y="53"/>
                  </a:lnTo>
                  <a:lnTo>
                    <a:pt x="16" y="9"/>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6" name="Freeform 771"/>
            <p:cNvSpPr>
              <a:spLocks/>
            </p:cNvSpPr>
            <p:nvPr/>
          </p:nvSpPr>
          <p:spPr bwMode="auto">
            <a:xfrm>
              <a:off x="3779" y="2707"/>
              <a:ext cx="204" cy="112"/>
            </a:xfrm>
            <a:custGeom>
              <a:avLst/>
              <a:gdLst>
                <a:gd name="T0" fmla="*/ 203 w 204"/>
                <a:gd name="T1" fmla="*/ 4 h 112"/>
                <a:gd name="T2" fmla="*/ 193 w 204"/>
                <a:gd name="T3" fmla="*/ 0 h 112"/>
                <a:gd name="T4" fmla="*/ 0 w 204"/>
                <a:gd name="T5" fmla="*/ 103 h 112"/>
                <a:gd name="T6" fmla="*/ 17 w 204"/>
                <a:gd name="T7" fmla="*/ 111 h 112"/>
                <a:gd name="T8" fmla="*/ 203 w 204"/>
                <a:gd name="T9" fmla="*/ 4 h 112"/>
              </a:gdLst>
              <a:ahLst/>
              <a:cxnLst>
                <a:cxn ang="0">
                  <a:pos x="T0" y="T1"/>
                </a:cxn>
                <a:cxn ang="0">
                  <a:pos x="T2" y="T3"/>
                </a:cxn>
                <a:cxn ang="0">
                  <a:pos x="T4" y="T5"/>
                </a:cxn>
                <a:cxn ang="0">
                  <a:pos x="T6" y="T7"/>
                </a:cxn>
                <a:cxn ang="0">
                  <a:pos x="T8" y="T9"/>
                </a:cxn>
              </a:cxnLst>
              <a:rect l="0" t="0" r="r" b="b"/>
              <a:pathLst>
                <a:path w="204" h="112">
                  <a:moveTo>
                    <a:pt x="203" y="4"/>
                  </a:moveTo>
                  <a:lnTo>
                    <a:pt x="193" y="0"/>
                  </a:lnTo>
                  <a:lnTo>
                    <a:pt x="0" y="103"/>
                  </a:lnTo>
                  <a:lnTo>
                    <a:pt x="17" y="111"/>
                  </a:lnTo>
                  <a:lnTo>
                    <a:pt x="203" y="4"/>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7" name="Freeform 772"/>
            <p:cNvSpPr>
              <a:spLocks/>
            </p:cNvSpPr>
            <p:nvPr/>
          </p:nvSpPr>
          <p:spPr bwMode="auto">
            <a:xfrm>
              <a:off x="3779" y="2707"/>
              <a:ext cx="210" cy="118"/>
            </a:xfrm>
            <a:custGeom>
              <a:avLst/>
              <a:gdLst>
                <a:gd name="T0" fmla="*/ 209 w 210"/>
                <a:gd name="T1" fmla="*/ 4 h 118"/>
                <a:gd name="T2" fmla="*/ 199 w 210"/>
                <a:gd name="T3" fmla="*/ 0 h 118"/>
                <a:gd name="T4" fmla="*/ 0 w 210"/>
                <a:gd name="T5" fmla="*/ 109 h 118"/>
                <a:gd name="T6" fmla="*/ 17 w 210"/>
                <a:gd name="T7" fmla="*/ 117 h 118"/>
                <a:gd name="T8" fmla="*/ 209 w 210"/>
                <a:gd name="T9" fmla="*/ 4 h 118"/>
              </a:gdLst>
              <a:ahLst/>
              <a:cxnLst>
                <a:cxn ang="0">
                  <a:pos x="T0" y="T1"/>
                </a:cxn>
                <a:cxn ang="0">
                  <a:pos x="T2" y="T3"/>
                </a:cxn>
                <a:cxn ang="0">
                  <a:pos x="T4" y="T5"/>
                </a:cxn>
                <a:cxn ang="0">
                  <a:pos x="T6" y="T7"/>
                </a:cxn>
                <a:cxn ang="0">
                  <a:pos x="T8" y="T9"/>
                </a:cxn>
              </a:cxnLst>
              <a:rect l="0" t="0" r="r" b="b"/>
              <a:pathLst>
                <a:path w="210" h="118">
                  <a:moveTo>
                    <a:pt x="209" y="4"/>
                  </a:moveTo>
                  <a:lnTo>
                    <a:pt x="199" y="0"/>
                  </a:lnTo>
                  <a:lnTo>
                    <a:pt x="0" y="109"/>
                  </a:lnTo>
                  <a:lnTo>
                    <a:pt x="17" y="117"/>
                  </a:lnTo>
                  <a:lnTo>
                    <a:pt x="209"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8" name="Freeform 773"/>
            <p:cNvSpPr>
              <a:spLocks/>
            </p:cNvSpPr>
            <p:nvPr/>
          </p:nvSpPr>
          <p:spPr bwMode="auto">
            <a:xfrm>
              <a:off x="3796" y="2711"/>
              <a:ext cx="187" cy="129"/>
            </a:xfrm>
            <a:custGeom>
              <a:avLst/>
              <a:gdLst>
                <a:gd name="T0" fmla="*/ 186 w 187"/>
                <a:gd name="T1" fmla="*/ 0 h 129"/>
                <a:gd name="T2" fmla="*/ 17 w 187"/>
                <a:gd name="T3" fmla="*/ 96 h 129"/>
                <a:gd name="T4" fmla="*/ 17 w 187"/>
                <a:gd name="T5" fmla="*/ 80 h 129"/>
                <a:gd name="T6" fmla="*/ 0 w 187"/>
                <a:gd name="T7" fmla="*/ 88 h 129"/>
                <a:gd name="T8" fmla="*/ 0 w 187"/>
                <a:gd name="T9" fmla="*/ 128 h 129"/>
                <a:gd name="T10" fmla="*/ 186 w 187"/>
                <a:gd name="T11" fmla="*/ 21 h 129"/>
                <a:gd name="T12" fmla="*/ 186 w 187"/>
                <a:gd name="T13" fmla="*/ 0 h 129"/>
              </a:gdLst>
              <a:ahLst/>
              <a:cxnLst>
                <a:cxn ang="0">
                  <a:pos x="T0" y="T1"/>
                </a:cxn>
                <a:cxn ang="0">
                  <a:pos x="T2" y="T3"/>
                </a:cxn>
                <a:cxn ang="0">
                  <a:pos x="T4" y="T5"/>
                </a:cxn>
                <a:cxn ang="0">
                  <a:pos x="T6" y="T7"/>
                </a:cxn>
                <a:cxn ang="0">
                  <a:pos x="T8" y="T9"/>
                </a:cxn>
                <a:cxn ang="0">
                  <a:pos x="T10" y="T11"/>
                </a:cxn>
                <a:cxn ang="0">
                  <a:pos x="T12" y="T13"/>
                </a:cxn>
              </a:cxnLst>
              <a:rect l="0" t="0" r="r" b="b"/>
              <a:pathLst>
                <a:path w="187" h="129">
                  <a:moveTo>
                    <a:pt x="186" y="0"/>
                  </a:moveTo>
                  <a:lnTo>
                    <a:pt x="17" y="96"/>
                  </a:lnTo>
                  <a:lnTo>
                    <a:pt x="17" y="80"/>
                  </a:lnTo>
                  <a:lnTo>
                    <a:pt x="0" y="88"/>
                  </a:lnTo>
                  <a:lnTo>
                    <a:pt x="0" y="128"/>
                  </a:lnTo>
                  <a:lnTo>
                    <a:pt x="186" y="21"/>
                  </a:lnTo>
                  <a:lnTo>
                    <a:pt x="18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79" name="Freeform 774"/>
            <p:cNvSpPr>
              <a:spLocks/>
            </p:cNvSpPr>
            <p:nvPr/>
          </p:nvSpPr>
          <p:spPr bwMode="auto">
            <a:xfrm>
              <a:off x="3796" y="2711"/>
              <a:ext cx="193" cy="135"/>
            </a:xfrm>
            <a:custGeom>
              <a:avLst/>
              <a:gdLst>
                <a:gd name="T0" fmla="*/ 192 w 193"/>
                <a:gd name="T1" fmla="*/ 0 h 135"/>
                <a:gd name="T2" fmla="*/ 18 w 193"/>
                <a:gd name="T3" fmla="*/ 100 h 135"/>
                <a:gd name="T4" fmla="*/ 18 w 193"/>
                <a:gd name="T5" fmla="*/ 84 h 135"/>
                <a:gd name="T6" fmla="*/ 0 w 193"/>
                <a:gd name="T7" fmla="*/ 92 h 135"/>
                <a:gd name="T8" fmla="*/ 0 w 193"/>
                <a:gd name="T9" fmla="*/ 134 h 135"/>
                <a:gd name="T10" fmla="*/ 192 w 193"/>
                <a:gd name="T11" fmla="*/ 22 h 135"/>
                <a:gd name="T12" fmla="*/ 192 w 193"/>
                <a:gd name="T13" fmla="*/ 0 h 135"/>
              </a:gdLst>
              <a:ahLst/>
              <a:cxnLst>
                <a:cxn ang="0">
                  <a:pos x="T0" y="T1"/>
                </a:cxn>
                <a:cxn ang="0">
                  <a:pos x="T2" y="T3"/>
                </a:cxn>
                <a:cxn ang="0">
                  <a:pos x="T4" y="T5"/>
                </a:cxn>
                <a:cxn ang="0">
                  <a:pos x="T6" y="T7"/>
                </a:cxn>
                <a:cxn ang="0">
                  <a:pos x="T8" y="T9"/>
                </a:cxn>
                <a:cxn ang="0">
                  <a:pos x="T10" y="T11"/>
                </a:cxn>
                <a:cxn ang="0">
                  <a:pos x="T12" y="T13"/>
                </a:cxn>
              </a:cxnLst>
              <a:rect l="0" t="0" r="r" b="b"/>
              <a:pathLst>
                <a:path w="193" h="135">
                  <a:moveTo>
                    <a:pt x="192" y="0"/>
                  </a:moveTo>
                  <a:lnTo>
                    <a:pt x="18" y="100"/>
                  </a:lnTo>
                  <a:lnTo>
                    <a:pt x="18" y="84"/>
                  </a:lnTo>
                  <a:lnTo>
                    <a:pt x="0" y="92"/>
                  </a:lnTo>
                  <a:lnTo>
                    <a:pt x="0" y="134"/>
                  </a:lnTo>
                  <a:lnTo>
                    <a:pt x="192" y="22"/>
                  </a:lnTo>
                  <a:lnTo>
                    <a:pt x="19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0" name="Freeform 775"/>
            <p:cNvSpPr>
              <a:spLocks/>
            </p:cNvSpPr>
            <p:nvPr/>
          </p:nvSpPr>
          <p:spPr bwMode="auto">
            <a:xfrm>
              <a:off x="3779" y="2793"/>
              <a:ext cx="12" cy="48"/>
            </a:xfrm>
            <a:custGeom>
              <a:avLst/>
              <a:gdLst>
                <a:gd name="T0" fmla="*/ 0 w 12"/>
                <a:gd name="T1" fmla="*/ 0 h 48"/>
                <a:gd name="T2" fmla="*/ 0 w 12"/>
                <a:gd name="T3" fmla="*/ 39 h 48"/>
                <a:gd name="T4" fmla="*/ 11 w 12"/>
                <a:gd name="T5" fmla="*/ 47 h 48"/>
                <a:gd name="T6" fmla="*/ 11 w 12"/>
                <a:gd name="T7" fmla="*/ 7 h 48"/>
                <a:gd name="T8" fmla="*/ 0 w 12"/>
                <a:gd name="T9" fmla="*/ 0 h 48"/>
              </a:gdLst>
              <a:ahLst/>
              <a:cxnLst>
                <a:cxn ang="0">
                  <a:pos x="T0" y="T1"/>
                </a:cxn>
                <a:cxn ang="0">
                  <a:pos x="T2" y="T3"/>
                </a:cxn>
                <a:cxn ang="0">
                  <a:pos x="T4" y="T5"/>
                </a:cxn>
                <a:cxn ang="0">
                  <a:pos x="T6" y="T7"/>
                </a:cxn>
                <a:cxn ang="0">
                  <a:pos x="T8" y="T9"/>
                </a:cxn>
              </a:cxnLst>
              <a:rect l="0" t="0" r="r" b="b"/>
              <a:pathLst>
                <a:path w="12" h="48">
                  <a:moveTo>
                    <a:pt x="0" y="0"/>
                  </a:moveTo>
                  <a:lnTo>
                    <a:pt x="0" y="39"/>
                  </a:lnTo>
                  <a:lnTo>
                    <a:pt x="11" y="47"/>
                  </a:lnTo>
                  <a:lnTo>
                    <a:pt x="11" y="7"/>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1" name="Freeform 776"/>
            <p:cNvSpPr>
              <a:spLocks/>
            </p:cNvSpPr>
            <p:nvPr/>
          </p:nvSpPr>
          <p:spPr bwMode="auto">
            <a:xfrm>
              <a:off x="3779" y="2793"/>
              <a:ext cx="18" cy="54"/>
            </a:xfrm>
            <a:custGeom>
              <a:avLst/>
              <a:gdLst>
                <a:gd name="T0" fmla="*/ 0 w 18"/>
                <a:gd name="T1" fmla="*/ 0 h 54"/>
                <a:gd name="T2" fmla="*/ 0 w 18"/>
                <a:gd name="T3" fmla="*/ 44 h 54"/>
                <a:gd name="T4" fmla="*/ 17 w 18"/>
                <a:gd name="T5" fmla="*/ 53 h 54"/>
                <a:gd name="T6" fmla="*/ 17 w 18"/>
                <a:gd name="T7" fmla="*/ 8 h 54"/>
                <a:gd name="T8" fmla="*/ 0 w 18"/>
                <a:gd name="T9" fmla="*/ 0 h 54"/>
              </a:gdLst>
              <a:ahLst/>
              <a:cxnLst>
                <a:cxn ang="0">
                  <a:pos x="T0" y="T1"/>
                </a:cxn>
                <a:cxn ang="0">
                  <a:pos x="T2" y="T3"/>
                </a:cxn>
                <a:cxn ang="0">
                  <a:pos x="T4" y="T5"/>
                </a:cxn>
                <a:cxn ang="0">
                  <a:pos x="T6" y="T7"/>
                </a:cxn>
                <a:cxn ang="0">
                  <a:pos x="T8" y="T9"/>
                </a:cxn>
              </a:cxnLst>
              <a:rect l="0" t="0" r="r" b="b"/>
              <a:pathLst>
                <a:path w="18" h="54">
                  <a:moveTo>
                    <a:pt x="0" y="0"/>
                  </a:moveTo>
                  <a:lnTo>
                    <a:pt x="0" y="44"/>
                  </a:lnTo>
                  <a:lnTo>
                    <a:pt x="17" y="53"/>
                  </a:lnTo>
                  <a:lnTo>
                    <a:pt x="17" y="8"/>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2" name="Freeform 777"/>
            <p:cNvSpPr>
              <a:spLocks/>
            </p:cNvSpPr>
            <p:nvPr/>
          </p:nvSpPr>
          <p:spPr bwMode="auto">
            <a:xfrm>
              <a:off x="3723" y="2678"/>
              <a:ext cx="204" cy="112"/>
            </a:xfrm>
            <a:custGeom>
              <a:avLst/>
              <a:gdLst>
                <a:gd name="T0" fmla="*/ 203 w 204"/>
                <a:gd name="T1" fmla="*/ 4 h 112"/>
                <a:gd name="T2" fmla="*/ 193 w 204"/>
                <a:gd name="T3" fmla="*/ 0 h 112"/>
                <a:gd name="T4" fmla="*/ 0 w 204"/>
                <a:gd name="T5" fmla="*/ 103 h 112"/>
                <a:gd name="T6" fmla="*/ 17 w 204"/>
                <a:gd name="T7" fmla="*/ 111 h 112"/>
                <a:gd name="T8" fmla="*/ 203 w 204"/>
                <a:gd name="T9" fmla="*/ 4 h 112"/>
              </a:gdLst>
              <a:ahLst/>
              <a:cxnLst>
                <a:cxn ang="0">
                  <a:pos x="T0" y="T1"/>
                </a:cxn>
                <a:cxn ang="0">
                  <a:pos x="T2" y="T3"/>
                </a:cxn>
                <a:cxn ang="0">
                  <a:pos x="T4" y="T5"/>
                </a:cxn>
                <a:cxn ang="0">
                  <a:pos x="T6" y="T7"/>
                </a:cxn>
                <a:cxn ang="0">
                  <a:pos x="T8" y="T9"/>
                </a:cxn>
              </a:cxnLst>
              <a:rect l="0" t="0" r="r" b="b"/>
              <a:pathLst>
                <a:path w="204" h="112">
                  <a:moveTo>
                    <a:pt x="203" y="4"/>
                  </a:moveTo>
                  <a:lnTo>
                    <a:pt x="193" y="0"/>
                  </a:lnTo>
                  <a:lnTo>
                    <a:pt x="0" y="103"/>
                  </a:lnTo>
                  <a:lnTo>
                    <a:pt x="17" y="111"/>
                  </a:lnTo>
                  <a:lnTo>
                    <a:pt x="203" y="4"/>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3" name="Freeform 778"/>
            <p:cNvSpPr>
              <a:spLocks/>
            </p:cNvSpPr>
            <p:nvPr/>
          </p:nvSpPr>
          <p:spPr bwMode="auto">
            <a:xfrm>
              <a:off x="3723" y="2678"/>
              <a:ext cx="210" cy="118"/>
            </a:xfrm>
            <a:custGeom>
              <a:avLst/>
              <a:gdLst>
                <a:gd name="T0" fmla="*/ 209 w 210"/>
                <a:gd name="T1" fmla="*/ 4 h 118"/>
                <a:gd name="T2" fmla="*/ 199 w 210"/>
                <a:gd name="T3" fmla="*/ 0 h 118"/>
                <a:gd name="T4" fmla="*/ 0 w 210"/>
                <a:gd name="T5" fmla="*/ 109 h 118"/>
                <a:gd name="T6" fmla="*/ 17 w 210"/>
                <a:gd name="T7" fmla="*/ 117 h 118"/>
                <a:gd name="T8" fmla="*/ 209 w 210"/>
                <a:gd name="T9" fmla="*/ 4 h 118"/>
              </a:gdLst>
              <a:ahLst/>
              <a:cxnLst>
                <a:cxn ang="0">
                  <a:pos x="T0" y="T1"/>
                </a:cxn>
                <a:cxn ang="0">
                  <a:pos x="T2" y="T3"/>
                </a:cxn>
                <a:cxn ang="0">
                  <a:pos x="T4" y="T5"/>
                </a:cxn>
                <a:cxn ang="0">
                  <a:pos x="T6" y="T7"/>
                </a:cxn>
                <a:cxn ang="0">
                  <a:pos x="T8" y="T9"/>
                </a:cxn>
              </a:cxnLst>
              <a:rect l="0" t="0" r="r" b="b"/>
              <a:pathLst>
                <a:path w="210" h="118">
                  <a:moveTo>
                    <a:pt x="209" y="4"/>
                  </a:moveTo>
                  <a:lnTo>
                    <a:pt x="199" y="0"/>
                  </a:lnTo>
                  <a:lnTo>
                    <a:pt x="0" y="109"/>
                  </a:lnTo>
                  <a:lnTo>
                    <a:pt x="17" y="117"/>
                  </a:lnTo>
                  <a:lnTo>
                    <a:pt x="209"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4" name="Freeform 779"/>
            <p:cNvSpPr>
              <a:spLocks/>
            </p:cNvSpPr>
            <p:nvPr/>
          </p:nvSpPr>
          <p:spPr bwMode="auto">
            <a:xfrm>
              <a:off x="3740" y="2682"/>
              <a:ext cx="187" cy="129"/>
            </a:xfrm>
            <a:custGeom>
              <a:avLst/>
              <a:gdLst>
                <a:gd name="T0" fmla="*/ 186 w 187"/>
                <a:gd name="T1" fmla="*/ 0 h 129"/>
                <a:gd name="T2" fmla="*/ 17 w 187"/>
                <a:gd name="T3" fmla="*/ 96 h 129"/>
                <a:gd name="T4" fmla="*/ 17 w 187"/>
                <a:gd name="T5" fmla="*/ 80 h 129"/>
                <a:gd name="T6" fmla="*/ 0 w 187"/>
                <a:gd name="T7" fmla="*/ 93 h 129"/>
                <a:gd name="T8" fmla="*/ 0 w 187"/>
                <a:gd name="T9" fmla="*/ 128 h 129"/>
                <a:gd name="T10" fmla="*/ 186 w 187"/>
                <a:gd name="T11" fmla="*/ 20 h 129"/>
                <a:gd name="T12" fmla="*/ 186 w 187"/>
                <a:gd name="T13" fmla="*/ 0 h 129"/>
              </a:gdLst>
              <a:ahLst/>
              <a:cxnLst>
                <a:cxn ang="0">
                  <a:pos x="T0" y="T1"/>
                </a:cxn>
                <a:cxn ang="0">
                  <a:pos x="T2" y="T3"/>
                </a:cxn>
                <a:cxn ang="0">
                  <a:pos x="T4" y="T5"/>
                </a:cxn>
                <a:cxn ang="0">
                  <a:pos x="T6" y="T7"/>
                </a:cxn>
                <a:cxn ang="0">
                  <a:pos x="T8" y="T9"/>
                </a:cxn>
                <a:cxn ang="0">
                  <a:pos x="T10" y="T11"/>
                </a:cxn>
                <a:cxn ang="0">
                  <a:pos x="T12" y="T13"/>
                </a:cxn>
              </a:cxnLst>
              <a:rect l="0" t="0" r="r" b="b"/>
              <a:pathLst>
                <a:path w="187" h="129">
                  <a:moveTo>
                    <a:pt x="186" y="0"/>
                  </a:moveTo>
                  <a:lnTo>
                    <a:pt x="17" y="96"/>
                  </a:lnTo>
                  <a:lnTo>
                    <a:pt x="17" y="80"/>
                  </a:lnTo>
                  <a:lnTo>
                    <a:pt x="0" y="93"/>
                  </a:lnTo>
                  <a:lnTo>
                    <a:pt x="0" y="128"/>
                  </a:lnTo>
                  <a:lnTo>
                    <a:pt x="186" y="20"/>
                  </a:lnTo>
                  <a:lnTo>
                    <a:pt x="18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5" name="Freeform 780"/>
            <p:cNvSpPr>
              <a:spLocks/>
            </p:cNvSpPr>
            <p:nvPr/>
          </p:nvSpPr>
          <p:spPr bwMode="auto">
            <a:xfrm>
              <a:off x="3740" y="2682"/>
              <a:ext cx="193" cy="135"/>
            </a:xfrm>
            <a:custGeom>
              <a:avLst/>
              <a:gdLst>
                <a:gd name="T0" fmla="*/ 192 w 193"/>
                <a:gd name="T1" fmla="*/ 0 h 135"/>
                <a:gd name="T2" fmla="*/ 18 w 193"/>
                <a:gd name="T3" fmla="*/ 100 h 135"/>
                <a:gd name="T4" fmla="*/ 18 w 193"/>
                <a:gd name="T5" fmla="*/ 84 h 135"/>
                <a:gd name="T6" fmla="*/ 0 w 193"/>
                <a:gd name="T7" fmla="*/ 97 h 135"/>
                <a:gd name="T8" fmla="*/ 0 w 193"/>
                <a:gd name="T9" fmla="*/ 134 h 135"/>
                <a:gd name="T10" fmla="*/ 192 w 193"/>
                <a:gd name="T11" fmla="*/ 21 h 135"/>
                <a:gd name="T12" fmla="*/ 192 w 193"/>
                <a:gd name="T13" fmla="*/ 0 h 135"/>
              </a:gdLst>
              <a:ahLst/>
              <a:cxnLst>
                <a:cxn ang="0">
                  <a:pos x="T0" y="T1"/>
                </a:cxn>
                <a:cxn ang="0">
                  <a:pos x="T2" y="T3"/>
                </a:cxn>
                <a:cxn ang="0">
                  <a:pos x="T4" y="T5"/>
                </a:cxn>
                <a:cxn ang="0">
                  <a:pos x="T6" y="T7"/>
                </a:cxn>
                <a:cxn ang="0">
                  <a:pos x="T8" y="T9"/>
                </a:cxn>
                <a:cxn ang="0">
                  <a:pos x="T10" y="T11"/>
                </a:cxn>
                <a:cxn ang="0">
                  <a:pos x="T12" y="T13"/>
                </a:cxn>
              </a:cxnLst>
              <a:rect l="0" t="0" r="r" b="b"/>
              <a:pathLst>
                <a:path w="193" h="135">
                  <a:moveTo>
                    <a:pt x="192" y="0"/>
                  </a:moveTo>
                  <a:lnTo>
                    <a:pt x="18" y="100"/>
                  </a:lnTo>
                  <a:lnTo>
                    <a:pt x="18" y="84"/>
                  </a:lnTo>
                  <a:lnTo>
                    <a:pt x="0" y="97"/>
                  </a:lnTo>
                  <a:lnTo>
                    <a:pt x="0" y="134"/>
                  </a:lnTo>
                  <a:lnTo>
                    <a:pt x="192" y="21"/>
                  </a:lnTo>
                  <a:lnTo>
                    <a:pt x="19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6" name="Freeform 781"/>
            <p:cNvSpPr>
              <a:spLocks/>
            </p:cNvSpPr>
            <p:nvPr/>
          </p:nvSpPr>
          <p:spPr bwMode="auto">
            <a:xfrm>
              <a:off x="3724" y="2764"/>
              <a:ext cx="11" cy="47"/>
            </a:xfrm>
            <a:custGeom>
              <a:avLst/>
              <a:gdLst>
                <a:gd name="T0" fmla="*/ 0 w 11"/>
                <a:gd name="T1" fmla="*/ 0 h 47"/>
                <a:gd name="T2" fmla="*/ 0 w 11"/>
                <a:gd name="T3" fmla="*/ 39 h 47"/>
                <a:gd name="T4" fmla="*/ 10 w 11"/>
                <a:gd name="T5" fmla="*/ 46 h 47"/>
                <a:gd name="T6" fmla="*/ 10 w 11"/>
                <a:gd name="T7" fmla="*/ 7 h 47"/>
                <a:gd name="T8" fmla="*/ 0 w 11"/>
                <a:gd name="T9" fmla="*/ 0 h 47"/>
              </a:gdLst>
              <a:ahLst/>
              <a:cxnLst>
                <a:cxn ang="0">
                  <a:pos x="T0" y="T1"/>
                </a:cxn>
                <a:cxn ang="0">
                  <a:pos x="T2" y="T3"/>
                </a:cxn>
                <a:cxn ang="0">
                  <a:pos x="T4" y="T5"/>
                </a:cxn>
                <a:cxn ang="0">
                  <a:pos x="T6" y="T7"/>
                </a:cxn>
                <a:cxn ang="0">
                  <a:pos x="T8" y="T9"/>
                </a:cxn>
              </a:cxnLst>
              <a:rect l="0" t="0" r="r" b="b"/>
              <a:pathLst>
                <a:path w="11" h="47">
                  <a:moveTo>
                    <a:pt x="0" y="0"/>
                  </a:moveTo>
                  <a:lnTo>
                    <a:pt x="0" y="39"/>
                  </a:lnTo>
                  <a:lnTo>
                    <a:pt x="10" y="46"/>
                  </a:lnTo>
                  <a:lnTo>
                    <a:pt x="10" y="7"/>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7" name="Freeform 782"/>
            <p:cNvSpPr>
              <a:spLocks/>
            </p:cNvSpPr>
            <p:nvPr/>
          </p:nvSpPr>
          <p:spPr bwMode="auto">
            <a:xfrm>
              <a:off x="3724" y="2764"/>
              <a:ext cx="17" cy="53"/>
            </a:xfrm>
            <a:custGeom>
              <a:avLst/>
              <a:gdLst>
                <a:gd name="T0" fmla="*/ 0 w 17"/>
                <a:gd name="T1" fmla="*/ 0 h 53"/>
                <a:gd name="T2" fmla="*/ 0 w 17"/>
                <a:gd name="T3" fmla="*/ 44 h 53"/>
                <a:gd name="T4" fmla="*/ 16 w 17"/>
                <a:gd name="T5" fmla="*/ 52 h 53"/>
                <a:gd name="T6" fmla="*/ 16 w 17"/>
                <a:gd name="T7" fmla="*/ 8 h 53"/>
                <a:gd name="T8" fmla="*/ 0 w 17"/>
                <a:gd name="T9" fmla="*/ 0 h 53"/>
              </a:gdLst>
              <a:ahLst/>
              <a:cxnLst>
                <a:cxn ang="0">
                  <a:pos x="T0" y="T1"/>
                </a:cxn>
                <a:cxn ang="0">
                  <a:pos x="T2" y="T3"/>
                </a:cxn>
                <a:cxn ang="0">
                  <a:pos x="T4" y="T5"/>
                </a:cxn>
                <a:cxn ang="0">
                  <a:pos x="T6" y="T7"/>
                </a:cxn>
                <a:cxn ang="0">
                  <a:pos x="T8" y="T9"/>
                </a:cxn>
              </a:cxnLst>
              <a:rect l="0" t="0" r="r" b="b"/>
              <a:pathLst>
                <a:path w="17" h="53">
                  <a:moveTo>
                    <a:pt x="0" y="0"/>
                  </a:moveTo>
                  <a:lnTo>
                    <a:pt x="0" y="44"/>
                  </a:lnTo>
                  <a:lnTo>
                    <a:pt x="16" y="52"/>
                  </a:lnTo>
                  <a:lnTo>
                    <a:pt x="16" y="8"/>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8" name="Freeform 783"/>
            <p:cNvSpPr>
              <a:spLocks/>
            </p:cNvSpPr>
            <p:nvPr/>
          </p:nvSpPr>
          <p:spPr bwMode="auto">
            <a:xfrm>
              <a:off x="3683" y="2599"/>
              <a:ext cx="151" cy="180"/>
            </a:xfrm>
            <a:custGeom>
              <a:avLst/>
              <a:gdLst>
                <a:gd name="T0" fmla="*/ 150 w 151"/>
                <a:gd name="T1" fmla="*/ 0 h 180"/>
                <a:gd name="T2" fmla="*/ 80 w 151"/>
                <a:gd name="T3" fmla="*/ 109 h 180"/>
                <a:gd name="T4" fmla="*/ 1 w 151"/>
                <a:gd name="T5" fmla="*/ 146 h 180"/>
                <a:gd name="T6" fmla="*/ 0 w 151"/>
                <a:gd name="T7" fmla="*/ 179 h 180"/>
                <a:gd name="T8" fmla="*/ 85 w 151"/>
                <a:gd name="T9" fmla="*/ 139 h 180"/>
                <a:gd name="T10" fmla="*/ 150 w 151"/>
                <a:gd name="T11" fmla="*/ 26 h 180"/>
                <a:gd name="T12" fmla="*/ 150 w 151"/>
                <a:gd name="T13" fmla="*/ 0 h 180"/>
              </a:gdLst>
              <a:ahLst/>
              <a:cxnLst>
                <a:cxn ang="0">
                  <a:pos x="T0" y="T1"/>
                </a:cxn>
                <a:cxn ang="0">
                  <a:pos x="T2" y="T3"/>
                </a:cxn>
                <a:cxn ang="0">
                  <a:pos x="T4" y="T5"/>
                </a:cxn>
                <a:cxn ang="0">
                  <a:pos x="T6" y="T7"/>
                </a:cxn>
                <a:cxn ang="0">
                  <a:pos x="T8" y="T9"/>
                </a:cxn>
                <a:cxn ang="0">
                  <a:pos x="T10" y="T11"/>
                </a:cxn>
                <a:cxn ang="0">
                  <a:pos x="T12" y="T13"/>
                </a:cxn>
              </a:cxnLst>
              <a:rect l="0" t="0" r="r" b="b"/>
              <a:pathLst>
                <a:path w="151" h="180">
                  <a:moveTo>
                    <a:pt x="150" y="0"/>
                  </a:moveTo>
                  <a:lnTo>
                    <a:pt x="80" y="109"/>
                  </a:lnTo>
                  <a:lnTo>
                    <a:pt x="1" y="146"/>
                  </a:lnTo>
                  <a:lnTo>
                    <a:pt x="0" y="179"/>
                  </a:lnTo>
                  <a:lnTo>
                    <a:pt x="85" y="139"/>
                  </a:lnTo>
                  <a:lnTo>
                    <a:pt x="150" y="26"/>
                  </a:lnTo>
                  <a:lnTo>
                    <a:pt x="150"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89" name="Freeform 784"/>
            <p:cNvSpPr>
              <a:spLocks/>
            </p:cNvSpPr>
            <p:nvPr/>
          </p:nvSpPr>
          <p:spPr bwMode="auto">
            <a:xfrm>
              <a:off x="3683" y="2599"/>
              <a:ext cx="157" cy="186"/>
            </a:xfrm>
            <a:custGeom>
              <a:avLst/>
              <a:gdLst>
                <a:gd name="T0" fmla="*/ 156 w 157"/>
                <a:gd name="T1" fmla="*/ 0 h 186"/>
                <a:gd name="T2" fmla="*/ 83 w 157"/>
                <a:gd name="T3" fmla="*/ 113 h 186"/>
                <a:gd name="T4" fmla="*/ 1 w 157"/>
                <a:gd name="T5" fmla="*/ 151 h 186"/>
                <a:gd name="T6" fmla="*/ 0 w 157"/>
                <a:gd name="T7" fmla="*/ 185 h 186"/>
                <a:gd name="T8" fmla="*/ 88 w 157"/>
                <a:gd name="T9" fmla="*/ 144 h 186"/>
                <a:gd name="T10" fmla="*/ 156 w 157"/>
                <a:gd name="T11" fmla="*/ 27 h 186"/>
                <a:gd name="T12" fmla="*/ 156 w 157"/>
                <a:gd name="T13" fmla="*/ 0 h 186"/>
              </a:gdLst>
              <a:ahLst/>
              <a:cxnLst>
                <a:cxn ang="0">
                  <a:pos x="T0" y="T1"/>
                </a:cxn>
                <a:cxn ang="0">
                  <a:pos x="T2" y="T3"/>
                </a:cxn>
                <a:cxn ang="0">
                  <a:pos x="T4" y="T5"/>
                </a:cxn>
                <a:cxn ang="0">
                  <a:pos x="T6" y="T7"/>
                </a:cxn>
                <a:cxn ang="0">
                  <a:pos x="T8" y="T9"/>
                </a:cxn>
                <a:cxn ang="0">
                  <a:pos x="T10" y="T11"/>
                </a:cxn>
                <a:cxn ang="0">
                  <a:pos x="T12" y="T13"/>
                </a:cxn>
              </a:cxnLst>
              <a:rect l="0" t="0" r="r" b="b"/>
              <a:pathLst>
                <a:path w="157" h="186">
                  <a:moveTo>
                    <a:pt x="156" y="0"/>
                  </a:moveTo>
                  <a:lnTo>
                    <a:pt x="83" y="113"/>
                  </a:lnTo>
                  <a:lnTo>
                    <a:pt x="1" y="151"/>
                  </a:lnTo>
                  <a:lnTo>
                    <a:pt x="0" y="185"/>
                  </a:lnTo>
                  <a:lnTo>
                    <a:pt x="88" y="144"/>
                  </a:lnTo>
                  <a:lnTo>
                    <a:pt x="156" y="27"/>
                  </a:lnTo>
                  <a:lnTo>
                    <a:pt x="15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0" name="Freeform 785"/>
            <p:cNvSpPr>
              <a:spLocks/>
            </p:cNvSpPr>
            <p:nvPr/>
          </p:nvSpPr>
          <p:spPr bwMode="auto">
            <a:xfrm>
              <a:off x="3667" y="2580"/>
              <a:ext cx="167" cy="165"/>
            </a:xfrm>
            <a:custGeom>
              <a:avLst/>
              <a:gdLst>
                <a:gd name="T0" fmla="*/ 166 w 167"/>
                <a:gd name="T1" fmla="*/ 18 h 165"/>
                <a:gd name="T2" fmla="*/ 166 w 167"/>
                <a:gd name="T3" fmla="*/ 0 h 165"/>
                <a:gd name="T4" fmla="*/ 82 w 167"/>
                <a:gd name="T5" fmla="*/ 121 h 165"/>
                <a:gd name="T6" fmla="*/ 0 w 167"/>
                <a:gd name="T7" fmla="*/ 155 h 165"/>
                <a:gd name="T8" fmla="*/ 16 w 167"/>
                <a:gd name="T9" fmla="*/ 164 h 165"/>
                <a:gd name="T10" fmla="*/ 96 w 167"/>
                <a:gd name="T11" fmla="*/ 127 h 165"/>
                <a:gd name="T12" fmla="*/ 166 w 167"/>
                <a:gd name="T13" fmla="*/ 18 h 165"/>
              </a:gdLst>
              <a:ahLst/>
              <a:cxnLst>
                <a:cxn ang="0">
                  <a:pos x="T0" y="T1"/>
                </a:cxn>
                <a:cxn ang="0">
                  <a:pos x="T2" y="T3"/>
                </a:cxn>
                <a:cxn ang="0">
                  <a:pos x="T4" y="T5"/>
                </a:cxn>
                <a:cxn ang="0">
                  <a:pos x="T6" y="T7"/>
                </a:cxn>
                <a:cxn ang="0">
                  <a:pos x="T8" y="T9"/>
                </a:cxn>
                <a:cxn ang="0">
                  <a:pos x="T10" y="T11"/>
                </a:cxn>
                <a:cxn ang="0">
                  <a:pos x="T12" y="T13"/>
                </a:cxn>
              </a:cxnLst>
              <a:rect l="0" t="0" r="r" b="b"/>
              <a:pathLst>
                <a:path w="167" h="165">
                  <a:moveTo>
                    <a:pt x="166" y="18"/>
                  </a:moveTo>
                  <a:lnTo>
                    <a:pt x="166" y="0"/>
                  </a:lnTo>
                  <a:lnTo>
                    <a:pt x="82" y="121"/>
                  </a:lnTo>
                  <a:lnTo>
                    <a:pt x="0" y="155"/>
                  </a:lnTo>
                  <a:lnTo>
                    <a:pt x="16" y="164"/>
                  </a:lnTo>
                  <a:lnTo>
                    <a:pt x="96" y="127"/>
                  </a:lnTo>
                  <a:lnTo>
                    <a:pt x="166" y="18"/>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1" name="Freeform 786"/>
            <p:cNvSpPr>
              <a:spLocks/>
            </p:cNvSpPr>
            <p:nvPr/>
          </p:nvSpPr>
          <p:spPr bwMode="auto">
            <a:xfrm>
              <a:off x="3667" y="2580"/>
              <a:ext cx="173" cy="171"/>
            </a:xfrm>
            <a:custGeom>
              <a:avLst/>
              <a:gdLst>
                <a:gd name="T0" fmla="*/ 172 w 173"/>
                <a:gd name="T1" fmla="*/ 19 h 171"/>
                <a:gd name="T2" fmla="*/ 172 w 173"/>
                <a:gd name="T3" fmla="*/ 0 h 171"/>
                <a:gd name="T4" fmla="*/ 85 w 173"/>
                <a:gd name="T5" fmla="*/ 125 h 171"/>
                <a:gd name="T6" fmla="*/ 0 w 173"/>
                <a:gd name="T7" fmla="*/ 161 h 171"/>
                <a:gd name="T8" fmla="*/ 17 w 173"/>
                <a:gd name="T9" fmla="*/ 170 h 171"/>
                <a:gd name="T10" fmla="*/ 99 w 173"/>
                <a:gd name="T11" fmla="*/ 132 h 171"/>
                <a:gd name="T12" fmla="*/ 172 w 173"/>
                <a:gd name="T13" fmla="*/ 19 h 171"/>
              </a:gdLst>
              <a:ahLst/>
              <a:cxnLst>
                <a:cxn ang="0">
                  <a:pos x="T0" y="T1"/>
                </a:cxn>
                <a:cxn ang="0">
                  <a:pos x="T2" y="T3"/>
                </a:cxn>
                <a:cxn ang="0">
                  <a:pos x="T4" y="T5"/>
                </a:cxn>
                <a:cxn ang="0">
                  <a:pos x="T6" y="T7"/>
                </a:cxn>
                <a:cxn ang="0">
                  <a:pos x="T8" y="T9"/>
                </a:cxn>
                <a:cxn ang="0">
                  <a:pos x="T10" y="T11"/>
                </a:cxn>
                <a:cxn ang="0">
                  <a:pos x="T12" y="T13"/>
                </a:cxn>
              </a:cxnLst>
              <a:rect l="0" t="0" r="r" b="b"/>
              <a:pathLst>
                <a:path w="173" h="171">
                  <a:moveTo>
                    <a:pt x="172" y="19"/>
                  </a:moveTo>
                  <a:lnTo>
                    <a:pt x="172" y="0"/>
                  </a:lnTo>
                  <a:lnTo>
                    <a:pt x="85" y="125"/>
                  </a:lnTo>
                  <a:lnTo>
                    <a:pt x="0" y="161"/>
                  </a:lnTo>
                  <a:lnTo>
                    <a:pt x="17" y="170"/>
                  </a:lnTo>
                  <a:lnTo>
                    <a:pt x="99" y="132"/>
                  </a:lnTo>
                  <a:lnTo>
                    <a:pt x="172" y="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2" name="Freeform 787"/>
            <p:cNvSpPr>
              <a:spLocks/>
            </p:cNvSpPr>
            <p:nvPr/>
          </p:nvSpPr>
          <p:spPr bwMode="auto">
            <a:xfrm>
              <a:off x="3667" y="2741"/>
              <a:ext cx="11" cy="38"/>
            </a:xfrm>
            <a:custGeom>
              <a:avLst/>
              <a:gdLst>
                <a:gd name="T0" fmla="*/ 0 w 11"/>
                <a:gd name="T1" fmla="*/ 0 h 38"/>
                <a:gd name="T2" fmla="*/ 0 w 11"/>
                <a:gd name="T3" fmla="*/ 28 h 38"/>
                <a:gd name="T4" fmla="*/ 10 w 11"/>
                <a:gd name="T5" fmla="*/ 37 h 38"/>
                <a:gd name="T6" fmla="*/ 10 w 11"/>
                <a:gd name="T7" fmla="*/ 8 h 38"/>
                <a:gd name="T8" fmla="*/ 0 w 11"/>
                <a:gd name="T9" fmla="*/ 0 h 38"/>
              </a:gdLst>
              <a:ahLst/>
              <a:cxnLst>
                <a:cxn ang="0">
                  <a:pos x="T0" y="T1"/>
                </a:cxn>
                <a:cxn ang="0">
                  <a:pos x="T2" y="T3"/>
                </a:cxn>
                <a:cxn ang="0">
                  <a:pos x="T4" y="T5"/>
                </a:cxn>
                <a:cxn ang="0">
                  <a:pos x="T6" y="T7"/>
                </a:cxn>
                <a:cxn ang="0">
                  <a:pos x="T8" y="T9"/>
                </a:cxn>
              </a:cxnLst>
              <a:rect l="0" t="0" r="r" b="b"/>
              <a:pathLst>
                <a:path w="11" h="38">
                  <a:moveTo>
                    <a:pt x="0" y="0"/>
                  </a:moveTo>
                  <a:lnTo>
                    <a:pt x="0" y="28"/>
                  </a:lnTo>
                  <a:lnTo>
                    <a:pt x="10" y="37"/>
                  </a:lnTo>
                  <a:lnTo>
                    <a:pt x="10" y="8"/>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3" name="Freeform 788"/>
            <p:cNvSpPr>
              <a:spLocks/>
            </p:cNvSpPr>
            <p:nvPr/>
          </p:nvSpPr>
          <p:spPr bwMode="auto">
            <a:xfrm>
              <a:off x="3667" y="2741"/>
              <a:ext cx="17" cy="44"/>
            </a:xfrm>
            <a:custGeom>
              <a:avLst/>
              <a:gdLst>
                <a:gd name="T0" fmla="*/ 0 w 17"/>
                <a:gd name="T1" fmla="*/ 0 h 44"/>
                <a:gd name="T2" fmla="*/ 0 w 17"/>
                <a:gd name="T3" fmla="*/ 33 h 44"/>
                <a:gd name="T4" fmla="*/ 16 w 17"/>
                <a:gd name="T5" fmla="*/ 43 h 44"/>
                <a:gd name="T6" fmla="*/ 16 w 17"/>
                <a:gd name="T7" fmla="*/ 9 h 44"/>
                <a:gd name="T8" fmla="*/ 0 w 17"/>
                <a:gd name="T9" fmla="*/ 0 h 44"/>
              </a:gdLst>
              <a:ahLst/>
              <a:cxnLst>
                <a:cxn ang="0">
                  <a:pos x="T0" y="T1"/>
                </a:cxn>
                <a:cxn ang="0">
                  <a:pos x="T2" y="T3"/>
                </a:cxn>
                <a:cxn ang="0">
                  <a:pos x="T4" y="T5"/>
                </a:cxn>
                <a:cxn ang="0">
                  <a:pos x="T6" y="T7"/>
                </a:cxn>
                <a:cxn ang="0">
                  <a:pos x="T8" y="T9"/>
                </a:cxn>
              </a:cxnLst>
              <a:rect l="0" t="0" r="r" b="b"/>
              <a:pathLst>
                <a:path w="17" h="44">
                  <a:moveTo>
                    <a:pt x="0" y="0"/>
                  </a:moveTo>
                  <a:lnTo>
                    <a:pt x="0" y="33"/>
                  </a:lnTo>
                  <a:lnTo>
                    <a:pt x="16" y="43"/>
                  </a:lnTo>
                  <a:lnTo>
                    <a:pt x="16" y="9"/>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4" name="Freeform 789"/>
            <p:cNvSpPr>
              <a:spLocks/>
            </p:cNvSpPr>
            <p:nvPr/>
          </p:nvSpPr>
          <p:spPr bwMode="auto">
            <a:xfrm>
              <a:off x="4169" y="2910"/>
              <a:ext cx="206" cy="112"/>
            </a:xfrm>
            <a:custGeom>
              <a:avLst/>
              <a:gdLst>
                <a:gd name="T0" fmla="*/ 205 w 206"/>
                <a:gd name="T1" fmla="*/ 3 h 112"/>
                <a:gd name="T2" fmla="*/ 194 w 206"/>
                <a:gd name="T3" fmla="*/ 0 h 112"/>
                <a:gd name="T4" fmla="*/ 0 w 206"/>
                <a:gd name="T5" fmla="*/ 102 h 112"/>
                <a:gd name="T6" fmla="*/ 17 w 206"/>
                <a:gd name="T7" fmla="*/ 111 h 112"/>
                <a:gd name="T8" fmla="*/ 205 w 206"/>
                <a:gd name="T9" fmla="*/ 3 h 112"/>
              </a:gdLst>
              <a:ahLst/>
              <a:cxnLst>
                <a:cxn ang="0">
                  <a:pos x="T0" y="T1"/>
                </a:cxn>
                <a:cxn ang="0">
                  <a:pos x="T2" y="T3"/>
                </a:cxn>
                <a:cxn ang="0">
                  <a:pos x="T4" y="T5"/>
                </a:cxn>
                <a:cxn ang="0">
                  <a:pos x="T6" y="T7"/>
                </a:cxn>
                <a:cxn ang="0">
                  <a:pos x="T8" y="T9"/>
                </a:cxn>
              </a:cxnLst>
              <a:rect l="0" t="0" r="r" b="b"/>
              <a:pathLst>
                <a:path w="206" h="112">
                  <a:moveTo>
                    <a:pt x="205" y="3"/>
                  </a:moveTo>
                  <a:lnTo>
                    <a:pt x="194" y="0"/>
                  </a:lnTo>
                  <a:lnTo>
                    <a:pt x="0" y="102"/>
                  </a:lnTo>
                  <a:lnTo>
                    <a:pt x="17" y="111"/>
                  </a:lnTo>
                  <a:lnTo>
                    <a:pt x="205" y="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5" name="Freeform 790"/>
            <p:cNvSpPr>
              <a:spLocks/>
            </p:cNvSpPr>
            <p:nvPr/>
          </p:nvSpPr>
          <p:spPr bwMode="auto">
            <a:xfrm>
              <a:off x="4169" y="2910"/>
              <a:ext cx="212" cy="118"/>
            </a:xfrm>
            <a:custGeom>
              <a:avLst/>
              <a:gdLst>
                <a:gd name="T0" fmla="*/ 211 w 212"/>
                <a:gd name="T1" fmla="*/ 3 h 118"/>
                <a:gd name="T2" fmla="*/ 200 w 212"/>
                <a:gd name="T3" fmla="*/ 0 h 118"/>
                <a:gd name="T4" fmla="*/ 0 w 212"/>
                <a:gd name="T5" fmla="*/ 108 h 118"/>
                <a:gd name="T6" fmla="*/ 17 w 212"/>
                <a:gd name="T7" fmla="*/ 117 h 118"/>
                <a:gd name="T8" fmla="*/ 211 w 212"/>
                <a:gd name="T9" fmla="*/ 3 h 118"/>
              </a:gdLst>
              <a:ahLst/>
              <a:cxnLst>
                <a:cxn ang="0">
                  <a:pos x="T0" y="T1"/>
                </a:cxn>
                <a:cxn ang="0">
                  <a:pos x="T2" y="T3"/>
                </a:cxn>
                <a:cxn ang="0">
                  <a:pos x="T4" y="T5"/>
                </a:cxn>
                <a:cxn ang="0">
                  <a:pos x="T6" y="T7"/>
                </a:cxn>
                <a:cxn ang="0">
                  <a:pos x="T8" y="T9"/>
                </a:cxn>
              </a:cxnLst>
              <a:rect l="0" t="0" r="r" b="b"/>
              <a:pathLst>
                <a:path w="212" h="118">
                  <a:moveTo>
                    <a:pt x="211" y="3"/>
                  </a:moveTo>
                  <a:lnTo>
                    <a:pt x="200" y="0"/>
                  </a:lnTo>
                  <a:lnTo>
                    <a:pt x="0" y="108"/>
                  </a:lnTo>
                  <a:lnTo>
                    <a:pt x="17" y="117"/>
                  </a:lnTo>
                  <a:lnTo>
                    <a:pt x="211" y="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6" name="Freeform 791"/>
            <p:cNvSpPr>
              <a:spLocks/>
            </p:cNvSpPr>
            <p:nvPr/>
          </p:nvSpPr>
          <p:spPr bwMode="auto">
            <a:xfrm>
              <a:off x="4186" y="2913"/>
              <a:ext cx="189" cy="130"/>
            </a:xfrm>
            <a:custGeom>
              <a:avLst/>
              <a:gdLst>
                <a:gd name="T0" fmla="*/ 188 w 189"/>
                <a:gd name="T1" fmla="*/ 0 h 130"/>
                <a:gd name="T2" fmla="*/ 17 w 189"/>
                <a:gd name="T3" fmla="*/ 97 h 130"/>
                <a:gd name="T4" fmla="*/ 17 w 189"/>
                <a:gd name="T5" fmla="*/ 81 h 130"/>
                <a:gd name="T6" fmla="*/ 0 w 189"/>
                <a:gd name="T7" fmla="*/ 84 h 130"/>
                <a:gd name="T8" fmla="*/ 0 w 189"/>
                <a:gd name="T9" fmla="*/ 129 h 130"/>
                <a:gd name="T10" fmla="*/ 188 w 189"/>
                <a:gd name="T11" fmla="*/ 21 h 130"/>
                <a:gd name="T12" fmla="*/ 188 w 189"/>
                <a:gd name="T13" fmla="*/ 0 h 130"/>
              </a:gdLst>
              <a:ahLst/>
              <a:cxnLst>
                <a:cxn ang="0">
                  <a:pos x="T0" y="T1"/>
                </a:cxn>
                <a:cxn ang="0">
                  <a:pos x="T2" y="T3"/>
                </a:cxn>
                <a:cxn ang="0">
                  <a:pos x="T4" y="T5"/>
                </a:cxn>
                <a:cxn ang="0">
                  <a:pos x="T6" y="T7"/>
                </a:cxn>
                <a:cxn ang="0">
                  <a:pos x="T8" y="T9"/>
                </a:cxn>
                <a:cxn ang="0">
                  <a:pos x="T10" y="T11"/>
                </a:cxn>
                <a:cxn ang="0">
                  <a:pos x="T12" y="T13"/>
                </a:cxn>
              </a:cxnLst>
              <a:rect l="0" t="0" r="r" b="b"/>
              <a:pathLst>
                <a:path w="189" h="130">
                  <a:moveTo>
                    <a:pt x="188" y="0"/>
                  </a:moveTo>
                  <a:lnTo>
                    <a:pt x="17" y="97"/>
                  </a:lnTo>
                  <a:lnTo>
                    <a:pt x="17" y="81"/>
                  </a:lnTo>
                  <a:lnTo>
                    <a:pt x="0" y="84"/>
                  </a:lnTo>
                  <a:lnTo>
                    <a:pt x="0" y="129"/>
                  </a:lnTo>
                  <a:lnTo>
                    <a:pt x="188" y="21"/>
                  </a:lnTo>
                  <a:lnTo>
                    <a:pt x="188"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7" name="Freeform 792"/>
            <p:cNvSpPr>
              <a:spLocks/>
            </p:cNvSpPr>
            <p:nvPr/>
          </p:nvSpPr>
          <p:spPr bwMode="auto">
            <a:xfrm>
              <a:off x="4186" y="2913"/>
              <a:ext cx="195" cy="136"/>
            </a:xfrm>
            <a:custGeom>
              <a:avLst/>
              <a:gdLst>
                <a:gd name="T0" fmla="*/ 194 w 195"/>
                <a:gd name="T1" fmla="*/ 0 h 136"/>
                <a:gd name="T2" fmla="*/ 18 w 195"/>
                <a:gd name="T3" fmla="*/ 101 h 136"/>
                <a:gd name="T4" fmla="*/ 18 w 195"/>
                <a:gd name="T5" fmla="*/ 85 h 136"/>
                <a:gd name="T6" fmla="*/ 0 w 195"/>
                <a:gd name="T7" fmla="*/ 88 h 136"/>
                <a:gd name="T8" fmla="*/ 0 w 195"/>
                <a:gd name="T9" fmla="*/ 135 h 136"/>
                <a:gd name="T10" fmla="*/ 194 w 195"/>
                <a:gd name="T11" fmla="*/ 22 h 136"/>
                <a:gd name="T12" fmla="*/ 194 w 195"/>
                <a:gd name="T13" fmla="*/ 0 h 136"/>
              </a:gdLst>
              <a:ahLst/>
              <a:cxnLst>
                <a:cxn ang="0">
                  <a:pos x="T0" y="T1"/>
                </a:cxn>
                <a:cxn ang="0">
                  <a:pos x="T2" y="T3"/>
                </a:cxn>
                <a:cxn ang="0">
                  <a:pos x="T4" y="T5"/>
                </a:cxn>
                <a:cxn ang="0">
                  <a:pos x="T6" y="T7"/>
                </a:cxn>
                <a:cxn ang="0">
                  <a:pos x="T8" y="T9"/>
                </a:cxn>
                <a:cxn ang="0">
                  <a:pos x="T10" y="T11"/>
                </a:cxn>
                <a:cxn ang="0">
                  <a:pos x="T12" y="T13"/>
                </a:cxn>
              </a:cxnLst>
              <a:rect l="0" t="0" r="r" b="b"/>
              <a:pathLst>
                <a:path w="195" h="136">
                  <a:moveTo>
                    <a:pt x="194" y="0"/>
                  </a:moveTo>
                  <a:lnTo>
                    <a:pt x="18" y="101"/>
                  </a:lnTo>
                  <a:lnTo>
                    <a:pt x="18" y="85"/>
                  </a:lnTo>
                  <a:lnTo>
                    <a:pt x="0" y="88"/>
                  </a:lnTo>
                  <a:lnTo>
                    <a:pt x="0" y="135"/>
                  </a:lnTo>
                  <a:lnTo>
                    <a:pt x="194" y="22"/>
                  </a:lnTo>
                  <a:lnTo>
                    <a:pt x="19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8" name="Freeform 793"/>
            <p:cNvSpPr>
              <a:spLocks/>
            </p:cNvSpPr>
            <p:nvPr/>
          </p:nvSpPr>
          <p:spPr bwMode="auto">
            <a:xfrm>
              <a:off x="4242" y="2786"/>
              <a:ext cx="214" cy="297"/>
            </a:xfrm>
            <a:custGeom>
              <a:avLst/>
              <a:gdLst>
                <a:gd name="T0" fmla="*/ 213 w 214"/>
                <a:gd name="T1" fmla="*/ 0 h 297"/>
                <a:gd name="T2" fmla="*/ 80 w 214"/>
                <a:gd name="T3" fmla="*/ 225 h 297"/>
                <a:gd name="T4" fmla="*/ 0 w 214"/>
                <a:gd name="T5" fmla="*/ 264 h 297"/>
                <a:gd name="T6" fmla="*/ 0 w 214"/>
                <a:gd name="T7" fmla="*/ 296 h 297"/>
                <a:gd name="T8" fmla="*/ 86 w 214"/>
                <a:gd name="T9" fmla="*/ 246 h 297"/>
                <a:gd name="T10" fmla="*/ 213 w 214"/>
                <a:gd name="T11" fmla="*/ 26 h 297"/>
                <a:gd name="T12" fmla="*/ 213 w 214"/>
                <a:gd name="T13" fmla="*/ 0 h 297"/>
              </a:gdLst>
              <a:ahLst/>
              <a:cxnLst>
                <a:cxn ang="0">
                  <a:pos x="T0" y="T1"/>
                </a:cxn>
                <a:cxn ang="0">
                  <a:pos x="T2" y="T3"/>
                </a:cxn>
                <a:cxn ang="0">
                  <a:pos x="T4" y="T5"/>
                </a:cxn>
                <a:cxn ang="0">
                  <a:pos x="T6" y="T7"/>
                </a:cxn>
                <a:cxn ang="0">
                  <a:pos x="T8" y="T9"/>
                </a:cxn>
                <a:cxn ang="0">
                  <a:pos x="T10" y="T11"/>
                </a:cxn>
                <a:cxn ang="0">
                  <a:pos x="T12" y="T13"/>
                </a:cxn>
              </a:cxnLst>
              <a:rect l="0" t="0" r="r" b="b"/>
              <a:pathLst>
                <a:path w="214" h="297">
                  <a:moveTo>
                    <a:pt x="213" y="0"/>
                  </a:moveTo>
                  <a:lnTo>
                    <a:pt x="80" y="225"/>
                  </a:lnTo>
                  <a:lnTo>
                    <a:pt x="0" y="264"/>
                  </a:lnTo>
                  <a:lnTo>
                    <a:pt x="0" y="296"/>
                  </a:lnTo>
                  <a:lnTo>
                    <a:pt x="86" y="246"/>
                  </a:lnTo>
                  <a:lnTo>
                    <a:pt x="213" y="26"/>
                  </a:lnTo>
                  <a:lnTo>
                    <a:pt x="21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99" name="Freeform 794"/>
            <p:cNvSpPr>
              <a:spLocks/>
            </p:cNvSpPr>
            <p:nvPr/>
          </p:nvSpPr>
          <p:spPr bwMode="auto">
            <a:xfrm>
              <a:off x="4242" y="2786"/>
              <a:ext cx="220" cy="303"/>
            </a:xfrm>
            <a:custGeom>
              <a:avLst/>
              <a:gdLst>
                <a:gd name="T0" fmla="*/ 219 w 220"/>
                <a:gd name="T1" fmla="*/ 0 h 303"/>
                <a:gd name="T2" fmla="*/ 82 w 220"/>
                <a:gd name="T3" fmla="*/ 230 h 303"/>
                <a:gd name="T4" fmla="*/ 0 w 220"/>
                <a:gd name="T5" fmla="*/ 269 h 303"/>
                <a:gd name="T6" fmla="*/ 0 w 220"/>
                <a:gd name="T7" fmla="*/ 302 h 303"/>
                <a:gd name="T8" fmla="*/ 88 w 220"/>
                <a:gd name="T9" fmla="*/ 251 h 303"/>
                <a:gd name="T10" fmla="*/ 219 w 220"/>
                <a:gd name="T11" fmla="*/ 27 h 303"/>
                <a:gd name="T12" fmla="*/ 219 w 220"/>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20" h="303">
                  <a:moveTo>
                    <a:pt x="219" y="0"/>
                  </a:moveTo>
                  <a:lnTo>
                    <a:pt x="82" y="230"/>
                  </a:lnTo>
                  <a:lnTo>
                    <a:pt x="0" y="269"/>
                  </a:lnTo>
                  <a:lnTo>
                    <a:pt x="0" y="302"/>
                  </a:lnTo>
                  <a:lnTo>
                    <a:pt x="88" y="251"/>
                  </a:lnTo>
                  <a:lnTo>
                    <a:pt x="219" y="27"/>
                  </a:lnTo>
                  <a:lnTo>
                    <a:pt x="21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0" name="Freeform 795"/>
            <p:cNvSpPr>
              <a:spLocks/>
            </p:cNvSpPr>
            <p:nvPr/>
          </p:nvSpPr>
          <p:spPr bwMode="auto">
            <a:xfrm>
              <a:off x="4226" y="3036"/>
              <a:ext cx="11" cy="47"/>
            </a:xfrm>
            <a:custGeom>
              <a:avLst/>
              <a:gdLst>
                <a:gd name="T0" fmla="*/ 0 w 11"/>
                <a:gd name="T1" fmla="*/ 0 h 47"/>
                <a:gd name="T2" fmla="*/ 0 w 11"/>
                <a:gd name="T3" fmla="*/ 37 h 47"/>
                <a:gd name="T4" fmla="*/ 10 w 11"/>
                <a:gd name="T5" fmla="*/ 46 h 47"/>
                <a:gd name="T6" fmla="*/ 10 w 11"/>
                <a:gd name="T7" fmla="*/ 7 h 47"/>
                <a:gd name="T8" fmla="*/ 0 w 11"/>
                <a:gd name="T9" fmla="*/ 0 h 47"/>
              </a:gdLst>
              <a:ahLst/>
              <a:cxnLst>
                <a:cxn ang="0">
                  <a:pos x="T0" y="T1"/>
                </a:cxn>
                <a:cxn ang="0">
                  <a:pos x="T2" y="T3"/>
                </a:cxn>
                <a:cxn ang="0">
                  <a:pos x="T4" y="T5"/>
                </a:cxn>
                <a:cxn ang="0">
                  <a:pos x="T6" y="T7"/>
                </a:cxn>
                <a:cxn ang="0">
                  <a:pos x="T8" y="T9"/>
                </a:cxn>
              </a:cxnLst>
              <a:rect l="0" t="0" r="r" b="b"/>
              <a:pathLst>
                <a:path w="11" h="47">
                  <a:moveTo>
                    <a:pt x="0" y="0"/>
                  </a:moveTo>
                  <a:lnTo>
                    <a:pt x="0" y="37"/>
                  </a:lnTo>
                  <a:lnTo>
                    <a:pt x="10" y="46"/>
                  </a:lnTo>
                  <a:lnTo>
                    <a:pt x="10" y="7"/>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1" name="Freeform 796"/>
            <p:cNvSpPr>
              <a:spLocks/>
            </p:cNvSpPr>
            <p:nvPr/>
          </p:nvSpPr>
          <p:spPr bwMode="auto">
            <a:xfrm>
              <a:off x="4226" y="3036"/>
              <a:ext cx="17" cy="53"/>
            </a:xfrm>
            <a:custGeom>
              <a:avLst/>
              <a:gdLst>
                <a:gd name="T0" fmla="*/ 0 w 17"/>
                <a:gd name="T1" fmla="*/ 0 h 53"/>
                <a:gd name="T2" fmla="*/ 0 w 17"/>
                <a:gd name="T3" fmla="*/ 42 h 53"/>
                <a:gd name="T4" fmla="*/ 16 w 17"/>
                <a:gd name="T5" fmla="*/ 52 h 53"/>
                <a:gd name="T6" fmla="*/ 16 w 17"/>
                <a:gd name="T7" fmla="*/ 8 h 53"/>
                <a:gd name="T8" fmla="*/ 0 w 17"/>
                <a:gd name="T9" fmla="*/ 0 h 53"/>
              </a:gdLst>
              <a:ahLst/>
              <a:cxnLst>
                <a:cxn ang="0">
                  <a:pos x="T0" y="T1"/>
                </a:cxn>
                <a:cxn ang="0">
                  <a:pos x="T2" y="T3"/>
                </a:cxn>
                <a:cxn ang="0">
                  <a:pos x="T4" y="T5"/>
                </a:cxn>
                <a:cxn ang="0">
                  <a:pos x="T6" y="T7"/>
                </a:cxn>
                <a:cxn ang="0">
                  <a:pos x="T8" y="T9"/>
                </a:cxn>
              </a:cxnLst>
              <a:rect l="0" t="0" r="r" b="b"/>
              <a:pathLst>
                <a:path w="17" h="53">
                  <a:moveTo>
                    <a:pt x="0" y="0"/>
                  </a:moveTo>
                  <a:lnTo>
                    <a:pt x="0" y="42"/>
                  </a:lnTo>
                  <a:lnTo>
                    <a:pt x="16" y="52"/>
                  </a:lnTo>
                  <a:lnTo>
                    <a:pt x="16" y="8"/>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2" name="Freeform 797"/>
            <p:cNvSpPr>
              <a:spLocks/>
            </p:cNvSpPr>
            <p:nvPr/>
          </p:nvSpPr>
          <p:spPr bwMode="auto">
            <a:xfrm>
              <a:off x="4225" y="2782"/>
              <a:ext cx="231" cy="277"/>
            </a:xfrm>
            <a:custGeom>
              <a:avLst/>
              <a:gdLst>
                <a:gd name="T0" fmla="*/ 230 w 231"/>
                <a:gd name="T1" fmla="*/ 4 h 277"/>
                <a:gd name="T2" fmla="*/ 219 w 231"/>
                <a:gd name="T3" fmla="*/ 0 h 277"/>
                <a:gd name="T4" fmla="*/ 93 w 231"/>
                <a:gd name="T5" fmla="*/ 218 h 277"/>
                <a:gd name="T6" fmla="*/ 0 w 231"/>
                <a:gd name="T7" fmla="*/ 270 h 277"/>
                <a:gd name="T8" fmla="*/ 15 w 231"/>
                <a:gd name="T9" fmla="*/ 276 h 277"/>
                <a:gd name="T10" fmla="*/ 96 w 231"/>
                <a:gd name="T11" fmla="*/ 229 h 277"/>
                <a:gd name="T12" fmla="*/ 230 w 231"/>
                <a:gd name="T13" fmla="*/ 4 h 277"/>
              </a:gdLst>
              <a:ahLst/>
              <a:cxnLst>
                <a:cxn ang="0">
                  <a:pos x="T0" y="T1"/>
                </a:cxn>
                <a:cxn ang="0">
                  <a:pos x="T2" y="T3"/>
                </a:cxn>
                <a:cxn ang="0">
                  <a:pos x="T4" y="T5"/>
                </a:cxn>
                <a:cxn ang="0">
                  <a:pos x="T6" y="T7"/>
                </a:cxn>
                <a:cxn ang="0">
                  <a:pos x="T8" y="T9"/>
                </a:cxn>
                <a:cxn ang="0">
                  <a:pos x="T10" y="T11"/>
                </a:cxn>
                <a:cxn ang="0">
                  <a:pos x="T12" y="T13"/>
                </a:cxn>
              </a:cxnLst>
              <a:rect l="0" t="0" r="r" b="b"/>
              <a:pathLst>
                <a:path w="231" h="277">
                  <a:moveTo>
                    <a:pt x="230" y="4"/>
                  </a:moveTo>
                  <a:lnTo>
                    <a:pt x="219" y="0"/>
                  </a:lnTo>
                  <a:lnTo>
                    <a:pt x="93" y="218"/>
                  </a:lnTo>
                  <a:lnTo>
                    <a:pt x="0" y="270"/>
                  </a:lnTo>
                  <a:lnTo>
                    <a:pt x="15" y="276"/>
                  </a:lnTo>
                  <a:lnTo>
                    <a:pt x="96" y="229"/>
                  </a:lnTo>
                  <a:lnTo>
                    <a:pt x="230" y="4"/>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3" name="Freeform 798"/>
            <p:cNvSpPr>
              <a:spLocks/>
            </p:cNvSpPr>
            <p:nvPr/>
          </p:nvSpPr>
          <p:spPr bwMode="auto">
            <a:xfrm>
              <a:off x="4225" y="2782"/>
              <a:ext cx="237" cy="283"/>
            </a:xfrm>
            <a:custGeom>
              <a:avLst/>
              <a:gdLst>
                <a:gd name="T0" fmla="*/ 236 w 237"/>
                <a:gd name="T1" fmla="*/ 4 h 283"/>
                <a:gd name="T2" fmla="*/ 225 w 237"/>
                <a:gd name="T3" fmla="*/ 0 h 283"/>
                <a:gd name="T4" fmla="*/ 95 w 237"/>
                <a:gd name="T5" fmla="*/ 223 h 283"/>
                <a:gd name="T6" fmla="*/ 0 w 237"/>
                <a:gd name="T7" fmla="*/ 276 h 283"/>
                <a:gd name="T8" fmla="*/ 15 w 237"/>
                <a:gd name="T9" fmla="*/ 282 h 283"/>
                <a:gd name="T10" fmla="*/ 99 w 237"/>
                <a:gd name="T11" fmla="*/ 234 h 283"/>
                <a:gd name="T12" fmla="*/ 236 w 237"/>
                <a:gd name="T13" fmla="*/ 4 h 283"/>
              </a:gdLst>
              <a:ahLst/>
              <a:cxnLst>
                <a:cxn ang="0">
                  <a:pos x="T0" y="T1"/>
                </a:cxn>
                <a:cxn ang="0">
                  <a:pos x="T2" y="T3"/>
                </a:cxn>
                <a:cxn ang="0">
                  <a:pos x="T4" y="T5"/>
                </a:cxn>
                <a:cxn ang="0">
                  <a:pos x="T6" y="T7"/>
                </a:cxn>
                <a:cxn ang="0">
                  <a:pos x="T8" y="T9"/>
                </a:cxn>
                <a:cxn ang="0">
                  <a:pos x="T10" y="T11"/>
                </a:cxn>
                <a:cxn ang="0">
                  <a:pos x="T12" y="T13"/>
                </a:cxn>
              </a:cxnLst>
              <a:rect l="0" t="0" r="r" b="b"/>
              <a:pathLst>
                <a:path w="237" h="283">
                  <a:moveTo>
                    <a:pt x="236" y="4"/>
                  </a:moveTo>
                  <a:lnTo>
                    <a:pt x="225" y="0"/>
                  </a:lnTo>
                  <a:lnTo>
                    <a:pt x="95" y="223"/>
                  </a:lnTo>
                  <a:lnTo>
                    <a:pt x="0" y="276"/>
                  </a:lnTo>
                  <a:lnTo>
                    <a:pt x="15" y="282"/>
                  </a:lnTo>
                  <a:lnTo>
                    <a:pt x="99" y="234"/>
                  </a:lnTo>
                  <a:lnTo>
                    <a:pt x="236" y="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4" name="Freeform 799"/>
            <p:cNvSpPr>
              <a:spLocks/>
            </p:cNvSpPr>
            <p:nvPr/>
          </p:nvSpPr>
          <p:spPr bwMode="auto">
            <a:xfrm>
              <a:off x="4170" y="2995"/>
              <a:ext cx="11" cy="48"/>
            </a:xfrm>
            <a:custGeom>
              <a:avLst/>
              <a:gdLst>
                <a:gd name="T0" fmla="*/ 0 w 11"/>
                <a:gd name="T1" fmla="*/ 0 h 48"/>
                <a:gd name="T2" fmla="*/ 0 w 11"/>
                <a:gd name="T3" fmla="*/ 40 h 48"/>
                <a:gd name="T4" fmla="*/ 10 w 11"/>
                <a:gd name="T5" fmla="*/ 47 h 48"/>
                <a:gd name="T6" fmla="*/ 10 w 11"/>
                <a:gd name="T7" fmla="*/ 4 h 48"/>
                <a:gd name="T8" fmla="*/ 0 w 11"/>
                <a:gd name="T9" fmla="*/ 0 h 48"/>
              </a:gdLst>
              <a:ahLst/>
              <a:cxnLst>
                <a:cxn ang="0">
                  <a:pos x="T0" y="T1"/>
                </a:cxn>
                <a:cxn ang="0">
                  <a:pos x="T2" y="T3"/>
                </a:cxn>
                <a:cxn ang="0">
                  <a:pos x="T4" y="T5"/>
                </a:cxn>
                <a:cxn ang="0">
                  <a:pos x="T6" y="T7"/>
                </a:cxn>
                <a:cxn ang="0">
                  <a:pos x="T8" y="T9"/>
                </a:cxn>
              </a:cxnLst>
              <a:rect l="0" t="0" r="r" b="b"/>
              <a:pathLst>
                <a:path w="11" h="48">
                  <a:moveTo>
                    <a:pt x="0" y="0"/>
                  </a:moveTo>
                  <a:lnTo>
                    <a:pt x="0" y="40"/>
                  </a:lnTo>
                  <a:lnTo>
                    <a:pt x="10" y="47"/>
                  </a:lnTo>
                  <a:lnTo>
                    <a:pt x="10" y="4"/>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5" name="Freeform 800"/>
            <p:cNvSpPr>
              <a:spLocks/>
            </p:cNvSpPr>
            <p:nvPr/>
          </p:nvSpPr>
          <p:spPr bwMode="auto">
            <a:xfrm>
              <a:off x="4170" y="2995"/>
              <a:ext cx="17" cy="54"/>
            </a:xfrm>
            <a:custGeom>
              <a:avLst/>
              <a:gdLst>
                <a:gd name="T0" fmla="*/ 0 w 17"/>
                <a:gd name="T1" fmla="*/ 0 h 54"/>
                <a:gd name="T2" fmla="*/ 0 w 17"/>
                <a:gd name="T3" fmla="*/ 45 h 54"/>
                <a:gd name="T4" fmla="*/ 16 w 17"/>
                <a:gd name="T5" fmla="*/ 53 h 54"/>
                <a:gd name="T6" fmla="*/ 16 w 17"/>
                <a:gd name="T7" fmla="*/ 5 h 54"/>
                <a:gd name="T8" fmla="*/ 0 w 17"/>
                <a:gd name="T9" fmla="*/ 0 h 54"/>
              </a:gdLst>
              <a:ahLst/>
              <a:cxnLst>
                <a:cxn ang="0">
                  <a:pos x="T0" y="T1"/>
                </a:cxn>
                <a:cxn ang="0">
                  <a:pos x="T2" y="T3"/>
                </a:cxn>
                <a:cxn ang="0">
                  <a:pos x="T4" y="T5"/>
                </a:cxn>
                <a:cxn ang="0">
                  <a:pos x="T6" y="T7"/>
                </a:cxn>
                <a:cxn ang="0">
                  <a:pos x="T8" y="T9"/>
                </a:cxn>
              </a:cxnLst>
              <a:rect l="0" t="0" r="r" b="b"/>
              <a:pathLst>
                <a:path w="17" h="54">
                  <a:moveTo>
                    <a:pt x="0" y="0"/>
                  </a:moveTo>
                  <a:lnTo>
                    <a:pt x="0" y="45"/>
                  </a:lnTo>
                  <a:lnTo>
                    <a:pt x="16" y="53"/>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6" name="Freeform 801"/>
            <p:cNvSpPr>
              <a:spLocks/>
            </p:cNvSpPr>
            <p:nvPr/>
          </p:nvSpPr>
          <p:spPr bwMode="auto">
            <a:xfrm>
              <a:off x="4250" y="2764"/>
              <a:ext cx="136" cy="209"/>
            </a:xfrm>
            <a:custGeom>
              <a:avLst/>
              <a:gdLst>
                <a:gd name="T0" fmla="*/ 34 w 136"/>
                <a:gd name="T1" fmla="*/ 198 h 209"/>
                <a:gd name="T2" fmla="*/ 135 w 136"/>
                <a:gd name="T3" fmla="*/ 4 h 209"/>
                <a:gd name="T4" fmla="*/ 124 w 136"/>
                <a:gd name="T5" fmla="*/ 0 h 209"/>
                <a:gd name="T6" fmla="*/ 21 w 136"/>
                <a:gd name="T7" fmla="*/ 190 h 209"/>
                <a:gd name="T8" fmla="*/ 0 w 136"/>
                <a:gd name="T9" fmla="*/ 200 h 209"/>
                <a:gd name="T10" fmla="*/ 16 w 136"/>
                <a:gd name="T11" fmla="*/ 208 h 209"/>
                <a:gd name="T12" fmla="*/ 34 w 136"/>
                <a:gd name="T13" fmla="*/ 198 h 209"/>
              </a:gdLst>
              <a:ahLst/>
              <a:cxnLst>
                <a:cxn ang="0">
                  <a:pos x="T0" y="T1"/>
                </a:cxn>
                <a:cxn ang="0">
                  <a:pos x="T2" y="T3"/>
                </a:cxn>
                <a:cxn ang="0">
                  <a:pos x="T4" y="T5"/>
                </a:cxn>
                <a:cxn ang="0">
                  <a:pos x="T6" y="T7"/>
                </a:cxn>
                <a:cxn ang="0">
                  <a:pos x="T8" y="T9"/>
                </a:cxn>
                <a:cxn ang="0">
                  <a:pos x="T10" y="T11"/>
                </a:cxn>
                <a:cxn ang="0">
                  <a:pos x="T12" y="T13"/>
                </a:cxn>
              </a:cxnLst>
              <a:rect l="0" t="0" r="r" b="b"/>
              <a:pathLst>
                <a:path w="136" h="209">
                  <a:moveTo>
                    <a:pt x="34" y="198"/>
                  </a:moveTo>
                  <a:lnTo>
                    <a:pt x="135" y="4"/>
                  </a:lnTo>
                  <a:lnTo>
                    <a:pt x="124" y="0"/>
                  </a:lnTo>
                  <a:lnTo>
                    <a:pt x="21" y="190"/>
                  </a:lnTo>
                  <a:lnTo>
                    <a:pt x="0" y="200"/>
                  </a:lnTo>
                  <a:lnTo>
                    <a:pt x="16" y="208"/>
                  </a:lnTo>
                  <a:lnTo>
                    <a:pt x="34" y="198"/>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7" name="Freeform 802"/>
            <p:cNvSpPr>
              <a:spLocks/>
            </p:cNvSpPr>
            <p:nvPr/>
          </p:nvSpPr>
          <p:spPr bwMode="auto">
            <a:xfrm>
              <a:off x="4250" y="2764"/>
              <a:ext cx="142" cy="215"/>
            </a:xfrm>
            <a:custGeom>
              <a:avLst/>
              <a:gdLst>
                <a:gd name="T0" fmla="*/ 35 w 142"/>
                <a:gd name="T1" fmla="*/ 204 h 215"/>
                <a:gd name="T2" fmla="*/ 141 w 142"/>
                <a:gd name="T3" fmla="*/ 4 h 215"/>
                <a:gd name="T4" fmla="*/ 130 w 142"/>
                <a:gd name="T5" fmla="*/ 0 h 215"/>
                <a:gd name="T6" fmla="*/ 22 w 142"/>
                <a:gd name="T7" fmla="*/ 195 h 215"/>
                <a:gd name="T8" fmla="*/ 0 w 142"/>
                <a:gd name="T9" fmla="*/ 206 h 215"/>
                <a:gd name="T10" fmla="*/ 17 w 142"/>
                <a:gd name="T11" fmla="*/ 214 h 215"/>
                <a:gd name="T12" fmla="*/ 35 w 142"/>
                <a:gd name="T13" fmla="*/ 204 h 215"/>
              </a:gdLst>
              <a:ahLst/>
              <a:cxnLst>
                <a:cxn ang="0">
                  <a:pos x="T0" y="T1"/>
                </a:cxn>
                <a:cxn ang="0">
                  <a:pos x="T2" y="T3"/>
                </a:cxn>
                <a:cxn ang="0">
                  <a:pos x="T4" y="T5"/>
                </a:cxn>
                <a:cxn ang="0">
                  <a:pos x="T6" y="T7"/>
                </a:cxn>
                <a:cxn ang="0">
                  <a:pos x="T8" y="T9"/>
                </a:cxn>
                <a:cxn ang="0">
                  <a:pos x="T10" y="T11"/>
                </a:cxn>
                <a:cxn ang="0">
                  <a:pos x="T12" y="T13"/>
                </a:cxn>
              </a:cxnLst>
              <a:rect l="0" t="0" r="r" b="b"/>
              <a:pathLst>
                <a:path w="142" h="215">
                  <a:moveTo>
                    <a:pt x="35" y="204"/>
                  </a:moveTo>
                  <a:lnTo>
                    <a:pt x="141" y="4"/>
                  </a:lnTo>
                  <a:lnTo>
                    <a:pt x="130" y="0"/>
                  </a:lnTo>
                  <a:lnTo>
                    <a:pt x="22" y="195"/>
                  </a:lnTo>
                  <a:lnTo>
                    <a:pt x="0" y="206"/>
                  </a:lnTo>
                  <a:lnTo>
                    <a:pt x="17" y="214"/>
                  </a:lnTo>
                  <a:lnTo>
                    <a:pt x="35" y="20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8" name="Freeform 803"/>
            <p:cNvSpPr>
              <a:spLocks/>
            </p:cNvSpPr>
            <p:nvPr/>
          </p:nvSpPr>
          <p:spPr bwMode="auto">
            <a:xfrm>
              <a:off x="4267" y="2768"/>
              <a:ext cx="119" cy="227"/>
            </a:xfrm>
            <a:custGeom>
              <a:avLst/>
              <a:gdLst>
                <a:gd name="T0" fmla="*/ 118 w 119"/>
                <a:gd name="T1" fmla="*/ 0 h 227"/>
                <a:gd name="T2" fmla="*/ 18 w 119"/>
                <a:gd name="T3" fmla="*/ 193 h 227"/>
                <a:gd name="T4" fmla="*/ 18 w 119"/>
                <a:gd name="T5" fmla="*/ 156 h 227"/>
                <a:gd name="T6" fmla="*/ 0 w 119"/>
                <a:gd name="T7" fmla="*/ 159 h 227"/>
                <a:gd name="T8" fmla="*/ 0 w 119"/>
                <a:gd name="T9" fmla="*/ 226 h 227"/>
                <a:gd name="T10" fmla="*/ 18 w 119"/>
                <a:gd name="T11" fmla="*/ 215 h 227"/>
                <a:gd name="T12" fmla="*/ 118 w 119"/>
                <a:gd name="T13" fmla="*/ 24 h 227"/>
                <a:gd name="T14" fmla="*/ 118 w 119"/>
                <a:gd name="T15" fmla="*/ 0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227">
                  <a:moveTo>
                    <a:pt x="118" y="0"/>
                  </a:moveTo>
                  <a:lnTo>
                    <a:pt x="18" y="193"/>
                  </a:lnTo>
                  <a:lnTo>
                    <a:pt x="18" y="156"/>
                  </a:lnTo>
                  <a:lnTo>
                    <a:pt x="0" y="159"/>
                  </a:lnTo>
                  <a:lnTo>
                    <a:pt x="0" y="226"/>
                  </a:lnTo>
                  <a:lnTo>
                    <a:pt x="18" y="215"/>
                  </a:lnTo>
                  <a:lnTo>
                    <a:pt x="118" y="24"/>
                  </a:lnTo>
                  <a:lnTo>
                    <a:pt x="118"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09" name="Freeform 804"/>
            <p:cNvSpPr>
              <a:spLocks/>
            </p:cNvSpPr>
            <p:nvPr/>
          </p:nvSpPr>
          <p:spPr bwMode="auto">
            <a:xfrm>
              <a:off x="4267" y="2768"/>
              <a:ext cx="125" cy="233"/>
            </a:xfrm>
            <a:custGeom>
              <a:avLst/>
              <a:gdLst>
                <a:gd name="T0" fmla="*/ 124 w 125"/>
                <a:gd name="T1" fmla="*/ 0 h 233"/>
                <a:gd name="T2" fmla="*/ 19 w 125"/>
                <a:gd name="T3" fmla="*/ 198 h 233"/>
                <a:gd name="T4" fmla="*/ 19 w 125"/>
                <a:gd name="T5" fmla="*/ 160 h 233"/>
                <a:gd name="T6" fmla="*/ 0 w 125"/>
                <a:gd name="T7" fmla="*/ 163 h 233"/>
                <a:gd name="T8" fmla="*/ 0 w 125"/>
                <a:gd name="T9" fmla="*/ 232 h 233"/>
                <a:gd name="T10" fmla="*/ 19 w 125"/>
                <a:gd name="T11" fmla="*/ 221 h 233"/>
                <a:gd name="T12" fmla="*/ 124 w 125"/>
                <a:gd name="T13" fmla="*/ 25 h 233"/>
                <a:gd name="T14" fmla="*/ 124 w 125"/>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5" h="233">
                  <a:moveTo>
                    <a:pt x="124" y="0"/>
                  </a:moveTo>
                  <a:lnTo>
                    <a:pt x="19" y="198"/>
                  </a:lnTo>
                  <a:lnTo>
                    <a:pt x="19" y="160"/>
                  </a:lnTo>
                  <a:lnTo>
                    <a:pt x="0" y="163"/>
                  </a:lnTo>
                  <a:lnTo>
                    <a:pt x="0" y="232"/>
                  </a:lnTo>
                  <a:lnTo>
                    <a:pt x="19" y="221"/>
                  </a:lnTo>
                  <a:lnTo>
                    <a:pt x="124" y="25"/>
                  </a:lnTo>
                  <a:lnTo>
                    <a:pt x="12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0" name="Freeform 805"/>
            <p:cNvSpPr>
              <a:spLocks/>
            </p:cNvSpPr>
            <p:nvPr/>
          </p:nvSpPr>
          <p:spPr bwMode="auto">
            <a:xfrm>
              <a:off x="4251" y="2925"/>
              <a:ext cx="11" cy="69"/>
            </a:xfrm>
            <a:custGeom>
              <a:avLst/>
              <a:gdLst>
                <a:gd name="T0" fmla="*/ 0 w 11"/>
                <a:gd name="T1" fmla="*/ 0 h 69"/>
                <a:gd name="T2" fmla="*/ 0 w 11"/>
                <a:gd name="T3" fmla="*/ 61 h 69"/>
                <a:gd name="T4" fmla="*/ 10 w 11"/>
                <a:gd name="T5" fmla="*/ 68 h 69"/>
                <a:gd name="T6" fmla="*/ 10 w 11"/>
                <a:gd name="T7" fmla="*/ 6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1" name="Freeform 806"/>
            <p:cNvSpPr>
              <a:spLocks/>
            </p:cNvSpPr>
            <p:nvPr/>
          </p:nvSpPr>
          <p:spPr bwMode="auto">
            <a:xfrm>
              <a:off x="4251" y="2925"/>
              <a:ext cx="17" cy="75"/>
            </a:xfrm>
            <a:custGeom>
              <a:avLst/>
              <a:gdLst>
                <a:gd name="T0" fmla="*/ 0 w 17"/>
                <a:gd name="T1" fmla="*/ 0 h 75"/>
                <a:gd name="T2" fmla="*/ 0 w 17"/>
                <a:gd name="T3" fmla="*/ 66 h 75"/>
                <a:gd name="T4" fmla="*/ 16 w 17"/>
                <a:gd name="T5" fmla="*/ 74 h 75"/>
                <a:gd name="T6" fmla="*/ 16 w 17"/>
                <a:gd name="T7" fmla="*/ 6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2" name="Freeform 807"/>
            <p:cNvSpPr>
              <a:spLocks/>
            </p:cNvSpPr>
            <p:nvPr/>
          </p:nvSpPr>
          <p:spPr bwMode="auto">
            <a:xfrm>
              <a:off x="4194" y="2739"/>
              <a:ext cx="136" cy="209"/>
            </a:xfrm>
            <a:custGeom>
              <a:avLst/>
              <a:gdLst>
                <a:gd name="T0" fmla="*/ 34 w 136"/>
                <a:gd name="T1" fmla="*/ 197 h 209"/>
                <a:gd name="T2" fmla="*/ 135 w 136"/>
                <a:gd name="T3" fmla="*/ 4 h 209"/>
                <a:gd name="T4" fmla="*/ 124 w 136"/>
                <a:gd name="T5" fmla="*/ 0 h 209"/>
                <a:gd name="T6" fmla="*/ 22 w 136"/>
                <a:gd name="T7" fmla="*/ 189 h 209"/>
                <a:gd name="T8" fmla="*/ 0 w 136"/>
                <a:gd name="T9" fmla="*/ 200 h 209"/>
                <a:gd name="T10" fmla="*/ 16 w 136"/>
                <a:gd name="T11" fmla="*/ 208 h 209"/>
                <a:gd name="T12" fmla="*/ 34 w 136"/>
                <a:gd name="T13" fmla="*/ 197 h 209"/>
              </a:gdLst>
              <a:ahLst/>
              <a:cxnLst>
                <a:cxn ang="0">
                  <a:pos x="T0" y="T1"/>
                </a:cxn>
                <a:cxn ang="0">
                  <a:pos x="T2" y="T3"/>
                </a:cxn>
                <a:cxn ang="0">
                  <a:pos x="T4" y="T5"/>
                </a:cxn>
                <a:cxn ang="0">
                  <a:pos x="T6" y="T7"/>
                </a:cxn>
                <a:cxn ang="0">
                  <a:pos x="T8" y="T9"/>
                </a:cxn>
                <a:cxn ang="0">
                  <a:pos x="T10" y="T11"/>
                </a:cxn>
                <a:cxn ang="0">
                  <a:pos x="T12" y="T13"/>
                </a:cxn>
              </a:cxnLst>
              <a:rect l="0" t="0" r="r" b="b"/>
              <a:pathLst>
                <a:path w="136" h="209">
                  <a:moveTo>
                    <a:pt x="34" y="197"/>
                  </a:moveTo>
                  <a:lnTo>
                    <a:pt x="135" y="4"/>
                  </a:lnTo>
                  <a:lnTo>
                    <a:pt x="124" y="0"/>
                  </a:lnTo>
                  <a:lnTo>
                    <a:pt x="22" y="189"/>
                  </a:lnTo>
                  <a:lnTo>
                    <a:pt x="0" y="200"/>
                  </a:lnTo>
                  <a:lnTo>
                    <a:pt x="16" y="208"/>
                  </a:lnTo>
                  <a:lnTo>
                    <a:pt x="34" y="197"/>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3" name="Freeform 808"/>
            <p:cNvSpPr>
              <a:spLocks/>
            </p:cNvSpPr>
            <p:nvPr/>
          </p:nvSpPr>
          <p:spPr bwMode="auto">
            <a:xfrm>
              <a:off x="4194" y="2739"/>
              <a:ext cx="142" cy="215"/>
            </a:xfrm>
            <a:custGeom>
              <a:avLst/>
              <a:gdLst>
                <a:gd name="T0" fmla="*/ 35 w 142"/>
                <a:gd name="T1" fmla="*/ 203 h 215"/>
                <a:gd name="T2" fmla="*/ 141 w 142"/>
                <a:gd name="T3" fmla="*/ 4 h 215"/>
                <a:gd name="T4" fmla="*/ 130 w 142"/>
                <a:gd name="T5" fmla="*/ 0 h 215"/>
                <a:gd name="T6" fmla="*/ 23 w 142"/>
                <a:gd name="T7" fmla="*/ 194 h 215"/>
                <a:gd name="T8" fmla="*/ 0 w 142"/>
                <a:gd name="T9" fmla="*/ 206 h 215"/>
                <a:gd name="T10" fmla="*/ 17 w 142"/>
                <a:gd name="T11" fmla="*/ 214 h 215"/>
                <a:gd name="T12" fmla="*/ 35 w 142"/>
                <a:gd name="T13" fmla="*/ 203 h 215"/>
              </a:gdLst>
              <a:ahLst/>
              <a:cxnLst>
                <a:cxn ang="0">
                  <a:pos x="T0" y="T1"/>
                </a:cxn>
                <a:cxn ang="0">
                  <a:pos x="T2" y="T3"/>
                </a:cxn>
                <a:cxn ang="0">
                  <a:pos x="T4" y="T5"/>
                </a:cxn>
                <a:cxn ang="0">
                  <a:pos x="T6" y="T7"/>
                </a:cxn>
                <a:cxn ang="0">
                  <a:pos x="T8" y="T9"/>
                </a:cxn>
                <a:cxn ang="0">
                  <a:pos x="T10" y="T11"/>
                </a:cxn>
                <a:cxn ang="0">
                  <a:pos x="T12" y="T13"/>
                </a:cxn>
              </a:cxnLst>
              <a:rect l="0" t="0" r="r" b="b"/>
              <a:pathLst>
                <a:path w="142" h="215">
                  <a:moveTo>
                    <a:pt x="35" y="203"/>
                  </a:moveTo>
                  <a:lnTo>
                    <a:pt x="141" y="4"/>
                  </a:lnTo>
                  <a:lnTo>
                    <a:pt x="130" y="0"/>
                  </a:lnTo>
                  <a:lnTo>
                    <a:pt x="23" y="194"/>
                  </a:lnTo>
                  <a:lnTo>
                    <a:pt x="0" y="206"/>
                  </a:lnTo>
                  <a:lnTo>
                    <a:pt x="17" y="214"/>
                  </a:lnTo>
                  <a:lnTo>
                    <a:pt x="35" y="20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4" name="Freeform 809"/>
            <p:cNvSpPr>
              <a:spLocks/>
            </p:cNvSpPr>
            <p:nvPr/>
          </p:nvSpPr>
          <p:spPr bwMode="auto">
            <a:xfrm>
              <a:off x="4211" y="2743"/>
              <a:ext cx="119" cy="226"/>
            </a:xfrm>
            <a:custGeom>
              <a:avLst/>
              <a:gdLst>
                <a:gd name="T0" fmla="*/ 118 w 119"/>
                <a:gd name="T1" fmla="*/ 0 h 226"/>
                <a:gd name="T2" fmla="*/ 18 w 119"/>
                <a:gd name="T3" fmla="*/ 192 h 226"/>
                <a:gd name="T4" fmla="*/ 18 w 119"/>
                <a:gd name="T5" fmla="*/ 155 h 226"/>
                <a:gd name="T6" fmla="*/ 0 w 119"/>
                <a:gd name="T7" fmla="*/ 159 h 226"/>
                <a:gd name="T8" fmla="*/ 0 w 119"/>
                <a:gd name="T9" fmla="*/ 225 h 226"/>
                <a:gd name="T10" fmla="*/ 18 w 119"/>
                <a:gd name="T11" fmla="*/ 214 h 226"/>
                <a:gd name="T12" fmla="*/ 118 w 119"/>
                <a:gd name="T13" fmla="*/ 24 h 226"/>
                <a:gd name="T14" fmla="*/ 118 w 119"/>
                <a:gd name="T15" fmla="*/ 0 h 2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226">
                  <a:moveTo>
                    <a:pt x="118" y="0"/>
                  </a:moveTo>
                  <a:lnTo>
                    <a:pt x="18" y="192"/>
                  </a:lnTo>
                  <a:lnTo>
                    <a:pt x="18" y="155"/>
                  </a:lnTo>
                  <a:lnTo>
                    <a:pt x="0" y="159"/>
                  </a:lnTo>
                  <a:lnTo>
                    <a:pt x="0" y="225"/>
                  </a:lnTo>
                  <a:lnTo>
                    <a:pt x="18" y="214"/>
                  </a:lnTo>
                  <a:lnTo>
                    <a:pt x="118" y="24"/>
                  </a:lnTo>
                  <a:lnTo>
                    <a:pt x="118"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5" name="Freeform 810"/>
            <p:cNvSpPr>
              <a:spLocks/>
            </p:cNvSpPr>
            <p:nvPr/>
          </p:nvSpPr>
          <p:spPr bwMode="auto">
            <a:xfrm>
              <a:off x="4211" y="2743"/>
              <a:ext cx="125" cy="232"/>
            </a:xfrm>
            <a:custGeom>
              <a:avLst/>
              <a:gdLst>
                <a:gd name="T0" fmla="*/ 124 w 125"/>
                <a:gd name="T1" fmla="*/ 0 h 232"/>
                <a:gd name="T2" fmla="*/ 19 w 125"/>
                <a:gd name="T3" fmla="*/ 197 h 232"/>
                <a:gd name="T4" fmla="*/ 19 w 125"/>
                <a:gd name="T5" fmla="*/ 159 h 232"/>
                <a:gd name="T6" fmla="*/ 0 w 125"/>
                <a:gd name="T7" fmla="*/ 163 h 232"/>
                <a:gd name="T8" fmla="*/ 0 w 125"/>
                <a:gd name="T9" fmla="*/ 231 h 232"/>
                <a:gd name="T10" fmla="*/ 19 w 125"/>
                <a:gd name="T11" fmla="*/ 220 h 232"/>
                <a:gd name="T12" fmla="*/ 124 w 125"/>
                <a:gd name="T13" fmla="*/ 25 h 232"/>
                <a:gd name="T14" fmla="*/ 124 w 125"/>
                <a:gd name="T15" fmla="*/ 0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5" h="232">
                  <a:moveTo>
                    <a:pt x="124" y="0"/>
                  </a:moveTo>
                  <a:lnTo>
                    <a:pt x="19" y="197"/>
                  </a:lnTo>
                  <a:lnTo>
                    <a:pt x="19" y="159"/>
                  </a:lnTo>
                  <a:lnTo>
                    <a:pt x="0" y="163"/>
                  </a:lnTo>
                  <a:lnTo>
                    <a:pt x="0" y="231"/>
                  </a:lnTo>
                  <a:lnTo>
                    <a:pt x="19" y="220"/>
                  </a:lnTo>
                  <a:lnTo>
                    <a:pt x="124" y="25"/>
                  </a:lnTo>
                  <a:lnTo>
                    <a:pt x="12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6" name="Freeform 811"/>
            <p:cNvSpPr>
              <a:spLocks/>
            </p:cNvSpPr>
            <p:nvPr/>
          </p:nvSpPr>
          <p:spPr bwMode="auto">
            <a:xfrm>
              <a:off x="4195" y="2900"/>
              <a:ext cx="11" cy="69"/>
            </a:xfrm>
            <a:custGeom>
              <a:avLst/>
              <a:gdLst>
                <a:gd name="T0" fmla="*/ 0 w 11"/>
                <a:gd name="T1" fmla="*/ 0 h 69"/>
                <a:gd name="T2" fmla="*/ 0 w 11"/>
                <a:gd name="T3" fmla="*/ 61 h 69"/>
                <a:gd name="T4" fmla="*/ 10 w 11"/>
                <a:gd name="T5" fmla="*/ 68 h 69"/>
                <a:gd name="T6" fmla="*/ 10 w 11"/>
                <a:gd name="T7" fmla="*/ 6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7" name="Freeform 812"/>
            <p:cNvSpPr>
              <a:spLocks/>
            </p:cNvSpPr>
            <p:nvPr/>
          </p:nvSpPr>
          <p:spPr bwMode="auto">
            <a:xfrm>
              <a:off x="4195" y="2900"/>
              <a:ext cx="17" cy="75"/>
            </a:xfrm>
            <a:custGeom>
              <a:avLst/>
              <a:gdLst>
                <a:gd name="T0" fmla="*/ 0 w 17"/>
                <a:gd name="T1" fmla="*/ 0 h 75"/>
                <a:gd name="T2" fmla="*/ 0 w 17"/>
                <a:gd name="T3" fmla="*/ 66 h 75"/>
                <a:gd name="T4" fmla="*/ 16 w 17"/>
                <a:gd name="T5" fmla="*/ 74 h 75"/>
                <a:gd name="T6" fmla="*/ 16 w 17"/>
                <a:gd name="T7" fmla="*/ 6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8" name="Freeform 813"/>
            <p:cNvSpPr>
              <a:spLocks/>
            </p:cNvSpPr>
            <p:nvPr/>
          </p:nvSpPr>
          <p:spPr bwMode="auto">
            <a:xfrm>
              <a:off x="4138" y="2713"/>
              <a:ext cx="136" cy="209"/>
            </a:xfrm>
            <a:custGeom>
              <a:avLst/>
              <a:gdLst>
                <a:gd name="T0" fmla="*/ 34 w 136"/>
                <a:gd name="T1" fmla="*/ 198 h 209"/>
                <a:gd name="T2" fmla="*/ 135 w 136"/>
                <a:gd name="T3" fmla="*/ 4 h 209"/>
                <a:gd name="T4" fmla="*/ 124 w 136"/>
                <a:gd name="T5" fmla="*/ 0 h 209"/>
                <a:gd name="T6" fmla="*/ 22 w 136"/>
                <a:gd name="T7" fmla="*/ 189 h 209"/>
                <a:gd name="T8" fmla="*/ 0 w 136"/>
                <a:gd name="T9" fmla="*/ 200 h 209"/>
                <a:gd name="T10" fmla="*/ 17 w 136"/>
                <a:gd name="T11" fmla="*/ 208 h 209"/>
                <a:gd name="T12" fmla="*/ 34 w 136"/>
                <a:gd name="T13" fmla="*/ 198 h 209"/>
              </a:gdLst>
              <a:ahLst/>
              <a:cxnLst>
                <a:cxn ang="0">
                  <a:pos x="T0" y="T1"/>
                </a:cxn>
                <a:cxn ang="0">
                  <a:pos x="T2" y="T3"/>
                </a:cxn>
                <a:cxn ang="0">
                  <a:pos x="T4" y="T5"/>
                </a:cxn>
                <a:cxn ang="0">
                  <a:pos x="T6" y="T7"/>
                </a:cxn>
                <a:cxn ang="0">
                  <a:pos x="T8" y="T9"/>
                </a:cxn>
                <a:cxn ang="0">
                  <a:pos x="T10" y="T11"/>
                </a:cxn>
                <a:cxn ang="0">
                  <a:pos x="T12" y="T13"/>
                </a:cxn>
              </a:cxnLst>
              <a:rect l="0" t="0" r="r" b="b"/>
              <a:pathLst>
                <a:path w="136" h="209">
                  <a:moveTo>
                    <a:pt x="34" y="198"/>
                  </a:moveTo>
                  <a:lnTo>
                    <a:pt x="135" y="4"/>
                  </a:lnTo>
                  <a:lnTo>
                    <a:pt x="124" y="0"/>
                  </a:lnTo>
                  <a:lnTo>
                    <a:pt x="22" y="189"/>
                  </a:lnTo>
                  <a:lnTo>
                    <a:pt x="0" y="200"/>
                  </a:lnTo>
                  <a:lnTo>
                    <a:pt x="17" y="208"/>
                  </a:lnTo>
                  <a:lnTo>
                    <a:pt x="34" y="198"/>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19" name="Freeform 814"/>
            <p:cNvSpPr>
              <a:spLocks/>
            </p:cNvSpPr>
            <p:nvPr/>
          </p:nvSpPr>
          <p:spPr bwMode="auto">
            <a:xfrm>
              <a:off x="4138" y="2713"/>
              <a:ext cx="142" cy="215"/>
            </a:xfrm>
            <a:custGeom>
              <a:avLst/>
              <a:gdLst>
                <a:gd name="T0" fmla="*/ 35 w 142"/>
                <a:gd name="T1" fmla="*/ 204 h 215"/>
                <a:gd name="T2" fmla="*/ 141 w 142"/>
                <a:gd name="T3" fmla="*/ 4 h 215"/>
                <a:gd name="T4" fmla="*/ 130 w 142"/>
                <a:gd name="T5" fmla="*/ 0 h 215"/>
                <a:gd name="T6" fmla="*/ 23 w 142"/>
                <a:gd name="T7" fmla="*/ 194 h 215"/>
                <a:gd name="T8" fmla="*/ 0 w 142"/>
                <a:gd name="T9" fmla="*/ 206 h 215"/>
                <a:gd name="T10" fmla="*/ 18 w 142"/>
                <a:gd name="T11" fmla="*/ 214 h 215"/>
                <a:gd name="T12" fmla="*/ 35 w 142"/>
                <a:gd name="T13" fmla="*/ 204 h 215"/>
              </a:gdLst>
              <a:ahLst/>
              <a:cxnLst>
                <a:cxn ang="0">
                  <a:pos x="T0" y="T1"/>
                </a:cxn>
                <a:cxn ang="0">
                  <a:pos x="T2" y="T3"/>
                </a:cxn>
                <a:cxn ang="0">
                  <a:pos x="T4" y="T5"/>
                </a:cxn>
                <a:cxn ang="0">
                  <a:pos x="T6" y="T7"/>
                </a:cxn>
                <a:cxn ang="0">
                  <a:pos x="T8" y="T9"/>
                </a:cxn>
                <a:cxn ang="0">
                  <a:pos x="T10" y="T11"/>
                </a:cxn>
                <a:cxn ang="0">
                  <a:pos x="T12" y="T13"/>
                </a:cxn>
              </a:cxnLst>
              <a:rect l="0" t="0" r="r" b="b"/>
              <a:pathLst>
                <a:path w="142" h="215">
                  <a:moveTo>
                    <a:pt x="35" y="204"/>
                  </a:moveTo>
                  <a:lnTo>
                    <a:pt x="141" y="4"/>
                  </a:lnTo>
                  <a:lnTo>
                    <a:pt x="130" y="0"/>
                  </a:lnTo>
                  <a:lnTo>
                    <a:pt x="23" y="194"/>
                  </a:lnTo>
                  <a:lnTo>
                    <a:pt x="0" y="206"/>
                  </a:lnTo>
                  <a:lnTo>
                    <a:pt x="18" y="214"/>
                  </a:lnTo>
                  <a:lnTo>
                    <a:pt x="35" y="20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0" name="Freeform 815"/>
            <p:cNvSpPr>
              <a:spLocks/>
            </p:cNvSpPr>
            <p:nvPr/>
          </p:nvSpPr>
          <p:spPr bwMode="auto">
            <a:xfrm>
              <a:off x="4156" y="2717"/>
              <a:ext cx="119" cy="227"/>
            </a:xfrm>
            <a:custGeom>
              <a:avLst/>
              <a:gdLst>
                <a:gd name="T0" fmla="*/ 118 w 119"/>
                <a:gd name="T1" fmla="*/ 0 h 227"/>
                <a:gd name="T2" fmla="*/ 17 w 119"/>
                <a:gd name="T3" fmla="*/ 192 h 227"/>
                <a:gd name="T4" fmla="*/ 17 w 119"/>
                <a:gd name="T5" fmla="*/ 156 h 227"/>
                <a:gd name="T6" fmla="*/ 0 w 119"/>
                <a:gd name="T7" fmla="*/ 159 h 227"/>
                <a:gd name="T8" fmla="*/ 0 w 119"/>
                <a:gd name="T9" fmla="*/ 226 h 227"/>
                <a:gd name="T10" fmla="*/ 18 w 119"/>
                <a:gd name="T11" fmla="*/ 215 h 227"/>
                <a:gd name="T12" fmla="*/ 118 w 119"/>
                <a:gd name="T13" fmla="*/ 24 h 227"/>
                <a:gd name="T14" fmla="*/ 118 w 119"/>
                <a:gd name="T15" fmla="*/ 0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227">
                  <a:moveTo>
                    <a:pt x="118" y="0"/>
                  </a:moveTo>
                  <a:lnTo>
                    <a:pt x="17" y="192"/>
                  </a:lnTo>
                  <a:lnTo>
                    <a:pt x="17" y="156"/>
                  </a:lnTo>
                  <a:lnTo>
                    <a:pt x="0" y="159"/>
                  </a:lnTo>
                  <a:lnTo>
                    <a:pt x="0" y="226"/>
                  </a:lnTo>
                  <a:lnTo>
                    <a:pt x="18" y="215"/>
                  </a:lnTo>
                  <a:lnTo>
                    <a:pt x="118" y="24"/>
                  </a:lnTo>
                  <a:lnTo>
                    <a:pt x="118"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1" name="Freeform 816"/>
            <p:cNvSpPr>
              <a:spLocks/>
            </p:cNvSpPr>
            <p:nvPr/>
          </p:nvSpPr>
          <p:spPr bwMode="auto">
            <a:xfrm>
              <a:off x="4156" y="2717"/>
              <a:ext cx="125" cy="233"/>
            </a:xfrm>
            <a:custGeom>
              <a:avLst/>
              <a:gdLst>
                <a:gd name="T0" fmla="*/ 124 w 125"/>
                <a:gd name="T1" fmla="*/ 0 h 233"/>
                <a:gd name="T2" fmla="*/ 18 w 125"/>
                <a:gd name="T3" fmla="*/ 197 h 233"/>
                <a:gd name="T4" fmla="*/ 18 w 125"/>
                <a:gd name="T5" fmla="*/ 160 h 233"/>
                <a:gd name="T6" fmla="*/ 0 w 125"/>
                <a:gd name="T7" fmla="*/ 163 h 233"/>
                <a:gd name="T8" fmla="*/ 0 w 125"/>
                <a:gd name="T9" fmla="*/ 232 h 233"/>
                <a:gd name="T10" fmla="*/ 19 w 125"/>
                <a:gd name="T11" fmla="*/ 221 h 233"/>
                <a:gd name="T12" fmla="*/ 124 w 125"/>
                <a:gd name="T13" fmla="*/ 25 h 233"/>
                <a:gd name="T14" fmla="*/ 124 w 125"/>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5" h="233">
                  <a:moveTo>
                    <a:pt x="124" y="0"/>
                  </a:moveTo>
                  <a:lnTo>
                    <a:pt x="18" y="197"/>
                  </a:lnTo>
                  <a:lnTo>
                    <a:pt x="18" y="160"/>
                  </a:lnTo>
                  <a:lnTo>
                    <a:pt x="0" y="163"/>
                  </a:lnTo>
                  <a:lnTo>
                    <a:pt x="0" y="232"/>
                  </a:lnTo>
                  <a:lnTo>
                    <a:pt x="19" y="221"/>
                  </a:lnTo>
                  <a:lnTo>
                    <a:pt x="124" y="25"/>
                  </a:lnTo>
                  <a:lnTo>
                    <a:pt x="12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2" name="Freeform 817"/>
            <p:cNvSpPr>
              <a:spLocks/>
            </p:cNvSpPr>
            <p:nvPr/>
          </p:nvSpPr>
          <p:spPr bwMode="auto">
            <a:xfrm>
              <a:off x="4139" y="2875"/>
              <a:ext cx="11" cy="69"/>
            </a:xfrm>
            <a:custGeom>
              <a:avLst/>
              <a:gdLst>
                <a:gd name="T0" fmla="*/ 0 w 11"/>
                <a:gd name="T1" fmla="*/ 0 h 69"/>
                <a:gd name="T2" fmla="*/ 0 w 11"/>
                <a:gd name="T3" fmla="*/ 60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0"/>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3" name="Freeform 818"/>
            <p:cNvSpPr>
              <a:spLocks/>
            </p:cNvSpPr>
            <p:nvPr/>
          </p:nvSpPr>
          <p:spPr bwMode="auto">
            <a:xfrm>
              <a:off x="4139" y="2875"/>
              <a:ext cx="17" cy="75"/>
            </a:xfrm>
            <a:custGeom>
              <a:avLst/>
              <a:gdLst>
                <a:gd name="T0" fmla="*/ 0 w 17"/>
                <a:gd name="T1" fmla="*/ 0 h 75"/>
                <a:gd name="T2" fmla="*/ 0 w 17"/>
                <a:gd name="T3" fmla="*/ 65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5"/>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4" name="Freeform 819"/>
            <p:cNvSpPr>
              <a:spLocks/>
            </p:cNvSpPr>
            <p:nvPr/>
          </p:nvSpPr>
          <p:spPr bwMode="auto">
            <a:xfrm>
              <a:off x="4082" y="2687"/>
              <a:ext cx="136" cy="210"/>
            </a:xfrm>
            <a:custGeom>
              <a:avLst/>
              <a:gdLst>
                <a:gd name="T0" fmla="*/ 34 w 136"/>
                <a:gd name="T1" fmla="*/ 199 h 210"/>
                <a:gd name="T2" fmla="*/ 135 w 136"/>
                <a:gd name="T3" fmla="*/ 4 h 210"/>
                <a:gd name="T4" fmla="*/ 125 w 136"/>
                <a:gd name="T5" fmla="*/ 0 h 210"/>
                <a:gd name="T6" fmla="*/ 22 w 136"/>
                <a:gd name="T7" fmla="*/ 190 h 210"/>
                <a:gd name="T8" fmla="*/ 0 w 136"/>
                <a:gd name="T9" fmla="*/ 201 h 210"/>
                <a:gd name="T10" fmla="*/ 17 w 136"/>
                <a:gd name="T11" fmla="*/ 209 h 210"/>
                <a:gd name="T12" fmla="*/ 34 w 136"/>
                <a:gd name="T13" fmla="*/ 199 h 210"/>
              </a:gdLst>
              <a:ahLst/>
              <a:cxnLst>
                <a:cxn ang="0">
                  <a:pos x="T0" y="T1"/>
                </a:cxn>
                <a:cxn ang="0">
                  <a:pos x="T2" y="T3"/>
                </a:cxn>
                <a:cxn ang="0">
                  <a:pos x="T4" y="T5"/>
                </a:cxn>
                <a:cxn ang="0">
                  <a:pos x="T6" y="T7"/>
                </a:cxn>
                <a:cxn ang="0">
                  <a:pos x="T8" y="T9"/>
                </a:cxn>
                <a:cxn ang="0">
                  <a:pos x="T10" y="T11"/>
                </a:cxn>
                <a:cxn ang="0">
                  <a:pos x="T12" y="T13"/>
                </a:cxn>
              </a:cxnLst>
              <a:rect l="0" t="0" r="r" b="b"/>
              <a:pathLst>
                <a:path w="136" h="210">
                  <a:moveTo>
                    <a:pt x="34" y="199"/>
                  </a:moveTo>
                  <a:lnTo>
                    <a:pt x="135" y="4"/>
                  </a:lnTo>
                  <a:lnTo>
                    <a:pt x="125" y="0"/>
                  </a:lnTo>
                  <a:lnTo>
                    <a:pt x="22" y="190"/>
                  </a:lnTo>
                  <a:lnTo>
                    <a:pt x="0" y="201"/>
                  </a:lnTo>
                  <a:lnTo>
                    <a:pt x="17" y="209"/>
                  </a:lnTo>
                  <a:lnTo>
                    <a:pt x="34" y="199"/>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5" name="Freeform 820"/>
            <p:cNvSpPr>
              <a:spLocks/>
            </p:cNvSpPr>
            <p:nvPr/>
          </p:nvSpPr>
          <p:spPr bwMode="auto">
            <a:xfrm>
              <a:off x="4082" y="2687"/>
              <a:ext cx="142" cy="216"/>
            </a:xfrm>
            <a:custGeom>
              <a:avLst/>
              <a:gdLst>
                <a:gd name="T0" fmla="*/ 35 w 142"/>
                <a:gd name="T1" fmla="*/ 205 h 216"/>
                <a:gd name="T2" fmla="*/ 141 w 142"/>
                <a:gd name="T3" fmla="*/ 4 h 216"/>
                <a:gd name="T4" fmla="*/ 131 w 142"/>
                <a:gd name="T5" fmla="*/ 0 h 216"/>
                <a:gd name="T6" fmla="*/ 23 w 142"/>
                <a:gd name="T7" fmla="*/ 195 h 216"/>
                <a:gd name="T8" fmla="*/ 0 w 142"/>
                <a:gd name="T9" fmla="*/ 207 h 216"/>
                <a:gd name="T10" fmla="*/ 18 w 142"/>
                <a:gd name="T11" fmla="*/ 215 h 216"/>
                <a:gd name="T12" fmla="*/ 35 w 142"/>
                <a:gd name="T13" fmla="*/ 205 h 216"/>
              </a:gdLst>
              <a:ahLst/>
              <a:cxnLst>
                <a:cxn ang="0">
                  <a:pos x="T0" y="T1"/>
                </a:cxn>
                <a:cxn ang="0">
                  <a:pos x="T2" y="T3"/>
                </a:cxn>
                <a:cxn ang="0">
                  <a:pos x="T4" y="T5"/>
                </a:cxn>
                <a:cxn ang="0">
                  <a:pos x="T6" y="T7"/>
                </a:cxn>
                <a:cxn ang="0">
                  <a:pos x="T8" y="T9"/>
                </a:cxn>
                <a:cxn ang="0">
                  <a:pos x="T10" y="T11"/>
                </a:cxn>
                <a:cxn ang="0">
                  <a:pos x="T12" y="T13"/>
                </a:cxn>
              </a:cxnLst>
              <a:rect l="0" t="0" r="r" b="b"/>
              <a:pathLst>
                <a:path w="142" h="216">
                  <a:moveTo>
                    <a:pt x="35" y="205"/>
                  </a:moveTo>
                  <a:lnTo>
                    <a:pt x="141" y="4"/>
                  </a:lnTo>
                  <a:lnTo>
                    <a:pt x="131" y="0"/>
                  </a:lnTo>
                  <a:lnTo>
                    <a:pt x="23" y="195"/>
                  </a:lnTo>
                  <a:lnTo>
                    <a:pt x="0" y="207"/>
                  </a:lnTo>
                  <a:lnTo>
                    <a:pt x="18" y="215"/>
                  </a:lnTo>
                  <a:lnTo>
                    <a:pt x="35" y="20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6" name="Freeform 821"/>
            <p:cNvSpPr>
              <a:spLocks/>
            </p:cNvSpPr>
            <p:nvPr/>
          </p:nvSpPr>
          <p:spPr bwMode="auto">
            <a:xfrm>
              <a:off x="4100" y="2691"/>
              <a:ext cx="119" cy="227"/>
            </a:xfrm>
            <a:custGeom>
              <a:avLst/>
              <a:gdLst>
                <a:gd name="T0" fmla="*/ 118 w 119"/>
                <a:gd name="T1" fmla="*/ 0 h 227"/>
                <a:gd name="T2" fmla="*/ 17 w 119"/>
                <a:gd name="T3" fmla="*/ 193 h 227"/>
                <a:gd name="T4" fmla="*/ 17 w 119"/>
                <a:gd name="T5" fmla="*/ 156 h 227"/>
                <a:gd name="T6" fmla="*/ 0 w 119"/>
                <a:gd name="T7" fmla="*/ 159 h 227"/>
                <a:gd name="T8" fmla="*/ 0 w 119"/>
                <a:gd name="T9" fmla="*/ 226 h 227"/>
                <a:gd name="T10" fmla="*/ 18 w 119"/>
                <a:gd name="T11" fmla="*/ 215 h 227"/>
                <a:gd name="T12" fmla="*/ 118 w 119"/>
                <a:gd name="T13" fmla="*/ 25 h 227"/>
                <a:gd name="T14" fmla="*/ 118 w 119"/>
                <a:gd name="T15" fmla="*/ 0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227">
                  <a:moveTo>
                    <a:pt x="118" y="0"/>
                  </a:moveTo>
                  <a:lnTo>
                    <a:pt x="17" y="193"/>
                  </a:lnTo>
                  <a:lnTo>
                    <a:pt x="17" y="156"/>
                  </a:lnTo>
                  <a:lnTo>
                    <a:pt x="0" y="159"/>
                  </a:lnTo>
                  <a:lnTo>
                    <a:pt x="0" y="226"/>
                  </a:lnTo>
                  <a:lnTo>
                    <a:pt x="18" y="215"/>
                  </a:lnTo>
                  <a:lnTo>
                    <a:pt x="118" y="25"/>
                  </a:lnTo>
                  <a:lnTo>
                    <a:pt x="118"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7" name="Freeform 822"/>
            <p:cNvSpPr>
              <a:spLocks/>
            </p:cNvSpPr>
            <p:nvPr/>
          </p:nvSpPr>
          <p:spPr bwMode="auto">
            <a:xfrm>
              <a:off x="4100" y="2691"/>
              <a:ext cx="125" cy="233"/>
            </a:xfrm>
            <a:custGeom>
              <a:avLst/>
              <a:gdLst>
                <a:gd name="T0" fmla="*/ 124 w 125"/>
                <a:gd name="T1" fmla="*/ 0 h 233"/>
                <a:gd name="T2" fmla="*/ 18 w 125"/>
                <a:gd name="T3" fmla="*/ 198 h 233"/>
                <a:gd name="T4" fmla="*/ 18 w 125"/>
                <a:gd name="T5" fmla="*/ 160 h 233"/>
                <a:gd name="T6" fmla="*/ 0 w 125"/>
                <a:gd name="T7" fmla="*/ 163 h 233"/>
                <a:gd name="T8" fmla="*/ 0 w 125"/>
                <a:gd name="T9" fmla="*/ 232 h 233"/>
                <a:gd name="T10" fmla="*/ 19 w 125"/>
                <a:gd name="T11" fmla="*/ 221 h 233"/>
                <a:gd name="T12" fmla="*/ 124 w 125"/>
                <a:gd name="T13" fmla="*/ 26 h 233"/>
                <a:gd name="T14" fmla="*/ 124 w 125"/>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5" h="233">
                  <a:moveTo>
                    <a:pt x="124" y="0"/>
                  </a:moveTo>
                  <a:lnTo>
                    <a:pt x="18" y="198"/>
                  </a:lnTo>
                  <a:lnTo>
                    <a:pt x="18" y="160"/>
                  </a:lnTo>
                  <a:lnTo>
                    <a:pt x="0" y="163"/>
                  </a:lnTo>
                  <a:lnTo>
                    <a:pt x="0" y="232"/>
                  </a:lnTo>
                  <a:lnTo>
                    <a:pt x="19" y="221"/>
                  </a:lnTo>
                  <a:lnTo>
                    <a:pt x="124" y="26"/>
                  </a:lnTo>
                  <a:lnTo>
                    <a:pt x="12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8" name="Freeform 823"/>
            <p:cNvSpPr>
              <a:spLocks/>
            </p:cNvSpPr>
            <p:nvPr/>
          </p:nvSpPr>
          <p:spPr bwMode="auto">
            <a:xfrm>
              <a:off x="4083" y="2849"/>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29" name="Freeform 824"/>
            <p:cNvSpPr>
              <a:spLocks/>
            </p:cNvSpPr>
            <p:nvPr/>
          </p:nvSpPr>
          <p:spPr bwMode="auto">
            <a:xfrm>
              <a:off x="4083" y="2849"/>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0" name="Freeform 825"/>
            <p:cNvSpPr>
              <a:spLocks/>
            </p:cNvSpPr>
            <p:nvPr/>
          </p:nvSpPr>
          <p:spPr bwMode="auto">
            <a:xfrm>
              <a:off x="4025" y="2660"/>
              <a:ext cx="136" cy="210"/>
            </a:xfrm>
            <a:custGeom>
              <a:avLst/>
              <a:gdLst>
                <a:gd name="T0" fmla="*/ 33 w 136"/>
                <a:gd name="T1" fmla="*/ 198 h 210"/>
                <a:gd name="T2" fmla="*/ 135 w 136"/>
                <a:gd name="T3" fmla="*/ 4 h 210"/>
                <a:gd name="T4" fmla="*/ 124 w 136"/>
                <a:gd name="T5" fmla="*/ 0 h 210"/>
                <a:gd name="T6" fmla="*/ 21 w 136"/>
                <a:gd name="T7" fmla="*/ 189 h 210"/>
                <a:gd name="T8" fmla="*/ 0 w 136"/>
                <a:gd name="T9" fmla="*/ 200 h 210"/>
                <a:gd name="T10" fmla="*/ 16 w 136"/>
                <a:gd name="T11" fmla="*/ 209 h 210"/>
                <a:gd name="T12" fmla="*/ 33 w 136"/>
                <a:gd name="T13" fmla="*/ 198 h 210"/>
              </a:gdLst>
              <a:ahLst/>
              <a:cxnLst>
                <a:cxn ang="0">
                  <a:pos x="T0" y="T1"/>
                </a:cxn>
                <a:cxn ang="0">
                  <a:pos x="T2" y="T3"/>
                </a:cxn>
                <a:cxn ang="0">
                  <a:pos x="T4" y="T5"/>
                </a:cxn>
                <a:cxn ang="0">
                  <a:pos x="T6" y="T7"/>
                </a:cxn>
                <a:cxn ang="0">
                  <a:pos x="T8" y="T9"/>
                </a:cxn>
                <a:cxn ang="0">
                  <a:pos x="T10" y="T11"/>
                </a:cxn>
                <a:cxn ang="0">
                  <a:pos x="T12" y="T13"/>
                </a:cxn>
              </a:cxnLst>
              <a:rect l="0" t="0" r="r" b="b"/>
              <a:pathLst>
                <a:path w="136" h="210">
                  <a:moveTo>
                    <a:pt x="33" y="198"/>
                  </a:moveTo>
                  <a:lnTo>
                    <a:pt x="135" y="4"/>
                  </a:lnTo>
                  <a:lnTo>
                    <a:pt x="124" y="0"/>
                  </a:lnTo>
                  <a:lnTo>
                    <a:pt x="21" y="189"/>
                  </a:lnTo>
                  <a:lnTo>
                    <a:pt x="0" y="200"/>
                  </a:lnTo>
                  <a:lnTo>
                    <a:pt x="16" y="209"/>
                  </a:lnTo>
                  <a:lnTo>
                    <a:pt x="33" y="198"/>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1" name="Freeform 826"/>
            <p:cNvSpPr>
              <a:spLocks/>
            </p:cNvSpPr>
            <p:nvPr/>
          </p:nvSpPr>
          <p:spPr bwMode="auto">
            <a:xfrm>
              <a:off x="4025" y="2660"/>
              <a:ext cx="142" cy="216"/>
            </a:xfrm>
            <a:custGeom>
              <a:avLst/>
              <a:gdLst>
                <a:gd name="T0" fmla="*/ 34 w 142"/>
                <a:gd name="T1" fmla="*/ 204 h 216"/>
                <a:gd name="T2" fmla="*/ 141 w 142"/>
                <a:gd name="T3" fmla="*/ 4 h 216"/>
                <a:gd name="T4" fmla="*/ 130 w 142"/>
                <a:gd name="T5" fmla="*/ 0 h 216"/>
                <a:gd name="T6" fmla="*/ 22 w 142"/>
                <a:gd name="T7" fmla="*/ 194 h 216"/>
                <a:gd name="T8" fmla="*/ 0 w 142"/>
                <a:gd name="T9" fmla="*/ 206 h 216"/>
                <a:gd name="T10" fmla="*/ 17 w 142"/>
                <a:gd name="T11" fmla="*/ 215 h 216"/>
                <a:gd name="T12" fmla="*/ 34 w 142"/>
                <a:gd name="T13" fmla="*/ 204 h 216"/>
              </a:gdLst>
              <a:ahLst/>
              <a:cxnLst>
                <a:cxn ang="0">
                  <a:pos x="T0" y="T1"/>
                </a:cxn>
                <a:cxn ang="0">
                  <a:pos x="T2" y="T3"/>
                </a:cxn>
                <a:cxn ang="0">
                  <a:pos x="T4" y="T5"/>
                </a:cxn>
                <a:cxn ang="0">
                  <a:pos x="T6" y="T7"/>
                </a:cxn>
                <a:cxn ang="0">
                  <a:pos x="T8" y="T9"/>
                </a:cxn>
                <a:cxn ang="0">
                  <a:pos x="T10" y="T11"/>
                </a:cxn>
                <a:cxn ang="0">
                  <a:pos x="T12" y="T13"/>
                </a:cxn>
              </a:cxnLst>
              <a:rect l="0" t="0" r="r" b="b"/>
              <a:pathLst>
                <a:path w="142" h="216">
                  <a:moveTo>
                    <a:pt x="34" y="204"/>
                  </a:moveTo>
                  <a:lnTo>
                    <a:pt x="141" y="4"/>
                  </a:lnTo>
                  <a:lnTo>
                    <a:pt x="130" y="0"/>
                  </a:lnTo>
                  <a:lnTo>
                    <a:pt x="22" y="194"/>
                  </a:lnTo>
                  <a:lnTo>
                    <a:pt x="0" y="206"/>
                  </a:lnTo>
                  <a:lnTo>
                    <a:pt x="17" y="215"/>
                  </a:lnTo>
                  <a:lnTo>
                    <a:pt x="34" y="20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2" name="Freeform 827"/>
            <p:cNvSpPr>
              <a:spLocks/>
            </p:cNvSpPr>
            <p:nvPr/>
          </p:nvSpPr>
          <p:spPr bwMode="auto">
            <a:xfrm>
              <a:off x="4041" y="2664"/>
              <a:ext cx="120" cy="227"/>
            </a:xfrm>
            <a:custGeom>
              <a:avLst/>
              <a:gdLst>
                <a:gd name="T0" fmla="*/ 119 w 120"/>
                <a:gd name="T1" fmla="*/ 0 h 227"/>
                <a:gd name="T2" fmla="*/ 18 w 120"/>
                <a:gd name="T3" fmla="*/ 192 h 227"/>
                <a:gd name="T4" fmla="*/ 18 w 120"/>
                <a:gd name="T5" fmla="*/ 156 h 227"/>
                <a:gd name="T6" fmla="*/ 0 w 120"/>
                <a:gd name="T7" fmla="*/ 159 h 227"/>
                <a:gd name="T8" fmla="*/ 0 w 120"/>
                <a:gd name="T9" fmla="*/ 226 h 227"/>
                <a:gd name="T10" fmla="*/ 18 w 120"/>
                <a:gd name="T11" fmla="*/ 215 h 227"/>
                <a:gd name="T12" fmla="*/ 119 w 120"/>
                <a:gd name="T13" fmla="*/ 24 h 227"/>
                <a:gd name="T14" fmla="*/ 119 w 120"/>
                <a:gd name="T15" fmla="*/ 0 h 2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227">
                  <a:moveTo>
                    <a:pt x="119" y="0"/>
                  </a:moveTo>
                  <a:lnTo>
                    <a:pt x="18" y="192"/>
                  </a:lnTo>
                  <a:lnTo>
                    <a:pt x="18" y="156"/>
                  </a:lnTo>
                  <a:lnTo>
                    <a:pt x="0" y="159"/>
                  </a:lnTo>
                  <a:lnTo>
                    <a:pt x="0" y="226"/>
                  </a:lnTo>
                  <a:lnTo>
                    <a:pt x="18" y="215"/>
                  </a:lnTo>
                  <a:lnTo>
                    <a:pt x="119" y="24"/>
                  </a:lnTo>
                  <a:lnTo>
                    <a:pt x="119"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3" name="Freeform 828"/>
            <p:cNvSpPr>
              <a:spLocks/>
            </p:cNvSpPr>
            <p:nvPr/>
          </p:nvSpPr>
          <p:spPr bwMode="auto">
            <a:xfrm>
              <a:off x="4041" y="2664"/>
              <a:ext cx="126" cy="233"/>
            </a:xfrm>
            <a:custGeom>
              <a:avLst/>
              <a:gdLst>
                <a:gd name="T0" fmla="*/ 125 w 126"/>
                <a:gd name="T1" fmla="*/ 0 h 233"/>
                <a:gd name="T2" fmla="*/ 19 w 126"/>
                <a:gd name="T3" fmla="*/ 197 h 233"/>
                <a:gd name="T4" fmla="*/ 19 w 126"/>
                <a:gd name="T5" fmla="*/ 160 h 233"/>
                <a:gd name="T6" fmla="*/ 0 w 126"/>
                <a:gd name="T7" fmla="*/ 163 h 233"/>
                <a:gd name="T8" fmla="*/ 0 w 126"/>
                <a:gd name="T9" fmla="*/ 232 h 233"/>
                <a:gd name="T10" fmla="*/ 19 w 126"/>
                <a:gd name="T11" fmla="*/ 221 h 233"/>
                <a:gd name="T12" fmla="*/ 125 w 126"/>
                <a:gd name="T13" fmla="*/ 25 h 233"/>
                <a:gd name="T14" fmla="*/ 125 w 126"/>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6" h="233">
                  <a:moveTo>
                    <a:pt x="125" y="0"/>
                  </a:moveTo>
                  <a:lnTo>
                    <a:pt x="19" y="197"/>
                  </a:lnTo>
                  <a:lnTo>
                    <a:pt x="19" y="160"/>
                  </a:lnTo>
                  <a:lnTo>
                    <a:pt x="0" y="163"/>
                  </a:lnTo>
                  <a:lnTo>
                    <a:pt x="0" y="232"/>
                  </a:lnTo>
                  <a:lnTo>
                    <a:pt x="19" y="221"/>
                  </a:lnTo>
                  <a:lnTo>
                    <a:pt x="125" y="25"/>
                  </a:lnTo>
                  <a:lnTo>
                    <a:pt x="125"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4" name="Freeform 829"/>
            <p:cNvSpPr>
              <a:spLocks/>
            </p:cNvSpPr>
            <p:nvPr/>
          </p:nvSpPr>
          <p:spPr bwMode="auto">
            <a:xfrm>
              <a:off x="4025" y="2822"/>
              <a:ext cx="11" cy="69"/>
            </a:xfrm>
            <a:custGeom>
              <a:avLst/>
              <a:gdLst>
                <a:gd name="T0" fmla="*/ 0 w 11"/>
                <a:gd name="T1" fmla="*/ 0 h 69"/>
                <a:gd name="T2" fmla="*/ 0 w 11"/>
                <a:gd name="T3" fmla="*/ 60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0"/>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5" name="Freeform 830"/>
            <p:cNvSpPr>
              <a:spLocks/>
            </p:cNvSpPr>
            <p:nvPr/>
          </p:nvSpPr>
          <p:spPr bwMode="auto">
            <a:xfrm>
              <a:off x="4025" y="2822"/>
              <a:ext cx="17" cy="75"/>
            </a:xfrm>
            <a:custGeom>
              <a:avLst/>
              <a:gdLst>
                <a:gd name="T0" fmla="*/ 0 w 17"/>
                <a:gd name="T1" fmla="*/ 0 h 75"/>
                <a:gd name="T2" fmla="*/ 0 w 17"/>
                <a:gd name="T3" fmla="*/ 65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5"/>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6" name="Freeform 831"/>
            <p:cNvSpPr>
              <a:spLocks/>
            </p:cNvSpPr>
            <p:nvPr/>
          </p:nvSpPr>
          <p:spPr bwMode="auto">
            <a:xfrm>
              <a:off x="3967" y="2637"/>
              <a:ext cx="133" cy="205"/>
            </a:xfrm>
            <a:custGeom>
              <a:avLst/>
              <a:gdLst>
                <a:gd name="T0" fmla="*/ 33 w 133"/>
                <a:gd name="T1" fmla="*/ 193 h 205"/>
                <a:gd name="T2" fmla="*/ 132 w 133"/>
                <a:gd name="T3" fmla="*/ 4 h 205"/>
                <a:gd name="T4" fmla="*/ 121 w 133"/>
                <a:gd name="T5" fmla="*/ 0 h 205"/>
                <a:gd name="T6" fmla="*/ 20 w 133"/>
                <a:gd name="T7" fmla="*/ 185 h 205"/>
                <a:gd name="T8" fmla="*/ 0 w 133"/>
                <a:gd name="T9" fmla="*/ 195 h 205"/>
                <a:gd name="T10" fmla="*/ 15 w 133"/>
                <a:gd name="T11" fmla="*/ 204 h 205"/>
                <a:gd name="T12" fmla="*/ 33 w 133"/>
                <a:gd name="T13" fmla="*/ 193 h 205"/>
              </a:gdLst>
              <a:ahLst/>
              <a:cxnLst>
                <a:cxn ang="0">
                  <a:pos x="T0" y="T1"/>
                </a:cxn>
                <a:cxn ang="0">
                  <a:pos x="T2" y="T3"/>
                </a:cxn>
                <a:cxn ang="0">
                  <a:pos x="T4" y="T5"/>
                </a:cxn>
                <a:cxn ang="0">
                  <a:pos x="T6" y="T7"/>
                </a:cxn>
                <a:cxn ang="0">
                  <a:pos x="T8" y="T9"/>
                </a:cxn>
                <a:cxn ang="0">
                  <a:pos x="T10" y="T11"/>
                </a:cxn>
                <a:cxn ang="0">
                  <a:pos x="T12" y="T13"/>
                </a:cxn>
              </a:cxnLst>
              <a:rect l="0" t="0" r="r" b="b"/>
              <a:pathLst>
                <a:path w="133" h="205">
                  <a:moveTo>
                    <a:pt x="33" y="193"/>
                  </a:moveTo>
                  <a:lnTo>
                    <a:pt x="132" y="4"/>
                  </a:lnTo>
                  <a:lnTo>
                    <a:pt x="121" y="0"/>
                  </a:lnTo>
                  <a:lnTo>
                    <a:pt x="20" y="185"/>
                  </a:lnTo>
                  <a:lnTo>
                    <a:pt x="0" y="195"/>
                  </a:lnTo>
                  <a:lnTo>
                    <a:pt x="15" y="204"/>
                  </a:lnTo>
                  <a:lnTo>
                    <a:pt x="33" y="19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7" name="Freeform 832"/>
            <p:cNvSpPr>
              <a:spLocks/>
            </p:cNvSpPr>
            <p:nvPr/>
          </p:nvSpPr>
          <p:spPr bwMode="auto">
            <a:xfrm>
              <a:off x="3967" y="2637"/>
              <a:ext cx="139" cy="211"/>
            </a:xfrm>
            <a:custGeom>
              <a:avLst/>
              <a:gdLst>
                <a:gd name="T0" fmla="*/ 34 w 139"/>
                <a:gd name="T1" fmla="*/ 199 h 211"/>
                <a:gd name="T2" fmla="*/ 138 w 139"/>
                <a:gd name="T3" fmla="*/ 4 h 211"/>
                <a:gd name="T4" fmla="*/ 127 w 139"/>
                <a:gd name="T5" fmla="*/ 0 h 211"/>
                <a:gd name="T6" fmla="*/ 21 w 139"/>
                <a:gd name="T7" fmla="*/ 190 h 211"/>
                <a:gd name="T8" fmla="*/ 0 w 139"/>
                <a:gd name="T9" fmla="*/ 201 h 211"/>
                <a:gd name="T10" fmla="*/ 16 w 139"/>
                <a:gd name="T11" fmla="*/ 210 h 211"/>
                <a:gd name="T12" fmla="*/ 34 w 139"/>
                <a:gd name="T13" fmla="*/ 199 h 211"/>
              </a:gdLst>
              <a:ahLst/>
              <a:cxnLst>
                <a:cxn ang="0">
                  <a:pos x="T0" y="T1"/>
                </a:cxn>
                <a:cxn ang="0">
                  <a:pos x="T2" y="T3"/>
                </a:cxn>
                <a:cxn ang="0">
                  <a:pos x="T4" y="T5"/>
                </a:cxn>
                <a:cxn ang="0">
                  <a:pos x="T6" y="T7"/>
                </a:cxn>
                <a:cxn ang="0">
                  <a:pos x="T8" y="T9"/>
                </a:cxn>
                <a:cxn ang="0">
                  <a:pos x="T10" y="T11"/>
                </a:cxn>
                <a:cxn ang="0">
                  <a:pos x="T12" y="T13"/>
                </a:cxn>
              </a:cxnLst>
              <a:rect l="0" t="0" r="r" b="b"/>
              <a:pathLst>
                <a:path w="139" h="211">
                  <a:moveTo>
                    <a:pt x="34" y="199"/>
                  </a:moveTo>
                  <a:lnTo>
                    <a:pt x="138" y="4"/>
                  </a:lnTo>
                  <a:lnTo>
                    <a:pt x="127" y="0"/>
                  </a:lnTo>
                  <a:lnTo>
                    <a:pt x="21" y="190"/>
                  </a:lnTo>
                  <a:lnTo>
                    <a:pt x="0" y="201"/>
                  </a:lnTo>
                  <a:lnTo>
                    <a:pt x="16" y="210"/>
                  </a:lnTo>
                  <a:lnTo>
                    <a:pt x="34" y="19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8" name="Freeform 833"/>
            <p:cNvSpPr>
              <a:spLocks/>
            </p:cNvSpPr>
            <p:nvPr/>
          </p:nvSpPr>
          <p:spPr bwMode="auto">
            <a:xfrm>
              <a:off x="3983" y="2641"/>
              <a:ext cx="117" cy="222"/>
            </a:xfrm>
            <a:custGeom>
              <a:avLst/>
              <a:gdLst>
                <a:gd name="T0" fmla="*/ 116 w 117"/>
                <a:gd name="T1" fmla="*/ 0 h 222"/>
                <a:gd name="T2" fmla="*/ 18 w 117"/>
                <a:gd name="T3" fmla="*/ 188 h 222"/>
                <a:gd name="T4" fmla="*/ 18 w 117"/>
                <a:gd name="T5" fmla="*/ 151 h 222"/>
                <a:gd name="T6" fmla="*/ 0 w 117"/>
                <a:gd name="T7" fmla="*/ 154 h 222"/>
                <a:gd name="T8" fmla="*/ 0 w 117"/>
                <a:gd name="T9" fmla="*/ 221 h 222"/>
                <a:gd name="T10" fmla="*/ 18 w 117"/>
                <a:gd name="T11" fmla="*/ 210 h 222"/>
                <a:gd name="T12" fmla="*/ 116 w 117"/>
                <a:gd name="T13" fmla="*/ 25 h 222"/>
                <a:gd name="T14" fmla="*/ 116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116" y="0"/>
                  </a:moveTo>
                  <a:lnTo>
                    <a:pt x="18" y="188"/>
                  </a:lnTo>
                  <a:lnTo>
                    <a:pt x="18" y="151"/>
                  </a:lnTo>
                  <a:lnTo>
                    <a:pt x="0" y="154"/>
                  </a:lnTo>
                  <a:lnTo>
                    <a:pt x="0" y="221"/>
                  </a:lnTo>
                  <a:lnTo>
                    <a:pt x="18" y="210"/>
                  </a:lnTo>
                  <a:lnTo>
                    <a:pt x="116" y="25"/>
                  </a:lnTo>
                  <a:lnTo>
                    <a:pt x="11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39" name="Freeform 834"/>
            <p:cNvSpPr>
              <a:spLocks/>
            </p:cNvSpPr>
            <p:nvPr/>
          </p:nvSpPr>
          <p:spPr bwMode="auto">
            <a:xfrm>
              <a:off x="3983" y="2641"/>
              <a:ext cx="123" cy="228"/>
            </a:xfrm>
            <a:custGeom>
              <a:avLst/>
              <a:gdLst>
                <a:gd name="T0" fmla="*/ 122 w 123"/>
                <a:gd name="T1" fmla="*/ 0 h 228"/>
                <a:gd name="T2" fmla="*/ 19 w 123"/>
                <a:gd name="T3" fmla="*/ 193 h 228"/>
                <a:gd name="T4" fmla="*/ 19 w 123"/>
                <a:gd name="T5" fmla="*/ 155 h 228"/>
                <a:gd name="T6" fmla="*/ 0 w 123"/>
                <a:gd name="T7" fmla="*/ 158 h 228"/>
                <a:gd name="T8" fmla="*/ 0 w 123"/>
                <a:gd name="T9" fmla="*/ 227 h 228"/>
                <a:gd name="T10" fmla="*/ 19 w 123"/>
                <a:gd name="T11" fmla="*/ 216 h 228"/>
                <a:gd name="T12" fmla="*/ 122 w 123"/>
                <a:gd name="T13" fmla="*/ 26 h 228"/>
                <a:gd name="T14" fmla="*/ 122 w 123"/>
                <a:gd name="T15" fmla="*/ 0 h 2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228">
                  <a:moveTo>
                    <a:pt x="122" y="0"/>
                  </a:moveTo>
                  <a:lnTo>
                    <a:pt x="19" y="193"/>
                  </a:lnTo>
                  <a:lnTo>
                    <a:pt x="19" y="155"/>
                  </a:lnTo>
                  <a:lnTo>
                    <a:pt x="0" y="158"/>
                  </a:lnTo>
                  <a:lnTo>
                    <a:pt x="0" y="227"/>
                  </a:lnTo>
                  <a:lnTo>
                    <a:pt x="19" y="216"/>
                  </a:lnTo>
                  <a:lnTo>
                    <a:pt x="122" y="26"/>
                  </a:lnTo>
                  <a:lnTo>
                    <a:pt x="12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0" name="Freeform 835"/>
            <p:cNvSpPr>
              <a:spLocks/>
            </p:cNvSpPr>
            <p:nvPr/>
          </p:nvSpPr>
          <p:spPr bwMode="auto">
            <a:xfrm>
              <a:off x="3967" y="2793"/>
              <a:ext cx="11" cy="70"/>
            </a:xfrm>
            <a:custGeom>
              <a:avLst/>
              <a:gdLst>
                <a:gd name="T0" fmla="*/ 0 w 11"/>
                <a:gd name="T1" fmla="*/ 0 h 70"/>
                <a:gd name="T2" fmla="*/ 0 w 11"/>
                <a:gd name="T3" fmla="*/ 62 h 70"/>
                <a:gd name="T4" fmla="*/ 10 w 11"/>
                <a:gd name="T5" fmla="*/ 69 h 70"/>
                <a:gd name="T6" fmla="*/ 10 w 11"/>
                <a:gd name="T7" fmla="*/ 6 h 70"/>
                <a:gd name="T8" fmla="*/ 0 w 11"/>
                <a:gd name="T9" fmla="*/ 0 h 70"/>
              </a:gdLst>
              <a:ahLst/>
              <a:cxnLst>
                <a:cxn ang="0">
                  <a:pos x="T0" y="T1"/>
                </a:cxn>
                <a:cxn ang="0">
                  <a:pos x="T2" y="T3"/>
                </a:cxn>
                <a:cxn ang="0">
                  <a:pos x="T4" y="T5"/>
                </a:cxn>
                <a:cxn ang="0">
                  <a:pos x="T6" y="T7"/>
                </a:cxn>
                <a:cxn ang="0">
                  <a:pos x="T8" y="T9"/>
                </a:cxn>
              </a:cxnLst>
              <a:rect l="0" t="0" r="r" b="b"/>
              <a:pathLst>
                <a:path w="11" h="70">
                  <a:moveTo>
                    <a:pt x="0" y="0"/>
                  </a:moveTo>
                  <a:lnTo>
                    <a:pt x="0" y="62"/>
                  </a:lnTo>
                  <a:lnTo>
                    <a:pt x="10" y="69"/>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1" name="Freeform 836"/>
            <p:cNvSpPr>
              <a:spLocks/>
            </p:cNvSpPr>
            <p:nvPr/>
          </p:nvSpPr>
          <p:spPr bwMode="auto">
            <a:xfrm>
              <a:off x="3967" y="2793"/>
              <a:ext cx="17" cy="76"/>
            </a:xfrm>
            <a:custGeom>
              <a:avLst/>
              <a:gdLst>
                <a:gd name="T0" fmla="*/ 0 w 17"/>
                <a:gd name="T1" fmla="*/ 0 h 76"/>
                <a:gd name="T2" fmla="*/ 0 w 17"/>
                <a:gd name="T3" fmla="*/ 67 h 76"/>
                <a:gd name="T4" fmla="*/ 16 w 17"/>
                <a:gd name="T5" fmla="*/ 75 h 76"/>
                <a:gd name="T6" fmla="*/ 16 w 17"/>
                <a:gd name="T7" fmla="*/ 6 h 76"/>
                <a:gd name="T8" fmla="*/ 0 w 17"/>
                <a:gd name="T9" fmla="*/ 0 h 76"/>
              </a:gdLst>
              <a:ahLst/>
              <a:cxnLst>
                <a:cxn ang="0">
                  <a:pos x="T0" y="T1"/>
                </a:cxn>
                <a:cxn ang="0">
                  <a:pos x="T2" y="T3"/>
                </a:cxn>
                <a:cxn ang="0">
                  <a:pos x="T4" y="T5"/>
                </a:cxn>
                <a:cxn ang="0">
                  <a:pos x="T6" y="T7"/>
                </a:cxn>
                <a:cxn ang="0">
                  <a:pos x="T8" y="T9"/>
                </a:cxn>
              </a:cxnLst>
              <a:rect l="0" t="0" r="r" b="b"/>
              <a:pathLst>
                <a:path w="17" h="76">
                  <a:moveTo>
                    <a:pt x="0" y="0"/>
                  </a:moveTo>
                  <a:lnTo>
                    <a:pt x="0" y="67"/>
                  </a:lnTo>
                  <a:lnTo>
                    <a:pt x="16" y="75"/>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2" name="Freeform 837"/>
            <p:cNvSpPr>
              <a:spLocks/>
            </p:cNvSpPr>
            <p:nvPr/>
          </p:nvSpPr>
          <p:spPr bwMode="auto">
            <a:xfrm>
              <a:off x="3908" y="2615"/>
              <a:ext cx="131" cy="199"/>
            </a:xfrm>
            <a:custGeom>
              <a:avLst/>
              <a:gdLst>
                <a:gd name="T0" fmla="*/ 33 w 131"/>
                <a:gd name="T1" fmla="*/ 187 h 199"/>
                <a:gd name="T2" fmla="*/ 130 w 131"/>
                <a:gd name="T3" fmla="*/ 4 h 199"/>
                <a:gd name="T4" fmla="*/ 119 w 131"/>
                <a:gd name="T5" fmla="*/ 0 h 199"/>
                <a:gd name="T6" fmla="*/ 21 w 131"/>
                <a:gd name="T7" fmla="*/ 179 h 199"/>
                <a:gd name="T8" fmla="*/ 0 w 131"/>
                <a:gd name="T9" fmla="*/ 189 h 199"/>
                <a:gd name="T10" fmla="*/ 16 w 131"/>
                <a:gd name="T11" fmla="*/ 198 h 199"/>
                <a:gd name="T12" fmla="*/ 33 w 131"/>
                <a:gd name="T13" fmla="*/ 187 h 199"/>
              </a:gdLst>
              <a:ahLst/>
              <a:cxnLst>
                <a:cxn ang="0">
                  <a:pos x="T0" y="T1"/>
                </a:cxn>
                <a:cxn ang="0">
                  <a:pos x="T2" y="T3"/>
                </a:cxn>
                <a:cxn ang="0">
                  <a:pos x="T4" y="T5"/>
                </a:cxn>
                <a:cxn ang="0">
                  <a:pos x="T6" y="T7"/>
                </a:cxn>
                <a:cxn ang="0">
                  <a:pos x="T8" y="T9"/>
                </a:cxn>
                <a:cxn ang="0">
                  <a:pos x="T10" y="T11"/>
                </a:cxn>
                <a:cxn ang="0">
                  <a:pos x="T12" y="T13"/>
                </a:cxn>
              </a:cxnLst>
              <a:rect l="0" t="0" r="r" b="b"/>
              <a:pathLst>
                <a:path w="131" h="199">
                  <a:moveTo>
                    <a:pt x="33" y="187"/>
                  </a:moveTo>
                  <a:lnTo>
                    <a:pt x="130" y="4"/>
                  </a:lnTo>
                  <a:lnTo>
                    <a:pt x="119" y="0"/>
                  </a:lnTo>
                  <a:lnTo>
                    <a:pt x="21" y="179"/>
                  </a:lnTo>
                  <a:lnTo>
                    <a:pt x="0" y="189"/>
                  </a:lnTo>
                  <a:lnTo>
                    <a:pt x="16" y="198"/>
                  </a:lnTo>
                  <a:lnTo>
                    <a:pt x="33" y="187"/>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3" name="Freeform 838"/>
            <p:cNvSpPr>
              <a:spLocks/>
            </p:cNvSpPr>
            <p:nvPr/>
          </p:nvSpPr>
          <p:spPr bwMode="auto">
            <a:xfrm>
              <a:off x="3908" y="2615"/>
              <a:ext cx="137" cy="205"/>
            </a:xfrm>
            <a:custGeom>
              <a:avLst/>
              <a:gdLst>
                <a:gd name="T0" fmla="*/ 35 w 137"/>
                <a:gd name="T1" fmla="*/ 193 h 205"/>
                <a:gd name="T2" fmla="*/ 136 w 137"/>
                <a:gd name="T3" fmla="*/ 4 h 205"/>
                <a:gd name="T4" fmla="*/ 125 w 137"/>
                <a:gd name="T5" fmla="*/ 0 h 205"/>
                <a:gd name="T6" fmla="*/ 22 w 137"/>
                <a:gd name="T7" fmla="*/ 184 h 205"/>
                <a:gd name="T8" fmla="*/ 0 w 137"/>
                <a:gd name="T9" fmla="*/ 195 h 205"/>
                <a:gd name="T10" fmla="*/ 17 w 137"/>
                <a:gd name="T11" fmla="*/ 204 h 205"/>
                <a:gd name="T12" fmla="*/ 35 w 137"/>
                <a:gd name="T13" fmla="*/ 193 h 205"/>
              </a:gdLst>
              <a:ahLst/>
              <a:cxnLst>
                <a:cxn ang="0">
                  <a:pos x="T0" y="T1"/>
                </a:cxn>
                <a:cxn ang="0">
                  <a:pos x="T2" y="T3"/>
                </a:cxn>
                <a:cxn ang="0">
                  <a:pos x="T4" y="T5"/>
                </a:cxn>
                <a:cxn ang="0">
                  <a:pos x="T6" y="T7"/>
                </a:cxn>
                <a:cxn ang="0">
                  <a:pos x="T8" y="T9"/>
                </a:cxn>
                <a:cxn ang="0">
                  <a:pos x="T10" y="T11"/>
                </a:cxn>
                <a:cxn ang="0">
                  <a:pos x="T12" y="T13"/>
                </a:cxn>
              </a:cxnLst>
              <a:rect l="0" t="0" r="r" b="b"/>
              <a:pathLst>
                <a:path w="137" h="205">
                  <a:moveTo>
                    <a:pt x="35" y="193"/>
                  </a:moveTo>
                  <a:lnTo>
                    <a:pt x="136" y="4"/>
                  </a:lnTo>
                  <a:lnTo>
                    <a:pt x="125" y="0"/>
                  </a:lnTo>
                  <a:lnTo>
                    <a:pt x="22" y="184"/>
                  </a:lnTo>
                  <a:lnTo>
                    <a:pt x="0" y="195"/>
                  </a:lnTo>
                  <a:lnTo>
                    <a:pt x="17" y="204"/>
                  </a:lnTo>
                  <a:lnTo>
                    <a:pt x="35" y="19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4" name="Freeform 839"/>
            <p:cNvSpPr>
              <a:spLocks/>
            </p:cNvSpPr>
            <p:nvPr/>
          </p:nvSpPr>
          <p:spPr bwMode="auto">
            <a:xfrm>
              <a:off x="3925" y="2619"/>
              <a:ext cx="114" cy="216"/>
            </a:xfrm>
            <a:custGeom>
              <a:avLst/>
              <a:gdLst>
                <a:gd name="T0" fmla="*/ 113 w 114"/>
                <a:gd name="T1" fmla="*/ 0 h 216"/>
                <a:gd name="T2" fmla="*/ 18 w 114"/>
                <a:gd name="T3" fmla="*/ 182 h 216"/>
                <a:gd name="T4" fmla="*/ 18 w 114"/>
                <a:gd name="T5" fmla="*/ 145 h 216"/>
                <a:gd name="T6" fmla="*/ 0 w 114"/>
                <a:gd name="T7" fmla="*/ 148 h 216"/>
                <a:gd name="T8" fmla="*/ 0 w 114"/>
                <a:gd name="T9" fmla="*/ 215 h 216"/>
                <a:gd name="T10" fmla="*/ 18 w 114"/>
                <a:gd name="T11" fmla="*/ 204 h 216"/>
                <a:gd name="T12" fmla="*/ 113 w 114"/>
                <a:gd name="T13" fmla="*/ 24 h 216"/>
                <a:gd name="T14" fmla="*/ 113 w 114"/>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216">
                  <a:moveTo>
                    <a:pt x="113" y="0"/>
                  </a:moveTo>
                  <a:lnTo>
                    <a:pt x="18" y="182"/>
                  </a:lnTo>
                  <a:lnTo>
                    <a:pt x="18" y="145"/>
                  </a:lnTo>
                  <a:lnTo>
                    <a:pt x="0" y="148"/>
                  </a:lnTo>
                  <a:lnTo>
                    <a:pt x="0" y="215"/>
                  </a:lnTo>
                  <a:lnTo>
                    <a:pt x="18" y="204"/>
                  </a:lnTo>
                  <a:lnTo>
                    <a:pt x="113" y="24"/>
                  </a:lnTo>
                  <a:lnTo>
                    <a:pt x="11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5" name="Freeform 840"/>
            <p:cNvSpPr>
              <a:spLocks/>
            </p:cNvSpPr>
            <p:nvPr/>
          </p:nvSpPr>
          <p:spPr bwMode="auto">
            <a:xfrm>
              <a:off x="3925" y="2619"/>
              <a:ext cx="120" cy="222"/>
            </a:xfrm>
            <a:custGeom>
              <a:avLst/>
              <a:gdLst>
                <a:gd name="T0" fmla="*/ 119 w 120"/>
                <a:gd name="T1" fmla="*/ 0 h 222"/>
                <a:gd name="T2" fmla="*/ 19 w 120"/>
                <a:gd name="T3" fmla="*/ 187 h 222"/>
                <a:gd name="T4" fmla="*/ 19 w 120"/>
                <a:gd name="T5" fmla="*/ 149 h 222"/>
                <a:gd name="T6" fmla="*/ 0 w 120"/>
                <a:gd name="T7" fmla="*/ 152 h 222"/>
                <a:gd name="T8" fmla="*/ 0 w 120"/>
                <a:gd name="T9" fmla="*/ 221 h 222"/>
                <a:gd name="T10" fmla="*/ 19 w 120"/>
                <a:gd name="T11" fmla="*/ 210 h 222"/>
                <a:gd name="T12" fmla="*/ 119 w 120"/>
                <a:gd name="T13" fmla="*/ 25 h 222"/>
                <a:gd name="T14" fmla="*/ 119 w 120"/>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222">
                  <a:moveTo>
                    <a:pt x="119" y="0"/>
                  </a:moveTo>
                  <a:lnTo>
                    <a:pt x="19" y="187"/>
                  </a:lnTo>
                  <a:lnTo>
                    <a:pt x="19" y="149"/>
                  </a:lnTo>
                  <a:lnTo>
                    <a:pt x="0" y="152"/>
                  </a:lnTo>
                  <a:lnTo>
                    <a:pt x="0" y="221"/>
                  </a:lnTo>
                  <a:lnTo>
                    <a:pt x="19" y="210"/>
                  </a:lnTo>
                  <a:lnTo>
                    <a:pt x="119" y="25"/>
                  </a:lnTo>
                  <a:lnTo>
                    <a:pt x="11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6" name="Freeform 841"/>
            <p:cNvSpPr>
              <a:spLocks/>
            </p:cNvSpPr>
            <p:nvPr/>
          </p:nvSpPr>
          <p:spPr bwMode="auto">
            <a:xfrm>
              <a:off x="3908" y="2766"/>
              <a:ext cx="12" cy="69"/>
            </a:xfrm>
            <a:custGeom>
              <a:avLst/>
              <a:gdLst>
                <a:gd name="T0" fmla="*/ 0 w 12"/>
                <a:gd name="T1" fmla="*/ 0 h 69"/>
                <a:gd name="T2" fmla="*/ 0 w 12"/>
                <a:gd name="T3" fmla="*/ 61 h 69"/>
                <a:gd name="T4" fmla="*/ 11 w 12"/>
                <a:gd name="T5" fmla="*/ 68 h 69"/>
                <a:gd name="T6" fmla="*/ 11 w 12"/>
                <a:gd name="T7" fmla="*/ 5 h 69"/>
                <a:gd name="T8" fmla="*/ 0 w 12"/>
                <a:gd name="T9" fmla="*/ 0 h 69"/>
              </a:gdLst>
              <a:ahLst/>
              <a:cxnLst>
                <a:cxn ang="0">
                  <a:pos x="T0" y="T1"/>
                </a:cxn>
                <a:cxn ang="0">
                  <a:pos x="T2" y="T3"/>
                </a:cxn>
                <a:cxn ang="0">
                  <a:pos x="T4" y="T5"/>
                </a:cxn>
                <a:cxn ang="0">
                  <a:pos x="T6" y="T7"/>
                </a:cxn>
                <a:cxn ang="0">
                  <a:pos x="T8" y="T9"/>
                </a:cxn>
              </a:cxnLst>
              <a:rect l="0" t="0" r="r" b="b"/>
              <a:pathLst>
                <a:path w="12" h="69">
                  <a:moveTo>
                    <a:pt x="0" y="0"/>
                  </a:moveTo>
                  <a:lnTo>
                    <a:pt x="0" y="61"/>
                  </a:lnTo>
                  <a:lnTo>
                    <a:pt x="11" y="68"/>
                  </a:lnTo>
                  <a:lnTo>
                    <a:pt x="11"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7" name="Freeform 842"/>
            <p:cNvSpPr>
              <a:spLocks/>
            </p:cNvSpPr>
            <p:nvPr/>
          </p:nvSpPr>
          <p:spPr bwMode="auto">
            <a:xfrm>
              <a:off x="3908" y="2766"/>
              <a:ext cx="18" cy="75"/>
            </a:xfrm>
            <a:custGeom>
              <a:avLst/>
              <a:gdLst>
                <a:gd name="T0" fmla="*/ 0 w 18"/>
                <a:gd name="T1" fmla="*/ 0 h 75"/>
                <a:gd name="T2" fmla="*/ 0 w 18"/>
                <a:gd name="T3" fmla="*/ 66 h 75"/>
                <a:gd name="T4" fmla="*/ 17 w 18"/>
                <a:gd name="T5" fmla="*/ 74 h 75"/>
                <a:gd name="T6" fmla="*/ 17 w 18"/>
                <a:gd name="T7" fmla="*/ 5 h 75"/>
                <a:gd name="T8" fmla="*/ 0 w 18"/>
                <a:gd name="T9" fmla="*/ 0 h 75"/>
              </a:gdLst>
              <a:ahLst/>
              <a:cxnLst>
                <a:cxn ang="0">
                  <a:pos x="T0" y="T1"/>
                </a:cxn>
                <a:cxn ang="0">
                  <a:pos x="T2" y="T3"/>
                </a:cxn>
                <a:cxn ang="0">
                  <a:pos x="T4" y="T5"/>
                </a:cxn>
                <a:cxn ang="0">
                  <a:pos x="T6" y="T7"/>
                </a:cxn>
                <a:cxn ang="0">
                  <a:pos x="T8" y="T9"/>
                </a:cxn>
              </a:cxnLst>
              <a:rect l="0" t="0" r="r" b="b"/>
              <a:pathLst>
                <a:path w="18" h="75">
                  <a:moveTo>
                    <a:pt x="0" y="0"/>
                  </a:moveTo>
                  <a:lnTo>
                    <a:pt x="0" y="66"/>
                  </a:lnTo>
                  <a:lnTo>
                    <a:pt x="17" y="74"/>
                  </a:lnTo>
                  <a:lnTo>
                    <a:pt x="17"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8" name="Freeform 843"/>
            <p:cNvSpPr>
              <a:spLocks/>
            </p:cNvSpPr>
            <p:nvPr/>
          </p:nvSpPr>
          <p:spPr bwMode="auto">
            <a:xfrm>
              <a:off x="3853" y="2588"/>
              <a:ext cx="131" cy="199"/>
            </a:xfrm>
            <a:custGeom>
              <a:avLst/>
              <a:gdLst>
                <a:gd name="T0" fmla="*/ 33 w 131"/>
                <a:gd name="T1" fmla="*/ 187 h 199"/>
                <a:gd name="T2" fmla="*/ 130 w 131"/>
                <a:gd name="T3" fmla="*/ 4 h 199"/>
                <a:gd name="T4" fmla="*/ 119 w 131"/>
                <a:gd name="T5" fmla="*/ 0 h 199"/>
                <a:gd name="T6" fmla="*/ 21 w 131"/>
                <a:gd name="T7" fmla="*/ 179 h 199"/>
                <a:gd name="T8" fmla="*/ 0 w 131"/>
                <a:gd name="T9" fmla="*/ 189 h 199"/>
                <a:gd name="T10" fmla="*/ 16 w 131"/>
                <a:gd name="T11" fmla="*/ 198 h 199"/>
                <a:gd name="T12" fmla="*/ 33 w 131"/>
                <a:gd name="T13" fmla="*/ 187 h 199"/>
              </a:gdLst>
              <a:ahLst/>
              <a:cxnLst>
                <a:cxn ang="0">
                  <a:pos x="T0" y="T1"/>
                </a:cxn>
                <a:cxn ang="0">
                  <a:pos x="T2" y="T3"/>
                </a:cxn>
                <a:cxn ang="0">
                  <a:pos x="T4" y="T5"/>
                </a:cxn>
                <a:cxn ang="0">
                  <a:pos x="T6" y="T7"/>
                </a:cxn>
                <a:cxn ang="0">
                  <a:pos x="T8" y="T9"/>
                </a:cxn>
                <a:cxn ang="0">
                  <a:pos x="T10" y="T11"/>
                </a:cxn>
                <a:cxn ang="0">
                  <a:pos x="T12" y="T13"/>
                </a:cxn>
              </a:cxnLst>
              <a:rect l="0" t="0" r="r" b="b"/>
              <a:pathLst>
                <a:path w="131" h="199">
                  <a:moveTo>
                    <a:pt x="33" y="187"/>
                  </a:moveTo>
                  <a:lnTo>
                    <a:pt x="130" y="4"/>
                  </a:lnTo>
                  <a:lnTo>
                    <a:pt x="119" y="0"/>
                  </a:lnTo>
                  <a:lnTo>
                    <a:pt x="21" y="179"/>
                  </a:lnTo>
                  <a:lnTo>
                    <a:pt x="0" y="189"/>
                  </a:lnTo>
                  <a:lnTo>
                    <a:pt x="16" y="198"/>
                  </a:lnTo>
                  <a:lnTo>
                    <a:pt x="33" y="187"/>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49" name="Freeform 844"/>
            <p:cNvSpPr>
              <a:spLocks/>
            </p:cNvSpPr>
            <p:nvPr/>
          </p:nvSpPr>
          <p:spPr bwMode="auto">
            <a:xfrm>
              <a:off x="3853" y="2588"/>
              <a:ext cx="137" cy="205"/>
            </a:xfrm>
            <a:custGeom>
              <a:avLst/>
              <a:gdLst>
                <a:gd name="T0" fmla="*/ 35 w 137"/>
                <a:gd name="T1" fmla="*/ 193 h 205"/>
                <a:gd name="T2" fmla="*/ 136 w 137"/>
                <a:gd name="T3" fmla="*/ 4 h 205"/>
                <a:gd name="T4" fmla="*/ 125 w 137"/>
                <a:gd name="T5" fmla="*/ 0 h 205"/>
                <a:gd name="T6" fmla="*/ 22 w 137"/>
                <a:gd name="T7" fmla="*/ 184 h 205"/>
                <a:gd name="T8" fmla="*/ 0 w 137"/>
                <a:gd name="T9" fmla="*/ 195 h 205"/>
                <a:gd name="T10" fmla="*/ 17 w 137"/>
                <a:gd name="T11" fmla="*/ 204 h 205"/>
                <a:gd name="T12" fmla="*/ 35 w 137"/>
                <a:gd name="T13" fmla="*/ 193 h 205"/>
              </a:gdLst>
              <a:ahLst/>
              <a:cxnLst>
                <a:cxn ang="0">
                  <a:pos x="T0" y="T1"/>
                </a:cxn>
                <a:cxn ang="0">
                  <a:pos x="T2" y="T3"/>
                </a:cxn>
                <a:cxn ang="0">
                  <a:pos x="T4" y="T5"/>
                </a:cxn>
                <a:cxn ang="0">
                  <a:pos x="T6" y="T7"/>
                </a:cxn>
                <a:cxn ang="0">
                  <a:pos x="T8" y="T9"/>
                </a:cxn>
                <a:cxn ang="0">
                  <a:pos x="T10" y="T11"/>
                </a:cxn>
                <a:cxn ang="0">
                  <a:pos x="T12" y="T13"/>
                </a:cxn>
              </a:cxnLst>
              <a:rect l="0" t="0" r="r" b="b"/>
              <a:pathLst>
                <a:path w="137" h="205">
                  <a:moveTo>
                    <a:pt x="35" y="193"/>
                  </a:moveTo>
                  <a:lnTo>
                    <a:pt x="136" y="4"/>
                  </a:lnTo>
                  <a:lnTo>
                    <a:pt x="125" y="0"/>
                  </a:lnTo>
                  <a:lnTo>
                    <a:pt x="22" y="184"/>
                  </a:lnTo>
                  <a:lnTo>
                    <a:pt x="0" y="195"/>
                  </a:lnTo>
                  <a:lnTo>
                    <a:pt x="17" y="204"/>
                  </a:lnTo>
                  <a:lnTo>
                    <a:pt x="35" y="19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0" name="Freeform 845"/>
            <p:cNvSpPr>
              <a:spLocks/>
            </p:cNvSpPr>
            <p:nvPr/>
          </p:nvSpPr>
          <p:spPr bwMode="auto">
            <a:xfrm>
              <a:off x="3870" y="2591"/>
              <a:ext cx="114" cy="217"/>
            </a:xfrm>
            <a:custGeom>
              <a:avLst/>
              <a:gdLst>
                <a:gd name="T0" fmla="*/ 113 w 114"/>
                <a:gd name="T1" fmla="*/ 0 h 217"/>
                <a:gd name="T2" fmla="*/ 18 w 114"/>
                <a:gd name="T3" fmla="*/ 182 h 217"/>
                <a:gd name="T4" fmla="*/ 18 w 114"/>
                <a:gd name="T5" fmla="*/ 146 h 217"/>
                <a:gd name="T6" fmla="*/ 0 w 114"/>
                <a:gd name="T7" fmla="*/ 149 h 217"/>
                <a:gd name="T8" fmla="*/ 0 w 114"/>
                <a:gd name="T9" fmla="*/ 216 h 217"/>
                <a:gd name="T10" fmla="*/ 18 w 114"/>
                <a:gd name="T11" fmla="*/ 204 h 217"/>
                <a:gd name="T12" fmla="*/ 113 w 114"/>
                <a:gd name="T13" fmla="*/ 24 h 217"/>
                <a:gd name="T14" fmla="*/ 113 w 114"/>
                <a:gd name="T15" fmla="*/ 0 h 2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217">
                  <a:moveTo>
                    <a:pt x="113" y="0"/>
                  </a:moveTo>
                  <a:lnTo>
                    <a:pt x="18" y="182"/>
                  </a:lnTo>
                  <a:lnTo>
                    <a:pt x="18" y="146"/>
                  </a:lnTo>
                  <a:lnTo>
                    <a:pt x="0" y="149"/>
                  </a:lnTo>
                  <a:lnTo>
                    <a:pt x="0" y="216"/>
                  </a:lnTo>
                  <a:lnTo>
                    <a:pt x="18" y="204"/>
                  </a:lnTo>
                  <a:lnTo>
                    <a:pt x="113" y="24"/>
                  </a:lnTo>
                  <a:lnTo>
                    <a:pt x="11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1" name="Freeform 846"/>
            <p:cNvSpPr>
              <a:spLocks/>
            </p:cNvSpPr>
            <p:nvPr/>
          </p:nvSpPr>
          <p:spPr bwMode="auto">
            <a:xfrm>
              <a:off x="3870" y="2591"/>
              <a:ext cx="120" cy="223"/>
            </a:xfrm>
            <a:custGeom>
              <a:avLst/>
              <a:gdLst>
                <a:gd name="T0" fmla="*/ 119 w 120"/>
                <a:gd name="T1" fmla="*/ 0 h 223"/>
                <a:gd name="T2" fmla="*/ 19 w 120"/>
                <a:gd name="T3" fmla="*/ 187 h 223"/>
                <a:gd name="T4" fmla="*/ 19 w 120"/>
                <a:gd name="T5" fmla="*/ 150 h 223"/>
                <a:gd name="T6" fmla="*/ 0 w 120"/>
                <a:gd name="T7" fmla="*/ 153 h 223"/>
                <a:gd name="T8" fmla="*/ 0 w 120"/>
                <a:gd name="T9" fmla="*/ 222 h 223"/>
                <a:gd name="T10" fmla="*/ 19 w 120"/>
                <a:gd name="T11" fmla="*/ 210 h 223"/>
                <a:gd name="T12" fmla="*/ 119 w 120"/>
                <a:gd name="T13" fmla="*/ 25 h 223"/>
                <a:gd name="T14" fmla="*/ 119 w 120"/>
                <a:gd name="T15" fmla="*/ 0 h 2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223">
                  <a:moveTo>
                    <a:pt x="119" y="0"/>
                  </a:moveTo>
                  <a:lnTo>
                    <a:pt x="19" y="187"/>
                  </a:lnTo>
                  <a:lnTo>
                    <a:pt x="19" y="150"/>
                  </a:lnTo>
                  <a:lnTo>
                    <a:pt x="0" y="153"/>
                  </a:lnTo>
                  <a:lnTo>
                    <a:pt x="0" y="222"/>
                  </a:lnTo>
                  <a:lnTo>
                    <a:pt x="19" y="210"/>
                  </a:lnTo>
                  <a:lnTo>
                    <a:pt x="119" y="25"/>
                  </a:lnTo>
                  <a:lnTo>
                    <a:pt x="11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2" name="Freeform 847"/>
            <p:cNvSpPr>
              <a:spLocks/>
            </p:cNvSpPr>
            <p:nvPr/>
          </p:nvSpPr>
          <p:spPr bwMode="auto">
            <a:xfrm>
              <a:off x="3854" y="2739"/>
              <a:ext cx="11" cy="68"/>
            </a:xfrm>
            <a:custGeom>
              <a:avLst/>
              <a:gdLst>
                <a:gd name="T0" fmla="*/ 0 w 11"/>
                <a:gd name="T1" fmla="*/ 0 h 68"/>
                <a:gd name="T2" fmla="*/ 0 w 11"/>
                <a:gd name="T3" fmla="*/ 60 h 68"/>
                <a:gd name="T4" fmla="*/ 10 w 11"/>
                <a:gd name="T5" fmla="*/ 67 h 68"/>
                <a:gd name="T6" fmla="*/ 10 w 11"/>
                <a:gd name="T7" fmla="*/ 5 h 68"/>
                <a:gd name="T8" fmla="*/ 0 w 11"/>
                <a:gd name="T9" fmla="*/ 0 h 68"/>
              </a:gdLst>
              <a:ahLst/>
              <a:cxnLst>
                <a:cxn ang="0">
                  <a:pos x="T0" y="T1"/>
                </a:cxn>
                <a:cxn ang="0">
                  <a:pos x="T2" y="T3"/>
                </a:cxn>
                <a:cxn ang="0">
                  <a:pos x="T4" y="T5"/>
                </a:cxn>
                <a:cxn ang="0">
                  <a:pos x="T6" y="T7"/>
                </a:cxn>
                <a:cxn ang="0">
                  <a:pos x="T8" y="T9"/>
                </a:cxn>
              </a:cxnLst>
              <a:rect l="0" t="0" r="r" b="b"/>
              <a:pathLst>
                <a:path w="11" h="68">
                  <a:moveTo>
                    <a:pt x="0" y="0"/>
                  </a:moveTo>
                  <a:lnTo>
                    <a:pt x="0" y="60"/>
                  </a:lnTo>
                  <a:lnTo>
                    <a:pt x="10" y="67"/>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3" name="Freeform 848"/>
            <p:cNvSpPr>
              <a:spLocks/>
            </p:cNvSpPr>
            <p:nvPr/>
          </p:nvSpPr>
          <p:spPr bwMode="auto">
            <a:xfrm>
              <a:off x="3854" y="2739"/>
              <a:ext cx="17" cy="74"/>
            </a:xfrm>
            <a:custGeom>
              <a:avLst/>
              <a:gdLst>
                <a:gd name="T0" fmla="*/ 0 w 17"/>
                <a:gd name="T1" fmla="*/ 0 h 74"/>
                <a:gd name="T2" fmla="*/ 0 w 17"/>
                <a:gd name="T3" fmla="*/ 65 h 74"/>
                <a:gd name="T4" fmla="*/ 16 w 17"/>
                <a:gd name="T5" fmla="*/ 73 h 74"/>
                <a:gd name="T6" fmla="*/ 16 w 17"/>
                <a:gd name="T7" fmla="*/ 5 h 74"/>
                <a:gd name="T8" fmla="*/ 0 w 17"/>
                <a:gd name="T9" fmla="*/ 0 h 74"/>
              </a:gdLst>
              <a:ahLst/>
              <a:cxnLst>
                <a:cxn ang="0">
                  <a:pos x="T0" y="T1"/>
                </a:cxn>
                <a:cxn ang="0">
                  <a:pos x="T2" y="T3"/>
                </a:cxn>
                <a:cxn ang="0">
                  <a:pos x="T4" y="T5"/>
                </a:cxn>
                <a:cxn ang="0">
                  <a:pos x="T6" y="T7"/>
                </a:cxn>
                <a:cxn ang="0">
                  <a:pos x="T8" y="T9"/>
                </a:cxn>
              </a:cxnLst>
              <a:rect l="0" t="0" r="r" b="b"/>
              <a:pathLst>
                <a:path w="17" h="74">
                  <a:moveTo>
                    <a:pt x="0" y="0"/>
                  </a:moveTo>
                  <a:lnTo>
                    <a:pt x="0" y="65"/>
                  </a:lnTo>
                  <a:lnTo>
                    <a:pt x="16" y="73"/>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4" name="Freeform 849"/>
            <p:cNvSpPr>
              <a:spLocks/>
            </p:cNvSpPr>
            <p:nvPr/>
          </p:nvSpPr>
          <p:spPr bwMode="auto">
            <a:xfrm>
              <a:off x="3799" y="2561"/>
              <a:ext cx="132" cy="199"/>
            </a:xfrm>
            <a:custGeom>
              <a:avLst/>
              <a:gdLst>
                <a:gd name="T0" fmla="*/ 33 w 132"/>
                <a:gd name="T1" fmla="*/ 188 h 199"/>
                <a:gd name="T2" fmla="*/ 131 w 132"/>
                <a:gd name="T3" fmla="*/ 4 h 199"/>
                <a:gd name="T4" fmla="*/ 120 w 132"/>
                <a:gd name="T5" fmla="*/ 0 h 199"/>
                <a:gd name="T6" fmla="*/ 21 w 132"/>
                <a:gd name="T7" fmla="*/ 179 h 199"/>
                <a:gd name="T8" fmla="*/ 0 w 132"/>
                <a:gd name="T9" fmla="*/ 189 h 199"/>
                <a:gd name="T10" fmla="*/ 16 w 132"/>
                <a:gd name="T11" fmla="*/ 198 h 199"/>
                <a:gd name="T12" fmla="*/ 33 w 132"/>
                <a:gd name="T13" fmla="*/ 188 h 199"/>
              </a:gdLst>
              <a:ahLst/>
              <a:cxnLst>
                <a:cxn ang="0">
                  <a:pos x="T0" y="T1"/>
                </a:cxn>
                <a:cxn ang="0">
                  <a:pos x="T2" y="T3"/>
                </a:cxn>
                <a:cxn ang="0">
                  <a:pos x="T4" y="T5"/>
                </a:cxn>
                <a:cxn ang="0">
                  <a:pos x="T6" y="T7"/>
                </a:cxn>
                <a:cxn ang="0">
                  <a:pos x="T8" y="T9"/>
                </a:cxn>
                <a:cxn ang="0">
                  <a:pos x="T10" y="T11"/>
                </a:cxn>
                <a:cxn ang="0">
                  <a:pos x="T12" y="T13"/>
                </a:cxn>
              </a:cxnLst>
              <a:rect l="0" t="0" r="r" b="b"/>
              <a:pathLst>
                <a:path w="132" h="199">
                  <a:moveTo>
                    <a:pt x="33" y="188"/>
                  </a:moveTo>
                  <a:lnTo>
                    <a:pt x="131" y="4"/>
                  </a:lnTo>
                  <a:lnTo>
                    <a:pt x="120" y="0"/>
                  </a:lnTo>
                  <a:lnTo>
                    <a:pt x="21" y="179"/>
                  </a:lnTo>
                  <a:lnTo>
                    <a:pt x="0" y="189"/>
                  </a:lnTo>
                  <a:lnTo>
                    <a:pt x="16" y="198"/>
                  </a:lnTo>
                  <a:lnTo>
                    <a:pt x="33" y="188"/>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5" name="Freeform 850"/>
            <p:cNvSpPr>
              <a:spLocks/>
            </p:cNvSpPr>
            <p:nvPr/>
          </p:nvSpPr>
          <p:spPr bwMode="auto">
            <a:xfrm>
              <a:off x="3799" y="2561"/>
              <a:ext cx="138" cy="205"/>
            </a:xfrm>
            <a:custGeom>
              <a:avLst/>
              <a:gdLst>
                <a:gd name="T0" fmla="*/ 35 w 138"/>
                <a:gd name="T1" fmla="*/ 194 h 205"/>
                <a:gd name="T2" fmla="*/ 137 w 138"/>
                <a:gd name="T3" fmla="*/ 4 h 205"/>
                <a:gd name="T4" fmla="*/ 126 w 138"/>
                <a:gd name="T5" fmla="*/ 0 h 205"/>
                <a:gd name="T6" fmla="*/ 22 w 138"/>
                <a:gd name="T7" fmla="*/ 184 h 205"/>
                <a:gd name="T8" fmla="*/ 0 w 138"/>
                <a:gd name="T9" fmla="*/ 195 h 205"/>
                <a:gd name="T10" fmla="*/ 17 w 138"/>
                <a:gd name="T11" fmla="*/ 204 h 205"/>
                <a:gd name="T12" fmla="*/ 35 w 138"/>
                <a:gd name="T13" fmla="*/ 194 h 205"/>
              </a:gdLst>
              <a:ahLst/>
              <a:cxnLst>
                <a:cxn ang="0">
                  <a:pos x="T0" y="T1"/>
                </a:cxn>
                <a:cxn ang="0">
                  <a:pos x="T2" y="T3"/>
                </a:cxn>
                <a:cxn ang="0">
                  <a:pos x="T4" y="T5"/>
                </a:cxn>
                <a:cxn ang="0">
                  <a:pos x="T6" y="T7"/>
                </a:cxn>
                <a:cxn ang="0">
                  <a:pos x="T8" y="T9"/>
                </a:cxn>
                <a:cxn ang="0">
                  <a:pos x="T10" y="T11"/>
                </a:cxn>
                <a:cxn ang="0">
                  <a:pos x="T12" y="T13"/>
                </a:cxn>
              </a:cxnLst>
              <a:rect l="0" t="0" r="r" b="b"/>
              <a:pathLst>
                <a:path w="138" h="205">
                  <a:moveTo>
                    <a:pt x="35" y="194"/>
                  </a:moveTo>
                  <a:lnTo>
                    <a:pt x="137" y="4"/>
                  </a:lnTo>
                  <a:lnTo>
                    <a:pt x="126" y="0"/>
                  </a:lnTo>
                  <a:lnTo>
                    <a:pt x="22" y="184"/>
                  </a:lnTo>
                  <a:lnTo>
                    <a:pt x="0" y="195"/>
                  </a:lnTo>
                  <a:lnTo>
                    <a:pt x="17" y="204"/>
                  </a:lnTo>
                  <a:lnTo>
                    <a:pt x="35" y="19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6" name="Freeform 851"/>
            <p:cNvSpPr>
              <a:spLocks/>
            </p:cNvSpPr>
            <p:nvPr/>
          </p:nvSpPr>
          <p:spPr bwMode="auto">
            <a:xfrm>
              <a:off x="3816" y="2565"/>
              <a:ext cx="115" cy="216"/>
            </a:xfrm>
            <a:custGeom>
              <a:avLst/>
              <a:gdLst>
                <a:gd name="T0" fmla="*/ 114 w 115"/>
                <a:gd name="T1" fmla="*/ 0 h 216"/>
                <a:gd name="T2" fmla="*/ 18 w 115"/>
                <a:gd name="T3" fmla="*/ 182 h 216"/>
                <a:gd name="T4" fmla="*/ 18 w 115"/>
                <a:gd name="T5" fmla="*/ 145 h 216"/>
                <a:gd name="T6" fmla="*/ 0 w 115"/>
                <a:gd name="T7" fmla="*/ 148 h 216"/>
                <a:gd name="T8" fmla="*/ 0 w 115"/>
                <a:gd name="T9" fmla="*/ 215 h 216"/>
                <a:gd name="T10" fmla="*/ 18 w 115"/>
                <a:gd name="T11" fmla="*/ 204 h 216"/>
                <a:gd name="T12" fmla="*/ 114 w 115"/>
                <a:gd name="T13" fmla="*/ 24 h 216"/>
                <a:gd name="T14" fmla="*/ 114 w 115"/>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216">
                  <a:moveTo>
                    <a:pt x="114" y="0"/>
                  </a:moveTo>
                  <a:lnTo>
                    <a:pt x="18" y="182"/>
                  </a:lnTo>
                  <a:lnTo>
                    <a:pt x="18" y="145"/>
                  </a:lnTo>
                  <a:lnTo>
                    <a:pt x="0" y="148"/>
                  </a:lnTo>
                  <a:lnTo>
                    <a:pt x="0" y="215"/>
                  </a:lnTo>
                  <a:lnTo>
                    <a:pt x="18" y="204"/>
                  </a:lnTo>
                  <a:lnTo>
                    <a:pt x="114" y="24"/>
                  </a:lnTo>
                  <a:lnTo>
                    <a:pt x="114"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7" name="Freeform 852"/>
            <p:cNvSpPr>
              <a:spLocks/>
            </p:cNvSpPr>
            <p:nvPr/>
          </p:nvSpPr>
          <p:spPr bwMode="auto">
            <a:xfrm>
              <a:off x="3816" y="2565"/>
              <a:ext cx="121" cy="222"/>
            </a:xfrm>
            <a:custGeom>
              <a:avLst/>
              <a:gdLst>
                <a:gd name="T0" fmla="*/ 120 w 121"/>
                <a:gd name="T1" fmla="*/ 0 h 222"/>
                <a:gd name="T2" fmla="*/ 19 w 121"/>
                <a:gd name="T3" fmla="*/ 187 h 222"/>
                <a:gd name="T4" fmla="*/ 19 w 121"/>
                <a:gd name="T5" fmla="*/ 149 h 222"/>
                <a:gd name="T6" fmla="*/ 0 w 121"/>
                <a:gd name="T7" fmla="*/ 152 h 222"/>
                <a:gd name="T8" fmla="*/ 0 w 121"/>
                <a:gd name="T9" fmla="*/ 221 h 222"/>
                <a:gd name="T10" fmla="*/ 19 w 121"/>
                <a:gd name="T11" fmla="*/ 210 h 222"/>
                <a:gd name="T12" fmla="*/ 120 w 121"/>
                <a:gd name="T13" fmla="*/ 25 h 222"/>
                <a:gd name="T14" fmla="*/ 120 w 121"/>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222">
                  <a:moveTo>
                    <a:pt x="120" y="0"/>
                  </a:moveTo>
                  <a:lnTo>
                    <a:pt x="19" y="187"/>
                  </a:lnTo>
                  <a:lnTo>
                    <a:pt x="19" y="149"/>
                  </a:lnTo>
                  <a:lnTo>
                    <a:pt x="0" y="152"/>
                  </a:lnTo>
                  <a:lnTo>
                    <a:pt x="0" y="221"/>
                  </a:lnTo>
                  <a:lnTo>
                    <a:pt x="19" y="210"/>
                  </a:lnTo>
                  <a:lnTo>
                    <a:pt x="120" y="25"/>
                  </a:lnTo>
                  <a:lnTo>
                    <a:pt x="12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8" name="Freeform 853"/>
            <p:cNvSpPr>
              <a:spLocks/>
            </p:cNvSpPr>
            <p:nvPr/>
          </p:nvSpPr>
          <p:spPr bwMode="auto">
            <a:xfrm>
              <a:off x="3800" y="2712"/>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59" name="Freeform 854"/>
            <p:cNvSpPr>
              <a:spLocks/>
            </p:cNvSpPr>
            <p:nvPr/>
          </p:nvSpPr>
          <p:spPr bwMode="auto">
            <a:xfrm>
              <a:off x="3800" y="2712"/>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0" name="Freeform 855"/>
            <p:cNvSpPr>
              <a:spLocks/>
            </p:cNvSpPr>
            <p:nvPr/>
          </p:nvSpPr>
          <p:spPr bwMode="auto">
            <a:xfrm>
              <a:off x="3745" y="2534"/>
              <a:ext cx="131" cy="200"/>
            </a:xfrm>
            <a:custGeom>
              <a:avLst/>
              <a:gdLst>
                <a:gd name="T0" fmla="*/ 33 w 131"/>
                <a:gd name="T1" fmla="*/ 188 h 200"/>
                <a:gd name="T2" fmla="*/ 130 w 131"/>
                <a:gd name="T3" fmla="*/ 4 h 200"/>
                <a:gd name="T4" fmla="*/ 119 w 131"/>
                <a:gd name="T5" fmla="*/ 0 h 200"/>
                <a:gd name="T6" fmla="*/ 21 w 131"/>
                <a:gd name="T7" fmla="*/ 179 h 200"/>
                <a:gd name="T8" fmla="*/ 0 w 131"/>
                <a:gd name="T9" fmla="*/ 190 h 200"/>
                <a:gd name="T10" fmla="*/ 17 w 131"/>
                <a:gd name="T11" fmla="*/ 199 h 200"/>
                <a:gd name="T12" fmla="*/ 33 w 131"/>
                <a:gd name="T13" fmla="*/ 188 h 200"/>
              </a:gdLst>
              <a:ahLst/>
              <a:cxnLst>
                <a:cxn ang="0">
                  <a:pos x="T0" y="T1"/>
                </a:cxn>
                <a:cxn ang="0">
                  <a:pos x="T2" y="T3"/>
                </a:cxn>
                <a:cxn ang="0">
                  <a:pos x="T4" y="T5"/>
                </a:cxn>
                <a:cxn ang="0">
                  <a:pos x="T6" y="T7"/>
                </a:cxn>
                <a:cxn ang="0">
                  <a:pos x="T8" y="T9"/>
                </a:cxn>
                <a:cxn ang="0">
                  <a:pos x="T10" y="T11"/>
                </a:cxn>
                <a:cxn ang="0">
                  <a:pos x="T12" y="T13"/>
                </a:cxn>
              </a:cxnLst>
              <a:rect l="0" t="0" r="r" b="b"/>
              <a:pathLst>
                <a:path w="131" h="200">
                  <a:moveTo>
                    <a:pt x="33" y="188"/>
                  </a:moveTo>
                  <a:lnTo>
                    <a:pt x="130" y="4"/>
                  </a:lnTo>
                  <a:lnTo>
                    <a:pt x="119" y="0"/>
                  </a:lnTo>
                  <a:lnTo>
                    <a:pt x="21" y="179"/>
                  </a:lnTo>
                  <a:lnTo>
                    <a:pt x="0" y="190"/>
                  </a:lnTo>
                  <a:lnTo>
                    <a:pt x="17" y="199"/>
                  </a:lnTo>
                  <a:lnTo>
                    <a:pt x="33" y="188"/>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1" name="Freeform 856"/>
            <p:cNvSpPr>
              <a:spLocks/>
            </p:cNvSpPr>
            <p:nvPr/>
          </p:nvSpPr>
          <p:spPr bwMode="auto">
            <a:xfrm>
              <a:off x="3745" y="2534"/>
              <a:ext cx="137" cy="206"/>
            </a:xfrm>
            <a:custGeom>
              <a:avLst/>
              <a:gdLst>
                <a:gd name="T0" fmla="*/ 35 w 137"/>
                <a:gd name="T1" fmla="*/ 194 h 206"/>
                <a:gd name="T2" fmla="*/ 136 w 137"/>
                <a:gd name="T3" fmla="*/ 4 h 206"/>
                <a:gd name="T4" fmla="*/ 125 w 137"/>
                <a:gd name="T5" fmla="*/ 0 h 206"/>
                <a:gd name="T6" fmla="*/ 22 w 137"/>
                <a:gd name="T7" fmla="*/ 184 h 206"/>
                <a:gd name="T8" fmla="*/ 0 w 137"/>
                <a:gd name="T9" fmla="*/ 196 h 206"/>
                <a:gd name="T10" fmla="*/ 18 w 137"/>
                <a:gd name="T11" fmla="*/ 205 h 206"/>
                <a:gd name="T12" fmla="*/ 35 w 137"/>
                <a:gd name="T13" fmla="*/ 194 h 206"/>
              </a:gdLst>
              <a:ahLst/>
              <a:cxnLst>
                <a:cxn ang="0">
                  <a:pos x="T0" y="T1"/>
                </a:cxn>
                <a:cxn ang="0">
                  <a:pos x="T2" y="T3"/>
                </a:cxn>
                <a:cxn ang="0">
                  <a:pos x="T4" y="T5"/>
                </a:cxn>
                <a:cxn ang="0">
                  <a:pos x="T6" y="T7"/>
                </a:cxn>
                <a:cxn ang="0">
                  <a:pos x="T8" y="T9"/>
                </a:cxn>
                <a:cxn ang="0">
                  <a:pos x="T10" y="T11"/>
                </a:cxn>
                <a:cxn ang="0">
                  <a:pos x="T12" y="T13"/>
                </a:cxn>
              </a:cxnLst>
              <a:rect l="0" t="0" r="r" b="b"/>
              <a:pathLst>
                <a:path w="137" h="206">
                  <a:moveTo>
                    <a:pt x="35" y="194"/>
                  </a:moveTo>
                  <a:lnTo>
                    <a:pt x="136" y="4"/>
                  </a:lnTo>
                  <a:lnTo>
                    <a:pt x="125" y="0"/>
                  </a:lnTo>
                  <a:lnTo>
                    <a:pt x="22" y="184"/>
                  </a:lnTo>
                  <a:lnTo>
                    <a:pt x="0" y="196"/>
                  </a:lnTo>
                  <a:lnTo>
                    <a:pt x="18" y="205"/>
                  </a:lnTo>
                  <a:lnTo>
                    <a:pt x="35" y="19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2" name="Freeform 857"/>
            <p:cNvSpPr>
              <a:spLocks/>
            </p:cNvSpPr>
            <p:nvPr/>
          </p:nvSpPr>
          <p:spPr bwMode="auto">
            <a:xfrm>
              <a:off x="3763" y="2538"/>
              <a:ext cx="113" cy="217"/>
            </a:xfrm>
            <a:custGeom>
              <a:avLst/>
              <a:gdLst>
                <a:gd name="T0" fmla="*/ 112 w 113"/>
                <a:gd name="T1" fmla="*/ 0 h 217"/>
                <a:gd name="T2" fmla="*/ 17 w 113"/>
                <a:gd name="T3" fmla="*/ 182 h 217"/>
                <a:gd name="T4" fmla="*/ 17 w 113"/>
                <a:gd name="T5" fmla="*/ 146 h 217"/>
                <a:gd name="T6" fmla="*/ 0 w 113"/>
                <a:gd name="T7" fmla="*/ 149 h 217"/>
                <a:gd name="T8" fmla="*/ 0 w 113"/>
                <a:gd name="T9" fmla="*/ 216 h 217"/>
                <a:gd name="T10" fmla="*/ 18 w 113"/>
                <a:gd name="T11" fmla="*/ 204 h 217"/>
                <a:gd name="T12" fmla="*/ 112 w 113"/>
                <a:gd name="T13" fmla="*/ 24 h 217"/>
                <a:gd name="T14" fmla="*/ 112 w 113"/>
                <a:gd name="T15" fmla="*/ 0 h 2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217">
                  <a:moveTo>
                    <a:pt x="112" y="0"/>
                  </a:moveTo>
                  <a:lnTo>
                    <a:pt x="17" y="182"/>
                  </a:lnTo>
                  <a:lnTo>
                    <a:pt x="17" y="146"/>
                  </a:lnTo>
                  <a:lnTo>
                    <a:pt x="0" y="149"/>
                  </a:lnTo>
                  <a:lnTo>
                    <a:pt x="0" y="216"/>
                  </a:lnTo>
                  <a:lnTo>
                    <a:pt x="18" y="204"/>
                  </a:lnTo>
                  <a:lnTo>
                    <a:pt x="112" y="24"/>
                  </a:lnTo>
                  <a:lnTo>
                    <a:pt x="112"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3" name="Freeform 858"/>
            <p:cNvSpPr>
              <a:spLocks/>
            </p:cNvSpPr>
            <p:nvPr/>
          </p:nvSpPr>
          <p:spPr bwMode="auto">
            <a:xfrm>
              <a:off x="3763" y="2538"/>
              <a:ext cx="119" cy="223"/>
            </a:xfrm>
            <a:custGeom>
              <a:avLst/>
              <a:gdLst>
                <a:gd name="T0" fmla="*/ 118 w 119"/>
                <a:gd name="T1" fmla="*/ 0 h 223"/>
                <a:gd name="T2" fmla="*/ 18 w 119"/>
                <a:gd name="T3" fmla="*/ 187 h 223"/>
                <a:gd name="T4" fmla="*/ 18 w 119"/>
                <a:gd name="T5" fmla="*/ 150 h 223"/>
                <a:gd name="T6" fmla="*/ 0 w 119"/>
                <a:gd name="T7" fmla="*/ 153 h 223"/>
                <a:gd name="T8" fmla="*/ 0 w 119"/>
                <a:gd name="T9" fmla="*/ 222 h 223"/>
                <a:gd name="T10" fmla="*/ 19 w 119"/>
                <a:gd name="T11" fmla="*/ 210 h 223"/>
                <a:gd name="T12" fmla="*/ 118 w 119"/>
                <a:gd name="T13" fmla="*/ 25 h 223"/>
                <a:gd name="T14" fmla="*/ 118 w 119"/>
                <a:gd name="T15" fmla="*/ 0 h 2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223">
                  <a:moveTo>
                    <a:pt x="118" y="0"/>
                  </a:moveTo>
                  <a:lnTo>
                    <a:pt x="18" y="187"/>
                  </a:lnTo>
                  <a:lnTo>
                    <a:pt x="18" y="150"/>
                  </a:lnTo>
                  <a:lnTo>
                    <a:pt x="0" y="153"/>
                  </a:lnTo>
                  <a:lnTo>
                    <a:pt x="0" y="222"/>
                  </a:lnTo>
                  <a:lnTo>
                    <a:pt x="19" y="210"/>
                  </a:lnTo>
                  <a:lnTo>
                    <a:pt x="118" y="25"/>
                  </a:lnTo>
                  <a:lnTo>
                    <a:pt x="118"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4" name="Freeform 859"/>
            <p:cNvSpPr>
              <a:spLocks/>
            </p:cNvSpPr>
            <p:nvPr/>
          </p:nvSpPr>
          <p:spPr bwMode="auto">
            <a:xfrm>
              <a:off x="3746" y="2685"/>
              <a:ext cx="11" cy="69"/>
            </a:xfrm>
            <a:custGeom>
              <a:avLst/>
              <a:gdLst>
                <a:gd name="T0" fmla="*/ 0 w 11"/>
                <a:gd name="T1" fmla="*/ 0 h 69"/>
                <a:gd name="T2" fmla="*/ 0 w 11"/>
                <a:gd name="T3" fmla="*/ 61 h 69"/>
                <a:gd name="T4" fmla="*/ 10 w 11"/>
                <a:gd name="T5" fmla="*/ 68 h 69"/>
                <a:gd name="T6" fmla="*/ 10 w 11"/>
                <a:gd name="T7" fmla="*/ 6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5" name="Freeform 860"/>
            <p:cNvSpPr>
              <a:spLocks/>
            </p:cNvSpPr>
            <p:nvPr/>
          </p:nvSpPr>
          <p:spPr bwMode="auto">
            <a:xfrm>
              <a:off x="3746" y="2685"/>
              <a:ext cx="17" cy="75"/>
            </a:xfrm>
            <a:custGeom>
              <a:avLst/>
              <a:gdLst>
                <a:gd name="T0" fmla="*/ 0 w 17"/>
                <a:gd name="T1" fmla="*/ 0 h 75"/>
                <a:gd name="T2" fmla="*/ 0 w 17"/>
                <a:gd name="T3" fmla="*/ 66 h 75"/>
                <a:gd name="T4" fmla="*/ 16 w 17"/>
                <a:gd name="T5" fmla="*/ 74 h 75"/>
                <a:gd name="T6" fmla="*/ 16 w 17"/>
                <a:gd name="T7" fmla="*/ 6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6" name="Freeform 861"/>
            <p:cNvSpPr>
              <a:spLocks/>
            </p:cNvSpPr>
            <p:nvPr/>
          </p:nvSpPr>
          <p:spPr bwMode="auto">
            <a:xfrm>
              <a:off x="4161" y="2974"/>
              <a:ext cx="49" cy="22"/>
            </a:xfrm>
            <a:custGeom>
              <a:avLst/>
              <a:gdLst>
                <a:gd name="T0" fmla="*/ 0 w 49"/>
                <a:gd name="T1" fmla="*/ 6 h 22"/>
                <a:gd name="T2" fmla="*/ 0 w 49"/>
                <a:gd name="T3" fmla="*/ 9 h 22"/>
                <a:gd name="T4" fmla="*/ 1 w 49"/>
                <a:gd name="T5" fmla="*/ 12 h 22"/>
                <a:gd name="T6" fmla="*/ 4 w 49"/>
                <a:gd name="T7" fmla="*/ 13 h 22"/>
                <a:gd name="T8" fmla="*/ 6 w 49"/>
                <a:gd name="T9" fmla="*/ 16 h 22"/>
                <a:gd name="T10" fmla="*/ 9 w 49"/>
                <a:gd name="T11" fmla="*/ 18 h 22"/>
                <a:gd name="T12" fmla="*/ 12 w 49"/>
                <a:gd name="T13" fmla="*/ 19 h 22"/>
                <a:gd name="T14" fmla="*/ 17 w 49"/>
                <a:gd name="T15" fmla="*/ 19 h 22"/>
                <a:gd name="T16" fmla="*/ 21 w 49"/>
                <a:gd name="T17" fmla="*/ 21 h 22"/>
                <a:gd name="T18" fmla="*/ 27 w 49"/>
                <a:gd name="T19" fmla="*/ 21 h 22"/>
                <a:gd name="T20" fmla="*/ 31 w 49"/>
                <a:gd name="T21" fmla="*/ 21 h 22"/>
                <a:gd name="T22" fmla="*/ 35 w 49"/>
                <a:gd name="T23" fmla="*/ 19 h 22"/>
                <a:gd name="T24" fmla="*/ 38 w 49"/>
                <a:gd name="T25" fmla="*/ 19 h 22"/>
                <a:gd name="T26" fmla="*/ 42 w 49"/>
                <a:gd name="T27" fmla="*/ 17 h 22"/>
                <a:gd name="T28" fmla="*/ 44 w 49"/>
                <a:gd name="T29" fmla="*/ 16 h 22"/>
                <a:gd name="T30" fmla="*/ 46 w 49"/>
                <a:gd name="T31" fmla="*/ 13 h 22"/>
                <a:gd name="T32" fmla="*/ 47 w 49"/>
                <a:gd name="T33" fmla="*/ 11 h 22"/>
                <a:gd name="T34" fmla="*/ 48 w 49"/>
                <a:gd name="T35" fmla="*/ 4 h 22"/>
                <a:gd name="T36" fmla="*/ 1 w 49"/>
                <a:gd name="T37" fmla="*/ 0 h 22"/>
                <a:gd name="T38" fmla="*/ 0 w 49"/>
                <a:gd name="T39"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22">
                  <a:moveTo>
                    <a:pt x="0" y="6"/>
                  </a:moveTo>
                  <a:lnTo>
                    <a:pt x="0" y="9"/>
                  </a:lnTo>
                  <a:lnTo>
                    <a:pt x="1" y="12"/>
                  </a:lnTo>
                  <a:lnTo>
                    <a:pt x="4" y="13"/>
                  </a:lnTo>
                  <a:lnTo>
                    <a:pt x="6" y="16"/>
                  </a:lnTo>
                  <a:lnTo>
                    <a:pt x="9" y="18"/>
                  </a:lnTo>
                  <a:lnTo>
                    <a:pt x="12" y="19"/>
                  </a:lnTo>
                  <a:lnTo>
                    <a:pt x="17" y="19"/>
                  </a:lnTo>
                  <a:lnTo>
                    <a:pt x="21" y="21"/>
                  </a:lnTo>
                  <a:lnTo>
                    <a:pt x="27" y="21"/>
                  </a:lnTo>
                  <a:lnTo>
                    <a:pt x="31" y="21"/>
                  </a:lnTo>
                  <a:lnTo>
                    <a:pt x="35" y="19"/>
                  </a:lnTo>
                  <a:lnTo>
                    <a:pt x="38" y="19"/>
                  </a:lnTo>
                  <a:lnTo>
                    <a:pt x="42" y="17"/>
                  </a:lnTo>
                  <a:lnTo>
                    <a:pt x="44" y="16"/>
                  </a:lnTo>
                  <a:lnTo>
                    <a:pt x="46" y="13"/>
                  </a:lnTo>
                  <a:lnTo>
                    <a:pt x="47" y="11"/>
                  </a:lnTo>
                  <a:lnTo>
                    <a:pt x="48" y="4"/>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7" name="Freeform 862"/>
            <p:cNvSpPr>
              <a:spLocks/>
            </p:cNvSpPr>
            <p:nvPr/>
          </p:nvSpPr>
          <p:spPr bwMode="auto">
            <a:xfrm>
              <a:off x="4161" y="2974"/>
              <a:ext cx="55" cy="28"/>
            </a:xfrm>
            <a:custGeom>
              <a:avLst/>
              <a:gdLst>
                <a:gd name="T0" fmla="*/ 0 w 55"/>
                <a:gd name="T1" fmla="*/ 8 h 28"/>
                <a:gd name="T2" fmla="*/ 0 w 55"/>
                <a:gd name="T3" fmla="*/ 8 h 28"/>
                <a:gd name="T4" fmla="*/ 0 w 55"/>
                <a:gd name="T5" fmla="*/ 12 h 28"/>
                <a:gd name="T6" fmla="*/ 1 w 55"/>
                <a:gd name="T7" fmla="*/ 15 h 28"/>
                <a:gd name="T8" fmla="*/ 4 w 55"/>
                <a:gd name="T9" fmla="*/ 17 h 28"/>
                <a:gd name="T10" fmla="*/ 7 w 55"/>
                <a:gd name="T11" fmla="*/ 20 h 28"/>
                <a:gd name="T12" fmla="*/ 10 w 55"/>
                <a:gd name="T13" fmla="*/ 23 h 28"/>
                <a:gd name="T14" fmla="*/ 14 w 55"/>
                <a:gd name="T15" fmla="*/ 24 h 28"/>
                <a:gd name="T16" fmla="*/ 19 w 55"/>
                <a:gd name="T17" fmla="*/ 25 h 28"/>
                <a:gd name="T18" fmla="*/ 24 w 55"/>
                <a:gd name="T19" fmla="*/ 27 h 28"/>
                <a:gd name="T20" fmla="*/ 30 w 55"/>
                <a:gd name="T21" fmla="*/ 27 h 28"/>
                <a:gd name="T22" fmla="*/ 35 w 55"/>
                <a:gd name="T23" fmla="*/ 27 h 28"/>
                <a:gd name="T24" fmla="*/ 39 w 55"/>
                <a:gd name="T25" fmla="*/ 25 h 28"/>
                <a:gd name="T26" fmla="*/ 43 w 55"/>
                <a:gd name="T27" fmla="*/ 24 h 28"/>
                <a:gd name="T28" fmla="*/ 47 w 55"/>
                <a:gd name="T29" fmla="*/ 22 h 28"/>
                <a:gd name="T30" fmla="*/ 50 w 55"/>
                <a:gd name="T31" fmla="*/ 20 h 28"/>
                <a:gd name="T32" fmla="*/ 52 w 55"/>
                <a:gd name="T33" fmla="*/ 17 h 28"/>
                <a:gd name="T34" fmla="*/ 53 w 55"/>
                <a:gd name="T35" fmla="*/ 14 h 28"/>
                <a:gd name="T36" fmla="*/ 54 w 55"/>
                <a:gd name="T37" fmla="*/ 5 h 28"/>
                <a:gd name="T38" fmla="*/ 1 w 55"/>
                <a:gd name="T39" fmla="*/ 0 h 28"/>
                <a:gd name="T40" fmla="*/ 0 w 55"/>
                <a:gd name="T41"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28">
                  <a:moveTo>
                    <a:pt x="0" y="8"/>
                  </a:moveTo>
                  <a:lnTo>
                    <a:pt x="0" y="8"/>
                  </a:lnTo>
                  <a:lnTo>
                    <a:pt x="0" y="12"/>
                  </a:lnTo>
                  <a:lnTo>
                    <a:pt x="1" y="15"/>
                  </a:lnTo>
                  <a:lnTo>
                    <a:pt x="4" y="17"/>
                  </a:lnTo>
                  <a:lnTo>
                    <a:pt x="7" y="20"/>
                  </a:lnTo>
                  <a:lnTo>
                    <a:pt x="10" y="23"/>
                  </a:lnTo>
                  <a:lnTo>
                    <a:pt x="14" y="24"/>
                  </a:lnTo>
                  <a:lnTo>
                    <a:pt x="19" y="25"/>
                  </a:lnTo>
                  <a:lnTo>
                    <a:pt x="24" y="27"/>
                  </a:lnTo>
                  <a:lnTo>
                    <a:pt x="30" y="27"/>
                  </a:lnTo>
                  <a:lnTo>
                    <a:pt x="35" y="27"/>
                  </a:lnTo>
                  <a:lnTo>
                    <a:pt x="39" y="25"/>
                  </a:lnTo>
                  <a:lnTo>
                    <a:pt x="43" y="24"/>
                  </a:lnTo>
                  <a:lnTo>
                    <a:pt x="47" y="22"/>
                  </a:lnTo>
                  <a:lnTo>
                    <a:pt x="50" y="20"/>
                  </a:lnTo>
                  <a:lnTo>
                    <a:pt x="52" y="17"/>
                  </a:lnTo>
                  <a:lnTo>
                    <a:pt x="53" y="14"/>
                  </a:lnTo>
                  <a:lnTo>
                    <a:pt x="54" y="5"/>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8" name="Freeform 863"/>
            <p:cNvSpPr>
              <a:spLocks/>
            </p:cNvSpPr>
            <p:nvPr/>
          </p:nvSpPr>
          <p:spPr bwMode="auto">
            <a:xfrm>
              <a:off x="4162" y="2960"/>
              <a:ext cx="48" cy="28"/>
            </a:xfrm>
            <a:custGeom>
              <a:avLst/>
              <a:gdLst>
                <a:gd name="T0" fmla="*/ 22 w 48"/>
                <a:gd name="T1" fmla="*/ 26 h 28"/>
                <a:gd name="T2" fmla="*/ 17 w 48"/>
                <a:gd name="T3" fmla="*/ 25 h 28"/>
                <a:gd name="T4" fmla="*/ 13 w 48"/>
                <a:gd name="T5" fmla="*/ 25 h 28"/>
                <a:gd name="T6" fmla="*/ 9 w 48"/>
                <a:gd name="T7" fmla="*/ 23 h 28"/>
                <a:gd name="T8" fmla="*/ 6 w 48"/>
                <a:gd name="T9" fmla="*/ 20 h 28"/>
                <a:gd name="T10" fmla="*/ 4 w 48"/>
                <a:gd name="T11" fmla="*/ 19 h 28"/>
                <a:gd name="T12" fmla="*/ 2 w 48"/>
                <a:gd name="T13" fmla="*/ 16 h 28"/>
                <a:gd name="T14" fmla="*/ 0 w 48"/>
                <a:gd name="T15" fmla="*/ 14 h 28"/>
                <a:gd name="T16" fmla="*/ 0 w 48"/>
                <a:gd name="T17" fmla="*/ 11 h 28"/>
                <a:gd name="T18" fmla="*/ 2 w 48"/>
                <a:gd name="T19" fmla="*/ 9 h 28"/>
                <a:gd name="T20" fmla="*/ 3 w 48"/>
                <a:gd name="T21" fmla="*/ 7 h 28"/>
                <a:gd name="T22" fmla="*/ 5 w 48"/>
                <a:gd name="T23" fmla="*/ 5 h 28"/>
                <a:gd name="T24" fmla="*/ 9 w 48"/>
                <a:gd name="T25" fmla="*/ 2 h 28"/>
                <a:gd name="T26" fmla="*/ 12 w 48"/>
                <a:gd name="T27" fmla="*/ 2 h 28"/>
                <a:gd name="T28" fmla="*/ 16 w 48"/>
                <a:gd name="T29" fmla="*/ 1 h 28"/>
                <a:gd name="T30" fmla="*/ 20 w 48"/>
                <a:gd name="T31" fmla="*/ 0 h 28"/>
                <a:gd name="T32" fmla="*/ 26 w 48"/>
                <a:gd name="T33" fmla="*/ 1 h 28"/>
                <a:gd name="T34" fmla="*/ 30 w 48"/>
                <a:gd name="T35" fmla="*/ 2 h 28"/>
                <a:gd name="T36" fmla="*/ 34 w 48"/>
                <a:gd name="T37" fmla="*/ 2 h 28"/>
                <a:gd name="T38" fmla="*/ 38 w 48"/>
                <a:gd name="T39" fmla="*/ 4 h 28"/>
                <a:gd name="T40" fmla="*/ 41 w 48"/>
                <a:gd name="T41" fmla="*/ 6 h 28"/>
                <a:gd name="T42" fmla="*/ 43 w 48"/>
                <a:gd name="T43" fmla="*/ 8 h 28"/>
                <a:gd name="T44" fmla="*/ 46 w 48"/>
                <a:gd name="T45" fmla="*/ 11 h 28"/>
                <a:gd name="T46" fmla="*/ 47 w 48"/>
                <a:gd name="T47" fmla="*/ 13 h 28"/>
                <a:gd name="T48" fmla="*/ 47 w 48"/>
                <a:gd name="T49" fmla="*/ 16 h 28"/>
                <a:gd name="T50" fmla="*/ 46 w 48"/>
                <a:gd name="T51" fmla="*/ 18 h 28"/>
                <a:gd name="T52" fmla="*/ 44 w 48"/>
                <a:gd name="T53" fmla="*/ 20 h 28"/>
                <a:gd name="T54" fmla="*/ 42 w 48"/>
                <a:gd name="T55" fmla="*/ 22 h 28"/>
                <a:gd name="T56" fmla="*/ 39 w 48"/>
                <a:gd name="T57" fmla="*/ 25 h 28"/>
                <a:gd name="T58" fmla="*/ 35 w 48"/>
                <a:gd name="T59" fmla="*/ 25 h 28"/>
                <a:gd name="T60" fmla="*/ 31 w 48"/>
                <a:gd name="T61" fmla="*/ 26 h 28"/>
                <a:gd name="T62" fmla="*/ 27 w 48"/>
                <a:gd name="T63" fmla="*/ 27 h 28"/>
                <a:gd name="T64" fmla="*/ 22 w 48"/>
                <a:gd name="T65"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8">
                  <a:moveTo>
                    <a:pt x="22" y="26"/>
                  </a:moveTo>
                  <a:lnTo>
                    <a:pt x="17" y="25"/>
                  </a:lnTo>
                  <a:lnTo>
                    <a:pt x="13" y="25"/>
                  </a:lnTo>
                  <a:lnTo>
                    <a:pt x="9" y="23"/>
                  </a:lnTo>
                  <a:lnTo>
                    <a:pt x="6" y="20"/>
                  </a:lnTo>
                  <a:lnTo>
                    <a:pt x="4" y="19"/>
                  </a:lnTo>
                  <a:lnTo>
                    <a:pt x="2" y="16"/>
                  </a:lnTo>
                  <a:lnTo>
                    <a:pt x="0" y="14"/>
                  </a:lnTo>
                  <a:lnTo>
                    <a:pt x="0" y="11"/>
                  </a:lnTo>
                  <a:lnTo>
                    <a:pt x="2" y="9"/>
                  </a:lnTo>
                  <a:lnTo>
                    <a:pt x="3" y="7"/>
                  </a:lnTo>
                  <a:lnTo>
                    <a:pt x="5" y="5"/>
                  </a:lnTo>
                  <a:lnTo>
                    <a:pt x="9" y="2"/>
                  </a:lnTo>
                  <a:lnTo>
                    <a:pt x="12" y="2"/>
                  </a:lnTo>
                  <a:lnTo>
                    <a:pt x="16" y="1"/>
                  </a:lnTo>
                  <a:lnTo>
                    <a:pt x="20" y="0"/>
                  </a:lnTo>
                  <a:lnTo>
                    <a:pt x="26" y="1"/>
                  </a:lnTo>
                  <a:lnTo>
                    <a:pt x="30" y="2"/>
                  </a:lnTo>
                  <a:lnTo>
                    <a:pt x="34" y="2"/>
                  </a:lnTo>
                  <a:lnTo>
                    <a:pt x="38" y="4"/>
                  </a:lnTo>
                  <a:lnTo>
                    <a:pt x="41" y="6"/>
                  </a:lnTo>
                  <a:lnTo>
                    <a:pt x="43" y="8"/>
                  </a:lnTo>
                  <a:lnTo>
                    <a:pt x="46" y="11"/>
                  </a:lnTo>
                  <a:lnTo>
                    <a:pt x="47" y="13"/>
                  </a:lnTo>
                  <a:lnTo>
                    <a:pt x="47" y="16"/>
                  </a:lnTo>
                  <a:lnTo>
                    <a:pt x="46" y="18"/>
                  </a:lnTo>
                  <a:lnTo>
                    <a:pt x="44" y="20"/>
                  </a:lnTo>
                  <a:lnTo>
                    <a:pt x="42" y="22"/>
                  </a:lnTo>
                  <a:lnTo>
                    <a:pt x="39" y="25"/>
                  </a:lnTo>
                  <a:lnTo>
                    <a:pt x="35" y="25"/>
                  </a:lnTo>
                  <a:lnTo>
                    <a:pt x="31" y="26"/>
                  </a:lnTo>
                  <a:lnTo>
                    <a:pt x="27" y="27"/>
                  </a:lnTo>
                  <a:lnTo>
                    <a:pt x="22" y="26"/>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69" name="Freeform 864"/>
            <p:cNvSpPr>
              <a:spLocks/>
            </p:cNvSpPr>
            <p:nvPr/>
          </p:nvSpPr>
          <p:spPr bwMode="auto">
            <a:xfrm>
              <a:off x="4162" y="2960"/>
              <a:ext cx="54" cy="34"/>
            </a:xfrm>
            <a:custGeom>
              <a:avLst/>
              <a:gdLst>
                <a:gd name="T0" fmla="*/ 25 w 54"/>
                <a:gd name="T1" fmla="*/ 32 h 34"/>
                <a:gd name="T2" fmla="*/ 25 w 54"/>
                <a:gd name="T3" fmla="*/ 32 h 34"/>
                <a:gd name="T4" fmla="*/ 19 w 54"/>
                <a:gd name="T5" fmla="*/ 31 h 34"/>
                <a:gd name="T6" fmla="*/ 15 w 54"/>
                <a:gd name="T7" fmla="*/ 30 h 34"/>
                <a:gd name="T8" fmla="*/ 10 w 54"/>
                <a:gd name="T9" fmla="*/ 28 h 34"/>
                <a:gd name="T10" fmla="*/ 7 w 54"/>
                <a:gd name="T11" fmla="*/ 25 h 34"/>
                <a:gd name="T12" fmla="*/ 4 w 54"/>
                <a:gd name="T13" fmla="*/ 23 h 34"/>
                <a:gd name="T14" fmla="*/ 2 w 54"/>
                <a:gd name="T15" fmla="*/ 20 h 34"/>
                <a:gd name="T16" fmla="*/ 0 w 54"/>
                <a:gd name="T17" fmla="*/ 17 h 34"/>
                <a:gd name="T18" fmla="*/ 0 w 54"/>
                <a:gd name="T19" fmla="*/ 14 h 34"/>
                <a:gd name="T20" fmla="*/ 2 w 54"/>
                <a:gd name="T21" fmla="*/ 11 h 34"/>
                <a:gd name="T22" fmla="*/ 3 w 54"/>
                <a:gd name="T23" fmla="*/ 8 h 34"/>
                <a:gd name="T24" fmla="*/ 6 w 54"/>
                <a:gd name="T25" fmla="*/ 6 h 34"/>
                <a:gd name="T26" fmla="*/ 10 w 54"/>
                <a:gd name="T27" fmla="*/ 3 h 34"/>
                <a:gd name="T28" fmla="*/ 14 w 54"/>
                <a:gd name="T29" fmla="*/ 2 h 34"/>
                <a:gd name="T30" fmla="*/ 18 w 54"/>
                <a:gd name="T31" fmla="*/ 1 h 34"/>
                <a:gd name="T32" fmla="*/ 23 w 54"/>
                <a:gd name="T33" fmla="*/ 0 h 34"/>
                <a:gd name="T34" fmla="*/ 29 w 54"/>
                <a:gd name="T35" fmla="*/ 1 h 34"/>
                <a:gd name="T36" fmla="*/ 34 w 54"/>
                <a:gd name="T37" fmla="*/ 2 h 34"/>
                <a:gd name="T38" fmla="*/ 38 w 54"/>
                <a:gd name="T39" fmla="*/ 3 h 34"/>
                <a:gd name="T40" fmla="*/ 43 w 54"/>
                <a:gd name="T41" fmla="*/ 5 h 34"/>
                <a:gd name="T42" fmla="*/ 46 w 54"/>
                <a:gd name="T43" fmla="*/ 7 h 34"/>
                <a:gd name="T44" fmla="*/ 49 w 54"/>
                <a:gd name="T45" fmla="*/ 10 h 34"/>
                <a:gd name="T46" fmla="*/ 52 w 54"/>
                <a:gd name="T47" fmla="*/ 13 h 34"/>
                <a:gd name="T48" fmla="*/ 53 w 54"/>
                <a:gd name="T49" fmla="*/ 16 h 34"/>
                <a:gd name="T50" fmla="*/ 53 w 54"/>
                <a:gd name="T51" fmla="*/ 19 h 34"/>
                <a:gd name="T52" fmla="*/ 52 w 54"/>
                <a:gd name="T53" fmla="*/ 22 h 34"/>
                <a:gd name="T54" fmla="*/ 50 w 54"/>
                <a:gd name="T55" fmla="*/ 25 h 34"/>
                <a:gd name="T56" fmla="*/ 47 w 54"/>
                <a:gd name="T57" fmla="*/ 27 h 34"/>
                <a:gd name="T58" fmla="*/ 44 w 54"/>
                <a:gd name="T59" fmla="*/ 30 h 34"/>
                <a:gd name="T60" fmla="*/ 40 w 54"/>
                <a:gd name="T61" fmla="*/ 31 h 34"/>
                <a:gd name="T62" fmla="*/ 35 w 54"/>
                <a:gd name="T63" fmla="*/ 32 h 34"/>
                <a:gd name="T64" fmla="*/ 30 w 54"/>
                <a:gd name="T65" fmla="*/ 33 h 34"/>
                <a:gd name="T66" fmla="*/ 25 w 54"/>
                <a:gd name="T67" fmla="*/ 3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4">
                  <a:moveTo>
                    <a:pt x="25" y="32"/>
                  </a:moveTo>
                  <a:lnTo>
                    <a:pt x="25" y="32"/>
                  </a:lnTo>
                  <a:lnTo>
                    <a:pt x="19" y="31"/>
                  </a:lnTo>
                  <a:lnTo>
                    <a:pt x="15" y="30"/>
                  </a:lnTo>
                  <a:lnTo>
                    <a:pt x="10" y="28"/>
                  </a:lnTo>
                  <a:lnTo>
                    <a:pt x="7" y="25"/>
                  </a:lnTo>
                  <a:lnTo>
                    <a:pt x="4" y="23"/>
                  </a:lnTo>
                  <a:lnTo>
                    <a:pt x="2" y="20"/>
                  </a:lnTo>
                  <a:lnTo>
                    <a:pt x="0" y="17"/>
                  </a:lnTo>
                  <a:lnTo>
                    <a:pt x="0" y="14"/>
                  </a:lnTo>
                  <a:lnTo>
                    <a:pt x="2" y="11"/>
                  </a:lnTo>
                  <a:lnTo>
                    <a:pt x="3" y="8"/>
                  </a:lnTo>
                  <a:lnTo>
                    <a:pt x="6" y="6"/>
                  </a:lnTo>
                  <a:lnTo>
                    <a:pt x="10" y="3"/>
                  </a:lnTo>
                  <a:lnTo>
                    <a:pt x="14" y="2"/>
                  </a:lnTo>
                  <a:lnTo>
                    <a:pt x="18" y="1"/>
                  </a:lnTo>
                  <a:lnTo>
                    <a:pt x="23" y="0"/>
                  </a:lnTo>
                  <a:lnTo>
                    <a:pt x="29" y="1"/>
                  </a:lnTo>
                  <a:lnTo>
                    <a:pt x="34" y="2"/>
                  </a:lnTo>
                  <a:lnTo>
                    <a:pt x="38" y="3"/>
                  </a:lnTo>
                  <a:lnTo>
                    <a:pt x="43" y="5"/>
                  </a:lnTo>
                  <a:lnTo>
                    <a:pt x="46" y="7"/>
                  </a:lnTo>
                  <a:lnTo>
                    <a:pt x="49" y="10"/>
                  </a:lnTo>
                  <a:lnTo>
                    <a:pt x="52" y="13"/>
                  </a:lnTo>
                  <a:lnTo>
                    <a:pt x="53" y="16"/>
                  </a:lnTo>
                  <a:lnTo>
                    <a:pt x="53" y="19"/>
                  </a:lnTo>
                  <a:lnTo>
                    <a:pt x="52" y="22"/>
                  </a:lnTo>
                  <a:lnTo>
                    <a:pt x="50" y="25"/>
                  </a:lnTo>
                  <a:lnTo>
                    <a:pt x="47" y="27"/>
                  </a:lnTo>
                  <a:lnTo>
                    <a:pt x="44" y="30"/>
                  </a:lnTo>
                  <a:lnTo>
                    <a:pt x="40" y="31"/>
                  </a:lnTo>
                  <a:lnTo>
                    <a:pt x="35" y="32"/>
                  </a:lnTo>
                  <a:lnTo>
                    <a:pt x="30" y="33"/>
                  </a:lnTo>
                  <a:lnTo>
                    <a:pt x="25" y="3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0" name="Freeform 865"/>
            <p:cNvSpPr>
              <a:spLocks/>
            </p:cNvSpPr>
            <p:nvPr/>
          </p:nvSpPr>
          <p:spPr bwMode="auto">
            <a:xfrm>
              <a:off x="4168" y="2965"/>
              <a:ext cx="36" cy="20"/>
            </a:xfrm>
            <a:custGeom>
              <a:avLst/>
              <a:gdLst>
                <a:gd name="T0" fmla="*/ 16 w 36"/>
                <a:gd name="T1" fmla="*/ 19 h 20"/>
                <a:gd name="T2" fmla="*/ 13 w 36"/>
                <a:gd name="T3" fmla="*/ 18 h 20"/>
                <a:gd name="T4" fmla="*/ 9 w 36"/>
                <a:gd name="T5" fmla="*/ 17 h 20"/>
                <a:gd name="T6" fmla="*/ 6 w 36"/>
                <a:gd name="T7" fmla="*/ 16 h 20"/>
                <a:gd name="T8" fmla="*/ 3 w 36"/>
                <a:gd name="T9" fmla="*/ 15 h 20"/>
                <a:gd name="T10" fmla="*/ 2 w 36"/>
                <a:gd name="T11" fmla="*/ 13 h 20"/>
                <a:gd name="T12" fmla="*/ 1 w 36"/>
                <a:gd name="T13" fmla="*/ 11 h 20"/>
                <a:gd name="T14" fmla="*/ 0 w 36"/>
                <a:gd name="T15" fmla="*/ 9 h 20"/>
                <a:gd name="T16" fmla="*/ 0 w 36"/>
                <a:gd name="T17" fmla="*/ 8 h 20"/>
                <a:gd name="T18" fmla="*/ 0 w 36"/>
                <a:gd name="T19" fmla="*/ 5 h 20"/>
                <a:gd name="T20" fmla="*/ 2 w 36"/>
                <a:gd name="T21" fmla="*/ 4 h 20"/>
                <a:gd name="T22" fmla="*/ 3 w 36"/>
                <a:gd name="T23" fmla="*/ 2 h 20"/>
                <a:gd name="T24" fmla="*/ 6 w 36"/>
                <a:gd name="T25" fmla="*/ 2 h 20"/>
                <a:gd name="T26" fmla="*/ 9 w 36"/>
                <a:gd name="T27" fmla="*/ 1 h 20"/>
                <a:gd name="T28" fmla="*/ 12 w 36"/>
                <a:gd name="T29" fmla="*/ 0 h 20"/>
                <a:gd name="T30" fmla="*/ 15 w 36"/>
                <a:gd name="T31" fmla="*/ 0 h 20"/>
                <a:gd name="T32" fmla="*/ 19 w 36"/>
                <a:gd name="T33" fmla="*/ 0 h 20"/>
                <a:gd name="T34" fmla="*/ 22 w 36"/>
                <a:gd name="T35" fmla="*/ 1 h 20"/>
                <a:gd name="T36" fmla="*/ 26 w 36"/>
                <a:gd name="T37" fmla="*/ 2 h 20"/>
                <a:gd name="T38" fmla="*/ 29 w 36"/>
                <a:gd name="T39" fmla="*/ 2 h 20"/>
                <a:gd name="T40" fmla="*/ 31 w 36"/>
                <a:gd name="T41" fmla="*/ 4 h 20"/>
                <a:gd name="T42" fmla="*/ 33 w 36"/>
                <a:gd name="T43" fmla="*/ 5 h 20"/>
                <a:gd name="T44" fmla="*/ 34 w 36"/>
                <a:gd name="T45" fmla="*/ 8 h 20"/>
                <a:gd name="T46" fmla="*/ 35 w 36"/>
                <a:gd name="T47" fmla="*/ 10 h 20"/>
                <a:gd name="T48" fmla="*/ 35 w 36"/>
                <a:gd name="T49" fmla="*/ 11 h 20"/>
                <a:gd name="T50" fmla="*/ 34 w 36"/>
                <a:gd name="T51" fmla="*/ 13 h 20"/>
                <a:gd name="T52" fmla="*/ 33 w 36"/>
                <a:gd name="T53" fmla="*/ 15 h 20"/>
                <a:gd name="T54" fmla="*/ 31 w 36"/>
                <a:gd name="T55" fmla="*/ 16 h 20"/>
                <a:gd name="T56" fmla="*/ 29 w 36"/>
                <a:gd name="T57" fmla="*/ 17 h 20"/>
                <a:gd name="T58" fmla="*/ 26 w 36"/>
                <a:gd name="T59" fmla="*/ 18 h 20"/>
                <a:gd name="T60" fmla="*/ 23 w 36"/>
                <a:gd name="T61" fmla="*/ 19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9" y="17"/>
                  </a:lnTo>
                  <a:lnTo>
                    <a:pt x="6" y="16"/>
                  </a:lnTo>
                  <a:lnTo>
                    <a:pt x="3" y="15"/>
                  </a:lnTo>
                  <a:lnTo>
                    <a:pt x="2" y="13"/>
                  </a:lnTo>
                  <a:lnTo>
                    <a:pt x="1" y="11"/>
                  </a:lnTo>
                  <a:lnTo>
                    <a:pt x="0" y="9"/>
                  </a:lnTo>
                  <a:lnTo>
                    <a:pt x="0" y="8"/>
                  </a:lnTo>
                  <a:lnTo>
                    <a:pt x="0" y="5"/>
                  </a:lnTo>
                  <a:lnTo>
                    <a:pt x="2" y="4"/>
                  </a:lnTo>
                  <a:lnTo>
                    <a:pt x="3" y="2"/>
                  </a:lnTo>
                  <a:lnTo>
                    <a:pt x="6" y="2"/>
                  </a:lnTo>
                  <a:lnTo>
                    <a:pt x="9" y="1"/>
                  </a:lnTo>
                  <a:lnTo>
                    <a:pt x="12" y="0"/>
                  </a:lnTo>
                  <a:lnTo>
                    <a:pt x="15" y="0"/>
                  </a:lnTo>
                  <a:lnTo>
                    <a:pt x="19" y="0"/>
                  </a:lnTo>
                  <a:lnTo>
                    <a:pt x="22" y="1"/>
                  </a:lnTo>
                  <a:lnTo>
                    <a:pt x="26" y="2"/>
                  </a:lnTo>
                  <a:lnTo>
                    <a:pt x="29" y="2"/>
                  </a:lnTo>
                  <a:lnTo>
                    <a:pt x="31" y="4"/>
                  </a:lnTo>
                  <a:lnTo>
                    <a:pt x="33" y="5"/>
                  </a:lnTo>
                  <a:lnTo>
                    <a:pt x="34" y="8"/>
                  </a:lnTo>
                  <a:lnTo>
                    <a:pt x="35" y="10"/>
                  </a:lnTo>
                  <a:lnTo>
                    <a:pt x="35" y="11"/>
                  </a:lnTo>
                  <a:lnTo>
                    <a:pt x="34" y="13"/>
                  </a:lnTo>
                  <a:lnTo>
                    <a:pt x="33" y="15"/>
                  </a:lnTo>
                  <a:lnTo>
                    <a:pt x="31" y="16"/>
                  </a:lnTo>
                  <a:lnTo>
                    <a:pt x="29" y="17"/>
                  </a:lnTo>
                  <a:lnTo>
                    <a:pt x="26" y="18"/>
                  </a:lnTo>
                  <a:lnTo>
                    <a:pt x="23" y="19"/>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1" name="Freeform 866"/>
            <p:cNvSpPr>
              <a:spLocks/>
            </p:cNvSpPr>
            <p:nvPr/>
          </p:nvSpPr>
          <p:spPr bwMode="auto">
            <a:xfrm>
              <a:off x="4168" y="2965"/>
              <a:ext cx="42" cy="26"/>
            </a:xfrm>
            <a:custGeom>
              <a:avLst/>
              <a:gdLst>
                <a:gd name="T0" fmla="*/ 19 w 42"/>
                <a:gd name="T1" fmla="*/ 25 h 26"/>
                <a:gd name="T2" fmla="*/ 19 w 42"/>
                <a:gd name="T3" fmla="*/ 25 h 26"/>
                <a:gd name="T4" fmla="*/ 15 w 42"/>
                <a:gd name="T5" fmla="*/ 24 h 26"/>
                <a:gd name="T6" fmla="*/ 11 w 42"/>
                <a:gd name="T7" fmla="*/ 23 h 26"/>
                <a:gd name="T8" fmla="*/ 7 w 42"/>
                <a:gd name="T9" fmla="*/ 21 h 26"/>
                <a:gd name="T10" fmla="*/ 4 w 42"/>
                <a:gd name="T11" fmla="*/ 20 h 26"/>
                <a:gd name="T12" fmla="*/ 2 w 42"/>
                <a:gd name="T13" fmla="*/ 17 h 26"/>
                <a:gd name="T14" fmla="*/ 1 w 42"/>
                <a:gd name="T15" fmla="*/ 15 h 26"/>
                <a:gd name="T16" fmla="*/ 0 w 42"/>
                <a:gd name="T17" fmla="*/ 12 h 26"/>
                <a:gd name="T18" fmla="*/ 0 w 42"/>
                <a:gd name="T19" fmla="*/ 10 h 26"/>
                <a:gd name="T20" fmla="*/ 0 w 42"/>
                <a:gd name="T21" fmla="*/ 7 h 26"/>
                <a:gd name="T22" fmla="*/ 2 w 42"/>
                <a:gd name="T23" fmla="*/ 5 h 26"/>
                <a:gd name="T24" fmla="*/ 4 w 42"/>
                <a:gd name="T25" fmla="*/ 3 h 26"/>
                <a:gd name="T26" fmla="*/ 7 w 42"/>
                <a:gd name="T27" fmla="*/ 2 h 26"/>
                <a:gd name="T28" fmla="*/ 10 w 42"/>
                <a:gd name="T29" fmla="*/ 1 h 26"/>
                <a:gd name="T30" fmla="*/ 14 w 42"/>
                <a:gd name="T31" fmla="*/ 0 h 26"/>
                <a:gd name="T32" fmla="*/ 18 w 42"/>
                <a:gd name="T33" fmla="*/ 0 h 26"/>
                <a:gd name="T34" fmla="*/ 22 w 42"/>
                <a:gd name="T35" fmla="*/ 0 h 26"/>
                <a:gd name="T36" fmla="*/ 26 w 42"/>
                <a:gd name="T37" fmla="*/ 1 h 26"/>
                <a:gd name="T38" fmla="*/ 30 w 42"/>
                <a:gd name="T39" fmla="*/ 2 h 26"/>
                <a:gd name="T40" fmla="*/ 34 w 42"/>
                <a:gd name="T41" fmla="*/ 3 h 26"/>
                <a:gd name="T42" fmla="*/ 36 w 42"/>
                <a:gd name="T43" fmla="*/ 5 h 26"/>
                <a:gd name="T44" fmla="*/ 39 w 42"/>
                <a:gd name="T45" fmla="*/ 7 h 26"/>
                <a:gd name="T46" fmla="*/ 40 w 42"/>
                <a:gd name="T47" fmla="*/ 10 h 26"/>
                <a:gd name="T48" fmla="*/ 41 w 42"/>
                <a:gd name="T49" fmla="*/ 13 h 26"/>
                <a:gd name="T50" fmla="*/ 41 w 42"/>
                <a:gd name="T51" fmla="*/ 15 h 26"/>
                <a:gd name="T52" fmla="*/ 40 w 42"/>
                <a:gd name="T53" fmla="*/ 17 h 26"/>
                <a:gd name="T54" fmla="*/ 39 w 42"/>
                <a:gd name="T55" fmla="*/ 20 h 26"/>
                <a:gd name="T56" fmla="*/ 36 w 42"/>
                <a:gd name="T57" fmla="*/ 21 h 26"/>
                <a:gd name="T58" fmla="*/ 34 w 42"/>
                <a:gd name="T59" fmla="*/ 23 h 26"/>
                <a:gd name="T60" fmla="*/ 31 w 42"/>
                <a:gd name="T61" fmla="*/ 24 h 26"/>
                <a:gd name="T62" fmla="*/ 27 w 42"/>
                <a:gd name="T63" fmla="*/ 25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1" y="23"/>
                  </a:lnTo>
                  <a:lnTo>
                    <a:pt x="7" y="21"/>
                  </a:lnTo>
                  <a:lnTo>
                    <a:pt x="4" y="20"/>
                  </a:lnTo>
                  <a:lnTo>
                    <a:pt x="2" y="17"/>
                  </a:lnTo>
                  <a:lnTo>
                    <a:pt x="1" y="15"/>
                  </a:lnTo>
                  <a:lnTo>
                    <a:pt x="0" y="12"/>
                  </a:lnTo>
                  <a:lnTo>
                    <a:pt x="0" y="10"/>
                  </a:lnTo>
                  <a:lnTo>
                    <a:pt x="0" y="7"/>
                  </a:lnTo>
                  <a:lnTo>
                    <a:pt x="2" y="5"/>
                  </a:lnTo>
                  <a:lnTo>
                    <a:pt x="4" y="3"/>
                  </a:lnTo>
                  <a:lnTo>
                    <a:pt x="7" y="2"/>
                  </a:lnTo>
                  <a:lnTo>
                    <a:pt x="10" y="1"/>
                  </a:lnTo>
                  <a:lnTo>
                    <a:pt x="14" y="0"/>
                  </a:lnTo>
                  <a:lnTo>
                    <a:pt x="18" y="0"/>
                  </a:lnTo>
                  <a:lnTo>
                    <a:pt x="22" y="0"/>
                  </a:lnTo>
                  <a:lnTo>
                    <a:pt x="26" y="1"/>
                  </a:lnTo>
                  <a:lnTo>
                    <a:pt x="30" y="2"/>
                  </a:lnTo>
                  <a:lnTo>
                    <a:pt x="34" y="3"/>
                  </a:lnTo>
                  <a:lnTo>
                    <a:pt x="36" y="5"/>
                  </a:lnTo>
                  <a:lnTo>
                    <a:pt x="39" y="7"/>
                  </a:lnTo>
                  <a:lnTo>
                    <a:pt x="40" y="10"/>
                  </a:lnTo>
                  <a:lnTo>
                    <a:pt x="41" y="13"/>
                  </a:lnTo>
                  <a:lnTo>
                    <a:pt x="41" y="15"/>
                  </a:lnTo>
                  <a:lnTo>
                    <a:pt x="40" y="17"/>
                  </a:lnTo>
                  <a:lnTo>
                    <a:pt x="39" y="20"/>
                  </a:lnTo>
                  <a:lnTo>
                    <a:pt x="36" y="21"/>
                  </a:lnTo>
                  <a:lnTo>
                    <a:pt x="34" y="23"/>
                  </a:lnTo>
                  <a:lnTo>
                    <a:pt x="31" y="24"/>
                  </a:lnTo>
                  <a:lnTo>
                    <a:pt x="27" y="25"/>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2" name="Freeform 867"/>
            <p:cNvSpPr>
              <a:spLocks/>
            </p:cNvSpPr>
            <p:nvPr/>
          </p:nvSpPr>
          <p:spPr bwMode="auto">
            <a:xfrm>
              <a:off x="4202" y="2989"/>
              <a:ext cx="3" cy="4"/>
            </a:xfrm>
            <a:custGeom>
              <a:avLst/>
              <a:gdLst>
                <a:gd name="T0" fmla="*/ 1 w 3"/>
                <a:gd name="T1" fmla="*/ 3 h 4"/>
                <a:gd name="T2" fmla="*/ 2 w 3"/>
                <a:gd name="T3" fmla="*/ 2 h 4"/>
                <a:gd name="T4" fmla="*/ 2 w 3"/>
                <a:gd name="T5" fmla="*/ 1 h 4"/>
                <a:gd name="T6" fmla="*/ 1 w 3"/>
                <a:gd name="T7" fmla="*/ 0 h 4"/>
                <a:gd name="T8" fmla="*/ 0 w 3"/>
                <a:gd name="T9" fmla="*/ 0 h 4"/>
                <a:gd name="T10" fmla="*/ 1 w 3"/>
                <a:gd name="T11" fmla="*/ 3 h 4"/>
              </a:gdLst>
              <a:ahLst/>
              <a:cxnLst>
                <a:cxn ang="0">
                  <a:pos x="T0" y="T1"/>
                </a:cxn>
                <a:cxn ang="0">
                  <a:pos x="T2" y="T3"/>
                </a:cxn>
                <a:cxn ang="0">
                  <a:pos x="T4" y="T5"/>
                </a:cxn>
                <a:cxn ang="0">
                  <a:pos x="T6" y="T7"/>
                </a:cxn>
                <a:cxn ang="0">
                  <a:pos x="T8" y="T9"/>
                </a:cxn>
                <a:cxn ang="0">
                  <a:pos x="T10" y="T11"/>
                </a:cxn>
              </a:cxnLst>
              <a:rect l="0" t="0" r="r" b="b"/>
              <a:pathLst>
                <a:path w="3" h="4">
                  <a:moveTo>
                    <a:pt x="1" y="3"/>
                  </a:moveTo>
                  <a:lnTo>
                    <a:pt x="2" y="2"/>
                  </a:lnTo>
                  <a:lnTo>
                    <a:pt x="2" y="1"/>
                  </a:lnTo>
                  <a:lnTo>
                    <a:pt x="1" y="0"/>
                  </a:lnTo>
                  <a:lnTo>
                    <a:pt x="0" y="0"/>
                  </a:lnTo>
                  <a:lnTo>
                    <a:pt x="1"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3" name="Freeform 868"/>
            <p:cNvSpPr>
              <a:spLocks/>
            </p:cNvSpPr>
            <p:nvPr/>
          </p:nvSpPr>
          <p:spPr bwMode="auto">
            <a:xfrm>
              <a:off x="4171" y="2988"/>
              <a:ext cx="31" cy="9"/>
            </a:xfrm>
            <a:custGeom>
              <a:avLst/>
              <a:gdLst>
                <a:gd name="T0" fmla="*/ 0 w 31"/>
                <a:gd name="T1" fmla="*/ 5 h 9"/>
                <a:gd name="T2" fmla="*/ 8 w 31"/>
                <a:gd name="T3" fmla="*/ 6 h 9"/>
                <a:gd name="T4" fmla="*/ 13 w 31"/>
                <a:gd name="T5" fmla="*/ 7 h 9"/>
                <a:gd name="T6" fmla="*/ 18 w 31"/>
                <a:gd name="T7" fmla="*/ 8 h 9"/>
                <a:gd name="T8" fmla="*/ 23 w 31"/>
                <a:gd name="T9" fmla="*/ 7 h 9"/>
                <a:gd name="T10" fmla="*/ 26 w 31"/>
                <a:gd name="T11" fmla="*/ 7 h 9"/>
                <a:gd name="T12" fmla="*/ 28 w 31"/>
                <a:gd name="T13" fmla="*/ 6 h 9"/>
                <a:gd name="T14" fmla="*/ 30 w 31"/>
                <a:gd name="T15" fmla="*/ 6 h 9"/>
                <a:gd name="T16" fmla="*/ 26 w 31"/>
                <a:gd name="T17" fmla="*/ 1 h 9"/>
                <a:gd name="T18" fmla="*/ 25 w 31"/>
                <a:gd name="T19" fmla="*/ 1 h 9"/>
                <a:gd name="T20" fmla="*/ 23 w 31"/>
                <a:gd name="T21" fmla="*/ 2 h 9"/>
                <a:gd name="T22" fmla="*/ 21 w 31"/>
                <a:gd name="T23" fmla="*/ 2 h 9"/>
                <a:gd name="T24" fmla="*/ 18 w 31"/>
                <a:gd name="T25" fmla="*/ 2 h 9"/>
                <a:gd name="T26" fmla="*/ 14 w 31"/>
                <a:gd name="T27" fmla="*/ 2 h 9"/>
                <a:gd name="T28" fmla="*/ 9 w 31"/>
                <a:gd name="T29" fmla="*/ 1 h 9"/>
                <a:gd name="T30" fmla="*/ 3 w 31"/>
                <a:gd name="T31" fmla="*/ 0 h 9"/>
                <a:gd name="T32" fmla="*/ 0 w 31"/>
                <a:gd name="T33"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9">
                  <a:moveTo>
                    <a:pt x="0" y="5"/>
                  </a:moveTo>
                  <a:lnTo>
                    <a:pt x="8" y="6"/>
                  </a:lnTo>
                  <a:lnTo>
                    <a:pt x="13" y="7"/>
                  </a:lnTo>
                  <a:lnTo>
                    <a:pt x="18" y="8"/>
                  </a:lnTo>
                  <a:lnTo>
                    <a:pt x="23" y="7"/>
                  </a:lnTo>
                  <a:lnTo>
                    <a:pt x="26" y="7"/>
                  </a:lnTo>
                  <a:lnTo>
                    <a:pt x="28" y="6"/>
                  </a:lnTo>
                  <a:lnTo>
                    <a:pt x="30" y="6"/>
                  </a:lnTo>
                  <a:lnTo>
                    <a:pt x="26" y="1"/>
                  </a:lnTo>
                  <a:lnTo>
                    <a:pt x="25" y="1"/>
                  </a:lnTo>
                  <a:lnTo>
                    <a:pt x="23" y="2"/>
                  </a:lnTo>
                  <a:lnTo>
                    <a:pt x="21"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4" name="Freeform 869"/>
            <p:cNvSpPr>
              <a:spLocks/>
            </p:cNvSpPr>
            <p:nvPr/>
          </p:nvSpPr>
          <p:spPr bwMode="auto">
            <a:xfrm>
              <a:off x="4168" y="2988"/>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5" name="Freeform 870"/>
            <p:cNvSpPr>
              <a:spLocks/>
            </p:cNvSpPr>
            <p:nvPr/>
          </p:nvSpPr>
          <p:spPr bwMode="auto">
            <a:xfrm>
              <a:off x="4105" y="2946"/>
              <a:ext cx="48" cy="23"/>
            </a:xfrm>
            <a:custGeom>
              <a:avLst/>
              <a:gdLst>
                <a:gd name="T0" fmla="*/ 0 w 48"/>
                <a:gd name="T1" fmla="*/ 7 h 23"/>
                <a:gd name="T2" fmla="*/ 0 w 48"/>
                <a:gd name="T3" fmla="*/ 9 h 23"/>
                <a:gd name="T4" fmla="*/ 1 w 48"/>
                <a:gd name="T5" fmla="*/ 12 h 23"/>
                <a:gd name="T6" fmla="*/ 3 w 48"/>
                <a:gd name="T7" fmla="*/ 14 h 23"/>
                <a:gd name="T8" fmla="*/ 5 w 48"/>
                <a:gd name="T9" fmla="*/ 16 h 23"/>
                <a:gd name="T10" fmla="*/ 9 w 48"/>
                <a:gd name="T11" fmla="*/ 18 h 23"/>
                <a:gd name="T12" fmla="*/ 12 w 48"/>
                <a:gd name="T13" fmla="*/ 20 h 23"/>
                <a:gd name="T14" fmla="*/ 16 w 48"/>
                <a:gd name="T15" fmla="*/ 20 h 23"/>
                <a:gd name="T16" fmla="*/ 20 w 48"/>
                <a:gd name="T17" fmla="*/ 21 h 23"/>
                <a:gd name="T18" fmla="*/ 26 w 48"/>
                <a:gd name="T19" fmla="*/ 22 h 23"/>
                <a:gd name="T20" fmla="*/ 30 w 48"/>
                <a:gd name="T21" fmla="*/ 21 h 23"/>
                <a:gd name="T22" fmla="*/ 35 w 48"/>
                <a:gd name="T23" fmla="*/ 20 h 23"/>
                <a:gd name="T24" fmla="*/ 38 w 48"/>
                <a:gd name="T25" fmla="*/ 20 h 23"/>
                <a:gd name="T26" fmla="*/ 41 w 48"/>
                <a:gd name="T27" fmla="*/ 17 h 23"/>
                <a:gd name="T28" fmla="*/ 43 w 48"/>
                <a:gd name="T29" fmla="*/ 16 h 23"/>
                <a:gd name="T30" fmla="*/ 45 w 48"/>
                <a:gd name="T31" fmla="*/ 13 h 23"/>
                <a:gd name="T32" fmla="*/ 46 w 48"/>
                <a:gd name="T33" fmla="*/ 11 h 23"/>
                <a:gd name="T34" fmla="*/ 47 w 48"/>
                <a:gd name="T35" fmla="*/ 5 h 23"/>
                <a:gd name="T36" fmla="*/ 1 w 48"/>
                <a:gd name="T37" fmla="*/ 0 h 23"/>
                <a:gd name="T38" fmla="*/ 0 w 48"/>
                <a:gd name="T39" fmla="*/ 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3">
                  <a:moveTo>
                    <a:pt x="0" y="7"/>
                  </a:moveTo>
                  <a:lnTo>
                    <a:pt x="0" y="9"/>
                  </a:lnTo>
                  <a:lnTo>
                    <a:pt x="1" y="12"/>
                  </a:lnTo>
                  <a:lnTo>
                    <a:pt x="3" y="14"/>
                  </a:lnTo>
                  <a:lnTo>
                    <a:pt x="5" y="16"/>
                  </a:lnTo>
                  <a:lnTo>
                    <a:pt x="9" y="18"/>
                  </a:lnTo>
                  <a:lnTo>
                    <a:pt x="12" y="20"/>
                  </a:lnTo>
                  <a:lnTo>
                    <a:pt x="16" y="20"/>
                  </a:lnTo>
                  <a:lnTo>
                    <a:pt x="20" y="21"/>
                  </a:lnTo>
                  <a:lnTo>
                    <a:pt x="26" y="22"/>
                  </a:lnTo>
                  <a:lnTo>
                    <a:pt x="30" y="21"/>
                  </a:lnTo>
                  <a:lnTo>
                    <a:pt x="35" y="20"/>
                  </a:lnTo>
                  <a:lnTo>
                    <a:pt x="38" y="20"/>
                  </a:lnTo>
                  <a:lnTo>
                    <a:pt x="41" y="17"/>
                  </a:lnTo>
                  <a:lnTo>
                    <a:pt x="43" y="16"/>
                  </a:lnTo>
                  <a:lnTo>
                    <a:pt x="45" y="13"/>
                  </a:lnTo>
                  <a:lnTo>
                    <a:pt x="46" y="11"/>
                  </a:lnTo>
                  <a:lnTo>
                    <a:pt x="47" y="5"/>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6" name="Freeform 871"/>
            <p:cNvSpPr>
              <a:spLocks/>
            </p:cNvSpPr>
            <p:nvPr/>
          </p:nvSpPr>
          <p:spPr bwMode="auto">
            <a:xfrm>
              <a:off x="4105" y="2946"/>
              <a:ext cx="54" cy="29"/>
            </a:xfrm>
            <a:custGeom>
              <a:avLst/>
              <a:gdLst>
                <a:gd name="T0" fmla="*/ 0 w 54"/>
                <a:gd name="T1" fmla="*/ 9 h 29"/>
                <a:gd name="T2" fmla="*/ 0 w 54"/>
                <a:gd name="T3" fmla="*/ 9 h 29"/>
                <a:gd name="T4" fmla="*/ 0 w 54"/>
                <a:gd name="T5" fmla="*/ 12 h 29"/>
                <a:gd name="T6" fmla="*/ 1 w 54"/>
                <a:gd name="T7" fmla="*/ 15 h 29"/>
                <a:gd name="T8" fmla="*/ 3 w 54"/>
                <a:gd name="T9" fmla="*/ 18 h 29"/>
                <a:gd name="T10" fmla="*/ 6 w 54"/>
                <a:gd name="T11" fmla="*/ 20 h 29"/>
                <a:gd name="T12" fmla="*/ 10 w 54"/>
                <a:gd name="T13" fmla="*/ 23 h 29"/>
                <a:gd name="T14" fmla="*/ 14 w 54"/>
                <a:gd name="T15" fmla="*/ 25 h 29"/>
                <a:gd name="T16" fmla="*/ 18 w 54"/>
                <a:gd name="T17" fmla="*/ 26 h 29"/>
                <a:gd name="T18" fmla="*/ 23 w 54"/>
                <a:gd name="T19" fmla="*/ 27 h 29"/>
                <a:gd name="T20" fmla="*/ 29 w 54"/>
                <a:gd name="T21" fmla="*/ 28 h 29"/>
                <a:gd name="T22" fmla="*/ 34 w 54"/>
                <a:gd name="T23" fmla="*/ 27 h 29"/>
                <a:gd name="T24" fmla="*/ 39 w 54"/>
                <a:gd name="T25" fmla="*/ 26 h 29"/>
                <a:gd name="T26" fmla="*/ 43 w 54"/>
                <a:gd name="T27" fmla="*/ 25 h 29"/>
                <a:gd name="T28" fmla="*/ 46 w 54"/>
                <a:gd name="T29" fmla="*/ 22 h 29"/>
                <a:gd name="T30" fmla="*/ 49 w 54"/>
                <a:gd name="T31" fmla="*/ 20 h 29"/>
                <a:gd name="T32" fmla="*/ 51 w 54"/>
                <a:gd name="T33" fmla="*/ 17 h 29"/>
                <a:gd name="T34" fmla="*/ 52 w 54"/>
                <a:gd name="T35" fmla="*/ 14 h 29"/>
                <a:gd name="T36" fmla="*/ 53 w 54"/>
                <a:gd name="T37" fmla="*/ 6 h 29"/>
                <a:gd name="T38" fmla="*/ 1 w 54"/>
                <a:gd name="T39" fmla="*/ 0 h 29"/>
                <a:gd name="T40" fmla="*/ 0 w 54"/>
                <a:gd name="T41" fmla="*/ 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9">
                  <a:moveTo>
                    <a:pt x="0" y="9"/>
                  </a:moveTo>
                  <a:lnTo>
                    <a:pt x="0" y="9"/>
                  </a:lnTo>
                  <a:lnTo>
                    <a:pt x="0" y="12"/>
                  </a:lnTo>
                  <a:lnTo>
                    <a:pt x="1" y="15"/>
                  </a:lnTo>
                  <a:lnTo>
                    <a:pt x="3" y="18"/>
                  </a:lnTo>
                  <a:lnTo>
                    <a:pt x="6" y="20"/>
                  </a:lnTo>
                  <a:lnTo>
                    <a:pt x="10" y="23"/>
                  </a:lnTo>
                  <a:lnTo>
                    <a:pt x="14" y="25"/>
                  </a:lnTo>
                  <a:lnTo>
                    <a:pt x="18" y="26"/>
                  </a:lnTo>
                  <a:lnTo>
                    <a:pt x="23" y="27"/>
                  </a:lnTo>
                  <a:lnTo>
                    <a:pt x="29" y="28"/>
                  </a:lnTo>
                  <a:lnTo>
                    <a:pt x="34" y="27"/>
                  </a:lnTo>
                  <a:lnTo>
                    <a:pt x="39" y="26"/>
                  </a:lnTo>
                  <a:lnTo>
                    <a:pt x="43" y="25"/>
                  </a:lnTo>
                  <a:lnTo>
                    <a:pt x="46" y="22"/>
                  </a:lnTo>
                  <a:lnTo>
                    <a:pt x="49" y="20"/>
                  </a:lnTo>
                  <a:lnTo>
                    <a:pt x="51" y="17"/>
                  </a:lnTo>
                  <a:lnTo>
                    <a:pt x="52" y="14"/>
                  </a:lnTo>
                  <a:lnTo>
                    <a:pt x="53" y="6"/>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7" name="Freeform 872"/>
            <p:cNvSpPr>
              <a:spLocks/>
            </p:cNvSpPr>
            <p:nvPr/>
          </p:nvSpPr>
          <p:spPr bwMode="auto">
            <a:xfrm>
              <a:off x="4106" y="2933"/>
              <a:ext cx="47" cy="27"/>
            </a:xfrm>
            <a:custGeom>
              <a:avLst/>
              <a:gdLst>
                <a:gd name="T0" fmla="*/ 21 w 47"/>
                <a:gd name="T1" fmla="*/ 25 h 27"/>
                <a:gd name="T2" fmla="*/ 17 w 47"/>
                <a:gd name="T3" fmla="*/ 24 h 27"/>
                <a:gd name="T4" fmla="*/ 12 w 47"/>
                <a:gd name="T5" fmla="*/ 24 h 27"/>
                <a:gd name="T6" fmla="*/ 9 w 47"/>
                <a:gd name="T7" fmla="*/ 22 h 27"/>
                <a:gd name="T8" fmla="*/ 5 w 47"/>
                <a:gd name="T9" fmla="*/ 20 h 27"/>
                <a:gd name="T10" fmla="*/ 3 w 47"/>
                <a:gd name="T11" fmla="*/ 18 h 27"/>
                <a:gd name="T12" fmla="*/ 1 w 47"/>
                <a:gd name="T13" fmla="*/ 15 h 27"/>
                <a:gd name="T14" fmla="*/ 0 w 47"/>
                <a:gd name="T15" fmla="*/ 13 h 27"/>
                <a:gd name="T16" fmla="*/ 0 w 47"/>
                <a:gd name="T17" fmla="*/ 11 h 27"/>
                <a:gd name="T18" fmla="*/ 1 w 47"/>
                <a:gd name="T19" fmla="*/ 8 h 27"/>
                <a:gd name="T20" fmla="*/ 3 w 47"/>
                <a:gd name="T21" fmla="*/ 6 h 27"/>
                <a:gd name="T22" fmla="*/ 5 w 47"/>
                <a:gd name="T23" fmla="*/ 4 h 27"/>
                <a:gd name="T24" fmla="*/ 8 w 47"/>
                <a:gd name="T25" fmla="*/ 2 h 27"/>
                <a:gd name="T26" fmla="*/ 12 w 47"/>
                <a:gd name="T27" fmla="*/ 1 h 27"/>
                <a:gd name="T28" fmla="*/ 16 w 47"/>
                <a:gd name="T29" fmla="*/ 0 h 27"/>
                <a:gd name="T30" fmla="*/ 20 w 47"/>
                <a:gd name="T31" fmla="*/ 0 h 27"/>
                <a:gd name="T32" fmla="*/ 25 w 47"/>
                <a:gd name="T33" fmla="*/ 0 h 27"/>
                <a:gd name="T34" fmla="*/ 29 w 47"/>
                <a:gd name="T35" fmla="*/ 1 h 27"/>
                <a:gd name="T36" fmla="*/ 34 w 47"/>
                <a:gd name="T37" fmla="*/ 2 h 27"/>
                <a:gd name="T38" fmla="*/ 38 w 47"/>
                <a:gd name="T39" fmla="*/ 3 h 27"/>
                <a:gd name="T40" fmla="*/ 41 w 47"/>
                <a:gd name="T41" fmla="*/ 6 h 27"/>
                <a:gd name="T42" fmla="*/ 43 w 47"/>
                <a:gd name="T43" fmla="*/ 7 h 27"/>
                <a:gd name="T44" fmla="*/ 45 w 47"/>
                <a:gd name="T45" fmla="*/ 10 h 27"/>
                <a:gd name="T46" fmla="*/ 46 w 47"/>
                <a:gd name="T47" fmla="*/ 12 h 27"/>
                <a:gd name="T48" fmla="*/ 46 w 47"/>
                <a:gd name="T49" fmla="*/ 15 h 27"/>
                <a:gd name="T50" fmla="*/ 45 w 47"/>
                <a:gd name="T51" fmla="*/ 18 h 27"/>
                <a:gd name="T52" fmla="*/ 44 w 47"/>
                <a:gd name="T53" fmla="*/ 20 h 27"/>
                <a:gd name="T54" fmla="*/ 42 w 47"/>
                <a:gd name="T55" fmla="*/ 22 h 27"/>
                <a:gd name="T56" fmla="*/ 38 w 47"/>
                <a:gd name="T57" fmla="*/ 24 h 27"/>
                <a:gd name="T58" fmla="*/ 35 w 47"/>
                <a:gd name="T59" fmla="*/ 24 h 27"/>
                <a:gd name="T60" fmla="*/ 31 w 47"/>
                <a:gd name="T61" fmla="*/ 25 h 27"/>
                <a:gd name="T62" fmla="*/ 26 w 47"/>
                <a:gd name="T63" fmla="*/ 26 h 27"/>
                <a:gd name="T64" fmla="*/ 21 w 47"/>
                <a:gd name="T6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7">
                  <a:moveTo>
                    <a:pt x="21" y="25"/>
                  </a:moveTo>
                  <a:lnTo>
                    <a:pt x="17" y="24"/>
                  </a:lnTo>
                  <a:lnTo>
                    <a:pt x="12" y="24"/>
                  </a:lnTo>
                  <a:lnTo>
                    <a:pt x="9" y="22"/>
                  </a:lnTo>
                  <a:lnTo>
                    <a:pt x="5" y="20"/>
                  </a:lnTo>
                  <a:lnTo>
                    <a:pt x="3" y="18"/>
                  </a:lnTo>
                  <a:lnTo>
                    <a:pt x="1" y="15"/>
                  </a:lnTo>
                  <a:lnTo>
                    <a:pt x="0" y="13"/>
                  </a:lnTo>
                  <a:lnTo>
                    <a:pt x="0" y="11"/>
                  </a:lnTo>
                  <a:lnTo>
                    <a:pt x="1" y="8"/>
                  </a:lnTo>
                  <a:lnTo>
                    <a:pt x="3" y="6"/>
                  </a:lnTo>
                  <a:lnTo>
                    <a:pt x="5" y="4"/>
                  </a:lnTo>
                  <a:lnTo>
                    <a:pt x="8" y="2"/>
                  </a:lnTo>
                  <a:lnTo>
                    <a:pt x="12" y="1"/>
                  </a:lnTo>
                  <a:lnTo>
                    <a:pt x="16" y="0"/>
                  </a:lnTo>
                  <a:lnTo>
                    <a:pt x="20" y="0"/>
                  </a:lnTo>
                  <a:lnTo>
                    <a:pt x="25" y="0"/>
                  </a:lnTo>
                  <a:lnTo>
                    <a:pt x="29" y="1"/>
                  </a:lnTo>
                  <a:lnTo>
                    <a:pt x="34" y="2"/>
                  </a:lnTo>
                  <a:lnTo>
                    <a:pt x="38" y="3"/>
                  </a:lnTo>
                  <a:lnTo>
                    <a:pt x="41" y="6"/>
                  </a:lnTo>
                  <a:lnTo>
                    <a:pt x="43" y="7"/>
                  </a:lnTo>
                  <a:lnTo>
                    <a:pt x="45" y="10"/>
                  </a:lnTo>
                  <a:lnTo>
                    <a:pt x="46" y="12"/>
                  </a:lnTo>
                  <a:lnTo>
                    <a:pt x="46" y="15"/>
                  </a:lnTo>
                  <a:lnTo>
                    <a:pt x="45" y="18"/>
                  </a:lnTo>
                  <a:lnTo>
                    <a:pt x="44" y="20"/>
                  </a:lnTo>
                  <a:lnTo>
                    <a:pt x="42" y="22"/>
                  </a:lnTo>
                  <a:lnTo>
                    <a:pt x="38" y="24"/>
                  </a:lnTo>
                  <a:lnTo>
                    <a:pt x="35" y="24"/>
                  </a:lnTo>
                  <a:lnTo>
                    <a:pt x="31" y="25"/>
                  </a:lnTo>
                  <a:lnTo>
                    <a:pt x="26" y="26"/>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8" name="Freeform 873"/>
            <p:cNvSpPr>
              <a:spLocks/>
            </p:cNvSpPr>
            <p:nvPr/>
          </p:nvSpPr>
          <p:spPr bwMode="auto">
            <a:xfrm>
              <a:off x="4106" y="2933"/>
              <a:ext cx="53" cy="33"/>
            </a:xfrm>
            <a:custGeom>
              <a:avLst/>
              <a:gdLst>
                <a:gd name="T0" fmla="*/ 24 w 53"/>
                <a:gd name="T1" fmla="*/ 31 h 33"/>
                <a:gd name="T2" fmla="*/ 24 w 53"/>
                <a:gd name="T3" fmla="*/ 31 h 33"/>
                <a:gd name="T4" fmla="*/ 19 w 53"/>
                <a:gd name="T5" fmla="*/ 30 h 33"/>
                <a:gd name="T6" fmla="*/ 14 w 53"/>
                <a:gd name="T7" fmla="*/ 29 h 33"/>
                <a:gd name="T8" fmla="*/ 10 w 53"/>
                <a:gd name="T9" fmla="*/ 27 h 33"/>
                <a:gd name="T10" fmla="*/ 6 w 53"/>
                <a:gd name="T11" fmla="*/ 24 h 33"/>
                <a:gd name="T12" fmla="*/ 3 w 53"/>
                <a:gd name="T13" fmla="*/ 22 h 33"/>
                <a:gd name="T14" fmla="*/ 1 w 53"/>
                <a:gd name="T15" fmla="*/ 19 h 33"/>
                <a:gd name="T16" fmla="*/ 0 w 53"/>
                <a:gd name="T17" fmla="*/ 16 h 33"/>
                <a:gd name="T18" fmla="*/ 0 w 53"/>
                <a:gd name="T19" fmla="*/ 13 h 33"/>
                <a:gd name="T20" fmla="*/ 1 w 53"/>
                <a:gd name="T21" fmla="*/ 10 h 33"/>
                <a:gd name="T22" fmla="*/ 3 w 53"/>
                <a:gd name="T23" fmla="*/ 7 h 33"/>
                <a:gd name="T24" fmla="*/ 6 w 53"/>
                <a:gd name="T25" fmla="*/ 5 h 33"/>
                <a:gd name="T26" fmla="*/ 9 w 53"/>
                <a:gd name="T27" fmla="*/ 3 h 33"/>
                <a:gd name="T28" fmla="*/ 13 w 53"/>
                <a:gd name="T29" fmla="*/ 1 h 33"/>
                <a:gd name="T30" fmla="*/ 18 w 53"/>
                <a:gd name="T31" fmla="*/ 0 h 33"/>
                <a:gd name="T32" fmla="*/ 23 w 53"/>
                <a:gd name="T33" fmla="*/ 0 h 33"/>
                <a:gd name="T34" fmla="*/ 28 w 53"/>
                <a:gd name="T35" fmla="*/ 0 h 33"/>
                <a:gd name="T36" fmla="*/ 33 w 53"/>
                <a:gd name="T37" fmla="*/ 1 h 33"/>
                <a:gd name="T38" fmla="*/ 38 w 53"/>
                <a:gd name="T39" fmla="*/ 3 h 33"/>
                <a:gd name="T40" fmla="*/ 43 w 53"/>
                <a:gd name="T41" fmla="*/ 4 h 33"/>
                <a:gd name="T42" fmla="*/ 46 w 53"/>
                <a:gd name="T43" fmla="*/ 7 h 33"/>
                <a:gd name="T44" fmla="*/ 49 w 53"/>
                <a:gd name="T45" fmla="*/ 9 h 33"/>
                <a:gd name="T46" fmla="*/ 51 w 53"/>
                <a:gd name="T47" fmla="*/ 12 h 33"/>
                <a:gd name="T48" fmla="*/ 52 w 53"/>
                <a:gd name="T49" fmla="*/ 15 h 33"/>
                <a:gd name="T50" fmla="*/ 52 w 53"/>
                <a:gd name="T51" fmla="*/ 19 h 33"/>
                <a:gd name="T52" fmla="*/ 51 w 53"/>
                <a:gd name="T53" fmla="*/ 22 h 33"/>
                <a:gd name="T54" fmla="*/ 50 w 53"/>
                <a:gd name="T55" fmla="*/ 24 h 33"/>
                <a:gd name="T56" fmla="*/ 47 w 53"/>
                <a:gd name="T57" fmla="*/ 27 h 33"/>
                <a:gd name="T58" fmla="*/ 43 w 53"/>
                <a:gd name="T59" fmla="*/ 29 h 33"/>
                <a:gd name="T60" fmla="*/ 39 w 53"/>
                <a:gd name="T61" fmla="*/ 30 h 33"/>
                <a:gd name="T62" fmla="*/ 35 w 53"/>
                <a:gd name="T63" fmla="*/ 31 h 33"/>
                <a:gd name="T64" fmla="*/ 29 w 53"/>
                <a:gd name="T65" fmla="*/ 32 h 33"/>
                <a:gd name="T66" fmla="*/ 24 w 53"/>
                <a:gd name="T67"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3">
                  <a:moveTo>
                    <a:pt x="24" y="31"/>
                  </a:moveTo>
                  <a:lnTo>
                    <a:pt x="24" y="31"/>
                  </a:lnTo>
                  <a:lnTo>
                    <a:pt x="19" y="30"/>
                  </a:lnTo>
                  <a:lnTo>
                    <a:pt x="14" y="29"/>
                  </a:lnTo>
                  <a:lnTo>
                    <a:pt x="10" y="27"/>
                  </a:lnTo>
                  <a:lnTo>
                    <a:pt x="6" y="24"/>
                  </a:lnTo>
                  <a:lnTo>
                    <a:pt x="3" y="22"/>
                  </a:lnTo>
                  <a:lnTo>
                    <a:pt x="1" y="19"/>
                  </a:lnTo>
                  <a:lnTo>
                    <a:pt x="0" y="16"/>
                  </a:lnTo>
                  <a:lnTo>
                    <a:pt x="0" y="13"/>
                  </a:lnTo>
                  <a:lnTo>
                    <a:pt x="1" y="10"/>
                  </a:lnTo>
                  <a:lnTo>
                    <a:pt x="3" y="7"/>
                  </a:lnTo>
                  <a:lnTo>
                    <a:pt x="6" y="5"/>
                  </a:lnTo>
                  <a:lnTo>
                    <a:pt x="9" y="3"/>
                  </a:lnTo>
                  <a:lnTo>
                    <a:pt x="13" y="1"/>
                  </a:lnTo>
                  <a:lnTo>
                    <a:pt x="18" y="0"/>
                  </a:lnTo>
                  <a:lnTo>
                    <a:pt x="23" y="0"/>
                  </a:lnTo>
                  <a:lnTo>
                    <a:pt x="28" y="0"/>
                  </a:lnTo>
                  <a:lnTo>
                    <a:pt x="33" y="1"/>
                  </a:lnTo>
                  <a:lnTo>
                    <a:pt x="38" y="3"/>
                  </a:lnTo>
                  <a:lnTo>
                    <a:pt x="43" y="4"/>
                  </a:lnTo>
                  <a:lnTo>
                    <a:pt x="46" y="7"/>
                  </a:lnTo>
                  <a:lnTo>
                    <a:pt x="49" y="9"/>
                  </a:lnTo>
                  <a:lnTo>
                    <a:pt x="51" y="12"/>
                  </a:lnTo>
                  <a:lnTo>
                    <a:pt x="52" y="15"/>
                  </a:lnTo>
                  <a:lnTo>
                    <a:pt x="52" y="19"/>
                  </a:lnTo>
                  <a:lnTo>
                    <a:pt x="51" y="22"/>
                  </a:lnTo>
                  <a:lnTo>
                    <a:pt x="50" y="24"/>
                  </a:lnTo>
                  <a:lnTo>
                    <a:pt x="47" y="27"/>
                  </a:lnTo>
                  <a:lnTo>
                    <a:pt x="43" y="29"/>
                  </a:lnTo>
                  <a:lnTo>
                    <a:pt x="39" y="30"/>
                  </a:lnTo>
                  <a:lnTo>
                    <a:pt x="35" y="31"/>
                  </a:lnTo>
                  <a:lnTo>
                    <a:pt x="29" y="32"/>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79" name="Freeform 874"/>
            <p:cNvSpPr>
              <a:spLocks/>
            </p:cNvSpPr>
            <p:nvPr/>
          </p:nvSpPr>
          <p:spPr bwMode="auto">
            <a:xfrm>
              <a:off x="4111" y="2937"/>
              <a:ext cx="37" cy="20"/>
            </a:xfrm>
            <a:custGeom>
              <a:avLst/>
              <a:gdLst>
                <a:gd name="T0" fmla="*/ 16 w 37"/>
                <a:gd name="T1" fmla="*/ 19 h 20"/>
                <a:gd name="T2" fmla="*/ 13 w 37"/>
                <a:gd name="T3" fmla="*/ 18 h 20"/>
                <a:gd name="T4" fmla="*/ 9 w 37"/>
                <a:gd name="T5" fmla="*/ 17 h 20"/>
                <a:gd name="T6" fmla="*/ 7 w 37"/>
                <a:gd name="T7" fmla="*/ 17 h 20"/>
                <a:gd name="T8" fmla="*/ 4 w 37"/>
                <a:gd name="T9" fmla="*/ 15 h 20"/>
                <a:gd name="T10" fmla="*/ 2 w 37"/>
                <a:gd name="T11" fmla="*/ 14 h 20"/>
                <a:gd name="T12" fmla="*/ 1 w 37"/>
                <a:gd name="T13" fmla="*/ 11 h 20"/>
                <a:gd name="T14" fmla="*/ 0 w 37"/>
                <a:gd name="T15" fmla="*/ 9 h 20"/>
                <a:gd name="T16" fmla="*/ 0 w 37"/>
                <a:gd name="T17" fmla="*/ 8 h 20"/>
                <a:gd name="T18" fmla="*/ 1 w 37"/>
                <a:gd name="T19" fmla="*/ 6 h 20"/>
                <a:gd name="T20" fmla="*/ 2 w 37"/>
                <a:gd name="T21" fmla="*/ 4 h 20"/>
                <a:gd name="T22" fmla="*/ 4 w 37"/>
                <a:gd name="T23" fmla="*/ 3 h 20"/>
                <a:gd name="T24" fmla="*/ 7 w 37"/>
                <a:gd name="T25" fmla="*/ 2 h 20"/>
                <a:gd name="T26" fmla="*/ 9 w 37"/>
                <a:gd name="T27" fmla="*/ 1 h 20"/>
                <a:gd name="T28" fmla="*/ 13 w 37"/>
                <a:gd name="T29" fmla="*/ 0 h 20"/>
                <a:gd name="T30" fmla="*/ 16 w 37"/>
                <a:gd name="T31" fmla="*/ 0 h 20"/>
                <a:gd name="T32" fmla="*/ 20 w 37"/>
                <a:gd name="T33" fmla="*/ 0 h 20"/>
                <a:gd name="T34" fmla="*/ 23 w 37"/>
                <a:gd name="T35" fmla="*/ 1 h 20"/>
                <a:gd name="T36" fmla="*/ 27 w 37"/>
                <a:gd name="T37" fmla="*/ 2 h 20"/>
                <a:gd name="T38" fmla="*/ 29 w 37"/>
                <a:gd name="T39" fmla="*/ 3 h 20"/>
                <a:gd name="T40" fmla="*/ 32 w 37"/>
                <a:gd name="T41" fmla="*/ 4 h 20"/>
                <a:gd name="T42" fmla="*/ 33 w 37"/>
                <a:gd name="T43" fmla="*/ 6 h 20"/>
                <a:gd name="T44" fmla="*/ 35 w 37"/>
                <a:gd name="T45" fmla="*/ 8 h 20"/>
                <a:gd name="T46" fmla="*/ 36 w 37"/>
                <a:gd name="T47" fmla="*/ 9 h 20"/>
                <a:gd name="T48" fmla="*/ 36 w 37"/>
                <a:gd name="T49" fmla="*/ 11 h 20"/>
                <a:gd name="T50" fmla="*/ 35 w 37"/>
                <a:gd name="T51" fmla="*/ 14 h 20"/>
                <a:gd name="T52" fmla="*/ 33 w 37"/>
                <a:gd name="T53" fmla="*/ 15 h 20"/>
                <a:gd name="T54" fmla="*/ 32 w 37"/>
                <a:gd name="T55" fmla="*/ 17 h 20"/>
                <a:gd name="T56" fmla="*/ 30 w 37"/>
                <a:gd name="T57" fmla="*/ 17 h 20"/>
                <a:gd name="T58" fmla="*/ 27 w 37"/>
                <a:gd name="T59" fmla="*/ 18 h 20"/>
                <a:gd name="T60" fmla="*/ 23 w 37"/>
                <a:gd name="T61" fmla="*/ 19 h 20"/>
                <a:gd name="T62" fmla="*/ 20 w 37"/>
                <a:gd name="T63" fmla="*/ 19 h 20"/>
                <a:gd name="T64" fmla="*/ 16 w 37"/>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6" y="19"/>
                  </a:moveTo>
                  <a:lnTo>
                    <a:pt x="13" y="18"/>
                  </a:lnTo>
                  <a:lnTo>
                    <a:pt x="9" y="17"/>
                  </a:lnTo>
                  <a:lnTo>
                    <a:pt x="7" y="17"/>
                  </a:lnTo>
                  <a:lnTo>
                    <a:pt x="4" y="15"/>
                  </a:lnTo>
                  <a:lnTo>
                    <a:pt x="2" y="14"/>
                  </a:lnTo>
                  <a:lnTo>
                    <a:pt x="1" y="11"/>
                  </a:lnTo>
                  <a:lnTo>
                    <a:pt x="0" y="9"/>
                  </a:lnTo>
                  <a:lnTo>
                    <a:pt x="0" y="8"/>
                  </a:lnTo>
                  <a:lnTo>
                    <a:pt x="1" y="6"/>
                  </a:lnTo>
                  <a:lnTo>
                    <a:pt x="2" y="4"/>
                  </a:lnTo>
                  <a:lnTo>
                    <a:pt x="4" y="3"/>
                  </a:lnTo>
                  <a:lnTo>
                    <a:pt x="7" y="2"/>
                  </a:lnTo>
                  <a:lnTo>
                    <a:pt x="9" y="1"/>
                  </a:lnTo>
                  <a:lnTo>
                    <a:pt x="13" y="0"/>
                  </a:lnTo>
                  <a:lnTo>
                    <a:pt x="16" y="0"/>
                  </a:lnTo>
                  <a:lnTo>
                    <a:pt x="20" y="0"/>
                  </a:lnTo>
                  <a:lnTo>
                    <a:pt x="23" y="1"/>
                  </a:lnTo>
                  <a:lnTo>
                    <a:pt x="27" y="2"/>
                  </a:lnTo>
                  <a:lnTo>
                    <a:pt x="29" y="3"/>
                  </a:lnTo>
                  <a:lnTo>
                    <a:pt x="32" y="4"/>
                  </a:lnTo>
                  <a:lnTo>
                    <a:pt x="33" y="6"/>
                  </a:lnTo>
                  <a:lnTo>
                    <a:pt x="35" y="8"/>
                  </a:lnTo>
                  <a:lnTo>
                    <a:pt x="36" y="9"/>
                  </a:lnTo>
                  <a:lnTo>
                    <a:pt x="36" y="11"/>
                  </a:lnTo>
                  <a:lnTo>
                    <a:pt x="35" y="14"/>
                  </a:lnTo>
                  <a:lnTo>
                    <a:pt x="33" y="15"/>
                  </a:lnTo>
                  <a:lnTo>
                    <a:pt x="32" y="17"/>
                  </a:lnTo>
                  <a:lnTo>
                    <a:pt x="30" y="17"/>
                  </a:lnTo>
                  <a:lnTo>
                    <a:pt x="27" y="18"/>
                  </a:lnTo>
                  <a:lnTo>
                    <a:pt x="23" y="19"/>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0" name="Freeform 875"/>
            <p:cNvSpPr>
              <a:spLocks/>
            </p:cNvSpPr>
            <p:nvPr/>
          </p:nvSpPr>
          <p:spPr bwMode="auto">
            <a:xfrm>
              <a:off x="4111" y="2937"/>
              <a:ext cx="43" cy="26"/>
            </a:xfrm>
            <a:custGeom>
              <a:avLst/>
              <a:gdLst>
                <a:gd name="T0" fmla="*/ 19 w 43"/>
                <a:gd name="T1" fmla="*/ 25 h 26"/>
                <a:gd name="T2" fmla="*/ 19 w 43"/>
                <a:gd name="T3" fmla="*/ 25 h 26"/>
                <a:gd name="T4" fmla="*/ 15 w 43"/>
                <a:gd name="T5" fmla="*/ 24 h 26"/>
                <a:gd name="T6" fmla="*/ 11 w 43"/>
                <a:gd name="T7" fmla="*/ 23 h 26"/>
                <a:gd name="T8" fmla="*/ 8 w 43"/>
                <a:gd name="T9" fmla="*/ 22 h 26"/>
                <a:gd name="T10" fmla="*/ 5 w 43"/>
                <a:gd name="T11" fmla="*/ 20 h 26"/>
                <a:gd name="T12" fmla="*/ 2 w 43"/>
                <a:gd name="T13" fmla="*/ 18 h 26"/>
                <a:gd name="T14" fmla="*/ 1 w 43"/>
                <a:gd name="T15" fmla="*/ 15 h 26"/>
                <a:gd name="T16" fmla="*/ 0 w 43"/>
                <a:gd name="T17" fmla="*/ 12 h 26"/>
                <a:gd name="T18" fmla="*/ 0 w 43"/>
                <a:gd name="T19" fmla="*/ 10 h 26"/>
                <a:gd name="T20" fmla="*/ 1 w 43"/>
                <a:gd name="T21" fmla="*/ 8 h 26"/>
                <a:gd name="T22" fmla="*/ 2 w 43"/>
                <a:gd name="T23" fmla="*/ 5 h 26"/>
                <a:gd name="T24" fmla="*/ 5 w 43"/>
                <a:gd name="T25" fmla="*/ 4 h 26"/>
                <a:gd name="T26" fmla="*/ 8 w 43"/>
                <a:gd name="T27" fmla="*/ 2 h 26"/>
                <a:gd name="T28" fmla="*/ 11 w 43"/>
                <a:gd name="T29" fmla="*/ 1 h 26"/>
                <a:gd name="T30" fmla="*/ 15 w 43"/>
                <a:gd name="T31" fmla="*/ 0 h 26"/>
                <a:gd name="T32" fmla="*/ 19 w 43"/>
                <a:gd name="T33" fmla="*/ 0 h 26"/>
                <a:gd name="T34" fmla="*/ 23 w 43"/>
                <a:gd name="T35" fmla="*/ 0 h 26"/>
                <a:gd name="T36" fmla="*/ 27 w 43"/>
                <a:gd name="T37" fmla="*/ 1 h 26"/>
                <a:gd name="T38" fmla="*/ 31 w 43"/>
                <a:gd name="T39" fmla="*/ 2 h 26"/>
                <a:gd name="T40" fmla="*/ 34 w 43"/>
                <a:gd name="T41" fmla="*/ 4 h 26"/>
                <a:gd name="T42" fmla="*/ 37 w 43"/>
                <a:gd name="T43" fmla="*/ 5 h 26"/>
                <a:gd name="T44" fmla="*/ 39 w 43"/>
                <a:gd name="T45" fmla="*/ 8 h 26"/>
                <a:gd name="T46" fmla="*/ 41 w 43"/>
                <a:gd name="T47" fmla="*/ 10 h 26"/>
                <a:gd name="T48" fmla="*/ 42 w 43"/>
                <a:gd name="T49" fmla="*/ 12 h 26"/>
                <a:gd name="T50" fmla="*/ 42 w 43"/>
                <a:gd name="T51" fmla="*/ 15 h 26"/>
                <a:gd name="T52" fmla="*/ 41 w 43"/>
                <a:gd name="T53" fmla="*/ 18 h 26"/>
                <a:gd name="T54" fmla="*/ 39 w 43"/>
                <a:gd name="T55" fmla="*/ 20 h 26"/>
                <a:gd name="T56" fmla="*/ 37 w 43"/>
                <a:gd name="T57" fmla="*/ 22 h 26"/>
                <a:gd name="T58" fmla="*/ 35 w 43"/>
                <a:gd name="T59" fmla="*/ 23 h 26"/>
                <a:gd name="T60" fmla="*/ 31 w 43"/>
                <a:gd name="T61" fmla="*/ 24 h 26"/>
                <a:gd name="T62" fmla="*/ 27 w 43"/>
                <a:gd name="T63" fmla="*/ 25 h 26"/>
                <a:gd name="T64" fmla="*/ 23 w 43"/>
                <a:gd name="T65" fmla="*/ 25 h 26"/>
                <a:gd name="T66" fmla="*/ 19 w 43"/>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19" y="25"/>
                  </a:moveTo>
                  <a:lnTo>
                    <a:pt x="19" y="25"/>
                  </a:lnTo>
                  <a:lnTo>
                    <a:pt x="15" y="24"/>
                  </a:lnTo>
                  <a:lnTo>
                    <a:pt x="11" y="23"/>
                  </a:lnTo>
                  <a:lnTo>
                    <a:pt x="8" y="22"/>
                  </a:lnTo>
                  <a:lnTo>
                    <a:pt x="5" y="20"/>
                  </a:lnTo>
                  <a:lnTo>
                    <a:pt x="2" y="18"/>
                  </a:lnTo>
                  <a:lnTo>
                    <a:pt x="1" y="15"/>
                  </a:lnTo>
                  <a:lnTo>
                    <a:pt x="0" y="12"/>
                  </a:lnTo>
                  <a:lnTo>
                    <a:pt x="0" y="10"/>
                  </a:lnTo>
                  <a:lnTo>
                    <a:pt x="1" y="8"/>
                  </a:lnTo>
                  <a:lnTo>
                    <a:pt x="2" y="5"/>
                  </a:lnTo>
                  <a:lnTo>
                    <a:pt x="5" y="4"/>
                  </a:lnTo>
                  <a:lnTo>
                    <a:pt x="8" y="2"/>
                  </a:lnTo>
                  <a:lnTo>
                    <a:pt x="11" y="1"/>
                  </a:lnTo>
                  <a:lnTo>
                    <a:pt x="15" y="0"/>
                  </a:lnTo>
                  <a:lnTo>
                    <a:pt x="19" y="0"/>
                  </a:lnTo>
                  <a:lnTo>
                    <a:pt x="23" y="0"/>
                  </a:lnTo>
                  <a:lnTo>
                    <a:pt x="27" y="1"/>
                  </a:lnTo>
                  <a:lnTo>
                    <a:pt x="31" y="2"/>
                  </a:lnTo>
                  <a:lnTo>
                    <a:pt x="34" y="4"/>
                  </a:lnTo>
                  <a:lnTo>
                    <a:pt x="37" y="5"/>
                  </a:lnTo>
                  <a:lnTo>
                    <a:pt x="39" y="8"/>
                  </a:lnTo>
                  <a:lnTo>
                    <a:pt x="41" y="10"/>
                  </a:lnTo>
                  <a:lnTo>
                    <a:pt x="42" y="12"/>
                  </a:lnTo>
                  <a:lnTo>
                    <a:pt x="42" y="15"/>
                  </a:lnTo>
                  <a:lnTo>
                    <a:pt x="41" y="18"/>
                  </a:lnTo>
                  <a:lnTo>
                    <a:pt x="39" y="20"/>
                  </a:lnTo>
                  <a:lnTo>
                    <a:pt x="37" y="22"/>
                  </a:lnTo>
                  <a:lnTo>
                    <a:pt x="35" y="23"/>
                  </a:lnTo>
                  <a:lnTo>
                    <a:pt x="31" y="24"/>
                  </a:lnTo>
                  <a:lnTo>
                    <a:pt x="27" y="25"/>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1" name="Freeform 876"/>
            <p:cNvSpPr>
              <a:spLocks/>
            </p:cNvSpPr>
            <p:nvPr/>
          </p:nvSpPr>
          <p:spPr bwMode="auto">
            <a:xfrm>
              <a:off x="4145" y="2961"/>
              <a:ext cx="3" cy="4"/>
            </a:xfrm>
            <a:custGeom>
              <a:avLst/>
              <a:gdLst>
                <a:gd name="T0" fmla="*/ 2 w 3"/>
                <a:gd name="T1" fmla="*/ 3 h 4"/>
                <a:gd name="T2" fmla="*/ 2 w 3"/>
                <a:gd name="T3" fmla="*/ 2 h 4"/>
                <a:gd name="T4" fmla="*/ 2 w 3"/>
                <a:gd name="T5" fmla="*/ 1 h 4"/>
                <a:gd name="T6" fmla="*/ 1 w 3"/>
                <a:gd name="T7" fmla="*/ 0 h 4"/>
                <a:gd name="T8" fmla="*/ 0 w 3"/>
                <a:gd name="T9" fmla="*/ 1 h 4"/>
                <a:gd name="T10" fmla="*/ 2 w 3"/>
                <a:gd name="T11" fmla="*/ 3 h 4"/>
              </a:gdLst>
              <a:ahLst/>
              <a:cxnLst>
                <a:cxn ang="0">
                  <a:pos x="T0" y="T1"/>
                </a:cxn>
                <a:cxn ang="0">
                  <a:pos x="T2" y="T3"/>
                </a:cxn>
                <a:cxn ang="0">
                  <a:pos x="T4" y="T5"/>
                </a:cxn>
                <a:cxn ang="0">
                  <a:pos x="T6" y="T7"/>
                </a:cxn>
                <a:cxn ang="0">
                  <a:pos x="T8" y="T9"/>
                </a:cxn>
                <a:cxn ang="0">
                  <a:pos x="T10" y="T11"/>
                </a:cxn>
              </a:cxnLst>
              <a:rect l="0" t="0" r="r" b="b"/>
              <a:pathLst>
                <a:path w="3" h="4">
                  <a:moveTo>
                    <a:pt x="2" y="3"/>
                  </a:moveTo>
                  <a:lnTo>
                    <a:pt x="2"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2" name="Freeform 877"/>
            <p:cNvSpPr>
              <a:spLocks/>
            </p:cNvSpPr>
            <p:nvPr/>
          </p:nvSpPr>
          <p:spPr bwMode="auto">
            <a:xfrm>
              <a:off x="4115" y="2961"/>
              <a:ext cx="31" cy="8"/>
            </a:xfrm>
            <a:custGeom>
              <a:avLst/>
              <a:gdLst>
                <a:gd name="T0" fmla="*/ 0 w 31"/>
                <a:gd name="T1" fmla="*/ 4 h 8"/>
                <a:gd name="T2" fmla="*/ 7 w 31"/>
                <a:gd name="T3" fmla="*/ 6 h 8"/>
                <a:gd name="T4" fmla="*/ 13 w 31"/>
                <a:gd name="T5" fmla="*/ 7 h 8"/>
                <a:gd name="T6" fmla="*/ 18 w 31"/>
                <a:gd name="T7" fmla="*/ 7 h 8"/>
                <a:gd name="T8" fmla="*/ 22 w 31"/>
                <a:gd name="T9" fmla="*/ 7 h 8"/>
                <a:gd name="T10" fmla="*/ 25 w 31"/>
                <a:gd name="T11" fmla="*/ 6 h 8"/>
                <a:gd name="T12" fmla="*/ 28 w 31"/>
                <a:gd name="T13" fmla="*/ 6 h 8"/>
                <a:gd name="T14" fmla="*/ 29 w 31"/>
                <a:gd name="T15" fmla="*/ 5 h 8"/>
                <a:gd name="T16" fmla="*/ 30 w 31"/>
                <a:gd name="T17" fmla="*/ 5 h 8"/>
                <a:gd name="T18" fmla="*/ 25 w 31"/>
                <a:gd name="T19" fmla="*/ 1 h 8"/>
                <a:gd name="T20" fmla="*/ 23 w 31"/>
                <a:gd name="T21" fmla="*/ 1 h 8"/>
                <a:gd name="T22" fmla="*/ 21 w 31"/>
                <a:gd name="T23" fmla="*/ 2 h 8"/>
                <a:gd name="T24" fmla="*/ 18 w 31"/>
                <a:gd name="T25" fmla="*/ 2 h 8"/>
                <a:gd name="T26" fmla="*/ 13 w 31"/>
                <a:gd name="T27" fmla="*/ 2 h 8"/>
                <a:gd name="T28" fmla="*/ 9 w 31"/>
                <a:gd name="T29" fmla="*/ 1 h 8"/>
                <a:gd name="T30" fmla="*/ 3 w 31"/>
                <a:gd name="T31" fmla="*/ 0 h 8"/>
                <a:gd name="T32" fmla="*/ 0 w 31"/>
                <a:gd name="T3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8">
                  <a:moveTo>
                    <a:pt x="0" y="4"/>
                  </a:moveTo>
                  <a:lnTo>
                    <a:pt x="7" y="6"/>
                  </a:lnTo>
                  <a:lnTo>
                    <a:pt x="13" y="7"/>
                  </a:lnTo>
                  <a:lnTo>
                    <a:pt x="18" y="7"/>
                  </a:lnTo>
                  <a:lnTo>
                    <a:pt x="22" y="7"/>
                  </a:lnTo>
                  <a:lnTo>
                    <a:pt x="25" y="6"/>
                  </a:lnTo>
                  <a:lnTo>
                    <a:pt x="28" y="6"/>
                  </a:lnTo>
                  <a:lnTo>
                    <a:pt x="29" y="5"/>
                  </a:lnTo>
                  <a:lnTo>
                    <a:pt x="30" y="5"/>
                  </a:lnTo>
                  <a:lnTo>
                    <a:pt x="25" y="1"/>
                  </a:lnTo>
                  <a:lnTo>
                    <a:pt x="23" y="1"/>
                  </a:lnTo>
                  <a:lnTo>
                    <a:pt x="21" y="2"/>
                  </a:lnTo>
                  <a:lnTo>
                    <a:pt x="18" y="2"/>
                  </a:lnTo>
                  <a:lnTo>
                    <a:pt x="13" y="2"/>
                  </a:lnTo>
                  <a:lnTo>
                    <a:pt x="9" y="1"/>
                  </a:lnTo>
                  <a:lnTo>
                    <a:pt x="3"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3" name="Freeform 878"/>
            <p:cNvSpPr>
              <a:spLocks/>
            </p:cNvSpPr>
            <p:nvPr/>
          </p:nvSpPr>
          <p:spPr bwMode="auto">
            <a:xfrm>
              <a:off x="4112" y="2961"/>
              <a:ext cx="1" cy="3"/>
            </a:xfrm>
            <a:custGeom>
              <a:avLst/>
              <a:gdLst>
                <a:gd name="T0" fmla="*/ 0 w 1"/>
                <a:gd name="T1" fmla="*/ 0 h 3"/>
                <a:gd name="T2" fmla="*/ 0 w 1"/>
                <a:gd name="T3" fmla="*/ 0 h 3"/>
                <a:gd name="T4" fmla="*/ 0 w 1"/>
                <a:gd name="T5" fmla="*/ 1 h 3"/>
                <a:gd name="T6" fmla="*/ 0 w 1"/>
                <a:gd name="T7" fmla="*/ 2 h 3"/>
                <a:gd name="T8" fmla="*/ 0 w 1"/>
                <a:gd name="T9" fmla="*/ 2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0"/>
                  </a:lnTo>
                  <a:lnTo>
                    <a:pt x="0" y="1"/>
                  </a:lnTo>
                  <a:lnTo>
                    <a:pt x="0" y="2"/>
                  </a:lnTo>
                  <a:lnTo>
                    <a:pt x="0"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4" name="Freeform 879"/>
            <p:cNvSpPr>
              <a:spLocks/>
            </p:cNvSpPr>
            <p:nvPr/>
          </p:nvSpPr>
          <p:spPr bwMode="auto">
            <a:xfrm>
              <a:off x="4048" y="2918"/>
              <a:ext cx="49" cy="23"/>
            </a:xfrm>
            <a:custGeom>
              <a:avLst/>
              <a:gdLst>
                <a:gd name="T0" fmla="*/ 0 w 49"/>
                <a:gd name="T1" fmla="*/ 7 h 23"/>
                <a:gd name="T2" fmla="*/ 0 w 49"/>
                <a:gd name="T3" fmla="*/ 9 h 23"/>
                <a:gd name="T4" fmla="*/ 2 w 49"/>
                <a:gd name="T5" fmla="*/ 12 h 23"/>
                <a:gd name="T6" fmla="*/ 4 w 49"/>
                <a:gd name="T7" fmla="*/ 14 h 23"/>
                <a:gd name="T8" fmla="*/ 6 w 49"/>
                <a:gd name="T9" fmla="*/ 16 h 23"/>
                <a:gd name="T10" fmla="*/ 9 w 49"/>
                <a:gd name="T11" fmla="*/ 18 h 23"/>
                <a:gd name="T12" fmla="*/ 13 w 49"/>
                <a:gd name="T13" fmla="*/ 20 h 23"/>
                <a:gd name="T14" fmla="*/ 17 w 49"/>
                <a:gd name="T15" fmla="*/ 20 h 23"/>
                <a:gd name="T16" fmla="*/ 22 w 49"/>
                <a:gd name="T17" fmla="*/ 21 h 23"/>
                <a:gd name="T18" fmla="*/ 27 w 49"/>
                <a:gd name="T19" fmla="*/ 22 h 23"/>
                <a:gd name="T20" fmla="*/ 31 w 49"/>
                <a:gd name="T21" fmla="*/ 21 h 23"/>
                <a:gd name="T22" fmla="*/ 36 w 49"/>
                <a:gd name="T23" fmla="*/ 20 h 23"/>
                <a:gd name="T24" fmla="*/ 39 w 49"/>
                <a:gd name="T25" fmla="*/ 20 h 23"/>
                <a:gd name="T26" fmla="*/ 42 w 49"/>
                <a:gd name="T27" fmla="*/ 18 h 23"/>
                <a:gd name="T28" fmla="*/ 44 w 49"/>
                <a:gd name="T29" fmla="*/ 16 h 23"/>
                <a:gd name="T30" fmla="*/ 46 w 49"/>
                <a:gd name="T31" fmla="*/ 14 h 23"/>
                <a:gd name="T32" fmla="*/ 47 w 49"/>
                <a:gd name="T33" fmla="*/ 12 h 23"/>
                <a:gd name="T34" fmla="*/ 48 w 49"/>
                <a:gd name="T35" fmla="*/ 5 h 23"/>
                <a:gd name="T36" fmla="*/ 2 w 49"/>
                <a:gd name="T37" fmla="*/ 0 h 23"/>
                <a:gd name="T38" fmla="*/ 0 w 49"/>
                <a:gd name="T39" fmla="*/ 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23">
                  <a:moveTo>
                    <a:pt x="0" y="7"/>
                  </a:moveTo>
                  <a:lnTo>
                    <a:pt x="0" y="9"/>
                  </a:lnTo>
                  <a:lnTo>
                    <a:pt x="2" y="12"/>
                  </a:lnTo>
                  <a:lnTo>
                    <a:pt x="4" y="14"/>
                  </a:lnTo>
                  <a:lnTo>
                    <a:pt x="6" y="16"/>
                  </a:lnTo>
                  <a:lnTo>
                    <a:pt x="9" y="18"/>
                  </a:lnTo>
                  <a:lnTo>
                    <a:pt x="13" y="20"/>
                  </a:lnTo>
                  <a:lnTo>
                    <a:pt x="17" y="20"/>
                  </a:lnTo>
                  <a:lnTo>
                    <a:pt x="22" y="21"/>
                  </a:lnTo>
                  <a:lnTo>
                    <a:pt x="27" y="22"/>
                  </a:lnTo>
                  <a:lnTo>
                    <a:pt x="31" y="21"/>
                  </a:lnTo>
                  <a:lnTo>
                    <a:pt x="36" y="20"/>
                  </a:lnTo>
                  <a:lnTo>
                    <a:pt x="39" y="20"/>
                  </a:lnTo>
                  <a:lnTo>
                    <a:pt x="42" y="18"/>
                  </a:lnTo>
                  <a:lnTo>
                    <a:pt x="44" y="16"/>
                  </a:lnTo>
                  <a:lnTo>
                    <a:pt x="46" y="14"/>
                  </a:lnTo>
                  <a:lnTo>
                    <a:pt x="47" y="12"/>
                  </a:lnTo>
                  <a:lnTo>
                    <a:pt x="48" y="5"/>
                  </a:lnTo>
                  <a:lnTo>
                    <a:pt x="2"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5" name="Freeform 880"/>
            <p:cNvSpPr>
              <a:spLocks/>
            </p:cNvSpPr>
            <p:nvPr/>
          </p:nvSpPr>
          <p:spPr bwMode="auto">
            <a:xfrm>
              <a:off x="4048" y="2918"/>
              <a:ext cx="55" cy="29"/>
            </a:xfrm>
            <a:custGeom>
              <a:avLst/>
              <a:gdLst>
                <a:gd name="T0" fmla="*/ 0 w 55"/>
                <a:gd name="T1" fmla="*/ 9 h 29"/>
                <a:gd name="T2" fmla="*/ 0 w 55"/>
                <a:gd name="T3" fmla="*/ 9 h 29"/>
                <a:gd name="T4" fmla="*/ 0 w 55"/>
                <a:gd name="T5" fmla="*/ 12 h 29"/>
                <a:gd name="T6" fmla="*/ 2 w 55"/>
                <a:gd name="T7" fmla="*/ 15 h 29"/>
                <a:gd name="T8" fmla="*/ 4 w 55"/>
                <a:gd name="T9" fmla="*/ 18 h 29"/>
                <a:gd name="T10" fmla="*/ 7 w 55"/>
                <a:gd name="T11" fmla="*/ 20 h 29"/>
                <a:gd name="T12" fmla="*/ 10 w 55"/>
                <a:gd name="T13" fmla="*/ 23 h 29"/>
                <a:gd name="T14" fmla="*/ 15 w 55"/>
                <a:gd name="T15" fmla="*/ 25 h 29"/>
                <a:gd name="T16" fmla="*/ 19 w 55"/>
                <a:gd name="T17" fmla="*/ 26 h 29"/>
                <a:gd name="T18" fmla="*/ 25 w 55"/>
                <a:gd name="T19" fmla="*/ 27 h 29"/>
                <a:gd name="T20" fmla="*/ 30 w 55"/>
                <a:gd name="T21" fmla="*/ 28 h 29"/>
                <a:gd name="T22" fmla="*/ 35 w 55"/>
                <a:gd name="T23" fmla="*/ 27 h 29"/>
                <a:gd name="T24" fmla="*/ 40 w 55"/>
                <a:gd name="T25" fmla="*/ 26 h 29"/>
                <a:gd name="T26" fmla="*/ 44 w 55"/>
                <a:gd name="T27" fmla="*/ 25 h 29"/>
                <a:gd name="T28" fmla="*/ 47 w 55"/>
                <a:gd name="T29" fmla="*/ 23 h 29"/>
                <a:gd name="T30" fmla="*/ 50 w 55"/>
                <a:gd name="T31" fmla="*/ 20 h 29"/>
                <a:gd name="T32" fmla="*/ 52 w 55"/>
                <a:gd name="T33" fmla="*/ 18 h 29"/>
                <a:gd name="T34" fmla="*/ 53 w 55"/>
                <a:gd name="T35" fmla="*/ 15 h 29"/>
                <a:gd name="T36" fmla="*/ 54 w 55"/>
                <a:gd name="T37" fmla="*/ 6 h 29"/>
                <a:gd name="T38" fmla="*/ 2 w 55"/>
                <a:gd name="T39" fmla="*/ 0 h 29"/>
                <a:gd name="T40" fmla="*/ 0 w 55"/>
                <a:gd name="T41" fmla="*/ 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29">
                  <a:moveTo>
                    <a:pt x="0" y="9"/>
                  </a:moveTo>
                  <a:lnTo>
                    <a:pt x="0" y="9"/>
                  </a:lnTo>
                  <a:lnTo>
                    <a:pt x="0" y="12"/>
                  </a:lnTo>
                  <a:lnTo>
                    <a:pt x="2" y="15"/>
                  </a:lnTo>
                  <a:lnTo>
                    <a:pt x="4" y="18"/>
                  </a:lnTo>
                  <a:lnTo>
                    <a:pt x="7" y="20"/>
                  </a:lnTo>
                  <a:lnTo>
                    <a:pt x="10" y="23"/>
                  </a:lnTo>
                  <a:lnTo>
                    <a:pt x="15" y="25"/>
                  </a:lnTo>
                  <a:lnTo>
                    <a:pt x="19" y="26"/>
                  </a:lnTo>
                  <a:lnTo>
                    <a:pt x="25" y="27"/>
                  </a:lnTo>
                  <a:lnTo>
                    <a:pt x="30" y="28"/>
                  </a:lnTo>
                  <a:lnTo>
                    <a:pt x="35" y="27"/>
                  </a:lnTo>
                  <a:lnTo>
                    <a:pt x="40" y="26"/>
                  </a:lnTo>
                  <a:lnTo>
                    <a:pt x="44" y="25"/>
                  </a:lnTo>
                  <a:lnTo>
                    <a:pt x="47" y="23"/>
                  </a:lnTo>
                  <a:lnTo>
                    <a:pt x="50" y="20"/>
                  </a:lnTo>
                  <a:lnTo>
                    <a:pt x="52" y="18"/>
                  </a:lnTo>
                  <a:lnTo>
                    <a:pt x="53" y="15"/>
                  </a:lnTo>
                  <a:lnTo>
                    <a:pt x="54" y="6"/>
                  </a:lnTo>
                  <a:lnTo>
                    <a:pt x="2"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6" name="Freeform 881"/>
            <p:cNvSpPr>
              <a:spLocks/>
            </p:cNvSpPr>
            <p:nvPr/>
          </p:nvSpPr>
          <p:spPr bwMode="auto">
            <a:xfrm>
              <a:off x="4050" y="2905"/>
              <a:ext cx="47" cy="27"/>
            </a:xfrm>
            <a:custGeom>
              <a:avLst/>
              <a:gdLst>
                <a:gd name="T0" fmla="*/ 21 w 47"/>
                <a:gd name="T1" fmla="*/ 25 h 27"/>
                <a:gd name="T2" fmla="*/ 17 w 47"/>
                <a:gd name="T3" fmla="*/ 25 h 27"/>
                <a:gd name="T4" fmla="*/ 12 w 47"/>
                <a:gd name="T5" fmla="*/ 24 h 27"/>
                <a:gd name="T6" fmla="*/ 8 w 47"/>
                <a:gd name="T7" fmla="*/ 22 h 27"/>
                <a:gd name="T8" fmla="*/ 5 w 47"/>
                <a:gd name="T9" fmla="*/ 20 h 27"/>
                <a:gd name="T10" fmla="*/ 3 w 47"/>
                <a:gd name="T11" fmla="*/ 18 h 27"/>
                <a:gd name="T12" fmla="*/ 1 w 47"/>
                <a:gd name="T13" fmla="*/ 15 h 27"/>
                <a:gd name="T14" fmla="*/ 0 w 47"/>
                <a:gd name="T15" fmla="*/ 13 h 27"/>
                <a:gd name="T16" fmla="*/ 0 w 47"/>
                <a:gd name="T17" fmla="*/ 11 h 27"/>
                <a:gd name="T18" fmla="*/ 1 w 47"/>
                <a:gd name="T19" fmla="*/ 8 h 27"/>
                <a:gd name="T20" fmla="*/ 2 w 47"/>
                <a:gd name="T21" fmla="*/ 6 h 27"/>
                <a:gd name="T22" fmla="*/ 4 w 47"/>
                <a:gd name="T23" fmla="*/ 4 h 27"/>
                <a:gd name="T24" fmla="*/ 8 w 47"/>
                <a:gd name="T25" fmla="*/ 2 h 27"/>
                <a:gd name="T26" fmla="*/ 12 w 47"/>
                <a:gd name="T27" fmla="*/ 2 h 27"/>
                <a:gd name="T28" fmla="*/ 15 w 47"/>
                <a:gd name="T29" fmla="*/ 1 h 27"/>
                <a:gd name="T30" fmla="*/ 20 w 47"/>
                <a:gd name="T31" fmla="*/ 0 h 27"/>
                <a:gd name="T32" fmla="*/ 25 w 47"/>
                <a:gd name="T33" fmla="*/ 1 h 27"/>
                <a:gd name="T34" fmla="*/ 29 w 47"/>
                <a:gd name="T35" fmla="*/ 2 h 27"/>
                <a:gd name="T36" fmla="*/ 34 w 47"/>
                <a:gd name="T37" fmla="*/ 2 h 27"/>
                <a:gd name="T38" fmla="*/ 37 w 47"/>
                <a:gd name="T39" fmla="*/ 4 h 27"/>
                <a:gd name="T40" fmla="*/ 41 w 47"/>
                <a:gd name="T41" fmla="*/ 6 h 27"/>
                <a:gd name="T42" fmla="*/ 42 w 47"/>
                <a:gd name="T43" fmla="*/ 8 h 27"/>
                <a:gd name="T44" fmla="*/ 45 w 47"/>
                <a:gd name="T45" fmla="*/ 11 h 27"/>
                <a:gd name="T46" fmla="*/ 46 w 47"/>
                <a:gd name="T47" fmla="*/ 13 h 27"/>
                <a:gd name="T48" fmla="*/ 46 w 47"/>
                <a:gd name="T49" fmla="*/ 15 h 27"/>
                <a:gd name="T50" fmla="*/ 45 w 47"/>
                <a:gd name="T51" fmla="*/ 18 h 27"/>
                <a:gd name="T52" fmla="*/ 43 w 47"/>
                <a:gd name="T53" fmla="*/ 20 h 27"/>
                <a:gd name="T54" fmla="*/ 41 w 47"/>
                <a:gd name="T55" fmla="*/ 22 h 27"/>
                <a:gd name="T56" fmla="*/ 38 w 47"/>
                <a:gd name="T57" fmla="*/ 24 h 27"/>
                <a:gd name="T58" fmla="*/ 35 w 47"/>
                <a:gd name="T59" fmla="*/ 25 h 27"/>
                <a:gd name="T60" fmla="*/ 30 w 47"/>
                <a:gd name="T61" fmla="*/ 25 h 27"/>
                <a:gd name="T62" fmla="*/ 26 w 47"/>
                <a:gd name="T63" fmla="*/ 26 h 27"/>
                <a:gd name="T64" fmla="*/ 21 w 47"/>
                <a:gd name="T6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7">
                  <a:moveTo>
                    <a:pt x="21" y="25"/>
                  </a:moveTo>
                  <a:lnTo>
                    <a:pt x="17" y="25"/>
                  </a:lnTo>
                  <a:lnTo>
                    <a:pt x="12" y="24"/>
                  </a:lnTo>
                  <a:lnTo>
                    <a:pt x="8" y="22"/>
                  </a:lnTo>
                  <a:lnTo>
                    <a:pt x="5" y="20"/>
                  </a:lnTo>
                  <a:lnTo>
                    <a:pt x="3" y="18"/>
                  </a:lnTo>
                  <a:lnTo>
                    <a:pt x="1" y="15"/>
                  </a:lnTo>
                  <a:lnTo>
                    <a:pt x="0" y="13"/>
                  </a:lnTo>
                  <a:lnTo>
                    <a:pt x="0" y="11"/>
                  </a:lnTo>
                  <a:lnTo>
                    <a:pt x="1" y="8"/>
                  </a:lnTo>
                  <a:lnTo>
                    <a:pt x="2" y="6"/>
                  </a:lnTo>
                  <a:lnTo>
                    <a:pt x="4" y="4"/>
                  </a:lnTo>
                  <a:lnTo>
                    <a:pt x="8" y="2"/>
                  </a:lnTo>
                  <a:lnTo>
                    <a:pt x="12" y="2"/>
                  </a:lnTo>
                  <a:lnTo>
                    <a:pt x="15" y="1"/>
                  </a:lnTo>
                  <a:lnTo>
                    <a:pt x="20" y="0"/>
                  </a:lnTo>
                  <a:lnTo>
                    <a:pt x="25" y="1"/>
                  </a:lnTo>
                  <a:lnTo>
                    <a:pt x="29" y="2"/>
                  </a:lnTo>
                  <a:lnTo>
                    <a:pt x="34" y="2"/>
                  </a:lnTo>
                  <a:lnTo>
                    <a:pt x="37" y="4"/>
                  </a:lnTo>
                  <a:lnTo>
                    <a:pt x="41" y="6"/>
                  </a:lnTo>
                  <a:lnTo>
                    <a:pt x="42" y="8"/>
                  </a:lnTo>
                  <a:lnTo>
                    <a:pt x="45" y="11"/>
                  </a:lnTo>
                  <a:lnTo>
                    <a:pt x="46" y="13"/>
                  </a:lnTo>
                  <a:lnTo>
                    <a:pt x="46" y="15"/>
                  </a:lnTo>
                  <a:lnTo>
                    <a:pt x="45" y="18"/>
                  </a:lnTo>
                  <a:lnTo>
                    <a:pt x="43" y="20"/>
                  </a:lnTo>
                  <a:lnTo>
                    <a:pt x="41" y="22"/>
                  </a:lnTo>
                  <a:lnTo>
                    <a:pt x="38" y="24"/>
                  </a:lnTo>
                  <a:lnTo>
                    <a:pt x="35" y="25"/>
                  </a:lnTo>
                  <a:lnTo>
                    <a:pt x="30" y="25"/>
                  </a:lnTo>
                  <a:lnTo>
                    <a:pt x="26" y="26"/>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7" name="Freeform 882"/>
            <p:cNvSpPr>
              <a:spLocks/>
            </p:cNvSpPr>
            <p:nvPr/>
          </p:nvSpPr>
          <p:spPr bwMode="auto">
            <a:xfrm>
              <a:off x="4050" y="2905"/>
              <a:ext cx="53" cy="33"/>
            </a:xfrm>
            <a:custGeom>
              <a:avLst/>
              <a:gdLst>
                <a:gd name="T0" fmla="*/ 24 w 53"/>
                <a:gd name="T1" fmla="*/ 31 h 33"/>
                <a:gd name="T2" fmla="*/ 24 w 53"/>
                <a:gd name="T3" fmla="*/ 31 h 33"/>
                <a:gd name="T4" fmla="*/ 19 w 53"/>
                <a:gd name="T5" fmla="*/ 31 h 33"/>
                <a:gd name="T6" fmla="*/ 14 w 53"/>
                <a:gd name="T7" fmla="*/ 29 h 33"/>
                <a:gd name="T8" fmla="*/ 9 w 53"/>
                <a:gd name="T9" fmla="*/ 27 h 33"/>
                <a:gd name="T10" fmla="*/ 6 w 53"/>
                <a:gd name="T11" fmla="*/ 25 h 33"/>
                <a:gd name="T12" fmla="*/ 3 w 53"/>
                <a:gd name="T13" fmla="*/ 22 h 33"/>
                <a:gd name="T14" fmla="*/ 1 w 53"/>
                <a:gd name="T15" fmla="*/ 19 h 33"/>
                <a:gd name="T16" fmla="*/ 0 w 53"/>
                <a:gd name="T17" fmla="*/ 16 h 33"/>
                <a:gd name="T18" fmla="*/ 0 w 53"/>
                <a:gd name="T19" fmla="*/ 13 h 33"/>
                <a:gd name="T20" fmla="*/ 1 w 53"/>
                <a:gd name="T21" fmla="*/ 10 h 33"/>
                <a:gd name="T22" fmla="*/ 2 w 53"/>
                <a:gd name="T23" fmla="*/ 7 h 33"/>
                <a:gd name="T24" fmla="*/ 5 w 53"/>
                <a:gd name="T25" fmla="*/ 5 h 33"/>
                <a:gd name="T26" fmla="*/ 9 w 53"/>
                <a:gd name="T27" fmla="*/ 3 h 33"/>
                <a:gd name="T28" fmla="*/ 13 w 53"/>
                <a:gd name="T29" fmla="*/ 2 h 33"/>
                <a:gd name="T30" fmla="*/ 17 w 53"/>
                <a:gd name="T31" fmla="*/ 1 h 33"/>
                <a:gd name="T32" fmla="*/ 23 w 53"/>
                <a:gd name="T33" fmla="*/ 0 h 33"/>
                <a:gd name="T34" fmla="*/ 28 w 53"/>
                <a:gd name="T35" fmla="*/ 1 h 33"/>
                <a:gd name="T36" fmla="*/ 33 w 53"/>
                <a:gd name="T37" fmla="*/ 2 h 33"/>
                <a:gd name="T38" fmla="*/ 38 w 53"/>
                <a:gd name="T39" fmla="*/ 3 h 33"/>
                <a:gd name="T40" fmla="*/ 42 w 53"/>
                <a:gd name="T41" fmla="*/ 5 h 33"/>
                <a:gd name="T42" fmla="*/ 46 w 53"/>
                <a:gd name="T43" fmla="*/ 7 h 33"/>
                <a:gd name="T44" fmla="*/ 48 w 53"/>
                <a:gd name="T45" fmla="*/ 10 h 33"/>
                <a:gd name="T46" fmla="*/ 51 w 53"/>
                <a:gd name="T47" fmla="*/ 13 h 33"/>
                <a:gd name="T48" fmla="*/ 52 w 53"/>
                <a:gd name="T49" fmla="*/ 16 h 33"/>
                <a:gd name="T50" fmla="*/ 52 w 53"/>
                <a:gd name="T51" fmla="*/ 19 h 33"/>
                <a:gd name="T52" fmla="*/ 51 w 53"/>
                <a:gd name="T53" fmla="*/ 22 h 33"/>
                <a:gd name="T54" fmla="*/ 49 w 53"/>
                <a:gd name="T55" fmla="*/ 25 h 33"/>
                <a:gd name="T56" fmla="*/ 46 w 53"/>
                <a:gd name="T57" fmla="*/ 27 h 33"/>
                <a:gd name="T58" fmla="*/ 43 w 53"/>
                <a:gd name="T59" fmla="*/ 29 h 33"/>
                <a:gd name="T60" fmla="*/ 39 w 53"/>
                <a:gd name="T61" fmla="*/ 31 h 33"/>
                <a:gd name="T62" fmla="*/ 34 w 53"/>
                <a:gd name="T63" fmla="*/ 31 h 33"/>
                <a:gd name="T64" fmla="*/ 29 w 53"/>
                <a:gd name="T65" fmla="*/ 32 h 33"/>
                <a:gd name="T66" fmla="*/ 24 w 53"/>
                <a:gd name="T67"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3">
                  <a:moveTo>
                    <a:pt x="24" y="31"/>
                  </a:moveTo>
                  <a:lnTo>
                    <a:pt x="24" y="31"/>
                  </a:lnTo>
                  <a:lnTo>
                    <a:pt x="19" y="31"/>
                  </a:lnTo>
                  <a:lnTo>
                    <a:pt x="14" y="29"/>
                  </a:lnTo>
                  <a:lnTo>
                    <a:pt x="9" y="27"/>
                  </a:lnTo>
                  <a:lnTo>
                    <a:pt x="6" y="25"/>
                  </a:lnTo>
                  <a:lnTo>
                    <a:pt x="3" y="22"/>
                  </a:lnTo>
                  <a:lnTo>
                    <a:pt x="1" y="19"/>
                  </a:lnTo>
                  <a:lnTo>
                    <a:pt x="0" y="16"/>
                  </a:lnTo>
                  <a:lnTo>
                    <a:pt x="0" y="13"/>
                  </a:lnTo>
                  <a:lnTo>
                    <a:pt x="1" y="10"/>
                  </a:lnTo>
                  <a:lnTo>
                    <a:pt x="2" y="7"/>
                  </a:lnTo>
                  <a:lnTo>
                    <a:pt x="5" y="5"/>
                  </a:lnTo>
                  <a:lnTo>
                    <a:pt x="9" y="3"/>
                  </a:lnTo>
                  <a:lnTo>
                    <a:pt x="13" y="2"/>
                  </a:lnTo>
                  <a:lnTo>
                    <a:pt x="17" y="1"/>
                  </a:lnTo>
                  <a:lnTo>
                    <a:pt x="23" y="0"/>
                  </a:lnTo>
                  <a:lnTo>
                    <a:pt x="28" y="1"/>
                  </a:lnTo>
                  <a:lnTo>
                    <a:pt x="33" y="2"/>
                  </a:lnTo>
                  <a:lnTo>
                    <a:pt x="38" y="3"/>
                  </a:lnTo>
                  <a:lnTo>
                    <a:pt x="42" y="5"/>
                  </a:lnTo>
                  <a:lnTo>
                    <a:pt x="46" y="7"/>
                  </a:lnTo>
                  <a:lnTo>
                    <a:pt x="48" y="10"/>
                  </a:lnTo>
                  <a:lnTo>
                    <a:pt x="51" y="13"/>
                  </a:lnTo>
                  <a:lnTo>
                    <a:pt x="52" y="16"/>
                  </a:lnTo>
                  <a:lnTo>
                    <a:pt x="52" y="19"/>
                  </a:lnTo>
                  <a:lnTo>
                    <a:pt x="51" y="22"/>
                  </a:lnTo>
                  <a:lnTo>
                    <a:pt x="49" y="25"/>
                  </a:lnTo>
                  <a:lnTo>
                    <a:pt x="46" y="27"/>
                  </a:lnTo>
                  <a:lnTo>
                    <a:pt x="43" y="29"/>
                  </a:lnTo>
                  <a:lnTo>
                    <a:pt x="39" y="31"/>
                  </a:lnTo>
                  <a:lnTo>
                    <a:pt x="34" y="31"/>
                  </a:lnTo>
                  <a:lnTo>
                    <a:pt x="29" y="32"/>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8" name="Freeform 883"/>
            <p:cNvSpPr>
              <a:spLocks/>
            </p:cNvSpPr>
            <p:nvPr/>
          </p:nvSpPr>
          <p:spPr bwMode="auto">
            <a:xfrm>
              <a:off x="4055" y="2909"/>
              <a:ext cx="36" cy="20"/>
            </a:xfrm>
            <a:custGeom>
              <a:avLst/>
              <a:gdLst>
                <a:gd name="T0" fmla="*/ 16 w 36"/>
                <a:gd name="T1" fmla="*/ 19 h 20"/>
                <a:gd name="T2" fmla="*/ 13 w 36"/>
                <a:gd name="T3" fmla="*/ 18 h 20"/>
                <a:gd name="T4" fmla="*/ 9 w 36"/>
                <a:gd name="T5" fmla="*/ 17 h 20"/>
                <a:gd name="T6" fmla="*/ 6 w 36"/>
                <a:gd name="T7" fmla="*/ 16 h 20"/>
                <a:gd name="T8" fmla="*/ 3 w 36"/>
                <a:gd name="T9" fmla="*/ 15 h 20"/>
                <a:gd name="T10" fmla="*/ 2 w 36"/>
                <a:gd name="T11" fmla="*/ 14 h 20"/>
                <a:gd name="T12" fmla="*/ 1 w 36"/>
                <a:gd name="T13" fmla="*/ 12 h 20"/>
                <a:gd name="T14" fmla="*/ 0 w 36"/>
                <a:gd name="T15" fmla="*/ 10 h 20"/>
                <a:gd name="T16" fmla="*/ 0 w 36"/>
                <a:gd name="T17" fmla="*/ 8 h 20"/>
                <a:gd name="T18" fmla="*/ 0 w 36"/>
                <a:gd name="T19" fmla="*/ 6 h 20"/>
                <a:gd name="T20" fmla="*/ 2 w 36"/>
                <a:gd name="T21" fmla="*/ 5 h 20"/>
                <a:gd name="T22" fmla="*/ 3 w 36"/>
                <a:gd name="T23" fmla="*/ 3 h 20"/>
                <a:gd name="T24" fmla="*/ 6 w 36"/>
                <a:gd name="T25" fmla="*/ 2 h 20"/>
                <a:gd name="T26" fmla="*/ 9 w 36"/>
                <a:gd name="T27" fmla="*/ 1 h 20"/>
                <a:gd name="T28" fmla="*/ 12 w 36"/>
                <a:gd name="T29" fmla="*/ 1 h 20"/>
                <a:gd name="T30" fmla="*/ 15 w 36"/>
                <a:gd name="T31" fmla="*/ 0 h 20"/>
                <a:gd name="T32" fmla="*/ 19 w 36"/>
                <a:gd name="T33" fmla="*/ 1 h 20"/>
                <a:gd name="T34" fmla="*/ 22 w 36"/>
                <a:gd name="T35" fmla="*/ 1 h 20"/>
                <a:gd name="T36" fmla="*/ 26 w 36"/>
                <a:gd name="T37" fmla="*/ 2 h 20"/>
                <a:gd name="T38" fmla="*/ 29 w 36"/>
                <a:gd name="T39" fmla="*/ 3 h 20"/>
                <a:gd name="T40" fmla="*/ 32 w 36"/>
                <a:gd name="T41" fmla="*/ 5 h 20"/>
                <a:gd name="T42" fmla="*/ 33 w 36"/>
                <a:gd name="T43" fmla="*/ 6 h 20"/>
                <a:gd name="T44" fmla="*/ 35 w 36"/>
                <a:gd name="T45" fmla="*/ 8 h 20"/>
                <a:gd name="T46" fmla="*/ 35 w 36"/>
                <a:gd name="T47" fmla="*/ 10 h 20"/>
                <a:gd name="T48" fmla="*/ 35 w 36"/>
                <a:gd name="T49" fmla="*/ 11 h 20"/>
                <a:gd name="T50" fmla="*/ 35 w 36"/>
                <a:gd name="T51" fmla="*/ 13 h 20"/>
                <a:gd name="T52" fmla="*/ 33 w 36"/>
                <a:gd name="T53" fmla="*/ 15 h 20"/>
                <a:gd name="T54" fmla="*/ 32 w 36"/>
                <a:gd name="T55" fmla="*/ 16 h 20"/>
                <a:gd name="T56" fmla="*/ 29 w 36"/>
                <a:gd name="T57" fmla="*/ 17 h 20"/>
                <a:gd name="T58" fmla="*/ 26 w 36"/>
                <a:gd name="T59" fmla="*/ 18 h 20"/>
                <a:gd name="T60" fmla="*/ 23 w 36"/>
                <a:gd name="T61" fmla="*/ 19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9" y="17"/>
                  </a:lnTo>
                  <a:lnTo>
                    <a:pt x="6" y="16"/>
                  </a:lnTo>
                  <a:lnTo>
                    <a:pt x="3" y="15"/>
                  </a:lnTo>
                  <a:lnTo>
                    <a:pt x="2" y="14"/>
                  </a:lnTo>
                  <a:lnTo>
                    <a:pt x="1" y="12"/>
                  </a:lnTo>
                  <a:lnTo>
                    <a:pt x="0" y="10"/>
                  </a:lnTo>
                  <a:lnTo>
                    <a:pt x="0" y="8"/>
                  </a:lnTo>
                  <a:lnTo>
                    <a:pt x="0" y="6"/>
                  </a:lnTo>
                  <a:lnTo>
                    <a:pt x="2" y="5"/>
                  </a:lnTo>
                  <a:lnTo>
                    <a:pt x="3" y="3"/>
                  </a:lnTo>
                  <a:lnTo>
                    <a:pt x="6" y="2"/>
                  </a:lnTo>
                  <a:lnTo>
                    <a:pt x="9" y="1"/>
                  </a:lnTo>
                  <a:lnTo>
                    <a:pt x="12" y="1"/>
                  </a:lnTo>
                  <a:lnTo>
                    <a:pt x="15" y="0"/>
                  </a:lnTo>
                  <a:lnTo>
                    <a:pt x="19" y="1"/>
                  </a:lnTo>
                  <a:lnTo>
                    <a:pt x="22" y="1"/>
                  </a:lnTo>
                  <a:lnTo>
                    <a:pt x="26" y="2"/>
                  </a:lnTo>
                  <a:lnTo>
                    <a:pt x="29" y="3"/>
                  </a:lnTo>
                  <a:lnTo>
                    <a:pt x="32" y="5"/>
                  </a:lnTo>
                  <a:lnTo>
                    <a:pt x="33" y="6"/>
                  </a:lnTo>
                  <a:lnTo>
                    <a:pt x="35" y="8"/>
                  </a:lnTo>
                  <a:lnTo>
                    <a:pt x="35" y="10"/>
                  </a:lnTo>
                  <a:lnTo>
                    <a:pt x="35" y="11"/>
                  </a:lnTo>
                  <a:lnTo>
                    <a:pt x="35" y="13"/>
                  </a:lnTo>
                  <a:lnTo>
                    <a:pt x="33" y="15"/>
                  </a:lnTo>
                  <a:lnTo>
                    <a:pt x="32" y="16"/>
                  </a:lnTo>
                  <a:lnTo>
                    <a:pt x="29" y="17"/>
                  </a:lnTo>
                  <a:lnTo>
                    <a:pt x="26" y="18"/>
                  </a:lnTo>
                  <a:lnTo>
                    <a:pt x="23" y="19"/>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89" name="Freeform 884"/>
            <p:cNvSpPr>
              <a:spLocks/>
            </p:cNvSpPr>
            <p:nvPr/>
          </p:nvSpPr>
          <p:spPr bwMode="auto">
            <a:xfrm>
              <a:off x="4055" y="2909"/>
              <a:ext cx="42" cy="26"/>
            </a:xfrm>
            <a:custGeom>
              <a:avLst/>
              <a:gdLst>
                <a:gd name="T0" fmla="*/ 19 w 42"/>
                <a:gd name="T1" fmla="*/ 25 h 26"/>
                <a:gd name="T2" fmla="*/ 19 w 42"/>
                <a:gd name="T3" fmla="*/ 25 h 26"/>
                <a:gd name="T4" fmla="*/ 15 w 42"/>
                <a:gd name="T5" fmla="*/ 24 h 26"/>
                <a:gd name="T6" fmla="*/ 11 w 42"/>
                <a:gd name="T7" fmla="*/ 23 h 26"/>
                <a:gd name="T8" fmla="*/ 7 w 42"/>
                <a:gd name="T9" fmla="*/ 21 h 26"/>
                <a:gd name="T10" fmla="*/ 4 w 42"/>
                <a:gd name="T11" fmla="*/ 20 h 26"/>
                <a:gd name="T12" fmla="*/ 2 w 42"/>
                <a:gd name="T13" fmla="*/ 18 h 26"/>
                <a:gd name="T14" fmla="*/ 1 w 42"/>
                <a:gd name="T15" fmla="*/ 16 h 26"/>
                <a:gd name="T16" fmla="*/ 0 w 42"/>
                <a:gd name="T17" fmla="*/ 13 h 26"/>
                <a:gd name="T18" fmla="*/ 0 w 42"/>
                <a:gd name="T19" fmla="*/ 10 h 26"/>
                <a:gd name="T20" fmla="*/ 0 w 42"/>
                <a:gd name="T21" fmla="*/ 8 h 26"/>
                <a:gd name="T22" fmla="*/ 2 w 42"/>
                <a:gd name="T23" fmla="*/ 6 h 26"/>
                <a:gd name="T24" fmla="*/ 4 w 42"/>
                <a:gd name="T25" fmla="*/ 4 h 26"/>
                <a:gd name="T26" fmla="*/ 7 w 42"/>
                <a:gd name="T27" fmla="*/ 2 h 26"/>
                <a:gd name="T28" fmla="*/ 10 w 42"/>
                <a:gd name="T29" fmla="*/ 1 h 26"/>
                <a:gd name="T30" fmla="*/ 14 w 42"/>
                <a:gd name="T31" fmla="*/ 1 h 26"/>
                <a:gd name="T32" fmla="*/ 18 w 42"/>
                <a:gd name="T33" fmla="*/ 0 h 26"/>
                <a:gd name="T34" fmla="*/ 22 w 42"/>
                <a:gd name="T35" fmla="*/ 1 h 26"/>
                <a:gd name="T36" fmla="*/ 26 w 42"/>
                <a:gd name="T37" fmla="*/ 1 h 26"/>
                <a:gd name="T38" fmla="*/ 30 w 42"/>
                <a:gd name="T39" fmla="*/ 2 h 26"/>
                <a:gd name="T40" fmla="*/ 34 w 42"/>
                <a:gd name="T41" fmla="*/ 4 h 26"/>
                <a:gd name="T42" fmla="*/ 37 w 42"/>
                <a:gd name="T43" fmla="*/ 6 h 26"/>
                <a:gd name="T44" fmla="*/ 39 w 42"/>
                <a:gd name="T45" fmla="*/ 8 h 26"/>
                <a:gd name="T46" fmla="*/ 41 w 42"/>
                <a:gd name="T47" fmla="*/ 10 h 26"/>
                <a:gd name="T48" fmla="*/ 41 w 42"/>
                <a:gd name="T49" fmla="*/ 13 h 26"/>
                <a:gd name="T50" fmla="*/ 41 w 42"/>
                <a:gd name="T51" fmla="*/ 15 h 26"/>
                <a:gd name="T52" fmla="*/ 41 w 42"/>
                <a:gd name="T53" fmla="*/ 17 h 26"/>
                <a:gd name="T54" fmla="*/ 39 w 42"/>
                <a:gd name="T55" fmla="*/ 20 h 26"/>
                <a:gd name="T56" fmla="*/ 37 w 42"/>
                <a:gd name="T57" fmla="*/ 21 h 26"/>
                <a:gd name="T58" fmla="*/ 34 w 42"/>
                <a:gd name="T59" fmla="*/ 23 h 26"/>
                <a:gd name="T60" fmla="*/ 31 w 42"/>
                <a:gd name="T61" fmla="*/ 24 h 26"/>
                <a:gd name="T62" fmla="*/ 27 w 42"/>
                <a:gd name="T63" fmla="*/ 25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1" y="23"/>
                  </a:lnTo>
                  <a:lnTo>
                    <a:pt x="7" y="21"/>
                  </a:lnTo>
                  <a:lnTo>
                    <a:pt x="4" y="20"/>
                  </a:lnTo>
                  <a:lnTo>
                    <a:pt x="2" y="18"/>
                  </a:lnTo>
                  <a:lnTo>
                    <a:pt x="1" y="16"/>
                  </a:lnTo>
                  <a:lnTo>
                    <a:pt x="0" y="13"/>
                  </a:lnTo>
                  <a:lnTo>
                    <a:pt x="0" y="10"/>
                  </a:lnTo>
                  <a:lnTo>
                    <a:pt x="0" y="8"/>
                  </a:lnTo>
                  <a:lnTo>
                    <a:pt x="2" y="6"/>
                  </a:lnTo>
                  <a:lnTo>
                    <a:pt x="4" y="4"/>
                  </a:lnTo>
                  <a:lnTo>
                    <a:pt x="7" y="2"/>
                  </a:lnTo>
                  <a:lnTo>
                    <a:pt x="10" y="1"/>
                  </a:lnTo>
                  <a:lnTo>
                    <a:pt x="14" y="1"/>
                  </a:lnTo>
                  <a:lnTo>
                    <a:pt x="18" y="0"/>
                  </a:lnTo>
                  <a:lnTo>
                    <a:pt x="22" y="1"/>
                  </a:lnTo>
                  <a:lnTo>
                    <a:pt x="26" y="1"/>
                  </a:lnTo>
                  <a:lnTo>
                    <a:pt x="30" y="2"/>
                  </a:lnTo>
                  <a:lnTo>
                    <a:pt x="34" y="4"/>
                  </a:lnTo>
                  <a:lnTo>
                    <a:pt x="37" y="6"/>
                  </a:lnTo>
                  <a:lnTo>
                    <a:pt x="39" y="8"/>
                  </a:lnTo>
                  <a:lnTo>
                    <a:pt x="41" y="10"/>
                  </a:lnTo>
                  <a:lnTo>
                    <a:pt x="41" y="13"/>
                  </a:lnTo>
                  <a:lnTo>
                    <a:pt x="41" y="15"/>
                  </a:lnTo>
                  <a:lnTo>
                    <a:pt x="41" y="17"/>
                  </a:lnTo>
                  <a:lnTo>
                    <a:pt x="39" y="20"/>
                  </a:lnTo>
                  <a:lnTo>
                    <a:pt x="37" y="21"/>
                  </a:lnTo>
                  <a:lnTo>
                    <a:pt x="34" y="23"/>
                  </a:lnTo>
                  <a:lnTo>
                    <a:pt x="31" y="24"/>
                  </a:lnTo>
                  <a:lnTo>
                    <a:pt x="27" y="25"/>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0" name="Freeform 885"/>
            <p:cNvSpPr>
              <a:spLocks/>
            </p:cNvSpPr>
            <p:nvPr/>
          </p:nvSpPr>
          <p:spPr bwMode="auto">
            <a:xfrm>
              <a:off x="4089" y="2933"/>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1" name="Freeform 886"/>
            <p:cNvSpPr>
              <a:spLocks/>
            </p:cNvSpPr>
            <p:nvPr/>
          </p:nvSpPr>
          <p:spPr bwMode="auto">
            <a:xfrm>
              <a:off x="4059" y="2933"/>
              <a:ext cx="30" cy="8"/>
            </a:xfrm>
            <a:custGeom>
              <a:avLst/>
              <a:gdLst>
                <a:gd name="T0" fmla="*/ 0 w 30"/>
                <a:gd name="T1" fmla="*/ 4 h 8"/>
                <a:gd name="T2" fmla="*/ 7 w 30"/>
                <a:gd name="T3" fmla="*/ 6 h 8"/>
                <a:gd name="T4" fmla="*/ 12 w 30"/>
                <a:gd name="T5" fmla="*/ 6 h 8"/>
                <a:gd name="T6" fmla="*/ 17 w 30"/>
                <a:gd name="T7" fmla="*/ 7 h 8"/>
                <a:gd name="T8" fmla="*/ 22 w 30"/>
                <a:gd name="T9" fmla="*/ 6 h 8"/>
                <a:gd name="T10" fmla="*/ 25 w 30"/>
                <a:gd name="T11" fmla="*/ 6 h 8"/>
                <a:gd name="T12" fmla="*/ 27 w 30"/>
                <a:gd name="T13" fmla="*/ 5 h 8"/>
                <a:gd name="T14" fmla="*/ 28 w 30"/>
                <a:gd name="T15" fmla="*/ 5 h 8"/>
                <a:gd name="T16" fmla="*/ 29 w 30"/>
                <a:gd name="T17" fmla="*/ 4 h 8"/>
                <a:gd name="T18" fmla="*/ 25 w 30"/>
                <a:gd name="T19" fmla="*/ 1 h 8"/>
                <a:gd name="T20" fmla="*/ 24 w 30"/>
                <a:gd name="T21" fmla="*/ 1 h 8"/>
                <a:gd name="T22" fmla="*/ 22 w 30"/>
                <a:gd name="T23" fmla="*/ 2 h 8"/>
                <a:gd name="T24" fmla="*/ 21 w 30"/>
                <a:gd name="T25" fmla="*/ 2 h 8"/>
                <a:gd name="T26" fmla="*/ 17 w 30"/>
                <a:gd name="T27" fmla="*/ 2 h 8"/>
                <a:gd name="T28" fmla="*/ 13 w 30"/>
                <a:gd name="T29" fmla="*/ 2 h 8"/>
                <a:gd name="T30" fmla="*/ 9 w 30"/>
                <a:gd name="T31" fmla="*/ 1 h 8"/>
                <a:gd name="T32" fmla="*/ 2 w 30"/>
                <a:gd name="T33" fmla="*/ 0 h 8"/>
                <a:gd name="T34" fmla="*/ 0 w 30"/>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4"/>
                  </a:moveTo>
                  <a:lnTo>
                    <a:pt x="7" y="6"/>
                  </a:lnTo>
                  <a:lnTo>
                    <a:pt x="12" y="6"/>
                  </a:lnTo>
                  <a:lnTo>
                    <a:pt x="17" y="7"/>
                  </a:lnTo>
                  <a:lnTo>
                    <a:pt x="22" y="6"/>
                  </a:lnTo>
                  <a:lnTo>
                    <a:pt x="25" y="6"/>
                  </a:lnTo>
                  <a:lnTo>
                    <a:pt x="27" y="5"/>
                  </a:lnTo>
                  <a:lnTo>
                    <a:pt x="28" y="5"/>
                  </a:lnTo>
                  <a:lnTo>
                    <a:pt x="29" y="4"/>
                  </a:lnTo>
                  <a:lnTo>
                    <a:pt x="25" y="1"/>
                  </a:lnTo>
                  <a:lnTo>
                    <a:pt x="24" y="1"/>
                  </a:lnTo>
                  <a:lnTo>
                    <a:pt x="22" y="2"/>
                  </a:lnTo>
                  <a:lnTo>
                    <a:pt x="21" y="2"/>
                  </a:lnTo>
                  <a:lnTo>
                    <a:pt x="17" y="2"/>
                  </a:lnTo>
                  <a:lnTo>
                    <a:pt x="13" y="2"/>
                  </a:lnTo>
                  <a:lnTo>
                    <a:pt x="9" y="1"/>
                  </a:lnTo>
                  <a:lnTo>
                    <a:pt x="2"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2" name="Freeform 887"/>
            <p:cNvSpPr>
              <a:spLocks/>
            </p:cNvSpPr>
            <p:nvPr/>
          </p:nvSpPr>
          <p:spPr bwMode="auto">
            <a:xfrm>
              <a:off x="4056" y="2933"/>
              <a:ext cx="1" cy="3"/>
            </a:xfrm>
            <a:custGeom>
              <a:avLst/>
              <a:gdLst>
                <a:gd name="T0" fmla="*/ 0 w 1"/>
                <a:gd name="T1" fmla="*/ 0 h 3"/>
                <a:gd name="T2" fmla="*/ 0 w 1"/>
                <a:gd name="T3" fmla="*/ 0 h 3"/>
                <a:gd name="T4" fmla="*/ 0 w 1"/>
                <a:gd name="T5" fmla="*/ 1 h 3"/>
                <a:gd name="T6" fmla="*/ 0 w 1"/>
                <a:gd name="T7" fmla="*/ 2 h 3"/>
                <a:gd name="T8" fmla="*/ 0 w 1"/>
                <a:gd name="T9" fmla="*/ 2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0"/>
                  </a:lnTo>
                  <a:lnTo>
                    <a:pt x="0" y="1"/>
                  </a:lnTo>
                  <a:lnTo>
                    <a:pt x="0" y="2"/>
                  </a:lnTo>
                  <a:lnTo>
                    <a:pt x="0"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3" name="Freeform 888"/>
            <p:cNvSpPr>
              <a:spLocks/>
            </p:cNvSpPr>
            <p:nvPr/>
          </p:nvSpPr>
          <p:spPr bwMode="auto">
            <a:xfrm>
              <a:off x="3992" y="2890"/>
              <a:ext cx="49" cy="23"/>
            </a:xfrm>
            <a:custGeom>
              <a:avLst/>
              <a:gdLst>
                <a:gd name="T0" fmla="*/ 0 w 49"/>
                <a:gd name="T1" fmla="*/ 7 h 23"/>
                <a:gd name="T2" fmla="*/ 0 w 49"/>
                <a:gd name="T3" fmla="*/ 9 h 23"/>
                <a:gd name="T4" fmla="*/ 1 w 49"/>
                <a:gd name="T5" fmla="*/ 12 h 23"/>
                <a:gd name="T6" fmla="*/ 3 w 49"/>
                <a:gd name="T7" fmla="*/ 14 h 23"/>
                <a:gd name="T8" fmla="*/ 5 w 49"/>
                <a:gd name="T9" fmla="*/ 17 h 23"/>
                <a:gd name="T10" fmla="*/ 9 w 49"/>
                <a:gd name="T11" fmla="*/ 18 h 23"/>
                <a:gd name="T12" fmla="*/ 12 w 49"/>
                <a:gd name="T13" fmla="*/ 20 h 23"/>
                <a:gd name="T14" fmla="*/ 17 w 49"/>
                <a:gd name="T15" fmla="*/ 20 h 23"/>
                <a:gd name="T16" fmla="*/ 21 w 49"/>
                <a:gd name="T17" fmla="*/ 21 h 23"/>
                <a:gd name="T18" fmla="*/ 26 w 49"/>
                <a:gd name="T19" fmla="*/ 22 h 23"/>
                <a:gd name="T20" fmla="*/ 31 w 49"/>
                <a:gd name="T21" fmla="*/ 21 h 23"/>
                <a:gd name="T22" fmla="*/ 35 w 49"/>
                <a:gd name="T23" fmla="*/ 20 h 23"/>
                <a:gd name="T24" fmla="*/ 38 w 49"/>
                <a:gd name="T25" fmla="*/ 20 h 23"/>
                <a:gd name="T26" fmla="*/ 42 w 49"/>
                <a:gd name="T27" fmla="*/ 18 h 23"/>
                <a:gd name="T28" fmla="*/ 44 w 49"/>
                <a:gd name="T29" fmla="*/ 17 h 23"/>
                <a:gd name="T30" fmla="*/ 45 w 49"/>
                <a:gd name="T31" fmla="*/ 14 h 23"/>
                <a:gd name="T32" fmla="*/ 46 w 49"/>
                <a:gd name="T33" fmla="*/ 12 h 23"/>
                <a:gd name="T34" fmla="*/ 48 w 49"/>
                <a:gd name="T35" fmla="*/ 5 h 23"/>
                <a:gd name="T36" fmla="*/ 1 w 49"/>
                <a:gd name="T37" fmla="*/ 0 h 23"/>
                <a:gd name="T38" fmla="*/ 0 w 49"/>
                <a:gd name="T39" fmla="*/ 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23">
                  <a:moveTo>
                    <a:pt x="0" y="7"/>
                  </a:moveTo>
                  <a:lnTo>
                    <a:pt x="0" y="9"/>
                  </a:lnTo>
                  <a:lnTo>
                    <a:pt x="1" y="12"/>
                  </a:lnTo>
                  <a:lnTo>
                    <a:pt x="3" y="14"/>
                  </a:lnTo>
                  <a:lnTo>
                    <a:pt x="5" y="17"/>
                  </a:lnTo>
                  <a:lnTo>
                    <a:pt x="9" y="18"/>
                  </a:lnTo>
                  <a:lnTo>
                    <a:pt x="12" y="20"/>
                  </a:lnTo>
                  <a:lnTo>
                    <a:pt x="17" y="20"/>
                  </a:lnTo>
                  <a:lnTo>
                    <a:pt x="21" y="21"/>
                  </a:lnTo>
                  <a:lnTo>
                    <a:pt x="26" y="22"/>
                  </a:lnTo>
                  <a:lnTo>
                    <a:pt x="31" y="21"/>
                  </a:lnTo>
                  <a:lnTo>
                    <a:pt x="35" y="20"/>
                  </a:lnTo>
                  <a:lnTo>
                    <a:pt x="38" y="20"/>
                  </a:lnTo>
                  <a:lnTo>
                    <a:pt x="42" y="18"/>
                  </a:lnTo>
                  <a:lnTo>
                    <a:pt x="44" y="17"/>
                  </a:lnTo>
                  <a:lnTo>
                    <a:pt x="45" y="14"/>
                  </a:lnTo>
                  <a:lnTo>
                    <a:pt x="46" y="12"/>
                  </a:lnTo>
                  <a:lnTo>
                    <a:pt x="48" y="5"/>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4" name="Freeform 889"/>
            <p:cNvSpPr>
              <a:spLocks/>
            </p:cNvSpPr>
            <p:nvPr/>
          </p:nvSpPr>
          <p:spPr bwMode="auto">
            <a:xfrm>
              <a:off x="3992" y="2890"/>
              <a:ext cx="55" cy="29"/>
            </a:xfrm>
            <a:custGeom>
              <a:avLst/>
              <a:gdLst>
                <a:gd name="T0" fmla="*/ 0 w 55"/>
                <a:gd name="T1" fmla="*/ 9 h 29"/>
                <a:gd name="T2" fmla="*/ 0 w 55"/>
                <a:gd name="T3" fmla="*/ 9 h 29"/>
                <a:gd name="T4" fmla="*/ 0 w 55"/>
                <a:gd name="T5" fmla="*/ 12 h 29"/>
                <a:gd name="T6" fmla="*/ 1 w 55"/>
                <a:gd name="T7" fmla="*/ 15 h 29"/>
                <a:gd name="T8" fmla="*/ 3 w 55"/>
                <a:gd name="T9" fmla="*/ 18 h 29"/>
                <a:gd name="T10" fmla="*/ 6 w 55"/>
                <a:gd name="T11" fmla="*/ 21 h 29"/>
                <a:gd name="T12" fmla="*/ 10 w 55"/>
                <a:gd name="T13" fmla="*/ 23 h 29"/>
                <a:gd name="T14" fmla="*/ 14 w 55"/>
                <a:gd name="T15" fmla="*/ 25 h 29"/>
                <a:gd name="T16" fmla="*/ 19 w 55"/>
                <a:gd name="T17" fmla="*/ 26 h 29"/>
                <a:gd name="T18" fmla="*/ 24 w 55"/>
                <a:gd name="T19" fmla="*/ 27 h 29"/>
                <a:gd name="T20" fmla="*/ 29 w 55"/>
                <a:gd name="T21" fmla="*/ 28 h 29"/>
                <a:gd name="T22" fmla="*/ 35 w 55"/>
                <a:gd name="T23" fmla="*/ 27 h 29"/>
                <a:gd name="T24" fmla="*/ 39 w 55"/>
                <a:gd name="T25" fmla="*/ 26 h 29"/>
                <a:gd name="T26" fmla="*/ 43 w 55"/>
                <a:gd name="T27" fmla="*/ 25 h 29"/>
                <a:gd name="T28" fmla="*/ 47 w 55"/>
                <a:gd name="T29" fmla="*/ 23 h 29"/>
                <a:gd name="T30" fmla="*/ 49 w 55"/>
                <a:gd name="T31" fmla="*/ 21 h 29"/>
                <a:gd name="T32" fmla="*/ 51 w 55"/>
                <a:gd name="T33" fmla="*/ 18 h 29"/>
                <a:gd name="T34" fmla="*/ 52 w 55"/>
                <a:gd name="T35" fmla="*/ 15 h 29"/>
                <a:gd name="T36" fmla="*/ 54 w 55"/>
                <a:gd name="T37" fmla="*/ 6 h 29"/>
                <a:gd name="T38" fmla="*/ 1 w 55"/>
                <a:gd name="T39" fmla="*/ 0 h 29"/>
                <a:gd name="T40" fmla="*/ 0 w 55"/>
                <a:gd name="T41" fmla="*/ 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29">
                  <a:moveTo>
                    <a:pt x="0" y="9"/>
                  </a:moveTo>
                  <a:lnTo>
                    <a:pt x="0" y="9"/>
                  </a:lnTo>
                  <a:lnTo>
                    <a:pt x="0" y="12"/>
                  </a:lnTo>
                  <a:lnTo>
                    <a:pt x="1" y="15"/>
                  </a:lnTo>
                  <a:lnTo>
                    <a:pt x="3" y="18"/>
                  </a:lnTo>
                  <a:lnTo>
                    <a:pt x="6" y="21"/>
                  </a:lnTo>
                  <a:lnTo>
                    <a:pt x="10" y="23"/>
                  </a:lnTo>
                  <a:lnTo>
                    <a:pt x="14" y="25"/>
                  </a:lnTo>
                  <a:lnTo>
                    <a:pt x="19" y="26"/>
                  </a:lnTo>
                  <a:lnTo>
                    <a:pt x="24" y="27"/>
                  </a:lnTo>
                  <a:lnTo>
                    <a:pt x="29" y="28"/>
                  </a:lnTo>
                  <a:lnTo>
                    <a:pt x="35" y="27"/>
                  </a:lnTo>
                  <a:lnTo>
                    <a:pt x="39" y="26"/>
                  </a:lnTo>
                  <a:lnTo>
                    <a:pt x="43" y="25"/>
                  </a:lnTo>
                  <a:lnTo>
                    <a:pt x="47" y="23"/>
                  </a:lnTo>
                  <a:lnTo>
                    <a:pt x="49" y="21"/>
                  </a:lnTo>
                  <a:lnTo>
                    <a:pt x="51" y="18"/>
                  </a:lnTo>
                  <a:lnTo>
                    <a:pt x="52" y="15"/>
                  </a:lnTo>
                  <a:lnTo>
                    <a:pt x="54" y="6"/>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5" name="Freeform 890"/>
            <p:cNvSpPr>
              <a:spLocks/>
            </p:cNvSpPr>
            <p:nvPr/>
          </p:nvSpPr>
          <p:spPr bwMode="auto">
            <a:xfrm>
              <a:off x="3993" y="2877"/>
              <a:ext cx="48" cy="27"/>
            </a:xfrm>
            <a:custGeom>
              <a:avLst/>
              <a:gdLst>
                <a:gd name="T0" fmla="*/ 21 w 48"/>
                <a:gd name="T1" fmla="*/ 25 h 27"/>
                <a:gd name="T2" fmla="*/ 17 w 48"/>
                <a:gd name="T3" fmla="*/ 24 h 27"/>
                <a:gd name="T4" fmla="*/ 12 w 48"/>
                <a:gd name="T5" fmla="*/ 24 h 27"/>
                <a:gd name="T6" fmla="*/ 9 w 48"/>
                <a:gd name="T7" fmla="*/ 22 h 27"/>
                <a:gd name="T8" fmla="*/ 5 w 48"/>
                <a:gd name="T9" fmla="*/ 20 h 27"/>
                <a:gd name="T10" fmla="*/ 4 w 48"/>
                <a:gd name="T11" fmla="*/ 18 h 27"/>
                <a:gd name="T12" fmla="*/ 1 w 48"/>
                <a:gd name="T13" fmla="*/ 15 h 27"/>
                <a:gd name="T14" fmla="*/ 0 w 48"/>
                <a:gd name="T15" fmla="*/ 14 h 27"/>
                <a:gd name="T16" fmla="*/ 0 w 48"/>
                <a:gd name="T17" fmla="*/ 11 h 27"/>
                <a:gd name="T18" fmla="*/ 1 w 48"/>
                <a:gd name="T19" fmla="*/ 9 h 27"/>
                <a:gd name="T20" fmla="*/ 3 w 48"/>
                <a:gd name="T21" fmla="*/ 7 h 27"/>
                <a:gd name="T22" fmla="*/ 5 w 48"/>
                <a:gd name="T23" fmla="*/ 5 h 27"/>
                <a:gd name="T24" fmla="*/ 8 w 48"/>
                <a:gd name="T25" fmla="*/ 2 h 27"/>
                <a:gd name="T26" fmla="*/ 12 w 48"/>
                <a:gd name="T27" fmla="*/ 2 h 27"/>
                <a:gd name="T28" fmla="*/ 16 w 48"/>
                <a:gd name="T29" fmla="*/ 1 h 27"/>
                <a:gd name="T30" fmla="*/ 20 w 48"/>
                <a:gd name="T31" fmla="*/ 0 h 27"/>
                <a:gd name="T32" fmla="*/ 25 w 48"/>
                <a:gd name="T33" fmla="*/ 1 h 27"/>
                <a:gd name="T34" fmla="*/ 30 w 48"/>
                <a:gd name="T35" fmla="*/ 2 h 27"/>
                <a:gd name="T36" fmla="*/ 35 w 48"/>
                <a:gd name="T37" fmla="*/ 2 h 27"/>
                <a:gd name="T38" fmla="*/ 38 w 48"/>
                <a:gd name="T39" fmla="*/ 4 h 27"/>
                <a:gd name="T40" fmla="*/ 42 w 48"/>
                <a:gd name="T41" fmla="*/ 6 h 27"/>
                <a:gd name="T42" fmla="*/ 43 w 48"/>
                <a:gd name="T43" fmla="*/ 8 h 27"/>
                <a:gd name="T44" fmla="*/ 45 w 48"/>
                <a:gd name="T45" fmla="*/ 11 h 27"/>
                <a:gd name="T46" fmla="*/ 47 w 48"/>
                <a:gd name="T47" fmla="*/ 13 h 27"/>
                <a:gd name="T48" fmla="*/ 47 w 48"/>
                <a:gd name="T49" fmla="*/ 15 h 27"/>
                <a:gd name="T50" fmla="*/ 45 w 48"/>
                <a:gd name="T51" fmla="*/ 18 h 27"/>
                <a:gd name="T52" fmla="*/ 44 w 48"/>
                <a:gd name="T53" fmla="*/ 20 h 27"/>
                <a:gd name="T54" fmla="*/ 42 w 48"/>
                <a:gd name="T55" fmla="*/ 22 h 27"/>
                <a:gd name="T56" fmla="*/ 38 w 48"/>
                <a:gd name="T57" fmla="*/ 24 h 27"/>
                <a:gd name="T58" fmla="*/ 35 w 48"/>
                <a:gd name="T59" fmla="*/ 25 h 27"/>
                <a:gd name="T60" fmla="*/ 31 w 48"/>
                <a:gd name="T61" fmla="*/ 25 h 27"/>
                <a:gd name="T62" fmla="*/ 26 w 48"/>
                <a:gd name="T63" fmla="*/ 26 h 27"/>
                <a:gd name="T64" fmla="*/ 21 w 48"/>
                <a:gd name="T6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7">
                  <a:moveTo>
                    <a:pt x="21" y="25"/>
                  </a:moveTo>
                  <a:lnTo>
                    <a:pt x="17" y="24"/>
                  </a:lnTo>
                  <a:lnTo>
                    <a:pt x="12" y="24"/>
                  </a:lnTo>
                  <a:lnTo>
                    <a:pt x="9" y="22"/>
                  </a:lnTo>
                  <a:lnTo>
                    <a:pt x="5" y="20"/>
                  </a:lnTo>
                  <a:lnTo>
                    <a:pt x="4" y="18"/>
                  </a:lnTo>
                  <a:lnTo>
                    <a:pt x="1" y="15"/>
                  </a:lnTo>
                  <a:lnTo>
                    <a:pt x="0" y="14"/>
                  </a:lnTo>
                  <a:lnTo>
                    <a:pt x="0" y="11"/>
                  </a:lnTo>
                  <a:lnTo>
                    <a:pt x="1" y="9"/>
                  </a:lnTo>
                  <a:lnTo>
                    <a:pt x="3" y="7"/>
                  </a:lnTo>
                  <a:lnTo>
                    <a:pt x="5" y="5"/>
                  </a:lnTo>
                  <a:lnTo>
                    <a:pt x="8" y="2"/>
                  </a:lnTo>
                  <a:lnTo>
                    <a:pt x="12" y="2"/>
                  </a:lnTo>
                  <a:lnTo>
                    <a:pt x="16" y="1"/>
                  </a:lnTo>
                  <a:lnTo>
                    <a:pt x="20" y="0"/>
                  </a:lnTo>
                  <a:lnTo>
                    <a:pt x="25" y="1"/>
                  </a:lnTo>
                  <a:lnTo>
                    <a:pt x="30" y="2"/>
                  </a:lnTo>
                  <a:lnTo>
                    <a:pt x="35" y="2"/>
                  </a:lnTo>
                  <a:lnTo>
                    <a:pt x="38" y="4"/>
                  </a:lnTo>
                  <a:lnTo>
                    <a:pt x="42" y="6"/>
                  </a:lnTo>
                  <a:lnTo>
                    <a:pt x="43" y="8"/>
                  </a:lnTo>
                  <a:lnTo>
                    <a:pt x="45" y="11"/>
                  </a:lnTo>
                  <a:lnTo>
                    <a:pt x="47" y="13"/>
                  </a:lnTo>
                  <a:lnTo>
                    <a:pt x="47" y="15"/>
                  </a:lnTo>
                  <a:lnTo>
                    <a:pt x="45" y="18"/>
                  </a:lnTo>
                  <a:lnTo>
                    <a:pt x="44" y="20"/>
                  </a:lnTo>
                  <a:lnTo>
                    <a:pt x="42" y="22"/>
                  </a:lnTo>
                  <a:lnTo>
                    <a:pt x="38" y="24"/>
                  </a:lnTo>
                  <a:lnTo>
                    <a:pt x="35" y="25"/>
                  </a:lnTo>
                  <a:lnTo>
                    <a:pt x="31" y="25"/>
                  </a:lnTo>
                  <a:lnTo>
                    <a:pt x="26" y="26"/>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6" name="Freeform 891"/>
            <p:cNvSpPr>
              <a:spLocks/>
            </p:cNvSpPr>
            <p:nvPr/>
          </p:nvSpPr>
          <p:spPr bwMode="auto">
            <a:xfrm>
              <a:off x="3993" y="2877"/>
              <a:ext cx="54" cy="33"/>
            </a:xfrm>
            <a:custGeom>
              <a:avLst/>
              <a:gdLst>
                <a:gd name="T0" fmla="*/ 24 w 54"/>
                <a:gd name="T1" fmla="*/ 31 h 33"/>
                <a:gd name="T2" fmla="*/ 24 w 54"/>
                <a:gd name="T3" fmla="*/ 31 h 33"/>
                <a:gd name="T4" fmla="*/ 19 w 54"/>
                <a:gd name="T5" fmla="*/ 30 h 33"/>
                <a:gd name="T6" fmla="*/ 14 w 54"/>
                <a:gd name="T7" fmla="*/ 29 h 33"/>
                <a:gd name="T8" fmla="*/ 10 w 54"/>
                <a:gd name="T9" fmla="*/ 27 h 33"/>
                <a:gd name="T10" fmla="*/ 6 w 54"/>
                <a:gd name="T11" fmla="*/ 25 h 33"/>
                <a:gd name="T12" fmla="*/ 4 w 54"/>
                <a:gd name="T13" fmla="*/ 22 h 33"/>
                <a:gd name="T14" fmla="*/ 1 w 54"/>
                <a:gd name="T15" fmla="*/ 19 h 33"/>
                <a:gd name="T16" fmla="*/ 0 w 54"/>
                <a:gd name="T17" fmla="*/ 17 h 33"/>
                <a:gd name="T18" fmla="*/ 0 w 54"/>
                <a:gd name="T19" fmla="*/ 14 h 33"/>
                <a:gd name="T20" fmla="*/ 1 w 54"/>
                <a:gd name="T21" fmla="*/ 11 h 33"/>
                <a:gd name="T22" fmla="*/ 3 w 54"/>
                <a:gd name="T23" fmla="*/ 8 h 33"/>
                <a:gd name="T24" fmla="*/ 6 w 54"/>
                <a:gd name="T25" fmla="*/ 6 h 33"/>
                <a:gd name="T26" fmla="*/ 9 w 54"/>
                <a:gd name="T27" fmla="*/ 3 h 33"/>
                <a:gd name="T28" fmla="*/ 13 w 54"/>
                <a:gd name="T29" fmla="*/ 2 h 33"/>
                <a:gd name="T30" fmla="*/ 18 w 54"/>
                <a:gd name="T31" fmla="*/ 1 h 33"/>
                <a:gd name="T32" fmla="*/ 23 w 54"/>
                <a:gd name="T33" fmla="*/ 0 h 33"/>
                <a:gd name="T34" fmla="*/ 28 w 54"/>
                <a:gd name="T35" fmla="*/ 1 h 33"/>
                <a:gd name="T36" fmla="*/ 34 w 54"/>
                <a:gd name="T37" fmla="*/ 2 h 33"/>
                <a:gd name="T38" fmla="*/ 39 w 54"/>
                <a:gd name="T39" fmla="*/ 3 h 33"/>
                <a:gd name="T40" fmla="*/ 43 w 54"/>
                <a:gd name="T41" fmla="*/ 5 h 33"/>
                <a:gd name="T42" fmla="*/ 47 w 54"/>
                <a:gd name="T43" fmla="*/ 7 h 33"/>
                <a:gd name="T44" fmla="*/ 49 w 54"/>
                <a:gd name="T45" fmla="*/ 10 h 33"/>
                <a:gd name="T46" fmla="*/ 51 w 54"/>
                <a:gd name="T47" fmla="*/ 13 h 33"/>
                <a:gd name="T48" fmla="*/ 53 w 54"/>
                <a:gd name="T49" fmla="*/ 16 h 33"/>
                <a:gd name="T50" fmla="*/ 53 w 54"/>
                <a:gd name="T51" fmla="*/ 19 h 33"/>
                <a:gd name="T52" fmla="*/ 51 w 54"/>
                <a:gd name="T53" fmla="*/ 22 h 33"/>
                <a:gd name="T54" fmla="*/ 50 w 54"/>
                <a:gd name="T55" fmla="*/ 25 h 33"/>
                <a:gd name="T56" fmla="*/ 47 w 54"/>
                <a:gd name="T57" fmla="*/ 27 h 33"/>
                <a:gd name="T58" fmla="*/ 43 w 54"/>
                <a:gd name="T59" fmla="*/ 29 h 33"/>
                <a:gd name="T60" fmla="*/ 39 w 54"/>
                <a:gd name="T61" fmla="*/ 31 h 33"/>
                <a:gd name="T62" fmla="*/ 35 w 54"/>
                <a:gd name="T63" fmla="*/ 31 h 33"/>
                <a:gd name="T64" fmla="*/ 29 w 54"/>
                <a:gd name="T65" fmla="*/ 32 h 33"/>
                <a:gd name="T66" fmla="*/ 24 w 54"/>
                <a:gd name="T67"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3">
                  <a:moveTo>
                    <a:pt x="24" y="31"/>
                  </a:moveTo>
                  <a:lnTo>
                    <a:pt x="24" y="31"/>
                  </a:lnTo>
                  <a:lnTo>
                    <a:pt x="19" y="30"/>
                  </a:lnTo>
                  <a:lnTo>
                    <a:pt x="14" y="29"/>
                  </a:lnTo>
                  <a:lnTo>
                    <a:pt x="10" y="27"/>
                  </a:lnTo>
                  <a:lnTo>
                    <a:pt x="6" y="25"/>
                  </a:lnTo>
                  <a:lnTo>
                    <a:pt x="4" y="22"/>
                  </a:lnTo>
                  <a:lnTo>
                    <a:pt x="1" y="19"/>
                  </a:lnTo>
                  <a:lnTo>
                    <a:pt x="0" y="17"/>
                  </a:lnTo>
                  <a:lnTo>
                    <a:pt x="0" y="14"/>
                  </a:lnTo>
                  <a:lnTo>
                    <a:pt x="1" y="11"/>
                  </a:lnTo>
                  <a:lnTo>
                    <a:pt x="3" y="8"/>
                  </a:lnTo>
                  <a:lnTo>
                    <a:pt x="6" y="6"/>
                  </a:lnTo>
                  <a:lnTo>
                    <a:pt x="9" y="3"/>
                  </a:lnTo>
                  <a:lnTo>
                    <a:pt x="13" y="2"/>
                  </a:lnTo>
                  <a:lnTo>
                    <a:pt x="18" y="1"/>
                  </a:lnTo>
                  <a:lnTo>
                    <a:pt x="23" y="0"/>
                  </a:lnTo>
                  <a:lnTo>
                    <a:pt x="28" y="1"/>
                  </a:lnTo>
                  <a:lnTo>
                    <a:pt x="34" y="2"/>
                  </a:lnTo>
                  <a:lnTo>
                    <a:pt x="39" y="3"/>
                  </a:lnTo>
                  <a:lnTo>
                    <a:pt x="43" y="5"/>
                  </a:lnTo>
                  <a:lnTo>
                    <a:pt x="47" y="7"/>
                  </a:lnTo>
                  <a:lnTo>
                    <a:pt x="49" y="10"/>
                  </a:lnTo>
                  <a:lnTo>
                    <a:pt x="51" y="13"/>
                  </a:lnTo>
                  <a:lnTo>
                    <a:pt x="53" y="16"/>
                  </a:lnTo>
                  <a:lnTo>
                    <a:pt x="53" y="19"/>
                  </a:lnTo>
                  <a:lnTo>
                    <a:pt x="51" y="22"/>
                  </a:lnTo>
                  <a:lnTo>
                    <a:pt x="50" y="25"/>
                  </a:lnTo>
                  <a:lnTo>
                    <a:pt x="47" y="27"/>
                  </a:lnTo>
                  <a:lnTo>
                    <a:pt x="43" y="29"/>
                  </a:lnTo>
                  <a:lnTo>
                    <a:pt x="39" y="31"/>
                  </a:lnTo>
                  <a:lnTo>
                    <a:pt x="35" y="31"/>
                  </a:lnTo>
                  <a:lnTo>
                    <a:pt x="29" y="32"/>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7" name="Freeform 892"/>
            <p:cNvSpPr>
              <a:spLocks/>
            </p:cNvSpPr>
            <p:nvPr/>
          </p:nvSpPr>
          <p:spPr bwMode="auto">
            <a:xfrm>
              <a:off x="3998" y="2881"/>
              <a:ext cx="37" cy="20"/>
            </a:xfrm>
            <a:custGeom>
              <a:avLst/>
              <a:gdLst>
                <a:gd name="T0" fmla="*/ 17 w 37"/>
                <a:gd name="T1" fmla="*/ 19 h 20"/>
                <a:gd name="T2" fmla="*/ 14 w 37"/>
                <a:gd name="T3" fmla="*/ 19 h 20"/>
                <a:gd name="T4" fmla="*/ 10 w 37"/>
                <a:gd name="T5" fmla="*/ 17 h 20"/>
                <a:gd name="T6" fmla="*/ 7 w 37"/>
                <a:gd name="T7" fmla="*/ 17 h 20"/>
                <a:gd name="T8" fmla="*/ 4 w 37"/>
                <a:gd name="T9" fmla="*/ 15 h 20"/>
                <a:gd name="T10" fmla="*/ 3 w 37"/>
                <a:gd name="T11" fmla="*/ 14 h 20"/>
                <a:gd name="T12" fmla="*/ 1 w 37"/>
                <a:gd name="T13" fmla="*/ 12 h 20"/>
                <a:gd name="T14" fmla="*/ 0 w 37"/>
                <a:gd name="T15" fmla="*/ 10 h 20"/>
                <a:gd name="T16" fmla="*/ 0 w 37"/>
                <a:gd name="T17" fmla="*/ 8 h 20"/>
                <a:gd name="T18" fmla="*/ 1 w 37"/>
                <a:gd name="T19" fmla="*/ 6 h 20"/>
                <a:gd name="T20" fmla="*/ 3 w 37"/>
                <a:gd name="T21" fmla="*/ 5 h 20"/>
                <a:gd name="T22" fmla="*/ 4 w 37"/>
                <a:gd name="T23" fmla="*/ 3 h 20"/>
                <a:gd name="T24" fmla="*/ 7 w 37"/>
                <a:gd name="T25" fmla="*/ 2 h 20"/>
                <a:gd name="T26" fmla="*/ 9 w 37"/>
                <a:gd name="T27" fmla="*/ 2 h 20"/>
                <a:gd name="T28" fmla="*/ 13 w 37"/>
                <a:gd name="T29" fmla="*/ 1 h 20"/>
                <a:gd name="T30" fmla="*/ 16 w 37"/>
                <a:gd name="T31" fmla="*/ 0 h 20"/>
                <a:gd name="T32" fmla="*/ 20 w 37"/>
                <a:gd name="T33" fmla="*/ 1 h 20"/>
                <a:gd name="T34" fmla="*/ 23 w 37"/>
                <a:gd name="T35" fmla="*/ 2 h 20"/>
                <a:gd name="T36" fmla="*/ 27 w 37"/>
                <a:gd name="T37" fmla="*/ 2 h 20"/>
                <a:gd name="T38" fmla="*/ 29 w 37"/>
                <a:gd name="T39" fmla="*/ 3 h 20"/>
                <a:gd name="T40" fmla="*/ 32 w 37"/>
                <a:gd name="T41" fmla="*/ 5 h 20"/>
                <a:gd name="T42" fmla="*/ 33 w 37"/>
                <a:gd name="T43" fmla="*/ 6 h 20"/>
                <a:gd name="T44" fmla="*/ 35 w 37"/>
                <a:gd name="T45" fmla="*/ 8 h 20"/>
                <a:gd name="T46" fmla="*/ 36 w 37"/>
                <a:gd name="T47" fmla="*/ 10 h 20"/>
                <a:gd name="T48" fmla="*/ 36 w 37"/>
                <a:gd name="T49" fmla="*/ 11 h 20"/>
                <a:gd name="T50" fmla="*/ 35 w 37"/>
                <a:gd name="T51" fmla="*/ 14 h 20"/>
                <a:gd name="T52" fmla="*/ 33 w 37"/>
                <a:gd name="T53" fmla="*/ 15 h 20"/>
                <a:gd name="T54" fmla="*/ 33 w 37"/>
                <a:gd name="T55" fmla="*/ 17 h 20"/>
                <a:gd name="T56" fmla="*/ 30 w 37"/>
                <a:gd name="T57" fmla="*/ 17 h 20"/>
                <a:gd name="T58" fmla="*/ 27 w 37"/>
                <a:gd name="T59" fmla="*/ 19 h 20"/>
                <a:gd name="T60" fmla="*/ 24 w 37"/>
                <a:gd name="T61" fmla="*/ 19 h 20"/>
                <a:gd name="T62" fmla="*/ 21 w 37"/>
                <a:gd name="T63" fmla="*/ 19 h 20"/>
                <a:gd name="T64" fmla="*/ 17 w 37"/>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7" y="19"/>
                  </a:moveTo>
                  <a:lnTo>
                    <a:pt x="14" y="19"/>
                  </a:lnTo>
                  <a:lnTo>
                    <a:pt x="10" y="17"/>
                  </a:lnTo>
                  <a:lnTo>
                    <a:pt x="7" y="17"/>
                  </a:lnTo>
                  <a:lnTo>
                    <a:pt x="4" y="15"/>
                  </a:lnTo>
                  <a:lnTo>
                    <a:pt x="3" y="14"/>
                  </a:lnTo>
                  <a:lnTo>
                    <a:pt x="1" y="12"/>
                  </a:lnTo>
                  <a:lnTo>
                    <a:pt x="0" y="10"/>
                  </a:lnTo>
                  <a:lnTo>
                    <a:pt x="0" y="8"/>
                  </a:lnTo>
                  <a:lnTo>
                    <a:pt x="1" y="6"/>
                  </a:lnTo>
                  <a:lnTo>
                    <a:pt x="3" y="5"/>
                  </a:lnTo>
                  <a:lnTo>
                    <a:pt x="4" y="3"/>
                  </a:lnTo>
                  <a:lnTo>
                    <a:pt x="7" y="2"/>
                  </a:lnTo>
                  <a:lnTo>
                    <a:pt x="9" y="2"/>
                  </a:lnTo>
                  <a:lnTo>
                    <a:pt x="13" y="1"/>
                  </a:lnTo>
                  <a:lnTo>
                    <a:pt x="16" y="0"/>
                  </a:lnTo>
                  <a:lnTo>
                    <a:pt x="20" y="1"/>
                  </a:lnTo>
                  <a:lnTo>
                    <a:pt x="23" y="2"/>
                  </a:lnTo>
                  <a:lnTo>
                    <a:pt x="27" y="2"/>
                  </a:lnTo>
                  <a:lnTo>
                    <a:pt x="29" y="3"/>
                  </a:lnTo>
                  <a:lnTo>
                    <a:pt x="32" y="5"/>
                  </a:lnTo>
                  <a:lnTo>
                    <a:pt x="33" y="6"/>
                  </a:lnTo>
                  <a:lnTo>
                    <a:pt x="35" y="8"/>
                  </a:lnTo>
                  <a:lnTo>
                    <a:pt x="36" y="10"/>
                  </a:lnTo>
                  <a:lnTo>
                    <a:pt x="36" y="11"/>
                  </a:lnTo>
                  <a:lnTo>
                    <a:pt x="35" y="14"/>
                  </a:lnTo>
                  <a:lnTo>
                    <a:pt x="33" y="15"/>
                  </a:lnTo>
                  <a:lnTo>
                    <a:pt x="33" y="17"/>
                  </a:lnTo>
                  <a:lnTo>
                    <a:pt x="30" y="17"/>
                  </a:lnTo>
                  <a:lnTo>
                    <a:pt x="27" y="19"/>
                  </a:lnTo>
                  <a:lnTo>
                    <a:pt x="24" y="19"/>
                  </a:lnTo>
                  <a:lnTo>
                    <a:pt x="21" y="19"/>
                  </a:lnTo>
                  <a:lnTo>
                    <a:pt x="17"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8" name="Freeform 893"/>
            <p:cNvSpPr>
              <a:spLocks/>
            </p:cNvSpPr>
            <p:nvPr/>
          </p:nvSpPr>
          <p:spPr bwMode="auto">
            <a:xfrm>
              <a:off x="3998" y="2881"/>
              <a:ext cx="43" cy="26"/>
            </a:xfrm>
            <a:custGeom>
              <a:avLst/>
              <a:gdLst>
                <a:gd name="T0" fmla="*/ 20 w 43"/>
                <a:gd name="T1" fmla="*/ 25 h 26"/>
                <a:gd name="T2" fmla="*/ 20 w 43"/>
                <a:gd name="T3" fmla="*/ 25 h 26"/>
                <a:gd name="T4" fmla="*/ 16 w 43"/>
                <a:gd name="T5" fmla="*/ 25 h 26"/>
                <a:gd name="T6" fmla="*/ 12 w 43"/>
                <a:gd name="T7" fmla="*/ 23 h 26"/>
                <a:gd name="T8" fmla="*/ 8 w 43"/>
                <a:gd name="T9" fmla="*/ 22 h 26"/>
                <a:gd name="T10" fmla="*/ 5 w 43"/>
                <a:gd name="T11" fmla="*/ 20 h 26"/>
                <a:gd name="T12" fmla="*/ 3 w 43"/>
                <a:gd name="T13" fmla="*/ 18 h 26"/>
                <a:gd name="T14" fmla="*/ 1 w 43"/>
                <a:gd name="T15" fmla="*/ 16 h 26"/>
                <a:gd name="T16" fmla="*/ 0 w 43"/>
                <a:gd name="T17" fmla="*/ 13 h 26"/>
                <a:gd name="T18" fmla="*/ 0 w 43"/>
                <a:gd name="T19" fmla="*/ 11 h 26"/>
                <a:gd name="T20" fmla="*/ 1 w 43"/>
                <a:gd name="T21" fmla="*/ 8 h 26"/>
                <a:gd name="T22" fmla="*/ 3 w 43"/>
                <a:gd name="T23" fmla="*/ 6 h 26"/>
                <a:gd name="T24" fmla="*/ 5 w 43"/>
                <a:gd name="T25" fmla="*/ 4 h 26"/>
                <a:gd name="T26" fmla="*/ 8 w 43"/>
                <a:gd name="T27" fmla="*/ 3 h 26"/>
                <a:gd name="T28" fmla="*/ 11 w 43"/>
                <a:gd name="T29" fmla="*/ 2 h 26"/>
                <a:gd name="T30" fmla="*/ 15 w 43"/>
                <a:gd name="T31" fmla="*/ 1 h 26"/>
                <a:gd name="T32" fmla="*/ 19 w 43"/>
                <a:gd name="T33" fmla="*/ 0 h 26"/>
                <a:gd name="T34" fmla="*/ 23 w 43"/>
                <a:gd name="T35" fmla="*/ 1 h 26"/>
                <a:gd name="T36" fmla="*/ 27 w 43"/>
                <a:gd name="T37" fmla="*/ 2 h 26"/>
                <a:gd name="T38" fmla="*/ 31 w 43"/>
                <a:gd name="T39" fmla="*/ 3 h 26"/>
                <a:gd name="T40" fmla="*/ 34 w 43"/>
                <a:gd name="T41" fmla="*/ 4 h 26"/>
                <a:gd name="T42" fmla="*/ 37 w 43"/>
                <a:gd name="T43" fmla="*/ 6 h 26"/>
                <a:gd name="T44" fmla="*/ 39 w 43"/>
                <a:gd name="T45" fmla="*/ 8 h 26"/>
                <a:gd name="T46" fmla="*/ 41 w 43"/>
                <a:gd name="T47" fmla="*/ 10 h 26"/>
                <a:gd name="T48" fmla="*/ 42 w 43"/>
                <a:gd name="T49" fmla="*/ 13 h 26"/>
                <a:gd name="T50" fmla="*/ 42 w 43"/>
                <a:gd name="T51" fmla="*/ 15 h 26"/>
                <a:gd name="T52" fmla="*/ 41 w 43"/>
                <a:gd name="T53" fmla="*/ 18 h 26"/>
                <a:gd name="T54" fmla="*/ 39 w 43"/>
                <a:gd name="T55" fmla="*/ 20 h 26"/>
                <a:gd name="T56" fmla="*/ 38 w 43"/>
                <a:gd name="T57" fmla="*/ 22 h 26"/>
                <a:gd name="T58" fmla="*/ 35 w 43"/>
                <a:gd name="T59" fmla="*/ 23 h 26"/>
                <a:gd name="T60" fmla="*/ 31 w 43"/>
                <a:gd name="T61" fmla="*/ 25 h 26"/>
                <a:gd name="T62" fmla="*/ 28 w 43"/>
                <a:gd name="T63" fmla="*/ 25 h 26"/>
                <a:gd name="T64" fmla="*/ 24 w 43"/>
                <a:gd name="T65" fmla="*/ 25 h 26"/>
                <a:gd name="T66" fmla="*/ 20 w 43"/>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20" y="25"/>
                  </a:moveTo>
                  <a:lnTo>
                    <a:pt x="20" y="25"/>
                  </a:lnTo>
                  <a:lnTo>
                    <a:pt x="16" y="25"/>
                  </a:lnTo>
                  <a:lnTo>
                    <a:pt x="12" y="23"/>
                  </a:lnTo>
                  <a:lnTo>
                    <a:pt x="8" y="22"/>
                  </a:lnTo>
                  <a:lnTo>
                    <a:pt x="5" y="20"/>
                  </a:lnTo>
                  <a:lnTo>
                    <a:pt x="3" y="18"/>
                  </a:lnTo>
                  <a:lnTo>
                    <a:pt x="1" y="16"/>
                  </a:lnTo>
                  <a:lnTo>
                    <a:pt x="0" y="13"/>
                  </a:lnTo>
                  <a:lnTo>
                    <a:pt x="0" y="11"/>
                  </a:lnTo>
                  <a:lnTo>
                    <a:pt x="1" y="8"/>
                  </a:lnTo>
                  <a:lnTo>
                    <a:pt x="3" y="6"/>
                  </a:lnTo>
                  <a:lnTo>
                    <a:pt x="5" y="4"/>
                  </a:lnTo>
                  <a:lnTo>
                    <a:pt x="8" y="3"/>
                  </a:lnTo>
                  <a:lnTo>
                    <a:pt x="11" y="2"/>
                  </a:lnTo>
                  <a:lnTo>
                    <a:pt x="15" y="1"/>
                  </a:lnTo>
                  <a:lnTo>
                    <a:pt x="19" y="0"/>
                  </a:lnTo>
                  <a:lnTo>
                    <a:pt x="23" y="1"/>
                  </a:lnTo>
                  <a:lnTo>
                    <a:pt x="27" y="2"/>
                  </a:lnTo>
                  <a:lnTo>
                    <a:pt x="31" y="3"/>
                  </a:lnTo>
                  <a:lnTo>
                    <a:pt x="34" y="4"/>
                  </a:lnTo>
                  <a:lnTo>
                    <a:pt x="37" y="6"/>
                  </a:lnTo>
                  <a:lnTo>
                    <a:pt x="39" y="8"/>
                  </a:lnTo>
                  <a:lnTo>
                    <a:pt x="41" y="10"/>
                  </a:lnTo>
                  <a:lnTo>
                    <a:pt x="42" y="13"/>
                  </a:lnTo>
                  <a:lnTo>
                    <a:pt x="42" y="15"/>
                  </a:lnTo>
                  <a:lnTo>
                    <a:pt x="41" y="18"/>
                  </a:lnTo>
                  <a:lnTo>
                    <a:pt x="39" y="20"/>
                  </a:lnTo>
                  <a:lnTo>
                    <a:pt x="38" y="22"/>
                  </a:lnTo>
                  <a:lnTo>
                    <a:pt x="35" y="23"/>
                  </a:lnTo>
                  <a:lnTo>
                    <a:pt x="31" y="25"/>
                  </a:lnTo>
                  <a:lnTo>
                    <a:pt x="28" y="25"/>
                  </a:lnTo>
                  <a:lnTo>
                    <a:pt x="24" y="25"/>
                  </a:lnTo>
                  <a:lnTo>
                    <a:pt x="20"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99" name="Freeform 894"/>
            <p:cNvSpPr>
              <a:spLocks/>
            </p:cNvSpPr>
            <p:nvPr/>
          </p:nvSpPr>
          <p:spPr bwMode="auto">
            <a:xfrm>
              <a:off x="4032" y="2906"/>
              <a:ext cx="3" cy="3"/>
            </a:xfrm>
            <a:custGeom>
              <a:avLst/>
              <a:gdLst>
                <a:gd name="T0" fmla="*/ 2 w 3"/>
                <a:gd name="T1" fmla="*/ 2 h 3"/>
                <a:gd name="T2" fmla="*/ 2 w 3"/>
                <a:gd name="T3" fmla="*/ 1 h 3"/>
                <a:gd name="T4" fmla="*/ 2 w 3"/>
                <a:gd name="T5" fmla="*/ 0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0"/>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0" name="Freeform 895"/>
            <p:cNvSpPr>
              <a:spLocks/>
            </p:cNvSpPr>
            <p:nvPr/>
          </p:nvSpPr>
          <p:spPr bwMode="auto">
            <a:xfrm>
              <a:off x="4002" y="2906"/>
              <a:ext cx="31" cy="7"/>
            </a:xfrm>
            <a:custGeom>
              <a:avLst/>
              <a:gdLst>
                <a:gd name="T0" fmla="*/ 0 w 31"/>
                <a:gd name="T1" fmla="*/ 4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2 w 31"/>
                <a:gd name="T25" fmla="*/ 1 h 7"/>
                <a:gd name="T26" fmla="*/ 18 w 31"/>
                <a:gd name="T27" fmla="*/ 2 h 7"/>
                <a:gd name="T28" fmla="*/ 14 w 31"/>
                <a:gd name="T29" fmla="*/ 1 h 7"/>
                <a:gd name="T30" fmla="*/ 9 w 31"/>
                <a:gd name="T31" fmla="*/ 1 h 7"/>
                <a:gd name="T32" fmla="*/ 3 w 31"/>
                <a:gd name="T33" fmla="*/ 0 h 7"/>
                <a:gd name="T34" fmla="*/ 0 w 31"/>
                <a:gd name="T3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4"/>
                  </a:moveTo>
                  <a:lnTo>
                    <a:pt x="8" y="6"/>
                  </a:lnTo>
                  <a:lnTo>
                    <a:pt x="13" y="6"/>
                  </a:lnTo>
                  <a:lnTo>
                    <a:pt x="18" y="6"/>
                  </a:lnTo>
                  <a:lnTo>
                    <a:pt x="23" y="6"/>
                  </a:lnTo>
                  <a:lnTo>
                    <a:pt x="26" y="6"/>
                  </a:lnTo>
                  <a:lnTo>
                    <a:pt x="28" y="5"/>
                  </a:lnTo>
                  <a:lnTo>
                    <a:pt x="29" y="5"/>
                  </a:lnTo>
                  <a:lnTo>
                    <a:pt x="30" y="4"/>
                  </a:lnTo>
                  <a:lnTo>
                    <a:pt x="25" y="1"/>
                  </a:lnTo>
                  <a:lnTo>
                    <a:pt x="24" y="1"/>
                  </a:lnTo>
                  <a:lnTo>
                    <a:pt x="23" y="1"/>
                  </a:lnTo>
                  <a:lnTo>
                    <a:pt x="22" y="1"/>
                  </a:lnTo>
                  <a:lnTo>
                    <a:pt x="18" y="2"/>
                  </a:lnTo>
                  <a:lnTo>
                    <a:pt x="14" y="1"/>
                  </a:lnTo>
                  <a:lnTo>
                    <a:pt x="9" y="1"/>
                  </a:lnTo>
                  <a:lnTo>
                    <a:pt x="3"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1" name="Freeform 896"/>
            <p:cNvSpPr>
              <a:spLocks/>
            </p:cNvSpPr>
            <p:nvPr/>
          </p:nvSpPr>
          <p:spPr bwMode="auto">
            <a:xfrm>
              <a:off x="4000" y="2906"/>
              <a:ext cx="1" cy="3"/>
            </a:xfrm>
            <a:custGeom>
              <a:avLst/>
              <a:gdLst>
                <a:gd name="T0" fmla="*/ 0 w 1"/>
                <a:gd name="T1" fmla="*/ 0 h 3"/>
                <a:gd name="T2" fmla="*/ 0 w 1"/>
                <a:gd name="T3" fmla="*/ 0 h 3"/>
                <a:gd name="T4" fmla="*/ 0 w 1"/>
                <a:gd name="T5" fmla="*/ 1 h 3"/>
                <a:gd name="T6" fmla="*/ 0 w 1"/>
                <a:gd name="T7" fmla="*/ 1 h 3"/>
                <a:gd name="T8" fmla="*/ 0 w 1"/>
                <a:gd name="T9" fmla="*/ 2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0"/>
                  </a:lnTo>
                  <a:lnTo>
                    <a:pt x="0" y="1"/>
                  </a:lnTo>
                  <a:lnTo>
                    <a:pt x="0" y="1"/>
                  </a:lnTo>
                  <a:lnTo>
                    <a:pt x="0"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2" name="Freeform 897"/>
            <p:cNvSpPr>
              <a:spLocks/>
            </p:cNvSpPr>
            <p:nvPr/>
          </p:nvSpPr>
          <p:spPr bwMode="auto">
            <a:xfrm>
              <a:off x="3936" y="2863"/>
              <a:ext cx="48" cy="22"/>
            </a:xfrm>
            <a:custGeom>
              <a:avLst/>
              <a:gdLst>
                <a:gd name="T0" fmla="*/ 0 w 48"/>
                <a:gd name="T1" fmla="*/ 7 h 22"/>
                <a:gd name="T2" fmla="*/ 0 w 48"/>
                <a:gd name="T3" fmla="*/ 9 h 22"/>
                <a:gd name="T4" fmla="*/ 1 w 48"/>
                <a:gd name="T5" fmla="*/ 11 h 22"/>
                <a:gd name="T6" fmla="*/ 3 w 48"/>
                <a:gd name="T7" fmla="*/ 13 h 22"/>
                <a:gd name="T8" fmla="*/ 5 w 48"/>
                <a:gd name="T9" fmla="*/ 16 h 22"/>
                <a:gd name="T10" fmla="*/ 8 w 48"/>
                <a:gd name="T11" fmla="*/ 17 h 22"/>
                <a:gd name="T12" fmla="*/ 12 w 48"/>
                <a:gd name="T13" fmla="*/ 19 h 22"/>
                <a:gd name="T14" fmla="*/ 17 w 48"/>
                <a:gd name="T15" fmla="*/ 19 h 22"/>
                <a:gd name="T16" fmla="*/ 21 w 48"/>
                <a:gd name="T17" fmla="*/ 20 h 22"/>
                <a:gd name="T18" fmla="*/ 26 w 48"/>
                <a:gd name="T19" fmla="*/ 21 h 22"/>
                <a:gd name="T20" fmla="*/ 30 w 48"/>
                <a:gd name="T21" fmla="*/ 20 h 22"/>
                <a:gd name="T22" fmla="*/ 35 w 48"/>
                <a:gd name="T23" fmla="*/ 19 h 22"/>
                <a:gd name="T24" fmla="*/ 38 w 48"/>
                <a:gd name="T25" fmla="*/ 19 h 22"/>
                <a:gd name="T26" fmla="*/ 41 w 48"/>
                <a:gd name="T27" fmla="*/ 17 h 22"/>
                <a:gd name="T28" fmla="*/ 43 w 48"/>
                <a:gd name="T29" fmla="*/ 16 h 22"/>
                <a:gd name="T30" fmla="*/ 45 w 48"/>
                <a:gd name="T31" fmla="*/ 13 h 22"/>
                <a:gd name="T32" fmla="*/ 46 w 48"/>
                <a:gd name="T33" fmla="*/ 11 h 22"/>
                <a:gd name="T34" fmla="*/ 47 w 48"/>
                <a:gd name="T35" fmla="*/ 5 h 22"/>
                <a:gd name="T36" fmla="*/ 1 w 48"/>
                <a:gd name="T37" fmla="*/ 0 h 22"/>
                <a:gd name="T38" fmla="*/ 0 w 48"/>
                <a:gd name="T39"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2">
                  <a:moveTo>
                    <a:pt x="0" y="7"/>
                  </a:moveTo>
                  <a:lnTo>
                    <a:pt x="0" y="9"/>
                  </a:lnTo>
                  <a:lnTo>
                    <a:pt x="1" y="11"/>
                  </a:lnTo>
                  <a:lnTo>
                    <a:pt x="3" y="13"/>
                  </a:lnTo>
                  <a:lnTo>
                    <a:pt x="5" y="16"/>
                  </a:lnTo>
                  <a:lnTo>
                    <a:pt x="8" y="17"/>
                  </a:lnTo>
                  <a:lnTo>
                    <a:pt x="12" y="19"/>
                  </a:lnTo>
                  <a:lnTo>
                    <a:pt x="17" y="19"/>
                  </a:lnTo>
                  <a:lnTo>
                    <a:pt x="21" y="20"/>
                  </a:lnTo>
                  <a:lnTo>
                    <a:pt x="26" y="21"/>
                  </a:lnTo>
                  <a:lnTo>
                    <a:pt x="30" y="20"/>
                  </a:lnTo>
                  <a:lnTo>
                    <a:pt x="35" y="19"/>
                  </a:lnTo>
                  <a:lnTo>
                    <a:pt x="38" y="19"/>
                  </a:lnTo>
                  <a:lnTo>
                    <a:pt x="41" y="17"/>
                  </a:lnTo>
                  <a:lnTo>
                    <a:pt x="43" y="16"/>
                  </a:lnTo>
                  <a:lnTo>
                    <a:pt x="45" y="13"/>
                  </a:lnTo>
                  <a:lnTo>
                    <a:pt x="46" y="11"/>
                  </a:lnTo>
                  <a:lnTo>
                    <a:pt x="47" y="5"/>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3" name="Freeform 898"/>
            <p:cNvSpPr>
              <a:spLocks/>
            </p:cNvSpPr>
            <p:nvPr/>
          </p:nvSpPr>
          <p:spPr bwMode="auto">
            <a:xfrm>
              <a:off x="3936" y="2863"/>
              <a:ext cx="54" cy="28"/>
            </a:xfrm>
            <a:custGeom>
              <a:avLst/>
              <a:gdLst>
                <a:gd name="T0" fmla="*/ 0 w 54"/>
                <a:gd name="T1" fmla="*/ 9 h 28"/>
                <a:gd name="T2" fmla="*/ 0 w 54"/>
                <a:gd name="T3" fmla="*/ 9 h 28"/>
                <a:gd name="T4" fmla="*/ 0 w 54"/>
                <a:gd name="T5" fmla="*/ 12 h 28"/>
                <a:gd name="T6" fmla="*/ 1 w 54"/>
                <a:gd name="T7" fmla="*/ 14 h 28"/>
                <a:gd name="T8" fmla="*/ 3 w 54"/>
                <a:gd name="T9" fmla="*/ 17 h 28"/>
                <a:gd name="T10" fmla="*/ 6 w 54"/>
                <a:gd name="T11" fmla="*/ 20 h 28"/>
                <a:gd name="T12" fmla="*/ 9 w 54"/>
                <a:gd name="T13" fmla="*/ 22 h 28"/>
                <a:gd name="T14" fmla="*/ 14 w 54"/>
                <a:gd name="T15" fmla="*/ 24 h 28"/>
                <a:gd name="T16" fmla="*/ 19 w 54"/>
                <a:gd name="T17" fmla="*/ 25 h 28"/>
                <a:gd name="T18" fmla="*/ 24 w 54"/>
                <a:gd name="T19" fmla="*/ 26 h 28"/>
                <a:gd name="T20" fmla="*/ 29 w 54"/>
                <a:gd name="T21" fmla="*/ 27 h 28"/>
                <a:gd name="T22" fmla="*/ 34 w 54"/>
                <a:gd name="T23" fmla="*/ 26 h 28"/>
                <a:gd name="T24" fmla="*/ 39 w 54"/>
                <a:gd name="T25" fmla="*/ 25 h 28"/>
                <a:gd name="T26" fmla="*/ 43 w 54"/>
                <a:gd name="T27" fmla="*/ 24 h 28"/>
                <a:gd name="T28" fmla="*/ 46 w 54"/>
                <a:gd name="T29" fmla="*/ 22 h 28"/>
                <a:gd name="T30" fmla="*/ 49 w 54"/>
                <a:gd name="T31" fmla="*/ 20 h 28"/>
                <a:gd name="T32" fmla="*/ 51 w 54"/>
                <a:gd name="T33" fmla="*/ 17 h 28"/>
                <a:gd name="T34" fmla="*/ 52 w 54"/>
                <a:gd name="T35" fmla="*/ 14 h 28"/>
                <a:gd name="T36" fmla="*/ 53 w 54"/>
                <a:gd name="T37" fmla="*/ 6 h 28"/>
                <a:gd name="T38" fmla="*/ 1 w 54"/>
                <a:gd name="T39" fmla="*/ 0 h 28"/>
                <a:gd name="T40" fmla="*/ 0 w 54"/>
                <a:gd name="T41"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8">
                  <a:moveTo>
                    <a:pt x="0" y="9"/>
                  </a:moveTo>
                  <a:lnTo>
                    <a:pt x="0" y="9"/>
                  </a:lnTo>
                  <a:lnTo>
                    <a:pt x="0" y="12"/>
                  </a:lnTo>
                  <a:lnTo>
                    <a:pt x="1" y="14"/>
                  </a:lnTo>
                  <a:lnTo>
                    <a:pt x="3" y="17"/>
                  </a:lnTo>
                  <a:lnTo>
                    <a:pt x="6" y="20"/>
                  </a:lnTo>
                  <a:lnTo>
                    <a:pt x="9" y="22"/>
                  </a:lnTo>
                  <a:lnTo>
                    <a:pt x="14" y="24"/>
                  </a:lnTo>
                  <a:lnTo>
                    <a:pt x="19" y="25"/>
                  </a:lnTo>
                  <a:lnTo>
                    <a:pt x="24" y="26"/>
                  </a:lnTo>
                  <a:lnTo>
                    <a:pt x="29" y="27"/>
                  </a:lnTo>
                  <a:lnTo>
                    <a:pt x="34" y="26"/>
                  </a:lnTo>
                  <a:lnTo>
                    <a:pt x="39" y="25"/>
                  </a:lnTo>
                  <a:lnTo>
                    <a:pt x="43" y="24"/>
                  </a:lnTo>
                  <a:lnTo>
                    <a:pt x="46" y="22"/>
                  </a:lnTo>
                  <a:lnTo>
                    <a:pt x="49" y="20"/>
                  </a:lnTo>
                  <a:lnTo>
                    <a:pt x="51" y="17"/>
                  </a:lnTo>
                  <a:lnTo>
                    <a:pt x="52" y="14"/>
                  </a:lnTo>
                  <a:lnTo>
                    <a:pt x="53" y="6"/>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4" name="Freeform 899"/>
            <p:cNvSpPr>
              <a:spLocks/>
            </p:cNvSpPr>
            <p:nvPr/>
          </p:nvSpPr>
          <p:spPr bwMode="auto">
            <a:xfrm>
              <a:off x="3937" y="2850"/>
              <a:ext cx="47" cy="26"/>
            </a:xfrm>
            <a:custGeom>
              <a:avLst/>
              <a:gdLst>
                <a:gd name="T0" fmla="*/ 21 w 47"/>
                <a:gd name="T1" fmla="*/ 25 h 26"/>
                <a:gd name="T2" fmla="*/ 17 w 47"/>
                <a:gd name="T3" fmla="*/ 24 h 26"/>
                <a:gd name="T4" fmla="*/ 12 w 47"/>
                <a:gd name="T5" fmla="*/ 23 h 26"/>
                <a:gd name="T6" fmla="*/ 8 w 47"/>
                <a:gd name="T7" fmla="*/ 22 h 26"/>
                <a:gd name="T8" fmla="*/ 5 w 47"/>
                <a:gd name="T9" fmla="*/ 20 h 26"/>
                <a:gd name="T10" fmla="*/ 3 w 47"/>
                <a:gd name="T11" fmla="*/ 18 h 26"/>
                <a:gd name="T12" fmla="*/ 1 w 47"/>
                <a:gd name="T13" fmla="*/ 15 h 26"/>
                <a:gd name="T14" fmla="*/ 0 w 47"/>
                <a:gd name="T15" fmla="*/ 13 h 26"/>
                <a:gd name="T16" fmla="*/ 0 w 47"/>
                <a:gd name="T17" fmla="*/ 10 h 26"/>
                <a:gd name="T18" fmla="*/ 1 w 47"/>
                <a:gd name="T19" fmla="*/ 8 h 26"/>
                <a:gd name="T20" fmla="*/ 3 w 47"/>
                <a:gd name="T21" fmla="*/ 6 h 26"/>
                <a:gd name="T22" fmla="*/ 4 w 47"/>
                <a:gd name="T23" fmla="*/ 4 h 26"/>
                <a:gd name="T24" fmla="*/ 8 w 47"/>
                <a:gd name="T25" fmla="*/ 2 h 26"/>
                <a:gd name="T26" fmla="*/ 12 w 47"/>
                <a:gd name="T27" fmla="*/ 1 h 26"/>
                <a:gd name="T28" fmla="*/ 16 w 47"/>
                <a:gd name="T29" fmla="*/ 0 h 26"/>
                <a:gd name="T30" fmla="*/ 20 w 47"/>
                <a:gd name="T31" fmla="*/ 0 h 26"/>
                <a:gd name="T32" fmla="*/ 25 w 47"/>
                <a:gd name="T33" fmla="*/ 0 h 26"/>
                <a:gd name="T34" fmla="*/ 29 w 47"/>
                <a:gd name="T35" fmla="*/ 1 h 26"/>
                <a:gd name="T36" fmla="*/ 34 w 47"/>
                <a:gd name="T37" fmla="*/ 2 h 26"/>
                <a:gd name="T38" fmla="*/ 37 w 47"/>
                <a:gd name="T39" fmla="*/ 3 h 26"/>
                <a:gd name="T40" fmla="*/ 41 w 47"/>
                <a:gd name="T41" fmla="*/ 6 h 26"/>
                <a:gd name="T42" fmla="*/ 43 w 47"/>
                <a:gd name="T43" fmla="*/ 8 h 26"/>
                <a:gd name="T44" fmla="*/ 45 w 47"/>
                <a:gd name="T45" fmla="*/ 10 h 26"/>
                <a:gd name="T46" fmla="*/ 46 w 47"/>
                <a:gd name="T47" fmla="*/ 12 h 26"/>
                <a:gd name="T48" fmla="*/ 46 w 47"/>
                <a:gd name="T49" fmla="*/ 15 h 26"/>
                <a:gd name="T50" fmla="*/ 45 w 47"/>
                <a:gd name="T51" fmla="*/ 18 h 26"/>
                <a:gd name="T52" fmla="*/ 43 w 47"/>
                <a:gd name="T53" fmla="*/ 20 h 26"/>
                <a:gd name="T54" fmla="*/ 41 w 47"/>
                <a:gd name="T55" fmla="*/ 22 h 26"/>
                <a:gd name="T56" fmla="*/ 38 w 47"/>
                <a:gd name="T57" fmla="*/ 23 h 26"/>
                <a:gd name="T58" fmla="*/ 35 w 47"/>
                <a:gd name="T59" fmla="*/ 24 h 26"/>
                <a:gd name="T60" fmla="*/ 30 w 47"/>
                <a:gd name="T61" fmla="*/ 25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8" y="22"/>
                  </a:lnTo>
                  <a:lnTo>
                    <a:pt x="5" y="20"/>
                  </a:lnTo>
                  <a:lnTo>
                    <a:pt x="3" y="18"/>
                  </a:lnTo>
                  <a:lnTo>
                    <a:pt x="1" y="15"/>
                  </a:lnTo>
                  <a:lnTo>
                    <a:pt x="0" y="13"/>
                  </a:lnTo>
                  <a:lnTo>
                    <a:pt x="0" y="10"/>
                  </a:lnTo>
                  <a:lnTo>
                    <a:pt x="1" y="8"/>
                  </a:lnTo>
                  <a:lnTo>
                    <a:pt x="3" y="6"/>
                  </a:lnTo>
                  <a:lnTo>
                    <a:pt x="4" y="4"/>
                  </a:lnTo>
                  <a:lnTo>
                    <a:pt x="8" y="2"/>
                  </a:lnTo>
                  <a:lnTo>
                    <a:pt x="12" y="1"/>
                  </a:lnTo>
                  <a:lnTo>
                    <a:pt x="16" y="0"/>
                  </a:lnTo>
                  <a:lnTo>
                    <a:pt x="20" y="0"/>
                  </a:lnTo>
                  <a:lnTo>
                    <a:pt x="25" y="0"/>
                  </a:lnTo>
                  <a:lnTo>
                    <a:pt x="29" y="1"/>
                  </a:lnTo>
                  <a:lnTo>
                    <a:pt x="34" y="2"/>
                  </a:lnTo>
                  <a:lnTo>
                    <a:pt x="37" y="3"/>
                  </a:lnTo>
                  <a:lnTo>
                    <a:pt x="41" y="6"/>
                  </a:lnTo>
                  <a:lnTo>
                    <a:pt x="43" y="8"/>
                  </a:lnTo>
                  <a:lnTo>
                    <a:pt x="45" y="10"/>
                  </a:lnTo>
                  <a:lnTo>
                    <a:pt x="46" y="12"/>
                  </a:lnTo>
                  <a:lnTo>
                    <a:pt x="46" y="15"/>
                  </a:lnTo>
                  <a:lnTo>
                    <a:pt x="45" y="18"/>
                  </a:lnTo>
                  <a:lnTo>
                    <a:pt x="43" y="20"/>
                  </a:lnTo>
                  <a:lnTo>
                    <a:pt x="41" y="22"/>
                  </a:lnTo>
                  <a:lnTo>
                    <a:pt x="38" y="23"/>
                  </a:lnTo>
                  <a:lnTo>
                    <a:pt x="35" y="24"/>
                  </a:lnTo>
                  <a:lnTo>
                    <a:pt x="30" y="25"/>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5" name="Freeform 900"/>
            <p:cNvSpPr>
              <a:spLocks/>
            </p:cNvSpPr>
            <p:nvPr/>
          </p:nvSpPr>
          <p:spPr bwMode="auto">
            <a:xfrm>
              <a:off x="3937" y="2850"/>
              <a:ext cx="53" cy="32"/>
            </a:xfrm>
            <a:custGeom>
              <a:avLst/>
              <a:gdLst>
                <a:gd name="T0" fmla="*/ 24 w 53"/>
                <a:gd name="T1" fmla="*/ 31 h 32"/>
                <a:gd name="T2" fmla="*/ 24 w 53"/>
                <a:gd name="T3" fmla="*/ 31 h 32"/>
                <a:gd name="T4" fmla="*/ 19 w 53"/>
                <a:gd name="T5" fmla="*/ 30 h 32"/>
                <a:gd name="T6" fmla="*/ 14 w 53"/>
                <a:gd name="T7" fmla="*/ 29 h 32"/>
                <a:gd name="T8" fmla="*/ 9 w 53"/>
                <a:gd name="T9" fmla="*/ 27 h 32"/>
                <a:gd name="T10" fmla="*/ 6 w 53"/>
                <a:gd name="T11" fmla="*/ 25 h 32"/>
                <a:gd name="T12" fmla="*/ 3 w 53"/>
                <a:gd name="T13" fmla="*/ 22 h 32"/>
                <a:gd name="T14" fmla="*/ 1 w 53"/>
                <a:gd name="T15" fmla="*/ 19 h 32"/>
                <a:gd name="T16" fmla="*/ 0 w 53"/>
                <a:gd name="T17" fmla="*/ 16 h 32"/>
                <a:gd name="T18" fmla="*/ 0 w 53"/>
                <a:gd name="T19" fmla="*/ 13 h 32"/>
                <a:gd name="T20" fmla="*/ 1 w 53"/>
                <a:gd name="T21" fmla="*/ 10 h 32"/>
                <a:gd name="T22" fmla="*/ 3 w 53"/>
                <a:gd name="T23" fmla="*/ 7 h 32"/>
                <a:gd name="T24" fmla="*/ 5 w 53"/>
                <a:gd name="T25" fmla="*/ 5 h 32"/>
                <a:gd name="T26" fmla="*/ 9 w 53"/>
                <a:gd name="T27" fmla="*/ 3 h 32"/>
                <a:gd name="T28" fmla="*/ 13 w 53"/>
                <a:gd name="T29" fmla="*/ 1 h 32"/>
                <a:gd name="T30" fmla="*/ 18 w 53"/>
                <a:gd name="T31" fmla="*/ 0 h 32"/>
                <a:gd name="T32" fmla="*/ 23 w 53"/>
                <a:gd name="T33" fmla="*/ 0 h 32"/>
                <a:gd name="T34" fmla="*/ 28 w 53"/>
                <a:gd name="T35" fmla="*/ 0 h 32"/>
                <a:gd name="T36" fmla="*/ 33 w 53"/>
                <a:gd name="T37" fmla="*/ 1 h 32"/>
                <a:gd name="T38" fmla="*/ 38 w 53"/>
                <a:gd name="T39" fmla="*/ 3 h 32"/>
                <a:gd name="T40" fmla="*/ 42 w 53"/>
                <a:gd name="T41" fmla="*/ 4 h 32"/>
                <a:gd name="T42" fmla="*/ 46 w 53"/>
                <a:gd name="T43" fmla="*/ 7 h 32"/>
                <a:gd name="T44" fmla="*/ 49 w 53"/>
                <a:gd name="T45" fmla="*/ 10 h 32"/>
                <a:gd name="T46" fmla="*/ 51 w 53"/>
                <a:gd name="T47" fmla="*/ 12 h 32"/>
                <a:gd name="T48" fmla="*/ 52 w 53"/>
                <a:gd name="T49" fmla="*/ 15 h 32"/>
                <a:gd name="T50" fmla="*/ 52 w 53"/>
                <a:gd name="T51" fmla="*/ 19 h 32"/>
                <a:gd name="T52" fmla="*/ 51 w 53"/>
                <a:gd name="T53" fmla="*/ 22 h 32"/>
                <a:gd name="T54" fmla="*/ 49 w 53"/>
                <a:gd name="T55" fmla="*/ 25 h 32"/>
                <a:gd name="T56" fmla="*/ 46 w 53"/>
                <a:gd name="T57" fmla="*/ 27 h 32"/>
                <a:gd name="T58" fmla="*/ 43 w 53"/>
                <a:gd name="T59" fmla="*/ 29 h 32"/>
                <a:gd name="T60" fmla="*/ 39 w 53"/>
                <a:gd name="T61" fmla="*/ 30 h 32"/>
                <a:gd name="T62" fmla="*/ 34 w 53"/>
                <a:gd name="T63" fmla="*/ 31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9"/>
                  </a:lnTo>
                  <a:lnTo>
                    <a:pt x="9" y="27"/>
                  </a:lnTo>
                  <a:lnTo>
                    <a:pt x="6" y="25"/>
                  </a:lnTo>
                  <a:lnTo>
                    <a:pt x="3" y="22"/>
                  </a:lnTo>
                  <a:lnTo>
                    <a:pt x="1" y="19"/>
                  </a:lnTo>
                  <a:lnTo>
                    <a:pt x="0" y="16"/>
                  </a:lnTo>
                  <a:lnTo>
                    <a:pt x="0" y="13"/>
                  </a:lnTo>
                  <a:lnTo>
                    <a:pt x="1" y="10"/>
                  </a:lnTo>
                  <a:lnTo>
                    <a:pt x="3" y="7"/>
                  </a:lnTo>
                  <a:lnTo>
                    <a:pt x="5" y="5"/>
                  </a:lnTo>
                  <a:lnTo>
                    <a:pt x="9" y="3"/>
                  </a:lnTo>
                  <a:lnTo>
                    <a:pt x="13" y="1"/>
                  </a:lnTo>
                  <a:lnTo>
                    <a:pt x="18" y="0"/>
                  </a:lnTo>
                  <a:lnTo>
                    <a:pt x="23" y="0"/>
                  </a:lnTo>
                  <a:lnTo>
                    <a:pt x="28" y="0"/>
                  </a:lnTo>
                  <a:lnTo>
                    <a:pt x="33" y="1"/>
                  </a:lnTo>
                  <a:lnTo>
                    <a:pt x="38" y="3"/>
                  </a:lnTo>
                  <a:lnTo>
                    <a:pt x="42" y="4"/>
                  </a:lnTo>
                  <a:lnTo>
                    <a:pt x="46" y="7"/>
                  </a:lnTo>
                  <a:lnTo>
                    <a:pt x="49" y="10"/>
                  </a:lnTo>
                  <a:lnTo>
                    <a:pt x="51" y="12"/>
                  </a:lnTo>
                  <a:lnTo>
                    <a:pt x="52" y="15"/>
                  </a:lnTo>
                  <a:lnTo>
                    <a:pt x="52" y="19"/>
                  </a:lnTo>
                  <a:lnTo>
                    <a:pt x="51" y="22"/>
                  </a:lnTo>
                  <a:lnTo>
                    <a:pt x="49" y="25"/>
                  </a:lnTo>
                  <a:lnTo>
                    <a:pt x="46" y="27"/>
                  </a:lnTo>
                  <a:lnTo>
                    <a:pt x="43" y="29"/>
                  </a:lnTo>
                  <a:lnTo>
                    <a:pt x="39" y="30"/>
                  </a:lnTo>
                  <a:lnTo>
                    <a:pt x="34" y="31"/>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6" name="Freeform 901"/>
            <p:cNvSpPr>
              <a:spLocks/>
            </p:cNvSpPr>
            <p:nvPr/>
          </p:nvSpPr>
          <p:spPr bwMode="auto">
            <a:xfrm>
              <a:off x="3942" y="2854"/>
              <a:ext cx="36" cy="20"/>
            </a:xfrm>
            <a:custGeom>
              <a:avLst/>
              <a:gdLst>
                <a:gd name="T0" fmla="*/ 16 w 36"/>
                <a:gd name="T1" fmla="*/ 19 h 20"/>
                <a:gd name="T2" fmla="*/ 13 w 36"/>
                <a:gd name="T3" fmla="*/ 18 h 20"/>
                <a:gd name="T4" fmla="*/ 9 w 36"/>
                <a:gd name="T5" fmla="*/ 17 h 20"/>
                <a:gd name="T6" fmla="*/ 7 w 36"/>
                <a:gd name="T7" fmla="*/ 16 h 20"/>
                <a:gd name="T8" fmla="*/ 4 w 36"/>
                <a:gd name="T9" fmla="*/ 14 h 20"/>
                <a:gd name="T10" fmla="*/ 3 w 36"/>
                <a:gd name="T11" fmla="*/ 14 h 20"/>
                <a:gd name="T12" fmla="*/ 1 w 36"/>
                <a:gd name="T13" fmla="*/ 11 h 20"/>
                <a:gd name="T14" fmla="*/ 0 w 36"/>
                <a:gd name="T15" fmla="*/ 9 h 20"/>
                <a:gd name="T16" fmla="*/ 0 w 36"/>
                <a:gd name="T17" fmla="*/ 8 h 20"/>
                <a:gd name="T18" fmla="*/ 0 w 36"/>
                <a:gd name="T19" fmla="*/ 6 h 20"/>
                <a:gd name="T20" fmla="*/ 2 w 36"/>
                <a:gd name="T21" fmla="*/ 5 h 20"/>
                <a:gd name="T22" fmla="*/ 3 w 36"/>
                <a:gd name="T23" fmla="*/ 3 h 20"/>
                <a:gd name="T24" fmla="*/ 6 w 36"/>
                <a:gd name="T25" fmla="*/ 2 h 20"/>
                <a:gd name="T26" fmla="*/ 9 w 36"/>
                <a:gd name="T27" fmla="*/ 1 h 20"/>
                <a:gd name="T28" fmla="*/ 12 w 36"/>
                <a:gd name="T29" fmla="*/ 0 h 20"/>
                <a:gd name="T30" fmla="*/ 15 w 36"/>
                <a:gd name="T31" fmla="*/ 0 h 20"/>
                <a:gd name="T32" fmla="*/ 19 w 36"/>
                <a:gd name="T33" fmla="*/ 0 h 20"/>
                <a:gd name="T34" fmla="*/ 22 w 36"/>
                <a:gd name="T35" fmla="*/ 1 h 20"/>
                <a:gd name="T36" fmla="*/ 26 w 36"/>
                <a:gd name="T37" fmla="*/ 2 h 20"/>
                <a:gd name="T38" fmla="*/ 29 w 36"/>
                <a:gd name="T39" fmla="*/ 3 h 20"/>
                <a:gd name="T40" fmla="*/ 32 w 36"/>
                <a:gd name="T41" fmla="*/ 5 h 20"/>
                <a:gd name="T42" fmla="*/ 33 w 36"/>
                <a:gd name="T43" fmla="*/ 5 h 20"/>
                <a:gd name="T44" fmla="*/ 35 w 36"/>
                <a:gd name="T45" fmla="*/ 8 h 20"/>
                <a:gd name="T46" fmla="*/ 35 w 36"/>
                <a:gd name="T47" fmla="*/ 9 h 20"/>
                <a:gd name="T48" fmla="*/ 35 w 36"/>
                <a:gd name="T49" fmla="*/ 11 h 20"/>
                <a:gd name="T50" fmla="*/ 35 w 36"/>
                <a:gd name="T51" fmla="*/ 13 h 20"/>
                <a:gd name="T52" fmla="*/ 33 w 36"/>
                <a:gd name="T53" fmla="*/ 14 h 20"/>
                <a:gd name="T54" fmla="*/ 32 w 36"/>
                <a:gd name="T55" fmla="*/ 16 h 20"/>
                <a:gd name="T56" fmla="*/ 29 w 36"/>
                <a:gd name="T57" fmla="*/ 17 h 20"/>
                <a:gd name="T58" fmla="*/ 26 w 36"/>
                <a:gd name="T59" fmla="*/ 18 h 20"/>
                <a:gd name="T60" fmla="*/ 23 w 36"/>
                <a:gd name="T61" fmla="*/ 19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9" y="17"/>
                  </a:lnTo>
                  <a:lnTo>
                    <a:pt x="7" y="16"/>
                  </a:lnTo>
                  <a:lnTo>
                    <a:pt x="4" y="14"/>
                  </a:lnTo>
                  <a:lnTo>
                    <a:pt x="3" y="14"/>
                  </a:lnTo>
                  <a:lnTo>
                    <a:pt x="1" y="11"/>
                  </a:lnTo>
                  <a:lnTo>
                    <a:pt x="0" y="9"/>
                  </a:lnTo>
                  <a:lnTo>
                    <a:pt x="0" y="8"/>
                  </a:lnTo>
                  <a:lnTo>
                    <a:pt x="0" y="6"/>
                  </a:lnTo>
                  <a:lnTo>
                    <a:pt x="2" y="5"/>
                  </a:lnTo>
                  <a:lnTo>
                    <a:pt x="3" y="3"/>
                  </a:lnTo>
                  <a:lnTo>
                    <a:pt x="6" y="2"/>
                  </a:lnTo>
                  <a:lnTo>
                    <a:pt x="9" y="1"/>
                  </a:lnTo>
                  <a:lnTo>
                    <a:pt x="12" y="0"/>
                  </a:lnTo>
                  <a:lnTo>
                    <a:pt x="15" y="0"/>
                  </a:lnTo>
                  <a:lnTo>
                    <a:pt x="19" y="0"/>
                  </a:lnTo>
                  <a:lnTo>
                    <a:pt x="22" y="1"/>
                  </a:lnTo>
                  <a:lnTo>
                    <a:pt x="26" y="2"/>
                  </a:lnTo>
                  <a:lnTo>
                    <a:pt x="29" y="3"/>
                  </a:lnTo>
                  <a:lnTo>
                    <a:pt x="32" y="5"/>
                  </a:lnTo>
                  <a:lnTo>
                    <a:pt x="33" y="5"/>
                  </a:lnTo>
                  <a:lnTo>
                    <a:pt x="35" y="8"/>
                  </a:lnTo>
                  <a:lnTo>
                    <a:pt x="35" y="9"/>
                  </a:lnTo>
                  <a:lnTo>
                    <a:pt x="35" y="11"/>
                  </a:lnTo>
                  <a:lnTo>
                    <a:pt x="35" y="13"/>
                  </a:lnTo>
                  <a:lnTo>
                    <a:pt x="33" y="14"/>
                  </a:lnTo>
                  <a:lnTo>
                    <a:pt x="32" y="16"/>
                  </a:lnTo>
                  <a:lnTo>
                    <a:pt x="29" y="17"/>
                  </a:lnTo>
                  <a:lnTo>
                    <a:pt x="26" y="18"/>
                  </a:lnTo>
                  <a:lnTo>
                    <a:pt x="23" y="19"/>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7" name="Freeform 902"/>
            <p:cNvSpPr>
              <a:spLocks/>
            </p:cNvSpPr>
            <p:nvPr/>
          </p:nvSpPr>
          <p:spPr bwMode="auto">
            <a:xfrm>
              <a:off x="3942" y="2854"/>
              <a:ext cx="42" cy="26"/>
            </a:xfrm>
            <a:custGeom>
              <a:avLst/>
              <a:gdLst>
                <a:gd name="T0" fmla="*/ 19 w 42"/>
                <a:gd name="T1" fmla="*/ 25 h 26"/>
                <a:gd name="T2" fmla="*/ 19 w 42"/>
                <a:gd name="T3" fmla="*/ 25 h 26"/>
                <a:gd name="T4" fmla="*/ 15 w 42"/>
                <a:gd name="T5" fmla="*/ 24 h 26"/>
                <a:gd name="T6" fmla="*/ 11 w 42"/>
                <a:gd name="T7" fmla="*/ 23 h 26"/>
                <a:gd name="T8" fmla="*/ 8 w 42"/>
                <a:gd name="T9" fmla="*/ 21 h 26"/>
                <a:gd name="T10" fmla="*/ 5 w 42"/>
                <a:gd name="T11" fmla="*/ 19 h 26"/>
                <a:gd name="T12" fmla="*/ 3 w 42"/>
                <a:gd name="T13" fmla="*/ 18 h 26"/>
                <a:gd name="T14" fmla="*/ 1 w 42"/>
                <a:gd name="T15" fmla="*/ 15 h 26"/>
                <a:gd name="T16" fmla="*/ 0 w 42"/>
                <a:gd name="T17" fmla="*/ 12 h 26"/>
                <a:gd name="T18" fmla="*/ 0 w 42"/>
                <a:gd name="T19" fmla="*/ 10 h 26"/>
                <a:gd name="T20" fmla="*/ 0 w 42"/>
                <a:gd name="T21" fmla="*/ 8 h 26"/>
                <a:gd name="T22" fmla="*/ 2 w 42"/>
                <a:gd name="T23" fmla="*/ 6 h 26"/>
                <a:gd name="T24" fmla="*/ 4 w 42"/>
                <a:gd name="T25" fmla="*/ 4 h 26"/>
                <a:gd name="T26" fmla="*/ 7 w 42"/>
                <a:gd name="T27" fmla="*/ 2 h 26"/>
                <a:gd name="T28" fmla="*/ 10 w 42"/>
                <a:gd name="T29" fmla="*/ 1 h 26"/>
                <a:gd name="T30" fmla="*/ 14 w 42"/>
                <a:gd name="T31" fmla="*/ 0 h 26"/>
                <a:gd name="T32" fmla="*/ 18 w 42"/>
                <a:gd name="T33" fmla="*/ 0 h 26"/>
                <a:gd name="T34" fmla="*/ 22 w 42"/>
                <a:gd name="T35" fmla="*/ 0 h 26"/>
                <a:gd name="T36" fmla="*/ 26 w 42"/>
                <a:gd name="T37" fmla="*/ 1 h 26"/>
                <a:gd name="T38" fmla="*/ 30 w 42"/>
                <a:gd name="T39" fmla="*/ 2 h 26"/>
                <a:gd name="T40" fmla="*/ 34 w 42"/>
                <a:gd name="T41" fmla="*/ 4 h 26"/>
                <a:gd name="T42" fmla="*/ 37 w 42"/>
                <a:gd name="T43" fmla="*/ 6 h 26"/>
                <a:gd name="T44" fmla="*/ 39 w 42"/>
                <a:gd name="T45" fmla="*/ 7 h 26"/>
                <a:gd name="T46" fmla="*/ 41 w 42"/>
                <a:gd name="T47" fmla="*/ 10 h 26"/>
                <a:gd name="T48" fmla="*/ 41 w 42"/>
                <a:gd name="T49" fmla="*/ 12 h 26"/>
                <a:gd name="T50" fmla="*/ 41 w 42"/>
                <a:gd name="T51" fmla="*/ 15 h 26"/>
                <a:gd name="T52" fmla="*/ 41 w 42"/>
                <a:gd name="T53" fmla="*/ 17 h 26"/>
                <a:gd name="T54" fmla="*/ 39 w 42"/>
                <a:gd name="T55" fmla="*/ 19 h 26"/>
                <a:gd name="T56" fmla="*/ 37 w 42"/>
                <a:gd name="T57" fmla="*/ 21 h 26"/>
                <a:gd name="T58" fmla="*/ 34 w 42"/>
                <a:gd name="T59" fmla="*/ 23 h 26"/>
                <a:gd name="T60" fmla="*/ 31 w 42"/>
                <a:gd name="T61" fmla="*/ 24 h 26"/>
                <a:gd name="T62" fmla="*/ 27 w 42"/>
                <a:gd name="T63" fmla="*/ 25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1" y="23"/>
                  </a:lnTo>
                  <a:lnTo>
                    <a:pt x="8" y="21"/>
                  </a:lnTo>
                  <a:lnTo>
                    <a:pt x="5" y="19"/>
                  </a:lnTo>
                  <a:lnTo>
                    <a:pt x="3" y="18"/>
                  </a:lnTo>
                  <a:lnTo>
                    <a:pt x="1" y="15"/>
                  </a:lnTo>
                  <a:lnTo>
                    <a:pt x="0" y="12"/>
                  </a:lnTo>
                  <a:lnTo>
                    <a:pt x="0" y="10"/>
                  </a:lnTo>
                  <a:lnTo>
                    <a:pt x="0" y="8"/>
                  </a:lnTo>
                  <a:lnTo>
                    <a:pt x="2" y="6"/>
                  </a:lnTo>
                  <a:lnTo>
                    <a:pt x="4" y="4"/>
                  </a:lnTo>
                  <a:lnTo>
                    <a:pt x="7" y="2"/>
                  </a:lnTo>
                  <a:lnTo>
                    <a:pt x="10" y="1"/>
                  </a:lnTo>
                  <a:lnTo>
                    <a:pt x="14" y="0"/>
                  </a:lnTo>
                  <a:lnTo>
                    <a:pt x="18" y="0"/>
                  </a:lnTo>
                  <a:lnTo>
                    <a:pt x="22" y="0"/>
                  </a:lnTo>
                  <a:lnTo>
                    <a:pt x="26" y="1"/>
                  </a:lnTo>
                  <a:lnTo>
                    <a:pt x="30" y="2"/>
                  </a:lnTo>
                  <a:lnTo>
                    <a:pt x="34" y="4"/>
                  </a:lnTo>
                  <a:lnTo>
                    <a:pt x="37" y="6"/>
                  </a:lnTo>
                  <a:lnTo>
                    <a:pt x="39" y="7"/>
                  </a:lnTo>
                  <a:lnTo>
                    <a:pt x="41" y="10"/>
                  </a:lnTo>
                  <a:lnTo>
                    <a:pt x="41" y="12"/>
                  </a:lnTo>
                  <a:lnTo>
                    <a:pt x="41" y="15"/>
                  </a:lnTo>
                  <a:lnTo>
                    <a:pt x="41" y="17"/>
                  </a:lnTo>
                  <a:lnTo>
                    <a:pt x="39" y="19"/>
                  </a:lnTo>
                  <a:lnTo>
                    <a:pt x="37" y="21"/>
                  </a:lnTo>
                  <a:lnTo>
                    <a:pt x="34" y="23"/>
                  </a:lnTo>
                  <a:lnTo>
                    <a:pt x="31" y="24"/>
                  </a:lnTo>
                  <a:lnTo>
                    <a:pt x="27" y="25"/>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8" name="Freeform 903"/>
            <p:cNvSpPr>
              <a:spLocks/>
            </p:cNvSpPr>
            <p:nvPr/>
          </p:nvSpPr>
          <p:spPr bwMode="auto">
            <a:xfrm>
              <a:off x="3976" y="2878"/>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09" name="Freeform 904"/>
            <p:cNvSpPr>
              <a:spLocks/>
            </p:cNvSpPr>
            <p:nvPr/>
          </p:nvSpPr>
          <p:spPr bwMode="auto">
            <a:xfrm>
              <a:off x="3946" y="2878"/>
              <a:ext cx="31" cy="8"/>
            </a:xfrm>
            <a:custGeom>
              <a:avLst/>
              <a:gdLst>
                <a:gd name="T0" fmla="*/ 0 w 31"/>
                <a:gd name="T1" fmla="*/ 4 h 8"/>
                <a:gd name="T2" fmla="*/ 8 w 31"/>
                <a:gd name="T3" fmla="*/ 6 h 8"/>
                <a:gd name="T4" fmla="*/ 13 w 31"/>
                <a:gd name="T5" fmla="*/ 6 h 8"/>
                <a:gd name="T6" fmla="*/ 18 w 31"/>
                <a:gd name="T7" fmla="*/ 7 h 8"/>
                <a:gd name="T8" fmla="*/ 22 w 31"/>
                <a:gd name="T9" fmla="*/ 6 h 8"/>
                <a:gd name="T10" fmla="*/ 25 w 31"/>
                <a:gd name="T11" fmla="*/ 6 h 8"/>
                <a:gd name="T12" fmla="*/ 28 w 31"/>
                <a:gd name="T13" fmla="*/ 5 h 8"/>
                <a:gd name="T14" fmla="*/ 28 w 31"/>
                <a:gd name="T15" fmla="*/ 5 h 8"/>
                <a:gd name="T16" fmla="*/ 30 w 31"/>
                <a:gd name="T17" fmla="*/ 4 h 8"/>
                <a:gd name="T18" fmla="*/ 25 w 31"/>
                <a:gd name="T19" fmla="*/ 1 h 8"/>
                <a:gd name="T20" fmla="*/ 24 w 31"/>
                <a:gd name="T21" fmla="*/ 1 h 8"/>
                <a:gd name="T22" fmla="*/ 23 w 31"/>
                <a:gd name="T23" fmla="*/ 1 h 8"/>
                <a:gd name="T24" fmla="*/ 21 w 31"/>
                <a:gd name="T25" fmla="*/ 2 h 8"/>
                <a:gd name="T26" fmla="*/ 18 w 31"/>
                <a:gd name="T27" fmla="*/ 2 h 8"/>
                <a:gd name="T28" fmla="*/ 14 w 31"/>
                <a:gd name="T29" fmla="*/ 2 h 8"/>
                <a:gd name="T30" fmla="*/ 9 w 31"/>
                <a:gd name="T31" fmla="*/ 1 h 8"/>
                <a:gd name="T32" fmla="*/ 3 w 31"/>
                <a:gd name="T33" fmla="*/ 0 h 8"/>
                <a:gd name="T34" fmla="*/ 0 w 31"/>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4"/>
                  </a:moveTo>
                  <a:lnTo>
                    <a:pt x="8" y="6"/>
                  </a:lnTo>
                  <a:lnTo>
                    <a:pt x="13" y="6"/>
                  </a:lnTo>
                  <a:lnTo>
                    <a:pt x="18" y="7"/>
                  </a:lnTo>
                  <a:lnTo>
                    <a:pt x="22" y="6"/>
                  </a:lnTo>
                  <a:lnTo>
                    <a:pt x="25" y="6"/>
                  </a:lnTo>
                  <a:lnTo>
                    <a:pt x="28" y="5"/>
                  </a:lnTo>
                  <a:lnTo>
                    <a:pt x="28" y="5"/>
                  </a:lnTo>
                  <a:lnTo>
                    <a:pt x="30" y="4"/>
                  </a:lnTo>
                  <a:lnTo>
                    <a:pt x="25" y="1"/>
                  </a:lnTo>
                  <a:lnTo>
                    <a:pt x="24" y="1"/>
                  </a:lnTo>
                  <a:lnTo>
                    <a:pt x="23" y="1"/>
                  </a:lnTo>
                  <a:lnTo>
                    <a:pt x="21" y="2"/>
                  </a:lnTo>
                  <a:lnTo>
                    <a:pt x="18" y="2"/>
                  </a:lnTo>
                  <a:lnTo>
                    <a:pt x="14" y="2"/>
                  </a:lnTo>
                  <a:lnTo>
                    <a:pt x="9" y="1"/>
                  </a:lnTo>
                  <a:lnTo>
                    <a:pt x="3"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0" name="Freeform 905"/>
            <p:cNvSpPr>
              <a:spLocks/>
            </p:cNvSpPr>
            <p:nvPr/>
          </p:nvSpPr>
          <p:spPr bwMode="auto">
            <a:xfrm>
              <a:off x="3943" y="2878"/>
              <a:ext cx="2" cy="3"/>
            </a:xfrm>
            <a:custGeom>
              <a:avLst/>
              <a:gdLst>
                <a:gd name="T0" fmla="*/ 0 w 2"/>
                <a:gd name="T1" fmla="*/ 0 h 3"/>
                <a:gd name="T2" fmla="*/ 1 w 2"/>
                <a:gd name="T3" fmla="*/ 0 h 3"/>
                <a:gd name="T4" fmla="*/ 1 w 2"/>
                <a:gd name="T5" fmla="*/ 1 h 3"/>
                <a:gd name="T6" fmla="*/ 1 w 2"/>
                <a:gd name="T7" fmla="*/ 2 h 3"/>
                <a:gd name="T8" fmla="*/ 1 w 2"/>
                <a:gd name="T9" fmla="*/ 2 h 3"/>
                <a:gd name="T10" fmla="*/ 0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0" y="0"/>
                  </a:moveTo>
                  <a:lnTo>
                    <a:pt x="1" y="0"/>
                  </a:lnTo>
                  <a:lnTo>
                    <a:pt x="1" y="1"/>
                  </a:lnTo>
                  <a:lnTo>
                    <a:pt x="1" y="2"/>
                  </a:lnTo>
                  <a:lnTo>
                    <a:pt x="1"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1" name="Freeform 906"/>
            <p:cNvSpPr>
              <a:spLocks/>
            </p:cNvSpPr>
            <p:nvPr/>
          </p:nvSpPr>
          <p:spPr bwMode="auto">
            <a:xfrm>
              <a:off x="3879" y="2835"/>
              <a:ext cx="49" cy="22"/>
            </a:xfrm>
            <a:custGeom>
              <a:avLst/>
              <a:gdLst>
                <a:gd name="T0" fmla="*/ 0 w 49"/>
                <a:gd name="T1" fmla="*/ 6 h 22"/>
                <a:gd name="T2" fmla="*/ 0 w 49"/>
                <a:gd name="T3" fmla="*/ 9 h 22"/>
                <a:gd name="T4" fmla="*/ 2 w 49"/>
                <a:gd name="T5" fmla="*/ 12 h 22"/>
                <a:gd name="T6" fmla="*/ 4 w 49"/>
                <a:gd name="T7" fmla="*/ 14 h 22"/>
                <a:gd name="T8" fmla="*/ 5 w 49"/>
                <a:gd name="T9" fmla="*/ 16 h 22"/>
                <a:gd name="T10" fmla="*/ 9 w 49"/>
                <a:gd name="T11" fmla="*/ 18 h 22"/>
                <a:gd name="T12" fmla="*/ 12 w 49"/>
                <a:gd name="T13" fmla="*/ 19 h 22"/>
                <a:gd name="T14" fmla="*/ 17 w 49"/>
                <a:gd name="T15" fmla="*/ 20 h 22"/>
                <a:gd name="T16" fmla="*/ 21 w 49"/>
                <a:gd name="T17" fmla="*/ 21 h 22"/>
                <a:gd name="T18" fmla="*/ 26 w 49"/>
                <a:gd name="T19" fmla="*/ 21 h 22"/>
                <a:gd name="T20" fmla="*/ 31 w 49"/>
                <a:gd name="T21" fmla="*/ 21 h 22"/>
                <a:gd name="T22" fmla="*/ 35 w 49"/>
                <a:gd name="T23" fmla="*/ 20 h 22"/>
                <a:gd name="T24" fmla="*/ 38 w 49"/>
                <a:gd name="T25" fmla="*/ 19 h 22"/>
                <a:gd name="T26" fmla="*/ 42 w 49"/>
                <a:gd name="T27" fmla="*/ 17 h 22"/>
                <a:gd name="T28" fmla="*/ 44 w 49"/>
                <a:gd name="T29" fmla="*/ 16 h 22"/>
                <a:gd name="T30" fmla="*/ 45 w 49"/>
                <a:gd name="T31" fmla="*/ 13 h 22"/>
                <a:gd name="T32" fmla="*/ 46 w 49"/>
                <a:gd name="T33" fmla="*/ 11 h 22"/>
                <a:gd name="T34" fmla="*/ 48 w 49"/>
                <a:gd name="T35" fmla="*/ 5 h 22"/>
                <a:gd name="T36" fmla="*/ 1 w 49"/>
                <a:gd name="T37" fmla="*/ 0 h 22"/>
                <a:gd name="T38" fmla="*/ 0 w 49"/>
                <a:gd name="T39"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22">
                  <a:moveTo>
                    <a:pt x="0" y="6"/>
                  </a:moveTo>
                  <a:lnTo>
                    <a:pt x="0" y="9"/>
                  </a:lnTo>
                  <a:lnTo>
                    <a:pt x="2" y="12"/>
                  </a:lnTo>
                  <a:lnTo>
                    <a:pt x="4" y="14"/>
                  </a:lnTo>
                  <a:lnTo>
                    <a:pt x="5" y="16"/>
                  </a:lnTo>
                  <a:lnTo>
                    <a:pt x="9" y="18"/>
                  </a:lnTo>
                  <a:lnTo>
                    <a:pt x="12" y="19"/>
                  </a:lnTo>
                  <a:lnTo>
                    <a:pt x="17" y="20"/>
                  </a:lnTo>
                  <a:lnTo>
                    <a:pt x="21" y="21"/>
                  </a:lnTo>
                  <a:lnTo>
                    <a:pt x="26" y="21"/>
                  </a:lnTo>
                  <a:lnTo>
                    <a:pt x="31" y="21"/>
                  </a:lnTo>
                  <a:lnTo>
                    <a:pt x="35" y="20"/>
                  </a:lnTo>
                  <a:lnTo>
                    <a:pt x="38" y="19"/>
                  </a:lnTo>
                  <a:lnTo>
                    <a:pt x="42" y="17"/>
                  </a:lnTo>
                  <a:lnTo>
                    <a:pt x="44" y="16"/>
                  </a:lnTo>
                  <a:lnTo>
                    <a:pt x="45" y="13"/>
                  </a:lnTo>
                  <a:lnTo>
                    <a:pt x="46" y="11"/>
                  </a:lnTo>
                  <a:lnTo>
                    <a:pt x="48" y="5"/>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2" name="Freeform 907"/>
            <p:cNvSpPr>
              <a:spLocks/>
            </p:cNvSpPr>
            <p:nvPr/>
          </p:nvSpPr>
          <p:spPr bwMode="auto">
            <a:xfrm>
              <a:off x="3879" y="2835"/>
              <a:ext cx="55" cy="28"/>
            </a:xfrm>
            <a:custGeom>
              <a:avLst/>
              <a:gdLst>
                <a:gd name="T0" fmla="*/ 0 w 55"/>
                <a:gd name="T1" fmla="*/ 8 h 28"/>
                <a:gd name="T2" fmla="*/ 0 w 55"/>
                <a:gd name="T3" fmla="*/ 8 h 28"/>
                <a:gd name="T4" fmla="*/ 0 w 55"/>
                <a:gd name="T5" fmla="*/ 12 h 28"/>
                <a:gd name="T6" fmla="*/ 2 w 55"/>
                <a:gd name="T7" fmla="*/ 15 h 28"/>
                <a:gd name="T8" fmla="*/ 4 w 55"/>
                <a:gd name="T9" fmla="*/ 18 h 28"/>
                <a:gd name="T10" fmla="*/ 6 w 55"/>
                <a:gd name="T11" fmla="*/ 20 h 28"/>
                <a:gd name="T12" fmla="*/ 10 w 55"/>
                <a:gd name="T13" fmla="*/ 23 h 28"/>
                <a:gd name="T14" fmla="*/ 14 w 55"/>
                <a:gd name="T15" fmla="*/ 25 h 28"/>
                <a:gd name="T16" fmla="*/ 19 w 55"/>
                <a:gd name="T17" fmla="*/ 26 h 28"/>
                <a:gd name="T18" fmla="*/ 24 w 55"/>
                <a:gd name="T19" fmla="*/ 27 h 28"/>
                <a:gd name="T20" fmla="*/ 29 w 55"/>
                <a:gd name="T21" fmla="*/ 27 h 28"/>
                <a:gd name="T22" fmla="*/ 35 w 55"/>
                <a:gd name="T23" fmla="*/ 27 h 28"/>
                <a:gd name="T24" fmla="*/ 39 w 55"/>
                <a:gd name="T25" fmla="*/ 26 h 28"/>
                <a:gd name="T26" fmla="*/ 43 w 55"/>
                <a:gd name="T27" fmla="*/ 25 h 28"/>
                <a:gd name="T28" fmla="*/ 47 w 55"/>
                <a:gd name="T29" fmla="*/ 22 h 28"/>
                <a:gd name="T30" fmla="*/ 50 w 55"/>
                <a:gd name="T31" fmla="*/ 20 h 28"/>
                <a:gd name="T32" fmla="*/ 51 w 55"/>
                <a:gd name="T33" fmla="*/ 17 h 28"/>
                <a:gd name="T34" fmla="*/ 52 w 55"/>
                <a:gd name="T35" fmla="*/ 14 h 28"/>
                <a:gd name="T36" fmla="*/ 54 w 55"/>
                <a:gd name="T37" fmla="*/ 6 h 28"/>
                <a:gd name="T38" fmla="*/ 1 w 55"/>
                <a:gd name="T39" fmla="*/ 0 h 28"/>
                <a:gd name="T40" fmla="*/ 0 w 55"/>
                <a:gd name="T41"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28">
                  <a:moveTo>
                    <a:pt x="0" y="8"/>
                  </a:moveTo>
                  <a:lnTo>
                    <a:pt x="0" y="8"/>
                  </a:lnTo>
                  <a:lnTo>
                    <a:pt x="0" y="12"/>
                  </a:lnTo>
                  <a:lnTo>
                    <a:pt x="2" y="15"/>
                  </a:lnTo>
                  <a:lnTo>
                    <a:pt x="4" y="18"/>
                  </a:lnTo>
                  <a:lnTo>
                    <a:pt x="6" y="20"/>
                  </a:lnTo>
                  <a:lnTo>
                    <a:pt x="10" y="23"/>
                  </a:lnTo>
                  <a:lnTo>
                    <a:pt x="14" y="25"/>
                  </a:lnTo>
                  <a:lnTo>
                    <a:pt x="19" y="26"/>
                  </a:lnTo>
                  <a:lnTo>
                    <a:pt x="24" y="27"/>
                  </a:lnTo>
                  <a:lnTo>
                    <a:pt x="29" y="27"/>
                  </a:lnTo>
                  <a:lnTo>
                    <a:pt x="35" y="27"/>
                  </a:lnTo>
                  <a:lnTo>
                    <a:pt x="39" y="26"/>
                  </a:lnTo>
                  <a:lnTo>
                    <a:pt x="43" y="25"/>
                  </a:lnTo>
                  <a:lnTo>
                    <a:pt x="47" y="22"/>
                  </a:lnTo>
                  <a:lnTo>
                    <a:pt x="50" y="20"/>
                  </a:lnTo>
                  <a:lnTo>
                    <a:pt x="51" y="17"/>
                  </a:lnTo>
                  <a:lnTo>
                    <a:pt x="52" y="14"/>
                  </a:lnTo>
                  <a:lnTo>
                    <a:pt x="54" y="6"/>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3" name="Freeform 908"/>
            <p:cNvSpPr>
              <a:spLocks/>
            </p:cNvSpPr>
            <p:nvPr/>
          </p:nvSpPr>
          <p:spPr bwMode="auto">
            <a:xfrm>
              <a:off x="3880" y="2822"/>
              <a:ext cx="48" cy="26"/>
            </a:xfrm>
            <a:custGeom>
              <a:avLst/>
              <a:gdLst>
                <a:gd name="T0" fmla="*/ 21 w 48"/>
                <a:gd name="T1" fmla="*/ 25 h 26"/>
                <a:gd name="T2" fmla="*/ 17 w 48"/>
                <a:gd name="T3" fmla="*/ 24 h 26"/>
                <a:gd name="T4" fmla="*/ 13 w 48"/>
                <a:gd name="T5" fmla="*/ 23 h 26"/>
                <a:gd name="T6" fmla="*/ 9 w 48"/>
                <a:gd name="T7" fmla="*/ 22 h 26"/>
                <a:gd name="T8" fmla="*/ 6 w 48"/>
                <a:gd name="T9" fmla="*/ 19 h 26"/>
                <a:gd name="T10" fmla="*/ 4 w 48"/>
                <a:gd name="T11" fmla="*/ 18 h 26"/>
                <a:gd name="T12" fmla="*/ 1 w 48"/>
                <a:gd name="T13" fmla="*/ 15 h 26"/>
                <a:gd name="T14" fmla="*/ 0 w 48"/>
                <a:gd name="T15" fmla="*/ 13 h 26"/>
                <a:gd name="T16" fmla="*/ 0 w 48"/>
                <a:gd name="T17" fmla="*/ 10 h 26"/>
                <a:gd name="T18" fmla="*/ 1 w 48"/>
                <a:gd name="T19" fmla="*/ 8 h 26"/>
                <a:gd name="T20" fmla="*/ 3 w 48"/>
                <a:gd name="T21" fmla="*/ 6 h 26"/>
                <a:gd name="T22" fmla="*/ 5 w 48"/>
                <a:gd name="T23" fmla="*/ 4 h 26"/>
                <a:gd name="T24" fmla="*/ 8 w 48"/>
                <a:gd name="T25" fmla="*/ 2 h 26"/>
                <a:gd name="T26" fmla="*/ 12 w 48"/>
                <a:gd name="T27" fmla="*/ 1 h 26"/>
                <a:gd name="T28" fmla="*/ 17 w 48"/>
                <a:gd name="T29" fmla="*/ 1 h 26"/>
                <a:gd name="T30" fmla="*/ 20 w 48"/>
                <a:gd name="T31" fmla="*/ 0 h 26"/>
                <a:gd name="T32" fmla="*/ 25 w 48"/>
                <a:gd name="T33" fmla="*/ 1 h 26"/>
                <a:gd name="T34" fmla="*/ 30 w 48"/>
                <a:gd name="T35" fmla="*/ 1 h 26"/>
                <a:gd name="T36" fmla="*/ 34 w 48"/>
                <a:gd name="T37" fmla="*/ 2 h 26"/>
                <a:gd name="T38" fmla="*/ 38 w 48"/>
                <a:gd name="T39" fmla="*/ 4 h 26"/>
                <a:gd name="T40" fmla="*/ 41 w 48"/>
                <a:gd name="T41" fmla="*/ 6 h 26"/>
                <a:gd name="T42" fmla="*/ 43 w 48"/>
                <a:gd name="T43" fmla="*/ 8 h 26"/>
                <a:gd name="T44" fmla="*/ 45 w 48"/>
                <a:gd name="T45" fmla="*/ 10 h 26"/>
                <a:gd name="T46" fmla="*/ 47 w 48"/>
                <a:gd name="T47" fmla="*/ 13 h 26"/>
                <a:gd name="T48" fmla="*/ 47 w 48"/>
                <a:gd name="T49" fmla="*/ 15 h 26"/>
                <a:gd name="T50" fmla="*/ 45 w 48"/>
                <a:gd name="T51" fmla="*/ 17 h 26"/>
                <a:gd name="T52" fmla="*/ 44 w 48"/>
                <a:gd name="T53" fmla="*/ 19 h 26"/>
                <a:gd name="T54" fmla="*/ 42 w 48"/>
                <a:gd name="T55" fmla="*/ 22 h 26"/>
                <a:gd name="T56" fmla="*/ 38 w 48"/>
                <a:gd name="T57" fmla="*/ 23 h 26"/>
                <a:gd name="T58" fmla="*/ 35 w 48"/>
                <a:gd name="T59" fmla="*/ 24 h 26"/>
                <a:gd name="T60" fmla="*/ 31 w 48"/>
                <a:gd name="T61" fmla="*/ 25 h 26"/>
                <a:gd name="T62" fmla="*/ 27 w 48"/>
                <a:gd name="T63" fmla="*/ 25 h 26"/>
                <a:gd name="T64" fmla="*/ 21 w 48"/>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6">
                  <a:moveTo>
                    <a:pt x="21" y="25"/>
                  </a:moveTo>
                  <a:lnTo>
                    <a:pt x="17" y="24"/>
                  </a:lnTo>
                  <a:lnTo>
                    <a:pt x="13" y="23"/>
                  </a:lnTo>
                  <a:lnTo>
                    <a:pt x="9" y="22"/>
                  </a:lnTo>
                  <a:lnTo>
                    <a:pt x="6" y="19"/>
                  </a:lnTo>
                  <a:lnTo>
                    <a:pt x="4" y="18"/>
                  </a:lnTo>
                  <a:lnTo>
                    <a:pt x="1" y="15"/>
                  </a:lnTo>
                  <a:lnTo>
                    <a:pt x="0" y="13"/>
                  </a:lnTo>
                  <a:lnTo>
                    <a:pt x="0" y="10"/>
                  </a:lnTo>
                  <a:lnTo>
                    <a:pt x="1" y="8"/>
                  </a:lnTo>
                  <a:lnTo>
                    <a:pt x="3" y="6"/>
                  </a:lnTo>
                  <a:lnTo>
                    <a:pt x="5" y="4"/>
                  </a:lnTo>
                  <a:lnTo>
                    <a:pt x="8" y="2"/>
                  </a:lnTo>
                  <a:lnTo>
                    <a:pt x="12" y="1"/>
                  </a:lnTo>
                  <a:lnTo>
                    <a:pt x="17" y="1"/>
                  </a:lnTo>
                  <a:lnTo>
                    <a:pt x="20" y="0"/>
                  </a:lnTo>
                  <a:lnTo>
                    <a:pt x="25" y="1"/>
                  </a:lnTo>
                  <a:lnTo>
                    <a:pt x="30" y="1"/>
                  </a:lnTo>
                  <a:lnTo>
                    <a:pt x="34" y="2"/>
                  </a:lnTo>
                  <a:lnTo>
                    <a:pt x="38" y="4"/>
                  </a:lnTo>
                  <a:lnTo>
                    <a:pt x="41" y="6"/>
                  </a:lnTo>
                  <a:lnTo>
                    <a:pt x="43" y="8"/>
                  </a:lnTo>
                  <a:lnTo>
                    <a:pt x="45" y="10"/>
                  </a:lnTo>
                  <a:lnTo>
                    <a:pt x="47" y="13"/>
                  </a:lnTo>
                  <a:lnTo>
                    <a:pt x="47" y="15"/>
                  </a:lnTo>
                  <a:lnTo>
                    <a:pt x="45" y="17"/>
                  </a:lnTo>
                  <a:lnTo>
                    <a:pt x="44" y="19"/>
                  </a:lnTo>
                  <a:lnTo>
                    <a:pt x="42" y="22"/>
                  </a:lnTo>
                  <a:lnTo>
                    <a:pt x="38" y="23"/>
                  </a:lnTo>
                  <a:lnTo>
                    <a:pt x="35" y="24"/>
                  </a:lnTo>
                  <a:lnTo>
                    <a:pt x="31" y="25"/>
                  </a:lnTo>
                  <a:lnTo>
                    <a:pt x="27"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4" name="Freeform 909"/>
            <p:cNvSpPr>
              <a:spLocks/>
            </p:cNvSpPr>
            <p:nvPr/>
          </p:nvSpPr>
          <p:spPr bwMode="auto">
            <a:xfrm>
              <a:off x="3880" y="2822"/>
              <a:ext cx="54" cy="32"/>
            </a:xfrm>
            <a:custGeom>
              <a:avLst/>
              <a:gdLst>
                <a:gd name="T0" fmla="*/ 24 w 54"/>
                <a:gd name="T1" fmla="*/ 31 h 32"/>
                <a:gd name="T2" fmla="*/ 24 w 54"/>
                <a:gd name="T3" fmla="*/ 31 h 32"/>
                <a:gd name="T4" fmla="*/ 19 w 54"/>
                <a:gd name="T5" fmla="*/ 30 h 32"/>
                <a:gd name="T6" fmla="*/ 15 w 54"/>
                <a:gd name="T7" fmla="*/ 29 h 32"/>
                <a:gd name="T8" fmla="*/ 10 w 54"/>
                <a:gd name="T9" fmla="*/ 27 h 32"/>
                <a:gd name="T10" fmla="*/ 7 w 54"/>
                <a:gd name="T11" fmla="*/ 24 h 32"/>
                <a:gd name="T12" fmla="*/ 4 w 54"/>
                <a:gd name="T13" fmla="*/ 22 h 32"/>
                <a:gd name="T14" fmla="*/ 1 w 54"/>
                <a:gd name="T15" fmla="*/ 19 h 32"/>
                <a:gd name="T16" fmla="*/ 0 w 54"/>
                <a:gd name="T17" fmla="*/ 16 h 32"/>
                <a:gd name="T18" fmla="*/ 0 w 54"/>
                <a:gd name="T19" fmla="*/ 13 h 32"/>
                <a:gd name="T20" fmla="*/ 1 w 54"/>
                <a:gd name="T21" fmla="*/ 10 h 32"/>
                <a:gd name="T22" fmla="*/ 3 w 54"/>
                <a:gd name="T23" fmla="*/ 7 h 32"/>
                <a:gd name="T24" fmla="*/ 6 w 54"/>
                <a:gd name="T25" fmla="*/ 5 h 32"/>
                <a:gd name="T26" fmla="*/ 9 w 54"/>
                <a:gd name="T27" fmla="*/ 3 h 32"/>
                <a:gd name="T28" fmla="*/ 13 w 54"/>
                <a:gd name="T29" fmla="*/ 1 h 32"/>
                <a:gd name="T30" fmla="*/ 19 w 54"/>
                <a:gd name="T31" fmla="*/ 1 h 32"/>
                <a:gd name="T32" fmla="*/ 23 w 54"/>
                <a:gd name="T33" fmla="*/ 0 h 32"/>
                <a:gd name="T34" fmla="*/ 28 w 54"/>
                <a:gd name="T35" fmla="*/ 1 h 32"/>
                <a:gd name="T36" fmla="*/ 34 w 54"/>
                <a:gd name="T37" fmla="*/ 1 h 32"/>
                <a:gd name="T38" fmla="*/ 38 w 54"/>
                <a:gd name="T39" fmla="*/ 3 h 32"/>
                <a:gd name="T40" fmla="*/ 43 w 54"/>
                <a:gd name="T41" fmla="*/ 5 h 32"/>
                <a:gd name="T42" fmla="*/ 46 w 54"/>
                <a:gd name="T43" fmla="*/ 7 h 32"/>
                <a:gd name="T44" fmla="*/ 49 w 54"/>
                <a:gd name="T45" fmla="*/ 10 h 32"/>
                <a:gd name="T46" fmla="*/ 51 w 54"/>
                <a:gd name="T47" fmla="*/ 13 h 32"/>
                <a:gd name="T48" fmla="*/ 53 w 54"/>
                <a:gd name="T49" fmla="*/ 16 h 32"/>
                <a:gd name="T50" fmla="*/ 53 w 54"/>
                <a:gd name="T51" fmla="*/ 19 h 32"/>
                <a:gd name="T52" fmla="*/ 51 w 54"/>
                <a:gd name="T53" fmla="*/ 21 h 32"/>
                <a:gd name="T54" fmla="*/ 50 w 54"/>
                <a:gd name="T55" fmla="*/ 24 h 32"/>
                <a:gd name="T56" fmla="*/ 47 w 54"/>
                <a:gd name="T57" fmla="*/ 27 h 32"/>
                <a:gd name="T58" fmla="*/ 43 w 54"/>
                <a:gd name="T59" fmla="*/ 28 h 32"/>
                <a:gd name="T60" fmla="*/ 39 w 54"/>
                <a:gd name="T61" fmla="*/ 30 h 32"/>
                <a:gd name="T62" fmla="*/ 35 w 54"/>
                <a:gd name="T63" fmla="*/ 31 h 32"/>
                <a:gd name="T64" fmla="*/ 30 w 54"/>
                <a:gd name="T65" fmla="*/ 31 h 32"/>
                <a:gd name="T66" fmla="*/ 24 w 54"/>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2">
                  <a:moveTo>
                    <a:pt x="24" y="31"/>
                  </a:moveTo>
                  <a:lnTo>
                    <a:pt x="24" y="31"/>
                  </a:lnTo>
                  <a:lnTo>
                    <a:pt x="19" y="30"/>
                  </a:lnTo>
                  <a:lnTo>
                    <a:pt x="15" y="29"/>
                  </a:lnTo>
                  <a:lnTo>
                    <a:pt x="10" y="27"/>
                  </a:lnTo>
                  <a:lnTo>
                    <a:pt x="7" y="24"/>
                  </a:lnTo>
                  <a:lnTo>
                    <a:pt x="4" y="22"/>
                  </a:lnTo>
                  <a:lnTo>
                    <a:pt x="1" y="19"/>
                  </a:lnTo>
                  <a:lnTo>
                    <a:pt x="0" y="16"/>
                  </a:lnTo>
                  <a:lnTo>
                    <a:pt x="0" y="13"/>
                  </a:lnTo>
                  <a:lnTo>
                    <a:pt x="1" y="10"/>
                  </a:lnTo>
                  <a:lnTo>
                    <a:pt x="3" y="7"/>
                  </a:lnTo>
                  <a:lnTo>
                    <a:pt x="6" y="5"/>
                  </a:lnTo>
                  <a:lnTo>
                    <a:pt x="9" y="3"/>
                  </a:lnTo>
                  <a:lnTo>
                    <a:pt x="13" y="1"/>
                  </a:lnTo>
                  <a:lnTo>
                    <a:pt x="19" y="1"/>
                  </a:lnTo>
                  <a:lnTo>
                    <a:pt x="23" y="0"/>
                  </a:lnTo>
                  <a:lnTo>
                    <a:pt x="28" y="1"/>
                  </a:lnTo>
                  <a:lnTo>
                    <a:pt x="34" y="1"/>
                  </a:lnTo>
                  <a:lnTo>
                    <a:pt x="38" y="3"/>
                  </a:lnTo>
                  <a:lnTo>
                    <a:pt x="43" y="5"/>
                  </a:lnTo>
                  <a:lnTo>
                    <a:pt x="46" y="7"/>
                  </a:lnTo>
                  <a:lnTo>
                    <a:pt x="49" y="10"/>
                  </a:lnTo>
                  <a:lnTo>
                    <a:pt x="51" y="13"/>
                  </a:lnTo>
                  <a:lnTo>
                    <a:pt x="53" y="16"/>
                  </a:lnTo>
                  <a:lnTo>
                    <a:pt x="53" y="19"/>
                  </a:lnTo>
                  <a:lnTo>
                    <a:pt x="51" y="21"/>
                  </a:lnTo>
                  <a:lnTo>
                    <a:pt x="50" y="24"/>
                  </a:lnTo>
                  <a:lnTo>
                    <a:pt x="47" y="27"/>
                  </a:lnTo>
                  <a:lnTo>
                    <a:pt x="43" y="28"/>
                  </a:lnTo>
                  <a:lnTo>
                    <a:pt x="39" y="30"/>
                  </a:lnTo>
                  <a:lnTo>
                    <a:pt x="35" y="31"/>
                  </a:lnTo>
                  <a:lnTo>
                    <a:pt x="30"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5" name="Freeform 910"/>
            <p:cNvSpPr>
              <a:spLocks/>
            </p:cNvSpPr>
            <p:nvPr/>
          </p:nvSpPr>
          <p:spPr bwMode="auto">
            <a:xfrm>
              <a:off x="3885" y="2826"/>
              <a:ext cx="37" cy="20"/>
            </a:xfrm>
            <a:custGeom>
              <a:avLst/>
              <a:gdLst>
                <a:gd name="T0" fmla="*/ 17 w 37"/>
                <a:gd name="T1" fmla="*/ 19 h 20"/>
                <a:gd name="T2" fmla="*/ 14 w 37"/>
                <a:gd name="T3" fmla="*/ 18 h 20"/>
                <a:gd name="T4" fmla="*/ 10 w 37"/>
                <a:gd name="T5" fmla="*/ 17 h 20"/>
                <a:gd name="T6" fmla="*/ 7 w 37"/>
                <a:gd name="T7" fmla="*/ 16 h 20"/>
                <a:gd name="T8" fmla="*/ 5 w 37"/>
                <a:gd name="T9" fmla="*/ 15 h 20"/>
                <a:gd name="T10" fmla="*/ 3 w 37"/>
                <a:gd name="T11" fmla="*/ 14 h 20"/>
                <a:gd name="T12" fmla="*/ 2 w 37"/>
                <a:gd name="T13" fmla="*/ 12 h 20"/>
                <a:gd name="T14" fmla="*/ 0 w 37"/>
                <a:gd name="T15" fmla="*/ 10 h 20"/>
                <a:gd name="T16" fmla="*/ 0 w 37"/>
                <a:gd name="T17" fmla="*/ 8 h 20"/>
                <a:gd name="T18" fmla="*/ 1 w 37"/>
                <a:gd name="T19" fmla="*/ 6 h 20"/>
                <a:gd name="T20" fmla="*/ 3 w 37"/>
                <a:gd name="T21" fmla="*/ 5 h 20"/>
                <a:gd name="T22" fmla="*/ 4 w 37"/>
                <a:gd name="T23" fmla="*/ 3 h 20"/>
                <a:gd name="T24" fmla="*/ 7 w 37"/>
                <a:gd name="T25" fmla="*/ 2 h 20"/>
                <a:gd name="T26" fmla="*/ 9 w 37"/>
                <a:gd name="T27" fmla="*/ 1 h 20"/>
                <a:gd name="T28" fmla="*/ 13 w 37"/>
                <a:gd name="T29" fmla="*/ 0 h 20"/>
                <a:gd name="T30" fmla="*/ 16 w 37"/>
                <a:gd name="T31" fmla="*/ 0 h 20"/>
                <a:gd name="T32" fmla="*/ 20 w 37"/>
                <a:gd name="T33" fmla="*/ 0 h 20"/>
                <a:gd name="T34" fmla="*/ 23 w 37"/>
                <a:gd name="T35" fmla="*/ 1 h 20"/>
                <a:gd name="T36" fmla="*/ 27 w 37"/>
                <a:gd name="T37" fmla="*/ 2 h 20"/>
                <a:gd name="T38" fmla="*/ 29 w 37"/>
                <a:gd name="T39" fmla="*/ 3 h 20"/>
                <a:gd name="T40" fmla="*/ 32 w 37"/>
                <a:gd name="T41" fmla="*/ 5 h 20"/>
                <a:gd name="T42" fmla="*/ 34 w 37"/>
                <a:gd name="T43" fmla="*/ 6 h 20"/>
                <a:gd name="T44" fmla="*/ 35 w 37"/>
                <a:gd name="T45" fmla="*/ 8 h 20"/>
                <a:gd name="T46" fmla="*/ 36 w 37"/>
                <a:gd name="T47" fmla="*/ 10 h 20"/>
                <a:gd name="T48" fmla="*/ 36 w 37"/>
                <a:gd name="T49" fmla="*/ 11 h 20"/>
                <a:gd name="T50" fmla="*/ 35 w 37"/>
                <a:gd name="T51" fmla="*/ 13 h 20"/>
                <a:gd name="T52" fmla="*/ 34 w 37"/>
                <a:gd name="T53" fmla="*/ 15 h 20"/>
                <a:gd name="T54" fmla="*/ 33 w 37"/>
                <a:gd name="T55" fmla="*/ 16 h 20"/>
                <a:gd name="T56" fmla="*/ 30 w 37"/>
                <a:gd name="T57" fmla="*/ 17 h 20"/>
                <a:gd name="T58" fmla="*/ 27 w 37"/>
                <a:gd name="T59" fmla="*/ 18 h 20"/>
                <a:gd name="T60" fmla="*/ 24 w 37"/>
                <a:gd name="T61" fmla="*/ 19 h 20"/>
                <a:gd name="T62" fmla="*/ 21 w 37"/>
                <a:gd name="T63" fmla="*/ 19 h 20"/>
                <a:gd name="T64" fmla="*/ 17 w 37"/>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7" y="19"/>
                  </a:moveTo>
                  <a:lnTo>
                    <a:pt x="14" y="18"/>
                  </a:lnTo>
                  <a:lnTo>
                    <a:pt x="10" y="17"/>
                  </a:lnTo>
                  <a:lnTo>
                    <a:pt x="7" y="16"/>
                  </a:lnTo>
                  <a:lnTo>
                    <a:pt x="5" y="15"/>
                  </a:lnTo>
                  <a:lnTo>
                    <a:pt x="3" y="14"/>
                  </a:lnTo>
                  <a:lnTo>
                    <a:pt x="2" y="12"/>
                  </a:lnTo>
                  <a:lnTo>
                    <a:pt x="0" y="10"/>
                  </a:lnTo>
                  <a:lnTo>
                    <a:pt x="0" y="8"/>
                  </a:lnTo>
                  <a:lnTo>
                    <a:pt x="1" y="6"/>
                  </a:lnTo>
                  <a:lnTo>
                    <a:pt x="3" y="5"/>
                  </a:lnTo>
                  <a:lnTo>
                    <a:pt x="4" y="3"/>
                  </a:lnTo>
                  <a:lnTo>
                    <a:pt x="7" y="2"/>
                  </a:lnTo>
                  <a:lnTo>
                    <a:pt x="9" y="1"/>
                  </a:lnTo>
                  <a:lnTo>
                    <a:pt x="13" y="0"/>
                  </a:lnTo>
                  <a:lnTo>
                    <a:pt x="16" y="0"/>
                  </a:lnTo>
                  <a:lnTo>
                    <a:pt x="20" y="0"/>
                  </a:lnTo>
                  <a:lnTo>
                    <a:pt x="23" y="1"/>
                  </a:lnTo>
                  <a:lnTo>
                    <a:pt x="27" y="2"/>
                  </a:lnTo>
                  <a:lnTo>
                    <a:pt x="29" y="3"/>
                  </a:lnTo>
                  <a:lnTo>
                    <a:pt x="32" y="5"/>
                  </a:lnTo>
                  <a:lnTo>
                    <a:pt x="34" y="6"/>
                  </a:lnTo>
                  <a:lnTo>
                    <a:pt x="35" y="8"/>
                  </a:lnTo>
                  <a:lnTo>
                    <a:pt x="36" y="10"/>
                  </a:lnTo>
                  <a:lnTo>
                    <a:pt x="36" y="11"/>
                  </a:lnTo>
                  <a:lnTo>
                    <a:pt x="35" y="13"/>
                  </a:lnTo>
                  <a:lnTo>
                    <a:pt x="34" y="15"/>
                  </a:lnTo>
                  <a:lnTo>
                    <a:pt x="33" y="16"/>
                  </a:lnTo>
                  <a:lnTo>
                    <a:pt x="30" y="17"/>
                  </a:lnTo>
                  <a:lnTo>
                    <a:pt x="27" y="18"/>
                  </a:lnTo>
                  <a:lnTo>
                    <a:pt x="24" y="19"/>
                  </a:lnTo>
                  <a:lnTo>
                    <a:pt x="21" y="19"/>
                  </a:lnTo>
                  <a:lnTo>
                    <a:pt x="17"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6" name="Freeform 911"/>
            <p:cNvSpPr>
              <a:spLocks/>
            </p:cNvSpPr>
            <p:nvPr/>
          </p:nvSpPr>
          <p:spPr bwMode="auto">
            <a:xfrm>
              <a:off x="3885" y="2826"/>
              <a:ext cx="43" cy="26"/>
            </a:xfrm>
            <a:custGeom>
              <a:avLst/>
              <a:gdLst>
                <a:gd name="T0" fmla="*/ 20 w 43"/>
                <a:gd name="T1" fmla="*/ 25 h 26"/>
                <a:gd name="T2" fmla="*/ 20 w 43"/>
                <a:gd name="T3" fmla="*/ 25 h 26"/>
                <a:gd name="T4" fmla="*/ 16 w 43"/>
                <a:gd name="T5" fmla="*/ 24 h 26"/>
                <a:gd name="T6" fmla="*/ 12 w 43"/>
                <a:gd name="T7" fmla="*/ 23 h 26"/>
                <a:gd name="T8" fmla="*/ 8 w 43"/>
                <a:gd name="T9" fmla="*/ 21 h 26"/>
                <a:gd name="T10" fmla="*/ 6 w 43"/>
                <a:gd name="T11" fmla="*/ 20 h 26"/>
                <a:gd name="T12" fmla="*/ 3 w 43"/>
                <a:gd name="T13" fmla="*/ 18 h 26"/>
                <a:gd name="T14" fmla="*/ 2 w 43"/>
                <a:gd name="T15" fmla="*/ 16 h 26"/>
                <a:gd name="T16" fmla="*/ 0 w 43"/>
                <a:gd name="T17" fmla="*/ 13 h 26"/>
                <a:gd name="T18" fmla="*/ 0 w 43"/>
                <a:gd name="T19" fmla="*/ 10 h 26"/>
                <a:gd name="T20" fmla="*/ 1 w 43"/>
                <a:gd name="T21" fmla="*/ 8 h 26"/>
                <a:gd name="T22" fmla="*/ 3 w 43"/>
                <a:gd name="T23" fmla="*/ 6 h 26"/>
                <a:gd name="T24" fmla="*/ 5 w 43"/>
                <a:gd name="T25" fmla="*/ 4 h 26"/>
                <a:gd name="T26" fmla="*/ 8 w 43"/>
                <a:gd name="T27" fmla="*/ 2 h 26"/>
                <a:gd name="T28" fmla="*/ 11 w 43"/>
                <a:gd name="T29" fmla="*/ 1 h 26"/>
                <a:gd name="T30" fmla="*/ 15 w 43"/>
                <a:gd name="T31" fmla="*/ 0 h 26"/>
                <a:gd name="T32" fmla="*/ 19 w 43"/>
                <a:gd name="T33" fmla="*/ 0 h 26"/>
                <a:gd name="T34" fmla="*/ 23 w 43"/>
                <a:gd name="T35" fmla="*/ 0 h 26"/>
                <a:gd name="T36" fmla="*/ 27 w 43"/>
                <a:gd name="T37" fmla="*/ 1 h 26"/>
                <a:gd name="T38" fmla="*/ 31 w 43"/>
                <a:gd name="T39" fmla="*/ 2 h 26"/>
                <a:gd name="T40" fmla="*/ 34 w 43"/>
                <a:gd name="T41" fmla="*/ 4 h 26"/>
                <a:gd name="T42" fmla="*/ 37 w 43"/>
                <a:gd name="T43" fmla="*/ 6 h 26"/>
                <a:gd name="T44" fmla="*/ 40 w 43"/>
                <a:gd name="T45" fmla="*/ 8 h 26"/>
                <a:gd name="T46" fmla="*/ 41 w 43"/>
                <a:gd name="T47" fmla="*/ 10 h 26"/>
                <a:gd name="T48" fmla="*/ 42 w 43"/>
                <a:gd name="T49" fmla="*/ 13 h 26"/>
                <a:gd name="T50" fmla="*/ 42 w 43"/>
                <a:gd name="T51" fmla="*/ 15 h 26"/>
                <a:gd name="T52" fmla="*/ 41 w 43"/>
                <a:gd name="T53" fmla="*/ 17 h 26"/>
                <a:gd name="T54" fmla="*/ 40 w 43"/>
                <a:gd name="T55" fmla="*/ 20 h 26"/>
                <a:gd name="T56" fmla="*/ 38 w 43"/>
                <a:gd name="T57" fmla="*/ 21 h 26"/>
                <a:gd name="T58" fmla="*/ 35 w 43"/>
                <a:gd name="T59" fmla="*/ 23 h 26"/>
                <a:gd name="T60" fmla="*/ 31 w 43"/>
                <a:gd name="T61" fmla="*/ 24 h 26"/>
                <a:gd name="T62" fmla="*/ 28 w 43"/>
                <a:gd name="T63" fmla="*/ 25 h 26"/>
                <a:gd name="T64" fmla="*/ 24 w 43"/>
                <a:gd name="T65" fmla="*/ 25 h 26"/>
                <a:gd name="T66" fmla="*/ 20 w 43"/>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20" y="25"/>
                  </a:moveTo>
                  <a:lnTo>
                    <a:pt x="20" y="25"/>
                  </a:lnTo>
                  <a:lnTo>
                    <a:pt x="16" y="24"/>
                  </a:lnTo>
                  <a:lnTo>
                    <a:pt x="12" y="23"/>
                  </a:lnTo>
                  <a:lnTo>
                    <a:pt x="8" y="21"/>
                  </a:lnTo>
                  <a:lnTo>
                    <a:pt x="6" y="20"/>
                  </a:lnTo>
                  <a:lnTo>
                    <a:pt x="3" y="18"/>
                  </a:lnTo>
                  <a:lnTo>
                    <a:pt x="2" y="16"/>
                  </a:lnTo>
                  <a:lnTo>
                    <a:pt x="0" y="13"/>
                  </a:lnTo>
                  <a:lnTo>
                    <a:pt x="0" y="10"/>
                  </a:lnTo>
                  <a:lnTo>
                    <a:pt x="1" y="8"/>
                  </a:lnTo>
                  <a:lnTo>
                    <a:pt x="3" y="6"/>
                  </a:lnTo>
                  <a:lnTo>
                    <a:pt x="5" y="4"/>
                  </a:lnTo>
                  <a:lnTo>
                    <a:pt x="8" y="2"/>
                  </a:lnTo>
                  <a:lnTo>
                    <a:pt x="11" y="1"/>
                  </a:lnTo>
                  <a:lnTo>
                    <a:pt x="15" y="0"/>
                  </a:lnTo>
                  <a:lnTo>
                    <a:pt x="19" y="0"/>
                  </a:lnTo>
                  <a:lnTo>
                    <a:pt x="23" y="0"/>
                  </a:lnTo>
                  <a:lnTo>
                    <a:pt x="27" y="1"/>
                  </a:lnTo>
                  <a:lnTo>
                    <a:pt x="31" y="2"/>
                  </a:lnTo>
                  <a:lnTo>
                    <a:pt x="34" y="4"/>
                  </a:lnTo>
                  <a:lnTo>
                    <a:pt x="37" y="6"/>
                  </a:lnTo>
                  <a:lnTo>
                    <a:pt x="40" y="8"/>
                  </a:lnTo>
                  <a:lnTo>
                    <a:pt x="41" y="10"/>
                  </a:lnTo>
                  <a:lnTo>
                    <a:pt x="42" y="13"/>
                  </a:lnTo>
                  <a:lnTo>
                    <a:pt x="42" y="15"/>
                  </a:lnTo>
                  <a:lnTo>
                    <a:pt x="41" y="17"/>
                  </a:lnTo>
                  <a:lnTo>
                    <a:pt x="40" y="20"/>
                  </a:lnTo>
                  <a:lnTo>
                    <a:pt x="38" y="21"/>
                  </a:lnTo>
                  <a:lnTo>
                    <a:pt x="35" y="23"/>
                  </a:lnTo>
                  <a:lnTo>
                    <a:pt x="31" y="24"/>
                  </a:lnTo>
                  <a:lnTo>
                    <a:pt x="28" y="25"/>
                  </a:lnTo>
                  <a:lnTo>
                    <a:pt x="24" y="25"/>
                  </a:lnTo>
                  <a:lnTo>
                    <a:pt x="20"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7" name="Freeform 912"/>
            <p:cNvSpPr>
              <a:spLocks/>
            </p:cNvSpPr>
            <p:nvPr/>
          </p:nvSpPr>
          <p:spPr bwMode="auto">
            <a:xfrm>
              <a:off x="3919" y="2850"/>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8" name="Freeform 913"/>
            <p:cNvSpPr>
              <a:spLocks/>
            </p:cNvSpPr>
            <p:nvPr/>
          </p:nvSpPr>
          <p:spPr bwMode="auto">
            <a:xfrm>
              <a:off x="3889" y="2850"/>
              <a:ext cx="31" cy="8"/>
            </a:xfrm>
            <a:custGeom>
              <a:avLst/>
              <a:gdLst>
                <a:gd name="T0" fmla="*/ 0 w 31"/>
                <a:gd name="T1" fmla="*/ 4 h 8"/>
                <a:gd name="T2" fmla="*/ 8 w 31"/>
                <a:gd name="T3" fmla="*/ 6 h 8"/>
                <a:gd name="T4" fmla="*/ 13 w 31"/>
                <a:gd name="T5" fmla="*/ 6 h 8"/>
                <a:gd name="T6" fmla="*/ 18 w 31"/>
                <a:gd name="T7" fmla="*/ 7 h 8"/>
                <a:gd name="T8" fmla="*/ 23 w 31"/>
                <a:gd name="T9" fmla="*/ 6 h 8"/>
                <a:gd name="T10" fmla="*/ 26 w 31"/>
                <a:gd name="T11" fmla="*/ 6 h 8"/>
                <a:gd name="T12" fmla="*/ 28 w 31"/>
                <a:gd name="T13" fmla="*/ 5 h 8"/>
                <a:gd name="T14" fmla="*/ 29 w 31"/>
                <a:gd name="T15" fmla="*/ 5 h 8"/>
                <a:gd name="T16" fmla="*/ 30 w 31"/>
                <a:gd name="T17" fmla="*/ 4 h 8"/>
                <a:gd name="T18" fmla="*/ 25 w 31"/>
                <a:gd name="T19" fmla="*/ 1 h 8"/>
                <a:gd name="T20" fmla="*/ 24 w 31"/>
                <a:gd name="T21" fmla="*/ 1 h 8"/>
                <a:gd name="T22" fmla="*/ 23 w 31"/>
                <a:gd name="T23" fmla="*/ 2 h 8"/>
                <a:gd name="T24" fmla="*/ 22 w 31"/>
                <a:gd name="T25" fmla="*/ 2 h 8"/>
                <a:gd name="T26" fmla="*/ 18 w 31"/>
                <a:gd name="T27" fmla="*/ 2 h 8"/>
                <a:gd name="T28" fmla="*/ 14 w 31"/>
                <a:gd name="T29" fmla="*/ 2 h 8"/>
                <a:gd name="T30" fmla="*/ 9 w 31"/>
                <a:gd name="T31" fmla="*/ 1 h 8"/>
                <a:gd name="T32" fmla="*/ 3 w 31"/>
                <a:gd name="T33" fmla="*/ 0 h 8"/>
                <a:gd name="T34" fmla="*/ 0 w 31"/>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4"/>
                  </a:moveTo>
                  <a:lnTo>
                    <a:pt x="8" y="6"/>
                  </a:lnTo>
                  <a:lnTo>
                    <a:pt x="13" y="6"/>
                  </a:lnTo>
                  <a:lnTo>
                    <a:pt x="18" y="7"/>
                  </a:lnTo>
                  <a:lnTo>
                    <a:pt x="23" y="6"/>
                  </a:lnTo>
                  <a:lnTo>
                    <a:pt x="26" y="6"/>
                  </a:lnTo>
                  <a:lnTo>
                    <a:pt x="28" y="5"/>
                  </a:lnTo>
                  <a:lnTo>
                    <a:pt x="29" y="5"/>
                  </a:lnTo>
                  <a:lnTo>
                    <a:pt x="30" y="4"/>
                  </a:lnTo>
                  <a:lnTo>
                    <a:pt x="25" y="1"/>
                  </a:lnTo>
                  <a:lnTo>
                    <a:pt x="24" y="1"/>
                  </a:lnTo>
                  <a:lnTo>
                    <a:pt x="23" y="2"/>
                  </a:lnTo>
                  <a:lnTo>
                    <a:pt x="22" y="2"/>
                  </a:lnTo>
                  <a:lnTo>
                    <a:pt x="18" y="2"/>
                  </a:lnTo>
                  <a:lnTo>
                    <a:pt x="14" y="2"/>
                  </a:lnTo>
                  <a:lnTo>
                    <a:pt x="9" y="1"/>
                  </a:lnTo>
                  <a:lnTo>
                    <a:pt x="3"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19" name="Freeform 914"/>
            <p:cNvSpPr>
              <a:spLocks/>
            </p:cNvSpPr>
            <p:nvPr/>
          </p:nvSpPr>
          <p:spPr bwMode="auto">
            <a:xfrm>
              <a:off x="3887" y="2850"/>
              <a:ext cx="1" cy="3"/>
            </a:xfrm>
            <a:custGeom>
              <a:avLst/>
              <a:gdLst>
                <a:gd name="T0" fmla="*/ 0 w 1"/>
                <a:gd name="T1" fmla="*/ 0 h 3"/>
                <a:gd name="T2" fmla="*/ 0 w 1"/>
                <a:gd name="T3" fmla="*/ 0 h 3"/>
                <a:gd name="T4" fmla="*/ 0 w 1"/>
                <a:gd name="T5" fmla="*/ 1 h 3"/>
                <a:gd name="T6" fmla="*/ 0 w 1"/>
                <a:gd name="T7" fmla="*/ 2 h 3"/>
                <a:gd name="T8" fmla="*/ 0 w 1"/>
                <a:gd name="T9" fmla="*/ 2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0"/>
                  </a:lnTo>
                  <a:lnTo>
                    <a:pt x="0" y="1"/>
                  </a:lnTo>
                  <a:lnTo>
                    <a:pt x="0" y="2"/>
                  </a:lnTo>
                  <a:lnTo>
                    <a:pt x="0"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0" name="Freeform 915"/>
            <p:cNvSpPr>
              <a:spLocks/>
            </p:cNvSpPr>
            <p:nvPr/>
          </p:nvSpPr>
          <p:spPr bwMode="auto">
            <a:xfrm>
              <a:off x="3767" y="2779"/>
              <a:ext cx="48" cy="23"/>
            </a:xfrm>
            <a:custGeom>
              <a:avLst/>
              <a:gdLst>
                <a:gd name="T0" fmla="*/ 0 w 48"/>
                <a:gd name="T1" fmla="*/ 7 h 23"/>
                <a:gd name="T2" fmla="*/ 0 w 48"/>
                <a:gd name="T3" fmla="*/ 10 h 23"/>
                <a:gd name="T4" fmla="*/ 1 w 48"/>
                <a:gd name="T5" fmla="*/ 12 h 23"/>
                <a:gd name="T6" fmla="*/ 3 w 48"/>
                <a:gd name="T7" fmla="*/ 14 h 23"/>
                <a:gd name="T8" fmla="*/ 5 w 48"/>
                <a:gd name="T9" fmla="*/ 17 h 23"/>
                <a:gd name="T10" fmla="*/ 9 w 48"/>
                <a:gd name="T11" fmla="*/ 19 h 23"/>
                <a:gd name="T12" fmla="*/ 12 w 48"/>
                <a:gd name="T13" fmla="*/ 20 h 23"/>
                <a:gd name="T14" fmla="*/ 16 w 48"/>
                <a:gd name="T15" fmla="*/ 20 h 23"/>
                <a:gd name="T16" fmla="*/ 20 w 48"/>
                <a:gd name="T17" fmla="*/ 22 h 23"/>
                <a:gd name="T18" fmla="*/ 26 w 48"/>
                <a:gd name="T19" fmla="*/ 22 h 23"/>
                <a:gd name="T20" fmla="*/ 30 w 48"/>
                <a:gd name="T21" fmla="*/ 22 h 23"/>
                <a:gd name="T22" fmla="*/ 34 w 48"/>
                <a:gd name="T23" fmla="*/ 20 h 23"/>
                <a:gd name="T24" fmla="*/ 37 w 48"/>
                <a:gd name="T25" fmla="*/ 20 h 23"/>
                <a:gd name="T26" fmla="*/ 41 w 48"/>
                <a:gd name="T27" fmla="*/ 18 h 23"/>
                <a:gd name="T28" fmla="*/ 43 w 48"/>
                <a:gd name="T29" fmla="*/ 17 h 23"/>
                <a:gd name="T30" fmla="*/ 44 w 48"/>
                <a:gd name="T31" fmla="*/ 14 h 23"/>
                <a:gd name="T32" fmla="*/ 46 w 48"/>
                <a:gd name="T33" fmla="*/ 12 h 23"/>
                <a:gd name="T34" fmla="*/ 47 w 48"/>
                <a:gd name="T35" fmla="*/ 5 h 23"/>
                <a:gd name="T36" fmla="*/ 1 w 48"/>
                <a:gd name="T37" fmla="*/ 0 h 23"/>
                <a:gd name="T38" fmla="*/ 0 w 48"/>
                <a:gd name="T39" fmla="*/ 7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3">
                  <a:moveTo>
                    <a:pt x="0" y="7"/>
                  </a:moveTo>
                  <a:lnTo>
                    <a:pt x="0" y="10"/>
                  </a:lnTo>
                  <a:lnTo>
                    <a:pt x="1" y="12"/>
                  </a:lnTo>
                  <a:lnTo>
                    <a:pt x="3" y="14"/>
                  </a:lnTo>
                  <a:lnTo>
                    <a:pt x="5" y="17"/>
                  </a:lnTo>
                  <a:lnTo>
                    <a:pt x="9" y="19"/>
                  </a:lnTo>
                  <a:lnTo>
                    <a:pt x="12" y="20"/>
                  </a:lnTo>
                  <a:lnTo>
                    <a:pt x="16" y="20"/>
                  </a:lnTo>
                  <a:lnTo>
                    <a:pt x="20" y="22"/>
                  </a:lnTo>
                  <a:lnTo>
                    <a:pt x="26" y="22"/>
                  </a:lnTo>
                  <a:lnTo>
                    <a:pt x="30" y="22"/>
                  </a:lnTo>
                  <a:lnTo>
                    <a:pt x="34" y="20"/>
                  </a:lnTo>
                  <a:lnTo>
                    <a:pt x="37" y="20"/>
                  </a:lnTo>
                  <a:lnTo>
                    <a:pt x="41" y="18"/>
                  </a:lnTo>
                  <a:lnTo>
                    <a:pt x="43" y="17"/>
                  </a:lnTo>
                  <a:lnTo>
                    <a:pt x="44" y="14"/>
                  </a:lnTo>
                  <a:lnTo>
                    <a:pt x="46" y="12"/>
                  </a:lnTo>
                  <a:lnTo>
                    <a:pt x="47" y="5"/>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1" name="Freeform 916"/>
            <p:cNvSpPr>
              <a:spLocks/>
            </p:cNvSpPr>
            <p:nvPr/>
          </p:nvSpPr>
          <p:spPr bwMode="auto">
            <a:xfrm>
              <a:off x="3767" y="2779"/>
              <a:ext cx="54" cy="29"/>
            </a:xfrm>
            <a:custGeom>
              <a:avLst/>
              <a:gdLst>
                <a:gd name="T0" fmla="*/ 0 w 54"/>
                <a:gd name="T1" fmla="*/ 9 h 29"/>
                <a:gd name="T2" fmla="*/ 0 w 54"/>
                <a:gd name="T3" fmla="*/ 9 h 29"/>
                <a:gd name="T4" fmla="*/ 0 w 54"/>
                <a:gd name="T5" fmla="*/ 13 h 29"/>
                <a:gd name="T6" fmla="*/ 1 w 54"/>
                <a:gd name="T7" fmla="*/ 15 h 29"/>
                <a:gd name="T8" fmla="*/ 3 w 54"/>
                <a:gd name="T9" fmla="*/ 18 h 29"/>
                <a:gd name="T10" fmla="*/ 6 w 54"/>
                <a:gd name="T11" fmla="*/ 21 h 29"/>
                <a:gd name="T12" fmla="*/ 10 w 54"/>
                <a:gd name="T13" fmla="*/ 24 h 29"/>
                <a:gd name="T14" fmla="*/ 14 w 54"/>
                <a:gd name="T15" fmla="*/ 25 h 29"/>
                <a:gd name="T16" fmla="*/ 18 w 54"/>
                <a:gd name="T17" fmla="*/ 26 h 29"/>
                <a:gd name="T18" fmla="*/ 23 w 54"/>
                <a:gd name="T19" fmla="*/ 28 h 29"/>
                <a:gd name="T20" fmla="*/ 29 w 54"/>
                <a:gd name="T21" fmla="*/ 28 h 29"/>
                <a:gd name="T22" fmla="*/ 34 w 54"/>
                <a:gd name="T23" fmla="*/ 28 h 29"/>
                <a:gd name="T24" fmla="*/ 38 w 54"/>
                <a:gd name="T25" fmla="*/ 26 h 29"/>
                <a:gd name="T26" fmla="*/ 42 w 54"/>
                <a:gd name="T27" fmla="*/ 25 h 29"/>
                <a:gd name="T28" fmla="*/ 46 w 54"/>
                <a:gd name="T29" fmla="*/ 23 h 29"/>
                <a:gd name="T30" fmla="*/ 49 w 54"/>
                <a:gd name="T31" fmla="*/ 21 h 29"/>
                <a:gd name="T32" fmla="*/ 50 w 54"/>
                <a:gd name="T33" fmla="*/ 18 h 29"/>
                <a:gd name="T34" fmla="*/ 52 w 54"/>
                <a:gd name="T35" fmla="*/ 15 h 29"/>
                <a:gd name="T36" fmla="*/ 53 w 54"/>
                <a:gd name="T37" fmla="*/ 6 h 29"/>
                <a:gd name="T38" fmla="*/ 1 w 54"/>
                <a:gd name="T39" fmla="*/ 0 h 29"/>
                <a:gd name="T40" fmla="*/ 0 w 54"/>
                <a:gd name="T41" fmla="*/ 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9">
                  <a:moveTo>
                    <a:pt x="0" y="9"/>
                  </a:moveTo>
                  <a:lnTo>
                    <a:pt x="0" y="9"/>
                  </a:lnTo>
                  <a:lnTo>
                    <a:pt x="0" y="13"/>
                  </a:lnTo>
                  <a:lnTo>
                    <a:pt x="1" y="15"/>
                  </a:lnTo>
                  <a:lnTo>
                    <a:pt x="3" y="18"/>
                  </a:lnTo>
                  <a:lnTo>
                    <a:pt x="6" y="21"/>
                  </a:lnTo>
                  <a:lnTo>
                    <a:pt x="10" y="24"/>
                  </a:lnTo>
                  <a:lnTo>
                    <a:pt x="14" y="25"/>
                  </a:lnTo>
                  <a:lnTo>
                    <a:pt x="18" y="26"/>
                  </a:lnTo>
                  <a:lnTo>
                    <a:pt x="23" y="28"/>
                  </a:lnTo>
                  <a:lnTo>
                    <a:pt x="29" y="28"/>
                  </a:lnTo>
                  <a:lnTo>
                    <a:pt x="34" y="28"/>
                  </a:lnTo>
                  <a:lnTo>
                    <a:pt x="38" y="26"/>
                  </a:lnTo>
                  <a:lnTo>
                    <a:pt x="42" y="25"/>
                  </a:lnTo>
                  <a:lnTo>
                    <a:pt x="46" y="23"/>
                  </a:lnTo>
                  <a:lnTo>
                    <a:pt x="49" y="21"/>
                  </a:lnTo>
                  <a:lnTo>
                    <a:pt x="50" y="18"/>
                  </a:lnTo>
                  <a:lnTo>
                    <a:pt x="52" y="15"/>
                  </a:lnTo>
                  <a:lnTo>
                    <a:pt x="53" y="6"/>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2" name="Freeform 917"/>
            <p:cNvSpPr>
              <a:spLocks/>
            </p:cNvSpPr>
            <p:nvPr/>
          </p:nvSpPr>
          <p:spPr bwMode="auto">
            <a:xfrm>
              <a:off x="3768" y="2767"/>
              <a:ext cx="47" cy="26"/>
            </a:xfrm>
            <a:custGeom>
              <a:avLst/>
              <a:gdLst>
                <a:gd name="T0" fmla="*/ 21 w 47"/>
                <a:gd name="T1" fmla="*/ 25 h 26"/>
                <a:gd name="T2" fmla="*/ 17 w 47"/>
                <a:gd name="T3" fmla="*/ 24 h 26"/>
                <a:gd name="T4" fmla="*/ 12 w 47"/>
                <a:gd name="T5" fmla="*/ 23 h 26"/>
                <a:gd name="T6" fmla="*/ 9 w 47"/>
                <a:gd name="T7" fmla="*/ 22 h 26"/>
                <a:gd name="T8" fmla="*/ 5 w 47"/>
                <a:gd name="T9" fmla="*/ 19 h 26"/>
                <a:gd name="T10" fmla="*/ 3 w 47"/>
                <a:gd name="T11" fmla="*/ 18 h 26"/>
                <a:gd name="T12" fmla="*/ 1 w 47"/>
                <a:gd name="T13" fmla="*/ 15 h 26"/>
                <a:gd name="T14" fmla="*/ 0 w 47"/>
                <a:gd name="T15" fmla="*/ 13 h 26"/>
                <a:gd name="T16" fmla="*/ 0 w 47"/>
                <a:gd name="T17" fmla="*/ 10 h 26"/>
                <a:gd name="T18" fmla="*/ 1 w 47"/>
                <a:gd name="T19" fmla="*/ 8 h 26"/>
                <a:gd name="T20" fmla="*/ 3 w 47"/>
                <a:gd name="T21" fmla="*/ 6 h 26"/>
                <a:gd name="T22" fmla="*/ 5 w 47"/>
                <a:gd name="T23" fmla="*/ 3 h 26"/>
                <a:gd name="T24" fmla="*/ 8 w 47"/>
                <a:gd name="T25" fmla="*/ 2 h 26"/>
                <a:gd name="T26" fmla="*/ 12 w 47"/>
                <a:gd name="T27" fmla="*/ 1 h 26"/>
                <a:gd name="T28" fmla="*/ 16 w 47"/>
                <a:gd name="T29" fmla="*/ 0 h 26"/>
                <a:gd name="T30" fmla="*/ 19 w 47"/>
                <a:gd name="T31" fmla="*/ 0 h 26"/>
                <a:gd name="T32" fmla="*/ 25 w 47"/>
                <a:gd name="T33" fmla="*/ 0 h 26"/>
                <a:gd name="T34" fmla="*/ 29 w 47"/>
                <a:gd name="T35" fmla="*/ 1 h 26"/>
                <a:gd name="T36" fmla="*/ 34 w 47"/>
                <a:gd name="T37" fmla="*/ 2 h 26"/>
                <a:gd name="T38" fmla="*/ 37 w 47"/>
                <a:gd name="T39" fmla="*/ 3 h 26"/>
                <a:gd name="T40" fmla="*/ 41 w 47"/>
                <a:gd name="T41" fmla="*/ 5 h 26"/>
                <a:gd name="T42" fmla="*/ 42 w 47"/>
                <a:gd name="T43" fmla="*/ 7 h 26"/>
                <a:gd name="T44" fmla="*/ 45 w 47"/>
                <a:gd name="T45" fmla="*/ 10 h 26"/>
                <a:gd name="T46" fmla="*/ 46 w 47"/>
                <a:gd name="T47" fmla="*/ 12 h 26"/>
                <a:gd name="T48" fmla="*/ 46 w 47"/>
                <a:gd name="T49" fmla="*/ 15 h 26"/>
                <a:gd name="T50" fmla="*/ 45 w 47"/>
                <a:gd name="T51" fmla="*/ 17 h 26"/>
                <a:gd name="T52" fmla="*/ 43 w 47"/>
                <a:gd name="T53" fmla="*/ 19 h 26"/>
                <a:gd name="T54" fmla="*/ 41 w 47"/>
                <a:gd name="T55" fmla="*/ 21 h 26"/>
                <a:gd name="T56" fmla="*/ 38 w 47"/>
                <a:gd name="T57" fmla="*/ 23 h 26"/>
                <a:gd name="T58" fmla="*/ 34 w 47"/>
                <a:gd name="T59" fmla="*/ 24 h 26"/>
                <a:gd name="T60" fmla="*/ 30 w 47"/>
                <a:gd name="T61" fmla="*/ 25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5" y="19"/>
                  </a:lnTo>
                  <a:lnTo>
                    <a:pt x="3" y="18"/>
                  </a:lnTo>
                  <a:lnTo>
                    <a:pt x="1" y="15"/>
                  </a:lnTo>
                  <a:lnTo>
                    <a:pt x="0" y="13"/>
                  </a:lnTo>
                  <a:lnTo>
                    <a:pt x="0" y="10"/>
                  </a:lnTo>
                  <a:lnTo>
                    <a:pt x="1" y="8"/>
                  </a:lnTo>
                  <a:lnTo>
                    <a:pt x="3" y="6"/>
                  </a:lnTo>
                  <a:lnTo>
                    <a:pt x="5" y="3"/>
                  </a:lnTo>
                  <a:lnTo>
                    <a:pt x="8" y="2"/>
                  </a:lnTo>
                  <a:lnTo>
                    <a:pt x="12" y="1"/>
                  </a:lnTo>
                  <a:lnTo>
                    <a:pt x="16" y="0"/>
                  </a:lnTo>
                  <a:lnTo>
                    <a:pt x="19" y="0"/>
                  </a:lnTo>
                  <a:lnTo>
                    <a:pt x="25" y="0"/>
                  </a:lnTo>
                  <a:lnTo>
                    <a:pt x="29" y="1"/>
                  </a:lnTo>
                  <a:lnTo>
                    <a:pt x="34" y="2"/>
                  </a:lnTo>
                  <a:lnTo>
                    <a:pt x="37" y="3"/>
                  </a:lnTo>
                  <a:lnTo>
                    <a:pt x="41" y="5"/>
                  </a:lnTo>
                  <a:lnTo>
                    <a:pt x="42" y="7"/>
                  </a:lnTo>
                  <a:lnTo>
                    <a:pt x="45" y="10"/>
                  </a:lnTo>
                  <a:lnTo>
                    <a:pt x="46" y="12"/>
                  </a:lnTo>
                  <a:lnTo>
                    <a:pt x="46" y="15"/>
                  </a:lnTo>
                  <a:lnTo>
                    <a:pt x="45" y="17"/>
                  </a:lnTo>
                  <a:lnTo>
                    <a:pt x="43" y="19"/>
                  </a:lnTo>
                  <a:lnTo>
                    <a:pt x="41" y="21"/>
                  </a:lnTo>
                  <a:lnTo>
                    <a:pt x="38" y="23"/>
                  </a:lnTo>
                  <a:lnTo>
                    <a:pt x="34" y="24"/>
                  </a:lnTo>
                  <a:lnTo>
                    <a:pt x="30" y="25"/>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3" name="Freeform 918"/>
            <p:cNvSpPr>
              <a:spLocks/>
            </p:cNvSpPr>
            <p:nvPr/>
          </p:nvSpPr>
          <p:spPr bwMode="auto">
            <a:xfrm>
              <a:off x="3768" y="2767"/>
              <a:ext cx="53" cy="32"/>
            </a:xfrm>
            <a:custGeom>
              <a:avLst/>
              <a:gdLst>
                <a:gd name="T0" fmla="*/ 24 w 53"/>
                <a:gd name="T1" fmla="*/ 31 h 32"/>
                <a:gd name="T2" fmla="*/ 24 w 53"/>
                <a:gd name="T3" fmla="*/ 31 h 32"/>
                <a:gd name="T4" fmla="*/ 19 w 53"/>
                <a:gd name="T5" fmla="*/ 30 h 32"/>
                <a:gd name="T6" fmla="*/ 14 w 53"/>
                <a:gd name="T7" fmla="*/ 29 h 32"/>
                <a:gd name="T8" fmla="*/ 10 w 53"/>
                <a:gd name="T9" fmla="*/ 27 h 32"/>
                <a:gd name="T10" fmla="*/ 6 w 53"/>
                <a:gd name="T11" fmla="*/ 24 h 32"/>
                <a:gd name="T12" fmla="*/ 3 w 53"/>
                <a:gd name="T13" fmla="*/ 22 h 32"/>
                <a:gd name="T14" fmla="*/ 1 w 53"/>
                <a:gd name="T15" fmla="*/ 19 h 32"/>
                <a:gd name="T16" fmla="*/ 0 w 53"/>
                <a:gd name="T17" fmla="*/ 16 h 32"/>
                <a:gd name="T18" fmla="*/ 0 w 53"/>
                <a:gd name="T19" fmla="*/ 12 h 32"/>
                <a:gd name="T20" fmla="*/ 1 w 53"/>
                <a:gd name="T21" fmla="*/ 10 h 32"/>
                <a:gd name="T22" fmla="*/ 3 w 53"/>
                <a:gd name="T23" fmla="*/ 7 h 32"/>
                <a:gd name="T24" fmla="*/ 6 w 53"/>
                <a:gd name="T25" fmla="*/ 4 h 32"/>
                <a:gd name="T26" fmla="*/ 9 w 53"/>
                <a:gd name="T27" fmla="*/ 3 h 32"/>
                <a:gd name="T28" fmla="*/ 13 w 53"/>
                <a:gd name="T29" fmla="*/ 1 h 32"/>
                <a:gd name="T30" fmla="*/ 18 w 53"/>
                <a:gd name="T31" fmla="*/ 0 h 32"/>
                <a:gd name="T32" fmla="*/ 22 w 53"/>
                <a:gd name="T33" fmla="*/ 0 h 32"/>
                <a:gd name="T34" fmla="*/ 28 w 53"/>
                <a:gd name="T35" fmla="*/ 0 h 32"/>
                <a:gd name="T36" fmla="*/ 33 w 53"/>
                <a:gd name="T37" fmla="*/ 1 h 32"/>
                <a:gd name="T38" fmla="*/ 38 w 53"/>
                <a:gd name="T39" fmla="*/ 2 h 32"/>
                <a:gd name="T40" fmla="*/ 42 w 53"/>
                <a:gd name="T41" fmla="*/ 4 h 32"/>
                <a:gd name="T42" fmla="*/ 46 w 53"/>
                <a:gd name="T43" fmla="*/ 6 h 32"/>
                <a:gd name="T44" fmla="*/ 48 w 53"/>
                <a:gd name="T45" fmla="*/ 9 h 32"/>
                <a:gd name="T46" fmla="*/ 51 w 53"/>
                <a:gd name="T47" fmla="*/ 12 h 32"/>
                <a:gd name="T48" fmla="*/ 52 w 53"/>
                <a:gd name="T49" fmla="*/ 15 h 32"/>
                <a:gd name="T50" fmla="*/ 52 w 53"/>
                <a:gd name="T51" fmla="*/ 18 h 32"/>
                <a:gd name="T52" fmla="*/ 51 w 53"/>
                <a:gd name="T53" fmla="*/ 21 h 32"/>
                <a:gd name="T54" fmla="*/ 49 w 53"/>
                <a:gd name="T55" fmla="*/ 24 h 32"/>
                <a:gd name="T56" fmla="*/ 46 w 53"/>
                <a:gd name="T57" fmla="*/ 26 h 32"/>
                <a:gd name="T58" fmla="*/ 43 w 53"/>
                <a:gd name="T59" fmla="*/ 28 h 32"/>
                <a:gd name="T60" fmla="*/ 38 w 53"/>
                <a:gd name="T61" fmla="*/ 30 h 32"/>
                <a:gd name="T62" fmla="*/ 34 w 53"/>
                <a:gd name="T63" fmla="*/ 31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9"/>
                  </a:lnTo>
                  <a:lnTo>
                    <a:pt x="10" y="27"/>
                  </a:lnTo>
                  <a:lnTo>
                    <a:pt x="6" y="24"/>
                  </a:lnTo>
                  <a:lnTo>
                    <a:pt x="3" y="22"/>
                  </a:lnTo>
                  <a:lnTo>
                    <a:pt x="1" y="19"/>
                  </a:lnTo>
                  <a:lnTo>
                    <a:pt x="0" y="16"/>
                  </a:lnTo>
                  <a:lnTo>
                    <a:pt x="0" y="12"/>
                  </a:lnTo>
                  <a:lnTo>
                    <a:pt x="1" y="10"/>
                  </a:lnTo>
                  <a:lnTo>
                    <a:pt x="3" y="7"/>
                  </a:lnTo>
                  <a:lnTo>
                    <a:pt x="6" y="4"/>
                  </a:lnTo>
                  <a:lnTo>
                    <a:pt x="9" y="3"/>
                  </a:lnTo>
                  <a:lnTo>
                    <a:pt x="13" y="1"/>
                  </a:lnTo>
                  <a:lnTo>
                    <a:pt x="18" y="0"/>
                  </a:lnTo>
                  <a:lnTo>
                    <a:pt x="22" y="0"/>
                  </a:lnTo>
                  <a:lnTo>
                    <a:pt x="28" y="0"/>
                  </a:lnTo>
                  <a:lnTo>
                    <a:pt x="33" y="1"/>
                  </a:lnTo>
                  <a:lnTo>
                    <a:pt x="38" y="2"/>
                  </a:lnTo>
                  <a:lnTo>
                    <a:pt x="42" y="4"/>
                  </a:lnTo>
                  <a:lnTo>
                    <a:pt x="46" y="6"/>
                  </a:lnTo>
                  <a:lnTo>
                    <a:pt x="48" y="9"/>
                  </a:lnTo>
                  <a:lnTo>
                    <a:pt x="51" y="12"/>
                  </a:lnTo>
                  <a:lnTo>
                    <a:pt x="52" y="15"/>
                  </a:lnTo>
                  <a:lnTo>
                    <a:pt x="52" y="18"/>
                  </a:lnTo>
                  <a:lnTo>
                    <a:pt x="51" y="21"/>
                  </a:lnTo>
                  <a:lnTo>
                    <a:pt x="49" y="24"/>
                  </a:lnTo>
                  <a:lnTo>
                    <a:pt x="46" y="26"/>
                  </a:lnTo>
                  <a:lnTo>
                    <a:pt x="43" y="28"/>
                  </a:lnTo>
                  <a:lnTo>
                    <a:pt x="38" y="30"/>
                  </a:lnTo>
                  <a:lnTo>
                    <a:pt x="34" y="31"/>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4" name="Freeform 919"/>
            <p:cNvSpPr>
              <a:spLocks/>
            </p:cNvSpPr>
            <p:nvPr/>
          </p:nvSpPr>
          <p:spPr bwMode="auto">
            <a:xfrm>
              <a:off x="3773" y="2771"/>
              <a:ext cx="37" cy="20"/>
            </a:xfrm>
            <a:custGeom>
              <a:avLst/>
              <a:gdLst>
                <a:gd name="T0" fmla="*/ 16 w 37"/>
                <a:gd name="T1" fmla="*/ 18 h 20"/>
                <a:gd name="T2" fmla="*/ 13 w 37"/>
                <a:gd name="T3" fmla="*/ 17 h 20"/>
                <a:gd name="T4" fmla="*/ 9 w 37"/>
                <a:gd name="T5" fmla="*/ 17 h 20"/>
                <a:gd name="T6" fmla="*/ 7 w 37"/>
                <a:gd name="T7" fmla="*/ 16 h 20"/>
                <a:gd name="T8" fmla="*/ 4 w 37"/>
                <a:gd name="T9" fmla="*/ 14 h 20"/>
                <a:gd name="T10" fmla="*/ 3 w 37"/>
                <a:gd name="T11" fmla="*/ 13 h 20"/>
                <a:gd name="T12" fmla="*/ 1 w 37"/>
                <a:gd name="T13" fmla="*/ 11 h 20"/>
                <a:gd name="T14" fmla="*/ 0 w 37"/>
                <a:gd name="T15" fmla="*/ 9 h 20"/>
                <a:gd name="T16" fmla="*/ 0 w 37"/>
                <a:gd name="T17" fmla="*/ 8 h 20"/>
                <a:gd name="T18" fmla="*/ 1 w 37"/>
                <a:gd name="T19" fmla="*/ 5 h 20"/>
                <a:gd name="T20" fmla="*/ 2 w 37"/>
                <a:gd name="T21" fmla="*/ 4 h 20"/>
                <a:gd name="T22" fmla="*/ 4 w 37"/>
                <a:gd name="T23" fmla="*/ 2 h 20"/>
                <a:gd name="T24" fmla="*/ 7 w 37"/>
                <a:gd name="T25" fmla="*/ 2 h 20"/>
                <a:gd name="T26" fmla="*/ 9 w 37"/>
                <a:gd name="T27" fmla="*/ 1 h 20"/>
                <a:gd name="T28" fmla="*/ 12 w 37"/>
                <a:gd name="T29" fmla="*/ 0 h 20"/>
                <a:gd name="T30" fmla="*/ 16 w 37"/>
                <a:gd name="T31" fmla="*/ 0 h 20"/>
                <a:gd name="T32" fmla="*/ 20 w 37"/>
                <a:gd name="T33" fmla="*/ 0 h 20"/>
                <a:gd name="T34" fmla="*/ 23 w 37"/>
                <a:gd name="T35" fmla="*/ 0 h 20"/>
                <a:gd name="T36" fmla="*/ 26 w 37"/>
                <a:gd name="T37" fmla="*/ 2 h 20"/>
                <a:gd name="T38" fmla="*/ 28 w 37"/>
                <a:gd name="T39" fmla="*/ 2 h 20"/>
                <a:gd name="T40" fmla="*/ 31 w 37"/>
                <a:gd name="T41" fmla="*/ 4 h 20"/>
                <a:gd name="T42" fmla="*/ 33 w 37"/>
                <a:gd name="T43" fmla="*/ 5 h 20"/>
                <a:gd name="T44" fmla="*/ 34 w 37"/>
                <a:gd name="T45" fmla="*/ 8 h 20"/>
                <a:gd name="T46" fmla="*/ 36 w 37"/>
                <a:gd name="T47" fmla="*/ 9 h 20"/>
                <a:gd name="T48" fmla="*/ 36 w 37"/>
                <a:gd name="T49" fmla="*/ 11 h 20"/>
                <a:gd name="T50" fmla="*/ 35 w 37"/>
                <a:gd name="T51" fmla="*/ 13 h 20"/>
                <a:gd name="T52" fmla="*/ 33 w 37"/>
                <a:gd name="T53" fmla="*/ 14 h 20"/>
                <a:gd name="T54" fmla="*/ 32 w 37"/>
                <a:gd name="T55" fmla="*/ 16 h 20"/>
                <a:gd name="T56" fmla="*/ 29 w 37"/>
                <a:gd name="T57" fmla="*/ 17 h 20"/>
                <a:gd name="T58" fmla="*/ 27 w 37"/>
                <a:gd name="T59" fmla="*/ 17 h 20"/>
                <a:gd name="T60" fmla="*/ 23 w 37"/>
                <a:gd name="T61" fmla="*/ 18 h 20"/>
                <a:gd name="T62" fmla="*/ 20 w 37"/>
                <a:gd name="T63" fmla="*/ 19 h 20"/>
                <a:gd name="T64" fmla="*/ 16 w 37"/>
                <a:gd name="T65" fmla="*/ 1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6" y="18"/>
                  </a:moveTo>
                  <a:lnTo>
                    <a:pt x="13" y="17"/>
                  </a:lnTo>
                  <a:lnTo>
                    <a:pt x="9" y="17"/>
                  </a:lnTo>
                  <a:lnTo>
                    <a:pt x="7" y="16"/>
                  </a:lnTo>
                  <a:lnTo>
                    <a:pt x="4" y="14"/>
                  </a:lnTo>
                  <a:lnTo>
                    <a:pt x="3" y="13"/>
                  </a:lnTo>
                  <a:lnTo>
                    <a:pt x="1" y="11"/>
                  </a:lnTo>
                  <a:lnTo>
                    <a:pt x="0" y="9"/>
                  </a:lnTo>
                  <a:lnTo>
                    <a:pt x="0" y="8"/>
                  </a:lnTo>
                  <a:lnTo>
                    <a:pt x="1" y="5"/>
                  </a:lnTo>
                  <a:lnTo>
                    <a:pt x="2" y="4"/>
                  </a:lnTo>
                  <a:lnTo>
                    <a:pt x="4" y="2"/>
                  </a:lnTo>
                  <a:lnTo>
                    <a:pt x="7" y="2"/>
                  </a:lnTo>
                  <a:lnTo>
                    <a:pt x="9" y="1"/>
                  </a:lnTo>
                  <a:lnTo>
                    <a:pt x="12" y="0"/>
                  </a:lnTo>
                  <a:lnTo>
                    <a:pt x="16" y="0"/>
                  </a:lnTo>
                  <a:lnTo>
                    <a:pt x="20" y="0"/>
                  </a:lnTo>
                  <a:lnTo>
                    <a:pt x="23" y="0"/>
                  </a:lnTo>
                  <a:lnTo>
                    <a:pt x="26" y="2"/>
                  </a:lnTo>
                  <a:lnTo>
                    <a:pt x="28" y="2"/>
                  </a:lnTo>
                  <a:lnTo>
                    <a:pt x="31" y="4"/>
                  </a:lnTo>
                  <a:lnTo>
                    <a:pt x="33" y="5"/>
                  </a:lnTo>
                  <a:lnTo>
                    <a:pt x="34" y="8"/>
                  </a:lnTo>
                  <a:lnTo>
                    <a:pt x="36" y="9"/>
                  </a:lnTo>
                  <a:lnTo>
                    <a:pt x="36" y="11"/>
                  </a:lnTo>
                  <a:lnTo>
                    <a:pt x="35" y="13"/>
                  </a:lnTo>
                  <a:lnTo>
                    <a:pt x="33" y="14"/>
                  </a:lnTo>
                  <a:lnTo>
                    <a:pt x="32" y="16"/>
                  </a:lnTo>
                  <a:lnTo>
                    <a:pt x="29" y="17"/>
                  </a:lnTo>
                  <a:lnTo>
                    <a:pt x="27" y="17"/>
                  </a:lnTo>
                  <a:lnTo>
                    <a:pt x="23" y="18"/>
                  </a:lnTo>
                  <a:lnTo>
                    <a:pt x="20" y="19"/>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5" name="Freeform 920"/>
            <p:cNvSpPr>
              <a:spLocks/>
            </p:cNvSpPr>
            <p:nvPr/>
          </p:nvSpPr>
          <p:spPr bwMode="auto">
            <a:xfrm>
              <a:off x="3773" y="2771"/>
              <a:ext cx="43" cy="26"/>
            </a:xfrm>
            <a:custGeom>
              <a:avLst/>
              <a:gdLst>
                <a:gd name="T0" fmla="*/ 19 w 43"/>
                <a:gd name="T1" fmla="*/ 24 h 26"/>
                <a:gd name="T2" fmla="*/ 19 w 43"/>
                <a:gd name="T3" fmla="*/ 24 h 26"/>
                <a:gd name="T4" fmla="*/ 15 w 43"/>
                <a:gd name="T5" fmla="*/ 23 h 26"/>
                <a:gd name="T6" fmla="*/ 11 w 43"/>
                <a:gd name="T7" fmla="*/ 22 h 26"/>
                <a:gd name="T8" fmla="*/ 8 w 43"/>
                <a:gd name="T9" fmla="*/ 21 h 26"/>
                <a:gd name="T10" fmla="*/ 5 w 43"/>
                <a:gd name="T11" fmla="*/ 19 h 26"/>
                <a:gd name="T12" fmla="*/ 3 w 43"/>
                <a:gd name="T13" fmla="*/ 17 h 26"/>
                <a:gd name="T14" fmla="*/ 1 w 43"/>
                <a:gd name="T15" fmla="*/ 15 h 26"/>
                <a:gd name="T16" fmla="*/ 0 w 43"/>
                <a:gd name="T17" fmla="*/ 12 h 26"/>
                <a:gd name="T18" fmla="*/ 0 w 43"/>
                <a:gd name="T19" fmla="*/ 10 h 26"/>
                <a:gd name="T20" fmla="*/ 1 w 43"/>
                <a:gd name="T21" fmla="*/ 7 h 26"/>
                <a:gd name="T22" fmla="*/ 2 w 43"/>
                <a:gd name="T23" fmla="*/ 5 h 26"/>
                <a:gd name="T24" fmla="*/ 5 w 43"/>
                <a:gd name="T25" fmla="*/ 3 h 26"/>
                <a:gd name="T26" fmla="*/ 8 w 43"/>
                <a:gd name="T27" fmla="*/ 2 h 26"/>
                <a:gd name="T28" fmla="*/ 10 w 43"/>
                <a:gd name="T29" fmla="*/ 1 h 26"/>
                <a:gd name="T30" fmla="*/ 14 w 43"/>
                <a:gd name="T31" fmla="*/ 0 h 26"/>
                <a:gd name="T32" fmla="*/ 19 w 43"/>
                <a:gd name="T33" fmla="*/ 0 h 26"/>
                <a:gd name="T34" fmla="*/ 23 w 43"/>
                <a:gd name="T35" fmla="*/ 0 h 26"/>
                <a:gd name="T36" fmla="*/ 27 w 43"/>
                <a:gd name="T37" fmla="*/ 0 h 26"/>
                <a:gd name="T38" fmla="*/ 30 w 43"/>
                <a:gd name="T39" fmla="*/ 2 h 26"/>
                <a:gd name="T40" fmla="*/ 33 w 43"/>
                <a:gd name="T41" fmla="*/ 3 h 26"/>
                <a:gd name="T42" fmla="*/ 36 w 43"/>
                <a:gd name="T43" fmla="*/ 5 h 26"/>
                <a:gd name="T44" fmla="*/ 39 w 43"/>
                <a:gd name="T45" fmla="*/ 7 h 26"/>
                <a:gd name="T46" fmla="*/ 40 w 43"/>
                <a:gd name="T47" fmla="*/ 10 h 26"/>
                <a:gd name="T48" fmla="*/ 42 w 43"/>
                <a:gd name="T49" fmla="*/ 12 h 26"/>
                <a:gd name="T50" fmla="*/ 42 w 43"/>
                <a:gd name="T51" fmla="*/ 14 h 26"/>
                <a:gd name="T52" fmla="*/ 41 w 43"/>
                <a:gd name="T53" fmla="*/ 17 h 26"/>
                <a:gd name="T54" fmla="*/ 39 w 43"/>
                <a:gd name="T55" fmla="*/ 19 h 26"/>
                <a:gd name="T56" fmla="*/ 37 w 43"/>
                <a:gd name="T57" fmla="*/ 21 h 26"/>
                <a:gd name="T58" fmla="*/ 34 w 43"/>
                <a:gd name="T59" fmla="*/ 22 h 26"/>
                <a:gd name="T60" fmla="*/ 31 w 43"/>
                <a:gd name="T61" fmla="*/ 23 h 26"/>
                <a:gd name="T62" fmla="*/ 27 w 43"/>
                <a:gd name="T63" fmla="*/ 24 h 26"/>
                <a:gd name="T64" fmla="*/ 23 w 43"/>
                <a:gd name="T65" fmla="*/ 25 h 26"/>
                <a:gd name="T66" fmla="*/ 19 w 43"/>
                <a:gd name="T67"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19" y="24"/>
                  </a:moveTo>
                  <a:lnTo>
                    <a:pt x="19" y="24"/>
                  </a:lnTo>
                  <a:lnTo>
                    <a:pt x="15" y="23"/>
                  </a:lnTo>
                  <a:lnTo>
                    <a:pt x="11" y="22"/>
                  </a:lnTo>
                  <a:lnTo>
                    <a:pt x="8" y="21"/>
                  </a:lnTo>
                  <a:lnTo>
                    <a:pt x="5" y="19"/>
                  </a:lnTo>
                  <a:lnTo>
                    <a:pt x="3" y="17"/>
                  </a:lnTo>
                  <a:lnTo>
                    <a:pt x="1" y="15"/>
                  </a:lnTo>
                  <a:lnTo>
                    <a:pt x="0" y="12"/>
                  </a:lnTo>
                  <a:lnTo>
                    <a:pt x="0" y="10"/>
                  </a:lnTo>
                  <a:lnTo>
                    <a:pt x="1" y="7"/>
                  </a:lnTo>
                  <a:lnTo>
                    <a:pt x="2" y="5"/>
                  </a:lnTo>
                  <a:lnTo>
                    <a:pt x="5" y="3"/>
                  </a:lnTo>
                  <a:lnTo>
                    <a:pt x="8" y="2"/>
                  </a:lnTo>
                  <a:lnTo>
                    <a:pt x="10" y="1"/>
                  </a:lnTo>
                  <a:lnTo>
                    <a:pt x="14" y="0"/>
                  </a:lnTo>
                  <a:lnTo>
                    <a:pt x="19" y="0"/>
                  </a:lnTo>
                  <a:lnTo>
                    <a:pt x="23" y="0"/>
                  </a:lnTo>
                  <a:lnTo>
                    <a:pt x="27" y="0"/>
                  </a:lnTo>
                  <a:lnTo>
                    <a:pt x="30" y="2"/>
                  </a:lnTo>
                  <a:lnTo>
                    <a:pt x="33" y="3"/>
                  </a:lnTo>
                  <a:lnTo>
                    <a:pt x="36" y="5"/>
                  </a:lnTo>
                  <a:lnTo>
                    <a:pt x="39" y="7"/>
                  </a:lnTo>
                  <a:lnTo>
                    <a:pt x="40" y="10"/>
                  </a:lnTo>
                  <a:lnTo>
                    <a:pt x="42" y="12"/>
                  </a:lnTo>
                  <a:lnTo>
                    <a:pt x="42" y="14"/>
                  </a:lnTo>
                  <a:lnTo>
                    <a:pt x="41" y="17"/>
                  </a:lnTo>
                  <a:lnTo>
                    <a:pt x="39" y="19"/>
                  </a:lnTo>
                  <a:lnTo>
                    <a:pt x="37" y="21"/>
                  </a:lnTo>
                  <a:lnTo>
                    <a:pt x="34" y="22"/>
                  </a:lnTo>
                  <a:lnTo>
                    <a:pt x="31" y="23"/>
                  </a:lnTo>
                  <a:lnTo>
                    <a:pt x="27" y="24"/>
                  </a:lnTo>
                  <a:lnTo>
                    <a:pt x="23" y="25"/>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6" name="Freeform 921"/>
            <p:cNvSpPr>
              <a:spLocks/>
            </p:cNvSpPr>
            <p:nvPr/>
          </p:nvSpPr>
          <p:spPr bwMode="auto">
            <a:xfrm>
              <a:off x="3806" y="2794"/>
              <a:ext cx="3" cy="4"/>
            </a:xfrm>
            <a:custGeom>
              <a:avLst/>
              <a:gdLst>
                <a:gd name="T0" fmla="*/ 2 w 3"/>
                <a:gd name="T1" fmla="*/ 3 h 4"/>
                <a:gd name="T2" fmla="*/ 2 w 3"/>
                <a:gd name="T3" fmla="*/ 2 h 4"/>
                <a:gd name="T4" fmla="*/ 2 w 3"/>
                <a:gd name="T5" fmla="*/ 1 h 4"/>
                <a:gd name="T6" fmla="*/ 1 w 3"/>
                <a:gd name="T7" fmla="*/ 0 h 4"/>
                <a:gd name="T8" fmla="*/ 0 w 3"/>
                <a:gd name="T9" fmla="*/ 1 h 4"/>
                <a:gd name="T10" fmla="*/ 2 w 3"/>
                <a:gd name="T11" fmla="*/ 3 h 4"/>
              </a:gdLst>
              <a:ahLst/>
              <a:cxnLst>
                <a:cxn ang="0">
                  <a:pos x="T0" y="T1"/>
                </a:cxn>
                <a:cxn ang="0">
                  <a:pos x="T2" y="T3"/>
                </a:cxn>
                <a:cxn ang="0">
                  <a:pos x="T4" y="T5"/>
                </a:cxn>
                <a:cxn ang="0">
                  <a:pos x="T6" y="T7"/>
                </a:cxn>
                <a:cxn ang="0">
                  <a:pos x="T8" y="T9"/>
                </a:cxn>
                <a:cxn ang="0">
                  <a:pos x="T10" y="T11"/>
                </a:cxn>
              </a:cxnLst>
              <a:rect l="0" t="0" r="r" b="b"/>
              <a:pathLst>
                <a:path w="3" h="4">
                  <a:moveTo>
                    <a:pt x="2" y="3"/>
                  </a:moveTo>
                  <a:lnTo>
                    <a:pt x="2"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7" name="Freeform 922"/>
            <p:cNvSpPr>
              <a:spLocks/>
            </p:cNvSpPr>
            <p:nvPr/>
          </p:nvSpPr>
          <p:spPr bwMode="auto">
            <a:xfrm>
              <a:off x="3777" y="2794"/>
              <a:ext cx="30" cy="8"/>
            </a:xfrm>
            <a:custGeom>
              <a:avLst/>
              <a:gdLst>
                <a:gd name="T0" fmla="*/ 0 w 30"/>
                <a:gd name="T1" fmla="*/ 5 h 8"/>
                <a:gd name="T2" fmla="*/ 7 w 30"/>
                <a:gd name="T3" fmla="*/ 6 h 8"/>
                <a:gd name="T4" fmla="*/ 12 w 30"/>
                <a:gd name="T5" fmla="*/ 7 h 8"/>
                <a:gd name="T6" fmla="*/ 17 w 30"/>
                <a:gd name="T7" fmla="*/ 7 h 8"/>
                <a:gd name="T8" fmla="*/ 22 w 30"/>
                <a:gd name="T9" fmla="*/ 7 h 8"/>
                <a:gd name="T10" fmla="*/ 25 w 30"/>
                <a:gd name="T11" fmla="*/ 6 h 8"/>
                <a:gd name="T12" fmla="*/ 27 w 30"/>
                <a:gd name="T13" fmla="*/ 5 h 8"/>
                <a:gd name="T14" fmla="*/ 28 w 30"/>
                <a:gd name="T15" fmla="*/ 5 h 8"/>
                <a:gd name="T16" fmla="*/ 29 w 30"/>
                <a:gd name="T17" fmla="*/ 5 h 8"/>
                <a:gd name="T18" fmla="*/ 24 w 30"/>
                <a:gd name="T19" fmla="*/ 1 h 8"/>
                <a:gd name="T20" fmla="*/ 23 w 30"/>
                <a:gd name="T21" fmla="*/ 1 h 8"/>
                <a:gd name="T22" fmla="*/ 22 w 30"/>
                <a:gd name="T23" fmla="*/ 2 h 8"/>
                <a:gd name="T24" fmla="*/ 21 w 30"/>
                <a:gd name="T25" fmla="*/ 2 h 8"/>
                <a:gd name="T26" fmla="*/ 17 w 30"/>
                <a:gd name="T27" fmla="*/ 2 h 8"/>
                <a:gd name="T28" fmla="*/ 13 w 30"/>
                <a:gd name="T29" fmla="*/ 2 h 8"/>
                <a:gd name="T30" fmla="*/ 8 w 30"/>
                <a:gd name="T31" fmla="*/ 1 h 8"/>
                <a:gd name="T32" fmla="*/ 2 w 30"/>
                <a:gd name="T33" fmla="*/ 0 h 8"/>
                <a:gd name="T34" fmla="*/ 0 w 30"/>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5"/>
                  </a:moveTo>
                  <a:lnTo>
                    <a:pt x="7" y="6"/>
                  </a:lnTo>
                  <a:lnTo>
                    <a:pt x="12" y="7"/>
                  </a:lnTo>
                  <a:lnTo>
                    <a:pt x="17" y="7"/>
                  </a:lnTo>
                  <a:lnTo>
                    <a:pt x="22" y="7"/>
                  </a:lnTo>
                  <a:lnTo>
                    <a:pt x="25" y="6"/>
                  </a:lnTo>
                  <a:lnTo>
                    <a:pt x="27" y="5"/>
                  </a:lnTo>
                  <a:lnTo>
                    <a:pt x="28" y="5"/>
                  </a:lnTo>
                  <a:lnTo>
                    <a:pt x="29" y="5"/>
                  </a:lnTo>
                  <a:lnTo>
                    <a:pt x="24" y="1"/>
                  </a:lnTo>
                  <a:lnTo>
                    <a:pt x="23" y="1"/>
                  </a:lnTo>
                  <a:lnTo>
                    <a:pt x="22" y="2"/>
                  </a:lnTo>
                  <a:lnTo>
                    <a:pt x="21" y="2"/>
                  </a:lnTo>
                  <a:lnTo>
                    <a:pt x="17" y="2"/>
                  </a:lnTo>
                  <a:lnTo>
                    <a:pt x="13" y="2"/>
                  </a:lnTo>
                  <a:lnTo>
                    <a:pt x="8" y="1"/>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8" name="Freeform 923"/>
            <p:cNvSpPr>
              <a:spLocks/>
            </p:cNvSpPr>
            <p:nvPr/>
          </p:nvSpPr>
          <p:spPr bwMode="auto">
            <a:xfrm>
              <a:off x="3774" y="2794"/>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29" name="Freeform 924"/>
            <p:cNvSpPr>
              <a:spLocks/>
            </p:cNvSpPr>
            <p:nvPr/>
          </p:nvSpPr>
          <p:spPr bwMode="auto">
            <a:xfrm>
              <a:off x="3822" y="2808"/>
              <a:ext cx="48" cy="22"/>
            </a:xfrm>
            <a:custGeom>
              <a:avLst/>
              <a:gdLst>
                <a:gd name="T0" fmla="*/ 0 w 48"/>
                <a:gd name="T1" fmla="*/ 7 h 22"/>
                <a:gd name="T2" fmla="*/ 0 w 48"/>
                <a:gd name="T3" fmla="*/ 9 h 22"/>
                <a:gd name="T4" fmla="*/ 1 w 48"/>
                <a:gd name="T5" fmla="*/ 12 h 22"/>
                <a:gd name="T6" fmla="*/ 4 w 48"/>
                <a:gd name="T7" fmla="*/ 14 h 22"/>
                <a:gd name="T8" fmla="*/ 5 w 48"/>
                <a:gd name="T9" fmla="*/ 16 h 22"/>
                <a:gd name="T10" fmla="*/ 9 w 48"/>
                <a:gd name="T11" fmla="*/ 18 h 22"/>
                <a:gd name="T12" fmla="*/ 12 w 48"/>
                <a:gd name="T13" fmla="*/ 19 h 22"/>
                <a:gd name="T14" fmla="*/ 16 w 48"/>
                <a:gd name="T15" fmla="*/ 20 h 22"/>
                <a:gd name="T16" fmla="*/ 21 w 48"/>
                <a:gd name="T17" fmla="*/ 21 h 22"/>
                <a:gd name="T18" fmla="*/ 26 w 48"/>
                <a:gd name="T19" fmla="*/ 21 h 22"/>
                <a:gd name="T20" fmla="*/ 30 w 48"/>
                <a:gd name="T21" fmla="*/ 21 h 22"/>
                <a:gd name="T22" fmla="*/ 35 w 48"/>
                <a:gd name="T23" fmla="*/ 20 h 22"/>
                <a:gd name="T24" fmla="*/ 38 w 48"/>
                <a:gd name="T25" fmla="*/ 19 h 22"/>
                <a:gd name="T26" fmla="*/ 41 w 48"/>
                <a:gd name="T27" fmla="*/ 18 h 22"/>
                <a:gd name="T28" fmla="*/ 43 w 48"/>
                <a:gd name="T29" fmla="*/ 16 h 22"/>
                <a:gd name="T30" fmla="*/ 45 w 48"/>
                <a:gd name="T31" fmla="*/ 14 h 22"/>
                <a:gd name="T32" fmla="*/ 46 w 48"/>
                <a:gd name="T33" fmla="*/ 12 h 22"/>
                <a:gd name="T34" fmla="*/ 47 w 48"/>
                <a:gd name="T35" fmla="*/ 5 h 22"/>
                <a:gd name="T36" fmla="*/ 1 w 48"/>
                <a:gd name="T37" fmla="*/ 0 h 22"/>
                <a:gd name="T38" fmla="*/ 0 w 48"/>
                <a:gd name="T39"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2">
                  <a:moveTo>
                    <a:pt x="0" y="7"/>
                  </a:moveTo>
                  <a:lnTo>
                    <a:pt x="0" y="9"/>
                  </a:lnTo>
                  <a:lnTo>
                    <a:pt x="1" y="12"/>
                  </a:lnTo>
                  <a:lnTo>
                    <a:pt x="4" y="14"/>
                  </a:lnTo>
                  <a:lnTo>
                    <a:pt x="5" y="16"/>
                  </a:lnTo>
                  <a:lnTo>
                    <a:pt x="9" y="18"/>
                  </a:lnTo>
                  <a:lnTo>
                    <a:pt x="12" y="19"/>
                  </a:lnTo>
                  <a:lnTo>
                    <a:pt x="16" y="20"/>
                  </a:lnTo>
                  <a:lnTo>
                    <a:pt x="21" y="21"/>
                  </a:lnTo>
                  <a:lnTo>
                    <a:pt x="26" y="21"/>
                  </a:lnTo>
                  <a:lnTo>
                    <a:pt x="30" y="21"/>
                  </a:lnTo>
                  <a:lnTo>
                    <a:pt x="35" y="20"/>
                  </a:lnTo>
                  <a:lnTo>
                    <a:pt x="38" y="19"/>
                  </a:lnTo>
                  <a:lnTo>
                    <a:pt x="41" y="18"/>
                  </a:lnTo>
                  <a:lnTo>
                    <a:pt x="43" y="16"/>
                  </a:lnTo>
                  <a:lnTo>
                    <a:pt x="45" y="14"/>
                  </a:lnTo>
                  <a:lnTo>
                    <a:pt x="46" y="12"/>
                  </a:lnTo>
                  <a:lnTo>
                    <a:pt x="47" y="5"/>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0" name="Freeform 925"/>
            <p:cNvSpPr>
              <a:spLocks/>
            </p:cNvSpPr>
            <p:nvPr/>
          </p:nvSpPr>
          <p:spPr bwMode="auto">
            <a:xfrm>
              <a:off x="3822" y="2808"/>
              <a:ext cx="54" cy="28"/>
            </a:xfrm>
            <a:custGeom>
              <a:avLst/>
              <a:gdLst>
                <a:gd name="T0" fmla="*/ 0 w 54"/>
                <a:gd name="T1" fmla="*/ 9 h 28"/>
                <a:gd name="T2" fmla="*/ 0 w 54"/>
                <a:gd name="T3" fmla="*/ 9 h 28"/>
                <a:gd name="T4" fmla="*/ 0 w 54"/>
                <a:gd name="T5" fmla="*/ 12 h 28"/>
                <a:gd name="T6" fmla="*/ 1 w 54"/>
                <a:gd name="T7" fmla="*/ 15 h 28"/>
                <a:gd name="T8" fmla="*/ 4 w 54"/>
                <a:gd name="T9" fmla="*/ 18 h 28"/>
                <a:gd name="T10" fmla="*/ 6 w 54"/>
                <a:gd name="T11" fmla="*/ 20 h 28"/>
                <a:gd name="T12" fmla="*/ 10 w 54"/>
                <a:gd name="T13" fmla="*/ 23 h 28"/>
                <a:gd name="T14" fmla="*/ 14 w 54"/>
                <a:gd name="T15" fmla="*/ 24 h 28"/>
                <a:gd name="T16" fmla="*/ 18 w 54"/>
                <a:gd name="T17" fmla="*/ 26 h 28"/>
                <a:gd name="T18" fmla="*/ 24 w 54"/>
                <a:gd name="T19" fmla="*/ 27 h 28"/>
                <a:gd name="T20" fmla="*/ 29 w 54"/>
                <a:gd name="T21" fmla="*/ 27 h 28"/>
                <a:gd name="T22" fmla="*/ 34 w 54"/>
                <a:gd name="T23" fmla="*/ 27 h 28"/>
                <a:gd name="T24" fmla="*/ 39 w 54"/>
                <a:gd name="T25" fmla="*/ 26 h 28"/>
                <a:gd name="T26" fmla="*/ 43 w 54"/>
                <a:gd name="T27" fmla="*/ 24 h 28"/>
                <a:gd name="T28" fmla="*/ 46 w 54"/>
                <a:gd name="T29" fmla="*/ 23 h 28"/>
                <a:gd name="T30" fmla="*/ 49 w 54"/>
                <a:gd name="T31" fmla="*/ 20 h 28"/>
                <a:gd name="T32" fmla="*/ 51 w 54"/>
                <a:gd name="T33" fmla="*/ 18 h 28"/>
                <a:gd name="T34" fmla="*/ 52 w 54"/>
                <a:gd name="T35" fmla="*/ 15 h 28"/>
                <a:gd name="T36" fmla="*/ 53 w 54"/>
                <a:gd name="T37" fmla="*/ 6 h 28"/>
                <a:gd name="T38" fmla="*/ 1 w 54"/>
                <a:gd name="T39" fmla="*/ 0 h 28"/>
                <a:gd name="T40" fmla="*/ 0 w 54"/>
                <a:gd name="T41"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8">
                  <a:moveTo>
                    <a:pt x="0" y="9"/>
                  </a:moveTo>
                  <a:lnTo>
                    <a:pt x="0" y="9"/>
                  </a:lnTo>
                  <a:lnTo>
                    <a:pt x="0" y="12"/>
                  </a:lnTo>
                  <a:lnTo>
                    <a:pt x="1" y="15"/>
                  </a:lnTo>
                  <a:lnTo>
                    <a:pt x="4" y="18"/>
                  </a:lnTo>
                  <a:lnTo>
                    <a:pt x="6" y="20"/>
                  </a:lnTo>
                  <a:lnTo>
                    <a:pt x="10" y="23"/>
                  </a:lnTo>
                  <a:lnTo>
                    <a:pt x="14" y="24"/>
                  </a:lnTo>
                  <a:lnTo>
                    <a:pt x="18" y="26"/>
                  </a:lnTo>
                  <a:lnTo>
                    <a:pt x="24" y="27"/>
                  </a:lnTo>
                  <a:lnTo>
                    <a:pt x="29" y="27"/>
                  </a:lnTo>
                  <a:lnTo>
                    <a:pt x="34" y="27"/>
                  </a:lnTo>
                  <a:lnTo>
                    <a:pt x="39" y="26"/>
                  </a:lnTo>
                  <a:lnTo>
                    <a:pt x="43" y="24"/>
                  </a:lnTo>
                  <a:lnTo>
                    <a:pt x="46" y="23"/>
                  </a:lnTo>
                  <a:lnTo>
                    <a:pt x="49" y="20"/>
                  </a:lnTo>
                  <a:lnTo>
                    <a:pt x="51" y="18"/>
                  </a:lnTo>
                  <a:lnTo>
                    <a:pt x="52" y="15"/>
                  </a:lnTo>
                  <a:lnTo>
                    <a:pt x="53" y="6"/>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1" name="Freeform 926"/>
            <p:cNvSpPr>
              <a:spLocks/>
            </p:cNvSpPr>
            <p:nvPr/>
          </p:nvSpPr>
          <p:spPr bwMode="auto">
            <a:xfrm>
              <a:off x="3823" y="2795"/>
              <a:ext cx="47" cy="26"/>
            </a:xfrm>
            <a:custGeom>
              <a:avLst/>
              <a:gdLst>
                <a:gd name="T0" fmla="*/ 21 w 47"/>
                <a:gd name="T1" fmla="*/ 25 h 26"/>
                <a:gd name="T2" fmla="*/ 17 w 47"/>
                <a:gd name="T3" fmla="*/ 25 h 26"/>
                <a:gd name="T4" fmla="*/ 13 w 47"/>
                <a:gd name="T5" fmla="*/ 23 h 26"/>
                <a:gd name="T6" fmla="*/ 9 w 47"/>
                <a:gd name="T7" fmla="*/ 22 h 26"/>
                <a:gd name="T8" fmla="*/ 6 w 47"/>
                <a:gd name="T9" fmla="*/ 20 h 26"/>
                <a:gd name="T10" fmla="*/ 4 w 47"/>
                <a:gd name="T11" fmla="*/ 18 h 26"/>
                <a:gd name="T12" fmla="*/ 1 w 47"/>
                <a:gd name="T13" fmla="*/ 15 h 26"/>
                <a:gd name="T14" fmla="*/ 0 w 47"/>
                <a:gd name="T15" fmla="*/ 13 h 26"/>
                <a:gd name="T16" fmla="*/ 0 w 47"/>
                <a:gd name="T17" fmla="*/ 10 h 26"/>
                <a:gd name="T18" fmla="*/ 1 w 47"/>
                <a:gd name="T19" fmla="*/ 8 h 26"/>
                <a:gd name="T20" fmla="*/ 3 w 47"/>
                <a:gd name="T21" fmla="*/ 6 h 26"/>
                <a:gd name="T22" fmla="*/ 5 w 47"/>
                <a:gd name="T23" fmla="*/ 4 h 26"/>
                <a:gd name="T24" fmla="*/ 8 w 47"/>
                <a:gd name="T25" fmla="*/ 2 h 26"/>
                <a:gd name="T26" fmla="*/ 12 w 47"/>
                <a:gd name="T27" fmla="*/ 2 h 26"/>
                <a:gd name="T28" fmla="*/ 16 w 47"/>
                <a:gd name="T29" fmla="*/ 1 h 26"/>
                <a:gd name="T30" fmla="*/ 20 w 47"/>
                <a:gd name="T31" fmla="*/ 0 h 26"/>
                <a:gd name="T32" fmla="*/ 25 w 47"/>
                <a:gd name="T33" fmla="*/ 1 h 26"/>
                <a:gd name="T34" fmla="*/ 29 w 47"/>
                <a:gd name="T35" fmla="*/ 2 h 26"/>
                <a:gd name="T36" fmla="*/ 34 w 47"/>
                <a:gd name="T37" fmla="*/ 2 h 26"/>
                <a:gd name="T38" fmla="*/ 37 w 47"/>
                <a:gd name="T39" fmla="*/ 4 h 26"/>
                <a:gd name="T40" fmla="*/ 41 w 47"/>
                <a:gd name="T41" fmla="*/ 6 h 26"/>
                <a:gd name="T42" fmla="*/ 43 w 47"/>
                <a:gd name="T43" fmla="*/ 8 h 26"/>
                <a:gd name="T44" fmla="*/ 45 w 47"/>
                <a:gd name="T45" fmla="*/ 10 h 26"/>
                <a:gd name="T46" fmla="*/ 46 w 47"/>
                <a:gd name="T47" fmla="*/ 13 h 26"/>
                <a:gd name="T48" fmla="*/ 46 w 47"/>
                <a:gd name="T49" fmla="*/ 15 h 26"/>
                <a:gd name="T50" fmla="*/ 45 w 47"/>
                <a:gd name="T51" fmla="*/ 17 h 26"/>
                <a:gd name="T52" fmla="*/ 43 w 47"/>
                <a:gd name="T53" fmla="*/ 19 h 26"/>
                <a:gd name="T54" fmla="*/ 41 w 47"/>
                <a:gd name="T55" fmla="*/ 22 h 26"/>
                <a:gd name="T56" fmla="*/ 38 w 47"/>
                <a:gd name="T57" fmla="*/ 23 h 26"/>
                <a:gd name="T58" fmla="*/ 35 w 47"/>
                <a:gd name="T59" fmla="*/ 24 h 26"/>
                <a:gd name="T60" fmla="*/ 30 w 47"/>
                <a:gd name="T61" fmla="*/ 25 h 26"/>
                <a:gd name="T62" fmla="*/ 27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5"/>
                  </a:lnTo>
                  <a:lnTo>
                    <a:pt x="13" y="23"/>
                  </a:lnTo>
                  <a:lnTo>
                    <a:pt x="9" y="22"/>
                  </a:lnTo>
                  <a:lnTo>
                    <a:pt x="6" y="20"/>
                  </a:lnTo>
                  <a:lnTo>
                    <a:pt x="4" y="18"/>
                  </a:lnTo>
                  <a:lnTo>
                    <a:pt x="1" y="15"/>
                  </a:lnTo>
                  <a:lnTo>
                    <a:pt x="0" y="13"/>
                  </a:lnTo>
                  <a:lnTo>
                    <a:pt x="0" y="10"/>
                  </a:lnTo>
                  <a:lnTo>
                    <a:pt x="1" y="8"/>
                  </a:lnTo>
                  <a:lnTo>
                    <a:pt x="3" y="6"/>
                  </a:lnTo>
                  <a:lnTo>
                    <a:pt x="5" y="4"/>
                  </a:lnTo>
                  <a:lnTo>
                    <a:pt x="8" y="2"/>
                  </a:lnTo>
                  <a:lnTo>
                    <a:pt x="12" y="2"/>
                  </a:lnTo>
                  <a:lnTo>
                    <a:pt x="16" y="1"/>
                  </a:lnTo>
                  <a:lnTo>
                    <a:pt x="20" y="0"/>
                  </a:lnTo>
                  <a:lnTo>
                    <a:pt x="25" y="1"/>
                  </a:lnTo>
                  <a:lnTo>
                    <a:pt x="29" y="2"/>
                  </a:lnTo>
                  <a:lnTo>
                    <a:pt x="34" y="2"/>
                  </a:lnTo>
                  <a:lnTo>
                    <a:pt x="37" y="4"/>
                  </a:lnTo>
                  <a:lnTo>
                    <a:pt x="41" y="6"/>
                  </a:lnTo>
                  <a:lnTo>
                    <a:pt x="43" y="8"/>
                  </a:lnTo>
                  <a:lnTo>
                    <a:pt x="45" y="10"/>
                  </a:lnTo>
                  <a:lnTo>
                    <a:pt x="46" y="13"/>
                  </a:lnTo>
                  <a:lnTo>
                    <a:pt x="46" y="15"/>
                  </a:lnTo>
                  <a:lnTo>
                    <a:pt x="45" y="17"/>
                  </a:lnTo>
                  <a:lnTo>
                    <a:pt x="43" y="19"/>
                  </a:lnTo>
                  <a:lnTo>
                    <a:pt x="41" y="22"/>
                  </a:lnTo>
                  <a:lnTo>
                    <a:pt x="38" y="23"/>
                  </a:lnTo>
                  <a:lnTo>
                    <a:pt x="35" y="24"/>
                  </a:lnTo>
                  <a:lnTo>
                    <a:pt x="30" y="25"/>
                  </a:lnTo>
                  <a:lnTo>
                    <a:pt x="27"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2" name="Freeform 927"/>
            <p:cNvSpPr>
              <a:spLocks/>
            </p:cNvSpPr>
            <p:nvPr/>
          </p:nvSpPr>
          <p:spPr bwMode="auto">
            <a:xfrm>
              <a:off x="3823" y="2795"/>
              <a:ext cx="53" cy="32"/>
            </a:xfrm>
            <a:custGeom>
              <a:avLst/>
              <a:gdLst>
                <a:gd name="T0" fmla="*/ 24 w 53"/>
                <a:gd name="T1" fmla="*/ 31 h 32"/>
                <a:gd name="T2" fmla="*/ 24 w 53"/>
                <a:gd name="T3" fmla="*/ 31 h 32"/>
                <a:gd name="T4" fmla="*/ 19 w 53"/>
                <a:gd name="T5" fmla="*/ 31 h 32"/>
                <a:gd name="T6" fmla="*/ 15 w 53"/>
                <a:gd name="T7" fmla="*/ 29 h 32"/>
                <a:gd name="T8" fmla="*/ 10 w 53"/>
                <a:gd name="T9" fmla="*/ 27 h 32"/>
                <a:gd name="T10" fmla="*/ 7 w 53"/>
                <a:gd name="T11" fmla="*/ 25 h 32"/>
                <a:gd name="T12" fmla="*/ 4 w 53"/>
                <a:gd name="T13" fmla="*/ 22 h 32"/>
                <a:gd name="T14" fmla="*/ 1 w 53"/>
                <a:gd name="T15" fmla="*/ 19 h 32"/>
                <a:gd name="T16" fmla="*/ 0 w 53"/>
                <a:gd name="T17" fmla="*/ 16 h 32"/>
                <a:gd name="T18" fmla="*/ 0 w 53"/>
                <a:gd name="T19" fmla="*/ 13 h 32"/>
                <a:gd name="T20" fmla="*/ 1 w 53"/>
                <a:gd name="T21" fmla="*/ 10 h 32"/>
                <a:gd name="T22" fmla="*/ 3 w 53"/>
                <a:gd name="T23" fmla="*/ 7 h 32"/>
                <a:gd name="T24" fmla="*/ 6 w 53"/>
                <a:gd name="T25" fmla="*/ 5 h 32"/>
                <a:gd name="T26" fmla="*/ 9 w 53"/>
                <a:gd name="T27" fmla="*/ 3 h 32"/>
                <a:gd name="T28" fmla="*/ 13 w 53"/>
                <a:gd name="T29" fmla="*/ 2 h 32"/>
                <a:gd name="T30" fmla="*/ 18 w 53"/>
                <a:gd name="T31" fmla="*/ 1 h 32"/>
                <a:gd name="T32" fmla="*/ 23 w 53"/>
                <a:gd name="T33" fmla="*/ 0 h 32"/>
                <a:gd name="T34" fmla="*/ 28 w 53"/>
                <a:gd name="T35" fmla="*/ 1 h 32"/>
                <a:gd name="T36" fmla="*/ 33 w 53"/>
                <a:gd name="T37" fmla="*/ 2 h 32"/>
                <a:gd name="T38" fmla="*/ 38 w 53"/>
                <a:gd name="T39" fmla="*/ 3 h 32"/>
                <a:gd name="T40" fmla="*/ 42 w 53"/>
                <a:gd name="T41" fmla="*/ 5 h 32"/>
                <a:gd name="T42" fmla="*/ 46 w 53"/>
                <a:gd name="T43" fmla="*/ 7 h 32"/>
                <a:gd name="T44" fmla="*/ 49 w 53"/>
                <a:gd name="T45" fmla="*/ 10 h 32"/>
                <a:gd name="T46" fmla="*/ 51 w 53"/>
                <a:gd name="T47" fmla="*/ 13 h 32"/>
                <a:gd name="T48" fmla="*/ 52 w 53"/>
                <a:gd name="T49" fmla="*/ 16 h 32"/>
                <a:gd name="T50" fmla="*/ 52 w 53"/>
                <a:gd name="T51" fmla="*/ 18 h 32"/>
                <a:gd name="T52" fmla="*/ 51 w 53"/>
                <a:gd name="T53" fmla="*/ 21 h 32"/>
                <a:gd name="T54" fmla="*/ 49 w 53"/>
                <a:gd name="T55" fmla="*/ 24 h 32"/>
                <a:gd name="T56" fmla="*/ 46 w 53"/>
                <a:gd name="T57" fmla="*/ 27 h 32"/>
                <a:gd name="T58" fmla="*/ 43 w 53"/>
                <a:gd name="T59" fmla="*/ 28 h 32"/>
                <a:gd name="T60" fmla="*/ 39 w 53"/>
                <a:gd name="T61" fmla="*/ 30 h 32"/>
                <a:gd name="T62" fmla="*/ 34 w 53"/>
                <a:gd name="T63" fmla="*/ 31 h 32"/>
                <a:gd name="T64" fmla="*/ 30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1"/>
                  </a:lnTo>
                  <a:lnTo>
                    <a:pt x="15" y="29"/>
                  </a:lnTo>
                  <a:lnTo>
                    <a:pt x="10" y="27"/>
                  </a:lnTo>
                  <a:lnTo>
                    <a:pt x="7" y="25"/>
                  </a:lnTo>
                  <a:lnTo>
                    <a:pt x="4" y="22"/>
                  </a:lnTo>
                  <a:lnTo>
                    <a:pt x="1" y="19"/>
                  </a:lnTo>
                  <a:lnTo>
                    <a:pt x="0" y="16"/>
                  </a:lnTo>
                  <a:lnTo>
                    <a:pt x="0" y="13"/>
                  </a:lnTo>
                  <a:lnTo>
                    <a:pt x="1" y="10"/>
                  </a:lnTo>
                  <a:lnTo>
                    <a:pt x="3" y="7"/>
                  </a:lnTo>
                  <a:lnTo>
                    <a:pt x="6" y="5"/>
                  </a:lnTo>
                  <a:lnTo>
                    <a:pt x="9" y="3"/>
                  </a:lnTo>
                  <a:lnTo>
                    <a:pt x="13" y="2"/>
                  </a:lnTo>
                  <a:lnTo>
                    <a:pt x="18" y="1"/>
                  </a:lnTo>
                  <a:lnTo>
                    <a:pt x="23" y="0"/>
                  </a:lnTo>
                  <a:lnTo>
                    <a:pt x="28" y="1"/>
                  </a:lnTo>
                  <a:lnTo>
                    <a:pt x="33" y="2"/>
                  </a:lnTo>
                  <a:lnTo>
                    <a:pt x="38" y="3"/>
                  </a:lnTo>
                  <a:lnTo>
                    <a:pt x="42" y="5"/>
                  </a:lnTo>
                  <a:lnTo>
                    <a:pt x="46" y="7"/>
                  </a:lnTo>
                  <a:lnTo>
                    <a:pt x="49" y="10"/>
                  </a:lnTo>
                  <a:lnTo>
                    <a:pt x="51" y="13"/>
                  </a:lnTo>
                  <a:lnTo>
                    <a:pt x="52" y="16"/>
                  </a:lnTo>
                  <a:lnTo>
                    <a:pt x="52" y="18"/>
                  </a:lnTo>
                  <a:lnTo>
                    <a:pt x="51" y="21"/>
                  </a:lnTo>
                  <a:lnTo>
                    <a:pt x="49" y="24"/>
                  </a:lnTo>
                  <a:lnTo>
                    <a:pt x="46" y="27"/>
                  </a:lnTo>
                  <a:lnTo>
                    <a:pt x="43" y="28"/>
                  </a:lnTo>
                  <a:lnTo>
                    <a:pt x="39" y="30"/>
                  </a:lnTo>
                  <a:lnTo>
                    <a:pt x="34" y="31"/>
                  </a:lnTo>
                  <a:lnTo>
                    <a:pt x="30"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3" name="Freeform 928"/>
            <p:cNvSpPr>
              <a:spLocks/>
            </p:cNvSpPr>
            <p:nvPr/>
          </p:nvSpPr>
          <p:spPr bwMode="auto">
            <a:xfrm>
              <a:off x="3828" y="2800"/>
              <a:ext cx="37" cy="19"/>
            </a:xfrm>
            <a:custGeom>
              <a:avLst/>
              <a:gdLst>
                <a:gd name="T0" fmla="*/ 16 w 37"/>
                <a:gd name="T1" fmla="*/ 18 h 19"/>
                <a:gd name="T2" fmla="*/ 13 w 37"/>
                <a:gd name="T3" fmla="*/ 17 h 19"/>
                <a:gd name="T4" fmla="*/ 9 w 37"/>
                <a:gd name="T5" fmla="*/ 17 h 19"/>
                <a:gd name="T6" fmla="*/ 7 w 37"/>
                <a:gd name="T7" fmla="*/ 15 h 19"/>
                <a:gd name="T8" fmla="*/ 4 w 37"/>
                <a:gd name="T9" fmla="*/ 14 h 19"/>
                <a:gd name="T10" fmla="*/ 3 w 37"/>
                <a:gd name="T11" fmla="*/ 13 h 19"/>
                <a:gd name="T12" fmla="*/ 2 w 37"/>
                <a:gd name="T13" fmla="*/ 11 h 19"/>
                <a:gd name="T14" fmla="*/ 0 w 37"/>
                <a:gd name="T15" fmla="*/ 9 h 19"/>
                <a:gd name="T16" fmla="*/ 0 w 37"/>
                <a:gd name="T17" fmla="*/ 7 h 19"/>
                <a:gd name="T18" fmla="*/ 1 w 37"/>
                <a:gd name="T19" fmla="*/ 5 h 19"/>
                <a:gd name="T20" fmla="*/ 3 w 37"/>
                <a:gd name="T21" fmla="*/ 4 h 19"/>
                <a:gd name="T22" fmla="*/ 4 w 37"/>
                <a:gd name="T23" fmla="*/ 2 h 19"/>
                <a:gd name="T24" fmla="*/ 6 w 37"/>
                <a:gd name="T25" fmla="*/ 1 h 19"/>
                <a:gd name="T26" fmla="*/ 9 w 37"/>
                <a:gd name="T27" fmla="*/ 0 h 19"/>
                <a:gd name="T28" fmla="*/ 13 w 37"/>
                <a:gd name="T29" fmla="*/ 0 h 19"/>
                <a:gd name="T30" fmla="*/ 16 w 37"/>
                <a:gd name="T31" fmla="*/ 0 h 19"/>
                <a:gd name="T32" fmla="*/ 20 w 37"/>
                <a:gd name="T33" fmla="*/ 0 h 19"/>
                <a:gd name="T34" fmla="*/ 23 w 37"/>
                <a:gd name="T35" fmla="*/ 0 h 19"/>
                <a:gd name="T36" fmla="*/ 26 w 37"/>
                <a:gd name="T37" fmla="*/ 1 h 19"/>
                <a:gd name="T38" fmla="*/ 29 w 37"/>
                <a:gd name="T39" fmla="*/ 2 h 19"/>
                <a:gd name="T40" fmla="*/ 32 w 37"/>
                <a:gd name="T41" fmla="*/ 4 h 19"/>
                <a:gd name="T42" fmla="*/ 33 w 37"/>
                <a:gd name="T43" fmla="*/ 5 h 19"/>
                <a:gd name="T44" fmla="*/ 35 w 37"/>
                <a:gd name="T45" fmla="*/ 7 h 19"/>
                <a:gd name="T46" fmla="*/ 36 w 37"/>
                <a:gd name="T47" fmla="*/ 9 h 19"/>
                <a:gd name="T48" fmla="*/ 36 w 37"/>
                <a:gd name="T49" fmla="*/ 11 h 19"/>
                <a:gd name="T50" fmla="*/ 35 w 37"/>
                <a:gd name="T51" fmla="*/ 12 h 19"/>
                <a:gd name="T52" fmla="*/ 34 w 37"/>
                <a:gd name="T53" fmla="*/ 14 h 19"/>
                <a:gd name="T54" fmla="*/ 32 w 37"/>
                <a:gd name="T55" fmla="*/ 15 h 19"/>
                <a:gd name="T56" fmla="*/ 29 w 37"/>
                <a:gd name="T57" fmla="*/ 17 h 19"/>
                <a:gd name="T58" fmla="*/ 27 w 37"/>
                <a:gd name="T59" fmla="*/ 17 h 19"/>
                <a:gd name="T60" fmla="*/ 23 w 37"/>
                <a:gd name="T61" fmla="*/ 18 h 19"/>
                <a:gd name="T62" fmla="*/ 20 w 37"/>
                <a:gd name="T63" fmla="*/ 18 h 19"/>
                <a:gd name="T64" fmla="*/ 16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6" y="18"/>
                  </a:moveTo>
                  <a:lnTo>
                    <a:pt x="13" y="17"/>
                  </a:lnTo>
                  <a:lnTo>
                    <a:pt x="9" y="17"/>
                  </a:lnTo>
                  <a:lnTo>
                    <a:pt x="7" y="15"/>
                  </a:lnTo>
                  <a:lnTo>
                    <a:pt x="4" y="14"/>
                  </a:lnTo>
                  <a:lnTo>
                    <a:pt x="3" y="13"/>
                  </a:lnTo>
                  <a:lnTo>
                    <a:pt x="2" y="11"/>
                  </a:lnTo>
                  <a:lnTo>
                    <a:pt x="0" y="9"/>
                  </a:lnTo>
                  <a:lnTo>
                    <a:pt x="0" y="7"/>
                  </a:lnTo>
                  <a:lnTo>
                    <a:pt x="1" y="5"/>
                  </a:lnTo>
                  <a:lnTo>
                    <a:pt x="3" y="4"/>
                  </a:lnTo>
                  <a:lnTo>
                    <a:pt x="4" y="2"/>
                  </a:lnTo>
                  <a:lnTo>
                    <a:pt x="6" y="1"/>
                  </a:lnTo>
                  <a:lnTo>
                    <a:pt x="9" y="0"/>
                  </a:lnTo>
                  <a:lnTo>
                    <a:pt x="13" y="0"/>
                  </a:lnTo>
                  <a:lnTo>
                    <a:pt x="16" y="0"/>
                  </a:lnTo>
                  <a:lnTo>
                    <a:pt x="20" y="0"/>
                  </a:lnTo>
                  <a:lnTo>
                    <a:pt x="23" y="0"/>
                  </a:lnTo>
                  <a:lnTo>
                    <a:pt x="26" y="1"/>
                  </a:lnTo>
                  <a:lnTo>
                    <a:pt x="29" y="2"/>
                  </a:lnTo>
                  <a:lnTo>
                    <a:pt x="32" y="4"/>
                  </a:lnTo>
                  <a:lnTo>
                    <a:pt x="33" y="5"/>
                  </a:lnTo>
                  <a:lnTo>
                    <a:pt x="35" y="7"/>
                  </a:lnTo>
                  <a:lnTo>
                    <a:pt x="36" y="9"/>
                  </a:lnTo>
                  <a:lnTo>
                    <a:pt x="36" y="11"/>
                  </a:lnTo>
                  <a:lnTo>
                    <a:pt x="35" y="12"/>
                  </a:lnTo>
                  <a:lnTo>
                    <a:pt x="34" y="14"/>
                  </a:lnTo>
                  <a:lnTo>
                    <a:pt x="32" y="15"/>
                  </a:lnTo>
                  <a:lnTo>
                    <a:pt x="29" y="17"/>
                  </a:lnTo>
                  <a:lnTo>
                    <a:pt x="27"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4" name="Freeform 929"/>
            <p:cNvSpPr>
              <a:spLocks/>
            </p:cNvSpPr>
            <p:nvPr/>
          </p:nvSpPr>
          <p:spPr bwMode="auto">
            <a:xfrm>
              <a:off x="3828" y="2800"/>
              <a:ext cx="43" cy="25"/>
            </a:xfrm>
            <a:custGeom>
              <a:avLst/>
              <a:gdLst>
                <a:gd name="T0" fmla="*/ 19 w 43"/>
                <a:gd name="T1" fmla="*/ 24 h 25"/>
                <a:gd name="T2" fmla="*/ 19 w 43"/>
                <a:gd name="T3" fmla="*/ 24 h 25"/>
                <a:gd name="T4" fmla="*/ 15 w 43"/>
                <a:gd name="T5" fmla="*/ 23 h 25"/>
                <a:gd name="T6" fmla="*/ 11 w 43"/>
                <a:gd name="T7" fmla="*/ 22 h 25"/>
                <a:gd name="T8" fmla="*/ 8 w 43"/>
                <a:gd name="T9" fmla="*/ 20 h 25"/>
                <a:gd name="T10" fmla="*/ 5 w 43"/>
                <a:gd name="T11" fmla="*/ 19 h 25"/>
                <a:gd name="T12" fmla="*/ 3 w 43"/>
                <a:gd name="T13" fmla="*/ 17 h 25"/>
                <a:gd name="T14" fmla="*/ 2 w 43"/>
                <a:gd name="T15" fmla="*/ 15 h 25"/>
                <a:gd name="T16" fmla="*/ 0 w 43"/>
                <a:gd name="T17" fmla="*/ 12 h 25"/>
                <a:gd name="T18" fmla="*/ 0 w 43"/>
                <a:gd name="T19" fmla="*/ 9 h 25"/>
                <a:gd name="T20" fmla="*/ 1 w 43"/>
                <a:gd name="T21" fmla="*/ 7 h 25"/>
                <a:gd name="T22" fmla="*/ 3 w 43"/>
                <a:gd name="T23" fmla="*/ 5 h 25"/>
                <a:gd name="T24" fmla="*/ 5 w 43"/>
                <a:gd name="T25" fmla="*/ 3 h 25"/>
                <a:gd name="T26" fmla="*/ 7 w 43"/>
                <a:gd name="T27" fmla="*/ 1 h 25"/>
                <a:gd name="T28" fmla="*/ 11 w 43"/>
                <a:gd name="T29" fmla="*/ 0 h 25"/>
                <a:gd name="T30" fmla="*/ 15 w 43"/>
                <a:gd name="T31" fmla="*/ 0 h 25"/>
                <a:gd name="T32" fmla="*/ 19 w 43"/>
                <a:gd name="T33" fmla="*/ 0 h 25"/>
                <a:gd name="T34" fmla="*/ 23 w 43"/>
                <a:gd name="T35" fmla="*/ 0 h 25"/>
                <a:gd name="T36" fmla="*/ 27 w 43"/>
                <a:gd name="T37" fmla="*/ 0 h 25"/>
                <a:gd name="T38" fmla="*/ 30 w 43"/>
                <a:gd name="T39" fmla="*/ 1 h 25"/>
                <a:gd name="T40" fmla="*/ 34 w 43"/>
                <a:gd name="T41" fmla="*/ 3 h 25"/>
                <a:gd name="T42" fmla="*/ 37 w 43"/>
                <a:gd name="T43" fmla="*/ 5 h 25"/>
                <a:gd name="T44" fmla="*/ 39 w 43"/>
                <a:gd name="T45" fmla="*/ 7 h 25"/>
                <a:gd name="T46" fmla="*/ 41 w 43"/>
                <a:gd name="T47" fmla="*/ 9 h 25"/>
                <a:gd name="T48" fmla="*/ 42 w 43"/>
                <a:gd name="T49" fmla="*/ 12 h 25"/>
                <a:gd name="T50" fmla="*/ 42 w 43"/>
                <a:gd name="T51" fmla="*/ 14 h 25"/>
                <a:gd name="T52" fmla="*/ 41 w 43"/>
                <a:gd name="T53" fmla="*/ 16 h 25"/>
                <a:gd name="T54" fmla="*/ 40 w 43"/>
                <a:gd name="T55" fmla="*/ 19 h 25"/>
                <a:gd name="T56" fmla="*/ 37 w 43"/>
                <a:gd name="T57" fmla="*/ 20 h 25"/>
                <a:gd name="T58" fmla="*/ 34 w 43"/>
                <a:gd name="T59" fmla="*/ 22 h 25"/>
                <a:gd name="T60" fmla="*/ 31 w 43"/>
                <a:gd name="T61" fmla="*/ 23 h 25"/>
                <a:gd name="T62" fmla="*/ 27 w 43"/>
                <a:gd name="T63" fmla="*/ 24 h 25"/>
                <a:gd name="T64" fmla="*/ 23 w 43"/>
                <a:gd name="T65" fmla="*/ 24 h 25"/>
                <a:gd name="T66" fmla="*/ 19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19" y="24"/>
                  </a:moveTo>
                  <a:lnTo>
                    <a:pt x="19" y="24"/>
                  </a:lnTo>
                  <a:lnTo>
                    <a:pt x="15" y="23"/>
                  </a:lnTo>
                  <a:lnTo>
                    <a:pt x="11" y="22"/>
                  </a:lnTo>
                  <a:lnTo>
                    <a:pt x="8" y="20"/>
                  </a:lnTo>
                  <a:lnTo>
                    <a:pt x="5" y="19"/>
                  </a:lnTo>
                  <a:lnTo>
                    <a:pt x="3" y="17"/>
                  </a:lnTo>
                  <a:lnTo>
                    <a:pt x="2" y="15"/>
                  </a:lnTo>
                  <a:lnTo>
                    <a:pt x="0" y="12"/>
                  </a:lnTo>
                  <a:lnTo>
                    <a:pt x="0" y="9"/>
                  </a:lnTo>
                  <a:lnTo>
                    <a:pt x="1" y="7"/>
                  </a:lnTo>
                  <a:lnTo>
                    <a:pt x="3" y="5"/>
                  </a:lnTo>
                  <a:lnTo>
                    <a:pt x="5" y="3"/>
                  </a:lnTo>
                  <a:lnTo>
                    <a:pt x="7" y="1"/>
                  </a:lnTo>
                  <a:lnTo>
                    <a:pt x="11" y="0"/>
                  </a:lnTo>
                  <a:lnTo>
                    <a:pt x="15" y="0"/>
                  </a:lnTo>
                  <a:lnTo>
                    <a:pt x="19" y="0"/>
                  </a:lnTo>
                  <a:lnTo>
                    <a:pt x="23" y="0"/>
                  </a:lnTo>
                  <a:lnTo>
                    <a:pt x="27" y="0"/>
                  </a:lnTo>
                  <a:lnTo>
                    <a:pt x="30" y="1"/>
                  </a:lnTo>
                  <a:lnTo>
                    <a:pt x="34" y="3"/>
                  </a:lnTo>
                  <a:lnTo>
                    <a:pt x="37" y="5"/>
                  </a:lnTo>
                  <a:lnTo>
                    <a:pt x="39" y="7"/>
                  </a:lnTo>
                  <a:lnTo>
                    <a:pt x="41" y="9"/>
                  </a:lnTo>
                  <a:lnTo>
                    <a:pt x="42" y="12"/>
                  </a:lnTo>
                  <a:lnTo>
                    <a:pt x="42" y="14"/>
                  </a:lnTo>
                  <a:lnTo>
                    <a:pt x="41" y="16"/>
                  </a:lnTo>
                  <a:lnTo>
                    <a:pt x="40" y="19"/>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5" name="Freeform 930"/>
            <p:cNvSpPr>
              <a:spLocks/>
            </p:cNvSpPr>
            <p:nvPr/>
          </p:nvSpPr>
          <p:spPr bwMode="auto">
            <a:xfrm>
              <a:off x="3862" y="2823"/>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6" name="Freeform 931"/>
            <p:cNvSpPr>
              <a:spLocks/>
            </p:cNvSpPr>
            <p:nvPr/>
          </p:nvSpPr>
          <p:spPr bwMode="auto">
            <a:xfrm>
              <a:off x="3832" y="2823"/>
              <a:ext cx="31" cy="8"/>
            </a:xfrm>
            <a:custGeom>
              <a:avLst/>
              <a:gdLst>
                <a:gd name="T0" fmla="*/ 0 w 31"/>
                <a:gd name="T1" fmla="*/ 4 h 8"/>
                <a:gd name="T2" fmla="*/ 7 w 31"/>
                <a:gd name="T3" fmla="*/ 6 h 8"/>
                <a:gd name="T4" fmla="*/ 13 w 31"/>
                <a:gd name="T5" fmla="*/ 6 h 8"/>
                <a:gd name="T6" fmla="*/ 18 w 31"/>
                <a:gd name="T7" fmla="*/ 7 h 8"/>
                <a:gd name="T8" fmla="*/ 22 w 31"/>
                <a:gd name="T9" fmla="*/ 6 h 8"/>
                <a:gd name="T10" fmla="*/ 25 w 31"/>
                <a:gd name="T11" fmla="*/ 6 h 8"/>
                <a:gd name="T12" fmla="*/ 28 w 31"/>
                <a:gd name="T13" fmla="*/ 5 h 8"/>
                <a:gd name="T14" fmla="*/ 28 w 31"/>
                <a:gd name="T15" fmla="*/ 5 h 8"/>
                <a:gd name="T16" fmla="*/ 30 w 31"/>
                <a:gd name="T17" fmla="*/ 4 h 8"/>
                <a:gd name="T18" fmla="*/ 25 w 31"/>
                <a:gd name="T19" fmla="*/ 1 h 8"/>
                <a:gd name="T20" fmla="*/ 24 w 31"/>
                <a:gd name="T21" fmla="*/ 1 h 8"/>
                <a:gd name="T22" fmla="*/ 23 w 31"/>
                <a:gd name="T23" fmla="*/ 2 h 8"/>
                <a:gd name="T24" fmla="*/ 21 w 31"/>
                <a:gd name="T25" fmla="*/ 2 h 8"/>
                <a:gd name="T26" fmla="*/ 18 w 31"/>
                <a:gd name="T27" fmla="*/ 2 h 8"/>
                <a:gd name="T28" fmla="*/ 13 w 31"/>
                <a:gd name="T29" fmla="*/ 2 h 8"/>
                <a:gd name="T30" fmla="*/ 8 w 31"/>
                <a:gd name="T31" fmla="*/ 1 h 8"/>
                <a:gd name="T32" fmla="*/ 3 w 31"/>
                <a:gd name="T33" fmla="*/ 0 h 8"/>
                <a:gd name="T34" fmla="*/ 0 w 31"/>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4"/>
                  </a:moveTo>
                  <a:lnTo>
                    <a:pt x="7" y="6"/>
                  </a:lnTo>
                  <a:lnTo>
                    <a:pt x="13" y="6"/>
                  </a:lnTo>
                  <a:lnTo>
                    <a:pt x="18" y="7"/>
                  </a:lnTo>
                  <a:lnTo>
                    <a:pt x="22" y="6"/>
                  </a:lnTo>
                  <a:lnTo>
                    <a:pt x="25" y="6"/>
                  </a:lnTo>
                  <a:lnTo>
                    <a:pt x="28" y="5"/>
                  </a:lnTo>
                  <a:lnTo>
                    <a:pt x="28" y="5"/>
                  </a:lnTo>
                  <a:lnTo>
                    <a:pt x="30" y="4"/>
                  </a:lnTo>
                  <a:lnTo>
                    <a:pt x="25" y="1"/>
                  </a:lnTo>
                  <a:lnTo>
                    <a:pt x="24" y="1"/>
                  </a:lnTo>
                  <a:lnTo>
                    <a:pt x="23" y="2"/>
                  </a:lnTo>
                  <a:lnTo>
                    <a:pt x="21" y="2"/>
                  </a:lnTo>
                  <a:lnTo>
                    <a:pt x="18" y="2"/>
                  </a:lnTo>
                  <a:lnTo>
                    <a:pt x="13" y="2"/>
                  </a:lnTo>
                  <a:lnTo>
                    <a:pt x="8" y="1"/>
                  </a:lnTo>
                  <a:lnTo>
                    <a:pt x="3"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7" name="Freeform 932"/>
            <p:cNvSpPr>
              <a:spLocks/>
            </p:cNvSpPr>
            <p:nvPr/>
          </p:nvSpPr>
          <p:spPr bwMode="auto">
            <a:xfrm>
              <a:off x="3829" y="2823"/>
              <a:ext cx="2" cy="3"/>
            </a:xfrm>
            <a:custGeom>
              <a:avLst/>
              <a:gdLst>
                <a:gd name="T0" fmla="*/ 0 w 2"/>
                <a:gd name="T1" fmla="*/ 0 h 3"/>
                <a:gd name="T2" fmla="*/ 1 w 2"/>
                <a:gd name="T3" fmla="*/ 0 h 3"/>
                <a:gd name="T4" fmla="*/ 1 w 2"/>
                <a:gd name="T5" fmla="*/ 1 h 3"/>
                <a:gd name="T6" fmla="*/ 1 w 2"/>
                <a:gd name="T7" fmla="*/ 2 h 3"/>
                <a:gd name="T8" fmla="*/ 1 w 2"/>
                <a:gd name="T9" fmla="*/ 2 h 3"/>
                <a:gd name="T10" fmla="*/ 0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0" y="0"/>
                  </a:moveTo>
                  <a:lnTo>
                    <a:pt x="1" y="0"/>
                  </a:lnTo>
                  <a:lnTo>
                    <a:pt x="1" y="1"/>
                  </a:lnTo>
                  <a:lnTo>
                    <a:pt x="1" y="2"/>
                  </a:lnTo>
                  <a:lnTo>
                    <a:pt x="1"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8" name="Freeform 933"/>
            <p:cNvSpPr>
              <a:spLocks/>
            </p:cNvSpPr>
            <p:nvPr/>
          </p:nvSpPr>
          <p:spPr bwMode="auto">
            <a:xfrm>
              <a:off x="3710" y="2752"/>
              <a:ext cx="48" cy="22"/>
            </a:xfrm>
            <a:custGeom>
              <a:avLst/>
              <a:gdLst>
                <a:gd name="T0" fmla="*/ 0 w 48"/>
                <a:gd name="T1" fmla="*/ 6 h 22"/>
                <a:gd name="T2" fmla="*/ 0 w 48"/>
                <a:gd name="T3" fmla="*/ 9 h 22"/>
                <a:gd name="T4" fmla="*/ 1 w 48"/>
                <a:gd name="T5" fmla="*/ 11 h 22"/>
                <a:gd name="T6" fmla="*/ 4 w 48"/>
                <a:gd name="T7" fmla="*/ 13 h 22"/>
                <a:gd name="T8" fmla="*/ 6 w 48"/>
                <a:gd name="T9" fmla="*/ 16 h 22"/>
                <a:gd name="T10" fmla="*/ 9 w 48"/>
                <a:gd name="T11" fmla="*/ 17 h 22"/>
                <a:gd name="T12" fmla="*/ 12 w 48"/>
                <a:gd name="T13" fmla="*/ 19 h 22"/>
                <a:gd name="T14" fmla="*/ 17 w 48"/>
                <a:gd name="T15" fmla="*/ 19 h 22"/>
                <a:gd name="T16" fmla="*/ 22 w 48"/>
                <a:gd name="T17" fmla="*/ 20 h 22"/>
                <a:gd name="T18" fmla="*/ 27 w 48"/>
                <a:gd name="T19" fmla="*/ 21 h 22"/>
                <a:gd name="T20" fmla="*/ 30 w 48"/>
                <a:gd name="T21" fmla="*/ 20 h 22"/>
                <a:gd name="T22" fmla="*/ 35 w 48"/>
                <a:gd name="T23" fmla="*/ 19 h 22"/>
                <a:gd name="T24" fmla="*/ 38 w 48"/>
                <a:gd name="T25" fmla="*/ 19 h 22"/>
                <a:gd name="T26" fmla="*/ 41 w 48"/>
                <a:gd name="T27" fmla="*/ 17 h 22"/>
                <a:gd name="T28" fmla="*/ 43 w 48"/>
                <a:gd name="T29" fmla="*/ 16 h 22"/>
                <a:gd name="T30" fmla="*/ 45 w 48"/>
                <a:gd name="T31" fmla="*/ 13 h 22"/>
                <a:gd name="T32" fmla="*/ 46 w 48"/>
                <a:gd name="T33" fmla="*/ 11 h 22"/>
                <a:gd name="T34" fmla="*/ 47 w 48"/>
                <a:gd name="T35" fmla="*/ 5 h 22"/>
                <a:gd name="T36" fmla="*/ 1 w 48"/>
                <a:gd name="T37" fmla="*/ 0 h 22"/>
                <a:gd name="T38" fmla="*/ 0 w 48"/>
                <a:gd name="T39"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2">
                  <a:moveTo>
                    <a:pt x="0" y="6"/>
                  </a:moveTo>
                  <a:lnTo>
                    <a:pt x="0" y="9"/>
                  </a:lnTo>
                  <a:lnTo>
                    <a:pt x="1" y="11"/>
                  </a:lnTo>
                  <a:lnTo>
                    <a:pt x="4" y="13"/>
                  </a:lnTo>
                  <a:lnTo>
                    <a:pt x="6" y="16"/>
                  </a:lnTo>
                  <a:lnTo>
                    <a:pt x="9" y="17"/>
                  </a:lnTo>
                  <a:lnTo>
                    <a:pt x="12" y="19"/>
                  </a:lnTo>
                  <a:lnTo>
                    <a:pt x="17" y="19"/>
                  </a:lnTo>
                  <a:lnTo>
                    <a:pt x="22" y="20"/>
                  </a:lnTo>
                  <a:lnTo>
                    <a:pt x="27" y="21"/>
                  </a:lnTo>
                  <a:lnTo>
                    <a:pt x="30" y="20"/>
                  </a:lnTo>
                  <a:lnTo>
                    <a:pt x="35" y="19"/>
                  </a:lnTo>
                  <a:lnTo>
                    <a:pt x="38" y="19"/>
                  </a:lnTo>
                  <a:lnTo>
                    <a:pt x="41" y="17"/>
                  </a:lnTo>
                  <a:lnTo>
                    <a:pt x="43" y="16"/>
                  </a:lnTo>
                  <a:lnTo>
                    <a:pt x="45" y="13"/>
                  </a:lnTo>
                  <a:lnTo>
                    <a:pt x="46" y="11"/>
                  </a:lnTo>
                  <a:lnTo>
                    <a:pt x="47" y="5"/>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39" name="Freeform 934"/>
            <p:cNvSpPr>
              <a:spLocks/>
            </p:cNvSpPr>
            <p:nvPr/>
          </p:nvSpPr>
          <p:spPr bwMode="auto">
            <a:xfrm>
              <a:off x="3710" y="2752"/>
              <a:ext cx="54" cy="28"/>
            </a:xfrm>
            <a:custGeom>
              <a:avLst/>
              <a:gdLst>
                <a:gd name="T0" fmla="*/ 0 w 54"/>
                <a:gd name="T1" fmla="*/ 8 h 28"/>
                <a:gd name="T2" fmla="*/ 0 w 54"/>
                <a:gd name="T3" fmla="*/ 8 h 28"/>
                <a:gd name="T4" fmla="*/ 0 w 54"/>
                <a:gd name="T5" fmla="*/ 11 h 28"/>
                <a:gd name="T6" fmla="*/ 1 w 54"/>
                <a:gd name="T7" fmla="*/ 14 h 28"/>
                <a:gd name="T8" fmla="*/ 4 w 54"/>
                <a:gd name="T9" fmla="*/ 17 h 28"/>
                <a:gd name="T10" fmla="*/ 7 w 54"/>
                <a:gd name="T11" fmla="*/ 20 h 28"/>
                <a:gd name="T12" fmla="*/ 10 w 54"/>
                <a:gd name="T13" fmla="*/ 22 h 28"/>
                <a:gd name="T14" fmla="*/ 14 w 54"/>
                <a:gd name="T15" fmla="*/ 24 h 28"/>
                <a:gd name="T16" fmla="*/ 19 w 54"/>
                <a:gd name="T17" fmla="*/ 25 h 28"/>
                <a:gd name="T18" fmla="*/ 25 w 54"/>
                <a:gd name="T19" fmla="*/ 26 h 28"/>
                <a:gd name="T20" fmla="*/ 30 w 54"/>
                <a:gd name="T21" fmla="*/ 27 h 28"/>
                <a:gd name="T22" fmla="*/ 34 w 54"/>
                <a:gd name="T23" fmla="*/ 26 h 28"/>
                <a:gd name="T24" fmla="*/ 39 w 54"/>
                <a:gd name="T25" fmla="*/ 25 h 28"/>
                <a:gd name="T26" fmla="*/ 43 w 54"/>
                <a:gd name="T27" fmla="*/ 24 h 28"/>
                <a:gd name="T28" fmla="*/ 46 w 54"/>
                <a:gd name="T29" fmla="*/ 22 h 28"/>
                <a:gd name="T30" fmla="*/ 49 w 54"/>
                <a:gd name="T31" fmla="*/ 20 h 28"/>
                <a:gd name="T32" fmla="*/ 51 w 54"/>
                <a:gd name="T33" fmla="*/ 17 h 28"/>
                <a:gd name="T34" fmla="*/ 52 w 54"/>
                <a:gd name="T35" fmla="*/ 14 h 28"/>
                <a:gd name="T36" fmla="*/ 53 w 54"/>
                <a:gd name="T37" fmla="*/ 6 h 28"/>
                <a:gd name="T38" fmla="*/ 1 w 54"/>
                <a:gd name="T39" fmla="*/ 0 h 28"/>
                <a:gd name="T40" fmla="*/ 0 w 54"/>
                <a:gd name="T41"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8">
                  <a:moveTo>
                    <a:pt x="0" y="8"/>
                  </a:moveTo>
                  <a:lnTo>
                    <a:pt x="0" y="8"/>
                  </a:lnTo>
                  <a:lnTo>
                    <a:pt x="0" y="11"/>
                  </a:lnTo>
                  <a:lnTo>
                    <a:pt x="1" y="14"/>
                  </a:lnTo>
                  <a:lnTo>
                    <a:pt x="4" y="17"/>
                  </a:lnTo>
                  <a:lnTo>
                    <a:pt x="7" y="20"/>
                  </a:lnTo>
                  <a:lnTo>
                    <a:pt x="10" y="22"/>
                  </a:lnTo>
                  <a:lnTo>
                    <a:pt x="14" y="24"/>
                  </a:lnTo>
                  <a:lnTo>
                    <a:pt x="19" y="25"/>
                  </a:lnTo>
                  <a:lnTo>
                    <a:pt x="25" y="26"/>
                  </a:lnTo>
                  <a:lnTo>
                    <a:pt x="30" y="27"/>
                  </a:lnTo>
                  <a:lnTo>
                    <a:pt x="34" y="26"/>
                  </a:lnTo>
                  <a:lnTo>
                    <a:pt x="39" y="25"/>
                  </a:lnTo>
                  <a:lnTo>
                    <a:pt x="43" y="24"/>
                  </a:lnTo>
                  <a:lnTo>
                    <a:pt x="46" y="22"/>
                  </a:lnTo>
                  <a:lnTo>
                    <a:pt x="49" y="20"/>
                  </a:lnTo>
                  <a:lnTo>
                    <a:pt x="51" y="17"/>
                  </a:lnTo>
                  <a:lnTo>
                    <a:pt x="52" y="14"/>
                  </a:lnTo>
                  <a:lnTo>
                    <a:pt x="53" y="6"/>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0" name="Freeform 935"/>
            <p:cNvSpPr>
              <a:spLocks/>
            </p:cNvSpPr>
            <p:nvPr/>
          </p:nvSpPr>
          <p:spPr bwMode="auto">
            <a:xfrm>
              <a:off x="3711" y="2739"/>
              <a:ext cx="47" cy="26"/>
            </a:xfrm>
            <a:custGeom>
              <a:avLst/>
              <a:gdLst>
                <a:gd name="T0" fmla="*/ 22 w 47"/>
                <a:gd name="T1" fmla="*/ 25 h 26"/>
                <a:gd name="T2" fmla="*/ 17 w 47"/>
                <a:gd name="T3" fmla="*/ 24 h 26"/>
                <a:gd name="T4" fmla="*/ 13 w 47"/>
                <a:gd name="T5" fmla="*/ 23 h 26"/>
                <a:gd name="T6" fmla="*/ 9 w 47"/>
                <a:gd name="T7" fmla="*/ 22 h 26"/>
                <a:gd name="T8" fmla="*/ 6 w 47"/>
                <a:gd name="T9" fmla="*/ 19 h 26"/>
                <a:gd name="T10" fmla="*/ 4 w 47"/>
                <a:gd name="T11" fmla="*/ 18 h 26"/>
                <a:gd name="T12" fmla="*/ 2 w 47"/>
                <a:gd name="T13" fmla="*/ 15 h 26"/>
                <a:gd name="T14" fmla="*/ 0 w 47"/>
                <a:gd name="T15" fmla="*/ 13 h 26"/>
                <a:gd name="T16" fmla="*/ 0 w 47"/>
                <a:gd name="T17" fmla="*/ 10 h 26"/>
                <a:gd name="T18" fmla="*/ 2 w 47"/>
                <a:gd name="T19" fmla="*/ 8 h 26"/>
                <a:gd name="T20" fmla="*/ 3 w 47"/>
                <a:gd name="T21" fmla="*/ 6 h 26"/>
                <a:gd name="T22" fmla="*/ 5 w 47"/>
                <a:gd name="T23" fmla="*/ 4 h 26"/>
                <a:gd name="T24" fmla="*/ 9 w 47"/>
                <a:gd name="T25" fmla="*/ 2 h 26"/>
                <a:gd name="T26" fmla="*/ 12 w 47"/>
                <a:gd name="T27" fmla="*/ 1 h 26"/>
                <a:gd name="T28" fmla="*/ 16 w 47"/>
                <a:gd name="T29" fmla="*/ 0 h 26"/>
                <a:gd name="T30" fmla="*/ 20 w 47"/>
                <a:gd name="T31" fmla="*/ 0 h 26"/>
                <a:gd name="T32" fmla="*/ 25 w 47"/>
                <a:gd name="T33" fmla="*/ 0 h 26"/>
                <a:gd name="T34" fmla="*/ 29 w 47"/>
                <a:gd name="T35" fmla="*/ 1 h 26"/>
                <a:gd name="T36" fmla="*/ 34 w 47"/>
                <a:gd name="T37" fmla="*/ 2 h 26"/>
                <a:gd name="T38" fmla="*/ 38 w 47"/>
                <a:gd name="T39" fmla="*/ 3 h 26"/>
                <a:gd name="T40" fmla="*/ 42 w 47"/>
                <a:gd name="T41" fmla="*/ 5 h 26"/>
                <a:gd name="T42" fmla="*/ 43 w 47"/>
                <a:gd name="T43" fmla="*/ 7 h 26"/>
                <a:gd name="T44" fmla="*/ 45 w 47"/>
                <a:gd name="T45" fmla="*/ 10 h 26"/>
                <a:gd name="T46" fmla="*/ 46 w 47"/>
                <a:gd name="T47" fmla="*/ 12 h 26"/>
                <a:gd name="T48" fmla="*/ 46 w 47"/>
                <a:gd name="T49" fmla="*/ 15 h 26"/>
                <a:gd name="T50" fmla="*/ 45 w 47"/>
                <a:gd name="T51" fmla="*/ 17 h 26"/>
                <a:gd name="T52" fmla="*/ 43 w 47"/>
                <a:gd name="T53" fmla="*/ 19 h 26"/>
                <a:gd name="T54" fmla="*/ 42 w 47"/>
                <a:gd name="T55" fmla="*/ 22 h 26"/>
                <a:gd name="T56" fmla="*/ 38 w 47"/>
                <a:gd name="T57" fmla="*/ 23 h 26"/>
                <a:gd name="T58" fmla="*/ 35 w 47"/>
                <a:gd name="T59" fmla="*/ 24 h 26"/>
                <a:gd name="T60" fmla="*/ 30 w 47"/>
                <a:gd name="T61" fmla="*/ 25 h 26"/>
                <a:gd name="T62" fmla="*/ 27 w 47"/>
                <a:gd name="T63" fmla="*/ 25 h 26"/>
                <a:gd name="T64" fmla="*/ 22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2" y="25"/>
                  </a:moveTo>
                  <a:lnTo>
                    <a:pt x="17" y="24"/>
                  </a:lnTo>
                  <a:lnTo>
                    <a:pt x="13" y="23"/>
                  </a:lnTo>
                  <a:lnTo>
                    <a:pt x="9" y="22"/>
                  </a:lnTo>
                  <a:lnTo>
                    <a:pt x="6" y="19"/>
                  </a:lnTo>
                  <a:lnTo>
                    <a:pt x="4" y="18"/>
                  </a:lnTo>
                  <a:lnTo>
                    <a:pt x="2" y="15"/>
                  </a:lnTo>
                  <a:lnTo>
                    <a:pt x="0" y="13"/>
                  </a:lnTo>
                  <a:lnTo>
                    <a:pt x="0" y="10"/>
                  </a:lnTo>
                  <a:lnTo>
                    <a:pt x="2" y="8"/>
                  </a:lnTo>
                  <a:lnTo>
                    <a:pt x="3" y="6"/>
                  </a:lnTo>
                  <a:lnTo>
                    <a:pt x="5" y="4"/>
                  </a:lnTo>
                  <a:lnTo>
                    <a:pt x="9" y="2"/>
                  </a:lnTo>
                  <a:lnTo>
                    <a:pt x="12" y="1"/>
                  </a:lnTo>
                  <a:lnTo>
                    <a:pt x="16" y="0"/>
                  </a:lnTo>
                  <a:lnTo>
                    <a:pt x="20" y="0"/>
                  </a:lnTo>
                  <a:lnTo>
                    <a:pt x="25" y="0"/>
                  </a:lnTo>
                  <a:lnTo>
                    <a:pt x="29" y="1"/>
                  </a:lnTo>
                  <a:lnTo>
                    <a:pt x="34" y="2"/>
                  </a:lnTo>
                  <a:lnTo>
                    <a:pt x="38" y="3"/>
                  </a:lnTo>
                  <a:lnTo>
                    <a:pt x="42" y="5"/>
                  </a:lnTo>
                  <a:lnTo>
                    <a:pt x="43" y="7"/>
                  </a:lnTo>
                  <a:lnTo>
                    <a:pt x="45" y="10"/>
                  </a:lnTo>
                  <a:lnTo>
                    <a:pt x="46" y="12"/>
                  </a:lnTo>
                  <a:lnTo>
                    <a:pt x="46" y="15"/>
                  </a:lnTo>
                  <a:lnTo>
                    <a:pt x="45" y="17"/>
                  </a:lnTo>
                  <a:lnTo>
                    <a:pt x="43" y="19"/>
                  </a:lnTo>
                  <a:lnTo>
                    <a:pt x="42" y="22"/>
                  </a:lnTo>
                  <a:lnTo>
                    <a:pt x="38" y="23"/>
                  </a:lnTo>
                  <a:lnTo>
                    <a:pt x="35" y="24"/>
                  </a:lnTo>
                  <a:lnTo>
                    <a:pt x="30" y="25"/>
                  </a:lnTo>
                  <a:lnTo>
                    <a:pt x="27" y="25"/>
                  </a:lnTo>
                  <a:lnTo>
                    <a:pt x="22"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1" name="Freeform 936"/>
            <p:cNvSpPr>
              <a:spLocks/>
            </p:cNvSpPr>
            <p:nvPr/>
          </p:nvSpPr>
          <p:spPr bwMode="auto">
            <a:xfrm>
              <a:off x="3711" y="2739"/>
              <a:ext cx="53" cy="32"/>
            </a:xfrm>
            <a:custGeom>
              <a:avLst/>
              <a:gdLst>
                <a:gd name="T0" fmla="*/ 25 w 53"/>
                <a:gd name="T1" fmla="*/ 31 h 32"/>
                <a:gd name="T2" fmla="*/ 25 w 53"/>
                <a:gd name="T3" fmla="*/ 31 h 32"/>
                <a:gd name="T4" fmla="*/ 19 w 53"/>
                <a:gd name="T5" fmla="*/ 30 h 32"/>
                <a:gd name="T6" fmla="*/ 15 w 53"/>
                <a:gd name="T7" fmla="*/ 28 h 32"/>
                <a:gd name="T8" fmla="*/ 10 w 53"/>
                <a:gd name="T9" fmla="*/ 27 h 32"/>
                <a:gd name="T10" fmla="*/ 7 w 53"/>
                <a:gd name="T11" fmla="*/ 24 h 32"/>
                <a:gd name="T12" fmla="*/ 4 w 53"/>
                <a:gd name="T13" fmla="*/ 22 h 32"/>
                <a:gd name="T14" fmla="*/ 2 w 53"/>
                <a:gd name="T15" fmla="*/ 19 h 32"/>
                <a:gd name="T16" fmla="*/ 0 w 53"/>
                <a:gd name="T17" fmla="*/ 16 h 32"/>
                <a:gd name="T18" fmla="*/ 0 w 53"/>
                <a:gd name="T19" fmla="*/ 13 h 32"/>
                <a:gd name="T20" fmla="*/ 2 w 53"/>
                <a:gd name="T21" fmla="*/ 10 h 32"/>
                <a:gd name="T22" fmla="*/ 3 w 53"/>
                <a:gd name="T23" fmla="*/ 7 h 32"/>
                <a:gd name="T24" fmla="*/ 6 w 53"/>
                <a:gd name="T25" fmla="*/ 5 h 32"/>
                <a:gd name="T26" fmla="*/ 10 w 53"/>
                <a:gd name="T27" fmla="*/ 2 h 32"/>
                <a:gd name="T28" fmla="*/ 14 w 53"/>
                <a:gd name="T29" fmla="*/ 1 h 32"/>
                <a:gd name="T30" fmla="*/ 18 w 53"/>
                <a:gd name="T31" fmla="*/ 0 h 32"/>
                <a:gd name="T32" fmla="*/ 23 w 53"/>
                <a:gd name="T33" fmla="*/ 0 h 32"/>
                <a:gd name="T34" fmla="*/ 28 w 53"/>
                <a:gd name="T35" fmla="*/ 0 h 32"/>
                <a:gd name="T36" fmla="*/ 33 w 53"/>
                <a:gd name="T37" fmla="*/ 1 h 32"/>
                <a:gd name="T38" fmla="*/ 38 w 53"/>
                <a:gd name="T39" fmla="*/ 2 h 32"/>
                <a:gd name="T40" fmla="*/ 43 w 53"/>
                <a:gd name="T41" fmla="*/ 4 h 32"/>
                <a:gd name="T42" fmla="*/ 47 w 53"/>
                <a:gd name="T43" fmla="*/ 6 h 32"/>
                <a:gd name="T44" fmla="*/ 49 w 53"/>
                <a:gd name="T45" fmla="*/ 9 h 32"/>
                <a:gd name="T46" fmla="*/ 51 w 53"/>
                <a:gd name="T47" fmla="*/ 12 h 32"/>
                <a:gd name="T48" fmla="*/ 52 w 53"/>
                <a:gd name="T49" fmla="*/ 15 h 32"/>
                <a:gd name="T50" fmla="*/ 52 w 53"/>
                <a:gd name="T51" fmla="*/ 19 h 32"/>
                <a:gd name="T52" fmla="*/ 51 w 53"/>
                <a:gd name="T53" fmla="*/ 21 h 32"/>
                <a:gd name="T54" fmla="*/ 49 w 53"/>
                <a:gd name="T55" fmla="*/ 24 h 32"/>
                <a:gd name="T56" fmla="*/ 47 w 53"/>
                <a:gd name="T57" fmla="*/ 27 h 32"/>
                <a:gd name="T58" fmla="*/ 43 w 53"/>
                <a:gd name="T59" fmla="*/ 28 h 32"/>
                <a:gd name="T60" fmla="*/ 39 w 53"/>
                <a:gd name="T61" fmla="*/ 30 h 32"/>
                <a:gd name="T62" fmla="*/ 34 w 53"/>
                <a:gd name="T63" fmla="*/ 31 h 32"/>
                <a:gd name="T64" fmla="*/ 30 w 53"/>
                <a:gd name="T65" fmla="*/ 31 h 32"/>
                <a:gd name="T66" fmla="*/ 25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5" y="31"/>
                  </a:moveTo>
                  <a:lnTo>
                    <a:pt x="25" y="31"/>
                  </a:lnTo>
                  <a:lnTo>
                    <a:pt x="19" y="30"/>
                  </a:lnTo>
                  <a:lnTo>
                    <a:pt x="15" y="28"/>
                  </a:lnTo>
                  <a:lnTo>
                    <a:pt x="10" y="27"/>
                  </a:lnTo>
                  <a:lnTo>
                    <a:pt x="7" y="24"/>
                  </a:lnTo>
                  <a:lnTo>
                    <a:pt x="4" y="22"/>
                  </a:lnTo>
                  <a:lnTo>
                    <a:pt x="2" y="19"/>
                  </a:lnTo>
                  <a:lnTo>
                    <a:pt x="0" y="16"/>
                  </a:lnTo>
                  <a:lnTo>
                    <a:pt x="0" y="13"/>
                  </a:lnTo>
                  <a:lnTo>
                    <a:pt x="2" y="10"/>
                  </a:lnTo>
                  <a:lnTo>
                    <a:pt x="3" y="7"/>
                  </a:lnTo>
                  <a:lnTo>
                    <a:pt x="6" y="5"/>
                  </a:lnTo>
                  <a:lnTo>
                    <a:pt x="10" y="2"/>
                  </a:lnTo>
                  <a:lnTo>
                    <a:pt x="14" y="1"/>
                  </a:lnTo>
                  <a:lnTo>
                    <a:pt x="18" y="0"/>
                  </a:lnTo>
                  <a:lnTo>
                    <a:pt x="23" y="0"/>
                  </a:lnTo>
                  <a:lnTo>
                    <a:pt x="28" y="0"/>
                  </a:lnTo>
                  <a:lnTo>
                    <a:pt x="33" y="1"/>
                  </a:lnTo>
                  <a:lnTo>
                    <a:pt x="38" y="2"/>
                  </a:lnTo>
                  <a:lnTo>
                    <a:pt x="43" y="4"/>
                  </a:lnTo>
                  <a:lnTo>
                    <a:pt x="47" y="6"/>
                  </a:lnTo>
                  <a:lnTo>
                    <a:pt x="49" y="9"/>
                  </a:lnTo>
                  <a:lnTo>
                    <a:pt x="51" y="12"/>
                  </a:lnTo>
                  <a:lnTo>
                    <a:pt x="52" y="15"/>
                  </a:lnTo>
                  <a:lnTo>
                    <a:pt x="52" y="19"/>
                  </a:lnTo>
                  <a:lnTo>
                    <a:pt x="51" y="21"/>
                  </a:lnTo>
                  <a:lnTo>
                    <a:pt x="49" y="24"/>
                  </a:lnTo>
                  <a:lnTo>
                    <a:pt x="47" y="27"/>
                  </a:lnTo>
                  <a:lnTo>
                    <a:pt x="43" y="28"/>
                  </a:lnTo>
                  <a:lnTo>
                    <a:pt x="39" y="30"/>
                  </a:lnTo>
                  <a:lnTo>
                    <a:pt x="34" y="31"/>
                  </a:lnTo>
                  <a:lnTo>
                    <a:pt x="30" y="31"/>
                  </a:lnTo>
                  <a:lnTo>
                    <a:pt x="25"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2" name="Freeform 937"/>
            <p:cNvSpPr>
              <a:spLocks/>
            </p:cNvSpPr>
            <p:nvPr/>
          </p:nvSpPr>
          <p:spPr bwMode="auto">
            <a:xfrm>
              <a:off x="3717" y="2743"/>
              <a:ext cx="36" cy="19"/>
            </a:xfrm>
            <a:custGeom>
              <a:avLst/>
              <a:gdLst>
                <a:gd name="T0" fmla="*/ 16 w 36"/>
                <a:gd name="T1" fmla="*/ 18 h 19"/>
                <a:gd name="T2" fmla="*/ 13 w 36"/>
                <a:gd name="T3" fmla="*/ 18 h 19"/>
                <a:gd name="T4" fmla="*/ 9 w 36"/>
                <a:gd name="T5" fmla="*/ 17 h 19"/>
                <a:gd name="T6" fmla="*/ 7 w 36"/>
                <a:gd name="T7" fmla="*/ 16 h 19"/>
                <a:gd name="T8" fmla="*/ 4 w 36"/>
                <a:gd name="T9" fmla="*/ 14 h 19"/>
                <a:gd name="T10" fmla="*/ 3 w 36"/>
                <a:gd name="T11" fmla="*/ 13 h 19"/>
                <a:gd name="T12" fmla="*/ 1 w 36"/>
                <a:gd name="T13" fmla="*/ 11 h 19"/>
                <a:gd name="T14" fmla="*/ 0 w 36"/>
                <a:gd name="T15" fmla="*/ 9 h 19"/>
                <a:gd name="T16" fmla="*/ 0 w 36"/>
                <a:gd name="T17" fmla="*/ 8 h 19"/>
                <a:gd name="T18" fmla="*/ 0 w 36"/>
                <a:gd name="T19" fmla="*/ 6 h 19"/>
                <a:gd name="T20" fmla="*/ 2 w 36"/>
                <a:gd name="T21" fmla="*/ 4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1 h 19"/>
                <a:gd name="T36" fmla="*/ 26 w 36"/>
                <a:gd name="T37" fmla="*/ 2 h 19"/>
                <a:gd name="T38" fmla="*/ 28 w 36"/>
                <a:gd name="T39" fmla="*/ 3 h 19"/>
                <a:gd name="T40" fmla="*/ 31 w 36"/>
                <a:gd name="T41" fmla="*/ 4 h 19"/>
                <a:gd name="T42" fmla="*/ 32 w 36"/>
                <a:gd name="T43" fmla="*/ 6 h 19"/>
                <a:gd name="T44" fmla="*/ 34 w 36"/>
                <a:gd name="T45" fmla="*/ 8 h 19"/>
                <a:gd name="T46" fmla="*/ 35 w 36"/>
                <a:gd name="T47" fmla="*/ 9 h 19"/>
                <a:gd name="T48" fmla="*/ 35 w 36"/>
                <a:gd name="T49" fmla="*/ 11 h 19"/>
                <a:gd name="T50" fmla="*/ 34 w 36"/>
                <a:gd name="T51" fmla="*/ 13 h 19"/>
                <a:gd name="T52" fmla="*/ 32 w 36"/>
                <a:gd name="T53" fmla="*/ 14 h 19"/>
                <a:gd name="T54" fmla="*/ 32 w 36"/>
                <a:gd name="T55" fmla="*/ 16 h 19"/>
                <a:gd name="T56" fmla="*/ 29 w 36"/>
                <a:gd name="T57" fmla="*/ 17 h 19"/>
                <a:gd name="T58" fmla="*/ 26 w 36"/>
                <a:gd name="T59" fmla="*/ 18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9" y="17"/>
                  </a:lnTo>
                  <a:lnTo>
                    <a:pt x="7" y="16"/>
                  </a:lnTo>
                  <a:lnTo>
                    <a:pt x="4" y="14"/>
                  </a:lnTo>
                  <a:lnTo>
                    <a:pt x="3" y="13"/>
                  </a:lnTo>
                  <a:lnTo>
                    <a:pt x="1" y="11"/>
                  </a:lnTo>
                  <a:lnTo>
                    <a:pt x="0" y="9"/>
                  </a:lnTo>
                  <a:lnTo>
                    <a:pt x="0" y="8"/>
                  </a:lnTo>
                  <a:lnTo>
                    <a:pt x="0" y="6"/>
                  </a:lnTo>
                  <a:lnTo>
                    <a:pt x="2" y="4"/>
                  </a:lnTo>
                  <a:lnTo>
                    <a:pt x="3" y="3"/>
                  </a:lnTo>
                  <a:lnTo>
                    <a:pt x="6" y="2"/>
                  </a:lnTo>
                  <a:lnTo>
                    <a:pt x="9" y="1"/>
                  </a:lnTo>
                  <a:lnTo>
                    <a:pt x="12" y="0"/>
                  </a:lnTo>
                  <a:lnTo>
                    <a:pt x="15" y="0"/>
                  </a:lnTo>
                  <a:lnTo>
                    <a:pt x="19" y="0"/>
                  </a:lnTo>
                  <a:lnTo>
                    <a:pt x="22" y="1"/>
                  </a:lnTo>
                  <a:lnTo>
                    <a:pt x="26" y="2"/>
                  </a:lnTo>
                  <a:lnTo>
                    <a:pt x="28" y="3"/>
                  </a:lnTo>
                  <a:lnTo>
                    <a:pt x="31" y="4"/>
                  </a:lnTo>
                  <a:lnTo>
                    <a:pt x="32" y="6"/>
                  </a:lnTo>
                  <a:lnTo>
                    <a:pt x="34" y="8"/>
                  </a:lnTo>
                  <a:lnTo>
                    <a:pt x="35" y="9"/>
                  </a:lnTo>
                  <a:lnTo>
                    <a:pt x="35" y="11"/>
                  </a:lnTo>
                  <a:lnTo>
                    <a:pt x="34" y="13"/>
                  </a:lnTo>
                  <a:lnTo>
                    <a:pt x="32" y="14"/>
                  </a:lnTo>
                  <a:lnTo>
                    <a:pt x="32" y="16"/>
                  </a:lnTo>
                  <a:lnTo>
                    <a:pt x="29" y="17"/>
                  </a:lnTo>
                  <a:lnTo>
                    <a:pt x="26" y="18"/>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3" name="Freeform 938"/>
            <p:cNvSpPr>
              <a:spLocks/>
            </p:cNvSpPr>
            <p:nvPr/>
          </p:nvSpPr>
          <p:spPr bwMode="auto">
            <a:xfrm>
              <a:off x="3717" y="2743"/>
              <a:ext cx="42" cy="25"/>
            </a:xfrm>
            <a:custGeom>
              <a:avLst/>
              <a:gdLst>
                <a:gd name="T0" fmla="*/ 19 w 42"/>
                <a:gd name="T1" fmla="*/ 24 h 25"/>
                <a:gd name="T2" fmla="*/ 19 w 42"/>
                <a:gd name="T3" fmla="*/ 24 h 25"/>
                <a:gd name="T4" fmla="*/ 15 w 42"/>
                <a:gd name="T5" fmla="*/ 24 h 25"/>
                <a:gd name="T6" fmla="*/ 11 w 42"/>
                <a:gd name="T7" fmla="*/ 23 h 25"/>
                <a:gd name="T8" fmla="*/ 8 w 42"/>
                <a:gd name="T9" fmla="*/ 21 h 25"/>
                <a:gd name="T10" fmla="*/ 5 w 42"/>
                <a:gd name="T11" fmla="*/ 19 h 25"/>
                <a:gd name="T12" fmla="*/ 3 w 42"/>
                <a:gd name="T13" fmla="*/ 17 h 25"/>
                <a:gd name="T14" fmla="*/ 1 w 42"/>
                <a:gd name="T15" fmla="*/ 15 h 25"/>
                <a:gd name="T16" fmla="*/ 0 w 42"/>
                <a:gd name="T17" fmla="*/ 12 h 25"/>
                <a:gd name="T18" fmla="*/ 0 w 42"/>
                <a:gd name="T19" fmla="*/ 10 h 25"/>
                <a:gd name="T20" fmla="*/ 0 w 42"/>
                <a:gd name="T21" fmla="*/ 8 h 25"/>
                <a:gd name="T22" fmla="*/ 2 w 42"/>
                <a:gd name="T23" fmla="*/ 5 h 25"/>
                <a:gd name="T24" fmla="*/ 4 w 42"/>
                <a:gd name="T25" fmla="*/ 4 h 25"/>
                <a:gd name="T26" fmla="*/ 7 w 42"/>
                <a:gd name="T27" fmla="*/ 2 h 25"/>
                <a:gd name="T28" fmla="*/ 10 w 42"/>
                <a:gd name="T29" fmla="*/ 1 h 25"/>
                <a:gd name="T30" fmla="*/ 14 w 42"/>
                <a:gd name="T31" fmla="*/ 0 h 25"/>
                <a:gd name="T32" fmla="*/ 18 w 42"/>
                <a:gd name="T33" fmla="*/ 0 h 25"/>
                <a:gd name="T34" fmla="*/ 22 w 42"/>
                <a:gd name="T35" fmla="*/ 0 h 25"/>
                <a:gd name="T36" fmla="*/ 26 w 42"/>
                <a:gd name="T37" fmla="*/ 1 h 25"/>
                <a:gd name="T38" fmla="*/ 30 w 42"/>
                <a:gd name="T39" fmla="*/ 2 h 25"/>
                <a:gd name="T40" fmla="*/ 33 w 42"/>
                <a:gd name="T41" fmla="*/ 4 h 25"/>
                <a:gd name="T42" fmla="*/ 36 w 42"/>
                <a:gd name="T43" fmla="*/ 5 h 25"/>
                <a:gd name="T44" fmla="*/ 38 w 42"/>
                <a:gd name="T45" fmla="*/ 8 h 25"/>
                <a:gd name="T46" fmla="*/ 40 w 42"/>
                <a:gd name="T47" fmla="*/ 10 h 25"/>
                <a:gd name="T48" fmla="*/ 41 w 42"/>
                <a:gd name="T49" fmla="*/ 12 h 25"/>
                <a:gd name="T50" fmla="*/ 41 w 42"/>
                <a:gd name="T51" fmla="*/ 15 h 25"/>
                <a:gd name="T52" fmla="*/ 40 w 42"/>
                <a:gd name="T53" fmla="*/ 17 h 25"/>
                <a:gd name="T54" fmla="*/ 38 w 42"/>
                <a:gd name="T55" fmla="*/ 19 h 25"/>
                <a:gd name="T56" fmla="*/ 37 w 42"/>
                <a:gd name="T57" fmla="*/ 21 h 25"/>
                <a:gd name="T58" fmla="*/ 34 w 42"/>
                <a:gd name="T59" fmla="*/ 23 h 25"/>
                <a:gd name="T60" fmla="*/ 31 w 42"/>
                <a:gd name="T61" fmla="*/ 24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1" y="23"/>
                  </a:lnTo>
                  <a:lnTo>
                    <a:pt x="8" y="21"/>
                  </a:lnTo>
                  <a:lnTo>
                    <a:pt x="5" y="19"/>
                  </a:lnTo>
                  <a:lnTo>
                    <a:pt x="3" y="17"/>
                  </a:lnTo>
                  <a:lnTo>
                    <a:pt x="1" y="15"/>
                  </a:lnTo>
                  <a:lnTo>
                    <a:pt x="0" y="12"/>
                  </a:lnTo>
                  <a:lnTo>
                    <a:pt x="0" y="10"/>
                  </a:lnTo>
                  <a:lnTo>
                    <a:pt x="0" y="8"/>
                  </a:lnTo>
                  <a:lnTo>
                    <a:pt x="2" y="5"/>
                  </a:lnTo>
                  <a:lnTo>
                    <a:pt x="4" y="4"/>
                  </a:lnTo>
                  <a:lnTo>
                    <a:pt x="7" y="2"/>
                  </a:lnTo>
                  <a:lnTo>
                    <a:pt x="10" y="1"/>
                  </a:lnTo>
                  <a:lnTo>
                    <a:pt x="14" y="0"/>
                  </a:lnTo>
                  <a:lnTo>
                    <a:pt x="18" y="0"/>
                  </a:lnTo>
                  <a:lnTo>
                    <a:pt x="22" y="0"/>
                  </a:lnTo>
                  <a:lnTo>
                    <a:pt x="26" y="1"/>
                  </a:lnTo>
                  <a:lnTo>
                    <a:pt x="30" y="2"/>
                  </a:lnTo>
                  <a:lnTo>
                    <a:pt x="33" y="4"/>
                  </a:lnTo>
                  <a:lnTo>
                    <a:pt x="36" y="5"/>
                  </a:lnTo>
                  <a:lnTo>
                    <a:pt x="38" y="8"/>
                  </a:lnTo>
                  <a:lnTo>
                    <a:pt x="40" y="10"/>
                  </a:lnTo>
                  <a:lnTo>
                    <a:pt x="41" y="12"/>
                  </a:lnTo>
                  <a:lnTo>
                    <a:pt x="41" y="15"/>
                  </a:lnTo>
                  <a:lnTo>
                    <a:pt x="40" y="17"/>
                  </a:lnTo>
                  <a:lnTo>
                    <a:pt x="38" y="19"/>
                  </a:lnTo>
                  <a:lnTo>
                    <a:pt x="37" y="21"/>
                  </a:lnTo>
                  <a:lnTo>
                    <a:pt x="34" y="23"/>
                  </a:lnTo>
                  <a:lnTo>
                    <a:pt x="31" y="24"/>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4" name="Freeform 939"/>
            <p:cNvSpPr>
              <a:spLocks/>
            </p:cNvSpPr>
            <p:nvPr/>
          </p:nvSpPr>
          <p:spPr bwMode="auto">
            <a:xfrm>
              <a:off x="3750" y="2767"/>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5" name="Freeform 940"/>
            <p:cNvSpPr>
              <a:spLocks/>
            </p:cNvSpPr>
            <p:nvPr/>
          </p:nvSpPr>
          <p:spPr bwMode="auto">
            <a:xfrm>
              <a:off x="3720" y="2767"/>
              <a:ext cx="31" cy="7"/>
            </a:xfrm>
            <a:custGeom>
              <a:avLst/>
              <a:gdLst>
                <a:gd name="T0" fmla="*/ 0 w 31"/>
                <a:gd name="T1" fmla="*/ 4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1 w 31"/>
                <a:gd name="T25" fmla="*/ 2 h 7"/>
                <a:gd name="T26" fmla="*/ 18 w 31"/>
                <a:gd name="T27" fmla="*/ 2 h 7"/>
                <a:gd name="T28" fmla="*/ 14 w 31"/>
                <a:gd name="T29" fmla="*/ 2 h 7"/>
                <a:gd name="T30" fmla="*/ 9 w 31"/>
                <a:gd name="T31" fmla="*/ 1 h 7"/>
                <a:gd name="T32" fmla="*/ 3 w 31"/>
                <a:gd name="T33" fmla="*/ 0 h 7"/>
                <a:gd name="T34" fmla="*/ 0 w 31"/>
                <a:gd name="T3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4"/>
                  </a:moveTo>
                  <a:lnTo>
                    <a:pt x="8" y="6"/>
                  </a:lnTo>
                  <a:lnTo>
                    <a:pt x="13" y="6"/>
                  </a:lnTo>
                  <a:lnTo>
                    <a:pt x="18" y="6"/>
                  </a:lnTo>
                  <a:lnTo>
                    <a:pt x="23" y="6"/>
                  </a:lnTo>
                  <a:lnTo>
                    <a:pt x="26" y="6"/>
                  </a:lnTo>
                  <a:lnTo>
                    <a:pt x="28" y="5"/>
                  </a:lnTo>
                  <a:lnTo>
                    <a:pt x="29" y="5"/>
                  </a:lnTo>
                  <a:lnTo>
                    <a:pt x="30" y="4"/>
                  </a:lnTo>
                  <a:lnTo>
                    <a:pt x="25" y="1"/>
                  </a:lnTo>
                  <a:lnTo>
                    <a:pt x="24" y="1"/>
                  </a:lnTo>
                  <a:lnTo>
                    <a:pt x="23" y="1"/>
                  </a:lnTo>
                  <a:lnTo>
                    <a:pt x="21" y="2"/>
                  </a:lnTo>
                  <a:lnTo>
                    <a:pt x="18" y="2"/>
                  </a:lnTo>
                  <a:lnTo>
                    <a:pt x="14" y="2"/>
                  </a:lnTo>
                  <a:lnTo>
                    <a:pt x="9" y="1"/>
                  </a:lnTo>
                  <a:lnTo>
                    <a:pt x="3" y="0"/>
                  </a:lnTo>
                  <a:lnTo>
                    <a:pt x="0" y="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6" name="Freeform 941"/>
            <p:cNvSpPr>
              <a:spLocks/>
            </p:cNvSpPr>
            <p:nvPr/>
          </p:nvSpPr>
          <p:spPr bwMode="auto">
            <a:xfrm>
              <a:off x="3718" y="2767"/>
              <a:ext cx="1" cy="3"/>
            </a:xfrm>
            <a:custGeom>
              <a:avLst/>
              <a:gdLst>
                <a:gd name="T0" fmla="*/ 0 w 1"/>
                <a:gd name="T1" fmla="*/ 0 h 3"/>
                <a:gd name="T2" fmla="*/ 0 w 1"/>
                <a:gd name="T3" fmla="*/ 0 h 3"/>
                <a:gd name="T4" fmla="*/ 0 w 1"/>
                <a:gd name="T5" fmla="*/ 1 h 3"/>
                <a:gd name="T6" fmla="*/ 0 w 1"/>
                <a:gd name="T7" fmla="*/ 2 h 3"/>
                <a:gd name="T8" fmla="*/ 0 w 1"/>
                <a:gd name="T9" fmla="*/ 2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0"/>
                  </a:lnTo>
                  <a:lnTo>
                    <a:pt x="0" y="1"/>
                  </a:lnTo>
                  <a:lnTo>
                    <a:pt x="0" y="2"/>
                  </a:lnTo>
                  <a:lnTo>
                    <a:pt x="0" y="2"/>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7" name="Freeform 942"/>
            <p:cNvSpPr>
              <a:spLocks/>
            </p:cNvSpPr>
            <p:nvPr/>
          </p:nvSpPr>
          <p:spPr bwMode="auto">
            <a:xfrm>
              <a:off x="3628" y="2731"/>
              <a:ext cx="76" cy="32"/>
            </a:xfrm>
            <a:custGeom>
              <a:avLst/>
              <a:gdLst>
                <a:gd name="T0" fmla="*/ 0 w 76"/>
                <a:gd name="T1" fmla="*/ 11 h 32"/>
                <a:gd name="T2" fmla="*/ 1 w 76"/>
                <a:gd name="T3" fmla="*/ 14 h 32"/>
                <a:gd name="T4" fmla="*/ 3 w 76"/>
                <a:gd name="T5" fmla="*/ 18 h 32"/>
                <a:gd name="T6" fmla="*/ 6 w 76"/>
                <a:gd name="T7" fmla="*/ 21 h 32"/>
                <a:gd name="T8" fmla="*/ 10 w 76"/>
                <a:gd name="T9" fmla="*/ 24 h 32"/>
                <a:gd name="T10" fmla="*/ 16 w 76"/>
                <a:gd name="T11" fmla="*/ 27 h 32"/>
                <a:gd name="T12" fmla="*/ 22 w 76"/>
                <a:gd name="T13" fmla="*/ 29 h 32"/>
                <a:gd name="T14" fmla="*/ 29 w 76"/>
                <a:gd name="T15" fmla="*/ 30 h 32"/>
                <a:gd name="T16" fmla="*/ 36 w 76"/>
                <a:gd name="T17" fmla="*/ 31 h 32"/>
                <a:gd name="T18" fmla="*/ 44 w 76"/>
                <a:gd name="T19" fmla="*/ 31 h 32"/>
                <a:gd name="T20" fmla="*/ 51 w 76"/>
                <a:gd name="T21" fmla="*/ 30 h 32"/>
                <a:gd name="T22" fmla="*/ 57 w 76"/>
                <a:gd name="T23" fmla="*/ 28 h 32"/>
                <a:gd name="T24" fmla="*/ 62 w 76"/>
                <a:gd name="T25" fmla="*/ 26 h 32"/>
                <a:gd name="T26" fmla="*/ 68 w 76"/>
                <a:gd name="T27" fmla="*/ 23 h 32"/>
                <a:gd name="T28" fmla="*/ 71 w 76"/>
                <a:gd name="T29" fmla="*/ 20 h 32"/>
                <a:gd name="T30" fmla="*/ 73 w 76"/>
                <a:gd name="T31" fmla="*/ 17 h 32"/>
                <a:gd name="T32" fmla="*/ 74 w 76"/>
                <a:gd name="T33" fmla="*/ 13 h 32"/>
                <a:gd name="T34" fmla="*/ 75 w 76"/>
                <a:gd name="T35" fmla="*/ 2 h 32"/>
                <a:gd name="T36" fmla="*/ 1 w 76"/>
                <a:gd name="T37" fmla="*/ 0 h 32"/>
                <a:gd name="T38" fmla="*/ 0 w 76"/>
                <a:gd name="T39"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6" h="32">
                  <a:moveTo>
                    <a:pt x="0" y="11"/>
                  </a:moveTo>
                  <a:lnTo>
                    <a:pt x="1" y="14"/>
                  </a:lnTo>
                  <a:lnTo>
                    <a:pt x="3" y="18"/>
                  </a:lnTo>
                  <a:lnTo>
                    <a:pt x="6" y="21"/>
                  </a:lnTo>
                  <a:lnTo>
                    <a:pt x="10" y="24"/>
                  </a:lnTo>
                  <a:lnTo>
                    <a:pt x="16" y="27"/>
                  </a:lnTo>
                  <a:lnTo>
                    <a:pt x="22" y="29"/>
                  </a:lnTo>
                  <a:lnTo>
                    <a:pt x="29" y="30"/>
                  </a:lnTo>
                  <a:lnTo>
                    <a:pt x="36" y="31"/>
                  </a:lnTo>
                  <a:lnTo>
                    <a:pt x="44" y="31"/>
                  </a:lnTo>
                  <a:lnTo>
                    <a:pt x="51" y="30"/>
                  </a:lnTo>
                  <a:lnTo>
                    <a:pt x="57" y="28"/>
                  </a:lnTo>
                  <a:lnTo>
                    <a:pt x="62" y="26"/>
                  </a:lnTo>
                  <a:lnTo>
                    <a:pt x="68" y="23"/>
                  </a:lnTo>
                  <a:lnTo>
                    <a:pt x="71" y="20"/>
                  </a:lnTo>
                  <a:lnTo>
                    <a:pt x="73" y="17"/>
                  </a:lnTo>
                  <a:lnTo>
                    <a:pt x="74" y="13"/>
                  </a:lnTo>
                  <a:lnTo>
                    <a:pt x="75" y="2"/>
                  </a:lnTo>
                  <a:lnTo>
                    <a:pt x="1" y="0"/>
                  </a:lnTo>
                  <a:lnTo>
                    <a:pt x="0" y="11"/>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8" name="Freeform 943"/>
            <p:cNvSpPr>
              <a:spLocks/>
            </p:cNvSpPr>
            <p:nvPr/>
          </p:nvSpPr>
          <p:spPr bwMode="auto">
            <a:xfrm>
              <a:off x="3628" y="2731"/>
              <a:ext cx="82" cy="38"/>
            </a:xfrm>
            <a:custGeom>
              <a:avLst/>
              <a:gdLst>
                <a:gd name="T0" fmla="*/ 0 w 82"/>
                <a:gd name="T1" fmla="*/ 13 h 38"/>
                <a:gd name="T2" fmla="*/ 0 w 82"/>
                <a:gd name="T3" fmla="*/ 13 h 38"/>
                <a:gd name="T4" fmla="*/ 1 w 82"/>
                <a:gd name="T5" fmla="*/ 17 h 38"/>
                <a:gd name="T6" fmla="*/ 3 w 82"/>
                <a:gd name="T7" fmla="*/ 21 h 38"/>
                <a:gd name="T8" fmla="*/ 6 w 82"/>
                <a:gd name="T9" fmla="*/ 25 h 38"/>
                <a:gd name="T10" fmla="*/ 11 w 82"/>
                <a:gd name="T11" fmla="*/ 29 h 38"/>
                <a:gd name="T12" fmla="*/ 17 w 82"/>
                <a:gd name="T13" fmla="*/ 32 h 38"/>
                <a:gd name="T14" fmla="*/ 24 w 82"/>
                <a:gd name="T15" fmla="*/ 35 h 38"/>
                <a:gd name="T16" fmla="*/ 31 w 82"/>
                <a:gd name="T17" fmla="*/ 36 h 38"/>
                <a:gd name="T18" fmla="*/ 39 w 82"/>
                <a:gd name="T19" fmla="*/ 37 h 38"/>
                <a:gd name="T20" fmla="*/ 47 w 82"/>
                <a:gd name="T21" fmla="*/ 37 h 38"/>
                <a:gd name="T22" fmla="*/ 55 w 82"/>
                <a:gd name="T23" fmla="*/ 36 h 38"/>
                <a:gd name="T24" fmla="*/ 62 w 82"/>
                <a:gd name="T25" fmla="*/ 33 h 38"/>
                <a:gd name="T26" fmla="*/ 67 w 82"/>
                <a:gd name="T27" fmla="*/ 31 h 38"/>
                <a:gd name="T28" fmla="*/ 73 w 82"/>
                <a:gd name="T29" fmla="*/ 28 h 38"/>
                <a:gd name="T30" fmla="*/ 77 w 82"/>
                <a:gd name="T31" fmla="*/ 24 h 38"/>
                <a:gd name="T32" fmla="*/ 79 w 82"/>
                <a:gd name="T33" fmla="*/ 20 h 38"/>
                <a:gd name="T34" fmla="*/ 80 w 82"/>
                <a:gd name="T35" fmla="*/ 15 h 38"/>
                <a:gd name="T36" fmla="*/ 81 w 82"/>
                <a:gd name="T37" fmla="*/ 2 h 38"/>
                <a:gd name="T38" fmla="*/ 1 w 82"/>
                <a:gd name="T39" fmla="*/ 0 h 38"/>
                <a:gd name="T40" fmla="*/ 0 w 82"/>
                <a:gd name="T41"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38">
                  <a:moveTo>
                    <a:pt x="0" y="13"/>
                  </a:moveTo>
                  <a:lnTo>
                    <a:pt x="0" y="13"/>
                  </a:lnTo>
                  <a:lnTo>
                    <a:pt x="1" y="17"/>
                  </a:lnTo>
                  <a:lnTo>
                    <a:pt x="3" y="21"/>
                  </a:lnTo>
                  <a:lnTo>
                    <a:pt x="6" y="25"/>
                  </a:lnTo>
                  <a:lnTo>
                    <a:pt x="11" y="29"/>
                  </a:lnTo>
                  <a:lnTo>
                    <a:pt x="17" y="32"/>
                  </a:lnTo>
                  <a:lnTo>
                    <a:pt x="24" y="35"/>
                  </a:lnTo>
                  <a:lnTo>
                    <a:pt x="31" y="36"/>
                  </a:lnTo>
                  <a:lnTo>
                    <a:pt x="39" y="37"/>
                  </a:lnTo>
                  <a:lnTo>
                    <a:pt x="47" y="37"/>
                  </a:lnTo>
                  <a:lnTo>
                    <a:pt x="55" y="36"/>
                  </a:lnTo>
                  <a:lnTo>
                    <a:pt x="62" y="33"/>
                  </a:lnTo>
                  <a:lnTo>
                    <a:pt x="67" y="31"/>
                  </a:lnTo>
                  <a:lnTo>
                    <a:pt x="73" y="28"/>
                  </a:lnTo>
                  <a:lnTo>
                    <a:pt x="77" y="24"/>
                  </a:lnTo>
                  <a:lnTo>
                    <a:pt x="79" y="20"/>
                  </a:lnTo>
                  <a:lnTo>
                    <a:pt x="80" y="15"/>
                  </a:lnTo>
                  <a:lnTo>
                    <a:pt x="81" y="2"/>
                  </a:lnTo>
                  <a:lnTo>
                    <a:pt x="1" y="0"/>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49" name="Freeform 944"/>
            <p:cNvSpPr>
              <a:spLocks/>
            </p:cNvSpPr>
            <p:nvPr/>
          </p:nvSpPr>
          <p:spPr bwMode="auto">
            <a:xfrm>
              <a:off x="3629" y="2709"/>
              <a:ext cx="75" cy="41"/>
            </a:xfrm>
            <a:custGeom>
              <a:avLst/>
              <a:gdLst>
                <a:gd name="T0" fmla="*/ 36 w 75"/>
                <a:gd name="T1" fmla="*/ 40 h 41"/>
                <a:gd name="T2" fmla="*/ 29 w 75"/>
                <a:gd name="T3" fmla="*/ 39 h 41"/>
                <a:gd name="T4" fmla="*/ 21 w 75"/>
                <a:gd name="T5" fmla="*/ 37 h 41"/>
                <a:gd name="T6" fmla="*/ 16 w 75"/>
                <a:gd name="T7" fmla="*/ 36 h 41"/>
                <a:gd name="T8" fmla="*/ 9 w 75"/>
                <a:gd name="T9" fmla="*/ 33 h 41"/>
                <a:gd name="T10" fmla="*/ 6 w 75"/>
                <a:gd name="T11" fmla="*/ 30 h 41"/>
                <a:gd name="T12" fmla="*/ 2 w 75"/>
                <a:gd name="T13" fmla="*/ 27 h 41"/>
                <a:gd name="T14" fmla="*/ 0 w 75"/>
                <a:gd name="T15" fmla="*/ 23 h 41"/>
                <a:gd name="T16" fmla="*/ 0 w 75"/>
                <a:gd name="T17" fmla="*/ 19 h 41"/>
                <a:gd name="T18" fmla="*/ 1 w 75"/>
                <a:gd name="T19" fmla="*/ 15 h 41"/>
                <a:gd name="T20" fmla="*/ 3 w 75"/>
                <a:gd name="T21" fmla="*/ 11 h 41"/>
                <a:gd name="T22" fmla="*/ 6 w 75"/>
                <a:gd name="T23" fmla="*/ 8 h 41"/>
                <a:gd name="T24" fmla="*/ 11 w 75"/>
                <a:gd name="T25" fmla="*/ 4 h 41"/>
                <a:gd name="T26" fmla="*/ 17 w 75"/>
                <a:gd name="T27" fmla="*/ 3 h 41"/>
                <a:gd name="T28" fmla="*/ 23 w 75"/>
                <a:gd name="T29" fmla="*/ 1 h 41"/>
                <a:gd name="T30" fmla="*/ 30 w 75"/>
                <a:gd name="T31" fmla="*/ 0 h 41"/>
                <a:gd name="T32" fmla="*/ 37 w 75"/>
                <a:gd name="T33" fmla="*/ 0 h 41"/>
                <a:gd name="T34" fmla="*/ 44 w 75"/>
                <a:gd name="T35" fmla="*/ 1 h 41"/>
                <a:gd name="T36" fmla="*/ 52 w 75"/>
                <a:gd name="T37" fmla="*/ 3 h 41"/>
                <a:gd name="T38" fmla="*/ 57 w 75"/>
                <a:gd name="T39" fmla="*/ 4 h 41"/>
                <a:gd name="T40" fmla="*/ 64 w 75"/>
                <a:gd name="T41" fmla="*/ 7 h 41"/>
                <a:gd name="T42" fmla="*/ 68 w 75"/>
                <a:gd name="T43" fmla="*/ 10 h 41"/>
                <a:gd name="T44" fmla="*/ 71 w 75"/>
                <a:gd name="T45" fmla="*/ 13 h 41"/>
                <a:gd name="T46" fmla="*/ 73 w 75"/>
                <a:gd name="T47" fmla="*/ 17 h 41"/>
                <a:gd name="T48" fmla="*/ 74 w 75"/>
                <a:gd name="T49" fmla="*/ 21 h 41"/>
                <a:gd name="T50" fmla="*/ 72 w 75"/>
                <a:gd name="T51" fmla="*/ 25 h 41"/>
                <a:gd name="T52" fmla="*/ 70 w 75"/>
                <a:gd name="T53" fmla="*/ 29 h 41"/>
                <a:gd name="T54" fmla="*/ 67 w 75"/>
                <a:gd name="T55" fmla="*/ 32 h 41"/>
                <a:gd name="T56" fmla="*/ 62 w 75"/>
                <a:gd name="T57" fmla="*/ 35 h 41"/>
                <a:gd name="T58" fmla="*/ 56 w 75"/>
                <a:gd name="T59" fmla="*/ 37 h 41"/>
                <a:gd name="T60" fmla="*/ 50 w 75"/>
                <a:gd name="T61" fmla="*/ 39 h 41"/>
                <a:gd name="T62" fmla="*/ 43 w 75"/>
                <a:gd name="T63" fmla="*/ 40 h 41"/>
                <a:gd name="T64" fmla="*/ 36 w 75"/>
                <a:gd name="T65"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41">
                  <a:moveTo>
                    <a:pt x="36" y="40"/>
                  </a:moveTo>
                  <a:lnTo>
                    <a:pt x="29" y="39"/>
                  </a:lnTo>
                  <a:lnTo>
                    <a:pt x="21" y="37"/>
                  </a:lnTo>
                  <a:lnTo>
                    <a:pt x="16" y="36"/>
                  </a:lnTo>
                  <a:lnTo>
                    <a:pt x="9" y="33"/>
                  </a:lnTo>
                  <a:lnTo>
                    <a:pt x="6" y="30"/>
                  </a:lnTo>
                  <a:lnTo>
                    <a:pt x="2" y="27"/>
                  </a:lnTo>
                  <a:lnTo>
                    <a:pt x="0" y="23"/>
                  </a:lnTo>
                  <a:lnTo>
                    <a:pt x="0" y="19"/>
                  </a:lnTo>
                  <a:lnTo>
                    <a:pt x="1" y="15"/>
                  </a:lnTo>
                  <a:lnTo>
                    <a:pt x="3" y="11"/>
                  </a:lnTo>
                  <a:lnTo>
                    <a:pt x="6" y="8"/>
                  </a:lnTo>
                  <a:lnTo>
                    <a:pt x="11" y="4"/>
                  </a:lnTo>
                  <a:lnTo>
                    <a:pt x="17" y="3"/>
                  </a:lnTo>
                  <a:lnTo>
                    <a:pt x="23" y="1"/>
                  </a:lnTo>
                  <a:lnTo>
                    <a:pt x="30" y="0"/>
                  </a:lnTo>
                  <a:lnTo>
                    <a:pt x="37" y="0"/>
                  </a:lnTo>
                  <a:lnTo>
                    <a:pt x="44" y="1"/>
                  </a:lnTo>
                  <a:lnTo>
                    <a:pt x="52" y="3"/>
                  </a:lnTo>
                  <a:lnTo>
                    <a:pt x="57" y="4"/>
                  </a:lnTo>
                  <a:lnTo>
                    <a:pt x="64" y="7"/>
                  </a:lnTo>
                  <a:lnTo>
                    <a:pt x="68" y="10"/>
                  </a:lnTo>
                  <a:lnTo>
                    <a:pt x="71" y="13"/>
                  </a:lnTo>
                  <a:lnTo>
                    <a:pt x="73" y="17"/>
                  </a:lnTo>
                  <a:lnTo>
                    <a:pt x="74" y="21"/>
                  </a:lnTo>
                  <a:lnTo>
                    <a:pt x="72" y="25"/>
                  </a:lnTo>
                  <a:lnTo>
                    <a:pt x="70" y="29"/>
                  </a:lnTo>
                  <a:lnTo>
                    <a:pt x="67" y="32"/>
                  </a:lnTo>
                  <a:lnTo>
                    <a:pt x="62" y="35"/>
                  </a:lnTo>
                  <a:lnTo>
                    <a:pt x="56" y="37"/>
                  </a:lnTo>
                  <a:lnTo>
                    <a:pt x="50" y="39"/>
                  </a:lnTo>
                  <a:lnTo>
                    <a:pt x="43" y="40"/>
                  </a:lnTo>
                  <a:lnTo>
                    <a:pt x="36" y="4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0" name="Freeform 945"/>
            <p:cNvSpPr>
              <a:spLocks/>
            </p:cNvSpPr>
            <p:nvPr/>
          </p:nvSpPr>
          <p:spPr bwMode="auto">
            <a:xfrm>
              <a:off x="3629" y="2709"/>
              <a:ext cx="81" cy="47"/>
            </a:xfrm>
            <a:custGeom>
              <a:avLst/>
              <a:gdLst>
                <a:gd name="T0" fmla="*/ 39 w 81"/>
                <a:gd name="T1" fmla="*/ 46 h 47"/>
                <a:gd name="T2" fmla="*/ 39 w 81"/>
                <a:gd name="T3" fmla="*/ 46 h 47"/>
                <a:gd name="T4" fmla="*/ 31 w 81"/>
                <a:gd name="T5" fmla="*/ 45 h 47"/>
                <a:gd name="T6" fmla="*/ 23 w 81"/>
                <a:gd name="T7" fmla="*/ 43 h 47"/>
                <a:gd name="T8" fmla="*/ 17 w 81"/>
                <a:gd name="T9" fmla="*/ 41 h 47"/>
                <a:gd name="T10" fmla="*/ 10 w 81"/>
                <a:gd name="T11" fmla="*/ 38 h 47"/>
                <a:gd name="T12" fmla="*/ 6 w 81"/>
                <a:gd name="T13" fmla="*/ 35 h 47"/>
                <a:gd name="T14" fmla="*/ 2 w 81"/>
                <a:gd name="T15" fmla="*/ 31 h 47"/>
                <a:gd name="T16" fmla="*/ 0 w 81"/>
                <a:gd name="T17" fmla="*/ 26 h 47"/>
                <a:gd name="T18" fmla="*/ 0 w 81"/>
                <a:gd name="T19" fmla="*/ 22 h 47"/>
                <a:gd name="T20" fmla="*/ 1 w 81"/>
                <a:gd name="T21" fmla="*/ 17 h 47"/>
                <a:gd name="T22" fmla="*/ 3 w 81"/>
                <a:gd name="T23" fmla="*/ 13 h 47"/>
                <a:gd name="T24" fmla="*/ 7 w 81"/>
                <a:gd name="T25" fmla="*/ 9 h 47"/>
                <a:gd name="T26" fmla="*/ 12 w 81"/>
                <a:gd name="T27" fmla="*/ 5 h 47"/>
                <a:gd name="T28" fmla="*/ 18 w 81"/>
                <a:gd name="T29" fmla="*/ 3 h 47"/>
                <a:gd name="T30" fmla="*/ 25 w 81"/>
                <a:gd name="T31" fmla="*/ 1 h 47"/>
                <a:gd name="T32" fmla="*/ 32 w 81"/>
                <a:gd name="T33" fmla="*/ 0 h 47"/>
                <a:gd name="T34" fmla="*/ 40 w 81"/>
                <a:gd name="T35" fmla="*/ 0 h 47"/>
                <a:gd name="T36" fmla="*/ 48 w 81"/>
                <a:gd name="T37" fmla="*/ 1 h 47"/>
                <a:gd name="T38" fmla="*/ 56 w 81"/>
                <a:gd name="T39" fmla="*/ 3 h 47"/>
                <a:gd name="T40" fmla="*/ 62 w 81"/>
                <a:gd name="T41" fmla="*/ 5 h 47"/>
                <a:gd name="T42" fmla="*/ 69 w 81"/>
                <a:gd name="T43" fmla="*/ 8 h 47"/>
                <a:gd name="T44" fmla="*/ 73 w 81"/>
                <a:gd name="T45" fmla="*/ 11 h 47"/>
                <a:gd name="T46" fmla="*/ 77 w 81"/>
                <a:gd name="T47" fmla="*/ 15 h 47"/>
                <a:gd name="T48" fmla="*/ 79 w 81"/>
                <a:gd name="T49" fmla="*/ 20 h 47"/>
                <a:gd name="T50" fmla="*/ 80 w 81"/>
                <a:gd name="T51" fmla="*/ 24 h 47"/>
                <a:gd name="T52" fmla="*/ 78 w 81"/>
                <a:gd name="T53" fmla="*/ 29 h 47"/>
                <a:gd name="T54" fmla="*/ 76 w 81"/>
                <a:gd name="T55" fmla="*/ 33 h 47"/>
                <a:gd name="T56" fmla="*/ 72 w 81"/>
                <a:gd name="T57" fmla="*/ 37 h 47"/>
                <a:gd name="T58" fmla="*/ 67 w 81"/>
                <a:gd name="T59" fmla="*/ 40 h 47"/>
                <a:gd name="T60" fmla="*/ 61 w 81"/>
                <a:gd name="T61" fmla="*/ 43 h 47"/>
                <a:gd name="T62" fmla="*/ 54 w 81"/>
                <a:gd name="T63" fmla="*/ 45 h 47"/>
                <a:gd name="T64" fmla="*/ 47 w 81"/>
                <a:gd name="T65" fmla="*/ 46 h 47"/>
                <a:gd name="T66" fmla="*/ 39 w 81"/>
                <a:gd name="T67"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1" h="47">
                  <a:moveTo>
                    <a:pt x="39" y="46"/>
                  </a:moveTo>
                  <a:lnTo>
                    <a:pt x="39" y="46"/>
                  </a:lnTo>
                  <a:lnTo>
                    <a:pt x="31" y="45"/>
                  </a:lnTo>
                  <a:lnTo>
                    <a:pt x="23" y="43"/>
                  </a:lnTo>
                  <a:lnTo>
                    <a:pt x="17" y="41"/>
                  </a:lnTo>
                  <a:lnTo>
                    <a:pt x="10" y="38"/>
                  </a:lnTo>
                  <a:lnTo>
                    <a:pt x="6" y="35"/>
                  </a:lnTo>
                  <a:lnTo>
                    <a:pt x="2" y="31"/>
                  </a:lnTo>
                  <a:lnTo>
                    <a:pt x="0" y="26"/>
                  </a:lnTo>
                  <a:lnTo>
                    <a:pt x="0" y="22"/>
                  </a:lnTo>
                  <a:lnTo>
                    <a:pt x="1" y="17"/>
                  </a:lnTo>
                  <a:lnTo>
                    <a:pt x="3" y="13"/>
                  </a:lnTo>
                  <a:lnTo>
                    <a:pt x="7" y="9"/>
                  </a:lnTo>
                  <a:lnTo>
                    <a:pt x="12" y="5"/>
                  </a:lnTo>
                  <a:lnTo>
                    <a:pt x="18" y="3"/>
                  </a:lnTo>
                  <a:lnTo>
                    <a:pt x="25" y="1"/>
                  </a:lnTo>
                  <a:lnTo>
                    <a:pt x="32" y="0"/>
                  </a:lnTo>
                  <a:lnTo>
                    <a:pt x="40" y="0"/>
                  </a:lnTo>
                  <a:lnTo>
                    <a:pt x="48" y="1"/>
                  </a:lnTo>
                  <a:lnTo>
                    <a:pt x="56" y="3"/>
                  </a:lnTo>
                  <a:lnTo>
                    <a:pt x="62" y="5"/>
                  </a:lnTo>
                  <a:lnTo>
                    <a:pt x="69" y="8"/>
                  </a:lnTo>
                  <a:lnTo>
                    <a:pt x="73" y="11"/>
                  </a:lnTo>
                  <a:lnTo>
                    <a:pt x="77" y="15"/>
                  </a:lnTo>
                  <a:lnTo>
                    <a:pt x="79" y="20"/>
                  </a:lnTo>
                  <a:lnTo>
                    <a:pt x="80" y="24"/>
                  </a:lnTo>
                  <a:lnTo>
                    <a:pt x="78" y="29"/>
                  </a:lnTo>
                  <a:lnTo>
                    <a:pt x="76" y="33"/>
                  </a:lnTo>
                  <a:lnTo>
                    <a:pt x="72" y="37"/>
                  </a:lnTo>
                  <a:lnTo>
                    <a:pt x="67" y="40"/>
                  </a:lnTo>
                  <a:lnTo>
                    <a:pt x="61" y="43"/>
                  </a:lnTo>
                  <a:lnTo>
                    <a:pt x="54" y="45"/>
                  </a:lnTo>
                  <a:lnTo>
                    <a:pt x="47" y="46"/>
                  </a:lnTo>
                  <a:lnTo>
                    <a:pt x="39"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1" name="Freeform 946"/>
            <p:cNvSpPr>
              <a:spLocks/>
            </p:cNvSpPr>
            <p:nvPr/>
          </p:nvSpPr>
          <p:spPr bwMode="auto">
            <a:xfrm>
              <a:off x="3637" y="2715"/>
              <a:ext cx="58" cy="31"/>
            </a:xfrm>
            <a:custGeom>
              <a:avLst/>
              <a:gdLst>
                <a:gd name="T0" fmla="*/ 28 w 58"/>
                <a:gd name="T1" fmla="*/ 30 h 31"/>
                <a:gd name="T2" fmla="*/ 22 w 58"/>
                <a:gd name="T3" fmla="*/ 30 h 31"/>
                <a:gd name="T4" fmla="*/ 17 w 58"/>
                <a:gd name="T5" fmla="*/ 29 h 31"/>
                <a:gd name="T6" fmla="*/ 12 w 58"/>
                <a:gd name="T7" fmla="*/ 28 h 31"/>
                <a:gd name="T8" fmla="*/ 7 w 58"/>
                <a:gd name="T9" fmla="*/ 25 h 31"/>
                <a:gd name="T10" fmla="*/ 5 w 58"/>
                <a:gd name="T11" fmla="*/ 23 h 31"/>
                <a:gd name="T12" fmla="*/ 2 w 58"/>
                <a:gd name="T13" fmla="*/ 20 h 31"/>
                <a:gd name="T14" fmla="*/ 0 w 58"/>
                <a:gd name="T15" fmla="*/ 18 h 31"/>
                <a:gd name="T16" fmla="*/ 0 w 58"/>
                <a:gd name="T17" fmla="*/ 14 h 31"/>
                <a:gd name="T18" fmla="*/ 0 w 58"/>
                <a:gd name="T19" fmla="*/ 12 h 31"/>
                <a:gd name="T20" fmla="*/ 2 w 58"/>
                <a:gd name="T21" fmla="*/ 8 h 31"/>
                <a:gd name="T22" fmla="*/ 5 w 58"/>
                <a:gd name="T23" fmla="*/ 6 h 31"/>
                <a:gd name="T24" fmla="*/ 8 w 58"/>
                <a:gd name="T25" fmla="*/ 4 h 31"/>
                <a:gd name="T26" fmla="*/ 13 w 58"/>
                <a:gd name="T27" fmla="*/ 2 h 31"/>
                <a:gd name="T28" fmla="*/ 18 w 58"/>
                <a:gd name="T29" fmla="*/ 1 h 31"/>
                <a:gd name="T30" fmla="*/ 24 w 58"/>
                <a:gd name="T31" fmla="*/ 0 h 31"/>
                <a:gd name="T32" fmla="*/ 29 w 58"/>
                <a:gd name="T33" fmla="*/ 0 h 31"/>
                <a:gd name="T34" fmla="*/ 34 w 58"/>
                <a:gd name="T35" fmla="*/ 1 h 31"/>
                <a:gd name="T36" fmla="*/ 41 w 58"/>
                <a:gd name="T37" fmla="*/ 2 h 31"/>
                <a:gd name="T38" fmla="*/ 45 w 58"/>
                <a:gd name="T39" fmla="*/ 3 h 31"/>
                <a:gd name="T40" fmla="*/ 49 w 58"/>
                <a:gd name="T41" fmla="*/ 5 h 31"/>
                <a:gd name="T42" fmla="*/ 52 w 58"/>
                <a:gd name="T43" fmla="*/ 8 h 31"/>
                <a:gd name="T44" fmla="*/ 55 w 58"/>
                <a:gd name="T45" fmla="*/ 10 h 31"/>
                <a:gd name="T46" fmla="*/ 56 w 58"/>
                <a:gd name="T47" fmla="*/ 13 h 31"/>
                <a:gd name="T48" fmla="*/ 57 w 58"/>
                <a:gd name="T49" fmla="*/ 17 h 31"/>
                <a:gd name="T50" fmla="*/ 56 w 58"/>
                <a:gd name="T51" fmla="*/ 19 h 31"/>
                <a:gd name="T52" fmla="*/ 54 w 58"/>
                <a:gd name="T53" fmla="*/ 22 h 31"/>
                <a:gd name="T54" fmla="*/ 52 w 58"/>
                <a:gd name="T55" fmla="*/ 24 h 31"/>
                <a:gd name="T56" fmla="*/ 48 w 58"/>
                <a:gd name="T57" fmla="*/ 27 h 31"/>
                <a:gd name="T58" fmla="*/ 44 w 58"/>
                <a:gd name="T59" fmla="*/ 28 h 31"/>
                <a:gd name="T60" fmla="*/ 39 w 58"/>
                <a:gd name="T61" fmla="*/ 29 h 31"/>
                <a:gd name="T62" fmla="*/ 33 w 58"/>
                <a:gd name="T63" fmla="*/ 30 h 31"/>
                <a:gd name="T64" fmla="*/ 28 w 58"/>
                <a:gd name="T6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31">
                  <a:moveTo>
                    <a:pt x="28" y="30"/>
                  </a:moveTo>
                  <a:lnTo>
                    <a:pt x="22" y="30"/>
                  </a:lnTo>
                  <a:lnTo>
                    <a:pt x="17" y="29"/>
                  </a:lnTo>
                  <a:lnTo>
                    <a:pt x="12" y="28"/>
                  </a:lnTo>
                  <a:lnTo>
                    <a:pt x="7" y="25"/>
                  </a:lnTo>
                  <a:lnTo>
                    <a:pt x="5" y="23"/>
                  </a:lnTo>
                  <a:lnTo>
                    <a:pt x="2" y="20"/>
                  </a:lnTo>
                  <a:lnTo>
                    <a:pt x="0" y="18"/>
                  </a:lnTo>
                  <a:lnTo>
                    <a:pt x="0" y="14"/>
                  </a:lnTo>
                  <a:lnTo>
                    <a:pt x="0" y="12"/>
                  </a:lnTo>
                  <a:lnTo>
                    <a:pt x="2" y="8"/>
                  </a:lnTo>
                  <a:lnTo>
                    <a:pt x="5" y="6"/>
                  </a:lnTo>
                  <a:lnTo>
                    <a:pt x="8" y="4"/>
                  </a:lnTo>
                  <a:lnTo>
                    <a:pt x="13" y="2"/>
                  </a:lnTo>
                  <a:lnTo>
                    <a:pt x="18" y="1"/>
                  </a:lnTo>
                  <a:lnTo>
                    <a:pt x="24" y="0"/>
                  </a:lnTo>
                  <a:lnTo>
                    <a:pt x="29" y="0"/>
                  </a:lnTo>
                  <a:lnTo>
                    <a:pt x="34" y="1"/>
                  </a:lnTo>
                  <a:lnTo>
                    <a:pt x="41" y="2"/>
                  </a:lnTo>
                  <a:lnTo>
                    <a:pt x="45" y="3"/>
                  </a:lnTo>
                  <a:lnTo>
                    <a:pt x="49" y="5"/>
                  </a:lnTo>
                  <a:lnTo>
                    <a:pt x="52" y="8"/>
                  </a:lnTo>
                  <a:lnTo>
                    <a:pt x="55" y="10"/>
                  </a:lnTo>
                  <a:lnTo>
                    <a:pt x="56" y="13"/>
                  </a:lnTo>
                  <a:lnTo>
                    <a:pt x="57" y="17"/>
                  </a:lnTo>
                  <a:lnTo>
                    <a:pt x="56" y="19"/>
                  </a:lnTo>
                  <a:lnTo>
                    <a:pt x="54" y="22"/>
                  </a:lnTo>
                  <a:lnTo>
                    <a:pt x="52" y="24"/>
                  </a:lnTo>
                  <a:lnTo>
                    <a:pt x="48" y="27"/>
                  </a:lnTo>
                  <a:lnTo>
                    <a:pt x="44" y="28"/>
                  </a:lnTo>
                  <a:lnTo>
                    <a:pt x="39" y="29"/>
                  </a:lnTo>
                  <a:lnTo>
                    <a:pt x="33" y="30"/>
                  </a:lnTo>
                  <a:lnTo>
                    <a:pt x="28" y="30"/>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2" name="Freeform 947"/>
            <p:cNvSpPr>
              <a:spLocks/>
            </p:cNvSpPr>
            <p:nvPr/>
          </p:nvSpPr>
          <p:spPr bwMode="auto">
            <a:xfrm>
              <a:off x="3637" y="2715"/>
              <a:ext cx="64" cy="37"/>
            </a:xfrm>
            <a:custGeom>
              <a:avLst/>
              <a:gdLst>
                <a:gd name="T0" fmla="*/ 31 w 64"/>
                <a:gd name="T1" fmla="*/ 36 h 37"/>
                <a:gd name="T2" fmla="*/ 31 w 64"/>
                <a:gd name="T3" fmla="*/ 36 h 37"/>
                <a:gd name="T4" fmla="*/ 24 w 64"/>
                <a:gd name="T5" fmla="*/ 36 h 37"/>
                <a:gd name="T6" fmla="*/ 19 w 64"/>
                <a:gd name="T7" fmla="*/ 35 h 37"/>
                <a:gd name="T8" fmla="*/ 13 w 64"/>
                <a:gd name="T9" fmla="*/ 33 h 37"/>
                <a:gd name="T10" fmla="*/ 8 w 64"/>
                <a:gd name="T11" fmla="*/ 30 h 37"/>
                <a:gd name="T12" fmla="*/ 5 w 64"/>
                <a:gd name="T13" fmla="*/ 28 h 37"/>
                <a:gd name="T14" fmla="*/ 2 w 64"/>
                <a:gd name="T15" fmla="*/ 24 h 37"/>
                <a:gd name="T16" fmla="*/ 0 w 64"/>
                <a:gd name="T17" fmla="*/ 21 h 37"/>
                <a:gd name="T18" fmla="*/ 0 w 64"/>
                <a:gd name="T19" fmla="*/ 17 h 37"/>
                <a:gd name="T20" fmla="*/ 0 w 64"/>
                <a:gd name="T21" fmla="*/ 14 h 37"/>
                <a:gd name="T22" fmla="*/ 2 w 64"/>
                <a:gd name="T23" fmla="*/ 10 h 37"/>
                <a:gd name="T24" fmla="*/ 5 w 64"/>
                <a:gd name="T25" fmla="*/ 7 h 37"/>
                <a:gd name="T26" fmla="*/ 9 w 64"/>
                <a:gd name="T27" fmla="*/ 5 h 37"/>
                <a:gd name="T28" fmla="*/ 14 w 64"/>
                <a:gd name="T29" fmla="*/ 2 h 37"/>
                <a:gd name="T30" fmla="*/ 20 w 64"/>
                <a:gd name="T31" fmla="*/ 1 h 37"/>
                <a:gd name="T32" fmla="*/ 26 w 64"/>
                <a:gd name="T33" fmla="*/ 0 h 37"/>
                <a:gd name="T34" fmla="*/ 32 w 64"/>
                <a:gd name="T35" fmla="*/ 0 h 37"/>
                <a:gd name="T36" fmla="*/ 38 w 64"/>
                <a:gd name="T37" fmla="*/ 1 h 37"/>
                <a:gd name="T38" fmla="*/ 45 w 64"/>
                <a:gd name="T39" fmla="*/ 2 h 37"/>
                <a:gd name="T40" fmla="*/ 50 w 64"/>
                <a:gd name="T41" fmla="*/ 3 h 37"/>
                <a:gd name="T42" fmla="*/ 54 w 64"/>
                <a:gd name="T43" fmla="*/ 6 h 37"/>
                <a:gd name="T44" fmla="*/ 58 w 64"/>
                <a:gd name="T45" fmla="*/ 9 h 37"/>
                <a:gd name="T46" fmla="*/ 61 w 64"/>
                <a:gd name="T47" fmla="*/ 12 h 37"/>
                <a:gd name="T48" fmla="*/ 62 w 64"/>
                <a:gd name="T49" fmla="*/ 16 h 37"/>
                <a:gd name="T50" fmla="*/ 63 w 64"/>
                <a:gd name="T51" fmla="*/ 20 h 37"/>
                <a:gd name="T52" fmla="*/ 62 w 64"/>
                <a:gd name="T53" fmla="*/ 23 h 37"/>
                <a:gd name="T54" fmla="*/ 60 w 64"/>
                <a:gd name="T55" fmla="*/ 26 h 37"/>
                <a:gd name="T56" fmla="*/ 57 w 64"/>
                <a:gd name="T57" fmla="*/ 29 h 37"/>
                <a:gd name="T58" fmla="*/ 53 w 64"/>
                <a:gd name="T59" fmla="*/ 32 h 37"/>
                <a:gd name="T60" fmla="*/ 49 w 64"/>
                <a:gd name="T61" fmla="*/ 34 h 37"/>
                <a:gd name="T62" fmla="*/ 43 w 64"/>
                <a:gd name="T63" fmla="*/ 35 h 37"/>
                <a:gd name="T64" fmla="*/ 37 w 64"/>
                <a:gd name="T65" fmla="*/ 36 h 37"/>
                <a:gd name="T66" fmla="*/ 31 w 64"/>
                <a:gd name="T67" fmla="*/ 3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4" h="37">
                  <a:moveTo>
                    <a:pt x="31" y="36"/>
                  </a:moveTo>
                  <a:lnTo>
                    <a:pt x="31" y="36"/>
                  </a:lnTo>
                  <a:lnTo>
                    <a:pt x="24" y="36"/>
                  </a:lnTo>
                  <a:lnTo>
                    <a:pt x="19" y="35"/>
                  </a:lnTo>
                  <a:lnTo>
                    <a:pt x="13" y="33"/>
                  </a:lnTo>
                  <a:lnTo>
                    <a:pt x="8" y="30"/>
                  </a:lnTo>
                  <a:lnTo>
                    <a:pt x="5" y="28"/>
                  </a:lnTo>
                  <a:lnTo>
                    <a:pt x="2" y="24"/>
                  </a:lnTo>
                  <a:lnTo>
                    <a:pt x="0" y="21"/>
                  </a:lnTo>
                  <a:lnTo>
                    <a:pt x="0" y="17"/>
                  </a:lnTo>
                  <a:lnTo>
                    <a:pt x="0" y="14"/>
                  </a:lnTo>
                  <a:lnTo>
                    <a:pt x="2" y="10"/>
                  </a:lnTo>
                  <a:lnTo>
                    <a:pt x="5" y="7"/>
                  </a:lnTo>
                  <a:lnTo>
                    <a:pt x="9" y="5"/>
                  </a:lnTo>
                  <a:lnTo>
                    <a:pt x="14" y="2"/>
                  </a:lnTo>
                  <a:lnTo>
                    <a:pt x="20" y="1"/>
                  </a:lnTo>
                  <a:lnTo>
                    <a:pt x="26" y="0"/>
                  </a:lnTo>
                  <a:lnTo>
                    <a:pt x="32" y="0"/>
                  </a:lnTo>
                  <a:lnTo>
                    <a:pt x="38" y="1"/>
                  </a:lnTo>
                  <a:lnTo>
                    <a:pt x="45" y="2"/>
                  </a:lnTo>
                  <a:lnTo>
                    <a:pt x="50" y="3"/>
                  </a:lnTo>
                  <a:lnTo>
                    <a:pt x="54" y="6"/>
                  </a:lnTo>
                  <a:lnTo>
                    <a:pt x="58" y="9"/>
                  </a:lnTo>
                  <a:lnTo>
                    <a:pt x="61" y="12"/>
                  </a:lnTo>
                  <a:lnTo>
                    <a:pt x="62" y="16"/>
                  </a:lnTo>
                  <a:lnTo>
                    <a:pt x="63" y="20"/>
                  </a:lnTo>
                  <a:lnTo>
                    <a:pt x="62" y="23"/>
                  </a:lnTo>
                  <a:lnTo>
                    <a:pt x="60" y="26"/>
                  </a:lnTo>
                  <a:lnTo>
                    <a:pt x="57" y="29"/>
                  </a:lnTo>
                  <a:lnTo>
                    <a:pt x="53" y="32"/>
                  </a:lnTo>
                  <a:lnTo>
                    <a:pt x="49" y="34"/>
                  </a:lnTo>
                  <a:lnTo>
                    <a:pt x="43" y="35"/>
                  </a:lnTo>
                  <a:lnTo>
                    <a:pt x="37" y="36"/>
                  </a:lnTo>
                  <a:lnTo>
                    <a:pt x="31" y="3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3" name="Freeform 948"/>
            <p:cNvSpPr>
              <a:spLocks/>
            </p:cNvSpPr>
            <p:nvPr/>
          </p:nvSpPr>
          <p:spPr bwMode="auto">
            <a:xfrm>
              <a:off x="3690" y="2748"/>
              <a:ext cx="7" cy="7"/>
            </a:xfrm>
            <a:custGeom>
              <a:avLst/>
              <a:gdLst>
                <a:gd name="T0" fmla="*/ 5 w 7"/>
                <a:gd name="T1" fmla="*/ 6 h 7"/>
                <a:gd name="T2" fmla="*/ 6 w 7"/>
                <a:gd name="T3" fmla="*/ 5 h 7"/>
                <a:gd name="T4" fmla="*/ 6 w 7"/>
                <a:gd name="T5" fmla="*/ 4 h 7"/>
                <a:gd name="T6" fmla="*/ 6 w 7"/>
                <a:gd name="T7" fmla="*/ 2 h 7"/>
                <a:gd name="T8" fmla="*/ 5 w 7"/>
                <a:gd name="T9" fmla="*/ 1 h 7"/>
                <a:gd name="T10" fmla="*/ 4 w 7"/>
                <a:gd name="T11" fmla="*/ 0 h 7"/>
                <a:gd name="T12" fmla="*/ 3 w 7"/>
                <a:gd name="T13" fmla="*/ 0 h 7"/>
                <a:gd name="T14" fmla="*/ 1 w 7"/>
                <a:gd name="T15" fmla="*/ 0 h 7"/>
                <a:gd name="T16" fmla="*/ 0 w 7"/>
                <a:gd name="T17" fmla="*/ 1 h 7"/>
                <a:gd name="T18" fmla="*/ 5 w 7"/>
                <a:gd name="T19"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7">
                  <a:moveTo>
                    <a:pt x="5" y="6"/>
                  </a:moveTo>
                  <a:lnTo>
                    <a:pt x="6" y="5"/>
                  </a:lnTo>
                  <a:lnTo>
                    <a:pt x="6" y="4"/>
                  </a:lnTo>
                  <a:lnTo>
                    <a:pt x="6" y="2"/>
                  </a:lnTo>
                  <a:lnTo>
                    <a:pt x="5" y="1"/>
                  </a:lnTo>
                  <a:lnTo>
                    <a:pt x="4" y="0"/>
                  </a:lnTo>
                  <a:lnTo>
                    <a:pt x="3" y="0"/>
                  </a:lnTo>
                  <a:lnTo>
                    <a:pt x="1" y="0"/>
                  </a:lnTo>
                  <a:lnTo>
                    <a:pt x="0" y="1"/>
                  </a:lnTo>
                  <a:lnTo>
                    <a:pt x="5" y="6"/>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4" name="Freeform 949"/>
            <p:cNvSpPr>
              <a:spLocks/>
            </p:cNvSpPr>
            <p:nvPr/>
          </p:nvSpPr>
          <p:spPr bwMode="auto">
            <a:xfrm>
              <a:off x="3645" y="2750"/>
              <a:ext cx="50" cy="14"/>
            </a:xfrm>
            <a:custGeom>
              <a:avLst/>
              <a:gdLst>
                <a:gd name="T0" fmla="*/ 0 w 50"/>
                <a:gd name="T1" fmla="*/ 10 h 14"/>
                <a:gd name="T2" fmla="*/ 12 w 50"/>
                <a:gd name="T3" fmla="*/ 12 h 14"/>
                <a:gd name="T4" fmla="*/ 21 w 50"/>
                <a:gd name="T5" fmla="*/ 13 h 14"/>
                <a:gd name="T6" fmla="*/ 30 w 50"/>
                <a:gd name="T7" fmla="*/ 12 h 14"/>
                <a:gd name="T8" fmla="*/ 37 w 50"/>
                <a:gd name="T9" fmla="*/ 12 h 14"/>
                <a:gd name="T10" fmla="*/ 42 w 50"/>
                <a:gd name="T11" fmla="*/ 10 h 14"/>
                <a:gd name="T12" fmla="*/ 45 w 50"/>
                <a:gd name="T13" fmla="*/ 9 h 14"/>
                <a:gd name="T14" fmla="*/ 47 w 50"/>
                <a:gd name="T15" fmla="*/ 8 h 14"/>
                <a:gd name="T16" fmla="*/ 49 w 50"/>
                <a:gd name="T17" fmla="*/ 7 h 14"/>
                <a:gd name="T18" fmla="*/ 40 w 50"/>
                <a:gd name="T19" fmla="*/ 0 h 14"/>
                <a:gd name="T20" fmla="*/ 39 w 50"/>
                <a:gd name="T21" fmla="*/ 1 h 14"/>
                <a:gd name="T22" fmla="*/ 37 w 50"/>
                <a:gd name="T23" fmla="*/ 1 h 14"/>
                <a:gd name="T24" fmla="*/ 34 w 50"/>
                <a:gd name="T25" fmla="*/ 3 h 14"/>
                <a:gd name="T26" fmla="*/ 29 w 50"/>
                <a:gd name="T27" fmla="*/ 3 h 14"/>
                <a:gd name="T28" fmla="*/ 23 w 50"/>
                <a:gd name="T29" fmla="*/ 3 h 14"/>
                <a:gd name="T30" fmla="*/ 14 w 50"/>
                <a:gd name="T31" fmla="*/ 2 h 14"/>
                <a:gd name="T32" fmla="*/ 4 w 50"/>
                <a:gd name="T33" fmla="*/ 0 h 14"/>
                <a:gd name="T34" fmla="*/ 0 w 50"/>
                <a:gd name="T35"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4">
                  <a:moveTo>
                    <a:pt x="0" y="10"/>
                  </a:moveTo>
                  <a:lnTo>
                    <a:pt x="12" y="12"/>
                  </a:lnTo>
                  <a:lnTo>
                    <a:pt x="21" y="13"/>
                  </a:lnTo>
                  <a:lnTo>
                    <a:pt x="30" y="12"/>
                  </a:lnTo>
                  <a:lnTo>
                    <a:pt x="37" y="12"/>
                  </a:lnTo>
                  <a:lnTo>
                    <a:pt x="42" y="10"/>
                  </a:lnTo>
                  <a:lnTo>
                    <a:pt x="45" y="9"/>
                  </a:lnTo>
                  <a:lnTo>
                    <a:pt x="47" y="8"/>
                  </a:lnTo>
                  <a:lnTo>
                    <a:pt x="49" y="7"/>
                  </a:lnTo>
                  <a:lnTo>
                    <a:pt x="40" y="0"/>
                  </a:lnTo>
                  <a:lnTo>
                    <a:pt x="39" y="1"/>
                  </a:lnTo>
                  <a:lnTo>
                    <a:pt x="37" y="1"/>
                  </a:lnTo>
                  <a:lnTo>
                    <a:pt x="34" y="3"/>
                  </a:lnTo>
                  <a:lnTo>
                    <a:pt x="29" y="3"/>
                  </a:lnTo>
                  <a:lnTo>
                    <a:pt x="23" y="3"/>
                  </a:lnTo>
                  <a:lnTo>
                    <a:pt x="14" y="2"/>
                  </a:lnTo>
                  <a:lnTo>
                    <a:pt x="4" y="0"/>
                  </a:lnTo>
                  <a:lnTo>
                    <a:pt x="0" y="1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5" name="Freeform 950"/>
            <p:cNvSpPr>
              <a:spLocks/>
            </p:cNvSpPr>
            <p:nvPr/>
          </p:nvSpPr>
          <p:spPr bwMode="auto">
            <a:xfrm>
              <a:off x="3641" y="2750"/>
              <a:ext cx="4" cy="9"/>
            </a:xfrm>
            <a:custGeom>
              <a:avLst/>
              <a:gdLst>
                <a:gd name="T0" fmla="*/ 3 w 4"/>
                <a:gd name="T1" fmla="*/ 0 h 9"/>
                <a:gd name="T2" fmla="*/ 1 w 4"/>
                <a:gd name="T3" fmla="*/ 1 h 9"/>
                <a:gd name="T4" fmla="*/ 0 w 4"/>
                <a:gd name="T5" fmla="*/ 3 h 9"/>
                <a:gd name="T6" fmla="*/ 0 w 4"/>
                <a:gd name="T7" fmla="*/ 6 h 9"/>
                <a:gd name="T8" fmla="*/ 1 w 4"/>
                <a:gd name="T9" fmla="*/ 8 h 9"/>
                <a:gd name="T10" fmla="*/ 3 w 4"/>
                <a:gd name="T11" fmla="*/ 0 h 9"/>
              </a:gdLst>
              <a:ahLst/>
              <a:cxnLst>
                <a:cxn ang="0">
                  <a:pos x="T0" y="T1"/>
                </a:cxn>
                <a:cxn ang="0">
                  <a:pos x="T2" y="T3"/>
                </a:cxn>
                <a:cxn ang="0">
                  <a:pos x="T4" y="T5"/>
                </a:cxn>
                <a:cxn ang="0">
                  <a:pos x="T6" y="T7"/>
                </a:cxn>
                <a:cxn ang="0">
                  <a:pos x="T8" y="T9"/>
                </a:cxn>
                <a:cxn ang="0">
                  <a:pos x="T10" y="T11"/>
                </a:cxn>
              </a:cxnLst>
              <a:rect l="0" t="0" r="r" b="b"/>
              <a:pathLst>
                <a:path w="4" h="9">
                  <a:moveTo>
                    <a:pt x="3" y="0"/>
                  </a:moveTo>
                  <a:lnTo>
                    <a:pt x="1" y="1"/>
                  </a:lnTo>
                  <a:lnTo>
                    <a:pt x="0" y="3"/>
                  </a:lnTo>
                  <a:lnTo>
                    <a:pt x="0" y="6"/>
                  </a:lnTo>
                  <a:lnTo>
                    <a:pt x="1" y="8"/>
                  </a:lnTo>
                  <a:lnTo>
                    <a:pt x="3"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6" name="Freeform 951"/>
            <p:cNvSpPr>
              <a:spLocks/>
            </p:cNvSpPr>
            <p:nvPr/>
          </p:nvSpPr>
          <p:spPr bwMode="auto">
            <a:xfrm>
              <a:off x="4241" y="2910"/>
              <a:ext cx="48" cy="22"/>
            </a:xfrm>
            <a:custGeom>
              <a:avLst/>
              <a:gdLst>
                <a:gd name="T0" fmla="*/ 0 w 48"/>
                <a:gd name="T1" fmla="*/ 7 h 22"/>
                <a:gd name="T2" fmla="*/ 0 w 48"/>
                <a:gd name="T3" fmla="*/ 9 h 22"/>
                <a:gd name="T4" fmla="*/ 1 w 48"/>
                <a:gd name="T5" fmla="*/ 12 h 22"/>
                <a:gd name="T6" fmla="*/ 3 w 48"/>
                <a:gd name="T7" fmla="*/ 14 h 22"/>
                <a:gd name="T8" fmla="*/ 5 w 48"/>
                <a:gd name="T9" fmla="*/ 16 h 22"/>
                <a:gd name="T10" fmla="*/ 9 w 48"/>
                <a:gd name="T11" fmla="*/ 18 h 22"/>
                <a:gd name="T12" fmla="*/ 12 w 48"/>
                <a:gd name="T13" fmla="*/ 19 h 22"/>
                <a:gd name="T14" fmla="*/ 17 w 48"/>
                <a:gd name="T15" fmla="*/ 20 h 22"/>
                <a:gd name="T16" fmla="*/ 22 w 48"/>
                <a:gd name="T17" fmla="*/ 21 h 22"/>
                <a:gd name="T18" fmla="*/ 27 w 48"/>
                <a:gd name="T19" fmla="*/ 21 h 22"/>
                <a:gd name="T20" fmla="*/ 31 w 48"/>
                <a:gd name="T21" fmla="*/ 20 h 22"/>
                <a:gd name="T22" fmla="*/ 35 w 48"/>
                <a:gd name="T23" fmla="*/ 20 h 22"/>
                <a:gd name="T24" fmla="*/ 39 w 48"/>
                <a:gd name="T25" fmla="*/ 19 h 22"/>
                <a:gd name="T26" fmla="*/ 42 w 48"/>
                <a:gd name="T27" fmla="*/ 17 h 22"/>
                <a:gd name="T28" fmla="*/ 44 w 48"/>
                <a:gd name="T29" fmla="*/ 15 h 22"/>
                <a:gd name="T30" fmla="*/ 46 w 48"/>
                <a:gd name="T31" fmla="*/ 12 h 22"/>
                <a:gd name="T32" fmla="*/ 47 w 48"/>
                <a:gd name="T33" fmla="*/ 10 h 22"/>
                <a:gd name="T34" fmla="*/ 47 w 48"/>
                <a:gd name="T35" fmla="*/ 4 h 22"/>
                <a:gd name="T36" fmla="*/ 1 w 48"/>
                <a:gd name="T37" fmla="*/ 0 h 22"/>
                <a:gd name="T38" fmla="*/ 0 w 48"/>
                <a:gd name="T39"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2">
                  <a:moveTo>
                    <a:pt x="0" y="7"/>
                  </a:moveTo>
                  <a:lnTo>
                    <a:pt x="0" y="9"/>
                  </a:lnTo>
                  <a:lnTo>
                    <a:pt x="1" y="12"/>
                  </a:lnTo>
                  <a:lnTo>
                    <a:pt x="3" y="14"/>
                  </a:lnTo>
                  <a:lnTo>
                    <a:pt x="5" y="16"/>
                  </a:lnTo>
                  <a:lnTo>
                    <a:pt x="9" y="18"/>
                  </a:lnTo>
                  <a:lnTo>
                    <a:pt x="12" y="19"/>
                  </a:lnTo>
                  <a:lnTo>
                    <a:pt x="17" y="20"/>
                  </a:lnTo>
                  <a:lnTo>
                    <a:pt x="22" y="21"/>
                  </a:lnTo>
                  <a:lnTo>
                    <a:pt x="27" y="21"/>
                  </a:lnTo>
                  <a:lnTo>
                    <a:pt x="31" y="20"/>
                  </a:lnTo>
                  <a:lnTo>
                    <a:pt x="35" y="20"/>
                  </a:lnTo>
                  <a:lnTo>
                    <a:pt x="39" y="19"/>
                  </a:lnTo>
                  <a:lnTo>
                    <a:pt x="42" y="17"/>
                  </a:lnTo>
                  <a:lnTo>
                    <a:pt x="44" y="15"/>
                  </a:lnTo>
                  <a:lnTo>
                    <a:pt x="46" y="12"/>
                  </a:lnTo>
                  <a:lnTo>
                    <a:pt x="47" y="10"/>
                  </a:lnTo>
                  <a:lnTo>
                    <a:pt x="47" y="4"/>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7" name="Freeform 952"/>
            <p:cNvSpPr>
              <a:spLocks/>
            </p:cNvSpPr>
            <p:nvPr/>
          </p:nvSpPr>
          <p:spPr bwMode="auto">
            <a:xfrm>
              <a:off x="4241" y="2910"/>
              <a:ext cx="54" cy="28"/>
            </a:xfrm>
            <a:custGeom>
              <a:avLst/>
              <a:gdLst>
                <a:gd name="T0" fmla="*/ 0 w 54"/>
                <a:gd name="T1" fmla="*/ 9 h 28"/>
                <a:gd name="T2" fmla="*/ 0 w 54"/>
                <a:gd name="T3" fmla="*/ 9 h 28"/>
                <a:gd name="T4" fmla="*/ 0 w 54"/>
                <a:gd name="T5" fmla="*/ 12 h 28"/>
                <a:gd name="T6" fmla="*/ 1 w 54"/>
                <a:gd name="T7" fmla="*/ 15 h 28"/>
                <a:gd name="T8" fmla="*/ 3 w 54"/>
                <a:gd name="T9" fmla="*/ 18 h 28"/>
                <a:gd name="T10" fmla="*/ 6 w 54"/>
                <a:gd name="T11" fmla="*/ 20 h 28"/>
                <a:gd name="T12" fmla="*/ 10 w 54"/>
                <a:gd name="T13" fmla="*/ 23 h 28"/>
                <a:gd name="T14" fmla="*/ 14 w 54"/>
                <a:gd name="T15" fmla="*/ 24 h 28"/>
                <a:gd name="T16" fmla="*/ 19 w 54"/>
                <a:gd name="T17" fmla="*/ 26 h 28"/>
                <a:gd name="T18" fmla="*/ 25 w 54"/>
                <a:gd name="T19" fmla="*/ 27 h 28"/>
                <a:gd name="T20" fmla="*/ 30 w 54"/>
                <a:gd name="T21" fmla="*/ 27 h 28"/>
                <a:gd name="T22" fmla="*/ 35 w 54"/>
                <a:gd name="T23" fmla="*/ 26 h 28"/>
                <a:gd name="T24" fmla="*/ 39 w 54"/>
                <a:gd name="T25" fmla="*/ 26 h 28"/>
                <a:gd name="T26" fmla="*/ 44 w 54"/>
                <a:gd name="T27" fmla="*/ 24 h 28"/>
                <a:gd name="T28" fmla="*/ 47 w 54"/>
                <a:gd name="T29" fmla="*/ 22 h 28"/>
                <a:gd name="T30" fmla="*/ 50 w 54"/>
                <a:gd name="T31" fmla="*/ 19 h 28"/>
                <a:gd name="T32" fmla="*/ 52 w 54"/>
                <a:gd name="T33" fmla="*/ 16 h 28"/>
                <a:gd name="T34" fmla="*/ 53 w 54"/>
                <a:gd name="T35" fmla="*/ 13 h 28"/>
                <a:gd name="T36" fmla="*/ 53 w 54"/>
                <a:gd name="T37" fmla="*/ 5 h 28"/>
                <a:gd name="T38" fmla="*/ 1 w 54"/>
                <a:gd name="T39" fmla="*/ 0 h 28"/>
                <a:gd name="T40" fmla="*/ 0 w 54"/>
                <a:gd name="T41"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8">
                  <a:moveTo>
                    <a:pt x="0" y="9"/>
                  </a:moveTo>
                  <a:lnTo>
                    <a:pt x="0" y="9"/>
                  </a:lnTo>
                  <a:lnTo>
                    <a:pt x="0" y="12"/>
                  </a:lnTo>
                  <a:lnTo>
                    <a:pt x="1" y="15"/>
                  </a:lnTo>
                  <a:lnTo>
                    <a:pt x="3" y="18"/>
                  </a:lnTo>
                  <a:lnTo>
                    <a:pt x="6" y="20"/>
                  </a:lnTo>
                  <a:lnTo>
                    <a:pt x="10" y="23"/>
                  </a:lnTo>
                  <a:lnTo>
                    <a:pt x="14" y="24"/>
                  </a:lnTo>
                  <a:lnTo>
                    <a:pt x="19" y="26"/>
                  </a:lnTo>
                  <a:lnTo>
                    <a:pt x="25" y="27"/>
                  </a:lnTo>
                  <a:lnTo>
                    <a:pt x="30" y="27"/>
                  </a:lnTo>
                  <a:lnTo>
                    <a:pt x="35" y="26"/>
                  </a:lnTo>
                  <a:lnTo>
                    <a:pt x="39" y="26"/>
                  </a:lnTo>
                  <a:lnTo>
                    <a:pt x="44" y="24"/>
                  </a:lnTo>
                  <a:lnTo>
                    <a:pt x="47" y="22"/>
                  </a:lnTo>
                  <a:lnTo>
                    <a:pt x="50" y="19"/>
                  </a:lnTo>
                  <a:lnTo>
                    <a:pt x="52" y="16"/>
                  </a:lnTo>
                  <a:lnTo>
                    <a:pt x="53" y="13"/>
                  </a:lnTo>
                  <a:lnTo>
                    <a:pt x="53" y="5"/>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8" name="Freeform 953"/>
            <p:cNvSpPr>
              <a:spLocks/>
            </p:cNvSpPr>
            <p:nvPr/>
          </p:nvSpPr>
          <p:spPr bwMode="auto">
            <a:xfrm>
              <a:off x="4242" y="2897"/>
              <a:ext cx="47" cy="26"/>
            </a:xfrm>
            <a:custGeom>
              <a:avLst/>
              <a:gdLst>
                <a:gd name="T0" fmla="*/ 22 w 47"/>
                <a:gd name="T1" fmla="*/ 25 h 26"/>
                <a:gd name="T2" fmla="*/ 17 w 47"/>
                <a:gd name="T3" fmla="*/ 24 h 26"/>
                <a:gd name="T4" fmla="*/ 12 w 47"/>
                <a:gd name="T5" fmla="*/ 23 h 26"/>
                <a:gd name="T6" fmla="*/ 9 w 47"/>
                <a:gd name="T7" fmla="*/ 22 h 26"/>
                <a:gd name="T8" fmla="*/ 5 w 47"/>
                <a:gd name="T9" fmla="*/ 20 h 26"/>
                <a:gd name="T10" fmla="*/ 3 w 47"/>
                <a:gd name="T11" fmla="*/ 18 h 26"/>
                <a:gd name="T12" fmla="*/ 1 w 47"/>
                <a:gd name="T13" fmla="*/ 16 h 26"/>
                <a:gd name="T14" fmla="*/ 0 w 47"/>
                <a:gd name="T15" fmla="*/ 14 h 26"/>
                <a:gd name="T16" fmla="*/ 0 w 47"/>
                <a:gd name="T17" fmla="*/ 10 h 26"/>
                <a:gd name="T18" fmla="*/ 1 w 47"/>
                <a:gd name="T19" fmla="*/ 8 h 26"/>
                <a:gd name="T20" fmla="*/ 3 w 47"/>
                <a:gd name="T21" fmla="*/ 6 h 26"/>
                <a:gd name="T22" fmla="*/ 5 w 47"/>
                <a:gd name="T23" fmla="*/ 4 h 26"/>
                <a:gd name="T24" fmla="*/ 8 w 47"/>
                <a:gd name="T25" fmla="*/ 2 h 26"/>
                <a:gd name="T26" fmla="*/ 12 w 47"/>
                <a:gd name="T27" fmla="*/ 1 h 26"/>
                <a:gd name="T28" fmla="*/ 16 w 47"/>
                <a:gd name="T29" fmla="*/ 1 h 26"/>
                <a:gd name="T30" fmla="*/ 20 w 47"/>
                <a:gd name="T31" fmla="*/ 0 h 26"/>
                <a:gd name="T32" fmla="*/ 25 w 47"/>
                <a:gd name="T33" fmla="*/ 0 h 26"/>
                <a:gd name="T34" fmla="*/ 29 w 47"/>
                <a:gd name="T35" fmla="*/ 1 h 26"/>
                <a:gd name="T36" fmla="*/ 34 w 47"/>
                <a:gd name="T37" fmla="*/ 2 h 26"/>
                <a:gd name="T38" fmla="*/ 38 w 47"/>
                <a:gd name="T39" fmla="*/ 3 h 26"/>
                <a:gd name="T40" fmla="*/ 41 w 47"/>
                <a:gd name="T41" fmla="*/ 5 h 26"/>
                <a:gd name="T42" fmla="*/ 43 w 47"/>
                <a:gd name="T43" fmla="*/ 7 h 26"/>
                <a:gd name="T44" fmla="*/ 45 w 47"/>
                <a:gd name="T45" fmla="*/ 9 h 26"/>
                <a:gd name="T46" fmla="*/ 46 w 47"/>
                <a:gd name="T47" fmla="*/ 11 h 26"/>
                <a:gd name="T48" fmla="*/ 46 w 47"/>
                <a:gd name="T49" fmla="*/ 15 h 26"/>
                <a:gd name="T50" fmla="*/ 46 w 47"/>
                <a:gd name="T51" fmla="*/ 17 h 26"/>
                <a:gd name="T52" fmla="*/ 44 w 47"/>
                <a:gd name="T53" fmla="*/ 19 h 26"/>
                <a:gd name="T54" fmla="*/ 42 w 47"/>
                <a:gd name="T55" fmla="*/ 21 h 26"/>
                <a:gd name="T56" fmla="*/ 39 w 47"/>
                <a:gd name="T57" fmla="*/ 23 h 26"/>
                <a:gd name="T58" fmla="*/ 35 w 47"/>
                <a:gd name="T59" fmla="*/ 24 h 26"/>
                <a:gd name="T60" fmla="*/ 31 w 47"/>
                <a:gd name="T61" fmla="*/ 24 h 26"/>
                <a:gd name="T62" fmla="*/ 27 w 47"/>
                <a:gd name="T63" fmla="*/ 25 h 26"/>
                <a:gd name="T64" fmla="*/ 22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2" y="25"/>
                  </a:moveTo>
                  <a:lnTo>
                    <a:pt x="17" y="24"/>
                  </a:lnTo>
                  <a:lnTo>
                    <a:pt x="12" y="23"/>
                  </a:lnTo>
                  <a:lnTo>
                    <a:pt x="9" y="22"/>
                  </a:lnTo>
                  <a:lnTo>
                    <a:pt x="5" y="20"/>
                  </a:lnTo>
                  <a:lnTo>
                    <a:pt x="3" y="18"/>
                  </a:lnTo>
                  <a:lnTo>
                    <a:pt x="1" y="16"/>
                  </a:lnTo>
                  <a:lnTo>
                    <a:pt x="0" y="14"/>
                  </a:lnTo>
                  <a:lnTo>
                    <a:pt x="0" y="10"/>
                  </a:lnTo>
                  <a:lnTo>
                    <a:pt x="1" y="8"/>
                  </a:lnTo>
                  <a:lnTo>
                    <a:pt x="3" y="6"/>
                  </a:lnTo>
                  <a:lnTo>
                    <a:pt x="5" y="4"/>
                  </a:lnTo>
                  <a:lnTo>
                    <a:pt x="8" y="2"/>
                  </a:lnTo>
                  <a:lnTo>
                    <a:pt x="12" y="1"/>
                  </a:lnTo>
                  <a:lnTo>
                    <a:pt x="16" y="1"/>
                  </a:lnTo>
                  <a:lnTo>
                    <a:pt x="20" y="0"/>
                  </a:lnTo>
                  <a:lnTo>
                    <a:pt x="25" y="0"/>
                  </a:lnTo>
                  <a:lnTo>
                    <a:pt x="29" y="1"/>
                  </a:lnTo>
                  <a:lnTo>
                    <a:pt x="34" y="2"/>
                  </a:lnTo>
                  <a:lnTo>
                    <a:pt x="38" y="3"/>
                  </a:lnTo>
                  <a:lnTo>
                    <a:pt x="41" y="5"/>
                  </a:lnTo>
                  <a:lnTo>
                    <a:pt x="43" y="7"/>
                  </a:lnTo>
                  <a:lnTo>
                    <a:pt x="45" y="9"/>
                  </a:lnTo>
                  <a:lnTo>
                    <a:pt x="46" y="11"/>
                  </a:lnTo>
                  <a:lnTo>
                    <a:pt x="46" y="15"/>
                  </a:lnTo>
                  <a:lnTo>
                    <a:pt x="46" y="17"/>
                  </a:lnTo>
                  <a:lnTo>
                    <a:pt x="44" y="19"/>
                  </a:lnTo>
                  <a:lnTo>
                    <a:pt x="42" y="21"/>
                  </a:lnTo>
                  <a:lnTo>
                    <a:pt x="39" y="23"/>
                  </a:lnTo>
                  <a:lnTo>
                    <a:pt x="35" y="24"/>
                  </a:lnTo>
                  <a:lnTo>
                    <a:pt x="31" y="24"/>
                  </a:lnTo>
                  <a:lnTo>
                    <a:pt x="27" y="25"/>
                  </a:lnTo>
                  <a:lnTo>
                    <a:pt x="22"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59" name="Freeform 954"/>
            <p:cNvSpPr>
              <a:spLocks/>
            </p:cNvSpPr>
            <p:nvPr/>
          </p:nvSpPr>
          <p:spPr bwMode="auto">
            <a:xfrm>
              <a:off x="4242" y="2897"/>
              <a:ext cx="53" cy="32"/>
            </a:xfrm>
            <a:custGeom>
              <a:avLst/>
              <a:gdLst>
                <a:gd name="T0" fmla="*/ 25 w 53"/>
                <a:gd name="T1" fmla="*/ 31 h 32"/>
                <a:gd name="T2" fmla="*/ 25 w 53"/>
                <a:gd name="T3" fmla="*/ 31 h 32"/>
                <a:gd name="T4" fmla="*/ 19 w 53"/>
                <a:gd name="T5" fmla="*/ 30 h 32"/>
                <a:gd name="T6" fmla="*/ 14 w 53"/>
                <a:gd name="T7" fmla="*/ 29 h 32"/>
                <a:gd name="T8" fmla="*/ 10 w 53"/>
                <a:gd name="T9" fmla="*/ 27 h 32"/>
                <a:gd name="T10" fmla="*/ 6 w 53"/>
                <a:gd name="T11" fmla="*/ 25 h 32"/>
                <a:gd name="T12" fmla="*/ 3 w 53"/>
                <a:gd name="T13" fmla="*/ 22 h 32"/>
                <a:gd name="T14" fmla="*/ 1 w 53"/>
                <a:gd name="T15" fmla="*/ 20 h 32"/>
                <a:gd name="T16" fmla="*/ 0 w 53"/>
                <a:gd name="T17" fmla="*/ 17 h 32"/>
                <a:gd name="T18" fmla="*/ 0 w 53"/>
                <a:gd name="T19" fmla="*/ 13 h 32"/>
                <a:gd name="T20" fmla="*/ 1 w 53"/>
                <a:gd name="T21" fmla="*/ 10 h 32"/>
                <a:gd name="T22" fmla="*/ 3 w 53"/>
                <a:gd name="T23" fmla="*/ 7 h 32"/>
                <a:gd name="T24" fmla="*/ 6 w 53"/>
                <a:gd name="T25" fmla="*/ 5 h 32"/>
                <a:gd name="T26" fmla="*/ 9 w 53"/>
                <a:gd name="T27" fmla="*/ 3 h 32"/>
                <a:gd name="T28" fmla="*/ 13 w 53"/>
                <a:gd name="T29" fmla="*/ 1 h 32"/>
                <a:gd name="T30" fmla="*/ 18 w 53"/>
                <a:gd name="T31" fmla="*/ 1 h 32"/>
                <a:gd name="T32" fmla="*/ 23 w 53"/>
                <a:gd name="T33" fmla="*/ 0 h 32"/>
                <a:gd name="T34" fmla="*/ 28 w 53"/>
                <a:gd name="T35" fmla="*/ 0 h 32"/>
                <a:gd name="T36" fmla="*/ 33 w 53"/>
                <a:gd name="T37" fmla="*/ 1 h 32"/>
                <a:gd name="T38" fmla="*/ 38 w 53"/>
                <a:gd name="T39" fmla="*/ 2 h 32"/>
                <a:gd name="T40" fmla="*/ 43 w 53"/>
                <a:gd name="T41" fmla="*/ 4 h 32"/>
                <a:gd name="T42" fmla="*/ 46 w 53"/>
                <a:gd name="T43" fmla="*/ 6 h 32"/>
                <a:gd name="T44" fmla="*/ 49 w 53"/>
                <a:gd name="T45" fmla="*/ 9 h 32"/>
                <a:gd name="T46" fmla="*/ 51 w 53"/>
                <a:gd name="T47" fmla="*/ 11 h 32"/>
                <a:gd name="T48" fmla="*/ 52 w 53"/>
                <a:gd name="T49" fmla="*/ 14 h 32"/>
                <a:gd name="T50" fmla="*/ 52 w 53"/>
                <a:gd name="T51" fmla="*/ 18 h 32"/>
                <a:gd name="T52" fmla="*/ 52 w 53"/>
                <a:gd name="T53" fmla="*/ 21 h 32"/>
                <a:gd name="T54" fmla="*/ 50 w 53"/>
                <a:gd name="T55" fmla="*/ 24 h 32"/>
                <a:gd name="T56" fmla="*/ 47 w 53"/>
                <a:gd name="T57" fmla="*/ 26 h 32"/>
                <a:gd name="T58" fmla="*/ 44 w 53"/>
                <a:gd name="T59" fmla="*/ 28 h 32"/>
                <a:gd name="T60" fmla="*/ 40 w 53"/>
                <a:gd name="T61" fmla="*/ 30 h 32"/>
                <a:gd name="T62" fmla="*/ 35 w 53"/>
                <a:gd name="T63" fmla="*/ 30 h 32"/>
                <a:gd name="T64" fmla="*/ 30 w 53"/>
                <a:gd name="T65" fmla="*/ 31 h 32"/>
                <a:gd name="T66" fmla="*/ 25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5" y="31"/>
                  </a:moveTo>
                  <a:lnTo>
                    <a:pt x="25" y="31"/>
                  </a:lnTo>
                  <a:lnTo>
                    <a:pt x="19" y="30"/>
                  </a:lnTo>
                  <a:lnTo>
                    <a:pt x="14" y="29"/>
                  </a:lnTo>
                  <a:lnTo>
                    <a:pt x="10" y="27"/>
                  </a:lnTo>
                  <a:lnTo>
                    <a:pt x="6" y="25"/>
                  </a:lnTo>
                  <a:lnTo>
                    <a:pt x="3" y="22"/>
                  </a:lnTo>
                  <a:lnTo>
                    <a:pt x="1" y="20"/>
                  </a:lnTo>
                  <a:lnTo>
                    <a:pt x="0" y="17"/>
                  </a:lnTo>
                  <a:lnTo>
                    <a:pt x="0" y="13"/>
                  </a:lnTo>
                  <a:lnTo>
                    <a:pt x="1" y="10"/>
                  </a:lnTo>
                  <a:lnTo>
                    <a:pt x="3" y="7"/>
                  </a:lnTo>
                  <a:lnTo>
                    <a:pt x="6" y="5"/>
                  </a:lnTo>
                  <a:lnTo>
                    <a:pt x="9" y="3"/>
                  </a:lnTo>
                  <a:lnTo>
                    <a:pt x="13" y="1"/>
                  </a:lnTo>
                  <a:lnTo>
                    <a:pt x="18" y="1"/>
                  </a:lnTo>
                  <a:lnTo>
                    <a:pt x="23" y="0"/>
                  </a:lnTo>
                  <a:lnTo>
                    <a:pt x="28" y="0"/>
                  </a:lnTo>
                  <a:lnTo>
                    <a:pt x="33" y="1"/>
                  </a:lnTo>
                  <a:lnTo>
                    <a:pt x="38" y="2"/>
                  </a:lnTo>
                  <a:lnTo>
                    <a:pt x="43" y="4"/>
                  </a:lnTo>
                  <a:lnTo>
                    <a:pt x="46" y="6"/>
                  </a:lnTo>
                  <a:lnTo>
                    <a:pt x="49" y="9"/>
                  </a:lnTo>
                  <a:lnTo>
                    <a:pt x="51" y="11"/>
                  </a:lnTo>
                  <a:lnTo>
                    <a:pt x="52" y="14"/>
                  </a:lnTo>
                  <a:lnTo>
                    <a:pt x="52" y="18"/>
                  </a:lnTo>
                  <a:lnTo>
                    <a:pt x="52" y="21"/>
                  </a:lnTo>
                  <a:lnTo>
                    <a:pt x="50" y="24"/>
                  </a:lnTo>
                  <a:lnTo>
                    <a:pt x="47" y="26"/>
                  </a:lnTo>
                  <a:lnTo>
                    <a:pt x="44" y="28"/>
                  </a:lnTo>
                  <a:lnTo>
                    <a:pt x="40" y="30"/>
                  </a:lnTo>
                  <a:lnTo>
                    <a:pt x="35" y="30"/>
                  </a:lnTo>
                  <a:lnTo>
                    <a:pt x="30" y="31"/>
                  </a:lnTo>
                  <a:lnTo>
                    <a:pt x="25"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0" name="Freeform 955"/>
            <p:cNvSpPr>
              <a:spLocks/>
            </p:cNvSpPr>
            <p:nvPr/>
          </p:nvSpPr>
          <p:spPr bwMode="auto">
            <a:xfrm>
              <a:off x="4247" y="2901"/>
              <a:ext cx="37" cy="19"/>
            </a:xfrm>
            <a:custGeom>
              <a:avLst/>
              <a:gdLst>
                <a:gd name="T0" fmla="*/ 17 w 37"/>
                <a:gd name="T1" fmla="*/ 18 h 19"/>
                <a:gd name="T2" fmla="*/ 14 w 37"/>
                <a:gd name="T3" fmla="*/ 18 h 19"/>
                <a:gd name="T4" fmla="*/ 10 w 37"/>
                <a:gd name="T5" fmla="*/ 17 h 19"/>
                <a:gd name="T6" fmla="*/ 7 w 37"/>
                <a:gd name="T7" fmla="*/ 16 h 19"/>
                <a:gd name="T8" fmla="*/ 4 w 37"/>
                <a:gd name="T9" fmla="*/ 15 h 19"/>
                <a:gd name="T10" fmla="*/ 3 w 37"/>
                <a:gd name="T11" fmla="*/ 14 h 19"/>
                <a:gd name="T12" fmla="*/ 1 w 37"/>
                <a:gd name="T13" fmla="*/ 12 h 19"/>
                <a:gd name="T14" fmla="*/ 0 w 37"/>
                <a:gd name="T15" fmla="*/ 10 h 19"/>
                <a:gd name="T16" fmla="*/ 0 w 37"/>
                <a:gd name="T17" fmla="*/ 8 h 19"/>
                <a:gd name="T18" fmla="*/ 1 w 37"/>
                <a:gd name="T19" fmla="*/ 6 h 19"/>
                <a:gd name="T20" fmla="*/ 2 w 37"/>
                <a:gd name="T21" fmla="*/ 5 h 19"/>
                <a:gd name="T22" fmla="*/ 4 w 37"/>
                <a:gd name="T23" fmla="*/ 3 h 19"/>
                <a:gd name="T24" fmla="*/ 7 w 37"/>
                <a:gd name="T25" fmla="*/ 2 h 19"/>
                <a:gd name="T26" fmla="*/ 9 w 37"/>
                <a:gd name="T27" fmla="*/ 1 h 19"/>
                <a:gd name="T28" fmla="*/ 12 w 37"/>
                <a:gd name="T29" fmla="*/ 0 h 19"/>
                <a:gd name="T30" fmla="*/ 16 w 37"/>
                <a:gd name="T31" fmla="*/ 0 h 19"/>
                <a:gd name="T32" fmla="*/ 20 w 37"/>
                <a:gd name="T33" fmla="*/ 0 h 19"/>
                <a:gd name="T34" fmla="*/ 23 w 37"/>
                <a:gd name="T35" fmla="*/ 1 h 19"/>
                <a:gd name="T36" fmla="*/ 27 w 37"/>
                <a:gd name="T37" fmla="*/ 2 h 19"/>
                <a:gd name="T38" fmla="*/ 29 w 37"/>
                <a:gd name="T39" fmla="*/ 2 h 19"/>
                <a:gd name="T40" fmla="*/ 32 w 37"/>
                <a:gd name="T41" fmla="*/ 4 h 19"/>
                <a:gd name="T42" fmla="*/ 33 w 37"/>
                <a:gd name="T43" fmla="*/ 5 h 19"/>
                <a:gd name="T44" fmla="*/ 35 w 37"/>
                <a:gd name="T45" fmla="*/ 7 h 19"/>
                <a:gd name="T46" fmla="*/ 36 w 37"/>
                <a:gd name="T47" fmla="*/ 9 h 19"/>
                <a:gd name="T48" fmla="*/ 36 w 37"/>
                <a:gd name="T49" fmla="*/ 11 h 19"/>
                <a:gd name="T50" fmla="*/ 36 w 37"/>
                <a:gd name="T51" fmla="*/ 12 h 19"/>
                <a:gd name="T52" fmla="*/ 34 w 37"/>
                <a:gd name="T53" fmla="*/ 14 h 19"/>
                <a:gd name="T54" fmla="*/ 33 w 37"/>
                <a:gd name="T55" fmla="*/ 15 h 19"/>
                <a:gd name="T56" fmla="*/ 30 w 37"/>
                <a:gd name="T57" fmla="*/ 17 h 19"/>
                <a:gd name="T58" fmla="*/ 27 w 37"/>
                <a:gd name="T59" fmla="*/ 17 h 19"/>
                <a:gd name="T60" fmla="*/ 24 w 37"/>
                <a:gd name="T61" fmla="*/ 18 h 19"/>
                <a:gd name="T62" fmla="*/ 21 w 37"/>
                <a:gd name="T63" fmla="*/ 18 h 19"/>
                <a:gd name="T64" fmla="*/ 17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7" y="18"/>
                  </a:moveTo>
                  <a:lnTo>
                    <a:pt x="14" y="18"/>
                  </a:lnTo>
                  <a:lnTo>
                    <a:pt x="10" y="17"/>
                  </a:lnTo>
                  <a:lnTo>
                    <a:pt x="7" y="16"/>
                  </a:lnTo>
                  <a:lnTo>
                    <a:pt x="4" y="15"/>
                  </a:lnTo>
                  <a:lnTo>
                    <a:pt x="3" y="14"/>
                  </a:lnTo>
                  <a:lnTo>
                    <a:pt x="1" y="12"/>
                  </a:lnTo>
                  <a:lnTo>
                    <a:pt x="0" y="10"/>
                  </a:lnTo>
                  <a:lnTo>
                    <a:pt x="0" y="8"/>
                  </a:lnTo>
                  <a:lnTo>
                    <a:pt x="1" y="6"/>
                  </a:lnTo>
                  <a:lnTo>
                    <a:pt x="2" y="5"/>
                  </a:lnTo>
                  <a:lnTo>
                    <a:pt x="4" y="3"/>
                  </a:lnTo>
                  <a:lnTo>
                    <a:pt x="7" y="2"/>
                  </a:lnTo>
                  <a:lnTo>
                    <a:pt x="9" y="1"/>
                  </a:lnTo>
                  <a:lnTo>
                    <a:pt x="12" y="0"/>
                  </a:lnTo>
                  <a:lnTo>
                    <a:pt x="16" y="0"/>
                  </a:lnTo>
                  <a:lnTo>
                    <a:pt x="20" y="0"/>
                  </a:lnTo>
                  <a:lnTo>
                    <a:pt x="23" y="1"/>
                  </a:lnTo>
                  <a:lnTo>
                    <a:pt x="27" y="2"/>
                  </a:lnTo>
                  <a:lnTo>
                    <a:pt x="29" y="2"/>
                  </a:lnTo>
                  <a:lnTo>
                    <a:pt x="32" y="4"/>
                  </a:lnTo>
                  <a:lnTo>
                    <a:pt x="33" y="5"/>
                  </a:lnTo>
                  <a:lnTo>
                    <a:pt x="35" y="7"/>
                  </a:lnTo>
                  <a:lnTo>
                    <a:pt x="36" y="9"/>
                  </a:lnTo>
                  <a:lnTo>
                    <a:pt x="36" y="11"/>
                  </a:lnTo>
                  <a:lnTo>
                    <a:pt x="36" y="12"/>
                  </a:lnTo>
                  <a:lnTo>
                    <a:pt x="34" y="14"/>
                  </a:lnTo>
                  <a:lnTo>
                    <a:pt x="33" y="15"/>
                  </a:lnTo>
                  <a:lnTo>
                    <a:pt x="30" y="17"/>
                  </a:lnTo>
                  <a:lnTo>
                    <a:pt x="27" y="17"/>
                  </a:lnTo>
                  <a:lnTo>
                    <a:pt x="24" y="18"/>
                  </a:lnTo>
                  <a:lnTo>
                    <a:pt x="21"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1" name="Freeform 956"/>
            <p:cNvSpPr>
              <a:spLocks/>
            </p:cNvSpPr>
            <p:nvPr/>
          </p:nvSpPr>
          <p:spPr bwMode="auto">
            <a:xfrm>
              <a:off x="4247" y="2901"/>
              <a:ext cx="43" cy="25"/>
            </a:xfrm>
            <a:custGeom>
              <a:avLst/>
              <a:gdLst>
                <a:gd name="T0" fmla="*/ 20 w 43"/>
                <a:gd name="T1" fmla="*/ 24 h 25"/>
                <a:gd name="T2" fmla="*/ 20 w 43"/>
                <a:gd name="T3" fmla="*/ 24 h 25"/>
                <a:gd name="T4" fmla="*/ 16 w 43"/>
                <a:gd name="T5" fmla="*/ 24 h 25"/>
                <a:gd name="T6" fmla="*/ 12 w 43"/>
                <a:gd name="T7" fmla="*/ 23 h 25"/>
                <a:gd name="T8" fmla="*/ 8 w 43"/>
                <a:gd name="T9" fmla="*/ 21 h 25"/>
                <a:gd name="T10" fmla="*/ 5 w 43"/>
                <a:gd name="T11" fmla="*/ 20 h 25"/>
                <a:gd name="T12" fmla="*/ 3 w 43"/>
                <a:gd name="T13" fmla="*/ 18 h 25"/>
                <a:gd name="T14" fmla="*/ 1 w 43"/>
                <a:gd name="T15" fmla="*/ 16 h 25"/>
                <a:gd name="T16" fmla="*/ 0 w 43"/>
                <a:gd name="T17" fmla="*/ 13 h 25"/>
                <a:gd name="T18" fmla="*/ 0 w 43"/>
                <a:gd name="T19" fmla="*/ 10 h 25"/>
                <a:gd name="T20" fmla="*/ 1 w 43"/>
                <a:gd name="T21" fmla="*/ 8 h 25"/>
                <a:gd name="T22" fmla="*/ 2 w 43"/>
                <a:gd name="T23" fmla="*/ 6 h 25"/>
                <a:gd name="T24" fmla="*/ 5 w 43"/>
                <a:gd name="T25" fmla="*/ 4 h 25"/>
                <a:gd name="T26" fmla="*/ 8 w 43"/>
                <a:gd name="T27" fmla="*/ 2 h 25"/>
                <a:gd name="T28" fmla="*/ 10 w 43"/>
                <a:gd name="T29" fmla="*/ 1 h 25"/>
                <a:gd name="T30" fmla="*/ 14 w 43"/>
                <a:gd name="T31" fmla="*/ 0 h 25"/>
                <a:gd name="T32" fmla="*/ 19 w 43"/>
                <a:gd name="T33" fmla="*/ 0 h 25"/>
                <a:gd name="T34" fmla="*/ 23 w 43"/>
                <a:gd name="T35" fmla="*/ 0 h 25"/>
                <a:gd name="T36" fmla="*/ 27 w 43"/>
                <a:gd name="T37" fmla="*/ 1 h 25"/>
                <a:gd name="T38" fmla="*/ 31 w 43"/>
                <a:gd name="T39" fmla="*/ 2 h 25"/>
                <a:gd name="T40" fmla="*/ 34 w 43"/>
                <a:gd name="T41" fmla="*/ 3 h 25"/>
                <a:gd name="T42" fmla="*/ 37 w 43"/>
                <a:gd name="T43" fmla="*/ 5 h 25"/>
                <a:gd name="T44" fmla="*/ 39 w 43"/>
                <a:gd name="T45" fmla="*/ 7 h 25"/>
                <a:gd name="T46" fmla="*/ 41 w 43"/>
                <a:gd name="T47" fmla="*/ 9 h 25"/>
                <a:gd name="T48" fmla="*/ 42 w 43"/>
                <a:gd name="T49" fmla="*/ 12 h 25"/>
                <a:gd name="T50" fmla="*/ 42 w 43"/>
                <a:gd name="T51" fmla="*/ 14 h 25"/>
                <a:gd name="T52" fmla="*/ 42 w 43"/>
                <a:gd name="T53" fmla="*/ 16 h 25"/>
                <a:gd name="T54" fmla="*/ 40 w 43"/>
                <a:gd name="T55" fmla="*/ 18 h 25"/>
                <a:gd name="T56" fmla="*/ 38 w 43"/>
                <a:gd name="T57" fmla="*/ 20 h 25"/>
                <a:gd name="T58" fmla="*/ 35 w 43"/>
                <a:gd name="T59" fmla="*/ 22 h 25"/>
                <a:gd name="T60" fmla="*/ 32 w 43"/>
                <a:gd name="T61" fmla="*/ 23 h 25"/>
                <a:gd name="T62" fmla="*/ 28 w 43"/>
                <a:gd name="T63" fmla="*/ 24 h 25"/>
                <a:gd name="T64" fmla="*/ 24 w 43"/>
                <a:gd name="T65" fmla="*/ 24 h 25"/>
                <a:gd name="T66" fmla="*/ 20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20" y="24"/>
                  </a:moveTo>
                  <a:lnTo>
                    <a:pt x="20" y="24"/>
                  </a:lnTo>
                  <a:lnTo>
                    <a:pt x="16" y="24"/>
                  </a:lnTo>
                  <a:lnTo>
                    <a:pt x="12" y="23"/>
                  </a:lnTo>
                  <a:lnTo>
                    <a:pt x="8" y="21"/>
                  </a:lnTo>
                  <a:lnTo>
                    <a:pt x="5" y="20"/>
                  </a:lnTo>
                  <a:lnTo>
                    <a:pt x="3" y="18"/>
                  </a:lnTo>
                  <a:lnTo>
                    <a:pt x="1" y="16"/>
                  </a:lnTo>
                  <a:lnTo>
                    <a:pt x="0" y="13"/>
                  </a:lnTo>
                  <a:lnTo>
                    <a:pt x="0" y="10"/>
                  </a:lnTo>
                  <a:lnTo>
                    <a:pt x="1" y="8"/>
                  </a:lnTo>
                  <a:lnTo>
                    <a:pt x="2" y="6"/>
                  </a:lnTo>
                  <a:lnTo>
                    <a:pt x="5" y="4"/>
                  </a:lnTo>
                  <a:lnTo>
                    <a:pt x="8" y="2"/>
                  </a:lnTo>
                  <a:lnTo>
                    <a:pt x="10" y="1"/>
                  </a:lnTo>
                  <a:lnTo>
                    <a:pt x="14" y="0"/>
                  </a:lnTo>
                  <a:lnTo>
                    <a:pt x="19" y="0"/>
                  </a:lnTo>
                  <a:lnTo>
                    <a:pt x="23" y="0"/>
                  </a:lnTo>
                  <a:lnTo>
                    <a:pt x="27" y="1"/>
                  </a:lnTo>
                  <a:lnTo>
                    <a:pt x="31" y="2"/>
                  </a:lnTo>
                  <a:lnTo>
                    <a:pt x="34" y="3"/>
                  </a:lnTo>
                  <a:lnTo>
                    <a:pt x="37" y="5"/>
                  </a:lnTo>
                  <a:lnTo>
                    <a:pt x="39" y="7"/>
                  </a:lnTo>
                  <a:lnTo>
                    <a:pt x="41" y="9"/>
                  </a:lnTo>
                  <a:lnTo>
                    <a:pt x="42" y="12"/>
                  </a:lnTo>
                  <a:lnTo>
                    <a:pt x="42" y="14"/>
                  </a:lnTo>
                  <a:lnTo>
                    <a:pt x="42" y="16"/>
                  </a:lnTo>
                  <a:lnTo>
                    <a:pt x="40" y="18"/>
                  </a:lnTo>
                  <a:lnTo>
                    <a:pt x="38" y="20"/>
                  </a:lnTo>
                  <a:lnTo>
                    <a:pt x="35" y="22"/>
                  </a:lnTo>
                  <a:lnTo>
                    <a:pt x="32" y="23"/>
                  </a:lnTo>
                  <a:lnTo>
                    <a:pt x="28" y="24"/>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2" name="Freeform 957"/>
            <p:cNvSpPr>
              <a:spLocks/>
            </p:cNvSpPr>
            <p:nvPr/>
          </p:nvSpPr>
          <p:spPr bwMode="auto">
            <a:xfrm>
              <a:off x="4281" y="2924"/>
              <a:ext cx="4" cy="4"/>
            </a:xfrm>
            <a:custGeom>
              <a:avLst/>
              <a:gdLst>
                <a:gd name="T0" fmla="*/ 2 w 4"/>
                <a:gd name="T1" fmla="*/ 3 h 4"/>
                <a:gd name="T2" fmla="*/ 3 w 4"/>
                <a:gd name="T3" fmla="*/ 2 h 4"/>
                <a:gd name="T4" fmla="*/ 2 w 4"/>
                <a:gd name="T5" fmla="*/ 1 h 4"/>
                <a:gd name="T6" fmla="*/ 1 w 4"/>
                <a:gd name="T7" fmla="*/ 0 h 4"/>
                <a:gd name="T8" fmla="*/ 0 w 4"/>
                <a:gd name="T9" fmla="*/ 1 h 4"/>
                <a:gd name="T10" fmla="*/ 2 w 4"/>
                <a:gd name="T11" fmla="*/ 3 h 4"/>
              </a:gdLst>
              <a:ahLst/>
              <a:cxnLst>
                <a:cxn ang="0">
                  <a:pos x="T0" y="T1"/>
                </a:cxn>
                <a:cxn ang="0">
                  <a:pos x="T2" y="T3"/>
                </a:cxn>
                <a:cxn ang="0">
                  <a:pos x="T4" y="T5"/>
                </a:cxn>
                <a:cxn ang="0">
                  <a:pos x="T6" y="T7"/>
                </a:cxn>
                <a:cxn ang="0">
                  <a:pos x="T8" y="T9"/>
                </a:cxn>
                <a:cxn ang="0">
                  <a:pos x="T10" y="T11"/>
                </a:cxn>
              </a:cxnLst>
              <a:rect l="0" t="0" r="r" b="b"/>
              <a:pathLst>
                <a:path w="4" h="4">
                  <a:moveTo>
                    <a:pt x="2" y="3"/>
                  </a:moveTo>
                  <a:lnTo>
                    <a:pt x="3"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3" name="Freeform 958"/>
            <p:cNvSpPr>
              <a:spLocks/>
            </p:cNvSpPr>
            <p:nvPr/>
          </p:nvSpPr>
          <p:spPr bwMode="auto">
            <a:xfrm>
              <a:off x="4252" y="2925"/>
              <a:ext cx="31" cy="8"/>
            </a:xfrm>
            <a:custGeom>
              <a:avLst/>
              <a:gdLst>
                <a:gd name="T0" fmla="*/ 0 w 31"/>
                <a:gd name="T1" fmla="*/ 5 h 8"/>
                <a:gd name="T2" fmla="*/ 7 w 31"/>
                <a:gd name="T3" fmla="*/ 6 h 8"/>
                <a:gd name="T4" fmla="*/ 13 w 31"/>
                <a:gd name="T5" fmla="*/ 6 h 8"/>
                <a:gd name="T6" fmla="*/ 18 w 31"/>
                <a:gd name="T7" fmla="*/ 7 h 8"/>
                <a:gd name="T8" fmla="*/ 22 w 31"/>
                <a:gd name="T9" fmla="*/ 6 h 8"/>
                <a:gd name="T10" fmla="*/ 25 w 31"/>
                <a:gd name="T11" fmla="*/ 6 h 8"/>
                <a:gd name="T12" fmla="*/ 28 w 31"/>
                <a:gd name="T13" fmla="*/ 5 h 8"/>
                <a:gd name="T14" fmla="*/ 29 w 31"/>
                <a:gd name="T15" fmla="*/ 5 h 8"/>
                <a:gd name="T16" fmla="*/ 30 w 31"/>
                <a:gd name="T17" fmla="*/ 4 h 8"/>
                <a:gd name="T18" fmla="*/ 24 w 31"/>
                <a:gd name="T19" fmla="*/ 1 h 8"/>
                <a:gd name="T20" fmla="*/ 23 w 31"/>
                <a:gd name="T21" fmla="*/ 1 h 8"/>
                <a:gd name="T22" fmla="*/ 23 w 31"/>
                <a:gd name="T23" fmla="*/ 1 h 8"/>
                <a:gd name="T24" fmla="*/ 21 w 31"/>
                <a:gd name="T25" fmla="*/ 1 h 8"/>
                <a:gd name="T26" fmla="*/ 18 w 31"/>
                <a:gd name="T27" fmla="*/ 1 h 8"/>
                <a:gd name="T28" fmla="*/ 13 w 31"/>
                <a:gd name="T29" fmla="*/ 2 h 8"/>
                <a:gd name="T30" fmla="*/ 9 w 31"/>
                <a:gd name="T31" fmla="*/ 1 h 8"/>
                <a:gd name="T32" fmla="*/ 3 w 31"/>
                <a:gd name="T33" fmla="*/ 0 h 8"/>
                <a:gd name="T34" fmla="*/ 0 w 31"/>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5"/>
                  </a:moveTo>
                  <a:lnTo>
                    <a:pt x="7" y="6"/>
                  </a:lnTo>
                  <a:lnTo>
                    <a:pt x="13" y="6"/>
                  </a:lnTo>
                  <a:lnTo>
                    <a:pt x="18" y="7"/>
                  </a:lnTo>
                  <a:lnTo>
                    <a:pt x="22" y="6"/>
                  </a:lnTo>
                  <a:lnTo>
                    <a:pt x="25" y="6"/>
                  </a:lnTo>
                  <a:lnTo>
                    <a:pt x="28" y="5"/>
                  </a:lnTo>
                  <a:lnTo>
                    <a:pt x="29" y="5"/>
                  </a:lnTo>
                  <a:lnTo>
                    <a:pt x="30" y="4"/>
                  </a:lnTo>
                  <a:lnTo>
                    <a:pt x="24" y="1"/>
                  </a:lnTo>
                  <a:lnTo>
                    <a:pt x="23" y="1"/>
                  </a:lnTo>
                  <a:lnTo>
                    <a:pt x="23" y="1"/>
                  </a:lnTo>
                  <a:lnTo>
                    <a:pt x="21" y="1"/>
                  </a:lnTo>
                  <a:lnTo>
                    <a:pt x="18" y="1"/>
                  </a:lnTo>
                  <a:lnTo>
                    <a:pt x="13"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4" name="Freeform 959"/>
            <p:cNvSpPr>
              <a:spLocks/>
            </p:cNvSpPr>
            <p:nvPr/>
          </p:nvSpPr>
          <p:spPr bwMode="auto">
            <a:xfrm>
              <a:off x="4249" y="2925"/>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5" name="Freeform 960"/>
            <p:cNvSpPr>
              <a:spLocks/>
            </p:cNvSpPr>
            <p:nvPr/>
          </p:nvSpPr>
          <p:spPr bwMode="auto">
            <a:xfrm>
              <a:off x="4184" y="2884"/>
              <a:ext cx="49" cy="21"/>
            </a:xfrm>
            <a:custGeom>
              <a:avLst/>
              <a:gdLst>
                <a:gd name="T0" fmla="*/ 0 w 49"/>
                <a:gd name="T1" fmla="*/ 6 h 21"/>
                <a:gd name="T2" fmla="*/ 0 w 49"/>
                <a:gd name="T3" fmla="*/ 9 h 21"/>
                <a:gd name="T4" fmla="*/ 1 w 49"/>
                <a:gd name="T5" fmla="*/ 12 h 21"/>
                <a:gd name="T6" fmla="*/ 4 w 49"/>
                <a:gd name="T7" fmla="*/ 14 h 21"/>
                <a:gd name="T8" fmla="*/ 6 w 49"/>
                <a:gd name="T9" fmla="*/ 15 h 21"/>
                <a:gd name="T10" fmla="*/ 9 w 49"/>
                <a:gd name="T11" fmla="*/ 17 h 21"/>
                <a:gd name="T12" fmla="*/ 13 w 49"/>
                <a:gd name="T13" fmla="*/ 18 h 21"/>
                <a:gd name="T14" fmla="*/ 17 w 49"/>
                <a:gd name="T15" fmla="*/ 20 h 21"/>
                <a:gd name="T16" fmla="*/ 21 w 49"/>
                <a:gd name="T17" fmla="*/ 20 h 21"/>
                <a:gd name="T18" fmla="*/ 27 w 49"/>
                <a:gd name="T19" fmla="*/ 20 h 21"/>
                <a:gd name="T20" fmla="*/ 31 w 49"/>
                <a:gd name="T21" fmla="*/ 20 h 21"/>
                <a:gd name="T22" fmla="*/ 35 w 49"/>
                <a:gd name="T23" fmla="*/ 19 h 21"/>
                <a:gd name="T24" fmla="*/ 39 w 49"/>
                <a:gd name="T25" fmla="*/ 18 h 21"/>
                <a:gd name="T26" fmla="*/ 42 w 49"/>
                <a:gd name="T27" fmla="*/ 16 h 21"/>
                <a:gd name="T28" fmla="*/ 44 w 49"/>
                <a:gd name="T29" fmla="*/ 15 h 21"/>
                <a:gd name="T30" fmla="*/ 46 w 49"/>
                <a:gd name="T31" fmla="*/ 12 h 21"/>
                <a:gd name="T32" fmla="*/ 47 w 49"/>
                <a:gd name="T33" fmla="*/ 10 h 21"/>
                <a:gd name="T34" fmla="*/ 48 w 49"/>
                <a:gd name="T35" fmla="*/ 3 h 21"/>
                <a:gd name="T36" fmla="*/ 1 w 49"/>
                <a:gd name="T37" fmla="*/ 0 h 21"/>
                <a:gd name="T38" fmla="*/ 0 w 49"/>
                <a:gd name="T3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21">
                  <a:moveTo>
                    <a:pt x="0" y="6"/>
                  </a:moveTo>
                  <a:lnTo>
                    <a:pt x="0" y="9"/>
                  </a:lnTo>
                  <a:lnTo>
                    <a:pt x="1" y="12"/>
                  </a:lnTo>
                  <a:lnTo>
                    <a:pt x="4" y="14"/>
                  </a:lnTo>
                  <a:lnTo>
                    <a:pt x="6" y="15"/>
                  </a:lnTo>
                  <a:lnTo>
                    <a:pt x="9" y="17"/>
                  </a:lnTo>
                  <a:lnTo>
                    <a:pt x="13" y="18"/>
                  </a:lnTo>
                  <a:lnTo>
                    <a:pt x="17" y="20"/>
                  </a:lnTo>
                  <a:lnTo>
                    <a:pt x="21" y="20"/>
                  </a:lnTo>
                  <a:lnTo>
                    <a:pt x="27" y="20"/>
                  </a:lnTo>
                  <a:lnTo>
                    <a:pt x="31" y="20"/>
                  </a:lnTo>
                  <a:lnTo>
                    <a:pt x="35" y="19"/>
                  </a:lnTo>
                  <a:lnTo>
                    <a:pt x="39" y="18"/>
                  </a:lnTo>
                  <a:lnTo>
                    <a:pt x="42" y="16"/>
                  </a:lnTo>
                  <a:lnTo>
                    <a:pt x="44" y="15"/>
                  </a:lnTo>
                  <a:lnTo>
                    <a:pt x="46" y="12"/>
                  </a:lnTo>
                  <a:lnTo>
                    <a:pt x="47" y="10"/>
                  </a:lnTo>
                  <a:lnTo>
                    <a:pt x="48"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6" name="Freeform 961"/>
            <p:cNvSpPr>
              <a:spLocks/>
            </p:cNvSpPr>
            <p:nvPr/>
          </p:nvSpPr>
          <p:spPr bwMode="auto">
            <a:xfrm>
              <a:off x="4184" y="2884"/>
              <a:ext cx="55" cy="27"/>
            </a:xfrm>
            <a:custGeom>
              <a:avLst/>
              <a:gdLst>
                <a:gd name="T0" fmla="*/ 0 w 55"/>
                <a:gd name="T1" fmla="*/ 8 h 27"/>
                <a:gd name="T2" fmla="*/ 0 w 55"/>
                <a:gd name="T3" fmla="*/ 8 h 27"/>
                <a:gd name="T4" fmla="*/ 0 w 55"/>
                <a:gd name="T5" fmla="*/ 12 h 27"/>
                <a:gd name="T6" fmla="*/ 1 w 55"/>
                <a:gd name="T7" fmla="*/ 15 h 27"/>
                <a:gd name="T8" fmla="*/ 4 w 55"/>
                <a:gd name="T9" fmla="*/ 18 h 27"/>
                <a:gd name="T10" fmla="*/ 7 w 55"/>
                <a:gd name="T11" fmla="*/ 20 h 27"/>
                <a:gd name="T12" fmla="*/ 10 w 55"/>
                <a:gd name="T13" fmla="*/ 22 h 27"/>
                <a:gd name="T14" fmla="*/ 15 w 55"/>
                <a:gd name="T15" fmla="*/ 24 h 27"/>
                <a:gd name="T16" fmla="*/ 19 w 55"/>
                <a:gd name="T17" fmla="*/ 26 h 27"/>
                <a:gd name="T18" fmla="*/ 24 w 55"/>
                <a:gd name="T19" fmla="*/ 26 h 27"/>
                <a:gd name="T20" fmla="*/ 30 w 55"/>
                <a:gd name="T21" fmla="*/ 26 h 27"/>
                <a:gd name="T22" fmla="*/ 35 w 55"/>
                <a:gd name="T23" fmla="*/ 26 h 27"/>
                <a:gd name="T24" fmla="*/ 39 w 55"/>
                <a:gd name="T25" fmla="*/ 25 h 27"/>
                <a:gd name="T26" fmla="*/ 44 w 55"/>
                <a:gd name="T27" fmla="*/ 23 h 27"/>
                <a:gd name="T28" fmla="*/ 47 w 55"/>
                <a:gd name="T29" fmla="*/ 21 h 27"/>
                <a:gd name="T30" fmla="*/ 50 w 55"/>
                <a:gd name="T31" fmla="*/ 19 h 27"/>
                <a:gd name="T32" fmla="*/ 52 w 55"/>
                <a:gd name="T33" fmla="*/ 16 h 27"/>
                <a:gd name="T34" fmla="*/ 53 w 55"/>
                <a:gd name="T35" fmla="*/ 13 h 27"/>
                <a:gd name="T36" fmla="*/ 54 w 55"/>
                <a:gd name="T37" fmla="*/ 4 h 27"/>
                <a:gd name="T38" fmla="*/ 1 w 55"/>
                <a:gd name="T39" fmla="*/ 0 h 27"/>
                <a:gd name="T40" fmla="*/ 0 w 55"/>
                <a:gd name="T4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27">
                  <a:moveTo>
                    <a:pt x="0" y="8"/>
                  </a:moveTo>
                  <a:lnTo>
                    <a:pt x="0" y="8"/>
                  </a:lnTo>
                  <a:lnTo>
                    <a:pt x="0" y="12"/>
                  </a:lnTo>
                  <a:lnTo>
                    <a:pt x="1" y="15"/>
                  </a:lnTo>
                  <a:lnTo>
                    <a:pt x="4" y="18"/>
                  </a:lnTo>
                  <a:lnTo>
                    <a:pt x="7" y="20"/>
                  </a:lnTo>
                  <a:lnTo>
                    <a:pt x="10" y="22"/>
                  </a:lnTo>
                  <a:lnTo>
                    <a:pt x="15" y="24"/>
                  </a:lnTo>
                  <a:lnTo>
                    <a:pt x="19" y="26"/>
                  </a:lnTo>
                  <a:lnTo>
                    <a:pt x="24" y="26"/>
                  </a:lnTo>
                  <a:lnTo>
                    <a:pt x="30" y="26"/>
                  </a:lnTo>
                  <a:lnTo>
                    <a:pt x="35" y="26"/>
                  </a:lnTo>
                  <a:lnTo>
                    <a:pt x="39" y="25"/>
                  </a:lnTo>
                  <a:lnTo>
                    <a:pt x="44" y="23"/>
                  </a:lnTo>
                  <a:lnTo>
                    <a:pt x="47" y="21"/>
                  </a:lnTo>
                  <a:lnTo>
                    <a:pt x="50" y="19"/>
                  </a:lnTo>
                  <a:lnTo>
                    <a:pt x="52" y="16"/>
                  </a:lnTo>
                  <a:lnTo>
                    <a:pt x="53" y="13"/>
                  </a:lnTo>
                  <a:lnTo>
                    <a:pt x="54"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7" name="Freeform 962"/>
            <p:cNvSpPr>
              <a:spLocks/>
            </p:cNvSpPr>
            <p:nvPr/>
          </p:nvSpPr>
          <p:spPr bwMode="auto">
            <a:xfrm>
              <a:off x="4185" y="2870"/>
              <a:ext cx="48" cy="27"/>
            </a:xfrm>
            <a:custGeom>
              <a:avLst/>
              <a:gdLst>
                <a:gd name="T0" fmla="*/ 22 w 48"/>
                <a:gd name="T1" fmla="*/ 26 h 27"/>
                <a:gd name="T2" fmla="*/ 17 w 48"/>
                <a:gd name="T3" fmla="*/ 25 h 27"/>
                <a:gd name="T4" fmla="*/ 13 w 48"/>
                <a:gd name="T5" fmla="*/ 24 h 27"/>
                <a:gd name="T6" fmla="*/ 9 w 48"/>
                <a:gd name="T7" fmla="*/ 23 h 27"/>
                <a:gd name="T8" fmla="*/ 6 w 48"/>
                <a:gd name="T9" fmla="*/ 20 h 27"/>
                <a:gd name="T10" fmla="*/ 4 w 48"/>
                <a:gd name="T11" fmla="*/ 19 h 27"/>
                <a:gd name="T12" fmla="*/ 2 w 48"/>
                <a:gd name="T13" fmla="*/ 16 h 27"/>
                <a:gd name="T14" fmla="*/ 0 w 48"/>
                <a:gd name="T15" fmla="*/ 14 h 27"/>
                <a:gd name="T16" fmla="*/ 0 w 48"/>
                <a:gd name="T17" fmla="*/ 11 h 27"/>
                <a:gd name="T18" fmla="*/ 1 w 48"/>
                <a:gd name="T19" fmla="*/ 9 h 27"/>
                <a:gd name="T20" fmla="*/ 3 w 48"/>
                <a:gd name="T21" fmla="*/ 7 h 27"/>
                <a:gd name="T22" fmla="*/ 5 w 48"/>
                <a:gd name="T23" fmla="*/ 5 h 27"/>
                <a:gd name="T24" fmla="*/ 8 w 48"/>
                <a:gd name="T25" fmla="*/ 2 h 27"/>
                <a:gd name="T26" fmla="*/ 12 w 48"/>
                <a:gd name="T27" fmla="*/ 2 h 27"/>
                <a:gd name="T28" fmla="*/ 16 w 48"/>
                <a:gd name="T29" fmla="*/ 1 h 27"/>
                <a:gd name="T30" fmla="*/ 20 w 48"/>
                <a:gd name="T31" fmla="*/ 0 h 27"/>
                <a:gd name="T32" fmla="*/ 25 w 48"/>
                <a:gd name="T33" fmla="*/ 0 h 27"/>
                <a:gd name="T34" fmla="*/ 29 w 48"/>
                <a:gd name="T35" fmla="*/ 1 h 27"/>
                <a:gd name="T36" fmla="*/ 34 w 48"/>
                <a:gd name="T37" fmla="*/ 2 h 27"/>
                <a:gd name="T38" fmla="*/ 38 w 48"/>
                <a:gd name="T39" fmla="*/ 4 h 27"/>
                <a:gd name="T40" fmla="*/ 41 w 48"/>
                <a:gd name="T41" fmla="*/ 6 h 27"/>
                <a:gd name="T42" fmla="*/ 43 w 48"/>
                <a:gd name="T43" fmla="*/ 7 h 27"/>
                <a:gd name="T44" fmla="*/ 45 w 48"/>
                <a:gd name="T45" fmla="*/ 10 h 27"/>
                <a:gd name="T46" fmla="*/ 46 w 48"/>
                <a:gd name="T47" fmla="*/ 12 h 27"/>
                <a:gd name="T48" fmla="*/ 47 w 48"/>
                <a:gd name="T49" fmla="*/ 15 h 27"/>
                <a:gd name="T50" fmla="*/ 46 w 48"/>
                <a:gd name="T51" fmla="*/ 17 h 27"/>
                <a:gd name="T52" fmla="*/ 44 w 48"/>
                <a:gd name="T53" fmla="*/ 20 h 27"/>
                <a:gd name="T54" fmla="*/ 42 w 48"/>
                <a:gd name="T55" fmla="*/ 21 h 27"/>
                <a:gd name="T56" fmla="*/ 39 w 48"/>
                <a:gd name="T57" fmla="*/ 24 h 27"/>
                <a:gd name="T58" fmla="*/ 35 w 48"/>
                <a:gd name="T59" fmla="*/ 24 h 27"/>
                <a:gd name="T60" fmla="*/ 31 w 48"/>
                <a:gd name="T61" fmla="*/ 25 h 27"/>
                <a:gd name="T62" fmla="*/ 27 w 48"/>
                <a:gd name="T63" fmla="*/ 26 h 27"/>
                <a:gd name="T64" fmla="*/ 22 w 48"/>
                <a:gd name="T65"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7">
                  <a:moveTo>
                    <a:pt x="22" y="26"/>
                  </a:moveTo>
                  <a:lnTo>
                    <a:pt x="17" y="25"/>
                  </a:lnTo>
                  <a:lnTo>
                    <a:pt x="13" y="24"/>
                  </a:lnTo>
                  <a:lnTo>
                    <a:pt x="9" y="23"/>
                  </a:lnTo>
                  <a:lnTo>
                    <a:pt x="6" y="20"/>
                  </a:lnTo>
                  <a:lnTo>
                    <a:pt x="4" y="19"/>
                  </a:lnTo>
                  <a:lnTo>
                    <a:pt x="2" y="16"/>
                  </a:lnTo>
                  <a:lnTo>
                    <a:pt x="0" y="14"/>
                  </a:lnTo>
                  <a:lnTo>
                    <a:pt x="0" y="11"/>
                  </a:lnTo>
                  <a:lnTo>
                    <a:pt x="1" y="9"/>
                  </a:lnTo>
                  <a:lnTo>
                    <a:pt x="3" y="7"/>
                  </a:lnTo>
                  <a:lnTo>
                    <a:pt x="5" y="5"/>
                  </a:lnTo>
                  <a:lnTo>
                    <a:pt x="8" y="2"/>
                  </a:lnTo>
                  <a:lnTo>
                    <a:pt x="12" y="2"/>
                  </a:lnTo>
                  <a:lnTo>
                    <a:pt x="16" y="1"/>
                  </a:lnTo>
                  <a:lnTo>
                    <a:pt x="20" y="0"/>
                  </a:lnTo>
                  <a:lnTo>
                    <a:pt x="25" y="0"/>
                  </a:lnTo>
                  <a:lnTo>
                    <a:pt x="29" y="1"/>
                  </a:lnTo>
                  <a:lnTo>
                    <a:pt x="34" y="2"/>
                  </a:lnTo>
                  <a:lnTo>
                    <a:pt x="38" y="4"/>
                  </a:lnTo>
                  <a:lnTo>
                    <a:pt x="41" y="6"/>
                  </a:lnTo>
                  <a:lnTo>
                    <a:pt x="43" y="7"/>
                  </a:lnTo>
                  <a:lnTo>
                    <a:pt x="45" y="10"/>
                  </a:lnTo>
                  <a:lnTo>
                    <a:pt x="46" y="12"/>
                  </a:lnTo>
                  <a:lnTo>
                    <a:pt x="47" y="15"/>
                  </a:lnTo>
                  <a:lnTo>
                    <a:pt x="46" y="17"/>
                  </a:lnTo>
                  <a:lnTo>
                    <a:pt x="44" y="20"/>
                  </a:lnTo>
                  <a:lnTo>
                    <a:pt x="42" y="21"/>
                  </a:lnTo>
                  <a:lnTo>
                    <a:pt x="39" y="24"/>
                  </a:lnTo>
                  <a:lnTo>
                    <a:pt x="35" y="24"/>
                  </a:lnTo>
                  <a:lnTo>
                    <a:pt x="31" y="25"/>
                  </a:lnTo>
                  <a:lnTo>
                    <a:pt x="27" y="26"/>
                  </a:lnTo>
                  <a:lnTo>
                    <a:pt x="22" y="26"/>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8" name="Freeform 963"/>
            <p:cNvSpPr>
              <a:spLocks/>
            </p:cNvSpPr>
            <p:nvPr/>
          </p:nvSpPr>
          <p:spPr bwMode="auto">
            <a:xfrm>
              <a:off x="4185" y="2870"/>
              <a:ext cx="54" cy="33"/>
            </a:xfrm>
            <a:custGeom>
              <a:avLst/>
              <a:gdLst>
                <a:gd name="T0" fmla="*/ 25 w 54"/>
                <a:gd name="T1" fmla="*/ 32 h 33"/>
                <a:gd name="T2" fmla="*/ 25 w 54"/>
                <a:gd name="T3" fmla="*/ 32 h 33"/>
                <a:gd name="T4" fmla="*/ 19 w 54"/>
                <a:gd name="T5" fmla="*/ 31 h 33"/>
                <a:gd name="T6" fmla="*/ 15 w 54"/>
                <a:gd name="T7" fmla="*/ 29 h 33"/>
                <a:gd name="T8" fmla="*/ 10 w 54"/>
                <a:gd name="T9" fmla="*/ 28 h 33"/>
                <a:gd name="T10" fmla="*/ 7 w 54"/>
                <a:gd name="T11" fmla="*/ 25 h 33"/>
                <a:gd name="T12" fmla="*/ 4 w 54"/>
                <a:gd name="T13" fmla="*/ 23 h 33"/>
                <a:gd name="T14" fmla="*/ 2 w 54"/>
                <a:gd name="T15" fmla="*/ 20 h 33"/>
                <a:gd name="T16" fmla="*/ 0 w 54"/>
                <a:gd name="T17" fmla="*/ 17 h 33"/>
                <a:gd name="T18" fmla="*/ 0 w 54"/>
                <a:gd name="T19" fmla="*/ 14 h 33"/>
                <a:gd name="T20" fmla="*/ 1 w 54"/>
                <a:gd name="T21" fmla="*/ 11 h 33"/>
                <a:gd name="T22" fmla="*/ 3 w 54"/>
                <a:gd name="T23" fmla="*/ 8 h 33"/>
                <a:gd name="T24" fmla="*/ 6 w 54"/>
                <a:gd name="T25" fmla="*/ 6 h 33"/>
                <a:gd name="T26" fmla="*/ 9 w 54"/>
                <a:gd name="T27" fmla="*/ 3 h 33"/>
                <a:gd name="T28" fmla="*/ 13 w 54"/>
                <a:gd name="T29" fmla="*/ 2 h 33"/>
                <a:gd name="T30" fmla="*/ 18 w 54"/>
                <a:gd name="T31" fmla="*/ 1 h 33"/>
                <a:gd name="T32" fmla="*/ 23 w 54"/>
                <a:gd name="T33" fmla="*/ 0 h 33"/>
                <a:gd name="T34" fmla="*/ 28 w 54"/>
                <a:gd name="T35" fmla="*/ 0 h 33"/>
                <a:gd name="T36" fmla="*/ 33 w 54"/>
                <a:gd name="T37" fmla="*/ 1 h 33"/>
                <a:gd name="T38" fmla="*/ 38 w 54"/>
                <a:gd name="T39" fmla="*/ 3 h 33"/>
                <a:gd name="T40" fmla="*/ 43 w 54"/>
                <a:gd name="T41" fmla="*/ 5 h 33"/>
                <a:gd name="T42" fmla="*/ 46 w 54"/>
                <a:gd name="T43" fmla="*/ 7 h 33"/>
                <a:gd name="T44" fmla="*/ 49 w 54"/>
                <a:gd name="T45" fmla="*/ 9 h 33"/>
                <a:gd name="T46" fmla="*/ 51 w 54"/>
                <a:gd name="T47" fmla="*/ 12 h 33"/>
                <a:gd name="T48" fmla="*/ 52 w 54"/>
                <a:gd name="T49" fmla="*/ 15 h 33"/>
                <a:gd name="T50" fmla="*/ 53 w 54"/>
                <a:gd name="T51" fmla="*/ 18 h 33"/>
                <a:gd name="T52" fmla="*/ 52 w 54"/>
                <a:gd name="T53" fmla="*/ 21 h 33"/>
                <a:gd name="T54" fmla="*/ 50 w 54"/>
                <a:gd name="T55" fmla="*/ 24 h 33"/>
                <a:gd name="T56" fmla="*/ 47 w 54"/>
                <a:gd name="T57" fmla="*/ 26 h 33"/>
                <a:gd name="T58" fmla="*/ 44 w 54"/>
                <a:gd name="T59" fmla="*/ 29 h 33"/>
                <a:gd name="T60" fmla="*/ 40 w 54"/>
                <a:gd name="T61" fmla="*/ 30 h 33"/>
                <a:gd name="T62" fmla="*/ 35 w 54"/>
                <a:gd name="T63" fmla="*/ 31 h 33"/>
                <a:gd name="T64" fmla="*/ 30 w 54"/>
                <a:gd name="T65" fmla="*/ 32 h 33"/>
                <a:gd name="T66" fmla="*/ 25 w 54"/>
                <a:gd name="T67"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3">
                  <a:moveTo>
                    <a:pt x="25" y="32"/>
                  </a:moveTo>
                  <a:lnTo>
                    <a:pt x="25" y="32"/>
                  </a:lnTo>
                  <a:lnTo>
                    <a:pt x="19" y="31"/>
                  </a:lnTo>
                  <a:lnTo>
                    <a:pt x="15" y="29"/>
                  </a:lnTo>
                  <a:lnTo>
                    <a:pt x="10" y="28"/>
                  </a:lnTo>
                  <a:lnTo>
                    <a:pt x="7" y="25"/>
                  </a:lnTo>
                  <a:lnTo>
                    <a:pt x="4" y="23"/>
                  </a:lnTo>
                  <a:lnTo>
                    <a:pt x="2" y="20"/>
                  </a:lnTo>
                  <a:lnTo>
                    <a:pt x="0" y="17"/>
                  </a:lnTo>
                  <a:lnTo>
                    <a:pt x="0" y="14"/>
                  </a:lnTo>
                  <a:lnTo>
                    <a:pt x="1" y="11"/>
                  </a:lnTo>
                  <a:lnTo>
                    <a:pt x="3" y="8"/>
                  </a:lnTo>
                  <a:lnTo>
                    <a:pt x="6" y="6"/>
                  </a:lnTo>
                  <a:lnTo>
                    <a:pt x="9" y="3"/>
                  </a:lnTo>
                  <a:lnTo>
                    <a:pt x="13" y="2"/>
                  </a:lnTo>
                  <a:lnTo>
                    <a:pt x="18" y="1"/>
                  </a:lnTo>
                  <a:lnTo>
                    <a:pt x="23" y="0"/>
                  </a:lnTo>
                  <a:lnTo>
                    <a:pt x="28" y="0"/>
                  </a:lnTo>
                  <a:lnTo>
                    <a:pt x="33" y="1"/>
                  </a:lnTo>
                  <a:lnTo>
                    <a:pt x="38" y="3"/>
                  </a:lnTo>
                  <a:lnTo>
                    <a:pt x="43" y="5"/>
                  </a:lnTo>
                  <a:lnTo>
                    <a:pt x="46" y="7"/>
                  </a:lnTo>
                  <a:lnTo>
                    <a:pt x="49" y="9"/>
                  </a:lnTo>
                  <a:lnTo>
                    <a:pt x="51" y="12"/>
                  </a:lnTo>
                  <a:lnTo>
                    <a:pt x="52" y="15"/>
                  </a:lnTo>
                  <a:lnTo>
                    <a:pt x="53" y="18"/>
                  </a:lnTo>
                  <a:lnTo>
                    <a:pt x="52" y="21"/>
                  </a:lnTo>
                  <a:lnTo>
                    <a:pt x="50" y="24"/>
                  </a:lnTo>
                  <a:lnTo>
                    <a:pt x="47" y="26"/>
                  </a:lnTo>
                  <a:lnTo>
                    <a:pt x="44" y="29"/>
                  </a:lnTo>
                  <a:lnTo>
                    <a:pt x="40" y="30"/>
                  </a:lnTo>
                  <a:lnTo>
                    <a:pt x="35" y="31"/>
                  </a:lnTo>
                  <a:lnTo>
                    <a:pt x="30" y="32"/>
                  </a:lnTo>
                  <a:lnTo>
                    <a:pt x="25" y="3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69" name="Freeform 964"/>
            <p:cNvSpPr>
              <a:spLocks/>
            </p:cNvSpPr>
            <p:nvPr/>
          </p:nvSpPr>
          <p:spPr bwMode="auto">
            <a:xfrm>
              <a:off x="4191" y="2875"/>
              <a:ext cx="37" cy="19"/>
            </a:xfrm>
            <a:custGeom>
              <a:avLst/>
              <a:gdLst>
                <a:gd name="T0" fmla="*/ 16 w 37"/>
                <a:gd name="T1" fmla="*/ 18 h 19"/>
                <a:gd name="T2" fmla="*/ 13 w 37"/>
                <a:gd name="T3" fmla="*/ 18 h 19"/>
                <a:gd name="T4" fmla="*/ 9 w 37"/>
                <a:gd name="T5" fmla="*/ 17 h 19"/>
                <a:gd name="T6" fmla="*/ 7 w 37"/>
                <a:gd name="T7" fmla="*/ 16 h 19"/>
                <a:gd name="T8" fmla="*/ 4 w 37"/>
                <a:gd name="T9" fmla="*/ 14 h 19"/>
                <a:gd name="T10" fmla="*/ 3 w 37"/>
                <a:gd name="T11" fmla="*/ 13 h 19"/>
                <a:gd name="T12" fmla="*/ 1 w 37"/>
                <a:gd name="T13" fmla="*/ 11 h 19"/>
                <a:gd name="T14" fmla="*/ 0 w 37"/>
                <a:gd name="T15" fmla="*/ 9 h 19"/>
                <a:gd name="T16" fmla="*/ 0 w 37"/>
                <a:gd name="T17" fmla="*/ 8 h 19"/>
                <a:gd name="T18" fmla="*/ 0 w 37"/>
                <a:gd name="T19" fmla="*/ 6 h 19"/>
                <a:gd name="T20" fmla="*/ 2 w 37"/>
                <a:gd name="T21" fmla="*/ 4 h 19"/>
                <a:gd name="T22" fmla="*/ 3 w 37"/>
                <a:gd name="T23" fmla="*/ 3 h 19"/>
                <a:gd name="T24" fmla="*/ 6 w 37"/>
                <a:gd name="T25" fmla="*/ 2 h 19"/>
                <a:gd name="T26" fmla="*/ 9 w 37"/>
                <a:gd name="T27" fmla="*/ 1 h 19"/>
                <a:gd name="T28" fmla="*/ 11 w 37"/>
                <a:gd name="T29" fmla="*/ 0 h 19"/>
                <a:gd name="T30" fmla="*/ 15 w 37"/>
                <a:gd name="T31" fmla="*/ 0 h 19"/>
                <a:gd name="T32" fmla="*/ 19 w 37"/>
                <a:gd name="T33" fmla="*/ 0 h 19"/>
                <a:gd name="T34" fmla="*/ 22 w 37"/>
                <a:gd name="T35" fmla="*/ 0 h 19"/>
                <a:gd name="T36" fmla="*/ 26 w 37"/>
                <a:gd name="T37" fmla="*/ 1 h 19"/>
                <a:gd name="T38" fmla="*/ 28 w 37"/>
                <a:gd name="T39" fmla="*/ 2 h 19"/>
                <a:gd name="T40" fmla="*/ 31 w 37"/>
                <a:gd name="T41" fmla="*/ 4 h 19"/>
                <a:gd name="T42" fmla="*/ 33 w 37"/>
                <a:gd name="T43" fmla="*/ 5 h 19"/>
                <a:gd name="T44" fmla="*/ 35 w 37"/>
                <a:gd name="T45" fmla="*/ 7 h 19"/>
                <a:gd name="T46" fmla="*/ 36 w 37"/>
                <a:gd name="T47" fmla="*/ 9 h 19"/>
                <a:gd name="T48" fmla="*/ 36 w 37"/>
                <a:gd name="T49" fmla="*/ 11 h 19"/>
                <a:gd name="T50" fmla="*/ 35 w 37"/>
                <a:gd name="T51" fmla="*/ 12 h 19"/>
                <a:gd name="T52" fmla="*/ 33 w 37"/>
                <a:gd name="T53" fmla="*/ 14 h 19"/>
                <a:gd name="T54" fmla="*/ 32 w 37"/>
                <a:gd name="T55" fmla="*/ 15 h 19"/>
                <a:gd name="T56" fmla="*/ 29 w 37"/>
                <a:gd name="T57" fmla="*/ 17 h 19"/>
                <a:gd name="T58" fmla="*/ 27 w 37"/>
                <a:gd name="T59" fmla="*/ 17 h 19"/>
                <a:gd name="T60" fmla="*/ 23 w 37"/>
                <a:gd name="T61" fmla="*/ 18 h 19"/>
                <a:gd name="T62" fmla="*/ 20 w 37"/>
                <a:gd name="T63" fmla="*/ 18 h 19"/>
                <a:gd name="T64" fmla="*/ 16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6" y="18"/>
                  </a:moveTo>
                  <a:lnTo>
                    <a:pt x="13" y="18"/>
                  </a:lnTo>
                  <a:lnTo>
                    <a:pt x="9" y="17"/>
                  </a:lnTo>
                  <a:lnTo>
                    <a:pt x="7" y="16"/>
                  </a:lnTo>
                  <a:lnTo>
                    <a:pt x="4" y="14"/>
                  </a:lnTo>
                  <a:lnTo>
                    <a:pt x="3" y="13"/>
                  </a:lnTo>
                  <a:lnTo>
                    <a:pt x="1" y="11"/>
                  </a:lnTo>
                  <a:lnTo>
                    <a:pt x="0" y="9"/>
                  </a:lnTo>
                  <a:lnTo>
                    <a:pt x="0" y="8"/>
                  </a:lnTo>
                  <a:lnTo>
                    <a:pt x="0" y="6"/>
                  </a:lnTo>
                  <a:lnTo>
                    <a:pt x="2" y="4"/>
                  </a:lnTo>
                  <a:lnTo>
                    <a:pt x="3" y="3"/>
                  </a:lnTo>
                  <a:lnTo>
                    <a:pt x="6" y="2"/>
                  </a:lnTo>
                  <a:lnTo>
                    <a:pt x="9" y="1"/>
                  </a:lnTo>
                  <a:lnTo>
                    <a:pt x="11" y="0"/>
                  </a:lnTo>
                  <a:lnTo>
                    <a:pt x="15" y="0"/>
                  </a:lnTo>
                  <a:lnTo>
                    <a:pt x="19" y="0"/>
                  </a:lnTo>
                  <a:lnTo>
                    <a:pt x="22" y="0"/>
                  </a:lnTo>
                  <a:lnTo>
                    <a:pt x="26" y="1"/>
                  </a:lnTo>
                  <a:lnTo>
                    <a:pt x="28" y="2"/>
                  </a:lnTo>
                  <a:lnTo>
                    <a:pt x="31" y="4"/>
                  </a:lnTo>
                  <a:lnTo>
                    <a:pt x="33" y="5"/>
                  </a:lnTo>
                  <a:lnTo>
                    <a:pt x="35" y="7"/>
                  </a:lnTo>
                  <a:lnTo>
                    <a:pt x="36" y="9"/>
                  </a:lnTo>
                  <a:lnTo>
                    <a:pt x="36" y="11"/>
                  </a:lnTo>
                  <a:lnTo>
                    <a:pt x="35" y="12"/>
                  </a:lnTo>
                  <a:lnTo>
                    <a:pt x="33" y="14"/>
                  </a:lnTo>
                  <a:lnTo>
                    <a:pt x="32" y="15"/>
                  </a:lnTo>
                  <a:lnTo>
                    <a:pt x="29" y="17"/>
                  </a:lnTo>
                  <a:lnTo>
                    <a:pt x="27"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0" name="Freeform 965"/>
            <p:cNvSpPr>
              <a:spLocks/>
            </p:cNvSpPr>
            <p:nvPr/>
          </p:nvSpPr>
          <p:spPr bwMode="auto">
            <a:xfrm>
              <a:off x="4191" y="2875"/>
              <a:ext cx="43" cy="25"/>
            </a:xfrm>
            <a:custGeom>
              <a:avLst/>
              <a:gdLst>
                <a:gd name="T0" fmla="*/ 19 w 43"/>
                <a:gd name="T1" fmla="*/ 24 h 25"/>
                <a:gd name="T2" fmla="*/ 19 w 43"/>
                <a:gd name="T3" fmla="*/ 24 h 25"/>
                <a:gd name="T4" fmla="*/ 15 w 43"/>
                <a:gd name="T5" fmla="*/ 24 h 25"/>
                <a:gd name="T6" fmla="*/ 11 w 43"/>
                <a:gd name="T7" fmla="*/ 23 h 25"/>
                <a:gd name="T8" fmla="*/ 8 w 43"/>
                <a:gd name="T9" fmla="*/ 21 h 25"/>
                <a:gd name="T10" fmla="*/ 5 w 43"/>
                <a:gd name="T11" fmla="*/ 19 h 25"/>
                <a:gd name="T12" fmla="*/ 3 w 43"/>
                <a:gd name="T13" fmla="*/ 17 h 25"/>
                <a:gd name="T14" fmla="*/ 1 w 43"/>
                <a:gd name="T15" fmla="*/ 15 h 25"/>
                <a:gd name="T16" fmla="*/ 0 w 43"/>
                <a:gd name="T17" fmla="*/ 12 h 25"/>
                <a:gd name="T18" fmla="*/ 0 w 43"/>
                <a:gd name="T19" fmla="*/ 10 h 25"/>
                <a:gd name="T20" fmla="*/ 0 w 43"/>
                <a:gd name="T21" fmla="*/ 8 h 25"/>
                <a:gd name="T22" fmla="*/ 2 w 43"/>
                <a:gd name="T23" fmla="*/ 5 h 25"/>
                <a:gd name="T24" fmla="*/ 4 w 43"/>
                <a:gd name="T25" fmla="*/ 4 h 25"/>
                <a:gd name="T26" fmla="*/ 7 w 43"/>
                <a:gd name="T27" fmla="*/ 2 h 25"/>
                <a:gd name="T28" fmla="*/ 10 w 43"/>
                <a:gd name="T29" fmla="*/ 1 h 25"/>
                <a:gd name="T30" fmla="*/ 13 w 43"/>
                <a:gd name="T31" fmla="*/ 0 h 25"/>
                <a:gd name="T32" fmla="*/ 17 w 43"/>
                <a:gd name="T33" fmla="*/ 0 h 25"/>
                <a:gd name="T34" fmla="*/ 22 w 43"/>
                <a:gd name="T35" fmla="*/ 0 h 25"/>
                <a:gd name="T36" fmla="*/ 26 w 43"/>
                <a:gd name="T37" fmla="*/ 0 h 25"/>
                <a:gd name="T38" fmla="*/ 30 w 43"/>
                <a:gd name="T39" fmla="*/ 1 h 25"/>
                <a:gd name="T40" fmla="*/ 33 w 43"/>
                <a:gd name="T41" fmla="*/ 3 h 25"/>
                <a:gd name="T42" fmla="*/ 36 w 43"/>
                <a:gd name="T43" fmla="*/ 5 h 25"/>
                <a:gd name="T44" fmla="*/ 39 w 43"/>
                <a:gd name="T45" fmla="*/ 6 h 25"/>
                <a:gd name="T46" fmla="*/ 41 w 43"/>
                <a:gd name="T47" fmla="*/ 9 h 25"/>
                <a:gd name="T48" fmla="*/ 42 w 43"/>
                <a:gd name="T49" fmla="*/ 12 h 25"/>
                <a:gd name="T50" fmla="*/ 42 w 43"/>
                <a:gd name="T51" fmla="*/ 14 h 25"/>
                <a:gd name="T52" fmla="*/ 41 w 43"/>
                <a:gd name="T53" fmla="*/ 16 h 25"/>
                <a:gd name="T54" fmla="*/ 39 w 43"/>
                <a:gd name="T55" fmla="*/ 19 h 25"/>
                <a:gd name="T56" fmla="*/ 37 w 43"/>
                <a:gd name="T57" fmla="*/ 20 h 25"/>
                <a:gd name="T58" fmla="*/ 34 w 43"/>
                <a:gd name="T59" fmla="*/ 22 h 25"/>
                <a:gd name="T60" fmla="*/ 31 w 43"/>
                <a:gd name="T61" fmla="*/ 23 h 25"/>
                <a:gd name="T62" fmla="*/ 27 w 43"/>
                <a:gd name="T63" fmla="*/ 24 h 25"/>
                <a:gd name="T64" fmla="*/ 23 w 43"/>
                <a:gd name="T65" fmla="*/ 24 h 25"/>
                <a:gd name="T66" fmla="*/ 19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19" y="24"/>
                  </a:moveTo>
                  <a:lnTo>
                    <a:pt x="19" y="24"/>
                  </a:lnTo>
                  <a:lnTo>
                    <a:pt x="15" y="24"/>
                  </a:lnTo>
                  <a:lnTo>
                    <a:pt x="11" y="23"/>
                  </a:lnTo>
                  <a:lnTo>
                    <a:pt x="8" y="21"/>
                  </a:lnTo>
                  <a:lnTo>
                    <a:pt x="5" y="19"/>
                  </a:lnTo>
                  <a:lnTo>
                    <a:pt x="3" y="17"/>
                  </a:lnTo>
                  <a:lnTo>
                    <a:pt x="1" y="15"/>
                  </a:lnTo>
                  <a:lnTo>
                    <a:pt x="0" y="12"/>
                  </a:lnTo>
                  <a:lnTo>
                    <a:pt x="0" y="10"/>
                  </a:lnTo>
                  <a:lnTo>
                    <a:pt x="0" y="8"/>
                  </a:lnTo>
                  <a:lnTo>
                    <a:pt x="2" y="5"/>
                  </a:lnTo>
                  <a:lnTo>
                    <a:pt x="4" y="4"/>
                  </a:lnTo>
                  <a:lnTo>
                    <a:pt x="7" y="2"/>
                  </a:lnTo>
                  <a:lnTo>
                    <a:pt x="10" y="1"/>
                  </a:lnTo>
                  <a:lnTo>
                    <a:pt x="13" y="0"/>
                  </a:lnTo>
                  <a:lnTo>
                    <a:pt x="17" y="0"/>
                  </a:lnTo>
                  <a:lnTo>
                    <a:pt x="22" y="0"/>
                  </a:lnTo>
                  <a:lnTo>
                    <a:pt x="26" y="0"/>
                  </a:lnTo>
                  <a:lnTo>
                    <a:pt x="30" y="1"/>
                  </a:lnTo>
                  <a:lnTo>
                    <a:pt x="33" y="3"/>
                  </a:lnTo>
                  <a:lnTo>
                    <a:pt x="36" y="5"/>
                  </a:lnTo>
                  <a:lnTo>
                    <a:pt x="39" y="6"/>
                  </a:lnTo>
                  <a:lnTo>
                    <a:pt x="41" y="9"/>
                  </a:lnTo>
                  <a:lnTo>
                    <a:pt x="42" y="12"/>
                  </a:lnTo>
                  <a:lnTo>
                    <a:pt x="42" y="14"/>
                  </a:lnTo>
                  <a:lnTo>
                    <a:pt x="41" y="16"/>
                  </a:lnTo>
                  <a:lnTo>
                    <a:pt x="39" y="19"/>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1" name="Freeform 966"/>
            <p:cNvSpPr>
              <a:spLocks/>
            </p:cNvSpPr>
            <p:nvPr/>
          </p:nvSpPr>
          <p:spPr bwMode="auto">
            <a:xfrm>
              <a:off x="4225" y="2898"/>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2" name="Freeform 967"/>
            <p:cNvSpPr>
              <a:spLocks/>
            </p:cNvSpPr>
            <p:nvPr/>
          </p:nvSpPr>
          <p:spPr bwMode="auto">
            <a:xfrm>
              <a:off x="4195" y="2898"/>
              <a:ext cx="30" cy="8"/>
            </a:xfrm>
            <a:custGeom>
              <a:avLst/>
              <a:gdLst>
                <a:gd name="T0" fmla="*/ 0 w 30"/>
                <a:gd name="T1" fmla="*/ 5 h 8"/>
                <a:gd name="T2" fmla="*/ 7 w 30"/>
                <a:gd name="T3" fmla="*/ 6 h 8"/>
                <a:gd name="T4" fmla="*/ 12 w 30"/>
                <a:gd name="T5" fmla="*/ 7 h 8"/>
                <a:gd name="T6" fmla="*/ 17 w 30"/>
                <a:gd name="T7" fmla="*/ 7 h 8"/>
                <a:gd name="T8" fmla="*/ 22 w 30"/>
                <a:gd name="T9" fmla="*/ 6 h 8"/>
                <a:gd name="T10" fmla="*/ 25 w 30"/>
                <a:gd name="T11" fmla="*/ 6 h 8"/>
                <a:gd name="T12" fmla="*/ 27 w 30"/>
                <a:gd name="T13" fmla="*/ 5 h 8"/>
                <a:gd name="T14" fmla="*/ 28 w 30"/>
                <a:gd name="T15" fmla="*/ 5 h 8"/>
                <a:gd name="T16" fmla="*/ 29 w 30"/>
                <a:gd name="T17" fmla="*/ 4 h 8"/>
                <a:gd name="T18" fmla="*/ 25 w 30"/>
                <a:gd name="T19" fmla="*/ 1 h 8"/>
                <a:gd name="T20" fmla="*/ 23 w 30"/>
                <a:gd name="T21" fmla="*/ 1 h 8"/>
                <a:gd name="T22" fmla="*/ 22 w 30"/>
                <a:gd name="T23" fmla="*/ 1 h 8"/>
                <a:gd name="T24" fmla="*/ 21 w 30"/>
                <a:gd name="T25" fmla="*/ 2 h 8"/>
                <a:gd name="T26" fmla="*/ 17 w 30"/>
                <a:gd name="T27" fmla="*/ 2 h 8"/>
                <a:gd name="T28" fmla="*/ 13 w 30"/>
                <a:gd name="T29" fmla="*/ 2 h 8"/>
                <a:gd name="T30" fmla="*/ 9 w 30"/>
                <a:gd name="T31" fmla="*/ 1 h 8"/>
                <a:gd name="T32" fmla="*/ 2 w 30"/>
                <a:gd name="T33" fmla="*/ 0 h 8"/>
                <a:gd name="T34" fmla="*/ 0 w 30"/>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5"/>
                  </a:moveTo>
                  <a:lnTo>
                    <a:pt x="7" y="6"/>
                  </a:lnTo>
                  <a:lnTo>
                    <a:pt x="12" y="7"/>
                  </a:lnTo>
                  <a:lnTo>
                    <a:pt x="17" y="7"/>
                  </a:lnTo>
                  <a:lnTo>
                    <a:pt x="22" y="6"/>
                  </a:lnTo>
                  <a:lnTo>
                    <a:pt x="25" y="6"/>
                  </a:lnTo>
                  <a:lnTo>
                    <a:pt x="27" y="5"/>
                  </a:lnTo>
                  <a:lnTo>
                    <a:pt x="28" y="5"/>
                  </a:lnTo>
                  <a:lnTo>
                    <a:pt x="29" y="4"/>
                  </a:lnTo>
                  <a:lnTo>
                    <a:pt x="25" y="1"/>
                  </a:lnTo>
                  <a:lnTo>
                    <a:pt x="23" y="1"/>
                  </a:lnTo>
                  <a:lnTo>
                    <a:pt x="22" y="1"/>
                  </a:lnTo>
                  <a:lnTo>
                    <a:pt x="21" y="2"/>
                  </a:lnTo>
                  <a:lnTo>
                    <a:pt x="17" y="2"/>
                  </a:lnTo>
                  <a:lnTo>
                    <a:pt x="13" y="2"/>
                  </a:lnTo>
                  <a:lnTo>
                    <a:pt x="9" y="1"/>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3" name="Freeform 968"/>
            <p:cNvSpPr>
              <a:spLocks/>
            </p:cNvSpPr>
            <p:nvPr/>
          </p:nvSpPr>
          <p:spPr bwMode="auto">
            <a:xfrm>
              <a:off x="4192" y="2898"/>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4" name="Freeform 969"/>
            <p:cNvSpPr>
              <a:spLocks/>
            </p:cNvSpPr>
            <p:nvPr/>
          </p:nvSpPr>
          <p:spPr bwMode="auto">
            <a:xfrm>
              <a:off x="4127" y="2857"/>
              <a:ext cx="49" cy="22"/>
            </a:xfrm>
            <a:custGeom>
              <a:avLst/>
              <a:gdLst>
                <a:gd name="T0" fmla="*/ 0 w 49"/>
                <a:gd name="T1" fmla="*/ 7 h 22"/>
                <a:gd name="T2" fmla="*/ 0 w 49"/>
                <a:gd name="T3" fmla="*/ 9 h 22"/>
                <a:gd name="T4" fmla="*/ 2 w 49"/>
                <a:gd name="T5" fmla="*/ 12 h 22"/>
                <a:gd name="T6" fmla="*/ 4 w 49"/>
                <a:gd name="T7" fmla="*/ 14 h 22"/>
                <a:gd name="T8" fmla="*/ 6 w 49"/>
                <a:gd name="T9" fmla="*/ 16 h 22"/>
                <a:gd name="T10" fmla="*/ 10 w 49"/>
                <a:gd name="T11" fmla="*/ 18 h 22"/>
                <a:gd name="T12" fmla="*/ 13 w 49"/>
                <a:gd name="T13" fmla="*/ 19 h 22"/>
                <a:gd name="T14" fmla="*/ 18 w 49"/>
                <a:gd name="T15" fmla="*/ 20 h 22"/>
                <a:gd name="T16" fmla="*/ 22 w 49"/>
                <a:gd name="T17" fmla="*/ 21 h 22"/>
                <a:gd name="T18" fmla="*/ 27 w 49"/>
                <a:gd name="T19" fmla="*/ 21 h 22"/>
                <a:gd name="T20" fmla="*/ 31 w 49"/>
                <a:gd name="T21" fmla="*/ 20 h 22"/>
                <a:gd name="T22" fmla="*/ 36 w 49"/>
                <a:gd name="T23" fmla="*/ 20 h 22"/>
                <a:gd name="T24" fmla="*/ 39 w 49"/>
                <a:gd name="T25" fmla="*/ 19 h 22"/>
                <a:gd name="T26" fmla="*/ 43 w 49"/>
                <a:gd name="T27" fmla="*/ 17 h 22"/>
                <a:gd name="T28" fmla="*/ 44 w 49"/>
                <a:gd name="T29" fmla="*/ 16 h 22"/>
                <a:gd name="T30" fmla="*/ 46 w 49"/>
                <a:gd name="T31" fmla="*/ 13 h 22"/>
                <a:gd name="T32" fmla="*/ 47 w 49"/>
                <a:gd name="T33" fmla="*/ 11 h 22"/>
                <a:gd name="T34" fmla="*/ 48 w 49"/>
                <a:gd name="T35" fmla="*/ 4 h 22"/>
                <a:gd name="T36" fmla="*/ 1 w 49"/>
                <a:gd name="T37" fmla="*/ 0 h 22"/>
                <a:gd name="T38" fmla="*/ 0 w 49"/>
                <a:gd name="T39"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22">
                  <a:moveTo>
                    <a:pt x="0" y="7"/>
                  </a:moveTo>
                  <a:lnTo>
                    <a:pt x="0" y="9"/>
                  </a:lnTo>
                  <a:lnTo>
                    <a:pt x="2" y="12"/>
                  </a:lnTo>
                  <a:lnTo>
                    <a:pt x="4" y="14"/>
                  </a:lnTo>
                  <a:lnTo>
                    <a:pt x="6" y="16"/>
                  </a:lnTo>
                  <a:lnTo>
                    <a:pt x="10" y="18"/>
                  </a:lnTo>
                  <a:lnTo>
                    <a:pt x="13" y="19"/>
                  </a:lnTo>
                  <a:lnTo>
                    <a:pt x="18" y="20"/>
                  </a:lnTo>
                  <a:lnTo>
                    <a:pt x="22" y="21"/>
                  </a:lnTo>
                  <a:lnTo>
                    <a:pt x="27" y="21"/>
                  </a:lnTo>
                  <a:lnTo>
                    <a:pt x="31" y="20"/>
                  </a:lnTo>
                  <a:lnTo>
                    <a:pt x="36" y="20"/>
                  </a:lnTo>
                  <a:lnTo>
                    <a:pt x="39" y="19"/>
                  </a:lnTo>
                  <a:lnTo>
                    <a:pt x="43" y="17"/>
                  </a:lnTo>
                  <a:lnTo>
                    <a:pt x="44" y="16"/>
                  </a:lnTo>
                  <a:lnTo>
                    <a:pt x="46" y="13"/>
                  </a:lnTo>
                  <a:lnTo>
                    <a:pt x="47" y="11"/>
                  </a:lnTo>
                  <a:lnTo>
                    <a:pt x="48" y="4"/>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5" name="Freeform 970"/>
            <p:cNvSpPr>
              <a:spLocks/>
            </p:cNvSpPr>
            <p:nvPr/>
          </p:nvSpPr>
          <p:spPr bwMode="auto">
            <a:xfrm>
              <a:off x="4127" y="2857"/>
              <a:ext cx="55" cy="28"/>
            </a:xfrm>
            <a:custGeom>
              <a:avLst/>
              <a:gdLst>
                <a:gd name="T0" fmla="*/ 0 w 55"/>
                <a:gd name="T1" fmla="*/ 9 h 28"/>
                <a:gd name="T2" fmla="*/ 0 w 55"/>
                <a:gd name="T3" fmla="*/ 9 h 28"/>
                <a:gd name="T4" fmla="*/ 0 w 55"/>
                <a:gd name="T5" fmla="*/ 12 h 28"/>
                <a:gd name="T6" fmla="*/ 2 w 55"/>
                <a:gd name="T7" fmla="*/ 15 h 28"/>
                <a:gd name="T8" fmla="*/ 4 w 55"/>
                <a:gd name="T9" fmla="*/ 18 h 28"/>
                <a:gd name="T10" fmla="*/ 7 w 55"/>
                <a:gd name="T11" fmla="*/ 20 h 28"/>
                <a:gd name="T12" fmla="*/ 11 w 55"/>
                <a:gd name="T13" fmla="*/ 23 h 28"/>
                <a:gd name="T14" fmla="*/ 15 w 55"/>
                <a:gd name="T15" fmla="*/ 24 h 28"/>
                <a:gd name="T16" fmla="*/ 20 w 55"/>
                <a:gd name="T17" fmla="*/ 26 h 28"/>
                <a:gd name="T18" fmla="*/ 25 w 55"/>
                <a:gd name="T19" fmla="*/ 27 h 28"/>
                <a:gd name="T20" fmla="*/ 30 w 55"/>
                <a:gd name="T21" fmla="*/ 27 h 28"/>
                <a:gd name="T22" fmla="*/ 35 w 55"/>
                <a:gd name="T23" fmla="*/ 26 h 28"/>
                <a:gd name="T24" fmla="*/ 40 w 55"/>
                <a:gd name="T25" fmla="*/ 26 h 28"/>
                <a:gd name="T26" fmla="*/ 44 w 55"/>
                <a:gd name="T27" fmla="*/ 24 h 28"/>
                <a:gd name="T28" fmla="*/ 48 w 55"/>
                <a:gd name="T29" fmla="*/ 22 h 28"/>
                <a:gd name="T30" fmla="*/ 50 w 55"/>
                <a:gd name="T31" fmla="*/ 20 h 28"/>
                <a:gd name="T32" fmla="*/ 52 w 55"/>
                <a:gd name="T33" fmla="*/ 17 h 28"/>
                <a:gd name="T34" fmla="*/ 53 w 55"/>
                <a:gd name="T35" fmla="*/ 14 h 28"/>
                <a:gd name="T36" fmla="*/ 54 w 55"/>
                <a:gd name="T37" fmla="*/ 5 h 28"/>
                <a:gd name="T38" fmla="*/ 1 w 55"/>
                <a:gd name="T39" fmla="*/ 0 h 28"/>
                <a:gd name="T40" fmla="*/ 0 w 55"/>
                <a:gd name="T41"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28">
                  <a:moveTo>
                    <a:pt x="0" y="9"/>
                  </a:moveTo>
                  <a:lnTo>
                    <a:pt x="0" y="9"/>
                  </a:lnTo>
                  <a:lnTo>
                    <a:pt x="0" y="12"/>
                  </a:lnTo>
                  <a:lnTo>
                    <a:pt x="2" y="15"/>
                  </a:lnTo>
                  <a:lnTo>
                    <a:pt x="4" y="18"/>
                  </a:lnTo>
                  <a:lnTo>
                    <a:pt x="7" y="20"/>
                  </a:lnTo>
                  <a:lnTo>
                    <a:pt x="11" y="23"/>
                  </a:lnTo>
                  <a:lnTo>
                    <a:pt x="15" y="24"/>
                  </a:lnTo>
                  <a:lnTo>
                    <a:pt x="20" y="26"/>
                  </a:lnTo>
                  <a:lnTo>
                    <a:pt x="25" y="27"/>
                  </a:lnTo>
                  <a:lnTo>
                    <a:pt x="30" y="27"/>
                  </a:lnTo>
                  <a:lnTo>
                    <a:pt x="35" y="26"/>
                  </a:lnTo>
                  <a:lnTo>
                    <a:pt x="40" y="26"/>
                  </a:lnTo>
                  <a:lnTo>
                    <a:pt x="44" y="24"/>
                  </a:lnTo>
                  <a:lnTo>
                    <a:pt x="48" y="22"/>
                  </a:lnTo>
                  <a:lnTo>
                    <a:pt x="50" y="20"/>
                  </a:lnTo>
                  <a:lnTo>
                    <a:pt x="52" y="17"/>
                  </a:lnTo>
                  <a:lnTo>
                    <a:pt x="53" y="14"/>
                  </a:lnTo>
                  <a:lnTo>
                    <a:pt x="54" y="5"/>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6" name="Freeform 971"/>
            <p:cNvSpPr>
              <a:spLocks/>
            </p:cNvSpPr>
            <p:nvPr/>
          </p:nvSpPr>
          <p:spPr bwMode="auto">
            <a:xfrm>
              <a:off x="4128" y="2845"/>
              <a:ext cx="48" cy="25"/>
            </a:xfrm>
            <a:custGeom>
              <a:avLst/>
              <a:gdLst>
                <a:gd name="T0" fmla="*/ 22 w 48"/>
                <a:gd name="T1" fmla="*/ 24 h 25"/>
                <a:gd name="T2" fmla="*/ 17 w 48"/>
                <a:gd name="T3" fmla="*/ 24 h 25"/>
                <a:gd name="T4" fmla="*/ 13 w 48"/>
                <a:gd name="T5" fmla="*/ 22 h 25"/>
                <a:gd name="T6" fmla="*/ 9 w 48"/>
                <a:gd name="T7" fmla="*/ 21 h 25"/>
                <a:gd name="T8" fmla="*/ 6 w 48"/>
                <a:gd name="T9" fmla="*/ 19 h 25"/>
                <a:gd name="T10" fmla="*/ 4 w 48"/>
                <a:gd name="T11" fmla="*/ 17 h 25"/>
                <a:gd name="T12" fmla="*/ 2 w 48"/>
                <a:gd name="T13" fmla="*/ 15 h 25"/>
                <a:gd name="T14" fmla="*/ 0 w 48"/>
                <a:gd name="T15" fmla="*/ 13 h 25"/>
                <a:gd name="T16" fmla="*/ 0 w 48"/>
                <a:gd name="T17" fmla="*/ 10 h 25"/>
                <a:gd name="T18" fmla="*/ 2 w 48"/>
                <a:gd name="T19" fmla="*/ 7 h 25"/>
                <a:gd name="T20" fmla="*/ 3 w 48"/>
                <a:gd name="T21" fmla="*/ 5 h 25"/>
                <a:gd name="T22" fmla="*/ 5 w 48"/>
                <a:gd name="T23" fmla="*/ 3 h 25"/>
                <a:gd name="T24" fmla="*/ 8 w 48"/>
                <a:gd name="T25" fmla="*/ 2 h 25"/>
                <a:gd name="T26" fmla="*/ 12 w 48"/>
                <a:gd name="T27" fmla="*/ 1 h 25"/>
                <a:gd name="T28" fmla="*/ 16 w 48"/>
                <a:gd name="T29" fmla="*/ 0 h 25"/>
                <a:gd name="T30" fmla="*/ 20 w 48"/>
                <a:gd name="T31" fmla="*/ 0 h 25"/>
                <a:gd name="T32" fmla="*/ 25 w 48"/>
                <a:gd name="T33" fmla="*/ 0 h 25"/>
                <a:gd name="T34" fmla="*/ 29 w 48"/>
                <a:gd name="T35" fmla="*/ 0 h 25"/>
                <a:gd name="T36" fmla="*/ 34 w 48"/>
                <a:gd name="T37" fmla="*/ 2 h 25"/>
                <a:gd name="T38" fmla="*/ 38 w 48"/>
                <a:gd name="T39" fmla="*/ 3 h 25"/>
                <a:gd name="T40" fmla="*/ 42 w 48"/>
                <a:gd name="T41" fmla="*/ 4 h 25"/>
                <a:gd name="T42" fmla="*/ 43 w 48"/>
                <a:gd name="T43" fmla="*/ 6 h 25"/>
                <a:gd name="T44" fmla="*/ 46 w 48"/>
                <a:gd name="T45" fmla="*/ 9 h 25"/>
                <a:gd name="T46" fmla="*/ 47 w 48"/>
                <a:gd name="T47" fmla="*/ 11 h 25"/>
                <a:gd name="T48" fmla="*/ 47 w 48"/>
                <a:gd name="T49" fmla="*/ 14 h 25"/>
                <a:gd name="T50" fmla="*/ 46 w 48"/>
                <a:gd name="T51" fmla="*/ 16 h 25"/>
                <a:gd name="T52" fmla="*/ 44 w 48"/>
                <a:gd name="T53" fmla="*/ 18 h 25"/>
                <a:gd name="T54" fmla="*/ 42 w 48"/>
                <a:gd name="T55" fmla="*/ 20 h 25"/>
                <a:gd name="T56" fmla="*/ 39 w 48"/>
                <a:gd name="T57" fmla="*/ 22 h 25"/>
                <a:gd name="T58" fmla="*/ 35 w 48"/>
                <a:gd name="T59" fmla="*/ 23 h 25"/>
                <a:gd name="T60" fmla="*/ 31 w 48"/>
                <a:gd name="T61" fmla="*/ 24 h 25"/>
                <a:gd name="T62" fmla="*/ 27 w 48"/>
                <a:gd name="T63" fmla="*/ 24 h 25"/>
                <a:gd name="T64" fmla="*/ 22 w 48"/>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5">
                  <a:moveTo>
                    <a:pt x="22" y="24"/>
                  </a:moveTo>
                  <a:lnTo>
                    <a:pt x="17" y="24"/>
                  </a:lnTo>
                  <a:lnTo>
                    <a:pt x="13" y="22"/>
                  </a:lnTo>
                  <a:lnTo>
                    <a:pt x="9" y="21"/>
                  </a:lnTo>
                  <a:lnTo>
                    <a:pt x="6" y="19"/>
                  </a:lnTo>
                  <a:lnTo>
                    <a:pt x="4" y="17"/>
                  </a:lnTo>
                  <a:lnTo>
                    <a:pt x="2" y="15"/>
                  </a:lnTo>
                  <a:lnTo>
                    <a:pt x="0" y="13"/>
                  </a:lnTo>
                  <a:lnTo>
                    <a:pt x="0" y="10"/>
                  </a:lnTo>
                  <a:lnTo>
                    <a:pt x="2" y="7"/>
                  </a:lnTo>
                  <a:lnTo>
                    <a:pt x="3" y="5"/>
                  </a:lnTo>
                  <a:lnTo>
                    <a:pt x="5" y="3"/>
                  </a:lnTo>
                  <a:lnTo>
                    <a:pt x="8" y="2"/>
                  </a:lnTo>
                  <a:lnTo>
                    <a:pt x="12" y="1"/>
                  </a:lnTo>
                  <a:lnTo>
                    <a:pt x="16" y="0"/>
                  </a:lnTo>
                  <a:lnTo>
                    <a:pt x="20" y="0"/>
                  </a:lnTo>
                  <a:lnTo>
                    <a:pt x="25" y="0"/>
                  </a:lnTo>
                  <a:lnTo>
                    <a:pt x="29" y="0"/>
                  </a:lnTo>
                  <a:lnTo>
                    <a:pt x="34" y="2"/>
                  </a:lnTo>
                  <a:lnTo>
                    <a:pt x="38" y="3"/>
                  </a:lnTo>
                  <a:lnTo>
                    <a:pt x="42" y="4"/>
                  </a:lnTo>
                  <a:lnTo>
                    <a:pt x="43" y="6"/>
                  </a:lnTo>
                  <a:lnTo>
                    <a:pt x="46" y="9"/>
                  </a:lnTo>
                  <a:lnTo>
                    <a:pt x="47" y="11"/>
                  </a:lnTo>
                  <a:lnTo>
                    <a:pt x="47" y="14"/>
                  </a:lnTo>
                  <a:lnTo>
                    <a:pt x="46" y="16"/>
                  </a:lnTo>
                  <a:lnTo>
                    <a:pt x="44" y="18"/>
                  </a:lnTo>
                  <a:lnTo>
                    <a:pt x="42" y="20"/>
                  </a:lnTo>
                  <a:lnTo>
                    <a:pt x="39" y="22"/>
                  </a:lnTo>
                  <a:lnTo>
                    <a:pt x="35" y="23"/>
                  </a:lnTo>
                  <a:lnTo>
                    <a:pt x="31" y="24"/>
                  </a:lnTo>
                  <a:lnTo>
                    <a:pt x="27" y="24"/>
                  </a:lnTo>
                  <a:lnTo>
                    <a:pt x="22"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7" name="Freeform 972"/>
            <p:cNvSpPr>
              <a:spLocks/>
            </p:cNvSpPr>
            <p:nvPr/>
          </p:nvSpPr>
          <p:spPr bwMode="auto">
            <a:xfrm>
              <a:off x="4128" y="2845"/>
              <a:ext cx="54" cy="31"/>
            </a:xfrm>
            <a:custGeom>
              <a:avLst/>
              <a:gdLst>
                <a:gd name="T0" fmla="*/ 25 w 54"/>
                <a:gd name="T1" fmla="*/ 30 h 31"/>
                <a:gd name="T2" fmla="*/ 25 w 54"/>
                <a:gd name="T3" fmla="*/ 30 h 31"/>
                <a:gd name="T4" fmla="*/ 19 w 54"/>
                <a:gd name="T5" fmla="*/ 30 h 31"/>
                <a:gd name="T6" fmla="*/ 15 w 54"/>
                <a:gd name="T7" fmla="*/ 28 h 31"/>
                <a:gd name="T8" fmla="*/ 10 w 54"/>
                <a:gd name="T9" fmla="*/ 26 h 31"/>
                <a:gd name="T10" fmla="*/ 7 w 54"/>
                <a:gd name="T11" fmla="*/ 24 h 31"/>
                <a:gd name="T12" fmla="*/ 4 w 54"/>
                <a:gd name="T13" fmla="*/ 21 h 31"/>
                <a:gd name="T14" fmla="*/ 2 w 54"/>
                <a:gd name="T15" fmla="*/ 19 h 31"/>
                <a:gd name="T16" fmla="*/ 0 w 54"/>
                <a:gd name="T17" fmla="*/ 16 h 31"/>
                <a:gd name="T18" fmla="*/ 0 w 54"/>
                <a:gd name="T19" fmla="*/ 12 h 31"/>
                <a:gd name="T20" fmla="*/ 2 w 54"/>
                <a:gd name="T21" fmla="*/ 9 h 31"/>
                <a:gd name="T22" fmla="*/ 3 w 54"/>
                <a:gd name="T23" fmla="*/ 6 h 31"/>
                <a:gd name="T24" fmla="*/ 6 w 54"/>
                <a:gd name="T25" fmla="*/ 4 h 31"/>
                <a:gd name="T26" fmla="*/ 9 w 54"/>
                <a:gd name="T27" fmla="*/ 2 h 31"/>
                <a:gd name="T28" fmla="*/ 13 w 54"/>
                <a:gd name="T29" fmla="*/ 1 h 31"/>
                <a:gd name="T30" fmla="*/ 18 w 54"/>
                <a:gd name="T31" fmla="*/ 0 h 31"/>
                <a:gd name="T32" fmla="*/ 23 w 54"/>
                <a:gd name="T33" fmla="*/ 0 h 31"/>
                <a:gd name="T34" fmla="*/ 28 w 54"/>
                <a:gd name="T35" fmla="*/ 0 h 31"/>
                <a:gd name="T36" fmla="*/ 33 w 54"/>
                <a:gd name="T37" fmla="*/ 0 h 31"/>
                <a:gd name="T38" fmla="*/ 38 w 54"/>
                <a:gd name="T39" fmla="*/ 2 h 31"/>
                <a:gd name="T40" fmla="*/ 43 w 54"/>
                <a:gd name="T41" fmla="*/ 4 h 31"/>
                <a:gd name="T42" fmla="*/ 47 w 54"/>
                <a:gd name="T43" fmla="*/ 5 h 31"/>
                <a:gd name="T44" fmla="*/ 49 w 54"/>
                <a:gd name="T45" fmla="*/ 8 h 31"/>
                <a:gd name="T46" fmla="*/ 52 w 54"/>
                <a:gd name="T47" fmla="*/ 11 h 31"/>
                <a:gd name="T48" fmla="*/ 53 w 54"/>
                <a:gd name="T49" fmla="*/ 14 h 31"/>
                <a:gd name="T50" fmla="*/ 53 w 54"/>
                <a:gd name="T51" fmla="*/ 17 h 31"/>
                <a:gd name="T52" fmla="*/ 52 w 54"/>
                <a:gd name="T53" fmla="*/ 20 h 31"/>
                <a:gd name="T54" fmla="*/ 50 w 54"/>
                <a:gd name="T55" fmla="*/ 23 h 31"/>
                <a:gd name="T56" fmla="*/ 47 w 54"/>
                <a:gd name="T57" fmla="*/ 25 h 31"/>
                <a:gd name="T58" fmla="*/ 44 w 54"/>
                <a:gd name="T59" fmla="*/ 27 h 31"/>
                <a:gd name="T60" fmla="*/ 40 w 54"/>
                <a:gd name="T61" fmla="*/ 29 h 31"/>
                <a:gd name="T62" fmla="*/ 35 w 54"/>
                <a:gd name="T63" fmla="*/ 30 h 31"/>
                <a:gd name="T64" fmla="*/ 30 w 54"/>
                <a:gd name="T65" fmla="*/ 30 h 31"/>
                <a:gd name="T66" fmla="*/ 25 w 54"/>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1">
                  <a:moveTo>
                    <a:pt x="25" y="30"/>
                  </a:moveTo>
                  <a:lnTo>
                    <a:pt x="25" y="30"/>
                  </a:lnTo>
                  <a:lnTo>
                    <a:pt x="19" y="30"/>
                  </a:lnTo>
                  <a:lnTo>
                    <a:pt x="15" y="28"/>
                  </a:lnTo>
                  <a:lnTo>
                    <a:pt x="10" y="26"/>
                  </a:lnTo>
                  <a:lnTo>
                    <a:pt x="7" y="24"/>
                  </a:lnTo>
                  <a:lnTo>
                    <a:pt x="4" y="21"/>
                  </a:lnTo>
                  <a:lnTo>
                    <a:pt x="2" y="19"/>
                  </a:lnTo>
                  <a:lnTo>
                    <a:pt x="0" y="16"/>
                  </a:lnTo>
                  <a:lnTo>
                    <a:pt x="0" y="12"/>
                  </a:lnTo>
                  <a:lnTo>
                    <a:pt x="2" y="9"/>
                  </a:lnTo>
                  <a:lnTo>
                    <a:pt x="3" y="6"/>
                  </a:lnTo>
                  <a:lnTo>
                    <a:pt x="6" y="4"/>
                  </a:lnTo>
                  <a:lnTo>
                    <a:pt x="9" y="2"/>
                  </a:lnTo>
                  <a:lnTo>
                    <a:pt x="13" y="1"/>
                  </a:lnTo>
                  <a:lnTo>
                    <a:pt x="18" y="0"/>
                  </a:lnTo>
                  <a:lnTo>
                    <a:pt x="23" y="0"/>
                  </a:lnTo>
                  <a:lnTo>
                    <a:pt x="28" y="0"/>
                  </a:lnTo>
                  <a:lnTo>
                    <a:pt x="33" y="0"/>
                  </a:lnTo>
                  <a:lnTo>
                    <a:pt x="38" y="2"/>
                  </a:lnTo>
                  <a:lnTo>
                    <a:pt x="43" y="4"/>
                  </a:lnTo>
                  <a:lnTo>
                    <a:pt x="47" y="5"/>
                  </a:lnTo>
                  <a:lnTo>
                    <a:pt x="49" y="8"/>
                  </a:lnTo>
                  <a:lnTo>
                    <a:pt x="52" y="11"/>
                  </a:lnTo>
                  <a:lnTo>
                    <a:pt x="53" y="14"/>
                  </a:lnTo>
                  <a:lnTo>
                    <a:pt x="53" y="17"/>
                  </a:lnTo>
                  <a:lnTo>
                    <a:pt x="52" y="20"/>
                  </a:lnTo>
                  <a:lnTo>
                    <a:pt x="50" y="23"/>
                  </a:lnTo>
                  <a:lnTo>
                    <a:pt x="47" y="25"/>
                  </a:lnTo>
                  <a:lnTo>
                    <a:pt x="44" y="27"/>
                  </a:lnTo>
                  <a:lnTo>
                    <a:pt x="40" y="29"/>
                  </a:lnTo>
                  <a:lnTo>
                    <a:pt x="35" y="30"/>
                  </a:lnTo>
                  <a:lnTo>
                    <a:pt x="30" y="30"/>
                  </a:lnTo>
                  <a:lnTo>
                    <a:pt x="25"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8" name="Freeform 973"/>
            <p:cNvSpPr>
              <a:spLocks/>
            </p:cNvSpPr>
            <p:nvPr/>
          </p:nvSpPr>
          <p:spPr bwMode="auto">
            <a:xfrm>
              <a:off x="4134" y="2848"/>
              <a:ext cx="36" cy="20"/>
            </a:xfrm>
            <a:custGeom>
              <a:avLst/>
              <a:gdLst>
                <a:gd name="T0" fmla="*/ 16 w 36"/>
                <a:gd name="T1" fmla="*/ 19 h 20"/>
                <a:gd name="T2" fmla="*/ 13 w 36"/>
                <a:gd name="T3" fmla="*/ 18 h 20"/>
                <a:gd name="T4" fmla="*/ 9 w 36"/>
                <a:gd name="T5" fmla="*/ 17 h 20"/>
                <a:gd name="T6" fmla="*/ 7 w 36"/>
                <a:gd name="T7" fmla="*/ 16 h 20"/>
                <a:gd name="T8" fmla="*/ 4 w 36"/>
                <a:gd name="T9" fmla="*/ 15 h 20"/>
                <a:gd name="T10" fmla="*/ 3 w 36"/>
                <a:gd name="T11" fmla="*/ 14 h 20"/>
                <a:gd name="T12" fmla="*/ 1 w 36"/>
                <a:gd name="T13" fmla="*/ 12 h 20"/>
                <a:gd name="T14" fmla="*/ 0 w 36"/>
                <a:gd name="T15" fmla="*/ 10 h 20"/>
                <a:gd name="T16" fmla="*/ 0 w 36"/>
                <a:gd name="T17" fmla="*/ 8 h 20"/>
                <a:gd name="T18" fmla="*/ 0 w 36"/>
                <a:gd name="T19" fmla="*/ 6 h 20"/>
                <a:gd name="T20" fmla="*/ 2 w 36"/>
                <a:gd name="T21" fmla="*/ 5 h 20"/>
                <a:gd name="T22" fmla="*/ 3 w 36"/>
                <a:gd name="T23" fmla="*/ 3 h 20"/>
                <a:gd name="T24" fmla="*/ 6 w 36"/>
                <a:gd name="T25" fmla="*/ 2 h 20"/>
                <a:gd name="T26" fmla="*/ 9 w 36"/>
                <a:gd name="T27" fmla="*/ 1 h 20"/>
                <a:gd name="T28" fmla="*/ 12 w 36"/>
                <a:gd name="T29" fmla="*/ 0 h 20"/>
                <a:gd name="T30" fmla="*/ 15 w 36"/>
                <a:gd name="T31" fmla="*/ 0 h 20"/>
                <a:gd name="T32" fmla="*/ 19 w 36"/>
                <a:gd name="T33" fmla="*/ 0 h 20"/>
                <a:gd name="T34" fmla="*/ 22 w 36"/>
                <a:gd name="T35" fmla="*/ 1 h 20"/>
                <a:gd name="T36" fmla="*/ 26 w 36"/>
                <a:gd name="T37" fmla="*/ 2 h 20"/>
                <a:gd name="T38" fmla="*/ 29 w 36"/>
                <a:gd name="T39" fmla="*/ 2 h 20"/>
                <a:gd name="T40" fmla="*/ 31 w 36"/>
                <a:gd name="T41" fmla="*/ 4 h 20"/>
                <a:gd name="T42" fmla="*/ 33 w 36"/>
                <a:gd name="T43" fmla="*/ 5 h 20"/>
                <a:gd name="T44" fmla="*/ 35 w 36"/>
                <a:gd name="T45" fmla="*/ 7 h 20"/>
                <a:gd name="T46" fmla="*/ 35 w 36"/>
                <a:gd name="T47" fmla="*/ 9 h 20"/>
                <a:gd name="T48" fmla="*/ 35 w 36"/>
                <a:gd name="T49" fmla="*/ 11 h 20"/>
                <a:gd name="T50" fmla="*/ 35 w 36"/>
                <a:gd name="T51" fmla="*/ 13 h 20"/>
                <a:gd name="T52" fmla="*/ 33 w 36"/>
                <a:gd name="T53" fmla="*/ 14 h 20"/>
                <a:gd name="T54" fmla="*/ 32 w 36"/>
                <a:gd name="T55" fmla="*/ 16 h 20"/>
                <a:gd name="T56" fmla="*/ 29 w 36"/>
                <a:gd name="T57" fmla="*/ 17 h 20"/>
                <a:gd name="T58" fmla="*/ 26 w 36"/>
                <a:gd name="T59" fmla="*/ 18 h 20"/>
                <a:gd name="T60" fmla="*/ 23 w 36"/>
                <a:gd name="T61" fmla="*/ 19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9" y="17"/>
                  </a:lnTo>
                  <a:lnTo>
                    <a:pt x="7" y="16"/>
                  </a:lnTo>
                  <a:lnTo>
                    <a:pt x="4" y="15"/>
                  </a:lnTo>
                  <a:lnTo>
                    <a:pt x="3" y="14"/>
                  </a:lnTo>
                  <a:lnTo>
                    <a:pt x="1" y="12"/>
                  </a:lnTo>
                  <a:lnTo>
                    <a:pt x="0" y="10"/>
                  </a:lnTo>
                  <a:lnTo>
                    <a:pt x="0" y="8"/>
                  </a:lnTo>
                  <a:lnTo>
                    <a:pt x="0" y="6"/>
                  </a:lnTo>
                  <a:lnTo>
                    <a:pt x="2" y="5"/>
                  </a:lnTo>
                  <a:lnTo>
                    <a:pt x="3" y="3"/>
                  </a:lnTo>
                  <a:lnTo>
                    <a:pt x="6" y="2"/>
                  </a:lnTo>
                  <a:lnTo>
                    <a:pt x="9" y="1"/>
                  </a:lnTo>
                  <a:lnTo>
                    <a:pt x="12" y="0"/>
                  </a:lnTo>
                  <a:lnTo>
                    <a:pt x="15" y="0"/>
                  </a:lnTo>
                  <a:lnTo>
                    <a:pt x="19" y="0"/>
                  </a:lnTo>
                  <a:lnTo>
                    <a:pt x="22" y="1"/>
                  </a:lnTo>
                  <a:lnTo>
                    <a:pt x="26" y="2"/>
                  </a:lnTo>
                  <a:lnTo>
                    <a:pt x="29" y="2"/>
                  </a:lnTo>
                  <a:lnTo>
                    <a:pt x="31" y="4"/>
                  </a:lnTo>
                  <a:lnTo>
                    <a:pt x="33" y="5"/>
                  </a:lnTo>
                  <a:lnTo>
                    <a:pt x="35" y="7"/>
                  </a:lnTo>
                  <a:lnTo>
                    <a:pt x="35" y="9"/>
                  </a:lnTo>
                  <a:lnTo>
                    <a:pt x="35" y="11"/>
                  </a:lnTo>
                  <a:lnTo>
                    <a:pt x="35" y="13"/>
                  </a:lnTo>
                  <a:lnTo>
                    <a:pt x="33" y="14"/>
                  </a:lnTo>
                  <a:lnTo>
                    <a:pt x="32" y="16"/>
                  </a:lnTo>
                  <a:lnTo>
                    <a:pt x="29" y="17"/>
                  </a:lnTo>
                  <a:lnTo>
                    <a:pt x="26" y="18"/>
                  </a:lnTo>
                  <a:lnTo>
                    <a:pt x="23" y="19"/>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79" name="Freeform 974"/>
            <p:cNvSpPr>
              <a:spLocks/>
            </p:cNvSpPr>
            <p:nvPr/>
          </p:nvSpPr>
          <p:spPr bwMode="auto">
            <a:xfrm>
              <a:off x="4134" y="2848"/>
              <a:ext cx="42" cy="26"/>
            </a:xfrm>
            <a:custGeom>
              <a:avLst/>
              <a:gdLst>
                <a:gd name="T0" fmla="*/ 19 w 42"/>
                <a:gd name="T1" fmla="*/ 25 h 26"/>
                <a:gd name="T2" fmla="*/ 19 w 42"/>
                <a:gd name="T3" fmla="*/ 25 h 26"/>
                <a:gd name="T4" fmla="*/ 15 w 42"/>
                <a:gd name="T5" fmla="*/ 24 h 26"/>
                <a:gd name="T6" fmla="*/ 11 w 42"/>
                <a:gd name="T7" fmla="*/ 23 h 26"/>
                <a:gd name="T8" fmla="*/ 8 w 42"/>
                <a:gd name="T9" fmla="*/ 21 h 26"/>
                <a:gd name="T10" fmla="*/ 5 w 42"/>
                <a:gd name="T11" fmla="*/ 20 h 26"/>
                <a:gd name="T12" fmla="*/ 3 w 42"/>
                <a:gd name="T13" fmla="*/ 18 h 26"/>
                <a:gd name="T14" fmla="*/ 1 w 42"/>
                <a:gd name="T15" fmla="*/ 16 h 26"/>
                <a:gd name="T16" fmla="*/ 0 w 42"/>
                <a:gd name="T17" fmla="*/ 13 h 26"/>
                <a:gd name="T18" fmla="*/ 0 w 42"/>
                <a:gd name="T19" fmla="*/ 11 h 26"/>
                <a:gd name="T20" fmla="*/ 0 w 42"/>
                <a:gd name="T21" fmla="*/ 8 h 26"/>
                <a:gd name="T22" fmla="*/ 2 w 42"/>
                <a:gd name="T23" fmla="*/ 6 h 26"/>
                <a:gd name="T24" fmla="*/ 4 w 42"/>
                <a:gd name="T25" fmla="*/ 4 h 26"/>
                <a:gd name="T26" fmla="*/ 7 w 42"/>
                <a:gd name="T27" fmla="*/ 2 h 26"/>
                <a:gd name="T28" fmla="*/ 10 w 42"/>
                <a:gd name="T29" fmla="*/ 1 h 26"/>
                <a:gd name="T30" fmla="*/ 14 w 42"/>
                <a:gd name="T31" fmla="*/ 0 h 26"/>
                <a:gd name="T32" fmla="*/ 18 w 42"/>
                <a:gd name="T33" fmla="*/ 0 h 26"/>
                <a:gd name="T34" fmla="*/ 22 w 42"/>
                <a:gd name="T35" fmla="*/ 0 h 26"/>
                <a:gd name="T36" fmla="*/ 26 w 42"/>
                <a:gd name="T37" fmla="*/ 1 h 26"/>
                <a:gd name="T38" fmla="*/ 30 w 42"/>
                <a:gd name="T39" fmla="*/ 2 h 26"/>
                <a:gd name="T40" fmla="*/ 34 w 42"/>
                <a:gd name="T41" fmla="*/ 3 h 26"/>
                <a:gd name="T42" fmla="*/ 36 w 42"/>
                <a:gd name="T43" fmla="*/ 5 h 26"/>
                <a:gd name="T44" fmla="*/ 39 w 42"/>
                <a:gd name="T45" fmla="*/ 7 h 26"/>
                <a:gd name="T46" fmla="*/ 41 w 42"/>
                <a:gd name="T47" fmla="*/ 9 h 26"/>
                <a:gd name="T48" fmla="*/ 41 w 42"/>
                <a:gd name="T49" fmla="*/ 12 h 26"/>
                <a:gd name="T50" fmla="*/ 41 w 42"/>
                <a:gd name="T51" fmla="*/ 14 h 26"/>
                <a:gd name="T52" fmla="*/ 41 w 42"/>
                <a:gd name="T53" fmla="*/ 17 h 26"/>
                <a:gd name="T54" fmla="*/ 39 w 42"/>
                <a:gd name="T55" fmla="*/ 19 h 26"/>
                <a:gd name="T56" fmla="*/ 37 w 42"/>
                <a:gd name="T57" fmla="*/ 21 h 26"/>
                <a:gd name="T58" fmla="*/ 34 w 42"/>
                <a:gd name="T59" fmla="*/ 22 h 26"/>
                <a:gd name="T60" fmla="*/ 31 w 42"/>
                <a:gd name="T61" fmla="*/ 24 h 26"/>
                <a:gd name="T62" fmla="*/ 27 w 42"/>
                <a:gd name="T63" fmla="*/ 25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1" y="23"/>
                  </a:lnTo>
                  <a:lnTo>
                    <a:pt x="8" y="21"/>
                  </a:lnTo>
                  <a:lnTo>
                    <a:pt x="5" y="20"/>
                  </a:lnTo>
                  <a:lnTo>
                    <a:pt x="3" y="18"/>
                  </a:lnTo>
                  <a:lnTo>
                    <a:pt x="1" y="16"/>
                  </a:lnTo>
                  <a:lnTo>
                    <a:pt x="0" y="13"/>
                  </a:lnTo>
                  <a:lnTo>
                    <a:pt x="0" y="11"/>
                  </a:lnTo>
                  <a:lnTo>
                    <a:pt x="0" y="8"/>
                  </a:lnTo>
                  <a:lnTo>
                    <a:pt x="2" y="6"/>
                  </a:lnTo>
                  <a:lnTo>
                    <a:pt x="4" y="4"/>
                  </a:lnTo>
                  <a:lnTo>
                    <a:pt x="7" y="2"/>
                  </a:lnTo>
                  <a:lnTo>
                    <a:pt x="10" y="1"/>
                  </a:lnTo>
                  <a:lnTo>
                    <a:pt x="14" y="0"/>
                  </a:lnTo>
                  <a:lnTo>
                    <a:pt x="18" y="0"/>
                  </a:lnTo>
                  <a:lnTo>
                    <a:pt x="22" y="0"/>
                  </a:lnTo>
                  <a:lnTo>
                    <a:pt x="26" y="1"/>
                  </a:lnTo>
                  <a:lnTo>
                    <a:pt x="30" y="2"/>
                  </a:lnTo>
                  <a:lnTo>
                    <a:pt x="34" y="3"/>
                  </a:lnTo>
                  <a:lnTo>
                    <a:pt x="36" y="5"/>
                  </a:lnTo>
                  <a:lnTo>
                    <a:pt x="39" y="7"/>
                  </a:lnTo>
                  <a:lnTo>
                    <a:pt x="41" y="9"/>
                  </a:lnTo>
                  <a:lnTo>
                    <a:pt x="41" y="12"/>
                  </a:lnTo>
                  <a:lnTo>
                    <a:pt x="41" y="14"/>
                  </a:lnTo>
                  <a:lnTo>
                    <a:pt x="41" y="17"/>
                  </a:lnTo>
                  <a:lnTo>
                    <a:pt x="39" y="19"/>
                  </a:lnTo>
                  <a:lnTo>
                    <a:pt x="37" y="21"/>
                  </a:lnTo>
                  <a:lnTo>
                    <a:pt x="34" y="22"/>
                  </a:lnTo>
                  <a:lnTo>
                    <a:pt x="31" y="24"/>
                  </a:lnTo>
                  <a:lnTo>
                    <a:pt x="27" y="25"/>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0" name="Freeform 975"/>
            <p:cNvSpPr>
              <a:spLocks/>
            </p:cNvSpPr>
            <p:nvPr/>
          </p:nvSpPr>
          <p:spPr bwMode="auto">
            <a:xfrm>
              <a:off x="4168" y="2872"/>
              <a:ext cx="3" cy="3"/>
            </a:xfrm>
            <a:custGeom>
              <a:avLst/>
              <a:gdLst>
                <a:gd name="T0" fmla="*/ 2 w 3"/>
                <a:gd name="T1" fmla="*/ 2 h 3"/>
                <a:gd name="T2" fmla="*/ 2 w 3"/>
                <a:gd name="T3" fmla="*/ 1 h 3"/>
                <a:gd name="T4" fmla="*/ 2 w 3"/>
                <a:gd name="T5" fmla="*/ 0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0"/>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1" name="Freeform 976"/>
            <p:cNvSpPr>
              <a:spLocks/>
            </p:cNvSpPr>
            <p:nvPr/>
          </p:nvSpPr>
          <p:spPr bwMode="auto">
            <a:xfrm>
              <a:off x="4138" y="2872"/>
              <a:ext cx="31" cy="7"/>
            </a:xfrm>
            <a:custGeom>
              <a:avLst/>
              <a:gdLst>
                <a:gd name="T0" fmla="*/ 0 w 31"/>
                <a:gd name="T1" fmla="*/ 5 h 7"/>
                <a:gd name="T2" fmla="*/ 7 w 31"/>
                <a:gd name="T3" fmla="*/ 6 h 7"/>
                <a:gd name="T4" fmla="*/ 13 w 31"/>
                <a:gd name="T5" fmla="*/ 6 h 7"/>
                <a:gd name="T6" fmla="*/ 18 w 31"/>
                <a:gd name="T7" fmla="*/ 6 h 7"/>
                <a:gd name="T8" fmla="*/ 22 w 31"/>
                <a:gd name="T9" fmla="*/ 6 h 7"/>
                <a:gd name="T10" fmla="*/ 25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1 w 31"/>
                <a:gd name="T25" fmla="*/ 2 h 7"/>
                <a:gd name="T26" fmla="*/ 18 w 31"/>
                <a:gd name="T27" fmla="*/ 2 h 7"/>
                <a:gd name="T28" fmla="*/ 13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7" y="6"/>
                  </a:lnTo>
                  <a:lnTo>
                    <a:pt x="13" y="6"/>
                  </a:lnTo>
                  <a:lnTo>
                    <a:pt x="18" y="6"/>
                  </a:lnTo>
                  <a:lnTo>
                    <a:pt x="22" y="6"/>
                  </a:lnTo>
                  <a:lnTo>
                    <a:pt x="25" y="6"/>
                  </a:lnTo>
                  <a:lnTo>
                    <a:pt x="28" y="5"/>
                  </a:lnTo>
                  <a:lnTo>
                    <a:pt x="29" y="5"/>
                  </a:lnTo>
                  <a:lnTo>
                    <a:pt x="30" y="4"/>
                  </a:lnTo>
                  <a:lnTo>
                    <a:pt x="25" y="1"/>
                  </a:lnTo>
                  <a:lnTo>
                    <a:pt x="24" y="1"/>
                  </a:lnTo>
                  <a:lnTo>
                    <a:pt x="23" y="1"/>
                  </a:lnTo>
                  <a:lnTo>
                    <a:pt x="21" y="2"/>
                  </a:lnTo>
                  <a:lnTo>
                    <a:pt x="18" y="2"/>
                  </a:lnTo>
                  <a:lnTo>
                    <a:pt x="13"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2" name="Freeform 977"/>
            <p:cNvSpPr>
              <a:spLocks/>
            </p:cNvSpPr>
            <p:nvPr/>
          </p:nvSpPr>
          <p:spPr bwMode="auto">
            <a:xfrm>
              <a:off x="4135" y="2872"/>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3" name="Freeform 978"/>
            <p:cNvSpPr>
              <a:spLocks/>
            </p:cNvSpPr>
            <p:nvPr/>
          </p:nvSpPr>
          <p:spPr bwMode="auto">
            <a:xfrm>
              <a:off x="4071" y="2831"/>
              <a:ext cx="48" cy="22"/>
            </a:xfrm>
            <a:custGeom>
              <a:avLst/>
              <a:gdLst>
                <a:gd name="T0" fmla="*/ 0 w 48"/>
                <a:gd name="T1" fmla="*/ 7 h 22"/>
                <a:gd name="T2" fmla="*/ 0 w 48"/>
                <a:gd name="T3" fmla="*/ 9 h 22"/>
                <a:gd name="T4" fmla="*/ 1 w 48"/>
                <a:gd name="T5" fmla="*/ 12 h 22"/>
                <a:gd name="T6" fmla="*/ 3 w 48"/>
                <a:gd name="T7" fmla="*/ 14 h 22"/>
                <a:gd name="T8" fmla="*/ 5 w 48"/>
                <a:gd name="T9" fmla="*/ 16 h 22"/>
                <a:gd name="T10" fmla="*/ 9 w 48"/>
                <a:gd name="T11" fmla="*/ 18 h 22"/>
                <a:gd name="T12" fmla="*/ 12 w 48"/>
                <a:gd name="T13" fmla="*/ 19 h 22"/>
                <a:gd name="T14" fmla="*/ 17 w 48"/>
                <a:gd name="T15" fmla="*/ 20 h 22"/>
                <a:gd name="T16" fmla="*/ 21 w 48"/>
                <a:gd name="T17" fmla="*/ 21 h 22"/>
                <a:gd name="T18" fmla="*/ 26 w 48"/>
                <a:gd name="T19" fmla="*/ 21 h 22"/>
                <a:gd name="T20" fmla="*/ 30 w 48"/>
                <a:gd name="T21" fmla="*/ 20 h 22"/>
                <a:gd name="T22" fmla="*/ 35 w 48"/>
                <a:gd name="T23" fmla="*/ 20 h 22"/>
                <a:gd name="T24" fmla="*/ 38 w 48"/>
                <a:gd name="T25" fmla="*/ 19 h 22"/>
                <a:gd name="T26" fmla="*/ 41 w 48"/>
                <a:gd name="T27" fmla="*/ 17 h 22"/>
                <a:gd name="T28" fmla="*/ 43 w 48"/>
                <a:gd name="T29" fmla="*/ 15 h 22"/>
                <a:gd name="T30" fmla="*/ 45 w 48"/>
                <a:gd name="T31" fmla="*/ 12 h 22"/>
                <a:gd name="T32" fmla="*/ 46 w 48"/>
                <a:gd name="T33" fmla="*/ 11 h 22"/>
                <a:gd name="T34" fmla="*/ 47 w 48"/>
                <a:gd name="T35" fmla="*/ 4 h 22"/>
                <a:gd name="T36" fmla="*/ 0 w 48"/>
                <a:gd name="T37" fmla="*/ 0 h 22"/>
                <a:gd name="T38" fmla="*/ 0 w 48"/>
                <a:gd name="T39"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2">
                  <a:moveTo>
                    <a:pt x="0" y="7"/>
                  </a:moveTo>
                  <a:lnTo>
                    <a:pt x="0" y="9"/>
                  </a:lnTo>
                  <a:lnTo>
                    <a:pt x="1" y="12"/>
                  </a:lnTo>
                  <a:lnTo>
                    <a:pt x="3" y="14"/>
                  </a:lnTo>
                  <a:lnTo>
                    <a:pt x="5" y="16"/>
                  </a:lnTo>
                  <a:lnTo>
                    <a:pt x="9" y="18"/>
                  </a:lnTo>
                  <a:lnTo>
                    <a:pt x="12" y="19"/>
                  </a:lnTo>
                  <a:lnTo>
                    <a:pt x="17" y="20"/>
                  </a:lnTo>
                  <a:lnTo>
                    <a:pt x="21" y="21"/>
                  </a:lnTo>
                  <a:lnTo>
                    <a:pt x="26" y="21"/>
                  </a:lnTo>
                  <a:lnTo>
                    <a:pt x="30" y="20"/>
                  </a:lnTo>
                  <a:lnTo>
                    <a:pt x="35" y="20"/>
                  </a:lnTo>
                  <a:lnTo>
                    <a:pt x="38" y="19"/>
                  </a:lnTo>
                  <a:lnTo>
                    <a:pt x="41" y="17"/>
                  </a:lnTo>
                  <a:lnTo>
                    <a:pt x="43" y="15"/>
                  </a:lnTo>
                  <a:lnTo>
                    <a:pt x="45" y="12"/>
                  </a:lnTo>
                  <a:lnTo>
                    <a:pt x="46" y="11"/>
                  </a:lnTo>
                  <a:lnTo>
                    <a:pt x="47" y="4"/>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4" name="Freeform 979"/>
            <p:cNvSpPr>
              <a:spLocks/>
            </p:cNvSpPr>
            <p:nvPr/>
          </p:nvSpPr>
          <p:spPr bwMode="auto">
            <a:xfrm>
              <a:off x="4071" y="2831"/>
              <a:ext cx="54" cy="28"/>
            </a:xfrm>
            <a:custGeom>
              <a:avLst/>
              <a:gdLst>
                <a:gd name="T0" fmla="*/ 0 w 54"/>
                <a:gd name="T1" fmla="*/ 9 h 28"/>
                <a:gd name="T2" fmla="*/ 0 w 54"/>
                <a:gd name="T3" fmla="*/ 9 h 28"/>
                <a:gd name="T4" fmla="*/ 0 w 54"/>
                <a:gd name="T5" fmla="*/ 12 h 28"/>
                <a:gd name="T6" fmla="*/ 1 w 54"/>
                <a:gd name="T7" fmla="*/ 15 h 28"/>
                <a:gd name="T8" fmla="*/ 3 w 54"/>
                <a:gd name="T9" fmla="*/ 18 h 28"/>
                <a:gd name="T10" fmla="*/ 6 w 54"/>
                <a:gd name="T11" fmla="*/ 20 h 28"/>
                <a:gd name="T12" fmla="*/ 10 w 54"/>
                <a:gd name="T13" fmla="*/ 23 h 28"/>
                <a:gd name="T14" fmla="*/ 14 w 54"/>
                <a:gd name="T15" fmla="*/ 24 h 28"/>
                <a:gd name="T16" fmla="*/ 19 w 54"/>
                <a:gd name="T17" fmla="*/ 26 h 28"/>
                <a:gd name="T18" fmla="*/ 24 w 54"/>
                <a:gd name="T19" fmla="*/ 27 h 28"/>
                <a:gd name="T20" fmla="*/ 29 w 54"/>
                <a:gd name="T21" fmla="*/ 27 h 28"/>
                <a:gd name="T22" fmla="*/ 34 w 54"/>
                <a:gd name="T23" fmla="*/ 26 h 28"/>
                <a:gd name="T24" fmla="*/ 39 w 54"/>
                <a:gd name="T25" fmla="*/ 26 h 28"/>
                <a:gd name="T26" fmla="*/ 43 w 54"/>
                <a:gd name="T27" fmla="*/ 24 h 28"/>
                <a:gd name="T28" fmla="*/ 46 w 54"/>
                <a:gd name="T29" fmla="*/ 22 h 28"/>
                <a:gd name="T30" fmla="*/ 49 w 54"/>
                <a:gd name="T31" fmla="*/ 19 h 28"/>
                <a:gd name="T32" fmla="*/ 51 w 54"/>
                <a:gd name="T33" fmla="*/ 16 h 28"/>
                <a:gd name="T34" fmla="*/ 52 w 54"/>
                <a:gd name="T35" fmla="*/ 14 h 28"/>
                <a:gd name="T36" fmla="*/ 53 w 54"/>
                <a:gd name="T37" fmla="*/ 5 h 28"/>
                <a:gd name="T38" fmla="*/ 0 w 54"/>
                <a:gd name="T39" fmla="*/ 0 h 28"/>
                <a:gd name="T40" fmla="*/ 0 w 54"/>
                <a:gd name="T41"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8">
                  <a:moveTo>
                    <a:pt x="0" y="9"/>
                  </a:moveTo>
                  <a:lnTo>
                    <a:pt x="0" y="9"/>
                  </a:lnTo>
                  <a:lnTo>
                    <a:pt x="0" y="12"/>
                  </a:lnTo>
                  <a:lnTo>
                    <a:pt x="1" y="15"/>
                  </a:lnTo>
                  <a:lnTo>
                    <a:pt x="3" y="18"/>
                  </a:lnTo>
                  <a:lnTo>
                    <a:pt x="6" y="20"/>
                  </a:lnTo>
                  <a:lnTo>
                    <a:pt x="10" y="23"/>
                  </a:lnTo>
                  <a:lnTo>
                    <a:pt x="14" y="24"/>
                  </a:lnTo>
                  <a:lnTo>
                    <a:pt x="19" y="26"/>
                  </a:lnTo>
                  <a:lnTo>
                    <a:pt x="24" y="27"/>
                  </a:lnTo>
                  <a:lnTo>
                    <a:pt x="29" y="27"/>
                  </a:lnTo>
                  <a:lnTo>
                    <a:pt x="34" y="26"/>
                  </a:lnTo>
                  <a:lnTo>
                    <a:pt x="39" y="26"/>
                  </a:lnTo>
                  <a:lnTo>
                    <a:pt x="43" y="24"/>
                  </a:lnTo>
                  <a:lnTo>
                    <a:pt x="46" y="22"/>
                  </a:lnTo>
                  <a:lnTo>
                    <a:pt x="49" y="19"/>
                  </a:lnTo>
                  <a:lnTo>
                    <a:pt x="51" y="16"/>
                  </a:lnTo>
                  <a:lnTo>
                    <a:pt x="52" y="14"/>
                  </a:lnTo>
                  <a:lnTo>
                    <a:pt x="53" y="5"/>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5" name="Freeform 980"/>
            <p:cNvSpPr>
              <a:spLocks/>
            </p:cNvSpPr>
            <p:nvPr/>
          </p:nvSpPr>
          <p:spPr bwMode="auto">
            <a:xfrm>
              <a:off x="4072" y="2818"/>
              <a:ext cx="47" cy="26"/>
            </a:xfrm>
            <a:custGeom>
              <a:avLst/>
              <a:gdLst>
                <a:gd name="T0" fmla="*/ 21 w 47"/>
                <a:gd name="T1" fmla="*/ 25 h 26"/>
                <a:gd name="T2" fmla="*/ 17 w 47"/>
                <a:gd name="T3" fmla="*/ 24 h 26"/>
                <a:gd name="T4" fmla="*/ 12 w 47"/>
                <a:gd name="T5" fmla="*/ 23 h 26"/>
                <a:gd name="T6" fmla="*/ 9 w 47"/>
                <a:gd name="T7" fmla="*/ 22 h 26"/>
                <a:gd name="T8" fmla="*/ 5 w 47"/>
                <a:gd name="T9" fmla="*/ 19 h 26"/>
                <a:gd name="T10" fmla="*/ 3 w 47"/>
                <a:gd name="T11" fmla="*/ 18 h 26"/>
                <a:gd name="T12" fmla="*/ 1 w 47"/>
                <a:gd name="T13" fmla="*/ 15 h 26"/>
                <a:gd name="T14" fmla="*/ 0 w 47"/>
                <a:gd name="T15" fmla="*/ 13 h 26"/>
                <a:gd name="T16" fmla="*/ 0 w 47"/>
                <a:gd name="T17" fmla="*/ 10 h 26"/>
                <a:gd name="T18" fmla="*/ 1 w 47"/>
                <a:gd name="T19" fmla="*/ 8 h 26"/>
                <a:gd name="T20" fmla="*/ 3 w 47"/>
                <a:gd name="T21" fmla="*/ 6 h 26"/>
                <a:gd name="T22" fmla="*/ 4 w 47"/>
                <a:gd name="T23" fmla="*/ 4 h 26"/>
                <a:gd name="T24" fmla="*/ 8 w 47"/>
                <a:gd name="T25" fmla="*/ 2 h 26"/>
                <a:gd name="T26" fmla="*/ 12 w 47"/>
                <a:gd name="T27" fmla="*/ 1 h 26"/>
                <a:gd name="T28" fmla="*/ 15 w 47"/>
                <a:gd name="T29" fmla="*/ 1 h 26"/>
                <a:gd name="T30" fmla="*/ 19 w 47"/>
                <a:gd name="T31" fmla="*/ 0 h 26"/>
                <a:gd name="T32" fmla="*/ 25 w 47"/>
                <a:gd name="T33" fmla="*/ 0 h 26"/>
                <a:gd name="T34" fmla="*/ 29 w 47"/>
                <a:gd name="T35" fmla="*/ 1 h 26"/>
                <a:gd name="T36" fmla="*/ 33 w 47"/>
                <a:gd name="T37" fmla="*/ 2 h 26"/>
                <a:gd name="T38" fmla="*/ 37 w 47"/>
                <a:gd name="T39" fmla="*/ 3 h 26"/>
                <a:gd name="T40" fmla="*/ 40 w 47"/>
                <a:gd name="T41" fmla="*/ 5 h 26"/>
                <a:gd name="T42" fmla="*/ 42 w 47"/>
                <a:gd name="T43" fmla="*/ 7 h 26"/>
                <a:gd name="T44" fmla="*/ 45 w 47"/>
                <a:gd name="T45" fmla="*/ 10 h 26"/>
                <a:gd name="T46" fmla="*/ 46 w 47"/>
                <a:gd name="T47" fmla="*/ 11 h 26"/>
                <a:gd name="T48" fmla="*/ 46 w 47"/>
                <a:gd name="T49" fmla="*/ 15 h 26"/>
                <a:gd name="T50" fmla="*/ 45 w 47"/>
                <a:gd name="T51" fmla="*/ 17 h 26"/>
                <a:gd name="T52" fmla="*/ 44 w 47"/>
                <a:gd name="T53" fmla="*/ 19 h 26"/>
                <a:gd name="T54" fmla="*/ 42 w 47"/>
                <a:gd name="T55" fmla="*/ 21 h 26"/>
                <a:gd name="T56" fmla="*/ 38 w 47"/>
                <a:gd name="T57" fmla="*/ 23 h 26"/>
                <a:gd name="T58" fmla="*/ 35 w 47"/>
                <a:gd name="T59" fmla="*/ 23 h 26"/>
                <a:gd name="T60" fmla="*/ 31 w 47"/>
                <a:gd name="T61" fmla="*/ 25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5" y="19"/>
                  </a:lnTo>
                  <a:lnTo>
                    <a:pt x="3" y="18"/>
                  </a:lnTo>
                  <a:lnTo>
                    <a:pt x="1" y="15"/>
                  </a:lnTo>
                  <a:lnTo>
                    <a:pt x="0" y="13"/>
                  </a:lnTo>
                  <a:lnTo>
                    <a:pt x="0" y="10"/>
                  </a:lnTo>
                  <a:lnTo>
                    <a:pt x="1" y="8"/>
                  </a:lnTo>
                  <a:lnTo>
                    <a:pt x="3" y="6"/>
                  </a:lnTo>
                  <a:lnTo>
                    <a:pt x="4" y="4"/>
                  </a:lnTo>
                  <a:lnTo>
                    <a:pt x="8" y="2"/>
                  </a:lnTo>
                  <a:lnTo>
                    <a:pt x="12" y="1"/>
                  </a:lnTo>
                  <a:lnTo>
                    <a:pt x="15" y="1"/>
                  </a:lnTo>
                  <a:lnTo>
                    <a:pt x="19" y="0"/>
                  </a:lnTo>
                  <a:lnTo>
                    <a:pt x="25" y="0"/>
                  </a:lnTo>
                  <a:lnTo>
                    <a:pt x="29" y="1"/>
                  </a:lnTo>
                  <a:lnTo>
                    <a:pt x="33" y="2"/>
                  </a:lnTo>
                  <a:lnTo>
                    <a:pt x="37" y="3"/>
                  </a:lnTo>
                  <a:lnTo>
                    <a:pt x="40" y="5"/>
                  </a:lnTo>
                  <a:lnTo>
                    <a:pt x="42" y="7"/>
                  </a:lnTo>
                  <a:lnTo>
                    <a:pt x="45" y="10"/>
                  </a:lnTo>
                  <a:lnTo>
                    <a:pt x="46" y="11"/>
                  </a:lnTo>
                  <a:lnTo>
                    <a:pt x="46" y="15"/>
                  </a:lnTo>
                  <a:lnTo>
                    <a:pt x="45" y="17"/>
                  </a:lnTo>
                  <a:lnTo>
                    <a:pt x="44" y="19"/>
                  </a:lnTo>
                  <a:lnTo>
                    <a:pt x="42" y="21"/>
                  </a:lnTo>
                  <a:lnTo>
                    <a:pt x="38" y="23"/>
                  </a:lnTo>
                  <a:lnTo>
                    <a:pt x="35" y="23"/>
                  </a:lnTo>
                  <a:lnTo>
                    <a:pt x="31" y="25"/>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6" name="Freeform 981"/>
            <p:cNvSpPr>
              <a:spLocks/>
            </p:cNvSpPr>
            <p:nvPr/>
          </p:nvSpPr>
          <p:spPr bwMode="auto">
            <a:xfrm>
              <a:off x="4072" y="2818"/>
              <a:ext cx="53" cy="32"/>
            </a:xfrm>
            <a:custGeom>
              <a:avLst/>
              <a:gdLst>
                <a:gd name="T0" fmla="*/ 24 w 53"/>
                <a:gd name="T1" fmla="*/ 31 h 32"/>
                <a:gd name="T2" fmla="*/ 24 w 53"/>
                <a:gd name="T3" fmla="*/ 31 h 32"/>
                <a:gd name="T4" fmla="*/ 19 w 53"/>
                <a:gd name="T5" fmla="*/ 30 h 32"/>
                <a:gd name="T6" fmla="*/ 14 w 53"/>
                <a:gd name="T7" fmla="*/ 28 h 32"/>
                <a:gd name="T8" fmla="*/ 10 w 53"/>
                <a:gd name="T9" fmla="*/ 27 h 32"/>
                <a:gd name="T10" fmla="*/ 6 w 53"/>
                <a:gd name="T11" fmla="*/ 24 h 32"/>
                <a:gd name="T12" fmla="*/ 3 w 53"/>
                <a:gd name="T13" fmla="*/ 22 h 32"/>
                <a:gd name="T14" fmla="*/ 1 w 53"/>
                <a:gd name="T15" fmla="*/ 19 h 32"/>
                <a:gd name="T16" fmla="*/ 0 w 53"/>
                <a:gd name="T17" fmla="*/ 16 h 32"/>
                <a:gd name="T18" fmla="*/ 0 w 53"/>
                <a:gd name="T19" fmla="*/ 13 h 32"/>
                <a:gd name="T20" fmla="*/ 1 w 53"/>
                <a:gd name="T21" fmla="*/ 10 h 32"/>
                <a:gd name="T22" fmla="*/ 3 w 53"/>
                <a:gd name="T23" fmla="*/ 7 h 32"/>
                <a:gd name="T24" fmla="*/ 5 w 53"/>
                <a:gd name="T25" fmla="*/ 5 h 32"/>
                <a:gd name="T26" fmla="*/ 9 w 53"/>
                <a:gd name="T27" fmla="*/ 3 h 32"/>
                <a:gd name="T28" fmla="*/ 13 w 53"/>
                <a:gd name="T29" fmla="*/ 1 h 32"/>
                <a:gd name="T30" fmla="*/ 17 w 53"/>
                <a:gd name="T31" fmla="*/ 1 h 32"/>
                <a:gd name="T32" fmla="*/ 22 w 53"/>
                <a:gd name="T33" fmla="*/ 0 h 32"/>
                <a:gd name="T34" fmla="*/ 28 w 53"/>
                <a:gd name="T35" fmla="*/ 0 h 32"/>
                <a:gd name="T36" fmla="*/ 33 w 53"/>
                <a:gd name="T37" fmla="*/ 1 h 32"/>
                <a:gd name="T38" fmla="*/ 37 w 53"/>
                <a:gd name="T39" fmla="*/ 2 h 32"/>
                <a:gd name="T40" fmla="*/ 42 w 53"/>
                <a:gd name="T41" fmla="*/ 4 h 32"/>
                <a:gd name="T42" fmla="*/ 45 w 53"/>
                <a:gd name="T43" fmla="*/ 6 h 32"/>
                <a:gd name="T44" fmla="*/ 48 w 53"/>
                <a:gd name="T45" fmla="*/ 9 h 32"/>
                <a:gd name="T46" fmla="*/ 51 w 53"/>
                <a:gd name="T47" fmla="*/ 12 h 32"/>
                <a:gd name="T48" fmla="*/ 52 w 53"/>
                <a:gd name="T49" fmla="*/ 14 h 32"/>
                <a:gd name="T50" fmla="*/ 52 w 53"/>
                <a:gd name="T51" fmla="*/ 18 h 32"/>
                <a:gd name="T52" fmla="*/ 51 w 53"/>
                <a:gd name="T53" fmla="*/ 21 h 32"/>
                <a:gd name="T54" fmla="*/ 50 w 53"/>
                <a:gd name="T55" fmla="*/ 24 h 32"/>
                <a:gd name="T56" fmla="*/ 47 w 53"/>
                <a:gd name="T57" fmla="*/ 26 h 32"/>
                <a:gd name="T58" fmla="*/ 43 w 53"/>
                <a:gd name="T59" fmla="*/ 28 h 32"/>
                <a:gd name="T60" fmla="*/ 39 w 53"/>
                <a:gd name="T61" fmla="*/ 29 h 32"/>
                <a:gd name="T62" fmla="*/ 35 w 53"/>
                <a:gd name="T63" fmla="*/ 31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8"/>
                  </a:lnTo>
                  <a:lnTo>
                    <a:pt x="10" y="27"/>
                  </a:lnTo>
                  <a:lnTo>
                    <a:pt x="6" y="24"/>
                  </a:lnTo>
                  <a:lnTo>
                    <a:pt x="3" y="22"/>
                  </a:lnTo>
                  <a:lnTo>
                    <a:pt x="1" y="19"/>
                  </a:lnTo>
                  <a:lnTo>
                    <a:pt x="0" y="16"/>
                  </a:lnTo>
                  <a:lnTo>
                    <a:pt x="0" y="13"/>
                  </a:lnTo>
                  <a:lnTo>
                    <a:pt x="1" y="10"/>
                  </a:lnTo>
                  <a:lnTo>
                    <a:pt x="3" y="7"/>
                  </a:lnTo>
                  <a:lnTo>
                    <a:pt x="5" y="5"/>
                  </a:lnTo>
                  <a:lnTo>
                    <a:pt x="9" y="3"/>
                  </a:lnTo>
                  <a:lnTo>
                    <a:pt x="13" y="1"/>
                  </a:lnTo>
                  <a:lnTo>
                    <a:pt x="17" y="1"/>
                  </a:lnTo>
                  <a:lnTo>
                    <a:pt x="22" y="0"/>
                  </a:lnTo>
                  <a:lnTo>
                    <a:pt x="28" y="0"/>
                  </a:lnTo>
                  <a:lnTo>
                    <a:pt x="33" y="1"/>
                  </a:lnTo>
                  <a:lnTo>
                    <a:pt x="37" y="2"/>
                  </a:lnTo>
                  <a:lnTo>
                    <a:pt x="42" y="4"/>
                  </a:lnTo>
                  <a:lnTo>
                    <a:pt x="45" y="6"/>
                  </a:lnTo>
                  <a:lnTo>
                    <a:pt x="48" y="9"/>
                  </a:lnTo>
                  <a:lnTo>
                    <a:pt x="51" y="12"/>
                  </a:lnTo>
                  <a:lnTo>
                    <a:pt x="52" y="14"/>
                  </a:lnTo>
                  <a:lnTo>
                    <a:pt x="52" y="18"/>
                  </a:lnTo>
                  <a:lnTo>
                    <a:pt x="51" y="21"/>
                  </a:lnTo>
                  <a:lnTo>
                    <a:pt x="50" y="24"/>
                  </a:lnTo>
                  <a:lnTo>
                    <a:pt x="47" y="26"/>
                  </a:lnTo>
                  <a:lnTo>
                    <a:pt x="43" y="28"/>
                  </a:lnTo>
                  <a:lnTo>
                    <a:pt x="39" y="29"/>
                  </a:lnTo>
                  <a:lnTo>
                    <a:pt x="35" y="31"/>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7" name="Freeform 982"/>
            <p:cNvSpPr>
              <a:spLocks/>
            </p:cNvSpPr>
            <p:nvPr/>
          </p:nvSpPr>
          <p:spPr bwMode="auto">
            <a:xfrm>
              <a:off x="4077" y="2822"/>
              <a:ext cx="37" cy="19"/>
            </a:xfrm>
            <a:custGeom>
              <a:avLst/>
              <a:gdLst>
                <a:gd name="T0" fmla="*/ 16 w 37"/>
                <a:gd name="T1" fmla="*/ 18 h 19"/>
                <a:gd name="T2" fmla="*/ 13 w 37"/>
                <a:gd name="T3" fmla="*/ 18 h 19"/>
                <a:gd name="T4" fmla="*/ 10 w 37"/>
                <a:gd name="T5" fmla="*/ 17 h 19"/>
                <a:gd name="T6" fmla="*/ 7 w 37"/>
                <a:gd name="T7" fmla="*/ 16 h 19"/>
                <a:gd name="T8" fmla="*/ 4 w 37"/>
                <a:gd name="T9" fmla="*/ 15 h 19"/>
                <a:gd name="T10" fmla="*/ 3 w 37"/>
                <a:gd name="T11" fmla="*/ 14 h 19"/>
                <a:gd name="T12" fmla="*/ 1 w 37"/>
                <a:gd name="T13" fmla="*/ 12 h 19"/>
                <a:gd name="T14" fmla="*/ 0 w 37"/>
                <a:gd name="T15" fmla="*/ 10 h 19"/>
                <a:gd name="T16" fmla="*/ 0 w 37"/>
                <a:gd name="T17" fmla="*/ 8 h 19"/>
                <a:gd name="T18" fmla="*/ 1 w 37"/>
                <a:gd name="T19" fmla="*/ 6 h 19"/>
                <a:gd name="T20" fmla="*/ 2 w 37"/>
                <a:gd name="T21" fmla="*/ 5 h 19"/>
                <a:gd name="T22" fmla="*/ 3 w 37"/>
                <a:gd name="T23" fmla="*/ 3 h 19"/>
                <a:gd name="T24" fmla="*/ 6 w 37"/>
                <a:gd name="T25" fmla="*/ 2 h 19"/>
                <a:gd name="T26" fmla="*/ 9 w 37"/>
                <a:gd name="T27" fmla="*/ 1 h 19"/>
                <a:gd name="T28" fmla="*/ 12 w 37"/>
                <a:gd name="T29" fmla="*/ 0 h 19"/>
                <a:gd name="T30" fmla="*/ 15 w 37"/>
                <a:gd name="T31" fmla="*/ 0 h 19"/>
                <a:gd name="T32" fmla="*/ 19 w 37"/>
                <a:gd name="T33" fmla="*/ 0 h 19"/>
                <a:gd name="T34" fmla="*/ 22 w 37"/>
                <a:gd name="T35" fmla="*/ 1 h 19"/>
                <a:gd name="T36" fmla="*/ 26 w 37"/>
                <a:gd name="T37" fmla="*/ 2 h 19"/>
                <a:gd name="T38" fmla="*/ 29 w 37"/>
                <a:gd name="T39" fmla="*/ 2 h 19"/>
                <a:gd name="T40" fmla="*/ 31 w 37"/>
                <a:gd name="T41" fmla="*/ 4 h 19"/>
                <a:gd name="T42" fmla="*/ 33 w 37"/>
                <a:gd name="T43" fmla="*/ 5 h 19"/>
                <a:gd name="T44" fmla="*/ 34 w 37"/>
                <a:gd name="T45" fmla="*/ 7 h 19"/>
                <a:gd name="T46" fmla="*/ 36 w 37"/>
                <a:gd name="T47" fmla="*/ 9 h 19"/>
                <a:gd name="T48" fmla="*/ 36 w 37"/>
                <a:gd name="T49" fmla="*/ 11 h 19"/>
                <a:gd name="T50" fmla="*/ 35 w 37"/>
                <a:gd name="T51" fmla="*/ 12 h 19"/>
                <a:gd name="T52" fmla="*/ 33 w 37"/>
                <a:gd name="T53" fmla="*/ 14 h 19"/>
                <a:gd name="T54" fmla="*/ 32 w 37"/>
                <a:gd name="T55" fmla="*/ 15 h 19"/>
                <a:gd name="T56" fmla="*/ 30 w 37"/>
                <a:gd name="T57" fmla="*/ 17 h 19"/>
                <a:gd name="T58" fmla="*/ 27 w 37"/>
                <a:gd name="T59" fmla="*/ 17 h 19"/>
                <a:gd name="T60" fmla="*/ 23 w 37"/>
                <a:gd name="T61" fmla="*/ 18 h 19"/>
                <a:gd name="T62" fmla="*/ 20 w 37"/>
                <a:gd name="T63" fmla="*/ 18 h 19"/>
                <a:gd name="T64" fmla="*/ 16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6" y="18"/>
                  </a:moveTo>
                  <a:lnTo>
                    <a:pt x="13" y="18"/>
                  </a:lnTo>
                  <a:lnTo>
                    <a:pt x="10" y="17"/>
                  </a:lnTo>
                  <a:lnTo>
                    <a:pt x="7" y="16"/>
                  </a:lnTo>
                  <a:lnTo>
                    <a:pt x="4" y="15"/>
                  </a:lnTo>
                  <a:lnTo>
                    <a:pt x="3" y="14"/>
                  </a:lnTo>
                  <a:lnTo>
                    <a:pt x="1" y="12"/>
                  </a:lnTo>
                  <a:lnTo>
                    <a:pt x="0" y="10"/>
                  </a:lnTo>
                  <a:lnTo>
                    <a:pt x="0" y="8"/>
                  </a:lnTo>
                  <a:lnTo>
                    <a:pt x="1" y="6"/>
                  </a:lnTo>
                  <a:lnTo>
                    <a:pt x="2" y="5"/>
                  </a:lnTo>
                  <a:lnTo>
                    <a:pt x="3" y="3"/>
                  </a:lnTo>
                  <a:lnTo>
                    <a:pt x="6" y="2"/>
                  </a:lnTo>
                  <a:lnTo>
                    <a:pt x="9" y="1"/>
                  </a:lnTo>
                  <a:lnTo>
                    <a:pt x="12" y="0"/>
                  </a:lnTo>
                  <a:lnTo>
                    <a:pt x="15" y="0"/>
                  </a:lnTo>
                  <a:lnTo>
                    <a:pt x="19" y="0"/>
                  </a:lnTo>
                  <a:lnTo>
                    <a:pt x="22" y="1"/>
                  </a:lnTo>
                  <a:lnTo>
                    <a:pt x="26" y="2"/>
                  </a:lnTo>
                  <a:lnTo>
                    <a:pt x="29" y="2"/>
                  </a:lnTo>
                  <a:lnTo>
                    <a:pt x="31" y="4"/>
                  </a:lnTo>
                  <a:lnTo>
                    <a:pt x="33" y="5"/>
                  </a:lnTo>
                  <a:lnTo>
                    <a:pt x="34" y="7"/>
                  </a:lnTo>
                  <a:lnTo>
                    <a:pt x="36" y="9"/>
                  </a:lnTo>
                  <a:lnTo>
                    <a:pt x="36" y="11"/>
                  </a:lnTo>
                  <a:lnTo>
                    <a:pt x="35" y="12"/>
                  </a:lnTo>
                  <a:lnTo>
                    <a:pt x="33" y="14"/>
                  </a:lnTo>
                  <a:lnTo>
                    <a:pt x="32" y="15"/>
                  </a:lnTo>
                  <a:lnTo>
                    <a:pt x="30" y="17"/>
                  </a:lnTo>
                  <a:lnTo>
                    <a:pt x="27"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8" name="Freeform 983"/>
            <p:cNvSpPr>
              <a:spLocks/>
            </p:cNvSpPr>
            <p:nvPr/>
          </p:nvSpPr>
          <p:spPr bwMode="auto">
            <a:xfrm>
              <a:off x="4077" y="2822"/>
              <a:ext cx="43" cy="25"/>
            </a:xfrm>
            <a:custGeom>
              <a:avLst/>
              <a:gdLst>
                <a:gd name="T0" fmla="*/ 19 w 43"/>
                <a:gd name="T1" fmla="*/ 24 h 25"/>
                <a:gd name="T2" fmla="*/ 19 w 43"/>
                <a:gd name="T3" fmla="*/ 24 h 25"/>
                <a:gd name="T4" fmla="*/ 15 w 43"/>
                <a:gd name="T5" fmla="*/ 24 h 25"/>
                <a:gd name="T6" fmla="*/ 12 w 43"/>
                <a:gd name="T7" fmla="*/ 23 h 25"/>
                <a:gd name="T8" fmla="*/ 8 w 43"/>
                <a:gd name="T9" fmla="*/ 21 h 25"/>
                <a:gd name="T10" fmla="*/ 5 w 43"/>
                <a:gd name="T11" fmla="*/ 20 h 25"/>
                <a:gd name="T12" fmla="*/ 3 w 43"/>
                <a:gd name="T13" fmla="*/ 18 h 25"/>
                <a:gd name="T14" fmla="*/ 1 w 43"/>
                <a:gd name="T15" fmla="*/ 16 h 25"/>
                <a:gd name="T16" fmla="*/ 0 w 43"/>
                <a:gd name="T17" fmla="*/ 13 h 25"/>
                <a:gd name="T18" fmla="*/ 0 w 43"/>
                <a:gd name="T19" fmla="*/ 10 h 25"/>
                <a:gd name="T20" fmla="*/ 1 w 43"/>
                <a:gd name="T21" fmla="*/ 8 h 25"/>
                <a:gd name="T22" fmla="*/ 2 w 43"/>
                <a:gd name="T23" fmla="*/ 6 h 25"/>
                <a:gd name="T24" fmla="*/ 4 w 43"/>
                <a:gd name="T25" fmla="*/ 4 h 25"/>
                <a:gd name="T26" fmla="*/ 7 w 43"/>
                <a:gd name="T27" fmla="*/ 2 h 25"/>
                <a:gd name="T28" fmla="*/ 10 w 43"/>
                <a:gd name="T29" fmla="*/ 1 h 25"/>
                <a:gd name="T30" fmla="*/ 14 w 43"/>
                <a:gd name="T31" fmla="*/ 0 h 25"/>
                <a:gd name="T32" fmla="*/ 18 w 43"/>
                <a:gd name="T33" fmla="*/ 0 h 25"/>
                <a:gd name="T34" fmla="*/ 22 w 43"/>
                <a:gd name="T35" fmla="*/ 0 h 25"/>
                <a:gd name="T36" fmla="*/ 26 w 43"/>
                <a:gd name="T37" fmla="*/ 1 h 25"/>
                <a:gd name="T38" fmla="*/ 30 w 43"/>
                <a:gd name="T39" fmla="*/ 2 h 25"/>
                <a:gd name="T40" fmla="*/ 34 w 43"/>
                <a:gd name="T41" fmla="*/ 3 h 25"/>
                <a:gd name="T42" fmla="*/ 36 w 43"/>
                <a:gd name="T43" fmla="*/ 5 h 25"/>
                <a:gd name="T44" fmla="*/ 39 w 43"/>
                <a:gd name="T45" fmla="*/ 7 h 25"/>
                <a:gd name="T46" fmla="*/ 40 w 43"/>
                <a:gd name="T47" fmla="*/ 9 h 25"/>
                <a:gd name="T48" fmla="*/ 42 w 43"/>
                <a:gd name="T49" fmla="*/ 12 h 25"/>
                <a:gd name="T50" fmla="*/ 42 w 43"/>
                <a:gd name="T51" fmla="*/ 14 h 25"/>
                <a:gd name="T52" fmla="*/ 41 w 43"/>
                <a:gd name="T53" fmla="*/ 16 h 25"/>
                <a:gd name="T54" fmla="*/ 39 w 43"/>
                <a:gd name="T55" fmla="*/ 19 h 25"/>
                <a:gd name="T56" fmla="*/ 37 w 43"/>
                <a:gd name="T57" fmla="*/ 20 h 25"/>
                <a:gd name="T58" fmla="*/ 35 w 43"/>
                <a:gd name="T59" fmla="*/ 22 h 25"/>
                <a:gd name="T60" fmla="*/ 31 w 43"/>
                <a:gd name="T61" fmla="*/ 23 h 25"/>
                <a:gd name="T62" fmla="*/ 27 w 43"/>
                <a:gd name="T63" fmla="*/ 24 h 25"/>
                <a:gd name="T64" fmla="*/ 23 w 43"/>
                <a:gd name="T65" fmla="*/ 24 h 25"/>
                <a:gd name="T66" fmla="*/ 19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19" y="24"/>
                  </a:moveTo>
                  <a:lnTo>
                    <a:pt x="19" y="24"/>
                  </a:lnTo>
                  <a:lnTo>
                    <a:pt x="15" y="24"/>
                  </a:lnTo>
                  <a:lnTo>
                    <a:pt x="12" y="23"/>
                  </a:lnTo>
                  <a:lnTo>
                    <a:pt x="8" y="21"/>
                  </a:lnTo>
                  <a:lnTo>
                    <a:pt x="5" y="20"/>
                  </a:lnTo>
                  <a:lnTo>
                    <a:pt x="3" y="18"/>
                  </a:lnTo>
                  <a:lnTo>
                    <a:pt x="1" y="16"/>
                  </a:lnTo>
                  <a:lnTo>
                    <a:pt x="0" y="13"/>
                  </a:lnTo>
                  <a:lnTo>
                    <a:pt x="0" y="10"/>
                  </a:lnTo>
                  <a:lnTo>
                    <a:pt x="1" y="8"/>
                  </a:lnTo>
                  <a:lnTo>
                    <a:pt x="2" y="6"/>
                  </a:lnTo>
                  <a:lnTo>
                    <a:pt x="4" y="4"/>
                  </a:lnTo>
                  <a:lnTo>
                    <a:pt x="7" y="2"/>
                  </a:lnTo>
                  <a:lnTo>
                    <a:pt x="10" y="1"/>
                  </a:lnTo>
                  <a:lnTo>
                    <a:pt x="14" y="0"/>
                  </a:lnTo>
                  <a:lnTo>
                    <a:pt x="18" y="0"/>
                  </a:lnTo>
                  <a:lnTo>
                    <a:pt x="22" y="0"/>
                  </a:lnTo>
                  <a:lnTo>
                    <a:pt x="26" y="1"/>
                  </a:lnTo>
                  <a:lnTo>
                    <a:pt x="30" y="2"/>
                  </a:lnTo>
                  <a:lnTo>
                    <a:pt x="34" y="3"/>
                  </a:lnTo>
                  <a:lnTo>
                    <a:pt x="36" y="5"/>
                  </a:lnTo>
                  <a:lnTo>
                    <a:pt x="39" y="7"/>
                  </a:lnTo>
                  <a:lnTo>
                    <a:pt x="40" y="9"/>
                  </a:lnTo>
                  <a:lnTo>
                    <a:pt x="42" y="12"/>
                  </a:lnTo>
                  <a:lnTo>
                    <a:pt x="42" y="14"/>
                  </a:lnTo>
                  <a:lnTo>
                    <a:pt x="41" y="16"/>
                  </a:lnTo>
                  <a:lnTo>
                    <a:pt x="39" y="19"/>
                  </a:lnTo>
                  <a:lnTo>
                    <a:pt x="37" y="20"/>
                  </a:lnTo>
                  <a:lnTo>
                    <a:pt x="35"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89" name="Freeform 984"/>
            <p:cNvSpPr>
              <a:spLocks/>
            </p:cNvSpPr>
            <p:nvPr/>
          </p:nvSpPr>
          <p:spPr bwMode="auto">
            <a:xfrm>
              <a:off x="4111" y="2845"/>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0" name="Freeform 985"/>
            <p:cNvSpPr>
              <a:spLocks/>
            </p:cNvSpPr>
            <p:nvPr/>
          </p:nvSpPr>
          <p:spPr bwMode="auto">
            <a:xfrm>
              <a:off x="4081" y="2845"/>
              <a:ext cx="31" cy="8"/>
            </a:xfrm>
            <a:custGeom>
              <a:avLst/>
              <a:gdLst>
                <a:gd name="T0" fmla="*/ 0 w 31"/>
                <a:gd name="T1" fmla="*/ 5 h 8"/>
                <a:gd name="T2" fmla="*/ 8 w 31"/>
                <a:gd name="T3" fmla="*/ 6 h 8"/>
                <a:gd name="T4" fmla="*/ 13 w 31"/>
                <a:gd name="T5" fmla="*/ 7 h 8"/>
                <a:gd name="T6" fmla="*/ 18 w 31"/>
                <a:gd name="T7" fmla="*/ 7 h 8"/>
                <a:gd name="T8" fmla="*/ 23 w 31"/>
                <a:gd name="T9" fmla="*/ 6 h 8"/>
                <a:gd name="T10" fmla="*/ 26 w 31"/>
                <a:gd name="T11" fmla="*/ 6 h 8"/>
                <a:gd name="T12" fmla="*/ 28 w 31"/>
                <a:gd name="T13" fmla="*/ 5 h 8"/>
                <a:gd name="T14" fmla="*/ 29 w 31"/>
                <a:gd name="T15" fmla="*/ 5 h 8"/>
                <a:gd name="T16" fmla="*/ 30 w 31"/>
                <a:gd name="T17" fmla="*/ 4 h 8"/>
                <a:gd name="T18" fmla="*/ 25 w 31"/>
                <a:gd name="T19" fmla="*/ 1 h 8"/>
                <a:gd name="T20" fmla="*/ 24 w 31"/>
                <a:gd name="T21" fmla="*/ 1 h 8"/>
                <a:gd name="T22" fmla="*/ 23 w 31"/>
                <a:gd name="T23" fmla="*/ 1 h 8"/>
                <a:gd name="T24" fmla="*/ 22 w 31"/>
                <a:gd name="T25" fmla="*/ 2 h 8"/>
                <a:gd name="T26" fmla="*/ 18 w 31"/>
                <a:gd name="T27" fmla="*/ 2 h 8"/>
                <a:gd name="T28" fmla="*/ 14 w 31"/>
                <a:gd name="T29" fmla="*/ 2 h 8"/>
                <a:gd name="T30" fmla="*/ 9 w 31"/>
                <a:gd name="T31" fmla="*/ 1 h 8"/>
                <a:gd name="T32" fmla="*/ 3 w 31"/>
                <a:gd name="T33" fmla="*/ 0 h 8"/>
                <a:gd name="T34" fmla="*/ 0 w 31"/>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5"/>
                  </a:moveTo>
                  <a:lnTo>
                    <a:pt x="8" y="6"/>
                  </a:lnTo>
                  <a:lnTo>
                    <a:pt x="13" y="7"/>
                  </a:lnTo>
                  <a:lnTo>
                    <a:pt x="18" y="7"/>
                  </a:lnTo>
                  <a:lnTo>
                    <a:pt x="23" y="6"/>
                  </a:lnTo>
                  <a:lnTo>
                    <a:pt x="26" y="6"/>
                  </a:lnTo>
                  <a:lnTo>
                    <a:pt x="28" y="5"/>
                  </a:lnTo>
                  <a:lnTo>
                    <a:pt x="29" y="5"/>
                  </a:lnTo>
                  <a:lnTo>
                    <a:pt x="30" y="4"/>
                  </a:lnTo>
                  <a:lnTo>
                    <a:pt x="25" y="1"/>
                  </a:lnTo>
                  <a:lnTo>
                    <a:pt x="24" y="1"/>
                  </a:lnTo>
                  <a:lnTo>
                    <a:pt x="23" y="1"/>
                  </a:lnTo>
                  <a:lnTo>
                    <a:pt x="22"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1" name="Freeform 986"/>
            <p:cNvSpPr>
              <a:spLocks/>
            </p:cNvSpPr>
            <p:nvPr/>
          </p:nvSpPr>
          <p:spPr bwMode="auto">
            <a:xfrm>
              <a:off x="4078" y="2845"/>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2" name="Freeform 987"/>
            <p:cNvSpPr>
              <a:spLocks/>
            </p:cNvSpPr>
            <p:nvPr/>
          </p:nvSpPr>
          <p:spPr bwMode="auto">
            <a:xfrm>
              <a:off x="4014" y="2805"/>
              <a:ext cx="48" cy="21"/>
            </a:xfrm>
            <a:custGeom>
              <a:avLst/>
              <a:gdLst>
                <a:gd name="T0" fmla="*/ 0 w 48"/>
                <a:gd name="T1" fmla="*/ 6 h 21"/>
                <a:gd name="T2" fmla="*/ 0 w 48"/>
                <a:gd name="T3" fmla="*/ 9 h 21"/>
                <a:gd name="T4" fmla="*/ 1 w 48"/>
                <a:gd name="T5" fmla="*/ 12 h 21"/>
                <a:gd name="T6" fmla="*/ 3 w 48"/>
                <a:gd name="T7" fmla="*/ 14 h 21"/>
                <a:gd name="T8" fmla="*/ 5 w 48"/>
                <a:gd name="T9" fmla="*/ 15 h 21"/>
                <a:gd name="T10" fmla="*/ 9 w 48"/>
                <a:gd name="T11" fmla="*/ 17 h 21"/>
                <a:gd name="T12" fmla="*/ 12 w 48"/>
                <a:gd name="T13" fmla="*/ 18 h 21"/>
                <a:gd name="T14" fmla="*/ 17 w 48"/>
                <a:gd name="T15" fmla="*/ 19 h 21"/>
                <a:gd name="T16" fmla="*/ 21 w 48"/>
                <a:gd name="T17" fmla="*/ 20 h 21"/>
                <a:gd name="T18" fmla="*/ 26 w 48"/>
                <a:gd name="T19" fmla="*/ 20 h 21"/>
                <a:gd name="T20" fmla="*/ 30 w 48"/>
                <a:gd name="T21" fmla="*/ 20 h 21"/>
                <a:gd name="T22" fmla="*/ 35 w 48"/>
                <a:gd name="T23" fmla="*/ 19 h 21"/>
                <a:gd name="T24" fmla="*/ 38 w 48"/>
                <a:gd name="T25" fmla="*/ 18 h 21"/>
                <a:gd name="T26" fmla="*/ 41 w 48"/>
                <a:gd name="T27" fmla="*/ 16 h 21"/>
                <a:gd name="T28" fmla="*/ 43 w 48"/>
                <a:gd name="T29" fmla="*/ 15 h 21"/>
                <a:gd name="T30" fmla="*/ 45 w 48"/>
                <a:gd name="T31" fmla="*/ 12 h 21"/>
                <a:gd name="T32" fmla="*/ 46 w 48"/>
                <a:gd name="T33" fmla="*/ 10 h 21"/>
                <a:gd name="T34" fmla="*/ 47 w 48"/>
                <a:gd name="T35" fmla="*/ 3 h 21"/>
                <a:gd name="T36" fmla="*/ 1 w 48"/>
                <a:gd name="T37" fmla="*/ 0 h 21"/>
                <a:gd name="T38" fmla="*/ 0 w 48"/>
                <a:gd name="T3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6"/>
                  </a:moveTo>
                  <a:lnTo>
                    <a:pt x="0" y="9"/>
                  </a:lnTo>
                  <a:lnTo>
                    <a:pt x="1" y="12"/>
                  </a:lnTo>
                  <a:lnTo>
                    <a:pt x="3" y="14"/>
                  </a:lnTo>
                  <a:lnTo>
                    <a:pt x="5" y="15"/>
                  </a:lnTo>
                  <a:lnTo>
                    <a:pt x="9" y="17"/>
                  </a:lnTo>
                  <a:lnTo>
                    <a:pt x="12" y="18"/>
                  </a:lnTo>
                  <a:lnTo>
                    <a:pt x="17" y="19"/>
                  </a:lnTo>
                  <a:lnTo>
                    <a:pt x="21" y="20"/>
                  </a:lnTo>
                  <a:lnTo>
                    <a:pt x="26" y="20"/>
                  </a:lnTo>
                  <a:lnTo>
                    <a:pt x="30" y="20"/>
                  </a:lnTo>
                  <a:lnTo>
                    <a:pt x="35" y="19"/>
                  </a:lnTo>
                  <a:lnTo>
                    <a:pt x="38" y="18"/>
                  </a:lnTo>
                  <a:lnTo>
                    <a:pt x="41" y="16"/>
                  </a:lnTo>
                  <a:lnTo>
                    <a:pt x="43" y="15"/>
                  </a:lnTo>
                  <a:lnTo>
                    <a:pt x="45" y="12"/>
                  </a:lnTo>
                  <a:lnTo>
                    <a:pt x="46" y="10"/>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3" name="Freeform 988"/>
            <p:cNvSpPr>
              <a:spLocks/>
            </p:cNvSpPr>
            <p:nvPr/>
          </p:nvSpPr>
          <p:spPr bwMode="auto">
            <a:xfrm>
              <a:off x="4014" y="2805"/>
              <a:ext cx="54" cy="27"/>
            </a:xfrm>
            <a:custGeom>
              <a:avLst/>
              <a:gdLst>
                <a:gd name="T0" fmla="*/ 0 w 54"/>
                <a:gd name="T1" fmla="*/ 8 h 27"/>
                <a:gd name="T2" fmla="*/ 0 w 54"/>
                <a:gd name="T3" fmla="*/ 8 h 27"/>
                <a:gd name="T4" fmla="*/ 0 w 54"/>
                <a:gd name="T5" fmla="*/ 12 h 27"/>
                <a:gd name="T6" fmla="*/ 1 w 54"/>
                <a:gd name="T7" fmla="*/ 15 h 27"/>
                <a:gd name="T8" fmla="*/ 3 w 54"/>
                <a:gd name="T9" fmla="*/ 18 h 27"/>
                <a:gd name="T10" fmla="*/ 6 w 54"/>
                <a:gd name="T11" fmla="*/ 20 h 27"/>
                <a:gd name="T12" fmla="*/ 10 w 54"/>
                <a:gd name="T13" fmla="*/ 22 h 27"/>
                <a:gd name="T14" fmla="*/ 14 w 54"/>
                <a:gd name="T15" fmla="*/ 24 h 27"/>
                <a:gd name="T16" fmla="*/ 19 w 54"/>
                <a:gd name="T17" fmla="*/ 25 h 27"/>
                <a:gd name="T18" fmla="*/ 24 w 54"/>
                <a:gd name="T19" fmla="*/ 26 h 27"/>
                <a:gd name="T20" fmla="*/ 29 w 54"/>
                <a:gd name="T21" fmla="*/ 26 h 27"/>
                <a:gd name="T22" fmla="*/ 34 w 54"/>
                <a:gd name="T23" fmla="*/ 26 h 27"/>
                <a:gd name="T24" fmla="*/ 39 w 54"/>
                <a:gd name="T25" fmla="*/ 25 h 27"/>
                <a:gd name="T26" fmla="*/ 43 w 54"/>
                <a:gd name="T27" fmla="*/ 23 h 27"/>
                <a:gd name="T28" fmla="*/ 46 w 54"/>
                <a:gd name="T29" fmla="*/ 21 h 27"/>
                <a:gd name="T30" fmla="*/ 49 w 54"/>
                <a:gd name="T31" fmla="*/ 19 h 27"/>
                <a:gd name="T32" fmla="*/ 51 w 54"/>
                <a:gd name="T33" fmla="*/ 16 h 27"/>
                <a:gd name="T34" fmla="*/ 52 w 54"/>
                <a:gd name="T35" fmla="*/ 13 h 27"/>
                <a:gd name="T36" fmla="*/ 53 w 54"/>
                <a:gd name="T37" fmla="*/ 4 h 27"/>
                <a:gd name="T38" fmla="*/ 1 w 54"/>
                <a:gd name="T39" fmla="*/ 0 h 27"/>
                <a:gd name="T40" fmla="*/ 0 w 54"/>
                <a:gd name="T4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8"/>
                  </a:moveTo>
                  <a:lnTo>
                    <a:pt x="0" y="8"/>
                  </a:lnTo>
                  <a:lnTo>
                    <a:pt x="0" y="12"/>
                  </a:lnTo>
                  <a:lnTo>
                    <a:pt x="1" y="15"/>
                  </a:lnTo>
                  <a:lnTo>
                    <a:pt x="3" y="18"/>
                  </a:lnTo>
                  <a:lnTo>
                    <a:pt x="6" y="20"/>
                  </a:lnTo>
                  <a:lnTo>
                    <a:pt x="10" y="22"/>
                  </a:lnTo>
                  <a:lnTo>
                    <a:pt x="14" y="24"/>
                  </a:lnTo>
                  <a:lnTo>
                    <a:pt x="19" y="25"/>
                  </a:lnTo>
                  <a:lnTo>
                    <a:pt x="24" y="26"/>
                  </a:lnTo>
                  <a:lnTo>
                    <a:pt x="29" y="26"/>
                  </a:lnTo>
                  <a:lnTo>
                    <a:pt x="34" y="26"/>
                  </a:lnTo>
                  <a:lnTo>
                    <a:pt x="39" y="25"/>
                  </a:lnTo>
                  <a:lnTo>
                    <a:pt x="43" y="23"/>
                  </a:lnTo>
                  <a:lnTo>
                    <a:pt x="46" y="21"/>
                  </a:lnTo>
                  <a:lnTo>
                    <a:pt x="49" y="19"/>
                  </a:lnTo>
                  <a:lnTo>
                    <a:pt x="51" y="16"/>
                  </a:lnTo>
                  <a:lnTo>
                    <a:pt x="52" y="13"/>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4" name="Freeform 989"/>
            <p:cNvSpPr>
              <a:spLocks/>
            </p:cNvSpPr>
            <p:nvPr/>
          </p:nvSpPr>
          <p:spPr bwMode="auto">
            <a:xfrm>
              <a:off x="4015" y="2792"/>
              <a:ext cx="47" cy="26"/>
            </a:xfrm>
            <a:custGeom>
              <a:avLst/>
              <a:gdLst>
                <a:gd name="T0" fmla="*/ 21 w 47"/>
                <a:gd name="T1" fmla="*/ 25 h 26"/>
                <a:gd name="T2" fmla="*/ 17 w 47"/>
                <a:gd name="T3" fmla="*/ 24 h 26"/>
                <a:gd name="T4" fmla="*/ 12 w 47"/>
                <a:gd name="T5" fmla="*/ 23 h 26"/>
                <a:gd name="T6" fmla="*/ 9 w 47"/>
                <a:gd name="T7" fmla="*/ 22 h 26"/>
                <a:gd name="T8" fmla="*/ 5 w 47"/>
                <a:gd name="T9" fmla="*/ 19 h 26"/>
                <a:gd name="T10" fmla="*/ 3 w 47"/>
                <a:gd name="T11" fmla="*/ 18 h 26"/>
                <a:gd name="T12" fmla="*/ 1 w 47"/>
                <a:gd name="T13" fmla="*/ 15 h 26"/>
                <a:gd name="T14" fmla="*/ 0 w 47"/>
                <a:gd name="T15" fmla="*/ 13 h 26"/>
                <a:gd name="T16" fmla="*/ 0 w 47"/>
                <a:gd name="T17" fmla="*/ 10 h 26"/>
                <a:gd name="T18" fmla="*/ 1 w 47"/>
                <a:gd name="T19" fmla="*/ 8 h 26"/>
                <a:gd name="T20" fmla="*/ 3 w 47"/>
                <a:gd name="T21" fmla="*/ 6 h 26"/>
                <a:gd name="T22" fmla="*/ 5 w 47"/>
                <a:gd name="T23" fmla="*/ 4 h 26"/>
                <a:gd name="T24" fmla="*/ 8 w 47"/>
                <a:gd name="T25" fmla="*/ 2 h 26"/>
                <a:gd name="T26" fmla="*/ 12 w 47"/>
                <a:gd name="T27" fmla="*/ 1 h 26"/>
                <a:gd name="T28" fmla="*/ 16 w 47"/>
                <a:gd name="T29" fmla="*/ 0 h 26"/>
                <a:gd name="T30" fmla="*/ 19 w 47"/>
                <a:gd name="T31" fmla="*/ 0 h 26"/>
                <a:gd name="T32" fmla="*/ 25 w 47"/>
                <a:gd name="T33" fmla="*/ 0 h 26"/>
                <a:gd name="T34" fmla="*/ 29 w 47"/>
                <a:gd name="T35" fmla="*/ 1 h 26"/>
                <a:gd name="T36" fmla="*/ 33 w 47"/>
                <a:gd name="T37" fmla="*/ 2 h 26"/>
                <a:gd name="T38" fmla="*/ 37 w 47"/>
                <a:gd name="T39" fmla="*/ 3 h 26"/>
                <a:gd name="T40" fmla="*/ 40 w 47"/>
                <a:gd name="T41" fmla="*/ 5 h 26"/>
                <a:gd name="T42" fmla="*/ 42 w 47"/>
                <a:gd name="T43" fmla="*/ 7 h 26"/>
                <a:gd name="T44" fmla="*/ 45 w 47"/>
                <a:gd name="T45" fmla="*/ 10 h 26"/>
                <a:gd name="T46" fmla="*/ 46 w 47"/>
                <a:gd name="T47" fmla="*/ 12 h 26"/>
                <a:gd name="T48" fmla="*/ 46 w 47"/>
                <a:gd name="T49" fmla="*/ 14 h 26"/>
                <a:gd name="T50" fmla="*/ 45 w 47"/>
                <a:gd name="T51" fmla="*/ 16 h 26"/>
                <a:gd name="T52" fmla="*/ 44 w 47"/>
                <a:gd name="T53" fmla="*/ 19 h 26"/>
                <a:gd name="T54" fmla="*/ 42 w 47"/>
                <a:gd name="T55" fmla="*/ 20 h 26"/>
                <a:gd name="T56" fmla="*/ 38 w 47"/>
                <a:gd name="T57" fmla="*/ 23 h 26"/>
                <a:gd name="T58" fmla="*/ 35 w 47"/>
                <a:gd name="T59" fmla="*/ 24 h 26"/>
                <a:gd name="T60" fmla="*/ 31 w 47"/>
                <a:gd name="T61" fmla="*/ 24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5" y="19"/>
                  </a:lnTo>
                  <a:lnTo>
                    <a:pt x="3" y="18"/>
                  </a:lnTo>
                  <a:lnTo>
                    <a:pt x="1" y="15"/>
                  </a:lnTo>
                  <a:lnTo>
                    <a:pt x="0" y="13"/>
                  </a:lnTo>
                  <a:lnTo>
                    <a:pt x="0" y="10"/>
                  </a:lnTo>
                  <a:lnTo>
                    <a:pt x="1" y="8"/>
                  </a:lnTo>
                  <a:lnTo>
                    <a:pt x="3" y="6"/>
                  </a:lnTo>
                  <a:lnTo>
                    <a:pt x="5" y="4"/>
                  </a:lnTo>
                  <a:lnTo>
                    <a:pt x="8" y="2"/>
                  </a:lnTo>
                  <a:lnTo>
                    <a:pt x="12" y="1"/>
                  </a:lnTo>
                  <a:lnTo>
                    <a:pt x="16" y="0"/>
                  </a:lnTo>
                  <a:lnTo>
                    <a:pt x="19" y="0"/>
                  </a:lnTo>
                  <a:lnTo>
                    <a:pt x="25" y="0"/>
                  </a:lnTo>
                  <a:lnTo>
                    <a:pt x="29" y="1"/>
                  </a:lnTo>
                  <a:lnTo>
                    <a:pt x="33" y="2"/>
                  </a:lnTo>
                  <a:lnTo>
                    <a:pt x="37" y="3"/>
                  </a:lnTo>
                  <a:lnTo>
                    <a:pt x="40" y="5"/>
                  </a:lnTo>
                  <a:lnTo>
                    <a:pt x="42" y="7"/>
                  </a:lnTo>
                  <a:lnTo>
                    <a:pt x="45" y="10"/>
                  </a:lnTo>
                  <a:lnTo>
                    <a:pt x="46" y="12"/>
                  </a:lnTo>
                  <a:lnTo>
                    <a:pt x="46" y="14"/>
                  </a:lnTo>
                  <a:lnTo>
                    <a:pt x="45" y="16"/>
                  </a:lnTo>
                  <a:lnTo>
                    <a:pt x="44" y="19"/>
                  </a:lnTo>
                  <a:lnTo>
                    <a:pt x="42" y="20"/>
                  </a:lnTo>
                  <a:lnTo>
                    <a:pt x="38" y="23"/>
                  </a:lnTo>
                  <a:lnTo>
                    <a:pt x="35" y="24"/>
                  </a:lnTo>
                  <a:lnTo>
                    <a:pt x="31"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5" name="Freeform 990"/>
            <p:cNvSpPr>
              <a:spLocks/>
            </p:cNvSpPr>
            <p:nvPr/>
          </p:nvSpPr>
          <p:spPr bwMode="auto">
            <a:xfrm>
              <a:off x="4015" y="2792"/>
              <a:ext cx="53" cy="32"/>
            </a:xfrm>
            <a:custGeom>
              <a:avLst/>
              <a:gdLst>
                <a:gd name="T0" fmla="*/ 24 w 53"/>
                <a:gd name="T1" fmla="*/ 31 h 32"/>
                <a:gd name="T2" fmla="*/ 24 w 53"/>
                <a:gd name="T3" fmla="*/ 31 h 32"/>
                <a:gd name="T4" fmla="*/ 19 w 53"/>
                <a:gd name="T5" fmla="*/ 30 h 32"/>
                <a:gd name="T6" fmla="*/ 14 w 53"/>
                <a:gd name="T7" fmla="*/ 28 h 32"/>
                <a:gd name="T8" fmla="*/ 10 w 53"/>
                <a:gd name="T9" fmla="*/ 27 h 32"/>
                <a:gd name="T10" fmla="*/ 6 w 53"/>
                <a:gd name="T11" fmla="*/ 24 h 32"/>
                <a:gd name="T12" fmla="*/ 3 w 53"/>
                <a:gd name="T13" fmla="*/ 22 h 32"/>
                <a:gd name="T14" fmla="*/ 1 w 53"/>
                <a:gd name="T15" fmla="*/ 19 h 32"/>
                <a:gd name="T16" fmla="*/ 0 w 53"/>
                <a:gd name="T17" fmla="*/ 16 h 32"/>
                <a:gd name="T18" fmla="*/ 0 w 53"/>
                <a:gd name="T19" fmla="*/ 13 h 32"/>
                <a:gd name="T20" fmla="*/ 1 w 53"/>
                <a:gd name="T21" fmla="*/ 10 h 32"/>
                <a:gd name="T22" fmla="*/ 3 w 53"/>
                <a:gd name="T23" fmla="*/ 7 h 32"/>
                <a:gd name="T24" fmla="*/ 6 w 53"/>
                <a:gd name="T25" fmla="*/ 5 h 32"/>
                <a:gd name="T26" fmla="*/ 9 w 53"/>
                <a:gd name="T27" fmla="*/ 3 h 32"/>
                <a:gd name="T28" fmla="*/ 13 w 53"/>
                <a:gd name="T29" fmla="*/ 1 h 32"/>
                <a:gd name="T30" fmla="*/ 18 w 53"/>
                <a:gd name="T31" fmla="*/ 0 h 32"/>
                <a:gd name="T32" fmla="*/ 22 w 53"/>
                <a:gd name="T33" fmla="*/ 0 h 32"/>
                <a:gd name="T34" fmla="*/ 28 w 53"/>
                <a:gd name="T35" fmla="*/ 0 h 32"/>
                <a:gd name="T36" fmla="*/ 33 w 53"/>
                <a:gd name="T37" fmla="*/ 1 h 32"/>
                <a:gd name="T38" fmla="*/ 37 w 53"/>
                <a:gd name="T39" fmla="*/ 2 h 32"/>
                <a:gd name="T40" fmla="*/ 42 w 53"/>
                <a:gd name="T41" fmla="*/ 4 h 32"/>
                <a:gd name="T42" fmla="*/ 45 w 53"/>
                <a:gd name="T43" fmla="*/ 6 h 32"/>
                <a:gd name="T44" fmla="*/ 48 w 53"/>
                <a:gd name="T45" fmla="*/ 9 h 32"/>
                <a:gd name="T46" fmla="*/ 51 w 53"/>
                <a:gd name="T47" fmla="*/ 12 h 32"/>
                <a:gd name="T48" fmla="*/ 52 w 53"/>
                <a:gd name="T49" fmla="*/ 15 h 32"/>
                <a:gd name="T50" fmla="*/ 52 w 53"/>
                <a:gd name="T51" fmla="*/ 17 h 32"/>
                <a:gd name="T52" fmla="*/ 51 w 53"/>
                <a:gd name="T53" fmla="*/ 20 h 32"/>
                <a:gd name="T54" fmla="*/ 50 w 53"/>
                <a:gd name="T55" fmla="*/ 23 h 32"/>
                <a:gd name="T56" fmla="*/ 47 w 53"/>
                <a:gd name="T57" fmla="*/ 25 h 32"/>
                <a:gd name="T58" fmla="*/ 43 w 53"/>
                <a:gd name="T59" fmla="*/ 28 h 32"/>
                <a:gd name="T60" fmla="*/ 39 w 53"/>
                <a:gd name="T61" fmla="*/ 30 h 32"/>
                <a:gd name="T62" fmla="*/ 35 w 53"/>
                <a:gd name="T63" fmla="*/ 30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8"/>
                  </a:lnTo>
                  <a:lnTo>
                    <a:pt x="10" y="27"/>
                  </a:lnTo>
                  <a:lnTo>
                    <a:pt x="6" y="24"/>
                  </a:lnTo>
                  <a:lnTo>
                    <a:pt x="3" y="22"/>
                  </a:lnTo>
                  <a:lnTo>
                    <a:pt x="1" y="19"/>
                  </a:lnTo>
                  <a:lnTo>
                    <a:pt x="0" y="16"/>
                  </a:lnTo>
                  <a:lnTo>
                    <a:pt x="0" y="13"/>
                  </a:lnTo>
                  <a:lnTo>
                    <a:pt x="1" y="10"/>
                  </a:lnTo>
                  <a:lnTo>
                    <a:pt x="3" y="7"/>
                  </a:lnTo>
                  <a:lnTo>
                    <a:pt x="6" y="5"/>
                  </a:lnTo>
                  <a:lnTo>
                    <a:pt x="9" y="3"/>
                  </a:lnTo>
                  <a:lnTo>
                    <a:pt x="13" y="1"/>
                  </a:lnTo>
                  <a:lnTo>
                    <a:pt x="18" y="0"/>
                  </a:lnTo>
                  <a:lnTo>
                    <a:pt x="22" y="0"/>
                  </a:lnTo>
                  <a:lnTo>
                    <a:pt x="28" y="0"/>
                  </a:lnTo>
                  <a:lnTo>
                    <a:pt x="33" y="1"/>
                  </a:lnTo>
                  <a:lnTo>
                    <a:pt x="37" y="2"/>
                  </a:lnTo>
                  <a:lnTo>
                    <a:pt x="42" y="4"/>
                  </a:lnTo>
                  <a:lnTo>
                    <a:pt x="45" y="6"/>
                  </a:lnTo>
                  <a:lnTo>
                    <a:pt x="48" y="9"/>
                  </a:lnTo>
                  <a:lnTo>
                    <a:pt x="51" y="12"/>
                  </a:lnTo>
                  <a:lnTo>
                    <a:pt x="52" y="15"/>
                  </a:lnTo>
                  <a:lnTo>
                    <a:pt x="52" y="17"/>
                  </a:lnTo>
                  <a:lnTo>
                    <a:pt x="51" y="20"/>
                  </a:lnTo>
                  <a:lnTo>
                    <a:pt x="50" y="23"/>
                  </a:lnTo>
                  <a:lnTo>
                    <a:pt x="47" y="25"/>
                  </a:lnTo>
                  <a:lnTo>
                    <a:pt x="43" y="28"/>
                  </a:lnTo>
                  <a:lnTo>
                    <a:pt x="39" y="30"/>
                  </a:lnTo>
                  <a:lnTo>
                    <a:pt x="35"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6" name="Freeform 991"/>
            <p:cNvSpPr>
              <a:spLocks/>
            </p:cNvSpPr>
            <p:nvPr/>
          </p:nvSpPr>
          <p:spPr bwMode="auto">
            <a:xfrm>
              <a:off x="4020" y="2796"/>
              <a:ext cx="37" cy="19"/>
            </a:xfrm>
            <a:custGeom>
              <a:avLst/>
              <a:gdLst>
                <a:gd name="T0" fmla="*/ 17 w 37"/>
                <a:gd name="T1" fmla="*/ 18 h 19"/>
                <a:gd name="T2" fmla="*/ 14 w 37"/>
                <a:gd name="T3" fmla="*/ 18 h 19"/>
                <a:gd name="T4" fmla="*/ 10 w 37"/>
                <a:gd name="T5" fmla="*/ 17 h 19"/>
                <a:gd name="T6" fmla="*/ 7 w 37"/>
                <a:gd name="T7" fmla="*/ 16 h 19"/>
                <a:gd name="T8" fmla="*/ 4 w 37"/>
                <a:gd name="T9" fmla="*/ 14 h 19"/>
                <a:gd name="T10" fmla="*/ 3 w 37"/>
                <a:gd name="T11" fmla="*/ 13 h 19"/>
                <a:gd name="T12" fmla="*/ 1 w 37"/>
                <a:gd name="T13" fmla="*/ 11 h 19"/>
                <a:gd name="T14" fmla="*/ 0 w 37"/>
                <a:gd name="T15" fmla="*/ 10 h 19"/>
                <a:gd name="T16" fmla="*/ 0 w 37"/>
                <a:gd name="T17" fmla="*/ 8 h 19"/>
                <a:gd name="T18" fmla="*/ 1 w 37"/>
                <a:gd name="T19" fmla="*/ 6 h 19"/>
                <a:gd name="T20" fmla="*/ 2 w 37"/>
                <a:gd name="T21" fmla="*/ 5 h 19"/>
                <a:gd name="T22" fmla="*/ 3 w 37"/>
                <a:gd name="T23" fmla="*/ 3 h 19"/>
                <a:gd name="T24" fmla="*/ 6 w 37"/>
                <a:gd name="T25" fmla="*/ 2 h 19"/>
                <a:gd name="T26" fmla="*/ 9 w 37"/>
                <a:gd name="T27" fmla="*/ 1 h 19"/>
                <a:gd name="T28" fmla="*/ 12 w 37"/>
                <a:gd name="T29" fmla="*/ 0 h 19"/>
                <a:gd name="T30" fmla="*/ 15 w 37"/>
                <a:gd name="T31" fmla="*/ 0 h 19"/>
                <a:gd name="T32" fmla="*/ 19 w 37"/>
                <a:gd name="T33" fmla="*/ 0 h 19"/>
                <a:gd name="T34" fmla="*/ 22 w 37"/>
                <a:gd name="T35" fmla="*/ 0 h 19"/>
                <a:gd name="T36" fmla="*/ 26 w 37"/>
                <a:gd name="T37" fmla="*/ 1 h 19"/>
                <a:gd name="T38" fmla="*/ 29 w 37"/>
                <a:gd name="T39" fmla="*/ 2 h 19"/>
                <a:gd name="T40" fmla="*/ 31 w 37"/>
                <a:gd name="T41" fmla="*/ 4 h 19"/>
                <a:gd name="T42" fmla="*/ 33 w 37"/>
                <a:gd name="T43" fmla="*/ 5 h 19"/>
                <a:gd name="T44" fmla="*/ 34 w 37"/>
                <a:gd name="T45" fmla="*/ 7 h 19"/>
                <a:gd name="T46" fmla="*/ 36 w 37"/>
                <a:gd name="T47" fmla="*/ 9 h 19"/>
                <a:gd name="T48" fmla="*/ 36 w 37"/>
                <a:gd name="T49" fmla="*/ 11 h 19"/>
                <a:gd name="T50" fmla="*/ 35 w 37"/>
                <a:gd name="T51" fmla="*/ 12 h 19"/>
                <a:gd name="T52" fmla="*/ 33 w 37"/>
                <a:gd name="T53" fmla="*/ 14 h 19"/>
                <a:gd name="T54" fmla="*/ 33 w 37"/>
                <a:gd name="T55" fmla="*/ 15 h 19"/>
                <a:gd name="T56" fmla="*/ 30 w 37"/>
                <a:gd name="T57" fmla="*/ 17 h 19"/>
                <a:gd name="T58" fmla="*/ 27 w 37"/>
                <a:gd name="T59" fmla="*/ 17 h 19"/>
                <a:gd name="T60" fmla="*/ 24 w 37"/>
                <a:gd name="T61" fmla="*/ 18 h 19"/>
                <a:gd name="T62" fmla="*/ 21 w 37"/>
                <a:gd name="T63" fmla="*/ 18 h 19"/>
                <a:gd name="T64" fmla="*/ 17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7" y="18"/>
                  </a:moveTo>
                  <a:lnTo>
                    <a:pt x="14" y="18"/>
                  </a:lnTo>
                  <a:lnTo>
                    <a:pt x="10" y="17"/>
                  </a:lnTo>
                  <a:lnTo>
                    <a:pt x="7" y="16"/>
                  </a:lnTo>
                  <a:lnTo>
                    <a:pt x="4" y="14"/>
                  </a:lnTo>
                  <a:lnTo>
                    <a:pt x="3" y="13"/>
                  </a:lnTo>
                  <a:lnTo>
                    <a:pt x="1" y="11"/>
                  </a:lnTo>
                  <a:lnTo>
                    <a:pt x="0" y="10"/>
                  </a:lnTo>
                  <a:lnTo>
                    <a:pt x="0" y="8"/>
                  </a:lnTo>
                  <a:lnTo>
                    <a:pt x="1" y="6"/>
                  </a:lnTo>
                  <a:lnTo>
                    <a:pt x="2" y="5"/>
                  </a:lnTo>
                  <a:lnTo>
                    <a:pt x="3" y="3"/>
                  </a:lnTo>
                  <a:lnTo>
                    <a:pt x="6" y="2"/>
                  </a:lnTo>
                  <a:lnTo>
                    <a:pt x="9" y="1"/>
                  </a:lnTo>
                  <a:lnTo>
                    <a:pt x="12" y="0"/>
                  </a:lnTo>
                  <a:lnTo>
                    <a:pt x="15" y="0"/>
                  </a:lnTo>
                  <a:lnTo>
                    <a:pt x="19" y="0"/>
                  </a:lnTo>
                  <a:lnTo>
                    <a:pt x="22" y="0"/>
                  </a:lnTo>
                  <a:lnTo>
                    <a:pt x="26" y="1"/>
                  </a:lnTo>
                  <a:lnTo>
                    <a:pt x="29" y="2"/>
                  </a:lnTo>
                  <a:lnTo>
                    <a:pt x="31" y="4"/>
                  </a:lnTo>
                  <a:lnTo>
                    <a:pt x="33" y="5"/>
                  </a:lnTo>
                  <a:lnTo>
                    <a:pt x="34" y="7"/>
                  </a:lnTo>
                  <a:lnTo>
                    <a:pt x="36" y="9"/>
                  </a:lnTo>
                  <a:lnTo>
                    <a:pt x="36" y="11"/>
                  </a:lnTo>
                  <a:lnTo>
                    <a:pt x="35" y="12"/>
                  </a:lnTo>
                  <a:lnTo>
                    <a:pt x="33" y="14"/>
                  </a:lnTo>
                  <a:lnTo>
                    <a:pt x="33" y="15"/>
                  </a:lnTo>
                  <a:lnTo>
                    <a:pt x="30" y="17"/>
                  </a:lnTo>
                  <a:lnTo>
                    <a:pt x="27" y="17"/>
                  </a:lnTo>
                  <a:lnTo>
                    <a:pt x="24" y="18"/>
                  </a:lnTo>
                  <a:lnTo>
                    <a:pt x="21"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7" name="Freeform 992"/>
            <p:cNvSpPr>
              <a:spLocks/>
            </p:cNvSpPr>
            <p:nvPr/>
          </p:nvSpPr>
          <p:spPr bwMode="auto">
            <a:xfrm>
              <a:off x="4020" y="2796"/>
              <a:ext cx="43" cy="25"/>
            </a:xfrm>
            <a:custGeom>
              <a:avLst/>
              <a:gdLst>
                <a:gd name="T0" fmla="*/ 20 w 43"/>
                <a:gd name="T1" fmla="*/ 24 h 25"/>
                <a:gd name="T2" fmla="*/ 20 w 43"/>
                <a:gd name="T3" fmla="*/ 24 h 25"/>
                <a:gd name="T4" fmla="*/ 16 w 43"/>
                <a:gd name="T5" fmla="*/ 24 h 25"/>
                <a:gd name="T6" fmla="*/ 12 w 43"/>
                <a:gd name="T7" fmla="*/ 23 h 25"/>
                <a:gd name="T8" fmla="*/ 8 w 43"/>
                <a:gd name="T9" fmla="*/ 21 h 25"/>
                <a:gd name="T10" fmla="*/ 5 w 43"/>
                <a:gd name="T11" fmla="*/ 19 h 25"/>
                <a:gd name="T12" fmla="*/ 3 w 43"/>
                <a:gd name="T13" fmla="*/ 17 h 25"/>
                <a:gd name="T14" fmla="*/ 1 w 43"/>
                <a:gd name="T15" fmla="*/ 15 h 25"/>
                <a:gd name="T16" fmla="*/ 0 w 43"/>
                <a:gd name="T17" fmla="*/ 13 h 25"/>
                <a:gd name="T18" fmla="*/ 0 w 43"/>
                <a:gd name="T19" fmla="*/ 11 h 25"/>
                <a:gd name="T20" fmla="*/ 1 w 43"/>
                <a:gd name="T21" fmla="*/ 8 h 25"/>
                <a:gd name="T22" fmla="*/ 2 w 43"/>
                <a:gd name="T23" fmla="*/ 6 h 25"/>
                <a:gd name="T24" fmla="*/ 4 w 43"/>
                <a:gd name="T25" fmla="*/ 4 h 25"/>
                <a:gd name="T26" fmla="*/ 7 w 43"/>
                <a:gd name="T27" fmla="*/ 2 h 25"/>
                <a:gd name="T28" fmla="*/ 11 w 43"/>
                <a:gd name="T29" fmla="*/ 1 h 25"/>
                <a:gd name="T30" fmla="*/ 14 w 43"/>
                <a:gd name="T31" fmla="*/ 0 h 25"/>
                <a:gd name="T32" fmla="*/ 18 w 43"/>
                <a:gd name="T33" fmla="*/ 0 h 25"/>
                <a:gd name="T34" fmla="*/ 22 w 43"/>
                <a:gd name="T35" fmla="*/ 0 h 25"/>
                <a:gd name="T36" fmla="*/ 26 w 43"/>
                <a:gd name="T37" fmla="*/ 0 h 25"/>
                <a:gd name="T38" fmla="*/ 30 w 43"/>
                <a:gd name="T39" fmla="*/ 1 h 25"/>
                <a:gd name="T40" fmla="*/ 34 w 43"/>
                <a:gd name="T41" fmla="*/ 3 h 25"/>
                <a:gd name="T42" fmla="*/ 36 w 43"/>
                <a:gd name="T43" fmla="*/ 5 h 25"/>
                <a:gd name="T44" fmla="*/ 39 w 43"/>
                <a:gd name="T45" fmla="*/ 7 h 25"/>
                <a:gd name="T46" fmla="*/ 40 w 43"/>
                <a:gd name="T47" fmla="*/ 9 h 25"/>
                <a:gd name="T48" fmla="*/ 42 w 43"/>
                <a:gd name="T49" fmla="*/ 12 h 25"/>
                <a:gd name="T50" fmla="*/ 42 w 43"/>
                <a:gd name="T51" fmla="*/ 14 h 25"/>
                <a:gd name="T52" fmla="*/ 41 w 43"/>
                <a:gd name="T53" fmla="*/ 16 h 25"/>
                <a:gd name="T54" fmla="*/ 39 w 43"/>
                <a:gd name="T55" fmla="*/ 19 h 25"/>
                <a:gd name="T56" fmla="*/ 38 w 43"/>
                <a:gd name="T57" fmla="*/ 20 h 25"/>
                <a:gd name="T58" fmla="*/ 35 w 43"/>
                <a:gd name="T59" fmla="*/ 22 h 25"/>
                <a:gd name="T60" fmla="*/ 31 w 43"/>
                <a:gd name="T61" fmla="*/ 23 h 25"/>
                <a:gd name="T62" fmla="*/ 28 w 43"/>
                <a:gd name="T63" fmla="*/ 24 h 25"/>
                <a:gd name="T64" fmla="*/ 24 w 43"/>
                <a:gd name="T65" fmla="*/ 24 h 25"/>
                <a:gd name="T66" fmla="*/ 20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20" y="24"/>
                  </a:moveTo>
                  <a:lnTo>
                    <a:pt x="20" y="24"/>
                  </a:lnTo>
                  <a:lnTo>
                    <a:pt x="16" y="24"/>
                  </a:lnTo>
                  <a:lnTo>
                    <a:pt x="12" y="23"/>
                  </a:lnTo>
                  <a:lnTo>
                    <a:pt x="8" y="21"/>
                  </a:lnTo>
                  <a:lnTo>
                    <a:pt x="5" y="19"/>
                  </a:lnTo>
                  <a:lnTo>
                    <a:pt x="3" y="17"/>
                  </a:lnTo>
                  <a:lnTo>
                    <a:pt x="1" y="15"/>
                  </a:lnTo>
                  <a:lnTo>
                    <a:pt x="0" y="13"/>
                  </a:lnTo>
                  <a:lnTo>
                    <a:pt x="0" y="11"/>
                  </a:lnTo>
                  <a:lnTo>
                    <a:pt x="1" y="8"/>
                  </a:lnTo>
                  <a:lnTo>
                    <a:pt x="2" y="6"/>
                  </a:lnTo>
                  <a:lnTo>
                    <a:pt x="4" y="4"/>
                  </a:lnTo>
                  <a:lnTo>
                    <a:pt x="7" y="2"/>
                  </a:lnTo>
                  <a:lnTo>
                    <a:pt x="11" y="1"/>
                  </a:lnTo>
                  <a:lnTo>
                    <a:pt x="14" y="0"/>
                  </a:lnTo>
                  <a:lnTo>
                    <a:pt x="18" y="0"/>
                  </a:lnTo>
                  <a:lnTo>
                    <a:pt x="22" y="0"/>
                  </a:lnTo>
                  <a:lnTo>
                    <a:pt x="26" y="0"/>
                  </a:lnTo>
                  <a:lnTo>
                    <a:pt x="30" y="1"/>
                  </a:lnTo>
                  <a:lnTo>
                    <a:pt x="34" y="3"/>
                  </a:lnTo>
                  <a:lnTo>
                    <a:pt x="36" y="5"/>
                  </a:lnTo>
                  <a:lnTo>
                    <a:pt x="39" y="7"/>
                  </a:lnTo>
                  <a:lnTo>
                    <a:pt x="40" y="9"/>
                  </a:lnTo>
                  <a:lnTo>
                    <a:pt x="42" y="12"/>
                  </a:lnTo>
                  <a:lnTo>
                    <a:pt x="42" y="14"/>
                  </a:lnTo>
                  <a:lnTo>
                    <a:pt x="41" y="16"/>
                  </a:lnTo>
                  <a:lnTo>
                    <a:pt x="39" y="19"/>
                  </a:lnTo>
                  <a:lnTo>
                    <a:pt x="38" y="20"/>
                  </a:lnTo>
                  <a:lnTo>
                    <a:pt x="35" y="22"/>
                  </a:lnTo>
                  <a:lnTo>
                    <a:pt x="31" y="23"/>
                  </a:lnTo>
                  <a:lnTo>
                    <a:pt x="28" y="24"/>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8" name="Freeform 993"/>
            <p:cNvSpPr>
              <a:spLocks/>
            </p:cNvSpPr>
            <p:nvPr/>
          </p:nvSpPr>
          <p:spPr bwMode="auto">
            <a:xfrm>
              <a:off x="4054" y="2819"/>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99" name="Freeform 994"/>
            <p:cNvSpPr>
              <a:spLocks/>
            </p:cNvSpPr>
            <p:nvPr/>
          </p:nvSpPr>
          <p:spPr bwMode="auto">
            <a:xfrm>
              <a:off x="4024" y="2819"/>
              <a:ext cx="31" cy="8"/>
            </a:xfrm>
            <a:custGeom>
              <a:avLst/>
              <a:gdLst>
                <a:gd name="T0" fmla="*/ 0 w 31"/>
                <a:gd name="T1" fmla="*/ 5 h 8"/>
                <a:gd name="T2" fmla="*/ 8 w 31"/>
                <a:gd name="T3" fmla="*/ 6 h 8"/>
                <a:gd name="T4" fmla="*/ 13 w 31"/>
                <a:gd name="T5" fmla="*/ 7 h 8"/>
                <a:gd name="T6" fmla="*/ 18 w 31"/>
                <a:gd name="T7" fmla="*/ 7 h 8"/>
                <a:gd name="T8" fmla="*/ 23 w 31"/>
                <a:gd name="T9" fmla="*/ 6 h 8"/>
                <a:gd name="T10" fmla="*/ 26 w 31"/>
                <a:gd name="T11" fmla="*/ 6 h 8"/>
                <a:gd name="T12" fmla="*/ 28 w 31"/>
                <a:gd name="T13" fmla="*/ 5 h 8"/>
                <a:gd name="T14" fmla="*/ 29 w 31"/>
                <a:gd name="T15" fmla="*/ 5 h 8"/>
                <a:gd name="T16" fmla="*/ 30 w 31"/>
                <a:gd name="T17" fmla="*/ 4 h 8"/>
                <a:gd name="T18" fmla="*/ 25 w 31"/>
                <a:gd name="T19" fmla="*/ 1 h 8"/>
                <a:gd name="T20" fmla="*/ 24 w 31"/>
                <a:gd name="T21" fmla="*/ 1 h 8"/>
                <a:gd name="T22" fmla="*/ 23 w 31"/>
                <a:gd name="T23" fmla="*/ 2 h 8"/>
                <a:gd name="T24" fmla="*/ 22 w 31"/>
                <a:gd name="T25" fmla="*/ 2 h 8"/>
                <a:gd name="T26" fmla="*/ 18 w 31"/>
                <a:gd name="T27" fmla="*/ 2 h 8"/>
                <a:gd name="T28" fmla="*/ 14 w 31"/>
                <a:gd name="T29" fmla="*/ 2 h 8"/>
                <a:gd name="T30" fmla="*/ 9 w 31"/>
                <a:gd name="T31" fmla="*/ 2 h 8"/>
                <a:gd name="T32" fmla="*/ 3 w 31"/>
                <a:gd name="T33" fmla="*/ 0 h 8"/>
                <a:gd name="T34" fmla="*/ 0 w 31"/>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5"/>
                  </a:moveTo>
                  <a:lnTo>
                    <a:pt x="8" y="6"/>
                  </a:lnTo>
                  <a:lnTo>
                    <a:pt x="13" y="7"/>
                  </a:lnTo>
                  <a:lnTo>
                    <a:pt x="18" y="7"/>
                  </a:lnTo>
                  <a:lnTo>
                    <a:pt x="23" y="6"/>
                  </a:lnTo>
                  <a:lnTo>
                    <a:pt x="26" y="6"/>
                  </a:lnTo>
                  <a:lnTo>
                    <a:pt x="28" y="5"/>
                  </a:lnTo>
                  <a:lnTo>
                    <a:pt x="29" y="5"/>
                  </a:lnTo>
                  <a:lnTo>
                    <a:pt x="30" y="4"/>
                  </a:lnTo>
                  <a:lnTo>
                    <a:pt x="25" y="1"/>
                  </a:lnTo>
                  <a:lnTo>
                    <a:pt x="24" y="1"/>
                  </a:lnTo>
                  <a:lnTo>
                    <a:pt x="23" y="2"/>
                  </a:lnTo>
                  <a:lnTo>
                    <a:pt x="22" y="2"/>
                  </a:lnTo>
                  <a:lnTo>
                    <a:pt x="18" y="2"/>
                  </a:lnTo>
                  <a:lnTo>
                    <a:pt x="14"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0" name="Freeform 995"/>
            <p:cNvSpPr>
              <a:spLocks/>
            </p:cNvSpPr>
            <p:nvPr/>
          </p:nvSpPr>
          <p:spPr bwMode="auto">
            <a:xfrm>
              <a:off x="4021" y="2819"/>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1" name="Freeform 996"/>
            <p:cNvSpPr>
              <a:spLocks/>
            </p:cNvSpPr>
            <p:nvPr/>
          </p:nvSpPr>
          <p:spPr bwMode="auto">
            <a:xfrm>
              <a:off x="3957" y="2779"/>
              <a:ext cx="48" cy="21"/>
            </a:xfrm>
            <a:custGeom>
              <a:avLst/>
              <a:gdLst>
                <a:gd name="T0" fmla="*/ 0 w 48"/>
                <a:gd name="T1" fmla="*/ 7 h 21"/>
                <a:gd name="T2" fmla="*/ 0 w 48"/>
                <a:gd name="T3" fmla="*/ 8 h 21"/>
                <a:gd name="T4" fmla="*/ 2 w 48"/>
                <a:gd name="T5" fmla="*/ 11 h 21"/>
                <a:gd name="T6" fmla="*/ 4 w 48"/>
                <a:gd name="T7" fmla="*/ 13 h 21"/>
                <a:gd name="T8" fmla="*/ 6 w 48"/>
                <a:gd name="T9" fmla="*/ 15 h 21"/>
                <a:gd name="T10" fmla="*/ 9 w 48"/>
                <a:gd name="T11" fmla="*/ 17 h 21"/>
                <a:gd name="T12" fmla="*/ 13 w 48"/>
                <a:gd name="T13" fmla="*/ 18 h 21"/>
                <a:gd name="T14" fmla="*/ 17 w 48"/>
                <a:gd name="T15" fmla="*/ 19 h 21"/>
                <a:gd name="T16" fmla="*/ 22 w 48"/>
                <a:gd name="T17" fmla="*/ 20 h 21"/>
                <a:gd name="T18" fmla="*/ 27 w 48"/>
                <a:gd name="T19" fmla="*/ 20 h 21"/>
                <a:gd name="T20" fmla="*/ 31 w 48"/>
                <a:gd name="T21" fmla="*/ 20 h 21"/>
                <a:gd name="T22" fmla="*/ 35 w 48"/>
                <a:gd name="T23" fmla="*/ 19 h 21"/>
                <a:gd name="T24" fmla="*/ 39 w 48"/>
                <a:gd name="T25" fmla="*/ 18 h 21"/>
                <a:gd name="T26" fmla="*/ 42 w 48"/>
                <a:gd name="T27" fmla="*/ 16 h 21"/>
                <a:gd name="T28" fmla="*/ 43 w 48"/>
                <a:gd name="T29" fmla="*/ 14 h 21"/>
                <a:gd name="T30" fmla="*/ 45 w 48"/>
                <a:gd name="T31" fmla="*/ 12 h 21"/>
                <a:gd name="T32" fmla="*/ 46 w 48"/>
                <a:gd name="T33" fmla="*/ 10 h 21"/>
                <a:gd name="T34" fmla="*/ 47 w 48"/>
                <a:gd name="T35" fmla="*/ 4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8"/>
                  </a:lnTo>
                  <a:lnTo>
                    <a:pt x="2" y="11"/>
                  </a:lnTo>
                  <a:lnTo>
                    <a:pt x="4" y="13"/>
                  </a:lnTo>
                  <a:lnTo>
                    <a:pt x="6" y="15"/>
                  </a:lnTo>
                  <a:lnTo>
                    <a:pt x="9" y="17"/>
                  </a:lnTo>
                  <a:lnTo>
                    <a:pt x="13" y="18"/>
                  </a:lnTo>
                  <a:lnTo>
                    <a:pt x="17" y="19"/>
                  </a:lnTo>
                  <a:lnTo>
                    <a:pt x="22" y="20"/>
                  </a:lnTo>
                  <a:lnTo>
                    <a:pt x="27" y="20"/>
                  </a:lnTo>
                  <a:lnTo>
                    <a:pt x="31" y="20"/>
                  </a:lnTo>
                  <a:lnTo>
                    <a:pt x="35" y="19"/>
                  </a:lnTo>
                  <a:lnTo>
                    <a:pt x="39" y="18"/>
                  </a:lnTo>
                  <a:lnTo>
                    <a:pt x="42" y="16"/>
                  </a:lnTo>
                  <a:lnTo>
                    <a:pt x="43" y="14"/>
                  </a:lnTo>
                  <a:lnTo>
                    <a:pt x="45" y="12"/>
                  </a:lnTo>
                  <a:lnTo>
                    <a:pt x="46" y="10"/>
                  </a:lnTo>
                  <a:lnTo>
                    <a:pt x="47" y="4"/>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2" name="Freeform 997"/>
            <p:cNvSpPr>
              <a:spLocks/>
            </p:cNvSpPr>
            <p:nvPr/>
          </p:nvSpPr>
          <p:spPr bwMode="auto">
            <a:xfrm>
              <a:off x="3957" y="2779"/>
              <a:ext cx="54" cy="27"/>
            </a:xfrm>
            <a:custGeom>
              <a:avLst/>
              <a:gdLst>
                <a:gd name="T0" fmla="*/ 0 w 54"/>
                <a:gd name="T1" fmla="*/ 9 h 27"/>
                <a:gd name="T2" fmla="*/ 0 w 54"/>
                <a:gd name="T3" fmla="*/ 9 h 27"/>
                <a:gd name="T4" fmla="*/ 0 w 54"/>
                <a:gd name="T5" fmla="*/ 11 h 27"/>
                <a:gd name="T6" fmla="*/ 2 w 54"/>
                <a:gd name="T7" fmla="*/ 14 h 27"/>
                <a:gd name="T8" fmla="*/ 4 w 54"/>
                <a:gd name="T9" fmla="*/ 17 h 27"/>
                <a:gd name="T10" fmla="*/ 7 w 54"/>
                <a:gd name="T11" fmla="*/ 19 h 27"/>
                <a:gd name="T12" fmla="*/ 10 w 54"/>
                <a:gd name="T13" fmla="*/ 22 h 27"/>
                <a:gd name="T14" fmla="*/ 15 w 54"/>
                <a:gd name="T15" fmla="*/ 24 h 27"/>
                <a:gd name="T16" fmla="*/ 19 w 54"/>
                <a:gd name="T17" fmla="*/ 25 h 27"/>
                <a:gd name="T18" fmla="*/ 25 w 54"/>
                <a:gd name="T19" fmla="*/ 26 h 27"/>
                <a:gd name="T20" fmla="*/ 30 w 54"/>
                <a:gd name="T21" fmla="*/ 26 h 27"/>
                <a:gd name="T22" fmla="*/ 35 w 54"/>
                <a:gd name="T23" fmla="*/ 26 h 27"/>
                <a:gd name="T24" fmla="*/ 40 w 54"/>
                <a:gd name="T25" fmla="*/ 25 h 27"/>
                <a:gd name="T26" fmla="*/ 44 w 54"/>
                <a:gd name="T27" fmla="*/ 23 h 27"/>
                <a:gd name="T28" fmla="*/ 47 w 54"/>
                <a:gd name="T29" fmla="*/ 21 h 27"/>
                <a:gd name="T30" fmla="*/ 49 w 54"/>
                <a:gd name="T31" fmla="*/ 18 h 27"/>
                <a:gd name="T32" fmla="*/ 51 w 54"/>
                <a:gd name="T33" fmla="*/ 15 h 27"/>
                <a:gd name="T34" fmla="*/ 52 w 54"/>
                <a:gd name="T35" fmla="*/ 13 h 27"/>
                <a:gd name="T36" fmla="*/ 53 w 54"/>
                <a:gd name="T37" fmla="*/ 5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1"/>
                  </a:lnTo>
                  <a:lnTo>
                    <a:pt x="2" y="14"/>
                  </a:lnTo>
                  <a:lnTo>
                    <a:pt x="4" y="17"/>
                  </a:lnTo>
                  <a:lnTo>
                    <a:pt x="7" y="19"/>
                  </a:lnTo>
                  <a:lnTo>
                    <a:pt x="10" y="22"/>
                  </a:lnTo>
                  <a:lnTo>
                    <a:pt x="15" y="24"/>
                  </a:lnTo>
                  <a:lnTo>
                    <a:pt x="19" y="25"/>
                  </a:lnTo>
                  <a:lnTo>
                    <a:pt x="25" y="26"/>
                  </a:lnTo>
                  <a:lnTo>
                    <a:pt x="30" y="26"/>
                  </a:lnTo>
                  <a:lnTo>
                    <a:pt x="35" y="26"/>
                  </a:lnTo>
                  <a:lnTo>
                    <a:pt x="40" y="25"/>
                  </a:lnTo>
                  <a:lnTo>
                    <a:pt x="44" y="23"/>
                  </a:lnTo>
                  <a:lnTo>
                    <a:pt x="47" y="21"/>
                  </a:lnTo>
                  <a:lnTo>
                    <a:pt x="49" y="18"/>
                  </a:lnTo>
                  <a:lnTo>
                    <a:pt x="51" y="15"/>
                  </a:lnTo>
                  <a:lnTo>
                    <a:pt x="52" y="13"/>
                  </a:lnTo>
                  <a:lnTo>
                    <a:pt x="53" y="5"/>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3" name="Freeform 998"/>
            <p:cNvSpPr>
              <a:spLocks/>
            </p:cNvSpPr>
            <p:nvPr/>
          </p:nvSpPr>
          <p:spPr bwMode="auto">
            <a:xfrm>
              <a:off x="3959" y="2766"/>
              <a:ext cx="46" cy="25"/>
            </a:xfrm>
            <a:custGeom>
              <a:avLst/>
              <a:gdLst>
                <a:gd name="T0" fmla="*/ 21 w 46"/>
                <a:gd name="T1" fmla="*/ 24 h 25"/>
                <a:gd name="T2" fmla="*/ 17 w 46"/>
                <a:gd name="T3" fmla="*/ 24 h 25"/>
                <a:gd name="T4" fmla="*/ 12 w 46"/>
                <a:gd name="T5" fmla="*/ 22 h 25"/>
                <a:gd name="T6" fmla="*/ 8 w 46"/>
                <a:gd name="T7" fmla="*/ 21 h 25"/>
                <a:gd name="T8" fmla="*/ 5 w 46"/>
                <a:gd name="T9" fmla="*/ 19 h 25"/>
                <a:gd name="T10" fmla="*/ 3 w 46"/>
                <a:gd name="T11" fmla="*/ 18 h 25"/>
                <a:gd name="T12" fmla="*/ 1 w 46"/>
                <a:gd name="T13" fmla="*/ 15 h 25"/>
                <a:gd name="T14" fmla="*/ 0 w 46"/>
                <a:gd name="T15" fmla="*/ 13 h 25"/>
                <a:gd name="T16" fmla="*/ 0 w 46"/>
                <a:gd name="T17" fmla="*/ 10 h 25"/>
                <a:gd name="T18" fmla="*/ 0 w 46"/>
                <a:gd name="T19" fmla="*/ 8 h 25"/>
                <a:gd name="T20" fmla="*/ 2 w 46"/>
                <a:gd name="T21" fmla="*/ 6 h 25"/>
                <a:gd name="T22" fmla="*/ 4 w 46"/>
                <a:gd name="T23" fmla="*/ 4 h 25"/>
                <a:gd name="T24" fmla="*/ 7 w 46"/>
                <a:gd name="T25" fmla="*/ 2 h 25"/>
                <a:gd name="T26" fmla="*/ 11 w 46"/>
                <a:gd name="T27" fmla="*/ 1 h 25"/>
                <a:gd name="T28" fmla="*/ 15 w 46"/>
                <a:gd name="T29" fmla="*/ 0 h 25"/>
                <a:gd name="T30" fmla="*/ 19 w 46"/>
                <a:gd name="T31" fmla="*/ 0 h 25"/>
                <a:gd name="T32" fmla="*/ 24 w 46"/>
                <a:gd name="T33" fmla="*/ 0 h 25"/>
                <a:gd name="T34" fmla="*/ 28 w 46"/>
                <a:gd name="T35" fmla="*/ 0 h 25"/>
                <a:gd name="T36" fmla="*/ 33 w 46"/>
                <a:gd name="T37" fmla="*/ 2 h 25"/>
                <a:gd name="T38" fmla="*/ 37 w 46"/>
                <a:gd name="T39" fmla="*/ 3 h 25"/>
                <a:gd name="T40" fmla="*/ 40 w 46"/>
                <a:gd name="T41" fmla="*/ 5 h 25"/>
                <a:gd name="T42" fmla="*/ 42 w 46"/>
                <a:gd name="T43" fmla="*/ 6 h 25"/>
                <a:gd name="T44" fmla="*/ 44 w 46"/>
                <a:gd name="T45" fmla="*/ 9 h 25"/>
                <a:gd name="T46" fmla="*/ 45 w 46"/>
                <a:gd name="T47" fmla="*/ 11 h 25"/>
                <a:gd name="T48" fmla="*/ 45 w 46"/>
                <a:gd name="T49" fmla="*/ 14 h 25"/>
                <a:gd name="T50" fmla="*/ 44 w 46"/>
                <a:gd name="T51" fmla="*/ 16 h 25"/>
                <a:gd name="T52" fmla="*/ 42 w 46"/>
                <a:gd name="T53" fmla="*/ 18 h 25"/>
                <a:gd name="T54" fmla="*/ 41 w 46"/>
                <a:gd name="T55" fmla="*/ 21 h 25"/>
                <a:gd name="T56" fmla="*/ 37 w 46"/>
                <a:gd name="T57" fmla="*/ 22 h 25"/>
                <a:gd name="T58" fmla="*/ 34 w 46"/>
                <a:gd name="T59" fmla="*/ 23 h 25"/>
                <a:gd name="T60" fmla="*/ 30 w 46"/>
                <a:gd name="T61" fmla="*/ 24 h 25"/>
                <a:gd name="T62" fmla="*/ 26 w 46"/>
                <a:gd name="T63" fmla="*/ 24 h 25"/>
                <a:gd name="T64" fmla="*/ 21 w 46"/>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5">
                  <a:moveTo>
                    <a:pt x="21" y="24"/>
                  </a:moveTo>
                  <a:lnTo>
                    <a:pt x="17" y="24"/>
                  </a:lnTo>
                  <a:lnTo>
                    <a:pt x="12" y="22"/>
                  </a:lnTo>
                  <a:lnTo>
                    <a:pt x="8" y="21"/>
                  </a:lnTo>
                  <a:lnTo>
                    <a:pt x="5" y="19"/>
                  </a:lnTo>
                  <a:lnTo>
                    <a:pt x="3" y="18"/>
                  </a:lnTo>
                  <a:lnTo>
                    <a:pt x="1" y="15"/>
                  </a:lnTo>
                  <a:lnTo>
                    <a:pt x="0" y="13"/>
                  </a:lnTo>
                  <a:lnTo>
                    <a:pt x="0" y="10"/>
                  </a:lnTo>
                  <a:lnTo>
                    <a:pt x="0" y="8"/>
                  </a:lnTo>
                  <a:lnTo>
                    <a:pt x="2" y="6"/>
                  </a:lnTo>
                  <a:lnTo>
                    <a:pt x="4" y="4"/>
                  </a:lnTo>
                  <a:lnTo>
                    <a:pt x="7" y="2"/>
                  </a:lnTo>
                  <a:lnTo>
                    <a:pt x="11" y="1"/>
                  </a:lnTo>
                  <a:lnTo>
                    <a:pt x="15" y="0"/>
                  </a:lnTo>
                  <a:lnTo>
                    <a:pt x="19" y="0"/>
                  </a:lnTo>
                  <a:lnTo>
                    <a:pt x="24" y="0"/>
                  </a:lnTo>
                  <a:lnTo>
                    <a:pt x="28" y="0"/>
                  </a:lnTo>
                  <a:lnTo>
                    <a:pt x="33" y="2"/>
                  </a:lnTo>
                  <a:lnTo>
                    <a:pt x="37" y="3"/>
                  </a:lnTo>
                  <a:lnTo>
                    <a:pt x="40" y="5"/>
                  </a:lnTo>
                  <a:lnTo>
                    <a:pt x="42" y="6"/>
                  </a:lnTo>
                  <a:lnTo>
                    <a:pt x="44" y="9"/>
                  </a:lnTo>
                  <a:lnTo>
                    <a:pt x="45" y="11"/>
                  </a:lnTo>
                  <a:lnTo>
                    <a:pt x="45" y="14"/>
                  </a:lnTo>
                  <a:lnTo>
                    <a:pt x="44" y="16"/>
                  </a:lnTo>
                  <a:lnTo>
                    <a:pt x="42" y="18"/>
                  </a:lnTo>
                  <a:lnTo>
                    <a:pt x="41" y="21"/>
                  </a:lnTo>
                  <a:lnTo>
                    <a:pt x="37" y="22"/>
                  </a:lnTo>
                  <a:lnTo>
                    <a:pt x="34" y="23"/>
                  </a:lnTo>
                  <a:lnTo>
                    <a:pt x="30" y="24"/>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4" name="Freeform 999"/>
            <p:cNvSpPr>
              <a:spLocks/>
            </p:cNvSpPr>
            <p:nvPr/>
          </p:nvSpPr>
          <p:spPr bwMode="auto">
            <a:xfrm>
              <a:off x="3959" y="2766"/>
              <a:ext cx="52" cy="31"/>
            </a:xfrm>
            <a:custGeom>
              <a:avLst/>
              <a:gdLst>
                <a:gd name="T0" fmla="*/ 24 w 52"/>
                <a:gd name="T1" fmla="*/ 30 h 31"/>
                <a:gd name="T2" fmla="*/ 24 w 52"/>
                <a:gd name="T3" fmla="*/ 30 h 31"/>
                <a:gd name="T4" fmla="*/ 19 w 52"/>
                <a:gd name="T5" fmla="*/ 30 h 31"/>
                <a:gd name="T6" fmla="*/ 14 w 52"/>
                <a:gd name="T7" fmla="*/ 28 h 31"/>
                <a:gd name="T8" fmla="*/ 9 w 52"/>
                <a:gd name="T9" fmla="*/ 26 h 31"/>
                <a:gd name="T10" fmla="*/ 6 w 52"/>
                <a:gd name="T11" fmla="*/ 24 h 31"/>
                <a:gd name="T12" fmla="*/ 3 w 52"/>
                <a:gd name="T13" fmla="*/ 22 h 31"/>
                <a:gd name="T14" fmla="*/ 1 w 52"/>
                <a:gd name="T15" fmla="*/ 19 h 31"/>
                <a:gd name="T16" fmla="*/ 0 w 52"/>
                <a:gd name="T17" fmla="*/ 16 h 31"/>
                <a:gd name="T18" fmla="*/ 0 w 52"/>
                <a:gd name="T19" fmla="*/ 13 h 31"/>
                <a:gd name="T20" fmla="*/ 0 w 52"/>
                <a:gd name="T21" fmla="*/ 10 h 31"/>
                <a:gd name="T22" fmla="*/ 2 w 52"/>
                <a:gd name="T23" fmla="*/ 7 h 31"/>
                <a:gd name="T24" fmla="*/ 5 w 52"/>
                <a:gd name="T25" fmla="*/ 5 h 31"/>
                <a:gd name="T26" fmla="*/ 8 w 52"/>
                <a:gd name="T27" fmla="*/ 3 h 31"/>
                <a:gd name="T28" fmla="*/ 12 w 52"/>
                <a:gd name="T29" fmla="*/ 1 h 31"/>
                <a:gd name="T30" fmla="*/ 17 w 52"/>
                <a:gd name="T31" fmla="*/ 0 h 31"/>
                <a:gd name="T32" fmla="*/ 22 w 52"/>
                <a:gd name="T33" fmla="*/ 0 h 31"/>
                <a:gd name="T34" fmla="*/ 27 w 52"/>
                <a:gd name="T35" fmla="*/ 0 h 31"/>
                <a:gd name="T36" fmla="*/ 32 w 52"/>
                <a:gd name="T37" fmla="*/ 0 h 31"/>
                <a:gd name="T38" fmla="*/ 37 w 52"/>
                <a:gd name="T39" fmla="*/ 2 h 31"/>
                <a:gd name="T40" fmla="*/ 42 w 52"/>
                <a:gd name="T41" fmla="*/ 4 h 31"/>
                <a:gd name="T42" fmla="*/ 45 w 52"/>
                <a:gd name="T43" fmla="*/ 6 h 31"/>
                <a:gd name="T44" fmla="*/ 48 w 52"/>
                <a:gd name="T45" fmla="*/ 8 h 31"/>
                <a:gd name="T46" fmla="*/ 50 w 52"/>
                <a:gd name="T47" fmla="*/ 11 h 31"/>
                <a:gd name="T48" fmla="*/ 51 w 52"/>
                <a:gd name="T49" fmla="*/ 14 h 31"/>
                <a:gd name="T50" fmla="*/ 51 w 52"/>
                <a:gd name="T51" fmla="*/ 18 h 31"/>
                <a:gd name="T52" fmla="*/ 50 w 52"/>
                <a:gd name="T53" fmla="*/ 20 h 31"/>
                <a:gd name="T54" fmla="*/ 48 w 52"/>
                <a:gd name="T55" fmla="*/ 23 h 31"/>
                <a:gd name="T56" fmla="*/ 46 w 52"/>
                <a:gd name="T57" fmla="*/ 26 h 31"/>
                <a:gd name="T58" fmla="*/ 42 w 52"/>
                <a:gd name="T59" fmla="*/ 27 h 31"/>
                <a:gd name="T60" fmla="*/ 38 w 52"/>
                <a:gd name="T61" fmla="*/ 29 h 31"/>
                <a:gd name="T62" fmla="*/ 34 w 52"/>
                <a:gd name="T63" fmla="*/ 30 h 31"/>
                <a:gd name="T64" fmla="*/ 29 w 52"/>
                <a:gd name="T65" fmla="*/ 30 h 31"/>
                <a:gd name="T66" fmla="*/ 24 w 52"/>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1">
                  <a:moveTo>
                    <a:pt x="24" y="30"/>
                  </a:moveTo>
                  <a:lnTo>
                    <a:pt x="24" y="30"/>
                  </a:lnTo>
                  <a:lnTo>
                    <a:pt x="19" y="30"/>
                  </a:lnTo>
                  <a:lnTo>
                    <a:pt x="14" y="28"/>
                  </a:lnTo>
                  <a:lnTo>
                    <a:pt x="9" y="26"/>
                  </a:lnTo>
                  <a:lnTo>
                    <a:pt x="6" y="24"/>
                  </a:lnTo>
                  <a:lnTo>
                    <a:pt x="3" y="22"/>
                  </a:lnTo>
                  <a:lnTo>
                    <a:pt x="1" y="19"/>
                  </a:lnTo>
                  <a:lnTo>
                    <a:pt x="0" y="16"/>
                  </a:lnTo>
                  <a:lnTo>
                    <a:pt x="0" y="13"/>
                  </a:lnTo>
                  <a:lnTo>
                    <a:pt x="0" y="10"/>
                  </a:lnTo>
                  <a:lnTo>
                    <a:pt x="2" y="7"/>
                  </a:lnTo>
                  <a:lnTo>
                    <a:pt x="5" y="5"/>
                  </a:lnTo>
                  <a:lnTo>
                    <a:pt x="8" y="3"/>
                  </a:lnTo>
                  <a:lnTo>
                    <a:pt x="12" y="1"/>
                  </a:lnTo>
                  <a:lnTo>
                    <a:pt x="17" y="0"/>
                  </a:lnTo>
                  <a:lnTo>
                    <a:pt x="22" y="0"/>
                  </a:lnTo>
                  <a:lnTo>
                    <a:pt x="27" y="0"/>
                  </a:lnTo>
                  <a:lnTo>
                    <a:pt x="32" y="0"/>
                  </a:lnTo>
                  <a:lnTo>
                    <a:pt x="37" y="2"/>
                  </a:lnTo>
                  <a:lnTo>
                    <a:pt x="42" y="4"/>
                  </a:lnTo>
                  <a:lnTo>
                    <a:pt x="45" y="6"/>
                  </a:lnTo>
                  <a:lnTo>
                    <a:pt x="48" y="8"/>
                  </a:lnTo>
                  <a:lnTo>
                    <a:pt x="50" y="11"/>
                  </a:lnTo>
                  <a:lnTo>
                    <a:pt x="51" y="14"/>
                  </a:lnTo>
                  <a:lnTo>
                    <a:pt x="51" y="18"/>
                  </a:lnTo>
                  <a:lnTo>
                    <a:pt x="50" y="20"/>
                  </a:lnTo>
                  <a:lnTo>
                    <a:pt x="48" y="23"/>
                  </a:lnTo>
                  <a:lnTo>
                    <a:pt x="46" y="26"/>
                  </a:lnTo>
                  <a:lnTo>
                    <a:pt x="42" y="27"/>
                  </a:lnTo>
                  <a:lnTo>
                    <a:pt x="38" y="29"/>
                  </a:lnTo>
                  <a:lnTo>
                    <a:pt x="34" y="30"/>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5" name="Freeform 1000"/>
            <p:cNvSpPr>
              <a:spLocks/>
            </p:cNvSpPr>
            <p:nvPr/>
          </p:nvSpPr>
          <p:spPr bwMode="auto">
            <a:xfrm>
              <a:off x="3964" y="2770"/>
              <a:ext cx="36" cy="19"/>
            </a:xfrm>
            <a:custGeom>
              <a:avLst/>
              <a:gdLst>
                <a:gd name="T0" fmla="*/ 16 w 36"/>
                <a:gd name="T1" fmla="*/ 18 h 19"/>
                <a:gd name="T2" fmla="*/ 13 w 36"/>
                <a:gd name="T3" fmla="*/ 17 h 19"/>
                <a:gd name="T4" fmla="*/ 9 w 36"/>
                <a:gd name="T5" fmla="*/ 17 h 19"/>
                <a:gd name="T6" fmla="*/ 6 w 36"/>
                <a:gd name="T7" fmla="*/ 16 h 19"/>
                <a:gd name="T8" fmla="*/ 3 w 36"/>
                <a:gd name="T9" fmla="*/ 14 h 19"/>
                <a:gd name="T10" fmla="*/ 2 w 36"/>
                <a:gd name="T11" fmla="*/ 13 h 19"/>
                <a:gd name="T12" fmla="*/ 1 w 36"/>
                <a:gd name="T13" fmla="*/ 11 h 19"/>
                <a:gd name="T14" fmla="*/ 0 w 36"/>
                <a:gd name="T15" fmla="*/ 9 h 19"/>
                <a:gd name="T16" fmla="*/ 0 w 36"/>
                <a:gd name="T17" fmla="*/ 8 h 19"/>
                <a:gd name="T18" fmla="*/ 0 w 36"/>
                <a:gd name="T19" fmla="*/ 6 h 19"/>
                <a:gd name="T20" fmla="*/ 2 w 36"/>
                <a:gd name="T21" fmla="*/ 4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1 h 19"/>
                <a:gd name="T38" fmla="*/ 28 w 36"/>
                <a:gd name="T39" fmla="*/ 2 h 19"/>
                <a:gd name="T40" fmla="*/ 31 w 36"/>
                <a:gd name="T41" fmla="*/ 3 h 19"/>
                <a:gd name="T42" fmla="*/ 32 w 36"/>
                <a:gd name="T43" fmla="*/ 5 h 19"/>
                <a:gd name="T44" fmla="*/ 34 w 36"/>
                <a:gd name="T45" fmla="*/ 6 h 19"/>
                <a:gd name="T46" fmla="*/ 35 w 36"/>
                <a:gd name="T47" fmla="*/ 8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7"/>
                  </a:lnTo>
                  <a:lnTo>
                    <a:pt x="9" y="17"/>
                  </a:lnTo>
                  <a:lnTo>
                    <a:pt x="6" y="16"/>
                  </a:lnTo>
                  <a:lnTo>
                    <a:pt x="3" y="14"/>
                  </a:lnTo>
                  <a:lnTo>
                    <a:pt x="2" y="13"/>
                  </a:lnTo>
                  <a:lnTo>
                    <a:pt x="1" y="11"/>
                  </a:lnTo>
                  <a:lnTo>
                    <a:pt x="0" y="9"/>
                  </a:lnTo>
                  <a:lnTo>
                    <a:pt x="0" y="8"/>
                  </a:lnTo>
                  <a:lnTo>
                    <a:pt x="0" y="6"/>
                  </a:lnTo>
                  <a:lnTo>
                    <a:pt x="2" y="4"/>
                  </a:lnTo>
                  <a:lnTo>
                    <a:pt x="3" y="3"/>
                  </a:lnTo>
                  <a:lnTo>
                    <a:pt x="6" y="2"/>
                  </a:lnTo>
                  <a:lnTo>
                    <a:pt x="9" y="1"/>
                  </a:lnTo>
                  <a:lnTo>
                    <a:pt x="12" y="0"/>
                  </a:lnTo>
                  <a:lnTo>
                    <a:pt x="15" y="0"/>
                  </a:lnTo>
                  <a:lnTo>
                    <a:pt x="19" y="0"/>
                  </a:lnTo>
                  <a:lnTo>
                    <a:pt x="22" y="0"/>
                  </a:lnTo>
                  <a:lnTo>
                    <a:pt x="26" y="1"/>
                  </a:lnTo>
                  <a:lnTo>
                    <a:pt x="28" y="2"/>
                  </a:lnTo>
                  <a:lnTo>
                    <a:pt x="31" y="3"/>
                  </a:lnTo>
                  <a:lnTo>
                    <a:pt x="32" y="5"/>
                  </a:lnTo>
                  <a:lnTo>
                    <a:pt x="34" y="6"/>
                  </a:lnTo>
                  <a:lnTo>
                    <a:pt x="35" y="8"/>
                  </a:lnTo>
                  <a:lnTo>
                    <a:pt x="35" y="11"/>
                  </a:lnTo>
                  <a:lnTo>
                    <a:pt x="35" y="12"/>
                  </a:lnTo>
                  <a:lnTo>
                    <a:pt x="33" y="14"/>
                  </a:lnTo>
                  <a:lnTo>
                    <a:pt x="32" y="15"/>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6" name="Freeform 1001"/>
            <p:cNvSpPr>
              <a:spLocks/>
            </p:cNvSpPr>
            <p:nvPr/>
          </p:nvSpPr>
          <p:spPr bwMode="auto">
            <a:xfrm>
              <a:off x="3964" y="2770"/>
              <a:ext cx="42" cy="25"/>
            </a:xfrm>
            <a:custGeom>
              <a:avLst/>
              <a:gdLst>
                <a:gd name="T0" fmla="*/ 19 w 42"/>
                <a:gd name="T1" fmla="*/ 24 h 25"/>
                <a:gd name="T2" fmla="*/ 19 w 42"/>
                <a:gd name="T3" fmla="*/ 24 h 25"/>
                <a:gd name="T4" fmla="*/ 15 w 42"/>
                <a:gd name="T5" fmla="*/ 23 h 25"/>
                <a:gd name="T6" fmla="*/ 11 w 42"/>
                <a:gd name="T7" fmla="*/ 22 h 25"/>
                <a:gd name="T8" fmla="*/ 7 w 42"/>
                <a:gd name="T9" fmla="*/ 21 h 25"/>
                <a:gd name="T10" fmla="*/ 4 w 42"/>
                <a:gd name="T11" fmla="*/ 19 h 25"/>
                <a:gd name="T12" fmla="*/ 2 w 42"/>
                <a:gd name="T13" fmla="*/ 17 h 25"/>
                <a:gd name="T14" fmla="*/ 1 w 42"/>
                <a:gd name="T15" fmla="*/ 15 h 25"/>
                <a:gd name="T16" fmla="*/ 0 w 42"/>
                <a:gd name="T17" fmla="*/ 12 h 25"/>
                <a:gd name="T18" fmla="*/ 0 w 42"/>
                <a:gd name="T19" fmla="*/ 10 h 25"/>
                <a:gd name="T20" fmla="*/ 0 w 42"/>
                <a:gd name="T21" fmla="*/ 8 h 25"/>
                <a:gd name="T22" fmla="*/ 2 w 42"/>
                <a:gd name="T23" fmla="*/ 5 h 25"/>
                <a:gd name="T24" fmla="*/ 4 w 42"/>
                <a:gd name="T25" fmla="*/ 4 h 25"/>
                <a:gd name="T26" fmla="*/ 7 w 42"/>
                <a:gd name="T27" fmla="*/ 2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1 h 25"/>
                <a:gd name="T40" fmla="*/ 33 w 42"/>
                <a:gd name="T41" fmla="*/ 3 h 25"/>
                <a:gd name="T42" fmla="*/ 36 w 42"/>
                <a:gd name="T43" fmla="*/ 4 h 25"/>
                <a:gd name="T44" fmla="*/ 38 w 42"/>
                <a:gd name="T45" fmla="*/ 7 h 25"/>
                <a:gd name="T46" fmla="*/ 40 w 42"/>
                <a:gd name="T47" fmla="*/ 8 h 25"/>
                <a:gd name="T48" fmla="*/ 41 w 42"/>
                <a:gd name="T49" fmla="*/ 11 h 25"/>
                <a:gd name="T50" fmla="*/ 41 w 42"/>
                <a:gd name="T51" fmla="*/ 14 h 25"/>
                <a:gd name="T52" fmla="*/ 41 w 42"/>
                <a:gd name="T53" fmla="*/ 16 h 25"/>
                <a:gd name="T54" fmla="*/ 39 w 42"/>
                <a:gd name="T55" fmla="*/ 18 h 25"/>
                <a:gd name="T56" fmla="*/ 37 w 42"/>
                <a:gd name="T57" fmla="*/ 20 h 25"/>
                <a:gd name="T58" fmla="*/ 34 w 42"/>
                <a:gd name="T59" fmla="*/ 22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3"/>
                  </a:lnTo>
                  <a:lnTo>
                    <a:pt x="11" y="22"/>
                  </a:lnTo>
                  <a:lnTo>
                    <a:pt x="7" y="21"/>
                  </a:lnTo>
                  <a:lnTo>
                    <a:pt x="4" y="19"/>
                  </a:lnTo>
                  <a:lnTo>
                    <a:pt x="2" y="17"/>
                  </a:lnTo>
                  <a:lnTo>
                    <a:pt x="1" y="15"/>
                  </a:lnTo>
                  <a:lnTo>
                    <a:pt x="0" y="12"/>
                  </a:lnTo>
                  <a:lnTo>
                    <a:pt x="0" y="10"/>
                  </a:lnTo>
                  <a:lnTo>
                    <a:pt x="0" y="8"/>
                  </a:lnTo>
                  <a:lnTo>
                    <a:pt x="2" y="5"/>
                  </a:lnTo>
                  <a:lnTo>
                    <a:pt x="4" y="4"/>
                  </a:lnTo>
                  <a:lnTo>
                    <a:pt x="7" y="2"/>
                  </a:lnTo>
                  <a:lnTo>
                    <a:pt x="10" y="1"/>
                  </a:lnTo>
                  <a:lnTo>
                    <a:pt x="14" y="0"/>
                  </a:lnTo>
                  <a:lnTo>
                    <a:pt x="18" y="0"/>
                  </a:lnTo>
                  <a:lnTo>
                    <a:pt x="22" y="0"/>
                  </a:lnTo>
                  <a:lnTo>
                    <a:pt x="26" y="0"/>
                  </a:lnTo>
                  <a:lnTo>
                    <a:pt x="30" y="1"/>
                  </a:lnTo>
                  <a:lnTo>
                    <a:pt x="33" y="3"/>
                  </a:lnTo>
                  <a:lnTo>
                    <a:pt x="36" y="4"/>
                  </a:lnTo>
                  <a:lnTo>
                    <a:pt x="38" y="7"/>
                  </a:lnTo>
                  <a:lnTo>
                    <a:pt x="40" y="8"/>
                  </a:lnTo>
                  <a:lnTo>
                    <a:pt x="41" y="11"/>
                  </a:lnTo>
                  <a:lnTo>
                    <a:pt x="41" y="14"/>
                  </a:lnTo>
                  <a:lnTo>
                    <a:pt x="41" y="16"/>
                  </a:lnTo>
                  <a:lnTo>
                    <a:pt x="39" y="18"/>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7" name="Freeform 1002"/>
            <p:cNvSpPr>
              <a:spLocks/>
            </p:cNvSpPr>
            <p:nvPr/>
          </p:nvSpPr>
          <p:spPr bwMode="auto">
            <a:xfrm>
              <a:off x="3998" y="2793"/>
              <a:ext cx="2" cy="3"/>
            </a:xfrm>
            <a:custGeom>
              <a:avLst/>
              <a:gdLst>
                <a:gd name="T0" fmla="*/ 1 w 2"/>
                <a:gd name="T1" fmla="*/ 2 h 3"/>
                <a:gd name="T2" fmla="*/ 1 w 2"/>
                <a:gd name="T3" fmla="*/ 1 h 3"/>
                <a:gd name="T4" fmla="*/ 1 w 2"/>
                <a:gd name="T5" fmla="*/ 0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0"/>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8" name="Freeform 1003"/>
            <p:cNvSpPr>
              <a:spLocks/>
            </p:cNvSpPr>
            <p:nvPr/>
          </p:nvSpPr>
          <p:spPr bwMode="auto">
            <a:xfrm>
              <a:off x="3967" y="2793"/>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6 w 31"/>
                <a:gd name="T19" fmla="*/ 1 h 7"/>
                <a:gd name="T20" fmla="*/ 25 w 31"/>
                <a:gd name="T21" fmla="*/ 1 h 7"/>
                <a:gd name="T22" fmla="*/ 23 w 31"/>
                <a:gd name="T23" fmla="*/ 1 h 7"/>
                <a:gd name="T24" fmla="*/ 22 w 31"/>
                <a:gd name="T25" fmla="*/ 2 h 7"/>
                <a:gd name="T26" fmla="*/ 18 w 31"/>
                <a:gd name="T27" fmla="*/ 2 h 7"/>
                <a:gd name="T28" fmla="*/ 14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6" y="1"/>
                  </a:lnTo>
                  <a:lnTo>
                    <a:pt x="25" y="1"/>
                  </a:lnTo>
                  <a:lnTo>
                    <a:pt x="23" y="1"/>
                  </a:lnTo>
                  <a:lnTo>
                    <a:pt x="22"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09" name="Freeform 1004"/>
            <p:cNvSpPr>
              <a:spLocks/>
            </p:cNvSpPr>
            <p:nvPr/>
          </p:nvSpPr>
          <p:spPr bwMode="auto">
            <a:xfrm>
              <a:off x="3964" y="2793"/>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0" name="Freeform 1005"/>
            <p:cNvSpPr>
              <a:spLocks/>
            </p:cNvSpPr>
            <p:nvPr/>
          </p:nvSpPr>
          <p:spPr bwMode="auto">
            <a:xfrm>
              <a:off x="3844" y="2726"/>
              <a:ext cx="48" cy="21"/>
            </a:xfrm>
            <a:custGeom>
              <a:avLst/>
              <a:gdLst>
                <a:gd name="T0" fmla="*/ 0 w 48"/>
                <a:gd name="T1" fmla="*/ 7 h 21"/>
                <a:gd name="T2" fmla="*/ 0 w 48"/>
                <a:gd name="T3" fmla="*/ 9 h 21"/>
                <a:gd name="T4" fmla="*/ 1 w 48"/>
                <a:gd name="T5" fmla="*/ 12 h 21"/>
                <a:gd name="T6" fmla="*/ 3 w 48"/>
                <a:gd name="T7" fmla="*/ 14 h 21"/>
                <a:gd name="T8" fmla="*/ 5 w 48"/>
                <a:gd name="T9" fmla="*/ 15 h 21"/>
                <a:gd name="T10" fmla="*/ 9 w 48"/>
                <a:gd name="T11" fmla="*/ 17 h 21"/>
                <a:gd name="T12" fmla="*/ 12 w 48"/>
                <a:gd name="T13" fmla="*/ 18 h 21"/>
                <a:gd name="T14" fmla="*/ 17 w 48"/>
                <a:gd name="T15" fmla="*/ 20 h 21"/>
                <a:gd name="T16" fmla="*/ 21 w 48"/>
                <a:gd name="T17" fmla="*/ 20 h 21"/>
                <a:gd name="T18" fmla="*/ 26 w 48"/>
                <a:gd name="T19" fmla="*/ 20 h 21"/>
                <a:gd name="T20" fmla="*/ 30 w 48"/>
                <a:gd name="T21" fmla="*/ 20 h 21"/>
                <a:gd name="T22" fmla="*/ 35 w 48"/>
                <a:gd name="T23" fmla="*/ 19 h 21"/>
                <a:gd name="T24" fmla="*/ 38 w 48"/>
                <a:gd name="T25" fmla="*/ 18 h 21"/>
                <a:gd name="T26" fmla="*/ 42 w 48"/>
                <a:gd name="T27" fmla="*/ 16 h 21"/>
                <a:gd name="T28" fmla="*/ 43 w 48"/>
                <a:gd name="T29" fmla="*/ 15 h 21"/>
                <a:gd name="T30" fmla="*/ 45 w 48"/>
                <a:gd name="T31" fmla="*/ 12 h 21"/>
                <a:gd name="T32" fmla="*/ 46 w 48"/>
                <a:gd name="T33" fmla="*/ 10 h 21"/>
                <a:gd name="T34" fmla="*/ 47 w 48"/>
                <a:gd name="T35" fmla="*/ 4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1" y="12"/>
                  </a:lnTo>
                  <a:lnTo>
                    <a:pt x="3" y="14"/>
                  </a:lnTo>
                  <a:lnTo>
                    <a:pt x="5" y="15"/>
                  </a:lnTo>
                  <a:lnTo>
                    <a:pt x="9" y="17"/>
                  </a:lnTo>
                  <a:lnTo>
                    <a:pt x="12" y="18"/>
                  </a:lnTo>
                  <a:lnTo>
                    <a:pt x="17" y="20"/>
                  </a:lnTo>
                  <a:lnTo>
                    <a:pt x="21" y="20"/>
                  </a:lnTo>
                  <a:lnTo>
                    <a:pt x="26" y="20"/>
                  </a:lnTo>
                  <a:lnTo>
                    <a:pt x="30" y="20"/>
                  </a:lnTo>
                  <a:lnTo>
                    <a:pt x="35" y="19"/>
                  </a:lnTo>
                  <a:lnTo>
                    <a:pt x="38" y="18"/>
                  </a:lnTo>
                  <a:lnTo>
                    <a:pt x="42" y="16"/>
                  </a:lnTo>
                  <a:lnTo>
                    <a:pt x="43" y="15"/>
                  </a:lnTo>
                  <a:lnTo>
                    <a:pt x="45" y="12"/>
                  </a:lnTo>
                  <a:lnTo>
                    <a:pt x="46" y="10"/>
                  </a:lnTo>
                  <a:lnTo>
                    <a:pt x="47" y="4"/>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1" name="Freeform 1006"/>
            <p:cNvSpPr>
              <a:spLocks/>
            </p:cNvSpPr>
            <p:nvPr/>
          </p:nvSpPr>
          <p:spPr bwMode="auto">
            <a:xfrm>
              <a:off x="3844" y="2726"/>
              <a:ext cx="54" cy="27"/>
            </a:xfrm>
            <a:custGeom>
              <a:avLst/>
              <a:gdLst>
                <a:gd name="T0" fmla="*/ 0 w 54"/>
                <a:gd name="T1" fmla="*/ 9 h 27"/>
                <a:gd name="T2" fmla="*/ 0 w 54"/>
                <a:gd name="T3" fmla="*/ 9 h 27"/>
                <a:gd name="T4" fmla="*/ 0 w 54"/>
                <a:gd name="T5" fmla="*/ 12 h 27"/>
                <a:gd name="T6" fmla="*/ 1 w 54"/>
                <a:gd name="T7" fmla="*/ 15 h 27"/>
                <a:gd name="T8" fmla="*/ 3 w 54"/>
                <a:gd name="T9" fmla="*/ 18 h 27"/>
                <a:gd name="T10" fmla="*/ 6 w 54"/>
                <a:gd name="T11" fmla="*/ 20 h 27"/>
                <a:gd name="T12" fmla="*/ 10 w 54"/>
                <a:gd name="T13" fmla="*/ 22 h 27"/>
                <a:gd name="T14" fmla="*/ 14 w 54"/>
                <a:gd name="T15" fmla="*/ 24 h 27"/>
                <a:gd name="T16" fmla="*/ 19 w 54"/>
                <a:gd name="T17" fmla="*/ 26 h 27"/>
                <a:gd name="T18" fmla="*/ 24 w 54"/>
                <a:gd name="T19" fmla="*/ 26 h 27"/>
                <a:gd name="T20" fmla="*/ 29 w 54"/>
                <a:gd name="T21" fmla="*/ 26 h 27"/>
                <a:gd name="T22" fmla="*/ 34 w 54"/>
                <a:gd name="T23" fmla="*/ 26 h 27"/>
                <a:gd name="T24" fmla="*/ 39 w 54"/>
                <a:gd name="T25" fmla="*/ 25 h 27"/>
                <a:gd name="T26" fmla="*/ 43 w 54"/>
                <a:gd name="T27" fmla="*/ 24 h 27"/>
                <a:gd name="T28" fmla="*/ 47 w 54"/>
                <a:gd name="T29" fmla="*/ 21 h 27"/>
                <a:gd name="T30" fmla="*/ 49 w 54"/>
                <a:gd name="T31" fmla="*/ 19 h 27"/>
                <a:gd name="T32" fmla="*/ 51 w 54"/>
                <a:gd name="T33" fmla="*/ 16 h 27"/>
                <a:gd name="T34" fmla="*/ 52 w 54"/>
                <a:gd name="T35" fmla="*/ 13 h 27"/>
                <a:gd name="T36" fmla="*/ 53 w 54"/>
                <a:gd name="T37" fmla="*/ 5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1" y="15"/>
                  </a:lnTo>
                  <a:lnTo>
                    <a:pt x="3" y="18"/>
                  </a:lnTo>
                  <a:lnTo>
                    <a:pt x="6" y="20"/>
                  </a:lnTo>
                  <a:lnTo>
                    <a:pt x="10" y="22"/>
                  </a:lnTo>
                  <a:lnTo>
                    <a:pt x="14" y="24"/>
                  </a:lnTo>
                  <a:lnTo>
                    <a:pt x="19" y="26"/>
                  </a:lnTo>
                  <a:lnTo>
                    <a:pt x="24" y="26"/>
                  </a:lnTo>
                  <a:lnTo>
                    <a:pt x="29" y="26"/>
                  </a:lnTo>
                  <a:lnTo>
                    <a:pt x="34" y="26"/>
                  </a:lnTo>
                  <a:lnTo>
                    <a:pt x="39" y="25"/>
                  </a:lnTo>
                  <a:lnTo>
                    <a:pt x="43" y="24"/>
                  </a:lnTo>
                  <a:lnTo>
                    <a:pt x="47" y="21"/>
                  </a:lnTo>
                  <a:lnTo>
                    <a:pt x="49" y="19"/>
                  </a:lnTo>
                  <a:lnTo>
                    <a:pt x="51" y="16"/>
                  </a:lnTo>
                  <a:lnTo>
                    <a:pt x="52" y="13"/>
                  </a:lnTo>
                  <a:lnTo>
                    <a:pt x="53" y="5"/>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2" name="Freeform 1007"/>
            <p:cNvSpPr>
              <a:spLocks/>
            </p:cNvSpPr>
            <p:nvPr/>
          </p:nvSpPr>
          <p:spPr bwMode="auto">
            <a:xfrm>
              <a:off x="3845" y="2713"/>
              <a:ext cx="46" cy="26"/>
            </a:xfrm>
            <a:custGeom>
              <a:avLst/>
              <a:gdLst>
                <a:gd name="T0" fmla="*/ 21 w 46"/>
                <a:gd name="T1" fmla="*/ 25 h 26"/>
                <a:gd name="T2" fmla="*/ 17 w 46"/>
                <a:gd name="T3" fmla="*/ 24 h 26"/>
                <a:gd name="T4" fmla="*/ 12 w 46"/>
                <a:gd name="T5" fmla="*/ 23 h 26"/>
                <a:gd name="T6" fmla="*/ 9 w 46"/>
                <a:gd name="T7" fmla="*/ 22 h 26"/>
                <a:gd name="T8" fmla="*/ 5 w 46"/>
                <a:gd name="T9" fmla="*/ 19 h 26"/>
                <a:gd name="T10" fmla="*/ 4 w 46"/>
                <a:gd name="T11" fmla="*/ 18 h 26"/>
                <a:gd name="T12" fmla="*/ 1 w 46"/>
                <a:gd name="T13" fmla="*/ 15 h 26"/>
                <a:gd name="T14" fmla="*/ 0 w 46"/>
                <a:gd name="T15" fmla="*/ 13 h 26"/>
                <a:gd name="T16" fmla="*/ 0 w 46"/>
                <a:gd name="T17" fmla="*/ 10 h 26"/>
                <a:gd name="T18" fmla="*/ 1 w 46"/>
                <a:gd name="T19" fmla="*/ 8 h 26"/>
                <a:gd name="T20" fmla="*/ 2 w 46"/>
                <a:gd name="T21" fmla="*/ 6 h 26"/>
                <a:gd name="T22" fmla="*/ 4 w 46"/>
                <a:gd name="T23" fmla="*/ 4 h 26"/>
                <a:gd name="T24" fmla="*/ 8 w 46"/>
                <a:gd name="T25" fmla="*/ 2 h 26"/>
                <a:gd name="T26" fmla="*/ 11 w 46"/>
                <a:gd name="T27" fmla="*/ 1 h 26"/>
                <a:gd name="T28" fmla="*/ 15 w 46"/>
                <a:gd name="T29" fmla="*/ 1 h 26"/>
                <a:gd name="T30" fmla="*/ 19 w 46"/>
                <a:gd name="T31" fmla="*/ 0 h 26"/>
                <a:gd name="T32" fmla="*/ 24 w 46"/>
                <a:gd name="T33" fmla="*/ 0 h 26"/>
                <a:gd name="T34" fmla="*/ 28 w 46"/>
                <a:gd name="T35" fmla="*/ 1 h 26"/>
                <a:gd name="T36" fmla="*/ 33 w 46"/>
                <a:gd name="T37" fmla="*/ 2 h 26"/>
                <a:gd name="T38" fmla="*/ 37 w 46"/>
                <a:gd name="T39" fmla="*/ 3 h 26"/>
                <a:gd name="T40" fmla="*/ 40 w 46"/>
                <a:gd name="T41" fmla="*/ 5 h 26"/>
                <a:gd name="T42" fmla="*/ 42 w 46"/>
                <a:gd name="T43" fmla="*/ 7 h 26"/>
                <a:gd name="T44" fmla="*/ 44 w 46"/>
                <a:gd name="T45" fmla="*/ 10 h 26"/>
                <a:gd name="T46" fmla="*/ 45 w 46"/>
                <a:gd name="T47" fmla="*/ 12 h 26"/>
                <a:gd name="T48" fmla="*/ 45 w 46"/>
                <a:gd name="T49" fmla="*/ 15 h 26"/>
                <a:gd name="T50" fmla="*/ 45 w 46"/>
                <a:gd name="T51" fmla="*/ 16 h 26"/>
                <a:gd name="T52" fmla="*/ 43 w 46"/>
                <a:gd name="T53" fmla="*/ 19 h 26"/>
                <a:gd name="T54" fmla="*/ 41 w 46"/>
                <a:gd name="T55" fmla="*/ 21 h 26"/>
                <a:gd name="T56" fmla="*/ 38 w 46"/>
                <a:gd name="T57" fmla="*/ 23 h 26"/>
                <a:gd name="T58" fmla="*/ 34 w 46"/>
                <a:gd name="T59" fmla="*/ 24 h 26"/>
                <a:gd name="T60" fmla="*/ 30 w 46"/>
                <a:gd name="T61" fmla="*/ 24 h 26"/>
                <a:gd name="T62" fmla="*/ 26 w 46"/>
                <a:gd name="T63" fmla="*/ 25 h 26"/>
                <a:gd name="T64" fmla="*/ 21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1" y="25"/>
                  </a:moveTo>
                  <a:lnTo>
                    <a:pt x="17" y="24"/>
                  </a:lnTo>
                  <a:lnTo>
                    <a:pt x="12" y="23"/>
                  </a:lnTo>
                  <a:lnTo>
                    <a:pt x="9" y="22"/>
                  </a:lnTo>
                  <a:lnTo>
                    <a:pt x="5" y="19"/>
                  </a:lnTo>
                  <a:lnTo>
                    <a:pt x="4" y="18"/>
                  </a:lnTo>
                  <a:lnTo>
                    <a:pt x="1" y="15"/>
                  </a:lnTo>
                  <a:lnTo>
                    <a:pt x="0" y="13"/>
                  </a:lnTo>
                  <a:lnTo>
                    <a:pt x="0" y="10"/>
                  </a:lnTo>
                  <a:lnTo>
                    <a:pt x="1" y="8"/>
                  </a:lnTo>
                  <a:lnTo>
                    <a:pt x="2" y="6"/>
                  </a:lnTo>
                  <a:lnTo>
                    <a:pt x="4" y="4"/>
                  </a:lnTo>
                  <a:lnTo>
                    <a:pt x="8" y="2"/>
                  </a:lnTo>
                  <a:lnTo>
                    <a:pt x="11" y="1"/>
                  </a:lnTo>
                  <a:lnTo>
                    <a:pt x="15" y="1"/>
                  </a:lnTo>
                  <a:lnTo>
                    <a:pt x="19" y="0"/>
                  </a:lnTo>
                  <a:lnTo>
                    <a:pt x="24" y="0"/>
                  </a:lnTo>
                  <a:lnTo>
                    <a:pt x="28" y="1"/>
                  </a:lnTo>
                  <a:lnTo>
                    <a:pt x="33" y="2"/>
                  </a:lnTo>
                  <a:lnTo>
                    <a:pt x="37" y="3"/>
                  </a:lnTo>
                  <a:lnTo>
                    <a:pt x="40" y="5"/>
                  </a:lnTo>
                  <a:lnTo>
                    <a:pt x="42" y="7"/>
                  </a:lnTo>
                  <a:lnTo>
                    <a:pt x="44" y="10"/>
                  </a:lnTo>
                  <a:lnTo>
                    <a:pt x="45" y="12"/>
                  </a:lnTo>
                  <a:lnTo>
                    <a:pt x="45" y="15"/>
                  </a:lnTo>
                  <a:lnTo>
                    <a:pt x="45" y="16"/>
                  </a:lnTo>
                  <a:lnTo>
                    <a:pt x="43" y="19"/>
                  </a:lnTo>
                  <a:lnTo>
                    <a:pt x="41" y="21"/>
                  </a:lnTo>
                  <a:lnTo>
                    <a:pt x="38" y="23"/>
                  </a:lnTo>
                  <a:lnTo>
                    <a:pt x="34" y="24"/>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3" name="Freeform 1008"/>
            <p:cNvSpPr>
              <a:spLocks/>
            </p:cNvSpPr>
            <p:nvPr/>
          </p:nvSpPr>
          <p:spPr bwMode="auto">
            <a:xfrm>
              <a:off x="3845" y="2713"/>
              <a:ext cx="52" cy="32"/>
            </a:xfrm>
            <a:custGeom>
              <a:avLst/>
              <a:gdLst>
                <a:gd name="T0" fmla="*/ 24 w 52"/>
                <a:gd name="T1" fmla="*/ 31 h 32"/>
                <a:gd name="T2" fmla="*/ 24 w 52"/>
                <a:gd name="T3" fmla="*/ 31 h 32"/>
                <a:gd name="T4" fmla="*/ 19 w 52"/>
                <a:gd name="T5" fmla="*/ 30 h 32"/>
                <a:gd name="T6" fmla="*/ 14 w 52"/>
                <a:gd name="T7" fmla="*/ 28 h 32"/>
                <a:gd name="T8" fmla="*/ 10 w 52"/>
                <a:gd name="T9" fmla="*/ 27 h 32"/>
                <a:gd name="T10" fmla="*/ 6 w 52"/>
                <a:gd name="T11" fmla="*/ 24 h 32"/>
                <a:gd name="T12" fmla="*/ 4 w 52"/>
                <a:gd name="T13" fmla="*/ 22 h 32"/>
                <a:gd name="T14" fmla="*/ 1 w 52"/>
                <a:gd name="T15" fmla="*/ 19 h 32"/>
                <a:gd name="T16" fmla="*/ 0 w 52"/>
                <a:gd name="T17" fmla="*/ 16 h 32"/>
                <a:gd name="T18" fmla="*/ 0 w 52"/>
                <a:gd name="T19" fmla="*/ 13 h 32"/>
                <a:gd name="T20" fmla="*/ 1 w 52"/>
                <a:gd name="T21" fmla="*/ 10 h 32"/>
                <a:gd name="T22" fmla="*/ 2 w 52"/>
                <a:gd name="T23" fmla="*/ 7 h 32"/>
                <a:gd name="T24" fmla="*/ 5 w 52"/>
                <a:gd name="T25" fmla="*/ 5 h 32"/>
                <a:gd name="T26" fmla="*/ 9 w 52"/>
                <a:gd name="T27" fmla="*/ 3 h 32"/>
                <a:gd name="T28" fmla="*/ 13 w 52"/>
                <a:gd name="T29" fmla="*/ 1 h 32"/>
                <a:gd name="T30" fmla="*/ 17 w 52"/>
                <a:gd name="T31" fmla="*/ 1 h 32"/>
                <a:gd name="T32" fmla="*/ 22 w 52"/>
                <a:gd name="T33" fmla="*/ 0 h 32"/>
                <a:gd name="T34" fmla="*/ 27 w 52"/>
                <a:gd name="T35" fmla="*/ 0 h 32"/>
                <a:gd name="T36" fmla="*/ 32 w 52"/>
                <a:gd name="T37" fmla="*/ 1 h 32"/>
                <a:gd name="T38" fmla="*/ 37 w 52"/>
                <a:gd name="T39" fmla="*/ 3 h 32"/>
                <a:gd name="T40" fmla="*/ 42 w 52"/>
                <a:gd name="T41" fmla="*/ 4 h 32"/>
                <a:gd name="T42" fmla="*/ 45 w 52"/>
                <a:gd name="T43" fmla="*/ 6 h 32"/>
                <a:gd name="T44" fmla="*/ 48 w 52"/>
                <a:gd name="T45" fmla="*/ 9 h 32"/>
                <a:gd name="T46" fmla="*/ 50 w 52"/>
                <a:gd name="T47" fmla="*/ 12 h 32"/>
                <a:gd name="T48" fmla="*/ 51 w 52"/>
                <a:gd name="T49" fmla="*/ 15 h 32"/>
                <a:gd name="T50" fmla="*/ 51 w 52"/>
                <a:gd name="T51" fmla="*/ 18 h 32"/>
                <a:gd name="T52" fmla="*/ 51 w 52"/>
                <a:gd name="T53" fmla="*/ 20 h 32"/>
                <a:gd name="T54" fmla="*/ 49 w 52"/>
                <a:gd name="T55" fmla="*/ 23 h 32"/>
                <a:gd name="T56" fmla="*/ 46 w 52"/>
                <a:gd name="T57" fmla="*/ 26 h 32"/>
                <a:gd name="T58" fmla="*/ 43 w 52"/>
                <a:gd name="T59" fmla="*/ 28 h 32"/>
                <a:gd name="T60" fmla="*/ 39 w 52"/>
                <a:gd name="T61" fmla="*/ 30 h 32"/>
                <a:gd name="T62" fmla="*/ 34 w 52"/>
                <a:gd name="T63" fmla="*/ 30 h 32"/>
                <a:gd name="T64" fmla="*/ 29 w 52"/>
                <a:gd name="T65" fmla="*/ 31 h 32"/>
                <a:gd name="T66" fmla="*/ 24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4" y="31"/>
                  </a:moveTo>
                  <a:lnTo>
                    <a:pt x="24" y="31"/>
                  </a:lnTo>
                  <a:lnTo>
                    <a:pt x="19" y="30"/>
                  </a:lnTo>
                  <a:lnTo>
                    <a:pt x="14" y="28"/>
                  </a:lnTo>
                  <a:lnTo>
                    <a:pt x="10" y="27"/>
                  </a:lnTo>
                  <a:lnTo>
                    <a:pt x="6" y="24"/>
                  </a:lnTo>
                  <a:lnTo>
                    <a:pt x="4" y="22"/>
                  </a:lnTo>
                  <a:lnTo>
                    <a:pt x="1" y="19"/>
                  </a:lnTo>
                  <a:lnTo>
                    <a:pt x="0" y="16"/>
                  </a:lnTo>
                  <a:lnTo>
                    <a:pt x="0" y="13"/>
                  </a:lnTo>
                  <a:lnTo>
                    <a:pt x="1" y="10"/>
                  </a:lnTo>
                  <a:lnTo>
                    <a:pt x="2" y="7"/>
                  </a:lnTo>
                  <a:lnTo>
                    <a:pt x="5" y="5"/>
                  </a:lnTo>
                  <a:lnTo>
                    <a:pt x="9" y="3"/>
                  </a:lnTo>
                  <a:lnTo>
                    <a:pt x="13" y="1"/>
                  </a:lnTo>
                  <a:lnTo>
                    <a:pt x="17" y="1"/>
                  </a:lnTo>
                  <a:lnTo>
                    <a:pt x="22" y="0"/>
                  </a:lnTo>
                  <a:lnTo>
                    <a:pt x="27" y="0"/>
                  </a:lnTo>
                  <a:lnTo>
                    <a:pt x="32" y="1"/>
                  </a:lnTo>
                  <a:lnTo>
                    <a:pt x="37" y="3"/>
                  </a:lnTo>
                  <a:lnTo>
                    <a:pt x="42" y="4"/>
                  </a:lnTo>
                  <a:lnTo>
                    <a:pt x="45" y="6"/>
                  </a:lnTo>
                  <a:lnTo>
                    <a:pt x="48" y="9"/>
                  </a:lnTo>
                  <a:lnTo>
                    <a:pt x="50" y="12"/>
                  </a:lnTo>
                  <a:lnTo>
                    <a:pt x="51" y="15"/>
                  </a:lnTo>
                  <a:lnTo>
                    <a:pt x="51" y="18"/>
                  </a:lnTo>
                  <a:lnTo>
                    <a:pt x="51" y="20"/>
                  </a:lnTo>
                  <a:lnTo>
                    <a:pt x="49" y="23"/>
                  </a:lnTo>
                  <a:lnTo>
                    <a:pt x="46" y="26"/>
                  </a:lnTo>
                  <a:lnTo>
                    <a:pt x="43" y="28"/>
                  </a:lnTo>
                  <a:lnTo>
                    <a:pt x="39" y="30"/>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4" name="Freeform 1009"/>
            <p:cNvSpPr>
              <a:spLocks/>
            </p:cNvSpPr>
            <p:nvPr/>
          </p:nvSpPr>
          <p:spPr bwMode="auto">
            <a:xfrm>
              <a:off x="3850" y="2717"/>
              <a:ext cx="36" cy="19"/>
            </a:xfrm>
            <a:custGeom>
              <a:avLst/>
              <a:gdLst>
                <a:gd name="T0" fmla="*/ 16 w 36"/>
                <a:gd name="T1" fmla="*/ 18 h 19"/>
                <a:gd name="T2" fmla="*/ 13 w 36"/>
                <a:gd name="T3" fmla="*/ 18 h 19"/>
                <a:gd name="T4" fmla="*/ 9 w 36"/>
                <a:gd name="T5" fmla="*/ 17 h 19"/>
                <a:gd name="T6" fmla="*/ 7 w 36"/>
                <a:gd name="T7" fmla="*/ 16 h 19"/>
                <a:gd name="T8" fmla="*/ 4 w 36"/>
                <a:gd name="T9" fmla="*/ 14 h 19"/>
                <a:gd name="T10" fmla="*/ 3 w 36"/>
                <a:gd name="T11" fmla="*/ 14 h 19"/>
                <a:gd name="T12" fmla="*/ 1 w 36"/>
                <a:gd name="T13" fmla="*/ 11 h 19"/>
                <a:gd name="T14" fmla="*/ 0 w 36"/>
                <a:gd name="T15" fmla="*/ 9 h 19"/>
                <a:gd name="T16" fmla="*/ 0 w 36"/>
                <a:gd name="T17" fmla="*/ 8 h 19"/>
                <a:gd name="T18" fmla="*/ 1 w 36"/>
                <a:gd name="T19" fmla="*/ 6 h 19"/>
                <a:gd name="T20" fmla="*/ 3 w 36"/>
                <a:gd name="T21" fmla="*/ 4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1 h 19"/>
                <a:gd name="T38" fmla="*/ 29 w 36"/>
                <a:gd name="T39" fmla="*/ 2 h 19"/>
                <a:gd name="T40" fmla="*/ 32 w 36"/>
                <a:gd name="T41" fmla="*/ 4 h 19"/>
                <a:gd name="T42" fmla="*/ 33 w 36"/>
                <a:gd name="T43" fmla="*/ 5 h 19"/>
                <a:gd name="T44" fmla="*/ 34 w 36"/>
                <a:gd name="T45" fmla="*/ 7 h 19"/>
                <a:gd name="T46" fmla="*/ 35 w 36"/>
                <a:gd name="T47" fmla="*/ 9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9" y="17"/>
                  </a:lnTo>
                  <a:lnTo>
                    <a:pt x="7" y="16"/>
                  </a:lnTo>
                  <a:lnTo>
                    <a:pt x="4" y="14"/>
                  </a:lnTo>
                  <a:lnTo>
                    <a:pt x="3" y="14"/>
                  </a:lnTo>
                  <a:lnTo>
                    <a:pt x="1" y="11"/>
                  </a:lnTo>
                  <a:lnTo>
                    <a:pt x="0" y="9"/>
                  </a:lnTo>
                  <a:lnTo>
                    <a:pt x="0" y="8"/>
                  </a:lnTo>
                  <a:lnTo>
                    <a:pt x="1" y="6"/>
                  </a:lnTo>
                  <a:lnTo>
                    <a:pt x="3" y="4"/>
                  </a:lnTo>
                  <a:lnTo>
                    <a:pt x="3" y="3"/>
                  </a:lnTo>
                  <a:lnTo>
                    <a:pt x="6" y="2"/>
                  </a:lnTo>
                  <a:lnTo>
                    <a:pt x="9" y="1"/>
                  </a:lnTo>
                  <a:lnTo>
                    <a:pt x="12" y="0"/>
                  </a:lnTo>
                  <a:lnTo>
                    <a:pt x="15" y="0"/>
                  </a:lnTo>
                  <a:lnTo>
                    <a:pt x="19" y="0"/>
                  </a:lnTo>
                  <a:lnTo>
                    <a:pt x="22" y="0"/>
                  </a:lnTo>
                  <a:lnTo>
                    <a:pt x="26" y="1"/>
                  </a:lnTo>
                  <a:lnTo>
                    <a:pt x="29" y="2"/>
                  </a:lnTo>
                  <a:lnTo>
                    <a:pt x="32" y="4"/>
                  </a:lnTo>
                  <a:lnTo>
                    <a:pt x="33" y="5"/>
                  </a:lnTo>
                  <a:lnTo>
                    <a:pt x="34" y="7"/>
                  </a:lnTo>
                  <a:lnTo>
                    <a:pt x="35" y="9"/>
                  </a:lnTo>
                  <a:lnTo>
                    <a:pt x="35" y="11"/>
                  </a:lnTo>
                  <a:lnTo>
                    <a:pt x="35" y="12"/>
                  </a:lnTo>
                  <a:lnTo>
                    <a:pt x="33" y="14"/>
                  </a:lnTo>
                  <a:lnTo>
                    <a:pt x="32" y="15"/>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5" name="Freeform 1010"/>
            <p:cNvSpPr>
              <a:spLocks/>
            </p:cNvSpPr>
            <p:nvPr/>
          </p:nvSpPr>
          <p:spPr bwMode="auto">
            <a:xfrm>
              <a:off x="3850" y="2717"/>
              <a:ext cx="42" cy="25"/>
            </a:xfrm>
            <a:custGeom>
              <a:avLst/>
              <a:gdLst>
                <a:gd name="T0" fmla="*/ 19 w 42"/>
                <a:gd name="T1" fmla="*/ 24 h 25"/>
                <a:gd name="T2" fmla="*/ 19 w 42"/>
                <a:gd name="T3" fmla="*/ 24 h 25"/>
                <a:gd name="T4" fmla="*/ 15 w 42"/>
                <a:gd name="T5" fmla="*/ 24 h 25"/>
                <a:gd name="T6" fmla="*/ 11 w 42"/>
                <a:gd name="T7" fmla="*/ 23 h 25"/>
                <a:gd name="T8" fmla="*/ 8 w 42"/>
                <a:gd name="T9" fmla="*/ 21 h 25"/>
                <a:gd name="T10" fmla="*/ 5 w 42"/>
                <a:gd name="T11" fmla="*/ 19 h 25"/>
                <a:gd name="T12" fmla="*/ 3 w 42"/>
                <a:gd name="T13" fmla="*/ 18 h 25"/>
                <a:gd name="T14" fmla="*/ 1 w 42"/>
                <a:gd name="T15" fmla="*/ 15 h 25"/>
                <a:gd name="T16" fmla="*/ 0 w 42"/>
                <a:gd name="T17" fmla="*/ 12 h 25"/>
                <a:gd name="T18" fmla="*/ 0 w 42"/>
                <a:gd name="T19" fmla="*/ 10 h 25"/>
                <a:gd name="T20" fmla="*/ 1 w 42"/>
                <a:gd name="T21" fmla="*/ 8 h 25"/>
                <a:gd name="T22" fmla="*/ 3 w 42"/>
                <a:gd name="T23" fmla="*/ 5 h 25"/>
                <a:gd name="T24" fmla="*/ 4 w 42"/>
                <a:gd name="T25" fmla="*/ 4 h 25"/>
                <a:gd name="T26" fmla="*/ 7 w 42"/>
                <a:gd name="T27" fmla="*/ 2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1 h 25"/>
                <a:gd name="T40" fmla="*/ 34 w 42"/>
                <a:gd name="T41" fmla="*/ 3 h 25"/>
                <a:gd name="T42" fmla="*/ 37 w 42"/>
                <a:gd name="T43" fmla="*/ 5 h 25"/>
                <a:gd name="T44" fmla="*/ 39 w 42"/>
                <a:gd name="T45" fmla="*/ 7 h 25"/>
                <a:gd name="T46" fmla="*/ 40 w 42"/>
                <a:gd name="T47" fmla="*/ 9 h 25"/>
                <a:gd name="T48" fmla="*/ 41 w 42"/>
                <a:gd name="T49" fmla="*/ 12 h 25"/>
                <a:gd name="T50" fmla="*/ 41 w 42"/>
                <a:gd name="T51" fmla="*/ 14 h 25"/>
                <a:gd name="T52" fmla="*/ 41 w 42"/>
                <a:gd name="T53" fmla="*/ 16 h 25"/>
                <a:gd name="T54" fmla="*/ 39 w 42"/>
                <a:gd name="T55" fmla="*/ 19 h 25"/>
                <a:gd name="T56" fmla="*/ 37 w 42"/>
                <a:gd name="T57" fmla="*/ 20 h 25"/>
                <a:gd name="T58" fmla="*/ 34 w 42"/>
                <a:gd name="T59" fmla="*/ 22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1" y="23"/>
                  </a:lnTo>
                  <a:lnTo>
                    <a:pt x="8" y="21"/>
                  </a:lnTo>
                  <a:lnTo>
                    <a:pt x="5" y="19"/>
                  </a:lnTo>
                  <a:lnTo>
                    <a:pt x="3" y="18"/>
                  </a:lnTo>
                  <a:lnTo>
                    <a:pt x="1" y="15"/>
                  </a:lnTo>
                  <a:lnTo>
                    <a:pt x="0" y="12"/>
                  </a:lnTo>
                  <a:lnTo>
                    <a:pt x="0" y="10"/>
                  </a:lnTo>
                  <a:lnTo>
                    <a:pt x="1" y="8"/>
                  </a:lnTo>
                  <a:lnTo>
                    <a:pt x="3" y="5"/>
                  </a:lnTo>
                  <a:lnTo>
                    <a:pt x="4" y="4"/>
                  </a:lnTo>
                  <a:lnTo>
                    <a:pt x="7" y="2"/>
                  </a:lnTo>
                  <a:lnTo>
                    <a:pt x="10" y="1"/>
                  </a:lnTo>
                  <a:lnTo>
                    <a:pt x="14" y="0"/>
                  </a:lnTo>
                  <a:lnTo>
                    <a:pt x="18" y="0"/>
                  </a:lnTo>
                  <a:lnTo>
                    <a:pt x="22" y="0"/>
                  </a:lnTo>
                  <a:lnTo>
                    <a:pt x="26" y="0"/>
                  </a:lnTo>
                  <a:lnTo>
                    <a:pt x="30" y="1"/>
                  </a:lnTo>
                  <a:lnTo>
                    <a:pt x="34" y="3"/>
                  </a:lnTo>
                  <a:lnTo>
                    <a:pt x="37" y="5"/>
                  </a:lnTo>
                  <a:lnTo>
                    <a:pt x="39" y="7"/>
                  </a:lnTo>
                  <a:lnTo>
                    <a:pt x="40" y="9"/>
                  </a:lnTo>
                  <a:lnTo>
                    <a:pt x="41" y="12"/>
                  </a:lnTo>
                  <a:lnTo>
                    <a:pt x="41" y="14"/>
                  </a:lnTo>
                  <a:lnTo>
                    <a:pt x="41" y="16"/>
                  </a:lnTo>
                  <a:lnTo>
                    <a:pt x="39" y="19"/>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6" name="Freeform 1011"/>
            <p:cNvSpPr>
              <a:spLocks/>
            </p:cNvSpPr>
            <p:nvPr/>
          </p:nvSpPr>
          <p:spPr bwMode="auto">
            <a:xfrm>
              <a:off x="3884" y="2740"/>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7" name="Freeform 1012"/>
            <p:cNvSpPr>
              <a:spLocks/>
            </p:cNvSpPr>
            <p:nvPr/>
          </p:nvSpPr>
          <p:spPr bwMode="auto">
            <a:xfrm>
              <a:off x="3854" y="2740"/>
              <a:ext cx="30" cy="8"/>
            </a:xfrm>
            <a:custGeom>
              <a:avLst/>
              <a:gdLst>
                <a:gd name="T0" fmla="*/ 0 w 30"/>
                <a:gd name="T1" fmla="*/ 5 h 8"/>
                <a:gd name="T2" fmla="*/ 7 w 30"/>
                <a:gd name="T3" fmla="*/ 6 h 8"/>
                <a:gd name="T4" fmla="*/ 12 w 30"/>
                <a:gd name="T5" fmla="*/ 6 h 8"/>
                <a:gd name="T6" fmla="*/ 17 w 30"/>
                <a:gd name="T7" fmla="*/ 7 h 8"/>
                <a:gd name="T8" fmla="*/ 22 w 30"/>
                <a:gd name="T9" fmla="*/ 6 h 8"/>
                <a:gd name="T10" fmla="*/ 25 w 30"/>
                <a:gd name="T11" fmla="*/ 6 h 8"/>
                <a:gd name="T12" fmla="*/ 27 w 30"/>
                <a:gd name="T13" fmla="*/ 6 h 8"/>
                <a:gd name="T14" fmla="*/ 28 w 30"/>
                <a:gd name="T15" fmla="*/ 5 h 8"/>
                <a:gd name="T16" fmla="*/ 29 w 30"/>
                <a:gd name="T17" fmla="*/ 4 h 8"/>
                <a:gd name="T18" fmla="*/ 25 w 30"/>
                <a:gd name="T19" fmla="*/ 1 h 8"/>
                <a:gd name="T20" fmla="*/ 24 w 30"/>
                <a:gd name="T21" fmla="*/ 1 h 8"/>
                <a:gd name="T22" fmla="*/ 22 w 30"/>
                <a:gd name="T23" fmla="*/ 1 h 8"/>
                <a:gd name="T24" fmla="*/ 20 w 30"/>
                <a:gd name="T25" fmla="*/ 2 h 8"/>
                <a:gd name="T26" fmla="*/ 17 w 30"/>
                <a:gd name="T27" fmla="*/ 2 h 8"/>
                <a:gd name="T28" fmla="*/ 13 w 30"/>
                <a:gd name="T29" fmla="*/ 2 h 8"/>
                <a:gd name="T30" fmla="*/ 9 w 30"/>
                <a:gd name="T31" fmla="*/ 2 h 8"/>
                <a:gd name="T32" fmla="*/ 2 w 30"/>
                <a:gd name="T33" fmla="*/ 0 h 8"/>
                <a:gd name="T34" fmla="*/ 0 w 30"/>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5"/>
                  </a:moveTo>
                  <a:lnTo>
                    <a:pt x="7" y="6"/>
                  </a:lnTo>
                  <a:lnTo>
                    <a:pt x="12" y="6"/>
                  </a:lnTo>
                  <a:lnTo>
                    <a:pt x="17" y="7"/>
                  </a:lnTo>
                  <a:lnTo>
                    <a:pt x="22" y="6"/>
                  </a:lnTo>
                  <a:lnTo>
                    <a:pt x="25" y="6"/>
                  </a:lnTo>
                  <a:lnTo>
                    <a:pt x="27" y="6"/>
                  </a:lnTo>
                  <a:lnTo>
                    <a:pt x="28" y="5"/>
                  </a:lnTo>
                  <a:lnTo>
                    <a:pt x="29" y="4"/>
                  </a:lnTo>
                  <a:lnTo>
                    <a:pt x="25" y="1"/>
                  </a:lnTo>
                  <a:lnTo>
                    <a:pt x="24" y="1"/>
                  </a:lnTo>
                  <a:lnTo>
                    <a:pt x="22" y="1"/>
                  </a:lnTo>
                  <a:lnTo>
                    <a:pt x="20" y="2"/>
                  </a:lnTo>
                  <a:lnTo>
                    <a:pt x="17" y="2"/>
                  </a:lnTo>
                  <a:lnTo>
                    <a:pt x="13" y="2"/>
                  </a:lnTo>
                  <a:lnTo>
                    <a:pt x="9" y="2"/>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8" name="Freeform 1013"/>
            <p:cNvSpPr>
              <a:spLocks/>
            </p:cNvSpPr>
            <p:nvPr/>
          </p:nvSpPr>
          <p:spPr bwMode="auto">
            <a:xfrm>
              <a:off x="3851" y="2740"/>
              <a:ext cx="1" cy="5"/>
            </a:xfrm>
            <a:custGeom>
              <a:avLst/>
              <a:gdLst>
                <a:gd name="T0" fmla="*/ 0 w 1"/>
                <a:gd name="T1" fmla="*/ 0 h 5"/>
                <a:gd name="T2" fmla="*/ 0 w 1"/>
                <a:gd name="T3" fmla="*/ 0 h 5"/>
                <a:gd name="T4" fmla="*/ 0 w 1"/>
                <a:gd name="T5" fmla="*/ 1 h 5"/>
                <a:gd name="T6" fmla="*/ 0 w 1"/>
                <a:gd name="T7" fmla="*/ 3 h 5"/>
                <a:gd name="T8" fmla="*/ 0 w 1"/>
                <a:gd name="T9" fmla="*/ 4 h 5"/>
                <a:gd name="T10" fmla="*/ 0 w 1"/>
                <a:gd name="T11" fmla="*/ 0 h 5"/>
              </a:gdLst>
              <a:ahLst/>
              <a:cxnLst>
                <a:cxn ang="0">
                  <a:pos x="T0" y="T1"/>
                </a:cxn>
                <a:cxn ang="0">
                  <a:pos x="T2" y="T3"/>
                </a:cxn>
                <a:cxn ang="0">
                  <a:pos x="T4" y="T5"/>
                </a:cxn>
                <a:cxn ang="0">
                  <a:pos x="T6" y="T7"/>
                </a:cxn>
                <a:cxn ang="0">
                  <a:pos x="T8" y="T9"/>
                </a:cxn>
                <a:cxn ang="0">
                  <a:pos x="T10" y="T11"/>
                </a:cxn>
              </a:cxnLst>
              <a:rect l="0" t="0" r="r" b="b"/>
              <a:pathLst>
                <a:path w="1" h="5">
                  <a:moveTo>
                    <a:pt x="0" y="0"/>
                  </a:moveTo>
                  <a:lnTo>
                    <a:pt x="0" y="0"/>
                  </a:lnTo>
                  <a:lnTo>
                    <a:pt x="0" y="1"/>
                  </a:lnTo>
                  <a:lnTo>
                    <a:pt x="0" y="3"/>
                  </a:lnTo>
                  <a:lnTo>
                    <a:pt x="0" y="4"/>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19" name="Freeform 1014"/>
            <p:cNvSpPr>
              <a:spLocks/>
            </p:cNvSpPr>
            <p:nvPr/>
          </p:nvSpPr>
          <p:spPr bwMode="auto">
            <a:xfrm>
              <a:off x="3787" y="2700"/>
              <a:ext cx="48" cy="21"/>
            </a:xfrm>
            <a:custGeom>
              <a:avLst/>
              <a:gdLst>
                <a:gd name="T0" fmla="*/ 0 w 48"/>
                <a:gd name="T1" fmla="*/ 7 h 21"/>
                <a:gd name="T2" fmla="*/ 0 w 48"/>
                <a:gd name="T3" fmla="*/ 9 h 21"/>
                <a:gd name="T4" fmla="*/ 1 w 48"/>
                <a:gd name="T5" fmla="*/ 11 h 21"/>
                <a:gd name="T6" fmla="*/ 3 w 48"/>
                <a:gd name="T7" fmla="*/ 13 h 21"/>
                <a:gd name="T8" fmla="*/ 5 w 48"/>
                <a:gd name="T9" fmla="*/ 15 h 21"/>
                <a:gd name="T10" fmla="*/ 9 w 48"/>
                <a:gd name="T11" fmla="*/ 17 h 21"/>
                <a:gd name="T12" fmla="*/ 12 w 48"/>
                <a:gd name="T13" fmla="*/ 18 h 21"/>
                <a:gd name="T14" fmla="*/ 17 w 48"/>
                <a:gd name="T15" fmla="*/ 19 h 21"/>
                <a:gd name="T16" fmla="*/ 21 w 48"/>
                <a:gd name="T17" fmla="*/ 20 h 21"/>
                <a:gd name="T18" fmla="*/ 26 w 48"/>
                <a:gd name="T19" fmla="*/ 20 h 21"/>
                <a:gd name="T20" fmla="*/ 30 w 48"/>
                <a:gd name="T21" fmla="*/ 19 h 21"/>
                <a:gd name="T22" fmla="*/ 35 w 48"/>
                <a:gd name="T23" fmla="*/ 19 h 21"/>
                <a:gd name="T24" fmla="*/ 38 w 48"/>
                <a:gd name="T25" fmla="*/ 18 h 21"/>
                <a:gd name="T26" fmla="*/ 42 w 48"/>
                <a:gd name="T27" fmla="*/ 16 h 21"/>
                <a:gd name="T28" fmla="*/ 43 w 48"/>
                <a:gd name="T29" fmla="*/ 15 h 21"/>
                <a:gd name="T30" fmla="*/ 45 w 48"/>
                <a:gd name="T31" fmla="*/ 12 h 21"/>
                <a:gd name="T32" fmla="*/ 46 w 48"/>
                <a:gd name="T33" fmla="*/ 10 h 21"/>
                <a:gd name="T34" fmla="*/ 47 w 48"/>
                <a:gd name="T35" fmla="*/ 4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1" y="11"/>
                  </a:lnTo>
                  <a:lnTo>
                    <a:pt x="3" y="13"/>
                  </a:lnTo>
                  <a:lnTo>
                    <a:pt x="5" y="15"/>
                  </a:lnTo>
                  <a:lnTo>
                    <a:pt x="9" y="17"/>
                  </a:lnTo>
                  <a:lnTo>
                    <a:pt x="12" y="18"/>
                  </a:lnTo>
                  <a:lnTo>
                    <a:pt x="17" y="19"/>
                  </a:lnTo>
                  <a:lnTo>
                    <a:pt x="21" y="20"/>
                  </a:lnTo>
                  <a:lnTo>
                    <a:pt x="26" y="20"/>
                  </a:lnTo>
                  <a:lnTo>
                    <a:pt x="30" y="19"/>
                  </a:lnTo>
                  <a:lnTo>
                    <a:pt x="35" y="19"/>
                  </a:lnTo>
                  <a:lnTo>
                    <a:pt x="38" y="18"/>
                  </a:lnTo>
                  <a:lnTo>
                    <a:pt x="42" y="16"/>
                  </a:lnTo>
                  <a:lnTo>
                    <a:pt x="43" y="15"/>
                  </a:lnTo>
                  <a:lnTo>
                    <a:pt x="45" y="12"/>
                  </a:lnTo>
                  <a:lnTo>
                    <a:pt x="46" y="10"/>
                  </a:lnTo>
                  <a:lnTo>
                    <a:pt x="47" y="4"/>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0" name="Freeform 1015"/>
            <p:cNvSpPr>
              <a:spLocks/>
            </p:cNvSpPr>
            <p:nvPr/>
          </p:nvSpPr>
          <p:spPr bwMode="auto">
            <a:xfrm>
              <a:off x="3787" y="2700"/>
              <a:ext cx="54" cy="27"/>
            </a:xfrm>
            <a:custGeom>
              <a:avLst/>
              <a:gdLst>
                <a:gd name="T0" fmla="*/ 0 w 54"/>
                <a:gd name="T1" fmla="*/ 9 h 27"/>
                <a:gd name="T2" fmla="*/ 0 w 54"/>
                <a:gd name="T3" fmla="*/ 9 h 27"/>
                <a:gd name="T4" fmla="*/ 0 w 54"/>
                <a:gd name="T5" fmla="*/ 12 h 27"/>
                <a:gd name="T6" fmla="*/ 1 w 54"/>
                <a:gd name="T7" fmla="*/ 14 h 27"/>
                <a:gd name="T8" fmla="*/ 3 w 54"/>
                <a:gd name="T9" fmla="*/ 17 h 27"/>
                <a:gd name="T10" fmla="*/ 6 w 54"/>
                <a:gd name="T11" fmla="*/ 20 h 27"/>
                <a:gd name="T12" fmla="*/ 10 w 54"/>
                <a:gd name="T13" fmla="*/ 22 h 27"/>
                <a:gd name="T14" fmla="*/ 14 w 54"/>
                <a:gd name="T15" fmla="*/ 24 h 27"/>
                <a:gd name="T16" fmla="*/ 19 w 54"/>
                <a:gd name="T17" fmla="*/ 25 h 27"/>
                <a:gd name="T18" fmla="*/ 24 w 54"/>
                <a:gd name="T19" fmla="*/ 26 h 27"/>
                <a:gd name="T20" fmla="*/ 29 w 54"/>
                <a:gd name="T21" fmla="*/ 26 h 27"/>
                <a:gd name="T22" fmla="*/ 34 w 54"/>
                <a:gd name="T23" fmla="*/ 25 h 27"/>
                <a:gd name="T24" fmla="*/ 39 w 54"/>
                <a:gd name="T25" fmla="*/ 25 h 27"/>
                <a:gd name="T26" fmla="*/ 43 w 54"/>
                <a:gd name="T27" fmla="*/ 23 h 27"/>
                <a:gd name="T28" fmla="*/ 47 w 54"/>
                <a:gd name="T29" fmla="*/ 21 h 27"/>
                <a:gd name="T30" fmla="*/ 49 w 54"/>
                <a:gd name="T31" fmla="*/ 19 h 27"/>
                <a:gd name="T32" fmla="*/ 51 w 54"/>
                <a:gd name="T33" fmla="*/ 16 h 27"/>
                <a:gd name="T34" fmla="*/ 52 w 54"/>
                <a:gd name="T35" fmla="*/ 13 h 27"/>
                <a:gd name="T36" fmla="*/ 53 w 54"/>
                <a:gd name="T37" fmla="*/ 5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1" y="14"/>
                  </a:lnTo>
                  <a:lnTo>
                    <a:pt x="3" y="17"/>
                  </a:lnTo>
                  <a:lnTo>
                    <a:pt x="6" y="20"/>
                  </a:lnTo>
                  <a:lnTo>
                    <a:pt x="10" y="22"/>
                  </a:lnTo>
                  <a:lnTo>
                    <a:pt x="14" y="24"/>
                  </a:lnTo>
                  <a:lnTo>
                    <a:pt x="19" y="25"/>
                  </a:lnTo>
                  <a:lnTo>
                    <a:pt x="24" y="26"/>
                  </a:lnTo>
                  <a:lnTo>
                    <a:pt x="29" y="26"/>
                  </a:lnTo>
                  <a:lnTo>
                    <a:pt x="34" y="25"/>
                  </a:lnTo>
                  <a:lnTo>
                    <a:pt x="39" y="25"/>
                  </a:lnTo>
                  <a:lnTo>
                    <a:pt x="43" y="23"/>
                  </a:lnTo>
                  <a:lnTo>
                    <a:pt x="47" y="21"/>
                  </a:lnTo>
                  <a:lnTo>
                    <a:pt x="49" y="19"/>
                  </a:lnTo>
                  <a:lnTo>
                    <a:pt x="51" y="16"/>
                  </a:lnTo>
                  <a:lnTo>
                    <a:pt x="52" y="13"/>
                  </a:lnTo>
                  <a:lnTo>
                    <a:pt x="53" y="5"/>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1" name="Freeform 1016"/>
            <p:cNvSpPr>
              <a:spLocks/>
            </p:cNvSpPr>
            <p:nvPr/>
          </p:nvSpPr>
          <p:spPr bwMode="auto">
            <a:xfrm>
              <a:off x="3788" y="2687"/>
              <a:ext cx="47" cy="25"/>
            </a:xfrm>
            <a:custGeom>
              <a:avLst/>
              <a:gdLst>
                <a:gd name="T0" fmla="*/ 21 w 47"/>
                <a:gd name="T1" fmla="*/ 24 h 25"/>
                <a:gd name="T2" fmla="*/ 17 w 47"/>
                <a:gd name="T3" fmla="*/ 24 h 25"/>
                <a:gd name="T4" fmla="*/ 12 w 47"/>
                <a:gd name="T5" fmla="*/ 22 h 25"/>
                <a:gd name="T6" fmla="*/ 9 w 47"/>
                <a:gd name="T7" fmla="*/ 21 h 25"/>
                <a:gd name="T8" fmla="*/ 5 w 47"/>
                <a:gd name="T9" fmla="*/ 19 h 25"/>
                <a:gd name="T10" fmla="*/ 4 w 47"/>
                <a:gd name="T11" fmla="*/ 18 h 25"/>
                <a:gd name="T12" fmla="*/ 2 w 47"/>
                <a:gd name="T13" fmla="*/ 15 h 25"/>
                <a:gd name="T14" fmla="*/ 0 w 47"/>
                <a:gd name="T15" fmla="*/ 13 h 25"/>
                <a:gd name="T16" fmla="*/ 0 w 47"/>
                <a:gd name="T17" fmla="*/ 10 h 25"/>
                <a:gd name="T18" fmla="*/ 1 w 47"/>
                <a:gd name="T19" fmla="*/ 8 h 25"/>
                <a:gd name="T20" fmla="*/ 3 w 47"/>
                <a:gd name="T21" fmla="*/ 6 h 25"/>
                <a:gd name="T22" fmla="*/ 5 w 47"/>
                <a:gd name="T23" fmla="*/ 3 h 25"/>
                <a:gd name="T24" fmla="*/ 8 w 47"/>
                <a:gd name="T25" fmla="*/ 2 h 25"/>
                <a:gd name="T26" fmla="*/ 12 w 47"/>
                <a:gd name="T27" fmla="*/ 1 h 25"/>
                <a:gd name="T28" fmla="*/ 16 w 47"/>
                <a:gd name="T29" fmla="*/ 0 h 25"/>
                <a:gd name="T30" fmla="*/ 20 w 47"/>
                <a:gd name="T31" fmla="*/ 0 h 25"/>
                <a:gd name="T32" fmla="*/ 25 w 47"/>
                <a:gd name="T33" fmla="*/ 0 h 25"/>
                <a:gd name="T34" fmla="*/ 29 w 47"/>
                <a:gd name="T35" fmla="*/ 0 h 25"/>
                <a:gd name="T36" fmla="*/ 34 w 47"/>
                <a:gd name="T37" fmla="*/ 2 h 25"/>
                <a:gd name="T38" fmla="*/ 37 w 47"/>
                <a:gd name="T39" fmla="*/ 3 h 25"/>
                <a:gd name="T40" fmla="*/ 41 w 47"/>
                <a:gd name="T41" fmla="*/ 5 h 25"/>
                <a:gd name="T42" fmla="*/ 42 w 47"/>
                <a:gd name="T43" fmla="*/ 6 h 25"/>
                <a:gd name="T44" fmla="*/ 45 w 47"/>
                <a:gd name="T45" fmla="*/ 9 h 25"/>
                <a:gd name="T46" fmla="*/ 46 w 47"/>
                <a:gd name="T47" fmla="*/ 11 h 25"/>
                <a:gd name="T48" fmla="*/ 46 w 47"/>
                <a:gd name="T49" fmla="*/ 14 h 25"/>
                <a:gd name="T50" fmla="*/ 45 w 47"/>
                <a:gd name="T51" fmla="*/ 16 h 25"/>
                <a:gd name="T52" fmla="*/ 43 w 47"/>
                <a:gd name="T53" fmla="*/ 18 h 25"/>
                <a:gd name="T54" fmla="*/ 42 w 47"/>
                <a:gd name="T55" fmla="*/ 21 h 25"/>
                <a:gd name="T56" fmla="*/ 38 w 47"/>
                <a:gd name="T57" fmla="*/ 22 h 25"/>
                <a:gd name="T58" fmla="*/ 35 w 47"/>
                <a:gd name="T59" fmla="*/ 23 h 25"/>
                <a:gd name="T60" fmla="*/ 31 w 47"/>
                <a:gd name="T61" fmla="*/ 24 h 25"/>
                <a:gd name="T62" fmla="*/ 26 w 47"/>
                <a:gd name="T63" fmla="*/ 24 h 25"/>
                <a:gd name="T64" fmla="*/ 21 w 47"/>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5">
                  <a:moveTo>
                    <a:pt x="21" y="24"/>
                  </a:moveTo>
                  <a:lnTo>
                    <a:pt x="17" y="24"/>
                  </a:lnTo>
                  <a:lnTo>
                    <a:pt x="12" y="22"/>
                  </a:lnTo>
                  <a:lnTo>
                    <a:pt x="9" y="21"/>
                  </a:lnTo>
                  <a:lnTo>
                    <a:pt x="5" y="19"/>
                  </a:lnTo>
                  <a:lnTo>
                    <a:pt x="4" y="18"/>
                  </a:lnTo>
                  <a:lnTo>
                    <a:pt x="2" y="15"/>
                  </a:lnTo>
                  <a:lnTo>
                    <a:pt x="0" y="13"/>
                  </a:lnTo>
                  <a:lnTo>
                    <a:pt x="0" y="10"/>
                  </a:lnTo>
                  <a:lnTo>
                    <a:pt x="1" y="8"/>
                  </a:lnTo>
                  <a:lnTo>
                    <a:pt x="3" y="6"/>
                  </a:lnTo>
                  <a:lnTo>
                    <a:pt x="5" y="3"/>
                  </a:lnTo>
                  <a:lnTo>
                    <a:pt x="8" y="2"/>
                  </a:lnTo>
                  <a:lnTo>
                    <a:pt x="12" y="1"/>
                  </a:lnTo>
                  <a:lnTo>
                    <a:pt x="16" y="0"/>
                  </a:lnTo>
                  <a:lnTo>
                    <a:pt x="20" y="0"/>
                  </a:lnTo>
                  <a:lnTo>
                    <a:pt x="25" y="0"/>
                  </a:lnTo>
                  <a:lnTo>
                    <a:pt x="29" y="0"/>
                  </a:lnTo>
                  <a:lnTo>
                    <a:pt x="34" y="2"/>
                  </a:lnTo>
                  <a:lnTo>
                    <a:pt x="37" y="3"/>
                  </a:lnTo>
                  <a:lnTo>
                    <a:pt x="41" y="5"/>
                  </a:lnTo>
                  <a:lnTo>
                    <a:pt x="42" y="6"/>
                  </a:lnTo>
                  <a:lnTo>
                    <a:pt x="45" y="9"/>
                  </a:lnTo>
                  <a:lnTo>
                    <a:pt x="46" y="11"/>
                  </a:lnTo>
                  <a:lnTo>
                    <a:pt x="46" y="14"/>
                  </a:lnTo>
                  <a:lnTo>
                    <a:pt x="45" y="16"/>
                  </a:lnTo>
                  <a:lnTo>
                    <a:pt x="43" y="18"/>
                  </a:lnTo>
                  <a:lnTo>
                    <a:pt x="42" y="21"/>
                  </a:lnTo>
                  <a:lnTo>
                    <a:pt x="38" y="22"/>
                  </a:lnTo>
                  <a:lnTo>
                    <a:pt x="35" y="23"/>
                  </a:lnTo>
                  <a:lnTo>
                    <a:pt x="31" y="24"/>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2" name="Freeform 1017"/>
            <p:cNvSpPr>
              <a:spLocks/>
            </p:cNvSpPr>
            <p:nvPr/>
          </p:nvSpPr>
          <p:spPr bwMode="auto">
            <a:xfrm>
              <a:off x="3788" y="2687"/>
              <a:ext cx="53" cy="31"/>
            </a:xfrm>
            <a:custGeom>
              <a:avLst/>
              <a:gdLst>
                <a:gd name="T0" fmla="*/ 24 w 53"/>
                <a:gd name="T1" fmla="*/ 30 h 31"/>
                <a:gd name="T2" fmla="*/ 24 w 53"/>
                <a:gd name="T3" fmla="*/ 30 h 31"/>
                <a:gd name="T4" fmla="*/ 19 w 53"/>
                <a:gd name="T5" fmla="*/ 30 h 31"/>
                <a:gd name="T6" fmla="*/ 14 w 53"/>
                <a:gd name="T7" fmla="*/ 28 h 31"/>
                <a:gd name="T8" fmla="*/ 10 w 53"/>
                <a:gd name="T9" fmla="*/ 26 h 31"/>
                <a:gd name="T10" fmla="*/ 6 w 53"/>
                <a:gd name="T11" fmla="*/ 24 h 31"/>
                <a:gd name="T12" fmla="*/ 4 w 53"/>
                <a:gd name="T13" fmla="*/ 22 h 31"/>
                <a:gd name="T14" fmla="*/ 2 w 53"/>
                <a:gd name="T15" fmla="*/ 19 h 31"/>
                <a:gd name="T16" fmla="*/ 0 w 53"/>
                <a:gd name="T17" fmla="*/ 16 h 31"/>
                <a:gd name="T18" fmla="*/ 0 w 53"/>
                <a:gd name="T19" fmla="*/ 12 h 31"/>
                <a:gd name="T20" fmla="*/ 1 w 53"/>
                <a:gd name="T21" fmla="*/ 10 h 31"/>
                <a:gd name="T22" fmla="*/ 3 w 53"/>
                <a:gd name="T23" fmla="*/ 7 h 31"/>
                <a:gd name="T24" fmla="*/ 6 w 53"/>
                <a:gd name="T25" fmla="*/ 4 h 31"/>
                <a:gd name="T26" fmla="*/ 9 w 53"/>
                <a:gd name="T27" fmla="*/ 3 h 31"/>
                <a:gd name="T28" fmla="*/ 13 w 53"/>
                <a:gd name="T29" fmla="*/ 1 h 31"/>
                <a:gd name="T30" fmla="*/ 18 w 53"/>
                <a:gd name="T31" fmla="*/ 0 h 31"/>
                <a:gd name="T32" fmla="*/ 23 w 53"/>
                <a:gd name="T33" fmla="*/ 0 h 31"/>
                <a:gd name="T34" fmla="*/ 28 w 53"/>
                <a:gd name="T35" fmla="*/ 0 h 31"/>
                <a:gd name="T36" fmla="*/ 33 w 53"/>
                <a:gd name="T37" fmla="*/ 0 h 31"/>
                <a:gd name="T38" fmla="*/ 38 w 53"/>
                <a:gd name="T39" fmla="*/ 2 h 31"/>
                <a:gd name="T40" fmla="*/ 42 w 53"/>
                <a:gd name="T41" fmla="*/ 4 h 31"/>
                <a:gd name="T42" fmla="*/ 46 w 53"/>
                <a:gd name="T43" fmla="*/ 6 h 31"/>
                <a:gd name="T44" fmla="*/ 48 w 53"/>
                <a:gd name="T45" fmla="*/ 8 h 31"/>
                <a:gd name="T46" fmla="*/ 51 w 53"/>
                <a:gd name="T47" fmla="*/ 11 h 31"/>
                <a:gd name="T48" fmla="*/ 52 w 53"/>
                <a:gd name="T49" fmla="*/ 14 h 31"/>
                <a:gd name="T50" fmla="*/ 52 w 53"/>
                <a:gd name="T51" fmla="*/ 18 h 31"/>
                <a:gd name="T52" fmla="*/ 51 w 53"/>
                <a:gd name="T53" fmla="*/ 20 h 31"/>
                <a:gd name="T54" fmla="*/ 49 w 53"/>
                <a:gd name="T55" fmla="*/ 23 h 31"/>
                <a:gd name="T56" fmla="*/ 47 w 53"/>
                <a:gd name="T57" fmla="*/ 26 h 31"/>
                <a:gd name="T58" fmla="*/ 43 w 53"/>
                <a:gd name="T59" fmla="*/ 27 h 31"/>
                <a:gd name="T60" fmla="*/ 39 w 53"/>
                <a:gd name="T61" fmla="*/ 29 h 31"/>
                <a:gd name="T62" fmla="*/ 35 w 53"/>
                <a:gd name="T63" fmla="*/ 30 h 31"/>
                <a:gd name="T64" fmla="*/ 29 w 53"/>
                <a:gd name="T65" fmla="*/ 30 h 31"/>
                <a:gd name="T66" fmla="*/ 24 w 53"/>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1">
                  <a:moveTo>
                    <a:pt x="24" y="30"/>
                  </a:moveTo>
                  <a:lnTo>
                    <a:pt x="24" y="30"/>
                  </a:lnTo>
                  <a:lnTo>
                    <a:pt x="19" y="30"/>
                  </a:lnTo>
                  <a:lnTo>
                    <a:pt x="14" y="28"/>
                  </a:lnTo>
                  <a:lnTo>
                    <a:pt x="10" y="26"/>
                  </a:lnTo>
                  <a:lnTo>
                    <a:pt x="6" y="24"/>
                  </a:lnTo>
                  <a:lnTo>
                    <a:pt x="4" y="22"/>
                  </a:lnTo>
                  <a:lnTo>
                    <a:pt x="2" y="19"/>
                  </a:lnTo>
                  <a:lnTo>
                    <a:pt x="0" y="16"/>
                  </a:lnTo>
                  <a:lnTo>
                    <a:pt x="0" y="12"/>
                  </a:lnTo>
                  <a:lnTo>
                    <a:pt x="1" y="10"/>
                  </a:lnTo>
                  <a:lnTo>
                    <a:pt x="3" y="7"/>
                  </a:lnTo>
                  <a:lnTo>
                    <a:pt x="6" y="4"/>
                  </a:lnTo>
                  <a:lnTo>
                    <a:pt x="9" y="3"/>
                  </a:lnTo>
                  <a:lnTo>
                    <a:pt x="13" y="1"/>
                  </a:lnTo>
                  <a:lnTo>
                    <a:pt x="18" y="0"/>
                  </a:lnTo>
                  <a:lnTo>
                    <a:pt x="23" y="0"/>
                  </a:lnTo>
                  <a:lnTo>
                    <a:pt x="28" y="0"/>
                  </a:lnTo>
                  <a:lnTo>
                    <a:pt x="33" y="0"/>
                  </a:lnTo>
                  <a:lnTo>
                    <a:pt x="38" y="2"/>
                  </a:lnTo>
                  <a:lnTo>
                    <a:pt x="42" y="4"/>
                  </a:lnTo>
                  <a:lnTo>
                    <a:pt x="46" y="6"/>
                  </a:lnTo>
                  <a:lnTo>
                    <a:pt x="48" y="8"/>
                  </a:lnTo>
                  <a:lnTo>
                    <a:pt x="51" y="11"/>
                  </a:lnTo>
                  <a:lnTo>
                    <a:pt x="52" y="14"/>
                  </a:lnTo>
                  <a:lnTo>
                    <a:pt x="52" y="18"/>
                  </a:lnTo>
                  <a:lnTo>
                    <a:pt x="51" y="20"/>
                  </a:lnTo>
                  <a:lnTo>
                    <a:pt x="49" y="23"/>
                  </a:lnTo>
                  <a:lnTo>
                    <a:pt x="47" y="26"/>
                  </a:lnTo>
                  <a:lnTo>
                    <a:pt x="43" y="27"/>
                  </a:lnTo>
                  <a:lnTo>
                    <a:pt x="39" y="29"/>
                  </a:lnTo>
                  <a:lnTo>
                    <a:pt x="35" y="30"/>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3" name="Freeform 1018"/>
            <p:cNvSpPr>
              <a:spLocks/>
            </p:cNvSpPr>
            <p:nvPr/>
          </p:nvSpPr>
          <p:spPr bwMode="auto">
            <a:xfrm>
              <a:off x="3793" y="2691"/>
              <a:ext cx="36" cy="19"/>
            </a:xfrm>
            <a:custGeom>
              <a:avLst/>
              <a:gdLst>
                <a:gd name="T0" fmla="*/ 16 w 36"/>
                <a:gd name="T1" fmla="*/ 18 h 19"/>
                <a:gd name="T2" fmla="*/ 13 w 36"/>
                <a:gd name="T3" fmla="*/ 17 h 19"/>
                <a:gd name="T4" fmla="*/ 10 w 36"/>
                <a:gd name="T5" fmla="*/ 17 h 19"/>
                <a:gd name="T6" fmla="*/ 7 w 36"/>
                <a:gd name="T7" fmla="*/ 16 h 19"/>
                <a:gd name="T8" fmla="*/ 4 w 36"/>
                <a:gd name="T9" fmla="*/ 14 h 19"/>
                <a:gd name="T10" fmla="*/ 3 w 36"/>
                <a:gd name="T11" fmla="*/ 13 h 19"/>
                <a:gd name="T12" fmla="*/ 1 w 36"/>
                <a:gd name="T13" fmla="*/ 11 h 19"/>
                <a:gd name="T14" fmla="*/ 0 w 36"/>
                <a:gd name="T15" fmla="*/ 9 h 19"/>
                <a:gd name="T16" fmla="*/ 0 w 36"/>
                <a:gd name="T17" fmla="*/ 8 h 19"/>
                <a:gd name="T18" fmla="*/ 1 w 36"/>
                <a:gd name="T19" fmla="*/ 5 h 19"/>
                <a:gd name="T20" fmla="*/ 3 w 36"/>
                <a:gd name="T21" fmla="*/ 4 h 19"/>
                <a:gd name="T22" fmla="*/ 3 w 36"/>
                <a:gd name="T23" fmla="*/ 2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1 h 19"/>
                <a:gd name="T38" fmla="*/ 28 w 36"/>
                <a:gd name="T39" fmla="*/ 2 h 19"/>
                <a:gd name="T40" fmla="*/ 31 w 36"/>
                <a:gd name="T41" fmla="*/ 3 h 19"/>
                <a:gd name="T42" fmla="*/ 32 w 36"/>
                <a:gd name="T43" fmla="*/ 5 h 19"/>
                <a:gd name="T44" fmla="*/ 34 w 36"/>
                <a:gd name="T45" fmla="*/ 6 h 19"/>
                <a:gd name="T46" fmla="*/ 35 w 36"/>
                <a:gd name="T47" fmla="*/ 8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3 w 36"/>
                <a:gd name="T61" fmla="*/ 17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7"/>
                  </a:lnTo>
                  <a:lnTo>
                    <a:pt x="10" y="17"/>
                  </a:lnTo>
                  <a:lnTo>
                    <a:pt x="7" y="16"/>
                  </a:lnTo>
                  <a:lnTo>
                    <a:pt x="4" y="14"/>
                  </a:lnTo>
                  <a:lnTo>
                    <a:pt x="3" y="13"/>
                  </a:lnTo>
                  <a:lnTo>
                    <a:pt x="1" y="11"/>
                  </a:lnTo>
                  <a:lnTo>
                    <a:pt x="0" y="9"/>
                  </a:lnTo>
                  <a:lnTo>
                    <a:pt x="0" y="8"/>
                  </a:lnTo>
                  <a:lnTo>
                    <a:pt x="1" y="5"/>
                  </a:lnTo>
                  <a:lnTo>
                    <a:pt x="3" y="4"/>
                  </a:lnTo>
                  <a:lnTo>
                    <a:pt x="3" y="2"/>
                  </a:lnTo>
                  <a:lnTo>
                    <a:pt x="6" y="2"/>
                  </a:lnTo>
                  <a:lnTo>
                    <a:pt x="9" y="1"/>
                  </a:lnTo>
                  <a:lnTo>
                    <a:pt x="12" y="0"/>
                  </a:lnTo>
                  <a:lnTo>
                    <a:pt x="15" y="0"/>
                  </a:lnTo>
                  <a:lnTo>
                    <a:pt x="19" y="0"/>
                  </a:lnTo>
                  <a:lnTo>
                    <a:pt x="22" y="0"/>
                  </a:lnTo>
                  <a:lnTo>
                    <a:pt x="26" y="1"/>
                  </a:lnTo>
                  <a:lnTo>
                    <a:pt x="28" y="2"/>
                  </a:lnTo>
                  <a:lnTo>
                    <a:pt x="31" y="3"/>
                  </a:lnTo>
                  <a:lnTo>
                    <a:pt x="32" y="5"/>
                  </a:lnTo>
                  <a:lnTo>
                    <a:pt x="34" y="6"/>
                  </a:lnTo>
                  <a:lnTo>
                    <a:pt x="35" y="8"/>
                  </a:lnTo>
                  <a:lnTo>
                    <a:pt x="35" y="11"/>
                  </a:lnTo>
                  <a:lnTo>
                    <a:pt x="35" y="12"/>
                  </a:lnTo>
                  <a:lnTo>
                    <a:pt x="33" y="14"/>
                  </a:lnTo>
                  <a:lnTo>
                    <a:pt x="32" y="15"/>
                  </a:lnTo>
                  <a:lnTo>
                    <a:pt x="29" y="17"/>
                  </a:lnTo>
                  <a:lnTo>
                    <a:pt x="26" y="17"/>
                  </a:lnTo>
                  <a:lnTo>
                    <a:pt x="23" y="17"/>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4" name="Freeform 1019"/>
            <p:cNvSpPr>
              <a:spLocks/>
            </p:cNvSpPr>
            <p:nvPr/>
          </p:nvSpPr>
          <p:spPr bwMode="auto">
            <a:xfrm>
              <a:off x="3793" y="2691"/>
              <a:ext cx="42" cy="25"/>
            </a:xfrm>
            <a:custGeom>
              <a:avLst/>
              <a:gdLst>
                <a:gd name="T0" fmla="*/ 19 w 42"/>
                <a:gd name="T1" fmla="*/ 24 h 25"/>
                <a:gd name="T2" fmla="*/ 19 w 42"/>
                <a:gd name="T3" fmla="*/ 24 h 25"/>
                <a:gd name="T4" fmla="*/ 15 w 42"/>
                <a:gd name="T5" fmla="*/ 23 h 25"/>
                <a:gd name="T6" fmla="*/ 12 w 42"/>
                <a:gd name="T7" fmla="*/ 22 h 25"/>
                <a:gd name="T8" fmla="*/ 8 w 42"/>
                <a:gd name="T9" fmla="*/ 21 h 25"/>
                <a:gd name="T10" fmla="*/ 5 w 42"/>
                <a:gd name="T11" fmla="*/ 19 h 25"/>
                <a:gd name="T12" fmla="*/ 3 w 42"/>
                <a:gd name="T13" fmla="*/ 17 h 25"/>
                <a:gd name="T14" fmla="*/ 1 w 42"/>
                <a:gd name="T15" fmla="*/ 15 h 25"/>
                <a:gd name="T16" fmla="*/ 0 w 42"/>
                <a:gd name="T17" fmla="*/ 12 h 25"/>
                <a:gd name="T18" fmla="*/ 0 w 42"/>
                <a:gd name="T19" fmla="*/ 10 h 25"/>
                <a:gd name="T20" fmla="*/ 1 w 42"/>
                <a:gd name="T21" fmla="*/ 7 h 25"/>
                <a:gd name="T22" fmla="*/ 3 w 42"/>
                <a:gd name="T23" fmla="*/ 5 h 25"/>
                <a:gd name="T24" fmla="*/ 4 w 42"/>
                <a:gd name="T25" fmla="*/ 3 h 25"/>
                <a:gd name="T26" fmla="*/ 7 w 42"/>
                <a:gd name="T27" fmla="*/ 2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1 h 25"/>
                <a:gd name="T40" fmla="*/ 33 w 42"/>
                <a:gd name="T41" fmla="*/ 3 h 25"/>
                <a:gd name="T42" fmla="*/ 36 w 42"/>
                <a:gd name="T43" fmla="*/ 4 h 25"/>
                <a:gd name="T44" fmla="*/ 38 w 42"/>
                <a:gd name="T45" fmla="*/ 6 h 25"/>
                <a:gd name="T46" fmla="*/ 40 w 42"/>
                <a:gd name="T47" fmla="*/ 8 h 25"/>
                <a:gd name="T48" fmla="*/ 41 w 42"/>
                <a:gd name="T49" fmla="*/ 11 h 25"/>
                <a:gd name="T50" fmla="*/ 41 w 42"/>
                <a:gd name="T51" fmla="*/ 14 h 25"/>
                <a:gd name="T52" fmla="*/ 41 w 42"/>
                <a:gd name="T53" fmla="*/ 16 h 25"/>
                <a:gd name="T54" fmla="*/ 39 w 42"/>
                <a:gd name="T55" fmla="*/ 18 h 25"/>
                <a:gd name="T56" fmla="*/ 37 w 42"/>
                <a:gd name="T57" fmla="*/ 20 h 25"/>
                <a:gd name="T58" fmla="*/ 34 w 42"/>
                <a:gd name="T59" fmla="*/ 22 h 25"/>
                <a:gd name="T60" fmla="*/ 31 w 42"/>
                <a:gd name="T61" fmla="*/ 23 h 25"/>
                <a:gd name="T62" fmla="*/ 27 w 42"/>
                <a:gd name="T63" fmla="*/ 23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3"/>
                  </a:lnTo>
                  <a:lnTo>
                    <a:pt x="12" y="22"/>
                  </a:lnTo>
                  <a:lnTo>
                    <a:pt x="8" y="21"/>
                  </a:lnTo>
                  <a:lnTo>
                    <a:pt x="5" y="19"/>
                  </a:lnTo>
                  <a:lnTo>
                    <a:pt x="3" y="17"/>
                  </a:lnTo>
                  <a:lnTo>
                    <a:pt x="1" y="15"/>
                  </a:lnTo>
                  <a:lnTo>
                    <a:pt x="0" y="12"/>
                  </a:lnTo>
                  <a:lnTo>
                    <a:pt x="0" y="10"/>
                  </a:lnTo>
                  <a:lnTo>
                    <a:pt x="1" y="7"/>
                  </a:lnTo>
                  <a:lnTo>
                    <a:pt x="3" y="5"/>
                  </a:lnTo>
                  <a:lnTo>
                    <a:pt x="4" y="3"/>
                  </a:lnTo>
                  <a:lnTo>
                    <a:pt x="7" y="2"/>
                  </a:lnTo>
                  <a:lnTo>
                    <a:pt x="10" y="1"/>
                  </a:lnTo>
                  <a:lnTo>
                    <a:pt x="14" y="0"/>
                  </a:lnTo>
                  <a:lnTo>
                    <a:pt x="18" y="0"/>
                  </a:lnTo>
                  <a:lnTo>
                    <a:pt x="22" y="0"/>
                  </a:lnTo>
                  <a:lnTo>
                    <a:pt x="26" y="0"/>
                  </a:lnTo>
                  <a:lnTo>
                    <a:pt x="30" y="1"/>
                  </a:lnTo>
                  <a:lnTo>
                    <a:pt x="33" y="3"/>
                  </a:lnTo>
                  <a:lnTo>
                    <a:pt x="36" y="4"/>
                  </a:lnTo>
                  <a:lnTo>
                    <a:pt x="38" y="6"/>
                  </a:lnTo>
                  <a:lnTo>
                    <a:pt x="40" y="8"/>
                  </a:lnTo>
                  <a:lnTo>
                    <a:pt x="41" y="11"/>
                  </a:lnTo>
                  <a:lnTo>
                    <a:pt x="41" y="14"/>
                  </a:lnTo>
                  <a:lnTo>
                    <a:pt x="41" y="16"/>
                  </a:lnTo>
                  <a:lnTo>
                    <a:pt x="39" y="18"/>
                  </a:lnTo>
                  <a:lnTo>
                    <a:pt x="37" y="20"/>
                  </a:lnTo>
                  <a:lnTo>
                    <a:pt x="34" y="22"/>
                  </a:lnTo>
                  <a:lnTo>
                    <a:pt x="31" y="23"/>
                  </a:lnTo>
                  <a:lnTo>
                    <a:pt x="27" y="23"/>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5" name="Freeform 1020"/>
            <p:cNvSpPr>
              <a:spLocks/>
            </p:cNvSpPr>
            <p:nvPr/>
          </p:nvSpPr>
          <p:spPr bwMode="auto">
            <a:xfrm>
              <a:off x="3827" y="2714"/>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6" name="Freeform 1021"/>
            <p:cNvSpPr>
              <a:spLocks/>
            </p:cNvSpPr>
            <p:nvPr/>
          </p:nvSpPr>
          <p:spPr bwMode="auto">
            <a:xfrm>
              <a:off x="3797" y="2714"/>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2 w 31"/>
                <a:gd name="T25" fmla="*/ 2 h 7"/>
                <a:gd name="T26" fmla="*/ 18 w 31"/>
                <a:gd name="T27" fmla="*/ 2 h 7"/>
                <a:gd name="T28" fmla="*/ 14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4" y="1"/>
                  </a:lnTo>
                  <a:lnTo>
                    <a:pt x="23" y="1"/>
                  </a:lnTo>
                  <a:lnTo>
                    <a:pt x="22"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7" name="Freeform 1022"/>
            <p:cNvSpPr>
              <a:spLocks/>
            </p:cNvSpPr>
            <p:nvPr/>
          </p:nvSpPr>
          <p:spPr bwMode="auto">
            <a:xfrm>
              <a:off x="3794" y="2714"/>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8" name="Freeform 1023"/>
            <p:cNvSpPr>
              <a:spLocks/>
            </p:cNvSpPr>
            <p:nvPr/>
          </p:nvSpPr>
          <p:spPr bwMode="auto">
            <a:xfrm>
              <a:off x="3730" y="2674"/>
              <a:ext cx="48" cy="20"/>
            </a:xfrm>
            <a:custGeom>
              <a:avLst/>
              <a:gdLst>
                <a:gd name="T0" fmla="*/ 0 w 48"/>
                <a:gd name="T1" fmla="*/ 6 h 20"/>
                <a:gd name="T2" fmla="*/ 0 w 48"/>
                <a:gd name="T3" fmla="*/ 9 h 20"/>
                <a:gd name="T4" fmla="*/ 2 w 48"/>
                <a:gd name="T5" fmla="*/ 11 h 20"/>
                <a:gd name="T6" fmla="*/ 4 w 48"/>
                <a:gd name="T7" fmla="*/ 13 h 20"/>
                <a:gd name="T8" fmla="*/ 6 w 48"/>
                <a:gd name="T9" fmla="*/ 15 h 20"/>
                <a:gd name="T10" fmla="*/ 9 w 48"/>
                <a:gd name="T11" fmla="*/ 17 h 20"/>
                <a:gd name="T12" fmla="*/ 12 w 48"/>
                <a:gd name="T13" fmla="*/ 18 h 20"/>
                <a:gd name="T14" fmla="*/ 17 w 48"/>
                <a:gd name="T15" fmla="*/ 19 h 20"/>
                <a:gd name="T16" fmla="*/ 21 w 48"/>
                <a:gd name="T17" fmla="*/ 19 h 20"/>
                <a:gd name="T18" fmla="*/ 26 w 48"/>
                <a:gd name="T19" fmla="*/ 19 h 20"/>
                <a:gd name="T20" fmla="*/ 30 w 48"/>
                <a:gd name="T21" fmla="*/ 19 h 20"/>
                <a:gd name="T22" fmla="*/ 35 w 48"/>
                <a:gd name="T23" fmla="*/ 18 h 20"/>
                <a:gd name="T24" fmla="*/ 38 w 48"/>
                <a:gd name="T25" fmla="*/ 17 h 20"/>
                <a:gd name="T26" fmla="*/ 42 w 48"/>
                <a:gd name="T27" fmla="*/ 16 h 20"/>
                <a:gd name="T28" fmla="*/ 43 w 48"/>
                <a:gd name="T29" fmla="*/ 14 h 20"/>
                <a:gd name="T30" fmla="*/ 45 w 48"/>
                <a:gd name="T31" fmla="*/ 12 h 20"/>
                <a:gd name="T32" fmla="*/ 46 w 48"/>
                <a:gd name="T33" fmla="*/ 10 h 20"/>
                <a:gd name="T34" fmla="*/ 47 w 48"/>
                <a:gd name="T35" fmla="*/ 3 h 20"/>
                <a:gd name="T36" fmla="*/ 1 w 48"/>
                <a:gd name="T37" fmla="*/ 0 h 20"/>
                <a:gd name="T38" fmla="*/ 0 w 48"/>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0">
                  <a:moveTo>
                    <a:pt x="0" y="6"/>
                  </a:moveTo>
                  <a:lnTo>
                    <a:pt x="0" y="9"/>
                  </a:lnTo>
                  <a:lnTo>
                    <a:pt x="2" y="11"/>
                  </a:lnTo>
                  <a:lnTo>
                    <a:pt x="4" y="13"/>
                  </a:lnTo>
                  <a:lnTo>
                    <a:pt x="6" y="15"/>
                  </a:lnTo>
                  <a:lnTo>
                    <a:pt x="9" y="17"/>
                  </a:lnTo>
                  <a:lnTo>
                    <a:pt x="12" y="18"/>
                  </a:lnTo>
                  <a:lnTo>
                    <a:pt x="17" y="19"/>
                  </a:lnTo>
                  <a:lnTo>
                    <a:pt x="21" y="19"/>
                  </a:lnTo>
                  <a:lnTo>
                    <a:pt x="26" y="19"/>
                  </a:lnTo>
                  <a:lnTo>
                    <a:pt x="30" y="19"/>
                  </a:lnTo>
                  <a:lnTo>
                    <a:pt x="35" y="18"/>
                  </a:lnTo>
                  <a:lnTo>
                    <a:pt x="38" y="17"/>
                  </a:lnTo>
                  <a:lnTo>
                    <a:pt x="42" y="16"/>
                  </a:lnTo>
                  <a:lnTo>
                    <a:pt x="43" y="14"/>
                  </a:lnTo>
                  <a:lnTo>
                    <a:pt x="45" y="12"/>
                  </a:lnTo>
                  <a:lnTo>
                    <a:pt x="46" y="10"/>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29" name="Freeform 0"/>
            <p:cNvSpPr>
              <a:spLocks/>
            </p:cNvSpPr>
            <p:nvPr/>
          </p:nvSpPr>
          <p:spPr bwMode="auto">
            <a:xfrm>
              <a:off x="3730" y="2674"/>
              <a:ext cx="54" cy="26"/>
            </a:xfrm>
            <a:custGeom>
              <a:avLst/>
              <a:gdLst>
                <a:gd name="T0" fmla="*/ 0 w 54"/>
                <a:gd name="T1" fmla="*/ 8 h 26"/>
                <a:gd name="T2" fmla="*/ 0 w 54"/>
                <a:gd name="T3" fmla="*/ 8 h 26"/>
                <a:gd name="T4" fmla="*/ 0 w 54"/>
                <a:gd name="T5" fmla="*/ 12 h 26"/>
                <a:gd name="T6" fmla="*/ 2 w 54"/>
                <a:gd name="T7" fmla="*/ 14 h 26"/>
                <a:gd name="T8" fmla="*/ 4 w 54"/>
                <a:gd name="T9" fmla="*/ 17 h 26"/>
                <a:gd name="T10" fmla="*/ 7 w 54"/>
                <a:gd name="T11" fmla="*/ 20 h 26"/>
                <a:gd name="T12" fmla="*/ 10 w 54"/>
                <a:gd name="T13" fmla="*/ 22 h 26"/>
                <a:gd name="T14" fmla="*/ 14 w 54"/>
                <a:gd name="T15" fmla="*/ 24 h 26"/>
                <a:gd name="T16" fmla="*/ 19 w 54"/>
                <a:gd name="T17" fmla="*/ 25 h 26"/>
                <a:gd name="T18" fmla="*/ 24 w 54"/>
                <a:gd name="T19" fmla="*/ 25 h 26"/>
                <a:gd name="T20" fmla="*/ 29 w 54"/>
                <a:gd name="T21" fmla="*/ 25 h 26"/>
                <a:gd name="T22" fmla="*/ 34 w 54"/>
                <a:gd name="T23" fmla="*/ 25 h 26"/>
                <a:gd name="T24" fmla="*/ 39 w 54"/>
                <a:gd name="T25" fmla="*/ 24 h 26"/>
                <a:gd name="T26" fmla="*/ 43 w 54"/>
                <a:gd name="T27" fmla="*/ 23 h 26"/>
                <a:gd name="T28" fmla="*/ 47 w 54"/>
                <a:gd name="T29" fmla="*/ 21 h 26"/>
                <a:gd name="T30" fmla="*/ 49 w 54"/>
                <a:gd name="T31" fmla="*/ 19 h 26"/>
                <a:gd name="T32" fmla="*/ 51 w 54"/>
                <a:gd name="T33" fmla="*/ 16 h 26"/>
                <a:gd name="T34" fmla="*/ 52 w 54"/>
                <a:gd name="T35" fmla="*/ 13 h 26"/>
                <a:gd name="T36" fmla="*/ 53 w 54"/>
                <a:gd name="T37" fmla="*/ 4 h 26"/>
                <a:gd name="T38" fmla="*/ 1 w 54"/>
                <a:gd name="T39" fmla="*/ 0 h 26"/>
                <a:gd name="T40" fmla="*/ 0 w 54"/>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6">
                  <a:moveTo>
                    <a:pt x="0" y="8"/>
                  </a:moveTo>
                  <a:lnTo>
                    <a:pt x="0" y="8"/>
                  </a:lnTo>
                  <a:lnTo>
                    <a:pt x="0" y="12"/>
                  </a:lnTo>
                  <a:lnTo>
                    <a:pt x="2" y="14"/>
                  </a:lnTo>
                  <a:lnTo>
                    <a:pt x="4" y="17"/>
                  </a:lnTo>
                  <a:lnTo>
                    <a:pt x="7" y="20"/>
                  </a:lnTo>
                  <a:lnTo>
                    <a:pt x="10" y="22"/>
                  </a:lnTo>
                  <a:lnTo>
                    <a:pt x="14" y="24"/>
                  </a:lnTo>
                  <a:lnTo>
                    <a:pt x="19" y="25"/>
                  </a:lnTo>
                  <a:lnTo>
                    <a:pt x="24" y="25"/>
                  </a:lnTo>
                  <a:lnTo>
                    <a:pt x="29" y="25"/>
                  </a:lnTo>
                  <a:lnTo>
                    <a:pt x="34" y="25"/>
                  </a:lnTo>
                  <a:lnTo>
                    <a:pt x="39" y="24"/>
                  </a:lnTo>
                  <a:lnTo>
                    <a:pt x="43" y="23"/>
                  </a:lnTo>
                  <a:lnTo>
                    <a:pt x="47" y="21"/>
                  </a:lnTo>
                  <a:lnTo>
                    <a:pt x="49" y="19"/>
                  </a:lnTo>
                  <a:lnTo>
                    <a:pt x="51" y="16"/>
                  </a:lnTo>
                  <a:lnTo>
                    <a:pt x="52" y="13"/>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0" name="Freeform 1"/>
            <p:cNvSpPr>
              <a:spLocks/>
            </p:cNvSpPr>
            <p:nvPr/>
          </p:nvSpPr>
          <p:spPr bwMode="auto">
            <a:xfrm>
              <a:off x="3732" y="2660"/>
              <a:ext cx="46" cy="26"/>
            </a:xfrm>
            <a:custGeom>
              <a:avLst/>
              <a:gdLst>
                <a:gd name="T0" fmla="*/ 20 w 46"/>
                <a:gd name="T1" fmla="*/ 25 h 26"/>
                <a:gd name="T2" fmla="*/ 16 w 46"/>
                <a:gd name="T3" fmla="*/ 24 h 26"/>
                <a:gd name="T4" fmla="*/ 11 w 46"/>
                <a:gd name="T5" fmla="*/ 23 h 26"/>
                <a:gd name="T6" fmla="*/ 8 w 46"/>
                <a:gd name="T7" fmla="*/ 22 h 26"/>
                <a:gd name="T8" fmla="*/ 5 w 46"/>
                <a:gd name="T9" fmla="*/ 19 h 26"/>
                <a:gd name="T10" fmla="*/ 3 w 46"/>
                <a:gd name="T11" fmla="*/ 18 h 26"/>
                <a:gd name="T12" fmla="*/ 1 w 46"/>
                <a:gd name="T13" fmla="*/ 15 h 26"/>
                <a:gd name="T14" fmla="*/ 0 w 46"/>
                <a:gd name="T15" fmla="*/ 13 h 26"/>
                <a:gd name="T16" fmla="*/ 0 w 46"/>
                <a:gd name="T17" fmla="*/ 11 h 26"/>
                <a:gd name="T18" fmla="*/ 0 w 46"/>
                <a:gd name="T19" fmla="*/ 9 h 26"/>
                <a:gd name="T20" fmla="*/ 2 w 46"/>
                <a:gd name="T21" fmla="*/ 6 h 26"/>
                <a:gd name="T22" fmla="*/ 4 w 46"/>
                <a:gd name="T23" fmla="*/ 4 h 26"/>
                <a:gd name="T24" fmla="*/ 7 w 46"/>
                <a:gd name="T25" fmla="*/ 2 h 26"/>
                <a:gd name="T26" fmla="*/ 11 w 46"/>
                <a:gd name="T27" fmla="*/ 1 h 26"/>
                <a:gd name="T28" fmla="*/ 15 w 46"/>
                <a:gd name="T29" fmla="*/ 1 h 26"/>
                <a:gd name="T30" fmla="*/ 19 w 46"/>
                <a:gd name="T31" fmla="*/ 0 h 26"/>
                <a:gd name="T32" fmla="*/ 24 w 46"/>
                <a:gd name="T33" fmla="*/ 0 h 26"/>
                <a:gd name="T34" fmla="*/ 28 w 46"/>
                <a:gd name="T35" fmla="*/ 1 h 26"/>
                <a:gd name="T36" fmla="*/ 32 w 46"/>
                <a:gd name="T37" fmla="*/ 2 h 26"/>
                <a:gd name="T38" fmla="*/ 36 w 46"/>
                <a:gd name="T39" fmla="*/ 3 h 26"/>
                <a:gd name="T40" fmla="*/ 40 w 46"/>
                <a:gd name="T41" fmla="*/ 6 h 26"/>
                <a:gd name="T42" fmla="*/ 41 w 46"/>
                <a:gd name="T43" fmla="*/ 7 h 26"/>
                <a:gd name="T44" fmla="*/ 44 w 46"/>
                <a:gd name="T45" fmla="*/ 10 h 26"/>
                <a:gd name="T46" fmla="*/ 45 w 46"/>
                <a:gd name="T47" fmla="*/ 12 h 26"/>
                <a:gd name="T48" fmla="*/ 45 w 46"/>
                <a:gd name="T49" fmla="*/ 15 h 26"/>
                <a:gd name="T50" fmla="*/ 44 w 46"/>
                <a:gd name="T51" fmla="*/ 17 h 26"/>
                <a:gd name="T52" fmla="*/ 43 w 46"/>
                <a:gd name="T53" fmla="*/ 19 h 26"/>
                <a:gd name="T54" fmla="*/ 41 w 46"/>
                <a:gd name="T55" fmla="*/ 21 h 26"/>
                <a:gd name="T56" fmla="*/ 37 w 46"/>
                <a:gd name="T57" fmla="*/ 23 h 26"/>
                <a:gd name="T58" fmla="*/ 34 w 46"/>
                <a:gd name="T59" fmla="*/ 24 h 26"/>
                <a:gd name="T60" fmla="*/ 30 w 46"/>
                <a:gd name="T61" fmla="*/ 24 h 26"/>
                <a:gd name="T62" fmla="*/ 25 w 46"/>
                <a:gd name="T63" fmla="*/ 25 h 26"/>
                <a:gd name="T64" fmla="*/ 20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0" y="25"/>
                  </a:moveTo>
                  <a:lnTo>
                    <a:pt x="16" y="24"/>
                  </a:lnTo>
                  <a:lnTo>
                    <a:pt x="11" y="23"/>
                  </a:lnTo>
                  <a:lnTo>
                    <a:pt x="8" y="22"/>
                  </a:lnTo>
                  <a:lnTo>
                    <a:pt x="5" y="19"/>
                  </a:lnTo>
                  <a:lnTo>
                    <a:pt x="3" y="18"/>
                  </a:lnTo>
                  <a:lnTo>
                    <a:pt x="1" y="15"/>
                  </a:lnTo>
                  <a:lnTo>
                    <a:pt x="0" y="13"/>
                  </a:lnTo>
                  <a:lnTo>
                    <a:pt x="0" y="11"/>
                  </a:lnTo>
                  <a:lnTo>
                    <a:pt x="0" y="9"/>
                  </a:lnTo>
                  <a:lnTo>
                    <a:pt x="2" y="6"/>
                  </a:lnTo>
                  <a:lnTo>
                    <a:pt x="4" y="4"/>
                  </a:lnTo>
                  <a:lnTo>
                    <a:pt x="7" y="2"/>
                  </a:lnTo>
                  <a:lnTo>
                    <a:pt x="11" y="1"/>
                  </a:lnTo>
                  <a:lnTo>
                    <a:pt x="15" y="1"/>
                  </a:lnTo>
                  <a:lnTo>
                    <a:pt x="19" y="0"/>
                  </a:lnTo>
                  <a:lnTo>
                    <a:pt x="24" y="0"/>
                  </a:lnTo>
                  <a:lnTo>
                    <a:pt x="28" y="1"/>
                  </a:lnTo>
                  <a:lnTo>
                    <a:pt x="32" y="2"/>
                  </a:lnTo>
                  <a:lnTo>
                    <a:pt x="36" y="3"/>
                  </a:lnTo>
                  <a:lnTo>
                    <a:pt x="40" y="6"/>
                  </a:lnTo>
                  <a:lnTo>
                    <a:pt x="41" y="7"/>
                  </a:lnTo>
                  <a:lnTo>
                    <a:pt x="44" y="10"/>
                  </a:lnTo>
                  <a:lnTo>
                    <a:pt x="45" y="12"/>
                  </a:lnTo>
                  <a:lnTo>
                    <a:pt x="45" y="15"/>
                  </a:lnTo>
                  <a:lnTo>
                    <a:pt x="44" y="17"/>
                  </a:lnTo>
                  <a:lnTo>
                    <a:pt x="43" y="19"/>
                  </a:lnTo>
                  <a:lnTo>
                    <a:pt x="41" y="21"/>
                  </a:lnTo>
                  <a:lnTo>
                    <a:pt x="37" y="23"/>
                  </a:lnTo>
                  <a:lnTo>
                    <a:pt x="34" y="24"/>
                  </a:lnTo>
                  <a:lnTo>
                    <a:pt x="30" y="24"/>
                  </a:lnTo>
                  <a:lnTo>
                    <a:pt x="25" y="25"/>
                  </a:lnTo>
                  <a:lnTo>
                    <a:pt x="20"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1" name="Freeform 2"/>
            <p:cNvSpPr>
              <a:spLocks/>
            </p:cNvSpPr>
            <p:nvPr/>
          </p:nvSpPr>
          <p:spPr bwMode="auto">
            <a:xfrm>
              <a:off x="3732" y="2660"/>
              <a:ext cx="52" cy="32"/>
            </a:xfrm>
            <a:custGeom>
              <a:avLst/>
              <a:gdLst>
                <a:gd name="T0" fmla="*/ 23 w 52"/>
                <a:gd name="T1" fmla="*/ 31 h 32"/>
                <a:gd name="T2" fmla="*/ 23 w 52"/>
                <a:gd name="T3" fmla="*/ 31 h 32"/>
                <a:gd name="T4" fmla="*/ 18 w 52"/>
                <a:gd name="T5" fmla="*/ 30 h 32"/>
                <a:gd name="T6" fmla="*/ 13 w 52"/>
                <a:gd name="T7" fmla="*/ 28 h 32"/>
                <a:gd name="T8" fmla="*/ 9 w 52"/>
                <a:gd name="T9" fmla="*/ 27 h 32"/>
                <a:gd name="T10" fmla="*/ 6 w 52"/>
                <a:gd name="T11" fmla="*/ 24 h 32"/>
                <a:gd name="T12" fmla="*/ 3 w 52"/>
                <a:gd name="T13" fmla="*/ 22 h 32"/>
                <a:gd name="T14" fmla="*/ 1 w 52"/>
                <a:gd name="T15" fmla="*/ 19 h 32"/>
                <a:gd name="T16" fmla="*/ 0 w 52"/>
                <a:gd name="T17" fmla="*/ 16 h 32"/>
                <a:gd name="T18" fmla="*/ 0 w 52"/>
                <a:gd name="T19" fmla="*/ 14 h 32"/>
                <a:gd name="T20" fmla="*/ 0 w 52"/>
                <a:gd name="T21" fmla="*/ 11 h 32"/>
                <a:gd name="T22" fmla="*/ 2 w 52"/>
                <a:gd name="T23" fmla="*/ 8 h 32"/>
                <a:gd name="T24" fmla="*/ 5 w 52"/>
                <a:gd name="T25" fmla="*/ 5 h 32"/>
                <a:gd name="T26" fmla="*/ 8 w 52"/>
                <a:gd name="T27" fmla="*/ 3 h 32"/>
                <a:gd name="T28" fmla="*/ 12 w 52"/>
                <a:gd name="T29" fmla="*/ 1 h 32"/>
                <a:gd name="T30" fmla="*/ 17 w 52"/>
                <a:gd name="T31" fmla="*/ 1 h 32"/>
                <a:gd name="T32" fmla="*/ 22 w 52"/>
                <a:gd name="T33" fmla="*/ 0 h 32"/>
                <a:gd name="T34" fmla="*/ 27 w 52"/>
                <a:gd name="T35" fmla="*/ 0 h 32"/>
                <a:gd name="T36" fmla="*/ 32 w 52"/>
                <a:gd name="T37" fmla="*/ 1 h 32"/>
                <a:gd name="T38" fmla="*/ 36 w 52"/>
                <a:gd name="T39" fmla="*/ 3 h 32"/>
                <a:gd name="T40" fmla="*/ 41 w 52"/>
                <a:gd name="T41" fmla="*/ 4 h 32"/>
                <a:gd name="T42" fmla="*/ 45 w 52"/>
                <a:gd name="T43" fmla="*/ 7 h 32"/>
                <a:gd name="T44" fmla="*/ 47 w 52"/>
                <a:gd name="T45" fmla="*/ 9 h 32"/>
                <a:gd name="T46" fmla="*/ 50 w 52"/>
                <a:gd name="T47" fmla="*/ 12 h 32"/>
                <a:gd name="T48" fmla="*/ 51 w 52"/>
                <a:gd name="T49" fmla="*/ 15 h 32"/>
                <a:gd name="T50" fmla="*/ 51 w 52"/>
                <a:gd name="T51" fmla="*/ 18 h 32"/>
                <a:gd name="T52" fmla="*/ 50 w 52"/>
                <a:gd name="T53" fmla="*/ 21 h 32"/>
                <a:gd name="T54" fmla="*/ 49 w 52"/>
                <a:gd name="T55" fmla="*/ 24 h 32"/>
                <a:gd name="T56" fmla="*/ 46 w 52"/>
                <a:gd name="T57" fmla="*/ 26 h 32"/>
                <a:gd name="T58" fmla="*/ 42 w 52"/>
                <a:gd name="T59" fmla="*/ 28 h 32"/>
                <a:gd name="T60" fmla="*/ 38 w 52"/>
                <a:gd name="T61" fmla="*/ 30 h 32"/>
                <a:gd name="T62" fmla="*/ 34 w 52"/>
                <a:gd name="T63" fmla="*/ 30 h 32"/>
                <a:gd name="T64" fmla="*/ 28 w 52"/>
                <a:gd name="T65" fmla="*/ 31 h 32"/>
                <a:gd name="T66" fmla="*/ 23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3" y="31"/>
                  </a:moveTo>
                  <a:lnTo>
                    <a:pt x="23" y="31"/>
                  </a:lnTo>
                  <a:lnTo>
                    <a:pt x="18" y="30"/>
                  </a:lnTo>
                  <a:lnTo>
                    <a:pt x="13" y="28"/>
                  </a:lnTo>
                  <a:lnTo>
                    <a:pt x="9" y="27"/>
                  </a:lnTo>
                  <a:lnTo>
                    <a:pt x="6" y="24"/>
                  </a:lnTo>
                  <a:lnTo>
                    <a:pt x="3" y="22"/>
                  </a:lnTo>
                  <a:lnTo>
                    <a:pt x="1" y="19"/>
                  </a:lnTo>
                  <a:lnTo>
                    <a:pt x="0" y="16"/>
                  </a:lnTo>
                  <a:lnTo>
                    <a:pt x="0" y="14"/>
                  </a:lnTo>
                  <a:lnTo>
                    <a:pt x="0" y="11"/>
                  </a:lnTo>
                  <a:lnTo>
                    <a:pt x="2" y="8"/>
                  </a:lnTo>
                  <a:lnTo>
                    <a:pt x="5" y="5"/>
                  </a:lnTo>
                  <a:lnTo>
                    <a:pt x="8" y="3"/>
                  </a:lnTo>
                  <a:lnTo>
                    <a:pt x="12" y="1"/>
                  </a:lnTo>
                  <a:lnTo>
                    <a:pt x="17" y="1"/>
                  </a:lnTo>
                  <a:lnTo>
                    <a:pt x="22" y="0"/>
                  </a:lnTo>
                  <a:lnTo>
                    <a:pt x="27" y="0"/>
                  </a:lnTo>
                  <a:lnTo>
                    <a:pt x="32" y="1"/>
                  </a:lnTo>
                  <a:lnTo>
                    <a:pt x="36" y="3"/>
                  </a:lnTo>
                  <a:lnTo>
                    <a:pt x="41" y="4"/>
                  </a:lnTo>
                  <a:lnTo>
                    <a:pt x="45" y="7"/>
                  </a:lnTo>
                  <a:lnTo>
                    <a:pt x="47" y="9"/>
                  </a:lnTo>
                  <a:lnTo>
                    <a:pt x="50" y="12"/>
                  </a:lnTo>
                  <a:lnTo>
                    <a:pt x="51" y="15"/>
                  </a:lnTo>
                  <a:lnTo>
                    <a:pt x="51" y="18"/>
                  </a:lnTo>
                  <a:lnTo>
                    <a:pt x="50" y="21"/>
                  </a:lnTo>
                  <a:lnTo>
                    <a:pt x="49" y="24"/>
                  </a:lnTo>
                  <a:lnTo>
                    <a:pt x="46" y="26"/>
                  </a:lnTo>
                  <a:lnTo>
                    <a:pt x="42" y="28"/>
                  </a:lnTo>
                  <a:lnTo>
                    <a:pt x="38" y="30"/>
                  </a:lnTo>
                  <a:lnTo>
                    <a:pt x="34" y="30"/>
                  </a:lnTo>
                  <a:lnTo>
                    <a:pt x="28" y="31"/>
                  </a:lnTo>
                  <a:lnTo>
                    <a:pt x="23"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2" name="Freeform 3"/>
            <p:cNvSpPr>
              <a:spLocks/>
            </p:cNvSpPr>
            <p:nvPr/>
          </p:nvSpPr>
          <p:spPr bwMode="auto">
            <a:xfrm>
              <a:off x="3737" y="2664"/>
              <a:ext cx="36" cy="19"/>
            </a:xfrm>
            <a:custGeom>
              <a:avLst/>
              <a:gdLst>
                <a:gd name="T0" fmla="*/ 16 w 36"/>
                <a:gd name="T1" fmla="*/ 18 h 19"/>
                <a:gd name="T2" fmla="*/ 13 w 36"/>
                <a:gd name="T3" fmla="*/ 18 h 19"/>
                <a:gd name="T4" fmla="*/ 9 w 36"/>
                <a:gd name="T5" fmla="*/ 17 h 19"/>
                <a:gd name="T6" fmla="*/ 6 w 36"/>
                <a:gd name="T7" fmla="*/ 17 h 19"/>
                <a:gd name="T8" fmla="*/ 3 w 36"/>
                <a:gd name="T9" fmla="*/ 15 h 19"/>
                <a:gd name="T10" fmla="*/ 2 w 36"/>
                <a:gd name="T11" fmla="*/ 14 h 19"/>
                <a:gd name="T12" fmla="*/ 1 w 36"/>
                <a:gd name="T13" fmla="*/ 12 h 19"/>
                <a:gd name="T14" fmla="*/ 0 w 36"/>
                <a:gd name="T15" fmla="*/ 11 h 19"/>
                <a:gd name="T16" fmla="*/ 0 w 36"/>
                <a:gd name="T17" fmla="*/ 8 h 19"/>
                <a:gd name="T18" fmla="*/ 0 w 36"/>
                <a:gd name="T19" fmla="*/ 7 h 19"/>
                <a:gd name="T20" fmla="*/ 2 w 36"/>
                <a:gd name="T21" fmla="*/ 5 h 19"/>
                <a:gd name="T22" fmla="*/ 3 w 36"/>
                <a:gd name="T23" fmla="*/ 3 h 19"/>
                <a:gd name="T24" fmla="*/ 6 w 36"/>
                <a:gd name="T25" fmla="*/ 2 h 19"/>
                <a:gd name="T26" fmla="*/ 9 w 36"/>
                <a:gd name="T27" fmla="*/ 1 h 19"/>
                <a:gd name="T28" fmla="*/ 11 w 36"/>
                <a:gd name="T29" fmla="*/ 1 h 19"/>
                <a:gd name="T30" fmla="*/ 15 w 36"/>
                <a:gd name="T31" fmla="*/ 0 h 19"/>
                <a:gd name="T32" fmla="*/ 18 w 36"/>
                <a:gd name="T33" fmla="*/ 0 h 19"/>
                <a:gd name="T34" fmla="*/ 21 w 36"/>
                <a:gd name="T35" fmla="*/ 1 h 19"/>
                <a:gd name="T36" fmla="*/ 25 w 36"/>
                <a:gd name="T37" fmla="*/ 2 h 19"/>
                <a:gd name="T38" fmla="*/ 28 w 36"/>
                <a:gd name="T39" fmla="*/ 3 h 19"/>
                <a:gd name="T40" fmla="*/ 31 w 36"/>
                <a:gd name="T41" fmla="*/ 4 h 19"/>
                <a:gd name="T42" fmla="*/ 32 w 36"/>
                <a:gd name="T43" fmla="*/ 5 h 19"/>
                <a:gd name="T44" fmla="*/ 34 w 36"/>
                <a:gd name="T45" fmla="*/ 8 h 19"/>
                <a:gd name="T46" fmla="*/ 35 w 36"/>
                <a:gd name="T47" fmla="*/ 9 h 19"/>
                <a:gd name="T48" fmla="*/ 35 w 36"/>
                <a:gd name="T49" fmla="*/ 11 h 19"/>
                <a:gd name="T50" fmla="*/ 34 w 36"/>
                <a:gd name="T51" fmla="*/ 13 h 19"/>
                <a:gd name="T52" fmla="*/ 32 w 36"/>
                <a:gd name="T53" fmla="*/ 14 h 19"/>
                <a:gd name="T54" fmla="*/ 32 w 36"/>
                <a:gd name="T55" fmla="*/ 16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9" y="17"/>
                  </a:lnTo>
                  <a:lnTo>
                    <a:pt x="6" y="17"/>
                  </a:lnTo>
                  <a:lnTo>
                    <a:pt x="3" y="15"/>
                  </a:lnTo>
                  <a:lnTo>
                    <a:pt x="2" y="14"/>
                  </a:lnTo>
                  <a:lnTo>
                    <a:pt x="1" y="12"/>
                  </a:lnTo>
                  <a:lnTo>
                    <a:pt x="0" y="11"/>
                  </a:lnTo>
                  <a:lnTo>
                    <a:pt x="0" y="8"/>
                  </a:lnTo>
                  <a:lnTo>
                    <a:pt x="0" y="7"/>
                  </a:lnTo>
                  <a:lnTo>
                    <a:pt x="2" y="5"/>
                  </a:lnTo>
                  <a:lnTo>
                    <a:pt x="3" y="3"/>
                  </a:lnTo>
                  <a:lnTo>
                    <a:pt x="6" y="2"/>
                  </a:lnTo>
                  <a:lnTo>
                    <a:pt x="9" y="1"/>
                  </a:lnTo>
                  <a:lnTo>
                    <a:pt x="11" y="1"/>
                  </a:lnTo>
                  <a:lnTo>
                    <a:pt x="15" y="0"/>
                  </a:lnTo>
                  <a:lnTo>
                    <a:pt x="18" y="0"/>
                  </a:lnTo>
                  <a:lnTo>
                    <a:pt x="21" y="1"/>
                  </a:lnTo>
                  <a:lnTo>
                    <a:pt x="25" y="2"/>
                  </a:lnTo>
                  <a:lnTo>
                    <a:pt x="28" y="3"/>
                  </a:lnTo>
                  <a:lnTo>
                    <a:pt x="31" y="4"/>
                  </a:lnTo>
                  <a:lnTo>
                    <a:pt x="32" y="5"/>
                  </a:lnTo>
                  <a:lnTo>
                    <a:pt x="34" y="8"/>
                  </a:lnTo>
                  <a:lnTo>
                    <a:pt x="35" y="9"/>
                  </a:lnTo>
                  <a:lnTo>
                    <a:pt x="35" y="11"/>
                  </a:lnTo>
                  <a:lnTo>
                    <a:pt x="34" y="13"/>
                  </a:lnTo>
                  <a:lnTo>
                    <a:pt x="32" y="14"/>
                  </a:lnTo>
                  <a:lnTo>
                    <a:pt x="32" y="16"/>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3" name="Freeform 4"/>
            <p:cNvSpPr>
              <a:spLocks/>
            </p:cNvSpPr>
            <p:nvPr/>
          </p:nvSpPr>
          <p:spPr bwMode="auto">
            <a:xfrm>
              <a:off x="3737" y="2664"/>
              <a:ext cx="42" cy="25"/>
            </a:xfrm>
            <a:custGeom>
              <a:avLst/>
              <a:gdLst>
                <a:gd name="T0" fmla="*/ 19 w 42"/>
                <a:gd name="T1" fmla="*/ 24 h 25"/>
                <a:gd name="T2" fmla="*/ 19 w 42"/>
                <a:gd name="T3" fmla="*/ 24 h 25"/>
                <a:gd name="T4" fmla="*/ 15 w 42"/>
                <a:gd name="T5" fmla="*/ 24 h 25"/>
                <a:gd name="T6" fmla="*/ 11 w 42"/>
                <a:gd name="T7" fmla="*/ 23 h 25"/>
                <a:gd name="T8" fmla="*/ 7 w 42"/>
                <a:gd name="T9" fmla="*/ 22 h 25"/>
                <a:gd name="T10" fmla="*/ 4 w 42"/>
                <a:gd name="T11" fmla="*/ 20 h 25"/>
                <a:gd name="T12" fmla="*/ 2 w 42"/>
                <a:gd name="T13" fmla="*/ 18 h 25"/>
                <a:gd name="T14" fmla="*/ 1 w 42"/>
                <a:gd name="T15" fmla="*/ 16 h 25"/>
                <a:gd name="T16" fmla="*/ 0 w 42"/>
                <a:gd name="T17" fmla="*/ 14 h 25"/>
                <a:gd name="T18" fmla="*/ 0 w 42"/>
                <a:gd name="T19" fmla="*/ 11 h 25"/>
                <a:gd name="T20" fmla="*/ 0 w 42"/>
                <a:gd name="T21" fmla="*/ 9 h 25"/>
                <a:gd name="T22" fmla="*/ 2 w 42"/>
                <a:gd name="T23" fmla="*/ 7 h 25"/>
                <a:gd name="T24" fmla="*/ 4 w 42"/>
                <a:gd name="T25" fmla="*/ 4 h 25"/>
                <a:gd name="T26" fmla="*/ 7 w 42"/>
                <a:gd name="T27" fmla="*/ 3 h 25"/>
                <a:gd name="T28" fmla="*/ 10 w 42"/>
                <a:gd name="T29" fmla="*/ 1 h 25"/>
                <a:gd name="T30" fmla="*/ 13 w 42"/>
                <a:gd name="T31" fmla="*/ 1 h 25"/>
                <a:gd name="T32" fmla="*/ 17 w 42"/>
                <a:gd name="T33" fmla="*/ 0 h 25"/>
                <a:gd name="T34" fmla="*/ 21 w 42"/>
                <a:gd name="T35" fmla="*/ 0 h 25"/>
                <a:gd name="T36" fmla="*/ 25 w 42"/>
                <a:gd name="T37" fmla="*/ 1 h 25"/>
                <a:gd name="T38" fmla="*/ 29 w 42"/>
                <a:gd name="T39" fmla="*/ 2 h 25"/>
                <a:gd name="T40" fmla="*/ 33 w 42"/>
                <a:gd name="T41" fmla="*/ 4 h 25"/>
                <a:gd name="T42" fmla="*/ 36 w 42"/>
                <a:gd name="T43" fmla="*/ 5 h 25"/>
                <a:gd name="T44" fmla="*/ 38 w 42"/>
                <a:gd name="T45" fmla="*/ 7 h 25"/>
                <a:gd name="T46" fmla="*/ 40 w 42"/>
                <a:gd name="T47" fmla="*/ 10 h 25"/>
                <a:gd name="T48" fmla="*/ 41 w 42"/>
                <a:gd name="T49" fmla="*/ 12 h 25"/>
                <a:gd name="T50" fmla="*/ 41 w 42"/>
                <a:gd name="T51" fmla="*/ 15 h 25"/>
                <a:gd name="T52" fmla="*/ 40 w 42"/>
                <a:gd name="T53" fmla="*/ 17 h 25"/>
                <a:gd name="T54" fmla="*/ 38 w 42"/>
                <a:gd name="T55" fmla="*/ 19 h 25"/>
                <a:gd name="T56" fmla="*/ 37 w 42"/>
                <a:gd name="T57" fmla="*/ 21 h 25"/>
                <a:gd name="T58" fmla="*/ 34 w 42"/>
                <a:gd name="T59" fmla="*/ 22 h 25"/>
                <a:gd name="T60" fmla="*/ 30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1" y="23"/>
                  </a:lnTo>
                  <a:lnTo>
                    <a:pt x="7" y="22"/>
                  </a:lnTo>
                  <a:lnTo>
                    <a:pt x="4" y="20"/>
                  </a:lnTo>
                  <a:lnTo>
                    <a:pt x="2" y="18"/>
                  </a:lnTo>
                  <a:lnTo>
                    <a:pt x="1" y="16"/>
                  </a:lnTo>
                  <a:lnTo>
                    <a:pt x="0" y="14"/>
                  </a:lnTo>
                  <a:lnTo>
                    <a:pt x="0" y="11"/>
                  </a:lnTo>
                  <a:lnTo>
                    <a:pt x="0" y="9"/>
                  </a:lnTo>
                  <a:lnTo>
                    <a:pt x="2" y="7"/>
                  </a:lnTo>
                  <a:lnTo>
                    <a:pt x="4" y="4"/>
                  </a:lnTo>
                  <a:lnTo>
                    <a:pt x="7" y="3"/>
                  </a:lnTo>
                  <a:lnTo>
                    <a:pt x="10" y="1"/>
                  </a:lnTo>
                  <a:lnTo>
                    <a:pt x="13" y="1"/>
                  </a:lnTo>
                  <a:lnTo>
                    <a:pt x="17" y="0"/>
                  </a:lnTo>
                  <a:lnTo>
                    <a:pt x="21" y="0"/>
                  </a:lnTo>
                  <a:lnTo>
                    <a:pt x="25" y="1"/>
                  </a:lnTo>
                  <a:lnTo>
                    <a:pt x="29" y="2"/>
                  </a:lnTo>
                  <a:lnTo>
                    <a:pt x="33" y="4"/>
                  </a:lnTo>
                  <a:lnTo>
                    <a:pt x="36" y="5"/>
                  </a:lnTo>
                  <a:lnTo>
                    <a:pt x="38" y="7"/>
                  </a:lnTo>
                  <a:lnTo>
                    <a:pt x="40" y="10"/>
                  </a:lnTo>
                  <a:lnTo>
                    <a:pt x="41" y="12"/>
                  </a:lnTo>
                  <a:lnTo>
                    <a:pt x="41" y="15"/>
                  </a:lnTo>
                  <a:lnTo>
                    <a:pt x="40" y="17"/>
                  </a:lnTo>
                  <a:lnTo>
                    <a:pt x="38" y="19"/>
                  </a:lnTo>
                  <a:lnTo>
                    <a:pt x="37" y="21"/>
                  </a:lnTo>
                  <a:lnTo>
                    <a:pt x="34" y="22"/>
                  </a:lnTo>
                  <a:lnTo>
                    <a:pt x="30"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4" name="Freeform 5"/>
            <p:cNvSpPr>
              <a:spLocks/>
            </p:cNvSpPr>
            <p:nvPr/>
          </p:nvSpPr>
          <p:spPr bwMode="auto">
            <a:xfrm>
              <a:off x="3770" y="2687"/>
              <a:ext cx="3" cy="3"/>
            </a:xfrm>
            <a:custGeom>
              <a:avLst/>
              <a:gdLst>
                <a:gd name="T0" fmla="*/ 2 w 3"/>
                <a:gd name="T1" fmla="*/ 2 h 3"/>
                <a:gd name="T2" fmla="*/ 2 w 3"/>
                <a:gd name="T3" fmla="*/ 2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2"/>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5" name="Freeform 6"/>
            <p:cNvSpPr>
              <a:spLocks/>
            </p:cNvSpPr>
            <p:nvPr/>
          </p:nvSpPr>
          <p:spPr bwMode="auto">
            <a:xfrm>
              <a:off x="3740" y="2687"/>
              <a:ext cx="31" cy="8"/>
            </a:xfrm>
            <a:custGeom>
              <a:avLst/>
              <a:gdLst>
                <a:gd name="T0" fmla="*/ 0 w 31"/>
                <a:gd name="T1" fmla="*/ 5 h 8"/>
                <a:gd name="T2" fmla="*/ 8 w 31"/>
                <a:gd name="T3" fmla="*/ 6 h 8"/>
                <a:gd name="T4" fmla="*/ 13 w 31"/>
                <a:gd name="T5" fmla="*/ 7 h 8"/>
                <a:gd name="T6" fmla="*/ 18 w 31"/>
                <a:gd name="T7" fmla="*/ 7 h 8"/>
                <a:gd name="T8" fmla="*/ 23 w 31"/>
                <a:gd name="T9" fmla="*/ 6 h 8"/>
                <a:gd name="T10" fmla="*/ 26 w 31"/>
                <a:gd name="T11" fmla="*/ 6 h 8"/>
                <a:gd name="T12" fmla="*/ 28 w 31"/>
                <a:gd name="T13" fmla="*/ 5 h 8"/>
                <a:gd name="T14" fmla="*/ 29 w 31"/>
                <a:gd name="T15" fmla="*/ 5 h 8"/>
                <a:gd name="T16" fmla="*/ 30 w 31"/>
                <a:gd name="T17" fmla="*/ 4 h 8"/>
                <a:gd name="T18" fmla="*/ 25 w 31"/>
                <a:gd name="T19" fmla="*/ 1 h 8"/>
                <a:gd name="T20" fmla="*/ 24 w 31"/>
                <a:gd name="T21" fmla="*/ 1 h 8"/>
                <a:gd name="T22" fmla="*/ 23 w 31"/>
                <a:gd name="T23" fmla="*/ 2 h 8"/>
                <a:gd name="T24" fmla="*/ 22 w 31"/>
                <a:gd name="T25" fmla="*/ 2 h 8"/>
                <a:gd name="T26" fmla="*/ 18 w 31"/>
                <a:gd name="T27" fmla="*/ 2 h 8"/>
                <a:gd name="T28" fmla="*/ 14 w 31"/>
                <a:gd name="T29" fmla="*/ 2 h 8"/>
                <a:gd name="T30" fmla="*/ 9 w 31"/>
                <a:gd name="T31" fmla="*/ 2 h 8"/>
                <a:gd name="T32" fmla="*/ 3 w 31"/>
                <a:gd name="T33" fmla="*/ 0 h 8"/>
                <a:gd name="T34" fmla="*/ 0 w 31"/>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5"/>
                  </a:moveTo>
                  <a:lnTo>
                    <a:pt x="8" y="6"/>
                  </a:lnTo>
                  <a:lnTo>
                    <a:pt x="13" y="7"/>
                  </a:lnTo>
                  <a:lnTo>
                    <a:pt x="18" y="7"/>
                  </a:lnTo>
                  <a:lnTo>
                    <a:pt x="23" y="6"/>
                  </a:lnTo>
                  <a:lnTo>
                    <a:pt x="26" y="6"/>
                  </a:lnTo>
                  <a:lnTo>
                    <a:pt x="28" y="5"/>
                  </a:lnTo>
                  <a:lnTo>
                    <a:pt x="29" y="5"/>
                  </a:lnTo>
                  <a:lnTo>
                    <a:pt x="30" y="4"/>
                  </a:lnTo>
                  <a:lnTo>
                    <a:pt x="25" y="1"/>
                  </a:lnTo>
                  <a:lnTo>
                    <a:pt x="24" y="1"/>
                  </a:lnTo>
                  <a:lnTo>
                    <a:pt x="23" y="2"/>
                  </a:lnTo>
                  <a:lnTo>
                    <a:pt x="22" y="2"/>
                  </a:lnTo>
                  <a:lnTo>
                    <a:pt x="18" y="2"/>
                  </a:lnTo>
                  <a:lnTo>
                    <a:pt x="14"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6" name="Freeform 7"/>
            <p:cNvSpPr>
              <a:spLocks/>
            </p:cNvSpPr>
            <p:nvPr/>
          </p:nvSpPr>
          <p:spPr bwMode="auto">
            <a:xfrm>
              <a:off x="3737" y="2687"/>
              <a:ext cx="2" cy="5"/>
            </a:xfrm>
            <a:custGeom>
              <a:avLst/>
              <a:gdLst>
                <a:gd name="T0" fmla="*/ 1 w 2"/>
                <a:gd name="T1" fmla="*/ 0 h 5"/>
                <a:gd name="T2" fmla="*/ 0 w 2"/>
                <a:gd name="T3" fmla="*/ 0 h 5"/>
                <a:gd name="T4" fmla="*/ 0 w 2"/>
                <a:gd name="T5" fmla="*/ 1 h 5"/>
                <a:gd name="T6" fmla="*/ 0 w 2"/>
                <a:gd name="T7" fmla="*/ 3 h 5"/>
                <a:gd name="T8" fmla="*/ 0 w 2"/>
                <a:gd name="T9" fmla="*/ 4 h 5"/>
                <a:gd name="T10" fmla="*/ 1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1" y="0"/>
                  </a:moveTo>
                  <a:lnTo>
                    <a:pt x="0" y="0"/>
                  </a:lnTo>
                  <a:lnTo>
                    <a:pt x="0" y="1"/>
                  </a:lnTo>
                  <a:lnTo>
                    <a:pt x="0" y="3"/>
                  </a:lnTo>
                  <a:lnTo>
                    <a:pt x="0" y="4"/>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7" name="Freeform 8"/>
            <p:cNvSpPr>
              <a:spLocks/>
            </p:cNvSpPr>
            <p:nvPr/>
          </p:nvSpPr>
          <p:spPr bwMode="auto">
            <a:xfrm>
              <a:off x="3899" y="2754"/>
              <a:ext cx="48" cy="20"/>
            </a:xfrm>
            <a:custGeom>
              <a:avLst/>
              <a:gdLst>
                <a:gd name="T0" fmla="*/ 0 w 48"/>
                <a:gd name="T1" fmla="*/ 6 h 20"/>
                <a:gd name="T2" fmla="*/ 0 w 48"/>
                <a:gd name="T3" fmla="*/ 8 h 20"/>
                <a:gd name="T4" fmla="*/ 2 w 48"/>
                <a:gd name="T5" fmla="*/ 11 h 20"/>
                <a:gd name="T6" fmla="*/ 4 w 48"/>
                <a:gd name="T7" fmla="*/ 13 h 20"/>
                <a:gd name="T8" fmla="*/ 6 w 48"/>
                <a:gd name="T9" fmla="*/ 14 h 20"/>
                <a:gd name="T10" fmla="*/ 9 w 48"/>
                <a:gd name="T11" fmla="*/ 16 h 20"/>
                <a:gd name="T12" fmla="*/ 13 w 48"/>
                <a:gd name="T13" fmla="*/ 17 h 20"/>
                <a:gd name="T14" fmla="*/ 17 w 48"/>
                <a:gd name="T15" fmla="*/ 19 h 20"/>
                <a:gd name="T16" fmla="*/ 21 w 48"/>
                <a:gd name="T17" fmla="*/ 19 h 20"/>
                <a:gd name="T18" fmla="*/ 27 w 48"/>
                <a:gd name="T19" fmla="*/ 19 h 20"/>
                <a:gd name="T20" fmla="*/ 31 w 48"/>
                <a:gd name="T21" fmla="*/ 19 h 20"/>
                <a:gd name="T22" fmla="*/ 35 w 48"/>
                <a:gd name="T23" fmla="*/ 18 h 20"/>
                <a:gd name="T24" fmla="*/ 38 w 48"/>
                <a:gd name="T25" fmla="*/ 17 h 20"/>
                <a:gd name="T26" fmla="*/ 42 w 48"/>
                <a:gd name="T27" fmla="*/ 15 h 20"/>
                <a:gd name="T28" fmla="*/ 44 w 48"/>
                <a:gd name="T29" fmla="*/ 14 h 20"/>
                <a:gd name="T30" fmla="*/ 45 w 48"/>
                <a:gd name="T31" fmla="*/ 11 h 20"/>
                <a:gd name="T32" fmla="*/ 47 w 48"/>
                <a:gd name="T33" fmla="*/ 9 h 20"/>
                <a:gd name="T34" fmla="*/ 47 w 48"/>
                <a:gd name="T35" fmla="*/ 3 h 20"/>
                <a:gd name="T36" fmla="*/ 1 w 48"/>
                <a:gd name="T37" fmla="*/ 0 h 20"/>
                <a:gd name="T38" fmla="*/ 0 w 48"/>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0">
                  <a:moveTo>
                    <a:pt x="0" y="6"/>
                  </a:moveTo>
                  <a:lnTo>
                    <a:pt x="0" y="8"/>
                  </a:lnTo>
                  <a:lnTo>
                    <a:pt x="2" y="11"/>
                  </a:lnTo>
                  <a:lnTo>
                    <a:pt x="4" y="13"/>
                  </a:lnTo>
                  <a:lnTo>
                    <a:pt x="6" y="14"/>
                  </a:lnTo>
                  <a:lnTo>
                    <a:pt x="9" y="16"/>
                  </a:lnTo>
                  <a:lnTo>
                    <a:pt x="13" y="17"/>
                  </a:lnTo>
                  <a:lnTo>
                    <a:pt x="17" y="19"/>
                  </a:lnTo>
                  <a:lnTo>
                    <a:pt x="21" y="19"/>
                  </a:lnTo>
                  <a:lnTo>
                    <a:pt x="27" y="19"/>
                  </a:lnTo>
                  <a:lnTo>
                    <a:pt x="31" y="19"/>
                  </a:lnTo>
                  <a:lnTo>
                    <a:pt x="35" y="18"/>
                  </a:lnTo>
                  <a:lnTo>
                    <a:pt x="38" y="17"/>
                  </a:lnTo>
                  <a:lnTo>
                    <a:pt x="42" y="15"/>
                  </a:lnTo>
                  <a:lnTo>
                    <a:pt x="44" y="14"/>
                  </a:lnTo>
                  <a:lnTo>
                    <a:pt x="45" y="11"/>
                  </a:lnTo>
                  <a:lnTo>
                    <a:pt x="47" y="9"/>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8" name="Freeform 9"/>
            <p:cNvSpPr>
              <a:spLocks/>
            </p:cNvSpPr>
            <p:nvPr/>
          </p:nvSpPr>
          <p:spPr bwMode="auto">
            <a:xfrm>
              <a:off x="3899" y="2754"/>
              <a:ext cx="54" cy="26"/>
            </a:xfrm>
            <a:custGeom>
              <a:avLst/>
              <a:gdLst>
                <a:gd name="T0" fmla="*/ 0 w 54"/>
                <a:gd name="T1" fmla="*/ 8 h 26"/>
                <a:gd name="T2" fmla="*/ 0 w 54"/>
                <a:gd name="T3" fmla="*/ 8 h 26"/>
                <a:gd name="T4" fmla="*/ 0 w 54"/>
                <a:gd name="T5" fmla="*/ 11 h 26"/>
                <a:gd name="T6" fmla="*/ 2 w 54"/>
                <a:gd name="T7" fmla="*/ 14 h 26"/>
                <a:gd name="T8" fmla="*/ 4 w 54"/>
                <a:gd name="T9" fmla="*/ 17 h 26"/>
                <a:gd name="T10" fmla="*/ 7 w 54"/>
                <a:gd name="T11" fmla="*/ 19 h 26"/>
                <a:gd name="T12" fmla="*/ 10 w 54"/>
                <a:gd name="T13" fmla="*/ 21 h 26"/>
                <a:gd name="T14" fmla="*/ 15 w 54"/>
                <a:gd name="T15" fmla="*/ 23 h 26"/>
                <a:gd name="T16" fmla="*/ 19 w 54"/>
                <a:gd name="T17" fmla="*/ 25 h 26"/>
                <a:gd name="T18" fmla="*/ 24 w 54"/>
                <a:gd name="T19" fmla="*/ 25 h 26"/>
                <a:gd name="T20" fmla="*/ 30 w 54"/>
                <a:gd name="T21" fmla="*/ 25 h 26"/>
                <a:gd name="T22" fmla="*/ 35 w 54"/>
                <a:gd name="T23" fmla="*/ 25 h 26"/>
                <a:gd name="T24" fmla="*/ 39 w 54"/>
                <a:gd name="T25" fmla="*/ 24 h 26"/>
                <a:gd name="T26" fmla="*/ 43 w 54"/>
                <a:gd name="T27" fmla="*/ 23 h 26"/>
                <a:gd name="T28" fmla="*/ 47 w 54"/>
                <a:gd name="T29" fmla="*/ 20 h 26"/>
                <a:gd name="T30" fmla="*/ 50 w 54"/>
                <a:gd name="T31" fmla="*/ 18 h 26"/>
                <a:gd name="T32" fmla="*/ 51 w 54"/>
                <a:gd name="T33" fmla="*/ 15 h 26"/>
                <a:gd name="T34" fmla="*/ 53 w 54"/>
                <a:gd name="T35" fmla="*/ 12 h 26"/>
                <a:gd name="T36" fmla="*/ 53 w 54"/>
                <a:gd name="T37" fmla="*/ 4 h 26"/>
                <a:gd name="T38" fmla="*/ 1 w 54"/>
                <a:gd name="T39" fmla="*/ 0 h 26"/>
                <a:gd name="T40" fmla="*/ 0 w 54"/>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6">
                  <a:moveTo>
                    <a:pt x="0" y="8"/>
                  </a:moveTo>
                  <a:lnTo>
                    <a:pt x="0" y="8"/>
                  </a:lnTo>
                  <a:lnTo>
                    <a:pt x="0" y="11"/>
                  </a:lnTo>
                  <a:lnTo>
                    <a:pt x="2" y="14"/>
                  </a:lnTo>
                  <a:lnTo>
                    <a:pt x="4" y="17"/>
                  </a:lnTo>
                  <a:lnTo>
                    <a:pt x="7" y="19"/>
                  </a:lnTo>
                  <a:lnTo>
                    <a:pt x="10" y="21"/>
                  </a:lnTo>
                  <a:lnTo>
                    <a:pt x="15" y="23"/>
                  </a:lnTo>
                  <a:lnTo>
                    <a:pt x="19" y="25"/>
                  </a:lnTo>
                  <a:lnTo>
                    <a:pt x="24" y="25"/>
                  </a:lnTo>
                  <a:lnTo>
                    <a:pt x="30" y="25"/>
                  </a:lnTo>
                  <a:lnTo>
                    <a:pt x="35" y="25"/>
                  </a:lnTo>
                  <a:lnTo>
                    <a:pt x="39" y="24"/>
                  </a:lnTo>
                  <a:lnTo>
                    <a:pt x="43" y="23"/>
                  </a:lnTo>
                  <a:lnTo>
                    <a:pt x="47" y="20"/>
                  </a:lnTo>
                  <a:lnTo>
                    <a:pt x="50" y="18"/>
                  </a:lnTo>
                  <a:lnTo>
                    <a:pt x="51" y="15"/>
                  </a:lnTo>
                  <a:lnTo>
                    <a:pt x="53" y="12"/>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39" name="Freeform 10"/>
            <p:cNvSpPr>
              <a:spLocks/>
            </p:cNvSpPr>
            <p:nvPr/>
          </p:nvSpPr>
          <p:spPr bwMode="auto">
            <a:xfrm>
              <a:off x="3900" y="2740"/>
              <a:ext cx="48" cy="26"/>
            </a:xfrm>
            <a:custGeom>
              <a:avLst/>
              <a:gdLst>
                <a:gd name="T0" fmla="*/ 22 w 48"/>
                <a:gd name="T1" fmla="*/ 25 h 26"/>
                <a:gd name="T2" fmla="*/ 17 w 48"/>
                <a:gd name="T3" fmla="*/ 24 h 26"/>
                <a:gd name="T4" fmla="*/ 13 w 48"/>
                <a:gd name="T5" fmla="*/ 23 h 26"/>
                <a:gd name="T6" fmla="*/ 10 w 48"/>
                <a:gd name="T7" fmla="*/ 22 h 26"/>
                <a:gd name="T8" fmla="*/ 6 w 48"/>
                <a:gd name="T9" fmla="*/ 19 h 26"/>
                <a:gd name="T10" fmla="*/ 4 w 48"/>
                <a:gd name="T11" fmla="*/ 18 h 26"/>
                <a:gd name="T12" fmla="*/ 2 w 48"/>
                <a:gd name="T13" fmla="*/ 15 h 26"/>
                <a:gd name="T14" fmla="*/ 1 w 48"/>
                <a:gd name="T15" fmla="*/ 13 h 26"/>
                <a:gd name="T16" fmla="*/ 0 w 48"/>
                <a:gd name="T17" fmla="*/ 10 h 26"/>
                <a:gd name="T18" fmla="*/ 2 w 48"/>
                <a:gd name="T19" fmla="*/ 8 h 26"/>
                <a:gd name="T20" fmla="*/ 3 w 48"/>
                <a:gd name="T21" fmla="*/ 6 h 26"/>
                <a:gd name="T22" fmla="*/ 5 w 48"/>
                <a:gd name="T23" fmla="*/ 4 h 26"/>
                <a:gd name="T24" fmla="*/ 9 w 48"/>
                <a:gd name="T25" fmla="*/ 2 h 26"/>
                <a:gd name="T26" fmla="*/ 12 w 48"/>
                <a:gd name="T27" fmla="*/ 1 h 26"/>
                <a:gd name="T28" fmla="*/ 16 w 48"/>
                <a:gd name="T29" fmla="*/ 0 h 26"/>
                <a:gd name="T30" fmla="*/ 20 w 48"/>
                <a:gd name="T31" fmla="*/ 0 h 26"/>
                <a:gd name="T32" fmla="*/ 25 w 48"/>
                <a:gd name="T33" fmla="*/ 0 h 26"/>
                <a:gd name="T34" fmla="*/ 29 w 48"/>
                <a:gd name="T35" fmla="*/ 1 h 26"/>
                <a:gd name="T36" fmla="*/ 34 w 48"/>
                <a:gd name="T37" fmla="*/ 2 h 26"/>
                <a:gd name="T38" fmla="*/ 37 w 48"/>
                <a:gd name="T39" fmla="*/ 3 h 26"/>
                <a:gd name="T40" fmla="*/ 41 w 48"/>
                <a:gd name="T41" fmla="*/ 5 h 26"/>
                <a:gd name="T42" fmla="*/ 43 w 48"/>
                <a:gd name="T43" fmla="*/ 6 h 26"/>
                <a:gd name="T44" fmla="*/ 45 w 48"/>
                <a:gd name="T45" fmla="*/ 9 h 26"/>
                <a:gd name="T46" fmla="*/ 46 w 48"/>
                <a:gd name="T47" fmla="*/ 11 h 26"/>
                <a:gd name="T48" fmla="*/ 47 w 48"/>
                <a:gd name="T49" fmla="*/ 15 h 26"/>
                <a:gd name="T50" fmla="*/ 46 w 48"/>
                <a:gd name="T51" fmla="*/ 16 h 26"/>
                <a:gd name="T52" fmla="*/ 44 w 48"/>
                <a:gd name="T53" fmla="*/ 19 h 26"/>
                <a:gd name="T54" fmla="*/ 42 w 48"/>
                <a:gd name="T55" fmla="*/ 21 h 26"/>
                <a:gd name="T56" fmla="*/ 39 w 48"/>
                <a:gd name="T57" fmla="*/ 23 h 26"/>
                <a:gd name="T58" fmla="*/ 35 w 48"/>
                <a:gd name="T59" fmla="*/ 24 h 26"/>
                <a:gd name="T60" fmla="*/ 31 w 48"/>
                <a:gd name="T61" fmla="*/ 24 h 26"/>
                <a:gd name="T62" fmla="*/ 27 w 48"/>
                <a:gd name="T63" fmla="*/ 25 h 26"/>
                <a:gd name="T64" fmla="*/ 22 w 48"/>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6">
                  <a:moveTo>
                    <a:pt x="22" y="25"/>
                  </a:moveTo>
                  <a:lnTo>
                    <a:pt x="17" y="24"/>
                  </a:lnTo>
                  <a:lnTo>
                    <a:pt x="13" y="23"/>
                  </a:lnTo>
                  <a:lnTo>
                    <a:pt x="10" y="22"/>
                  </a:lnTo>
                  <a:lnTo>
                    <a:pt x="6" y="19"/>
                  </a:lnTo>
                  <a:lnTo>
                    <a:pt x="4" y="18"/>
                  </a:lnTo>
                  <a:lnTo>
                    <a:pt x="2" y="15"/>
                  </a:lnTo>
                  <a:lnTo>
                    <a:pt x="1" y="13"/>
                  </a:lnTo>
                  <a:lnTo>
                    <a:pt x="0" y="10"/>
                  </a:lnTo>
                  <a:lnTo>
                    <a:pt x="2" y="8"/>
                  </a:lnTo>
                  <a:lnTo>
                    <a:pt x="3" y="6"/>
                  </a:lnTo>
                  <a:lnTo>
                    <a:pt x="5" y="4"/>
                  </a:lnTo>
                  <a:lnTo>
                    <a:pt x="9" y="2"/>
                  </a:lnTo>
                  <a:lnTo>
                    <a:pt x="12" y="1"/>
                  </a:lnTo>
                  <a:lnTo>
                    <a:pt x="16" y="0"/>
                  </a:lnTo>
                  <a:lnTo>
                    <a:pt x="20" y="0"/>
                  </a:lnTo>
                  <a:lnTo>
                    <a:pt x="25" y="0"/>
                  </a:lnTo>
                  <a:lnTo>
                    <a:pt x="29" y="1"/>
                  </a:lnTo>
                  <a:lnTo>
                    <a:pt x="34" y="2"/>
                  </a:lnTo>
                  <a:lnTo>
                    <a:pt x="37" y="3"/>
                  </a:lnTo>
                  <a:lnTo>
                    <a:pt x="41" y="5"/>
                  </a:lnTo>
                  <a:lnTo>
                    <a:pt x="43" y="6"/>
                  </a:lnTo>
                  <a:lnTo>
                    <a:pt x="45" y="9"/>
                  </a:lnTo>
                  <a:lnTo>
                    <a:pt x="46" y="11"/>
                  </a:lnTo>
                  <a:lnTo>
                    <a:pt x="47" y="15"/>
                  </a:lnTo>
                  <a:lnTo>
                    <a:pt x="46" y="16"/>
                  </a:lnTo>
                  <a:lnTo>
                    <a:pt x="44" y="19"/>
                  </a:lnTo>
                  <a:lnTo>
                    <a:pt x="42" y="21"/>
                  </a:lnTo>
                  <a:lnTo>
                    <a:pt x="39" y="23"/>
                  </a:lnTo>
                  <a:lnTo>
                    <a:pt x="35" y="24"/>
                  </a:lnTo>
                  <a:lnTo>
                    <a:pt x="31" y="24"/>
                  </a:lnTo>
                  <a:lnTo>
                    <a:pt x="27" y="25"/>
                  </a:lnTo>
                  <a:lnTo>
                    <a:pt x="22"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0" name="Freeform 11"/>
            <p:cNvSpPr>
              <a:spLocks/>
            </p:cNvSpPr>
            <p:nvPr/>
          </p:nvSpPr>
          <p:spPr bwMode="auto">
            <a:xfrm>
              <a:off x="3900" y="2740"/>
              <a:ext cx="54" cy="32"/>
            </a:xfrm>
            <a:custGeom>
              <a:avLst/>
              <a:gdLst>
                <a:gd name="T0" fmla="*/ 25 w 54"/>
                <a:gd name="T1" fmla="*/ 31 h 32"/>
                <a:gd name="T2" fmla="*/ 25 w 54"/>
                <a:gd name="T3" fmla="*/ 31 h 32"/>
                <a:gd name="T4" fmla="*/ 19 w 54"/>
                <a:gd name="T5" fmla="*/ 30 h 32"/>
                <a:gd name="T6" fmla="*/ 15 w 54"/>
                <a:gd name="T7" fmla="*/ 29 h 32"/>
                <a:gd name="T8" fmla="*/ 11 w 54"/>
                <a:gd name="T9" fmla="*/ 27 h 32"/>
                <a:gd name="T10" fmla="*/ 7 w 54"/>
                <a:gd name="T11" fmla="*/ 24 h 32"/>
                <a:gd name="T12" fmla="*/ 4 w 54"/>
                <a:gd name="T13" fmla="*/ 22 h 32"/>
                <a:gd name="T14" fmla="*/ 2 w 54"/>
                <a:gd name="T15" fmla="*/ 19 h 32"/>
                <a:gd name="T16" fmla="*/ 1 w 54"/>
                <a:gd name="T17" fmla="*/ 16 h 32"/>
                <a:gd name="T18" fmla="*/ 0 w 54"/>
                <a:gd name="T19" fmla="*/ 13 h 32"/>
                <a:gd name="T20" fmla="*/ 2 w 54"/>
                <a:gd name="T21" fmla="*/ 10 h 32"/>
                <a:gd name="T22" fmla="*/ 3 w 54"/>
                <a:gd name="T23" fmla="*/ 7 h 32"/>
                <a:gd name="T24" fmla="*/ 6 w 54"/>
                <a:gd name="T25" fmla="*/ 5 h 32"/>
                <a:gd name="T26" fmla="*/ 10 w 54"/>
                <a:gd name="T27" fmla="*/ 3 h 32"/>
                <a:gd name="T28" fmla="*/ 14 w 54"/>
                <a:gd name="T29" fmla="*/ 1 h 32"/>
                <a:gd name="T30" fmla="*/ 18 w 54"/>
                <a:gd name="T31" fmla="*/ 0 h 32"/>
                <a:gd name="T32" fmla="*/ 23 w 54"/>
                <a:gd name="T33" fmla="*/ 0 h 32"/>
                <a:gd name="T34" fmla="*/ 28 w 54"/>
                <a:gd name="T35" fmla="*/ 0 h 32"/>
                <a:gd name="T36" fmla="*/ 33 w 54"/>
                <a:gd name="T37" fmla="*/ 1 h 32"/>
                <a:gd name="T38" fmla="*/ 38 w 54"/>
                <a:gd name="T39" fmla="*/ 2 h 32"/>
                <a:gd name="T40" fmla="*/ 42 w 54"/>
                <a:gd name="T41" fmla="*/ 4 h 32"/>
                <a:gd name="T42" fmla="*/ 46 w 54"/>
                <a:gd name="T43" fmla="*/ 6 h 32"/>
                <a:gd name="T44" fmla="*/ 49 w 54"/>
                <a:gd name="T45" fmla="*/ 8 h 32"/>
                <a:gd name="T46" fmla="*/ 51 w 54"/>
                <a:gd name="T47" fmla="*/ 11 h 32"/>
                <a:gd name="T48" fmla="*/ 52 w 54"/>
                <a:gd name="T49" fmla="*/ 14 h 32"/>
                <a:gd name="T50" fmla="*/ 53 w 54"/>
                <a:gd name="T51" fmla="*/ 18 h 32"/>
                <a:gd name="T52" fmla="*/ 52 w 54"/>
                <a:gd name="T53" fmla="*/ 20 h 32"/>
                <a:gd name="T54" fmla="*/ 50 w 54"/>
                <a:gd name="T55" fmla="*/ 23 h 32"/>
                <a:gd name="T56" fmla="*/ 47 w 54"/>
                <a:gd name="T57" fmla="*/ 26 h 32"/>
                <a:gd name="T58" fmla="*/ 44 w 54"/>
                <a:gd name="T59" fmla="*/ 28 h 32"/>
                <a:gd name="T60" fmla="*/ 40 w 54"/>
                <a:gd name="T61" fmla="*/ 30 h 32"/>
                <a:gd name="T62" fmla="*/ 35 w 54"/>
                <a:gd name="T63" fmla="*/ 30 h 32"/>
                <a:gd name="T64" fmla="*/ 30 w 54"/>
                <a:gd name="T65" fmla="*/ 31 h 32"/>
                <a:gd name="T66" fmla="*/ 25 w 54"/>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2">
                  <a:moveTo>
                    <a:pt x="25" y="31"/>
                  </a:moveTo>
                  <a:lnTo>
                    <a:pt x="25" y="31"/>
                  </a:lnTo>
                  <a:lnTo>
                    <a:pt x="19" y="30"/>
                  </a:lnTo>
                  <a:lnTo>
                    <a:pt x="15" y="29"/>
                  </a:lnTo>
                  <a:lnTo>
                    <a:pt x="11" y="27"/>
                  </a:lnTo>
                  <a:lnTo>
                    <a:pt x="7" y="24"/>
                  </a:lnTo>
                  <a:lnTo>
                    <a:pt x="4" y="22"/>
                  </a:lnTo>
                  <a:lnTo>
                    <a:pt x="2" y="19"/>
                  </a:lnTo>
                  <a:lnTo>
                    <a:pt x="1" y="16"/>
                  </a:lnTo>
                  <a:lnTo>
                    <a:pt x="0" y="13"/>
                  </a:lnTo>
                  <a:lnTo>
                    <a:pt x="2" y="10"/>
                  </a:lnTo>
                  <a:lnTo>
                    <a:pt x="3" y="7"/>
                  </a:lnTo>
                  <a:lnTo>
                    <a:pt x="6" y="5"/>
                  </a:lnTo>
                  <a:lnTo>
                    <a:pt x="10" y="3"/>
                  </a:lnTo>
                  <a:lnTo>
                    <a:pt x="14" y="1"/>
                  </a:lnTo>
                  <a:lnTo>
                    <a:pt x="18" y="0"/>
                  </a:lnTo>
                  <a:lnTo>
                    <a:pt x="23" y="0"/>
                  </a:lnTo>
                  <a:lnTo>
                    <a:pt x="28" y="0"/>
                  </a:lnTo>
                  <a:lnTo>
                    <a:pt x="33" y="1"/>
                  </a:lnTo>
                  <a:lnTo>
                    <a:pt x="38" y="2"/>
                  </a:lnTo>
                  <a:lnTo>
                    <a:pt x="42" y="4"/>
                  </a:lnTo>
                  <a:lnTo>
                    <a:pt x="46" y="6"/>
                  </a:lnTo>
                  <a:lnTo>
                    <a:pt x="49" y="8"/>
                  </a:lnTo>
                  <a:lnTo>
                    <a:pt x="51" y="11"/>
                  </a:lnTo>
                  <a:lnTo>
                    <a:pt x="52" y="14"/>
                  </a:lnTo>
                  <a:lnTo>
                    <a:pt x="53" y="18"/>
                  </a:lnTo>
                  <a:lnTo>
                    <a:pt x="52" y="20"/>
                  </a:lnTo>
                  <a:lnTo>
                    <a:pt x="50" y="23"/>
                  </a:lnTo>
                  <a:lnTo>
                    <a:pt x="47" y="26"/>
                  </a:lnTo>
                  <a:lnTo>
                    <a:pt x="44" y="28"/>
                  </a:lnTo>
                  <a:lnTo>
                    <a:pt x="40" y="30"/>
                  </a:lnTo>
                  <a:lnTo>
                    <a:pt x="35" y="30"/>
                  </a:lnTo>
                  <a:lnTo>
                    <a:pt x="30" y="31"/>
                  </a:lnTo>
                  <a:lnTo>
                    <a:pt x="25"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1" name="Freeform 12"/>
            <p:cNvSpPr>
              <a:spLocks/>
            </p:cNvSpPr>
            <p:nvPr/>
          </p:nvSpPr>
          <p:spPr bwMode="auto">
            <a:xfrm>
              <a:off x="3906" y="2744"/>
              <a:ext cx="36" cy="20"/>
            </a:xfrm>
            <a:custGeom>
              <a:avLst/>
              <a:gdLst>
                <a:gd name="T0" fmla="*/ 16 w 36"/>
                <a:gd name="T1" fmla="*/ 19 h 20"/>
                <a:gd name="T2" fmla="*/ 13 w 36"/>
                <a:gd name="T3" fmla="*/ 18 h 20"/>
                <a:gd name="T4" fmla="*/ 9 w 36"/>
                <a:gd name="T5" fmla="*/ 17 h 20"/>
                <a:gd name="T6" fmla="*/ 7 w 36"/>
                <a:gd name="T7" fmla="*/ 16 h 20"/>
                <a:gd name="T8" fmla="*/ 4 w 36"/>
                <a:gd name="T9" fmla="*/ 14 h 20"/>
                <a:gd name="T10" fmla="*/ 2 w 36"/>
                <a:gd name="T11" fmla="*/ 14 h 20"/>
                <a:gd name="T12" fmla="*/ 1 w 36"/>
                <a:gd name="T13" fmla="*/ 11 h 20"/>
                <a:gd name="T14" fmla="*/ 0 w 36"/>
                <a:gd name="T15" fmla="*/ 10 h 20"/>
                <a:gd name="T16" fmla="*/ 0 w 36"/>
                <a:gd name="T17" fmla="*/ 8 h 20"/>
                <a:gd name="T18" fmla="*/ 0 w 36"/>
                <a:gd name="T19" fmla="*/ 6 h 20"/>
                <a:gd name="T20" fmla="*/ 2 w 36"/>
                <a:gd name="T21" fmla="*/ 5 h 20"/>
                <a:gd name="T22" fmla="*/ 3 w 36"/>
                <a:gd name="T23" fmla="*/ 3 h 20"/>
                <a:gd name="T24" fmla="*/ 5 w 36"/>
                <a:gd name="T25" fmla="*/ 2 h 20"/>
                <a:gd name="T26" fmla="*/ 8 w 36"/>
                <a:gd name="T27" fmla="*/ 1 h 20"/>
                <a:gd name="T28" fmla="*/ 11 w 36"/>
                <a:gd name="T29" fmla="*/ 0 h 20"/>
                <a:gd name="T30" fmla="*/ 15 w 36"/>
                <a:gd name="T31" fmla="*/ 0 h 20"/>
                <a:gd name="T32" fmla="*/ 18 w 36"/>
                <a:gd name="T33" fmla="*/ 0 h 20"/>
                <a:gd name="T34" fmla="*/ 21 w 36"/>
                <a:gd name="T35" fmla="*/ 1 h 20"/>
                <a:gd name="T36" fmla="*/ 26 w 36"/>
                <a:gd name="T37" fmla="*/ 1 h 20"/>
                <a:gd name="T38" fmla="*/ 28 w 36"/>
                <a:gd name="T39" fmla="*/ 2 h 20"/>
                <a:gd name="T40" fmla="*/ 31 w 36"/>
                <a:gd name="T41" fmla="*/ 4 h 20"/>
                <a:gd name="T42" fmla="*/ 32 w 36"/>
                <a:gd name="T43" fmla="*/ 5 h 20"/>
                <a:gd name="T44" fmla="*/ 34 w 36"/>
                <a:gd name="T45" fmla="*/ 7 h 20"/>
                <a:gd name="T46" fmla="*/ 35 w 36"/>
                <a:gd name="T47" fmla="*/ 9 h 20"/>
                <a:gd name="T48" fmla="*/ 35 w 36"/>
                <a:gd name="T49" fmla="*/ 11 h 20"/>
                <a:gd name="T50" fmla="*/ 34 w 36"/>
                <a:gd name="T51" fmla="*/ 12 h 20"/>
                <a:gd name="T52" fmla="*/ 33 w 36"/>
                <a:gd name="T53" fmla="*/ 14 h 20"/>
                <a:gd name="T54" fmla="*/ 31 w 36"/>
                <a:gd name="T55" fmla="*/ 15 h 20"/>
                <a:gd name="T56" fmla="*/ 29 w 36"/>
                <a:gd name="T57" fmla="*/ 17 h 20"/>
                <a:gd name="T58" fmla="*/ 26 w 36"/>
                <a:gd name="T59" fmla="*/ 17 h 20"/>
                <a:gd name="T60" fmla="*/ 23 w 36"/>
                <a:gd name="T61" fmla="*/ 19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9" y="17"/>
                  </a:lnTo>
                  <a:lnTo>
                    <a:pt x="7" y="16"/>
                  </a:lnTo>
                  <a:lnTo>
                    <a:pt x="4" y="14"/>
                  </a:lnTo>
                  <a:lnTo>
                    <a:pt x="2" y="14"/>
                  </a:lnTo>
                  <a:lnTo>
                    <a:pt x="1" y="11"/>
                  </a:lnTo>
                  <a:lnTo>
                    <a:pt x="0" y="10"/>
                  </a:lnTo>
                  <a:lnTo>
                    <a:pt x="0" y="8"/>
                  </a:lnTo>
                  <a:lnTo>
                    <a:pt x="0" y="6"/>
                  </a:lnTo>
                  <a:lnTo>
                    <a:pt x="2" y="5"/>
                  </a:lnTo>
                  <a:lnTo>
                    <a:pt x="3" y="3"/>
                  </a:lnTo>
                  <a:lnTo>
                    <a:pt x="5" y="2"/>
                  </a:lnTo>
                  <a:lnTo>
                    <a:pt x="8" y="1"/>
                  </a:lnTo>
                  <a:lnTo>
                    <a:pt x="11" y="0"/>
                  </a:lnTo>
                  <a:lnTo>
                    <a:pt x="15" y="0"/>
                  </a:lnTo>
                  <a:lnTo>
                    <a:pt x="18" y="0"/>
                  </a:lnTo>
                  <a:lnTo>
                    <a:pt x="21" y="1"/>
                  </a:lnTo>
                  <a:lnTo>
                    <a:pt x="26" y="1"/>
                  </a:lnTo>
                  <a:lnTo>
                    <a:pt x="28" y="2"/>
                  </a:lnTo>
                  <a:lnTo>
                    <a:pt x="31" y="4"/>
                  </a:lnTo>
                  <a:lnTo>
                    <a:pt x="32" y="5"/>
                  </a:lnTo>
                  <a:lnTo>
                    <a:pt x="34" y="7"/>
                  </a:lnTo>
                  <a:lnTo>
                    <a:pt x="35" y="9"/>
                  </a:lnTo>
                  <a:lnTo>
                    <a:pt x="35" y="11"/>
                  </a:lnTo>
                  <a:lnTo>
                    <a:pt x="34" y="12"/>
                  </a:lnTo>
                  <a:lnTo>
                    <a:pt x="33" y="14"/>
                  </a:lnTo>
                  <a:lnTo>
                    <a:pt x="31" y="15"/>
                  </a:lnTo>
                  <a:lnTo>
                    <a:pt x="29" y="17"/>
                  </a:lnTo>
                  <a:lnTo>
                    <a:pt x="26" y="17"/>
                  </a:lnTo>
                  <a:lnTo>
                    <a:pt x="23" y="19"/>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2" name="Freeform 13"/>
            <p:cNvSpPr>
              <a:spLocks/>
            </p:cNvSpPr>
            <p:nvPr/>
          </p:nvSpPr>
          <p:spPr bwMode="auto">
            <a:xfrm>
              <a:off x="3906" y="2744"/>
              <a:ext cx="42" cy="26"/>
            </a:xfrm>
            <a:custGeom>
              <a:avLst/>
              <a:gdLst>
                <a:gd name="T0" fmla="*/ 19 w 42"/>
                <a:gd name="T1" fmla="*/ 25 h 26"/>
                <a:gd name="T2" fmla="*/ 19 w 42"/>
                <a:gd name="T3" fmla="*/ 25 h 26"/>
                <a:gd name="T4" fmla="*/ 15 w 42"/>
                <a:gd name="T5" fmla="*/ 24 h 26"/>
                <a:gd name="T6" fmla="*/ 11 w 42"/>
                <a:gd name="T7" fmla="*/ 23 h 26"/>
                <a:gd name="T8" fmla="*/ 8 w 42"/>
                <a:gd name="T9" fmla="*/ 21 h 26"/>
                <a:gd name="T10" fmla="*/ 5 w 42"/>
                <a:gd name="T11" fmla="*/ 19 h 26"/>
                <a:gd name="T12" fmla="*/ 2 w 42"/>
                <a:gd name="T13" fmla="*/ 18 h 26"/>
                <a:gd name="T14" fmla="*/ 1 w 42"/>
                <a:gd name="T15" fmla="*/ 15 h 26"/>
                <a:gd name="T16" fmla="*/ 0 w 42"/>
                <a:gd name="T17" fmla="*/ 13 h 26"/>
                <a:gd name="T18" fmla="*/ 0 w 42"/>
                <a:gd name="T19" fmla="*/ 11 h 26"/>
                <a:gd name="T20" fmla="*/ 0 w 42"/>
                <a:gd name="T21" fmla="*/ 8 h 26"/>
                <a:gd name="T22" fmla="*/ 2 w 42"/>
                <a:gd name="T23" fmla="*/ 6 h 26"/>
                <a:gd name="T24" fmla="*/ 4 w 42"/>
                <a:gd name="T25" fmla="*/ 4 h 26"/>
                <a:gd name="T26" fmla="*/ 6 w 42"/>
                <a:gd name="T27" fmla="*/ 3 h 26"/>
                <a:gd name="T28" fmla="*/ 9 w 42"/>
                <a:gd name="T29" fmla="*/ 1 h 26"/>
                <a:gd name="T30" fmla="*/ 13 w 42"/>
                <a:gd name="T31" fmla="*/ 0 h 26"/>
                <a:gd name="T32" fmla="*/ 17 w 42"/>
                <a:gd name="T33" fmla="*/ 0 h 26"/>
                <a:gd name="T34" fmla="*/ 21 w 42"/>
                <a:gd name="T35" fmla="*/ 0 h 26"/>
                <a:gd name="T36" fmla="*/ 25 w 42"/>
                <a:gd name="T37" fmla="*/ 1 h 26"/>
                <a:gd name="T38" fmla="*/ 30 w 42"/>
                <a:gd name="T39" fmla="*/ 1 h 26"/>
                <a:gd name="T40" fmla="*/ 33 w 42"/>
                <a:gd name="T41" fmla="*/ 3 h 26"/>
                <a:gd name="T42" fmla="*/ 36 w 42"/>
                <a:gd name="T43" fmla="*/ 5 h 26"/>
                <a:gd name="T44" fmla="*/ 38 w 42"/>
                <a:gd name="T45" fmla="*/ 7 h 26"/>
                <a:gd name="T46" fmla="*/ 40 w 42"/>
                <a:gd name="T47" fmla="*/ 9 h 26"/>
                <a:gd name="T48" fmla="*/ 41 w 42"/>
                <a:gd name="T49" fmla="*/ 12 h 26"/>
                <a:gd name="T50" fmla="*/ 41 w 42"/>
                <a:gd name="T51" fmla="*/ 14 h 26"/>
                <a:gd name="T52" fmla="*/ 40 w 42"/>
                <a:gd name="T53" fmla="*/ 16 h 26"/>
                <a:gd name="T54" fmla="*/ 39 w 42"/>
                <a:gd name="T55" fmla="*/ 19 h 26"/>
                <a:gd name="T56" fmla="*/ 36 w 42"/>
                <a:gd name="T57" fmla="*/ 20 h 26"/>
                <a:gd name="T58" fmla="*/ 34 w 42"/>
                <a:gd name="T59" fmla="*/ 22 h 26"/>
                <a:gd name="T60" fmla="*/ 31 w 42"/>
                <a:gd name="T61" fmla="*/ 23 h 26"/>
                <a:gd name="T62" fmla="*/ 27 w 42"/>
                <a:gd name="T63" fmla="*/ 25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1" y="23"/>
                  </a:lnTo>
                  <a:lnTo>
                    <a:pt x="8" y="21"/>
                  </a:lnTo>
                  <a:lnTo>
                    <a:pt x="5" y="19"/>
                  </a:lnTo>
                  <a:lnTo>
                    <a:pt x="2" y="18"/>
                  </a:lnTo>
                  <a:lnTo>
                    <a:pt x="1" y="15"/>
                  </a:lnTo>
                  <a:lnTo>
                    <a:pt x="0" y="13"/>
                  </a:lnTo>
                  <a:lnTo>
                    <a:pt x="0" y="11"/>
                  </a:lnTo>
                  <a:lnTo>
                    <a:pt x="0" y="8"/>
                  </a:lnTo>
                  <a:lnTo>
                    <a:pt x="2" y="6"/>
                  </a:lnTo>
                  <a:lnTo>
                    <a:pt x="4" y="4"/>
                  </a:lnTo>
                  <a:lnTo>
                    <a:pt x="6" y="3"/>
                  </a:lnTo>
                  <a:lnTo>
                    <a:pt x="9" y="1"/>
                  </a:lnTo>
                  <a:lnTo>
                    <a:pt x="13" y="0"/>
                  </a:lnTo>
                  <a:lnTo>
                    <a:pt x="17" y="0"/>
                  </a:lnTo>
                  <a:lnTo>
                    <a:pt x="21" y="0"/>
                  </a:lnTo>
                  <a:lnTo>
                    <a:pt x="25" y="1"/>
                  </a:lnTo>
                  <a:lnTo>
                    <a:pt x="30" y="1"/>
                  </a:lnTo>
                  <a:lnTo>
                    <a:pt x="33" y="3"/>
                  </a:lnTo>
                  <a:lnTo>
                    <a:pt x="36" y="5"/>
                  </a:lnTo>
                  <a:lnTo>
                    <a:pt x="38" y="7"/>
                  </a:lnTo>
                  <a:lnTo>
                    <a:pt x="40" y="9"/>
                  </a:lnTo>
                  <a:lnTo>
                    <a:pt x="41" y="12"/>
                  </a:lnTo>
                  <a:lnTo>
                    <a:pt x="41" y="14"/>
                  </a:lnTo>
                  <a:lnTo>
                    <a:pt x="40" y="16"/>
                  </a:lnTo>
                  <a:lnTo>
                    <a:pt x="39" y="19"/>
                  </a:lnTo>
                  <a:lnTo>
                    <a:pt x="36" y="20"/>
                  </a:lnTo>
                  <a:lnTo>
                    <a:pt x="34" y="22"/>
                  </a:lnTo>
                  <a:lnTo>
                    <a:pt x="31" y="23"/>
                  </a:lnTo>
                  <a:lnTo>
                    <a:pt x="27" y="25"/>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3" name="Freeform 14"/>
            <p:cNvSpPr>
              <a:spLocks/>
            </p:cNvSpPr>
            <p:nvPr/>
          </p:nvSpPr>
          <p:spPr bwMode="auto">
            <a:xfrm>
              <a:off x="3940" y="2767"/>
              <a:ext cx="2" cy="3"/>
            </a:xfrm>
            <a:custGeom>
              <a:avLst/>
              <a:gdLst>
                <a:gd name="T0" fmla="*/ 1 w 2"/>
                <a:gd name="T1" fmla="*/ 2 h 3"/>
                <a:gd name="T2" fmla="*/ 1 w 2"/>
                <a:gd name="T3" fmla="*/ 2 h 3"/>
                <a:gd name="T4" fmla="*/ 1 w 2"/>
                <a:gd name="T5" fmla="*/ 1 h 3"/>
                <a:gd name="T6" fmla="*/ 0 w 2"/>
                <a:gd name="T7" fmla="*/ 0 h 3"/>
                <a:gd name="T8" fmla="*/ 0 w 2"/>
                <a:gd name="T9" fmla="*/ 1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2"/>
                  </a:lnTo>
                  <a:lnTo>
                    <a:pt x="1" y="1"/>
                  </a:lnTo>
                  <a:lnTo>
                    <a:pt x="0" y="0"/>
                  </a:lnTo>
                  <a:lnTo>
                    <a:pt x="0" y="1"/>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4" name="Freeform 15"/>
            <p:cNvSpPr>
              <a:spLocks/>
            </p:cNvSpPr>
            <p:nvPr/>
          </p:nvSpPr>
          <p:spPr bwMode="auto">
            <a:xfrm>
              <a:off x="3910" y="2767"/>
              <a:ext cx="30" cy="8"/>
            </a:xfrm>
            <a:custGeom>
              <a:avLst/>
              <a:gdLst>
                <a:gd name="T0" fmla="*/ 0 w 30"/>
                <a:gd name="T1" fmla="*/ 5 h 8"/>
                <a:gd name="T2" fmla="*/ 7 w 30"/>
                <a:gd name="T3" fmla="*/ 6 h 8"/>
                <a:gd name="T4" fmla="*/ 12 w 30"/>
                <a:gd name="T5" fmla="*/ 6 h 8"/>
                <a:gd name="T6" fmla="*/ 17 w 30"/>
                <a:gd name="T7" fmla="*/ 7 h 8"/>
                <a:gd name="T8" fmla="*/ 22 w 30"/>
                <a:gd name="T9" fmla="*/ 6 h 8"/>
                <a:gd name="T10" fmla="*/ 25 w 30"/>
                <a:gd name="T11" fmla="*/ 6 h 8"/>
                <a:gd name="T12" fmla="*/ 27 w 30"/>
                <a:gd name="T13" fmla="*/ 6 h 8"/>
                <a:gd name="T14" fmla="*/ 28 w 30"/>
                <a:gd name="T15" fmla="*/ 5 h 8"/>
                <a:gd name="T16" fmla="*/ 29 w 30"/>
                <a:gd name="T17" fmla="*/ 4 h 8"/>
                <a:gd name="T18" fmla="*/ 25 w 30"/>
                <a:gd name="T19" fmla="*/ 1 h 8"/>
                <a:gd name="T20" fmla="*/ 24 w 30"/>
                <a:gd name="T21" fmla="*/ 1 h 8"/>
                <a:gd name="T22" fmla="*/ 22 w 30"/>
                <a:gd name="T23" fmla="*/ 1 h 8"/>
                <a:gd name="T24" fmla="*/ 20 w 30"/>
                <a:gd name="T25" fmla="*/ 2 h 8"/>
                <a:gd name="T26" fmla="*/ 17 w 30"/>
                <a:gd name="T27" fmla="*/ 2 h 8"/>
                <a:gd name="T28" fmla="*/ 13 w 30"/>
                <a:gd name="T29" fmla="*/ 2 h 8"/>
                <a:gd name="T30" fmla="*/ 9 w 30"/>
                <a:gd name="T31" fmla="*/ 2 h 8"/>
                <a:gd name="T32" fmla="*/ 2 w 30"/>
                <a:gd name="T33" fmla="*/ 0 h 8"/>
                <a:gd name="T34" fmla="*/ 0 w 30"/>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5"/>
                  </a:moveTo>
                  <a:lnTo>
                    <a:pt x="7" y="6"/>
                  </a:lnTo>
                  <a:lnTo>
                    <a:pt x="12" y="6"/>
                  </a:lnTo>
                  <a:lnTo>
                    <a:pt x="17" y="7"/>
                  </a:lnTo>
                  <a:lnTo>
                    <a:pt x="22" y="6"/>
                  </a:lnTo>
                  <a:lnTo>
                    <a:pt x="25" y="6"/>
                  </a:lnTo>
                  <a:lnTo>
                    <a:pt x="27" y="6"/>
                  </a:lnTo>
                  <a:lnTo>
                    <a:pt x="28" y="5"/>
                  </a:lnTo>
                  <a:lnTo>
                    <a:pt x="29" y="4"/>
                  </a:lnTo>
                  <a:lnTo>
                    <a:pt x="25" y="1"/>
                  </a:lnTo>
                  <a:lnTo>
                    <a:pt x="24" y="1"/>
                  </a:lnTo>
                  <a:lnTo>
                    <a:pt x="22" y="1"/>
                  </a:lnTo>
                  <a:lnTo>
                    <a:pt x="20" y="2"/>
                  </a:lnTo>
                  <a:lnTo>
                    <a:pt x="17" y="2"/>
                  </a:lnTo>
                  <a:lnTo>
                    <a:pt x="13" y="2"/>
                  </a:lnTo>
                  <a:lnTo>
                    <a:pt x="9" y="2"/>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5" name="Freeform 16"/>
            <p:cNvSpPr>
              <a:spLocks/>
            </p:cNvSpPr>
            <p:nvPr/>
          </p:nvSpPr>
          <p:spPr bwMode="auto">
            <a:xfrm>
              <a:off x="3907" y="2767"/>
              <a:ext cx="1" cy="5"/>
            </a:xfrm>
            <a:custGeom>
              <a:avLst/>
              <a:gdLst>
                <a:gd name="T0" fmla="*/ 0 w 1"/>
                <a:gd name="T1" fmla="*/ 0 h 5"/>
                <a:gd name="T2" fmla="*/ 0 w 1"/>
                <a:gd name="T3" fmla="*/ 0 h 5"/>
                <a:gd name="T4" fmla="*/ 0 w 1"/>
                <a:gd name="T5" fmla="*/ 1 h 5"/>
                <a:gd name="T6" fmla="*/ 0 w 1"/>
                <a:gd name="T7" fmla="*/ 3 h 5"/>
                <a:gd name="T8" fmla="*/ 0 w 1"/>
                <a:gd name="T9" fmla="*/ 4 h 5"/>
                <a:gd name="T10" fmla="*/ 0 w 1"/>
                <a:gd name="T11" fmla="*/ 0 h 5"/>
              </a:gdLst>
              <a:ahLst/>
              <a:cxnLst>
                <a:cxn ang="0">
                  <a:pos x="T0" y="T1"/>
                </a:cxn>
                <a:cxn ang="0">
                  <a:pos x="T2" y="T3"/>
                </a:cxn>
                <a:cxn ang="0">
                  <a:pos x="T4" y="T5"/>
                </a:cxn>
                <a:cxn ang="0">
                  <a:pos x="T6" y="T7"/>
                </a:cxn>
                <a:cxn ang="0">
                  <a:pos x="T8" y="T9"/>
                </a:cxn>
                <a:cxn ang="0">
                  <a:pos x="T10" y="T11"/>
                </a:cxn>
              </a:cxnLst>
              <a:rect l="0" t="0" r="r" b="b"/>
              <a:pathLst>
                <a:path w="1" h="5">
                  <a:moveTo>
                    <a:pt x="0" y="0"/>
                  </a:moveTo>
                  <a:lnTo>
                    <a:pt x="0" y="0"/>
                  </a:lnTo>
                  <a:lnTo>
                    <a:pt x="0" y="1"/>
                  </a:lnTo>
                  <a:lnTo>
                    <a:pt x="0" y="3"/>
                  </a:lnTo>
                  <a:lnTo>
                    <a:pt x="0" y="4"/>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6" name="Freeform 17"/>
            <p:cNvSpPr>
              <a:spLocks/>
            </p:cNvSpPr>
            <p:nvPr/>
          </p:nvSpPr>
          <p:spPr bwMode="auto">
            <a:xfrm>
              <a:off x="4596" y="2499"/>
              <a:ext cx="11" cy="3"/>
            </a:xfrm>
            <a:custGeom>
              <a:avLst/>
              <a:gdLst>
                <a:gd name="T0" fmla="*/ 10 w 11"/>
                <a:gd name="T1" fmla="*/ 2 h 3"/>
                <a:gd name="T2" fmla="*/ 8 w 11"/>
                <a:gd name="T3" fmla="*/ 1 h 3"/>
                <a:gd name="T4" fmla="*/ 5 w 11"/>
                <a:gd name="T5" fmla="*/ 0 h 3"/>
                <a:gd name="T6" fmla="*/ 1 w 11"/>
                <a:gd name="T7" fmla="*/ 1 h 3"/>
                <a:gd name="T8" fmla="*/ 0 w 11"/>
                <a:gd name="T9" fmla="*/ 2 h 3"/>
                <a:gd name="T10" fmla="*/ 10 w 11"/>
                <a:gd name="T11" fmla="*/ 2 h 3"/>
              </a:gdLst>
              <a:ahLst/>
              <a:cxnLst>
                <a:cxn ang="0">
                  <a:pos x="T0" y="T1"/>
                </a:cxn>
                <a:cxn ang="0">
                  <a:pos x="T2" y="T3"/>
                </a:cxn>
                <a:cxn ang="0">
                  <a:pos x="T4" y="T5"/>
                </a:cxn>
                <a:cxn ang="0">
                  <a:pos x="T6" y="T7"/>
                </a:cxn>
                <a:cxn ang="0">
                  <a:pos x="T8" y="T9"/>
                </a:cxn>
                <a:cxn ang="0">
                  <a:pos x="T10" y="T11"/>
                </a:cxn>
              </a:cxnLst>
              <a:rect l="0" t="0" r="r" b="b"/>
              <a:pathLst>
                <a:path w="11" h="3">
                  <a:moveTo>
                    <a:pt x="10" y="2"/>
                  </a:moveTo>
                  <a:lnTo>
                    <a:pt x="8" y="1"/>
                  </a:lnTo>
                  <a:lnTo>
                    <a:pt x="5" y="0"/>
                  </a:lnTo>
                  <a:lnTo>
                    <a:pt x="1" y="1"/>
                  </a:lnTo>
                  <a:lnTo>
                    <a:pt x="0" y="2"/>
                  </a:lnTo>
                  <a:lnTo>
                    <a:pt x="10" y="2"/>
                  </a:lnTo>
                </a:path>
              </a:pathLst>
            </a:custGeom>
            <a:solidFill>
              <a:srgbClr val="B2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7" name="Freeform 18"/>
            <p:cNvSpPr>
              <a:spLocks/>
            </p:cNvSpPr>
            <p:nvPr/>
          </p:nvSpPr>
          <p:spPr bwMode="auto">
            <a:xfrm>
              <a:off x="4596" y="2507"/>
              <a:ext cx="11" cy="519"/>
            </a:xfrm>
            <a:custGeom>
              <a:avLst/>
              <a:gdLst>
                <a:gd name="T0" fmla="*/ 9 w 11"/>
                <a:gd name="T1" fmla="*/ 518 h 519"/>
                <a:gd name="T2" fmla="*/ 10 w 11"/>
                <a:gd name="T3" fmla="*/ 515 h 519"/>
                <a:gd name="T4" fmla="*/ 10 w 11"/>
                <a:gd name="T5" fmla="*/ 0 h 519"/>
                <a:gd name="T6" fmla="*/ 0 w 11"/>
                <a:gd name="T7" fmla="*/ 0 h 519"/>
                <a:gd name="T8" fmla="*/ 0 w 11"/>
                <a:gd name="T9" fmla="*/ 515 h 519"/>
                <a:gd name="T10" fmla="*/ 1 w 11"/>
                <a:gd name="T11" fmla="*/ 512 h 519"/>
                <a:gd name="T12" fmla="*/ 9 w 11"/>
                <a:gd name="T13" fmla="*/ 518 h 519"/>
              </a:gdLst>
              <a:ahLst/>
              <a:cxnLst>
                <a:cxn ang="0">
                  <a:pos x="T0" y="T1"/>
                </a:cxn>
                <a:cxn ang="0">
                  <a:pos x="T2" y="T3"/>
                </a:cxn>
                <a:cxn ang="0">
                  <a:pos x="T4" y="T5"/>
                </a:cxn>
                <a:cxn ang="0">
                  <a:pos x="T6" y="T7"/>
                </a:cxn>
                <a:cxn ang="0">
                  <a:pos x="T8" y="T9"/>
                </a:cxn>
                <a:cxn ang="0">
                  <a:pos x="T10" y="T11"/>
                </a:cxn>
                <a:cxn ang="0">
                  <a:pos x="T12" y="T13"/>
                </a:cxn>
              </a:cxnLst>
              <a:rect l="0" t="0" r="r" b="b"/>
              <a:pathLst>
                <a:path w="11" h="519">
                  <a:moveTo>
                    <a:pt x="9" y="518"/>
                  </a:moveTo>
                  <a:lnTo>
                    <a:pt x="10" y="515"/>
                  </a:lnTo>
                  <a:lnTo>
                    <a:pt x="10" y="0"/>
                  </a:lnTo>
                  <a:lnTo>
                    <a:pt x="0" y="0"/>
                  </a:lnTo>
                  <a:lnTo>
                    <a:pt x="0" y="515"/>
                  </a:lnTo>
                  <a:lnTo>
                    <a:pt x="1" y="512"/>
                  </a:lnTo>
                  <a:lnTo>
                    <a:pt x="9" y="518"/>
                  </a:lnTo>
                </a:path>
              </a:pathLst>
            </a:custGeom>
            <a:solidFill>
              <a:srgbClr val="B2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8" name="Freeform 19"/>
            <p:cNvSpPr>
              <a:spLocks/>
            </p:cNvSpPr>
            <p:nvPr/>
          </p:nvSpPr>
          <p:spPr bwMode="auto">
            <a:xfrm>
              <a:off x="4594" y="3025"/>
              <a:ext cx="11" cy="13"/>
            </a:xfrm>
            <a:custGeom>
              <a:avLst/>
              <a:gdLst>
                <a:gd name="T0" fmla="*/ 4 w 11"/>
                <a:gd name="T1" fmla="*/ 12 h 13"/>
                <a:gd name="T2" fmla="*/ 7 w 11"/>
                <a:gd name="T3" fmla="*/ 9 h 13"/>
                <a:gd name="T4" fmla="*/ 9 w 11"/>
                <a:gd name="T5" fmla="*/ 7 h 13"/>
                <a:gd name="T6" fmla="*/ 10 w 11"/>
                <a:gd name="T7" fmla="*/ 5 h 13"/>
                <a:gd name="T8" fmla="*/ 10 w 11"/>
                <a:gd name="T9" fmla="*/ 4 h 13"/>
                <a:gd name="T10" fmla="*/ 2 w 11"/>
                <a:gd name="T11" fmla="*/ 0 h 13"/>
                <a:gd name="T12" fmla="*/ 1 w 11"/>
                <a:gd name="T13" fmla="*/ 0 h 13"/>
                <a:gd name="T14" fmla="*/ 1 w 11"/>
                <a:gd name="T15" fmla="*/ 1 h 13"/>
                <a:gd name="T16" fmla="*/ 0 w 11"/>
                <a:gd name="T17" fmla="*/ 3 h 13"/>
                <a:gd name="T18" fmla="*/ 4 w 11"/>
                <a:gd name="T19"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3">
                  <a:moveTo>
                    <a:pt x="4" y="12"/>
                  </a:moveTo>
                  <a:lnTo>
                    <a:pt x="7" y="9"/>
                  </a:lnTo>
                  <a:lnTo>
                    <a:pt x="9" y="7"/>
                  </a:lnTo>
                  <a:lnTo>
                    <a:pt x="10" y="5"/>
                  </a:lnTo>
                  <a:lnTo>
                    <a:pt x="10" y="4"/>
                  </a:lnTo>
                  <a:lnTo>
                    <a:pt x="2" y="0"/>
                  </a:lnTo>
                  <a:lnTo>
                    <a:pt x="1" y="0"/>
                  </a:lnTo>
                  <a:lnTo>
                    <a:pt x="1" y="1"/>
                  </a:lnTo>
                  <a:lnTo>
                    <a:pt x="0" y="3"/>
                  </a:lnTo>
                  <a:lnTo>
                    <a:pt x="4" y="12"/>
                  </a:lnTo>
                </a:path>
              </a:pathLst>
            </a:custGeom>
            <a:solidFill>
              <a:srgbClr val="B2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49" name="Freeform 20"/>
            <p:cNvSpPr>
              <a:spLocks/>
            </p:cNvSpPr>
            <p:nvPr/>
          </p:nvSpPr>
          <p:spPr bwMode="auto">
            <a:xfrm>
              <a:off x="4589" y="3029"/>
              <a:ext cx="6" cy="10"/>
            </a:xfrm>
            <a:custGeom>
              <a:avLst/>
              <a:gdLst>
                <a:gd name="T0" fmla="*/ 2 w 6"/>
                <a:gd name="T1" fmla="*/ 0 h 10"/>
                <a:gd name="T2" fmla="*/ 1 w 6"/>
                <a:gd name="T3" fmla="*/ 1 h 10"/>
                <a:gd name="T4" fmla="*/ 0 w 6"/>
                <a:gd name="T5" fmla="*/ 2 h 10"/>
                <a:gd name="T6" fmla="*/ 0 w 6"/>
                <a:gd name="T7" fmla="*/ 4 h 10"/>
                <a:gd name="T8" fmla="*/ 0 w 6"/>
                <a:gd name="T9" fmla="*/ 6 h 10"/>
                <a:gd name="T10" fmla="*/ 1 w 6"/>
                <a:gd name="T11" fmla="*/ 8 h 10"/>
                <a:gd name="T12" fmla="*/ 2 w 6"/>
                <a:gd name="T13" fmla="*/ 8 h 10"/>
                <a:gd name="T14" fmla="*/ 3 w 6"/>
                <a:gd name="T15" fmla="*/ 9 h 10"/>
                <a:gd name="T16" fmla="*/ 5 w 6"/>
                <a:gd name="T17" fmla="*/ 8 h 10"/>
                <a:gd name="T18" fmla="*/ 2 w 6"/>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10">
                  <a:moveTo>
                    <a:pt x="2" y="0"/>
                  </a:moveTo>
                  <a:lnTo>
                    <a:pt x="1" y="1"/>
                  </a:lnTo>
                  <a:lnTo>
                    <a:pt x="0" y="2"/>
                  </a:lnTo>
                  <a:lnTo>
                    <a:pt x="0" y="4"/>
                  </a:lnTo>
                  <a:lnTo>
                    <a:pt x="0" y="6"/>
                  </a:lnTo>
                  <a:lnTo>
                    <a:pt x="1" y="8"/>
                  </a:lnTo>
                  <a:lnTo>
                    <a:pt x="2" y="8"/>
                  </a:lnTo>
                  <a:lnTo>
                    <a:pt x="3" y="9"/>
                  </a:lnTo>
                  <a:lnTo>
                    <a:pt x="5" y="8"/>
                  </a:lnTo>
                  <a:lnTo>
                    <a:pt x="2" y="0"/>
                  </a:lnTo>
                </a:path>
              </a:pathLst>
            </a:custGeom>
            <a:solidFill>
              <a:srgbClr val="B2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0" name="Freeform 21"/>
            <p:cNvSpPr>
              <a:spLocks/>
            </p:cNvSpPr>
            <p:nvPr/>
          </p:nvSpPr>
          <p:spPr bwMode="auto">
            <a:xfrm>
              <a:off x="4616" y="2488"/>
              <a:ext cx="2" cy="1"/>
            </a:xfrm>
            <a:custGeom>
              <a:avLst/>
              <a:gdLst>
                <a:gd name="T0" fmla="*/ 1 w 2"/>
                <a:gd name="T1" fmla="*/ 0 h 1"/>
                <a:gd name="T2" fmla="*/ 1 w 2"/>
                <a:gd name="T3" fmla="*/ 0 h 1"/>
                <a:gd name="T4" fmla="*/ 1 w 2"/>
                <a:gd name="T5" fmla="*/ 0 h 1"/>
                <a:gd name="T6" fmla="*/ 0 w 2"/>
                <a:gd name="T7" fmla="*/ 0 h 1"/>
                <a:gd name="T8" fmla="*/ 0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lnTo>
                    <a:pt x="1" y="0"/>
                  </a:lnTo>
                  <a:lnTo>
                    <a:pt x="1" y="0"/>
                  </a:lnTo>
                  <a:lnTo>
                    <a:pt x="0" y="0"/>
                  </a:lnTo>
                  <a:lnTo>
                    <a:pt x="0" y="0"/>
                  </a:lnTo>
                  <a:lnTo>
                    <a:pt x="1" y="0"/>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1" name="Freeform 22"/>
            <p:cNvSpPr>
              <a:spLocks/>
            </p:cNvSpPr>
            <p:nvPr/>
          </p:nvSpPr>
          <p:spPr bwMode="auto">
            <a:xfrm>
              <a:off x="4601" y="2490"/>
              <a:ext cx="17" cy="21"/>
            </a:xfrm>
            <a:custGeom>
              <a:avLst/>
              <a:gdLst>
                <a:gd name="T0" fmla="*/ 3 w 17"/>
                <a:gd name="T1" fmla="*/ 20 h 21"/>
                <a:gd name="T2" fmla="*/ 6 w 17"/>
                <a:gd name="T3" fmla="*/ 18 h 21"/>
                <a:gd name="T4" fmla="*/ 9 w 17"/>
                <a:gd name="T5" fmla="*/ 16 h 21"/>
                <a:gd name="T6" fmla="*/ 11 w 17"/>
                <a:gd name="T7" fmla="*/ 12 h 21"/>
                <a:gd name="T8" fmla="*/ 13 w 17"/>
                <a:gd name="T9" fmla="*/ 9 h 21"/>
                <a:gd name="T10" fmla="*/ 14 w 17"/>
                <a:gd name="T11" fmla="*/ 7 h 21"/>
                <a:gd name="T12" fmla="*/ 15 w 17"/>
                <a:gd name="T13" fmla="*/ 5 h 21"/>
                <a:gd name="T14" fmla="*/ 16 w 17"/>
                <a:gd name="T15" fmla="*/ 3 h 21"/>
                <a:gd name="T16" fmla="*/ 11 w 17"/>
                <a:gd name="T17" fmla="*/ 0 h 21"/>
                <a:gd name="T18" fmla="*/ 11 w 17"/>
                <a:gd name="T19" fmla="*/ 1 h 21"/>
                <a:gd name="T20" fmla="*/ 10 w 17"/>
                <a:gd name="T21" fmla="*/ 2 h 21"/>
                <a:gd name="T22" fmla="*/ 9 w 17"/>
                <a:gd name="T23" fmla="*/ 5 h 21"/>
                <a:gd name="T24" fmla="*/ 8 w 17"/>
                <a:gd name="T25" fmla="*/ 7 h 21"/>
                <a:gd name="T26" fmla="*/ 7 w 17"/>
                <a:gd name="T27" fmla="*/ 9 h 21"/>
                <a:gd name="T28" fmla="*/ 4 w 17"/>
                <a:gd name="T29" fmla="*/ 12 h 21"/>
                <a:gd name="T30" fmla="*/ 2 w 17"/>
                <a:gd name="T31" fmla="*/ 14 h 21"/>
                <a:gd name="T32" fmla="*/ 0 w 17"/>
                <a:gd name="T33" fmla="*/ 15 h 21"/>
                <a:gd name="T34" fmla="*/ 3 w 17"/>
                <a:gd name="T35"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21">
                  <a:moveTo>
                    <a:pt x="3" y="20"/>
                  </a:moveTo>
                  <a:lnTo>
                    <a:pt x="6" y="18"/>
                  </a:lnTo>
                  <a:lnTo>
                    <a:pt x="9" y="16"/>
                  </a:lnTo>
                  <a:lnTo>
                    <a:pt x="11" y="12"/>
                  </a:lnTo>
                  <a:lnTo>
                    <a:pt x="13" y="9"/>
                  </a:lnTo>
                  <a:lnTo>
                    <a:pt x="14" y="7"/>
                  </a:lnTo>
                  <a:lnTo>
                    <a:pt x="15" y="5"/>
                  </a:lnTo>
                  <a:lnTo>
                    <a:pt x="16" y="3"/>
                  </a:lnTo>
                  <a:lnTo>
                    <a:pt x="11" y="0"/>
                  </a:lnTo>
                  <a:lnTo>
                    <a:pt x="11" y="1"/>
                  </a:lnTo>
                  <a:lnTo>
                    <a:pt x="10" y="2"/>
                  </a:lnTo>
                  <a:lnTo>
                    <a:pt x="9" y="5"/>
                  </a:lnTo>
                  <a:lnTo>
                    <a:pt x="8" y="7"/>
                  </a:lnTo>
                  <a:lnTo>
                    <a:pt x="7" y="9"/>
                  </a:lnTo>
                  <a:lnTo>
                    <a:pt x="4" y="12"/>
                  </a:lnTo>
                  <a:lnTo>
                    <a:pt x="2" y="14"/>
                  </a:lnTo>
                  <a:lnTo>
                    <a:pt x="0" y="15"/>
                  </a:lnTo>
                  <a:lnTo>
                    <a:pt x="3" y="20"/>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2" name="Freeform 23"/>
            <p:cNvSpPr>
              <a:spLocks/>
            </p:cNvSpPr>
            <p:nvPr/>
          </p:nvSpPr>
          <p:spPr bwMode="auto">
            <a:xfrm>
              <a:off x="4599" y="2509"/>
              <a:ext cx="1" cy="2"/>
            </a:xfrm>
            <a:custGeom>
              <a:avLst/>
              <a:gdLst>
                <a:gd name="T0" fmla="*/ 0 w 1"/>
                <a:gd name="T1" fmla="*/ 0 h 2"/>
                <a:gd name="T2" fmla="*/ 0 w 1"/>
                <a:gd name="T3" fmla="*/ 0 h 2"/>
                <a:gd name="T4" fmla="*/ 0 w 1"/>
                <a:gd name="T5" fmla="*/ 1 h 2"/>
                <a:gd name="T6" fmla="*/ 0 w 1"/>
                <a:gd name="T7" fmla="*/ 1 h 2"/>
                <a:gd name="T8" fmla="*/ 0 w 1"/>
                <a:gd name="T9" fmla="*/ 1 h 2"/>
                <a:gd name="T10" fmla="*/ 0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0" y="0"/>
                  </a:moveTo>
                  <a:lnTo>
                    <a:pt x="0" y="0"/>
                  </a:lnTo>
                  <a:lnTo>
                    <a:pt x="0" y="1"/>
                  </a:lnTo>
                  <a:lnTo>
                    <a:pt x="0" y="1"/>
                  </a:lnTo>
                  <a:lnTo>
                    <a:pt x="0" y="1"/>
                  </a:lnTo>
                  <a:lnTo>
                    <a:pt x="0" y="0"/>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3" name="Freeform 24"/>
            <p:cNvSpPr>
              <a:spLocks/>
            </p:cNvSpPr>
            <p:nvPr/>
          </p:nvSpPr>
          <p:spPr bwMode="auto">
            <a:xfrm>
              <a:off x="4207" y="3026"/>
              <a:ext cx="77" cy="31"/>
            </a:xfrm>
            <a:custGeom>
              <a:avLst/>
              <a:gdLst>
                <a:gd name="T0" fmla="*/ 0 w 77"/>
                <a:gd name="T1" fmla="*/ 11 h 31"/>
                <a:gd name="T2" fmla="*/ 0 w 77"/>
                <a:gd name="T3" fmla="*/ 15 h 31"/>
                <a:gd name="T4" fmla="*/ 3 w 77"/>
                <a:gd name="T5" fmla="*/ 18 h 31"/>
                <a:gd name="T6" fmla="*/ 6 w 77"/>
                <a:gd name="T7" fmla="*/ 22 h 31"/>
                <a:gd name="T8" fmla="*/ 11 w 77"/>
                <a:gd name="T9" fmla="*/ 24 h 31"/>
                <a:gd name="T10" fmla="*/ 17 w 77"/>
                <a:gd name="T11" fmla="*/ 27 h 31"/>
                <a:gd name="T12" fmla="*/ 23 w 77"/>
                <a:gd name="T13" fmla="*/ 29 h 31"/>
                <a:gd name="T14" fmla="*/ 31 w 77"/>
                <a:gd name="T15" fmla="*/ 30 h 31"/>
                <a:gd name="T16" fmla="*/ 38 w 77"/>
                <a:gd name="T17" fmla="*/ 30 h 31"/>
                <a:gd name="T18" fmla="*/ 45 w 77"/>
                <a:gd name="T19" fmla="*/ 30 h 31"/>
                <a:gd name="T20" fmla="*/ 53 w 77"/>
                <a:gd name="T21" fmla="*/ 29 h 31"/>
                <a:gd name="T22" fmla="*/ 59 w 77"/>
                <a:gd name="T23" fmla="*/ 27 h 31"/>
                <a:gd name="T24" fmla="*/ 64 w 77"/>
                <a:gd name="T25" fmla="*/ 24 h 31"/>
                <a:gd name="T26" fmla="*/ 70 w 77"/>
                <a:gd name="T27" fmla="*/ 22 h 31"/>
                <a:gd name="T28" fmla="*/ 72 w 77"/>
                <a:gd name="T29" fmla="*/ 18 h 31"/>
                <a:gd name="T30" fmla="*/ 75 w 77"/>
                <a:gd name="T31" fmla="*/ 15 h 31"/>
                <a:gd name="T32" fmla="*/ 76 w 77"/>
                <a:gd name="T33" fmla="*/ 11 h 31"/>
                <a:gd name="T34" fmla="*/ 76 w 77"/>
                <a:gd name="T35" fmla="*/ 0 h 31"/>
                <a:gd name="T36" fmla="*/ 0 w 77"/>
                <a:gd name="T37" fmla="*/ 0 h 31"/>
                <a:gd name="T38" fmla="*/ 0 w 77"/>
                <a:gd name="T3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 h="31">
                  <a:moveTo>
                    <a:pt x="0" y="11"/>
                  </a:moveTo>
                  <a:lnTo>
                    <a:pt x="0" y="15"/>
                  </a:lnTo>
                  <a:lnTo>
                    <a:pt x="3" y="18"/>
                  </a:lnTo>
                  <a:lnTo>
                    <a:pt x="6" y="22"/>
                  </a:lnTo>
                  <a:lnTo>
                    <a:pt x="11" y="24"/>
                  </a:lnTo>
                  <a:lnTo>
                    <a:pt x="17" y="27"/>
                  </a:lnTo>
                  <a:lnTo>
                    <a:pt x="23" y="29"/>
                  </a:lnTo>
                  <a:lnTo>
                    <a:pt x="31" y="30"/>
                  </a:lnTo>
                  <a:lnTo>
                    <a:pt x="38" y="30"/>
                  </a:lnTo>
                  <a:lnTo>
                    <a:pt x="45" y="30"/>
                  </a:lnTo>
                  <a:lnTo>
                    <a:pt x="53" y="29"/>
                  </a:lnTo>
                  <a:lnTo>
                    <a:pt x="59" y="27"/>
                  </a:lnTo>
                  <a:lnTo>
                    <a:pt x="64" y="24"/>
                  </a:lnTo>
                  <a:lnTo>
                    <a:pt x="70" y="22"/>
                  </a:lnTo>
                  <a:lnTo>
                    <a:pt x="72" y="18"/>
                  </a:lnTo>
                  <a:lnTo>
                    <a:pt x="75" y="15"/>
                  </a:lnTo>
                  <a:lnTo>
                    <a:pt x="76" y="11"/>
                  </a:lnTo>
                  <a:lnTo>
                    <a:pt x="76" y="0"/>
                  </a:lnTo>
                  <a:lnTo>
                    <a:pt x="0" y="0"/>
                  </a:lnTo>
                  <a:lnTo>
                    <a:pt x="0" y="11"/>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4" name="Freeform 25"/>
            <p:cNvSpPr>
              <a:spLocks/>
            </p:cNvSpPr>
            <p:nvPr/>
          </p:nvSpPr>
          <p:spPr bwMode="auto">
            <a:xfrm>
              <a:off x="4207" y="3026"/>
              <a:ext cx="83" cy="37"/>
            </a:xfrm>
            <a:custGeom>
              <a:avLst/>
              <a:gdLst>
                <a:gd name="T0" fmla="*/ 0 w 83"/>
                <a:gd name="T1" fmla="*/ 13 h 37"/>
                <a:gd name="T2" fmla="*/ 0 w 83"/>
                <a:gd name="T3" fmla="*/ 13 h 37"/>
                <a:gd name="T4" fmla="*/ 0 w 83"/>
                <a:gd name="T5" fmla="*/ 18 h 37"/>
                <a:gd name="T6" fmla="*/ 3 w 83"/>
                <a:gd name="T7" fmla="*/ 22 h 37"/>
                <a:gd name="T8" fmla="*/ 7 w 83"/>
                <a:gd name="T9" fmla="*/ 26 h 37"/>
                <a:gd name="T10" fmla="*/ 12 w 83"/>
                <a:gd name="T11" fmla="*/ 29 h 37"/>
                <a:gd name="T12" fmla="*/ 18 w 83"/>
                <a:gd name="T13" fmla="*/ 32 h 37"/>
                <a:gd name="T14" fmla="*/ 25 w 83"/>
                <a:gd name="T15" fmla="*/ 35 h 37"/>
                <a:gd name="T16" fmla="*/ 33 w 83"/>
                <a:gd name="T17" fmla="*/ 36 h 37"/>
                <a:gd name="T18" fmla="*/ 41 w 83"/>
                <a:gd name="T19" fmla="*/ 36 h 37"/>
                <a:gd name="T20" fmla="*/ 49 w 83"/>
                <a:gd name="T21" fmla="*/ 36 h 37"/>
                <a:gd name="T22" fmla="*/ 57 w 83"/>
                <a:gd name="T23" fmla="*/ 35 h 37"/>
                <a:gd name="T24" fmla="*/ 64 w 83"/>
                <a:gd name="T25" fmla="*/ 32 h 37"/>
                <a:gd name="T26" fmla="*/ 69 w 83"/>
                <a:gd name="T27" fmla="*/ 29 h 37"/>
                <a:gd name="T28" fmla="*/ 75 w 83"/>
                <a:gd name="T29" fmla="*/ 26 h 37"/>
                <a:gd name="T30" fmla="*/ 78 w 83"/>
                <a:gd name="T31" fmla="*/ 22 h 37"/>
                <a:gd name="T32" fmla="*/ 81 w 83"/>
                <a:gd name="T33" fmla="*/ 18 h 37"/>
                <a:gd name="T34" fmla="*/ 82 w 83"/>
                <a:gd name="T35" fmla="*/ 13 h 37"/>
                <a:gd name="T36" fmla="*/ 82 w 83"/>
                <a:gd name="T37" fmla="*/ 0 h 37"/>
                <a:gd name="T38" fmla="*/ 0 w 83"/>
                <a:gd name="T39" fmla="*/ 0 h 37"/>
                <a:gd name="T40" fmla="*/ 0 w 83"/>
                <a:gd name="T41" fmla="*/ 1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 h="37">
                  <a:moveTo>
                    <a:pt x="0" y="13"/>
                  </a:moveTo>
                  <a:lnTo>
                    <a:pt x="0" y="13"/>
                  </a:lnTo>
                  <a:lnTo>
                    <a:pt x="0" y="18"/>
                  </a:lnTo>
                  <a:lnTo>
                    <a:pt x="3" y="22"/>
                  </a:lnTo>
                  <a:lnTo>
                    <a:pt x="7" y="26"/>
                  </a:lnTo>
                  <a:lnTo>
                    <a:pt x="12" y="29"/>
                  </a:lnTo>
                  <a:lnTo>
                    <a:pt x="18" y="32"/>
                  </a:lnTo>
                  <a:lnTo>
                    <a:pt x="25" y="35"/>
                  </a:lnTo>
                  <a:lnTo>
                    <a:pt x="33" y="36"/>
                  </a:lnTo>
                  <a:lnTo>
                    <a:pt x="41" y="36"/>
                  </a:lnTo>
                  <a:lnTo>
                    <a:pt x="49" y="36"/>
                  </a:lnTo>
                  <a:lnTo>
                    <a:pt x="57" y="35"/>
                  </a:lnTo>
                  <a:lnTo>
                    <a:pt x="64" y="32"/>
                  </a:lnTo>
                  <a:lnTo>
                    <a:pt x="69" y="29"/>
                  </a:lnTo>
                  <a:lnTo>
                    <a:pt x="75" y="26"/>
                  </a:lnTo>
                  <a:lnTo>
                    <a:pt x="78" y="22"/>
                  </a:lnTo>
                  <a:lnTo>
                    <a:pt x="81" y="18"/>
                  </a:lnTo>
                  <a:lnTo>
                    <a:pt x="82" y="13"/>
                  </a:lnTo>
                  <a:lnTo>
                    <a:pt x="82" y="0"/>
                  </a:lnTo>
                  <a:lnTo>
                    <a:pt x="0" y="0"/>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5" name="Freeform 26"/>
            <p:cNvSpPr>
              <a:spLocks/>
            </p:cNvSpPr>
            <p:nvPr/>
          </p:nvSpPr>
          <p:spPr bwMode="auto">
            <a:xfrm>
              <a:off x="4207" y="3003"/>
              <a:ext cx="76" cy="41"/>
            </a:xfrm>
            <a:custGeom>
              <a:avLst/>
              <a:gdLst>
                <a:gd name="T0" fmla="*/ 38 w 76"/>
                <a:gd name="T1" fmla="*/ 40 h 41"/>
                <a:gd name="T2" fmla="*/ 31 w 76"/>
                <a:gd name="T3" fmla="*/ 39 h 41"/>
                <a:gd name="T4" fmla="*/ 23 w 76"/>
                <a:gd name="T5" fmla="*/ 38 h 41"/>
                <a:gd name="T6" fmla="*/ 17 w 76"/>
                <a:gd name="T7" fmla="*/ 37 h 41"/>
                <a:gd name="T8" fmla="*/ 11 w 76"/>
                <a:gd name="T9" fmla="*/ 35 h 41"/>
                <a:gd name="T10" fmla="*/ 6 w 76"/>
                <a:gd name="T11" fmla="*/ 31 h 41"/>
                <a:gd name="T12" fmla="*/ 3 w 76"/>
                <a:gd name="T13" fmla="*/ 28 h 41"/>
                <a:gd name="T14" fmla="*/ 0 w 76"/>
                <a:gd name="T15" fmla="*/ 24 h 41"/>
                <a:gd name="T16" fmla="*/ 0 w 76"/>
                <a:gd name="T17" fmla="*/ 20 h 41"/>
                <a:gd name="T18" fmla="*/ 0 w 76"/>
                <a:gd name="T19" fmla="*/ 16 h 41"/>
                <a:gd name="T20" fmla="*/ 3 w 76"/>
                <a:gd name="T21" fmla="*/ 12 h 41"/>
                <a:gd name="T22" fmla="*/ 6 w 76"/>
                <a:gd name="T23" fmla="*/ 9 h 41"/>
                <a:gd name="T24" fmla="*/ 11 w 76"/>
                <a:gd name="T25" fmla="*/ 6 h 41"/>
                <a:gd name="T26" fmla="*/ 17 w 76"/>
                <a:gd name="T27" fmla="*/ 3 h 41"/>
                <a:gd name="T28" fmla="*/ 23 w 76"/>
                <a:gd name="T29" fmla="*/ 2 h 41"/>
                <a:gd name="T30" fmla="*/ 31 w 76"/>
                <a:gd name="T31" fmla="*/ 1 h 41"/>
                <a:gd name="T32" fmla="*/ 38 w 76"/>
                <a:gd name="T33" fmla="*/ 0 h 41"/>
                <a:gd name="T34" fmla="*/ 45 w 76"/>
                <a:gd name="T35" fmla="*/ 1 h 41"/>
                <a:gd name="T36" fmla="*/ 52 w 76"/>
                <a:gd name="T37" fmla="*/ 2 h 41"/>
                <a:gd name="T38" fmla="*/ 58 w 76"/>
                <a:gd name="T39" fmla="*/ 3 h 41"/>
                <a:gd name="T40" fmla="*/ 64 w 76"/>
                <a:gd name="T41" fmla="*/ 6 h 41"/>
                <a:gd name="T42" fmla="*/ 69 w 76"/>
                <a:gd name="T43" fmla="*/ 9 h 41"/>
                <a:gd name="T44" fmla="*/ 72 w 76"/>
                <a:gd name="T45" fmla="*/ 12 h 41"/>
                <a:gd name="T46" fmla="*/ 74 w 76"/>
                <a:gd name="T47" fmla="*/ 16 h 41"/>
                <a:gd name="T48" fmla="*/ 75 w 76"/>
                <a:gd name="T49" fmla="*/ 20 h 41"/>
                <a:gd name="T50" fmla="*/ 74 w 76"/>
                <a:gd name="T51" fmla="*/ 24 h 41"/>
                <a:gd name="T52" fmla="*/ 72 w 76"/>
                <a:gd name="T53" fmla="*/ 28 h 41"/>
                <a:gd name="T54" fmla="*/ 69 w 76"/>
                <a:gd name="T55" fmla="*/ 31 h 41"/>
                <a:gd name="T56" fmla="*/ 64 w 76"/>
                <a:gd name="T57" fmla="*/ 35 h 41"/>
                <a:gd name="T58" fmla="*/ 58 w 76"/>
                <a:gd name="T59" fmla="*/ 37 h 41"/>
                <a:gd name="T60" fmla="*/ 52 w 76"/>
                <a:gd name="T61" fmla="*/ 38 h 41"/>
                <a:gd name="T62" fmla="*/ 45 w 76"/>
                <a:gd name="T63" fmla="*/ 39 h 41"/>
                <a:gd name="T64" fmla="*/ 38 w 76"/>
                <a:gd name="T65"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 h="41">
                  <a:moveTo>
                    <a:pt x="38" y="40"/>
                  </a:moveTo>
                  <a:lnTo>
                    <a:pt x="31" y="39"/>
                  </a:lnTo>
                  <a:lnTo>
                    <a:pt x="23" y="38"/>
                  </a:lnTo>
                  <a:lnTo>
                    <a:pt x="17" y="37"/>
                  </a:lnTo>
                  <a:lnTo>
                    <a:pt x="11" y="35"/>
                  </a:lnTo>
                  <a:lnTo>
                    <a:pt x="6" y="31"/>
                  </a:lnTo>
                  <a:lnTo>
                    <a:pt x="3" y="28"/>
                  </a:lnTo>
                  <a:lnTo>
                    <a:pt x="0" y="24"/>
                  </a:lnTo>
                  <a:lnTo>
                    <a:pt x="0" y="20"/>
                  </a:lnTo>
                  <a:lnTo>
                    <a:pt x="0" y="16"/>
                  </a:lnTo>
                  <a:lnTo>
                    <a:pt x="3" y="12"/>
                  </a:lnTo>
                  <a:lnTo>
                    <a:pt x="6" y="9"/>
                  </a:lnTo>
                  <a:lnTo>
                    <a:pt x="11" y="6"/>
                  </a:lnTo>
                  <a:lnTo>
                    <a:pt x="17" y="3"/>
                  </a:lnTo>
                  <a:lnTo>
                    <a:pt x="23" y="2"/>
                  </a:lnTo>
                  <a:lnTo>
                    <a:pt x="31" y="1"/>
                  </a:lnTo>
                  <a:lnTo>
                    <a:pt x="38" y="0"/>
                  </a:lnTo>
                  <a:lnTo>
                    <a:pt x="45" y="1"/>
                  </a:lnTo>
                  <a:lnTo>
                    <a:pt x="52" y="2"/>
                  </a:lnTo>
                  <a:lnTo>
                    <a:pt x="58" y="3"/>
                  </a:lnTo>
                  <a:lnTo>
                    <a:pt x="64" y="6"/>
                  </a:lnTo>
                  <a:lnTo>
                    <a:pt x="69" y="9"/>
                  </a:lnTo>
                  <a:lnTo>
                    <a:pt x="72" y="12"/>
                  </a:lnTo>
                  <a:lnTo>
                    <a:pt x="74" y="16"/>
                  </a:lnTo>
                  <a:lnTo>
                    <a:pt x="75" y="20"/>
                  </a:lnTo>
                  <a:lnTo>
                    <a:pt x="74" y="24"/>
                  </a:lnTo>
                  <a:lnTo>
                    <a:pt x="72" y="28"/>
                  </a:lnTo>
                  <a:lnTo>
                    <a:pt x="69" y="31"/>
                  </a:lnTo>
                  <a:lnTo>
                    <a:pt x="64" y="35"/>
                  </a:lnTo>
                  <a:lnTo>
                    <a:pt x="58" y="37"/>
                  </a:lnTo>
                  <a:lnTo>
                    <a:pt x="52" y="38"/>
                  </a:lnTo>
                  <a:lnTo>
                    <a:pt x="45" y="39"/>
                  </a:lnTo>
                  <a:lnTo>
                    <a:pt x="38" y="4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6" name="Freeform 27"/>
            <p:cNvSpPr>
              <a:spLocks/>
            </p:cNvSpPr>
            <p:nvPr/>
          </p:nvSpPr>
          <p:spPr bwMode="auto">
            <a:xfrm>
              <a:off x="4207" y="3003"/>
              <a:ext cx="82" cy="47"/>
            </a:xfrm>
            <a:custGeom>
              <a:avLst/>
              <a:gdLst>
                <a:gd name="T0" fmla="*/ 41 w 82"/>
                <a:gd name="T1" fmla="*/ 46 h 47"/>
                <a:gd name="T2" fmla="*/ 41 w 82"/>
                <a:gd name="T3" fmla="*/ 46 h 47"/>
                <a:gd name="T4" fmla="*/ 33 w 82"/>
                <a:gd name="T5" fmla="*/ 45 h 47"/>
                <a:gd name="T6" fmla="*/ 25 w 82"/>
                <a:gd name="T7" fmla="*/ 44 h 47"/>
                <a:gd name="T8" fmla="*/ 18 w 82"/>
                <a:gd name="T9" fmla="*/ 42 h 47"/>
                <a:gd name="T10" fmla="*/ 12 w 82"/>
                <a:gd name="T11" fmla="*/ 40 h 47"/>
                <a:gd name="T12" fmla="*/ 7 w 82"/>
                <a:gd name="T13" fmla="*/ 36 h 47"/>
                <a:gd name="T14" fmla="*/ 3 w 82"/>
                <a:gd name="T15" fmla="*/ 32 h 47"/>
                <a:gd name="T16" fmla="*/ 0 w 82"/>
                <a:gd name="T17" fmla="*/ 28 h 47"/>
                <a:gd name="T18" fmla="*/ 0 w 82"/>
                <a:gd name="T19" fmla="*/ 23 h 47"/>
                <a:gd name="T20" fmla="*/ 0 w 82"/>
                <a:gd name="T21" fmla="*/ 18 h 47"/>
                <a:gd name="T22" fmla="*/ 3 w 82"/>
                <a:gd name="T23" fmla="*/ 14 h 47"/>
                <a:gd name="T24" fmla="*/ 7 w 82"/>
                <a:gd name="T25" fmla="*/ 10 h 47"/>
                <a:gd name="T26" fmla="*/ 12 w 82"/>
                <a:gd name="T27" fmla="*/ 7 h 47"/>
                <a:gd name="T28" fmla="*/ 18 w 82"/>
                <a:gd name="T29" fmla="*/ 4 h 47"/>
                <a:gd name="T30" fmla="*/ 25 w 82"/>
                <a:gd name="T31" fmla="*/ 2 h 47"/>
                <a:gd name="T32" fmla="*/ 33 w 82"/>
                <a:gd name="T33" fmla="*/ 1 h 47"/>
                <a:gd name="T34" fmla="*/ 41 w 82"/>
                <a:gd name="T35" fmla="*/ 0 h 47"/>
                <a:gd name="T36" fmla="*/ 49 w 82"/>
                <a:gd name="T37" fmla="*/ 1 h 47"/>
                <a:gd name="T38" fmla="*/ 56 w 82"/>
                <a:gd name="T39" fmla="*/ 2 h 47"/>
                <a:gd name="T40" fmla="*/ 63 w 82"/>
                <a:gd name="T41" fmla="*/ 4 h 47"/>
                <a:gd name="T42" fmla="*/ 69 w 82"/>
                <a:gd name="T43" fmla="*/ 7 h 47"/>
                <a:gd name="T44" fmla="*/ 74 w 82"/>
                <a:gd name="T45" fmla="*/ 10 h 47"/>
                <a:gd name="T46" fmla="*/ 78 w 82"/>
                <a:gd name="T47" fmla="*/ 14 h 47"/>
                <a:gd name="T48" fmla="*/ 80 w 82"/>
                <a:gd name="T49" fmla="*/ 18 h 47"/>
                <a:gd name="T50" fmla="*/ 81 w 82"/>
                <a:gd name="T51" fmla="*/ 23 h 47"/>
                <a:gd name="T52" fmla="*/ 80 w 82"/>
                <a:gd name="T53" fmla="*/ 28 h 47"/>
                <a:gd name="T54" fmla="*/ 78 w 82"/>
                <a:gd name="T55" fmla="*/ 32 h 47"/>
                <a:gd name="T56" fmla="*/ 74 w 82"/>
                <a:gd name="T57" fmla="*/ 36 h 47"/>
                <a:gd name="T58" fmla="*/ 69 w 82"/>
                <a:gd name="T59" fmla="*/ 40 h 47"/>
                <a:gd name="T60" fmla="*/ 63 w 82"/>
                <a:gd name="T61" fmla="*/ 42 h 47"/>
                <a:gd name="T62" fmla="*/ 56 w 82"/>
                <a:gd name="T63" fmla="*/ 44 h 47"/>
                <a:gd name="T64" fmla="*/ 49 w 82"/>
                <a:gd name="T65" fmla="*/ 45 h 47"/>
                <a:gd name="T66" fmla="*/ 41 w 82"/>
                <a:gd name="T67"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47">
                  <a:moveTo>
                    <a:pt x="41" y="46"/>
                  </a:moveTo>
                  <a:lnTo>
                    <a:pt x="41" y="46"/>
                  </a:lnTo>
                  <a:lnTo>
                    <a:pt x="33" y="45"/>
                  </a:lnTo>
                  <a:lnTo>
                    <a:pt x="25" y="44"/>
                  </a:lnTo>
                  <a:lnTo>
                    <a:pt x="18" y="42"/>
                  </a:lnTo>
                  <a:lnTo>
                    <a:pt x="12" y="40"/>
                  </a:lnTo>
                  <a:lnTo>
                    <a:pt x="7" y="36"/>
                  </a:lnTo>
                  <a:lnTo>
                    <a:pt x="3" y="32"/>
                  </a:lnTo>
                  <a:lnTo>
                    <a:pt x="0" y="28"/>
                  </a:lnTo>
                  <a:lnTo>
                    <a:pt x="0" y="23"/>
                  </a:lnTo>
                  <a:lnTo>
                    <a:pt x="0" y="18"/>
                  </a:lnTo>
                  <a:lnTo>
                    <a:pt x="3" y="14"/>
                  </a:lnTo>
                  <a:lnTo>
                    <a:pt x="7" y="10"/>
                  </a:lnTo>
                  <a:lnTo>
                    <a:pt x="12" y="7"/>
                  </a:lnTo>
                  <a:lnTo>
                    <a:pt x="18" y="4"/>
                  </a:lnTo>
                  <a:lnTo>
                    <a:pt x="25" y="2"/>
                  </a:lnTo>
                  <a:lnTo>
                    <a:pt x="33" y="1"/>
                  </a:lnTo>
                  <a:lnTo>
                    <a:pt x="41" y="0"/>
                  </a:lnTo>
                  <a:lnTo>
                    <a:pt x="49" y="1"/>
                  </a:lnTo>
                  <a:lnTo>
                    <a:pt x="56" y="2"/>
                  </a:lnTo>
                  <a:lnTo>
                    <a:pt x="63" y="4"/>
                  </a:lnTo>
                  <a:lnTo>
                    <a:pt x="69" y="7"/>
                  </a:lnTo>
                  <a:lnTo>
                    <a:pt x="74" y="10"/>
                  </a:lnTo>
                  <a:lnTo>
                    <a:pt x="78" y="14"/>
                  </a:lnTo>
                  <a:lnTo>
                    <a:pt x="80" y="18"/>
                  </a:lnTo>
                  <a:lnTo>
                    <a:pt x="81" y="23"/>
                  </a:lnTo>
                  <a:lnTo>
                    <a:pt x="80" y="28"/>
                  </a:lnTo>
                  <a:lnTo>
                    <a:pt x="78" y="32"/>
                  </a:lnTo>
                  <a:lnTo>
                    <a:pt x="74" y="36"/>
                  </a:lnTo>
                  <a:lnTo>
                    <a:pt x="69" y="40"/>
                  </a:lnTo>
                  <a:lnTo>
                    <a:pt x="63" y="42"/>
                  </a:lnTo>
                  <a:lnTo>
                    <a:pt x="56" y="44"/>
                  </a:lnTo>
                  <a:lnTo>
                    <a:pt x="49" y="45"/>
                  </a:lnTo>
                  <a:lnTo>
                    <a:pt x="41"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7" name="Freeform 28"/>
            <p:cNvSpPr>
              <a:spLocks/>
            </p:cNvSpPr>
            <p:nvPr/>
          </p:nvSpPr>
          <p:spPr bwMode="auto">
            <a:xfrm>
              <a:off x="4215" y="3009"/>
              <a:ext cx="60" cy="32"/>
            </a:xfrm>
            <a:custGeom>
              <a:avLst/>
              <a:gdLst>
                <a:gd name="T0" fmla="*/ 30 w 60"/>
                <a:gd name="T1" fmla="*/ 31 h 32"/>
                <a:gd name="T2" fmla="*/ 24 w 60"/>
                <a:gd name="T3" fmla="*/ 30 h 32"/>
                <a:gd name="T4" fmla="*/ 18 w 60"/>
                <a:gd name="T5" fmla="*/ 29 h 32"/>
                <a:gd name="T6" fmla="*/ 14 w 60"/>
                <a:gd name="T7" fmla="*/ 28 h 32"/>
                <a:gd name="T8" fmla="*/ 9 w 60"/>
                <a:gd name="T9" fmla="*/ 26 h 32"/>
                <a:gd name="T10" fmla="*/ 5 w 60"/>
                <a:gd name="T11" fmla="*/ 23 h 32"/>
                <a:gd name="T12" fmla="*/ 3 w 60"/>
                <a:gd name="T13" fmla="*/ 22 h 32"/>
                <a:gd name="T14" fmla="*/ 1 w 60"/>
                <a:gd name="T15" fmla="*/ 18 h 32"/>
                <a:gd name="T16" fmla="*/ 0 w 60"/>
                <a:gd name="T17" fmla="*/ 15 h 32"/>
                <a:gd name="T18" fmla="*/ 1 w 60"/>
                <a:gd name="T19" fmla="*/ 13 h 32"/>
                <a:gd name="T20" fmla="*/ 3 w 60"/>
                <a:gd name="T21" fmla="*/ 9 h 32"/>
                <a:gd name="T22" fmla="*/ 5 w 60"/>
                <a:gd name="T23" fmla="*/ 7 h 32"/>
                <a:gd name="T24" fmla="*/ 9 w 60"/>
                <a:gd name="T25" fmla="*/ 4 h 32"/>
                <a:gd name="T26" fmla="*/ 14 w 60"/>
                <a:gd name="T27" fmla="*/ 3 h 32"/>
                <a:gd name="T28" fmla="*/ 18 w 60"/>
                <a:gd name="T29" fmla="*/ 1 h 32"/>
                <a:gd name="T30" fmla="*/ 24 w 60"/>
                <a:gd name="T31" fmla="*/ 0 h 32"/>
                <a:gd name="T32" fmla="*/ 30 w 60"/>
                <a:gd name="T33" fmla="*/ 0 h 32"/>
                <a:gd name="T34" fmla="*/ 35 w 60"/>
                <a:gd name="T35" fmla="*/ 0 h 32"/>
                <a:gd name="T36" fmla="*/ 41 w 60"/>
                <a:gd name="T37" fmla="*/ 1 h 32"/>
                <a:gd name="T38" fmla="*/ 46 w 60"/>
                <a:gd name="T39" fmla="*/ 3 h 32"/>
                <a:gd name="T40" fmla="*/ 51 w 60"/>
                <a:gd name="T41" fmla="*/ 4 h 32"/>
                <a:gd name="T42" fmla="*/ 54 w 60"/>
                <a:gd name="T43" fmla="*/ 7 h 32"/>
                <a:gd name="T44" fmla="*/ 57 w 60"/>
                <a:gd name="T45" fmla="*/ 9 h 32"/>
                <a:gd name="T46" fmla="*/ 58 w 60"/>
                <a:gd name="T47" fmla="*/ 13 h 32"/>
                <a:gd name="T48" fmla="*/ 59 w 60"/>
                <a:gd name="T49" fmla="*/ 15 h 32"/>
                <a:gd name="T50" fmla="*/ 58 w 60"/>
                <a:gd name="T51" fmla="*/ 18 h 32"/>
                <a:gd name="T52" fmla="*/ 57 w 60"/>
                <a:gd name="T53" fmla="*/ 22 h 32"/>
                <a:gd name="T54" fmla="*/ 54 w 60"/>
                <a:gd name="T55" fmla="*/ 23 h 32"/>
                <a:gd name="T56" fmla="*/ 51 w 60"/>
                <a:gd name="T57" fmla="*/ 26 h 32"/>
                <a:gd name="T58" fmla="*/ 46 w 60"/>
                <a:gd name="T59" fmla="*/ 28 h 32"/>
                <a:gd name="T60" fmla="*/ 41 w 60"/>
                <a:gd name="T61" fmla="*/ 29 h 32"/>
                <a:gd name="T62" fmla="*/ 35 w 60"/>
                <a:gd name="T63" fmla="*/ 30 h 32"/>
                <a:gd name="T64" fmla="*/ 30 w 60"/>
                <a:gd name="T6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 h="32">
                  <a:moveTo>
                    <a:pt x="30" y="31"/>
                  </a:moveTo>
                  <a:lnTo>
                    <a:pt x="24" y="30"/>
                  </a:lnTo>
                  <a:lnTo>
                    <a:pt x="18" y="29"/>
                  </a:lnTo>
                  <a:lnTo>
                    <a:pt x="14" y="28"/>
                  </a:lnTo>
                  <a:lnTo>
                    <a:pt x="9" y="26"/>
                  </a:lnTo>
                  <a:lnTo>
                    <a:pt x="5" y="23"/>
                  </a:lnTo>
                  <a:lnTo>
                    <a:pt x="3" y="22"/>
                  </a:lnTo>
                  <a:lnTo>
                    <a:pt x="1" y="18"/>
                  </a:lnTo>
                  <a:lnTo>
                    <a:pt x="0" y="15"/>
                  </a:lnTo>
                  <a:lnTo>
                    <a:pt x="1" y="13"/>
                  </a:lnTo>
                  <a:lnTo>
                    <a:pt x="3" y="9"/>
                  </a:lnTo>
                  <a:lnTo>
                    <a:pt x="5" y="7"/>
                  </a:lnTo>
                  <a:lnTo>
                    <a:pt x="9" y="4"/>
                  </a:lnTo>
                  <a:lnTo>
                    <a:pt x="14" y="3"/>
                  </a:lnTo>
                  <a:lnTo>
                    <a:pt x="18" y="1"/>
                  </a:lnTo>
                  <a:lnTo>
                    <a:pt x="24" y="0"/>
                  </a:lnTo>
                  <a:lnTo>
                    <a:pt x="30" y="0"/>
                  </a:lnTo>
                  <a:lnTo>
                    <a:pt x="35" y="0"/>
                  </a:lnTo>
                  <a:lnTo>
                    <a:pt x="41" y="1"/>
                  </a:lnTo>
                  <a:lnTo>
                    <a:pt x="46" y="3"/>
                  </a:lnTo>
                  <a:lnTo>
                    <a:pt x="51" y="4"/>
                  </a:lnTo>
                  <a:lnTo>
                    <a:pt x="54" y="7"/>
                  </a:lnTo>
                  <a:lnTo>
                    <a:pt x="57" y="9"/>
                  </a:lnTo>
                  <a:lnTo>
                    <a:pt x="58" y="13"/>
                  </a:lnTo>
                  <a:lnTo>
                    <a:pt x="59" y="15"/>
                  </a:lnTo>
                  <a:lnTo>
                    <a:pt x="58" y="18"/>
                  </a:lnTo>
                  <a:lnTo>
                    <a:pt x="57" y="22"/>
                  </a:lnTo>
                  <a:lnTo>
                    <a:pt x="54" y="23"/>
                  </a:lnTo>
                  <a:lnTo>
                    <a:pt x="51" y="26"/>
                  </a:lnTo>
                  <a:lnTo>
                    <a:pt x="46" y="28"/>
                  </a:lnTo>
                  <a:lnTo>
                    <a:pt x="41" y="29"/>
                  </a:lnTo>
                  <a:lnTo>
                    <a:pt x="35" y="30"/>
                  </a:lnTo>
                  <a:lnTo>
                    <a:pt x="30" y="31"/>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8" name="Freeform 29"/>
            <p:cNvSpPr>
              <a:spLocks/>
            </p:cNvSpPr>
            <p:nvPr/>
          </p:nvSpPr>
          <p:spPr bwMode="auto">
            <a:xfrm>
              <a:off x="4215" y="3009"/>
              <a:ext cx="66" cy="38"/>
            </a:xfrm>
            <a:custGeom>
              <a:avLst/>
              <a:gdLst>
                <a:gd name="T0" fmla="*/ 33 w 66"/>
                <a:gd name="T1" fmla="*/ 37 h 38"/>
                <a:gd name="T2" fmla="*/ 33 w 66"/>
                <a:gd name="T3" fmla="*/ 37 h 38"/>
                <a:gd name="T4" fmla="*/ 26 w 66"/>
                <a:gd name="T5" fmla="*/ 36 h 38"/>
                <a:gd name="T6" fmla="*/ 20 w 66"/>
                <a:gd name="T7" fmla="*/ 35 h 38"/>
                <a:gd name="T8" fmla="*/ 15 w 66"/>
                <a:gd name="T9" fmla="*/ 34 h 38"/>
                <a:gd name="T10" fmla="*/ 10 w 66"/>
                <a:gd name="T11" fmla="*/ 31 h 38"/>
                <a:gd name="T12" fmla="*/ 6 w 66"/>
                <a:gd name="T13" fmla="*/ 28 h 38"/>
                <a:gd name="T14" fmla="*/ 3 w 66"/>
                <a:gd name="T15" fmla="*/ 26 h 38"/>
                <a:gd name="T16" fmla="*/ 1 w 66"/>
                <a:gd name="T17" fmla="*/ 22 h 38"/>
                <a:gd name="T18" fmla="*/ 0 w 66"/>
                <a:gd name="T19" fmla="*/ 18 h 38"/>
                <a:gd name="T20" fmla="*/ 1 w 66"/>
                <a:gd name="T21" fmla="*/ 15 h 38"/>
                <a:gd name="T22" fmla="*/ 3 w 66"/>
                <a:gd name="T23" fmla="*/ 11 h 38"/>
                <a:gd name="T24" fmla="*/ 6 w 66"/>
                <a:gd name="T25" fmla="*/ 8 h 38"/>
                <a:gd name="T26" fmla="*/ 10 w 66"/>
                <a:gd name="T27" fmla="*/ 5 h 38"/>
                <a:gd name="T28" fmla="*/ 15 w 66"/>
                <a:gd name="T29" fmla="*/ 3 h 38"/>
                <a:gd name="T30" fmla="*/ 20 w 66"/>
                <a:gd name="T31" fmla="*/ 1 h 38"/>
                <a:gd name="T32" fmla="*/ 26 w 66"/>
                <a:gd name="T33" fmla="*/ 0 h 38"/>
                <a:gd name="T34" fmla="*/ 33 w 66"/>
                <a:gd name="T35" fmla="*/ 0 h 38"/>
                <a:gd name="T36" fmla="*/ 39 w 66"/>
                <a:gd name="T37" fmla="*/ 0 h 38"/>
                <a:gd name="T38" fmla="*/ 45 w 66"/>
                <a:gd name="T39" fmla="*/ 1 h 38"/>
                <a:gd name="T40" fmla="*/ 51 w 66"/>
                <a:gd name="T41" fmla="*/ 3 h 38"/>
                <a:gd name="T42" fmla="*/ 56 w 66"/>
                <a:gd name="T43" fmla="*/ 5 h 38"/>
                <a:gd name="T44" fmla="*/ 59 w 66"/>
                <a:gd name="T45" fmla="*/ 8 h 38"/>
                <a:gd name="T46" fmla="*/ 63 w 66"/>
                <a:gd name="T47" fmla="*/ 11 h 38"/>
                <a:gd name="T48" fmla="*/ 64 w 66"/>
                <a:gd name="T49" fmla="*/ 15 h 38"/>
                <a:gd name="T50" fmla="*/ 65 w 66"/>
                <a:gd name="T51" fmla="*/ 18 h 38"/>
                <a:gd name="T52" fmla="*/ 64 w 66"/>
                <a:gd name="T53" fmla="*/ 22 h 38"/>
                <a:gd name="T54" fmla="*/ 63 w 66"/>
                <a:gd name="T55" fmla="*/ 26 h 38"/>
                <a:gd name="T56" fmla="*/ 59 w 66"/>
                <a:gd name="T57" fmla="*/ 28 h 38"/>
                <a:gd name="T58" fmla="*/ 56 w 66"/>
                <a:gd name="T59" fmla="*/ 31 h 38"/>
                <a:gd name="T60" fmla="*/ 51 w 66"/>
                <a:gd name="T61" fmla="*/ 34 h 38"/>
                <a:gd name="T62" fmla="*/ 45 w 66"/>
                <a:gd name="T63" fmla="*/ 35 h 38"/>
                <a:gd name="T64" fmla="*/ 39 w 66"/>
                <a:gd name="T65" fmla="*/ 36 h 38"/>
                <a:gd name="T66" fmla="*/ 33 w 66"/>
                <a:gd name="T6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 h="38">
                  <a:moveTo>
                    <a:pt x="33" y="37"/>
                  </a:moveTo>
                  <a:lnTo>
                    <a:pt x="33" y="37"/>
                  </a:lnTo>
                  <a:lnTo>
                    <a:pt x="26" y="36"/>
                  </a:lnTo>
                  <a:lnTo>
                    <a:pt x="20" y="35"/>
                  </a:lnTo>
                  <a:lnTo>
                    <a:pt x="15" y="34"/>
                  </a:lnTo>
                  <a:lnTo>
                    <a:pt x="10" y="31"/>
                  </a:lnTo>
                  <a:lnTo>
                    <a:pt x="6" y="28"/>
                  </a:lnTo>
                  <a:lnTo>
                    <a:pt x="3" y="26"/>
                  </a:lnTo>
                  <a:lnTo>
                    <a:pt x="1" y="22"/>
                  </a:lnTo>
                  <a:lnTo>
                    <a:pt x="0" y="18"/>
                  </a:lnTo>
                  <a:lnTo>
                    <a:pt x="1" y="15"/>
                  </a:lnTo>
                  <a:lnTo>
                    <a:pt x="3" y="11"/>
                  </a:lnTo>
                  <a:lnTo>
                    <a:pt x="6" y="8"/>
                  </a:lnTo>
                  <a:lnTo>
                    <a:pt x="10" y="5"/>
                  </a:lnTo>
                  <a:lnTo>
                    <a:pt x="15" y="3"/>
                  </a:lnTo>
                  <a:lnTo>
                    <a:pt x="20" y="1"/>
                  </a:lnTo>
                  <a:lnTo>
                    <a:pt x="26" y="0"/>
                  </a:lnTo>
                  <a:lnTo>
                    <a:pt x="33" y="0"/>
                  </a:lnTo>
                  <a:lnTo>
                    <a:pt x="39" y="0"/>
                  </a:lnTo>
                  <a:lnTo>
                    <a:pt x="45" y="1"/>
                  </a:lnTo>
                  <a:lnTo>
                    <a:pt x="51" y="3"/>
                  </a:lnTo>
                  <a:lnTo>
                    <a:pt x="56" y="5"/>
                  </a:lnTo>
                  <a:lnTo>
                    <a:pt x="59" y="8"/>
                  </a:lnTo>
                  <a:lnTo>
                    <a:pt x="63" y="11"/>
                  </a:lnTo>
                  <a:lnTo>
                    <a:pt x="64" y="15"/>
                  </a:lnTo>
                  <a:lnTo>
                    <a:pt x="65" y="18"/>
                  </a:lnTo>
                  <a:lnTo>
                    <a:pt x="64" y="22"/>
                  </a:lnTo>
                  <a:lnTo>
                    <a:pt x="63" y="26"/>
                  </a:lnTo>
                  <a:lnTo>
                    <a:pt x="59" y="28"/>
                  </a:lnTo>
                  <a:lnTo>
                    <a:pt x="56" y="31"/>
                  </a:lnTo>
                  <a:lnTo>
                    <a:pt x="51" y="34"/>
                  </a:lnTo>
                  <a:lnTo>
                    <a:pt x="45" y="35"/>
                  </a:lnTo>
                  <a:lnTo>
                    <a:pt x="39" y="36"/>
                  </a:lnTo>
                  <a:lnTo>
                    <a:pt x="33" y="3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59" name="Freeform 30"/>
            <p:cNvSpPr>
              <a:spLocks/>
            </p:cNvSpPr>
            <p:nvPr/>
          </p:nvSpPr>
          <p:spPr bwMode="auto">
            <a:xfrm>
              <a:off x="4270" y="3042"/>
              <a:ext cx="7" cy="6"/>
            </a:xfrm>
            <a:custGeom>
              <a:avLst/>
              <a:gdLst>
                <a:gd name="T0" fmla="*/ 5 w 7"/>
                <a:gd name="T1" fmla="*/ 5 h 6"/>
                <a:gd name="T2" fmla="*/ 6 w 7"/>
                <a:gd name="T3" fmla="*/ 3 h 6"/>
                <a:gd name="T4" fmla="*/ 5 w 7"/>
                <a:gd name="T5" fmla="*/ 0 h 6"/>
                <a:gd name="T6" fmla="*/ 3 w 7"/>
                <a:gd name="T7" fmla="*/ 0 h 6"/>
                <a:gd name="T8" fmla="*/ 0 w 7"/>
                <a:gd name="T9" fmla="*/ 1 h 6"/>
                <a:gd name="T10" fmla="*/ 5 w 7"/>
                <a:gd name="T11" fmla="*/ 5 h 6"/>
              </a:gdLst>
              <a:ahLst/>
              <a:cxnLst>
                <a:cxn ang="0">
                  <a:pos x="T0" y="T1"/>
                </a:cxn>
                <a:cxn ang="0">
                  <a:pos x="T2" y="T3"/>
                </a:cxn>
                <a:cxn ang="0">
                  <a:pos x="T4" y="T5"/>
                </a:cxn>
                <a:cxn ang="0">
                  <a:pos x="T6" y="T7"/>
                </a:cxn>
                <a:cxn ang="0">
                  <a:pos x="T8" y="T9"/>
                </a:cxn>
                <a:cxn ang="0">
                  <a:pos x="T10" y="T11"/>
                </a:cxn>
              </a:cxnLst>
              <a:rect l="0" t="0" r="r" b="b"/>
              <a:pathLst>
                <a:path w="7" h="6">
                  <a:moveTo>
                    <a:pt x="5" y="5"/>
                  </a:moveTo>
                  <a:lnTo>
                    <a:pt x="6" y="3"/>
                  </a:lnTo>
                  <a:lnTo>
                    <a:pt x="5" y="0"/>
                  </a:lnTo>
                  <a:lnTo>
                    <a:pt x="3" y="0"/>
                  </a:lnTo>
                  <a:lnTo>
                    <a:pt x="0" y="1"/>
                  </a:lnTo>
                  <a:lnTo>
                    <a:pt x="5"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0" name="Freeform 31"/>
            <p:cNvSpPr>
              <a:spLocks/>
            </p:cNvSpPr>
            <p:nvPr/>
          </p:nvSpPr>
          <p:spPr bwMode="auto">
            <a:xfrm>
              <a:off x="4225" y="3043"/>
              <a:ext cx="50" cy="15"/>
            </a:xfrm>
            <a:custGeom>
              <a:avLst/>
              <a:gdLst>
                <a:gd name="T0" fmla="*/ 0 w 50"/>
                <a:gd name="T1" fmla="*/ 11 h 15"/>
                <a:gd name="T2" fmla="*/ 12 w 50"/>
                <a:gd name="T3" fmla="*/ 13 h 15"/>
                <a:gd name="T4" fmla="*/ 22 w 50"/>
                <a:gd name="T5" fmla="*/ 14 h 15"/>
                <a:gd name="T6" fmla="*/ 30 w 50"/>
                <a:gd name="T7" fmla="*/ 13 h 15"/>
                <a:gd name="T8" fmla="*/ 37 w 50"/>
                <a:gd name="T9" fmla="*/ 13 h 15"/>
                <a:gd name="T10" fmla="*/ 42 w 50"/>
                <a:gd name="T11" fmla="*/ 11 h 15"/>
                <a:gd name="T12" fmla="*/ 45 w 50"/>
                <a:gd name="T13" fmla="*/ 9 h 15"/>
                <a:gd name="T14" fmla="*/ 48 w 50"/>
                <a:gd name="T15" fmla="*/ 8 h 15"/>
                <a:gd name="T16" fmla="*/ 49 w 50"/>
                <a:gd name="T17" fmla="*/ 7 h 15"/>
                <a:gd name="T18" fmla="*/ 40 w 50"/>
                <a:gd name="T19" fmla="*/ 1 h 15"/>
                <a:gd name="T20" fmla="*/ 41 w 50"/>
                <a:gd name="T21" fmla="*/ 0 h 15"/>
                <a:gd name="T22" fmla="*/ 40 w 50"/>
                <a:gd name="T23" fmla="*/ 1 h 15"/>
                <a:gd name="T24" fmla="*/ 37 w 50"/>
                <a:gd name="T25" fmla="*/ 2 h 15"/>
                <a:gd name="T26" fmla="*/ 34 w 50"/>
                <a:gd name="T27" fmla="*/ 3 h 15"/>
                <a:gd name="T28" fmla="*/ 29 w 50"/>
                <a:gd name="T29" fmla="*/ 4 h 15"/>
                <a:gd name="T30" fmla="*/ 22 w 50"/>
                <a:gd name="T31" fmla="*/ 4 h 15"/>
                <a:gd name="T32" fmla="*/ 14 w 50"/>
                <a:gd name="T33" fmla="*/ 4 h 15"/>
                <a:gd name="T34" fmla="*/ 4 w 50"/>
                <a:gd name="T35" fmla="*/ 2 h 15"/>
                <a:gd name="T36" fmla="*/ 0 w 50"/>
                <a:gd name="T37"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 h="15">
                  <a:moveTo>
                    <a:pt x="0" y="11"/>
                  </a:moveTo>
                  <a:lnTo>
                    <a:pt x="12" y="13"/>
                  </a:lnTo>
                  <a:lnTo>
                    <a:pt x="22" y="14"/>
                  </a:lnTo>
                  <a:lnTo>
                    <a:pt x="30" y="13"/>
                  </a:lnTo>
                  <a:lnTo>
                    <a:pt x="37" y="13"/>
                  </a:lnTo>
                  <a:lnTo>
                    <a:pt x="42" y="11"/>
                  </a:lnTo>
                  <a:lnTo>
                    <a:pt x="45" y="9"/>
                  </a:lnTo>
                  <a:lnTo>
                    <a:pt x="48" y="8"/>
                  </a:lnTo>
                  <a:lnTo>
                    <a:pt x="49" y="7"/>
                  </a:lnTo>
                  <a:lnTo>
                    <a:pt x="40" y="1"/>
                  </a:lnTo>
                  <a:lnTo>
                    <a:pt x="41" y="0"/>
                  </a:lnTo>
                  <a:lnTo>
                    <a:pt x="40" y="1"/>
                  </a:lnTo>
                  <a:lnTo>
                    <a:pt x="37" y="2"/>
                  </a:lnTo>
                  <a:lnTo>
                    <a:pt x="34" y="3"/>
                  </a:lnTo>
                  <a:lnTo>
                    <a:pt x="29" y="4"/>
                  </a:lnTo>
                  <a:lnTo>
                    <a:pt x="22" y="4"/>
                  </a:lnTo>
                  <a:lnTo>
                    <a:pt x="14" y="4"/>
                  </a:lnTo>
                  <a:lnTo>
                    <a:pt x="4" y="2"/>
                  </a:lnTo>
                  <a:lnTo>
                    <a:pt x="0" y="11"/>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1" name="Freeform 32"/>
            <p:cNvSpPr>
              <a:spLocks/>
            </p:cNvSpPr>
            <p:nvPr/>
          </p:nvSpPr>
          <p:spPr bwMode="auto">
            <a:xfrm>
              <a:off x="4220" y="3046"/>
              <a:ext cx="4" cy="8"/>
            </a:xfrm>
            <a:custGeom>
              <a:avLst/>
              <a:gdLst>
                <a:gd name="T0" fmla="*/ 3 w 4"/>
                <a:gd name="T1" fmla="*/ 0 h 8"/>
                <a:gd name="T2" fmla="*/ 1 w 4"/>
                <a:gd name="T3" fmla="*/ 0 h 8"/>
                <a:gd name="T4" fmla="*/ 0 w 4"/>
                <a:gd name="T5" fmla="*/ 3 h 8"/>
                <a:gd name="T6" fmla="*/ 0 w 4"/>
                <a:gd name="T7" fmla="*/ 5 h 8"/>
                <a:gd name="T8" fmla="*/ 2 w 4"/>
                <a:gd name="T9" fmla="*/ 7 h 8"/>
                <a:gd name="T10" fmla="*/ 3 w 4"/>
                <a:gd name="T11" fmla="*/ 0 h 8"/>
              </a:gdLst>
              <a:ahLst/>
              <a:cxnLst>
                <a:cxn ang="0">
                  <a:pos x="T0" y="T1"/>
                </a:cxn>
                <a:cxn ang="0">
                  <a:pos x="T2" y="T3"/>
                </a:cxn>
                <a:cxn ang="0">
                  <a:pos x="T4" y="T5"/>
                </a:cxn>
                <a:cxn ang="0">
                  <a:pos x="T6" y="T7"/>
                </a:cxn>
                <a:cxn ang="0">
                  <a:pos x="T8" y="T9"/>
                </a:cxn>
                <a:cxn ang="0">
                  <a:pos x="T10" y="T11"/>
                </a:cxn>
              </a:cxnLst>
              <a:rect l="0" t="0" r="r" b="b"/>
              <a:pathLst>
                <a:path w="4" h="8">
                  <a:moveTo>
                    <a:pt x="3" y="0"/>
                  </a:moveTo>
                  <a:lnTo>
                    <a:pt x="1" y="0"/>
                  </a:lnTo>
                  <a:lnTo>
                    <a:pt x="0" y="3"/>
                  </a:lnTo>
                  <a:lnTo>
                    <a:pt x="0" y="5"/>
                  </a:lnTo>
                  <a:lnTo>
                    <a:pt x="2" y="7"/>
                  </a:lnTo>
                  <a:lnTo>
                    <a:pt x="3"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2" name="Freeform 33"/>
            <p:cNvSpPr>
              <a:spLocks/>
            </p:cNvSpPr>
            <p:nvPr/>
          </p:nvSpPr>
          <p:spPr bwMode="auto">
            <a:xfrm>
              <a:off x="4319" y="2770"/>
              <a:ext cx="91" cy="124"/>
            </a:xfrm>
            <a:custGeom>
              <a:avLst/>
              <a:gdLst>
                <a:gd name="T0" fmla="*/ 33 w 91"/>
                <a:gd name="T1" fmla="*/ 113 h 124"/>
                <a:gd name="T2" fmla="*/ 90 w 91"/>
                <a:gd name="T3" fmla="*/ 4 h 124"/>
                <a:gd name="T4" fmla="*/ 80 w 91"/>
                <a:gd name="T5" fmla="*/ 0 h 124"/>
                <a:gd name="T6" fmla="*/ 22 w 91"/>
                <a:gd name="T7" fmla="*/ 105 h 124"/>
                <a:gd name="T8" fmla="*/ 0 w 91"/>
                <a:gd name="T9" fmla="*/ 115 h 124"/>
                <a:gd name="T10" fmla="*/ 16 w 91"/>
                <a:gd name="T11" fmla="*/ 123 h 124"/>
                <a:gd name="T12" fmla="*/ 33 w 91"/>
                <a:gd name="T13" fmla="*/ 113 h 124"/>
              </a:gdLst>
              <a:ahLst/>
              <a:cxnLst>
                <a:cxn ang="0">
                  <a:pos x="T0" y="T1"/>
                </a:cxn>
                <a:cxn ang="0">
                  <a:pos x="T2" y="T3"/>
                </a:cxn>
                <a:cxn ang="0">
                  <a:pos x="T4" y="T5"/>
                </a:cxn>
                <a:cxn ang="0">
                  <a:pos x="T6" y="T7"/>
                </a:cxn>
                <a:cxn ang="0">
                  <a:pos x="T8" y="T9"/>
                </a:cxn>
                <a:cxn ang="0">
                  <a:pos x="T10" y="T11"/>
                </a:cxn>
                <a:cxn ang="0">
                  <a:pos x="T12" y="T13"/>
                </a:cxn>
              </a:cxnLst>
              <a:rect l="0" t="0" r="r" b="b"/>
              <a:pathLst>
                <a:path w="91" h="124">
                  <a:moveTo>
                    <a:pt x="33" y="113"/>
                  </a:moveTo>
                  <a:lnTo>
                    <a:pt x="90" y="4"/>
                  </a:lnTo>
                  <a:lnTo>
                    <a:pt x="80" y="0"/>
                  </a:lnTo>
                  <a:lnTo>
                    <a:pt x="22" y="105"/>
                  </a:lnTo>
                  <a:lnTo>
                    <a:pt x="0" y="115"/>
                  </a:lnTo>
                  <a:lnTo>
                    <a:pt x="16" y="123"/>
                  </a:lnTo>
                  <a:lnTo>
                    <a:pt x="33" y="11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3" name="Freeform 34"/>
            <p:cNvSpPr>
              <a:spLocks/>
            </p:cNvSpPr>
            <p:nvPr/>
          </p:nvSpPr>
          <p:spPr bwMode="auto">
            <a:xfrm>
              <a:off x="4319" y="2770"/>
              <a:ext cx="97" cy="130"/>
            </a:xfrm>
            <a:custGeom>
              <a:avLst/>
              <a:gdLst>
                <a:gd name="T0" fmla="*/ 35 w 97"/>
                <a:gd name="T1" fmla="*/ 119 h 130"/>
                <a:gd name="T2" fmla="*/ 96 w 97"/>
                <a:gd name="T3" fmla="*/ 4 h 130"/>
                <a:gd name="T4" fmla="*/ 85 w 97"/>
                <a:gd name="T5" fmla="*/ 0 h 130"/>
                <a:gd name="T6" fmla="*/ 23 w 97"/>
                <a:gd name="T7" fmla="*/ 110 h 130"/>
                <a:gd name="T8" fmla="*/ 0 w 97"/>
                <a:gd name="T9" fmla="*/ 121 h 130"/>
                <a:gd name="T10" fmla="*/ 17 w 97"/>
                <a:gd name="T11" fmla="*/ 129 h 130"/>
                <a:gd name="T12" fmla="*/ 35 w 97"/>
                <a:gd name="T13" fmla="*/ 119 h 130"/>
              </a:gdLst>
              <a:ahLst/>
              <a:cxnLst>
                <a:cxn ang="0">
                  <a:pos x="T0" y="T1"/>
                </a:cxn>
                <a:cxn ang="0">
                  <a:pos x="T2" y="T3"/>
                </a:cxn>
                <a:cxn ang="0">
                  <a:pos x="T4" y="T5"/>
                </a:cxn>
                <a:cxn ang="0">
                  <a:pos x="T6" y="T7"/>
                </a:cxn>
                <a:cxn ang="0">
                  <a:pos x="T8" y="T9"/>
                </a:cxn>
                <a:cxn ang="0">
                  <a:pos x="T10" y="T11"/>
                </a:cxn>
                <a:cxn ang="0">
                  <a:pos x="T12" y="T13"/>
                </a:cxn>
              </a:cxnLst>
              <a:rect l="0" t="0" r="r" b="b"/>
              <a:pathLst>
                <a:path w="97" h="130">
                  <a:moveTo>
                    <a:pt x="35" y="119"/>
                  </a:moveTo>
                  <a:lnTo>
                    <a:pt x="96" y="4"/>
                  </a:lnTo>
                  <a:lnTo>
                    <a:pt x="85" y="0"/>
                  </a:lnTo>
                  <a:lnTo>
                    <a:pt x="23" y="110"/>
                  </a:lnTo>
                  <a:lnTo>
                    <a:pt x="0" y="121"/>
                  </a:lnTo>
                  <a:lnTo>
                    <a:pt x="17" y="129"/>
                  </a:lnTo>
                  <a:lnTo>
                    <a:pt x="35" y="1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4" name="Freeform 35"/>
            <p:cNvSpPr>
              <a:spLocks/>
            </p:cNvSpPr>
            <p:nvPr/>
          </p:nvSpPr>
          <p:spPr bwMode="auto">
            <a:xfrm>
              <a:off x="4336" y="2774"/>
              <a:ext cx="74" cy="142"/>
            </a:xfrm>
            <a:custGeom>
              <a:avLst/>
              <a:gdLst>
                <a:gd name="T0" fmla="*/ 73 w 74"/>
                <a:gd name="T1" fmla="*/ 0 h 142"/>
                <a:gd name="T2" fmla="*/ 18 w 74"/>
                <a:gd name="T3" fmla="*/ 108 h 142"/>
                <a:gd name="T4" fmla="*/ 18 w 74"/>
                <a:gd name="T5" fmla="*/ 72 h 142"/>
                <a:gd name="T6" fmla="*/ 0 w 74"/>
                <a:gd name="T7" fmla="*/ 75 h 142"/>
                <a:gd name="T8" fmla="*/ 0 w 74"/>
                <a:gd name="T9" fmla="*/ 141 h 142"/>
                <a:gd name="T10" fmla="*/ 18 w 74"/>
                <a:gd name="T11" fmla="*/ 130 h 142"/>
                <a:gd name="T12" fmla="*/ 73 w 74"/>
                <a:gd name="T13" fmla="*/ 25 h 142"/>
                <a:gd name="T14" fmla="*/ 73 w 74"/>
                <a:gd name="T15" fmla="*/ 0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142">
                  <a:moveTo>
                    <a:pt x="73" y="0"/>
                  </a:moveTo>
                  <a:lnTo>
                    <a:pt x="18" y="108"/>
                  </a:lnTo>
                  <a:lnTo>
                    <a:pt x="18" y="72"/>
                  </a:lnTo>
                  <a:lnTo>
                    <a:pt x="0" y="75"/>
                  </a:lnTo>
                  <a:lnTo>
                    <a:pt x="0" y="141"/>
                  </a:lnTo>
                  <a:lnTo>
                    <a:pt x="18" y="130"/>
                  </a:lnTo>
                  <a:lnTo>
                    <a:pt x="73" y="25"/>
                  </a:lnTo>
                  <a:lnTo>
                    <a:pt x="7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5" name="Freeform 36"/>
            <p:cNvSpPr>
              <a:spLocks/>
            </p:cNvSpPr>
            <p:nvPr/>
          </p:nvSpPr>
          <p:spPr bwMode="auto">
            <a:xfrm>
              <a:off x="4336" y="2774"/>
              <a:ext cx="80" cy="148"/>
            </a:xfrm>
            <a:custGeom>
              <a:avLst/>
              <a:gdLst>
                <a:gd name="T0" fmla="*/ 79 w 80"/>
                <a:gd name="T1" fmla="*/ 0 h 148"/>
                <a:gd name="T2" fmla="*/ 19 w 80"/>
                <a:gd name="T3" fmla="*/ 113 h 148"/>
                <a:gd name="T4" fmla="*/ 19 w 80"/>
                <a:gd name="T5" fmla="*/ 75 h 148"/>
                <a:gd name="T6" fmla="*/ 0 w 80"/>
                <a:gd name="T7" fmla="*/ 78 h 148"/>
                <a:gd name="T8" fmla="*/ 0 w 80"/>
                <a:gd name="T9" fmla="*/ 147 h 148"/>
                <a:gd name="T10" fmla="*/ 19 w 80"/>
                <a:gd name="T11" fmla="*/ 136 h 148"/>
                <a:gd name="T12" fmla="*/ 79 w 80"/>
                <a:gd name="T13" fmla="*/ 26 h 148"/>
                <a:gd name="T14" fmla="*/ 79 w 80"/>
                <a:gd name="T15" fmla="*/ 0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8">
                  <a:moveTo>
                    <a:pt x="79" y="0"/>
                  </a:moveTo>
                  <a:lnTo>
                    <a:pt x="19" y="113"/>
                  </a:lnTo>
                  <a:lnTo>
                    <a:pt x="19" y="75"/>
                  </a:lnTo>
                  <a:lnTo>
                    <a:pt x="0" y="78"/>
                  </a:lnTo>
                  <a:lnTo>
                    <a:pt x="0" y="147"/>
                  </a:lnTo>
                  <a:lnTo>
                    <a:pt x="19" y="136"/>
                  </a:lnTo>
                  <a:lnTo>
                    <a:pt x="79" y="26"/>
                  </a:lnTo>
                  <a:lnTo>
                    <a:pt x="7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6" name="Freeform 37"/>
            <p:cNvSpPr>
              <a:spLocks/>
            </p:cNvSpPr>
            <p:nvPr/>
          </p:nvSpPr>
          <p:spPr bwMode="auto">
            <a:xfrm>
              <a:off x="4320" y="2846"/>
              <a:ext cx="11" cy="70"/>
            </a:xfrm>
            <a:custGeom>
              <a:avLst/>
              <a:gdLst>
                <a:gd name="T0" fmla="*/ 0 w 11"/>
                <a:gd name="T1" fmla="*/ 0 h 70"/>
                <a:gd name="T2" fmla="*/ 0 w 11"/>
                <a:gd name="T3" fmla="*/ 62 h 70"/>
                <a:gd name="T4" fmla="*/ 10 w 11"/>
                <a:gd name="T5" fmla="*/ 69 h 70"/>
                <a:gd name="T6" fmla="*/ 10 w 11"/>
                <a:gd name="T7" fmla="*/ 6 h 70"/>
                <a:gd name="T8" fmla="*/ 0 w 11"/>
                <a:gd name="T9" fmla="*/ 0 h 70"/>
              </a:gdLst>
              <a:ahLst/>
              <a:cxnLst>
                <a:cxn ang="0">
                  <a:pos x="T0" y="T1"/>
                </a:cxn>
                <a:cxn ang="0">
                  <a:pos x="T2" y="T3"/>
                </a:cxn>
                <a:cxn ang="0">
                  <a:pos x="T4" y="T5"/>
                </a:cxn>
                <a:cxn ang="0">
                  <a:pos x="T6" y="T7"/>
                </a:cxn>
                <a:cxn ang="0">
                  <a:pos x="T8" y="T9"/>
                </a:cxn>
              </a:cxnLst>
              <a:rect l="0" t="0" r="r" b="b"/>
              <a:pathLst>
                <a:path w="11" h="70">
                  <a:moveTo>
                    <a:pt x="0" y="0"/>
                  </a:moveTo>
                  <a:lnTo>
                    <a:pt x="0" y="62"/>
                  </a:lnTo>
                  <a:lnTo>
                    <a:pt x="10" y="69"/>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7" name="Freeform 38"/>
            <p:cNvSpPr>
              <a:spLocks/>
            </p:cNvSpPr>
            <p:nvPr/>
          </p:nvSpPr>
          <p:spPr bwMode="auto">
            <a:xfrm>
              <a:off x="4320" y="2846"/>
              <a:ext cx="17" cy="76"/>
            </a:xfrm>
            <a:custGeom>
              <a:avLst/>
              <a:gdLst>
                <a:gd name="T0" fmla="*/ 0 w 17"/>
                <a:gd name="T1" fmla="*/ 0 h 76"/>
                <a:gd name="T2" fmla="*/ 0 w 17"/>
                <a:gd name="T3" fmla="*/ 67 h 76"/>
                <a:gd name="T4" fmla="*/ 16 w 17"/>
                <a:gd name="T5" fmla="*/ 75 h 76"/>
                <a:gd name="T6" fmla="*/ 16 w 17"/>
                <a:gd name="T7" fmla="*/ 6 h 76"/>
                <a:gd name="T8" fmla="*/ 0 w 17"/>
                <a:gd name="T9" fmla="*/ 0 h 76"/>
              </a:gdLst>
              <a:ahLst/>
              <a:cxnLst>
                <a:cxn ang="0">
                  <a:pos x="T0" y="T1"/>
                </a:cxn>
                <a:cxn ang="0">
                  <a:pos x="T2" y="T3"/>
                </a:cxn>
                <a:cxn ang="0">
                  <a:pos x="T4" y="T5"/>
                </a:cxn>
                <a:cxn ang="0">
                  <a:pos x="T6" y="T7"/>
                </a:cxn>
                <a:cxn ang="0">
                  <a:pos x="T8" y="T9"/>
                </a:cxn>
              </a:cxnLst>
              <a:rect l="0" t="0" r="r" b="b"/>
              <a:pathLst>
                <a:path w="17" h="76">
                  <a:moveTo>
                    <a:pt x="0" y="0"/>
                  </a:moveTo>
                  <a:lnTo>
                    <a:pt x="0" y="67"/>
                  </a:lnTo>
                  <a:lnTo>
                    <a:pt x="16" y="75"/>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8" name="Freeform 39"/>
            <p:cNvSpPr>
              <a:spLocks/>
            </p:cNvSpPr>
            <p:nvPr/>
          </p:nvSpPr>
          <p:spPr bwMode="auto">
            <a:xfrm>
              <a:off x="4264" y="2745"/>
              <a:ext cx="90" cy="124"/>
            </a:xfrm>
            <a:custGeom>
              <a:avLst/>
              <a:gdLst>
                <a:gd name="T0" fmla="*/ 32 w 90"/>
                <a:gd name="T1" fmla="*/ 113 h 124"/>
                <a:gd name="T2" fmla="*/ 89 w 90"/>
                <a:gd name="T3" fmla="*/ 4 h 124"/>
                <a:gd name="T4" fmla="*/ 79 w 90"/>
                <a:gd name="T5" fmla="*/ 0 h 124"/>
                <a:gd name="T6" fmla="*/ 21 w 90"/>
                <a:gd name="T7" fmla="*/ 104 h 124"/>
                <a:gd name="T8" fmla="*/ 0 w 90"/>
                <a:gd name="T9" fmla="*/ 114 h 124"/>
                <a:gd name="T10" fmla="*/ 15 w 90"/>
                <a:gd name="T11" fmla="*/ 123 h 124"/>
                <a:gd name="T12" fmla="*/ 32 w 90"/>
                <a:gd name="T13" fmla="*/ 113 h 124"/>
              </a:gdLst>
              <a:ahLst/>
              <a:cxnLst>
                <a:cxn ang="0">
                  <a:pos x="T0" y="T1"/>
                </a:cxn>
                <a:cxn ang="0">
                  <a:pos x="T2" y="T3"/>
                </a:cxn>
                <a:cxn ang="0">
                  <a:pos x="T4" y="T5"/>
                </a:cxn>
                <a:cxn ang="0">
                  <a:pos x="T6" y="T7"/>
                </a:cxn>
                <a:cxn ang="0">
                  <a:pos x="T8" y="T9"/>
                </a:cxn>
                <a:cxn ang="0">
                  <a:pos x="T10" y="T11"/>
                </a:cxn>
                <a:cxn ang="0">
                  <a:pos x="T12" y="T13"/>
                </a:cxn>
              </a:cxnLst>
              <a:rect l="0" t="0" r="r" b="b"/>
              <a:pathLst>
                <a:path w="90" h="124">
                  <a:moveTo>
                    <a:pt x="32" y="113"/>
                  </a:moveTo>
                  <a:lnTo>
                    <a:pt x="89" y="4"/>
                  </a:lnTo>
                  <a:lnTo>
                    <a:pt x="79" y="0"/>
                  </a:lnTo>
                  <a:lnTo>
                    <a:pt x="21" y="104"/>
                  </a:lnTo>
                  <a:lnTo>
                    <a:pt x="0" y="114"/>
                  </a:lnTo>
                  <a:lnTo>
                    <a:pt x="15" y="123"/>
                  </a:lnTo>
                  <a:lnTo>
                    <a:pt x="32" y="11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69" name="Freeform 40"/>
            <p:cNvSpPr>
              <a:spLocks/>
            </p:cNvSpPr>
            <p:nvPr/>
          </p:nvSpPr>
          <p:spPr bwMode="auto">
            <a:xfrm>
              <a:off x="4264" y="2745"/>
              <a:ext cx="96" cy="130"/>
            </a:xfrm>
            <a:custGeom>
              <a:avLst/>
              <a:gdLst>
                <a:gd name="T0" fmla="*/ 34 w 96"/>
                <a:gd name="T1" fmla="*/ 119 h 130"/>
                <a:gd name="T2" fmla="*/ 95 w 96"/>
                <a:gd name="T3" fmla="*/ 4 h 130"/>
                <a:gd name="T4" fmla="*/ 84 w 96"/>
                <a:gd name="T5" fmla="*/ 0 h 130"/>
                <a:gd name="T6" fmla="*/ 22 w 96"/>
                <a:gd name="T7" fmla="*/ 109 h 130"/>
                <a:gd name="T8" fmla="*/ 0 w 96"/>
                <a:gd name="T9" fmla="*/ 120 h 130"/>
                <a:gd name="T10" fmla="*/ 16 w 96"/>
                <a:gd name="T11" fmla="*/ 129 h 130"/>
                <a:gd name="T12" fmla="*/ 34 w 96"/>
                <a:gd name="T13" fmla="*/ 119 h 130"/>
              </a:gdLst>
              <a:ahLst/>
              <a:cxnLst>
                <a:cxn ang="0">
                  <a:pos x="T0" y="T1"/>
                </a:cxn>
                <a:cxn ang="0">
                  <a:pos x="T2" y="T3"/>
                </a:cxn>
                <a:cxn ang="0">
                  <a:pos x="T4" y="T5"/>
                </a:cxn>
                <a:cxn ang="0">
                  <a:pos x="T6" y="T7"/>
                </a:cxn>
                <a:cxn ang="0">
                  <a:pos x="T8" y="T9"/>
                </a:cxn>
                <a:cxn ang="0">
                  <a:pos x="T10" y="T11"/>
                </a:cxn>
                <a:cxn ang="0">
                  <a:pos x="T12" y="T13"/>
                </a:cxn>
              </a:cxnLst>
              <a:rect l="0" t="0" r="r" b="b"/>
              <a:pathLst>
                <a:path w="96" h="130">
                  <a:moveTo>
                    <a:pt x="34" y="119"/>
                  </a:moveTo>
                  <a:lnTo>
                    <a:pt x="95" y="4"/>
                  </a:lnTo>
                  <a:lnTo>
                    <a:pt x="84" y="0"/>
                  </a:lnTo>
                  <a:lnTo>
                    <a:pt x="22" y="109"/>
                  </a:lnTo>
                  <a:lnTo>
                    <a:pt x="0" y="120"/>
                  </a:lnTo>
                  <a:lnTo>
                    <a:pt x="16" y="129"/>
                  </a:lnTo>
                  <a:lnTo>
                    <a:pt x="34" y="1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0" name="Freeform 41"/>
            <p:cNvSpPr>
              <a:spLocks/>
            </p:cNvSpPr>
            <p:nvPr/>
          </p:nvSpPr>
          <p:spPr bwMode="auto">
            <a:xfrm>
              <a:off x="4280" y="2748"/>
              <a:ext cx="74" cy="142"/>
            </a:xfrm>
            <a:custGeom>
              <a:avLst/>
              <a:gdLst>
                <a:gd name="T0" fmla="*/ 73 w 74"/>
                <a:gd name="T1" fmla="*/ 0 h 142"/>
                <a:gd name="T2" fmla="*/ 18 w 74"/>
                <a:gd name="T3" fmla="*/ 108 h 142"/>
                <a:gd name="T4" fmla="*/ 18 w 74"/>
                <a:gd name="T5" fmla="*/ 72 h 142"/>
                <a:gd name="T6" fmla="*/ 0 w 74"/>
                <a:gd name="T7" fmla="*/ 75 h 142"/>
                <a:gd name="T8" fmla="*/ 0 w 74"/>
                <a:gd name="T9" fmla="*/ 141 h 142"/>
                <a:gd name="T10" fmla="*/ 18 w 74"/>
                <a:gd name="T11" fmla="*/ 130 h 142"/>
                <a:gd name="T12" fmla="*/ 73 w 74"/>
                <a:gd name="T13" fmla="*/ 25 h 142"/>
                <a:gd name="T14" fmla="*/ 73 w 74"/>
                <a:gd name="T15" fmla="*/ 0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142">
                  <a:moveTo>
                    <a:pt x="73" y="0"/>
                  </a:moveTo>
                  <a:lnTo>
                    <a:pt x="18" y="108"/>
                  </a:lnTo>
                  <a:lnTo>
                    <a:pt x="18" y="72"/>
                  </a:lnTo>
                  <a:lnTo>
                    <a:pt x="0" y="75"/>
                  </a:lnTo>
                  <a:lnTo>
                    <a:pt x="0" y="141"/>
                  </a:lnTo>
                  <a:lnTo>
                    <a:pt x="18" y="130"/>
                  </a:lnTo>
                  <a:lnTo>
                    <a:pt x="73" y="25"/>
                  </a:lnTo>
                  <a:lnTo>
                    <a:pt x="7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1" name="Freeform 42"/>
            <p:cNvSpPr>
              <a:spLocks/>
            </p:cNvSpPr>
            <p:nvPr/>
          </p:nvSpPr>
          <p:spPr bwMode="auto">
            <a:xfrm>
              <a:off x="4280" y="2748"/>
              <a:ext cx="80" cy="148"/>
            </a:xfrm>
            <a:custGeom>
              <a:avLst/>
              <a:gdLst>
                <a:gd name="T0" fmla="*/ 79 w 80"/>
                <a:gd name="T1" fmla="*/ 0 h 148"/>
                <a:gd name="T2" fmla="*/ 19 w 80"/>
                <a:gd name="T3" fmla="*/ 113 h 148"/>
                <a:gd name="T4" fmla="*/ 19 w 80"/>
                <a:gd name="T5" fmla="*/ 75 h 148"/>
                <a:gd name="T6" fmla="*/ 0 w 80"/>
                <a:gd name="T7" fmla="*/ 78 h 148"/>
                <a:gd name="T8" fmla="*/ 0 w 80"/>
                <a:gd name="T9" fmla="*/ 147 h 148"/>
                <a:gd name="T10" fmla="*/ 19 w 80"/>
                <a:gd name="T11" fmla="*/ 136 h 148"/>
                <a:gd name="T12" fmla="*/ 79 w 80"/>
                <a:gd name="T13" fmla="*/ 26 h 148"/>
                <a:gd name="T14" fmla="*/ 79 w 80"/>
                <a:gd name="T15" fmla="*/ 0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8">
                  <a:moveTo>
                    <a:pt x="79" y="0"/>
                  </a:moveTo>
                  <a:lnTo>
                    <a:pt x="19" y="113"/>
                  </a:lnTo>
                  <a:lnTo>
                    <a:pt x="19" y="75"/>
                  </a:lnTo>
                  <a:lnTo>
                    <a:pt x="0" y="78"/>
                  </a:lnTo>
                  <a:lnTo>
                    <a:pt x="0" y="147"/>
                  </a:lnTo>
                  <a:lnTo>
                    <a:pt x="19" y="136"/>
                  </a:lnTo>
                  <a:lnTo>
                    <a:pt x="79" y="26"/>
                  </a:lnTo>
                  <a:lnTo>
                    <a:pt x="7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2" name="Freeform 43"/>
            <p:cNvSpPr>
              <a:spLocks/>
            </p:cNvSpPr>
            <p:nvPr/>
          </p:nvSpPr>
          <p:spPr bwMode="auto">
            <a:xfrm>
              <a:off x="4264" y="2821"/>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3" name="Freeform 44"/>
            <p:cNvSpPr>
              <a:spLocks/>
            </p:cNvSpPr>
            <p:nvPr/>
          </p:nvSpPr>
          <p:spPr bwMode="auto">
            <a:xfrm>
              <a:off x="4264" y="2821"/>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4" name="Freeform 45"/>
            <p:cNvSpPr>
              <a:spLocks/>
            </p:cNvSpPr>
            <p:nvPr/>
          </p:nvSpPr>
          <p:spPr bwMode="auto">
            <a:xfrm>
              <a:off x="4208" y="2719"/>
              <a:ext cx="91" cy="124"/>
            </a:xfrm>
            <a:custGeom>
              <a:avLst/>
              <a:gdLst>
                <a:gd name="T0" fmla="*/ 32 w 91"/>
                <a:gd name="T1" fmla="*/ 113 h 124"/>
                <a:gd name="T2" fmla="*/ 90 w 91"/>
                <a:gd name="T3" fmla="*/ 4 h 124"/>
                <a:gd name="T4" fmla="*/ 80 w 91"/>
                <a:gd name="T5" fmla="*/ 0 h 124"/>
                <a:gd name="T6" fmla="*/ 21 w 91"/>
                <a:gd name="T7" fmla="*/ 104 h 124"/>
                <a:gd name="T8" fmla="*/ 0 w 91"/>
                <a:gd name="T9" fmla="*/ 115 h 124"/>
                <a:gd name="T10" fmla="*/ 16 w 91"/>
                <a:gd name="T11" fmla="*/ 123 h 124"/>
                <a:gd name="T12" fmla="*/ 32 w 91"/>
                <a:gd name="T13" fmla="*/ 113 h 124"/>
              </a:gdLst>
              <a:ahLst/>
              <a:cxnLst>
                <a:cxn ang="0">
                  <a:pos x="T0" y="T1"/>
                </a:cxn>
                <a:cxn ang="0">
                  <a:pos x="T2" y="T3"/>
                </a:cxn>
                <a:cxn ang="0">
                  <a:pos x="T4" y="T5"/>
                </a:cxn>
                <a:cxn ang="0">
                  <a:pos x="T6" y="T7"/>
                </a:cxn>
                <a:cxn ang="0">
                  <a:pos x="T8" y="T9"/>
                </a:cxn>
                <a:cxn ang="0">
                  <a:pos x="T10" y="T11"/>
                </a:cxn>
                <a:cxn ang="0">
                  <a:pos x="T12" y="T13"/>
                </a:cxn>
              </a:cxnLst>
              <a:rect l="0" t="0" r="r" b="b"/>
              <a:pathLst>
                <a:path w="91" h="124">
                  <a:moveTo>
                    <a:pt x="32" y="113"/>
                  </a:moveTo>
                  <a:lnTo>
                    <a:pt x="90" y="4"/>
                  </a:lnTo>
                  <a:lnTo>
                    <a:pt x="80" y="0"/>
                  </a:lnTo>
                  <a:lnTo>
                    <a:pt x="21" y="104"/>
                  </a:lnTo>
                  <a:lnTo>
                    <a:pt x="0" y="115"/>
                  </a:lnTo>
                  <a:lnTo>
                    <a:pt x="16" y="123"/>
                  </a:lnTo>
                  <a:lnTo>
                    <a:pt x="32" y="11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5" name="Freeform 46"/>
            <p:cNvSpPr>
              <a:spLocks/>
            </p:cNvSpPr>
            <p:nvPr/>
          </p:nvSpPr>
          <p:spPr bwMode="auto">
            <a:xfrm>
              <a:off x="4208" y="2719"/>
              <a:ext cx="97" cy="130"/>
            </a:xfrm>
            <a:custGeom>
              <a:avLst/>
              <a:gdLst>
                <a:gd name="T0" fmla="*/ 34 w 97"/>
                <a:gd name="T1" fmla="*/ 119 h 130"/>
                <a:gd name="T2" fmla="*/ 96 w 97"/>
                <a:gd name="T3" fmla="*/ 4 h 130"/>
                <a:gd name="T4" fmla="*/ 85 w 97"/>
                <a:gd name="T5" fmla="*/ 0 h 130"/>
                <a:gd name="T6" fmla="*/ 22 w 97"/>
                <a:gd name="T7" fmla="*/ 109 h 130"/>
                <a:gd name="T8" fmla="*/ 0 w 97"/>
                <a:gd name="T9" fmla="*/ 121 h 130"/>
                <a:gd name="T10" fmla="*/ 17 w 97"/>
                <a:gd name="T11" fmla="*/ 129 h 130"/>
                <a:gd name="T12" fmla="*/ 34 w 97"/>
                <a:gd name="T13" fmla="*/ 119 h 130"/>
              </a:gdLst>
              <a:ahLst/>
              <a:cxnLst>
                <a:cxn ang="0">
                  <a:pos x="T0" y="T1"/>
                </a:cxn>
                <a:cxn ang="0">
                  <a:pos x="T2" y="T3"/>
                </a:cxn>
                <a:cxn ang="0">
                  <a:pos x="T4" y="T5"/>
                </a:cxn>
                <a:cxn ang="0">
                  <a:pos x="T6" y="T7"/>
                </a:cxn>
                <a:cxn ang="0">
                  <a:pos x="T8" y="T9"/>
                </a:cxn>
                <a:cxn ang="0">
                  <a:pos x="T10" y="T11"/>
                </a:cxn>
                <a:cxn ang="0">
                  <a:pos x="T12" y="T13"/>
                </a:cxn>
              </a:cxnLst>
              <a:rect l="0" t="0" r="r" b="b"/>
              <a:pathLst>
                <a:path w="97" h="130">
                  <a:moveTo>
                    <a:pt x="34" y="119"/>
                  </a:moveTo>
                  <a:lnTo>
                    <a:pt x="96" y="4"/>
                  </a:lnTo>
                  <a:lnTo>
                    <a:pt x="85" y="0"/>
                  </a:lnTo>
                  <a:lnTo>
                    <a:pt x="22" y="109"/>
                  </a:lnTo>
                  <a:lnTo>
                    <a:pt x="0" y="121"/>
                  </a:lnTo>
                  <a:lnTo>
                    <a:pt x="17" y="129"/>
                  </a:lnTo>
                  <a:lnTo>
                    <a:pt x="34" y="11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6" name="Freeform 47"/>
            <p:cNvSpPr>
              <a:spLocks/>
            </p:cNvSpPr>
            <p:nvPr/>
          </p:nvSpPr>
          <p:spPr bwMode="auto">
            <a:xfrm>
              <a:off x="4225" y="2723"/>
              <a:ext cx="74" cy="142"/>
            </a:xfrm>
            <a:custGeom>
              <a:avLst/>
              <a:gdLst>
                <a:gd name="T0" fmla="*/ 73 w 74"/>
                <a:gd name="T1" fmla="*/ 0 h 142"/>
                <a:gd name="T2" fmla="*/ 17 w 74"/>
                <a:gd name="T3" fmla="*/ 107 h 142"/>
                <a:gd name="T4" fmla="*/ 17 w 74"/>
                <a:gd name="T5" fmla="*/ 72 h 142"/>
                <a:gd name="T6" fmla="*/ 0 w 74"/>
                <a:gd name="T7" fmla="*/ 75 h 142"/>
                <a:gd name="T8" fmla="*/ 0 w 74"/>
                <a:gd name="T9" fmla="*/ 141 h 142"/>
                <a:gd name="T10" fmla="*/ 18 w 74"/>
                <a:gd name="T11" fmla="*/ 129 h 142"/>
                <a:gd name="T12" fmla="*/ 73 w 74"/>
                <a:gd name="T13" fmla="*/ 24 h 142"/>
                <a:gd name="T14" fmla="*/ 73 w 74"/>
                <a:gd name="T15" fmla="*/ 0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142">
                  <a:moveTo>
                    <a:pt x="73" y="0"/>
                  </a:moveTo>
                  <a:lnTo>
                    <a:pt x="17" y="107"/>
                  </a:lnTo>
                  <a:lnTo>
                    <a:pt x="17" y="72"/>
                  </a:lnTo>
                  <a:lnTo>
                    <a:pt x="0" y="75"/>
                  </a:lnTo>
                  <a:lnTo>
                    <a:pt x="0" y="141"/>
                  </a:lnTo>
                  <a:lnTo>
                    <a:pt x="18" y="129"/>
                  </a:lnTo>
                  <a:lnTo>
                    <a:pt x="73" y="24"/>
                  </a:lnTo>
                  <a:lnTo>
                    <a:pt x="7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7" name="Freeform 48"/>
            <p:cNvSpPr>
              <a:spLocks/>
            </p:cNvSpPr>
            <p:nvPr/>
          </p:nvSpPr>
          <p:spPr bwMode="auto">
            <a:xfrm>
              <a:off x="4225" y="2723"/>
              <a:ext cx="80" cy="148"/>
            </a:xfrm>
            <a:custGeom>
              <a:avLst/>
              <a:gdLst>
                <a:gd name="T0" fmla="*/ 79 w 80"/>
                <a:gd name="T1" fmla="*/ 0 h 148"/>
                <a:gd name="T2" fmla="*/ 18 w 80"/>
                <a:gd name="T3" fmla="*/ 112 h 148"/>
                <a:gd name="T4" fmla="*/ 18 w 80"/>
                <a:gd name="T5" fmla="*/ 75 h 148"/>
                <a:gd name="T6" fmla="*/ 0 w 80"/>
                <a:gd name="T7" fmla="*/ 78 h 148"/>
                <a:gd name="T8" fmla="*/ 0 w 80"/>
                <a:gd name="T9" fmla="*/ 147 h 148"/>
                <a:gd name="T10" fmla="*/ 19 w 80"/>
                <a:gd name="T11" fmla="*/ 135 h 148"/>
                <a:gd name="T12" fmla="*/ 79 w 80"/>
                <a:gd name="T13" fmla="*/ 25 h 148"/>
                <a:gd name="T14" fmla="*/ 79 w 80"/>
                <a:gd name="T15" fmla="*/ 0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8">
                  <a:moveTo>
                    <a:pt x="79" y="0"/>
                  </a:moveTo>
                  <a:lnTo>
                    <a:pt x="18" y="112"/>
                  </a:lnTo>
                  <a:lnTo>
                    <a:pt x="18" y="75"/>
                  </a:lnTo>
                  <a:lnTo>
                    <a:pt x="0" y="78"/>
                  </a:lnTo>
                  <a:lnTo>
                    <a:pt x="0" y="147"/>
                  </a:lnTo>
                  <a:lnTo>
                    <a:pt x="19" y="135"/>
                  </a:lnTo>
                  <a:lnTo>
                    <a:pt x="79" y="25"/>
                  </a:lnTo>
                  <a:lnTo>
                    <a:pt x="7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8" name="Freeform 49"/>
            <p:cNvSpPr>
              <a:spLocks/>
            </p:cNvSpPr>
            <p:nvPr/>
          </p:nvSpPr>
          <p:spPr bwMode="auto">
            <a:xfrm>
              <a:off x="4208" y="2795"/>
              <a:ext cx="12" cy="69"/>
            </a:xfrm>
            <a:custGeom>
              <a:avLst/>
              <a:gdLst>
                <a:gd name="T0" fmla="*/ 0 w 12"/>
                <a:gd name="T1" fmla="*/ 0 h 69"/>
                <a:gd name="T2" fmla="*/ 0 w 12"/>
                <a:gd name="T3" fmla="*/ 61 h 69"/>
                <a:gd name="T4" fmla="*/ 11 w 12"/>
                <a:gd name="T5" fmla="*/ 68 h 69"/>
                <a:gd name="T6" fmla="*/ 11 w 12"/>
                <a:gd name="T7" fmla="*/ 6 h 69"/>
                <a:gd name="T8" fmla="*/ 0 w 12"/>
                <a:gd name="T9" fmla="*/ 0 h 69"/>
              </a:gdLst>
              <a:ahLst/>
              <a:cxnLst>
                <a:cxn ang="0">
                  <a:pos x="T0" y="T1"/>
                </a:cxn>
                <a:cxn ang="0">
                  <a:pos x="T2" y="T3"/>
                </a:cxn>
                <a:cxn ang="0">
                  <a:pos x="T4" y="T5"/>
                </a:cxn>
                <a:cxn ang="0">
                  <a:pos x="T6" y="T7"/>
                </a:cxn>
                <a:cxn ang="0">
                  <a:pos x="T8" y="T9"/>
                </a:cxn>
              </a:cxnLst>
              <a:rect l="0" t="0" r="r" b="b"/>
              <a:pathLst>
                <a:path w="12" h="69">
                  <a:moveTo>
                    <a:pt x="0" y="0"/>
                  </a:moveTo>
                  <a:lnTo>
                    <a:pt x="0" y="61"/>
                  </a:lnTo>
                  <a:lnTo>
                    <a:pt x="11" y="68"/>
                  </a:lnTo>
                  <a:lnTo>
                    <a:pt x="11"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79" name="Freeform 50"/>
            <p:cNvSpPr>
              <a:spLocks/>
            </p:cNvSpPr>
            <p:nvPr/>
          </p:nvSpPr>
          <p:spPr bwMode="auto">
            <a:xfrm>
              <a:off x="4208" y="2795"/>
              <a:ext cx="18" cy="75"/>
            </a:xfrm>
            <a:custGeom>
              <a:avLst/>
              <a:gdLst>
                <a:gd name="T0" fmla="*/ 0 w 18"/>
                <a:gd name="T1" fmla="*/ 0 h 75"/>
                <a:gd name="T2" fmla="*/ 0 w 18"/>
                <a:gd name="T3" fmla="*/ 66 h 75"/>
                <a:gd name="T4" fmla="*/ 17 w 18"/>
                <a:gd name="T5" fmla="*/ 74 h 75"/>
                <a:gd name="T6" fmla="*/ 17 w 18"/>
                <a:gd name="T7" fmla="*/ 6 h 75"/>
                <a:gd name="T8" fmla="*/ 0 w 18"/>
                <a:gd name="T9" fmla="*/ 0 h 75"/>
              </a:gdLst>
              <a:ahLst/>
              <a:cxnLst>
                <a:cxn ang="0">
                  <a:pos x="T0" y="T1"/>
                </a:cxn>
                <a:cxn ang="0">
                  <a:pos x="T2" y="T3"/>
                </a:cxn>
                <a:cxn ang="0">
                  <a:pos x="T4" y="T5"/>
                </a:cxn>
                <a:cxn ang="0">
                  <a:pos x="T6" y="T7"/>
                </a:cxn>
                <a:cxn ang="0">
                  <a:pos x="T8" y="T9"/>
                </a:cxn>
              </a:cxnLst>
              <a:rect l="0" t="0" r="r" b="b"/>
              <a:pathLst>
                <a:path w="18" h="75">
                  <a:moveTo>
                    <a:pt x="0" y="0"/>
                  </a:moveTo>
                  <a:lnTo>
                    <a:pt x="0" y="66"/>
                  </a:lnTo>
                  <a:lnTo>
                    <a:pt x="17" y="74"/>
                  </a:lnTo>
                  <a:lnTo>
                    <a:pt x="17"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0" name="Freeform 51"/>
            <p:cNvSpPr>
              <a:spLocks/>
            </p:cNvSpPr>
            <p:nvPr/>
          </p:nvSpPr>
          <p:spPr bwMode="auto">
            <a:xfrm>
              <a:off x="4152" y="2694"/>
              <a:ext cx="91" cy="124"/>
            </a:xfrm>
            <a:custGeom>
              <a:avLst/>
              <a:gdLst>
                <a:gd name="T0" fmla="*/ 33 w 91"/>
                <a:gd name="T1" fmla="*/ 113 h 124"/>
                <a:gd name="T2" fmla="*/ 90 w 91"/>
                <a:gd name="T3" fmla="*/ 4 h 124"/>
                <a:gd name="T4" fmla="*/ 80 w 91"/>
                <a:gd name="T5" fmla="*/ 0 h 124"/>
                <a:gd name="T6" fmla="*/ 21 w 91"/>
                <a:gd name="T7" fmla="*/ 104 h 124"/>
                <a:gd name="T8" fmla="*/ 0 w 91"/>
                <a:gd name="T9" fmla="*/ 115 h 124"/>
                <a:gd name="T10" fmla="*/ 16 w 91"/>
                <a:gd name="T11" fmla="*/ 123 h 124"/>
                <a:gd name="T12" fmla="*/ 33 w 91"/>
                <a:gd name="T13" fmla="*/ 113 h 124"/>
              </a:gdLst>
              <a:ahLst/>
              <a:cxnLst>
                <a:cxn ang="0">
                  <a:pos x="T0" y="T1"/>
                </a:cxn>
                <a:cxn ang="0">
                  <a:pos x="T2" y="T3"/>
                </a:cxn>
                <a:cxn ang="0">
                  <a:pos x="T4" y="T5"/>
                </a:cxn>
                <a:cxn ang="0">
                  <a:pos x="T6" y="T7"/>
                </a:cxn>
                <a:cxn ang="0">
                  <a:pos x="T8" y="T9"/>
                </a:cxn>
                <a:cxn ang="0">
                  <a:pos x="T10" y="T11"/>
                </a:cxn>
                <a:cxn ang="0">
                  <a:pos x="T12" y="T13"/>
                </a:cxn>
              </a:cxnLst>
              <a:rect l="0" t="0" r="r" b="b"/>
              <a:pathLst>
                <a:path w="91" h="124">
                  <a:moveTo>
                    <a:pt x="33" y="113"/>
                  </a:moveTo>
                  <a:lnTo>
                    <a:pt x="90" y="4"/>
                  </a:lnTo>
                  <a:lnTo>
                    <a:pt x="80" y="0"/>
                  </a:lnTo>
                  <a:lnTo>
                    <a:pt x="21" y="104"/>
                  </a:lnTo>
                  <a:lnTo>
                    <a:pt x="0" y="115"/>
                  </a:lnTo>
                  <a:lnTo>
                    <a:pt x="16" y="123"/>
                  </a:lnTo>
                  <a:lnTo>
                    <a:pt x="33" y="113"/>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1" name="Freeform 52"/>
            <p:cNvSpPr>
              <a:spLocks/>
            </p:cNvSpPr>
            <p:nvPr/>
          </p:nvSpPr>
          <p:spPr bwMode="auto">
            <a:xfrm>
              <a:off x="4152" y="2694"/>
              <a:ext cx="97" cy="130"/>
            </a:xfrm>
            <a:custGeom>
              <a:avLst/>
              <a:gdLst>
                <a:gd name="T0" fmla="*/ 35 w 97"/>
                <a:gd name="T1" fmla="*/ 118 h 130"/>
                <a:gd name="T2" fmla="*/ 96 w 97"/>
                <a:gd name="T3" fmla="*/ 4 h 130"/>
                <a:gd name="T4" fmla="*/ 85 w 97"/>
                <a:gd name="T5" fmla="*/ 0 h 130"/>
                <a:gd name="T6" fmla="*/ 22 w 97"/>
                <a:gd name="T7" fmla="*/ 109 h 130"/>
                <a:gd name="T8" fmla="*/ 0 w 97"/>
                <a:gd name="T9" fmla="*/ 121 h 130"/>
                <a:gd name="T10" fmla="*/ 17 w 97"/>
                <a:gd name="T11" fmla="*/ 129 h 130"/>
                <a:gd name="T12" fmla="*/ 35 w 97"/>
                <a:gd name="T13" fmla="*/ 118 h 130"/>
              </a:gdLst>
              <a:ahLst/>
              <a:cxnLst>
                <a:cxn ang="0">
                  <a:pos x="T0" y="T1"/>
                </a:cxn>
                <a:cxn ang="0">
                  <a:pos x="T2" y="T3"/>
                </a:cxn>
                <a:cxn ang="0">
                  <a:pos x="T4" y="T5"/>
                </a:cxn>
                <a:cxn ang="0">
                  <a:pos x="T6" y="T7"/>
                </a:cxn>
                <a:cxn ang="0">
                  <a:pos x="T8" y="T9"/>
                </a:cxn>
                <a:cxn ang="0">
                  <a:pos x="T10" y="T11"/>
                </a:cxn>
                <a:cxn ang="0">
                  <a:pos x="T12" y="T13"/>
                </a:cxn>
              </a:cxnLst>
              <a:rect l="0" t="0" r="r" b="b"/>
              <a:pathLst>
                <a:path w="97" h="130">
                  <a:moveTo>
                    <a:pt x="35" y="118"/>
                  </a:moveTo>
                  <a:lnTo>
                    <a:pt x="96" y="4"/>
                  </a:lnTo>
                  <a:lnTo>
                    <a:pt x="85" y="0"/>
                  </a:lnTo>
                  <a:lnTo>
                    <a:pt x="22" y="109"/>
                  </a:lnTo>
                  <a:lnTo>
                    <a:pt x="0" y="121"/>
                  </a:lnTo>
                  <a:lnTo>
                    <a:pt x="17" y="129"/>
                  </a:lnTo>
                  <a:lnTo>
                    <a:pt x="35" y="1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2" name="Freeform 53"/>
            <p:cNvSpPr>
              <a:spLocks/>
            </p:cNvSpPr>
            <p:nvPr/>
          </p:nvSpPr>
          <p:spPr bwMode="auto">
            <a:xfrm>
              <a:off x="4169" y="2698"/>
              <a:ext cx="74" cy="142"/>
            </a:xfrm>
            <a:custGeom>
              <a:avLst/>
              <a:gdLst>
                <a:gd name="T0" fmla="*/ 73 w 74"/>
                <a:gd name="T1" fmla="*/ 0 h 142"/>
                <a:gd name="T2" fmla="*/ 17 w 74"/>
                <a:gd name="T3" fmla="*/ 107 h 142"/>
                <a:gd name="T4" fmla="*/ 17 w 74"/>
                <a:gd name="T5" fmla="*/ 71 h 142"/>
                <a:gd name="T6" fmla="*/ 0 w 74"/>
                <a:gd name="T7" fmla="*/ 74 h 142"/>
                <a:gd name="T8" fmla="*/ 0 w 74"/>
                <a:gd name="T9" fmla="*/ 141 h 142"/>
                <a:gd name="T10" fmla="*/ 18 w 74"/>
                <a:gd name="T11" fmla="*/ 129 h 142"/>
                <a:gd name="T12" fmla="*/ 73 w 74"/>
                <a:gd name="T13" fmla="*/ 24 h 142"/>
                <a:gd name="T14" fmla="*/ 73 w 74"/>
                <a:gd name="T15" fmla="*/ 0 h 1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142">
                  <a:moveTo>
                    <a:pt x="73" y="0"/>
                  </a:moveTo>
                  <a:lnTo>
                    <a:pt x="17" y="107"/>
                  </a:lnTo>
                  <a:lnTo>
                    <a:pt x="17" y="71"/>
                  </a:lnTo>
                  <a:lnTo>
                    <a:pt x="0" y="74"/>
                  </a:lnTo>
                  <a:lnTo>
                    <a:pt x="0" y="141"/>
                  </a:lnTo>
                  <a:lnTo>
                    <a:pt x="18" y="129"/>
                  </a:lnTo>
                  <a:lnTo>
                    <a:pt x="73" y="24"/>
                  </a:lnTo>
                  <a:lnTo>
                    <a:pt x="73"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3" name="Freeform 54"/>
            <p:cNvSpPr>
              <a:spLocks/>
            </p:cNvSpPr>
            <p:nvPr/>
          </p:nvSpPr>
          <p:spPr bwMode="auto">
            <a:xfrm>
              <a:off x="4169" y="2698"/>
              <a:ext cx="80" cy="148"/>
            </a:xfrm>
            <a:custGeom>
              <a:avLst/>
              <a:gdLst>
                <a:gd name="T0" fmla="*/ 79 w 80"/>
                <a:gd name="T1" fmla="*/ 0 h 148"/>
                <a:gd name="T2" fmla="*/ 18 w 80"/>
                <a:gd name="T3" fmla="*/ 112 h 148"/>
                <a:gd name="T4" fmla="*/ 18 w 80"/>
                <a:gd name="T5" fmla="*/ 74 h 148"/>
                <a:gd name="T6" fmla="*/ 0 w 80"/>
                <a:gd name="T7" fmla="*/ 77 h 148"/>
                <a:gd name="T8" fmla="*/ 0 w 80"/>
                <a:gd name="T9" fmla="*/ 147 h 148"/>
                <a:gd name="T10" fmla="*/ 19 w 80"/>
                <a:gd name="T11" fmla="*/ 135 h 148"/>
                <a:gd name="T12" fmla="*/ 79 w 80"/>
                <a:gd name="T13" fmla="*/ 25 h 148"/>
                <a:gd name="T14" fmla="*/ 79 w 80"/>
                <a:gd name="T15" fmla="*/ 0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8">
                  <a:moveTo>
                    <a:pt x="79" y="0"/>
                  </a:moveTo>
                  <a:lnTo>
                    <a:pt x="18" y="112"/>
                  </a:lnTo>
                  <a:lnTo>
                    <a:pt x="18" y="74"/>
                  </a:lnTo>
                  <a:lnTo>
                    <a:pt x="0" y="77"/>
                  </a:lnTo>
                  <a:lnTo>
                    <a:pt x="0" y="147"/>
                  </a:lnTo>
                  <a:lnTo>
                    <a:pt x="19" y="135"/>
                  </a:lnTo>
                  <a:lnTo>
                    <a:pt x="79" y="25"/>
                  </a:lnTo>
                  <a:lnTo>
                    <a:pt x="7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4" name="Freeform 55"/>
            <p:cNvSpPr>
              <a:spLocks/>
            </p:cNvSpPr>
            <p:nvPr/>
          </p:nvSpPr>
          <p:spPr bwMode="auto">
            <a:xfrm>
              <a:off x="4153" y="2770"/>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5" name="Freeform 56"/>
            <p:cNvSpPr>
              <a:spLocks/>
            </p:cNvSpPr>
            <p:nvPr/>
          </p:nvSpPr>
          <p:spPr bwMode="auto">
            <a:xfrm>
              <a:off x="4153" y="2770"/>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6" name="Freeform 57"/>
            <p:cNvSpPr>
              <a:spLocks/>
            </p:cNvSpPr>
            <p:nvPr/>
          </p:nvSpPr>
          <p:spPr bwMode="auto">
            <a:xfrm>
              <a:off x="4094" y="2669"/>
              <a:ext cx="89" cy="121"/>
            </a:xfrm>
            <a:custGeom>
              <a:avLst/>
              <a:gdLst>
                <a:gd name="T0" fmla="*/ 32 w 89"/>
                <a:gd name="T1" fmla="*/ 110 h 121"/>
                <a:gd name="T2" fmla="*/ 88 w 89"/>
                <a:gd name="T3" fmla="*/ 4 h 121"/>
                <a:gd name="T4" fmla="*/ 78 w 89"/>
                <a:gd name="T5" fmla="*/ 0 h 121"/>
                <a:gd name="T6" fmla="*/ 21 w 89"/>
                <a:gd name="T7" fmla="*/ 101 h 121"/>
                <a:gd name="T8" fmla="*/ 0 w 89"/>
                <a:gd name="T9" fmla="*/ 112 h 121"/>
                <a:gd name="T10" fmla="*/ 16 w 89"/>
                <a:gd name="T11" fmla="*/ 120 h 121"/>
                <a:gd name="T12" fmla="*/ 32 w 89"/>
                <a:gd name="T13" fmla="*/ 110 h 121"/>
              </a:gdLst>
              <a:ahLst/>
              <a:cxnLst>
                <a:cxn ang="0">
                  <a:pos x="T0" y="T1"/>
                </a:cxn>
                <a:cxn ang="0">
                  <a:pos x="T2" y="T3"/>
                </a:cxn>
                <a:cxn ang="0">
                  <a:pos x="T4" y="T5"/>
                </a:cxn>
                <a:cxn ang="0">
                  <a:pos x="T6" y="T7"/>
                </a:cxn>
                <a:cxn ang="0">
                  <a:pos x="T8" y="T9"/>
                </a:cxn>
                <a:cxn ang="0">
                  <a:pos x="T10" y="T11"/>
                </a:cxn>
                <a:cxn ang="0">
                  <a:pos x="T12" y="T13"/>
                </a:cxn>
              </a:cxnLst>
              <a:rect l="0" t="0" r="r" b="b"/>
              <a:pathLst>
                <a:path w="89" h="121">
                  <a:moveTo>
                    <a:pt x="32" y="110"/>
                  </a:moveTo>
                  <a:lnTo>
                    <a:pt x="88" y="4"/>
                  </a:lnTo>
                  <a:lnTo>
                    <a:pt x="78" y="0"/>
                  </a:lnTo>
                  <a:lnTo>
                    <a:pt x="21" y="101"/>
                  </a:lnTo>
                  <a:lnTo>
                    <a:pt x="0" y="112"/>
                  </a:lnTo>
                  <a:lnTo>
                    <a:pt x="16" y="120"/>
                  </a:lnTo>
                  <a:lnTo>
                    <a:pt x="32" y="11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7" name="Freeform 58"/>
            <p:cNvSpPr>
              <a:spLocks/>
            </p:cNvSpPr>
            <p:nvPr/>
          </p:nvSpPr>
          <p:spPr bwMode="auto">
            <a:xfrm>
              <a:off x="4094" y="2669"/>
              <a:ext cx="95" cy="127"/>
            </a:xfrm>
            <a:custGeom>
              <a:avLst/>
              <a:gdLst>
                <a:gd name="T0" fmla="*/ 34 w 95"/>
                <a:gd name="T1" fmla="*/ 116 h 127"/>
                <a:gd name="T2" fmla="*/ 94 w 95"/>
                <a:gd name="T3" fmla="*/ 4 h 127"/>
                <a:gd name="T4" fmla="*/ 83 w 95"/>
                <a:gd name="T5" fmla="*/ 0 h 127"/>
                <a:gd name="T6" fmla="*/ 22 w 95"/>
                <a:gd name="T7" fmla="*/ 106 h 127"/>
                <a:gd name="T8" fmla="*/ 0 w 95"/>
                <a:gd name="T9" fmla="*/ 118 h 127"/>
                <a:gd name="T10" fmla="*/ 17 w 95"/>
                <a:gd name="T11" fmla="*/ 126 h 127"/>
                <a:gd name="T12" fmla="*/ 34 w 95"/>
                <a:gd name="T13" fmla="*/ 116 h 127"/>
              </a:gdLst>
              <a:ahLst/>
              <a:cxnLst>
                <a:cxn ang="0">
                  <a:pos x="T0" y="T1"/>
                </a:cxn>
                <a:cxn ang="0">
                  <a:pos x="T2" y="T3"/>
                </a:cxn>
                <a:cxn ang="0">
                  <a:pos x="T4" y="T5"/>
                </a:cxn>
                <a:cxn ang="0">
                  <a:pos x="T6" y="T7"/>
                </a:cxn>
                <a:cxn ang="0">
                  <a:pos x="T8" y="T9"/>
                </a:cxn>
                <a:cxn ang="0">
                  <a:pos x="T10" y="T11"/>
                </a:cxn>
                <a:cxn ang="0">
                  <a:pos x="T12" y="T13"/>
                </a:cxn>
              </a:cxnLst>
              <a:rect l="0" t="0" r="r" b="b"/>
              <a:pathLst>
                <a:path w="95" h="127">
                  <a:moveTo>
                    <a:pt x="34" y="116"/>
                  </a:moveTo>
                  <a:lnTo>
                    <a:pt x="94" y="4"/>
                  </a:lnTo>
                  <a:lnTo>
                    <a:pt x="83" y="0"/>
                  </a:lnTo>
                  <a:lnTo>
                    <a:pt x="22" y="106"/>
                  </a:lnTo>
                  <a:lnTo>
                    <a:pt x="0" y="118"/>
                  </a:lnTo>
                  <a:lnTo>
                    <a:pt x="17" y="126"/>
                  </a:lnTo>
                  <a:lnTo>
                    <a:pt x="34" y="11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8" name="Freeform 59"/>
            <p:cNvSpPr>
              <a:spLocks/>
            </p:cNvSpPr>
            <p:nvPr/>
          </p:nvSpPr>
          <p:spPr bwMode="auto">
            <a:xfrm>
              <a:off x="4111" y="2673"/>
              <a:ext cx="72" cy="139"/>
            </a:xfrm>
            <a:custGeom>
              <a:avLst/>
              <a:gdLst>
                <a:gd name="T0" fmla="*/ 71 w 72"/>
                <a:gd name="T1" fmla="*/ 0 h 139"/>
                <a:gd name="T2" fmla="*/ 18 w 72"/>
                <a:gd name="T3" fmla="*/ 104 h 139"/>
                <a:gd name="T4" fmla="*/ 18 w 72"/>
                <a:gd name="T5" fmla="*/ 69 h 139"/>
                <a:gd name="T6" fmla="*/ 0 w 72"/>
                <a:gd name="T7" fmla="*/ 72 h 139"/>
                <a:gd name="T8" fmla="*/ 0 w 72"/>
                <a:gd name="T9" fmla="*/ 138 h 139"/>
                <a:gd name="T10" fmla="*/ 18 w 72"/>
                <a:gd name="T11" fmla="*/ 127 h 139"/>
                <a:gd name="T12" fmla="*/ 71 w 72"/>
                <a:gd name="T13" fmla="*/ 24 h 139"/>
                <a:gd name="T14" fmla="*/ 71 w 72"/>
                <a:gd name="T15" fmla="*/ 0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39">
                  <a:moveTo>
                    <a:pt x="71" y="0"/>
                  </a:moveTo>
                  <a:lnTo>
                    <a:pt x="18" y="104"/>
                  </a:lnTo>
                  <a:lnTo>
                    <a:pt x="18" y="69"/>
                  </a:lnTo>
                  <a:lnTo>
                    <a:pt x="0" y="72"/>
                  </a:lnTo>
                  <a:lnTo>
                    <a:pt x="0" y="138"/>
                  </a:lnTo>
                  <a:lnTo>
                    <a:pt x="18" y="127"/>
                  </a:lnTo>
                  <a:lnTo>
                    <a:pt x="71" y="24"/>
                  </a:lnTo>
                  <a:lnTo>
                    <a:pt x="71"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89" name="Freeform 60"/>
            <p:cNvSpPr>
              <a:spLocks/>
            </p:cNvSpPr>
            <p:nvPr/>
          </p:nvSpPr>
          <p:spPr bwMode="auto">
            <a:xfrm>
              <a:off x="4111" y="2673"/>
              <a:ext cx="78" cy="145"/>
            </a:xfrm>
            <a:custGeom>
              <a:avLst/>
              <a:gdLst>
                <a:gd name="T0" fmla="*/ 77 w 78"/>
                <a:gd name="T1" fmla="*/ 0 h 145"/>
                <a:gd name="T2" fmla="*/ 19 w 78"/>
                <a:gd name="T3" fmla="*/ 109 h 145"/>
                <a:gd name="T4" fmla="*/ 19 w 78"/>
                <a:gd name="T5" fmla="*/ 72 h 145"/>
                <a:gd name="T6" fmla="*/ 0 w 78"/>
                <a:gd name="T7" fmla="*/ 75 h 145"/>
                <a:gd name="T8" fmla="*/ 0 w 78"/>
                <a:gd name="T9" fmla="*/ 144 h 145"/>
                <a:gd name="T10" fmla="*/ 19 w 78"/>
                <a:gd name="T11" fmla="*/ 132 h 145"/>
                <a:gd name="T12" fmla="*/ 77 w 78"/>
                <a:gd name="T13" fmla="*/ 25 h 145"/>
                <a:gd name="T14" fmla="*/ 77 w 78"/>
                <a:gd name="T15" fmla="*/ 0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145">
                  <a:moveTo>
                    <a:pt x="77" y="0"/>
                  </a:moveTo>
                  <a:lnTo>
                    <a:pt x="19" y="109"/>
                  </a:lnTo>
                  <a:lnTo>
                    <a:pt x="19" y="72"/>
                  </a:lnTo>
                  <a:lnTo>
                    <a:pt x="0" y="75"/>
                  </a:lnTo>
                  <a:lnTo>
                    <a:pt x="0" y="144"/>
                  </a:lnTo>
                  <a:lnTo>
                    <a:pt x="19" y="132"/>
                  </a:lnTo>
                  <a:lnTo>
                    <a:pt x="77" y="25"/>
                  </a:lnTo>
                  <a:lnTo>
                    <a:pt x="7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0" name="Freeform 61"/>
            <p:cNvSpPr>
              <a:spLocks/>
            </p:cNvSpPr>
            <p:nvPr/>
          </p:nvSpPr>
          <p:spPr bwMode="auto">
            <a:xfrm>
              <a:off x="4094" y="2743"/>
              <a:ext cx="12" cy="68"/>
            </a:xfrm>
            <a:custGeom>
              <a:avLst/>
              <a:gdLst>
                <a:gd name="T0" fmla="*/ 0 w 12"/>
                <a:gd name="T1" fmla="*/ 0 h 68"/>
                <a:gd name="T2" fmla="*/ 0 w 12"/>
                <a:gd name="T3" fmla="*/ 60 h 68"/>
                <a:gd name="T4" fmla="*/ 11 w 12"/>
                <a:gd name="T5" fmla="*/ 67 h 68"/>
                <a:gd name="T6" fmla="*/ 11 w 12"/>
                <a:gd name="T7" fmla="*/ 5 h 68"/>
                <a:gd name="T8" fmla="*/ 0 w 12"/>
                <a:gd name="T9" fmla="*/ 0 h 68"/>
              </a:gdLst>
              <a:ahLst/>
              <a:cxnLst>
                <a:cxn ang="0">
                  <a:pos x="T0" y="T1"/>
                </a:cxn>
                <a:cxn ang="0">
                  <a:pos x="T2" y="T3"/>
                </a:cxn>
                <a:cxn ang="0">
                  <a:pos x="T4" y="T5"/>
                </a:cxn>
                <a:cxn ang="0">
                  <a:pos x="T6" y="T7"/>
                </a:cxn>
                <a:cxn ang="0">
                  <a:pos x="T8" y="T9"/>
                </a:cxn>
              </a:cxnLst>
              <a:rect l="0" t="0" r="r" b="b"/>
              <a:pathLst>
                <a:path w="12" h="68">
                  <a:moveTo>
                    <a:pt x="0" y="0"/>
                  </a:moveTo>
                  <a:lnTo>
                    <a:pt x="0" y="60"/>
                  </a:lnTo>
                  <a:lnTo>
                    <a:pt x="11" y="67"/>
                  </a:lnTo>
                  <a:lnTo>
                    <a:pt x="11"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1" name="Freeform 62"/>
            <p:cNvSpPr>
              <a:spLocks/>
            </p:cNvSpPr>
            <p:nvPr/>
          </p:nvSpPr>
          <p:spPr bwMode="auto">
            <a:xfrm>
              <a:off x="4094" y="2743"/>
              <a:ext cx="18" cy="74"/>
            </a:xfrm>
            <a:custGeom>
              <a:avLst/>
              <a:gdLst>
                <a:gd name="T0" fmla="*/ 0 w 18"/>
                <a:gd name="T1" fmla="*/ 0 h 74"/>
                <a:gd name="T2" fmla="*/ 0 w 18"/>
                <a:gd name="T3" fmla="*/ 65 h 74"/>
                <a:gd name="T4" fmla="*/ 17 w 18"/>
                <a:gd name="T5" fmla="*/ 73 h 74"/>
                <a:gd name="T6" fmla="*/ 17 w 18"/>
                <a:gd name="T7" fmla="*/ 5 h 74"/>
                <a:gd name="T8" fmla="*/ 0 w 18"/>
                <a:gd name="T9" fmla="*/ 0 h 74"/>
              </a:gdLst>
              <a:ahLst/>
              <a:cxnLst>
                <a:cxn ang="0">
                  <a:pos x="T0" y="T1"/>
                </a:cxn>
                <a:cxn ang="0">
                  <a:pos x="T2" y="T3"/>
                </a:cxn>
                <a:cxn ang="0">
                  <a:pos x="T4" y="T5"/>
                </a:cxn>
                <a:cxn ang="0">
                  <a:pos x="T6" y="T7"/>
                </a:cxn>
                <a:cxn ang="0">
                  <a:pos x="T8" y="T9"/>
                </a:cxn>
              </a:cxnLst>
              <a:rect l="0" t="0" r="r" b="b"/>
              <a:pathLst>
                <a:path w="18" h="74">
                  <a:moveTo>
                    <a:pt x="0" y="0"/>
                  </a:moveTo>
                  <a:lnTo>
                    <a:pt x="0" y="65"/>
                  </a:lnTo>
                  <a:lnTo>
                    <a:pt x="17" y="73"/>
                  </a:lnTo>
                  <a:lnTo>
                    <a:pt x="17"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2" name="Freeform 63"/>
            <p:cNvSpPr>
              <a:spLocks/>
            </p:cNvSpPr>
            <p:nvPr/>
          </p:nvSpPr>
          <p:spPr bwMode="auto">
            <a:xfrm>
              <a:off x="4036" y="2646"/>
              <a:ext cx="87" cy="116"/>
            </a:xfrm>
            <a:custGeom>
              <a:avLst/>
              <a:gdLst>
                <a:gd name="T0" fmla="*/ 32 w 87"/>
                <a:gd name="T1" fmla="*/ 105 h 116"/>
                <a:gd name="T2" fmla="*/ 86 w 87"/>
                <a:gd name="T3" fmla="*/ 4 h 116"/>
                <a:gd name="T4" fmla="*/ 76 w 87"/>
                <a:gd name="T5" fmla="*/ 0 h 116"/>
                <a:gd name="T6" fmla="*/ 21 w 87"/>
                <a:gd name="T7" fmla="*/ 97 h 116"/>
                <a:gd name="T8" fmla="*/ 0 w 87"/>
                <a:gd name="T9" fmla="*/ 107 h 116"/>
                <a:gd name="T10" fmla="*/ 16 w 87"/>
                <a:gd name="T11" fmla="*/ 115 h 116"/>
                <a:gd name="T12" fmla="*/ 32 w 87"/>
                <a:gd name="T13" fmla="*/ 105 h 116"/>
              </a:gdLst>
              <a:ahLst/>
              <a:cxnLst>
                <a:cxn ang="0">
                  <a:pos x="T0" y="T1"/>
                </a:cxn>
                <a:cxn ang="0">
                  <a:pos x="T2" y="T3"/>
                </a:cxn>
                <a:cxn ang="0">
                  <a:pos x="T4" y="T5"/>
                </a:cxn>
                <a:cxn ang="0">
                  <a:pos x="T6" y="T7"/>
                </a:cxn>
                <a:cxn ang="0">
                  <a:pos x="T8" y="T9"/>
                </a:cxn>
                <a:cxn ang="0">
                  <a:pos x="T10" y="T11"/>
                </a:cxn>
                <a:cxn ang="0">
                  <a:pos x="T12" y="T13"/>
                </a:cxn>
              </a:cxnLst>
              <a:rect l="0" t="0" r="r" b="b"/>
              <a:pathLst>
                <a:path w="87" h="116">
                  <a:moveTo>
                    <a:pt x="32" y="105"/>
                  </a:moveTo>
                  <a:lnTo>
                    <a:pt x="86" y="4"/>
                  </a:lnTo>
                  <a:lnTo>
                    <a:pt x="76" y="0"/>
                  </a:lnTo>
                  <a:lnTo>
                    <a:pt x="21" y="97"/>
                  </a:lnTo>
                  <a:lnTo>
                    <a:pt x="0" y="107"/>
                  </a:lnTo>
                  <a:lnTo>
                    <a:pt x="16" y="115"/>
                  </a:lnTo>
                  <a:lnTo>
                    <a:pt x="32" y="105"/>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3" name="Freeform 64"/>
            <p:cNvSpPr>
              <a:spLocks/>
            </p:cNvSpPr>
            <p:nvPr/>
          </p:nvSpPr>
          <p:spPr bwMode="auto">
            <a:xfrm>
              <a:off x="4036" y="2646"/>
              <a:ext cx="93" cy="122"/>
            </a:xfrm>
            <a:custGeom>
              <a:avLst/>
              <a:gdLst>
                <a:gd name="T0" fmla="*/ 34 w 93"/>
                <a:gd name="T1" fmla="*/ 111 h 122"/>
                <a:gd name="T2" fmla="*/ 92 w 93"/>
                <a:gd name="T3" fmla="*/ 4 h 122"/>
                <a:gd name="T4" fmla="*/ 81 w 93"/>
                <a:gd name="T5" fmla="*/ 0 h 122"/>
                <a:gd name="T6" fmla="*/ 22 w 93"/>
                <a:gd name="T7" fmla="*/ 102 h 122"/>
                <a:gd name="T8" fmla="*/ 0 w 93"/>
                <a:gd name="T9" fmla="*/ 113 h 122"/>
                <a:gd name="T10" fmla="*/ 17 w 93"/>
                <a:gd name="T11" fmla="*/ 121 h 122"/>
                <a:gd name="T12" fmla="*/ 34 w 93"/>
                <a:gd name="T13" fmla="*/ 111 h 122"/>
              </a:gdLst>
              <a:ahLst/>
              <a:cxnLst>
                <a:cxn ang="0">
                  <a:pos x="T0" y="T1"/>
                </a:cxn>
                <a:cxn ang="0">
                  <a:pos x="T2" y="T3"/>
                </a:cxn>
                <a:cxn ang="0">
                  <a:pos x="T4" y="T5"/>
                </a:cxn>
                <a:cxn ang="0">
                  <a:pos x="T6" y="T7"/>
                </a:cxn>
                <a:cxn ang="0">
                  <a:pos x="T8" y="T9"/>
                </a:cxn>
                <a:cxn ang="0">
                  <a:pos x="T10" y="T11"/>
                </a:cxn>
                <a:cxn ang="0">
                  <a:pos x="T12" y="T13"/>
                </a:cxn>
              </a:cxnLst>
              <a:rect l="0" t="0" r="r" b="b"/>
              <a:pathLst>
                <a:path w="93" h="122">
                  <a:moveTo>
                    <a:pt x="34" y="111"/>
                  </a:moveTo>
                  <a:lnTo>
                    <a:pt x="92" y="4"/>
                  </a:lnTo>
                  <a:lnTo>
                    <a:pt x="81" y="0"/>
                  </a:lnTo>
                  <a:lnTo>
                    <a:pt x="22" y="102"/>
                  </a:lnTo>
                  <a:lnTo>
                    <a:pt x="0" y="113"/>
                  </a:lnTo>
                  <a:lnTo>
                    <a:pt x="17" y="121"/>
                  </a:lnTo>
                  <a:lnTo>
                    <a:pt x="34" y="1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4" name="Freeform 65"/>
            <p:cNvSpPr>
              <a:spLocks/>
            </p:cNvSpPr>
            <p:nvPr/>
          </p:nvSpPr>
          <p:spPr bwMode="auto">
            <a:xfrm>
              <a:off x="4052" y="2650"/>
              <a:ext cx="71" cy="134"/>
            </a:xfrm>
            <a:custGeom>
              <a:avLst/>
              <a:gdLst>
                <a:gd name="T0" fmla="*/ 70 w 71"/>
                <a:gd name="T1" fmla="*/ 0 h 134"/>
                <a:gd name="T2" fmla="*/ 18 w 71"/>
                <a:gd name="T3" fmla="*/ 100 h 134"/>
                <a:gd name="T4" fmla="*/ 18 w 71"/>
                <a:gd name="T5" fmla="*/ 64 h 134"/>
                <a:gd name="T6" fmla="*/ 0 w 71"/>
                <a:gd name="T7" fmla="*/ 67 h 134"/>
                <a:gd name="T8" fmla="*/ 0 w 71"/>
                <a:gd name="T9" fmla="*/ 133 h 134"/>
                <a:gd name="T10" fmla="*/ 18 w 71"/>
                <a:gd name="T11" fmla="*/ 122 h 134"/>
                <a:gd name="T12" fmla="*/ 70 w 71"/>
                <a:gd name="T13" fmla="*/ 25 h 134"/>
                <a:gd name="T14" fmla="*/ 70 w 71"/>
                <a:gd name="T15" fmla="*/ 0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134">
                  <a:moveTo>
                    <a:pt x="70" y="0"/>
                  </a:moveTo>
                  <a:lnTo>
                    <a:pt x="18" y="100"/>
                  </a:lnTo>
                  <a:lnTo>
                    <a:pt x="18" y="64"/>
                  </a:lnTo>
                  <a:lnTo>
                    <a:pt x="0" y="67"/>
                  </a:lnTo>
                  <a:lnTo>
                    <a:pt x="0" y="133"/>
                  </a:lnTo>
                  <a:lnTo>
                    <a:pt x="18" y="122"/>
                  </a:lnTo>
                  <a:lnTo>
                    <a:pt x="70" y="25"/>
                  </a:lnTo>
                  <a:lnTo>
                    <a:pt x="70"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5" name="Freeform 66"/>
            <p:cNvSpPr>
              <a:spLocks/>
            </p:cNvSpPr>
            <p:nvPr/>
          </p:nvSpPr>
          <p:spPr bwMode="auto">
            <a:xfrm>
              <a:off x="4052" y="2650"/>
              <a:ext cx="77" cy="140"/>
            </a:xfrm>
            <a:custGeom>
              <a:avLst/>
              <a:gdLst>
                <a:gd name="T0" fmla="*/ 76 w 77"/>
                <a:gd name="T1" fmla="*/ 0 h 140"/>
                <a:gd name="T2" fmla="*/ 19 w 77"/>
                <a:gd name="T3" fmla="*/ 105 h 140"/>
                <a:gd name="T4" fmla="*/ 19 w 77"/>
                <a:gd name="T5" fmla="*/ 67 h 140"/>
                <a:gd name="T6" fmla="*/ 0 w 77"/>
                <a:gd name="T7" fmla="*/ 70 h 140"/>
                <a:gd name="T8" fmla="*/ 0 w 77"/>
                <a:gd name="T9" fmla="*/ 139 h 140"/>
                <a:gd name="T10" fmla="*/ 19 w 77"/>
                <a:gd name="T11" fmla="*/ 128 h 140"/>
                <a:gd name="T12" fmla="*/ 76 w 77"/>
                <a:gd name="T13" fmla="*/ 26 h 140"/>
                <a:gd name="T14" fmla="*/ 76 w 77"/>
                <a:gd name="T15" fmla="*/ 0 h 1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140">
                  <a:moveTo>
                    <a:pt x="76" y="0"/>
                  </a:moveTo>
                  <a:lnTo>
                    <a:pt x="19" y="105"/>
                  </a:lnTo>
                  <a:lnTo>
                    <a:pt x="19" y="67"/>
                  </a:lnTo>
                  <a:lnTo>
                    <a:pt x="0" y="70"/>
                  </a:lnTo>
                  <a:lnTo>
                    <a:pt x="0" y="139"/>
                  </a:lnTo>
                  <a:lnTo>
                    <a:pt x="19" y="128"/>
                  </a:lnTo>
                  <a:lnTo>
                    <a:pt x="76" y="26"/>
                  </a:lnTo>
                  <a:lnTo>
                    <a:pt x="7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6" name="Freeform 67"/>
            <p:cNvSpPr>
              <a:spLocks/>
            </p:cNvSpPr>
            <p:nvPr/>
          </p:nvSpPr>
          <p:spPr bwMode="auto">
            <a:xfrm>
              <a:off x="4036" y="2714"/>
              <a:ext cx="11" cy="70"/>
            </a:xfrm>
            <a:custGeom>
              <a:avLst/>
              <a:gdLst>
                <a:gd name="T0" fmla="*/ 0 w 11"/>
                <a:gd name="T1" fmla="*/ 0 h 70"/>
                <a:gd name="T2" fmla="*/ 0 w 11"/>
                <a:gd name="T3" fmla="*/ 62 h 70"/>
                <a:gd name="T4" fmla="*/ 10 w 11"/>
                <a:gd name="T5" fmla="*/ 69 h 70"/>
                <a:gd name="T6" fmla="*/ 10 w 11"/>
                <a:gd name="T7" fmla="*/ 6 h 70"/>
                <a:gd name="T8" fmla="*/ 0 w 11"/>
                <a:gd name="T9" fmla="*/ 0 h 70"/>
              </a:gdLst>
              <a:ahLst/>
              <a:cxnLst>
                <a:cxn ang="0">
                  <a:pos x="T0" y="T1"/>
                </a:cxn>
                <a:cxn ang="0">
                  <a:pos x="T2" y="T3"/>
                </a:cxn>
                <a:cxn ang="0">
                  <a:pos x="T4" y="T5"/>
                </a:cxn>
                <a:cxn ang="0">
                  <a:pos x="T6" y="T7"/>
                </a:cxn>
                <a:cxn ang="0">
                  <a:pos x="T8" y="T9"/>
                </a:cxn>
              </a:cxnLst>
              <a:rect l="0" t="0" r="r" b="b"/>
              <a:pathLst>
                <a:path w="11" h="70">
                  <a:moveTo>
                    <a:pt x="0" y="0"/>
                  </a:moveTo>
                  <a:lnTo>
                    <a:pt x="0" y="62"/>
                  </a:lnTo>
                  <a:lnTo>
                    <a:pt x="10" y="69"/>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7" name="Freeform 68"/>
            <p:cNvSpPr>
              <a:spLocks/>
            </p:cNvSpPr>
            <p:nvPr/>
          </p:nvSpPr>
          <p:spPr bwMode="auto">
            <a:xfrm>
              <a:off x="4036" y="2714"/>
              <a:ext cx="17" cy="76"/>
            </a:xfrm>
            <a:custGeom>
              <a:avLst/>
              <a:gdLst>
                <a:gd name="T0" fmla="*/ 0 w 17"/>
                <a:gd name="T1" fmla="*/ 0 h 76"/>
                <a:gd name="T2" fmla="*/ 0 w 17"/>
                <a:gd name="T3" fmla="*/ 67 h 76"/>
                <a:gd name="T4" fmla="*/ 16 w 17"/>
                <a:gd name="T5" fmla="*/ 75 h 76"/>
                <a:gd name="T6" fmla="*/ 16 w 17"/>
                <a:gd name="T7" fmla="*/ 6 h 76"/>
                <a:gd name="T8" fmla="*/ 0 w 17"/>
                <a:gd name="T9" fmla="*/ 0 h 76"/>
              </a:gdLst>
              <a:ahLst/>
              <a:cxnLst>
                <a:cxn ang="0">
                  <a:pos x="T0" y="T1"/>
                </a:cxn>
                <a:cxn ang="0">
                  <a:pos x="T2" y="T3"/>
                </a:cxn>
                <a:cxn ang="0">
                  <a:pos x="T4" y="T5"/>
                </a:cxn>
                <a:cxn ang="0">
                  <a:pos x="T6" y="T7"/>
                </a:cxn>
                <a:cxn ang="0">
                  <a:pos x="T8" y="T9"/>
                </a:cxn>
              </a:cxnLst>
              <a:rect l="0" t="0" r="r" b="b"/>
              <a:pathLst>
                <a:path w="17" h="76">
                  <a:moveTo>
                    <a:pt x="0" y="0"/>
                  </a:moveTo>
                  <a:lnTo>
                    <a:pt x="0" y="67"/>
                  </a:lnTo>
                  <a:lnTo>
                    <a:pt x="16" y="75"/>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8" name="Freeform 69"/>
            <p:cNvSpPr>
              <a:spLocks/>
            </p:cNvSpPr>
            <p:nvPr/>
          </p:nvSpPr>
          <p:spPr bwMode="auto">
            <a:xfrm>
              <a:off x="3978" y="2619"/>
              <a:ext cx="86" cy="116"/>
            </a:xfrm>
            <a:custGeom>
              <a:avLst/>
              <a:gdLst>
                <a:gd name="T0" fmla="*/ 32 w 86"/>
                <a:gd name="T1" fmla="*/ 105 h 116"/>
                <a:gd name="T2" fmla="*/ 85 w 86"/>
                <a:gd name="T3" fmla="*/ 3 h 116"/>
                <a:gd name="T4" fmla="*/ 75 w 86"/>
                <a:gd name="T5" fmla="*/ 0 h 116"/>
                <a:gd name="T6" fmla="*/ 20 w 86"/>
                <a:gd name="T7" fmla="*/ 96 h 116"/>
                <a:gd name="T8" fmla="*/ 0 w 86"/>
                <a:gd name="T9" fmla="*/ 107 h 116"/>
                <a:gd name="T10" fmla="*/ 15 w 86"/>
                <a:gd name="T11" fmla="*/ 115 h 116"/>
                <a:gd name="T12" fmla="*/ 32 w 86"/>
                <a:gd name="T13" fmla="*/ 105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32" y="105"/>
                  </a:moveTo>
                  <a:lnTo>
                    <a:pt x="85" y="3"/>
                  </a:lnTo>
                  <a:lnTo>
                    <a:pt x="75" y="0"/>
                  </a:lnTo>
                  <a:lnTo>
                    <a:pt x="20" y="96"/>
                  </a:lnTo>
                  <a:lnTo>
                    <a:pt x="0" y="107"/>
                  </a:lnTo>
                  <a:lnTo>
                    <a:pt x="15" y="115"/>
                  </a:lnTo>
                  <a:lnTo>
                    <a:pt x="32" y="105"/>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99" name="Freeform 70"/>
            <p:cNvSpPr>
              <a:spLocks/>
            </p:cNvSpPr>
            <p:nvPr/>
          </p:nvSpPr>
          <p:spPr bwMode="auto">
            <a:xfrm>
              <a:off x="3978" y="2619"/>
              <a:ext cx="92" cy="122"/>
            </a:xfrm>
            <a:custGeom>
              <a:avLst/>
              <a:gdLst>
                <a:gd name="T0" fmla="*/ 34 w 92"/>
                <a:gd name="T1" fmla="*/ 110 h 122"/>
                <a:gd name="T2" fmla="*/ 91 w 92"/>
                <a:gd name="T3" fmla="*/ 3 h 122"/>
                <a:gd name="T4" fmla="*/ 80 w 92"/>
                <a:gd name="T5" fmla="*/ 0 h 122"/>
                <a:gd name="T6" fmla="*/ 21 w 92"/>
                <a:gd name="T7" fmla="*/ 101 h 122"/>
                <a:gd name="T8" fmla="*/ 0 w 92"/>
                <a:gd name="T9" fmla="*/ 113 h 122"/>
                <a:gd name="T10" fmla="*/ 16 w 92"/>
                <a:gd name="T11" fmla="*/ 121 h 122"/>
                <a:gd name="T12" fmla="*/ 34 w 92"/>
                <a:gd name="T13" fmla="*/ 110 h 122"/>
              </a:gdLst>
              <a:ahLst/>
              <a:cxnLst>
                <a:cxn ang="0">
                  <a:pos x="T0" y="T1"/>
                </a:cxn>
                <a:cxn ang="0">
                  <a:pos x="T2" y="T3"/>
                </a:cxn>
                <a:cxn ang="0">
                  <a:pos x="T4" y="T5"/>
                </a:cxn>
                <a:cxn ang="0">
                  <a:pos x="T6" y="T7"/>
                </a:cxn>
                <a:cxn ang="0">
                  <a:pos x="T8" y="T9"/>
                </a:cxn>
                <a:cxn ang="0">
                  <a:pos x="T10" y="T11"/>
                </a:cxn>
                <a:cxn ang="0">
                  <a:pos x="T12" y="T13"/>
                </a:cxn>
              </a:cxnLst>
              <a:rect l="0" t="0" r="r" b="b"/>
              <a:pathLst>
                <a:path w="92" h="122">
                  <a:moveTo>
                    <a:pt x="34" y="110"/>
                  </a:moveTo>
                  <a:lnTo>
                    <a:pt x="91" y="3"/>
                  </a:lnTo>
                  <a:lnTo>
                    <a:pt x="80" y="0"/>
                  </a:lnTo>
                  <a:lnTo>
                    <a:pt x="21" y="101"/>
                  </a:lnTo>
                  <a:lnTo>
                    <a:pt x="0" y="113"/>
                  </a:lnTo>
                  <a:lnTo>
                    <a:pt x="16" y="121"/>
                  </a:lnTo>
                  <a:lnTo>
                    <a:pt x="34" y="1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0" name="Freeform 71"/>
            <p:cNvSpPr>
              <a:spLocks/>
            </p:cNvSpPr>
            <p:nvPr/>
          </p:nvSpPr>
          <p:spPr bwMode="auto">
            <a:xfrm>
              <a:off x="3994" y="2622"/>
              <a:ext cx="70" cy="134"/>
            </a:xfrm>
            <a:custGeom>
              <a:avLst/>
              <a:gdLst>
                <a:gd name="T0" fmla="*/ 69 w 70"/>
                <a:gd name="T1" fmla="*/ 0 h 134"/>
                <a:gd name="T2" fmla="*/ 17 w 70"/>
                <a:gd name="T3" fmla="*/ 100 h 134"/>
                <a:gd name="T4" fmla="*/ 17 w 70"/>
                <a:gd name="T5" fmla="*/ 64 h 134"/>
                <a:gd name="T6" fmla="*/ 0 w 70"/>
                <a:gd name="T7" fmla="*/ 67 h 134"/>
                <a:gd name="T8" fmla="*/ 0 w 70"/>
                <a:gd name="T9" fmla="*/ 133 h 134"/>
                <a:gd name="T10" fmla="*/ 17 w 70"/>
                <a:gd name="T11" fmla="*/ 122 h 134"/>
                <a:gd name="T12" fmla="*/ 69 w 70"/>
                <a:gd name="T13" fmla="*/ 25 h 134"/>
                <a:gd name="T14" fmla="*/ 69 w 70"/>
                <a:gd name="T15" fmla="*/ 0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134">
                  <a:moveTo>
                    <a:pt x="69" y="0"/>
                  </a:moveTo>
                  <a:lnTo>
                    <a:pt x="17" y="100"/>
                  </a:lnTo>
                  <a:lnTo>
                    <a:pt x="17" y="64"/>
                  </a:lnTo>
                  <a:lnTo>
                    <a:pt x="0" y="67"/>
                  </a:lnTo>
                  <a:lnTo>
                    <a:pt x="0" y="133"/>
                  </a:lnTo>
                  <a:lnTo>
                    <a:pt x="17" y="122"/>
                  </a:lnTo>
                  <a:lnTo>
                    <a:pt x="69" y="25"/>
                  </a:lnTo>
                  <a:lnTo>
                    <a:pt x="69"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1" name="Freeform 72"/>
            <p:cNvSpPr>
              <a:spLocks/>
            </p:cNvSpPr>
            <p:nvPr/>
          </p:nvSpPr>
          <p:spPr bwMode="auto">
            <a:xfrm>
              <a:off x="3994" y="2622"/>
              <a:ext cx="76" cy="140"/>
            </a:xfrm>
            <a:custGeom>
              <a:avLst/>
              <a:gdLst>
                <a:gd name="T0" fmla="*/ 75 w 76"/>
                <a:gd name="T1" fmla="*/ 0 h 140"/>
                <a:gd name="T2" fmla="*/ 19 w 76"/>
                <a:gd name="T3" fmla="*/ 104 h 140"/>
                <a:gd name="T4" fmla="*/ 19 w 76"/>
                <a:gd name="T5" fmla="*/ 67 h 140"/>
                <a:gd name="T6" fmla="*/ 0 w 76"/>
                <a:gd name="T7" fmla="*/ 70 h 140"/>
                <a:gd name="T8" fmla="*/ 0 w 76"/>
                <a:gd name="T9" fmla="*/ 139 h 140"/>
                <a:gd name="T10" fmla="*/ 19 w 76"/>
                <a:gd name="T11" fmla="*/ 128 h 140"/>
                <a:gd name="T12" fmla="*/ 75 w 76"/>
                <a:gd name="T13" fmla="*/ 26 h 140"/>
                <a:gd name="T14" fmla="*/ 75 w 76"/>
                <a:gd name="T15" fmla="*/ 0 h 1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140">
                  <a:moveTo>
                    <a:pt x="75" y="0"/>
                  </a:moveTo>
                  <a:lnTo>
                    <a:pt x="19" y="104"/>
                  </a:lnTo>
                  <a:lnTo>
                    <a:pt x="19" y="67"/>
                  </a:lnTo>
                  <a:lnTo>
                    <a:pt x="0" y="70"/>
                  </a:lnTo>
                  <a:lnTo>
                    <a:pt x="0" y="139"/>
                  </a:lnTo>
                  <a:lnTo>
                    <a:pt x="19" y="128"/>
                  </a:lnTo>
                  <a:lnTo>
                    <a:pt x="75" y="26"/>
                  </a:lnTo>
                  <a:lnTo>
                    <a:pt x="75"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2" name="Freeform 73"/>
            <p:cNvSpPr>
              <a:spLocks/>
            </p:cNvSpPr>
            <p:nvPr/>
          </p:nvSpPr>
          <p:spPr bwMode="auto">
            <a:xfrm>
              <a:off x="3978" y="2687"/>
              <a:ext cx="11" cy="69"/>
            </a:xfrm>
            <a:custGeom>
              <a:avLst/>
              <a:gdLst>
                <a:gd name="T0" fmla="*/ 0 w 11"/>
                <a:gd name="T1" fmla="*/ 0 h 69"/>
                <a:gd name="T2" fmla="*/ 0 w 11"/>
                <a:gd name="T3" fmla="*/ 60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0"/>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3" name="Freeform 74"/>
            <p:cNvSpPr>
              <a:spLocks/>
            </p:cNvSpPr>
            <p:nvPr/>
          </p:nvSpPr>
          <p:spPr bwMode="auto">
            <a:xfrm>
              <a:off x="3978" y="2687"/>
              <a:ext cx="17" cy="75"/>
            </a:xfrm>
            <a:custGeom>
              <a:avLst/>
              <a:gdLst>
                <a:gd name="T0" fmla="*/ 0 w 17"/>
                <a:gd name="T1" fmla="*/ 0 h 75"/>
                <a:gd name="T2" fmla="*/ 0 w 17"/>
                <a:gd name="T3" fmla="*/ 65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5"/>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4" name="Freeform 75"/>
            <p:cNvSpPr>
              <a:spLocks/>
            </p:cNvSpPr>
            <p:nvPr/>
          </p:nvSpPr>
          <p:spPr bwMode="auto">
            <a:xfrm>
              <a:off x="3922" y="2595"/>
              <a:ext cx="86" cy="113"/>
            </a:xfrm>
            <a:custGeom>
              <a:avLst/>
              <a:gdLst>
                <a:gd name="T0" fmla="*/ 33 w 86"/>
                <a:gd name="T1" fmla="*/ 102 h 113"/>
                <a:gd name="T2" fmla="*/ 85 w 86"/>
                <a:gd name="T3" fmla="*/ 4 h 113"/>
                <a:gd name="T4" fmla="*/ 74 w 86"/>
                <a:gd name="T5" fmla="*/ 0 h 113"/>
                <a:gd name="T6" fmla="*/ 21 w 86"/>
                <a:gd name="T7" fmla="*/ 93 h 113"/>
                <a:gd name="T8" fmla="*/ 0 w 86"/>
                <a:gd name="T9" fmla="*/ 103 h 113"/>
                <a:gd name="T10" fmla="*/ 17 w 86"/>
                <a:gd name="T11" fmla="*/ 112 h 113"/>
                <a:gd name="T12" fmla="*/ 33 w 86"/>
                <a:gd name="T13" fmla="*/ 102 h 113"/>
              </a:gdLst>
              <a:ahLst/>
              <a:cxnLst>
                <a:cxn ang="0">
                  <a:pos x="T0" y="T1"/>
                </a:cxn>
                <a:cxn ang="0">
                  <a:pos x="T2" y="T3"/>
                </a:cxn>
                <a:cxn ang="0">
                  <a:pos x="T4" y="T5"/>
                </a:cxn>
                <a:cxn ang="0">
                  <a:pos x="T6" y="T7"/>
                </a:cxn>
                <a:cxn ang="0">
                  <a:pos x="T8" y="T9"/>
                </a:cxn>
                <a:cxn ang="0">
                  <a:pos x="T10" y="T11"/>
                </a:cxn>
                <a:cxn ang="0">
                  <a:pos x="T12" y="T13"/>
                </a:cxn>
              </a:cxnLst>
              <a:rect l="0" t="0" r="r" b="b"/>
              <a:pathLst>
                <a:path w="86" h="113">
                  <a:moveTo>
                    <a:pt x="33" y="102"/>
                  </a:moveTo>
                  <a:lnTo>
                    <a:pt x="85" y="4"/>
                  </a:lnTo>
                  <a:lnTo>
                    <a:pt x="74" y="0"/>
                  </a:lnTo>
                  <a:lnTo>
                    <a:pt x="21" y="93"/>
                  </a:lnTo>
                  <a:lnTo>
                    <a:pt x="0" y="103"/>
                  </a:lnTo>
                  <a:lnTo>
                    <a:pt x="17" y="112"/>
                  </a:lnTo>
                  <a:lnTo>
                    <a:pt x="33" y="102"/>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5" name="Freeform 76"/>
            <p:cNvSpPr>
              <a:spLocks/>
            </p:cNvSpPr>
            <p:nvPr/>
          </p:nvSpPr>
          <p:spPr bwMode="auto">
            <a:xfrm>
              <a:off x="3922" y="2595"/>
              <a:ext cx="92" cy="119"/>
            </a:xfrm>
            <a:custGeom>
              <a:avLst/>
              <a:gdLst>
                <a:gd name="T0" fmla="*/ 35 w 92"/>
                <a:gd name="T1" fmla="*/ 107 h 119"/>
                <a:gd name="T2" fmla="*/ 91 w 92"/>
                <a:gd name="T3" fmla="*/ 4 h 119"/>
                <a:gd name="T4" fmla="*/ 79 w 92"/>
                <a:gd name="T5" fmla="*/ 0 h 119"/>
                <a:gd name="T6" fmla="*/ 23 w 92"/>
                <a:gd name="T7" fmla="*/ 98 h 119"/>
                <a:gd name="T8" fmla="*/ 0 w 92"/>
                <a:gd name="T9" fmla="*/ 109 h 119"/>
                <a:gd name="T10" fmla="*/ 18 w 92"/>
                <a:gd name="T11" fmla="*/ 118 h 119"/>
                <a:gd name="T12" fmla="*/ 35 w 92"/>
                <a:gd name="T13" fmla="*/ 107 h 119"/>
              </a:gdLst>
              <a:ahLst/>
              <a:cxnLst>
                <a:cxn ang="0">
                  <a:pos x="T0" y="T1"/>
                </a:cxn>
                <a:cxn ang="0">
                  <a:pos x="T2" y="T3"/>
                </a:cxn>
                <a:cxn ang="0">
                  <a:pos x="T4" y="T5"/>
                </a:cxn>
                <a:cxn ang="0">
                  <a:pos x="T6" y="T7"/>
                </a:cxn>
                <a:cxn ang="0">
                  <a:pos x="T8" y="T9"/>
                </a:cxn>
                <a:cxn ang="0">
                  <a:pos x="T10" y="T11"/>
                </a:cxn>
                <a:cxn ang="0">
                  <a:pos x="T12" y="T13"/>
                </a:cxn>
              </a:cxnLst>
              <a:rect l="0" t="0" r="r" b="b"/>
              <a:pathLst>
                <a:path w="92" h="119">
                  <a:moveTo>
                    <a:pt x="35" y="107"/>
                  </a:moveTo>
                  <a:lnTo>
                    <a:pt x="91" y="4"/>
                  </a:lnTo>
                  <a:lnTo>
                    <a:pt x="79" y="0"/>
                  </a:lnTo>
                  <a:lnTo>
                    <a:pt x="23" y="98"/>
                  </a:lnTo>
                  <a:lnTo>
                    <a:pt x="0" y="109"/>
                  </a:lnTo>
                  <a:lnTo>
                    <a:pt x="18" y="118"/>
                  </a:lnTo>
                  <a:lnTo>
                    <a:pt x="35" y="10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6" name="Freeform 77"/>
            <p:cNvSpPr>
              <a:spLocks/>
            </p:cNvSpPr>
            <p:nvPr/>
          </p:nvSpPr>
          <p:spPr bwMode="auto">
            <a:xfrm>
              <a:off x="3940" y="2599"/>
              <a:ext cx="68" cy="130"/>
            </a:xfrm>
            <a:custGeom>
              <a:avLst/>
              <a:gdLst>
                <a:gd name="T0" fmla="*/ 67 w 68"/>
                <a:gd name="T1" fmla="*/ 0 h 130"/>
                <a:gd name="T2" fmla="*/ 17 w 68"/>
                <a:gd name="T3" fmla="*/ 96 h 130"/>
                <a:gd name="T4" fmla="*/ 17 w 68"/>
                <a:gd name="T5" fmla="*/ 60 h 130"/>
                <a:gd name="T6" fmla="*/ 0 w 68"/>
                <a:gd name="T7" fmla="*/ 63 h 130"/>
                <a:gd name="T8" fmla="*/ 0 w 68"/>
                <a:gd name="T9" fmla="*/ 129 h 130"/>
                <a:gd name="T10" fmla="*/ 17 w 68"/>
                <a:gd name="T11" fmla="*/ 118 h 130"/>
                <a:gd name="T12" fmla="*/ 67 w 68"/>
                <a:gd name="T13" fmla="*/ 24 h 130"/>
                <a:gd name="T14" fmla="*/ 67 w 68"/>
                <a:gd name="T15" fmla="*/ 0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30">
                  <a:moveTo>
                    <a:pt x="67" y="0"/>
                  </a:moveTo>
                  <a:lnTo>
                    <a:pt x="17" y="96"/>
                  </a:lnTo>
                  <a:lnTo>
                    <a:pt x="17" y="60"/>
                  </a:lnTo>
                  <a:lnTo>
                    <a:pt x="0" y="63"/>
                  </a:lnTo>
                  <a:lnTo>
                    <a:pt x="0" y="129"/>
                  </a:lnTo>
                  <a:lnTo>
                    <a:pt x="17" y="118"/>
                  </a:lnTo>
                  <a:lnTo>
                    <a:pt x="67" y="24"/>
                  </a:lnTo>
                  <a:lnTo>
                    <a:pt x="67"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7" name="Freeform 78"/>
            <p:cNvSpPr>
              <a:spLocks/>
            </p:cNvSpPr>
            <p:nvPr/>
          </p:nvSpPr>
          <p:spPr bwMode="auto">
            <a:xfrm>
              <a:off x="3940" y="2599"/>
              <a:ext cx="74" cy="136"/>
            </a:xfrm>
            <a:custGeom>
              <a:avLst/>
              <a:gdLst>
                <a:gd name="T0" fmla="*/ 73 w 74"/>
                <a:gd name="T1" fmla="*/ 0 h 136"/>
                <a:gd name="T2" fmla="*/ 18 w 74"/>
                <a:gd name="T3" fmla="*/ 100 h 136"/>
                <a:gd name="T4" fmla="*/ 18 w 74"/>
                <a:gd name="T5" fmla="*/ 63 h 136"/>
                <a:gd name="T6" fmla="*/ 0 w 74"/>
                <a:gd name="T7" fmla="*/ 66 h 136"/>
                <a:gd name="T8" fmla="*/ 0 w 74"/>
                <a:gd name="T9" fmla="*/ 135 h 136"/>
                <a:gd name="T10" fmla="*/ 19 w 74"/>
                <a:gd name="T11" fmla="*/ 124 h 136"/>
                <a:gd name="T12" fmla="*/ 73 w 74"/>
                <a:gd name="T13" fmla="*/ 25 h 136"/>
                <a:gd name="T14" fmla="*/ 73 w 74"/>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136">
                  <a:moveTo>
                    <a:pt x="73" y="0"/>
                  </a:moveTo>
                  <a:lnTo>
                    <a:pt x="18" y="100"/>
                  </a:lnTo>
                  <a:lnTo>
                    <a:pt x="18" y="63"/>
                  </a:lnTo>
                  <a:lnTo>
                    <a:pt x="0" y="66"/>
                  </a:lnTo>
                  <a:lnTo>
                    <a:pt x="0" y="135"/>
                  </a:lnTo>
                  <a:lnTo>
                    <a:pt x="19" y="124"/>
                  </a:lnTo>
                  <a:lnTo>
                    <a:pt x="73" y="25"/>
                  </a:lnTo>
                  <a:lnTo>
                    <a:pt x="7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8" name="Freeform 79"/>
            <p:cNvSpPr>
              <a:spLocks/>
            </p:cNvSpPr>
            <p:nvPr/>
          </p:nvSpPr>
          <p:spPr bwMode="auto">
            <a:xfrm>
              <a:off x="3923" y="2659"/>
              <a:ext cx="11" cy="69"/>
            </a:xfrm>
            <a:custGeom>
              <a:avLst/>
              <a:gdLst>
                <a:gd name="T0" fmla="*/ 0 w 11"/>
                <a:gd name="T1" fmla="*/ 0 h 69"/>
                <a:gd name="T2" fmla="*/ 0 w 11"/>
                <a:gd name="T3" fmla="*/ 61 h 69"/>
                <a:gd name="T4" fmla="*/ 10 w 11"/>
                <a:gd name="T5" fmla="*/ 68 h 69"/>
                <a:gd name="T6" fmla="*/ 10 w 11"/>
                <a:gd name="T7" fmla="*/ 6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09" name="Freeform 80"/>
            <p:cNvSpPr>
              <a:spLocks/>
            </p:cNvSpPr>
            <p:nvPr/>
          </p:nvSpPr>
          <p:spPr bwMode="auto">
            <a:xfrm>
              <a:off x="3923" y="2659"/>
              <a:ext cx="17" cy="75"/>
            </a:xfrm>
            <a:custGeom>
              <a:avLst/>
              <a:gdLst>
                <a:gd name="T0" fmla="*/ 0 w 17"/>
                <a:gd name="T1" fmla="*/ 0 h 75"/>
                <a:gd name="T2" fmla="*/ 0 w 17"/>
                <a:gd name="T3" fmla="*/ 66 h 75"/>
                <a:gd name="T4" fmla="*/ 16 w 17"/>
                <a:gd name="T5" fmla="*/ 74 h 75"/>
                <a:gd name="T6" fmla="*/ 16 w 17"/>
                <a:gd name="T7" fmla="*/ 6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0" name="Freeform 81"/>
            <p:cNvSpPr>
              <a:spLocks/>
            </p:cNvSpPr>
            <p:nvPr/>
          </p:nvSpPr>
          <p:spPr bwMode="auto">
            <a:xfrm>
              <a:off x="3869" y="2570"/>
              <a:ext cx="84" cy="111"/>
            </a:xfrm>
            <a:custGeom>
              <a:avLst/>
              <a:gdLst>
                <a:gd name="T0" fmla="*/ 32 w 84"/>
                <a:gd name="T1" fmla="*/ 101 h 111"/>
                <a:gd name="T2" fmla="*/ 83 w 84"/>
                <a:gd name="T3" fmla="*/ 4 h 111"/>
                <a:gd name="T4" fmla="*/ 73 w 84"/>
                <a:gd name="T5" fmla="*/ 0 h 111"/>
                <a:gd name="T6" fmla="*/ 21 w 84"/>
                <a:gd name="T7" fmla="*/ 91 h 111"/>
                <a:gd name="T8" fmla="*/ 0 w 84"/>
                <a:gd name="T9" fmla="*/ 102 h 111"/>
                <a:gd name="T10" fmla="*/ 15 w 84"/>
                <a:gd name="T11" fmla="*/ 110 h 111"/>
                <a:gd name="T12" fmla="*/ 32 w 84"/>
                <a:gd name="T13" fmla="*/ 101 h 111"/>
              </a:gdLst>
              <a:ahLst/>
              <a:cxnLst>
                <a:cxn ang="0">
                  <a:pos x="T0" y="T1"/>
                </a:cxn>
                <a:cxn ang="0">
                  <a:pos x="T2" y="T3"/>
                </a:cxn>
                <a:cxn ang="0">
                  <a:pos x="T4" y="T5"/>
                </a:cxn>
                <a:cxn ang="0">
                  <a:pos x="T6" y="T7"/>
                </a:cxn>
                <a:cxn ang="0">
                  <a:pos x="T8" y="T9"/>
                </a:cxn>
                <a:cxn ang="0">
                  <a:pos x="T10" y="T11"/>
                </a:cxn>
                <a:cxn ang="0">
                  <a:pos x="T12" y="T13"/>
                </a:cxn>
              </a:cxnLst>
              <a:rect l="0" t="0" r="r" b="b"/>
              <a:pathLst>
                <a:path w="84" h="111">
                  <a:moveTo>
                    <a:pt x="32" y="101"/>
                  </a:moveTo>
                  <a:lnTo>
                    <a:pt x="83" y="4"/>
                  </a:lnTo>
                  <a:lnTo>
                    <a:pt x="73" y="0"/>
                  </a:lnTo>
                  <a:lnTo>
                    <a:pt x="21" y="91"/>
                  </a:lnTo>
                  <a:lnTo>
                    <a:pt x="0" y="102"/>
                  </a:lnTo>
                  <a:lnTo>
                    <a:pt x="15" y="110"/>
                  </a:lnTo>
                  <a:lnTo>
                    <a:pt x="32" y="101"/>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1" name="Freeform 82"/>
            <p:cNvSpPr>
              <a:spLocks/>
            </p:cNvSpPr>
            <p:nvPr/>
          </p:nvSpPr>
          <p:spPr bwMode="auto">
            <a:xfrm>
              <a:off x="3869" y="2570"/>
              <a:ext cx="90" cy="117"/>
            </a:xfrm>
            <a:custGeom>
              <a:avLst/>
              <a:gdLst>
                <a:gd name="T0" fmla="*/ 34 w 90"/>
                <a:gd name="T1" fmla="*/ 106 h 117"/>
                <a:gd name="T2" fmla="*/ 89 w 90"/>
                <a:gd name="T3" fmla="*/ 4 h 117"/>
                <a:gd name="T4" fmla="*/ 78 w 90"/>
                <a:gd name="T5" fmla="*/ 0 h 117"/>
                <a:gd name="T6" fmla="*/ 22 w 90"/>
                <a:gd name="T7" fmla="*/ 96 h 117"/>
                <a:gd name="T8" fmla="*/ 0 w 90"/>
                <a:gd name="T9" fmla="*/ 108 h 117"/>
                <a:gd name="T10" fmla="*/ 16 w 90"/>
                <a:gd name="T11" fmla="*/ 116 h 117"/>
                <a:gd name="T12" fmla="*/ 34 w 90"/>
                <a:gd name="T13" fmla="*/ 106 h 117"/>
              </a:gdLst>
              <a:ahLst/>
              <a:cxnLst>
                <a:cxn ang="0">
                  <a:pos x="T0" y="T1"/>
                </a:cxn>
                <a:cxn ang="0">
                  <a:pos x="T2" y="T3"/>
                </a:cxn>
                <a:cxn ang="0">
                  <a:pos x="T4" y="T5"/>
                </a:cxn>
                <a:cxn ang="0">
                  <a:pos x="T6" y="T7"/>
                </a:cxn>
                <a:cxn ang="0">
                  <a:pos x="T8" y="T9"/>
                </a:cxn>
                <a:cxn ang="0">
                  <a:pos x="T10" y="T11"/>
                </a:cxn>
                <a:cxn ang="0">
                  <a:pos x="T12" y="T13"/>
                </a:cxn>
              </a:cxnLst>
              <a:rect l="0" t="0" r="r" b="b"/>
              <a:pathLst>
                <a:path w="90" h="117">
                  <a:moveTo>
                    <a:pt x="34" y="106"/>
                  </a:moveTo>
                  <a:lnTo>
                    <a:pt x="89" y="4"/>
                  </a:lnTo>
                  <a:lnTo>
                    <a:pt x="78" y="0"/>
                  </a:lnTo>
                  <a:lnTo>
                    <a:pt x="22" y="96"/>
                  </a:lnTo>
                  <a:lnTo>
                    <a:pt x="0" y="108"/>
                  </a:lnTo>
                  <a:lnTo>
                    <a:pt x="16" y="116"/>
                  </a:lnTo>
                  <a:lnTo>
                    <a:pt x="34" y="10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2" name="Freeform 83"/>
            <p:cNvSpPr>
              <a:spLocks/>
            </p:cNvSpPr>
            <p:nvPr/>
          </p:nvSpPr>
          <p:spPr bwMode="auto">
            <a:xfrm>
              <a:off x="3885" y="2574"/>
              <a:ext cx="68" cy="128"/>
            </a:xfrm>
            <a:custGeom>
              <a:avLst/>
              <a:gdLst>
                <a:gd name="T0" fmla="*/ 67 w 68"/>
                <a:gd name="T1" fmla="*/ 0 h 128"/>
                <a:gd name="T2" fmla="*/ 17 w 68"/>
                <a:gd name="T3" fmla="*/ 95 h 128"/>
                <a:gd name="T4" fmla="*/ 17 w 68"/>
                <a:gd name="T5" fmla="*/ 58 h 128"/>
                <a:gd name="T6" fmla="*/ 0 w 68"/>
                <a:gd name="T7" fmla="*/ 61 h 128"/>
                <a:gd name="T8" fmla="*/ 0 w 68"/>
                <a:gd name="T9" fmla="*/ 127 h 128"/>
                <a:gd name="T10" fmla="*/ 17 w 68"/>
                <a:gd name="T11" fmla="*/ 116 h 128"/>
                <a:gd name="T12" fmla="*/ 67 w 68"/>
                <a:gd name="T13" fmla="*/ 24 h 128"/>
                <a:gd name="T14" fmla="*/ 67 w 68"/>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28">
                  <a:moveTo>
                    <a:pt x="67" y="0"/>
                  </a:moveTo>
                  <a:lnTo>
                    <a:pt x="17" y="95"/>
                  </a:lnTo>
                  <a:lnTo>
                    <a:pt x="17" y="58"/>
                  </a:lnTo>
                  <a:lnTo>
                    <a:pt x="0" y="61"/>
                  </a:lnTo>
                  <a:lnTo>
                    <a:pt x="0" y="127"/>
                  </a:lnTo>
                  <a:lnTo>
                    <a:pt x="17" y="116"/>
                  </a:lnTo>
                  <a:lnTo>
                    <a:pt x="67" y="24"/>
                  </a:lnTo>
                  <a:lnTo>
                    <a:pt x="67"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3" name="Freeform 84"/>
            <p:cNvSpPr>
              <a:spLocks/>
            </p:cNvSpPr>
            <p:nvPr/>
          </p:nvSpPr>
          <p:spPr bwMode="auto">
            <a:xfrm>
              <a:off x="3885" y="2574"/>
              <a:ext cx="74" cy="134"/>
            </a:xfrm>
            <a:custGeom>
              <a:avLst/>
              <a:gdLst>
                <a:gd name="T0" fmla="*/ 73 w 74"/>
                <a:gd name="T1" fmla="*/ 0 h 134"/>
                <a:gd name="T2" fmla="*/ 19 w 74"/>
                <a:gd name="T3" fmla="*/ 99 h 134"/>
                <a:gd name="T4" fmla="*/ 19 w 74"/>
                <a:gd name="T5" fmla="*/ 61 h 134"/>
                <a:gd name="T6" fmla="*/ 0 w 74"/>
                <a:gd name="T7" fmla="*/ 64 h 134"/>
                <a:gd name="T8" fmla="*/ 0 w 74"/>
                <a:gd name="T9" fmla="*/ 133 h 134"/>
                <a:gd name="T10" fmla="*/ 19 w 74"/>
                <a:gd name="T11" fmla="*/ 122 h 134"/>
                <a:gd name="T12" fmla="*/ 73 w 74"/>
                <a:gd name="T13" fmla="*/ 25 h 134"/>
                <a:gd name="T14" fmla="*/ 73 w 74"/>
                <a:gd name="T15" fmla="*/ 0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134">
                  <a:moveTo>
                    <a:pt x="73" y="0"/>
                  </a:moveTo>
                  <a:lnTo>
                    <a:pt x="19" y="99"/>
                  </a:lnTo>
                  <a:lnTo>
                    <a:pt x="19" y="61"/>
                  </a:lnTo>
                  <a:lnTo>
                    <a:pt x="0" y="64"/>
                  </a:lnTo>
                  <a:lnTo>
                    <a:pt x="0" y="133"/>
                  </a:lnTo>
                  <a:lnTo>
                    <a:pt x="19" y="122"/>
                  </a:lnTo>
                  <a:lnTo>
                    <a:pt x="73" y="25"/>
                  </a:lnTo>
                  <a:lnTo>
                    <a:pt x="7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4" name="Freeform 85"/>
            <p:cNvSpPr>
              <a:spLocks/>
            </p:cNvSpPr>
            <p:nvPr/>
          </p:nvSpPr>
          <p:spPr bwMode="auto">
            <a:xfrm>
              <a:off x="3869" y="2633"/>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5" name="Freeform 86"/>
            <p:cNvSpPr>
              <a:spLocks/>
            </p:cNvSpPr>
            <p:nvPr/>
          </p:nvSpPr>
          <p:spPr bwMode="auto">
            <a:xfrm>
              <a:off x="3869" y="2633"/>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6" name="Freeform 87"/>
            <p:cNvSpPr>
              <a:spLocks/>
            </p:cNvSpPr>
            <p:nvPr/>
          </p:nvSpPr>
          <p:spPr bwMode="auto">
            <a:xfrm>
              <a:off x="3815" y="2543"/>
              <a:ext cx="84" cy="111"/>
            </a:xfrm>
            <a:custGeom>
              <a:avLst/>
              <a:gdLst>
                <a:gd name="T0" fmla="*/ 33 w 84"/>
                <a:gd name="T1" fmla="*/ 101 h 111"/>
                <a:gd name="T2" fmla="*/ 83 w 84"/>
                <a:gd name="T3" fmla="*/ 4 h 111"/>
                <a:gd name="T4" fmla="*/ 73 w 84"/>
                <a:gd name="T5" fmla="*/ 0 h 111"/>
                <a:gd name="T6" fmla="*/ 21 w 84"/>
                <a:gd name="T7" fmla="*/ 92 h 111"/>
                <a:gd name="T8" fmla="*/ 0 w 84"/>
                <a:gd name="T9" fmla="*/ 102 h 111"/>
                <a:gd name="T10" fmla="*/ 16 w 84"/>
                <a:gd name="T11" fmla="*/ 110 h 111"/>
                <a:gd name="T12" fmla="*/ 33 w 84"/>
                <a:gd name="T13" fmla="*/ 101 h 111"/>
              </a:gdLst>
              <a:ahLst/>
              <a:cxnLst>
                <a:cxn ang="0">
                  <a:pos x="T0" y="T1"/>
                </a:cxn>
                <a:cxn ang="0">
                  <a:pos x="T2" y="T3"/>
                </a:cxn>
                <a:cxn ang="0">
                  <a:pos x="T4" y="T5"/>
                </a:cxn>
                <a:cxn ang="0">
                  <a:pos x="T6" y="T7"/>
                </a:cxn>
                <a:cxn ang="0">
                  <a:pos x="T8" y="T9"/>
                </a:cxn>
                <a:cxn ang="0">
                  <a:pos x="T10" y="T11"/>
                </a:cxn>
                <a:cxn ang="0">
                  <a:pos x="T12" y="T13"/>
                </a:cxn>
              </a:cxnLst>
              <a:rect l="0" t="0" r="r" b="b"/>
              <a:pathLst>
                <a:path w="84" h="111">
                  <a:moveTo>
                    <a:pt x="33" y="101"/>
                  </a:moveTo>
                  <a:lnTo>
                    <a:pt x="83" y="4"/>
                  </a:lnTo>
                  <a:lnTo>
                    <a:pt x="73" y="0"/>
                  </a:lnTo>
                  <a:lnTo>
                    <a:pt x="21" y="92"/>
                  </a:lnTo>
                  <a:lnTo>
                    <a:pt x="0" y="102"/>
                  </a:lnTo>
                  <a:lnTo>
                    <a:pt x="16" y="110"/>
                  </a:lnTo>
                  <a:lnTo>
                    <a:pt x="33" y="101"/>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7" name="Freeform 88"/>
            <p:cNvSpPr>
              <a:spLocks/>
            </p:cNvSpPr>
            <p:nvPr/>
          </p:nvSpPr>
          <p:spPr bwMode="auto">
            <a:xfrm>
              <a:off x="3815" y="2543"/>
              <a:ext cx="90" cy="117"/>
            </a:xfrm>
            <a:custGeom>
              <a:avLst/>
              <a:gdLst>
                <a:gd name="T0" fmla="*/ 35 w 90"/>
                <a:gd name="T1" fmla="*/ 106 h 117"/>
                <a:gd name="T2" fmla="*/ 89 w 90"/>
                <a:gd name="T3" fmla="*/ 4 h 117"/>
                <a:gd name="T4" fmla="*/ 78 w 90"/>
                <a:gd name="T5" fmla="*/ 0 h 117"/>
                <a:gd name="T6" fmla="*/ 22 w 90"/>
                <a:gd name="T7" fmla="*/ 97 h 117"/>
                <a:gd name="T8" fmla="*/ 0 w 90"/>
                <a:gd name="T9" fmla="*/ 108 h 117"/>
                <a:gd name="T10" fmla="*/ 17 w 90"/>
                <a:gd name="T11" fmla="*/ 116 h 117"/>
                <a:gd name="T12" fmla="*/ 35 w 90"/>
                <a:gd name="T13" fmla="*/ 106 h 117"/>
              </a:gdLst>
              <a:ahLst/>
              <a:cxnLst>
                <a:cxn ang="0">
                  <a:pos x="T0" y="T1"/>
                </a:cxn>
                <a:cxn ang="0">
                  <a:pos x="T2" y="T3"/>
                </a:cxn>
                <a:cxn ang="0">
                  <a:pos x="T4" y="T5"/>
                </a:cxn>
                <a:cxn ang="0">
                  <a:pos x="T6" y="T7"/>
                </a:cxn>
                <a:cxn ang="0">
                  <a:pos x="T8" y="T9"/>
                </a:cxn>
                <a:cxn ang="0">
                  <a:pos x="T10" y="T11"/>
                </a:cxn>
                <a:cxn ang="0">
                  <a:pos x="T12" y="T13"/>
                </a:cxn>
              </a:cxnLst>
              <a:rect l="0" t="0" r="r" b="b"/>
              <a:pathLst>
                <a:path w="90" h="117">
                  <a:moveTo>
                    <a:pt x="35" y="106"/>
                  </a:moveTo>
                  <a:lnTo>
                    <a:pt x="89" y="4"/>
                  </a:lnTo>
                  <a:lnTo>
                    <a:pt x="78" y="0"/>
                  </a:lnTo>
                  <a:lnTo>
                    <a:pt x="22" y="97"/>
                  </a:lnTo>
                  <a:lnTo>
                    <a:pt x="0" y="108"/>
                  </a:lnTo>
                  <a:lnTo>
                    <a:pt x="17" y="116"/>
                  </a:lnTo>
                  <a:lnTo>
                    <a:pt x="35" y="10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8" name="Freeform 89"/>
            <p:cNvSpPr>
              <a:spLocks/>
            </p:cNvSpPr>
            <p:nvPr/>
          </p:nvSpPr>
          <p:spPr bwMode="auto">
            <a:xfrm>
              <a:off x="3832" y="2547"/>
              <a:ext cx="67" cy="128"/>
            </a:xfrm>
            <a:custGeom>
              <a:avLst/>
              <a:gdLst>
                <a:gd name="T0" fmla="*/ 66 w 67"/>
                <a:gd name="T1" fmla="*/ 0 h 128"/>
                <a:gd name="T2" fmla="*/ 17 w 67"/>
                <a:gd name="T3" fmla="*/ 95 h 128"/>
                <a:gd name="T4" fmla="*/ 17 w 67"/>
                <a:gd name="T5" fmla="*/ 58 h 128"/>
                <a:gd name="T6" fmla="*/ 0 w 67"/>
                <a:gd name="T7" fmla="*/ 62 h 128"/>
                <a:gd name="T8" fmla="*/ 0 w 67"/>
                <a:gd name="T9" fmla="*/ 127 h 128"/>
                <a:gd name="T10" fmla="*/ 17 w 67"/>
                <a:gd name="T11" fmla="*/ 116 h 128"/>
                <a:gd name="T12" fmla="*/ 66 w 67"/>
                <a:gd name="T13" fmla="*/ 25 h 128"/>
                <a:gd name="T14" fmla="*/ 66 w 6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128">
                  <a:moveTo>
                    <a:pt x="66" y="0"/>
                  </a:moveTo>
                  <a:lnTo>
                    <a:pt x="17" y="95"/>
                  </a:lnTo>
                  <a:lnTo>
                    <a:pt x="17" y="58"/>
                  </a:lnTo>
                  <a:lnTo>
                    <a:pt x="0" y="62"/>
                  </a:lnTo>
                  <a:lnTo>
                    <a:pt x="0" y="127"/>
                  </a:lnTo>
                  <a:lnTo>
                    <a:pt x="17" y="116"/>
                  </a:lnTo>
                  <a:lnTo>
                    <a:pt x="66" y="25"/>
                  </a:lnTo>
                  <a:lnTo>
                    <a:pt x="66"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19" name="Freeform 90"/>
            <p:cNvSpPr>
              <a:spLocks/>
            </p:cNvSpPr>
            <p:nvPr/>
          </p:nvSpPr>
          <p:spPr bwMode="auto">
            <a:xfrm>
              <a:off x="3832" y="2547"/>
              <a:ext cx="73" cy="134"/>
            </a:xfrm>
            <a:custGeom>
              <a:avLst/>
              <a:gdLst>
                <a:gd name="T0" fmla="*/ 72 w 73"/>
                <a:gd name="T1" fmla="*/ 0 h 134"/>
                <a:gd name="T2" fmla="*/ 18 w 73"/>
                <a:gd name="T3" fmla="*/ 99 h 134"/>
                <a:gd name="T4" fmla="*/ 18 w 73"/>
                <a:gd name="T5" fmla="*/ 61 h 134"/>
                <a:gd name="T6" fmla="*/ 0 w 73"/>
                <a:gd name="T7" fmla="*/ 65 h 134"/>
                <a:gd name="T8" fmla="*/ 0 w 73"/>
                <a:gd name="T9" fmla="*/ 133 h 134"/>
                <a:gd name="T10" fmla="*/ 19 w 73"/>
                <a:gd name="T11" fmla="*/ 122 h 134"/>
                <a:gd name="T12" fmla="*/ 72 w 73"/>
                <a:gd name="T13" fmla="*/ 26 h 134"/>
                <a:gd name="T14" fmla="*/ 72 w 73"/>
                <a:gd name="T15" fmla="*/ 0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134">
                  <a:moveTo>
                    <a:pt x="72" y="0"/>
                  </a:moveTo>
                  <a:lnTo>
                    <a:pt x="18" y="99"/>
                  </a:lnTo>
                  <a:lnTo>
                    <a:pt x="18" y="61"/>
                  </a:lnTo>
                  <a:lnTo>
                    <a:pt x="0" y="65"/>
                  </a:lnTo>
                  <a:lnTo>
                    <a:pt x="0" y="133"/>
                  </a:lnTo>
                  <a:lnTo>
                    <a:pt x="19" y="122"/>
                  </a:lnTo>
                  <a:lnTo>
                    <a:pt x="72" y="26"/>
                  </a:lnTo>
                  <a:lnTo>
                    <a:pt x="7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0" name="Freeform 91"/>
            <p:cNvSpPr>
              <a:spLocks/>
            </p:cNvSpPr>
            <p:nvPr/>
          </p:nvSpPr>
          <p:spPr bwMode="auto">
            <a:xfrm>
              <a:off x="3815" y="2606"/>
              <a:ext cx="11" cy="69"/>
            </a:xfrm>
            <a:custGeom>
              <a:avLst/>
              <a:gdLst>
                <a:gd name="T0" fmla="*/ 0 w 11"/>
                <a:gd name="T1" fmla="*/ 0 h 69"/>
                <a:gd name="T2" fmla="*/ 0 w 11"/>
                <a:gd name="T3" fmla="*/ 61 h 69"/>
                <a:gd name="T4" fmla="*/ 10 w 11"/>
                <a:gd name="T5" fmla="*/ 68 h 69"/>
                <a:gd name="T6" fmla="*/ 10 w 11"/>
                <a:gd name="T7" fmla="*/ 6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1" name="Freeform 92"/>
            <p:cNvSpPr>
              <a:spLocks/>
            </p:cNvSpPr>
            <p:nvPr/>
          </p:nvSpPr>
          <p:spPr bwMode="auto">
            <a:xfrm>
              <a:off x="3815" y="2606"/>
              <a:ext cx="17" cy="75"/>
            </a:xfrm>
            <a:custGeom>
              <a:avLst/>
              <a:gdLst>
                <a:gd name="T0" fmla="*/ 0 w 17"/>
                <a:gd name="T1" fmla="*/ 0 h 75"/>
                <a:gd name="T2" fmla="*/ 0 w 17"/>
                <a:gd name="T3" fmla="*/ 66 h 75"/>
                <a:gd name="T4" fmla="*/ 16 w 17"/>
                <a:gd name="T5" fmla="*/ 74 h 75"/>
                <a:gd name="T6" fmla="*/ 16 w 17"/>
                <a:gd name="T7" fmla="*/ 6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2" name="Freeform 93"/>
            <p:cNvSpPr>
              <a:spLocks/>
            </p:cNvSpPr>
            <p:nvPr/>
          </p:nvSpPr>
          <p:spPr bwMode="auto">
            <a:xfrm>
              <a:off x="4329" y="2759"/>
              <a:ext cx="43" cy="35"/>
            </a:xfrm>
            <a:custGeom>
              <a:avLst/>
              <a:gdLst>
                <a:gd name="T0" fmla="*/ 30 w 43"/>
                <a:gd name="T1" fmla="*/ 0 h 35"/>
                <a:gd name="T2" fmla="*/ 19 w 43"/>
                <a:gd name="T3" fmla="*/ 17 h 35"/>
                <a:gd name="T4" fmla="*/ 0 w 43"/>
                <a:gd name="T5" fmla="*/ 26 h 35"/>
                <a:gd name="T6" fmla="*/ 16 w 43"/>
                <a:gd name="T7" fmla="*/ 34 h 35"/>
                <a:gd name="T8" fmla="*/ 31 w 43"/>
                <a:gd name="T9" fmla="*/ 26 h 35"/>
                <a:gd name="T10" fmla="*/ 42 w 43"/>
                <a:gd name="T11" fmla="*/ 3 h 35"/>
                <a:gd name="T12" fmla="*/ 30 w 4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43" h="35">
                  <a:moveTo>
                    <a:pt x="30" y="0"/>
                  </a:moveTo>
                  <a:lnTo>
                    <a:pt x="19" y="17"/>
                  </a:lnTo>
                  <a:lnTo>
                    <a:pt x="0" y="26"/>
                  </a:lnTo>
                  <a:lnTo>
                    <a:pt x="16" y="34"/>
                  </a:lnTo>
                  <a:lnTo>
                    <a:pt x="31" y="26"/>
                  </a:lnTo>
                  <a:lnTo>
                    <a:pt x="42" y="3"/>
                  </a:lnTo>
                  <a:lnTo>
                    <a:pt x="30"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3" name="Freeform 94"/>
            <p:cNvSpPr>
              <a:spLocks/>
            </p:cNvSpPr>
            <p:nvPr/>
          </p:nvSpPr>
          <p:spPr bwMode="auto">
            <a:xfrm>
              <a:off x="4329" y="2759"/>
              <a:ext cx="49" cy="41"/>
            </a:xfrm>
            <a:custGeom>
              <a:avLst/>
              <a:gdLst>
                <a:gd name="T0" fmla="*/ 34 w 49"/>
                <a:gd name="T1" fmla="*/ 0 h 41"/>
                <a:gd name="T2" fmla="*/ 22 w 49"/>
                <a:gd name="T3" fmla="*/ 20 h 41"/>
                <a:gd name="T4" fmla="*/ 0 w 49"/>
                <a:gd name="T5" fmla="*/ 31 h 41"/>
                <a:gd name="T6" fmla="*/ 18 w 49"/>
                <a:gd name="T7" fmla="*/ 40 h 41"/>
                <a:gd name="T8" fmla="*/ 35 w 49"/>
                <a:gd name="T9" fmla="*/ 30 h 41"/>
                <a:gd name="T10" fmla="*/ 48 w 49"/>
                <a:gd name="T11" fmla="*/ 4 h 41"/>
                <a:gd name="T12" fmla="*/ 34 w 49"/>
                <a:gd name="T13" fmla="*/ 0 h 41"/>
              </a:gdLst>
              <a:ahLst/>
              <a:cxnLst>
                <a:cxn ang="0">
                  <a:pos x="T0" y="T1"/>
                </a:cxn>
                <a:cxn ang="0">
                  <a:pos x="T2" y="T3"/>
                </a:cxn>
                <a:cxn ang="0">
                  <a:pos x="T4" y="T5"/>
                </a:cxn>
                <a:cxn ang="0">
                  <a:pos x="T6" y="T7"/>
                </a:cxn>
                <a:cxn ang="0">
                  <a:pos x="T8" y="T9"/>
                </a:cxn>
                <a:cxn ang="0">
                  <a:pos x="T10" y="T11"/>
                </a:cxn>
                <a:cxn ang="0">
                  <a:pos x="T12" y="T13"/>
                </a:cxn>
              </a:cxnLst>
              <a:rect l="0" t="0" r="r" b="b"/>
              <a:pathLst>
                <a:path w="49" h="41">
                  <a:moveTo>
                    <a:pt x="34" y="0"/>
                  </a:moveTo>
                  <a:lnTo>
                    <a:pt x="22" y="20"/>
                  </a:lnTo>
                  <a:lnTo>
                    <a:pt x="0" y="31"/>
                  </a:lnTo>
                  <a:lnTo>
                    <a:pt x="18" y="40"/>
                  </a:lnTo>
                  <a:lnTo>
                    <a:pt x="35" y="30"/>
                  </a:lnTo>
                  <a:lnTo>
                    <a:pt x="48" y="4"/>
                  </a:lnTo>
                  <a:lnTo>
                    <a:pt x="34"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4" name="Freeform 95"/>
            <p:cNvSpPr>
              <a:spLocks/>
            </p:cNvSpPr>
            <p:nvPr/>
          </p:nvSpPr>
          <p:spPr bwMode="auto">
            <a:xfrm>
              <a:off x="4347" y="2748"/>
              <a:ext cx="25" cy="67"/>
            </a:xfrm>
            <a:custGeom>
              <a:avLst/>
              <a:gdLst>
                <a:gd name="T0" fmla="*/ 24 w 25"/>
                <a:gd name="T1" fmla="*/ 19 h 67"/>
                <a:gd name="T2" fmla="*/ 3 w 25"/>
                <a:gd name="T3" fmla="*/ 61 h 67"/>
                <a:gd name="T4" fmla="*/ 0 w 25"/>
                <a:gd name="T5" fmla="*/ 66 h 67"/>
                <a:gd name="T6" fmla="*/ 0 w 25"/>
                <a:gd name="T7" fmla="*/ 4 h 67"/>
                <a:gd name="T8" fmla="*/ 14 w 25"/>
                <a:gd name="T9" fmla="*/ 0 h 67"/>
                <a:gd name="T10" fmla="*/ 14 w 25"/>
                <a:gd name="T11" fmla="*/ 35 h 67"/>
                <a:gd name="T12" fmla="*/ 24 w 25"/>
                <a:gd name="T13" fmla="*/ 14 h 67"/>
                <a:gd name="T14" fmla="*/ 24 w 25"/>
                <a:gd name="T15" fmla="*/ 19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67">
                  <a:moveTo>
                    <a:pt x="24" y="19"/>
                  </a:moveTo>
                  <a:lnTo>
                    <a:pt x="3" y="61"/>
                  </a:lnTo>
                  <a:lnTo>
                    <a:pt x="0" y="66"/>
                  </a:lnTo>
                  <a:lnTo>
                    <a:pt x="0" y="4"/>
                  </a:lnTo>
                  <a:lnTo>
                    <a:pt x="14" y="0"/>
                  </a:lnTo>
                  <a:lnTo>
                    <a:pt x="14" y="35"/>
                  </a:lnTo>
                  <a:lnTo>
                    <a:pt x="24" y="14"/>
                  </a:lnTo>
                  <a:lnTo>
                    <a:pt x="24" y="19"/>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5" name="Freeform 96"/>
            <p:cNvSpPr>
              <a:spLocks/>
            </p:cNvSpPr>
            <p:nvPr/>
          </p:nvSpPr>
          <p:spPr bwMode="auto">
            <a:xfrm>
              <a:off x="4347" y="2748"/>
              <a:ext cx="31" cy="73"/>
            </a:xfrm>
            <a:custGeom>
              <a:avLst/>
              <a:gdLst>
                <a:gd name="T0" fmla="*/ 30 w 31"/>
                <a:gd name="T1" fmla="*/ 21 h 73"/>
                <a:gd name="T2" fmla="*/ 4 w 31"/>
                <a:gd name="T3" fmla="*/ 67 h 73"/>
                <a:gd name="T4" fmla="*/ 0 w 31"/>
                <a:gd name="T5" fmla="*/ 72 h 73"/>
                <a:gd name="T6" fmla="*/ 0 w 31"/>
                <a:gd name="T7" fmla="*/ 4 h 73"/>
                <a:gd name="T8" fmla="*/ 18 w 31"/>
                <a:gd name="T9" fmla="*/ 0 h 73"/>
                <a:gd name="T10" fmla="*/ 18 w 31"/>
                <a:gd name="T11" fmla="*/ 38 h 73"/>
                <a:gd name="T12" fmla="*/ 30 w 31"/>
                <a:gd name="T13" fmla="*/ 15 h 73"/>
                <a:gd name="T14" fmla="*/ 30 w 31"/>
                <a:gd name="T15" fmla="*/ 21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3">
                  <a:moveTo>
                    <a:pt x="30" y="21"/>
                  </a:moveTo>
                  <a:lnTo>
                    <a:pt x="4" y="67"/>
                  </a:lnTo>
                  <a:lnTo>
                    <a:pt x="0" y="72"/>
                  </a:lnTo>
                  <a:lnTo>
                    <a:pt x="0" y="4"/>
                  </a:lnTo>
                  <a:lnTo>
                    <a:pt x="18" y="0"/>
                  </a:lnTo>
                  <a:lnTo>
                    <a:pt x="18" y="38"/>
                  </a:lnTo>
                  <a:lnTo>
                    <a:pt x="30" y="15"/>
                  </a:lnTo>
                  <a:lnTo>
                    <a:pt x="30" y="2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6" name="Freeform 97"/>
            <p:cNvSpPr>
              <a:spLocks/>
            </p:cNvSpPr>
            <p:nvPr/>
          </p:nvSpPr>
          <p:spPr bwMode="auto">
            <a:xfrm>
              <a:off x="4331" y="2746"/>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7" name="Freeform 98"/>
            <p:cNvSpPr>
              <a:spLocks/>
            </p:cNvSpPr>
            <p:nvPr/>
          </p:nvSpPr>
          <p:spPr bwMode="auto">
            <a:xfrm>
              <a:off x="4331" y="2746"/>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8" name="Freeform 99"/>
            <p:cNvSpPr>
              <a:spLocks/>
            </p:cNvSpPr>
            <p:nvPr/>
          </p:nvSpPr>
          <p:spPr bwMode="auto">
            <a:xfrm>
              <a:off x="4272" y="2739"/>
              <a:ext cx="42" cy="35"/>
            </a:xfrm>
            <a:custGeom>
              <a:avLst/>
              <a:gdLst>
                <a:gd name="T0" fmla="*/ 29 w 42"/>
                <a:gd name="T1" fmla="*/ 0 h 35"/>
                <a:gd name="T2" fmla="*/ 19 w 42"/>
                <a:gd name="T3" fmla="*/ 17 h 35"/>
                <a:gd name="T4" fmla="*/ 0 w 42"/>
                <a:gd name="T5" fmla="*/ 27 h 35"/>
                <a:gd name="T6" fmla="*/ 15 w 42"/>
                <a:gd name="T7" fmla="*/ 34 h 35"/>
                <a:gd name="T8" fmla="*/ 30 w 42"/>
                <a:gd name="T9" fmla="*/ 26 h 35"/>
                <a:gd name="T10" fmla="*/ 41 w 42"/>
                <a:gd name="T11" fmla="*/ 3 h 35"/>
                <a:gd name="T12" fmla="*/ 29 w 42"/>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42" h="35">
                  <a:moveTo>
                    <a:pt x="29" y="0"/>
                  </a:moveTo>
                  <a:lnTo>
                    <a:pt x="19" y="17"/>
                  </a:lnTo>
                  <a:lnTo>
                    <a:pt x="0" y="27"/>
                  </a:lnTo>
                  <a:lnTo>
                    <a:pt x="15" y="34"/>
                  </a:lnTo>
                  <a:lnTo>
                    <a:pt x="30" y="26"/>
                  </a:lnTo>
                  <a:lnTo>
                    <a:pt x="41" y="3"/>
                  </a:lnTo>
                  <a:lnTo>
                    <a:pt x="29"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29" name="Freeform 100"/>
            <p:cNvSpPr>
              <a:spLocks/>
            </p:cNvSpPr>
            <p:nvPr/>
          </p:nvSpPr>
          <p:spPr bwMode="auto">
            <a:xfrm>
              <a:off x="4272" y="2739"/>
              <a:ext cx="48" cy="41"/>
            </a:xfrm>
            <a:custGeom>
              <a:avLst/>
              <a:gdLst>
                <a:gd name="T0" fmla="*/ 33 w 48"/>
                <a:gd name="T1" fmla="*/ 0 h 41"/>
                <a:gd name="T2" fmla="*/ 22 w 48"/>
                <a:gd name="T3" fmla="*/ 20 h 41"/>
                <a:gd name="T4" fmla="*/ 0 w 48"/>
                <a:gd name="T5" fmla="*/ 32 h 41"/>
                <a:gd name="T6" fmla="*/ 17 w 48"/>
                <a:gd name="T7" fmla="*/ 40 h 41"/>
                <a:gd name="T8" fmla="*/ 34 w 48"/>
                <a:gd name="T9" fmla="*/ 30 h 41"/>
                <a:gd name="T10" fmla="*/ 47 w 48"/>
                <a:gd name="T11" fmla="*/ 4 h 41"/>
                <a:gd name="T12" fmla="*/ 33 w 48"/>
                <a:gd name="T13" fmla="*/ 0 h 41"/>
              </a:gdLst>
              <a:ahLst/>
              <a:cxnLst>
                <a:cxn ang="0">
                  <a:pos x="T0" y="T1"/>
                </a:cxn>
                <a:cxn ang="0">
                  <a:pos x="T2" y="T3"/>
                </a:cxn>
                <a:cxn ang="0">
                  <a:pos x="T4" y="T5"/>
                </a:cxn>
                <a:cxn ang="0">
                  <a:pos x="T6" y="T7"/>
                </a:cxn>
                <a:cxn ang="0">
                  <a:pos x="T8" y="T9"/>
                </a:cxn>
                <a:cxn ang="0">
                  <a:pos x="T10" y="T11"/>
                </a:cxn>
                <a:cxn ang="0">
                  <a:pos x="T12" y="T13"/>
                </a:cxn>
              </a:cxnLst>
              <a:rect l="0" t="0" r="r" b="b"/>
              <a:pathLst>
                <a:path w="48" h="41">
                  <a:moveTo>
                    <a:pt x="33" y="0"/>
                  </a:moveTo>
                  <a:lnTo>
                    <a:pt x="22" y="20"/>
                  </a:lnTo>
                  <a:lnTo>
                    <a:pt x="0" y="32"/>
                  </a:lnTo>
                  <a:lnTo>
                    <a:pt x="17" y="40"/>
                  </a:lnTo>
                  <a:lnTo>
                    <a:pt x="34" y="30"/>
                  </a:lnTo>
                  <a:lnTo>
                    <a:pt x="47" y="4"/>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0" name="Freeform 101"/>
            <p:cNvSpPr>
              <a:spLocks/>
            </p:cNvSpPr>
            <p:nvPr/>
          </p:nvSpPr>
          <p:spPr bwMode="auto">
            <a:xfrm>
              <a:off x="4289" y="2728"/>
              <a:ext cx="25" cy="67"/>
            </a:xfrm>
            <a:custGeom>
              <a:avLst/>
              <a:gdLst>
                <a:gd name="T0" fmla="*/ 24 w 25"/>
                <a:gd name="T1" fmla="*/ 19 h 67"/>
                <a:gd name="T2" fmla="*/ 4 w 25"/>
                <a:gd name="T3" fmla="*/ 61 h 67"/>
                <a:gd name="T4" fmla="*/ 0 w 25"/>
                <a:gd name="T5" fmla="*/ 66 h 67"/>
                <a:gd name="T6" fmla="*/ 0 w 25"/>
                <a:gd name="T7" fmla="*/ 4 h 67"/>
                <a:gd name="T8" fmla="*/ 14 w 25"/>
                <a:gd name="T9" fmla="*/ 0 h 67"/>
                <a:gd name="T10" fmla="*/ 14 w 25"/>
                <a:gd name="T11" fmla="*/ 35 h 67"/>
                <a:gd name="T12" fmla="*/ 24 w 25"/>
                <a:gd name="T13" fmla="*/ 14 h 67"/>
                <a:gd name="T14" fmla="*/ 24 w 25"/>
                <a:gd name="T15" fmla="*/ 19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67">
                  <a:moveTo>
                    <a:pt x="24" y="19"/>
                  </a:moveTo>
                  <a:lnTo>
                    <a:pt x="4" y="61"/>
                  </a:lnTo>
                  <a:lnTo>
                    <a:pt x="0" y="66"/>
                  </a:lnTo>
                  <a:lnTo>
                    <a:pt x="0" y="4"/>
                  </a:lnTo>
                  <a:lnTo>
                    <a:pt x="14" y="0"/>
                  </a:lnTo>
                  <a:lnTo>
                    <a:pt x="14" y="35"/>
                  </a:lnTo>
                  <a:lnTo>
                    <a:pt x="24" y="14"/>
                  </a:lnTo>
                  <a:lnTo>
                    <a:pt x="24" y="19"/>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1" name="Freeform 102"/>
            <p:cNvSpPr>
              <a:spLocks/>
            </p:cNvSpPr>
            <p:nvPr/>
          </p:nvSpPr>
          <p:spPr bwMode="auto">
            <a:xfrm>
              <a:off x="4289" y="2728"/>
              <a:ext cx="31" cy="73"/>
            </a:xfrm>
            <a:custGeom>
              <a:avLst/>
              <a:gdLst>
                <a:gd name="T0" fmla="*/ 30 w 31"/>
                <a:gd name="T1" fmla="*/ 21 h 73"/>
                <a:gd name="T2" fmla="*/ 5 w 31"/>
                <a:gd name="T3" fmla="*/ 66 h 73"/>
                <a:gd name="T4" fmla="*/ 0 w 31"/>
                <a:gd name="T5" fmla="*/ 72 h 73"/>
                <a:gd name="T6" fmla="*/ 0 w 31"/>
                <a:gd name="T7" fmla="*/ 4 h 73"/>
                <a:gd name="T8" fmla="*/ 18 w 31"/>
                <a:gd name="T9" fmla="*/ 0 h 73"/>
                <a:gd name="T10" fmla="*/ 18 w 31"/>
                <a:gd name="T11" fmla="*/ 38 h 73"/>
                <a:gd name="T12" fmla="*/ 30 w 31"/>
                <a:gd name="T13" fmla="*/ 15 h 73"/>
                <a:gd name="T14" fmla="*/ 30 w 31"/>
                <a:gd name="T15" fmla="*/ 21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3">
                  <a:moveTo>
                    <a:pt x="30" y="21"/>
                  </a:moveTo>
                  <a:lnTo>
                    <a:pt x="5" y="66"/>
                  </a:lnTo>
                  <a:lnTo>
                    <a:pt x="0" y="72"/>
                  </a:lnTo>
                  <a:lnTo>
                    <a:pt x="0" y="4"/>
                  </a:lnTo>
                  <a:lnTo>
                    <a:pt x="18" y="0"/>
                  </a:lnTo>
                  <a:lnTo>
                    <a:pt x="18" y="38"/>
                  </a:lnTo>
                  <a:lnTo>
                    <a:pt x="30" y="15"/>
                  </a:lnTo>
                  <a:lnTo>
                    <a:pt x="30" y="2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2" name="Freeform 103"/>
            <p:cNvSpPr>
              <a:spLocks/>
            </p:cNvSpPr>
            <p:nvPr/>
          </p:nvSpPr>
          <p:spPr bwMode="auto">
            <a:xfrm>
              <a:off x="4272" y="2726"/>
              <a:ext cx="12" cy="69"/>
            </a:xfrm>
            <a:custGeom>
              <a:avLst/>
              <a:gdLst>
                <a:gd name="T0" fmla="*/ 0 w 12"/>
                <a:gd name="T1" fmla="*/ 0 h 69"/>
                <a:gd name="T2" fmla="*/ 0 w 12"/>
                <a:gd name="T3" fmla="*/ 61 h 69"/>
                <a:gd name="T4" fmla="*/ 11 w 12"/>
                <a:gd name="T5" fmla="*/ 68 h 69"/>
                <a:gd name="T6" fmla="*/ 11 w 12"/>
                <a:gd name="T7" fmla="*/ 6 h 69"/>
                <a:gd name="T8" fmla="*/ 0 w 12"/>
                <a:gd name="T9" fmla="*/ 0 h 69"/>
              </a:gdLst>
              <a:ahLst/>
              <a:cxnLst>
                <a:cxn ang="0">
                  <a:pos x="T0" y="T1"/>
                </a:cxn>
                <a:cxn ang="0">
                  <a:pos x="T2" y="T3"/>
                </a:cxn>
                <a:cxn ang="0">
                  <a:pos x="T4" y="T5"/>
                </a:cxn>
                <a:cxn ang="0">
                  <a:pos x="T6" y="T7"/>
                </a:cxn>
                <a:cxn ang="0">
                  <a:pos x="T8" y="T9"/>
                </a:cxn>
              </a:cxnLst>
              <a:rect l="0" t="0" r="r" b="b"/>
              <a:pathLst>
                <a:path w="12" h="69">
                  <a:moveTo>
                    <a:pt x="0" y="0"/>
                  </a:moveTo>
                  <a:lnTo>
                    <a:pt x="0" y="61"/>
                  </a:lnTo>
                  <a:lnTo>
                    <a:pt x="11" y="68"/>
                  </a:lnTo>
                  <a:lnTo>
                    <a:pt x="11"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3" name="Freeform 104"/>
            <p:cNvSpPr>
              <a:spLocks/>
            </p:cNvSpPr>
            <p:nvPr/>
          </p:nvSpPr>
          <p:spPr bwMode="auto">
            <a:xfrm>
              <a:off x="4272" y="2726"/>
              <a:ext cx="18" cy="75"/>
            </a:xfrm>
            <a:custGeom>
              <a:avLst/>
              <a:gdLst>
                <a:gd name="T0" fmla="*/ 0 w 18"/>
                <a:gd name="T1" fmla="*/ 0 h 75"/>
                <a:gd name="T2" fmla="*/ 0 w 18"/>
                <a:gd name="T3" fmla="*/ 66 h 75"/>
                <a:gd name="T4" fmla="*/ 17 w 18"/>
                <a:gd name="T5" fmla="*/ 74 h 75"/>
                <a:gd name="T6" fmla="*/ 17 w 18"/>
                <a:gd name="T7" fmla="*/ 6 h 75"/>
                <a:gd name="T8" fmla="*/ 0 w 18"/>
                <a:gd name="T9" fmla="*/ 0 h 75"/>
              </a:gdLst>
              <a:ahLst/>
              <a:cxnLst>
                <a:cxn ang="0">
                  <a:pos x="T0" y="T1"/>
                </a:cxn>
                <a:cxn ang="0">
                  <a:pos x="T2" y="T3"/>
                </a:cxn>
                <a:cxn ang="0">
                  <a:pos x="T4" y="T5"/>
                </a:cxn>
                <a:cxn ang="0">
                  <a:pos x="T6" y="T7"/>
                </a:cxn>
                <a:cxn ang="0">
                  <a:pos x="T8" y="T9"/>
                </a:cxn>
              </a:cxnLst>
              <a:rect l="0" t="0" r="r" b="b"/>
              <a:pathLst>
                <a:path w="18" h="75">
                  <a:moveTo>
                    <a:pt x="0" y="0"/>
                  </a:moveTo>
                  <a:lnTo>
                    <a:pt x="0" y="66"/>
                  </a:lnTo>
                  <a:lnTo>
                    <a:pt x="17" y="74"/>
                  </a:lnTo>
                  <a:lnTo>
                    <a:pt x="17"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4" name="Freeform 105"/>
            <p:cNvSpPr>
              <a:spLocks/>
            </p:cNvSpPr>
            <p:nvPr/>
          </p:nvSpPr>
          <p:spPr bwMode="auto">
            <a:xfrm>
              <a:off x="4213" y="2718"/>
              <a:ext cx="42" cy="36"/>
            </a:xfrm>
            <a:custGeom>
              <a:avLst/>
              <a:gdLst>
                <a:gd name="T0" fmla="*/ 29 w 42"/>
                <a:gd name="T1" fmla="*/ 0 h 36"/>
                <a:gd name="T2" fmla="*/ 18 w 42"/>
                <a:gd name="T3" fmla="*/ 18 h 36"/>
                <a:gd name="T4" fmla="*/ 0 w 42"/>
                <a:gd name="T5" fmla="*/ 28 h 36"/>
                <a:gd name="T6" fmla="*/ 14 w 42"/>
                <a:gd name="T7" fmla="*/ 35 h 36"/>
                <a:gd name="T8" fmla="*/ 30 w 42"/>
                <a:gd name="T9" fmla="*/ 26 h 36"/>
                <a:gd name="T10" fmla="*/ 41 w 42"/>
                <a:gd name="T11" fmla="*/ 4 h 36"/>
                <a:gd name="T12" fmla="*/ 29 w 42"/>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2" h="36">
                  <a:moveTo>
                    <a:pt x="29" y="0"/>
                  </a:moveTo>
                  <a:lnTo>
                    <a:pt x="18" y="18"/>
                  </a:lnTo>
                  <a:lnTo>
                    <a:pt x="0" y="28"/>
                  </a:lnTo>
                  <a:lnTo>
                    <a:pt x="14" y="35"/>
                  </a:lnTo>
                  <a:lnTo>
                    <a:pt x="30" y="26"/>
                  </a:lnTo>
                  <a:lnTo>
                    <a:pt x="41" y="4"/>
                  </a:lnTo>
                  <a:lnTo>
                    <a:pt x="29"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5" name="Freeform 106"/>
            <p:cNvSpPr>
              <a:spLocks/>
            </p:cNvSpPr>
            <p:nvPr/>
          </p:nvSpPr>
          <p:spPr bwMode="auto">
            <a:xfrm>
              <a:off x="4213" y="2718"/>
              <a:ext cx="48" cy="42"/>
            </a:xfrm>
            <a:custGeom>
              <a:avLst/>
              <a:gdLst>
                <a:gd name="T0" fmla="*/ 33 w 48"/>
                <a:gd name="T1" fmla="*/ 0 h 42"/>
                <a:gd name="T2" fmla="*/ 21 w 48"/>
                <a:gd name="T3" fmla="*/ 21 h 42"/>
                <a:gd name="T4" fmla="*/ 0 w 48"/>
                <a:gd name="T5" fmla="*/ 33 h 42"/>
                <a:gd name="T6" fmla="*/ 16 w 48"/>
                <a:gd name="T7" fmla="*/ 41 h 42"/>
                <a:gd name="T8" fmla="*/ 34 w 48"/>
                <a:gd name="T9" fmla="*/ 30 h 42"/>
                <a:gd name="T10" fmla="*/ 47 w 48"/>
                <a:gd name="T11" fmla="*/ 5 h 42"/>
                <a:gd name="T12" fmla="*/ 33 w 48"/>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8" h="42">
                  <a:moveTo>
                    <a:pt x="33" y="0"/>
                  </a:moveTo>
                  <a:lnTo>
                    <a:pt x="21" y="21"/>
                  </a:lnTo>
                  <a:lnTo>
                    <a:pt x="0" y="33"/>
                  </a:lnTo>
                  <a:lnTo>
                    <a:pt x="16" y="41"/>
                  </a:lnTo>
                  <a:lnTo>
                    <a:pt x="34" y="30"/>
                  </a:lnTo>
                  <a:lnTo>
                    <a:pt x="47" y="5"/>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6" name="Freeform 107"/>
            <p:cNvSpPr>
              <a:spLocks/>
            </p:cNvSpPr>
            <p:nvPr/>
          </p:nvSpPr>
          <p:spPr bwMode="auto">
            <a:xfrm>
              <a:off x="4230" y="2708"/>
              <a:ext cx="25" cy="67"/>
            </a:xfrm>
            <a:custGeom>
              <a:avLst/>
              <a:gdLst>
                <a:gd name="T0" fmla="*/ 24 w 25"/>
                <a:gd name="T1" fmla="*/ 19 h 67"/>
                <a:gd name="T2" fmla="*/ 4 w 25"/>
                <a:gd name="T3" fmla="*/ 61 h 67"/>
                <a:gd name="T4" fmla="*/ 0 w 25"/>
                <a:gd name="T5" fmla="*/ 66 h 67"/>
                <a:gd name="T6" fmla="*/ 0 w 25"/>
                <a:gd name="T7" fmla="*/ 4 h 67"/>
                <a:gd name="T8" fmla="*/ 14 w 25"/>
                <a:gd name="T9" fmla="*/ 0 h 67"/>
                <a:gd name="T10" fmla="*/ 14 w 25"/>
                <a:gd name="T11" fmla="*/ 35 h 67"/>
                <a:gd name="T12" fmla="*/ 24 w 25"/>
                <a:gd name="T13" fmla="*/ 14 h 67"/>
                <a:gd name="T14" fmla="*/ 24 w 25"/>
                <a:gd name="T15" fmla="*/ 19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67">
                  <a:moveTo>
                    <a:pt x="24" y="19"/>
                  </a:moveTo>
                  <a:lnTo>
                    <a:pt x="4" y="61"/>
                  </a:lnTo>
                  <a:lnTo>
                    <a:pt x="0" y="66"/>
                  </a:lnTo>
                  <a:lnTo>
                    <a:pt x="0" y="4"/>
                  </a:lnTo>
                  <a:lnTo>
                    <a:pt x="14" y="0"/>
                  </a:lnTo>
                  <a:lnTo>
                    <a:pt x="14" y="35"/>
                  </a:lnTo>
                  <a:lnTo>
                    <a:pt x="24" y="14"/>
                  </a:lnTo>
                  <a:lnTo>
                    <a:pt x="24" y="19"/>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7" name="Freeform 108"/>
            <p:cNvSpPr>
              <a:spLocks/>
            </p:cNvSpPr>
            <p:nvPr/>
          </p:nvSpPr>
          <p:spPr bwMode="auto">
            <a:xfrm>
              <a:off x="4230" y="2708"/>
              <a:ext cx="31" cy="73"/>
            </a:xfrm>
            <a:custGeom>
              <a:avLst/>
              <a:gdLst>
                <a:gd name="T0" fmla="*/ 30 w 31"/>
                <a:gd name="T1" fmla="*/ 21 h 73"/>
                <a:gd name="T2" fmla="*/ 5 w 31"/>
                <a:gd name="T3" fmla="*/ 66 h 73"/>
                <a:gd name="T4" fmla="*/ 0 w 31"/>
                <a:gd name="T5" fmla="*/ 72 h 73"/>
                <a:gd name="T6" fmla="*/ 0 w 31"/>
                <a:gd name="T7" fmla="*/ 4 h 73"/>
                <a:gd name="T8" fmla="*/ 18 w 31"/>
                <a:gd name="T9" fmla="*/ 0 h 73"/>
                <a:gd name="T10" fmla="*/ 18 w 31"/>
                <a:gd name="T11" fmla="*/ 38 h 73"/>
                <a:gd name="T12" fmla="*/ 30 w 31"/>
                <a:gd name="T13" fmla="*/ 15 h 73"/>
                <a:gd name="T14" fmla="*/ 30 w 31"/>
                <a:gd name="T15" fmla="*/ 21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3">
                  <a:moveTo>
                    <a:pt x="30" y="21"/>
                  </a:moveTo>
                  <a:lnTo>
                    <a:pt x="5" y="66"/>
                  </a:lnTo>
                  <a:lnTo>
                    <a:pt x="0" y="72"/>
                  </a:lnTo>
                  <a:lnTo>
                    <a:pt x="0" y="4"/>
                  </a:lnTo>
                  <a:lnTo>
                    <a:pt x="18" y="0"/>
                  </a:lnTo>
                  <a:lnTo>
                    <a:pt x="18" y="38"/>
                  </a:lnTo>
                  <a:lnTo>
                    <a:pt x="30" y="15"/>
                  </a:lnTo>
                  <a:lnTo>
                    <a:pt x="30" y="2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8" name="Freeform 109"/>
            <p:cNvSpPr>
              <a:spLocks/>
            </p:cNvSpPr>
            <p:nvPr/>
          </p:nvSpPr>
          <p:spPr bwMode="auto">
            <a:xfrm>
              <a:off x="4213" y="2706"/>
              <a:ext cx="11" cy="69"/>
            </a:xfrm>
            <a:custGeom>
              <a:avLst/>
              <a:gdLst>
                <a:gd name="T0" fmla="*/ 0 w 11"/>
                <a:gd name="T1" fmla="*/ 0 h 69"/>
                <a:gd name="T2" fmla="*/ 0 w 11"/>
                <a:gd name="T3" fmla="*/ 61 h 69"/>
                <a:gd name="T4" fmla="*/ 10 w 11"/>
                <a:gd name="T5" fmla="*/ 68 h 69"/>
                <a:gd name="T6" fmla="*/ 10 w 11"/>
                <a:gd name="T7" fmla="*/ 6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6"/>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39" name="Freeform 110"/>
            <p:cNvSpPr>
              <a:spLocks/>
            </p:cNvSpPr>
            <p:nvPr/>
          </p:nvSpPr>
          <p:spPr bwMode="auto">
            <a:xfrm>
              <a:off x="4213" y="2706"/>
              <a:ext cx="17" cy="75"/>
            </a:xfrm>
            <a:custGeom>
              <a:avLst/>
              <a:gdLst>
                <a:gd name="T0" fmla="*/ 0 w 17"/>
                <a:gd name="T1" fmla="*/ 0 h 75"/>
                <a:gd name="T2" fmla="*/ 0 w 17"/>
                <a:gd name="T3" fmla="*/ 66 h 75"/>
                <a:gd name="T4" fmla="*/ 16 w 17"/>
                <a:gd name="T5" fmla="*/ 74 h 75"/>
                <a:gd name="T6" fmla="*/ 16 w 17"/>
                <a:gd name="T7" fmla="*/ 6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6"/>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0" name="Freeform 111"/>
            <p:cNvSpPr>
              <a:spLocks/>
            </p:cNvSpPr>
            <p:nvPr/>
          </p:nvSpPr>
          <p:spPr bwMode="auto">
            <a:xfrm>
              <a:off x="4156" y="2696"/>
              <a:ext cx="42" cy="34"/>
            </a:xfrm>
            <a:custGeom>
              <a:avLst/>
              <a:gdLst>
                <a:gd name="T0" fmla="*/ 28 w 42"/>
                <a:gd name="T1" fmla="*/ 0 h 34"/>
                <a:gd name="T2" fmla="*/ 18 w 42"/>
                <a:gd name="T3" fmla="*/ 16 h 34"/>
                <a:gd name="T4" fmla="*/ 0 w 42"/>
                <a:gd name="T5" fmla="*/ 25 h 34"/>
                <a:gd name="T6" fmla="*/ 14 w 42"/>
                <a:gd name="T7" fmla="*/ 33 h 34"/>
                <a:gd name="T8" fmla="*/ 30 w 42"/>
                <a:gd name="T9" fmla="*/ 25 h 34"/>
                <a:gd name="T10" fmla="*/ 41 w 42"/>
                <a:gd name="T11" fmla="*/ 4 h 34"/>
                <a:gd name="T12" fmla="*/ 28 w 42"/>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42" h="34">
                  <a:moveTo>
                    <a:pt x="28" y="0"/>
                  </a:moveTo>
                  <a:lnTo>
                    <a:pt x="18" y="16"/>
                  </a:lnTo>
                  <a:lnTo>
                    <a:pt x="0" y="25"/>
                  </a:lnTo>
                  <a:lnTo>
                    <a:pt x="14" y="33"/>
                  </a:lnTo>
                  <a:lnTo>
                    <a:pt x="30" y="25"/>
                  </a:lnTo>
                  <a:lnTo>
                    <a:pt x="41" y="4"/>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1" name="Freeform 112"/>
            <p:cNvSpPr>
              <a:spLocks/>
            </p:cNvSpPr>
            <p:nvPr/>
          </p:nvSpPr>
          <p:spPr bwMode="auto">
            <a:xfrm>
              <a:off x="4156" y="2696"/>
              <a:ext cx="48" cy="40"/>
            </a:xfrm>
            <a:custGeom>
              <a:avLst/>
              <a:gdLst>
                <a:gd name="T0" fmla="*/ 32 w 48"/>
                <a:gd name="T1" fmla="*/ 0 h 40"/>
                <a:gd name="T2" fmla="*/ 21 w 48"/>
                <a:gd name="T3" fmla="*/ 19 h 40"/>
                <a:gd name="T4" fmla="*/ 0 w 48"/>
                <a:gd name="T5" fmla="*/ 30 h 40"/>
                <a:gd name="T6" fmla="*/ 16 w 48"/>
                <a:gd name="T7" fmla="*/ 39 h 40"/>
                <a:gd name="T8" fmla="*/ 34 w 48"/>
                <a:gd name="T9" fmla="*/ 29 h 40"/>
                <a:gd name="T10" fmla="*/ 47 w 48"/>
                <a:gd name="T11" fmla="*/ 5 h 40"/>
                <a:gd name="T12" fmla="*/ 32 w 48"/>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8" h="40">
                  <a:moveTo>
                    <a:pt x="32" y="0"/>
                  </a:moveTo>
                  <a:lnTo>
                    <a:pt x="21" y="19"/>
                  </a:lnTo>
                  <a:lnTo>
                    <a:pt x="0" y="30"/>
                  </a:lnTo>
                  <a:lnTo>
                    <a:pt x="16" y="39"/>
                  </a:lnTo>
                  <a:lnTo>
                    <a:pt x="34" y="29"/>
                  </a:lnTo>
                  <a:lnTo>
                    <a:pt x="47" y="5"/>
                  </a:lnTo>
                  <a:lnTo>
                    <a:pt x="32"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2" name="Freeform 113"/>
            <p:cNvSpPr>
              <a:spLocks/>
            </p:cNvSpPr>
            <p:nvPr/>
          </p:nvSpPr>
          <p:spPr bwMode="auto">
            <a:xfrm>
              <a:off x="4172" y="2684"/>
              <a:ext cx="25" cy="67"/>
            </a:xfrm>
            <a:custGeom>
              <a:avLst/>
              <a:gdLst>
                <a:gd name="T0" fmla="*/ 24 w 25"/>
                <a:gd name="T1" fmla="*/ 20 h 67"/>
                <a:gd name="T2" fmla="*/ 4 w 25"/>
                <a:gd name="T3" fmla="*/ 61 h 67"/>
                <a:gd name="T4" fmla="*/ 0 w 25"/>
                <a:gd name="T5" fmla="*/ 66 h 67"/>
                <a:gd name="T6" fmla="*/ 0 w 25"/>
                <a:gd name="T7" fmla="*/ 3 h 67"/>
                <a:gd name="T8" fmla="*/ 15 w 25"/>
                <a:gd name="T9" fmla="*/ 0 h 67"/>
                <a:gd name="T10" fmla="*/ 15 w 25"/>
                <a:gd name="T11" fmla="*/ 35 h 67"/>
                <a:gd name="T12" fmla="*/ 24 w 25"/>
                <a:gd name="T13" fmla="*/ 16 h 67"/>
                <a:gd name="T14" fmla="*/ 24 w 25"/>
                <a:gd name="T15" fmla="*/ 20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67">
                  <a:moveTo>
                    <a:pt x="24" y="20"/>
                  </a:moveTo>
                  <a:lnTo>
                    <a:pt x="4" y="61"/>
                  </a:lnTo>
                  <a:lnTo>
                    <a:pt x="0" y="66"/>
                  </a:lnTo>
                  <a:lnTo>
                    <a:pt x="0" y="3"/>
                  </a:lnTo>
                  <a:lnTo>
                    <a:pt x="15" y="0"/>
                  </a:lnTo>
                  <a:lnTo>
                    <a:pt x="15" y="35"/>
                  </a:lnTo>
                  <a:lnTo>
                    <a:pt x="24" y="16"/>
                  </a:lnTo>
                  <a:lnTo>
                    <a:pt x="24" y="2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3" name="Freeform 114"/>
            <p:cNvSpPr>
              <a:spLocks/>
            </p:cNvSpPr>
            <p:nvPr/>
          </p:nvSpPr>
          <p:spPr bwMode="auto">
            <a:xfrm>
              <a:off x="4172" y="2684"/>
              <a:ext cx="31" cy="73"/>
            </a:xfrm>
            <a:custGeom>
              <a:avLst/>
              <a:gdLst>
                <a:gd name="T0" fmla="*/ 30 w 31"/>
                <a:gd name="T1" fmla="*/ 22 h 73"/>
                <a:gd name="T2" fmla="*/ 5 w 31"/>
                <a:gd name="T3" fmla="*/ 67 h 73"/>
                <a:gd name="T4" fmla="*/ 0 w 31"/>
                <a:gd name="T5" fmla="*/ 72 h 73"/>
                <a:gd name="T6" fmla="*/ 0 w 31"/>
                <a:gd name="T7" fmla="*/ 3 h 73"/>
                <a:gd name="T8" fmla="*/ 19 w 31"/>
                <a:gd name="T9" fmla="*/ 0 h 73"/>
                <a:gd name="T10" fmla="*/ 19 w 31"/>
                <a:gd name="T11" fmla="*/ 38 h 73"/>
                <a:gd name="T12" fmla="*/ 30 w 31"/>
                <a:gd name="T13" fmla="*/ 17 h 73"/>
                <a:gd name="T14" fmla="*/ 30 w 31"/>
                <a:gd name="T15" fmla="*/ 22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3">
                  <a:moveTo>
                    <a:pt x="30" y="22"/>
                  </a:moveTo>
                  <a:lnTo>
                    <a:pt x="5" y="67"/>
                  </a:lnTo>
                  <a:lnTo>
                    <a:pt x="0" y="72"/>
                  </a:lnTo>
                  <a:lnTo>
                    <a:pt x="0" y="3"/>
                  </a:lnTo>
                  <a:lnTo>
                    <a:pt x="19" y="0"/>
                  </a:lnTo>
                  <a:lnTo>
                    <a:pt x="19" y="38"/>
                  </a:lnTo>
                  <a:lnTo>
                    <a:pt x="30" y="17"/>
                  </a:lnTo>
                  <a:lnTo>
                    <a:pt x="30" y="2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4" name="Freeform 115"/>
            <p:cNvSpPr>
              <a:spLocks/>
            </p:cNvSpPr>
            <p:nvPr/>
          </p:nvSpPr>
          <p:spPr bwMode="auto">
            <a:xfrm>
              <a:off x="4156" y="2682"/>
              <a:ext cx="11" cy="69"/>
            </a:xfrm>
            <a:custGeom>
              <a:avLst/>
              <a:gdLst>
                <a:gd name="T0" fmla="*/ 0 w 11"/>
                <a:gd name="T1" fmla="*/ 0 h 69"/>
                <a:gd name="T2" fmla="*/ 0 w 11"/>
                <a:gd name="T3" fmla="*/ 61 h 69"/>
                <a:gd name="T4" fmla="*/ 10 w 11"/>
                <a:gd name="T5" fmla="*/ 68 h 69"/>
                <a:gd name="T6" fmla="*/ 10 w 11"/>
                <a:gd name="T7" fmla="*/ 5 h 69"/>
                <a:gd name="T8" fmla="*/ 0 w 11"/>
                <a:gd name="T9" fmla="*/ 0 h 69"/>
              </a:gdLst>
              <a:ahLst/>
              <a:cxnLst>
                <a:cxn ang="0">
                  <a:pos x="T0" y="T1"/>
                </a:cxn>
                <a:cxn ang="0">
                  <a:pos x="T2" y="T3"/>
                </a:cxn>
                <a:cxn ang="0">
                  <a:pos x="T4" y="T5"/>
                </a:cxn>
                <a:cxn ang="0">
                  <a:pos x="T6" y="T7"/>
                </a:cxn>
                <a:cxn ang="0">
                  <a:pos x="T8" y="T9"/>
                </a:cxn>
              </a:cxnLst>
              <a:rect l="0" t="0" r="r" b="b"/>
              <a:pathLst>
                <a:path w="11" h="69">
                  <a:moveTo>
                    <a:pt x="0" y="0"/>
                  </a:moveTo>
                  <a:lnTo>
                    <a:pt x="0" y="61"/>
                  </a:lnTo>
                  <a:lnTo>
                    <a:pt x="10" y="68"/>
                  </a:lnTo>
                  <a:lnTo>
                    <a:pt x="10" y="5"/>
                  </a:lnTo>
                  <a:lnTo>
                    <a:pt x="0" y="0"/>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5" name="Freeform 116"/>
            <p:cNvSpPr>
              <a:spLocks/>
            </p:cNvSpPr>
            <p:nvPr/>
          </p:nvSpPr>
          <p:spPr bwMode="auto">
            <a:xfrm>
              <a:off x="4156" y="2682"/>
              <a:ext cx="17" cy="75"/>
            </a:xfrm>
            <a:custGeom>
              <a:avLst/>
              <a:gdLst>
                <a:gd name="T0" fmla="*/ 0 w 17"/>
                <a:gd name="T1" fmla="*/ 0 h 75"/>
                <a:gd name="T2" fmla="*/ 0 w 17"/>
                <a:gd name="T3" fmla="*/ 66 h 75"/>
                <a:gd name="T4" fmla="*/ 16 w 17"/>
                <a:gd name="T5" fmla="*/ 74 h 75"/>
                <a:gd name="T6" fmla="*/ 16 w 17"/>
                <a:gd name="T7" fmla="*/ 5 h 75"/>
                <a:gd name="T8" fmla="*/ 0 w 17"/>
                <a:gd name="T9" fmla="*/ 0 h 75"/>
              </a:gdLst>
              <a:ahLst/>
              <a:cxnLst>
                <a:cxn ang="0">
                  <a:pos x="T0" y="T1"/>
                </a:cxn>
                <a:cxn ang="0">
                  <a:pos x="T2" y="T3"/>
                </a:cxn>
                <a:cxn ang="0">
                  <a:pos x="T4" y="T5"/>
                </a:cxn>
                <a:cxn ang="0">
                  <a:pos x="T6" y="T7"/>
                </a:cxn>
                <a:cxn ang="0">
                  <a:pos x="T8" y="T9"/>
                </a:cxn>
              </a:cxnLst>
              <a:rect l="0" t="0" r="r" b="b"/>
              <a:pathLst>
                <a:path w="17" h="75">
                  <a:moveTo>
                    <a:pt x="0" y="0"/>
                  </a:moveTo>
                  <a:lnTo>
                    <a:pt x="0" y="66"/>
                  </a:lnTo>
                  <a:lnTo>
                    <a:pt x="16" y="74"/>
                  </a:lnTo>
                  <a:lnTo>
                    <a:pt x="16" y="5"/>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6" name="Freeform 117"/>
            <p:cNvSpPr>
              <a:spLocks/>
            </p:cNvSpPr>
            <p:nvPr/>
          </p:nvSpPr>
          <p:spPr bwMode="auto">
            <a:xfrm>
              <a:off x="4046" y="2642"/>
              <a:ext cx="38" cy="34"/>
            </a:xfrm>
            <a:custGeom>
              <a:avLst/>
              <a:gdLst>
                <a:gd name="T0" fmla="*/ 28 w 38"/>
                <a:gd name="T1" fmla="*/ 0 h 34"/>
                <a:gd name="T2" fmla="*/ 19 w 38"/>
                <a:gd name="T3" fmla="*/ 16 h 34"/>
                <a:gd name="T4" fmla="*/ 0 w 38"/>
                <a:gd name="T5" fmla="*/ 25 h 34"/>
                <a:gd name="T6" fmla="*/ 15 w 38"/>
                <a:gd name="T7" fmla="*/ 33 h 34"/>
                <a:gd name="T8" fmla="*/ 23 w 38"/>
                <a:gd name="T9" fmla="*/ 28 h 34"/>
                <a:gd name="T10" fmla="*/ 37 w 38"/>
                <a:gd name="T11" fmla="*/ 3 h 34"/>
                <a:gd name="T12" fmla="*/ 28 w 38"/>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38" h="34">
                  <a:moveTo>
                    <a:pt x="28" y="0"/>
                  </a:moveTo>
                  <a:lnTo>
                    <a:pt x="19" y="16"/>
                  </a:lnTo>
                  <a:lnTo>
                    <a:pt x="0" y="25"/>
                  </a:lnTo>
                  <a:lnTo>
                    <a:pt x="15" y="33"/>
                  </a:lnTo>
                  <a:lnTo>
                    <a:pt x="23" y="28"/>
                  </a:lnTo>
                  <a:lnTo>
                    <a:pt x="37" y="3"/>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7" name="Freeform 118"/>
            <p:cNvSpPr>
              <a:spLocks/>
            </p:cNvSpPr>
            <p:nvPr/>
          </p:nvSpPr>
          <p:spPr bwMode="auto">
            <a:xfrm>
              <a:off x="4046" y="2642"/>
              <a:ext cx="44" cy="40"/>
            </a:xfrm>
            <a:custGeom>
              <a:avLst/>
              <a:gdLst>
                <a:gd name="T0" fmla="*/ 33 w 44"/>
                <a:gd name="T1" fmla="*/ 0 h 40"/>
                <a:gd name="T2" fmla="*/ 22 w 44"/>
                <a:gd name="T3" fmla="*/ 19 h 40"/>
                <a:gd name="T4" fmla="*/ 0 w 44"/>
                <a:gd name="T5" fmla="*/ 30 h 40"/>
                <a:gd name="T6" fmla="*/ 17 w 44"/>
                <a:gd name="T7" fmla="*/ 39 h 40"/>
                <a:gd name="T8" fmla="*/ 27 w 44"/>
                <a:gd name="T9" fmla="*/ 33 h 40"/>
                <a:gd name="T10" fmla="*/ 43 w 44"/>
                <a:gd name="T11" fmla="*/ 3 h 40"/>
                <a:gd name="T12" fmla="*/ 33 w 44"/>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4" h="40">
                  <a:moveTo>
                    <a:pt x="33" y="0"/>
                  </a:moveTo>
                  <a:lnTo>
                    <a:pt x="22" y="19"/>
                  </a:lnTo>
                  <a:lnTo>
                    <a:pt x="0" y="30"/>
                  </a:lnTo>
                  <a:lnTo>
                    <a:pt x="17" y="39"/>
                  </a:lnTo>
                  <a:lnTo>
                    <a:pt x="27" y="33"/>
                  </a:lnTo>
                  <a:lnTo>
                    <a:pt x="43" y="3"/>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8" name="Freeform 119"/>
            <p:cNvSpPr>
              <a:spLocks/>
            </p:cNvSpPr>
            <p:nvPr/>
          </p:nvSpPr>
          <p:spPr bwMode="auto">
            <a:xfrm>
              <a:off x="4063" y="2631"/>
              <a:ext cx="13" cy="58"/>
            </a:xfrm>
            <a:custGeom>
              <a:avLst/>
              <a:gdLst>
                <a:gd name="T0" fmla="*/ 0 w 13"/>
                <a:gd name="T1" fmla="*/ 57 h 58"/>
                <a:gd name="T2" fmla="*/ 0 w 13"/>
                <a:gd name="T3" fmla="*/ 3 h 58"/>
                <a:gd name="T4" fmla="*/ 12 w 13"/>
                <a:gd name="T5" fmla="*/ 0 h 58"/>
                <a:gd name="T6" fmla="*/ 12 w 13"/>
                <a:gd name="T7" fmla="*/ 26 h 58"/>
                <a:gd name="T8" fmla="*/ 0 w 13"/>
                <a:gd name="T9" fmla="*/ 57 h 58"/>
              </a:gdLst>
              <a:ahLst/>
              <a:cxnLst>
                <a:cxn ang="0">
                  <a:pos x="T0" y="T1"/>
                </a:cxn>
                <a:cxn ang="0">
                  <a:pos x="T2" y="T3"/>
                </a:cxn>
                <a:cxn ang="0">
                  <a:pos x="T4" y="T5"/>
                </a:cxn>
                <a:cxn ang="0">
                  <a:pos x="T6" y="T7"/>
                </a:cxn>
                <a:cxn ang="0">
                  <a:pos x="T8" y="T9"/>
                </a:cxn>
              </a:cxnLst>
              <a:rect l="0" t="0" r="r" b="b"/>
              <a:pathLst>
                <a:path w="13" h="58">
                  <a:moveTo>
                    <a:pt x="0" y="57"/>
                  </a:moveTo>
                  <a:lnTo>
                    <a:pt x="0" y="3"/>
                  </a:lnTo>
                  <a:lnTo>
                    <a:pt x="12" y="0"/>
                  </a:lnTo>
                  <a:lnTo>
                    <a:pt x="12" y="26"/>
                  </a:lnTo>
                  <a:lnTo>
                    <a:pt x="0" y="5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49" name="Freeform 120"/>
            <p:cNvSpPr>
              <a:spLocks/>
            </p:cNvSpPr>
            <p:nvPr/>
          </p:nvSpPr>
          <p:spPr bwMode="auto">
            <a:xfrm>
              <a:off x="4063" y="2631"/>
              <a:ext cx="19" cy="64"/>
            </a:xfrm>
            <a:custGeom>
              <a:avLst/>
              <a:gdLst>
                <a:gd name="T0" fmla="*/ 0 w 19"/>
                <a:gd name="T1" fmla="*/ 63 h 64"/>
                <a:gd name="T2" fmla="*/ 0 w 19"/>
                <a:gd name="T3" fmla="*/ 3 h 64"/>
                <a:gd name="T4" fmla="*/ 18 w 19"/>
                <a:gd name="T5" fmla="*/ 0 h 64"/>
                <a:gd name="T6" fmla="*/ 18 w 19"/>
                <a:gd name="T7" fmla="*/ 29 h 64"/>
                <a:gd name="T8" fmla="*/ 0 w 19"/>
                <a:gd name="T9" fmla="*/ 63 h 64"/>
              </a:gdLst>
              <a:ahLst/>
              <a:cxnLst>
                <a:cxn ang="0">
                  <a:pos x="T0" y="T1"/>
                </a:cxn>
                <a:cxn ang="0">
                  <a:pos x="T2" y="T3"/>
                </a:cxn>
                <a:cxn ang="0">
                  <a:pos x="T4" y="T5"/>
                </a:cxn>
                <a:cxn ang="0">
                  <a:pos x="T6" y="T7"/>
                </a:cxn>
                <a:cxn ang="0">
                  <a:pos x="T8" y="T9"/>
                </a:cxn>
              </a:cxnLst>
              <a:rect l="0" t="0" r="r" b="b"/>
              <a:pathLst>
                <a:path w="19" h="64">
                  <a:moveTo>
                    <a:pt x="0" y="63"/>
                  </a:moveTo>
                  <a:lnTo>
                    <a:pt x="0" y="3"/>
                  </a:lnTo>
                  <a:lnTo>
                    <a:pt x="18" y="0"/>
                  </a:lnTo>
                  <a:lnTo>
                    <a:pt x="18" y="29"/>
                  </a:lnTo>
                  <a:lnTo>
                    <a:pt x="0" y="6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0" name="Freeform 121"/>
            <p:cNvSpPr>
              <a:spLocks/>
            </p:cNvSpPr>
            <p:nvPr/>
          </p:nvSpPr>
          <p:spPr bwMode="auto">
            <a:xfrm>
              <a:off x="4047" y="2628"/>
              <a:ext cx="10" cy="68"/>
            </a:xfrm>
            <a:custGeom>
              <a:avLst/>
              <a:gdLst>
                <a:gd name="T0" fmla="*/ 7 w 10"/>
                <a:gd name="T1" fmla="*/ 67 h 68"/>
                <a:gd name="T2" fmla="*/ 9 w 10"/>
                <a:gd name="T3" fmla="*/ 61 h 68"/>
                <a:gd name="T4" fmla="*/ 9 w 10"/>
                <a:gd name="T5" fmla="*/ 6 h 68"/>
                <a:gd name="T6" fmla="*/ 0 w 10"/>
                <a:gd name="T7" fmla="*/ 0 h 68"/>
                <a:gd name="T8" fmla="*/ 0 w 10"/>
                <a:gd name="T9" fmla="*/ 61 h 68"/>
                <a:gd name="T10" fmla="*/ 7 w 10"/>
                <a:gd name="T11" fmla="*/ 67 h 68"/>
              </a:gdLst>
              <a:ahLst/>
              <a:cxnLst>
                <a:cxn ang="0">
                  <a:pos x="T0" y="T1"/>
                </a:cxn>
                <a:cxn ang="0">
                  <a:pos x="T2" y="T3"/>
                </a:cxn>
                <a:cxn ang="0">
                  <a:pos x="T4" y="T5"/>
                </a:cxn>
                <a:cxn ang="0">
                  <a:pos x="T6" y="T7"/>
                </a:cxn>
                <a:cxn ang="0">
                  <a:pos x="T8" y="T9"/>
                </a:cxn>
                <a:cxn ang="0">
                  <a:pos x="T10" y="T11"/>
                </a:cxn>
              </a:cxnLst>
              <a:rect l="0" t="0" r="r" b="b"/>
              <a:pathLst>
                <a:path w="10" h="68">
                  <a:moveTo>
                    <a:pt x="7" y="67"/>
                  </a:moveTo>
                  <a:lnTo>
                    <a:pt x="9" y="61"/>
                  </a:lnTo>
                  <a:lnTo>
                    <a:pt x="9" y="6"/>
                  </a:lnTo>
                  <a:lnTo>
                    <a:pt x="0" y="0"/>
                  </a:lnTo>
                  <a:lnTo>
                    <a:pt x="0" y="61"/>
                  </a:lnTo>
                  <a:lnTo>
                    <a:pt x="7" y="67"/>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1" name="Freeform 122"/>
            <p:cNvSpPr>
              <a:spLocks/>
            </p:cNvSpPr>
            <p:nvPr/>
          </p:nvSpPr>
          <p:spPr bwMode="auto">
            <a:xfrm>
              <a:off x="4047" y="2628"/>
              <a:ext cx="16" cy="74"/>
            </a:xfrm>
            <a:custGeom>
              <a:avLst/>
              <a:gdLst>
                <a:gd name="T0" fmla="*/ 12 w 16"/>
                <a:gd name="T1" fmla="*/ 73 h 74"/>
                <a:gd name="T2" fmla="*/ 15 w 16"/>
                <a:gd name="T3" fmla="*/ 66 h 74"/>
                <a:gd name="T4" fmla="*/ 15 w 16"/>
                <a:gd name="T5" fmla="*/ 6 h 74"/>
                <a:gd name="T6" fmla="*/ 0 w 16"/>
                <a:gd name="T7" fmla="*/ 0 h 74"/>
                <a:gd name="T8" fmla="*/ 0 w 16"/>
                <a:gd name="T9" fmla="*/ 66 h 74"/>
                <a:gd name="T10" fmla="*/ 12 w 16"/>
                <a:gd name="T11" fmla="*/ 73 h 74"/>
              </a:gdLst>
              <a:ahLst/>
              <a:cxnLst>
                <a:cxn ang="0">
                  <a:pos x="T0" y="T1"/>
                </a:cxn>
                <a:cxn ang="0">
                  <a:pos x="T2" y="T3"/>
                </a:cxn>
                <a:cxn ang="0">
                  <a:pos x="T4" y="T5"/>
                </a:cxn>
                <a:cxn ang="0">
                  <a:pos x="T6" y="T7"/>
                </a:cxn>
                <a:cxn ang="0">
                  <a:pos x="T8" y="T9"/>
                </a:cxn>
                <a:cxn ang="0">
                  <a:pos x="T10" y="T11"/>
                </a:cxn>
              </a:cxnLst>
              <a:rect l="0" t="0" r="r" b="b"/>
              <a:pathLst>
                <a:path w="16" h="74">
                  <a:moveTo>
                    <a:pt x="12" y="73"/>
                  </a:moveTo>
                  <a:lnTo>
                    <a:pt x="15" y="66"/>
                  </a:lnTo>
                  <a:lnTo>
                    <a:pt x="15" y="6"/>
                  </a:lnTo>
                  <a:lnTo>
                    <a:pt x="0" y="0"/>
                  </a:lnTo>
                  <a:lnTo>
                    <a:pt x="0" y="66"/>
                  </a:lnTo>
                  <a:lnTo>
                    <a:pt x="12" y="7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2" name="Freeform 123"/>
            <p:cNvSpPr>
              <a:spLocks/>
            </p:cNvSpPr>
            <p:nvPr/>
          </p:nvSpPr>
          <p:spPr bwMode="auto">
            <a:xfrm>
              <a:off x="3988" y="2614"/>
              <a:ext cx="38" cy="34"/>
            </a:xfrm>
            <a:custGeom>
              <a:avLst/>
              <a:gdLst>
                <a:gd name="T0" fmla="*/ 28 w 38"/>
                <a:gd name="T1" fmla="*/ 0 h 34"/>
                <a:gd name="T2" fmla="*/ 19 w 38"/>
                <a:gd name="T3" fmla="*/ 16 h 34"/>
                <a:gd name="T4" fmla="*/ 0 w 38"/>
                <a:gd name="T5" fmla="*/ 26 h 34"/>
                <a:gd name="T6" fmla="*/ 15 w 38"/>
                <a:gd name="T7" fmla="*/ 33 h 34"/>
                <a:gd name="T8" fmla="*/ 23 w 38"/>
                <a:gd name="T9" fmla="*/ 29 h 34"/>
                <a:gd name="T10" fmla="*/ 37 w 38"/>
                <a:gd name="T11" fmla="*/ 3 h 34"/>
                <a:gd name="T12" fmla="*/ 28 w 38"/>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38" h="34">
                  <a:moveTo>
                    <a:pt x="28" y="0"/>
                  </a:moveTo>
                  <a:lnTo>
                    <a:pt x="19" y="16"/>
                  </a:lnTo>
                  <a:lnTo>
                    <a:pt x="0" y="26"/>
                  </a:lnTo>
                  <a:lnTo>
                    <a:pt x="15" y="33"/>
                  </a:lnTo>
                  <a:lnTo>
                    <a:pt x="23" y="29"/>
                  </a:lnTo>
                  <a:lnTo>
                    <a:pt x="37" y="3"/>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3" name="Freeform 124"/>
            <p:cNvSpPr>
              <a:spLocks/>
            </p:cNvSpPr>
            <p:nvPr/>
          </p:nvSpPr>
          <p:spPr bwMode="auto">
            <a:xfrm>
              <a:off x="3988" y="2614"/>
              <a:ext cx="44" cy="40"/>
            </a:xfrm>
            <a:custGeom>
              <a:avLst/>
              <a:gdLst>
                <a:gd name="T0" fmla="*/ 33 w 44"/>
                <a:gd name="T1" fmla="*/ 0 h 40"/>
                <a:gd name="T2" fmla="*/ 22 w 44"/>
                <a:gd name="T3" fmla="*/ 19 h 40"/>
                <a:gd name="T4" fmla="*/ 0 w 44"/>
                <a:gd name="T5" fmla="*/ 31 h 40"/>
                <a:gd name="T6" fmla="*/ 17 w 44"/>
                <a:gd name="T7" fmla="*/ 39 h 40"/>
                <a:gd name="T8" fmla="*/ 27 w 44"/>
                <a:gd name="T9" fmla="*/ 34 h 40"/>
                <a:gd name="T10" fmla="*/ 43 w 44"/>
                <a:gd name="T11" fmla="*/ 4 h 40"/>
                <a:gd name="T12" fmla="*/ 33 w 44"/>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4" h="40">
                  <a:moveTo>
                    <a:pt x="33" y="0"/>
                  </a:moveTo>
                  <a:lnTo>
                    <a:pt x="22" y="19"/>
                  </a:lnTo>
                  <a:lnTo>
                    <a:pt x="0" y="31"/>
                  </a:lnTo>
                  <a:lnTo>
                    <a:pt x="17" y="39"/>
                  </a:lnTo>
                  <a:lnTo>
                    <a:pt x="27" y="34"/>
                  </a:lnTo>
                  <a:lnTo>
                    <a:pt x="43" y="4"/>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4" name="Freeform 125"/>
            <p:cNvSpPr>
              <a:spLocks/>
            </p:cNvSpPr>
            <p:nvPr/>
          </p:nvSpPr>
          <p:spPr bwMode="auto">
            <a:xfrm>
              <a:off x="4005" y="2603"/>
              <a:ext cx="13" cy="57"/>
            </a:xfrm>
            <a:custGeom>
              <a:avLst/>
              <a:gdLst>
                <a:gd name="T0" fmla="*/ 0 w 13"/>
                <a:gd name="T1" fmla="*/ 56 h 57"/>
                <a:gd name="T2" fmla="*/ 0 w 13"/>
                <a:gd name="T3" fmla="*/ 3 h 57"/>
                <a:gd name="T4" fmla="*/ 12 w 13"/>
                <a:gd name="T5" fmla="*/ 0 h 57"/>
                <a:gd name="T6" fmla="*/ 12 w 13"/>
                <a:gd name="T7" fmla="*/ 27 h 57"/>
                <a:gd name="T8" fmla="*/ 0 w 13"/>
                <a:gd name="T9" fmla="*/ 56 h 57"/>
              </a:gdLst>
              <a:ahLst/>
              <a:cxnLst>
                <a:cxn ang="0">
                  <a:pos x="T0" y="T1"/>
                </a:cxn>
                <a:cxn ang="0">
                  <a:pos x="T2" y="T3"/>
                </a:cxn>
                <a:cxn ang="0">
                  <a:pos x="T4" y="T5"/>
                </a:cxn>
                <a:cxn ang="0">
                  <a:pos x="T6" y="T7"/>
                </a:cxn>
                <a:cxn ang="0">
                  <a:pos x="T8" y="T9"/>
                </a:cxn>
              </a:cxnLst>
              <a:rect l="0" t="0" r="r" b="b"/>
              <a:pathLst>
                <a:path w="13" h="57">
                  <a:moveTo>
                    <a:pt x="0" y="56"/>
                  </a:moveTo>
                  <a:lnTo>
                    <a:pt x="0" y="3"/>
                  </a:lnTo>
                  <a:lnTo>
                    <a:pt x="12" y="0"/>
                  </a:lnTo>
                  <a:lnTo>
                    <a:pt x="12" y="27"/>
                  </a:lnTo>
                  <a:lnTo>
                    <a:pt x="0" y="56"/>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5" name="Freeform 126"/>
            <p:cNvSpPr>
              <a:spLocks/>
            </p:cNvSpPr>
            <p:nvPr/>
          </p:nvSpPr>
          <p:spPr bwMode="auto">
            <a:xfrm>
              <a:off x="4005" y="2603"/>
              <a:ext cx="19" cy="63"/>
            </a:xfrm>
            <a:custGeom>
              <a:avLst/>
              <a:gdLst>
                <a:gd name="T0" fmla="*/ 0 w 19"/>
                <a:gd name="T1" fmla="*/ 62 h 63"/>
                <a:gd name="T2" fmla="*/ 0 w 19"/>
                <a:gd name="T3" fmla="*/ 3 h 63"/>
                <a:gd name="T4" fmla="*/ 18 w 19"/>
                <a:gd name="T5" fmla="*/ 0 h 63"/>
                <a:gd name="T6" fmla="*/ 18 w 19"/>
                <a:gd name="T7" fmla="*/ 30 h 63"/>
                <a:gd name="T8" fmla="*/ 0 w 19"/>
                <a:gd name="T9" fmla="*/ 62 h 63"/>
              </a:gdLst>
              <a:ahLst/>
              <a:cxnLst>
                <a:cxn ang="0">
                  <a:pos x="T0" y="T1"/>
                </a:cxn>
                <a:cxn ang="0">
                  <a:pos x="T2" y="T3"/>
                </a:cxn>
                <a:cxn ang="0">
                  <a:pos x="T4" y="T5"/>
                </a:cxn>
                <a:cxn ang="0">
                  <a:pos x="T6" y="T7"/>
                </a:cxn>
                <a:cxn ang="0">
                  <a:pos x="T8" y="T9"/>
                </a:cxn>
              </a:cxnLst>
              <a:rect l="0" t="0" r="r" b="b"/>
              <a:pathLst>
                <a:path w="19" h="63">
                  <a:moveTo>
                    <a:pt x="0" y="62"/>
                  </a:moveTo>
                  <a:lnTo>
                    <a:pt x="0" y="3"/>
                  </a:lnTo>
                  <a:lnTo>
                    <a:pt x="18" y="0"/>
                  </a:lnTo>
                  <a:lnTo>
                    <a:pt x="18" y="30"/>
                  </a:lnTo>
                  <a:lnTo>
                    <a:pt x="0" y="6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6" name="Freeform 127"/>
            <p:cNvSpPr>
              <a:spLocks/>
            </p:cNvSpPr>
            <p:nvPr/>
          </p:nvSpPr>
          <p:spPr bwMode="auto">
            <a:xfrm>
              <a:off x="3988" y="2600"/>
              <a:ext cx="12" cy="67"/>
            </a:xfrm>
            <a:custGeom>
              <a:avLst/>
              <a:gdLst>
                <a:gd name="T0" fmla="*/ 8 w 12"/>
                <a:gd name="T1" fmla="*/ 66 h 67"/>
                <a:gd name="T2" fmla="*/ 11 w 12"/>
                <a:gd name="T3" fmla="*/ 61 h 67"/>
                <a:gd name="T4" fmla="*/ 11 w 12"/>
                <a:gd name="T5" fmla="*/ 6 h 67"/>
                <a:gd name="T6" fmla="*/ 0 w 12"/>
                <a:gd name="T7" fmla="*/ 0 h 67"/>
                <a:gd name="T8" fmla="*/ 0 w 12"/>
                <a:gd name="T9" fmla="*/ 61 h 67"/>
                <a:gd name="T10" fmla="*/ 8 w 12"/>
                <a:gd name="T11" fmla="*/ 66 h 67"/>
              </a:gdLst>
              <a:ahLst/>
              <a:cxnLst>
                <a:cxn ang="0">
                  <a:pos x="T0" y="T1"/>
                </a:cxn>
                <a:cxn ang="0">
                  <a:pos x="T2" y="T3"/>
                </a:cxn>
                <a:cxn ang="0">
                  <a:pos x="T4" y="T5"/>
                </a:cxn>
                <a:cxn ang="0">
                  <a:pos x="T6" y="T7"/>
                </a:cxn>
                <a:cxn ang="0">
                  <a:pos x="T8" y="T9"/>
                </a:cxn>
                <a:cxn ang="0">
                  <a:pos x="T10" y="T11"/>
                </a:cxn>
              </a:cxnLst>
              <a:rect l="0" t="0" r="r" b="b"/>
              <a:pathLst>
                <a:path w="12" h="67">
                  <a:moveTo>
                    <a:pt x="8" y="66"/>
                  </a:moveTo>
                  <a:lnTo>
                    <a:pt x="11" y="61"/>
                  </a:lnTo>
                  <a:lnTo>
                    <a:pt x="11" y="6"/>
                  </a:lnTo>
                  <a:lnTo>
                    <a:pt x="0" y="0"/>
                  </a:lnTo>
                  <a:lnTo>
                    <a:pt x="0" y="61"/>
                  </a:lnTo>
                  <a:lnTo>
                    <a:pt x="8" y="6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7" name="Freeform 128"/>
            <p:cNvSpPr>
              <a:spLocks/>
            </p:cNvSpPr>
            <p:nvPr/>
          </p:nvSpPr>
          <p:spPr bwMode="auto">
            <a:xfrm>
              <a:off x="3988" y="2600"/>
              <a:ext cx="18" cy="73"/>
            </a:xfrm>
            <a:custGeom>
              <a:avLst/>
              <a:gdLst>
                <a:gd name="T0" fmla="*/ 13 w 18"/>
                <a:gd name="T1" fmla="*/ 72 h 73"/>
                <a:gd name="T2" fmla="*/ 17 w 18"/>
                <a:gd name="T3" fmla="*/ 66 h 73"/>
                <a:gd name="T4" fmla="*/ 17 w 18"/>
                <a:gd name="T5" fmla="*/ 6 h 73"/>
                <a:gd name="T6" fmla="*/ 0 w 18"/>
                <a:gd name="T7" fmla="*/ 0 h 73"/>
                <a:gd name="T8" fmla="*/ 0 w 18"/>
                <a:gd name="T9" fmla="*/ 67 h 73"/>
                <a:gd name="T10" fmla="*/ 13 w 18"/>
                <a:gd name="T11" fmla="*/ 72 h 73"/>
              </a:gdLst>
              <a:ahLst/>
              <a:cxnLst>
                <a:cxn ang="0">
                  <a:pos x="T0" y="T1"/>
                </a:cxn>
                <a:cxn ang="0">
                  <a:pos x="T2" y="T3"/>
                </a:cxn>
                <a:cxn ang="0">
                  <a:pos x="T4" y="T5"/>
                </a:cxn>
                <a:cxn ang="0">
                  <a:pos x="T6" y="T7"/>
                </a:cxn>
                <a:cxn ang="0">
                  <a:pos x="T8" y="T9"/>
                </a:cxn>
                <a:cxn ang="0">
                  <a:pos x="T10" y="T11"/>
                </a:cxn>
              </a:cxnLst>
              <a:rect l="0" t="0" r="r" b="b"/>
              <a:pathLst>
                <a:path w="18" h="73">
                  <a:moveTo>
                    <a:pt x="13" y="72"/>
                  </a:moveTo>
                  <a:lnTo>
                    <a:pt x="17" y="66"/>
                  </a:lnTo>
                  <a:lnTo>
                    <a:pt x="17" y="6"/>
                  </a:lnTo>
                  <a:lnTo>
                    <a:pt x="0" y="0"/>
                  </a:lnTo>
                  <a:lnTo>
                    <a:pt x="0" y="67"/>
                  </a:lnTo>
                  <a:lnTo>
                    <a:pt x="13" y="7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8" name="Freeform 129"/>
            <p:cNvSpPr>
              <a:spLocks/>
            </p:cNvSpPr>
            <p:nvPr/>
          </p:nvSpPr>
          <p:spPr bwMode="auto">
            <a:xfrm>
              <a:off x="3935" y="2584"/>
              <a:ext cx="38" cy="34"/>
            </a:xfrm>
            <a:custGeom>
              <a:avLst/>
              <a:gdLst>
                <a:gd name="T0" fmla="*/ 28 w 38"/>
                <a:gd name="T1" fmla="*/ 0 h 34"/>
                <a:gd name="T2" fmla="*/ 19 w 38"/>
                <a:gd name="T3" fmla="*/ 16 h 34"/>
                <a:gd name="T4" fmla="*/ 0 w 38"/>
                <a:gd name="T5" fmla="*/ 25 h 34"/>
                <a:gd name="T6" fmla="*/ 15 w 38"/>
                <a:gd name="T7" fmla="*/ 33 h 34"/>
                <a:gd name="T8" fmla="*/ 23 w 38"/>
                <a:gd name="T9" fmla="*/ 28 h 34"/>
                <a:gd name="T10" fmla="*/ 37 w 38"/>
                <a:gd name="T11" fmla="*/ 3 h 34"/>
                <a:gd name="T12" fmla="*/ 28 w 38"/>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38" h="34">
                  <a:moveTo>
                    <a:pt x="28" y="0"/>
                  </a:moveTo>
                  <a:lnTo>
                    <a:pt x="19" y="16"/>
                  </a:lnTo>
                  <a:lnTo>
                    <a:pt x="0" y="25"/>
                  </a:lnTo>
                  <a:lnTo>
                    <a:pt x="15" y="33"/>
                  </a:lnTo>
                  <a:lnTo>
                    <a:pt x="23" y="28"/>
                  </a:lnTo>
                  <a:lnTo>
                    <a:pt x="37" y="3"/>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59" name="Freeform 130"/>
            <p:cNvSpPr>
              <a:spLocks/>
            </p:cNvSpPr>
            <p:nvPr/>
          </p:nvSpPr>
          <p:spPr bwMode="auto">
            <a:xfrm>
              <a:off x="3935" y="2584"/>
              <a:ext cx="44" cy="40"/>
            </a:xfrm>
            <a:custGeom>
              <a:avLst/>
              <a:gdLst>
                <a:gd name="T0" fmla="*/ 33 w 44"/>
                <a:gd name="T1" fmla="*/ 0 h 40"/>
                <a:gd name="T2" fmla="*/ 22 w 44"/>
                <a:gd name="T3" fmla="*/ 19 h 40"/>
                <a:gd name="T4" fmla="*/ 0 w 44"/>
                <a:gd name="T5" fmla="*/ 30 h 40"/>
                <a:gd name="T6" fmla="*/ 17 w 44"/>
                <a:gd name="T7" fmla="*/ 39 h 40"/>
                <a:gd name="T8" fmla="*/ 27 w 44"/>
                <a:gd name="T9" fmla="*/ 33 h 40"/>
                <a:gd name="T10" fmla="*/ 43 w 44"/>
                <a:gd name="T11" fmla="*/ 3 h 40"/>
                <a:gd name="T12" fmla="*/ 33 w 44"/>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4" h="40">
                  <a:moveTo>
                    <a:pt x="33" y="0"/>
                  </a:moveTo>
                  <a:lnTo>
                    <a:pt x="22" y="19"/>
                  </a:lnTo>
                  <a:lnTo>
                    <a:pt x="0" y="30"/>
                  </a:lnTo>
                  <a:lnTo>
                    <a:pt x="17" y="39"/>
                  </a:lnTo>
                  <a:lnTo>
                    <a:pt x="27" y="33"/>
                  </a:lnTo>
                  <a:lnTo>
                    <a:pt x="43" y="3"/>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0" name="Freeform 131"/>
            <p:cNvSpPr>
              <a:spLocks/>
            </p:cNvSpPr>
            <p:nvPr/>
          </p:nvSpPr>
          <p:spPr bwMode="auto">
            <a:xfrm>
              <a:off x="3952" y="2572"/>
              <a:ext cx="13" cy="58"/>
            </a:xfrm>
            <a:custGeom>
              <a:avLst/>
              <a:gdLst>
                <a:gd name="T0" fmla="*/ 0 w 13"/>
                <a:gd name="T1" fmla="*/ 57 h 58"/>
                <a:gd name="T2" fmla="*/ 0 w 13"/>
                <a:gd name="T3" fmla="*/ 4 h 58"/>
                <a:gd name="T4" fmla="*/ 12 w 13"/>
                <a:gd name="T5" fmla="*/ 0 h 58"/>
                <a:gd name="T6" fmla="*/ 12 w 13"/>
                <a:gd name="T7" fmla="*/ 27 h 58"/>
                <a:gd name="T8" fmla="*/ 0 w 13"/>
                <a:gd name="T9" fmla="*/ 57 h 58"/>
              </a:gdLst>
              <a:ahLst/>
              <a:cxnLst>
                <a:cxn ang="0">
                  <a:pos x="T0" y="T1"/>
                </a:cxn>
                <a:cxn ang="0">
                  <a:pos x="T2" y="T3"/>
                </a:cxn>
                <a:cxn ang="0">
                  <a:pos x="T4" y="T5"/>
                </a:cxn>
                <a:cxn ang="0">
                  <a:pos x="T6" y="T7"/>
                </a:cxn>
                <a:cxn ang="0">
                  <a:pos x="T8" y="T9"/>
                </a:cxn>
              </a:cxnLst>
              <a:rect l="0" t="0" r="r" b="b"/>
              <a:pathLst>
                <a:path w="13" h="58">
                  <a:moveTo>
                    <a:pt x="0" y="57"/>
                  </a:moveTo>
                  <a:lnTo>
                    <a:pt x="0" y="4"/>
                  </a:lnTo>
                  <a:lnTo>
                    <a:pt x="12" y="0"/>
                  </a:lnTo>
                  <a:lnTo>
                    <a:pt x="12" y="27"/>
                  </a:lnTo>
                  <a:lnTo>
                    <a:pt x="0" y="5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1" name="Freeform 132"/>
            <p:cNvSpPr>
              <a:spLocks/>
            </p:cNvSpPr>
            <p:nvPr/>
          </p:nvSpPr>
          <p:spPr bwMode="auto">
            <a:xfrm>
              <a:off x="3952" y="2572"/>
              <a:ext cx="19" cy="64"/>
            </a:xfrm>
            <a:custGeom>
              <a:avLst/>
              <a:gdLst>
                <a:gd name="T0" fmla="*/ 0 w 19"/>
                <a:gd name="T1" fmla="*/ 63 h 64"/>
                <a:gd name="T2" fmla="*/ 0 w 19"/>
                <a:gd name="T3" fmla="*/ 4 h 64"/>
                <a:gd name="T4" fmla="*/ 18 w 19"/>
                <a:gd name="T5" fmla="*/ 0 h 64"/>
                <a:gd name="T6" fmla="*/ 18 w 19"/>
                <a:gd name="T7" fmla="*/ 30 h 64"/>
                <a:gd name="T8" fmla="*/ 0 w 19"/>
                <a:gd name="T9" fmla="*/ 63 h 64"/>
              </a:gdLst>
              <a:ahLst/>
              <a:cxnLst>
                <a:cxn ang="0">
                  <a:pos x="T0" y="T1"/>
                </a:cxn>
                <a:cxn ang="0">
                  <a:pos x="T2" y="T3"/>
                </a:cxn>
                <a:cxn ang="0">
                  <a:pos x="T4" y="T5"/>
                </a:cxn>
                <a:cxn ang="0">
                  <a:pos x="T6" y="T7"/>
                </a:cxn>
                <a:cxn ang="0">
                  <a:pos x="T8" y="T9"/>
                </a:cxn>
              </a:cxnLst>
              <a:rect l="0" t="0" r="r" b="b"/>
              <a:pathLst>
                <a:path w="19" h="64">
                  <a:moveTo>
                    <a:pt x="0" y="63"/>
                  </a:moveTo>
                  <a:lnTo>
                    <a:pt x="0" y="4"/>
                  </a:lnTo>
                  <a:lnTo>
                    <a:pt x="18" y="0"/>
                  </a:lnTo>
                  <a:lnTo>
                    <a:pt x="18" y="30"/>
                  </a:lnTo>
                  <a:lnTo>
                    <a:pt x="0" y="6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2" name="Freeform 133"/>
            <p:cNvSpPr>
              <a:spLocks/>
            </p:cNvSpPr>
            <p:nvPr/>
          </p:nvSpPr>
          <p:spPr bwMode="auto">
            <a:xfrm>
              <a:off x="3936" y="2570"/>
              <a:ext cx="11" cy="67"/>
            </a:xfrm>
            <a:custGeom>
              <a:avLst/>
              <a:gdLst>
                <a:gd name="T0" fmla="*/ 8 w 11"/>
                <a:gd name="T1" fmla="*/ 66 h 67"/>
                <a:gd name="T2" fmla="*/ 10 w 11"/>
                <a:gd name="T3" fmla="*/ 60 h 67"/>
                <a:gd name="T4" fmla="*/ 10 w 11"/>
                <a:gd name="T5" fmla="*/ 6 h 67"/>
                <a:gd name="T6" fmla="*/ 0 w 11"/>
                <a:gd name="T7" fmla="*/ 0 h 67"/>
                <a:gd name="T8" fmla="*/ 0 w 11"/>
                <a:gd name="T9" fmla="*/ 61 h 67"/>
                <a:gd name="T10" fmla="*/ 8 w 11"/>
                <a:gd name="T11" fmla="*/ 66 h 67"/>
              </a:gdLst>
              <a:ahLst/>
              <a:cxnLst>
                <a:cxn ang="0">
                  <a:pos x="T0" y="T1"/>
                </a:cxn>
                <a:cxn ang="0">
                  <a:pos x="T2" y="T3"/>
                </a:cxn>
                <a:cxn ang="0">
                  <a:pos x="T4" y="T5"/>
                </a:cxn>
                <a:cxn ang="0">
                  <a:pos x="T6" y="T7"/>
                </a:cxn>
                <a:cxn ang="0">
                  <a:pos x="T8" y="T9"/>
                </a:cxn>
                <a:cxn ang="0">
                  <a:pos x="T10" y="T11"/>
                </a:cxn>
              </a:cxnLst>
              <a:rect l="0" t="0" r="r" b="b"/>
              <a:pathLst>
                <a:path w="11" h="67">
                  <a:moveTo>
                    <a:pt x="8" y="66"/>
                  </a:moveTo>
                  <a:lnTo>
                    <a:pt x="10" y="60"/>
                  </a:lnTo>
                  <a:lnTo>
                    <a:pt x="10" y="6"/>
                  </a:lnTo>
                  <a:lnTo>
                    <a:pt x="0" y="0"/>
                  </a:lnTo>
                  <a:lnTo>
                    <a:pt x="0" y="61"/>
                  </a:lnTo>
                  <a:lnTo>
                    <a:pt x="8" y="6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3" name="Freeform 134"/>
            <p:cNvSpPr>
              <a:spLocks/>
            </p:cNvSpPr>
            <p:nvPr/>
          </p:nvSpPr>
          <p:spPr bwMode="auto">
            <a:xfrm>
              <a:off x="3936" y="2570"/>
              <a:ext cx="17" cy="73"/>
            </a:xfrm>
            <a:custGeom>
              <a:avLst/>
              <a:gdLst>
                <a:gd name="T0" fmla="*/ 12 w 17"/>
                <a:gd name="T1" fmla="*/ 72 h 73"/>
                <a:gd name="T2" fmla="*/ 16 w 17"/>
                <a:gd name="T3" fmla="*/ 65 h 73"/>
                <a:gd name="T4" fmla="*/ 16 w 17"/>
                <a:gd name="T5" fmla="*/ 6 h 73"/>
                <a:gd name="T6" fmla="*/ 0 w 17"/>
                <a:gd name="T7" fmla="*/ 0 h 73"/>
                <a:gd name="T8" fmla="*/ 0 w 17"/>
                <a:gd name="T9" fmla="*/ 66 h 73"/>
                <a:gd name="T10" fmla="*/ 12 w 17"/>
                <a:gd name="T11" fmla="*/ 72 h 73"/>
              </a:gdLst>
              <a:ahLst/>
              <a:cxnLst>
                <a:cxn ang="0">
                  <a:pos x="T0" y="T1"/>
                </a:cxn>
                <a:cxn ang="0">
                  <a:pos x="T2" y="T3"/>
                </a:cxn>
                <a:cxn ang="0">
                  <a:pos x="T4" y="T5"/>
                </a:cxn>
                <a:cxn ang="0">
                  <a:pos x="T6" y="T7"/>
                </a:cxn>
                <a:cxn ang="0">
                  <a:pos x="T8" y="T9"/>
                </a:cxn>
                <a:cxn ang="0">
                  <a:pos x="T10" y="T11"/>
                </a:cxn>
              </a:cxnLst>
              <a:rect l="0" t="0" r="r" b="b"/>
              <a:pathLst>
                <a:path w="17" h="73">
                  <a:moveTo>
                    <a:pt x="12" y="72"/>
                  </a:moveTo>
                  <a:lnTo>
                    <a:pt x="16" y="65"/>
                  </a:lnTo>
                  <a:lnTo>
                    <a:pt x="16" y="6"/>
                  </a:lnTo>
                  <a:lnTo>
                    <a:pt x="0" y="0"/>
                  </a:lnTo>
                  <a:lnTo>
                    <a:pt x="0" y="66"/>
                  </a:lnTo>
                  <a:lnTo>
                    <a:pt x="12" y="7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4" name="Freeform 135"/>
            <p:cNvSpPr>
              <a:spLocks/>
            </p:cNvSpPr>
            <p:nvPr/>
          </p:nvSpPr>
          <p:spPr bwMode="auto">
            <a:xfrm>
              <a:off x="3881" y="2557"/>
              <a:ext cx="38" cy="34"/>
            </a:xfrm>
            <a:custGeom>
              <a:avLst/>
              <a:gdLst>
                <a:gd name="T0" fmla="*/ 28 w 38"/>
                <a:gd name="T1" fmla="*/ 0 h 34"/>
                <a:gd name="T2" fmla="*/ 19 w 38"/>
                <a:gd name="T3" fmla="*/ 16 h 34"/>
                <a:gd name="T4" fmla="*/ 0 w 38"/>
                <a:gd name="T5" fmla="*/ 26 h 34"/>
                <a:gd name="T6" fmla="*/ 14 w 38"/>
                <a:gd name="T7" fmla="*/ 33 h 34"/>
                <a:gd name="T8" fmla="*/ 23 w 38"/>
                <a:gd name="T9" fmla="*/ 29 h 34"/>
                <a:gd name="T10" fmla="*/ 37 w 38"/>
                <a:gd name="T11" fmla="*/ 3 h 34"/>
                <a:gd name="T12" fmla="*/ 28 w 38"/>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38" h="34">
                  <a:moveTo>
                    <a:pt x="28" y="0"/>
                  </a:moveTo>
                  <a:lnTo>
                    <a:pt x="19" y="16"/>
                  </a:lnTo>
                  <a:lnTo>
                    <a:pt x="0" y="26"/>
                  </a:lnTo>
                  <a:lnTo>
                    <a:pt x="14" y="33"/>
                  </a:lnTo>
                  <a:lnTo>
                    <a:pt x="23" y="29"/>
                  </a:lnTo>
                  <a:lnTo>
                    <a:pt x="37" y="3"/>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5" name="Freeform 136"/>
            <p:cNvSpPr>
              <a:spLocks/>
            </p:cNvSpPr>
            <p:nvPr/>
          </p:nvSpPr>
          <p:spPr bwMode="auto">
            <a:xfrm>
              <a:off x="3881" y="2557"/>
              <a:ext cx="44" cy="40"/>
            </a:xfrm>
            <a:custGeom>
              <a:avLst/>
              <a:gdLst>
                <a:gd name="T0" fmla="*/ 33 w 44"/>
                <a:gd name="T1" fmla="*/ 0 h 40"/>
                <a:gd name="T2" fmla="*/ 22 w 44"/>
                <a:gd name="T3" fmla="*/ 19 h 40"/>
                <a:gd name="T4" fmla="*/ 0 w 44"/>
                <a:gd name="T5" fmla="*/ 31 h 40"/>
                <a:gd name="T6" fmla="*/ 16 w 44"/>
                <a:gd name="T7" fmla="*/ 39 h 40"/>
                <a:gd name="T8" fmla="*/ 27 w 44"/>
                <a:gd name="T9" fmla="*/ 34 h 40"/>
                <a:gd name="T10" fmla="*/ 43 w 44"/>
                <a:gd name="T11" fmla="*/ 4 h 40"/>
                <a:gd name="T12" fmla="*/ 33 w 44"/>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4" h="40">
                  <a:moveTo>
                    <a:pt x="33" y="0"/>
                  </a:moveTo>
                  <a:lnTo>
                    <a:pt x="22" y="19"/>
                  </a:lnTo>
                  <a:lnTo>
                    <a:pt x="0" y="31"/>
                  </a:lnTo>
                  <a:lnTo>
                    <a:pt x="16" y="39"/>
                  </a:lnTo>
                  <a:lnTo>
                    <a:pt x="27" y="34"/>
                  </a:lnTo>
                  <a:lnTo>
                    <a:pt x="43" y="4"/>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6" name="Freeform 137"/>
            <p:cNvSpPr>
              <a:spLocks/>
            </p:cNvSpPr>
            <p:nvPr/>
          </p:nvSpPr>
          <p:spPr bwMode="auto">
            <a:xfrm>
              <a:off x="3897" y="2546"/>
              <a:ext cx="14" cy="58"/>
            </a:xfrm>
            <a:custGeom>
              <a:avLst/>
              <a:gdLst>
                <a:gd name="T0" fmla="*/ 0 w 14"/>
                <a:gd name="T1" fmla="*/ 57 h 58"/>
                <a:gd name="T2" fmla="*/ 0 w 14"/>
                <a:gd name="T3" fmla="*/ 3 h 58"/>
                <a:gd name="T4" fmla="*/ 13 w 14"/>
                <a:gd name="T5" fmla="*/ 0 h 58"/>
                <a:gd name="T6" fmla="*/ 13 w 14"/>
                <a:gd name="T7" fmla="*/ 27 h 58"/>
                <a:gd name="T8" fmla="*/ 0 w 14"/>
                <a:gd name="T9" fmla="*/ 57 h 58"/>
              </a:gdLst>
              <a:ahLst/>
              <a:cxnLst>
                <a:cxn ang="0">
                  <a:pos x="T0" y="T1"/>
                </a:cxn>
                <a:cxn ang="0">
                  <a:pos x="T2" y="T3"/>
                </a:cxn>
                <a:cxn ang="0">
                  <a:pos x="T4" y="T5"/>
                </a:cxn>
                <a:cxn ang="0">
                  <a:pos x="T6" y="T7"/>
                </a:cxn>
                <a:cxn ang="0">
                  <a:pos x="T8" y="T9"/>
                </a:cxn>
              </a:cxnLst>
              <a:rect l="0" t="0" r="r" b="b"/>
              <a:pathLst>
                <a:path w="14" h="58">
                  <a:moveTo>
                    <a:pt x="0" y="57"/>
                  </a:moveTo>
                  <a:lnTo>
                    <a:pt x="0" y="3"/>
                  </a:lnTo>
                  <a:lnTo>
                    <a:pt x="13" y="0"/>
                  </a:lnTo>
                  <a:lnTo>
                    <a:pt x="13" y="27"/>
                  </a:lnTo>
                  <a:lnTo>
                    <a:pt x="0" y="5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7" name="Freeform 138"/>
            <p:cNvSpPr>
              <a:spLocks/>
            </p:cNvSpPr>
            <p:nvPr/>
          </p:nvSpPr>
          <p:spPr bwMode="auto">
            <a:xfrm>
              <a:off x="3897" y="2546"/>
              <a:ext cx="20" cy="64"/>
            </a:xfrm>
            <a:custGeom>
              <a:avLst/>
              <a:gdLst>
                <a:gd name="T0" fmla="*/ 0 w 20"/>
                <a:gd name="T1" fmla="*/ 63 h 64"/>
                <a:gd name="T2" fmla="*/ 0 w 20"/>
                <a:gd name="T3" fmla="*/ 3 h 64"/>
                <a:gd name="T4" fmla="*/ 19 w 20"/>
                <a:gd name="T5" fmla="*/ 0 h 64"/>
                <a:gd name="T6" fmla="*/ 19 w 20"/>
                <a:gd name="T7" fmla="*/ 30 h 64"/>
                <a:gd name="T8" fmla="*/ 0 w 20"/>
                <a:gd name="T9" fmla="*/ 63 h 64"/>
              </a:gdLst>
              <a:ahLst/>
              <a:cxnLst>
                <a:cxn ang="0">
                  <a:pos x="T0" y="T1"/>
                </a:cxn>
                <a:cxn ang="0">
                  <a:pos x="T2" y="T3"/>
                </a:cxn>
                <a:cxn ang="0">
                  <a:pos x="T4" y="T5"/>
                </a:cxn>
                <a:cxn ang="0">
                  <a:pos x="T6" y="T7"/>
                </a:cxn>
                <a:cxn ang="0">
                  <a:pos x="T8" y="T9"/>
                </a:cxn>
              </a:cxnLst>
              <a:rect l="0" t="0" r="r" b="b"/>
              <a:pathLst>
                <a:path w="20" h="64">
                  <a:moveTo>
                    <a:pt x="0" y="63"/>
                  </a:moveTo>
                  <a:lnTo>
                    <a:pt x="0" y="3"/>
                  </a:lnTo>
                  <a:lnTo>
                    <a:pt x="19" y="0"/>
                  </a:lnTo>
                  <a:lnTo>
                    <a:pt x="19" y="30"/>
                  </a:lnTo>
                  <a:lnTo>
                    <a:pt x="0" y="6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8" name="Freeform 139"/>
            <p:cNvSpPr>
              <a:spLocks/>
            </p:cNvSpPr>
            <p:nvPr/>
          </p:nvSpPr>
          <p:spPr bwMode="auto">
            <a:xfrm>
              <a:off x="3881" y="2543"/>
              <a:ext cx="11" cy="67"/>
            </a:xfrm>
            <a:custGeom>
              <a:avLst/>
              <a:gdLst>
                <a:gd name="T0" fmla="*/ 8 w 11"/>
                <a:gd name="T1" fmla="*/ 66 h 67"/>
                <a:gd name="T2" fmla="*/ 10 w 11"/>
                <a:gd name="T3" fmla="*/ 61 h 67"/>
                <a:gd name="T4" fmla="*/ 10 w 11"/>
                <a:gd name="T5" fmla="*/ 6 h 67"/>
                <a:gd name="T6" fmla="*/ 0 w 11"/>
                <a:gd name="T7" fmla="*/ 0 h 67"/>
                <a:gd name="T8" fmla="*/ 0 w 11"/>
                <a:gd name="T9" fmla="*/ 61 h 67"/>
                <a:gd name="T10" fmla="*/ 8 w 11"/>
                <a:gd name="T11" fmla="*/ 66 h 67"/>
              </a:gdLst>
              <a:ahLst/>
              <a:cxnLst>
                <a:cxn ang="0">
                  <a:pos x="T0" y="T1"/>
                </a:cxn>
                <a:cxn ang="0">
                  <a:pos x="T2" y="T3"/>
                </a:cxn>
                <a:cxn ang="0">
                  <a:pos x="T4" y="T5"/>
                </a:cxn>
                <a:cxn ang="0">
                  <a:pos x="T6" y="T7"/>
                </a:cxn>
                <a:cxn ang="0">
                  <a:pos x="T8" y="T9"/>
                </a:cxn>
                <a:cxn ang="0">
                  <a:pos x="T10" y="T11"/>
                </a:cxn>
              </a:cxnLst>
              <a:rect l="0" t="0" r="r" b="b"/>
              <a:pathLst>
                <a:path w="11" h="67">
                  <a:moveTo>
                    <a:pt x="8" y="66"/>
                  </a:moveTo>
                  <a:lnTo>
                    <a:pt x="10" y="61"/>
                  </a:lnTo>
                  <a:lnTo>
                    <a:pt x="10" y="6"/>
                  </a:lnTo>
                  <a:lnTo>
                    <a:pt x="0" y="0"/>
                  </a:lnTo>
                  <a:lnTo>
                    <a:pt x="0" y="61"/>
                  </a:lnTo>
                  <a:lnTo>
                    <a:pt x="8" y="6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69" name="Freeform 140"/>
            <p:cNvSpPr>
              <a:spLocks/>
            </p:cNvSpPr>
            <p:nvPr/>
          </p:nvSpPr>
          <p:spPr bwMode="auto">
            <a:xfrm>
              <a:off x="3881" y="2543"/>
              <a:ext cx="17" cy="73"/>
            </a:xfrm>
            <a:custGeom>
              <a:avLst/>
              <a:gdLst>
                <a:gd name="T0" fmla="*/ 13 w 17"/>
                <a:gd name="T1" fmla="*/ 72 h 73"/>
                <a:gd name="T2" fmla="*/ 16 w 17"/>
                <a:gd name="T3" fmla="*/ 66 h 73"/>
                <a:gd name="T4" fmla="*/ 16 w 17"/>
                <a:gd name="T5" fmla="*/ 6 h 73"/>
                <a:gd name="T6" fmla="*/ 0 w 17"/>
                <a:gd name="T7" fmla="*/ 0 h 73"/>
                <a:gd name="T8" fmla="*/ 0 w 17"/>
                <a:gd name="T9" fmla="*/ 67 h 73"/>
                <a:gd name="T10" fmla="*/ 13 w 17"/>
                <a:gd name="T11" fmla="*/ 72 h 73"/>
              </a:gdLst>
              <a:ahLst/>
              <a:cxnLst>
                <a:cxn ang="0">
                  <a:pos x="T0" y="T1"/>
                </a:cxn>
                <a:cxn ang="0">
                  <a:pos x="T2" y="T3"/>
                </a:cxn>
                <a:cxn ang="0">
                  <a:pos x="T4" y="T5"/>
                </a:cxn>
                <a:cxn ang="0">
                  <a:pos x="T6" y="T7"/>
                </a:cxn>
                <a:cxn ang="0">
                  <a:pos x="T8" y="T9"/>
                </a:cxn>
                <a:cxn ang="0">
                  <a:pos x="T10" y="T11"/>
                </a:cxn>
              </a:cxnLst>
              <a:rect l="0" t="0" r="r" b="b"/>
              <a:pathLst>
                <a:path w="17" h="73">
                  <a:moveTo>
                    <a:pt x="13" y="72"/>
                  </a:moveTo>
                  <a:lnTo>
                    <a:pt x="16" y="66"/>
                  </a:lnTo>
                  <a:lnTo>
                    <a:pt x="16" y="6"/>
                  </a:lnTo>
                  <a:lnTo>
                    <a:pt x="0" y="0"/>
                  </a:lnTo>
                  <a:lnTo>
                    <a:pt x="0" y="67"/>
                  </a:lnTo>
                  <a:lnTo>
                    <a:pt x="13" y="7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0" name="Freeform 141"/>
            <p:cNvSpPr>
              <a:spLocks/>
            </p:cNvSpPr>
            <p:nvPr/>
          </p:nvSpPr>
          <p:spPr bwMode="auto">
            <a:xfrm>
              <a:off x="3826" y="2533"/>
              <a:ext cx="38" cy="34"/>
            </a:xfrm>
            <a:custGeom>
              <a:avLst/>
              <a:gdLst>
                <a:gd name="T0" fmla="*/ 28 w 38"/>
                <a:gd name="T1" fmla="*/ 0 h 34"/>
                <a:gd name="T2" fmla="*/ 19 w 38"/>
                <a:gd name="T3" fmla="*/ 16 h 34"/>
                <a:gd name="T4" fmla="*/ 0 w 38"/>
                <a:gd name="T5" fmla="*/ 25 h 34"/>
                <a:gd name="T6" fmla="*/ 15 w 38"/>
                <a:gd name="T7" fmla="*/ 33 h 34"/>
                <a:gd name="T8" fmla="*/ 23 w 38"/>
                <a:gd name="T9" fmla="*/ 28 h 34"/>
                <a:gd name="T10" fmla="*/ 37 w 38"/>
                <a:gd name="T11" fmla="*/ 3 h 34"/>
                <a:gd name="T12" fmla="*/ 28 w 38"/>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38" h="34">
                  <a:moveTo>
                    <a:pt x="28" y="0"/>
                  </a:moveTo>
                  <a:lnTo>
                    <a:pt x="19" y="16"/>
                  </a:lnTo>
                  <a:lnTo>
                    <a:pt x="0" y="25"/>
                  </a:lnTo>
                  <a:lnTo>
                    <a:pt x="15" y="33"/>
                  </a:lnTo>
                  <a:lnTo>
                    <a:pt x="23" y="28"/>
                  </a:lnTo>
                  <a:lnTo>
                    <a:pt x="37" y="3"/>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1" name="Freeform 142"/>
            <p:cNvSpPr>
              <a:spLocks/>
            </p:cNvSpPr>
            <p:nvPr/>
          </p:nvSpPr>
          <p:spPr bwMode="auto">
            <a:xfrm>
              <a:off x="3826" y="2533"/>
              <a:ext cx="44" cy="40"/>
            </a:xfrm>
            <a:custGeom>
              <a:avLst/>
              <a:gdLst>
                <a:gd name="T0" fmla="*/ 33 w 44"/>
                <a:gd name="T1" fmla="*/ 0 h 40"/>
                <a:gd name="T2" fmla="*/ 22 w 44"/>
                <a:gd name="T3" fmla="*/ 19 h 40"/>
                <a:gd name="T4" fmla="*/ 0 w 44"/>
                <a:gd name="T5" fmla="*/ 30 h 40"/>
                <a:gd name="T6" fmla="*/ 17 w 44"/>
                <a:gd name="T7" fmla="*/ 39 h 40"/>
                <a:gd name="T8" fmla="*/ 27 w 44"/>
                <a:gd name="T9" fmla="*/ 33 h 40"/>
                <a:gd name="T10" fmla="*/ 43 w 44"/>
                <a:gd name="T11" fmla="*/ 3 h 40"/>
                <a:gd name="T12" fmla="*/ 33 w 44"/>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4" h="40">
                  <a:moveTo>
                    <a:pt x="33" y="0"/>
                  </a:moveTo>
                  <a:lnTo>
                    <a:pt x="22" y="19"/>
                  </a:lnTo>
                  <a:lnTo>
                    <a:pt x="0" y="30"/>
                  </a:lnTo>
                  <a:lnTo>
                    <a:pt x="17" y="39"/>
                  </a:lnTo>
                  <a:lnTo>
                    <a:pt x="27" y="33"/>
                  </a:lnTo>
                  <a:lnTo>
                    <a:pt x="43" y="3"/>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2" name="Freeform 143"/>
            <p:cNvSpPr>
              <a:spLocks/>
            </p:cNvSpPr>
            <p:nvPr/>
          </p:nvSpPr>
          <p:spPr bwMode="auto">
            <a:xfrm>
              <a:off x="3843" y="2521"/>
              <a:ext cx="13" cy="58"/>
            </a:xfrm>
            <a:custGeom>
              <a:avLst/>
              <a:gdLst>
                <a:gd name="T0" fmla="*/ 0 w 13"/>
                <a:gd name="T1" fmla="*/ 57 h 58"/>
                <a:gd name="T2" fmla="*/ 0 w 13"/>
                <a:gd name="T3" fmla="*/ 3 h 58"/>
                <a:gd name="T4" fmla="*/ 12 w 13"/>
                <a:gd name="T5" fmla="*/ 0 h 58"/>
                <a:gd name="T6" fmla="*/ 12 w 13"/>
                <a:gd name="T7" fmla="*/ 27 h 58"/>
                <a:gd name="T8" fmla="*/ 0 w 13"/>
                <a:gd name="T9" fmla="*/ 57 h 58"/>
              </a:gdLst>
              <a:ahLst/>
              <a:cxnLst>
                <a:cxn ang="0">
                  <a:pos x="T0" y="T1"/>
                </a:cxn>
                <a:cxn ang="0">
                  <a:pos x="T2" y="T3"/>
                </a:cxn>
                <a:cxn ang="0">
                  <a:pos x="T4" y="T5"/>
                </a:cxn>
                <a:cxn ang="0">
                  <a:pos x="T6" y="T7"/>
                </a:cxn>
                <a:cxn ang="0">
                  <a:pos x="T8" y="T9"/>
                </a:cxn>
              </a:cxnLst>
              <a:rect l="0" t="0" r="r" b="b"/>
              <a:pathLst>
                <a:path w="13" h="58">
                  <a:moveTo>
                    <a:pt x="0" y="57"/>
                  </a:moveTo>
                  <a:lnTo>
                    <a:pt x="0" y="3"/>
                  </a:lnTo>
                  <a:lnTo>
                    <a:pt x="12" y="0"/>
                  </a:lnTo>
                  <a:lnTo>
                    <a:pt x="12" y="27"/>
                  </a:lnTo>
                  <a:lnTo>
                    <a:pt x="0" y="57"/>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3" name="Freeform 144"/>
            <p:cNvSpPr>
              <a:spLocks/>
            </p:cNvSpPr>
            <p:nvPr/>
          </p:nvSpPr>
          <p:spPr bwMode="auto">
            <a:xfrm>
              <a:off x="3843" y="2521"/>
              <a:ext cx="19" cy="64"/>
            </a:xfrm>
            <a:custGeom>
              <a:avLst/>
              <a:gdLst>
                <a:gd name="T0" fmla="*/ 0 w 19"/>
                <a:gd name="T1" fmla="*/ 63 h 64"/>
                <a:gd name="T2" fmla="*/ 0 w 19"/>
                <a:gd name="T3" fmla="*/ 3 h 64"/>
                <a:gd name="T4" fmla="*/ 18 w 19"/>
                <a:gd name="T5" fmla="*/ 0 h 64"/>
                <a:gd name="T6" fmla="*/ 18 w 19"/>
                <a:gd name="T7" fmla="*/ 30 h 64"/>
                <a:gd name="T8" fmla="*/ 0 w 19"/>
                <a:gd name="T9" fmla="*/ 63 h 64"/>
              </a:gdLst>
              <a:ahLst/>
              <a:cxnLst>
                <a:cxn ang="0">
                  <a:pos x="T0" y="T1"/>
                </a:cxn>
                <a:cxn ang="0">
                  <a:pos x="T2" y="T3"/>
                </a:cxn>
                <a:cxn ang="0">
                  <a:pos x="T4" y="T5"/>
                </a:cxn>
                <a:cxn ang="0">
                  <a:pos x="T6" y="T7"/>
                </a:cxn>
                <a:cxn ang="0">
                  <a:pos x="T8" y="T9"/>
                </a:cxn>
              </a:cxnLst>
              <a:rect l="0" t="0" r="r" b="b"/>
              <a:pathLst>
                <a:path w="19" h="64">
                  <a:moveTo>
                    <a:pt x="0" y="63"/>
                  </a:moveTo>
                  <a:lnTo>
                    <a:pt x="0" y="3"/>
                  </a:lnTo>
                  <a:lnTo>
                    <a:pt x="18" y="0"/>
                  </a:lnTo>
                  <a:lnTo>
                    <a:pt x="18" y="30"/>
                  </a:lnTo>
                  <a:lnTo>
                    <a:pt x="0" y="6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4" name="Freeform 145"/>
            <p:cNvSpPr>
              <a:spLocks/>
            </p:cNvSpPr>
            <p:nvPr/>
          </p:nvSpPr>
          <p:spPr bwMode="auto">
            <a:xfrm>
              <a:off x="3827" y="2519"/>
              <a:ext cx="10" cy="67"/>
            </a:xfrm>
            <a:custGeom>
              <a:avLst/>
              <a:gdLst>
                <a:gd name="T0" fmla="*/ 7 w 10"/>
                <a:gd name="T1" fmla="*/ 66 h 67"/>
                <a:gd name="T2" fmla="*/ 9 w 10"/>
                <a:gd name="T3" fmla="*/ 60 h 67"/>
                <a:gd name="T4" fmla="*/ 9 w 10"/>
                <a:gd name="T5" fmla="*/ 5 h 67"/>
                <a:gd name="T6" fmla="*/ 0 w 10"/>
                <a:gd name="T7" fmla="*/ 0 h 67"/>
                <a:gd name="T8" fmla="*/ 0 w 10"/>
                <a:gd name="T9" fmla="*/ 61 h 67"/>
                <a:gd name="T10" fmla="*/ 7 w 10"/>
                <a:gd name="T11" fmla="*/ 66 h 67"/>
              </a:gdLst>
              <a:ahLst/>
              <a:cxnLst>
                <a:cxn ang="0">
                  <a:pos x="T0" y="T1"/>
                </a:cxn>
                <a:cxn ang="0">
                  <a:pos x="T2" y="T3"/>
                </a:cxn>
                <a:cxn ang="0">
                  <a:pos x="T4" y="T5"/>
                </a:cxn>
                <a:cxn ang="0">
                  <a:pos x="T6" y="T7"/>
                </a:cxn>
                <a:cxn ang="0">
                  <a:pos x="T8" y="T9"/>
                </a:cxn>
                <a:cxn ang="0">
                  <a:pos x="T10" y="T11"/>
                </a:cxn>
              </a:cxnLst>
              <a:rect l="0" t="0" r="r" b="b"/>
              <a:pathLst>
                <a:path w="10" h="67">
                  <a:moveTo>
                    <a:pt x="7" y="66"/>
                  </a:moveTo>
                  <a:lnTo>
                    <a:pt x="9" y="60"/>
                  </a:lnTo>
                  <a:lnTo>
                    <a:pt x="9" y="5"/>
                  </a:lnTo>
                  <a:lnTo>
                    <a:pt x="0" y="0"/>
                  </a:lnTo>
                  <a:lnTo>
                    <a:pt x="0" y="61"/>
                  </a:lnTo>
                  <a:lnTo>
                    <a:pt x="7" y="66"/>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5" name="Freeform 146"/>
            <p:cNvSpPr>
              <a:spLocks/>
            </p:cNvSpPr>
            <p:nvPr/>
          </p:nvSpPr>
          <p:spPr bwMode="auto">
            <a:xfrm>
              <a:off x="3827" y="2519"/>
              <a:ext cx="16" cy="73"/>
            </a:xfrm>
            <a:custGeom>
              <a:avLst/>
              <a:gdLst>
                <a:gd name="T0" fmla="*/ 12 w 16"/>
                <a:gd name="T1" fmla="*/ 72 h 73"/>
                <a:gd name="T2" fmla="*/ 15 w 16"/>
                <a:gd name="T3" fmla="*/ 65 h 73"/>
                <a:gd name="T4" fmla="*/ 15 w 16"/>
                <a:gd name="T5" fmla="*/ 5 h 73"/>
                <a:gd name="T6" fmla="*/ 0 w 16"/>
                <a:gd name="T7" fmla="*/ 0 h 73"/>
                <a:gd name="T8" fmla="*/ 0 w 16"/>
                <a:gd name="T9" fmla="*/ 66 h 73"/>
                <a:gd name="T10" fmla="*/ 12 w 16"/>
                <a:gd name="T11" fmla="*/ 72 h 73"/>
              </a:gdLst>
              <a:ahLst/>
              <a:cxnLst>
                <a:cxn ang="0">
                  <a:pos x="T0" y="T1"/>
                </a:cxn>
                <a:cxn ang="0">
                  <a:pos x="T2" y="T3"/>
                </a:cxn>
                <a:cxn ang="0">
                  <a:pos x="T4" y="T5"/>
                </a:cxn>
                <a:cxn ang="0">
                  <a:pos x="T6" y="T7"/>
                </a:cxn>
                <a:cxn ang="0">
                  <a:pos x="T8" y="T9"/>
                </a:cxn>
                <a:cxn ang="0">
                  <a:pos x="T10" y="T11"/>
                </a:cxn>
              </a:cxnLst>
              <a:rect l="0" t="0" r="r" b="b"/>
              <a:pathLst>
                <a:path w="16" h="73">
                  <a:moveTo>
                    <a:pt x="12" y="72"/>
                  </a:moveTo>
                  <a:lnTo>
                    <a:pt x="15" y="65"/>
                  </a:lnTo>
                  <a:lnTo>
                    <a:pt x="15" y="5"/>
                  </a:lnTo>
                  <a:lnTo>
                    <a:pt x="0" y="0"/>
                  </a:lnTo>
                  <a:lnTo>
                    <a:pt x="0" y="66"/>
                  </a:lnTo>
                  <a:lnTo>
                    <a:pt x="12" y="7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6" name="Freeform 147"/>
            <p:cNvSpPr>
              <a:spLocks/>
            </p:cNvSpPr>
            <p:nvPr/>
          </p:nvSpPr>
          <p:spPr bwMode="auto">
            <a:xfrm>
              <a:off x="4103" y="2672"/>
              <a:ext cx="38" cy="34"/>
            </a:xfrm>
            <a:custGeom>
              <a:avLst/>
              <a:gdLst>
                <a:gd name="T0" fmla="*/ 28 w 38"/>
                <a:gd name="T1" fmla="*/ 0 h 34"/>
                <a:gd name="T2" fmla="*/ 19 w 38"/>
                <a:gd name="T3" fmla="*/ 16 h 34"/>
                <a:gd name="T4" fmla="*/ 0 w 38"/>
                <a:gd name="T5" fmla="*/ 25 h 34"/>
                <a:gd name="T6" fmla="*/ 15 w 38"/>
                <a:gd name="T7" fmla="*/ 33 h 34"/>
                <a:gd name="T8" fmla="*/ 23 w 38"/>
                <a:gd name="T9" fmla="*/ 28 h 34"/>
                <a:gd name="T10" fmla="*/ 37 w 38"/>
                <a:gd name="T11" fmla="*/ 3 h 34"/>
                <a:gd name="T12" fmla="*/ 28 w 38"/>
                <a:gd name="T13" fmla="*/ 0 h 34"/>
              </a:gdLst>
              <a:ahLst/>
              <a:cxnLst>
                <a:cxn ang="0">
                  <a:pos x="T0" y="T1"/>
                </a:cxn>
                <a:cxn ang="0">
                  <a:pos x="T2" y="T3"/>
                </a:cxn>
                <a:cxn ang="0">
                  <a:pos x="T4" y="T5"/>
                </a:cxn>
                <a:cxn ang="0">
                  <a:pos x="T6" y="T7"/>
                </a:cxn>
                <a:cxn ang="0">
                  <a:pos x="T8" y="T9"/>
                </a:cxn>
                <a:cxn ang="0">
                  <a:pos x="T10" y="T11"/>
                </a:cxn>
                <a:cxn ang="0">
                  <a:pos x="T12" y="T13"/>
                </a:cxn>
              </a:cxnLst>
              <a:rect l="0" t="0" r="r" b="b"/>
              <a:pathLst>
                <a:path w="38" h="34">
                  <a:moveTo>
                    <a:pt x="28" y="0"/>
                  </a:moveTo>
                  <a:lnTo>
                    <a:pt x="19" y="16"/>
                  </a:lnTo>
                  <a:lnTo>
                    <a:pt x="0" y="25"/>
                  </a:lnTo>
                  <a:lnTo>
                    <a:pt x="15" y="33"/>
                  </a:lnTo>
                  <a:lnTo>
                    <a:pt x="23" y="28"/>
                  </a:lnTo>
                  <a:lnTo>
                    <a:pt x="37" y="3"/>
                  </a:lnTo>
                  <a:lnTo>
                    <a:pt x="28" y="0"/>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7" name="Freeform 148"/>
            <p:cNvSpPr>
              <a:spLocks/>
            </p:cNvSpPr>
            <p:nvPr/>
          </p:nvSpPr>
          <p:spPr bwMode="auto">
            <a:xfrm>
              <a:off x="4103" y="2672"/>
              <a:ext cx="44" cy="40"/>
            </a:xfrm>
            <a:custGeom>
              <a:avLst/>
              <a:gdLst>
                <a:gd name="T0" fmla="*/ 33 w 44"/>
                <a:gd name="T1" fmla="*/ 0 h 40"/>
                <a:gd name="T2" fmla="*/ 22 w 44"/>
                <a:gd name="T3" fmla="*/ 19 h 40"/>
                <a:gd name="T4" fmla="*/ 0 w 44"/>
                <a:gd name="T5" fmla="*/ 30 h 40"/>
                <a:gd name="T6" fmla="*/ 17 w 44"/>
                <a:gd name="T7" fmla="*/ 39 h 40"/>
                <a:gd name="T8" fmla="*/ 27 w 44"/>
                <a:gd name="T9" fmla="*/ 33 h 40"/>
                <a:gd name="T10" fmla="*/ 43 w 44"/>
                <a:gd name="T11" fmla="*/ 3 h 40"/>
                <a:gd name="T12" fmla="*/ 33 w 44"/>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4" h="40">
                  <a:moveTo>
                    <a:pt x="33" y="0"/>
                  </a:moveTo>
                  <a:lnTo>
                    <a:pt x="22" y="19"/>
                  </a:lnTo>
                  <a:lnTo>
                    <a:pt x="0" y="30"/>
                  </a:lnTo>
                  <a:lnTo>
                    <a:pt x="17" y="39"/>
                  </a:lnTo>
                  <a:lnTo>
                    <a:pt x="27" y="33"/>
                  </a:lnTo>
                  <a:lnTo>
                    <a:pt x="43" y="3"/>
                  </a:lnTo>
                  <a:lnTo>
                    <a:pt x="3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8" name="Freeform 149"/>
            <p:cNvSpPr>
              <a:spLocks/>
            </p:cNvSpPr>
            <p:nvPr/>
          </p:nvSpPr>
          <p:spPr bwMode="auto">
            <a:xfrm>
              <a:off x="4120" y="2660"/>
              <a:ext cx="13" cy="59"/>
            </a:xfrm>
            <a:custGeom>
              <a:avLst/>
              <a:gdLst>
                <a:gd name="T0" fmla="*/ 0 w 13"/>
                <a:gd name="T1" fmla="*/ 58 h 59"/>
                <a:gd name="T2" fmla="*/ 0 w 13"/>
                <a:gd name="T3" fmla="*/ 4 h 59"/>
                <a:gd name="T4" fmla="*/ 12 w 13"/>
                <a:gd name="T5" fmla="*/ 0 h 59"/>
                <a:gd name="T6" fmla="*/ 12 w 13"/>
                <a:gd name="T7" fmla="*/ 27 h 59"/>
                <a:gd name="T8" fmla="*/ 0 w 13"/>
                <a:gd name="T9" fmla="*/ 58 h 59"/>
              </a:gdLst>
              <a:ahLst/>
              <a:cxnLst>
                <a:cxn ang="0">
                  <a:pos x="T0" y="T1"/>
                </a:cxn>
                <a:cxn ang="0">
                  <a:pos x="T2" y="T3"/>
                </a:cxn>
                <a:cxn ang="0">
                  <a:pos x="T4" y="T5"/>
                </a:cxn>
                <a:cxn ang="0">
                  <a:pos x="T6" y="T7"/>
                </a:cxn>
                <a:cxn ang="0">
                  <a:pos x="T8" y="T9"/>
                </a:cxn>
              </a:cxnLst>
              <a:rect l="0" t="0" r="r" b="b"/>
              <a:pathLst>
                <a:path w="13" h="59">
                  <a:moveTo>
                    <a:pt x="0" y="58"/>
                  </a:moveTo>
                  <a:lnTo>
                    <a:pt x="0" y="4"/>
                  </a:lnTo>
                  <a:lnTo>
                    <a:pt x="12" y="0"/>
                  </a:lnTo>
                  <a:lnTo>
                    <a:pt x="12" y="27"/>
                  </a:lnTo>
                  <a:lnTo>
                    <a:pt x="0" y="58"/>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79" name="Freeform 150"/>
            <p:cNvSpPr>
              <a:spLocks/>
            </p:cNvSpPr>
            <p:nvPr/>
          </p:nvSpPr>
          <p:spPr bwMode="auto">
            <a:xfrm>
              <a:off x="4120" y="2660"/>
              <a:ext cx="19" cy="65"/>
            </a:xfrm>
            <a:custGeom>
              <a:avLst/>
              <a:gdLst>
                <a:gd name="T0" fmla="*/ 0 w 19"/>
                <a:gd name="T1" fmla="*/ 64 h 65"/>
                <a:gd name="T2" fmla="*/ 0 w 19"/>
                <a:gd name="T3" fmla="*/ 4 h 65"/>
                <a:gd name="T4" fmla="*/ 18 w 19"/>
                <a:gd name="T5" fmla="*/ 0 h 65"/>
                <a:gd name="T6" fmla="*/ 18 w 19"/>
                <a:gd name="T7" fmla="*/ 30 h 65"/>
                <a:gd name="T8" fmla="*/ 0 w 19"/>
                <a:gd name="T9" fmla="*/ 64 h 65"/>
              </a:gdLst>
              <a:ahLst/>
              <a:cxnLst>
                <a:cxn ang="0">
                  <a:pos x="T0" y="T1"/>
                </a:cxn>
                <a:cxn ang="0">
                  <a:pos x="T2" y="T3"/>
                </a:cxn>
                <a:cxn ang="0">
                  <a:pos x="T4" y="T5"/>
                </a:cxn>
                <a:cxn ang="0">
                  <a:pos x="T6" y="T7"/>
                </a:cxn>
                <a:cxn ang="0">
                  <a:pos x="T8" y="T9"/>
                </a:cxn>
              </a:cxnLst>
              <a:rect l="0" t="0" r="r" b="b"/>
              <a:pathLst>
                <a:path w="19" h="65">
                  <a:moveTo>
                    <a:pt x="0" y="64"/>
                  </a:moveTo>
                  <a:lnTo>
                    <a:pt x="0" y="4"/>
                  </a:lnTo>
                  <a:lnTo>
                    <a:pt x="18" y="0"/>
                  </a:lnTo>
                  <a:lnTo>
                    <a:pt x="18" y="30"/>
                  </a:lnTo>
                  <a:lnTo>
                    <a:pt x="0" y="6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0" name="Freeform 151"/>
            <p:cNvSpPr>
              <a:spLocks/>
            </p:cNvSpPr>
            <p:nvPr/>
          </p:nvSpPr>
          <p:spPr bwMode="auto">
            <a:xfrm>
              <a:off x="4104" y="2658"/>
              <a:ext cx="11" cy="68"/>
            </a:xfrm>
            <a:custGeom>
              <a:avLst/>
              <a:gdLst>
                <a:gd name="T0" fmla="*/ 8 w 11"/>
                <a:gd name="T1" fmla="*/ 67 h 68"/>
                <a:gd name="T2" fmla="*/ 10 w 11"/>
                <a:gd name="T3" fmla="*/ 61 h 68"/>
                <a:gd name="T4" fmla="*/ 10 w 11"/>
                <a:gd name="T5" fmla="*/ 6 h 68"/>
                <a:gd name="T6" fmla="*/ 0 w 11"/>
                <a:gd name="T7" fmla="*/ 0 h 68"/>
                <a:gd name="T8" fmla="*/ 0 w 11"/>
                <a:gd name="T9" fmla="*/ 61 h 68"/>
                <a:gd name="T10" fmla="*/ 8 w 11"/>
                <a:gd name="T11" fmla="*/ 67 h 68"/>
              </a:gdLst>
              <a:ahLst/>
              <a:cxnLst>
                <a:cxn ang="0">
                  <a:pos x="T0" y="T1"/>
                </a:cxn>
                <a:cxn ang="0">
                  <a:pos x="T2" y="T3"/>
                </a:cxn>
                <a:cxn ang="0">
                  <a:pos x="T4" y="T5"/>
                </a:cxn>
                <a:cxn ang="0">
                  <a:pos x="T6" y="T7"/>
                </a:cxn>
                <a:cxn ang="0">
                  <a:pos x="T8" y="T9"/>
                </a:cxn>
                <a:cxn ang="0">
                  <a:pos x="T10" y="T11"/>
                </a:cxn>
              </a:cxnLst>
              <a:rect l="0" t="0" r="r" b="b"/>
              <a:pathLst>
                <a:path w="11" h="68">
                  <a:moveTo>
                    <a:pt x="8" y="67"/>
                  </a:moveTo>
                  <a:lnTo>
                    <a:pt x="10" y="61"/>
                  </a:lnTo>
                  <a:lnTo>
                    <a:pt x="10" y="6"/>
                  </a:lnTo>
                  <a:lnTo>
                    <a:pt x="0" y="0"/>
                  </a:lnTo>
                  <a:lnTo>
                    <a:pt x="0" y="61"/>
                  </a:lnTo>
                  <a:lnTo>
                    <a:pt x="8" y="67"/>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1" name="Freeform 152"/>
            <p:cNvSpPr>
              <a:spLocks/>
            </p:cNvSpPr>
            <p:nvPr/>
          </p:nvSpPr>
          <p:spPr bwMode="auto">
            <a:xfrm>
              <a:off x="4104" y="2658"/>
              <a:ext cx="17" cy="74"/>
            </a:xfrm>
            <a:custGeom>
              <a:avLst/>
              <a:gdLst>
                <a:gd name="T0" fmla="*/ 12 w 17"/>
                <a:gd name="T1" fmla="*/ 73 h 74"/>
                <a:gd name="T2" fmla="*/ 16 w 17"/>
                <a:gd name="T3" fmla="*/ 66 h 74"/>
                <a:gd name="T4" fmla="*/ 16 w 17"/>
                <a:gd name="T5" fmla="*/ 6 h 74"/>
                <a:gd name="T6" fmla="*/ 0 w 17"/>
                <a:gd name="T7" fmla="*/ 0 h 74"/>
                <a:gd name="T8" fmla="*/ 0 w 17"/>
                <a:gd name="T9" fmla="*/ 66 h 74"/>
                <a:gd name="T10" fmla="*/ 12 w 17"/>
                <a:gd name="T11" fmla="*/ 73 h 74"/>
              </a:gdLst>
              <a:ahLst/>
              <a:cxnLst>
                <a:cxn ang="0">
                  <a:pos x="T0" y="T1"/>
                </a:cxn>
                <a:cxn ang="0">
                  <a:pos x="T2" y="T3"/>
                </a:cxn>
                <a:cxn ang="0">
                  <a:pos x="T4" y="T5"/>
                </a:cxn>
                <a:cxn ang="0">
                  <a:pos x="T6" y="T7"/>
                </a:cxn>
                <a:cxn ang="0">
                  <a:pos x="T8" y="T9"/>
                </a:cxn>
                <a:cxn ang="0">
                  <a:pos x="T10" y="T11"/>
                </a:cxn>
              </a:cxnLst>
              <a:rect l="0" t="0" r="r" b="b"/>
              <a:pathLst>
                <a:path w="17" h="74">
                  <a:moveTo>
                    <a:pt x="12" y="73"/>
                  </a:moveTo>
                  <a:lnTo>
                    <a:pt x="16" y="66"/>
                  </a:lnTo>
                  <a:lnTo>
                    <a:pt x="16" y="6"/>
                  </a:lnTo>
                  <a:lnTo>
                    <a:pt x="0" y="0"/>
                  </a:lnTo>
                  <a:lnTo>
                    <a:pt x="0" y="66"/>
                  </a:lnTo>
                  <a:lnTo>
                    <a:pt x="12" y="7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2" name="Freeform 153"/>
            <p:cNvSpPr>
              <a:spLocks/>
            </p:cNvSpPr>
            <p:nvPr/>
          </p:nvSpPr>
          <p:spPr bwMode="auto">
            <a:xfrm>
              <a:off x="4323" y="2740"/>
              <a:ext cx="48" cy="21"/>
            </a:xfrm>
            <a:custGeom>
              <a:avLst/>
              <a:gdLst>
                <a:gd name="T0" fmla="*/ 0 w 48"/>
                <a:gd name="T1" fmla="*/ 7 h 21"/>
                <a:gd name="T2" fmla="*/ 0 w 48"/>
                <a:gd name="T3" fmla="*/ 9 h 21"/>
                <a:gd name="T4" fmla="*/ 1 w 48"/>
                <a:gd name="T5" fmla="*/ 12 h 21"/>
                <a:gd name="T6" fmla="*/ 4 w 48"/>
                <a:gd name="T7" fmla="*/ 14 h 21"/>
                <a:gd name="T8" fmla="*/ 5 w 48"/>
                <a:gd name="T9" fmla="*/ 15 h 21"/>
                <a:gd name="T10" fmla="*/ 9 w 48"/>
                <a:gd name="T11" fmla="*/ 17 h 21"/>
                <a:gd name="T12" fmla="*/ 13 w 48"/>
                <a:gd name="T13" fmla="*/ 18 h 21"/>
                <a:gd name="T14" fmla="*/ 17 w 48"/>
                <a:gd name="T15" fmla="*/ 20 h 21"/>
                <a:gd name="T16" fmla="*/ 21 w 48"/>
                <a:gd name="T17" fmla="*/ 20 h 21"/>
                <a:gd name="T18" fmla="*/ 26 w 48"/>
                <a:gd name="T19" fmla="*/ 20 h 21"/>
                <a:gd name="T20" fmla="*/ 31 w 48"/>
                <a:gd name="T21" fmla="*/ 20 h 21"/>
                <a:gd name="T22" fmla="*/ 35 w 48"/>
                <a:gd name="T23" fmla="*/ 18 h 21"/>
                <a:gd name="T24" fmla="*/ 38 w 48"/>
                <a:gd name="T25" fmla="*/ 18 h 21"/>
                <a:gd name="T26" fmla="*/ 42 w 48"/>
                <a:gd name="T27" fmla="*/ 15 h 21"/>
                <a:gd name="T28" fmla="*/ 44 w 48"/>
                <a:gd name="T29" fmla="*/ 14 h 21"/>
                <a:gd name="T30" fmla="*/ 45 w 48"/>
                <a:gd name="T31" fmla="*/ 12 h 21"/>
                <a:gd name="T32" fmla="*/ 46 w 48"/>
                <a:gd name="T33" fmla="*/ 9 h 21"/>
                <a:gd name="T34" fmla="*/ 47 w 48"/>
                <a:gd name="T35" fmla="*/ 3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1" y="12"/>
                  </a:lnTo>
                  <a:lnTo>
                    <a:pt x="4" y="14"/>
                  </a:lnTo>
                  <a:lnTo>
                    <a:pt x="5" y="15"/>
                  </a:lnTo>
                  <a:lnTo>
                    <a:pt x="9" y="17"/>
                  </a:lnTo>
                  <a:lnTo>
                    <a:pt x="13" y="18"/>
                  </a:lnTo>
                  <a:lnTo>
                    <a:pt x="17" y="20"/>
                  </a:lnTo>
                  <a:lnTo>
                    <a:pt x="21" y="20"/>
                  </a:lnTo>
                  <a:lnTo>
                    <a:pt x="26" y="20"/>
                  </a:lnTo>
                  <a:lnTo>
                    <a:pt x="31" y="20"/>
                  </a:lnTo>
                  <a:lnTo>
                    <a:pt x="35" y="18"/>
                  </a:lnTo>
                  <a:lnTo>
                    <a:pt x="38" y="18"/>
                  </a:lnTo>
                  <a:lnTo>
                    <a:pt x="42" y="15"/>
                  </a:lnTo>
                  <a:lnTo>
                    <a:pt x="44" y="14"/>
                  </a:lnTo>
                  <a:lnTo>
                    <a:pt x="45" y="12"/>
                  </a:lnTo>
                  <a:lnTo>
                    <a:pt x="46" y="9"/>
                  </a:lnTo>
                  <a:lnTo>
                    <a:pt x="47" y="3"/>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3" name="Freeform 154"/>
            <p:cNvSpPr>
              <a:spLocks/>
            </p:cNvSpPr>
            <p:nvPr/>
          </p:nvSpPr>
          <p:spPr bwMode="auto">
            <a:xfrm>
              <a:off x="4323" y="2740"/>
              <a:ext cx="54" cy="27"/>
            </a:xfrm>
            <a:custGeom>
              <a:avLst/>
              <a:gdLst>
                <a:gd name="T0" fmla="*/ 0 w 54"/>
                <a:gd name="T1" fmla="*/ 9 h 27"/>
                <a:gd name="T2" fmla="*/ 0 w 54"/>
                <a:gd name="T3" fmla="*/ 9 h 27"/>
                <a:gd name="T4" fmla="*/ 0 w 54"/>
                <a:gd name="T5" fmla="*/ 12 h 27"/>
                <a:gd name="T6" fmla="*/ 1 w 54"/>
                <a:gd name="T7" fmla="*/ 15 h 27"/>
                <a:gd name="T8" fmla="*/ 4 w 54"/>
                <a:gd name="T9" fmla="*/ 18 h 27"/>
                <a:gd name="T10" fmla="*/ 6 w 54"/>
                <a:gd name="T11" fmla="*/ 20 h 27"/>
                <a:gd name="T12" fmla="*/ 10 w 54"/>
                <a:gd name="T13" fmla="*/ 22 h 27"/>
                <a:gd name="T14" fmla="*/ 15 w 54"/>
                <a:gd name="T15" fmla="*/ 24 h 27"/>
                <a:gd name="T16" fmla="*/ 19 w 54"/>
                <a:gd name="T17" fmla="*/ 26 h 27"/>
                <a:gd name="T18" fmla="*/ 24 w 54"/>
                <a:gd name="T19" fmla="*/ 26 h 27"/>
                <a:gd name="T20" fmla="*/ 29 w 54"/>
                <a:gd name="T21" fmla="*/ 26 h 27"/>
                <a:gd name="T22" fmla="*/ 35 w 54"/>
                <a:gd name="T23" fmla="*/ 26 h 27"/>
                <a:gd name="T24" fmla="*/ 39 w 54"/>
                <a:gd name="T25" fmla="*/ 24 h 27"/>
                <a:gd name="T26" fmla="*/ 43 w 54"/>
                <a:gd name="T27" fmla="*/ 23 h 27"/>
                <a:gd name="T28" fmla="*/ 47 w 54"/>
                <a:gd name="T29" fmla="*/ 20 h 27"/>
                <a:gd name="T30" fmla="*/ 50 w 54"/>
                <a:gd name="T31" fmla="*/ 18 h 27"/>
                <a:gd name="T32" fmla="*/ 51 w 54"/>
                <a:gd name="T33" fmla="*/ 15 h 27"/>
                <a:gd name="T34" fmla="*/ 52 w 54"/>
                <a:gd name="T35" fmla="*/ 12 h 27"/>
                <a:gd name="T36" fmla="*/ 53 w 54"/>
                <a:gd name="T37" fmla="*/ 4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1" y="15"/>
                  </a:lnTo>
                  <a:lnTo>
                    <a:pt x="4" y="18"/>
                  </a:lnTo>
                  <a:lnTo>
                    <a:pt x="6" y="20"/>
                  </a:lnTo>
                  <a:lnTo>
                    <a:pt x="10" y="22"/>
                  </a:lnTo>
                  <a:lnTo>
                    <a:pt x="15" y="24"/>
                  </a:lnTo>
                  <a:lnTo>
                    <a:pt x="19" y="26"/>
                  </a:lnTo>
                  <a:lnTo>
                    <a:pt x="24" y="26"/>
                  </a:lnTo>
                  <a:lnTo>
                    <a:pt x="29" y="26"/>
                  </a:lnTo>
                  <a:lnTo>
                    <a:pt x="35" y="26"/>
                  </a:lnTo>
                  <a:lnTo>
                    <a:pt x="39" y="24"/>
                  </a:lnTo>
                  <a:lnTo>
                    <a:pt x="43" y="23"/>
                  </a:lnTo>
                  <a:lnTo>
                    <a:pt x="47" y="20"/>
                  </a:lnTo>
                  <a:lnTo>
                    <a:pt x="50" y="18"/>
                  </a:lnTo>
                  <a:lnTo>
                    <a:pt x="51" y="15"/>
                  </a:lnTo>
                  <a:lnTo>
                    <a:pt x="52" y="12"/>
                  </a:lnTo>
                  <a:lnTo>
                    <a:pt x="53" y="4"/>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4" name="Freeform 155"/>
            <p:cNvSpPr>
              <a:spLocks/>
            </p:cNvSpPr>
            <p:nvPr/>
          </p:nvSpPr>
          <p:spPr bwMode="auto">
            <a:xfrm>
              <a:off x="4324" y="2726"/>
              <a:ext cx="47" cy="26"/>
            </a:xfrm>
            <a:custGeom>
              <a:avLst/>
              <a:gdLst>
                <a:gd name="T0" fmla="*/ 21 w 47"/>
                <a:gd name="T1" fmla="*/ 25 h 26"/>
                <a:gd name="T2" fmla="*/ 17 w 47"/>
                <a:gd name="T3" fmla="*/ 24 h 26"/>
                <a:gd name="T4" fmla="*/ 12 w 47"/>
                <a:gd name="T5" fmla="*/ 23 h 26"/>
                <a:gd name="T6" fmla="*/ 8 w 47"/>
                <a:gd name="T7" fmla="*/ 23 h 26"/>
                <a:gd name="T8" fmla="*/ 5 w 47"/>
                <a:gd name="T9" fmla="*/ 20 h 26"/>
                <a:gd name="T10" fmla="*/ 3 w 47"/>
                <a:gd name="T11" fmla="*/ 19 h 26"/>
                <a:gd name="T12" fmla="*/ 1 w 47"/>
                <a:gd name="T13" fmla="*/ 16 h 26"/>
                <a:gd name="T14" fmla="*/ 0 w 47"/>
                <a:gd name="T15" fmla="*/ 14 h 26"/>
                <a:gd name="T16" fmla="*/ 0 w 47"/>
                <a:gd name="T17" fmla="*/ 11 h 26"/>
                <a:gd name="T18" fmla="*/ 0 w 47"/>
                <a:gd name="T19" fmla="*/ 9 h 26"/>
                <a:gd name="T20" fmla="*/ 2 w 47"/>
                <a:gd name="T21" fmla="*/ 7 h 26"/>
                <a:gd name="T22" fmla="*/ 4 w 47"/>
                <a:gd name="T23" fmla="*/ 5 h 26"/>
                <a:gd name="T24" fmla="*/ 7 w 47"/>
                <a:gd name="T25" fmla="*/ 3 h 26"/>
                <a:gd name="T26" fmla="*/ 11 w 47"/>
                <a:gd name="T27" fmla="*/ 2 h 26"/>
                <a:gd name="T28" fmla="*/ 15 w 47"/>
                <a:gd name="T29" fmla="*/ 1 h 26"/>
                <a:gd name="T30" fmla="*/ 19 w 47"/>
                <a:gd name="T31" fmla="*/ 0 h 26"/>
                <a:gd name="T32" fmla="*/ 24 w 47"/>
                <a:gd name="T33" fmla="*/ 0 h 26"/>
                <a:gd name="T34" fmla="*/ 28 w 47"/>
                <a:gd name="T35" fmla="*/ 1 h 26"/>
                <a:gd name="T36" fmla="*/ 33 w 47"/>
                <a:gd name="T37" fmla="*/ 2 h 26"/>
                <a:gd name="T38" fmla="*/ 36 w 47"/>
                <a:gd name="T39" fmla="*/ 3 h 26"/>
                <a:gd name="T40" fmla="*/ 40 w 47"/>
                <a:gd name="T41" fmla="*/ 5 h 26"/>
                <a:gd name="T42" fmla="*/ 42 w 47"/>
                <a:gd name="T43" fmla="*/ 7 h 26"/>
                <a:gd name="T44" fmla="*/ 44 w 47"/>
                <a:gd name="T45" fmla="*/ 9 h 26"/>
                <a:gd name="T46" fmla="*/ 46 w 47"/>
                <a:gd name="T47" fmla="*/ 11 h 26"/>
                <a:gd name="T48" fmla="*/ 46 w 47"/>
                <a:gd name="T49" fmla="*/ 15 h 26"/>
                <a:gd name="T50" fmla="*/ 45 w 47"/>
                <a:gd name="T51" fmla="*/ 17 h 26"/>
                <a:gd name="T52" fmla="*/ 43 w 47"/>
                <a:gd name="T53" fmla="*/ 19 h 26"/>
                <a:gd name="T54" fmla="*/ 41 w 47"/>
                <a:gd name="T55" fmla="*/ 21 h 26"/>
                <a:gd name="T56" fmla="*/ 38 w 47"/>
                <a:gd name="T57" fmla="*/ 23 h 26"/>
                <a:gd name="T58" fmla="*/ 35 w 47"/>
                <a:gd name="T59" fmla="*/ 24 h 26"/>
                <a:gd name="T60" fmla="*/ 30 w 47"/>
                <a:gd name="T61" fmla="*/ 24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8" y="23"/>
                  </a:lnTo>
                  <a:lnTo>
                    <a:pt x="5" y="20"/>
                  </a:lnTo>
                  <a:lnTo>
                    <a:pt x="3" y="19"/>
                  </a:lnTo>
                  <a:lnTo>
                    <a:pt x="1" y="16"/>
                  </a:lnTo>
                  <a:lnTo>
                    <a:pt x="0" y="14"/>
                  </a:lnTo>
                  <a:lnTo>
                    <a:pt x="0" y="11"/>
                  </a:lnTo>
                  <a:lnTo>
                    <a:pt x="0" y="9"/>
                  </a:lnTo>
                  <a:lnTo>
                    <a:pt x="2" y="7"/>
                  </a:lnTo>
                  <a:lnTo>
                    <a:pt x="4" y="5"/>
                  </a:lnTo>
                  <a:lnTo>
                    <a:pt x="7" y="3"/>
                  </a:lnTo>
                  <a:lnTo>
                    <a:pt x="11" y="2"/>
                  </a:lnTo>
                  <a:lnTo>
                    <a:pt x="15" y="1"/>
                  </a:lnTo>
                  <a:lnTo>
                    <a:pt x="19" y="0"/>
                  </a:lnTo>
                  <a:lnTo>
                    <a:pt x="24" y="0"/>
                  </a:lnTo>
                  <a:lnTo>
                    <a:pt x="28" y="1"/>
                  </a:lnTo>
                  <a:lnTo>
                    <a:pt x="33" y="2"/>
                  </a:lnTo>
                  <a:lnTo>
                    <a:pt x="36" y="3"/>
                  </a:lnTo>
                  <a:lnTo>
                    <a:pt x="40" y="5"/>
                  </a:lnTo>
                  <a:lnTo>
                    <a:pt x="42" y="7"/>
                  </a:lnTo>
                  <a:lnTo>
                    <a:pt x="44" y="9"/>
                  </a:lnTo>
                  <a:lnTo>
                    <a:pt x="46" y="11"/>
                  </a:lnTo>
                  <a:lnTo>
                    <a:pt x="46" y="15"/>
                  </a:lnTo>
                  <a:lnTo>
                    <a:pt x="45" y="17"/>
                  </a:lnTo>
                  <a:lnTo>
                    <a:pt x="43" y="19"/>
                  </a:lnTo>
                  <a:lnTo>
                    <a:pt x="41" y="21"/>
                  </a:lnTo>
                  <a:lnTo>
                    <a:pt x="38" y="23"/>
                  </a:lnTo>
                  <a:lnTo>
                    <a:pt x="35" y="24"/>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5" name="Freeform 156"/>
            <p:cNvSpPr>
              <a:spLocks/>
            </p:cNvSpPr>
            <p:nvPr/>
          </p:nvSpPr>
          <p:spPr bwMode="auto">
            <a:xfrm>
              <a:off x="4324" y="2726"/>
              <a:ext cx="53" cy="32"/>
            </a:xfrm>
            <a:custGeom>
              <a:avLst/>
              <a:gdLst>
                <a:gd name="T0" fmla="*/ 24 w 53"/>
                <a:gd name="T1" fmla="*/ 31 h 32"/>
                <a:gd name="T2" fmla="*/ 24 w 53"/>
                <a:gd name="T3" fmla="*/ 31 h 32"/>
                <a:gd name="T4" fmla="*/ 19 w 53"/>
                <a:gd name="T5" fmla="*/ 30 h 32"/>
                <a:gd name="T6" fmla="*/ 14 w 53"/>
                <a:gd name="T7" fmla="*/ 29 h 32"/>
                <a:gd name="T8" fmla="*/ 9 w 53"/>
                <a:gd name="T9" fmla="*/ 28 h 32"/>
                <a:gd name="T10" fmla="*/ 6 w 53"/>
                <a:gd name="T11" fmla="*/ 25 h 32"/>
                <a:gd name="T12" fmla="*/ 3 w 53"/>
                <a:gd name="T13" fmla="*/ 23 h 32"/>
                <a:gd name="T14" fmla="*/ 1 w 53"/>
                <a:gd name="T15" fmla="*/ 20 h 32"/>
                <a:gd name="T16" fmla="*/ 0 w 53"/>
                <a:gd name="T17" fmla="*/ 17 h 32"/>
                <a:gd name="T18" fmla="*/ 0 w 53"/>
                <a:gd name="T19" fmla="*/ 14 h 32"/>
                <a:gd name="T20" fmla="*/ 0 w 53"/>
                <a:gd name="T21" fmla="*/ 11 h 32"/>
                <a:gd name="T22" fmla="*/ 2 w 53"/>
                <a:gd name="T23" fmla="*/ 9 h 32"/>
                <a:gd name="T24" fmla="*/ 5 w 53"/>
                <a:gd name="T25" fmla="*/ 6 h 32"/>
                <a:gd name="T26" fmla="*/ 8 w 53"/>
                <a:gd name="T27" fmla="*/ 4 h 32"/>
                <a:gd name="T28" fmla="*/ 12 w 53"/>
                <a:gd name="T29" fmla="*/ 2 h 32"/>
                <a:gd name="T30" fmla="*/ 17 w 53"/>
                <a:gd name="T31" fmla="*/ 1 h 32"/>
                <a:gd name="T32" fmla="*/ 22 w 53"/>
                <a:gd name="T33" fmla="*/ 0 h 32"/>
                <a:gd name="T34" fmla="*/ 27 w 53"/>
                <a:gd name="T35" fmla="*/ 0 h 32"/>
                <a:gd name="T36" fmla="*/ 32 w 53"/>
                <a:gd name="T37" fmla="*/ 1 h 32"/>
                <a:gd name="T38" fmla="*/ 37 w 53"/>
                <a:gd name="T39" fmla="*/ 2 h 32"/>
                <a:gd name="T40" fmla="*/ 41 w 53"/>
                <a:gd name="T41" fmla="*/ 4 h 32"/>
                <a:gd name="T42" fmla="*/ 45 w 53"/>
                <a:gd name="T43" fmla="*/ 6 h 32"/>
                <a:gd name="T44" fmla="*/ 48 w 53"/>
                <a:gd name="T45" fmla="*/ 9 h 32"/>
                <a:gd name="T46" fmla="*/ 50 w 53"/>
                <a:gd name="T47" fmla="*/ 11 h 32"/>
                <a:gd name="T48" fmla="*/ 52 w 53"/>
                <a:gd name="T49" fmla="*/ 14 h 32"/>
                <a:gd name="T50" fmla="*/ 52 w 53"/>
                <a:gd name="T51" fmla="*/ 18 h 32"/>
                <a:gd name="T52" fmla="*/ 51 w 53"/>
                <a:gd name="T53" fmla="*/ 21 h 32"/>
                <a:gd name="T54" fmla="*/ 49 w 53"/>
                <a:gd name="T55" fmla="*/ 24 h 32"/>
                <a:gd name="T56" fmla="*/ 46 w 53"/>
                <a:gd name="T57" fmla="*/ 26 h 32"/>
                <a:gd name="T58" fmla="*/ 43 w 53"/>
                <a:gd name="T59" fmla="*/ 28 h 32"/>
                <a:gd name="T60" fmla="*/ 39 w 53"/>
                <a:gd name="T61" fmla="*/ 30 h 32"/>
                <a:gd name="T62" fmla="*/ 34 w 53"/>
                <a:gd name="T63" fmla="*/ 30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9"/>
                  </a:lnTo>
                  <a:lnTo>
                    <a:pt x="9" y="28"/>
                  </a:lnTo>
                  <a:lnTo>
                    <a:pt x="6" y="25"/>
                  </a:lnTo>
                  <a:lnTo>
                    <a:pt x="3" y="23"/>
                  </a:lnTo>
                  <a:lnTo>
                    <a:pt x="1" y="20"/>
                  </a:lnTo>
                  <a:lnTo>
                    <a:pt x="0" y="17"/>
                  </a:lnTo>
                  <a:lnTo>
                    <a:pt x="0" y="14"/>
                  </a:lnTo>
                  <a:lnTo>
                    <a:pt x="0" y="11"/>
                  </a:lnTo>
                  <a:lnTo>
                    <a:pt x="2" y="9"/>
                  </a:lnTo>
                  <a:lnTo>
                    <a:pt x="5" y="6"/>
                  </a:lnTo>
                  <a:lnTo>
                    <a:pt x="8" y="4"/>
                  </a:lnTo>
                  <a:lnTo>
                    <a:pt x="12" y="2"/>
                  </a:lnTo>
                  <a:lnTo>
                    <a:pt x="17" y="1"/>
                  </a:lnTo>
                  <a:lnTo>
                    <a:pt x="22" y="0"/>
                  </a:lnTo>
                  <a:lnTo>
                    <a:pt x="27" y="0"/>
                  </a:lnTo>
                  <a:lnTo>
                    <a:pt x="32" y="1"/>
                  </a:lnTo>
                  <a:lnTo>
                    <a:pt x="37" y="2"/>
                  </a:lnTo>
                  <a:lnTo>
                    <a:pt x="41" y="4"/>
                  </a:lnTo>
                  <a:lnTo>
                    <a:pt x="45" y="6"/>
                  </a:lnTo>
                  <a:lnTo>
                    <a:pt x="48" y="9"/>
                  </a:lnTo>
                  <a:lnTo>
                    <a:pt x="50" y="11"/>
                  </a:lnTo>
                  <a:lnTo>
                    <a:pt x="52" y="14"/>
                  </a:lnTo>
                  <a:lnTo>
                    <a:pt x="52" y="18"/>
                  </a:lnTo>
                  <a:lnTo>
                    <a:pt x="51" y="21"/>
                  </a:lnTo>
                  <a:lnTo>
                    <a:pt x="49" y="24"/>
                  </a:lnTo>
                  <a:lnTo>
                    <a:pt x="46" y="26"/>
                  </a:lnTo>
                  <a:lnTo>
                    <a:pt x="43" y="28"/>
                  </a:lnTo>
                  <a:lnTo>
                    <a:pt x="39" y="30"/>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6" name="Freeform 157"/>
            <p:cNvSpPr>
              <a:spLocks/>
            </p:cNvSpPr>
            <p:nvPr/>
          </p:nvSpPr>
          <p:spPr bwMode="auto">
            <a:xfrm>
              <a:off x="4329" y="2731"/>
              <a:ext cx="36" cy="19"/>
            </a:xfrm>
            <a:custGeom>
              <a:avLst/>
              <a:gdLst>
                <a:gd name="T0" fmla="*/ 16 w 36"/>
                <a:gd name="T1" fmla="*/ 18 h 19"/>
                <a:gd name="T2" fmla="*/ 13 w 36"/>
                <a:gd name="T3" fmla="*/ 17 h 19"/>
                <a:gd name="T4" fmla="*/ 9 w 36"/>
                <a:gd name="T5" fmla="*/ 17 h 19"/>
                <a:gd name="T6" fmla="*/ 7 w 36"/>
                <a:gd name="T7" fmla="*/ 16 h 19"/>
                <a:gd name="T8" fmla="*/ 4 w 36"/>
                <a:gd name="T9" fmla="*/ 15 h 19"/>
                <a:gd name="T10" fmla="*/ 3 w 36"/>
                <a:gd name="T11" fmla="*/ 13 h 19"/>
                <a:gd name="T12" fmla="*/ 1 w 36"/>
                <a:gd name="T13" fmla="*/ 12 h 19"/>
                <a:gd name="T14" fmla="*/ 0 w 36"/>
                <a:gd name="T15" fmla="*/ 10 h 19"/>
                <a:gd name="T16" fmla="*/ 0 w 36"/>
                <a:gd name="T17" fmla="*/ 8 h 19"/>
                <a:gd name="T18" fmla="*/ 0 w 36"/>
                <a:gd name="T19" fmla="*/ 6 h 19"/>
                <a:gd name="T20" fmla="*/ 2 w 36"/>
                <a:gd name="T21" fmla="*/ 5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1 h 19"/>
                <a:gd name="T38" fmla="*/ 28 w 36"/>
                <a:gd name="T39" fmla="*/ 2 h 19"/>
                <a:gd name="T40" fmla="*/ 31 w 36"/>
                <a:gd name="T41" fmla="*/ 3 h 19"/>
                <a:gd name="T42" fmla="*/ 32 w 36"/>
                <a:gd name="T43" fmla="*/ 5 h 19"/>
                <a:gd name="T44" fmla="*/ 34 w 36"/>
                <a:gd name="T45" fmla="*/ 6 h 19"/>
                <a:gd name="T46" fmla="*/ 35 w 36"/>
                <a:gd name="T47" fmla="*/ 8 h 19"/>
                <a:gd name="T48" fmla="*/ 35 w 36"/>
                <a:gd name="T49" fmla="*/ 10 h 19"/>
                <a:gd name="T50" fmla="*/ 35 w 36"/>
                <a:gd name="T51" fmla="*/ 12 h 19"/>
                <a:gd name="T52" fmla="*/ 33 w 36"/>
                <a:gd name="T53" fmla="*/ 14 h 19"/>
                <a:gd name="T54" fmla="*/ 32 w 36"/>
                <a:gd name="T55" fmla="*/ 15 h 19"/>
                <a:gd name="T56" fmla="*/ 29 w 36"/>
                <a:gd name="T57" fmla="*/ 16 h 19"/>
                <a:gd name="T58" fmla="*/ 27 w 36"/>
                <a:gd name="T59" fmla="*/ 17 h 19"/>
                <a:gd name="T60" fmla="*/ 24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7"/>
                  </a:lnTo>
                  <a:lnTo>
                    <a:pt x="9" y="17"/>
                  </a:lnTo>
                  <a:lnTo>
                    <a:pt x="7" y="16"/>
                  </a:lnTo>
                  <a:lnTo>
                    <a:pt x="4" y="15"/>
                  </a:lnTo>
                  <a:lnTo>
                    <a:pt x="3" y="13"/>
                  </a:lnTo>
                  <a:lnTo>
                    <a:pt x="1" y="12"/>
                  </a:lnTo>
                  <a:lnTo>
                    <a:pt x="0" y="10"/>
                  </a:lnTo>
                  <a:lnTo>
                    <a:pt x="0" y="8"/>
                  </a:lnTo>
                  <a:lnTo>
                    <a:pt x="0" y="6"/>
                  </a:lnTo>
                  <a:lnTo>
                    <a:pt x="2" y="5"/>
                  </a:lnTo>
                  <a:lnTo>
                    <a:pt x="3" y="3"/>
                  </a:lnTo>
                  <a:lnTo>
                    <a:pt x="6" y="2"/>
                  </a:lnTo>
                  <a:lnTo>
                    <a:pt x="9" y="1"/>
                  </a:lnTo>
                  <a:lnTo>
                    <a:pt x="12" y="0"/>
                  </a:lnTo>
                  <a:lnTo>
                    <a:pt x="15" y="0"/>
                  </a:lnTo>
                  <a:lnTo>
                    <a:pt x="19" y="0"/>
                  </a:lnTo>
                  <a:lnTo>
                    <a:pt x="22" y="0"/>
                  </a:lnTo>
                  <a:lnTo>
                    <a:pt x="26" y="1"/>
                  </a:lnTo>
                  <a:lnTo>
                    <a:pt x="28" y="2"/>
                  </a:lnTo>
                  <a:lnTo>
                    <a:pt x="31" y="3"/>
                  </a:lnTo>
                  <a:lnTo>
                    <a:pt x="32" y="5"/>
                  </a:lnTo>
                  <a:lnTo>
                    <a:pt x="34" y="6"/>
                  </a:lnTo>
                  <a:lnTo>
                    <a:pt x="35" y="8"/>
                  </a:lnTo>
                  <a:lnTo>
                    <a:pt x="35" y="10"/>
                  </a:lnTo>
                  <a:lnTo>
                    <a:pt x="35" y="12"/>
                  </a:lnTo>
                  <a:lnTo>
                    <a:pt x="33" y="14"/>
                  </a:lnTo>
                  <a:lnTo>
                    <a:pt x="32" y="15"/>
                  </a:lnTo>
                  <a:lnTo>
                    <a:pt x="29" y="16"/>
                  </a:lnTo>
                  <a:lnTo>
                    <a:pt x="27" y="17"/>
                  </a:lnTo>
                  <a:lnTo>
                    <a:pt x="24"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7" name="Freeform 158"/>
            <p:cNvSpPr>
              <a:spLocks/>
            </p:cNvSpPr>
            <p:nvPr/>
          </p:nvSpPr>
          <p:spPr bwMode="auto">
            <a:xfrm>
              <a:off x="4329" y="2731"/>
              <a:ext cx="42" cy="25"/>
            </a:xfrm>
            <a:custGeom>
              <a:avLst/>
              <a:gdLst>
                <a:gd name="T0" fmla="*/ 19 w 42"/>
                <a:gd name="T1" fmla="*/ 24 h 25"/>
                <a:gd name="T2" fmla="*/ 19 w 42"/>
                <a:gd name="T3" fmla="*/ 24 h 25"/>
                <a:gd name="T4" fmla="*/ 15 w 42"/>
                <a:gd name="T5" fmla="*/ 23 h 25"/>
                <a:gd name="T6" fmla="*/ 11 w 42"/>
                <a:gd name="T7" fmla="*/ 23 h 25"/>
                <a:gd name="T8" fmla="*/ 8 w 42"/>
                <a:gd name="T9" fmla="*/ 21 h 25"/>
                <a:gd name="T10" fmla="*/ 5 w 42"/>
                <a:gd name="T11" fmla="*/ 20 h 25"/>
                <a:gd name="T12" fmla="*/ 3 w 42"/>
                <a:gd name="T13" fmla="*/ 17 h 25"/>
                <a:gd name="T14" fmla="*/ 1 w 42"/>
                <a:gd name="T15" fmla="*/ 16 h 25"/>
                <a:gd name="T16" fmla="*/ 0 w 42"/>
                <a:gd name="T17" fmla="*/ 13 h 25"/>
                <a:gd name="T18" fmla="*/ 0 w 42"/>
                <a:gd name="T19" fmla="*/ 10 h 25"/>
                <a:gd name="T20" fmla="*/ 0 w 42"/>
                <a:gd name="T21" fmla="*/ 8 h 25"/>
                <a:gd name="T22" fmla="*/ 2 w 42"/>
                <a:gd name="T23" fmla="*/ 6 h 25"/>
                <a:gd name="T24" fmla="*/ 4 w 42"/>
                <a:gd name="T25" fmla="*/ 4 h 25"/>
                <a:gd name="T26" fmla="*/ 7 w 42"/>
                <a:gd name="T27" fmla="*/ 2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1 h 25"/>
                <a:gd name="T40" fmla="*/ 33 w 42"/>
                <a:gd name="T41" fmla="*/ 2 h 25"/>
                <a:gd name="T42" fmla="*/ 36 w 42"/>
                <a:gd name="T43" fmla="*/ 4 h 25"/>
                <a:gd name="T44" fmla="*/ 38 w 42"/>
                <a:gd name="T45" fmla="*/ 6 h 25"/>
                <a:gd name="T46" fmla="*/ 40 w 42"/>
                <a:gd name="T47" fmla="*/ 8 h 25"/>
                <a:gd name="T48" fmla="*/ 41 w 42"/>
                <a:gd name="T49" fmla="*/ 11 h 25"/>
                <a:gd name="T50" fmla="*/ 41 w 42"/>
                <a:gd name="T51" fmla="*/ 13 h 25"/>
                <a:gd name="T52" fmla="*/ 41 w 42"/>
                <a:gd name="T53" fmla="*/ 16 h 25"/>
                <a:gd name="T54" fmla="*/ 39 w 42"/>
                <a:gd name="T55" fmla="*/ 18 h 25"/>
                <a:gd name="T56" fmla="*/ 37 w 42"/>
                <a:gd name="T57" fmla="*/ 20 h 25"/>
                <a:gd name="T58" fmla="*/ 34 w 42"/>
                <a:gd name="T59" fmla="*/ 21 h 25"/>
                <a:gd name="T60" fmla="*/ 32 w 42"/>
                <a:gd name="T61" fmla="*/ 23 h 25"/>
                <a:gd name="T62" fmla="*/ 28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3"/>
                  </a:lnTo>
                  <a:lnTo>
                    <a:pt x="11" y="23"/>
                  </a:lnTo>
                  <a:lnTo>
                    <a:pt x="8" y="21"/>
                  </a:lnTo>
                  <a:lnTo>
                    <a:pt x="5" y="20"/>
                  </a:lnTo>
                  <a:lnTo>
                    <a:pt x="3" y="17"/>
                  </a:lnTo>
                  <a:lnTo>
                    <a:pt x="1" y="16"/>
                  </a:lnTo>
                  <a:lnTo>
                    <a:pt x="0" y="13"/>
                  </a:lnTo>
                  <a:lnTo>
                    <a:pt x="0" y="10"/>
                  </a:lnTo>
                  <a:lnTo>
                    <a:pt x="0" y="8"/>
                  </a:lnTo>
                  <a:lnTo>
                    <a:pt x="2" y="6"/>
                  </a:lnTo>
                  <a:lnTo>
                    <a:pt x="4" y="4"/>
                  </a:lnTo>
                  <a:lnTo>
                    <a:pt x="7" y="2"/>
                  </a:lnTo>
                  <a:lnTo>
                    <a:pt x="10" y="1"/>
                  </a:lnTo>
                  <a:lnTo>
                    <a:pt x="14" y="0"/>
                  </a:lnTo>
                  <a:lnTo>
                    <a:pt x="18" y="0"/>
                  </a:lnTo>
                  <a:lnTo>
                    <a:pt x="22" y="0"/>
                  </a:lnTo>
                  <a:lnTo>
                    <a:pt x="26" y="0"/>
                  </a:lnTo>
                  <a:lnTo>
                    <a:pt x="30" y="1"/>
                  </a:lnTo>
                  <a:lnTo>
                    <a:pt x="33" y="2"/>
                  </a:lnTo>
                  <a:lnTo>
                    <a:pt x="36" y="4"/>
                  </a:lnTo>
                  <a:lnTo>
                    <a:pt x="38" y="6"/>
                  </a:lnTo>
                  <a:lnTo>
                    <a:pt x="40" y="8"/>
                  </a:lnTo>
                  <a:lnTo>
                    <a:pt x="41" y="11"/>
                  </a:lnTo>
                  <a:lnTo>
                    <a:pt x="41" y="13"/>
                  </a:lnTo>
                  <a:lnTo>
                    <a:pt x="41" y="16"/>
                  </a:lnTo>
                  <a:lnTo>
                    <a:pt x="39" y="18"/>
                  </a:lnTo>
                  <a:lnTo>
                    <a:pt x="37" y="20"/>
                  </a:lnTo>
                  <a:lnTo>
                    <a:pt x="34" y="21"/>
                  </a:lnTo>
                  <a:lnTo>
                    <a:pt x="32" y="23"/>
                  </a:lnTo>
                  <a:lnTo>
                    <a:pt x="28"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8" name="Freeform 159"/>
            <p:cNvSpPr>
              <a:spLocks/>
            </p:cNvSpPr>
            <p:nvPr/>
          </p:nvSpPr>
          <p:spPr bwMode="auto">
            <a:xfrm>
              <a:off x="4363" y="2753"/>
              <a:ext cx="3" cy="4"/>
            </a:xfrm>
            <a:custGeom>
              <a:avLst/>
              <a:gdLst>
                <a:gd name="T0" fmla="*/ 2 w 3"/>
                <a:gd name="T1" fmla="*/ 3 h 4"/>
                <a:gd name="T2" fmla="*/ 2 w 3"/>
                <a:gd name="T3" fmla="*/ 2 h 4"/>
                <a:gd name="T4" fmla="*/ 2 w 3"/>
                <a:gd name="T5" fmla="*/ 1 h 4"/>
                <a:gd name="T6" fmla="*/ 1 w 3"/>
                <a:gd name="T7" fmla="*/ 0 h 4"/>
                <a:gd name="T8" fmla="*/ 0 w 3"/>
                <a:gd name="T9" fmla="*/ 1 h 4"/>
                <a:gd name="T10" fmla="*/ 2 w 3"/>
                <a:gd name="T11" fmla="*/ 3 h 4"/>
              </a:gdLst>
              <a:ahLst/>
              <a:cxnLst>
                <a:cxn ang="0">
                  <a:pos x="T0" y="T1"/>
                </a:cxn>
                <a:cxn ang="0">
                  <a:pos x="T2" y="T3"/>
                </a:cxn>
                <a:cxn ang="0">
                  <a:pos x="T4" y="T5"/>
                </a:cxn>
                <a:cxn ang="0">
                  <a:pos x="T6" y="T7"/>
                </a:cxn>
                <a:cxn ang="0">
                  <a:pos x="T8" y="T9"/>
                </a:cxn>
                <a:cxn ang="0">
                  <a:pos x="T10" y="T11"/>
                </a:cxn>
              </a:cxnLst>
              <a:rect l="0" t="0" r="r" b="b"/>
              <a:pathLst>
                <a:path w="3" h="4">
                  <a:moveTo>
                    <a:pt x="2" y="3"/>
                  </a:moveTo>
                  <a:lnTo>
                    <a:pt x="2"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89" name="Freeform 160"/>
            <p:cNvSpPr>
              <a:spLocks/>
            </p:cNvSpPr>
            <p:nvPr/>
          </p:nvSpPr>
          <p:spPr bwMode="auto">
            <a:xfrm>
              <a:off x="4333" y="2754"/>
              <a:ext cx="32" cy="8"/>
            </a:xfrm>
            <a:custGeom>
              <a:avLst/>
              <a:gdLst>
                <a:gd name="T0" fmla="*/ 0 w 32"/>
                <a:gd name="T1" fmla="*/ 5 h 8"/>
                <a:gd name="T2" fmla="*/ 8 w 32"/>
                <a:gd name="T3" fmla="*/ 6 h 8"/>
                <a:gd name="T4" fmla="*/ 13 w 32"/>
                <a:gd name="T5" fmla="*/ 7 h 8"/>
                <a:gd name="T6" fmla="*/ 18 w 32"/>
                <a:gd name="T7" fmla="*/ 7 h 8"/>
                <a:gd name="T8" fmla="*/ 23 w 32"/>
                <a:gd name="T9" fmla="*/ 6 h 8"/>
                <a:gd name="T10" fmla="*/ 26 w 32"/>
                <a:gd name="T11" fmla="*/ 6 h 8"/>
                <a:gd name="T12" fmla="*/ 28 w 32"/>
                <a:gd name="T13" fmla="*/ 5 h 8"/>
                <a:gd name="T14" fmla="*/ 30 w 32"/>
                <a:gd name="T15" fmla="*/ 5 h 8"/>
                <a:gd name="T16" fmla="*/ 31 w 32"/>
                <a:gd name="T17" fmla="*/ 4 h 8"/>
                <a:gd name="T18" fmla="*/ 25 w 32"/>
                <a:gd name="T19" fmla="*/ 1 h 8"/>
                <a:gd name="T20" fmla="*/ 24 w 32"/>
                <a:gd name="T21" fmla="*/ 1 h 8"/>
                <a:gd name="T22" fmla="*/ 23 w 32"/>
                <a:gd name="T23" fmla="*/ 1 h 8"/>
                <a:gd name="T24" fmla="*/ 22 w 32"/>
                <a:gd name="T25" fmla="*/ 1 h 8"/>
                <a:gd name="T26" fmla="*/ 18 w 32"/>
                <a:gd name="T27" fmla="*/ 1 h 8"/>
                <a:gd name="T28" fmla="*/ 13 w 32"/>
                <a:gd name="T29" fmla="*/ 1 h 8"/>
                <a:gd name="T30" fmla="*/ 9 w 32"/>
                <a:gd name="T31" fmla="*/ 1 h 8"/>
                <a:gd name="T32" fmla="*/ 3 w 32"/>
                <a:gd name="T33" fmla="*/ 0 h 8"/>
                <a:gd name="T34" fmla="*/ 0 w 32"/>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8">
                  <a:moveTo>
                    <a:pt x="0" y="5"/>
                  </a:moveTo>
                  <a:lnTo>
                    <a:pt x="8" y="6"/>
                  </a:lnTo>
                  <a:lnTo>
                    <a:pt x="13" y="7"/>
                  </a:lnTo>
                  <a:lnTo>
                    <a:pt x="18" y="7"/>
                  </a:lnTo>
                  <a:lnTo>
                    <a:pt x="23" y="6"/>
                  </a:lnTo>
                  <a:lnTo>
                    <a:pt x="26" y="6"/>
                  </a:lnTo>
                  <a:lnTo>
                    <a:pt x="28" y="5"/>
                  </a:lnTo>
                  <a:lnTo>
                    <a:pt x="30" y="5"/>
                  </a:lnTo>
                  <a:lnTo>
                    <a:pt x="31" y="4"/>
                  </a:lnTo>
                  <a:lnTo>
                    <a:pt x="25" y="1"/>
                  </a:lnTo>
                  <a:lnTo>
                    <a:pt x="24" y="1"/>
                  </a:lnTo>
                  <a:lnTo>
                    <a:pt x="23" y="1"/>
                  </a:lnTo>
                  <a:lnTo>
                    <a:pt x="22" y="1"/>
                  </a:lnTo>
                  <a:lnTo>
                    <a:pt x="18" y="1"/>
                  </a:lnTo>
                  <a:lnTo>
                    <a:pt x="13" y="1"/>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0" name="Freeform 161"/>
            <p:cNvSpPr>
              <a:spLocks/>
            </p:cNvSpPr>
            <p:nvPr/>
          </p:nvSpPr>
          <p:spPr bwMode="auto">
            <a:xfrm>
              <a:off x="4330" y="2754"/>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1" name="Freeform 162"/>
            <p:cNvSpPr>
              <a:spLocks/>
            </p:cNvSpPr>
            <p:nvPr/>
          </p:nvSpPr>
          <p:spPr bwMode="auto">
            <a:xfrm>
              <a:off x="4266" y="2716"/>
              <a:ext cx="48" cy="20"/>
            </a:xfrm>
            <a:custGeom>
              <a:avLst/>
              <a:gdLst>
                <a:gd name="T0" fmla="*/ 0 w 48"/>
                <a:gd name="T1" fmla="*/ 6 h 20"/>
                <a:gd name="T2" fmla="*/ 0 w 48"/>
                <a:gd name="T3" fmla="*/ 8 h 20"/>
                <a:gd name="T4" fmla="*/ 2 w 48"/>
                <a:gd name="T5" fmla="*/ 11 h 20"/>
                <a:gd name="T6" fmla="*/ 4 w 48"/>
                <a:gd name="T7" fmla="*/ 13 h 20"/>
                <a:gd name="T8" fmla="*/ 5 w 48"/>
                <a:gd name="T9" fmla="*/ 14 h 20"/>
                <a:gd name="T10" fmla="*/ 9 w 48"/>
                <a:gd name="T11" fmla="*/ 16 h 20"/>
                <a:gd name="T12" fmla="*/ 12 w 48"/>
                <a:gd name="T13" fmla="*/ 17 h 20"/>
                <a:gd name="T14" fmla="*/ 17 w 48"/>
                <a:gd name="T15" fmla="*/ 18 h 20"/>
                <a:gd name="T16" fmla="*/ 21 w 48"/>
                <a:gd name="T17" fmla="*/ 19 h 20"/>
                <a:gd name="T18" fmla="*/ 26 w 48"/>
                <a:gd name="T19" fmla="*/ 19 h 20"/>
                <a:gd name="T20" fmla="*/ 31 w 48"/>
                <a:gd name="T21" fmla="*/ 18 h 20"/>
                <a:gd name="T22" fmla="*/ 35 w 48"/>
                <a:gd name="T23" fmla="*/ 18 h 20"/>
                <a:gd name="T24" fmla="*/ 38 w 48"/>
                <a:gd name="T25" fmla="*/ 17 h 20"/>
                <a:gd name="T26" fmla="*/ 42 w 48"/>
                <a:gd name="T27" fmla="*/ 15 h 20"/>
                <a:gd name="T28" fmla="*/ 44 w 48"/>
                <a:gd name="T29" fmla="*/ 13 h 20"/>
                <a:gd name="T30" fmla="*/ 45 w 48"/>
                <a:gd name="T31" fmla="*/ 11 h 20"/>
                <a:gd name="T32" fmla="*/ 46 w 48"/>
                <a:gd name="T33" fmla="*/ 9 h 20"/>
                <a:gd name="T34" fmla="*/ 47 w 48"/>
                <a:gd name="T35" fmla="*/ 2 h 20"/>
                <a:gd name="T36" fmla="*/ 1 w 48"/>
                <a:gd name="T37" fmla="*/ 0 h 20"/>
                <a:gd name="T38" fmla="*/ 0 w 48"/>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0">
                  <a:moveTo>
                    <a:pt x="0" y="6"/>
                  </a:moveTo>
                  <a:lnTo>
                    <a:pt x="0" y="8"/>
                  </a:lnTo>
                  <a:lnTo>
                    <a:pt x="2" y="11"/>
                  </a:lnTo>
                  <a:lnTo>
                    <a:pt x="4" y="13"/>
                  </a:lnTo>
                  <a:lnTo>
                    <a:pt x="5" y="14"/>
                  </a:lnTo>
                  <a:lnTo>
                    <a:pt x="9" y="16"/>
                  </a:lnTo>
                  <a:lnTo>
                    <a:pt x="12" y="17"/>
                  </a:lnTo>
                  <a:lnTo>
                    <a:pt x="17" y="18"/>
                  </a:lnTo>
                  <a:lnTo>
                    <a:pt x="21" y="19"/>
                  </a:lnTo>
                  <a:lnTo>
                    <a:pt x="26" y="19"/>
                  </a:lnTo>
                  <a:lnTo>
                    <a:pt x="31" y="18"/>
                  </a:lnTo>
                  <a:lnTo>
                    <a:pt x="35" y="18"/>
                  </a:lnTo>
                  <a:lnTo>
                    <a:pt x="38" y="17"/>
                  </a:lnTo>
                  <a:lnTo>
                    <a:pt x="42" y="15"/>
                  </a:lnTo>
                  <a:lnTo>
                    <a:pt x="44" y="13"/>
                  </a:lnTo>
                  <a:lnTo>
                    <a:pt x="45" y="11"/>
                  </a:lnTo>
                  <a:lnTo>
                    <a:pt x="46" y="9"/>
                  </a:lnTo>
                  <a:lnTo>
                    <a:pt x="47" y="2"/>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2" name="Freeform 163"/>
            <p:cNvSpPr>
              <a:spLocks/>
            </p:cNvSpPr>
            <p:nvPr/>
          </p:nvSpPr>
          <p:spPr bwMode="auto">
            <a:xfrm>
              <a:off x="4266" y="2716"/>
              <a:ext cx="54" cy="26"/>
            </a:xfrm>
            <a:custGeom>
              <a:avLst/>
              <a:gdLst>
                <a:gd name="T0" fmla="*/ 0 w 54"/>
                <a:gd name="T1" fmla="*/ 8 h 26"/>
                <a:gd name="T2" fmla="*/ 0 w 54"/>
                <a:gd name="T3" fmla="*/ 8 h 26"/>
                <a:gd name="T4" fmla="*/ 0 w 54"/>
                <a:gd name="T5" fmla="*/ 11 h 26"/>
                <a:gd name="T6" fmla="*/ 2 w 54"/>
                <a:gd name="T7" fmla="*/ 14 h 26"/>
                <a:gd name="T8" fmla="*/ 4 w 54"/>
                <a:gd name="T9" fmla="*/ 17 h 26"/>
                <a:gd name="T10" fmla="*/ 6 w 54"/>
                <a:gd name="T11" fmla="*/ 19 h 26"/>
                <a:gd name="T12" fmla="*/ 10 w 54"/>
                <a:gd name="T13" fmla="*/ 21 h 26"/>
                <a:gd name="T14" fmla="*/ 14 w 54"/>
                <a:gd name="T15" fmla="*/ 23 h 26"/>
                <a:gd name="T16" fmla="*/ 19 w 54"/>
                <a:gd name="T17" fmla="*/ 24 h 26"/>
                <a:gd name="T18" fmla="*/ 24 w 54"/>
                <a:gd name="T19" fmla="*/ 25 h 26"/>
                <a:gd name="T20" fmla="*/ 29 w 54"/>
                <a:gd name="T21" fmla="*/ 25 h 26"/>
                <a:gd name="T22" fmla="*/ 35 w 54"/>
                <a:gd name="T23" fmla="*/ 24 h 26"/>
                <a:gd name="T24" fmla="*/ 39 w 54"/>
                <a:gd name="T25" fmla="*/ 24 h 26"/>
                <a:gd name="T26" fmla="*/ 43 w 54"/>
                <a:gd name="T27" fmla="*/ 22 h 26"/>
                <a:gd name="T28" fmla="*/ 47 w 54"/>
                <a:gd name="T29" fmla="*/ 20 h 26"/>
                <a:gd name="T30" fmla="*/ 50 w 54"/>
                <a:gd name="T31" fmla="*/ 17 h 26"/>
                <a:gd name="T32" fmla="*/ 51 w 54"/>
                <a:gd name="T33" fmla="*/ 15 h 26"/>
                <a:gd name="T34" fmla="*/ 52 w 54"/>
                <a:gd name="T35" fmla="*/ 12 h 26"/>
                <a:gd name="T36" fmla="*/ 53 w 54"/>
                <a:gd name="T37" fmla="*/ 3 h 26"/>
                <a:gd name="T38" fmla="*/ 1 w 54"/>
                <a:gd name="T39" fmla="*/ 0 h 26"/>
                <a:gd name="T40" fmla="*/ 0 w 54"/>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6">
                  <a:moveTo>
                    <a:pt x="0" y="8"/>
                  </a:moveTo>
                  <a:lnTo>
                    <a:pt x="0" y="8"/>
                  </a:lnTo>
                  <a:lnTo>
                    <a:pt x="0" y="11"/>
                  </a:lnTo>
                  <a:lnTo>
                    <a:pt x="2" y="14"/>
                  </a:lnTo>
                  <a:lnTo>
                    <a:pt x="4" y="17"/>
                  </a:lnTo>
                  <a:lnTo>
                    <a:pt x="6" y="19"/>
                  </a:lnTo>
                  <a:lnTo>
                    <a:pt x="10" y="21"/>
                  </a:lnTo>
                  <a:lnTo>
                    <a:pt x="14" y="23"/>
                  </a:lnTo>
                  <a:lnTo>
                    <a:pt x="19" y="24"/>
                  </a:lnTo>
                  <a:lnTo>
                    <a:pt x="24" y="25"/>
                  </a:lnTo>
                  <a:lnTo>
                    <a:pt x="29" y="25"/>
                  </a:lnTo>
                  <a:lnTo>
                    <a:pt x="35" y="24"/>
                  </a:lnTo>
                  <a:lnTo>
                    <a:pt x="39" y="24"/>
                  </a:lnTo>
                  <a:lnTo>
                    <a:pt x="43" y="22"/>
                  </a:lnTo>
                  <a:lnTo>
                    <a:pt x="47" y="20"/>
                  </a:lnTo>
                  <a:lnTo>
                    <a:pt x="50" y="17"/>
                  </a:lnTo>
                  <a:lnTo>
                    <a:pt x="51" y="15"/>
                  </a:lnTo>
                  <a:lnTo>
                    <a:pt x="52" y="12"/>
                  </a:lnTo>
                  <a:lnTo>
                    <a:pt x="53" y="3"/>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3" name="Freeform 164"/>
            <p:cNvSpPr>
              <a:spLocks/>
            </p:cNvSpPr>
            <p:nvPr/>
          </p:nvSpPr>
          <p:spPr bwMode="auto">
            <a:xfrm>
              <a:off x="4267" y="2702"/>
              <a:ext cx="47" cy="25"/>
            </a:xfrm>
            <a:custGeom>
              <a:avLst/>
              <a:gdLst>
                <a:gd name="T0" fmla="*/ 21 w 47"/>
                <a:gd name="T1" fmla="*/ 24 h 25"/>
                <a:gd name="T2" fmla="*/ 17 w 47"/>
                <a:gd name="T3" fmla="*/ 24 h 25"/>
                <a:gd name="T4" fmla="*/ 13 w 47"/>
                <a:gd name="T5" fmla="*/ 23 h 25"/>
                <a:gd name="T6" fmla="*/ 10 w 47"/>
                <a:gd name="T7" fmla="*/ 22 h 25"/>
                <a:gd name="T8" fmla="*/ 6 w 47"/>
                <a:gd name="T9" fmla="*/ 19 h 25"/>
                <a:gd name="T10" fmla="*/ 4 w 47"/>
                <a:gd name="T11" fmla="*/ 18 h 25"/>
                <a:gd name="T12" fmla="*/ 1 w 47"/>
                <a:gd name="T13" fmla="*/ 15 h 25"/>
                <a:gd name="T14" fmla="*/ 0 w 47"/>
                <a:gd name="T15" fmla="*/ 13 h 25"/>
                <a:gd name="T16" fmla="*/ 0 w 47"/>
                <a:gd name="T17" fmla="*/ 11 h 25"/>
                <a:gd name="T18" fmla="*/ 1 w 47"/>
                <a:gd name="T19" fmla="*/ 9 h 25"/>
                <a:gd name="T20" fmla="*/ 3 w 47"/>
                <a:gd name="T21" fmla="*/ 6 h 25"/>
                <a:gd name="T22" fmla="*/ 4 w 47"/>
                <a:gd name="T23" fmla="*/ 4 h 25"/>
                <a:gd name="T24" fmla="*/ 8 w 47"/>
                <a:gd name="T25" fmla="*/ 2 h 25"/>
                <a:gd name="T26" fmla="*/ 12 w 47"/>
                <a:gd name="T27" fmla="*/ 1 h 25"/>
                <a:gd name="T28" fmla="*/ 16 w 47"/>
                <a:gd name="T29" fmla="*/ 0 h 25"/>
                <a:gd name="T30" fmla="*/ 19 w 47"/>
                <a:gd name="T31" fmla="*/ 0 h 25"/>
                <a:gd name="T32" fmla="*/ 24 w 47"/>
                <a:gd name="T33" fmla="*/ 0 h 25"/>
                <a:gd name="T34" fmla="*/ 28 w 47"/>
                <a:gd name="T35" fmla="*/ 0 h 25"/>
                <a:gd name="T36" fmla="*/ 34 w 47"/>
                <a:gd name="T37" fmla="*/ 1 h 25"/>
                <a:gd name="T38" fmla="*/ 37 w 47"/>
                <a:gd name="T39" fmla="*/ 2 h 25"/>
                <a:gd name="T40" fmla="*/ 41 w 47"/>
                <a:gd name="T41" fmla="*/ 4 h 25"/>
                <a:gd name="T42" fmla="*/ 43 w 47"/>
                <a:gd name="T43" fmla="*/ 6 h 25"/>
                <a:gd name="T44" fmla="*/ 45 w 47"/>
                <a:gd name="T45" fmla="*/ 9 h 25"/>
                <a:gd name="T46" fmla="*/ 46 w 47"/>
                <a:gd name="T47" fmla="*/ 11 h 25"/>
                <a:gd name="T48" fmla="*/ 46 w 47"/>
                <a:gd name="T49" fmla="*/ 14 h 25"/>
                <a:gd name="T50" fmla="*/ 45 w 47"/>
                <a:gd name="T51" fmla="*/ 16 h 25"/>
                <a:gd name="T52" fmla="*/ 44 w 47"/>
                <a:gd name="T53" fmla="*/ 18 h 25"/>
                <a:gd name="T54" fmla="*/ 42 w 47"/>
                <a:gd name="T55" fmla="*/ 20 h 25"/>
                <a:gd name="T56" fmla="*/ 38 w 47"/>
                <a:gd name="T57" fmla="*/ 22 h 25"/>
                <a:gd name="T58" fmla="*/ 35 w 47"/>
                <a:gd name="T59" fmla="*/ 23 h 25"/>
                <a:gd name="T60" fmla="*/ 31 w 47"/>
                <a:gd name="T61" fmla="*/ 24 h 25"/>
                <a:gd name="T62" fmla="*/ 27 w 47"/>
                <a:gd name="T63" fmla="*/ 24 h 25"/>
                <a:gd name="T64" fmla="*/ 21 w 47"/>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5">
                  <a:moveTo>
                    <a:pt x="21" y="24"/>
                  </a:moveTo>
                  <a:lnTo>
                    <a:pt x="17" y="24"/>
                  </a:lnTo>
                  <a:lnTo>
                    <a:pt x="13" y="23"/>
                  </a:lnTo>
                  <a:lnTo>
                    <a:pt x="10" y="22"/>
                  </a:lnTo>
                  <a:lnTo>
                    <a:pt x="6" y="19"/>
                  </a:lnTo>
                  <a:lnTo>
                    <a:pt x="4" y="18"/>
                  </a:lnTo>
                  <a:lnTo>
                    <a:pt x="1" y="15"/>
                  </a:lnTo>
                  <a:lnTo>
                    <a:pt x="0" y="13"/>
                  </a:lnTo>
                  <a:lnTo>
                    <a:pt x="0" y="11"/>
                  </a:lnTo>
                  <a:lnTo>
                    <a:pt x="1" y="9"/>
                  </a:lnTo>
                  <a:lnTo>
                    <a:pt x="3" y="6"/>
                  </a:lnTo>
                  <a:lnTo>
                    <a:pt x="4" y="4"/>
                  </a:lnTo>
                  <a:lnTo>
                    <a:pt x="8" y="2"/>
                  </a:lnTo>
                  <a:lnTo>
                    <a:pt x="12" y="1"/>
                  </a:lnTo>
                  <a:lnTo>
                    <a:pt x="16" y="0"/>
                  </a:lnTo>
                  <a:lnTo>
                    <a:pt x="19" y="0"/>
                  </a:lnTo>
                  <a:lnTo>
                    <a:pt x="24" y="0"/>
                  </a:lnTo>
                  <a:lnTo>
                    <a:pt x="28" y="0"/>
                  </a:lnTo>
                  <a:lnTo>
                    <a:pt x="34" y="1"/>
                  </a:lnTo>
                  <a:lnTo>
                    <a:pt x="37" y="2"/>
                  </a:lnTo>
                  <a:lnTo>
                    <a:pt x="41" y="4"/>
                  </a:lnTo>
                  <a:lnTo>
                    <a:pt x="43" y="6"/>
                  </a:lnTo>
                  <a:lnTo>
                    <a:pt x="45" y="9"/>
                  </a:lnTo>
                  <a:lnTo>
                    <a:pt x="46" y="11"/>
                  </a:lnTo>
                  <a:lnTo>
                    <a:pt x="46" y="14"/>
                  </a:lnTo>
                  <a:lnTo>
                    <a:pt x="45" y="16"/>
                  </a:lnTo>
                  <a:lnTo>
                    <a:pt x="44" y="18"/>
                  </a:lnTo>
                  <a:lnTo>
                    <a:pt x="42" y="20"/>
                  </a:lnTo>
                  <a:lnTo>
                    <a:pt x="38" y="22"/>
                  </a:lnTo>
                  <a:lnTo>
                    <a:pt x="35" y="23"/>
                  </a:lnTo>
                  <a:lnTo>
                    <a:pt x="31" y="24"/>
                  </a:lnTo>
                  <a:lnTo>
                    <a:pt x="27"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4" name="Freeform 165"/>
            <p:cNvSpPr>
              <a:spLocks/>
            </p:cNvSpPr>
            <p:nvPr/>
          </p:nvSpPr>
          <p:spPr bwMode="auto">
            <a:xfrm>
              <a:off x="4267" y="2702"/>
              <a:ext cx="53" cy="31"/>
            </a:xfrm>
            <a:custGeom>
              <a:avLst/>
              <a:gdLst>
                <a:gd name="T0" fmla="*/ 24 w 53"/>
                <a:gd name="T1" fmla="*/ 30 h 31"/>
                <a:gd name="T2" fmla="*/ 24 w 53"/>
                <a:gd name="T3" fmla="*/ 30 h 31"/>
                <a:gd name="T4" fmla="*/ 19 w 53"/>
                <a:gd name="T5" fmla="*/ 30 h 31"/>
                <a:gd name="T6" fmla="*/ 15 w 53"/>
                <a:gd name="T7" fmla="*/ 29 h 31"/>
                <a:gd name="T8" fmla="*/ 11 w 53"/>
                <a:gd name="T9" fmla="*/ 27 h 31"/>
                <a:gd name="T10" fmla="*/ 7 w 53"/>
                <a:gd name="T11" fmla="*/ 24 h 31"/>
                <a:gd name="T12" fmla="*/ 4 w 53"/>
                <a:gd name="T13" fmla="*/ 22 h 31"/>
                <a:gd name="T14" fmla="*/ 1 w 53"/>
                <a:gd name="T15" fmla="*/ 19 h 31"/>
                <a:gd name="T16" fmla="*/ 0 w 53"/>
                <a:gd name="T17" fmla="*/ 16 h 31"/>
                <a:gd name="T18" fmla="*/ 0 w 53"/>
                <a:gd name="T19" fmla="*/ 14 h 31"/>
                <a:gd name="T20" fmla="*/ 1 w 53"/>
                <a:gd name="T21" fmla="*/ 11 h 31"/>
                <a:gd name="T22" fmla="*/ 3 w 53"/>
                <a:gd name="T23" fmla="*/ 8 h 31"/>
                <a:gd name="T24" fmla="*/ 5 w 53"/>
                <a:gd name="T25" fmla="*/ 5 h 31"/>
                <a:gd name="T26" fmla="*/ 9 w 53"/>
                <a:gd name="T27" fmla="*/ 3 h 31"/>
                <a:gd name="T28" fmla="*/ 13 w 53"/>
                <a:gd name="T29" fmla="*/ 1 h 31"/>
                <a:gd name="T30" fmla="*/ 18 w 53"/>
                <a:gd name="T31" fmla="*/ 0 h 31"/>
                <a:gd name="T32" fmla="*/ 22 w 53"/>
                <a:gd name="T33" fmla="*/ 0 h 31"/>
                <a:gd name="T34" fmla="*/ 27 w 53"/>
                <a:gd name="T35" fmla="*/ 0 h 31"/>
                <a:gd name="T36" fmla="*/ 32 w 53"/>
                <a:gd name="T37" fmla="*/ 0 h 31"/>
                <a:gd name="T38" fmla="*/ 38 w 53"/>
                <a:gd name="T39" fmla="*/ 1 h 31"/>
                <a:gd name="T40" fmla="*/ 42 w 53"/>
                <a:gd name="T41" fmla="*/ 3 h 31"/>
                <a:gd name="T42" fmla="*/ 46 w 53"/>
                <a:gd name="T43" fmla="*/ 5 h 31"/>
                <a:gd name="T44" fmla="*/ 49 w 53"/>
                <a:gd name="T45" fmla="*/ 8 h 31"/>
                <a:gd name="T46" fmla="*/ 51 w 53"/>
                <a:gd name="T47" fmla="*/ 11 h 31"/>
                <a:gd name="T48" fmla="*/ 52 w 53"/>
                <a:gd name="T49" fmla="*/ 14 h 31"/>
                <a:gd name="T50" fmla="*/ 52 w 53"/>
                <a:gd name="T51" fmla="*/ 17 h 31"/>
                <a:gd name="T52" fmla="*/ 51 w 53"/>
                <a:gd name="T53" fmla="*/ 20 h 31"/>
                <a:gd name="T54" fmla="*/ 50 w 53"/>
                <a:gd name="T55" fmla="*/ 23 h 31"/>
                <a:gd name="T56" fmla="*/ 47 w 53"/>
                <a:gd name="T57" fmla="*/ 25 h 31"/>
                <a:gd name="T58" fmla="*/ 43 w 53"/>
                <a:gd name="T59" fmla="*/ 27 h 31"/>
                <a:gd name="T60" fmla="*/ 39 w 53"/>
                <a:gd name="T61" fmla="*/ 29 h 31"/>
                <a:gd name="T62" fmla="*/ 35 w 53"/>
                <a:gd name="T63" fmla="*/ 30 h 31"/>
                <a:gd name="T64" fmla="*/ 30 w 53"/>
                <a:gd name="T65" fmla="*/ 30 h 31"/>
                <a:gd name="T66" fmla="*/ 24 w 53"/>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1">
                  <a:moveTo>
                    <a:pt x="24" y="30"/>
                  </a:moveTo>
                  <a:lnTo>
                    <a:pt x="24" y="30"/>
                  </a:lnTo>
                  <a:lnTo>
                    <a:pt x="19" y="30"/>
                  </a:lnTo>
                  <a:lnTo>
                    <a:pt x="15" y="29"/>
                  </a:lnTo>
                  <a:lnTo>
                    <a:pt x="11" y="27"/>
                  </a:lnTo>
                  <a:lnTo>
                    <a:pt x="7" y="24"/>
                  </a:lnTo>
                  <a:lnTo>
                    <a:pt x="4" y="22"/>
                  </a:lnTo>
                  <a:lnTo>
                    <a:pt x="1" y="19"/>
                  </a:lnTo>
                  <a:lnTo>
                    <a:pt x="0" y="16"/>
                  </a:lnTo>
                  <a:lnTo>
                    <a:pt x="0" y="14"/>
                  </a:lnTo>
                  <a:lnTo>
                    <a:pt x="1" y="11"/>
                  </a:lnTo>
                  <a:lnTo>
                    <a:pt x="3" y="8"/>
                  </a:lnTo>
                  <a:lnTo>
                    <a:pt x="5" y="5"/>
                  </a:lnTo>
                  <a:lnTo>
                    <a:pt x="9" y="3"/>
                  </a:lnTo>
                  <a:lnTo>
                    <a:pt x="13" y="1"/>
                  </a:lnTo>
                  <a:lnTo>
                    <a:pt x="18" y="0"/>
                  </a:lnTo>
                  <a:lnTo>
                    <a:pt x="22" y="0"/>
                  </a:lnTo>
                  <a:lnTo>
                    <a:pt x="27" y="0"/>
                  </a:lnTo>
                  <a:lnTo>
                    <a:pt x="32" y="0"/>
                  </a:lnTo>
                  <a:lnTo>
                    <a:pt x="38" y="1"/>
                  </a:lnTo>
                  <a:lnTo>
                    <a:pt x="42" y="3"/>
                  </a:lnTo>
                  <a:lnTo>
                    <a:pt x="46" y="5"/>
                  </a:lnTo>
                  <a:lnTo>
                    <a:pt x="49" y="8"/>
                  </a:lnTo>
                  <a:lnTo>
                    <a:pt x="51" y="11"/>
                  </a:lnTo>
                  <a:lnTo>
                    <a:pt x="52" y="14"/>
                  </a:lnTo>
                  <a:lnTo>
                    <a:pt x="52" y="17"/>
                  </a:lnTo>
                  <a:lnTo>
                    <a:pt x="51" y="20"/>
                  </a:lnTo>
                  <a:lnTo>
                    <a:pt x="50" y="23"/>
                  </a:lnTo>
                  <a:lnTo>
                    <a:pt x="47" y="25"/>
                  </a:lnTo>
                  <a:lnTo>
                    <a:pt x="43" y="27"/>
                  </a:lnTo>
                  <a:lnTo>
                    <a:pt x="39" y="29"/>
                  </a:lnTo>
                  <a:lnTo>
                    <a:pt x="35" y="30"/>
                  </a:lnTo>
                  <a:lnTo>
                    <a:pt x="30"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5" name="Freeform 166"/>
            <p:cNvSpPr>
              <a:spLocks/>
            </p:cNvSpPr>
            <p:nvPr/>
          </p:nvSpPr>
          <p:spPr bwMode="auto">
            <a:xfrm>
              <a:off x="4272" y="2706"/>
              <a:ext cx="36" cy="19"/>
            </a:xfrm>
            <a:custGeom>
              <a:avLst/>
              <a:gdLst>
                <a:gd name="T0" fmla="*/ 16 w 36"/>
                <a:gd name="T1" fmla="*/ 18 h 19"/>
                <a:gd name="T2" fmla="*/ 13 w 36"/>
                <a:gd name="T3" fmla="*/ 17 h 19"/>
                <a:gd name="T4" fmla="*/ 10 w 36"/>
                <a:gd name="T5" fmla="*/ 17 h 19"/>
                <a:gd name="T6" fmla="*/ 7 w 36"/>
                <a:gd name="T7" fmla="*/ 16 h 19"/>
                <a:gd name="T8" fmla="*/ 5 w 36"/>
                <a:gd name="T9" fmla="*/ 14 h 19"/>
                <a:gd name="T10" fmla="*/ 3 w 36"/>
                <a:gd name="T11" fmla="*/ 14 h 19"/>
                <a:gd name="T12" fmla="*/ 1 w 36"/>
                <a:gd name="T13" fmla="*/ 11 h 19"/>
                <a:gd name="T14" fmla="*/ 0 w 36"/>
                <a:gd name="T15" fmla="*/ 10 h 19"/>
                <a:gd name="T16" fmla="*/ 0 w 36"/>
                <a:gd name="T17" fmla="*/ 8 h 19"/>
                <a:gd name="T18" fmla="*/ 0 w 36"/>
                <a:gd name="T19" fmla="*/ 6 h 19"/>
                <a:gd name="T20" fmla="*/ 2 w 36"/>
                <a:gd name="T21" fmla="*/ 5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1 h 19"/>
                <a:gd name="T38" fmla="*/ 28 w 36"/>
                <a:gd name="T39" fmla="*/ 2 h 19"/>
                <a:gd name="T40" fmla="*/ 31 w 36"/>
                <a:gd name="T41" fmla="*/ 3 h 19"/>
                <a:gd name="T42" fmla="*/ 32 w 36"/>
                <a:gd name="T43" fmla="*/ 5 h 19"/>
                <a:gd name="T44" fmla="*/ 34 w 36"/>
                <a:gd name="T45" fmla="*/ 6 h 19"/>
                <a:gd name="T46" fmla="*/ 35 w 36"/>
                <a:gd name="T47" fmla="*/ 8 h 19"/>
                <a:gd name="T48" fmla="*/ 35 w 36"/>
                <a:gd name="T49" fmla="*/ 10 h 19"/>
                <a:gd name="T50" fmla="*/ 35 w 36"/>
                <a:gd name="T51" fmla="*/ 11 h 19"/>
                <a:gd name="T52" fmla="*/ 33 w 36"/>
                <a:gd name="T53" fmla="*/ 14 h 19"/>
                <a:gd name="T54" fmla="*/ 32 w 36"/>
                <a:gd name="T55" fmla="*/ 15 h 19"/>
                <a:gd name="T56" fmla="*/ 29 w 36"/>
                <a:gd name="T57" fmla="*/ 16 h 19"/>
                <a:gd name="T58" fmla="*/ 27 w 36"/>
                <a:gd name="T59" fmla="*/ 17 h 19"/>
                <a:gd name="T60" fmla="*/ 23 w 36"/>
                <a:gd name="T61" fmla="*/ 17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7"/>
                  </a:lnTo>
                  <a:lnTo>
                    <a:pt x="10" y="17"/>
                  </a:lnTo>
                  <a:lnTo>
                    <a:pt x="7" y="16"/>
                  </a:lnTo>
                  <a:lnTo>
                    <a:pt x="5" y="14"/>
                  </a:lnTo>
                  <a:lnTo>
                    <a:pt x="3" y="14"/>
                  </a:lnTo>
                  <a:lnTo>
                    <a:pt x="1" y="11"/>
                  </a:lnTo>
                  <a:lnTo>
                    <a:pt x="0" y="10"/>
                  </a:lnTo>
                  <a:lnTo>
                    <a:pt x="0" y="8"/>
                  </a:lnTo>
                  <a:lnTo>
                    <a:pt x="0" y="6"/>
                  </a:lnTo>
                  <a:lnTo>
                    <a:pt x="2" y="5"/>
                  </a:lnTo>
                  <a:lnTo>
                    <a:pt x="3" y="3"/>
                  </a:lnTo>
                  <a:lnTo>
                    <a:pt x="6" y="2"/>
                  </a:lnTo>
                  <a:lnTo>
                    <a:pt x="9" y="1"/>
                  </a:lnTo>
                  <a:lnTo>
                    <a:pt x="12" y="0"/>
                  </a:lnTo>
                  <a:lnTo>
                    <a:pt x="15" y="0"/>
                  </a:lnTo>
                  <a:lnTo>
                    <a:pt x="19" y="0"/>
                  </a:lnTo>
                  <a:lnTo>
                    <a:pt x="22" y="0"/>
                  </a:lnTo>
                  <a:lnTo>
                    <a:pt x="26" y="1"/>
                  </a:lnTo>
                  <a:lnTo>
                    <a:pt x="28" y="2"/>
                  </a:lnTo>
                  <a:lnTo>
                    <a:pt x="31" y="3"/>
                  </a:lnTo>
                  <a:lnTo>
                    <a:pt x="32" y="5"/>
                  </a:lnTo>
                  <a:lnTo>
                    <a:pt x="34" y="6"/>
                  </a:lnTo>
                  <a:lnTo>
                    <a:pt x="35" y="8"/>
                  </a:lnTo>
                  <a:lnTo>
                    <a:pt x="35" y="10"/>
                  </a:lnTo>
                  <a:lnTo>
                    <a:pt x="35" y="11"/>
                  </a:lnTo>
                  <a:lnTo>
                    <a:pt x="33" y="14"/>
                  </a:lnTo>
                  <a:lnTo>
                    <a:pt x="32" y="15"/>
                  </a:lnTo>
                  <a:lnTo>
                    <a:pt x="29" y="16"/>
                  </a:lnTo>
                  <a:lnTo>
                    <a:pt x="27" y="17"/>
                  </a:lnTo>
                  <a:lnTo>
                    <a:pt x="23" y="17"/>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6" name="Freeform 167"/>
            <p:cNvSpPr>
              <a:spLocks/>
            </p:cNvSpPr>
            <p:nvPr/>
          </p:nvSpPr>
          <p:spPr bwMode="auto">
            <a:xfrm>
              <a:off x="4272" y="2706"/>
              <a:ext cx="42" cy="25"/>
            </a:xfrm>
            <a:custGeom>
              <a:avLst/>
              <a:gdLst>
                <a:gd name="T0" fmla="*/ 19 w 42"/>
                <a:gd name="T1" fmla="*/ 24 h 25"/>
                <a:gd name="T2" fmla="*/ 19 w 42"/>
                <a:gd name="T3" fmla="*/ 24 h 25"/>
                <a:gd name="T4" fmla="*/ 15 w 42"/>
                <a:gd name="T5" fmla="*/ 23 h 25"/>
                <a:gd name="T6" fmla="*/ 12 w 42"/>
                <a:gd name="T7" fmla="*/ 23 h 25"/>
                <a:gd name="T8" fmla="*/ 8 w 42"/>
                <a:gd name="T9" fmla="*/ 21 h 25"/>
                <a:gd name="T10" fmla="*/ 6 w 42"/>
                <a:gd name="T11" fmla="*/ 19 h 25"/>
                <a:gd name="T12" fmla="*/ 3 w 42"/>
                <a:gd name="T13" fmla="*/ 18 h 25"/>
                <a:gd name="T14" fmla="*/ 1 w 42"/>
                <a:gd name="T15" fmla="*/ 15 h 25"/>
                <a:gd name="T16" fmla="*/ 0 w 42"/>
                <a:gd name="T17" fmla="*/ 13 h 25"/>
                <a:gd name="T18" fmla="*/ 0 w 42"/>
                <a:gd name="T19" fmla="*/ 11 h 25"/>
                <a:gd name="T20" fmla="*/ 0 w 42"/>
                <a:gd name="T21" fmla="*/ 8 h 25"/>
                <a:gd name="T22" fmla="*/ 2 w 42"/>
                <a:gd name="T23" fmla="*/ 6 h 25"/>
                <a:gd name="T24" fmla="*/ 4 w 42"/>
                <a:gd name="T25" fmla="*/ 4 h 25"/>
                <a:gd name="T26" fmla="*/ 7 w 42"/>
                <a:gd name="T27" fmla="*/ 2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1 h 25"/>
                <a:gd name="T40" fmla="*/ 33 w 42"/>
                <a:gd name="T41" fmla="*/ 3 h 25"/>
                <a:gd name="T42" fmla="*/ 36 w 42"/>
                <a:gd name="T43" fmla="*/ 4 h 25"/>
                <a:gd name="T44" fmla="*/ 38 w 42"/>
                <a:gd name="T45" fmla="*/ 6 h 25"/>
                <a:gd name="T46" fmla="*/ 40 w 42"/>
                <a:gd name="T47" fmla="*/ 8 h 25"/>
                <a:gd name="T48" fmla="*/ 41 w 42"/>
                <a:gd name="T49" fmla="*/ 11 h 25"/>
                <a:gd name="T50" fmla="*/ 41 w 42"/>
                <a:gd name="T51" fmla="*/ 13 h 25"/>
                <a:gd name="T52" fmla="*/ 41 w 42"/>
                <a:gd name="T53" fmla="*/ 15 h 25"/>
                <a:gd name="T54" fmla="*/ 39 w 42"/>
                <a:gd name="T55" fmla="*/ 18 h 25"/>
                <a:gd name="T56" fmla="*/ 37 w 42"/>
                <a:gd name="T57" fmla="*/ 20 h 25"/>
                <a:gd name="T58" fmla="*/ 34 w 42"/>
                <a:gd name="T59" fmla="*/ 21 h 25"/>
                <a:gd name="T60" fmla="*/ 32 w 42"/>
                <a:gd name="T61" fmla="*/ 23 h 25"/>
                <a:gd name="T62" fmla="*/ 27 w 42"/>
                <a:gd name="T63" fmla="*/ 23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3"/>
                  </a:lnTo>
                  <a:lnTo>
                    <a:pt x="12" y="23"/>
                  </a:lnTo>
                  <a:lnTo>
                    <a:pt x="8" y="21"/>
                  </a:lnTo>
                  <a:lnTo>
                    <a:pt x="6" y="19"/>
                  </a:lnTo>
                  <a:lnTo>
                    <a:pt x="3" y="18"/>
                  </a:lnTo>
                  <a:lnTo>
                    <a:pt x="1" y="15"/>
                  </a:lnTo>
                  <a:lnTo>
                    <a:pt x="0" y="13"/>
                  </a:lnTo>
                  <a:lnTo>
                    <a:pt x="0" y="11"/>
                  </a:lnTo>
                  <a:lnTo>
                    <a:pt x="0" y="8"/>
                  </a:lnTo>
                  <a:lnTo>
                    <a:pt x="2" y="6"/>
                  </a:lnTo>
                  <a:lnTo>
                    <a:pt x="4" y="4"/>
                  </a:lnTo>
                  <a:lnTo>
                    <a:pt x="7" y="2"/>
                  </a:lnTo>
                  <a:lnTo>
                    <a:pt x="10" y="1"/>
                  </a:lnTo>
                  <a:lnTo>
                    <a:pt x="14" y="0"/>
                  </a:lnTo>
                  <a:lnTo>
                    <a:pt x="18" y="0"/>
                  </a:lnTo>
                  <a:lnTo>
                    <a:pt x="22" y="0"/>
                  </a:lnTo>
                  <a:lnTo>
                    <a:pt x="26" y="0"/>
                  </a:lnTo>
                  <a:lnTo>
                    <a:pt x="30" y="1"/>
                  </a:lnTo>
                  <a:lnTo>
                    <a:pt x="33" y="3"/>
                  </a:lnTo>
                  <a:lnTo>
                    <a:pt x="36" y="4"/>
                  </a:lnTo>
                  <a:lnTo>
                    <a:pt x="38" y="6"/>
                  </a:lnTo>
                  <a:lnTo>
                    <a:pt x="40" y="8"/>
                  </a:lnTo>
                  <a:lnTo>
                    <a:pt x="41" y="11"/>
                  </a:lnTo>
                  <a:lnTo>
                    <a:pt x="41" y="13"/>
                  </a:lnTo>
                  <a:lnTo>
                    <a:pt x="41" y="15"/>
                  </a:lnTo>
                  <a:lnTo>
                    <a:pt x="39" y="18"/>
                  </a:lnTo>
                  <a:lnTo>
                    <a:pt x="37" y="20"/>
                  </a:lnTo>
                  <a:lnTo>
                    <a:pt x="34" y="21"/>
                  </a:lnTo>
                  <a:lnTo>
                    <a:pt x="32" y="23"/>
                  </a:lnTo>
                  <a:lnTo>
                    <a:pt x="27" y="23"/>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7" name="Freeform 168"/>
            <p:cNvSpPr>
              <a:spLocks/>
            </p:cNvSpPr>
            <p:nvPr/>
          </p:nvSpPr>
          <p:spPr bwMode="auto">
            <a:xfrm>
              <a:off x="4306" y="2728"/>
              <a:ext cx="3" cy="3"/>
            </a:xfrm>
            <a:custGeom>
              <a:avLst/>
              <a:gdLst>
                <a:gd name="T0" fmla="*/ 2 w 3"/>
                <a:gd name="T1" fmla="*/ 2 h 3"/>
                <a:gd name="T2" fmla="*/ 2 w 3"/>
                <a:gd name="T3" fmla="*/ 1 h 3"/>
                <a:gd name="T4" fmla="*/ 2 w 3"/>
                <a:gd name="T5" fmla="*/ 0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0"/>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8" name="Freeform 169"/>
            <p:cNvSpPr>
              <a:spLocks/>
            </p:cNvSpPr>
            <p:nvPr/>
          </p:nvSpPr>
          <p:spPr bwMode="auto">
            <a:xfrm>
              <a:off x="4276" y="2729"/>
              <a:ext cx="32" cy="7"/>
            </a:xfrm>
            <a:custGeom>
              <a:avLst/>
              <a:gdLst>
                <a:gd name="T0" fmla="*/ 0 w 32"/>
                <a:gd name="T1" fmla="*/ 5 h 7"/>
                <a:gd name="T2" fmla="*/ 8 w 32"/>
                <a:gd name="T3" fmla="*/ 6 h 7"/>
                <a:gd name="T4" fmla="*/ 13 w 32"/>
                <a:gd name="T5" fmla="*/ 6 h 7"/>
                <a:gd name="T6" fmla="*/ 18 w 32"/>
                <a:gd name="T7" fmla="*/ 6 h 7"/>
                <a:gd name="T8" fmla="*/ 23 w 32"/>
                <a:gd name="T9" fmla="*/ 6 h 7"/>
                <a:gd name="T10" fmla="*/ 26 w 32"/>
                <a:gd name="T11" fmla="*/ 5 h 7"/>
                <a:gd name="T12" fmla="*/ 28 w 32"/>
                <a:gd name="T13" fmla="*/ 5 h 7"/>
                <a:gd name="T14" fmla="*/ 29 w 32"/>
                <a:gd name="T15" fmla="*/ 4 h 7"/>
                <a:gd name="T16" fmla="*/ 31 w 32"/>
                <a:gd name="T17" fmla="*/ 4 h 7"/>
                <a:gd name="T18" fmla="*/ 25 w 32"/>
                <a:gd name="T19" fmla="*/ 0 h 7"/>
                <a:gd name="T20" fmla="*/ 24 w 32"/>
                <a:gd name="T21" fmla="*/ 1 h 7"/>
                <a:gd name="T22" fmla="*/ 23 w 32"/>
                <a:gd name="T23" fmla="*/ 1 h 7"/>
                <a:gd name="T24" fmla="*/ 21 w 32"/>
                <a:gd name="T25" fmla="*/ 2 h 7"/>
                <a:gd name="T26" fmla="*/ 18 w 32"/>
                <a:gd name="T27" fmla="*/ 2 h 7"/>
                <a:gd name="T28" fmla="*/ 14 w 32"/>
                <a:gd name="T29" fmla="*/ 2 h 7"/>
                <a:gd name="T30" fmla="*/ 9 w 32"/>
                <a:gd name="T31" fmla="*/ 1 h 7"/>
                <a:gd name="T32" fmla="*/ 3 w 32"/>
                <a:gd name="T33" fmla="*/ 0 h 7"/>
                <a:gd name="T34" fmla="*/ 0 w 32"/>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7">
                  <a:moveTo>
                    <a:pt x="0" y="5"/>
                  </a:moveTo>
                  <a:lnTo>
                    <a:pt x="8" y="6"/>
                  </a:lnTo>
                  <a:lnTo>
                    <a:pt x="13" y="6"/>
                  </a:lnTo>
                  <a:lnTo>
                    <a:pt x="18" y="6"/>
                  </a:lnTo>
                  <a:lnTo>
                    <a:pt x="23" y="6"/>
                  </a:lnTo>
                  <a:lnTo>
                    <a:pt x="26" y="5"/>
                  </a:lnTo>
                  <a:lnTo>
                    <a:pt x="28" y="5"/>
                  </a:lnTo>
                  <a:lnTo>
                    <a:pt x="29" y="4"/>
                  </a:lnTo>
                  <a:lnTo>
                    <a:pt x="31" y="4"/>
                  </a:lnTo>
                  <a:lnTo>
                    <a:pt x="25" y="0"/>
                  </a:lnTo>
                  <a:lnTo>
                    <a:pt x="24" y="1"/>
                  </a:lnTo>
                  <a:lnTo>
                    <a:pt x="23" y="1"/>
                  </a:lnTo>
                  <a:lnTo>
                    <a:pt x="21"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99" name="Freeform 170"/>
            <p:cNvSpPr>
              <a:spLocks/>
            </p:cNvSpPr>
            <p:nvPr/>
          </p:nvSpPr>
          <p:spPr bwMode="auto">
            <a:xfrm>
              <a:off x="4274" y="2729"/>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0" name="Freeform 171"/>
            <p:cNvSpPr>
              <a:spLocks/>
            </p:cNvSpPr>
            <p:nvPr/>
          </p:nvSpPr>
          <p:spPr bwMode="auto">
            <a:xfrm>
              <a:off x="4209" y="2690"/>
              <a:ext cx="48" cy="21"/>
            </a:xfrm>
            <a:custGeom>
              <a:avLst/>
              <a:gdLst>
                <a:gd name="T0" fmla="*/ 0 w 48"/>
                <a:gd name="T1" fmla="*/ 7 h 21"/>
                <a:gd name="T2" fmla="*/ 1 w 48"/>
                <a:gd name="T3" fmla="*/ 9 h 21"/>
                <a:gd name="T4" fmla="*/ 2 w 48"/>
                <a:gd name="T5" fmla="*/ 12 h 21"/>
                <a:gd name="T6" fmla="*/ 4 w 48"/>
                <a:gd name="T7" fmla="*/ 13 h 21"/>
                <a:gd name="T8" fmla="*/ 6 w 48"/>
                <a:gd name="T9" fmla="*/ 15 h 21"/>
                <a:gd name="T10" fmla="*/ 9 w 48"/>
                <a:gd name="T11" fmla="*/ 17 h 21"/>
                <a:gd name="T12" fmla="*/ 13 w 48"/>
                <a:gd name="T13" fmla="*/ 18 h 21"/>
                <a:gd name="T14" fmla="*/ 18 w 48"/>
                <a:gd name="T15" fmla="*/ 19 h 21"/>
                <a:gd name="T16" fmla="*/ 22 w 48"/>
                <a:gd name="T17" fmla="*/ 20 h 21"/>
                <a:gd name="T18" fmla="*/ 27 w 48"/>
                <a:gd name="T19" fmla="*/ 20 h 21"/>
                <a:gd name="T20" fmla="*/ 31 w 48"/>
                <a:gd name="T21" fmla="*/ 19 h 21"/>
                <a:gd name="T22" fmla="*/ 35 w 48"/>
                <a:gd name="T23" fmla="*/ 18 h 21"/>
                <a:gd name="T24" fmla="*/ 39 w 48"/>
                <a:gd name="T25" fmla="*/ 18 h 21"/>
                <a:gd name="T26" fmla="*/ 42 w 48"/>
                <a:gd name="T27" fmla="*/ 15 h 21"/>
                <a:gd name="T28" fmla="*/ 44 w 48"/>
                <a:gd name="T29" fmla="*/ 14 h 21"/>
                <a:gd name="T30" fmla="*/ 46 w 48"/>
                <a:gd name="T31" fmla="*/ 12 h 21"/>
                <a:gd name="T32" fmla="*/ 46 w 48"/>
                <a:gd name="T33" fmla="*/ 9 h 21"/>
                <a:gd name="T34" fmla="*/ 47 w 48"/>
                <a:gd name="T35" fmla="*/ 3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1" y="9"/>
                  </a:lnTo>
                  <a:lnTo>
                    <a:pt x="2" y="12"/>
                  </a:lnTo>
                  <a:lnTo>
                    <a:pt x="4" y="13"/>
                  </a:lnTo>
                  <a:lnTo>
                    <a:pt x="6" y="15"/>
                  </a:lnTo>
                  <a:lnTo>
                    <a:pt x="9" y="17"/>
                  </a:lnTo>
                  <a:lnTo>
                    <a:pt x="13" y="18"/>
                  </a:lnTo>
                  <a:lnTo>
                    <a:pt x="18" y="19"/>
                  </a:lnTo>
                  <a:lnTo>
                    <a:pt x="22" y="20"/>
                  </a:lnTo>
                  <a:lnTo>
                    <a:pt x="27" y="20"/>
                  </a:lnTo>
                  <a:lnTo>
                    <a:pt x="31" y="19"/>
                  </a:lnTo>
                  <a:lnTo>
                    <a:pt x="35" y="18"/>
                  </a:lnTo>
                  <a:lnTo>
                    <a:pt x="39" y="18"/>
                  </a:lnTo>
                  <a:lnTo>
                    <a:pt x="42" y="15"/>
                  </a:lnTo>
                  <a:lnTo>
                    <a:pt x="44" y="14"/>
                  </a:lnTo>
                  <a:lnTo>
                    <a:pt x="46" y="12"/>
                  </a:lnTo>
                  <a:lnTo>
                    <a:pt x="46" y="9"/>
                  </a:lnTo>
                  <a:lnTo>
                    <a:pt x="47" y="3"/>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1" name="Freeform 172"/>
            <p:cNvSpPr>
              <a:spLocks/>
            </p:cNvSpPr>
            <p:nvPr/>
          </p:nvSpPr>
          <p:spPr bwMode="auto">
            <a:xfrm>
              <a:off x="4209" y="2690"/>
              <a:ext cx="54" cy="27"/>
            </a:xfrm>
            <a:custGeom>
              <a:avLst/>
              <a:gdLst>
                <a:gd name="T0" fmla="*/ 0 w 54"/>
                <a:gd name="T1" fmla="*/ 9 h 27"/>
                <a:gd name="T2" fmla="*/ 0 w 54"/>
                <a:gd name="T3" fmla="*/ 9 h 27"/>
                <a:gd name="T4" fmla="*/ 1 w 54"/>
                <a:gd name="T5" fmla="*/ 12 h 27"/>
                <a:gd name="T6" fmla="*/ 2 w 54"/>
                <a:gd name="T7" fmla="*/ 15 h 27"/>
                <a:gd name="T8" fmla="*/ 4 w 54"/>
                <a:gd name="T9" fmla="*/ 17 h 27"/>
                <a:gd name="T10" fmla="*/ 7 w 54"/>
                <a:gd name="T11" fmla="*/ 20 h 27"/>
                <a:gd name="T12" fmla="*/ 10 w 54"/>
                <a:gd name="T13" fmla="*/ 22 h 27"/>
                <a:gd name="T14" fmla="*/ 15 w 54"/>
                <a:gd name="T15" fmla="*/ 24 h 27"/>
                <a:gd name="T16" fmla="*/ 20 w 54"/>
                <a:gd name="T17" fmla="*/ 25 h 27"/>
                <a:gd name="T18" fmla="*/ 25 w 54"/>
                <a:gd name="T19" fmla="*/ 26 h 27"/>
                <a:gd name="T20" fmla="*/ 30 w 54"/>
                <a:gd name="T21" fmla="*/ 26 h 27"/>
                <a:gd name="T22" fmla="*/ 35 w 54"/>
                <a:gd name="T23" fmla="*/ 25 h 27"/>
                <a:gd name="T24" fmla="*/ 40 w 54"/>
                <a:gd name="T25" fmla="*/ 24 h 27"/>
                <a:gd name="T26" fmla="*/ 44 w 54"/>
                <a:gd name="T27" fmla="*/ 23 h 27"/>
                <a:gd name="T28" fmla="*/ 47 w 54"/>
                <a:gd name="T29" fmla="*/ 20 h 27"/>
                <a:gd name="T30" fmla="*/ 50 w 54"/>
                <a:gd name="T31" fmla="*/ 18 h 27"/>
                <a:gd name="T32" fmla="*/ 52 w 54"/>
                <a:gd name="T33" fmla="*/ 15 h 27"/>
                <a:gd name="T34" fmla="*/ 52 w 54"/>
                <a:gd name="T35" fmla="*/ 12 h 27"/>
                <a:gd name="T36" fmla="*/ 53 w 54"/>
                <a:gd name="T37" fmla="*/ 4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1" y="12"/>
                  </a:lnTo>
                  <a:lnTo>
                    <a:pt x="2" y="15"/>
                  </a:lnTo>
                  <a:lnTo>
                    <a:pt x="4" y="17"/>
                  </a:lnTo>
                  <a:lnTo>
                    <a:pt x="7" y="20"/>
                  </a:lnTo>
                  <a:lnTo>
                    <a:pt x="10" y="22"/>
                  </a:lnTo>
                  <a:lnTo>
                    <a:pt x="15" y="24"/>
                  </a:lnTo>
                  <a:lnTo>
                    <a:pt x="20" y="25"/>
                  </a:lnTo>
                  <a:lnTo>
                    <a:pt x="25" y="26"/>
                  </a:lnTo>
                  <a:lnTo>
                    <a:pt x="30" y="26"/>
                  </a:lnTo>
                  <a:lnTo>
                    <a:pt x="35" y="25"/>
                  </a:lnTo>
                  <a:lnTo>
                    <a:pt x="40" y="24"/>
                  </a:lnTo>
                  <a:lnTo>
                    <a:pt x="44" y="23"/>
                  </a:lnTo>
                  <a:lnTo>
                    <a:pt x="47" y="20"/>
                  </a:lnTo>
                  <a:lnTo>
                    <a:pt x="50" y="18"/>
                  </a:lnTo>
                  <a:lnTo>
                    <a:pt x="52" y="15"/>
                  </a:lnTo>
                  <a:lnTo>
                    <a:pt x="52" y="12"/>
                  </a:lnTo>
                  <a:lnTo>
                    <a:pt x="53" y="4"/>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2" name="Freeform 173"/>
            <p:cNvSpPr>
              <a:spLocks/>
            </p:cNvSpPr>
            <p:nvPr/>
          </p:nvSpPr>
          <p:spPr bwMode="auto">
            <a:xfrm>
              <a:off x="4210" y="2676"/>
              <a:ext cx="47" cy="26"/>
            </a:xfrm>
            <a:custGeom>
              <a:avLst/>
              <a:gdLst>
                <a:gd name="T0" fmla="*/ 22 w 47"/>
                <a:gd name="T1" fmla="*/ 25 h 26"/>
                <a:gd name="T2" fmla="*/ 18 w 47"/>
                <a:gd name="T3" fmla="*/ 24 h 26"/>
                <a:gd name="T4" fmla="*/ 13 w 47"/>
                <a:gd name="T5" fmla="*/ 23 h 26"/>
                <a:gd name="T6" fmla="*/ 10 w 47"/>
                <a:gd name="T7" fmla="*/ 22 h 26"/>
                <a:gd name="T8" fmla="*/ 6 w 47"/>
                <a:gd name="T9" fmla="*/ 20 h 26"/>
                <a:gd name="T10" fmla="*/ 4 w 47"/>
                <a:gd name="T11" fmla="*/ 19 h 26"/>
                <a:gd name="T12" fmla="*/ 1 w 47"/>
                <a:gd name="T13" fmla="*/ 16 h 26"/>
                <a:gd name="T14" fmla="*/ 0 w 47"/>
                <a:gd name="T15" fmla="*/ 14 h 26"/>
                <a:gd name="T16" fmla="*/ 0 w 47"/>
                <a:gd name="T17" fmla="*/ 11 h 26"/>
                <a:gd name="T18" fmla="*/ 1 w 47"/>
                <a:gd name="T19" fmla="*/ 9 h 26"/>
                <a:gd name="T20" fmla="*/ 3 w 47"/>
                <a:gd name="T21" fmla="*/ 6 h 26"/>
                <a:gd name="T22" fmla="*/ 4 w 47"/>
                <a:gd name="T23" fmla="*/ 5 h 26"/>
                <a:gd name="T24" fmla="*/ 8 w 47"/>
                <a:gd name="T25" fmla="*/ 3 h 26"/>
                <a:gd name="T26" fmla="*/ 12 w 47"/>
                <a:gd name="T27" fmla="*/ 2 h 26"/>
                <a:gd name="T28" fmla="*/ 16 w 47"/>
                <a:gd name="T29" fmla="*/ 1 h 26"/>
                <a:gd name="T30" fmla="*/ 19 w 47"/>
                <a:gd name="T31" fmla="*/ 0 h 26"/>
                <a:gd name="T32" fmla="*/ 24 w 47"/>
                <a:gd name="T33" fmla="*/ 0 h 26"/>
                <a:gd name="T34" fmla="*/ 28 w 47"/>
                <a:gd name="T35" fmla="*/ 1 h 26"/>
                <a:gd name="T36" fmla="*/ 34 w 47"/>
                <a:gd name="T37" fmla="*/ 2 h 26"/>
                <a:gd name="T38" fmla="*/ 37 w 47"/>
                <a:gd name="T39" fmla="*/ 3 h 26"/>
                <a:gd name="T40" fmla="*/ 41 w 47"/>
                <a:gd name="T41" fmla="*/ 5 h 26"/>
                <a:gd name="T42" fmla="*/ 43 w 47"/>
                <a:gd name="T43" fmla="*/ 6 h 26"/>
                <a:gd name="T44" fmla="*/ 45 w 47"/>
                <a:gd name="T45" fmla="*/ 9 h 26"/>
                <a:gd name="T46" fmla="*/ 46 w 47"/>
                <a:gd name="T47" fmla="*/ 11 h 26"/>
                <a:gd name="T48" fmla="*/ 46 w 47"/>
                <a:gd name="T49" fmla="*/ 15 h 26"/>
                <a:gd name="T50" fmla="*/ 45 w 47"/>
                <a:gd name="T51" fmla="*/ 17 h 26"/>
                <a:gd name="T52" fmla="*/ 44 w 47"/>
                <a:gd name="T53" fmla="*/ 19 h 26"/>
                <a:gd name="T54" fmla="*/ 42 w 47"/>
                <a:gd name="T55" fmla="*/ 21 h 26"/>
                <a:gd name="T56" fmla="*/ 38 w 47"/>
                <a:gd name="T57" fmla="*/ 23 h 26"/>
                <a:gd name="T58" fmla="*/ 35 w 47"/>
                <a:gd name="T59" fmla="*/ 24 h 26"/>
                <a:gd name="T60" fmla="*/ 31 w 47"/>
                <a:gd name="T61" fmla="*/ 24 h 26"/>
                <a:gd name="T62" fmla="*/ 27 w 47"/>
                <a:gd name="T63" fmla="*/ 25 h 26"/>
                <a:gd name="T64" fmla="*/ 22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2" y="25"/>
                  </a:moveTo>
                  <a:lnTo>
                    <a:pt x="18" y="24"/>
                  </a:lnTo>
                  <a:lnTo>
                    <a:pt x="13" y="23"/>
                  </a:lnTo>
                  <a:lnTo>
                    <a:pt x="10" y="22"/>
                  </a:lnTo>
                  <a:lnTo>
                    <a:pt x="6" y="20"/>
                  </a:lnTo>
                  <a:lnTo>
                    <a:pt x="4" y="19"/>
                  </a:lnTo>
                  <a:lnTo>
                    <a:pt x="1" y="16"/>
                  </a:lnTo>
                  <a:lnTo>
                    <a:pt x="0" y="14"/>
                  </a:lnTo>
                  <a:lnTo>
                    <a:pt x="0" y="11"/>
                  </a:lnTo>
                  <a:lnTo>
                    <a:pt x="1" y="9"/>
                  </a:lnTo>
                  <a:lnTo>
                    <a:pt x="3" y="6"/>
                  </a:lnTo>
                  <a:lnTo>
                    <a:pt x="4" y="5"/>
                  </a:lnTo>
                  <a:lnTo>
                    <a:pt x="8" y="3"/>
                  </a:lnTo>
                  <a:lnTo>
                    <a:pt x="12" y="2"/>
                  </a:lnTo>
                  <a:lnTo>
                    <a:pt x="16" y="1"/>
                  </a:lnTo>
                  <a:lnTo>
                    <a:pt x="19" y="0"/>
                  </a:lnTo>
                  <a:lnTo>
                    <a:pt x="24" y="0"/>
                  </a:lnTo>
                  <a:lnTo>
                    <a:pt x="28" y="1"/>
                  </a:lnTo>
                  <a:lnTo>
                    <a:pt x="34" y="2"/>
                  </a:lnTo>
                  <a:lnTo>
                    <a:pt x="37" y="3"/>
                  </a:lnTo>
                  <a:lnTo>
                    <a:pt x="41" y="5"/>
                  </a:lnTo>
                  <a:lnTo>
                    <a:pt x="43" y="6"/>
                  </a:lnTo>
                  <a:lnTo>
                    <a:pt x="45" y="9"/>
                  </a:lnTo>
                  <a:lnTo>
                    <a:pt x="46" y="11"/>
                  </a:lnTo>
                  <a:lnTo>
                    <a:pt x="46" y="15"/>
                  </a:lnTo>
                  <a:lnTo>
                    <a:pt x="45" y="17"/>
                  </a:lnTo>
                  <a:lnTo>
                    <a:pt x="44" y="19"/>
                  </a:lnTo>
                  <a:lnTo>
                    <a:pt x="42" y="21"/>
                  </a:lnTo>
                  <a:lnTo>
                    <a:pt x="38" y="23"/>
                  </a:lnTo>
                  <a:lnTo>
                    <a:pt x="35" y="24"/>
                  </a:lnTo>
                  <a:lnTo>
                    <a:pt x="31" y="24"/>
                  </a:lnTo>
                  <a:lnTo>
                    <a:pt x="27" y="25"/>
                  </a:lnTo>
                  <a:lnTo>
                    <a:pt x="22"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3" name="Freeform 174"/>
            <p:cNvSpPr>
              <a:spLocks/>
            </p:cNvSpPr>
            <p:nvPr/>
          </p:nvSpPr>
          <p:spPr bwMode="auto">
            <a:xfrm>
              <a:off x="4210" y="2676"/>
              <a:ext cx="53" cy="32"/>
            </a:xfrm>
            <a:custGeom>
              <a:avLst/>
              <a:gdLst>
                <a:gd name="T0" fmla="*/ 25 w 53"/>
                <a:gd name="T1" fmla="*/ 31 h 32"/>
                <a:gd name="T2" fmla="*/ 25 w 53"/>
                <a:gd name="T3" fmla="*/ 31 h 32"/>
                <a:gd name="T4" fmla="*/ 20 w 53"/>
                <a:gd name="T5" fmla="*/ 30 h 32"/>
                <a:gd name="T6" fmla="*/ 15 w 53"/>
                <a:gd name="T7" fmla="*/ 29 h 32"/>
                <a:gd name="T8" fmla="*/ 11 w 53"/>
                <a:gd name="T9" fmla="*/ 27 h 32"/>
                <a:gd name="T10" fmla="*/ 7 w 53"/>
                <a:gd name="T11" fmla="*/ 25 h 32"/>
                <a:gd name="T12" fmla="*/ 4 w 53"/>
                <a:gd name="T13" fmla="*/ 23 h 32"/>
                <a:gd name="T14" fmla="*/ 1 w 53"/>
                <a:gd name="T15" fmla="*/ 20 h 32"/>
                <a:gd name="T16" fmla="*/ 0 w 53"/>
                <a:gd name="T17" fmla="*/ 17 h 32"/>
                <a:gd name="T18" fmla="*/ 0 w 53"/>
                <a:gd name="T19" fmla="*/ 14 h 32"/>
                <a:gd name="T20" fmla="*/ 1 w 53"/>
                <a:gd name="T21" fmla="*/ 11 h 32"/>
                <a:gd name="T22" fmla="*/ 3 w 53"/>
                <a:gd name="T23" fmla="*/ 8 h 32"/>
                <a:gd name="T24" fmla="*/ 5 w 53"/>
                <a:gd name="T25" fmla="*/ 6 h 32"/>
                <a:gd name="T26" fmla="*/ 9 w 53"/>
                <a:gd name="T27" fmla="*/ 4 h 32"/>
                <a:gd name="T28" fmla="*/ 13 w 53"/>
                <a:gd name="T29" fmla="*/ 2 h 32"/>
                <a:gd name="T30" fmla="*/ 18 w 53"/>
                <a:gd name="T31" fmla="*/ 1 h 32"/>
                <a:gd name="T32" fmla="*/ 22 w 53"/>
                <a:gd name="T33" fmla="*/ 0 h 32"/>
                <a:gd name="T34" fmla="*/ 27 w 53"/>
                <a:gd name="T35" fmla="*/ 0 h 32"/>
                <a:gd name="T36" fmla="*/ 32 w 53"/>
                <a:gd name="T37" fmla="*/ 1 h 32"/>
                <a:gd name="T38" fmla="*/ 38 w 53"/>
                <a:gd name="T39" fmla="*/ 2 h 32"/>
                <a:gd name="T40" fmla="*/ 42 w 53"/>
                <a:gd name="T41" fmla="*/ 4 h 32"/>
                <a:gd name="T42" fmla="*/ 46 w 53"/>
                <a:gd name="T43" fmla="*/ 6 h 32"/>
                <a:gd name="T44" fmla="*/ 49 w 53"/>
                <a:gd name="T45" fmla="*/ 8 h 32"/>
                <a:gd name="T46" fmla="*/ 51 w 53"/>
                <a:gd name="T47" fmla="*/ 11 h 32"/>
                <a:gd name="T48" fmla="*/ 52 w 53"/>
                <a:gd name="T49" fmla="*/ 14 h 32"/>
                <a:gd name="T50" fmla="*/ 52 w 53"/>
                <a:gd name="T51" fmla="*/ 18 h 32"/>
                <a:gd name="T52" fmla="*/ 51 w 53"/>
                <a:gd name="T53" fmla="*/ 21 h 32"/>
                <a:gd name="T54" fmla="*/ 50 w 53"/>
                <a:gd name="T55" fmla="*/ 23 h 32"/>
                <a:gd name="T56" fmla="*/ 47 w 53"/>
                <a:gd name="T57" fmla="*/ 26 h 32"/>
                <a:gd name="T58" fmla="*/ 43 w 53"/>
                <a:gd name="T59" fmla="*/ 28 h 32"/>
                <a:gd name="T60" fmla="*/ 39 w 53"/>
                <a:gd name="T61" fmla="*/ 30 h 32"/>
                <a:gd name="T62" fmla="*/ 35 w 53"/>
                <a:gd name="T63" fmla="*/ 30 h 32"/>
                <a:gd name="T64" fmla="*/ 30 w 53"/>
                <a:gd name="T65" fmla="*/ 31 h 32"/>
                <a:gd name="T66" fmla="*/ 25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5" y="31"/>
                  </a:moveTo>
                  <a:lnTo>
                    <a:pt x="25" y="31"/>
                  </a:lnTo>
                  <a:lnTo>
                    <a:pt x="20" y="30"/>
                  </a:lnTo>
                  <a:lnTo>
                    <a:pt x="15" y="29"/>
                  </a:lnTo>
                  <a:lnTo>
                    <a:pt x="11" y="27"/>
                  </a:lnTo>
                  <a:lnTo>
                    <a:pt x="7" y="25"/>
                  </a:lnTo>
                  <a:lnTo>
                    <a:pt x="4" y="23"/>
                  </a:lnTo>
                  <a:lnTo>
                    <a:pt x="1" y="20"/>
                  </a:lnTo>
                  <a:lnTo>
                    <a:pt x="0" y="17"/>
                  </a:lnTo>
                  <a:lnTo>
                    <a:pt x="0" y="14"/>
                  </a:lnTo>
                  <a:lnTo>
                    <a:pt x="1" y="11"/>
                  </a:lnTo>
                  <a:lnTo>
                    <a:pt x="3" y="8"/>
                  </a:lnTo>
                  <a:lnTo>
                    <a:pt x="5" y="6"/>
                  </a:lnTo>
                  <a:lnTo>
                    <a:pt x="9" y="4"/>
                  </a:lnTo>
                  <a:lnTo>
                    <a:pt x="13" y="2"/>
                  </a:lnTo>
                  <a:lnTo>
                    <a:pt x="18" y="1"/>
                  </a:lnTo>
                  <a:lnTo>
                    <a:pt x="22" y="0"/>
                  </a:lnTo>
                  <a:lnTo>
                    <a:pt x="27" y="0"/>
                  </a:lnTo>
                  <a:lnTo>
                    <a:pt x="32" y="1"/>
                  </a:lnTo>
                  <a:lnTo>
                    <a:pt x="38" y="2"/>
                  </a:lnTo>
                  <a:lnTo>
                    <a:pt x="42" y="4"/>
                  </a:lnTo>
                  <a:lnTo>
                    <a:pt x="46" y="6"/>
                  </a:lnTo>
                  <a:lnTo>
                    <a:pt x="49" y="8"/>
                  </a:lnTo>
                  <a:lnTo>
                    <a:pt x="51" y="11"/>
                  </a:lnTo>
                  <a:lnTo>
                    <a:pt x="52" y="14"/>
                  </a:lnTo>
                  <a:lnTo>
                    <a:pt x="52" y="18"/>
                  </a:lnTo>
                  <a:lnTo>
                    <a:pt x="51" y="21"/>
                  </a:lnTo>
                  <a:lnTo>
                    <a:pt x="50" y="23"/>
                  </a:lnTo>
                  <a:lnTo>
                    <a:pt x="47" y="26"/>
                  </a:lnTo>
                  <a:lnTo>
                    <a:pt x="43" y="28"/>
                  </a:lnTo>
                  <a:lnTo>
                    <a:pt x="39" y="30"/>
                  </a:lnTo>
                  <a:lnTo>
                    <a:pt x="35" y="30"/>
                  </a:lnTo>
                  <a:lnTo>
                    <a:pt x="30" y="31"/>
                  </a:lnTo>
                  <a:lnTo>
                    <a:pt x="25"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4" name="Freeform 175"/>
            <p:cNvSpPr>
              <a:spLocks/>
            </p:cNvSpPr>
            <p:nvPr/>
          </p:nvSpPr>
          <p:spPr bwMode="auto">
            <a:xfrm>
              <a:off x="4215" y="2680"/>
              <a:ext cx="37" cy="20"/>
            </a:xfrm>
            <a:custGeom>
              <a:avLst/>
              <a:gdLst>
                <a:gd name="T0" fmla="*/ 17 w 37"/>
                <a:gd name="T1" fmla="*/ 19 h 20"/>
                <a:gd name="T2" fmla="*/ 14 w 37"/>
                <a:gd name="T3" fmla="*/ 18 h 20"/>
                <a:gd name="T4" fmla="*/ 10 w 37"/>
                <a:gd name="T5" fmla="*/ 17 h 20"/>
                <a:gd name="T6" fmla="*/ 7 w 37"/>
                <a:gd name="T7" fmla="*/ 17 h 20"/>
                <a:gd name="T8" fmla="*/ 5 w 37"/>
                <a:gd name="T9" fmla="*/ 16 h 20"/>
                <a:gd name="T10" fmla="*/ 3 w 37"/>
                <a:gd name="T11" fmla="*/ 14 h 20"/>
                <a:gd name="T12" fmla="*/ 2 w 37"/>
                <a:gd name="T13" fmla="*/ 13 h 20"/>
                <a:gd name="T14" fmla="*/ 0 w 37"/>
                <a:gd name="T15" fmla="*/ 11 h 20"/>
                <a:gd name="T16" fmla="*/ 0 w 37"/>
                <a:gd name="T17" fmla="*/ 8 h 20"/>
                <a:gd name="T18" fmla="*/ 1 w 37"/>
                <a:gd name="T19" fmla="*/ 7 h 20"/>
                <a:gd name="T20" fmla="*/ 3 w 37"/>
                <a:gd name="T21" fmla="*/ 5 h 20"/>
                <a:gd name="T22" fmla="*/ 3 w 37"/>
                <a:gd name="T23" fmla="*/ 3 h 20"/>
                <a:gd name="T24" fmla="*/ 6 w 37"/>
                <a:gd name="T25" fmla="*/ 2 h 20"/>
                <a:gd name="T26" fmla="*/ 9 w 37"/>
                <a:gd name="T27" fmla="*/ 2 h 20"/>
                <a:gd name="T28" fmla="*/ 12 w 37"/>
                <a:gd name="T29" fmla="*/ 1 h 20"/>
                <a:gd name="T30" fmla="*/ 15 w 37"/>
                <a:gd name="T31" fmla="*/ 0 h 20"/>
                <a:gd name="T32" fmla="*/ 19 w 37"/>
                <a:gd name="T33" fmla="*/ 0 h 20"/>
                <a:gd name="T34" fmla="*/ 22 w 37"/>
                <a:gd name="T35" fmla="*/ 1 h 20"/>
                <a:gd name="T36" fmla="*/ 26 w 37"/>
                <a:gd name="T37" fmla="*/ 2 h 20"/>
                <a:gd name="T38" fmla="*/ 29 w 37"/>
                <a:gd name="T39" fmla="*/ 2 h 20"/>
                <a:gd name="T40" fmla="*/ 32 w 37"/>
                <a:gd name="T41" fmla="*/ 4 h 20"/>
                <a:gd name="T42" fmla="*/ 33 w 37"/>
                <a:gd name="T43" fmla="*/ 5 h 20"/>
                <a:gd name="T44" fmla="*/ 35 w 37"/>
                <a:gd name="T45" fmla="*/ 7 h 20"/>
                <a:gd name="T46" fmla="*/ 36 w 37"/>
                <a:gd name="T47" fmla="*/ 9 h 20"/>
                <a:gd name="T48" fmla="*/ 36 w 37"/>
                <a:gd name="T49" fmla="*/ 11 h 20"/>
                <a:gd name="T50" fmla="*/ 35 w 37"/>
                <a:gd name="T51" fmla="*/ 13 h 20"/>
                <a:gd name="T52" fmla="*/ 34 w 37"/>
                <a:gd name="T53" fmla="*/ 14 h 20"/>
                <a:gd name="T54" fmla="*/ 33 w 37"/>
                <a:gd name="T55" fmla="*/ 16 h 20"/>
                <a:gd name="T56" fmla="*/ 30 w 37"/>
                <a:gd name="T57" fmla="*/ 17 h 20"/>
                <a:gd name="T58" fmla="*/ 27 w 37"/>
                <a:gd name="T59" fmla="*/ 17 h 20"/>
                <a:gd name="T60" fmla="*/ 24 w 37"/>
                <a:gd name="T61" fmla="*/ 19 h 20"/>
                <a:gd name="T62" fmla="*/ 21 w 37"/>
                <a:gd name="T63" fmla="*/ 19 h 20"/>
                <a:gd name="T64" fmla="*/ 17 w 37"/>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7" y="19"/>
                  </a:moveTo>
                  <a:lnTo>
                    <a:pt x="14" y="18"/>
                  </a:lnTo>
                  <a:lnTo>
                    <a:pt x="10" y="17"/>
                  </a:lnTo>
                  <a:lnTo>
                    <a:pt x="7" y="17"/>
                  </a:lnTo>
                  <a:lnTo>
                    <a:pt x="5" y="16"/>
                  </a:lnTo>
                  <a:lnTo>
                    <a:pt x="3" y="14"/>
                  </a:lnTo>
                  <a:lnTo>
                    <a:pt x="2" y="13"/>
                  </a:lnTo>
                  <a:lnTo>
                    <a:pt x="0" y="11"/>
                  </a:lnTo>
                  <a:lnTo>
                    <a:pt x="0" y="8"/>
                  </a:lnTo>
                  <a:lnTo>
                    <a:pt x="1" y="7"/>
                  </a:lnTo>
                  <a:lnTo>
                    <a:pt x="3" y="5"/>
                  </a:lnTo>
                  <a:lnTo>
                    <a:pt x="3" y="3"/>
                  </a:lnTo>
                  <a:lnTo>
                    <a:pt x="6" y="2"/>
                  </a:lnTo>
                  <a:lnTo>
                    <a:pt x="9" y="2"/>
                  </a:lnTo>
                  <a:lnTo>
                    <a:pt x="12" y="1"/>
                  </a:lnTo>
                  <a:lnTo>
                    <a:pt x="15" y="0"/>
                  </a:lnTo>
                  <a:lnTo>
                    <a:pt x="19" y="0"/>
                  </a:lnTo>
                  <a:lnTo>
                    <a:pt x="22" y="1"/>
                  </a:lnTo>
                  <a:lnTo>
                    <a:pt x="26" y="2"/>
                  </a:lnTo>
                  <a:lnTo>
                    <a:pt x="29" y="2"/>
                  </a:lnTo>
                  <a:lnTo>
                    <a:pt x="32" y="4"/>
                  </a:lnTo>
                  <a:lnTo>
                    <a:pt x="33" y="5"/>
                  </a:lnTo>
                  <a:lnTo>
                    <a:pt x="35" y="7"/>
                  </a:lnTo>
                  <a:lnTo>
                    <a:pt x="36" y="9"/>
                  </a:lnTo>
                  <a:lnTo>
                    <a:pt x="36" y="11"/>
                  </a:lnTo>
                  <a:lnTo>
                    <a:pt x="35" y="13"/>
                  </a:lnTo>
                  <a:lnTo>
                    <a:pt x="34" y="14"/>
                  </a:lnTo>
                  <a:lnTo>
                    <a:pt x="33" y="16"/>
                  </a:lnTo>
                  <a:lnTo>
                    <a:pt x="30" y="17"/>
                  </a:lnTo>
                  <a:lnTo>
                    <a:pt x="27" y="17"/>
                  </a:lnTo>
                  <a:lnTo>
                    <a:pt x="24" y="19"/>
                  </a:lnTo>
                  <a:lnTo>
                    <a:pt x="21" y="19"/>
                  </a:lnTo>
                  <a:lnTo>
                    <a:pt x="17"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5" name="Freeform 176"/>
            <p:cNvSpPr>
              <a:spLocks/>
            </p:cNvSpPr>
            <p:nvPr/>
          </p:nvSpPr>
          <p:spPr bwMode="auto">
            <a:xfrm>
              <a:off x="4215" y="2680"/>
              <a:ext cx="43" cy="26"/>
            </a:xfrm>
            <a:custGeom>
              <a:avLst/>
              <a:gdLst>
                <a:gd name="T0" fmla="*/ 20 w 43"/>
                <a:gd name="T1" fmla="*/ 25 h 26"/>
                <a:gd name="T2" fmla="*/ 20 w 43"/>
                <a:gd name="T3" fmla="*/ 25 h 26"/>
                <a:gd name="T4" fmla="*/ 16 w 43"/>
                <a:gd name="T5" fmla="*/ 24 h 26"/>
                <a:gd name="T6" fmla="*/ 12 w 43"/>
                <a:gd name="T7" fmla="*/ 23 h 26"/>
                <a:gd name="T8" fmla="*/ 8 w 43"/>
                <a:gd name="T9" fmla="*/ 22 h 26"/>
                <a:gd name="T10" fmla="*/ 6 w 43"/>
                <a:gd name="T11" fmla="*/ 21 h 26"/>
                <a:gd name="T12" fmla="*/ 3 w 43"/>
                <a:gd name="T13" fmla="*/ 18 h 26"/>
                <a:gd name="T14" fmla="*/ 2 w 43"/>
                <a:gd name="T15" fmla="*/ 17 h 26"/>
                <a:gd name="T16" fmla="*/ 0 w 43"/>
                <a:gd name="T17" fmla="*/ 14 h 26"/>
                <a:gd name="T18" fmla="*/ 0 w 43"/>
                <a:gd name="T19" fmla="*/ 11 h 26"/>
                <a:gd name="T20" fmla="*/ 1 w 43"/>
                <a:gd name="T21" fmla="*/ 9 h 26"/>
                <a:gd name="T22" fmla="*/ 3 w 43"/>
                <a:gd name="T23" fmla="*/ 7 h 26"/>
                <a:gd name="T24" fmla="*/ 4 w 43"/>
                <a:gd name="T25" fmla="*/ 4 h 26"/>
                <a:gd name="T26" fmla="*/ 7 w 43"/>
                <a:gd name="T27" fmla="*/ 3 h 26"/>
                <a:gd name="T28" fmla="*/ 10 w 43"/>
                <a:gd name="T29" fmla="*/ 2 h 26"/>
                <a:gd name="T30" fmla="*/ 14 w 43"/>
                <a:gd name="T31" fmla="*/ 1 h 26"/>
                <a:gd name="T32" fmla="*/ 18 w 43"/>
                <a:gd name="T33" fmla="*/ 0 h 26"/>
                <a:gd name="T34" fmla="*/ 22 w 43"/>
                <a:gd name="T35" fmla="*/ 0 h 26"/>
                <a:gd name="T36" fmla="*/ 26 w 43"/>
                <a:gd name="T37" fmla="*/ 1 h 26"/>
                <a:gd name="T38" fmla="*/ 30 w 43"/>
                <a:gd name="T39" fmla="*/ 2 h 26"/>
                <a:gd name="T40" fmla="*/ 34 w 43"/>
                <a:gd name="T41" fmla="*/ 3 h 26"/>
                <a:gd name="T42" fmla="*/ 37 w 43"/>
                <a:gd name="T43" fmla="*/ 5 h 26"/>
                <a:gd name="T44" fmla="*/ 39 w 43"/>
                <a:gd name="T45" fmla="*/ 7 h 26"/>
                <a:gd name="T46" fmla="*/ 41 w 43"/>
                <a:gd name="T47" fmla="*/ 9 h 26"/>
                <a:gd name="T48" fmla="*/ 42 w 43"/>
                <a:gd name="T49" fmla="*/ 12 h 26"/>
                <a:gd name="T50" fmla="*/ 42 w 43"/>
                <a:gd name="T51" fmla="*/ 14 h 26"/>
                <a:gd name="T52" fmla="*/ 41 w 43"/>
                <a:gd name="T53" fmla="*/ 17 h 26"/>
                <a:gd name="T54" fmla="*/ 40 w 43"/>
                <a:gd name="T55" fmla="*/ 19 h 26"/>
                <a:gd name="T56" fmla="*/ 38 w 43"/>
                <a:gd name="T57" fmla="*/ 21 h 26"/>
                <a:gd name="T58" fmla="*/ 35 w 43"/>
                <a:gd name="T59" fmla="*/ 22 h 26"/>
                <a:gd name="T60" fmla="*/ 32 w 43"/>
                <a:gd name="T61" fmla="*/ 23 h 26"/>
                <a:gd name="T62" fmla="*/ 28 w 43"/>
                <a:gd name="T63" fmla="*/ 25 h 26"/>
                <a:gd name="T64" fmla="*/ 24 w 43"/>
                <a:gd name="T65" fmla="*/ 25 h 26"/>
                <a:gd name="T66" fmla="*/ 20 w 43"/>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20" y="25"/>
                  </a:moveTo>
                  <a:lnTo>
                    <a:pt x="20" y="25"/>
                  </a:lnTo>
                  <a:lnTo>
                    <a:pt x="16" y="24"/>
                  </a:lnTo>
                  <a:lnTo>
                    <a:pt x="12" y="23"/>
                  </a:lnTo>
                  <a:lnTo>
                    <a:pt x="8" y="22"/>
                  </a:lnTo>
                  <a:lnTo>
                    <a:pt x="6" y="21"/>
                  </a:lnTo>
                  <a:lnTo>
                    <a:pt x="3" y="18"/>
                  </a:lnTo>
                  <a:lnTo>
                    <a:pt x="2" y="17"/>
                  </a:lnTo>
                  <a:lnTo>
                    <a:pt x="0" y="14"/>
                  </a:lnTo>
                  <a:lnTo>
                    <a:pt x="0" y="11"/>
                  </a:lnTo>
                  <a:lnTo>
                    <a:pt x="1" y="9"/>
                  </a:lnTo>
                  <a:lnTo>
                    <a:pt x="3" y="7"/>
                  </a:lnTo>
                  <a:lnTo>
                    <a:pt x="4" y="4"/>
                  </a:lnTo>
                  <a:lnTo>
                    <a:pt x="7" y="3"/>
                  </a:lnTo>
                  <a:lnTo>
                    <a:pt x="10" y="2"/>
                  </a:lnTo>
                  <a:lnTo>
                    <a:pt x="14" y="1"/>
                  </a:lnTo>
                  <a:lnTo>
                    <a:pt x="18" y="0"/>
                  </a:lnTo>
                  <a:lnTo>
                    <a:pt x="22" y="0"/>
                  </a:lnTo>
                  <a:lnTo>
                    <a:pt x="26" y="1"/>
                  </a:lnTo>
                  <a:lnTo>
                    <a:pt x="30" y="2"/>
                  </a:lnTo>
                  <a:lnTo>
                    <a:pt x="34" y="3"/>
                  </a:lnTo>
                  <a:lnTo>
                    <a:pt x="37" y="5"/>
                  </a:lnTo>
                  <a:lnTo>
                    <a:pt x="39" y="7"/>
                  </a:lnTo>
                  <a:lnTo>
                    <a:pt x="41" y="9"/>
                  </a:lnTo>
                  <a:lnTo>
                    <a:pt x="42" y="12"/>
                  </a:lnTo>
                  <a:lnTo>
                    <a:pt x="42" y="14"/>
                  </a:lnTo>
                  <a:lnTo>
                    <a:pt x="41" y="17"/>
                  </a:lnTo>
                  <a:lnTo>
                    <a:pt x="40" y="19"/>
                  </a:lnTo>
                  <a:lnTo>
                    <a:pt x="38" y="21"/>
                  </a:lnTo>
                  <a:lnTo>
                    <a:pt x="35" y="22"/>
                  </a:lnTo>
                  <a:lnTo>
                    <a:pt x="32" y="23"/>
                  </a:lnTo>
                  <a:lnTo>
                    <a:pt x="28" y="25"/>
                  </a:lnTo>
                  <a:lnTo>
                    <a:pt x="24" y="25"/>
                  </a:lnTo>
                  <a:lnTo>
                    <a:pt x="20"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6" name="Freeform 177"/>
            <p:cNvSpPr>
              <a:spLocks/>
            </p:cNvSpPr>
            <p:nvPr/>
          </p:nvSpPr>
          <p:spPr bwMode="auto">
            <a:xfrm>
              <a:off x="4250" y="2703"/>
              <a:ext cx="2" cy="4"/>
            </a:xfrm>
            <a:custGeom>
              <a:avLst/>
              <a:gdLst>
                <a:gd name="T0" fmla="*/ 1 w 2"/>
                <a:gd name="T1" fmla="*/ 3 h 4"/>
                <a:gd name="T2" fmla="*/ 1 w 2"/>
                <a:gd name="T3" fmla="*/ 2 h 4"/>
                <a:gd name="T4" fmla="*/ 1 w 2"/>
                <a:gd name="T5" fmla="*/ 1 h 4"/>
                <a:gd name="T6" fmla="*/ 0 w 2"/>
                <a:gd name="T7" fmla="*/ 0 h 4"/>
                <a:gd name="T8" fmla="*/ 0 w 2"/>
                <a:gd name="T9" fmla="*/ 1 h 4"/>
                <a:gd name="T10" fmla="*/ 1 w 2"/>
                <a:gd name="T11" fmla="*/ 3 h 4"/>
              </a:gdLst>
              <a:ahLst/>
              <a:cxnLst>
                <a:cxn ang="0">
                  <a:pos x="T0" y="T1"/>
                </a:cxn>
                <a:cxn ang="0">
                  <a:pos x="T2" y="T3"/>
                </a:cxn>
                <a:cxn ang="0">
                  <a:pos x="T4" y="T5"/>
                </a:cxn>
                <a:cxn ang="0">
                  <a:pos x="T6" y="T7"/>
                </a:cxn>
                <a:cxn ang="0">
                  <a:pos x="T8" y="T9"/>
                </a:cxn>
                <a:cxn ang="0">
                  <a:pos x="T10" y="T11"/>
                </a:cxn>
              </a:cxnLst>
              <a:rect l="0" t="0" r="r" b="b"/>
              <a:pathLst>
                <a:path w="2" h="4">
                  <a:moveTo>
                    <a:pt x="1" y="3"/>
                  </a:moveTo>
                  <a:lnTo>
                    <a:pt x="1" y="2"/>
                  </a:lnTo>
                  <a:lnTo>
                    <a:pt x="1" y="1"/>
                  </a:lnTo>
                  <a:lnTo>
                    <a:pt x="0" y="0"/>
                  </a:lnTo>
                  <a:lnTo>
                    <a:pt x="0" y="1"/>
                  </a:lnTo>
                  <a:lnTo>
                    <a:pt x="1"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7" name="Freeform 178"/>
            <p:cNvSpPr>
              <a:spLocks/>
            </p:cNvSpPr>
            <p:nvPr/>
          </p:nvSpPr>
          <p:spPr bwMode="auto">
            <a:xfrm>
              <a:off x="4220" y="2704"/>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1 w 31"/>
                <a:gd name="T25" fmla="*/ 1 h 7"/>
                <a:gd name="T26" fmla="*/ 18 w 31"/>
                <a:gd name="T27" fmla="*/ 2 h 7"/>
                <a:gd name="T28" fmla="*/ 13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4" y="1"/>
                  </a:lnTo>
                  <a:lnTo>
                    <a:pt x="23" y="1"/>
                  </a:lnTo>
                  <a:lnTo>
                    <a:pt x="21" y="1"/>
                  </a:lnTo>
                  <a:lnTo>
                    <a:pt x="18" y="2"/>
                  </a:lnTo>
                  <a:lnTo>
                    <a:pt x="13"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8" name="Freeform 179"/>
            <p:cNvSpPr>
              <a:spLocks/>
            </p:cNvSpPr>
            <p:nvPr/>
          </p:nvSpPr>
          <p:spPr bwMode="auto">
            <a:xfrm>
              <a:off x="4217" y="2704"/>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09" name="Freeform 180"/>
            <p:cNvSpPr>
              <a:spLocks/>
            </p:cNvSpPr>
            <p:nvPr/>
          </p:nvSpPr>
          <p:spPr bwMode="auto">
            <a:xfrm>
              <a:off x="4153" y="2665"/>
              <a:ext cx="48" cy="21"/>
            </a:xfrm>
            <a:custGeom>
              <a:avLst/>
              <a:gdLst>
                <a:gd name="T0" fmla="*/ 0 w 48"/>
                <a:gd name="T1" fmla="*/ 7 h 21"/>
                <a:gd name="T2" fmla="*/ 0 w 48"/>
                <a:gd name="T3" fmla="*/ 9 h 21"/>
                <a:gd name="T4" fmla="*/ 1 w 48"/>
                <a:gd name="T5" fmla="*/ 12 h 21"/>
                <a:gd name="T6" fmla="*/ 3 w 48"/>
                <a:gd name="T7" fmla="*/ 14 h 21"/>
                <a:gd name="T8" fmla="*/ 5 w 48"/>
                <a:gd name="T9" fmla="*/ 15 h 21"/>
                <a:gd name="T10" fmla="*/ 9 w 48"/>
                <a:gd name="T11" fmla="*/ 17 h 21"/>
                <a:gd name="T12" fmla="*/ 12 w 48"/>
                <a:gd name="T13" fmla="*/ 18 h 21"/>
                <a:gd name="T14" fmla="*/ 17 w 48"/>
                <a:gd name="T15" fmla="*/ 19 h 21"/>
                <a:gd name="T16" fmla="*/ 21 w 48"/>
                <a:gd name="T17" fmla="*/ 20 h 21"/>
                <a:gd name="T18" fmla="*/ 27 w 48"/>
                <a:gd name="T19" fmla="*/ 20 h 21"/>
                <a:gd name="T20" fmla="*/ 30 w 48"/>
                <a:gd name="T21" fmla="*/ 19 h 21"/>
                <a:gd name="T22" fmla="*/ 35 w 48"/>
                <a:gd name="T23" fmla="*/ 18 h 21"/>
                <a:gd name="T24" fmla="*/ 38 w 48"/>
                <a:gd name="T25" fmla="*/ 17 h 21"/>
                <a:gd name="T26" fmla="*/ 41 w 48"/>
                <a:gd name="T27" fmla="*/ 16 h 21"/>
                <a:gd name="T28" fmla="*/ 43 w 48"/>
                <a:gd name="T29" fmla="*/ 14 h 21"/>
                <a:gd name="T30" fmla="*/ 45 w 48"/>
                <a:gd name="T31" fmla="*/ 12 h 21"/>
                <a:gd name="T32" fmla="*/ 45 w 48"/>
                <a:gd name="T33" fmla="*/ 9 h 21"/>
                <a:gd name="T34" fmla="*/ 47 w 48"/>
                <a:gd name="T35" fmla="*/ 3 h 21"/>
                <a:gd name="T36" fmla="*/ 0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1" y="12"/>
                  </a:lnTo>
                  <a:lnTo>
                    <a:pt x="3" y="14"/>
                  </a:lnTo>
                  <a:lnTo>
                    <a:pt x="5" y="15"/>
                  </a:lnTo>
                  <a:lnTo>
                    <a:pt x="9" y="17"/>
                  </a:lnTo>
                  <a:lnTo>
                    <a:pt x="12" y="18"/>
                  </a:lnTo>
                  <a:lnTo>
                    <a:pt x="17" y="19"/>
                  </a:lnTo>
                  <a:lnTo>
                    <a:pt x="21" y="20"/>
                  </a:lnTo>
                  <a:lnTo>
                    <a:pt x="27" y="20"/>
                  </a:lnTo>
                  <a:lnTo>
                    <a:pt x="30" y="19"/>
                  </a:lnTo>
                  <a:lnTo>
                    <a:pt x="35" y="18"/>
                  </a:lnTo>
                  <a:lnTo>
                    <a:pt x="38" y="17"/>
                  </a:lnTo>
                  <a:lnTo>
                    <a:pt x="41" y="16"/>
                  </a:lnTo>
                  <a:lnTo>
                    <a:pt x="43" y="14"/>
                  </a:lnTo>
                  <a:lnTo>
                    <a:pt x="45" y="12"/>
                  </a:lnTo>
                  <a:lnTo>
                    <a:pt x="45" y="9"/>
                  </a:lnTo>
                  <a:lnTo>
                    <a:pt x="47" y="3"/>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0" name="Freeform 181"/>
            <p:cNvSpPr>
              <a:spLocks/>
            </p:cNvSpPr>
            <p:nvPr/>
          </p:nvSpPr>
          <p:spPr bwMode="auto">
            <a:xfrm>
              <a:off x="4153" y="2665"/>
              <a:ext cx="54" cy="27"/>
            </a:xfrm>
            <a:custGeom>
              <a:avLst/>
              <a:gdLst>
                <a:gd name="T0" fmla="*/ 0 w 54"/>
                <a:gd name="T1" fmla="*/ 9 h 27"/>
                <a:gd name="T2" fmla="*/ 0 w 54"/>
                <a:gd name="T3" fmla="*/ 9 h 27"/>
                <a:gd name="T4" fmla="*/ 0 w 54"/>
                <a:gd name="T5" fmla="*/ 12 h 27"/>
                <a:gd name="T6" fmla="*/ 1 w 54"/>
                <a:gd name="T7" fmla="*/ 15 h 27"/>
                <a:gd name="T8" fmla="*/ 3 w 54"/>
                <a:gd name="T9" fmla="*/ 18 h 27"/>
                <a:gd name="T10" fmla="*/ 6 w 54"/>
                <a:gd name="T11" fmla="*/ 20 h 27"/>
                <a:gd name="T12" fmla="*/ 10 w 54"/>
                <a:gd name="T13" fmla="*/ 22 h 27"/>
                <a:gd name="T14" fmla="*/ 14 w 54"/>
                <a:gd name="T15" fmla="*/ 24 h 27"/>
                <a:gd name="T16" fmla="*/ 19 w 54"/>
                <a:gd name="T17" fmla="*/ 25 h 27"/>
                <a:gd name="T18" fmla="*/ 24 w 54"/>
                <a:gd name="T19" fmla="*/ 26 h 27"/>
                <a:gd name="T20" fmla="*/ 30 w 54"/>
                <a:gd name="T21" fmla="*/ 26 h 27"/>
                <a:gd name="T22" fmla="*/ 34 w 54"/>
                <a:gd name="T23" fmla="*/ 25 h 27"/>
                <a:gd name="T24" fmla="*/ 39 w 54"/>
                <a:gd name="T25" fmla="*/ 24 h 27"/>
                <a:gd name="T26" fmla="*/ 43 w 54"/>
                <a:gd name="T27" fmla="*/ 22 h 27"/>
                <a:gd name="T28" fmla="*/ 46 w 54"/>
                <a:gd name="T29" fmla="*/ 21 h 27"/>
                <a:gd name="T30" fmla="*/ 49 w 54"/>
                <a:gd name="T31" fmla="*/ 18 h 27"/>
                <a:gd name="T32" fmla="*/ 51 w 54"/>
                <a:gd name="T33" fmla="*/ 15 h 27"/>
                <a:gd name="T34" fmla="*/ 51 w 54"/>
                <a:gd name="T35" fmla="*/ 12 h 27"/>
                <a:gd name="T36" fmla="*/ 53 w 54"/>
                <a:gd name="T37" fmla="*/ 4 h 27"/>
                <a:gd name="T38" fmla="*/ 0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1" y="15"/>
                  </a:lnTo>
                  <a:lnTo>
                    <a:pt x="3" y="18"/>
                  </a:lnTo>
                  <a:lnTo>
                    <a:pt x="6" y="20"/>
                  </a:lnTo>
                  <a:lnTo>
                    <a:pt x="10" y="22"/>
                  </a:lnTo>
                  <a:lnTo>
                    <a:pt x="14" y="24"/>
                  </a:lnTo>
                  <a:lnTo>
                    <a:pt x="19" y="25"/>
                  </a:lnTo>
                  <a:lnTo>
                    <a:pt x="24" y="26"/>
                  </a:lnTo>
                  <a:lnTo>
                    <a:pt x="30" y="26"/>
                  </a:lnTo>
                  <a:lnTo>
                    <a:pt x="34" y="25"/>
                  </a:lnTo>
                  <a:lnTo>
                    <a:pt x="39" y="24"/>
                  </a:lnTo>
                  <a:lnTo>
                    <a:pt x="43" y="22"/>
                  </a:lnTo>
                  <a:lnTo>
                    <a:pt x="46" y="21"/>
                  </a:lnTo>
                  <a:lnTo>
                    <a:pt x="49" y="18"/>
                  </a:lnTo>
                  <a:lnTo>
                    <a:pt x="51" y="15"/>
                  </a:lnTo>
                  <a:lnTo>
                    <a:pt x="51" y="12"/>
                  </a:lnTo>
                  <a:lnTo>
                    <a:pt x="53" y="4"/>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1" name="Freeform 182"/>
            <p:cNvSpPr>
              <a:spLocks/>
            </p:cNvSpPr>
            <p:nvPr/>
          </p:nvSpPr>
          <p:spPr bwMode="auto">
            <a:xfrm>
              <a:off x="4154" y="2652"/>
              <a:ext cx="47" cy="25"/>
            </a:xfrm>
            <a:custGeom>
              <a:avLst/>
              <a:gdLst>
                <a:gd name="T0" fmla="*/ 21 w 47"/>
                <a:gd name="T1" fmla="*/ 24 h 25"/>
                <a:gd name="T2" fmla="*/ 17 w 47"/>
                <a:gd name="T3" fmla="*/ 24 h 25"/>
                <a:gd name="T4" fmla="*/ 12 w 47"/>
                <a:gd name="T5" fmla="*/ 22 h 25"/>
                <a:gd name="T6" fmla="*/ 9 w 47"/>
                <a:gd name="T7" fmla="*/ 22 h 25"/>
                <a:gd name="T8" fmla="*/ 5 w 47"/>
                <a:gd name="T9" fmla="*/ 19 h 25"/>
                <a:gd name="T10" fmla="*/ 3 w 47"/>
                <a:gd name="T11" fmla="*/ 18 h 25"/>
                <a:gd name="T12" fmla="*/ 1 w 47"/>
                <a:gd name="T13" fmla="*/ 15 h 25"/>
                <a:gd name="T14" fmla="*/ 0 w 47"/>
                <a:gd name="T15" fmla="*/ 13 h 25"/>
                <a:gd name="T16" fmla="*/ 0 w 47"/>
                <a:gd name="T17" fmla="*/ 10 h 25"/>
                <a:gd name="T18" fmla="*/ 0 w 47"/>
                <a:gd name="T19" fmla="*/ 8 h 25"/>
                <a:gd name="T20" fmla="*/ 2 w 47"/>
                <a:gd name="T21" fmla="*/ 6 h 25"/>
                <a:gd name="T22" fmla="*/ 4 w 47"/>
                <a:gd name="T23" fmla="*/ 4 h 25"/>
                <a:gd name="T24" fmla="*/ 7 w 47"/>
                <a:gd name="T25" fmla="*/ 2 h 25"/>
                <a:gd name="T26" fmla="*/ 11 w 47"/>
                <a:gd name="T27" fmla="*/ 1 h 25"/>
                <a:gd name="T28" fmla="*/ 15 w 47"/>
                <a:gd name="T29" fmla="*/ 0 h 25"/>
                <a:gd name="T30" fmla="*/ 19 w 47"/>
                <a:gd name="T31" fmla="*/ 0 h 25"/>
                <a:gd name="T32" fmla="*/ 24 w 47"/>
                <a:gd name="T33" fmla="*/ 0 h 25"/>
                <a:gd name="T34" fmla="*/ 28 w 47"/>
                <a:gd name="T35" fmla="*/ 0 h 25"/>
                <a:gd name="T36" fmla="*/ 33 w 47"/>
                <a:gd name="T37" fmla="*/ 1 h 25"/>
                <a:gd name="T38" fmla="*/ 36 w 47"/>
                <a:gd name="T39" fmla="*/ 2 h 25"/>
                <a:gd name="T40" fmla="*/ 40 w 47"/>
                <a:gd name="T41" fmla="*/ 4 h 25"/>
                <a:gd name="T42" fmla="*/ 42 w 47"/>
                <a:gd name="T43" fmla="*/ 6 h 25"/>
                <a:gd name="T44" fmla="*/ 44 w 47"/>
                <a:gd name="T45" fmla="*/ 9 h 25"/>
                <a:gd name="T46" fmla="*/ 45 w 47"/>
                <a:gd name="T47" fmla="*/ 10 h 25"/>
                <a:gd name="T48" fmla="*/ 46 w 47"/>
                <a:gd name="T49" fmla="*/ 14 h 25"/>
                <a:gd name="T50" fmla="*/ 44 w 47"/>
                <a:gd name="T51" fmla="*/ 16 h 25"/>
                <a:gd name="T52" fmla="*/ 43 w 47"/>
                <a:gd name="T53" fmla="*/ 18 h 25"/>
                <a:gd name="T54" fmla="*/ 41 w 47"/>
                <a:gd name="T55" fmla="*/ 20 h 25"/>
                <a:gd name="T56" fmla="*/ 38 w 47"/>
                <a:gd name="T57" fmla="*/ 22 h 25"/>
                <a:gd name="T58" fmla="*/ 35 w 47"/>
                <a:gd name="T59" fmla="*/ 22 h 25"/>
                <a:gd name="T60" fmla="*/ 30 w 47"/>
                <a:gd name="T61" fmla="*/ 24 h 25"/>
                <a:gd name="T62" fmla="*/ 26 w 47"/>
                <a:gd name="T63" fmla="*/ 24 h 25"/>
                <a:gd name="T64" fmla="*/ 21 w 47"/>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5">
                  <a:moveTo>
                    <a:pt x="21" y="24"/>
                  </a:moveTo>
                  <a:lnTo>
                    <a:pt x="17" y="24"/>
                  </a:lnTo>
                  <a:lnTo>
                    <a:pt x="12" y="22"/>
                  </a:lnTo>
                  <a:lnTo>
                    <a:pt x="9" y="22"/>
                  </a:lnTo>
                  <a:lnTo>
                    <a:pt x="5" y="19"/>
                  </a:lnTo>
                  <a:lnTo>
                    <a:pt x="3" y="18"/>
                  </a:lnTo>
                  <a:lnTo>
                    <a:pt x="1" y="15"/>
                  </a:lnTo>
                  <a:lnTo>
                    <a:pt x="0" y="13"/>
                  </a:lnTo>
                  <a:lnTo>
                    <a:pt x="0" y="10"/>
                  </a:lnTo>
                  <a:lnTo>
                    <a:pt x="0" y="8"/>
                  </a:lnTo>
                  <a:lnTo>
                    <a:pt x="2" y="6"/>
                  </a:lnTo>
                  <a:lnTo>
                    <a:pt x="4" y="4"/>
                  </a:lnTo>
                  <a:lnTo>
                    <a:pt x="7" y="2"/>
                  </a:lnTo>
                  <a:lnTo>
                    <a:pt x="11" y="1"/>
                  </a:lnTo>
                  <a:lnTo>
                    <a:pt x="15" y="0"/>
                  </a:lnTo>
                  <a:lnTo>
                    <a:pt x="19" y="0"/>
                  </a:lnTo>
                  <a:lnTo>
                    <a:pt x="24" y="0"/>
                  </a:lnTo>
                  <a:lnTo>
                    <a:pt x="28" y="0"/>
                  </a:lnTo>
                  <a:lnTo>
                    <a:pt x="33" y="1"/>
                  </a:lnTo>
                  <a:lnTo>
                    <a:pt x="36" y="2"/>
                  </a:lnTo>
                  <a:lnTo>
                    <a:pt x="40" y="4"/>
                  </a:lnTo>
                  <a:lnTo>
                    <a:pt x="42" y="6"/>
                  </a:lnTo>
                  <a:lnTo>
                    <a:pt x="44" y="9"/>
                  </a:lnTo>
                  <a:lnTo>
                    <a:pt x="45" y="10"/>
                  </a:lnTo>
                  <a:lnTo>
                    <a:pt x="46" y="14"/>
                  </a:lnTo>
                  <a:lnTo>
                    <a:pt x="44" y="16"/>
                  </a:lnTo>
                  <a:lnTo>
                    <a:pt x="43" y="18"/>
                  </a:lnTo>
                  <a:lnTo>
                    <a:pt x="41" y="20"/>
                  </a:lnTo>
                  <a:lnTo>
                    <a:pt x="38" y="22"/>
                  </a:lnTo>
                  <a:lnTo>
                    <a:pt x="35" y="22"/>
                  </a:lnTo>
                  <a:lnTo>
                    <a:pt x="30" y="24"/>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2" name="Freeform 183"/>
            <p:cNvSpPr>
              <a:spLocks/>
            </p:cNvSpPr>
            <p:nvPr/>
          </p:nvSpPr>
          <p:spPr bwMode="auto">
            <a:xfrm>
              <a:off x="4154" y="2652"/>
              <a:ext cx="53" cy="31"/>
            </a:xfrm>
            <a:custGeom>
              <a:avLst/>
              <a:gdLst>
                <a:gd name="T0" fmla="*/ 24 w 53"/>
                <a:gd name="T1" fmla="*/ 30 h 31"/>
                <a:gd name="T2" fmla="*/ 24 w 53"/>
                <a:gd name="T3" fmla="*/ 30 h 31"/>
                <a:gd name="T4" fmla="*/ 19 w 53"/>
                <a:gd name="T5" fmla="*/ 30 h 31"/>
                <a:gd name="T6" fmla="*/ 14 w 53"/>
                <a:gd name="T7" fmla="*/ 28 h 31"/>
                <a:gd name="T8" fmla="*/ 10 w 53"/>
                <a:gd name="T9" fmla="*/ 27 h 31"/>
                <a:gd name="T10" fmla="*/ 6 w 53"/>
                <a:gd name="T11" fmla="*/ 24 h 31"/>
                <a:gd name="T12" fmla="*/ 3 w 53"/>
                <a:gd name="T13" fmla="*/ 22 h 31"/>
                <a:gd name="T14" fmla="*/ 1 w 53"/>
                <a:gd name="T15" fmla="*/ 19 h 31"/>
                <a:gd name="T16" fmla="*/ 0 w 53"/>
                <a:gd name="T17" fmla="*/ 16 h 31"/>
                <a:gd name="T18" fmla="*/ 0 w 53"/>
                <a:gd name="T19" fmla="*/ 13 h 31"/>
                <a:gd name="T20" fmla="*/ 0 w 53"/>
                <a:gd name="T21" fmla="*/ 10 h 31"/>
                <a:gd name="T22" fmla="*/ 2 w 53"/>
                <a:gd name="T23" fmla="*/ 7 h 31"/>
                <a:gd name="T24" fmla="*/ 5 w 53"/>
                <a:gd name="T25" fmla="*/ 5 h 31"/>
                <a:gd name="T26" fmla="*/ 8 w 53"/>
                <a:gd name="T27" fmla="*/ 2 h 31"/>
                <a:gd name="T28" fmla="*/ 12 w 53"/>
                <a:gd name="T29" fmla="*/ 1 h 31"/>
                <a:gd name="T30" fmla="*/ 17 w 53"/>
                <a:gd name="T31" fmla="*/ 0 h 31"/>
                <a:gd name="T32" fmla="*/ 22 w 53"/>
                <a:gd name="T33" fmla="*/ 0 h 31"/>
                <a:gd name="T34" fmla="*/ 27 w 53"/>
                <a:gd name="T35" fmla="*/ 0 h 31"/>
                <a:gd name="T36" fmla="*/ 32 w 53"/>
                <a:gd name="T37" fmla="*/ 0 h 31"/>
                <a:gd name="T38" fmla="*/ 37 w 53"/>
                <a:gd name="T39" fmla="*/ 1 h 31"/>
                <a:gd name="T40" fmla="*/ 41 w 53"/>
                <a:gd name="T41" fmla="*/ 3 h 31"/>
                <a:gd name="T42" fmla="*/ 45 w 53"/>
                <a:gd name="T43" fmla="*/ 5 h 31"/>
                <a:gd name="T44" fmla="*/ 48 w 53"/>
                <a:gd name="T45" fmla="*/ 8 h 31"/>
                <a:gd name="T46" fmla="*/ 50 w 53"/>
                <a:gd name="T47" fmla="*/ 11 h 31"/>
                <a:gd name="T48" fmla="*/ 51 w 53"/>
                <a:gd name="T49" fmla="*/ 13 h 31"/>
                <a:gd name="T50" fmla="*/ 52 w 53"/>
                <a:gd name="T51" fmla="*/ 17 h 31"/>
                <a:gd name="T52" fmla="*/ 50 w 53"/>
                <a:gd name="T53" fmla="*/ 20 h 31"/>
                <a:gd name="T54" fmla="*/ 49 w 53"/>
                <a:gd name="T55" fmla="*/ 23 h 31"/>
                <a:gd name="T56" fmla="*/ 46 w 53"/>
                <a:gd name="T57" fmla="*/ 25 h 31"/>
                <a:gd name="T58" fmla="*/ 43 w 53"/>
                <a:gd name="T59" fmla="*/ 27 h 31"/>
                <a:gd name="T60" fmla="*/ 39 w 53"/>
                <a:gd name="T61" fmla="*/ 28 h 31"/>
                <a:gd name="T62" fmla="*/ 34 w 53"/>
                <a:gd name="T63" fmla="*/ 30 h 31"/>
                <a:gd name="T64" fmla="*/ 29 w 53"/>
                <a:gd name="T65" fmla="*/ 30 h 31"/>
                <a:gd name="T66" fmla="*/ 24 w 53"/>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1">
                  <a:moveTo>
                    <a:pt x="24" y="30"/>
                  </a:moveTo>
                  <a:lnTo>
                    <a:pt x="24" y="30"/>
                  </a:lnTo>
                  <a:lnTo>
                    <a:pt x="19" y="30"/>
                  </a:lnTo>
                  <a:lnTo>
                    <a:pt x="14" y="28"/>
                  </a:lnTo>
                  <a:lnTo>
                    <a:pt x="10" y="27"/>
                  </a:lnTo>
                  <a:lnTo>
                    <a:pt x="6" y="24"/>
                  </a:lnTo>
                  <a:lnTo>
                    <a:pt x="3" y="22"/>
                  </a:lnTo>
                  <a:lnTo>
                    <a:pt x="1" y="19"/>
                  </a:lnTo>
                  <a:lnTo>
                    <a:pt x="0" y="16"/>
                  </a:lnTo>
                  <a:lnTo>
                    <a:pt x="0" y="13"/>
                  </a:lnTo>
                  <a:lnTo>
                    <a:pt x="0" y="10"/>
                  </a:lnTo>
                  <a:lnTo>
                    <a:pt x="2" y="7"/>
                  </a:lnTo>
                  <a:lnTo>
                    <a:pt x="5" y="5"/>
                  </a:lnTo>
                  <a:lnTo>
                    <a:pt x="8" y="2"/>
                  </a:lnTo>
                  <a:lnTo>
                    <a:pt x="12" y="1"/>
                  </a:lnTo>
                  <a:lnTo>
                    <a:pt x="17" y="0"/>
                  </a:lnTo>
                  <a:lnTo>
                    <a:pt x="22" y="0"/>
                  </a:lnTo>
                  <a:lnTo>
                    <a:pt x="27" y="0"/>
                  </a:lnTo>
                  <a:lnTo>
                    <a:pt x="32" y="0"/>
                  </a:lnTo>
                  <a:lnTo>
                    <a:pt x="37" y="1"/>
                  </a:lnTo>
                  <a:lnTo>
                    <a:pt x="41" y="3"/>
                  </a:lnTo>
                  <a:lnTo>
                    <a:pt x="45" y="5"/>
                  </a:lnTo>
                  <a:lnTo>
                    <a:pt x="48" y="8"/>
                  </a:lnTo>
                  <a:lnTo>
                    <a:pt x="50" y="11"/>
                  </a:lnTo>
                  <a:lnTo>
                    <a:pt x="51" y="13"/>
                  </a:lnTo>
                  <a:lnTo>
                    <a:pt x="52" y="17"/>
                  </a:lnTo>
                  <a:lnTo>
                    <a:pt x="50" y="20"/>
                  </a:lnTo>
                  <a:lnTo>
                    <a:pt x="49" y="23"/>
                  </a:lnTo>
                  <a:lnTo>
                    <a:pt x="46" y="25"/>
                  </a:lnTo>
                  <a:lnTo>
                    <a:pt x="43" y="27"/>
                  </a:lnTo>
                  <a:lnTo>
                    <a:pt x="39" y="28"/>
                  </a:lnTo>
                  <a:lnTo>
                    <a:pt x="34" y="30"/>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3" name="Freeform 184"/>
            <p:cNvSpPr>
              <a:spLocks/>
            </p:cNvSpPr>
            <p:nvPr/>
          </p:nvSpPr>
          <p:spPr bwMode="auto">
            <a:xfrm>
              <a:off x="4159" y="2656"/>
              <a:ext cx="36" cy="19"/>
            </a:xfrm>
            <a:custGeom>
              <a:avLst/>
              <a:gdLst>
                <a:gd name="T0" fmla="*/ 16 w 36"/>
                <a:gd name="T1" fmla="*/ 18 h 19"/>
                <a:gd name="T2" fmla="*/ 13 w 36"/>
                <a:gd name="T3" fmla="*/ 17 h 19"/>
                <a:gd name="T4" fmla="*/ 9 w 36"/>
                <a:gd name="T5" fmla="*/ 17 h 19"/>
                <a:gd name="T6" fmla="*/ 6 w 36"/>
                <a:gd name="T7" fmla="*/ 16 h 19"/>
                <a:gd name="T8" fmla="*/ 4 w 36"/>
                <a:gd name="T9" fmla="*/ 14 h 19"/>
                <a:gd name="T10" fmla="*/ 2 w 36"/>
                <a:gd name="T11" fmla="*/ 13 h 19"/>
                <a:gd name="T12" fmla="*/ 1 w 36"/>
                <a:gd name="T13" fmla="*/ 11 h 19"/>
                <a:gd name="T14" fmla="*/ 0 w 36"/>
                <a:gd name="T15" fmla="*/ 9 h 19"/>
                <a:gd name="T16" fmla="*/ 0 w 36"/>
                <a:gd name="T17" fmla="*/ 8 h 19"/>
                <a:gd name="T18" fmla="*/ 1 w 36"/>
                <a:gd name="T19" fmla="*/ 6 h 19"/>
                <a:gd name="T20" fmla="*/ 2 w 36"/>
                <a:gd name="T21" fmla="*/ 4 h 19"/>
                <a:gd name="T22" fmla="*/ 3 w 36"/>
                <a:gd name="T23" fmla="*/ 3 h 19"/>
                <a:gd name="T24" fmla="*/ 5 w 36"/>
                <a:gd name="T25" fmla="*/ 2 h 19"/>
                <a:gd name="T26" fmla="*/ 9 w 36"/>
                <a:gd name="T27" fmla="*/ 1 h 19"/>
                <a:gd name="T28" fmla="*/ 11 w 36"/>
                <a:gd name="T29" fmla="*/ 0 h 19"/>
                <a:gd name="T30" fmla="*/ 15 w 36"/>
                <a:gd name="T31" fmla="*/ 0 h 19"/>
                <a:gd name="T32" fmla="*/ 18 w 36"/>
                <a:gd name="T33" fmla="*/ 0 h 19"/>
                <a:gd name="T34" fmla="*/ 21 w 36"/>
                <a:gd name="T35" fmla="*/ 0 h 19"/>
                <a:gd name="T36" fmla="*/ 25 w 36"/>
                <a:gd name="T37" fmla="*/ 1 h 19"/>
                <a:gd name="T38" fmla="*/ 28 w 36"/>
                <a:gd name="T39" fmla="*/ 2 h 19"/>
                <a:gd name="T40" fmla="*/ 31 w 36"/>
                <a:gd name="T41" fmla="*/ 3 h 19"/>
                <a:gd name="T42" fmla="*/ 32 w 36"/>
                <a:gd name="T43" fmla="*/ 5 h 19"/>
                <a:gd name="T44" fmla="*/ 34 w 36"/>
                <a:gd name="T45" fmla="*/ 6 h 19"/>
                <a:gd name="T46" fmla="*/ 35 w 36"/>
                <a:gd name="T47" fmla="*/ 8 h 19"/>
                <a:gd name="T48" fmla="*/ 35 w 36"/>
                <a:gd name="T49" fmla="*/ 10 h 19"/>
                <a:gd name="T50" fmla="*/ 34 w 36"/>
                <a:gd name="T51" fmla="*/ 11 h 19"/>
                <a:gd name="T52" fmla="*/ 33 w 36"/>
                <a:gd name="T53" fmla="*/ 14 h 19"/>
                <a:gd name="T54" fmla="*/ 32 w 36"/>
                <a:gd name="T55" fmla="*/ 15 h 19"/>
                <a:gd name="T56" fmla="*/ 29 w 36"/>
                <a:gd name="T57" fmla="*/ 16 h 19"/>
                <a:gd name="T58" fmla="*/ 26 w 36"/>
                <a:gd name="T59" fmla="*/ 17 h 19"/>
                <a:gd name="T60" fmla="*/ 23 w 36"/>
                <a:gd name="T61" fmla="*/ 17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7"/>
                  </a:lnTo>
                  <a:lnTo>
                    <a:pt x="9" y="17"/>
                  </a:lnTo>
                  <a:lnTo>
                    <a:pt x="6" y="16"/>
                  </a:lnTo>
                  <a:lnTo>
                    <a:pt x="4" y="14"/>
                  </a:lnTo>
                  <a:lnTo>
                    <a:pt x="2" y="13"/>
                  </a:lnTo>
                  <a:lnTo>
                    <a:pt x="1" y="11"/>
                  </a:lnTo>
                  <a:lnTo>
                    <a:pt x="0" y="9"/>
                  </a:lnTo>
                  <a:lnTo>
                    <a:pt x="0" y="8"/>
                  </a:lnTo>
                  <a:lnTo>
                    <a:pt x="1" y="6"/>
                  </a:lnTo>
                  <a:lnTo>
                    <a:pt x="2" y="4"/>
                  </a:lnTo>
                  <a:lnTo>
                    <a:pt x="3" y="3"/>
                  </a:lnTo>
                  <a:lnTo>
                    <a:pt x="5" y="2"/>
                  </a:lnTo>
                  <a:lnTo>
                    <a:pt x="9" y="1"/>
                  </a:lnTo>
                  <a:lnTo>
                    <a:pt x="11" y="0"/>
                  </a:lnTo>
                  <a:lnTo>
                    <a:pt x="15" y="0"/>
                  </a:lnTo>
                  <a:lnTo>
                    <a:pt x="18" y="0"/>
                  </a:lnTo>
                  <a:lnTo>
                    <a:pt x="21" y="0"/>
                  </a:lnTo>
                  <a:lnTo>
                    <a:pt x="25" y="1"/>
                  </a:lnTo>
                  <a:lnTo>
                    <a:pt x="28" y="2"/>
                  </a:lnTo>
                  <a:lnTo>
                    <a:pt x="31" y="3"/>
                  </a:lnTo>
                  <a:lnTo>
                    <a:pt x="32" y="5"/>
                  </a:lnTo>
                  <a:lnTo>
                    <a:pt x="34" y="6"/>
                  </a:lnTo>
                  <a:lnTo>
                    <a:pt x="35" y="8"/>
                  </a:lnTo>
                  <a:lnTo>
                    <a:pt x="35" y="10"/>
                  </a:lnTo>
                  <a:lnTo>
                    <a:pt x="34" y="11"/>
                  </a:lnTo>
                  <a:lnTo>
                    <a:pt x="33" y="14"/>
                  </a:lnTo>
                  <a:lnTo>
                    <a:pt x="32" y="15"/>
                  </a:lnTo>
                  <a:lnTo>
                    <a:pt x="29" y="16"/>
                  </a:lnTo>
                  <a:lnTo>
                    <a:pt x="26" y="17"/>
                  </a:lnTo>
                  <a:lnTo>
                    <a:pt x="23" y="17"/>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4" name="Freeform 185"/>
            <p:cNvSpPr>
              <a:spLocks/>
            </p:cNvSpPr>
            <p:nvPr/>
          </p:nvSpPr>
          <p:spPr bwMode="auto">
            <a:xfrm>
              <a:off x="4159" y="2656"/>
              <a:ext cx="42" cy="25"/>
            </a:xfrm>
            <a:custGeom>
              <a:avLst/>
              <a:gdLst>
                <a:gd name="T0" fmla="*/ 19 w 42"/>
                <a:gd name="T1" fmla="*/ 24 h 25"/>
                <a:gd name="T2" fmla="*/ 19 w 42"/>
                <a:gd name="T3" fmla="*/ 24 h 25"/>
                <a:gd name="T4" fmla="*/ 15 w 42"/>
                <a:gd name="T5" fmla="*/ 23 h 25"/>
                <a:gd name="T6" fmla="*/ 11 w 42"/>
                <a:gd name="T7" fmla="*/ 22 h 25"/>
                <a:gd name="T8" fmla="*/ 7 w 42"/>
                <a:gd name="T9" fmla="*/ 21 h 25"/>
                <a:gd name="T10" fmla="*/ 5 w 42"/>
                <a:gd name="T11" fmla="*/ 19 h 25"/>
                <a:gd name="T12" fmla="*/ 2 w 42"/>
                <a:gd name="T13" fmla="*/ 17 h 25"/>
                <a:gd name="T14" fmla="*/ 1 w 42"/>
                <a:gd name="T15" fmla="*/ 15 h 25"/>
                <a:gd name="T16" fmla="*/ 0 w 42"/>
                <a:gd name="T17" fmla="*/ 12 h 25"/>
                <a:gd name="T18" fmla="*/ 0 w 42"/>
                <a:gd name="T19" fmla="*/ 10 h 25"/>
                <a:gd name="T20" fmla="*/ 1 w 42"/>
                <a:gd name="T21" fmla="*/ 8 h 25"/>
                <a:gd name="T22" fmla="*/ 2 w 42"/>
                <a:gd name="T23" fmla="*/ 5 h 25"/>
                <a:gd name="T24" fmla="*/ 3 w 42"/>
                <a:gd name="T25" fmla="*/ 4 h 25"/>
                <a:gd name="T26" fmla="*/ 6 w 42"/>
                <a:gd name="T27" fmla="*/ 2 h 25"/>
                <a:gd name="T28" fmla="*/ 10 w 42"/>
                <a:gd name="T29" fmla="*/ 1 h 25"/>
                <a:gd name="T30" fmla="*/ 13 w 42"/>
                <a:gd name="T31" fmla="*/ 0 h 25"/>
                <a:gd name="T32" fmla="*/ 17 w 42"/>
                <a:gd name="T33" fmla="*/ 0 h 25"/>
                <a:gd name="T34" fmla="*/ 21 w 42"/>
                <a:gd name="T35" fmla="*/ 0 h 25"/>
                <a:gd name="T36" fmla="*/ 25 w 42"/>
                <a:gd name="T37" fmla="*/ 0 h 25"/>
                <a:gd name="T38" fmla="*/ 29 w 42"/>
                <a:gd name="T39" fmla="*/ 1 h 25"/>
                <a:gd name="T40" fmla="*/ 33 w 42"/>
                <a:gd name="T41" fmla="*/ 3 h 25"/>
                <a:gd name="T42" fmla="*/ 36 w 42"/>
                <a:gd name="T43" fmla="*/ 4 h 25"/>
                <a:gd name="T44" fmla="*/ 38 w 42"/>
                <a:gd name="T45" fmla="*/ 6 h 25"/>
                <a:gd name="T46" fmla="*/ 40 w 42"/>
                <a:gd name="T47" fmla="*/ 8 h 25"/>
                <a:gd name="T48" fmla="*/ 41 w 42"/>
                <a:gd name="T49" fmla="*/ 11 h 25"/>
                <a:gd name="T50" fmla="*/ 41 w 42"/>
                <a:gd name="T51" fmla="*/ 13 h 25"/>
                <a:gd name="T52" fmla="*/ 40 w 42"/>
                <a:gd name="T53" fmla="*/ 15 h 25"/>
                <a:gd name="T54" fmla="*/ 39 w 42"/>
                <a:gd name="T55" fmla="*/ 18 h 25"/>
                <a:gd name="T56" fmla="*/ 37 w 42"/>
                <a:gd name="T57" fmla="*/ 20 h 25"/>
                <a:gd name="T58" fmla="*/ 34 w 42"/>
                <a:gd name="T59" fmla="*/ 21 h 25"/>
                <a:gd name="T60" fmla="*/ 31 w 42"/>
                <a:gd name="T61" fmla="*/ 23 h 25"/>
                <a:gd name="T62" fmla="*/ 27 w 42"/>
                <a:gd name="T63" fmla="*/ 23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3"/>
                  </a:lnTo>
                  <a:lnTo>
                    <a:pt x="11" y="22"/>
                  </a:lnTo>
                  <a:lnTo>
                    <a:pt x="7" y="21"/>
                  </a:lnTo>
                  <a:lnTo>
                    <a:pt x="5" y="19"/>
                  </a:lnTo>
                  <a:lnTo>
                    <a:pt x="2" y="17"/>
                  </a:lnTo>
                  <a:lnTo>
                    <a:pt x="1" y="15"/>
                  </a:lnTo>
                  <a:lnTo>
                    <a:pt x="0" y="12"/>
                  </a:lnTo>
                  <a:lnTo>
                    <a:pt x="0" y="10"/>
                  </a:lnTo>
                  <a:lnTo>
                    <a:pt x="1" y="8"/>
                  </a:lnTo>
                  <a:lnTo>
                    <a:pt x="2" y="5"/>
                  </a:lnTo>
                  <a:lnTo>
                    <a:pt x="3" y="4"/>
                  </a:lnTo>
                  <a:lnTo>
                    <a:pt x="6" y="2"/>
                  </a:lnTo>
                  <a:lnTo>
                    <a:pt x="10" y="1"/>
                  </a:lnTo>
                  <a:lnTo>
                    <a:pt x="13" y="0"/>
                  </a:lnTo>
                  <a:lnTo>
                    <a:pt x="17" y="0"/>
                  </a:lnTo>
                  <a:lnTo>
                    <a:pt x="21" y="0"/>
                  </a:lnTo>
                  <a:lnTo>
                    <a:pt x="25" y="0"/>
                  </a:lnTo>
                  <a:lnTo>
                    <a:pt x="29" y="1"/>
                  </a:lnTo>
                  <a:lnTo>
                    <a:pt x="33" y="3"/>
                  </a:lnTo>
                  <a:lnTo>
                    <a:pt x="36" y="4"/>
                  </a:lnTo>
                  <a:lnTo>
                    <a:pt x="38" y="6"/>
                  </a:lnTo>
                  <a:lnTo>
                    <a:pt x="40" y="8"/>
                  </a:lnTo>
                  <a:lnTo>
                    <a:pt x="41" y="11"/>
                  </a:lnTo>
                  <a:lnTo>
                    <a:pt x="41" y="13"/>
                  </a:lnTo>
                  <a:lnTo>
                    <a:pt x="40" y="15"/>
                  </a:lnTo>
                  <a:lnTo>
                    <a:pt x="39" y="18"/>
                  </a:lnTo>
                  <a:lnTo>
                    <a:pt x="37" y="20"/>
                  </a:lnTo>
                  <a:lnTo>
                    <a:pt x="34" y="21"/>
                  </a:lnTo>
                  <a:lnTo>
                    <a:pt x="31" y="23"/>
                  </a:lnTo>
                  <a:lnTo>
                    <a:pt x="27" y="23"/>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5" name="Freeform 186"/>
            <p:cNvSpPr>
              <a:spLocks/>
            </p:cNvSpPr>
            <p:nvPr/>
          </p:nvSpPr>
          <p:spPr bwMode="auto">
            <a:xfrm>
              <a:off x="4193" y="2678"/>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6" name="Freeform 187"/>
            <p:cNvSpPr>
              <a:spLocks/>
            </p:cNvSpPr>
            <p:nvPr/>
          </p:nvSpPr>
          <p:spPr bwMode="auto">
            <a:xfrm>
              <a:off x="4163" y="2679"/>
              <a:ext cx="31" cy="7"/>
            </a:xfrm>
            <a:custGeom>
              <a:avLst/>
              <a:gdLst>
                <a:gd name="T0" fmla="*/ 0 w 31"/>
                <a:gd name="T1" fmla="*/ 5 h 7"/>
                <a:gd name="T2" fmla="*/ 8 w 31"/>
                <a:gd name="T3" fmla="*/ 6 h 7"/>
                <a:gd name="T4" fmla="*/ 13 w 31"/>
                <a:gd name="T5" fmla="*/ 6 h 7"/>
                <a:gd name="T6" fmla="*/ 18 w 31"/>
                <a:gd name="T7" fmla="*/ 6 h 7"/>
                <a:gd name="T8" fmla="*/ 22 w 31"/>
                <a:gd name="T9" fmla="*/ 6 h 7"/>
                <a:gd name="T10" fmla="*/ 26 w 31"/>
                <a:gd name="T11" fmla="*/ 6 h 7"/>
                <a:gd name="T12" fmla="*/ 28 w 31"/>
                <a:gd name="T13" fmla="*/ 5 h 7"/>
                <a:gd name="T14" fmla="*/ 29 w 31"/>
                <a:gd name="T15" fmla="*/ 4 h 7"/>
                <a:gd name="T16" fmla="*/ 30 w 31"/>
                <a:gd name="T17" fmla="*/ 4 h 7"/>
                <a:gd name="T18" fmla="*/ 25 w 31"/>
                <a:gd name="T19" fmla="*/ 0 h 7"/>
                <a:gd name="T20" fmla="*/ 24 w 31"/>
                <a:gd name="T21" fmla="*/ 1 h 7"/>
                <a:gd name="T22" fmla="*/ 23 w 31"/>
                <a:gd name="T23" fmla="*/ 1 h 7"/>
                <a:gd name="T24" fmla="*/ 21 w 31"/>
                <a:gd name="T25" fmla="*/ 1 h 7"/>
                <a:gd name="T26" fmla="*/ 18 w 31"/>
                <a:gd name="T27" fmla="*/ 2 h 7"/>
                <a:gd name="T28" fmla="*/ 13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2" y="6"/>
                  </a:lnTo>
                  <a:lnTo>
                    <a:pt x="26" y="6"/>
                  </a:lnTo>
                  <a:lnTo>
                    <a:pt x="28" y="5"/>
                  </a:lnTo>
                  <a:lnTo>
                    <a:pt x="29" y="4"/>
                  </a:lnTo>
                  <a:lnTo>
                    <a:pt x="30" y="4"/>
                  </a:lnTo>
                  <a:lnTo>
                    <a:pt x="25" y="0"/>
                  </a:lnTo>
                  <a:lnTo>
                    <a:pt x="24" y="1"/>
                  </a:lnTo>
                  <a:lnTo>
                    <a:pt x="23" y="1"/>
                  </a:lnTo>
                  <a:lnTo>
                    <a:pt x="21" y="1"/>
                  </a:lnTo>
                  <a:lnTo>
                    <a:pt x="18" y="2"/>
                  </a:lnTo>
                  <a:lnTo>
                    <a:pt x="13"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7" name="Freeform 188"/>
            <p:cNvSpPr>
              <a:spLocks/>
            </p:cNvSpPr>
            <p:nvPr/>
          </p:nvSpPr>
          <p:spPr bwMode="auto">
            <a:xfrm>
              <a:off x="4160" y="2679"/>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8" name="Freeform 189"/>
            <p:cNvSpPr>
              <a:spLocks/>
            </p:cNvSpPr>
            <p:nvPr/>
          </p:nvSpPr>
          <p:spPr bwMode="auto">
            <a:xfrm>
              <a:off x="4096" y="2640"/>
              <a:ext cx="48" cy="20"/>
            </a:xfrm>
            <a:custGeom>
              <a:avLst/>
              <a:gdLst>
                <a:gd name="T0" fmla="*/ 0 w 48"/>
                <a:gd name="T1" fmla="*/ 7 h 20"/>
                <a:gd name="T2" fmla="*/ 0 w 48"/>
                <a:gd name="T3" fmla="*/ 9 h 20"/>
                <a:gd name="T4" fmla="*/ 1 w 48"/>
                <a:gd name="T5" fmla="*/ 11 h 20"/>
                <a:gd name="T6" fmla="*/ 4 w 48"/>
                <a:gd name="T7" fmla="*/ 13 h 20"/>
                <a:gd name="T8" fmla="*/ 6 w 48"/>
                <a:gd name="T9" fmla="*/ 15 h 20"/>
                <a:gd name="T10" fmla="*/ 9 w 48"/>
                <a:gd name="T11" fmla="*/ 17 h 20"/>
                <a:gd name="T12" fmla="*/ 13 w 48"/>
                <a:gd name="T13" fmla="*/ 18 h 20"/>
                <a:gd name="T14" fmla="*/ 17 w 48"/>
                <a:gd name="T15" fmla="*/ 19 h 20"/>
                <a:gd name="T16" fmla="*/ 21 w 48"/>
                <a:gd name="T17" fmla="*/ 19 h 20"/>
                <a:gd name="T18" fmla="*/ 27 w 48"/>
                <a:gd name="T19" fmla="*/ 19 h 20"/>
                <a:gd name="T20" fmla="*/ 30 w 48"/>
                <a:gd name="T21" fmla="*/ 19 h 20"/>
                <a:gd name="T22" fmla="*/ 35 w 48"/>
                <a:gd name="T23" fmla="*/ 18 h 20"/>
                <a:gd name="T24" fmla="*/ 38 w 48"/>
                <a:gd name="T25" fmla="*/ 17 h 20"/>
                <a:gd name="T26" fmla="*/ 41 w 48"/>
                <a:gd name="T27" fmla="*/ 15 h 20"/>
                <a:gd name="T28" fmla="*/ 43 w 48"/>
                <a:gd name="T29" fmla="*/ 14 h 20"/>
                <a:gd name="T30" fmla="*/ 45 w 48"/>
                <a:gd name="T31" fmla="*/ 11 h 20"/>
                <a:gd name="T32" fmla="*/ 45 w 48"/>
                <a:gd name="T33" fmla="*/ 9 h 20"/>
                <a:gd name="T34" fmla="*/ 47 w 48"/>
                <a:gd name="T35" fmla="*/ 3 h 20"/>
                <a:gd name="T36" fmla="*/ 0 w 48"/>
                <a:gd name="T37" fmla="*/ 0 h 20"/>
                <a:gd name="T38" fmla="*/ 0 w 48"/>
                <a:gd name="T39"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0">
                  <a:moveTo>
                    <a:pt x="0" y="7"/>
                  </a:moveTo>
                  <a:lnTo>
                    <a:pt x="0" y="9"/>
                  </a:lnTo>
                  <a:lnTo>
                    <a:pt x="1" y="11"/>
                  </a:lnTo>
                  <a:lnTo>
                    <a:pt x="4" y="13"/>
                  </a:lnTo>
                  <a:lnTo>
                    <a:pt x="6" y="15"/>
                  </a:lnTo>
                  <a:lnTo>
                    <a:pt x="9" y="17"/>
                  </a:lnTo>
                  <a:lnTo>
                    <a:pt x="13" y="18"/>
                  </a:lnTo>
                  <a:lnTo>
                    <a:pt x="17" y="19"/>
                  </a:lnTo>
                  <a:lnTo>
                    <a:pt x="21" y="19"/>
                  </a:lnTo>
                  <a:lnTo>
                    <a:pt x="27" y="19"/>
                  </a:lnTo>
                  <a:lnTo>
                    <a:pt x="30" y="19"/>
                  </a:lnTo>
                  <a:lnTo>
                    <a:pt x="35" y="18"/>
                  </a:lnTo>
                  <a:lnTo>
                    <a:pt x="38" y="17"/>
                  </a:lnTo>
                  <a:lnTo>
                    <a:pt x="41" y="15"/>
                  </a:lnTo>
                  <a:lnTo>
                    <a:pt x="43" y="14"/>
                  </a:lnTo>
                  <a:lnTo>
                    <a:pt x="45" y="11"/>
                  </a:lnTo>
                  <a:lnTo>
                    <a:pt x="45" y="9"/>
                  </a:lnTo>
                  <a:lnTo>
                    <a:pt x="47" y="3"/>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19" name="Freeform 190"/>
            <p:cNvSpPr>
              <a:spLocks/>
            </p:cNvSpPr>
            <p:nvPr/>
          </p:nvSpPr>
          <p:spPr bwMode="auto">
            <a:xfrm>
              <a:off x="4096" y="2640"/>
              <a:ext cx="54" cy="26"/>
            </a:xfrm>
            <a:custGeom>
              <a:avLst/>
              <a:gdLst>
                <a:gd name="T0" fmla="*/ 0 w 54"/>
                <a:gd name="T1" fmla="*/ 9 h 26"/>
                <a:gd name="T2" fmla="*/ 0 w 54"/>
                <a:gd name="T3" fmla="*/ 9 h 26"/>
                <a:gd name="T4" fmla="*/ 0 w 54"/>
                <a:gd name="T5" fmla="*/ 12 h 26"/>
                <a:gd name="T6" fmla="*/ 1 w 54"/>
                <a:gd name="T7" fmla="*/ 14 h 26"/>
                <a:gd name="T8" fmla="*/ 4 w 54"/>
                <a:gd name="T9" fmla="*/ 17 h 26"/>
                <a:gd name="T10" fmla="*/ 7 w 54"/>
                <a:gd name="T11" fmla="*/ 20 h 26"/>
                <a:gd name="T12" fmla="*/ 10 w 54"/>
                <a:gd name="T13" fmla="*/ 22 h 26"/>
                <a:gd name="T14" fmla="*/ 15 w 54"/>
                <a:gd name="T15" fmla="*/ 24 h 26"/>
                <a:gd name="T16" fmla="*/ 19 w 54"/>
                <a:gd name="T17" fmla="*/ 25 h 26"/>
                <a:gd name="T18" fmla="*/ 24 w 54"/>
                <a:gd name="T19" fmla="*/ 25 h 26"/>
                <a:gd name="T20" fmla="*/ 30 w 54"/>
                <a:gd name="T21" fmla="*/ 25 h 26"/>
                <a:gd name="T22" fmla="*/ 34 w 54"/>
                <a:gd name="T23" fmla="*/ 25 h 26"/>
                <a:gd name="T24" fmla="*/ 39 w 54"/>
                <a:gd name="T25" fmla="*/ 24 h 26"/>
                <a:gd name="T26" fmla="*/ 43 w 54"/>
                <a:gd name="T27" fmla="*/ 23 h 26"/>
                <a:gd name="T28" fmla="*/ 46 w 54"/>
                <a:gd name="T29" fmla="*/ 20 h 26"/>
                <a:gd name="T30" fmla="*/ 49 w 54"/>
                <a:gd name="T31" fmla="*/ 18 h 26"/>
                <a:gd name="T32" fmla="*/ 51 w 54"/>
                <a:gd name="T33" fmla="*/ 15 h 26"/>
                <a:gd name="T34" fmla="*/ 51 w 54"/>
                <a:gd name="T35" fmla="*/ 12 h 26"/>
                <a:gd name="T36" fmla="*/ 53 w 54"/>
                <a:gd name="T37" fmla="*/ 4 h 26"/>
                <a:gd name="T38" fmla="*/ 0 w 54"/>
                <a:gd name="T39" fmla="*/ 0 h 26"/>
                <a:gd name="T40" fmla="*/ 0 w 54"/>
                <a:gd name="T41"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6">
                  <a:moveTo>
                    <a:pt x="0" y="9"/>
                  </a:moveTo>
                  <a:lnTo>
                    <a:pt x="0" y="9"/>
                  </a:lnTo>
                  <a:lnTo>
                    <a:pt x="0" y="12"/>
                  </a:lnTo>
                  <a:lnTo>
                    <a:pt x="1" y="14"/>
                  </a:lnTo>
                  <a:lnTo>
                    <a:pt x="4" y="17"/>
                  </a:lnTo>
                  <a:lnTo>
                    <a:pt x="7" y="20"/>
                  </a:lnTo>
                  <a:lnTo>
                    <a:pt x="10" y="22"/>
                  </a:lnTo>
                  <a:lnTo>
                    <a:pt x="15" y="24"/>
                  </a:lnTo>
                  <a:lnTo>
                    <a:pt x="19" y="25"/>
                  </a:lnTo>
                  <a:lnTo>
                    <a:pt x="24" y="25"/>
                  </a:lnTo>
                  <a:lnTo>
                    <a:pt x="30" y="25"/>
                  </a:lnTo>
                  <a:lnTo>
                    <a:pt x="34" y="25"/>
                  </a:lnTo>
                  <a:lnTo>
                    <a:pt x="39" y="24"/>
                  </a:lnTo>
                  <a:lnTo>
                    <a:pt x="43" y="23"/>
                  </a:lnTo>
                  <a:lnTo>
                    <a:pt x="46" y="20"/>
                  </a:lnTo>
                  <a:lnTo>
                    <a:pt x="49" y="18"/>
                  </a:lnTo>
                  <a:lnTo>
                    <a:pt x="51" y="15"/>
                  </a:lnTo>
                  <a:lnTo>
                    <a:pt x="51" y="12"/>
                  </a:lnTo>
                  <a:lnTo>
                    <a:pt x="53" y="4"/>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0" name="Freeform 191"/>
            <p:cNvSpPr>
              <a:spLocks/>
            </p:cNvSpPr>
            <p:nvPr/>
          </p:nvSpPr>
          <p:spPr bwMode="auto">
            <a:xfrm>
              <a:off x="4097" y="2626"/>
              <a:ext cx="47" cy="26"/>
            </a:xfrm>
            <a:custGeom>
              <a:avLst/>
              <a:gdLst>
                <a:gd name="T0" fmla="*/ 21 w 47"/>
                <a:gd name="T1" fmla="*/ 25 h 26"/>
                <a:gd name="T2" fmla="*/ 17 w 47"/>
                <a:gd name="T3" fmla="*/ 24 h 26"/>
                <a:gd name="T4" fmla="*/ 12 w 47"/>
                <a:gd name="T5" fmla="*/ 23 h 26"/>
                <a:gd name="T6" fmla="*/ 9 w 47"/>
                <a:gd name="T7" fmla="*/ 22 h 26"/>
                <a:gd name="T8" fmla="*/ 6 w 47"/>
                <a:gd name="T9" fmla="*/ 20 h 26"/>
                <a:gd name="T10" fmla="*/ 4 w 47"/>
                <a:gd name="T11" fmla="*/ 19 h 26"/>
                <a:gd name="T12" fmla="*/ 1 w 47"/>
                <a:gd name="T13" fmla="*/ 16 h 26"/>
                <a:gd name="T14" fmla="*/ 0 w 47"/>
                <a:gd name="T15" fmla="*/ 14 h 26"/>
                <a:gd name="T16" fmla="*/ 0 w 47"/>
                <a:gd name="T17" fmla="*/ 11 h 26"/>
                <a:gd name="T18" fmla="*/ 0 w 47"/>
                <a:gd name="T19" fmla="*/ 9 h 26"/>
                <a:gd name="T20" fmla="*/ 2 w 47"/>
                <a:gd name="T21" fmla="*/ 6 h 26"/>
                <a:gd name="T22" fmla="*/ 4 w 47"/>
                <a:gd name="T23" fmla="*/ 5 h 26"/>
                <a:gd name="T24" fmla="*/ 7 w 47"/>
                <a:gd name="T25" fmla="*/ 3 h 26"/>
                <a:gd name="T26" fmla="*/ 11 w 47"/>
                <a:gd name="T27" fmla="*/ 2 h 26"/>
                <a:gd name="T28" fmla="*/ 15 w 47"/>
                <a:gd name="T29" fmla="*/ 1 h 26"/>
                <a:gd name="T30" fmla="*/ 19 w 47"/>
                <a:gd name="T31" fmla="*/ 0 h 26"/>
                <a:gd name="T32" fmla="*/ 24 w 47"/>
                <a:gd name="T33" fmla="*/ 0 h 26"/>
                <a:gd name="T34" fmla="*/ 28 w 47"/>
                <a:gd name="T35" fmla="*/ 1 h 26"/>
                <a:gd name="T36" fmla="*/ 33 w 47"/>
                <a:gd name="T37" fmla="*/ 2 h 26"/>
                <a:gd name="T38" fmla="*/ 36 w 47"/>
                <a:gd name="T39" fmla="*/ 3 h 26"/>
                <a:gd name="T40" fmla="*/ 40 w 47"/>
                <a:gd name="T41" fmla="*/ 5 h 26"/>
                <a:gd name="T42" fmla="*/ 42 w 47"/>
                <a:gd name="T43" fmla="*/ 7 h 26"/>
                <a:gd name="T44" fmla="*/ 44 w 47"/>
                <a:gd name="T45" fmla="*/ 10 h 26"/>
                <a:gd name="T46" fmla="*/ 45 w 47"/>
                <a:gd name="T47" fmla="*/ 12 h 26"/>
                <a:gd name="T48" fmla="*/ 46 w 47"/>
                <a:gd name="T49" fmla="*/ 15 h 26"/>
                <a:gd name="T50" fmla="*/ 45 w 47"/>
                <a:gd name="T51" fmla="*/ 16 h 26"/>
                <a:gd name="T52" fmla="*/ 43 w 47"/>
                <a:gd name="T53" fmla="*/ 19 h 26"/>
                <a:gd name="T54" fmla="*/ 41 w 47"/>
                <a:gd name="T55" fmla="*/ 21 h 26"/>
                <a:gd name="T56" fmla="*/ 38 w 47"/>
                <a:gd name="T57" fmla="*/ 23 h 26"/>
                <a:gd name="T58" fmla="*/ 35 w 47"/>
                <a:gd name="T59" fmla="*/ 24 h 26"/>
                <a:gd name="T60" fmla="*/ 30 w 47"/>
                <a:gd name="T61" fmla="*/ 24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6" y="20"/>
                  </a:lnTo>
                  <a:lnTo>
                    <a:pt x="4" y="19"/>
                  </a:lnTo>
                  <a:lnTo>
                    <a:pt x="1" y="16"/>
                  </a:lnTo>
                  <a:lnTo>
                    <a:pt x="0" y="14"/>
                  </a:lnTo>
                  <a:lnTo>
                    <a:pt x="0" y="11"/>
                  </a:lnTo>
                  <a:lnTo>
                    <a:pt x="0" y="9"/>
                  </a:lnTo>
                  <a:lnTo>
                    <a:pt x="2" y="6"/>
                  </a:lnTo>
                  <a:lnTo>
                    <a:pt x="4" y="5"/>
                  </a:lnTo>
                  <a:lnTo>
                    <a:pt x="7" y="3"/>
                  </a:lnTo>
                  <a:lnTo>
                    <a:pt x="11" y="2"/>
                  </a:lnTo>
                  <a:lnTo>
                    <a:pt x="15" y="1"/>
                  </a:lnTo>
                  <a:lnTo>
                    <a:pt x="19" y="0"/>
                  </a:lnTo>
                  <a:lnTo>
                    <a:pt x="24" y="0"/>
                  </a:lnTo>
                  <a:lnTo>
                    <a:pt x="28" y="1"/>
                  </a:lnTo>
                  <a:lnTo>
                    <a:pt x="33" y="2"/>
                  </a:lnTo>
                  <a:lnTo>
                    <a:pt x="36" y="3"/>
                  </a:lnTo>
                  <a:lnTo>
                    <a:pt x="40" y="5"/>
                  </a:lnTo>
                  <a:lnTo>
                    <a:pt x="42" y="7"/>
                  </a:lnTo>
                  <a:lnTo>
                    <a:pt x="44" y="10"/>
                  </a:lnTo>
                  <a:lnTo>
                    <a:pt x="45" y="12"/>
                  </a:lnTo>
                  <a:lnTo>
                    <a:pt x="46" y="15"/>
                  </a:lnTo>
                  <a:lnTo>
                    <a:pt x="45" y="16"/>
                  </a:lnTo>
                  <a:lnTo>
                    <a:pt x="43" y="19"/>
                  </a:lnTo>
                  <a:lnTo>
                    <a:pt x="41" y="21"/>
                  </a:lnTo>
                  <a:lnTo>
                    <a:pt x="38" y="23"/>
                  </a:lnTo>
                  <a:lnTo>
                    <a:pt x="35" y="24"/>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1" name="Freeform 192"/>
            <p:cNvSpPr>
              <a:spLocks/>
            </p:cNvSpPr>
            <p:nvPr/>
          </p:nvSpPr>
          <p:spPr bwMode="auto">
            <a:xfrm>
              <a:off x="4097" y="2626"/>
              <a:ext cx="53" cy="32"/>
            </a:xfrm>
            <a:custGeom>
              <a:avLst/>
              <a:gdLst>
                <a:gd name="T0" fmla="*/ 24 w 53"/>
                <a:gd name="T1" fmla="*/ 31 h 32"/>
                <a:gd name="T2" fmla="*/ 24 w 53"/>
                <a:gd name="T3" fmla="*/ 31 h 32"/>
                <a:gd name="T4" fmla="*/ 19 w 53"/>
                <a:gd name="T5" fmla="*/ 30 h 32"/>
                <a:gd name="T6" fmla="*/ 14 w 53"/>
                <a:gd name="T7" fmla="*/ 29 h 32"/>
                <a:gd name="T8" fmla="*/ 10 w 53"/>
                <a:gd name="T9" fmla="*/ 27 h 32"/>
                <a:gd name="T10" fmla="*/ 7 w 53"/>
                <a:gd name="T11" fmla="*/ 25 h 32"/>
                <a:gd name="T12" fmla="*/ 4 w 53"/>
                <a:gd name="T13" fmla="*/ 23 h 32"/>
                <a:gd name="T14" fmla="*/ 1 w 53"/>
                <a:gd name="T15" fmla="*/ 20 h 32"/>
                <a:gd name="T16" fmla="*/ 0 w 53"/>
                <a:gd name="T17" fmla="*/ 17 h 32"/>
                <a:gd name="T18" fmla="*/ 0 w 53"/>
                <a:gd name="T19" fmla="*/ 14 h 32"/>
                <a:gd name="T20" fmla="*/ 0 w 53"/>
                <a:gd name="T21" fmla="*/ 11 h 32"/>
                <a:gd name="T22" fmla="*/ 2 w 53"/>
                <a:gd name="T23" fmla="*/ 8 h 32"/>
                <a:gd name="T24" fmla="*/ 5 w 53"/>
                <a:gd name="T25" fmla="*/ 6 h 32"/>
                <a:gd name="T26" fmla="*/ 8 w 53"/>
                <a:gd name="T27" fmla="*/ 4 h 32"/>
                <a:gd name="T28" fmla="*/ 12 w 53"/>
                <a:gd name="T29" fmla="*/ 2 h 32"/>
                <a:gd name="T30" fmla="*/ 17 w 53"/>
                <a:gd name="T31" fmla="*/ 1 h 32"/>
                <a:gd name="T32" fmla="*/ 22 w 53"/>
                <a:gd name="T33" fmla="*/ 0 h 32"/>
                <a:gd name="T34" fmla="*/ 27 w 53"/>
                <a:gd name="T35" fmla="*/ 0 h 32"/>
                <a:gd name="T36" fmla="*/ 32 w 53"/>
                <a:gd name="T37" fmla="*/ 1 h 32"/>
                <a:gd name="T38" fmla="*/ 37 w 53"/>
                <a:gd name="T39" fmla="*/ 3 h 32"/>
                <a:gd name="T40" fmla="*/ 41 w 53"/>
                <a:gd name="T41" fmla="*/ 4 h 32"/>
                <a:gd name="T42" fmla="*/ 45 w 53"/>
                <a:gd name="T43" fmla="*/ 6 h 32"/>
                <a:gd name="T44" fmla="*/ 48 w 53"/>
                <a:gd name="T45" fmla="*/ 9 h 32"/>
                <a:gd name="T46" fmla="*/ 50 w 53"/>
                <a:gd name="T47" fmla="*/ 12 h 32"/>
                <a:gd name="T48" fmla="*/ 51 w 53"/>
                <a:gd name="T49" fmla="*/ 15 h 32"/>
                <a:gd name="T50" fmla="*/ 52 w 53"/>
                <a:gd name="T51" fmla="*/ 18 h 32"/>
                <a:gd name="T52" fmla="*/ 51 w 53"/>
                <a:gd name="T53" fmla="*/ 20 h 32"/>
                <a:gd name="T54" fmla="*/ 49 w 53"/>
                <a:gd name="T55" fmla="*/ 23 h 32"/>
                <a:gd name="T56" fmla="*/ 46 w 53"/>
                <a:gd name="T57" fmla="*/ 26 h 32"/>
                <a:gd name="T58" fmla="*/ 43 w 53"/>
                <a:gd name="T59" fmla="*/ 28 h 32"/>
                <a:gd name="T60" fmla="*/ 39 w 53"/>
                <a:gd name="T61" fmla="*/ 30 h 32"/>
                <a:gd name="T62" fmla="*/ 34 w 53"/>
                <a:gd name="T63" fmla="*/ 30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9"/>
                  </a:lnTo>
                  <a:lnTo>
                    <a:pt x="10" y="27"/>
                  </a:lnTo>
                  <a:lnTo>
                    <a:pt x="7" y="25"/>
                  </a:lnTo>
                  <a:lnTo>
                    <a:pt x="4" y="23"/>
                  </a:lnTo>
                  <a:lnTo>
                    <a:pt x="1" y="20"/>
                  </a:lnTo>
                  <a:lnTo>
                    <a:pt x="0" y="17"/>
                  </a:lnTo>
                  <a:lnTo>
                    <a:pt x="0" y="14"/>
                  </a:lnTo>
                  <a:lnTo>
                    <a:pt x="0" y="11"/>
                  </a:lnTo>
                  <a:lnTo>
                    <a:pt x="2" y="8"/>
                  </a:lnTo>
                  <a:lnTo>
                    <a:pt x="5" y="6"/>
                  </a:lnTo>
                  <a:lnTo>
                    <a:pt x="8" y="4"/>
                  </a:lnTo>
                  <a:lnTo>
                    <a:pt x="12" y="2"/>
                  </a:lnTo>
                  <a:lnTo>
                    <a:pt x="17" y="1"/>
                  </a:lnTo>
                  <a:lnTo>
                    <a:pt x="22" y="0"/>
                  </a:lnTo>
                  <a:lnTo>
                    <a:pt x="27" y="0"/>
                  </a:lnTo>
                  <a:lnTo>
                    <a:pt x="32" y="1"/>
                  </a:lnTo>
                  <a:lnTo>
                    <a:pt x="37" y="3"/>
                  </a:lnTo>
                  <a:lnTo>
                    <a:pt x="41" y="4"/>
                  </a:lnTo>
                  <a:lnTo>
                    <a:pt x="45" y="6"/>
                  </a:lnTo>
                  <a:lnTo>
                    <a:pt x="48" y="9"/>
                  </a:lnTo>
                  <a:lnTo>
                    <a:pt x="50" y="12"/>
                  </a:lnTo>
                  <a:lnTo>
                    <a:pt x="51" y="15"/>
                  </a:lnTo>
                  <a:lnTo>
                    <a:pt x="52" y="18"/>
                  </a:lnTo>
                  <a:lnTo>
                    <a:pt x="51" y="20"/>
                  </a:lnTo>
                  <a:lnTo>
                    <a:pt x="49" y="23"/>
                  </a:lnTo>
                  <a:lnTo>
                    <a:pt x="46" y="26"/>
                  </a:lnTo>
                  <a:lnTo>
                    <a:pt x="43" y="28"/>
                  </a:lnTo>
                  <a:lnTo>
                    <a:pt x="39" y="30"/>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2" name="Freeform 193"/>
            <p:cNvSpPr>
              <a:spLocks/>
            </p:cNvSpPr>
            <p:nvPr/>
          </p:nvSpPr>
          <p:spPr bwMode="auto">
            <a:xfrm>
              <a:off x="4102" y="2630"/>
              <a:ext cx="36" cy="19"/>
            </a:xfrm>
            <a:custGeom>
              <a:avLst/>
              <a:gdLst>
                <a:gd name="T0" fmla="*/ 17 w 36"/>
                <a:gd name="T1" fmla="*/ 18 h 19"/>
                <a:gd name="T2" fmla="*/ 13 w 36"/>
                <a:gd name="T3" fmla="*/ 18 h 19"/>
                <a:gd name="T4" fmla="*/ 9 w 36"/>
                <a:gd name="T5" fmla="*/ 17 h 19"/>
                <a:gd name="T6" fmla="*/ 7 w 36"/>
                <a:gd name="T7" fmla="*/ 17 h 19"/>
                <a:gd name="T8" fmla="*/ 4 w 36"/>
                <a:gd name="T9" fmla="*/ 15 h 19"/>
                <a:gd name="T10" fmla="*/ 3 w 36"/>
                <a:gd name="T11" fmla="*/ 14 h 19"/>
                <a:gd name="T12" fmla="*/ 1 w 36"/>
                <a:gd name="T13" fmla="*/ 12 h 19"/>
                <a:gd name="T14" fmla="*/ 0 w 36"/>
                <a:gd name="T15" fmla="*/ 11 h 19"/>
                <a:gd name="T16" fmla="*/ 0 w 36"/>
                <a:gd name="T17" fmla="*/ 8 h 19"/>
                <a:gd name="T18" fmla="*/ 1 w 36"/>
                <a:gd name="T19" fmla="*/ 7 h 19"/>
                <a:gd name="T20" fmla="*/ 2 w 36"/>
                <a:gd name="T21" fmla="*/ 5 h 19"/>
                <a:gd name="T22" fmla="*/ 3 w 36"/>
                <a:gd name="T23" fmla="*/ 3 h 19"/>
                <a:gd name="T24" fmla="*/ 6 w 36"/>
                <a:gd name="T25" fmla="*/ 2 h 19"/>
                <a:gd name="T26" fmla="*/ 9 w 36"/>
                <a:gd name="T27" fmla="*/ 1 h 19"/>
                <a:gd name="T28" fmla="*/ 12 w 36"/>
                <a:gd name="T29" fmla="*/ 1 h 19"/>
                <a:gd name="T30" fmla="*/ 15 w 36"/>
                <a:gd name="T31" fmla="*/ 0 h 19"/>
                <a:gd name="T32" fmla="*/ 19 w 36"/>
                <a:gd name="T33" fmla="*/ 0 h 19"/>
                <a:gd name="T34" fmla="*/ 22 w 36"/>
                <a:gd name="T35" fmla="*/ 1 h 19"/>
                <a:gd name="T36" fmla="*/ 26 w 36"/>
                <a:gd name="T37" fmla="*/ 1 h 19"/>
                <a:gd name="T38" fmla="*/ 28 w 36"/>
                <a:gd name="T39" fmla="*/ 2 h 19"/>
                <a:gd name="T40" fmla="*/ 31 w 36"/>
                <a:gd name="T41" fmla="*/ 4 h 19"/>
                <a:gd name="T42" fmla="*/ 33 w 36"/>
                <a:gd name="T43" fmla="*/ 5 h 19"/>
                <a:gd name="T44" fmla="*/ 34 w 36"/>
                <a:gd name="T45" fmla="*/ 7 h 19"/>
                <a:gd name="T46" fmla="*/ 35 w 36"/>
                <a:gd name="T47" fmla="*/ 9 h 19"/>
                <a:gd name="T48" fmla="*/ 35 w 36"/>
                <a:gd name="T49" fmla="*/ 11 h 19"/>
                <a:gd name="T50" fmla="*/ 34 w 36"/>
                <a:gd name="T51" fmla="*/ 12 h 19"/>
                <a:gd name="T52" fmla="*/ 33 w 36"/>
                <a:gd name="T53" fmla="*/ 14 h 19"/>
                <a:gd name="T54" fmla="*/ 32 w 36"/>
                <a:gd name="T55" fmla="*/ 15 h 19"/>
                <a:gd name="T56" fmla="*/ 30 w 36"/>
                <a:gd name="T57" fmla="*/ 17 h 19"/>
                <a:gd name="T58" fmla="*/ 26 w 36"/>
                <a:gd name="T59" fmla="*/ 17 h 19"/>
                <a:gd name="T60" fmla="*/ 24 w 36"/>
                <a:gd name="T61" fmla="*/ 18 h 19"/>
                <a:gd name="T62" fmla="*/ 20 w 36"/>
                <a:gd name="T63" fmla="*/ 18 h 19"/>
                <a:gd name="T64" fmla="*/ 17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7" y="18"/>
                  </a:moveTo>
                  <a:lnTo>
                    <a:pt x="13" y="18"/>
                  </a:lnTo>
                  <a:lnTo>
                    <a:pt x="9" y="17"/>
                  </a:lnTo>
                  <a:lnTo>
                    <a:pt x="7" y="17"/>
                  </a:lnTo>
                  <a:lnTo>
                    <a:pt x="4" y="15"/>
                  </a:lnTo>
                  <a:lnTo>
                    <a:pt x="3" y="14"/>
                  </a:lnTo>
                  <a:lnTo>
                    <a:pt x="1" y="12"/>
                  </a:lnTo>
                  <a:lnTo>
                    <a:pt x="0" y="11"/>
                  </a:lnTo>
                  <a:lnTo>
                    <a:pt x="0" y="8"/>
                  </a:lnTo>
                  <a:lnTo>
                    <a:pt x="1" y="7"/>
                  </a:lnTo>
                  <a:lnTo>
                    <a:pt x="2" y="5"/>
                  </a:lnTo>
                  <a:lnTo>
                    <a:pt x="3" y="3"/>
                  </a:lnTo>
                  <a:lnTo>
                    <a:pt x="6" y="2"/>
                  </a:lnTo>
                  <a:lnTo>
                    <a:pt x="9" y="1"/>
                  </a:lnTo>
                  <a:lnTo>
                    <a:pt x="12" y="1"/>
                  </a:lnTo>
                  <a:lnTo>
                    <a:pt x="15" y="0"/>
                  </a:lnTo>
                  <a:lnTo>
                    <a:pt x="19" y="0"/>
                  </a:lnTo>
                  <a:lnTo>
                    <a:pt x="22" y="1"/>
                  </a:lnTo>
                  <a:lnTo>
                    <a:pt x="26" y="1"/>
                  </a:lnTo>
                  <a:lnTo>
                    <a:pt x="28" y="2"/>
                  </a:lnTo>
                  <a:lnTo>
                    <a:pt x="31" y="4"/>
                  </a:lnTo>
                  <a:lnTo>
                    <a:pt x="33" y="5"/>
                  </a:lnTo>
                  <a:lnTo>
                    <a:pt x="34" y="7"/>
                  </a:lnTo>
                  <a:lnTo>
                    <a:pt x="35" y="9"/>
                  </a:lnTo>
                  <a:lnTo>
                    <a:pt x="35" y="11"/>
                  </a:lnTo>
                  <a:lnTo>
                    <a:pt x="34" y="12"/>
                  </a:lnTo>
                  <a:lnTo>
                    <a:pt x="33" y="14"/>
                  </a:lnTo>
                  <a:lnTo>
                    <a:pt x="32" y="15"/>
                  </a:lnTo>
                  <a:lnTo>
                    <a:pt x="30" y="17"/>
                  </a:lnTo>
                  <a:lnTo>
                    <a:pt x="26" y="17"/>
                  </a:lnTo>
                  <a:lnTo>
                    <a:pt x="24" y="18"/>
                  </a:lnTo>
                  <a:lnTo>
                    <a:pt x="20"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3" name="Freeform 194"/>
            <p:cNvSpPr>
              <a:spLocks/>
            </p:cNvSpPr>
            <p:nvPr/>
          </p:nvSpPr>
          <p:spPr bwMode="auto">
            <a:xfrm>
              <a:off x="4102" y="2630"/>
              <a:ext cx="42" cy="25"/>
            </a:xfrm>
            <a:custGeom>
              <a:avLst/>
              <a:gdLst>
                <a:gd name="T0" fmla="*/ 20 w 42"/>
                <a:gd name="T1" fmla="*/ 24 h 25"/>
                <a:gd name="T2" fmla="*/ 20 w 42"/>
                <a:gd name="T3" fmla="*/ 24 h 25"/>
                <a:gd name="T4" fmla="*/ 15 w 42"/>
                <a:gd name="T5" fmla="*/ 24 h 25"/>
                <a:gd name="T6" fmla="*/ 11 w 42"/>
                <a:gd name="T7" fmla="*/ 23 h 25"/>
                <a:gd name="T8" fmla="*/ 8 w 42"/>
                <a:gd name="T9" fmla="*/ 22 h 25"/>
                <a:gd name="T10" fmla="*/ 5 w 42"/>
                <a:gd name="T11" fmla="*/ 20 h 25"/>
                <a:gd name="T12" fmla="*/ 3 w 42"/>
                <a:gd name="T13" fmla="*/ 18 h 25"/>
                <a:gd name="T14" fmla="*/ 1 w 42"/>
                <a:gd name="T15" fmla="*/ 16 h 25"/>
                <a:gd name="T16" fmla="*/ 0 w 42"/>
                <a:gd name="T17" fmla="*/ 14 h 25"/>
                <a:gd name="T18" fmla="*/ 0 w 42"/>
                <a:gd name="T19" fmla="*/ 11 h 25"/>
                <a:gd name="T20" fmla="*/ 1 w 42"/>
                <a:gd name="T21" fmla="*/ 9 h 25"/>
                <a:gd name="T22" fmla="*/ 2 w 42"/>
                <a:gd name="T23" fmla="*/ 7 h 25"/>
                <a:gd name="T24" fmla="*/ 4 w 42"/>
                <a:gd name="T25" fmla="*/ 4 h 25"/>
                <a:gd name="T26" fmla="*/ 7 w 42"/>
                <a:gd name="T27" fmla="*/ 3 h 25"/>
                <a:gd name="T28" fmla="*/ 10 w 42"/>
                <a:gd name="T29" fmla="*/ 1 h 25"/>
                <a:gd name="T30" fmla="*/ 14 w 42"/>
                <a:gd name="T31" fmla="*/ 1 h 25"/>
                <a:gd name="T32" fmla="*/ 18 w 42"/>
                <a:gd name="T33" fmla="*/ 0 h 25"/>
                <a:gd name="T34" fmla="*/ 22 w 42"/>
                <a:gd name="T35" fmla="*/ 0 h 25"/>
                <a:gd name="T36" fmla="*/ 26 w 42"/>
                <a:gd name="T37" fmla="*/ 1 h 25"/>
                <a:gd name="T38" fmla="*/ 30 w 42"/>
                <a:gd name="T39" fmla="*/ 1 h 25"/>
                <a:gd name="T40" fmla="*/ 33 w 42"/>
                <a:gd name="T41" fmla="*/ 3 h 25"/>
                <a:gd name="T42" fmla="*/ 36 w 42"/>
                <a:gd name="T43" fmla="*/ 5 h 25"/>
                <a:gd name="T44" fmla="*/ 39 w 42"/>
                <a:gd name="T45" fmla="*/ 7 h 25"/>
                <a:gd name="T46" fmla="*/ 40 w 42"/>
                <a:gd name="T47" fmla="*/ 9 h 25"/>
                <a:gd name="T48" fmla="*/ 41 w 42"/>
                <a:gd name="T49" fmla="*/ 12 h 25"/>
                <a:gd name="T50" fmla="*/ 41 w 42"/>
                <a:gd name="T51" fmla="*/ 14 h 25"/>
                <a:gd name="T52" fmla="*/ 40 w 42"/>
                <a:gd name="T53" fmla="*/ 16 h 25"/>
                <a:gd name="T54" fmla="*/ 39 w 42"/>
                <a:gd name="T55" fmla="*/ 19 h 25"/>
                <a:gd name="T56" fmla="*/ 37 w 42"/>
                <a:gd name="T57" fmla="*/ 20 h 25"/>
                <a:gd name="T58" fmla="*/ 35 w 42"/>
                <a:gd name="T59" fmla="*/ 22 h 25"/>
                <a:gd name="T60" fmla="*/ 31 w 42"/>
                <a:gd name="T61" fmla="*/ 23 h 25"/>
                <a:gd name="T62" fmla="*/ 28 w 42"/>
                <a:gd name="T63" fmla="*/ 24 h 25"/>
                <a:gd name="T64" fmla="*/ 24 w 42"/>
                <a:gd name="T65" fmla="*/ 24 h 25"/>
                <a:gd name="T66" fmla="*/ 20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20" y="24"/>
                  </a:moveTo>
                  <a:lnTo>
                    <a:pt x="20" y="24"/>
                  </a:lnTo>
                  <a:lnTo>
                    <a:pt x="15" y="24"/>
                  </a:lnTo>
                  <a:lnTo>
                    <a:pt x="11" y="23"/>
                  </a:lnTo>
                  <a:lnTo>
                    <a:pt x="8" y="22"/>
                  </a:lnTo>
                  <a:lnTo>
                    <a:pt x="5" y="20"/>
                  </a:lnTo>
                  <a:lnTo>
                    <a:pt x="3" y="18"/>
                  </a:lnTo>
                  <a:lnTo>
                    <a:pt x="1" y="16"/>
                  </a:lnTo>
                  <a:lnTo>
                    <a:pt x="0" y="14"/>
                  </a:lnTo>
                  <a:lnTo>
                    <a:pt x="0" y="11"/>
                  </a:lnTo>
                  <a:lnTo>
                    <a:pt x="1" y="9"/>
                  </a:lnTo>
                  <a:lnTo>
                    <a:pt x="2" y="7"/>
                  </a:lnTo>
                  <a:lnTo>
                    <a:pt x="4" y="4"/>
                  </a:lnTo>
                  <a:lnTo>
                    <a:pt x="7" y="3"/>
                  </a:lnTo>
                  <a:lnTo>
                    <a:pt x="10" y="1"/>
                  </a:lnTo>
                  <a:lnTo>
                    <a:pt x="14" y="1"/>
                  </a:lnTo>
                  <a:lnTo>
                    <a:pt x="18" y="0"/>
                  </a:lnTo>
                  <a:lnTo>
                    <a:pt x="22" y="0"/>
                  </a:lnTo>
                  <a:lnTo>
                    <a:pt x="26" y="1"/>
                  </a:lnTo>
                  <a:lnTo>
                    <a:pt x="30" y="1"/>
                  </a:lnTo>
                  <a:lnTo>
                    <a:pt x="33" y="3"/>
                  </a:lnTo>
                  <a:lnTo>
                    <a:pt x="36" y="5"/>
                  </a:lnTo>
                  <a:lnTo>
                    <a:pt x="39" y="7"/>
                  </a:lnTo>
                  <a:lnTo>
                    <a:pt x="40" y="9"/>
                  </a:lnTo>
                  <a:lnTo>
                    <a:pt x="41" y="12"/>
                  </a:lnTo>
                  <a:lnTo>
                    <a:pt x="41" y="14"/>
                  </a:lnTo>
                  <a:lnTo>
                    <a:pt x="40" y="16"/>
                  </a:lnTo>
                  <a:lnTo>
                    <a:pt x="39" y="19"/>
                  </a:lnTo>
                  <a:lnTo>
                    <a:pt x="37" y="20"/>
                  </a:lnTo>
                  <a:lnTo>
                    <a:pt x="35" y="22"/>
                  </a:lnTo>
                  <a:lnTo>
                    <a:pt x="31" y="23"/>
                  </a:lnTo>
                  <a:lnTo>
                    <a:pt x="28" y="24"/>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4" name="Freeform 195"/>
            <p:cNvSpPr>
              <a:spLocks/>
            </p:cNvSpPr>
            <p:nvPr/>
          </p:nvSpPr>
          <p:spPr bwMode="auto">
            <a:xfrm>
              <a:off x="4136" y="2653"/>
              <a:ext cx="2" cy="3"/>
            </a:xfrm>
            <a:custGeom>
              <a:avLst/>
              <a:gdLst>
                <a:gd name="T0" fmla="*/ 1 w 2"/>
                <a:gd name="T1" fmla="*/ 2 h 3"/>
                <a:gd name="T2" fmla="*/ 1 w 2"/>
                <a:gd name="T3" fmla="*/ 2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2"/>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5" name="Freeform 196"/>
            <p:cNvSpPr>
              <a:spLocks/>
            </p:cNvSpPr>
            <p:nvPr/>
          </p:nvSpPr>
          <p:spPr bwMode="auto">
            <a:xfrm>
              <a:off x="4106" y="2653"/>
              <a:ext cx="31" cy="8"/>
            </a:xfrm>
            <a:custGeom>
              <a:avLst/>
              <a:gdLst>
                <a:gd name="T0" fmla="*/ 0 w 31"/>
                <a:gd name="T1" fmla="*/ 5 h 8"/>
                <a:gd name="T2" fmla="*/ 8 w 31"/>
                <a:gd name="T3" fmla="*/ 6 h 8"/>
                <a:gd name="T4" fmla="*/ 13 w 31"/>
                <a:gd name="T5" fmla="*/ 7 h 8"/>
                <a:gd name="T6" fmla="*/ 18 w 31"/>
                <a:gd name="T7" fmla="*/ 7 h 8"/>
                <a:gd name="T8" fmla="*/ 22 w 31"/>
                <a:gd name="T9" fmla="*/ 6 h 8"/>
                <a:gd name="T10" fmla="*/ 26 w 31"/>
                <a:gd name="T11" fmla="*/ 6 h 8"/>
                <a:gd name="T12" fmla="*/ 28 w 31"/>
                <a:gd name="T13" fmla="*/ 5 h 8"/>
                <a:gd name="T14" fmla="*/ 29 w 31"/>
                <a:gd name="T15" fmla="*/ 5 h 8"/>
                <a:gd name="T16" fmla="*/ 30 w 31"/>
                <a:gd name="T17" fmla="*/ 4 h 8"/>
                <a:gd name="T18" fmla="*/ 25 w 31"/>
                <a:gd name="T19" fmla="*/ 1 h 8"/>
                <a:gd name="T20" fmla="*/ 24 w 31"/>
                <a:gd name="T21" fmla="*/ 1 h 8"/>
                <a:gd name="T22" fmla="*/ 23 w 31"/>
                <a:gd name="T23" fmla="*/ 2 h 8"/>
                <a:gd name="T24" fmla="*/ 21 w 31"/>
                <a:gd name="T25" fmla="*/ 2 h 8"/>
                <a:gd name="T26" fmla="*/ 18 w 31"/>
                <a:gd name="T27" fmla="*/ 2 h 8"/>
                <a:gd name="T28" fmla="*/ 14 w 31"/>
                <a:gd name="T29" fmla="*/ 2 h 8"/>
                <a:gd name="T30" fmla="*/ 9 w 31"/>
                <a:gd name="T31" fmla="*/ 2 h 8"/>
                <a:gd name="T32" fmla="*/ 3 w 31"/>
                <a:gd name="T33" fmla="*/ 0 h 8"/>
                <a:gd name="T34" fmla="*/ 0 w 31"/>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8">
                  <a:moveTo>
                    <a:pt x="0" y="5"/>
                  </a:moveTo>
                  <a:lnTo>
                    <a:pt x="8" y="6"/>
                  </a:lnTo>
                  <a:lnTo>
                    <a:pt x="13" y="7"/>
                  </a:lnTo>
                  <a:lnTo>
                    <a:pt x="18" y="7"/>
                  </a:lnTo>
                  <a:lnTo>
                    <a:pt x="22" y="6"/>
                  </a:lnTo>
                  <a:lnTo>
                    <a:pt x="26" y="6"/>
                  </a:lnTo>
                  <a:lnTo>
                    <a:pt x="28" y="5"/>
                  </a:lnTo>
                  <a:lnTo>
                    <a:pt x="29" y="5"/>
                  </a:lnTo>
                  <a:lnTo>
                    <a:pt x="30" y="4"/>
                  </a:lnTo>
                  <a:lnTo>
                    <a:pt x="25" y="1"/>
                  </a:lnTo>
                  <a:lnTo>
                    <a:pt x="24" y="1"/>
                  </a:lnTo>
                  <a:lnTo>
                    <a:pt x="23" y="2"/>
                  </a:lnTo>
                  <a:lnTo>
                    <a:pt x="21" y="2"/>
                  </a:lnTo>
                  <a:lnTo>
                    <a:pt x="18" y="2"/>
                  </a:lnTo>
                  <a:lnTo>
                    <a:pt x="14"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6" name="Freeform 197"/>
            <p:cNvSpPr>
              <a:spLocks/>
            </p:cNvSpPr>
            <p:nvPr/>
          </p:nvSpPr>
          <p:spPr bwMode="auto">
            <a:xfrm>
              <a:off x="4103" y="2653"/>
              <a:ext cx="1" cy="5"/>
            </a:xfrm>
            <a:custGeom>
              <a:avLst/>
              <a:gdLst>
                <a:gd name="T0" fmla="*/ 0 w 1"/>
                <a:gd name="T1" fmla="*/ 0 h 5"/>
                <a:gd name="T2" fmla="*/ 0 w 1"/>
                <a:gd name="T3" fmla="*/ 0 h 5"/>
                <a:gd name="T4" fmla="*/ 0 w 1"/>
                <a:gd name="T5" fmla="*/ 1 h 5"/>
                <a:gd name="T6" fmla="*/ 0 w 1"/>
                <a:gd name="T7" fmla="*/ 3 h 5"/>
                <a:gd name="T8" fmla="*/ 0 w 1"/>
                <a:gd name="T9" fmla="*/ 4 h 5"/>
                <a:gd name="T10" fmla="*/ 0 w 1"/>
                <a:gd name="T11" fmla="*/ 0 h 5"/>
              </a:gdLst>
              <a:ahLst/>
              <a:cxnLst>
                <a:cxn ang="0">
                  <a:pos x="T0" y="T1"/>
                </a:cxn>
                <a:cxn ang="0">
                  <a:pos x="T2" y="T3"/>
                </a:cxn>
                <a:cxn ang="0">
                  <a:pos x="T4" y="T5"/>
                </a:cxn>
                <a:cxn ang="0">
                  <a:pos x="T6" y="T7"/>
                </a:cxn>
                <a:cxn ang="0">
                  <a:pos x="T8" y="T9"/>
                </a:cxn>
                <a:cxn ang="0">
                  <a:pos x="T10" y="T11"/>
                </a:cxn>
              </a:cxnLst>
              <a:rect l="0" t="0" r="r" b="b"/>
              <a:pathLst>
                <a:path w="1" h="5">
                  <a:moveTo>
                    <a:pt x="0" y="0"/>
                  </a:moveTo>
                  <a:lnTo>
                    <a:pt x="0" y="0"/>
                  </a:lnTo>
                  <a:lnTo>
                    <a:pt x="0" y="1"/>
                  </a:lnTo>
                  <a:lnTo>
                    <a:pt x="0" y="3"/>
                  </a:lnTo>
                  <a:lnTo>
                    <a:pt x="0" y="4"/>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7" name="Freeform 198"/>
            <p:cNvSpPr>
              <a:spLocks/>
            </p:cNvSpPr>
            <p:nvPr/>
          </p:nvSpPr>
          <p:spPr bwMode="auto">
            <a:xfrm>
              <a:off x="4039" y="2615"/>
              <a:ext cx="48" cy="21"/>
            </a:xfrm>
            <a:custGeom>
              <a:avLst/>
              <a:gdLst>
                <a:gd name="T0" fmla="*/ 0 w 48"/>
                <a:gd name="T1" fmla="*/ 6 h 21"/>
                <a:gd name="T2" fmla="*/ 0 w 48"/>
                <a:gd name="T3" fmla="*/ 9 h 21"/>
                <a:gd name="T4" fmla="*/ 2 w 48"/>
                <a:gd name="T5" fmla="*/ 12 h 21"/>
                <a:gd name="T6" fmla="*/ 4 w 48"/>
                <a:gd name="T7" fmla="*/ 14 h 21"/>
                <a:gd name="T8" fmla="*/ 6 w 48"/>
                <a:gd name="T9" fmla="*/ 15 h 21"/>
                <a:gd name="T10" fmla="*/ 9 w 48"/>
                <a:gd name="T11" fmla="*/ 17 h 21"/>
                <a:gd name="T12" fmla="*/ 13 w 48"/>
                <a:gd name="T13" fmla="*/ 18 h 21"/>
                <a:gd name="T14" fmla="*/ 17 w 48"/>
                <a:gd name="T15" fmla="*/ 19 h 21"/>
                <a:gd name="T16" fmla="*/ 21 w 48"/>
                <a:gd name="T17" fmla="*/ 20 h 21"/>
                <a:gd name="T18" fmla="*/ 27 w 48"/>
                <a:gd name="T19" fmla="*/ 20 h 21"/>
                <a:gd name="T20" fmla="*/ 31 w 48"/>
                <a:gd name="T21" fmla="*/ 19 h 21"/>
                <a:gd name="T22" fmla="*/ 35 w 48"/>
                <a:gd name="T23" fmla="*/ 18 h 21"/>
                <a:gd name="T24" fmla="*/ 38 w 48"/>
                <a:gd name="T25" fmla="*/ 17 h 21"/>
                <a:gd name="T26" fmla="*/ 42 w 48"/>
                <a:gd name="T27" fmla="*/ 15 h 21"/>
                <a:gd name="T28" fmla="*/ 43 w 48"/>
                <a:gd name="T29" fmla="*/ 14 h 21"/>
                <a:gd name="T30" fmla="*/ 45 w 48"/>
                <a:gd name="T31" fmla="*/ 12 h 21"/>
                <a:gd name="T32" fmla="*/ 46 w 48"/>
                <a:gd name="T33" fmla="*/ 9 h 21"/>
                <a:gd name="T34" fmla="*/ 47 w 48"/>
                <a:gd name="T35" fmla="*/ 3 h 21"/>
                <a:gd name="T36" fmla="*/ 1 w 48"/>
                <a:gd name="T37" fmla="*/ 0 h 21"/>
                <a:gd name="T38" fmla="*/ 0 w 48"/>
                <a:gd name="T3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6"/>
                  </a:moveTo>
                  <a:lnTo>
                    <a:pt x="0" y="9"/>
                  </a:lnTo>
                  <a:lnTo>
                    <a:pt x="2" y="12"/>
                  </a:lnTo>
                  <a:lnTo>
                    <a:pt x="4" y="14"/>
                  </a:lnTo>
                  <a:lnTo>
                    <a:pt x="6" y="15"/>
                  </a:lnTo>
                  <a:lnTo>
                    <a:pt x="9" y="17"/>
                  </a:lnTo>
                  <a:lnTo>
                    <a:pt x="13" y="18"/>
                  </a:lnTo>
                  <a:lnTo>
                    <a:pt x="17" y="19"/>
                  </a:lnTo>
                  <a:lnTo>
                    <a:pt x="21" y="20"/>
                  </a:lnTo>
                  <a:lnTo>
                    <a:pt x="27" y="20"/>
                  </a:lnTo>
                  <a:lnTo>
                    <a:pt x="31" y="19"/>
                  </a:lnTo>
                  <a:lnTo>
                    <a:pt x="35" y="18"/>
                  </a:lnTo>
                  <a:lnTo>
                    <a:pt x="38" y="17"/>
                  </a:lnTo>
                  <a:lnTo>
                    <a:pt x="42" y="15"/>
                  </a:lnTo>
                  <a:lnTo>
                    <a:pt x="43" y="14"/>
                  </a:lnTo>
                  <a:lnTo>
                    <a:pt x="45" y="12"/>
                  </a:lnTo>
                  <a:lnTo>
                    <a:pt x="46" y="9"/>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8" name="Freeform 199"/>
            <p:cNvSpPr>
              <a:spLocks/>
            </p:cNvSpPr>
            <p:nvPr/>
          </p:nvSpPr>
          <p:spPr bwMode="auto">
            <a:xfrm>
              <a:off x="4039" y="2615"/>
              <a:ext cx="54" cy="27"/>
            </a:xfrm>
            <a:custGeom>
              <a:avLst/>
              <a:gdLst>
                <a:gd name="T0" fmla="*/ 0 w 54"/>
                <a:gd name="T1" fmla="*/ 8 h 27"/>
                <a:gd name="T2" fmla="*/ 0 w 54"/>
                <a:gd name="T3" fmla="*/ 8 h 27"/>
                <a:gd name="T4" fmla="*/ 0 w 54"/>
                <a:gd name="T5" fmla="*/ 12 h 27"/>
                <a:gd name="T6" fmla="*/ 2 w 54"/>
                <a:gd name="T7" fmla="*/ 15 h 27"/>
                <a:gd name="T8" fmla="*/ 4 w 54"/>
                <a:gd name="T9" fmla="*/ 18 h 27"/>
                <a:gd name="T10" fmla="*/ 7 w 54"/>
                <a:gd name="T11" fmla="*/ 20 h 27"/>
                <a:gd name="T12" fmla="*/ 10 w 54"/>
                <a:gd name="T13" fmla="*/ 22 h 27"/>
                <a:gd name="T14" fmla="*/ 15 w 54"/>
                <a:gd name="T15" fmla="*/ 24 h 27"/>
                <a:gd name="T16" fmla="*/ 19 w 54"/>
                <a:gd name="T17" fmla="*/ 25 h 27"/>
                <a:gd name="T18" fmla="*/ 24 w 54"/>
                <a:gd name="T19" fmla="*/ 26 h 27"/>
                <a:gd name="T20" fmla="*/ 30 w 54"/>
                <a:gd name="T21" fmla="*/ 26 h 27"/>
                <a:gd name="T22" fmla="*/ 35 w 54"/>
                <a:gd name="T23" fmla="*/ 25 h 27"/>
                <a:gd name="T24" fmla="*/ 39 w 54"/>
                <a:gd name="T25" fmla="*/ 24 h 27"/>
                <a:gd name="T26" fmla="*/ 43 w 54"/>
                <a:gd name="T27" fmla="*/ 22 h 27"/>
                <a:gd name="T28" fmla="*/ 47 w 54"/>
                <a:gd name="T29" fmla="*/ 20 h 27"/>
                <a:gd name="T30" fmla="*/ 49 w 54"/>
                <a:gd name="T31" fmla="*/ 18 h 27"/>
                <a:gd name="T32" fmla="*/ 51 w 54"/>
                <a:gd name="T33" fmla="*/ 15 h 27"/>
                <a:gd name="T34" fmla="*/ 52 w 54"/>
                <a:gd name="T35" fmla="*/ 12 h 27"/>
                <a:gd name="T36" fmla="*/ 53 w 54"/>
                <a:gd name="T37" fmla="*/ 4 h 27"/>
                <a:gd name="T38" fmla="*/ 1 w 54"/>
                <a:gd name="T39" fmla="*/ 0 h 27"/>
                <a:gd name="T40" fmla="*/ 0 w 54"/>
                <a:gd name="T4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8"/>
                  </a:moveTo>
                  <a:lnTo>
                    <a:pt x="0" y="8"/>
                  </a:lnTo>
                  <a:lnTo>
                    <a:pt x="0" y="12"/>
                  </a:lnTo>
                  <a:lnTo>
                    <a:pt x="2" y="15"/>
                  </a:lnTo>
                  <a:lnTo>
                    <a:pt x="4" y="18"/>
                  </a:lnTo>
                  <a:lnTo>
                    <a:pt x="7" y="20"/>
                  </a:lnTo>
                  <a:lnTo>
                    <a:pt x="10" y="22"/>
                  </a:lnTo>
                  <a:lnTo>
                    <a:pt x="15" y="24"/>
                  </a:lnTo>
                  <a:lnTo>
                    <a:pt x="19" y="25"/>
                  </a:lnTo>
                  <a:lnTo>
                    <a:pt x="24" y="26"/>
                  </a:lnTo>
                  <a:lnTo>
                    <a:pt x="30" y="26"/>
                  </a:lnTo>
                  <a:lnTo>
                    <a:pt x="35" y="25"/>
                  </a:lnTo>
                  <a:lnTo>
                    <a:pt x="39" y="24"/>
                  </a:lnTo>
                  <a:lnTo>
                    <a:pt x="43" y="22"/>
                  </a:lnTo>
                  <a:lnTo>
                    <a:pt x="47" y="20"/>
                  </a:lnTo>
                  <a:lnTo>
                    <a:pt x="49" y="18"/>
                  </a:lnTo>
                  <a:lnTo>
                    <a:pt x="51" y="15"/>
                  </a:lnTo>
                  <a:lnTo>
                    <a:pt x="52" y="12"/>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29" name="Freeform 200"/>
            <p:cNvSpPr>
              <a:spLocks/>
            </p:cNvSpPr>
            <p:nvPr/>
          </p:nvSpPr>
          <p:spPr bwMode="auto">
            <a:xfrm>
              <a:off x="4040" y="2602"/>
              <a:ext cx="47" cy="25"/>
            </a:xfrm>
            <a:custGeom>
              <a:avLst/>
              <a:gdLst>
                <a:gd name="T0" fmla="*/ 22 w 47"/>
                <a:gd name="T1" fmla="*/ 24 h 25"/>
                <a:gd name="T2" fmla="*/ 17 w 47"/>
                <a:gd name="T3" fmla="*/ 23 h 25"/>
                <a:gd name="T4" fmla="*/ 13 w 47"/>
                <a:gd name="T5" fmla="*/ 22 h 25"/>
                <a:gd name="T6" fmla="*/ 9 w 47"/>
                <a:gd name="T7" fmla="*/ 22 h 25"/>
                <a:gd name="T8" fmla="*/ 6 w 47"/>
                <a:gd name="T9" fmla="*/ 19 h 25"/>
                <a:gd name="T10" fmla="*/ 4 w 47"/>
                <a:gd name="T11" fmla="*/ 18 h 25"/>
                <a:gd name="T12" fmla="*/ 1 w 47"/>
                <a:gd name="T13" fmla="*/ 15 h 25"/>
                <a:gd name="T14" fmla="*/ 0 w 47"/>
                <a:gd name="T15" fmla="*/ 13 h 25"/>
                <a:gd name="T16" fmla="*/ 0 w 47"/>
                <a:gd name="T17" fmla="*/ 10 h 25"/>
                <a:gd name="T18" fmla="*/ 1 w 47"/>
                <a:gd name="T19" fmla="*/ 8 h 25"/>
                <a:gd name="T20" fmla="*/ 3 w 47"/>
                <a:gd name="T21" fmla="*/ 6 h 25"/>
                <a:gd name="T22" fmla="*/ 5 w 47"/>
                <a:gd name="T23" fmla="*/ 4 h 25"/>
                <a:gd name="T24" fmla="*/ 8 w 47"/>
                <a:gd name="T25" fmla="*/ 2 h 25"/>
                <a:gd name="T26" fmla="*/ 11 w 47"/>
                <a:gd name="T27" fmla="*/ 1 h 25"/>
                <a:gd name="T28" fmla="*/ 15 w 47"/>
                <a:gd name="T29" fmla="*/ 0 h 25"/>
                <a:gd name="T30" fmla="*/ 19 w 47"/>
                <a:gd name="T31" fmla="*/ 0 h 25"/>
                <a:gd name="T32" fmla="*/ 24 w 47"/>
                <a:gd name="T33" fmla="*/ 0 h 25"/>
                <a:gd name="T34" fmla="*/ 29 w 47"/>
                <a:gd name="T35" fmla="*/ 0 h 25"/>
                <a:gd name="T36" fmla="*/ 33 w 47"/>
                <a:gd name="T37" fmla="*/ 1 h 25"/>
                <a:gd name="T38" fmla="*/ 37 w 47"/>
                <a:gd name="T39" fmla="*/ 2 h 25"/>
                <a:gd name="T40" fmla="*/ 40 w 47"/>
                <a:gd name="T41" fmla="*/ 4 h 25"/>
                <a:gd name="T42" fmla="*/ 42 w 47"/>
                <a:gd name="T43" fmla="*/ 6 h 25"/>
                <a:gd name="T44" fmla="*/ 44 w 47"/>
                <a:gd name="T45" fmla="*/ 8 h 25"/>
                <a:gd name="T46" fmla="*/ 46 w 47"/>
                <a:gd name="T47" fmla="*/ 10 h 25"/>
                <a:gd name="T48" fmla="*/ 46 w 47"/>
                <a:gd name="T49" fmla="*/ 14 h 25"/>
                <a:gd name="T50" fmla="*/ 45 w 47"/>
                <a:gd name="T51" fmla="*/ 16 h 25"/>
                <a:gd name="T52" fmla="*/ 43 w 47"/>
                <a:gd name="T53" fmla="*/ 18 h 25"/>
                <a:gd name="T54" fmla="*/ 41 w 47"/>
                <a:gd name="T55" fmla="*/ 20 h 25"/>
                <a:gd name="T56" fmla="*/ 39 w 47"/>
                <a:gd name="T57" fmla="*/ 22 h 25"/>
                <a:gd name="T58" fmla="*/ 35 w 47"/>
                <a:gd name="T59" fmla="*/ 22 h 25"/>
                <a:gd name="T60" fmla="*/ 31 w 47"/>
                <a:gd name="T61" fmla="*/ 23 h 25"/>
                <a:gd name="T62" fmla="*/ 27 w 47"/>
                <a:gd name="T63" fmla="*/ 24 h 25"/>
                <a:gd name="T64" fmla="*/ 22 w 47"/>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5">
                  <a:moveTo>
                    <a:pt x="22" y="24"/>
                  </a:moveTo>
                  <a:lnTo>
                    <a:pt x="17" y="23"/>
                  </a:lnTo>
                  <a:lnTo>
                    <a:pt x="13" y="22"/>
                  </a:lnTo>
                  <a:lnTo>
                    <a:pt x="9" y="22"/>
                  </a:lnTo>
                  <a:lnTo>
                    <a:pt x="6" y="19"/>
                  </a:lnTo>
                  <a:lnTo>
                    <a:pt x="4" y="18"/>
                  </a:lnTo>
                  <a:lnTo>
                    <a:pt x="1" y="15"/>
                  </a:lnTo>
                  <a:lnTo>
                    <a:pt x="0" y="13"/>
                  </a:lnTo>
                  <a:lnTo>
                    <a:pt x="0" y="10"/>
                  </a:lnTo>
                  <a:lnTo>
                    <a:pt x="1" y="8"/>
                  </a:lnTo>
                  <a:lnTo>
                    <a:pt x="3" y="6"/>
                  </a:lnTo>
                  <a:lnTo>
                    <a:pt x="5" y="4"/>
                  </a:lnTo>
                  <a:lnTo>
                    <a:pt x="8" y="2"/>
                  </a:lnTo>
                  <a:lnTo>
                    <a:pt x="11" y="1"/>
                  </a:lnTo>
                  <a:lnTo>
                    <a:pt x="15" y="0"/>
                  </a:lnTo>
                  <a:lnTo>
                    <a:pt x="19" y="0"/>
                  </a:lnTo>
                  <a:lnTo>
                    <a:pt x="24" y="0"/>
                  </a:lnTo>
                  <a:lnTo>
                    <a:pt x="29" y="0"/>
                  </a:lnTo>
                  <a:lnTo>
                    <a:pt x="33" y="1"/>
                  </a:lnTo>
                  <a:lnTo>
                    <a:pt x="37" y="2"/>
                  </a:lnTo>
                  <a:lnTo>
                    <a:pt x="40" y="4"/>
                  </a:lnTo>
                  <a:lnTo>
                    <a:pt x="42" y="6"/>
                  </a:lnTo>
                  <a:lnTo>
                    <a:pt x="44" y="8"/>
                  </a:lnTo>
                  <a:lnTo>
                    <a:pt x="46" y="10"/>
                  </a:lnTo>
                  <a:lnTo>
                    <a:pt x="46" y="14"/>
                  </a:lnTo>
                  <a:lnTo>
                    <a:pt x="45" y="16"/>
                  </a:lnTo>
                  <a:lnTo>
                    <a:pt x="43" y="18"/>
                  </a:lnTo>
                  <a:lnTo>
                    <a:pt x="41" y="20"/>
                  </a:lnTo>
                  <a:lnTo>
                    <a:pt x="39" y="22"/>
                  </a:lnTo>
                  <a:lnTo>
                    <a:pt x="35" y="22"/>
                  </a:lnTo>
                  <a:lnTo>
                    <a:pt x="31" y="23"/>
                  </a:lnTo>
                  <a:lnTo>
                    <a:pt x="27" y="24"/>
                  </a:lnTo>
                  <a:lnTo>
                    <a:pt x="22"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0" name="Freeform 201"/>
            <p:cNvSpPr>
              <a:spLocks/>
            </p:cNvSpPr>
            <p:nvPr/>
          </p:nvSpPr>
          <p:spPr bwMode="auto">
            <a:xfrm>
              <a:off x="4040" y="2602"/>
              <a:ext cx="53" cy="31"/>
            </a:xfrm>
            <a:custGeom>
              <a:avLst/>
              <a:gdLst>
                <a:gd name="T0" fmla="*/ 25 w 53"/>
                <a:gd name="T1" fmla="*/ 30 h 31"/>
                <a:gd name="T2" fmla="*/ 25 w 53"/>
                <a:gd name="T3" fmla="*/ 30 h 31"/>
                <a:gd name="T4" fmla="*/ 19 w 53"/>
                <a:gd name="T5" fmla="*/ 29 h 31"/>
                <a:gd name="T6" fmla="*/ 15 w 53"/>
                <a:gd name="T7" fmla="*/ 28 h 31"/>
                <a:gd name="T8" fmla="*/ 10 w 53"/>
                <a:gd name="T9" fmla="*/ 27 h 31"/>
                <a:gd name="T10" fmla="*/ 7 w 53"/>
                <a:gd name="T11" fmla="*/ 24 h 31"/>
                <a:gd name="T12" fmla="*/ 4 w 53"/>
                <a:gd name="T13" fmla="*/ 22 h 31"/>
                <a:gd name="T14" fmla="*/ 1 w 53"/>
                <a:gd name="T15" fmla="*/ 19 h 31"/>
                <a:gd name="T16" fmla="*/ 0 w 53"/>
                <a:gd name="T17" fmla="*/ 16 h 31"/>
                <a:gd name="T18" fmla="*/ 0 w 53"/>
                <a:gd name="T19" fmla="*/ 13 h 31"/>
                <a:gd name="T20" fmla="*/ 1 w 53"/>
                <a:gd name="T21" fmla="*/ 10 h 31"/>
                <a:gd name="T22" fmla="*/ 3 w 53"/>
                <a:gd name="T23" fmla="*/ 7 h 31"/>
                <a:gd name="T24" fmla="*/ 6 w 53"/>
                <a:gd name="T25" fmla="*/ 5 h 31"/>
                <a:gd name="T26" fmla="*/ 9 w 53"/>
                <a:gd name="T27" fmla="*/ 2 h 31"/>
                <a:gd name="T28" fmla="*/ 12 w 53"/>
                <a:gd name="T29" fmla="*/ 1 h 31"/>
                <a:gd name="T30" fmla="*/ 17 w 53"/>
                <a:gd name="T31" fmla="*/ 0 h 31"/>
                <a:gd name="T32" fmla="*/ 22 w 53"/>
                <a:gd name="T33" fmla="*/ 0 h 31"/>
                <a:gd name="T34" fmla="*/ 27 w 53"/>
                <a:gd name="T35" fmla="*/ 0 h 31"/>
                <a:gd name="T36" fmla="*/ 33 w 53"/>
                <a:gd name="T37" fmla="*/ 0 h 31"/>
                <a:gd name="T38" fmla="*/ 37 w 53"/>
                <a:gd name="T39" fmla="*/ 1 h 31"/>
                <a:gd name="T40" fmla="*/ 42 w 53"/>
                <a:gd name="T41" fmla="*/ 3 h 31"/>
                <a:gd name="T42" fmla="*/ 45 w 53"/>
                <a:gd name="T43" fmla="*/ 5 h 31"/>
                <a:gd name="T44" fmla="*/ 48 w 53"/>
                <a:gd name="T45" fmla="*/ 8 h 31"/>
                <a:gd name="T46" fmla="*/ 50 w 53"/>
                <a:gd name="T47" fmla="*/ 10 h 31"/>
                <a:gd name="T48" fmla="*/ 52 w 53"/>
                <a:gd name="T49" fmla="*/ 13 h 31"/>
                <a:gd name="T50" fmla="*/ 52 w 53"/>
                <a:gd name="T51" fmla="*/ 17 h 31"/>
                <a:gd name="T52" fmla="*/ 51 w 53"/>
                <a:gd name="T53" fmla="*/ 20 h 31"/>
                <a:gd name="T54" fmla="*/ 49 w 53"/>
                <a:gd name="T55" fmla="*/ 23 h 31"/>
                <a:gd name="T56" fmla="*/ 46 w 53"/>
                <a:gd name="T57" fmla="*/ 25 h 31"/>
                <a:gd name="T58" fmla="*/ 44 w 53"/>
                <a:gd name="T59" fmla="*/ 27 h 31"/>
                <a:gd name="T60" fmla="*/ 39 w 53"/>
                <a:gd name="T61" fmla="*/ 28 h 31"/>
                <a:gd name="T62" fmla="*/ 35 w 53"/>
                <a:gd name="T63" fmla="*/ 29 h 31"/>
                <a:gd name="T64" fmla="*/ 30 w 53"/>
                <a:gd name="T65" fmla="*/ 30 h 31"/>
                <a:gd name="T66" fmla="*/ 25 w 53"/>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1">
                  <a:moveTo>
                    <a:pt x="25" y="30"/>
                  </a:moveTo>
                  <a:lnTo>
                    <a:pt x="25" y="30"/>
                  </a:lnTo>
                  <a:lnTo>
                    <a:pt x="19" y="29"/>
                  </a:lnTo>
                  <a:lnTo>
                    <a:pt x="15" y="28"/>
                  </a:lnTo>
                  <a:lnTo>
                    <a:pt x="10" y="27"/>
                  </a:lnTo>
                  <a:lnTo>
                    <a:pt x="7" y="24"/>
                  </a:lnTo>
                  <a:lnTo>
                    <a:pt x="4" y="22"/>
                  </a:lnTo>
                  <a:lnTo>
                    <a:pt x="1" y="19"/>
                  </a:lnTo>
                  <a:lnTo>
                    <a:pt x="0" y="16"/>
                  </a:lnTo>
                  <a:lnTo>
                    <a:pt x="0" y="13"/>
                  </a:lnTo>
                  <a:lnTo>
                    <a:pt x="1" y="10"/>
                  </a:lnTo>
                  <a:lnTo>
                    <a:pt x="3" y="7"/>
                  </a:lnTo>
                  <a:lnTo>
                    <a:pt x="6" y="5"/>
                  </a:lnTo>
                  <a:lnTo>
                    <a:pt x="9" y="2"/>
                  </a:lnTo>
                  <a:lnTo>
                    <a:pt x="12" y="1"/>
                  </a:lnTo>
                  <a:lnTo>
                    <a:pt x="17" y="0"/>
                  </a:lnTo>
                  <a:lnTo>
                    <a:pt x="22" y="0"/>
                  </a:lnTo>
                  <a:lnTo>
                    <a:pt x="27" y="0"/>
                  </a:lnTo>
                  <a:lnTo>
                    <a:pt x="33" y="0"/>
                  </a:lnTo>
                  <a:lnTo>
                    <a:pt x="37" y="1"/>
                  </a:lnTo>
                  <a:lnTo>
                    <a:pt x="42" y="3"/>
                  </a:lnTo>
                  <a:lnTo>
                    <a:pt x="45" y="5"/>
                  </a:lnTo>
                  <a:lnTo>
                    <a:pt x="48" y="8"/>
                  </a:lnTo>
                  <a:lnTo>
                    <a:pt x="50" y="10"/>
                  </a:lnTo>
                  <a:lnTo>
                    <a:pt x="52" y="13"/>
                  </a:lnTo>
                  <a:lnTo>
                    <a:pt x="52" y="17"/>
                  </a:lnTo>
                  <a:lnTo>
                    <a:pt x="51" y="20"/>
                  </a:lnTo>
                  <a:lnTo>
                    <a:pt x="49" y="23"/>
                  </a:lnTo>
                  <a:lnTo>
                    <a:pt x="46" y="25"/>
                  </a:lnTo>
                  <a:lnTo>
                    <a:pt x="44" y="27"/>
                  </a:lnTo>
                  <a:lnTo>
                    <a:pt x="39" y="28"/>
                  </a:lnTo>
                  <a:lnTo>
                    <a:pt x="35" y="29"/>
                  </a:lnTo>
                  <a:lnTo>
                    <a:pt x="30" y="30"/>
                  </a:lnTo>
                  <a:lnTo>
                    <a:pt x="25"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1" name="Freeform 202"/>
            <p:cNvSpPr>
              <a:spLocks/>
            </p:cNvSpPr>
            <p:nvPr/>
          </p:nvSpPr>
          <p:spPr bwMode="auto">
            <a:xfrm>
              <a:off x="4045" y="2605"/>
              <a:ext cx="36" cy="20"/>
            </a:xfrm>
            <a:custGeom>
              <a:avLst/>
              <a:gdLst>
                <a:gd name="T0" fmla="*/ 17 w 36"/>
                <a:gd name="T1" fmla="*/ 19 h 20"/>
                <a:gd name="T2" fmla="*/ 13 w 36"/>
                <a:gd name="T3" fmla="*/ 18 h 20"/>
                <a:gd name="T4" fmla="*/ 9 w 36"/>
                <a:gd name="T5" fmla="*/ 17 h 20"/>
                <a:gd name="T6" fmla="*/ 7 w 36"/>
                <a:gd name="T7" fmla="*/ 17 h 20"/>
                <a:gd name="T8" fmla="*/ 4 w 36"/>
                <a:gd name="T9" fmla="*/ 15 h 20"/>
                <a:gd name="T10" fmla="*/ 3 w 36"/>
                <a:gd name="T11" fmla="*/ 14 h 20"/>
                <a:gd name="T12" fmla="*/ 1 w 36"/>
                <a:gd name="T13" fmla="*/ 12 h 20"/>
                <a:gd name="T14" fmla="*/ 0 w 36"/>
                <a:gd name="T15" fmla="*/ 10 h 20"/>
                <a:gd name="T16" fmla="*/ 0 w 36"/>
                <a:gd name="T17" fmla="*/ 8 h 20"/>
                <a:gd name="T18" fmla="*/ 1 w 36"/>
                <a:gd name="T19" fmla="*/ 7 h 20"/>
                <a:gd name="T20" fmla="*/ 2 w 36"/>
                <a:gd name="T21" fmla="*/ 5 h 20"/>
                <a:gd name="T22" fmla="*/ 4 w 36"/>
                <a:gd name="T23" fmla="*/ 3 h 20"/>
                <a:gd name="T24" fmla="*/ 6 w 36"/>
                <a:gd name="T25" fmla="*/ 2 h 20"/>
                <a:gd name="T26" fmla="*/ 9 w 36"/>
                <a:gd name="T27" fmla="*/ 1 h 20"/>
                <a:gd name="T28" fmla="*/ 12 w 36"/>
                <a:gd name="T29" fmla="*/ 1 h 20"/>
                <a:gd name="T30" fmla="*/ 15 w 36"/>
                <a:gd name="T31" fmla="*/ 0 h 20"/>
                <a:gd name="T32" fmla="*/ 19 w 36"/>
                <a:gd name="T33" fmla="*/ 0 h 20"/>
                <a:gd name="T34" fmla="*/ 22 w 36"/>
                <a:gd name="T35" fmla="*/ 1 h 20"/>
                <a:gd name="T36" fmla="*/ 26 w 36"/>
                <a:gd name="T37" fmla="*/ 2 h 20"/>
                <a:gd name="T38" fmla="*/ 28 w 36"/>
                <a:gd name="T39" fmla="*/ 2 h 20"/>
                <a:gd name="T40" fmla="*/ 31 w 36"/>
                <a:gd name="T41" fmla="*/ 4 h 20"/>
                <a:gd name="T42" fmla="*/ 33 w 36"/>
                <a:gd name="T43" fmla="*/ 5 h 20"/>
                <a:gd name="T44" fmla="*/ 34 w 36"/>
                <a:gd name="T45" fmla="*/ 7 h 20"/>
                <a:gd name="T46" fmla="*/ 35 w 36"/>
                <a:gd name="T47" fmla="*/ 8 h 20"/>
                <a:gd name="T48" fmla="*/ 35 w 36"/>
                <a:gd name="T49" fmla="*/ 11 h 20"/>
                <a:gd name="T50" fmla="*/ 35 w 36"/>
                <a:gd name="T51" fmla="*/ 12 h 20"/>
                <a:gd name="T52" fmla="*/ 33 w 36"/>
                <a:gd name="T53" fmla="*/ 14 h 20"/>
                <a:gd name="T54" fmla="*/ 32 w 36"/>
                <a:gd name="T55" fmla="*/ 16 h 20"/>
                <a:gd name="T56" fmla="*/ 29 w 36"/>
                <a:gd name="T57" fmla="*/ 17 h 20"/>
                <a:gd name="T58" fmla="*/ 26 w 36"/>
                <a:gd name="T59" fmla="*/ 18 h 20"/>
                <a:gd name="T60" fmla="*/ 24 w 36"/>
                <a:gd name="T61" fmla="*/ 18 h 20"/>
                <a:gd name="T62" fmla="*/ 20 w 36"/>
                <a:gd name="T63" fmla="*/ 19 h 20"/>
                <a:gd name="T64" fmla="*/ 17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7" y="19"/>
                  </a:moveTo>
                  <a:lnTo>
                    <a:pt x="13" y="18"/>
                  </a:lnTo>
                  <a:lnTo>
                    <a:pt x="9" y="17"/>
                  </a:lnTo>
                  <a:lnTo>
                    <a:pt x="7" y="17"/>
                  </a:lnTo>
                  <a:lnTo>
                    <a:pt x="4" y="15"/>
                  </a:lnTo>
                  <a:lnTo>
                    <a:pt x="3" y="14"/>
                  </a:lnTo>
                  <a:lnTo>
                    <a:pt x="1" y="12"/>
                  </a:lnTo>
                  <a:lnTo>
                    <a:pt x="0" y="10"/>
                  </a:lnTo>
                  <a:lnTo>
                    <a:pt x="0" y="8"/>
                  </a:lnTo>
                  <a:lnTo>
                    <a:pt x="1" y="7"/>
                  </a:lnTo>
                  <a:lnTo>
                    <a:pt x="2" y="5"/>
                  </a:lnTo>
                  <a:lnTo>
                    <a:pt x="4" y="3"/>
                  </a:lnTo>
                  <a:lnTo>
                    <a:pt x="6" y="2"/>
                  </a:lnTo>
                  <a:lnTo>
                    <a:pt x="9" y="1"/>
                  </a:lnTo>
                  <a:lnTo>
                    <a:pt x="12" y="1"/>
                  </a:lnTo>
                  <a:lnTo>
                    <a:pt x="15" y="0"/>
                  </a:lnTo>
                  <a:lnTo>
                    <a:pt x="19" y="0"/>
                  </a:lnTo>
                  <a:lnTo>
                    <a:pt x="22" y="1"/>
                  </a:lnTo>
                  <a:lnTo>
                    <a:pt x="26" y="2"/>
                  </a:lnTo>
                  <a:lnTo>
                    <a:pt x="28" y="2"/>
                  </a:lnTo>
                  <a:lnTo>
                    <a:pt x="31" y="4"/>
                  </a:lnTo>
                  <a:lnTo>
                    <a:pt x="33" y="5"/>
                  </a:lnTo>
                  <a:lnTo>
                    <a:pt x="34" y="7"/>
                  </a:lnTo>
                  <a:lnTo>
                    <a:pt x="35" y="8"/>
                  </a:lnTo>
                  <a:lnTo>
                    <a:pt x="35" y="11"/>
                  </a:lnTo>
                  <a:lnTo>
                    <a:pt x="35" y="12"/>
                  </a:lnTo>
                  <a:lnTo>
                    <a:pt x="33" y="14"/>
                  </a:lnTo>
                  <a:lnTo>
                    <a:pt x="32" y="16"/>
                  </a:lnTo>
                  <a:lnTo>
                    <a:pt x="29" y="17"/>
                  </a:lnTo>
                  <a:lnTo>
                    <a:pt x="26" y="18"/>
                  </a:lnTo>
                  <a:lnTo>
                    <a:pt x="24" y="18"/>
                  </a:lnTo>
                  <a:lnTo>
                    <a:pt x="20" y="19"/>
                  </a:lnTo>
                  <a:lnTo>
                    <a:pt x="17"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2" name="Freeform 203"/>
            <p:cNvSpPr>
              <a:spLocks/>
            </p:cNvSpPr>
            <p:nvPr/>
          </p:nvSpPr>
          <p:spPr bwMode="auto">
            <a:xfrm>
              <a:off x="4045" y="2605"/>
              <a:ext cx="42" cy="26"/>
            </a:xfrm>
            <a:custGeom>
              <a:avLst/>
              <a:gdLst>
                <a:gd name="T0" fmla="*/ 20 w 42"/>
                <a:gd name="T1" fmla="*/ 25 h 26"/>
                <a:gd name="T2" fmla="*/ 20 w 42"/>
                <a:gd name="T3" fmla="*/ 25 h 26"/>
                <a:gd name="T4" fmla="*/ 15 w 42"/>
                <a:gd name="T5" fmla="*/ 24 h 26"/>
                <a:gd name="T6" fmla="*/ 11 w 42"/>
                <a:gd name="T7" fmla="*/ 23 h 26"/>
                <a:gd name="T8" fmla="*/ 8 w 42"/>
                <a:gd name="T9" fmla="*/ 22 h 26"/>
                <a:gd name="T10" fmla="*/ 5 w 42"/>
                <a:gd name="T11" fmla="*/ 20 h 26"/>
                <a:gd name="T12" fmla="*/ 3 w 42"/>
                <a:gd name="T13" fmla="*/ 18 h 26"/>
                <a:gd name="T14" fmla="*/ 1 w 42"/>
                <a:gd name="T15" fmla="*/ 16 h 26"/>
                <a:gd name="T16" fmla="*/ 0 w 42"/>
                <a:gd name="T17" fmla="*/ 13 h 26"/>
                <a:gd name="T18" fmla="*/ 0 w 42"/>
                <a:gd name="T19" fmla="*/ 11 h 26"/>
                <a:gd name="T20" fmla="*/ 1 w 42"/>
                <a:gd name="T21" fmla="*/ 9 h 26"/>
                <a:gd name="T22" fmla="*/ 2 w 42"/>
                <a:gd name="T23" fmla="*/ 6 h 26"/>
                <a:gd name="T24" fmla="*/ 5 w 42"/>
                <a:gd name="T25" fmla="*/ 4 h 26"/>
                <a:gd name="T26" fmla="*/ 7 w 42"/>
                <a:gd name="T27" fmla="*/ 3 h 26"/>
                <a:gd name="T28" fmla="*/ 10 w 42"/>
                <a:gd name="T29" fmla="*/ 1 h 26"/>
                <a:gd name="T30" fmla="*/ 14 w 42"/>
                <a:gd name="T31" fmla="*/ 1 h 26"/>
                <a:gd name="T32" fmla="*/ 18 w 42"/>
                <a:gd name="T33" fmla="*/ 0 h 26"/>
                <a:gd name="T34" fmla="*/ 22 w 42"/>
                <a:gd name="T35" fmla="*/ 0 h 26"/>
                <a:gd name="T36" fmla="*/ 26 w 42"/>
                <a:gd name="T37" fmla="*/ 1 h 26"/>
                <a:gd name="T38" fmla="*/ 30 w 42"/>
                <a:gd name="T39" fmla="*/ 2 h 26"/>
                <a:gd name="T40" fmla="*/ 33 w 42"/>
                <a:gd name="T41" fmla="*/ 3 h 26"/>
                <a:gd name="T42" fmla="*/ 36 w 42"/>
                <a:gd name="T43" fmla="*/ 5 h 26"/>
                <a:gd name="T44" fmla="*/ 39 w 42"/>
                <a:gd name="T45" fmla="*/ 7 h 26"/>
                <a:gd name="T46" fmla="*/ 40 w 42"/>
                <a:gd name="T47" fmla="*/ 9 h 26"/>
                <a:gd name="T48" fmla="*/ 41 w 42"/>
                <a:gd name="T49" fmla="*/ 11 h 26"/>
                <a:gd name="T50" fmla="*/ 41 w 42"/>
                <a:gd name="T51" fmla="*/ 14 h 26"/>
                <a:gd name="T52" fmla="*/ 41 w 42"/>
                <a:gd name="T53" fmla="*/ 16 h 26"/>
                <a:gd name="T54" fmla="*/ 39 w 42"/>
                <a:gd name="T55" fmla="*/ 18 h 26"/>
                <a:gd name="T56" fmla="*/ 37 w 42"/>
                <a:gd name="T57" fmla="*/ 21 h 26"/>
                <a:gd name="T58" fmla="*/ 34 w 42"/>
                <a:gd name="T59" fmla="*/ 22 h 26"/>
                <a:gd name="T60" fmla="*/ 31 w 42"/>
                <a:gd name="T61" fmla="*/ 24 h 26"/>
                <a:gd name="T62" fmla="*/ 28 w 42"/>
                <a:gd name="T63" fmla="*/ 24 h 26"/>
                <a:gd name="T64" fmla="*/ 24 w 42"/>
                <a:gd name="T65" fmla="*/ 25 h 26"/>
                <a:gd name="T66" fmla="*/ 20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20" y="25"/>
                  </a:moveTo>
                  <a:lnTo>
                    <a:pt x="20" y="25"/>
                  </a:lnTo>
                  <a:lnTo>
                    <a:pt x="15" y="24"/>
                  </a:lnTo>
                  <a:lnTo>
                    <a:pt x="11" y="23"/>
                  </a:lnTo>
                  <a:lnTo>
                    <a:pt x="8" y="22"/>
                  </a:lnTo>
                  <a:lnTo>
                    <a:pt x="5" y="20"/>
                  </a:lnTo>
                  <a:lnTo>
                    <a:pt x="3" y="18"/>
                  </a:lnTo>
                  <a:lnTo>
                    <a:pt x="1" y="16"/>
                  </a:lnTo>
                  <a:lnTo>
                    <a:pt x="0" y="13"/>
                  </a:lnTo>
                  <a:lnTo>
                    <a:pt x="0" y="11"/>
                  </a:lnTo>
                  <a:lnTo>
                    <a:pt x="1" y="9"/>
                  </a:lnTo>
                  <a:lnTo>
                    <a:pt x="2" y="6"/>
                  </a:lnTo>
                  <a:lnTo>
                    <a:pt x="5" y="4"/>
                  </a:lnTo>
                  <a:lnTo>
                    <a:pt x="7" y="3"/>
                  </a:lnTo>
                  <a:lnTo>
                    <a:pt x="10" y="1"/>
                  </a:lnTo>
                  <a:lnTo>
                    <a:pt x="14" y="1"/>
                  </a:lnTo>
                  <a:lnTo>
                    <a:pt x="18" y="0"/>
                  </a:lnTo>
                  <a:lnTo>
                    <a:pt x="22" y="0"/>
                  </a:lnTo>
                  <a:lnTo>
                    <a:pt x="26" y="1"/>
                  </a:lnTo>
                  <a:lnTo>
                    <a:pt x="30" y="2"/>
                  </a:lnTo>
                  <a:lnTo>
                    <a:pt x="33" y="3"/>
                  </a:lnTo>
                  <a:lnTo>
                    <a:pt x="36" y="5"/>
                  </a:lnTo>
                  <a:lnTo>
                    <a:pt x="39" y="7"/>
                  </a:lnTo>
                  <a:lnTo>
                    <a:pt x="40" y="9"/>
                  </a:lnTo>
                  <a:lnTo>
                    <a:pt x="41" y="11"/>
                  </a:lnTo>
                  <a:lnTo>
                    <a:pt x="41" y="14"/>
                  </a:lnTo>
                  <a:lnTo>
                    <a:pt x="41" y="16"/>
                  </a:lnTo>
                  <a:lnTo>
                    <a:pt x="39" y="18"/>
                  </a:lnTo>
                  <a:lnTo>
                    <a:pt x="37" y="21"/>
                  </a:lnTo>
                  <a:lnTo>
                    <a:pt x="34" y="22"/>
                  </a:lnTo>
                  <a:lnTo>
                    <a:pt x="31" y="24"/>
                  </a:lnTo>
                  <a:lnTo>
                    <a:pt x="28" y="24"/>
                  </a:lnTo>
                  <a:lnTo>
                    <a:pt x="24" y="25"/>
                  </a:lnTo>
                  <a:lnTo>
                    <a:pt x="20"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3" name="Freeform 204"/>
            <p:cNvSpPr>
              <a:spLocks/>
            </p:cNvSpPr>
            <p:nvPr/>
          </p:nvSpPr>
          <p:spPr bwMode="auto">
            <a:xfrm>
              <a:off x="4079" y="2628"/>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4" name="Freeform 205"/>
            <p:cNvSpPr>
              <a:spLocks/>
            </p:cNvSpPr>
            <p:nvPr/>
          </p:nvSpPr>
          <p:spPr bwMode="auto">
            <a:xfrm>
              <a:off x="4050" y="2629"/>
              <a:ext cx="30" cy="7"/>
            </a:xfrm>
            <a:custGeom>
              <a:avLst/>
              <a:gdLst>
                <a:gd name="T0" fmla="*/ 0 w 30"/>
                <a:gd name="T1" fmla="*/ 5 h 7"/>
                <a:gd name="T2" fmla="*/ 7 w 30"/>
                <a:gd name="T3" fmla="*/ 6 h 7"/>
                <a:gd name="T4" fmla="*/ 13 w 30"/>
                <a:gd name="T5" fmla="*/ 6 h 7"/>
                <a:gd name="T6" fmla="*/ 17 w 30"/>
                <a:gd name="T7" fmla="*/ 6 h 7"/>
                <a:gd name="T8" fmla="*/ 22 w 30"/>
                <a:gd name="T9" fmla="*/ 6 h 7"/>
                <a:gd name="T10" fmla="*/ 25 w 30"/>
                <a:gd name="T11" fmla="*/ 6 h 7"/>
                <a:gd name="T12" fmla="*/ 27 w 30"/>
                <a:gd name="T13" fmla="*/ 5 h 7"/>
                <a:gd name="T14" fmla="*/ 28 w 30"/>
                <a:gd name="T15" fmla="*/ 4 h 7"/>
                <a:gd name="T16" fmla="*/ 29 w 30"/>
                <a:gd name="T17" fmla="*/ 4 h 7"/>
                <a:gd name="T18" fmla="*/ 24 w 30"/>
                <a:gd name="T19" fmla="*/ 0 h 7"/>
                <a:gd name="T20" fmla="*/ 23 w 30"/>
                <a:gd name="T21" fmla="*/ 1 h 7"/>
                <a:gd name="T22" fmla="*/ 22 w 30"/>
                <a:gd name="T23" fmla="*/ 1 h 7"/>
                <a:gd name="T24" fmla="*/ 21 w 30"/>
                <a:gd name="T25" fmla="*/ 1 h 7"/>
                <a:gd name="T26" fmla="*/ 17 w 30"/>
                <a:gd name="T27" fmla="*/ 1 h 7"/>
                <a:gd name="T28" fmla="*/ 13 w 30"/>
                <a:gd name="T29" fmla="*/ 1 h 7"/>
                <a:gd name="T30" fmla="*/ 8 w 30"/>
                <a:gd name="T31" fmla="*/ 1 h 7"/>
                <a:gd name="T32" fmla="*/ 2 w 30"/>
                <a:gd name="T33" fmla="*/ 0 h 7"/>
                <a:gd name="T34" fmla="*/ 0 w 30"/>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7">
                  <a:moveTo>
                    <a:pt x="0" y="5"/>
                  </a:moveTo>
                  <a:lnTo>
                    <a:pt x="7" y="6"/>
                  </a:lnTo>
                  <a:lnTo>
                    <a:pt x="13" y="6"/>
                  </a:lnTo>
                  <a:lnTo>
                    <a:pt x="17" y="6"/>
                  </a:lnTo>
                  <a:lnTo>
                    <a:pt x="22" y="6"/>
                  </a:lnTo>
                  <a:lnTo>
                    <a:pt x="25" y="6"/>
                  </a:lnTo>
                  <a:lnTo>
                    <a:pt x="27" y="5"/>
                  </a:lnTo>
                  <a:lnTo>
                    <a:pt x="28" y="4"/>
                  </a:lnTo>
                  <a:lnTo>
                    <a:pt x="29" y="4"/>
                  </a:lnTo>
                  <a:lnTo>
                    <a:pt x="24" y="0"/>
                  </a:lnTo>
                  <a:lnTo>
                    <a:pt x="23" y="1"/>
                  </a:lnTo>
                  <a:lnTo>
                    <a:pt x="22" y="1"/>
                  </a:lnTo>
                  <a:lnTo>
                    <a:pt x="21" y="1"/>
                  </a:lnTo>
                  <a:lnTo>
                    <a:pt x="17" y="1"/>
                  </a:lnTo>
                  <a:lnTo>
                    <a:pt x="13" y="1"/>
                  </a:lnTo>
                  <a:lnTo>
                    <a:pt x="8" y="1"/>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5" name="Freeform 206"/>
            <p:cNvSpPr>
              <a:spLocks/>
            </p:cNvSpPr>
            <p:nvPr/>
          </p:nvSpPr>
          <p:spPr bwMode="auto">
            <a:xfrm>
              <a:off x="4047" y="2629"/>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6" name="Freeform 207"/>
            <p:cNvSpPr>
              <a:spLocks/>
            </p:cNvSpPr>
            <p:nvPr/>
          </p:nvSpPr>
          <p:spPr bwMode="auto">
            <a:xfrm>
              <a:off x="3926" y="2565"/>
              <a:ext cx="47" cy="21"/>
            </a:xfrm>
            <a:custGeom>
              <a:avLst/>
              <a:gdLst>
                <a:gd name="T0" fmla="*/ 0 w 47"/>
                <a:gd name="T1" fmla="*/ 6 h 21"/>
                <a:gd name="T2" fmla="*/ 0 w 47"/>
                <a:gd name="T3" fmla="*/ 8 h 21"/>
                <a:gd name="T4" fmla="*/ 1 w 47"/>
                <a:gd name="T5" fmla="*/ 11 h 21"/>
                <a:gd name="T6" fmla="*/ 3 w 47"/>
                <a:gd name="T7" fmla="*/ 13 h 21"/>
                <a:gd name="T8" fmla="*/ 5 w 47"/>
                <a:gd name="T9" fmla="*/ 15 h 21"/>
                <a:gd name="T10" fmla="*/ 9 w 47"/>
                <a:gd name="T11" fmla="*/ 17 h 21"/>
                <a:gd name="T12" fmla="*/ 12 w 47"/>
                <a:gd name="T13" fmla="*/ 18 h 21"/>
                <a:gd name="T14" fmla="*/ 17 w 47"/>
                <a:gd name="T15" fmla="*/ 19 h 21"/>
                <a:gd name="T16" fmla="*/ 21 w 47"/>
                <a:gd name="T17" fmla="*/ 20 h 21"/>
                <a:gd name="T18" fmla="*/ 26 w 47"/>
                <a:gd name="T19" fmla="*/ 20 h 21"/>
                <a:gd name="T20" fmla="*/ 30 w 47"/>
                <a:gd name="T21" fmla="*/ 19 h 21"/>
                <a:gd name="T22" fmla="*/ 35 w 47"/>
                <a:gd name="T23" fmla="*/ 18 h 21"/>
                <a:gd name="T24" fmla="*/ 38 w 47"/>
                <a:gd name="T25" fmla="*/ 17 h 21"/>
                <a:gd name="T26" fmla="*/ 41 w 47"/>
                <a:gd name="T27" fmla="*/ 15 h 21"/>
                <a:gd name="T28" fmla="*/ 43 w 47"/>
                <a:gd name="T29" fmla="*/ 14 h 21"/>
                <a:gd name="T30" fmla="*/ 44 w 47"/>
                <a:gd name="T31" fmla="*/ 12 h 21"/>
                <a:gd name="T32" fmla="*/ 45 w 47"/>
                <a:gd name="T33" fmla="*/ 9 h 21"/>
                <a:gd name="T34" fmla="*/ 46 w 47"/>
                <a:gd name="T35" fmla="*/ 2 h 21"/>
                <a:gd name="T36" fmla="*/ 0 w 47"/>
                <a:gd name="T37" fmla="*/ 0 h 21"/>
                <a:gd name="T38" fmla="*/ 0 w 47"/>
                <a:gd name="T3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 h="21">
                  <a:moveTo>
                    <a:pt x="0" y="6"/>
                  </a:moveTo>
                  <a:lnTo>
                    <a:pt x="0" y="8"/>
                  </a:lnTo>
                  <a:lnTo>
                    <a:pt x="1" y="11"/>
                  </a:lnTo>
                  <a:lnTo>
                    <a:pt x="3" y="13"/>
                  </a:lnTo>
                  <a:lnTo>
                    <a:pt x="5" y="15"/>
                  </a:lnTo>
                  <a:lnTo>
                    <a:pt x="9" y="17"/>
                  </a:lnTo>
                  <a:lnTo>
                    <a:pt x="12" y="18"/>
                  </a:lnTo>
                  <a:lnTo>
                    <a:pt x="17" y="19"/>
                  </a:lnTo>
                  <a:lnTo>
                    <a:pt x="21" y="20"/>
                  </a:lnTo>
                  <a:lnTo>
                    <a:pt x="26" y="20"/>
                  </a:lnTo>
                  <a:lnTo>
                    <a:pt x="30" y="19"/>
                  </a:lnTo>
                  <a:lnTo>
                    <a:pt x="35" y="18"/>
                  </a:lnTo>
                  <a:lnTo>
                    <a:pt x="38" y="17"/>
                  </a:lnTo>
                  <a:lnTo>
                    <a:pt x="41" y="15"/>
                  </a:lnTo>
                  <a:lnTo>
                    <a:pt x="43" y="14"/>
                  </a:lnTo>
                  <a:lnTo>
                    <a:pt x="44" y="12"/>
                  </a:lnTo>
                  <a:lnTo>
                    <a:pt x="45" y="9"/>
                  </a:lnTo>
                  <a:lnTo>
                    <a:pt x="46" y="2"/>
                  </a:lnTo>
                  <a:lnTo>
                    <a:pt x="0"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7" name="Freeform 208"/>
            <p:cNvSpPr>
              <a:spLocks/>
            </p:cNvSpPr>
            <p:nvPr/>
          </p:nvSpPr>
          <p:spPr bwMode="auto">
            <a:xfrm>
              <a:off x="3926" y="2565"/>
              <a:ext cx="53" cy="27"/>
            </a:xfrm>
            <a:custGeom>
              <a:avLst/>
              <a:gdLst>
                <a:gd name="T0" fmla="*/ 0 w 53"/>
                <a:gd name="T1" fmla="*/ 8 h 27"/>
                <a:gd name="T2" fmla="*/ 0 w 53"/>
                <a:gd name="T3" fmla="*/ 8 h 27"/>
                <a:gd name="T4" fmla="*/ 0 w 53"/>
                <a:gd name="T5" fmla="*/ 11 h 27"/>
                <a:gd name="T6" fmla="*/ 1 w 53"/>
                <a:gd name="T7" fmla="*/ 14 h 27"/>
                <a:gd name="T8" fmla="*/ 3 w 53"/>
                <a:gd name="T9" fmla="*/ 17 h 27"/>
                <a:gd name="T10" fmla="*/ 6 w 53"/>
                <a:gd name="T11" fmla="*/ 19 h 27"/>
                <a:gd name="T12" fmla="*/ 10 w 53"/>
                <a:gd name="T13" fmla="*/ 22 h 27"/>
                <a:gd name="T14" fmla="*/ 14 w 53"/>
                <a:gd name="T15" fmla="*/ 23 h 27"/>
                <a:gd name="T16" fmla="*/ 19 w 53"/>
                <a:gd name="T17" fmla="*/ 25 h 27"/>
                <a:gd name="T18" fmla="*/ 24 w 53"/>
                <a:gd name="T19" fmla="*/ 26 h 27"/>
                <a:gd name="T20" fmla="*/ 29 w 53"/>
                <a:gd name="T21" fmla="*/ 26 h 27"/>
                <a:gd name="T22" fmla="*/ 34 w 53"/>
                <a:gd name="T23" fmla="*/ 25 h 27"/>
                <a:gd name="T24" fmla="*/ 39 w 53"/>
                <a:gd name="T25" fmla="*/ 24 h 27"/>
                <a:gd name="T26" fmla="*/ 43 w 53"/>
                <a:gd name="T27" fmla="*/ 22 h 27"/>
                <a:gd name="T28" fmla="*/ 46 w 53"/>
                <a:gd name="T29" fmla="*/ 20 h 27"/>
                <a:gd name="T30" fmla="*/ 49 w 53"/>
                <a:gd name="T31" fmla="*/ 18 h 27"/>
                <a:gd name="T32" fmla="*/ 50 w 53"/>
                <a:gd name="T33" fmla="*/ 15 h 27"/>
                <a:gd name="T34" fmla="*/ 51 w 53"/>
                <a:gd name="T35" fmla="*/ 12 h 27"/>
                <a:gd name="T36" fmla="*/ 52 w 53"/>
                <a:gd name="T37" fmla="*/ 3 h 27"/>
                <a:gd name="T38" fmla="*/ 0 w 53"/>
                <a:gd name="T39" fmla="*/ 0 h 27"/>
                <a:gd name="T40" fmla="*/ 0 w 53"/>
                <a:gd name="T4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27">
                  <a:moveTo>
                    <a:pt x="0" y="8"/>
                  </a:moveTo>
                  <a:lnTo>
                    <a:pt x="0" y="8"/>
                  </a:lnTo>
                  <a:lnTo>
                    <a:pt x="0" y="11"/>
                  </a:lnTo>
                  <a:lnTo>
                    <a:pt x="1" y="14"/>
                  </a:lnTo>
                  <a:lnTo>
                    <a:pt x="3" y="17"/>
                  </a:lnTo>
                  <a:lnTo>
                    <a:pt x="6" y="19"/>
                  </a:lnTo>
                  <a:lnTo>
                    <a:pt x="10" y="22"/>
                  </a:lnTo>
                  <a:lnTo>
                    <a:pt x="14" y="23"/>
                  </a:lnTo>
                  <a:lnTo>
                    <a:pt x="19" y="25"/>
                  </a:lnTo>
                  <a:lnTo>
                    <a:pt x="24" y="26"/>
                  </a:lnTo>
                  <a:lnTo>
                    <a:pt x="29" y="26"/>
                  </a:lnTo>
                  <a:lnTo>
                    <a:pt x="34" y="25"/>
                  </a:lnTo>
                  <a:lnTo>
                    <a:pt x="39" y="24"/>
                  </a:lnTo>
                  <a:lnTo>
                    <a:pt x="43" y="22"/>
                  </a:lnTo>
                  <a:lnTo>
                    <a:pt x="46" y="20"/>
                  </a:lnTo>
                  <a:lnTo>
                    <a:pt x="49" y="18"/>
                  </a:lnTo>
                  <a:lnTo>
                    <a:pt x="50" y="15"/>
                  </a:lnTo>
                  <a:lnTo>
                    <a:pt x="51" y="12"/>
                  </a:lnTo>
                  <a:lnTo>
                    <a:pt x="52" y="3"/>
                  </a:lnTo>
                  <a:lnTo>
                    <a:pt x="0"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8" name="Freeform 209"/>
            <p:cNvSpPr>
              <a:spLocks/>
            </p:cNvSpPr>
            <p:nvPr/>
          </p:nvSpPr>
          <p:spPr bwMode="auto">
            <a:xfrm>
              <a:off x="3927" y="2551"/>
              <a:ext cx="46" cy="26"/>
            </a:xfrm>
            <a:custGeom>
              <a:avLst/>
              <a:gdLst>
                <a:gd name="T0" fmla="*/ 21 w 46"/>
                <a:gd name="T1" fmla="*/ 25 h 26"/>
                <a:gd name="T2" fmla="*/ 17 w 46"/>
                <a:gd name="T3" fmla="*/ 24 h 26"/>
                <a:gd name="T4" fmla="*/ 12 w 46"/>
                <a:gd name="T5" fmla="*/ 23 h 26"/>
                <a:gd name="T6" fmla="*/ 9 w 46"/>
                <a:gd name="T7" fmla="*/ 22 h 26"/>
                <a:gd name="T8" fmla="*/ 5 w 46"/>
                <a:gd name="T9" fmla="*/ 20 h 26"/>
                <a:gd name="T10" fmla="*/ 3 w 46"/>
                <a:gd name="T11" fmla="*/ 19 h 26"/>
                <a:gd name="T12" fmla="*/ 1 w 46"/>
                <a:gd name="T13" fmla="*/ 16 h 26"/>
                <a:gd name="T14" fmla="*/ 0 w 46"/>
                <a:gd name="T15" fmla="*/ 14 h 26"/>
                <a:gd name="T16" fmla="*/ 0 w 46"/>
                <a:gd name="T17" fmla="*/ 11 h 26"/>
                <a:gd name="T18" fmla="*/ 0 w 46"/>
                <a:gd name="T19" fmla="*/ 9 h 26"/>
                <a:gd name="T20" fmla="*/ 2 w 46"/>
                <a:gd name="T21" fmla="*/ 6 h 26"/>
                <a:gd name="T22" fmla="*/ 4 w 46"/>
                <a:gd name="T23" fmla="*/ 5 h 26"/>
                <a:gd name="T24" fmla="*/ 8 w 46"/>
                <a:gd name="T25" fmla="*/ 2 h 26"/>
                <a:gd name="T26" fmla="*/ 11 w 46"/>
                <a:gd name="T27" fmla="*/ 2 h 26"/>
                <a:gd name="T28" fmla="*/ 15 w 46"/>
                <a:gd name="T29" fmla="*/ 1 h 26"/>
                <a:gd name="T30" fmla="*/ 19 w 46"/>
                <a:gd name="T31" fmla="*/ 0 h 26"/>
                <a:gd name="T32" fmla="*/ 24 w 46"/>
                <a:gd name="T33" fmla="*/ 0 h 26"/>
                <a:gd name="T34" fmla="*/ 28 w 46"/>
                <a:gd name="T35" fmla="*/ 1 h 26"/>
                <a:gd name="T36" fmla="*/ 33 w 46"/>
                <a:gd name="T37" fmla="*/ 2 h 26"/>
                <a:gd name="T38" fmla="*/ 36 w 46"/>
                <a:gd name="T39" fmla="*/ 3 h 26"/>
                <a:gd name="T40" fmla="*/ 39 w 46"/>
                <a:gd name="T41" fmla="*/ 5 h 26"/>
                <a:gd name="T42" fmla="*/ 41 w 46"/>
                <a:gd name="T43" fmla="*/ 6 h 26"/>
                <a:gd name="T44" fmla="*/ 43 w 46"/>
                <a:gd name="T45" fmla="*/ 9 h 26"/>
                <a:gd name="T46" fmla="*/ 45 w 46"/>
                <a:gd name="T47" fmla="*/ 11 h 26"/>
                <a:gd name="T48" fmla="*/ 45 w 46"/>
                <a:gd name="T49" fmla="*/ 14 h 26"/>
                <a:gd name="T50" fmla="*/ 44 w 46"/>
                <a:gd name="T51" fmla="*/ 16 h 26"/>
                <a:gd name="T52" fmla="*/ 42 w 46"/>
                <a:gd name="T53" fmla="*/ 19 h 26"/>
                <a:gd name="T54" fmla="*/ 41 w 46"/>
                <a:gd name="T55" fmla="*/ 20 h 26"/>
                <a:gd name="T56" fmla="*/ 37 w 46"/>
                <a:gd name="T57" fmla="*/ 22 h 26"/>
                <a:gd name="T58" fmla="*/ 34 w 46"/>
                <a:gd name="T59" fmla="*/ 23 h 26"/>
                <a:gd name="T60" fmla="*/ 30 w 46"/>
                <a:gd name="T61" fmla="*/ 24 h 26"/>
                <a:gd name="T62" fmla="*/ 26 w 46"/>
                <a:gd name="T63" fmla="*/ 25 h 26"/>
                <a:gd name="T64" fmla="*/ 21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1" y="25"/>
                  </a:moveTo>
                  <a:lnTo>
                    <a:pt x="17" y="24"/>
                  </a:lnTo>
                  <a:lnTo>
                    <a:pt x="12" y="23"/>
                  </a:lnTo>
                  <a:lnTo>
                    <a:pt x="9" y="22"/>
                  </a:lnTo>
                  <a:lnTo>
                    <a:pt x="5" y="20"/>
                  </a:lnTo>
                  <a:lnTo>
                    <a:pt x="3" y="19"/>
                  </a:lnTo>
                  <a:lnTo>
                    <a:pt x="1" y="16"/>
                  </a:lnTo>
                  <a:lnTo>
                    <a:pt x="0" y="14"/>
                  </a:lnTo>
                  <a:lnTo>
                    <a:pt x="0" y="11"/>
                  </a:lnTo>
                  <a:lnTo>
                    <a:pt x="0" y="9"/>
                  </a:lnTo>
                  <a:lnTo>
                    <a:pt x="2" y="6"/>
                  </a:lnTo>
                  <a:lnTo>
                    <a:pt x="4" y="5"/>
                  </a:lnTo>
                  <a:lnTo>
                    <a:pt x="8" y="2"/>
                  </a:lnTo>
                  <a:lnTo>
                    <a:pt x="11" y="2"/>
                  </a:lnTo>
                  <a:lnTo>
                    <a:pt x="15" y="1"/>
                  </a:lnTo>
                  <a:lnTo>
                    <a:pt x="19" y="0"/>
                  </a:lnTo>
                  <a:lnTo>
                    <a:pt x="24" y="0"/>
                  </a:lnTo>
                  <a:lnTo>
                    <a:pt x="28" y="1"/>
                  </a:lnTo>
                  <a:lnTo>
                    <a:pt x="33" y="2"/>
                  </a:lnTo>
                  <a:lnTo>
                    <a:pt x="36" y="3"/>
                  </a:lnTo>
                  <a:lnTo>
                    <a:pt x="39" y="5"/>
                  </a:lnTo>
                  <a:lnTo>
                    <a:pt x="41" y="6"/>
                  </a:lnTo>
                  <a:lnTo>
                    <a:pt x="43" y="9"/>
                  </a:lnTo>
                  <a:lnTo>
                    <a:pt x="45" y="11"/>
                  </a:lnTo>
                  <a:lnTo>
                    <a:pt x="45" y="14"/>
                  </a:lnTo>
                  <a:lnTo>
                    <a:pt x="44" y="16"/>
                  </a:lnTo>
                  <a:lnTo>
                    <a:pt x="42" y="19"/>
                  </a:lnTo>
                  <a:lnTo>
                    <a:pt x="41" y="20"/>
                  </a:lnTo>
                  <a:lnTo>
                    <a:pt x="37" y="22"/>
                  </a:lnTo>
                  <a:lnTo>
                    <a:pt x="34" y="23"/>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39" name="Freeform 210"/>
            <p:cNvSpPr>
              <a:spLocks/>
            </p:cNvSpPr>
            <p:nvPr/>
          </p:nvSpPr>
          <p:spPr bwMode="auto">
            <a:xfrm>
              <a:off x="3927" y="2551"/>
              <a:ext cx="52" cy="32"/>
            </a:xfrm>
            <a:custGeom>
              <a:avLst/>
              <a:gdLst>
                <a:gd name="T0" fmla="*/ 24 w 52"/>
                <a:gd name="T1" fmla="*/ 31 h 32"/>
                <a:gd name="T2" fmla="*/ 24 w 52"/>
                <a:gd name="T3" fmla="*/ 31 h 32"/>
                <a:gd name="T4" fmla="*/ 19 w 52"/>
                <a:gd name="T5" fmla="*/ 30 h 32"/>
                <a:gd name="T6" fmla="*/ 14 w 52"/>
                <a:gd name="T7" fmla="*/ 29 h 32"/>
                <a:gd name="T8" fmla="*/ 10 w 52"/>
                <a:gd name="T9" fmla="*/ 27 h 32"/>
                <a:gd name="T10" fmla="*/ 6 w 52"/>
                <a:gd name="T11" fmla="*/ 25 h 32"/>
                <a:gd name="T12" fmla="*/ 3 w 52"/>
                <a:gd name="T13" fmla="*/ 23 h 32"/>
                <a:gd name="T14" fmla="*/ 1 w 52"/>
                <a:gd name="T15" fmla="*/ 20 h 32"/>
                <a:gd name="T16" fmla="*/ 0 w 52"/>
                <a:gd name="T17" fmla="*/ 17 h 32"/>
                <a:gd name="T18" fmla="*/ 0 w 52"/>
                <a:gd name="T19" fmla="*/ 14 h 32"/>
                <a:gd name="T20" fmla="*/ 0 w 52"/>
                <a:gd name="T21" fmla="*/ 11 h 32"/>
                <a:gd name="T22" fmla="*/ 2 w 52"/>
                <a:gd name="T23" fmla="*/ 8 h 32"/>
                <a:gd name="T24" fmla="*/ 5 w 52"/>
                <a:gd name="T25" fmla="*/ 6 h 32"/>
                <a:gd name="T26" fmla="*/ 9 w 52"/>
                <a:gd name="T27" fmla="*/ 3 h 32"/>
                <a:gd name="T28" fmla="*/ 12 w 52"/>
                <a:gd name="T29" fmla="*/ 2 h 32"/>
                <a:gd name="T30" fmla="*/ 17 w 52"/>
                <a:gd name="T31" fmla="*/ 1 h 32"/>
                <a:gd name="T32" fmla="*/ 22 w 52"/>
                <a:gd name="T33" fmla="*/ 0 h 32"/>
                <a:gd name="T34" fmla="*/ 27 w 52"/>
                <a:gd name="T35" fmla="*/ 0 h 32"/>
                <a:gd name="T36" fmla="*/ 32 w 52"/>
                <a:gd name="T37" fmla="*/ 1 h 32"/>
                <a:gd name="T38" fmla="*/ 37 w 52"/>
                <a:gd name="T39" fmla="*/ 2 h 32"/>
                <a:gd name="T40" fmla="*/ 41 w 52"/>
                <a:gd name="T41" fmla="*/ 4 h 32"/>
                <a:gd name="T42" fmla="*/ 44 w 52"/>
                <a:gd name="T43" fmla="*/ 6 h 32"/>
                <a:gd name="T44" fmla="*/ 47 w 52"/>
                <a:gd name="T45" fmla="*/ 8 h 32"/>
                <a:gd name="T46" fmla="*/ 49 w 52"/>
                <a:gd name="T47" fmla="*/ 11 h 32"/>
                <a:gd name="T48" fmla="*/ 51 w 52"/>
                <a:gd name="T49" fmla="*/ 14 h 32"/>
                <a:gd name="T50" fmla="*/ 51 w 52"/>
                <a:gd name="T51" fmla="*/ 17 h 32"/>
                <a:gd name="T52" fmla="*/ 50 w 52"/>
                <a:gd name="T53" fmla="*/ 20 h 32"/>
                <a:gd name="T54" fmla="*/ 48 w 52"/>
                <a:gd name="T55" fmla="*/ 23 h 32"/>
                <a:gd name="T56" fmla="*/ 46 w 52"/>
                <a:gd name="T57" fmla="*/ 25 h 32"/>
                <a:gd name="T58" fmla="*/ 42 w 52"/>
                <a:gd name="T59" fmla="*/ 27 h 32"/>
                <a:gd name="T60" fmla="*/ 38 w 52"/>
                <a:gd name="T61" fmla="*/ 29 h 32"/>
                <a:gd name="T62" fmla="*/ 34 w 52"/>
                <a:gd name="T63" fmla="*/ 30 h 32"/>
                <a:gd name="T64" fmla="*/ 29 w 52"/>
                <a:gd name="T65" fmla="*/ 31 h 32"/>
                <a:gd name="T66" fmla="*/ 24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4" y="31"/>
                  </a:moveTo>
                  <a:lnTo>
                    <a:pt x="24" y="31"/>
                  </a:lnTo>
                  <a:lnTo>
                    <a:pt x="19" y="30"/>
                  </a:lnTo>
                  <a:lnTo>
                    <a:pt x="14" y="29"/>
                  </a:lnTo>
                  <a:lnTo>
                    <a:pt x="10" y="27"/>
                  </a:lnTo>
                  <a:lnTo>
                    <a:pt x="6" y="25"/>
                  </a:lnTo>
                  <a:lnTo>
                    <a:pt x="3" y="23"/>
                  </a:lnTo>
                  <a:lnTo>
                    <a:pt x="1" y="20"/>
                  </a:lnTo>
                  <a:lnTo>
                    <a:pt x="0" y="17"/>
                  </a:lnTo>
                  <a:lnTo>
                    <a:pt x="0" y="14"/>
                  </a:lnTo>
                  <a:lnTo>
                    <a:pt x="0" y="11"/>
                  </a:lnTo>
                  <a:lnTo>
                    <a:pt x="2" y="8"/>
                  </a:lnTo>
                  <a:lnTo>
                    <a:pt x="5" y="6"/>
                  </a:lnTo>
                  <a:lnTo>
                    <a:pt x="9" y="3"/>
                  </a:lnTo>
                  <a:lnTo>
                    <a:pt x="12" y="2"/>
                  </a:lnTo>
                  <a:lnTo>
                    <a:pt x="17" y="1"/>
                  </a:lnTo>
                  <a:lnTo>
                    <a:pt x="22" y="0"/>
                  </a:lnTo>
                  <a:lnTo>
                    <a:pt x="27" y="0"/>
                  </a:lnTo>
                  <a:lnTo>
                    <a:pt x="32" y="1"/>
                  </a:lnTo>
                  <a:lnTo>
                    <a:pt x="37" y="2"/>
                  </a:lnTo>
                  <a:lnTo>
                    <a:pt x="41" y="4"/>
                  </a:lnTo>
                  <a:lnTo>
                    <a:pt x="44" y="6"/>
                  </a:lnTo>
                  <a:lnTo>
                    <a:pt x="47" y="8"/>
                  </a:lnTo>
                  <a:lnTo>
                    <a:pt x="49" y="11"/>
                  </a:lnTo>
                  <a:lnTo>
                    <a:pt x="51" y="14"/>
                  </a:lnTo>
                  <a:lnTo>
                    <a:pt x="51" y="17"/>
                  </a:lnTo>
                  <a:lnTo>
                    <a:pt x="50" y="20"/>
                  </a:lnTo>
                  <a:lnTo>
                    <a:pt x="48" y="23"/>
                  </a:lnTo>
                  <a:lnTo>
                    <a:pt x="46" y="25"/>
                  </a:lnTo>
                  <a:lnTo>
                    <a:pt x="42" y="27"/>
                  </a:lnTo>
                  <a:lnTo>
                    <a:pt x="38" y="29"/>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0" name="Freeform 211"/>
            <p:cNvSpPr>
              <a:spLocks/>
            </p:cNvSpPr>
            <p:nvPr/>
          </p:nvSpPr>
          <p:spPr bwMode="auto">
            <a:xfrm>
              <a:off x="3931" y="2555"/>
              <a:ext cx="36" cy="19"/>
            </a:xfrm>
            <a:custGeom>
              <a:avLst/>
              <a:gdLst>
                <a:gd name="T0" fmla="*/ 17 w 36"/>
                <a:gd name="T1" fmla="*/ 18 h 19"/>
                <a:gd name="T2" fmla="*/ 14 w 36"/>
                <a:gd name="T3" fmla="*/ 17 h 19"/>
                <a:gd name="T4" fmla="*/ 10 w 36"/>
                <a:gd name="T5" fmla="*/ 17 h 19"/>
                <a:gd name="T6" fmla="*/ 8 w 36"/>
                <a:gd name="T7" fmla="*/ 16 h 19"/>
                <a:gd name="T8" fmla="*/ 5 w 36"/>
                <a:gd name="T9" fmla="*/ 15 h 19"/>
                <a:gd name="T10" fmla="*/ 3 w 36"/>
                <a:gd name="T11" fmla="*/ 14 h 19"/>
                <a:gd name="T12" fmla="*/ 2 w 36"/>
                <a:gd name="T13" fmla="*/ 12 h 19"/>
                <a:gd name="T14" fmla="*/ 0 w 36"/>
                <a:gd name="T15" fmla="*/ 10 h 19"/>
                <a:gd name="T16" fmla="*/ 0 w 36"/>
                <a:gd name="T17" fmla="*/ 8 h 19"/>
                <a:gd name="T18" fmla="*/ 1 w 36"/>
                <a:gd name="T19" fmla="*/ 6 h 19"/>
                <a:gd name="T20" fmla="*/ 3 w 36"/>
                <a:gd name="T21" fmla="*/ 5 h 19"/>
                <a:gd name="T22" fmla="*/ 4 w 36"/>
                <a:gd name="T23" fmla="*/ 3 h 19"/>
                <a:gd name="T24" fmla="*/ 6 w 36"/>
                <a:gd name="T25" fmla="*/ 2 h 19"/>
                <a:gd name="T26" fmla="*/ 9 w 36"/>
                <a:gd name="T27" fmla="*/ 2 h 19"/>
                <a:gd name="T28" fmla="*/ 12 w 36"/>
                <a:gd name="T29" fmla="*/ 0 h 19"/>
                <a:gd name="T30" fmla="*/ 15 w 36"/>
                <a:gd name="T31" fmla="*/ 0 h 19"/>
                <a:gd name="T32" fmla="*/ 19 w 36"/>
                <a:gd name="T33" fmla="*/ 0 h 19"/>
                <a:gd name="T34" fmla="*/ 22 w 36"/>
                <a:gd name="T35" fmla="*/ 1 h 19"/>
                <a:gd name="T36" fmla="*/ 26 w 36"/>
                <a:gd name="T37" fmla="*/ 2 h 19"/>
                <a:gd name="T38" fmla="*/ 28 w 36"/>
                <a:gd name="T39" fmla="*/ 2 h 19"/>
                <a:gd name="T40" fmla="*/ 31 w 36"/>
                <a:gd name="T41" fmla="*/ 4 h 19"/>
                <a:gd name="T42" fmla="*/ 32 w 36"/>
                <a:gd name="T43" fmla="*/ 5 h 19"/>
                <a:gd name="T44" fmla="*/ 34 w 36"/>
                <a:gd name="T45" fmla="*/ 7 h 19"/>
                <a:gd name="T46" fmla="*/ 35 w 36"/>
                <a:gd name="T47" fmla="*/ 8 h 19"/>
                <a:gd name="T48" fmla="*/ 35 w 36"/>
                <a:gd name="T49" fmla="*/ 11 h 19"/>
                <a:gd name="T50" fmla="*/ 35 w 36"/>
                <a:gd name="T51" fmla="*/ 12 h 19"/>
                <a:gd name="T52" fmla="*/ 33 w 36"/>
                <a:gd name="T53" fmla="*/ 14 h 19"/>
                <a:gd name="T54" fmla="*/ 32 w 36"/>
                <a:gd name="T55" fmla="*/ 15 h 19"/>
                <a:gd name="T56" fmla="*/ 29 w 36"/>
                <a:gd name="T57" fmla="*/ 17 h 19"/>
                <a:gd name="T58" fmla="*/ 27 w 36"/>
                <a:gd name="T59" fmla="*/ 17 h 19"/>
                <a:gd name="T60" fmla="*/ 24 w 36"/>
                <a:gd name="T61" fmla="*/ 18 h 19"/>
                <a:gd name="T62" fmla="*/ 20 w 36"/>
                <a:gd name="T63" fmla="*/ 18 h 19"/>
                <a:gd name="T64" fmla="*/ 17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7" y="18"/>
                  </a:moveTo>
                  <a:lnTo>
                    <a:pt x="14" y="17"/>
                  </a:lnTo>
                  <a:lnTo>
                    <a:pt x="10" y="17"/>
                  </a:lnTo>
                  <a:lnTo>
                    <a:pt x="8" y="16"/>
                  </a:lnTo>
                  <a:lnTo>
                    <a:pt x="5" y="15"/>
                  </a:lnTo>
                  <a:lnTo>
                    <a:pt x="3" y="14"/>
                  </a:lnTo>
                  <a:lnTo>
                    <a:pt x="2" y="12"/>
                  </a:lnTo>
                  <a:lnTo>
                    <a:pt x="0" y="10"/>
                  </a:lnTo>
                  <a:lnTo>
                    <a:pt x="0" y="8"/>
                  </a:lnTo>
                  <a:lnTo>
                    <a:pt x="1" y="6"/>
                  </a:lnTo>
                  <a:lnTo>
                    <a:pt x="3" y="5"/>
                  </a:lnTo>
                  <a:lnTo>
                    <a:pt x="4" y="3"/>
                  </a:lnTo>
                  <a:lnTo>
                    <a:pt x="6" y="2"/>
                  </a:lnTo>
                  <a:lnTo>
                    <a:pt x="9" y="2"/>
                  </a:lnTo>
                  <a:lnTo>
                    <a:pt x="12" y="0"/>
                  </a:lnTo>
                  <a:lnTo>
                    <a:pt x="15" y="0"/>
                  </a:lnTo>
                  <a:lnTo>
                    <a:pt x="19" y="0"/>
                  </a:lnTo>
                  <a:lnTo>
                    <a:pt x="22" y="1"/>
                  </a:lnTo>
                  <a:lnTo>
                    <a:pt x="26" y="2"/>
                  </a:lnTo>
                  <a:lnTo>
                    <a:pt x="28" y="2"/>
                  </a:lnTo>
                  <a:lnTo>
                    <a:pt x="31" y="4"/>
                  </a:lnTo>
                  <a:lnTo>
                    <a:pt x="32" y="5"/>
                  </a:lnTo>
                  <a:lnTo>
                    <a:pt x="34" y="7"/>
                  </a:lnTo>
                  <a:lnTo>
                    <a:pt x="35" y="8"/>
                  </a:lnTo>
                  <a:lnTo>
                    <a:pt x="35" y="11"/>
                  </a:lnTo>
                  <a:lnTo>
                    <a:pt x="35" y="12"/>
                  </a:lnTo>
                  <a:lnTo>
                    <a:pt x="33" y="14"/>
                  </a:lnTo>
                  <a:lnTo>
                    <a:pt x="32" y="15"/>
                  </a:lnTo>
                  <a:lnTo>
                    <a:pt x="29" y="17"/>
                  </a:lnTo>
                  <a:lnTo>
                    <a:pt x="27" y="17"/>
                  </a:lnTo>
                  <a:lnTo>
                    <a:pt x="24" y="18"/>
                  </a:lnTo>
                  <a:lnTo>
                    <a:pt x="20"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1" name="Freeform 212"/>
            <p:cNvSpPr>
              <a:spLocks/>
            </p:cNvSpPr>
            <p:nvPr/>
          </p:nvSpPr>
          <p:spPr bwMode="auto">
            <a:xfrm>
              <a:off x="3931" y="2555"/>
              <a:ext cx="42" cy="25"/>
            </a:xfrm>
            <a:custGeom>
              <a:avLst/>
              <a:gdLst>
                <a:gd name="T0" fmla="*/ 20 w 42"/>
                <a:gd name="T1" fmla="*/ 24 h 25"/>
                <a:gd name="T2" fmla="*/ 20 w 42"/>
                <a:gd name="T3" fmla="*/ 24 h 25"/>
                <a:gd name="T4" fmla="*/ 16 w 42"/>
                <a:gd name="T5" fmla="*/ 23 h 25"/>
                <a:gd name="T6" fmla="*/ 12 w 42"/>
                <a:gd name="T7" fmla="*/ 23 h 25"/>
                <a:gd name="T8" fmla="*/ 9 w 42"/>
                <a:gd name="T9" fmla="*/ 21 h 25"/>
                <a:gd name="T10" fmla="*/ 6 w 42"/>
                <a:gd name="T11" fmla="*/ 20 h 25"/>
                <a:gd name="T12" fmla="*/ 3 w 42"/>
                <a:gd name="T13" fmla="*/ 18 h 25"/>
                <a:gd name="T14" fmla="*/ 2 w 42"/>
                <a:gd name="T15" fmla="*/ 16 h 25"/>
                <a:gd name="T16" fmla="*/ 0 w 42"/>
                <a:gd name="T17" fmla="*/ 13 h 25"/>
                <a:gd name="T18" fmla="*/ 0 w 42"/>
                <a:gd name="T19" fmla="*/ 11 h 25"/>
                <a:gd name="T20" fmla="*/ 1 w 42"/>
                <a:gd name="T21" fmla="*/ 8 h 25"/>
                <a:gd name="T22" fmla="*/ 3 w 42"/>
                <a:gd name="T23" fmla="*/ 6 h 25"/>
                <a:gd name="T24" fmla="*/ 5 w 42"/>
                <a:gd name="T25" fmla="*/ 4 h 25"/>
                <a:gd name="T26" fmla="*/ 7 w 42"/>
                <a:gd name="T27" fmla="*/ 3 h 25"/>
                <a:gd name="T28" fmla="*/ 10 w 42"/>
                <a:gd name="T29" fmla="*/ 2 h 25"/>
                <a:gd name="T30" fmla="*/ 14 w 42"/>
                <a:gd name="T31" fmla="*/ 0 h 25"/>
                <a:gd name="T32" fmla="*/ 18 w 42"/>
                <a:gd name="T33" fmla="*/ 0 h 25"/>
                <a:gd name="T34" fmla="*/ 22 w 42"/>
                <a:gd name="T35" fmla="*/ 0 h 25"/>
                <a:gd name="T36" fmla="*/ 26 w 42"/>
                <a:gd name="T37" fmla="*/ 1 h 25"/>
                <a:gd name="T38" fmla="*/ 30 w 42"/>
                <a:gd name="T39" fmla="*/ 2 h 25"/>
                <a:gd name="T40" fmla="*/ 33 w 42"/>
                <a:gd name="T41" fmla="*/ 3 h 25"/>
                <a:gd name="T42" fmla="*/ 36 w 42"/>
                <a:gd name="T43" fmla="*/ 5 h 25"/>
                <a:gd name="T44" fmla="*/ 38 w 42"/>
                <a:gd name="T45" fmla="*/ 7 h 25"/>
                <a:gd name="T46" fmla="*/ 40 w 42"/>
                <a:gd name="T47" fmla="*/ 9 h 25"/>
                <a:gd name="T48" fmla="*/ 41 w 42"/>
                <a:gd name="T49" fmla="*/ 11 h 25"/>
                <a:gd name="T50" fmla="*/ 41 w 42"/>
                <a:gd name="T51" fmla="*/ 14 h 25"/>
                <a:gd name="T52" fmla="*/ 41 w 42"/>
                <a:gd name="T53" fmla="*/ 16 h 25"/>
                <a:gd name="T54" fmla="*/ 39 w 42"/>
                <a:gd name="T55" fmla="*/ 18 h 25"/>
                <a:gd name="T56" fmla="*/ 37 w 42"/>
                <a:gd name="T57" fmla="*/ 20 h 25"/>
                <a:gd name="T58" fmla="*/ 34 w 42"/>
                <a:gd name="T59" fmla="*/ 22 h 25"/>
                <a:gd name="T60" fmla="*/ 32 w 42"/>
                <a:gd name="T61" fmla="*/ 23 h 25"/>
                <a:gd name="T62" fmla="*/ 28 w 42"/>
                <a:gd name="T63" fmla="*/ 24 h 25"/>
                <a:gd name="T64" fmla="*/ 24 w 42"/>
                <a:gd name="T65" fmla="*/ 24 h 25"/>
                <a:gd name="T66" fmla="*/ 20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20" y="24"/>
                  </a:moveTo>
                  <a:lnTo>
                    <a:pt x="20" y="24"/>
                  </a:lnTo>
                  <a:lnTo>
                    <a:pt x="16" y="23"/>
                  </a:lnTo>
                  <a:lnTo>
                    <a:pt x="12" y="23"/>
                  </a:lnTo>
                  <a:lnTo>
                    <a:pt x="9" y="21"/>
                  </a:lnTo>
                  <a:lnTo>
                    <a:pt x="6" y="20"/>
                  </a:lnTo>
                  <a:lnTo>
                    <a:pt x="3" y="18"/>
                  </a:lnTo>
                  <a:lnTo>
                    <a:pt x="2" y="16"/>
                  </a:lnTo>
                  <a:lnTo>
                    <a:pt x="0" y="13"/>
                  </a:lnTo>
                  <a:lnTo>
                    <a:pt x="0" y="11"/>
                  </a:lnTo>
                  <a:lnTo>
                    <a:pt x="1" y="8"/>
                  </a:lnTo>
                  <a:lnTo>
                    <a:pt x="3" y="6"/>
                  </a:lnTo>
                  <a:lnTo>
                    <a:pt x="5" y="4"/>
                  </a:lnTo>
                  <a:lnTo>
                    <a:pt x="7" y="3"/>
                  </a:lnTo>
                  <a:lnTo>
                    <a:pt x="10" y="2"/>
                  </a:lnTo>
                  <a:lnTo>
                    <a:pt x="14" y="0"/>
                  </a:lnTo>
                  <a:lnTo>
                    <a:pt x="18" y="0"/>
                  </a:lnTo>
                  <a:lnTo>
                    <a:pt x="22" y="0"/>
                  </a:lnTo>
                  <a:lnTo>
                    <a:pt x="26" y="1"/>
                  </a:lnTo>
                  <a:lnTo>
                    <a:pt x="30" y="2"/>
                  </a:lnTo>
                  <a:lnTo>
                    <a:pt x="33" y="3"/>
                  </a:lnTo>
                  <a:lnTo>
                    <a:pt x="36" y="5"/>
                  </a:lnTo>
                  <a:lnTo>
                    <a:pt x="38" y="7"/>
                  </a:lnTo>
                  <a:lnTo>
                    <a:pt x="40" y="9"/>
                  </a:lnTo>
                  <a:lnTo>
                    <a:pt x="41" y="11"/>
                  </a:lnTo>
                  <a:lnTo>
                    <a:pt x="41" y="14"/>
                  </a:lnTo>
                  <a:lnTo>
                    <a:pt x="41" y="16"/>
                  </a:lnTo>
                  <a:lnTo>
                    <a:pt x="39" y="18"/>
                  </a:lnTo>
                  <a:lnTo>
                    <a:pt x="37" y="20"/>
                  </a:lnTo>
                  <a:lnTo>
                    <a:pt x="34" y="22"/>
                  </a:lnTo>
                  <a:lnTo>
                    <a:pt x="32" y="23"/>
                  </a:lnTo>
                  <a:lnTo>
                    <a:pt x="28" y="24"/>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2" name="Freeform 213"/>
            <p:cNvSpPr>
              <a:spLocks/>
            </p:cNvSpPr>
            <p:nvPr/>
          </p:nvSpPr>
          <p:spPr bwMode="auto">
            <a:xfrm>
              <a:off x="3965" y="2578"/>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3" name="Freeform 214"/>
            <p:cNvSpPr>
              <a:spLocks/>
            </p:cNvSpPr>
            <p:nvPr/>
          </p:nvSpPr>
          <p:spPr bwMode="auto">
            <a:xfrm>
              <a:off x="3936" y="2578"/>
              <a:ext cx="30" cy="8"/>
            </a:xfrm>
            <a:custGeom>
              <a:avLst/>
              <a:gdLst>
                <a:gd name="T0" fmla="*/ 0 w 30"/>
                <a:gd name="T1" fmla="*/ 5 h 8"/>
                <a:gd name="T2" fmla="*/ 7 w 30"/>
                <a:gd name="T3" fmla="*/ 6 h 8"/>
                <a:gd name="T4" fmla="*/ 13 w 30"/>
                <a:gd name="T5" fmla="*/ 7 h 8"/>
                <a:gd name="T6" fmla="*/ 17 w 30"/>
                <a:gd name="T7" fmla="*/ 7 h 8"/>
                <a:gd name="T8" fmla="*/ 22 w 30"/>
                <a:gd name="T9" fmla="*/ 6 h 8"/>
                <a:gd name="T10" fmla="*/ 25 w 30"/>
                <a:gd name="T11" fmla="*/ 6 h 8"/>
                <a:gd name="T12" fmla="*/ 27 w 30"/>
                <a:gd name="T13" fmla="*/ 5 h 8"/>
                <a:gd name="T14" fmla="*/ 28 w 30"/>
                <a:gd name="T15" fmla="*/ 5 h 8"/>
                <a:gd name="T16" fmla="*/ 29 w 30"/>
                <a:gd name="T17" fmla="*/ 4 h 8"/>
                <a:gd name="T18" fmla="*/ 24 w 30"/>
                <a:gd name="T19" fmla="*/ 1 h 8"/>
                <a:gd name="T20" fmla="*/ 23 w 30"/>
                <a:gd name="T21" fmla="*/ 1 h 8"/>
                <a:gd name="T22" fmla="*/ 22 w 30"/>
                <a:gd name="T23" fmla="*/ 1 h 8"/>
                <a:gd name="T24" fmla="*/ 21 w 30"/>
                <a:gd name="T25" fmla="*/ 2 h 8"/>
                <a:gd name="T26" fmla="*/ 17 w 30"/>
                <a:gd name="T27" fmla="*/ 2 h 8"/>
                <a:gd name="T28" fmla="*/ 13 w 30"/>
                <a:gd name="T29" fmla="*/ 2 h 8"/>
                <a:gd name="T30" fmla="*/ 8 w 30"/>
                <a:gd name="T31" fmla="*/ 2 h 8"/>
                <a:gd name="T32" fmla="*/ 3 w 30"/>
                <a:gd name="T33" fmla="*/ 0 h 8"/>
                <a:gd name="T34" fmla="*/ 0 w 30"/>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5"/>
                  </a:moveTo>
                  <a:lnTo>
                    <a:pt x="7" y="6"/>
                  </a:lnTo>
                  <a:lnTo>
                    <a:pt x="13" y="7"/>
                  </a:lnTo>
                  <a:lnTo>
                    <a:pt x="17" y="7"/>
                  </a:lnTo>
                  <a:lnTo>
                    <a:pt x="22" y="6"/>
                  </a:lnTo>
                  <a:lnTo>
                    <a:pt x="25" y="6"/>
                  </a:lnTo>
                  <a:lnTo>
                    <a:pt x="27" y="5"/>
                  </a:lnTo>
                  <a:lnTo>
                    <a:pt x="28" y="5"/>
                  </a:lnTo>
                  <a:lnTo>
                    <a:pt x="29" y="4"/>
                  </a:lnTo>
                  <a:lnTo>
                    <a:pt x="24" y="1"/>
                  </a:lnTo>
                  <a:lnTo>
                    <a:pt x="23" y="1"/>
                  </a:lnTo>
                  <a:lnTo>
                    <a:pt x="22" y="1"/>
                  </a:lnTo>
                  <a:lnTo>
                    <a:pt x="21" y="2"/>
                  </a:lnTo>
                  <a:lnTo>
                    <a:pt x="17" y="2"/>
                  </a:lnTo>
                  <a:lnTo>
                    <a:pt x="13" y="2"/>
                  </a:lnTo>
                  <a:lnTo>
                    <a:pt x="8"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4" name="Freeform 215"/>
            <p:cNvSpPr>
              <a:spLocks/>
            </p:cNvSpPr>
            <p:nvPr/>
          </p:nvSpPr>
          <p:spPr bwMode="auto">
            <a:xfrm>
              <a:off x="3933" y="2578"/>
              <a:ext cx="2" cy="5"/>
            </a:xfrm>
            <a:custGeom>
              <a:avLst/>
              <a:gdLst>
                <a:gd name="T0" fmla="*/ 1 w 2"/>
                <a:gd name="T1" fmla="*/ 0 h 5"/>
                <a:gd name="T2" fmla="*/ 0 w 2"/>
                <a:gd name="T3" fmla="*/ 0 h 5"/>
                <a:gd name="T4" fmla="*/ 0 w 2"/>
                <a:gd name="T5" fmla="*/ 1 h 5"/>
                <a:gd name="T6" fmla="*/ 0 w 2"/>
                <a:gd name="T7" fmla="*/ 3 h 5"/>
                <a:gd name="T8" fmla="*/ 0 w 2"/>
                <a:gd name="T9" fmla="*/ 4 h 5"/>
                <a:gd name="T10" fmla="*/ 1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1" y="0"/>
                  </a:moveTo>
                  <a:lnTo>
                    <a:pt x="0" y="0"/>
                  </a:lnTo>
                  <a:lnTo>
                    <a:pt x="0" y="1"/>
                  </a:lnTo>
                  <a:lnTo>
                    <a:pt x="0" y="3"/>
                  </a:lnTo>
                  <a:lnTo>
                    <a:pt x="0" y="4"/>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5" name="Freeform 216"/>
            <p:cNvSpPr>
              <a:spLocks/>
            </p:cNvSpPr>
            <p:nvPr/>
          </p:nvSpPr>
          <p:spPr bwMode="auto">
            <a:xfrm>
              <a:off x="3869" y="2540"/>
              <a:ext cx="47" cy="20"/>
            </a:xfrm>
            <a:custGeom>
              <a:avLst/>
              <a:gdLst>
                <a:gd name="T0" fmla="*/ 0 w 47"/>
                <a:gd name="T1" fmla="*/ 7 h 20"/>
                <a:gd name="T2" fmla="*/ 0 w 47"/>
                <a:gd name="T3" fmla="*/ 8 h 20"/>
                <a:gd name="T4" fmla="*/ 1 w 47"/>
                <a:gd name="T5" fmla="*/ 11 h 20"/>
                <a:gd name="T6" fmla="*/ 4 w 47"/>
                <a:gd name="T7" fmla="*/ 13 h 20"/>
                <a:gd name="T8" fmla="*/ 6 w 47"/>
                <a:gd name="T9" fmla="*/ 14 h 20"/>
                <a:gd name="T10" fmla="*/ 9 w 47"/>
                <a:gd name="T11" fmla="*/ 17 h 20"/>
                <a:gd name="T12" fmla="*/ 12 w 47"/>
                <a:gd name="T13" fmla="*/ 17 h 20"/>
                <a:gd name="T14" fmla="*/ 17 w 47"/>
                <a:gd name="T15" fmla="*/ 19 h 20"/>
                <a:gd name="T16" fmla="*/ 21 w 47"/>
                <a:gd name="T17" fmla="*/ 19 h 20"/>
                <a:gd name="T18" fmla="*/ 26 w 47"/>
                <a:gd name="T19" fmla="*/ 19 h 20"/>
                <a:gd name="T20" fmla="*/ 30 w 47"/>
                <a:gd name="T21" fmla="*/ 19 h 20"/>
                <a:gd name="T22" fmla="*/ 35 w 47"/>
                <a:gd name="T23" fmla="*/ 17 h 20"/>
                <a:gd name="T24" fmla="*/ 38 w 47"/>
                <a:gd name="T25" fmla="*/ 17 h 20"/>
                <a:gd name="T26" fmla="*/ 41 w 47"/>
                <a:gd name="T27" fmla="*/ 15 h 20"/>
                <a:gd name="T28" fmla="*/ 43 w 47"/>
                <a:gd name="T29" fmla="*/ 14 h 20"/>
                <a:gd name="T30" fmla="*/ 44 w 47"/>
                <a:gd name="T31" fmla="*/ 11 h 20"/>
                <a:gd name="T32" fmla="*/ 46 w 47"/>
                <a:gd name="T33" fmla="*/ 9 h 20"/>
                <a:gd name="T34" fmla="*/ 46 w 47"/>
                <a:gd name="T35" fmla="*/ 2 h 20"/>
                <a:gd name="T36" fmla="*/ 0 w 47"/>
                <a:gd name="T37" fmla="*/ 0 h 20"/>
                <a:gd name="T38" fmla="*/ 0 w 47"/>
                <a:gd name="T39"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 h="20">
                  <a:moveTo>
                    <a:pt x="0" y="7"/>
                  </a:moveTo>
                  <a:lnTo>
                    <a:pt x="0" y="8"/>
                  </a:lnTo>
                  <a:lnTo>
                    <a:pt x="1" y="11"/>
                  </a:lnTo>
                  <a:lnTo>
                    <a:pt x="4" y="13"/>
                  </a:lnTo>
                  <a:lnTo>
                    <a:pt x="6" y="14"/>
                  </a:lnTo>
                  <a:lnTo>
                    <a:pt x="9" y="17"/>
                  </a:lnTo>
                  <a:lnTo>
                    <a:pt x="12" y="17"/>
                  </a:lnTo>
                  <a:lnTo>
                    <a:pt x="17" y="19"/>
                  </a:lnTo>
                  <a:lnTo>
                    <a:pt x="21" y="19"/>
                  </a:lnTo>
                  <a:lnTo>
                    <a:pt x="26" y="19"/>
                  </a:lnTo>
                  <a:lnTo>
                    <a:pt x="30" y="19"/>
                  </a:lnTo>
                  <a:lnTo>
                    <a:pt x="35" y="17"/>
                  </a:lnTo>
                  <a:lnTo>
                    <a:pt x="38" y="17"/>
                  </a:lnTo>
                  <a:lnTo>
                    <a:pt x="41" y="15"/>
                  </a:lnTo>
                  <a:lnTo>
                    <a:pt x="43" y="14"/>
                  </a:lnTo>
                  <a:lnTo>
                    <a:pt x="44" y="11"/>
                  </a:lnTo>
                  <a:lnTo>
                    <a:pt x="46" y="9"/>
                  </a:lnTo>
                  <a:lnTo>
                    <a:pt x="46" y="2"/>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6" name="Freeform 217"/>
            <p:cNvSpPr>
              <a:spLocks/>
            </p:cNvSpPr>
            <p:nvPr/>
          </p:nvSpPr>
          <p:spPr bwMode="auto">
            <a:xfrm>
              <a:off x="3869" y="2540"/>
              <a:ext cx="53" cy="26"/>
            </a:xfrm>
            <a:custGeom>
              <a:avLst/>
              <a:gdLst>
                <a:gd name="T0" fmla="*/ 0 w 53"/>
                <a:gd name="T1" fmla="*/ 9 h 26"/>
                <a:gd name="T2" fmla="*/ 0 w 53"/>
                <a:gd name="T3" fmla="*/ 9 h 26"/>
                <a:gd name="T4" fmla="*/ 0 w 53"/>
                <a:gd name="T5" fmla="*/ 11 h 26"/>
                <a:gd name="T6" fmla="*/ 1 w 53"/>
                <a:gd name="T7" fmla="*/ 14 h 26"/>
                <a:gd name="T8" fmla="*/ 4 w 53"/>
                <a:gd name="T9" fmla="*/ 17 h 26"/>
                <a:gd name="T10" fmla="*/ 7 w 53"/>
                <a:gd name="T11" fmla="*/ 19 h 26"/>
                <a:gd name="T12" fmla="*/ 10 w 53"/>
                <a:gd name="T13" fmla="*/ 22 h 26"/>
                <a:gd name="T14" fmla="*/ 14 w 53"/>
                <a:gd name="T15" fmla="*/ 23 h 26"/>
                <a:gd name="T16" fmla="*/ 19 w 53"/>
                <a:gd name="T17" fmla="*/ 25 h 26"/>
                <a:gd name="T18" fmla="*/ 24 w 53"/>
                <a:gd name="T19" fmla="*/ 25 h 26"/>
                <a:gd name="T20" fmla="*/ 29 w 53"/>
                <a:gd name="T21" fmla="*/ 25 h 26"/>
                <a:gd name="T22" fmla="*/ 34 w 53"/>
                <a:gd name="T23" fmla="*/ 25 h 26"/>
                <a:gd name="T24" fmla="*/ 39 w 53"/>
                <a:gd name="T25" fmla="*/ 23 h 26"/>
                <a:gd name="T26" fmla="*/ 43 w 53"/>
                <a:gd name="T27" fmla="*/ 22 h 26"/>
                <a:gd name="T28" fmla="*/ 46 w 53"/>
                <a:gd name="T29" fmla="*/ 20 h 26"/>
                <a:gd name="T30" fmla="*/ 49 w 53"/>
                <a:gd name="T31" fmla="*/ 18 h 26"/>
                <a:gd name="T32" fmla="*/ 50 w 53"/>
                <a:gd name="T33" fmla="*/ 15 h 26"/>
                <a:gd name="T34" fmla="*/ 52 w 53"/>
                <a:gd name="T35" fmla="*/ 12 h 26"/>
                <a:gd name="T36" fmla="*/ 52 w 53"/>
                <a:gd name="T37" fmla="*/ 3 h 26"/>
                <a:gd name="T38" fmla="*/ 0 w 53"/>
                <a:gd name="T39" fmla="*/ 0 h 26"/>
                <a:gd name="T40" fmla="*/ 0 w 53"/>
                <a:gd name="T41"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26">
                  <a:moveTo>
                    <a:pt x="0" y="9"/>
                  </a:moveTo>
                  <a:lnTo>
                    <a:pt x="0" y="9"/>
                  </a:lnTo>
                  <a:lnTo>
                    <a:pt x="0" y="11"/>
                  </a:lnTo>
                  <a:lnTo>
                    <a:pt x="1" y="14"/>
                  </a:lnTo>
                  <a:lnTo>
                    <a:pt x="4" y="17"/>
                  </a:lnTo>
                  <a:lnTo>
                    <a:pt x="7" y="19"/>
                  </a:lnTo>
                  <a:lnTo>
                    <a:pt x="10" y="22"/>
                  </a:lnTo>
                  <a:lnTo>
                    <a:pt x="14" y="23"/>
                  </a:lnTo>
                  <a:lnTo>
                    <a:pt x="19" y="25"/>
                  </a:lnTo>
                  <a:lnTo>
                    <a:pt x="24" y="25"/>
                  </a:lnTo>
                  <a:lnTo>
                    <a:pt x="29" y="25"/>
                  </a:lnTo>
                  <a:lnTo>
                    <a:pt x="34" y="25"/>
                  </a:lnTo>
                  <a:lnTo>
                    <a:pt x="39" y="23"/>
                  </a:lnTo>
                  <a:lnTo>
                    <a:pt x="43" y="22"/>
                  </a:lnTo>
                  <a:lnTo>
                    <a:pt x="46" y="20"/>
                  </a:lnTo>
                  <a:lnTo>
                    <a:pt x="49" y="18"/>
                  </a:lnTo>
                  <a:lnTo>
                    <a:pt x="50" y="15"/>
                  </a:lnTo>
                  <a:lnTo>
                    <a:pt x="52" y="12"/>
                  </a:lnTo>
                  <a:lnTo>
                    <a:pt x="52" y="3"/>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7" name="Freeform 218"/>
            <p:cNvSpPr>
              <a:spLocks/>
            </p:cNvSpPr>
            <p:nvPr/>
          </p:nvSpPr>
          <p:spPr bwMode="auto">
            <a:xfrm>
              <a:off x="3870" y="2526"/>
              <a:ext cx="46" cy="26"/>
            </a:xfrm>
            <a:custGeom>
              <a:avLst/>
              <a:gdLst>
                <a:gd name="T0" fmla="*/ 21 w 46"/>
                <a:gd name="T1" fmla="*/ 25 h 26"/>
                <a:gd name="T2" fmla="*/ 17 w 46"/>
                <a:gd name="T3" fmla="*/ 24 h 26"/>
                <a:gd name="T4" fmla="*/ 12 w 46"/>
                <a:gd name="T5" fmla="*/ 23 h 26"/>
                <a:gd name="T6" fmla="*/ 9 w 46"/>
                <a:gd name="T7" fmla="*/ 22 h 26"/>
                <a:gd name="T8" fmla="*/ 5 w 46"/>
                <a:gd name="T9" fmla="*/ 20 h 26"/>
                <a:gd name="T10" fmla="*/ 3 w 46"/>
                <a:gd name="T11" fmla="*/ 19 h 26"/>
                <a:gd name="T12" fmla="*/ 2 w 46"/>
                <a:gd name="T13" fmla="*/ 16 h 26"/>
                <a:gd name="T14" fmla="*/ 0 w 46"/>
                <a:gd name="T15" fmla="*/ 14 h 26"/>
                <a:gd name="T16" fmla="*/ 0 w 46"/>
                <a:gd name="T17" fmla="*/ 11 h 26"/>
                <a:gd name="T18" fmla="*/ 0 w 46"/>
                <a:gd name="T19" fmla="*/ 9 h 26"/>
                <a:gd name="T20" fmla="*/ 2 w 46"/>
                <a:gd name="T21" fmla="*/ 6 h 26"/>
                <a:gd name="T22" fmla="*/ 4 w 46"/>
                <a:gd name="T23" fmla="*/ 5 h 26"/>
                <a:gd name="T24" fmla="*/ 7 w 46"/>
                <a:gd name="T25" fmla="*/ 3 h 26"/>
                <a:gd name="T26" fmla="*/ 11 w 46"/>
                <a:gd name="T27" fmla="*/ 2 h 26"/>
                <a:gd name="T28" fmla="*/ 15 w 46"/>
                <a:gd name="T29" fmla="*/ 1 h 26"/>
                <a:gd name="T30" fmla="*/ 19 w 46"/>
                <a:gd name="T31" fmla="*/ 0 h 26"/>
                <a:gd name="T32" fmla="*/ 24 w 46"/>
                <a:gd name="T33" fmla="*/ 0 h 26"/>
                <a:gd name="T34" fmla="*/ 28 w 46"/>
                <a:gd name="T35" fmla="*/ 1 h 26"/>
                <a:gd name="T36" fmla="*/ 33 w 46"/>
                <a:gd name="T37" fmla="*/ 2 h 26"/>
                <a:gd name="T38" fmla="*/ 36 w 46"/>
                <a:gd name="T39" fmla="*/ 3 h 26"/>
                <a:gd name="T40" fmla="*/ 39 w 46"/>
                <a:gd name="T41" fmla="*/ 5 h 26"/>
                <a:gd name="T42" fmla="*/ 41 w 46"/>
                <a:gd name="T43" fmla="*/ 6 h 26"/>
                <a:gd name="T44" fmla="*/ 43 w 46"/>
                <a:gd name="T45" fmla="*/ 9 h 26"/>
                <a:gd name="T46" fmla="*/ 45 w 46"/>
                <a:gd name="T47" fmla="*/ 11 h 26"/>
                <a:gd name="T48" fmla="*/ 45 w 46"/>
                <a:gd name="T49" fmla="*/ 14 h 26"/>
                <a:gd name="T50" fmla="*/ 45 w 46"/>
                <a:gd name="T51" fmla="*/ 16 h 26"/>
                <a:gd name="T52" fmla="*/ 43 w 46"/>
                <a:gd name="T53" fmla="*/ 19 h 26"/>
                <a:gd name="T54" fmla="*/ 41 w 46"/>
                <a:gd name="T55" fmla="*/ 20 h 26"/>
                <a:gd name="T56" fmla="*/ 38 w 46"/>
                <a:gd name="T57" fmla="*/ 22 h 26"/>
                <a:gd name="T58" fmla="*/ 34 w 46"/>
                <a:gd name="T59" fmla="*/ 23 h 26"/>
                <a:gd name="T60" fmla="*/ 30 w 46"/>
                <a:gd name="T61" fmla="*/ 24 h 26"/>
                <a:gd name="T62" fmla="*/ 26 w 46"/>
                <a:gd name="T63" fmla="*/ 25 h 26"/>
                <a:gd name="T64" fmla="*/ 21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1" y="25"/>
                  </a:moveTo>
                  <a:lnTo>
                    <a:pt x="17" y="24"/>
                  </a:lnTo>
                  <a:lnTo>
                    <a:pt x="12" y="23"/>
                  </a:lnTo>
                  <a:lnTo>
                    <a:pt x="9" y="22"/>
                  </a:lnTo>
                  <a:lnTo>
                    <a:pt x="5" y="20"/>
                  </a:lnTo>
                  <a:lnTo>
                    <a:pt x="3" y="19"/>
                  </a:lnTo>
                  <a:lnTo>
                    <a:pt x="2" y="16"/>
                  </a:lnTo>
                  <a:lnTo>
                    <a:pt x="0" y="14"/>
                  </a:lnTo>
                  <a:lnTo>
                    <a:pt x="0" y="11"/>
                  </a:lnTo>
                  <a:lnTo>
                    <a:pt x="0" y="9"/>
                  </a:lnTo>
                  <a:lnTo>
                    <a:pt x="2" y="6"/>
                  </a:lnTo>
                  <a:lnTo>
                    <a:pt x="4" y="5"/>
                  </a:lnTo>
                  <a:lnTo>
                    <a:pt x="7" y="3"/>
                  </a:lnTo>
                  <a:lnTo>
                    <a:pt x="11" y="2"/>
                  </a:lnTo>
                  <a:lnTo>
                    <a:pt x="15" y="1"/>
                  </a:lnTo>
                  <a:lnTo>
                    <a:pt x="19" y="0"/>
                  </a:lnTo>
                  <a:lnTo>
                    <a:pt x="24" y="0"/>
                  </a:lnTo>
                  <a:lnTo>
                    <a:pt x="28" y="1"/>
                  </a:lnTo>
                  <a:lnTo>
                    <a:pt x="33" y="2"/>
                  </a:lnTo>
                  <a:lnTo>
                    <a:pt x="36" y="3"/>
                  </a:lnTo>
                  <a:lnTo>
                    <a:pt x="39" y="5"/>
                  </a:lnTo>
                  <a:lnTo>
                    <a:pt x="41" y="6"/>
                  </a:lnTo>
                  <a:lnTo>
                    <a:pt x="43" y="9"/>
                  </a:lnTo>
                  <a:lnTo>
                    <a:pt x="45" y="11"/>
                  </a:lnTo>
                  <a:lnTo>
                    <a:pt x="45" y="14"/>
                  </a:lnTo>
                  <a:lnTo>
                    <a:pt x="45" y="16"/>
                  </a:lnTo>
                  <a:lnTo>
                    <a:pt x="43" y="19"/>
                  </a:lnTo>
                  <a:lnTo>
                    <a:pt x="41" y="20"/>
                  </a:lnTo>
                  <a:lnTo>
                    <a:pt x="38" y="22"/>
                  </a:lnTo>
                  <a:lnTo>
                    <a:pt x="34" y="23"/>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8" name="Freeform 219"/>
            <p:cNvSpPr>
              <a:spLocks/>
            </p:cNvSpPr>
            <p:nvPr/>
          </p:nvSpPr>
          <p:spPr bwMode="auto">
            <a:xfrm>
              <a:off x="3870" y="2526"/>
              <a:ext cx="52" cy="32"/>
            </a:xfrm>
            <a:custGeom>
              <a:avLst/>
              <a:gdLst>
                <a:gd name="T0" fmla="*/ 24 w 52"/>
                <a:gd name="T1" fmla="*/ 31 h 32"/>
                <a:gd name="T2" fmla="*/ 24 w 52"/>
                <a:gd name="T3" fmla="*/ 31 h 32"/>
                <a:gd name="T4" fmla="*/ 19 w 52"/>
                <a:gd name="T5" fmla="*/ 30 h 32"/>
                <a:gd name="T6" fmla="*/ 14 w 52"/>
                <a:gd name="T7" fmla="*/ 29 h 32"/>
                <a:gd name="T8" fmla="*/ 10 w 52"/>
                <a:gd name="T9" fmla="*/ 27 h 32"/>
                <a:gd name="T10" fmla="*/ 6 w 52"/>
                <a:gd name="T11" fmla="*/ 25 h 32"/>
                <a:gd name="T12" fmla="*/ 3 w 52"/>
                <a:gd name="T13" fmla="*/ 23 h 32"/>
                <a:gd name="T14" fmla="*/ 2 w 52"/>
                <a:gd name="T15" fmla="*/ 20 h 32"/>
                <a:gd name="T16" fmla="*/ 0 w 52"/>
                <a:gd name="T17" fmla="*/ 17 h 32"/>
                <a:gd name="T18" fmla="*/ 0 w 52"/>
                <a:gd name="T19" fmla="*/ 14 h 32"/>
                <a:gd name="T20" fmla="*/ 0 w 52"/>
                <a:gd name="T21" fmla="*/ 11 h 32"/>
                <a:gd name="T22" fmla="*/ 2 w 52"/>
                <a:gd name="T23" fmla="*/ 8 h 32"/>
                <a:gd name="T24" fmla="*/ 5 w 52"/>
                <a:gd name="T25" fmla="*/ 6 h 32"/>
                <a:gd name="T26" fmla="*/ 8 w 52"/>
                <a:gd name="T27" fmla="*/ 4 h 32"/>
                <a:gd name="T28" fmla="*/ 12 w 52"/>
                <a:gd name="T29" fmla="*/ 2 h 32"/>
                <a:gd name="T30" fmla="*/ 17 w 52"/>
                <a:gd name="T31" fmla="*/ 1 h 32"/>
                <a:gd name="T32" fmla="*/ 22 w 52"/>
                <a:gd name="T33" fmla="*/ 0 h 32"/>
                <a:gd name="T34" fmla="*/ 27 w 52"/>
                <a:gd name="T35" fmla="*/ 0 h 32"/>
                <a:gd name="T36" fmla="*/ 32 w 52"/>
                <a:gd name="T37" fmla="*/ 1 h 32"/>
                <a:gd name="T38" fmla="*/ 37 w 52"/>
                <a:gd name="T39" fmla="*/ 2 h 32"/>
                <a:gd name="T40" fmla="*/ 41 w 52"/>
                <a:gd name="T41" fmla="*/ 4 h 32"/>
                <a:gd name="T42" fmla="*/ 44 w 52"/>
                <a:gd name="T43" fmla="*/ 6 h 32"/>
                <a:gd name="T44" fmla="*/ 47 w 52"/>
                <a:gd name="T45" fmla="*/ 8 h 32"/>
                <a:gd name="T46" fmla="*/ 49 w 52"/>
                <a:gd name="T47" fmla="*/ 11 h 32"/>
                <a:gd name="T48" fmla="*/ 51 w 52"/>
                <a:gd name="T49" fmla="*/ 14 h 32"/>
                <a:gd name="T50" fmla="*/ 51 w 52"/>
                <a:gd name="T51" fmla="*/ 17 h 32"/>
                <a:gd name="T52" fmla="*/ 51 w 52"/>
                <a:gd name="T53" fmla="*/ 20 h 32"/>
                <a:gd name="T54" fmla="*/ 49 w 52"/>
                <a:gd name="T55" fmla="*/ 23 h 32"/>
                <a:gd name="T56" fmla="*/ 46 w 52"/>
                <a:gd name="T57" fmla="*/ 25 h 32"/>
                <a:gd name="T58" fmla="*/ 43 w 52"/>
                <a:gd name="T59" fmla="*/ 27 h 32"/>
                <a:gd name="T60" fmla="*/ 39 w 52"/>
                <a:gd name="T61" fmla="*/ 29 h 32"/>
                <a:gd name="T62" fmla="*/ 34 w 52"/>
                <a:gd name="T63" fmla="*/ 30 h 32"/>
                <a:gd name="T64" fmla="*/ 29 w 52"/>
                <a:gd name="T65" fmla="*/ 31 h 32"/>
                <a:gd name="T66" fmla="*/ 24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4" y="31"/>
                  </a:moveTo>
                  <a:lnTo>
                    <a:pt x="24" y="31"/>
                  </a:lnTo>
                  <a:lnTo>
                    <a:pt x="19" y="30"/>
                  </a:lnTo>
                  <a:lnTo>
                    <a:pt x="14" y="29"/>
                  </a:lnTo>
                  <a:lnTo>
                    <a:pt x="10" y="27"/>
                  </a:lnTo>
                  <a:lnTo>
                    <a:pt x="6" y="25"/>
                  </a:lnTo>
                  <a:lnTo>
                    <a:pt x="3" y="23"/>
                  </a:lnTo>
                  <a:lnTo>
                    <a:pt x="2" y="20"/>
                  </a:lnTo>
                  <a:lnTo>
                    <a:pt x="0" y="17"/>
                  </a:lnTo>
                  <a:lnTo>
                    <a:pt x="0" y="14"/>
                  </a:lnTo>
                  <a:lnTo>
                    <a:pt x="0" y="11"/>
                  </a:lnTo>
                  <a:lnTo>
                    <a:pt x="2" y="8"/>
                  </a:lnTo>
                  <a:lnTo>
                    <a:pt x="5" y="6"/>
                  </a:lnTo>
                  <a:lnTo>
                    <a:pt x="8" y="4"/>
                  </a:lnTo>
                  <a:lnTo>
                    <a:pt x="12" y="2"/>
                  </a:lnTo>
                  <a:lnTo>
                    <a:pt x="17" y="1"/>
                  </a:lnTo>
                  <a:lnTo>
                    <a:pt x="22" y="0"/>
                  </a:lnTo>
                  <a:lnTo>
                    <a:pt x="27" y="0"/>
                  </a:lnTo>
                  <a:lnTo>
                    <a:pt x="32" y="1"/>
                  </a:lnTo>
                  <a:lnTo>
                    <a:pt x="37" y="2"/>
                  </a:lnTo>
                  <a:lnTo>
                    <a:pt x="41" y="4"/>
                  </a:lnTo>
                  <a:lnTo>
                    <a:pt x="44" y="6"/>
                  </a:lnTo>
                  <a:lnTo>
                    <a:pt x="47" y="8"/>
                  </a:lnTo>
                  <a:lnTo>
                    <a:pt x="49" y="11"/>
                  </a:lnTo>
                  <a:lnTo>
                    <a:pt x="51" y="14"/>
                  </a:lnTo>
                  <a:lnTo>
                    <a:pt x="51" y="17"/>
                  </a:lnTo>
                  <a:lnTo>
                    <a:pt x="51" y="20"/>
                  </a:lnTo>
                  <a:lnTo>
                    <a:pt x="49" y="23"/>
                  </a:lnTo>
                  <a:lnTo>
                    <a:pt x="46" y="25"/>
                  </a:lnTo>
                  <a:lnTo>
                    <a:pt x="43" y="27"/>
                  </a:lnTo>
                  <a:lnTo>
                    <a:pt x="39" y="29"/>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49" name="Freeform 220"/>
            <p:cNvSpPr>
              <a:spLocks/>
            </p:cNvSpPr>
            <p:nvPr/>
          </p:nvSpPr>
          <p:spPr bwMode="auto">
            <a:xfrm>
              <a:off x="3875" y="2530"/>
              <a:ext cx="36" cy="19"/>
            </a:xfrm>
            <a:custGeom>
              <a:avLst/>
              <a:gdLst>
                <a:gd name="T0" fmla="*/ 16 w 36"/>
                <a:gd name="T1" fmla="*/ 18 h 19"/>
                <a:gd name="T2" fmla="*/ 13 w 36"/>
                <a:gd name="T3" fmla="*/ 18 h 19"/>
                <a:gd name="T4" fmla="*/ 10 w 36"/>
                <a:gd name="T5" fmla="*/ 17 h 19"/>
                <a:gd name="T6" fmla="*/ 7 w 36"/>
                <a:gd name="T7" fmla="*/ 16 h 19"/>
                <a:gd name="T8" fmla="*/ 4 w 36"/>
                <a:gd name="T9" fmla="*/ 15 h 19"/>
                <a:gd name="T10" fmla="*/ 3 w 36"/>
                <a:gd name="T11" fmla="*/ 14 h 19"/>
                <a:gd name="T12" fmla="*/ 1 w 36"/>
                <a:gd name="T13" fmla="*/ 12 h 19"/>
                <a:gd name="T14" fmla="*/ 0 w 36"/>
                <a:gd name="T15" fmla="*/ 10 h 19"/>
                <a:gd name="T16" fmla="*/ 0 w 36"/>
                <a:gd name="T17" fmla="*/ 8 h 19"/>
                <a:gd name="T18" fmla="*/ 1 w 36"/>
                <a:gd name="T19" fmla="*/ 6 h 19"/>
                <a:gd name="T20" fmla="*/ 2 w 36"/>
                <a:gd name="T21" fmla="*/ 5 h 19"/>
                <a:gd name="T22" fmla="*/ 3 w 36"/>
                <a:gd name="T23" fmla="*/ 3 h 19"/>
                <a:gd name="T24" fmla="*/ 6 w 36"/>
                <a:gd name="T25" fmla="*/ 2 h 19"/>
                <a:gd name="T26" fmla="*/ 9 w 36"/>
                <a:gd name="T27" fmla="*/ 1 h 19"/>
                <a:gd name="T28" fmla="*/ 11 w 36"/>
                <a:gd name="T29" fmla="*/ 0 h 19"/>
                <a:gd name="T30" fmla="*/ 15 w 36"/>
                <a:gd name="T31" fmla="*/ 0 h 19"/>
                <a:gd name="T32" fmla="*/ 18 w 36"/>
                <a:gd name="T33" fmla="*/ 0 h 19"/>
                <a:gd name="T34" fmla="*/ 21 w 36"/>
                <a:gd name="T35" fmla="*/ 1 h 19"/>
                <a:gd name="T36" fmla="*/ 25 w 36"/>
                <a:gd name="T37" fmla="*/ 1 h 19"/>
                <a:gd name="T38" fmla="*/ 28 w 36"/>
                <a:gd name="T39" fmla="*/ 2 h 19"/>
                <a:gd name="T40" fmla="*/ 31 w 36"/>
                <a:gd name="T41" fmla="*/ 4 h 19"/>
                <a:gd name="T42" fmla="*/ 32 w 36"/>
                <a:gd name="T43" fmla="*/ 5 h 19"/>
                <a:gd name="T44" fmla="*/ 34 w 36"/>
                <a:gd name="T45" fmla="*/ 7 h 19"/>
                <a:gd name="T46" fmla="*/ 35 w 36"/>
                <a:gd name="T47" fmla="*/ 9 h 19"/>
                <a:gd name="T48" fmla="*/ 35 w 36"/>
                <a:gd name="T49" fmla="*/ 11 h 19"/>
                <a:gd name="T50" fmla="*/ 34 w 36"/>
                <a:gd name="T51" fmla="*/ 12 h 19"/>
                <a:gd name="T52" fmla="*/ 33 w 36"/>
                <a:gd name="T53" fmla="*/ 14 h 19"/>
                <a:gd name="T54" fmla="*/ 32 w 36"/>
                <a:gd name="T55" fmla="*/ 15 h 19"/>
                <a:gd name="T56" fmla="*/ 29 w 36"/>
                <a:gd name="T57" fmla="*/ 16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10" y="17"/>
                  </a:lnTo>
                  <a:lnTo>
                    <a:pt x="7" y="16"/>
                  </a:lnTo>
                  <a:lnTo>
                    <a:pt x="4" y="15"/>
                  </a:lnTo>
                  <a:lnTo>
                    <a:pt x="3" y="14"/>
                  </a:lnTo>
                  <a:lnTo>
                    <a:pt x="1" y="12"/>
                  </a:lnTo>
                  <a:lnTo>
                    <a:pt x="0" y="10"/>
                  </a:lnTo>
                  <a:lnTo>
                    <a:pt x="0" y="8"/>
                  </a:lnTo>
                  <a:lnTo>
                    <a:pt x="1" y="6"/>
                  </a:lnTo>
                  <a:lnTo>
                    <a:pt x="2" y="5"/>
                  </a:lnTo>
                  <a:lnTo>
                    <a:pt x="3" y="3"/>
                  </a:lnTo>
                  <a:lnTo>
                    <a:pt x="6" y="2"/>
                  </a:lnTo>
                  <a:lnTo>
                    <a:pt x="9" y="1"/>
                  </a:lnTo>
                  <a:lnTo>
                    <a:pt x="11" y="0"/>
                  </a:lnTo>
                  <a:lnTo>
                    <a:pt x="15" y="0"/>
                  </a:lnTo>
                  <a:lnTo>
                    <a:pt x="18" y="0"/>
                  </a:lnTo>
                  <a:lnTo>
                    <a:pt x="21" y="1"/>
                  </a:lnTo>
                  <a:lnTo>
                    <a:pt x="25" y="1"/>
                  </a:lnTo>
                  <a:lnTo>
                    <a:pt x="28" y="2"/>
                  </a:lnTo>
                  <a:lnTo>
                    <a:pt x="31" y="4"/>
                  </a:lnTo>
                  <a:lnTo>
                    <a:pt x="32" y="5"/>
                  </a:lnTo>
                  <a:lnTo>
                    <a:pt x="34" y="7"/>
                  </a:lnTo>
                  <a:lnTo>
                    <a:pt x="35" y="9"/>
                  </a:lnTo>
                  <a:lnTo>
                    <a:pt x="35" y="11"/>
                  </a:lnTo>
                  <a:lnTo>
                    <a:pt x="34" y="12"/>
                  </a:lnTo>
                  <a:lnTo>
                    <a:pt x="33" y="14"/>
                  </a:lnTo>
                  <a:lnTo>
                    <a:pt x="32" y="15"/>
                  </a:lnTo>
                  <a:lnTo>
                    <a:pt x="29" y="16"/>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0" name="Freeform 221"/>
            <p:cNvSpPr>
              <a:spLocks/>
            </p:cNvSpPr>
            <p:nvPr/>
          </p:nvSpPr>
          <p:spPr bwMode="auto">
            <a:xfrm>
              <a:off x="3875" y="2530"/>
              <a:ext cx="42" cy="25"/>
            </a:xfrm>
            <a:custGeom>
              <a:avLst/>
              <a:gdLst>
                <a:gd name="T0" fmla="*/ 19 w 42"/>
                <a:gd name="T1" fmla="*/ 24 h 25"/>
                <a:gd name="T2" fmla="*/ 19 w 42"/>
                <a:gd name="T3" fmla="*/ 24 h 25"/>
                <a:gd name="T4" fmla="*/ 15 w 42"/>
                <a:gd name="T5" fmla="*/ 24 h 25"/>
                <a:gd name="T6" fmla="*/ 12 w 42"/>
                <a:gd name="T7" fmla="*/ 23 h 25"/>
                <a:gd name="T8" fmla="*/ 8 w 42"/>
                <a:gd name="T9" fmla="*/ 21 h 25"/>
                <a:gd name="T10" fmla="*/ 5 w 42"/>
                <a:gd name="T11" fmla="*/ 20 h 25"/>
                <a:gd name="T12" fmla="*/ 3 w 42"/>
                <a:gd name="T13" fmla="*/ 18 h 25"/>
                <a:gd name="T14" fmla="*/ 1 w 42"/>
                <a:gd name="T15" fmla="*/ 16 h 25"/>
                <a:gd name="T16" fmla="*/ 0 w 42"/>
                <a:gd name="T17" fmla="*/ 13 h 25"/>
                <a:gd name="T18" fmla="*/ 0 w 42"/>
                <a:gd name="T19" fmla="*/ 10 h 25"/>
                <a:gd name="T20" fmla="*/ 1 w 42"/>
                <a:gd name="T21" fmla="*/ 8 h 25"/>
                <a:gd name="T22" fmla="*/ 2 w 42"/>
                <a:gd name="T23" fmla="*/ 6 h 25"/>
                <a:gd name="T24" fmla="*/ 4 w 42"/>
                <a:gd name="T25" fmla="*/ 4 h 25"/>
                <a:gd name="T26" fmla="*/ 7 w 42"/>
                <a:gd name="T27" fmla="*/ 2 h 25"/>
                <a:gd name="T28" fmla="*/ 10 w 42"/>
                <a:gd name="T29" fmla="*/ 1 h 25"/>
                <a:gd name="T30" fmla="*/ 13 w 42"/>
                <a:gd name="T31" fmla="*/ 0 h 25"/>
                <a:gd name="T32" fmla="*/ 17 w 42"/>
                <a:gd name="T33" fmla="*/ 0 h 25"/>
                <a:gd name="T34" fmla="*/ 21 w 42"/>
                <a:gd name="T35" fmla="*/ 0 h 25"/>
                <a:gd name="T36" fmla="*/ 25 w 42"/>
                <a:gd name="T37" fmla="*/ 1 h 25"/>
                <a:gd name="T38" fmla="*/ 29 w 42"/>
                <a:gd name="T39" fmla="*/ 1 h 25"/>
                <a:gd name="T40" fmla="*/ 33 w 42"/>
                <a:gd name="T41" fmla="*/ 3 h 25"/>
                <a:gd name="T42" fmla="*/ 36 w 42"/>
                <a:gd name="T43" fmla="*/ 5 h 25"/>
                <a:gd name="T44" fmla="*/ 38 w 42"/>
                <a:gd name="T45" fmla="*/ 6 h 25"/>
                <a:gd name="T46" fmla="*/ 40 w 42"/>
                <a:gd name="T47" fmla="*/ 9 h 25"/>
                <a:gd name="T48" fmla="*/ 41 w 42"/>
                <a:gd name="T49" fmla="*/ 12 h 25"/>
                <a:gd name="T50" fmla="*/ 41 w 42"/>
                <a:gd name="T51" fmla="*/ 14 h 25"/>
                <a:gd name="T52" fmla="*/ 40 w 42"/>
                <a:gd name="T53" fmla="*/ 16 h 25"/>
                <a:gd name="T54" fmla="*/ 39 w 42"/>
                <a:gd name="T55" fmla="*/ 19 h 25"/>
                <a:gd name="T56" fmla="*/ 37 w 42"/>
                <a:gd name="T57" fmla="*/ 20 h 25"/>
                <a:gd name="T58" fmla="*/ 34 w 42"/>
                <a:gd name="T59" fmla="*/ 21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2" y="23"/>
                  </a:lnTo>
                  <a:lnTo>
                    <a:pt x="8" y="21"/>
                  </a:lnTo>
                  <a:lnTo>
                    <a:pt x="5" y="20"/>
                  </a:lnTo>
                  <a:lnTo>
                    <a:pt x="3" y="18"/>
                  </a:lnTo>
                  <a:lnTo>
                    <a:pt x="1" y="16"/>
                  </a:lnTo>
                  <a:lnTo>
                    <a:pt x="0" y="13"/>
                  </a:lnTo>
                  <a:lnTo>
                    <a:pt x="0" y="10"/>
                  </a:lnTo>
                  <a:lnTo>
                    <a:pt x="1" y="8"/>
                  </a:lnTo>
                  <a:lnTo>
                    <a:pt x="2" y="6"/>
                  </a:lnTo>
                  <a:lnTo>
                    <a:pt x="4" y="4"/>
                  </a:lnTo>
                  <a:lnTo>
                    <a:pt x="7" y="2"/>
                  </a:lnTo>
                  <a:lnTo>
                    <a:pt x="10" y="1"/>
                  </a:lnTo>
                  <a:lnTo>
                    <a:pt x="13" y="0"/>
                  </a:lnTo>
                  <a:lnTo>
                    <a:pt x="17" y="0"/>
                  </a:lnTo>
                  <a:lnTo>
                    <a:pt x="21" y="0"/>
                  </a:lnTo>
                  <a:lnTo>
                    <a:pt x="25" y="1"/>
                  </a:lnTo>
                  <a:lnTo>
                    <a:pt x="29" y="1"/>
                  </a:lnTo>
                  <a:lnTo>
                    <a:pt x="33" y="3"/>
                  </a:lnTo>
                  <a:lnTo>
                    <a:pt x="36" y="5"/>
                  </a:lnTo>
                  <a:lnTo>
                    <a:pt x="38" y="6"/>
                  </a:lnTo>
                  <a:lnTo>
                    <a:pt x="40" y="9"/>
                  </a:lnTo>
                  <a:lnTo>
                    <a:pt x="41" y="12"/>
                  </a:lnTo>
                  <a:lnTo>
                    <a:pt x="41" y="14"/>
                  </a:lnTo>
                  <a:lnTo>
                    <a:pt x="40" y="16"/>
                  </a:lnTo>
                  <a:lnTo>
                    <a:pt x="39" y="19"/>
                  </a:lnTo>
                  <a:lnTo>
                    <a:pt x="37" y="20"/>
                  </a:lnTo>
                  <a:lnTo>
                    <a:pt x="34" y="21"/>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1" name="Freeform 222"/>
            <p:cNvSpPr>
              <a:spLocks/>
            </p:cNvSpPr>
            <p:nvPr/>
          </p:nvSpPr>
          <p:spPr bwMode="auto">
            <a:xfrm>
              <a:off x="3909" y="2553"/>
              <a:ext cx="2" cy="3"/>
            </a:xfrm>
            <a:custGeom>
              <a:avLst/>
              <a:gdLst>
                <a:gd name="T0" fmla="*/ 1 w 2"/>
                <a:gd name="T1" fmla="*/ 2 h 3"/>
                <a:gd name="T2" fmla="*/ 1 w 2"/>
                <a:gd name="T3" fmla="*/ 1 h 3"/>
                <a:gd name="T4" fmla="*/ 1 w 2"/>
                <a:gd name="T5" fmla="*/ 0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0"/>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2" name="Freeform 223"/>
            <p:cNvSpPr>
              <a:spLocks/>
            </p:cNvSpPr>
            <p:nvPr/>
          </p:nvSpPr>
          <p:spPr bwMode="auto">
            <a:xfrm>
              <a:off x="3879" y="2553"/>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1 w 31"/>
                <a:gd name="T25" fmla="*/ 1 h 7"/>
                <a:gd name="T26" fmla="*/ 18 w 31"/>
                <a:gd name="T27" fmla="*/ 2 h 7"/>
                <a:gd name="T28" fmla="*/ 13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4" y="1"/>
                  </a:lnTo>
                  <a:lnTo>
                    <a:pt x="23" y="1"/>
                  </a:lnTo>
                  <a:lnTo>
                    <a:pt x="21" y="1"/>
                  </a:lnTo>
                  <a:lnTo>
                    <a:pt x="18" y="2"/>
                  </a:lnTo>
                  <a:lnTo>
                    <a:pt x="13"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3" name="Freeform 224"/>
            <p:cNvSpPr>
              <a:spLocks/>
            </p:cNvSpPr>
            <p:nvPr/>
          </p:nvSpPr>
          <p:spPr bwMode="auto">
            <a:xfrm>
              <a:off x="3876" y="2553"/>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4" name="Freeform 225"/>
            <p:cNvSpPr>
              <a:spLocks/>
            </p:cNvSpPr>
            <p:nvPr/>
          </p:nvSpPr>
          <p:spPr bwMode="auto">
            <a:xfrm>
              <a:off x="3812" y="2515"/>
              <a:ext cx="47" cy="20"/>
            </a:xfrm>
            <a:custGeom>
              <a:avLst/>
              <a:gdLst>
                <a:gd name="T0" fmla="*/ 0 w 47"/>
                <a:gd name="T1" fmla="*/ 6 h 20"/>
                <a:gd name="T2" fmla="*/ 0 w 47"/>
                <a:gd name="T3" fmla="*/ 8 h 20"/>
                <a:gd name="T4" fmla="*/ 2 w 47"/>
                <a:gd name="T5" fmla="*/ 11 h 20"/>
                <a:gd name="T6" fmla="*/ 4 w 47"/>
                <a:gd name="T7" fmla="*/ 13 h 20"/>
                <a:gd name="T8" fmla="*/ 6 w 47"/>
                <a:gd name="T9" fmla="*/ 14 h 20"/>
                <a:gd name="T10" fmla="*/ 9 w 47"/>
                <a:gd name="T11" fmla="*/ 16 h 20"/>
                <a:gd name="T12" fmla="*/ 13 w 47"/>
                <a:gd name="T13" fmla="*/ 17 h 20"/>
                <a:gd name="T14" fmla="*/ 17 w 47"/>
                <a:gd name="T15" fmla="*/ 18 h 20"/>
                <a:gd name="T16" fmla="*/ 21 w 47"/>
                <a:gd name="T17" fmla="*/ 19 h 20"/>
                <a:gd name="T18" fmla="*/ 27 w 47"/>
                <a:gd name="T19" fmla="*/ 19 h 20"/>
                <a:gd name="T20" fmla="*/ 30 w 47"/>
                <a:gd name="T21" fmla="*/ 18 h 20"/>
                <a:gd name="T22" fmla="*/ 35 w 47"/>
                <a:gd name="T23" fmla="*/ 18 h 20"/>
                <a:gd name="T24" fmla="*/ 38 w 47"/>
                <a:gd name="T25" fmla="*/ 17 h 20"/>
                <a:gd name="T26" fmla="*/ 41 w 47"/>
                <a:gd name="T27" fmla="*/ 15 h 20"/>
                <a:gd name="T28" fmla="*/ 43 w 47"/>
                <a:gd name="T29" fmla="*/ 13 h 20"/>
                <a:gd name="T30" fmla="*/ 45 w 47"/>
                <a:gd name="T31" fmla="*/ 11 h 20"/>
                <a:gd name="T32" fmla="*/ 46 w 47"/>
                <a:gd name="T33" fmla="*/ 9 h 20"/>
                <a:gd name="T34" fmla="*/ 46 w 47"/>
                <a:gd name="T35" fmla="*/ 3 h 20"/>
                <a:gd name="T36" fmla="*/ 1 w 47"/>
                <a:gd name="T37" fmla="*/ 0 h 20"/>
                <a:gd name="T38" fmla="*/ 0 w 47"/>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 h="20">
                  <a:moveTo>
                    <a:pt x="0" y="6"/>
                  </a:moveTo>
                  <a:lnTo>
                    <a:pt x="0" y="8"/>
                  </a:lnTo>
                  <a:lnTo>
                    <a:pt x="2" y="11"/>
                  </a:lnTo>
                  <a:lnTo>
                    <a:pt x="4" y="13"/>
                  </a:lnTo>
                  <a:lnTo>
                    <a:pt x="6" y="14"/>
                  </a:lnTo>
                  <a:lnTo>
                    <a:pt x="9" y="16"/>
                  </a:lnTo>
                  <a:lnTo>
                    <a:pt x="13" y="17"/>
                  </a:lnTo>
                  <a:lnTo>
                    <a:pt x="17" y="18"/>
                  </a:lnTo>
                  <a:lnTo>
                    <a:pt x="21" y="19"/>
                  </a:lnTo>
                  <a:lnTo>
                    <a:pt x="27" y="19"/>
                  </a:lnTo>
                  <a:lnTo>
                    <a:pt x="30" y="18"/>
                  </a:lnTo>
                  <a:lnTo>
                    <a:pt x="35" y="18"/>
                  </a:lnTo>
                  <a:lnTo>
                    <a:pt x="38" y="17"/>
                  </a:lnTo>
                  <a:lnTo>
                    <a:pt x="41" y="15"/>
                  </a:lnTo>
                  <a:lnTo>
                    <a:pt x="43" y="13"/>
                  </a:lnTo>
                  <a:lnTo>
                    <a:pt x="45" y="11"/>
                  </a:lnTo>
                  <a:lnTo>
                    <a:pt x="46" y="9"/>
                  </a:lnTo>
                  <a:lnTo>
                    <a:pt x="46"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5" name="Freeform 226"/>
            <p:cNvSpPr>
              <a:spLocks/>
            </p:cNvSpPr>
            <p:nvPr/>
          </p:nvSpPr>
          <p:spPr bwMode="auto">
            <a:xfrm>
              <a:off x="3812" y="2515"/>
              <a:ext cx="53" cy="26"/>
            </a:xfrm>
            <a:custGeom>
              <a:avLst/>
              <a:gdLst>
                <a:gd name="T0" fmla="*/ 0 w 53"/>
                <a:gd name="T1" fmla="*/ 8 h 26"/>
                <a:gd name="T2" fmla="*/ 0 w 53"/>
                <a:gd name="T3" fmla="*/ 8 h 26"/>
                <a:gd name="T4" fmla="*/ 0 w 53"/>
                <a:gd name="T5" fmla="*/ 11 h 26"/>
                <a:gd name="T6" fmla="*/ 2 w 53"/>
                <a:gd name="T7" fmla="*/ 14 h 26"/>
                <a:gd name="T8" fmla="*/ 4 w 53"/>
                <a:gd name="T9" fmla="*/ 17 h 26"/>
                <a:gd name="T10" fmla="*/ 7 w 53"/>
                <a:gd name="T11" fmla="*/ 19 h 26"/>
                <a:gd name="T12" fmla="*/ 10 w 53"/>
                <a:gd name="T13" fmla="*/ 21 h 26"/>
                <a:gd name="T14" fmla="*/ 15 w 53"/>
                <a:gd name="T15" fmla="*/ 23 h 26"/>
                <a:gd name="T16" fmla="*/ 19 w 53"/>
                <a:gd name="T17" fmla="*/ 24 h 26"/>
                <a:gd name="T18" fmla="*/ 24 w 53"/>
                <a:gd name="T19" fmla="*/ 25 h 26"/>
                <a:gd name="T20" fmla="*/ 30 w 53"/>
                <a:gd name="T21" fmla="*/ 25 h 26"/>
                <a:gd name="T22" fmla="*/ 34 w 53"/>
                <a:gd name="T23" fmla="*/ 24 h 26"/>
                <a:gd name="T24" fmla="*/ 39 w 53"/>
                <a:gd name="T25" fmla="*/ 24 h 26"/>
                <a:gd name="T26" fmla="*/ 43 w 53"/>
                <a:gd name="T27" fmla="*/ 22 h 26"/>
                <a:gd name="T28" fmla="*/ 46 w 53"/>
                <a:gd name="T29" fmla="*/ 20 h 26"/>
                <a:gd name="T30" fmla="*/ 49 w 53"/>
                <a:gd name="T31" fmla="*/ 17 h 26"/>
                <a:gd name="T32" fmla="*/ 51 w 53"/>
                <a:gd name="T33" fmla="*/ 15 h 26"/>
                <a:gd name="T34" fmla="*/ 52 w 53"/>
                <a:gd name="T35" fmla="*/ 12 h 26"/>
                <a:gd name="T36" fmla="*/ 52 w 53"/>
                <a:gd name="T37" fmla="*/ 4 h 26"/>
                <a:gd name="T38" fmla="*/ 1 w 53"/>
                <a:gd name="T39" fmla="*/ 0 h 26"/>
                <a:gd name="T40" fmla="*/ 0 w 53"/>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26">
                  <a:moveTo>
                    <a:pt x="0" y="8"/>
                  </a:moveTo>
                  <a:lnTo>
                    <a:pt x="0" y="8"/>
                  </a:lnTo>
                  <a:lnTo>
                    <a:pt x="0" y="11"/>
                  </a:lnTo>
                  <a:lnTo>
                    <a:pt x="2" y="14"/>
                  </a:lnTo>
                  <a:lnTo>
                    <a:pt x="4" y="17"/>
                  </a:lnTo>
                  <a:lnTo>
                    <a:pt x="7" y="19"/>
                  </a:lnTo>
                  <a:lnTo>
                    <a:pt x="10" y="21"/>
                  </a:lnTo>
                  <a:lnTo>
                    <a:pt x="15" y="23"/>
                  </a:lnTo>
                  <a:lnTo>
                    <a:pt x="19" y="24"/>
                  </a:lnTo>
                  <a:lnTo>
                    <a:pt x="24" y="25"/>
                  </a:lnTo>
                  <a:lnTo>
                    <a:pt x="30" y="25"/>
                  </a:lnTo>
                  <a:lnTo>
                    <a:pt x="34" y="24"/>
                  </a:lnTo>
                  <a:lnTo>
                    <a:pt x="39" y="24"/>
                  </a:lnTo>
                  <a:lnTo>
                    <a:pt x="43" y="22"/>
                  </a:lnTo>
                  <a:lnTo>
                    <a:pt x="46" y="20"/>
                  </a:lnTo>
                  <a:lnTo>
                    <a:pt x="49" y="17"/>
                  </a:lnTo>
                  <a:lnTo>
                    <a:pt x="51" y="15"/>
                  </a:lnTo>
                  <a:lnTo>
                    <a:pt x="52" y="12"/>
                  </a:lnTo>
                  <a:lnTo>
                    <a:pt x="52"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6" name="Freeform 227"/>
            <p:cNvSpPr>
              <a:spLocks/>
            </p:cNvSpPr>
            <p:nvPr/>
          </p:nvSpPr>
          <p:spPr bwMode="auto">
            <a:xfrm>
              <a:off x="3813" y="2502"/>
              <a:ext cx="46" cy="25"/>
            </a:xfrm>
            <a:custGeom>
              <a:avLst/>
              <a:gdLst>
                <a:gd name="T0" fmla="*/ 21 w 46"/>
                <a:gd name="T1" fmla="*/ 24 h 25"/>
                <a:gd name="T2" fmla="*/ 17 w 46"/>
                <a:gd name="T3" fmla="*/ 23 h 25"/>
                <a:gd name="T4" fmla="*/ 12 w 46"/>
                <a:gd name="T5" fmla="*/ 22 h 25"/>
                <a:gd name="T6" fmla="*/ 9 w 46"/>
                <a:gd name="T7" fmla="*/ 21 h 25"/>
                <a:gd name="T8" fmla="*/ 6 w 46"/>
                <a:gd name="T9" fmla="*/ 19 h 25"/>
                <a:gd name="T10" fmla="*/ 4 w 46"/>
                <a:gd name="T11" fmla="*/ 18 h 25"/>
                <a:gd name="T12" fmla="*/ 2 w 46"/>
                <a:gd name="T13" fmla="*/ 15 h 25"/>
                <a:gd name="T14" fmla="*/ 0 w 46"/>
                <a:gd name="T15" fmla="*/ 13 h 25"/>
                <a:gd name="T16" fmla="*/ 0 w 46"/>
                <a:gd name="T17" fmla="*/ 10 h 25"/>
                <a:gd name="T18" fmla="*/ 1 w 46"/>
                <a:gd name="T19" fmla="*/ 8 h 25"/>
                <a:gd name="T20" fmla="*/ 3 w 46"/>
                <a:gd name="T21" fmla="*/ 6 h 25"/>
                <a:gd name="T22" fmla="*/ 4 w 46"/>
                <a:gd name="T23" fmla="*/ 4 h 25"/>
                <a:gd name="T24" fmla="*/ 7 w 46"/>
                <a:gd name="T25" fmla="*/ 2 h 25"/>
                <a:gd name="T26" fmla="*/ 11 w 46"/>
                <a:gd name="T27" fmla="*/ 1 h 25"/>
                <a:gd name="T28" fmla="*/ 15 w 46"/>
                <a:gd name="T29" fmla="*/ 0 h 25"/>
                <a:gd name="T30" fmla="*/ 19 w 46"/>
                <a:gd name="T31" fmla="*/ 0 h 25"/>
                <a:gd name="T32" fmla="*/ 24 w 46"/>
                <a:gd name="T33" fmla="*/ 0 h 25"/>
                <a:gd name="T34" fmla="*/ 28 w 46"/>
                <a:gd name="T35" fmla="*/ 0 h 25"/>
                <a:gd name="T36" fmla="*/ 33 w 46"/>
                <a:gd name="T37" fmla="*/ 2 h 25"/>
                <a:gd name="T38" fmla="*/ 36 w 46"/>
                <a:gd name="T39" fmla="*/ 2 h 25"/>
                <a:gd name="T40" fmla="*/ 40 w 46"/>
                <a:gd name="T41" fmla="*/ 5 h 25"/>
                <a:gd name="T42" fmla="*/ 42 w 46"/>
                <a:gd name="T43" fmla="*/ 6 h 25"/>
                <a:gd name="T44" fmla="*/ 44 w 46"/>
                <a:gd name="T45" fmla="*/ 9 h 25"/>
                <a:gd name="T46" fmla="*/ 45 w 46"/>
                <a:gd name="T47" fmla="*/ 11 h 25"/>
                <a:gd name="T48" fmla="*/ 45 w 46"/>
                <a:gd name="T49" fmla="*/ 14 h 25"/>
                <a:gd name="T50" fmla="*/ 45 w 46"/>
                <a:gd name="T51" fmla="*/ 15 h 25"/>
                <a:gd name="T52" fmla="*/ 43 w 46"/>
                <a:gd name="T53" fmla="*/ 18 h 25"/>
                <a:gd name="T54" fmla="*/ 41 w 46"/>
                <a:gd name="T55" fmla="*/ 20 h 25"/>
                <a:gd name="T56" fmla="*/ 38 w 46"/>
                <a:gd name="T57" fmla="*/ 21 h 25"/>
                <a:gd name="T58" fmla="*/ 34 w 46"/>
                <a:gd name="T59" fmla="*/ 22 h 25"/>
                <a:gd name="T60" fmla="*/ 30 w 46"/>
                <a:gd name="T61" fmla="*/ 23 h 25"/>
                <a:gd name="T62" fmla="*/ 26 w 46"/>
                <a:gd name="T63" fmla="*/ 24 h 25"/>
                <a:gd name="T64" fmla="*/ 21 w 46"/>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5">
                  <a:moveTo>
                    <a:pt x="21" y="24"/>
                  </a:moveTo>
                  <a:lnTo>
                    <a:pt x="17" y="23"/>
                  </a:lnTo>
                  <a:lnTo>
                    <a:pt x="12" y="22"/>
                  </a:lnTo>
                  <a:lnTo>
                    <a:pt x="9" y="21"/>
                  </a:lnTo>
                  <a:lnTo>
                    <a:pt x="6" y="19"/>
                  </a:lnTo>
                  <a:lnTo>
                    <a:pt x="4" y="18"/>
                  </a:lnTo>
                  <a:lnTo>
                    <a:pt x="2" y="15"/>
                  </a:lnTo>
                  <a:lnTo>
                    <a:pt x="0" y="13"/>
                  </a:lnTo>
                  <a:lnTo>
                    <a:pt x="0" y="10"/>
                  </a:lnTo>
                  <a:lnTo>
                    <a:pt x="1" y="8"/>
                  </a:lnTo>
                  <a:lnTo>
                    <a:pt x="3" y="6"/>
                  </a:lnTo>
                  <a:lnTo>
                    <a:pt x="4" y="4"/>
                  </a:lnTo>
                  <a:lnTo>
                    <a:pt x="7" y="2"/>
                  </a:lnTo>
                  <a:lnTo>
                    <a:pt x="11" y="1"/>
                  </a:lnTo>
                  <a:lnTo>
                    <a:pt x="15" y="0"/>
                  </a:lnTo>
                  <a:lnTo>
                    <a:pt x="19" y="0"/>
                  </a:lnTo>
                  <a:lnTo>
                    <a:pt x="24" y="0"/>
                  </a:lnTo>
                  <a:lnTo>
                    <a:pt x="28" y="0"/>
                  </a:lnTo>
                  <a:lnTo>
                    <a:pt x="33" y="2"/>
                  </a:lnTo>
                  <a:lnTo>
                    <a:pt x="36" y="2"/>
                  </a:lnTo>
                  <a:lnTo>
                    <a:pt x="40" y="5"/>
                  </a:lnTo>
                  <a:lnTo>
                    <a:pt x="42" y="6"/>
                  </a:lnTo>
                  <a:lnTo>
                    <a:pt x="44" y="9"/>
                  </a:lnTo>
                  <a:lnTo>
                    <a:pt x="45" y="11"/>
                  </a:lnTo>
                  <a:lnTo>
                    <a:pt x="45" y="14"/>
                  </a:lnTo>
                  <a:lnTo>
                    <a:pt x="45" y="15"/>
                  </a:lnTo>
                  <a:lnTo>
                    <a:pt x="43" y="18"/>
                  </a:lnTo>
                  <a:lnTo>
                    <a:pt x="41" y="20"/>
                  </a:lnTo>
                  <a:lnTo>
                    <a:pt x="38" y="21"/>
                  </a:lnTo>
                  <a:lnTo>
                    <a:pt x="34" y="22"/>
                  </a:lnTo>
                  <a:lnTo>
                    <a:pt x="30" y="23"/>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7" name="Freeform 228"/>
            <p:cNvSpPr>
              <a:spLocks/>
            </p:cNvSpPr>
            <p:nvPr/>
          </p:nvSpPr>
          <p:spPr bwMode="auto">
            <a:xfrm>
              <a:off x="3813" y="2502"/>
              <a:ext cx="52" cy="31"/>
            </a:xfrm>
            <a:custGeom>
              <a:avLst/>
              <a:gdLst>
                <a:gd name="T0" fmla="*/ 24 w 52"/>
                <a:gd name="T1" fmla="*/ 30 h 31"/>
                <a:gd name="T2" fmla="*/ 24 w 52"/>
                <a:gd name="T3" fmla="*/ 30 h 31"/>
                <a:gd name="T4" fmla="*/ 19 w 52"/>
                <a:gd name="T5" fmla="*/ 29 h 31"/>
                <a:gd name="T6" fmla="*/ 14 w 52"/>
                <a:gd name="T7" fmla="*/ 28 h 31"/>
                <a:gd name="T8" fmla="*/ 10 w 52"/>
                <a:gd name="T9" fmla="*/ 26 h 31"/>
                <a:gd name="T10" fmla="*/ 7 w 52"/>
                <a:gd name="T11" fmla="*/ 24 h 31"/>
                <a:gd name="T12" fmla="*/ 4 w 52"/>
                <a:gd name="T13" fmla="*/ 22 h 31"/>
                <a:gd name="T14" fmla="*/ 2 w 52"/>
                <a:gd name="T15" fmla="*/ 19 h 31"/>
                <a:gd name="T16" fmla="*/ 0 w 52"/>
                <a:gd name="T17" fmla="*/ 16 h 31"/>
                <a:gd name="T18" fmla="*/ 0 w 52"/>
                <a:gd name="T19" fmla="*/ 13 h 31"/>
                <a:gd name="T20" fmla="*/ 1 w 52"/>
                <a:gd name="T21" fmla="*/ 10 h 31"/>
                <a:gd name="T22" fmla="*/ 3 w 52"/>
                <a:gd name="T23" fmla="*/ 7 h 31"/>
                <a:gd name="T24" fmla="*/ 5 w 52"/>
                <a:gd name="T25" fmla="*/ 5 h 31"/>
                <a:gd name="T26" fmla="*/ 8 w 52"/>
                <a:gd name="T27" fmla="*/ 3 h 31"/>
                <a:gd name="T28" fmla="*/ 13 w 52"/>
                <a:gd name="T29" fmla="*/ 1 h 31"/>
                <a:gd name="T30" fmla="*/ 17 w 52"/>
                <a:gd name="T31" fmla="*/ 0 h 31"/>
                <a:gd name="T32" fmla="*/ 22 w 52"/>
                <a:gd name="T33" fmla="*/ 0 h 31"/>
                <a:gd name="T34" fmla="*/ 27 w 52"/>
                <a:gd name="T35" fmla="*/ 0 h 31"/>
                <a:gd name="T36" fmla="*/ 32 w 52"/>
                <a:gd name="T37" fmla="*/ 0 h 31"/>
                <a:gd name="T38" fmla="*/ 37 w 52"/>
                <a:gd name="T39" fmla="*/ 2 h 31"/>
                <a:gd name="T40" fmla="*/ 41 w 52"/>
                <a:gd name="T41" fmla="*/ 3 h 31"/>
                <a:gd name="T42" fmla="*/ 45 w 52"/>
                <a:gd name="T43" fmla="*/ 6 h 31"/>
                <a:gd name="T44" fmla="*/ 48 w 52"/>
                <a:gd name="T45" fmla="*/ 8 h 31"/>
                <a:gd name="T46" fmla="*/ 50 w 52"/>
                <a:gd name="T47" fmla="*/ 11 h 31"/>
                <a:gd name="T48" fmla="*/ 51 w 52"/>
                <a:gd name="T49" fmla="*/ 14 h 31"/>
                <a:gd name="T50" fmla="*/ 51 w 52"/>
                <a:gd name="T51" fmla="*/ 17 h 31"/>
                <a:gd name="T52" fmla="*/ 51 w 52"/>
                <a:gd name="T53" fmla="*/ 19 h 31"/>
                <a:gd name="T54" fmla="*/ 49 w 52"/>
                <a:gd name="T55" fmla="*/ 22 h 31"/>
                <a:gd name="T56" fmla="*/ 46 w 52"/>
                <a:gd name="T57" fmla="*/ 25 h 31"/>
                <a:gd name="T58" fmla="*/ 43 w 52"/>
                <a:gd name="T59" fmla="*/ 26 h 31"/>
                <a:gd name="T60" fmla="*/ 39 w 52"/>
                <a:gd name="T61" fmla="*/ 28 h 31"/>
                <a:gd name="T62" fmla="*/ 34 w 52"/>
                <a:gd name="T63" fmla="*/ 29 h 31"/>
                <a:gd name="T64" fmla="*/ 29 w 52"/>
                <a:gd name="T65" fmla="*/ 30 h 31"/>
                <a:gd name="T66" fmla="*/ 24 w 52"/>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1">
                  <a:moveTo>
                    <a:pt x="24" y="30"/>
                  </a:moveTo>
                  <a:lnTo>
                    <a:pt x="24" y="30"/>
                  </a:lnTo>
                  <a:lnTo>
                    <a:pt x="19" y="29"/>
                  </a:lnTo>
                  <a:lnTo>
                    <a:pt x="14" y="28"/>
                  </a:lnTo>
                  <a:lnTo>
                    <a:pt x="10" y="26"/>
                  </a:lnTo>
                  <a:lnTo>
                    <a:pt x="7" y="24"/>
                  </a:lnTo>
                  <a:lnTo>
                    <a:pt x="4" y="22"/>
                  </a:lnTo>
                  <a:lnTo>
                    <a:pt x="2" y="19"/>
                  </a:lnTo>
                  <a:lnTo>
                    <a:pt x="0" y="16"/>
                  </a:lnTo>
                  <a:lnTo>
                    <a:pt x="0" y="13"/>
                  </a:lnTo>
                  <a:lnTo>
                    <a:pt x="1" y="10"/>
                  </a:lnTo>
                  <a:lnTo>
                    <a:pt x="3" y="7"/>
                  </a:lnTo>
                  <a:lnTo>
                    <a:pt x="5" y="5"/>
                  </a:lnTo>
                  <a:lnTo>
                    <a:pt x="8" y="3"/>
                  </a:lnTo>
                  <a:lnTo>
                    <a:pt x="13" y="1"/>
                  </a:lnTo>
                  <a:lnTo>
                    <a:pt x="17" y="0"/>
                  </a:lnTo>
                  <a:lnTo>
                    <a:pt x="22" y="0"/>
                  </a:lnTo>
                  <a:lnTo>
                    <a:pt x="27" y="0"/>
                  </a:lnTo>
                  <a:lnTo>
                    <a:pt x="32" y="0"/>
                  </a:lnTo>
                  <a:lnTo>
                    <a:pt x="37" y="2"/>
                  </a:lnTo>
                  <a:lnTo>
                    <a:pt x="41" y="3"/>
                  </a:lnTo>
                  <a:lnTo>
                    <a:pt x="45" y="6"/>
                  </a:lnTo>
                  <a:lnTo>
                    <a:pt x="48" y="8"/>
                  </a:lnTo>
                  <a:lnTo>
                    <a:pt x="50" y="11"/>
                  </a:lnTo>
                  <a:lnTo>
                    <a:pt x="51" y="14"/>
                  </a:lnTo>
                  <a:lnTo>
                    <a:pt x="51" y="17"/>
                  </a:lnTo>
                  <a:lnTo>
                    <a:pt x="51" y="19"/>
                  </a:lnTo>
                  <a:lnTo>
                    <a:pt x="49" y="22"/>
                  </a:lnTo>
                  <a:lnTo>
                    <a:pt x="46" y="25"/>
                  </a:lnTo>
                  <a:lnTo>
                    <a:pt x="43" y="26"/>
                  </a:lnTo>
                  <a:lnTo>
                    <a:pt x="39" y="28"/>
                  </a:lnTo>
                  <a:lnTo>
                    <a:pt x="34" y="29"/>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8" name="Freeform 229"/>
            <p:cNvSpPr>
              <a:spLocks/>
            </p:cNvSpPr>
            <p:nvPr/>
          </p:nvSpPr>
          <p:spPr bwMode="auto">
            <a:xfrm>
              <a:off x="3818" y="2505"/>
              <a:ext cx="36" cy="20"/>
            </a:xfrm>
            <a:custGeom>
              <a:avLst/>
              <a:gdLst>
                <a:gd name="T0" fmla="*/ 16 w 36"/>
                <a:gd name="T1" fmla="*/ 19 h 20"/>
                <a:gd name="T2" fmla="*/ 13 w 36"/>
                <a:gd name="T3" fmla="*/ 18 h 20"/>
                <a:gd name="T4" fmla="*/ 10 w 36"/>
                <a:gd name="T5" fmla="*/ 17 h 20"/>
                <a:gd name="T6" fmla="*/ 7 w 36"/>
                <a:gd name="T7" fmla="*/ 17 h 20"/>
                <a:gd name="T8" fmla="*/ 4 w 36"/>
                <a:gd name="T9" fmla="*/ 15 h 20"/>
                <a:gd name="T10" fmla="*/ 3 w 36"/>
                <a:gd name="T11" fmla="*/ 14 h 20"/>
                <a:gd name="T12" fmla="*/ 1 w 36"/>
                <a:gd name="T13" fmla="*/ 12 h 20"/>
                <a:gd name="T14" fmla="*/ 0 w 36"/>
                <a:gd name="T15" fmla="*/ 10 h 20"/>
                <a:gd name="T16" fmla="*/ 0 w 36"/>
                <a:gd name="T17" fmla="*/ 8 h 20"/>
                <a:gd name="T18" fmla="*/ 1 w 36"/>
                <a:gd name="T19" fmla="*/ 6 h 20"/>
                <a:gd name="T20" fmla="*/ 2 w 36"/>
                <a:gd name="T21" fmla="*/ 5 h 20"/>
                <a:gd name="T22" fmla="*/ 3 w 36"/>
                <a:gd name="T23" fmla="*/ 3 h 20"/>
                <a:gd name="T24" fmla="*/ 6 w 36"/>
                <a:gd name="T25" fmla="*/ 2 h 20"/>
                <a:gd name="T26" fmla="*/ 9 w 36"/>
                <a:gd name="T27" fmla="*/ 1 h 20"/>
                <a:gd name="T28" fmla="*/ 12 w 36"/>
                <a:gd name="T29" fmla="*/ 1 h 20"/>
                <a:gd name="T30" fmla="*/ 15 w 36"/>
                <a:gd name="T31" fmla="*/ 0 h 20"/>
                <a:gd name="T32" fmla="*/ 19 w 36"/>
                <a:gd name="T33" fmla="*/ 0 h 20"/>
                <a:gd name="T34" fmla="*/ 22 w 36"/>
                <a:gd name="T35" fmla="*/ 1 h 20"/>
                <a:gd name="T36" fmla="*/ 25 w 36"/>
                <a:gd name="T37" fmla="*/ 1 h 20"/>
                <a:gd name="T38" fmla="*/ 28 w 36"/>
                <a:gd name="T39" fmla="*/ 2 h 20"/>
                <a:gd name="T40" fmla="*/ 31 w 36"/>
                <a:gd name="T41" fmla="*/ 4 h 20"/>
                <a:gd name="T42" fmla="*/ 32 w 36"/>
                <a:gd name="T43" fmla="*/ 5 h 20"/>
                <a:gd name="T44" fmla="*/ 34 w 36"/>
                <a:gd name="T45" fmla="*/ 7 h 20"/>
                <a:gd name="T46" fmla="*/ 35 w 36"/>
                <a:gd name="T47" fmla="*/ 9 h 20"/>
                <a:gd name="T48" fmla="*/ 35 w 36"/>
                <a:gd name="T49" fmla="*/ 11 h 20"/>
                <a:gd name="T50" fmla="*/ 34 w 36"/>
                <a:gd name="T51" fmla="*/ 12 h 20"/>
                <a:gd name="T52" fmla="*/ 33 w 36"/>
                <a:gd name="T53" fmla="*/ 14 h 20"/>
                <a:gd name="T54" fmla="*/ 32 w 36"/>
                <a:gd name="T55" fmla="*/ 15 h 20"/>
                <a:gd name="T56" fmla="*/ 29 w 36"/>
                <a:gd name="T57" fmla="*/ 17 h 20"/>
                <a:gd name="T58" fmla="*/ 26 w 36"/>
                <a:gd name="T59" fmla="*/ 17 h 20"/>
                <a:gd name="T60" fmla="*/ 23 w 36"/>
                <a:gd name="T61" fmla="*/ 18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10" y="17"/>
                  </a:lnTo>
                  <a:lnTo>
                    <a:pt x="7" y="17"/>
                  </a:lnTo>
                  <a:lnTo>
                    <a:pt x="4" y="15"/>
                  </a:lnTo>
                  <a:lnTo>
                    <a:pt x="3" y="14"/>
                  </a:lnTo>
                  <a:lnTo>
                    <a:pt x="1" y="12"/>
                  </a:lnTo>
                  <a:lnTo>
                    <a:pt x="0" y="10"/>
                  </a:lnTo>
                  <a:lnTo>
                    <a:pt x="0" y="8"/>
                  </a:lnTo>
                  <a:lnTo>
                    <a:pt x="1" y="6"/>
                  </a:lnTo>
                  <a:lnTo>
                    <a:pt x="2" y="5"/>
                  </a:lnTo>
                  <a:lnTo>
                    <a:pt x="3" y="3"/>
                  </a:lnTo>
                  <a:lnTo>
                    <a:pt x="6" y="2"/>
                  </a:lnTo>
                  <a:lnTo>
                    <a:pt x="9" y="1"/>
                  </a:lnTo>
                  <a:lnTo>
                    <a:pt x="12" y="1"/>
                  </a:lnTo>
                  <a:lnTo>
                    <a:pt x="15" y="0"/>
                  </a:lnTo>
                  <a:lnTo>
                    <a:pt x="19" y="0"/>
                  </a:lnTo>
                  <a:lnTo>
                    <a:pt x="22" y="1"/>
                  </a:lnTo>
                  <a:lnTo>
                    <a:pt x="25" y="1"/>
                  </a:lnTo>
                  <a:lnTo>
                    <a:pt x="28" y="2"/>
                  </a:lnTo>
                  <a:lnTo>
                    <a:pt x="31" y="4"/>
                  </a:lnTo>
                  <a:lnTo>
                    <a:pt x="32" y="5"/>
                  </a:lnTo>
                  <a:lnTo>
                    <a:pt x="34" y="7"/>
                  </a:lnTo>
                  <a:lnTo>
                    <a:pt x="35" y="9"/>
                  </a:lnTo>
                  <a:lnTo>
                    <a:pt x="35" y="11"/>
                  </a:lnTo>
                  <a:lnTo>
                    <a:pt x="34" y="12"/>
                  </a:lnTo>
                  <a:lnTo>
                    <a:pt x="33" y="14"/>
                  </a:lnTo>
                  <a:lnTo>
                    <a:pt x="32" y="15"/>
                  </a:lnTo>
                  <a:lnTo>
                    <a:pt x="29" y="17"/>
                  </a:lnTo>
                  <a:lnTo>
                    <a:pt x="26" y="17"/>
                  </a:lnTo>
                  <a:lnTo>
                    <a:pt x="23" y="18"/>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59" name="Freeform 230"/>
            <p:cNvSpPr>
              <a:spLocks/>
            </p:cNvSpPr>
            <p:nvPr/>
          </p:nvSpPr>
          <p:spPr bwMode="auto">
            <a:xfrm>
              <a:off x="3818" y="2505"/>
              <a:ext cx="42" cy="26"/>
            </a:xfrm>
            <a:custGeom>
              <a:avLst/>
              <a:gdLst>
                <a:gd name="T0" fmla="*/ 19 w 42"/>
                <a:gd name="T1" fmla="*/ 25 h 26"/>
                <a:gd name="T2" fmla="*/ 19 w 42"/>
                <a:gd name="T3" fmla="*/ 25 h 26"/>
                <a:gd name="T4" fmla="*/ 15 w 42"/>
                <a:gd name="T5" fmla="*/ 24 h 26"/>
                <a:gd name="T6" fmla="*/ 12 w 42"/>
                <a:gd name="T7" fmla="*/ 23 h 26"/>
                <a:gd name="T8" fmla="*/ 8 w 42"/>
                <a:gd name="T9" fmla="*/ 22 h 26"/>
                <a:gd name="T10" fmla="*/ 5 w 42"/>
                <a:gd name="T11" fmla="*/ 20 h 26"/>
                <a:gd name="T12" fmla="*/ 3 w 42"/>
                <a:gd name="T13" fmla="*/ 18 h 26"/>
                <a:gd name="T14" fmla="*/ 1 w 42"/>
                <a:gd name="T15" fmla="*/ 16 h 26"/>
                <a:gd name="T16" fmla="*/ 0 w 42"/>
                <a:gd name="T17" fmla="*/ 13 h 26"/>
                <a:gd name="T18" fmla="*/ 0 w 42"/>
                <a:gd name="T19" fmla="*/ 11 h 26"/>
                <a:gd name="T20" fmla="*/ 1 w 42"/>
                <a:gd name="T21" fmla="*/ 8 h 26"/>
                <a:gd name="T22" fmla="*/ 2 w 42"/>
                <a:gd name="T23" fmla="*/ 6 h 26"/>
                <a:gd name="T24" fmla="*/ 4 w 42"/>
                <a:gd name="T25" fmla="*/ 4 h 26"/>
                <a:gd name="T26" fmla="*/ 7 w 42"/>
                <a:gd name="T27" fmla="*/ 3 h 26"/>
                <a:gd name="T28" fmla="*/ 10 w 42"/>
                <a:gd name="T29" fmla="*/ 1 h 26"/>
                <a:gd name="T30" fmla="*/ 14 w 42"/>
                <a:gd name="T31" fmla="*/ 1 h 26"/>
                <a:gd name="T32" fmla="*/ 18 w 42"/>
                <a:gd name="T33" fmla="*/ 0 h 26"/>
                <a:gd name="T34" fmla="*/ 22 w 42"/>
                <a:gd name="T35" fmla="*/ 0 h 26"/>
                <a:gd name="T36" fmla="*/ 26 w 42"/>
                <a:gd name="T37" fmla="*/ 1 h 26"/>
                <a:gd name="T38" fmla="*/ 29 w 42"/>
                <a:gd name="T39" fmla="*/ 1 h 26"/>
                <a:gd name="T40" fmla="*/ 33 w 42"/>
                <a:gd name="T41" fmla="*/ 3 h 26"/>
                <a:gd name="T42" fmla="*/ 36 w 42"/>
                <a:gd name="T43" fmla="*/ 5 h 26"/>
                <a:gd name="T44" fmla="*/ 38 w 42"/>
                <a:gd name="T45" fmla="*/ 7 h 26"/>
                <a:gd name="T46" fmla="*/ 40 w 42"/>
                <a:gd name="T47" fmla="*/ 9 h 26"/>
                <a:gd name="T48" fmla="*/ 41 w 42"/>
                <a:gd name="T49" fmla="*/ 12 h 26"/>
                <a:gd name="T50" fmla="*/ 41 w 42"/>
                <a:gd name="T51" fmla="*/ 14 h 26"/>
                <a:gd name="T52" fmla="*/ 40 w 42"/>
                <a:gd name="T53" fmla="*/ 16 h 26"/>
                <a:gd name="T54" fmla="*/ 39 w 42"/>
                <a:gd name="T55" fmla="*/ 19 h 26"/>
                <a:gd name="T56" fmla="*/ 37 w 42"/>
                <a:gd name="T57" fmla="*/ 20 h 26"/>
                <a:gd name="T58" fmla="*/ 34 w 42"/>
                <a:gd name="T59" fmla="*/ 22 h 26"/>
                <a:gd name="T60" fmla="*/ 31 w 42"/>
                <a:gd name="T61" fmla="*/ 23 h 26"/>
                <a:gd name="T62" fmla="*/ 27 w 42"/>
                <a:gd name="T63" fmla="*/ 24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2" y="23"/>
                  </a:lnTo>
                  <a:lnTo>
                    <a:pt x="8" y="22"/>
                  </a:lnTo>
                  <a:lnTo>
                    <a:pt x="5" y="20"/>
                  </a:lnTo>
                  <a:lnTo>
                    <a:pt x="3" y="18"/>
                  </a:lnTo>
                  <a:lnTo>
                    <a:pt x="1" y="16"/>
                  </a:lnTo>
                  <a:lnTo>
                    <a:pt x="0" y="13"/>
                  </a:lnTo>
                  <a:lnTo>
                    <a:pt x="0" y="11"/>
                  </a:lnTo>
                  <a:lnTo>
                    <a:pt x="1" y="8"/>
                  </a:lnTo>
                  <a:lnTo>
                    <a:pt x="2" y="6"/>
                  </a:lnTo>
                  <a:lnTo>
                    <a:pt x="4" y="4"/>
                  </a:lnTo>
                  <a:lnTo>
                    <a:pt x="7" y="3"/>
                  </a:lnTo>
                  <a:lnTo>
                    <a:pt x="10" y="1"/>
                  </a:lnTo>
                  <a:lnTo>
                    <a:pt x="14" y="1"/>
                  </a:lnTo>
                  <a:lnTo>
                    <a:pt x="18" y="0"/>
                  </a:lnTo>
                  <a:lnTo>
                    <a:pt x="22" y="0"/>
                  </a:lnTo>
                  <a:lnTo>
                    <a:pt x="26" y="1"/>
                  </a:lnTo>
                  <a:lnTo>
                    <a:pt x="29" y="1"/>
                  </a:lnTo>
                  <a:lnTo>
                    <a:pt x="33" y="3"/>
                  </a:lnTo>
                  <a:lnTo>
                    <a:pt x="36" y="5"/>
                  </a:lnTo>
                  <a:lnTo>
                    <a:pt x="38" y="7"/>
                  </a:lnTo>
                  <a:lnTo>
                    <a:pt x="40" y="9"/>
                  </a:lnTo>
                  <a:lnTo>
                    <a:pt x="41" y="12"/>
                  </a:lnTo>
                  <a:lnTo>
                    <a:pt x="41" y="14"/>
                  </a:lnTo>
                  <a:lnTo>
                    <a:pt x="40" y="16"/>
                  </a:lnTo>
                  <a:lnTo>
                    <a:pt x="39" y="19"/>
                  </a:lnTo>
                  <a:lnTo>
                    <a:pt x="37" y="20"/>
                  </a:lnTo>
                  <a:lnTo>
                    <a:pt x="34" y="22"/>
                  </a:lnTo>
                  <a:lnTo>
                    <a:pt x="31" y="23"/>
                  </a:lnTo>
                  <a:lnTo>
                    <a:pt x="27" y="24"/>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0" name="Freeform 231"/>
            <p:cNvSpPr>
              <a:spLocks/>
            </p:cNvSpPr>
            <p:nvPr/>
          </p:nvSpPr>
          <p:spPr bwMode="auto">
            <a:xfrm>
              <a:off x="3852" y="2528"/>
              <a:ext cx="2" cy="3"/>
            </a:xfrm>
            <a:custGeom>
              <a:avLst/>
              <a:gdLst>
                <a:gd name="T0" fmla="*/ 1 w 2"/>
                <a:gd name="T1" fmla="*/ 2 h 3"/>
                <a:gd name="T2" fmla="*/ 1 w 2"/>
                <a:gd name="T3" fmla="*/ 1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1" name="Freeform 232"/>
            <p:cNvSpPr>
              <a:spLocks/>
            </p:cNvSpPr>
            <p:nvPr/>
          </p:nvSpPr>
          <p:spPr bwMode="auto">
            <a:xfrm>
              <a:off x="3822" y="2528"/>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1 w 31"/>
                <a:gd name="T25" fmla="*/ 2 h 7"/>
                <a:gd name="T26" fmla="*/ 18 w 31"/>
                <a:gd name="T27" fmla="*/ 2 h 7"/>
                <a:gd name="T28" fmla="*/ 13 w 31"/>
                <a:gd name="T29" fmla="*/ 2 h 7"/>
                <a:gd name="T30" fmla="*/ 9 w 31"/>
                <a:gd name="T31" fmla="*/ 2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4" y="1"/>
                  </a:lnTo>
                  <a:lnTo>
                    <a:pt x="23" y="1"/>
                  </a:lnTo>
                  <a:lnTo>
                    <a:pt x="21" y="2"/>
                  </a:lnTo>
                  <a:lnTo>
                    <a:pt x="18" y="2"/>
                  </a:lnTo>
                  <a:lnTo>
                    <a:pt x="13"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2" name="Freeform 233"/>
            <p:cNvSpPr>
              <a:spLocks/>
            </p:cNvSpPr>
            <p:nvPr/>
          </p:nvSpPr>
          <p:spPr bwMode="auto">
            <a:xfrm>
              <a:off x="3819" y="2528"/>
              <a:ext cx="2" cy="5"/>
            </a:xfrm>
            <a:custGeom>
              <a:avLst/>
              <a:gdLst>
                <a:gd name="T0" fmla="*/ 1 w 2"/>
                <a:gd name="T1" fmla="*/ 0 h 5"/>
                <a:gd name="T2" fmla="*/ 0 w 2"/>
                <a:gd name="T3" fmla="*/ 0 h 5"/>
                <a:gd name="T4" fmla="*/ 0 w 2"/>
                <a:gd name="T5" fmla="*/ 1 h 5"/>
                <a:gd name="T6" fmla="*/ 0 w 2"/>
                <a:gd name="T7" fmla="*/ 3 h 5"/>
                <a:gd name="T8" fmla="*/ 0 w 2"/>
                <a:gd name="T9" fmla="*/ 4 h 5"/>
                <a:gd name="T10" fmla="*/ 1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1" y="0"/>
                  </a:moveTo>
                  <a:lnTo>
                    <a:pt x="0" y="0"/>
                  </a:lnTo>
                  <a:lnTo>
                    <a:pt x="0" y="1"/>
                  </a:lnTo>
                  <a:lnTo>
                    <a:pt x="0" y="3"/>
                  </a:lnTo>
                  <a:lnTo>
                    <a:pt x="0" y="4"/>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3" name="Freeform 234"/>
            <p:cNvSpPr>
              <a:spLocks/>
            </p:cNvSpPr>
            <p:nvPr/>
          </p:nvSpPr>
          <p:spPr bwMode="auto">
            <a:xfrm>
              <a:off x="3981" y="2591"/>
              <a:ext cx="47" cy="20"/>
            </a:xfrm>
            <a:custGeom>
              <a:avLst/>
              <a:gdLst>
                <a:gd name="T0" fmla="*/ 0 w 47"/>
                <a:gd name="T1" fmla="*/ 6 h 20"/>
                <a:gd name="T2" fmla="*/ 1 w 47"/>
                <a:gd name="T3" fmla="*/ 8 h 20"/>
                <a:gd name="T4" fmla="*/ 2 w 47"/>
                <a:gd name="T5" fmla="*/ 11 h 20"/>
                <a:gd name="T6" fmla="*/ 4 w 47"/>
                <a:gd name="T7" fmla="*/ 13 h 20"/>
                <a:gd name="T8" fmla="*/ 6 w 47"/>
                <a:gd name="T9" fmla="*/ 14 h 20"/>
                <a:gd name="T10" fmla="*/ 9 w 47"/>
                <a:gd name="T11" fmla="*/ 16 h 20"/>
                <a:gd name="T12" fmla="*/ 12 w 47"/>
                <a:gd name="T13" fmla="*/ 17 h 20"/>
                <a:gd name="T14" fmla="*/ 17 w 47"/>
                <a:gd name="T15" fmla="*/ 18 h 20"/>
                <a:gd name="T16" fmla="*/ 21 w 47"/>
                <a:gd name="T17" fmla="*/ 19 h 20"/>
                <a:gd name="T18" fmla="*/ 26 w 47"/>
                <a:gd name="T19" fmla="*/ 19 h 20"/>
                <a:gd name="T20" fmla="*/ 31 w 47"/>
                <a:gd name="T21" fmla="*/ 18 h 20"/>
                <a:gd name="T22" fmla="*/ 35 w 47"/>
                <a:gd name="T23" fmla="*/ 18 h 20"/>
                <a:gd name="T24" fmla="*/ 38 w 47"/>
                <a:gd name="T25" fmla="*/ 17 h 20"/>
                <a:gd name="T26" fmla="*/ 42 w 47"/>
                <a:gd name="T27" fmla="*/ 15 h 20"/>
                <a:gd name="T28" fmla="*/ 44 w 47"/>
                <a:gd name="T29" fmla="*/ 13 h 20"/>
                <a:gd name="T30" fmla="*/ 45 w 47"/>
                <a:gd name="T31" fmla="*/ 11 h 20"/>
                <a:gd name="T32" fmla="*/ 46 w 47"/>
                <a:gd name="T33" fmla="*/ 9 h 20"/>
                <a:gd name="T34" fmla="*/ 46 w 47"/>
                <a:gd name="T35" fmla="*/ 2 h 20"/>
                <a:gd name="T36" fmla="*/ 1 w 47"/>
                <a:gd name="T37" fmla="*/ 0 h 20"/>
                <a:gd name="T38" fmla="*/ 0 w 47"/>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 h="20">
                  <a:moveTo>
                    <a:pt x="0" y="6"/>
                  </a:moveTo>
                  <a:lnTo>
                    <a:pt x="1" y="8"/>
                  </a:lnTo>
                  <a:lnTo>
                    <a:pt x="2" y="11"/>
                  </a:lnTo>
                  <a:lnTo>
                    <a:pt x="4" y="13"/>
                  </a:lnTo>
                  <a:lnTo>
                    <a:pt x="6" y="14"/>
                  </a:lnTo>
                  <a:lnTo>
                    <a:pt x="9" y="16"/>
                  </a:lnTo>
                  <a:lnTo>
                    <a:pt x="12" y="17"/>
                  </a:lnTo>
                  <a:lnTo>
                    <a:pt x="17" y="18"/>
                  </a:lnTo>
                  <a:lnTo>
                    <a:pt x="21" y="19"/>
                  </a:lnTo>
                  <a:lnTo>
                    <a:pt x="26" y="19"/>
                  </a:lnTo>
                  <a:lnTo>
                    <a:pt x="31" y="18"/>
                  </a:lnTo>
                  <a:lnTo>
                    <a:pt x="35" y="18"/>
                  </a:lnTo>
                  <a:lnTo>
                    <a:pt x="38" y="17"/>
                  </a:lnTo>
                  <a:lnTo>
                    <a:pt x="42" y="15"/>
                  </a:lnTo>
                  <a:lnTo>
                    <a:pt x="44" y="13"/>
                  </a:lnTo>
                  <a:lnTo>
                    <a:pt x="45" y="11"/>
                  </a:lnTo>
                  <a:lnTo>
                    <a:pt x="46" y="9"/>
                  </a:lnTo>
                  <a:lnTo>
                    <a:pt x="46" y="2"/>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4" name="Freeform 235"/>
            <p:cNvSpPr>
              <a:spLocks/>
            </p:cNvSpPr>
            <p:nvPr/>
          </p:nvSpPr>
          <p:spPr bwMode="auto">
            <a:xfrm>
              <a:off x="3981" y="2591"/>
              <a:ext cx="53" cy="26"/>
            </a:xfrm>
            <a:custGeom>
              <a:avLst/>
              <a:gdLst>
                <a:gd name="T0" fmla="*/ 0 w 53"/>
                <a:gd name="T1" fmla="*/ 8 h 26"/>
                <a:gd name="T2" fmla="*/ 0 w 53"/>
                <a:gd name="T3" fmla="*/ 8 h 26"/>
                <a:gd name="T4" fmla="*/ 1 w 53"/>
                <a:gd name="T5" fmla="*/ 11 h 26"/>
                <a:gd name="T6" fmla="*/ 2 w 53"/>
                <a:gd name="T7" fmla="*/ 14 h 26"/>
                <a:gd name="T8" fmla="*/ 4 w 53"/>
                <a:gd name="T9" fmla="*/ 17 h 26"/>
                <a:gd name="T10" fmla="*/ 7 w 53"/>
                <a:gd name="T11" fmla="*/ 19 h 26"/>
                <a:gd name="T12" fmla="*/ 10 w 53"/>
                <a:gd name="T13" fmla="*/ 21 h 26"/>
                <a:gd name="T14" fmla="*/ 14 w 53"/>
                <a:gd name="T15" fmla="*/ 23 h 26"/>
                <a:gd name="T16" fmla="*/ 19 w 53"/>
                <a:gd name="T17" fmla="*/ 24 h 26"/>
                <a:gd name="T18" fmla="*/ 24 w 53"/>
                <a:gd name="T19" fmla="*/ 25 h 26"/>
                <a:gd name="T20" fmla="*/ 29 w 53"/>
                <a:gd name="T21" fmla="*/ 25 h 26"/>
                <a:gd name="T22" fmla="*/ 35 w 53"/>
                <a:gd name="T23" fmla="*/ 24 h 26"/>
                <a:gd name="T24" fmla="*/ 39 w 53"/>
                <a:gd name="T25" fmla="*/ 24 h 26"/>
                <a:gd name="T26" fmla="*/ 43 w 53"/>
                <a:gd name="T27" fmla="*/ 22 h 26"/>
                <a:gd name="T28" fmla="*/ 47 w 53"/>
                <a:gd name="T29" fmla="*/ 20 h 26"/>
                <a:gd name="T30" fmla="*/ 50 w 53"/>
                <a:gd name="T31" fmla="*/ 17 h 26"/>
                <a:gd name="T32" fmla="*/ 51 w 53"/>
                <a:gd name="T33" fmla="*/ 15 h 26"/>
                <a:gd name="T34" fmla="*/ 52 w 53"/>
                <a:gd name="T35" fmla="*/ 12 h 26"/>
                <a:gd name="T36" fmla="*/ 52 w 53"/>
                <a:gd name="T37" fmla="*/ 3 h 26"/>
                <a:gd name="T38" fmla="*/ 1 w 53"/>
                <a:gd name="T39" fmla="*/ 0 h 26"/>
                <a:gd name="T40" fmla="*/ 0 w 53"/>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26">
                  <a:moveTo>
                    <a:pt x="0" y="8"/>
                  </a:moveTo>
                  <a:lnTo>
                    <a:pt x="0" y="8"/>
                  </a:lnTo>
                  <a:lnTo>
                    <a:pt x="1" y="11"/>
                  </a:lnTo>
                  <a:lnTo>
                    <a:pt x="2" y="14"/>
                  </a:lnTo>
                  <a:lnTo>
                    <a:pt x="4" y="17"/>
                  </a:lnTo>
                  <a:lnTo>
                    <a:pt x="7" y="19"/>
                  </a:lnTo>
                  <a:lnTo>
                    <a:pt x="10" y="21"/>
                  </a:lnTo>
                  <a:lnTo>
                    <a:pt x="14" y="23"/>
                  </a:lnTo>
                  <a:lnTo>
                    <a:pt x="19" y="24"/>
                  </a:lnTo>
                  <a:lnTo>
                    <a:pt x="24" y="25"/>
                  </a:lnTo>
                  <a:lnTo>
                    <a:pt x="29" y="25"/>
                  </a:lnTo>
                  <a:lnTo>
                    <a:pt x="35" y="24"/>
                  </a:lnTo>
                  <a:lnTo>
                    <a:pt x="39" y="24"/>
                  </a:lnTo>
                  <a:lnTo>
                    <a:pt x="43" y="22"/>
                  </a:lnTo>
                  <a:lnTo>
                    <a:pt x="47" y="20"/>
                  </a:lnTo>
                  <a:lnTo>
                    <a:pt x="50" y="17"/>
                  </a:lnTo>
                  <a:lnTo>
                    <a:pt x="51" y="15"/>
                  </a:lnTo>
                  <a:lnTo>
                    <a:pt x="52" y="12"/>
                  </a:lnTo>
                  <a:lnTo>
                    <a:pt x="52" y="3"/>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5" name="Freeform 236"/>
            <p:cNvSpPr>
              <a:spLocks/>
            </p:cNvSpPr>
            <p:nvPr/>
          </p:nvSpPr>
          <p:spPr bwMode="auto">
            <a:xfrm>
              <a:off x="3982" y="2577"/>
              <a:ext cx="46" cy="25"/>
            </a:xfrm>
            <a:custGeom>
              <a:avLst/>
              <a:gdLst>
                <a:gd name="T0" fmla="*/ 21 w 46"/>
                <a:gd name="T1" fmla="*/ 24 h 25"/>
                <a:gd name="T2" fmla="*/ 17 w 46"/>
                <a:gd name="T3" fmla="*/ 24 h 25"/>
                <a:gd name="T4" fmla="*/ 13 w 46"/>
                <a:gd name="T5" fmla="*/ 23 h 25"/>
                <a:gd name="T6" fmla="*/ 9 w 46"/>
                <a:gd name="T7" fmla="*/ 22 h 25"/>
                <a:gd name="T8" fmla="*/ 5 w 46"/>
                <a:gd name="T9" fmla="*/ 20 h 25"/>
                <a:gd name="T10" fmla="*/ 4 w 46"/>
                <a:gd name="T11" fmla="*/ 18 h 25"/>
                <a:gd name="T12" fmla="*/ 1 w 46"/>
                <a:gd name="T13" fmla="*/ 16 h 25"/>
                <a:gd name="T14" fmla="*/ 0 w 46"/>
                <a:gd name="T15" fmla="*/ 14 h 25"/>
                <a:gd name="T16" fmla="*/ 0 w 46"/>
                <a:gd name="T17" fmla="*/ 11 h 25"/>
                <a:gd name="T18" fmla="*/ 1 w 46"/>
                <a:gd name="T19" fmla="*/ 9 h 25"/>
                <a:gd name="T20" fmla="*/ 2 w 46"/>
                <a:gd name="T21" fmla="*/ 6 h 25"/>
                <a:gd name="T22" fmla="*/ 4 w 46"/>
                <a:gd name="T23" fmla="*/ 5 h 25"/>
                <a:gd name="T24" fmla="*/ 8 w 46"/>
                <a:gd name="T25" fmla="*/ 2 h 25"/>
                <a:gd name="T26" fmla="*/ 11 w 46"/>
                <a:gd name="T27" fmla="*/ 1 h 25"/>
                <a:gd name="T28" fmla="*/ 15 w 46"/>
                <a:gd name="T29" fmla="*/ 1 h 25"/>
                <a:gd name="T30" fmla="*/ 19 w 46"/>
                <a:gd name="T31" fmla="*/ 0 h 25"/>
                <a:gd name="T32" fmla="*/ 24 w 46"/>
                <a:gd name="T33" fmla="*/ 0 h 25"/>
                <a:gd name="T34" fmla="*/ 28 w 46"/>
                <a:gd name="T35" fmla="*/ 1 h 25"/>
                <a:gd name="T36" fmla="*/ 33 w 46"/>
                <a:gd name="T37" fmla="*/ 2 h 25"/>
                <a:gd name="T38" fmla="*/ 37 w 46"/>
                <a:gd name="T39" fmla="*/ 3 h 25"/>
                <a:gd name="T40" fmla="*/ 40 w 46"/>
                <a:gd name="T41" fmla="*/ 5 h 25"/>
                <a:gd name="T42" fmla="*/ 42 w 46"/>
                <a:gd name="T43" fmla="*/ 6 h 25"/>
                <a:gd name="T44" fmla="*/ 44 w 46"/>
                <a:gd name="T45" fmla="*/ 9 h 25"/>
                <a:gd name="T46" fmla="*/ 45 w 46"/>
                <a:gd name="T47" fmla="*/ 11 h 25"/>
                <a:gd name="T48" fmla="*/ 45 w 46"/>
                <a:gd name="T49" fmla="*/ 14 h 25"/>
                <a:gd name="T50" fmla="*/ 45 w 46"/>
                <a:gd name="T51" fmla="*/ 16 h 25"/>
                <a:gd name="T52" fmla="*/ 43 w 46"/>
                <a:gd name="T53" fmla="*/ 18 h 25"/>
                <a:gd name="T54" fmla="*/ 41 w 46"/>
                <a:gd name="T55" fmla="*/ 20 h 25"/>
                <a:gd name="T56" fmla="*/ 38 w 46"/>
                <a:gd name="T57" fmla="*/ 22 h 25"/>
                <a:gd name="T58" fmla="*/ 34 w 46"/>
                <a:gd name="T59" fmla="*/ 23 h 25"/>
                <a:gd name="T60" fmla="*/ 31 w 46"/>
                <a:gd name="T61" fmla="*/ 24 h 25"/>
                <a:gd name="T62" fmla="*/ 26 w 46"/>
                <a:gd name="T63" fmla="*/ 24 h 25"/>
                <a:gd name="T64" fmla="*/ 21 w 46"/>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5">
                  <a:moveTo>
                    <a:pt x="21" y="24"/>
                  </a:moveTo>
                  <a:lnTo>
                    <a:pt x="17" y="24"/>
                  </a:lnTo>
                  <a:lnTo>
                    <a:pt x="13" y="23"/>
                  </a:lnTo>
                  <a:lnTo>
                    <a:pt x="9" y="22"/>
                  </a:lnTo>
                  <a:lnTo>
                    <a:pt x="5" y="20"/>
                  </a:lnTo>
                  <a:lnTo>
                    <a:pt x="4" y="18"/>
                  </a:lnTo>
                  <a:lnTo>
                    <a:pt x="1" y="16"/>
                  </a:lnTo>
                  <a:lnTo>
                    <a:pt x="0" y="14"/>
                  </a:lnTo>
                  <a:lnTo>
                    <a:pt x="0" y="11"/>
                  </a:lnTo>
                  <a:lnTo>
                    <a:pt x="1" y="9"/>
                  </a:lnTo>
                  <a:lnTo>
                    <a:pt x="2" y="6"/>
                  </a:lnTo>
                  <a:lnTo>
                    <a:pt x="4" y="5"/>
                  </a:lnTo>
                  <a:lnTo>
                    <a:pt x="8" y="2"/>
                  </a:lnTo>
                  <a:lnTo>
                    <a:pt x="11" y="1"/>
                  </a:lnTo>
                  <a:lnTo>
                    <a:pt x="15" y="1"/>
                  </a:lnTo>
                  <a:lnTo>
                    <a:pt x="19" y="0"/>
                  </a:lnTo>
                  <a:lnTo>
                    <a:pt x="24" y="0"/>
                  </a:lnTo>
                  <a:lnTo>
                    <a:pt x="28" y="1"/>
                  </a:lnTo>
                  <a:lnTo>
                    <a:pt x="33" y="2"/>
                  </a:lnTo>
                  <a:lnTo>
                    <a:pt x="37" y="3"/>
                  </a:lnTo>
                  <a:lnTo>
                    <a:pt x="40" y="5"/>
                  </a:lnTo>
                  <a:lnTo>
                    <a:pt x="42" y="6"/>
                  </a:lnTo>
                  <a:lnTo>
                    <a:pt x="44" y="9"/>
                  </a:lnTo>
                  <a:lnTo>
                    <a:pt x="45" y="11"/>
                  </a:lnTo>
                  <a:lnTo>
                    <a:pt x="45" y="14"/>
                  </a:lnTo>
                  <a:lnTo>
                    <a:pt x="45" y="16"/>
                  </a:lnTo>
                  <a:lnTo>
                    <a:pt x="43" y="18"/>
                  </a:lnTo>
                  <a:lnTo>
                    <a:pt x="41" y="20"/>
                  </a:lnTo>
                  <a:lnTo>
                    <a:pt x="38" y="22"/>
                  </a:lnTo>
                  <a:lnTo>
                    <a:pt x="34" y="23"/>
                  </a:lnTo>
                  <a:lnTo>
                    <a:pt x="31" y="24"/>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6" name="Freeform 237"/>
            <p:cNvSpPr>
              <a:spLocks/>
            </p:cNvSpPr>
            <p:nvPr/>
          </p:nvSpPr>
          <p:spPr bwMode="auto">
            <a:xfrm>
              <a:off x="3982" y="2577"/>
              <a:ext cx="52" cy="31"/>
            </a:xfrm>
            <a:custGeom>
              <a:avLst/>
              <a:gdLst>
                <a:gd name="T0" fmla="*/ 24 w 52"/>
                <a:gd name="T1" fmla="*/ 30 h 31"/>
                <a:gd name="T2" fmla="*/ 24 w 52"/>
                <a:gd name="T3" fmla="*/ 30 h 31"/>
                <a:gd name="T4" fmla="*/ 19 w 52"/>
                <a:gd name="T5" fmla="*/ 30 h 31"/>
                <a:gd name="T6" fmla="*/ 15 w 52"/>
                <a:gd name="T7" fmla="*/ 29 h 31"/>
                <a:gd name="T8" fmla="*/ 10 w 52"/>
                <a:gd name="T9" fmla="*/ 27 h 31"/>
                <a:gd name="T10" fmla="*/ 6 w 52"/>
                <a:gd name="T11" fmla="*/ 25 h 31"/>
                <a:gd name="T12" fmla="*/ 4 w 52"/>
                <a:gd name="T13" fmla="*/ 23 h 31"/>
                <a:gd name="T14" fmla="*/ 1 w 52"/>
                <a:gd name="T15" fmla="*/ 20 h 31"/>
                <a:gd name="T16" fmla="*/ 0 w 52"/>
                <a:gd name="T17" fmla="*/ 17 h 31"/>
                <a:gd name="T18" fmla="*/ 0 w 52"/>
                <a:gd name="T19" fmla="*/ 14 h 31"/>
                <a:gd name="T20" fmla="*/ 1 w 52"/>
                <a:gd name="T21" fmla="*/ 11 h 31"/>
                <a:gd name="T22" fmla="*/ 2 w 52"/>
                <a:gd name="T23" fmla="*/ 8 h 31"/>
                <a:gd name="T24" fmla="*/ 5 w 52"/>
                <a:gd name="T25" fmla="*/ 6 h 31"/>
                <a:gd name="T26" fmla="*/ 9 w 52"/>
                <a:gd name="T27" fmla="*/ 3 h 31"/>
                <a:gd name="T28" fmla="*/ 13 w 52"/>
                <a:gd name="T29" fmla="*/ 1 h 31"/>
                <a:gd name="T30" fmla="*/ 17 w 52"/>
                <a:gd name="T31" fmla="*/ 1 h 31"/>
                <a:gd name="T32" fmla="*/ 22 w 52"/>
                <a:gd name="T33" fmla="*/ 0 h 31"/>
                <a:gd name="T34" fmla="*/ 27 w 52"/>
                <a:gd name="T35" fmla="*/ 0 h 31"/>
                <a:gd name="T36" fmla="*/ 32 w 52"/>
                <a:gd name="T37" fmla="*/ 1 h 31"/>
                <a:gd name="T38" fmla="*/ 37 w 52"/>
                <a:gd name="T39" fmla="*/ 2 h 31"/>
                <a:gd name="T40" fmla="*/ 42 w 52"/>
                <a:gd name="T41" fmla="*/ 4 h 31"/>
                <a:gd name="T42" fmla="*/ 45 w 52"/>
                <a:gd name="T43" fmla="*/ 6 h 31"/>
                <a:gd name="T44" fmla="*/ 48 w 52"/>
                <a:gd name="T45" fmla="*/ 8 h 31"/>
                <a:gd name="T46" fmla="*/ 50 w 52"/>
                <a:gd name="T47" fmla="*/ 11 h 31"/>
                <a:gd name="T48" fmla="*/ 51 w 52"/>
                <a:gd name="T49" fmla="*/ 14 h 31"/>
                <a:gd name="T50" fmla="*/ 51 w 52"/>
                <a:gd name="T51" fmla="*/ 17 h 31"/>
                <a:gd name="T52" fmla="*/ 51 w 52"/>
                <a:gd name="T53" fmla="*/ 20 h 31"/>
                <a:gd name="T54" fmla="*/ 49 w 52"/>
                <a:gd name="T55" fmla="*/ 23 h 31"/>
                <a:gd name="T56" fmla="*/ 46 w 52"/>
                <a:gd name="T57" fmla="*/ 25 h 31"/>
                <a:gd name="T58" fmla="*/ 43 w 52"/>
                <a:gd name="T59" fmla="*/ 27 h 31"/>
                <a:gd name="T60" fmla="*/ 39 w 52"/>
                <a:gd name="T61" fmla="*/ 29 h 31"/>
                <a:gd name="T62" fmla="*/ 35 w 52"/>
                <a:gd name="T63" fmla="*/ 30 h 31"/>
                <a:gd name="T64" fmla="*/ 30 w 52"/>
                <a:gd name="T65" fmla="*/ 30 h 31"/>
                <a:gd name="T66" fmla="*/ 24 w 52"/>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1">
                  <a:moveTo>
                    <a:pt x="24" y="30"/>
                  </a:moveTo>
                  <a:lnTo>
                    <a:pt x="24" y="30"/>
                  </a:lnTo>
                  <a:lnTo>
                    <a:pt x="19" y="30"/>
                  </a:lnTo>
                  <a:lnTo>
                    <a:pt x="15" y="29"/>
                  </a:lnTo>
                  <a:lnTo>
                    <a:pt x="10" y="27"/>
                  </a:lnTo>
                  <a:lnTo>
                    <a:pt x="6" y="25"/>
                  </a:lnTo>
                  <a:lnTo>
                    <a:pt x="4" y="23"/>
                  </a:lnTo>
                  <a:lnTo>
                    <a:pt x="1" y="20"/>
                  </a:lnTo>
                  <a:lnTo>
                    <a:pt x="0" y="17"/>
                  </a:lnTo>
                  <a:lnTo>
                    <a:pt x="0" y="14"/>
                  </a:lnTo>
                  <a:lnTo>
                    <a:pt x="1" y="11"/>
                  </a:lnTo>
                  <a:lnTo>
                    <a:pt x="2" y="8"/>
                  </a:lnTo>
                  <a:lnTo>
                    <a:pt x="5" y="6"/>
                  </a:lnTo>
                  <a:lnTo>
                    <a:pt x="9" y="3"/>
                  </a:lnTo>
                  <a:lnTo>
                    <a:pt x="13" y="1"/>
                  </a:lnTo>
                  <a:lnTo>
                    <a:pt x="17" y="1"/>
                  </a:lnTo>
                  <a:lnTo>
                    <a:pt x="22" y="0"/>
                  </a:lnTo>
                  <a:lnTo>
                    <a:pt x="27" y="0"/>
                  </a:lnTo>
                  <a:lnTo>
                    <a:pt x="32" y="1"/>
                  </a:lnTo>
                  <a:lnTo>
                    <a:pt x="37" y="2"/>
                  </a:lnTo>
                  <a:lnTo>
                    <a:pt x="42" y="4"/>
                  </a:lnTo>
                  <a:lnTo>
                    <a:pt x="45" y="6"/>
                  </a:lnTo>
                  <a:lnTo>
                    <a:pt x="48" y="8"/>
                  </a:lnTo>
                  <a:lnTo>
                    <a:pt x="50" y="11"/>
                  </a:lnTo>
                  <a:lnTo>
                    <a:pt x="51" y="14"/>
                  </a:lnTo>
                  <a:lnTo>
                    <a:pt x="51" y="17"/>
                  </a:lnTo>
                  <a:lnTo>
                    <a:pt x="51" y="20"/>
                  </a:lnTo>
                  <a:lnTo>
                    <a:pt x="49" y="23"/>
                  </a:lnTo>
                  <a:lnTo>
                    <a:pt x="46" y="25"/>
                  </a:lnTo>
                  <a:lnTo>
                    <a:pt x="43" y="27"/>
                  </a:lnTo>
                  <a:lnTo>
                    <a:pt x="39" y="29"/>
                  </a:lnTo>
                  <a:lnTo>
                    <a:pt x="35" y="30"/>
                  </a:lnTo>
                  <a:lnTo>
                    <a:pt x="30"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7" name="Freeform 238"/>
            <p:cNvSpPr>
              <a:spLocks/>
            </p:cNvSpPr>
            <p:nvPr/>
          </p:nvSpPr>
          <p:spPr bwMode="auto">
            <a:xfrm>
              <a:off x="3987" y="2581"/>
              <a:ext cx="36" cy="19"/>
            </a:xfrm>
            <a:custGeom>
              <a:avLst/>
              <a:gdLst>
                <a:gd name="T0" fmla="*/ 16 w 36"/>
                <a:gd name="T1" fmla="*/ 18 h 19"/>
                <a:gd name="T2" fmla="*/ 13 w 36"/>
                <a:gd name="T3" fmla="*/ 17 h 19"/>
                <a:gd name="T4" fmla="*/ 10 w 36"/>
                <a:gd name="T5" fmla="*/ 17 h 19"/>
                <a:gd name="T6" fmla="*/ 7 w 36"/>
                <a:gd name="T7" fmla="*/ 16 h 19"/>
                <a:gd name="T8" fmla="*/ 5 w 36"/>
                <a:gd name="T9" fmla="*/ 15 h 19"/>
                <a:gd name="T10" fmla="*/ 3 w 36"/>
                <a:gd name="T11" fmla="*/ 14 h 19"/>
                <a:gd name="T12" fmla="*/ 1 w 36"/>
                <a:gd name="T13" fmla="*/ 12 h 19"/>
                <a:gd name="T14" fmla="*/ 0 w 36"/>
                <a:gd name="T15" fmla="*/ 10 h 19"/>
                <a:gd name="T16" fmla="*/ 0 w 36"/>
                <a:gd name="T17" fmla="*/ 8 h 19"/>
                <a:gd name="T18" fmla="*/ 1 w 36"/>
                <a:gd name="T19" fmla="*/ 6 h 19"/>
                <a:gd name="T20" fmla="*/ 3 w 36"/>
                <a:gd name="T21" fmla="*/ 5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2 h 19"/>
                <a:gd name="T38" fmla="*/ 28 w 36"/>
                <a:gd name="T39" fmla="*/ 2 h 19"/>
                <a:gd name="T40" fmla="*/ 31 w 36"/>
                <a:gd name="T41" fmla="*/ 3 h 19"/>
                <a:gd name="T42" fmla="*/ 32 w 36"/>
                <a:gd name="T43" fmla="*/ 5 h 19"/>
                <a:gd name="T44" fmla="*/ 34 w 36"/>
                <a:gd name="T45" fmla="*/ 6 h 19"/>
                <a:gd name="T46" fmla="*/ 35 w 36"/>
                <a:gd name="T47" fmla="*/ 8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7"/>
                  </a:lnTo>
                  <a:lnTo>
                    <a:pt x="10" y="17"/>
                  </a:lnTo>
                  <a:lnTo>
                    <a:pt x="7" y="16"/>
                  </a:lnTo>
                  <a:lnTo>
                    <a:pt x="5" y="15"/>
                  </a:lnTo>
                  <a:lnTo>
                    <a:pt x="3" y="14"/>
                  </a:lnTo>
                  <a:lnTo>
                    <a:pt x="1" y="12"/>
                  </a:lnTo>
                  <a:lnTo>
                    <a:pt x="0" y="10"/>
                  </a:lnTo>
                  <a:lnTo>
                    <a:pt x="0" y="8"/>
                  </a:lnTo>
                  <a:lnTo>
                    <a:pt x="1" y="6"/>
                  </a:lnTo>
                  <a:lnTo>
                    <a:pt x="3" y="5"/>
                  </a:lnTo>
                  <a:lnTo>
                    <a:pt x="3" y="3"/>
                  </a:lnTo>
                  <a:lnTo>
                    <a:pt x="6" y="2"/>
                  </a:lnTo>
                  <a:lnTo>
                    <a:pt x="9" y="1"/>
                  </a:lnTo>
                  <a:lnTo>
                    <a:pt x="12" y="0"/>
                  </a:lnTo>
                  <a:lnTo>
                    <a:pt x="15" y="0"/>
                  </a:lnTo>
                  <a:lnTo>
                    <a:pt x="19" y="0"/>
                  </a:lnTo>
                  <a:lnTo>
                    <a:pt x="22" y="0"/>
                  </a:lnTo>
                  <a:lnTo>
                    <a:pt x="26" y="2"/>
                  </a:lnTo>
                  <a:lnTo>
                    <a:pt x="28" y="2"/>
                  </a:lnTo>
                  <a:lnTo>
                    <a:pt x="31" y="3"/>
                  </a:lnTo>
                  <a:lnTo>
                    <a:pt x="32" y="5"/>
                  </a:lnTo>
                  <a:lnTo>
                    <a:pt x="34" y="6"/>
                  </a:lnTo>
                  <a:lnTo>
                    <a:pt x="35" y="8"/>
                  </a:lnTo>
                  <a:lnTo>
                    <a:pt x="35" y="11"/>
                  </a:lnTo>
                  <a:lnTo>
                    <a:pt x="35" y="12"/>
                  </a:lnTo>
                  <a:lnTo>
                    <a:pt x="33" y="14"/>
                  </a:lnTo>
                  <a:lnTo>
                    <a:pt x="32" y="15"/>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8" name="Freeform 239"/>
            <p:cNvSpPr>
              <a:spLocks/>
            </p:cNvSpPr>
            <p:nvPr/>
          </p:nvSpPr>
          <p:spPr bwMode="auto">
            <a:xfrm>
              <a:off x="3987" y="2581"/>
              <a:ext cx="42" cy="25"/>
            </a:xfrm>
            <a:custGeom>
              <a:avLst/>
              <a:gdLst>
                <a:gd name="T0" fmla="*/ 19 w 42"/>
                <a:gd name="T1" fmla="*/ 24 h 25"/>
                <a:gd name="T2" fmla="*/ 19 w 42"/>
                <a:gd name="T3" fmla="*/ 24 h 25"/>
                <a:gd name="T4" fmla="*/ 15 w 42"/>
                <a:gd name="T5" fmla="*/ 23 h 25"/>
                <a:gd name="T6" fmla="*/ 12 w 42"/>
                <a:gd name="T7" fmla="*/ 23 h 25"/>
                <a:gd name="T8" fmla="*/ 8 w 42"/>
                <a:gd name="T9" fmla="*/ 21 h 25"/>
                <a:gd name="T10" fmla="*/ 6 w 42"/>
                <a:gd name="T11" fmla="*/ 20 h 25"/>
                <a:gd name="T12" fmla="*/ 3 w 42"/>
                <a:gd name="T13" fmla="*/ 18 h 25"/>
                <a:gd name="T14" fmla="*/ 1 w 42"/>
                <a:gd name="T15" fmla="*/ 16 h 25"/>
                <a:gd name="T16" fmla="*/ 0 w 42"/>
                <a:gd name="T17" fmla="*/ 13 h 25"/>
                <a:gd name="T18" fmla="*/ 0 w 42"/>
                <a:gd name="T19" fmla="*/ 11 h 25"/>
                <a:gd name="T20" fmla="*/ 1 w 42"/>
                <a:gd name="T21" fmla="*/ 8 h 25"/>
                <a:gd name="T22" fmla="*/ 3 w 42"/>
                <a:gd name="T23" fmla="*/ 6 h 25"/>
                <a:gd name="T24" fmla="*/ 4 w 42"/>
                <a:gd name="T25" fmla="*/ 4 h 25"/>
                <a:gd name="T26" fmla="*/ 7 w 42"/>
                <a:gd name="T27" fmla="*/ 3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2 h 25"/>
                <a:gd name="T40" fmla="*/ 33 w 42"/>
                <a:gd name="T41" fmla="*/ 3 h 25"/>
                <a:gd name="T42" fmla="*/ 36 w 42"/>
                <a:gd name="T43" fmla="*/ 4 h 25"/>
                <a:gd name="T44" fmla="*/ 38 w 42"/>
                <a:gd name="T45" fmla="*/ 7 h 25"/>
                <a:gd name="T46" fmla="*/ 40 w 42"/>
                <a:gd name="T47" fmla="*/ 8 h 25"/>
                <a:gd name="T48" fmla="*/ 41 w 42"/>
                <a:gd name="T49" fmla="*/ 11 h 25"/>
                <a:gd name="T50" fmla="*/ 41 w 42"/>
                <a:gd name="T51" fmla="*/ 14 h 25"/>
                <a:gd name="T52" fmla="*/ 41 w 42"/>
                <a:gd name="T53" fmla="*/ 16 h 25"/>
                <a:gd name="T54" fmla="*/ 39 w 42"/>
                <a:gd name="T55" fmla="*/ 18 h 25"/>
                <a:gd name="T56" fmla="*/ 37 w 42"/>
                <a:gd name="T57" fmla="*/ 20 h 25"/>
                <a:gd name="T58" fmla="*/ 34 w 42"/>
                <a:gd name="T59" fmla="*/ 22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3"/>
                  </a:lnTo>
                  <a:lnTo>
                    <a:pt x="12" y="23"/>
                  </a:lnTo>
                  <a:lnTo>
                    <a:pt x="8" y="21"/>
                  </a:lnTo>
                  <a:lnTo>
                    <a:pt x="6" y="20"/>
                  </a:lnTo>
                  <a:lnTo>
                    <a:pt x="3" y="18"/>
                  </a:lnTo>
                  <a:lnTo>
                    <a:pt x="1" y="16"/>
                  </a:lnTo>
                  <a:lnTo>
                    <a:pt x="0" y="13"/>
                  </a:lnTo>
                  <a:lnTo>
                    <a:pt x="0" y="11"/>
                  </a:lnTo>
                  <a:lnTo>
                    <a:pt x="1" y="8"/>
                  </a:lnTo>
                  <a:lnTo>
                    <a:pt x="3" y="6"/>
                  </a:lnTo>
                  <a:lnTo>
                    <a:pt x="4" y="4"/>
                  </a:lnTo>
                  <a:lnTo>
                    <a:pt x="7" y="3"/>
                  </a:lnTo>
                  <a:lnTo>
                    <a:pt x="10" y="1"/>
                  </a:lnTo>
                  <a:lnTo>
                    <a:pt x="14" y="0"/>
                  </a:lnTo>
                  <a:lnTo>
                    <a:pt x="18" y="0"/>
                  </a:lnTo>
                  <a:lnTo>
                    <a:pt x="22" y="0"/>
                  </a:lnTo>
                  <a:lnTo>
                    <a:pt x="26" y="0"/>
                  </a:lnTo>
                  <a:lnTo>
                    <a:pt x="30" y="2"/>
                  </a:lnTo>
                  <a:lnTo>
                    <a:pt x="33" y="3"/>
                  </a:lnTo>
                  <a:lnTo>
                    <a:pt x="36" y="4"/>
                  </a:lnTo>
                  <a:lnTo>
                    <a:pt x="38" y="7"/>
                  </a:lnTo>
                  <a:lnTo>
                    <a:pt x="40" y="8"/>
                  </a:lnTo>
                  <a:lnTo>
                    <a:pt x="41" y="11"/>
                  </a:lnTo>
                  <a:lnTo>
                    <a:pt x="41" y="14"/>
                  </a:lnTo>
                  <a:lnTo>
                    <a:pt x="41" y="16"/>
                  </a:lnTo>
                  <a:lnTo>
                    <a:pt x="39" y="18"/>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69" name="Freeform 240"/>
            <p:cNvSpPr>
              <a:spLocks/>
            </p:cNvSpPr>
            <p:nvPr/>
          </p:nvSpPr>
          <p:spPr bwMode="auto">
            <a:xfrm>
              <a:off x="4021" y="2604"/>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0" name="Freeform 241"/>
            <p:cNvSpPr>
              <a:spLocks/>
            </p:cNvSpPr>
            <p:nvPr/>
          </p:nvSpPr>
          <p:spPr bwMode="auto">
            <a:xfrm>
              <a:off x="3991" y="2604"/>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2 w 31"/>
                <a:gd name="T25" fmla="*/ 2 h 7"/>
                <a:gd name="T26" fmla="*/ 18 w 31"/>
                <a:gd name="T27" fmla="*/ 2 h 7"/>
                <a:gd name="T28" fmla="*/ 13 w 31"/>
                <a:gd name="T29" fmla="*/ 2 h 7"/>
                <a:gd name="T30" fmla="*/ 9 w 31"/>
                <a:gd name="T31" fmla="*/ 2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4" y="1"/>
                  </a:lnTo>
                  <a:lnTo>
                    <a:pt x="23" y="1"/>
                  </a:lnTo>
                  <a:lnTo>
                    <a:pt x="22" y="2"/>
                  </a:lnTo>
                  <a:lnTo>
                    <a:pt x="18" y="2"/>
                  </a:lnTo>
                  <a:lnTo>
                    <a:pt x="13"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1" name="Freeform 242"/>
            <p:cNvSpPr>
              <a:spLocks/>
            </p:cNvSpPr>
            <p:nvPr/>
          </p:nvSpPr>
          <p:spPr bwMode="auto">
            <a:xfrm>
              <a:off x="3988" y="2604"/>
              <a:ext cx="2" cy="5"/>
            </a:xfrm>
            <a:custGeom>
              <a:avLst/>
              <a:gdLst>
                <a:gd name="T0" fmla="*/ 1 w 2"/>
                <a:gd name="T1" fmla="*/ 0 h 5"/>
                <a:gd name="T2" fmla="*/ 0 w 2"/>
                <a:gd name="T3" fmla="*/ 0 h 5"/>
                <a:gd name="T4" fmla="*/ 0 w 2"/>
                <a:gd name="T5" fmla="*/ 1 h 5"/>
                <a:gd name="T6" fmla="*/ 0 w 2"/>
                <a:gd name="T7" fmla="*/ 3 h 5"/>
                <a:gd name="T8" fmla="*/ 0 w 2"/>
                <a:gd name="T9" fmla="*/ 4 h 5"/>
                <a:gd name="T10" fmla="*/ 1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1" y="0"/>
                  </a:moveTo>
                  <a:lnTo>
                    <a:pt x="0" y="0"/>
                  </a:lnTo>
                  <a:lnTo>
                    <a:pt x="0" y="1"/>
                  </a:lnTo>
                  <a:lnTo>
                    <a:pt x="0" y="3"/>
                  </a:lnTo>
                  <a:lnTo>
                    <a:pt x="0" y="4"/>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2" name="Freeform 243"/>
            <p:cNvSpPr>
              <a:spLocks/>
            </p:cNvSpPr>
            <p:nvPr/>
          </p:nvSpPr>
          <p:spPr bwMode="auto">
            <a:xfrm>
              <a:off x="4310" y="2833"/>
              <a:ext cx="48" cy="21"/>
            </a:xfrm>
            <a:custGeom>
              <a:avLst/>
              <a:gdLst>
                <a:gd name="T0" fmla="*/ 0 w 48"/>
                <a:gd name="T1" fmla="*/ 7 h 21"/>
                <a:gd name="T2" fmla="*/ 0 w 48"/>
                <a:gd name="T3" fmla="*/ 9 h 21"/>
                <a:gd name="T4" fmla="*/ 1 w 48"/>
                <a:gd name="T5" fmla="*/ 12 h 21"/>
                <a:gd name="T6" fmla="*/ 3 w 48"/>
                <a:gd name="T7" fmla="*/ 14 h 21"/>
                <a:gd name="T8" fmla="*/ 5 w 48"/>
                <a:gd name="T9" fmla="*/ 15 h 21"/>
                <a:gd name="T10" fmla="*/ 9 w 48"/>
                <a:gd name="T11" fmla="*/ 17 h 21"/>
                <a:gd name="T12" fmla="*/ 12 w 48"/>
                <a:gd name="T13" fmla="*/ 18 h 21"/>
                <a:gd name="T14" fmla="*/ 17 w 48"/>
                <a:gd name="T15" fmla="*/ 19 h 21"/>
                <a:gd name="T16" fmla="*/ 21 w 48"/>
                <a:gd name="T17" fmla="*/ 20 h 21"/>
                <a:gd name="T18" fmla="*/ 26 w 48"/>
                <a:gd name="T19" fmla="*/ 20 h 21"/>
                <a:gd name="T20" fmla="*/ 30 w 48"/>
                <a:gd name="T21" fmla="*/ 19 h 21"/>
                <a:gd name="T22" fmla="*/ 35 w 48"/>
                <a:gd name="T23" fmla="*/ 19 h 21"/>
                <a:gd name="T24" fmla="*/ 39 w 48"/>
                <a:gd name="T25" fmla="*/ 18 h 21"/>
                <a:gd name="T26" fmla="*/ 42 w 48"/>
                <a:gd name="T27" fmla="*/ 16 h 21"/>
                <a:gd name="T28" fmla="*/ 43 w 48"/>
                <a:gd name="T29" fmla="*/ 14 h 21"/>
                <a:gd name="T30" fmla="*/ 45 w 48"/>
                <a:gd name="T31" fmla="*/ 12 h 21"/>
                <a:gd name="T32" fmla="*/ 46 w 48"/>
                <a:gd name="T33" fmla="*/ 10 h 21"/>
                <a:gd name="T34" fmla="*/ 47 w 48"/>
                <a:gd name="T35" fmla="*/ 3 h 21"/>
                <a:gd name="T36" fmla="*/ 0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1" y="12"/>
                  </a:lnTo>
                  <a:lnTo>
                    <a:pt x="3" y="14"/>
                  </a:lnTo>
                  <a:lnTo>
                    <a:pt x="5" y="15"/>
                  </a:lnTo>
                  <a:lnTo>
                    <a:pt x="9" y="17"/>
                  </a:lnTo>
                  <a:lnTo>
                    <a:pt x="12" y="18"/>
                  </a:lnTo>
                  <a:lnTo>
                    <a:pt x="17" y="19"/>
                  </a:lnTo>
                  <a:lnTo>
                    <a:pt x="21" y="20"/>
                  </a:lnTo>
                  <a:lnTo>
                    <a:pt x="26" y="20"/>
                  </a:lnTo>
                  <a:lnTo>
                    <a:pt x="30" y="19"/>
                  </a:lnTo>
                  <a:lnTo>
                    <a:pt x="35" y="19"/>
                  </a:lnTo>
                  <a:lnTo>
                    <a:pt x="39" y="18"/>
                  </a:lnTo>
                  <a:lnTo>
                    <a:pt x="42" y="16"/>
                  </a:lnTo>
                  <a:lnTo>
                    <a:pt x="43" y="14"/>
                  </a:lnTo>
                  <a:lnTo>
                    <a:pt x="45" y="12"/>
                  </a:lnTo>
                  <a:lnTo>
                    <a:pt x="46" y="10"/>
                  </a:lnTo>
                  <a:lnTo>
                    <a:pt x="47" y="3"/>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3" name="Freeform 244"/>
            <p:cNvSpPr>
              <a:spLocks/>
            </p:cNvSpPr>
            <p:nvPr/>
          </p:nvSpPr>
          <p:spPr bwMode="auto">
            <a:xfrm>
              <a:off x="4310" y="2833"/>
              <a:ext cx="54" cy="27"/>
            </a:xfrm>
            <a:custGeom>
              <a:avLst/>
              <a:gdLst>
                <a:gd name="T0" fmla="*/ 0 w 54"/>
                <a:gd name="T1" fmla="*/ 9 h 27"/>
                <a:gd name="T2" fmla="*/ 0 w 54"/>
                <a:gd name="T3" fmla="*/ 9 h 27"/>
                <a:gd name="T4" fmla="*/ 0 w 54"/>
                <a:gd name="T5" fmla="*/ 12 h 27"/>
                <a:gd name="T6" fmla="*/ 1 w 54"/>
                <a:gd name="T7" fmla="*/ 15 h 27"/>
                <a:gd name="T8" fmla="*/ 3 w 54"/>
                <a:gd name="T9" fmla="*/ 18 h 27"/>
                <a:gd name="T10" fmla="*/ 6 w 54"/>
                <a:gd name="T11" fmla="*/ 20 h 27"/>
                <a:gd name="T12" fmla="*/ 10 w 54"/>
                <a:gd name="T13" fmla="*/ 22 h 27"/>
                <a:gd name="T14" fmla="*/ 14 w 54"/>
                <a:gd name="T15" fmla="*/ 24 h 27"/>
                <a:gd name="T16" fmla="*/ 19 w 54"/>
                <a:gd name="T17" fmla="*/ 25 h 27"/>
                <a:gd name="T18" fmla="*/ 24 w 54"/>
                <a:gd name="T19" fmla="*/ 26 h 27"/>
                <a:gd name="T20" fmla="*/ 29 w 54"/>
                <a:gd name="T21" fmla="*/ 26 h 27"/>
                <a:gd name="T22" fmla="*/ 34 w 54"/>
                <a:gd name="T23" fmla="*/ 25 h 27"/>
                <a:gd name="T24" fmla="*/ 39 w 54"/>
                <a:gd name="T25" fmla="*/ 25 h 27"/>
                <a:gd name="T26" fmla="*/ 44 w 54"/>
                <a:gd name="T27" fmla="*/ 23 h 27"/>
                <a:gd name="T28" fmla="*/ 47 w 54"/>
                <a:gd name="T29" fmla="*/ 21 h 27"/>
                <a:gd name="T30" fmla="*/ 49 w 54"/>
                <a:gd name="T31" fmla="*/ 18 h 27"/>
                <a:gd name="T32" fmla="*/ 51 w 54"/>
                <a:gd name="T33" fmla="*/ 16 h 27"/>
                <a:gd name="T34" fmla="*/ 52 w 54"/>
                <a:gd name="T35" fmla="*/ 13 h 27"/>
                <a:gd name="T36" fmla="*/ 53 w 54"/>
                <a:gd name="T37" fmla="*/ 4 h 27"/>
                <a:gd name="T38" fmla="*/ 0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1" y="15"/>
                  </a:lnTo>
                  <a:lnTo>
                    <a:pt x="3" y="18"/>
                  </a:lnTo>
                  <a:lnTo>
                    <a:pt x="6" y="20"/>
                  </a:lnTo>
                  <a:lnTo>
                    <a:pt x="10" y="22"/>
                  </a:lnTo>
                  <a:lnTo>
                    <a:pt x="14" y="24"/>
                  </a:lnTo>
                  <a:lnTo>
                    <a:pt x="19" y="25"/>
                  </a:lnTo>
                  <a:lnTo>
                    <a:pt x="24" y="26"/>
                  </a:lnTo>
                  <a:lnTo>
                    <a:pt x="29" y="26"/>
                  </a:lnTo>
                  <a:lnTo>
                    <a:pt x="34" y="25"/>
                  </a:lnTo>
                  <a:lnTo>
                    <a:pt x="39" y="25"/>
                  </a:lnTo>
                  <a:lnTo>
                    <a:pt x="44" y="23"/>
                  </a:lnTo>
                  <a:lnTo>
                    <a:pt x="47" y="21"/>
                  </a:lnTo>
                  <a:lnTo>
                    <a:pt x="49" y="18"/>
                  </a:lnTo>
                  <a:lnTo>
                    <a:pt x="51" y="16"/>
                  </a:lnTo>
                  <a:lnTo>
                    <a:pt x="52" y="13"/>
                  </a:lnTo>
                  <a:lnTo>
                    <a:pt x="53" y="4"/>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4" name="Freeform 245"/>
            <p:cNvSpPr>
              <a:spLocks/>
            </p:cNvSpPr>
            <p:nvPr/>
          </p:nvSpPr>
          <p:spPr bwMode="auto">
            <a:xfrm>
              <a:off x="4310" y="2820"/>
              <a:ext cx="48" cy="25"/>
            </a:xfrm>
            <a:custGeom>
              <a:avLst/>
              <a:gdLst>
                <a:gd name="T0" fmla="*/ 22 w 48"/>
                <a:gd name="T1" fmla="*/ 24 h 25"/>
                <a:gd name="T2" fmla="*/ 18 w 48"/>
                <a:gd name="T3" fmla="*/ 24 h 25"/>
                <a:gd name="T4" fmla="*/ 13 w 48"/>
                <a:gd name="T5" fmla="*/ 23 h 25"/>
                <a:gd name="T6" fmla="*/ 10 w 48"/>
                <a:gd name="T7" fmla="*/ 22 h 25"/>
                <a:gd name="T8" fmla="*/ 6 w 48"/>
                <a:gd name="T9" fmla="*/ 20 h 25"/>
                <a:gd name="T10" fmla="*/ 4 w 48"/>
                <a:gd name="T11" fmla="*/ 18 h 25"/>
                <a:gd name="T12" fmla="*/ 2 w 48"/>
                <a:gd name="T13" fmla="*/ 15 h 25"/>
                <a:gd name="T14" fmla="*/ 1 w 48"/>
                <a:gd name="T15" fmla="*/ 13 h 25"/>
                <a:gd name="T16" fmla="*/ 0 w 48"/>
                <a:gd name="T17" fmla="*/ 10 h 25"/>
                <a:gd name="T18" fmla="*/ 1 w 48"/>
                <a:gd name="T19" fmla="*/ 8 h 25"/>
                <a:gd name="T20" fmla="*/ 3 w 48"/>
                <a:gd name="T21" fmla="*/ 6 h 25"/>
                <a:gd name="T22" fmla="*/ 5 w 48"/>
                <a:gd name="T23" fmla="*/ 4 h 25"/>
                <a:gd name="T24" fmla="*/ 8 w 48"/>
                <a:gd name="T25" fmla="*/ 2 h 25"/>
                <a:gd name="T26" fmla="*/ 12 w 48"/>
                <a:gd name="T27" fmla="*/ 1 h 25"/>
                <a:gd name="T28" fmla="*/ 16 w 48"/>
                <a:gd name="T29" fmla="*/ 0 h 25"/>
                <a:gd name="T30" fmla="*/ 20 w 48"/>
                <a:gd name="T31" fmla="*/ 0 h 25"/>
                <a:gd name="T32" fmla="*/ 25 w 48"/>
                <a:gd name="T33" fmla="*/ 0 h 25"/>
                <a:gd name="T34" fmla="*/ 29 w 48"/>
                <a:gd name="T35" fmla="*/ 0 h 25"/>
                <a:gd name="T36" fmla="*/ 34 w 48"/>
                <a:gd name="T37" fmla="*/ 2 h 25"/>
                <a:gd name="T38" fmla="*/ 37 w 48"/>
                <a:gd name="T39" fmla="*/ 2 h 25"/>
                <a:gd name="T40" fmla="*/ 41 w 48"/>
                <a:gd name="T41" fmla="*/ 5 h 25"/>
                <a:gd name="T42" fmla="*/ 43 w 48"/>
                <a:gd name="T43" fmla="*/ 6 h 25"/>
                <a:gd name="T44" fmla="*/ 45 w 48"/>
                <a:gd name="T45" fmla="*/ 9 h 25"/>
                <a:gd name="T46" fmla="*/ 46 w 48"/>
                <a:gd name="T47" fmla="*/ 11 h 25"/>
                <a:gd name="T48" fmla="*/ 47 w 48"/>
                <a:gd name="T49" fmla="*/ 14 h 25"/>
                <a:gd name="T50" fmla="*/ 46 w 48"/>
                <a:gd name="T51" fmla="*/ 16 h 25"/>
                <a:gd name="T52" fmla="*/ 44 w 48"/>
                <a:gd name="T53" fmla="*/ 18 h 25"/>
                <a:gd name="T54" fmla="*/ 43 w 48"/>
                <a:gd name="T55" fmla="*/ 20 h 25"/>
                <a:gd name="T56" fmla="*/ 39 w 48"/>
                <a:gd name="T57" fmla="*/ 22 h 25"/>
                <a:gd name="T58" fmla="*/ 35 w 48"/>
                <a:gd name="T59" fmla="*/ 23 h 25"/>
                <a:gd name="T60" fmla="*/ 32 w 48"/>
                <a:gd name="T61" fmla="*/ 24 h 25"/>
                <a:gd name="T62" fmla="*/ 27 w 48"/>
                <a:gd name="T63" fmla="*/ 24 h 25"/>
                <a:gd name="T64" fmla="*/ 22 w 48"/>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25">
                  <a:moveTo>
                    <a:pt x="22" y="24"/>
                  </a:moveTo>
                  <a:lnTo>
                    <a:pt x="18" y="24"/>
                  </a:lnTo>
                  <a:lnTo>
                    <a:pt x="13" y="23"/>
                  </a:lnTo>
                  <a:lnTo>
                    <a:pt x="10" y="22"/>
                  </a:lnTo>
                  <a:lnTo>
                    <a:pt x="6" y="20"/>
                  </a:lnTo>
                  <a:lnTo>
                    <a:pt x="4" y="18"/>
                  </a:lnTo>
                  <a:lnTo>
                    <a:pt x="2" y="15"/>
                  </a:lnTo>
                  <a:lnTo>
                    <a:pt x="1" y="13"/>
                  </a:lnTo>
                  <a:lnTo>
                    <a:pt x="0" y="10"/>
                  </a:lnTo>
                  <a:lnTo>
                    <a:pt x="1" y="8"/>
                  </a:lnTo>
                  <a:lnTo>
                    <a:pt x="3" y="6"/>
                  </a:lnTo>
                  <a:lnTo>
                    <a:pt x="5" y="4"/>
                  </a:lnTo>
                  <a:lnTo>
                    <a:pt x="8" y="2"/>
                  </a:lnTo>
                  <a:lnTo>
                    <a:pt x="12" y="1"/>
                  </a:lnTo>
                  <a:lnTo>
                    <a:pt x="16" y="0"/>
                  </a:lnTo>
                  <a:lnTo>
                    <a:pt x="20" y="0"/>
                  </a:lnTo>
                  <a:lnTo>
                    <a:pt x="25" y="0"/>
                  </a:lnTo>
                  <a:lnTo>
                    <a:pt x="29" y="0"/>
                  </a:lnTo>
                  <a:lnTo>
                    <a:pt x="34" y="2"/>
                  </a:lnTo>
                  <a:lnTo>
                    <a:pt x="37" y="2"/>
                  </a:lnTo>
                  <a:lnTo>
                    <a:pt x="41" y="5"/>
                  </a:lnTo>
                  <a:lnTo>
                    <a:pt x="43" y="6"/>
                  </a:lnTo>
                  <a:lnTo>
                    <a:pt x="45" y="9"/>
                  </a:lnTo>
                  <a:lnTo>
                    <a:pt x="46" y="11"/>
                  </a:lnTo>
                  <a:lnTo>
                    <a:pt x="47" y="14"/>
                  </a:lnTo>
                  <a:lnTo>
                    <a:pt x="46" y="16"/>
                  </a:lnTo>
                  <a:lnTo>
                    <a:pt x="44" y="18"/>
                  </a:lnTo>
                  <a:lnTo>
                    <a:pt x="43" y="20"/>
                  </a:lnTo>
                  <a:lnTo>
                    <a:pt x="39" y="22"/>
                  </a:lnTo>
                  <a:lnTo>
                    <a:pt x="35" y="23"/>
                  </a:lnTo>
                  <a:lnTo>
                    <a:pt x="32" y="24"/>
                  </a:lnTo>
                  <a:lnTo>
                    <a:pt x="27" y="24"/>
                  </a:lnTo>
                  <a:lnTo>
                    <a:pt x="22"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5" name="Freeform 246"/>
            <p:cNvSpPr>
              <a:spLocks/>
            </p:cNvSpPr>
            <p:nvPr/>
          </p:nvSpPr>
          <p:spPr bwMode="auto">
            <a:xfrm>
              <a:off x="4310" y="2820"/>
              <a:ext cx="54" cy="31"/>
            </a:xfrm>
            <a:custGeom>
              <a:avLst/>
              <a:gdLst>
                <a:gd name="T0" fmla="*/ 25 w 54"/>
                <a:gd name="T1" fmla="*/ 30 h 31"/>
                <a:gd name="T2" fmla="*/ 25 w 54"/>
                <a:gd name="T3" fmla="*/ 30 h 31"/>
                <a:gd name="T4" fmla="*/ 20 w 54"/>
                <a:gd name="T5" fmla="*/ 30 h 31"/>
                <a:gd name="T6" fmla="*/ 15 w 54"/>
                <a:gd name="T7" fmla="*/ 29 h 31"/>
                <a:gd name="T8" fmla="*/ 11 w 54"/>
                <a:gd name="T9" fmla="*/ 27 h 31"/>
                <a:gd name="T10" fmla="*/ 7 w 54"/>
                <a:gd name="T11" fmla="*/ 25 h 31"/>
                <a:gd name="T12" fmla="*/ 4 w 54"/>
                <a:gd name="T13" fmla="*/ 22 h 31"/>
                <a:gd name="T14" fmla="*/ 2 w 54"/>
                <a:gd name="T15" fmla="*/ 19 h 31"/>
                <a:gd name="T16" fmla="*/ 1 w 54"/>
                <a:gd name="T17" fmla="*/ 16 h 31"/>
                <a:gd name="T18" fmla="*/ 0 w 54"/>
                <a:gd name="T19" fmla="*/ 13 h 31"/>
                <a:gd name="T20" fmla="*/ 1 w 54"/>
                <a:gd name="T21" fmla="*/ 10 h 31"/>
                <a:gd name="T22" fmla="*/ 3 w 54"/>
                <a:gd name="T23" fmla="*/ 7 h 31"/>
                <a:gd name="T24" fmla="*/ 6 w 54"/>
                <a:gd name="T25" fmla="*/ 5 h 31"/>
                <a:gd name="T26" fmla="*/ 9 w 54"/>
                <a:gd name="T27" fmla="*/ 3 h 31"/>
                <a:gd name="T28" fmla="*/ 13 w 54"/>
                <a:gd name="T29" fmla="*/ 1 h 31"/>
                <a:gd name="T30" fmla="*/ 18 w 54"/>
                <a:gd name="T31" fmla="*/ 0 h 31"/>
                <a:gd name="T32" fmla="*/ 23 w 54"/>
                <a:gd name="T33" fmla="*/ 0 h 31"/>
                <a:gd name="T34" fmla="*/ 28 w 54"/>
                <a:gd name="T35" fmla="*/ 0 h 31"/>
                <a:gd name="T36" fmla="*/ 33 w 54"/>
                <a:gd name="T37" fmla="*/ 0 h 31"/>
                <a:gd name="T38" fmla="*/ 38 w 54"/>
                <a:gd name="T39" fmla="*/ 2 h 31"/>
                <a:gd name="T40" fmla="*/ 42 w 54"/>
                <a:gd name="T41" fmla="*/ 3 h 31"/>
                <a:gd name="T42" fmla="*/ 46 w 54"/>
                <a:gd name="T43" fmla="*/ 6 h 31"/>
                <a:gd name="T44" fmla="*/ 49 w 54"/>
                <a:gd name="T45" fmla="*/ 8 h 31"/>
                <a:gd name="T46" fmla="*/ 51 w 54"/>
                <a:gd name="T47" fmla="*/ 11 h 31"/>
                <a:gd name="T48" fmla="*/ 52 w 54"/>
                <a:gd name="T49" fmla="*/ 14 h 31"/>
                <a:gd name="T50" fmla="*/ 53 w 54"/>
                <a:gd name="T51" fmla="*/ 17 h 31"/>
                <a:gd name="T52" fmla="*/ 52 w 54"/>
                <a:gd name="T53" fmla="*/ 20 h 31"/>
                <a:gd name="T54" fmla="*/ 50 w 54"/>
                <a:gd name="T55" fmla="*/ 23 h 31"/>
                <a:gd name="T56" fmla="*/ 48 w 54"/>
                <a:gd name="T57" fmla="*/ 25 h 31"/>
                <a:gd name="T58" fmla="*/ 44 w 54"/>
                <a:gd name="T59" fmla="*/ 27 h 31"/>
                <a:gd name="T60" fmla="*/ 40 w 54"/>
                <a:gd name="T61" fmla="*/ 29 h 31"/>
                <a:gd name="T62" fmla="*/ 36 w 54"/>
                <a:gd name="T63" fmla="*/ 30 h 31"/>
                <a:gd name="T64" fmla="*/ 30 w 54"/>
                <a:gd name="T65" fmla="*/ 30 h 31"/>
                <a:gd name="T66" fmla="*/ 25 w 54"/>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 h="31">
                  <a:moveTo>
                    <a:pt x="25" y="30"/>
                  </a:moveTo>
                  <a:lnTo>
                    <a:pt x="25" y="30"/>
                  </a:lnTo>
                  <a:lnTo>
                    <a:pt x="20" y="30"/>
                  </a:lnTo>
                  <a:lnTo>
                    <a:pt x="15" y="29"/>
                  </a:lnTo>
                  <a:lnTo>
                    <a:pt x="11" y="27"/>
                  </a:lnTo>
                  <a:lnTo>
                    <a:pt x="7" y="25"/>
                  </a:lnTo>
                  <a:lnTo>
                    <a:pt x="4" y="22"/>
                  </a:lnTo>
                  <a:lnTo>
                    <a:pt x="2" y="19"/>
                  </a:lnTo>
                  <a:lnTo>
                    <a:pt x="1" y="16"/>
                  </a:lnTo>
                  <a:lnTo>
                    <a:pt x="0" y="13"/>
                  </a:lnTo>
                  <a:lnTo>
                    <a:pt x="1" y="10"/>
                  </a:lnTo>
                  <a:lnTo>
                    <a:pt x="3" y="7"/>
                  </a:lnTo>
                  <a:lnTo>
                    <a:pt x="6" y="5"/>
                  </a:lnTo>
                  <a:lnTo>
                    <a:pt x="9" y="3"/>
                  </a:lnTo>
                  <a:lnTo>
                    <a:pt x="13" y="1"/>
                  </a:lnTo>
                  <a:lnTo>
                    <a:pt x="18" y="0"/>
                  </a:lnTo>
                  <a:lnTo>
                    <a:pt x="23" y="0"/>
                  </a:lnTo>
                  <a:lnTo>
                    <a:pt x="28" y="0"/>
                  </a:lnTo>
                  <a:lnTo>
                    <a:pt x="33" y="0"/>
                  </a:lnTo>
                  <a:lnTo>
                    <a:pt x="38" y="2"/>
                  </a:lnTo>
                  <a:lnTo>
                    <a:pt x="42" y="3"/>
                  </a:lnTo>
                  <a:lnTo>
                    <a:pt x="46" y="6"/>
                  </a:lnTo>
                  <a:lnTo>
                    <a:pt x="49" y="8"/>
                  </a:lnTo>
                  <a:lnTo>
                    <a:pt x="51" y="11"/>
                  </a:lnTo>
                  <a:lnTo>
                    <a:pt x="52" y="14"/>
                  </a:lnTo>
                  <a:lnTo>
                    <a:pt x="53" y="17"/>
                  </a:lnTo>
                  <a:lnTo>
                    <a:pt x="52" y="20"/>
                  </a:lnTo>
                  <a:lnTo>
                    <a:pt x="50" y="23"/>
                  </a:lnTo>
                  <a:lnTo>
                    <a:pt x="48" y="25"/>
                  </a:lnTo>
                  <a:lnTo>
                    <a:pt x="44" y="27"/>
                  </a:lnTo>
                  <a:lnTo>
                    <a:pt x="40" y="29"/>
                  </a:lnTo>
                  <a:lnTo>
                    <a:pt x="36" y="30"/>
                  </a:lnTo>
                  <a:lnTo>
                    <a:pt x="30" y="30"/>
                  </a:lnTo>
                  <a:lnTo>
                    <a:pt x="25"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6" name="Freeform 247"/>
            <p:cNvSpPr>
              <a:spLocks/>
            </p:cNvSpPr>
            <p:nvPr/>
          </p:nvSpPr>
          <p:spPr bwMode="auto">
            <a:xfrm>
              <a:off x="4316" y="2823"/>
              <a:ext cx="37" cy="20"/>
            </a:xfrm>
            <a:custGeom>
              <a:avLst/>
              <a:gdLst>
                <a:gd name="T0" fmla="*/ 16 w 37"/>
                <a:gd name="T1" fmla="*/ 19 h 20"/>
                <a:gd name="T2" fmla="*/ 13 w 37"/>
                <a:gd name="T3" fmla="*/ 18 h 20"/>
                <a:gd name="T4" fmla="*/ 9 w 37"/>
                <a:gd name="T5" fmla="*/ 18 h 20"/>
                <a:gd name="T6" fmla="*/ 7 w 37"/>
                <a:gd name="T7" fmla="*/ 17 h 20"/>
                <a:gd name="T8" fmla="*/ 4 w 37"/>
                <a:gd name="T9" fmla="*/ 15 h 20"/>
                <a:gd name="T10" fmla="*/ 2 w 37"/>
                <a:gd name="T11" fmla="*/ 14 h 20"/>
                <a:gd name="T12" fmla="*/ 1 w 37"/>
                <a:gd name="T13" fmla="*/ 12 h 20"/>
                <a:gd name="T14" fmla="*/ 0 w 37"/>
                <a:gd name="T15" fmla="*/ 10 h 20"/>
                <a:gd name="T16" fmla="*/ 0 w 37"/>
                <a:gd name="T17" fmla="*/ 8 h 20"/>
                <a:gd name="T18" fmla="*/ 0 w 37"/>
                <a:gd name="T19" fmla="*/ 7 h 20"/>
                <a:gd name="T20" fmla="*/ 2 w 37"/>
                <a:gd name="T21" fmla="*/ 5 h 20"/>
                <a:gd name="T22" fmla="*/ 3 w 37"/>
                <a:gd name="T23" fmla="*/ 3 h 20"/>
                <a:gd name="T24" fmla="*/ 6 w 37"/>
                <a:gd name="T25" fmla="*/ 2 h 20"/>
                <a:gd name="T26" fmla="*/ 9 w 37"/>
                <a:gd name="T27" fmla="*/ 1 h 20"/>
                <a:gd name="T28" fmla="*/ 11 w 37"/>
                <a:gd name="T29" fmla="*/ 1 h 20"/>
                <a:gd name="T30" fmla="*/ 15 w 37"/>
                <a:gd name="T31" fmla="*/ 0 h 20"/>
                <a:gd name="T32" fmla="*/ 19 w 37"/>
                <a:gd name="T33" fmla="*/ 0 h 20"/>
                <a:gd name="T34" fmla="*/ 22 w 37"/>
                <a:gd name="T35" fmla="*/ 1 h 20"/>
                <a:gd name="T36" fmla="*/ 26 w 37"/>
                <a:gd name="T37" fmla="*/ 2 h 20"/>
                <a:gd name="T38" fmla="*/ 28 w 37"/>
                <a:gd name="T39" fmla="*/ 3 h 20"/>
                <a:gd name="T40" fmla="*/ 31 w 37"/>
                <a:gd name="T41" fmla="*/ 4 h 20"/>
                <a:gd name="T42" fmla="*/ 33 w 37"/>
                <a:gd name="T43" fmla="*/ 5 h 20"/>
                <a:gd name="T44" fmla="*/ 35 w 37"/>
                <a:gd name="T45" fmla="*/ 7 h 20"/>
                <a:gd name="T46" fmla="*/ 36 w 37"/>
                <a:gd name="T47" fmla="*/ 9 h 20"/>
                <a:gd name="T48" fmla="*/ 36 w 37"/>
                <a:gd name="T49" fmla="*/ 11 h 20"/>
                <a:gd name="T50" fmla="*/ 35 w 37"/>
                <a:gd name="T51" fmla="*/ 13 h 20"/>
                <a:gd name="T52" fmla="*/ 33 w 37"/>
                <a:gd name="T53" fmla="*/ 14 h 20"/>
                <a:gd name="T54" fmla="*/ 32 w 37"/>
                <a:gd name="T55" fmla="*/ 16 h 20"/>
                <a:gd name="T56" fmla="*/ 29 w 37"/>
                <a:gd name="T57" fmla="*/ 17 h 20"/>
                <a:gd name="T58" fmla="*/ 27 w 37"/>
                <a:gd name="T59" fmla="*/ 18 h 20"/>
                <a:gd name="T60" fmla="*/ 23 w 37"/>
                <a:gd name="T61" fmla="*/ 18 h 20"/>
                <a:gd name="T62" fmla="*/ 20 w 37"/>
                <a:gd name="T63" fmla="*/ 19 h 20"/>
                <a:gd name="T64" fmla="*/ 16 w 37"/>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6" y="19"/>
                  </a:moveTo>
                  <a:lnTo>
                    <a:pt x="13" y="18"/>
                  </a:lnTo>
                  <a:lnTo>
                    <a:pt x="9" y="18"/>
                  </a:lnTo>
                  <a:lnTo>
                    <a:pt x="7" y="17"/>
                  </a:lnTo>
                  <a:lnTo>
                    <a:pt x="4" y="15"/>
                  </a:lnTo>
                  <a:lnTo>
                    <a:pt x="2" y="14"/>
                  </a:lnTo>
                  <a:lnTo>
                    <a:pt x="1" y="12"/>
                  </a:lnTo>
                  <a:lnTo>
                    <a:pt x="0" y="10"/>
                  </a:lnTo>
                  <a:lnTo>
                    <a:pt x="0" y="8"/>
                  </a:lnTo>
                  <a:lnTo>
                    <a:pt x="0" y="7"/>
                  </a:lnTo>
                  <a:lnTo>
                    <a:pt x="2" y="5"/>
                  </a:lnTo>
                  <a:lnTo>
                    <a:pt x="3" y="3"/>
                  </a:lnTo>
                  <a:lnTo>
                    <a:pt x="6" y="2"/>
                  </a:lnTo>
                  <a:lnTo>
                    <a:pt x="9" y="1"/>
                  </a:lnTo>
                  <a:lnTo>
                    <a:pt x="11" y="1"/>
                  </a:lnTo>
                  <a:lnTo>
                    <a:pt x="15" y="0"/>
                  </a:lnTo>
                  <a:lnTo>
                    <a:pt x="19" y="0"/>
                  </a:lnTo>
                  <a:lnTo>
                    <a:pt x="22" y="1"/>
                  </a:lnTo>
                  <a:lnTo>
                    <a:pt x="26" y="2"/>
                  </a:lnTo>
                  <a:lnTo>
                    <a:pt x="28" y="3"/>
                  </a:lnTo>
                  <a:lnTo>
                    <a:pt x="31" y="4"/>
                  </a:lnTo>
                  <a:lnTo>
                    <a:pt x="33" y="5"/>
                  </a:lnTo>
                  <a:lnTo>
                    <a:pt x="35" y="7"/>
                  </a:lnTo>
                  <a:lnTo>
                    <a:pt x="36" y="9"/>
                  </a:lnTo>
                  <a:lnTo>
                    <a:pt x="36" y="11"/>
                  </a:lnTo>
                  <a:lnTo>
                    <a:pt x="35" y="13"/>
                  </a:lnTo>
                  <a:lnTo>
                    <a:pt x="33" y="14"/>
                  </a:lnTo>
                  <a:lnTo>
                    <a:pt x="32" y="16"/>
                  </a:lnTo>
                  <a:lnTo>
                    <a:pt x="29" y="17"/>
                  </a:lnTo>
                  <a:lnTo>
                    <a:pt x="27" y="18"/>
                  </a:lnTo>
                  <a:lnTo>
                    <a:pt x="23" y="18"/>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7" name="Freeform 248"/>
            <p:cNvSpPr>
              <a:spLocks/>
            </p:cNvSpPr>
            <p:nvPr/>
          </p:nvSpPr>
          <p:spPr bwMode="auto">
            <a:xfrm>
              <a:off x="4316" y="2823"/>
              <a:ext cx="43" cy="26"/>
            </a:xfrm>
            <a:custGeom>
              <a:avLst/>
              <a:gdLst>
                <a:gd name="T0" fmla="*/ 19 w 43"/>
                <a:gd name="T1" fmla="*/ 25 h 26"/>
                <a:gd name="T2" fmla="*/ 19 w 43"/>
                <a:gd name="T3" fmla="*/ 25 h 26"/>
                <a:gd name="T4" fmla="*/ 15 w 43"/>
                <a:gd name="T5" fmla="*/ 24 h 26"/>
                <a:gd name="T6" fmla="*/ 11 w 43"/>
                <a:gd name="T7" fmla="*/ 24 h 26"/>
                <a:gd name="T8" fmla="*/ 8 w 43"/>
                <a:gd name="T9" fmla="*/ 22 h 26"/>
                <a:gd name="T10" fmla="*/ 5 w 43"/>
                <a:gd name="T11" fmla="*/ 20 h 26"/>
                <a:gd name="T12" fmla="*/ 2 w 43"/>
                <a:gd name="T13" fmla="*/ 19 h 26"/>
                <a:gd name="T14" fmla="*/ 1 w 43"/>
                <a:gd name="T15" fmla="*/ 16 h 26"/>
                <a:gd name="T16" fmla="*/ 0 w 43"/>
                <a:gd name="T17" fmla="*/ 13 h 26"/>
                <a:gd name="T18" fmla="*/ 0 w 43"/>
                <a:gd name="T19" fmla="*/ 11 h 26"/>
                <a:gd name="T20" fmla="*/ 0 w 43"/>
                <a:gd name="T21" fmla="*/ 9 h 26"/>
                <a:gd name="T22" fmla="*/ 2 w 43"/>
                <a:gd name="T23" fmla="*/ 7 h 26"/>
                <a:gd name="T24" fmla="*/ 4 w 43"/>
                <a:gd name="T25" fmla="*/ 4 h 26"/>
                <a:gd name="T26" fmla="*/ 7 w 43"/>
                <a:gd name="T27" fmla="*/ 3 h 26"/>
                <a:gd name="T28" fmla="*/ 10 w 43"/>
                <a:gd name="T29" fmla="*/ 1 h 26"/>
                <a:gd name="T30" fmla="*/ 13 w 43"/>
                <a:gd name="T31" fmla="*/ 1 h 26"/>
                <a:gd name="T32" fmla="*/ 17 w 43"/>
                <a:gd name="T33" fmla="*/ 0 h 26"/>
                <a:gd name="T34" fmla="*/ 22 w 43"/>
                <a:gd name="T35" fmla="*/ 0 h 26"/>
                <a:gd name="T36" fmla="*/ 26 w 43"/>
                <a:gd name="T37" fmla="*/ 1 h 26"/>
                <a:gd name="T38" fmla="*/ 30 w 43"/>
                <a:gd name="T39" fmla="*/ 2 h 26"/>
                <a:gd name="T40" fmla="*/ 33 w 43"/>
                <a:gd name="T41" fmla="*/ 4 h 26"/>
                <a:gd name="T42" fmla="*/ 36 w 43"/>
                <a:gd name="T43" fmla="*/ 5 h 26"/>
                <a:gd name="T44" fmla="*/ 39 w 43"/>
                <a:gd name="T45" fmla="*/ 7 h 26"/>
                <a:gd name="T46" fmla="*/ 41 w 43"/>
                <a:gd name="T47" fmla="*/ 9 h 26"/>
                <a:gd name="T48" fmla="*/ 42 w 43"/>
                <a:gd name="T49" fmla="*/ 12 h 26"/>
                <a:gd name="T50" fmla="*/ 42 w 43"/>
                <a:gd name="T51" fmla="*/ 15 h 26"/>
                <a:gd name="T52" fmla="*/ 41 w 43"/>
                <a:gd name="T53" fmla="*/ 17 h 26"/>
                <a:gd name="T54" fmla="*/ 39 w 43"/>
                <a:gd name="T55" fmla="*/ 19 h 26"/>
                <a:gd name="T56" fmla="*/ 37 w 43"/>
                <a:gd name="T57" fmla="*/ 21 h 26"/>
                <a:gd name="T58" fmla="*/ 34 w 43"/>
                <a:gd name="T59" fmla="*/ 23 h 26"/>
                <a:gd name="T60" fmla="*/ 31 w 43"/>
                <a:gd name="T61" fmla="*/ 24 h 26"/>
                <a:gd name="T62" fmla="*/ 27 w 43"/>
                <a:gd name="T63" fmla="*/ 24 h 26"/>
                <a:gd name="T64" fmla="*/ 23 w 43"/>
                <a:gd name="T65" fmla="*/ 25 h 26"/>
                <a:gd name="T66" fmla="*/ 19 w 43"/>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19" y="25"/>
                  </a:moveTo>
                  <a:lnTo>
                    <a:pt x="19" y="25"/>
                  </a:lnTo>
                  <a:lnTo>
                    <a:pt x="15" y="24"/>
                  </a:lnTo>
                  <a:lnTo>
                    <a:pt x="11" y="24"/>
                  </a:lnTo>
                  <a:lnTo>
                    <a:pt x="8" y="22"/>
                  </a:lnTo>
                  <a:lnTo>
                    <a:pt x="5" y="20"/>
                  </a:lnTo>
                  <a:lnTo>
                    <a:pt x="2" y="19"/>
                  </a:lnTo>
                  <a:lnTo>
                    <a:pt x="1" y="16"/>
                  </a:lnTo>
                  <a:lnTo>
                    <a:pt x="0" y="13"/>
                  </a:lnTo>
                  <a:lnTo>
                    <a:pt x="0" y="11"/>
                  </a:lnTo>
                  <a:lnTo>
                    <a:pt x="0" y="9"/>
                  </a:lnTo>
                  <a:lnTo>
                    <a:pt x="2" y="7"/>
                  </a:lnTo>
                  <a:lnTo>
                    <a:pt x="4" y="4"/>
                  </a:lnTo>
                  <a:lnTo>
                    <a:pt x="7" y="3"/>
                  </a:lnTo>
                  <a:lnTo>
                    <a:pt x="10" y="1"/>
                  </a:lnTo>
                  <a:lnTo>
                    <a:pt x="13" y="1"/>
                  </a:lnTo>
                  <a:lnTo>
                    <a:pt x="17" y="0"/>
                  </a:lnTo>
                  <a:lnTo>
                    <a:pt x="22" y="0"/>
                  </a:lnTo>
                  <a:lnTo>
                    <a:pt x="26" y="1"/>
                  </a:lnTo>
                  <a:lnTo>
                    <a:pt x="30" y="2"/>
                  </a:lnTo>
                  <a:lnTo>
                    <a:pt x="33" y="4"/>
                  </a:lnTo>
                  <a:lnTo>
                    <a:pt x="36" y="5"/>
                  </a:lnTo>
                  <a:lnTo>
                    <a:pt x="39" y="7"/>
                  </a:lnTo>
                  <a:lnTo>
                    <a:pt x="41" y="9"/>
                  </a:lnTo>
                  <a:lnTo>
                    <a:pt x="42" y="12"/>
                  </a:lnTo>
                  <a:lnTo>
                    <a:pt x="42" y="15"/>
                  </a:lnTo>
                  <a:lnTo>
                    <a:pt x="41" y="17"/>
                  </a:lnTo>
                  <a:lnTo>
                    <a:pt x="39" y="19"/>
                  </a:lnTo>
                  <a:lnTo>
                    <a:pt x="37" y="21"/>
                  </a:lnTo>
                  <a:lnTo>
                    <a:pt x="34" y="23"/>
                  </a:lnTo>
                  <a:lnTo>
                    <a:pt x="31" y="24"/>
                  </a:lnTo>
                  <a:lnTo>
                    <a:pt x="27" y="24"/>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8" name="Freeform 249"/>
            <p:cNvSpPr>
              <a:spLocks/>
            </p:cNvSpPr>
            <p:nvPr/>
          </p:nvSpPr>
          <p:spPr bwMode="auto">
            <a:xfrm>
              <a:off x="4350" y="2846"/>
              <a:ext cx="3" cy="4"/>
            </a:xfrm>
            <a:custGeom>
              <a:avLst/>
              <a:gdLst>
                <a:gd name="T0" fmla="*/ 2 w 3"/>
                <a:gd name="T1" fmla="*/ 3 h 4"/>
                <a:gd name="T2" fmla="*/ 2 w 3"/>
                <a:gd name="T3" fmla="*/ 2 h 4"/>
                <a:gd name="T4" fmla="*/ 2 w 3"/>
                <a:gd name="T5" fmla="*/ 1 h 4"/>
                <a:gd name="T6" fmla="*/ 1 w 3"/>
                <a:gd name="T7" fmla="*/ 0 h 4"/>
                <a:gd name="T8" fmla="*/ 0 w 3"/>
                <a:gd name="T9" fmla="*/ 1 h 4"/>
                <a:gd name="T10" fmla="*/ 2 w 3"/>
                <a:gd name="T11" fmla="*/ 3 h 4"/>
              </a:gdLst>
              <a:ahLst/>
              <a:cxnLst>
                <a:cxn ang="0">
                  <a:pos x="T0" y="T1"/>
                </a:cxn>
                <a:cxn ang="0">
                  <a:pos x="T2" y="T3"/>
                </a:cxn>
                <a:cxn ang="0">
                  <a:pos x="T4" y="T5"/>
                </a:cxn>
                <a:cxn ang="0">
                  <a:pos x="T6" y="T7"/>
                </a:cxn>
                <a:cxn ang="0">
                  <a:pos x="T8" y="T9"/>
                </a:cxn>
                <a:cxn ang="0">
                  <a:pos x="T10" y="T11"/>
                </a:cxn>
              </a:cxnLst>
              <a:rect l="0" t="0" r="r" b="b"/>
              <a:pathLst>
                <a:path w="3" h="4">
                  <a:moveTo>
                    <a:pt x="2" y="3"/>
                  </a:moveTo>
                  <a:lnTo>
                    <a:pt x="2"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79" name="Freeform 250"/>
            <p:cNvSpPr>
              <a:spLocks/>
            </p:cNvSpPr>
            <p:nvPr/>
          </p:nvSpPr>
          <p:spPr bwMode="auto">
            <a:xfrm>
              <a:off x="4320" y="2847"/>
              <a:ext cx="32" cy="8"/>
            </a:xfrm>
            <a:custGeom>
              <a:avLst/>
              <a:gdLst>
                <a:gd name="T0" fmla="*/ 0 w 32"/>
                <a:gd name="T1" fmla="*/ 5 h 8"/>
                <a:gd name="T2" fmla="*/ 7 w 32"/>
                <a:gd name="T3" fmla="*/ 6 h 8"/>
                <a:gd name="T4" fmla="*/ 13 w 32"/>
                <a:gd name="T5" fmla="*/ 7 h 8"/>
                <a:gd name="T6" fmla="*/ 18 w 32"/>
                <a:gd name="T7" fmla="*/ 7 h 8"/>
                <a:gd name="T8" fmla="*/ 22 w 32"/>
                <a:gd name="T9" fmla="*/ 6 h 8"/>
                <a:gd name="T10" fmla="*/ 25 w 32"/>
                <a:gd name="T11" fmla="*/ 6 h 8"/>
                <a:gd name="T12" fmla="*/ 28 w 32"/>
                <a:gd name="T13" fmla="*/ 5 h 8"/>
                <a:gd name="T14" fmla="*/ 29 w 32"/>
                <a:gd name="T15" fmla="*/ 5 h 8"/>
                <a:gd name="T16" fmla="*/ 31 w 32"/>
                <a:gd name="T17" fmla="*/ 4 h 8"/>
                <a:gd name="T18" fmla="*/ 25 w 32"/>
                <a:gd name="T19" fmla="*/ 1 h 8"/>
                <a:gd name="T20" fmla="*/ 24 w 32"/>
                <a:gd name="T21" fmla="*/ 1 h 8"/>
                <a:gd name="T22" fmla="*/ 23 w 32"/>
                <a:gd name="T23" fmla="*/ 1 h 8"/>
                <a:gd name="T24" fmla="*/ 21 w 32"/>
                <a:gd name="T25" fmla="*/ 2 h 8"/>
                <a:gd name="T26" fmla="*/ 18 w 32"/>
                <a:gd name="T27" fmla="*/ 2 h 8"/>
                <a:gd name="T28" fmla="*/ 13 w 32"/>
                <a:gd name="T29" fmla="*/ 2 h 8"/>
                <a:gd name="T30" fmla="*/ 9 w 32"/>
                <a:gd name="T31" fmla="*/ 1 h 8"/>
                <a:gd name="T32" fmla="*/ 3 w 32"/>
                <a:gd name="T33" fmla="*/ 0 h 8"/>
                <a:gd name="T34" fmla="*/ 0 w 32"/>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8">
                  <a:moveTo>
                    <a:pt x="0" y="5"/>
                  </a:moveTo>
                  <a:lnTo>
                    <a:pt x="7" y="6"/>
                  </a:lnTo>
                  <a:lnTo>
                    <a:pt x="13" y="7"/>
                  </a:lnTo>
                  <a:lnTo>
                    <a:pt x="18" y="7"/>
                  </a:lnTo>
                  <a:lnTo>
                    <a:pt x="22" y="6"/>
                  </a:lnTo>
                  <a:lnTo>
                    <a:pt x="25" y="6"/>
                  </a:lnTo>
                  <a:lnTo>
                    <a:pt x="28" y="5"/>
                  </a:lnTo>
                  <a:lnTo>
                    <a:pt x="29" y="5"/>
                  </a:lnTo>
                  <a:lnTo>
                    <a:pt x="31" y="4"/>
                  </a:lnTo>
                  <a:lnTo>
                    <a:pt x="25" y="1"/>
                  </a:lnTo>
                  <a:lnTo>
                    <a:pt x="24" y="1"/>
                  </a:lnTo>
                  <a:lnTo>
                    <a:pt x="23" y="1"/>
                  </a:lnTo>
                  <a:lnTo>
                    <a:pt x="21" y="2"/>
                  </a:lnTo>
                  <a:lnTo>
                    <a:pt x="18" y="2"/>
                  </a:lnTo>
                  <a:lnTo>
                    <a:pt x="13"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0" name="Freeform 251"/>
            <p:cNvSpPr>
              <a:spLocks/>
            </p:cNvSpPr>
            <p:nvPr/>
          </p:nvSpPr>
          <p:spPr bwMode="auto">
            <a:xfrm>
              <a:off x="4317" y="2847"/>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1" name="Freeform 252"/>
            <p:cNvSpPr>
              <a:spLocks/>
            </p:cNvSpPr>
            <p:nvPr/>
          </p:nvSpPr>
          <p:spPr bwMode="auto">
            <a:xfrm>
              <a:off x="4253" y="2807"/>
              <a:ext cx="48" cy="22"/>
            </a:xfrm>
            <a:custGeom>
              <a:avLst/>
              <a:gdLst>
                <a:gd name="T0" fmla="*/ 0 w 48"/>
                <a:gd name="T1" fmla="*/ 7 h 22"/>
                <a:gd name="T2" fmla="*/ 0 w 48"/>
                <a:gd name="T3" fmla="*/ 9 h 22"/>
                <a:gd name="T4" fmla="*/ 2 w 48"/>
                <a:gd name="T5" fmla="*/ 12 h 22"/>
                <a:gd name="T6" fmla="*/ 4 w 48"/>
                <a:gd name="T7" fmla="*/ 14 h 22"/>
                <a:gd name="T8" fmla="*/ 6 w 48"/>
                <a:gd name="T9" fmla="*/ 16 h 22"/>
                <a:gd name="T10" fmla="*/ 9 w 48"/>
                <a:gd name="T11" fmla="*/ 18 h 22"/>
                <a:gd name="T12" fmla="*/ 13 w 48"/>
                <a:gd name="T13" fmla="*/ 19 h 22"/>
                <a:gd name="T14" fmla="*/ 17 w 48"/>
                <a:gd name="T15" fmla="*/ 20 h 22"/>
                <a:gd name="T16" fmla="*/ 22 w 48"/>
                <a:gd name="T17" fmla="*/ 21 h 22"/>
                <a:gd name="T18" fmla="*/ 27 w 48"/>
                <a:gd name="T19" fmla="*/ 21 h 22"/>
                <a:gd name="T20" fmla="*/ 31 w 48"/>
                <a:gd name="T21" fmla="*/ 20 h 22"/>
                <a:gd name="T22" fmla="*/ 35 w 48"/>
                <a:gd name="T23" fmla="*/ 19 h 22"/>
                <a:gd name="T24" fmla="*/ 39 w 48"/>
                <a:gd name="T25" fmla="*/ 18 h 22"/>
                <a:gd name="T26" fmla="*/ 42 w 48"/>
                <a:gd name="T27" fmla="*/ 16 h 22"/>
                <a:gd name="T28" fmla="*/ 44 w 48"/>
                <a:gd name="T29" fmla="*/ 15 h 22"/>
                <a:gd name="T30" fmla="*/ 46 w 48"/>
                <a:gd name="T31" fmla="*/ 12 h 22"/>
                <a:gd name="T32" fmla="*/ 46 w 48"/>
                <a:gd name="T33" fmla="*/ 10 h 22"/>
                <a:gd name="T34" fmla="*/ 47 w 48"/>
                <a:gd name="T35" fmla="*/ 3 h 22"/>
                <a:gd name="T36" fmla="*/ 0 w 48"/>
                <a:gd name="T37" fmla="*/ 0 h 22"/>
                <a:gd name="T38" fmla="*/ 0 w 48"/>
                <a:gd name="T39" fmla="*/ 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2">
                  <a:moveTo>
                    <a:pt x="0" y="7"/>
                  </a:moveTo>
                  <a:lnTo>
                    <a:pt x="0" y="9"/>
                  </a:lnTo>
                  <a:lnTo>
                    <a:pt x="2" y="12"/>
                  </a:lnTo>
                  <a:lnTo>
                    <a:pt x="4" y="14"/>
                  </a:lnTo>
                  <a:lnTo>
                    <a:pt x="6" y="16"/>
                  </a:lnTo>
                  <a:lnTo>
                    <a:pt x="9" y="18"/>
                  </a:lnTo>
                  <a:lnTo>
                    <a:pt x="13" y="19"/>
                  </a:lnTo>
                  <a:lnTo>
                    <a:pt x="17" y="20"/>
                  </a:lnTo>
                  <a:lnTo>
                    <a:pt x="22" y="21"/>
                  </a:lnTo>
                  <a:lnTo>
                    <a:pt x="27" y="21"/>
                  </a:lnTo>
                  <a:lnTo>
                    <a:pt x="31" y="20"/>
                  </a:lnTo>
                  <a:lnTo>
                    <a:pt x="35" y="19"/>
                  </a:lnTo>
                  <a:lnTo>
                    <a:pt x="39" y="18"/>
                  </a:lnTo>
                  <a:lnTo>
                    <a:pt x="42" y="16"/>
                  </a:lnTo>
                  <a:lnTo>
                    <a:pt x="44" y="15"/>
                  </a:lnTo>
                  <a:lnTo>
                    <a:pt x="46" y="12"/>
                  </a:lnTo>
                  <a:lnTo>
                    <a:pt x="46" y="10"/>
                  </a:lnTo>
                  <a:lnTo>
                    <a:pt x="47" y="3"/>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2" name="Freeform 253"/>
            <p:cNvSpPr>
              <a:spLocks/>
            </p:cNvSpPr>
            <p:nvPr/>
          </p:nvSpPr>
          <p:spPr bwMode="auto">
            <a:xfrm>
              <a:off x="4253" y="2807"/>
              <a:ext cx="54" cy="28"/>
            </a:xfrm>
            <a:custGeom>
              <a:avLst/>
              <a:gdLst>
                <a:gd name="T0" fmla="*/ 0 w 54"/>
                <a:gd name="T1" fmla="*/ 9 h 28"/>
                <a:gd name="T2" fmla="*/ 0 w 54"/>
                <a:gd name="T3" fmla="*/ 9 h 28"/>
                <a:gd name="T4" fmla="*/ 0 w 54"/>
                <a:gd name="T5" fmla="*/ 12 h 28"/>
                <a:gd name="T6" fmla="*/ 2 w 54"/>
                <a:gd name="T7" fmla="*/ 15 h 28"/>
                <a:gd name="T8" fmla="*/ 4 w 54"/>
                <a:gd name="T9" fmla="*/ 18 h 28"/>
                <a:gd name="T10" fmla="*/ 7 w 54"/>
                <a:gd name="T11" fmla="*/ 20 h 28"/>
                <a:gd name="T12" fmla="*/ 10 w 54"/>
                <a:gd name="T13" fmla="*/ 23 h 28"/>
                <a:gd name="T14" fmla="*/ 15 w 54"/>
                <a:gd name="T15" fmla="*/ 24 h 28"/>
                <a:gd name="T16" fmla="*/ 19 w 54"/>
                <a:gd name="T17" fmla="*/ 26 h 28"/>
                <a:gd name="T18" fmla="*/ 25 w 54"/>
                <a:gd name="T19" fmla="*/ 27 h 28"/>
                <a:gd name="T20" fmla="*/ 30 w 54"/>
                <a:gd name="T21" fmla="*/ 27 h 28"/>
                <a:gd name="T22" fmla="*/ 35 w 54"/>
                <a:gd name="T23" fmla="*/ 26 h 28"/>
                <a:gd name="T24" fmla="*/ 40 w 54"/>
                <a:gd name="T25" fmla="*/ 25 h 28"/>
                <a:gd name="T26" fmla="*/ 44 w 54"/>
                <a:gd name="T27" fmla="*/ 23 h 28"/>
                <a:gd name="T28" fmla="*/ 47 w 54"/>
                <a:gd name="T29" fmla="*/ 21 h 28"/>
                <a:gd name="T30" fmla="*/ 50 w 54"/>
                <a:gd name="T31" fmla="*/ 19 h 28"/>
                <a:gd name="T32" fmla="*/ 52 w 54"/>
                <a:gd name="T33" fmla="*/ 16 h 28"/>
                <a:gd name="T34" fmla="*/ 52 w 54"/>
                <a:gd name="T35" fmla="*/ 13 h 28"/>
                <a:gd name="T36" fmla="*/ 53 w 54"/>
                <a:gd name="T37" fmla="*/ 4 h 28"/>
                <a:gd name="T38" fmla="*/ 0 w 54"/>
                <a:gd name="T39" fmla="*/ 0 h 28"/>
                <a:gd name="T40" fmla="*/ 0 w 54"/>
                <a:gd name="T41" fmla="*/ 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8">
                  <a:moveTo>
                    <a:pt x="0" y="9"/>
                  </a:moveTo>
                  <a:lnTo>
                    <a:pt x="0" y="9"/>
                  </a:lnTo>
                  <a:lnTo>
                    <a:pt x="0" y="12"/>
                  </a:lnTo>
                  <a:lnTo>
                    <a:pt x="2" y="15"/>
                  </a:lnTo>
                  <a:lnTo>
                    <a:pt x="4" y="18"/>
                  </a:lnTo>
                  <a:lnTo>
                    <a:pt x="7" y="20"/>
                  </a:lnTo>
                  <a:lnTo>
                    <a:pt x="10" y="23"/>
                  </a:lnTo>
                  <a:lnTo>
                    <a:pt x="15" y="24"/>
                  </a:lnTo>
                  <a:lnTo>
                    <a:pt x="19" y="26"/>
                  </a:lnTo>
                  <a:lnTo>
                    <a:pt x="25" y="27"/>
                  </a:lnTo>
                  <a:lnTo>
                    <a:pt x="30" y="27"/>
                  </a:lnTo>
                  <a:lnTo>
                    <a:pt x="35" y="26"/>
                  </a:lnTo>
                  <a:lnTo>
                    <a:pt x="40" y="25"/>
                  </a:lnTo>
                  <a:lnTo>
                    <a:pt x="44" y="23"/>
                  </a:lnTo>
                  <a:lnTo>
                    <a:pt x="47" y="21"/>
                  </a:lnTo>
                  <a:lnTo>
                    <a:pt x="50" y="19"/>
                  </a:lnTo>
                  <a:lnTo>
                    <a:pt x="52" y="16"/>
                  </a:lnTo>
                  <a:lnTo>
                    <a:pt x="52" y="13"/>
                  </a:lnTo>
                  <a:lnTo>
                    <a:pt x="53" y="4"/>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3" name="Freeform 254"/>
            <p:cNvSpPr>
              <a:spLocks/>
            </p:cNvSpPr>
            <p:nvPr/>
          </p:nvSpPr>
          <p:spPr bwMode="auto">
            <a:xfrm>
              <a:off x="4254" y="2794"/>
              <a:ext cx="47" cy="26"/>
            </a:xfrm>
            <a:custGeom>
              <a:avLst/>
              <a:gdLst>
                <a:gd name="T0" fmla="*/ 21 w 47"/>
                <a:gd name="T1" fmla="*/ 25 h 26"/>
                <a:gd name="T2" fmla="*/ 17 w 47"/>
                <a:gd name="T3" fmla="*/ 24 h 26"/>
                <a:gd name="T4" fmla="*/ 12 w 47"/>
                <a:gd name="T5" fmla="*/ 23 h 26"/>
                <a:gd name="T6" fmla="*/ 9 w 47"/>
                <a:gd name="T7" fmla="*/ 22 h 26"/>
                <a:gd name="T8" fmla="*/ 5 w 47"/>
                <a:gd name="T9" fmla="*/ 20 h 26"/>
                <a:gd name="T10" fmla="*/ 3 w 47"/>
                <a:gd name="T11" fmla="*/ 18 h 26"/>
                <a:gd name="T12" fmla="*/ 1 w 47"/>
                <a:gd name="T13" fmla="*/ 15 h 26"/>
                <a:gd name="T14" fmla="*/ 0 w 47"/>
                <a:gd name="T15" fmla="*/ 14 h 26"/>
                <a:gd name="T16" fmla="*/ 0 w 47"/>
                <a:gd name="T17" fmla="*/ 10 h 26"/>
                <a:gd name="T18" fmla="*/ 1 w 47"/>
                <a:gd name="T19" fmla="*/ 8 h 26"/>
                <a:gd name="T20" fmla="*/ 2 w 47"/>
                <a:gd name="T21" fmla="*/ 6 h 26"/>
                <a:gd name="T22" fmla="*/ 4 w 47"/>
                <a:gd name="T23" fmla="*/ 4 h 26"/>
                <a:gd name="T24" fmla="*/ 8 w 47"/>
                <a:gd name="T25" fmla="*/ 2 h 26"/>
                <a:gd name="T26" fmla="*/ 12 w 47"/>
                <a:gd name="T27" fmla="*/ 2 h 26"/>
                <a:gd name="T28" fmla="*/ 15 w 47"/>
                <a:gd name="T29" fmla="*/ 0 h 26"/>
                <a:gd name="T30" fmla="*/ 19 w 47"/>
                <a:gd name="T31" fmla="*/ 0 h 26"/>
                <a:gd name="T32" fmla="*/ 25 w 47"/>
                <a:gd name="T33" fmla="*/ 0 h 26"/>
                <a:gd name="T34" fmla="*/ 29 w 47"/>
                <a:gd name="T35" fmla="*/ 0 h 26"/>
                <a:gd name="T36" fmla="*/ 33 w 47"/>
                <a:gd name="T37" fmla="*/ 2 h 26"/>
                <a:gd name="T38" fmla="*/ 37 w 47"/>
                <a:gd name="T39" fmla="*/ 3 h 26"/>
                <a:gd name="T40" fmla="*/ 40 w 47"/>
                <a:gd name="T41" fmla="*/ 5 h 26"/>
                <a:gd name="T42" fmla="*/ 42 w 47"/>
                <a:gd name="T43" fmla="*/ 7 h 26"/>
                <a:gd name="T44" fmla="*/ 45 w 47"/>
                <a:gd name="T45" fmla="*/ 9 h 26"/>
                <a:gd name="T46" fmla="*/ 46 w 47"/>
                <a:gd name="T47" fmla="*/ 11 h 26"/>
                <a:gd name="T48" fmla="*/ 46 w 47"/>
                <a:gd name="T49" fmla="*/ 14 h 26"/>
                <a:gd name="T50" fmla="*/ 45 w 47"/>
                <a:gd name="T51" fmla="*/ 16 h 26"/>
                <a:gd name="T52" fmla="*/ 44 w 47"/>
                <a:gd name="T53" fmla="*/ 19 h 26"/>
                <a:gd name="T54" fmla="*/ 42 w 47"/>
                <a:gd name="T55" fmla="*/ 20 h 26"/>
                <a:gd name="T56" fmla="*/ 38 w 47"/>
                <a:gd name="T57" fmla="*/ 23 h 26"/>
                <a:gd name="T58" fmla="*/ 35 w 47"/>
                <a:gd name="T59" fmla="*/ 23 h 26"/>
                <a:gd name="T60" fmla="*/ 31 w 47"/>
                <a:gd name="T61" fmla="*/ 24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5" y="20"/>
                  </a:lnTo>
                  <a:lnTo>
                    <a:pt x="3" y="18"/>
                  </a:lnTo>
                  <a:lnTo>
                    <a:pt x="1" y="15"/>
                  </a:lnTo>
                  <a:lnTo>
                    <a:pt x="0" y="14"/>
                  </a:lnTo>
                  <a:lnTo>
                    <a:pt x="0" y="10"/>
                  </a:lnTo>
                  <a:lnTo>
                    <a:pt x="1" y="8"/>
                  </a:lnTo>
                  <a:lnTo>
                    <a:pt x="2" y="6"/>
                  </a:lnTo>
                  <a:lnTo>
                    <a:pt x="4" y="4"/>
                  </a:lnTo>
                  <a:lnTo>
                    <a:pt x="8" y="2"/>
                  </a:lnTo>
                  <a:lnTo>
                    <a:pt x="12" y="2"/>
                  </a:lnTo>
                  <a:lnTo>
                    <a:pt x="15" y="0"/>
                  </a:lnTo>
                  <a:lnTo>
                    <a:pt x="19" y="0"/>
                  </a:lnTo>
                  <a:lnTo>
                    <a:pt x="25" y="0"/>
                  </a:lnTo>
                  <a:lnTo>
                    <a:pt x="29" y="0"/>
                  </a:lnTo>
                  <a:lnTo>
                    <a:pt x="33" y="2"/>
                  </a:lnTo>
                  <a:lnTo>
                    <a:pt x="37" y="3"/>
                  </a:lnTo>
                  <a:lnTo>
                    <a:pt x="40" y="5"/>
                  </a:lnTo>
                  <a:lnTo>
                    <a:pt x="42" y="7"/>
                  </a:lnTo>
                  <a:lnTo>
                    <a:pt x="45" y="9"/>
                  </a:lnTo>
                  <a:lnTo>
                    <a:pt x="46" y="11"/>
                  </a:lnTo>
                  <a:lnTo>
                    <a:pt x="46" y="14"/>
                  </a:lnTo>
                  <a:lnTo>
                    <a:pt x="45" y="16"/>
                  </a:lnTo>
                  <a:lnTo>
                    <a:pt x="44" y="19"/>
                  </a:lnTo>
                  <a:lnTo>
                    <a:pt x="42" y="20"/>
                  </a:lnTo>
                  <a:lnTo>
                    <a:pt x="38" y="23"/>
                  </a:lnTo>
                  <a:lnTo>
                    <a:pt x="35" y="23"/>
                  </a:lnTo>
                  <a:lnTo>
                    <a:pt x="31"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4" name="Freeform 255"/>
            <p:cNvSpPr>
              <a:spLocks/>
            </p:cNvSpPr>
            <p:nvPr/>
          </p:nvSpPr>
          <p:spPr bwMode="auto">
            <a:xfrm>
              <a:off x="4254" y="2794"/>
              <a:ext cx="53" cy="32"/>
            </a:xfrm>
            <a:custGeom>
              <a:avLst/>
              <a:gdLst>
                <a:gd name="T0" fmla="*/ 24 w 53"/>
                <a:gd name="T1" fmla="*/ 31 h 32"/>
                <a:gd name="T2" fmla="*/ 24 w 53"/>
                <a:gd name="T3" fmla="*/ 31 h 32"/>
                <a:gd name="T4" fmla="*/ 19 w 53"/>
                <a:gd name="T5" fmla="*/ 30 h 32"/>
                <a:gd name="T6" fmla="*/ 14 w 53"/>
                <a:gd name="T7" fmla="*/ 29 h 32"/>
                <a:gd name="T8" fmla="*/ 10 w 53"/>
                <a:gd name="T9" fmla="*/ 27 h 32"/>
                <a:gd name="T10" fmla="*/ 6 w 53"/>
                <a:gd name="T11" fmla="*/ 25 h 32"/>
                <a:gd name="T12" fmla="*/ 3 w 53"/>
                <a:gd name="T13" fmla="*/ 22 h 32"/>
                <a:gd name="T14" fmla="*/ 1 w 53"/>
                <a:gd name="T15" fmla="*/ 19 h 32"/>
                <a:gd name="T16" fmla="*/ 0 w 53"/>
                <a:gd name="T17" fmla="*/ 17 h 32"/>
                <a:gd name="T18" fmla="*/ 0 w 53"/>
                <a:gd name="T19" fmla="*/ 13 h 32"/>
                <a:gd name="T20" fmla="*/ 1 w 53"/>
                <a:gd name="T21" fmla="*/ 10 h 32"/>
                <a:gd name="T22" fmla="*/ 2 w 53"/>
                <a:gd name="T23" fmla="*/ 7 h 32"/>
                <a:gd name="T24" fmla="*/ 5 w 53"/>
                <a:gd name="T25" fmla="*/ 5 h 32"/>
                <a:gd name="T26" fmla="*/ 9 w 53"/>
                <a:gd name="T27" fmla="*/ 3 h 32"/>
                <a:gd name="T28" fmla="*/ 13 w 53"/>
                <a:gd name="T29" fmla="*/ 2 h 32"/>
                <a:gd name="T30" fmla="*/ 17 w 53"/>
                <a:gd name="T31" fmla="*/ 0 h 32"/>
                <a:gd name="T32" fmla="*/ 22 w 53"/>
                <a:gd name="T33" fmla="*/ 0 h 32"/>
                <a:gd name="T34" fmla="*/ 28 w 53"/>
                <a:gd name="T35" fmla="*/ 0 h 32"/>
                <a:gd name="T36" fmla="*/ 33 w 53"/>
                <a:gd name="T37" fmla="*/ 0 h 32"/>
                <a:gd name="T38" fmla="*/ 37 w 53"/>
                <a:gd name="T39" fmla="*/ 2 h 32"/>
                <a:gd name="T40" fmla="*/ 42 w 53"/>
                <a:gd name="T41" fmla="*/ 4 h 32"/>
                <a:gd name="T42" fmla="*/ 45 w 53"/>
                <a:gd name="T43" fmla="*/ 6 h 32"/>
                <a:gd name="T44" fmla="*/ 48 w 53"/>
                <a:gd name="T45" fmla="*/ 9 h 32"/>
                <a:gd name="T46" fmla="*/ 51 w 53"/>
                <a:gd name="T47" fmla="*/ 11 h 32"/>
                <a:gd name="T48" fmla="*/ 52 w 53"/>
                <a:gd name="T49" fmla="*/ 14 h 32"/>
                <a:gd name="T50" fmla="*/ 52 w 53"/>
                <a:gd name="T51" fmla="*/ 17 h 32"/>
                <a:gd name="T52" fmla="*/ 51 w 53"/>
                <a:gd name="T53" fmla="*/ 20 h 32"/>
                <a:gd name="T54" fmla="*/ 50 w 53"/>
                <a:gd name="T55" fmla="*/ 23 h 32"/>
                <a:gd name="T56" fmla="*/ 47 w 53"/>
                <a:gd name="T57" fmla="*/ 25 h 32"/>
                <a:gd name="T58" fmla="*/ 43 w 53"/>
                <a:gd name="T59" fmla="*/ 28 h 32"/>
                <a:gd name="T60" fmla="*/ 39 w 53"/>
                <a:gd name="T61" fmla="*/ 29 h 32"/>
                <a:gd name="T62" fmla="*/ 35 w 53"/>
                <a:gd name="T63" fmla="*/ 30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9"/>
                  </a:lnTo>
                  <a:lnTo>
                    <a:pt x="10" y="27"/>
                  </a:lnTo>
                  <a:lnTo>
                    <a:pt x="6" y="25"/>
                  </a:lnTo>
                  <a:lnTo>
                    <a:pt x="3" y="22"/>
                  </a:lnTo>
                  <a:lnTo>
                    <a:pt x="1" y="19"/>
                  </a:lnTo>
                  <a:lnTo>
                    <a:pt x="0" y="17"/>
                  </a:lnTo>
                  <a:lnTo>
                    <a:pt x="0" y="13"/>
                  </a:lnTo>
                  <a:lnTo>
                    <a:pt x="1" y="10"/>
                  </a:lnTo>
                  <a:lnTo>
                    <a:pt x="2" y="7"/>
                  </a:lnTo>
                  <a:lnTo>
                    <a:pt x="5" y="5"/>
                  </a:lnTo>
                  <a:lnTo>
                    <a:pt x="9" y="3"/>
                  </a:lnTo>
                  <a:lnTo>
                    <a:pt x="13" y="2"/>
                  </a:lnTo>
                  <a:lnTo>
                    <a:pt x="17" y="0"/>
                  </a:lnTo>
                  <a:lnTo>
                    <a:pt x="22" y="0"/>
                  </a:lnTo>
                  <a:lnTo>
                    <a:pt x="28" y="0"/>
                  </a:lnTo>
                  <a:lnTo>
                    <a:pt x="33" y="0"/>
                  </a:lnTo>
                  <a:lnTo>
                    <a:pt x="37" y="2"/>
                  </a:lnTo>
                  <a:lnTo>
                    <a:pt x="42" y="4"/>
                  </a:lnTo>
                  <a:lnTo>
                    <a:pt x="45" y="6"/>
                  </a:lnTo>
                  <a:lnTo>
                    <a:pt x="48" y="9"/>
                  </a:lnTo>
                  <a:lnTo>
                    <a:pt x="51" y="11"/>
                  </a:lnTo>
                  <a:lnTo>
                    <a:pt x="52" y="14"/>
                  </a:lnTo>
                  <a:lnTo>
                    <a:pt x="52" y="17"/>
                  </a:lnTo>
                  <a:lnTo>
                    <a:pt x="51" y="20"/>
                  </a:lnTo>
                  <a:lnTo>
                    <a:pt x="50" y="23"/>
                  </a:lnTo>
                  <a:lnTo>
                    <a:pt x="47" y="25"/>
                  </a:lnTo>
                  <a:lnTo>
                    <a:pt x="43" y="28"/>
                  </a:lnTo>
                  <a:lnTo>
                    <a:pt x="39" y="29"/>
                  </a:lnTo>
                  <a:lnTo>
                    <a:pt x="35"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5" name="Freeform 256"/>
            <p:cNvSpPr>
              <a:spLocks/>
            </p:cNvSpPr>
            <p:nvPr/>
          </p:nvSpPr>
          <p:spPr bwMode="auto">
            <a:xfrm>
              <a:off x="4259" y="2798"/>
              <a:ext cx="37" cy="20"/>
            </a:xfrm>
            <a:custGeom>
              <a:avLst/>
              <a:gdLst>
                <a:gd name="T0" fmla="*/ 17 w 37"/>
                <a:gd name="T1" fmla="*/ 19 h 20"/>
                <a:gd name="T2" fmla="*/ 14 w 37"/>
                <a:gd name="T3" fmla="*/ 18 h 20"/>
                <a:gd name="T4" fmla="*/ 10 w 37"/>
                <a:gd name="T5" fmla="*/ 18 h 20"/>
                <a:gd name="T6" fmla="*/ 7 w 37"/>
                <a:gd name="T7" fmla="*/ 17 h 20"/>
                <a:gd name="T8" fmla="*/ 4 w 37"/>
                <a:gd name="T9" fmla="*/ 15 h 20"/>
                <a:gd name="T10" fmla="*/ 3 w 37"/>
                <a:gd name="T11" fmla="*/ 14 h 20"/>
                <a:gd name="T12" fmla="*/ 1 w 37"/>
                <a:gd name="T13" fmla="*/ 12 h 20"/>
                <a:gd name="T14" fmla="*/ 0 w 37"/>
                <a:gd name="T15" fmla="*/ 10 h 20"/>
                <a:gd name="T16" fmla="*/ 0 w 37"/>
                <a:gd name="T17" fmla="*/ 8 h 20"/>
                <a:gd name="T18" fmla="*/ 1 w 37"/>
                <a:gd name="T19" fmla="*/ 7 h 20"/>
                <a:gd name="T20" fmla="*/ 2 w 37"/>
                <a:gd name="T21" fmla="*/ 5 h 20"/>
                <a:gd name="T22" fmla="*/ 3 w 37"/>
                <a:gd name="T23" fmla="*/ 3 h 20"/>
                <a:gd name="T24" fmla="*/ 6 w 37"/>
                <a:gd name="T25" fmla="*/ 2 h 20"/>
                <a:gd name="T26" fmla="*/ 9 w 37"/>
                <a:gd name="T27" fmla="*/ 1 h 20"/>
                <a:gd name="T28" fmla="*/ 12 w 37"/>
                <a:gd name="T29" fmla="*/ 0 h 20"/>
                <a:gd name="T30" fmla="*/ 15 w 37"/>
                <a:gd name="T31" fmla="*/ 0 h 20"/>
                <a:gd name="T32" fmla="*/ 19 w 37"/>
                <a:gd name="T33" fmla="*/ 0 h 20"/>
                <a:gd name="T34" fmla="*/ 22 w 37"/>
                <a:gd name="T35" fmla="*/ 0 h 20"/>
                <a:gd name="T36" fmla="*/ 26 w 37"/>
                <a:gd name="T37" fmla="*/ 2 h 20"/>
                <a:gd name="T38" fmla="*/ 29 w 37"/>
                <a:gd name="T39" fmla="*/ 2 h 20"/>
                <a:gd name="T40" fmla="*/ 31 w 37"/>
                <a:gd name="T41" fmla="*/ 4 h 20"/>
                <a:gd name="T42" fmla="*/ 33 w 37"/>
                <a:gd name="T43" fmla="*/ 5 h 20"/>
                <a:gd name="T44" fmla="*/ 34 w 37"/>
                <a:gd name="T45" fmla="*/ 7 h 20"/>
                <a:gd name="T46" fmla="*/ 36 w 37"/>
                <a:gd name="T47" fmla="*/ 9 h 20"/>
                <a:gd name="T48" fmla="*/ 36 w 37"/>
                <a:gd name="T49" fmla="*/ 11 h 20"/>
                <a:gd name="T50" fmla="*/ 35 w 37"/>
                <a:gd name="T51" fmla="*/ 13 h 20"/>
                <a:gd name="T52" fmla="*/ 33 w 37"/>
                <a:gd name="T53" fmla="*/ 14 h 20"/>
                <a:gd name="T54" fmla="*/ 33 w 37"/>
                <a:gd name="T55" fmla="*/ 16 h 20"/>
                <a:gd name="T56" fmla="*/ 30 w 37"/>
                <a:gd name="T57" fmla="*/ 17 h 20"/>
                <a:gd name="T58" fmla="*/ 27 w 37"/>
                <a:gd name="T59" fmla="*/ 18 h 20"/>
                <a:gd name="T60" fmla="*/ 24 w 37"/>
                <a:gd name="T61" fmla="*/ 18 h 20"/>
                <a:gd name="T62" fmla="*/ 21 w 37"/>
                <a:gd name="T63" fmla="*/ 19 h 20"/>
                <a:gd name="T64" fmla="*/ 17 w 37"/>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20">
                  <a:moveTo>
                    <a:pt x="17" y="19"/>
                  </a:moveTo>
                  <a:lnTo>
                    <a:pt x="14" y="18"/>
                  </a:lnTo>
                  <a:lnTo>
                    <a:pt x="10" y="18"/>
                  </a:lnTo>
                  <a:lnTo>
                    <a:pt x="7" y="17"/>
                  </a:lnTo>
                  <a:lnTo>
                    <a:pt x="4" y="15"/>
                  </a:lnTo>
                  <a:lnTo>
                    <a:pt x="3" y="14"/>
                  </a:lnTo>
                  <a:lnTo>
                    <a:pt x="1" y="12"/>
                  </a:lnTo>
                  <a:lnTo>
                    <a:pt x="0" y="10"/>
                  </a:lnTo>
                  <a:lnTo>
                    <a:pt x="0" y="8"/>
                  </a:lnTo>
                  <a:lnTo>
                    <a:pt x="1" y="7"/>
                  </a:lnTo>
                  <a:lnTo>
                    <a:pt x="2" y="5"/>
                  </a:lnTo>
                  <a:lnTo>
                    <a:pt x="3" y="3"/>
                  </a:lnTo>
                  <a:lnTo>
                    <a:pt x="6" y="2"/>
                  </a:lnTo>
                  <a:lnTo>
                    <a:pt x="9" y="1"/>
                  </a:lnTo>
                  <a:lnTo>
                    <a:pt x="12" y="0"/>
                  </a:lnTo>
                  <a:lnTo>
                    <a:pt x="15" y="0"/>
                  </a:lnTo>
                  <a:lnTo>
                    <a:pt x="19" y="0"/>
                  </a:lnTo>
                  <a:lnTo>
                    <a:pt x="22" y="0"/>
                  </a:lnTo>
                  <a:lnTo>
                    <a:pt x="26" y="2"/>
                  </a:lnTo>
                  <a:lnTo>
                    <a:pt x="29" y="2"/>
                  </a:lnTo>
                  <a:lnTo>
                    <a:pt x="31" y="4"/>
                  </a:lnTo>
                  <a:lnTo>
                    <a:pt x="33" y="5"/>
                  </a:lnTo>
                  <a:lnTo>
                    <a:pt x="34" y="7"/>
                  </a:lnTo>
                  <a:lnTo>
                    <a:pt x="36" y="9"/>
                  </a:lnTo>
                  <a:lnTo>
                    <a:pt x="36" y="11"/>
                  </a:lnTo>
                  <a:lnTo>
                    <a:pt x="35" y="13"/>
                  </a:lnTo>
                  <a:lnTo>
                    <a:pt x="33" y="14"/>
                  </a:lnTo>
                  <a:lnTo>
                    <a:pt x="33" y="16"/>
                  </a:lnTo>
                  <a:lnTo>
                    <a:pt x="30" y="17"/>
                  </a:lnTo>
                  <a:lnTo>
                    <a:pt x="27" y="18"/>
                  </a:lnTo>
                  <a:lnTo>
                    <a:pt x="24" y="18"/>
                  </a:lnTo>
                  <a:lnTo>
                    <a:pt x="21" y="19"/>
                  </a:lnTo>
                  <a:lnTo>
                    <a:pt x="17"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6" name="Freeform 257"/>
            <p:cNvSpPr>
              <a:spLocks/>
            </p:cNvSpPr>
            <p:nvPr/>
          </p:nvSpPr>
          <p:spPr bwMode="auto">
            <a:xfrm>
              <a:off x="4259" y="2798"/>
              <a:ext cx="43" cy="26"/>
            </a:xfrm>
            <a:custGeom>
              <a:avLst/>
              <a:gdLst>
                <a:gd name="T0" fmla="*/ 20 w 43"/>
                <a:gd name="T1" fmla="*/ 25 h 26"/>
                <a:gd name="T2" fmla="*/ 20 w 43"/>
                <a:gd name="T3" fmla="*/ 25 h 26"/>
                <a:gd name="T4" fmla="*/ 16 w 43"/>
                <a:gd name="T5" fmla="*/ 24 h 26"/>
                <a:gd name="T6" fmla="*/ 12 w 43"/>
                <a:gd name="T7" fmla="*/ 24 h 26"/>
                <a:gd name="T8" fmla="*/ 8 w 43"/>
                <a:gd name="T9" fmla="*/ 22 h 26"/>
                <a:gd name="T10" fmla="*/ 5 w 43"/>
                <a:gd name="T11" fmla="*/ 20 h 26"/>
                <a:gd name="T12" fmla="*/ 3 w 43"/>
                <a:gd name="T13" fmla="*/ 18 h 26"/>
                <a:gd name="T14" fmla="*/ 1 w 43"/>
                <a:gd name="T15" fmla="*/ 16 h 26"/>
                <a:gd name="T16" fmla="*/ 0 w 43"/>
                <a:gd name="T17" fmla="*/ 13 h 26"/>
                <a:gd name="T18" fmla="*/ 0 w 43"/>
                <a:gd name="T19" fmla="*/ 11 h 26"/>
                <a:gd name="T20" fmla="*/ 1 w 43"/>
                <a:gd name="T21" fmla="*/ 9 h 26"/>
                <a:gd name="T22" fmla="*/ 2 w 43"/>
                <a:gd name="T23" fmla="*/ 6 h 26"/>
                <a:gd name="T24" fmla="*/ 4 w 43"/>
                <a:gd name="T25" fmla="*/ 4 h 26"/>
                <a:gd name="T26" fmla="*/ 7 w 43"/>
                <a:gd name="T27" fmla="*/ 3 h 26"/>
                <a:gd name="T28" fmla="*/ 10 w 43"/>
                <a:gd name="T29" fmla="*/ 1 h 26"/>
                <a:gd name="T30" fmla="*/ 14 w 43"/>
                <a:gd name="T31" fmla="*/ 0 h 26"/>
                <a:gd name="T32" fmla="*/ 18 w 43"/>
                <a:gd name="T33" fmla="*/ 0 h 26"/>
                <a:gd name="T34" fmla="*/ 22 w 43"/>
                <a:gd name="T35" fmla="*/ 0 h 26"/>
                <a:gd name="T36" fmla="*/ 26 w 43"/>
                <a:gd name="T37" fmla="*/ 0 h 26"/>
                <a:gd name="T38" fmla="*/ 30 w 43"/>
                <a:gd name="T39" fmla="*/ 2 h 26"/>
                <a:gd name="T40" fmla="*/ 34 w 43"/>
                <a:gd name="T41" fmla="*/ 3 h 26"/>
                <a:gd name="T42" fmla="*/ 36 w 43"/>
                <a:gd name="T43" fmla="*/ 5 h 26"/>
                <a:gd name="T44" fmla="*/ 39 w 43"/>
                <a:gd name="T45" fmla="*/ 7 h 26"/>
                <a:gd name="T46" fmla="*/ 40 w 43"/>
                <a:gd name="T47" fmla="*/ 9 h 26"/>
                <a:gd name="T48" fmla="*/ 42 w 43"/>
                <a:gd name="T49" fmla="*/ 12 h 26"/>
                <a:gd name="T50" fmla="*/ 42 w 43"/>
                <a:gd name="T51" fmla="*/ 14 h 26"/>
                <a:gd name="T52" fmla="*/ 41 w 43"/>
                <a:gd name="T53" fmla="*/ 17 h 26"/>
                <a:gd name="T54" fmla="*/ 39 w 43"/>
                <a:gd name="T55" fmla="*/ 19 h 26"/>
                <a:gd name="T56" fmla="*/ 38 w 43"/>
                <a:gd name="T57" fmla="*/ 21 h 26"/>
                <a:gd name="T58" fmla="*/ 35 w 43"/>
                <a:gd name="T59" fmla="*/ 22 h 26"/>
                <a:gd name="T60" fmla="*/ 32 w 43"/>
                <a:gd name="T61" fmla="*/ 24 h 26"/>
                <a:gd name="T62" fmla="*/ 28 w 43"/>
                <a:gd name="T63" fmla="*/ 24 h 26"/>
                <a:gd name="T64" fmla="*/ 24 w 43"/>
                <a:gd name="T65" fmla="*/ 25 h 26"/>
                <a:gd name="T66" fmla="*/ 20 w 43"/>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6">
                  <a:moveTo>
                    <a:pt x="20" y="25"/>
                  </a:moveTo>
                  <a:lnTo>
                    <a:pt x="20" y="25"/>
                  </a:lnTo>
                  <a:lnTo>
                    <a:pt x="16" y="24"/>
                  </a:lnTo>
                  <a:lnTo>
                    <a:pt x="12" y="24"/>
                  </a:lnTo>
                  <a:lnTo>
                    <a:pt x="8" y="22"/>
                  </a:lnTo>
                  <a:lnTo>
                    <a:pt x="5" y="20"/>
                  </a:lnTo>
                  <a:lnTo>
                    <a:pt x="3" y="18"/>
                  </a:lnTo>
                  <a:lnTo>
                    <a:pt x="1" y="16"/>
                  </a:lnTo>
                  <a:lnTo>
                    <a:pt x="0" y="13"/>
                  </a:lnTo>
                  <a:lnTo>
                    <a:pt x="0" y="11"/>
                  </a:lnTo>
                  <a:lnTo>
                    <a:pt x="1" y="9"/>
                  </a:lnTo>
                  <a:lnTo>
                    <a:pt x="2" y="6"/>
                  </a:lnTo>
                  <a:lnTo>
                    <a:pt x="4" y="4"/>
                  </a:lnTo>
                  <a:lnTo>
                    <a:pt x="7" y="3"/>
                  </a:lnTo>
                  <a:lnTo>
                    <a:pt x="10" y="1"/>
                  </a:lnTo>
                  <a:lnTo>
                    <a:pt x="14" y="0"/>
                  </a:lnTo>
                  <a:lnTo>
                    <a:pt x="18" y="0"/>
                  </a:lnTo>
                  <a:lnTo>
                    <a:pt x="22" y="0"/>
                  </a:lnTo>
                  <a:lnTo>
                    <a:pt x="26" y="0"/>
                  </a:lnTo>
                  <a:lnTo>
                    <a:pt x="30" y="2"/>
                  </a:lnTo>
                  <a:lnTo>
                    <a:pt x="34" y="3"/>
                  </a:lnTo>
                  <a:lnTo>
                    <a:pt x="36" y="5"/>
                  </a:lnTo>
                  <a:lnTo>
                    <a:pt x="39" y="7"/>
                  </a:lnTo>
                  <a:lnTo>
                    <a:pt x="40" y="9"/>
                  </a:lnTo>
                  <a:lnTo>
                    <a:pt x="42" y="12"/>
                  </a:lnTo>
                  <a:lnTo>
                    <a:pt x="42" y="14"/>
                  </a:lnTo>
                  <a:lnTo>
                    <a:pt x="41" y="17"/>
                  </a:lnTo>
                  <a:lnTo>
                    <a:pt x="39" y="19"/>
                  </a:lnTo>
                  <a:lnTo>
                    <a:pt x="38" y="21"/>
                  </a:lnTo>
                  <a:lnTo>
                    <a:pt x="35" y="22"/>
                  </a:lnTo>
                  <a:lnTo>
                    <a:pt x="32" y="24"/>
                  </a:lnTo>
                  <a:lnTo>
                    <a:pt x="28" y="24"/>
                  </a:lnTo>
                  <a:lnTo>
                    <a:pt x="24" y="25"/>
                  </a:lnTo>
                  <a:lnTo>
                    <a:pt x="20"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7" name="Freeform 258"/>
            <p:cNvSpPr>
              <a:spLocks/>
            </p:cNvSpPr>
            <p:nvPr/>
          </p:nvSpPr>
          <p:spPr bwMode="auto">
            <a:xfrm>
              <a:off x="4293" y="2822"/>
              <a:ext cx="3" cy="3"/>
            </a:xfrm>
            <a:custGeom>
              <a:avLst/>
              <a:gdLst>
                <a:gd name="T0" fmla="*/ 2 w 3"/>
                <a:gd name="T1" fmla="*/ 2 h 3"/>
                <a:gd name="T2" fmla="*/ 2 w 3"/>
                <a:gd name="T3" fmla="*/ 1 h 3"/>
                <a:gd name="T4" fmla="*/ 2 w 3"/>
                <a:gd name="T5" fmla="*/ 0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0"/>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8" name="Freeform 259"/>
            <p:cNvSpPr>
              <a:spLocks/>
            </p:cNvSpPr>
            <p:nvPr/>
          </p:nvSpPr>
          <p:spPr bwMode="auto">
            <a:xfrm>
              <a:off x="4263" y="2822"/>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4 w 31"/>
                <a:gd name="T21" fmla="*/ 1 h 7"/>
                <a:gd name="T22" fmla="*/ 23 w 31"/>
                <a:gd name="T23" fmla="*/ 1 h 7"/>
                <a:gd name="T24" fmla="*/ 22 w 31"/>
                <a:gd name="T25" fmla="*/ 1 h 7"/>
                <a:gd name="T26" fmla="*/ 18 w 31"/>
                <a:gd name="T27" fmla="*/ 2 h 7"/>
                <a:gd name="T28" fmla="*/ 14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4" y="1"/>
                  </a:lnTo>
                  <a:lnTo>
                    <a:pt x="23" y="1"/>
                  </a:lnTo>
                  <a:lnTo>
                    <a:pt x="22" y="1"/>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89" name="Freeform 260"/>
            <p:cNvSpPr>
              <a:spLocks/>
            </p:cNvSpPr>
            <p:nvPr/>
          </p:nvSpPr>
          <p:spPr bwMode="auto">
            <a:xfrm>
              <a:off x="4260" y="2822"/>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0" name="Freeform 261"/>
            <p:cNvSpPr>
              <a:spLocks/>
            </p:cNvSpPr>
            <p:nvPr/>
          </p:nvSpPr>
          <p:spPr bwMode="auto">
            <a:xfrm>
              <a:off x="4196" y="2782"/>
              <a:ext cx="48" cy="21"/>
            </a:xfrm>
            <a:custGeom>
              <a:avLst/>
              <a:gdLst>
                <a:gd name="T0" fmla="*/ 0 w 48"/>
                <a:gd name="T1" fmla="*/ 6 h 21"/>
                <a:gd name="T2" fmla="*/ 0 w 48"/>
                <a:gd name="T3" fmla="*/ 9 h 21"/>
                <a:gd name="T4" fmla="*/ 2 w 48"/>
                <a:gd name="T5" fmla="*/ 12 h 21"/>
                <a:gd name="T6" fmla="*/ 4 w 48"/>
                <a:gd name="T7" fmla="*/ 14 h 21"/>
                <a:gd name="T8" fmla="*/ 6 w 48"/>
                <a:gd name="T9" fmla="*/ 15 h 21"/>
                <a:gd name="T10" fmla="*/ 9 w 48"/>
                <a:gd name="T11" fmla="*/ 17 h 21"/>
                <a:gd name="T12" fmla="*/ 13 w 48"/>
                <a:gd name="T13" fmla="*/ 18 h 21"/>
                <a:gd name="T14" fmla="*/ 17 w 48"/>
                <a:gd name="T15" fmla="*/ 19 h 21"/>
                <a:gd name="T16" fmla="*/ 22 w 48"/>
                <a:gd name="T17" fmla="*/ 20 h 21"/>
                <a:gd name="T18" fmla="*/ 27 w 48"/>
                <a:gd name="T19" fmla="*/ 20 h 21"/>
                <a:gd name="T20" fmla="*/ 31 w 48"/>
                <a:gd name="T21" fmla="*/ 19 h 21"/>
                <a:gd name="T22" fmla="*/ 35 w 48"/>
                <a:gd name="T23" fmla="*/ 19 h 21"/>
                <a:gd name="T24" fmla="*/ 39 w 48"/>
                <a:gd name="T25" fmla="*/ 18 h 21"/>
                <a:gd name="T26" fmla="*/ 42 w 48"/>
                <a:gd name="T27" fmla="*/ 16 h 21"/>
                <a:gd name="T28" fmla="*/ 43 w 48"/>
                <a:gd name="T29" fmla="*/ 14 h 21"/>
                <a:gd name="T30" fmla="*/ 45 w 48"/>
                <a:gd name="T31" fmla="*/ 12 h 21"/>
                <a:gd name="T32" fmla="*/ 46 w 48"/>
                <a:gd name="T33" fmla="*/ 9 h 21"/>
                <a:gd name="T34" fmla="*/ 47 w 48"/>
                <a:gd name="T35" fmla="*/ 3 h 21"/>
                <a:gd name="T36" fmla="*/ 1 w 48"/>
                <a:gd name="T37" fmla="*/ 0 h 21"/>
                <a:gd name="T38" fmla="*/ 0 w 48"/>
                <a:gd name="T3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6"/>
                  </a:moveTo>
                  <a:lnTo>
                    <a:pt x="0" y="9"/>
                  </a:lnTo>
                  <a:lnTo>
                    <a:pt x="2" y="12"/>
                  </a:lnTo>
                  <a:lnTo>
                    <a:pt x="4" y="14"/>
                  </a:lnTo>
                  <a:lnTo>
                    <a:pt x="6" y="15"/>
                  </a:lnTo>
                  <a:lnTo>
                    <a:pt x="9" y="17"/>
                  </a:lnTo>
                  <a:lnTo>
                    <a:pt x="13" y="18"/>
                  </a:lnTo>
                  <a:lnTo>
                    <a:pt x="17" y="19"/>
                  </a:lnTo>
                  <a:lnTo>
                    <a:pt x="22" y="20"/>
                  </a:lnTo>
                  <a:lnTo>
                    <a:pt x="27" y="20"/>
                  </a:lnTo>
                  <a:lnTo>
                    <a:pt x="31" y="19"/>
                  </a:lnTo>
                  <a:lnTo>
                    <a:pt x="35" y="19"/>
                  </a:lnTo>
                  <a:lnTo>
                    <a:pt x="39" y="18"/>
                  </a:lnTo>
                  <a:lnTo>
                    <a:pt x="42" y="16"/>
                  </a:lnTo>
                  <a:lnTo>
                    <a:pt x="43" y="14"/>
                  </a:lnTo>
                  <a:lnTo>
                    <a:pt x="45" y="12"/>
                  </a:lnTo>
                  <a:lnTo>
                    <a:pt x="46" y="9"/>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1" name="Freeform 262"/>
            <p:cNvSpPr>
              <a:spLocks/>
            </p:cNvSpPr>
            <p:nvPr/>
          </p:nvSpPr>
          <p:spPr bwMode="auto">
            <a:xfrm>
              <a:off x="4196" y="2782"/>
              <a:ext cx="54" cy="27"/>
            </a:xfrm>
            <a:custGeom>
              <a:avLst/>
              <a:gdLst>
                <a:gd name="T0" fmla="*/ 0 w 54"/>
                <a:gd name="T1" fmla="*/ 8 h 27"/>
                <a:gd name="T2" fmla="*/ 0 w 54"/>
                <a:gd name="T3" fmla="*/ 8 h 27"/>
                <a:gd name="T4" fmla="*/ 0 w 54"/>
                <a:gd name="T5" fmla="*/ 12 h 27"/>
                <a:gd name="T6" fmla="*/ 2 w 54"/>
                <a:gd name="T7" fmla="*/ 15 h 27"/>
                <a:gd name="T8" fmla="*/ 4 w 54"/>
                <a:gd name="T9" fmla="*/ 18 h 27"/>
                <a:gd name="T10" fmla="*/ 7 w 54"/>
                <a:gd name="T11" fmla="*/ 20 h 27"/>
                <a:gd name="T12" fmla="*/ 10 w 54"/>
                <a:gd name="T13" fmla="*/ 22 h 27"/>
                <a:gd name="T14" fmla="*/ 15 w 54"/>
                <a:gd name="T15" fmla="*/ 24 h 27"/>
                <a:gd name="T16" fmla="*/ 19 w 54"/>
                <a:gd name="T17" fmla="*/ 25 h 27"/>
                <a:gd name="T18" fmla="*/ 25 w 54"/>
                <a:gd name="T19" fmla="*/ 26 h 27"/>
                <a:gd name="T20" fmla="*/ 30 w 54"/>
                <a:gd name="T21" fmla="*/ 26 h 27"/>
                <a:gd name="T22" fmla="*/ 35 w 54"/>
                <a:gd name="T23" fmla="*/ 25 h 27"/>
                <a:gd name="T24" fmla="*/ 40 w 54"/>
                <a:gd name="T25" fmla="*/ 25 h 27"/>
                <a:gd name="T26" fmla="*/ 44 w 54"/>
                <a:gd name="T27" fmla="*/ 23 h 27"/>
                <a:gd name="T28" fmla="*/ 47 w 54"/>
                <a:gd name="T29" fmla="*/ 21 h 27"/>
                <a:gd name="T30" fmla="*/ 49 w 54"/>
                <a:gd name="T31" fmla="*/ 18 h 27"/>
                <a:gd name="T32" fmla="*/ 51 w 54"/>
                <a:gd name="T33" fmla="*/ 15 h 27"/>
                <a:gd name="T34" fmla="*/ 52 w 54"/>
                <a:gd name="T35" fmla="*/ 12 h 27"/>
                <a:gd name="T36" fmla="*/ 53 w 54"/>
                <a:gd name="T37" fmla="*/ 4 h 27"/>
                <a:gd name="T38" fmla="*/ 1 w 54"/>
                <a:gd name="T39" fmla="*/ 0 h 27"/>
                <a:gd name="T40" fmla="*/ 0 w 54"/>
                <a:gd name="T4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8"/>
                  </a:moveTo>
                  <a:lnTo>
                    <a:pt x="0" y="8"/>
                  </a:lnTo>
                  <a:lnTo>
                    <a:pt x="0" y="12"/>
                  </a:lnTo>
                  <a:lnTo>
                    <a:pt x="2" y="15"/>
                  </a:lnTo>
                  <a:lnTo>
                    <a:pt x="4" y="18"/>
                  </a:lnTo>
                  <a:lnTo>
                    <a:pt x="7" y="20"/>
                  </a:lnTo>
                  <a:lnTo>
                    <a:pt x="10" y="22"/>
                  </a:lnTo>
                  <a:lnTo>
                    <a:pt x="15" y="24"/>
                  </a:lnTo>
                  <a:lnTo>
                    <a:pt x="19" y="25"/>
                  </a:lnTo>
                  <a:lnTo>
                    <a:pt x="25" y="26"/>
                  </a:lnTo>
                  <a:lnTo>
                    <a:pt x="30" y="26"/>
                  </a:lnTo>
                  <a:lnTo>
                    <a:pt x="35" y="25"/>
                  </a:lnTo>
                  <a:lnTo>
                    <a:pt x="40" y="25"/>
                  </a:lnTo>
                  <a:lnTo>
                    <a:pt x="44" y="23"/>
                  </a:lnTo>
                  <a:lnTo>
                    <a:pt x="47" y="21"/>
                  </a:lnTo>
                  <a:lnTo>
                    <a:pt x="49" y="18"/>
                  </a:lnTo>
                  <a:lnTo>
                    <a:pt x="51" y="15"/>
                  </a:lnTo>
                  <a:lnTo>
                    <a:pt x="52" y="12"/>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2" name="Freeform 263"/>
            <p:cNvSpPr>
              <a:spLocks/>
            </p:cNvSpPr>
            <p:nvPr/>
          </p:nvSpPr>
          <p:spPr bwMode="auto">
            <a:xfrm>
              <a:off x="4197" y="2769"/>
              <a:ext cx="47" cy="25"/>
            </a:xfrm>
            <a:custGeom>
              <a:avLst/>
              <a:gdLst>
                <a:gd name="T0" fmla="*/ 21 w 47"/>
                <a:gd name="T1" fmla="*/ 24 h 25"/>
                <a:gd name="T2" fmla="*/ 17 w 47"/>
                <a:gd name="T3" fmla="*/ 23 h 25"/>
                <a:gd name="T4" fmla="*/ 12 w 47"/>
                <a:gd name="T5" fmla="*/ 22 h 25"/>
                <a:gd name="T6" fmla="*/ 9 w 47"/>
                <a:gd name="T7" fmla="*/ 22 h 25"/>
                <a:gd name="T8" fmla="*/ 5 w 47"/>
                <a:gd name="T9" fmla="*/ 19 h 25"/>
                <a:gd name="T10" fmla="*/ 3 w 47"/>
                <a:gd name="T11" fmla="*/ 18 h 25"/>
                <a:gd name="T12" fmla="*/ 1 w 47"/>
                <a:gd name="T13" fmla="*/ 15 h 25"/>
                <a:gd name="T14" fmla="*/ 0 w 47"/>
                <a:gd name="T15" fmla="*/ 13 h 25"/>
                <a:gd name="T16" fmla="*/ 0 w 47"/>
                <a:gd name="T17" fmla="*/ 10 h 25"/>
                <a:gd name="T18" fmla="*/ 1 w 47"/>
                <a:gd name="T19" fmla="*/ 8 h 25"/>
                <a:gd name="T20" fmla="*/ 3 w 47"/>
                <a:gd name="T21" fmla="*/ 6 h 25"/>
                <a:gd name="T22" fmla="*/ 4 w 47"/>
                <a:gd name="T23" fmla="*/ 4 h 25"/>
                <a:gd name="T24" fmla="*/ 8 w 47"/>
                <a:gd name="T25" fmla="*/ 2 h 25"/>
                <a:gd name="T26" fmla="*/ 12 w 47"/>
                <a:gd name="T27" fmla="*/ 1 h 25"/>
                <a:gd name="T28" fmla="*/ 15 w 47"/>
                <a:gd name="T29" fmla="*/ 0 h 25"/>
                <a:gd name="T30" fmla="*/ 19 w 47"/>
                <a:gd name="T31" fmla="*/ 0 h 25"/>
                <a:gd name="T32" fmla="*/ 25 w 47"/>
                <a:gd name="T33" fmla="*/ 0 h 25"/>
                <a:gd name="T34" fmla="*/ 29 w 47"/>
                <a:gd name="T35" fmla="*/ 0 h 25"/>
                <a:gd name="T36" fmla="*/ 33 w 47"/>
                <a:gd name="T37" fmla="*/ 2 h 25"/>
                <a:gd name="T38" fmla="*/ 37 w 47"/>
                <a:gd name="T39" fmla="*/ 3 h 25"/>
                <a:gd name="T40" fmla="*/ 40 w 47"/>
                <a:gd name="T41" fmla="*/ 4 h 25"/>
                <a:gd name="T42" fmla="*/ 42 w 47"/>
                <a:gd name="T43" fmla="*/ 6 h 25"/>
                <a:gd name="T44" fmla="*/ 45 w 47"/>
                <a:gd name="T45" fmla="*/ 9 h 25"/>
                <a:gd name="T46" fmla="*/ 46 w 47"/>
                <a:gd name="T47" fmla="*/ 11 h 25"/>
                <a:gd name="T48" fmla="*/ 46 w 47"/>
                <a:gd name="T49" fmla="*/ 14 h 25"/>
                <a:gd name="T50" fmla="*/ 45 w 47"/>
                <a:gd name="T51" fmla="*/ 16 h 25"/>
                <a:gd name="T52" fmla="*/ 44 w 47"/>
                <a:gd name="T53" fmla="*/ 18 h 25"/>
                <a:gd name="T54" fmla="*/ 42 w 47"/>
                <a:gd name="T55" fmla="*/ 20 h 25"/>
                <a:gd name="T56" fmla="*/ 39 w 47"/>
                <a:gd name="T57" fmla="*/ 22 h 25"/>
                <a:gd name="T58" fmla="*/ 35 w 47"/>
                <a:gd name="T59" fmla="*/ 23 h 25"/>
                <a:gd name="T60" fmla="*/ 31 w 47"/>
                <a:gd name="T61" fmla="*/ 23 h 25"/>
                <a:gd name="T62" fmla="*/ 26 w 47"/>
                <a:gd name="T63" fmla="*/ 24 h 25"/>
                <a:gd name="T64" fmla="*/ 21 w 47"/>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5">
                  <a:moveTo>
                    <a:pt x="21" y="24"/>
                  </a:moveTo>
                  <a:lnTo>
                    <a:pt x="17" y="23"/>
                  </a:lnTo>
                  <a:lnTo>
                    <a:pt x="12" y="22"/>
                  </a:lnTo>
                  <a:lnTo>
                    <a:pt x="9" y="22"/>
                  </a:lnTo>
                  <a:lnTo>
                    <a:pt x="5" y="19"/>
                  </a:lnTo>
                  <a:lnTo>
                    <a:pt x="3" y="18"/>
                  </a:lnTo>
                  <a:lnTo>
                    <a:pt x="1" y="15"/>
                  </a:lnTo>
                  <a:lnTo>
                    <a:pt x="0" y="13"/>
                  </a:lnTo>
                  <a:lnTo>
                    <a:pt x="0" y="10"/>
                  </a:lnTo>
                  <a:lnTo>
                    <a:pt x="1" y="8"/>
                  </a:lnTo>
                  <a:lnTo>
                    <a:pt x="3" y="6"/>
                  </a:lnTo>
                  <a:lnTo>
                    <a:pt x="4" y="4"/>
                  </a:lnTo>
                  <a:lnTo>
                    <a:pt x="8" y="2"/>
                  </a:lnTo>
                  <a:lnTo>
                    <a:pt x="12" y="1"/>
                  </a:lnTo>
                  <a:lnTo>
                    <a:pt x="15" y="0"/>
                  </a:lnTo>
                  <a:lnTo>
                    <a:pt x="19" y="0"/>
                  </a:lnTo>
                  <a:lnTo>
                    <a:pt x="25" y="0"/>
                  </a:lnTo>
                  <a:lnTo>
                    <a:pt x="29" y="0"/>
                  </a:lnTo>
                  <a:lnTo>
                    <a:pt x="33" y="2"/>
                  </a:lnTo>
                  <a:lnTo>
                    <a:pt x="37" y="3"/>
                  </a:lnTo>
                  <a:lnTo>
                    <a:pt x="40" y="4"/>
                  </a:lnTo>
                  <a:lnTo>
                    <a:pt x="42" y="6"/>
                  </a:lnTo>
                  <a:lnTo>
                    <a:pt x="45" y="9"/>
                  </a:lnTo>
                  <a:lnTo>
                    <a:pt x="46" y="11"/>
                  </a:lnTo>
                  <a:lnTo>
                    <a:pt x="46" y="14"/>
                  </a:lnTo>
                  <a:lnTo>
                    <a:pt x="45" y="16"/>
                  </a:lnTo>
                  <a:lnTo>
                    <a:pt x="44" y="18"/>
                  </a:lnTo>
                  <a:lnTo>
                    <a:pt x="42" y="20"/>
                  </a:lnTo>
                  <a:lnTo>
                    <a:pt x="39" y="22"/>
                  </a:lnTo>
                  <a:lnTo>
                    <a:pt x="35" y="23"/>
                  </a:lnTo>
                  <a:lnTo>
                    <a:pt x="31" y="23"/>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3" name="Freeform 264"/>
            <p:cNvSpPr>
              <a:spLocks/>
            </p:cNvSpPr>
            <p:nvPr/>
          </p:nvSpPr>
          <p:spPr bwMode="auto">
            <a:xfrm>
              <a:off x="4197" y="2769"/>
              <a:ext cx="53" cy="31"/>
            </a:xfrm>
            <a:custGeom>
              <a:avLst/>
              <a:gdLst>
                <a:gd name="T0" fmla="*/ 24 w 53"/>
                <a:gd name="T1" fmla="*/ 30 h 31"/>
                <a:gd name="T2" fmla="*/ 24 w 53"/>
                <a:gd name="T3" fmla="*/ 30 h 31"/>
                <a:gd name="T4" fmla="*/ 19 w 53"/>
                <a:gd name="T5" fmla="*/ 29 h 31"/>
                <a:gd name="T6" fmla="*/ 14 w 53"/>
                <a:gd name="T7" fmla="*/ 28 h 31"/>
                <a:gd name="T8" fmla="*/ 10 w 53"/>
                <a:gd name="T9" fmla="*/ 27 h 31"/>
                <a:gd name="T10" fmla="*/ 6 w 53"/>
                <a:gd name="T11" fmla="*/ 24 h 31"/>
                <a:gd name="T12" fmla="*/ 3 w 53"/>
                <a:gd name="T13" fmla="*/ 22 h 31"/>
                <a:gd name="T14" fmla="*/ 1 w 53"/>
                <a:gd name="T15" fmla="*/ 19 h 31"/>
                <a:gd name="T16" fmla="*/ 0 w 53"/>
                <a:gd name="T17" fmla="*/ 16 h 31"/>
                <a:gd name="T18" fmla="*/ 0 w 53"/>
                <a:gd name="T19" fmla="*/ 13 h 31"/>
                <a:gd name="T20" fmla="*/ 1 w 53"/>
                <a:gd name="T21" fmla="*/ 10 h 31"/>
                <a:gd name="T22" fmla="*/ 3 w 53"/>
                <a:gd name="T23" fmla="*/ 7 h 31"/>
                <a:gd name="T24" fmla="*/ 5 w 53"/>
                <a:gd name="T25" fmla="*/ 5 h 31"/>
                <a:gd name="T26" fmla="*/ 9 w 53"/>
                <a:gd name="T27" fmla="*/ 2 h 31"/>
                <a:gd name="T28" fmla="*/ 13 w 53"/>
                <a:gd name="T29" fmla="*/ 1 h 31"/>
                <a:gd name="T30" fmla="*/ 17 w 53"/>
                <a:gd name="T31" fmla="*/ 0 h 31"/>
                <a:gd name="T32" fmla="*/ 22 w 53"/>
                <a:gd name="T33" fmla="*/ 0 h 31"/>
                <a:gd name="T34" fmla="*/ 28 w 53"/>
                <a:gd name="T35" fmla="*/ 0 h 31"/>
                <a:gd name="T36" fmla="*/ 33 w 53"/>
                <a:gd name="T37" fmla="*/ 0 h 31"/>
                <a:gd name="T38" fmla="*/ 37 w 53"/>
                <a:gd name="T39" fmla="*/ 2 h 31"/>
                <a:gd name="T40" fmla="*/ 42 w 53"/>
                <a:gd name="T41" fmla="*/ 4 h 31"/>
                <a:gd name="T42" fmla="*/ 45 w 53"/>
                <a:gd name="T43" fmla="*/ 5 h 31"/>
                <a:gd name="T44" fmla="*/ 48 w 53"/>
                <a:gd name="T45" fmla="*/ 8 h 31"/>
                <a:gd name="T46" fmla="*/ 51 w 53"/>
                <a:gd name="T47" fmla="*/ 11 h 31"/>
                <a:gd name="T48" fmla="*/ 52 w 53"/>
                <a:gd name="T49" fmla="*/ 14 h 31"/>
                <a:gd name="T50" fmla="*/ 52 w 53"/>
                <a:gd name="T51" fmla="*/ 17 h 31"/>
                <a:gd name="T52" fmla="*/ 51 w 53"/>
                <a:gd name="T53" fmla="*/ 20 h 31"/>
                <a:gd name="T54" fmla="*/ 50 w 53"/>
                <a:gd name="T55" fmla="*/ 23 h 31"/>
                <a:gd name="T56" fmla="*/ 47 w 53"/>
                <a:gd name="T57" fmla="*/ 25 h 31"/>
                <a:gd name="T58" fmla="*/ 44 w 53"/>
                <a:gd name="T59" fmla="*/ 27 h 31"/>
                <a:gd name="T60" fmla="*/ 39 w 53"/>
                <a:gd name="T61" fmla="*/ 29 h 31"/>
                <a:gd name="T62" fmla="*/ 35 w 53"/>
                <a:gd name="T63" fmla="*/ 29 h 31"/>
                <a:gd name="T64" fmla="*/ 29 w 53"/>
                <a:gd name="T65" fmla="*/ 30 h 31"/>
                <a:gd name="T66" fmla="*/ 24 w 53"/>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1">
                  <a:moveTo>
                    <a:pt x="24" y="30"/>
                  </a:moveTo>
                  <a:lnTo>
                    <a:pt x="24" y="30"/>
                  </a:lnTo>
                  <a:lnTo>
                    <a:pt x="19" y="29"/>
                  </a:lnTo>
                  <a:lnTo>
                    <a:pt x="14" y="28"/>
                  </a:lnTo>
                  <a:lnTo>
                    <a:pt x="10" y="27"/>
                  </a:lnTo>
                  <a:lnTo>
                    <a:pt x="6" y="24"/>
                  </a:lnTo>
                  <a:lnTo>
                    <a:pt x="3" y="22"/>
                  </a:lnTo>
                  <a:lnTo>
                    <a:pt x="1" y="19"/>
                  </a:lnTo>
                  <a:lnTo>
                    <a:pt x="0" y="16"/>
                  </a:lnTo>
                  <a:lnTo>
                    <a:pt x="0" y="13"/>
                  </a:lnTo>
                  <a:lnTo>
                    <a:pt x="1" y="10"/>
                  </a:lnTo>
                  <a:lnTo>
                    <a:pt x="3" y="7"/>
                  </a:lnTo>
                  <a:lnTo>
                    <a:pt x="5" y="5"/>
                  </a:lnTo>
                  <a:lnTo>
                    <a:pt x="9" y="2"/>
                  </a:lnTo>
                  <a:lnTo>
                    <a:pt x="13" y="1"/>
                  </a:lnTo>
                  <a:lnTo>
                    <a:pt x="17" y="0"/>
                  </a:lnTo>
                  <a:lnTo>
                    <a:pt x="22" y="0"/>
                  </a:lnTo>
                  <a:lnTo>
                    <a:pt x="28" y="0"/>
                  </a:lnTo>
                  <a:lnTo>
                    <a:pt x="33" y="0"/>
                  </a:lnTo>
                  <a:lnTo>
                    <a:pt x="37" y="2"/>
                  </a:lnTo>
                  <a:lnTo>
                    <a:pt x="42" y="4"/>
                  </a:lnTo>
                  <a:lnTo>
                    <a:pt x="45" y="5"/>
                  </a:lnTo>
                  <a:lnTo>
                    <a:pt x="48" y="8"/>
                  </a:lnTo>
                  <a:lnTo>
                    <a:pt x="51" y="11"/>
                  </a:lnTo>
                  <a:lnTo>
                    <a:pt x="52" y="14"/>
                  </a:lnTo>
                  <a:lnTo>
                    <a:pt x="52" y="17"/>
                  </a:lnTo>
                  <a:lnTo>
                    <a:pt x="51" y="20"/>
                  </a:lnTo>
                  <a:lnTo>
                    <a:pt x="50" y="23"/>
                  </a:lnTo>
                  <a:lnTo>
                    <a:pt x="47" y="25"/>
                  </a:lnTo>
                  <a:lnTo>
                    <a:pt x="44" y="27"/>
                  </a:lnTo>
                  <a:lnTo>
                    <a:pt x="39" y="29"/>
                  </a:lnTo>
                  <a:lnTo>
                    <a:pt x="35" y="29"/>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4" name="Freeform 265"/>
            <p:cNvSpPr>
              <a:spLocks/>
            </p:cNvSpPr>
            <p:nvPr/>
          </p:nvSpPr>
          <p:spPr bwMode="auto">
            <a:xfrm>
              <a:off x="4202" y="2773"/>
              <a:ext cx="37" cy="19"/>
            </a:xfrm>
            <a:custGeom>
              <a:avLst/>
              <a:gdLst>
                <a:gd name="T0" fmla="*/ 17 w 37"/>
                <a:gd name="T1" fmla="*/ 18 h 19"/>
                <a:gd name="T2" fmla="*/ 14 w 37"/>
                <a:gd name="T3" fmla="*/ 17 h 19"/>
                <a:gd name="T4" fmla="*/ 10 w 37"/>
                <a:gd name="T5" fmla="*/ 17 h 19"/>
                <a:gd name="T6" fmla="*/ 7 w 37"/>
                <a:gd name="T7" fmla="*/ 16 h 19"/>
                <a:gd name="T8" fmla="*/ 4 w 37"/>
                <a:gd name="T9" fmla="*/ 14 h 19"/>
                <a:gd name="T10" fmla="*/ 3 w 37"/>
                <a:gd name="T11" fmla="*/ 13 h 19"/>
                <a:gd name="T12" fmla="*/ 1 w 37"/>
                <a:gd name="T13" fmla="*/ 11 h 19"/>
                <a:gd name="T14" fmla="*/ 0 w 37"/>
                <a:gd name="T15" fmla="*/ 9 h 19"/>
                <a:gd name="T16" fmla="*/ 0 w 37"/>
                <a:gd name="T17" fmla="*/ 8 h 19"/>
                <a:gd name="T18" fmla="*/ 1 w 37"/>
                <a:gd name="T19" fmla="*/ 6 h 19"/>
                <a:gd name="T20" fmla="*/ 2 w 37"/>
                <a:gd name="T21" fmla="*/ 4 h 19"/>
                <a:gd name="T22" fmla="*/ 3 w 37"/>
                <a:gd name="T23" fmla="*/ 3 h 19"/>
                <a:gd name="T24" fmla="*/ 6 w 37"/>
                <a:gd name="T25" fmla="*/ 2 h 19"/>
                <a:gd name="T26" fmla="*/ 9 w 37"/>
                <a:gd name="T27" fmla="*/ 1 h 19"/>
                <a:gd name="T28" fmla="*/ 12 w 37"/>
                <a:gd name="T29" fmla="*/ 0 h 19"/>
                <a:gd name="T30" fmla="*/ 15 w 37"/>
                <a:gd name="T31" fmla="*/ 0 h 19"/>
                <a:gd name="T32" fmla="*/ 19 w 37"/>
                <a:gd name="T33" fmla="*/ 0 h 19"/>
                <a:gd name="T34" fmla="*/ 22 w 37"/>
                <a:gd name="T35" fmla="*/ 0 h 19"/>
                <a:gd name="T36" fmla="*/ 26 w 37"/>
                <a:gd name="T37" fmla="*/ 1 h 19"/>
                <a:gd name="T38" fmla="*/ 29 w 37"/>
                <a:gd name="T39" fmla="*/ 2 h 19"/>
                <a:gd name="T40" fmla="*/ 31 w 37"/>
                <a:gd name="T41" fmla="*/ 3 h 19"/>
                <a:gd name="T42" fmla="*/ 33 w 37"/>
                <a:gd name="T43" fmla="*/ 5 h 19"/>
                <a:gd name="T44" fmla="*/ 34 w 37"/>
                <a:gd name="T45" fmla="*/ 6 h 19"/>
                <a:gd name="T46" fmla="*/ 36 w 37"/>
                <a:gd name="T47" fmla="*/ 8 h 19"/>
                <a:gd name="T48" fmla="*/ 36 w 37"/>
                <a:gd name="T49" fmla="*/ 10 h 19"/>
                <a:gd name="T50" fmla="*/ 35 w 37"/>
                <a:gd name="T51" fmla="*/ 12 h 19"/>
                <a:gd name="T52" fmla="*/ 33 w 37"/>
                <a:gd name="T53" fmla="*/ 14 h 19"/>
                <a:gd name="T54" fmla="*/ 33 w 37"/>
                <a:gd name="T55" fmla="*/ 15 h 19"/>
                <a:gd name="T56" fmla="*/ 30 w 37"/>
                <a:gd name="T57" fmla="*/ 16 h 19"/>
                <a:gd name="T58" fmla="*/ 27 w 37"/>
                <a:gd name="T59" fmla="*/ 17 h 19"/>
                <a:gd name="T60" fmla="*/ 24 w 37"/>
                <a:gd name="T61" fmla="*/ 18 h 19"/>
                <a:gd name="T62" fmla="*/ 21 w 37"/>
                <a:gd name="T63" fmla="*/ 18 h 19"/>
                <a:gd name="T64" fmla="*/ 17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7" y="18"/>
                  </a:moveTo>
                  <a:lnTo>
                    <a:pt x="14" y="17"/>
                  </a:lnTo>
                  <a:lnTo>
                    <a:pt x="10" y="17"/>
                  </a:lnTo>
                  <a:lnTo>
                    <a:pt x="7" y="16"/>
                  </a:lnTo>
                  <a:lnTo>
                    <a:pt x="4" y="14"/>
                  </a:lnTo>
                  <a:lnTo>
                    <a:pt x="3" y="13"/>
                  </a:lnTo>
                  <a:lnTo>
                    <a:pt x="1" y="11"/>
                  </a:lnTo>
                  <a:lnTo>
                    <a:pt x="0" y="9"/>
                  </a:lnTo>
                  <a:lnTo>
                    <a:pt x="0" y="8"/>
                  </a:lnTo>
                  <a:lnTo>
                    <a:pt x="1" y="6"/>
                  </a:lnTo>
                  <a:lnTo>
                    <a:pt x="2" y="4"/>
                  </a:lnTo>
                  <a:lnTo>
                    <a:pt x="3" y="3"/>
                  </a:lnTo>
                  <a:lnTo>
                    <a:pt x="6" y="2"/>
                  </a:lnTo>
                  <a:lnTo>
                    <a:pt x="9" y="1"/>
                  </a:lnTo>
                  <a:lnTo>
                    <a:pt x="12" y="0"/>
                  </a:lnTo>
                  <a:lnTo>
                    <a:pt x="15" y="0"/>
                  </a:lnTo>
                  <a:lnTo>
                    <a:pt x="19" y="0"/>
                  </a:lnTo>
                  <a:lnTo>
                    <a:pt x="22" y="0"/>
                  </a:lnTo>
                  <a:lnTo>
                    <a:pt x="26" y="1"/>
                  </a:lnTo>
                  <a:lnTo>
                    <a:pt x="29" y="2"/>
                  </a:lnTo>
                  <a:lnTo>
                    <a:pt x="31" y="3"/>
                  </a:lnTo>
                  <a:lnTo>
                    <a:pt x="33" y="5"/>
                  </a:lnTo>
                  <a:lnTo>
                    <a:pt x="34" y="6"/>
                  </a:lnTo>
                  <a:lnTo>
                    <a:pt x="36" y="8"/>
                  </a:lnTo>
                  <a:lnTo>
                    <a:pt x="36" y="10"/>
                  </a:lnTo>
                  <a:lnTo>
                    <a:pt x="35" y="12"/>
                  </a:lnTo>
                  <a:lnTo>
                    <a:pt x="33" y="14"/>
                  </a:lnTo>
                  <a:lnTo>
                    <a:pt x="33" y="15"/>
                  </a:lnTo>
                  <a:lnTo>
                    <a:pt x="30" y="16"/>
                  </a:lnTo>
                  <a:lnTo>
                    <a:pt x="27" y="17"/>
                  </a:lnTo>
                  <a:lnTo>
                    <a:pt x="24" y="18"/>
                  </a:lnTo>
                  <a:lnTo>
                    <a:pt x="21"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5" name="Freeform 266"/>
            <p:cNvSpPr>
              <a:spLocks/>
            </p:cNvSpPr>
            <p:nvPr/>
          </p:nvSpPr>
          <p:spPr bwMode="auto">
            <a:xfrm>
              <a:off x="4202" y="2773"/>
              <a:ext cx="43" cy="25"/>
            </a:xfrm>
            <a:custGeom>
              <a:avLst/>
              <a:gdLst>
                <a:gd name="T0" fmla="*/ 20 w 43"/>
                <a:gd name="T1" fmla="*/ 24 h 25"/>
                <a:gd name="T2" fmla="*/ 20 w 43"/>
                <a:gd name="T3" fmla="*/ 24 h 25"/>
                <a:gd name="T4" fmla="*/ 16 w 43"/>
                <a:gd name="T5" fmla="*/ 23 h 25"/>
                <a:gd name="T6" fmla="*/ 12 w 43"/>
                <a:gd name="T7" fmla="*/ 23 h 25"/>
                <a:gd name="T8" fmla="*/ 8 w 43"/>
                <a:gd name="T9" fmla="*/ 21 h 25"/>
                <a:gd name="T10" fmla="*/ 5 w 43"/>
                <a:gd name="T11" fmla="*/ 19 h 25"/>
                <a:gd name="T12" fmla="*/ 3 w 43"/>
                <a:gd name="T13" fmla="*/ 17 h 25"/>
                <a:gd name="T14" fmla="*/ 1 w 43"/>
                <a:gd name="T15" fmla="*/ 15 h 25"/>
                <a:gd name="T16" fmla="*/ 0 w 43"/>
                <a:gd name="T17" fmla="*/ 12 h 25"/>
                <a:gd name="T18" fmla="*/ 0 w 43"/>
                <a:gd name="T19" fmla="*/ 10 h 25"/>
                <a:gd name="T20" fmla="*/ 1 w 43"/>
                <a:gd name="T21" fmla="*/ 8 h 25"/>
                <a:gd name="T22" fmla="*/ 2 w 43"/>
                <a:gd name="T23" fmla="*/ 5 h 25"/>
                <a:gd name="T24" fmla="*/ 4 w 43"/>
                <a:gd name="T25" fmla="*/ 4 h 25"/>
                <a:gd name="T26" fmla="*/ 7 w 43"/>
                <a:gd name="T27" fmla="*/ 2 h 25"/>
                <a:gd name="T28" fmla="*/ 10 w 43"/>
                <a:gd name="T29" fmla="*/ 1 h 25"/>
                <a:gd name="T30" fmla="*/ 14 w 43"/>
                <a:gd name="T31" fmla="*/ 0 h 25"/>
                <a:gd name="T32" fmla="*/ 18 w 43"/>
                <a:gd name="T33" fmla="*/ 0 h 25"/>
                <a:gd name="T34" fmla="*/ 22 w 43"/>
                <a:gd name="T35" fmla="*/ 0 h 25"/>
                <a:gd name="T36" fmla="*/ 26 w 43"/>
                <a:gd name="T37" fmla="*/ 0 h 25"/>
                <a:gd name="T38" fmla="*/ 30 w 43"/>
                <a:gd name="T39" fmla="*/ 1 h 25"/>
                <a:gd name="T40" fmla="*/ 34 w 43"/>
                <a:gd name="T41" fmla="*/ 2 h 25"/>
                <a:gd name="T42" fmla="*/ 36 w 43"/>
                <a:gd name="T43" fmla="*/ 4 h 25"/>
                <a:gd name="T44" fmla="*/ 39 w 43"/>
                <a:gd name="T45" fmla="*/ 6 h 25"/>
                <a:gd name="T46" fmla="*/ 40 w 43"/>
                <a:gd name="T47" fmla="*/ 8 h 25"/>
                <a:gd name="T48" fmla="*/ 42 w 43"/>
                <a:gd name="T49" fmla="*/ 11 h 25"/>
                <a:gd name="T50" fmla="*/ 42 w 43"/>
                <a:gd name="T51" fmla="*/ 13 h 25"/>
                <a:gd name="T52" fmla="*/ 41 w 43"/>
                <a:gd name="T53" fmla="*/ 16 h 25"/>
                <a:gd name="T54" fmla="*/ 39 w 43"/>
                <a:gd name="T55" fmla="*/ 18 h 25"/>
                <a:gd name="T56" fmla="*/ 38 w 43"/>
                <a:gd name="T57" fmla="*/ 20 h 25"/>
                <a:gd name="T58" fmla="*/ 35 w 43"/>
                <a:gd name="T59" fmla="*/ 21 h 25"/>
                <a:gd name="T60" fmla="*/ 32 w 43"/>
                <a:gd name="T61" fmla="*/ 23 h 25"/>
                <a:gd name="T62" fmla="*/ 28 w 43"/>
                <a:gd name="T63" fmla="*/ 24 h 25"/>
                <a:gd name="T64" fmla="*/ 24 w 43"/>
                <a:gd name="T65" fmla="*/ 24 h 25"/>
                <a:gd name="T66" fmla="*/ 20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20" y="24"/>
                  </a:moveTo>
                  <a:lnTo>
                    <a:pt x="20" y="24"/>
                  </a:lnTo>
                  <a:lnTo>
                    <a:pt x="16" y="23"/>
                  </a:lnTo>
                  <a:lnTo>
                    <a:pt x="12" y="23"/>
                  </a:lnTo>
                  <a:lnTo>
                    <a:pt x="8" y="21"/>
                  </a:lnTo>
                  <a:lnTo>
                    <a:pt x="5" y="19"/>
                  </a:lnTo>
                  <a:lnTo>
                    <a:pt x="3" y="17"/>
                  </a:lnTo>
                  <a:lnTo>
                    <a:pt x="1" y="15"/>
                  </a:lnTo>
                  <a:lnTo>
                    <a:pt x="0" y="12"/>
                  </a:lnTo>
                  <a:lnTo>
                    <a:pt x="0" y="10"/>
                  </a:lnTo>
                  <a:lnTo>
                    <a:pt x="1" y="8"/>
                  </a:lnTo>
                  <a:lnTo>
                    <a:pt x="2" y="5"/>
                  </a:lnTo>
                  <a:lnTo>
                    <a:pt x="4" y="4"/>
                  </a:lnTo>
                  <a:lnTo>
                    <a:pt x="7" y="2"/>
                  </a:lnTo>
                  <a:lnTo>
                    <a:pt x="10" y="1"/>
                  </a:lnTo>
                  <a:lnTo>
                    <a:pt x="14" y="0"/>
                  </a:lnTo>
                  <a:lnTo>
                    <a:pt x="18" y="0"/>
                  </a:lnTo>
                  <a:lnTo>
                    <a:pt x="22" y="0"/>
                  </a:lnTo>
                  <a:lnTo>
                    <a:pt x="26" y="0"/>
                  </a:lnTo>
                  <a:lnTo>
                    <a:pt x="30" y="1"/>
                  </a:lnTo>
                  <a:lnTo>
                    <a:pt x="34" y="2"/>
                  </a:lnTo>
                  <a:lnTo>
                    <a:pt x="36" y="4"/>
                  </a:lnTo>
                  <a:lnTo>
                    <a:pt x="39" y="6"/>
                  </a:lnTo>
                  <a:lnTo>
                    <a:pt x="40" y="8"/>
                  </a:lnTo>
                  <a:lnTo>
                    <a:pt x="42" y="11"/>
                  </a:lnTo>
                  <a:lnTo>
                    <a:pt x="42" y="13"/>
                  </a:lnTo>
                  <a:lnTo>
                    <a:pt x="41" y="16"/>
                  </a:lnTo>
                  <a:lnTo>
                    <a:pt x="39" y="18"/>
                  </a:lnTo>
                  <a:lnTo>
                    <a:pt x="38" y="20"/>
                  </a:lnTo>
                  <a:lnTo>
                    <a:pt x="35" y="21"/>
                  </a:lnTo>
                  <a:lnTo>
                    <a:pt x="32" y="23"/>
                  </a:lnTo>
                  <a:lnTo>
                    <a:pt x="28" y="24"/>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6" name="Freeform 267"/>
            <p:cNvSpPr>
              <a:spLocks/>
            </p:cNvSpPr>
            <p:nvPr/>
          </p:nvSpPr>
          <p:spPr bwMode="auto">
            <a:xfrm>
              <a:off x="4237" y="2796"/>
              <a:ext cx="2" cy="3"/>
            </a:xfrm>
            <a:custGeom>
              <a:avLst/>
              <a:gdLst>
                <a:gd name="T0" fmla="*/ 1 w 2"/>
                <a:gd name="T1" fmla="*/ 2 h 3"/>
                <a:gd name="T2" fmla="*/ 1 w 2"/>
                <a:gd name="T3" fmla="*/ 1 h 3"/>
                <a:gd name="T4" fmla="*/ 1 w 2"/>
                <a:gd name="T5" fmla="*/ 0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1"/>
                  </a:lnTo>
                  <a:lnTo>
                    <a:pt x="1" y="0"/>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7" name="Freeform 268"/>
            <p:cNvSpPr>
              <a:spLocks/>
            </p:cNvSpPr>
            <p:nvPr/>
          </p:nvSpPr>
          <p:spPr bwMode="auto">
            <a:xfrm>
              <a:off x="4206" y="2796"/>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6 w 31"/>
                <a:gd name="T19" fmla="*/ 1 h 7"/>
                <a:gd name="T20" fmla="*/ 25 w 31"/>
                <a:gd name="T21" fmla="*/ 1 h 7"/>
                <a:gd name="T22" fmla="*/ 23 w 31"/>
                <a:gd name="T23" fmla="*/ 1 h 7"/>
                <a:gd name="T24" fmla="*/ 22 w 31"/>
                <a:gd name="T25" fmla="*/ 1 h 7"/>
                <a:gd name="T26" fmla="*/ 18 w 31"/>
                <a:gd name="T27" fmla="*/ 2 h 7"/>
                <a:gd name="T28" fmla="*/ 14 w 31"/>
                <a:gd name="T29" fmla="*/ 2 h 7"/>
                <a:gd name="T30" fmla="*/ 9 w 31"/>
                <a:gd name="T31" fmla="*/ 1 h 7"/>
                <a:gd name="T32" fmla="*/ 3 w 31"/>
                <a:gd name="T33" fmla="*/ 0 h 7"/>
                <a:gd name="T34" fmla="*/ 0 w 31"/>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 h="7">
                  <a:moveTo>
                    <a:pt x="0" y="5"/>
                  </a:moveTo>
                  <a:lnTo>
                    <a:pt x="8" y="6"/>
                  </a:lnTo>
                  <a:lnTo>
                    <a:pt x="13" y="6"/>
                  </a:lnTo>
                  <a:lnTo>
                    <a:pt x="18" y="6"/>
                  </a:lnTo>
                  <a:lnTo>
                    <a:pt x="23" y="6"/>
                  </a:lnTo>
                  <a:lnTo>
                    <a:pt x="26" y="6"/>
                  </a:lnTo>
                  <a:lnTo>
                    <a:pt x="28" y="5"/>
                  </a:lnTo>
                  <a:lnTo>
                    <a:pt x="29" y="5"/>
                  </a:lnTo>
                  <a:lnTo>
                    <a:pt x="30" y="4"/>
                  </a:lnTo>
                  <a:lnTo>
                    <a:pt x="26" y="1"/>
                  </a:lnTo>
                  <a:lnTo>
                    <a:pt x="25" y="1"/>
                  </a:lnTo>
                  <a:lnTo>
                    <a:pt x="23" y="1"/>
                  </a:lnTo>
                  <a:lnTo>
                    <a:pt x="22" y="1"/>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8" name="Freeform 269"/>
            <p:cNvSpPr>
              <a:spLocks/>
            </p:cNvSpPr>
            <p:nvPr/>
          </p:nvSpPr>
          <p:spPr bwMode="auto">
            <a:xfrm>
              <a:off x="4203" y="2796"/>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99" name="Freeform 270"/>
            <p:cNvSpPr>
              <a:spLocks/>
            </p:cNvSpPr>
            <p:nvPr/>
          </p:nvSpPr>
          <p:spPr bwMode="auto">
            <a:xfrm>
              <a:off x="4139" y="2756"/>
              <a:ext cx="48" cy="21"/>
            </a:xfrm>
            <a:custGeom>
              <a:avLst/>
              <a:gdLst>
                <a:gd name="T0" fmla="*/ 0 w 48"/>
                <a:gd name="T1" fmla="*/ 7 h 21"/>
                <a:gd name="T2" fmla="*/ 0 w 48"/>
                <a:gd name="T3" fmla="*/ 9 h 21"/>
                <a:gd name="T4" fmla="*/ 2 w 48"/>
                <a:gd name="T5" fmla="*/ 12 h 21"/>
                <a:gd name="T6" fmla="*/ 4 w 48"/>
                <a:gd name="T7" fmla="*/ 14 h 21"/>
                <a:gd name="T8" fmla="*/ 6 w 48"/>
                <a:gd name="T9" fmla="*/ 15 h 21"/>
                <a:gd name="T10" fmla="*/ 9 w 48"/>
                <a:gd name="T11" fmla="*/ 17 h 21"/>
                <a:gd name="T12" fmla="*/ 13 w 48"/>
                <a:gd name="T13" fmla="*/ 18 h 21"/>
                <a:gd name="T14" fmla="*/ 17 w 48"/>
                <a:gd name="T15" fmla="*/ 20 h 21"/>
                <a:gd name="T16" fmla="*/ 22 w 48"/>
                <a:gd name="T17" fmla="*/ 20 h 21"/>
                <a:gd name="T18" fmla="*/ 27 w 48"/>
                <a:gd name="T19" fmla="*/ 20 h 21"/>
                <a:gd name="T20" fmla="*/ 31 w 48"/>
                <a:gd name="T21" fmla="*/ 20 h 21"/>
                <a:gd name="T22" fmla="*/ 35 w 48"/>
                <a:gd name="T23" fmla="*/ 19 h 21"/>
                <a:gd name="T24" fmla="*/ 39 w 48"/>
                <a:gd name="T25" fmla="*/ 18 h 21"/>
                <a:gd name="T26" fmla="*/ 42 w 48"/>
                <a:gd name="T27" fmla="*/ 16 h 21"/>
                <a:gd name="T28" fmla="*/ 44 w 48"/>
                <a:gd name="T29" fmla="*/ 15 h 21"/>
                <a:gd name="T30" fmla="*/ 46 w 48"/>
                <a:gd name="T31" fmla="*/ 12 h 21"/>
                <a:gd name="T32" fmla="*/ 47 w 48"/>
                <a:gd name="T33" fmla="*/ 10 h 21"/>
                <a:gd name="T34" fmla="*/ 47 w 48"/>
                <a:gd name="T35" fmla="*/ 3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2" y="12"/>
                  </a:lnTo>
                  <a:lnTo>
                    <a:pt x="4" y="14"/>
                  </a:lnTo>
                  <a:lnTo>
                    <a:pt x="6" y="15"/>
                  </a:lnTo>
                  <a:lnTo>
                    <a:pt x="9" y="17"/>
                  </a:lnTo>
                  <a:lnTo>
                    <a:pt x="13" y="18"/>
                  </a:lnTo>
                  <a:lnTo>
                    <a:pt x="17" y="20"/>
                  </a:lnTo>
                  <a:lnTo>
                    <a:pt x="22" y="20"/>
                  </a:lnTo>
                  <a:lnTo>
                    <a:pt x="27" y="20"/>
                  </a:lnTo>
                  <a:lnTo>
                    <a:pt x="31" y="20"/>
                  </a:lnTo>
                  <a:lnTo>
                    <a:pt x="35" y="19"/>
                  </a:lnTo>
                  <a:lnTo>
                    <a:pt x="39" y="18"/>
                  </a:lnTo>
                  <a:lnTo>
                    <a:pt x="42" y="16"/>
                  </a:lnTo>
                  <a:lnTo>
                    <a:pt x="44" y="15"/>
                  </a:lnTo>
                  <a:lnTo>
                    <a:pt x="46" y="12"/>
                  </a:lnTo>
                  <a:lnTo>
                    <a:pt x="47" y="10"/>
                  </a:lnTo>
                  <a:lnTo>
                    <a:pt x="47" y="3"/>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0" name="Freeform 271"/>
            <p:cNvSpPr>
              <a:spLocks/>
            </p:cNvSpPr>
            <p:nvPr/>
          </p:nvSpPr>
          <p:spPr bwMode="auto">
            <a:xfrm>
              <a:off x="4139" y="2756"/>
              <a:ext cx="54" cy="27"/>
            </a:xfrm>
            <a:custGeom>
              <a:avLst/>
              <a:gdLst>
                <a:gd name="T0" fmla="*/ 0 w 54"/>
                <a:gd name="T1" fmla="*/ 9 h 27"/>
                <a:gd name="T2" fmla="*/ 0 w 54"/>
                <a:gd name="T3" fmla="*/ 9 h 27"/>
                <a:gd name="T4" fmla="*/ 0 w 54"/>
                <a:gd name="T5" fmla="*/ 12 h 27"/>
                <a:gd name="T6" fmla="*/ 2 w 54"/>
                <a:gd name="T7" fmla="*/ 15 h 27"/>
                <a:gd name="T8" fmla="*/ 4 w 54"/>
                <a:gd name="T9" fmla="*/ 18 h 27"/>
                <a:gd name="T10" fmla="*/ 7 w 54"/>
                <a:gd name="T11" fmla="*/ 20 h 27"/>
                <a:gd name="T12" fmla="*/ 10 w 54"/>
                <a:gd name="T13" fmla="*/ 22 h 27"/>
                <a:gd name="T14" fmla="*/ 15 w 54"/>
                <a:gd name="T15" fmla="*/ 24 h 27"/>
                <a:gd name="T16" fmla="*/ 19 w 54"/>
                <a:gd name="T17" fmla="*/ 26 h 27"/>
                <a:gd name="T18" fmla="*/ 25 w 54"/>
                <a:gd name="T19" fmla="*/ 26 h 27"/>
                <a:gd name="T20" fmla="*/ 30 w 54"/>
                <a:gd name="T21" fmla="*/ 26 h 27"/>
                <a:gd name="T22" fmla="*/ 35 w 54"/>
                <a:gd name="T23" fmla="*/ 26 h 27"/>
                <a:gd name="T24" fmla="*/ 40 w 54"/>
                <a:gd name="T25" fmla="*/ 25 h 27"/>
                <a:gd name="T26" fmla="*/ 44 w 54"/>
                <a:gd name="T27" fmla="*/ 23 h 27"/>
                <a:gd name="T28" fmla="*/ 47 w 54"/>
                <a:gd name="T29" fmla="*/ 21 h 27"/>
                <a:gd name="T30" fmla="*/ 50 w 54"/>
                <a:gd name="T31" fmla="*/ 19 h 27"/>
                <a:gd name="T32" fmla="*/ 52 w 54"/>
                <a:gd name="T33" fmla="*/ 16 h 27"/>
                <a:gd name="T34" fmla="*/ 53 w 54"/>
                <a:gd name="T35" fmla="*/ 13 h 27"/>
                <a:gd name="T36" fmla="*/ 53 w 54"/>
                <a:gd name="T37" fmla="*/ 4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2" y="15"/>
                  </a:lnTo>
                  <a:lnTo>
                    <a:pt x="4" y="18"/>
                  </a:lnTo>
                  <a:lnTo>
                    <a:pt x="7" y="20"/>
                  </a:lnTo>
                  <a:lnTo>
                    <a:pt x="10" y="22"/>
                  </a:lnTo>
                  <a:lnTo>
                    <a:pt x="15" y="24"/>
                  </a:lnTo>
                  <a:lnTo>
                    <a:pt x="19" y="26"/>
                  </a:lnTo>
                  <a:lnTo>
                    <a:pt x="25" y="26"/>
                  </a:lnTo>
                  <a:lnTo>
                    <a:pt x="30" y="26"/>
                  </a:lnTo>
                  <a:lnTo>
                    <a:pt x="35" y="26"/>
                  </a:lnTo>
                  <a:lnTo>
                    <a:pt x="40" y="25"/>
                  </a:lnTo>
                  <a:lnTo>
                    <a:pt x="44" y="23"/>
                  </a:lnTo>
                  <a:lnTo>
                    <a:pt x="47" y="21"/>
                  </a:lnTo>
                  <a:lnTo>
                    <a:pt x="50" y="19"/>
                  </a:lnTo>
                  <a:lnTo>
                    <a:pt x="52" y="16"/>
                  </a:lnTo>
                  <a:lnTo>
                    <a:pt x="53" y="13"/>
                  </a:lnTo>
                  <a:lnTo>
                    <a:pt x="53" y="4"/>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1" name="Freeform 272"/>
            <p:cNvSpPr>
              <a:spLocks/>
            </p:cNvSpPr>
            <p:nvPr/>
          </p:nvSpPr>
          <p:spPr bwMode="auto">
            <a:xfrm>
              <a:off x="4141" y="2743"/>
              <a:ext cx="46" cy="26"/>
            </a:xfrm>
            <a:custGeom>
              <a:avLst/>
              <a:gdLst>
                <a:gd name="T0" fmla="*/ 21 w 46"/>
                <a:gd name="T1" fmla="*/ 25 h 26"/>
                <a:gd name="T2" fmla="*/ 17 w 46"/>
                <a:gd name="T3" fmla="*/ 24 h 26"/>
                <a:gd name="T4" fmla="*/ 12 w 46"/>
                <a:gd name="T5" fmla="*/ 23 h 26"/>
                <a:gd name="T6" fmla="*/ 8 w 46"/>
                <a:gd name="T7" fmla="*/ 22 h 26"/>
                <a:gd name="T8" fmla="*/ 5 w 46"/>
                <a:gd name="T9" fmla="*/ 19 h 26"/>
                <a:gd name="T10" fmla="*/ 3 w 46"/>
                <a:gd name="T11" fmla="*/ 18 h 26"/>
                <a:gd name="T12" fmla="*/ 1 w 46"/>
                <a:gd name="T13" fmla="*/ 15 h 26"/>
                <a:gd name="T14" fmla="*/ 0 w 46"/>
                <a:gd name="T15" fmla="*/ 13 h 26"/>
                <a:gd name="T16" fmla="*/ 0 w 46"/>
                <a:gd name="T17" fmla="*/ 10 h 26"/>
                <a:gd name="T18" fmla="*/ 0 w 46"/>
                <a:gd name="T19" fmla="*/ 9 h 26"/>
                <a:gd name="T20" fmla="*/ 2 w 46"/>
                <a:gd name="T21" fmla="*/ 6 h 26"/>
                <a:gd name="T22" fmla="*/ 4 w 46"/>
                <a:gd name="T23" fmla="*/ 4 h 26"/>
                <a:gd name="T24" fmla="*/ 7 w 46"/>
                <a:gd name="T25" fmla="*/ 2 h 26"/>
                <a:gd name="T26" fmla="*/ 11 w 46"/>
                <a:gd name="T27" fmla="*/ 1 h 26"/>
                <a:gd name="T28" fmla="*/ 15 w 46"/>
                <a:gd name="T29" fmla="*/ 1 h 26"/>
                <a:gd name="T30" fmla="*/ 19 w 46"/>
                <a:gd name="T31" fmla="*/ 0 h 26"/>
                <a:gd name="T32" fmla="*/ 24 w 46"/>
                <a:gd name="T33" fmla="*/ 0 h 26"/>
                <a:gd name="T34" fmla="*/ 28 w 46"/>
                <a:gd name="T35" fmla="*/ 1 h 26"/>
                <a:gd name="T36" fmla="*/ 32 w 46"/>
                <a:gd name="T37" fmla="*/ 2 h 26"/>
                <a:gd name="T38" fmla="*/ 36 w 46"/>
                <a:gd name="T39" fmla="*/ 3 h 26"/>
                <a:gd name="T40" fmla="*/ 39 w 46"/>
                <a:gd name="T41" fmla="*/ 5 h 26"/>
                <a:gd name="T42" fmla="*/ 41 w 46"/>
                <a:gd name="T43" fmla="*/ 6 h 26"/>
                <a:gd name="T44" fmla="*/ 44 w 46"/>
                <a:gd name="T45" fmla="*/ 9 h 26"/>
                <a:gd name="T46" fmla="*/ 45 w 46"/>
                <a:gd name="T47" fmla="*/ 11 h 26"/>
                <a:gd name="T48" fmla="*/ 45 w 46"/>
                <a:gd name="T49" fmla="*/ 14 h 26"/>
                <a:gd name="T50" fmla="*/ 45 w 46"/>
                <a:gd name="T51" fmla="*/ 16 h 26"/>
                <a:gd name="T52" fmla="*/ 43 w 46"/>
                <a:gd name="T53" fmla="*/ 19 h 26"/>
                <a:gd name="T54" fmla="*/ 41 w 46"/>
                <a:gd name="T55" fmla="*/ 21 h 26"/>
                <a:gd name="T56" fmla="*/ 38 w 46"/>
                <a:gd name="T57" fmla="*/ 22 h 26"/>
                <a:gd name="T58" fmla="*/ 34 w 46"/>
                <a:gd name="T59" fmla="*/ 23 h 26"/>
                <a:gd name="T60" fmla="*/ 30 w 46"/>
                <a:gd name="T61" fmla="*/ 24 h 26"/>
                <a:gd name="T62" fmla="*/ 26 w 46"/>
                <a:gd name="T63" fmla="*/ 25 h 26"/>
                <a:gd name="T64" fmla="*/ 21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1" y="25"/>
                  </a:moveTo>
                  <a:lnTo>
                    <a:pt x="17" y="24"/>
                  </a:lnTo>
                  <a:lnTo>
                    <a:pt x="12" y="23"/>
                  </a:lnTo>
                  <a:lnTo>
                    <a:pt x="8" y="22"/>
                  </a:lnTo>
                  <a:lnTo>
                    <a:pt x="5" y="19"/>
                  </a:lnTo>
                  <a:lnTo>
                    <a:pt x="3" y="18"/>
                  </a:lnTo>
                  <a:lnTo>
                    <a:pt x="1" y="15"/>
                  </a:lnTo>
                  <a:lnTo>
                    <a:pt x="0" y="13"/>
                  </a:lnTo>
                  <a:lnTo>
                    <a:pt x="0" y="10"/>
                  </a:lnTo>
                  <a:lnTo>
                    <a:pt x="0" y="9"/>
                  </a:lnTo>
                  <a:lnTo>
                    <a:pt x="2" y="6"/>
                  </a:lnTo>
                  <a:lnTo>
                    <a:pt x="4" y="4"/>
                  </a:lnTo>
                  <a:lnTo>
                    <a:pt x="7" y="2"/>
                  </a:lnTo>
                  <a:lnTo>
                    <a:pt x="11" y="1"/>
                  </a:lnTo>
                  <a:lnTo>
                    <a:pt x="15" y="1"/>
                  </a:lnTo>
                  <a:lnTo>
                    <a:pt x="19" y="0"/>
                  </a:lnTo>
                  <a:lnTo>
                    <a:pt x="24" y="0"/>
                  </a:lnTo>
                  <a:lnTo>
                    <a:pt x="28" y="1"/>
                  </a:lnTo>
                  <a:lnTo>
                    <a:pt x="32" y="2"/>
                  </a:lnTo>
                  <a:lnTo>
                    <a:pt x="36" y="3"/>
                  </a:lnTo>
                  <a:lnTo>
                    <a:pt x="39" y="5"/>
                  </a:lnTo>
                  <a:lnTo>
                    <a:pt x="41" y="6"/>
                  </a:lnTo>
                  <a:lnTo>
                    <a:pt x="44" y="9"/>
                  </a:lnTo>
                  <a:lnTo>
                    <a:pt x="45" y="11"/>
                  </a:lnTo>
                  <a:lnTo>
                    <a:pt x="45" y="14"/>
                  </a:lnTo>
                  <a:lnTo>
                    <a:pt x="45" y="16"/>
                  </a:lnTo>
                  <a:lnTo>
                    <a:pt x="43" y="19"/>
                  </a:lnTo>
                  <a:lnTo>
                    <a:pt x="41" y="21"/>
                  </a:lnTo>
                  <a:lnTo>
                    <a:pt x="38" y="22"/>
                  </a:lnTo>
                  <a:lnTo>
                    <a:pt x="34" y="23"/>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2" name="Freeform 273"/>
            <p:cNvSpPr>
              <a:spLocks/>
            </p:cNvSpPr>
            <p:nvPr/>
          </p:nvSpPr>
          <p:spPr bwMode="auto">
            <a:xfrm>
              <a:off x="4141" y="2743"/>
              <a:ext cx="52" cy="32"/>
            </a:xfrm>
            <a:custGeom>
              <a:avLst/>
              <a:gdLst>
                <a:gd name="T0" fmla="*/ 24 w 52"/>
                <a:gd name="T1" fmla="*/ 31 h 32"/>
                <a:gd name="T2" fmla="*/ 24 w 52"/>
                <a:gd name="T3" fmla="*/ 31 h 32"/>
                <a:gd name="T4" fmla="*/ 19 w 52"/>
                <a:gd name="T5" fmla="*/ 30 h 32"/>
                <a:gd name="T6" fmla="*/ 14 w 52"/>
                <a:gd name="T7" fmla="*/ 28 h 32"/>
                <a:gd name="T8" fmla="*/ 9 w 52"/>
                <a:gd name="T9" fmla="*/ 27 h 32"/>
                <a:gd name="T10" fmla="*/ 6 w 52"/>
                <a:gd name="T11" fmla="*/ 24 h 32"/>
                <a:gd name="T12" fmla="*/ 3 w 52"/>
                <a:gd name="T13" fmla="*/ 22 h 32"/>
                <a:gd name="T14" fmla="*/ 1 w 52"/>
                <a:gd name="T15" fmla="*/ 19 h 32"/>
                <a:gd name="T16" fmla="*/ 0 w 52"/>
                <a:gd name="T17" fmla="*/ 16 h 32"/>
                <a:gd name="T18" fmla="*/ 0 w 52"/>
                <a:gd name="T19" fmla="*/ 13 h 32"/>
                <a:gd name="T20" fmla="*/ 0 w 52"/>
                <a:gd name="T21" fmla="*/ 11 h 32"/>
                <a:gd name="T22" fmla="*/ 2 w 52"/>
                <a:gd name="T23" fmla="*/ 8 h 32"/>
                <a:gd name="T24" fmla="*/ 5 w 52"/>
                <a:gd name="T25" fmla="*/ 5 h 32"/>
                <a:gd name="T26" fmla="*/ 8 w 52"/>
                <a:gd name="T27" fmla="*/ 3 h 32"/>
                <a:gd name="T28" fmla="*/ 12 w 52"/>
                <a:gd name="T29" fmla="*/ 1 h 32"/>
                <a:gd name="T30" fmla="*/ 17 w 52"/>
                <a:gd name="T31" fmla="*/ 1 h 32"/>
                <a:gd name="T32" fmla="*/ 21 w 52"/>
                <a:gd name="T33" fmla="*/ 0 h 32"/>
                <a:gd name="T34" fmla="*/ 27 w 52"/>
                <a:gd name="T35" fmla="*/ 0 h 32"/>
                <a:gd name="T36" fmla="*/ 32 w 52"/>
                <a:gd name="T37" fmla="*/ 1 h 32"/>
                <a:gd name="T38" fmla="*/ 36 w 52"/>
                <a:gd name="T39" fmla="*/ 2 h 32"/>
                <a:gd name="T40" fmla="*/ 41 w 52"/>
                <a:gd name="T41" fmla="*/ 4 h 32"/>
                <a:gd name="T42" fmla="*/ 44 w 52"/>
                <a:gd name="T43" fmla="*/ 6 h 32"/>
                <a:gd name="T44" fmla="*/ 47 w 52"/>
                <a:gd name="T45" fmla="*/ 8 h 32"/>
                <a:gd name="T46" fmla="*/ 50 w 52"/>
                <a:gd name="T47" fmla="*/ 11 h 32"/>
                <a:gd name="T48" fmla="*/ 51 w 52"/>
                <a:gd name="T49" fmla="*/ 14 h 32"/>
                <a:gd name="T50" fmla="*/ 51 w 52"/>
                <a:gd name="T51" fmla="*/ 17 h 32"/>
                <a:gd name="T52" fmla="*/ 51 w 52"/>
                <a:gd name="T53" fmla="*/ 20 h 32"/>
                <a:gd name="T54" fmla="*/ 49 w 52"/>
                <a:gd name="T55" fmla="*/ 23 h 32"/>
                <a:gd name="T56" fmla="*/ 46 w 52"/>
                <a:gd name="T57" fmla="*/ 26 h 32"/>
                <a:gd name="T58" fmla="*/ 43 w 52"/>
                <a:gd name="T59" fmla="*/ 27 h 32"/>
                <a:gd name="T60" fmla="*/ 39 w 52"/>
                <a:gd name="T61" fmla="*/ 29 h 32"/>
                <a:gd name="T62" fmla="*/ 34 w 52"/>
                <a:gd name="T63" fmla="*/ 30 h 32"/>
                <a:gd name="T64" fmla="*/ 29 w 52"/>
                <a:gd name="T65" fmla="*/ 31 h 32"/>
                <a:gd name="T66" fmla="*/ 24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4" y="31"/>
                  </a:moveTo>
                  <a:lnTo>
                    <a:pt x="24" y="31"/>
                  </a:lnTo>
                  <a:lnTo>
                    <a:pt x="19" y="30"/>
                  </a:lnTo>
                  <a:lnTo>
                    <a:pt x="14" y="28"/>
                  </a:lnTo>
                  <a:lnTo>
                    <a:pt x="9" y="27"/>
                  </a:lnTo>
                  <a:lnTo>
                    <a:pt x="6" y="24"/>
                  </a:lnTo>
                  <a:lnTo>
                    <a:pt x="3" y="22"/>
                  </a:lnTo>
                  <a:lnTo>
                    <a:pt x="1" y="19"/>
                  </a:lnTo>
                  <a:lnTo>
                    <a:pt x="0" y="16"/>
                  </a:lnTo>
                  <a:lnTo>
                    <a:pt x="0" y="13"/>
                  </a:lnTo>
                  <a:lnTo>
                    <a:pt x="0" y="11"/>
                  </a:lnTo>
                  <a:lnTo>
                    <a:pt x="2" y="8"/>
                  </a:lnTo>
                  <a:lnTo>
                    <a:pt x="5" y="5"/>
                  </a:lnTo>
                  <a:lnTo>
                    <a:pt x="8" y="3"/>
                  </a:lnTo>
                  <a:lnTo>
                    <a:pt x="12" y="1"/>
                  </a:lnTo>
                  <a:lnTo>
                    <a:pt x="17" y="1"/>
                  </a:lnTo>
                  <a:lnTo>
                    <a:pt x="21" y="0"/>
                  </a:lnTo>
                  <a:lnTo>
                    <a:pt x="27" y="0"/>
                  </a:lnTo>
                  <a:lnTo>
                    <a:pt x="32" y="1"/>
                  </a:lnTo>
                  <a:lnTo>
                    <a:pt x="36" y="2"/>
                  </a:lnTo>
                  <a:lnTo>
                    <a:pt x="41" y="4"/>
                  </a:lnTo>
                  <a:lnTo>
                    <a:pt x="44" y="6"/>
                  </a:lnTo>
                  <a:lnTo>
                    <a:pt x="47" y="8"/>
                  </a:lnTo>
                  <a:lnTo>
                    <a:pt x="50" y="11"/>
                  </a:lnTo>
                  <a:lnTo>
                    <a:pt x="51" y="14"/>
                  </a:lnTo>
                  <a:lnTo>
                    <a:pt x="51" y="17"/>
                  </a:lnTo>
                  <a:lnTo>
                    <a:pt x="51" y="20"/>
                  </a:lnTo>
                  <a:lnTo>
                    <a:pt x="49" y="23"/>
                  </a:lnTo>
                  <a:lnTo>
                    <a:pt x="46" y="26"/>
                  </a:lnTo>
                  <a:lnTo>
                    <a:pt x="43" y="27"/>
                  </a:lnTo>
                  <a:lnTo>
                    <a:pt x="39" y="29"/>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3" name="Freeform 274"/>
            <p:cNvSpPr>
              <a:spLocks/>
            </p:cNvSpPr>
            <p:nvPr/>
          </p:nvSpPr>
          <p:spPr bwMode="auto">
            <a:xfrm>
              <a:off x="4146" y="2747"/>
              <a:ext cx="36" cy="19"/>
            </a:xfrm>
            <a:custGeom>
              <a:avLst/>
              <a:gdLst>
                <a:gd name="T0" fmla="*/ 16 w 36"/>
                <a:gd name="T1" fmla="*/ 18 h 19"/>
                <a:gd name="T2" fmla="*/ 13 w 36"/>
                <a:gd name="T3" fmla="*/ 18 h 19"/>
                <a:gd name="T4" fmla="*/ 9 w 36"/>
                <a:gd name="T5" fmla="*/ 17 h 19"/>
                <a:gd name="T6" fmla="*/ 7 w 36"/>
                <a:gd name="T7" fmla="*/ 17 h 19"/>
                <a:gd name="T8" fmla="*/ 4 w 36"/>
                <a:gd name="T9" fmla="*/ 15 h 19"/>
                <a:gd name="T10" fmla="*/ 3 w 36"/>
                <a:gd name="T11" fmla="*/ 14 h 19"/>
                <a:gd name="T12" fmla="*/ 1 w 36"/>
                <a:gd name="T13" fmla="*/ 12 h 19"/>
                <a:gd name="T14" fmla="*/ 0 w 36"/>
                <a:gd name="T15" fmla="*/ 10 h 19"/>
                <a:gd name="T16" fmla="*/ 0 w 36"/>
                <a:gd name="T17" fmla="*/ 8 h 19"/>
                <a:gd name="T18" fmla="*/ 0 w 36"/>
                <a:gd name="T19" fmla="*/ 6 h 19"/>
                <a:gd name="T20" fmla="*/ 2 w 36"/>
                <a:gd name="T21" fmla="*/ 5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1 h 19"/>
                <a:gd name="T38" fmla="*/ 28 w 36"/>
                <a:gd name="T39" fmla="*/ 2 h 19"/>
                <a:gd name="T40" fmla="*/ 31 w 36"/>
                <a:gd name="T41" fmla="*/ 4 h 19"/>
                <a:gd name="T42" fmla="*/ 32 w 36"/>
                <a:gd name="T43" fmla="*/ 5 h 19"/>
                <a:gd name="T44" fmla="*/ 34 w 36"/>
                <a:gd name="T45" fmla="*/ 7 h 19"/>
                <a:gd name="T46" fmla="*/ 35 w 36"/>
                <a:gd name="T47" fmla="*/ 9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9" y="17"/>
                  </a:lnTo>
                  <a:lnTo>
                    <a:pt x="7" y="17"/>
                  </a:lnTo>
                  <a:lnTo>
                    <a:pt x="4" y="15"/>
                  </a:lnTo>
                  <a:lnTo>
                    <a:pt x="3" y="14"/>
                  </a:lnTo>
                  <a:lnTo>
                    <a:pt x="1" y="12"/>
                  </a:lnTo>
                  <a:lnTo>
                    <a:pt x="0" y="10"/>
                  </a:lnTo>
                  <a:lnTo>
                    <a:pt x="0" y="8"/>
                  </a:lnTo>
                  <a:lnTo>
                    <a:pt x="0" y="6"/>
                  </a:lnTo>
                  <a:lnTo>
                    <a:pt x="2" y="5"/>
                  </a:lnTo>
                  <a:lnTo>
                    <a:pt x="3" y="3"/>
                  </a:lnTo>
                  <a:lnTo>
                    <a:pt x="6" y="2"/>
                  </a:lnTo>
                  <a:lnTo>
                    <a:pt x="9" y="1"/>
                  </a:lnTo>
                  <a:lnTo>
                    <a:pt x="12" y="0"/>
                  </a:lnTo>
                  <a:lnTo>
                    <a:pt x="15" y="0"/>
                  </a:lnTo>
                  <a:lnTo>
                    <a:pt x="19" y="0"/>
                  </a:lnTo>
                  <a:lnTo>
                    <a:pt x="22" y="0"/>
                  </a:lnTo>
                  <a:lnTo>
                    <a:pt x="26" y="1"/>
                  </a:lnTo>
                  <a:lnTo>
                    <a:pt x="28" y="2"/>
                  </a:lnTo>
                  <a:lnTo>
                    <a:pt x="31" y="4"/>
                  </a:lnTo>
                  <a:lnTo>
                    <a:pt x="32" y="5"/>
                  </a:lnTo>
                  <a:lnTo>
                    <a:pt x="34" y="7"/>
                  </a:lnTo>
                  <a:lnTo>
                    <a:pt x="35" y="9"/>
                  </a:lnTo>
                  <a:lnTo>
                    <a:pt x="35" y="11"/>
                  </a:lnTo>
                  <a:lnTo>
                    <a:pt x="35" y="12"/>
                  </a:lnTo>
                  <a:lnTo>
                    <a:pt x="33" y="14"/>
                  </a:lnTo>
                  <a:lnTo>
                    <a:pt x="32" y="15"/>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4" name="Freeform 275"/>
            <p:cNvSpPr>
              <a:spLocks/>
            </p:cNvSpPr>
            <p:nvPr/>
          </p:nvSpPr>
          <p:spPr bwMode="auto">
            <a:xfrm>
              <a:off x="4146" y="2747"/>
              <a:ext cx="42" cy="25"/>
            </a:xfrm>
            <a:custGeom>
              <a:avLst/>
              <a:gdLst>
                <a:gd name="T0" fmla="*/ 19 w 42"/>
                <a:gd name="T1" fmla="*/ 24 h 25"/>
                <a:gd name="T2" fmla="*/ 19 w 42"/>
                <a:gd name="T3" fmla="*/ 24 h 25"/>
                <a:gd name="T4" fmla="*/ 15 w 42"/>
                <a:gd name="T5" fmla="*/ 24 h 25"/>
                <a:gd name="T6" fmla="*/ 11 w 42"/>
                <a:gd name="T7" fmla="*/ 23 h 25"/>
                <a:gd name="T8" fmla="*/ 8 w 42"/>
                <a:gd name="T9" fmla="*/ 22 h 25"/>
                <a:gd name="T10" fmla="*/ 5 w 42"/>
                <a:gd name="T11" fmla="*/ 20 h 25"/>
                <a:gd name="T12" fmla="*/ 3 w 42"/>
                <a:gd name="T13" fmla="*/ 18 h 25"/>
                <a:gd name="T14" fmla="*/ 1 w 42"/>
                <a:gd name="T15" fmla="*/ 16 h 25"/>
                <a:gd name="T16" fmla="*/ 0 w 42"/>
                <a:gd name="T17" fmla="*/ 13 h 25"/>
                <a:gd name="T18" fmla="*/ 0 w 42"/>
                <a:gd name="T19" fmla="*/ 11 h 25"/>
                <a:gd name="T20" fmla="*/ 0 w 42"/>
                <a:gd name="T21" fmla="*/ 8 h 25"/>
                <a:gd name="T22" fmla="*/ 2 w 42"/>
                <a:gd name="T23" fmla="*/ 6 h 25"/>
                <a:gd name="T24" fmla="*/ 4 w 42"/>
                <a:gd name="T25" fmla="*/ 4 h 25"/>
                <a:gd name="T26" fmla="*/ 7 w 42"/>
                <a:gd name="T27" fmla="*/ 3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1 h 25"/>
                <a:gd name="T40" fmla="*/ 33 w 42"/>
                <a:gd name="T41" fmla="*/ 3 h 25"/>
                <a:gd name="T42" fmla="*/ 36 w 42"/>
                <a:gd name="T43" fmla="*/ 5 h 25"/>
                <a:gd name="T44" fmla="*/ 38 w 42"/>
                <a:gd name="T45" fmla="*/ 7 h 25"/>
                <a:gd name="T46" fmla="*/ 40 w 42"/>
                <a:gd name="T47" fmla="*/ 9 h 25"/>
                <a:gd name="T48" fmla="*/ 41 w 42"/>
                <a:gd name="T49" fmla="*/ 12 h 25"/>
                <a:gd name="T50" fmla="*/ 41 w 42"/>
                <a:gd name="T51" fmla="*/ 14 h 25"/>
                <a:gd name="T52" fmla="*/ 41 w 42"/>
                <a:gd name="T53" fmla="*/ 16 h 25"/>
                <a:gd name="T54" fmla="*/ 39 w 42"/>
                <a:gd name="T55" fmla="*/ 19 h 25"/>
                <a:gd name="T56" fmla="*/ 37 w 42"/>
                <a:gd name="T57" fmla="*/ 20 h 25"/>
                <a:gd name="T58" fmla="*/ 34 w 42"/>
                <a:gd name="T59" fmla="*/ 22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1" y="23"/>
                  </a:lnTo>
                  <a:lnTo>
                    <a:pt x="8" y="22"/>
                  </a:lnTo>
                  <a:lnTo>
                    <a:pt x="5" y="20"/>
                  </a:lnTo>
                  <a:lnTo>
                    <a:pt x="3" y="18"/>
                  </a:lnTo>
                  <a:lnTo>
                    <a:pt x="1" y="16"/>
                  </a:lnTo>
                  <a:lnTo>
                    <a:pt x="0" y="13"/>
                  </a:lnTo>
                  <a:lnTo>
                    <a:pt x="0" y="11"/>
                  </a:lnTo>
                  <a:lnTo>
                    <a:pt x="0" y="8"/>
                  </a:lnTo>
                  <a:lnTo>
                    <a:pt x="2" y="6"/>
                  </a:lnTo>
                  <a:lnTo>
                    <a:pt x="4" y="4"/>
                  </a:lnTo>
                  <a:lnTo>
                    <a:pt x="7" y="3"/>
                  </a:lnTo>
                  <a:lnTo>
                    <a:pt x="10" y="1"/>
                  </a:lnTo>
                  <a:lnTo>
                    <a:pt x="14" y="0"/>
                  </a:lnTo>
                  <a:lnTo>
                    <a:pt x="18" y="0"/>
                  </a:lnTo>
                  <a:lnTo>
                    <a:pt x="22" y="0"/>
                  </a:lnTo>
                  <a:lnTo>
                    <a:pt x="26" y="0"/>
                  </a:lnTo>
                  <a:lnTo>
                    <a:pt x="30" y="1"/>
                  </a:lnTo>
                  <a:lnTo>
                    <a:pt x="33" y="3"/>
                  </a:lnTo>
                  <a:lnTo>
                    <a:pt x="36" y="5"/>
                  </a:lnTo>
                  <a:lnTo>
                    <a:pt x="38" y="7"/>
                  </a:lnTo>
                  <a:lnTo>
                    <a:pt x="40" y="9"/>
                  </a:lnTo>
                  <a:lnTo>
                    <a:pt x="41" y="12"/>
                  </a:lnTo>
                  <a:lnTo>
                    <a:pt x="41" y="14"/>
                  </a:lnTo>
                  <a:lnTo>
                    <a:pt x="41" y="16"/>
                  </a:lnTo>
                  <a:lnTo>
                    <a:pt x="39" y="19"/>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5" name="Freeform 276"/>
            <p:cNvSpPr>
              <a:spLocks/>
            </p:cNvSpPr>
            <p:nvPr/>
          </p:nvSpPr>
          <p:spPr bwMode="auto">
            <a:xfrm>
              <a:off x="4179" y="2769"/>
              <a:ext cx="4" cy="4"/>
            </a:xfrm>
            <a:custGeom>
              <a:avLst/>
              <a:gdLst>
                <a:gd name="T0" fmla="*/ 2 w 4"/>
                <a:gd name="T1" fmla="*/ 3 h 4"/>
                <a:gd name="T2" fmla="*/ 3 w 4"/>
                <a:gd name="T3" fmla="*/ 2 h 4"/>
                <a:gd name="T4" fmla="*/ 2 w 4"/>
                <a:gd name="T5" fmla="*/ 1 h 4"/>
                <a:gd name="T6" fmla="*/ 1 w 4"/>
                <a:gd name="T7" fmla="*/ 0 h 4"/>
                <a:gd name="T8" fmla="*/ 0 w 4"/>
                <a:gd name="T9" fmla="*/ 1 h 4"/>
                <a:gd name="T10" fmla="*/ 2 w 4"/>
                <a:gd name="T11" fmla="*/ 3 h 4"/>
              </a:gdLst>
              <a:ahLst/>
              <a:cxnLst>
                <a:cxn ang="0">
                  <a:pos x="T0" y="T1"/>
                </a:cxn>
                <a:cxn ang="0">
                  <a:pos x="T2" y="T3"/>
                </a:cxn>
                <a:cxn ang="0">
                  <a:pos x="T4" y="T5"/>
                </a:cxn>
                <a:cxn ang="0">
                  <a:pos x="T6" y="T7"/>
                </a:cxn>
                <a:cxn ang="0">
                  <a:pos x="T8" y="T9"/>
                </a:cxn>
                <a:cxn ang="0">
                  <a:pos x="T10" y="T11"/>
                </a:cxn>
              </a:cxnLst>
              <a:rect l="0" t="0" r="r" b="b"/>
              <a:pathLst>
                <a:path w="4" h="4">
                  <a:moveTo>
                    <a:pt x="2" y="3"/>
                  </a:moveTo>
                  <a:lnTo>
                    <a:pt x="3"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6" name="Freeform 277"/>
            <p:cNvSpPr>
              <a:spLocks/>
            </p:cNvSpPr>
            <p:nvPr/>
          </p:nvSpPr>
          <p:spPr bwMode="auto">
            <a:xfrm>
              <a:off x="4150" y="2770"/>
              <a:ext cx="31" cy="8"/>
            </a:xfrm>
            <a:custGeom>
              <a:avLst/>
              <a:gdLst>
                <a:gd name="T0" fmla="*/ 0 w 31"/>
                <a:gd name="T1" fmla="*/ 5 h 8"/>
                <a:gd name="T2" fmla="*/ 7 w 31"/>
                <a:gd name="T3" fmla="*/ 6 h 8"/>
                <a:gd name="T4" fmla="*/ 13 w 31"/>
                <a:gd name="T5" fmla="*/ 7 h 8"/>
                <a:gd name="T6" fmla="*/ 18 w 31"/>
                <a:gd name="T7" fmla="*/ 7 h 8"/>
                <a:gd name="T8" fmla="*/ 23 w 31"/>
                <a:gd name="T9" fmla="*/ 6 h 8"/>
                <a:gd name="T10" fmla="*/ 25 w 31"/>
                <a:gd name="T11" fmla="*/ 6 h 8"/>
                <a:gd name="T12" fmla="*/ 28 w 31"/>
                <a:gd name="T13" fmla="*/ 5 h 8"/>
                <a:gd name="T14" fmla="*/ 28 w 31"/>
                <a:gd name="T15" fmla="*/ 5 h 8"/>
                <a:gd name="T16" fmla="*/ 30 w 31"/>
                <a:gd name="T17" fmla="*/ 4 h 8"/>
                <a:gd name="T18" fmla="*/ 24 w 31"/>
                <a:gd name="T19" fmla="*/ 1 h 8"/>
                <a:gd name="T20" fmla="*/ 25 w 31"/>
                <a:gd name="T21" fmla="*/ 1 h 8"/>
                <a:gd name="T22" fmla="*/ 24 w 31"/>
                <a:gd name="T23" fmla="*/ 1 h 8"/>
                <a:gd name="T24" fmla="*/ 23 w 31"/>
                <a:gd name="T25" fmla="*/ 2 h 8"/>
                <a:gd name="T26" fmla="*/ 21 w 31"/>
                <a:gd name="T27" fmla="*/ 2 h 8"/>
                <a:gd name="T28" fmla="*/ 18 w 31"/>
                <a:gd name="T29" fmla="*/ 2 h 8"/>
                <a:gd name="T30" fmla="*/ 13 w 31"/>
                <a:gd name="T31" fmla="*/ 2 h 8"/>
                <a:gd name="T32" fmla="*/ 9 w 31"/>
                <a:gd name="T33" fmla="*/ 2 h 8"/>
                <a:gd name="T34" fmla="*/ 3 w 31"/>
                <a:gd name="T35" fmla="*/ 0 h 8"/>
                <a:gd name="T36" fmla="*/ 0 w 31"/>
                <a:gd name="T3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 h="8">
                  <a:moveTo>
                    <a:pt x="0" y="5"/>
                  </a:moveTo>
                  <a:lnTo>
                    <a:pt x="7" y="6"/>
                  </a:lnTo>
                  <a:lnTo>
                    <a:pt x="13" y="7"/>
                  </a:lnTo>
                  <a:lnTo>
                    <a:pt x="18" y="7"/>
                  </a:lnTo>
                  <a:lnTo>
                    <a:pt x="23" y="6"/>
                  </a:lnTo>
                  <a:lnTo>
                    <a:pt x="25" y="6"/>
                  </a:lnTo>
                  <a:lnTo>
                    <a:pt x="28" y="5"/>
                  </a:lnTo>
                  <a:lnTo>
                    <a:pt x="28" y="5"/>
                  </a:lnTo>
                  <a:lnTo>
                    <a:pt x="30" y="4"/>
                  </a:lnTo>
                  <a:lnTo>
                    <a:pt x="24" y="1"/>
                  </a:lnTo>
                  <a:lnTo>
                    <a:pt x="25" y="1"/>
                  </a:lnTo>
                  <a:lnTo>
                    <a:pt x="24" y="1"/>
                  </a:lnTo>
                  <a:lnTo>
                    <a:pt x="23" y="2"/>
                  </a:lnTo>
                  <a:lnTo>
                    <a:pt x="21" y="2"/>
                  </a:lnTo>
                  <a:lnTo>
                    <a:pt x="18" y="2"/>
                  </a:lnTo>
                  <a:lnTo>
                    <a:pt x="13"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7" name="Freeform 278"/>
            <p:cNvSpPr>
              <a:spLocks/>
            </p:cNvSpPr>
            <p:nvPr/>
          </p:nvSpPr>
          <p:spPr bwMode="auto">
            <a:xfrm>
              <a:off x="4147" y="2770"/>
              <a:ext cx="1" cy="4"/>
            </a:xfrm>
            <a:custGeom>
              <a:avLst/>
              <a:gdLst>
                <a:gd name="T0" fmla="*/ 0 w 1"/>
                <a:gd name="T1" fmla="*/ 0 h 4"/>
                <a:gd name="T2" fmla="*/ 0 w 1"/>
                <a:gd name="T3" fmla="*/ 0 h 4"/>
                <a:gd name="T4" fmla="*/ 0 w 1"/>
                <a:gd name="T5" fmla="*/ 1 h 4"/>
                <a:gd name="T6" fmla="*/ 0 w 1"/>
                <a:gd name="T7" fmla="*/ 2 h 4"/>
                <a:gd name="T8" fmla="*/ 0 w 1"/>
                <a:gd name="T9" fmla="*/ 3 h 4"/>
                <a:gd name="T10" fmla="*/ 0 w 1"/>
                <a:gd name="T11" fmla="*/ 0 h 4"/>
              </a:gdLst>
              <a:ahLst/>
              <a:cxnLst>
                <a:cxn ang="0">
                  <a:pos x="T0" y="T1"/>
                </a:cxn>
                <a:cxn ang="0">
                  <a:pos x="T2" y="T3"/>
                </a:cxn>
                <a:cxn ang="0">
                  <a:pos x="T4" y="T5"/>
                </a:cxn>
                <a:cxn ang="0">
                  <a:pos x="T6" y="T7"/>
                </a:cxn>
                <a:cxn ang="0">
                  <a:pos x="T8" y="T9"/>
                </a:cxn>
                <a:cxn ang="0">
                  <a:pos x="T10" y="T11"/>
                </a:cxn>
              </a:cxnLst>
              <a:rect l="0" t="0" r="r" b="b"/>
              <a:pathLst>
                <a:path w="1" h="4">
                  <a:moveTo>
                    <a:pt x="0" y="0"/>
                  </a:moveTo>
                  <a:lnTo>
                    <a:pt x="0" y="0"/>
                  </a:lnTo>
                  <a:lnTo>
                    <a:pt x="0" y="1"/>
                  </a:lnTo>
                  <a:lnTo>
                    <a:pt x="0" y="2"/>
                  </a:lnTo>
                  <a:lnTo>
                    <a:pt x="0" y="3"/>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8" name="Freeform 279"/>
            <p:cNvSpPr>
              <a:spLocks/>
            </p:cNvSpPr>
            <p:nvPr/>
          </p:nvSpPr>
          <p:spPr bwMode="auto">
            <a:xfrm>
              <a:off x="4082" y="2731"/>
              <a:ext cx="48" cy="20"/>
            </a:xfrm>
            <a:custGeom>
              <a:avLst/>
              <a:gdLst>
                <a:gd name="T0" fmla="*/ 0 w 48"/>
                <a:gd name="T1" fmla="*/ 6 h 20"/>
                <a:gd name="T2" fmla="*/ 1 w 48"/>
                <a:gd name="T3" fmla="*/ 9 h 20"/>
                <a:gd name="T4" fmla="*/ 2 w 48"/>
                <a:gd name="T5" fmla="*/ 11 h 20"/>
                <a:gd name="T6" fmla="*/ 4 w 48"/>
                <a:gd name="T7" fmla="*/ 13 h 20"/>
                <a:gd name="T8" fmla="*/ 6 w 48"/>
                <a:gd name="T9" fmla="*/ 15 h 20"/>
                <a:gd name="T10" fmla="*/ 10 w 48"/>
                <a:gd name="T11" fmla="*/ 17 h 20"/>
                <a:gd name="T12" fmla="*/ 13 w 48"/>
                <a:gd name="T13" fmla="*/ 18 h 20"/>
                <a:gd name="T14" fmla="*/ 17 w 48"/>
                <a:gd name="T15" fmla="*/ 19 h 20"/>
                <a:gd name="T16" fmla="*/ 22 w 48"/>
                <a:gd name="T17" fmla="*/ 19 h 20"/>
                <a:gd name="T18" fmla="*/ 27 w 48"/>
                <a:gd name="T19" fmla="*/ 19 h 20"/>
                <a:gd name="T20" fmla="*/ 31 w 48"/>
                <a:gd name="T21" fmla="*/ 19 h 20"/>
                <a:gd name="T22" fmla="*/ 35 w 48"/>
                <a:gd name="T23" fmla="*/ 18 h 20"/>
                <a:gd name="T24" fmla="*/ 39 w 48"/>
                <a:gd name="T25" fmla="*/ 17 h 20"/>
                <a:gd name="T26" fmla="*/ 42 w 48"/>
                <a:gd name="T27" fmla="*/ 15 h 20"/>
                <a:gd name="T28" fmla="*/ 44 w 48"/>
                <a:gd name="T29" fmla="*/ 14 h 20"/>
                <a:gd name="T30" fmla="*/ 46 w 48"/>
                <a:gd name="T31" fmla="*/ 11 h 20"/>
                <a:gd name="T32" fmla="*/ 46 w 48"/>
                <a:gd name="T33" fmla="*/ 9 h 20"/>
                <a:gd name="T34" fmla="*/ 47 w 48"/>
                <a:gd name="T35" fmla="*/ 3 h 20"/>
                <a:gd name="T36" fmla="*/ 1 w 48"/>
                <a:gd name="T37" fmla="*/ 0 h 20"/>
                <a:gd name="T38" fmla="*/ 0 w 48"/>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0">
                  <a:moveTo>
                    <a:pt x="0" y="6"/>
                  </a:moveTo>
                  <a:lnTo>
                    <a:pt x="1" y="9"/>
                  </a:lnTo>
                  <a:lnTo>
                    <a:pt x="2" y="11"/>
                  </a:lnTo>
                  <a:lnTo>
                    <a:pt x="4" y="13"/>
                  </a:lnTo>
                  <a:lnTo>
                    <a:pt x="6" y="15"/>
                  </a:lnTo>
                  <a:lnTo>
                    <a:pt x="10" y="17"/>
                  </a:lnTo>
                  <a:lnTo>
                    <a:pt x="13" y="18"/>
                  </a:lnTo>
                  <a:lnTo>
                    <a:pt x="17" y="19"/>
                  </a:lnTo>
                  <a:lnTo>
                    <a:pt x="22" y="19"/>
                  </a:lnTo>
                  <a:lnTo>
                    <a:pt x="27" y="19"/>
                  </a:lnTo>
                  <a:lnTo>
                    <a:pt x="31" y="19"/>
                  </a:lnTo>
                  <a:lnTo>
                    <a:pt x="35" y="18"/>
                  </a:lnTo>
                  <a:lnTo>
                    <a:pt x="39" y="17"/>
                  </a:lnTo>
                  <a:lnTo>
                    <a:pt x="42" y="15"/>
                  </a:lnTo>
                  <a:lnTo>
                    <a:pt x="44" y="14"/>
                  </a:lnTo>
                  <a:lnTo>
                    <a:pt x="46" y="11"/>
                  </a:lnTo>
                  <a:lnTo>
                    <a:pt x="46" y="9"/>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09" name="Freeform 280"/>
            <p:cNvSpPr>
              <a:spLocks/>
            </p:cNvSpPr>
            <p:nvPr/>
          </p:nvSpPr>
          <p:spPr bwMode="auto">
            <a:xfrm>
              <a:off x="4082" y="2731"/>
              <a:ext cx="54" cy="26"/>
            </a:xfrm>
            <a:custGeom>
              <a:avLst/>
              <a:gdLst>
                <a:gd name="T0" fmla="*/ 0 w 54"/>
                <a:gd name="T1" fmla="*/ 8 h 26"/>
                <a:gd name="T2" fmla="*/ 0 w 54"/>
                <a:gd name="T3" fmla="*/ 8 h 26"/>
                <a:gd name="T4" fmla="*/ 1 w 54"/>
                <a:gd name="T5" fmla="*/ 12 h 26"/>
                <a:gd name="T6" fmla="*/ 2 w 54"/>
                <a:gd name="T7" fmla="*/ 14 h 26"/>
                <a:gd name="T8" fmla="*/ 4 w 54"/>
                <a:gd name="T9" fmla="*/ 17 h 26"/>
                <a:gd name="T10" fmla="*/ 7 w 54"/>
                <a:gd name="T11" fmla="*/ 20 h 26"/>
                <a:gd name="T12" fmla="*/ 11 w 54"/>
                <a:gd name="T13" fmla="*/ 22 h 26"/>
                <a:gd name="T14" fmla="*/ 15 w 54"/>
                <a:gd name="T15" fmla="*/ 24 h 26"/>
                <a:gd name="T16" fmla="*/ 19 w 54"/>
                <a:gd name="T17" fmla="*/ 25 h 26"/>
                <a:gd name="T18" fmla="*/ 25 w 54"/>
                <a:gd name="T19" fmla="*/ 25 h 26"/>
                <a:gd name="T20" fmla="*/ 30 w 54"/>
                <a:gd name="T21" fmla="*/ 25 h 26"/>
                <a:gd name="T22" fmla="*/ 35 w 54"/>
                <a:gd name="T23" fmla="*/ 25 h 26"/>
                <a:gd name="T24" fmla="*/ 40 w 54"/>
                <a:gd name="T25" fmla="*/ 24 h 26"/>
                <a:gd name="T26" fmla="*/ 44 w 54"/>
                <a:gd name="T27" fmla="*/ 23 h 26"/>
                <a:gd name="T28" fmla="*/ 47 w 54"/>
                <a:gd name="T29" fmla="*/ 20 h 26"/>
                <a:gd name="T30" fmla="*/ 50 w 54"/>
                <a:gd name="T31" fmla="*/ 18 h 26"/>
                <a:gd name="T32" fmla="*/ 52 w 54"/>
                <a:gd name="T33" fmla="*/ 15 h 26"/>
                <a:gd name="T34" fmla="*/ 52 w 54"/>
                <a:gd name="T35" fmla="*/ 12 h 26"/>
                <a:gd name="T36" fmla="*/ 53 w 54"/>
                <a:gd name="T37" fmla="*/ 4 h 26"/>
                <a:gd name="T38" fmla="*/ 1 w 54"/>
                <a:gd name="T39" fmla="*/ 0 h 26"/>
                <a:gd name="T40" fmla="*/ 0 w 54"/>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6">
                  <a:moveTo>
                    <a:pt x="0" y="8"/>
                  </a:moveTo>
                  <a:lnTo>
                    <a:pt x="0" y="8"/>
                  </a:lnTo>
                  <a:lnTo>
                    <a:pt x="1" y="12"/>
                  </a:lnTo>
                  <a:lnTo>
                    <a:pt x="2" y="14"/>
                  </a:lnTo>
                  <a:lnTo>
                    <a:pt x="4" y="17"/>
                  </a:lnTo>
                  <a:lnTo>
                    <a:pt x="7" y="20"/>
                  </a:lnTo>
                  <a:lnTo>
                    <a:pt x="11" y="22"/>
                  </a:lnTo>
                  <a:lnTo>
                    <a:pt x="15" y="24"/>
                  </a:lnTo>
                  <a:lnTo>
                    <a:pt x="19" y="25"/>
                  </a:lnTo>
                  <a:lnTo>
                    <a:pt x="25" y="25"/>
                  </a:lnTo>
                  <a:lnTo>
                    <a:pt x="30" y="25"/>
                  </a:lnTo>
                  <a:lnTo>
                    <a:pt x="35" y="25"/>
                  </a:lnTo>
                  <a:lnTo>
                    <a:pt x="40" y="24"/>
                  </a:lnTo>
                  <a:lnTo>
                    <a:pt x="44" y="23"/>
                  </a:lnTo>
                  <a:lnTo>
                    <a:pt x="47" y="20"/>
                  </a:lnTo>
                  <a:lnTo>
                    <a:pt x="50" y="18"/>
                  </a:lnTo>
                  <a:lnTo>
                    <a:pt x="52" y="15"/>
                  </a:lnTo>
                  <a:lnTo>
                    <a:pt x="52" y="12"/>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0" name="Freeform 281"/>
            <p:cNvSpPr>
              <a:spLocks/>
            </p:cNvSpPr>
            <p:nvPr/>
          </p:nvSpPr>
          <p:spPr bwMode="auto">
            <a:xfrm>
              <a:off x="4084" y="2717"/>
              <a:ext cx="46" cy="26"/>
            </a:xfrm>
            <a:custGeom>
              <a:avLst/>
              <a:gdLst>
                <a:gd name="T0" fmla="*/ 21 w 46"/>
                <a:gd name="T1" fmla="*/ 25 h 26"/>
                <a:gd name="T2" fmla="*/ 17 w 46"/>
                <a:gd name="T3" fmla="*/ 24 h 26"/>
                <a:gd name="T4" fmla="*/ 12 w 46"/>
                <a:gd name="T5" fmla="*/ 23 h 26"/>
                <a:gd name="T6" fmla="*/ 9 w 46"/>
                <a:gd name="T7" fmla="*/ 22 h 26"/>
                <a:gd name="T8" fmla="*/ 5 w 46"/>
                <a:gd name="T9" fmla="*/ 20 h 26"/>
                <a:gd name="T10" fmla="*/ 4 w 46"/>
                <a:gd name="T11" fmla="*/ 19 h 26"/>
                <a:gd name="T12" fmla="*/ 1 w 46"/>
                <a:gd name="T13" fmla="*/ 16 h 26"/>
                <a:gd name="T14" fmla="*/ 0 w 46"/>
                <a:gd name="T15" fmla="*/ 14 h 26"/>
                <a:gd name="T16" fmla="*/ 0 w 46"/>
                <a:gd name="T17" fmla="*/ 11 h 26"/>
                <a:gd name="T18" fmla="*/ 0 w 46"/>
                <a:gd name="T19" fmla="*/ 9 h 26"/>
                <a:gd name="T20" fmla="*/ 2 w 46"/>
                <a:gd name="T21" fmla="*/ 6 h 26"/>
                <a:gd name="T22" fmla="*/ 4 w 46"/>
                <a:gd name="T23" fmla="*/ 4 h 26"/>
                <a:gd name="T24" fmla="*/ 7 w 46"/>
                <a:gd name="T25" fmla="*/ 2 h 26"/>
                <a:gd name="T26" fmla="*/ 11 w 46"/>
                <a:gd name="T27" fmla="*/ 2 h 26"/>
                <a:gd name="T28" fmla="*/ 15 w 46"/>
                <a:gd name="T29" fmla="*/ 1 h 26"/>
                <a:gd name="T30" fmla="*/ 19 w 46"/>
                <a:gd name="T31" fmla="*/ 0 h 26"/>
                <a:gd name="T32" fmla="*/ 24 w 46"/>
                <a:gd name="T33" fmla="*/ 0 h 26"/>
                <a:gd name="T34" fmla="*/ 28 w 46"/>
                <a:gd name="T35" fmla="*/ 1 h 26"/>
                <a:gd name="T36" fmla="*/ 33 w 46"/>
                <a:gd name="T37" fmla="*/ 2 h 26"/>
                <a:gd name="T38" fmla="*/ 37 w 46"/>
                <a:gd name="T39" fmla="*/ 3 h 26"/>
                <a:gd name="T40" fmla="*/ 40 w 46"/>
                <a:gd name="T41" fmla="*/ 5 h 26"/>
                <a:gd name="T42" fmla="*/ 42 w 46"/>
                <a:gd name="T43" fmla="*/ 7 h 26"/>
                <a:gd name="T44" fmla="*/ 44 w 46"/>
                <a:gd name="T45" fmla="*/ 10 h 26"/>
                <a:gd name="T46" fmla="*/ 45 w 46"/>
                <a:gd name="T47" fmla="*/ 12 h 26"/>
                <a:gd name="T48" fmla="*/ 45 w 46"/>
                <a:gd name="T49" fmla="*/ 15 h 26"/>
                <a:gd name="T50" fmla="*/ 44 w 46"/>
                <a:gd name="T51" fmla="*/ 16 h 26"/>
                <a:gd name="T52" fmla="*/ 42 w 46"/>
                <a:gd name="T53" fmla="*/ 19 h 26"/>
                <a:gd name="T54" fmla="*/ 41 w 46"/>
                <a:gd name="T55" fmla="*/ 21 h 26"/>
                <a:gd name="T56" fmla="*/ 38 w 46"/>
                <a:gd name="T57" fmla="*/ 23 h 26"/>
                <a:gd name="T58" fmla="*/ 34 w 46"/>
                <a:gd name="T59" fmla="*/ 24 h 26"/>
                <a:gd name="T60" fmla="*/ 30 w 46"/>
                <a:gd name="T61" fmla="*/ 24 h 26"/>
                <a:gd name="T62" fmla="*/ 26 w 46"/>
                <a:gd name="T63" fmla="*/ 25 h 26"/>
                <a:gd name="T64" fmla="*/ 21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1" y="25"/>
                  </a:moveTo>
                  <a:lnTo>
                    <a:pt x="17" y="24"/>
                  </a:lnTo>
                  <a:lnTo>
                    <a:pt x="12" y="23"/>
                  </a:lnTo>
                  <a:lnTo>
                    <a:pt x="9" y="22"/>
                  </a:lnTo>
                  <a:lnTo>
                    <a:pt x="5" y="20"/>
                  </a:lnTo>
                  <a:lnTo>
                    <a:pt x="4" y="19"/>
                  </a:lnTo>
                  <a:lnTo>
                    <a:pt x="1" y="16"/>
                  </a:lnTo>
                  <a:lnTo>
                    <a:pt x="0" y="14"/>
                  </a:lnTo>
                  <a:lnTo>
                    <a:pt x="0" y="11"/>
                  </a:lnTo>
                  <a:lnTo>
                    <a:pt x="0" y="9"/>
                  </a:lnTo>
                  <a:lnTo>
                    <a:pt x="2" y="6"/>
                  </a:lnTo>
                  <a:lnTo>
                    <a:pt x="4" y="4"/>
                  </a:lnTo>
                  <a:lnTo>
                    <a:pt x="7" y="2"/>
                  </a:lnTo>
                  <a:lnTo>
                    <a:pt x="11" y="2"/>
                  </a:lnTo>
                  <a:lnTo>
                    <a:pt x="15" y="1"/>
                  </a:lnTo>
                  <a:lnTo>
                    <a:pt x="19" y="0"/>
                  </a:lnTo>
                  <a:lnTo>
                    <a:pt x="24" y="0"/>
                  </a:lnTo>
                  <a:lnTo>
                    <a:pt x="28" y="1"/>
                  </a:lnTo>
                  <a:lnTo>
                    <a:pt x="33" y="2"/>
                  </a:lnTo>
                  <a:lnTo>
                    <a:pt x="37" y="3"/>
                  </a:lnTo>
                  <a:lnTo>
                    <a:pt x="40" y="5"/>
                  </a:lnTo>
                  <a:lnTo>
                    <a:pt x="42" y="7"/>
                  </a:lnTo>
                  <a:lnTo>
                    <a:pt x="44" y="10"/>
                  </a:lnTo>
                  <a:lnTo>
                    <a:pt x="45" y="12"/>
                  </a:lnTo>
                  <a:lnTo>
                    <a:pt x="45" y="15"/>
                  </a:lnTo>
                  <a:lnTo>
                    <a:pt x="44" y="16"/>
                  </a:lnTo>
                  <a:lnTo>
                    <a:pt x="42" y="19"/>
                  </a:lnTo>
                  <a:lnTo>
                    <a:pt x="41" y="21"/>
                  </a:lnTo>
                  <a:lnTo>
                    <a:pt x="38" y="23"/>
                  </a:lnTo>
                  <a:lnTo>
                    <a:pt x="34" y="24"/>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1" name="Freeform 282"/>
            <p:cNvSpPr>
              <a:spLocks/>
            </p:cNvSpPr>
            <p:nvPr/>
          </p:nvSpPr>
          <p:spPr bwMode="auto">
            <a:xfrm>
              <a:off x="4084" y="2717"/>
              <a:ext cx="52" cy="32"/>
            </a:xfrm>
            <a:custGeom>
              <a:avLst/>
              <a:gdLst>
                <a:gd name="T0" fmla="*/ 24 w 52"/>
                <a:gd name="T1" fmla="*/ 31 h 32"/>
                <a:gd name="T2" fmla="*/ 24 w 52"/>
                <a:gd name="T3" fmla="*/ 31 h 32"/>
                <a:gd name="T4" fmla="*/ 19 w 52"/>
                <a:gd name="T5" fmla="*/ 30 h 32"/>
                <a:gd name="T6" fmla="*/ 14 w 52"/>
                <a:gd name="T7" fmla="*/ 29 h 32"/>
                <a:gd name="T8" fmla="*/ 10 w 52"/>
                <a:gd name="T9" fmla="*/ 27 h 32"/>
                <a:gd name="T10" fmla="*/ 6 w 52"/>
                <a:gd name="T11" fmla="*/ 25 h 32"/>
                <a:gd name="T12" fmla="*/ 4 w 52"/>
                <a:gd name="T13" fmla="*/ 23 h 32"/>
                <a:gd name="T14" fmla="*/ 1 w 52"/>
                <a:gd name="T15" fmla="*/ 20 h 32"/>
                <a:gd name="T16" fmla="*/ 0 w 52"/>
                <a:gd name="T17" fmla="*/ 17 h 32"/>
                <a:gd name="T18" fmla="*/ 0 w 52"/>
                <a:gd name="T19" fmla="*/ 14 h 32"/>
                <a:gd name="T20" fmla="*/ 0 w 52"/>
                <a:gd name="T21" fmla="*/ 11 h 32"/>
                <a:gd name="T22" fmla="*/ 2 w 52"/>
                <a:gd name="T23" fmla="*/ 8 h 32"/>
                <a:gd name="T24" fmla="*/ 5 w 52"/>
                <a:gd name="T25" fmla="*/ 5 h 32"/>
                <a:gd name="T26" fmla="*/ 8 w 52"/>
                <a:gd name="T27" fmla="*/ 3 h 32"/>
                <a:gd name="T28" fmla="*/ 12 w 52"/>
                <a:gd name="T29" fmla="*/ 2 h 32"/>
                <a:gd name="T30" fmla="*/ 17 w 52"/>
                <a:gd name="T31" fmla="*/ 1 h 32"/>
                <a:gd name="T32" fmla="*/ 22 w 52"/>
                <a:gd name="T33" fmla="*/ 0 h 32"/>
                <a:gd name="T34" fmla="*/ 27 w 52"/>
                <a:gd name="T35" fmla="*/ 0 h 32"/>
                <a:gd name="T36" fmla="*/ 32 w 52"/>
                <a:gd name="T37" fmla="*/ 1 h 32"/>
                <a:gd name="T38" fmla="*/ 37 w 52"/>
                <a:gd name="T39" fmla="*/ 3 h 32"/>
                <a:gd name="T40" fmla="*/ 42 w 52"/>
                <a:gd name="T41" fmla="*/ 4 h 32"/>
                <a:gd name="T42" fmla="*/ 45 w 52"/>
                <a:gd name="T43" fmla="*/ 6 h 32"/>
                <a:gd name="T44" fmla="*/ 48 w 52"/>
                <a:gd name="T45" fmla="*/ 9 h 32"/>
                <a:gd name="T46" fmla="*/ 50 w 52"/>
                <a:gd name="T47" fmla="*/ 12 h 32"/>
                <a:gd name="T48" fmla="*/ 51 w 52"/>
                <a:gd name="T49" fmla="*/ 15 h 32"/>
                <a:gd name="T50" fmla="*/ 51 w 52"/>
                <a:gd name="T51" fmla="*/ 18 h 32"/>
                <a:gd name="T52" fmla="*/ 50 w 52"/>
                <a:gd name="T53" fmla="*/ 20 h 32"/>
                <a:gd name="T54" fmla="*/ 48 w 52"/>
                <a:gd name="T55" fmla="*/ 23 h 32"/>
                <a:gd name="T56" fmla="*/ 46 w 52"/>
                <a:gd name="T57" fmla="*/ 26 h 32"/>
                <a:gd name="T58" fmla="*/ 43 w 52"/>
                <a:gd name="T59" fmla="*/ 28 h 32"/>
                <a:gd name="T60" fmla="*/ 39 w 52"/>
                <a:gd name="T61" fmla="*/ 30 h 32"/>
                <a:gd name="T62" fmla="*/ 34 w 52"/>
                <a:gd name="T63" fmla="*/ 30 h 32"/>
                <a:gd name="T64" fmla="*/ 29 w 52"/>
                <a:gd name="T65" fmla="*/ 31 h 32"/>
                <a:gd name="T66" fmla="*/ 24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4" y="31"/>
                  </a:moveTo>
                  <a:lnTo>
                    <a:pt x="24" y="31"/>
                  </a:lnTo>
                  <a:lnTo>
                    <a:pt x="19" y="30"/>
                  </a:lnTo>
                  <a:lnTo>
                    <a:pt x="14" y="29"/>
                  </a:lnTo>
                  <a:lnTo>
                    <a:pt x="10" y="27"/>
                  </a:lnTo>
                  <a:lnTo>
                    <a:pt x="6" y="25"/>
                  </a:lnTo>
                  <a:lnTo>
                    <a:pt x="4" y="23"/>
                  </a:lnTo>
                  <a:lnTo>
                    <a:pt x="1" y="20"/>
                  </a:lnTo>
                  <a:lnTo>
                    <a:pt x="0" y="17"/>
                  </a:lnTo>
                  <a:lnTo>
                    <a:pt x="0" y="14"/>
                  </a:lnTo>
                  <a:lnTo>
                    <a:pt x="0" y="11"/>
                  </a:lnTo>
                  <a:lnTo>
                    <a:pt x="2" y="8"/>
                  </a:lnTo>
                  <a:lnTo>
                    <a:pt x="5" y="5"/>
                  </a:lnTo>
                  <a:lnTo>
                    <a:pt x="8" y="3"/>
                  </a:lnTo>
                  <a:lnTo>
                    <a:pt x="12" y="2"/>
                  </a:lnTo>
                  <a:lnTo>
                    <a:pt x="17" y="1"/>
                  </a:lnTo>
                  <a:lnTo>
                    <a:pt x="22" y="0"/>
                  </a:lnTo>
                  <a:lnTo>
                    <a:pt x="27" y="0"/>
                  </a:lnTo>
                  <a:lnTo>
                    <a:pt x="32" y="1"/>
                  </a:lnTo>
                  <a:lnTo>
                    <a:pt x="37" y="3"/>
                  </a:lnTo>
                  <a:lnTo>
                    <a:pt x="42" y="4"/>
                  </a:lnTo>
                  <a:lnTo>
                    <a:pt x="45" y="6"/>
                  </a:lnTo>
                  <a:lnTo>
                    <a:pt x="48" y="9"/>
                  </a:lnTo>
                  <a:lnTo>
                    <a:pt x="50" y="12"/>
                  </a:lnTo>
                  <a:lnTo>
                    <a:pt x="51" y="15"/>
                  </a:lnTo>
                  <a:lnTo>
                    <a:pt x="51" y="18"/>
                  </a:lnTo>
                  <a:lnTo>
                    <a:pt x="50" y="20"/>
                  </a:lnTo>
                  <a:lnTo>
                    <a:pt x="48" y="23"/>
                  </a:lnTo>
                  <a:lnTo>
                    <a:pt x="46" y="26"/>
                  </a:lnTo>
                  <a:lnTo>
                    <a:pt x="43" y="28"/>
                  </a:lnTo>
                  <a:lnTo>
                    <a:pt x="39" y="30"/>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2" name="Freeform 283"/>
            <p:cNvSpPr>
              <a:spLocks/>
            </p:cNvSpPr>
            <p:nvPr/>
          </p:nvSpPr>
          <p:spPr bwMode="auto">
            <a:xfrm>
              <a:off x="4089" y="2721"/>
              <a:ext cx="36" cy="19"/>
            </a:xfrm>
            <a:custGeom>
              <a:avLst/>
              <a:gdLst>
                <a:gd name="T0" fmla="*/ 16 w 36"/>
                <a:gd name="T1" fmla="*/ 18 h 19"/>
                <a:gd name="T2" fmla="*/ 13 w 36"/>
                <a:gd name="T3" fmla="*/ 18 h 19"/>
                <a:gd name="T4" fmla="*/ 9 w 36"/>
                <a:gd name="T5" fmla="*/ 17 h 19"/>
                <a:gd name="T6" fmla="*/ 7 w 36"/>
                <a:gd name="T7" fmla="*/ 17 h 19"/>
                <a:gd name="T8" fmla="*/ 4 w 36"/>
                <a:gd name="T9" fmla="*/ 15 h 19"/>
                <a:gd name="T10" fmla="*/ 3 w 36"/>
                <a:gd name="T11" fmla="*/ 14 h 19"/>
                <a:gd name="T12" fmla="*/ 1 w 36"/>
                <a:gd name="T13" fmla="*/ 12 h 19"/>
                <a:gd name="T14" fmla="*/ 0 w 36"/>
                <a:gd name="T15" fmla="*/ 10 h 19"/>
                <a:gd name="T16" fmla="*/ 0 w 36"/>
                <a:gd name="T17" fmla="*/ 8 h 19"/>
                <a:gd name="T18" fmla="*/ 0 w 36"/>
                <a:gd name="T19" fmla="*/ 6 h 19"/>
                <a:gd name="T20" fmla="*/ 2 w 36"/>
                <a:gd name="T21" fmla="*/ 5 h 19"/>
                <a:gd name="T22" fmla="*/ 3 w 36"/>
                <a:gd name="T23" fmla="*/ 3 h 19"/>
                <a:gd name="T24" fmla="*/ 6 w 36"/>
                <a:gd name="T25" fmla="*/ 2 h 19"/>
                <a:gd name="T26" fmla="*/ 8 w 36"/>
                <a:gd name="T27" fmla="*/ 1 h 19"/>
                <a:gd name="T28" fmla="*/ 12 w 36"/>
                <a:gd name="T29" fmla="*/ 0 h 19"/>
                <a:gd name="T30" fmla="*/ 15 w 36"/>
                <a:gd name="T31" fmla="*/ 0 h 19"/>
                <a:gd name="T32" fmla="*/ 19 w 36"/>
                <a:gd name="T33" fmla="*/ 0 h 19"/>
                <a:gd name="T34" fmla="*/ 22 w 36"/>
                <a:gd name="T35" fmla="*/ 1 h 19"/>
                <a:gd name="T36" fmla="*/ 26 w 36"/>
                <a:gd name="T37" fmla="*/ 1 h 19"/>
                <a:gd name="T38" fmla="*/ 28 w 36"/>
                <a:gd name="T39" fmla="*/ 2 h 19"/>
                <a:gd name="T40" fmla="*/ 31 w 36"/>
                <a:gd name="T41" fmla="*/ 4 h 19"/>
                <a:gd name="T42" fmla="*/ 32 w 36"/>
                <a:gd name="T43" fmla="*/ 5 h 19"/>
                <a:gd name="T44" fmla="*/ 34 w 36"/>
                <a:gd name="T45" fmla="*/ 7 h 19"/>
                <a:gd name="T46" fmla="*/ 35 w 36"/>
                <a:gd name="T47" fmla="*/ 9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9" y="17"/>
                  </a:lnTo>
                  <a:lnTo>
                    <a:pt x="7" y="17"/>
                  </a:lnTo>
                  <a:lnTo>
                    <a:pt x="4" y="15"/>
                  </a:lnTo>
                  <a:lnTo>
                    <a:pt x="3" y="14"/>
                  </a:lnTo>
                  <a:lnTo>
                    <a:pt x="1" y="12"/>
                  </a:lnTo>
                  <a:lnTo>
                    <a:pt x="0" y="10"/>
                  </a:lnTo>
                  <a:lnTo>
                    <a:pt x="0" y="8"/>
                  </a:lnTo>
                  <a:lnTo>
                    <a:pt x="0" y="6"/>
                  </a:lnTo>
                  <a:lnTo>
                    <a:pt x="2" y="5"/>
                  </a:lnTo>
                  <a:lnTo>
                    <a:pt x="3" y="3"/>
                  </a:lnTo>
                  <a:lnTo>
                    <a:pt x="6" y="2"/>
                  </a:lnTo>
                  <a:lnTo>
                    <a:pt x="8" y="1"/>
                  </a:lnTo>
                  <a:lnTo>
                    <a:pt x="12" y="0"/>
                  </a:lnTo>
                  <a:lnTo>
                    <a:pt x="15" y="0"/>
                  </a:lnTo>
                  <a:lnTo>
                    <a:pt x="19" y="0"/>
                  </a:lnTo>
                  <a:lnTo>
                    <a:pt x="22" y="1"/>
                  </a:lnTo>
                  <a:lnTo>
                    <a:pt x="26" y="1"/>
                  </a:lnTo>
                  <a:lnTo>
                    <a:pt x="28" y="2"/>
                  </a:lnTo>
                  <a:lnTo>
                    <a:pt x="31" y="4"/>
                  </a:lnTo>
                  <a:lnTo>
                    <a:pt x="32" y="5"/>
                  </a:lnTo>
                  <a:lnTo>
                    <a:pt x="34" y="7"/>
                  </a:lnTo>
                  <a:lnTo>
                    <a:pt x="35" y="9"/>
                  </a:lnTo>
                  <a:lnTo>
                    <a:pt x="35" y="11"/>
                  </a:lnTo>
                  <a:lnTo>
                    <a:pt x="35" y="12"/>
                  </a:lnTo>
                  <a:lnTo>
                    <a:pt x="33" y="14"/>
                  </a:lnTo>
                  <a:lnTo>
                    <a:pt x="32" y="15"/>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3" name="Freeform 284"/>
            <p:cNvSpPr>
              <a:spLocks/>
            </p:cNvSpPr>
            <p:nvPr/>
          </p:nvSpPr>
          <p:spPr bwMode="auto">
            <a:xfrm>
              <a:off x="4089" y="2721"/>
              <a:ext cx="42" cy="25"/>
            </a:xfrm>
            <a:custGeom>
              <a:avLst/>
              <a:gdLst>
                <a:gd name="T0" fmla="*/ 19 w 42"/>
                <a:gd name="T1" fmla="*/ 24 h 25"/>
                <a:gd name="T2" fmla="*/ 19 w 42"/>
                <a:gd name="T3" fmla="*/ 24 h 25"/>
                <a:gd name="T4" fmla="*/ 15 w 42"/>
                <a:gd name="T5" fmla="*/ 24 h 25"/>
                <a:gd name="T6" fmla="*/ 11 w 42"/>
                <a:gd name="T7" fmla="*/ 23 h 25"/>
                <a:gd name="T8" fmla="*/ 8 w 42"/>
                <a:gd name="T9" fmla="*/ 22 h 25"/>
                <a:gd name="T10" fmla="*/ 5 w 42"/>
                <a:gd name="T11" fmla="*/ 20 h 25"/>
                <a:gd name="T12" fmla="*/ 3 w 42"/>
                <a:gd name="T13" fmla="*/ 18 h 25"/>
                <a:gd name="T14" fmla="*/ 1 w 42"/>
                <a:gd name="T15" fmla="*/ 16 h 25"/>
                <a:gd name="T16" fmla="*/ 0 w 42"/>
                <a:gd name="T17" fmla="*/ 13 h 25"/>
                <a:gd name="T18" fmla="*/ 0 w 42"/>
                <a:gd name="T19" fmla="*/ 11 h 25"/>
                <a:gd name="T20" fmla="*/ 0 w 42"/>
                <a:gd name="T21" fmla="*/ 8 h 25"/>
                <a:gd name="T22" fmla="*/ 2 w 42"/>
                <a:gd name="T23" fmla="*/ 6 h 25"/>
                <a:gd name="T24" fmla="*/ 4 w 42"/>
                <a:gd name="T25" fmla="*/ 4 h 25"/>
                <a:gd name="T26" fmla="*/ 7 w 42"/>
                <a:gd name="T27" fmla="*/ 3 h 25"/>
                <a:gd name="T28" fmla="*/ 9 w 42"/>
                <a:gd name="T29" fmla="*/ 1 h 25"/>
                <a:gd name="T30" fmla="*/ 14 w 42"/>
                <a:gd name="T31" fmla="*/ 0 h 25"/>
                <a:gd name="T32" fmla="*/ 18 w 42"/>
                <a:gd name="T33" fmla="*/ 0 h 25"/>
                <a:gd name="T34" fmla="*/ 22 w 42"/>
                <a:gd name="T35" fmla="*/ 0 h 25"/>
                <a:gd name="T36" fmla="*/ 26 w 42"/>
                <a:gd name="T37" fmla="*/ 1 h 25"/>
                <a:gd name="T38" fmla="*/ 30 w 42"/>
                <a:gd name="T39" fmla="*/ 1 h 25"/>
                <a:gd name="T40" fmla="*/ 33 w 42"/>
                <a:gd name="T41" fmla="*/ 3 h 25"/>
                <a:gd name="T42" fmla="*/ 36 w 42"/>
                <a:gd name="T43" fmla="*/ 5 h 25"/>
                <a:gd name="T44" fmla="*/ 38 w 42"/>
                <a:gd name="T45" fmla="*/ 7 h 25"/>
                <a:gd name="T46" fmla="*/ 40 w 42"/>
                <a:gd name="T47" fmla="*/ 9 h 25"/>
                <a:gd name="T48" fmla="*/ 41 w 42"/>
                <a:gd name="T49" fmla="*/ 12 h 25"/>
                <a:gd name="T50" fmla="*/ 41 w 42"/>
                <a:gd name="T51" fmla="*/ 14 h 25"/>
                <a:gd name="T52" fmla="*/ 41 w 42"/>
                <a:gd name="T53" fmla="*/ 16 h 25"/>
                <a:gd name="T54" fmla="*/ 39 w 42"/>
                <a:gd name="T55" fmla="*/ 19 h 25"/>
                <a:gd name="T56" fmla="*/ 37 w 42"/>
                <a:gd name="T57" fmla="*/ 20 h 25"/>
                <a:gd name="T58" fmla="*/ 34 w 42"/>
                <a:gd name="T59" fmla="*/ 22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1" y="23"/>
                  </a:lnTo>
                  <a:lnTo>
                    <a:pt x="8" y="22"/>
                  </a:lnTo>
                  <a:lnTo>
                    <a:pt x="5" y="20"/>
                  </a:lnTo>
                  <a:lnTo>
                    <a:pt x="3" y="18"/>
                  </a:lnTo>
                  <a:lnTo>
                    <a:pt x="1" y="16"/>
                  </a:lnTo>
                  <a:lnTo>
                    <a:pt x="0" y="13"/>
                  </a:lnTo>
                  <a:lnTo>
                    <a:pt x="0" y="11"/>
                  </a:lnTo>
                  <a:lnTo>
                    <a:pt x="0" y="8"/>
                  </a:lnTo>
                  <a:lnTo>
                    <a:pt x="2" y="6"/>
                  </a:lnTo>
                  <a:lnTo>
                    <a:pt x="4" y="4"/>
                  </a:lnTo>
                  <a:lnTo>
                    <a:pt x="7" y="3"/>
                  </a:lnTo>
                  <a:lnTo>
                    <a:pt x="9" y="1"/>
                  </a:lnTo>
                  <a:lnTo>
                    <a:pt x="14" y="0"/>
                  </a:lnTo>
                  <a:lnTo>
                    <a:pt x="18" y="0"/>
                  </a:lnTo>
                  <a:lnTo>
                    <a:pt x="22" y="0"/>
                  </a:lnTo>
                  <a:lnTo>
                    <a:pt x="26" y="1"/>
                  </a:lnTo>
                  <a:lnTo>
                    <a:pt x="30" y="1"/>
                  </a:lnTo>
                  <a:lnTo>
                    <a:pt x="33" y="3"/>
                  </a:lnTo>
                  <a:lnTo>
                    <a:pt x="36" y="5"/>
                  </a:lnTo>
                  <a:lnTo>
                    <a:pt x="38" y="7"/>
                  </a:lnTo>
                  <a:lnTo>
                    <a:pt x="40" y="9"/>
                  </a:lnTo>
                  <a:lnTo>
                    <a:pt x="41" y="12"/>
                  </a:lnTo>
                  <a:lnTo>
                    <a:pt x="41" y="14"/>
                  </a:lnTo>
                  <a:lnTo>
                    <a:pt x="41" y="16"/>
                  </a:lnTo>
                  <a:lnTo>
                    <a:pt x="39" y="19"/>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4" name="Freeform 285"/>
            <p:cNvSpPr>
              <a:spLocks/>
            </p:cNvSpPr>
            <p:nvPr/>
          </p:nvSpPr>
          <p:spPr bwMode="auto">
            <a:xfrm>
              <a:off x="4123" y="2744"/>
              <a:ext cx="2" cy="3"/>
            </a:xfrm>
            <a:custGeom>
              <a:avLst/>
              <a:gdLst>
                <a:gd name="T0" fmla="*/ 1 w 2"/>
                <a:gd name="T1" fmla="*/ 2 h 3"/>
                <a:gd name="T2" fmla="*/ 1 w 2"/>
                <a:gd name="T3" fmla="*/ 2 h 3"/>
                <a:gd name="T4" fmla="*/ 1 w 2"/>
                <a:gd name="T5" fmla="*/ 1 h 3"/>
                <a:gd name="T6" fmla="*/ 0 w 2"/>
                <a:gd name="T7" fmla="*/ 0 h 3"/>
                <a:gd name="T8" fmla="*/ 0 w 2"/>
                <a:gd name="T9" fmla="*/ 0 h 3"/>
                <a:gd name="T10" fmla="*/ 1 w 2"/>
                <a:gd name="T11" fmla="*/ 2 h 3"/>
              </a:gdLst>
              <a:ahLst/>
              <a:cxnLst>
                <a:cxn ang="0">
                  <a:pos x="T0" y="T1"/>
                </a:cxn>
                <a:cxn ang="0">
                  <a:pos x="T2" y="T3"/>
                </a:cxn>
                <a:cxn ang="0">
                  <a:pos x="T4" y="T5"/>
                </a:cxn>
                <a:cxn ang="0">
                  <a:pos x="T6" y="T7"/>
                </a:cxn>
                <a:cxn ang="0">
                  <a:pos x="T8" y="T9"/>
                </a:cxn>
                <a:cxn ang="0">
                  <a:pos x="T10" y="T11"/>
                </a:cxn>
              </a:cxnLst>
              <a:rect l="0" t="0" r="r" b="b"/>
              <a:pathLst>
                <a:path w="2" h="3">
                  <a:moveTo>
                    <a:pt x="1" y="2"/>
                  </a:moveTo>
                  <a:lnTo>
                    <a:pt x="1" y="2"/>
                  </a:lnTo>
                  <a:lnTo>
                    <a:pt x="1" y="1"/>
                  </a:lnTo>
                  <a:lnTo>
                    <a:pt x="0" y="0"/>
                  </a:lnTo>
                  <a:lnTo>
                    <a:pt x="0" y="0"/>
                  </a:lnTo>
                  <a:lnTo>
                    <a:pt x="1"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5" name="Freeform 286"/>
            <p:cNvSpPr>
              <a:spLocks/>
            </p:cNvSpPr>
            <p:nvPr/>
          </p:nvSpPr>
          <p:spPr bwMode="auto">
            <a:xfrm>
              <a:off x="4093" y="2744"/>
              <a:ext cx="30" cy="8"/>
            </a:xfrm>
            <a:custGeom>
              <a:avLst/>
              <a:gdLst>
                <a:gd name="T0" fmla="*/ 0 w 30"/>
                <a:gd name="T1" fmla="*/ 5 h 8"/>
                <a:gd name="T2" fmla="*/ 7 w 30"/>
                <a:gd name="T3" fmla="*/ 6 h 8"/>
                <a:gd name="T4" fmla="*/ 12 w 30"/>
                <a:gd name="T5" fmla="*/ 7 h 8"/>
                <a:gd name="T6" fmla="*/ 17 w 30"/>
                <a:gd name="T7" fmla="*/ 7 h 8"/>
                <a:gd name="T8" fmla="*/ 22 w 30"/>
                <a:gd name="T9" fmla="*/ 6 h 8"/>
                <a:gd name="T10" fmla="*/ 25 w 30"/>
                <a:gd name="T11" fmla="*/ 6 h 8"/>
                <a:gd name="T12" fmla="*/ 27 w 30"/>
                <a:gd name="T13" fmla="*/ 5 h 8"/>
                <a:gd name="T14" fmla="*/ 28 w 30"/>
                <a:gd name="T15" fmla="*/ 5 h 8"/>
                <a:gd name="T16" fmla="*/ 29 w 30"/>
                <a:gd name="T17" fmla="*/ 4 h 8"/>
                <a:gd name="T18" fmla="*/ 25 w 30"/>
                <a:gd name="T19" fmla="*/ 1 h 8"/>
                <a:gd name="T20" fmla="*/ 24 w 30"/>
                <a:gd name="T21" fmla="*/ 1 h 8"/>
                <a:gd name="T22" fmla="*/ 22 w 30"/>
                <a:gd name="T23" fmla="*/ 2 h 8"/>
                <a:gd name="T24" fmla="*/ 21 w 30"/>
                <a:gd name="T25" fmla="*/ 2 h 8"/>
                <a:gd name="T26" fmla="*/ 17 w 30"/>
                <a:gd name="T27" fmla="*/ 2 h 8"/>
                <a:gd name="T28" fmla="*/ 13 w 30"/>
                <a:gd name="T29" fmla="*/ 2 h 8"/>
                <a:gd name="T30" fmla="*/ 9 w 30"/>
                <a:gd name="T31" fmla="*/ 2 h 8"/>
                <a:gd name="T32" fmla="*/ 3 w 30"/>
                <a:gd name="T33" fmla="*/ 0 h 8"/>
                <a:gd name="T34" fmla="*/ 0 w 30"/>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8">
                  <a:moveTo>
                    <a:pt x="0" y="5"/>
                  </a:moveTo>
                  <a:lnTo>
                    <a:pt x="7" y="6"/>
                  </a:lnTo>
                  <a:lnTo>
                    <a:pt x="12" y="7"/>
                  </a:lnTo>
                  <a:lnTo>
                    <a:pt x="17" y="7"/>
                  </a:lnTo>
                  <a:lnTo>
                    <a:pt x="22" y="6"/>
                  </a:lnTo>
                  <a:lnTo>
                    <a:pt x="25" y="6"/>
                  </a:lnTo>
                  <a:lnTo>
                    <a:pt x="27" y="5"/>
                  </a:lnTo>
                  <a:lnTo>
                    <a:pt x="28" y="5"/>
                  </a:lnTo>
                  <a:lnTo>
                    <a:pt x="29" y="4"/>
                  </a:lnTo>
                  <a:lnTo>
                    <a:pt x="25" y="1"/>
                  </a:lnTo>
                  <a:lnTo>
                    <a:pt x="24" y="1"/>
                  </a:lnTo>
                  <a:lnTo>
                    <a:pt x="22" y="2"/>
                  </a:lnTo>
                  <a:lnTo>
                    <a:pt x="21" y="2"/>
                  </a:lnTo>
                  <a:lnTo>
                    <a:pt x="17" y="2"/>
                  </a:lnTo>
                  <a:lnTo>
                    <a:pt x="13"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6" name="Freeform 287"/>
            <p:cNvSpPr>
              <a:spLocks/>
            </p:cNvSpPr>
            <p:nvPr/>
          </p:nvSpPr>
          <p:spPr bwMode="auto">
            <a:xfrm>
              <a:off x="4090" y="2744"/>
              <a:ext cx="2" cy="5"/>
            </a:xfrm>
            <a:custGeom>
              <a:avLst/>
              <a:gdLst>
                <a:gd name="T0" fmla="*/ 1 w 2"/>
                <a:gd name="T1" fmla="*/ 0 h 5"/>
                <a:gd name="T2" fmla="*/ 0 w 2"/>
                <a:gd name="T3" fmla="*/ 0 h 5"/>
                <a:gd name="T4" fmla="*/ 0 w 2"/>
                <a:gd name="T5" fmla="*/ 1 h 5"/>
                <a:gd name="T6" fmla="*/ 0 w 2"/>
                <a:gd name="T7" fmla="*/ 3 h 5"/>
                <a:gd name="T8" fmla="*/ 0 w 2"/>
                <a:gd name="T9" fmla="*/ 4 h 5"/>
                <a:gd name="T10" fmla="*/ 1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1" y="0"/>
                  </a:moveTo>
                  <a:lnTo>
                    <a:pt x="0" y="0"/>
                  </a:lnTo>
                  <a:lnTo>
                    <a:pt x="0" y="1"/>
                  </a:lnTo>
                  <a:lnTo>
                    <a:pt x="0" y="3"/>
                  </a:lnTo>
                  <a:lnTo>
                    <a:pt x="0" y="4"/>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7" name="Freeform 288"/>
            <p:cNvSpPr>
              <a:spLocks/>
            </p:cNvSpPr>
            <p:nvPr/>
          </p:nvSpPr>
          <p:spPr bwMode="auto">
            <a:xfrm>
              <a:off x="4026" y="2705"/>
              <a:ext cx="48" cy="21"/>
            </a:xfrm>
            <a:custGeom>
              <a:avLst/>
              <a:gdLst>
                <a:gd name="T0" fmla="*/ 0 w 48"/>
                <a:gd name="T1" fmla="*/ 7 h 21"/>
                <a:gd name="T2" fmla="*/ 0 w 48"/>
                <a:gd name="T3" fmla="*/ 9 h 21"/>
                <a:gd name="T4" fmla="*/ 1 w 48"/>
                <a:gd name="T5" fmla="*/ 12 h 21"/>
                <a:gd name="T6" fmla="*/ 3 w 48"/>
                <a:gd name="T7" fmla="*/ 14 h 21"/>
                <a:gd name="T8" fmla="*/ 5 w 48"/>
                <a:gd name="T9" fmla="*/ 15 h 21"/>
                <a:gd name="T10" fmla="*/ 9 w 48"/>
                <a:gd name="T11" fmla="*/ 18 h 21"/>
                <a:gd name="T12" fmla="*/ 12 w 48"/>
                <a:gd name="T13" fmla="*/ 18 h 21"/>
                <a:gd name="T14" fmla="*/ 17 w 48"/>
                <a:gd name="T15" fmla="*/ 20 h 21"/>
                <a:gd name="T16" fmla="*/ 21 w 48"/>
                <a:gd name="T17" fmla="*/ 20 h 21"/>
                <a:gd name="T18" fmla="*/ 26 w 48"/>
                <a:gd name="T19" fmla="*/ 20 h 21"/>
                <a:gd name="T20" fmla="*/ 30 w 48"/>
                <a:gd name="T21" fmla="*/ 20 h 21"/>
                <a:gd name="T22" fmla="*/ 35 w 48"/>
                <a:gd name="T23" fmla="*/ 19 h 21"/>
                <a:gd name="T24" fmla="*/ 38 w 48"/>
                <a:gd name="T25" fmla="*/ 18 h 21"/>
                <a:gd name="T26" fmla="*/ 42 w 48"/>
                <a:gd name="T27" fmla="*/ 16 h 21"/>
                <a:gd name="T28" fmla="*/ 43 w 48"/>
                <a:gd name="T29" fmla="*/ 15 h 21"/>
                <a:gd name="T30" fmla="*/ 45 w 48"/>
                <a:gd name="T31" fmla="*/ 12 h 21"/>
                <a:gd name="T32" fmla="*/ 46 w 48"/>
                <a:gd name="T33" fmla="*/ 10 h 21"/>
                <a:gd name="T34" fmla="*/ 47 w 48"/>
                <a:gd name="T35" fmla="*/ 3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1" y="12"/>
                  </a:lnTo>
                  <a:lnTo>
                    <a:pt x="3" y="14"/>
                  </a:lnTo>
                  <a:lnTo>
                    <a:pt x="5" y="15"/>
                  </a:lnTo>
                  <a:lnTo>
                    <a:pt x="9" y="18"/>
                  </a:lnTo>
                  <a:lnTo>
                    <a:pt x="12" y="18"/>
                  </a:lnTo>
                  <a:lnTo>
                    <a:pt x="17" y="20"/>
                  </a:lnTo>
                  <a:lnTo>
                    <a:pt x="21" y="20"/>
                  </a:lnTo>
                  <a:lnTo>
                    <a:pt x="26" y="20"/>
                  </a:lnTo>
                  <a:lnTo>
                    <a:pt x="30" y="20"/>
                  </a:lnTo>
                  <a:lnTo>
                    <a:pt x="35" y="19"/>
                  </a:lnTo>
                  <a:lnTo>
                    <a:pt x="38" y="18"/>
                  </a:lnTo>
                  <a:lnTo>
                    <a:pt x="42" y="16"/>
                  </a:lnTo>
                  <a:lnTo>
                    <a:pt x="43" y="15"/>
                  </a:lnTo>
                  <a:lnTo>
                    <a:pt x="45" y="12"/>
                  </a:lnTo>
                  <a:lnTo>
                    <a:pt x="46" y="10"/>
                  </a:lnTo>
                  <a:lnTo>
                    <a:pt x="47" y="3"/>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8" name="Freeform 289"/>
            <p:cNvSpPr>
              <a:spLocks/>
            </p:cNvSpPr>
            <p:nvPr/>
          </p:nvSpPr>
          <p:spPr bwMode="auto">
            <a:xfrm>
              <a:off x="4026" y="2705"/>
              <a:ext cx="54" cy="27"/>
            </a:xfrm>
            <a:custGeom>
              <a:avLst/>
              <a:gdLst>
                <a:gd name="T0" fmla="*/ 0 w 54"/>
                <a:gd name="T1" fmla="*/ 9 h 27"/>
                <a:gd name="T2" fmla="*/ 0 w 54"/>
                <a:gd name="T3" fmla="*/ 9 h 27"/>
                <a:gd name="T4" fmla="*/ 0 w 54"/>
                <a:gd name="T5" fmla="*/ 12 h 27"/>
                <a:gd name="T6" fmla="*/ 1 w 54"/>
                <a:gd name="T7" fmla="*/ 15 h 27"/>
                <a:gd name="T8" fmla="*/ 3 w 54"/>
                <a:gd name="T9" fmla="*/ 18 h 27"/>
                <a:gd name="T10" fmla="*/ 6 w 54"/>
                <a:gd name="T11" fmla="*/ 20 h 27"/>
                <a:gd name="T12" fmla="*/ 10 w 54"/>
                <a:gd name="T13" fmla="*/ 23 h 27"/>
                <a:gd name="T14" fmla="*/ 14 w 54"/>
                <a:gd name="T15" fmla="*/ 24 h 27"/>
                <a:gd name="T16" fmla="*/ 19 w 54"/>
                <a:gd name="T17" fmla="*/ 26 h 27"/>
                <a:gd name="T18" fmla="*/ 24 w 54"/>
                <a:gd name="T19" fmla="*/ 26 h 27"/>
                <a:gd name="T20" fmla="*/ 29 w 54"/>
                <a:gd name="T21" fmla="*/ 26 h 27"/>
                <a:gd name="T22" fmla="*/ 34 w 54"/>
                <a:gd name="T23" fmla="*/ 26 h 27"/>
                <a:gd name="T24" fmla="*/ 39 w 54"/>
                <a:gd name="T25" fmla="*/ 25 h 27"/>
                <a:gd name="T26" fmla="*/ 43 w 54"/>
                <a:gd name="T27" fmla="*/ 23 h 27"/>
                <a:gd name="T28" fmla="*/ 47 w 54"/>
                <a:gd name="T29" fmla="*/ 21 h 27"/>
                <a:gd name="T30" fmla="*/ 49 w 54"/>
                <a:gd name="T31" fmla="*/ 19 h 27"/>
                <a:gd name="T32" fmla="*/ 51 w 54"/>
                <a:gd name="T33" fmla="*/ 16 h 27"/>
                <a:gd name="T34" fmla="*/ 52 w 54"/>
                <a:gd name="T35" fmla="*/ 13 h 27"/>
                <a:gd name="T36" fmla="*/ 53 w 54"/>
                <a:gd name="T37" fmla="*/ 4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1" y="15"/>
                  </a:lnTo>
                  <a:lnTo>
                    <a:pt x="3" y="18"/>
                  </a:lnTo>
                  <a:lnTo>
                    <a:pt x="6" y="20"/>
                  </a:lnTo>
                  <a:lnTo>
                    <a:pt x="10" y="23"/>
                  </a:lnTo>
                  <a:lnTo>
                    <a:pt x="14" y="24"/>
                  </a:lnTo>
                  <a:lnTo>
                    <a:pt x="19" y="26"/>
                  </a:lnTo>
                  <a:lnTo>
                    <a:pt x="24" y="26"/>
                  </a:lnTo>
                  <a:lnTo>
                    <a:pt x="29" y="26"/>
                  </a:lnTo>
                  <a:lnTo>
                    <a:pt x="34" y="26"/>
                  </a:lnTo>
                  <a:lnTo>
                    <a:pt x="39" y="25"/>
                  </a:lnTo>
                  <a:lnTo>
                    <a:pt x="43" y="23"/>
                  </a:lnTo>
                  <a:lnTo>
                    <a:pt x="47" y="21"/>
                  </a:lnTo>
                  <a:lnTo>
                    <a:pt x="49" y="19"/>
                  </a:lnTo>
                  <a:lnTo>
                    <a:pt x="51" y="16"/>
                  </a:lnTo>
                  <a:lnTo>
                    <a:pt x="52" y="13"/>
                  </a:lnTo>
                  <a:lnTo>
                    <a:pt x="53" y="4"/>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19" name="Freeform 290"/>
            <p:cNvSpPr>
              <a:spLocks/>
            </p:cNvSpPr>
            <p:nvPr/>
          </p:nvSpPr>
          <p:spPr bwMode="auto">
            <a:xfrm>
              <a:off x="4027" y="2692"/>
              <a:ext cx="46" cy="25"/>
            </a:xfrm>
            <a:custGeom>
              <a:avLst/>
              <a:gdLst>
                <a:gd name="T0" fmla="*/ 21 w 46"/>
                <a:gd name="T1" fmla="*/ 24 h 25"/>
                <a:gd name="T2" fmla="*/ 17 w 46"/>
                <a:gd name="T3" fmla="*/ 24 h 25"/>
                <a:gd name="T4" fmla="*/ 12 w 46"/>
                <a:gd name="T5" fmla="*/ 22 h 25"/>
                <a:gd name="T6" fmla="*/ 9 w 46"/>
                <a:gd name="T7" fmla="*/ 21 h 25"/>
                <a:gd name="T8" fmla="*/ 5 w 46"/>
                <a:gd name="T9" fmla="*/ 19 h 25"/>
                <a:gd name="T10" fmla="*/ 4 w 46"/>
                <a:gd name="T11" fmla="*/ 18 h 25"/>
                <a:gd name="T12" fmla="*/ 1 w 46"/>
                <a:gd name="T13" fmla="*/ 15 h 25"/>
                <a:gd name="T14" fmla="*/ 0 w 46"/>
                <a:gd name="T15" fmla="*/ 13 h 25"/>
                <a:gd name="T16" fmla="*/ 0 w 46"/>
                <a:gd name="T17" fmla="*/ 10 h 25"/>
                <a:gd name="T18" fmla="*/ 1 w 46"/>
                <a:gd name="T19" fmla="*/ 8 h 25"/>
                <a:gd name="T20" fmla="*/ 2 w 46"/>
                <a:gd name="T21" fmla="*/ 6 h 25"/>
                <a:gd name="T22" fmla="*/ 4 w 46"/>
                <a:gd name="T23" fmla="*/ 4 h 25"/>
                <a:gd name="T24" fmla="*/ 7 w 46"/>
                <a:gd name="T25" fmla="*/ 2 h 25"/>
                <a:gd name="T26" fmla="*/ 11 w 46"/>
                <a:gd name="T27" fmla="*/ 1 h 25"/>
                <a:gd name="T28" fmla="*/ 15 w 46"/>
                <a:gd name="T29" fmla="*/ 1 h 25"/>
                <a:gd name="T30" fmla="*/ 19 w 46"/>
                <a:gd name="T31" fmla="*/ 0 h 25"/>
                <a:gd name="T32" fmla="*/ 24 w 46"/>
                <a:gd name="T33" fmla="*/ 0 h 25"/>
                <a:gd name="T34" fmla="*/ 28 w 46"/>
                <a:gd name="T35" fmla="*/ 1 h 25"/>
                <a:gd name="T36" fmla="*/ 33 w 46"/>
                <a:gd name="T37" fmla="*/ 2 h 25"/>
                <a:gd name="T38" fmla="*/ 37 w 46"/>
                <a:gd name="T39" fmla="*/ 2 h 25"/>
                <a:gd name="T40" fmla="*/ 40 w 46"/>
                <a:gd name="T41" fmla="*/ 5 h 25"/>
                <a:gd name="T42" fmla="*/ 42 w 46"/>
                <a:gd name="T43" fmla="*/ 6 h 25"/>
                <a:gd name="T44" fmla="*/ 44 w 46"/>
                <a:gd name="T45" fmla="*/ 9 h 25"/>
                <a:gd name="T46" fmla="*/ 45 w 46"/>
                <a:gd name="T47" fmla="*/ 11 h 25"/>
                <a:gd name="T48" fmla="*/ 45 w 46"/>
                <a:gd name="T49" fmla="*/ 14 h 25"/>
                <a:gd name="T50" fmla="*/ 45 w 46"/>
                <a:gd name="T51" fmla="*/ 16 h 25"/>
                <a:gd name="T52" fmla="*/ 43 w 46"/>
                <a:gd name="T53" fmla="*/ 18 h 25"/>
                <a:gd name="T54" fmla="*/ 41 w 46"/>
                <a:gd name="T55" fmla="*/ 20 h 25"/>
                <a:gd name="T56" fmla="*/ 38 w 46"/>
                <a:gd name="T57" fmla="*/ 22 h 25"/>
                <a:gd name="T58" fmla="*/ 34 w 46"/>
                <a:gd name="T59" fmla="*/ 23 h 25"/>
                <a:gd name="T60" fmla="*/ 30 w 46"/>
                <a:gd name="T61" fmla="*/ 24 h 25"/>
                <a:gd name="T62" fmla="*/ 26 w 46"/>
                <a:gd name="T63" fmla="*/ 24 h 25"/>
                <a:gd name="T64" fmla="*/ 21 w 46"/>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5">
                  <a:moveTo>
                    <a:pt x="21" y="24"/>
                  </a:moveTo>
                  <a:lnTo>
                    <a:pt x="17" y="24"/>
                  </a:lnTo>
                  <a:lnTo>
                    <a:pt x="12" y="22"/>
                  </a:lnTo>
                  <a:lnTo>
                    <a:pt x="9" y="21"/>
                  </a:lnTo>
                  <a:lnTo>
                    <a:pt x="5" y="19"/>
                  </a:lnTo>
                  <a:lnTo>
                    <a:pt x="4" y="18"/>
                  </a:lnTo>
                  <a:lnTo>
                    <a:pt x="1" y="15"/>
                  </a:lnTo>
                  <a:lnTo>
                    <a:pt x="0" y="13"/>
                  </a:lnTo>
                  <a:lnTo>
                    <a:pt x="0" y="10"/>
                  </a:lnTo>
                  <a:lnTo>
                    <a:pt x="1" y="8"/>
                  </a:lnTo>
                  <a:lnTo>
                    <a:pt x="2" y="6"/>
                  </a:lnTo>
                  <a:lnTo>
                    <a:pt x="4" y="4"/>
                  </a:lnTo>
                  <a:lnTo>
                    <a:pt x="7" y="2"/>
                  </a:lnTo>
                  <a:lnTo>
                    <a:pt x="11" y="1"/>
                  </a:lnTo>
                  <a:lnTo>
                    <a:pt x="15" y="1"/>
                  </a:lnTo>
                  <a:lnTo>
                    <a:pt x="19" y="0"/>
                  </a:lnTo>
                  <a:lnTo>
                    <a:pt x="24" y="0"/>
                  </a:lnTo>
                  <a:lnTo>
                    <a:pt x="28" y="1"/>
                  </a:lnTo>
                  <a:lnTo>
                    <a:pt x="33" y="2"/>
                  </a:lnTo>
                  <a:lnTo>
                    <a:pt x="37" y="2"/>
                  </a:lnTo>
                  <a:lnTo>
                    <a:pt x="40" y="5"/>
                  </a:lnTo>
                  <a:lnTo>
                    <a:pt x="42" y="6"/>
                  </a:lnTo>
                  <a:lnTo>
                    <a:pt x="44" y="9"/>
                  </a:lnTo>
                  <a:lnTo>
                    <a:pt x="45" y="11"/>
                  </a:lnTo>
                  <a:lnTo>
                    <a:pt x="45" y="14"/>
                  </a:lnTo>
                  <a:lnTo>
                    <a:pt x="45" y="16"/>
                  </a:lnTo>
                  <a:lnTo>
                    <a:pt x="43" y="18"/>
                  </a:lnTo>
                  <a:lnTo>
                    <a:pt x="41" y="20"/>
                  </a:lnTo>
                  <a:lnTo>
                    <a:pt x="38" y="22"/>
                  </a:lnTo>
                  <a:lnTo>
                    <a:pt x="34" y="23"/>
                  </a:lnTo>
                  <a:lnTo>
                    <a:pt x="30" y="24"/>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0" name="Freeform 291"/>
            <p:cNvSpPr>
              <a:spLocks/>
            </p:cNvSpPr>
            <p:nvPr/>
          </p:nvSpPr>
          <p:spPr bwMode="auto">
            <a:xfrm>
              <a:off x="4027" y="2692"/>
              <a:ext cx="52" cy="31"/>
            </a:xfrm>
            <a:custGeom>
              <a:avLst/>
              <a:gdLst>
                <a:gd name="T0" fmla="*/ 24 w 52"/>
                <a:gd name="T1" fmla="*/ 30 h 31"/>
                <a:gd name="T2" fmla="*/ 24 w 52"/>
                <a:gd name="T3" fmla="*/ 30 h 31"/>
                <a:gd name="T4" fmla="*/ 19 w 52"/>
                <a:gd name="T5" fmla="*/ 30 h 31"/>
                <a:gd name="T6" fmla="*/ 14 w 52"/>
                <a:gd name="T7" fmla="*/ 28 h 31"/>
                <a:gd name="T8" fmla="*/ 10 w 52"/>
                <a:gd name="T9" fmla="*/ 26 h 31"/>
                <a:gd name="T10" fmla="*/ 6 w 52"/>
                <a:gd name="T11" fmla="*/ 24 h 31"/>
                <a:gd name="T12" fmla="*/ 4 w 52"/>
                <a:gd name="T13" fmla="*/ 22 h 31"/>
                <a:gd name="T14" fmla="*/ 1 w 52"/>
                <a:gd name="T15" fmla="*/ 19 h 31"/>
                <a:gd name="T16" fmla="*/ 0 w 52"/>
                <a:gd name="T17" fmla="*/ 16 h 31"/>
                <a:gd name="T18" fmla="*/ 0 w 52"/>
                <a:gd name="T19" fmla="*/ 13 h 31"/>
                <a:gd name="T20" fmla="*/ 1 w 52"/>
                <a:gd name="T21" fmla="*/ 10 h 31"/>
                <a:gd name="T22" fmla="*/ 2 w 52"/>
                <a:gd name="T23" fmla="*/ 7 h 31"/>
                <a:gd name="T24" fmla="*/ 5 w 52"/>
                <a:gd name="T25" fmla="*/ 5 h 31"/>
                <a:gd name="T26" fmla="*/ 8 w 52"/>
                <a:gd name="T27" fmla="*/ 3 h 31"/>
                <a:gd name="T28" fmla="*/ 12 w 52"/>
                <a:gd name="T29" fmla="*/ 1 h 31"/>
                <a:gd name="T30" fmla="*/ 17 w 52"/>
                <a:gd name="T31" fmla="*/ 1 h 31"/>
                <a:gd name="T32" fmla="*/ 22 w 52"/>
                <a:gd name="T33" fmla="*/ 0 h 31"/>
                <a:gd name="T34" fmla="*/ 27 w 52"/>
                <a:gd name="T35" fmla="*/ 0 h 31"/>
                <a:gd name="T36" fmla="*/ 32 w 52"/>
                <a:gd name="T37" fmla="*/ 1 h 31"/>
                <a:gd name="T38" fmla="*/ 37 w 52"/>
                <a:gd name="T39" fmla="*/ 2 h 31"/>
                <a:gd name="T40" fmla="*/ 42 w 52"/>
                <a:gd name="T41" fmla="*/ 3 h 31"/>
                <a:gd name="T42" fmla="*/ 45 w 52"/>
                <a:gd name="T43" fmla="*/ 6 h 31"/>
                <a:gd name="T44" fmla="*/ 48 w 52"/>
                <a:gd name="T45" fmla="*/ 8 h 31"/>
                <a:gd name="T46" fmla="*/ 50 w 52"/>
                <a:gd name="T47" fmla="*/ 11 h 31"/>
                <a:gd name="T48" fmla="*/ 51 w 52"/>
                <a:gd name="T49" fmla="*/ 14 h 31"/>
                <a:gd name="T50" fmla="*/ 51 w 52"/>
                <a:gd name="T51" fmla="*/ 17 h 31"/>
                <a:gd name="T52" fmla="*/ 51 w 52"/>
                <a:gd name="T53" fmla="*/ 20 h 31"/>
                <a:gd name="T54" fmla="*/ 49 w 52"/>
                <a:gd name="T55" fmla="*/ 23 h 31"/>
                <a:gd name="T56" fmla="*/ 46 w 52"/>
                <a:gd name="T57" fmla="*/ 25 h 31"/>
                <a:gd name="T58" fmla="*/ 43 w 52"/>
                <a:gd name="T59" fmla="*/ 27 h 31"/>
                <a:gd name="T60" fmla="*/ 39 w 52"/>
                <a:gd name="T61" fmla="*/ 29 h 31"/>
                <a:gd name="T62" fmla="*/ 34 w 52"/>
                <a:gd name="T63" fmla="*/ 30 h 31"/>
                <a:gd name="T64" fmla="*/ 29 w 52"/>
                <a:gd name="T65" fmla="*/ 30 h 31"/>
                <a:gd name="T66" fmla="*/ 24 w 52"/>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1">
                  <a:moveTo>
                    <a:pt x="24" y="30"/>
                  </a:moveTo>
                  <a:lnTo>
                    <a:pt x="24" y="30"/>
                  </a:lnTo>
                  <a:lnTo>
                    <a:pt x="19" y="30"/>
                  </a:lnTo>
                  <a:lnTo>
                    <a:pt x="14" y="28"/>
                  </a:lnTo>
                  <a:lnTo>
                    <a:pt x="10" y="26"/>
                  </a:lnTo>
                  <a:lnTo>
                    <a:pt x="6" y="24"/>
                  </a:lnTo>
                  <a:lnTo>
                    <a:pt x="4" y="22"/>
                  </a:lnTo>
                  <a:lnTo>
                    <a:pt x="1" y="19"/>
                  </a:lnTo>
                  <a:lnTo>
                    <a:pt x="0" y="16"/>
                  </a:lnTo>
                  <a:lnTo>
                    <a:pt x="0" y="13"/>
                  </a:lnTo>
                  <a:lnTo>
                    <a:pt x="1" y="10"/>
                  </a:lnTo>
                  <a:lnTo>
                    <a:pt x="2" y="7"/>
                  </a:lnTo>
                  <a:lnTo>
                    <a:pt x="5" y="5"/>
                  </a:lnTo>
                  <a:lnTo>
                    <a:pt x="8" y="3"/>
                  </a:lnTo>
                  <a:lnTo>
                    <a:pt x="12" y="1"/>
                  </a:lnTo>
                  <a:lnTo>
                    <a:pt x="17" y="1"/>
                  </a:lnTo>
                  <a:lnTo>
                    <a:pt x="22" y="0"/>
                  </a:lnTo>
                  <a:lnTo>
                    <a:pt x="27" y="0"/>
                  </a:lnTo>
                  <a:lnTo>
                    <a:pt x="32" y="1"/>
                  </a:lnTo>
                  <a:lnTo>
                    <a:pt x="37" y="2"/>
                  </a:lnTo>
                  <a:lnTo>
                    <a:pt x="42" y="3"/>
                  </a:lnTo>
                  <a:lnTo>
                    <a:pt x="45" y="6"/>
                  </a:lnTo>
                  <a:lnTo>
                    <a:pt x="48" y="8"/>
                  </a:lnTo>
                  <a:lnTo>
                    <a:pt x="50" y="11"/>
                  </a:lnTo>
                  <a:lnTo>
                    <a:pt x="51" y="14"/>
                  </a:lnTo>
                  <a:lnTo>
                    <a:pt x="51" y="17"/>
                  </a:lnTo>
                  <a:lnTo>
                    <a:pt x="51" y="20"/>
                  </a:lnTo>
                  <a:lnTo>
                    <a:pt x="49" y="23"/>
                  </a:lnTo>
                  <a:lnTo>
                    <a:pt x="46" y="25"/>
                  </a:lnTo>
                  <a:lnTo>
                    <a:pt x="43" y="27"/>
                  </a:lnTo>
                  <a:lnTo>
                    <a:pt x="39" y="29"/>
                  </a:lnTo>
                  <a:lnTo>
                    <a:pt x="34" y="30"/>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1" name="Freeform 292"/>
            <p:cNvSpPr>
              <a:spLocks/>
            </p:cNvSpPr>
            <p:nvPr/>
          </p:nvSpPr>
          <p:spPr bwMode="auto">
            <a:xfrm>
              <a:off x="4032" y="2696"/>
              <a:ext cx="36" cy="19"/>
            </a:xfrm>
            <a:custGeom>
              <a:avLst/>
              <a:gdLst>
                <a:gd name="T0" fmla="*/ 16 w 36"/>
                <a:gd name="T1" fmla="*/ 18 h 19"/>
                <a:gd name="T2" fmla="*/ 13 w 36"/>
                <a:gd name="T3" fmla="*/ 18 h 19"/>
                <a:gd name="T4" fmla="*/ 9 w 36"/>
                <a:gd name="T5" fmla="*/ 17 h 19"/>
                <a:gd name="T6" fmla="*/ 7 w 36"/>
                <a:gd name="T7" fmla="*/ 16 h 19"/>
                <a:gd name="T8" fmla="*/ 4 w 36"/>
                <a:gd name="T9" fmla="*/ 15 h 19"/>
                <a:gd name="T10" fmla="*/ 3 w 36"/>
                <a:gd name="T11" fmla="*/ 13 h 19"/>
                <a:gd name="T12" fmla="*/ 1 w 36"/>
                <a:gd name="T13" fmla="*/ 12 h 19"/>
                <a:gd name="T14" fmla="*/ 0 w 36"/>
                <a:gd name="T15" fmla="*/ 10 h 19"/>
                <a:gd name="T16" fmla="*/ 0 w 36"/>
                <a:gd name="T17" fmla="*/ 8 h 19"/>
                <a:gd name="T18" fmla="*/ 0 w 36"/>
                <a:gd name="T19" fmla="*/ 6 h 19"/>
                <a:gd name="T20" fmla="*/ 2 w 36"/>
                <a:gd name="T21" fmla="*/ 5 h 19"/>
                <a:gd name="T22" fmla="*/ 3 w 36"/>
                <a:gd name="T23" fmla="*/ 3 h 19"/>
                <a:gd name="T24" fmla="*/ 6 w 36"/>
                <a:gd name="T25" fmla="*/ 2 h 19"/>
                <a:gd name="T26" fmla="*/ 8 w 36"/>
                <a:gd name="T27" fmla="*/ 1 h 19"/>
                <a:gd name="T28" fmla="*/ 12 w 36"/>
                <a:gd name="T29" fmla="*/ 0 h 19"/>
                <a:gd name="T30" fmla="*/ 15 w 36"/>
                <a:gd name="T31" fmla="*/ 0 h 19"/>
                <a:gd name="T32" fmla="*/ 19 w 36"/>
                <a:gd name="T33" fmla="*/ 0 h 19"/>
                <a:gd name="T34" fmla="*/ 22 w 36"/>
                <a:gd name="T35" fmla="*/ 1 h 19"/>
                <a:gd name="T36" fmla="*/ 26 w 36"/>
                <a:gd name="T37" fmla="*/ 1 h 19"/>
                <a:gd name="T38" fmla="*/ 28 w 36"/>
                <a:gd name="T39" fmla="*/ 2 h 19"/>
                <a:gd name="T40" fmla="*/ 31 w 36"/>
                <a:gd name="T41" fmla="*/ 4 h 19"/>
                <a:gd name="T42" fmla="*/ 32 w 36"/>
                <a:gd name="T43" fmla="*/ 5 h 19"/>
                <a:gd name="T44" fmla="*/ 34 w 36"/>
                <a:gd name="T45" fmla="*/ 7 h 19"/>
                <a:gd name="T46" fmla="*/ 35 w 36"/>
                <a:gd name="T47" fmla="*/ 8 h 19"/>
                <a:gd name="T48" fmla="*/ 35 w 36"/>
                <a:gd name="T49" fmla="*/ 10 h 19"/>
                <a:gd name="T50" fmla="*/ 35 w 36"/>
                <a:gd name="T51" fmla="*/ 12 h 19"/>
                <a:gd name="T52" fmla="*/ 33 w 36"/>
                <a:gd name="T53" fmla="*/ 14 h 19"/>
                <a:gd name="T54" fmla="*/ 32 w 36"/>
                <a:gd name="T55" fmla="*/ 15 h 19"/>
                <a:gd name="T56" fmla="*/ 29 w 36"/>
                <a:gd name="T57" fmla="*/ 16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9" y="17"/>
                  </a:lnTo>
                  <a:lnTo>
                    <a:pt x="7" y="16"/>
                  </a:lnTo>
                  <a:lnTo>
                    <a:pt x="4" y="15"/>
                  </a:lnTo>
                  <a:lnTo>
                    <a:pt x="3" y="13"/>
                  </a:lnTo>
                  <a:lnTo>
                    <a:pt x="1" y="12"/>
                  </a:lnTo>
                  <a:lnTo>
                    <a:pt x="0" y="10"/>
                  </a:lnTo>
                  <a:lnTo>
                    <a:pt x="0" y="8"/>
                  </a:lnTo>
                  <a:lnTo>
                    <a:pt x="0" y="6"/>
                  </a:lnTo>
                  <a:lnTo>
                    <a:pt x="2" y="5"/>
                  </a:lnTo>
                  <a:lnTo>
                    <a:pt x="3" y="3"/>
                  </a:lnTo>
                  <a:lnTo>
                    <a:pt x="6" y="2"/>
                  </a:lnTo>
                  <a:lnTo>
                    <a:pt x="8" y="1"/>
                  </a:lnTo>
                  <a:lnTo>
                    <a:pt x="12" y="0"/>
                  </a:lnTo>
                  <a:lnTo>
                    <a:pt x="15" y="0"/>
                  </a:lnTo>
                  <a:lnTo>
                    <a:pt x="19" y="0"/>
                  </a:lnTo>
                  <a:lnTo>
                    <a:pt x="22" y="1"/>
                  </a:lnTo>
                  <a:lnTo>
                    <a:pt x="26" y="1"/>
                  </a:lnTo>
                  <a:lnTo>
                    <a:pt x="28" y="2"/>
                  </a:lnTo>
                  <a:lnTo>
                    <a:pt x="31" y="4"/>
                  </a:lnTo>
                  <a:lnTo>
                    <a:pt x="32" y="5"/>
                  </a:lnTo>
                  <a:lnTo>
                    <a:pt x="34" y="7"/>
                  </a:lnTo>
                  <a:lnTo>
                    <a:pt x="35" y="8"/>
                  </a:lnTo>
                  <a:lnTo>
                    <a:pt x="35" y="10"/>
                  </a:lnTo>
                  <a:lnTo>
                    <a:pt x="35" y="12"/>
                  </a:lnTo>
                  <a:lnTo>
                    <a:pt x="33" y="14"/>
                  </a:lnTo>
                  <a:lnTo>
                    <a:pt x="32" y="15"/>
                  </a:lnTo>
                  <a:lnTo>
                    <a:pt x="29" y="16"/>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2" name="Freeform 293"/>
            <p:cNvSpPr>
              <a:spLocks/>
            </p:cNvSpPr>
            <p:nvPr/>
          </p:nvSpPr>
          <p:spPr bwMode="auto">
            <a:xfrm>
              <a:off x="4032" y="2696"/>
              <a:ext cx="42" cy="25"/>
            </a:xfrm>
            <a:custGeom>
              <a:avLst/>
              <a:gdLst>
                <a:gd name="T0" fmla="*/ 19 w 42"/>
                <a:gd name="T1" fmla="*/ 24 h 25"/>
                <a:gd name="T2" fmla="*/ 19 w 42"/>
                <a:gd name="T3" fmla="*/ 24 h 25"/>
                <a:gd name="T4" fmla="*/ 15 w 42"/>
                <a:gd name="T5" fmla="*/ 24 h 25"/>
                <a:gd name="T6" fmla="*/ 11 w 42"/>
                <a:gd name="T7" fmla="*/ 22 h 25"/>
                <a:gd name="T8" fmla="*/ 8 w 42"/>
                <a:gd name="T9" fmla="*/ 21 h 25"/>
                <a:gd name="T10" fmla="*/ 5 w 42"/>
                <a:gd name="T11" fmla="*/ 20 h 25"/>
                <a:gd name="T12" fmla="*/ 3 w 42"/>
                <a:gd name="T13" fmla="*/ 17 h 25"/>
                <a:gd name="T14" fmla="*/ 1 w 42"/>
                <a:gd name="T15" fmla="*/ 16 h 25"/>
                <a:gd name="T16" fmla="*/ 0 w 42"/>
                <a:gd name="T17" fmla="*/ 13 h 25"/>
                <a:gd name="T18" fmla="*/ 0 w 42"/>
                <a:gd name="T19" fmla="*/ 10 h 25"/>
                <a:gd name="T20" fmla="*/ 0 w 42"/>
                <a:gd name="T21" fmla="*/ 8 h 25"/>
                <a:gd name="T22" fmla="*/ 2 w 42"/>
                <a:gd name="T23" fmla="*/ 6 h 25"/>
                <a:gd name="T24" fmla="*/ 4 w 42"/>
                <a:gd name="T25" fmla="*/ 4 h 25"/>
                <a:gd name="T26" fmla="*/ 7 w 42"/>
                <a:gd name="T27" fmla="*/ 2 h 25"/>
                <a:gd name="T28" fmla="*/ 9 w 42"/>
                <a:gd name="T29" fmla="*/ 1 h 25"/>
                <a:gd name="T30" fmla="*/ 14 w 42"/>
                <a:gd name="T31" fmla="*/ 0 h 25"/>
                <a:gd name="T32" fmla="*/ 18 w 42"/>
                <a:gd name="T33" fmla="*/ 0 h 25"/>
                <a:gd name="T34" fmla="*/ 22 w 42"/>
                <a:gd name="T35" fmla="*/ 0 h 25"/>
                <a:gd name="T36" fmla="*/ 26 w 42"/>
                <a:gd name="T37" fmla="*/ 1 h 25"/>
                <a:gd name="T38" fmla="*/ 30 w 42"/>
                <a:gd name="T39" fmla="*/ 1 h 25"/>
                <a:gd name="T40" fmla="*/ 33 w 42"/>
                <a:gd name="T41" fmla="*/ 3 h 25"/>
                <a:gd name="T42" fmla="*/ 36 w 42"/>
                <a:gd name="T43" fmla="*/ 5 h 25"/>
                <a:gd name="T44" fmla="*/ 38 w 42"/>
                <a:gd name="T45" fmla="*/ 6 h 25"/>
                <a:gd name="T46" fmla="*/ 40 w 42"/>
                <a:gd name="T47" fmla="*/ 9 h 25"/>
                <a:gd name="T48" fmla="*/ 41 w 42"/>
                <a:gd name="T49" fmla="*/ 11 h 25"/>
                <a:gd name="T50" fmla="*/ 41 w 42"/>
                <a:gd name="T51" fmla="*/ 13 h 25"/>
                <a:gd name="T52" fmla="*/ 41 w 42"/>
                <a:gd name="T53" fmla="*/ 16 h 25"/>
                <a:gd name="T54" fmla="*/ 39 w 42"/>
                <a:gd name="T55" fmla="*/ 18 h 25"/>
                <a:gd name="T56" fmla="*/ 37 w 42"/>
                <a:gd name="T57" fmla="*/ 20 h 25"/>
                <a:gd name="T58" fmla="*/ 34 w 42"/>
                <a:gd name="T59" fmla="*/ 21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1" y="22"/>
                  </a:lnTo>
                  <a:lnTo>
                    <a:pt x="8" y="21"/>
                  </a:lnTo>
                  <a:lnTo>
                    <a:pt x="5" y="20"/>
                  </a:lnTo>
                  <a:lnTo>
                    <a:pt x="3" y="17"/>
                  </a:lnTo>
                  <a:lnTo>
                    <a:pt x="1" y="16"/>
                  </a:lnTo>
                  <a:lnTo>
                    <a:pt x="0" y="13"/>
                  </a:lnTo>
                  <a:lnTo>
                    <a:pt x="0" y="10"/>
                  </a:lnTo>
                  <a:lnTo>
                    <a:pt x="0" y="8"/>
                  </a:lnTo>
                  <a:lnTo>
                    <a:pt x="2" y="6"/>
                  </a:lnTo>
                  <a:lnTo>
                    <a:pt x="4" y="4"/>
                  </a:lnTo>
                  <a:lnTo>
                    <a:pt x="7" y="2"/>
                  </a:lnTo>
                  <a:lnTo>
                    <a:pt x="9" y="1"/>
                  </a:lnTo>
                  <a:lnTo>
                    <a:pt x="14" y="0"/>
                  </a:lnTo>
                  <a:lnTo>
                    <a:pt x="18" y="0"/>
                  </a:lnTo>
                  <a:lnTo>
                    <a:pt x="22" y="0"/>
                  </a:lnTo>
                  <a:lnTo>
                    <a:pt x="26" y="1"/>
                  </a:lnTo>
                  <a:lnTo>
                    <a:pt x="30" y="1"/>
                  </a:lnTo>
                  <a:lnTo>
                    <a:pt x="33" y="3"/>
                  </a:lnTo>
                  <a:lnTo>
                    <a:pt x="36" y="5"/>
                  </a:lnTo>
                  <a:lnTo>
                    <a:pt x="38" y="6"/>
                  </a:lnTo>
                  <a:lnTo>
                    <a:pt x="40" y="9"/>
                  </a:lnTo>
                  <a:lnTo>
                    <a:pt x="41" y="11"/>
                  </a:lnTo>
                  <a:lnTo>
                    <a:pt x="41" y="13"/>
                  </a:lnTo>
                  <a:lnTo>
                    <a:pt x="41" y="16"/>
                  </a:lnTo>
                  <a:lnTo>
                    <a:pt x="39" y="18"/>
                  </a:lnTo>
                  <a:lnTo>
                    <a:pt x="37" y="20"/>
                  </a:lnTo>
                  <a:lnTo>
                    <a:pt x="34" y="21"/>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3" name="Freeform 294"/>
            <p:cNvSpPr>
              <a:spLocks/>
            </p:cNvSpPr>
            <p:nvPr/>
          </p:nvSpPr>
          <p:spPr bwMode="auto">
            <a:xfrm>
              <a:off x="4066" y="2718"/>
              <a:ext cx="3" cy="3"/>
            </a:xfrm>
            <a:custGeom>
              <a:avLst/>
              <a:gdLst>
                <a:gd name="T0" fmla="*/ 2 w 3"/>
                <a:gd name="T1" fmla="*/ 2 h 3"/>
                <a:gd name="T2" fmla="*/ 2 w 3"/>
                <a:gd name="T3" fmla="*/ 1 h 3"/>
                <a:gd name="T4" fmla="*/ 2 w 3"/>
                <a:gd name="T5" fmla="*/ 1 h 3"/>
                <a:gd name="T6" fmla="*/ 1 w 3"/>
                <a:gd name="T7" fmla="*/ 0 h 3"/>
                <a:gd name="T8" fmla="*/ 0 w 3"/>
                <a:gd name="T9" fmla="*/ 1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1"/>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4" name="Freeform 295"/>
            <p:cNvSpPr>
              <a:spLocks/>
            </p:cNvSpPr>
            <p:nvPr/>
          </p:nvSpPr>
          <p:spPr bwMode="auto">
            <a:xfrm>
              <a:off x="4036" y="2719"/>
              <a:ext cx="32" cy="8"/>
            </a:xfrm>
            <a:custGeom>
              <a:avLst/>
              <a:gdLst>
                <a:gd name="T0" fmla="*/ 0 w 32"/>
                <a:gd name="T1" fmla="*/ 5 h 8"/>
                <a:gd name="T2" fmla="*/ 8 w 32"/>
                <a:gd name="T3" fmla="*/ 6 h 8"/>
                <a:gd name="T4" fmla="*/ 13 w 32"/>
                <a:gd name="T5" fmla="*/ 7 h 8"/>
                <a:gd name="T6" fmla="*/ 18 w 32"/>
                <a:gd name="T7" fmla="*/ 7 h 8"/>
                <a:gd name="T8" fmla="*/ 23 w 32"/>
                <a:gd name="T9" fmla="*/ 6 h 8"/>
                <a:gd name="T10" fmla="*/ 26 w 32"/>
                <a:gd name="T11" fmla="*/ 5 h 8"/>
                <a:gd name="T12" fmla="*/ 28 w 32"/>
                <a:gd name="T13" fmla="*/ 5 h 8"/>
                <a:gd name="T14" fmla="*/ 29 w 32"/>
                <a:gd name="T15" fmla="*/ 5 h 8"/>
                <a:gd name="T16" fmla="*/ 31 w 32"/>
                <a:gd name="T17" fmla="*/ 4 h 8"/>
                <a:gd name="T18" fmla="*/ 25 w 32"/>
                <a:gd name="T19" fmla="*/ 1 h 8"/>
                <a:gd name="T20" fmla="*/ 24 w 32"/>
                <a:gd name="T21" fmla="*/ 1 h 8"/>
                <a:gd name="T22" fmla="*/ 23 w 32"/>
                <a:gd name="T23" fmla="*/ 1 h 8"/>
                <a:gd name="T24" fmla="*/ 21 w 32"/>
                <a:gd name="T25" fmla="*/ 2 h 8"/>
                <a:gd name="T26" fmla="*/ 18 w 32"/>
                <a:gd name="T27" fmla="*/ 2 h 8"/>
                <a:gd name="T28" fmla="*/ 14 w 32"/>
                <a:gd name="T29" fmla="*/ 2 h 8"/>
                <a:gd name="T30" fmla="*/ 9 w 32"/>
                <a:gd name="T31" fmla="*/ 1 h 8"/>
                <a:gd name="T32" fmla="*/ 3 w 32"/>
                <a:gd name="T33" fmla="*/ 0 h 8"/>
                <a:gd name="T34" fmla="*/ 0 w 32"/>
                <a:gd name="T3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8">
                  <a:moveTo>
                    <a:pt x="0" y="5"/>
                  </a:moveTo>
                  <a:lnTo>
                    <a:pt x="8" y="6"/>
                  </a:lnTo>
                  <a:lnTo>
                    <a:pt x="13" y="7"/>
                  </a:lnTo>
                  <a:lnTo>
                    <a:pt x="18" y="7"/>
                  </a:lnTo>
                  <a:lnTo>
                    <a:pt x="23" y="6"/>
                  </a:lnTo>
                  <a:lnTo>
                    <a:pt x="26" y="5"/>
                  </a:lnTo>
                  <a:lnTo>
                    <a:pt x="28" y="5"/>
                  </a:lnTo>
                  <a:lnTo>
                    <a:pt x="29" y="5"/>
                  </a:lnTo>
                  <a:lnTo>
                    <a:pt x="31" y="4"/>
                  </a:lnTo>
                  <a:lnTo>
                    <a:pt x="25" y="1"/>
                  </a:lnTo>
                  <a:lnTo>
                    <a:pt x="24" y="1"/>
                  </a:lnTo>
                  <a:lnTo>
                    <a:pt x="23" y="1"/>
                  </a:lnTo>
                  <a:lnTo>
                    <a:pt x="21"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5" name="Freeform 296"/>
            <p:cNvSpPr>
              <a:spLocks/>
            </p:cNvSpPr>
            <p:nvPr/>
          </p:nvSpPr>
          <p:spPr bwMode="auto">
            <a:xfrm>
              <a:off x="4033" y="2719"/>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6" name="Freeform 297"/>
            <p:cNvSpPr>
              <a:spLocks/>
            </p:cNvSpPr>
            <p:nvPr/>
          </p:nvSpPr>
          <p:spPr bwMode="auto">
            <a:xfrm>
              <a:off x="3912" y="2654"/>
              <a:ext cx="48" cy="21"/>
            </a:xfrm>
            <a:custGeom>
              <a:avLst/>
              <a:gdLst>
                <a:gd name="T0" fmla="*/ 0 w 48"/>
                <a:gd name="T1" fmla="*/ 7 h 21"/>
                <a:gd name="T2" fmla="*/ 0 w 48"/>
                <a:gd name="T3" fmla="*/ 9 h 21"/>
                <a:gd name="T4" fmla="*/ 2 w 48"/>
                <a:gd name="T5" fmla="*/ 12 h 21"/>
                <a:gd name="T6" fmla="*/ 3 w 48"/>
                <a:gd name="T7" fmla="*/ 14 h 21"/>
                <a:gd name="T8" fmla="*/ 5 w 48"/>
                <a:gd name="T9" fmla="*/ 15 h 21"/>
                <a:gd name="T10" fmla="*/ 9 w 48"/>
                <a:gd name="T11" fmla="*/ 17 h 21"/>
                <a:gd name="T12" fmla="*/ 12 w 48"/>
                <a:gd name="T13" fmla="*/ 18 h 21"/>
                <a:gd name="T14" fmla="*/ 17 w 48"/>
                <a:gd name="T15" fmla="*/ 19 h 21"/>
                <a:gd name="T16" fmla="*/ 22 w 48"/>
                <a:gd name="T17" fmla="*/ 20 h 21"/>
                <a:gd name="T18" fmla="*/ 27 w 48"/>
                <a:gd name="T19" fmla="*/ 20 h 21"/>
                <a:gd name="T20" fmla="*/ 30 w 48"/>
                <a:gd name="T21" fmla="*/ 19 h 21"/>
                <a:gd name="T22" fmla="*/ 35 w 48"/>
                <a:gd name="T23" fmla="*/ 19 h 21"/>
                <a:gd name="T24" fmla="*/ 38 w 48"/>
                <a:gd name="T25" fmla="*/ 18 h 21"/>
                <a:gd name="T26" fmla="*/ 42 w 48"/>
                <a:gd name="T27" fmla="*/ 16 h 21"/>
                <a:gd name="T28" fmla="*/ 43 w 48"/>
                <a:gd name="T29" fmla="*/ 14 h 21"/>
                <a:gd name="T30" fmla="*/ 45 w 48"/>
                <a:gd name="T31" fmla="*/ 12 h 21"/>
                <a:gd name="T32" fmla="*/ 46 w 48"/>
                <a:gd name="T33" fmla="*/ 10 h 21"/>
                <a:gd name="T34" fmla="*/ 47 w 48"/>
                <a:gd name="T35" fmla="*/ 3 h 21"/>
                <a:gd name="T36" fmla="*/ 1 w 48"/>
                <a:gd name="T37" fmla="*/ 0 h 21"/>
                <a:gd name="T38" fmla="*/ 0 w 48"/>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7"/>
                  </a:moveTo>
                  <a:lnTo>
                    <a:pt x="0" y="9"/>
                  </a:lnTo>
                  <a:lnTo>
                    <a:pt x="2" y="12"/>
                  </a:lnTo>
                  <a:lnTo>
                    <a:pt x="3" y="14"/>
                  </a:lnTo>
                  <a:lnTo>
                    <a:pt x="5" y="15"/>
                  </a:lnTo>
                  <a:lnTo>
                    <a:pt x="9" y="17"/>
                  </a:lnTo>
                  <a:lnTo>
                    <a:pt x="12" y="18"/>
                  </a:lnTo>
                  <a:lnTo>
                    <a:pt x="17" y="19"/>
                  </a:lnTo>
                  <a:lnTo>
                    <a:pt x="22" y="20"/>
                  </a:lnTo>
                  <a:lnTo>
                    <a:pt x="27" y="20"/>
                  </a:lnTo>
                  <a:lnTo>
                    <a:pt x="30" y="19"/>
                  </a:lnTo>
                  <a:lnTo>
                    <a:pt x="35" y="19"/>
                  </a:lnTo>
                  <a:lnTo>
                    <a:pt x="38" y="18"/>
                  </a:lnTo>
                  <a:lnTo>
                    <a:pt x="42" y="16"/>
                  </a:lnTo>
                  <a:lnTo>
                    <a:pt x="43" y="14"/>
                  </a:lnTo>
                  <a:lnTo>
                    <a:pt x="45" y="12"/>
                  </a:lnTo>
                  <a:lnTo>
                    <a:pt x="46" y="10"/>
                  </a:lnTo>
                  <a:lnTo>
                    <a:pt x="47" y="3"/>
                  </a:lnTo>
                  <a:lnTo>
                    <a:pt x="1"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7" name="Freeform 298"/>
            <p:cNvSpPr>
              <a:spLocks/>
            </p:cNvSpPr>
            <p:nvPr/>
          </p:nvSpPr>
          <p:spPr bwMode="auto">
            <a:xfrm>
              <a:off x="3912" y="2654"/>
              <a:ext cx="54" cy="27"/>
            </a:xfrm>
            <a:custGeom>
              <a:avLst/>
              <a:gdLst>
                <a:gd name="T0" fmla="*/ 0 w 54"/>
                <a:gd name="T1" fmla="*/ 9 h 27"/>
                <a:gd name="T2" fmla="*/ 0 w 54"/>
                <a:gd name="T3" fmla="*/ 9 h 27"/>
                <a:gd name="T4" fmla="*/ 0 w 54"/>
                <a:gd name="T5" fmla="*/ 12 h 27"/>
                <a:gd name="T6" fmla="*/ 2 w 54"/>
                <a:gd name="T7" fmla="*/ 15 h 27"/>
                <a:gd name="T8" fmla="*/ 3 w 54"/>
                <a:gd name="T9" fmla="*/ 18 h 27"/>
                <a:gd name="T10" fmla="*/ 6 w 54"/>
                <a:gd name="T11" fmla="*/ 20 h 27"/>
                <a:gd name="T12" fmla="*/ 10 w 54"/>
                <a:gd name="T13" fmla="*/ 22 h 27"/>
                <a:gd name="T14" fmla="*/ 14 w 54"/>
                <a:gd name="T15" fmla="*/ 24 h 27"/>
                <a:gd name="T16" fmla="*/ 19 w 54"/>
                <a:gd name="T17" fmla="*/ 25 h 27"/>
                <a:gd name="T18" fmla="*/ 25 w 54"/>
                <a:gd name="T19" fmla="*/ 26 h 27"/>
                <a:gd name="T20" fmla="*/ 30 w 54"/>
                <a:gd name="T21" fmla="*/ 26 h 27"/>
                <a:gd name="T22" fmla="*/ 34 w 54"/>
                <a:gd name="T23" fmla="*/ 25 h 27"/>
                <a:gd name="T24" fmla="*/ 39 w 54"/>
                <a:gd name="T25" fmla="*/ 25 h 27"/>
                <a:gd name="T26" fmla="*/ 43 w 54"/>
                <a:gd name="T27" fmla="*/ 23 h 27"/>
                <a:gd name="T28" fmla="*/ 47 w 54"/>
                <a:gd name="T29" fmla="*/ 21 h 27"/>
                <a:gd name="T30" fmla="*/ 49 w 54"/>
                <a:gd name="T31" fmla="*/ 18 h 27"/>
                <a:gd name="T32" fmla="*/ 51 w 54"/>
                <a:gd name="T33" fmla="*/ 15 h 27"/>
                <a:gd name="T34" fmla="*/ 52 w 54"/>
                <a:gd name="T35" fmla="*/ 13 h 27"/>
                <a:gd name="T36" fmla="*/ 53 w 54"/>
                <a:gd name="T37" fmla="*/ 4 h 27"/>
                <a:gd name="T38" fmla="*/ 1 w 54"/>
                <a:gd name="T39" fmla="*/ 0 h 27"/>
                <a:gd name="T40" fmla="*/ 0 w 54"/>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9"/>
                  </a:moveTo>
                  <a:lnTo>
                    <a:pt x="0" y="9"/>
                  </a:lnTo>
                  <a:lnTo>
                    <a:pt x="0" y="12"/>
                  </a:lnTo>
                  <a:lnTo>
                    <a:pt x="2" y="15"/>
                  </a:lnTo>
                  <a:lnTo>
                    <a:pt x="3" y="18"/>
                  </a:lnTo>
                  <a:lnTo>
                    <a:pt x="6" y="20"/>
                  </a:lnTo>
                  <a:lnTo>
                    <a:pt x="10" y="22"/>
                  </a:lnTo>
                  <a:lnTo>
                    <a:pt x="14" y="24"/>
                  </a:lnTo>
                  <a:lnTo>
                    <a:pt x="19" y="25"/>
                  </a:lnTo>
                  <a:lnTo>
                    <a:pt x="25" y="26"/>
                  </a:lnTo>
                  <a:lnTo>
                    <a:pt x="30" y="26"/>
                  </a:lnTo>
                  <a:lnTo>
                    <a:pt x="34" y="25"/>
                  </a:lnTo>
                  <a:lnTo>
                    <a:pt x="39" y="25"/>
                  </a:lnTo>
                  <a:lnTo>
                    <a:pt x="43" y="23"/>
                  </a:lnTo>
                  <a:lnTo>
                    <a:pt x="47" y="21"/>
                  </a:lnTo>
                  <a:lnTo>
                    <a:pt x="49" y="18"/>
                  </a:lnTo>
                  <a:lnTo>
                    <a:pt x="51" y="15"/>
                  </a:lnTo>
                  <a:lnTo>
                    <a:pt x="52" y="13"/>
                  </a:lnTo>
                  <a:lnTo>
                    <a:pt x="53" y="4"/>
                  </a:lnTo>
                  <a:lnTo>
                    <a:pt x="1"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8" name="Freeform 299"/>
            <p:cNvSpPr>
              <a:spLocks/>
            </p:cNvSpPr>
            <p:nvPr/>
          </p:nvSpPr>
          <p:spPr bwMode="auto">
            <a:xfrm>
              <a:off x="3913" y="2641"/>
              <a:ext cx="47" cy="25"/>
            </a:xfrm>
            <a:custGeom>
              <a:avLst/>
              <a:gdLst>
                <a:gd name="T0" fmla="*/ 21 w 47"/>
                <a:gd name="T1" fmla="*/ 24 h 25"/>
                <a:gd name="T2" fmla="*/ 17 w 47"/>
                <a:gd name="T3" fmla="*/ 24 h 25"/>
                <a:gd name="T4" fmla="*/ 12 w 47"/>
                <a:gd name="T5" fmla="*/ 22 h 25"/>
                <a:gd name="T6" fmla="*/ 9 w 47"/>
                <a:gd name="T7" fmla="*/ 22 h 25"/>
                <a:gd name="T8" fmla="*/ 5 w 47"/>
                <a:gd name="T9" fmla="*/ 19 h 25"/>
                <a:gd name="T10" fmla="*/ 3 w 47"/>
                <a:gd name="T11" fmla="*/ 18 h 25"/>
                <a:gd name="T12" fmla="*/ 1 w 47"/>
                <a:gd name="T13" fmla="*/ 15 h 25"/>
                <a:gd name="T14" fmla="*/ 0 w 47"/>
                <a:gd name="T15" fmla="*/ 13 h 25"/>
                <a:gd name="T16" fmla="*/ 0 w 47"/>
                <a:gd name="T17" fmla="*/ 10 h 25"/>
                <a:gd name="T18" fmla="*/ 1 w 47"/>
                <a:gd name="T19" fmla="*/ 8 h 25"/>
                <a:gd name="T20" fmla="*/ 3 w 47"/>
                <a:gd name="T21" fmla="*/ 6 h 25"/>
                <a:gd name="T22" fmla="*/ 4 w 47"/>
                <a:gd name="T23" fmla="*/ 4 h 25"/>
                <a:gd name="T24" fmla="*/ 8 w 47"/>
                <a:gd name="T25" fmla="*/ 2 h 25"/>
                <a:gd name="T26" fmla="*/ 12 w 47"/>
                <a:gd name="T27" fmla="*/ 1 h 25"/>
                <a:gd name="T28" fmla="*/ 15 w 47"/>
                <a:gd name="T29" fmla="*/ 0 h 25"/>
                <a:gd name="T30" fmla="*/ 19 w 47"/>
                <a:gd name="T31" fmla="*/ 0 h 25"/>
                <a:gd name="T32" fmla="*/ 24 w 47"/>
                <a:gd name="T33" fmla="*/ 0 h 25"/>
                <a:gd name="T34" fmla="*/ 28 w 47"/>
                <a:gd name="T35" fmla="*/ 0 h 25"/>
                <a:gd name="T36" fmla="*/ 33 w 47"/>
                <a:gd name="T37" fmla="*/ 2 h 25"/>
                <a:gd name="T38" fmla="*/ 37 w 47"/>
                <a:gd name="T39" fmla="*/ 3 h 25"/>
                <a:gd name="T40" fmla="*/ 40 w 47"/>
                <a:gd name="T41" fmla="*/ 4 h 25"/>
                <a:gd name="T42" fmla="*/ 42 w 47"/>
                <a:gd name="T43" fmla="*/ 6 h 25"/>
                <a:gd name="T44" fmla="*/ 44 w 47"/>
                <a:gd name="T45" fmla="*/ 9 h 25"/>
                <a:gd name="T46" fmla="*/ 45 w 47"/>
                <a:gd name="T47" fmla="*/ 11 h 25"/>
                <a:gd name="T48" fmla="*/ 46 w 47"/>
                <a:gd name="T49" fmla="*/ 14 h 25"/>
                <a:gd name="T50" fmla="*/ 45 w 47"/>
                <a:gd name="T51" fmla="*/ 16 h 25"/>
                <a:gd name="T52" fmla="*/ 43 w 47"/>
                <a:gd name="T53" fmla="*/ 18 h 25"/>
                <a:gd name="T54" fmla="*/ 42 w 47"/>
                <a:gd name="T55" fmla="*/ 20 h 25"/>
                <a:gd name="T56" fmla="*/ 38 w 47"/>
                <a:gd name="T57" fmla="*/ 22 h 25"/>
                <a:gd name="T58" fmla="*/ 35 w 47"/>
                <a:gd name="T59" fmla="*/ 23 h 25"/>
                <a:gd name="T60" fmla="*/ 31 w 47"/>
                <a:gd name="T61" fmla="*/ 24 h 25"/>
                <a:gd name="T62" fmla="*/ 26 w 47"/>
                <a:gd name="T63" fmla="*/ 24 h 25"/>
                <a:gd name="T64" fmla="*/ 21 w 47"/>
                <a:gd name="T6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5">
                  <a:moveTo>
                    <a:pt x="21" y="24"/>
                  </a:moveTo>
                  <a:lnTo>
                    <a:pt x="17" y="24"/>
                  </a:lnTo>
                  <a:lnTo>
                    <a:pt x="12" y="22"/>
                  </a:lnTo>
                  <a:lnTo>
                    <a:pt x="9" y="22"/>
                  </a:lnTo>
                  <a:lnTo>
                    <a:pt x="5" y="19"/>
                  </a:lnTo>
                  <a:lnTo>
                    <a:pt x="3" y="18"/>
                  </a:lnTo>
                  <a:lnTo>
                    <a:pt x="1" y="15"/>
                  </a:lnTo>
                  <a:lnTo>
                    <a:pt x="0" y="13"/>
                  </a:lnTo>
                  <a:lnTo>
                    <a:pt x="0" y="10"/>
                  </a:lnTo>
                  <a:lnTo>
                    <a:pt x="1" y="8"/>
                  </a:lnTo>
                  <a:lnTo>
                    <a:pt x="3" y="6"/>
                  </a:lnTo>
                  <a:lnTo>
                    <a:pt x="4" y="4"/>
                  </a:lnTo>
                  <a:lnTo>
                    <a:pt x="8" y="2"/>
                  </a:lnTo>
                  <a:lnTo>
                    <a:pt x="12" y="1"/>
                  </a:lnTo>
                  <a:lnTo>
                    <a:pt x="15" y="0"/>
                  </a:lnTo>
                  <a:lnTo>
                    <a:pt x="19" y="0"/>
                  </a:lnTo>
                  <a:lnTo>
                    <a:pt x="24" y="0"/>
                  </a:lnTo>
                  <a:lnTo>
                    <a:pt x="28" y="0"/>
                  </a:lnTo>
                  <a:lnTo>
                    <a:pt x="33" y="2"/>
                  </a:lnTo>
                  <a:lnTo>
                    <a:pt x="37" y="3"/>
                  </a:lnTo>
                  <a:lnTo>
                    <a:pt x="40" y="4"/>
                  </a:lnTo>
                  <a:lnTo>
                    <a:pt x="42" y="6"/>
                  </a:lnTo>
                  <a:lnTo>
                    <a:pt x="44" y="9"/>
                  </a:lnTo>
                  <a:lnTo>
                    <a:pt x="45" y="11"/>
                  </a:lnTo>
                  <a:lnTo>
                    <a:pt x="46" y="14"/>
                  </a:lnTo>
                  <a:lnTo>
                    <a:pt x="45" y="16"/>
                  </a:lnTo>
                  <a:lnTo>
                    <a:pt x="43" y="18"/>
                  </a:lnTo>
                  <a:lnTo>
                    <a:pt x="42" y="20"/>
                  </a:lnTo>
                  <a:lnTo>
                    <a:pt x="38" y="22"/>
                  </a:lnTo>
                  <a:lnTo>
                    <a:pt x="35" y="23"/>
                  </a:lnTo>
                  <a:lnTo>
                    <a:pt x="31" y="24"/>
                  </a:lnTo>
                  <a:lnTo>
                    <a:pt x="26" y="24"/>
                  </a:lnTo>
                  <a:lnTo>
                    <a:pt x="21" y="24"/>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29" name="Freeform 300"/>
            <p:cNvSpPr>
              <a:spLocks/>
            </p:cNvSpPr>
            <p:nvPr/>
          </p:nvSpPr>
          <p:spPr bwMode="auto">
            <a:xfrm>
              <a:off x="3913" y="2641"/>
              <a:ext cx="53" cy="31"/>
            </a:xfrm>
            <a:custGeom>
              <a:avLst/>
              <a:gdLst>
                <a:gd name="T0" fmla="*/ 24 w 53"/>
                <a:gd name="T1" fmla="*/ 30 h 31"/>
                <a:gd name="T2" fmla="*/ 24 w 53"/>
                <a:gd name="T3" fmla="*/ 30 h 31"/>
                <a:gd name="T4" fmla="*/ 19 w 53"/>
                <a:gd name="T5" fmla="*/ 30 h 31"/>
                <a:gd name="T6" fmla="*/ 14 w 53"/>
                <a:gd name="T7" fmla="*/ 28 h 31"/>
                <a:gd name="T8" fmla="*/ 10 w 53"/>
                <a:gd name="T9" fmla="*/ 27 h 31"/>
                <a:gd name="T10" fmla="*/ 6 w 53"/>
                <a:gd name="T11" fmla="*/ 24 h 31"/>
                <a:gd name="T12" fmla="*/ 3 w 53"/>
                <a:gd name="T13" fmla="*/ 22 h 31"/>
                <a:gd name="T14" fmla="*/ 1 w 53"/>
                <a:gd name="T15" fmla="*/ 19 h 31"/>
                <a:gd name="T16" fmla="*/ 0 w 53"/>
                <a:gd name="T17" fmla="*/ 16 h 31"/>
                <a:gd name="T18" fmla="*/ 0 w 53"/>
                <a:gd name="T19" fmla="*/ 13 h 31"/>
                <a:gd name="T20" fmla="*/ 1 w 53"/>
                <a:gd name="T21" fmla="*/ 10 h 31"/>
                <a:gd name="T22" fmla="*/ 3 w 53"/>
                <a:gd name="T23" fmla="*/ 7 h 31"/>
                <a:gd name="T24" fmla="*/ 5 w 53"/>
                <a:gd name="T25" fmla="*/ 5 h 31"/>
                <a:gd name="T26" fmla="*/ 9 w 53"/>
                <a:gd name="T27" fmla="*/ 3 h 31"/>
                <a:gd name="T28" fmla="*/ 13 w 53"/>
                <a:gd name="T29" fmla="*/ 1 h 31"/>
                <a:gd name="T30" fmla="*/ 17 w 53"/>
                <a:gd name="T31" fmla="*/ 0 h 31"/>
                <a:gd name="T32" fmla="*/ 22 w 53"/>
                <a:gd name="T33" fmla="*/ 0 h 31"/>
                <a:gd name="T34" fmla="*/ 27 w 53"/>
                <a:gd name="T35" fmla="*/ 0 h 31"/>
                <a:gd name="T36" fmla="*/ 32 w 53"/>
                <a:gd name="T37" fmla="*/ 0 h 31"/>
                <a:gd name="T38" fmla="*/ 37 w 53"/>
                <a:gd name="T39" fmla="*/ 2 h 31"/>
                <a:gd name="T40" fmla="*/ 42 w 53"/>
                <a:gd name="T41" fmla="*/ 4 h 31"/>
                <a:gd name="T42" fmla="*/ 45 w 53"/>
                <a:gd name="T43" fmla="*/ 5 h 31"/>
                <a:gd name="T44" fmla="*/ 48 w 53"/>
                <a:gd name="T45" fmla="*/ 8 h 31"/>
                <a:gd name="T46" fmla="*/ 50 w 53"/>
                <a:gd name="T47" fmla="*/ 11 h 31"/>
                <a:gd name="T48" fmla="*/ 51 w 53"/>
                <a:gd name="T49" fmla="*/ 14 h 31"/>
                <a:gd name="T50" fmla="*/ 52 w 53"/>
                <a:gd name="T51" fmla="*/ 17 h 31"/>
                <a:gd name="T52" fmla="*/ 51 w 53"/>
                <a:gd name="T53" fmla="*/ 20 h 31"/>
                <a:gd name="T54" fmla="*/ 49 w 53"/>
                <a:gd name="T55" fmla="*/ 23 h 31"/>
                <a:gd name="T56" fmla="*/ 47 w 53"/>
                <a:gd name="T57" fmla="*/ 25 h 31"/>
                <a:gd name="T58" fmla="*/ 43 w 53"/>
                <a:gd name="T59" fmla="*/ 27 h 31"/>
                <a:gd name="T60" fmla="*/ 39 w 53"/>
                <a:gd name="T61" fmla="*/ 29 h 31"/>
                <a:gd name="T62" fmla="*/ 35 w 53"/>
                <a:gd name="T63" fmla="*/ 30 h 31"/>
                <a:gd name="T64" fmla="*/ 29 w 53"/>
                <a:gd name="T65" fmla="*/ 30 h 31"/>
                <a:gd name="T66" fmla="*/ 24 w 53"/>
                <a:gd name="T67"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1">
                  <a:moveTo>
                    <a:pt x="24" y="30"/>
                  </a:moveTo>
                  <a:lnTo>
                    <a:pt x="24" y="30"/>
                  </a:lnTo>
                  <a:lnTo>
                    <a:pt x="19" y="30"/>
                  </a:lnTo>
                  <a:lnTo>
                    <a:pt x="14" y="28"/>
                  </a:lnTo>
                  <a:lnTo>
                    <a:pt x="10" y="27"/>
                  </a:lnTo>
                  <a:lnTo>
                    <a:pt x="6" y="24"/>
                  </a:lnTo>
                  <a:lnTo>
                    <a:pt x="3" y="22"/>
                  </a:lnTo>
                  <a:lnTo>
                    <a:pt x="1" y="19"/>
                  </a:lnTo>
                  <a:lnTo>
                    <a:pt x="0" y="16"/>
                  </a:lnTo>
                  <a:lnTo>
                    <a:pt x="0" y="13"/>
                  </a:lnTo>
                  <a:lnTo>
                    <a:pt x="1" y="10"/>
                  </a:lnTo>
                  <a:lnTo>
                    <a:pt x="3" y="7"/>
                  </a:lnTo>
                  <a:lnTo>
                    <a:pt x="5" y="5"/>
                  </a:lnTo>
                  <a:lnTo>
                    <a:pt x="9" y="3"/>
                  </a:lnTo>
                  <a:lnTo>
                    <a:pt x="13" y="1"/>
                  </a:lnTo>
                  <a:lnTo>
                    <a:pt x="17" y="0"/>
                  </a:lnTo>
                  <a:lnTo>
                    <a:pt x="22" y="0"/>
                  </a:lnTo>
                  <a:lnTo>
                    <a:pt x="27" y="0"/>
                  </a:lnTo>
                  <a:lnTo>
                    <a:pt x="32" y="0"/>
                  </a:lnTo>
                  <a:lnTo>
                    <a:pt x="37" y="2"/>
                  </a:lnTo>
                  <a:lnTo>
                    <a:pt x="42" y="4"/>
                  </a:lnTo>
                  <a:lnTo>
                    <a:pt x="45" y="5"/>
                  </a:lnTo>
                  <a:lnTo>
                    <a:pt x="48" y="8"/>
                  </a:lnTo>
                  <a:lnTo>
                    <a:pt x="50" y="11"/>
                  </a:lnTo>
                  <a:lnTo>
                    <a:pt x="51" y="14"/>
                  </a:lnTo>
                  <a:lnTo>
                    <a:pt x="52" y="17"/>
                  </a:lnTo>
                  <a:lnTo>
                    <a:pt x="51" y="20"/>
                  </a:lnTo>
                  <a:lnTo>
                    <a:pt x="49" y="23"/>
                  </a:lnTo>
                  <a:lnTo>
                    <a:pt x="47" y="25"/>
                  </a:lnTo>
                  <a:lnTo>
                    <a:pt x="43" y="27"/>
                  </a:lnTo>
                  <a:lnTo>
                    <a:pt x="39" y="29"/>
                  </a:lnTo>
                  <a:lnTo>
                    <a:pt x="35" y="30"/>
                  </a:lnTo>
                  <a:lnTo>
                    <a:pt x="29" y="30"/>
                  </a:lnTo>
                  <a:lnTo>
                    <a:pt x="24"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0" name="Freeform 301"/>
            <p:cNvSpPr>
              <a:spLocks/>
            </p:cNvSpPr>
            <p:nvPr/>
          </p:nvSpPr>
          <p:spPr bwMode="auto">
            <a:xfrm>
              <a:off x="3918" y="2645"/>
              <a:ext cx="37" cy="19"/>
            </a:xfrm>
            <a:custGeom>
              <a:avLst/>
              <a:gdLst>
                <a:gd name="T0" fmla="*/ 17 w 37"/>
                <a:gd name="T1" fmla="*/ 18 h 19"/>
                <a:gd name="T2" fmla="*/ 14 w 37"/>
                <a:gd name="T3" fmla="*/ 17 h 19"/>
                <a:gd name="T4" fmla="*/ 10 w 37"/>
                <a:gd name="T5" fmla="*/ 17 h 19"/>
                <a:gd name="T6" fmla="*/ 7 w 37"/>
                <a:gd name="T7" fmla="*/ 16 h 19"/>
                <a:gd name="T8" fmla="*/ 4 w 37"/>
                <a:gd name="T9" fmla="*/ 14 h 19"/>
                <a:gd name="T10" fmla="*/ 3 w 37"/>
                <a:gd name="T11" fmla="*/ 14 h 19"/>
                <a:gd name="T12" fmla="*/ 1 w 37"/>
                <a:gd name="T13" fmla="*/ 11 h 19"/>
                <a:gd name="T14" fmla="*/ 0 w 37"/>
                <a:gd name="T15" fmla="*/ 9 h 19"/>
                <a:gd name="T16" fmla="*/ 0 w 37"/>
                <a:gd name="T17" fmla="*/ 8 h 19"/>
                <a:gd name="T18" fmla="*/ 1 w 37"/>
                <a:gd name="T19" fmla="*/ 6 h 19"/>
                <a:gd name="T20" fmla="*/ 3 w 37"/>
                <a:gd name="T21" fmla="*/ 4 h 19"/>
                <a:gd name="T22" fmla="*/ 3 w 37"/>
                <a:gd name="T23" fmla="*/ 3 h 19"/>
                <a:gd name="T24" fmla="*/ 6 w 37"/>
                <a:gd name="T25" fmla="*/ 2 h 19"/>
                <a:gd name="T26" fmla="*/ 9 w 37"/>
                <a:gd name="T27" fmla="*/ 1 h 19"/>
                <a:gd name="T28" fmla="*/ 12 w 37"/>
                <a:gd name="T29" fmla="*/ 0 h 19"/>
                <a:gd name="T30" fmla="*/ 15 w 37"/>
                <a:gd name="T31" fmla="*/ 0 h 19"/>
                <a:gd name="T32" fmla="*/ 19 w 37"/>
                <a:gd name="T33" fmla="*/ 0 h 19"/>
                <a:gd name="T34" fmla="*/ 22 w 37"/>
                <a:gd name="T35" fmla="*/ 0 h 19"/>
                <a:gd name="T36" fmla="*/ 26 w 37"/>
                <a:gd name="T37" fmla="*/ 1 h 19"/>
                <a:gd name="T38" fmla="*/ 29 w 37"/>
                <a:gd name="T39" fmla="*/ 2 h 19"/>
                <a:gd name="T40" fmla="*/ 32 w 37"/>
                <a:gd name="T41" fmla="*/ 3 h 19"/>
                <a:gd name="T42" fmla="*/ 33 w 37"/>
                <a:gd name="T43" fmla="*/ 5 h 19"/>
                <a:gd name="T44" fmla="*/ 35 w 37"/>
                <a:gd name="T45" fmla="*/ 6 h 19"/>
                <a:gd name="T46" fmla="*/ 36 w 37"/>
                <a:gd name="T47" fmla="*/ 8 h 19"/>
                <a:gd name="T48" fmla="*/ 36 w 37"/>
                <a:gd name="T49" fmla="*/ 11 h 19"/>
                <a:gd name="T50" fmla="*/ 35 w 37"/>
                <a:gd name="T51" fmla="*/ 12 h 19"/>
                <a:gd name="T52" fmla="*/ 33 w 37"/>
                <a:gd name="T53" fmla="*/ 14 h 19"/>
                <a:gd name="T54" fmla="*/ 32 w 37"/>
                <a:gd name="T55" fmla="*/ 15 h 19"/>
                <a:gd name="T56" fmla="*/ 29 w 37"/>
                <a:gd name="T57" fmla="*/ 17 h 19"/>
                <a:gd name="T58" fmla="*/ 27 w 37"/>
                <a:gd name="T59" fmla="*/ 17 h 19"/>
                <a:gd name="T60" fmla="*/ 24 w 37"/>
                <a:gd name="T61" fmla="*/ 17 h 19"/>
                <a:gd name="T62" fmla="*/ 21 w 37"/>
                <a:gd name="T63" fmla="*/ 18 h 19"/>
                <a:gd name="T64" fmla="*/ 17 w 37"/>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7" h="19">
                  <a:moveTo>
                    <a:pt x="17" y="18"/>
                  </a:moveTo>
                  <a:lnTo>
                    <a:pt x="14" y="17"/>
                  </a:lnTo>
                  <a:lnTo>
                    <a:pt x="10" y="17"/>
                  </a:lnTo>
                  <a:lnTo>
                    <a:pt x="7" y="16"/>
                  </a:lnTo>
                  <a:lnTo>
                    <a:pt x="4" y="14"/>
                  </a:lnTo>
                  <a:lnTo>
                    <a:pt x="3" y="14"/>
                  </a:lnTo>
                  <a:lnTo>
                    <a:pt x="1" y="11"/>
                  </a:lnTo>
                  <a:lnTo>
                    <a:pt x="0" y="9"/>
                  </a:lnTo>
                  <a:lnTo>
                    <a:pt x="0" y="8"/>
                  </a:lnTo>
                  <a:lnTo>
                    <a:pt x="1" y="6"/>
                  </a:lnTo>
                  <a:lnTo>
                    <a:pt x="3" y="4"/>
                  </a:lnTo>
                  <a:lnTo>
                    <a:pt x="3" y="3"/>
                  </a:lnTo>
                  <a:lnTo>
                    <a:pt x="6" y="2"/>
                  </a:lnTo>
                  <a:lnTo>
                    <a:pt x="9" y="1"/>
                  </a:lnTo>
                  <a:lnTo>
                    <a:pt x="12" y="0"/>
                  </a:lnTo>
                  <a:lnTo>
                    <a:pt x="15" y="0"/>
                  </a:lnTo>
                  <a:lnTo>
                    <a:pt x="19" y="0"/>
                  </a:lnTo>
                  <a:lnTo>
                    <a:pt x="22" y="0"/>
                  </a:lnTo>
                  <a:lnTo>
                    <a:pt x="26" y="1"/>
                  </a:lnTo>
                  <a:lnTo>
                    <a:pt x="29" y="2"/>
                  </a:lnTo>
                  <a:lnTo>
                    <a:pt x="32" y="3"/>
                  </a:lnTo>
                  <a:lnTo>
                    <a:pt x="33" y="5"/>
                  </a:lnTo>
                  <a:lnTo>
                    <a:pt x="35" y="6"/>
                  </a:lnTo>
                  <a:lnTo>
                    <a:pt x="36" y="8"/>
                  </a:lnTo>
                  <a:lnTo>
                    <a:pt x="36" y="11"/>
                  </a:lnTo>
                  <a:lnTo>
                    <a:pt x="35" y="12"/>
                  </a:lnTo>
                  <a:lnTo>
                    <a:pt x="33" y="14"/>
                  </a:lnTo>
                  <a:lnTo>
                    <a:pt x="32" y="15"/>
                  </a:lnTo>
                  <a:lnTo>
                    <a:pt x="29" y="17"/>
                  </a:lnTo>
                  <a:lnTo>
                    <a:pt x="27" y="17"/>
                  </a:lnTo>
                  <a:lnTo>
                    <a:pt x="24" y="17"/>
                  </a:lnTo>
                  <a:lnTo>
                    <a:pt x="21"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1" name="Freeform 302"/>
            <p:cNvSpPr>
              <a:spLocks/>
            </p:cNvSpPr>
            <p:nvPr/>
          </p:nvSpPr>
          <p:spPr bwMode="auto">
            <a:xfrm>
              <a:off x="3918" y="2645"/>
              <a:ext cx="43" cy="25"/>
            </a:xfrm>
            <a:custGeom>
              <a:avLst/>
              <a:gdLst>
                <a:gd name="T0" fmla="*/ 20 w 43"/>
                <a:gd name="T1" fmla="*/ 24 h 25"/>
                <a:gd name="T2" fmla="*/ 20 w 43"/>
                <a:gd name="T3" fmla="*/ 24 h 25"/>
                <a:gd name="T4" fmla="*/ 16 w 43"/>
                <a:gd name="T5" fmla="*/ 23 h 25"/>
                <a:gd name="T6" fmla="*/ 12 w 43"/>
                <a:gd name="T7" fmla="*/ 23 h 25"/>
                <a:gd name="T8" fmla="*/ 8 w 43"/>
                <a:gd name="T9" fmla="*/ 21 h 25"/>
                <a:gd name="T10" fmla="*/ 5 w 43"/>
                <a:gd name="T11" fmla="*/ 19 h 25"/>
                <a:gd name="T12" fmla="*/ 3 w 43"/>
                <a:gd name="T13" fmla="*/ 18 h 25"/>
                <a:gd name="T14" fmla="*/ 1 w 43"/>
                <a:gd name="T15" fmla="*/ 15 h 25"/>
                <a:gd name="T16" fmla="*/ 0 w 43"/>
                <a:gd name="T17" fmla="*/ 12 h 25"/>
                <a:gd name="T18" fmla="*/ 0 w 43"/>
                <a:gd name="T19" fmla="*/ 10 h 25"/>
                <a:gd name="T20" fmla="*/ 1 w 43"/>
                <a:gd name="T21" fmla="*/ 8 h 25"/>
                <a:gd name="T22" fmla="*/ 3 w 43"/>
                <a:gd name="T23" fmla="*/ 5 h 25"/>
                <a:gd name="T24" fmla="*/ 4 w 43"/>
                <a:gd name="T25" fmla="*/ 4 h 25"/>
                <a:gd name="T26" fmla="*/ 7 w 43"/>
                <a:gd name="T27" fmla="*/ 2 h 25"/>
                <a:gd name="T28" fmla="*/ 10 w 43"/>
                <a:gd name="T29" fmla="*/ 1 h 25"/>
                <a:gd name="T30" fmla="*/ 14 w 43"/>
                <a:gd name="T31" fmla="*/ 0 h 25"/>
                <a:gd name="T32" fmla="*/ 18 w 43"/>
                <a:gd name="T33" fmla="*/ 0 h 25"/>
                <a:gd name="T34" fmla="*/ 22 w 43"/>
                <a:gd name="T35" fmla="*/ 0 h 25"/>
                <a:gd name="T36" fmla="*/ 26 w 43"/>
                <a:gd name="T37" fmla="*/ 0 h 25"/>
                <a:gd name="T38" fmla="*/ 30 w 43"/>
                <a:gd name="T39" fmla="*/ 1 h 25"/>
                <a:gd name="T40" fmla="*/ 34 w 43"/>
                <a:gd name="T41" fmla="*/ 3 h 25"/>
                <a:gd name="T42" fmla="*/ 37 w 43"/>
                <a:gd name="T43" fmla="*/ 4 h 25"/>
                <a:gd name="T44" fmla="*/ 39 w 43"/>
                <a:gd name="T45" fmla="*/ 7 h 25"/>
                <a:gd name="T46" fmla="*/ 41 w 43"/>
                <a:gd name="T47" fmla="*/ 8 h 25"/>
                <a:gd name="T48" fmla="*/ 42 w 43"/>
                <a:gd name="T49" fmla="*/ 11 h 25"/>
                <a:gd name="T50" fmla="*/ 42 w 43"/>
                <a:gd name="T51" fmla="*/ 14 h 25"/>
                <a:gd name="T52" fmla="*/ 41 w 43"/>
                <a:gd name="T53" fmla="*/ 16 h 25"/>
                <a:gd name="T54" fmla="*/ 39 w 43"/>
                <a:gd name="T55" fmla="*/ 18 h 25"/>
                <a:gd name="T56" fmla="*/ 37 w 43"/>
                <a:gd name="T57" fmla="*/ 20 h 25"/>
                <a:gd name="T58" fmla="*/ 34 w 43"/>
                <a:gd name="T59" fmla="*/ 22 h 25"/>
                <a:gd name="T60" fmla="*/ 31 w 43"/>
                <a:gd name="T61" fmla="*/ 23 h 25"/>
                <a:gd name="T62" fmla="*/ 28 w 43"/>
                <a:gd name="T63" fmla="*/ 23 h 25"/>
                <a:gd name="T64" fmla="*/ 24 w 43"/>
                <a:gd name="T65" fmla="*/ 24 h 25"/>
                <a:gd name="T66" fmla="*/ 20 w 43"/>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25">
                  <a:moveTo>
                    <a:pt x="20" y="24"/>
                  </a:moveTo>
                  <a:lnTo>
                    <a:pt x="20" y="24"/>
                  </a:lnTo>
                  <a:lnTo>
                    <a:pt x="16" y="23"/>
                  </a:lnTo>
                  <a:lnTo>
                    <a:pt x="12" y="23"/>
                  </a:lnTo>
                  <a:lnTo>
                    <a:pt x="8" y="21"/>
                  </a:lnTo>
                  <a:lnTo>
                    <a:pt x="5" y="19"/>
                  </a:lnTo>
                  <a:lnTo>
                    <a:pt x="3" y="18"/>
                  </a:lnTo>
                  <a:lnTo>
                    <a:pt x="1" y="15"/>
                  </a:lnTo>
                  <a:lnTo>
                    <a:pt x="0" y="12"/>
                  </a:lnTo>
                  <a:lnTo>
                    <a:pt x="0" y="10"/>
                  </a:lnTo>
                  <a:lnTo>
                    <a:pt x="1" y="8"/>
                  </a:lnTo>
                  <a:lnTo>
                    <a:pt x="3" y="5"/>
                  </a:lnTo>
                  <a:lnTo>
                    <a:pt x="4" y="4"/>
                  </a:lnTo>
                  <a:lnTo>
                    <a:pt x="7" y="2"/>
                  </a:lnTo>
                  <a:lnTo>
                    <a:pt x="10" y="1"/>
                  </a:lnTo>
                  <a:lnTo>
                    <a:pt x="14" y="0"/>
                  </a:lnTo>
                  <a:lnTo>
                    <a:pt x="18" y="0"/>
                  </a:lnTo>
                  <a:lnTo>
                    <a:pt x="22" y="0"/>
                  </a:lnTo>
                  <a:lnTo>
                    <a:pt x="26" y="0"/>
                  </a:lnTo>
                  <a:lnTo>
                    <a:pt x="30" y="1"/>
                  </a:lnTo>
                  <a:lnTo>
                    <a:pt x="34" y="3"/>
                  </a:lnTo>
                  <a:lnTo>
                    <a:pt x="37" y="4"/>
                  </a:lnTo>
                  <a:lnTo>
                    <a:pt x="39" y="7"/>
                  </a:lnTo>
                  <a:lnTo>
                    <a:pt x="41" y="8"/>
                  </a:lnTo>
                  <a:lnTo>
                    <a:pt x="42" y="11"/>
                  </a:lnTo>
                  <a:lnTo>
                    <a:pt x="42" y="14"/>
                  </a:lnTo>
                  <a:lnTo>
                    <a:pt x="41" y="16"/>
                  </a:lnTo>
                  <a:lnTo>
                    <a:pt x="39" y="18"/>
                  </a:lnTo>
                  <a:lnTo>
                    <a:pt x="37" y="20"/>
                  </a:lnTo>
                  <a:lnTo>
                    <a:pt x="34" y="22"/>
                  </a:lnTo>
                  <a:lnTo>
                    <a:pt x="31" y="23"/>
                  </a:lnTo>
                  <a:lnTo>
                    <a:pt x="28" y="23"/>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2" name="Freeform 303"/>
            <p:cNvSpPr>
              <a:spLocks/>
            </p:cNvSpPr>
            <p:nvPr/>
          </p:nvSpPr>
          <p:spPr bwMode="auto">
            <a:xfrm>
              <a:off x="3952" y="2668"/>
              <a:ext cx="3" cy="3"/>
            </a:xfrm>
            <a:custGeom>
              <a:avLst/>
              <a:gdLst>
                <a:gd name="T0" fmla="*/ 2 w 3"/>
                <a:gd name="T1" fmla="*/ 2 h 3"/>
                <a:gd name="T2" fmla="*/ 2 w 3"/>
                <a:gd name="T3" fmla="*/ 1 h 3"/>
                <a:gd name="T4" fmla="*/ 2 w 3"/>
                <a:gd name="T5" fmla="*/ 0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0"/>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3" name="Freeform 304"/>
            <p:cNvSpPr>
              <a:spLocks/>
            </p:cNvSpPr>
            <p:nvPr/>
          </p:nvSpPr>
          <p:spPr bwMode="auto">
            <a:xfrm>
              <a:off x="3922" y="2668"/>
              <a:ext cx="31" cy="7"/>
            </a:xfrm>
            <a:custGeom>
              <a:avLst/>
              <a:gdLst>
                <a:gd name="T0" fmla="*/ 0 w 31"/>
                <a:gd name="T1" fmla="*/ 5 h 7"/>
                <a:gd name="T2" fmla="*/ 8 w 31"/>
                <a:gd name="T3" fmla="*/ 6 h 7"/>
                <a:gd name="T4" fmla="*/ 13 w 31"/>
                <a:gd name="T5" fmla="*/ 6 h 7"/>
                <a:gd name="T6" fmla="*/ 18 w 31"/>
                <a:gd name="T7" fmla="*/ 6 h 7"/>
                <a:gd name="T8" fmla="*/ 23 w 31"/>
                <a:gd name="T9" fmla="*/ 6 h 7"/>
                <a:gd name="T10" fmla="*/ 26 w 31"/>
                <a:gd name="T11" fmla="*/ 6 h 7"/>
                <a:gd name="T12" fmla="*/ 28 w 31"/>
                <a:gd name="T13" fmla="*/ 5 h 7"/>
                <a:gd name="T14" fmla="*/ 29 w 31"/>
                <a:gd name="T15" fmla="*/ 5 h 7"/>
                <a:gd name="T16" fmla="*/ 30 w 31"/>
                <a:gd name="T17" fmla="*/ 4 h 7"/>
                <a:gd name="T18" fmla="*/ 25 w 31"/>
                <a:gd name="T19" fmla="*/ 1 h 7"/>
                <a:gd name="T20" fmla="*/ 23 w 31"/>
                <a:gd name="T21" fmla="*/ 1 h 7"/>
                <a:gd name="T22" fmla="*/ 21 w 31"/>
                <a:gd name="T23" fmla="*/ 2 h 7"/>
                <a:gd name="T24" fmla="*/ 18 w 31"/>
                <a:gd name="T25" fmla="*/ 2 h 7"/>
                <a:gd name="T26" fmla="*/ 14 w 31"/>
                <a:gd name="T27" fmla="*/ 2 h 7"/>
                <a:gd name="T28" fmla="*/ 9 w 31"/>
                <a:gd name="T29" fmla="*/ 1 h 7"/>
                <a:gd name="T30" fmla="*/ 3 w 31"/>
                <a:gd name="T31" fmla="*/ 0 h 7"/>
                <a:gd name="T32" fmla="*/ 0 w 31"/>
                <a:gd name="T3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7">
                  <a:moveTo>
                    <a:pt x="0" y="5"/>
                  </a:moveTo>
                  <a:lnTo>
                    <a:pt x="8" y="6"/>
                  </a:lnTo>
                  <a:lnTo>
                    <a:pt x="13" y="6"/>
                  </a:lnTo>
                  <a:lnTo>
                    <a:pt x="18" y="6"/>
                  </a:lnTo>
                  <a:lnTo>
                    <a:pt x="23" y="6"/>
                  </a:lnTo>
                  <a:lnTo>
                    <a:pt x="26" y="6"/>
                  </a:lnTo>
                  <a:lnTo>
                    <a:pt x="28" y="5"/>
                  </a:lnTo>
                  <a:lnTo>
                    <a:pt x="29" y="5"/>
                  </a:lnTo>
                  <a:lnTo>
                    <a:pt x="30" y="4"/>
                  </a:lnTo>
                  <a:lnTo>
                    <a:pt x="25" y="1"/>
                  </a:lnTo>
                  <a:lnTo>
                    <a:pt x="23" y="1"/>
                  </a:lnTo>
                  <a:lnTo>
                    <a:pt x="21" y="2"/>
                  </a:lnTo>
                  <a:lnTo>
                    <a:pt x="18" y="2"/>
                  </a:lnTo>
                  <a:lnTo>
                    <a:pt x="14" y="2"/>
                  </a:lnTo>
                  <a:lnTo>
                    <a:pt x="9" y="1"/>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4" name="Freeform 305"/>
            <p:cNvSpPr>
              <a:spLocks/>
            </p:cNvSpPr>
            <p:nvPr/>
          </p:nvSpPr>
          <p:spPr bwMode="auto">
            <a:xfrm>
              <a:off x="3919" y="2668"/>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5" name="Freeform 306"/>
            <p:cNvSpPr>
              <a:spLocks/>
            </p:cNvSpPr>
            <p:nvPr/>
          </p:nvSpPr>
          <p:spPr bwMode="auto">
            <a:xfrm>
              <a:off x="3855" y="2629"/>
              <a:ext cx="48" cy="20"/>
            </a:xfrm>
            <a:custGeom>
              <a:avLst/>
              <a:gdLst>
                <a:gd name="T0" fmla="*/ 0 w 48"/>
                <a:gd name="T1" fmla="*/ 6 h 20"/>
                <a:gd name="T2" fmla="*/ 0 w 48"/>
                <a:gd name="T3" fmla="*/ 9 h 20"/>
                <a:gd name="T4" fmla="*/ 2 w 48"/>
                <a:gd name="T5" fmla="*/ 11 h 20"/>
                <a:gd name="T6" fmla="*/ 4 w 48"/>
                <a:gd name="T7" fmla="*/ 13 h 20"/>
                <a:gd name="T8" fmla="*/ 6 w 48"/>
                <a:gd name="T9" fmla="*/ 15 h 20"/>
                <a:gd name="T10" fmla="*/ 9 w 48"/>
                <a:gd name="T11" fmla="*/ 16 h 20"/>
                <a:gd name="T12" fmla="*/ 13 w 48"/>
                <a:gd name="T13" fmla="*/ 17 h 20"/>
                <a:gd name="T14" fmla="*/ 17 w 48"/>
                <a:gd name="T15" fmla="*/ 18 h 20"/>
                <a:gd name="T16" fmla="*/ 22 w 48"/>
                <a:gd name="T17" fmla="*/ 19 h 20"/>
                <a:gd name="T18" fmla="*/ 27 w 48"/>
                <a:gd name="T19" fmla="*/ 19 h 20"/>
                <a:gd name="T20" fmla="*/ 30 w 48"/>
                <a:gd name="T21" fmla="*/ 19 h 20"/>
                <a:gd name="T22" fmla="*/ 35 w 48"/>
                <a:gd name="T23" fmla="*/ 18 h 20"/>
                <a:gd name="T24" fmla="*/ 38 w 48"/>
                <a:gd name="T25" fmla="*/ 17 h 20"/>
                <a:gd name="T26" fmla="*/ 42 w 48"/>
                <a:gd name="T27" fmla="*/ 15 h 20"/>
                <a:gd name="T28" fmla="*/ 43 w 48"/>
                <a:gd name="T29" fmla="*/ 14 h 20"/>
                <a:gd name="T30" fmla="*/ 45 w 48"/>
                <a:gd name="T31" fmla="*/ 11 h 20"/>
                <a:gd name="T32" fmla="*/ 46 w 48"/>
                <a:gd name="T33" fmla="*/ 9 h 20"/>
                <a:gd name="T34" fmla="*/ 47 w 48"/>
                <a:gd name="T35" fmla="*/ 3 h 20"/>
                <a:gd name="T36" fmla="*/ 1 w 48"/>
                <a:gd name="T37" fmla="*/ 0 h 20"/>
                <a:gd name="T38" fmla="*/ 0 w 48"/>
                <a:gd name="T3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0">
                  <a:moveTo>
                    <a:pt x="0" y="6"/>
                  </a:moveTo>
                  <a:lnTo>
                    <a:pt x="0" y="9"/>
                  </a:lnTo>
                  <a:lnTo>
                    <a:pt x="2" y="11"/>
                  </a:lnTo>
                  <a:lnTo>
                    <a:pt x="4" y="13"/>
                  </a:lnTo>
                  <a:lnTo>
                    <a:pt x="6" y="15"/>
                  </a:lnTo>
                  <a:lnTo>
                    <a:pt x="9" y="16"/>
                  </a:lnTo>
                  <a:lnTo>
                    <a:pt x="13" y="17"/>
                  </a:lnTo>
                  <a:lnTo>
                    <a:pt x="17" y="18"/>
                  </a:lnTo>
                  <a:lnTo>
                    <a:pt x="22" y="19"/>
                  </a:lnTo>
                  <a:lnTo>
                    <a:pt x="27" y="19"/>
                  </a:lnTo>
                  <a:lnTo>
                    <a:pt x="30" y="19"/>
                  </a:lnTo>
                  <a:lnTo>
                    <a:pt x="35" y="18"/>
                  </a:lnTo>
                  <a:lnTo>
                    <a:pt x="38" y="17"/>
                  </a:lnTo>
                  <a:lnTo>
                    <a:pt x="42" y="15"/>
                  </a:lnTo>
                  <a:lnTo>
                    <a:pt x="43" y="14"/>
                  </a:lnTo>
                  <a:lnTo>
                    <a:pt x="45" y="11"/>
                  </a:lnTo>
                  <a:lnTo>
                    <a:pt x="46" y="9"/>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6" name="Freeform 307"/>
            <p:cNvSpPr>
              <a:spLocks/>
            </p:cNvSpPr>
            <p:nvPr/>
          </p:nvSpPr>
          <p:spPr bwMode="auto">
            <a:xfrm>
              <a:off x="3855" y="2629"/>
              <a:ext cx="54" cy="26"/>
            </a:xfrm>
            <a:custGeom>
              <a:avLst/>
              <a:gdLst>
                <a:gd name="T0" fmla="*/ 0 w 54"/>
                <a:gd name="T1" fmla="*/ 8 h 26"/>
                <a:gd name="T2" fmla="*/ 0 w 54"/>
                <a:gd name="T3" fmla="*/ 8 h 26"/>
                <a:gd name="T4" fmla="*/ 0 w 54"/>
                <a:gd name="T5" fmla="*/ 12 h 26"/>
                <a:gd name="T6" fmla="*/ 2 w 54"/>
                <a:gd name="T7" fmla="*/ 15 h 26"/>
                <a:gd name="T8" fmla="*/ 4 w 54"/>
                <a:gd name="T9" fmla="*/ 17 h 26"/>
                <a:gd name="T10" fmla="*/ 7 w 54"/>
                <a:gd name="T11" fmla="*/ 20 h 26"/>
                <a:gd name="T12" fmla="*/ 10 w 54"/>
                <a:gd name="T13" fmla="*/ 21 h 26"/>
                <a:gd name="T14" fmla="*/ 15 w 54"/>
                <a:gd name="T15" fmla="*/ 23 h 26"/>
                <a:gd name="T16" fmla="*/ 19 w 54"/>
                <a:gd name="T17" fmla="*/ 24 h 26"/>
                <a:gd name="T18" fmla="*/ 25 w 54"/>
                <a:gd name="T19" fmla="*/ 25 h 26"/>
                <a:gd name="T20" fmla="*/ 30 w 54"/>
                <a:gd name="T21" fmla="*/ 25 h 26"/>
                <a:gd name="T22" fmla="*/ 34 w 54"/>
                <a:gd name="T23" fmla="*/ 25 h 26"/>
                <a:gd name="T24" fmla="*/ 39 w 54"/>
                <a:gd name="T25" fmla="*/ 24 h 26"/>
                <a:gd name="T26" fmla="*/ 43 w 54"/>
                <a:gd name="T27" fmla="*/ 22 h 26"/>
                <a:gd name="T28" fmla="*/ 47 w 54"/>
                <a:gd name="T29" fmla="*/ 20 h 26"/>
                <a:gd name="T30" fmla="*/ 49 w 54"/>
                <a:gd name="T31" fmla="*/ 18 h 26"/>
                <a:gd name="T32" fmla="*/ 51 w 54"/>
                <a:gd name="T33" fmla="*/ 15 h 26"/>
                <a:gd name="T34" fmla="*/ 52 w 54"/>
                <a:gd name="T35" fmla="*/ 12 h 26"/>
                <a:gd name="T36" fmla="*/ 53 w 54"/>
                <a:gd name="T37" fmla="*/ 4 h 26"/>
                <a:gd name="T38" fmla="*/ 1 w 54"/>
                <a:gd name="T39" fmla="*/ 0 h 26"/>
                <a:gd name="T40" fmla="*/ 0 w 54"/>
                <a:gd name="T41"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6">
                  <a:moveTo>
                    <a:pt x="0" y="8"/>
                  </a:moveTo>
                  <a:lnTo>
                    <a:pt x="0" y="8"/>
                  </a:lnTo>
                  <a:lnTo>
                    <a:pt x="0" y="12"/>
                  </a:lnTo>
                  <a:lnTo>
                    <a:pt x="2" y="15"/>
                  </a:lnTo>
                  <a:lnTo>
                    <a:pt x="4" y="17"/>
                  </a:lnTo>
                  <a:lnTo>
                    <a:pt x="7" y="20"/>
                  </a:lnTo>
                  <a:lnTo>
                    <a:pt x="10" y="21"/>
                  </a:lnTo>
                  <a:lnTo>
                    <a:pt x="15" y="23"/>
                  </a:lnTo>
                  <a:lnTo>
                    <a:pt x="19" y="24"/>
                  </a:lnTo>
                  <a:lnTo>
                    <a:pt x="25" y="25"/>
                  </a:lnTo>
                  <a:lnTo>
                    <a:pt x="30" y="25"/>
                  </a:lnTo>
                  <a:lnTo>
                    <a:pt x="34" y="25"/>
                  </a:lnTo>
                  <a:lnTo>
                    <a:pt x="39" y="24"/>
                  </a:lnTo>
                  <a:lnTo>
                    <a:pt x="43" y="22"/>
                  </a:lnTo>
                  <a:lnTo>
                    <a:pt x="47" y="20"/>
                  </a:lnTo>
                  <a:lnTo>
                    <a:pt x="49" y="18"/>
                  </a:lnTo>
                  <a:lnTo>
                    <a:pt x="51" y="15"/>
                  </a:lnTo>
                  <a:lnTo>
                    <a:pt x="52" y="12"/>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7" name="Freeform 308"/>
            <p:cNvSpPr>
              <a:spLocks/>
            </p:cNvSpPr>
            <p:nvPr/>
          </p:nvSpPr>
          <p:spPr bwMode="auto">
            <a:xfrm>
              <a:off x="3856" y="2615"/>
              <a:ext cx="47" cy="26"/>
            </a:xfrm>
            <a:custGeom>
              <a:avLst/>
              <a:gdLst>
                <a:gd name="T0" fmla="*/ 21 w 47"/>
                <a:gd name="T1" fmla="*/ 25 h 26"/>
                <a:gd name="T2" fmla="*/ 17 w 47"/>
                <a:gd name="T3" fmla="*/ 24 h 26"/>
                <a:gd name="T4" fmla="*/ 12 w 47"/>
                <a:gd name="T5" fmla="*/ 23 h 26"/>
                <a:gd name="T6" fmla="*/ 9 w 47"/>
                <a:gd name="T7" fmla="*/ 22 h 26"/>
                <a:gd name="T8" fmla="*/ 6 w 47"/>
                <a:gd name="T9" fmla="*/ 20 h 26"/>
                <a:gd name="T10" fmla="*/ 4 w 47"/>
                <a:gd name="T11" fmla="*/ 19 h 26"/>
                <a:gd name="T12" fmla="*/ 2 w 47"/>
                <a:gd name="T13" fmla="*/ 16 h 26"/>
                <a:gd name="T14" fmla="*/ 1 w 47"/>
                <a:gd name="T15" fmla="*/ 14 h 26"/>
                <a:gd name="T16" fmla="*/ 0 w 47"/>
                <a:gd name="T17" fmla="*/ 11 h 26"/>
                <a:gd name="T18" fmla="*/ 1 w 47"/>
                <a:gd name="T19" fmla="*/ 9 h 26"/>
                <a:gd name="T20" fmla="*/ 3 w 47"/>
                <a:gd name="T21" fmla="*/ 6 h 26"/>
                <a:gd name="T22" fmla="*/ 4 w 47"/>
                <a:gd name="T23" fmla="*/ 5 h 26"/>
                <a:gd name="T24" fmla="*/ 8 w 47"/>
                <a:gd name="T25" fmla="*/ 2 h 26"/>
                <a:gd name="T26" fmla="*/ 12 w 47"/>
                <a:gd name="T27" fmla="*/ 1 h 26"/>
                <a:gd name="T28" fmla="*/ 15 w 47"/>
                <a:gd name="T29" fmla="*/ 1 h 26"/>
                <a:gd name="T30" fmla="*/ 19 w 47"/>
                <a:gd name="T31" fmla="*/ 0 h 26"/>
                <a:gd name="T32" fmla="*/ 25 w 47"/>
                <a:gd name="T33" fmla="*/ 0 h 26"/>
                <a:gd name="T34" fmla="*/ 29 w 47"/>
                <a:gd name="T35" fmla="*/ 1 h 26"/>
                <a:gd name="T36" fmla="*/ 33 w 47"/>
                <a:gd name="T37" fmla="*/ 2 h 26"/>
                <a:gd name="T38" fmla="*/ 36 w 47"/>
                <a:gd name="T39" fmla="*/ 3 h 26"/>
                <a:gd name="T40" fmla="*/ 40 w 47"/>
                <a:gd name="T41" fmla="*/ 5 h 26"/>
                <a:gd name="T42" fmla="*/ 42 w 47"/>
                <a:gd name="T43" fmla="*/ 6 h 26"/>
                <a:gd name="T44" fmla="*/ 44 w 47"/>
                <a:gd name="T45" fmla="*/ 9 h 26"/>
                <a:gd name="T46" fmla="*/ 45 w 47"/>
                <a:gd name="T47" fmla="*/ 11 h 26"/>
                <a:gd name="T48" fmla="*/ 46 w 47"/>
                <a:gd name="T49" fmla="*/ 15 h 26"/>
                <a:gd name="T50" fmla="*/ 45 w 47"/>
                <a:gd name="T51" fmla="*/ 16 h 26"/>
                <a:gd name="T52" fmla="*/ 43 w 47"/>
                <a:gd name="T53" fmla="*/ 19 h 26"/>
                <a:gd name="T54" fmla="*/ 42 w 47"/>
                <a:gd name="T55" fmla="*/ 21 h 26"/>
                <a:gd name="T56" fmla="*/ 38 w 47"/>
                <a:gd name="T57" fmla="*/ 22 h 26"/>
                <a:gd name="T58" fmla="*/ 35 w 47"/>
                <a:gd name="T59" fmla="*/ 23 h 26"/>
                <a:gd name="T60" fmla="*/ 31 w 47"/>
                <a:gd name="T61" fmla="*/ 24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6" y="20"/>
                  </a:lnTo>
                  <a:lnTo>
                    <a:pt x="4" y="19"/>
                  </a:lnTo>
                  <a:lnTo>
                    <a:pt x="2" y="16"/>
                  </a:lnTo>
                  <a:lnTo>
                    <a:pt x="1" y="14"/>
                  </a:lnTo>
                  <a:lnTo>
                    <a:pt x="0" y="11"/>
                  </a:lnTo>
                  <a:lnTo>
                    <a:pt x="1" y="9"/>
                  </a:lnTo>
                  <a:lnTo>
                    <a:pt x="3" y="6"/>
                  </a:lnTo>
                  <a:lnTo>
                    <a:pt x="4" y="5"/>
                  </a:lnTo>
                  <a:lnTo>
                    <a:pt x="8" y="2"/>
                  </a:lnTo>
                  <a:lnTo>
                    <a:pt x="12" y="1"/>
                  </a:lnTo>
                  <a:lnTo>
                    <a:pt x="15" y="1"/>
                  </a:lnTo>
                  <a:lnTo>
                    <a:pt x="19" y="0"/>
                  </a:lnTo>
                  <a:lnTo>
                    <a:pt x="25" y="0"/>
                  </a:lnTo>
                  <a:lnTo>
                    <a:pt x="29" y="1"/>
                  </a:lnTo>
                  <a:lnTo>
                    <a:pt x="33" y="2"/>
                  </a:lnTo>
                  <a:lnTo>
                    <a:pt x="36" y="3"/>
                  </a:lnTo>
                  <a:lnTo>
                    <a:pt x="40" y="5"/>
                  </a:lnTo>
                  <a:lnTo>
                    <a:pt x="42" y="6"/>
                  </a:lnTo>
                  <a:lnTo>
                    <a:pt x="44" y="9"/>
                  </a:lnTo>
                  <a:lnTo>
                    <a:pt x="45" y="11"/>
                  </a:lnTo>
                  <a:lnTo>
                    <a:pt x="46" y="15"/>
                  </a:lnTo>
                  <a:lnTo>
                    <a:pt x="45" y="16"/>
                  </a:lnTo>
                  <a:lnTo>
                    <a:pt x="43" y="19"/>
                  </a:lnTo>
                  <a:lnTo>
                    <a:pt x="42" y="21"/>
                  </a:lnTo>
                  <a:lnTo>
                    <a:pt x="38" y="22"/>
                  </a:lnTo>
                  <a:lnTo>
                    <a:pt x="35" y="23"/>
                  </a:lnTo>
                  <a:lnTo>
                    <a:pt x="31"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8" name="Freeform 309"/>
            <p:cNvSpPr>
              <a:spLocks/>
            </p:cNvSpPr>
            <p:nvPr/>
          </p:nvSpPr>
          <p:spPr bwMode="auto">
            <a:xfrm>
              <a:off x="3856" y="2615"/>
              <a:ext cx="53" cy="32"/>
            </a:xfrm>
            <a:custGeom>
              <a:avLst/>
              <a:gdLst>
                <a:gd name="T0" fmla="*/ 24 w 53"/>
                <a:gd name="T1" fmla="*/ 31 h 32"/>
                <a:gd name="T2" fmla="*/ 24 w 53"/>
                <a:gd name="T3" fmla="*/ 31 h 32"/>
                <a:gd name="T4" fmla="*/ 19 w 53"/>
                <a:gd name="T5" fmla="*/ 30 h 32"/>
                <a:gd name="T6" fmla="*/ 14 w 53"/>
                <a:gd name="T7" fmla="*/ 29 h 32"/>
                <a:gd name="T8" fmla="*/ 10 w 53"/>
                <a:gd name="T9" fmla="*/ 27 h 32"/>
                <a:gd name="T10" fmla="*/ 7 w 53"/>
                <a:gd name="T11" fmla="*/ 25 h 32"/>
                <a:gd name="T12" fmla="*/ 4 w 53"/>
                <a:gd name="T13" fmla="*/ 23 h 32"/>
                <a:gd name="T14" fmla="*/ 2 w 53"/>
                <a:gd name="T15" fmla="*/ 20 h 32"/>
                <a:gd name="T16" fmla="*/ 1 w 53"/>
                <a:gd name="T17" fmla="*/ 17 h 32"/>
                <a:gd name="T18" fmla="*/ 0 w 53"/>
                <a:gd name="T19" fmla="*/ 14 h 32"/>
                <a:gd name="T20" fmla="*/ 1 w 53"/>
                <a:gd name="T21" fmla="*/ 11 h 32"/>
                <a:gd name="T22" fmla="*/ 3 w 53"/>
                <a:gd name="T23" fmla="*/ 8 h 32"/>
                <a:gd name="T24" fmla="*/ 5 w 53"/>
                <a:gd name="T25" fmla="*/ 6 h 32"/>
                <a:gd name="T26" fmla="*/ 9 w 53"/>
                <a:gd name="T27" fmla="*/ 3 h 32"/>
                <a:gd name="T28" fmla="*/ 13 w 53"/>
                <a:gd name="T29" fmla="*/ 1 h 32"/>
                <a:gd name="T30" fmla="*/ 17 w 53"/>
                <a:gd name="T31" fmla="*/ 1 h 32"/>
                <a:gd name="T32" fmla="*/ 22 w 53"/>
                <a:gd name="T33" fmla="*/ 0 h 32"/>
                <a:gd name="T34" fmla="*/ 28 w 53"/>
                <a:gd name="T35" fmla="*/ 0 h 32"/>
                <a:gd name="T36" fmla="*/ 33 w 53"/>
                <a:gd name="T37" fmla="*/ 1 h 32"/>
                <a:gd name="T38" fmla="*/ 37 w 53"/>
                <a:gd name="T39" fmla="*/ 2 h 32"/>
                <a:gd name="T40" fmla="*/ 41 w 53"/>
                <a:gd name="T41" fmla="*/ 4 h 32"/>
                <a:gd name="T42" fmla="*/ 45 w 53"/>
                <a:gd name="T43" fmla="*/ 6 h 32"/>
                <a:gd name="T44" fmla="*/ 48 w 53"/>
                <a:gd name="T45" fmla="*/ 8 h 32"/>
                <a:gd name="T46" fmla="*/ 50 w 53"/>
                <a:gd name="T47" fmla="*/ 11 h 32"/>
                <a:gd name="T48" fmla="*/ 51 w 53"/>
                <a:gd name="T49" fmla="*/ 14 h 32"/>
                <a:gd name="T50" fmla="*/ 52 w 53"/>
                <a:gd name="T51" fmla="*/ 18 h 32"/>
                <a:gd name="T52" fmla="*/ 51 w 53"/>
                <a:gd name="T53" fmla="*/ 20 h 32"/>
                <a:gd name="T54" fmla="*/ 49 w 53"/>
                <a:gd name="T55" fmla="*/ 23 h 32"/>
                <a:gd name="T56" fmla="*/ 47 w 53"/>
                <a:gd name="T57" fmla="*/ 26 h 32"/>
                <a:gd name="T58" fmla="*/ 43 w 53"/>
                <a:gd name="T59" fmla="*/ 27 h 32"/>
                <a:gd name="T60" fmla="*/ 39 w 53"/>
                <a:gd name="T61" fmla="*/ 29 h 32"/>
                <a:gd name="T62" fmla="*/ 35 w 53"/>
                <a:gd name="T63" fmla="*/ 30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9"/>
                  </a:lnTo>
                  <a:lnTo>
                    <a:pt x="10" y="27"/>
                  </a:lnTo>
                  <a:lnTo>
                    <a:pt x="7" y="25"/>
                  </a:lnTo>
                  <a:lnTo>
                    <a:pt x="4" y="23"/>
                  </a:lnTo>
                  <a:lnTo>
                    <a:pt x="2" y="20"/>
                  </a:lnTo>
                  <a:lnTo>
                    <a:pt x="1" y="17"/>
                  </a:lnTo>
                  <a:lnTo>
                    <a:pt x="0" y="14"/>
                  </a:lnTo>
                  <a:lnTo>
                    <a:pt x="1" y="11"/>
                  </a:lnTo>
                  <a:lnTo>
                    <a:pt x="3" y="8"/>
                  </a:lnTo>
                  <a:lnTo>
                    <a:pt x="5" y="6"/>
                  </a:lnTo>
                  <a:lnTo>
                    <a:pt x="9" y="3"/>
                  </a:lnTo>
                  <a:lnTo>
                    <a:pt x="13" y="1"/>
                  </a:lnTo>
                  <a:lnTo>
                    <a:pt x="17" y="1"/>
                  </a:lnTo>
                  <a:lnTo>
                    <a:pt x="22" y="0"/>
                  </a:lnTo>
                  <a:lnTo>
                    <a:pt x="28" y="0"/>
                  </a:lnTo>
                  <a:lnTo>
                    <a:pt x="33" y="1"/>
                  </a:lnTo>
                  <a:lnTo>
                    <a:pt x="37" y="2"/>
                  </a:lnTo>
                  <a:lnTo>
                    <a:pt x="41" y="4"/>
                  </a:lnTo>
                  <a:lnTo>
                    <a:pt x="45" y="6"/>
                  </a:lnTo>
                  <a:lnTo>
                    <a:pt x="48" y="8"/>
                  </a:lnTo>
                  <a:lnTo>
                    <a:pt x="50" y="11"/>
                  </a:lnTo>
                  <a:lnTo>
                    <a:pt x="51" y="14"/>
                  </a:lnTo>
                  <a:lnTo>
                    <a:pt x="52" y="18"/>
                  </a:lnTo>
                  <a:lnTo>
                    <a:pt x="51" y="20"/>
                  </a:lnTo>
                  <a:lnTo>
                    <a:pt x="49" y="23"/>
                  </a:lnTo>
                  <a:lnTo>
                    <a:pt x="47" y="26"/>
                  </a:lnTo>
                  <a:lnTo>
                    <a:pt x="43" y="27"/>
                  </a:lnTo>
                  <a:lnTo>
                    <a:pt x="39" y="29"/>
                  </a:lnTo>
                  <a:lnTo>
                    <a:pt x="35"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39" name="Freeform 310"/>
            <p:cNvSpPr>
              <a:spLocks/>
            </p:cNvSpPr>
            <p:nvPr/>
          </p:nvSpPr>
          <p:spPr bwMode="auto">
            <a:xfrm>
              <a:off x="3861" y="2619"/>
              <a:ext cx="36" cy="19"/>
            </a:xfrm>
            <a:custGeom>
              <a:avLst/>
              <a:gdLst>
                <a:gd name="T0" fmla="*/ 17 w 36"/>
                <a:gd name="T1" fmla="*/ 18 h 19"/>
                <a:gd name="T2" fmla="*/ 14 w 36"/>
                <a:gd name="T3" fmla="*/ 17 h 19"/>
                <a:gd name="T4" fmla="*/ 10 w 36"/>
                <a:gd name="T5" fmla="*/ 17 h 19"/>
                <a:gd name="T6" fmla="*/ 7 w 36"/>
                <a:gd name="T7" fmla="*/ 16 h 19"/>
                <a:gd name="T8" fmla="*/ 4 w 36"/>
                <a:gd name="T9" fmla="*/ 14 h 19"/>
                <a:gd name="T10" fmla="*/ 3 w 36"/>
                <a:gd name="T11" fmla="*/ 14 h 19"/>
                <a:gd name="T12" fmla="*/ 1 w 36"/>
                <a:gd name="T13" fmla="*/ 11 h 19"/>
                <a:gd name="T14" fmla="*/ 0 w 36"/>
                <a:gd name="T15" fmla="*/ 10 h 19"/>
                <a:gd name="T16" fmla="*/ 0 w 36"/>
                <a:gd name="T17" fmla="*/ 8 h 19"/>
                <a:gd name="T18" fmla="*/ 1 w 36"/>
                <a:gd name="T19" fmla="*/ 6 h 19"/>
                <a:gd name="T20" fmla="*/ 3 w 36"/>
                <a:gd name="T21" fmla="*/ 5 h 19"/>
                <a:gd name="T22" fmla="*/ 3 w 36"/>
                <a:gd name="T23" fmla="*/ 3 h 19"/>
                <a:gd name="T24" fmla="*/ 6 w 36"/>
                <a:gd name="T25" fmla="*/ 2 h 19"/>
                <a:gd name="T26" fmla="*/ 9 w 36"/>
                <a:gd name="T27" fmla="*/ 1 h 19"/>
                <a:gd name="T28" fmla="*/ 12 w 36"/>
                <a:gd name="T29" fmla="*/ 0 h 19"/>
                <a:gd name="T30" fmla="*/ 15 w 36"/>
                <a:gd name="T31" fmla="*/ 0 h 19"/>
                <a:gd name="T32" fmla="*/ 19 w 36"/>
                <a:gd name="T33" fmla="*/ 0 h 19"/>
                <a:gd name="T34" fmla="*/ 22 w 36"/>
                <a:gd name="T35" fmla="*/ 0 h 19"/>
                <a:gd name="T36" fmla="*/ 26 w 36"/>
                <a:gd name="T37" fmla="*/ 2 h 19"/>
                <a:gd name="T38" fmla="*/ 29 w 36"/>
                <a:gd name="T39" fmla="*/ 2 h 19"/>
                <a:gd name="T40" fmla="*/ 31 w 36"/>
                <a:gd name="T41" fmla="*/ 4 h 19"/>
                <a:gd name="T42" fmla="*/ 33 w 36"/>
                <a:gd name="T43" fmla="*/ 5 h 19"/>
                <a:gd name="T44" fmla="*/ 35 w 36"/>
                <a:gd name="T45" fmla="*/ 7 h 19"/>
                <a:gd name="T46" fmla="*/ 35 w 36"/>
                <a:gd name="T47" fmla="*/ 8 h 19"/>
                <a:gd name="T48" fmla="*/ 35 w 36"/>
                <a:gd name="T49" fmla="*/ 11 h 19"/>
                <a:gd name="T50" fmla="*/ 35 w 36"/>
                <a:gd name="T51" fmla="*/ 12 h 19"/>
                <a:gd name="T52" fmla="*/ 33 w 36"/>
                <a:gd name="T53" fmla="*/ 14 h 19"/>
                <a:gd name="T54" fmla="*/ 32 w 36"/>
                <a:gd name="T55" fmla="*/ 15 h 19"/>
                <a:gd name="T56" fmla="*/ 29 w 36"/>
                <a:gd name="T57" fmla="*/ 17 h 19"/>
                <a:gd name="T58" fmla="*/ 26 w 36"/>
                <a:gd name="T59" fmla="*/ 17 h 19"/>
                <a:gd name="T60" fmla="*/ 24 w 36"/>
                <a:gd name="T61" fmla="*/ 18 h 19"/>
                <a:gd name="T62" fmla="*/ 20 w 36"/>
                <a:gd name="T63" fmla="*/ 18 h 19"/>
                <a:gd name="T64" fmla="*/ 17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7" y="18"/>
                  </a:moveTo>
                  <a:lnTo>
                    <a:pt x="14" y="17"/>
                  </a:lnTo>
                  <a:lnTo>
                    <a:pt x="10" y="17"/>
                  </a:lnTo>
                  <a:lnTo>
                    <a:pt x="7" y="16"/>
                  </a:lnTo>
                  <a:lnTo>
                    <a:pt x="4" y="14"/>
                  </a:lnTo>
                  <a:lnTo>
                    <a:pt x="3" y="14"/>
                  </a:lnTo>
                  <a:lnTo>
                    <a:pt x="1" y="11"/>
                  </a:lnTo>
                  <a:lnTo>
                    <a:pt x="0" y="10"/>
                  </a:lnTo>
                  <a:lnTo>
                    <a:pt x="0" y="8"/>
                  </a:lnTo>
                  <a:lnTo>
                    <a:pt x="1" y="6"/>
                  </a:lnTo>
                  <a:lnTo>
                    <a:pt x="3" y="5"/>
                  </a:lnTo>
                  <a:lnTo>
                    <a:pt x="3" y="3"/>
                  </a:lnTo>
                  <a:lnTo>
                    <a:pt x="6" y="2"/>
                  </a:lnTo>
                  <a:lnTo>
                    <a:pt x="9" y="1"/>
                  </a:lnTo>
                  <a:lnTo>
                    <a:pt x="12" y="0"/>
                  </a:lnTo>
                  <a:lnTo>
                    <a:pt x="15" y="0"/>
                  </a:lnTo>
                  <a:lnTo>
                    <a:pt x="19" y="0"/>
                  </a:lnTo>
                  <a:lnTo>
                    <a:pt x="22" y="0"/>
                  </a:lnTo>
                  <a:lnTo>
                    <a:pt x="26" y="2"/>
                  </a:lnTo>
                  <a:lnTo>
                    <a:pt x="29" y="2"/>
                  </a:lnTo>
                  <a:lnTo>
                    <a:pt x="31" y="4"/>
                  </a:lnTo>
                  <a:lnTo>
                    <a:pt x="33" y="5"/>
                  </a:lnTo>
                  <a:lnTo>
                    <a:pt x="35" y="7"/>
                  </a:lnTo>
                  <a:lnTo>
                    <a:pt x="35" y="8"/>
                  </a:lnTo>
                  <a:lnTo>
                    <a:pt x="35" y="11"/>
                  </a:lnTo>
                  <a:lnTo>
                    <a:pt x="35" y="12"/>
                  </a:lnTo>
                  <a:lnTo>
                    <a:pt x="33" y="14"/>
                  </a:lnTo>
                  <a:lnTo>
                    <a:pt x="32" y="15"/>
                  </a:lnTo>
                  <a:lnTo>
                    <a:pt x="29" y="17"/>
                  </a:lnTo>
                  <a:lnTo>
                    <a:pt x="26" y="17"/>
                  </a:lnTo>
                  <a:lnTo>
                    <a:pt x="24" y="18"/>
                  </a:lnTo>
                  <a:lnTo>
                    <a:pt x="20" y="18"/>
                  </a:lnTo>
                  <a:lnTo>
                    <a:pt x="17"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0" name="Freeform 311"/>
            <p:cNvSpPr>
              <a:spLocks/>
            </p:cNvSpPr>
            <p:nvPr/>
          </p:nvSpPr>
          <p:spPr bwMode="auto">
            <a:xfrm>
              <a:off x="3861" y="2619"/>
              <a:ext cx="42" cy="25"/>
            </a:xfrm>
            <a:custGeom>
              <a:avLst/>
              <a:gdLst>
                <a:gd name="T0" fmla="*/ 20 w 42"/>
                <a:gd name="T1" fmla="*/ 24 h 25"/>
                <a:gd name="T2" fmla="*/ 20 w 42"/>
                <a:gd name="T3" fmla="*/ 24 h 25"/>
                <a:gd name="T4" fmla="*/ 16 w 42"/>
                <a:gd name="T5" fmla="*/ 23 h 25"/>
                <a:gd name="T6" fmla="*/ 12 w 42"/>
                <a:gd name="T7" fmla="*/ 23 h 25"/>
                <a:gd name="T8" fmla="*/ 8 w 42"/>
                <a:gd name="T9" fmla="*/ 21 h 25"/>
                <a:gd name="T10" fmla="*/ 5 w 42"/>
                <a:gd name="T11" fmla="*/ 19 h 25"/>
                <a:gd name="T12" fmla="*/ 3 w 42"/>
                <a:gd name="T13" fmla="*/ 18 h 25"/>
                <a:gd name="T14" fmla="*/ 1 w 42"/>
                <a:gd name="T15" fmla="*/ 15 h 25"/>
                <a:gd name="T16" fmla="*/ 0 w 42"/>
                <a:gd name="T17" fmla="*/ 13 h 25"/>
                <a:gd name="T18" fmla="*/ 0 w 42"/>
                <a:gd name="T19" fmla="*/ 11 h 25"/>
                <a:gd name="T20" fmla="*/ 1 w 42"/>
                <a:gd name="T21" fmla="*/ 8 h 25"/>
                <a:gd name="T22" fmla="*/ 3 w 42"/>
                <a:gd name="T23" fmla="*/ 6 h 25"/>
                <a:gd name="T24" fmla="*/ 4 w 42"/>
                <a:gd name="T25" fmla="*/ 4 h 25"/>
                <a:gd name="T26" fmla="*/ 7 w 42"/>
                <a:gd name="T27" fmla="*/ 3 h 25"/>
                <a:gd name="T28" fmla="*/ 10 w 42"/>
                <a:gd name="T29" fmla="*/ 1 h 25"/>
                <a:gd name="T30" fmla="*/ 14 w 42"/>
                <a:gd name="T31" fmla="*/ 0 h 25"/>
                <a:gd name="T32" fmla="*/ 18 w 42"/>
                <a:gd name="T33" fmla="*/ 0 h 25"/>
                <a:gd name="T34" fmla="*/ 22 w 42"/>
                <a:gd name="T35" fmla="*/ 0 h 25"/>
                <a:gd name="T36" fmla="*/ 26 w 42"/>
                <a:gd name="T37" fmla="*/ 0 h 25"/>
                <a:gd name="T38" fmla="*/ 30 w 42"/>
                <a:gd name="T39" fmla="*/ 2 h 25"/>
                <a:gd name="T40" fmla="*/ 34 w 42"/>
                <a:gd name="T41" fmla="*/ 3 h 25"/>
                <a:gd name="T42" fmla="*/ 36 w 42"/>
                <a:gd name="T43" fmla="*/ 5 h 25"/>
                <a:gd name="T44" fmla="*/ 39 w 42"/>
                <a:gd name="T45" fmla="*/ 7 h 25"/>
                <a:gd name="T46" fmla="*/ 41 w 42"/>
                <a:gd name="T47" fmla="*/ 9 h 25"/>
                <a:gd name="T48" fmla="*/ 41 w 42"/>
                <a:gd name="T49" fmla="*/ 11 h 25"/>
                <a:gd name="T50" fmla="*/ 41 w 42"/>
                <a:gd name="T51" fmla="*/ 14 h 25"/>
                <a:gd name="T52" fmla="*/ 41 w 42"/>
                <a:gd name="T53" fmla="*/ 16 h 25"/>
                <a:gd name="T54" fmla="*/ 39 w 42"/>
                <a:gd name="T55" fmla="*/ 18 h 25"/>
                <a:gd name="T56" fmla="*/ 37 w 42"/>
                <a:gd name="T57" fmla="*/ 20 h 25"/>
                <a:gd name="T58" fmla="*/ 34 w 42"/>
                <a:gd name="T59" fmla="*/ 22 h 25"/>
                <a:gd name="T60" fmla="*/ 31 w 42"/>
                <a:gd name="T61" fmla="*/ 23 h 25"/>
                <a:gd name="T62" fmla="*/ 28 w 42"/>
                <a:gd name="T63" fmla="*/ 24 h 25"/>
                <a:gd name="T64" fmla="*/ 24 w 42"/>
                <a:gd name="T65" fmla="*/ 24 h 25"/>
                <a:gd name="T66" fmla="*/ 20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20" y="24"/>
                  </a:moveTo>
                  <a:lnTo>
                    <a:pt x="20" y="24"/>
                  </a:lnTo>
                  <a:lnTo>
                    <a:pt x="16" y="23"/>
                  </a:lnTo>
                  <a:lnTo>
                    <a:pt x="12" y="23"/>
                  </a:lnTo>
                  <a:lnTo>
                    <a:pt x="8" y="21"/>
                  </a:lnTo>
                  <a:lnTo>
                    <a:pt x="5" y="19"/>
                  </a:lnTo>
                  <a:lnTo>
                    <a:pt x="3" y="18"/>
                  </a:lnTo>
                  <a:lnTo>
                    <a:pt x="1" y="15"/>
                  </a:lnTo>
                  <a:lnTo>
                    <a:pt x="0" y="13"/>
                  </a:lnTo>
                  <a:lnTo>
                    <a:pt x="0" y="11"/>
                  </a:lnTo>
                  <a:lnTo>
                    <a:pt x="1" y="8"/>
                  </a:lnTo>
                  <a:lnTo>
                    <a:pt x="3" y="6"/>
                  </a:lnTo>
                  <a:lnTo>
                    <a:pt x="4" y="4"/>
                  </a:lnTo>
                  <a:lnTo>
                    <a:pt x="7" y="3"/>
                  </a:lnTo>
                  <a:lnTo>
                    <a:pt x="10" y="1"/>
                  </a:lnTo>
                  <a:lnTo>
                    <a:pt x="14" y="0"/>
                  </a:lnTo>
                  <a:lnTo>
                    <a:pt x="18" y="0"/>
                  </a:lnTo>
                  <a:lnTo>
                    <a:pt x="22" y="0"/>
                  </a:lnTo>
                  <a:lnTo>
                    <a:pt x="26" y="0"/>
                  </a:lnTo>
                  <a:lnTo>
                    <a:pt x="30" y="2"/>
                  </a:lnTo>
                  <a:lnTo>
                    <a:pt x="34" y="3"/>
                  </a:lnTo>
                  <a:lnTo>
                    <a:pt x="36" y="5"/>
                  </a:lnTo>
                  <a:lnTo>
                    <a:pt x="39" y="7"/>
                  </a:lnTo>
                  <a:lnTo>
                    <a:pt x="41" y="9"/>
                  </a:lnTo>
                  <a:lnTo>
                    <a:pt x="41" y="11"/>
                  </a:lnTo>
                  <a:lnTo>
                    <a:pt x="41" y="14"/>
                  </a:lnTo>
                  <a:lnTo>
                    <a:pt x="41" y="16"/>
                  </a:lnTo>
                  <a:lnTo>
                    <a:pt x="39" y="18"/>
                  </a:lnTo>
                  <a:lnTo>
                    <a:pt x="37" y="20"/>
                  </a:lnTo>
                  <a:lnTo>
                    <a:pt x="34" y="22"/>
                  </a:lnTo>
                  <a:lnTo>
                    <a:pt x="31" y="23"/>
                  </a:lnTo>
                  <a:lnTo>
                    <a:pt x="28" y="24"/>
                  </a:lnTo>
                  <a:lnTo>
                    <a:pt x="24" y="24"/>
                  </a:lnTo>
                  <a:lnTo>
                    <a:pt x="20"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1" name="Freeform 312"/>
            <p:cNvSpPr>
              <a:spLocks/>
            </p:cNvSpPr>
            <p:nvPr/>
          </p:nvSpPr>
          <p:spPr bwMode="auto">
            <a:xfrm>
              <a:off x="3895" y="2642"/>
              <a:ext cx="3" cy="3"/>
            </a:xfrm>
            <a:custGeom>
              <a:avLst/>
              <a:gdLst>
                <a:gd name="T0" fmla="*/ 2 w 3"/>
                <a:gd name="T1" fmla="*/ 2 h 3"/>
                <a:gd name="T2" fmla="*/ 2 w 3"/>
                <a:gd name="T3" fmla="*/ 1 h 3"/>
                <a:gd name="T4" fmla="*/ 2 w 3"/>
                <a:gd name="T5" fmla="*/ 1 h 3"/>
                <a:gd name="T6" fmla="*/ 1 w 3"/>
                <a:gd name="T7" fmla="*/ 0 h 3"/>
                <a:gd name="T8" fmla="*/ 0 w 3"/>
                <a:gd name="T9" fmla="*/ 0 h 3"/>
                <a:gd name="T10" fmla="*/ 2 w 3"/>
                <a:gd name="T11" fmla="*/ 2 h 3"/>
              </a:gdLst>
              <a:ahLst/>
              <a:cxnLst>
                <a:cxn ang="0">
                  <a:pos x="T0" y="T1"/>
                </a:cxn>
                <a:cxn ang="0">
                  <a:pos x="T2" y="T3"/>
                </a:cxn>
                <a:cxn ang="0">
                  <a:pos x="T4" y="T5"/>
                </a:cxn>
                <a:cxn ang="0">
                  <a:pos x="T6" y="T7"/>
                </a:cxn>
                <a:cxn ang="0">
                  <a:pos x="T8" y="T9"/>
                </a:cxn>
                <a:cxn ang="0">
                  <a:pos x="T10" y="T11"/>
                </a:cxn>
              </a:cxnLst>
              <a:rect l="0" t="0" r="r" b="b"/>
              <a:pathLst>
                <a:path w="3" h="3">
                  <a:moveTo>
                    <a:pt x="2" y="2"/>
                  </a:moveTo>
                  <a:lnTo>
                    <a:pt x="2" y="1"/>
                  </a:lnTo>
                  <a:lnTo>
                    <a:pt x="2" y="1"/>
                  </a:lnTo>
                  <a:lnTo>
                    <a:pt x="1" y="0"/>
                  </a:lnTo>
                  <a:lnTo>
                    <a:pt x="0" y="0"/>
                  </a:lnTo>
                  <a:lnTo>
                    <a:pt x="2" y="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2" name="Freeform 313"/>
            <p:cNvSpPr>
              <a:spLocks/>
            </p:cNvSpPr>
            <p:nvPr/>
          </p:nvSpPr>
          <p:spPr bwMode="auto">
            <a:xfrm>
              <a:off x="3866" y="2642"/>
              <a:ext cx="30" cy="7"/>
            </a:xfrm>
            <a:custGeom>
              <a:avLst/>
              <a:gdLst>
                <a:gd name="T0" fmla="*/ 0 w 30"/>
                <a:gd name="T1" fmla="*/ 5 h 7"/>
                <a:gd name="T2" fmla="*/ 7 w 30"/>
                <a:gd name="T3" fmla="*/ 6 h 7"/>
                <a:gd name="T4" fmla="*/ 12 w 30"/>
                <a:gd name="T5" fmla="*/ 6 h 7"/>
                <a:gd name="T6" fmla="*/ 17 w 30"/>
                <a:gd name="T7" fmla="*/ 6 h 7"/>
                <a:gd name="T8" fmla="*/ 22 w 30"/>
                <a:gd name="T9" fmla="*/ 6 h 7"/>
                <a:gd name="T10" fmla="*/ 25 w 30"/>
                <a:gd name="T11" fmla="*/ 6 h 7"/>
                <a:gd name="T12" fmla="*/ 27 w 30"/>
                <a:gd name="T13" fmla="*/ 5 h 7"/>
                <a:gd name="T14" fmla="*/ 28 w 30"/>
                <a:gd name="T15" fmla="*/ 5 h 7"/>
                <a:gd name="T16" fmla="*/ 29 w 30"/>
                <a:gd name="T17" fmla="*/ 4 h 7"/>
                <a:gd name="T18" fmla="*/ 24 w 30"/>
                <a:gd name="T19" fmla="*/ 1 h 7"/>
                <a:gd name="T20" fmla="*/ 23 w 30"/>
                <a:gd name="T21" fmla="*/ 1 h 7"/>
                <a:gd name="T22" fmla="*/ 22 w 30"/>
                <a:gd name="T23" fmla="*/ 1 h 7"/>
                <a:gd name="T24" fmla="*/ 21 w 30"/>
                <a:gd name="T25" fmla="*/ 2 h 7"/>
                <a:gd name="T26" fmla="*/ 17 w 30"/>
                <a:gd name="T27" fmla="*/ 2 h 7"/>
                <a:gd name="T28" fmla="*/ 12 w 30"/>
                <a:gd name="T29" fmla="*/ 2 h 7"/>
                <a:gd name="T30" fmla="*/ 8 w 30"/>
                <a:gd name="T31" fmla="*/ 2 h 7"/>
                <a:gd name="T32" fmla="*/ 2 w 30"/>
                <a:gd name="T33" fmla="*/ 0 h 7"/>
                <a:gd name="T34" fmla="*/ 0 w 30"/>
                <a:gd name="T3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7">
                  <a:moveTo>
                    <a:pt x="0" y="5"/>
                  </a:moveTo>
                  <a:lnTo>
                    <a:pt x="7" y="6"/>
                  </a:lnTo>
                  <a:lnTo>
                    <a:pt x="12" y="6"/>
                  </a:lnTo>
                  <a:lnTo>
                    <a:pt x="17" y="6"/>
                  </a:lnTo>
                  <a:lnTo>
                    <a:pt x="22" y="6"/>
                  </a:lnTo>
                  <a:lnTo>
                    <a:pt x="25" y="6"/>
                  </a:lnTo>
                  <a:lnTo>
                    <a:pt x="27" y="5"/>
                  </a:lnTo>
                  <a:lnTo>
                    <a:pt x="28" y="5"/>
                  </a:lnTo>
                  <a:lnTo>
                    <a:pt x="29" y="4"/>
                  </a:lnTo>
                  <a:lnTo>
                    <a:pt x="24" y="1"/>
                  </a:lnTo>
                  <a:lnTo>
                    <a:pt x="23" y="1"/>
                  </a:lnTo>
                  <a:lnTo>
                    <a:pt x="22" y="1"/>
                  </a:lnTo>
                  <a:lnTo>
                    <a:pt x="21" y="2"/>
                  </a:lnTo>
                  <a:lnTo>
                    <a:pt x="17" y="2"/>
                  </a:lnTo>
                  <a:lnTo>
                    <a:pt x="12" y="2"/>
                  </a:lnTo>
                  <a:lnTo>
                    <a:pt x="8" y="2"/>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3" name="Freeform 314"/>
            <p:cNvSpPr>
              <a:spLocks/>
            </p:cNvSpPr>
            <p:nvPr/>
          </p:nvSpPr>
          <p:spPr bwMode="auto">
            <a:xfrm>
              <a:off x="3863" y="2642"/>
              <a:ext cx="1" cy="5"/>
            </a:xfrm>
            <a:custGeom>
              <a:avLst/>
              <a:gdLst>
                <a:gd name="T0" fmla="*/ 0 w 1"/>
                <a:gd name="T1" fmla="*/ 0 h 5"/>
                <a:gd name="T2" fmla="*/ 0 w 1"/>
                <a:gd name="T3" fmla="*/ 0 h 5"/>
                <a:gd name="T4" fmla="*/ 0 w 1"/>
                <a:gd name="T5" fmla="*/ 1 h 5"/>
                <a:gd name="T6" fmla="*/ 0 w 1"/>
                <a:gd name="T7" fmla="*/ 3 h 5"/>
                <a:gd name="T8" fmla="*/ 0 w 1"/>
                <a:gd name="T9" fmla="*/ 4 h 5"/>
                <a:gd name="T10" fmla="*/ 0 w 1"/>
                <a:gd name="T11" fmla="*/ 0 h 5"/>
              </a:gdLst>
              <a:ahLst/>
              <a:cxnLst>
                <a:cxn ang="0">
                  <a:pos x="T0" y="T1"/>
                </a:cxn>
                <a:cxn ang="0">
                  <a:pos x="T2" y="T3"/>
                </a:cxn>
                <a:cxn ang="0">
                  <a:pos x="T4" y="T5"/>
                </a:cxn>
                <a:cxn ang="0">
                  <a:pos x="T6" y="T7"/>
                </a:cxn>
                <a:cxn ang="0">
                  <a:pos x="T8" y="T9"/>
                </a:cxn>
                <a:cxn ang="0">
                  <a:pos x="T10" y="T11"/>
                </a:cxn>
              </a:cxnLst>
              <a:rect l="0" t="0" r="r" b="b"/>
              <a:pathLst>
                <a:path w="1" h="5">
                  <a:moveTo>
                    <a:pt x="0" y="0"/>
                  </a:moveTo>
                  <a:lnTo>
                    <a:pt x="0" y="0"/>
                  </a:lnTo>
                  <a:lnTo>
                    <a:pt x="0" y="1"/>
                  </a:lnTo>
                  <a:lnTo>
                    <a:pt x="0" y="3"/>
                  </a:lnTo>
                  <a:lnTo>
                    <a:pt x="0" y="4"/>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4" name="Freeform 315"/>
            <p:cNvSpPr>
              <a:spLocks/>
            </p:cNvSpPr>
            <p:nvPr/>
          </p:nvSpPr>
          <p:spPr bwMode="auto">
            <a:xfrm>
              <a:off x="3798" y="2603"/>
              <a:ext cx="48" cy="21"/>
            </a:xfrm>
            <a:custGeom>
              <a:avLst/>
              <a:gdLst>
                <a:gd name="T0" fmla="*/ 0 w 48"/>
                <a:gd name="T1" fmla="*/ 6 h 21"/>
                <a:gd name="T2" fmla="*/ 0 w 48"/>
                <a:gd name="T3" fmla="*/ 9 h 21"/>
                <a:gd name="T4" fmla="*/ 2 w 48"/>
                <a:gd name="T5" fmla="*/ 12 h 21"/>
                <a:gd name="T6" fmla="*/ 4 w 48"/>
                <a:gd name="T7" fmla="*/ 14 h 21"/>
                <a:gd name="T8" fmla="*/ 6 w 48"/>
                <a:gd name="T9" fmla="*/ 15 h 21"/>
                <a:gd name="T10" fmla="*/ 9 w 48"/>
                <a:gd name="T11" fmla="*/ 17 h 21"/>
                <a:gd name="T12" fmla="*/ 13 w 48"/>
                <a:gd name="T13" fmla="*/ 18 h 21"/>
                <a:gd name="T14" fmla="*/ 17 w 48"/>
                <a:gd name="T15" fmla="*/ 19 h 21"/>
                <a:gd name="T16" fmla="*/ 22 w 48"/>
                <a:gd name="T17" fmla="*/ 20 h 21"/>
                <a:gd name="T18" fmla="*/ 27 w 48"/>
                <a:gd name="T19" fmla="*/ 20 h 21"/>
                <a:gd name="T20" fmla="*/ 31 w 48"/>
                <a:gd name="T21" fmla="*/ 19 h 21"/>
                <a:gd name="T22" fmla="*/ 35 w 48"/>
                <a:gd name="T23" fmla="*/ 18 h 21"/>
                <a:gd name="T24" fmla="*/ 39 w 48"/>
                <a:gd name="T25" fmla="*/ 18 h 21"/>
                <a:gd name="T26" fmla="*/ 42 w 48"/>
                <a:gd name="T27" fmla="*/ 15 h 21"/>
                <a:gd name="T28" fmla="*/ 43 w 48"/>
                <a:gd name="T29" fmla="*/ 14 h 21"/>
                <a:gd name="T30" fmla="*/ 45 w 48"/>
                <a:gd name="T31" fmla="*/ 12 h 21"/>
                <a:gd name="T32" fmla="*/ 46 w 48"/>
                <a:gd name="T33" fmla="*/ 9 h 21"/>
                <a:gd name="T34" fmla="*/ 47 w 48"/>
                <a:gd name="T35" fmla="*/ 3 h 21"/>
                <a:gd name="T36" fmla="*/ 1 w 48"/>
                <a:gd name="T37" fmla="*/ 0 h 21"/>
                <a:gd name="T38" fmla="*/ 0 w 48"/>
                <a:gd name="T3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21">
                  <a:moveTo>
                    <a:pt x="0" y="6"/>
                  </a:moveTo>
                  <a:lnTo>
                    <a:pt x="0" y="9"/>
                  </a:lnTo>
                  <a:lnTo>
                    <a:pt x="2" y="12"/>
                  </a:lnTo>
                  <a:lnTo>
                    <a:pt x="4" y="14"/>
                  </a:lnTo>
                  <a:lnTo>
                    <a:pt x="6" y="15"/>
                  </a:lnTo>
                  <a:lnTo>
                    <a:pt x="9" y="17"/>
                  </a:lnTo>
                  <a:lnTo>
                    <a:pt x="13" y="18"/>
                  </a:lnTo>
                  <a:lnTo>
                    <a:pt x="17" y="19"/>
                  </a:lnTo>
                  <a:lnTo>
                    <a:pt x="22" y="20"/>
                  </a:lnTo>
                  <a:lnTo>
                    <a:pt x="27" y="20"/>
                  </a:lnTo>
                  <a:lnTo>
                    <a:pt x="31" y="19"/>
                  </a:lnTo>
                  <a:lnTo>
                    <a:pt x="35" y="18"/>
                  </a:lnTo>
                  <a:lnTo>
                    <a:pt x="39" y="18"/>
                  </a:lnTo>
                  <a:lnTo>
                    <a:pt x="42" y="15"/>
                  </a:lnTo>
                  <a:lnTo>
                    <a:pt x="43" y="14"/>
                  </a:lnTo>
                  <a:lnTo>
                    <a:pt x="45" y="12"/>
                  </a:lnTo>
                  <a:lnTo>
                    <a:pt x="46" y="9"/>
                  </a:lnTo>
                  <a:lnTo>
                    <a:pt x="47" y="3"/>
                  </a:lnTo>
                  <a:lnTo>
                    <a:pt x="1" y="0"/>
                  </a:lnTo>
                  <a:lnTo>
                    <a:pt x="0" y="6"/>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5" name="Freeform 316"/>
            <p:cNvSpPr>
              <a:spLocks/>
            </p:cNvSpPr>
            <p:nvPr/>
          </p:nvSpPr>
          <p:spPr bwMode="auto">
            <a:xfrm>
              <a:off x="3798" y="2603"/>
              <a:ext cx="54" cy="27"/>
            </a:xfrm>
            <a:custGeom>
              <a:avLst/>
              <a:gdLst>
                <a:gd name="T0" fmla="*/ 0 w 54"/>
                <a:gd name="T1" fmla="*/ 8 h 27"/>
                <a:gd name="T2" fmla="*/ 0 w 54"/>
                <a:gd name="T3" fmla="*/ 8 h 27"/>
                <a:gd name="T4" fmla="*/ 0 w 54"/>
                <a:gd name="T5" fmla="*/ 12 h 27"/>
                <a:gd name="T6" fmla="*/ 2 w 54"/>
                <a:gd name="T7" fmla="*/ 15 h 27"/>
                <a:gd name="T8" fmla="*/ 4 w 54"/>
                <a:gd name="T9" fmla="*/ 18 h 27"/>
                <a:gd name="T10" fmla="*/ 7 w 54"/>
                <a:gd name="T11" fmla="*/ 20 h 27"/>
                <a:gd name="T12" fmla="*/ 10 w 54"/>
                <a:gd name="T13" fmla="*/ 22 h 27"/>
                <a:gd name="T14" fmla="*/ 15 w 54"/>
                <a:gd name="T15" fmla="*/ 24 h 27"/>
                <a:gd name="T16" fmla="*/ 19 w 54"/>
                <a:gd name="T17" fmla="*/ 25 h 27"/>
                <a:gd name="T18" fmla="*/ 25 w 54"/>
                <a:gd name="T19" fmla="*/ 26 h 27"/>
                <a:gd name="T20" fmla="*/ 30 w 54"/>
                <a:gd name="T21" fmla="*/ 26 h 27"/>
                <a:gd name="T22" fmla="*/ 35 w 54"/>
                <a:gd name="T23" fmla="*/ 25 h 27"/>
                <a:gd name="T24" fmla="*/ 40 w 54"/>
                <a:gd name="T25" fmla="*/ 24 h 27"/>
                <a:gd name="T26" fmla="*/ 44 w 54"/>
                <a:gd name="T27" fmla="*/ 23 h 27"/>
                <a:gd name="T28" fmla="*/ 47 w 54"/>
                <a:gd name="T29" fmla="*/ 20 h 27"/>
                <a:gd name="T30" fmla="*/ 49 w 54"/>
                <a:gd name="T31" fmla="*/ 18 h 27"/>
                <a:gd name="T32" fmla="*/ 51 w 54"/>
                <a:gd name="T33" fmla="*/ 15 h 27"/>
                <a:gd name="T34" fmla="*/ 52 w 54"/>
                <a:gd name="T35" fmla="*/ 12 h 27"/>
                <a:gd name="T36" fmla="*/ 53 w 54"/>
                <a:gd name="T37" fmla="*/ 4 h 27"/>
                <a:gd name="T38" fmla="*/ 1 w 54"/>
                <a:gd name="T39" fmla="*/ 0 h 27"/>
                <a:gd name="T40" fmla="*/ 0 w 54"/>
                <a:gd name="T4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7">
                  <a:moveTo>
                    <a:pt x="0" y="8"/>
                  </a:moveTo>
                  <a:lnTo>
                    <a:pt x="0" y="8"/>
                  </a:lnTo>
                  <a:lnTo>
                    <a:pt x="0" y="12"/>
                  </a:lnTo>
                  <a:lnTo>
                    <a:pt x="2" y="15"/>
                  </a:lnTo>
                  <a:lnTo>
                    <a:pt x="4" y="18"/>
                  </a:lnTo>
                  <a:lnTo>
                    <a:pt x="7" y="20"/>
                  </a:lnTo>
                  <a:lnTo>
                    <a:pt x="10" y="22"/>
                  </a:lnTo>
                  <a:lnTo>
                    <a:pt x="15" y="24"/>
                  </a:lnTo>
                  <a:lnTo>
                    <a:pt x="19" y="25"/>
                  </a:lnTo>
                  <a:lnTo>
                    <a:pt x="25" y="26"/>
                  </a:lnTo>
                  <a:lnTo>
                    <a:pt x="30" y="26"/>
                  </a:lnTo>
                  <a:lnTo>
                    <a:pt x="35" y="25"/>
                  </a:lnTo>
                  <a:lnTo>
                    <a:pt x="40" y="24"/>
                  </a:lnTo>
                  <a:lnTo>
                    <a:pt x="44" y="23"/>
                  </a:lnTo>
                  <a:lnTo>
                    <a:pt x="47" y="20"/>
                  </a:lnTo>
                  <a:lnTo>
                    <a:pt x="49" y="18"/>
                  </a:lnTo>
                  <a:lnTo>
                    <a:pt x="51" y="15"/>
                  </a:lnTo>
                  <a:lnTo>
                    <a:pt x="52" y="12"/>
                  </a:lnTo>
                  <a:lnTo>
                    <a:pt x="53" y="4"/>
                  </a:lnTo>
                  <a:lnTo>
                    <a:pt x="1" y="0"/>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6" name="Freeform 317"/>
            <p:cNvSpPr>
              <a:spLocks/>
            </p:cNvSpPr>
            <p:nvPr/>
          </p:nvSpPr>
          <p:spPr bwMode="auto">
            <a:xfrm>
              <a:off x="3800" y="2589"/>
              <a:ext cx="46" cy="26"/>
            </a:xfrm>
            <a:custGeom>
              <a:avLst/>
              <a:gdLst>
                <a:gd name="T0" fmla="*/ 21 w 46"/>
                <a:gd name="T1" fmla="*/ 25 h 26"/>
                <a:gd name="T2" fmla="*/ 17 w 46"/>
                <a:gd name="T3" fmla="*/ 24 h 26"/>
                <a:gd name="T4" fmla="*/ 12 w 46"/>
                <a:gd name="T5" fmla="*/ 23 h 26"/>
                <a:gd name="T6" fmla="*/ 8 w 46"/>
                <a:gd name="T7" fmla="*/ 22 h 26"/>
                <a:gd name="T8" fmla="*/ 5 w 46"/>
                <a:gd name="T9" fmla="*/ 20 h 26"/>
                <a:gd name="T10" fmla="*/ 3 w 46"/>
                <a:gd name="T11" fmla="*/ 19 h 26"/>
                <a:gd name="T12" fmla="*/ 1 w 46"/>
                <a:gd name="T13" fmla="*/ 16 h 26"/>
                <a:gd name="T14" fmla="*/ 0 w 46"/>
                <a:gd name="T15" fmla="*/ 14 h 26"/>
                <a:gd name="T16" fmla="*/ 0 w 46"/>
                <a:gd name="T17" fmla="*/ 11 h 26"/>
                <a:gd name="T18" fmla="*/ 1 w 46"/>
                <a:gd name="T19" fmla="*/ 9 h 26"/>
                <a:gd name="T20" fmla="*/ 2 w 46"/>
                <a:gd name="T21" fmla="*/ 6 h 26"/>
                <a:gd name="T22" fmla="*/ 4 w 46"/>
                <a:gd name="T23" fmla="*/ 5 h 26"/>
                <a:gd name="T24" fmla="*/ 7 w 46"/>
                <a:gd name="T25" fmla="*/ 2 h 26"/>
                <a:gd name="T26" fmla="*/ 11 w 46"/>
                <a:gd name="T27" fmla="*/ 2 h 26"/>
                <a:gd name="T28" fmla="*/ 15 w 46"/>
                <a:gd name="T29" fmla="*/ 1 h 26"/>
                <a:gd name="T30" fmla="*/ 19 w 46"/>
                <a:gd name="T31" fmla="*/ 0 h 26"/>
                <a:gd name="T32" fmla="*/ 24 w 46"/>
                <a:gd name="T33" fmla="*/ 0 h 26"/>
                <a:gd name="T34" fmla="*/ 28 w 46"/>
                <a:gd name="T35" fmla="*/ 1 h 26"/>
                <a:gd name="T36" fmla="*/ 32 w 46"/>
                <a:gd name="T37" fmla="*/ 2 h 26"/>
                <a:gd name="T38" fmla="*/ 36 w 46"/>
                <a:gd name="T39" fmla="*/ 3 h 26"/>
                <a:gd name="T40" fmla="*/ 40 w 46"/>
                <a:gd name="T41" fmla="*/ 5 h 26"/>
                <a:gd name="T42" fmla="*/ 41 w 46"/>
                <a:gd name="T43" fmla="*/ 7 h 26"/>
                <a:gd name="T44" fmla="*/ 44 w 46"/>
                <a:gd name="T45" fmla="*/ 10 h 26"/>
                <a:gd name="T46" fmla="*/ 45 w 46"/>
                <a:gd name="T47" fmla="*/ 12 h 26"/>
                <a:gd name="T48" fmla="*/ 45 w 46"/>
                <a:gd name="T49" fmla="*/ 15 h 26"/>
                <a:gd name="T50" fmla="*/ 44 w 46"/>
                <a:gd name="T51" fmla="*/ 17 h 26"/>
                <a:gd name="T52" fmla="*/ 43 w 46"/>
                <a:gd name="T53" fmla="*/ 19 h 26"/>
                <a:gd name="T54" fmla="*/ 41 w 46"/>
                <a:gd name="T55" fmla="*/ 21 h 26"/>
                <a:gd name="T56" fmla="*/ 38 w 46"/>
                <a:gd name="T57" fmla="*/ 23 h 26"/>
                <a:gd name="T58" fmla="*/ 34 w 46"/>
                <a:gd name="T59" fmla="*/ 24 h 26"/>
                <a:gd name="T60" fmla="*/ 30 w 46"/>
                <a:gd name="T61" fmla="*/ 24 h 26"/>
                <a:gd name="T62" fmla="*/ 26 w 46"/>
                <a:gd name="T63" fmla="*/ 25 h 26"/>
                <a:gd name="T64" fmla="*/ 21 w 46"/>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 h="26">
                  <a:moveTo>
                    <a:pt x="21" y="25"/>
                  </a:moveTo>
                  <a:lnTo>
                    <a:pt x="17" y="24"/>
                  </a:lnTo>
                  <a:lnTo>
                    <a:pt x="12" y="23"/>
                  </a:lnTo>
                  <a:lnTo>
                    <a:pt x="8" y="22"/>
                  </a:lnTo>
                  <a:lnTo>
                    <a:pt x="5" y="20"/>
                  </a:lnTo>
                  <a:lnTo>
                    <a:pt x="3" y="19"/>
                  </a:lnTo>
                  <a:lnTo>
                    <a:pt x="1" y="16"/>
                  </a:lnTo>
                  <a:lnTo>
                    <a:pt x="0" y="14"/>
                  </a:lnTo>
                  <a:lnTo>
                    <a:pt x="0" y="11"/>
                  </a:lnTo>
                  <a:lnTo>
                    <a:pt x="1" y="9"/>
                  </a:lnTo>
                  <a:lnTo>
                    <a:pt x="2" y="6"/>
                  </a:lnTo>
                  <a:lnTo>
                    <a:pt x="4" y="5"/>
                  </a:lnTo>
                  <a:lnTo>
                    <a:pt x="7" y="2"/>
                  </a:lnTo>
                  <a:lnTo>
                    <a:pt x="11" y="2"/>
                  </a:lnTo>
                  <a:lnTo>
                    <a:pt x="15" y="1"/>
                  </a:lnTo>
                  <a:lnTo>
                    <a:pt x="19" y="0"/>
                  </a:lnTo>
                  <a:lnTo>
                    <a:pt x="24" y="0"/>
                  </a:lnTo>
                  <a:lnTo>
                    <a:pt x="28" y="1"/>
                  </a:lnTo>
                  <a:lnTo>
                    <a:pt x="32" y="2"/>
                  </a:lnTo>
                  <a:lnTo>
                    <a:pt x="36" y="3"/>
                  </a:lnTo>
                  <a:lnTo>
                    <a:pt x="40" y="5"/>
                  </a:lnTo>
                  <a:lnTo>
                    <a:pt x="41" y="7"/>
                  </a:lnTo>
                  <a:lnTo>
                    <a:pt x="44" y="10"/>
                  </a:lnTo>
                  <a:lnTo>
                    <a:pt x="45" y="12"/>
                  </a:lnTo>
                  <a:lnTo>
                    <a:pt x="45" y="15"/>
                  </a:lnTo>
                  <a:lnTo>
                    <a:pt x="44" y="17"/>
                  </a:lnTo>
                  <a:lnTo>
                    <a:pt x="43" y="19"/>
                  </a:lnTo>
                  <a:lnTo>
                    <a:pt x="41" y="21"/>
                  </a:lnTo>
                  <a:lnTo>
                    <a:pt x="38" y="23"/>
                  </a:lnTo>
                  <a:lnTo>
                    <a:pt x="34" y="24"/>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7" name="Freeform 318"/>
            <p:cNvSpPr>
              <a:spLocks/>
            </p:cNvSpPr>
            <p:nvPr/>
          </p:nvSpPr>
          <p:spPr bwMode="auto">
            <a:xfrm>
              <a:off x="3800" y="2589"/>
              <a:ext cx="52" cy="32"/>
            </a:xfrm>
            <a:custGeom>
              <a:avLst/>
              <a:gdLst>
                <a:gd name="T0" fmla="*/ 24 w 52"/>
                <a:gd name="T1" fmla="*/ 31 h 32"/>
                <a:gd name="T2" fmla="*/ 24 w 52"/>
                <a:gd name="T3" fmla="*/ 31 h 32"/>
                <a:gd name="T4" fmla="*/ 19 w 52"/>
                <a:gd name="T5" fmla="*/ 30 h 32"/>
                <a:gd name="T6" fmla="*/ 14 w 52"/>
                <a:gd name="T7" fmla="*/ 29 h 32"/>
                <a:gd name="T8" fmla="*/ 9 w 52"/>
                <a:gd name="T9" fmla="*/ 27 h 32"/>
                <a:gd name="T10" fmla="*/ 6 w 52"/>
                <a:gd name="T11" fmla="*/ 25 h 32"/>
                <a:gd name="T12" fmla="*/ 3 w 52"/>
                <a:gd name="T13" fmla="*/ 23 h 32"/>
                <a:gd name="T14" fmla="*/ 1 w 52"/>
                <a:gd name="T15" fmla="*/ 20 h 32"/>
                <a:gd name="T16" fmla="*/ 0 w 52"/>
                <a:gd name="T17" fmla="*/ 17 h 32"/>
                <a:gd name="T18" fmla="*/ 0 w 52"/>
                <a:gd name="T19" fmla="*/ 14 h 32"/>
                <a:gd name="T20" fmla="*/ 1 w 52"/>
                <a:gd name="T21" fmla="*/ 11 h 32"/>
                <a:gd name="T22" fmla="*/ 2 w 52"/>
                <a:gd name="T23" fmla="*/ 8 h 32"/>
                <a:gd name="T24" fmla="*/ 5 w 52"/>
                <a:gd name="T25" fmla="*/ 6 h 32"/>
                <a:gd name="T26" fmla="*/ 8 w 52"/>
                <a:gd name="T27" fmla="*/ 3 h 32"/>
                <a:gd name="T28" fmla="*/ 12 w 52"/>
                <a:gd name="T29" fmla="*/ 2 h 32"/>
                <a:gd name="T30" fmla="*/ 17 w 52"/>
                <a:gd name="T31" fmla="*/ 1 h 32"/>
                <a:gd name="T32" fmla="*/ 21 w 52"/>
                <a:gd name="T33" fmla="*/ 0 h 32"/>
                <a:gd name="T34" fmla="*/ 27 w 52"/>
                <a:gd name="T35" fmla="*/ 0 h 32"/>
                <a:gd name="T36" fmla="*/ 32 w 52"/>
                <a:gd name="T37" fmla="*/ 1 h 32"/>
                <a:gd name="T38" fmla="*/ 36 w 52"/>
                <a:gd name="T39" fmla="*/ 3 h 32"/>
                <a:gd name="T40" fmla="*/ 41 w 52"/>
                <a:gd name="T41" fmla="*/ 4 h 32"/>
                <a:gd name="T42" fmla="*/ 45 w 52"/>
                <a:gd name="T43" fmla="*/ 6 h 32"/>
                <a:gd name="T44" fmla="*/ 47 w 52"/>
                <a:gd name="T45" fmla="*/ 9 h 32"/>
                <a:gd name="T46" fmla="*/ 50 w 52"/>
                <a:gd name="T47" fmla="*/ 12 h 32"/>
                <a:gd name="T48" fmla="*/ 51 w 52"/>
                <a:gd name="T49" fmla="*/ 15 h 32"/>
                <a:gd name="T50" fmla="*/ 51 w 52"/>
                <a:gd name="T51" fmla="*/ 18 h 32"/>
                <a:gd name="T52" fmla="*/ 50 w 52"/>
                <a:gd name="T53" fmla="*/ 21 h 32"/>
                <a:gd name="T54" fmla="*/ 49 w 52"/>
                <a:gd name="T55" fmla="*/ 23 h 32"/>
                <a:gd name="T56" fmla="*/ 46 w 52"/>
                <a:gd name="T57" fmla="*/ 26 h 32"/>
                <a:gd name="T58" fmla="*/ 43 w 52"/>
                <a:gd name="T59" fmla="*/ 28 h 32"/>
                <a:gd name="T60" fmla="*/ 39 w 52"/>
                <a:gd name="T61" fmla="*/ 30 h 32"/>
                <a:gd name="T62" fmla="*/ 34 w 52"/>
                <a:gd name="T63" fmla="*/ 30 h 32"/>
                <a:gd name="T64" fmla="*/ 29 w 52"/>
                <a:gd name="T65" fmla="*/ 31 h 32"/>
                <a:gd name="T66" fmla="*/ 24 w 52"/>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 h="32">
                  <a:moveTo>
                    <a:pt x="24" y="31"/>
                  </a:moveTo>
                  <a:lnTo>
                    <a:pt x="24" y="31"/>
                  </a:lnTo>
                  <a:lnTo>
                    <a:pt x="19" y="30"/>
                  </a:lnTo>
                  <a:lnTo>
                    <a:pt x="14" y="29"/>
                  </a:lnTo>
                  <a:lnTo>
                    <a:pt x="9" y="27"/>
                  </a:lnTo>
                  <a:lnTo>
                    <a:pt x="6" y="25"/>
                  </a:lnTo>
                  <a:lnTo>
                    <a:pt x="3" y="23"/>
                  </a:lnTo>
                  <a:lnTo>
                    <a:pt x="1" y="20"/>
                  </a:lnTo>
                  <a:lnTo>
                    <a:pt x="0" y="17"/>
                  </a:lnTo>
                  <a:lnTo>
                    <a:pt x="0" y="14"/>
                  </a:lnTo>
                  <a:lnTo>
                    <a:pt x="1" y="11"/>
                  </a:lnTo>
                  <a:lnTo>
                    <a:pt x="2" y="8"/>
                  </a:lnTo>
                  <a:lnTo>
                    <a:pt x="5" y="6"/>
                  </a:lnTo>
                  <a:lnTo>
                    <a:pt x="8" y="3"/>
                  </a:lnTo>
                  <a:lnTo>
                    <a:pt x="12" y="2"/>
                  </a:lnTo>
                  <a:lnTo>
                    <a:pt x="17" y="1"/>
                  </a:lnTo>
                  <a:lnTo>
                    <a:pt x="21" y="0"/>
                  </a:lnTo>
                  <a:lnTo>
                    <a:pt x="27" y="0"/>
                  </a:lnTo>
                  <a:lnTo>
                    <a:pt x="32" y="1"/>
                  </a:lnTo>
                  <a:lnTo>
                    <a:pt x="36" y="3"/>
                  </a:lnTo>
                  <a:lnTo>
                    <a:pt x="41" y="4"/>
                  </a:lnTo>
                  <a:lnTo>
                    <a:pt x="45" y="6"/>
                  </a:lnTo>
                  <a:lnTo>
                    <a:pt x="47" y="9"/>
                  </a:lnTo>
                  <a:lnTo>
                    <a:pt x="50" y="12"/>
                  </a:lnTo>
                  <a:lnTo>
                    <a:pt x="51" y="15"/>
                  </a:lnTo>
                  <a:lnTo>
                    <a:pt x="51" y="18"/>
                  </a:lnTo>
                  <a:lnTo>
                    <a:pt x="50" y="21"/>
                  </a:lnTo>
                  <a:lnTo>
                    <a:pt x="49" y="23"/>
                  </a:lnTo>
                  <a:lnTo>
                    <a:pt x="46" y="26"/>
                  </a:lnTo>
                  <a:lnTo>
                    <a:pt x="43" y="28"/>
                  </a:lnTo>
                  <a:lnTo>
                    <a:pt x="39" y="30"/>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8" name="Freeform 319"/>
            <p:cNvSpPr>
              <a:spLocks/>
            </p:cNvSpPr>
            <p:nvPr/>
          </p:nvSpPr>
          <p:spPr bwMode="auto">
            <a:xfrm>
              <a:off x="3805" y="2593"/>
              <a:ext cx="36" cy="20"/>
            </a:xfrm>
            <a:custGeom>
              <a:avLst/>
              <a:gdLst>
                <a:gd name="T0" fmla="*/ 16 w 36"/>
                <a:gd name="T1" fmla="*/ 19 h 20"/>
                <a:gd name="T2" fmla="*/ 13 w 36"/>
                <a:gd name="T3" fmla="*/ 18 h 20"/>
                <a:gd name="T4" fmla="*/ 9 w 36"/>
                <a:gd name="T5" fmla="*/ 17 h 20"/>
                <a:gd name="T6" fmla="*/ 7 w 36"/>
                <a:gd name="T7" fmla="*/ 17 h 20"/>
                <a:gd name="T8" fmla="*/ 4 w 36"/>
                <a:gd name="T9" fmla="*/ 15 h 20"/>
                <a:gd name="T10" fmla="*/ 3 w 36"/>
                <a:gd name="T11" fmla="*/ 14 h 20"/>
                <a:gd name="T12" fmla="*/ 1 w 36"/>
                <a:gd name="T13" fmla="*/ 12 h 20"/>
                <a:gd name="T14" fmla="*/ 0 w 36"/>
                <a:gd name="T15" fmla="*/ 10 h 20"/>
                <a:gd name="T16" fmla="*/ 0 w 36"/>
                <a:gd name="T17" fmla="*/ 8 h 20"/>
                <a:gd name="T18" fmla="*/ 0 w 36"/>
                <a:gd name="T19" fmla="*/ 7 h 20"/>
                <a:gd name="T20" fmla="*/ 2 w 36"/>
                <a:gd name="T21" fmla="*/ 5 h 20"/>
                <a:gd name="T22" fmla="*/ 3 w 36"/>
                <a:gd name="T23" fmla="*/ 3 h 20"/>
                <a:gd name="T24" fmla="*/ 6 w 36"/>
                <a:gd name="T25" fmla="*/ 2 h 20"/>
                <a:gd name="T26" fmla="*/ 9 w 36"/>
                <a:gd name="T27" fmla="*/ 2 h 20"/>
                <a:gd name="T28" fmla="*/ 11 w 36"/>
                <a:gd name="T29" fmla="*/ 1 h 20"/>
                <a:gd name="T30" fmla="*/ 15 w 36"/>
                <a:gd name="T31" fmla="*/ 0 h 20"/>
                <a:gd name="T32" fmla="*/ 18 w 36"/>
                <a:gd name="T33" fmla="*/ 0 h 20"/>
                <a:gd name="T34" fmla="*/ 21 w 36"/>
                <a:gd name="T35" fmla="*/ 1 h 20"/>
                <a:gd name="T36" fmla="*/ 25 w 36"/>
                <a:gd name="T37" fmla="*/ 2 h 20"/>
                <a:gd name="T38" fmla="*/ 28 w 36"/>
                <a:gd name="T39" fmla="*/ 2 h 20"/>
                <a:gd name="T40" fmla="*/ 30 w 36"/>
                <a:gd name="T41" fmla="*/ 4 h 20"/>
                <a:gd name="T42" fmla="*/ 32 w 36"/>
                <a:gd name="T43" fmla="*/ 5 h 20"/>
                <a:gd name="T44" fmla="*/ 34 w 36"/>
                <a:gd name="T45" fmla="*/ 7 h 20"/>
                <a:gd name="T46" fmla="*/ 35 w 36"/>
                <a:gd name="T47" fmla="*/ 9 h 20"/>
                <a:gd name="T48" fmla="*/ 35 w 36"/>
                <a:gd name="T49" fmla="*/ 11 h 20"/>
                <a:gd name="T50" fmla="*/ 34 w 36"/>
                <a:gd name="T51" fmla="*/ 13 h 20"/>
                <a:gd name="T52" fmla="*/ 32 w 36"/>
                <a:gd name="T53" fmla="*/ 14 h 20"/>
                <a:gd name="T54" fmla="*/ 31 w 36"/>
                <a:gd name="T55" fmla="*/ 16 h 20"/>
                <a:gd name="T56" fmla="*/ 28 w 36"/>
                <a:gd name="T57" fmla="*/ 17 h 20"/>
                <a:gd name="T58" fmla="*/ 26 w 36"/>
                <a:gd name="T59" fmla="*/ 17 h 20"/>
                <a:gd name="T60" fmla="*/ 23 w 36"/>
                <a:gd name="T61" fmla="*/ 18 h 20"/>
                <a:gd name="T62" fmla="*/ 20 w 36"/>
                <a:gd name="T63" fmla="*/ 19 h 20"/>
                <a:gd name="T64" fmla="*/ 16 w 36"/>
                <a:gd name="T6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20">
                  <a:moveTo>
                    <a:pt x="16" y="19"/>
                  </a:moveTo>
                  <a:lnTo>
                    <a:pt x="13" y="18"/>
                  </a:lnTo>
                  <a:lnTo>
                    <a:pt x="9" y="17"/>
                  </a:lnTo>
                  <a:lnTo>
                    <a:pt x="7" y="17"/>
                  </a:lnTo>
                  <a:lnTo>
                    <a:pt x="4" y="15"/>
                  </a:lnTo>
                  <a:lnTo>
                    <a:pt x="3" y="14"/>
                  </a:lnTo>
                  <a:lnTo>
                    <a:pt x="1" y="12"/>
                  </a:lnTo>
                  <a:lnTo>
                    <a:pt x="0" y="10"/>
                  </a:lnTo>
                  <a:lnTo>
                    <a:pt x="0" y="8"/>
                  </a:lnTo>
                  <a:lnTo>
                    <a:pt x="0" y="7"/>
                  </a:lnTo>
                  <a:lnTo>
                    <a:pt x="2" y="5"/>
                  </a:lnTo>
                  <a:lnTo>
                    <a:pt x="3" y="3"/>
                  </a:lnTo>
                  <a:lnTo>
                    <a:pt x="6" y="2"/>
                  </a:lnTo>
                  <a:lnTo>
                    <a:pt x="9" y="2"/>
                  </a:lnTo>
                  <a:lnTo>
                    <a:pt x="11" y="1"/>
                  </a:lnTo>
                  <a:lnTo>
                    <a:pt x="15" y="0"/>
                  </a:lnTo>
                  <a:lnTo>
                    <a:pt x="18" y="0"/>
                  </a:lnTo>
                  <a:lnTo>
                    <a:pt x="21" y="1"/>
                  </a:lnTo>
                  <a:lnTo>
                    <a:pt x="25" y="2"/>
                  </a:lnTo>
                  <a:lnTo>
                    <a:pt x="28" y="2"/>
                  </a:lnTo>
                  <a:lnTo>
                    <a:pt x="30" y="4"/>
                  </a:lnTo>
                  <a:lnTo>
                    <a:pt x="32" y="5"/>
                  </a:lnTo>
                  <a:lnTo>
                    <a:pt x="34" y="7"/>
                  </a:lnTo>
                  <a:lnTo>
                    <a:pt x="35" y="9"/>
                  </a:lnTo>
                  <a:lnTo>
                    <a:pt x="35" y="11"/>
                  </a:lnTo>
                  <a:lnTo>
                    <a:pt x="34" y="13"/>
                  </a:lnTo>
                  <a:lnTo>
                    <a:pt x="32" y="14"/>
                  </a:lnTo>
                  <a:lnTo>
                    <a:pt x="31" y="16"/>
                  </a:lnTo>
                  <a:lnTo>
                    <a:pt x="28" y="17"/>
                  </a:lnTo>
                  <a:lnTo>
                    <a:pt x="26" y="17"/>
                  </a:lnTo>
                  <a:lnTo>
                    <a:pt x="23" y="18"/>
                  </a:lnTo>
                  <a:lnTo>
                    <a:pt x="20" y="19"/>
                  </a:lnTo>
                  <a:lnTo>
                    <a:pt x="16" y="19"/>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49" name="Freeform 320"/>
            <p:cNvSpPr>
              <a:spLocks/>
            </p:cNvSpPr>
            <p:nvPr/>
          </p:nvSpPr>
          <p:spPr bwMode="auto">
            <a:xfrm>
              <a:off x="3805" y="2593"/>
              <a:ext cx="42" cy="26"/>
            </a:xfrm>
            <a:custGeom>
              <a:avLst/>
              <a:gdLst>
                <a:gd name="T0" fmla="*/ 19 w 42"/>
                <a:gd name="T1" fmla="*/ 25 h 26"/>
                <a:gd name="T2" fmla="*/ 19 w 42"/>
                <a:gd name="T3" fmla="*/ 25 h 26"/>
                <a:gd name="T4" fmla="*/ 15 w 42"/>
                <a:gd name="T5" fmla="*/ 24 h 26"/>
                <a:gd name="T6" fmla="*/ 11 w 42"/>
                <a:gd name="T7" fmla="*/ 23 h 26"/>
                <a:gd name="T8" fmla="*/ 8 w 42"/>
                <a:gd name="T9" fmla="*/ 22 h 26"/>
                <a:gd name="T10" fmla="*/ 5 w 42"/>
                <a:gd name="T11" fmla="*/ 20 h 26"/>
                <a:gd name="T12" fmla="*/ 3 w 42"/>
                <a:gd name="T13" fmla="*/ 18 h 26"/>
                <a:gd name="T14" fmla="*/ 1 w 42"/>
                <a:gd name="T15" fmla="*/ 16 h 26"/>
                <a:gd name="T16" fmla="*/ 0 w 42"/>
                <a:gd name="T17" fmla="*/ 13 h 26"/>
                <a:gd name="T18" fmla="*/ 0 w 42"/>
                <a:gd name="T19" fmla="*/ 11 h 26"/>
                <a:gd name="T20" fmla="*/ 0 w 42"/>
                <a:gd name="T21" fmla="*/ 9 h 26"/>
                <a:gd name="T22" fmla="*/ 2 w 42"/>
                <a:gd name="T23" fmla="*/ 6 h 26"/>
                <a:gd name="T24" fmla="*/ 4 w 42"/>
                <a:gd name="T25" fmla="*/ 4 h 26"/>
                <a:gd name="T26" fmla="*/ 7 w 42"/>
                <a:gd name="T27" fmla="*/ 3 h 26"/>
                <a:gd name="T28" fmla="*/ 10 w 42"/>
                <a:gd name="T29" fmla="*/ 2 h 26"/>
                <a:gd name="T30" fmla="*/ 13 w 42"/>
                <a:gd name="T31" fmla="*/ 1 h 26"/>
                <a:gd name="T32" fmla="*/ 17 w 42"/>
                <a:gd name="T33" fmla="*/ 0 h 26"/>
                <a:gd name="T34" fmla="*/ 21 w 42"/>
                <a:gd name="T35" fmla="*/ 0 h 26"/>
                <a:gd name="T36" fmla="*/ 25 w 42"/>
                <a:gd name="T37" fmla="*/ 1 h 26"/>
                <a:gd name="T38" fmla="*/ 29 w 42"/>
                <a:gd name="T39" fmla="*/ 2 h 26"/>
                <a:gd name="T40" fmla="*/ 33 w 42"/>
                <a:gd name="T41" fmla="*/ 3 h 26"/>
                <a:gd name="T42" fmla="*/ 35 w 42"/>
                <a:gd name="T43" fmla="*/ 5 h 26"/>
                <a:gd name="T44" fmla="*/ 38 w 42"/>
                <a:gd name="T45" fmla="*/ 7 h 26"/>
                <a:gd name="T46" fmla="*/ 40 w 42"/>
                <a:gd name="T47" fmla="*/ 9 h 26"/>
                <a:gd name="T48" fmla="*/ 41 w 42"/>
                <a:gd name="T49" fmla="*/ 12 h 26"/>
                <a:gd name="T50" fmla="*/ 41 w 42"/>
                <a:gd name="T51" fmla="*/ 14 h 26"/>
                <a:gd name="T52" fmla="*/ 40 w 42"/>
                <a:gd name="T53" fmla="*/ 17 h 26"/>
                <a:gd name="T54" fmla="*/ 38 w 42"/>
                <a:gd name="T55" fmla="*/ 19 h 26"/>
                <a:gd name="T56" fmla="*/ 36 w 42"/>
                <a:gd name="T57" fmla="*/ 21 h 26"/>
                <a:gd name="T58" fmla="*/ 33 w 42"/>
                <a:gd name="T59" fmla="*/ 22 h 26"/>
                <a:gd name="T60" fmla="*/ 30 w 42"/>
                <a:gd name="T61" fmla="*/ 23 h 26"/>
                <a:gd name="T62" fmla="*/ 27 w 42"/>
                <a:gd name="T63" fmla="*/ 24 h 26"/>
                <a:gd name="T64" fmla="*/ 23 w 42"/>
                <a:gd name="T65" fmla="*/ 25 h 26"/>
                <a:gd name="T66" fmla="*/ 19 w 42"/>
                <a:gd name="T67"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6">
                  <a:moveTo>
                    <a:pt x="19" y="25"/>
                  </a:moveTo>
                  <a:lnTo>
                    <a:pt x="19" y="25"/>
                  </a:lnTo>
                  <a:lnTo>
                    <a:pt x="15" y="24"/>
                  </a:lnTo>
                  <a:lnTo>
                    <a:pt x="11" y="23"/>
                  </a:lnTo>
                  <a:lnTo>
                    <a:pt x="8" y="22"/>
                  </a:lnTo>
                  <a:lnTo>
                    <a:pt x="5" y="20"/>
                  </a:lnTo>
                  <a:lnTo>
                    <a:pt x="3" y="18"/>
                  </a:lnTo>
                  <a:lnTo>
                    <a:pt x="1" y="16"/>
                  </a:lnTo>
                  <a:lnTo>
                    <a:pt x="0" y="13"/>
                  </a:lnTo>
                  <a:lnTo>
                    <a:pt x="0" y="11"/>
                  </a:lnTo>
                  <a:lnTo>
                    <a:pt x="0" y="9"/>
                  </a:lnTo>
                  <a:lnTo>
                    <a:pt x="2" y="6"/>
                  </a:lnTo>
                  <a:lnTo>
                    <a:pt x="4" y="4"/>
                  </a:lnTo>
                  <a:lnTo>
                    <a:pt x="7" y="3"/>
                  </a:lnTo>
                  <a:lnTo>
                    <a:pt x="10" y="2"/>
                  </a:lnTo>
                  <a:lnTo>
                    <a:pt x="13" y="1"/>
                  </a:lnTo>
                  <a:lnTo>
                    <a:pt x="17" y="0"/>
                  </a:lnTo>
                  <a:lnTo>
                    <a:pt x="21" y="0"/>
                  </a:lnTo>
                  <a:lnTo>
                    <a:pt x="25" y="1"/>
                  </a:lnTo>
                  <a:lnTo>
                    <a:pt x="29" y="2"/>
                  </a:lnTo>
                  <a:lnTo>
                    <a:pt x="33" y="3"/>
                  </a:lnTo>
                  <a:lnTo>
                    <a:pt x="35" y="5"/>
                  </a:lnTo>
                  <a:lnTo>
                    <a:pt x="38" y="7"/>
                  </a:lnTo>
                  <a:lnTo>
                    <a:pt x="40" y="9"/>
                  </a:lnTo>
                  <a:lnTo>
                    <a:pt x="41" y="12"/>
                  </a:lnTo>
                  <a:lnTo>
                    <a:pt x="41" y="14"/>
                  </a:lnTo>
                  <a:lnTo>
                    <a:pt x="40" y="17"/>
                  </a:lnTo>
                  <a:lnTo>
                    <a:pt x="38" y="19"/>
                  </a:lnTo>
                  <a:lnTo>
                    <a:pt x="36" y="21"/>
                  </a:lnTo>
                  <a:lnTo>
                    <a:pt x="33" y="22"/>
                  </a:lnTo>
                  <a:lnTo>
                    <a:pt x="30" y="23"/>
                  </a:lnTo>
                  <a:lnTo>
                    <a:pt x="27" y="24"/>
                  </a:lnTo>
                  <a:lnTo>
                    <a:pt x="23" y="25"/>
                  </a:lnTo>
                  <a:lnTo>
                    <a:pt x="19" y="2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0" name="Freeform 321"/>
            <p:cNvSpPr>
              <a:spLocks/>
            </p:cNvSpPr>
            <p:nvPr/>
          </p:nvSpPr>
          <p:spPr bwMode="auto">
            <a:xfrm>
              <a:off x="3838" y="2616"/>
              <a:ext cx="3" cy="4"/>
            </a:xfrm>
            <a:custGeom>
              <a:avLst/>
              <a:gdLst>
                <a:gd name="T0" fmla="*/ 2 w 3"/>
                <a:gd name="T1" fmla="*/ 3 h 4"/>
                <a:gd name="T2" fmla="*/ 2 w 3"/>
                <a:gd name="T3" fmla="*/ 2 h 4"/>
                <a:gd name="T4" fmla="*/ 2 w 3"/>
                <a:gd name="T5" fmla="*/ 1 h 4"/>
                <a:gd name="T6" fmla="*/ 1 w 3"/>
                <a:gd name="T7" fmla="*/ 0 h 4"/>
                <a:gd name="T8" fmla="*/ 0 w 3"/>
                <a:gd name="T9" fmla="*/ 1 h 4"/>
                <a:gd name="T10" fmla="*/ 2 w 3"/>
                <a:gd name="T11" fmla="*/ 3 h 4"/>
              </a:gdLst>
              <a:ahLst/>
              <a:cxnLst>
                <a:cxn ang="0">
                  <a:pos x="T0" y="T1"/>
                </a:cxn>
                <a:cxn ang="0">
                  <a:pos x="T2" y="T3"/>
                </a:cxn>
                <a:cxn ang="0">
                  <a:pos x="T4" y="T5"/>
                </a:cxn>
                <a:cxn ang="0">
                  <a:pos x="T6" y="T7"/>
                </a:cxn>
                <a:cxn ang="0">
                  <a:pos x="T8" y="T9"/>
                </a:cxn>
                <a:cxn ang="0">
                  <a:pos x="T10" y="T11"/>
                </a:cxn>
              </a:cxnLst>
              <a:rect l="0" t="0" r="r" b="b"/>
              <a:pathLst>
                <a:path w="3" h="4">
                  <a:moveTo>
                    <a:pt x="2" y="3"/>
                  </a:moveTo>
                  <a:lnTo>
                    <a:pt x="2"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1" name="Freeform 322"/>
            <p:cNvSpPr>
              <a:spLocks/>
            </p:cNvSpPr>
            <p:nvPr/>
          </p:nvSpPr>
          <p:spPr bwMode="auto">
            <a:xfrm>
              <a:off x="3809" y="2616"/>
              <a:ext cx="30" cy="8"/>
            </a:xfrm>
            <a:custGeom>
              <a:avLst/>
              <a:gdLst>
                <a:gd name="T0" fmla="*/ 0 w 30"/>
                <a:gd name="T1" fmla="*/ 5 h 8"/>
                <a:gd name="T2" fmla="*/ 7 w 30"/>
                <a:gd name="T3" fmla="*/ 6 h 8"/>
                <a:gd name="T4" fmla="*/ 12 w 30"/>
                <a:gd name="T5" fmla="*/ 7 h 8"/>
                <a:gd name="T6" fmla="*/ 17 w 30"/>
                <a:gd name="T7" fmla="*/ 7 h 8"/>
                <a:gd name="T8" fmla="*/ 22 w 30"/>
                <a:gd name="T9" fmla="*/ 7 h 8"/>
                <a:gd name="T10" fmla="*/ 25 w 30"/>
                <a:gd name="T11" fmla="*/ 6 h 8"/>
                <a:gd name="T12" fmla="*/ 27 w 30"/>
                <a:gd name="T13" fmla="*/ 6 h 8"/>
                <a:gd name="T14" fmla="*/ 28 w 30"/>
                <a:gd name="T15" fmla="*/ 5 h 8"/>
                <a:gd name="T16" fmla="*/ 29 w 30"/>
                <a:gd name="T17" fmla="*/ 5 h 8"/>
                <a:gd name="T18" fmla="*/ 24 w 30"/>
                <a:gd name="T19" fmla="*/ 1 h 8"/>
                <a:gd name="T20" fmla="*/ 22 w 30"/>
                <a:gd name="T21" fmla="*/ 1 h 8"/>
                <a:gd name="T22" fmla="*/ 20 w 30"/>
                <a:gd name="T23" fmla="*/ 2 h 8"/>
                <a:gd name="T24" fmla="*/ 17 w 30"/>
                <a:gd name="T25" fmla="*/ 2 h 8"/>
                <a:gd name="T26" fmla="*/ 13 w 30"/>
                <a:gd name="T27" fmla="*/ 2 h 8"/>
                <a:gd name="T28" fmla="*/ 8 w 30"/>
                <a:gd name="T29" fmla="*/ 2 h 8"/>
                <a:gd name="T30" fmla="*/ 2 w 30"/>
                <a:gd name="T31" fmla="*/ 0 h 8"/>
                <a:gd name="T32" fmla="*/ 0 w 30"/>
                <a:gd name="T33"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8">
                  <a:moveTo>
                    <a:pt x="0" y="5"/>
                  </a:moveTo>
                  <a:lnTo>
                    <a:pt x="7" y="6"/>
                  </a:lnTo>
                  <a:lnTo>
                    <a:pt x="12" y="7"/>
                  </a:lnTo>
                  <a:lnTo>
                    <a:pt x="17" y="7"/>
                  </a:lnTo>
                  <a:lnTo>
                    <a:pt x="22" y="7"/>
                  </a:lnTo>
                  <a:lnTo>
                    <a:pt x="25" y="6"/>
                  </a:lnTo>
                  <a:lnTo>
                    <a:pt x="27" y="6"/>
                  </a:lnTo>
                  <a:lnTo>
                    <a:pt x="28" y="5"/>
                  </a:lnTo>
                  <a:lnTo>
                    <a:pt x="29" y="5"/>
                  </a:lnTo>
                  <a:lnTo>
                    <a:pt x="24" y="1"/>
                  </a:lnTo>
                  <a:lnTo>
                    <a:pt x="22" y="1"/>
                  </a:lnTo>
                  <a:lnTo>
                    <a:pt x="20" y="2"/>
                  </a:lnTo>
                  <a:lnTo>
                    <a:pt x="17" y="2"/>
                  </a:lnTo>
                  <a:lnTo>
                    <a:pt x="13" y="2"/>
                  </a:lnTo>
                  <a:lnTo>
                    <a:pt x="8" y="2"/>
                  </a:lnTo>
                  <a:lnTo>
                    <a:pt x="2"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2" name="Freeform 323"/>
            <p:cNvSpPr>
              <a:spLocks/>
            </p:cNvSpPr>
            <p:nvPr/>
          </p:nvSpPr>
          <p:spPr bwMode="auto">
            <a:xfrm>
              <a:off x="3806" y="2616"/>
              <a:ext cx="1" cy="5"/>
            </a:xfrm>
            <a:custGeom>
              <a:avLst/>
              <a:gdLst>
                <a:gd name="T0" fmla="*/ 0 w 1"/>
                <a:gd name="T1" fmla="*/ 0 h 5"/>
                <a:gd name="T2" fmla="*/ 0 w 1"/>
                <a:gd name="T3" fmla="*/ 0 h 5"/>
                <a:gd name="T4" fmla="*/ 0 w 1"/>
                <a:gd name="T5" fmla="*/ 1 h 5"/>
                <a:gd name="T6" fmla="*/ 0 w 1"/>
                <a:gd name="T7" fmla="*/ 3 h 5"/>
                <a:gd name="T8" fmla="*/ 0 w 1"/>
                <a:gd name="T9" fmla="*/ 4 h 5"/>
                <a:gd name="T10" fmla="*/ 0 w 1"/>
                <a:gd name="T11" fmla="*/ 0 h 5"/>
              </a:gdLst>
              <a:ahLst/>
              <a:cxnLst>
                <a:cxn ang="0">
                  <a:pos x="T0" y="T1"/>
                </a:cxn>
                <a:cxn ang="0">
                  <a:pos x="T2" y="T3"/>
                </a:cxn>
                <a:cxn ang="0">
                  <a:pos x="T4" y="T5"/>
                </a:cxn>
                <a:cxn ang="0">
                  <a:pos x="T6" y="T7"/>
                </a:cxn>
                <a:cxn ang="0">
                  <a:pos x="T8" y="T9"/>
                </a:cxn>
                <a:cxn ang="0">
                  <a:pos x="T10" y="T11"/>
                </a:cxn>
              </a:cxnLst>
              <a:rect l="0" t="0" r="r" b="b"/>
              <a:pathLst>
                <a:path w="1" h="5">
                  <a:moveTo>
                    <a:pt x="0" y="0"/>
                  </a:moveTo>
                  <a:lnTo>
                    <a:pt x="0" y="0"/>
                  </a:lnTo>
                  <a:lnTo>
                    <a:pt x="0" y="1"/>
                  </a:lnTo>
                  <a:lnTo>
                    <a:pt x="0" y="3"/>
                  </a:lnTo>
                  <a:lnTo>
                    <a:pt x="0" y="4"/>
                  </a:lnTo>
                  <a:lnTo>
                    <a:pt x="0"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3" name="Freeform 324"/>
            <p:cNvSpPr>
              <a:spLocks/>
            </p:cNvSpPr>
            <p:nvPr/>
          </p:nvSpPr>
          <p:spPr bwMode="auto">
            <a:xfrm>
              <a:off x="3968" y="2680"/>
              <a:ext cx="47" cy="21"/>
            </a:xfrm>
            <a:custGeom>
              <a:avLst/>
              <a:gdLst>
                <a:gd name="T0" fmla="*/ 0 w 47"/>
                <a:gd name="T1" fmla="*/ 7 h 21"/>
                <a:gd name="T2" fmla="*/ 0 w 47"/>
                <a:gd name="T3" fmla="*/ 10 h 21"/>
                <a:gd name="T4" fmla="*/ 1 w 47"/>
                <a:gd name="T5" fmla="*/ 12 h 21"/>
                <a:gd name="T6" fmla="*/ 3 w 47"/>
                <a:gd name="T7" fmla="*/ 14 h 21"/>
                <a:gd name="T8" fmla="*/ 5 w 47"/>
                <a:gd name="T9" fmla="*/ 16 h 21"/>
                <a:gd name="T10" fmla="*/ 9 w 47"/>
                <a:gd name="T11" fmla="*/ 18 h 21"/>
                <a:gd name="T12" fmla="*/ 12 w 47"/>
                <a:gd name="T13" fmla="*/ 19 h 21"/>
                <a:gd name="T14" fmla="*/ 17 w 47"/>
                <a:gd name="T15" fmla="*/ 20 h 21"/>
                <a:gd name="T16" fmla="*/ 21 w 47"/>
                <a:gd name="T17" fmla="*/ 20 h 21"/>
                <a:gd name="T18" fmla="*/ 26 w 47"/>
                <a:gd name="T19" fmla="*/ 20 h 21"/>
                <a:gd name="T20" fmla="*/ 30 w 47"/>
                <a:gd name="T21" fmla="*/ 20 h 21"/>
                <a:gd name="T22" fmla="*/ 35 w 47"/>
                <a:gd name="T23" fmla="*/ 19 h 21"/>
                <a:gd name="T24" fmla="*/ 38 w 47"/>
                <a:gd name="T25" fmla="*/ 18 h 21"/>
                <a:gd name="T26" fmla="*/ 41 w 47"/>
                <a:gd name="T27" fmla="*/ 16 h 21"/>
                <a:gd name="T28" fmla="*/ 43 w 47"/>
                <a:gd name="T29" fmla="*/ 15 h 21"/>
                <a:gd name="T30" fmla="*/ 44 w 47"/>
                <a:gd name="T31" fmla="*/ 12 h 21"/>
                <a:gd name="T32" fmla="*/ 46 w 47"/>
                <a:gd name="T33" fmla="*/ 10 h 21"/>
                <a:gd name="T34" fmla="*/ 46 w 47"/>
                <a:gd name="T35" fmla="*/ 3 h 21"/>
                <a:gd name="T36" fmla="*/ 0 w 47"/>
                <a:gd name="T37" fmla="*/ 0 h 21"/>
                <a:gd name="T38" fmla="*/ 0 w 47"/>
                <a:gd name="T3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 h="21">
                  <a:moveTo>
                    <a:pt x="0" y="7"/>
                  </a:moveTo>
                  <a:lnTo>
                    <a:pt x="0" y="10"/>
                  </a:lnTo>
                  <a:lnTo>
                    <a:pt x="1" y="12"/>
                  </a:lnTo>
                  <a:lnTo>
                    <a:pt x="3" y="14"/>
                  </a:lnTo>
                  <a:lnTo>
                    <a:pt x="5" y="16"/>
                  </a:lnTo>
                  <a:lnTo>
                    <a:pt x="9" y="18"/>
                  </a:lnTo>
                  <a:lnTo>
                    <a:pt x="12" y="19"/>
                  </a:lnTo>
                  <a:lnTo>
                    <a:pt x="17" y="20"/>
                  </a:lnTo>
                  <a:lnTo>
                    <a:pt x="21" y="20"/>
                  </a:lnTo>
                  <a:lnTo>
                    <a:pt x="26" y="20"/>
                  </a:lnTo>
                  <a:lnTo>
                    <a:pt x="30" y="20"/>
                  </a:lnTo>
                  <a:lnTo>
                    <a:pt x="35" y="19"/>
                  </a:lnTo>
                  <a:lnTo>
                    <a:pt x="38" y="18"/>
                  </a:lnTo>
                  <a:lnTo>
                    <a:pt x="41" y="16"/>
                  </a:lnTo>
                  <a:lnTo>
                    <a:pt x="43" y="15"/>
                  </a:lnTo>
                  <a:lnTo>
                    <a:pt x="44" y="12"/>
                  </a:lnTo>
                  <a:lnTo>
                    <a:pt x="46" y="10"/>
                  </a:lnTo>
                  <a:lnTo>
                    <a:pt x="46" y="3"/>
                  </a:lnTo>
                  <a:lnTo>
                    <a:pt x="0" y="0"/>
                  </a:lnTo>
                  <a:lnTo>
                    <a:pt x="0" y="7"/>
                  </a:lnTo>
                </a:path>
              </a:pathLst>
            </a:custGeom>
            <a:solidFill>
              <a:srgbClr val="6BABA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4" name="Freeform 325"/>
            <p:cNvSpPr>
              <a:spLocks/>
            </p:cNvSpPr>
            <p:nvPr/>
          </p:nvSpPr>
          <p:spPr bwMode="auto">
            <a:xfrm>
              <a:off x="3968" y="2680"/>
              <a:ext cx="53" cy="27"/>
            </a:xfrm>
            <a:custGeom>
              <a:avLst/>
              <a:gdLst>
                <a:gd name="T0" fmla="*/ 0 w 53"/>
                <a:gd name="T1" fmla="*/ 9 h 27"/>
                <a:gd name="T2" fmla="*/ 0 w 53"/>
                <a:gd name="T3" fmla="*/ 9 h 27"/>
                <a:gd name="T4" fmla="*/ 0 w 53"/>
                <a:gd name="T5" fmla="*/ 13 h 27"/>
                <a:gd name="T6" fmla="*/ 1 w 53"/>
                <a:gd name="T7" fmla="*/ 15 h 27"/>
                <a:gd name="T8" fmla="*/ 3 w 53"/>
                <a:gd name="T9" fmla="*/ 18 h 27"/>
                <a:gd name="T10" fmla="*/ 6 w 53"/>
                <a:gd name="T11" fmla="*/ 21 h 27"/>
                <a:gd name="T12" fmla="*/ 10 w 53"/>
                <a:gd name="T13" fmla="*/ 23 h 27"/>
                <a:gd name="T14" fmla="*/ 14 w 53"/>
                <a:gd name="T15" fmla="*/ 25 h 27"/>
                <a:gd name="T16" fmla="*/ 19 w 53"/>
                <a:gd name="T17" fmla="*/ 26 h 27"/>
                <a:gd name="T18" fmla="*/ 24 w 53"/>
                <a:gd name="T19" fmla="*/ 26 h 27"/>
                <a:gd name="T20" fmla="*/ 29 w 53"/>
                <a:gd name="T21" fmla="*/ 26 h 27"/>
                <a:gd name="T22" fmla="*/ 34 w 53"/>
                <a:gd name="T23" fmla="*/ 26 h 27"/>
                <a:gd name="T24" fmla="*/ 39 w 53"/>
                <a:gd name="T25" fmla="*/ 25 h 27"/>
                <a:gd name="T26" fmla="*/ 43 w 53"/>
                <a:gd name="T27" fmla="*/ 23 h 27"/>
                <a:gd name="T28" fmla="*/ 46 w 53"/>
                <a:gd name="T29" fmla="*/ 21 h 27"/>
                <a:gd name="T30" fmla="*/ 49 w 53"/>
                <a:gd name="T31" fmla="*/ 19 h 27"/>
                <a:gd name="T32" fmla="*/ 50 w 53"/>
                <a:gd name="T33" fmla="*/ 16 h 27"/>
                <a:gd name="T34" fmla="*/ 52 w 53"/>
                <a:gd name="T35" fmla="*/ 13 h 27"/>
                <a:gd name="T36" fmla="*/ 52 w 53"/>
                <a:gd name="T37" fmla="*/ 4 h 27"/>
                <a:gd name="T38" fmla="*/ 0 w 53"/>
                <a:gd name="T39" fmla="*/ 0 h 27"/>
                <a:gd name="T40" fmla="*/ 0 w 53"/>
                <a:gd name="T41"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27">
                  <a:moveTo>
                    <a:pt x="0" y="9"/>
                  </a:moveTo>
                  <a:lnTo>
                    <a:pt x="0" y="9"/>
                  </a:lnTo>
                  <a:lnTo>
                    <a:pt x="0" y="13"/>
                  </a:lnTo>
                  <a:lnTo>
                    <a:pt x="1" y="15"/>
                  </a:lnTo>
                  <a:lnTo>
                    <a:pt x="3" y="18"/>
                  </a:lnTo>
                  <a:lnTo>
                    <a:pt x="6" y="21"/>
                  </a:lnTo>
                  <a:lnTo>
                    <a:pt x="10" y="23"/>
                  </a:lnTo>
                  <a:lnTo>
                    <a:pt x="14" y="25"/>
                  </a:lnTo>
                  <a:lnTo>
                    <a:pt x="19" y="26"/>
                  </a:lnTo>
                  <a:lnTo>
                    <a:pt x="24" y="26"/>
                  </a:lnTo>
                  <a:lnTo>
                    <a:pt x="29" y="26"/>
                  </a:lnTo>
                  <a:lnTo>
                    <a:pt x="34" y="26"/>
                  </a:lnTo>
                  <a:lnTo>
                    <a:pt x="39" y="25"/>
                  </a:lnTo>
                  <a:lnTo>
                    <a:pt x="43" y="23"/>
                  </a:lnTo>
                  <a:lnTo>
                    <a:pt x="46" y="21"/>
                  </a:lnTo>
                  <a:lnTo>
                    <a:pt x="49" y="19"/>
                  </a:lnTo>
                  <a:lnTo>
                    <a:pt x="50" y="16"/>
                  </a:lnTo>
                  <a:lnTo>
                    <a:pt x="52" y="13"/>
                  </a:lnTo>
                  <a:lnTo>
                    <a:pt x="52" y="4"/>
                  </a:lnTo>
                  <a:lnTo>
                    <a:pt x="0" y="0"/>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5" name="Freeform 326"/>
            <p:cNvSpPr>
              <a:spLocks/>
            </p:cNvSpPr>
            <p:nvPr/>
          </p:nvSpPr>
          <p:spPr bwMode="auto">
            <a:xfrm>
              <a:off x="3969" y="2667"/>
              <a:ext cx="47" cy="26"/>
            </a:xfrm>
            <a:custGeom>
              <a:avLst/>
              <a:gdLst>
                <a:gd name="T0" fmla="*/ 21 w 47"/>
                <a:gd name="T1" fmla="*/ 25 h 26"/>
                <a:gd name="T2" fmla="*/ 17 w 47"/>
                <a:gd name="T3" fmla="*/ 24 h 26"/>
                <a:gd name="T4" fmla="*/ 12 w 47"/>
                <a:gd name="T5" fmla="*/ 23 h 26"/>
                <a:gd name="T6" fmla="*/ 9 w 47"/>
                <a:gd name="T7" fmla="*/ 22 h 26"/>
                <a:gd name="T8" fmla="*/ 5 w 47"/>
                <a:gd name="T9" fmla="*/ 19 h 26"/>
                <a:gd name="T10" fmla="*/ 3 w 47"/>
                <a:gd name="T11" fmla="*/ 18 h 26"/>
                <a:gd name="T12" fmla="*/ 1 w 47"/>
                <a:gd name="T13" fmla="*/ 15 h 26"/>
                <a:gd name="T14" fmla="*/ 0 w 47"/>
                <a:gd name="T15" fmla="*/ 13 h 26"/>
                <a:gd name="T16" fmla="*/ 0 w 47"/>
                <a:gd name="T17" fmla="*/ 10 h 26"/>
                <a:gd name="T18" fmla="*/ 1 w 47"/>
                <a:gd name="T19" fmla="*/ 9 h 26"/>
                <a:gd name="T20" fmla="*/ 3 w 47"/>
                <a:gd name="T21" fmla="*/ 6 h 26"/>
                <a:gd name="T22" fmla="*/ 4 w 47"/>
                <a:gd name="T23" fmla="*/ 4 h 26"/>
                <a:gd name="T24" fmla="*/ 8 w 47"/>
                <a:gd name="T25" fmla="*/ 2 h 26"/>
                <a:gd name="T26" fmla="*/ 12 w 47"/>
                <a:gd name="T27" fmla="*/ 1 h 26"/>
                <a:gd name="T28" fmla="*/ 15 w 47"/>
                <a:gd name="T29" fmla="*/ 1 h 26"/>
                <a:gd name="T30" fmla="*/ 19 w 47"/>
                <a:gd name="T31" fmla="*/ 0 h 26"/>
                <a:gd name="T32" fmla="*/ 24 w 47"/>
                <a:gd name="T33" fmla="*/ 0 h 26"/>
                <a:gd name="T34" fmla="*/ 28 w 47"/>
                <a:gd name="T35" fmla="*/ 1 h 26"/>
                <a:gd name="T36" fmla="*/ 33 w 47"/>
                <a:gd name="T37" fmla="*/ 2 h 26"/>
                <a:gd name="T38" fmla="*/ 36 w 47"/>
                <a:gd name="T39" fmla="*/ 3 h 26"/>
                <a:gd name="T40" fmla="*/ 40 w 47"/>
                <a:gd name="T41" fmla="*/ 5 h 26"/>
                <a:gd name="T42" fmla="*/ 42 w 47"/>
                <a:gd name="T43" fmla="*/ 6 h 26"/>
                <a:gd name="T44" fmla="*/ 44 w 47"/>
                <a:gd name="T45" fmla="*/ 9 h 26"/>
                <a:gd name="T46" fmla="*/ 45 w 47"/>
                <a:gd name="T47" fmla="*/ 11 h 26"/>
                <a:gd name="T48" fmla="*/ 46 w 47"/>
                <a:gd name="T49" fmla="*/ 14 h 26"/>
                <a:gd name="T50" fmla="*/ 45 w 47"/>
                <a:gd name="T51" fmla="*/ 16 h 26"/>
                <a:gd name="T52" fmla="*/ 43 w 47"/>
                <a:gd name="T53" fmla="*/ 19 h 26"/>
                <a:gd name="T54" fmla="*/ 42 w 47"/>
                <a:gd name="T55" fmla="*/ 21 h 26"/>
                <a:gd name="T56" fmla="*/ 38 w 47"/>
                <a:gd name="T57" fmla="*/ 22 h 26"/>
                <a:gd name="T58" fmla="*/ 35 w 47"/>
                <a:gd name="T59" fmla="*/ 23 h 26"/>
                <a:gd name="T60" fmla="*/ 30 w 47"/>
                <a:gd name="T61" fmla="*/ 24 h 26"/>
                <a:gd name="T62" fmla="*/ 26 w 47"/>
                <a:gd name="T63" fmla="*/ 25 h 26"/>
                <a:gd name="T64" fmla="*/ 21 w 47"/>
                <a:gd name="T6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26">
                  <a:moveTo>
                    <a:pt x="21" y="25"/>
                  </a:moveTo>
                  <a:lnTo>
                    <a:pt x="17" y="24"/>
                  </a:lnTo>
                  <a:lnTo>
                    <a:pt x="12" y="23"/>
                  </a:lnTo>
                  <a:lnTo>
                    <a:pt x="9" y="22"/>
                  </a:lnTo>
                  <a:lnTo>
                    <a:pt x="5" y="19"/>
                  </a:lnTo>
                  <a:lnTo>
                    <a:pt x="3" y="18"/>
                  </a:lnTo>
                  <a:lnTo>
                    <a:pt x="1" y="15"/>
                  </a:lnTo>
                  <a:lnTo>
                    <a:pt x="0" y="13"/>
                  </a:lnTo>
                  <a:lnTo>
                    <a:pt x="0" y="10"/>
                  </a:lnTo>
                  <a:lnTo>
                    <a:pt x="1" y="9"/>
                  </a:lnTo>
                  <a:lnTo>
                    <a:pt x="3" y="6"/>
                  </a:lnTo>
                  <a:lnTo>
                    <a:pt x="4" y="4"/>
                  </a:lnTo>
                  <a:lnTo>
                    <a:pt x="8" y="2"/>
                  </a:lnTo>
                  <a:lnTo>
                    <a:pt x="12" y="1"/>
                  </a:lnTo>
                  <a:lnTo>
                    <a:pt x="15" y="1"/>
                  </a:lnTo>
                  <a:lnTo>
                    <a:pt x="19" y="0"/>
                  </a:lnTo>
                  <a:lnTo>
                    <a:pt x="24" y="0"/>
                  </a:lnTo>
                  <a:lnTo>
                    <a:pt x="28" y="1"/>
                  </a:lnTo>
                  <a:lnTo>
                    <a:pt x="33" y="2"/>
                  </a:lnTo>
                  <a:lnTo>
                    <a:pt x="36" y="3"/>
                  </a:lnTo>
                  <a:lnTo>
                    <a:pt x="40" y="5"/>
                  </a:lnTo>
                  <a:lnTo>
                    <a:pt x="42" y="6"/>
                  </a:lnTo>
                  <a:lnTo>
                    <a:pt x="44" y="9"/>
                  </a:lnTo>
                  <a:lnTo>
                    <a:pt x="45" y="11"/>
                  </a:lnTo>
                  <a:lnTo>
                    <a:pt x="46" y="14"/>
                  </a:lnTo>
                  <a:lnTo>
                    <a:pt x="45" y="16"/>
                  </a:lnTo>
                  <a:lnTo>
                    <a:pt x="43" y="19"/>
                  </a:lnTo>
                  <a:lnTo>
                    <a:pt x="42" y="21"/>
                  </a:lnTo>
                  <a:lnTo>
                    <a:pt x="38" y="22"/>
                  </a:lnTo>
                  <a:lnTo>
                    <a:pt x="35" y="23"/>
                  </a:lnTo>
                  <a:lnTo>
                    <a:pt x="30" y="24"/>
                  </a:lnTo>
                  <a:lnTo>
                    <a:pt x="26" y="25"/>
                  </a:lnTo>
                  <a:lnTo>
                    <a:pt x="21" y="2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6" name="Freeform 327"/>
            <p:cNvSpPr>
              <a:spLocks/>
            </p:cNvSpPr>
            <p:nvPr/>
          </p:nvSpPr>
          <p:spPr bwMode="auto">
            <a:xfrm>
              <a:off x="3969" y="2667"/>
              <a:ext cx="53" cy="32"/>
            </a:xfrm>
            <a:custGeom>
              <a:avLst/>
              <a:gdLst>
                <a:gd name="T0" fmla="*/ 24 w 53"/>
                <a:gd name="T1" fmla="*/ 31 h 32"/>
                <a:gd name="T2" fmla="*/ 24 w 53"/>
                <a:gd name="T3" fmla="*/ 31 h 32"/>
                <a:gd name="T4" fmla="*/ 19 w 53"/>
                <a:gd name="T5" fmla="*/ 30 h 32"/>
                <a:gd name="T6" fmla="*/ 14 w 53"/>
                <a:gd name="T7" fmla="*/ 28 h 32"/>
                <a:gd name="T8" fmla="*/ 10 w 53"/>
                <a:gd name="T9" fmla="*/ 27 h 32"/>
                <a:gd name="T10" fmla="*/ 6 w 53"/>
                <a:gd name="T11" fmla="*/ 24 h 32"/>
                <a:gd name="T12" fmla="*/ 3 w 53"/>
                <a:gd name="T13" fmla="*/ 22 h 32"/>
                <a:gd name="T14" fmla="*/ 1 w 53"/>
                <a:gd name="T15" fmla="*/ 19 h 32"/>
                <a:gd name="T16" fmla="*/ 0 w 53"/>
                <a:gd name="T17" fmla="*/ 16 h 32"/>
                <a:gd name="T18" fmla="*/ 0 w 53"/>
                <a:gd name="T19" fmla="*/ 13 h 32"/>
                <a:gd name="T20" fmla="*/ 1 w 53"/>
                <a:gd name="T21" fmla="*/ 11 h 32"/>
                <a:gd name="T22" fmla="*/ 3 w 53"/>
                <a:gd name="T23" fmla="*/ 8 h 32"/>
                <a:gd name="T24" fmla="*/ 5 w 53"/>
                <a:gd name="T25" fmla="*/ 5 h 32"/>
                <a:gd name="T26" fmla="*/ 9 w 53"/>
                <a:gd name="T27" fmla="*/ 3 h 32"/>
                <a:gd name="T28" fmla="*/ 13 w 53"/>
                <a:gd name="T29" fmla="*/ 1 h 32"/>
                <a:gd name="T30" fmla="*/ 17 w 53"/>
                <a:gd name="T31" fmla="*/ 1 h 32"/>
                <a:gd name="T32" fmla="*/ 22 w 53"/>
                <a:gd name="T33" fmla="*/ 0 h 32"/>
                <a:gd name="T34" fmla="*/ 27 w 53"/>
                <a:gd name="T35" fmla="*/ 0 h 32"/>
                <a:gd name="T36" fmla="*/ 32 w 53"/>
                <a:gd name="T37" fmla="*/ 1 h 32"/>
                <a:gd name="T38" fmla="*/ 37 w 53"/>
                <a:gd name="T39" fmla="*/ 2 h 32"/>
                <a:gd name="T40" fmla="*/ 41 w 53"/>
                <a:gd name="T41" fmla="*/ 4 h 32"/>
                <a:gd name="T42" fmla="*/ 45 w 53"/>
                <a:gd name="T43" fmla="*/ 6 h 32"/>
                <a:gd name="T44" fmla="*/ 48 w 53"/>
                <a:gd name="T45" fmla="*/ 8 h 32"/>
                <a:gd name="T46" fmla="*/ 50 w 53"/>
                <a:gd name="T47" fmla="*/ 11 h 32"/>
                <a:gd name="T48" fmla="*/ 51 w 53"/>
                <a:gd name="T49" fmla="*/ 14 h 32"/>
                <a:gd name="T50" fmla="*/ 52 w 53"/>
                <a:gd name="T51" fmla="*/ 17 h 32"/>
                <a:gd name="T52" fmla="*/ 51 w 53"/>
                <a:gd name="T53" fmla="*/ 20 h 32"/>
                <a:gd name="T54" fmla="*/ 49 w 53"/>
                <a:gd name="T55" fmla="*/ 23 h 32"/>
                <a:gd name="T56" fmla="*/ 47 w 53"/>
                <a:gd name="T57" fmla="*/ 26 h 32"/>
                <a:gd name="T58" fmla="*/ 43 w 53"/>
                <a:gd name="T59" fmla="*/ 27 h 32"/>
                <a:gd name="T60" fmla="*/ 39 w 53"/>
                <a:gd name="T61" fmla="*/ 29 h 32"/>
                <a:gd name="T62" fmla="*/ 34 w 53"/>
                <a:gd name="T63" fmla="*/ 30 h 32"/>
                <a:gd name="T64" fmla="*/ 29 w 53"/>
                <a:gd name="T65" fmla="*/ 31 h 32"/>
                <a:gd name="T66" fmla="*/ 24 w 53"/>
                <a:gd name="T6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3" h="32">
                  <a:moveTo>
                    <a:pt x="24" y="31"/>
                  </a:moveTo>
                  <a:lnTo>
                    <a:pt x="24" y="31"/>
                  </a:lnTo>
                  <a:lnTo>
                    <a:pt x="19" y="30"/>
                  </a:lnTo>
                  <a:lnTo>
                    <a:pt x="14" y="28"/>
                  </a:lnTo>
                  <a:lnTo>
                    <a:pt x="10" y="27"/>
                  </a:lnTo>
                  <a:lnTo>
                    <a:pt x="6" y="24"/>
                  </a:lnTo>
                  <a:lnTo>
                    <a:pt x="3" y="22"/>
                  </a:lnTo>
                  <a:lnTo>
                    <a:pt x="1" y="19"/>
                  </a:lnTo>
                  <a:lnTo>
                    <a:pt x="0" y="16"/>
                  </a:lnTo>
                  <a:lnTo>
                    <a:pt x="0" y="13"/>
                  </a:lnTo>
                  <a:lnTo>
                    <a:pt x="1" y="11"/>
                  </a:lnTo>
                  <a:lnTo>
                    <a:pt x="3" y="8"/>
                  </a:lnTo>
                  <a:lnTo>
                    <a:pt x="5" y="5"/>
                  </a:lnTo>
                  <a:lnTo>
                    <a:pt x="9" y="3"/>
                  </a:lnTo>
                  <a:lnTo>
                    <a:pt x="13" y="1"/>
                  </a:lnTo>
                  <a:lnTo>
                    <a:pt x="17" y="1"/>
                  </a:lnTo>
                  <a:lnTo>
                    <a:pt x="22" y="0"/>
                  </a:lnTo>
                  <a:lnTo>
                    <a:pt x="27" y="0"/>
                  </a:lnTo>
                  <a:lnTo>
                    <a:pt x="32" y="1"/>
                  </a:lnTo>
                  <a:lnTo>
                    <a:pt x="37" y="2"/>
                  </a:lnTo>
                  <a:lnTo>
                    <a:pt x="41" y="4"/>
                  </a:lnTo>
                  <a:lnTo>
                    <a:pt x="45" y="6"/>
                  </a:lnTo>
                  <a:lnTo>
                    <a:pt x="48" y="8"/>
                  </a:lnTo>
                  <a:lnTo>
                    <a:pt x="50" y="11"/>
                  </a:lnTo>
                  <a:lnTo>
                    <a:pt x="51" y="14"/>
                  </a:lnTo>
                  <a:lnTo>
                    <a:pt x="52" y="17"/>
                  </a:lnTo>
                  <a:lnTo>
                    <a:pt x="51" y="20"/>
                  </a:lnTo>
                  <a:lnTo>
                    <a:pt x="49" y="23"/>
                  </a:lnTo>
                  <a:lnTo>
                    <a:pt x="47" y="26"/>
                  </a:lnTo>
                  <a:lnTo>
                    <a:pt x="43" y="27"/>
                  </a:lnTo>
                  <a:lnTo>
                    <a:pt x="39" y="29"/>
                  </a:lnTo>
                  <a:lnTo>
                    <a:pt x="34" y="30"/>
                  </a:lnTo>
                  <a:lnTo>
                    <a:pt x="29" y="31"/>
                  </a:lnTo>
                  <a:lnTo>
                    <a:pt x="24" y="3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7" name="Freeform 328"/>
            <p:cNvSpPr>
              <a:spLocks/>
            </p:cNvSpPr>
            <p:nvPr/>
          </p:nvSpPr>
          <p:spPr bwMode="auto">
            <a:xfrm>
              <a:off x="3974" y="2671"/>
              <a:ext cx="36" cy="19"/>
            </a:xfrm>
            <a:custGeom>
              <a:avLst/>
              <a:gdLst>
                <a:gd name="T0" fmla="*/ 16 w 36"/>
                <a:gd name="T1" fmla="*/ 18 h 19"/>
                <a:gd name="T2" fmla="*/ 13 w 36"/>
                <a:gd name="T3" fmla="*/ 18 h 19"/>
                <a:gd name="T4" fmla="*/ 10 w 36"/>
                <a:gd name="T5" fmla="*/ 17 h 19"/>
                <a:gd name="T6" fmla="*/ 7 w 36"/>
                <a:gd name="T7" fmla="*/ 17 h 19"/>
                <a:gd name="T8" fmla="*/ 4 w 36"/>
                <a:gd name="T9" fmla="*/ 15 h 19"/>
                <a:gd name="T10" fmla="*/ 3 w 36"/>
                <a:gd name="T11" fmla="*/ 14 h 19"/>
                <a:gd name="T12" fmla="*/ 1 w 36"/>
                <a:gd name="T13" fmla="*/ 12 h 19"/>
                <a:gd name="T14" fmla="*/ 0 w 36"/>
                <a:gd name="T15" fmla="*/ 10 h 19"/>
                <a:gd name="T16" fmla="*/ 0 w 36"/>
                <a:gd name="T17" fmla="*/ 8 h 19"/>
                <a:gd name="T18" fmla="*/ 1 w 36"/>
                <a:gd name="T19" fmla="*/ 6 h 19"/>
                <a:gd name="T20" fmla="*/ 2 w 36"/>
                <a:gd name="T21" fmla="*/ 5 h 19"/>
                <a:gd name="T22" fmla="*/ 3 w 36"/>
                <a:gd name="T23" fmla="*/ 3 h 19"/>
                <a:gd name="T24" fmla="*/ 6 w 36"/>
                <a:gd name="T25" fmla="*/ 2 h 19"/>
                <a:gd name="T26" fmla="*/ 9 w 36"/>
                <a:gd name="T27" fmla="*/ 1 h 19"/>
                <a:gd name="T28" fmla="*/ 11 w 36"/>
                <a:gd name="T29" fmla="*/ 0 h 19"/>
                <a:gd name="T30" fmla="*/ 15 w 36"/>
                <a:gd name="T31" fmla="*/ 0 h 19"/>
                <a:gd name="T32" fmla="*/ 18 w 36"/>
                <a:gd name="T33" fmla="*/ 0 h 19"/>
                <a:gd name="T34" fmla="*/ 21 w 36"/>
                <a:gd name="T35" fmla="*/ 1 h 19"/>
                <a:gd name="T36" fmla="*/ 25 w 36"/>
                <a:gd name="T37" fmla="*/ 1 h 19"/>
                <a:gd name="T38" fmla="*/ 28 w 36"/>
                <a:gd name="T39" fmla="*/ 2 h 19"/>
                <a:gd name="T40" fmla="*/ 31 w 36"/>
                <a:gd name="T41" fmla="*/ 4 h 19"/>
                <a:gd name="T42" fmla="*/ 32 w 36"/>
                <a:gd name="T43" fmla="*/ 5 h 19"/>
                <a:gd name="T44" fmla="*/ 34 w 36"/>
                <a:gd name="T45" fmla="*/ 7 h 19"/>
                <a:gd name="T46" fmla="*/ 35 w 36"/>
                <a:gd name="T47" fmla="*/ 9 h 19"/>
                <a:gd name="T48" fmla="*/ 35 w 36"/>
                <a:gd name="T49" fmla="*/ 11 h 19"/>
                <a:gd name="T50" fmla="*/ 34 w 36"/>
                <a:gd name="T51" fmla="*/ 12 h 19"/>
                <a:gd name="T52" fmla="*/ 33 w 36"/>
                <a:gd name="T53" fmla="*/ 14 h 19"/>
                <a:gd name="T54" fmla="*/ 32 w 36"/>
                <a:gd name="T55" fmla="*/ 15 h 19"/>
                <a:gd name="T56" fmla="*/ 29 w 36"/>
                <a:gd name="T57" fmla="*/ 17 h 19"/>
                <a:gd name="T58" fmla="*/ 26 w 36"/>
                <a:gd name="T59" fmla="*/ 17 h 19"/>
                <a:gd name="T60" fmla="*/ 23 w 36"/>
                <a:gd name="T61" fmla="*/ 18 h 19"/>
                <a:gd name="T62" fmla="*/ 20 w 36"/>
                <a:gd name="T63" fmla="*/ 18 h 19"/>
                <a:gd name="T64" fmla="*/ 16 w 36"/>
                <a:gd name="T6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 h="19">
                  <a:moveTo>
                    <a:pt x="16" y="18"/>
                  </a:moveTo>
                  <a:lnTo>
                    <a:pt x="13" y="18"/>
                  </a:lnTo>
                  <a:lnTo>
                    <a:pt x="10" y="17"/>
                  </a:lnTo>
                  <a:lnTo>
                    <a:pt x="7" y="17"/>
                  </a:lnTo>
                  <a:lnTo>
                    <a:pt x="4" y="15"/>
                  </a:lnTo>
                  <a:lnTo>
                    <a:pt x="3" y="14"/>
                  </a:lnTo>
                  <a:lnTo>
                    <a:pt x="1" y="12"/>
                  </a:lnTo>
                  <a:lnTo>
                    <a:pt x="0" y="10"/>
                  </a:lnTo>
                  <a:lnTo>
                    <a:pt x="0" y="8"/>
                  </a:lnTo>
                  <a:lnTo>
                    <a:pt x="1" y="6"/>
                  </a:lnTo>
                  <a:lnTo>
                    <a:pt x="2" y="5"/>
                  </a:lnTo>
                  <a:lnTo>
                    <a:pt x="3" y="3"/>
                  </a:lnTo>
                  <a:lnTo>
                    <a:pt x="6" y="2"/>
                  </a:lnTo>
                  <a:lnTo>
                    <a:pt x="9" y="1"/>
                  </a:lnTo>
                  <a:lnTo>
                    <a:pt x="11" y="0"/>
                  </a:lnTo>
                  <a:lnTo>
                    <a:pt x="15" y="0"/>
                  </a:lnTo>
                  <a:lnTo>
                    <a:pt x="18" y="0"/>
                  </a:lnTo>
                  <a:lnTo>
                    <a:pt x="21" y="1"/>
                  </a:lnTo>
                  <a:lnTo>
                    <a:pt x="25" y="1"/>
                  </a:lnTo>
                  <a:lnTo>
                    <a:pt x="28" y="2"/>
                  </a:lnTo>
                  <a:lnTo>
                    <a:pt x="31" y="4"/>
                  </a:lnTo>
                  <a:lnTo>
                    <a:pt x="32" y="5"/>
                  </a:lnTo>
                  <a:lnTo>
                    <a:pt x="34" y="7"/>
                  </a:lnTo>
                  <a:lnTo>
                    <a:pt x="35" y="9"/>
                  </a:lnTo>
                  <a:lnTo>
                    <a:pt x="35" y="11"/>
                  </a:lnTo>
                  <a:lnTo>
                    <a:pt x="34" y="12"/>
                  </a:lnTo>
                  <a:lnTo>
                    <a:pt x="33" y="14"/>
                  </a:lnTo>
                  <a:lnTo>
                    <a:pt x="32" y="15"/>
                  </a:lnTo>
                  <a:lnTo>
                    <a:pt x="29" y="17"/>
                  </a:lnTo>
                  <a:lnTo>
                    <a:pt x="26" y="17"/>
                  </a:lnTo>
                  <a:lnTo>
                    <a:pt x="23" y="18"/>
                  </a:lnTo>
                  <a:lnTo>
                    <a:pt x="20" y="18"/>
                  </a:lnTo>
                  <a:lnTo>
                    <a:pt x="16" y="18"/>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8" name="Freeform 329"/>
            <p:cNvSpPr>
              <a:spLocks/>
            </p:cNvSpPr>
            <p:nvPr/>
          </p:nvSpPr>
          <p:spPr bwMode="auto">
            <a:xfrm>
              <a:off x="3974" y="2671"/>
              <a:ext cx="42" cy="25"/>
            </a:xfrm>
            <a:custGeom>
              <a:avLst/>
              <a:gdLst>
                <a:gd name="T0" fmla="*/ 19 w 42"/>
                <a:gd name="T1" fmla="*/ 24 h 25"/>
                <a:gd name="T2" fmla="*/ 19 w 42"/>
                <a:gd name="T3" fmla="*/ 24 h 25"/>
                <a:gd name="T4" fmla="*/ 15 w 42"/>
                <a:gd name="T5" fmla="*/ 24 h 25"/>
                <a:gd name="T6" fmla="*/ 12 w 42"/>
                <a:gd name="T7" fmla="*/ 23 h 25"/>
                <a:gd name="T8" fmla="*/ 8 w 42"/>
                <a:gd name="T9" fmla="*/ 22 h 25"/>
                <a:gd name="T10" fmla="*/ 5 w 42"/>
                <a:gd name="T11" fmla="*/ 20 h 25"/>
                <a:gd name="T12" fmla="*/ 3 w 42"/>
                <a:gd name="T13" fmla="*/ 18 h 25"/>
                <a:gd name="T14" fmla="*/ 1 w 42"/>
                <a:gd name="T15" fmla="*/ 16 h 25"/>
                <a:gd name="T16" fmla="*/ 0 w 42"/>
                <a:gd name="T17" fmla="*/ 13 h 25"/>
                <a:gd name="T18" fmla="*/ 0 w 42"/>
                <a:gd name="T19" fmla="*/ 11 h 25"/>
                <a:gd name="T20" fmla="*/ 1 w 42"/>
                <a:gd name="T21" fmla="*/ 8 h 25"/>
                <a:gd name="T22" fmla="*/ 2 w 42"/>
                <a:gd name="T23" fmla="*/ 6 h 25"/>
                <a:gd name="T24" fmla="*/ 4 w 42"/>
                <a:gd name="T25" fmla="*/ 4 h 25"/>
                <a:gd name="T26" fmla="*/ 7 w 42"/>
                <a:gd name="T27" fmla="*/ 3 h 25"/>
                <a:gd name="T28" fmla="*/ 10 w 42"/>
                <a:gd name="T29" fmla="*/ 1 h 25"/>
                <a:gd name="T30" fmla="*/ 13 w 42"/>
                <a:gd name="T31" fmla="*/ 0 h 25"/>
                <a:gd name="T32" fmla="*/ 17 w 42"/>
                <a:gd name="T33" fmla="*/ 0 h 25"/>
                <a:gd name="T34" fmla="*/ 21 w 42"/>
                <a:gd name="T35" fmla="*/ 0 h 25"/>
                <a:gd name="T36" fmla="*/ 25 w 42"/>
                <a:gd name="T37" fmla="*/ 1 h 25"/>
                <a:gd name="T38" fmla="*/ 29 w 42"/>
                <a:gd name="T39" fmla="*/ 1 h 25"/>
                <a:gd name="T40" fmla="*/ 33 w 42"/>
                <a:gd name="T41" fmla="*/ 3 h 25"/>
                <a:gd name="T42" fmla="*/ 36 w 42"/>
                <a:gd name="T43" fmla="*/ 5 h 25"/>
                <a:gd name="T44" fmla="*/ 38 w 42"/>
                <a:gd name="T45" fmla="*/ 7 h 25"/>
                <a:gd name="T46" fmla="*/ 40 w 42"/>
                <a:gd name="T47" fmla="*/ 9 h 25"/>
                <a:gd name="T48" fmla="*/ 41 w 42"/>
                <a:gd name="T49" fmla="*/ 12 h 25"/>
                <a:gd name="T50" fmla="*/ 41 w 42"/>
                <a:gd name="T51" fmla="*/ 14 h 25"/>
                <a:gd name="T52" fmla="*/ 40 w 42"/>
                <a:gd name="T53" fmla="*/ 16 h 25"/>
                <a:gd name="T54" fmla="*/ 39 w 42"/>
                <a:gd name="T55" fmla="*/ 19 h 25"/>
                <a:gd name="T56" fmla="*/ 37 w 42"/>
                <a:gd name="T57" fmla="*/ 20 h 25"/>
                <a:gd name="T58" fmla="*/ 34 w 42"/>
                <a:gd name="T59" fmla="*/ 22 h 25"/>
                <a:gd name="T60" fmla="*/ 31 w 42"/>
                <a:gd name="T61" fmla="*/ 23 h 25"/>
                <a:gd name="T62" fmla="*/ 27 w 42"/>
                <a:gd name="T63" fmla="*/ 24 h 25"/>
                <a:gd name="T64" fmla="*/ 23 w 42"/>
                <a:gd name="T65" fmla="*/ 24 h 25"/>
                <a:gd name="T66" fmla="*/ 19 w 42"/>
                <a:gd name="T6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5">
                  <a:moveTo>
                    <a:pt x="19" y="24"/>
                  </a:moveTo>
                  <a:lnTo>
                    <a:pt x="19" y="24"/>
                  </a:lnTo>
                  <a:lnTo>
                    <a:pt x="15" y="24"/>
                  </a:lnTo>
                  <a:lnTo>
                    <a:pt x="12" y="23"/>
                  </a:lnTo>
                  <a:lnTo>
                    <a:pt x="8" y="22"/>
                  </a:lnTo>
                  <a:lnTo>
                    <a:pt x="5" y="20"/>
                  </a:lnTo>
                  <a:lnTo>
                    <a:pt x="3" y="18"/>
                  </a:lnTo>
                  <a:lnTo>
                    <a:pt x="1" y="16"/>
                  </a:lnTo>
                  <a:lnTo>
                    <a:pt x="0" y="13"/>
                  </a:lnTo>
                  <a:lnTo>
                    <a:pt x="0" y="11"/>
                  </a:lnTo>
                  <a:lnTo>
                    <a:pt x="1" y="8"/>
                  </a:lnTo>
                  <a:lnTo>
                    <a:pt x="2" y="6"/>
                  </a:lnTo>
                  <a:lnTo>
                    <a:pt x="4" y="4"/>
                  </a:lnTo>
                  <a:lnTo>
                    <a:pt x="7" y="3"/>
                  </a:lnTo>
                  <a:lnTo>
                    <a:pt x="10" y="1"/>
                  </a:lnTo>
                  <a:lnTo>
                    <a:pt x="13" y="0"/>
                  </a:lnTo>
                  <a:lnTo>
                    <a:pt x="17" y="0"/>
                  </a:lnTo>
                  <a:lnTo>
                    <a:pt x="21" y="0"/>
                  </a:lnTo>
                  <a:lnTo>
                    <a:pt x="25" y="1"/>
                  </a:lnTo>
                  <a:lnTo>
                    <a:pt x="29" y="1"/>
                  </a:lnTo>
                  <a:lnTo>
                    <a:pt x="33" y="3"/>
                  </a:lnTo>
                  <a:lnTo>
                    <a:pt x="36" y="5"/>
                  </a:lnTo>
                  <a:lnTo>
                    <a:pt x="38" y="7"/>
                  </a:lnTo>
                  <a:lnTo>
                    <a:pt x="40" y="9"/>
                  </a:lnTo>
                  <a:lnTo>
                    <a:pt x="41" y="12"/>
                  </a:lnTo>
                  <a:lnTo>
                    <a:pt x="41" y="14"/>
                  </a:lnTo>
                  <a:lnTo>
                    <a:pt x="40" y="16"/>
                  </a:lnTo>
                  <a:lnTo>
                    <a:pt x="39" y="19"/>
                  </a:lnTo>
                  <a:lnTo>
                    <a:pt x="37" y="20"/>
                  </a:lnTo>
                  <a:lnTo>
                    <a:pt x="34" y="22"/>
                  </a:lnTo>
                  <a:lnTo>
                    <a:pt x="31" y="23"/>
                  </a:lnTo>
                  <a:lnTo>
                    <a:pt x="27" y="24"/>
                  </a:lnTo>
                  <a:lnTo>
                    <a:pt x="23" y="24"/>
                  </a:lnTo>
                  <a:lnTo>
                    <a:pt x="19" y="2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59" name="Freeform 330"/>
            <p:cNvSpPr>
              <a:spLocks/>
            </p:cNvSpPr>
            <p:nvPr/>
          </p:nvSpPr>
          <p:spPr bwMode="auto">
            <a:xfrm>
              <a:off x="4007" y="2693"/>
              <a:ext cx="4" cy="4"/>
            </a:xfrm>
            <a:custGeom>
              <a:avLst/>
              <a:gdLst>
                <a:gd name="T0" fmla="*/ 2 w 4"/>
                <a:gd name="T1" fmla="*/ 3 h 4"/>
                <a:gd name="T2" fmla="*/ 3 w 4"/>
                <a:gd name="T3" fmla="*/ 2 h 4"/>
                <a:gd name="T4" fmla="*/ 2 w 4"/>
                <a:gd name="T5" fmla="*/ 1 h 4"/>
                <a:gd name="T6" fmla="*/ 1 w 4"/>
                <a:gd name="T7" fmla="*/ 0 h 4"/>
                <a:gd name="T8" fmla="*/ 0 w 4"/>
                <a:gd name="T9" fmla="*/ 1 h 4"/>
                <a:gd name="T10" fmla="*/ 2 w 4"/>
                <a:gd name="T11" fmla="*/ 3 h 4"/>
              </a:gdLst>
              <a:ahLst/>
              <a:cxnLst>
                <a:cxn ang="0">
                  <a:pos x="T0" y="T1"/>
                </a:cxn>
                <a:cxn ang="0">
                  <a:pos x="T2" y="T3"/>
                </a:cxn>
                <a:cxn ang="0">
                  <a:pos x="T4" y="T5"/>
                </a:cxn>
                <a:cxn ang="0">
                  <a:pos x="T6" y="T7"/>
                </a:cxn>
                <a:cxn ang="0">
                  <a:pos x="T8" y="T9"/>
                </a:cxn>
                <a:cxn ang="0">
                  <a:pos x="T10" y="T11"/>
                </a:cxn>
              </a:cxnLst>
              <a:rect l="0" t="0" r="r" b="b"/>
              <a:pathLst>
                <a:path w="4" h="4">
                  <a:moveTo>
                    <a:pt x="2" y="3"/>
                  </a:moveTo>
                  <a:lnTo>
                    <a:pt x="3" y="2"/>
                  </a:lnTo>
                  <a:lnTo>
                    <a:pt x="2" y="1"/>
                  </a:lnTo>
                  <a:lnTo>
                    <a:pt x="1" y="0"/>
                  </a:lnTo>
                  <a:lnTo>
                    <a:pt x="0" y="1"/>
                  </a:lnTo>
                  <a:lnTo>
                    <a:pt x="2" y="3"/>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0" name="Freeform 331"/>
            <p:cNvSpPr>
              <a:spLocks/>
            </p:cNvSpPr>
            <p:nvPr/>
          </p:nvSpPr>
          <p:spPr bwMode="auto">
            <a:xfrm>
              <a:off x="3978" y="2694"/>
              <a:ext cx="31" cy="8"/>
            </a:xfrm>
            <a:custGeom>
              <a:avLst/>
              <a:gdLst>
                <a:gd name="T0" fmla="*/ 0 w 31"/>
                <a:gd name="T1" fmla="*/ 5 h 8"/>
                <a:gd name="T2" fmla="*/ 8 w 31"/>
                <a:gd name="T3" fmla="*/ 6 h 8"/>
                <a:gd name="T4" fmla="*/ 13 w 31"/>
                <a:gd name="T5" fmla="*/ 7 h 8"/>
                <a:gd name="T6" fmla="*/ 18 w 31"/>
                <a:gd name="T7" fmla="*/ 7 h 8"/>
                <a:gd name="T8" fmla="*/ 23 w 31"/>
                <a:gd name="T9" fmla="*/ 6 h 8"/>
                <a:gd name="T10" fmla="*/ 26 w 31"/>
                <a:gd name="T11" fmla="*/ 6 h 8"/>
                <a:gd name="T12" fmla="*/ 28 w 31"/>
                <a:gd name="T13" fmla="*/ 5 h 8"/>
                <a:gd name="T14" fmla="*/ 29 w 31"/>
                <a:gd name="T15" fmla="*/ 5 h 8"/>
                <a:gd name="T16" fmla="*/ 30 w 31"/>
                <a:gd name="T17" fmla="*/ 4 h 8"/>
                <a:gd name="T18" fmla="*/ 24 w 31"/>
                <a:gd name="T19" fmla="*/ 1 h 8"/>
                <a:gd name="T20" fmla="*/ 25 w 31"/>
                <a:gd name="T21" fmla="*/ 1 h 8"/>
                <a:gd name="T22" fmla="*/ 24 w 31"/>
                <a:gd name="T23" fmla="*/ 1 h 8"/>
                <a:gd name="T24" fmla="*/ 23 w 31"/>
                <a:gd name="T25" fmla="*/ 2 h 8"/>
                <a:gd name="T26" fmla="*/ 21 w 31"/>
                <a:gd name="T27" fmla="*/ 2 h 8"/>
                <a:gd name="T28" fmla="*/ 18 w 31"/>
                <a:gd name="T29" fmla="*/ 2 h 8"/>
                <a:gd name="T30" fmla="*/ 14 w 31"/>
                <a:gd name="T31" fmla="*/ 2 h 8"/>
                <a:gd name="T32" fmla="*/ 9 w 31"/>
                <a:gd name="T33" fmla="*/ 2 h 8"/>
                <a:gd name="T34" fmla="*/ 3 w 31"/>
                <a:gd name="T35" fmla="*/ 0 h 8"/>
                <a:gd name="T36" fmla="*/ 0 w 31"/>
                <a:gd name="T3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 h="8">
                  <a:moveTo>
                    <a:pt x="0" y="5"/>
                  </a:moveTo>
                  <a:lnTo>
                    <a:pt x="8" y="6"/>
                  </a:lnTo>
                  <a:lnTo>
                    <a:pt x="13" y="7"/>
                  </a:lnTo>
                  <a:lnTo>
                    <a:pt x="18" y="7"/>
                  </a:lnTo>
                  <a:lnTo>
                    <a:pt x="23" y="6"/>
                  </a:lnTo>
                  <a:lnTo>
                    <a:pt x="26" y="6"/>
                  </a:lnTo>
                  <a:lnTo>
                    <a:pt x="28" y="5"/>
                  </a:lnTo>
                  <a:lnTo>
                    <a:pt x="29" y="5"/>
                  </a:lnTo>
                  <a:lnTo>
                    <a:pt x="30" y="4"/>
                  </a:lnTo>
                  <a:lnTo>
                    <a:pt x="24" y="1"/>
                  </a:lnTo>
                  <a:lnTo>
                    <a:pt x="25" y="1"/>
                  </a:lnTo>
                  <a:lnTo>
                    <a:pt x="24" y="1"/>
                  </a:lnTo>
                  <a:lnTo>
                    <a:pt x="23" y="2"/>
                  </a:lnTo>
                  <a:lnTo>
                    <a:pt x="21" y="2"/>
                  </a:lnTo>
                  <a:lnTo>
                    <a:pt x="18" y="2"/>
                  </a:lnTo>
                  <a:lnTo>
                    <a:pt x="14" y="2"/>
                  </a:lnTo>
                  <a:lnTo>
                    <a:pt x="9" y="2"/>
                  </a:lnTo>
                  <a:lnTo>
                    <a:pt x="3" y="0"/>
                  </a:lnTo>
                  <a:lnTo>
                    <a:pt x="0" y="5"/>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1" name="Freeform 332"/>
            <p:cNvSpPr>
              <a:spLocks/>
            </p:cNvSpPr>
            <p:nvPr/>
          </p:nvSpPr>
          <p:spPr bwMode="auto">
            <a:xfrm>
              <a:off x="3975" y="2694"/>
              <a:ext cx="2" cy="4"/>
            </a:xfrm>
            <a:custGeom>
              <a:avLst/>
              <a:gdLst>
                <a:gd name="T0" fmla="*/ 1 w 2"/>
                <a:gd name="T1" fmla="*/ 0 h 4"/>
                <a:gd name="T2" fmla="*/ 0 w 2"/>
                <a:gd name="T3" fmla="*/ 0 h 4"/>
                <a:gd name="T4" fmla="*/ 0 w 2"/>
                <a:gd name="T5" fmla="*/ 1 h 4"/>
                <a:gd name="T6" fmla="*/ 0 w 2"/>
                <a:gd name="T7" fmla="*/ 2 h 4"/>
                <a:gd name="T8" fmla="*/ 0 w 2"/>
                <a:gd name="T9" fmla="*/ 3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lnTo>
                    <a:pt x="0" y="0"/>
                  </a:lnTo>
                  <a:lnTo>
                    <a:pt x="0" y="1"/>
                  </a:lnTo>
                  <a:lnTo>
                    <a:pt x="0" y="2"/>
                  </a:lnTo>
                  <a:lnTo>
                    <a:pt x="0" y="3"/>
                  </a:lnTo>
                  <a:lnTo>
                    <a:pt x="1" y="0"/>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2" name="Freeform 333"/>
            <p:cNvSpPr>
              <a:spLocks/>
            </p:cNvSpPr>
            <p:nvPr/>
          </p:nvSpPr>
          <p:spPr bwMode="auto">
            <a:xfrm>
              <a:off x="4666" y="2189"/>
              <a:ext cx="22" cy="13"/>
            </a:xfrm>
            <a:custGeom>
              <a:avLst/>
              <a:gdLst>
                <a:gd name="T0" fmla="*/ 9 w 22"/>
                <a:gd name="T1" fmla="*/ 12 h 13"/>
                <a:gd name="T2" fmla="*/ 14 w 22"/>
                <a:gd name="T3" fmla="*/ 12 h 13"/>
                <a:gd name="T4" fmla="*/ 17 w 22"/>
                <a:gd name="T5" fmla="*/ 11 h 13"/>
                <a:gd name="T6" fmla="*/ 20 w 22"/>
                <a:gd name="T7" fmla="*/ 9 h 13"/>
                <a:gd name="T8" fmla="*/ 21 w 22"/>
                <a:gd name="T9" fmla="*/ 7 h 13"/>
                <a:gd name="T10" fmla="*/ 20 w 22"/>
                <a:gd name="T11" fmla="*/ 5 h 13"/>
                <a:gd name="T12" fmla="*/ 18 w 22"/>
                <a:gd name="T13" fmla="*/ 3 h 13"/>
                <a:gd name="T14" fmla="*/ 15 w 22"/>
                <a:gd name="T15" fmla="*/ 1 h 13"/>
                <a:gd name="T16" fmla="*/ 11 w 22"/>
                <a:gd name="T17" fmla="*/ 0 h 13"/>
                <a:gd name="T18" fmla="*/ 7 w 22"/>
                <a:gd name="T19" fmla="*/ 1 h 13"/>
                <a:gd name="T20" fmla="*/ 4 w 22"/>
                <a:gd name="T21" fmla="*/ 1 h 13"/>
                <a:gd name="T22" fmla="*/ 2 w 22"/>
                <a:gd name="T23" fmla="*/ 3 h 13"/>
                <a:gd name="T24" fmla="*/ 0 w 22"/>
                <a:gd name="T25" fmla="*/ 5 h 13"/>
                <a:gd name="T26" fmla="*/ 1 w 22"/>
                <a:gd name="T27" fmla="*/ 8 h 13"/>
                <a:gd name="T28" fmla="*/ 3 w 22"/>
                <a:gd name="T29" fmla="*/ 10 h 13"/>
                <a:gd name="T30" fmla="*/ 6 w 22"/>
                <a:gd name="T31" fmla="*/ 11 h 13"/>
                <a:gd name="T32" fmla="*/ 9 w 22"/>
                <a:gd name="T3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13">
                  <a:moveTo>
                    <a:pt x="9" y="12"/>
                  </a:moveTo>
                  <a:lnTo>
                    <a:pt x="14" y="12"/>
                  </a:lnTo>
                  <a:lnTo>
                    <a:pt x="17" y="11"/>
                  </a:lnTo>
                  <a:lnTo>
                    <a:pt x="20" y="9"/>
                  </a:lnTo>
                  <a:lnTo>
                    <a:pt x="21" y="7"/>
                  </a:lnTo>
                  <a:lnTo>
                    <a:pt x="20" y="5"/>
                  </a:lnTo>
                  <a:lnTo>
                    <a:pt x="18" y="3"/>
                  </a:lnTo>
                  <a:lnTo>
                    <a:pt x="15" y="1"/>
                  </a:lnTo>
                  <a:lnTo>
                    <a:pt x="11" y="0"/>
                  </a:lnTo>
                  <a:lnTo>
                    <a:pt x="7" y="1"/>
                  </a:lnTo>
                  <a:lnTo>
                    <a:pt x="4" y="1"/>
                  </a:lnTo>
                  <a:lnTo>
                    <a:pt x="2" y="3"/>
                  </a:lnTo>
                  <a:lnTo>
                    <a:pt x="0" y="5"/>
                  </a:lnTo>
                  <a:lnTo>
                    <a:pt x="1" y="8"/>
                  </a:lnTo>
                  <a:lnTo>
                    <a:pt x="3" y="10"/>
                  </a:lnTo>
                  <a:lnTo>
                    <a:pt x="6" y="11"/>
                  </a:lnTo>
                  <a:lnTo>
                    <a:pt x="9" y="12"/>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3" name="Freeform 334"/>
            <p:cNvSpPr>
              <a:spLocks/>
            </p:cNvSpPr>
            <p:nvPr/>
          </p:nvSpPr>
          <p:spPr bwMode="auto">
            <a:xfrm>
              <a:off x="4666" y="2189"/>
              <a:ext cx="28" cy="19"/>
            </a:xfrm>
            <a:custGeom>
              <a:avLst/>
              <a:gdLst>
                <a:gd name="T0" fmla="*/ 12 w 28"/>
                <a:gd name="T1" fmla="*/ 18 h 19"/>
                <a:gd name="T2" fmla="*/ 12 w 28"/>
                <a:gd name="T3" fmla="*/ 18 h 19"/>
                <a:gd name="T4" fmla="*/ 18 w 28"/>
                <a:gd name="T5" fmla="*/ 18 h 19"/>
                <a:gd name="T6" fmla="*/ 22 w 28"/>
                <a:gd name="T7" fmla="*/ 16 h 19"/>
                <a:gd name="T8" fmla="*/ 26 w 28"/>
                <a:gd name="T9" fmla="*/ 14 h 19"/>
                <a:gd name="T10" fmla="*/ 27 w 28"/>
                <a:gd name="T11" fmla="*/ 11 h 19"/>
                <a:gd name="T12" fmla="*/ 26 w 28"/>
                <a:gd name="T13" fmla="*/ 7 h 19"/>
                <a:gd name="T14" fmla="*/ 23 w 28"/>
                <a:gd name="T15" fmla="*/ 4 h 19"/>
                <a:gd name="T16" fmla="*/ 19 w 28"/>
                <a:gd name="T17" fmla="*/ 1 h 19"/>
                <a:gd name="T18" fmla="*/ 14 w 28"/>
                <a:gd name="T19" fmla="*/ 0 h 19"/>
                <a:gd name="T20" fmla="*/ 9 w 28"/>
                <a:gd name="T21" fmla="*/ 1 h 19"/>
                <a:gd name="T22" fmla="*/ 5 w 28"/>
                <a:gd name="T23" fmla="*/ 2 h 19"/>
                <a:gd name="T24" fmla="*/ 2 w 28"/>
                <a:gd name="T25" fmla="*/ 5 h 19"/>
                <a:gd name="T26" fmla="*/ 0 w 28"/>
                <a:gd name="T27" fmla="*/ 8 h 19"/>
                <a:gd name="T28" fmla="*/ 1 w 28"/>
                <a:gd name="T29" fmla="*/ 12 h 19"/>
                <a:gd name="T30" fmla="*/ 4 w 28"/>
                <a:gd name="T31" fmla="*/ 15 h 19"/>
                <a:gd name="T32" fmla="*/ 8 w 28"/>
                <a:gd name="T33" fmla="*/ 17 h 19"/>
                <a:gd name="T34" fmla="*/ 12 w 28"/>
                <a:gd name="T3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9">
                  <a:moveTo>
                    <a:pt x="12" y="18"/>
                  </a:moveTo>
                  <a:lnTo>
                    <a:pt x="12" y="18"/>
                  </a:lnTo>
                  <a:lnTo>
                    <a:pt x="18" y="18"/>
                  </a:lnTo>
                  <a:lnTo>
                    <a:pt x="22" y="16"/>
                  </a:lnTo>
                  <a:lnTo>
                    <a:pt x="26" y="14"/>
                  </a:lnTo>
                  <a:lnTo>
                    <a:pt x="27" y="11"/>
                  </a:lnTo>
                  <a:lnTo>
                    <a:pt x="26" y="7"/>
                  </a:lnTo>
                  <a:lnTo>
                    <a:pt x="23" y="4"/>
                  </a:lnTo>
                  <a:lnTo>
                    <a:pt x="19" y="1"/>
                  </a:lnTo>
                  <a:lnTo>
                    <a:pt x="14" y="0"/>
                  </a:lnTo>
                  <a:lnTo>
                    <a:pt x="9" y="1"/>
                  </a:lnTo>
                  <a:lnTo>
                    <a:pt x="5" y="2"/>
                  </a:lnTo>
                  <a:lnTo>
                    <a:pt x="2" y="5"/>
                  </a:lnTo>
                  <a:lnTo>
                    <a:pt x="0" y="8"/>
                  </a:lnTo>
                  <a:lnTo>
                    <a:pt x="1" y="12"/>
                  </a:lnTo>
                  <a:lnTo>
                    <a:pt x="4" y="15"/>
                  </a:lnTo>
                  <a:lnTo>
                    <a:pt x="8" y="17"/>
                  </a:lnTo>
                  <a:lnTo>
                    <a:pt x="12"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4" name="Freeform 335"/>
            <p:cNvSpPr>
              <a:spLocks/>
            </p:cNvSpPr>
            <p:nvPr/>
          </p:nvSpPr>
          <p:spPr bwMode="auto">
            <a:xfrm>
              <a:off x="4669" y="2194"/>
              <a:ext cx="23" cy="9"/>
            </a:xfrm>
            <a:custGeom>
              <a:avLst/>
              <a:gdLst>
                <a:gd name="T0" fmla="*/ 22 w 23"/>
                <a:gd name="T1" fmla="*/ 1 h 9"/>
                <a:gd name="T2" fmla="*/ 22 w 23"/>
                <a:gd name="T3" fmla="*/ 1 h 9"/>
                <a:gd name="T4" fmla="*/ 21 w 23"/>
                <a:gd name="T5" fmla="*/ 0 h 9"/>
                <a:gd name="T6" fmla="*/ 20 w 23"/>
                <a:gd name="T7" fmla="*/ 0 h 9"/>
                <a:gd name="T8" fmla="*/ 18 w 23"/>
                <a:gd name="T9" fmla="*/ 0 h 9"/>
                <a:gd name="T10" fmla="*/ 15 w 23"/>
                <a:gd name="T11" fmla="*/ 0 h 9"/>
                <a:gd name="T12" fmla="*/ 12 w 23"/>
                <a:gd name="T13" fmla="*/ 0 h 9"/>
                <a:gd name="T14" fmla="*/ 9 w 23"/>
                <a:gd name="T15" fmla="*/ 1 h 9"/>
                <a:gd name="T16" fmla="*/ 7 w 23"/>
                <a:gd name="T17" fmla="*/ 2 h 9"/>
                <a:gd name="T18" fmla="*/ 4 w 23"/>
                <a:gd name="T19" fmla="*/ 3 h 9"/>
                <a:gd name="T20" fmla="*/ 2 w 23"/>
                <a:gd name="T21" fmla="*/ 4 h 9"/>
                <a:gd name="T22" fmla="*/ 0 w 23"/>
                <a:gd name="T23" fmla="*/ 6 h 9"/>
                <a:gd name="T24" fmla="*/ 0 w 23"/>
                <a:gd name="T2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9">
                  <a:moveTo>
                    <a:pt x="22" y="1"/>
                  </a:moveTo>
                  <a:lnTo>
                    <a:pt x="22" y="1"/>
                  </a:lnTo>
                  <a:lnTo>
                    <a:pt x="21" y="0"/>
                  </a:lnTo>
                  <a:lnTo>
                    <a:pt x="20" y="0"/>
                  </a:lnTo>
                  <a:lnTo>
                    <a:pt x="18" y="0"/>
                  </a:lnTo>
                  <a:lnTo>
                    <a:pt x="15" y="0"/>
                  </a:lnTo>
                  <a:lnTo>
                    <a:pt x="12" y="0"/>
                  </a:lnTo>
                  <a:lnTo>
                    <a:pt x="9" y="1"/>
                  </a:lnTo>
                  <a:lnTo>
                    <a:pt x="7" y="2"/>
                  </a:lnTo>
                  <a:lnTo>
                    <a:pt x="4" y="3"/>
                  </a:lnTo>
                  <a:lnTo>
                    <a:pt x="2" y="4"/>
                  </a:lnTo>
                  <a:lnTo>
                    <a:pt x="0" y="6"/>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5" name="Freeform 336"/>
            <p:cNvSpPr>
              <a:spLocks/>
            </p:cNvSpPr>
            <p:nvPr/>
          </p:nvSpPr>
          <p:spPr bwMode="auto">
            <a:xfrm>
              <a:off x="4671" y="2197"/>
              <a:ext cx="15" cy="3"/>
            </a:xfrm>
            <a:custGeom>
              <a:avLst/>
              <a:gdLst>
                <a:gd name="T0" fmla="*/ 12 w 15"/>
                <a:gd name="T1" fmla="*/ 0 h 3"/>
                <a:gd name="T2" fmla="*/ 10 w 15"/>
                <a:gd name="T3" fmla="*/ 0 h 3"/>
                <a:gd name="T4" fmla="*/ 7 w 15"/>
                <a:gd name="T5" fmla="*/ 0 h 3"/>
                <a:gd name="T6" fmla="*/ 4 w 15"/>
                <a:gd name="T7" fmla="*/ 0 h 3"/>
                <a:gd name="T8" fmla="*/ 0 w 15"/>
                <a:gd name="T9" fmla="*/ 1 h 3"/>
                <a:gd name="T10" fmla="*/ 0 w 15"/>
                <a:gd name="T11" fmla="*/ 2 h 3"/>
                <a:gd name="T12" fmla="*/ 1 w 15"/>
                <a:gd name="T13" fmla="*/ 2 h 3"/>
                <a:gd name="T14" fmla="*/ 4 w 15"/>
                <a:gd name="T15" fmla="*/ 2 h 3"/>
                <a:gd name="T16" fmla="*/ 5 w 15"/>
                <a:gd name="T17" fmla="*/ 2 h 3"/>
                <a:gd name="T18" fmla="*/ 11 w 15"/>
                <a:gd name="T19" fmla="*/ 2 h 3"/>
                <a:gd name="T20" fmla="*/ 13 w 15"/>
                <a:gd name="T21" fmla="*/ 2 h 3"/>
                <a:gd name="T22" fmla="*/ 14 w 15"/>
                <a:gd name="T23" fmla="*/ 1 h 3"/>
                <a:gd name="T24" fmla="*/ 12 w 1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3">
                  <a:moveTo>
                    <a:pt x="12" y="0"/>
                  </a:moveTo>
                  <a:lnTo>
                    <a:pt x="10" y="0"/>
                  </a:lnTo>
                  <a:lnTo>
                    <a:pt x="7" y="0"/>
                  </a:lnTo>
                  <a:lnTo>
                    <a:pt x="4" y="0"/>
                  </a:lnTo>
                  <a:lnTo>
                    <a:pt x="0" y="1"/>
                  </a:lnTo>
                  <a:lnTo>
                    <a:pt x="0" y="2"/>
                  </a:lnTo>
                  <a:lnTo>
                    <a:pt x="1" y="2"/>
                  </a:lnTo>
                  <a:lnTo>
                    <a:pt x="4" y="2"/>
                  </a:lnTo>
                  <a:lnTo>
                    <a:pt x="5" y="2"/>
                  </a:lnTo>
                  <a:lnTo>
                    <a:pt x="11" y="2"/>
                  </a:lnTo>
                  <a:lnTo>
                    <a:pt x="13" y="2"/>
                  </a:lnTo>
                  <a:lnTo>
                    <a:pt x="14" y="1"/>
                  </a:lnTo>
                  <a:lnTo>
                    <a:pt x="12"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6" name="Freeform 337"/>
            <p:cNvSpPr>
              <a:spLocks/>
            </p:cNvSpPr>
            <p:nvPr/>
          </p:nvSpPr>
          <p:spPr bwMode="auto">
            <a:xfrm>
              <a:off x="4671" y="2197"/>
              <a:ext cx="21" cy="9"/>
            </a:xfrm>
            <a:custGeom>
              <a:avLst/>
              <a:gdLst>
                <a:gd name="T0" fmla="*/ 17 w 21"/>
                <a:gd name="T1" fmla="*/ 1 h 9"/>
                <a:gd name="T2" fmla="*/ 17 w 21"/>
                <a:gd name="T3" fmla="*/ 1 h 9"/>
                <a:gd name="T4" fmla="*/ 14 w 21"/>
                <a:gd name="T5" fmla="*/ 0 h 9"/>
                <a:gd name="T6" fmla="*/ 10 w 21"/>
                <a:gd name="T7" fmla="*/ 0 h 9"/>
                <a:gd name="T8" fmla="*/ 6 w 21"/>
                <a:gd name="T9" fmla="*/ 1 h 9"/>
                <a:gd name="T10" fmla="*/ 0 w 21"/>
                <a:gd name="T11" fmla="*/ 4 h 9"/>
                <a:gd name="T12" fmla="*/ 0 w 21"/>
                <a:gd name="T13" fmla="*/ 6 h 9"/>
                <a:gd name="T14" fmla="*/ 2 w 21"/>
                <a:gd name="T15" fmla="*/ 7 h 9"/>
                <a:gd name="T16" fmla="*/ 5 w 21"/>
                <a:gd name="T17" fmla="*/ 8 h 9"/>
                <a:gd name="T18" fmla="*/ 7 w 21"/>
                <a:gd name="T19" fmla="*/ 8 h 9"/>
                <a:gd name="T20" fmla="*/ 15 w 21"/>
                <a:gd name="T21" fmla="*/ 8 h 9"/>
                <a:gd name="T22" fmla="*/ 19 w 21"/>
                <a:gd name="T23" fmla="*/ 6 h 9"/>
                <a:gd name="T24" fmla="*/ 20 w 21"/>
                <a:gd name="T25" fmla="*/ 3 h 9"/>
                <a:gd name="T26" fmla="*/ 17 w 21"/>
                <a:gd name="T2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9">
                  <a:moveTo>
                    <a:pt x="17" y="1"/>
                  </a:moveTo>
                  <a:lnTo>
                    <a:pt x="17" y="1"/>
                  </a:lnTo>
                  <a:lnTo>
                    <a:pt x="14" y="0"/>
                  </a:lnTo>
                  <a:lnTo>
                    <a:pt x="10" y="0"/>
                  </a:lnTo>
                  <a:lnTo>
                    <a:pt x="6" y="1"/>
                  </a:lnTo>
                  <a:lnTo>
                    <a:pt x="0" y="4"/>
                  </a:lnTo>
                  <a:lnTo>
                    <a:pt x="0" y="6"/>
                  </a:lnTo>
                  <a:lnTo>
                    <a:pt x="2" y="7"/>
                  </a:lnTo>
                  <a:lnTo>
                    <a:pt x="5" y="8"/>
                  </a:lnTo>
                  <a:lnTo>
                    <a:pt x="7" y="8"/>
                  </a:lnTo>
                  <a:lnTo>
                    <a:pt x="15" y="8"/>
                  </a:lnTo>
                  <a:lnTo>
                    <a:pt x="19" y="6"/>
                  </a:lnTo>
                  <a:lnTo>
                    <a:pt x="20" y="3"/>
                  </a:lnTo>
                  <a:lnTo>
                    <a:pt x="17" y="1"/>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7" name="Freeform 338"/>
            <p:cNvSpPr>
              <a:spLocks/>
            </p:cNvSpPr>
            <p:nvPr/>
          </p:nvSpPr>
          <p:spPr bwMode="auto">
            <a:xfrm>
              <a:off x="4844" y="2118"/>
              <a:ext cx="21" cy="13"/>
            </a:xfrm>
            <a:custGeom>
              <a:avLst/>
              <a:gdLst>
                <a:gd name="T0" fmla="*/ 9 w 21"/>
                <a:gd name="T1" fmla="*/ 12 h 13"/>
                <a:gd name="T2" fmla="*/ 13 w 21"/>
                <a:gd name="T3" fmla="*/ 12 h 13"/>
                <a:gd name="T4" fmla="*/ 17 w 21"/>
                <a:gd name="T5" fmla="*/ 11 h 13"/>
                <a:gd name="T6" fmla="*/ 19 w 21"/>
                <a:gd name="T7" fmla="*/ 9 h 13"/>
                <a:gd name="T8" fmla="*/ 20 w 21"/>
                <a:gd name="T9" fmla="*/ 7 h 13"/>
                <a:gd name="T10" fmla="*/ 20 w 21"/>
                <a:gd name="T11" fmla="*/ 5 h 13"/>
                <a:gd name="T12" fmla="*/ 18 w 21"/>
                <a:gd name="T13" fmla="*/ 2 h 13"/>
                <a:gd name="T14" fmla="*/ 15 w 21"/>
                <a:gd name="T15" fmla="*/ 1 h 13"/>
                <a:gd name="T16" fmla="*/ 11 w 21"/>
                <a:gd name="T17" fmla="*/ 0 h 13"/>
                <a:gd name="T18" fmla="*/ 7 w 21"/>
                <a:gd name="T19" fmla="*/ 0 h 13"/>
                <a:gd name="T20" fmla="*/ 3 w 21"/>
                <a:gd name="T21" fmla="*/ 1 h 13"/>
                <a:gd name="T22" fmla="*/ 1 w 21"/>
                <a:gd name="T23" fmla="*/ 3 h 13"/>
                <a:gd name="T24" fmla="*/ 0 w 21"/>
                <a:gd name="T25" fmla="*/ 5 h 13"/>
                <a:gd name="T26" fmla="*/ 0 w 21"/>
                <a:gd name="T27" fmla="*/ 7 h 13"/>
                <a:gd name="T28" fmla="*/ 2 w 21"/>
                <a:gd name="T29" fmla="*/ 9 h 13"/>
                <a:gd name="T30" fmla="*/ 5 w 21"/>
                <a:gd name="T31" fmla="*/ 11 h 13"/>
                <a:gd name="T32" fmla="*/ 9 w 21"/>
                <a:gd name="T3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13">
                  <a:moveTo>
                    <a:pt x="9" y="12"/>
                  </a:moveTo>
                  <a:lnTo>
                    <a:pt x="13" y="12"/>
                  </a:lnTo>
                  <a:lnTo>
                    <a:pt x="17" y="11"/>
                  </a:lnTo>
                  <a:lnTo>
                    <a:pt x="19" y="9"/>
                  </a:lnTo>
                  <a:lnTo>
                    <a:pt x="20" y="7"/>
                  </a:lnTo>
                  <a:lnTo>
                    <a:pt x="20" y="5"/>
                  </a:lnTo>
                  <a:lnTo>
                    <a:pt x="18" y="2"/>
                  </a:lnTo>
                  <a:lnTo>
                    <a:pt x="15" y="1"/>
                  </a:lnTo>
                  <a:lnTo>
                    <a:pt x="11" y="0"/>
                  </a:lnTo>
                  <a:lnTo>
                    <a:pt x="7" y="0"/>
                  </a:lnTo>
                  <a:lnTo>
                    <a:pt x="3" y="1"/>
                  </a:lnTo>
                  <a:lnTo>
                    <a:pt x="1" y="3"/>
                  </a:lnTo>
                  <a:lnTo>
                    <a:pt x="0" y="5"/>
                  </a:lnTo>
                  <a:lnTo>
                    <a:pt x="0" y="7"/>
                  </a:lnTo>
                  <a:lnTo>
                    <a:pt x="2" y="9"/>
                  </a:lnTo>
                  <a:lnTo>
                    <a:pt x="5" y="11"/>
                  </a:lnTo>
                  <a:lnTo>
                    <a:pt x="9" y="12"/>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8" name="Freeform 339"/>
            <p:cNvSpPr>
              <a:spLocks/>
            </p:cNvSpPr>
            <p:nvPr/>
          </p:nvSpPr>
          <p:spPr bwMode="auto">
            <a:xfrm>
              <a:off x="4844" y="2118"/>
              <a:ext cx="27" cy="19"/>
            </a:xfrm>
            <a:custGeom>
              <a:avLst/>
              <a:gdLst>
                <a:gd name="T0" fmla="*/ 12 w 27"/>
                <a:gd name="T1" fmla="*/ 18 h 19"/>
                <a:gd name="T2" fmla="*/ 12 w 27"/>
                <a:gd name="T3" fmla="*/ 18 h 19"/>
                <a:gd name="T4" fmla="*/ 17 w 27"/>
                <a:gd name="T5" fmla="*/ 18 h 19"/>
                <a:gd name="T6" fmla="*/ 22 w 27"/>
                <a:gd name="T7" fmla="*/ 16 h 19"/>
                <a:gd name="T8" fmla="*/ 25 w 27"/>
                <a:gd name="T9" fmla="*/ 14 h 19"/>
                <a:gd name="T10" fmla="*/ 26 w 27"/>
                <a:gd name="T11" fmla="*/ 10 h 19"/>
                <a:gd name="T12" fmla="*/ 26 w 27"/>
                <a:gd name="T13" fmla="*/ 7 h 19"/>
                <a:gd name="T14" fmla="*/ 23 w 27"/>
                <a:gd name="T15" fmla="*/ 3 h 19"/>
                <a:gd name="T16" fmla="*/ 19 w 27"/>
                <a:gd name="T17" fmla="*/ 1 h 19"/>
                <a:gd name="T18" fmla="*/ 14 w 27"/>
                <a:gd name="T19" fmla="*/ 0 h 19"/>
                <a:gd name="T20" fmla="*/ 9 w 27"/>
                <a:gd name="T21" fmla="*/ 0 h 19"/>
                <a:gd name="T22" fmla="*/ 4 w 27"/>
                <a:gd name="T23" fmla="*/ 2 h 19"/>
                <a:gd name="T24" fmla="*/ 1 w 27"/>
                <a:gd name="T25" fmla="*/ 4 h 19"/>
                <a:gd name="T26" fmla="*/ 0 w 27"/>
                <a:gd name="T27" fmla="*/ 8 h 19"/>
                <a:gd name="T28" fmla="*/ 0 w 27"/>
                <a:gd name="T29" fmla="*/ 11 h 19"/>
                <a:gd name="T30" fmla="*/ 3 w 27"/>
                <a:gd name="T31" fmla="*/ 14 h 19"/>
                <a:gd name="T32" fmla="*/ 7 w 27"/>
                <a:gd name="T33" fmla="*/ 16 h 19"/>
                <a:gd name="T34" fmla="*/ 12 w 27"/>
                <a:gd name="T3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9">
                  <a:moveTo>
                    <a:pt x="12" y="18"/>
                  </a:moveTo>
                  <a:lnTo>
                    <a:pt x="12" y="18"/>
                  </a:lnTo>
                  <a:lnTo>
                    <a:pt x="17" y="18"/>
                  </a:lnTo>
                  <a:lnTo>
                    <a:pt x="22" y="16"/>
                  </a:lnTo>
                  <a:lnTo>
                    <a:pt x="25" y="14"/>
                  </a:lnTo>
                  <a:lnTo>
                    <a:pt x="26" y="10"/>
                  </a:lnTo>
                  <a:lnTo>
                    <a:pt x="26" y="7"/>
                  </a:lnTo>
                  <a:lnTo>
                    <a:pt x="23" y="3"/>
                  </a:lnTo>
                  <a:lnTo>
                    <a:pt x="19" y="1"/>
                  </a:lnTo>
                  <a:lnTo>
                    <a:pt x="14" y="0"/>
                  </a:lnTo>
                  <a:lnTo>
                    <a:pt x="9" y="0"/>
                  </a:lnTo>
                  <a:lnTo>
                    <a:pt x="4" y="2"/>
                  </a:lnTo>
                  <a:lnTo>
                    <a:pt x="1" y="4"/>
                  </a:lnTo>
                  <a:lnTo>
                    <a:pt x="0" y="8"/>
                  </a:lnTo>
                  <a:lnTo>
                    <a:pt x="0" y="11"/>
                  </a:lnTo>
                  <a:lnTo>
                    <a:pt x="3" y="14"/>
                  </a:lnTo>
                  <a:lnTo>
                    <a:pt x="7" y="16"/>
                  </a:lnTo>
                  <a:lnTo>
                    <a:pt x="12"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69" name="Freeform 340"/>
            <p:cNvSpPr>
              <a:spLocks/>
            </p:cNvSpPr>
            <p:nvPr/>
          </p:nvSpPr>
          <p:spPr bwMode="auto">
            <a:xfrm>
              <a:off x="4846" y="2123"/>
              <a:ext cx="24" cy="8"/>
            </a:xfrm>
            <a:custGeom>
              <a:avLst/>
              <a:gdLst>
                <a:gd name="T0" fmla="*/ 23 w 24"/>
                <a:gd name="T1" fmla="*/ 1 h 8"/>
                <a:gd name="T2" fmla="*/ 23 w 24"/>
                <a:gd name="T3" fmla="*/ 1 h 8"/>
                <a:gd name="T4" fmla="*/ 22 w 24"/>
                <a:gd name="T5" fmla="*/ 1 h 8"/>
                <a:gd name="T6" fmla="*/ 21 w 24"/>
                <a:gd name="T7" fmla="*/ 0 h 8"/>
                <a:gd name="T8" fmla="*/ 20 w 24"/>
                <a:gd name="T9" fmla="*/ 0 h 8"/>
                <a:gd name="T10" fmla="*/ 18 w 24"/>
                <a:gd name="T11" fmla="*/ 0 h 8"/>
                <a:gd name="T12" fmla="*/ 16 w 24"/>
                <a:gd name="T13" fmla="*/ 0 h 8"/>
                <a:gd name="T14" fmla="*/ 13 w 24"/>
                <a:gd name="T15" fmla="*/ 0 h 8"/>
                <a:gd name="T16" fmla="*/ 10 w 24"/>
                <a:gd name="T17" fmla="*/ 1 h 8"/>
                <a:gd name="T18" fmla="*/ 7 w 24"/>
                <a:gd name="T19" fmla="*/ 2 h 8"/>
                <a:gd name="T20" fmla="*/ 5 w 24"/>
                <a:gd name="T21" fmla="*/ 3 h 8"/>
                <a:gd name="T22" fmla="*/ 2 w 24"/>
                <a:gd name="T23" fmla="*/ 4 h 8"/>
                <a:gd name="T24" fmla="*/ 1 w 24"/>
                <a:gd name="T25" fmla="*/ 6 h 8"/>
                <a:gd name="T26" fmla="*/ 0 w 24"/>
                <a:gd name="T27"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8">
                  <a:moveTo>
                    <a:pt x="23" y="1"/>
                  </a:moveTo>
                  <a:lnTo>
                    <a:pt x="23" y="1"/>
                  </a:lnTo>
                  <a:lnTo>
                    <a:pt x="22" y="1"/>
                  </a:lnTo>
                  <a:lnTo>
                    <a:pt x="21" y="0"/>
                  </a:lnTo>
                  <a:lnTo>
                    <a:pt x="20" y="0"/>
                  </a:lnTo>
                  <a:lnTo>
                    <a:pt x="18" y="0"/>
                  </a:lnTo>
                  <a:lnTo>
                    <a:pt x="16" y="0"/>
                  </a:lnTo>
                  <a:lnTo>
                    <a:pt x="13" y="0"/>
                  </a:lnTo>
                  <a:lnTo>
                    <a:pt x="10" y="1"/>
                  </a:lnTo>
                  <a:lnTo>
                    <a:pt x="7" y="2"/>
                  </a:lnTo>
                  <a:lnTo>
                    <a:pt x="5" y="3"/>
                  </a:lnTo>
                  <a:lnTo>
                    <a:pt x="2" y="4"/>
                  </a:lnTo>
                  <a:lnTo>
                    <a:pt x="1" y="6"/>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0" name="Freeform 341"/>
            <p:cNvSpPr>
              <a:spLocks/>
            </p:cNvSpPr>
            <p:nvPr/>
          </p:nvSpPr>
          <p:spPr bwMode="auto">
            <a:xfrm>
              <a:off x="4848" y="2126"/>
              <a:ext cx="15" cy="3"/>
            </a:xfrm>
            <a:custGeom>
              <a:avLst/>
              <a:gdLst>
                <a:gd name="T0" fmla="*/ 12 w 15"/>
                <a:gd name="T1" fmla="*/ 0 h 3"/>
                <a:gd name="T2" fmla="*/ 11 w 15"/>
                <a:gd name="T3" fmla="*/ 0 h 3"/>
                <a:gd name="T4" fmla="*/ 8 w 15"/>
                <a:gd name="T5" fmla="*/ 0 h 3"/>
                <a:gd name="T6" fmla="*/ 4 w 15"/>
                <a:gd name="T7" fmla="*/ 0 h 3"/>
                <a:gd name="T8" fmla="*/ 0 w 15"/>
                <a:gd name="T9" fmla="*/ 1 h 3"/>
                <a:gd name="T10" fmla="*/ 0 w 15"/>
                <a:gd name="T11" fmla="*/ 2 h 3"/>
                <a:gd name="T12" fmla="*/ 1 w 15"/>
                <a:gd name="T13" fmla="*/ 2 h 3"/>
                <a:gd name="T14" fmla="*/ 4 w 15"/>
                <a:gd name="T15" fmla="*/ 2 h 3"/>
                <a:gd name="T16" fmla="*/ 6 w 15"/>
                <a:gd name="T17" fmla="*/ 2 h 3"/>
                <a:gd name="T18" fmla="*/ 11 w 15"/>
                <a:gd name="T19" fmla="*/ 2 h 3"/>
                <a:gd name="T20" fmla="*/ 13 w 15"/>
                <a:gd name="T21" fmla="*/ 2 h 3"/>
                <a:gd name="T22" fmla="*/ 14 w 15"/>
                <a:gd name="T23" fmla="*/ 1 h 3"/>
                <a:gd name="T24" fmla="*/ 12 w 1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3">
                  <a:moveTo>
                    <a:pt x="12" y="0"/>
                  </a:moveTo>
                  <a:lnTo>
                    <a:pt x="11" y="0"/>
                  </a:lnTo>
                  <a:lnTo>
                    <a:pt x="8" y="0"/>
                  </a:lnTo>
                  <a:lnTo>
                    <a:pt x="4" y="0"/>
                  </a:lnTo>
                  <a:lnTo>
                    <a:pt x="0" y="1"/>
                  </a:lnTo>
                  <a:lnTo>
                    <a:pt x="0" y="2"/>
                  </a:lnTo>
                  <a:lnTo>
                    <a:pt x="1" y="2"/>
                  </a:lnTo>
                  <a:lnTo>
                    <a:pt x="4" y="2"/>
                  </a:lnTo>
                  <a:lnTo>
                    <a:pt x="6" y="2"/>
                  </a:lnTo>
                  <a:lnTo>
                    <a:pt x="11" y="2"/>
                  </a:lnTo>
                  <a:lnTo>
                    <a:pt x="13" y="2"/>
                  </a:lnTo>
                  <a:lnTo>
                    <a:pt x="14" y="1"/>
                  </a:lnTo>
                  <a:lnTo>
                    <a:pt x="12"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1" name="Freeform 342"/>
            <p:cNvSpPr>
              <a:spLocks/>
            </p:cNvSpPr>
            <p:nvPr/>
          </p:nvSpPr>
          <p:spPr bwMode="auto">
            <a:xfrm>
              <a:off x="4848" y="2126"/>
              <a:ext cx="21" cy="9"/>
            </a:xfrm>
            <a:custGeom>
              <a:avLst/>
              <a:gdLst>
                <a:gd name="T0" fmla="*/ 17 w 21"/>
                <a:gd name="T1" fmla="*/ 0 h 9"/>
                <a:gd name="T2" fmla="*/ 17 w 21"/>
                <a:gd name="T3" fmla="*/ 0 h 9"/>
                <a:gd name="T4" fmla="*/ 15 w 21"/>
                <a:gd name="T5" fmla="*/ 0 h 9"/>
                <a:gd name="T6" fmla="*/ 11 w 21"/>
                <a:gd name="T7" fmla="*/ 0 h 9"/>
                <a:gd name="T8" fmla="*/ 6 w 21"/>
                <a:gd name="T9" fmla="*/ 1 h 9"/>
                <a:gd name="T10" fmla="*/ 0 w 21"/>
                <a:gd name="T11" fmla="*/ 4 h 9"/>
                <a:gd name="T12" fmla="*/ 0 w 21"/>
                <a:gd name="T13" fmla="*/ 6 h 9"/>
                <a:gd name="T14" fmla="*/ 2 w 21"/>
                <a:gd name="T15" fmla="*/ 7 h 9"/>
                <a:gd name="T16" fmla="*/ 5 w 21"/>
                <a:gd name="T17" fmla="*/ 7 h 9"/>
                <a:gd name="T18" fmla="*/ 8 w 21"/>
                <a:gd name="T19" fmla="*/ 8 h 9"/>
                <a:gd name="T20" fmla="*/ 15 w 21"/>
                <a:gd name="T21" fmla="*/ 8 h 9"/>
                <a:gd name="T22" fmla="*/ 19 w 21"/>
                <a:gd name="T23" fmla="*/ 6 h 9"/>
                <a:gd name="T24" fmla="*/ 20 w 21"/>
                <a:gd name="T25" fmla="*/ 2 h 9"/>
                <a:gd name="T26" fmla="*/ 17 w 21"/>
                <a:gd name="T2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9">
                  <a:moveTo>
                    <a:pt x="17" y="0"/>
                  </a:moveTo>
                  <a:lnTo>
                    <a:pt x="17" y="0"/>
                  </a:lnTo>
                  <a:lnTo>
                    <a:pt x="15" y="0"/>
                  </a:lnTo>
                  <a:lnTo>
                    <a:pt x="11" y="0"/>
                  </a:lnTo>
                  <a:lnTo>
                    <a:pt x="6" y="1"/>
                  </a:lnTo>
                  <a:lnTo>
                    <a:pt x="0" y="4"/>
                  </a:lnTo>
                  <a:lnTo>
                    <a:pt x="0" y="6"/>
                  </a:lnTo>
                  <a:lnTo>
                    <a:pt x="2" y="7"/>
                  </a:lnTo>
                  <a:lnTo>
                    <a:pt x="5" y="7"/>
                  </a:lnTo>
                  <a:lnTo>
                    <a:pt x="8" y="8"/>
                  </a:lnTo>
                  <a:lnTo>
                    <a:pt x="15" y="8"/>
                  </a:lnTo>
                  <a:lnTo>
                    <a:pt x="19" y="6"/>
                  </a:lnTo>
                  <a:lnTo>
                    <a:pt x="20" y="2"/>
                  </a:lnTo>
                  <a:lnTo>
                    <a:pt x="17"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2" name="Freeform 343"/>
            <p:cNvSpPr>
              <a:spLocks/>
            </p:cNvSpPr>
            <p:nvPr/>
          </p:nvSpPr>
          <p:spPr bwMode="auto">
            <a:xfrm>
              <a:off x="5003" y="2053"/>
              <a:ext cx="22" cy="13"/>
            </a:xfrm>
            <a:custGeom>
              <a:avLst/>
              <a:gdLst>
                <a:gd name="T0" fmla="*/ 9 w 22"/>
                <a:gd name="T1" fmla="*/ 12 h 13"/>
                <a:gd name="T2" fmla="*/ 14 w 22"/>
                <a:gd name="T3" fmla="*/ 12 h 13"/>
                <a:gd name="T4" fmla="*/ 17 w 22"/>
                <a:gd name="T5" fmla="*/ 11 h 13"/>
                <a:gd name="T6" fmla="*/ 20 w 22"/>
                <a:gd name="T7" fmla="*/ 9 h 13"/>
                <a:gd name="T8" fmla="*/ 21 w 22"/>
                <a:gd name="T9" fmla="*/ 7 h 13"/>
                <a:gd name="T10" fmla="*/ 20 w 22"/>
                <a:gd name="T11" fmla="*/ 5 h 13"/>
                <a:gd name="T12" fmla="*/ 18 w 22"/>
                <a:gd name="T13" fmla="*/ 3 h 13"/>
                <a:gd name="T14" fmla="*/ 15 w 22"/>
                <a:gd name="T15" fmla="*/ 1 h 13"/>
                <a:gd name="T16" fmla="*/ 11 w 22"/>
                <a:gd name="T17" fmla="*/ 0 h 13"/>
                <a:gd name="T18" fmla="*/ 7 w 22"/>
                <a:gd name="T19" fmla="*/ 1 h 13"/>
                <a:gd name="T20" fmla="*/ 4 w 22"/>
                <a:gd name="T21" fmla="*/ 2 h 13"/>
                <a:gd name="T22" fmla="*/ 1 w 22"/>
                <a:gd name="T23" fmla="*/ 3 h 13"/>
                <a:gd name="T24" fmla="*/ 0 w 22"/>
                <a:gd name="T25" fmla="*/ 5 h 13"/>
                <a:gd name="T26" fmla="*/ 1 w 22"/>
                <a:gd name="T27" fmla="*/ 8 h 13"/>
                <a:gd name="T28" fmla="*/ 2 w 22"/>
                <a:gd name="T29" fmla="*/ 10 h 13"/>
                <a:gd name="T30" fmla="*/ 5 w 22"/>
                <a:gd name="T31" fmla="*/ 11 h 13"/>
                <a:gd name="T32" fmla="*/ 9 w 22"/>
                <a:gd name="T3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13">
                  <a:moveTo>
                    <a:pt x="9" y="12"/>
                  </a:moveTo>
                  <a:lnTo>
                    <a:pt x="14" y="12"/>
                  </a:lnTo>
                  <a:lnTo>
                    <a:pt x="17" y="11"/>
                  </a:lnTo>
                  <a:lnTo>
                    <a:pt x="20" y="9"/>
                  </a:lnTo>
                  <a:lnTo>
                    <a:pt x="21" y="7"/>
                  </a:lnTo>
                  <a:lnTo>
                    <a:pt x="20" y="5"/>
                  </a:lnTo>
                  <a:lnTo>
                    <a:pt x="18" y="3"/>
                  </a:lnTo>
                  <a:lnTo>
                    <a:pt x="15" y="1"/>
                  </a:lnTo>
                  <a:lnTo>
                    <a:pt x="11" y="0"/>
                  </a:lnTo>
                  <a:lnTo>
                    <a:pt x="7" y="1"/>
                  </a:lnTo>
                  <a:lnTo>
                    <a:pt x="4" y="2"/>
                  </a:lnTo>
                  <a:lnTo>
                    <a:pt x="1" y="3"/>
                  </a:lnTo>
                  <a:lnTo>
                    <a:pt x="0" y="5"/>
                  </a:lnTo>
                  <a:lnTo>
                    <a:pt x="1" y="8"/>
                  </a:lnTo>
                  <a:lnTo>
                    <a:pt x="2" y="10"/>
                  </a:lnTo>
                  <a:lnTo>
                    <a:pt x="5" y="11"/>
                  </a:lnTo>
                  <a:lnTo>
                    <a:pt x="9" y="12"/>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3" name="Freeform 344"/>
            <p:cNvSpPr>
              <a:spLocks/>
            </p:cNvSpPr>
            <p:nvPr/>
          </p:nvSpPr>
          <p:spPr bwMode="auto">
            <a:xfrm>
              <a:off x="5003" y="2053"/>
              <a:ext cx="28" cy="19"/>
            </a:xfrm>
            <a:custGeom>
              <a:avLst/>
              <a:gdLst>
                <a:gd name="T0" fmla="*/ 12 w 28"/>
                <a:gd name="T1" fmla="*/ 18 h 19"/>
                <a:gd name="T2" fmla="*/ 12 w 28"/>
                <a:gd name="T3" fmla="*/ 18 h 19"/>
                <a:gd name="T4" fmla="*/ 18 w 28"/>
                <a:gd name="T5" fmla="*/ 18 h 19"/>
                <a:gd name="T6" fmla="*/ 22 w 28"/>
                <a:gd name="T7" fmla="*/ 16 h 19"/>
                <a:gd name="T8" fmla="*/ 26 w 28"/>
                <a:gd name="T9" fmla="*/ 14 h 19"/>
                <a:gd name="T10" fmla="*/ 27 w 28"/>
                <a:gd name="T11" fmla="*/ 11 h 19"/>
                <a:gd name="T12" fmla="*/ 26 w 28"/>
                <a:gd name="T13" fmla="*/ 7 h 19"/>
                <a:gd name="T14" fmla="*/ 23 w 28"/>
                <a:gd name="T15" fmla="*/ 4 h 19"/>
                <a:gd name="T16" fmla="*/ 19 w 28"/>
                <a:gd name="T17" fmla="*/ 1 h 19"/>
                <a:gd name="T18" fmla="*/ 14 w 28"/>
                <a:gd name="T19" fmla="*/ 0 h 19"/>
                <a:gd name="T20" fmla="*/ 9 w 28"/>
                <a:gd name="T21" fmla="*/ 1 h 19"/>
                <a:gd name="T22" fmla="*/ 5 w 28"/>
                <a:gd name="T23" fmla="*/ 3 h 19"/>
                <a:gd name="T24" fmla="*/ 1 w 28"/>
                <a:gd name="T25" fmla="*/ 5 h 19"/>
                <a:gd name="T26" fmla="*/ 0 w 28"/>
                <a:gd name="T27" fmla="*/ 8 h 19"/>
                <a:gd name="T28" fmla="*/ 1 w 28"/>
                <a:gd name="T29" fmla="*/ 12 h 19"/>
                <a:gd name="T30" fmla="*/ 3 w 28"/>
                <a:gd name="T31" fmla="*/ 15 h 19"/>
                <a:gd name="T32" fmla="*/ 7 w 28"/>
                <a:gd name="T33" fmla="*/ 17 h 19"/>
                <a:gd name="T34" fmla="*/ 12 w 28"/>
                <a:gd name="T3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9">
                  <a:moveTo>
                    <a:pt x="12" y="18"/>
                  </a:moveTo>
                  <a:lnTo>
                    <a:pt x="12" y="18"/>
                  </a:lnTo>
                  <a:lnTo>
                    <a:pt x="18" y="18"/>
                  </a:lnTo>
                  <a:lnTo>
                    <a:pt x="22" y="16"/>
                  </a:lnTo>
                  <a:lnTo>
                    <a:pt x="26" y="14"/>
                  </a:lnTo>
                  <a:lnTo>
                    <a:pt x="27" y="11"/>
                  </a:lnTo>
                  <a:lnTo>
                    <a:pt x="26" y="7"/>
                  </a:lnTo>
                  <a:lnTo>
                    <a:pt x="23" y="4"/>
                  </a:lnTo>
                  <a:lnTo>
                    <a:pt x="19" y="1"/>
                  </a:lnTo>
                  <a:lnTo>
                    <a:pt x="14" y="0"/>
                  </a:lnTo>
                  <a:lnTo>
                    <a:pt x="9" y="1"/>
                  </a:lnTo>
                  <a:lnTo>
                    <a:pt x="5" y="3"/>
                  </a:lnTo>
                  <a:lnTo>
                    <a:pt x="1" y="5"/>
                  </a:lnTo>
                  <a:lnTo>
                    <a:pt x="0" y="8"/>
                  </a:lnTo>
                  <a:lnTo>
                    <a:pt x="1" y="12"/>
                  </a:lnTo>
                  <a:lnTo>
                    <a:pt x="3" y="15"/>
                  </a:lnTo>
                  <a:lnTo>
                    <a:pt x="7" y="17"/>
                  </a:lnTo>
                  <a:lnTo>
                    <a:pt x="12"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4" name="Freeform 345"/>
            <p:cNvSpPr>
              <a:spLocks/>
            </p:cNvSpPr>
            <p:nvPr/>
          </p:nvSpPr>
          <p:spPr bwMode="auto">
            <a:xfrm>
              <a:off x="5006" y="2058"/>
              <a:ext cx="23" cy="9"/>
            </a:xfrm>
            <a:custGeom>
              <a:avLst/>
              <a:gdLst>
                <a:gd name="T0" fmla="*/ 22 w 23"/>
                <a:gd name="T1" fmla="*/ 1 h 9"/>
                <a:gd name="T2" fmla="*/ 22 w 23"/>
                <a:gd name="T3" fmla="*/ 1 h 9"/>
                <a:gd name="T4" fmla="*/ 21 w 23"/>
                <a:gd name="T5" fmla="*/ 1 h 9"/>
                <a:gd name="T6" fmla="*/ 21 w 23"/>
                <a:gd name="T7" fmla="*/ 0 h 9"/>
                <a:gd name="T8" fmla="*/ 20 w 23"/>
                <a:gd name="T9" fmla="*/ 0 h 9"/>
                <a:gd name="T10" fmla="*/ 18 w 23"/>
                <a:gd name="T11" fmla="*/ 0 h 9"/>
                <a:gd name="T12" fmla="*/ 15 w 23"/>
                <a:gd name="T13" fmla="*/ 0 h 9"/>
                <a:gd name="T14" fmla="*/ 12 w 23"/>
                <a:gd name="T15" fmla="*/ 0 h 9"/>
                <a:gd name="T16" fmla="*/ 9 w 23"/>
                <a:gd name="T17" fmla="*/ 1 h 9"/>
                <a:gd name="T18" fmla="*/ 6 w 23"/>
                <a:gd name="T19" fmla="*/ 2 h 9"/>
                <a:gd name="T20" fmla="*/ 4 w 23"/>
                <a:gd name="T21" fmla="*/ 3 h 9"/>
                <a:gd name="T22" fmla="*/ 2 w 23"/>
                <a:gd name="T23" fmla="*/ 4 h 9"/>
                <a:gd name="T24" fmla="*/ 0 w 23"/>
                <a:gd name="T25" fmla="*/ 6 h 9"/>
                <a:gd name="T26" fmla="*/ 0 w 23"/>
                <a:gd name="T2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9">
                  <a:moveTo>
                    <a:pt x="22" y="1"/>
                  </a:moveTo>
                  <a:lnTo>
                    <a:pt x="22" y="1"/>
                  </a:lnTo>
                  <a:lnTo>
                    <a:pt x="21" y="1"/>
                  </a:lnTo>
                  <a:lnTo>
                    <a:pt x="21" y="0"/>
                  </a:lnTo>
                  <a:lnTo>
                    <a:pt x="20" y="0"/>
                  </a:lnTo>
                  <a:lnTo>
                    <a:pt x="18" y="0"/>
                  </a:lnTo>
                  <a:lnTo>
                    <a:pt x="15" y="0"/>
                  </a:lnTo>
                  <a:lnTo>
                    <a:pt x="12" y="0"/>
                  </a:lnTo>
                  <a:lnTo>
                    <a:pt x="9" y="1"/>
                  </a:lnTo>
                  <a:lnTo>
                    <a:pt x="6" y="2"/>
                  </a:lnTo>
                  <a:lnTo>
                    <a:pt x="4" y="3"/>
                  </a:lnTo>
                  <a:lnTo>
                    <a:pt x="2" y="4"/>
                  </a:lnTo>
                  <a:lnTo>
                    <a:pt x="0" y="6"/>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5" name="Freeform 346"/>
            <p:cNvSpPr>
              <a:spLocks/>
            </p:cNvSpPr>
            <p:nvPr/>
          </p:nvSpPr>
          <p:spPr bwMode="auto">
            <a:xfrm>
              <a:off x="5008" y="2061"/>
              <a:ext cx="14" cy="3"/>
            </a:xfrm>
            <a:custGeom>
              <a:avLst/>
              <a:gdLst>
                <a:gd name="T0" fmla="*/ 12 w 14"/>
                <a:gd name="T1" fmla="*/ 0 h 3"/>
                <a:gd name="T2" fmla="*/ 10 w 14"/>
                <a:gd name="T3" fmla="*/ 0 h 3"/>
                <a:gd name="T4" fmla="*/ 7 w 14"/>
                <a:gd name="T5" fmla="*/ 0 h 3"/>
                <a:gd name="T6" fmla="*/ 3 w 14"/>
                <a:gd name="T7" fmla="*/ 0 h 3"/>
                <a:gd name="T8" fmla="*/ 0 w 14"/>
                <a:gd name="T9" fmla="*/ 1 h 3"/>
                <a:gd name="T10" fmla="*/ 0 w 14"/>
                <a:gd name="T11" fmla="*/ 1 h 3"/>
                <a:gd name="T12" fmla="*/ 1 w 14"/>
                <a:gd name="T13" fmla="*/ 2 h 3"/>
                <a:gd name="T14" fmla="*/ 3 w 14"/>
                <a:gd name="T15" fmla="*/ 2 h 3"/>
                <a:gd name="T16" fmla="*/ 5 w 14"/>
                <a:gd name="T17" fmla="*/ 2 h 3"/>
                <a:gd name="T18" fmla="*/ 10 w 14"/>
                <a:gd name="T19" fmla="*/ 2 h 3"/>
                <a:gd name="T20" fmla="*/ 13 w 14"/>
                <a:gd name="T21" fmla="*/ 1 h 3"/>
                <a:gd name="T22" fmla="*/ 13 w 14"/>
                <a:gd name="T23" fmla="*/ 1 h 3"/>
                <a:gd name="T24" fmla="*/ 12 w 14"/>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3">
                  <a:moveTo>
                    <a:pt x="12" y="0"/>
                  </a:moveTo>
                  <a:lnTo>
                    <a:pt x="10" y="0"/>
                  </a:lnTo>
                  <a:lnTo>
                    <a:pt x="7" y="0"/>
                  </a:lnTo>
                  <a:lnTo>
                    <a:pt x="3" y="0"/>
                  </a:lnTo>
                  <a:lnTo>
                    <a:pt x="0" y="1"/>
                  </a:lnTo>
                  <a:lnTo>
                    <a:pt x="0" y="1"/>
                  </a:lnTo>
                  <a:lnTo>
                    <a:pt x="1" y="2"/>
                  </a:lnTo>
                  <a:lnTo>
                    <a:pt x="3" y="2"/>
                  </a:lnTo>
                  <a:lnTo>
                    <a:pt x="5" y="2"/>
                  </a:lnTo>
                  <a:lnTo>
                    <a:pt x="10" y="2"/>
                  </a:lnTo>
                  <a:lnTo>
                    <a:pt x="13" y="1"/>
                  </a:lnTo>
                  <a:lnTo>
                    <a:pt x="13" y="1"/>
                  </a:lnTo>
                  <a:lnTo>
                    <a:pt x="12"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6" name="Freeform 347"/>
            <p:cNvSpPr>
              <a:spLocks/>
            </p:cNvSpPr>
            <p:nvPr/>
          </p:nvSpPr>
          <p:spPr bwMode="auto">
            <a:xfrm>
              <a:off x="5008" y="2061"/>
              <a:ext cx="20" cy="9"/>
            </a:xfrm>
            <a:custGeom>
              <a:avLst/>
              <a:gdLst>
                <a:gd name="T0" fmla="*/ 17 w 20"/>
                <a:gd name="T1" fmla="*/ 0 h 9"/>
                <a:gd name="T2" fmla="*/ 17 w 20"/>
                <a:gd name="T3" fmla="*/ 0 h 9"/>
                <a:gd name="T4" fmla="*/ 14 w 20"/>
                <a:gd name="T5" fmla="*/ 0 h 9"/>
                <a:gd name="T6" fmla="*/ 10 w 20"/>
                <a:gd name="T7" fmla="*/ 0 h 9"/>
                <a:gd name="T8" fmla="*/ 5 w 20"/>
                <a:gd name="T9" fmla="*/ 1 h 9"/>
                <a:gd name="T10" fmla="*/ 0 w 20"/>
                <a:gd name="T11" fmla="*/ 4 h 9"/>
                <a:gd name="T12" fmla="*/ 0 w 20"/>
                <a:gd name="T13" fmla="*/ 5 h 9"/>
                <a:gd name="T14" fmla="*/ 2 w 20"/>
                <a:gd name="T15" fmla="*/ 7 h 9"/>
                <a:gd name="T16" fmla="*/ 4 w 20"/>
                <a:gd name="T17" fmla="*/ 8 h 9"/>
                <a:gd name="T18" fmla="*/ 7 w 20"/>
                <a:gd name="T19" fmla="*/ 8 h 9"/>
                <a:gd name="T20" fmla="*/ 15 w 20"/>
                <a:gd name="T21" fmla="*/ 8 h 9"/>
                <a:gd name="T22" fmla="*/ 19 w 20"/>
                <a:gd name="T23" fmla="*/ 5 h 9"/>
                <a:gd name="T24" fmla="*/ 19 w 20"/>
                <a:gd name="T25" fmla="*/ 2 h 9"/>
                <a:gd name="T26" fmla="*/ 17 w 20"/>
                <a:gd name="T2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 h="9">
                  <a:moveTo>
                    <a:pt x="17" y="0"/>
                  </a:moveTo>
                  <a:lnTo>
                    <a:pt x="17" y="0"/>
                  </a:lnTo>
                  <a:lnTo>
                    <a:pt x="14" y="0"/>
                  </a:lnTo>
                  <a:lnTo>
                    <a:pt x="10" y="0"/>
                  </a:lnTo>
                  <a:lnTo>
                    <a:pt x="5" y="1"/>
                  </a:lnTo>
                  <a:lnTo>
                    <a:pt x="0" y="4"/>
                  </a:lnTo>
                  <a:lnTo>
                    <a:pt x="0" y="5"/>
                  </a:lnTo>
                  <a:lnTo>
                    <a:pt x="2" y="7"/>
                  </a:lnTo>
                  <a:lnTo>
                    <a:pt x="4" y="8"/>
                  </a:lnTo>
                  <a:lnTo>
                    <a:pt x="7" y="8"/>
                  </a:lnTo>
                  <a:lnTo>
                    <a:pt x="15" y="8"/>
                  </a:lnTo>
                  <a:lnTo>
                    <a:pt x="19" y="5"/>
                  </a:lnTo>
                  <a:lnTo>
                    <a:pt x="19" y="2"/>
                  </a:lnTo>
                  <a:lnTo>
                    <a:pt x="17"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7" name="Line 348"/>
            <p:cNvSpPr>
              <a:spLocks noChangeShapeType="1"/>
            </p:cNvSpPr>
            <p:nvPr/>
          </p:nvSpPr>
          <p:spPr bwMode="auto">
            <a:xfrm flipH="1">
              <a:off x="4187" y="1827"/>
              <a:ext cx="189" cy="75"/>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8" name="Line 349"/>
            <p:cNvSpPr>
              <a:spLocks noChangeShapeType="1"/>
            </p:cNvSpPr>
            <p:nvPr/>
          </p:nvSpPr>
          <p:spPr bwMode="auto">
            <a:xfrm flipH="1">
              <a:off x="4183" y="1831"/>
              <a:ext cx="197" cy="6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79" name="Freeform 350"/>
            <p:cNvSpPr>
              <a:spLocks/>
            </p:cNvSpPr>
            <p:nvPr/>
          </p:nvSpPr>
          <p:spPr bwMode="auto">
            <a:xfrm>
              <a:off x="4173" y="1876"/>
              <a:ext cx="21" cy="12"/>
            </a:xfrm>
            <a:custGeom>
              <a:avLst/>
              <a:gdLst>
                <a:gd name="T0" fmla="*/ 9 w 21"/>
                <a:gd name="T1" fmla="*/ 11 h 12"/>
                <a:gd name="T2" fmla="*/ 14 w 21"/>
                <a:gd name="T3" fmla="*/ 11 h 12"/>
                <a:gd name="T4" fmla="*/ 17 w 21"/>
                <a:gd name="T5" fmla="*/ 10 h 12"/>
                <a:gd name="T6" fmla="*/ 19 w 21"/>
                <a:gd name="T7" fmla="*/ 8 h 12"/>
                <a:gd name="T8" fmla="*/ 20 w 21"/>
                <a:gd name="T9" fmla="*/ 6 h 12"/>
                <a:gd name="T10" fmla="*/ 19 w 21"/>
                <a:gd name="T11" fmla="*/ 5 h 12"/>
                <a:gd name="T12" fmla="*/ 18 w 21"/>
                <a:gd name="T13" fmla="*/ 3 h 12"/>
                <a:gd name="T14" fmla="*/ 15 w 21"/>
                <a:gd name="T15" fmla="*/ 1 h 12"/>
                <a:gd name="T16" fmla="*/ 11 w 21"/>
                <a:gd name="T17" fmla="*/ 0 h 12"/>
                <a:gd name="T18" fmla="*/ 7 w 21"/>
                <a:gd name="T19" fmla="*/ 0 h 12"/>
                <a:gd name="T20" fmla="*/ 4 w 21"/>
                <a:gd name="T21" fmla="*/ 1 h 12"/>
                <a:gd name="T22" fmla="*/ 2 w 21"/>
                <a:gd name="T23" fmla="*/ 3 h 12"/>
                <a:gd name="T24" fmla="*/ 0 w 21"/>
                <a:gd name="T25" fmla="*/ 5 h 12"/>
                <a:gd name="T26" fmla="*/ 2 w 21"/>
                <a:gd name="T27" fmla="*/ 7 h 12"/>
                <a:gd name="T28" fmla="*/ 3 w 21"/>
                <a:gd name="T29" fmla="*/ 9 h 12"/>
                <a:gd name="T30" fmla="*/ 6 w 21"/>
                <a:gd name="T31" fmla="*/ 11 h 12"/>
                <a:gd name="T32" fmla="*/ 9 w 21"/>
                <a:gd name="T3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12">
                  <a:moveTo>
                    <a:pt x="9" y="11"/>
                  </a:moveTo>
                  <a:lnTo>
                    <a:pt x="14" y="11"/>
                  </a:lnTo>
                  <a:lnTo>
                    <a:pt x="17" y="10"/>
                  </a:lnTo>
                  <a:lnTo>
                    <a:pt x="19" y="8"/>
                  </a:lnTo>
                  <a:lnTo>
                    <a:pt x="20" y="6"/>
                  </a:lnTo>
                  <a:lnTo>
                    <a:pt x="19" y="5"/>
                  </a:lnTo>
                  <a:lnTo>
                    <a:pt x="18" y="3"/>
                  </a:lnTo>
                  <a:lnTo>
                    <a:pt x="15" y="1"/>
                  </a:lnTo>
                  <a:lnTo>
                    <a:pt x="11" y="0"/>
                  </a:lnTo>
                  <a:lnTo>
                    <a:pt x="7" y="0"/>
                  </a:lnTo>
                  <a:lnTo>
                    <a:pt x="4" y="1"/>
                  </a:lnTo>
                  <a:lnTo>
                    <a:pt x="2" y="3"/>
                  </a:lnTo>
                  <a:lnTo>
                    <a:pt x="0" y="5"/>
                  </a:lnTo>
                  <a:lnTo>
                    <a:pt x="2" y="7"/>
                  </a:lnTo>
                  <a:lnTo>
                    <a:pt x="3" y="9"/>
                  </a:lnTo>
                  <a:lnTo>
                    <a:pt x="6" y="11"/>
                  </a:lnTo>
                  <a:lnTo>
                    <a:pt x="9" y="11"/>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0" name="Freeform 351"/>
            <p:cNvSpPr>
              <a:spLocks/>
            </p:cNvSpPr>
            <p:nvPr/>
          </p:nvSpPr>
          <p:spPr bwMode="auto">
            <a:xfrm>
              <a:off x="4173" y="1876"/>
              <a:ext cx="27" cy="18"/>
            </a:xfrm>
            <a:custGeom>
              <a:avLst/>
              <a:gdLst>
                <a:gd name="T0" fmla="*/ 12 w 27"/>
                <a:gd name="T1" fmla="*/ 17 h 18"/>
                <a:gd name="T2" fmla="*/ 12 w 27"/>
                <a:gd name="T3" fmla="*/ 17 h 18"/>
                <a:gd name="T4" fmla="*/ 18 w 27"/>
                <a:gd name="T5" fmla="*/ 17 h 18"/>
                <a:gd name="T6" fmla="*/ 22 w 27"/>
                <a:gd name="T7" fmla="*/ 15 h 18"/>
                <a:gd name="T8" fmla="*/ 25 w 27"/>
                <a:gd name="T9" fmla="*/ 13 h 18"/>
                <a:gd name="T10" fmla="*/ 26 w 27"/>
                <a:gd name="T11" fmla="*/ 10 h 18"/>
                <a:gd name="T12" fmla="*/ 25 w 27"/>
                <a:gd name="T13" fmla="*/ 7 h 18"/>
                <a:gd name="T14" fmla="*/ 23 w 27"/>
                <a:gd name="T15" fmla="*/ 4 h 18"/>
                <a:gd name="T16" fmla="*/ 19 w 27"/>
                <a:gd name="T17" fmla="*/ 2 h 18"/>
                <a:gd name="T18" fmla="*/ 14 w 27"/>
                <a:gd name="T19" fmla="*/ 0 h 18"/>
                <a:gd name="T20" fmla="*/ 9 w 27"/>
                <a:gd name="T21" fmla="*/ 0 h 18"/>
                <a:gd name="T22" fmla="*/ 5 w 27"/>
                <a:gd name="T23" fmla="*/ 2 h 18"/>
                <a:gd name="T24" fmla="*/ 2 w 27"/>
                <a:gd name="T25" fmla="*/ 4 h 18"/>
                <a:gd name="T26" fmla="*/ 0 w 27"/>
                <a:gd name="T27" fmla="*/ 8 h 18"/>
                <a:gd name="T28" fmla="*/ 2 w 27"/>
                <a:gd name="T29" fmla="*/ 11 h 18"/>
                <a:gd name="T30" fmla="*/ 4 w 27"/>
                <a:gd name="T31" fmla="*/ 14 h 18"/>
                <a:gd name="T32" fmla="*/ 8 w 27"/>
                <a:gd name="T33" fmla="*/ 17 h 18"/>
                <a:gd name="T34" fmla="*/ 12 w 27"/>
                <a:gd name="T35"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8">
                  <a:moveTo>
                    <a:pt x="12" y="17"/>
                  </a:moveTo>
                  <a:lnTo>
                    <a:pt x="12" y="17"/>
                  </a:lnTo>
                  <a:lnTo>
                    <a:pt x="18" y="17"/>
                  </a:lnTo>
                  <a:lnTo>
                    <a:pt x="22" y="15"/>
                  </a:lnTo>
                  <a:lnTo>
                    <a:pt x="25" y="13"/>
                  </a:lnTo>
                  <a:lnTo>
                    <a:pt x="26" y="10"/>
                  </a:lnTo>
                  <a:lnTo>
                    <a:pt x="25" y="7"/>
                  </a:lnTo>
                  <a:lnTo>
                    <a:pt x="23" y="4"/>
                  </a:lnTo>
                  <a:lnTo>
                    <a:pt x="19" y="2"/>
                  </a:lnTo>
                  <a:lnTo>
                    <a:pt x="14" y="0"/>
                  </a:lnTo>
                  <a:lnTo>
                    <a:pt x="9" y="0"/>
                  </a:lnTo>
                  <a:lnTo>
                    <a:pt x="5" y="2"/>
                  </a:lnTo>
                  <a:lnTo>
                    <a:pt x="2" y="4"/>
                  </a:lnTo>
                  <a:lnTo>
                    <a:pt x="0" y="8"/>
                  </a:lnTo>
                  <a:lnTo>
                    <a:pt x="2" y="11"/>
                  </a:lnTo>
                  <a:lnTo>
                    <a:pt x="4" y="14"/>
                  </a:lnTo>
                  <a:lnTo>
                    <a:pt x="8" y="17"/>
                  </a:lnTo>
                  <a:lnTo>
                    <a:pt x="12"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1" name="Freeform 352"/>
            <p:cNvSpPr>
              <a:spLocks/>
            </p:cNvSpPr>
            <p:nvPr/>
          </p:nvSpPr>
          <p:spPr bwMode="auto">
            <a:xfrm>
              <a:off x="4176" y="1881"/>
              <a:ext cx="23" cy="8"/>
            </a:xfrm>
            <a:custGeom>
              <a:avLst/>
              <a:gdLst>
                <a:gd name="T0" fmla="*/ 22 w 23"/>
                <a:gd name="T1" fmla="*/ 1 h 8"/>
                <a:gd name="T2" fmla="*/ 22 w 23"/>
                <a:gd name="T3" fmla="*/ 1 h 8"/>
                <a:gd name="T4" fmla="*/ 21 w 23"/>
                <a:gd name="T5" fmla="*/ 1 h 8"/>
                <a:gd name="T6" fmla="*/ 20 w 23"/>
                <a:gd name="T7" fmla="*/ 1 h 8"/>
                <a:gd name="T8" fmla="*/ 19 w 23"/>
                <a:gd name="T9" fmla="*/ 0 h 8"/>
                <a:gd name="T10" fmla="*/ 18 w 23"/>
                <a:gd name="T11" fmla="*/ 0 h 8"/>
                <a:gd name="T12" fmla="*/ 15 w 23"/>
                <a:gd name="T13" fmla="*/ 0 h 8"/>
                <a:gd name="T14" fmla="*/ 12 w 23"/>
                <a:gd name="T15" fmla="*/ 0 h 8"/>
                <a:gd name="T16" fmla="*/ 9 w 23"/>
                <a:gd name="T17" fmla="*/ 1 h 8"/>
                <a:gd name="T18" fmla="*/ 7 w 23"/>
                <a:gd name="T19" fmla="*/ 2 h 8"/>
                <a:gd name="T20" fmla="*/ 4 w 23"/>
                <a:gd name="T21" fmla="*/ 3 h 8"/>
                <a:gd name="T22" fmla="*/ 2 w 23"/>
                <a:gd name="T23" fmla="*/ 4 h 8"/>
                <a:gd name="T24" fmla="*/ 1 w 23"/>
                <a:gd name="T25" fmla="*/ 6 h 8"/>
                <a:gd name="T26" fmla="*/ 0 w 23"/>
                <a:gd name="T27"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8">
                  <a:moveTo>
                    <a:pt x="22" y="1"/>
                  </a:moveTo>
                  <a:lnTo>
                    <a:pt x="22" y="1"/>
                  </a:lnTo>
                  <a:lnTo>
                    <a:pt x="21" y="1"/>
                  </a:lnTo>
                  <a:lnTo>
                    <a:pt x="20" y="1"/>
                  </a:lnTo>
                  <a:lnTo>
                    <a:pt x="19" y="0"/>
                  </a:lnTo>
                  <a:lnTo>
                    <a:pt x="18" y="0"/>
                  </a:lnTo>
                  <a:lnTo>
                    <a:pt x="15" y="0"/>
                  </a:lnTo>
                  <a:lnTo>
                    <a:pt x="12" y="0"/>
                  </a:lnTo>
                  <a:lnTo>
                    <a:pt x="9" y="1"/>
                  </a:lnTo>
                  <a:lnTo>
                    <a:pt x="7" y="2"/>
                  </a:lnTo>
                  <a:lnTo>
                    <a:pt x="4" y="3"/>
                  </a:lnTo>
                  <a:lnTo>
                    <a:pt x="2" y="4"/>
                  </a:lnTo>
                  <a:lnTo>
                    <a:pt x="1" y="6"/>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2" name="Freeform 353"/>
            <p:cNvSpPr>
              <a:spLocks/>
            </p:cNvSpPr>
            <p:nvPr/>
          </p:nvSpPr>
          <p:spPr bwMode="auto">
            <a:xfrm>
              <a:off x="4178" y="1884"/>
              <a:ext cx="14" cy="3"/>
            </a:xfrm>
            <a:custGeom>
              <a:avLst/>
              <a:gdLst>
                <a:gd name="T0" fmla="*/ 11 w 14"/>
                <a:gd name="T1" fmla="*/ 0 h 3"/>
                <a:gd name="T2" fmla="*/ 10 w 14"/>
                <a:gd name="T3" fmla="*/ 0 h 3"/>
                <a:gd name="T4" fmla="*/ 7 w 14"/>
                <a:gd name="T5" fmla="*/ 0 h 3"/>
                <a:gd name="T6" fmla="*/ 4 w 14"/>
                <a:gd name="T7" fmla="*/ 0 h 3"/>
                <a:gd name="T8" fmla="*/ 0 w 14"/>
                <a:gd name="T9" fmla="*/ 1 h 3"/>
                <a:gd name="T10" fmla="*/ 0 w 14"/>
                <a:gd name="T11" fmla="*/ 1 h 3"/>
                <a:gd name="T12" fmla="*/ 1 w 14"/>
                <a:gd name="T13" fmla="*/ 2 h 3"/>
                <a:gd name="T14" fmla="*/ 3 w 14"/>
                <a:gd name="T15" fmla="*/ 2 h 3"/>
                <a:gd name="T16" fmla="*/ 5 w 14"/>
                <a:gd name="T17" fmla="*/ 2 h 3"/>
                <a:gd name="T18" fmla="*/ 10 w 14"/>
                <a:gd name="T19" fmla="*/ 2 h 3"/>
                <a:gd name="T20" fmla="*/ 12 w 14"/>
                <a:gd name="T21" fmla="*/ 1 h 3"/>
                <a:gd name="T22" fmla="*/ 13 w 14"/>
                <a:gd name="T23" fmla="*/ 1 h 3"/>
                <a:gd name="T24" fmla="*/ 11 w 14"/>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3">
                  <a:moveTo>
                    <a:pt x="11" y="0"/>
                  </a:moveTo>
                  <a:lnTo>
                    <a:pt x="10" y="0"/>
                  </a:lnTo>
                  <a:lnTo>
                    <a:pt x="7" y="0"/>
                  </a:lnTo>
                  <a:lnTo>
                    <a:pt x="4" y="0"/>
                  </a:lnTo>
                  <a:lnTo>
                    <a:pt x="0" y="1"/>
                  </a:lnTo>
                  <a:lnTo>
                    <a:pt x="0" y="1"/>
                  </a:lnTo>
                  <a:lnTo>
                    <a:pt x="1" y="2"/>
                  </a:lnTo>
                  <a:lnTo>
                    <a:pt x="3" y="2"/>
                  </a:lnTo>
                  <a:lnTo>
                    <a:pt x="5" y="2"/>
                  </a:lnTo>
                  <a:lnTo>
                    <a:pt x="10" y="2"/>
                  </a:lnTo>
                  <a:lnTo>
                    <a:pt x="12" y="1"/>
                  </a:lnTo>
                  <a:lnTo>
                    <a:pt x="13" y="1"/>
                  </a:lnTo>
                  <a:lnTo>
                    <a:pt x="11"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3" name="Freeform 354"/>
            <p:cNvSpPr>
              <a:spLocks/>
            </p:cNvSpPr>
            <p:nvPr/>
          </p:nvSpPr>
          <p:spPr bwMode="auto">
            <a:xfrm>
              <a:off x="4178" y="1884"/>
              <a:ext cx="20" cy="9"/>
            </a:xfrm>
            <a:custGeom>
              <a:avLst/>
              <a:gdLst>
                <a:gd name="T0" fmla="*/ 16 w 20"/>
                <a:gd name="T1" fmla="*/ 0 h 9"/>
                <a:gd name="T2" fmla="*/ 16 w 20"/>
                <a:gd name="T3" fmla="*/ 0 h 9"/>
                <a:gd name="T4" fmla="*/ 14 w 20"/>
                <a:gd name="T5" fmla="*/ 0 h 9"/>
                <a:gd name="T6" fmla="*/ 10 w 20"/>
                <a:gd name="T7" fmla="*/ 0 h 9"/>
                <a:gd name="T8" fmla="*/ 6 w 20"/>
                <a:gd name="T9" fmla="*/ 1 h 9"/>
                <a:gd name="T10" fmla="*/ 0 w 20"/>
                <a:gd name="T11" fmla="*/ 4 h 9"/>
                <a:gd name="T12" fmla="*/ 0 w 20"/>
                <a:gd name="T13" fmla="*/ 5 h 9"/>
                <a:gd name="T14" fmla="*/ 2 w 20"/>
                <a:gd name="T15" fmla="*/ 6 h 9"/>
                <a:gd name="T16" fmla="*/ 5 w 20"/>
                <a:gd name="T17" fmla="*/ 7 h 9"/>
                <a:gd name="T18" fmla="*/ 7 w 20"/>
                <a:gd name="T19" fmla="*/ 8 h 9"/>
                <a:gd name="T20" fmla="*/ 14 w 20"/>
                <a:gd name="T21" fmla="*/ 8 h 9"/>
                <a:gd name="T22" fmla="*/ 18 w 20"/>
                <a:gd name="T23" fmla="*/ 5 h 9"/>
                <a:gd name="T24" fmla="*/ 19 w 20"/>
                <a:gd name="T25" fmla="*/ 2 h 9"/>
                <a:gd name="T26" fmla="*/ 16 w 20"/>
                <a:gd name="T2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 h="9">
                  <a:moveTo>
                    <a:pt x="16" y="0"/>
                  </a:moveTo>
                  <a:lnTo>
                    <a:pt x="16" y="0"/>
                  </a:lnTo>
                  <a:lnTo>
                    <a:pt x="14" y="0"/>
                  </a:lnTo>
                  <a:lnTo>
                    <a:pt x="10" y="0"/>
                  </a:lnTo>
                  <a:lnTo>
                    <a:pt x="6" y="1"/>
                  </a:lnTo>
                  <a:lnTo>
                    <a:pt x="0" y="4"/>
                  </a:lnTo>
                  <a:lnTo>
                    <a:pt x="0" y="5"/>
                  </a:lnTo>
                  <a:lnTo>
                    <a:pt x="2" y="6"/>
                  </a:lnTo>
                  <a:lnTo>
                    <a:pt x="5" y="7"/>
                  </a:lnTo>
                  <a:lnTo>
                    <a:pt x="7" y="8"/>
                  </a:lnTo>
                  <a:lnTo>
                    <a:pt x="14" y="8"/>
                  </a:lnTo>
                  <a:lnTo>
                    <a:pt x="18" y="5"/>
                  </a:lnTo>
                  <a:lnTo>
                    <a:pt x="19" y="2"/>
                  </a:lnTo>
                  <a:lnTo>
                    <a:pt x="16" y="0"/>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4" name="Freeform 355"/>
            <p:cNvSpPr>
              <a:spLocks/>
            </p:cNvSpPr>
            <p:nvPr/>
          </p:nvSpPr>
          <p:spPr bwMode="auto">
            <a:xfrm>
              <a:off x="4326" y="1818"/>
              <a:ext cx="20" cy="12"/>
            </a:xfrm>
            <a:custGeom>
              <a:avLst/>
              <a:gdLst>
                <a:gd name="T0" fmla="*/ 9 w 20"/>
                <a:gd name="T1" fmla="*/ 11 h 12"/>
                <a:gd name="T2" fmla="*/ 13 w 20"/>
                <a:gd name="T3" fmla="*/ 11 h 12"/>
                <a:gd name="T4" fmla="*/ 16 w 20"/>
                <a:gd name="T5" fmla="*/ 10 h 12"/>
                <a:gd name="T6" fmla="*/ 18 w 20"/>
                <a:gd name="T7" fmla="*/ 8 h 12"/>
                <a:gd name="T8" fmla="*/ 19 w 20"/>
                <a:gd name="T9" fmla="*/ 6 h 12"/>
                <a:gd name="T10" fmla="*/ 19 w 20"/>
                <a:gd name="T11" fmla="*/ 4 h 12"/>
                <a:gd name="T12" fmla="*/ 17 w 20"/>
                <a:gd name="T13" fmla="*/ 2 h 12"/>
                <a:gd name="T14" fmla="*/ 14 w 20"/>
                <a:gd name="T15" fmla="*/ 1 h 12"/>
                <a:gd name="T16" fmla="*/ 11 w 20"/>
                <a:gd name="T17" fmla="*/ 0 h 12"/>
                <a:gd name="T18" fmla="*/ 7 w 20"/>
                <a:gd name="T19" fmla="*/ 0 h 12"/>
                <a:gd name="T20" fmla="*/ 4 w 20"/>
                <a:gd name="T21" fmla="*/ 1 h 12"/>
                <a:gd name="T22" fmla="*/ 1 w 20"/>
                <a:gd name="T23" fmla="*/ 3 h 12"/>
                <a:gd name="T24" fmla="*/ 0 w 20"/>
                <a:gd name="T25" fmla="*/ 5 h 12"/>
                <a:gd name="T26" fmla="*/ 1 w 20"/>
                <a:gd name="T27" fmla="*/ 7 h 12"/>
                <a:gd name="T28" fmla="*/ 2 w 20"/>
                <a:gd name="T29" fmla="*/ 8 h 12"/>
                <a:gd name="T30" fmla="*/ 5 w 20"/>
                <a:gd name="T31" fmla="*/ 10 h 12"/>
                <a:gd name="T32" fmla="*/ 9 w 20"/>
                <a:gd name="T3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2">
                  <a:moveTo>
                    <a:pt x="9" y="11"/>
                  </a:moveTo>
                  <a:lnTo>
                    <a:pt x="13" y="11"/>
                  </a:lnTo>
                  <a:lnTo>
                    <a:pt x="16" y="10"/>
                  </a:lnTo>
                  <a:lnTo>
                    <a:pt x="18" y="8"/>
                  </a:lnTo>
                  <a:lnTo>
                    <a:pt x="19" y="6"/>
                  </a:lnTo>
                  <a:lnTo>
                    <a:pt x="19" y="4"/>
                  </a:lnTo>
                  <a:lnTo>
                    <a:pt x="17" y="2"/>
                  </a:lnTo>
                  <a:lnTo>
                    <a:pt x="14" y="1"/>
                  </a:lnTo>
                  <a:lnTo>
                    <a:pt x="11" y="0"/>
                  </a:lnTo>
                  <a:lnTo>
                    <a:pt x="7" y="0"/>
                  </a:lnTo>
                  <a:lnTo>
                    <a:pt x="4" y="1"/>
                  </a:lnTo>
                  <a:lnTo>
                    <a:pt x="1" y="3"/>
                  </a:lnTo>
                  <a:lnTo>
                    <a:pt x="0" y="5"/>
                  </a:lnTo>
                  <a:lnTo>
                    <a:pt x="1" y="7"/>
                  </a:lnTo>
                  <a:lnTo>
                    <a:pt x="2" y="8"/>
                  </a:lnTo>
                  <a:lnTo>
                    <a:pt x="5" y="10"/>
                  </a:lnTo>
                  <a:lnTo>
                    <a:pt x="9" y="11"/>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5" name="Freeform 356"/>
            <p:cNvSpPr>
              <a:spLocks/>
            </p:cNvSpPr>
            <p:nvPr/>
          </p:nvSpPr>
          <p:spPr bwMode="auto">
            <a:xfrm>
              <a:off x="4326" y="1818"/>
              <a:ext cx="26" cy="18"/>
            </a:xfrm>
            <a:custGeom>
              <a:avLst/>
              <a:gdLst>
                <a:gd name="T0" fmla="*/ 12 w 26"/>
                <a:gd name="T1" fmla="*/ 17 h 18"/>
                <a:gd name="T2" fmla="*/ 12 w 26"/>
                <a:gd name="T3" fmla="*/ 17 h 18"/>
                <a:gd name="T4" fmla="*/ 17 w 26"/>
                <a:gd name="T5" fmla="*/ 17 h 18"/>
                <a:gd name="T6" fmla="*/ 21 w 26"/>
                <a:gd name="T7" fmla="*/ 15 h 18"/>
                <a:gd name="T8" fmla="*/ 24 w 26"/>
                <a:gd name="T9" fmla="*/ 13 h 18"/>
                <a:gd name="T10" fmla="*/ 25 w 26"/>
                <a:gd name="T11" fmla="*/ 9 h 18"/>
                <a:gd name="T12" fmla="*/ 25 w 26"/>
                <a:gd name="T13" fmla="*/ 6 h 18"/>
                <a:gd name="T14" fmla="*/ 22 w 26"/>
                <a:gd name="T15" fmla="*/ 3 h 18"/>
                <a:gd name="T16" fmla="*/ 18 w 26"/>
                <a:gd name="T17" fmla="*/ 1 h 18"/>
                <a:gd name="T18" fmla="*/ 14 w 26"/>
                <a:gd name="T19" fmla="*/ 0 h 18"/>
                <a:gd name="T20" fmla="*/ 9 w 26"/>
                <a:gd name="T21" fmla="*/ 0 h 18"/>
                <a:gd name="T22" fmla="*/ 5 w 26"/>
                <a:gd name="T23" fmla="*/ 1 h 18"/>
                <a:gd name="T24" fmla="*/ 1 w 26"/>
                <a:gd name="T25" fmla="*/ 4 h 18"/>
                <a:gd name="T26" fmla="*/ 0 w 26"/>
                <a:gd name="T27" fmla="*/ 7 h 18"/>
                <a:gd name="T28" fmla="*/ 1 w 26"/>
                <a:gd name="T29" fmla="*/ 11 h 18"/>
                <a:gd name="T30" fmla="*/ 3 w 26"/>
                <a:gd name="T31" fmla="*/ 13 h 18"/>
                <a:gd name="T32" fmla="*/ 7 w 26"/>
                <a:gd name="T33" fmla="*/ 16 h 18"/>
                <a:gd name="T34" fmla="*/ 12 w 26"/>
                <a:gd name="T35"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8">
                  <a:moveTo>
                    <a:pt x="12" y="17"/>
                  </a:moveTo>
                  <a:lnTo>
                    <a:pt x="12" y="17"/>
                  </a:lnTo>
                  <a:lnTo>
                    <a:pt x="17" y="17"/>
                  </a:lnTo>
                  <a:lnTo>
                    <a:pt x="21" y="15"/>
                  </a:lnTo>
                  <a:lnTo>
                    <a:pt x="24" y="13"/>
                  </a:lnTo>
                  <a:lnTo>
                    <a:pt x="25" y="9"/>
                  </a:lnTo>
                  <a:lnTo>
                    <a:pt x="25" y="6"/>
                  </a:lnTo>
                  <a:lnTo>
                    <a:pt x="22" y="3"/>
                  </a:lnTo>
                  <a:lnTo>
                    <a:pt x="18" y="1"/>
                  </a:lnTo>
                  <a:lnTo>
                    <a:pt x="14" y="0"/>
                  </a:lnTo>
                  <a:lnTo>
                    <a:pt x="9" y="0"/>
                  </a:lnTo>
                  <a:lnTo>
                    <a:pt x="5" y="1"/>
                  </a:lnTo>
                  <a:lnTo>
                    <a:pt x="1" y="4"/>
                  </a:lnTo>
                  <a:lnTo>
                    <a:pt x="0" y="7"/>
                  </a:lnTo>
                  <a:lnTo>
                    <a:pt x="1" y="11"/>
                  </a:lnTo>
                  <a:lnTo>
                    <a:pt x="3" y="13"/>
                  </a:lnTo>
                  <a:lnTo>
                    <a:pt x="7" y="16"/>
                  </a:lnTo>
                  <a:lnTo>
                    <a:pt x="12"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6" name="Freeform 357"/>
            <p:cNvSpPr>
              <a:spLocks/>
            </p:cNvSpPr>
            <p:nvPr/>
          </p:nvSpPr>
          <p:spPr bwMode="auto">
            <a:xfrm>
              <a:off x="4328" y="1822"/>
              <a:ext cx="23" cy="9"/>
            </a:xfrm>
            <a:custGeom>
              <a:avLst/>
              <a:gdLst>
                <a:gd name="T0" fmla="*/ 22 w 23"/>
                <a:gd name="T1" fmla="*/ 1 h 9"/>
                <a:gd name="T2" fmla="*/ 22 w 23"/>
                <a:gd name="T3" fmla="*/ 1 h 9"/>
                <a:gd name="T4" fmla="*/ 21 w 23"/>
                <a:gd name="T5" fmla="*/ 1 h 9"/>
                <a:gd name="T6" fmla="*/ 20 w 23"/>
                <a:gd name="T7" fmla="*/ 1 h 9"/>
                <a:gd name="T8" fmla="*/ 18 w 23"/>
                <a:gd name="T9" fmla="*/ 0 h 9"/>
                <a:gd name="T10" fmla="*/ 16 w 23"/>
                <a:gd name="T11" fmla="*/ 0 h 9"/>
                <a:gd name="T12" fmla="*/ 13 w 23"/>
                <a:gd name="T13" fmla="*/ 1 h 9"/>
                <a:gd name="T14" fmla="*/ 10 w 23"/>
                <a:gd name="T15" fmla="*/ 1 h 9"/>
                <a:gd name="T16" fmla="*/ 7 w 23"/>
                <a:gd name="T17" fmla="*/ 2 h 9"/>
                <a:gd name="T18" fmla="*/ 4 w 23"/>
                <a:gd name="T19" fmla="*/ 3 h 9"/>
                <a:gd name="T20" fmla="*/ 3 w 23"/>
                <a:gd name="T21" fmla="*/ 5 h 9"/>
                <a:gd name="T22" fmla="*/ 1 w 23"/>
                <a:gd name="T23" fmla="*/ 6 h 9"/>
                <a:gd name="T24" fmla="*/ 0 w 23"/>
                <a:gd name="T2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9">
                  <a:moveTo>
                    <a:pt x="22" y="1"/>
                  </a:moveTo>
                  <a:lnTo>
                    <a:pt x="22" y="1"/>
                  </a:lnTo>
                  <a:lnTo>
                    <a:pt x="21" y="1"/>
                  </a:lnTo>
                  <a:lnTo>
                    <a:pt x="20" y="1"/>
                  </a:lnTo>
                  <a:lnTo>
                    <a:pt x="18" y="0"/>
                  </a:lnTo>
                  <a:lnTo>
                    <a:pt x="16" y="0"/>
                  </a:lnTo>
                  <a:lnTo>
                    <a:pt x="13" y="1"/>
                  </a:lnTo>
                  <a:lnTo>
                    <a:pt x="10" y="1"/>
                  </a:lnTo>
                  <a:lnTo>
                    <a:pt x="7" y="2"/>
                  </a:lnTo>
                  <a:lnTo>
                    <a:pt x="4" y="3"/>
                  </a:lnTo>
                  <a:lnTo>
                    <a:pt x="3" y="5"/>
                  </a:lnTo>
                  <a:lnTo>
                    <a:pt x="1" y="6"/>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7" name="Freeform 358"/>
            <p:cNvSpPr>
              <a:spLocks/>
            </p:cNvSpPr>
            <p:nvPr/>
          </p:nvSpPr>
          <p:spPr bwMode="auto">
            <a:xfrm>
              <a:off x="4330" y="1825"/>
              <a:ext cx="15" cy="3"/>
            </a:xfrm>
            <a:custGeom>
              <a:avLst/>
              <a:gdLst>
                <a:gd name="T0" fmla="*/ 12 w 15"/>
                <a:gd name="T1" fmla="*/ 0 h 3"/>
                <a:gd name="T2" fmla="*/ 10 w 15"/>
                <a:gd name="T3" fmla="*/ 0 h 3"/>
                <a:gd name="T4" fmla="*/ 7 w 15"/>
                <a:gd name="T5" fmla="*/ 0 h 3"/>
                <a:gd name="T6" fmla="*/ 4 w 15"/>
                <a:gd name="T7" fmla="*/ 0 h 3"/>
                <a:gd name="T8" fmla="*/ 1 w 15"/>
                <a:gd name="T9" fmla="*/ 1 h 3"/>
                <a:gd name="T10" fmla="*/ 0 w 15"/>
                <a:gd name="T11" fmla="*/ 2 h 3"/>
                <a:gd name="T12" fmla="*/ 1 w 15"/>
                <a:gd name="T13" fmla="*/ 2 h 3"/>
                <a:gd name="T14" fmla="*/ 4 w 15"/>
                <a:gd name="T15" fmla="*/ 2 h 3"/>
                <a:gd name="T16" fmla="*/ 6 w 15"/>
                <a:gd name="T17" fmla="*/ 2 h 3"/>
                <a:gd name="T18" fmla="*/ 11 w 15"/>
                <a:gd name="T19" fmla="*/ 2 h 3"/>
                <a:gd name="T20" fmla="*/ 13 w 15"/>
                <a:gd name="T21" fmla="*/ 2 h 3"/>
                <a:gd name="T22" fmla="*/ 14 w 15"/>
                <a:gd name="T23" fmla="*/ 1 h 3"/>
                <a:gd name="T24" fmla="*/ 12 w 1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3">
                  <a:moveTo>
                    <a:pt x="12" y="0"/>
                  </a:moveTo>
                  <a:lnTo>
                    <a:pt x="10" y="0"/>
                  </a:lnTo>
                  <a:lnTo>
                    <a:pt x="7" y="0"/>
                  </a:lnTo>
                  <a:lnTo>
                    <a:pt x="4" y="0"/>
                  </a:lnTo>
                  <a:lnTo>
                    <a:pt x="1" y="1"/>
                  </a:lnTo>
                  <a:lnTo>
                    <a:pt x="0" y="2"/>
                  </a:lnTo>
                  <a:lnTo>
                    <a:pt x="1" y="2"/>
                  </a:lnTo>
                  <a:lnTo>
                    <a:pt x="4" y="2"/>
                  </a:lnTo>
                  <a:lnTo>
                    <a:pt x="6" y="2"/>
                  </a:lnTo>
                  <a:lnTo>
                    <a:pt x="11" y="2"/>
                  </a:lnTo>
                  <a:lnTo>
                    <a:pt x="13" y="2"/>
                  </a:lnTo>
                  <a:lnTo>
                    <a:pt x="14" y="1"/>
                  </a:lnTo>
                  <a:lnTo>
                    <a:pt x="12" y="0"/>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8" name="Freeform 359"/>
            <p:cNvSpPr>
              <a:spLocks/>
            </p:cNvSpPr>
            <p:nvPr/>
          </p:nvSpPr>
          <p:spPr bwMode="auto">
            <a:xfrm>
              <a:off x="4330" y="1825"/>
              <a:ext cx="21" cy="9"/>
            </a:xfrm>
            <a:custGeom>
              <a:avLst/>
              <a:gdLst>
                <a:gd name="T0" fmla="*/ 17 w 21"/>
                <a:gd name="T1" fmla="*/ 1 h 9"/>
                <a:gd name="T2" fmla="*/ 17 w 21"/>
                <a:gd name="T3" fmla="*/ 1 h 9"/>
                <a:gd name="T4" fmla="*/ 14 w 21"/>
                <a:gd name="T5" fmla="*/ 1 h 9"/>
                <a:gd name="T6" fmla="*/ 10 w 21"/>
                <a:gd name="T7" fmla="*/ 0 h 9"/>
                <a:gd name="T8" fmla="*/ 6 w 21"/>
                <a:gd name="T9" fmla="*/ 1 h 9"/>
                <a:gd name="T10" fmla="*/ 1 w 21"/>
                <a:gd name="T11" fmla="*/ 5 h 9"/>
                <a:gd name="T12" fmla="*/ 0 w 21"/>
                <a:gd name="T13" fmla="*/ 6 h 9"/>
                <a:gd name="T14" fmla="*/ 2 w 21"/>
                <a:gd name="T15" fmla="*/ 6 h 9"/>
                <a:gd name="T16" fmla="*/ 5 w 21"/>
                <a:gd name="T17" fmla="*/ 8 h 9"/>
                <a:gd name="T18" fmla="*/ 8 w 21"/>
                <a:gd name="T19" fmla="*/ 8 h 9"/>
                <a:gd name="T20" fmla="*/ 15 w 21"/>
                <a:gd name="T21" fmla="*/ 8 h 9"/>
                <a:gd name="T22" fmla="*/ 19 w 21"/>
                <a:gd name="T23" fmla="*/ 6 h 9"/>
                <a:gd name="T24" fmla="*/ 20 w 21"/>
                <a:gd name="T25" fmla="*/ 2 h 9"/>
                <a:gd name="T26" fmla="*/ 17 w 21"/>
                <a:gd name="T27"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9">
                  <a:moveTo>
                    <a:pt x="17" y="1"/>
                  </a:moveTo>
                  <a:lnTo>
                    <a:pt x="17" y="1"/>
                  </a:lnTo>
                  <a:lnTo>
                    <a:pt x="14" y="1"/>
                  </a:lnTo>
                  <a:lnTo>
                    <a:pt x="10" y="0"/>
                  </a:lnTo>
                  <a:lnTo>
                    <a:pt x="6" y="1"/>
                  </a:lnTo>
                  <a:lnTo>
                    <a:pt x="1" y="5"/>
                  </a:lnTo>
                  <a:lnTo>
                    <a:pt x="0" y="6"/>
                  </a:lnTo>
                  <a:lnTo>
                    <a:pt x="2" y="6"/>
                  </a:lnTo>
                  <a:lnTo>
                    <a:pt x="5" y="8"/>
                  </a:lnTo>
                  <a:lnTo>
                    <a:pt x="8" y="8"/>
                  </a:lnTo>
                  <a:lnTo>
                    <a:pt x="15" y="8"/>
                  </a:lnTo>
                  <a:lnTo>
                    <a:pt x="19" y="6"/>
                  </a:lnTo>
                  <a:lnTo>
                    <a:pt x="20" y="2"/>
                  </a:lnTo>
                  <a:lnTo>
                    <a:pt x="17" y="1"/>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89" name="Freeform 360"/>
            <p:cNvSpPr>
              <a:spLocks/>
            </p:cNvSpPr>
            <p:nvPr/>
          </p:nvSpPr>
          <p:spPr bwMode="auto">
            <a:xfrm>
              <a:off x="4121" y="1894"/>
              <a:ext cx="34" cy="30"/>
            </a:xfrm>
            <a:custGeom>
              <a:avLst/>
              <a:gdLst>
                <a:gd name="T0" fmla="*/ 22 w 34"/>
                <a:gd name="T1" fmla="*/ 29 h 30"/>
                <a:gd name="T2" fmla="*/ 22 w 34"/>
                <a:gd name="T3" fmla="*/ 27 h 30"/>
                <a:gd name="T4" fmla="*/ 24 w 34"/>
                <a:gd name="T5" fmla="*/ 23 h 30"/>
                <a:gd name="T6" fmla="*/ 25 w 34"/>
                <a:gd name="T7" fmla="*/ 22 h 30"/>
                <a:gd name="T8" fmla="*/ 25 w 34"/>
                <a:gd name="T9" fmla="*/ 18 h 30"/>
                <a:gd name="T10" fmla="*/ 27 w 34"/>
                <a:gd name="T11" fmla="*/ 16 h 30"/>
                <a:gd name="T12" fmla="*/ 30 w 34"/>
                <a:gd name="T13" fmla="*/ 13 h 30"/>
                <a:gd name="T14" fmla="*/ 31 w 34"/>
                <a:gd name="T15" fmla="*/ 12 h 30"/>
                <a:gd name="T16" fmla="*/ 33 w 34"/>
                <a:gd name="T17" fmla="*/ 10 h 30"/>
                <a:gd name="T18" fmla="*/ 33 w 34"/>
                <a:gd name="T19" fmla="*/ 9 h 30"/>
                <a:gd name="T20" fmla="*/ 30 w 34"/>
                <a:gd name="T21" fmla="*/ 7 h 30"/>
                <a:gd name="T22" fmla="*/ 27 w 34"/>
                <a:gd name="T23" fmla="*/ 7 h 30"/>
                <a:gd name="T24" fmla="*/ 23 w 34"/>
                <a:gd name="T25" fmla="*/ 4 h 30"/>
                <a:gd name="T26" fmla="*/ 19 w 34"/>
                <a:gd name="T27" fmla="*/ 2 h 30"/>
                <a:gd name="T28" fmla="*/ 14 w 34"/>
                <a:gd name="T29" fmla="*/ 1 h 30"/>
                <a:gd name="T30" fmla="*/ 12 w 34"/>
                <a:gd name="T31" fmla="*/ 0 h 30"/>
                <a:gd name="T32" fmla="*/ 11 w 34"/>
                <a:gd name="T33" fmla="*/ 0 h 30"/>
                <a:gd name="T34" fmla="*/ 6 w 34"/>
                <a:gd name="T35" fmla="*/ 2 h 30"/>
                <a:gd name="T36" fmla="*/ 3 w 34"/>
                <a:gd name="T37" fmla="*/ 5 h 30"/>
                <a:gd name="T38" fmla="*/ 2 w 34"/>
                <a:gd name="T39" fmla="*/ 7 h 30"/>
                <a:gd name="T40" fmla="*/ 1 w 34"/>
                <a:gd name="T41" fmla="*/ 10 h 30"/>
                <a:gd name="T42" fmla="*/ 0 w 34"/>
                <a:gd name="T43" fmla="*/ 12 h 30"/>
                <a:gd name="T44" fmla="*/ 0 w 34"/>
                <a:gd name="T45" fmla="*/ 15 h 30"/>
                <a:gd name="T46" fmla="*/ 0 w 34"/>
                <a:gd name="T47" fmla="*/ 16 h 30"/>
                <a:gd name="T48" fmla="*/ 19 w 34"/>
                <a:gd name="T49" fmla="*/ 23 h 30"/>
                <a:gd name="T50" fmla="*/ 20 w 34"/>
                <a:gd name="T51" fmla="*/ 25 h 30"/>
                <a:gd name="T52" fmla="*/ 21 w 34"/>
                <a:gd name="T53" fmla="*/ 27 h 30"/>
                <a:gd name="T54" fmla="*/ 22 w 34"/>
                <a:gd name="T55"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30">
                  <a:moveTo>
                    <a:pt x="22" y="29"/>
                  </a:moveTo>
                  <a:lnTo>
                    <a:pt x="22" y="27"/>
                  </a:lnTo>
                  <a:lnTo>
                    <a:pt x="24" y="23"/>
                  </a:lnTo>
                  <a:lnTo>
                    <a:pt x="25" y="22"/>
                  </a:lnTo>
                  <a:lnTo>
                    <a:pt x="25" y="18"/>
                  </a:lnTo>
                  <a:lnTo>
                    <a:pt x="27" y="16"/>
                  </a:lnTo>
                  <a:lnTo>
                    <a:pt x="30" y="13"/>
                  </a:lnTo>
                  <a:lnTo>
                    <a:pt x="31" y="12"/>
                  </a:lnTo>
                  <a:lnTo>
                    <a:pt x="33" y="10"/>
                  </a:lnTo>
                  <a:lnTo>
                    <a:pt x="33" y="9"/>
                  </a:lnTo>
                  <a:lnTo>
                    <a:pt x="30" y="7"/>
                  </a:lnTo>
                  <a:lnTo>
                    <a:pt x="27" y="7"/>
                  </a:lnTo>
                  <a:lnTo>
                    <a:pt x="23" y="4"/>
                  </a:lnTo>
                  <a:lnTo>
                    <a:pt x="19" y="2"/>
                  </a:lnTo>
                  <a:lnTo>
                    <a:pt x="14" y="1"/>
                  </a:lnTo>
                  <a:lnTo>
                    <a:pt x="12" y="0"/>
                  </a:lnTo>
                  <a:lnTo>
                    <a:pt x="11" y="0"/>
                  </a:lnTo>
                  <a:lnTo>
                    <a:pt x="6" y="2"/>
                  </a:lnTo>
                  <a:lnTo>
                    <a:pt x="3" y="5"/>
                  </a:lnTo>
                  <a:lnTo>
                    <a:pt x="2" y="7"/>
                  </a:lnTo>
                  <a:lnTo>
                    <a:pt x="1" y="10"/>
                  </a:lnTo>
                  <a:lnTo>
                    <a:pt x="0" y="12"/>
                  </a:lnTo>
                  <a:lnTo>
                    <a:pt x="0" y="15"/>
                  </a:lnTo>
                  <a:lnTo>
                    <a:pt x="0" y="16"/>
                  </a:lnTo>
                  <a:lnTo>
                    <a:pt x="19" y="23"/>
                  </a:lnTo>
                  <a:lnTo>
                    <a:pt x="20" y="25"/>
                  </a:lnTo>
                  <a:lnTo>
                    <a:pt x="21" y="27"/>
                  </a:lnTo>
                  <a:lnTo>
                    <a:pt x="22" y="29"/>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0" name="Freeform 361"/>
            <p:cNvSpPr>
              <a:spLocks/>
            </p:cNvSpPr>
            <p:nvPr/>
          </p:nvSpPr>
          <p:spPr bwMode="auto">
            <a:xfrm>
              <a:off x="4116" y="1914"/>
              <a:ext cx="25" cy="24"/>
            </a:xfrm>
            <a:custGeom>
              <a:avLst/>
              <a:gdLst>
                <a:gd name="T0" fmla="*/ 24 w 25"/>
                <a:gd name="T1" fmla="*/ 23 h 24"/>
                <a:gd name="T2" fmla="*/ 24 w 25"/>
                <a:gd name="T3" fmla="*/ 15 h 24"/>
                <a:gd name="T4" fmla="*/ 24 w 25"/>
                <a:gd name="T5" fmla="*/ 14 h 24"/>
                <a:gd name="T6" fmla="*/ 24 w 25"/>
                <a:gd name="T7" fmla="*/ 12 h 24"/>
                <a:gd name="T8" fmla="*/ 22 w 25"/>
                <a:gd name="T9" fmla="*/ 10 h 24"/>
                <a:gd name="T10" fmla="*/ 20 w 25"/>
                <a:gd name="T11" fmla="*/ 8 h 24"/>
                <a:gd name="T12" fmla="*/ 18 w 25"/>
                <a:gd name="T13" fmla="*/ 7 h 24"/>
                <a:gd name="T14" fmla="*/ 15 w 25"/>
                <a:gd name="T15" fmla="*/ 6 h 24"/>
                <a:gd name="T16" fmla="*/ 12 w 25"/>
                <a:gd name="T17" fmla="*/ 5 h 24"/>
                <a:gd name="T18" fmla="*/ 9 w 25"/>
                <a:gd name="T19" fmla="*/ 3 h 24"/>
                <a:gd name="T20" fmla="*/ 6 w 25"/>
                <a:gd name="T21" fmla="*/ 2 h 24"/>
                <a:gd name="T22" fmla="*/ 2 w 25"/>
                <a:gd name="T23" fmla="*/ 2 h 24"/>
                <a:gd name="T24" fmla="*/ 1 w 25"/>
                <a:gd name="T25" fmla="*/ 1 h 24"/>
                <a:gd name="T26" fmla="*/ 0 w 25"/>
                <a:gd name="T27" fmla="*/ 0 h 24"/>
                <a:gd name="T28" fmla="*/ 0 w 25"/>
                <a:gd name="T29" fmla="*/ 17 h 24"/>
                <a:gd name="T30" fmla="*/ 24 w 25"/>
                <a:gd name="T31"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24">
                  <a:moveTo>
                    <a:pt x="24" y="23"/>
                  </a:moveTo>
                  <a:lnTo>
                    <a:pt x="24" y="15"/>
                  </a:lnTo>
                  <a:lnTo>
                    <a:pt x="24" y="14"/>
                  </a:lnTo>
                  <a:lnTo>
                    <a:pt x="24" y="12"/>
                  </a:lnTo>
                  <a:lnTo>
                    <a:pt x="22" y="10"/>
                  </a:lnTo>
                  <a:lnTo>
                    <a:pt x="20" y="8"/>
                  </a:lnTo>
                  <a:lnTo>
                    <a:pt x="18" y="7"/>
                  </a:lnTo>
                  <a:lnTo>
                    <a:pt x="15" y="6"/>
                  </a:lnTo>
                  <a:lnTo>
                    <a:pt x="12" y="5"/>
                  </a:lnTo>
                  <a:lnTo>
                    <a:pt x="9" y="3"/>
                  </a:lnTo>
                  <a:lnTo>
                    <a:pt x="6" y="2"/>
                  </a:lnTo>
                  <a:lnTo>
                    <a:pt x="2" y="2"/>
                  </a:lnTo>
                  <a:lnTo>
                    <a:pt x="1" y="1"/>
                  </a:lnTo>
                  <a:lnTo>
                    <a:pt x="0" y="0"/>
                  </a:lnTo>
                  <a:lnTo>
                    <a:pt x="0" y="17"/>
                  </a:lnTo>
                  <a:lnTo>
                    <a:pt x="24" y="23"/>
                  </a:lnTo>
                </a:path>
              </a:pathLst>
            </a:custGeom>
            <a:solidFill>
              <a:srgbClr val="0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1" name="Freeform 362"/>
            <p:cNvSpPr>
              <a:spLocks/>
            </p:cNvSpPr>
            <p:nvPr/>
          </p:nvSpPr>
          <p:spPr bwMode="auto">
            <a:xfrm>
              <a:off x="4003" y="1923"/>
              <a:ext cx="86" cy="103"/>
            </a:xfrm>
            <a:custGeom>
              <a:avLst/>
              <a:gdLst>
                <a:gd name="T0" fmla="*/ 0 w 86"/>
                <a:gd name="T1" fmla="*/ 78 h 103"/>
                <a:gd name="T2" fmla="*/ 67 w 86"/>
                <a:gd name="T3" fmla="*/ 102 h 103"/>
                <a:gd name="T4" fmla="*/ 67 w 86"/>
                <a:gd name="T5" fmla="*/ 101 h 103"/>
                <a:gd name="T6" fmla="*/ 67 w 86"/>
                <a:gd name="T7" fmla="*/ 100 h 103"/>
                <a:gd name="T8" fmla="*/ 67 w 86"/>
                <a:gd name="T9" fmla="*/ 98 h 103"/>
                <a:gd name="T10" fmla="*/ 66 w 86"/>
                <a:gd name="T11" fmla="*/ 95 h 103"/>
                <a:gd name="T12" fmla="*/ 65 w 86"/>
                <a:gd name="T13" fmla="*/ 93 h 103"/>
                <a:gd name="T14" fmla="*/ 64 w 86"/>
                <a:gd name="T15" fmla="*/ 89 h 103"/>
                <a:gd name="T16" fmla="*/ 62 w 86"/>
                <a:gd name="T17" fmla="*/ 85 h 103"/>
                <a:gd name="T18" fmla="*/ 60 w 86"/>
                <a:gd name="T19" fmla="*/ 81 h 103"/>
                <a:gd name="T20" fmla="*/ 59 w 86"/>
                <a:gd name="T21" fmla="*/ 79 h 103"/>
                <a:gd name="T22" fmla="*/ 58 w 86"/>
                <a:gd name="T23" fmla="*/ 76 h 103"/>
                <a:gd name="T24" fmla="*/ 57 w 86"/>
                <a:gd name="T25" fmla="*/ 71 h 103"/>
                <a:gd name="T26" fmla="*/ 56 w 86"/>
                <a:gd name="T27" fmla="*/ 66 h 103"/>
                <a:gd name="T28" fmla="*/ 56 w 86"/>
                <a:gd name="T29" fmla="*/ 61 h 103"/>
                <a:gd name="T30" fmla="*/ 56 w 86"/>
                <a:gd name="T31" fmla="*/ 57 h 103"/>
                <a:gd name="T32" fmla="*/ 56 w 86"/>
                <a:gd name="T33" fmla="*/ 52 h 103"/>
                <a:gd name="T34" fmla="*/ 56 w 86"/>
                <a:gd name="T35" fmla="*/ 48 h 103"/>
                <a:gd name="T36" fmla="*/ 57 w 86"/>
                <a:gd name="T37" fmla="*/ 45 h 103"/>
                <a:gd name="T38" fmla="*/ 58 w 86"/>
                <a:gd name="T39" fmla="*/ 41 h 103"/>
                <a:gd name="T40" fmla="*/ 58 w 86"/>
                <a:gd name="T41" fmla="*/ 37 h 103"/>
                <a:gd name="T42" fmla="*/ 60 w 86"/>
                <a:gd name="T43" fmla="*/ 32 h 103"/>
                <a:gd name="T44" fmla="*/ 61 w 86"/>
                <a:gd name="T45" fmla="*/ 27 h 103"/>
                <a:gd name="T46" fmla="*/ 63 w 86"/>
                <a:gd name="T47" fmla="*/ 24 h 103"/>
                <a:gd name="T48" fmla="*/ 65 w 86"/>
                <a:gd name="T49" fmla="*/ 20 h 103"/>
                <a:gd name="T50" fmla="*/ 69 w 86"/>
                <a:gd name="T51" fmla="*/ 16 h 103"/>
                <a:gd name="T52" fmla="*/ 71 w 86"/>
                <a:gd name="T53" fmla="*/ 14 h 103"/>
                <a:gd name="T54" fmla="*/ 74 w 86"/>
                <a:gd name="T55" fmla="*/ 11 h 103"/>
                <a:gd name="T56" fmla="*/ 78 w 86"/>
                <a:gd name="T57" fmla="*/ 9 h 103"/>
                <a:gd name="T58" fmla="*/ 81 w 86"/>
                <a:gd name="T59" fmla="*/ 6 h 103"/>
                <a:gd name="T60" fmla="*/ 84 w 86"/>
                <a:gd name="T61" fmla="*/ 3 h 103"/>
                <a:gd name="T62" fmla="*/ 85 w 86"/>
                <a:gd name="T63" fmla="*/ 1 h 103"/>
                <a:gd name="T64" fmla="*/ 83 w 86"/>
                <a:gd name="T65" fmla="*/ 0 h 103"/>
                <a:gd name="T66" fmla="*/ 79 w 86"/>
                <a:gd name="T67" fmla="*/ 1 h 103"/>
                <a:gd name="T68" fmla="*/ 78 w 86"/>
                <a:gd name="T69" fmla="*/ 2 h 103"/>
                <a:gd name="T70" fmla="*/ 76 w 86"/>
                <a:gd name="T71" fmla="*/ 4 h 103"/>
                <a:gd name="T72" fmla="*/ 71 w 86"/>
                <a:gd name="T73" fmla="*/ 7 h 103"/>
                <a:gd name="T74" fmla="*/ 66 w 86"/>
                <a:gd name="T75" fmla="*/ 11 h 103"/>
                <a:gd name="T76" fmla="*/ 62 w 86"/>
                <a:gd name="T77" fmla="*/ 17 h 103"/>
                <a:gd name="T78" fmla="*/ 56 w 86"/>
                <a:gd name="T79" fmla="*/ 25 h 103"/>
                <a:gd name="T80" fmla="*/ 51 w 86"/>
                <a:gd name="T81" fmla="*/ 34 h 103"/>
                <a:gd name="T82" fmla="*/ 49 w 86"/>
                <a:gd name="T83" fmla="*/ 44 h 103"/>
                <a:gd name="T84" fmla="*/ 48 w 86"/>
                <a:gd name="T85" fmla="*/ 46 h 103"/>
                <a:gd name="T86" fmla="*/ 48 w 86"/>
                <a:gd name="T87" fmla="*/ 49 h 103"/>
                <a:gd name="T88" fmla="*/ 48 w 86"/>
                <a:gd name="T89" fmla="*/ 53 h 103"/>
                <a:gd name="T90" fmla="*/ 47 w 86"/>
                <a:gd name="T91" fmla="*/ 57 h 103"/>
                <a:gd name="T92" fmla="*/ 47 w 86"/>
                <a:gd name="T93" fmla="*/ 60 h 103"/>
                <a:gd name="T94" fmla="*/ 48 w 86"/>
                <a:gd name="T95" fmla="*/ 65 h 103"/>
                <a:gd name="T96" fmla="*/ 49 w 86"/>
                <a:gd name="T97" fmla="*/ 69 h 103"/>
                <a:gd name="T98" fmla="*/ 50 w 86"/>
                <a:gd name="T99" fmla="*/ 74 h 103"/>
                <a:gd name="T100" fmla="*/ 17 w 86"/>
                <a:gd name="T101" fmla="*/ 62 h 103"/>
                <a:gd name="T102" fmla="*/ 15 w 86"/>
                <a:gd name="T103" fmla="*/ 62 h 103"/>
                <a:gd name="T104" fmla="*/ 11 w 86"/>
                <a:gd name="T105" fmla="*/ 62 h 103"/>
                <a:gd name="T106" fmla="*/ 7 w 86"/>
                <a:gd name="T107" fmla="*/ 65 h 103"/>
                <a:gd name="T108" fmla="*/ 6 w 86"/>
                <a:gd name="T109" fmla="*/ 71 h 103"/>
                <a:gd name="T110" fmla="*/ 4 w 86"/>
                <a:gd name="T111" fmla="*/ 71 h 103"/>
                <a:gd name="T112" fmla="*/ 2 w 86"/>
                <a:gd name="T113" fmla="*/ 71 h 103"/>
                <a:gd name="T114" fmla="*/ 0 w 86"/>
                <a:gd name="T115" fmla="*/ 73 h 103"/>
                <a:gd name="T116" fmla="*/ 0 w 86"/>
                <a:gd name="T117" fmla="*/ 7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6" h="103">
                  <a:moveTo>
                    <a:pt x="0" y="78"/>
                  </a:moveTo>
                  <a:lnTo>
                    <a:pt x="67" y="102"/>
                  </a:lnTo>
                  <a:lnTo>
                    <a:pt x="67" y="101"/>
                  </a:lnTo>
                  <a:lnTo>
                    <a:pt x="67" y="100"/>
                  </a:lnTo>
                  <a:lnTo>
                    <a:pt x="67" y="98"/>
                  </a:lnTo>
                  <a:lnTo>
                    <a:pt x="66" y="95"/>
                  </a:lnTo>
                  <a:lnTo>
                    <a:pt x="65" y="93"/>
                  </a:lnTo>
                  <a:lnTo>
                    <a:pt x="64" y="89"/>
                  </a:lnTo>
                  <a:lnTo>
                    <a:pt x="62" y="85"/>
                  </a:lnTo>
                  <a:lnTo>
                    <a:pt x="60" y="81"/>
                  </a:lnTo>
                  <a:lnTo>
                    <a:pt x="59" y="79"/>
                  </a:lnTo>
                  <a:lnTo>
                    <a:pt x="58" y="76"/>
                  </a:lnTo>
                  <a:lnTo>
                    <a:pt x="57" y="71"/>
                  </a:lnTo>
                  <a:lnTo>
                    <a:pt x="56" y="66"/>
                  </a:lnTo>
                  <a:lnTo>
                    <a:pt x="56" y="61"/>
                  </a:lnTo>
                  <a:lnTo>
                    <a:pt x="56" y="57"/>
                  </a:lnTo>
                  <a:lnTo>
                    <a:pt x="56" y="52"/>
                  </a:lnTo>
                  <a:lnTo>
                    <a:pt x="56" y="48"/>
                  </a:lnTo>
                  <a:lnTo>
                    <a:pt x="57" y="45"/>
                  </a:lnTo>
                  <a:lnTo>
                    <a:pt x="58" y="41"/>
                  </a:lnTo>
                  <a:lnTo>
                    <a:pt x="58" y="37"/>
                  </a:lnTo>
                  <a:lnTo>
                    <a:pt x="60" y="32"/>
                  </a:lnTo>
                  <a:lnTo>
                    <a:pt x="61" y="27"/>
                  </a:lnTo>
                  <a:lnTo>
                    <a:pt x="63" y="24"/>
                  </a:lnTo>
                  <a:lnTo>
                    <a:pt x="65" y="20"/>
                  </a:lnTo>
                  <a:lnTo>
                    <a:pt x="69" y="16"/>
                  </a:lnTo>
                  <a:lnTo>
                    <a:pt x="71" y="14"/>
                  </a:lnTo>
                  <a:lnTo>
                    <a:pt x="74" y="11"/>
                  </a:lnTo>
                  <a:lnTo>
                    <a:pt x="78" y="9"/>
                  </a:lnTo>
                  <a:lnTo>
                    <a:pt x="81" y="6"/>
                  </a:lnTo>
                  <a:lnTo>
                    <a:pt x="84" y="3"/>
                  </a:lnTo>
                  <a:lnTo>
                    <a:pt x="85" y="1"/>
                  </a:lnTo>
                  <a:lnTo>
                    <a:pt x="83" y="0"/>
                  </a:lnTo>
                  <a:lnTo>
                    <a:pt x="79" y="1"/>
                  </a:lnTo>
                  <a:lnTo>
                    <a:pt x="78" y="2"/>
                  </a:lnTo>
                  <a:lnTo>
                    <a:pt x="76" y="4"/>
                  </a:lnTo>
                  <a:lnTo>
                    <a:pt x="71" y="7"/>
                  </a:lnTo>
                  <a:lnTo>
                    <a:pt x="66" y="11"/>
                  </a:lnTo>
                  <a:lnTo>
                    <a:pt x="62" y="17"/>
                  </a:lnTo>
                  <a:lnTo>
                    <a:pt x="56" y="25"/>
                  </a:lnTo>
                  <a:lnTo>
                    <a:pt x="51" y="34"/>
                  </a:lnTo>
                  <a:lnTo>
                    <a:pt x="49" y="44"/>
                  </a:lnTo>
                  <a:lnTo>
                    <a:pt x="48" y="46"/>
                  </a:lnTo>
                  <a:lnTo>
                    <a:pt x="48" y="49"/>
                  </a:lnTo>
                  <a:lnTo>
                    <a:pt x="48" y="53"/>
                  </a:lnTo>
                  <a:lnTo>
                    <a:pt x="47" y="57"/>
                  </a:lnTo>
                  <a:lnTo>
                    <a:pt x="47" y="60"/>
                  </a:lnTo>
                  <a:lnTo>
                    <a:pt x="48" y="65"/>
                  </a:lnTo>
                  <a:lnTo>
                    <a:pt x="49" y="69"/>
                  </a:lnTo>
                  <a:lnTo>
                    <a:pt x="50" y="74"/>
                  </a:lnTo>
                  <a:lnTo>
                    <a:pt x="17" y="62"/>
                  </a:lnTo>
                  <a:lnTo>
                    <a:pt x="15" y="62"/>
                  </a:lnTo>
                  <a:lnTo>
                    <a:pt x="11" y="62"/>
                  </a:lnTo>
                  <a:lnTo>
                    <a:pt x="7" y="65"/>
                  </a:lnTo>
                  <a:lnTo>
                    <a:pt x="6" y="71"/>
                  </a:lnTo>
                  <a:lnTo>
                    <a:pt x="4" y="71"/>
                  </a:lnTo>
                  <a:lnTo>
                    <a:pt x="2" y="71"/>
                  </a:lnTo>
                  <a:lnTo>
                    <a:pt x="0" y="73"/>
                  </a:lnTo>
                  <a:lnTo>
                    <a:pt x="0" y="78"/>
                  </a:lnTo>
                </a:path>
              </a:pathLst>
            </a:custGeom>
            <a:solidFill>
              <a:srgbClr val="91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2" name="Freeform 363"/>
            <p:cNvSpPr>
              <a:spLocks/>
            </p:cNvSpPr>
            <p:nvPr/>
          </p:nvSpPr>
          <p:spPr bwMode="auto">
            <a:xfrm>
              <a:off x="4090" y="1924"/>
              <a:ext cx="3" cy="6"/>
            </a:xfrm>
            <a:custGeom>
              <a:avLst/>
              <a:gdLst>
                <a:gd name="T0" fmla="*/ 1 w 3"/>
                <a:gd name="T1" fmla="*/ 4 h 6"/>
                <a:gd name="T2" fmla="*/ 2 w 3"/>
                <a:gd name="T3" fmla="*/ 3 h 6"/>
                <a:gd name="T4" fmla="*/ 2 w 3"/>
                <a:gd name="T5" fmla="*/ 1 h 6"/>
                <a:gd name="T6" fmla="*/ 2 w 3"/>
                <a:gd name="T7" fmla="*/ 0 h 6"/>
                <a:gd name="T8" fmla="*/ 2 w 3"/>
                <a:gd name="T9" fmla="*/ 0 h 6"/>
                <a:gd name="T10" fmla="*/ 1 w 3"/>
                <a:gd name="T11" fmla="*/ 1 h 6"/>
                <a:gd name="T12" fmla="*/ 0 w 3"/>
                <a:gd name="T13" fmla="*/ 3 h 6"/>
                <a:gd name="T14" fmla="*/ 0 w 3"/>
                <a:gd name="T15" fmla="*/ 5 h 6"/>
                <a:gd name="T16" fmla="*/ 1 w 3"/>
                <a:gd name="T1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1" y="4"/>
                  </a:moveTo>
                  <a:lnTo>
                    <a:pt x="2" y="3"/>
                  </a:lnTo>
                  <a:lnTo>
                    <a:pt x="2" y="1"/>
                  </a:lnTo>
                  <a:lnTo>
                    <a:pt x="2" y="0"/>
                  </a:lnTo>
                  <a:lnTo>
                    <a:pt x="2" y="0"/>
                  </a:lnTo>
                  <a:lnTo>
                    <a:pt x="1" y="1"/>
                  </a:lnTo>
                  <a:lnTo>
                    <a:pt x="0" y="3"/>
                  </a:lnTo>
                  <a:lnTo>
                    <a:pt x="0" y="5"/>
                  </a:lnTo>
                  <a:lnTo>
                    <a:pt x="1" y="4"/>
                  </a:lnTo>
                </a:path>
              </a:pathLst>
            </a:custGeom>
            <a:solidFill>
              <a:srgbClr val="FF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3" name="Freeform 364"/>
            <p:cNvSpPr>
              <a:spLocks/>
            </p:cNvSpPr>
            <p:nvPr/>
          </p:nvSpPr>
          <p:spPr bwMode="auto">
            <a:xfrm>
              <a:off x="4017" y="1960"/>
              <a:ext cx="29" cy="34"/>
            </a:xfrm>
            <a:custGeom>
              <a:avLst/>
              <a:gdLst>
                <a:gd name="T0" fmla="*/ 0 w 29"/>
                <a:gd name="T1" fmla="*/ 0 h 34"/>
                <a:gd name="T2" fmla="*/ 28 w 29"/>
                <a:gd name="T3" fmla="*/ 10 h 34"/>
                <a:gd name="T4" fmla="*/ 28 w 29"/>
                <a:gd name="T5" fmla="*/ 11 h 34"/>
                <a:gd name="T6" fmla="*/ 28 w 29"/>
                <a:gd name="T7" fmla="*/ 13 h 34"/>
                <a:gd name="T8" fmla="*/ 28 w 29"/>
                <a:gd name="T9" fmla="*/ 15 h 34"/>
                <a:gd name="T10" fmla="*/ 28 w 29"/>
                <a:gd name="T11" fmla="*/ 19 h 34"/>
                <a:gd name="T12" fmla="*/ 28 w 29"/>
                <a:gd name="T13" fmla="*/ 22 h 34"/>
                <a:gd name="T14" fmla="*/ 28 w 29"/>
                <a:gd name="T15" fmla="*/ 26 h 34"/>
                <a:gd name="T16" fmla="*/ 28 w 29"/>
                <a:gd name="T17" fmla="*/ 30 h 34"/>
                <a:gd name="T18" fmla="*/ 28 w 29"/>
                <a:gd name="T19" fmla="*/ 33 h 34"/>
                <a:gd name="T20" fmla="*/ 3 w 29"/>
                <a:gd name="T21" fmla="*/ 24 h 34"/>
                <a:gd name="T22" fmla="*/ 0 w 29"/>
                <a:gd name="T2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34">
                  <a:moveTo>
                    <a:pt x="0" y="0"/>
                  </a:moveTo>
                  <a:lnTo>
                    <a:pt x="28" y="10"/>
                  </a:lnTo>
                  <a:lnTo>
                    <a:pt x="28" y="11"/>
                  </a:lnTo>
                  <a:lnTo>
                    <a:pt x="28" y="13"/>
                  </a:lnTo>
                  <a:lnTo>
                    <a:pt x="28" y="15"/>
                  </a:lnTo>
                  <a:lnTo>
                    <a:pt x="28" y="19"/>
                  </a:lnTo>
                  <a:lnTo>
                    <a:pt x="28" y="22"/>
                  </a:lnTo>
                  <a:lnTo>
                    <a:pt x="28" y="26"/>
                  </a:lnTo>
                  <a:lnTo>
                    <a:pt x="28" y="30"/>
                  </a:lnTo>
                  <a:lnTo>
                    <a:pt x="28" y="33"/>
                  </a:lnTo>
                  <a:lnTo>
                    <a:pt x="3" y="24"/>
                  </a:lnTo>
                  <a:lnTo>
                    <a:pt x="0" y="0"/>
                  </a:lnTo>
                </a:path>
              </a:pathLst>
            </a:custGeom>
            <a:solidFill>
              <a:srgbClr val="0D737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4" name="Freeform 365"/>
            <p:cNvSpPr>
              <a:spLocks/>
            </p:cNvSpPr>
            <p:nvPr/>
          </p:nvSpPr>
          <p:spPr bwMode="auto">
            <a:xfrm>
              <a:off x="4043" y="1946"/>
              <a:ext cx="11" cy="10"/>
            </a:xfrm>
            <a:custGeom>
              <a:avLst/>
              <a:gdLst>
                <a:gd name="T0" fmla="*/ 8 w 11"/>
                <a:gd name="T1" fmla="*/ 9 h 10"/>
                <a:gd name="T2" fmla="*/ 0 w 11"/>
                <a:gd name="T3" fmla="*/ 7 h 10"/>
                <a:gd name="T4" fmla="*/ 1 w 11"/>
                <a:gd name="T5" fmla="*/ 7 h 10"/>
                <a:gd name="T6" fmla="*/ 1 w 11"/>
                <a:gd name="T7" fmla="*/ 5 h 10"/>
                <a:gd name="T8" fmla="*/ 2 w 11"/>
                <a:gd name="T9" fmla="*/ 2 h 10"/>
                <a:gd name="T10" fmla="*/ 3 w 11"/>
                <a:gd name="T11" fmla="*/ 1 h 10"/>
                <a:gd name="T12" fmla="*/ 6 w 11"/>
                <a:gd name="T13" fmla="*/ 0 h 10"/>
                <a:gd name="T14" fmla="*/ 8 w 11"/>
                <a:gd name="T15" fmla="*/ 0 h 10"/>
                <a:gd name="T16" fmla="*/ 10 w 11"/>
                <a:gd name="T17" fmla="*/ 1 h 10"/>
                <a:gd name="T18" fmla="*/ 10 w 11"/>
                <a:gd name="T19" fmla="*/ 3 h 10"/>
                <a:gd name="T20" fmla="*/ 9 w 11"/>
                <a:gd name="T21" fmla="*/ 5 h 10"/>
                <a:gd name="T22" fmla="*/ 8 w 11"/>
                <a:gd name="T23" fmla="*/ 7 h 10"/>
                <a:gd name="T24" fmla="*/ 8 w 11"/>
                <a:gd name="T25" fmla="*/ 8 h 10"/>
                <a:gd name="T26" fmla="*/ 8 w 11"/>
                <a:gd name="T2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10">
                  <a:moveTo>
                    <a:pt x="8" y="9"/>
                  </a:moveTo>
                  <a:lnTo>
                    <a:pt x="0" y="7"/>
                  </a:lnTo>
                  <a:lnTo>
                    <a:pt x="1" y="7"/>
                  </a:lnTo>
                  <a:lnTo>
                    <a:pt x="1" y="5"/>
                  </a:lnTo>
                  <a:lnTo>
                    <a:pt x="2" y="2"/>
                  </a:lnTo>
                  <a:lnTo>
                    <a:pt x="3" y="1"/>
                  </a:lnTo>
                  <a:lnTo>
                    <a:pt x="6" y="0"/>
                  </a:lnTo>
                  <a:lnTo>
                    <a:pt x="8" y="0"/>
                  </a:lnTo>
                  <a:lnTo>
                    <a:pt x="10" y="1"/>
                  </a:lnTo>
                  <a:lnTo>
                    <a:pt x="10" y="3"/>
                  </a:lnTo>
                  <a:lnTo>
                    <a:pt x="9" y="5"/>
                  </a:lnTo>
                  <a:lnTo>
                    <a:pt x="8" y="7"/>
                  </a:lnTo>
                  <a:lnTo>
                    <a:pt x="8" y="8"/>
                  </a:lnTo>
                  <a:lnTo>
                    <a:pt x="8" y="9"/>
                  </a:lnTo>
                </a:path>
              </a:pathLst>
            </a:custGeom>
            <a:solidFill>
              <a:srgbClr val="66A6A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5" name="Freeform 366"/>
            <p:cNvSpPr>
              <a:spLocks/>
            </p:cNvSpPr>
            <p:nvPr/>
          </p:nvSpPr>
          <p:spPr bwMode="auto">
            <a:xfrm>
              <a:off x="4191" y="1898"/>
              <a:ext cx="101" cy="58"/>
            </a:xfrm>
            <a:custGeom>
              <a:avLst/>
              <a:gdLst>
                <a:gd name="T0" fmla="*/ 100 w 101"/>
                <a:gd name="T1" fmla="*/ 34 h 58"/>
                <a:gd name="T2" fmla="*/ 100 w 101"/>
                <a:gd name="T3" fmla="*/ 34 h 58"/>
                <a:gd name="T4" fmla="*/ 100 w 101"/>
                <a:gd name="T5" fmla="*/ 33 h 58"/>
                <a:gd name="T6" fmla="*/ 100 w 101"/>
                <a:gd name="T7" fmla="*/ 31 h 58"/>
                <a:gd name="T8" fmla="*/ 100 w 101"/>
                <a:gd name="T9" fmla="*/ 27 h 58"/>
                <a:gd name="T10" fmla="*/ 98 w 101"/>
                <a:gd name="T11" fmla="*/ 24 h 58"/>
                <a:gd name="T12" fmla="*/ 97 w 101"/>
                <a:gd name="T13" fmla="*/ 22 h 58"/>
                <a:gd name="T14" fmla="*/ 94 w 101"/>
                <a:gd name="T15" fmla="*/ 20 h 58"/>
                <a:gd name="T16" fmla="*/ 92 w 101"/>
                <a:gd name="T17" fmla="*/ 18 h 58"/>
                <a:gd name="T18" fmla="*/ 18 w 101"/>
                <a:gd name="T19" fmla="*/ 0 h 58"/>
                <a:gd name="T20" fmla="*/ 16 w 101"/>
                <a:gd name="T21" fmla="*/ 0 h 58"/>
                <a:gd name="T22" fmla="*/ 12 w 101"/>
                <a:gd name="T23" fmla="*/ 1 h 58"/>
                <a:gd name="T24" fmla="*/ 8 w 101"/>
                <a:gd name="T25" fmla="*/ 5 h 58"/>
                <a:gd name="T26" fmla="*/ 7 w 101"/>
                <a:gd name="T27" fmla="*/ 11 h 58"/>
                <a:gd name="T28" fmla="*/ 6 w 101"/>
                <a:gd name="T29" fmla="*/ 24 h 58"/>
                <a:gd name="T30" fmla="*/ 4 w 101"/>
                <a:gd name="T31" fmla="*/ 26 h 58"/>
                <a:gd name="T32" fmla="*/ 1 w 101"/>
                <a:gd name="T33" fmla="*/ 29 h 58"/>
                <a:gd name="T34" fmla="*/ 0 w 101"/>
                <a:gd name="T35" fmla="*/ 32 h 58"/>
                <a:gd name="T36" fmla="*/ 4 w 101"/>
                <a:gd name="T37" fmla="*/ 34 h 58"/>
                <a:gd name="T38" fmla="*/ 67 w 101"/>
                <a:gd name="T39" fmla="*/ 57 h 58"/>
                <a:gd name="T40" fmla="*/ 69 w 101"/>
                <a:gd name="T41" fmla="*/ 57 h 58"/>
                <a:gd name="T42" fmla="*/ 73 w 101"/>
                <a:gd name="T43" fmla="*/ 56 h 58"/>
                <a:gd name="T44" fmla="*/ 76 w 101"/>
                <a:gd name="T45" fmla="*/ 55 h 58"/>
                <a:gd name="T46" fmla="*/ 78 w 101"/>
                <a:gd name="T47" fmla="*/ 51 h 58"/>
                <a:gd name="T48" fmla="*/ 79 w 101"/>
                <a:gd name="T49" fmla="*/ 50 h 58"/>
                <a:gd name="T50" fmla="*/ 80 w 101"/>
                <a:gd name="T51" fmla="*/ 49 h 58"/>
                <a:gd name="T52" fmla="*/ 82 w 101"/>
                <a:gd name="T53" fmla="*/ 47 h 58"/>
                <a:gd name="T54" fmla="*/ 84 w 101"/>
                <a:gd name="T55" fmla="*/ 45 h 58"/>
                <a:gd name="T56" fmla="*/ 87 w 101"/>
                <a:gd name="T57" fmla="*/ 43 h 58"/>
                <a:gd name="T58" fmla="*/ 91 w 101"/>
                <a:gd name="T59" fmla="*/ 41 h 58"/>
                <a:gd name="T60" fmla="*/ 94 w 101"/>
                <a:gd name="T61" fmla="*/ 38 h 58"/>
                <a:gd name="T62" fmla="*/ 100 w 101"/>
                <a:gd name="T63" fmla="*/ 3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58">
                  <a:moveTo>
                    <a:pt x="100" y="34"/>
                  </a:moveTo>
                  <a:lnTo>
                    <a:pt x="100" y="34"/>
                  </a:lnTo>
                  <a:lnTo>
                    <a:pt x="100" y="33"/>
                  </a:lnTo>
                  <a:lnTo>
                    <a:pt x="100" y="31"/>
                  </a:lnTo>
                  <a:lnTo>
                    <a:pt x="100" y="27"/>
                  </a:lnTo>
                  <a:lnTo>
                    <a:pt x="98" y="24"/>
                  </a:lnTo>
                  <a:lnTo>
                    <a:pt x="97" y="22"/>
                  </a:lnTo>
                  <a:lnTo>
                    <a:pt x="94" y="20"/>
                  </a:lnTo>
                  <a:lnTo>
                    <a:pt x="92" y="18"/>
                  </a:lnTo>
                  <a:lnTo>
                    <a:pt x="18" y="0"/>
                  </a:lnTo>
                  <a:lnTo>
                    <a:pt x="16" y="0"/>
                  </a:lnTo>
                  <a:lnTo>
                    <a:pt x="12" y="1"/>
                  </a:lnTo>
                  <a:lnTo>
                    <a:pt x="8" y="5"/>
                  </a:lnTo>
                  <a:lnTo>
                    <a:pt x="7" y="11"/>
                  </a:lnTo>
                  <a:lnTo>
                    <a:pt x="6" y="24"/>
                  </a:lnTo>
                  <a:lnTo>
                    <a:pt x="4" y="26"/>
                  </a:lnTo>
                  <a:lnTo>
                    <a:pt x="1" y="29"/>
                  </a:lnTo>
                  <a:lnTo>
                    <a:pt x="0" y="32"/>
                  </a:lnTo>
                  <a:lnTo>
                    <a:pt x="4" y="34"/>
                  </a:lnTo>
                  <a:lnTo>
                    <a:pt x="67" y="57"/>
                  </a:lnTo>
                  <a:lnTo>
                    <a:pt x="69" y="57"/>
                  </a:lnTo>
                  <a:lnTo>
                    <a:pt x="73" y="56"/>
                  </a:lnTo>
                  <a:lnTo>
                    <a:pt x="76" y="55"/>
                  </a:lnTo>
                  <a:lnTo>
                    <a:pt x="78" y="51"/>
                  </a:lnTo>
                  <a:lnTo>
                    <a:pt x="79" y="50"/>
                  </a:lnTo>
                  <a:lnTo>
                    <a:pt x="80" y="49"/>
                  </a:lnTo>
                  <a:lnTo>
                    <a:pt x="82" y="47"/>
                  </a:lnTo>
                  <a:lnTo>
                    <a:pt x="84" y="45"/>
                  </a:lnTo>
                  <a:lnTo>
                    <a:pt x="87" y="43"/>
                  </a:lnTo>
                  <a:lnTo>
                    <a:pt x="91" y="41"/>
                  </a:lnTo>
                  <a:lnTo>
                    <a:pt x="94" y="38"/>
                  </a:lnTo>
                  <a:lnTo>
                    <a:pt x="100" y="34"/>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6" name="Freeform 367"/>
            <p:cNvSpPr>
              <a:spLocks/>
            </p:cNvSpPr>
            <p:nvPr/>
          </p:nvSpPr>
          <p:spPr bwMode="auto">
            <a:xfrm>
              <a:off x="4191" y="1898"/>
              <a:ext cx="107" cy="64"/>
            </a:xfrm>
            <a:custGeom>
              <a:avLst/>
              <a:gdLst>
                <a:gd name="T0" fmla="*/ 106 w 107"/>
                <a:gd name="T1" fmla="*/ 38 h 64"/>
                <a:gd name="T2" fmla="*/ 106 w 107"/>
                <a:gd name="T3" fmla="*/ 38 h 64"/>
                <a:gd name="T4" fmla="*/ 106 w 107"/>
                <a:gd name="T5" fmla="*/ 36 h 64"/>
                <a:gd name="T6" fmla="*/ 106 w 107"/>
                <a:gd name="T7" fmla="*/ 34 h 64"/>
                <a:gd name="T8" fmla="*/ 106 w 107"/>
                <a:gd name="T9" fmla="*/ 30 h 64"/>
                <a:gd name="T10" fmla="*/ 104 w 107"/>
                <a:gd name="T11" fmla="*/ 27 h 64"/>
                <a:gd name="T12" fmla="*/ 103 w 107"/>
                <a:gd name="T13" fmla="*/ 24 h 64"/>
                <a:gd name="T14" fmla="*/ 100 w 107"/>
                <a:gd name="T15" fmla="*/ 22 h 64"/>
                <a:gd name="T16" fmla="*/ 97 w 107"/>
                <a:gd name="T17" fmla="*/ 20 h 64"/>
                <a:gd name="T18" fmla="*/ 19 w 107"/>
                <a:gd name="T19" fmla="*/ 0 h 64"/>
                <a:gd name="T20" fmla="*/ 17 w 107"/>
                <a:gd name="T21" fmla="*/ 0 h 64"/>
                <a:gd name="T22" fmla="*/ 13 w 107"/>
                <a:gd name="T23" fmla="*/ 1 h 64"/>
                <a:gd name="T24" fmla="*/ 9 w 107"/>
                <a:gd name="T25" fmla="*/ 5 h 64"/>
                <a:gd name="T26" fmla="*/ 7 w 107"/>
                <a:gd name="T27" fmla="*/ 12 h 64"/>
                <a:gd name="T28" fmla="*/ 6 w 107"/>
                <a:gd name="T29" fmla="*/ 27 h 64"/>
                <a:gd name="T30" fmla="*/ 4 w 107"/>
                <a:gd name="T31" fmla="*/ 29 h 64"/>
                <a:gd name="T32" fmla="*/ 1 w 107"/>
                <a:gd name="T33" fmla="*/ 32 h 64"/>
                <a:gd name="T34" fmla="*/ 0 w 107"/>
                <a:gd name="T35" fmla="*/ 35 h 64"/>
                <a:gd name="T36" fmla="*/ 4 w 107"/>
                <a:gd name="T37" fmla="*/ 38 h 64"/>
                <a:gd name="T38" fmla="*/ 71 w 107"/>
                <a:gd name="T39" fmla="*/ 63 h 64"/>
                <a:gd name="T40" fmla="*/ 73 w 107"/>
                <a:gd name="T41" fmla="*/ 63 h 64"/>
                <a:gd name="T42" fmla="*/ 77 w 107"/>
                <a:gd name="T43" fmla="*/ 62 h 64"/>
                <a:gd name="T44" fmla="*/ 81 w 107"/>
                <a:gd name="T45" fmla="*/ 61 h 64"/>
                <a:gd name="T46" fmla="*/ 83 w 107"/>
                <a:gd name="T47" fmla="*/ 56 h 64"/>
                <a:gd name="T48" fmla="*/ 84 w 107"/>
                <a:gd name="T49" fmla="*/ 55 h 64"/>
                <a:gd name="T50" fmla="*/ 85 w 107"/>
                <a:gd name="T51" fmla="*/ 54 h 64"/>
                <a:gd name="T52" fmla="*/ 87 w 107"/>
                <a:gd name="T53" fmla="*/ 52 h 64"/>
                <a:gd name="T54" fmla="*/ 89 w 107"/>
                <a:gd name="T55" fmla="*/ 50 h 64"/>
                <a:gd name="T56" fmla="*/ 92 w 107"/>
                <a:gd name="T57" fmla="*/ 48 h 64"/>
                <a:gd name="T58" fmla="*/ 96 w 107"/>
                <a:gd name="T59" fmla="*/ 45 h 64"/>
                <a:gd name="T60" fmla="*/ 100 w 107"/>
                <a:gd name="T61" fmla="*/ 42 h 64"/>
                <a:gd name="T62" fmla="*/ 106 w 107"/>
                <a:gd name="T63" fmla="*/ 3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7" h="64">
                  <a:moveTo>
                    <a:pt x="106" y="38"/>
                  </a:moveTo>
                  <a:lnTo>
                    <a:pt x="106" y="38"/>
                  </a:lnTo>
                  <a:lnTo>
                    <a:pt x="106" y="36"/>
                  </a:lnTo>
                  <a:lnTo>
                    <a:pt x="106" y="34"/>
                  </a:lnTo>
                  <a:lnTo>
                    <a:pt x="106" y="30"/>
                  </a:lnTo>
                  <a:lnTo>
                    <a:pt x="104" y="27"/>
                  </a:lnTo>
                  <a:lnTo>
                    <a:pt x="103" y="24"/>
                  </a:lnTo>
                  <a:lnTo>
                    <a:pt x="100" y="22"/>
                  </a:lnTo>
                  <a:lnTo>
                    <a:pt x="97" y="20"/>
                  </a:lnTo>
                  <a:lnTo>
                    <a:pt x="19" y="0"/>
                  </a:lnTo>
                  <a:lnTo>
                    <a:pt x="17" y="0"/>
                  </a:lnTo>
                  <a:lnTo>
                    <a:pt x="13" y="1"/>
                  </a:lnTo>
                  <a:lnTo>
                    <a:pt x="9" y="5"/>
                  </a:lnTo>
                  <a:lnTo>
                    <a:pt x="7" y="12"/>
                  </a:lnTo>
                  <a:lnTo>
                    <a:pt x="6" y="27"/>
                  </a:lnTo>
                  <a:lnTo>
                    <a:pt x="4" y="29"/>
                  </a:lnTo>
                  <a:lnTo>
                    <a:pt x="1" y="32"/>
                  </a:lnTo>
                  <a:lnTo>
                    <a:pt x="0" y="35"/>
                  </a:lnTo>
                  <a:lnTo>
                    <a:pt x="4" y="38"/>
                  </a:lnTo>
                  <a:lnTo>
                    <a:pt x="71" y="63"/>
                  </a:lnTo>
                  <a:lnTo>
                    <a:pt x="73" y="63"/>
                  </a:lnTo>
                  <a:lnTo>
                    <a:pt x="77" y="62"/>
                  </a:lnTo>
                  <a:lnTo>
                    <a:pt x="81" y="61"/>
                  </a:lnTo>
                  <a:lnTo>
                    <a:pt x="83" y="56"/>
                  </a:lnTo>
                  <a:lnTo>
                    <a:pt x="84" y="55"/>
                  </a:lnTo>
                  <a:lnTo>
                    <a:pt x="85" y="54"/>
                  </a:lnTo>
                  <a:lnTo>
                    <a:pt x="87" y="52"/>
                  </a:lnTo>
                  <a:lnTo>
                    <a:pt x="89" y="50"/>
                  </a:lnTo>
                  <a:lnTo>
                    <a:pt x="92" y="48"/>
                  </a:lnTo>
                  <a:lnTo>
                    <a:pt x="96" y="45"/>
                  </a:lnTo>
                  <a:lnTo>
                    <a:pt x="100" y="42"/>
                  </a:lnTo>
                  <a:lnTo>
                    <a:pt x="106" y="3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7" name="Freeform 368"/>
            <p:cNvSpPr>
              <a:spLocks/>
            </p:cNvSpPr>
            <p:nvPr/>
          </p:nvSpPr>
          <p:spPr bwMode="auto">
            <a:xfrm>
              <a:off x="4270" y="1921"/>
              <a:ext cx="19" cy="22"/>
            </a:xfrm>
            <a:custGeom>
              <a:avLst/>
              <a:gdLst>
                <a:gd name="T0" fmla="*/ 18 w 19"/>
                <a:gd name="T1" fmla="*/ 11 h 22"/>
                <a:gd name="T2" fmla="*/ 18 w 19"/>
                <a:gd name="T3" fmla="*/ 9 h 22"/>
                <a:gd name="T4" fmla="*/ 17 w 19"/>
                <a:gd name="T5" fmla="*/ 5 h 22"/>
                <a:gd name="T6" fmla="*/ 16 w 19"/>
                <a:gd name="T7" fmla="*/ 2 h 22"/>
                <a:gd name="T8" fmla="*/ 13 w 19"/>
                <a:gd name="T9" fmla="*/ 0 h 22"/>
                <a:gd name="T10" fmla="*/ 11 w 19"/>
                <a:gd name="T11" fmla="*/ 0 h 22"/>
                <a:gd name="T12" fmla="*/ 8 w 19"/>
                <a:gd name="T13" fmla="*/ 0 h 22"/>
                <a:gd name="T14" fmla="*/ 6 w 19"/>
                <a:gd name="T15" fmla="*/ 1 h 22"/>
                <a:gd name="T16" fmla="*/ 4 w 19"/>
                <a:gd name="T17" fmla="*/ 2 h 22"/>
                <a:gd name="T18" fmla="*/ 2 w 19"/>
                <a:gd name="T19" fmla="*/ 5 h 22"/>
                <a:gd name="T20" fmla="*/ 1 w 19"/>
                <a:gd name="T21" fmla="*/ 6 h 22"/>
                <a:gd name="T22" fmla="*/ 0 w 19"/>
                <a:gd name="T23" fmla="*/ 9 h 22"/>
                <a:gd name="T24" fmla="*/ 1 w 19"/>
                <a:gd name="T25" fmla="*/ 12 h 22"/>
                <a:gd name="T26" fmla="*/ 2 w 19"/>
                <a:gd name="T27" fmla="*/ 21 h 22"/>
                <a:gd name="T28" fmla="*/ 4 w 19"/>
                <a:gd name="T29" fmla="*/ 20 h 22"/>
                <a:gd name="T30" fmla="*/ 6 w 19"/>
                <a:gd name="T31" fmla="*/ 18 h 22"/>
                <a:gd name="T32" fmla="*/ 8 w 19"/>
                <a:gd name="T33" fmla="*/ 16 h 22"/>
                <a:gd name="T34" fmla="*/ 11 w 19"/>
                <a:gd name="T35" fmla="*/ 14 h 22"/>
                <a:gd name="T36" fmla="*/ 14 w 19"/>
                <a:gd name="T37" fmla="*/ 12 h 22"/>
                <a:gd name="T38" fmla="*/ 16 w 19"/>
                <a:gd name="T39" fmla="*/ 12 h 22"/>
                <a:gd name="T40" fmla="*/ 18 w 19"/>
                <a:gd name="T41"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22">
                  <a:moveTo>
                    <a:pt x="18" y="11"/>
                  </a:moveTo>
                  <a:lnTo>
                    <a:pt x="18" y="9"/>
                  </a:lnTo>
                  <a:lnTo>
                    <a:pt x="17" y="5"/>
                  </a:lnTo>
                  <a:lnTo>
                    <a:pt x="16" y="2"/>
                  </a:lnTo>
                  <a:lnTo>
                    <a:pt x="13" y="0"/>
                  </a:lnTo>
                  <a:lnTo>
                    <a:pt x="11" y="0"/>
                  </a:lnTo>
                  <a:lnTo>
                    <a:pt x="8" y="0"/>
                  </a:lnTo>
                  <a:lnTo>
                    <a:pt x="6" y="1"/>
                  </a:lnTo>
                  <a:lnTo>
                    <a:pt x="4" y="2"/>
                  </a:lnTo>
                  <a:lnTo>
                    <a:pt x="2" y="5"/>
                  </a:lnTo>
                  <a:lnTo>
                    <a:pt x="1" y="6"/>
                  </a:lnTo>
                  <a:lnTo>
                    <a:pt x="0" y="9"/>
                  </a:lnTo>
                  <a:lnTo>
                    <a:pt x="1" y="12"/>
                  </a:lnTo>
                  <a:lnTo>
                    <a:pt x="2" y="21"/>
                  </a:lnTo>
                  <a:lnTo>
                    <a:pt x="4" y="20"/>
                  </a:lnTo>
                  <a:lnTo>
                    <a:pt x="6" y="18"/>
                  </a:lnTo>
                  <a:lnTo>
                    <a:pt x="8" y="16"/>
                  </a:lnTo>
                  <a:lnTo>
                    <a:pt x="11" y="14"/>
                  </a:lnTo>
                  <a:lnTo>
                    <a:pt x="14" y="12"/>
                  </a:lnTo>
                  <a:lnTo>
                    <a:pt x="16" y="12"/>
                  </a:lnTo>
                  <a:lnTo>
                    <a:pt x="18" y="11"/>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8" name="Freeform 369"/>
            <p:cNvSpPr>
              <a:spLocks/>
            </p:cNvSpPr>
            <p:nvPr/>
          </p:nvSpPr>
          <p:spPr bwMode="auto">
            <a:xfrm>
              <a:off x="4194" y="1908"/>
              <a:ext cx="69" cy="44"/>
            </a:xfrm>
            <a:custGeom>
              <a:avLst/>
              <a:gdLst>
                <a:gd name="T0" fmla="*/ 67 w 69"/>
                <a:gd name="T1" fmla="*/ 17 h 44"/>
                <a:gd name="T2" fmla="*/ 13 w 69"/>
                <a:gd name="T3" fmla="*/ 1 h 44"/>
                <a:gd name="T4" fmla="*/ 12 w 69"/>
                <a:gd name="T5" fmla="*/ 1 h 44"/>
                <a:gd name="T6" fmla="*/ 9 w 69"/>
                <a:gd name="T7" fmla="*/ 0 h 44"/>
                <a:gd name="T8" fmla="*/ 7 w 69"/>
                <a:gd name="T9" fmla="*/ 1 h 44"/>
                <a:gd name="T10" fmla="*/ 6 w 69"/>
                <a:gd name="T11" fmla="*/ 2 h 44"/>
                <a:gd name="T12" fmla="*/ 4 w 69"/>
                <a:gd name="T13" fmla="*/ 17 h 44"/>
                <a:gd name="T14" fmla="*/ 3 w 69"/>
                <a:gd name="T15" fmla="*/ 18 h 44"/>
                <a:gd name="T16" fmla="*/ 1 w 69"/>
                <a:gd name="T17" fmla="*/ 18 h 44"/>
                <a:gd name="T18" fmla="*/ 0 w 69"/>
                <a:gd name="T19" fmla="*/ 21 h 44"/>
                <a:gd name="T20" fmla="*/ 0 w 69"/>
                <a:gd name="T21" fmla="*/ 24 h 44"/>
                <a:gd name="T22" fmla="*/ 59 w 69"/>
                <a:gd name="T23" fmla="*/ 43 h 44"/>
                <a:gd name="T24" fmla="*/ 61 w 69"/>
                <a:gd name="T25" fmla="*/ 43 h 44"/>
                <a:gd name="T26" fmla="*/ 63 w 69"/>
                <a:gd name="T27" fmla="*/ 42 h 44"/>
                <a:gd name="T28" fmla="*/ 67 w 69"/>
                <a:gd name="T29" fmla="*/ 41 h 44"/>
                <a:gd name="T30" fmla="*/ 68 w 69"/>
                <a:gd name="T31" fmla="*/ 38 h 44"/>
                <a:gd name="T32" fmla="*/ 67 w 69"/>
                <a:gd name="T33" fmla="*/ 35 h 44"/>
                <a:gd name="T34" fmla="*/ 67 w 69"/>
                <a:gd name="T35" fmla="*/ 33 h 44"/>
                <a:gd name="T36" fmla="*/ 66 w 69"/>
                <a:gd name="T37" fmla="*/ 30 h 44"/>
                <a:gd name="T38" fmla="*/ 66 w 69"/>
                <a:gd name="T39" fmla="*/ 26 h 44"/>
                <a:gd name="T40" fmla="*/ 65 w 69"/>
                <a:gd name="T41" fmla="*/ 23 h 44"/>
                <a:gd name="T42" fmla="*/ 66 w 69"/>
                <a:gd name="T43" fmla="*/ 19 h 44"/>
                <a:gd name="T44" fmla="*/ 67 w 69"/>
                <a:gd name="T45" fmla="*/ 1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 h="44">
                  <a:moveTo>
                    <a:pt x="67" y="17"/>
                  </a:moveTo>
                  <a:lnTo>
                    <a:pt x="13" y="1"/>
                  </a:lnTo>
                  <a:lnTo>
                    <a:pt x="12" y="1"/>
                  </a:lnTo>
                  <a:lnTo>
                    <a:pt x="9" y="0"/>
                  </a:lnTo>
                  <a:lnTo>
                    <a:pt x="7" y="1"/>
                  </a:lnTo>
                  <a:lnTo>
                    <a:pt x="6" y="2"/>
                  </a:lnTo>
                  <a:lnTo>
                    <a:pt x="4" y="17"/>
                  </a:lnTo>
                  <a:lnTo>
                    <a:pt x="3" y="18"/>
                  </a:lnTo>
                  <a:lnTo>
                    <a:pt x="1" y="18"/>
                  </a:lnTo>
                  <a:lnTo>
                    <a:pt x="0" y="21"/>
                  </a:lnTo>
                  <a:lnTo>
                    <a:pt x="0" y="24"/>
                  </a:lnTo>
                  <a:lnTo>
                    <a:pt x="59" y="43"/>
                  </a:lnTo>
                  <a:lnTo>
                    <a:pt x="61" y="43"/>
                  </a:lnTo>
                  <a:lnTo>
                    <a:pt x="63" y="42"/>
                  </a:lnTo>
                  <a:lnTo>
                    <a:pt x="67" y="41"/>
                  </a:lnTo>
                  <a:lnTo>
                    <a:pt x="68" y="38"/>
                  </a:lnTo>
                  <a:lnTo>
                    <a:pt x="67" y="35"/>
                  </a:lnTo>
                  <a:lnTo>
                    <a:pt x="67" y="33"/>
                  </a:lnTo>
                  <a:lnTo>
                    <a:pt x="66" y="30"/>
                  </a:lnTo>
                  <a:lnTo>
                    <a:pt x="66" y="26"/>
                  </a:lnTo>
                  <a:lnTo>
                    <a:pt x="65" y="23"/>
                  </a:lnTo>
                  <a:lnTo>
                    <a:pt x="66" y="19"/>
                  </a:lnTo>
                  <a:lnTo>
                    <a:pt x="67" y="17"/>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99" name="Freeform 370"/>
            <p:cNvSpPr>
              <a:spLocks/>
            </p:cNvSpPr>
            <p:nvPr/>
          </p:nvSpPr>
          <p:spPr bwMode="auto">
            <a:xfrm>
              <a:off x="4765" y="2083"/>
              <a:ext cx="93" cy="53"/>
            </a:xfrm>
            <a:custGeom>
              <a:avLst/>
              <a:gdLst>
                <a:gd name="T0" fmla="*/ 92 w 93"/>
                <a:gd name="T1" fmla="*/ 26 h 53"/>
                <a:gd name="T2" fmla="*/ 12 w 93"/>
                <a:gd name="T3" fmla="*/ 0 h 53"/>
                <a:gd name="T4" fmla="*/ 11 w 93"/>
                <a:gd name="T5" fmla="*/ 1 h 53"/>
                <a:gd name="T6" fmla="*/ 8 w 93"/>
                <a:gd name="T7" fmla="*/ 2 h 53"/>
                <a:gd name="T8" fmla="*/ 5 w 93"/>
                <a:gd name="T9" fmla="*/ 5 h 53"/>
                <a:gd name="T10" fmla="*/ 2 w 93"/>
                <a:gd name="T11" fmla="*/ 11 h 53"/>
                <a:gd name="T12" fmla="*/ 2 w 93"/>
                <a:gd name="T13" fmla="*/ 12 h 53"/>
                <a:gd name="T14" fmla="*/ 2 w 93"/>
                <a:gd name="T15" fmla="*/ 13 h 53"/>
                <a:gd name="T16" fmla="*/ 1 w 93"/>
                <a:gd name="T17" fmla="*/ 17 h 53"/>
                <a:gd name="T18" fmla="*/ 0 w 93"/>
                <a:gd name="T19" fmla="*/ 21 h 53"/>
                <a:gd name="T20" fmla="*/ 0 w 93"/>
                <a:gd name="T21" fmla="*/ 26 h 53"/>
                <a:gd name="T22" fmla="*/ 2 w 93"/>
                <a:gd name="T23" fmla="*/ 31 h 53"/>
                <a:gd name="T24" fmla="*/ 4 w 93"/>
                <a:gd name="T25" fmla="*/ 39 h 53"/>
                <a:gd name="T26" fmla="*/ 7 w 93"/>
                <a:gd name="T27" fmla="*/ 45 h 53"/>
                <a:gd name="T28" fmla="*/ 29 w 93"/>
                <a:gd name="T29" fmla="*/ 52 h 53"/>
                <a:gd name="T30" fmla="*/ 92 w 93"/>
                <a:gd name="T31" fmla="*/ 2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53">
                  <a:moveTo>
                    <a:pt x="92" y="26"/>
                  </a:moveTo>
                  <a:lnTo>
                    <a:pt x="12" y="0"/>
                  </a:lnTo>
                  <a:lnTo>
                    <a:pt x="11" y="1"/>
                  </a:lnTo>
                  <a:lnTo>
                    <a:pt x="8" y="2"/>
                  </a:lnTo>
                  <a:lnTo>
                    <a:pt x="5" y="5"/>
                  </a:lnTo>
                  <a:lnTo>
                    <a:pt x="2" y="11"/>
                  </a:lnTo>
                  <a:lnTo>
                    <a:pt x="2" y="12"/>
                  </a:lnTo>
                  <a:lnTo>
                    <a:pt x="2" y="13"/>
                  </a:lnTo>
                  <a:lnTo>
                    <a:pt x="1" y="17"/>
                  </a:lnTo>
                  <a:lnTo>
                    <a:pt x="0" y="21"/>
                  </a:lnTo>
                  <a:lnTo>
                    <a:pt x="0" y="26"/>
                  </a:lnTo>
                  <a:lnTo>
                    <a:pt x="2" y="31"/>
                  </a:lnTo>
                  <a:lnTo>
                    <a:pt x="4" y="39"/>
                  </a:lnTo>
                  <a:lnTo>
                    <a:pt x="7" y="45"/>
                  </a:lnTo>
                  <a:lnTo>
                    <a:pt x="29" y="52"/>
                  </a:lnTo>
                  <a:lnTo>
                    <a:pt x="92" y="26"/>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0" name="Freeform 371"/>
            <p:cNvSpPr>
              <a:spLocks/>
            </p:cNvSpPr>
            <p:nvPr/>
          </p:nvSpPr>
          <p:spPr bwMode="auto">
            <a:xfrm>
              <a:off x="4765" y="2083"/>
              <a:ext cx="99" cy="59"/>
            </a:xfrm>
            <a:custGeom>
              <a:avLst/>
              <a:gdLst>
                <a:gd name="T0" fmla="*/ 98 w 99"/>
                <a:gd name="T1" fmla="*/ 29 h 59"/>
                <a:gd name="T2" fmla="*/ 13 w 99"/>
                <a:gd name="T3" fmla="*/ 0 h 59"/>
                <a:gd name="T4" fmla="*/ 12 w 99"/>
                <a:gd name="T5" fmla="*/ 1 h 59"/>
                <a:gd name="T6" fmla="*/ 8 w 99"/>
                <a:gd name="T7" fmla="*/ 2 h 59"/>
                <a:gd name="T8" fmla="*/ 5 w 99"/>
                <a:gd name="T9" fmla="*/ 6 h 59"/>
                <a:gd name="T10" fmla="*/ 2 w 99"/>
                <a:gd name="T11" fmla="*/ 12 h 59"/>
                <a:gd name="T12" fmla="*/ 2 w 99"/>
                <a:gd name="T13" fmla="*/ 13 h 59"/>
                <a:gd name="T14" fmla="*/ 2 w 99"/>
                <a:gd name="T15" fmla="*/ 15 h 59"/>
                <a:gd name="T16" fmla="*/ 1 w 99"/>
                <a:gd name="T17" fmla="*/ 19 h 59"/>
                <a:gd name="T18" fmla="*/ 0 w 99"/>
                <a:gd name="T19" fmla="*/ 23 h 59"/>
                <a:gd name="T20" fmla="*/ 0 w 99"/>
                <a:gd name="T21" fmla="*/ 29 h 59"/>
                <a:gd name="T22" fmla="*/ 2 w 99"/>
                <a:gd name="T23" fmla="*/ 35 h 59"/>
                <a:gd name="T24" fmla="*/ 4 w 99"/>
                <a:gd name="T25" fmla="*/ 43 h 59"/>
                <a:gd name="T26" fmla="*/ 7 w 99"/>
                <a:gd name="T27" fmla="*/ 50 h 59"/>
                <a:gd name="T28" fmla="*/ 31 w 99"/>
                <a:gd name="T29" fmla="*/ 58 h 59"/>
                <a:gd name="T30" fmla="*/ 98 w 99"/>
                <a:gd name="T31" fmla="*/ 2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9" h="59">
                  <a:moveTo>
                    <a:pt x="98" y="29"/>
                  </a:moveTo>
                  <a:lnTo>
                    <a:pt x="13" y="0"/>
                  </a:lnTo>
                  <a:lnTo>
                    <a:pt x="12" y="1"/>
                  </a:lnTo>
                  <a:lnTo>
                    <a:pt x="8" y="2"/>
                  </a:lnTo>
                  <a:lnTo>
                    <a:pt x="5" y="6"/>
                  </a:lnTo>
                  <a:lnTo>
                    <a:pt x="2" y="12"/>
                  </a:lnTo>
                  <a:lnTo>
                    <a:pt x="2" y="13"/>
                  </a:lnTo>
                  <a:lnTo>
                    <a:pt x="2" y="15"/>
                  </a:lnTo>
                  <a:lnTo>
                    <a:pt x="1" y="19"/>
                  </a:lnTo>
                  <a:lnTo>
                    <a:pt x="0" y="23"/>
                  </a:lnTo>
                  <a:lnTo>
                    <a:pt x="0" y="29"/>
                  </a:lnTo>
                  <a:lnTo>
                    <a:pt x="2" y="35"/>
                  </a:lnTo>
                  <a:lnTo>
                    <a:pt x="4" y="43"/>
                  </a:lnTo>
                  <a:lnTo>
                    <a:pt x="7" y="50"/>
                  </a:lnTo>
                  <a:lnTo>
                    <a:pt x="31" y="58"/>
                  </a:lnTo>
                  <a:lnTo>
                    <a:pt x="98" y="2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1" name="Freeform 372"/>
            <p:cNvSpPr>
              <a:spLocks/>
            </p:cNvSpPr>
            <p:nvPr/>
          </p:nvSpPr>
          <p:spPr bwMode="auto">
            <a:xfrm>
              <a:off x="4772" y="2084"/>
              <a:ext cx="77" cy="26"/>
            </a:xfrm>
            <a:custGeom>
              <a:avLst/>
              <a:gdLst>
                <a:gd name="T0" fmla="*/ 76 w 77"/>
                <a:gd name="T1" fmla="*/ 21 h 26"/>
                <a:gd name="T2" fmla="*/ 6 w 77"/>
                <a:gd name="T3" fmla="*/ 0 h 26"/>
                <a:gd name="T4" fmla="*/ 6 w 77"/>
                <a:gd name="T5" fmla="*/ 0 h 26"/>
                <a:gd name="T6" fmla="*/ 4 w 77"/>
                <a:gd name="T7" fmla="*/ 1 h 26"/>
                <a:gd name="T8" fmla="*/ 2 w 77"/>
                <a:gd name="T9" fmla="*/ 2 h 26"/>
                <a:gd name="T10" fmla="*/ 0 w 77"/>
                <a:gd name="T11" fmla="*/ 4 h 26"/>
                <a:gd name="T12" fmla="*/ 65 w 77"/>
                <a:gd name="T13" fmla="*/ 25 h 26"/>
                <a:gd name="T14" fmla="*/ 76 w 77"/>
                <a:gd name="T15" fmla="*/ 21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26">
                  <a:moveTo>
                    <a:pt x="76" y="21"/>
                  </a:moveTo>
                  <a:lnTo>
                    <a:pt x="6" y="0"/>
                  </a:lnTo>
                  <a:lnTo>
                    <a:pt x="6" y="0"/>
                  </a:lnTo>
                  <a:lnTo>
                    <a:pt x="4" y="1"/>
                  </a:lnTo>
                  <a:lnTo>
                    <a:pt x="2" y="2"/>
                  </a:lnTo>
                  <a:lnTo>
                    <a:pt x="0" y="4"/>
                  </a:lnTo>
                  <a:lnTo>
                    <a:pt x="65" y="25"/>
                  </a:lnTo>
                  <a:lnTo>
                    <a:pt x="76" y="21"/>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2" name="Freeform 373"/>
            <p:cNvSpPr>
              <a:spLocks/>
            </p:cNvSpPr>
            <p:nvPr/>
          </p:nvSpPr>
          <p:spPr bwMode="auto">
            <a:xfrm>
              <a:off x="4612" y="2368"/>
              <a:ext cx="23" cy="45"/>
            </a:xfrm>
            <a:custGeom>
              <a:avLst/>
              <a:gdLst>
                <a:gd name="T0" fmla="*/ 22 w 23"/>
                <a:gd name="T1" fmla="*/ 32 h 45"/>
                <a:gd name="T2" fmla="*/ 0 w 23"/>
                <a:gd name="T3" fmla="*/ 44 h 45"/>
                <a:gd name="T4" fmla="*/ 0 w 23"/>
                <a:gd name="T5" fmla="*/ 12 h 45"/>
                <a:gd name="T6" fmla="*/ 0 w 23"/>
                <a:gd name="T7" fmla="*/ 11 h 45"/>
                <a:gd name="T8" fmla="*/ 2 w 23"/>
                <a:gd name="T9" fmla="*/ 10 h 45"/>
                <a:gd name="T10" fmla="*/ 5 w 23"/>
                <a:gd name="T11" fmla="*/ 7 h 45"/>
                <a:gd name="T12" fmla="*/ 9 w 23"/>
                <a:gd name="T13" fmla="*/ 4 h 45"/>
                <a:gd name="T14" fmla="*/ 12 w 23"/>
                <a:gd name="T15" fmla="*/ 1 h 45"/>
                <a:gd name="T16" fmla="*/ 16 w 23"/>
                <a:gd name="T17" fmla="*/ 0 h 45"/>
                <a:gd name="T18" fmla="*/ 19 w 23"/>
                <a:gd name="T19" fmla="*/ 0 h 45"/>
                <a:gd name="T20" fmla="*/ 21 w 23"/>
                <a:gd name="T21" fmla="*/ 1 h 45"/>
                <a:gd name="T22" fmla="*/ 21 w 23"/>
                <a:gd name="T23" fmla="*/ 30 h 45"/>
                <a:gd name="T24" fmla="*/ 22 w 23"/>
                <a:gd name="T25"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45">
                  <a:moveTo>
                    <a:pt x="22" y="32"/>
                  </a:moveTo>
                  <a:lnTo>
                    <a:pt x="0" y="44"/>
                  </a:lnTo>
                  <a:lnTo>
                    <a:pt x="0" y="12"/>
                  </a:lnTo>
                  <a:lnTo>
                    <a:pt x="0" y="11"/>
                  </a:lnTo>
                  <a:lnTo>
                    <a:pt x="2" y="10"/>
                  </a:lnTo>
                  <a:lnTo>
                    <a:pt x="5" y="7"/>
                  </a:lnTo>
                  <a:lnTo>
                    <a:pt x="9" y="4"/>
                  </a:lnTo>
                  <a:lnTo>
                    <a:pt x="12" y="1"/>
                  </a:lnTo>
                  <a:lnTo>
                    <a:pt x="16" y="0"/>
                  </a:lnTo>
                  <a:lnTo>
                    <a:pt x="19" y="0"/>
                  </a:lnTo>
                  <a:lnTo>
                    <a:pt x="21" y="1"/>
                  </a:lnTo>
                  <a:lnTo>
                    <a:pt x="21" y="30"/>
                  </a:lnTo>
                  <a:lnTo>
                    <a:pt x="22" y="32"/>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3" name="Freeform 374"/>
            <p:cNvSpPr>
              <a:spLocks/>
            </p:cNvSpPr>
            <p:nvPr/>
          </p:nvSpPr>
          <p:spPr bwMode="auto">
            <a:xfrm>
              <a:off x="4596" y="2364"/>
              <a:ext cx="33" cy="49"/>
            </a:xfrm>
            <a:custGeom>
              <a:avLst/>
              <a:gdLst>
                <a:gd name="T0" fmla="*/ 32 w 33"/>
                <a:gd name="T1" fmla="*/ 3 h 49"/>
                <a:gd name="T2" fmla="*/ 20 w 33"/>
                <a:gd name="T3" fmla="*/ 0 h 49"/>
                <a:gd name="T4" fmla="*/ 19 w 33"/>
                <a:gd name="T5" fmla="*/ 0 h 49"/>
                <a:gd name="T6" fmla="*/ 16 w 33"/>
                <a:gd name="T7" fmla="*/ 1 h 49"/>
                <a:gd name="T8" fmla="*/ 13 w 33"/>
                <a:gd name="T9" fmla="*/ 3 h 49"/>
                <a:gd name="T10" fmla="*/ 10 w 33"/>
                <a:gd name="T11" fmla="*/ 4 h 49"/>
                <a:gd name="T12" fmla="*/ 7 w 33"/>
                <a:gd name="T13" fmla="*/ 6 h 49"/>
                <a:gd name="T14" fmla="*/ 4 w 33"/>
                <a:gd name="T15" fmla="*/ 9 h 49"/>
                <a:gd name="T16" fmla="*/ 1 w 33"/>
                <a:gd name="T17" fmla="*/ 12 h 49"/>
                <a:gd name="T18" fmla="*/ 0 w 33"/>
                <a:gd name="T19" fmla="*/ 41 h 49"/>
                <a:gd name="T20" fmla="*/ 13 w 33"/>
                <a:gd name="T21" fmla="*/ 48 h 49"/>
                <a:gd name="T22" fmla="*/ 32 w 33"/>
                <a:gd name="T23" fmla="*/ 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49">
                  <a:moveTo>
                    <a:pt x="32" y="3"/>
                  </a:moveTo>
                  <a:lnTo>
                    <a:pt x="20" y="0"/>
                  </a:lnTo>
                  <a:lnTo>
                    <a:pt x="19" y="0"/>
                  </a:lnTo>
                  <a:lnTo>
                    <a:pt x="16" y="1"/>
                  </a:lnTo>
                  <a:lnTo>
                    <a:pt x="13" y="3"/>
                  </a:lnTo>
                  <a:lnTo>
                    <a:pt x="10" y="4"/>
                  </a:lnTo>
                  <a:lnTo>
                    <a:pt x="7" y="6"/>
                  </a:lnTo>
                  <a:lnTo>
                    <a:pt x="4" y="9"/>
                  </a:lnTo>
                  <a:lnTo>
                    <a:pt x="1" y="12"/>
                  </a:lnTo>
                  <a:lnTo>
                    <a:pt x="0" y="41"/>
                  </a:lnTo>
                  <a:lnTo>
                    <a:pt x="13" y="48"/>
                  </a:lnTo>
                  <a:lnTo>
                    <a:pt x="32" y="3"/>
                  </a:lnTo>
                </a:path>
              </a:pathLst>
            </a:custGeom>
            <a:solidFill>
              <a:srgbClr val="0D737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4" name="Freeform 375"/>
            <p:cNvSpPr>
              <a:spLocks/>
            </p:cNvSpPr>
            <p:nvPr/>
          </p:nvSpPr>
          <p:spPr bwMode="auto">
            <a:xfrm>
              <a:off x="4693" y="2349"/>
              <a:ext cx="67" cy="30"/>
            </a:xfrm>
            <a:custGeom>
              <a:avLst/>
              <a:gdLst>
                <a:gd name="T0" fmla="*/ 66 w 67"/>
                <a:gd name="T1" fmla="*/ 3 h 30"/>
                <a:gd name="T2" fmla="*/ 54 w 67"/>
                <a:gd name="T3" fmla="*/ 0 h 30"/>
                <a:gd name="T4" fmla="*/ 54 w 67"/>
                <a:gd name="T5" fmla="*/ 1 h 30"/>
                <a:gd name="T6" fmla="*/ 52 w 67"/>
                <a:gd name="T7" fmla="*/ 3 h 30"/>
                <a:gd name="T8" fmla="*/ 49 w 67"/>
                <a:gd name="T9" fmla="*/ 7 h 30"/>
                <a:gd name="T10" fmla="*/ 44 w 67"/>
                <a:gd name="T11" fmla="*/ 10 h 30"/>
                <a:gd name="T12" fmla="*/ 37 w 67"/>
                <a:gd name="T13" fmla="*/ 13 h 30"/>
                <a:gd name="T14" fmla="*/ 27 w 67"/>
                <a:gd name="T15" fmla="*/ 17 h 30"/>
                <a:gd name="T16" fmla="*/ 15 w 67"/>
                <a:gd name="T17" fmla="*/ 18 h 30"/>
                <a:gd name="T18" fmla="*/ 0 w 67"/>
                <a:gd name="T19" fmla="*/ 18 h 30"/>
                <a:gd name="T20" fmla="*/ 14 w 67"/>
                <a:gd name="T21" fmla="*/ 23 h 30"/>
                <a:gd name="T22" fmla="*/ 24 w 67"/>
                <a:gd name="T23" fmla="*/ 29 h 30"/>
                <a:gd name="T24" fmla="*/ 57 w 67"/>
                <a:gd name="T25" fmla="*/ 24 h 30"/>
                <a:gd name="T26" fmla="*/ 66 w 67"/>
                <a:gd name="T27" fmla="*/ 3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30">
                  <a:moveTo>
                    <a:pt x="66" y="3"/>
                  </a:moveTo>
                  <a:lnTo>
                    <a:pt x="54" y="0"/>
                  </a:lnTo>
                  <a:lnTo>
                    <a:pt x="54" y="1"/>
                  </a:lnTo>
                  <a:lnTo>
                    <a:pt x="52" y="3"/>
                  </a:lnTo>
                  <a:lnTo>
                    <a:pt x="49" y="7"/>
                  </a:lnTo>
                  <a:lnTo>
                    <a:pt x="44" y="10"/>
                  </a:lnTo>
                  <a:lnTo>
                    <a:pt x="37" y="13"/>
                  </a:lnTo>
                  <a:lnTo>
                    <a:pt x="27" y="17"/>
                  </a:lnTo>
                  <a:lnTo>
                    <a:pt x="15" y="18"/>
                  </a:lnTo>
                  <a:lnTo>
                    <a:pt x="0" y="18"/>
                  </a:lnTo>
                  <a:lnTo>
                    <a:pt x="14" y="23"/>
                  </a:lnTo>
                  <a:lnTo>
                    <a:pt x="24" y="29"/>
                  </a:lnTo>
                  <a:lnTo>
                    <a:pt x="57" y="24"/>
                  </a:lnTo>
                  <a:lnTo>
                    <a:pt x="66" y="3"/>
                  </a:lnTo>
                </a:path>
              </a:pathLst>
            </a:custGeom>
            <a:solidFill>
              <a:srgbClr val="0D737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5" name="Freeform 376"/>
            <p:cNvSpPr>
              <a:spLocks/>
            </p:cNvSpPr>
            <p:nvPr/>
          </p:nvSpPr>
          <p:spPr bwMode="auto">
            <a:xfrm>
              <a:off x="4708" y="2353"/>
              <a:ext cx="52" cy="52"/>
            </a:xfrm>
            <a:custGeom>
              <a:avLst/>
              <a:gdLst>
                <a:gd name="T0" fmla="*/ 51 w 52"/>
                <a:gd name="T1" fmla="*/ 0 h 52"/>
                <a:gd name="T2" fmla="*/ 50 w 52"/>
                <a:gd name="T3" fmla="*/ 1 h 52"/>
                <a:gd name="T4" fmla="*/ 48 w 52"/>
                <a:gd name="T5" fmla="*/ 4 h 52"/>
                <a:gd name="T6" fmla="*/ 45 w 52"/>
                <a:gd name="T7" fmla="*/ 8 h 52"/>
                <a:gd name="T8" fmla="*/ 39 w 52"/>
                <a:gd name="T9" fmla="*/ 13 h 52"/>
                <a:gd name="T10" fmla="*/ 32 w 52"/>
                <a:gd name="T11" fmla="*/ 17 h 52"/>
                <a:gd name="T12" fmla="*/ 23 w 52"/>
                <a:gd name="T13" fmla="*/ 21 h 52"/>
                <a:gd name="T14" fmla="*/ 13 w 52"/>
                <a:gd name="T15" fmla="*/ 22 h 52"/>
                <a:gd name="T16" fmla="*/ 0 w 52"/>
                <a:gd name="T17" fmla="*/ 21 h 52"/>
                <a:gd name="T18" fmla="*/ 0 w 52"/>
                <a:gd name="T19" fmla="*/ 48 h 52"/>
                <a:gd name="T20" fmla="*/ 3 w 52"/>
                <a:gd name="T21" fmla="*/ 51 h 52"/>
                <a:gd name="T22" fmla="*/ 51 w 52"/>
                <a:gd name="T23" fmla="*/ 28 h 52"/>
                <a:gd name="T24" fmla="*/ 51 w 52"/>
                <a:gd name="T2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52">
                  <a:moveTo>
                    <a:pt x="51" y="0"/>
                  </a:moveTo>
                  <a:lnTo>
                    <a:pt x="50" y="1"/>
                  </a:lnTo>
                  <a:lnTo>
                    <a:pt x="48" y="4"/>
                  </a:lnTo>
                  <a:lnTo>
                    <a:pt x="45" y="8"/>
                  </a:lnTo>
                  <a:lnTo>
                    <a:pt x="39" y="13"/>
                  </a:lnTo>
                  <a:lnTo>
                    <a:pt x="32" y="17"/>
                  </a:lnTo>
                  <a:lnTo>
                    <a:pt x="23" y="21"/>
                  </a:lnTo>
                  <a:lnTo>
                    <a:pt x="13" y="22"/>
                  </a:lnTo>
                  <a:lnTo>
                    <a:pt x="0" y="21"/>
                  </a:lnTo>
                  <a:lnTo>
                    <a:pt x="0" y="48"/>
                  </a:lnTo>
                  <a:lnTo>
                    <a:pt x="3" y="51"/>
                  </a:lnTo>
                  <a:lnTo>
                    <a:pt x="51" y="28"/>
                  </a:lnTo>
                  <a:lnTo>
                    <a:pt x="51" y="0"/>
                  </a:lnTo>
                </a:path>
              </a:pathLst>
            </a:custGeom>
            <a:solidFill>
              <a:srgbClr val="7FB2B2"/>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6" name="Freeform 377"/>
            <p:cNvSpPr>
              <a:spLocks/>
            </p:cNvSpPr>
            <p:nvPr/>
          </p:nvSpPr>
          <p:spPr bwMode="auto">
            <a:xfrm>
              <a:off x="4810" y="2280"/>
              <a:ext cx="11" cy="14"/>
            </a:xfrm>
            <a:custGeom>
              <a:avLst/>
              <a:gdLst>
                <a:gd name="T0" fmla="*/ 0 w 11"/>
                <a:gd name="T1" fmla="*/ 5 h 14"/>
                <a:gd name="T2" fmla="*/ 1 w 11"/>
                <a:gd name="T3" fmla="*/ 2 h 14"/>
                <a:gd name="T4" fmla="*/ 3 w 11"/>
                <a:gd name="T5" fmla="*/ 1 h 14"/>
                <a:gd name="T6" fmla="*/ 5 w 11"/>
                <a:gd name="T7" fmla="*/ 0 h 14"/>
                <a:gd name="T8" fmla="*/ 7 w 11"/>
                <a:gd name="T9" fmla="*/ 0 h 14"/>
                <a:gd name="T10" fmla="*/ 9 w 11"/>
                <a:gd name="T11" fmla="*/ 1 h 14"/>
                <a:gd name="T12" fmla="*/ 9 w 11"/>
                <a:gd name="T13" fmla="*/ 3 h 14"/>
                <a:gd name="T14" fmla="*/ 10 w 11"/>
                <a:gd name="T15" fmla="*/ 5 h 14"/>
                <a:gd name="T16" fmla="*/ 9 w 11"/>
                <a:gd name="T17" fmla="*/ 8 h 14"/>
                <a:gd name="T18" fmla="*/ 9 w 11"/>
                <a:gd name="T19" fmla="*/ 10 h 14"/>
                <a:gd name="T20" fmla="*/ 7 w 11"/>
                <a:gd name="T21" fmla="*/ 12 h 14"/>
                <a:gd name="T22" fmla="*/ 5 w 11"/>
                <a:gd name="T23" fmla="*/ 13 h 14"/>
                <a:gd name="T24" fmla="*/ 3 w 11"/>
                <a:gd name="T25" fmla="*/ 13 h 14"/>
                <a:gd name="T26" fmla="*/ 2 w 11"/>
                <a:gd name="T27" fmla="*/ 12 h 14"/>
                <a:gd name="T28" fmla="*/ 1 w 11"/>
                <a:gd name="T29" fmla="*/ 10 h 14"/>
                <a:gd name="T30" fmla="*/ 0 w 11"/>
                <a:gd name="T31" fmla="*/ 8 h 14"/>
                <a:gd name="T32" fmla="*/ 0 w 11"/>
                <a:gd name="T33"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 h="14">
                  <a:moveTo>
                    <a:pt x="0" y="5"/>
                  </a:moveTo>
                  <a:lnTo>
                    <a:pt x="1" y="2"/>
                  </a:lnTo>
                  <a:lnTo>
                    <a:pt x="3" y="1"/>
                  </a:lnTo>
                  <a:lnTo>
                    <a:pt x="5" y="0"/>
                  </a:lnTo>
                  <a:lnTo>
                    <a:pt x="7" y="0"/>
                  </a:lnTo>
                  <a:lnTo>
                    <a:pt x="9" y="1"/>
                  </a:lnTo>
                  <a:lnTo>
                    <a:pt x="9" y="3"/>
                  </a:lnTo>
                  <a:lnTo>
                    <a:pt x="10" y="5"/>
                  </a:lnTo>
                  <a:lnTo>
                    <a:pt x="9" y="8"/>
                  </a:lnTo>
                  <a:lnTo>
                    <a:pt x="9" y="10"/>
                  </a:lnTo>
                  <a:lnTo>
                    <a:pt x="7" y="12"/>
                  </a:lnTo>
                  <a:lnTo>
                    <a:pt x="5" y="13"/>
                  </a:lnTo>
                  <a:lnTo>
                    <a:pt x="3" y="13"/>
                  </a:lnTo>
                  <a:lnTo>
                    <a:pt x="2" y="12"/>
                  </a:lnTo>
                  <a:lnTo>
                    <a:pt x="1" y="10"/>
                  </a:lnTo>
                  <a:lnTo>
                    <a:pt x="0" y="8"/>
                  </a:lnTo>
                  <a:lnTo>
                    <a:pt x="0" y="5"/>
                  </a:lnTo>
                </a:path>
              </a:pathLst>
            </a:custGeom>
            <a:solidFill>
              <a:srgbClr val="549494"/>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7" name="Freeform 378"/>
            <p:cNvSpPr>
              <a:spLocks/>
            </p:cNvSpPr>
            <p:nvPr/>
          </p:nvSpPr>
          <p:spPr bwMode="auto">
            <a:xfrm>
              <a:off x="4810" y="2280"/>
              <a:ext cx="17" cy="20"/>
            </a:xfrm>
            <a:custGeom>
              <a:avLst/>
              <a:gdLst>
                <a:gd name="T0" fmla="*/ 0 w 17"/>
                <a:gd name="T1" fmla="*/ 7 h 20"/>
                <a:gd name="T2" fmla="*/ 0 w 17"/>
                <a:gd name="T3" fmla="*/ 7 h 20"/>
                <a:gd name="T4" fmla="*/ 2 w 17"/>
                <a:gd name="T5" fmla="*/ 3 h 20"/>
                <a:gd name="T6" fmla="*/ 4 w 17"/>
                <a:gd name="T7" fmla="*/ 1 h 20"/>
                <a:gd name="T8" fmla="*/ 8 w 17"/>
                <a:gd name="T9" fmla="*/ 0 h 20"/>
                <a:gd name="T10" fmla="*/ 11 w 17"/>
                <a:gd name="T11" fmla="*/ 0 h 20"/>
                <a:gd name="T12" fmla="*/ 14 w 17"/>
                <a:gd name="T13" fmla="*/ 1 h 20"/>
                <a:gd name="T14" fmla="*/ 15 w 17"/>
                <a:gd name="T15" fmla="*/ 4 h 20"/>
                <a:gd name="T16" fmla="*/ 16 w 17"/>
                <a:gd name="T17" fmla="*/ 7 h 20"/>
                <a:gd name="T18" fmla="*/ 15 w 17"/>
                <a:gd name="T19" fmla="*/ 11 h 20"/>
                <a:gd name="T20" fmla="*/ 14 w 17"/>
                <a:gd name="T21" fmla="*/ 15 h 20"/>
                <a:gd name="T22" fmla="*/ 11 w 17"/>
                <a:gd name="T23" fmla="*/ 17 h 20"/>
                <a:gd name="T24" fmla="*/ 8 w 17"/>
                <a:gd name="T25" fmla="*/ 19 h 20"/>
                <a:gd name="T26" fmla="*/ 5 w 17"/>
                <a:gd name="T27" fmla="*/ 19 h 20"/>
                <a:gd name="T28" fmla="*/ 3 w 17"/>
                <a:gd name="T29" fmla="*/ 17 h 20"/>
                <a:gd name="T30" fmla="*/ 1 w 17"/>
                <a:gd name="T31" fmla="*/ 15 h 20"/>
                <a:gd name="T32" fmla="*/ 0 w 17"/>
                <a:gd name="T33" fmla="*/ 11 h 20"/>
                <a:gd name="T34" fmla="*/ 0 w 17"/>
                <a:gd name="T35" fmla="*/ 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20">
                  <a:moveTo>
                    <a:pt x="0" y="7"/>
                  </a:moveTo>
                  <a:lnTo>
                    <a:pt x="0" y="7"/>
                  </a:lnTo>
                  <a:lnTo>
                    <a:pt x="2" y="3"/>
                  </a:lnTo>
                  <a:lnTo>
                    <a:pt x="4" y="1"/>
                  </a:lnTo>
                  <a:lnTo>
                    <a:pt x="8" y="0"/>
                  </a:lnTo>
                  <a:lnTo>
                    <a:pt x="11" y="0"/>
                  </a:lnTo>
                  <a:lnTo>
                    <a:pt x="14" y="1"/>
                  </a:lnTo>
                  <a:lnTo>
                    <a:pt x="15" y="4"/>
                  </a:lnTo>
                  <a:lnTo>
                    <a:pt x="16" y="7"/>
                  </a:lnTo>
                  <a:lnTo>
                    <a:pt x="15" y="11"/>
                  </a:lnTo>
                  <a:lnTo>
                    <a:pt x="14" y="15"/>
                  </a:lnTo>
                  <a:lnTo>
                    <a:pt x="11" y="17"/>
                  </a:lnTo>
                  <a:lnTo>
                    <a:pt x="8" y="19"/>
                  </a:lnTo>
                  <a:lnTo>
                    <a:pt x="5" y="19"/>
                  </a:lnTo>
                  <a:lnTo>
                    <a:pt x="3" y="17"/>
                  </a:lnTo>
                  <a:lnTo>
                    <a:pt x="1" y="15"/>
                  </a:lnTo>
                  <a:lnTo>
                    <a:pt x="0" y="11"/>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8" name="Freeform 379"/>
            <p:cNvSpPr>
              <a:spLocks/>
            </p:cNvSpPr>
            <p:nvPr/>
          </p:nvSpPr>
          <p:spPr bwMode="auto">
            <a:xfrm>
              <a:off x="4812" y="2282"/>
              <a:ext cx="13" cy="14"/>
            </a:xfrm>
            <a:custGeom>
              <a:avLst/>
              <a:gdLst>
                <a:gd name="T0" fmla="*/ 12 w 13"/>
                <a:gd name="T1" fmla="*/ 0 h 14"/>
                <a:gd name="T2" fmla="*/ 12 w 13"/>
                <a:gd name="T3" fmla="*/ 0 h 14"/>
                <a:gd name="T4" fmla="*/ 12 w 13"/>
                <a:gd name="T5" fmla="*/ 2 h 14"/>
                <a:gd name="T6" fmla="*/ 12 w 13"/>
                <a:gd name="T7" fmla="*/ 3 h 14"/>
                <a:gd name="T8" fmla="*/ 10 w 13"/>
                <a:gd name="T9" fmla="*/ 7 h 14"/>
                <a:gd name="T10" fmla="*/ 7 w 13"/>
                <a:gd name="T11" fmla="*/ 10 h 14"/>
                <a:gd name="T12" fmla="*/ 4 w 13"/>
                <a:gd name="T13" fmla="*/ 13 h 14"/>
                <a:gd name="T14" fmla="*/ 0 w 13"/>
                <a:gd name="T15" fmla="*/ 1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4">
                  <a:moveTo>
                    <a:pt x="12" y="0"/>
                  </a:moveTo>
                  <a:lnTo>
                    <a:pt x="12" y="0"/>
                  </a:lnTo>
                  <a:lnTo>
                    <a:pt x="12" y="2"/>
                  </a:lnTo>
                  <a:lnTo>
                    <a:pt x="12" y="3"/>
                  </a:lnTo>
                  <a:lnTo>
                    <a:pt x="10" y="7"/>
                  </a:lnTo>
                  <a:lnTo>
                    <a:pt x="7" y="10"/>
                  </a:lnTo>
                  <a:lnTo>
                    <a:pt x="4" y="13"/>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09" name="Freeform 380"/>
            <p:cNvSpPr>
              <a:spLocks/>
            </p:cNvSpPr>
            <p:nvPr/>
          </p:nvSpPr>
          <p:spPr bwMode="auto">
            <a:xfrm>
              <a:off x="4811" y="2280"/>
              <a:ext cx="5" cy="9"/>
            </a:xfrm>
            <a:custGeom>
              <a:avLst/>
              <a:gdLst>
                <a:gd name="T0" fmla="*/ 4 w 5"/>
                <a:gd name="T1" fmla="*/ 2 h 9"/>
                <a:gd name="T2" fmla="*/ 4 w 5"/>
                <a:gd name="T3" fmla="*/ 3 h 9"/>
                <a:gd name="T4" fmla="*/ 4 w 5"/>
                <a:gd name="T5" fmla="*/ 5 h 9"/>
                <a:gd name="T6" fmla="*/ 2 w 5"/>
                <a:gd name="T7" fmla="*/ 6 h 9"/>
                <a:gd name="T8" fmla="*/ 1 w 5"/>
                <a:gd name="T9" fmla="*/ 8 h 9"/>
                <a:gd name="T10" fmla="*/ 0 w 5"/>
                <a:gd name="T11" fmla="*/ 7 h 9"/>
                <a:gd name="T12" fmla="*/ 0 w 5"/>
                <a:gd name="T13" fmla="*/ 7 h 9"/>
                <a:gd name="T14" fmla="*/ 0 w 5"/>
                <a:gd name="T15" fmla="*/ 5 h 9"/>
                <a:gd name="T16" fmla="*/ 0 w 5"/>
                <a:gd name="T17" fmla="*/ 4 h 9"/>
                <a:gd name="T18" fmla="*/ 1 w 5"/>
                <a:gd name="T19" fmla="*/ 1 h 9"/>
                <a:gd name="T20" fmla="*/ 2 w 5"/>
                <a:gd name="T21" fmla="*/ 0 h 9"/>
                <a:gd name="T22" fmla="*/ 4 w 5"/>
                <a:gd name="T23" fmla="*/ 1 h 9"/>
                <a:gd name="T24" fmla="*/ 4 w 5"/>
                <a:gd name="T25"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9">
                  <a:moveTo>
                    <a:pt x="4" y="2"/>
                  </a:moveTo>
                  <a:lnTo>
                    <a:pt x="4" y="3"/>
                  </a:lnTo>
                  <a:lnTo>
                    <a:pt x="4" y="5"/>
                  </a:lnTo>
                  <a:lnTo>
                    <a:pt x="2" y="6"/>
                  </a:lnTo>
                  <a:lnTo>
                    <a:pt x="1" y="8"/>
                  </a:lnTo>
                  <a:lnTo>
                    <a:pt x="0" y="7"/>
                  </a:lnTo>
                  <a:lnTo>
                    <a:pt x="0" y="7"/>
                  </a:lnTo>
                  <a:lnTo>
                    <a:pt x="0" y="5"/>
                  </a:lnTo>
                  <a:lnTo>
                    <a:pt x="0" y="4"/>
                  </a:lnTo>
                  <a:lnTo>
                    <a:pt x="1" y="1"/>
                  </a:lnTo>
                  <a:lnTo>
                    <a:pt x="2" y="0"/>
                  </a:lnTo>
                  <a:lnTo>
                    <a:pt x="4" y="1"/>
                  </a:lnTo>
                  <a:lnTo>
                    <a:pt x="4" y="2"/>
                  </a:lnTo>
                </a:path>
              </a:pathLst>
            </a:custGeom>
            <a:solidFill>
              <a:srgbClr val="A6CCCC"/>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0" name="Freeform 381"/>
            <p:cNvSpPr>
              <a:spLocks/>
            </p:cNvSpPr>
            <p:nvPr/>
          </p:nvSpPr>
          <p:spPr bwMode="auto">
            <a:xfrm>
              <a:off x="4811" y="2280"/>
              <a:ext cx="11" cy="15"/>
            </a:xfrm>
            <a:custGeom>
              <a:avLst/>
              <a:gdLst>
                <a:gd name="T0" fmla="*/ 10 w 11"/>
                <a:gd name="T1" fmla="*/ 4 h 15"/>
                <a:gd name="T2" fmla="*/ 10 w 11"/>
                <a:gd name="T3" fmla="*/ 4 h 15"/>
                <a:gd name="T4" fmla="*/ 10 w 11"/>
                <a:gd name="T5" fmla="*/ 5 h 15"/>
                <a:gd name="T6" fmla="*/ 9 w 11"/>
                <a:gd name="T7" fmla="*/ 8 h 15"/>
                <a:gd name="T8" fmla="*/ 6 w 11"/>
                <a:gd name="T9" fmla="*/ 11 h 15"/>
                <a:gd name="T10" fmla="*/ 2 w 11"/>
                <a:gd name="T11" fmla="*/ 14 h 15"/>
                <a:gd name="T12" fmla="*/ 0 w 11"/>
                <a:gd name="T13" fmla="*/ 13 h 15"/>
                <a:gd name="T14" fmla="*/ 0 w 11"/>
                <a:gd name="T15" fmla="*/ 12 h 15"/>
                <a:gd name="T16" fmla="*/ 0 w 11"/>
                <a:gd name="T17" fmla="*/ 9 h 15"/>
                <a:gd name="T18" fmla="*/ 0 w 11"/>
                <a:gd name="T19" fmla="*/ 7 h 15"/>
                <a:gd name="T20" fmla="*/ 3 w 11"/>
                <a:gd name="T21" fmla="*/ 2 h 15"/>
                <a:gd name="T22" fmla="*/ 6 w 11"/>
                <a:gd name="T23" fmla="*/ 0 h 15"/>
                <a:gd name="T24" fmla="*/ 9 w 11"/>
                <a:gd name="T25" fmla="*/ 1 h 15"/>
                <a:gd name="T26" fmla="*/ 10 w 11"/>
                <a:gd name="T27"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15">
                  <a:moveTo>
                    <a:pt x="10" y="4"/>
                  </a:moveTo>
                  <a:lnTo>
                    <a:pt x="10" y="4"/>
                  </a:lnTo>
                  <a:lnTo>
                    <a:pt x="10" y="5"/>
                  </a:lnTo>
                  <a:lnTo>
                    <a:pt x="9" y="8"/>
                  </a:lnTo>
                  <a:lnTo>
                    <a:pt x="6" y="11"/>
                  </a:lnTo>
                  <a:lnTo>
                    <a:pt x="2" y="14"/>
                  </a:lnTo>
                  <a:lnTo>
                    <a:pt x="0" y="13"/>
                  </a:lnTo>
                  <a:lnTo>
                    <a:pt x="0" y="12"/>
                  </a:lnTo>
                  <a:lnTo>
                    <a:pt x="0" y="9"/>
                  </a:lnTo>
                  <a:lnTo>
                    <a:pt x="0" y="7"/>
                  </a:lnTo>
                  <a:lnTo>
                    <a:pt x="3" y="2"/>
                  </a:lnTo>
                  <a:lnTo>
                    <a:pt x="6" y="0"/>
                  </a:lnTo>
                  <a:lnTo>
                    <a:pt x="9" y="1"/>
                  </a:lnTo>
                  <a:lnTo>
                    <a:pt x="10" y="4"/>
                  </a:lnTo>
                </a:path>
              </a:pathLst>
            </a:custGeom>
            <a:noFill/>
            <a:ln w="12700" cap="rnd" cmpd="sng">
              <a:solidFill>
                <a:srgbClr val="7DB0B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1" name="Freeform 382"/>
            <p:cNvSpPr>
              <a:spLocks/>
            </p:cNvSpPr>
            <p:nvPr/>
          </p:nvSpPr>
          <p:spPr bwMode="auto">
            <a:xfrm>
              <a:off x="4304" y="2121"/>
              <a:ext cx="30" cy="26"/>
            </a:xfrm>
            <a:custGeom>
              <a:avLst/>
              <a:gdLst>
                <a:gd name="T0" fmla="*/ 28 w 30"/>
                <a:gd name="T1" fmla="*/ 11 h 26"/>
                <a:gd name="T2" fmla="*/ 26 w 30"/>
                <a:gd name="T3" fmla="*/ 14 h 26"/>
                <a:gd name="T4" fmla="*/ 5 w 30"/>
                <a:gd name="T5" fmla="*/ 25 h 26"/>
                <a:gd name="T6" fmla="*/ 0 w 30"/>
                <a:gd name="T7" fmla="*/ 2 h 26"/>
                <a:gd name="T8" fmla="*/ 2 w 30"/>
                <a:gd name="T9" fmla="*/ 0 h 26"/>
                <a:gd name="T10" fmla="*/ 29 w 30"/>
                <a:gd name="T11" fmla="*/ 10 h 26"/>
                <a:gd name="T12" fmla="*/ 28 w 30"/>
                <a:gd name="T13" fmla="*/ 11 h 26"/>
              </a:gdLst>
              <a:ahLst/>
              <a:cxnLst>
                <a:cxn ang="0">
                  <a:pos x="T0" y="T1"/>
                </a:cxn>
                <a:cxn ang="0">
                  <a:pos x="T2" y="T3"/>
                </a:cxn>
                <a:cxn ang="0">
                  <a:pos x="T4" y="T5"/>
                </a:cxn>
                <a:cxn ang="0">
                  <a:pos x="T6" y="T7"/>
                </a:cxn>
                <a:cxn ang="0">
                  <a:pos x="T8" y="T9"/>
                </a:cxn>
                <a:cxn ang="0">
                  <a:pos x="T10" y="T11"/>
                </a:cxn>
                <a:cxn ang="0">
                  <a:pos x="T12" y="T13"/>
                </a:cxn>
              </a:cxnLst>
              <a:rect l="0" t="0" r="r" b="b"/>
              <a:pathLst>
                <a:path w="30" h="26">
                  <a:moveTo>
                    <a:pt x="28" y="11"/>
                  </a:moveTo>
                  <a:lnTo>
                    <a:pt x="26" y="14"/>
                  </a:lnTo>
                  <a:lnTo>
                    <a:pt x="5" y="25"/>
                  </a:lnTo>
                  <a:lnTo>
                    <a:pt x="0" y="2"/>
                  </a:lnTo>
                  <a:lnTo>
                    <a:pt x="2" y="0"/>
                  </a:lnTo>
                  <a:lnTo>
                    <a:pt x="29" y="10"/>
                  </a:lnTo>
                  <a:lnTo>
                    <a:pt x="28" y="11"/>
                  </a:lnTo>
                </a:path>
              </a:pathLst>
            </a:custGeom>
            <a:solidFill>
              <a:srgbClr val="1F7878"/>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2" name="Freeform 383"/>
            <p:cNvSpPr>
              <a:spLocks/>
            </p:cNvSpPr>
            <p:nvPr/>
          </p:nvSpPr>
          <p:spPr bwMode="auto">
            <a:xfrm>
              <a:off x="4304" y="2121"/>
              <a:ext cx="36" cy="32"/>
            </a:xfrm>
            <a:custGeom>
              <a:avLst/>
              <a:gdLst>
                <a:gd name="T0" fmla="*/ 34 w 36"/>
                <a:gd name="T1" fmla="*/ 14 h 32"/>
                <a:gd name="T2" fmla="*/ 31 w 36"/>
                <a:gd name="T3" fmla="*/ 17 h 32"/>
                <a:gd name="T4" fmla="*/ 6 w 36"/>
                <a:gd name="T5" fmla="*/ 31 h 32"/>
                <a:gd name="T6" fmla="*/ 0 w 36"/>
                <a:gd name="T7" fmla="*/ 2 h 32"/>
                <a:gd name="T8" fmla="*/ 2 w 36"/>
                <a:gd name="T9" fmla="*/ 0 h 32"/>
                <a:gd name="T10" fmla="*/ 35 w 36"/>
                <a:gd name="T11" fmla="*/ 12 h 32"/>
                <a:gd name="T12" fmla="*/ 34 w 36"/>
                <a:gd name="T13" fmla="*/ 14 h 32"/>
              </a:gdLst>
              <a:ahLst/>
              <a:cxnLst>
                <a:cxn ang="0">
                  <a:pos x="T0" y="T1"/>
                </a:cxn>
                <a:cxn ang="0">
                  <a:pos x="T2" y="T3"/>
                </a:cxn>
                <a:cxn ang="0">
                  <a:pos x="T4" y="T5"/>
                </a:cxn>
                <a:cxn ang="0">
                  <a:pos x="T6" y="T7"/>
                </a:cxn>
                <a:cxn ang="0">
                  <a:pos x="T8" y="T9"/>
                </a:cxn>
                <a:cxn ang="0">
                  <a:pos x="T10" y="T11"/>
                </a:cxn>
                <a:cxn ang="0">
                  <a:pos x="T12" y="T13"/>
                </a:cxn>
              </a:cxnLst>
              <a:rect l="0" t="0" r="r" b="b"/>
              <a:pathLst>
                <a:path w="36" h="32">
                  <a:moveTo>
                    <a:pt x="34" y="14"/>
                  </a:moveTo>
                  <a:lnTo>
                    <a:pt x="31" y="17"/>
                  </a:lnTo>
                  <a:lnTo>
                    <a:pt x="6" y="31"/>
                  </a:lnTo>
                  <a:lnTo>
                    <a:pt x="0" y="2"/>
                  </a:lnTo>
                  <a:lnTo>
                    <a:pt x="2" y="0"/>
                  </a:lnTo>
                  <a:lnTo>
                    <a:pt x="35" y="12"/>
                  </a:lnTo>
                  <a:lnTo>
                    <a:pt x="34" y="14"/>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3" name="Freeform 384"/>
            <p:cNvSpPr>
              <a:spLocks/>
            </p:cNvSpPr>
            <p:nvPr/>
          </p:nvSpPr>
          <p:spPr bwMode="auto">
            <a:xfrm>
              <a:off x="4304" y="2123"/>
              <a:ext cx="25" cy="23"/>
            </a:xfrm>
            <a:custGeom>
              <a:avLst/>
              <a:gdLst>
                <a:gd name="T0" fmla="*/ 5 w 25"/>
                <a:gd name="T1" fmla="*/ 22 h 23"/>
                <a:gd name="T2" fmla="*/ 24 w 25"/>
                <a:gd name="T3" fmla="*/ 9 h 23"/>
                <a:gd name="T4" fmla="*/ 0 w 25"/>
                <a:gd name="T5" fmla="*/ 0 h 23"/>
                <a:gd name="T6" fmla="*/ 5 w 25"/>
                <a:gd name="T7" fmla="*/ 22 h 23"/>
              </a:gdLst>
              <a:ahLst/>
              <a:cxnLst>
                <a:cxn ang="0">
                  <a:pos x="T0" y="T1"/>
                </a:cxn>
                <a:cxn ang="0">
                  <a:pos x="T2" y="T3"/>
                </a:cxn>
                <a:cxn ang="0">
                  <a:pos x="T4" y="T5"/>
                </a:cxn>
                <a:cxn ang="0">
                  <a:pos x="T6" y="T7"/>
                </a:cxn>
              </a:cxnLst>
              <a:rect l="0" t="0" r="r" b="b"/>
              <a:pathLst>
                <a:path w="25" h="23">
                  <a:moveTo>
                    <a:pt x="5" y="22"/>
                  </a:moveTo>
                  <a:lnTo>
                    <a:pt x="24" y="9"/>
                  </a:lnTo>
                  <a:lnTo>
                    <a:pt x="0" y="0"/>
                  </a:lnTo>
                  <a:lnTo>
                    <a:pt x="5" y="22"/>
                  </a:lnTo>
                </a:path>
              </a:pathLst>
            </a:custGeom>
            <a:solidFill>
              <a:srgbClr val="BFD9D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4" name="Freeform 385"/>
            <p:cNvSpPr>
              <a:spLocks/>
            </p:cNvSpPr>
            <p:nvPr/>
          </p:nvSpPr>
          <p:spPr bwMode="auto">
            <a:xfrm>
              <a:off x="5001" y="1993"/>
              <a:ext cx="16" cy="28"/>
            </a:xfrm>
            <a:custGeom>
              <a:avLst/>
              <a:gdLst>
                <a:gd name="T0" fmla="*/ 0 w 16"/>
                <a:gd name="T1" fmla="*/ 25 h 28"/>
                <a:gd name="T2" fmla="*/ 0 w 16"/>
                <a:gd name="T3" fmla="*/ 24 h 28"/>
                <a:gd name="T4" fmla="*/ 0 w 16"/>
                <a:gd name="T5" fmla="*/ 21 h 28"/>
                <a:gd name="T6" fmla="*/ 1 w 16"/>
                <a:gd name="T7" fmla="*/ 18 h 28"/>
                <a:gd name="T8" fmla="*/ 1 w 16"/>
                <a:gd name="T9" fmla="*/ 13 h 28"/>
                <a:gd name="T10" fmla="*/ 1 w 16"/>
                <a:gd name="T11" fmla="*/ 9 h 28"/>
                <a:gd name="T12" fmla="*/ 4 w 16"/>
                <a:gd name="T13" fmla="*/ 6 h 28"/>
                <a:gd name="T14" fmla="*/ 5 w 16"/>
                <a:gd name="T15" fmla="*/ 2 h 28"/>
                <a:gd name="T16" fmla="*/ 8 w 16"/>
                <a:gd name="T17" fmla="*/ 0 h 28"/>
                <a:gd name="T18" fmla="*/ 11 w 16"/>
                <a:gd name="T19" fmla="*/ 1 h 28"/>
                <a:gd name="T20" fmla="*/ 13 w 16"/>
                <a:gd name="T21" fmla="*/ 2 h 28"/>
                <a:gd name="T22" fmla="*/ 14 w 16"/>
                <a:gd name="T23" fmla="*/ 6 h 28"/>
                <a:gd name="T24" fmla="*/ 15 w 16"/>
                <a:gd name="T25" fmla="*/ 8 h 28"/>
                <a:gd name="T26" fmla="*/ 15 w 16"/>
                <a:gd name="T27" fmla="*/ 9 h 28"/>
                <a:gd name="T28" fmla="*/ 15 w 16"/>
                <a:gd name="T29" fmla="*/ 12 h 28"/>
                <a:gd name="T30" fmla="*/ 15 w 16"/>
                <a:gd name="T31" fmla="*/ 16 h 28"/>
                <a:gd name="T32" fmla="*/ 14 w 16"/>
                <a:gd name="T33" fmla="*/ 20 h 28"/>
                <a:gd name="T34" fmla="*/ 13 w 16"/>
                <a:gd name="T35" fmla="*/ 23 h 28"/>
                <a:gd name="T36" fmla="*/ 11 w 16"/>
                <a:gd name="T37" fmla="*/ 25 h 28"/>
                <a:gd name="T38" fmla="*/ 8 w 16"/>
                <a:gd name="T39" fmla="*/ 27 h 28"/>
                <a:gd name="T40" fmla="*/ 4 w 16"/>
                <a:gd name="T41" fmla="*/ 27 h 28"/>
                <a:gd name="T42" fmla="*/ 1 w 16"/>
                <a:gd name="T43" fmla="*/ 26 h 28"/>
                <a:gd name="T44" fmla="*/ 1 w 16"/>
                <a:gd name="T45" fmla="*/ 25 h 28"/>
                <a:gd name="T46" fmla="*/ 0 w 16"/>
                <a:gd name="T47"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 h="28">
                  <a:moveTo>
                    <a:pt x="0" y="25"/>
                  </a:moveTo>
                  <a:lnTo>
                    <a:pt x="0" y="24"/>
                  </a:lnTo>
                  <a:lnTo>
                    <a:pt x="0" y="21"/>
                  </a:lnTo>
                  <a:lnTo>
                    <a:pt x="1" y="18"/>
                  </a:lnTo>
                  <a:lnTo>
                    <a:pt x="1" y="13"/>
                  </a:lnTo>
                  <a:lnTo>
                    <a:pt x="1" y="9"/>
                  </a:lnTo>
                  <a:lnTo>
                    <a:pt x="4" y="6"/>
                  </a:lnTo>
                  <a:lnTo>
                    <a:pt x="5" y="2"/>
                  </a:lnTo>
                  <a:lnTo>
                    <a:pt x="8" y="0"/>
                  </a:lnTo>
                  <a:lnTo>
                    <a:pt x="11" y="1"/>
                  </a:lnTo>
                  <a:lnTo>
                    <a:pt x="13" y="2"/>
                  </a:lnTo>
                  <a:lnTo>
                    <a:pt x="14" y="6"/>
                  </a:lnTo>
                  <a:lnTo>
                    <a:pt x="15" y="8"/>
                  </a:lnTo>
                  <a:lnTo>
                    <a:pt x="15" y="9"/>
                  </a:lnTo>
                  <a:lnTo>
                    <a:pt x="15" y="12"/>
                  </a:lnTo>
                  <a:lnTo>
                    <a:pt x="15" y="16"/>
                  </a:lnTo>
                  <a:lnTo>
                    <a:pt x="14" y="20"/>
                  </a:lnTo>
                  <a:lnTo>
                    <a:pt x="13" y="23"/>
                  </a:lnTo>
                  <a:lnTo>
                    <a:pt x="11" y="25"/>
                  </a:lnTo>
                  <a:lnTo>
                    <a:pt x="8" y="27"/>
                  </a:lnTo>
                  <a:lnTo>
                    <a:pt x="4" y="27"/>
                  </a:lnTo>
                  <a:lnTo>
                    <a:pt x="1" y="26"/>
                  </a:lnTo>
                  <a:lnTo>
                    <a:pt x="1" y="25"/>
                  </a:lnTo>
                  <a:lnTo>
                    <a:pt x="0" y="25"/>
                  </a:lnTo>
                </a:path>
              </a:pathLst>
            </a:custGeom>
            <a:solidFill>
              <a:srgbClr val="00191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5" name="Freeform 386"/>
            <p:cNvSpPr>
              <a:spLocks/>
            </p:cNvSpPr>
            <p:nvPr/>
          </p:nvSpPr>
          <p:spPr bwMode="auto">
            <a:xfrm>
              <a:off x="5001" y="2006"/>
              <a:ext cx="16" cy="15"/>
            </a:xfrm>
            <a:custGeom>
              <a:avLst/>
              <a:gdLst>
                <a:gd name="T0" fmla="*/ 0 w 16"/>
                <a:gd name="T1" fmla="*/ 12 h 15"/>
                <a:gd name="T2" fmla="*/ 0 w 16"/>
                <a:gd name="T3" fmla="*/ 12 h 15"/>
                <a:gd name="T4" fmla="*/ 0 w 16"/>
                <a:gd name="T5" fmla="*/ 10 h 15"/>
                <a:gd name="T6" fmla="*/ 0 w 16"/>
                <a:gd name="T7" fmla="*/ 8 h 15"/>
                <a:gd name="T8" fmla="*/ 1 w 16"/>
                <a:gd name="T9" fmla="*/ 6 h 15"/>
                <a:gd name="T10" fmla="*/ 1 w 16"/>
                <a:gd name="T11" fmla="*/ 4 h 15"/>
                <a:gd name="T12" fmla="*/ 1 w 16"/>
                <a:gd name="T13" fmla="*/ 2 h 15"/>
                <a:gd name="T14" fmla="*/ 1 w 16"/>
                <a:gd name="T15" fmla="*/ 1 h 15"/>
                <a:gd name="T16" fmla="*/ 1 w 16"/>
                <a:gd name="T17" fmla="*/ 0 h 15"/>
                <a:gd name="T18" fmla="*/ 3 w 16"/>
                <a:gd name="T19" fmla="*/ 1 h 15"/>
                <a:gd name="T20" fmla="*/ 4 w 16"/>
                <a:gd name="T21" fmla="*/ 1 h 15"/>
                <a:gd name="T22" fmla="*/ 6 w 16"/>
                <a:gd name="T23" fmla="*/ 1 h 15"/>
                <a:gd name="T24" fmla="*/ 9 w 16"/>
                <a:gd name="T25" fmla="*/ 2 h 15"/>
                <a:gd name="T26" fmla="*/ 11 w 16"/>
                <a:gd name="T27" fmla="*/ 3 h 15"/>
                <a:gd name="T28" fmla="*/ 13 w 16"/>
                <a:gd name="T29" fmla="*/ 4 h 15"/>
                <a:gd name="T30" fmla="*/ 14 w 16"/>
                <a:gd name="T31" fmla="*/ 4 h 15"/>
                <a:gd name="T32" fmla="*/ 15 w 16"/>
                <a:gd name="T33" fmla="*/ 4 h 15"/>
                <a:gd name="T34" fmla="*/ 15 w 16"/>
                <a:gd name="T35" fmla="*/ 5 h 15"/>
                <a:gd name="T36" fmla="*/ 15 w 16"/>
                <a:gd name="T37" fmla="*/ 6 h 15"/>
                <a:gd name="T38" fmla="*/ 14 w 16"/>
                <a:gd name="T39" fmla="*/ 8 h 15"/>
                <a:gd name="T40" fmla="*/ 13 w 16"/>
                <a:gd name="T41" fmla="*/ 11 h 15"/>
                <a:gd name="T42" fmla="*/ 11 w 16"/>
                <a:gd name="T43" fmla="*/ 13 h 15"/>
                <a:gd name="T44" fmla="*/ 8 w 16"/>
                <a:gd name="T45" fmla="*/ 14 h 15"/>
                <a:gd name="T46" fmla="*/ 4 w 16"/>
                <a:gd name="T47" fmla="*/ 14 h 15"/>
                <a:gd name="T48" fmla="*/ 1 w 16"/>
                <a:gd name="T49" fmla="*/ 13 h 15"/>
                <a:gd name="T50" fmla="*/ 1 w 16"/>
                <a:gd name="T51" fmla="*/ 13 h 15"/>
                <a:gd name="T52" fmla="*/ 0 w 16"/>
                <a:gd name="T5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15">
                  <a:moveTo>
                    <a:pt x="0" y="12"/>
                  </a:moveTo>
                  <a:lnTo>
                    <a:pt x="0" y="12"/>
                  </a:lnTo>
                  <a:lnTo>
                    <a:pt x="0" y="10"/>
                  </a:lnTo>
                  <a:lnTo>
                    <a:pt x="0" y="8"/>
                  </a:lnTo>
                  <a:lnTo>
                    <a:pt x="1" y="6"/>
                  </a:lnTo>
                  <a:lnTo>
                    <a:pt x="1" y="4"/>
                  </a:lnTo>
                  <a:lnTo>
                    <a:pt x="1" y="2"/>
                  </a:lnTo>
                  <a:lnTo>
                    <a:pt x="1" y="1"/>
                  </a:lnTo>
                  <a:lnTo>
                    <a:pt x="1" y="0"/>
                  </a:lnTo>
                  <a:lnTo>
                    <a:pt x="3" y="1"/>
                  </a:lnTo>
                  <a:lnTo>
                    <a:pt x="4" y="1"/>
                  </a:lnTo>
                  <a:lnTo>
                    <a:pt x="6" y="1"/>
                  </a:lnTo>
                  <a:lnTo>
                    <a:pt x="9" y="2"/>
                  </a:lnTo>
                  <a:lnTo>
                    <a:pt x="11" y="3"/>
                  </a:lnTo>
                  <a:lnTo>
                    <a:pt x="13" y="4"/>
                  </a:lnTo>
                  <a:lnTo>
                    <a:pt x="14" y="4"/>
                  </a:lnTo>
                  <a:lnTo>
                    <a:pt x="15" y="4"/>
                  </a:lnTo>
                  <a:lnTo>
                    <a:pt x="15" y="5"/>
                  </a:lnTo>
                  <a:lnTo>
                    <a:pt x="15" y="6"/>
                  </a:lnTo>
                  <a:lnTo>
                    <a:pt x="14" y="8"/>
                  </a:lnTo>
                  <a:lnTo>
                    <a:pt x="13" y="11"/>
                  </a:lnTo>
                  <a:lnTo>
                    <a:pt x="11" y="13"/>
                  </a:lnTo>
                  <a:lnTo>
                    <a:pt x="8" y="14"/>
                  </a:lnTo>
                  <a:lnTo>
                    <a:pt x="4" y="14"/>
                  </a:lnTo>
                  <a:lnTo>
                    <a:pt x="1" y="13"/>
                  </a:lnTo>
                  <a:lnTo>
                    <a:pt x="1" y="13"/>
                  </a:lnTo>
                  <a:lnTo>
                    <a:pt x="0" y="12"/>
                  </a:lnTo>
                </a:path>
              </a:pathLst>
            </a:custGeom>
            <a:solidFill>
              <a:srgbClr val="00333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6" name="Freeform 387"/>
            <p:cNvSpPr>
              <a:spLocks/>
            </p:cNvSpPr>
            <p:nvPr/>
          </p:nvSpPr>
          <p:spPr bwMode="auto">
            <a:xfrm>
              <a:off x="4146" y="2557"/>
              <a:ext cx="2" cy="17"/>
            </a:xfrm>
            <a:custGeom>
              <a:avLst/>
              <a:gdLst>
                <a:gd name="T0" fmla="*/ 1 w 2"/>
                <a:gd name="T1" fmla="*/ 16 h 17"/>
                <a:gd name="T2" fmla="*/ 1 w 2"/>
                <a:gd name="T3" fmla="*/ 15 h 17"/>
                <a:gd name="T4" fmla="*/ 0 w 2"/>
                <a:gd name="T5" fmla="*/ 12 h 17"/>
                <a:gd name="T6" fmla="*/ 0 w 2"/>
                <a:gd name="T7" fmla="*/ 10 h 17"/>
                <a:gd name="T8" fmla="*/ 0 w 2"/>
                <a:gd name="T9" fmla="*/ 6 h 17"/>
                <a:gd name="T10" fmla="*/ 0 w 2"/>
                <a:gd name="T11" fmla="*/ 3 h 17"/>
                <a:gd name="T12" fmla="*/ 0 w 2"/>
                <a:gd name="T13" fmla="*/ 1 h 17"/>
                <a:gd name="T14" fmla="*/ 0 w 2"/>
                <a:gd name="T15" fmla="*/ 0 h 17"/>
                <a:gd name="T16" fmla="*/ 1 w 2"/>
                <a:gd name="T17" fmla="*/ 0 h 17"/>
                <a:gd name="T18" fmla="*/ 1 w 2"/>
                <a:gd name="T19" fmla="*/ 1 h 17"/>
                <a:gd name="T20" fmla="*/ 1 w 2"/>
                <a:gd name="T21" fmla="*/ 1 h 17"/>
                <a:gd name="T22" fmla="*/ 1 w 2"/>
                <a:gd name="T23" fmla="*/ 1 h 17"/>
                <a:gd name="T24" fmla="*/ 1 w 2"/>
                <a:gd name="T25" fmla="*/ 3 h 17"/>
                <a:gd name="T26" fmla="*/ 1 w 2"/>
                <a:gd name="T2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17">
                  <a:moveTo>
                    <a:pt x="1" y="16"/>
                  </a:moveTo>
                  <a:lnTo>
                    <a:pt x="1" y="15"/>
                  </a:lnTo>
                  <a:lnTo>
                    <a:pt x="0" y="12"/>
                  </a:lnTo>
                  <a:lnTo>
                    <a:pt x="0" y="10"/>
                  </a:lnTo>
                  <a:lnTo>
                    <a:pt x="0" y="6"/>
                  </a:lnTo>
                  <a:lnTo>
                    <a:pt x="0" y="3"/>
                  </a:lnTo>
                  <a:lnTo>
                    <a:pt x="0" y="1"/>
                  </a:lnTo>
                  <a:lnTo>
                    <a:pt x="0" y="0"/>
                  </a:lnTo>
                  <a:lnTo>
                    <a:pt x="1" y="0"/>
                  </a:lnTo>
                  <a:lnTo>
                    <a:pt x="1" y="1"/>
                  </a:lnTo>
                  <a:lnTo>
                    <a:pt x="1" y="1"/>
                  </a:lnTo>
                  <a:lnTo>
                    <a:pt x="1" y="1"/>
                  </a:lnTo>
                  <a:lnTo>
                    <a:pt x="1" y="3"/>
                  </a:lnTo>
                  <a:lnTo>
                    <a:pt x="1" y="16"/>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7" name="Freeform 388"/>
            <p:cNvSpPr>
              <a:spLocks/>
            </p:cNvSpPr>
            <p:nvPr/>
          </p:nvSpPr>
          <p:spPr bwMode="auto">
            <a:xfrm>
              <a:off x="4075" y="2521"/>
              <a:ext cx="9" cy="47"/>
            </a:xfrm>
            <a:custGeom>
              <a:avLst/>
              <a:gdLst>
                <a:gd name="T0" fmla="*/ 8 w 9"/>
                <a:gd name="T1" fmla="*/ 26 h 47"/>
                <a:gd name="T2" fmla="*/ 8 w 9"/>
                <a:gd name="T3" fmla="*/ 28 h 47"/>
                <a:gd name="T4" fmla="*/ 8 w 9"/>
                <a:gd name="T5" fmla="*/ 32 h 47"/>
                <a:gd name="T6" fmla="*/ 7 w 9"/>
                <a:gd name="T7" fmla="*/ 35 h 47"/>
                <a:gd name="T8" fmla="*/ 7 w 9"/>
                <a:gd name="T9" fmla="*/ 39 h 47"/>
                <a:gd name="T10" fmla="*/ 7 w 9"/>
                <a:gd name="T11" fmla="*/ 42 h 47"/>
                <a:gd name="T12" fmla="*/ 6 w 9"/>
                <a:gd name="T13" fmla="*/ 44 h 47"/>
                <a:gd name="T14" fmla="*/ 5 w 9"/>
                <a:gd name="T15" fmla="*/ 46 h 47"/>
                <a:gd name="T16" fmla="*/ 4 w 9"/>
                <a:gd name="T17" fmla="*/ 45 h 47"/>
                <a:gd name="T18" fmla="*/ 2 w 9"/>
                <a:gd name="T19" fmla="*/ 43 h 47"/>
                <a:gd name="T20" fmla="*/ 2 w 9"/>
                <a:gd name="T21" fmla="*/ 42 h 47"/>
                <a:gd name="T22" fmla="*/ 1 w 9"/>
                <a:gd name="T23" fmla="*/ 37 h 47"/>
                <a:gd name="T24" fmla="*/ 1 w 9"/>
                <a:gd name="T25" fmla="*/ 34 h 47"/>
                <a:gd name="T26" fmla="*/ 0 w 9"/>
                <a:gd name="T27" fmla="*/ 30 h 47"/>
                <a:gd name="T28" fmla="*/ 0 w 9"/>
                <a:gd name="T29" fmla="*/ 27 h 47"/>
                <a:gd name="T30" fmla="*/ 0 w 9"/>
                <a:gd name="T31" fmla="*/ 23 h 47"/>
                <a:gd name="T32" fmla="*/ 0 w 9"/>
                <a:gd name="T33" fmla="*/ 20 h 47"/>
                <a:gd name="T34" fmla="*/ 0 w 9"/>
                <a:gd name="T35" fmla="*/ 16 h 47"/>
                <a:gd name="T36" fmla="*/ 0 w 9"/>
                <a:gd name="T37" fmla="*/ 12 h 47"/>
                <a:gd name="T38" fmla="*/ 0 w 9"/>
                <a:gd name="T39" fmla="*/ 9 h 47"/>
                <a:gd name="T40" fmla="*/ 1 w 9"/>
                <a:gd name="T41" fmla="*/ 5 h 47"/>
                <a:gd name="T42" fmla="*/ 1 w 9"/>
                <a:gd name="T43" fmla="*/ 3 h 47"/>
                <a:gd name="T44" fmla="*/ 2 w 9"/>
                <a:gd name="T45" fmla="*/ 1 h 47"/>
                <a:gd name="T46" fmla="*/ 3 w 9"/>
                <a:gd name="T47" fmla="*/ 0 h 47"/>
                <a:gd name="T48" fmla="*/ 4 w 9"/>
                <a:gd name="T49" fmla="*/ 0 h 47"/>
                <a:gd name="T50" fmla="*/ 5 w 9"/>
                <a:gd name="T51" fmla="*/ 2 h 47"/>
                <a:gd name="T52" fmla="*/ 6 w 9"/>
                <a:gd name="T53" fmla="*/ 4 h 47"/>
                <a:gd name="T54" fmla="*/ 6 w 9"/>
                <a:gd name="T55" fmla="*/ 6 h 47"/>
                <a:gd name="T56" fmla="*/ 7 w 9"/>
                <a:gd name="T57" fmla="*/ 10 h 47"/>
                <a:gd name="T58" fmla="*/ 7 w 9"/>
                <a:gd name="T59" fmla="*/ 13 h 47"/>
                <a:gd name="T60" fmla="*/ 8 w 9"/>
                <a:gd name="T61" fmla="*/ 18 h 47"/>
                <a:gd name="T62" fmla="*/ 8 w 9"/>
                <a:gd name="T63" fmla="*/ 22 h 47"/>
                <a:gd name="T64" fmla="*/ 8 w 9"/>
                <a:gd name="T6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 h="47">
                  <a:moveTo>
                    <a:pt x="8" y="26"/>
                  </a:moveTo>
                  <a:lnTo>
                    <a:pt x="8" y="28"/>
                  </a:lnTo>
                  <a:lnTo>
                    <a:pt x="8" y="32"/>
                  </a:lnTo>
                  <a:lnTo>
                    <a:pt x="7" y="35"/>
                  </a:lnTo>
                  <a:lnTo>
                    <a:pt x="7" y="39"/>
                  </a:lnTo>
                  <a:lnTo>
                    <a:pt x="7" y="42"/>
                  </a:lnTo>
                  <a:lnTo>
                    <a:pt x="6" y="44"/>
                  </a:lnTo>
                  <a:lnTo>
                    <a:pt x="5" y="46"/>
                  </a:lnTo>
                  <a:lnTo>
                    <a:pt x="4" y="45"/>
                  </a:lnTo>
                  <a:lnTo>
                    <a:pt x="2" y="43"/>
                  </a:lnTo>
                  <a:lnTo>
                    <a:pt x="2" y="42"/>
                  </a:lnTo>
                  <a:lnTo>
                    <a:pt x="1" y="37"/>
                  </a:lnTo>
                  <a:lnTo>
                    <a:pt x="1" y="34"/>
                  </a:lnTo>
                  <a:lnTo>
                    <a:pt x="0" y="30"/>
                  </a:lnTo>
                  <a:lnTo>
                    <a:pt x="0" y="27"/>
                  </a:lnTo>
                  <a:lnTo>
                    <a:pt x="0" y="23"/>
                  </a:lnTo>
                  <a:lnTo>
                    <a:pt x="0" y="20"/>
                  </a:lnTo>
                  <a:lnTo>
                    <a:pt x="0" y="16"/>
                  </a:lnTo>
                  <a:lnTo>
                    <a:pt x="0" y="12"/>
                  </a:lnTo>
                  <a:lnTo>
                    <a:pt x="0" y="9"/>
                  </a:lnTo>
                  <a:lnTo>
                    <a:pt x="1" y="5"/>
                  </a:lnTo>
                  <a:lnTo>
                    <a:pt x="1" y="3"/>
                  </a:lnTo>
                  <a:lnTo>
                    <a:pt x="2" y="1"/>
                  </a:lnTo>
                  <a:lnTo>
                    <a:pt x="3" y="0"/>
                  </a:lnTo>
                  <a:lnTo>
                    <a:pt x="4" y="0"/>
                  </a:lnTo>
                  <a:lnTo>
                    <a:pt x="5" y="2"/>
                  </a:lnTo>
                  <a:lnTo>
                    <a:pt x="6" y="4"/>
                  </a:lnTo>
                  <a:lnTo>
                    <a:pt x="6" y="6"/>
                  </a:lnTo>
                  <a:lnTo>
                    <a:pt x="7" y="10"/>
                  </a:lnTo>
                  <a:lnTo>
                    <a:pt x="7" y="13"/>
                  </a:lnTo>
                  <a:lnTo>
                    <a:pt x="8" y="18"/>
                  </a:lnTo>
                  <a:lnTo>
                    <a:pt x="8" y="22"/>
                  </a:lnTo>
                  <a:lnTo>
                    <a:pt x="8" y="26"/>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8" name="Freeform 389"/>
            <p:cNvSpPr>
              <a:spLocks/>
            </p:cNvSpPr>
            <p:nvPr/>
          </p:nvSpPr>
          <p:spPr bwMode="auto">
            <a:xfrm>
              <a:off x="4045" y="2502"/>
              <a:ext cx="8" cy="52"/>
            </a:xfrm>
            <a:custGeom>
              <a:avLst/>
              <a:gdLst>
                <a:gd name="T0" fmla="*/ 7 w 8"/>
                <a:gd name="T1" fmla="*/ 30 h 52"/>
                <a:gd name="T2" fmla="*/ 7 w 8"/>
                <a:gd name="T3" fmla="*/ 33 h 52"/>
                <a:gd name="T4" fmla="*/ 7 w 8"/>
                <a:gd name="T5" fmla="*/ 37 h 52"/>
                <a:gd name="T6" fmla="*/ 7 w 8"/>
                <a:gd name="T7" fmla="*/ 41 h 52"/>
                <a:gd name="T8" fmla="*/ 7 w 8"/>
                <a:gd name="T9" fmla="*/ 45 h 52"/>
                <a:gd name="T10" fmla="*/ 6 w 8"/>
                <a:gd name="T11" fmla="*/ 47 h 52"/>
                <a:gd name="T12" fmla="*/ 5 w 8"/>
                <a:gd name="T13" fmla="*/ 50 h 52"/>
                <a:gd name="T14" fmla="*/ 5 w 8"/>
                <a:gd name="T15" fmla="*/ 51 h 52"/>
                <a:gd name="T16" fmla="*/ 4 w 8"/>
                <a:gd name="T17" fmla="*/ 51 h 52"/>
                <a:gd name="T18" fmla="*/ 3 w 8"/>
                <a:gd name="T19" fmla="*/ 50 h 52"/>
                <a:gd name="T20" fmla="*/ 2 w 8"/>
                <a:gd name="T21" fmla="*/ 47 h 52"/>
                <a:gd name="T22" fmla="*/ 1 w 8"/>
                <a:gd name="T23" fmla="*/ 43 h 52"/>
                <a:gd name="T24" fmla="*/ 1 w 8"/>
                <a:gd name="T25" fmla="*/ 39 h 52"/>
                <a:gd name="T26" fmla="*/ 1 w 8"/>
                <a:gd name="T27" fmla="*/ 35 h 52"/>
                <a:gd name="T28" fmla="*/ 0 w 8"/>
                <a:gd name="T29" fmla="*/ 30 h 52"/>
                <a:gd name="T30" fmla="*/ 0 w 8"/>
                <a:gd name="T31" fmla="*/ 27 h 52"/>
                <a:gd name="T32" fmla="*/ 0 w 8"/>
                <a:gd name="T33" fmla="*/ 25 h 52"/>
                <a:gd name="T34" fmla="*/ 0 w 8"/>
                <a:gd name="T35" fmla="*/ 21 h 52"/>
                <a:gd name="T36" fmla="*/ 0 w 8"/>
                <a:gd name="T37" fmla="*/ 16 h 52"/>
                <a:gd name="T38" fmla="*/ 1 w 8"/>
                <a:gd name="T39" fmla="*/ 12 h 52"/>
                <a:gd name="T40" fmla="*/ 1 w 8"/>
                <a:gd name="T41" fmla="*/ 7 h 52"/>
                <a:gd name="T42" fmla="*/ 1 w 8"/>
                <a:gd name="T43" fmla="*/ 4 h 52"/>
                <a:gd name="T44" fmla="*/ 2 w 8"/>
                <a:gd name="T45" fmla="*/ 1 h 52"/>
                <a:gd name="T46" fmla="*/ 3 w 8"/>
                <a:gd name="T47" fmla="*/ 0 h 52"/>
                <a:gd name="T48" fmla="*/ 4 w 8"/>
                <a:gd name="T49" fmla="*/ 0 h 52"/>
                <a:gd name="T50" fmla="*/ 5 w 8"/>
                <a:gd name="T51" fmla="*/ 2 h 52"/>
                <a:gd name="T52" fmla="*/ 5 w 8"/>
                <a:gd name="T53" fmla="*/ 4 h 52"/>
                <a:gd name="T54" fmla="*/ 6 w 8"/>
                <a:gd name="T55" fmla="*/ 8 h 52"/>
                <a:gd name="T56" fmla="*/ 6 w 8"/>
                <a:gd name="T57" fmla="*/ 13 h 52"/>
                <a:gd name="T58" fmla="*/ 7 w 8"/>
                <a:gd name="T59" fmla="*/ 17 h 52"/>
                <a:gd name="T60" fmla="*/ 7 w 8"/>
                <a:gd name="T61" fmla="*/ 21 h 52"/>
                <a:gd name="T62" fmla="*/ 7 w 8"/>
                <a:gd name="T63" fmla="*/ 27 h 52"/>
                <a:gd name="T64" fmla="*/ 7 w 8"/>
                <a:gd name="T65"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 h="52">
                  <a:moveTo>
                    <a:pt x="7" y="30"/>
                  </a:moveTo>
                  <a:lnTo>
                    <a:pt x="7" y="33"/>
                  </a:lnTo>
                  <a:lnTo>
                    <a:pt x="7" y="37"/>
                  </a:lnTo>
                  <a:lnTo>
                    <a:pt x="7" y="41"/>
                  </a:lnTo>
                  <a:lnTo>
                    <a:pt x="7" y="45"/>
                  </a:lnTo>
                  <a:lnTo>
                    <a:pt x="6" y="47"/>
                  </a:lnTo>
                  <a:lnTo>
                    <a:pt x="5" y="50"/>
                  </a:lnTo>
                  <a:lnTo>
                    <a:pt x="5" y="51"/>
                  </a:lnTo>
                  <a:lnTo>
                    <a:pt x="4" y="51"/>
                  </a:lnTo>
                  <a:lnTo>
                    <a:pt x="3" y="50"/>
                  </a:lnTo>
                  <a:lnTo>
                    <a:pt x="2" y="47"/>
                  </a:lnTo>
                  <a:lnTo>
                    <a:pt x="1" y="43"/>
                  </a:lnTo>
                  <a:lnTo>
                    <a:pt x="1" y="39"/>
                  </a:lnTo>
                  <a:lnTo>
                    <a:pt x="1" y="35"/>
                  </a:lnTo>
                  <a:lnTo>
                    <a:pt x="0" y="30"/>
                  </a:lnTo>
                  <a:lnTo>
                    <a:pt x="0" y="27"/>
                  </a:lnTo>
                  <a:lnTo>
                    <a:pt x="0" y="25"/>
                  </a:lnTo>
                  <a:lnTo>
                    <a:pt x="0" y="21"/>
                  </a:lnTo>
                  <a:lnTo>
                    <a:pt x="0" y="16"/>
                  </a:lnTo>
                  <a:lnTo>
                    <a:pt x="1" y="12"/>
                  </a:lnTo>
                  <a:lnTo>
                    <a:pt x="1" y="7"/>
                  </a:lnTo>
                  <a:lnTo>
                    <a:pt x="1" y="4"/>
                  </a:lnTo>
                  <a:lnTo>
                    <a:pt x="2" y="1"/>
                  </a:lnTo>
                  <a:lnTo>
                    <a:pt x="3" y="0"/>
                  </a:lnTo>
                  <a:lnTo>
                    <a:pt x="4" y="0"/>
                  </a:lnTo>
                  <a:lnTo>
                    <a:pt x="5" y="2"/>
                  </a:lnTo>
                  <a:lnTo>
                    <a:pt x="5" y="4"/>
                  </a:lnTo>
                  <a:lnTo>
                    <a:pt x="6" y="8"/>
                  </a:lnTo>
                  <a:lnTo>
                    <a:pt x="6" y="13"/>
                  </a:lnTo>
                  <a:lnTo>
                    <a:pt x="7" y="17"/>
                  </a:lnTo>
                  <a:lnTo>
                    <a:pt x="7" y="21"/>
                  </a:lnTo>
                  <a:lnTo>
                    <a:pt x="7" y="27"/>
                  </a:lnTo>
                  <a:lnTo>
                    <a:pt x="7" y="30"/>
                  </a:lnTo>
                </a:path>
              </a:pathLst>
            </a:custGeom>
            <a:solidFill>
              <a:srgbClr val="005959"/>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19" name="Freeform 390"/>
            <p:cNvSpPr>
              <a:spLocks/>
            </p:cNvSpPr>
            <p:nvPr/>
          </p:nvSpPr>
          <p:spPr bwMode="auto">
            <a:xfrm>
              <a:off x="4747" y="2134"/>
              <a:ext cx="36" cy="46"/>
            </a:xfrm>
            <a:custGeom>
              <a:avLst/>
              <a:gdLst>
                <a:gd name="T0" fmla="*/ 27 w 36"/>
                <a:gd name="T1" fmla="*/ 15 h 46"/>
                <a:gd name="T2" fmla="*/ 27 w 36"/>
                <a:gd name="T3" fmla="*/ 34 h 46"/>
                <a:gd name="T4" fmla="*/ 0 w 36"/>
                <a:gd name="T5" fmla="*/ 45 h 46"/>
                <a:gd name="T6" fmla="*/ 2 w 36"/>
                <a:gd name="T7" fmla="*/ 36 h 46"/>
                <a:gd name="T8" fmla="*/ 4 w 36"/>
                <a:gd name="T9" fmla="*/ 29 h 46"/>
                <a:gd name="T10" fmla="*/ 7 w 36"/>
                <a:gd name="T11" fmla="*/ 22 h 46"/>
                <a:gd name="T12" fmla="*/ 10 w 36"/>
                <a:gd name="T13" fmla="*/ 16 h 46"/>
                <a:gd name="T14" fmla="*/ 13 w 36"/>
                <a:gd name="T15" fmla="*/ 11 h 46"/>
                <a:gd name="T16" fmla="*/ 15 w 36"/>
                <a:gd name="T17" fmla="*/ 7 h 46"/>
                <a:gd name="T18" fmla="*/ 19 w 36"/>
                <a:gd name="T19" fmla="*/ 3 h 46"/>
                <a:gd name="T20" fmla="*/ 21 w 36"/>
                <a:gd name="T21" fmla="*/ 0 h 46"/>
                <a:gd name="T22" fmla="*/ 35 w 36"/>
                <a:gd name="T23" fmla="*/ 4 h 46"/>
                <a:gd name="T24" fmla="*/ 34 w 36"/>
                <a:gd name="T25" fmla="*/ 5 h 46"/>
                <a:gd name="T26" fmla="*/ 33 w 36"/>
                <a:gd name="T27" fmla="*/ 6 h 46"/>
                <a:gd name="T28" fmla="*/ 31 w 36"/>
                <a:gd name="T29" fmla="*/ 8 h 46"/>
                <a:gd name="T30" fmla="*/ 29 w 36"/>
                <a:gd name="T31" fmla="*/ 10 h 46"/>
                <a:gd name="T32" fmla="*/ 28 w 36"/>
                <a:gd name="T33" fmla="*/ 11 h 46"/>
                <a:gd name="T34" fmla="*/ 27 w 36"/>
                <a:gd name="T35" fmla="*/ 13 h 46"/>
                <a:gd name="T36" fmla="*/ 27 w 36"/>
                <a:gd name="T37" fmla="*/ 14 h 46"/>
                <a:gd name="T38" fmla="*/ 27 w 36"/>
                <a:gd name="T39" fmla="*/ 1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46">
                  <a:moveTo>
                    <a:pt x="27" y="15"/>
                  </a:moveTo>
                  <a:lnTo>
                    <a:pt x="27" y="34"/>
                  </a:lnTo>
                  <a:lnTo>
                    <a:pt x="0" y="45"/>
                  </a:lnTo>
                  <a:lnTo>
                    <a:pt x="2" y="36"/>
                  </a:lnTo>
                  <a:lnTo>
                    <a:pt x="4" y="29"/>
                  </a:lnTo>
                  <a:lnTo>
                    <a:pt x="7" y="22"/>
                  </a:lnTo>
                  <a:lnTo>
                    <a:pt x="10" y="16"/>
                  </a:lnTo>
                  <a:lnTo>
                    <a:pt x="13" y="11"/>
                  </a:lnTo>
                  <a:lnTo>
                    <a:pt x="15" y="7"/>
                  </a:lnTo>
                  <a:lnTo>
                    <a:pt x="19" y="3"/>
                  </a:lnTo>
                  <a:lnTo>
                    <a:pt x="21" y="0"/>
                  </a:lnTo>
                  <a:lnTo>
                    <a:pt x="35" y="4"/>
                  </a:lnTo>
                  <a:lnTo>
                    <a:pt x="34" y="5"/>
                  </a:lnTo>
                  <a:lnTo>
                    <a:pt x="33" y="6"/>
                  </a:lnTo>
                  <a:lnTo>
                    <a:pt x="31" y="8"/>
                  </a:lnTo>
                  <a:lnTo>
                    <a:pt x="29" y="10"/>
                  </a:lnTo>
                  <a:lnTo>
                    <a:pt x="28" y="11"/>
                  </a:lnTo>
                  <a:lnTo>
                    <a:pt x="27" y="13"/>
                  </a:lnTo>
                  <a:lnTo>
                    <a:pt x="27" y="14"/>
                  </a:lnTo>
                  <a:lnTo>
                    <a:pt x="27" y="15"/>
                  </a:lnTo>
                </a:path>
              </a:pathLst>
            </a:custGeom>
            <a:solidFill>
              <a:srgbClr val="006666"/>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0" name="Freeform 391"/>
            <p:cNvSpPr>
              <a:spLocks/>
            </p:cNvSpPr>
            <p:nvPr/>
          </p:nvSpPr>
          <p:spPr bwMode="auto">
            <a:xfrm>
              <a:off x="4747" y="2134"/>
              <a:ext cx="42" cy="52"/>
            </a:xfrm>
            <a:custGeom>
              <a:avLst/>
              <a:gdLst>
                <a:gd name="T0" fmla="*/ 32 w 42"/>
                <a:gd name="T1" fmla="*/ 17 h 52"/>
                <a:gd name="T2" fmla="*/ 32 w 42"/>
                <a:gd name="T3" fmla="*/ 39 h 52"/>
                <a:gd name="T4" fmla="*/ 0 w 42"/>
                <a:gd name="T5" fmla="*/ 51 h 52"/>
                <a:gd name="T6" fmla="*/ 2 w 42"/>
                <a:gd name="T7" fmla="*/ 41 h 52"/>
                <a:gd name="T8" fmla="*/ 5 w 42"/>
                <a:gd name="T9" fmla="*/ 33 h 52"/>
                <a:gd name="T10" fmla="*/ 8 w 42"/>
                <a:gd name="T11" fmla="*/ 25 h 52"/>
                <a:gd name="T12" fmla="*/ 12 w 42"/>
                <a:gd name="T13" fmla="*/ 18 h 52"/>
                <a:gd name="T14" fmla="*/ 15 w 42"/>
                <a:gd name="T15" fmla="*/ 13 h 52"/>
                <a:gd name="T16" fmla="*/ 18 w 42"/>
                <a:gd name="T17" fmla="*/ 8 h 52"/>
                <a:gd name="T18" fmla="*/ 22 w 42"/>
                <a:gd name="T19" fmla="*/ 3 h 52"/>
                <a:gd name="T20" fmla="*/ 25 w 42"/>
                <a:gd name="T21" fmla="*/ 0 h 52"/>
                <a:gd name="T22" fmla="*/ 41 w 42"/>
                <a:gd name="T23" fmla="*/ 5 h 52"/>
                <a:gd name="T24" fmla="*/ 40 w 42"/>
                <a:gd name="T25" fmla="*/ 6 h 52"/>
                <a:gd name="T26" fmla="*/ 39 w 42"/>
                <a:gd name="T27" fmla="*/ 7 h 52"/>
                <a:gd name="T28" fmla="*/ 36 w 42"/>
                <a:gd name="T29" fmla="*/ 9 h 52"/>
                <a:gd name="T30" fmla="*/ 34 w 42"/>
                <a:gd name="T31" fmla="*/ 11 h 52"/>
                <a:gd name="T32" fmla="*/ 33 w 42"/>
                <a:gd name="T33" fmla="*/ 13 h 52"/>
                <a:gd name="T34" fmla="*/ 32 w 42"/>
                <a:gd name="T35" fmla="*/ 15 h 52"/>
                <a:gd name="T36" fmla="*/ 32 w 42"/>
                <a:gd name="T37" fmla="*/ 16 h 52"/>
                <a:gd name="T38" fmla="*/ 32 w 42"/>
                <a:gd name="T39"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2" h="52">
                  <a:moveTo>
                    <a:pt x="32" y="17"/>
                  </a:moveTo>
                  <a:lnTo>
                    <a:pt x="32" y="39"/>
                  </a:lnTo>
                  <a:lnTo>
                    <a:pt x="0" y="51"/>
                  </a:lnTo>
                  <a:lnTo>
                    <a:pt x="2" y="41"/>
                  </a:lnTo>
                  <a:lnTo>
                    <a:pt x="5" y="33"/>
                  </a:lnTo>
                  <a:lnTo>
                    <a:pt x="8" y="25"/>
                  </a:lnTo>
                  <a:lnTo>
                    <a:pt x="12" y="18"/>
                  </a:lnTo>
                  <a:lnTo>
                    <a:pt x="15" y="13"/>
                  </a:lnTo>
                  <a:lnTo>
                    <a:pt x="18" y="8"/>
                  </a:lnTo>
                  <a:lnTo>
                    <a:pt x="22" y="3"/>
                  </a:lnTo>
                  <a:lnTo>
                    <a:pt x="25" y="0"/>
                  </a:lnTo>
                  <a:lnTo>
                    <a:pt x="41" y="5"/>
                  </a:lnTo>
                  <a:lnTo>
                    <a:pt x="40" y="6"/>
                  </a:lnTo>
                  <a:lnTo>
                    <a:pt x="39" y="7"/>
                  </a:lnTo>
                  <a:lnTo>
                    <a:pt x="36" y="9"/>
                  </a:lnTo>
                  <a:lnTo>
                    <a:pt x="34" y="11"/>
                  </a:lnTo>
                  <a:lnTo>
                    <a:pt x="33" y="13"/>
                  </a:lnTo>
                  <a:lnTo>
                    <a:pt x="32" y="15"/>
                  </a:lnTo>
                  <a:lnTo>
                    <a:pt x="32" y="16"/>
                  </a:lnTo>
                  <a:lnTo>
                    <a:pt x="32"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1" name="Freeform 392"/>
            <p:cNvSpPr>
              <a:spLocks/>
            </p:cNvSpPr>
            <p:nvPr/>
          </p:nvSpPr>
          <p:spPr bwMode="auto">
            <a:xfrm>
              <a:off x="4749" y="2134"/>
              <a:ext cx="33" cy="40"/>
            </a:xfrm>
            <a:custGeom>
              <a:avLst/>
              <a:gdLst>
                <a:gd name="T0" fmla="*/ 0 w 33"/>
                <a:gd name="T1" fmla="*/ 39 h 40"/>
                <a:gd name="T2" fmla="*/ 25 w 33"/>
                <a:gd name="T3" fmla="*/ 32 h 40"/>
                <a:gd name="T4" fmla="*/ 25 w 33"/>
                <a:gd name="T5" fmla="*/ 15 h 40"/>
                <a:gd name="T6" fmla="*/ 25 w 33"/>
                <a:gd name="T7" fmla="*/ 14 h 40"/>
                <a:gd name="T8" fmla="*/ 25 w 33"/>
                <a:gd name="T9" fmla="*/ 13 h 40"/>
                <a:gd name="T10" fmla="*/ 26 w 33"/>
                <a:gd name="T11" fmla="*/ 11 h 40"/>
                <a:gd name="T12" fmla="*/ 27 w 33"/>
                <a:gd name="T13" fmla="*/ 10 h 40"/>
                <a:gd name="T14" fmla="*/ 29 w 33"/>
                <a:gd name="T15" fmla="*/ 8 h 40"/>
                <a:gd name="T16" fmla="*/ 30 w 33"/>
                <a:gd name="T17" fmla="*/ 6 h 40"/>
                <a:gd name="T18" fmla="*/ 32 w 33"/>
                <a:gd name="T19" fmla="*/ 5 h 40"/>
                <a:gd name="T20" fmla="*/ 32 w 33"/>
                <a:gd name="T21" fmla="*/ 4 h 40"/>
                <a:gd name="T22" fmla="*/ 19 w 33"/>
                <a:gd name="T23" fmla="*/ 0 h 40"/>
                <a:gd name="T24" fmla="*/ 17 w 33"/>
                <a:gd name="T25" fmla="*/ 3 h 40"/>
                <a:gd name="T26" fmla="*/ 14 w 33"/>
                <a:gd name="T27" fmla="*/ 7 h 40"/>
                <a:gd name="T28" fmla="*/ 12 w 33"/>
                <a:gd name="T29" fmla="*/ 11 h 40"/>
                <a:gd name="T30" fmla="*/ 8 w 33"/>
                <a:gd name="T31" fmla="*/ 15 h 40"/>
                <a:gd name="T32" fmla="*/ 6 w 33"/>
                <a:gd name="T33" fmla="*/ 20 h 40"/>
                <a:gd name="T34" fmla="*/ 3 w 33"/>
                <a:gd name="T35" fmla="*/ 26 h 40"/>
                <a:gd name="T36" fmla="*/ 2 w 33"/>
                <a:gd name="T37" fmla="*/ 32 h 40"/>
                <a:gd name="T38" fmla="*/ 0 w 33"/>
                <a:gd name="T39" fmla="*/ 3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40">
                  <a:moveTo>
                    <a:pt x="0" y="39"/>
                  </a:moveTo>
                  <a:lnTo>
                    <a:pt x="25" y="32"/>
                  </a:lnTo>
                  <a:lnTo>
                    <a:pt x="25" y="15"/>
                  </a:lnTo>
                  <a:lnTo>
                    <a:pt x="25" y="14"/>
                  </a:lnTo>
                  <a:lnTo>
                    <a:pt x="25" y="13"/>
                  </a:lnTo>
                  <a:lnTo>
                    <a:pt x="26" y="11"/>
                  </a:lnTo>
                  <a:lnTo>
                    <a:pt x="27" y="10"/>
                  </a:lnTo>
                  <a:lnTo>
                    <a:pt x="29" y="8"/>
                  </a:lnTo>
                  <a:lnTo>
                    <a:pt x="30" y="6"/>
                  </a:lnTo>
                  <a:lnTo>
                    <a:pt x="32" y="5"/>
                  </a:lnTo>
                  <a:lnTo>
                    <a:pt x="32" y="4"/>
                  </a:lnTo>
                  <a:lnTo>
                    <a:pt x="19" y="0"/>
                  </a:lnTo>
                  <a:lnTo>
                    <a:pt x="17" y="3"/>
                  </a:lnTo>
                  <a:lnTo>
                    <a:pt x="14" y="7"/>
                  </a:lnTo>
                  <a:lnTo>
                    <a:pt x="12" y="11"/>
                  </a:lnTo>
                  <a:lnTo>
                    <a:pt x="8" y="15"/>
                  </a:lnTo>
                  <a:lnTo>
                    <a:pt x="6" y="20"/>
                  </a:lnTo>
                  <a:lnTo>
                    <a:pt x="3" y="26"/>
                  </a:lnTo>
                  <a:lnTo>
                    <a:pt x="2" y="32"/>
                  </a:lnTo>
                  <a:lnTo>
                    <a:pt x="0" y="39"/>
                  </a:lnTo>
                </a:path>
              </a:pathLst>
            </a:custGeom>
            <a:solidFill>
              <a:srgbClr val="006B6B"/>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2" name="Freeform 393"/>
            <p:cNvSpPr>
              <a:spLocks/>
            </p:cNvSpPr>
            <p:nvPr/>
          </p:nvSpPr>
          <p:spPr bwMode="auto">
            <a:xfrm>
              <a:off x="4751" y="2134"/>
              <a:ext cx="31" cy="35"/>
            </a:xfrm>
            <a:custGeom>
              <a:avLst/>
              <a:gdLst>
                <a:gd name="T0" fmla="*/ 0 w 31"/>
                <a:gd name="T1" fmla="*/ 34 h 35"/>
                <a:gd name="T2" fmla="*/ 23 w 31"/>
                <a:gd name="T3" fmla="*/ 31 h 35"/>
                <a:gd name="T4" fmla="*/ 23 w 31"/>
                <a:gd name="T5" fmla="*/ 14 h 35"/>
                <a:gd name="T6" fmla="*/ 23 w 31"/>
                <a:gd name="T7" fmla="*/ 14 h 35"/>
                <a:gd name="T8" fmla="*/ 23 w 31"/>
                <a:gd name="T9" fmla="*/ 13 h 35"/>
                <a:gd name="T10" fmla="*/ 23 w 31"/>
                <a:gd name="T11" fmla="*/ 11 h 35"/>
                <a:gd name="T12" fmla="*/ 24 w 31"/>
                <a:gd name="T13" fmla="*/ 9 h 35"/>
                <a:gd name="T14" fmla="*/ 26 w 31"/>
                <a:gd name="T15" fmla="*/ 8 h 35"/>
                <a:gd name="T16" fmla="*/ 28 w 31"/>
                <a:gd name="T17" fmla="*/ 6 h 35"/>
                <a:gd name="T18" fmla="*/ 29 w 31"/>
                <a:gd name="T19" fmla="*/ 5 h 35"/>
                <a:gd name="T20" fmla="*/ 30 w 31"/>
                <a:gd name="T21" fmla="*/ 4 h 35"/>
                <a:gd name="T22" fmla="*/ 18 w 31"/>
                <a:gd name="T23" fmla="*/ 0 h 35"/>
                <a:gd name="T24" fmla="*/ 15 w 31"/>
                <a:gd name="T25" fmla="*/ 3 h 35"/>
                <a:gd name="T26" fmla="*/ 13 w 31"/>
                <a:gd name="T27" fmla="*/ 6 h 35"/>
                <a:gd name="T28" fmla="*/ 10 w 31"/>
                <a:gd name="T29" fmla="*/ 9 h 35"/>
                <a:gd name="T30" fmla="*/ 8 w 31"/>
                <a:gd name="T31" fmla="*/ 14 h 35"/>
                <a:gd name="T32" fmla="*/ 6 w 31"/>
                <a:gd name="T33" fmla="*/ 18 h 35"/>
                <a:gd name="T34" fmla="*/ 3 w 31"/>
                <a:gd name="T35" fmla="*/ 23 h 35"/>
                <a:gd name="T36" fmla="*/ 2 w 31"/>
                <a:gd name="T37" fmla="*/ 28 h 35"/>
                <a:gd name="T38" fmla="*/ 0 w 31"/>
                <a:gd name="T39"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5">
                  <a:moveTo>
                    <a:pt x="0" y="34"/>
                  </a:moveTo>
                  <a:lnTo>
                    <a:pt x="23" y="31"/>
                  </a:lnTo>
                  <a:lnTo>
                    <a:pt x="23" y="14"/>
                  </a:lnTo>
                  <a:lnTo>
                    <a:pt x="23" y="14"/>
                  </a:lnTo>
                  <a:lnTo>
                    <a:pt x="23" y="13"/>
                  </a:lnTo>
                  <a:lnTo>
                    <a:pt x="23" y="11"/>
                  </a:lnTo>
                  <a:lnTo>
                    <a:pt x="24" y="9"/>
                  </a:lnTo>
                  <a:lnTo>
                    <a:pt x="26" y="8"/>
                  </a:lnTo>
                  <a:lnTo>
                    <a:pt x="28" y="6"/>
                  </a:lnTo>
                  <a:lnTo>
                    <a:pt x="29" y="5"/>
                  </a:lnTo>
                  <a:lnTo>
                    <a:pt x="30" y="4"/>
                  </a:lnTo>
                  <a:lnTo>
                    <a:pt x="18" y="0"/>
                  </a:lnTo>
                  <a:lnTo>
                    <a:pt x="15" y="3"/>
                  </a:lnTo>
                  <a:lnTo>
                    <a:pt x="13" y="6"/>
                  </a:lnTo>
                  <a:lnTo>
                    <a:pt x="10" y="9"/>
                  </a:lnTo>
                  <a:lnTo>
                    <a:pt x="8" y="14"/>
                  </a:lnTo>
                  <a:lnTo>
                    <a:pt x="6" y="18"/>
                  </a:lnTo>
                  <a:lnTo>
                    <a:pt x="3" y="23"/>
                  </a:lnTo>
                  <a:lnTo>
                    <a:pt x="2" y="28"/>
                  </a:lnTo>
                  <a:lnTo>
                    <a:pt x="0" y="34"/>
                  </a:lnTo>
                </a:path>
              </a:pathLst>
            </a:custGeom>
            <a:solidFill>
              <a:srgbClr val="006E6E"/>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3" name="Freeform 394"/>
            <p:cNvSpPr>
              <a:spLocks/>
            </p:cNvSpPr>
            <p:nvPr/>
          </p:nvSpPr>
          <p:spPr bwMode="auto">
            <a:xfrm>
              <a:off x="4753" y="2134"/>
              <a:ext cx="28" cy="31"/>
            </a:xfrm>
            <a:custGeom>
              <a:avLst/>
              <a:gdLst>
                <a:gd name="T0" fmla="*/ 0 w 28"/>
                <a:gd name="T1" fmla="*/ 30 h 31"/>
                <a:gd name="T2" fmla="*/ 20 w 28"/>
                <a:gd name="T3" fmla="*/ 28 h 31"/>
                <a:gd name="T4" fmla="*/ 20 w 28"/>
                <a:gd name="T5" fmla="*/ 14 h 31"/>
                <a:gd name="T6" fmla="*/ 20 w 28"/>
                <a:gd name="T7" fmla="*/ 13 h 31"/>
                <a:gd name="T8" fmla="*/ 21 w 28"/>
                <a:gd name="T9" fmla="*/ 13 h 31"/>
                <a:gd name="T10" fmla="*/ 21 w 28"/>
                <a:gd name="T11" fmla="*/ 11 h 31"/>
                <a:gd name="T12" fmla="*/ 22 w 28"/>
                <a:gd name="T13" fmla="*/ 9 h 31"/>
                <a:gd name="T14" fmla="*/ 24 w 28"/>
                <a:gd name="T15" fmla="*/ 8 h 31"/>
                <a:gd name="T16" fmla="*/ 25 w 28"/>
                <a:gd name="T17" fmla="*/ 6 h 31"/>
                <a:gd name="T18" fmla="*/ 27 w 28"/>
                <a:gd name="T19" fmla="*/ 5 h 31"/>
                <a:gd name="T20" fmla="*/ 27 w 28"/>
                <a:gd name="T21" fmla="*/ 4 h 31"/>
                <a:gd name="T22" fmla="*/ 16 w 28"/>
                <a:gd name="T23" fmla="*/ 0 h 31"/>
                <a:gd name="T24" fmla="*/ 13 w 28"/>
                <a:gd name="T25" fmla="*/ 3 h 31"/>
                <a:gd name="T26" fmla="*/ 11 w 28"/>
                <a:gd name="T27" fmla="*/ 6 h 31"/>
                <a:gd name="T28" fmla="*/ 9 w 28"/>
                <a:gd name="T29" fmla="*/ 9 h 31"/>
                <a:gd name="T30" fmla="*/ 7 w 28"/>
                <a:gd name="T31" fmla="*/ 13 h 31"/>
                <a:gd name="T32" fmla="*/ 5 w 28"/>
                <a:gd name="T33" fmla="*/ 16 h 31"/>
                <a:gd name="T34" fmla="*/ 3 w 28"/>
                <a:gd name="T35" fmla="*/ 20 h 31"/>
                <a:gd name="T36" fmla="*/ 1 w 28"/>
                <a:gd name="T37" fmla="*/ 24 h 31"/>
                <a:gd name="T38" fmla="*/ 0 w 28"/>
                <a:gd name="T3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 h="31">
                  <a:moveTo>
                    <a:pt x="0" y="30"/>
                  </a:moveTo>
                  <a:lnTo>
                    <a:pt x="20" y="28"/>
                  </a:lnTo>
                  <a:lnTo>
                    <a:pt x="20" y="14"/>
                  </a:lnTo>
                  <a:lnTo>
                    <a:pt x="20" y="13"/>
                  </a:lnTo>
                  <a:lnTo>
                    <a:pt x="21" y="13"/>
                  </a:lnTo>
                  <a:lnTo>
                    <a:pt x="21" y="11"/>
                  </a:lnTo>
                  <a:lnTo>
                    <a:pt x="22" y="9"/>
                  </a:lnTo>
                  <a:lnTo>
                    <a:pt x="24" y="8"/>
                  </a:lnTo>
                  <a:lnTo>
                    <a:pt x="25" y="6"/>
                  </a:lnTo>
                  <a:lnTo>
                    <a:pt x="27" y="5"/>
                  </a:lnTo>
                  <a:lnTo>
                    <a:pt x="27" y="4"/>
                  </a:lnTo>
                  <a:lnTo>
                    <a:pt x="16" y="0"/>
                  </a:lnTo>
                  <a:lnTo>
                    <a:pt x="13" y="3"/>
                  </a:lnTo>
                  <a:lnTo>
                    <a:pt x="11" y="6"/>
                  </a:lnTo>
                  <a:lnTo>
                    <a:pt x="9" y="9"/>
                  </a:lnTo>
                  <a:lnTo>
                    <a:pt x="7" y="13"/>
                  </a:lnTo>
                  <a:lnTo>
                    <a:pt x="5" y="16"/>
                  </a:lnTo>
                  <a:lnTo>
                    <a:pt x="3" y="20"/>
                  </a:lnTo>
                  <a:lnTo>
                    <a:pt x="1" y="24"/>
                  </a:lnTo>
                  <a:lnTo>
                    <a:pt x="0" y="30"/>
                  </a:lnTo>
                </a:path>
              </a:pathLst>
            </a:custGeom>
            <a:solidFill>
              <a:srgbClr val="007373"/>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4" name="Freeform 395"/>
            <p:cNvSpPr>
              <a:spLocks/>
            </p:cNvSpPr>
            <p:nvPr/>
          </p:nvSpPr>
          <p:spPr bwMode="auto">
            <a:xfrm>
              <a:off x="4755" y="2134"/>
              <a:ext cx="26" cy="26"/>
            </a:xfrm>
            <a:custGeom>
              <a:avLst/>
              <a:gdLst>
                <a:gd name="T0" fmla="*/ 0 w 26"/>
                <a:gd name="T1" fmla="*/ 24 h 26"/>
                <a:gd name="T2" fmla="*/ 19 w 26"/>
                <a:gd name="T3" fmla="*/ 25 h 26"/>
                <a:gd name="T4" fmla="*/ 19 w 26"/>
                <a:gd name="T5" fmla="*/ 14 h 26"/>
                <a:gd name="T6" fmla="*/ 19 w 26"/>
                <a:gd name="T7" fmla="*/ 13 h 26"/>
                <a:gd name="T8" fmla="*/ 19 w 26"/>
                <a:gd name="T9" fmla="*/ 12 h 26"/>
                <a:gd name="T10" fmla="*/ 19 w 26"/>
                <a:gd name="T11" fmla="*/ 10 h 26"/>
                <a:gd name="T12" fmla="*/ 20 w 26"/>
                <a:gd name="T13" fmla="*/ 9 h 26"/>
                <a:gd name="T14" fmla="*/ 22 w 26"/>
                <a:gd name="T15" fmla="*/ 7 h 26"/>
                <a:gd name="T16" fmla="*/ 23 w 26"/>
                <a:gd name="T17" fmla="*/ 6 h 26"/>
                <a:gd name="T18" fmla="*/ 24 w 26"/>
                <a:gd name="T19" fmla="*/ 5 h 26"/>
                <a:gd name="T20" fmla="*/ 25 w 26"/>
                <a:gd name="T21" fmla="*/ 4 h 26"/>
                <a:gd name="T22" fmla="*/ 14 w 26"/>
                <a:gd name="T23" fmla="*/ 0 h 26"/>
                <a:gd name="T24" fmla="*/ 11 w 26"/>
                <a:gd name="T25" fmla="*/ 3 h 26"/>
                <a:gd name="T26" fmla="*/ 10 w 26"/>
                <a:gd name="T27" fmla="*/ 6 h 26"/>
                <a:gd name="T28" fmla="*/ 8 w 26"/>
                <a:gd name="T29" fmla="*/ 8 h 26"/>
                <a:gd name="T30" fmla="*/ 6 w 26"/>
                <a:gd name="T31" fmla="*/ 11 h 26"/>
                <a:gd name="T32" fmla="*/ 5 w 26"/>
                <a:gd name="T33" fmla="*/ 14 h 26"/>
                <a:gd name="T34" fmla="*/ 3 w 26"/>
                <a:gd name="T35" fmla="*/ 17 h 26"/>
                <a:gd name="T36" fmla="*/ 2 w 26"/>
                <a:gd name="T37" fmla="*/ 20 h 26"/>
                <a:gd name="T38" fmla="*/ 0 w 26"/>
                <a:gd name="T39"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26">
                  <a:moveTo>
                    <a:pt x="0" y="24"/>
                  </a:moveTo>
                  <a:lnTo>
                    <a:pt x="19" y="25"/>
                  </a:lnTo>
                  <a:lnTo>
                    <a:pt x="19" y="14"/>
                  </a:lnTo>
                  <a:lnTo>
                    <a:pt x="19" y="13"/>
                  </a:lnTo>
                  <a:lnTo>
                    <a:pt x="19" y="12"/>
                  </a:lnTo>
                  <a:lnTo>
                    <a:pt x="19" y="10"/>
                  </a:lnTo>
                  <a:lnTo>
                    <a:pt x="20" y="9"/>
                  </a:lnTo>
                  <a:lnTo>
                    <a:pt x="22" y="7"/>
                  </a:lnTo>
                  <a:lnTo>
                    <a:pt x="23" y="6"/>
                  </a:lnTo>
                  <a:lnTo>
                    <a:pt x="24" y="5"/>
                  </a:lnTo>
                  <a:lnTo>
                    <a:pt x="25" y="4"/>
                  </a:lnTo>
                  <a:lnTo>
                    <a:pt x="14" y="0"/>
                  </a:lnTo>
                  <a:lnTo>
                    <a:pt x="11" y="3"/>
                  </a:lnTo>
                  <a:lnTo>
                    <a:pt x="10" y="6"/>
                  </a:lnTo>
                  <a:lnTo>
                    <a:pt x="8" y="8"/>
                  </a:lnTo>
                  <a:lnTo>
                    <a:pt x="6" y="11"/>
                  </a:lnTo>
                  <a:lnTo>
                    <a:pt x="5" y="14"/>
                  </a:lnTo>
                  <a:lnTo>
                    <a:pt x="3" y="17"/>
                  </a:lnTo>
                  <a:lnTo>
                    <a:pt x="2" y="20"/>
                  </a:lnTo>
                  <a:lnTo>
                    <a:pt x="0" y="24"/>
                  </a:lnTo>
                </a:path>
              </a:pathLst>
            </a:custGeom>
            <a:solidFill>
              <a:srgbClr val="007878"/>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5" name="Freeform 396"/>
            <p:cNvSpPr>
              <a:spLocks/>
            </p:cNvSpPr>
            <p:nvPr/>
          </p:nvSpPr>
          <p:spPr bwMode="auto">
            <a:xfrm>
              <a:off x="4757" y="2135"/>
              <a:ext cx="23" cy="23"/>
            </a:xfrm>
            <a:custGeom>
              <a:avLst/>
              <a:gdLst>
                <a:gd name="T0" fmla="*/ 0 w 23"/>
                <a:gd name="T1" fmla="*/ 19 h 23"/>
                <a:gd name="T2" fmla="*/ 17 w 23"/>
                <a:gd name="T3" fmla="*/ 22 h 23"/>
                <a:gd name="T4" fmla="*/ 17 w 23"/>
                <a:gd name="T5" fmla="*/ 13 h 23"/>
                <a:gd name="T6" fmla="*/ 17 w 23"/>
                <a:gd name="T7" fmla="*/ 12 h 23"/>
                <a:gd name="T8" fmla="*/ 17 w 23"/>
                <a:gd name="T9" fmla="*/ 11 h 23"/>
                <a:gd name="T10" fmla="*/ 17 w 23"/>
                <a:gd name="T11" fmla="*/ 9 h 23"/>
                <a:gd name="T12" fmla="*/ 18 w 23"/>
                <a:gd name="T13" fmla="*/ 8 h 23"/>
                <a:gd name="T14" fmla="*/ 19 w 23"/>
                <a:gd name="T15" fmla="*/ 6 h 23"/>
                <a:gd name="T16" fmla="*/ 20 w 23"/>
                <a:gd name="T17" fmla="*/ 5 h 23"/>
                <a:gd name="T18" fmla="*/ 21 w 23"/>
                <a:gd name="T19" fmla="*/ 4 h 23"/>
                <a:gd name="T20" fmla="*/ 22 w 23"/>
                <a:gd name="T21" fmla="*/ 3 h 23"/>
                <a:gd name="T22" fmla="*/ 12 w 23"/>
                <a:gd name="T23" fmla="*/ 0 h 23"/>
                <a:gd name="T24" fmla="*/ 9 w 23"/>
                <a:gd name="T25" fmla="*/ 2 h 23"/>
                <a:gd name="T26" fmla="*/ 8 w 23"/>
                <a:gd name="T27" fmla="*/ 5 h 23"/>
                <a:gd name="T28" fmla="*/ 6 w 23"/>
                <a:gd name="T29" fmla="*/ 7 h 23"/>
                <a:gd name="T30" fmla="*/ 6 w 23"/>
                <a:gd name="T31" fmla="*/ 9 h 23"/>
                <a:gd name="T32" fmla="*/ 4 w 23"/>
                <a:gd name="T33" fmla="*/ 11 h 23"/>
                <a:gd name="T34" fmla="*/ 2 w 23"/>
                <a:gd name="T35" fmla="*/ 13 h 23"/>
                <a:gd name="T36" fmla="*/ 2 w 23"/>
                <a:gd name="T37" fmla="*/ 16 h 23"/>
                <a:gd name="T38" fmla="*/ 0 w 23"/>
                <a:gd name="T39"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 h="23">
                  <a:moveTo>
                    <a:pt x="0" y="19"/>
                  </a:moveTo>
                  <a:lnTo>
                    <a:pt x="17" y="22"/>
                  </a:lnTo>
                  <a:lnTo>
                    <a:pt x="17" y="13"/>
                  </a:lnTo>
                  <a:lnTo>
                    <a:pt x="17" y="12"/>
                  </a:lnTo>
                  <a:lnTo>
                    <a:pt x="17" y="11"/>
                  </a:lnTo>
                  <a:lnTo>
                    <a:pt x="17" y="9"/>
                  </a:lnTo>
                  <a:lnTo>
                    <a:pt x="18" y="8"/>
                  </a:lnTo>
                  <a:lnTo>
                    <a:pt x="19" y="6"/>
                  </a:lnTo>
                  <a:lnTo>
                    <a:pt x="20" y="5"/>
                  </a:lnTo>
                  <a:lnTo>
                    <a:pt x="21" y="4"/>
                  </a:lnTo>
                  <a:lnTo>
                    <a:pt x="22" y="3"/>
                  </a:lnTo>
                  <a:lnTo>
                    <a:pt x="12" y="0"/>
                  </a:lnTo>
                  <a:lnTo>
                    <a:pt x="9" y="2"/>
                  </a:lnTo>
                  <a:lnTo>
                    <a:pt x="8" y="5"/>
                  </a:lnTo>
                  <a:lnTo>
                    <a:pt x="6" y="7"/>
                  </a:lnTo>
                  <a:lnTo>
                    <a:pt x="6" y="9"/>
                  </a:lnTo>
                  <a:lnTo>
                    <a:pt x="4" y="11"/>
                  </a:lnTo>
                  <a:lnTo>
                    <a:pt x="2" y="13"/>
                  </a:lnTo>
                  <a:lnTo>
                    <a:pt x="2" y="16"/>
                  </a:lnTo>
                  <a:lnTo>
                    <a:pt x="0" y="19"/>
                  </a:lnTo>
                </a:path>
              </a:pathLst>
            </a:custGeom>
            <a:solidFill>
              <a:srgbClr val="007A7A"/>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6" name="Freeform 397"/>
            <p:cNvSpPr>
              <a:spLocks/>
            </p:cNvSpPr>
            <p:nvPr/>
          </p:nvSpPr>
          <p:spPr bwMode="auto">
            <a:xfrm>
              <a:off x="4759" y="2135"/>
              <a:ext cx="20" cy="20"/>
            </a:xfrm>
            <a:custGeom>
              <a:avLst/>
              <a:gdLst>
                <a:gd name="T0" fmla="*/ 14 w 20"/>
                <a:gd name="T1" fmla="*/ 12 h 20"/>
                <a:gd name="T2" fmla="*/ 14 w 20"/>
                <a:gd name="T3" fmla="*/ 19 h 20"/>
                <a:gd name="T4" fmla="*/ 0 w 20"/>
                <a:gd name="T5" fmla="*/ 14 h 20"/>
                <a:gd name="T6" fmla="*/ 2 w 20"/>
                <a:gd name="T7" fmla="*/ 12 h 20"/>
                <a:gd name="T8" fmla="*/ 2 w 20"/>
                <a:gd name="T9" fmla="*/ 11 h 20"/>
                <a:gd name="T10" fmla="*/ 4 w 20"/>
                <a:gd name="T11" fmla="*/ 9 h 20"/>
                <a:gd name="T12" fmla="*/ 5 w 20"/>
                <a:gd name="T13" fmla="*/ 8 h 20"/>
                <a:gd name="T14" fmla="*/ 5 w 20"/>
                <a:gd name="T15" fmla="*/ 6 h 20"/>
                <a:gd name="T16" fmla="*/ 7 w 20"/>
                <a:gd name="T17" fmla="*/ 5 h 20"/>
                <a:gd name="T18" fmla="*/ 8 w 20"/>
                <a:gd name="T19" fmla="*/ 2 h 20"/>
                <a:gd name="T20" fmla="*/ 10 w 20"/>
                <a:gd name="T21" fmla="*/ 0 h 20"/>
                <a:gd name="T22" fmla="*/ 19 w 20"/>
                <a:gd name="T23" fmla="*/ 3 h 20"/>
                <a:gd name="T24" fmla="*/ 19 w 20"/>
                <a:gd name="T25" fmla="*/ 4 h 20"/>
                <a:gd name="T26" fmla="*/ 18 w 20"/>
                <a:gd name="T27" fmla="*/ 5 h 20"/>
                <a:gd name="T28" fmla="*/ 17 w 20"/>
                <a:gd name="T29" fmla="*/ 6 h 20"/>
                <a:gd name="T30" fmla="*/ 15 w 20"/>
                <a:gd name="T31" fmla="*/ 8 h 20"/>
                <a:gd name="T32" fmla="*/ 14 w 20"/>
                <a:gd name="T33" fmla="*/ 9 h 20"/>
                <a:gd name="T34" fmla="*/ 14 w 20"/>
                <a:gd name="T35" fmla="*/ 11 h 20"/>
                <a:gd name="T36" fmla="*/ 14 w 20"/>
                <a:gd name="T37" fmla="*/ 11 h 20"/>
                <a:gd name="T38" fmla="*/ 14 w 20"/>
                <a:gd name="T39" fmla="*/ 1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20">
                  <a:moveTo>
                    <a:pt x="14" y="12"/>
                  </a:moveTo>
                  <a:lnTo>
                    <a:pt x="14" y="19"/>
                  </a:lnTo>
                  <a:lnTo>
                    <a:pt x="0" y="14"/>
                  </a:lnTo>
                  <a:lnTo>
                    <a:pt x="2" y="12"/>
                  </a:lnTo>
                  <a:lnTo>
                    <a:pt x="2" y="11"/>
                  </a:lnTo>
                  <a:lnTo>
                    <a:pt x="4" y="9"/>
                  </a:lnTo>
                  <a:lnTo>
                    <a:pt x="5" y="8"/>
                  </a:lnTo>
                  <a:lnTo>
                    <a:pt x="5" y="6"/>
                  </a:lnTo>
                  <a:lnTo>
                    <a:pt x="7" y="5"/>
                  </a:lnTo>
                  <a:lnTo>
                    <a:pt x="8" y="2"/>
                  </a:lnTo>
                  <a:lnTo>
                    <a:pt x="10" y="0"/>
                  </a:lnTo>
                  <a:lnTo>
                    <a:pt x="19" y="3"/>
                  </a:lnTo>
                  <a:lnTo>
                    <a:pt x="19" y="4"/>
                  </a:lnTo>
                  <a:lnTo>
                    <a:pt x="18" y="5"/>
                  </a:lnTo>
                  <a:lnTo>
                    <a:pt x="17" y="6"/>
                  </a:lnTo>
                  <a:lnTo>
                    <a:pt x="15" y="8"/>
                  </a:lnTo>
                  <a:lnTo>
                    <a:pt x="14" y="9"/>
                  </a:lnTo>
                  <a:lnTo>
                    <a:pt x="14" y="11"/>
                  </a:lnTo>
                  <a:lnTo>
                    <a:pt x="14" y="11"/>
                  </a:lnTo>
                  <a:lnTo>
                    <a:pt x="14" y="12"/>
                  </a:lnTo>
                </a:path>
              </a:pathLst>
            </a:custGeom>
            <a:solidFill>
              <a:srgbClr val="00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27" name="Freeform 398"/>
            <p:cNvSpPr>
              <a:spLocks/>
            </p:cNvSpPr>
            <p:nvPr/>
          </p:nvSpPr>
          <p:spPr bwMode="auto">
            <a:xfrm>
              <a:off x="4747" y="2134"/>
              <a:ext cx="42" cy="52"/>
            </a:xfrm>
            <a:custGeom>
              <a:avLst/>
              <a:gdLst>
                <a:gd name="T0" fmla="*/ 32 w 42"/>
                <a:gd name="T1" fmla="*/ 17 h 52"/>
                <a:gd name="T2" fmla="*/ 32 w 42"/>
                <a:gd name="T3" fmla="*/ 39 h 52"/>
                <a:gd name="T4" fmla="*/ 0 w 42"/>
                <a:gd name="T5" fmla="*/ 51 h 52"/>
                <a:gd name="T6" fmla="*/ 2 w 42"/>
                <a:gd name="T7" fmla="*/ 41 h 52"/>
                <a:gd name="T8" fmla="*/ 5 w 42"/>
                <a:gd name="T9" fmla="*/ 33 h 52"/>
                <a:gd name="T10" fmla="*/ 8 w 42"/>
                <a:gd name="T11" fmla="*/ 25 h 52"/>
                <a:gd name="T12" fmla="*/ 12 w 42"/>
                <a:gd name="T13" fmla="*/ 18 h 52"/>
                <a:gd name="T14" fmla="*/ 15 w 42"/>
                <a:gd name="T15" fmla="*/ 13 h 52"/>
                <a:gd name="T16" fmla="*/ 18 w 42"/>
                <a:gd name="T17" fmla="*/ 8 h 52"/>
                <a:gd name="T18" fmla="*/ 22 w 42"/>
                <a:gd name="T19" fmla="*/ 3 h 52"/>
                <a:gd name="T20" fmla="*/ 25 w 42"/>
                <a:gd name="T21" fmla="*/ 0 h 52"/>
                <a:gd name="T22" fmla="*/ 41 w 42"/>
                <a:gd name="T23" fmla="*/ 5 h 52"/>
                <a:gd name="T24" fmla="*/ 40 w 42"/>
                <a:gd name="T25" fmla="*/ 6 h 52"/>
                <a:gd name="T26" fmla="*/ 39 w 42"/>
                <a:gd name="T27" fmla="*/ 7 h 52"/>
                <a:gd name="T28" fmla="*/ 36 w 42"/>
                <a:gd name="T29" fmla="*/ 9 h 52"/>
                <a:gd name="T30" fmla="*/ 34 w 42"/>
                <a:gd name="T31" fmla="*/ 11 h 52"/>
                <a:gd name="T32" fmla="*/ 33 w 42"/>
                <a:gd name="T33" fmla="*/ 13 h 52"/>
                <a:gd name="T34" fmla="*/ 32 w 42"/>
                <a:gd name="T35" fmla="*/ 15 h 52"/>
                <a:gd name="T36" fmla="*/ 32 w 42"/>
                <a:gd name="T37" fmla="*/ 16 h 52"/>
                <a:gd name="T38" fmla="*/ 32 w 42"/>
                <a:gd name="T39"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2" h="52">
                  <a:moveTo>
                    <a:pt x="32" y="17"/>
                  </a:moveTo>
                  <a:lnTo>
                    <a:pt x="32" y="39"/>
                  </a:lnTo>
                  <a:lnTo>
                    <a:pt x="0" y="51"/>
                  </a:lnTo>
                  <a:lnTo>
                    <a:pt x="2" y="41"/>
                  </a:lnTo>
                  <a:lnTo>
                    <a:pt x="5" y="33"/>
                  </a:lnTo>
                  <a:lnTo>
                    <a:pt x="8" y="25"/>
                  </a:lnTo>
                  <a:lnTo>
                    <a:pt x="12" y="18"/>
                  </a:lnTo>
                  <a:lnTo>
                    <a:pt x="15" y="13"/>
                  </a:lnTo>
                  <a:lnTo>
                    <a:pt x="18" y="8"/>
                  </a:lnTo>
                  <a:lnTo>
                    <a:pt x="22" y="3"/>
                  </a:lnTo>
                  <a:lnTo>
                    <a:pt x="25" y="0"/>
                  </a:lnTo>
                  <a:lnTo>
                    <a:pt x="41" y="5"/>
                  </a:lnTo>
                  <a:lnTo>
                    <a:pt x="40" y="6"/>
                  </a:lnTo>
                  <a:lnTo>
                    <a:pt x="39" y="7"/>
                  </a:lnTo>
                  <a:lnTo>
                    <a:pt x="36" y="9"/>
                  </a:lnTo>
                  <a:lnTo>
                    <a:pt x="34" y="11"/>
                  </a:lnTo>
                  <a:lnTo>
                    <a:pt x="33" y="13"/>
                  </a:lnTo>
                  <a:lnTo>
                    <a:pt x="32" y="15"/>
                  </a:lnTo>
                  <a:lnTo>
                    <a:pt x="32" y="16"/>
                  </a:lnTo>
                  <a:lnTo>
                    <a:pt x="32" y="1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grpSp>
      <p:sp>
        <p:nvSpPr>
          <p:cNvPr id="12" name="Rectangle 399"/>
          <p:cNvSpPr>
            <a:spLocks noChangeArrowheads="1"/>
          </p:cNvSpPr>
          <p:nvPr/>
        </p:nvSpPr>
        <p:spPr bwMode="auto">
          <a:xfrm>
            <a:off x="3786178" y="3688572"/>
            <a:ext cx="960438"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USADO EN</a:t>
            </a:r>
          </a:p>
        </p:txBody>
      </p:sp>
      <p:sp>
        <p:nvSpPr>
          <p:cNvPr id="13" name="Rectangle 400"/>
          <p:cNvSpPr>
            <a:spLocks noChangeArrowheads="1"/>
          </p:cNvSpPr>
          <p:nvPr/>
        </p:nvSpPr>
        <p:spPr bwMode="auto">
          <a:xfrm>
            <a:off x="1233478" y="1588309"/>
            <a:ext cx="2471738"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UN ARTÍCULO DE PRODUCCIÓN</a:t>
            </a:r>
          </a:p>
        </p:txBody>
      </p:sp>
      <p:sp>
        <p:nvSpPr>
          <p:cNvPr id="14" name="Rectangle 401"/>
          <p:cNvSpPr>
            <a:spLocks noChangeArrowheads="1"/>
          </p:cNvSpPr>
          <p:nvPr/>
        </p:nvSpPr>
        <p:spPr bwMode="auto">
          <a:xfrm>
            <a:off x="1471603" y="5745972"/>
            <a:ext cx="1995488" cy="52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UN SOLO NÚMERO OTAN</a:t>
            </a:r>
          </a:p>
          <a:p>
            <a:pPr algn="ctr"/>
            <a:r>
              <a:rPr lang="es-ES_tradnl" altLang="es-CL" sz="1400">
                <a:solidFill>
                  <a:srgbClr val="0000D3"/>
                </a:solidFill>
                <a:latin typeface="Arial Narrow" panose="020B0606020202030204" pitchFamily="34" charset="0"/>
              </a:rPr>
              <a:t>DE CATÁLOGO</a:t>
            </a:r>
          </a:p>
        </p:txBody>
      </p:sp>
      <p:sp>
        <p:nvSpPr>
          <p:cNvPr id="15" name="Rectangle 402"/>
          <p:cNvSpPr>
            <a:spLocks noChangeArrowheads="1"/>
          </p:cNvSpPr>
          <p:nvPr/>
        </p:nvSpPr>
        <p:spPr bwMode="auto">
          <a:xfrm>
            <a:off x="1046153" y="6365097"/>
            <a:ext cx="7143750"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just"/>
            <a:r>
              <a:rPr lang="es-ES_tradnl" altLang="es-CL" sz="1400">
                <a:solidFill>
                  <a:srgbClr val="0000D3"/>
                </a:solidFill>
                <a:latin typeface="Arial Narrow" panose="020B0606020202030204" pitchFamily="34" charset="0"/>
              </a:rPr>
              <a:t>Un artículo de abastecimiento puede estar limitado a un sólo artículo de producción.</a:t>
            </a:r>
          </a:p>
        </p:txBody>
      </p:sp>
    </p:spTree>
    <p:extLst>
      <p:ext uri="{BB962C8B-B14F-4D97-AF65-F5344CB8AC3E}">
        <p14:creationId xmlns:p14="http://schemas.microsoft.com/office/powerpoint/2010/main" val="1615297209"/>
      </p:ext>
    </p:extLst>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a:t>
            </a:r>
          </a:p>
        </p:txBody>
      </p:sp>
      <p:sp>
        <p:nvSpPr>
          <p:cNvPr id="3" name="Marcador de contenido 2"/>
          <p:cNvSpPr>
            <a:spLocks noGrp="1"/>
          </p:cNvSpPr>
          <p:nvPr>
            <p:ph idx="1"/>
          </p:nvPr>
        </p:nvSpPr>
        <p:spPr/>
        <p:txBody>
          <a:bodyPr/>
          <a:lstStyle/>
          <a:p>
            <a:endParaRPr lang="es-CL"/>
          </a:p>
        </p:txBody>
      </p:sp>
      <p:sp>
        <p:nvSpPr>
          <p:cNvPr id="4" name="Rectangle 1026"/>
          <p:cNvSpPr>
            <a:spLocks noChangeArrowheads="1"/>
          </p:cNvSpPr>
          <p:nvPr/>
        </p:nvSpPr>
        <p:spPr bwMode="auto">
          <a:xfrm>
            <a:off x="814215" y="1510637"/>
            <a:ext cx="8459787" cy="4530725"/>
          </a:xfrm>
          <a:prstGeom prst="rect">
            <a:avLst/>
          </a:prstGeom>
          <a:solidFill>
            <a:srgbClr val="FCFEB9"/>
          </a:solidFill>
          <a:ln w="12700">
            <a:solidFill>
              <a:srgbClr val="0000D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pic>
        <p:nvPicPr>
          <p:cNvPr id="5" name="Imagen 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340" y="2004349"/>
            <a:ext cx="1724025" cy="310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1029"/>
          <p:cNvSpPr>
            <a:spLocks noChangeArrowheads="1"/>
          </p:cNvSpPr>
          <p:nvPr/>
        </p:nvSpPr>
        <p:spPr bwMode="auto">
          <a:xfrm>
            <a:off x="2055640" y="5322224"/>
            <a:ext cx="735012"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OSRAM</a:t>
            </a:r>
          </a:p>
        </p:txBody>
      </p:sp>
      <p:pic>
        <p:nvPicPr>
          <p:cNvPr id="7" name="Imagen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4952" y="2004349"/>
            <a:ext cx="1724025" cy="310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1031"/>
          <p:cNvSpPr>
            <a:spLocks noChangeArrowheads="1"/>
          </p:cNvSpPr>
          <p:nvPr/>
        </p:nvSpPr>
        <p:spPr bwMode="auto">
          <a:xfrm>
            <a:off x="4573415" y="5322224"/>
            <a:ext cx="928687"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SYLVANIA</a:t>
            </a:r>
          </a:p>
        </p:txBody>
      </p:sp>
      <p:pic>
        <p:nvPicPr>
          <p:cNvPr id="9" name="Imagen 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3852" y="2004349"/>
            <a:ext cx="1724025" cy="310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1033"/>
          <p:cNvSpPr>
            <a:spLocks noChangeArrowheads="1"/>
          </p:cNvSpPr>
          <p:nvPr/>
        </p:nvSpPr>
        <p:spPr bwMode="auto">
          <a:xfrm>
            <a:off x="7286452" y="5322224"/>
            <a:ext cx="760413"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PHILIPS</a:t>
            </a:r>
          </a:p>
        </p:txBody>
      </p:sp>
      <p:sp>
        <p:nvSpPr>
          <p:cNvPr id="11" name="Rectangle 1034"/>
          <p:cNvSpPr>
            <a:spLocks noChangeArrowheads="1"/>
          </p:cNvSpPr>
          <p:nvPr/>
        </p:nvSpPr>
        <p:spPr bwMode="auto">
          <a:xfrm>
            <a:off x="3192290" y="1518574"/>
            <a:ext cx="3702050"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VARIOS ARTÍCULOS DE PRODUCCIÓN</a:t>
            </a:r>
          </a:p>
        </p:txBody>
      </p:sp>
      <p:sp>
        <p:nvSpPr>
          <p:cNvPr id="12" name="Rectangle 1035"/>
          <p:cNvSpPr>
            <a:spLocks noChangeArrowheads="1"/>
          </p:cNvSpPr>
          <p:nvPr/>
        </p:nvSpPr>
        <p:spPr bwMode="auto">
          <a:xfrm>
            <a:off x="3068465" y="5704812"/>
            <a:ext cx="3951287" cy="37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UN SOLO NÚMERO OTAN DE CATÁLOGO</a:t>
            </a:r>
          </a:p>
        </p:txBody>
      </p:sp>
      <p:grpSp>
        <p:nvGrpSpPr>
          <p:cNvPr id="13" name="Group 1036"/>
          <p:cNvGrpSpPr>
            <a:grpSpLocks/>
          </p:cNvGrpSpPr>
          <p:nvPr/>
        </p:nvGrpSpPr>
        <p:grpSpPr bwMode="auto">
          <a:xfrm>
            <a:off x="1288877" y="-240446"/>
            <a:ext cx="8426450" cy="2394"/>
            <a:chOff x="400" y="1197"/>
            <a:chExt cx="5308" cy="2394"/>
          </a:xfrm>
        </p:grpSpPr>
        <p:sp>
          <p:nvSpPr>
            <p:cNvPr id="18" name="Line 1037"/>
            <p:cNvSpPr>
              <a:spLocks noChangeShapeType="1"/>
            </p:cNvSpPr>
            <p:nvPr/>
          </p:nvSpPr>
          <p:spPr bwMode="auto">
            <a:xfrm>
              <a:off x="400" y="1197"/>
              <a:ext cx="5308" cy="0"/>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 name="Line 1038"/>
            <p:cNvSpPr>
              <a:spLocks noChangeShapeType="1"/>
            </p:cNvSpPr>
            <p:nvPr/>
          </p:nvSpPr>
          <p:spPr bwMode="auto">
            <a:xfrm>
              <a:off x="400" y="3591"/>
              <a:ext cx="5308" cy="0"/>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grpSp>
      <p:sp>
        <p:nvSpPr>
          <p:cNvPr id="14" name="Rectangle 1039"/>
          <p:cNvSpPr>
            <a:spLocks noChangeArrowheads="1"/>
          </p:cNvSpPr>
          <p:nvPr/>
        </p:nvSpPr>
        <p:spPr bwMode="auto">
          <a:xfrm>
            <a:off x="877715" y="6179474"/>
            <a:ext cx="8331200"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Un artículo de abastecimiento puede corresponder a varios artículos de producción funcionalmente intercambiables.</a:t>
            </a:r>
          </a:p>
        </p:txBody>
      </p:sp>
      <p:pic>
        <p:nvPicPr>
          <p:cNvPr id="15" name="Imagen 1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6277" y="2151987"/>
            <a:ext cx="684213"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Imagen 1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227" y="2151987"/>
            <a:ext cx="684213"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Imagen 1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3127" y="2151987"/>
            <a:ext cx="684213"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5901819"/>
      </p:ext>
    </p:extLst>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a:t>
            </a:r>
          </a:p>
        </p:txBody>
      </p:sp>
      <p:sp>
        <p:nvSpPr>
          <p:cNvPr id="3" name="Marcador de contenido 2"/>
          <p:cNvSpPr>
            <a:spLocks noGrp="1"/>
          </p:cNvSpPr>
          <p:nvPr>
            <p:ph idx="1"/>
          </p:nvPr>
        </p:nvSpPr>
        <p:spPr/>
        <p:txBody>
          <a:bodyPr/>
          <a:lstStyle/>
          <a:p>
            <a:endParaRPr lang="es-CL"/>
          </a:p>
        </p:txBody>
      </p:sp>
      <p:sp>
        <p:nvSpPr>
          <p:cNvPr id="4" name="Rectangle 2"/>
          <p:cNvSpPr>
            <a:spLocks noChangeArrowheads="1"/>
          </p:cNvSpPr>
          <p:nvPr/>
        </p:nvSpPr>
        <p:spPr bwMode="auto">
          <a:xfrm>
            <a:off x="814215" y="1695450"/>
            <a:ext cx="8459787" cy="4530725"/>
          </a:xfrm>
          <a:prstGeom prst="rect">
            <a:avLst/>
          </a:prstGeom>
          <a:solidFill>
            <a:srgbClr val="FCFEB9"/>
          </a:solidFill>
          <a:ln w="12700">
            <a:solidFill>
              <a:srgbClr val="0000D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 name="Rectangle 3"/>
          <p:cNvSpPr>
            <a:spLocks noChangeArrowheads="1"/>
          </p:cNvSpPr>
          <p:nvPr/>
        </p:nvSpPr>
        <p:spPr bwMode="auto">
          <a:xfrm>
            <a:off x="3349452" y="1703387"/>
            <a:ext cx="3389313"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DOS ARTÍCULOS DE PRODUCCIÓN</a:t>
            </a:r>
          </a:p>
        </p:txBody>
      </p:sp>
      <p:sp>
        <p:nvSpPr>
          <p:cNvPr id="6" name="Rectangle 4"/>
          <p:cNvSpPr>
            <a:spLocks noChangeArrowheads="1"/>
          </p:cNvSpPr>
          <p:nvPr/>
        </p:nvSpPr>
        <p:spPr bwMode="auto">
          <a:xfrm>
            <a:off x="3227215" y="5889625"/>
            <a:ext cx="3629025" cy="37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DOS NÚMEROS OTAN DE CATÁLOGO</a:t>
            </a:r>
          </a:p>
        </p:txBody>
      </p:sp>
      <p:sp>
        <p:nvSpPr>
          <p:cNvPr id="7" name="Line 5"/>
          <p:cNvSpPr>
            <a:spLocks noChangeShapeType="1"/>
          </p:cNvSpPr>
          <p:nvPr/>
        </p:nvSpPr>
        <p:spPr bwMode="auto">
          <a:xfrm flipV="1">
            <a:off x="822152" y="2054225"/>
            <a:ext cx="8445500" cy="17462"/>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 name="Line 6"/>
          <p:cNvSpPr>
            <a:spLocks noChangeShapeType="1"/>
          </p:cNvSpPr>
          <p:nvPr/>
        </p:nvSpPr>
        <p:spPr bwMode="auto">
          <a:xfrm>
            <a:off x="822152" y="5856287"/>
            <a:ext cx="8445500" cy="4763"/>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 name="Rectangle 7"/>
          <p:cNvSpPr>
            <a:spLocks noChangeArrowheads="1"/>
          </p:cNvSpPr>
          <p:nvPr/>
        </p:nvSpPr>
        <p:spPr bwMode="auto">
          <a:xfrm>
            <a:off x="1568277" y="6207125"/>
            <a:ext cx="6948488" cy="52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Un artículo de abastecimiento puede corresponder a un artículo de producción con un control de</a:t>
            </a:r>
          </a:p>
          <a:p>
            <a:pPr algn="ctr"/>
            <a:r>
              <a:rPr lang="es-ES_tradnl" altLang="es-CL" sz="1400">
                <a:solidFill>
                  <a:srgbClr val="0000D3"/>
                </a:solidFill>
                <a:latin typeface="Arial Narrow" panose="020B0606020202030204" pitchFamily="34" charset="0"/>
              </a:rPr>
              <a:t>calidad más preciso que el artículo de producción normal.</a:t>
            </a:r>
          </a:p>
        </p:txBody>
      </p:sp>
      <p:pic>
        <p:nvPicPr>
          <p:cNvPr id="10" name="Imagen 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6540" y="2317750"/>
            <a:ext cx="1277937" cy="132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Line 10"/>
          <p:cNvSpPr>
            <a:spLocks noChangeShapeType="1"/>
          </p:cNvSpPr>
          <p:nvPr/>
        </p:nvSpPr>
        <p:spPr bwMode="auto">
          <a:xfrm flipV="1">
            <a:off x="822152" y="3954462"/>
            <a:ext cx="8445500" cy="22225"/>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 name="AutoShape 11"/>
          <p:cNvSpPr>
            <a:spLocks noChangeArrowheads="1"/>
          </p:cNvSpPr>
          <p:nvPr/>
        </p:nvSpPr>
        <p:spPr bwMode="auto">
          <a:xfrm flipH="1">
            <a:off x="3679652" y="2578100"/>
            <a:ext cx="2401888" cy="801687"/>
          </a:xfrm>
          <a:prstGeom prst="rightArrow">
            <a:avLst>
              <a:gd name="adj1" fmla="val 75000"/>
              <a:gd name="adj2" fmla="val 87454"/>
            </a:avLst>
          </a:prstGeom>
          <a:solidFill>
            <a:schemeClr val="bg1"/>
          </a:solidFill>
          <a:ln w="12700">
            <a:solidFill>
              <a:schemeClr val="tx1"/>
            </a:solidFill>
            <a:miter lim="800000"/>
            <a:headEnd/>
            <a:tailEnd/>
          </a:ln>
          <a:effectLst>
            <a:outerShdw dist="107763" dir="2700000" algn="ctr" rotWithShape="0">
              <a:schemeClr val="tx2"/>
            </a:outerShdw>
          </a:effec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 name="Rectangle 12"/>
          <p:cNvSpPr>
            <a:spLocks noChangeArrowheads="1"/>
          </p:cNvSpPr>
          <p:nvPr/>
        </p:nvSpPr>
        <p:spPr bwMode="auto">
          <a:xfrm>
            <a:off x="6711777" y="2516187"/>
            <a:ext cx="2012950" cy="92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ARTÍCULO DE</a:t>
            </a:r>
          </a:p>
          <a:p>
            <a:pPr algn="ctr"/>
            <a:r>
              <a:rPr lang="es-ES_tradnl" altLang="es-CL" sz="1800">
                <a:solidFill>
                  <a:srgbClr val="0000D3"/>
                </a:solidFill>
                <a:latin typeface="Arial Narrow" panose="020B0606020202030204" pitchFamily="34" charset="0"/>
              </a:rPr>
              <a:t>PRODUCCIÓN</a:t>
            </a:r>
          </a:p>
          <a:p>
            <a:pPr algn="ctr"/>
            <a:r>
              <a:rPr lang="es-ES_tradnl" altLang="es-CL" sz="1800">
                <a:solidFill>
                  <a:srgbClr val="0000D3"/>
                </a:solidFill>
                <a:latin typeface="Arial Narrow" panose="020B0606020202030204" pitchFamily="34" charset="0"/>
              </a:rPr>
              <a:t>NORMAL</a:t>
            </a:r>
          </a:p>
        </p:txBody>
      </p:sp>
      <p:pic>
        <p:nvPicPr>
          <p:cNvPr id="14" name="Imagen 1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77" y="4275137"/>
            <a:ext cx="1277938" cy="132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AutoShape 14"/>
          <p:cNvSpPr>
            <a:spLocks noChangeArrowheads="1"/>
          </p:cNvSpPr>
          <p:nvPr/>
        </p:nvSpPr>
        <p:spPr bwMode="auto">
          <a:xfrm>
            <a:off x="3963815" y="4535487"/>
            <a:ext cx="2401887" cy="801688"/>
          </a:xfrm>
          <a:prstGeom prst="rightArrow">
            <a:avLst>
              <a:gd name="adj1" fmla="val 75000"/>
              <a:gd name="adj2" fmla="val 87454"/>
            </a:avLst>
          </a:prstGeom>
          <a:solidFill>
            <a:schemeClr val="bg1"/>
          </a:solidFill>
          <a:ln w="12700">
            <a:solidFill>
              <a:schemeClr val="tx1"/>
            </a:solidFill>
            <a:miter lim="800000"/>
            <a:headEnd/>
            <a:tailEnd/>
          </a:ln>
          <a:effectLst>
            <a:outerShdw dist="107763" dir="2700000" algn="ctr" rotWithShape="0">
              <a:schemeClr val="tx2"/>
            </a:outerShdw>
          </a:effec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 name="Rectangle 15"/>
          <p:cNvSpPr>
            <a:spLocks noChangeArrowheads="1"/>
          </p:cNvSpPr>
          <p:nvPr/>
        </p:nvSpPr>
        <p:spPr bwMode="auto">
          <a:xfrm>
            <a:off x="1025352" y="4330700"/>
            <a:ext cx="2498725"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ARTÍCULO DE PRODUCCIÓN NORMAL CON INSPECCIÓN MAGNAFLUX</a:t>
            </a:r>
          </a:p>
        </p:txBody>
      </p:sp>
    </p:spTree>
    <p:extLst>
      <p:ext uri="{BB962C8B-B14F-4D97-AF65-F5344CB8AC3E}">
        <p14:creationId xmlns:p14="http://schemas.microsoft.com/office/powerpoint/2010/main" val="3581847572"/>
      </p:ext>
    </p:extLst>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a:t>
            </a:r>
          </a:p>
        </p:txBody>
      </p:sp>
      <p:sp>
        <p:nvSpPr>
          <p:cNvPr id="3" name="Marcador de contenido 2"/>
          <p:cNvSpPr>
            <a:spLocks noGrp="1"/>
          </p:cNvSpPr>
          <p:nvPr>
            <p:ph idx="1"/>
          </p:nvPr>
        </p:nvSpPr>
        <p:spPr/>
        <p:txBody>
          <a:bodyPr/>
          <a:lstStyle/>
          <a:p>
            <a:endParaRPr lang="es-CL"/>
          </a:p>
        </p:txBody>
      </p:sp>
      <p:sp>
        <p:nvSpPr>
          <p:cNvPr id="4" name="Rectangle 2"/>
          <p:cNvSpPr>
            <a:spLocks noChangeArrowheads="1"/>
          </p:cNvSpPr>
          <p:nvPr/>
        </p:nvSpPr>
        <p:spPr bwMode="auto">
          <a:xfrm>
            <a:off x="1066006" y="1510637"/>
            <a:ext cx="8459787" cy="4530725"/>
          </a:xfrm>
          <a:prstGeom prst="rect">
            <a:avLst/>
          </a:prstGeom>
          <a:solidFill>
            <a:srgbClr val="FCFEB9"/>
          </a:solidFill>
          <a:ln w="12700">
            <a:solidFill>
              <a:srgbClr val="0000D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 name="Rectangle 4"/>
          <p:cNvSpPr>
            <a:spLocks noChangeArrowheads="1"/>
          </p:cNvSpPr>
          <p:nvPr/>
        </p:nvSpPr>
        <p:spPr bwMode="auto">
          <a:xfrm>
            <a:off x="3601243" y="1518574"/>
            <a:ext cx="3389313"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DOS ARTÍCULOS DE PRODUCCIÓN</a:t>
            </a:r>
          </a:p>
        </p:txBody>
      </p:sp>
      <p:sp>
        <p:nvSpPr>
          <p:cNvPr id="6" name="Rectangle 5"/>
          <p:cNvSpPr>
            <a:spLocks noChangeArrowheads="1"/>
          </p:cNvSpPr>
          <p:nvPr/>
        </p:nvSpPr>
        <p:spPr bwMode="auto">
          <a:xfrm>
            <a:off x="3479006" y="5704812"/>
            <a:ext cx="3629025" cy="37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DOS NÚMEROS OTAN DE CATÁLOGO</a:t>
            </a:r>
          </a:p>
        </p:txBody>
      </p:sp>
      <p:sp>
        <p:nvSpPr>
          <p:cNvPr id="7" name="Line 6"/>
          <p:cNvSpPr>
            <a:spLocks noChangeShapeType="1"/>
          </p:cNvSpPr>
          <p:nvPr/>
        </p:nvSpPr>
        <p:spPr bwMode="auto">
          <a:xfrm flipV="1">
            <a:off x="1073943" y="1869412"/>
            <a:ext cx="8445500" cy="17462"/>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 name="Line 7"/>
          <p:cNvSpPr>
            <a:spLocks noChangeShapeType="1"/>
          </p:cNvSpPr>
          <p:nvPr/>
        </p:nvSpPr>
        <p:spPr bwMode="auto">
          <a:xfrm>
            <a:off x="1073943" y="5671474"/>
            <a:ext cx="8445500" cy="4763"/>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 name="Rectangle 8"/>
          <p:cNvSpPr>
            <a:spLocks noChangeArrowheads="1"/>
          </p:cNvSpPr>
          <p:nvPr/>
        </p:nvSpPr>
        <p:spPr bwMode="auto">
          <a:xfrm>
            <a:off x="1758156" y="6179474"/>
            <a:ext cx="7072312"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400">
                <a:solidFill>
                  <a:srgbClr val="0000D3"/>
                </a:solidFill>
                <a:latin typeface="Arial Narrow" panose="020B0606020202030204" pitchFamily="34" charset="0"/>
              </a:rPr>
              <a:t>Un artículo de abastecimiento puede corresponder a un artículo de producción normal modificado.</a:t>
            </a:r>
          </a:p>
        </p:txBody>
      </p:sp>
      <p:sp>
        <p:nvSpPr>
          <p:cNvPr id="10" name="Line 9"/>
          <p:cNvSpPr>
            <a:spLocks noChangeShapeType="1"/>
          </p:cNvSpPr>
          <p:nvPr/>
        </p:nvSpPr>
        <p:spPr bwMode="auto">
          <a:xfrm>
            <a:off x="5295106" y="1882112"/>
            <a:ext cx="0" cy="3787775"/>
          </a:xfrm>
          <a:prstGeom prst="line">
            <a:avLst/>
          </a:prstGeom>
          <a:noFill/>
          <a:ln w="12700">
            <a:solidFill>
              <a:srgbClr val="0000D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 name="AutoShape 10"/>
          <p:cNvSpPr>
            <a:spLocks noChangeArrowheads="1"/>
          </p:cNvSpPr>
          <p:nvPr/>
        </p:nvSpPr>
        <p:spPr bwMode="auto">
          <a:xfrm rot="16200000" flipH="1">
            <a:off x="2629693" y="2909224"/>
            <a:ext cx="1130300" cy="1200150"/>
          </a:xfrm>
          <a:prstGeom prst="rightArrow">
            <a:avLst>
              <a:gd name="adj1" fmla="val 75000"/>
              <a:gd name="adj2" fmla="val 56255"/>
            </a:avLst>
          </a:prstGeom>
          <a:solidFill>
            <a:schemeClr val="bg1"/>
          </a:solidFill>
          <a:ln w="12700">
            <a:solidFill>
              <a:schemeClr val="tx1"/>
            </a:solidFill>
            <a:miter lim="800000"/>
            <a:headEnd/>
            <a:tailEnd/>
          </a:ln>
          <a:effectLst>
            <a:outerShdw dist="107763" dir="2700000" algn="ctr" rotWithShape="0">
              <a:srgbClr val="0000D3"/>
            </a:outerShdw>
          </a:effec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 name="Rectangle 11"/>
          <p:cNvSpPr>
            <a:spLocks noChangeArrowheads="1"/>
          </p:cNvSpPr>
          <p:nvPr/>
        </p:nvSpPr>
        <p:spPr bwMode="auto">
          <a:xfrm>
            <a:off x="1354931" y="2032924"/>
            <a:ext cx="3678237"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ARTÍCULO DE PRODUCCIÓN NORMAL</a:t>
            </a:r>
          </a:p>
        </p:txBody>
      </p:sp>
      <p:sp>
        <p:nvSpPr>
          <p:cNvPr id="13" name="AutoShape 12"/>
          <p:cNvSpPr>
            <a:spLocks noChangeArrowheads="1"/>
          </p:cNvSpPr>
          <p:nvPr/>
        </p:nvSpPr>
        <p:spPr bwMode="auto">
          <a:xfrm rot="16200000" flipH="1">
            <a:off x="6825456" y="2690149"/>
            <a:ext cx="1130300" cy="1200150"/>
          </a:xfrm>
          <a:prstGeom prst="rightArrow">
            <a:avLst>
              <a:gd name="adj1" fmla="val 75000"/>
              <a:gd name="adj2" fmla="val 56255"/>
            </a:avLst>
          </a:prstGeom>
          <a:solidFill>
            <a:schemeClr val="bg1"/>
          </a:solidFill>
          <a:ln w="12700">
            <a:solidFill>
              <a:schemeClr val="tx1"/>
            </a:solidFill>
            <a:miter lim="800000"/>
            <a:headEnd/>
            <a:tailEnd/>
          </a:ln>
          <a:effectLst>
            <a:outerShdw dist="107763" dir="2700000" algn="ctr" rotWithShape="0">
              <a:srgbClr val="0000D3"/>
            </a:outerShdw>
          </a:effec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 name="Rectangle 13"/>
          <p:cNvSpPr>
            <a:spLocks noChangeArrowheads="1"/>
          </p:cNvSpPr>
          <p:nvPr/>
        </p:nvSpPr>
        <p:spPr bwMode="auto">
          <a:xfrm>
            <a:off x="5555456" y="2018637"/>
            <a:ext cx="3678237"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ARTÍCULO DE PRODUCCIÓN NORMAL</a:t>
            </a:r>
          </a:p>
          <a:p>
            <a:pPr algn="ctr"/>
            <a:r>
              <a:rPr lang="es-ES_tradnl" altLang="es-CL" sz="1800">
                <a:solidFill>
                  <a:srgbClr val="0000D3"/>
                </a:solidFill>
                <a:latin typeface="Arial Narrow" panose="020B0606020202030204" pitchFamily="34" charset="0"/>
              </a:rPr>
              <a:t>MODIFICADO</a:t>
            </a:r>
          </a:p>
        </p:txBody>
      </p:sp>
      <p:sp>
        <p:nvSpPr>
          <p:cNvPr id="15" name="Rectangle 14"/>
          <p:cNvSpPr>
            <a:spLocks noChangeArrowheads="1"/>
          </p:cNvSpPr>
          <p:nvPr/>
        </p:nvSpPr>
        <p:spPr bwMode="auto">
          <a:xfrm>
            <a:off x="6642893" y="4904712"/>
            <a:ext cx="1503363"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rgbClr val="0000D3"/>
                </a:solidFill>
                <a:latin typeface="Arial Narrow" panose="020B0606020202030204" pitchFamily="34" charset="0"/>
              </a:rPr>
              <a:t>ORIFICIOS</a:t>
            </a:r>
          </a:p>
          <a:p>
            <a:pPr algn="ctr"/>
            <a:r>
              <a:rPr lang="es-ES_tradnl" altLang="es-CL" sz="1800">
                <a:solidFill>
                  <a:srgbClr val="0000D3"/>
                </a:solidFill>
                <a:latin typeface="Arial Narrow" panose="020B0606020202030204" pitchFamily="34" charset="0"/>
              </a:rPr>
              <a:t>TALADRADOS</a:t>
            </a:r>
          </a:p>
        </p:txBody>
      </p:sp>
      <p:grpSp>
        <p:nvGrpSpPr>
          <p:cNvPr id="16" name="Group 15"/>
          <p:cNvGrpSpPr>
            <a:grpSpLocks/>
          </p:cNvGrpSpPr>
          <p:nvPr/>
        </p:nvGrpSpPr>
        <p:grpSpPr bwMode="auto">
          <a:xfrm>
            <a:off x="1812131" y="4542762"/>
            <a:ext cx="2765426" cy="898525"/>
            <a:chOff x="853" y="2877"/>
            <a:chExt cx="1742" cy="566"/>
          </a:xfrm>
        </p:grpSpPr>
        <p:sp>
          <p:nvSpPr>
            <p:cNvPr id="32" name="Freeform 16"/>
            <p:cNvSpPr>
              <a:spLocks/>
            </p:cNvSpPr>
            <p:nvPr/>
          </p:nvSpPr>
          <p:spPr bwMode="auto">
            <a:xfrm>
              <a:off x="853" y="2877"/>
              <a:ext cx="258" cy="566"/>
            </a:xfrm>
            <a:custGeom>
              <a:avLst/>
              <a:gdLst>
                <a:gd name="T0" fmla="*/ 257 w 258"/>
                <a:gd name="T1" fmla="*/ 0 h 566"/>
                <a:gd name="T2" fmla="*/ 47 w 258"/>
                <a:gd name="T3" fmla="*/ 0 h 566"/>
                <a:gd name="T4" fmla="*/ 38 w 258"/>
                <a:gd name="T5" fmla="*/ 4 h 566"/>
                <a:gd name="T6" fmla="*/ 30 w 258"/>
                <a:gd name="T7" fmla="*/ 7 h 566"/>
                <a:gd name="T8" fmla="*/ 23 w 258"/>
                <a:gd name="T9" fmla="*/ 11 h 566"/>
                <a:gd name="T10" fmla="*/ 17 w 258"/>
                <a:gd name="T11" fmla="*/ 16 h 566"/>
                <a:gd name="T12" fmla="*/ 12 w 258"/>
                <a:gd name="T13" fmla="*/ 21 h 566"/>
                <a:gd name="T14" fmla="*/ 9 w 258"/>
                <a:gd name="T15" fmla="*/ 26 h 566"/>
                <a:gd name="T16" fmla="*/ 6 w 258"/>
                <a:gd name="T17" fmla="*/ 32 h 566"/>
                <a:gd name="T18" fmla="*/ 4 w 258"/>
                <a:gd name="T19" fmla="*/ 39 h 566"/>
                <a:gd name="T20" fmla="*/ 0 w 258"/>
                <a:gd name="T21" fmla="*/ 303 h 566"/>
                <a:gd name="T22" fmla="*/ 4 w 258"/>
                <a:gd name="T23" fmla="*/ 521 h 566"/>
                <a:gd name="T24" fmla="*/ 9 w 258"/>
                <a:gd name="T25" fmla="*/ 530 h 566"/>
                <a:gd name="T26" fmla="*/ 12 w 258"/>
                <a:gd name="T27" fmla="*/ 538 h 566"/>
                <a:gd name="T28" fmla="*/ 16 w 258"/>
                <a:gd name="T29" fmla="*/ 545 h 566"/>
                <a:gd name="T30" fmla="*/ 21 w 258"/>
                <a:gd name="T31" fmla="*/ 550 h 566"/>
                <a:gd name="T32" fmla="*/ 26 w 258"/>
                <a:gd name="T33" fmla="*/ 555 h 566"/>
                <a:gd name="T34" fmla="*/ 34 w 258"/>
                <a:gd name="T35" fmla="*/ 559 h 566"/>
                <a:gd name="T36" fmla="*/ 43 w 258"/>
                <a:gd name="T37" fmla="*/ 562 h 566"/>
                <a:gd name="T38" fmla="*/ 56 w 258"/>
                <a:gd name="T39" fmla="*/ 565 h 566"/>
                <a:gd name="T40" fmla="*/ 257 w 258"/>
                <a:gd name="T41" fmla="*/ 565 h 566"/>
                <a:gd name="T42" fmla="*/ 257 w 258"/>
                <a:gd name="T43" fmla="*/ 0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8" h="566">
                  <a:moveTo>
                    <a:pt x="257" y="0"/>
                  </a:moveTo>
                  <a:lnTo>
                    <a:pt x="47" y="0"/>
                  </a:lnTo>
                  <a:lnTo>
                    <a:pt x="38" y="4"/>
                  </a:lnTo>
                  <a:lnTo>
                    <a:pt x="30" y="7"/>
                  </a:lnTo>
                  <a:lnTo>
                    <a:pt x="23" y="11"/>
                  </a:lnTo>
                  <a:lnTo>
                    <a:pt x="17" y="16"/>
                  </a:lnTo>
                  <a:lnTo>
                    <a:pt x="12" y="21"/>
                  </a:lnTo>
                  <a:lnTo>
                    <a:pt x="9" y="26"/>
                  </a:lnTo>
                  <a:lnTo>
                    <a:pt x="6" y="32"/>
                  </a:lnTo>
                  <a:lnTo>
                    <a:pt x="4" y="39"/>
                  </a:lnTo>
                  <a:lnTo>
                    <a:pt x="0" y="303"/>
                  </a:lnTo>
                  <a:lnTo>
                    <a:pt x="4" y="521"/>
                  </a:lnTo>
                  <a:lnTo>
                    <a:pt x="9" y="530"/>
                  </a:lnTo>
                  <a:lnTo>
                    <a:pt x="12" y="538"/>
                  </a:lnTo>
                  <a:lnTo>
                    <a:pt x="16" y="545"/>
                  </a:lnTo>
                  <a:lnTo>
                    <a:pt x="21" y="550"/>
                  </a:lnTo>
                  <a:lnTo>
                    <a:pt x="26" y="555"/>
                  </a:lnTo>
                  <a:lnTo>
                    <a:pt x="34" y="559"/>
                  </a:lnTo>
                  <a:lnTo>
                    <a:pt x="43" y="562"/>
                  </a:lnTo>
                  <a:lnTo>
                    <a:pt x="56" y="565"/>
                  </a:lnTo>
                  <a:lnTo>
                    <a:pt x="257" y="565"/>
                  </a:lnTo>
                  <a:lnTo>
                    <a:pt x="257" y="0"/>
                  </a:lnTo>
                </a:path>
              </a:pathLst>
            </a:custGeom>
            <a:solidFill>
              <a:schemeClr val="bg1"/>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3" name="Freeform 17"/>
            <p:cNvSpPr>
              <a:spLocks/>
            </p:cNvSpPr>
            <p:nvPr/>
          </p:nvSpPr>
          <p:spPr bwMode="auto">
            <a:xfrm>
              <a:off x="854" y="3034"/>
              <a:ext cx="1740" cy="251"/>
            </a:xfrm>
            <a:custGeom>
              <a:avLst/>
              <a:gdLst>
                <a:gd name="T0" fmla="*/ 53 w 1740"/>
                <a:gd name="T1" fmla="*/ 0 h 251"/>
                <a:gd name="T2" fmla="*/ 1686 w 1740"/>
                <a:gd name="T3" fmla="*/ 0 h 251"/>
                <a:gd name="T4" fmla="*/ 1697 w 1740"/>
                <a:gd name="T5" fmla="*/ 1 h 251"/>
                <a:gd name="T6" fmla="*/ 1706 w 1740"/>
                <a:gd name="T7" fmla="*/ 4 h 251"/>
                <a:gd name="T8" fmla="*/ 1716 w 1740"/>
                <a:gd name="T9" fmla="*/ 9 h 251"/>
                <a:gd name="T10" fmla="*/ 1723 w 1740"/>
                <a:gd name="T11" fmla="*/ 15 h 251"/>
                <a:gd name="T12" fmla="*/ 1729 w 1740"/>
                <a:gd name="T13" fmla="*/ 23 h 251"/>
                <a:gd name="T14" fmla="*/ 1735 w 1740"/>
                <a:gd name="T15" fmla="*/ 32 h 251"/>
                <a:gd name="T16" fmla="*/ 1737 w 1740"/>
                <a:gd name="T17" fmla="*/ 42 h 251"/>
                <a:gd name="T18" fmla="*/ 1739 w 1740"/>
                <a:gd name="T19" fmla="*/ 53 h 251"/>
                <a:gd name="T20" fmla="*/ 1739 w 1740"/>
                <a:gd name="T21" fmla="*/ 197 h 251"/>
                <a:gd name="T22" fmla="*/ 1737 w 1740"/>
                <a:gd name="T23" fmla="*/ 208 h 251"/>
                <a:gd name="T24" fmla="*/ 1735 w 1740"/>
                <a:gd name="T25" fmla="*/ 218 h 251"/>
                <a:gd name="T26" fmla="*/ 1729 w 1740"/>
                <a:gd name="T27" fmla="*/ 227 h 251"/>
                <a:gd name="T28" fmla="*/ 1723 w 1740"/>
                <a:gd name="T29" fmla="*/ 235 h 251"/>
                <a:gd name="T30" fmla="*/ 1716 w 1740"/>
                <a:gd name="T31" fmla="*/ 241 h 251"/>
                <a:gd name="T32" fmla="*/ 1706 w 1740"/>
                <a:gd name="T33" fmla="*/ 246 h 251"/>
                <a:gd name="T34" fmla="*/ 1697 w 1740"/>
                <a:gd name="T35" fmla="*/ 249 h 251"/>
                <a:gd name="T36" fmla="*/ 1686 w 1740"/>
                <a:gd name="T37" fmla="*/ 250 h 251"/>
                <a:gd name="T38" fmla="*/ 53 w 1740"/>
                <a:gd name="T39" fmla="*/ 250 h 251"/>
                <a:gd name="T40" fmla="*/ 42 w 1740"/>
                <a:gd name="T41" fmla="*/ 249 h 251"/>
                <a:gd name="T42" fmla="*/ 32 w 1740"/>
                <a:gd name="T43" fmla="*/ 246 h 251"/>
                <a:gd name="T44" fmla="*/ 23 w 1740"/>
                <a:gd name="T45" fmla="*/ 241 h 251"/>
                <a:gd name="T46" fmla="*/ 15 w 1740"/>
                <a:gd name="T47" fmla="*/ 235 h 251"/>
                <a:gd name="T48" fmla="*/ 9 w 1740"/>
                <a:gd name="T49" fmla="*/ 227 h 251"/>
                <a:gd name="T50" fmla="*/ 4 w 1740"/>
                <a:gd name="T51" fmla="*/ 218 h 251"/>
                <a:gd name="T52" fmla="*/ 1 w 1740"/>
                <a:gd name="T53" fmla="*/ 208 h 251"/>
                <a:gd name="T54" fmla="*/ 0 w 1740"/>
                <a:gd name="T55" fmla="*/ 197 h 251"/>
                <a:gd name="T56" fmla="*/ 0 w 1740"/>
                <a:gd name="T57" fmla="*/ 53 h 251"/>
                <a:gd name="T58" fmla="*/ 1 w 1740"/>
                <a:gd name="T59" fmla="*/ 42 h 251"/>
                <a:gd name="T60" fmla="*/ 4 w 1740"/>
                <a:gd name="T61" fmla="*/ 32 h 251"/>
                <a:gd name="T62" fmla="*/ 9 w 1740"/>
                <a:gd name="T63" fmla="*/ 23 h 251"/>
                <a:gd name="T64" fmla="*/ 15 w 1740"/>
                <a:gd name="T65" fmla="*/ 15 h 251"/>
                <a:gd name="T66" fmla="*/ 23 w 1740"/>
                <a:gd name="T67" fmla="*/ 9 h 251"/>
                <a:gd name="T68" fmla="*/ 32 w 1740"/>
                <a:gd name="T69" fmla="*/ 4 h 251"/>
                <a:gd name="T70" fmla="*/ 42 w 1740"/>
                <a:gd name="T71" fmla="*/ 1 h 251"/>
                <a:gd name="T72" fmla="*/ 53 w 1740"/>
                <a:gd name="T7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40" h="251">
                  <a:moveTo>
                    <a:pt x="53" y="0"/>
                  </a:moveTo>
                  <a:lnTo>
                    <a:pt x="1686" y="0"/>
                  </a:lnTo>
                  <a:lnTo>
                    <a:pt x="1697" y="1"/>
                  </a:lnTo>
                  <a:lnTo>
                    <a:pt x="1706" y="4"/>
                  </a:lnTo>
                  <a:lnTo>
                    <a:pt x="1716" y="9"/>
                  </a:lnTo>
                  <a:lnTo>
                    <a:pt x="1723" y="15"/>
                  </a:lnTo>
                  <a:lnTo>
                    <a:pt x="1729" y="23"/>
                  </a:lnTo>
                  <a:lnTo>
                    <a:pt x="1735" y="32"/>
                  </a:lnTo>
                  <a:lnTo>
                    <a:pt x="1737" y="42"/>
                  </a:lnTo>
                  <a:lnTo>
                    <a:pt x="1739" y="53"/>
                  </a:lnTo>
                  <a:lnTo>
                    <a:pt x="1739" y="197"/>
                  </a:lnTo>
                  <a:lnTo>
                    <a:pt x="1737" y="208"/>
                  </a:lnTo>
                  <a:lnTo>
                    <a:pt x="1735" y="218"/>
                  </a:lnTo>
                  <a:lnTo>
                    <a:pt x="1729" y="227"/>
                  </a:lnTo>
                  <a:lnTo>
                    <a:pt x="1723" y="235"/>
                  </a:lnTo>
                  <a:lnTo>
                    <a:pt x="1716" y="241"/>
                  </a:lnTo>
                  <a:lnTo>
                    <a:pt x="1706" y="246"/>
                  </a:lnTo>
                  <a:lnTo>
                    <a:pt x="1697" y="249"/>
                  </a:lnTo>
                  <a:lnTo>
                    <a:pt x="1686" y="250"/>
                  </a:lnTo>
                  <a:lnTo>
                    <a:pt x="53" y="250"/>
                  </a:lnTo>
                  <a:lnTo>
                    <a:pt x="42" y="249"/>
                  </a:lnTo>
                  <a:lnTo>
                    <a:pt x="32" y="246"/>
                  </a:lnTo>
                  <a:lnTo>
                    <a:pt x="23" y="241"/>
                  </a:lnTo>
                  <a:lnTo>
                    <a:pt x="15" y="235"/>
                  </a:lnTo>
                  <a:lnTo>
                    <a:pt x="9" y="227"/>
                  </a:lnTo>
                  <a:lnTo>
                    <a:pt x="4" y="218"/>
                  </a:lnTo>
                  <a:lnTo>
                    <a:pt x="1" y="208"/>
                  </a:lnTo>
                  <a:lnTo>
                    <a:pt x="0" y="197"/>
                  </a:lnTo>
                  <a:lnTo>
                    <a:pt x="0" y="53"/>
                  </a:lnTo>
                  <a:lnTo>
                    <a:pt x="1" y="42"/>
                  </a:lnTo>
                  <a:lnTo>
                    <a:pt x="4" y="32"/>
                  </a:lnTo>
                  <a:lnTo>
                    <a:pt x="9" y="23"/>
                  </a:lnTo>
                  <a:lnTo>
                    <a:pt x="15" y="15"/>
                  </a:lnTo>
                  <a:lnTo>
                    <a:pt x="23" y="9"/>
                  </a:lnTo>
                  <a:lnTo>
                    <a:pt x="32" y="4"/>
                  </a:lnTo>
                  <a:lnTo>
                    <a:pt x="42" y="1"/>
                  </a:lnTo>
                  <a:lnTo>
                    <a:pt x="53" y="0"/>
                  </a:lnTo>
                </a:path>
              </a:pathLst>
            </a:custGeom>
            <a:solidFill>
              <a:schemeClr val="bg1"/>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4" name="Freeform 18"/>
            <p:cNvSpPr>
              <a:spLocks/>
            </p:cNvSpPr>
            <p:nvPr/>
          </p:nvSpPr>
          <p:spPr bwMode="auto">
            <a:xfrm>
              <a:off x="1895" y="3034"/>
              <a:ext cx="694" cy="245"/>
            </a:xfrm>
            <a:custGeom>
              <a:avLst/>
              <a:gdLst>
                <a:gd name="T0" fmla="*/ 0 w 694"/>
                <a:gd name="T1" fmla="*/ 0 h 245"/>
                <a:gd name="T2" fmla="*/ 629 w 694"/>
                <a:gd name="T3" fmla="*/ 0 h 245"/>
                <a:gd name="T4" fmla="*/ 652 w 694"/>
                <a:gd name="T5" fmla="*/ 2 h 245"/>
                <a:gd name="T6" fmla="*/ 669 w 694"/>
                <a:gd name="T7" fmla="*/ 6 h 245"/>
                <a:gd name="T8" fmla="*/ 680 w 694"/>
                <a:gd name="T9" fmla="*/ 12 h 245"/>
                <a:gd name="T10" fmla="*/ 686 w 694"/>
                <a:gd name="T11" fmla="*/ 20 h 245"/>
                <a:gd name="T12" fmla="*/ 690 w 694"/>
                <a:gd name="T13" fmla="*/ 29 h 245"/>
                <a:gd name="T14" fmla="*/ 690 w 694"/>
                <a:gd name="T15" fmla="*/ 39 h 245"/>
                <a:gd name="T16" fmla="*/ 690 w 694"/>
                <a:gd name="T17" fmla="*/ 51 h 245"/>
                <a:gd name="T18" fmla="*/ 690 w 694"/>
                <a:gd name="T19" fmla="*/ 62 h 245"/>
                <a:gd name="T20" fmla="*/ 692 w 694"/>
                <a:gd name="T21" fmla="*/ 183 h 245"/>
                <a:gd name="T22" fmla="*/ 692 w 694"/>
                <a:gd name="T23" fmla="*/ 194 h 245"/>
                <a:gd name="T24" fmla="*/ 693 w 694"/>
                <a:gd name="T25" fmla="*/ 205 h 245"/>
                <a:gd name="T26" fmla="*/ 692 w 694"/>
                <a:gd name="T27" fmla="*/ 216 h 245"/>
                <a:gd name="T28" fmla="*/ 689 w 694"/>
                <a:gd name="T29" fmla="*/ 225 h 245"/>
                <a:gd name="T30" fmla="*/ 682 w 694"/>
                <a:gd name="T31" fmla="*/ 233 h 245"/>
                <a:gd name="T32" fmla="*/ 670 w 694"/>
                <a:gd name="T33" fmla="*/ 239 h 245"/>
                <a:gd name="T34" fmla="*/ 653 w 694"/>
                <a:gd name="T35" fmla="*/ 243 h 245"/>
                <a:gd name="T36" fmla="*/ 629 w 694"/>
                <a:gd name="T37" fmla="*/ 244 h 245"/>
                <a:gd name="T38" fmla="*/ 378 w 694"/>
                <a:gd name="T39" fmla="*/ 244 h 245"/>
                <a:gd name="T40" fmla="*/ 0 w 694"/>
                <a:gd name="T41"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4" h="245">
                  <a:moveTo>
                    <a:pt x="0" y="0"/>
                  </a:moveTo>
                  <a:lnTo>
                    <a:pt x="629" y="0"/>
                  </a:lnTo>
                  <a:lnTo>
                    <a:pt x="652" y="2"/>
                  </a:lnTo>
                  <a:lnTo>
                    <a:pt x="669" y="6"/>
                  </a:lnTo>
                  <a:lnTo>
                    <a:pt x="680" y="12"/>
                  </a:lnTo>
                  <a:lnTo>
                    <a:pt x="686" y="20"/>
                  </a:lnTo>
                  <a:lnTo>
                    <a:pt x="690" y="29"/>
                  </a:lnTo>
                  <a:lnTo>
                    <a:pt x="690" y="39"/>
                  </a:lnTo>
                  <a:lnTo>
                    <a:pt x="690" y="51"/>
                  </a:lnTo>
                  <a:lnTo>
                    <a:pt x="690" y="62"/>
                  </a:lnTo>
                  <a:lnTo>
                    <a:pt x="692" y="183"/>
                  </a:lnTo>
                  <a:lnTo>
                    <a:pt x="692" y="194"/>
                  </a:lnTo>
                  <a:lnTo>
                    <a:pt x="693" y="205"/>
                  </a:lnTo>
                  <a:lnTo>
                    <a:pt x="692" y="216"/>
                  </a:lnTo>
                  <a:lnTo>
                    <a:pt x="689" y="225"/>
                  </a:lnTo>
                  <a:lnTo>
                    <a:pt x="682" y="233"/>
                  </a:lnTo>
                  <a:lnTo>
                    <a:pt x="670" y="239"/>
                  </a:lnTo>
                  <a:lnTo>
                    <a:pt x="653" y="243"/>
                  </a:lnTo>
                  <a:lnTo>
                    <a:pt x="629" y="244"/>
                  </a:lnTo>
                  <a:lnTo>
                    <a:pt x="378" y="244"/>
                  </a:lnTo>
                  <a:lnTo>
                    <a:pt x="0" y="0"/>
                  </a:lnTo>
                </a:path>
              </a:pathLst>
            </a:custGeom>
            <a:solidFill>
              <a:srgbClr val="C1CEFF"/>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5" name="Freeform 19"/>
            <p:cNvSpPr>
              <a:spLocks/>
            </p:cNvSpPr>
            <p:nvPr/>
          </p:nvSpPr>
          <p:spPr bwMode="auto">
            <a:xfrm>
              <a:off x="1895" y="3034"/>
              <a:ext cx="700" cy="251"/>
            </a:xfrm>
            <a:custGeom>
              <a:avLst/>
              <a:gdLst>
                <a:gd name="T0" fmla="*/ 0 w 700"/>
                <a:gd name="T1" fmla="*/ 0 h 251"/>
                <a:gd name="T2" fmla="*/ 634 w 700"/>
                <a:gd name="T3" fmla="*/ 0 h 251"/>
                <a:gd name="T4" fmla="*/ 658 w 700"/>
                <a:gd name="T5" fmla="*/ 2 h 251"/>
                <a:gd name="T6" fmla="*/ 675 w 700"/>
                <a:gd name="T7" fmla="*/ 6 h 251"/>
                <a:gd name="T8" fmla="*/ 686 w 700"/>
                <a:gd name="T9" fmla="*/ 12 h 251"/>
                <a:gd name="T10" fmla="*/ 692 w 700"/>
                <a:gd name="T11" fmla="*/ 20 h 251"/>
                <a:gd name="T12" fmla="*/ 696 w 700"/>
                <a:gd name="T13" fmla="*/ 30 h 251"/>
                <a:gd name="T14" fmla="*/ 696 w 700"/>
                <a:gd name="T15" fmla="*/ 40 h 251"/>
                <a:gd name="T16" fmla="*/ 696 w 700"/>
                <a:gd name="T17" fmla="*/ 52 h 251"/>
                <a:gd name="T18" fmla="*/ 696 w 700"/>
                <a:gd name="T19" fmla="*/ 64 h 251"/>
                <a:gd name="T20" fmla="*/ 698 w 700"/>
                <a:gd name="T21" fmla="*/ 187 h 251"/>
                <a:gd name="T22" fmla="*/ 698 w 700"/>
                <a:gd name="T23" fmla="*/ 199 h 251"/>
                <a:gd name="T24" fmla="*/ 699 w 700"/>
                <a:gd name="T25" fmla="*/ 210 h 251"/>
                <a:gd name="T26" fmla="*/ 698 w 700"/>
                <a:gd name="T27" fmla="*/ 221 h 251"/>
                <a:gd name="T28" fmla="*/ 695 w 700"/>
                <a:gd name="T29" fmla="*/ 231 h 251"/>
                <a:gd name="T30" fmla="*/ 688 w 700"/>
                <a:gd name="T31" fmla="*/ 239 h 251"/>
                <a:gd name="T32" fmla="*/ 676 w 700"/>
                <a:gd name="T33" fmla="*/ 245 h 251"/>
                <a:gd name="T34" fmla="*/ 659 w 700"/>
                <a:gd name="T35" fmla="*/ 249 h 251"/>
                <a:gd name="T36" fmla="*/ 634 w 700"/>
                <a:gd name="T37" fmla="*/ 250 h 251"/>
                <a:gd name="T38" fmla="*/ 381 w 700"/>
                <a:gd name="T39" fmla="*/ 250 h 251"/>
                <a:gd name="T40" fmla="*/ 0 w 700"/>
                <a:gd name="T41"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0" h="251">
                  <a:moveTo>
                    <a:pt x="0" y="0"/>
                  </a:moveTo>
                  <a:lnTo>
                    <a:pt x="634" y="0"/>
                  </a:lnTo>
                  <a:lnTo>
                    <a:pt x="658" y="2"/>
                  </a:lnTo>
                  <a:lnTo>
                    <a:pt x="675" y="6"/>
                  </a:lnTo>
                  <a:lnTo>
                    <a:pt x="686" y="12"/>
                  </a:lnTo>
                  <a:lnTo>
                    <a:pt x="692" y="20"/>
                  </a:lnTo>
                  <a:lnTo>
                    <a:pt x="696" y="30"/>
                  </a:lnTo>
                  <a:lnTo>
                    <a:pt x="696" y="40"/>
                  </a:lnTo>
                  <a:lnTo>
                    <a:pt x="696" y="52"/>
                  </a:lnTo>
                  <a:lnTo>
                    <a:pt x="696" y="64"/>
                  </a:lnTo>
                  <a:lnTo>
                    <a:pt x="698" y="187"/>
                  </a:lnTo>
                  <a:lnTo>
                    <a:pt x="698" y="199"/>
                  </a:lnTo>
                  <a:lnTo>
                    <a:pt x="699" y="210"/>
                  </a:lnTo>
                  <a:lnTo>
                    <a:pt x="698" y="221"/>
                  </a:lnTo>
                  <a:lnTo>
                    <a:pt x="695" y="231"/>
                  </a:lnTo>
                  <a:lnTo>
                    <a:pt x="688" y="239"/>
                  </a:lnTo>
                  <a:lnTo>
                    <a:pt x="676" y="245"/>
                  </a:lnTo>
                  <a:lnTo>
                    <a:pt x="659" y="249"/>
                  </a:lnTo>
                  <a:lnTo>
                    <a:pt x="634" y="250"/>
                  </a:lnTo>
                  <a:lnTo>
                    <a:pt x="381" y="250"/>
                  </a:lnTo>
                  <a:lnTo>
                    <a:pt x="0"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6" name="Freeform 20"/>
            <p:cNvSpPr>
              <a:spLocks/>
            </p:cNvSpPr>
            <p:nvPr/>
          </p:nvSpPr>
          <p:spPr bwMode="auto">
            <a:xfrm>
              <a:off x="858" y="3286"/>
              <a:ext cx="254" cy="156"/>
            </a:xfrm>
            <a:custGeom>
              <a:avLst/>
              <a:gdLst>
                <a:gd name="T0" fmla="*/ 253 w 254"/>
                <a:gd name="T1" fmla="*/ 0 h 156"/>
                <a:gd name="T2" fmla="*/ 46 w 254"/>
                <a:gd name="T3" fmla="*/ 0 h 156"/>
                <a:gd name="T4" fmla="*/ 37 w 254"/>
                <a:gd name="T5" fmla="*/ 2 h 156"/>
                <a:gd name="T6" fmla="*/ 29 w 254"/>
                <a:gd name="T7" fmla="*/ 5 h 156"/>
                <a:gd name="T8" fmla="*/ 22 w 254"/>
                <a:gd name="T9" fmla="*/ 9 h 156"/>
                <a:gd name="T10" fmla="*/ 15 w 254"/>
                <a:gd name="T11" fmla="*/ 15 h 156"/>
                <a:gd name="T12" fmla="*/ 9 w 254"/>
                <a:gd name="T13" fmla="*/ 20 h 156"/>
                <a:gd name="T14" fmla="*/ 4 w 254"/>
                <a:gd name="T15" fmla="*/ 27 h 156"/>
                <a:gd name="T16" fmla="*/ 2 w 254"/>
                <a:gd name="T17" fmla="*/ 32 h 156"/>
                <a:gd name="T18" fmla="*/ 0 w 254"/>
                <a:gd name="T19" fmla="*/ 38 h 156"/>
                <a:gd name="T20" fmla="*/ 0 w 254"/>
                <a:gd name="T21" fmla="*/ 112 h 156"/>
                <a:gd name="T22" fmla="*/ 0 w 254"/>
                <a:gd name="T23" fmla="*/ 114 h 156"/>
                <a:gd name="T24" fmla="*/ 2 w 254"/>
                <a:gd name="T25" fmla="*/ 120 h 156"/>
                <a:gd name="T26" fmla="*/ 6 w 254"/>
                <a:gd name="T27" fmla="*/ 127 h 156"/>
                <a:gd name="T28" fmla="*/ 11 w 254"/>
                <a:gd name="T29" fmla="*/ 135 h 156"/>
                <a:gd name="T30" fmla="*/ 17 w 254"/>
                <a:gd name="T31" fmla="*/ 142 h 156"/>
                <a:gd name="T32" fmla="*/ 26 w 254"/>
                <a:gd name="T33" fmla="*/ 149 h 156"/>
                <a:gd name="T34" fmla="*/ 37 w 254"/>
                <a:gd name="T35" fmla="*/ 154 h 156"/>
                <a:gd name="T36" fmla="*/ 50 w 254"/>
                <a:gd name="T37" fmla="*/ 155 h 156"/>
                <a:gd name="T38" fmla="*/ 253 w 254"/>
                <a:gd name="T39" fmla="*/ 155 h 156"/>
                <a:gd name="T40" fmla="*/ 253 w 254"/>
                <a:gd name="T4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56">
                  <a:moveTo>
                    <a:pt x="253" y="0"/>
                  </a:moveTo>
                  <a:lnTo>
                    <a:pt x="46" y="0"/>
                  </a:lnTo>
                  <a:lnTo>
                    <a:pt x="37" y="2"/>
                  </a:lnTo>
                  <a:lnTo>
                    <a:pt x="29" y="5"/>
                  </a:lnTo>
                  <a:lnTo>
                    <a:pt x="22" y="9"/>
                  </a:lnTo>
                  <a:lnTo>
                    <a:pt x="15" y="15"/>
                  </a:lnTo>
                  <a:lnTo>
                    <a:pt x="9" y="20"/>
                  </a:lnTo>
                  <a:lnTo>
                    <a:pt x="4" y="27"/>
                  </a:lnTo>
                  <a:lnTo>
                    <a:pt x="2" y="32"/>
                  </a:lnTo>
                  <a:lnTo>
                    <a:pt x="0" y="38"/>
                  </a:lnTo>
                  <a:lnTo>
                    <a:pt x="0" y="112"/>
                  </a:lnTo>
                  <a:lnTo>
                    <a:pt x="0" y="114"/>
                  </a:lnTo>
                  <a:lnTo>
                    <a:pt x="2" y="120"/>
                  </a:lnTo>
                  <a:lnTo>
                    <a:pt x="6" y="127"/>
                  </a:lnTo>
                  <a:lnTo>
                    <a:pt x="11" y="135"/>
                  </a:lnTo>
                  <a:lnTo>
                    <a:pt x="17" y="142"/>
                  </a:lnTo>
                  <a:lnTo>
                    <a:pt x="26" y="149"/>
                  </a:lnTo>
                  <a:lnTo>
                    <a:pt x="37" y="154"/>
                  </a:lnTo>
                  <a:lnTo>
                    <a:pt x="50" y="155"/>
                  </a:lnTo>
                  <a:lnTo>
                    <a:pt x="253" y="155"/>
                  </a:lnTo>
                  <a:lnTo>
                    <a:pt x="253"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7" name="Freeform 21"/>
            <p:cNvSpPr>
              <a:spLocks/>
            </p:cNvSpPr>
            <p:nvPr/>
          </p:nvSpPr>
          <p:spPr bwMode="auto">
            <a:xfrm>
              <a:off x="858" y="2878"/>
              <a:ext cx="254" cy="156"/>
            </a:xfrm>
            <a:custGeom>
              <a:avLst/>
              <a:gdLst>
                <a:gd name="T0" fmla="*/ 253 w 254"/>
                <a:gd name="T1" fmla="*/ 0 h 156"/>
                <a:gd name="T2" fmla="*/ 46 w 254"/>
                <a:gd name="T3" fmla="*/ 0 h 156"/>
                <a:gd name="T4" fmla="*/ 37 w 254"/>
                <a:gd name="T5" fmla="*/ 2 h 156"/>
                <a:gd name="T6" fmla="*/ 29 w 254"/>
                <a:gd name="T7" fmla="*/ 5 h 156"/>
                <a:gd name="T8" fmla="*/ 22 w 254"/>
                <a:gd name="T9" fmla="*/ 10 h 156"/>
                <a:gd name="T10" fmla="*/ 15 w 254"/>
                <a:gd name="T11" fmla="*/ 15 h 156"/>
                <a:gd name="T12" fmla="*/ 9 w 254"/>
                <a:gd name="T13" fmla="*/ 21 h 156"/>
                <a:gd name="T14" fmla="*/ 4 w 254"/>
                <a:gd name="T15" fmla="*/ 27 h 156"/>
                <a:gd name="T16" fmla="*/ 2 w 254"/>
                <a:gd name="T17" fmla="*/ 33 h 156"/>
                <a:gd name="T18" fmla="*/ 0 w 254"/>
                <a:gd name="T19" fmla="*/ 38 h 156"/>
                <a:gd name="T20" fmla="*/ 0 w 254"/>
                <a:gd name="T21" fmla="*/ 112 h 156"/>
                <a:gd name="T22" fmla="*/ 0 w 254"/>
                <a:gd name="T23" fmla="*/ 114 h 156"/>
                <a:gd name="T24" fmla="*/ 2 w 254"/>
                <a:gd name="T25" fmla="*/ 120 h 156"/>
                <a:gd name="T26" fmla="*/ 6 w 254"/>
                <a:gd name="T27" fmla="*/ 127 h 156"/>
                <a:gd name="T28" fmla="*/ 11 w 254"/>
                <a:gd name="T29" fmla="*/ 135 h 156"/>
                <a:gd name="T30" fmla="*/ 17 w 254"/>
                <a:gd name="T31" fmla="*/ 143 h 156"/>
                <a:gd name="T32" fmla="*/ 26 w 254"/>
                <a:gd name="T33" fmla="*/ 150 h 156"/>
                <a:gd name="T34" fmla="*/ 37 w 254"/>
                <a:gd name="T35" fmla="*/ 154 h 156"/>
                <a:gd name="T36" fmla="*/ 50 w 254"/>
                <a:gd name="T37" fmla="*/ 155 h 156"/>
                <a:gd name="T38" fmla="*/ 253 w 254"/>
                <a:gd name="T39" fmla="*/ 155 h 156"/>
                <a:gd name="T40" fmla="*/ 253 w 254"/>
                <a:gd name="T4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56">
                  <a:moveTo>
                    <a:pt x="253" y="0"/>
                  </a:moveTo>
                  <a:lnTo>
                    <a:pt x="46" y="0"/>
                  </a:lnTo>
                  <a:lnTo>
                    <a:pt x="37" y="2"/>
                  </a:lnTo>
                  <a:lnTo>
                    <a:pt x="29" y="5"/>
                  </a:lnTo>
                  <a:lnTo>
                    <a:pt x="22" y="10"/>
                  </a:lnTo>
                  <a:lnTo>
                    <a:pt x="15" y="15"/>
                  </a:lnTo>
                  <a:lnTo>
                    <a:pt x="9" y="21"/>
                  </a:lnTo>
                  <a:lnTo>
                    <a:pt x="4" y="27"/>
                  </a:lnTo>
                  <a:lnTo>
                    <a:pt x="2" y="33"/>
                  </a:lnTo>
                  <a:lnTo>
                    <a:pt x="0" y="38"/>
                  </a:lnTo>
                  <a:lnTo>
                    <a:pt x="0" y="112"/>
                  </a:lnTo>
                  <a:lnTo>
                    <a:pt x="0" y="114"/>
                  </a:lnTo>
                  <a:lnTo>
                    <a:pt x="2" y="120"/>
                  </a:lnTo>
                  <a:lnTo>
                    <a:pt x="6" y="127"/>
                  </a:lnTo>
                  <a:lnTo>
                    <a:pt x="11" y="135"/>
                  </a:lnTo>
                  <a:lnTo>
                    <a:pt x="17" y="143"/>
                  </a:lnTo>
                  <a:lnTo>
                    <a:pt x="26" y="150"/>
                  </a:lnTo>
                  <a:lnTo>
                    <a:pt x="37" y="154"/>
                  </a:lnTo>
                  <a:lnTo>
                    <a:pt x="50" y="155"/>
                  </a:lnTo>
                  <a:lnTo>
                    <a:pt x="253" y="155"/>
                  </a:lnTo>
                  <a:lnTo>
                    <a:pt x="253"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8" name="Freeform 22"/>
            <p:cNvSpPr>
              <a:spLocks/>
            </p:cNvSpPr>
            <p:nvPr/>
          </p:nvSpPr>
          <p:spPr bwMode="auto">
            <a:xfrm>
              <a:off x="1111" y="2943"/>
              <a:ext cx="48" cy="428"/>
            </a:xfrm>
            <a:custGeom>
              <a:avLst/>
              <a:gdLst>
                <a:gd name="T0" fmla="*/ 0 w 48"/>
                <a:gd name="T1" fmla="*/ 0 h 428"/>
                <a:gd name="T2" fmla="*/ 47 w 48"/>
                <a:gd name="T3" fmla="*/ 0 h 428"/>
                <a:gd name="T4" fmla="*/ 47 w 48"/>
                <a:gd name="T5" fmla="*/ 427 h 428"/>
                <a:gd name="T6" fmla="*/ 0 w 48"/>
                <a:gd name="T7" fmla="*/ 427 h 428"/>
                <a:gd name="T8" fmla="*/ 0 w 48"/>
                <a:gd name="T9" fmla="*/ 0 h 428"/>
              </a:gdLst>
              <a:ahLst/>
              <a:cxnLst>
                <a:cxn ang="0">
                  <a:pos x="T0" y="T1"/>
                </a:cxn>
                <a:cxn ang="0">
                  <a:pos x="T2" y="T3"/>
                </a:cxn>
                <a:cxn ang="0">
                  <a:pos x="T4" y="T5"/>
                </a:cxn>
                <a:cxn ang="0">
                  <a:pos x="T6" y="T7"/>
                </a:cxn>
                <a:cxn ang="0">
                  <a:pos x="T8" y="T9"/>
                </a:cxn>
              </a:cxnLst>
              <a:rect l="0" t="0" r="r" b="b"/>
              <a:pathLst>
                <a:path w="48" h="428">
                  <a:moveTo>
                    <a:pt x="0" y="0"/>
                  </a:moveTo>
                  <a:lnTo>
                    <a:pt x="47" y="0"/>
                  </a:lnTo>
                  <a:lnTo>
                    <a:pt x="47" y="427"/>
                  </a:lnTo>
                  <a:lnTo>
                    <a:pt x="0" y="427"/>
                  </a:lnTo>
                  <a:lnTo>
                    <a:pt x="0" y="0"/>
                  </a:lnTo>
                </a:path>
              </a:pathLst>
            </a:custGeom>
            <a:solidFill>
              <a:srgbClr val="FFFFFF"/>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9" name="Freeform 23"/>
            <p:cNvSpPr>
              <a:spLocks/>
            </p:cNvSpPr>
            <p:nvPr/>
          </p:nvSpPr>
          <p:spPr bwMode="auto">
            <a:xfrm>
              <a:off x="1111" y="2943"/>
              <a:ext cx="54" cy="434"/>
            </a:xfrm>
            <a:custGeom>
              <a:avLst/>
              <a:gdLst>
                <a:gd name="T0" fmla="*/ 0 w 54"/>
                <a:gd name="T1" fmla="*/ 0 h 434"/>
                <a:gd name="T2" fmla="*/ 53 w 54"/>
                <a:gd name="T3" fmla="*/ 0 h 434"/>
                <a:gd name="T4" fmla="*/ 53 w 54"/>
                <a:gd name="T5" fmla="*/ 433 h 434"/>
                <a:gd name="T6" fmla="*/ 0 w 54"/>
                <a:gd name="T7" fmla="*/ 433 h 434"/>
                <a:gd name="T8" fmla="*/ 0 w 54"/>
                <a:gd name="T9" fmla="*/ 0 h 434"/>
              </a:gdLst>
              <a:ahLst/>
              <a:cxnLst>
                <a:cxn ang="0">
                  <a:pos x="T0" y="T1"/>
                </a:cxn>
                <a:cxn ang="0">
                  <a:pos x="T2" y="T3"/>
                </a:cxn>
                <a:cxn ang="0">
                  <a:pos x="T4" y="T5"/>
                </a:cxn>
                <a:cxn ang="0">
                  <a:pos x="T6" y="T7"/>
                </a:cxn>
                <a:cxn ang="0">
                  <a:pos x="T8" y="T9"/>
                </a:cxn>
              </a:cxnLst>
              <a:rect l="0" t="0" r="r" b="b"/>
              <a:pathLst>
                <a:path w="54" h="434">
                  <a:moveTo>
                    <a:pt x="0" y="0"/>
                  </a:moveTo>
                  <a:lnTo>
                    <a:pt x="53" y="0"/>
                  </a:lnTo>
                  <a:lnTo>
                    <a:pt x="53" y="433"/>
                  </a:lnTo>
                  <a:lnTo>
                    <a:pt x="0" y="433"/>
                  </a:lnTo>
                  <a:lnTo>
                    <a:pt x="0"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grpSp>
      <p:grpSp>
        <p:nvGrpSpPr>
          <p:cNvPr id="17" name="Group 24"/>
          <p:cNvGrpSpPr>
            <a:grpSpLocks/>
          </p:cNvGrpSpPr>
          <p:nvPr/>
        </p:nvGrpSpPr>
        <p:grpSpPr bwMode="auto">
          <a:xfrm>
            <a:off x="6115845" y="3847437"/>
            <a:ext cx="2765426" cy="898525"/>
            <a:chOff x="3564" y="2439"/>
            <a:chExt cx="1742" cy="566"/>
          </a:xfrm>
        </p:grpSpPr>
        <p:sp>
          <p:nvSpPr>
            <p:cNvPr id="20" name="Freeform 25"/>
            <p:cNvSpPr>
              <a:spLocks/>
            </p:cNvSpPr>
            <p:nvPr/>
          </p:nvSpPr>
          <p:spPr bwMode="auto">
            <a:xfrm>
              <a:off x="3564" y="2439"/>
              <a:ext cx="258" cy="566"/>
            </a:xfrm>
            <a:custGeom>
              <a:avLst/>
              <a:gdLst>
                <a:gd name="T0" fmla="*/ 257 w 258"/>
                <a:gd name="T1" fmla="*/ 0 h 566"/>
                <a:gd name="T2" fmla="*/ 48 w 258"/>
                <a:gd name="T3" fmla="*/ 0 h 566"/>
                <a:gd name="T4" fmla="*/ 39 w 258"/>
                <a:gd name="T5" fmla="*/ 4 h 566"/>
                <a:gd name="T6" fmla="*/ 31 w 258"/>
                <a:gd name="T7" fmla="*/ 7 h 566"/>
                <a:gd name="T8" fmla="*/ 24 w 258"/>
                <a:gd name="T9" fmla="*/ 11 h 566"/>
                <a:gd name="T10" fmla="*/ 18 w 258"/>
                <a:gd name="T11" fmla="*/ 16 h 566"/>
                <a:gd name="T12" fmla="*/ 13 w 258"/>
                <a:gd name="T13" fmla="*/ 21 h 566"/>
                <a:gd name="T14" fmla="*/ 9 w 258"/>
                <a:gd name="T15" fmla="*/ 26 h 566"/>
                <a:gd name="T16" fmla="*/ 7 w 258"/>
                <a:gd name="T17" fmla="*/ 33 h 566"/>
                <a:gd name="T18" fmla="*/ 5 w 258"/>
                <a:gd name="T19" fmla="*/ 39 h 566"/>
                <a:gd name="T20" fmla="*/ 0 w 258"/>
                <a:gd name="T21" fmla="*/ 303 h 566"/>
                <a:gd name="T22" fmla="*/ 5 w 258"/>
                <a:gd name="T23" fmla="*/ 522 h 566"/>
                <a:gd name="T24" fmla="*/ 9 w 258"/>
                <a:gd name="T25" fmla="*/ 530 h 566"/>
                <a:gd name="T26" fmla="*/ 13 w 258"/>
                <a:gd name="T27" fmla="*/ 538 h 566"/>
                <a:gd name="T28" fmla="*/ 17 w 258"/>
                <a:gd name="T29" fmla="*/ 545 h 566"/>
                <a:gd name="T30" fmla="*/ 22 w 258"/>
                <a:gd name="T31" fmla="*/ 550 h 566"/>
                <a:gd name="T32" fmla="*/ 27 w 258"/>
                <a:gd name="T33" fmla="*/ 556 h 566"/>
                <a:gd name="T34" fmla="*/ 34 w 258"/>
                <a:gd name="T35" fmla="*/ 560 h 566"/>
                <a:gd name="T36" fmla="*/ 43 w 258"/>
                <a:gd name="T37" fmla="*/ 563 h 566"/>
                <a:gd name="T38" fmla="*/ 56 w 258"/>
                <a:gd name="T39" fmla="*/ 565 h 566"/>
                <a:gd name="T40" fmla="*/ 257 w 258"/>
                <a:gd name="T41" fmla="*/ 565 h 566"/>
                <a:gd name="T42" fmla="*/ 257 w 258"/>
                <a:gd name="T43" fmla="*/ 0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8" h="566">
                  <a:moveTo>
                    <a:pt x="257" y="0"/>
                  </a:moveTo>
                  <a:lnTo>
                    <a:pt x="48" y="0"/>
                  </a:lnTo>
                  <a:lnTo>
                    <a:pt x="39" y="4"/>
                  </a:lnTo>
                  <a:lnTo>
                    <a:pt x="31" y="7"/>
                  </a:lnTo>
                  <a:lnTo>
                    <a:pt x="24" y="11"/>
                  </a:lnTo>
                  <a:lnTo>
                    <a:pt x="18" y="16"/>
                  </a:lnTo>
                  <a:lnTo>
                    <a:pt x="13" y="21"/>
                  </a:lnTo>
                  <a:lnTo>
                    <a:pt x="9" y="26"/>
                  </a:lnTo>
                  <a:lnTo>
                    <a:pt x="7" y="33"/>
                  </a:lnTo>
                  <a:lnTo>
                    <a:pt x="5" y="39"/>
                  </a:lnTo>
                  <a:lnTo>
                    <a:pt x="0" y="303"/>
                  </a:lnTo>
                  <a:lnTo>
                    <a:pt x="5" y="522"/>
                  </a:lnTo>
                  <a:lnTo>
                    <a:pt x="9" y="530"/>
                  </a:lnTo>
                  <a:lnTo>
                    <a:pt x="13" y="538"/>
                  </a:lnTo>
                  <a:lnTo>
                    <a:pt x="17" y="545"/>
                  </a:lnTo>
                  <a:lnTo>
                    <a:pt x="22" y="550"/>
                  </a:lnTo>
                  <a:lnTo>
                    <a:pt x="27" y="556"/>
                  </a:lnTo>
                  <a:lnTo>
                    <a:pt x="34" y="560"/>
                  </a:lnTo>
                  <a:lnTo>
                    <a:pt x="43" y="563"/>
                  </a:lnTo>
                  <a:lnTo>
                    <a:pt x="56" y="565"/>
                  </a:lnTo>
                  <a:lnTo>
                    <a:pt x="257" y="565"/>
                  </a:lnTo>
                  <a:lnTo>
                    <a:pt x="257" y="0"/>
                  </a:lnTo>
                </a:path>
              </a:pathLst>
            </a:custGeom>
            <a:solidFill>
              <a:schemeClr val="bg1"/>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1" name="Freeform 26"/>
            <p:cNvSpPr>
              <a:spLocks/>
            </p:cNvSpPr>
            <p:nvPr/>
          </p:nvSpPr>
          <p:spPr bwMode="auto">
            <a:xfrm>
              <a:off x="3565" y="2596"/>
              <a:ext cx="1740" cy="252"/>
            </a:xfrm>
            <a:custGeom>
              <a:avLst/>
              <a:gdLst>
                <a:gd name="T0" fmla="*/ 53 w 1740"/>
                <a:gd name="T1" fmla="*/ 0 h 252"/>
                <a:gd name="T2" fmla="*/ 1686 w 1740"/>
                <a:gd name="T3" fmla="*/ 0 h 252"/>
                <a:gd name="T4" fmla="*/ 1697 w 1740"/>
                <a:gd name="T5" fmla="*/ 1 h 252"/>
                <a:gd name="T6" fmla="*/ 1707 w 1740"/>
                <a:gd name="T7" fmla="*/ 4 h 252"/>
                <a:gd name="T8" fmla="*/ 1716 w 1740"/>
                <a:gd name="T9" fmla="*/ 9 h 252"/>
                <a:gd name="T10" fmla="*/ 1724 w 1740"/>
                <a:gd name="T11" fmla="*/ 16 h 252"/>
                <a:gd name="T12" fmla="*/ 1730 w 1740"/>
                <a:gd name="T13" fmla="*/ 23 h 252"/>
                <a:gd name="T14" fmla="*/ 1735 w 1740"/>
                <a:gd name="T15" fmla="*/ 32 h 252"/>
                <a:gd name="T16" fmla="*/ 1738 w 1740"/>
                <a:gd name="T17" fmla="*/ 42 h 252"/>
                <a:gd name="T18" fmla="*/ 1739 w 1740"/>
                <a:gd name="T19" fmla="*/ 53 h 252"/>
                <a:gd name="T20" fmla="*/ 1739 w 1740"/>
                <a:gd name="T21" fmla="*/ 198 h 252"/>
                <a:gd name="T22" fmla="*/ 1738 w 1740"/>
                <a:gd name="T23" fmla="*/ 209 h 252"/>
                <a:gd name="T24" fmla="*/ 1735 w 1740"/>
                <a:gd name="T25" fmla="*/ 218 h 252"/>
                <a:gd name="T26" fmla="*/ 1730 w 1740"/>
                <a:gd name="T27" fmla="*/ 228 h 252"/>
                <a:gd name="T28" fmla="*/ 1724 w 1740"/>
                <a:gd name="T29" fmla="*/ 235 h 252"/>
                <a:gd name="T30" fmla="*/ 1716 w 1740"/>
                <a:gd name="T31" fmla="*/ 241 h 252"/>
                <a:gd name="T32" fmla="*/ 1707 w 1740"/>
                <a:gd name="T33" fmla="*/ 247 h 252"/>
                <a:gd name="T34" fmla="*/ 1697 w 1740"/>
                <a:gd name="T35" fmla="*/ 249 h 252"/>
                <a:gd name="T36" fmla="*/ 1686 w 1740"/>
                <a:gd name="T37" fmla="*/ 251 h 252"/>
                <a:gd name="T38" fmla="*/ 53 w 1740"/>
                <a:gd name="T39" fmla="*/ 251 h 252"/>
                <a:gd name="T40" fmla="*/ 42 w 1740"/>
                <a:gd name="T41" fmla="*/ 249 h 252"/>
                <a:gd name="T42" fmla="*/ 33 w 1740"/>
                <a:gd name="T43" fmla="*/ 247 h 252"/>
                <a:gd name="T44" fmla="*/ 23 w 1740"/>
                <a:gd name="T45" fmla="*/ 241 h 252"/>
                <a:gd name="T46" fmla="*/ 16 w 1740"/>
                <a:gd name="T47" fmla="*/ 235 h 252"/>
                <a:gd name="T48" fmla="*/ 10 w 1740"/>
                <a:gd name="T49" fmla="*/ 228 h 252"/>
                <a:gd name="T50" fmla="*/ 4 w 1740"/>
                <a:gd name="T51" fmla="*/ 218 h 252"/>
                <a:gd name="T52" fmla="*/ 2 w 1740"/>
                <a:gd name="T53" fmla="*/ 209 h 252"/>
                <a:gd name="T54" fmla="*/ 0 w 1740"/>
                <a:gd name="T55" fmla="*/ 198 h 252"/>
                <a:gd name="T56" fmla="*/ 0 w 1740"/>
                <a:gd name="T57" fmla="*/ 53 h 252"/>
                <a:gd name="T58" fmla="*/ 2 w 1740"/>
                <a:gd name="T59" fmla="*/ 42 h 252"/>
                <a:gd name="T60" fmla="*/ 4 w 1740"/>
                <a:gd name="T61" fmla="*/ 32 h 252"/>
                <a:gd name="T62" fmla="*/ 10 w 1740"/>
                <a:gd name="T63" fmla="*/ 23 h 252"/>
                <a:gd name="T64" fmla="*/ 16 w 1740"/>
                <a:gd name="T65" fmla="*/ 16 h 252"/>
                <a:gd name="T66" fmla="*/ 23 w 1740"/>
                <a:gd name="T67" fmla="*/ 9 h 252"/>
                <a:gd name="T68" fmla="*/ 33 w 1740"/>
                <a:gd name="T69" fmla="*/ 4 h 252"/>
                <a:gd name="T70" fmla="*/ 42 w 1740"/>
                <a:gd name="T71" fmla="*/ 1 h 252"/>
                <a:gd name="T72" fmla="*/ 53 w 1740"/>
                <a:gd name="T73"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40" h="252">
                  <a:moveTo>
                    <a:pt x="53" y="0"/>
                  </a:moveTo>
                  <a:lnTo>
                    <a:pt x="1686" y="0"/>
                  </a:lnTo>
                  <a:lnTo>
                    <a:pt x="1697" y="1"/>
                  </a:lnTo>
                  <a:lnTo>
                    <a:pt x="1707" y="4"/>
                  </a:lnTo>
                  <a:lnTo>
                    <a:pt x="1716" y="9"/>
                  </a:lnTo>
                  <a:lnTo>
                    <a:pt x="1724" y="16"/>
                  </a:lnTo>
                  <a:lnTo>
                    <a:pt x="1730" y="23"/>
                  </a:lnTo>
                  <a:lnTo>
                    <a:pt x="1735" y="32"/>
                  </a:lnTo>
                  <a:lnTo>
                    <a:pt x="1738" y="42"/>
                  </a:lnTo>
                  <a:lnTo>
                    <a:pt x="1739" y="53"/>
                  </a:lnTo>
                  <a:lnTo>
                    <a:pt x="1739" y="198"/>
                  </a:lnTo>
                  <a:lnTo>
                    <a:pt x="1738" y="209"/>
                  </a:lnTo>
                  <a:lnTo>
                    <a:pt x="1735" y="218"/>
                  </a:lnTo>
                  <a:lnTo>
                    <a:pt x="1730" y="228"/>
                  </a:lnTo>
                  <a:lnTo>
                    <a:pt x="1724" y="235"/>
                  </a:lnTo>
                  <a:lnTo>
                    <a:pt x="1716" y="241"/>
                  </a:lnTo>
                  <a:lnTo>
                    <a:pt x="1707" y="247"/>
                  </a:lnTo>
                  <a:lnTo>
                    <a:pt x="1697" y="249"/>
                  </a:lnTo>
                  <a:lnTo>
                    <a:pt x="1686" y="251"/>
                  </a:lnTo>
                  <a:lnTo>
                    <a:pt x="53" y="251"/>
                  </a:lnTo>
                  <a:lnTo>
                    <a:pt x="42" y="249"/>
                  </a:lnTo>
                  <a:lnTo>
                    <a:pt x="33" y="247"/>
                  </a:lnTo>
                  <a:lnTo>
                    <a:pt x="23" y="241"/>
                  </a:lnTo>
                  <a:lnTo>
                    <a:pt x="16" y="235"/>
                  </a:lnTo>
                  <a:lnTo>
                    <a:pt x="10" y="228"/>
                  </a:lnTo>
                  <a:lnTo>
                    <a:pt x="4" y="218"/>
                  </a:lnTo>
                  <a:lnTo>
                    <a:pt x="2" y="209"/>
                  </a:lnTo>
                  <a:lnTo>
                    <a:pt x="0" y="198"/>
                  </a:lnTo>
                  <a:lnTo>
                    <a:pt x="0" y="53"/>
                  </a:lnTo>
                  <a:lnTo>
                    <a:pt x="2" y="42"/>
                  </a:lnTo>
                  <a:lnTo>
                    <a:pt x="4" y="32"/>
                  </a:lnTo>
                  <a:lnTo>
                    <a:pt x="10" y="23"/>
                  </a:lnTo>
                  <a:lnTo>
                    <a:pt x="16" y="16"/>
                  </a:lnTo>
                  <a:lnTo>
                    <a:pt x="23" y="9"/>
                  </a:lnTo>
                  <a:lnTo>
                    <a:pt x="33" y="4"/>
                  </a:lnTo>
                  <a:lnTo>
                    <a:pt x="42" y="1"/>
                  </a:lnTo>
                  <a:lnTo>
                    <a:pt x="53" y="0"/>
                  </a:lnTo>
                </a:path>
              </a:pathLst>
            </a:custGeom>
            <a:solidFill>
              <a:schemeClr val="bg1"/>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2" name="Freeform 27"/>
            <p:cNvSpPr>
              <a:spLocks/>
            </p:cNvSpPr>
            <p:nvPr/>
          </p:nvSpPr>
          <p:spPr bwMode="auto">
            <a:xfrm>
              <a:off x="4607" y="2596"/>
              <a:ext cx="693" cy="246"/>
            </a:xfrm>
            <a:custGeom>
              <a:avLst/>
              <a:gdLst>
                <a:gd name="T0" fmla="*/ 0 w 693"/>
                <a:gd name="T1" fmla="*/ 0 h 246"/>
                <a:gd name="T2" fmla="*/ 628 w 693"/>
                <a:gd name="T3" fmla="*/ 0 h 246"/>
                <a:gd name="T4" fmla="*/ 651 w 693"/>
                <a:gd name="T5" fmla="*/ 2 h 246"/>
                <a:gd name="T6" fmla="*/ 668 w 693"/>
                <a:gd name="T7" fmla="*/ 6 h 246"/>
                <a:gd name="T8" fmla="*/ 680 w 693"/>
                <a:gd name="T9" fmla="*/ 12 h 246"/>
                <a:gd name="T10" fmla="*/ 686 w 693"/>
                <a:gd name="T11" fmla="*/ 20 h 246"/>
                <a:gd name="T12" fmla="*/ 689 w 693"/>
                <a:gd name="T13" fmla="*/ 29 h 246"/>
                <a:gd name="T14" fmla="*/ 690 w 693"/>
                <a:gd name="T15" fmla="*/ 39 h 246"/>
                <a:gd name="T16" fmla="*/ 690 w 693"/>
                <a:gd name="T17" fmla="*/ 51 h 246"/>
                <a:gd name="T18" fmla="*/ 689 w 693"/>
                <a:gd name="T19" fmla="*/ 62 h 246"/>
                <a:gd name="T20" fmla="*/ 691 w 693"/>
                <a:gd name="T21" fmla="*/ 183 h 246"/>
                <a:gd name="T22" fmla="*/ 692 w 693"/>
                <a:gd name="T23" fmla="*/ 194 h 246"/>
                <a:gd name="T24" fmla="*/ 692 w 693"/>
                <a:gd name="T25" fmla="*/ 205 h 246"/>
                <a:gd name="T26" fmla="*/ 692 w 693"/>
                <a:gd name="T27" fmla="*/ 216 h 246"/>
                <a:gd name="T28" fmla="*/ 689 w 693"/>
                <a:gd name="T29" fmla="*/ 225 h 246"/>
                <a:gd name="T30" fmla="*/ 682 w 693"/>
                <a:gd name="T31" fmla="*/ 233 h 246"/>
                <a:gd name="T32" fmla="*/ 670 w 693"/>
                <a:gd name="T33" fmla="*/ 239 h 246"/>
                <a:gd name="T34" fmla="*/ 653 w 693"/>
                <a:gd name="T35" fmla="*/ 243 h 246"/>
                <a:gd name="T36" fmla="*/ 628 w 693"/>
                <a:gd name="T37" fmla="*/ 245 h 246"/>
                <a:gd name="T38" fmla="*/ 377 w 693"/>
                <a:gd name="T39" fmla="*/ 245 h 246"/>
                <a:gd name="T40" fmla="*/ 0 w 693"/>
                <a:gd name="T41"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3" h="246">
                  <a:moveTo>
                    <a:pt x="0" y="0"/>
                  </a:moveTo>
                  <a:lnTo>
                    <a:pt x="628" y="0"/>
                  </a:lnTo>
                  <a:lnTo>
                    <a:pt x="651" y="2"/>
                  </a:lnTo>
                  <a:lnTo>
                    <a:pt x="668" y="6"/>
                  </a:lnTo>
                  <a:lnTo>
                    <a:pt x="680" y="12"/>
                  </a:lnTo>
                  <a:lnTo>
                    <a:pt x="686" y="20"/>
                  </a:lnTo>
                  <a:lnTo>
                    <a:pt x="689" y="29"/>
                  </a:lnTo>
                  <a:lnTo>
                    <a:pt x="690" y="39"/>
                  </a:lnTo>
                  <a:lnTo>
                    <a:pt x="690" y="51"/>
                  </a:lnTo>
                  <a:lnTo>
                    <a:pt x="689" y="62"/>
                  </a:lnTo>
                  <a:lnTo>
                    <a:pt x="691" y="183"/>
                  </a:lnTo>
                  <a:lnTo>
                    <a:pt x="692" y="194"/>
                  </a:lnTo>
                  <a:lnTo>
                    <a:pt x="692" y="205"/>
                  </a:lnTo>
                  <a:lnTo>
                    <a:pt x="692" y="216"/>
                  </a:lnTo>
                  <a:lnTo>
                    <a:pt x="689" y="225"/>
                  </a:lnTo>
                  <a:lnTo>
                    <a:pt x="682" y="233"/>
                  </a:lnTo>
                  <a:lnTo>
                    <a:pt x="670" y="239"/>
                  </a:lnTo>
                  <a:lnTo>
                    <a:pt x="653" y="243"/>
                  </a:lnTo>
                  <a:lnTo>
                    <a:pt x="628" y="245"/>
                  </a:lnTo>
                  <a:lnTo>
                    <a:pt x="377" y="245"/>
                  </a:lnTo>
                  <a:lnTo>
                    <a:pt x="0" y="0"/>
                  </a:lnTo>
                </a:path>
              </a:pathLst>
            </a:custGeom>
            <a:solidFill>
              <a:srgbClr val="C1CEFF"/>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3" name="Freeform 28"/>
            <p:cNvSpPr>
              <a:spLocks/>
            </p:cNvSpPr>
            <p:nvPr/>
          </p:nvSpPr>
          <p:spPr bwMode="auto">
            <a:xfrm>
              <a:off x="4607" y="2596"/>
              <a:ext cx="699" cy="252"/>
            </a:xfrm>
            <a:custGeom>
              <a:avLst/>
              <a:gdLst>
                <a:gd name="T0" fmla="*/ 0 w 699"/>
                <a:gd name="T1" fmla="*/ 0 h 252"/>
                <a:gd name="T2" fmla="*/ 633 w 699"/>
                <a:gd name="T3" fmla="*/ 0 h 252"/>
                <a:gd name="T4" fmla="*/ 657 w 699"/>
                <a:gd name="T5" fmla="*/ 2 h 252"/>
                <a:gd name="T6" fmla="*/ 674 w 699"/>
                <a:gd name="T7" fmla="*/ 6 h 252"/>
                <a:gd name="T8" fmla="*/ 686 w 699"/>
                <a:gd name="T9" fmla="*/ 12 h 252"/>
                <a:gd name="T10" fmla="*/ 692 w 699"/>
                <a:gd name="T11" fmla="*/ 20 h 252"/>
                <a:gd name="T12" fmla="*/ 695 w 699"/>
                <a:gd name="T13" fmla="*/ 30 h 252"/>
                <a:gd name="T14" fmla="*/ 696 w 699"/>
                <a:gd name="T15" fmla="*/ 40 h 252"/>
                <a:gd name="T16" fmla="*/ 696 w 699"/>
                <a:gd name="T17" fmla="*/ 52 h 252"/>
                <a:gd name="T18" fmla="*/ 695 w 699"/>
                <a:gd name="T19" fmla="*/ 64 h 252"/>
                <a:gd name="T20" fmla="*/ 697 w 699"/>
                <a:gd name="T21" fmla="*/ 187 h 252"/>
                <a:gd name="T22" fmla="*/ 698 w 699"/>
                <a:gd name="T23" fmla="*/ 199 h 252"/>
                <a:gd name="T24" fmla="*/ 698 w 699"/>
                <a:gd name="T25" fmla="*/ 210 h 252"/>
                <a:gd name="T26" fmla="*/ 698 w 699"/>
                <a:gd name="T27" fmla="*/ 221 h 252"/>
                <a:gd name="T28" fmla="*/ 695 w 699"/>
                <a:gd name="T29" fmla="*/ 231 h 252"/>
                <a:gd name="T30" fmla="*/ 688 w 699"/>
                <a:gd name="T31" fmla="*/ 239 h 252"/>
                <a:gd name="T32" fmla="*/ 676 w 699"/>
                <a:gd name="T33" fmla="*/ 245 h 252"/>
                <a:gd name="T34" fmla="*/ 659 w 699"/>
                <a:gd name="T35" fmla="*/ 249 h 252"/>
                <a:gd name="T36" fmla="*/ 633 w 699"/>
                <a:gd name="T37" fmla="*/ 251 h 252"/>
                <a:gd name="T38" fmla="*/ 380 w 699"/>
                <a:gd name="T39" fmla="*/ 251 h 252"/>
                <a:gd name="T40" fmla="*/ 0 w 699"/>
                <a:gd name="T41"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9" h="252">
                  <a:moveTo>
                    <a:pt x="0" y="0"/>
                  </a:moveTo>
                  <a:lnTo>
                    <a:pt x="633" y="0"/>
                  </a:lnTo>
                  <a:lnTo>
                    <a:pt x="657" y="2"/>
                  </a:lnTo>
                  <a:lnTo>
                    <a:pt x="674" y="6"/>
                  </a:lnTo>
                  <a:lnTo>
                    <a:pt x="686" y="12"/>
                  </a:lnTo>
                  <a:lnTo>
                    <a:pt x="692" y="20"/>
                  </a:lnTo>
                  <a:lnTo>
                    <a:pt x="695" y="30"/>
                  </a:lnTo>
                  <a:lnTo>
                    <a:pt x="696" y="40"/>
                  </a:lnTo>
                  <a:lnTo>
                    <a:pt x="696" y="52"/>
                  </a:lnTo>
                  <a:lnTo>
                    <a:pt x="695" y="64"/>
                  </a:lnTo>
                  <a:lnTo>
                    <a:pt x="697" y="187"/>
                  </a:lnTo>
                  <a:lnTo>
                    <a:pt x="698" y="199"/>
                  </a:lnTo>
                  <a:lnTo>
                    <a:pt x="698" y="210"/>
                  </a:lnTo>
                  <a:lnTo>
                    <a:pt x="698" y="221"/>
                  </a:lnTo>
                  <a:lnTo>
                    <a:pt x="695" y="231"/>
                  </a:lnTo>
                  <a:lnTo>
                    <a:pt x="688" y="239"/>
                  </a:lnTo>
                  <a:lnTo>
                    <a:pt x="676" y="245"/>
                  </a:lnTo>
                  <a:lnTo>
                    <a:pt x="659" y="249"/>
                  </a:lnTo>
                  <a:lnTo>
                    <a:pt x="633" y="251"/>
                  </a:lnTo>
                  <a:lnTo>
                    <a:pt x="380" y="251"/>
                  </a:lnTo>
                  <a:lnTo>
                    <a:pt x="0"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4" name="Freeform 29"/>
            <p:cNvSpPr>
              <a:spLocks/>
            </p:cNvSpPr>
            <p:nvPr/>
          </p:nvSpPr>
          <p:spPr bwMode="auto">
            <a:xfrm>
              <a:off x="3569" y="2848"/>
              <a:ext cx="255" cy="156"/>
            </a:xfrm>
            <a:custGeom>
              <a:avLst/>
              <a:gdLst>
                <a:gd name="T0" fmla="*/ 254 w 255"/>
                <a:gd name="T1" fmla="*/ 0 h 156"/>
                <a:gd name="T2" fmla="*/ 46 w 255"/>
                <a:gd name="T3" fmla="*/ 0 h 156"/>
                <a:gd name="T4" fmla="*/ 38 w 255"/>
                <a:gd name="T5" fmla="*/ 2 h 156"/>
                <a:gd name="T6" fmla="*/ 30 w 255"/>
                <a:gd name="T7" fmla="*/ 5 h 156"/>
                <a:gd name="T8" fmla="*/ 22 w 255"/>
                <a:gd name="T9" fmla="*/ 10 h 156"/>
                <a:gd name="T10" fmla="*/ 15 w 255"/>
                <a:gd name="T11" fmla="*/ 15 h 156"/>
                <a:gd name="T12" fmla="*/ 10 w 255"/>
                <a:gd name="T13" fmla="*/ 21 h 156"/>
                <a:gd name="T14" fmla="*/ 5 w 255"/>
                <a:gd name="T15" fmla="*/ 27 h 156"/>
                <a:gd name="T16" fmla="*/ 2 w 255"/>
                <a:gd name="T17" fmla="*/ 33 h 156"/>
                <a:gd name="T18" fmla="*/ 1 w 255"/>
                <a:gd name="T19" fmla="*/ 38 h 156"/>
                <a:gd name="T20" fmla="*/ 0 w 255"/>
                <a:gd name="T21" fmla="*/ 112 h 156"/>
                <a:gd name="T22" fmla="*/ 1 w 255"/>
                <a:gd name="T23" fmla="*/ 114 h 156"/>
                <a:gd name="T24" fmla="*/ 3 w 255"/>
                <a:gd name="T25" fmla="*/ 120 h 156"/>
                <a:gd name="T26" fmla="*/ 6 w 255"/>
                <a:gd name="T27" fmla="*/ 127 h 156"/>
                <a:gd name="T28" fmla="*/ 11 w 255"/>
                <a:gd name="T29" fmla="*/ 135 h 156"/>
                <a:gd name="T30" fmla="*/ 18 w 255"/>
                <a:gd name="T31" fmla="*/ 143 h 156"/>
                <a:gd name="T32" fmla="*/ 27 w 255"/>
                <a:gd name="T33" fmla="*/ 150 h 156"/>
                <a:gd name="T34" fmla="*/ 37 w 255"/>
                <a:gd name="T35" fmla="*/ 154 h 156"/>
                <a:gd name="T36" fmla="*/ 51 w 255"/>
                <a:gd name="T37" fmla="*/ 155 h 156"/>
                <a:gd name="T38" fmla="*/ 254 w 255"/>
                <a:gd name="T39" fmla="*/ 155 h 156"/>
                <a:gd name="T40" fmla="*/ 254 w 255"/>
                <a:gd name="T4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5" h="156">
                  <a:moveTo>
                    <a:pt x="254" y="0"/>
                  </a:moveTo>
                  <a:lnTo>
                    <a:pt x="46" y="0"/>
                  </a:lnTo>
                  <a:lnTo>
                    <a:pt x="38" y="2"/>
                  </a:lnTo>
                  <a:lnTo>
                    <a:pt x="30" y="5"/>
                  </a:lnTo>
                  <a:lnTo>
                    <a:pt x="22" y="10"/>
                  </a:lnTo>
                  <a:lnTo>
                    <a:pt x="15" y="15"/>
                  </a:lnTo>
                  <a:lnTo>
                    <a:pt x="10" y="21"/>
                  </a:lnTo>
                  <a:lnTo>
                    <a:pt x="5" y="27"/>
                  </a:lnTo>
                  <a:lnTo>
                    <a:pt x="2" y="33"/>
                  </a:lnTo>
                  <a:lnTo>
                    <a:pt x="1" y="38"/>
                  </a:lnTo>
                  <a:lnTo>
                    <a:pt x="0" y="112"/>
                  </a:lnTo>
                  <a:lnTo>
                    <a:pt x="1" y="114"/>
                  </a:lnTo>
                  <a:lnTo>
                    <a:pt x="3" y="120"/>
                  </a:lnTo>
                  <a:lnTo>
                    <a:pt x="6" y="127"/>
                  </a:lnTo>
                  <a:lnTo>
                    <a:pt x="11" y="135"/>
                  </a:lnTo>
                  <a:lnTo>
                    <a:pt x="18" y="143"/>
                  </a:lnTo>
                  <a:lnTo>
                    <a:pt x="27" y="150"/>
                  </a:lnTo>
                  <a:lnTo>
                    <a:pt x="37" y="154"/>
                  </a:lnTo>
                  <a:lnTo>
                    <a:pt x="51" y="155"/>
                  </a:lnTo>
                  <a:lnTo>
                    <a:pt x="254" y="155"/>
                  </a:lnTo>
                  <a:lnTo>
                    <a:pt x="254"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5" name="Freeform 30"/>
            <p:cNvSpPr>
              <a:spLocks/>
            </p:cNvSpPr>
            <p:nvPr/>
          </p:nvSpPr>
          <p:spPr bwMode="auto">
            <a:xfrm>
              <a:off x="3569" y="2440"/>
              <a:ext cx="255" cy="157"/>
            </a:xfrm>
            <a:custGeom>
              <a:avLst/>
              <a:gdLst>
                <a:gd name="T0" fmla="*/ 254 w 255"/>
                <a:gd name="T1" fmla="*/ 0 h 157"/>
                <a:gd name="T2" fmla="*/ 46 w 255"/>
                <a:gd name="T3" fmla="*/ 0 h 157"/>
                <a:gd name="T4" fmla="*/ 38 w 255"/>
                <a:gd name="T5" fmla="*/ 2 h 157"/>
                <a:gd name="T6" fmla="*/ 30 w 255"/>
                <a:gd name="T7" fmla="*/ 5 h 157"/>
                <a:gd name="T8" fmla="*/ 22 w 255"/>
                <a:gd name="T9" fmla="*/ 10 h 157"/>
                <a:gd name="T10" fmla="*/ 15 w 255"/>
                <a:gd name="T11" fmla="*/ 15 h 157"/>
                <a:gd name="T12" fmla="*/ 10 w 255"/>
                <a:gd name="T13" fmla="*/ 21 h 157"/>
                <a:gd name="T14" fmla="*/ 5 w 255"/>
                <a:gd name="T15" fmla="*/ 27 h 157"/>
                <a:gd name="T16" fmla="*/ 2 w 255"/>
                <a:gd name="T17" fmla="*/ 33 h 157"/>
                <a:gd name="T18" fmla="*/ 1 w 255"/>
                <a:gd name="T19" fmla="*/ 39 h 157"/>
                <a:gd name="T20" fmla="*/ 0 w 255"/>
                <a:gd name="T21" fmla="*/ 112 h 157"/>
                <a:gd name="T22" fmla="*/ 1 w 255"/>
                <a:gd name="T23" fmla="*/ 115 h 157"/>
                <a:gd name="T24" fmla="*/ 3 w 255"/>
                <a:gd name="T25" fmla="*/ 120 h 157"/>
                <a:gd name="T26" fmla="*/ 6 w 255"/>
                <a:gd name="T27" fmla="*/ 127 h 157"/>
                <a:gd name="T28" fmla="*/ 11 w 255"/>
                <a:gd name="T29" fmla="*/ 135 h 157"/>
                <a:gd name="T30" fmla="*/ 18 w 255"/>
                <a:gd name="T31" fmla="*/ 143 h 157"/>
                <a:gd name="T32" fmla="*/ 27 w 255"/>
                <a:gd name="T33" fmla="*/ 150 h 157"/>
                <a:gd name="T34" fmla="*/ 37 w 255"/>
                <a:gd name="T35" fmla="*/ 154 h 157"/>
                <a:gd name="T36" fmla="*/ 51 w 255"/>
                <a:gd name="T37" fmla="*/ 156 h 157"/>
                <a:gd name="T38" fmla="*/ 254 w 255"/>
                <a:gd name="T39" fmla="*/ 156 h 157"/>
                <a:gd name="T40" fmla="*/ 254 w 255"/>
                <a:gd name="T41"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5" h="157">
                  <a:moveTo>
                    <a:pt x="254" y="0"/>
                  </a:moveTo>
                  <a:lnTo>
                    <a:pt x="46" y="0"/>
                  </a:lnTo>
                  <a:lnTo>
                    <a:pt x="38" y="2"/>
                  </a:lnTo>
                  <a:lnTo>
                    <a:pt x="30" y="5"/>
                  </a:lnTo>
                  <a:lnTo>
                    <a:pt x="22" y="10"/>
                  </a:lnTo>
                  <a:lnTo>
                    <a:pt x="15" y="15"/>
                  </a:lnTo>
                  <a:lnTo>
                    <a:pt x="10" y="21"/>
                  </a:lnTo>
                  <a:lnTo>
                    <a:pt x="5" y="27"/>
                  </a:lnTo>
                  <a:lnTo>
                    <a:pt x="2" y="33"/>
                  </a:lnTo>
                  <a:lnTo>
                    <a:pt x="1" y="39"/>
                  </a:lnTo>
                  <a:lnTo>
                    <a:pt x="0" y="112"/>
                  </a:lnTo>
                  <a:lnTo>
                    <a:pt x="1" y="115"/>
                  </a:lnTo>
                  <a:lnTo>
                    <a:pt x="3" y="120"/>
                  </a:lnTo>
                  <a:lnTo>
                    <a:pt x="6" y="127"/>
                  </a:lnTo>
                  <a:lnTo>
                    <a:pt x="11" y="135"/>
                  </a:lnTo>
                  <a:lnTo>
                    <a:pt x="18" y="143"/>
                  </a:lnTo>
                  <a:lnTo>
                    <a:pt x="27" y="150"/>
                  </a:lnTo>
                  <a:lnTo>
                    <a:pt x="37" y="154"/>
                  </a:lnTo>
                  <a:lnTo>
                    <a:pt x="51" y="156"/>
                  </a:lnTo>
                  <a:lnTo>
                    <a:pt x="254" y="156"/>
                  </a:lnTo>
                  <a:lnTo>
                    <a:pt x="254"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6" name="Freeform 31"/>
            <p:cNvSpPr>
              <a:spLocks/>
            </p:cNvSpPr>
            <p:nvPr/>
          </p:nvSpPr>
          <p:spPr bwMode="auto">
            <a:xfrm>
              <a:off x="3823" y="2505"/>
              <a:ext cx="48" cy="428"/>
            </a:xfrm>
            <a:custGeom>
              <a:avLst/>
              <a:gdLst>
                <a:gd name="T0" fmla="*/ 0 w 48"/>
                <a:gd name="T1" fmla="*/ 0 h 428"/>
                <a:gd name="T2" fmla="*/ 47 w 48"/>
                <a:gd name="T3" fmla="*/ 0 h 428"/>
                <a:gd name="T4" fmla="*/ 47 w 48"/>
                <a:gd name="T5" fmla="*/ 427 h 428"/>
                <a:gd name="T6" fmla="*/ 0 w 48"/>
                <a:gd name="T7" fmla="*/ 427 h 428"/>
                <a:gd name="T8" fmla="*/ 0 w 48"/>
                <a:gd name="T9" fmla="*/ 0 h 428"/>
              </a:gdLst>
              <a:ahLst/>
              <a:cxnLst>
                <a:cxn ang="0">
                  <a:pos x="T0" y="T1"/>
                </a:cxn>
                <a:cxn ang="0">
                  <a:pos x="T2" y="T3"/>
                </a:cxn>
                <a:cxn ang="0">
                  <a:pos x="T4" y="T5"/>
                </a:cxn>
                <a:cxn ang="0">
                  <a:pos x="T6" y="T7"/>
                </a:cxn>
                <a:cxn ang="0">
                  <a:pos x="T8" y="T9"/>
                </a:cxn>
              </a:cxnLst>
              <a:rect l="0" t="0" r="r" b="b"/>
              <a:pathLst>
                <a:path w="48" h="428">
                  <a:moveTo>
                    <a:pt x="0" y="0"/>
                  </a:moveTo>
                  <a:lnTo>
                    <a:pt x="47" y="0"/>
                  </a:lnTo>
                  <a:lnTo>
                    <a:pt x="47" y="427"/>
                  </a:lnTo>
                  <a:lnTo>
                    <a:pt x="0" y="427"/>
                  </a:lnTo>
                  <a:lnTo>
                    <a:pt x="0" y="0"/>
                  </a:lnTo>
                </a:path>
              </a:pathLst>
            </a:custGeom>
            <a:solidFill>
              <a:srgbClr val="FFFFFF"/>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7" name="Freeform 32"/>
            <p:cNvSpPr>
              <a:spLocks/>
            </p:cNvSpPr>
            <p:nvPr/>
          </p:nvSpPr>
          <p:spPr bwMode="auto">
            <a:xfrm>
              <a:off x="3823" y="2505"/>
              <a:ext cx="54" cy="434"/>
            </a:xfrm>
            <a:custGeom>
              <a:avLst/>
              <a:gdLst>
                <a:gd name="T0" fmla="*/ 0 w 54"/>
                <a:gd name="T1" fmla="*/ 0 h 434"/>
                <a:gd name="T2" fmla="*/ 53 w 54"/>
                <a:gd name="T3" fmla="*/ 0 h 434"/>
                <a:gd name="T4" fmla="*/ 53 w 54"/>
                <a:gd name="T5" fmla="*/ 433 h 434"/>
                <a:gd name="T6" fmla="*/ 0 w 54"/>
                <a:gd name="T7" fmla="*/ 433 h 434"/>
                <a:gd name="T8" fmla="*/ 0 w 54"/>
                <a:gd name="T9" fmla="*/ 0 h 434"/>
              </a:gdLst>
              <a:ahLst/>
              <a:cxnLst>
                <a:cxn ang="0">
                  <a:pos x="T0" y="T1"/>
                </a:cxn>
                <a:cxn ang="0">
                  <a:pos x="T2" y="T3"/>
                </a:cxn>
                <a:cxn ang="0">
                  <a:pos x="T4" y="T5"/>
                </a:cxn>
                <a:cxn ang="0">
                  <a:pos x="T6" y="T7"/>
                </a:cxn>
                <a:cxn ang="0">
                  <a:pos x="T8" y="T9"/>
                </a:cxn>
              </a:cxnLst>
              <a:rect l="0" t="0" r="r" b="b"/>
              <a:pathLst>
                <a:path w="54" h="434">
                  <a:moveTo>
                    <a:pt x="0" y="0"/>
                  </a:moveTo>
                  <a:lnTo>
                    <a:pt x="53" y="0"/>
                  </a:lnTo>
                  <a:lnTo>
                    <a:pt x="53" y="433"/>
                  </a:lnTo>
                  <a:lnTo>
                    <a:pt x="0" y="433"/>
                  </a:lnTo>
                  <a:lnTo>
                    <a:pt x="0" y="0"/>
                  </a:lnTo>
                </a:path>
              </a:pathLst>
            </a:custGeom>
            <a:noFill/>
            <a:ln w="12700" cap="rnd" cmpd="sng">
              <a:solidFill>
                <a:srgbClr val="0000D3"/>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8" name="Freeform 33"/>
            <p:cNvSpPr>
              <a:spLocks/>
            </p:cNvSpPr>
            <p:nvPr/>
          </p:nvSpPr>
          <p:spPr bwMode="auto">
            <a:xfrm>
              <a:off x="3675" y="2706"/>
              <a:ext cx="22" cy="28"/>
            </a:xfrm>
            <a:custGeom>
              <a:avLst/>
              <a:gdLst>
                <a:gd name="T0" fmla="*/ 11 w 22"/>
                <a:gd name="T1" fmla="*/ 0 h 28"/>
                <a:gd name="T2" fmla="*/ 13 w 22"/>
                <a:gd name="T3" fmla="*/ 1 h 28"/>
                <a:gd name="T4" fmla="*/ 15 w 22"/>
                <a:gd name="T5" fmla="*/ 1 h 28"/>
                <a:gd name="T6" fmla="*/ 16 w 22"/>
                <a:gd name="T7" fmla="*/ 2 h 28"/>
                <a:gd name="T8" fmla="*/ 18 w 22"/>
                <a:gd name="T9" fmla="*/ 4 h 28"/>
                <a:gd name="T10" fmla="*/ 19 w 22"/>
                <a:gd name="T11" fmla="*/ 7 h 28"/>
                <a:gd name="T12" fmla="*/ 20 w 22"/>
                <a:gd name="T13" fmla="*/ 8 h 28"/>
                <a:gd name="T14" fmla="*/ 21 w 22"/>
                <a:gd name="T15" fmla="*/ 11 h 28"/>
                <a:gd name="T16" fmla="*/ 21 w 22"/>
                <a:gd name="T17" fmla="*/ 14 h 28"/>
                <a:gd name="T18" fmla="*/ 20 w 22"/>
                <a:gd name="T19" fmla="*/ 20 h 28"/>
                <a:gd name="T20" fmla="*/ 18 w 22"/>
                <a:gd name="T21" fmla="*/ 24 h 28"/>
                <a:gd name="T22" fmla="*/ 15 w 22"/>
                <a:gd name="T23" fmla="*/ 26 h 28"/>
                <a:gd name="T24" fmla="*/ 11 w 22"/>
                <a:gd name="T25" fmla="*/ 27 h 28"/>
                <a:gd name="T26" fmla="*/ 6 w 22"/>
                <a:gd name="T27" fmla="*/ 26 h 28"/>
                <a:gd name="T28" fmla="*/ 3 w 22"/>
                <a:gd name="T29" fmla="*/ 24 h 28"/>
                <a:gd name="T30" fmla="*/ 1 w 22"/>
                <a:gd name="T31" fmla="*/ 20 h 28"/>
                <a:gd name="T32" fmla="*/ 0 w 22"/>
                <a:gd name="T33" fmla="*/ 14 h 28"/>
                <a:gd name="T34" fmla="*/ 0 w 22"/>
                <a:gd name="T35" fmla="*/ 11 h 28"/>
                <a:gd name="T36" fmla="*/ 1 w 22"/>
                <a:gd name="T37" fmla="*/ 8 h 28"/>
                <a:gd name="T38" fmla="*/ 2 w 22"/>
                <a:gd name="T39" fmla="*/ 7 h 28"/>
                <a:gd name="T40" fmla="*/ 3 w 22"/>
                <a:gd name="T41" fmla="*/ 4 h 28"/>
                <a:gd name="T42" fmla="*/ 5 w 22"/>
                <a:gd name="T43" fmla="*/ 2 h 28"/>
                <a:gd name="T44" fmla="*/ 6 w 22"/>
                <a:gd name="T45" fmla="*/ 1 h 28"/>
                <a:gd name="T46" fmla="*/ 9 w 22"/>
                <a:gd name="T47" fmla="*/ 1 h 28"/>
                <a:gd name="T48" fmla="*/ 11 w 22"/>
                <a:gd name="T4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8">
                  <a:moveTo>
                    <a:pt x="11" y="0"/>
                  </a:moveTo>
                  <a:lnTo>
                    <a:pt x="13" y="1"/>
                  </a:lnTo>
                  <a:lnTo>
                    <a:pt x="15" y="1"/>
                  </a:lnTo>
                  <a:lnTo>
                    <a:pt x="16" y="2"/>
                  </a:lnTo>
                  <a:lnTo>
                    <a:pt x="18" y="4"/>
                  </a:lnTo>
                  <a:lnTo>
                    <a:pt x="19" y="7"/>
                  </a:lnTo>
                  <a:lnTo>
                    <a:pt x="20" y="8"/>
                  </a:lnTo>
                  <a:lnTo>
                    <a:pt x="21" y="11"/>
                  </a:lnTo>
                  <a:lnTo>
                    <a:pt x="21" y="14"/>
                  </a:lnTo>
                  <a:lnTo>
                    <a:pt x="20" y="20"/>
                  </a:lnTo>
                  <a:lnTo>
                    <a:pt x="18" y="24"/>
                  </a:lnTo>
                  <a:lnTo>
                    <a:pt x="15" y="26"/>
                  </a:lnTo>
                  <a:lnTo>
                    <a:pt x="11" y="27"/>
                  </a:lnTo>
                  <a:lnTo>
                    <a:pt x="6" y="26"/>
                  </a:lnTo>
                  <a:lnTo>
                    <a:pt x="3" y="24"/>
                  </a:lnTo>
                  <a:lnTo>
                    <a:pt x="1" y="20"/>
                  </a:lnTo>
                  <a:lnTo>
                    <a:pt x="0" y="14"/>
                  </a:lnTo>
                  <a:lnTo>
                    <a:pt x="0" y="11"/>
                  </a:lnTo>
                  <a:lnTo>
                    <a:pt x="1" y="8"/>
                  </a:lnTo>
                  <a:lnTo>
                    <a:pt x="2" y="7"/>
                  </a:lnTo>
                  <a:lnTo>
                    <a:pt x="3" y="4"/>
                  </a:lnTo>
                  <a:lnTo>
                    <a:pt x="5" y="2"/>
                  </a:lnTo>
                  <a:lnTo>
                    <a:pt x="6" y="1"/>
                  </a:lnTo>
                  <a:lnTo>
                    <a:pt x="9" y="1"/>
                  </a:lnTo>
                  <a:lnTo>
                    <a:pt x="11" y="0"/>
                  </a:lnTo>
                </a:path>
              </a:pathLst>
            </a:custGeom>
            <a:solidFill>
              <a:srgbClr val="000000"/>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29" name="Freeform 34"/>
            <p:cNvSpPr>
              <a:spLocks/>
            </p:cNvSpPr>
            <p:nvPr/>
          </p:nvSpPr>
          <p:spPr bwMode="auto">
            <a:xfrm>
              <a:off x="3675" y="2706"/>
              <a:ext cx="28" cy="34"/>
            </a:xfrm>
            <a:custGeom>
              <a:avLst/>
              <a:gdLst>
                <a:gd name="T0" fmla="*/ 14 w 28"/>
                <a:gd name="T1" fmla="*/ 0 h 34"/>
                <a:gd name="T2" fmla="*/ 14 w 28"/>
                <a:gd name="T3" fmla="*/ 0 h 34"/>
                <a:gd name="T4" fmla="*/ 17 w 28"/>
                <a:gd name="T5" fmla="*/ 1 h 34"/>
                <a:gd name="T6" fmla="*/ 19 w 28"/>
                <a:gd name="T7" fmla="*/ 1 h 34"/>
                <a:gd name="T8" fmla="*/ 21 w 28"/>
                <a:gd name="T9" fmla="*/ 3 h 34"/>
                <a:gd name="T10" fmla="*/ 23 w 28"/>
                <a:gd name="T11" fmla="*/ 5 h 34"/>
                <a:gd name="T12" fmla="*/ 25 w 28"/>
                <a:gd name="T13" fmla="*/ 8 h 34"/>
                <a:gd name="T14" fmla="*/ 26 w 28"/>
                <a:gd name="T15" fmla="*/ 10 h 34"/>
                <a:gd name="T16" fmla="*/ 27 w 28"/>
                <a:gd name="T17" fmla="*/ 14 h 34"/>
                <a:gd name="T18" fmla="*/ 27 w 28"/>
                <a:gd name="T19" fmla="*/ 17 h 34"/>
                <a:gd name="T20" fmla="*/ 26 w 28"/>
                <a:gd name="T21" fmla="*/ 24 h 34"/>
                <a:gd name="T22" fmla="*/ 23 w 28"/>
                <a:gd name="T23" fmla="*/ 29 h 34"/>
                <a:gd name="T24" fmla="*/ 19 w 28"/>
                <a:gd name="T25" fmla="*/ 32 h 34"/>
                <a:gd name="T26" fmla="*/ 14 w 28"/>
                <a:gd name="T27" fmla="*/ 33 h 34"/>
                <a:gd name="T28" fmla="*/ 8 w 28"/>
                <a:gd name="T29" fmla="*/ 32 h 34"/>
                <a:gd name="T30" fmla="*/ 4 w 28"/>
                <a:gd name="T31" fmla="*/ 29 h 34"/>
                <a:gd name="T32" fmla="*/ 1 w 28"/>
                <a:gd name="T33" fmla="*/ 24 h 34"/>
                <a:gd name="T34" fmla="*/ 0 w 28"/>
                <a:gd name="T35" fmla="*/ 17 h 34"/>
                <a:gd name="T36" fmla="*/ 0 w 28"/>
                <a:gd name="T37" fmla="*/ 14 h 34"/>
                <a:gd name="T38" fmla="*/ 1 w 28"/>
                <a:gd name="T39" fmla="*/ 10 h 34"/>
                <a:gd name="T40" fmla="*/ 2 w 28"/>
                <a:gd name="T41" fmla="*/ 8 h 34"/>
                <a:gd name="T42" fmla="*/ 4 w 28"/>
                <a:gd name="T43" fmla="*/ 5 h 34"/>
                <a:gd name="T44" fmla="*/ 6 w 28"/>
                <a:gd name="T45" fmla="*/ 3 h 34"/>
                <a:gd name="T46" fmla="*/ 8 w 28"/>
                <a:gd name="T47" fmla="*/ 1 h 34"/>
                <a:gd name="T48" fmla="*/ 11 w 28"/>
                <a:gd name="T49" fmla="*/ 1 h 34"/>
                <a:gd name="T50" fmla="*/ 14 w 28"/>
                <a:gd name="T5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4">
                  <a:moveTo>
                    <a:pt x="14" y="0"/>
                  </a:moveTo>
                  <a:lnTo>
                    <a:pt x="14" y="0"/>
                  </a:lnTo>
                  <a:lnTo>
                    <a:pt x="17" y="1"/>
                  </a:lnTo>
                  <a:lnTo>
                    <a:pt x="19" y="1"/>
                  </a:lnTo>
                  <a:lnTo>
                    <a:pt x="21" y="3"/>
                  </a:lnTo>
                  <a:lnTo>
                    <a:pt x="23" y="5"/>
                  </a:lnTo>
                  <a:lnTo>
                    <a:pt x="25" y="8"/>
                  </a:lnTo>
                  <a:lnTo>
                    <a:pt x="26" y="10"/>
                  </a:lnTo>
                  <a:lnTo>
                    <a:pt x="27" y="14"/>
                  </a:lnTo>
                  <a:lnTo>
                    <a:pt x="27" y="17"/>
                  </a:lnTo>
                  <a:lnTo>
                    <a:pt x="26" y="24"/>
                  </a:lnTo>
                  <a:lnTo>
                    <a:pt x="23" y="29"/>
                  </a:lnTo>
                  <a:lnTo>
                    <a:pt x="19" y="32"/>
                  </a:lnTo>
                  <a:lnTo>
                    <a:pt x="14" y="33"/>
                  </a:lnTo>
                  <a:lnTo>
                    <a:pt x="8" y="32"/>
                  </a:lnTo>
                  <a:lnTo>
                    <a:pt x="4" y="29"/>
                  </a:lnTo>
                  <a:lnTo>
                    <a:pt x="1" y="24"/>
                  </a:lnTo>
                  <a:lnTo>
                    <a:pt x="0" y="17"/>
                  </a:lnTo>
                  <a:lnTo>
                    <a:pt x="0" y="14"/>
                  </a:lnTo>
                  <a:lnTo>
                    <a:pt x="1" y="10"/>
                  </a:lnTo>
                  <a:lnTo>
                    <a:pt x="2" y="8"/>
                  </a:lnTo>
                  <a:lnTo>
                    <a:pt x="4" y="5"/>
                  </a:lnTo>
                  <a:lnTo>
                    <a:pt x="6" y="3"/>
                  </a:lnTo>
                  <a:lnTo>
                    <a:pt x="8" y="1"/>
                  </a:lnTo>
                  <a:lnTo>
                    <a:pt x="11" y="1"/>
                  </a:lnTo>
                  <a:lnTo>
                    <a:pt x="14" y="0"/>
                  </a:lnTo>
                </a:path>
              </a:pathLst>
            </a:custGeom>
            <a:solidFill>
              <a:srgbClr val="0000D3"/>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0" name="Freeform 35"/>
            <p:cNvSpPr>
              <a:spLocks/>
            </p:cNvSpPr>
            <p:nvPr/>
          </p:nvSpPr>
          <p:spPr bwMode="auto">
            <a:xfrm>
              <a:off x="5118" y="2706"/>
              <a:ext cx="22" cy="28"/>
            </a:xfrm>
            <a:custGeom>
              <a:avLst/>
              <a:gdLst>
                <a:gd name="T0" fmla="*/ 10 w 22"/>
                <a:gd name="T1" fmla="*/ 0 h 28"/>
                <a:gd name="T2" fmla="*/ 12 w 22"/>
                <a:gd name="T3" fmla="*/ 1 h 28"/>
                <a:gd name="T4" fmla="*/ 15 w 22"/>
                <a:gd name="T5" fmla="*/ 1 h 28"/>
                <a:gd name="T6" fmla="*/ 16 w 22"/>
                <a:gd name="T7" fmla="*/ 2 h 28"/>
                <a:gd name="T8" fmla="*/ 18 w 22"/>
                <a:gd name="T9" fmla="*/ 4 h 28"/>
                <a:gd name="T10" fmla="*/ 19 w 22"/>
                <a:gd name="T11" fmla="*/ 7 h 28"/>
                <a:gd name="T12" fmla="*/ 20 w 22"/>
                <a:gd name="T13" fmla="*/ 8 h 28"/>
                <a:gd name="T14" fmla="*/ 21 w 22"/>
                <a:gd name="T15" fmla="*/ 11 h 28"/>
                <a:gd name="T16" fmla="*/ 21 w 22"/>
                <a:gd name="T17" fmla="*/ 14 h 28"/>
                <a:gd name="T18" fmla="*/ 20 w 22"/>
                <a:gd name="T19" fmla="*/ 20 h 28"/>
                <a:gd name="T20" fmla="*/ 18 w 22"/>
                <a:gd name="T21" fmla="*/ 24 h 28"/>
                <a:gd name="T22" fmla="*/ 15 w 22"/>
                <a:gd name="T23" fmla="*/ 26 h 28"/>
                <a:gd name="T24" fmla="*/ 10 w 22"/>
                <a:gd name="T25" fmla="*/ 27 h 28"/>
                <a:gd name="T26" fmla="*/ 6 w 22"/>
                <a:gd name="T27" fmla="*/ 26 h 28"/>
                <a:gd name="T28" fmla="*/ 3 w 22"/>
                <a:gd name="T29" fmla="*/ 24 h 28"/>
                <a:gd name="T30" fmla="*/ 1 w 22"/>
                <a:gd name="T31" fmla="*/ 20 h 28"/>
                <a:gd name="T32" fmla="*/ 0 w 22"/>
                <a:gd name="T33" fmla="*/ 14 h 28"/>
                <a:gd name="T34" fmla="*/ 0 w 22"/>
                <a:gd name="T35" fmla="*/ 11 h 28"/>
                <a:gd name="T36" fmla="*/ 1 w 22"/>
                <a:gd name="T37" fmla="*/ 8 h 28"/>
                <a:gd name="T38" fmla="*/ 2 w 22"/>
                <a:gd name="T39" fmla="*/ 7 h 28"/>
                <a:gd name="T40" fmla="*/ 3 w 22"/>
                <a:gd name="T41" fmla="*/ 4 h 28"/>
                <a:gd name="T42" fmla="*/ 5 w 22"/>
                <a:gd name="T43" fmla="*/ 2 h 28"/>
                <a:gd name="T44" fmla="*/ 6 w 22"/>
                <a:gd name="T45" fmla="*/ 1 h 28"/>
                <a:gd name="T46" fmla="*/ 9 w 22"/>
                <a:gd name="T47" fmla="*/ 1 h 28"/>
                <a:gd name="T48" fmla="*/ 10 w 22"/>
                <a:gd name="T4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8">
                  <a:moveTo>
                    <a:pt x="10" y="0"/>
                  </a:moveTo>
                  <a:lnTo>
                    <a:pt x="12" y="1"/>
                  </a:lnTo>
                  <a:lnTo>
                    <a:pt x="15" y="1"/>
                  </a:lnTo>
                  <a:lnTo>
                    <a:pt x="16" y="2"/>
                  </a:lnTo>
                  <a:lnTo>
                    <a:pt x="18" y="4"/>
                  </a:lnTo>
                  <a:lnTo>
                    <a:pt x="19" y="7"/>
                  </a:lnTo>
                  <a:lnTo>
                    <a:pt x="20" y="8"/>
                  </a:lnTo>
                  <a:lnTo>
                    <a:pt x="21" y="11"/>
                  </a:lnTo>
                  <a:lnTo>
                    <a:pt x="21" y="14"/>
                  </a:lnTo>
                  <a:lnTo>
                    <a:pt x="20" y="20"/>
                  </a:lnTo>
                  <a:lnTo>
                    <a:pt x="18" y="24"/>
                  </a:lnTo>
                  <a:lnTo>
                    <a:pt x="15" y="26"/>
                  </a:lnTo>
                  <a:lnTo>
                    <a:pt x="10" y="27"/>
                  </a:lnTo>
                  <a:lnTo>
                    <a:pt x="6" y="26"/>
                  </a:lnTo>
                  <a:lnTo>
                    <a:pt x="3" y="24"/>
                  </a:lnTo>
                  <a:lnTo>
                    <a:pt x="1" y="20"/>
                  </a:lnTo>
                  <a:lnTo>
                    <a:pt x="0" y="14"/>
                  </a:lnTo>
                  <a:lnTo>
                    <a:pt x="0" y="11"/>
                  </a:lnTo>
                  <a:lnTo>
                    <a:pt x="1" y="8"/>
                  </a:lnTo>
                  <a:lnTo>
                    <a:pt x="2" y="7"/>
                  </a:lnTo>
                  <a:lnTo>
                    <a:pt x="3" y="4"/>
                  </a:lnTo>
                  <a:lnTo>
                    <a:pt x="5" y="2"/>
                  </a:lnTo>
                  <a:lnTo>
                    <a:pt x="6" y="1"/>
                  </a:lnTo>
                  <a:lnTo>
                    <a:pt x="9" y="1"/>
                  </a:lnTo>
                  <a:lnTo>
                    <a:pt x="10" y="0"/>
                  </a:lnTo>
                </a:path>
              </a:pathLst>
            </a:custGeom>
            <a:solidFill>
              <a:srgbClr val="000000"/>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31" name="Freeform 36"/>
            <p:cNvSpPr>
              <a:spLocks/>
            </p:cNvSpPr>
            <p:nvPr/>
          </p:nvSpPr>
          <p:spPr bwMode="auto">
            <a:xfrm>
              <a:off x="5118" y="2706"/>
              <a:ext cx="28" cy="34"/>
            </a:xfrm>
            <a:custGeom>
              <a:avLst/>
              <a:gdLst>
                <a:gd name="T0" fmla="*/ 13 w 28"/>
                <a:gd name="T1" fmla="*/ 0 h 34"/>
                <a:gd name="T2" fmla="*/ 13 w 28"/>
                <a:gd name="T3" fmla="*/ 0 h 34"/>
                <a:gd name="T4" fmla="*/ 16 w 28"/>
                <a:gd name="T5" fmla="*/ 1 h 34"/>
                <a:gd name="T6" fmla="*/ 19 w 28"/>
                <a:gd name="T7" fmla="*/ 1 h 34"/>
                <a:gd name="T8" fmla="*/ 21 w 28"/>
                <a:gd name="T9" fmla="*/ 3 h 34"/>
                <a:gd name="T10" fmla="*/ 23 w 28"/>
                <a:gd name="T11" fmla="*/ 5 h 34"/>
                <a:gd name="T12" fmla="*/ 25 w 28"/>
                <a:gd name="T13" fmla="*/ 8 h 34"/>
                <a:gd name="T14" fmla="*/ 26 w 28"/>
                <a:gd name="T15" fmla="*/ 10 h 34"/>
                <a:gd name="T16" fmla="*/ 27 w 28"/>
                <a:gd name="T17" fmla="*/ 14 h 34"/>
                <a:gd name="T18" fmla="*/ 27 w 28"/>
                <a:gd name="T19" fmla="*/ 17 h 34"/>
                <a:gd name="T20" fmla="*/ 26 w 28"/>
                <a:gd name="T21" fmla="*/ 24 h 34"/>
                <a:gd name="T22" fmla="*/ 23 w 28"/>
                <a:gd name="T23" fmla="*/ 29 h 34"/>
                <a:gd name="T24" fmla="*/ 19 w 28"/>
                <a:gd name="T25" fmla="*/ 32 h 34"/>
                <a:gd name="T26" fmla="*/ 13 w 28"/>
                <a:gd name="T27" fmla="*/ 33 h 34"/>
                <a:gd name="T28" fmla="*/ 8 w 28"/>
                <a:gd name="T29" fmla="*/ 32 h 34"/>
                <a:gd name="T30" fmla="*/ 4 w 28"/>
                <a:gd name="T31" fmla="*/ 29 h 34"/>
                <a:gd name="T32" fmla="*/ 1 w 28"/>
                <a:gd name="T33" fmla="*/ 24 h 34"/>
                <a:gd name="T34" fmla="*/ 0 w 28"/>
                <a:gd name="T35" fmla="*/ 17 h 34"/>
                <a:gd name="T36" fmla="*/ 0 w 28"/>
                <a:gd name="T37" fmla="*/ 14 h 34"/>
                <a:gd name="T38" fmla="*/ 1 w 28"/>
                <a:gd name="T39" fmla="*/ 10 h 34"/>
                <a:gd name="T40" fmla="*/ 2 w 28"/>
                <a:gd name="T41" fmla="*/ 8 h 34"/>
                <a:gd name="T42" fmla="*/ 4 w 28"/>
                <a:gd name="T43" fmla="*/ 5 h 34"/>
                <a:gd name="T44" fmla="*/ 6 w 28"/>
                <a:gd name="T45" fmla="*/ 3 h 34"/>
                <a:gd name="T46" fmla="*/ 8 w 28"/>
                <a:gd name="T47" fmla="*/ 1 h 34"/>
                <a:gd name="T48" fmla="*/ 11 w 28"/>
                <a:gd name="T49" fmla="*/ 1 h 34"/>
                <a:gd name="T50" fmla="*/ 13 w 28"/>
                <a:gd name="T5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4">
                  <a:moveTo>
                    <a:pt x="13" y="0"/>
                  </a:moveTo>
                  <a:lnTo>
                    <a:pt x="13" y="0"/>
                  </a:lnTo>
                  <a:lnTo>
                    <a:pt x="16" y="1"/>
                  </a:lnTo>
                  <a:lnTo>
                    <a:pt x="19" y="1"/>
                  </a:lnTo>
                  <a:lnTo>
                    <a:pt x="21" y="3"/>
                  </a:lnTo>
                  <a:lnTo>
                    <a:pt x="23" y="5"/>
                  </a:lnTo>
                  <a:lnTo>
                    <a:pt x="25" y="8"/>
                  </a:lnTo>
                  <a:lnTo>
                    <a:pt x="26" y="10"/>
                  </a:lnTo>
                  <a:lnTo>
                    <a:pt x="27" y="14"/>
                  </a:lnTo>
                  <a:lnTo>
                    <a:pt x="27" y="17"/>
                  </a:lnTo>
                  <a:lnTo>
                    <a:pt x="26" y="24"/>
                  </a:lnTo>
                  <a:lnTo>
                    <a:pt x="23" y="29"/>
                  </a:lnTo>
                  <a:lnTo>
                    <a:pt x="19" y="32"/>
                  </a:lnTo>
                  <a:lnTo>
                    <a:pt x="13" y="33"/>
                  </a:lnTo>
                  <a:lnTo>
                    <a:pt x="8" y="32"/>
                  </a:lnTo>
                  <a:lnTo>
                    <a:pt x="4" y="29"/>
                  </a:lnTo>
                  <a:lnTo>
                    <a:pt x="1" y="24"/>
                  </a:lnTo>
                  <a:lnTo>
                    <a:pt x="0" y="17"/>
                  </a:lnTo>
                  <a:lnTo>
                    <a:pt x="0" y="14"/>
                  </a:lnTo>
                  <a:lnTo>
                    <a:pt x="1" y="10"/>
                  </a:lnTo>
                  <a:lnTo>
                    <a:pt x="2" y="8"/>
                  </a:lnTo>
                  <a:lnTo>
                    <a:pt x="4" y="5"/>
                  </a:lnTo>
                  <a:lnTo>
                    <a:pt x="6" y="3"/>
                  </a:lnTo>
                  <a:lnTo>
                    <a:pt x="8" y="1"/>
                  </a:lnTo>
                  <a:lnTo>
                    <a:pt x="11" y="1"/>
                  </a:lnTo>
                  <a:lnTo>
                    <a:pt x="13" y="0"/>
                  </a:lnTo>
                </a:path>
              </a:pathLst>
            </a:custGeom>
            <a:solidFill>
              <a:srgbClr val="0000D3"/>
            </a:solidFill>
            <a:ln w="12700" cap="rnd" cmpd="sng">
              <a:solidFill>
                <a:srgbClr val="0000D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grpSp>
      <p:sp>
        <p:nvSpPr>
          <p:cNvPr id="18" name="Line 37"/>
          <p:cNvSpPr>
            <a:spLocks noChangeShapeType="1"/>
          </p:cNvSpPr>
          <p:nvPr/>
        </p:nvSpPr>
        <p:spPr bwMode="auto">
          <a:xfrm flipV="1">
            <a:off x="7617618" y="4350674"/>
            <a:ext cx="911225" cy="555625"/>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 name="Line 38"/>
          <p:cNvSpPr>
            <a:spLocks noChangeShapeType="1"/>
          </p:cNvSpPr>
          <p:nvPr/>
        </p:nvSpPr>
        <p:spPr bwMode="auto">
          <a:xfrm flipH="1" flipV="1">
            <a:off x="6376193" y="4341149"/>
            <a:ext cx="898525" cy="555625"/>
          </a:xfrm>
          <a:prstGeom prst="line">
            <a:avLst/>
          </a:prstGeom>
          <a:noFill/>
          <a:ln w="127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Tree>
    <p:extLst>
      <p:ext uri="{BB962C8B-B14F-4D97-AF65-F5344CB8AC3E}">
        <p14:creationId xmlns:p14="http://schemas.microsoft.com/office/powerpoint/2010/main" val="698341532"/>
      </p:ext>
    </p:extLst>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ltLang="es-CL" dirty="0">
                <a:solidFill>
                  <a:schemeClr val="hlink"/>
                </a:solidFill>
              </a:rPr>
              <a:t>EL NÚMERO OTAN DE CATÁLOGO</a:t>
            </a:r>
            <a:endParaRPr lang="es-CL" dirty="0"/>
          </a:p>
        </p:txBody>
      </p:sp>
      <p:sp>
        <p:nvSpPr>
          <p:cNvPr id="3" name="Marcador de contenido 2"/>
          <p:cNvSpPr>
            <a:spLocks noGrp="1"/>
          </p:cNvSpPr>
          <p:nvPr>
            <p:ph idx="1"/>
          </p:nvPr>
        </p:nvSpPr>
        <p:spPr/>
        <p:txBody>
          <a:bodyPr/>
          <a:lstStyle/>
          <a:p>
            <a:endParaRPr lang="es-CL" dirty="0"/>
          </a:p>
        </p:txBody>
      </p:sp>
      <p:sp>
        <p:nvSpPr>
          <p:cNvPr id="13" name="Rectángulo 12"/>
          <p:cNvSpPr/>
          <p:nvPr/>
        </p:nvSpPr>
        <p:spPr>
          <a:xfrm>
            <a:off x="871537" y="1938338"/>
            <a:ext cx="6096000" cy="2308324"/>
          </a:xfrm>
          <a:prstGeom prst="rect">
            <a:avLst/>
          </a:prstGeom>
        </p:spPr>
        <p:txBody>
          <a:bodyPr>
            <a:spAutoFit/>
          </a:bodyPr>
          <a:lstStyle/>
          <a:p>
            <a:pPr>
              <a:lnSpc>
                <a:spcPct val="200000"/>
              </a:lnSpc>
              <a:spcBef>
                <a:spcPct val="0"/>
              </a:spcBef>
              <a:spcAft>
                <a:spcPct val="0"/>
              </a:spcAft>
            </a:pPr>
            <a:r>
              <a:rPr lang="es-ES_tradnl" altLang="es-CL" sz="2400"/>
              <a:t>13 DÍGITOS.</a:t>
            </a:r>
          </a:p>
          <a:p>
            <a:pPr>
              <a:lnSpc>
                <a:spcPct val="200000"/>
              </a:lnSpc>
            </a:pPr>
            <a:r>
              <a:rPr lang="es-ES_tradnl" altLang="es-CL" sz="2400" dirty="0" smtClean="0"/>
              <a:t>ASIGNADO </a:t>
            </a:r>
            <a:r>
              <a:rPr lang="es-ES_tradnl" altLang="es-CL" sz="2400" dirty="0"/>
              <a:t>A CADA I.A.</a:t>
            </a:r>
          </a:p>
          <a:p>
            <a:pPr>
              <a:lnSpc>
                <a:spcPct val="200000"/>
              </a:lnSpc>
            </a:pPr>
            <a:r>
              <a:rPr lang="es-ES_tradnl" altLang="es-CL" sz="2400" dirty="0"/>
              <a:t>ASIGNADO POR UNA ONC</a:t>
            </a:r>
            <a:endParaRPr lang="es-CL"/>
          </a:p>
        </p:txBody>
      </p:sp>
    </p:spTree>
    <p:extLst>
      <p:ext uri="{BB962C8B-B14F-4D97-AF65-F5344CB8AC3E}">
        <p14:creationId xmlns:p14="http://schemas.microsoft.com/office/powerpoint/2010/main" val="2225531947"/>
      </p:ext>
    </p:extLst>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ltLang="es-CL" dirty="0">
                <a:solidFill>
                  <a:schemeClr val="hlink"/>
                </a:solidFill>
              </a:rPr>
              <a:t>EL NÚMERO OTAN DE CATÁLOGO</a:t>
            </a:r>
            <a:endParaRPr lang="es-CL" dirty="0"/>
          </a:p>
        </p:txBody>
      </p:sp>
      <p:sp>
        <p:nvSpPr>
          <p:cNvPr id="3" name="Marcador de contenido 2"/>
          <p:cNvSpPr>
            <a:spLocks noGrp="1"/>
          </p:cNvSpPr>
          <p:nvPr>
            <p:ph idx="1"/>
          </p:nvPr>
        </p:nvSpPr>
        <p:spPr/>
        <p:txBody>
          <a:bodyPr/>
          <a:lstStyle/>
          <a:p>
            <a:endParaRPr lang="es-CL" dirty="0"/>
          </a:p>
        </p:txBody>
      </p:sp>
      <p:sp>
        <p:nvSpPr>
          <p:cNvPr id="4" name="Rectangle 3"/>
          <p:cNvSpPr>
            <a:spLocks noChangeArrowheads="1"/>
          </p:cNvSpPr>
          <p:nvPr/>
        </p:nvSpPr>
        <p:spPr bwMode="auto">
          <a:xfrm>
            <a:off x="1885948" y="2097092"/>
            <a:ext cx="6946900" cy="1058863"/>
          </a:xfrm>
          <a:prstGeom prst="rect">
            <a:avLst/>
          </a:prstGeom>
          <a:solidFill>
            <a:srgbClr val="FCFEB9"/>
          </a:solidFill>
          <a:ln w="12700">
            <a:solidFill>
              <a:srgbClr val="0000D4"/>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800">
                <a:solidFill>
                  <a:srgbClr val="0000D3"/>
                </a:solidFill>
                <a:latin typeface="Arial Narrow" panose="020B0606020202030204" pitchFamily="34" charset="0"/>
              </a:rPr>
              <a:t>5305      -      14      -      345      -      6789</a:t>
            </a:r>
          </a:p>
        </p:txBody>
      </p:sp>
      <p:sp>
        <p:nvSpPr>
          <p:cNvPr id="5" name="Line 4"/>
          <p:cNvSpPr>
            <a:spLocks noChangeShapeType="1"/>
          </p:cNvSpPr>
          <p:nvPr/>
        </p:nvSpPr>
        <p:spPr bwMode="auto">
          <a:xfrm>
            <a:off x="2654298" y="2838455"/>
            <a:ext cx="7493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 name="Line 5"/>
          <p:cNvSpPr>
            <a:spLocks noChangeShapeType="1"/>
          </p:cNvSpPr>
          <p:nvPr/>
        </p:nvSpPr>
        <p:spPr bwMode="auto">
          <a:xfrm>
            <a:off x="3017836" y="2844805"/>
            <a:ext cx="0" cy="8778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 name="Line 6"/>
          <p:cNvSpPr>
            <a:spLocks noChangeShapeType="1"/>
          </p:cNvSpPr>
          <p:nvPr/>
        </p:nvSpPr>
        <p:spPr bwMode="auto">
          <a:xfrm>
            <a:off x="4368798" y="2833692"/>
            <a:ext cx="3702050" cy="9525"/>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 name="Rectangle 7"/>
          <p:cNvSpPr>
            <a:spLocks noChangeArrowheads="1"/>
          </p:cNvSpPr>
          <p:nvPr/>
        </p:nvSpPr>
        <p:spPr bwMode="auto">
          <a:xfrm>
            <a:off x="1844673" y="3724280"/>
            <a:ext cx="240506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COA/NSC</a:t>
            </a:r>
          </a:p>
          <a:p>
            <a:pPr algn="ctr"/>
            <a:endParaRPr lang="es-ES_tradnl" altLang="es-CL" sz="2000">
              <a:solidFill>
                <a:srgbClr val="0000D3"/>
              </a:solidFill>
              <a:latin typeface="Arial Narrow" panose="020B0606020202030204" pitchFamily="34" charset="0"/>
            </a:endParaRPr>
          </a:p>
          <a:p>
            <a:pPr algn="ctr"/>
            <a:r>
              <a:rPr lang="es-ES_tradnl" altLang="es-CL" sz="2000">
                <a:solidFill>
                  <a:srgbClr val="0000D3"/>
                </a:solidFill>
                <a:latin typeface="Arial Narrow" panose="020B0606020202030204" pitchFamily="34" charset="0"/>
              </a:rPr>
              <a:t>CLASE OTAN</a:t>
            </a:r>
          </a:p>
          <a:p>
            <a:pPr algn="ctr"/>
            <a:r>
              <a:rPr lang="es-ES_tradnl" altLang="es-CL" sz="2000">
                <a:solidFill>
                  <a:srgbClr val="0000D3"/>
                </a:solidFill>
                <a:latin typeface="Arial Narrow" panose="020B0606020202030204" pitchFamily="34" charset="0"/>
              </a:rPr>
              <a:t>DE ABASTECIMIENTO</a:t>
            </a:r>
          </a:p>
        </p:txBody>
      </p:sp>
      <p:sp>
        <p:nvSpPr>
          <p:cNvPr id="9" name="Line 8"/>
          <p:cNvSpPr>
            <a:spLocks noChangeShapeType="1"/>
          </p:cNvSpPr>
          <p:nvPr/>
        </p:nvSpPr>
        <p:spPr bwMode="auto">
          <a:xfrm>
            <a:off x="3017836" y="4064005"/>
            <a:ext cx="0" cy="2682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 name="Rectangle 9"/>
          <p:cNvSpPr>
            <a:spLocks noChangeArrowheads="1"/>
          </p:cNvSpPr>
          <p:nvPr/>
        </p:nvSpPr>
        <p:spPr bwMode="auto">
          <a:xfrm>
            <a:off x="4654548" y="3730630"/>
            <a:ext cx="3111500" cy="1544637"/>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NIN/NIIN</a:t>
            </a:r>
          </a:p>
          <a:p>
            <a:pPr algn="ctr"/>
            <a:endParaRPr lang="es-ES_tradnl" altLang="es-CL" sz="2000">
              <a:solidFill>
                <a:srgbClr val="0000D3"/>
              </a:solidFill>
              <a:latin typeface="Arial Narrow" panose="020B0606020202030204" pitchFamily="34" charset="0"/>
            </a:endParaRPr>
          </a:p>
          <a:p>
            <a:pPr algn="ctr"/>
            <a:r>
              <a:rPr lang="es-ES_tradnl" altLang="es-CL" sz="2000">
                <a:solidFill>
                  <a:srgbClr val="0000D3"/>
                </a:solidFill>
                <a:latin typeface="Arial Narrow" panose="020B0606020202030204" pitchFamily="34" charset="0"/>
              </a:rPr>
              <a:t>NÚMERO DE</a:t>
            </a:r>
          </a:p>
          <a:p>
            <a:pPr algn="ctr"/>
            <a:r>
              <a:rPr lang="es-ES_tradnl" altLang="es-CL" sz="2000">
                <a:solidFill>
                  <a:srgbClr val="0000D3"/>
                </a:solidFill>
                <a:latin typeface="Arial Narrow" panose="020B0606020202030204" pitchFamily="34" charset="0"/>
              </a:rPr>
              <a:t>IDENTIFICACIÓN NACIONAL</a:t>
            </a:r>
          </a:p>
          <a:p>
            <a:pPr algn="ctr"/>
            <a:r>
              <a:rPr lang="es-ES_tradnl" altLang="es-CL" sz="2000">
                <a:solidFill>
                  <a:srgbClr val="0000D3"/>
                </a:solidFill>
                <a:latin typeface="Arial Narrow" panose="020B0606020202030204" pitchFamily="34" charset="0"/>
              </a:rPr>
              <a:t>DE ARTÍCULO</a:t>
            </a:r>
          </a:p>
        </p:txBody>
      </p:sp>
      <p:sp>
        <p:nvSpPr>
          <p:cNvPr id="11" name="Line 10"/>
          <p:cNvSpPr>
            <a:spLocks noChangeShapeType="1"/>
          </p:cNvSpPr>
          <p:nvPr/>
        </p:nvSpPr>
        <p:spPr bwMode="auto">
          <a:xfrm>
            <a:off x="6180136" y="4064005"/>
            <a:ext cx="0" cy="2682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 name="Line 11"/>
          <p:cNvSpPr>
            <a:spLocks noChangeShapeType="1"/>
          </p:cNvSpPr>
          <p:nvPr/>
        </p:nvSpPr>
        <p:spPr bwMode="auto">
          <a:xfrm>
            <a:off x="6180136" y="2844805"/>
            <a:ext cx="0" cy="8778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Tree>
    <p:extLst>
      <p:ext uri="{BB962C8B-B14F-4D97-AF65-F5344CB8AC3E}">
        <p14:creationId xmlns:p14="http://schemas.microsoft.com/office/powerpoint/2010/main" val="314139707"/>
      </p:ext>
    </p:extLst>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ltLang="es-CL" dirty="0">
                <a:solidFill>
                  <a:schemeClr val="hlink"/>
                </a:solidFill>
              </a:rPr>
              <a:t>EL NÚMERO OTAN DE CATÁLOGO</a:t>
            </a:r>
            <a:endParaRPr lang="es-CL" dirty="0"/>
          </a:p>
        </p:txBody>
      </p:sp>
      <p:sp>
        <p:nvSpPr>
          <p:cNvPr id="3" name="Marcador de contenido 2"/>
          <p:cNvSpPr>
            <a:spLocks noGrp="1"/>
          </p:cNvSpPr>
          <p:nvPr>
            <p:ph idx="1"/>
          </p:nvPr>
        </p:nvSpPr>
        <p:spPr>
          <a:xfrm>
            <a:off x="677334" y="2760671"/>
            <a:ext cx="8596668" cy="3880773"/>
          </a:xfrm>
        </p:spPr>
        <p:txBody>
          <a:bodyPr/>
          <a:lstStyle/>
          <a:p>
            <a:endParaRPr lang="es-CL"/>
          </a:p>
        </p:txBody>
      </p:sp>
      <p:sp>
        <p:nvSpPr>
          <p:cNvPr id="4" name="Rectangle 2"/>
          <p:cNvSpPr>
            <a:spLocks noChangeArrowheads="1"/>
          </p:cNvSpPr>
          <p:nvPr/>
        </p:nvSpPr>
        <p:spPr bwMode="auto">
          <a:xfrm>
            <a:off x="2489200" y="1414470"/>
            <a:ext cx="3463925" cy="730250"/>
          </a:xfrm>
          <a:prstGeom prst="rect">
            <a:avLst/>
          </a:prstGeom>
          <a:solidFill>
            <a:srgbClr val="DADADA"/>
          </a:solidFill>
          <a:ln w="127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5" name="Rectangle 3"/>
          <p:cNvSpPr>
            <a:spLocks noChangeArrowheads="1"/>
          </p:cNvSpPr>
          <p:nvPr/>
        </p:nvSpPr>
        <p:spPr bwMode="auto">
          <a:xfrm>
            <a:off x="3651250" y="1643070"/>
            <a:ext cx="2149475" cy="434975"/>
          </a:xfrm>
          <a:prstGeom prst="rect">
            <a:avLst/>
          </a:prstGeom>
          <a:solidFill>
            <a:srgbClr val="FCFEB9"/>
          </a:solidFill>
          <a:ln w="12700">
            <a:solidFill>
              <a:srgbClr val="0000D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6" name="Rectangle 4"/>
          <p:cNvSpPr>
            <a:spLocks noChangeArrowheads="1"/>
          </p:cNvSpPr>
          <p:nvPr/>
        </p:nvSpPr>
        <p:spPr bwMode="auto">
          <a:xfrm>
            <a:off x="2651125" y="1643070"/>
            <a:ext cx="663575" cy="434975"/>
          </a:xfrm>
          <a:prstGeom prst="rect">
            <a:avLst/>
          </a:prstGeom>
          <a:solidFill>
            <a:srgbClr val="FCFEB9"/>
          </a:solidFill>
          <a:ln w="12700">
            <a:solidFill>
              <a:srgbClr val="0000D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 name="Rectangle 6"/>
          <p:cNvSpPr>
            <a:spLocks noChangeArrowheads="1"/>
          </p:cNvSpPr>
          <p:nvPr/>
        </p:nvSpPr>
        <p:spPr bwMode="auto">
          <a:xfrm>
            <a:off x="2679700" y="1665295"/>
            <a:ext cx="7353300" cy="9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just">
              <a:lnSpc>
                <a:spcPts val="2400"/>
              </a:lnSpc>
              <a:spcBef>
                <a:spcPts val="800"/>
              </a:spcBef>
              <a:spcAft>
                <a:spcPts val="800"/>
              </a:spcAft>
            </a:pPr>
            <a:r>
              <a:rPr lang="es-ES_tradnl" altLang="es-CL" sz="1800">
                <a:solidFill>
                  <a:srgbClr val="0000D4"/>
                </a:solidFill>
                <a:latin typeface="Arial Narrow" panose="020B0606020202030204" pitchFamily="34" charset="0"/>
              </a:rPr>
              <a:t>6210	-	33	-	123	-	4567       =     NOC</a:t>
            </a:r>
          </a:p>
          <a:p>
            <a:pPr algn="just">
              <a:lnSpc>
                <a:spcPts val="2400"/>
              </a:lnSpc>
              <a:spcBef>
                <a:spcPts val="800"/>
              </a:spcBef>
              <a:spcAft>
                <a:spcPts val="800"/>
              </a:spcAft>
            </a:pPr>
            <a:r>
              <a:rPr lang="es-ES_tradnl" altLang="es-CL" sz="1800">
                <a:solidFill>
                  <a:srgbClr val="0000D4"/>
                </a:solidFill>
                <a:latin typeface="Arial Narrow" panose="020B0606020202030204" pitchFamily="34" charset="0"/>
              </a:rPr>
              <a:t>		33  =  CÓDIGO DE OFICINA NACIONAL DE CATALOGACIÓN (ONC)</a:t>
            </a:r>
          </a:p>
        </p:txBody>
      </p:sp>
      <p:sp>
        <p:nvSpPr>
          <p:cNvPr id="8" name="Line 7"/>
          <p:cNvSpPr>
            <a:spLocks noChangeShapeType="1"/>
          </p:cNvSpPr>
          <p:nvPr/>
        </p:nvSpPr>
        <p:spPr bwMode="auto">
          <a:xfrm>
            <a:off x="3813175" y="1989145"/>
            <a:ext cx="0" cy="25400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9" name="Rectangle 8"/>
          <p:cNvSpPr>
            <a:spLocks noChangeArrowheads="1"/>
          </p:cNvSpPr>
          <p:nvPr/>
        </p:nvSpPr>
        <p:spPr bwMode="auto">
          <a:xfrm>
            <a:off x="4867275" y="2513020"/>
            <a:ext cx="1860550" cy="37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1800">
                <a:solidFill>
                  <a:schemeClr val="hlink"/>
                </a:solidFill>
                <a:latin typeface="Arial Narrow" panose="020B0606020202030204" pitchFamily="34" charset="0"/>
              </a:rPr>
              <a:t>CÓDIGOS DE ONC</a:t>
            </a:r>
          </a:p>
        </p:txBody>
      </p:sp>
      <p:sp>
        <p:nvSpPr>
          <p:cNvPr id="10" name="Rectangle 9"/>
          <p:cNvSpPr>
            <a:spLocks noChangeArrowheads="1"/>
          </p:cNvSpPr>
          <p:nvPr/>
        </p:nvSpPr>
        <p:spPr bwMode="auto">
          <a:xfrm>
            <a:off x="2159000" y="2884495"/>
            <a:ext cx="7658100" cy="3771900"/>
          </a:xfrm>
          <a:prstGeom prst="rect">
            <a:avLst/>
          </a:prstGeom>
          <a:solidFill>
            <a:srgbClr val="FFF4E3"/>
          </a:solidFill>
          <a:ln>
            <a:noFill/>
          </a:ln>
          <a:effectLst>
            <a:outerShdw dist="107763" dir="2700000" algn="ctr" rotWithShape="0">
              <a:schemeClr val="hlink"/>
            </a:outerShdw>
          </a:effectLst>
          <a:extLst>
            <a:ext uri="{91240B29-F687-4F45-9708-019B960494DF}">
              <a14:hiddenLine xmlns:a14="http://schemas.microsoft.com/office/drawing/2010/main" w="12700">
                <a:solidFill>
                  <a:schemeClr val="tx1"/>
                </a:solidFill>
                <a:miter lim="800000"/>
                <a:headEnd/>
                <a:tailEnd/>
              </a14:hiddenLine>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 name="Rectangle 10"/>
          <p:cNvSpPr>
            <a:spLocks noChangeArrowheads="1"/>
          </p:cNvSpPr>
          <p:nvPr/>
        </p:nvSpPr>
        <p:spPr bwMode="auto">
          <a:xfrm>
            <a:off x="2336800" y="3138495"/>
            <a:ext cx="2508250" cy="323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00	ESTADOS UNIDOS</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01	ESTADOS UNIDOS</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11	OTAN</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12	ALEMANIA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13	BÉLGICA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14	FRANCIA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15	ITALIA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16	REPÚBLICA CHECA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17	HOLANDA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18	SUDÁFRICA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19	BRASIL</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21	CANADÁ</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22	DINAMARCA</a:t>
            </a:r>
          </a:p>
        </p:txBody>
      </p:sp>
      <p:sp>
        <p:nvSpPr>
          <p:cNvPr id="12" name="Rectangle 11"/>
          <p:cNvSpPr>
            <a:spLocks noChangeArrowheads="1"/>
          </p:cNvSpPr>
          <p:nvPr/>
        </p:nvSpPr>
        <p:spPr bwMode="auto">
          <a:xfrm>
            <a:off x="5143500" y="3138495"/>
            <a:ext cx="2082800"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23	GRECIA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24	ISLANDIA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25	NORUEGA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26	PORTUGAL</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27	TURQUÍA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28	LUXEMBURGO</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29	ARGENTINA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30	JAPÓN</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31	ISRAEL</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32	SINGAPUR</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33	ESPAÑA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34	MALASIA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35	TAILANDIA</a:t>
            </a:r>
          </a:p>
        </p:txBody>
      </p:sp>
      <p:sp>
        <p:nvSpPr>
          <p:cNvPr id="13" name="Line 12"/>
          <p:cNvSpPr>
            <a:spLocks noChangeShapeType="1"/>
          </p:cNvSpPr>
          <p:nvPr/>
        </p:nvSpPr>
        <p:spPr bwMode="auto">
          <a:xfrm flipH="1">
            <a:off x="3673475" y="1973270"/>
            <a:ext cx="2794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 name="Rectangle 13"/>
          <p:cNvSpPr>
            <a:spLocks noChangeArrowheads="1"/>
          </p:cNvSpPr>
          <p:nvPr/>
        </p:nvSpPr>
        <p:spPr bwMode="auto">
          <a:xfrm>
            <a:off x="2560638" y="1401770"/>
            <a:ext cx="471487"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r>
              <a:rPr lang="es-ES_tradnl" altLang="es-CL" sz="1200">
                <a:solidFill>
                  <a:schemeClr val="hlink"/>
                </a:solidFill>
                <a:latin typeface="Arial Narrow" panose="020B0606020202030204" pitchFamily="34" charset="0"/>
              </a:rPr>
              <a:t>COA</a:t>
            </a:r>
          </a:p>
        </p:txBody>
      </p:sp>
      <p:sp>
        <p:nvSpPr>
          <p:cNvPr id="15" name="Rectangle 14"/>
          <p:cNvSpPr>
            <a:spLocks noChangeArrowheads="1"/>
          </p:cNvSpPr>
          <p:nvPr/>
        </p:nvSpPr>
        <p:spPr bwMode="auto">
          <a:xfrm>
            <a:off x="3571875" y="1401770"/>
            <a:ext cx="409575"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r>
              <a:rPr lang="es-ES_tradnl" altLang="es-CL" sz="1200">
                <a:solidFill>
                  <a:schemeClr val="hlink"/>
                </a:solidFill>
                <a:latin typeface="Arial Narrow" panose="020B0606020202030204" pitchFamily="34" charset="0"/>
              </a:rPr>
              <a:t>NIN</a:t>
            </a:r>
          </a:p>
        </p:txBody>
      </p:sp>
      <p:sp>
        <p:nvSpPr>
          <p:cNvPr id="16" name="Rectangle 15"/>
          <p:cNvSpPr>
            <a:spLocks noChangeArrowheads="1"/>
          </p:cNvSpPr>
          <p:nvPr/>
        </p:nvSpPr>
        <p:spPr bwMode="auto">
          <a:xfrm>
            <a:off x="7391400" y="3138495"/>
            <a:ext cx="2349500"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36	EGIPTO</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37	COREA DEL SUR</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38	ESTONIA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39	RUMANIA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40	ESLOVAQUIA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41	AUSTRIA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43	POLONIA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44	NACIONES UNIDAS</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45	INDONESIA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46	FILIPINAS</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66	AUSTRALIA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98	NUEVA ZELANDA</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99	REINO UNIDO</a:t>
            </a:r>
          </a:p>
          <a:p>
            <a:pPr algn="just">
              <a:lnSpc>
                <a:spcPts val="800"/>
              </a:lnSpc>
              <a:spcBef>
                <a:spcPts val="600"/>
              </a:spcBef>
              <a:spcAft>
                <a:spcPts val="600"/>
              </a:spcAft>
            </a:pPr>
            <a:r>
              <a:rPr lang="es-ES_tradnl" altLang="es-CL" sz="1800">
                <a:solidFill>
                  <a:srgbClr val="0000D4"/>
                </a:solidFill>
                <a:latin typeface="Arial Narrow" panose="020B0606020202030204" pitchFamily="34" charset="0"/>
              </a:rPr>
              <a:t>	. . .</a:t>
            </a:r>
          </a:p>
        </p:txBody>
      </p:sp>
    </p:spTree>
    <p:extLst>
      <p:ext uri="{BB962C8B-B14F-4D97-AF65-F5344CB8AC3E}">
        <p14:creationId xmlns:p14="http://schemas.microsoft.com/office/powerpoint/2010/main" val="1625008316"/>
      </p:ext>
    </p:extLst>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ltLang="es-CL">
                <a:solidFill>
                  <a:schemeClr val="hlink"/>
                </a:solidFill>
              </a:rPr>
              <a:t>EL NÚMERO OTAN DE CATÁLOGO</a:t>
            </a:r>
            <a:endParaRPr lang="es-CL"/>
          </a:p>
        </p:txBody>
      </p:sp>
      <p:sp>
        <p:nvSpPr>
          <p:cNvPr id="3" name="Marcador de contenido 2"/>
          <p:cNvSpPr>
            <a:spLocks noGrp="1"/>
          </p:cNvSpPr>
          <p:nvPr>
            <p:ph idx="1"/>
          </p:nvPr>
        </p:nvSpPr>
        <p:spPr/>
        <p:txBody>
          <a:bodyPr/>
          <a:lstStyle/>
          <a:p>
            <a:endParaRPr lang="es-CL" dirty="0"/>
          </a:p>
        </p:txBody>
      </p:sp>
      <p:sp>
        <p:nvSpPr>
          <p:cNvPr id="4" name="Rectangle 3"/>
          <p:cNvSpPr>
            <a:spLocks noChangeArrowheads="1"/>
          </p:cNvSpPr>
          <p:nvPr/>
        </p:nvSpPr>
        <p:spPr bwMode="auto">
          <a:xfrm>
            <a:off x="2622550" y="2570962"/>
            <a:ext cx="6946900" cy="1058863"/>
          </a:xfrm>
          <a:prstGeom prst="rect">
            <a:avLst/>
          </a:prstGeom>
          <a:solidFill>
            <a:srgbClr val="FCFEB9"/>
          </a:solidFill>
          <a:ln w="12700">
            <a:solidFill>
              <a:srgbClr val="0000D4"/>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800">
                <a:solidFill>
                  <a:srgbClr val="0000D3"/>
                </a:solidFill>
                <a:latin typeface="Arial Narrow" panose="020B0606020202030204" pitchFamily="34" charset="0"/>
              </a:rPr>
              <a:t>5305      -      12      -      999      -      9999</a:t>
            </a:r>
          </a:p>
        </p:txBody>
      </p:sp>
      <p:sp>
        <p:nvSpPr>
          <p:cNvPr id="5" name="Rectangle 4"/>
          <p:cNvSpPr>
            <a:spLocks noChangeArrowheads="1"/>
          </p:cNvSpPr>
          <p:nvPr/>
        </p:nvSpPr>
        <p:spPr bwMode="auto">
          <a:xfrm>
            <a:off x="6056313" y="4182275"/>
            <a:ext cx="3114675" cy="406400"/>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NÚMERO NO SIGNIFICATIVO</a:t>
            </a:r>
          </a:p>
        </p:txBody>
      </p:sp>
      <p:sp>
        <p:nvSpPr>
          <p:cNvPr id="6" name="Line 5"/>
          <p:cNvSpPr>
            <a:spLocks noChangeShapeType="1"/>
          </p:cNvSpPr>
          <p:nvPr/>
        </p:nvSpPr>
        <p:spPr bwMode="auto">
          <a:xfrm>
            <a:off x="7583488" y="4537875"/>
            <a:ext cx="0" cy="9540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 name="Line 6"/>
          <p:cNvSpPr>
            <a:spLocks noChangeShapeType="1"/>
          </p:cNvSpPr>
          <p:nvPr/>
        </p:nvSpPr>
        <p:spPr bwMode="auto">
          <a:xfrm>
            <a:off x="7583488" y="3318675"/>
            <a:ext cx="0" cy="8778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8" name="Rectangle 7"/>
          <p:cNvSpPr>
            <a:spLocks noChangeArrowheads="1"/>
          </p:cNvSpPr>
          <p:nvPr/>
        </p:nvSpPr>
        <p:spPr bwMode="auto">
          <a:xfrm>
            <a:off x="2622550" y="5257012"/>
            <a:ext cx="6946900" cy="1058863"/>
          </a:xfrm>
          <a:prstGeom prst="rect">
            <a:avLst/>
          </a:prstGeom>
          <a:solidFill>
            <a:srgbClr val="FCFEB9"/>
          </a:solidFill>
          <a:ln w="12700">
            <a:solidFill>
              <a:srgbClr val="0000D4"/>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800">
                <a:solidFill>
                  <a:srgbClr val="0000D3"/>
                </a:solidFill>
                <a:latin typeface="Arial Narrow" panose="020B0606020202030204" pitchFamily="34" charset="0"/>
              </a:rPr>
              <a:t>5305      -      01      -      999      -      9999</a:t>
            </a:r>
          </a:p>
        </p:txBody>
      </p:sp>
      <p:sp>
        <p:nvSpPr>
          <p:cNvPr id="9" name="Freeform 8"/>
          <p:cNvSpPr>
            <a:spLocks/>
          </p:cNvSpPr>
          <p:nvPr/>
        </p:nvSpPr>
        <p:spPr bwMode="auto">
          <a:xfrm>
            <a:off x="6470650" y="3155162"/>
            <a:ext cx="2363788" cy="153988"/>
          </a:xfrm>
          <a:custGeom>
            <a:avLst/>
            <a:gdLst>
              <a:gd name="T0" fmla="*/ 0 w 1489"/>
              <a:gd name="T1" fmla="*/ 6 h 97"/>
              <a:gd name="T2" fmla="*/ 0 w 1489"/>
              <a:gd name="T3" fmla="*/ 96 h 97"/>
              <a:gd name="T4" fmla="*/ 1488 w 1489"/>
              <a:gd name="T5" fmla="*/ 96 h 97"/>
              <a:gd name="T6" fmla="*/ 1488 w 1489"/>
              <a:gd name="T7" fmla="*/ 0 h 97"/>
            </a:gdLst>
            <a:ahLst/>
            <a:cxnLst>
              <a:cxn ang="0">
                <a:pos x="T0" y="T1"/>
              </a:cxn>
              <a:cxn ang="0">
                <a:pos x="T2" y="T3"/>
              </a:cxn>
              <a:cxn ang="0">
                <a:pos x="T4" y="T5"/>
              </a:cxn>
              <a:cxn ang="0">
                <a:pos x="T6" y="T7"/>
              </a:cxn>
            </a:cxnLst>
            <a:rect l="0" t="0" r="r" b="b"/>
            <a:pathLst>
              <a:path w="1489" h="97">
                <a:moveTo>
                  <a:pt x="0" y="6"/>
                </a:moveTo>
                <a:lnTo>
                  <a:pt x="0" y="96"/>
                </a:lnTo>
                <a:lnTo>
                  <a:pt x="1488" y="96"/>
                </a:lnTo>
                <a:lnTo>
                  <a:pt x="1488" y="0"/>
                </a:lnTo>
              </a:path>
            </a:pathLst>
          </a:custGeom>
          <a:noFill/>
          <a:ln w="12700" cap="rnd" cmpd="sng">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0" name="Freeform 9"/>
          <p:cNvSpPr>
            <a:spLocks/>
          </p:cNvSpPr>
          <p:nvPr/>
        </p:nvSpPr>
        <p:spPr bwMode="auto">
          <a:xfrm>
            <a:off x="6470650" y="5536412"/>
            <a:ext cx="2363788" cy="153988"/>
          </a:xfrm>
          <a:custGeom>
            <a:avLst/>
            <a:gdLst>
              <a:gd name="T0" fmla="*/ 0 w 1489"/>
              <a:gd name="T1" fmla="*/ 90 h 97"/>
              <a:gd name="T2" fmla="*/ 0 w 1489"/>
              <a:gd name="T3" fmla="*/ 0 h 97"/>
              <a:gd name="T4" fmla="*/ 1488 w 1489"/>
              <a:gd name="T5" fmla="*/ 0 h 97"/>
              <a:gd name="T6" fmla="*/ 1488 w 1489"/>
              <a:gd name="T7" fmla="*/ 96 h 97"/>
            </a:gdLst>
            <a:ahLst/>
            <a:cxnLst>
              <a:cxn ang="0">
                <a:pos x="T0" y="T1"/>
              </a:cxn>
              <a:cxn ang="0">
                <a:pos x="T2" y="T3"/>
              </a:cxn>
              <a:cxn ang="0">
                <a:pos x="T4" y="T5"/>
              </a:cxn>
              <a:cxn ang="0">
                <a:pos x="T6" y="T7"/>
              </a:cxn>
            </a:cxnLst>
            <a:rect l="0" t="0" r="r" b="b"/>
            <a:pathLst>
              <a:path w="1489" h="97">
                <a:moveTo>
                  <a:pt x="0" y="90"/>
                </a:moveTo>
                <a:lnTo>
                  <a:pt x="0" y="0"/>
                </a:lnTo>
                <a:lnTo>
                  <a:pt x="1488" y="0"/>
                </a:lnTo>
                <a:lnTo>
                  <a:pt x="1488" y="96"/>
                </a:lnTo>
              </a:path>
            </a:pathLst>
          </a:custGeom>
          <a:noFill/>
          <a:ln w="12700" cap="rnd" cmpd="sng">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Tree>
    <p:extLst>
      <p:ext uri="{BB962C8B-B14F-4D97-AF65-F5344CB8AC3E}">
        <p14:creationId xmlns:p14="http://schemas.microsoft.com/office/powerpoint/2010/main" val="355929006"/>
      </p:ext>
    </p:extLst>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ltLang="es-CL">
                <a:solidFill>
                  <a:schemeClr val="hlink"/>
                </a:solidFill>
              </a:rPr>
              <a:t>EL NÚMERO OTAN DE CATÁLOGO</a:t>
            </a:r>
            <a:endParaRPr lang="es-CL"/>
          </a:p>
        </p:txBody>
      </p:sp>
      <p:sp>
        <p:nvSpPr>
          <p:cNvPr id="3" name="Marcador de contenido 2"/>
          <p:cNvSpPr>
            <a:spLocks noGrp="1"/>
          </p:cNvSpPr>
          <p:nvPr>
            <p:ph idx="1"/>
          </p:nvPr>
        </p:nvSpPr>
        <p:spPr/>
        <p:txBody>
          <a:bodyPr/>
          <a:lstStyle/>
          <a:p>
            <a:endParaRPr lang="es-CL"/>
          </a:p>
        </p:txBody>
      </p:sp>
      <p:sp>
        <p:nvSpPr>
          <p:cNvPr id="4" name="Rectangle 3"/>
          <p:cNvSpPr>
            <a:spLocks noChangeArrowheads="1"/>
          </p:cNvSpPr>
          <p:nvPr/>
        </p:nvSpPr>
        <p:spPr bwMode="auto">
          <a:xfrm>
            <a:off x="2622550" y="2790825"/>
            <a:ext cx="6946900" cy="1058863"/>
          </a:xfrm>
          <a:prstGeom prst="rect">
            <a:avLst/>
          </a:prstGeom>
          <a:solidFill>
            <a:srgbClr val="FCFEB9"/>
          </a:solidFill>
          <a:ln w="12700">
            <a:solidFill>
              <a:srgbClr val="0000D4"/>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800">
                <a:solidFill>
                  <a:srgbClr val="0000D3"/>
                </a:solidFill>
                <a:latin typeface="Arial Narrow" panose="020B0606020202030204" pitchFamily="34" charset="0"/>
              </a:rPr>
              <a:t>5305      -      33      -      B12      -      0289</a:t>
            </a:r>
          </a:p>
        </p:txBody>
      </p:sp>
      <p:sp>
        <p:nvSpPr>
          <p:cNvPr id="5" name="Rectangle 4"/>
          <p:cNvSpPr>
            <a:spLocks noChangeArrowheads="1"/>
          </p:cNvSpPr>
          <p:nvPr/>
        </p:nvSpPr>
        <p:spPr bwMode="auto">
          <a:xfrm>
            <a:off x="2741613" y="4592638"/>
            <a:ext cx="942975" cy="406400"/>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COA</a:t>
            </a:r>
          </a:p>
        </p:txBody>
      </p:sp>
      <p:sp>
        <p:nvSpPr>
          <p:cNvPr id="6" name="Line 5"/>
          <p:cNvSpPr>
            <a:spLocks noChangeShapeType="1"/>
          </p:cNvSpPr>
          <p:nvPr/>
        </p:nvSpPr>
        <p:spPr bwMode="auto">
          <a:xfrm flipH="1">
            <a:off x="3225800" y="3500438"/>
            <a:ext cx="487363" cy="10302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7" name="Rectangle 6"/>
          <p:cNvSpPr>
            <a:spLocks noChangeArrowheads="1"/>
          </p:cNvSpPr>
          <p:nvPr/>
        </p:nvSpPr>
        <p:spPr bwMode="auto">
          <a:xfrm>
            <a:off x="4113213" y="4611688"/>
            <a:ext cx="1247775" cy="711200"/>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ONC</a:t>
            </a:r>
          </a:p>
          <a:p>
            <a:pPr algn="ctr"/>
            <a:r>
              <a:rPr lang="es-ES_tradnl" altLang="es-CL" sz="2000">
                <a:solidFill>
                  <a:srgbClr val="0000D3"/>
                </a:solidFill>
                <a:latin typeface="Arial Narrow" panose="020B0606020202030204" pitchFamily="34" charset="0"/>
              </a:rPr>
              <a:t>ESPAÑA</a:t>
            </a:r>
          </a:p>
        </p:txBody>
      </p:sp>
      <p:sp>
        <p:nvSpPr>
          <p:cNvPr id="8" name="Rectangle 7"/>
          <p:cNvSpPr>
            <a:spLocks noChangeArrowheads="1"/>
          </p:cNvSpPr>
          <p:nvPr/>
        </p:nvSpPr>
        <p:spPr bwMode="auto">
          <a:xfrm>
            <a:off x="5903913" y="4611688"/>
            <a:ext cx="2352675" cy="711200"/>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EJÉRCITO</a:t>
            </a:r>
          </a:p>
          <a:p>
            <a:pPr algn="ctr"/>
            <a:r>
              <a:rPr lang="es-ES_tradnl" altLang="es-CL" sz="2000">
                <a:solidFill>
                  <a:srgbClr val="0000D3"/>
                </a:solidFill>
                <a:latin typeface="Arial Narrow" panose="020B0606020202030204" pitchFamily="34" charset="0"/>
              </a:rPr>
              <a:t>ASIGNADOR</a:t>
            </a:r>
          </a:p>
        </p:txBody>
      </p:sp>
      <p:sp>
        <p:nvSpPr>
          <p:cNvPr id="9" name="Rectangle 8"/>
          <p:cNvSpPr>
            <a:spLocks noChangeArrowheads="1"/>
          </p:cNvSpPr>
          <p:nvPr/>
        </p:nvSpPr>
        <p:spPr bwMode="auto">
          <a:xfrm>
            <a:off x="4846638" y="1535113"/>
            <a:ext cx="2352675" cy="711200"/>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SIEMPRE</a:t>
            </a:r>
          </a:p>
          <a:p>
            <a:pPr algn="ctr"/>
            <a:r>
              <a:rPr lang="es-ES_tradnl" altLang="es-CL" sz="2000">
                <a:solidFill>
                  <a:srgbClr val="0000D3"/>
                </a:solidFill>
                <a:latin typeface="Arial Narrow" panose="020B0606020202030204" pitchFamily="34" charset="0"/>
              </a:rPr>
              <a:t>ALFABÉTICO</a:t>
            </a:r>
          </a:p>
        </p:txBody>
      </p:sp>
      <p:sp>
        <p:nvSpPr>
          <p:cNvPr id="10" name="Line 9"/>
          <p:cNvSpPr>
            <a:spLocks noChangeShapeType="1"/>
          </p:cNvSpPr>
          <p:nvPr/>
        </p:nvSpPr>
        <p:spPr bwMode="auto">
          <a:xfrm>
            <a:off x="3314700" y="3489325"/>
            <a:ext cx="7874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1" name="Line 10"/>
          <p:cNvSpPr>
            <a:spLocks noChangeShapeType="1"/>
          </p:cNvSpPr>
          <p:nvPr/>
        </p:nvSpPr>
        <p:spPr bwMode="auto">
          <a:xfrm>
            <a:off x="5086350" y="3489325"/>
            <a:ext cx="40640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2" name="Line 11"/>
          <p:cNvSpPr>
            <a:spLocks noChangeShapeType="1"/>
          </p:cNvSpPr>
          <p:nvPr/>
        </p:nvSpPr>
        <p:spPr bwMode="auto">
          <a:xfrm>
            <a:off x="6438900" y="3489325"/>
            <a:ext cx="311150" cy="0"/>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3" name="Line 12"/>
          <p:cNvSpPr>
            <a:spLocks noChangeShapeType="1"/>
          </p:cNvSpPr>
          <p:nvPr/>
        </p:nvSpPr>
        <p:spPr bwMode="auto">
          <a:xfrm flipH="1">
            <a:off x="4806950" y="3500438"/>
            <a:ext cx="487363" cy="10302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4" name="Line 13"/>
          <p:cNvSpPr>
            <a:spLocks noChangeShapeType="1"/>
          </p:cNvSpPr>
          <p:nvPr/>
        </p:nvSpPr>
        <p:spPr bwMode="auto">
          <a:xfrm>
            <a:off x="6589713" y="3500438"/>
            <a:ext cx="461962" cy="1030287"/>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5" name="Freeform 14"/>
          <p:cNvSpPr>
            <a:spLocks/>
          </p:cNvSpPr>
          <p:nvPr/>
        </p:nvSpPr>
        <p:spPr bwMode="auto">
          <a:xfrm>
            <a:off x="6737350" y="2994025"/>
            <a:ext cx="2039938" cy="134938"/>
          </a:xfrm>
          <a:custGeom>
            <a:avLst/>
            <a:gdLst>
              <a:gd name="T0" fmla="*/ 0 w 1285"/>
              <a:gd name="T1" fmla="*/ 78 h 85"/>
              <a:gd name="T2" fmla="*/ 0 w 1285"/>
              <a:gd name="T3" fmla="*/ 0 h 85"/>
              <a:gd name="T4" fmla="*/ 1284 w 1285"/>
              <a:gd name="T5" fmla="*/ 0 h 85"/>
              <a:gd name="T6" fmla="*/ 1284 w 1285"/>
              <a:gd name="T7" fmla="*/ 84 h 85"/>
            </a:gdLst>
            <a:ahLst/>
            <a:cxnLst>
              <a:cxn ang="0">
                <a:pos x="T0" y="T1"/>
              </a:cxn>
              <a:cxn ang="0">
                <a:pos x="T2" y="T3"/>
              </a:cxn>
              <a:cxn ang="0">
                <a:pos x="T4" y="T5"/>
              </a:cxn>
              <a:cxn ang="0">
                <a:pos x="T6" y="T7"/>
              </a:cxn>
            </a:cxnLst>
            <a:rect l="0" t="0" r="r" b="b"/>
            <a:pathLst>
              <a:path w="1285" h="85">
                <a:moveTo>
                  <a:pt x="0" y="78"/>
                </a:moveTo>
                <a:lnTo>
                  <a:pt x="0" y="0"/>
                </a:lnTo>
                <a:lnTo>
                  <a:pt x="1284" y="0"/>
                </a:lnTo>
                <a:lnTo>
                  <a:pt x="1284" y="84"/>
                </a:lnTo>
              </a:path>
            </a:pathLst>
          </a:custGeom>
          <a:noFill/>
          <a:ln w="12700" cap="rnd" cmpd="sng">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6" name="Line 15"/>
          <p:cNvSpPr>
            <a:spLocks noChangeShapeType="1"/>
          </p:cNvSpPr>
          <p:nvPr/>
        </p:nvSpPr>
        <p:spPr bwMode="auto">
          <a:xfrm flipV="1">
            <a:off x="7751763" y="2254250"/>
            <a:ext cx="312737" cy="735013"/>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7" name="Rectangle 16"/>
          <p:cNvSpPr>
            <a:spLocks noChangeArrowheads="1"/>
          </p:cNvSpPr>
          <p:nvPr/>
        </p:nvSpPr>
        <p:spPr bwMode="auto">
          <a:xfrm>
            <a:off x="6894513" y="1535113"/>
            <a:ext cx="2352675" cy="711200"/>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pPr algn="ctr"/>
            <a:r>
              <a:rPr lang="es-ES_tradnl" altLang="es-CL" sz="2000">
                <a:solidFill>
                  <a:srgbClr val="0000D3"/>
                </a:solidFill>
                <a:latin typeface="Arial Narrow" panose="020B0606020202030204" pitchFamily="34" charset="0"/>
              </a:rPr>
              <a:t>SIEMPRE</a:t>
            </a:r>
          </a:p>
          <a:p>
            <a:pPr algn="ctr"/>
            <a:r>
              <a:rPr lang="es-ES_tradnl" altLang="es-CL" sz="2000">
                <a:solidFill>
                  <a:srgbClr val="0000D3"/>
                </a:solidFill>
                <a:latin typeface="Arial Narrow" panose="020B0606020202030204" pitchFamily="34" charset="0"/>
              </a:rPr>
              <a:t>NUMÉRICO</a:t>
            </a:r>
          </a:p>
        </p:txBody>
      </p:sp>
      <p:sp>
        <p:nvSpPr>
          <p:cNvPr id="18" name="Line 17"/>
          <p:cNvSpPr>
            <a:spLocks noChangeShapeType="1"/>
          </p:cNvSpPr>
          <p:nvPr/>
        </p:nvSpPr>
        <p:spPr bwMode="auto">
          <a:xfrm flipH="1" flipV="1">
            <a:off x="6280150" y="2254250"/>
            <a:ext cx="338138" cy="735013"/>
          </a:xfrm>
          <a:prstGeom prst="line">
            <a:avLst/>
          </a:prstGeom>
          <a:noFill/>
          <a:ln w="127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
        <p:nvSpPr>
          <p:cNvPr id="19" name="Freeform 18"/>
          <p:cNvSpPr>
            <a:spLocks/>
          </p:cNvSpPr>
          <p:nvPr/>
        </p:nvSpPr>
        <p:spPr bwMode="auto">
          <a:xfrm>
            <a:off x="6527800" y="2994025"/>
            <a:ext cx="173038" cy="134938"/>
          </a:xfrm>
          <a:custGeom>
            <a:avLst/>
            <a:gdLst>
              <a:gd name="T0" fmla="*/ 0 w 109"/>
              <a:gd name="T1" fmla="*/ 78 h 85"/>
              <a:gd name="T2" fmla="*/ 0 w 109"/>
              <a:gd name="T3" fmla="*/ 0 h 85"/>
              <a:gd name="T4" fmla="*/ 108 w 109"/>
              <a:gd name="T5" fmla="*/ 0 h 85"/>
              <a:gd name="T6" fmla="*/ 108 w 109"/>
              <a:gd name="T7" fmla="*/ 84 h 85"/>
            </a:gdLst>
            <a:ahLst/>
            <a:cxnLst>
              <a:cxn ang="0">
                <a:pos x="T0" y="T1"/>
              </a:cxn>
              <a:cxn ang="0">
                <a:pos x="T2" y="T3"/>
              </a:cxn>
              <a:cxn ang="0">
                <a:pos x="T4" y="T5"/>
              </a:cxn>
              <a:cxn ang="0">
                <a:pos x="T6" y="T7"/>
              </a:cxn>
            </a:cxnLst>
            <a:rect l="0" t="0" r="r" b="b"/>
            <a:pathLst>
              <a:path w="109" h="85">
                <a:moveTo>
                  <a:pt x="0" y="78"/>
                </a:moveTo>
                <a:lnTo>
                  <a:pt x="0" y="0"/>
                </a:lnTo>
                <a:lnTo>
                  <a:pt x="108" y="0"/>
                </a:lnTo>
                <a:lnTo>
                  <a:pt x="108" y="84"/>
                </a:lnTo>
              </a:path>
            </a:pathLst>
          </a:custGeom>
          <a:noFill/>
          <a:ln w="12700" cap="rnd" cmpd="sng">
            <a:solidFill>
              <a:schemeClr val="hlink"/>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s-ES_tradnl"/>
            </a:defPPr>
            <a:lvl1pPr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1pPr>
            <a:lvl2pPr marL="4572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2pPr>
            <a:lvl3pPr marL="9144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3pPr>
            <a:lvl4pPr marL="13716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4pPr>
            <a:lvl5pPr marL="1828800" algn="ctr" rtl="0" eaLnBrk="0" fontAlgn="base" hangingPunct="0">
              <a:spcBef>
                <a:spcPct val="0"/>
              </a:spcBef>
              <a:spcAft>
                <a:spcPct val="0"/>
              </a:spcAft>
              <a:defRPr sz="1400" b="1" kern="1200">
                <a:solidFill>
                  <a:srgbClr val="0000D3"/>
                </a:solidFill>
                <a:latin typeface="Arial Narrow" panose="020B0606020202030204" pitchFamily="34" charset="0"/>
                <a:ea typeface="+mn-ea"/>
                <a:cs typeface="+mn-cs"/>
              </a:defRPr>
            </a:lvl5pPr>
            <a:lvl6pPr marL="2286000" algn="l" defTabSz="914400" rtl="0" eaLnBrk="1" latinLnBrk="0" hangingPunct="1">
              <a:defRPr sz="1400" b="1" kern="1200">
                <a:solidFill>
                  <a:srgbClr val="0000D3"/>
                </a:solidFill>
                <a:latin typeface="Arial Narrow" panose="020B0606020202030204" pitchFamily="34" charset="0"/>
                <a:ea typeface="+mn-ea"/>
                <a:cs typeface="+mn-cs"/>
              </a:defRPr>
            </a:lvl6pPr>
            <a:lvl7pPr marL="2743200" algn="l" defTabSz="914400" rtl="0" eaLnBrk="1" latinLnBrk="0" hangingPunct="1">
              <a:defRPr sz="1400" b="1" kern="1200">
                <a:solidFill>
                  <a:srgbClr val="0000D3"/>
                </a:solidFill>
                <a:latin typeface="Arial Narrow" panose="020B0606020202030204" pitchFamily="34" charset="0"/>
                <a:ea typeface="+mn-ea"/>
                <a:cs typeface="+mn-cs"/>
              </a:defRPr>
            </a:lvl7pPr>
            <a:lvl8pPr marL="3200400" algn="l" defTabSz="914400" rtl="0" eaLnBrk="1" latinLnBrk="0" hangingPunct="1">
              <a:defRPr sz="1400" b="1" kern="1200">
                <a:solidFill>
                  <a:srgbClr val="0000D3"/>
                </a:solidFill>
                <a:latin typeface="Arial Narrow" panose="020B0606020202030204" pitchFamily="34" charset="0"/>
                <a:ea typeface="+mn-ea"/>
                <a:cs typeface="+mn-cs"/>
              </a:defRPr>
            </a:lvl8pPr>
            <a:lvl9pPr marL="3657600" algn="l" defTabSz="914400" rtl="0" eaLnBrk="1" latinLnBrk="0" hangingPunct="1">
              <a:defRPr sz="1400" b="1" kern="1200">
                <a:solidFill>
                  <a:srgbClr val="0000D3"/>
                </a:solidFill>
                <a:latin typeface="Arial Narrow" panose="020B0606020202030204" pitchFamily="34" charset="0"/>
                <a:ea typeface="+mn-ea"/>
                <a:cs typeface="+mn-cs"/>
              </a:defRPr>
            </a:lvl9pPr>
          </a:lstStyle>
          <a:p>
            <a:endParaRPr lang="es-CL"/>
          </a:p>
        </p:txBody>
      </p:sp>
    </p:spTree>
    <p:extLst>
      <p:ext uri="{BB962C8B-B14F-4D97-AF65-F5344CB8AC3E}">
        <p14:creationId xmlns:p14="http://schemas.microsoft.com/office/powerpoint/2010/main" val="1255918015"/>
      </p:ext>
    </p:extLst>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Cuál catálogo prefiere?</a:t>
            </a:r>
          </a:p>
        </p:txBody>
      </p:sp>
      <p:pic>
        <p:nvPicPr>
          <p:cNvPr id="4" name="Marcador de contenido 3"/>
          <p:cNvPicPr>
            <a:picLocks noGrp="1" noChangeAspect="1"/>
          </p:cNvPicPr>
          <p:nvPr>
            <p:ph idx="1"/>
          </p:nvPr>
        </p:nvPicPr>
        <p:blipFill rotWithShape="1">
          <a:blip r:embed="rId2"/>
          <a:srcRect l="9564" t="12720" r="9494" b="42454"/>
          <a:stretch/>
        </p:blipFill>
        <p:spPr>
          <a:xfrm>
            <a:off x="0" y="1436915"/>
            <a:ext cx="10856681" cy="3380376"/>
          </a:xfrm>
          <a:prstGeom prst="rect">
            <a:avLst/>
          </a:prstGeom>
        </p:spPr>
      </p:pic>
      <p:pic>
        <p:nvPicPr>
          <p:cNvPr id="5" name="Imagen 4"/>
          <p:cNvPicPr>
            <a:picLocks noChangeAspect="1"/>
          </p:cNvPicPr>
          <p:nvPr/>
        </p:nvPicPr>
        <p:blipFill>
          <a:blip r:embed="rId3"/>
          <a:stretch>
            <a:fillRect/>
          </a:stretch>
        </p:blipFill>
        <p:spPr>
          <a:xfrm>
            <a:off x="264580" y="1487137"/>
            <a:ext cx="10327519" cy="3279932"/>
          </a:xfrm>
          <a:prstGeom prst="rect">
            <a:avLst/>
          </a:prstGeom>
        </p:spPr>
      </p:pic>
    </p:spTree>
    <p:extLst>
      <p:ext uri="{BB962C8B-B14F-4D97-AF65-F5344CB8AC3E}">
        <p14:creationId xmlns:p14="http://schemas.microsoft.com/office/powerpoint/2010/main" val="188146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dirty="0"/>
          </a:p>
        </p:txBody>
      </p:sp>
      <p:pic>
        <p:nvPicPr>
          <p:cNvPr id="6" name="Marcador de contenido 5"/>
          <p:cNvPicPr>
            <a:picLocks noGrp="1" noChangeAspect="1"/>
          </p:cNvPicPr>
          <p:nvPr>
            <p:ph idx="1"/>
          </p:nvPr>
        </p:nvPicPr>
        <p:blipFill rotWithShape="1">
          <a:blip r:embed="rId2"/>
          <a:srcRect l="7252" t="17704" r="6656" b="2871"/>
          <a:stretch/>
        </p:blipFill>
        <p:spPr>
          <a:xfrm>
            <a:off x="796835" y="2259874"/>
            <a:ext cx="8033656" cy="4166907"/>
          </a:xfrm>
          <a:prstGeom prst="rect">
            <a:avLst/>
          </a:prstGeom>
        </p:spPr>
      </p:pic>
    </p:spTree>
    <p:extLst>
      <p:ext uri="{BB962C8B-B14F-4D97-AF65-F5344CB8AC3E}">
        <p14:creationId xmlns:p14="http://schemas.microsoft.com/office/powerpoint/2010/main" val="1803997531"/>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O éste:</a:t>
            </a:r>
          </a:p>
        </p:txBody>
      </p:sp>
      <p:pic>
        <p:nvPicPr>
          <p:cNvPr id="4" name="Marcador de contenido 3"/>
          <p:cNvPicPr>
            <a:picLocks noGrp="1" noChangeAspect="1"/>
          </p:cNvPicPr>
          <p:nvPr>
            <p:ph idx="1"/>
          </p:nvPr>
        </p:nvPicPr>
        <p:blipFill rotWithShape="1">
          <a:blip r:embed="rId2"/>
          <a:srcRect l="7440" t="11645" r="7413" b="11959"/>
          <a:stretch/>
        </p:blipFill>
        <p:spPr>
          <a:xfrm>
            <a:off x="222068" y="1270000"/>
            <a:ext cx="10829109" cy="5462685"/>
          </a:xfrm>
          <a:prstGeom prst="rect">
            <a:avLst/>
          </a:prstGeom>
        </p:spPr>
      </p:pic>
    </p:spTree>
    <p:extLst>
      <p:ext uri="{BB962C8B-B14F-4D97-AF65-F5344CB8AC3E}">
        <p14:creationId xmlns:p14="http://schemas.microsoft.com/office/powerpoint/2010/main" val="3725288542"/>
      </p:ext>
    </p:extLst>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
            </a:r>
            <a:r>
              <a:rPr lang="es-CL" dirty="0" smtClean="0"/>
              <a:t>atálogo en </a:t>
            </a:r>
            <a:r>
              <a:rPr lang="es-CL" dirty="0" err="1" smtClean="0"/>
              <a:t>ellipse</a:t>
            </a:r>
            <a:endParaRPr lang="es-CL" dirty="0"/>
          </a:p>
        </p:txBody>
      </p:sp>
      <p:pic>
        <p:nvPicPr>
          <p:cNvPr id="4" name="Marcador de contenido 3"/>
          <p:cNvPicPr>
            <a:picLocks noGrp="1" noChangeAspect="1"/>
          </p:cNvPicPr>
          <p:nvPr>
            <p:ph idx="1"/>
          </p:nvPr>
        </p:nvPicPr>
        <p:blipFill rotWithShape="1">
          <a:blip r:embed="rId2"/>
          <a:srcRect l="4780" t="1595" r="5999" b="8099"/>
          <a:stretch/>
        </p:blipFill>
        <p:spPr>
          <a:xfrm>
            <a:off x="677334" y="1930400"/>
            <a:ext cx="8060266" cy="4586874"/>
          </a:xfrm>
          <a:prstGeom prst="rect">
            <a:avLst/>
          </a:prstGeom>
        </p:spPr>
      </p:pic>
    </p:spTree>
    <p:extLst>
      <p:ext uri="{BB962C8B-B14F-4D97-AF65-F5344CB8AC3E}">
        <p14:creationId xmlns:p14="http://schemas.microsoft.com/office/powerpoint/2010/main" val="4152219036"/>
      </p:ext>
    </p:extLst>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 en </a:t>
            </a:r>
            <a:r>
              <a:rPr lang="es-CL" dirty="0" err="1"/>
              <a:t>ellipse</a:t>
            </a:r>
            <a:endParaRPr lang="es-CL" dirty="0"/>
          </a:p>
        </p:txBody>
      </p:sp>
      <p:pic>
        <p:nvPicPr>
          <p:cNvPr id="4" name="Marcador de contenido 3"/>
          <p:cNvPicPr>
            <a:picLocks noGrp="1" noChangeAspect="1"/>
          </p:cNvPicPr>
          <p:nvPr>
            <p:ph idx="1"/>
          </p:nvPr>
        </p:nvPicPr>
        <p:blipFill rotWithShape="1">
          <a:blip r:embed="rId2"/>
          <a:srcRect l="4597" t="287" r="6183" b="-82"/>
          <a:stretch/>
        </p:blipFill>
        <p:spPr>
          <a:xfrm>
            <a:off x="677334" y="1677360"/>
            <a:ext cx="8238066" cy="5180640"/>
          </a:xfrm>
          <a:prstGeom prst="rect">
            <a:avLst/>
          </a:prstGeom>
        </p:spPr>
      </p:pic>
    </p:spTree>
    <p:extLst>
      <p:ext uri="{BB962C8B-B14F-4D97-AF65-F5344CB8AC3E}">
        <p14:creationId xmlns:p14="http://schemas.microsoft.com/office/powerpoint/2010/main" val="3607772237"/>
      </p:ext>
    </p:extLst>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Catálogo en </a:t>
            </a:r>
            <a:r>
              <a:rPr lang="es-CL" dirty="0" err="1"/>
              <a:t>ellipse</a:t>
            </a:r>
            <a:endParaRPr lang="es-CL" dirty="0"/>
          </a:p>
        </p:txBody>
      </p:sp>
      <p:pic>
        <p:nvPicPr>
          <p:cNvPr id="4" name="Marcador de contenido 3"/>
          <p:cNvPicPr>
            <a:picLocks noGrp="1" noChangeAspect="1"/>
          </p:cNvPicPr>
          <p:nvPr>
            <p:ph idx="1"/>
          </p:nvPr>
        </p:nvPicPr>
        <p:blipFill rotWithShape="1">
          <a:blip r:embed="rId2"/>
          <a:srcRect l="14529" t="2250" r="10967" b="6462"/>
          <a:stretch/>
        </p:blipFill>
        <p:spPr>
          <a:xfrm>
            <a:off x="914400" y="1617416"/>
            <a:ext cx="7607299" cy="5240584"/>
          </a:xfrm>
          <a:prstGeom prst="rect">
            <a:avLst/>
          </a:prstGeom>
        </p:spPr>
      </p:pic>
    </p:spTree>
    <p:extLst>
      <p:ext uri="{BB962C8B-B14F-4D97-AF65-F5344CB8AC3E}">
        <p14:creationId xmlns:p14="http://schemas.microsoft.com/office/powerpoint/2010/main" val="48163547"/>
      </p:ext>
    </p:extLst>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sp>
        <p:nvSpPr>
          <p:cNvPr id="3" name="Marcador de contenido 2"/>
          <p:cNvSpPr>
            <a:spLocks noGrp="1"/>
          </p:cNvSpPr>
          <p:nvPr>
            <p:ph idx="1"/>
          </p:nvPr>
        </p:nvSpPr>
        <p:spPr/>
        <p:txBody>
          <a:bodyPr/>
          <a:lstStyle/>
          <a:p>
            <a:r>
              <a:rPr lang="es-CL" dirty="0"/>
              <a:t>Definición de Inventario:</a:t>
            </a:r>
          </a:p>
          <a:p>
            <a:pPr marL="0" indent="0" algn="ctr">
              <a:buNone/>
            </a:pPr>
            <a:endParaRPr lang="es-CL" dirty="0" smtClean="0"/>
          </a:p>
          <a:p>
            <a:pPr marL="0" indent="0" algn="ctr">
              <a:buNone/>
            </a:pPr>
            <a:r>
              <a:rPr lang="es-CL" dirty="0" smtClean="0"/>
              <a:t>Materiales (activos</a:t>
            </a:r>
            <a:r>
              <a:rPr lang="es-CL" dirty="0"/>
              <a:t>) que mantiene una organización para soporte de sus actividades</a:t>
            </a:r>
          </a:p>
          <a:p>
            <a:pPr marL="0" indent="0">
              <a:buNone/>
            </a:pPr>
            <a:endParaRPr lang="es-CL" dirty="0" smtClean="0"/>
          </a:p>
          <a:p>
            <a:pPr marL="0" indent="0">
              <a:buNone/>
            </a:pPr>
            <a:r>
              <a:rPr lang="es-CL" dirty="0" smtClean="0"/>
              <a:t>Por </a:t>
            </a:r>
            <a:r>
              <a:rPr lang="es-CL" dirty="0"/>
              <a:t>lo tanto... </a:t>
            </a:r>
          </a:p>
          <a:p>
            <a:pPr marL="0" indent="0">
              <a:buNone/>
            </a:pPr>
            <a:endParaRPr lang="es-CL" dirty="0" smtClean="0"/>
          </a:p>
          <a:p>
            <a:pPr marL="0" indent="0" algn="ctr">
              <a:buNone/>
            </a:pPr>
            <a:r>
              <a:rPr lang="es-CL" dirty="0" smtClean="0"/>
              <a:t>...</a:t>
            </a:r>
            <a:r>
              <a:rPr lang="es-CL" dirty="0"/>
              <a:t>implica control &amp; optimización</a:t>
            </a:r>
          </a:p>
          <a:p>
            <a:endParaRPr lang="es-CL" dirty="0"/>
          </a:p>
        </p:txBody>
      </p:sp>
    </p:spTree>
    <p:extLst>
      <p:ext uri="{BB962C8B-B14F-4D97-AF65-F5344CB8AC3E}">
        <p14:creationId xmlns:p14="http://schemas.microsoft.com/office/powerpoint/2010/main" val="2769461380"/>
      </p:ext>
    </p:extLst>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pic>
        <p:nvPicPr>
          <p:cNvPr id="4" name="Marcador de contenido 3"/>
          <p:cNvPicPr>
            <a:picLocks noGrp="1" noChangeAspect="1"/>
          </p:cNvPicPr>
          <p:nvPr>
            <p:ph idx="1"/>
          </p:nvPr>
        </p:nvPicPr>
        <p:blipFill rotWithShape="1">
          <a:blip r:embed="rId2"/>
          <a:srcRect l="18945" t="10757" r="10782" b="9080"/>
          <a:stretch/>
        </p:blipFill>
        <p:spPr>
          <a:xfrm>
            <a:off x="1054101" y="1340017"/>
            <a:ext cx="8559800" cy="5489924"/>
          </a:xfrm>
          <a:prstGeom prst="rect">
            <a:avLst/>
          </a:prstGeom>
        </p:spPr>
      </p:pic>
    </p:spTree>
    <p:extLst>
      <p:ext uri="{BB962C8B-B14F-4D97-AF65-F5344CB8AC3E}">
        <p14:creationId xmlns:p14="http://schemas.microsoft.com/office/powerpoint/2010/main" val="261809263"/>
      </p:ext>
    </p:extLst>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pic>
        <p:nvPicPr>
          <p:cNvPr id="4" name="Marcador de contenido 3"/>
          <p:cNvPicPr>
            <a:picLocks noGrp="1" noChangeAspect="1"/>
          </p:cNvPicPr>
          <p:nvPr>
            <p:ph idx="1"/>
          </p:nvPr>
        </p:nvPicPr>
        <p:blipFill rotWithShape="1">
          <a:blip r:embed="rId2"/>
          <a:srcRect l="16002" r="10682" b="3668"/>
          <a:stretch/>
        </p:blipFill>
        <p:spPr>
          <a:xfrm>
            <a:off x="1642534" y="1270001"/>
            <a:ext cx="7323666" cy="5410200"/>
          </a:xfrm>
          <a:prstGeom prst="rect">
            <a:avLst/>
          </a:prstGeom>
        </p:spPr>
      </p:pic>
      <p:sp>
        <p:nvSpPr>
          <p:cNvPr id="5" name="Rectángulo 4"/>
          <p:cNvSpPr/>
          <p:nvPr/>
        </p:nvSpPr>
        <p:spPr>
          <a:xfrm>
            <a:off x="8491451" y="5486401"/>
            <a:ext cx="474749" cy="1193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478970705"/>
      </p:ext>
    </p:extLst>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pic>
        <p:nvPicPr>
          <p:cNvPr id="4" name="Marcador de contenido 3"/>
          <p:cNvPicPr>
            <a:picLocks noGrp="1" noChangeAspect="1"/>
          </p:cNvPicPr>
          <p:nvPr>
            <p:ph idx="1"/>
          </p:nvPr>
        </p:nvPicPr>
        <p:blipFill rotWithShape="1">
          <a:blip r:embed="rId2"/>
          <a:srcRect l="18209" t="12066" r="16669" b="5154"/>
          <a:stretch/>
        </p:blipFill>
        <p:spPr>
          <a:xfrm>
            <a:off x="1675785" y="1930400"/>
            <a:ext cx="6599766" cy="4716782"/>
          </a:xfrm>
          <a:prstGeom prst="rect">
            <a:avLst/>
          </a:prstGeom>
        </p:spPr>
      </p:pic>
    </p:spTree>
    <p:extLst>
      <p:ext uri="{BB962C8B-B14F-4D97-AF65-F5344CB8AC3E}">
        <p14:creationId xmlns:p14="http://schemas.microsoft.com/office/powerpoint/2010/main" val="4184062018"/>
      </p:ext>
    </p:extLst>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pic>
        <p:nvPicPr>
          <p:cNvPr id="4" name="Marcador de contenido 3"/>
          <p:cNvPicPr>
            <a:picLocks noGrp="1" noChangeAspect="1"/>
          </p:cNvPicPr>
          <p:nvPr>
            <p:ph idx="1"/>
          </p:nvPr>
        </p:nvPicPr>
        <p:blipFill rotWithShape="1">
          <a:blip r:embed="rId2"/>
          <a:srcRect l="19497" t="27444" r="19061" b="4826"/>
          <a:stretch/>
        </p:blipFill>
        <p:spPr>
          <a:xfrm>
            <a:off x="863600" y="1930400"/>
            <a:ext cx="7912099" cy="4903606"/>
          </a:xfrm>
          <a:prstGeom prst="rect">
            <a:avLst/>
          </a:prstGeom>
        </p:spPr>
      </p:pic>
    </p:spTree>
    <p:extLst>
      <p:ext uri="{BB962C8B-B14F-4D97-AF65-F5344CB8AC3E}">
        <p14:creationId xmlns:p14="http://schemas.microsoft.com/office/powerpoint/2010/main" val="3621201651"/>
      </p:ext>
    </p:extLst>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pic>
        <p:nvPicPr>
          <p:cNvPr id="4" name="Marcador de contenido 3"/>
          <p:cNvPicPr>
            <a:picLocks noGrp="1" noChangeAspect="1"/>
          </p:cNvPicPr>
          <p:nvPr>
            <p:ph idx="1"/>
          </p:nvPr>
        </p:nvPicPr>
        <p:blipFill rotWithShape="1">
          <a:blip r:embed="rId2"/>
          <a:srcRect l="18761" t="12720" r="18876" b="10389"/>
          <a:stretch/>
        </p:blipFill>
        <p:spPr>
          <a:xfrm>
            <a:off x="1159318" y="1435101"/>
            <a:ext cx="7632699" cy="5291104"/>
          </a:xfrm>
          <a:prstGeom prst="rect">
            <a:avLst/>
          </a:prstGeom>
        </p:spPr>
      </p:pic>
    </p:spTree>
    <p:extLst>
      <p:ext uri="{BB962C8B-B14F-4D97-AF65-F5344CB8AC3E}">
        <p14:creationId xmlns:p14="http://schemas.microsoft.com/office/powerpoint/2010/main" val="241686892"/>
      </p:ext>
    </p:extLst>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pic>
        <p:nvPicPr>
          <p:cNvPr id="4" name="Marcador de contenido 3"/>
          <p:cNvPicPr>
            <a:picLocks noGrp="1" noChangeAspect="1"/>
          </p:cNvPicPr>
          <p:nvPr>
            <p:ph idx="1"/>
          </p:nvPr>
        </p:nvPicPr>
        <p:blipFill rotWithShape="1">
          <a:blip r:embed="rId2"/>
          <a:srcRect l="15634" t="11738" r="16669" b="12351"/>
          <a:stretch/>
        </p:blipFill>
        <p:spPr>
          <a:xfrm>
            <a:off x="1241868" y="1930400"/>
            <a:ext cx="7467599" cy="4707834"/>
          </a:xfrm>
          <a:prstGeom prst="rect">
            <a:avLst/>
          </a:prstGeom>
        </p:spPr>
      </p:pic>
    </p:spTree>
    <p:extLst>
      <p:ext uri="{BB962C8B-B14F-4D97-AF65-F5344CB8AC3E}">
        <p14:creationId xmlns:p14="http://schemas.microsoft.com/office/powerpoint/2010/main" val="1933171295"/>
      </p:ext>
    </p:extLst>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Control de Inventarios</a:t>
            </a:r>
          </a:p>
        </p:txBody>
      </p:sp>
      <p:sp>
        <p:nvSpPr>
          <p:cNvPr id="3" name="Marcador de contenido 2"/>
          <p:cNvSpPr>
            <a:spLocks noGrp="1"/>
          </p:cNvSpPr>
          <p:nvPr>
            <p:ph idx="1"/>
          </p:nvPr>
        </p:nvSpPr>
        <p:spPr>
          <a:xfrm>
            <a:off x="677334" y="2160589"/>
            <a:ext cx="8596668" cy="4430711"/>
          </a:xfrm>
        </p:spPr>
        <p:txBody>
          <a:bodyPr>
            <a:normAutofit/>
          </a:bodyPr>
          <a:lstStyle/>
          <a:p>
            <a:pPr marL="0" indent="0">
              <a:buNone/>
            </a:pPr>
            <a:r>
              <a:rPr lang="es-CL" sz="2000" dirty="0" smtClean="0"/>
              <a:t>¿Cuál </a:t>
            </a:r>
            <a:r>
              <a:rPr lang="es-CL" sz="2000" dirty="0"/>
              <a:t>es su política de manejo de existencias</a:t>
            </a:r>
            <a:r>
              <a:rPr lang="es-CL" sz="2000" dirty="0" smtClean="0"/>
              <a:t>?</a:t>
            </a:r>
          </a:p>
          <a:p>
            <a:pPr marL="0" indent="0">
              <a:buNone/>
            </a:pPr>
            <a:endParaRPr lang="es-CL" dirty="0"/>
          </a:p>
          <a:p>
            <a:r>
              <a:rPr lang="es-CL" dirty="0" smtClean="0"/>
              <a:t>Alfombras	 				Solo </a:t>
            </a:r>
            <a:r>
              <a:rPr lang="es-CL" dirty="0"/>
              <a:t>por Necesidad </a:t>
            </a:r>
            <a:endParaRPr lang="es-CL" dirty="0" smtClean="0"/>
          </a:p>
          <a:p>
            <a:r>
              <a:rPr lang="es-CL" dirty="0" smtClean="0"/>
              <a:t>Bombillas 				Movimiento </a:t>
            </a:r>
            <a:r>
              <a:rPr lang="es-CL" dirty="0"/>
              <a:t>Lento </a:t>
            </a:r>
            <a:endParaRPr lang="es-CL" dirty="0" smtClean="0"/>
          </a:p>
          <a:p>
            <a:r>
              <a:rPr lang="es-CL" dirty="0" smtClean="0"/>
              <a:t>Cerveza/Bolsas </a:t>
            </a:r>
            <a:r>
              <a:rPr lang="es-CL" dirty="0"/>
              <a:t>de Te </a:t>
            </a:r>
            <a:r>
              <a:rPr lang="es-CL" dirty="0" smtClean="0"/>
              <a:t>		Alta </a:t>
            </a:r>
            <a:r>
              <a:rPr lang="es-CL" dirty="0"/>
              <a:t>Demanda</a:t>
            </a:r>
          </a:p>
          <a:p>
            <a:r>
              <a:rPr lang="es-CL" dirty="0"/>
              <a:t>Rueda de Repuesto </a:t>
            </a:r>
            <a:r>
              <a:rPr lang="es-CL" dirty="0" smtClean="0"/>
              <a:t>		Cont</a:t>
            </a:r>
            <a:r>
              <a:rPr lang="es-CL" dirty="0"/>
              <a:t>. Operacional </a:t>
            </a:r>
            <a:endParaRPr lang="es-CL" dirty="0" smtClean="0"/>
          </a:p>
          <a:p>
            <a:r>
              <a:rPr lang="es-CL" dirty="0" smtClean="0"/>
              <a:t>Vidrio </a:t>
            </a:r>
            <a:r>
              <a:rPr lang="es-CL" dirty="0"/>
              <a:t>Frontal </a:t>
            </a:r>
            <a:r>
              <a:rPr lang="es-CL" dirty="0" smtClean="0"/>
              <a:t>				Solo </a:t>
            </a:r>
            <a:r>
              <a:rPr lang="es-CL" dirty="0"/>
              <a:t>por Necesidad </a:t>
            </a:r>
            <a:endParaRPr lang="es-CL" dirty="0" smtClean="0"/>
          </a:p>
          <a:p>
            <a:r>
              <a:rPr lang="es-CL" dirty="0" smtClean="0"/>
              <a:t>Manzanas					Alta </a:t>
            </a:r>
            <a:r>
              <a:rPr lang="es-CL" dirty="0"/>
              <a:t>Demanda/Perecedero </a:t>
            </a:r>
            <a:endParaRPr lang="es-CL" dirty="0" smtClean="0"/>
          </a:p>
          <a:p>
            <a:r>
              <a:rPr lang="es-CL" dirty="0" smtClean="0"/>
              <a:t>Pañales					Critico </a:t>
            </a:r>
            <a:r>
              <a:rPr lang="es-CL" dirty="0"/>
              <a:t>/ Por Necesidad </a:t>
            </a:r>
            <a:endParaRPr lang="es-CL" dirty="0" smtClean="0"/>
          </a:p>
          <a:p>
            <a:r>
              <a:rPr lang="es-CL" dirty="0" smtClean="0"/>
              <a:t>Computador 				1Mb </a:t>
            </a:r>
            <a:r>
              <a:rPr lang="es-CL" dirty="0"/>
              <a:t>Obsoleto</a:t>
            </a:r>
          </a:p>
        </p:txBody>
      </p:sp>
    </p:spTree>
    <p:extLst>
      <p:ext uri="{BB962C8B-B14F-4D97-AF65-F5344CB8AC3E}">
        <p14:creationId xmlns:p14="http://schemas.microsoft.com/office/powerpoint/2010/main" val="553300501"/>
      </p:ext>
    </p:extLst>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177800"/>
            <a:ext cx="8596668" cy="1320800"/>
          </a:xfrm>
        </p:spPr>
        <p:txBody>
          <a:bodyPr/>
          <a:lstStyle/>
          <a:p>
            <a:r>
              <a:rPr lang="es-CL"/>
              <a:t>Control de Inventarios</a:t>
            </a:r>
            <a:endParaRPr lang="es-ES" altLang="es-CL" sz="4400">
              <a:solidFill>
                <a:srgbClr val="3399FF"/>
              </a:solidFill>
            </a:endParaRPr>
          </a:p>
        </p:txBody>
      </p:sp>
      <p:sp>
        <p:nvSpPr>
          <p:cNvPr id="3" name="Marcador de contenido 2"/>
          <p:cNvSpPr>
            <a:spLocks noGrp="1"/>
          </p:cNvSpPr>
          <p:nvPr>
            <p:ph idx="1"/>
          </p:nvPr>
        </p:nvSpPr>
        <p:spPr>
          <a:xfrm>
            <a:off x="677334" y="1397000"/>
            <a:ext cx="8974666" cy="5460999"/>
          </a:xfrm>
        </p:spPr>
        <p:txBody>
          <a:bodyPr>
            <a:normAutofit fontScale="92500" lnSpcReduction="20000"/>
          </a:bodyPr>
          <a:lstStyle/>
          <a:p>
            <a:pPr marL="0" indent="0">
              <a:buNone/>
              <a:defRPr/>
            </a:pPr>
            <a:r>
              <a:rPr lang="es-ES_tradnl" altLang="es-CL" sz="1900" b="1">
                <a:solidFill>
                  <a:schemeClr val="tx1"/>
                </a:solidFill>
                <a:latin typeface="Trebuchet MS" panose="020B0603020202020204" pitchFamily="34" charset="0"/>
              </a:rPr>
              <a:t> </a:t>
            </a:r>
            <a:r>
              <a:rPr lang="es-ES_tradnl" altLang="es-CL" sz="1900" b="1" smtClean="0">
                <a:solidFill>
                  <a:schemeClr val="tx1"/>
                </a:solidFill>
                <a:latin typeface="Trebuchet MS" panose="020B0603020202020204" pitchFamily="34" charset="0"/>
              </a:rPr>
              <a:t>  Distrito</a:t>
            </a:r>
            <a:r>
              <a:rPr lang="es-ES_tradnl" altLang="es-CL" sz="1900" b="1"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sz="1900" b="1" dirty="0">
                <a:solidFill>
                  <a:schemeClr val="tx1"/>
                </a:solidFill>
                <a:latin typeface="Trebuchet MS" panose="020B0603020202020204" pitchFamily="34" charset="0"/>
              </a:rPr>
              <a:t>		Bodega	</a:t>
            </a:r>
          </a:p>
          <a:p>
            <a:pPr>
              <a:defRPr/>
            </a:pPr>
            <a:r>
              <a:rPr lang="es-ES_tradnl" altLang="es-CL" dirty="0">
                <a:solidFill>
                  <a:schemeClr val="tx1"/>
                </a:solidFill>
                <a:latin typeface="Trebuchet MS" panose="020B0603020202020204" pitchFamily="34" charset="0"/>
              </a:rPr>
              <a:t>1ZNA		</a:t>
            </a:r>
            <a:r>
              <a:rPr lang="es-ES_tradnl" altLang="es-CL" dirty="0" smtClean="0">
                <a:solidFill>
                  <a:schemeClr val="tx1"/>
                </a:solidFill>
                <a:latin typeface="Trebuchet MS" panose="020B0603020202020204" pitchFamily="34" charset="0"/>
              </a:rPr>
              <a:t>		1008</a:t>
            </a: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Centro </a:t>
            </a:r>
            <a:r>
              <a:rPr lang="es-ES_tradnl" altLang="es-CL" dirty="0">
                <a:solidFill>
                  <a:schemeClr val="tx1"/>
                </a:solidFill>
                <a:latin typeface="Trebuchet MS" panose="020B0603020202020204" pitchFamily="34" charset="0"/>
              </a:rPr>
              <a:t>AB. Valparaíso</a:t>
            </a:r>
          </a:p>
          <a:p>
            <a:pPr marL="0" indent="0">
              <a:buNone/>
              <a:defRPr/>
            </a:pP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1508	</a:t>
            </a:r>
            <a:r>
              <a:rPr lang="es-ES_tradnl" altLang="es-CL" dirty="0">
                <a:solidFill>
                  <a:schemeClr val="tx1"/>
                </a:solidFill>
                <a:latin typeface="Trebuchet MS" panose="020B0603020202020204" pitchFamily="34" charset="0"/>
              </a:rPr>
              <a:t>	(Víveres sector Con Con)</a:t>
            </a:r>
          </a:p>
          <a:p>
            <a:pPr>
              <a:defRPr/>
            </a:pPr>
            <a:r>
              <a:rPr lang="es-ES_tradnl" altLang="es-CL" dirty="0">
                <a:solidFill>
                  <a:schemeClr val="tx1"/>
                </a:solidFill>
                <a:latin typeface="Trebuchet MS" panose="020B0603020202020204" pitchFamily="34" charset="0"/>
              </a:rPr>
              <a:t>2ZNA		</a:t>
            </a:r>
            <a:r>
              <a:rPr lang="es-ES_tradnl" altLang="es-CL" dirty="0" smtClean="0">
                <a:solidFill>
                  <a:schemeClr val="tx1"/>
                </a:solidFill>
                <a:latin typeface="Trebuchet MS" panose="020B0603020202020204" pitchFamily="34" charset="0"/>
              </a:rPr>
              <a:t>		2008</a:t>
            </a: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Centro </a:t>
            </a:r>
            <a:r>
              <a:rPr lang="es-ES_tradnl" altLang="es-CL" dirty="0">
                <a:solidFill>
                  <a:schemeClr val="tx1"/>
                </a:solidFill>
                <a:latin typeface="Trebuchet MS" panose="020B0603020202020204" pitchFamily="34" charset="0"/>
              </a:rPr>
              <a:t>AB. Talcahuano</a:t>
            </a:r>
          </a:p>
          <a:p>
            <a:pPr marL="0" indent="0">
              <a:buNone/>
              <a:defRPr/>
            </a:pP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2701	</a:t>
            </a:r>
            <a:r>
              <a:rPr lang="es-ES_tradnl" altLang="es-CL" dirty="0">
                <a:solidFill>
                  <a:schemeClr val="tx1"/>
                </a:solidFill>
                <a:latin typeface="Trebuchet MS" panose="020B0603020202020204" pitchFamily="34" charset="0"/>
              </a:rPr>
              <a:t>	Almacén Víveres Puerto Montt</a:t>
            </a:r>
          </a:p>
          <a:p>
            <a:pPr>
              <a:defRPr/>
            </a:pPr>
            <a:r>
              <a:rPr lang="es-ES_tradnl" altLang="es-CL" dirty="0">
                <a:solidFill>
                  <a:schemeClr val="tx1"/>
                </a:solidFill>
                <a:latin typeface="Trebuchet MS" panose="020B0603020202020204" pitchFamily="34" charset="0"/>
              </a:rPr>
              <a:t>3ZNA		</a:t>
            </a:r>
            <a:r>
              <a:rPr lang="es-ES_tradnl" altLang="es-CL" dirty="0" smtClean="0">
                <a:solidFill>
                  <a:schemeClr val="tx1"/>
                </a:solidFill>
                <a:latin typeface="Trebuchet MS" panose="020B0603020202020204" pitchFamily="34" charset="0"/>
              </a:rPr>
              <a:t>		3008	</a:t>
            </a:r>
            <a:r>
              <a:rPr lang="es-ES_tradnl" altLang="es-CL" dirty="0">
                <a:solidFill>
                  <a:schemeClr val="tx1"/>
                </a:solidFill>
                <a:latin typeface="Trebuchet MS" panose="020B0603020202020204" pitchFamily="34" charset="0"/>
              </a:rPr>
              <a:t>	Centro AB. Magallanes</a:t>
            </a:r>
          </a:p>
          <a:p>
            <a:pPr marL="0" indent="0">
              <a:buNone/>
              <a:defRPr/>
            </a:pP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9996</a:t>
            </a: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Almacén </a:t>
            </a:r>
            <a:r>
              <a:rPr lang="es-ES_tradnl" altLang="es-CL" dirty="0">
                <a:solidFill>
                  <a:schemeClr val="tx1"/>
                </a:solidFill>
                <a:latin typeface="Trebuchet MS" panose="020B0603020202020204" pitchFamily="34" charset="0"/>
              </a:rPr>
              <a:t>Víveres DISNABE</a:t>
            </a:r>
          </a:p>
          <a:p>
            <a:pPr>
              <a:defRPr/>
            </a:pPr>
            <a:r>
              <a:rPr lang="es-ES_tradnl" altLang="es-CL" dirty="0">
                <a:solidFill>
                  <a:schemeClr val="tx1"/>
                </a:solidFill>
                <a:latin typeface="Trebuchet MS" panose="020B0603020202020204" pitchFamily="34" charset="0"/>
              </a:rPr>
              <a:t>4ZNA		</a:t>
            </a:r>
            <a:r>
              <a:rPr lang="es-ES_tradnl" altLang="es-CL" dirty="0" smtClean="0">
                <a:solidFill>
                  <a:schemeClr val="tx1"/>
                </a:solidFill>
                <a:latin typeface="Trebuchet MS" panose="020B0603020202020204" pitchFamily="34" charset="0"/>
              </a:rPr>
              <a:t>		5888	</a:t>
            </a:r>
            <a:r>
              <a:rPr lang="es-ES_tradnl" altLang="es-CL" dirty="0">
                <a:solidFill>
                  <a:schemeClr val="tx1"/>
                </a:solidFill>
                <a:latin typeface="Trebuchet MS" panose="020B0603020202020204" pitchFamily="34" charset="0"/>
              </a:rPr>
              <a:t>	Centro AB. Iquique</a:t>
            </a:r>
          </a:p>
          <a:p>
            <a:pPr>
              <a:defRPr/>
            </a:pPr>
            <a:r>
              <a:rPr lang="es-ES_tradnl" altLang="es-CL" dirty="0">
                <a:solidFill>
                  <a:schemeClr val="tx1"/>
                </a:solidFill>
                <a:latin typeface="Trebuchet MS" panose="020B0603020202020204" pitchFamily="34" charset="0"/>
              </a:rPr>
              <a:t>AVNA		</a:t>
            </a:r>
            <a:r>
              <a:rPr lang="es-ES_tradnl" altLang="es-CL" dirty="0" smtClean="0">
                <a:solidFill>
                  <a:schemeClr val="tx1"/>
                </a:solidFill>
                <a:latin typeface="Trebuchet MS" panose="020B0603020202020204" pitchFamily="34" charset="0"/>
              </a:rPr>
              <a:t>		1508</a:t>
            </a: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Centro </a:t>
            </a:r>
            <a:r>
              <a:rPr lang="es-ES_tradnl" altLang="es-CL" dirty="0">
                <a:solidFill>
                  <a:schemeClr val="tx1"/>
                </a:solidFill>
                <a:latin typeface="Trebuchet MS" panose="020B0603020202020204" pitchFamily="34" charset="0"/>
              </a:rPr>
              <a:t>AB. Aviación Naval</a:t>
            </a:r>
          </a:p>
          <a:p>
            <a:pPr>
              <a:defRPr/>
            </a:pPr>
            <a:r>
              <a:rPr lang="es-ES_tradnl" altLang="es-CL" dirty="0">
                <a:solidFill>
                  <a:schemeClr val="tx1"/>
                </a:solidFill>
                <a:latin typeface="Trebuchet MS" panose="020B0603020202020204" pitchFamily="34" charset="0"/>
              </a:rPr>
              <a:t>LITA		</a:t>
            </a:r>
            <a:r>
              <a:rPr lang="es-ES_tradnl" altLang="es-CL" dirty="0" smtClean="0">
                <a:solidFill>
                  <a:schemeClr val="tx1"/>
                </a:solidFill>
                <a:latin typeface="Trebuchet MS" panose="020B0603020202020204" pitchFamily="34" charset="0"/>
              </a:rPr>
              <a:t>		9995</a:t>
            </a: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Almacén </a:t>
            </a:r>
            <a:r>
              <a:rPr lang="es-ES_tradnl" altLang="es-CL" dirty="0" err="1">
                <a:solidFill>
                  <a:schemeClr val="tx1"/>
                </a:solidFill>
                <a:latin typeface="Trebuchet MS" panose="020B0603020202020204" pitchFamily="34" charset="0"/>
              </a:rPr>
              <a:t>Direcc</a:t>
            </a:r>
            <a:r>
              <a:rPr lang="es-ES_tradnl" altLang="es-CL" dirty="0">
                <a:solidFill>
                  <a:schemeClr val="tx1"/>
                </a:solidFill>
                <a:latin typeface="Trebuchet MS" panose="020B0603020202020204" pitchFamily="34" charset="0"/>
              </a:rPr>
              <a:t>. </a:t>
            </a:r>
            <a:r>
              <a:rPr lang="es-ES_tradnl" altLang="es-CL" dirty="0" err="1">
                <a:solidFill>
                  <a:schemeClr val="tx1"/>
                </a:solidFill>
                <a:latin typeface="Trebuchet MS" panose="020B0603020202020204" pitchFamily="34" charset="0"/>
              </a:rPr>
              <a:t>Terr</a:t>
            </a:r>
            <a:r>
              <a:rPr lang="es-ES_tradnl" altLang="es-CL" dirty="0">
                <a:solidFill>
                  <a:schemeClr val="tx1"/>
                </a:solidFill>
                <a:latin typeface="Trebuchet MS" panose="020B0603020202020204" pitchFamily="34" charset="0"/>
              </a:rPr>
              <a:t>. Marítimo.</a:t>
            </a:r>
          </a:p>
          <a:p>
            <a:pPr marL="0" indent="0">
              <a:buNone/>
              <a:defRPr/>
            </a:pPr>
            <a:r>
              <a:rPr lang="es-ES_tradnl" altLang="es-CL" dirty="0">
                <a:solidFill>
                  <a:schemeClr val="tx1"/>
                </a:solidFill>
                <a:latin typeface="Trebuchet MS" panose="020B0603020202020204" pitchFamily="34" charset="0"/>
              </a:rPr>
              <a:t>		</a:t>
            </a:r>
            <a:r>
              <a:rPr lang="es-ES_tradnl" altLang="es-CL" dirty="0" smtClean="0">
                <a:solidFill>
                  <a:schemeClr val="tx1"/>
                </a:solidFill>
                <a:latin typeface="Trebuchet MS" panose="020B0603020202020204" pitchFamily="34" charset="0"/>
              </a:rPr>
              <a:t>					(</a:t>
            </a:r>
            <a:r>
              <a:rPr lang="es-ES_tradnl" altLang="es-CL" dirty="0">
                <a:solidFill>
                  <a:schemeClr val="tx1"/>
                </a:solidFill>
                <a:latin typeface="Trebuchet MS" panose="020B0603020202020204" pitchFamily="34" charset="0"/>
              </a:rPr>
              <a:t>2008 - 3008 -5888- 1508)</a:t>
            </a:r>
          </a:p>
          <a:p>
            <a:pPr>
              <a:defRPr/>
            </a:pPr>
            <a:r>
              <a:rPr lang="es-ES_tradnl" altLang="es-CL" dirty="0">
                <a:solidFill>
                  <a:schemeClr val="tx1"/>
                </a:solidFill>
                <a:latin typeface="Trebuchet MS" panose="020B0603020202020204" pitchFamily="34" charset="0"/>
              </a:rPr>
              <a:t>ARMA		</a:t>
            </a:r>
            <a:r>
              <a:rPr lang="es-ES_tradnl" altLang="es-CL" dirty="0" smtClean="0">
                <a:solidFill>
                  <a:schemeClr val="tx1"/>
                </a:solidFill>
                <a:latin typeface="Trebuchet MS" panose="020B0603020202020204" pitchFamily="34" charset="0"/>
              </a:rPr>
              <a:t>		Unidades </a:t>
            </a:r>
            <a:r>
              <a:rPr lang="es-ES_tradnl" altLang="es-CL" dirty="0">
                <a:solidFill>
                  <a:schemeClr val="tx1"/>
                </a:solidFill>
                <a:latin typeface="Trebuchet MS" panose="020B0603020202020204" pitchFamily="34" charset="0"/>
              </a:rPr>
              <a:t>y  </a:t>
            </a:r>
            <a:r>
              <a:rPr lang="es-ES_tradnl" altLang="es-CL" dirty="0" err="1">
                <a:solidFill>
                  <a:schemeClr val="tx1"/>
                </a:solidFill>
                <a:latin typeface="Trebuchet MS" panose="020B0603020202020204" pitchFamily="34" charset="0"/>
              </a:rPr>
              <a:t>Repart</a:t>
            </a:r>
            <a:r>
              <a:rPr lang="es-ES_tradnl" altLang="es-CL" dirty="0">
                <a:solidFill>
                  <a:schemeClr val="tx1"/>
                </a:solidFill>
                <a:latin typeface="Trebuchet MS" panose="020B0603020202020204" pitchFamily="34" charset="0"/>
              </a:rPr>
              <a:t>. con </a:t>
            </a:r>
            <a:r>
              <a:rPr lang="es-ES_tradnl" altLang="es-CL" dirty="0" err="1">
                <a:solidFill>
                  <a:schemeClr val="tx1"/>
                </a:solidFill>
                <a:latin typeface="Trebuchet MS" panose="020B0603020202020204" pitchFamily="34" charset="0"/>
              </a:rPr>
              <a:t>Estq</a:t>
            </a:r>
            <a:r>
              <a:rPr lang="es-ES_tradnl" altLang="es-CL" dirty="0">
                <a:solidFill>
                  <a:schemeClr val="tx1"/>
                </a:solidFill>
                <a:latin typeface="Trebuchet MS" panose="020B0603020202020204" pitchFamily="34" charset="0"/>
              </a:rPr>
              <a:t>. Combustibles</a:t>
            </a:r>
          </a:p>
          <a:p>
            <a:pPr>
              <a:defRPr/>
            </a:pPr>
            <a:r>
              <a:rPr lang="es-ES_tradnl" altLang="es-CL" dirty="0">
                <a:solidFill>
                  <a:schemeClr val="tx1"/>
                </a:solidFill>
                <a:latin typeface="Trebuchet MS" panose="020B0603020202020204" pitchFamily="34" charset="0"/>
              </a:rPr>
              <a:t>DEPA		</a:t>
            </a:r>
            <a:r>
              <a:rPr lang="es-ES_tradnl" altLang="es-CL" dirty="0" smtClean="0">
                <a:solidFill>
                  <a:schemeClr val="tx1"/>
                </a:solidFill>
                <a:latin typeface="Trebuchet MS" panose="020B0603020202020204" pitchFamily="34" charset="0"/>
              </a:rPr>
              <a:t>		Control </a:t>
            </a:r>
            <a:r>
              <a:rPr lang="es-ES_tradnl" altLang="es-CL" dirty="0" err="1">
                <a:solidFill>
                  <a:schemeClr val="tx1"/>
                </a:solidFill>
                <a:latin typeface="Trebuchet MS" panose="020B0603020202020204" pitchFamily="34" charset="0"/>
              </a:rPr>
              <a:t>Amunicionamiento</a:t>
            </a:r>
            <a:r>
              <a:rPr lang="es-ES_tradnl" altLang="es-CL" dirty="0">
                <a:solidFill>
                  <a:schemeClr val="tx1"/>
                </a:solidFill>
                <a:latin typeface="Trebuchet MS" panose="020B0603020202020204" pitchFamily="34" charset="0"/>
              </a:rPr>
              <a:t> (DIRISNAV)</a:t>
            </a:r>
          </a:p>
          <a:p>
            <a:pPr>
              <a:defRPr/>
            </a:pPr>
            <a:r>
              <a:rPr lang="es-ES_tradnl" altLang="es-CL" sz="2000" dirty="0">
                <a:solidFill>
                  <a:schemeClr val="tx1"/>
                </a:solidFill>
                <a:latin typeface="Trebuchet MS" panose="020B0603020202020204" pitchFamily="34" charset="0"/>
              </a:rPr>
              <a:t>MUSA		</a:t>
            </a:r>
            <a:r>
              <a:rPr lang="es-ES_tradnl" altLang="es-CL" sz="2000" dirty="0" smtClean="0">
                <a:solidFill>
                  <a:schemeClr val="tx1"/>
                </a:solidFill>
                <a:latin typeface="Trebuchet MS" panose="020B0603020202020204" pitchFamily="34" charset="0"/>
              </a:rPr>
              <a:t>	Misión </a:t>
            </a:r>
            <a:r>
              <a:rPr lang="es-ES_tradnl" altLang="es-CL" sz="2000" dirty="0">
                <a:solidFill>
                  <a:schemeClr val="tx1"/>
                </a:solidFill>
                <a:latin typeface="Trebuchet MS" panose="020B0603020202020204" pitchFamily="34" charset="0"/>
              </a:rPr>
              <a:t>Naval de Chile en Washington</a:t>
            </a:r>
          </a:p>
          <a:p>
            <a:pPr>
              <a:defRPr/>
            </a:pPr>
            <a:r>
              <a:rPr lang="es-ES_tradnl" altLang="es-CL" sz="2000" dirty="0">
                <a:solidFill>
                  <a:schemeClr val="tx1"/>
                </a:solidFill>
                <a:latin typeface="Trebuchet MS" panose="020B0603020202020204" pitchFamily="34" charset="0"/>
              </a:rPr>
              <a:t>MUKA		</a:t>
            </a:r>
            <a:r>
              <a:rPr lang="es-ES_tradnl" altLang="es-CL" sz="2000" dirty="0" smtClean="0">
                <a:solidFill>
                  <a:schemeClr val="tx1"/>
                </a:solidFill>
                <a:latin typeface="Trebuchet MS" panose="020B0603020202020204" pitchFamily="34" charset="0"/>
              </a:rPr>
              <a:t>	Misión </a:t>
            </a:r>
            <a:r>
              <a:rPr lang="es-ES_tradnl" altLang="es-CL" sz="2000" dirty="0">
                <a:solidFill>
                  <a:schemeClr val="tx1"/>
                </a:solidFill>
                <a:latin typeface="Trebuchet MS" panose="020B0603020202020204" pitchFamily="34" charset="0"/>
              </a:rPr>
              <a:t>Naval de Chile en Londres</a:t>
            </a:r>
          </a:p>
          <a:p>
            <a:pPr>
              <a:defRPr/>
            </a:pPr>
            <a:r>
              <a:rPr lang="es-ES_tradnl" altLang="es-CL" sz="2000" dirty="0">
                <a:solidFill>
                  <a:schemeClr val="tx1"/>
                </a:solidFill>
                <a:latin typeface="Trebuchet MS" panose="020B0603020202020204" pitchFamily="34" charset="0"/>
              </a:rPr>
              <a:t>MABA		</a:t>
            </a:r>
            <a:r>
              <a:rPr lang="es-ES_tradnl" altLang="es-CL" sz="2000" dirty="0" smtClean="0">
                <a:solidFill>
                  <a:schemeClr val="tx1"/>
                </a:solidFill>
                <a:latin typeface="Trebuchet MS" panose="020B0603020202020204" pitchFamily="34" charset="0"/>
              </a:rPr>
              <a:t>	</a:t>
            </a:r>
            <a:r>
              <a:rPr lang="es-ES_tradnl" altLang="es-CL" sz="2000" dirty="0" err="1" smtClean="0">
                <a:solidFill>
                  <a:schemeClr val="tx1"/>
                </a:solidFill>
                <a:latin typeface="Trebuchet MS" panose="020B0603020202020204" pitchFamily="34" charset="0"/>
              </a:rPr>
              <a:t>Direcabas</a:t>
            </a:r>
            <a:r>
              <a:rPr lang="es-ES_tradnl" altLang="es-CL" sz="2000" dirty="0" smtClean="0">
                <a:solidFill>
                  <a:schemeClr val="tx1"/>
                </a:solidFill>
                <a:latin typeface="Trebuchet MS" panose="020B0603020202020204" pitchFamily="34" charset="0"/>
              </a:rPr>
              <a:t> </a:t>
            </a:r>
            <a:r>
              <a:rPr lang="es-ES_tradnl" altLang="es-CL" sz="2000" dirty="0">
                <a:solidFill>
                  <a:schemeClr val="tx1"/>
                </a:solidFill>
                <a:latin typeface="Trebuchet MS" panose="020B0603020202020204" pitchFamily="34" charset="0"/>
              </a:rPr>
              <a:t>Dólar</a:t>
            </a:r>
          </a:p>
          <a:p>
            <a:endParaRPr lang="es-CL">
              <a:solidFill>
                <a:schemeClr val="tx1"/>
              </a:solidFill>
            </a:endParaRPr>
          </a:p>
        </p:txBody>
      </p:sp>
      <p:sp>
        <p:nvSpPr>
          <p:cNvPr id="4" name="Text Box 1029"/>
          <p:cNvSpPr txBox="1">
            <a:spLocks noChangeArrowheads="1"/>
          </p:cNvSpPr>
          <p:nvPr/>
        </p:nvSpPr>
        <p:spPr bwMode="auto">
          <a:xfrm>
            <a:off x="677334" y="838200"/>
            <a:ext cx="541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r>
              <a:rPr lang="es-ES_tradnl" altLang="es-CL" sz="2800" b="0">
                <a:solidFill>
                  <a:srgbClr val="3399FF"/>
                </a:solidFill>
                <a:latin typeface="Trebuchet MS" panose="020B0603020202020204" pitchFamily="34" charset="0"/>
              </a:rPr>
              <a:t>1. </a:t>
            </a:r>
            <a:r>
              <a:rPr lang="es-ES_tradnl" altLang="es-CL" sz="2800" b="0" dirty="0">
                <a:solidFill>
                  <a:srgbClr val="3399FF"/>
                </a:solidFill>
                <a:latin typeface="Trebuchet MS" panose="020B0603020202020204" pitchFamily="34" charset="0"/>
              </a:rPr>
              <a:t>Bodegas Existentes</a:t>
            </a:r>
            <a:endParaRPr lang="es-ES" altLang="es-CL" b="0">
              <a:latin typeface="Trebuchet MS" panose="020B0603020202020204" pitchFamily="34" charset="0"/>
            </a:endParaRPr>
          </a:p>
        </p:txBody>
      </p:sp>
    </p:spTree>
    <p:extLst>
      <p:ext uri="{BB962C8B-B14F-4D97-AF65-F5344CB8AC3E}">
        <p14:creationId xmlns:p14="http://schemas.microsoft.com/office/powerpoint/2010/main" val="2577388534"/>
      </p:ext>
    </p:extLst>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177800"/>
            <a:ext cx="8596668" cy="1320800"/>
          </a:xfrm>
        </p:spPr>
        <p:txBody>
          <a:bodyPr/>
          <a:lstStyle/>
          <a:p>
            <a:r>
              <a:rPr lang="es-CL"/>
              <a:t>Control de Inventarios</a:t>
            </a:r>
            <a:endParaRPr lang="es-ES" altLang="es-CL" sz="4400">
              <a:solidFill>
                <a:srgbClr val="3399FF"/>
              </a:solidFill>
            </a:endParaRPr>
          </a:p>
        </p:txBody>
      </p:sp>
      <p:sp>
        <p:nvSpPr>
          <p:cNvPr id="3" name="Marcador de contenido 2"/>
          <p:cNvSpPr>
            <a:spLocks noGrp="1"/>
          </p:cNvSpPr>
          <p:nvPr>
            <p:ph idx="1"/>
          </p:nvPr>
        </p:nvSpPr>
        <p:spPr>
          <a:xfrm>
            <a:off x="677334" y="1836271"/>
            <a:ext cx="8974666" cy="4887258"/>
          </a:xfrm>
        </p:spPr>
        <p:txBody>
          <a:bodyPr>
            <a:normAutofit/>
          </a:bodyPr>
          <a:lstStyle/>
          <a:p>
            <a:pPr>
              <a:defRPr/>
            </a:pPr>
            <a:r>
              <a:rPr lang="es-ES_tradnl" altLang="es-CL" dirty="0" smtClean="0">
                <a:solidFill>
                  <a:schemeClr val="tx1"/>
                </a:solidFill>
                <a:latin typeface="Trebuchet MS" panose="020B0603020202020204" pitchFamily="34" charset="0"/>
              </a:rPr>
              <a:t>Determinación </a:t>
            </a:r>
            <a:r>
              <a:rPr lang="es-ES_tradnl" altLang="es-CL" dirty="0">
                <a:solidFill>
                  <a:schemeClr val="tx1"/>
                </a:solidFill>
                <a:latin typeface="Trebuchet MS" panose="020B0603020202020204" pitchFamily="34" charset="0"/>
              </a:rPr>
              <a:t>de</a:t>
            </a:r>
            <a:r>
              <a:rPr lang="es-ES_tradnl" altLang="es-CL"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dirty="0">
                <a:solidFill>
                  <a:schemeClr val="tx1"/>
                </a:solidFill>
                <a:latin typeface="Trebuchet MS" panose="020B0603020202020204" pitchFamily="34" charset="0"/>
              </a:rPr>
              <a:t>Necesidades</a:t>
            </a:r>
            <a:r>
              <a:rPr lang="es-ES_tradnl" altLang="es-CL" dirty="0">
                <a:solidFill>
                  <a:schemeClr val="tx1"/>
                </a:solidFill>
                <a:effectLst>
                  <a:outerShdw blurRad="38100" dist="38100" dir="2700000" algn="tl">
                    <a:srgbClr val="FFFFFF"/>
                  </a:outerShdw>
                </a:effectLst>
                <a:latin typeface="Trebuchet MS" panose="020B0603020202020204" pitchFamily="34" charset="0"/>
              </a:rPr>
              <a:t>:</a:t>
            </a:r>
            <a:endParaRPr lang="es-ES_tradnl" altLang="es-CL" dirty="0">
              <a:solidFill>
                <a:schemeClr val="tx1"/>
              </a:solidFill>
              <a:latin typeface="Trebuchet MS" panose="020B0603020202020204" pitchFamily="34" charset="0"/>
            </a:endParaRPr>
          </a:p>
          <a:p>
            <a:pPr lvl="1"/>
            <a:r>
              <a:rPr lang="es-ES_tradnl" altLang="es-CL" dirty="0" smtClean="0">
                <a:solidFill>
                  <a:schemeClr val="tx1"/>
                </a:solidFill>
                <a:latin typeface="Trebuchet MS" panose="020B0603020202020204" pitchFamily="34" charset="0"/>
              </a:rPr>
              <a:t>Direcciones </a:t>
            </a:r>
            <a:r>
              <a:rPr lang="es-ES_tradnl" altLang="es-CL" dirty="0">
                <a:solidFill>
                  <a:schemeClr val="tx1"/>
                </a:solidFill>
                <a:latin typeface="Trebuchet MS" panose="020B0603020202020204" pitchFamily="34" charset="0"/>
              </a:rPr>
              <a:t>Técnicas</a:t>
            </a:r>
          </a:p>
          <a:p>
            <a:pPr lvl="1"/>
            <a:r>
              <a:rPr lang="es-ES_tradnl" altLang="es-CL" dirty="0" smtClean="0">
                <a:solidFill>
                  <a:schemeClr val="tx1"/>
                </a:solidFill>
                <a:latin typeface="Trebuchet MS" panose="020B0603020202020204" pitchFamily="34" charset="0"/>
              </a:rPr>
              <a:t>Unidades </a:t>
            </a:r>
            <a:r>
              <a:rPr lang="es-ES_tradnl" altLang="es-CL" dirty="0">
                <a:solidFill>
                  <a:schemeClr val="tx1"/>
                </a:solidFill>
                <a:latin typeface="Trebuchet MS" panose="020B0603020202020204" pitchFamily="34" charset="0"/>
              </a:rPr>
              <a:t>y </a:t>
            </a:r>
            <a:r>
              <a:rPr lang="es-ES_tradnl" altLang="es-CL" dirty="0" smtClean="0">
                <a:solidFill>
                  <a:schemeClr val="tx1"/>
                </a:solidFill>
                <a:latin typeface="Trebuchet MS" panose="020B0603020202020204" pitchFamily="34" charset="0"/>
              </a:rPr>
              <a:t>Reparticiones</a:t>
            </a:r>
            <a:endParaRPr lang="es-ES_tradnl" altLang="es-CL" dirty="0">
              <a:solidFill>
                <a:schemeClr val="tx1"/>
              </a:solidFill>
              <a:latin typeface="Trebuchet MS" panose="020B0603020202020204" pitchFamily="34" charset="0"/>
            </a:endParaRPr>
          </a:p>
          <a:p>
            <a:pPr>
              <a:defRPr/>
            </a:pPr>
            <a:r>
              <a:rPr lang="es-ES_tradnl" altLang="es-CL" dirty="0" smtClean="0">
                <a:solidFill>
                  <a:schemeClr val="tx1"/>
                </a:solidFill>
                <a:latin typeface="Trebuchet MS" panose="020B0603020202020204" pitchFamily="34" charset="0"/>
              </a:rPr>
              <a:t>Obtención</a:t>
            </a:r>
            <a:r>
              <a:rPr lang="es-ES_tradnl" altLang="es-CL" dirty="0">
                <a:solidFill>
                  <a:schemeClr val="tx1"/>
                </a:solidFill>
                <a:latin typeface="Trebuchet MS" panose="020B0603020202020204" pitchFamily="34" charset="0"/>
              </a:rPr>
              <a:t>:</a:t>
            </a:r>
          </a:p>
          <a:p>
            <a:pPr lvl="1"/>
            <a:r>
              <a:rPr lang="es-ES_tradnl" altLang="es-CL" dirty="0">
                <a:solidFill>
                  <a:schemeClr val="tx1"/>
                </a:solidFill>
                <a:latin typeface="Trebuchet MS" panose="020B0603020202020204" pitchFamily="34" charset="0"/>
              </a:rPr>
              <a:t>Dirección de Abastecimiento</a:t>
            </a:r>
          </a:p>
          <a:p>
            <a:pPr lvl="1"/>
            <a:r>
              <a:rPr lang="es-ES_tradnl" altLang="es-CL" dirty="0" smtClean="0">
                <a:solidFill>
                  <a:schemeClr val="tx1"/>
                </a:solidFill>
                <a:latin typeface="Trebuchet MS" panose="020B0603020202020204" pitchFamily="34" charset="0"/>
              </a:rPr>
              <a:t>Aviación </a:t>
            </a:r>
            <a:r>
              <a:rPr lang="es-ES_tradnl" altLang="es-CL" dirty="0">
                <a:solidFill>
                  <a:schemeClr val="tx1"/>
                </a:solidFill>
                <a:latin typeface="Trebuchet MS" panose="020B0603020202020204" pitchFamily="34" charset="0"/>
              </a:rPr>
              <a:t>Naval</a:t>
            </a:r>
          </a:p>
          <a:p>
            <a:pPr lvl="1"/>
            <a:r>
              <a:rPr lang="es-ES_tradnl" altLang="es-CL" dirty="0" smtClean="0">
                <a:solidFill>
                  <a:schemeClr val="tx1"/>
                </a:solidFill>
                <a:latin typeface="Trebuchet MS" panose="020B0603020202020204" pitchFamily="34" charset="0"/>
              </a:rPr>
              <a:t>Centros </a:t>
            </a:r>
            <a:r>
              <a:rPr lang="es-ES_tradnl" altLang="es-CL" dirty="0">
                <a:solidFill>
                  <a:schemeClr val="tx1"/>
                </a:solidFill>
                <a:latin typeface="Trebuchet MS" panose="020B0603020202020204" pitchFamily="34" charset="0"/>
              </a:rPr>
              <a:t>de Abastecimiento</a:t>
            </a:r>
          </a:p>
          <a:p>
            <a:pPr lvl="1"/>
            <a:r>
              <a:rPr lang="es-ES_tradnl" altLang="es-CL" dirty="0" smtClean="0">
                <a:solidFill>
                  <a:schemeClr val="tx1"/>
                </a:solidFill>
                <a:latin typeface="Trebuchet MS" panose="020B0603020202020204" pitchFamily="34" charset="0"/>
              </a:rPr>
              <a:t>Dirección </a:t>
            </a:r>
            <a:r>
              <a:rPr lang="es-ES_tradnl" altLang="es-CL" dirty="0">
                <a:solidFill>
                  <a:schemeClr val="tx1"/>
                </a:solidFill>
                <a:latin typeface="Trebuchet MS" panose="020B0603020202020204" pitchFamily="34" charset="0"/>
              </a:rPr>
              <a:t>de Recuperación de Unidades</a:t>
            </a:r>
          </a:p>
          <a:p>
            <a:pPr lvl="1"/>
            <a:r>
              <a:rPr lang="es-ES_tradnl" altLang="es-CL" dirty="0" smtClean="0">
                <a:solidFill>
                  <a:schemeClr val="tx1"/>
                </a:solidFill>
                <a:latin typeface="Trebuchet MS" panose="020B0603020202020204" pitchFamily="34" charset="0"/>
              </a:rPr>
              <a:t>Misiones </a:t>
            </a:r>
            <a:r>
              <a:rPr lang="es-ES_tradnl" altLang="es-CL" dirty="0">
                <a:solidFill>
                  <a:schemeClr val="tx1"/>
                </a:solidFill>
                <a:latin typeface="Trebuchet MS" panose="020B0603020202020204" pitchFamily="34" charset="0"/>
              </a:rPr>
              <a:t>Navales</a:t>
            </a:r>
          </a:p>
          <a:p>
            <a:pPr lvl="1"/>
            <a:r>
              <a:rPr lang="es-ES_tradnl" altLang="es-CL" dirty="0" smtClean="0">
                <a:solidFill>
                  <a:schemeClr val="tx1"/>
                </a:solidFill>
                <a:latin typeface="Trebuchet MS" panose="020B0603020202020204" pitchFamily="34" charset="0"/>
              </a:rPr>
              <a:t>Dirección </a:t>
            </a:r>
            <a:r>
              <a:rPr lang="es-ES_tradnl" altLang="es-CL" dirty="0">
                <a:solidFill>
                  <a:schemeClr val="tx1"/>
                </a:solidFill>
                <a:latin typeface="Trebuchet MS" panose="020B0603020202020204" pitchFamily="34" charset="0"/>
              </a:rPr>
              <a:t>del Territorio Marítimo y Marina Mercante </a:t>
            </a:r>
            <a:endParaRPr lang="es-ES_tradnl" altLang="es-CL" dirty="0">
              <a:solidFill>
                <a:schemeClr val="tx1"/>
              </a:solidFill>
            </a:endParaRPr>
          </a:p>
          <a:p>
            <a:r>
              <a:rPr lang="es-ES_tradnl" altLang="es-CL" dirty="0" smtClean="0">
                <a:solidFill>
                  <a:schemeClr val="tx1"/>
                </a:solidFill>
                <a:latin typeface="Trebuchet MS" panose="020B0603020202020204" pitchFamily="34" charset="0"/>
              </a:rPr>
              <a:t>Recepción</a:t>
            </a:r>
            <a:r>
              <a:rPr lang="es-ES_tradnl" altLang="es-CL" dirty="0" smtClean="0">
                <a:solidFill>
                  <a:schemeClr val="tx1"/>
                </a:solidFill>
                <a:effectLst>
                  <a:outerShdw blurRad="38100" dist="38100" dir="2700000" algn="tl">
                    <a:srgbClr val="FFFFFF"/>
                  </a:outerShdw>
                </a:effectLst>
                <a:latin typeface="Trebuchet MS" panose="020B0603020202020204" pitchFamily="34" charset="0"/>
              </a:rPr>
              <a:t> </a:t>
            </a:r>
            <a:r>
              <a:rPr lang="es-ES_tradnl" altLang="es-CL"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dirty="0">
                <a:solidFill>
                  <a:schemeClr val="tx1"/>
                </a:solidFill>
                <a:latin typeface="Trebuchet MS" panose="020B0603020202020204" pitchFamily="34" charset="0"/>
              </a:rPr>
              <a:t>Almacenamiento</a:t>
            </a:r>
            <a:r>
              <a:rPr lang="es-ES_tradnl" altLang="es-CL" dirty="0">
                <a:solidFill>
                  <a:schemeClr val="tx1"/>
                </a:solidFill>
                <a:effectLst>
                  <a:outerShdw blurRad="38100" dist="38100" dir="2700000" algn="tl">
                    <a:srgbClr val="FFFFFF"/>
                  </a:outerShdw>
                </a:effectLst>
                <a:latin typeface="Trebuchet MS" panose="020B0603020202020204" pitchFamily="34" charset="0"/>
              </a:rPr>
              <a:t> y </a:t>
            </a:r>
            <a:r>
              <a:rPr lang="es-ES_tradnl" altLang="es-CL" dirty="0">
                <a:solidFill>
                  <a:schemeClr val="tx1"/>
                </a:solidFill>
                <a:latin typeface="Trebuchet MS" panose="020B0603020202020204" pitchFamily="34" charset="0"/>
              </a:rPr>
              <a:t>Distribución</a:t>
            </a:r>
            <a:r>
              <a:rPr lang="es-ES_tradnl" altLang="es-CL" dirty="0" smtClean="0">
                <a:solidFill>
                  <a:schemeClr val="tx1"/>
                </a:solidFill>
                <a:effectLst>
                  <a:outerShdw blurRad="38100" dist="38100" dir="2700000" algn="tl">
                    <a:srgbClr val="FFFFFF"/>
                  </a:outerShdw>
                </a:effectLst>
                <a:latin typeface="Trebuchet MS" panose="020B0603020202020204" pitchFamily="34" charset="0"/>
              </a:rPr>
              <a:t>:</a:t>
            </a:r>
          </a:p>
          <a:p>
            <a:pPr lvl="1"/>
            <a:r>
              <a:rPr lang="es-ES_tradnl" altLang="es-CL" dirty="0">
                <a:solidFill>
                  <a:schemeClr val="tx1"/>
                </a:solidFill>
                <a:latin typeface="Trebuchet MS" panose="020B0603020202020204" pitchFamily="34" charset="0"/>
              </a:rPr>
              <a:t>Centros</a:t>
            </a:r>
            <a:r>
              <a:rPr lang="es-ES_tradnl" altLang="es-CL"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dirty="0">
                <a:solidFill>
                  <a:schemeClr val="tx1"/>
                </a:solidFill>
                <a:latin typeface="Trebuchet MS" panose="020B0603020202020204" pitchFamily="34" charset="0"/>
              </a:rPr>
              <a:t>de</a:t>
            </a:r>
            <a:r>
              <a:rPr lang="es-ES_tradnl" altLang="es-CL"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dirty="0">
                <a:solidFill>
                  <a:schemeClr val="tx1"/>
                </a:solidFill>
                <a:latin typeface="Trebuchet MS" panose="020B0603020202020204" pitchFamily="34" charset="0"/>
              </a:rPr>
              <a:t>Abastecimiento</a:t>
            </a:r>
          </a:p>
          <a:p>
            <a:endParaRPr lang="es-CL" dirty="0">
              <a:solidFill>
                <a:schemeClr val="tx1"/>
              </a:solidFill>
            </a:endParaRPr>
          </a:p>
        </p:txBody>
      </p:sp>
      <p:sp>
        <p:nvSpPr>
          <p:cNvPr id="4" name="Text Box 1029"/>
          <p:cNvSpPr txBox="1">
            <a:spLocks noChangeArrowheads="1"/>
          </p:cNvSpPr>
          <p:nvPr/>
        </p:nvSpPr>
        <p:spPr bwMode="auto">
          <a:xfrm>
            <a:off x="677334" y="838200"/>
            <a:ext cx="541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r>
              <a:rPr lang="es-ES_tradnl" altLang="es-CL" sz="2800" b="0" dirty="0">
                <a:solidFill>
                  <a:srgbClr val="3399FF"/>
                </a:solidFill>
                <a:latin typeface="Trebuchet MS" panose="020B0603020202020204" pitchFamily="34" charset="0"/>
              </a:rPr>
              <a:t>2. Ciclo Logístico</a:t>
            </a:r>
            <a:endParaRPr lang="es-ES" altLang="es-CL" sz="2800" b="0">
              <a:latin typeface="Trebuchet MS" panose="020B0603020202020204" pitchFamily="34" charset="0"/>
            </a:endParaRPr>
          </a:p>
        </p:txBody>
      </p:sp>
    </p:spTree>
    <p:extLst>
      <p:ext uri="{BB962C8B-B14F-4D97-AF65-F5344CB8AC3E}">
        <p14:creationId xmlns:p14="http://schemas.microsoft.com/office/powerpoint/2010/main" val="1160026062"/>
      </p:ext>
    </p:extLst>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177800"/>
            <a:ext cx="8596668" cy="1320800"/>
          </a:xfrm>
        </p:spPr>
        <p:txBody>
          <a:bodyPr/>
          <a:lstStyle/>
          <a:p>
            <a:r>
              <a:rPr lang="es-CL"/>
              <a:t>Control de Inventarios</a:t>
            </a:r>
            <a:endParaRPr lang="es-ES" altLang="es-CL" sz="4400">
              <a:solidFill>
                <a:srgbClr val="3399FF"/>
              </a:solidFill>
            </a:endParaRPr>
          </a:p>
        </p:txBody>
      </p:sp>
      <p:sp>
        <p:nvSpPr>
          <p:cNvPr id="3" name="Marcador de contenido 2"/>
          <p:cNvSpPr>
            <a:spLocks noGrp="1"/>
          </p:cNvSpPr>
          <p:nvPr>
            <p:ph idx="1"/>
          </p:nvPr>
        </p:nvSpPr>
        <p:spPr>
          <a:xfrm>
            <a:off x="677334" y="1836271"/>
            <a:ext cx="8974666" cy="4887258"/>
          </a:xfrm>
        </p:spPr>
        <p:txBody>
          <a:bodyPr>
            <a:normAutofit/>
          </a:bodyPr>
          <a:lstStyle/>
          <a:p>
            <a:r>
              <a:rPr lang="es-ES_tradnl" altLang="es-CL" sz="2000" dirty="0" smtClean="0">
                <a:solidFill>
                  <a:schemeClr val="tx1"/>
                </a:solidFill>
                <a:latin typeface="Trebuchet MS" panose="020B0603020202020204" pitchFamily="34" charset="0"/>
              </a:rPr>
              <a:t>Recepción</a:t>
            </a:r>
            <a:r>
              <a:rPr lang="es-ES_tradnl" altLang="es-CL" sz="2000" dirty="0" smtClean="0">
                <a:solidFill>
                  <a:schemeClr val="tx1"/>
                </a:solidFill>
                <a:effectLst>
                  <a:outerShdw blurRad="38100" dist="38100" dir="2700000" algn="tl">
                    <a:srgbClr val="FFFFFF"/>
                  </a:outerShdw>
                </a:effectLst>
                <a:latin typeface="Trebuchet MS" panose="020B0603020202020204" pitchFamily="34" charset="0"/>
              </a:rPr>
              <a:t> </a:t>
            </a:r>
            <a:r>
              <a:rPr lang="es-ES_tradnl" altLang="es-CL" sz="2000"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sz="2000" dirty="0">
                <a:solidFill>
                  <a:schemeClr val="tx1"/>
                </a:solidFill>
                <a:latin typeface="Trebuchet MS" panose="020B0603020202020204" pitchFamily="34" charset="0"/>
              </a:rPr>
              <a:t>Almacenamiento</a:t>
            </a:r>
            <a:r>
              <a:rPr lang="es-ES_tradnl" altLang="es-CL" sz="2000" dirty="0">
                <a:solidFill>
                  <a:schemeClr val="tx1"/>
                </a:solidFill>
                <a:effectLst>
                  <a:outerShdw blurRad="38100" dist="38100" dir="2700000" algn="tl">
                    <a:srgbClr val="FFFFFF"/>
                  </a:outerShdw>
                </a:effectLst>
                <a:latin typeface="Trebuchet MS" panose="020B0603020202020204" pitchFamily="34" charset="0"/>
              </a:rPr>
              <a:t> y </a:t>
            </a:r>
            <a:r>
              <a:rPr lang="es-ES_tradnl" altLang="es-CL" sz="2000" dirty="0">
                <a:solidFill>
                  <a:schemeClr val="tx1"/>
                </a:solidFill>
                <a:latin typeface="Trebuchet MS" panose="020B0603020202020204" pitchFamily="34" charset="0"/>
              </a:rPr>
              <a:t>Distribución</a:t>
            </a:r>
            <a:r>
              <a:rPr lang="es-ES_tradnl" altLang="es-CL" sz="2000" dirty="0" smtClean="0">
                <a:solidFill>
                  <a:schemeClr val="tx1"/>
                </a:solidFill>
                <a:effectLst>
                  <a:outerShdw blurRad="38100" dist="38100" dir="2700000" algn="tl">
                    <a:srgbClr val="FFFFFF"/>
                  </a:outerShdw>
                </a:effectLst>
                <a:latin typeface="Trebuchet MS" panose="020B0603020202020204" pitchFamily="34" charset="0"/>
              </a:rPr>
              <a:t>:</a:t>
            </a:r>
          </a:p>
          <a:p>
            <a:pPr lvl="1"/>
            <a:r>
              <a:rPr lang="es-ES_tradnl" altLang="es-CL" sz="1800" dirty="0">
                <a:solidFill>
                  <a:schemeClr val="tx1"/>
                </a:solidFill>
                <a:latin typeface="Trebuchet MS" panose="020B0603020202020204" pitchFamily="34" charset="0"/>
              </a:rPr>
              <a:t>Centros</a:t>
            </a:r>
            <a:r>
              <a:rPr lang="es-ES_tradnl" altLang="es-CL" sz="1800"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sz="1800" dirty="0">
                <a:solidFill>
                  <a:schemeClr val="tx1"/>
                </a:solidFill>
                <a:latin typeface="Trebuchet MS" panose="020B0603020202020204" pitchFamily="34" charset="0"/>
              </a:rPr>
              <a:t>de</a:t>
            </a:r>
            <a:r>
              <a:rPr lang="es-ES_tradnl" altLang="es-CL" sz="1800"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sz="1800" dirty="0">
                <a:solidFill>
                  <a:schemeClr val="tx1"/>
                </a:solidFill>
                <a:latin typeface="Trebuchet MS" panose="020B0603020202020204" pitchFamily="34" charset="0"/>
              </a:rPr>
              <a:t>Abastecimiento</a:t>
            </a:r>
          </a:p>
          <a:p>
            <a:pPr lvl="2">
              <a:defRPr/>
            </a:pPr>
            <a:r>
              <a:rPr lang="es-ES_tradnl" altLang="es-CL" sz="1800" dirty="0" smtClean="0">
                <a:solidFill>
                  <a:schemeClr val="tx1"/>
                </a:solidFill>
                <a:latin typeface="Trebuchet MS" panose="020B0603020202020204" pitchFamily="34" charset="0"/>
              </a:rPr>
              <a:t>Almacén </a:t>
            </a:r>
            <a:r>
              <a:rPr lang="es-ES_tradnl" altLang="es-CL" sz="1800" dirty="0">
                <a:solidFill>
                  <a:schemeClr val="tx1"/>
                </a:solidFill>
                <a:latin typeface="Trebuchet MS" panose="020B0603020202020204" pitchFamily="34" charset="0"/>
              </a:rPr>
              <a:t>de </a:t>
            </a:r>
            <a:r>
              <a:rPr lang="es-ES_tradnl" altLang="es-CL" sz="1800" dirty="0" smtClean="0">
                <a:solidFill>
                  <a:schemeClr val="tx1"/>
                </a:solidFill>
                <a:latin typeface="Trebuchet MS" panose="020B0603020202020204" pitchFamily="34" charset="0"/>
              </a:rPr>
              <a:t>Recepción</a:t>
            </a:r>
          </a:p>
          <a:p>
            <a:pPr lvl="2">
              <a:defRPr/>
            </a:pPr>
            <a:r>
              <a:rPr lang="es-ES_tradnl" altLang="es-CL" sz="1800" dirty="0" smtClean="0">
                <a:solidFill>
                  <a:schemeClr val="tx1"/>
                </a:solidFill>
                <a:latin typeface="Trebuchet MS" panose="020B0603020202020204" pitchFamily="34" charset="0"/>
              </a:rPr>
              <a:t>Almacén </a:t>
            </a:r>
            <a:r>
              <a:rPr lang="es-ES_tradnl" altLang="es-CL" sz="1800" dirty="0">
                <a:solidFill>
                  <a:schemeClr val="tx1"/>
                </a:solidFill>
                <a:latin typeface="Trebuchet MS" panose="020B0603020202020204" pitchFamily="34" charset="0"/>
              </a:rPr>
              <a:t>de </a:t>
            </a:r>
            <a:r>
              <a:rPr lang="es-ES_tradnl" altLang="es-CL" sz="1800" dirty="0" smtClean="0">
                <a:solidFill>
                  <a:schemeClr val="tx1"/>
                </a:solidFill>
                <a:latin typeface="Trebuchet MS" panose="020B0603020202020204" pitchFamily="34" charset="0"/>
              </a:rPr>
              <a:t>Acopio</a:t>
            </a:r>
          </a:p>
          <a:p>
            <a:pPr lvl="2">
              <a:defRPr/>
            </a:pPr>
            <a:r>
              <a:rPr lang="es-ES_tradnl" altLang="es-CL" sz="1800" dirty="0" smtClean="0">
                <a:solidFill>
                  <a:schemeClr val="tx1"/>
                </a:solidFill>
                <a:latin typeface="Trebuchet MS" panose="020B0603020202020204" pitchFamily="34" charset="0"/>
              </a:rPr>
              <a:t>Almacén </a:t>
            </a:r>
            <a:r>
              <a:rPr lang="es-ES_tradnl" altLang="es-CL" sz="1800" dirty="0">
                <a:solidFill>
                  <a:schemeClr val="tx1"/>
                </a:solidFill>
                <a:latin typeface="Trebuchet MS" panose="020B0603020202020204" pitchFamily="34" charset="0"/>
              </a:rPr>
              <a:t>de </a:t>
            </a:r>
            <a:r>
              <a:rPr lang="es-ES_tradnl" altLang="es-CL" sz="1800" dirty="0" smtClean="0">
                <a:solidFill>
                  <a:schemeClr val="tx1"/>
                </a:solidFill>
                <a:latin typeface="Trebuchet MS" panose="020B0603020202020204" pitchFamily="34" charset="0"/>
              </a:rPr>
              <a:t>Servicios</a:t>
            </a:r>
          </a:p>
          <a:p>
            <a:pPr lvl="3">
              <a:defRPr/>
            </a:pPr>
            <a:r>
              <a:rPr lang="es-ES_tradnl" altLang="es-CL" sz="1800" dirty="0" smtClean="0">
                <a:solidFill>
                  <a:schemeClr val="tx1"/>
                </a:solidFill>
                <a:latin typeface="Trebuchet MS" panose="020B0603020202020204" pitchFamily="34" charset="0"/>
              </a:rPr>
              <a:t>Tránsito</a:t>
            </a:r>
            <a:endParaRPr lang="es-ES_tradnl" altLang="es-CL" sz="1800" dirty="0">
              <a:solidFill>
                <a:schemeClr val="tx1"/>
              </a:solidFill>
              <a:latin typeface="Trebuchet MS" panose="020B0603020202020204" pitchFamily="34" charset="0"/>
            </a:endParaRPr>
          </a:p>
          <a:p>
            <a:pPr lvl="3">
              <a:defRPr/>
            </a:pPr>
            <a:r>
              <a:rPr lang="es-ES_tradnl" altLang="es-CL" sz="1800" dirty="0" smtClean="0">
                <a:solidFill>
                  <a:schemeClr val="tx1"/>
                </a:solidFill>
                <a:latin typeface="Trebuchet MS" panose="020B0603020202020204" pitchFamily="34" charset="0"/>
              </a:rPr>
              <a:t>Despacho</a:t>
            </a:r>
            <a:endParaRPr lang="es-ES_tradnl" altLang="es-CL" sz="1800" dirty="0">
              <a:solidFill>
                <a:schemeClr val="tx1"/>
              </a:solidFill>
              <a:latin typeface="Trebuchet MS" panose="020B0603020202020204" pitchFamily="34" charset="0"/>
            </a:endParaRPr>
          </a:p>
          <a:p>
            <a:pPr lvl="1"/>
            <a:endParaRPr lang="es-CL" dirty="0">
              <a:solidFill>
                <a:schemeClr val="tx1"/>
              </a:solidFill>
            </a:endParaRPr>
          </a:p>
        </p:txBody>
      </p:sp>
      <p:sp>
        <p:nvSpPr>
          <p:cNvPr id="4" name="Text Box 1029"/>
          <p:cNvSpPr txBox="1">
            <a:spLocks noChangeArrowheads="1"/>
          </p:cNvSpPr>
          <p:nvPr/>
        </p:nvSpPr>
        <p:spPr bwMode="auto">
          <a:xfrm>
            <a:off x="677334" y="838200"/>
            <a:ext cx="541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r>
              <a:rPr lang="es-ES_tradnl" altLang="es-CL" sz="2800" b="0" dirty="0">
                <a:solidFill>
                  <a:srgbClr val="3399FF"/>
                </a:solidFill>
                <a:latin typeface="Trebuchet MS" panose="020B0603020202020204" pitchFamily="34" charset="0"/>
              </a:rPr>
              <a:t>2. Ciclo Logístico</a:t>
            </a:r>
            <a:endParaRPr lang="es-ES" altLang="es-CL" sz="2800" b="0">
              <a:latin typeface="Trebuchet MS" panose="020B0603020202020204" pitchFamily="34" charset="0"/>
            </a:endParaRPr>
          </a:p>
        </p:txBody>
      </p:sp>
    </p:spTree>
    <p:extLst>
      <p:ext uri="{BB962C8B-B14F-4D97-AF65-F5344CB8AC3E}">
        <p14:creationId xmlns:p14="http://schemas.microsoft.com/office/powerpoint/2010/main" val="1228504620"/>
      </p:ext>
    </p:extLst>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177800"/>
            <a:ext cx="8596668" cy="1320800"/>
          </a:xfrm>
        </p:spPr>
        <p:txBody>
          <a:bodyPr/>
          <a:lstStyle/>
          <a:p>
            <a:r>
              <a:rPr lang="es-CL"/>
              <a:t>Control de Inventarios</a:t>
            </a:r>
            <a:endParaRPr lang="es-ES" altLang="es-CL" sz="4400">
              <a:solidFill>
                <a:srgbClr val="3399FF"/>
              </a:solidFill>
            </a:endParaRPr>
          </a:p>
        </p:txBody>
      </p:sp>
      <p:sp>
        <p:nvSpPr>
          <p:cNvPr id="3" name="Marcador de contenido 2"/>
          <p:cNvSpPr>
            <a:spLocks noGrp="1"/>
          </p:cNvSpPr>
          <p:nvPr>
            <p:ph idx="1"/>
          </p:nvPr>
        </p:nvSpPr>
        <p:spPr>
          <a:xfrm>
            <a:off x="677334" y="1836271"/>
            <a:ext cx="8974666" cy="4887258"/>
          </a:xfrm>
        </p:spPr>
        <p:txBody>
          <a:bodyPr>
            <a:normAutofit/>
          </a:bodyPr>
          <a:lstStyle/>
          <a:p>
            <a:pPr marL="0" indent="0">
              <a:buNone/>
              <a:defRPr/>
            </a:pPr>
            <a:r>
              <a:rPr lang="es-ES_tradnl" altLang="es-CL" sz="2000" dirty="0">
                <a:solidFill>
                  <a:schemeClr val="tx1"/>
                </a:solidFill>
                <a:latin typeface="Trebuchet MS" panose="020B0603020202020204" pitchFamily="34" charset="0"/>
              </a:rPr>
              <a:t>Almacén de Recepción </a:t>
            </a:r>
            <a:r>
              <a:rPr lang="es-ES_tradnl" altLang="es-CL" sz="2000" dirty="0" smtClean="0">
                <a:solidFill>
                  <a:schemeClr val="tx1"/>
                </a:solidFill>
                <a:latin typeface="Trebuchet MS" panose="020B0603020202020204" pitchFamily="34" charset="0"/>
              </a:rPr>
              <a:t>:</a:t>
            </a:r>
            <a:r>
              <a:rPr lang="es-ES_tradnl" altLang="es-CL" sz="2000" dirty="0">
                <a:solidFill>
                  <a:schemeClr val="tx1"/>
                </a:solidFill>
                <a:effectLst>
                  <a:outerShdw blurRad="38100" dist="38100" dir="2700000" algn="tl">
                    <a:srgbClr val="FFFFFF"/>
                  </a:outerShdw>
                </a:effectLst>
                <a:latin typeface="Trebuchet MS" panose="020B0603020202020204" pitchFamily="34" charset="0"/>
              </a:rPr>
              <a:t> </a:t>
            </a:r>
            <a:r>
              <a:rPr lang="es-ES_tradnl" altLang="es-CL" sz="2000" dirty="0" smtClean="0">
                <a:solidFill>
                  <a:schemeClr val="tx1"/>
                </a:solidFill>
                <a:effectLst>
                  <a:outerShdw blurRad="38100" dist="38100" dir="2700000" algn="tl">
                    <a:srgbClr val="FFFFFF"/>
                  </a:outerShdw>
                </a:effectLst>
                <a:latin typeface="Trebuchet MS" panose="020B0603020202020204" pitchFamily="34" charset="0"/>
              </a:rPr>
              <a:t>(</a:t>
            </a:r>
            <a:r>
              <a:rPr lang="es-ES_tradnl" altLang="es-CL" dirty="0" smtClean="0">
                <a:solidFill>
                  <a:schemeClr val="tx1"/>
                </a:solidFill>
                <a:latin typeface="Trebuchet MS" panose="020B0603020202020204" pitchFamily="34" charset="0"/>
              </a:rPr>
              <a:t>Ordenes </a:t>
            </a:r>
            <a:r>
              <a:rPr lang="es-ES_tradnl" altLang="es-CL" dirty="0">
                <a:solidFill>
                  <a:schemeClr val="tx1"/>
                </a:solidFill>
                <a:latin typeface="Trebuchet MS" panose="020B0603020202020204" pitchFamily="34" charset="0"/>
              </a:rPr>
              <a:t>de Compra Nacionales y </a:t>
            </a:r>
            <a:r>
              <a:rPr lang="es-ES_tradnl" altLang="es-CL" dirty="0" smtClean="0">
                <a:solidFill>
                  <a:schemeClr val="tx1"/>
                </a:solidFill>
                <a:latin typeface="Trebuchet MS" panose="020B0603020202020204" pitchFamily="34" charset="0"/>
              </a:rPr>
              <a:t>Extranjero)</a:t>
            </a:r>
          </a:p>
          <a:p>
            <a:pPr>
              <a:defRPr/>
            </a:pPr>
            <a:r>
              <a:rPr lang="es-ES_tradnl" altLang="es-CL" dirty="0" smtClean="0">
                <a:solidFill>
                  <a:schemeClr val="tx1"/>
                </a:solidFill>
                <a:latin typeface="Trebuchet MS" panose="020B0603020202020204" pitchFamily="34" charset="0"/>
              </a:rPr>
              <a:t>Utilización </a:t>
            </a:r>
            <a:r>
              <a:rPr lang="es-ES_tradnl" altLang="es-CL" dirty="0">
                <a:solidFill>
                  <a:schemeClr val="tx1"/>
                </a:solidFill>
                <a:latin typeface="Trebuchet MS" panose="020B0603020202020204" pitchFamily="34" charset="0"/>
              </a:rPr>
              <a:t>Actas de Recepción</a:t>
            </a:r>
          </a:p>
          <a:p>
            <a:pPr lvl="1">
              <a:defRPr/>
            </a:pPr>
            <a:r>
              <a:rPr lang="es-ES_tradnl" altLang="es-CL" dirty="0" smtClean="0">
                <a:solidFill>
                  <a:schemeClr val="tx1"/>
                </a:solidFill>
                <a:latin typeface="Trebuchet MS" panose="020B0603020202020204" pitchFamily="34" charset="0"/>
              </a:rPr>
              <a:t>Comisión </a:t>
            </a:r>
            <a:r>
              <a:rPr lang="es-ES_tradnl" altLang="es-CL" dirty="0">
                <a:solidFill>
                  <a:schemeClr val="tx1"/>
                </a:solidFill>
                <a:latin typeface="Trebuchet MS" panose="020B0603020202020204" pitchFamily="34" charset="0"/>
              </a:rPr>
              <a:t>de Reconocimiento</a:t>
            </a:r>
          </a:p>
          <a:p>
            <a:pPr lvl="1">
              <a:defRPr/>
            </a:pPr>
            <a:r>
              <a:rPr lang="es-ES_tradnl" altLang="es-CL" dirty="0" smtClean="0">
                <a:solidFill>
                  <a:schemeClr val="tx1"/>
                </a:solidFill>
                <a:latin typeface="Trebuchet MS" panose="020B0603020202020204" pitchFamily="34" charset="0"/>
              </a:rPr>
              <a:t>Asesor </a:t>
            </a:r>
            <a:r>
              <a:rPr lang="es-ES_tradnl" altLang="es-CL" dirty="0">
                <a:solidFill>
                  <a:schemeClr val="tx1"/>
                </a:solidFill>
                <a:latin typeface="Trebuchet MS" panose="020B0603020202020204" pitchFamily="34" charset="0"/>
              </a:rPr>
              <a:t>Técnico</a:t>
            </a:r>
          </a:p>
          <a:p>
            <a:pPr>
              <a:defRPr/>
            </a:pPr>
            <a:r>
              <a:rPr lang="es-ES_tradnl" altLang="es-CL" sz="2000" dirty="0" smtClean="0">
                <a:solidFill>
                  <a:schemeClr val="tx1"/>
                </a:solidFill>
                <a:latin typeface="Trebuchet MS" panose="020B0603020202020204" pitchFamily="34" charset="0"/>
              </a:rPr>
              <a:t>Entrega </a:t>
            </a:r>
            <a:r>
              <a:rPr lang="es-ES_tradnl" altLang="es-CL" sz="2000" dirty="0">
                <a:solidFill>
                  <a:schemeClr val="tx1"/>
                </a:solidFill>
                <a:latin typeface="Trebuchet MS" panose="020B0603020202020204" pitchFamily="34" charset="0"/>
              </a:rPr>
              <a:t>a Almacén de Acopio</a:t>
            </a:r>
          </a:p>
          <a:p>
            <a:pPr>
              <a:defRPr/>
            </a:pPr>
            <a:r>
              <a:rPr lang="es-ES_tradnl" altLang="es-CL" sz="2000" dirty="0" smtClean="0">
                <a:solidFill>
                  <a:schemeClr val="tx1"/>
                </a:solidFill>
                <a:latin typeface="Trebuchet MS" panose="020B0603020202020204" pitchFamily="34" charset="0"/>
              </a:rPr>
              <a:t>Devoluciones </a:t>
            </a:r>
            <a:r>
              <a:rPr lang="es-ES_tradnl" altLang="es-CL" sz="2000" dirty="0">
                <a:solidFill>
                  <a:schemeClr val="tx1"/>
                </a:solidFill>
                <a:latin typeface="Trebuchet MS" panose="020B0603020202020204" pitchFamily="34" charset="0"/>
              </a:rPr>
              <a:t>de Material (UU.RR.)</a:t>
            </a:r>
          </a:p>
          <a:p>
            <a:pPr lvl="1">
              <a:defRPr/>
            </a:pPr>
            <a:r>
              <a:rPr lang="es-ES_tradnl" altLang="es-CL" dirty="0" smtClean="0">
                <a:solidFill>
                  <a:schemeClr val="tx1"/>
                </a:solidFill>
                <a:latin typeface="Trebuchet MS" panose="020B0603020202020204" pitchFamily="34" charset="0"/>
              </a:rPr>
              <a:t>Comisión </a:t>
            </a:r>
            <a:r>
              <a:rPr lang="es-ES_tradnl" altLang="es-CL" dirty="0">
                <a:solidFill>
                  <a:schemeClr val="tx1"/>
                </a:solidFill>
                <a:latin typeface="Trebuchet MS" panose="020B0603020202020204" pitchFamily="34" charset="0"/>
              </a:rPr>
              <a:t>de Reconocimiento</a:t>
            </a:r>
          </a:p>
          <a:p>
            <a:pPr lvl="1">
              <a:defRPr/>
            </a:pPr>
            <a:r>
              <a:rPr lang="es-ES_tradnl" altLang="es-CL" dirty="0" smtClean="0">
                <a:solidFill>
                  <a:schemeClr val="tx1"/>
                </a:solidFill>
                <a:latin typeface="Trebuchet MS" panose="020B0603020202020204" pitchFamily="34" charset="0"/>
              </a:rPr>
              <a:t>Asesor </a:t>
            </a:r>
            <a:r>
              <a:rPr lang="es-ES_tradnl" altLang="es-CL" dirty="0">
                <a:solidFill>
                  <a:schemeClr val="tx1"/>
                </a:solidFill>
                <a:latin typeface="Trebuchet MS" panose="020B0603020202020204" pitchFamily="34" charset="0"/>
              </a:rPr>
              <a:t>Técnico</a:t>
            </a:r>
          </a:p>
          <a:p>
            <a:pPr lvl="1"/>
            <a:endParaRPr lang="es-CL" dirty="0">
              <a:solidFill>
                <a:schemeClr val="tx1"/>
              </a:solidFill>
            </a:endParaRPr>
          </a:p>
        </p:txBody>
      </p:sp>
      <p:sp>
        <p:nvSpPr>
          <p:cNvPr id="4" name="Text Box 1029"/>
          <p:cNvSpPr txBox="1">
            <a:spLocks noChangeArrowheads="1"/>
          </p:cNvSpPr>
          <p:nvPr/>
        </p:nvSpPr>
        <p:spPr bwMode="auto">
          <a:xfrm>
            <a:off x="677334" y="838200"/>
            <a:ext cx="541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r>
              <a:rPr lang="es-ES_tradnl" altLang="es-CL" sz="2800" b="0" dirty="0">
                <a:solidFill>
                  <a:srgbClr val="3399FF"/>
                </a:solidFill>
                <a:latin typeface="Trebuchet MS" panose="020B0603020202020204" pitchFamily="34" charset="0"/>
              </a:rPr>
              <a:t>2. Ciclo Logístico</a:t>
            </a:r>
            <a:endParaRPr lang="es-ES" altLang="es-CL" sz="2800" b="0">
              <a:latin typeface="Trebuchet MS" panose="020B0603020202020204" pitchFamily="34" charset="0"/>
            </a:endParaRPr>
          </a:p>
        </p:txBody>
      </p:sp>
    </p:spTree>
    <p:extLst>
      <p:ext uri="{BB962C8B-B14F-4D97-AF65-F5344CB8AC3E}">
        <p14:creationId xmlns:p14="http://schemas.microsoft.com/office/powerpoint/2010/main" val="699144594"/>
      </p:ext>
    </p:extLst>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177800"/>
            <a:ext cx="8596668" cy="1320800"/>
          </a:xfrm>
        </p:spPr>
        <p:txBody>
          <a:bodyPr/>
          <a:lstStyle/>
          <a:p>
            <a:r>
              <a:rPr lang="es-CL"/>
              <a:t>Control de Inventarios</a:t>
            </a:r>
            <a:endParaRPr lang="es-ES" altLang="es-CL" sz="4400">
              <a:solidFill>
                <a:srgbClr val="3399FF"/>
              </a:solidFill>
            </a:endParaRPr>
          </a:p>
        </p:txBody>
      </p:sp>
      <p:sp>
        <p:nvSpPr>
          <p:cNvPr id="3" name="Marcador de contenido 2"/>
          <p:cNvSpPr>
            <a:spLocks noGrp="1"/>
          </p:cNvSpPr>
          <p:nvPr>
            <p:ph idx="1"/>
          </p:nvPr>
        </p:nvSpPr>
        <p:spPr>
          <a:xfrm>
            <a:off x="677334" y="1836271"/>
            <a:ext cx="8974666" cy="4887258"/>
          </a:xfrm>
        </p:spPr>
        <p:txBody>
          <a:bodyPr>
            <a:normAutofit/>
          </a:bodyPr>
          <a:lstStyle/>
          <a:p>
            <a:pPr marL="0" indent="0">
              <a:lnSpc>
                <a:spcPct val="110000"/>
              </a:lnSpc>
              <a:buNone/>
              <a:defRPr/>
            </a:pPr>
            <a:r>
              <a:rPr lang="es-ES_tradnl" altLang="es-CL" sz="2000" dirty="0">
                <a:solidFill>
                  <a:schemeClr val="tx1"/>
                </a:solidFill>
                <a:latin typeface="Trebuchet MS" panose="020B0603020202020204" pitchFamily="34" charset="0"/>
              </a:rPr>
              <a:t>Almacén de Acopio :</a:t>
            </a:r>
            <a:endParaRPr lang="es-ES_tradnl" altLang="es-CL" sz="2000" dirty="0">
              <a:solidFill>
                <a:schemeClr val="tx1"/>
              </a:solidFill>
              <a:effectLst>
                <a:outerShdw blurRad="38100" dist="38100" dir="2700000" algn="tl">
                  <a:srgbClr val="FFFFFF"/>
                </a:outerShdw>
              </a:effectLst>
              <a:latin typeface="Trebuchet MS" panose="020B0603020202020204" pitchFamily="34" charset="0"/>
            </a:endParaRPr>
          </a:p>
          <a:p>
            <a:pPr>
              <a:lnSpc>
                <a:spcPct val="110000"/>
              </a:lnSpc>
              <a:defRPr/>
            </a:pPr>
            <a:r>
              <a:rPr lang="es-ES_tradnl" altLang="es-CL" sz="2000" dirty="0" smtClean="0">
                <a:solidFill>
                  <a:schemeClr val="tx1"/>
                </a:solidFill>
                <a:latin typeface="Trebuchet MS" panose="020B0603020202020204" pitchFamily="34" charset="0"/>
              </a:rPr>
              <a:t>Control </a:t>
            </a:r>
            <a:r>
              <a:rPr lang="es-ES_tradnl" altLang="es-CL" sz="2000" dirty="0">
                <a:solidFill>
                  <a:schemeClr val="tx1"/>
                </a:solidFill>
                <a:latin typeface="Trebuchet MS" panose="020B0603020202020204" pitchFamily="34" charset="0"/>
              </a:rPr>
              <a:t>por Ubicaciones	</a:t>
            </a:r>
          </a:p>
          <a:p>
            <a:pPr>
              <a:lnSpc>
                <a:spcPct val="110000"/>
              </a:lnSpc>
              <a:defRPr/>
            </a:pPr>
            <a:r>
              <a:rPr lang="es-ES_tradnl" altLang="es-CL" sz="2000" dirty="0" smtClean="0">
                <a:solidFill>
                  <a:schemeClr val="tx1"/>
                </a:solidFill>
                <a:latin typeface="Trebuchet MS" panose="020B0603020202020204" pitchFamily="34" charset="0"/>
              </a:rPr>
              <a:t>Control </a:t>
            </a:r>
            <a:r>
              <a:rPr lang="es-ES_tradnl" altLang="es-CL" sz="2000" dirty="0">
                <a:solidFill>
                  <a:schemeClr val="tx1"/>
                </a:solidFill>
                <a:latin typeface="Trebuchet MS" panose="020B0603020202020204" pitchFamily="34" charset="0"/>
              </a:rPr>
              <a:t>por Categoría y Condición</a:t>
            </a:r>
          </a:p>
          <a:p>
            <a:pPr>
              <a:lnSpc>
                <a:spcPct val="110000"/>
              </a:lnSpc>
              <a:defRPr/>
            </a:pPr>
            <a:r>
              <a:rPr lang="es-ES_tradnl" altLang="es-CL" sz="2000" dirty="0" smtClean="0">
                <a:solidFill>
                  <a:schemeClr val="tx1"/>
                </a:solidFill>
                <a:latin typeface="Trebuchet MS" panose="020B0603020202020204" pitchFamily="34" charset="0"/>
              </a:rPr>
              <a:t>Entregas </a:t>
            </a:r>
            <a:r>
              <a:rPr lang="es-ES_tradnl" altLang="es-CL" sz="2000" dirty="0">
                <a:solidFill>
                  <a:schemeClr val="tx1"/>
                </a:solidFill>
                <a:latin typeface="Trebuchet MS" panose="020B0603020202020204" pitchFamily="34" charset="0"/>
              </a:rPr>
              <a:t>(Reporte de Orden de Entrega)</a:t>
            </a:r>
          </a:p>
          <a:p>
            <a:pPr lvl="1">
              <a:lnSpc>
                <a:spcPct val="110000"/>
              </a:lnSpc>
            </a:pPr>
            <a:r>
              <a:rPr lang="es-ES_tradnl" altLang="es-CL" sz="2000" dirty="0" smtClean="0">
                <a:solidFill>
                  <a:schemeClr val="tx1"/>
                </a:solidFill>
                <a:latin typeface="Trebuchet MS" panose="020B0603020202020204" pitchFamily="34" charset="0"/>
              </a:rPr>
              <a:t>Entregas </a:t>
            </a:r>
            <a:r>
              <a:rPr lang="es-ES_tradnl" altLang="es-CL" sz="2000" dirty="0">
                <a:solidFill>
                  <a:schemeClr val="tx1"/>
                </a:solidFill>
                <a:latin typeface="Trebuchet MS" panose="020B0603020202020204" pitchFamily="34" charset="0"/>
              </a:rPr>
              <a:t>Directas al Solicitante (Desde Bodega)</a:t>
            </a:r>
          </a:p>
          <a:p>
            <a:pPr lvl="1">
              <a:lnSpc>
                <a:spcPct val="110000"/>
              </a:lnSpc>
            </a:pPr>
            <a:r>
              <a:rPr lang="es-ES_tradnl" altLang="es-CL" sz="2000" dirty="0" smtClean="0">
                <a:solidFill>
                  <a:schemeClr val="tx1"/>
                </a:solidFill>
                <a:latin typeface="Trebuchet MS" panose="020B0603020202020204" pitchFamily="34" charset="0"/>
              </a:rPr>
              <a:t>Distribución </a:t>
            </a:r>
            <a:r>
              <a:rPr lang="es-ES_tradnl" altLang="es-CL" sz="2000" dirty="0">
                <a:solidFill>
                  <a:schemeClr val="tx1"/>
                </a:solidFill>
                <a:latin typeface="Trebuchet MS" panose="020B0603020202020204" pitchFamily="34" charset="0"/>
              </a:rPr>
              <a:t>a Zonas Geográficas a través de </a:t>
            </a:r>
            <a:r>
              <a:rPr lang="es-ES_tradnl" altLang="es-CL" sz="2000" dirty="0" smtClean="0">
                <a:solidFill>
                  <a:schemeClr val="tx1"/>
                </a:solidFill>
                <a:latin typeface="Trebuchet MS" panose="020B0603020202020204" pitchFamily="34" charset="0"/>
              </a:rPr>
              <a:t>Almacenes </a:t>
            </a:r>
            <a:r>
              <a:rPr lang="es-ES_tradnl" altLang="es-CL" sz="2000" dirty="0">
                <a:solidFill>
                  <a:schemeClr val="tx1"/>
                </a:solidFill>
                <a:latin typeface="Trebuchet MS" panose="020B0603020202020204" pitchFamily="34" charset="0"/>
              </a:rPr>
              <a:t>de Servicios (Tránsito y Despacho)</a:t>
            </a:r>
            <a:endParaRPr lang="es-ES_tradnl" altLang="es-CL" sz="2000" dirty="0">
              <a:solidFill>
                <a:schemeClr val="tx1"/>
              </a:solidFill>
            </a:endParaRPr>
          </a:p>
          <a:p>
            <a:pPr lvl="1"/>
            <a:endParaRPr lang="es-CL" dirty="0">
              <a:solidFill>
                <a:schemeClr val="tx1"/>
              </a:solidFill>
            </a:endParaRPr>
          </a:p>
        </p:txBody>
      </p:sp>
      <p:sp>
        <p:nvSpPr>
          <p:cNvPr id="4" name="Text Box 1029"/>
          <p:cNvSpPr txBox="1">
            <a:spLocks noChangeArrowheads="1"/>
          </p:cNvSpPr>
          <p:nvPr/>
        </p:nvSpPr>
        <p:spPr bwMode="auto">
          <a:xfrm>
            <a:off x="677334" y="838200"/>
            <a:ext cx="541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r>
              <a:rPr lang="es-ES_tradnl" altLang="es-CL" sz="2800" b="0" dirty="0">
                <a:solidFill>
                  <a:srgbClr val="3399FF"/>
                </a:solidFill>
                <a:latin typeface="Trebuchet MS" panose="020B0603020202020204" pitchFamily="34" charset="0"/>
              </a:rPr>
              <a:t>2. Ciclo Logístico</a:t>
            </a:r>
            <a:endParaRPr lang="es-ES" altLang="es-CL" sz="2800" b="0">
              <a:latin typeface="Trebuchet MS" panose="020B0603020202020204" pitchFamily="34" charset="0"/>
            </a:endParaRPr>
          </a:p>
        </p:txBody>
      </p:sp>
    </p:spTree>
    <p:extLst>
      <p:ext uri="{BB962C8B-B14F-4D97-AF65-F5344CB8AC3E}">
        <p14:creationId xmlns:p14="http://schemas.microsoft.com/office/powerpoint/2010/main" val="612362609"/>
      </p:ext>
    </p:extLst>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334" y="343695"/>
            <a:ext cx="8596668" cy="1320800"/>
          </a:xfrm>
        </p:spPr>
        <p:txBody>
          <a:bodyPr/>
          <a:lstStyle/>
          <a:p>
            <a:r>
              <a:rPr lang="es-CL" dirty="0"/>
              <a:t>Control de Inventarios</a:t>
            </a:r>
          </a:p>
        </p:txBody>
      </p:sp>
      <p:sp>
        <p:nvSpPr>
          <p:cNvPr id="3" name="Marcador de contenido 2"/>
          <p:cNvSpPr>
            <a:spLocks noGrp="1"/>
          </p:cNvSpPr>
          <p:nvPr>
            <p:ph idx="1"/>
          </p:nvPr>
        </p:nvSpPr>
        <p:spPr/>
        <p:txBody>
          <a:bodyPr/>
          <a:lstStyle/>
          <a:p>
            <a:endParaRPr lang="es-CL" dirty="0"/>
          </a:p>
        </p:txBody>
      </p:sp>
      <p:sp>
        <p:nvSpPr>
          <p:cNvPr id="4" name="Rectangle 4"/>
          <p:cNvSpPr>
            <a:spLocks noChangeArrowheads="1"/>
          </p:cNvSpPr>
          <p:nvPr/>
        </p:nvSpPr>
        <p:spPr bwMode="auto">
          <a:xfrm>
            <a:off x="3505200" y="1295400"/>
            <a:ext cx="2133600" cy="167640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r>
              <a:rPr lang="es-ES_tradnl" altLang="es-CL" sz="3200" b="0">
                <a:effectLst>
                  <a:outerShdw blurRad="38100" dist="38100" dir="2700000" algn="tl">
                    <a:srgbClr val="C0C0C0"/>
                  </a:outerShdw>
                </a:effectLst>
                <a:latin typeface="Trebuchet MS" panose="020B0603020202020204" pitchFamily="34" charset="0"/>
              </a:rPr>
              <a:t>Bodega</a:t>
            </a:r>
          </a:p>
          <a:p>
            <a:pPr algn="ctr" eaLnBrk="1" hangingPunct="1">
              <a:defRPr/>
            </a:pPr>
            <a:endParaRPr lang="es-ES_tradnl" altLang="es-CL" sz="3200" b="0">
              <a:effectLst>
                <a:outerShdw blurRad="38100" dist="38100" dir="2700000" algn="tl">
                  <a:srgbClr val="C0C0C0"/>
                </a:outerShdw>
              </a:effectLst>
              <a:latin typeface="Trebuchet MS" panose="020B0603020202020204" pitchFamily="34" charset="0"/>
            </a:endParaRPr>
          </a:p>
          <a:p>
            <a:pPr algn="ctr" eaLnBrk="1" hangingPunct="1">
              <a:defRPr/>
            </a:pPr>
            <a:endParaRPr lang="es-ES_tradnl" altLang="es-CL" sz="3200" b="0">
              <a:effectLst>
                <a:outerShdw blurRad="38100" dist="38100" dir="2700000" algn="tl">
                  <a:srgbClr val="C0C0C0"/>
                </a:outerShdw>
              </a:effectLst>
              <a:latin typeface="Trebuchet MS" panose="020B0603020202020204" pitchFamily="34" charset="0"/>
            </a:endParaRPr>
          </a:p>
        </p:txBody>
      </p:sp>
      <p:graphicFrame>
        <p:nvGraphicFramePr>
          <p:cNvPr id="5" name="Object 6"/>
          <p:cNvGraphicFramePr>
            <a:graphicFrameLocks noChangeAspect="1"/>
          </p:cNvGraphicFramePr>
          <p:nvPr>
            <p:extLst>
              <p:ext uri="{D42A27DB-BD31-4B8C-83A1-F6EECF244321}">
                <p14:modId xmlns:p14="http://schemas.microsoft.com/office/powerpoint/2010/main" val="1622439004"/>
              </p:ext>
            </p:extLst>
          </p:nvPr>
        </p:nvGraphicFramePr>
        <p:xfrm>
          <a:off x="4114800" y="1828800"/>
          <a:ext cx="838200" cy="917575"/>
        </p:xfrm>
        <a:graphic>
          <a:graphicData uri="http://schemas.openxmlformats.org/presentationml/2006/ole">
            <mc:AlternateContent xmlns:mc="http://schemas.openxmlformats.org/markup-compatibility/2006">
              <mc:Choice xmlns:v="urn:schemas-microsoft-com:vml" Requires="v">
                <p:oleObj spid="_x0000_s3086" name="Imagen" r:id="rId3" imgW="2895737" imgH="3038448" progId="MS_ClipArt_Gallery.2">
                  <p:embed/>
                </p:oleObj>
              </mc:Choice>
              <mc:Fallback>
                <p:oleObj name="Imagen" r:id="rId3" imgW="2895737" imgH="3038448"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828800"/>
                        <a:ext cx="838200" cy="917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 name="AutoShape 7"/>
          <p:cNvSpPr>
            <a:spLocks noChangeArrowheads="1"/>
          </p:cNvSpPr>
          <p:nvPr/>
        </p:nvSpPr>
        <p:spPr bwMode="auto">
          <a:xfrm>
            <a:off x="2057400" y="3810000"/>
            <a:ext cx="1524000" cy="609600"/>
          </a:xfrm>
          <a:prstGeom prst="flowChartProcess">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r>
              <a:rPr lang="es-ES_tradnl" altLang="es-CL" sz="3200" b="0">
                <a:effectLst>
                  <a:outerShdw blurRad="38100" dist="38100" dir="2700000" algn="tl">
                    <a:srgbClr val="000000"/>
                  </a:outerShdw>
                </a:effectLst>
                <a:latin typeface="Trebuchet MS" panose="020B0603020202020204" pitchFamily="34" charset="0"/>
              </a:rPr>
              <a:t>Pañol 1</a:t>
            </a:r>
          </a:p>
        </p:txBody>
      </p:sp>
      <p:sp>
        <p:nvSpPr>
          <p:cNvPr id="7" name="AutoShape 8"/>
          <p:cNvSpPr>
            <a:spLocks noChangeArrowheads="1"/>
          </p:cNvSpPr>
          <p:nvPr/>
        </p:nvSpPr>
        <p:spPr bwMode="auto">
          <a:xfrm>
            <a:off x="5638800" y="3810000"/>
            <a:ext cx="1524000" cy="609600"/>
          </a:xfrm>
          <a:prstGeom prst="flowChartProcess">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r>
              <a:rPr lang="es-ES_tradnl" altLang="es-CL" sz="3200" b="0">
                <a:effectLst>
                  <a:outerShdw blurRad="38100" dist="38100" dir="2700000" algn="tl">
                    <a:srgbClr val="000000"/>
                  </a:outerShdw>
                </a:effectLst>
                <a:latin typeface="Trebuchet MS" panose="020B0603020202020204" pitchFamily="34" charset="0"/>
              </a:rPr>
              <a:t>Pañol 2</a:t>
            </a:r>
          </a:p>
        </p:txBody>
      </p:sp>
      <p:cxnSp>
        <p:nvCxnSpPr>
          <p:cNvPr id="8" name="AutoShape 9"/>
          <p:cNvCxnSpPr>
            <a:cxnSpLocks noChangeShapeType="1"/>
            <a:stCxn id="4" idx="2"/>
            <a:endCxn id="6" idx="0"/>
          </p:cNvCxnSpPr>
          <p:nvPr/>
        </p:nvCxnSpPr>
        <p:spPr bwMode="auto">
          <a:xfrm rot="5400000">
            <a:off x="3276600" y="2514600"/>
            <a:ext cx="838200" cy="1752600"/>
          </a:xfrm>
          <a:prstGeom prst="bentConnector3">
            <a:avLst>
              <a:gd name="adj1" fmla="val 50000"/>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AutoShape 10"/>
          <p:cNvCxnSpPr>
            <a:cxnSpLocks noChangeShapeType="1"/>
            <a:stCxn id="4" idx="2"/>
            <a:endCxn id="7" idx="0"/>
          </p:cNvCxnSpPr>
          <p:nvPr/>
        </p:nvCxnSpPr>
        <p:spPr bwMode="auto">
          <a:xfrm rot="16200000" flipH="1">
            <a:off x="5067300" y="2476500"/>
            <a:ext cx="838200" cy="1828800"/>
          </a:xfrm>
          <a:prstGeom prst="bentConnector3">
            <a:avLst>
              <a:gd name="adj1" fmla="val 50000"/>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AutoShape 11"/>
          <p:cNvSpPr>
            <a:spLocks noChangeArrowheads="1"/>
          </p:cNvSpPr>
          <p:nvPr/>
        </p:nvSpPr>
        <p:spPr bwMode="auto">
          <a:xfrm>
            <a:off x="2801112" y="5257800"/>
            <a:ext cx="3581400" cy="1066800"/>
          </a:xfrm>
          <a:prstGeom prst="flowChartProcess">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r>
              <a:rPr lang="es-ES_tradnl" altLang="es-CL" sz="3200" b="0">
                <a:effectLst>
                  <a:outerShdw blurRad="38100" dist="38100" dir="2700000" algn="tl">
                    <a:srgbClr val="000000"/>
                  </a:outerShdw>
                </a:effectLst>
                <a:latin typeface="Trebuchet MS" panose="020B0603020202020204" pitchFamily="34" charset="0"/>
              </a:rPr>
              <a:t>Depto. AB.</a:t>
            </a:r>
          </a:p>
          <a:p>
            <a:pPr algn="ctr" eaLnBrk="1" hangingPunct="1">
              <a:defRPr/>
            </a:pPr>
            <a:r>
              <a:rPr lang="es-ES_tradnl" altLang="es-CL" sz="3200" b="0">
                <a:effectLst>
                  <a:outerShdw blurRad="38100" dist="38100" dir="2700000" algn="tl">
                    <a:srgbClr val="000000"/>
                  </a:outerShdw>
                </a:effectLst>
                <a:latin typeface="Trebuchet MS" panose="020B0603020202020204" pitchFamily="34" charset="0"/>
              </a:rPr>
              <a:t>Cargo Materiales</a:t>
            </a:r>
          </a:p>
        </p:txBody>
      </p:sp>
      <p:sp>
        <p:nvSpPr>
          <p:cNvPr id="13" name="Abrir llave 12"/>
          <p:cNvSpPr/>
          <p:nvPr/>
        </p:nvSpPr>
        <p:spPr>
          <a:xfrm rot="16200000">
            <a:off x="4302252" y="2260092"/>
            <a:ext cx="627888" cy="5093208"/>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Tree>
    <p:extLst>
      <p:ext uri="{BB962C8B-B14F-4D97-AF65-F5344CB8AC3E}">
        <p14:creationId xmlns:p14="http://schemas.microsoft.com/office/powerpoint/2010/main" val="294253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71500" y="282575"/>
            <a:ext cx="8596668" cy="1320800"/>
          </a:xfrm>
        </p:spPr>
        <p:txBody>
          <a:bodyPr/>
          <a:lstStyle/>
          <a:p>
            <a:r>
              <a:rPr lang="es-CL" dirty="0"/>
              <a:t>Control de Inventarios</a:t>
            </a:r>
          </a:p>
        </p:txBody>
      </p:sp>
      <p:sp>
        <p:nvSpPr>
          <p:cNvPr id="3" name="Marcador de contenido 2"/>
          <p:cNvSpPr>
            <a:spLocks noGrp="1"/>
          </p:cNvSpPr>
          <p:nvPr>
            <p:ph idx="1"/>
          </p:nvPr>
        </p:nvSpPr>
        <p:spPr/>
        <p:txBody>
          <a:bodyPr/>
          <a:lstStyle/>
          <a:p>
            <a:endParaRPr lang="es-CL"/>
          </a:p>
        </p:txBody>
      </p:sp>
      <p:sp>
        <p:nvSpPr>
          <p:cNvPr id="4" name="Rectangle 53"/>
          <p:cNvSpPr>
            <a:spLocks noChangeArrowheads="1"/>
          </p:cNvSpPr>
          <p:nvPr/>
        </p:nvSpPr>
        <p:spPr bwMode="auto">
          <a:xfrm>
            <a:off x="0" y="2997200"/>
            <a:ext cx="9144000" cy="345598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800">
                <a:latin typeface="Trebuchet MS" panose="020B0603020202020204" pitchFamily="34" charset="0"/>
              </a:rPr>
              <a:t>DISTRITO FLOTA</a:t>
            </a: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p:txBody>
      </p:sp>
      <p:sp>
        <p:nvSpPr>
          <p:cNvPr id="5" name="Rectangle 52"/>
          <p:cNvSpPr>
            <a:spLocks noChangeArrowheads="1"/>
          </p:cNvSpPr>
          <p:nvPr/>
        </p:nvSpPr>
        <p:spPr bwMode="auto">
          <a:xfrm>
            <a:off x="0" y="1125538"/>
            <a:ext cx="9144000" cy="1655762"/>
          </a:xfrm>
          <a:prstGeom prst="rect">
            <a:avLst/>
          </a:prstGeom>
          <a:solidFill>
            <a:srgbClr val="3366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800">
                <a:latin typeface="Trebuchet MS" panose="020B0603020202020204" pitchFamily="34" charset="0"/>
              </a:rPr>
              <a:t>DISTRITO</a:t>
            </a:r>
            <a:r>
              <a:rPr lang="es-ES_tradnl" altLang="es-CL" sz="1800">
                <a:solidFill>
                  <a:srgbClr val="00FF00"/>
                </a:solidFill>
                <a:latin typeface="Trebuchet MS" panose="020B0603020202020204" pitchFamily="34" charset="0"/>
              </a:rPr>
              <a:t> </a:t>
            </a:r>
            <a:r>
              <a:rPr lang="es-ES_tradnl" altLang="es-CL" sz="1800">
                <a:latin typeface="Trebuchet MS" panose="020B0603020202020204" pitchFamily="34" charset="0"/>
              </a:rPr>
              <a:t>ARMA</a:t>
            </a: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a:p>
            <a:pPr algn="ctr" eaLnBrk="1" hangingPunct="1"/>
            <a:endParaRPr lang="es-ES_tradnl" altLang="es-CL" sz="1800">
              <a:latin typeface="Trebuchet MS" panose="020B0603020202020204" pitchFamily="34" charset="0"/>
            </a:endParaRPr>
          </a:p>
        </p:txBody>
      </p:sp>
      <p:grpSp>
        <p:nvGrpSpPr>
          <p:cNvPr id="6" name="Group 57"/>
          <p:cNvGrpSpPr>
            <a:grpSpLocks/>
          </p:cNvGrpSpPr>
          <p:nvPr/>
        </p:nvGrpSpPr>
        <p:grpSpPr bwMode="auto">
          <a:xfrm>
            <a:off x="457200" y="1844675"/>
            <a:ext cx="2946400" cy="3032125"/>
            <a:chOff x="288" y="1162"/>
            <a:chExt cx="1856" cy="1910"/>
          </a:xfrm>
        </p:grpSpPr>
        <p:grpSp>
          <p:nvGrpSpPr>
            <p:cNvPr id="7" name="Group 20"/>
            <p:cNvGrpSpPr>
              <a:grpSpLocks/>
            </p:cNvGrpSpPr>
            <p:nvPr/>
          </p:nvGrpSpPr>
          <p:grpSpPr bwMode="auto">
            <a:xfrm>
              <a:off x="961" y="1162"/>
              <a:ext cx="1183" cy="1281"/>
              <a:chOff x="961" y="1162"/>
              <a:chExt cx="1183" cy="1281"/>
            </a:xfrm>
          </p:grpSpPr>
          <p:sp>
            <p:nvSpPr>
              <p:cNvPr id="10" name="Text Box 21"/>
              <p:cNvSpPr txBox="1">
                <a:spLocks noChangeArrowheads="1"/>
              </p:cNvSpPr>
              <p:nvPr/>
            </p:nvSpPr>
            <p:spPr bwMode="auto">
              <a:xfrm>
                <a:off x="1247" y="1162"/>
                <a:ext cx="482" cy="1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s-ES_tradnl" altLang="es-CL" sz="1400" b="0">
                    <a:solidFill>
                      <a:srgbClr val="FF0000"/>
                    </a:solidFill>
                    <a:effectLst>
                      <a:outerShdw blurRad="38100" dist="38100" dir="2700000" algn="tl">
                        <a:srgbClr val="FFFFFF"/>
                      </a:outerShdw>
                    </a:effectLst>
                    <a:latin typeface="Trebuchet MS" panose="020B0603020202020204" pitchFamily="34" charset="0"/>
                  </a:rPr>
                  <a:t>PEDIDO</a:t>
                </a:r>
              </a:p>
            </p:txBody>
          </p:sp>
          <p:sp>
            <p:nvSpPr>
              <p:cNvPr id="11" name="Text Box 22"/>
              <p:cNvSpPr txBox="1">
                <a:spLocks noChangeArrowheads="1"/>
              </p:cNvSpPr>
              <p:nvPr/>
            </p:nvSpPr>
            <p:spPr bwMode="auto">
              <a:xfrm>
                <a:off x="1565" y="2251"/>
                <a:ext cx="579" cy="1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s-ES_tradnl" altLang="es-CL" sz="1400" b="0">
                    <a:solidFill>
                      <a:srgbClr val="FF0000"/>
                    </a:solidFill>
                    <a:effectLst>
                      <a:outerShdw blurRad="38100" dist="38100" dir="2700000" algn="tl">
                        <a:srgbClr val="FFFFFF"/>
                      </a:outerShdw>
                    </a:effectLst>
                    <a:latin typeface="Trebuchet MS" panose="020B0603020202020204" pitchFamily="34" charset="0"/>
                  </a:rPr>
                  <a:t>ENTREGA</a:t>
                </a:r>
              </a:p>
            </p:txBody>
          </p:sp>
          <p:sp>
            <p:nvSpPr>
              <p:cNvPr id="12" name="Line 23"/>
              <p:cNvSpPr>
                <a:spLocks noChangeShapeType="1"/>
              </p:cNvSpPr>
              <p:nvPr/>
            </p:nvSpPr>
            <p:spPr bwMode="auto">
              <a:xfrm>
                <a:off x="961" y="1752"/>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3" name="Line 24"/>
              <p:cNvSpPr>
                <a:spLocks noChangeShapeType="1"/>
              </p:cNvSpPr>
              <p:nvPr/>
            </p:nvSpPr>
            <p:spPr bwMode="auto">
              <a:xfrm flipV="1">
                <a:off x="1057" y="1752"/>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cxnSp>
          <p:nvCxnSpPr>
            <p:cNvPr id="8" name="AutoShape 16"/>
            <p:cNvCxnSpPr>
              <a:cxnSpLocks noChangeShapeType="1"/>
              <a:stCxn id="21" idx="1"/>
              <a:endCxn id="24" idx="1"/>
            </p:cNvCxnSpPr>
            <p:nvPr/>
          </p:nvCxnSpPr>
          <p:spPr bwMode="auto">
            <a:xfrm rot="10800000">
              <a:off x="288" y="1320"/>
              <a:ext cx="144" cy="1752"/>
            </a:xfrm>
            <a:prstGeom prst="bentConnector3">
              <a:avLst>
                <a:gd name="adj1" fmla="val 200000"/>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AutoShape 17"/>
            <p:cNvCxnSpPr>
              <a:cxnSpLocks noChangeShapeType="1"/>
              <a:stCxn id="21" idx="1"/>
              <a:endCxn id="25" idx="1"/>
            </p:cNvCxnSpPr>
            <p:nvPr/>
          </p:nvCxnSpPr>
          <p:spPr bwMode="auto">
            <a:xfrm rot="10800000" flipH="1">
              <a:off x="432" y="1512"/>
              <a:ext cx="672" cy="1560"/>
            </a:xfrm>
            <a:prstGeom prst="bentConnector3">
              <a:avLst>
                <a:gd name="adj1" fmla="val -21431"/>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4" name="Group 56"/>
          <p:cNvGrpSpPr>
            <a:grpSpLocks/>
          </p:cNvGrpSpPr>
          <p:nvPr/>
        </p:nvGrpSpPr>
        <p:grpSpPr bwMode="auto">
          <a:xfrm>
            <a:off x="685800" y="3200400"/>
            <a:ext cx="1676400" cy="1981200"/>
            <a:chOff x="432" y="2016"/>
            <a:chExt cx="1056" cy="1248"/>
          </a:xfrm>
        </p:grpSpPr>
        <p:grpSp>
          <p:nvGrpSpPr>
            <p:cNvPr id="15" name="Group 5"/>
            <p:cNvGrpSpPr>
              <a:grpSpLocks/>
            </p:cNvGrpSpPr>
            <p:nvPr/>
          </p:nvGrpSpPr>
          <p:grpSpPr bwMode="auto">
            <a:xfrm>
              <a:off x="432" y="2880"/>
              <a:ext cx="432" cy="384"/>
              <a:chOff x="528" y="1920"/>
              <a:chExt cx="432" cy="384"/>
            </a:xfrm>
          </p:grpSpPr>
          <p:sp>
            <p:nvSpPr>
              <p:cNvPr id="21" name="Rectangle 6"/>
              <p:cNvSpPr>
                <a:spLocks noChangeArrowheads="1"/>
              </p:cNvSpPr>
              <p:nvPr/>
            </p:nvSpPr>
            <p:spPr bwMode="auto">
              <a:xfrm>
                <a:off x="528" y="1920"/>
                <a:ext cx="432" cy="384"/>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lang="es-ES_tradnl" altLang="es-CL" sz="1400" b="0">
                  <a:effectLst>
                    <a:outerShdw blurRad="38100" dist="38100" dir="2700000" algn="tl">
                      <a:srgbClr val="C0C0C0"/>
                    </a:outerShdw>
                  </a:effectLst>
                  <a:latin typeface="Trebuchet MS" panose="020B0603020202020204" pitchFamily="34" charset="0"/>
                </a:endParaRPr>
              </a:p>
              <a:p>
                <a:pPr algn="ctr" eaLnBrk="1" hangingPunct="1">
                  <a:defRPr/>
                </a:pPr>
                <a:endParaRPr lang="es-ES_tradnl" altLang="es-CL" sz="1400" b="0">
                  <a:effectLst>
                    <a:outerShdw blurRad="38100" dist="38100" dir="2700000" algn="tl">
                      <a:srgbClr val="C0C0C0"/>
                    </a:outerShdw>
                  </a:effectLst>
                  <a:latin typeface="Trebuchet MS" panose="020B0603020202020204" pitchFamily="34" charset="0"/>
                </a:endParaRPr>
              </a:p>
              <a:p>
                <a:pPr algn="ctr" eaLnBrk="1" hangingPunct="1">
                  <a:defRPr/>
                </a:pPr>
                <a:endParaRPr lang="es-ES_tradnl" altLang="es-CL" sz="1400" b="0">
                  <a:effectLst>
                    <a:outerShdw blurRad="38100" dist="38100" dir="2700000" algn="tl">
                      <a:srgbClr val="C0C0C0"/>
                    </a:outerShdw>
                  </a:effectLst>
                  <a:latin typeface="Trebuchet MS" panose="020B0603020202020204" pitchFamily="34" charset="0"/>
                </a:endParaRPr>
              </a:p>
            </p:txBody>
          </p:sp>
          <p:graphicFrame>
            <p:nvGraphicFramePr>
              <p:cNvPr id="22" name="Object 7"/>
              <p:cNvGraphicFramePr>
                <a:graphicFrameLocks noChangeAspect="1"/>
              </p:cNvGraphicFramePr>
              <p:nvPr/>
            </p:nvGraphicFramePr>
            <p:xfrm>
              <a:off x="624" y="1966"/>
              <a:ext cx="265" cy="290"/>
            </p:xfrm>
            <a:graphic>
              <a:graphicData uri="http://schemas.openxmlformats.org/presentationml/2006/ole">
                <mc:AlternateContent xmlns:mc="http://schemas.openxmlformats.org/markup-compatibility/2006">
                  <mc:Choice xmlns:v="urn:schemas-microsoft-com:vml" Requires="v">
                    <p:oleObj spid="_x0000_s4122" name="Imagen" r:id="rId3" imgW="2895737" imgH="3038448" progId="MS_ClipArt_Gallery.2">
                      <p:embed/>
                    </p:oleObj>
                  </mc:Choice>
                  <mc:Fallback>
                    <p:oleObj name="Imagen" r:id="rId3" imgW="2895737" imgH="3038448"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 y="1966"/>
                            <a:ext cx="265" cy="2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16" name="Rectangle 11"/>
            <p:cNvSpPr>
              <a:spLocks noChangeArrowheads="1"/>
            </p:cNvSpPr>
            <p:nvPr/>
          </p:nvSpPr>
          <p:spPr bwMode="auto">
            <a:xfrm>
              <a:off x="864" y="2496"/>
              <a:ext cx="480"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Pañol 2</a:t>
              </a:r>
            </a:p>
          </p:txBody>
        </p:sp>
        <p:sp>
          <p:nvSpPr>
            <p:cNvPr id="17" name="Rectangle 12"/>
            <p:cNvSpPr>
              <a:spLocks noChangeArrowheads="1"/>
            </p:cNvSpPr>
            <p:nvPr/>
          </p:nvSpPr>
          <p:spPr bwMode="auto">
            <a:xfrm>
              <a:off x="864" y="2160"/>
              <a:ext cx="480"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Pañol 1</a:t>
              </a:r>
            </a:p>
          </p:txBody>
        </p:sp>
        <p:sp>
          <p:nvSpPr>
            <p:cNvPr id="18" name="Rectangle 13"/>
            <p:cNvSpPr>
              <a:spLocks noChangeArrowheads="1"/>
            </p:cNvSpPr>
            <p:nvPr/>
          </p:nvSpPr>
          <p:spPr bwMode="auto">
            <a:xfrm>
              <a:off x="720" y="2016"/>
              <a:ext cx="768" cy="768"/>
            </a:xfrm>
            <a:prstGeom prst="rect">
              <a:avLst/>
            </a:prstGeom>
            <a:noFill/>
            <a:ln w="9525"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solidFill>
                    <a:srgbClr val="FFFFFF"/>
                  </a:solidFill>
                  <a:latin typeface="Trebuchet MS" panose="020B0603020202020204" pitchFamily="34" charset="0"/>
                </a:rPr>
                <a:t>Depto. AB</a:t>
              </a:r>
            </a:p>
          </p:txBody>
        </p:sp>
        <p:cxnSp>
          <p:nvCxnSpPr>
            <p:cNvPr id="19" name="AutoShape 18"/>
            <p:cNvCxnSpPr>
              <a:cxnSpLocks noChangeShapeType="1"/>
              <a:stCxn id="21" idx="0"/>
              <a:endCxn id="17" idx="1"/>
            </p:cNvCxnSpPr>
            <p:nvPr/>
          </p:nvCxnSpPr>
          <p:spPr bwMode="auto">
            <a:xfrm rot="-5400000">
              <a:off x="432" y="2448"/>
              <a:ext cx="648" cy="216"/>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AutoShape 19"/>
            <p:cNvCxnSpPr>
              <a:cxnSpLocks noChangeShapeType="1"/>
              <a:stCxn id="21" idx="0"/>
              <a:endCxn id="16" idx="1"/>
            </p:cNvCxnSpPr>
            <p:nvPr/>
          </p:nvCxnSpPr>
          <p:spPr bwMode="auto">
            <a:xfrm rot="-5400000">
              <a:off x="600" y="2616"/>
              <a:ext cx="312" cy="216"/>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23" name="Group 55"/>
          <p:cNvGrpSpPr>
            <a:grpSpLocks/>
          </p:cNvGrpSpPr>
          <p:nvPr/>
        </p:nvGrpSpPr>
        <p:grpSpPr bwMode="auto">
          <a:xfrm>
            <a:off x="304800" y="1752600"/>
            <a:ext cx="2895600" cy="914400"/>
            <a:chOff x="192" y="1104"/>
            <a:chExt cx="1824" cy="576"/>
          </a:xfrm>
        </p:grpSpPr>
        <p:sp>
          <p:nvSpPr>
            <p:cNvPr id="24" name="Rectangle 14"/>
            <p:cNvSpPr>
              <a:spLocks noChangeArrowheads="1"/>
            </p:cNvSpPr>
            <p:nvPr/>
          </p:nvSpPr>
          <p:spPr bwMode="auto">
            <a:xfrm>
              <a:off x="288" y="1248"/>
              <a:ext cx="768"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CARGO CRA</a:t>
              </a:r>
            </a:p>
          </p:txBody>
        </p:sp>
        <p:sp>
          <p:nvSpPr>
            <p:cNvPr id="25" name="Rectangle 15"/>
            <p:cNvSpPr>
              <a:spLocks noChangeArrowheads="1"/>
            </p:cNvSpPr>
            <p:nvPr/>
          </p:nvSpPr>
          <p:spPr bwMode="auto">
            <a:xfrm>
              <a:off x="1104" y="1440"/>
              <a:ext cx="768"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CARGO MN</a:t>
              </a:r>
            </a:p>
          </p:txBody>
        </p:sp>
        <p:sp>
          <p:nvSpPr>
            <p:cNvPr id="26" name="Rectangle 25"/>
            <p:cNvSpPr>
              <a:spLocks noChangeArrowheads="1"/>
            </p:cNvSpPr>
            <p:nvPr/>
          </p:nvSpPr>
          <p:spPr bwMode="auto">
            <a:xfrm>
              <a:off x="192" y="1104"/>
              <a:ext cx="1824" cy="576"/>
            </a:xfrm>
            <a:prstGeom prst="rect">
              <a:avLst/>
            </a:prstGeom>
            <a:noFill/>
            <a:ln w="9525"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endParaRPr lang="es-CL" altLang="es-CL"/>
            </a:p>
          </p:txBody>
        </p:sp>
      </p:grpSp>
      <p:grpSp>
        <p:nvGrpSpPr>
          <p:cNvPr id="27" name="Group 59"/>
          <p:cNvGrpSpPr>
            <a:grpSpLocks/>
          </p:cNvGrpSpPr>
          <p:nvPr/>
        </p:nvGrpSpPr>
        <p:grpSpPr bwMode="auto">
          <a:xfrm>
            <a:off x="6705600" y="3200400"/>
            <a:ext cx="1676400" cy="1981200"/>
            <a:chOff x="4224" y="2016"/>
            <a:chExt cx="1056" cy="1248"/>
          </a:xfrm>
        </p:grpSpPr>
        <p:grpSp>
          <p:nvGrpSpPr>
            <p:cNvPr id="28" name="Group 8"/>
            <p:cNvGrpSpPr>
              <a:grpSpLocks/>
            </p:cNvGrpSpPr>
            <p:nvPr/>
          </p:nvGrpSpPr>
          <p:grpSpPr bwMode="auto">
            <a:xfrm>
              <a:off x="4848" y="2880"/>
              <a:ext cx="432" cy="384"/>
              <a:chOff x="528" y="1920"/>
              <a:chExt cx="432" cy="384"/>
            </a:xfrm>
          </p:grpSpPr>
          <p:sp>
            <p:nvSpPr>
              <p:cNvPr id="34" name="Rectangle 9"/>
              <p:cNvSpPr>
                <a:spLocks noChangeArrowheads="1"/>
              </p:cNvSpPr>
              <p:nvPr/>
            </p:nvSpPr>
            <p:spPr bwMode="auto">
              <a:xfrm>
                <a:off x="528" y="1920"/>
                <a:ext cx="432" cy="384"/>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lang="es-ES_tradnl" altLang="es-CL" sz="1400" b="0">
                  <a:effectLst>
                    <a:outerShdw blurRad="38100" dist="38100" dir="2700000" algn="tl">
                      <a:srgbClr val="C0C0C0"/>
                    </a:outerShdw>
                  </a:effectLst>
                  <a:latin typeface="Trebuchet MS" panose="020B0603020202020204" pitchFamily="34" charset="0"/>
                </a:endParaRPr>
              </a:p>
              <a:p>
                <a:pPr algn="ctr" eaLnBrk="1" hangingPunct="1">
                  <a:defRPr/>
                </a:pPr>
                <a:endParaRPr lang="es-ES_tradnl" altLang="es-CL" sz="1400" b="0">
                  <a:effectLst>
                    <a:outerShdw blurRad="38100" dist="38100" dir="2700000" algn="tl">
                      <a:srgbClr val="C0C0C0"/>
                    </a:outerShdw>
                  </a:effectLst>
                  <a:latin typeface="Trebuchet MS" panose="020B0603020202020204" pitchFamily="34" charset="0"/>
                </a:endParaRPr>
              </a:p>
              <a:p>
                <a:pPr algn="ctr" eaLnBrk="1" hangingPunct="1">
                  <a:defRPr/>
                </a:pPr>
                <a:endParaRPr lang="es-ES_tradnl" altLang="es-CL" sz="1400" b="0">
                  <a:effectLst>
                    <a:outerShdw blurRad="38100" dist="38100" dir="2700000" algn="tl">
                      <a:srgbClr val="C0C0C0"/>
                    </a:outerShdw>
                  </a:effectLst>
                  <a:latin typeface="Trebuchet MS" panose="020B0603020202020204" pitchFamily="34" charset="0"/>
                </a:endParaRPr>
              </a:p>
            </p:txBody>
          </p:sp>
          <p:graphicFrame>
            <p:nvGraphicFramePr>
              <p:cNvPr id="35" name="Object 10"/>
              <p:cNvGraphicFramePr>
                <a:graphicFrameLocks noChangeAspect="1"/>
              </p:cNvGraphicFramePr>
              <p:nvPr/>
            </p:nvGraphicFramePr>
            <p:xfrm>
              <a:off x="624" y="1966"/>
              <a:ext cx="265" cy="290"/>
            </p:xfrm>
            <a:graphic>
              <a:graphicData uri="http://schemas.openxmlformats.org/presentationml/2006/ole">
                <mc:AlternateContent xmlns:mc="http://schemas.openxmlformats.org/markup-compatibility/2006">
                  <mc:Choice xmlns:v="urn:schemas-microsoft-com:vml" Requires="v">
                    <p:oleObj spid="_x0000_s4123" name="Imagen" r:id="rId5" imgW="2895737" imgH="3038448" progId="MS_ClipArt_Gallery.2">
                      <p:embed/>
                    </p:oleObj>
                  </mc:Choice>
                  <mc:Fallback>
                    <p:oleObj name="Imagen" r:id="rId5" imgW="2895737" imgH="3038448" progId="MS_ClipArt_Gallery.2">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 y="1966"/>
                            <a:ext cx="265" cy="2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29" name="Rectangle 28"/>
            <p:cNvSpPr>
              <a:spLocks noChangeArrowheads="1"/>
            </p:cNvSpPr>
            <p:nvPr/>
          </p:nvSpPr>
          <p:spPr bwMode="auto">
            <a:xfrm>
              <a:off x="4368" y="2496"/>
              <a:ext cx="480"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Pañol 2</a:t>
              </a:r>
            </a:p>
          </p:txBody>
        </p:sp>
        <p:sp>
          <p:nvSpPr>
            <p:cNvPr id="30" name="Rectangle 29"/>
            <p:cNvSpPr>
              <a:spLocks noChangeArrowheads="1"/>
            </p:cNvSpPr>
            <p:nvPr/>
          </p:nvSpPr>
          <p:spPr bwMode="auto">
            <a:xfrm>
              <a:off x="4368" y="2160"/>
              <a:ext cx="480"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Pañol 1</a:t>
              </a:r>
            </a:p>
          </p:txBody>
        </p:sp>
        <p:sp>
          <p:nvSpPr>
            <p:cNvPr id="31" name="Rectangle 30"/>
            <p:cNvSpPr>
              <a:spLocks noChangeArrowheads="1"/>
            </p:cNvSpPr>
            <p:nvPr/>
          </p:nvSpPr>
          <p:spPr bwMode="auto">
            <a:xfrm>
              <a:off x="4224" y="2016"/>
              <a:ext cx="768" cy="768"/>
            </a:xfrm>
            <a:prstGeom prst="rect">
              <a:avLst/>
            </a:prstGeom>
            <a:noFill/>
            <a:ln w="9525"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solidFill>
                    <a:srgbClr val="FFFFFF"/>
                  </a:solidFill>
                  <a:latin typeface="Trebuchet MS" panose="020B0603020202020204" pitchFamily="34" charset="0"/>
                </a:rPr>
                <a:t>Depto. AB</a:t>
              </a:r>
            </a:p>
          </p:txBody>
        </p:sp>
        <p:cxnSp>
          <p:nvCxnSpPr>
            <p:cNvPr id="32" name="AutoShape 31"/>
            <p:cNvCxnSpPr>
              <a:cxnSpLocks noChangeShapeType="1"/>
              <a:endCxn id="30" idx="3"/>
            </p:cNvCxnSpPr>
            <p:nvPr/>
          </p:nvCxnSpPr>
          <p:spPr bwMode="auto">
            <a:xfrm rot="5400000" flipH="1">
              <a:off x="4644" y="2436"/>
              <a:ext cx="624" cy="216"/>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AutoShape 32"/>
            <p:cNvCxnSpPr>
              <a:cxnSpLocks noChangeShapeType="1"/>
              <a:stCxn id="34" idx="0"/>
              <a:endCxn id="29" idx="3"/>
            </p:cNvCxnSpPr>
            <p:nvPr/>
          </p:nvCxnSpPr>
          <p:spPr bwMode="auto">
            <a:xfrm rot="5400000" flipH="1">
              <a:off x="4800" y="2616"/>
              <a:ext cx="312" cy="216"/>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36" name="Group 58"/>
          <p:cNvGrpSpPr>
            <a:grpSpLocks/>
          </p:cNvGrpSpPr>
          <p:nvPr/>
        </p:nvGrpSpPr>
        <p:grpSpPr bwMode="auto">
          <a:xfrm>
            <a:off x="5867400" y="1752600"/>
            <a:ext cx="2895600" cy="914400"/>
            <a:chOff x="3696" y="1104"/>
            <a:chExt cx="1824" cy="576"/>
          </a:xfrm>
        </p:grpSpPr>
        <p:sp>
          <p:nvSpPr>
            <p:cNvPr id="37" name="Rectangle 33"/>
            <p:cNvSpPr>
              <a:spLocks noChangeArrowheads="1"/>
            </p:cNvSpPr>
            <p:nvPr/>
          </p:nvSpPr>
          <p:spPr bwMode="auto">
            <a:xfrm>
              <a:off x="4656" y="1248"/>
              <a:ext cx="768"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CARGO ART</a:t>
              </a:r>
            </a:p>
          </p:txBody>
        </p:sp>
        <p:sp>
          <p:nvSpPr>
            <p:cNvPr id="38" name="Rectangle 34"/>
            <p:cNvSpPr>
              <a:spLocks noChangeArrowheads="1"/>
            </p:cNvSpPr>
            <p:nvPr/>
          </p:nvSpPr>
          <p:spPr bwMode="auto">
            <a:xfrm>
              <a:off x="3840" y="1440"/>
              <a:ext cx="768" cy="14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CARGO TC</a:t>
              </a:r>
            </a:p>
          </p:txBody>
        </p:sp>
        <p:sp>
          <p:nvSpPr>
            <p:cNvPr id="39" name="Rectangle 35"/>
            <p:cNvSpPr>
              <a:spLocks noChangeArrowheads="1"/>
            </p:cNvSpPr>
            <p:nvPr/>
          </p:nvSpPr>
          <p:spPr bwMode="auto">
            <a:xfrm>
              <a:off x="3696" y="1104"/>
              <a:ext cx="1824" cy="576"/>
            </a:xfrm>
            <a:prstGeom prst="rect">
              <a:avLst/>
            </a:prstGeom>
            <a:noFill/>
            <a:ln w="9525"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endParaRPr lang="es-CL" altLang="es-CL"/>
            </a:p>
          </p:txBody>
        </p:sp>
      </p:grpSp>
      <p:cxnSp>
        <p:nvCxnSpPr>
          <p:cNvPr id="40" name="AutoShape 36"/>
          <p:cNvCxnSpPr>
            <a:cxnSpLocks noChangeShapeType="1"/>
            <a:stCxn id="34" idx="3"/>
            <a:endCxn id="38" idx="3"/>
          </p:cNvCxnSpPr>
          <p:nvPr/>
        </p:nvCxnSpPr>
        <p:spPr bwMode="auto">
          <a:xfrm flipH="1" flipV="1">
            <a:off x="7315200" y="2400300"/>
            <a:ext cx="1066800" cy="2476500"/>
          </a:xfrm>
          <a:prstGeom prst="bentConnector3">
            <a:avLst>
              <a:gd name="adj1" fmla="val -21431"/>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37"/>
          <p:cNvCxnSpPr>
            <a:cxnSpLocks noChangeShapeType="1"/>
            <a:stCxn id="34" idx="3"/>
            <a:endCxn id="37" idx="3"/>
          </p:cNvCxnSpPr>
          <p:nvPr/>
        </p:nvCxnSpPr>
        <p:spPr bwMode="auto">
          <a:xfrm flipV="1">
            <a:off x="8382000" y="2095500"/>
            <a:ext cx="228600" cy="2781300"/>
          </a:xfrm>
          <a:prstGeom prst="bentConnector3">
            <a:avLst>
              <a:gd name="adj1" fmla="val 200000"/>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2" name="Group 60"/>
          <p:cNvGrpSpPr>
            <a:grpSpLocks/>
          </p:cNvGrpSpPr>
          <p:nvPr/>
        </p:nvGrpSpPr>
        <p:grpSpPr bwMode="auto">
          <a:xfrm>
            <a:off x="3200400" y="2057400"/>
            <a:ext cx="2667000" cy="304800"/>
            <a:chOff x="2016" y="1296"/>
            <a:chExt cx="1680" cy="192"/>
          </a:xfrm>
        </p:grpSpPr>
        <p:sp>
          <p:nvSpPr>
            <p:cNvPr id="43" name="Text Box 26"/>
            <p:cNvSpPr txBox="1">
              <a:spLocks noChangeArrowheads="1"/>
            </p:cNvSpPr>
            <p:nvPr/>
          </p:nvSpPr>
          <p:spPr bwMode="auto">
            <a:xfrm>
              <a:off x="2544" y="1296"/>
              <a:ext cx="631" cy="1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s-ES_tradnl" altLang="es-CL" sz="1400">
                  <a:solidFill>
                    <a:srgbClr val="FFFF99"/>
                  </a:solidFill>
                  <a:effectLst>
                    <a:outerShdw blurRad="38100" dist="38100" dir="2700000" algn="tl">
                      <a:srgbClr val="FFFFFF"/>
                    </a:outerShdw>
                  </a:effectLst>
                  <a:latin typeface="Trebuchet MS" panose="020B0603020202020204" pitchFamily="34" charset="0"/>
                </a:rPr>
                <a:t>USUARIOS</a:t>
              </a:r>
            </a:p>
          </p:txBody>
        </p:sp>
        <p:cxnSp>
          <p:nvCxnSpPr>
            <p:cNvPr id="44" name="AutoShape 27"/>
            <p:cNvCxnSpPr>
              <a:cxnSpLocks noChangeShapeType="1"/>
              <a:stCxn id="26" idx="3"/>
              <a:endCxn id="43" idx="1"/>
            </p:cNvCxnSpPr>
            <p:nvPr/>
          </p:nvCxnSpPr>
          <p:spPr bwMode="auto">
            <a:xfrm>
              <a:off x="2016" y="1392"/>
              <a:ext cx="528" cy="0"/>
            </a:xfrm>
            <a:prstGeom prst="straightConnector1">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AutoShape 38"/>
            <p:cNvCxnSpPr>
              <a:cxnSpLocks noChangeShapeType="1"/>
              <a:stCxn id="39" idx="1"/>
              <a:endCxn id="43" idx="3"/>
            </p:cNvCxnSpPr>
            <p:nvPr/>
          </p:nvCxnSpPr>
          <p:spPr bwMode="auto">
            <a:xfrm flipH="1">
              <a:off x="3175" y="1392"/>
              <a:ext cx="521" cy="0"/>
            </a:xfrm>
            <a:prstGeom prst="straightConnector1">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46" name="Group 39"/>
          <p:cNvGrpSpPr>
            <a:grpSpLocks/>
          </p:cNvGrpSpPr>
          <p:nvPr/>
        </p:nvGrpSpPr>
        <p:grpSpPr bwMode="auto">
          <a:xfrm>
            <a:off x="5508625" y="1916113"/>
            <a:ext cx="1858963" cy="2033587"/>
            <a:chOff x="3470" y="1207"/>
            <a:chExt cx="1171" cy="1281"/>
          </a:xfrm>
        </p:grpSpPr>
        <p:sp>
          <p:nvSpPr>
            <p:cNvPr id="47" name="Text Box 40"/>
            <p:cNvSpPr txBox="1">
              <a:spLocks noChangeArrowheads="1"/>
            </p:cNvSpPr>
            <p:nvPr/>
          </p:nvSpPr>
          <p:spPr bwMode="auto">
            <a:xfrm>
              <a:off x="3923" y="1207"/>
              <a:ext cx="482" cy="1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s-ES_tradnl" altLang="es-CL" sz="1400" b="0">
                  <a:solidFill>
                    <a:srgbClr val="FF0000"/>
                  </a:solidFill>
                  <a:effectLst>
                    <a:outerShdw blurRad="38100" dist="38100" dir="2700000" algn="tl">
                      <a:srgbClr val="FFFFFF"/>
                    </a:outerShdw>
                  </a:effectLst>
                  <a:latin typeface="Trebuchet MS" panose="020B0603020202020204" pitchFamily="34" charset="0"/>
                </a:rPr>
                <a:t>PEDIDO</a:t>
              </a:r>
            </a:p>
          </p:txBody>
        </p:sp>
        <p:sp>
          <p:nvSpPr>
            <p:cNvPr id="48" name="Text Box 41"/>
            <p:cNvSpPr txBox="1">
              <a:spLocks noChangeArrowheads="1"/>
            </p:cNvSpPr>
            <p:nvPr/>
          </p:nvSpPr>
          <p:spPr bwMode="auto">
            <a:xfrm>
              <a:off x="3470" y="2296"/>
              <a:ext cx="579" cy="1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s-ES_tradnl" altLang="es-CL" sz="1400" b="0">
                  <a:solidFill>
                    <a:srgbClr val="FF0000"/>
                  </a:solidFill>
                  <a:effectLst>
                    <a:outerShdw blurRad="38100" dist="38100" dir="2700000" algn="tl">
                      <a:srgbClr val="FFFFFF"/>
                    </a:outerShdw>
                  </a:effectLst>
                  <a:latin typeface="Trebuchet MS" panose="020B0603020202020204" pitchFamily="34" charset="0"/>
                </a:rPr>
                <a:t>ENTREGA</a:t>
              </a:r>
            </a:p>
          </p:txBody>
        </p:sp>
        <p:sp>
          <p:nvSpPr>
            <p:cNvPr id="49" name="Line 42"/>
            <p:cNvSpPr>
              <a:spLocks noChangeShapeType="1"/>
            </p:cNvSpPr>
            <p:nvPr/>
          </p:nvSpPr>
          <p:spPr bwMode="auto">
            <a:xfrm>
              <a:off x="4558" y="1752"/>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0" name="Line 43"/>
            <p:cNvSpPr>
              <a:spLocks noChangeShapeType="1"/>
            </p:cNvSpPr>
            <p:nvPr/>
          </p:nvSpPr>
          <p:spPr bwMode="auto">
            <a:xfrm flipV="1">
              <a:off x="4641" y="1706"/>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51" name="Group 62"/>
          <p:cNvGrpSpPr>
            <a:grpSpLocks/>
          </p:cNvGrpSpPr>
          <p:nvPr/>
        </p:nvGrpSpPr>
        <p:grpSpPr bwMode="auto">
          <a:xfrm>
            <a:off x="1371600" y="3886200"/>
            <a:ext cx="6324600" cy="1981200"/>
            <a:chOff x="864" y="2448"/>
            <a:chExt cx="3984" cy="1248"/>
          </a:xfrm>
        </p:grpSpPr>
        <p:grpSp>
          <p:nvGrpSpPr>
            <p:cNvPr id="52" name="Group 61"/>
            <p:cNvGrpSpPr>
              <a:grpSpLocks/>
            </p:cNvGrpSpPr>
            <p:nvPr/>
          </p:nvGrpSpPr>
          <p:grpSpPr bwMode="auto">
            <a:xfrm>
              <a:off x="864" y="2448"/>
              <a:ext cx="3984" cy="1248"/>
              <a:chOff x="864" y="2448"/>
              <a:chExt cx="3984" cy="1248"/>
            </a:xfrm>
          </p:grpSpPr>
          <p:sp>
            <p:nvSpPr>
              <p:cNvPr id="57" name="AutoShape 44"/>
              <p:cNvSpPr>
                <a:spLocks noChangeArrowheads="1"/>
              </p:cNvSpPr>
              <p:nvPr/>
            </p:nvSpPr>
            <p:spPr bwMode="auto">
              <a:xfrm>
                <a:off x="2064" y="2448"/>
                <a:ext cx="1536" cy="1248"/>
              </a:xfrm>
              <a:prstGeom prst="flowChartDecision">
                <a:avLst/>
              </a:prstGeom>
              <a:solidFill>
                <a:srgbClr val="96969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r>
                  <a:rPr lang="es-ES_tradnl" altLang="es-CL" sz="1600">
                    <a:solidFill>
                      <a:srgbClr val="FFFF99"/>
                    </a:solidFill>
                    <a:effectLst>
                      <a:outerShdw blurRad="38100" dist="38100" dir="2700000" algn="tl">
                        <a:srgbClr val="000000"/>
                      </a:outerShdw>
                    </a:effectLst>
                    <a:latin typeface="Trebuchet MS" panose="020B0603020202020204" pitchFamily="34" charset="0"/>
                  </a:rPr>
                  <a:t>MANDO OPERATIVO</a:t>
                </a:r>
              </a:p>
            </p:txBody>
          </p:sp>
          <p:cxnSp>
            <p:nvCxnSpPr>
              <p:cNvPr id="58" name="AutoShape 45"/>
              <p:cNvCxnSpPr>
                <a:cxnSpLocks noChangeShapeType="1"/>
                <a:stCxn id="34" idx="1"/>
                <a:endCxn id="57" idx="3"/>
              </p:cNvCxnSpPr>
              <p:nvPr/>
            </p:nvCxnSpPr>
            <p:spPr bwMode="auto">
              <a:xfrm flipH="1">
                <a:off x="3600" y="3072"/>
                <a:ext cx="1248" cy="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AutoShape 46"/>
              <p:cNvCxnSpPr>
                <a:cxnSpLocks noChangeShapeType="1"/>
                <a:stCxn id="21" idx="3"/>
                <a:endCxn id="57" idx="1"/>
              </p:cNvCxnSpPr>
              <p:nvPr/>
            </p:nvCxnSpPr>
            <p:spPr bwMode="auto">
              <a:xfrm>
                <a:off x="864" y="3072"/>
                <a:ext cx="1200" cy="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53" name="Group 47"/>
            <p:cNvGrpSpPr>
              <a:grpSpLocks/>
            </p:cNvGrpSpPr>
            <p:nvPr/>
          </p:nvGrpSpPr>
          <p:grpSpPr bwMode="auto">
            <a:xfrm>
              <a:off x="2340" y="2784"/>
              <a:ext cx="1020" cy="576"/>
              <a:chOff x="2340" y="2832"/>
              <a:chExt cx="1020" cy="576"/>
            </a:xfrm>
          </p:grpSpPr>
          <p:sp>
            <p:nvSpPr>
              <p:cNvPr id="54" name="Text Box 48"/>
              <p:cNvSpPr txBox="1">
                <a:spLocks noChangeArrowheads="1"/>
              </p:cNvSpPr>
              <p:nvPr/>
            </p:nvSpPr>
            <p:spPr bwMode="auto">
              <a:xfrm>
                <a:off x="2340" y="2832"/>
                <a:ext cx="1020" cy="1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r>
                  <a:rPr lang="es-ES_tradnl" altLang="es-CL" sz="1400">
                    <a:solidFill>
                      <a:srgbClr val="FFFFFF"/>
                    </a:solidFill>
                    <a:latin typeface="Trebuchet MS" panose="020B0603020202020204" pitchFamily="34" charset="0"/>
                  </a:rPr>
                  <a:t>TRANSFERENCIAS</a:t>
                </a:r>
              </a:p>
            </p:txBody>
          </p:sp>
          <p:sp>
            <p:nvSpPr>
              <p:cNvPr id="55" name="Line 49"/>
              <p:cNvSpPr>
                <a:spLocks noChangeShapeType="1"/>
              </p:cNvSpPr>
              <p:nvPr/>
            </p:nvSpPr>
            <p:spPr bwMode="auto">
              <a:xfrm>
                <a:off x="2640" y="3312"/>
                <a:ext cx="38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Line 50"/>
              <p:cNvSpPr>
                <a:spLocks noChangeShapeType="1"/>
              </p:cNvSpPr>
              <p:nvPr/>
            </p:nvSpPr>
            <p:spPr bwMode="auto">
              <a:xfrm rot="10764191">
                <a:off x="2639" y="3406"/>
                <a:ext cx="385" cy="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sp>
        <p:nvSpPr>
          <p:cNvPr id="60" name="Line 51"/>
          <p:cNvSpPr>
            <a:spLocks noChangeShapeType="1"/>
          </p:cNvSpPr>
          <p:nvPr/>
        </p:nvSpPr>
        <p:spPr bwMode="auto">
          <a:xfrm>
            <a:off x="0" y="2924175"/>
            <a:ext cx="914400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Tree>
    <p:extLst>
      <p:ext uri="{BB962C8B-B14F-4D97-AF65-F5344CB8AC3E}">
        <p14:creationId xmlns:p14="http://schemas.microsoft.com/office/powerpoint/2010/main" val="87485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linds(horizontal)">
                                      <p:cBhvr>
                                        <p:cTn id="7" dur="1000"/>
                                        <p:tgtEl>
                                          <p:spTgt spid="23"/>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linds(horizontal)">
                                      <p:cBhvr>
                                        <p:cTn id="11" dur="500"/>
                                        <p:tgtEl>
                                          <p:spTgt spid="14"/>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par>
                          <p:cTn id="16" fill="hold">
                            <p:stCondLst>
                              <p:cond delay="2000"/>
                            </p:stCondLst>
                            <p:childTnLst>
                              <p:par>
                                <p:cTn id="17" presetID="3" presetClass="entr" presetSubtype="1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blinds(horizontal)">
                                      <p:cBhvr>
                                        <p:cTn id="19" dur="500"/>
                                        <p:tgtEl>
                                          <p:spTgt spid="36"/>
                                        </p:tgtEl>
                                      </p:cBhvr>
                                    </p:animEffect>
                                  </p:childTnLst>
                                </p:cTn>
                              </p:par>
                            </p:childTnLst>
                          </p:cTn>
                        </p:par>
                        <p:par>
                          <p:cTn id="20" fill="hold">
                            <p:stCondLst>
                              <p:cond delay="2500"/>
                            </p:stCondLst>
                            <p:childTnLst>
                              <p:par>
                                <p:cTn id="21" presetID="3" presetClass="entr" presetSubtype="10"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blinds(horizontal)">
                                      <p:cBhvr>
                                        <p:cTn id="23" dur="500"/>
                                        <p:tgtEl>
                                          <p:spTgt spid="27"/>
                                        </p:tgtEl>
                                      </p:cBhvr>
                                    </p:animEffect>
                                  </p:childTnLst>
                                </p:cTn>
                              </p:par>
                            </p:childTnLst>
                          </p:cTn>
                        </p:par>
                        <p:par>
                          <p:cTn id="24" fill="hold">
                            <p:stCondLst>
                              <p:cond delay="3000"/>
                            </p:stCondLst>
                            <p:childTnLst>
                              <p:par>
                                <p:cTn id="25" presetID="3" presetClass="entr" presetSubtype="10"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blinds(horizontal)">
                                      <p:cBhvr>
                                        <p:cTn id="27" dur="500"/>
                                        <p:tgtEl>
                                          <p:spTgt spid="40"/>
                                        </p:tgtEl>
                                      </p:cBhvr>
                                    </p:animEffect>
                                  </p:childTnLst>
                                </p:cTn>
                              </p:par>
                            </p:childTnLst>
                          </p:cTn>
                        </p:par>
                        <p:par>
                          <p:cTn id="28" fill="hold">
                            <p:stCondLst>
                              <p:cond delay="3500"/>
                            </p:stCondLst>
                            <p:childTnLst>
                              <p:par>
                                <p:cTn id="29" presetID="3" presetClass="entr" presetSubtype="10"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linds(horizontal)">
                                      <p:cBhvr>
                                        <p:cTn id="31" dur="500"/>
                                        <p:tgtEl>
                                          <p:spTgt spid="41"/>
                                        </p:tgtEl>
                                      </p:cBhvr>
                                    </p:animEffect>
                                  </p:childTnLst>
                                </p:cTn>
                              </p:par>
                              <p:par>
                                <p:cTn id="32" presetID="3" presetClass="entr" presetSubtype="10"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blinds(horizontal)">
                                      <p:cBhvr>
                                        <p:cTn id="34" dur="500"/>
                                        <p:tgtEl>
                                          <p:spTgt spid="46"/>
                                        </p:tgtEl>
                                      </p:cBhvr>
                                    </p:animEffect>
                                  </p:childTnLst>
                                </p:cTn>
                              </p:par>
                            </p:childTnLst>
                          </p:cTn>
                        </p:par>
                        <p:par>
                          <p:cTn id="35" fill="hold">
                            <p:stCondLst>
                              <p:cond delay="4000"/>
                            </p:stCondLst>
                            <p:childTnLst>
                              <p:par>
                                <p:cTn id="36" presetID="3" presetClass="entr" presetSubtype="10"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blinds(horizontal)">
                                      <p:cBhvr>
                                        <p:cTn id="38" dur="500"/>
                                        <p:tgtEl>
                                          <p:spTgt spid="42"/>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nodeType="click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blinds(horizontal)">
                                      <p:cBhvr>
                                        <p:cTn id="43" dur="500"/>
                                        <p:tgtEl>
                                          <p:spTgt spid="51"/>
                                        </p:tgtEl>
                                      </p:cBhvr>
                                    </p:animEffect>
                                  </p:childTnLst>
                                </p:cTn>
                              </p:par>
                            </p:childTnLst>
                          </p:cTn>
                        </p:par>
                      </p:childTnLst>
                    </p:cTn>
                  </p:par>
                  <p:par>
                    <p:cTn id="44" fill="hold">
                      <p:stCondLst>
                        <p:cond delay="indefinite"/>
                      </p:stCondLst>
                      <p:childTnLst>
                        <p:par>
                          <p:cTn id="45" fill="hold">
                            <p:stCondLst>
                              <p:cond delay="0"/>
                            </p:stCondLst>
                            <p:childTnLst>
                              <p:par>
                                <p:cTn id="46" presetID="7" presetClass="entr" presetSubtype="4"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5000" fill="hold"/>
                                        <p:tgtEl>
                                          <p:spTgt spid="5"/>
                                        </p:tgtEl>
                                        <p:attrNameLst>
                                          <p:attrName>ppt_x</p:attrName>
                                        </p:attrNameLst>
                                      </p:cBhvr>
                                      <p:tavLst>
                                        <p:tav tm="0">
                                          <p:val>
                                            <p:strVal val="#ppt_x"/>
                                          </p:val>
                                        </p:tav>
                                        <p:tav tm="100000">
                                          <p:val>
                                            <p:strVal val="#ppt_x"/>
                                          </p:val>
                                        </p:tav>
                                      </p:tavLst>
                                    </p:anim>
                                    <p:anim calcmode="lin" valueType="num">
                                      <p:cBhvr additive="base">
                                        <p:cTn id="49"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7" presetClass="entr" presetSubtype="4"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additive="base">
                                        <p:cTn id="54" dur="5000" fill="hold"/>
                                        <p:tgtEl>
                                          <p:spTgt spid="4"/>
                                        </p:tgtEl>
                                        <p:attrNameLst>
                                          <p:attrName>ppt_x</p:attrName>
                                        </p:attrNameLst>
                                      </p:cBhvr>
                                      <p:tavLst>
                                        <p:tav tm="0">
                                          <p:val>
                                            <p:strVal val="#ppt_x"/>
                                          </p:val>
                                        </p:tav>
                                        <p:tav tm="100000">
                                          <p:val>
                                            <p:strVal val="#ppt_x"/>
                                          </p:val>
                                        </p:tav>
                                      </p:tavLst>
                                    </p:anim>
                                    <p:anim calcmode="lin" valueType="num">
                                      <p:cBhvr additive="base">
                                        <p:cTn id="55"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051050" y="188913"/>
            <a:ext cx="5761038" cy="36036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r>
              <a:rPr lang="es-MX" altLang="es-CL" sz="2000" smtClean="0"/>
              <a:t>PROCESO LOGISTICO MATERIALES</a:t>
            </a:r>
            <a:endParaRPr lang="es-ES" altLang="es-CL" sz="2000" smtClean="0"/>
          </a:p>
        </p:txBody>
      </p:sp>
      <p:pic>
        <p:nvPicPr>
          <p:cNvPr id="5" name="Picture 3" descr="FRAGATA 23 EJERC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981075"/>
            <a:ext cx="1223963"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1268413"/>
            <a:ext cx="936625" cy="865187"/>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 Box 5"/>
          <p:cNvSpPr txBox="1">
            <a:spLocks noChangeArrowheads="1"/>
          </p:cNvSpPr>
          <p:nvPr/>
        </p:nvSpPr>
        <p:spPr bwMode="auto">
          <a:xfrm>
            <a:off x="5003800" y="765175"/>
            <a:ext cx="1655763" cy="1436688"/>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DIRECABAS</a:t>
            </a:r>
          </a:p>
          <a:p>
            <a:pPr algn="ctr">
              <a:spcBef>
                <a:spcPct val="50000"/>
              </a:spcBef>
            </a:pPr>
            <a:endParaRPr lang="es-MX" altLang="es-CL" sz="1600" b="0"/>
          </a:p>
          <a:p>
            <a:pPr algn="ctr">
              <a:spcBef>
                <a:spcPct val="50000"/>
              </a:spcBef>
            </a:pPr>
            <a:endParaRPr lang="es-MX" altLang="es-CL" sz="1600" b="0"/>
          </a:p>
          <a:p>
            <a:pPr algn="ctr">
              <a:spcBef>
                <a:spcPct val="50000"/>
              </a:spcBef>
            </a:pPr>
            <a:r>
              <a:rPr lang="es-MX" altLang="es-CL" sz="1600" b="0"/>
              <a:t>CODE</a:t>
            </a:r>
            <a:endParaRPr lang="es-ES" altLang="es-CL" sz="1600" b="0"/>
          </a:p>
        </p:txBody>
      </p:sp>
      <p:pic>
        <p:nvPicPr>
          <p:cNvPr id="8" name="Picture 6" descr="Escudo Armada"/>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08625" y="981075"/>
            <a:ext cx="665163"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Line 7"/>
          <p:cNvSpPr>
            <a:spLocks noChangeShapeType="1"/>
          </p:cNvSpPr>
          <p:nvPr/>
        </p:nvSpPr>
        <p:spPr bwMode="auto">
          <a:xfrm flipV="1">
            <a:off x="2268538" y="1052513"/>
            <a:ext cx="647700" cy="431800"/>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10" name="Line 8"/>
          <p:cNvSpPr>
            <a:spLocks noChangeShapeType="1"/>
          </p:cNvSpPr>
          <p:nvPr/>
        </p:nvSpPr>
        <p:spPr bwMode="auto">
          <a:xfrm>
            <a:off x="6516688" y="1557338"/>
            <a:ext cx="1150937" cy="0"/>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11" name="Text Box 9"/>
          <p:cNvSpPr txBox="1">
            <a:spLocks noChangeArrowheads="1"/>
          </p:cNvSpPr>
          <p:nvPr/>
        </p:nvSpPr>
        <p:spPr bwMode="auto">
          <a:xfrm>
            <a:off x="7524750" y="836613"/>
            <a:ext cx="1439863"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CHILIARCO</a:t>
            </a:r>
            <a:endParaRPr lang="es-ES" altLang="es-CL" sz="1600" b="0"/>
          </a:p>
        </p:txBody>
      </p:sp>
      <p:pic>
        <p:nvPicPr>
          <p:cNvPr id="12" name="Picture 10" descr="navy_se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5113" y="4005263"/>
            <a:ext cx="719137"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11"/>
          <p:cNvSpPr txBox="1">
            <a:spLocks noChangeArrowheads="1"/>
          </p:cNvSpPr>
          <p:nvPr/>
        </p:nvSpPr>
        <p:spPr bwMode="auto">
          <a:xfrm>
            <a:off x="8562182" y="3819899"/>
            <a:ext cx="1512888" cy="82550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PROCESO ADQUISICION US NAVY</a:t>
            </a:r>
            <a:endParaRPr lang="es-ES" altLang="es-CL" sz="1600" b="0"/>
          </a:p>
        </p:txBody>
      </p:sp>
      <p:sp>
        <p:nvSpPr>
          <p:cNvPr id="14" name="Line 12"/>
          <p:cNvSpPr>
            <a:spLocks noChangeShapeType="1"/>
          </p:cNvSpPr>
          <p:nvPr/>
        </p:nvSpPr>
        <p:spPr bwMode="auto">
          <a:xfrm>
            <a:off x="6516688" y="1557338"/>
            <a:ext cx="1150937" cy="2303462"/>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15" name="Text Box 13"/>
          <p:cNvSpPr txBox="1">
            <a:spLocks noChangeArrowheads="1"/>
          </p:cNvSpPr>
          <p:nvPr/>
        </p:nvSpPr>
        <p:spPr bwMode="auto">
          <a:xfrm>
            <a:off x="5076825" y="2492375"/>
            <a:ext cx="1655763"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EMBARCADOR</a:t>
            </a:r>
            <a:endParaRPr lang="es-ES" altLang="es-CL" sz="1600" b="0"/>
          </a:p>
        </p:txBody>
      </p:sp>
      <p:sp>
        <p:nvSpPr>
          <p:cNvPr id="16" name="Line 14"/>
          <p:cNvSpPr>
            <a:spLocks noChangeShapeType="1"/>
          </p:cNvSpPr>
          <p:nvPr/>
        </p:nvSpPr>
        <p:spPr bwMode="auto">
          <a:xfrm flipH="1" flipV="1">
            <a:off x="5867400" y="4437063"/>
            <a:ext cx="1588" cy="576262"/>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17" name="Text Box 15"/>
          <p:cNvSpPr txBox="1">
            <a:spLocks noChangeArrowheads="1"/>
          </p:cNvSpPr>
          <p:nvPr/>
        </p:nvSpPr>
        <p:spPr bwMode="auto">
          <a:xfrm>
            <a:off x="4932363" y="6021388"/>
            <a:ext cx="2016125"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PROVEEDOR</a:t>
            </a:r>
            <a:endParaRPr lang="es-ES" altLang="es-CL" sz="1600" b="0"/>
          </a:p>
        </p:txBody>
      </p:sp>
      <p:pic>
        <p:nvPicPr>
          <p:cNvPr id="18" name="Picture 16" descr="Cabv"/>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3938" y="3141663"/>
            <a:ext cx="1230312" cy="863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07763" dir="18900000" algn="ctr" rotWithShape="0">
                    <a:srgbClr val="808080"/>
                  </a:outerShdw>
                </a:effectLst>
              </a14:hiddenEffects>
            </a:ext>
          </a:extLst>
        </p:spPr>
      </p:pic>
      <p:sp>
        <p:nvSpPr>
          <p:cNvPr id="19" name="Line 17"/>
          <p:cNvSpPr>
            <a:spLocks noChangeShapeType="1"/>
          </p:cNvSpPr>
          <p:nvPr/>
        </p:nvSpPr>
        <p:spPr bwMode="auto">
          <a:xfrm flipH="1" flipV="1">
            <a:off x="4140200" y="4076700"/>
            <a:ext cx="1079500" cy="1439863"/>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20" name="Line 18"/>
          <p:cNvSpPr>
            <a:spLocks noChangeShapeType="1"/>
          </p:cNvSpPr>
          <p:nvPr/>
        </p:nvSpPr>
        <p:spPr bwMode="auto">
          <a:xfrm flipV="1">
            <a:off x="1547813" y="1989138"/>
            <a:ext cx="0" cy="1008062"/>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21" name="Text Box 19"/>
          <p:cNvSpPr txBox="1">
            <a:spLocks noChangeArrowheads="1"/>
          </p:cNvSpPr>
          <p:nvPr/>
        </p:nvSpPr>
        <p:spPr bwMode="auto">
          <a:xfrm>
            <a:off x="3492500" y="2708275"/>
            <a:ext cx="1368425"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CENTRO AB</a:t>
            </a:r>
            <a:endParaRPr lang="es-ES" altLang="es-CL" sz="1600" b="0"/>
          </a:p>
        </p:txBody>
      </p:sp>
      <p:sp>
        <p:nvSpPr>
          <p:cNvPr id="22" name="Text Box 20"/>
          <p:cNvSpPr txBox="1">
            <a:spLocks noChangeArrowheads="1"/>
          </p:cNvSpPr>
          <p:nvPr/>
        </p:nvSpPr>
        <p:spPr bwMode="auto">
          <a:xfrm>
            <a:off x="1042988" y="692150"/>
            <a:ext cx="1079500"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UNIDAD</a:t>
            </a:r>
            <a:endParaRPr lang="es-ES" altLang="es-CL" sz="2000" b="0"/>
          </a:p>
        </p:txBody>
      </p:sp>
      <p:pic>
        <p:nvPicPr>
          <p:cNvPr id="23" name="Picture 21" descr="perno_probinse_contact">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59113" y="765175"/>
            <a:ext cx="1296987" cy="6492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4" name="Text Box 22"/>
          <p:cNvSpPr txBox="1">
            <a:spLocks noChangeArrowheads="1"/>
          </p:cNvSpPr>
          <p:nvPr/>
        </p:nvSpPr>
        <p:spPr bwMode="auto">
          <a:xfrm>
            <a:off x="3132138" y="909638"/>
            <a:ext cx="1296987" cy="271462"/>
          </a:xfrm>
          <a:prstGeom prst="rect">
            <a:avLst/>
          </a:prstGeom>
          <a:noFill/>
          <a:ln>
            <a:noFill/>
          </a:ln>
          <a:effectLst/>
          <a:extLst>
            <a:ext uri="{909E8E84-426E-40DD-AFC4-6F175D3DCCD1}">
              <a14:hiddenFill xmlns:a14="http://schemas.microsoft.com/office/drawing/2010/main">
                <a:gradFill rotWithShape="0">
                  <a:gsLst>
                    <a:gs pos="0">
                      <a:srgbClr val="3333FF"/>
                    </a:gs>
                    <a:gs pos="50000">
                      <a:srgbClr val="181876"/>
                    </a:gs>
                    <a:gs pos="100000">
                      <a:srgbClr val="3333FF"/>
                    </a:gs>
                  </a:gsLst>
                  <a:lin ang="5400000" scaled="1"/>
                </a:gradFill>
              </a14:hiddenFill>
            </a:ext>
            <a:ext uri="{91240B29-F687-4F45-9708-019B960494DF}">
              <a14:hiddenLine xmlns:a14="http://schemas.microsoft.com/office/drawing/2010/main" w="28575"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200">
                <a:solidFill>
                  <a:srgbClr val="FFFF00"/>
                </a:solidFill>
                <a:latin typeface="Arial" panose="020B0604020202020204" pitchFamily="34" charset="0"/>
              </a:rPr>
              <a:t>MATERIALES</a:t>
            </a:r>
            <a:endParaRPr lang="es-ES" altLang="es-CL" sz="1200">
              <a:solidFill>
                <a:srgbClr val="FFFF00"/>
              </a:solidFill>
              <a:latin typeface="Arial" panose="020B0604020202020204" pitchFamily="34" charset="0"/>
            </a:endParaRPr>
          </a:p>
        </p:txBody>
      </p:sp>
      <p:pic>
        <p:nvPicPr>
          <p:cNvPr id="25" name="Picture 23" descr="reparaci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59113" y="1557338"/>
            <a:ext cx="1296987" cy="7413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 name="Text Box 24"/>
          <p:cNvSpPr txBox="1">
            <a:spLocks noChangeArrowheads="1"/>
          </p:cNvSpPr>
          <p:nvPr/>
        </p:nvSpPr>
        <p:spPr bwMode="auto">
          <a:xfrm>
            <a:off x="3203575" y="1701800"/>
            <a:ext cx="1150938" cy="271463"/>
          </a:xfrm>
          <a:prstGeom prst="rect">
            <a:avLst/>
          </a:prstGeom>
          <a:noFill/>
          <a:ln>
            <a:noFill/>
          </a:ln>
          <a:effectLst/>
          <a:extLst>
            <a:ext uri="{909E8E84-426E-40DD-AFC4-6F175D3DCCD1}">
              <a14:hiddenFill xmlns:a14="http://schemas.microsoft.com/office/drawing/2010/main">
                <a:gradFill rotWithShape="0">
                  <a:gsLst>
                    <a:gs pos="0">
                      <a:srgbClr val="3333FF"/>
                    </a:gs>
                    <a:gs pos="50000">
                      <a:srgbClr val="181876"/>
                    </a:gs>
                    <a:gs pos="100000">
                      <a:srgbClr val="3333FF"/>
                    </a:gs>
                  </a:gsLst>
                  <a:lin ang="5400000" scaled="1"/>
                </a:gradFill>
              </a14:hiddenFill>
            </a:ext>
            <a:ext uri="{91240B29-F687-4F45-9708-019B960494DF}">
              <a14:hiddenLine xmlns:a14="http://schemas.microsoft.com/office/drawing/2010/main" w="28575"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200">
                <a:solidFill>
                  <a:srgbClr val="FFFF00"/>
                </a:solidFill>
                <a:latin typeface="Arial" panose="020B0604020202020204" pitchFamily="34" charset="0"/>
              </a:rPr>
              <a:t>SERVICIOS</a:t>
            </a:r>
            <a:endParaRPr lang="es-ES" altLang="es-CL" sz="1200">
              <a:solidFill>
                <a:srgbClr val="FFFF00"/>
              </a:solidFill>
              <a:latin typeface="Arial" panose="020B0604020202020204" pitchFamily="34" charset="0"/>
            </a:endParaRPr>
          </a:p>
        </p:txBody>
      </p:sp>
      <p:sp>
        <p:nvSpPr>
          <p:cNvPr id="27" name="Line 25"/>
          <p:cNvSpPr>
            <a:spLocks noChangeShapeType="1"/>
          </p:cNvSpPr>
          <p:nvPr/>
        </p:nvSpPr>
        <p:spPr bwMode="auto">
          <a:xfrm>
            <a:off x="2268538" y="1484313"/>
            <a:ext cx="647700" cy="288925"/>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28" name="Line 26"/>
          <p:cNvSpPr>
            <a:spLocks noChangeShapeType="1"/>
          </p:cNvSpPr>
          <p:nvPr/>
        </p:nvSpPr>
        <p:spPr bwMode="auto">
          <a:xfrm>
            <a:off x="4427538" y="1054100"/>
            <a:ext cx="576262" cy="287338"/>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29" name="Line 27"/>
          <p:cNvSpPr>
            <a:spLocks noChangeShapeType="1"/>
          </p:cNvSpPr>
          <p:nvPr/>
        </p:nvSpPr>
        <p:spPr bwMode="auto">
          <a:xfrm flipV="1">
            <a:off x="4427538" y="1628775"/>
            <a:ext cx="576262" cy="288925"/>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pic>
        <p:nvPicPr>
          <p:cNvPr id="30" name="Picture 28" descr="londres">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812088" y="2708275"/>
            <a:ext cx="936625" cy="7921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1" name="Line 29"/>
          <p:cNvSpPr>
            <a:spLocks noChangeShapeType="1"/>
          </p:cNvSpPr>
          <p:nvPr/>
        </p:nvSpPr>
        <p:spPr bwMode="auto">
          <a:xfrm>
            <a:off x="6516688" y="1557338"/>
            <a:ext cx="1150937" cy="1439862"/>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32" name="Text Box 30"/>
          <p:cNvSpPr txBox="1">
            <a:spLocks noChangeArrowheads="1"/>
          </p:cNvSpPr>
          <p:nvPr/>
        </p:nvSpPr>
        <p:spPr bwMode="auto">
          <a:xfrm>
            <a:off x="7524750" y="2276475"/>
            <a:ext cx="1439863"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CHILONDON</a:t>
            </a:r>
            <a:endParaRPr lang="es-ES" altLang="es-CL" sz="1600" b="0"/>
          </a:p>
        </p:txBody>
      </p:sp>
      <p:pic>
        <p:nvPicPr>
          <p:cNvPr id="33" name="Picture 31" descr="C"/>
          <p:cNvPicPr>
            <a:picLocks noChangeAspect="1" noChangeArrowheads="1"/>
          </p:cNvPicPr>
          <p:nvPr/>
        </p:nvPicPr>
        <p:blipFill>
          <a:blip r:embed="rId13">
            <a:extLst>
              <a:ext uri="{28A0092B-C50C-407E-A947-70E740481C1C}">
                <a14:useLocalDpi xmlns:a14="http://schemas.microsoft.com/office/drawing/2010/main" val="0"/>
              </a:ext>
            </a:extLst>
          </a:blip>
          <a:srcRect t="1526" r="4312"/>
          <a:stretch>
            <a:fillRect/>
          </a:stretch>
        </p:blipFill>
        <p:spPr bwMode="auto">
          <a:xfrm>
            <a:off x="7669213" y="5086350"/>
            <a:ext cx="1223962" cy="11372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07763" dir="18900000" algn="ctr" rotWithShape="0">
                    <a:srgbClr val="808080"/>
                  </a:outerShdw>
                </a:effectLst>
              </a14:hiddenEffects>
            </a:ext>
          </a:extLst>
        </p:spPr>
      </p:pic>
      <p:sp>
        <p:nvSpPr>
          <p:cNvPr id="34" name="Text Box 32"/>
          <p:cNvSpPr txBox="1">
            <a:spLocks noChangeArrowheads="1"/>
          </p:cNvSpPr>
          <p:nvPr/>
        </p:nvSpPr>
        <p:spPr bwMode="auto">
          <a:xfrm>
            <a:off x="8843310" y="5242212"/>
            <a:ext cx="1512887" cy="82550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CENTRO COMPADOR NACIONAL</a:t>
            </a:r>
            <a:endParaRPr lang="es-ES" altLang="es-CL" sz="1600" b="0"/>
          </a:p>
        </p:txBody>
      </p:sp>
      <p:sp>
        <p:nvSpPr>
          <p:cNvPr id="35" name="Line 33"/>
          <p:cNvSpPr>
            <a:spLocks noChangeShapeType="1"/>
          </p:cNvSpPr>
          <p:nvPr/>
        </p:nvSpPr>
        <p:spPr bwMode="auto">
          <a:xfrm>
            <a:off x="6516688" y="1557338"/>
            <a:ext cx="1079500" cy="3384550"/>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pic>
        <p:nvPicPr>
          <p:cNvPr id="36" name="Picture 3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64163" y="5157788"/>
            <a:ext cx="1008062"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7" name="Line 35"/>
          <p:cNvSpPr>
            <a:spLocks noChangeShapeType="1"/>
          </p:cNvSpPr>
          <p:nvPr/>
        </p:nvSpPr>
        <p:spPr bwMode="auto">
          <a:xfrm flipH="1">
            <a:off x="6443663" y="5661025"/>
            <a:ext cx="1081087" cy="0"/>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pic>
        <p:nvPicPr>
          <p:cNvPr id="38" name="Picture 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339975" y="3141663"/>
            <a:ext cx="1079500"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9" name="Picture 37"/>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16013" y="3141663"/>
            <a:ext cx="1079500" cy="863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0" name="Picture 38"/>
          <p:cNvPicPr>
            <a:picLocks noChangeAspect="1" noChangeArrowheads="1"/>
          </p:cNvPicPr>
          <p:nvPr/>
        </p:nvPicPr>
        <p:blipFill>
          <a:blip r:embed="rId17">
            <a:lum bright="20000"/>
          </a:blip>
          <a:srcRect/>
          <a:stretch>
            <a:fillRect/>
          </a:stretch>
        </p:blipFill>
        <p:spPr bwMode="auto">
          <a:xfrm>
            <a:off x="5364163" y="2781300"/>
            <a:ext cx="1008062" cy="852488"/>
          </a:xfrm>
          <a:prstGeom prst="rect">
            <a:avLst/>
          </a:prstGeom>
          <a:gradFill rotWithShape="0">
            <a:gsLst>
              <a:gs pos="0">
                <a:schemeClr val="bg1">
                  <a:gamma/>
                  <a:shade val="46275"/>
                  <a:invGamma/>
                </a:schemeClr>
              </a:gs>
              <a:gs pos="100000">
                <a:schemeClr val="bg1"/>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39" descr="BOEING 77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364163" y="3644900"/>
            <a:ext cx="1008062" cy="7397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2" name="Line 40"/>
          <p:cNvSpPr>
            <a:spLocks noChangeShapeType="1"/>
          </p:cNvSpPr>
          <p:nvPr/>
        </p:nvSpPr>
        <p:spPr bwMode="auto">
          <a:xfrm flipH="1" flipV="1">
            <a:off x="4859338" y="3573463"/>
            <a:ext cx="433387" cy="0"/>
          </a:xfrm>
          <a:prstGeom prst="line">
            <a:avLst/>
          </a:prstGeom>
          <a:noFill/>
          <a:ln w="57150" cap="sq">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53882" dir="2700000" algn="ctr" rotWithShape="0">
                    <a:srgbClr val="CBCBCB"/>
                  </a:outerShdw>
                </a:effectLst>
              </a14:hiddenEffects>
            </a:ext>
          </a:extLst>
        </p:spPr>
        <p:txBody>
          <a:bodyPr/>
          <a:lstStyle/>
          <a:p>
            <a:endParaRPr lang="es-CL"/>
          </a:p>
        </p:txBody>
      </p:sp>
      <p:sp>
        <p:nvSpPr>
          <p:cNvPr id="43" name="Text Box 41"/>
          <p:cNvSpPr txBox="1">
            <a:spLocks noChangeArrowheads="1"/>
          </p:cNvSpPr>
          <p:nvPr/>
        </p:nvSpPr>
        <p:spPr bwMode="auto">
          <a:xfrm>
            <a:off x="900113" y="4149725"/>
            <a:ext cx="1368425"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ACOPIO</a:t>
            </a:r>
            <a:endParaRPr lang="es-ES" altLang="es-CL" sz="1600" b="0"/>
          </a:p>
        </p:txBody>
      </p:sp>
      <p:sp>
        <p:nvSpPr>
          <p:cNvPr id="44" name="Text Box 42"/>
          <p:cNvSpPr txBox="1">
            <a:spLocks noChangeArrowheads="1"/>
          </p:cNvSpPr>
          <p:nvPr/>
        </p:nvSpPr>
        <p:spPr bwMode="auto">
          <a:xfrm>
            <a:off x="2195513" y="4149725"/>
            <a:ext cx="1368425" cy="336550"/>
          </a:xfrm>
          <a:prstGeom prst="rect">
            <a:avLst/>
          </a:prstGeom>
          <a:noFill/>
          <a:ln>
            <a:noFill/>
          </a:ln>
          <a:effectLst/>
          <a:extLst>
            <a:ext uri="{909E8E84-426E-40DD-AFC4-6F175D3DCCD1}">
              <a14:hiddenFill xmlns:a14="http://schemas.microsoft.com/office/drawing/2010/main">
                <a:solidFill>
                  <a:srgbClr val="00FF00"/>
                </a:solidFill>
              </a14:hiddenFill>
            </a:ext>
            <a:ext uri="{91240B29-F687-4F45-9708-019B960494DF}">
              <a14:hiddenLine xmlns:a14="http://schemas.microsoft.com/office/drawing/2010/main" w="12700" cap="sq">
                <a:solidFill>
                  <a:srgbClr val="00FF00"/>
                </a:solidFill>
                <a:miter lim="800000"/>
                <a:headEnd/>
                <a:tailEnd/>
              </a14:hiddenLine>
            </a:ext>
            <a:ext uri="{AF507438-7753-43E0-B8FC-AC1667EBCBE1}">
              <a14:hiddenEffects xmlns:a14="http://schemas.microsoft.com/office/drawing/2010/main">
                <a:effectLst>
                  <a:outerShdw dist="53882" dir="2700000" algn="ctr" rotWithShape="0">
                    <a:srgbClr val="CBCBCB"/>
                  </a:outerShdw>
                </a:effectLst>
              </a14:hiddenEffects>
            </a:ext>
          </a:extLst>
        </p:spPr>
        <p:txBody>
          <a:bodyPr>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a:spcBef>
                <a:spcPct val="50000"/>
              </a:spcBef>
            </a:pPr>
            <a:r>
              <a:rPr lang="es-MX" altLang="es-CL" sz="1600" b="0"/>
              <a:t>RECEPCION</a:t>
            </a:r>
            <a:endParaRPr lang="es-ES" altLang="es-CL" sz="1600" b="0"/>
          </a:p>
        </p:txBody>
      </p:sp>
    </p:spTree>
    <p:extLst>
      <p:ext uri="{BB962C8B-B14F-4D97-AF65-F5344CB8AC3E}">
        <p14:creationId xmlns:p14="http://schemas.microsoft.com/office/powerpoint/2010/main" val="2137646718"/>
      </p:ext>
    </p:extLst>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grpSp>
        <p:nvGrpSpPr>
          <p:cNvPr id="4" name="Group 5"/>
          <p:cNvGrpSpPr>
            <a:grpSpLocks/>
          </p:cNvGrpSpPr>
          <p:nvPr/>
        </p:nvGrpSpPr>
        <p:grpSpPr bwMode="auto">
          <a:xfrm>
            <a:off x="3810000" y="1676400"/>
            <a:ext cx="990600" cy="762000"/>
            <a:chOff x="2400" y="1344"/>
            <a:chExt cx="624" cy="480"/>
          </a:xfrm>
        </p:grpSpPr>
        <p:sp>
          <p:nvSpPr>
            <p:cNvPr id="5" name="Rectangle 6"/>
            <p:cNvSpPr>
              <a:spLocks noChangeArrowheads="1"/>
            </p:cNvSpPr>
            <p:nvPr/>
          </p:nvSpPr>
          <p:spPr bwMode="auto">
            <a:xfrm>
              <a:off x="2400" y="1344"/>
              <a:ext cx="624" cy="48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defRPr/>
              </a:pPr>
              <a:endParaRPr lang="es-CL" altLang="es-CL" sz="3200" b="0">
                <a:effectLst>
                  <a:outerShdw blurRad="38100" dist="38100" dir="2700000" algn="tl">
                    <a:srgbClr val="C0C0C0"/>
                  </a:outerShdw>
                </a:effectLst>
                <a:latin typeface="Trebuchet MS" panose="020B0603020202020204" pitchFamily="34" charset="0"/>
              </a:endParaRPr>
            </a:p>
          </p:txBody>
        </p:sp>
        <p:graphicFrame>
          <p:nvGraphicFramePr>
            <p:cNvPr id="6" name="Object 7"/>
            <p:cNvGraphicFramePr>
              <a:graphicFrameLocks noChangeAspect="1"/>
            </p:cNvGraphicFramePr>
            <p:nvPr/>
          </p:nvGraphicFramePr>
          <p:xfrm>
            <a:off x="2544" y="1392"/>
            <a:ext cx="326" cy="357"/>
          </p:xfrm>
          <a:graphic>
            <a:graphicData uri="http://schemas.openxmlformats.org/presentationml/2006/ole">
              <mc:AlternateContent xmlns:mc="http://schemas.openxmlformats.org/markup-compatibility/2006">
                <mc:Choice xmlns:v="urn:schemas-microsoft-com:vml" Requires="v">
                  <p:oleObj spid="_x0000_s5134" name="Imagen" r:id="rId3" imgW="2895737" imgH="3038448" progId="MS_ClipArt_Gallery.2">
                    <p:embed/>
                  </p:oleObj>
                </mc:Choice>
                <mc:Fallback>
                  <p:oleObj name="Imagen" r:id="rId3" imgW="2895737" imgH="3038448"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4" y="1392"/>
                          <a:ext cx="326" cy="3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7" name="Rectangle 8"/>
          <p:cNvSpPr>
            <a:spLocks noChangeArrowheads="1"/>
          </p:cNvSpPr>
          <p:nvPr/>
        </p:nvSpPr>
        <p:spPr bwMode="auto">
          <a:xfrm>
            <a:off x="1600200" y="3048000"/>
            <a:ext cx="1676400" cy="533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PEDIMENTOS DE </a:t>
            </a:r>
          </a:p>
          <a:p>
            <a:pPr algn="ctr" eaLnBrk="1" hangingPunct="1"/>
            <a:r>
              <a:rPr lang="es-ES_tradnl" altLang="es-CL" sz="1400" b="0">
                <a:latin typeface="Trebuchet MS" panose="020B0603020202020204" pitchFamily="34" charset="0"/>
              </a:rPr>
              <a:t>MATERIAL</a:t>
            </a:r>
          </a:p>
        </p:txBody>
      </p:sp>
      <p:sp>
        <p:nvSpPr>
          <p:cNvPr id="8" name="Rectangle 9"/>
          <p:cNvSpPr>
            <a:spLocks noChangeArrowheads="1"/>
          </p:cNvSpPr>
          <p:nvPr/>
        </p:nvSpPr>
        <p:spPr bwMode="auto">
          <a:xfrm>
            <a:off x="5364163" y="3068638"/>
            <a:ext cx="1584325" cy="533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TRANSFERENCIAS</a:t>
            </a:r>
          </a:p>
          <a:p>
            <a:pPr algn="ctr" eaLnBrk="1" hangingPunct="1"/>
            <a:r>
              <a:rPr lang="es-ES_tradnl" altLang="es-CL" sz="1400" b="0">
                <a:latin typeface="Trebuchet MS" panose="020B0603020202020204" pitchFamily="34" charset="0"/>
              </a:rPr>
              <a:t>ENTRE DISTRITOS</a:t>
            </a:r>
          </a:p>
        </p:txBody>
      </p:sp>
      <p:cxnSp>
        <p:nvCxnSpPr>
          <p:cNvPr id="9" name="AutoShape 10"/>
          <p:cNvCxnSpPr>
            <a:cxnSpLocks noChangeShapeType="1"/>
            <a:stCxn id="5" idx="2"/>
            <a:endCxn id="7" idx="0"/>
          </p:cNvCxnSpPr>
          <p:nvPr/>
        </p:nvCxnSpPr>
        <p:spPr bwMode="auto">
          <a:xfrm rot="5400000">
            <a:off x="3067050" y="1809750"/>
            <a:ext cx="609600" cy="1866900"/>
          </a:xfrm>
          <a:prstGeom prst="bentConnector3">
            <a:avLst>
              <a:gd name="adj1" fmla="val 50000"/>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AutoShape 11"/>
          <p:cNvCxnSpPr>
            <a:cxnSpLocks noChangeShapeType="1"/>
            <a:stCxn id="5" idx="2"/>
            <a:endCxn id="8" idx="0"/>
          </p:cNvCxnSpPr>
          <p:nvPr/>
        </p:nvCxnSpPr>
        <p:spPr bwMode="auto">
          <a:xfrm rot="16200000" flipH="1">
            <a:off x="4915694" y="1828006"/>
            <a:ext cx="630238" cy="1851025"/>
          </a:xfrm>
          <a:prstGeom prst="bentConnector3">
            <a:avLst>
              <a:gd name="adj1" fmla="val 49875"/>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AutoShape 12"/>
          <p:cNvSpPr>
            <a:spLocks noChangeArrowheads="1"/>
          </p:cNvSpPr>
          <p:nvPr/>
        </p:nvSpPr>
        <p:spPr bwMode="auto">
          <a:xfrm>
            <a:off x="7086600" y="2667000"/>
            <a:ext cx="2057400" cy="1295400"/>
          </a:xfrm>
          <a:prstGeom prst="leftArrowCallout">
            <a:avLst>
              <a:gd name="adj1" fmla="val 7843"/>
              <a:gd name="adj2" fmla="val 9685"/>
              <a:gd name="adj3" fmla="val 13676"/>
              <a:gd name="adj4" fmla="val 86528"/>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300" b="0">
                <a:latin typeface="Trebuchet MS" panose="020B0603020202020204" pitchFamily="34" charset="0"/>
              </a:rPr>
              <a:t>PERMITIR EL ACOPIO</a:t>
            </a:r>
          </a:p>
          <a:p>
            <a:pPr algn="ctr" eaLnBrk="1" hangingPunct="1"/>
            <a:r>
              <a:rPr lang="es-ES_tradnl" altLang="es-CL" sz="1300" b="0">
                <a:latin typeface="Trebuchet MS" panose="020B0603020202020204" pitchFamily="34" charset="0"/>
              </a:rPr>
              <a:t>DE MATERIAL SIN</a:t>
            </a:r>
          </a:p>
          <a:p>
            <a:pPr algn="ctr" eaLnBrk="1" hangingPunct="1"/>
            <a:r>
              <a:rPr lang="es-ES_tradnl" altLang="es-CL" sz="1300" b="0">
                <a:latin typeface="Trebuchet MS" panose="020B0603020202020204" pitchFamily="34" charset="0"/>
              </a:rPr>
              <a:t>CARGO INMEDIATO</a:t>
            </a:r>
          </a:p>
          <a:p>
            <a:pPr algn="ctr" eaLnBrk="1" hangingPunct="1"/>
            <a:r>
              <a:rPr lang="es-ES_tradnl" altLang="es-CL" sz="1300" b="0">
                <a:latin typeface="Trebuchet MS" panose="020B0603020202020204" pitchFamily="34" charset="0"/>
              </a:rPr>
              <a:t>AL CRÉDITO.</a:t>
            </a:r>
          </a:p>
        </p:txBody>
      </p:sp>
      <p:sp>
        <p:nvSpPr>
          <p:cNvPr id="12" name="AutoShape 13"/>
          <p:cNvSpPr>
            <a:spLocks noChangeArrowheads="1"/>
          </p:cNvSpPr>
          <p:nvPr/>
        </p:nvSpPr>
        <p:spPr bwMode="auto">
          <a:xfrm>
            <a:off x="457200" y="2895600"/>
            <a:ext cx="1066800" cy="914400"/>
          </a:xfrm>
          <a:prstGeom prst="rightArrowCallout">
            <a:avLst>
              <a:gd name="adj1" fmla="val 7287"/>
              <a:gd name="adj2" fmla="val 14060"/>
              <a:gd name="adj3" fmla="val 15674"/>
              <a:gd name="adj4" fmla="val 78185"/>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300" b="0">
                <a:solidFill>
                  <a:schemeClr val="bg2"/>
                </a:solidFill>
                <a:latin typeface="Trebuchet MS" panose="020B0603020202020204" pitchFamily="34" charset="0"/>
              </a:rPr>
              <a:t>PROCESO</a:t>
            </a:r>
          </a:p>
          <a:p>
            <a:pPr algn="ctr" eaLnBrk="1" hangingPunct="1"/>
            <a:r>
              <a:rPr lang="es-ES_tradnl" altLang="es-CL" sz="1300" b="0">
                <a:solidFill>
                  <a:schemeClr val="bg2"/>
                </a:solidFill>
                <a:latin typeface="Trebuchet MS" panose="020B0603020202020204" pitchFamily="34" charset="0"/>
              </a:rPr>
              <a:t>NORMAL</a:t>
            </a:r>
          </a:p>
        </p:txBody>
      </p:sp>
      <p:sp>
        <p:nvSpPr>
          <p:cNvPr id="13" name="Rectangle 14"/>
          <p:cNvSpPr>
            <a:spLocks noChangeArrowheads="1"/>
          </p:cNvSpPr>
          <p:nvPr/>
        </p:nvSpPr>
        <p:spPr bwMode="auto">
          <a:xfrm>
            <a:off x="3429000" y="5334000"/>
            <a:ext cx="1676400" cy="838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b="0">
                <a:latin typeface="Trebuchet MS" panose="020B0603020202020204" pitchFamily="34" charset="0"/>
              </a:rPr>
              <a:t>DISTRITO</a:t>
            </a:r>
          </a:p>
          <a:p>
            <a:pPr algn="ctr" eaLnBrk="1" hangingPunct="1"/>
            <a:r>
              <a:rPr lang="es-ES_tradnl" altLang="es-CL" sz="1400" b="0">
                <a:latin typeface="Trebuchet MS" panose="020B0603020202020204" pitchFamily="34" charset="0"/>
              </a:rPr>
              <a:t>ALMACENAMIENTO</a:t>
            </a:r>
          </a:p>
          <a:p>
            <a:pPr algn="ctr" eaLnBrk="1" hangingPunct="1"/>
            <a:r>
              <a:rPr lang="es-ES_tradnl" altLang="es-CL" sz="1400" b="0">
                <a:latin typeface="Trebuchet MS" panose="020B0603020202020204" pitchFamily="34" charset="0"/>
              </a:rPr>
              <a:t>CENTRO AB.</a:t>
            </a:r>
          </a:p>
        </p:txBody>
      </p:sp>
      <p:sp>
        <p:nvSpPr>
          <p:cNvPr id="14" name="AutoShape 15"/>
          <p:cNvSpPr>
            <a:spLocks noChangeArrowheads="1"/>
          </p:cNvSpPr>
          <p:nvPr/>
        </p:nvSpPr>
        <p:spPr bwMode="auto">
          <a:xfrm>
            <a:off x="5292725" y="4114800"/>
            <a:ext cx="1727200" cy="914400"/>
          </a:xfrm>
          <a:prstGeom prst="flowChartDecision">
            <a:avLst/>
          </a:prstGeom>
          <a:solidFill>
            <a:srgbClr val="96969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ctr" eaLnBrk="1" hangingPunct="1"/>
            <a:r>
              <a:rPr lang="es-ES_tradnl" altLang="es-CL" sz="1400">
                <a:solidFill>
                  <a:srgbClr val="FFFF99"/>
                </a:solidFill>
                <a:latin typeface="Trebuchet MS" panose="020B0603020202020204" pitchFamily="34" charset="0"/>
              </a:rPr>
              <a:t>CODE</a:t>
            </a:r>
          </a:p>
          <a:p>
            <a:pPr algn="ctr" eaLnBrk="1" hangingPunct="1"/>
            <a:r>
              <a:rPr lang="es-ES_tradnl" altLang="es-CL" sz="1400">
                <a:solidFill>
                  <a:srgbClr val="FFFF99"/>
                </a:solidFill>
                <a:latin typeface="Trebuchet MS" panose="020B0603020202020204" pitchFamily="34" charset="0"/>
              </a:rPr>
              <a:t>FLOTA</a:t>
            </a:r>
          </a:p>
        </p:txBody>
      </p:sp>
      <p:cxnSp>
        <p:nvCxnSpPr>
          <p:cNvPr id="15" name="AutoShape 16"/>
          <p:cNvCxnSpPr>
            <a:cxnSpLocks noChangeShapeType="1"/>
            <a:stCxn id="7" idx="2"/>
            <a:endCxn id="13" idx="1"/>
          </p:cNvCxnSpPr>
          <p:nvPr/>
        </p:nvCxnSpPr>
        <p:spPr bwMode="auto">
          <a:xfrm rot="16200000" flipH="1">
            <a:off x="1847850" y="4171950"/>
            <a:ext cx="2171700" cy="990600"/>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AutoShape 17"/>
          <p:cNvCxnSpPr>
            <a:cxnSpLocks noChangeShapeType="1"/>
            <a:stCxn id="13" idx="0"/>
            <a:endCxn id="7" idx="3"/>
          </p:cNvCxnSpPr>
          <p:nvPr/>
        </p:nvCxnSpPr>
        <p:spPr bwMode="auto">
          <a:xfrm rot="5400000" flipH="1">
            <a:off x="2762250" y="3829050"/>
            <a:ext cx="2019300" cy="990600"/>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18"/>
          <p:cNvCxnSpPr>
            <a:cxnSpLocks noChangeShapeType="1"/>
            <a:stCxn id="8" idx="2"/>
            <a:endCxn id="14" idx="0"/>
          </p:cNvCxnSpPr>
          <p:nvPr/>
        </p:nvCxnSpPr>
        <p:spPr bwMode="auto">
          <a:xfrm rot="5400000">
            <a:off x="5899944" y="3858419"/>
            <a:ext cx="512762" cy="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19"/>
          <p:cNvCxnSpPr>
            <a:cxnSpLocks noChangeShapeType="1"/>
            <a:stCxn id="14" idx="2"/>
            <a:endCxn id="13" idx="3"/>
          </p:cNvCxnSpPr>
          <p:nvPr/>
        </p:nvCxnSpPr>
        <p:spPr bwMode="auto">
          <a:xfrm rot="5400000">
            <a:off x="5268913" y="4865687"/>
            <a:ext cx="723900" cy="1050925"/>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20"/>
          <p:cNvCxnSpPr>
            <a:cxnSpLocks noChangeShapeType="1"/>
            <a:stCxn id="13" idx="0"/>
            <a:endCxn id="8" idx="1"/>
          </p:cNvCxnSpPr>
          <p:nvPr/>
        </p:nvCxnSpPr>
        <p:spPr bwMode="auto">
          <a:xfrm rot="16200000">
            <a:off x="3816351" y="3786187"/>
            <a:ext cx="1998662" cy="1096963"/>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66549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ppt_w/2"/>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childTnLst>
                                </p:cTn>
                              </p:par>
                            </p:childTnLst>
                          </p:cTn>
                        </p:par>
                        <p:par>
                          <p:cTn id="16" fill="hold">
                            <p:stCondLst>
                              <p:cond delay="500"/>
                            </p:stCondLst>
                            <p:childTnLst>
                              <p:par>
                                <p:cTn id="17" presetID="17"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100000">
                                          <p:val>
                                            <p:strVal val="#ppt_x"/>
                                          </p:val>
                                        </p:tav>
                                      </p:tavLst>
                                    </p:anim>
                                    <p:anim calcmode="lin" valueType="num">
                                      <p:cBhvr>
                                        <p:cTn id="20" dur="500" fill="hold"/>
                                        <p:tgtEl>
                                          <p:spTgt spid="7"/>
                                        </p:tgtEl>
                                        <p:attrNameLst>
                                          <p:attrName>ppt_y</p:attrName>
                                        </p:attrNameLst>
                                      </p:cBhvr>
                                      <p:tavLst>
                                        <p:tav tm="0">
                                          <p:val>
                                            <p:strVal val="#ppt_y-#ppt_h/2"/>
                                          </p:val>
                                        </p:tav>
                                        <p:tav tm="100000">
                                          <p:val>
                                            <p:strVal val="#ppt_y"/>
                                          </p:val>
                                        </p:tav>
                                      </p:tavLst>
                                    </p:anim>
                                    <p:anim calcmode="lin" valueType="num">
                                      <p:cBhvr>
                                        <p:cTn id="21" dur="500" fill="hold"/>
                                        <p:tgtEl>
                                          <p:spTgt spid="7"/>
                                        </p:tgtEl>
                                        <p:attrNameLst>
                                          <p:attrName>ppt_w</p:attrName>
                                        </p:attrNameLst>
                                      </p:cBhvr>
                                      <p:tavLst>
                                        <p:tav tm="0">
                                          <p:val>
                                            <p:strVal val="#ppt_w"/>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1000"/>
                            </p:stCondLst>
                            <p:childTnLst>
                              <p:par>
                                <p:cTn id="24" presetID="9" presetClass="entr" presetSubtype="0" fill="hold" grpId="0" nodeType="afterEffect">
                                  <p:stCondLst>
                                    <p:cond delay="2000"/>
                                  </p:stCondLst>
                                  <p:childTnLst>
                                    <p:set>
                                      <p:cBhvr>
                                        <p:cTn id="25" dur="1" fill="hold">
                                          <p:stCondLst>
                                            <p:cond delay="0"/>
                                          </p:stCondLst>
                                        </p:cTn>
                                        <p:tgtEl>
                                          <p:spTgt spid="12"/>
                                        </p:tgtEl>
                                        <p:attrNameLst>
                                          <p:attrName>style.visibility</p:attrName>
                                        </p:attrNameLst>
                                      </p:cBhvr>
                                      <p:to>
                                        <p:strVal val="visible"/>
                                      </p:to>
                                    </p:set>
                                    <p:animEffect transition="in" filter="dissolv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7" presetClass="entr" presetSubtype="1"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ppt_x</p:attrName>
                                        </p:attrNameLst>
                                      </p:cBhvr>
                                      <p:tavLst>
                                        <p:tav tm="0">
                                          <p:val>
                                            <p:strVal val="#ppt_x"/>
                                          </p:val>
                                        </p:tav>
                                        <p:tav tm="100000">
                                          <p:val>
                                            <p:strVal val="#ppt_x"/>
                                          </p:val>
                                        </p:tav>
                                      </p:tavLst>
                                    </p:anim>
                                    <p:anim calcmode="lin" valueType="num">
                                      <p:cBhvr>
                                        <p:cTn id="32" dur="500" fill="hold"/>
                                        <p:tgtEl>
                                          <p:spTgt spid="15"/>
                                        </p:tgtEl>
                                        <p:attrNameLst>
                                          <p:attrName>ppt_y</p:attrName>
                                        </p:attrNameLst>
                                      </p:cBhvr>
                                      <p:tavLst>
                                        <p:tav tm="0">
                                          <p:val>
                                            <p:strVal val="#ppt_y-#ppt_h/2"/>
                                          </p:val>
                                        </p:tav>
                                        <p:tav tm="100000">
                                          <p:val>
                                            <p:strVal val="#ppt_y"/>
                                          </p:val>
                                        </p:tav>
                                      </p:tavLst>
                                    </p:anim>
                                    <p:anim calcmode="lin" valueType="num">
                                      <p:cBhvr>
                                        <p:cTn id="33" dur="500" fill="hold"/>
                                        <p:tgtEl>
                                          <p:spTgt spid="15"/>
                                        </p:tgtEl>
                                        <p:attrNameLst>
                                          <p:attrName>ppt_w</p:attrName>
                                        </p:attrNameLst>
                                      </p:cBhvr>
                                      <p:tavLst>
                                        <p:tav tm="0">
                                          <p:val>
                                            <p:strVal val="#ppt_w"/>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childTnLst>
                                </p:cTn>
                              </p:par>
                            </p:childTnLst>
                          </p:cTn>
                        </p:par>
                        <p:par>
                          <p:cTn id="35" fill="hold">
                            <p:stCondLst>
                              <p:cond delay="500"/>
                            </p:stCondLst>
                            <p:childTnLst>
                              <p:par>
                                <p:cTn id="36" presetID="17"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ppt_x-#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7" presetClass="entr" presetSubtype="4"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ppt_x</p:attrName>
                                        </p:attrNameLst>
                                      </p:cBhvr>
                                      <p:tavLst>
                                        <p:tav tm="0">
                                          <p:val>
                                            <p:strVal val="#ppt_x"/>
                                          </p:val>
                                        </p:tav>
                                        <p:tav tm="100000">
                                          <p:val>
                                            <p:strVal val="#ppt_x"/>
                                          </p:val>
                                        </p:tav>
                                      </p:tavLst>
                                    </p:anim>
                                    <p:anim calcmode="lin" valueType="num">
                                      <p:cBhvr>
                                        <p:cTn id="47" dur="500" fill="hold"/>
                                        <p:tgtEl>
                                          <p:spTgt spid="16"/>
                                        </p:tgtEl>
                                        <p:attrNameLst>
                                          <p:attrName>ppt_y</p:attrName>
                                        </p:attrNameLst>
                                      </p:cBhvr>
                                      <p:tavLst>
                                        <p:tav tm="0">
                                          <p:val>
                                            <p:strVal val="#ppt_y+#ppt_h/2"/>
                                          </p:val>
                                        </p:tav>
                                        <p:tav tm="100000">
                                          <p:val>
                                            <p:strVal val="#ppt_y"/>
                                          </p:val>
                                        </p:tav>
                                      </p:tavLst>
                                    </p:anim>
                                    <p:anim calcmode="lin" valueType="num">
                                      <p:cBhvr>
                                        <p:cTn id="48" dur="500" fill="hold"/>
                                        <p:tgtEl>
                                          <p:spTgt spid="16"/>
                                        </p:tgtEl>
                                        <p:attrNameLst>
                                          <p:attrName>ppt_w</p:attrName>
                                        </p:attrNameLst>
                                      </p:cBhvr>
                                      <p:tavLst>
                                        <p:tav tm="0">
                                          <p:val>
                                            <p:strVal val="#ppt_w"/>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17" presetClass="entr" presetSubtype="8" fill="hold" nodeType="click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ppt_x</p:attrName>
                                        </p:attrNameLst>
                                      </p:cBhvr>
                                      <p:tavLst>
                                        <p:tav tm="0">
                                          <p:val>
                                            <p:strVal val="#ppt_x-#ppt_w/2"/>
                                          </p:val>
                                        </p:tav>
                                        <p:tav tm="100000">
                                          <p:val>
                                            <p:strVal val="#ppt_x"/>
                                          </p:val>
                                        </p:tav>
                                      </p:tavLst>
                                    </p:anim>
                                    <p:anim calcmode="lin" valueType="num">
                                      <p:cBhvr>
                                        <p:cTn id="55" dur="500" fill="hold"/>
                                        <p:tgtEl>
                                          <p:spTgt spid="10"/>
                                        </p:tgtEl>
                                        <p:attrNameLst>
                                          <p:attrName>ppt_y</p:attrName>
                                        </p:attrNameLst>
                                      </p:cBhvr>
                                      <p:tavLst>
                                        <p:tav tm="0">
                                          <p:val>
                                            <p:strVal val="#ppt_y"/>
                                          </p:val>
                                        </p:tav>
                                        <p:tav tm="100000">
                                          <p:val>
                                            <p:strVal val="#ppt_y"/>
                                          </p:val>
                                        </p:tav>
                                      </p:tavLst>
                                    </p:anim>
                                    <p:anim calcmode="lin" valueType="num">
                                      <p:cBhvr>
                                        <p:cTn id="56" dur="500" fill="hold"/>
                                        <p:tgtEl>
                                          <p:spTgt spid="10"/>
                                        </p:tgtEl>
                                        <p:attrNameLst>
                                          <p:attrName>ppt_w</p:attrName>
                                        </p:attrNameLst>
                                      </p:cBhvr>
                                      <p:tavLst>
                                        <p:tav tm="0">
                                          <p:val>
                                            <p:fltVal val="0"/>
                                          </p:val>
                                        </p:tav>
                                        <p:tav tm="100000">
                                          <p:val>
                                            <p:strVal val="#ppt_w"/>
                                          </p:val>
                                        </p:tav>
                                      </p:tavLst>
                                    </p:anim>
                                    <p:anim calcmode="lin" valueType="num">
                                      <p:cBhvr>
                                        <p:cTn id="57" dur="500" fill="hold"/>
                                        <p:tgtEl>
                                          <p:spTgt spid="10"/>
                                        </p:tgtEl>
                                        <p:attrNameLst>
                                          <p:attrName>ppt_h</p:attrName>
                                        </p:attrNameLst>
                                      </p:cBhvr>
                                      <p:tavLst>
                                        <p:tav tm="0">
                                          <p:val>
                                            <p:strVal val="#ppt_h"/>
                                          </p:val>
                                        </p:tav>
                                        <p:tav tm="100000">
                                          <p:val>
                                            <p:strVal val="#ppt_h"/>
                                          </p:val>
                                        </p:tav>
                                      </p:tavLst>
                                    </p:anim>
                                  </p:childTnLst>
                                </p:cTn>
                              </p:par>
                            </p:childTnLst>
                          </p:cTn>
                        </p:par>
                        <p:par>
                          <p:cTn id="58" fill="hold">
                            <p:stCondLst>
                              <p:cond delay="500"/>
                            </p:stCondLst>
                            <p:childTnLst>
                              <p:par>
                                <p:cTn id="59" presetID="17" presetClass="entr" presetSubtype="1"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500" fill="hold"/>
                                        <p:tgtEl>
                                          <p:spTgt spid="8"/>
                                        </p:tgtEl>
                                        <p:attrNameLst>
                                          <p:attrName>ppt_x</p:attrName>
                                        </p:attrNameLst>
                                      </p:cBhvr>
                                      <p:tavLst>
                                        <p:tav tm="0">
                                          <p:val>
                                            <p:strVal val="#ppt_x"/>
                                          </p:val>
                                        </p:tav>
                                        <p:tav tm="100000">
                                          <p:val>
                                            <p:strVal val="#ppt_x"/>
                                          </p:val>
                                        </p:tav>
                                      </p:tavLst>
                                    </p:anim>
                                    <p:anim calcmode="lin" valueType="num">
                                      <p:cBhvr>
                                        <p:cTn id="62" dur="500" fill="hold"/>
                                        <p:tgtEl>
                                          <p:spTgt spid="8"/>
                                        </p:tgtEl>
                                        <p:attrNameLst>
                                          <p:attrName>ppt_y</p:attrName>
                                        </p:attrNameLst>
                                      </p:cBhvr>
                                      <p:tavLst>
                                        <p:tav tm="0">
                                          <p:val>
                                            <p:strVal val="#ppt_y-#ppt_h/2"/>
                                          </p:val>
                                        </p:tav>
                                        <p:tav tm="100000">
                                          <p:val>
                                            <p:strVal val="#ppt_y"/>
                                          </p:val>
                                        </p:tav>
                                      </p:tavLst>
                                    </p:anim>
                                    <p:anim calcmode="lin" valueType="num">
                                      <p:cBhvr>
                                        <p:cTn id="63" dur="500" fill="hold"/>
                                        <p:tgtEl>
                                          <p:spTgt spid="8"/>
                                        </p:tgtEl>
                                        <p:attrNameLst>
                                          <p:attrName>ppt_w</p:attrName>
                                        </p:attrNameLst>
                                      </p:cBhvr>
                                      <p:tavLst>
                                        <p:tav tm="0">
                                          <p:val>
                                            <p:strVal val="#ppt_w"/>
                                          </p:val>
                                        </p:tav>
                                        <p:tav tm="100000">
                                          <p:val>
                                            <p:strVal val="#ppt_w"/>
                                          </p:val>
                                        </p:tav>
                                      </p:tavLst>
                                    </p:anim>
                                    <p:anim calcmode="lin" valueType="num">
                                      <p:cBhvr>
                                        <p:cTn id="64" dur="500" fill="hold"/>
                                        <p:tgtEl>
                                          <p:spTgt spid="8"/>
                                        </p:tgtEl>
                                        <p:attrNameLst>
                                          <p:attrName>ppt_h</p:attrName>
                                        </p:attrNameLst>
                                      </p:cBhvr>
                                      <p:tavLst>
                                        <p:tav tm="0">
                                          <p:val>
                                            <p:fltVal val="0"/>
                                          </p:val>
                                        </p:tav>
                                        <p:tav tm="100000">
                                          <p:val>
                                            <p:strVal val="#ppt_h"/>
                                          </p:val>
                                        </p:tav>
                                      </p:tavLst>
                                    </p:anim>
                                  </p:childTnLst>
                                </p:cTn>
                              </p:par>
                            </p:childTnLst>
                          </p:cTn>
                        </p:par>
                        <p:par>
                          <p:cTn id="65" fill="hold">
                            <p:stCondLst>
                              <p:cond delay="1000"/>
                            </p:stCondLst>
                            <p:childTnLst>
                              <p:par>
                                <p:cTn id="66" presetID="9" presetClass="entr" presetSubtype="0" fill="hold" grpId="0" nodeType="afterEffect">
                                  <p:stCondLst>
                                    <p:cond delay="3000"/>
                                  </p:stCondLst>
                                  <p:childTnLst>
                                    <p:set>
                                      <p:cBhvr>
                                        <p:cTn id="67" dur="1" fill="hold">
                                          <p:stCondLst>
                                            <p:cond delay="0"/>
                                          </p:stCondLst>
                                        </p:cTn>
                                        <p:tgtEl>
                                          <p:spTgt spid="11"/>
                                        </p:tgtEl>
                                        <p:attrNameLst>
                                          <p:attrName>style.visibility</p:attrName>
                                        </p:attrNameLst>
                                      </p:cBhvr>
                                      <p:to>
                                        <p:strVal val="visible"/>
                                      </p:to>
                                    </p:set>
                                    <p:animEffect transition="in" filter="dissolve">
                                      <p:cBhvr>
                                        <p:cTn id="68" dur="500"/>
                                        <p:tgtEl>
                                          <p:spTgt spid="11"/>
                                        </p:tgtEl>
                                      </p:cBhvr>
                                    </p:animEffect>
                                  </p:childTnLst>
                                </p:cTn>
                              </p:par>
                            </p:childTnLst>
                          </p:cTn>
                        </p:par>
                      </p:childTnLst>
                    </p:cTn>
                  </p:par>
                  <p:par>
                    <p:cTn id="69" fill="hold">
                      <p:stCondLst>
                        <p:cond delay="indefinite"/>
                      </p:stCondLst>
                      <p:childTnLst>
                        <p:par>
                          <p:cTn id="70" fill="hold">
                            <p:stCondLst>
                              <p:cond delay="0"/>
                            </p:stCondLst>
                            <p:childTnLst>
                              <p:par>
                                <p:cTn id="71" presetID="9" presetClass="entr" presetSubtype="0"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dissolve">
                                      <p:cBhvr>
                                        <p:cTn id="73" dur="500"/>
                                        <p:tgtEl>
                                          <p:spTgt spid="14"/>
                                        </p:tgtEl>
                                      </p:cBhvr>
                                    </p:animEffect>
                                  </p:childTnLst>
                                </p:cTn>
                              </p:par>
                            </p:childTnLst>
                          </p:cTn>
                        </p:par>
                      </p:childTnLst>
                    </p:cTn>
                  </p:par>
                  <p:par>
                    <p:cTn id="74" fill="hold">
                      <p:stCondLst>
                        <p:cond delay="indefinite"/>
                      </p:stCondLst>
                      <p:childTnLst>
                        <p:par>
                          <p:cTn id="75" fill="hold">
                            <p:stCondLst>
                              <p:cond delay="0"/>
                            </p:stCondLst>
                            <p:childTnLst>
                              <p:par>
                                <p:cTn id="76" presetID="17" presetClass="entr" presetSubtype="1" fill="hold" nodeType="click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ppt_x</p:attrName>
                                        </p:attrNameLst>
                                      </p:cBhvr>
                                      <p:tavLst>
                                        <p:tav tm="0">
                                          <p:val>
                                            <p:strVal val="#ppt_x"/>
                                          </p:val>
                                        </p:tav>
                                        <p:tav tm="100000">
                                          <p:val>
                                            <p:strVal val="#ppt_x"/>
                                          </p:val>
                                        </p:tav>
                                      </p:tavLst>
                                    </p:anim>
                                    <p:anim calcmode="lin" valueType="num">
                                      <p:cBhvr>
                                        <p:cTn id="79" dur="500" fill="hold"/>
                                        <p:tgtEl>
                                          <p:spTgt spid="17"/>
                                        </p:tgtEl>
                                        <p:attrNameLst>
                                          <p:attrName>ppt_y</p:attrName>
                                        </p:attrNameLst>
                                      </p:cBhvr>
                                      <p:tavLst>
                                        <p:tav tm="0">
                                          <p:val>
                                            <p:strVal val="#ppt_y-#ppt_h/2"/>
                                          </p:val>
                                        </p:tav>
                                        <p:tav tm="100000">
                                          <p:val>
                                            <p:strVal val="#ppt_y"/>
                                          </p:val>
                                        </p:tav>
                                      </p:tavLst>
                                    </p:anim>
                                    <p:anim calcmode="lin" valueType="num">
                                      <p:cBhvr>
                                        <p:cTn id="80" dur="500" fill="hold"/>
                                        <p:tgtEl>
                                          <p:spTgt spid="17"/>
                                        </p:tgtEl>
                                        <p:attrNameLst>
                                          <p:attrName>ppt_w</p:attrName>
                                        </p:attrNameLst>
                                      </p:cBhvr>
                                      <p:tavLst>
                                        <p:tav tm="0">
                                          <p:val>
                                            <p:strVal val="#ppt_w"/>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childTnLst>
                                </p:cTn>
                              </p:par>
                            </p:childTnLst>
                          </p:cTn>
                        </p:par>
                        <p:par>
                          <p:cTn id="82" fill="hold">
                            <p:stCondLst>
                              <p:cond delay="500"/>
                            </p:stCondLst>
                            <p:childTnLst>
                              <p:par>
                                <p:cTn id="83" presetID="17" presetClass="entr" presetSubtype="2" fill="hold" nodeType="afterEffect">
                                  <p:stCondLst>
                                    <p:cond delay="200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ppt_x</p:attrName>
                                        </p:attrNameLst>
                                      </p:cBhvr>
                                      <p:tavLst>
                                        <p:tav tm="0">
                                          <p:val>
                                            <p:strVal val="#ppt_x+#ppt_w/2"/>
                                          </p:val>
                                        </p:tav>
                                        <p:tav tm="100000">
                                          <p:val>
                                            <p:strVal val="#ppt_x"/>
                                          </p:val>
                                        </p:tav>
                                      </p:tavLst>
                                    </p:anim>
                                    <p:anim calcmode="lin" valueType="num">
                                      <p:cBhvr>
                                        <p:cTn id="86" dur="500" fill="hold"/>
                                        <p:tgtEl>
                                          <p:spTgt spid="18"/>
                                        </p:tgtEl>
                                        <p:attrNameLst>
                                          <p:attrName>ppt_y</p:attrName>
                                        </p:attrNameLst>
                                      </p:cBhvr>
                                      <p:tavLst>
                                        <p:tav tm="0">
                                          <p:val>
                                            <p:strVal val="#ppt_y"/>
                                          </p:val>
                                        </p:tav>
                                        <p:tav tm="100000">
                                          <p:val>
                                            <p:strVal val="#ppt_y"/>
                                          </p:val>
                                        </p:tav>
                                      </p:tavLst>
                                    </p:anim>
                                    <p:anim calcmode="lin" valueType="num">
                                      <p:cBhvr>
                                        <p:cTn id="87" dur="500" fill="hold"/>
                                        <p:tgtEl>
                                          <p:spTgt spid="18"/>
                                        </p:tgtEl>
                                        <p:attrNameLst>
                                          <p:attrName>ppt_w</p:attrName>
                                        </p:attrNameLst>
                                      </p:cBhvr>
                                      <p:tavLst>
                                        <p:tav tm="0">
                                          <p:val>
                                            <p:fltVal val="0"/>
                                          </p:val>
                                        </p:tav>
                                        <p:tav tm="100000">
                                          <p:val>
                                            <p:strVal val="#ppt_w"/>
                                          </p:val>
                                        </p:tav>
                                      </p:tavLst>
                                    </p:anim>
                                    <p:anim calcmode="lin" valueType="num">
                                      <p:cBhvr>
                                        <p:cTn id="88" dur="5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89" fill="hold">
                      <p:stCondLst>
                        <p:cond delay="indefinite"/>
                      </p:stCondLst>
                      <p:childTnLst>
                        <p:par>
                          <p:cTn id="90" fill="hold">
                            <p:stCondLst>
                              <p:cond delay="0"/>
                            </p:stCondLst>
                            <p:childTnLst>
                              <p:par>
                                <p:cTn id="91" presetID="17" presetClass="entr" presetSubtype="8" fill="hold" nodeType="click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p:cTn id="93" dur="500" fill="hold"/>
                                        <p:tgtEl>
                                          <p:spTgt spid="19"/>
                                        </p:tgtEl>
                                        <p:attrNameLst>
                                          <p:attrName>ppt_x</p:attrName>
                                        </p:attrNameLst>
                                      </p:cBhvr>
                                      <p:tavLst>
                                        <p:tav tm="0">
                                          <p:val>
                                            <p:strVal val="#ppt_x-#ppt_w/2"/>
                                          </p:val>
                                        </p:tav>
                                        <p:tav tm="100000">
                                          <p:val>
                                            <p:strVal val="#ppt_x"/>
                                          </p:val>
                                        </p:tav>
                                      </p:tavLst>
                                    </p:anim>
                                    <p:anim calcmode="lin" valueType="num">
                                      <p:cBhvr>
                                        <p:cTn id="94" dur="500" fill="hold"/>
                                        <p:tgtEl>
                                          <p:spTgt spid="19"/>
                                        </p:tgtEl>
                                        <p:attrNameLst>
                                          <p:attrName>ppt_y</p:attrName>
                                        </p:attrNameLst>
                                      </p:cBhvr>
                                      <p:tavLst>
                                        <p:tav tm="0">
                                          <p:val>
                                            <p:strVal val="#ppt_y"/>
                                          </p:val>
                                        </p:tav>
                                        <p:tav tm="100000">
                                          <p:val>
                                            <p:strVal val="#ppt_y"/>
                                          </p:val>
                                        </p:tav>
                                      </p:tavLst>
                                    </p:anim>
                                    <p:anim calcmode="lin" valueType="num">
                                      <p:cBhvr>
                                        <p:cTn id="95" dur="500" fill="hold"/>
                                        <p:tgtEl>
                                          <p:spTgt spid="19"/>
                                        </p:tgtEl>
                                        <p:attrNameLst>
                                          <p:attrName>ppt_w</p:attrName>
                                        </p:attrNameLst>
                                      </p:cBhvr>
                                      <p:tavLst>
                                        <p:tav tm="0">
                                          <p:val>
                                            <p:fltVal val="0"/>
                                          </p:val>
                                        </p:tav>
                                        <p:tav tm="100000">
                                          <p:val>
                                            <p:strVal val="#ppt_w"/>
                                          </p:val>
                                        </p:tav>
                                      </p:tavLst>
                                    </p:anim>
                                    <p:anim calcmode="lin" valueType="num">
                                      <p:cBhvr>
                                        <p:cTn id="96" dur="5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11" grpId="0" animBg="1" autoUpdateAnimBg="0"/>
      <p:bldP spid="12" grpId="0" animBg="1" autoUpdateAnimBg="0"/>
      <p:bldP spid="13" grpId="0" animBg="1" autoUpdateAnimBg="0"/>
      <p:bldP spid="14" grpId="0" animBg="1" autoUpdateAnimBg="0"/>
    </p:bld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2534" y="434350"/>
            <a:ext cx="9076266" cy="1320800"/>
          </a:xfrm>
        </p:spPr>
        <p:txBody>
          <a:bodyPr>
            <a:normAutofit/>
          </a:bodyPr>
          <a:lstStyle/>
          <a:p>
            <a:r>
              <a:rPr lang="es-CL" dirty="0"/>
              <a:t>U.T. </a:t>
            </a:r>
            <a:r>
              <a:rPr lang="es-CL" dirty="0" smtClean="0"/>
              <a:t>N°4 </a:t>
            </a:r>
            <a:r>
              <a:rPr lang="es-ES" dirty="0" smtClean="0"/>
              <a:t>SUBSISTEMA </a:t>
            </a:r>
            <a:r>
              <a:rPr lang="es-ES" dirty="0"/>
              <a:t>DE MATERIALES </a:t>
            </a:r>
            <a:r>
              <a:rPr lang="es-ES" dirty="0" smtClean="0"/>
              <a:t>SALINO</a:t>
            </a:r>
            <a:r>
              <a:rPr lang="es-MX" dirty="0"/>
              <a:t>.</a:t>
            </a:r>
            <a:endParaRPr lang="es-CL" dirty="0"/>
          </a:p>
        </p:txBody>
      </p:sp>
      <p:sp>
        <p:nvSpPr>
          <p:cNvPr id="4" name="Text Box 11"/>
          <p:cNvSpPr txBox="1">
            <a:spLocks noChangeArrowheads="1"/>
          </p:cNvSpPr>
          <p:nvPr/>
        </p:nvSpPr>
        <p:spPr bwMode="auto">
          <a:xfrm>
            <a:off x="0" y="2133600"/>
            <a:ext cx="121920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_tradnl" altLang="es-CL" sz="6000" dirty="0">
                <a:latin typeface="Times New Roman" panose="02020603050405020304" pitchFamily="18" charset="0"/>
              </a:rPr>
              <a:t>SISTEMA  SALINO</a:t>
            </a:r>
          </a:p>
        </p:txBody>
      </p:sp>
      <p:sp>
        <p:nvSpPr>
          <p:cNvPr id="6" name="Rectangle 14"/>
          <p:cNvSpPr>
            <a:spLocks noChangeArrowheads="1"/>
          </p:cNvSpPr>
          <p:nvPr/>
        </p:nvSpPr>
        <p:spPr bwMode="auto">
          <a:xfrm>
            <a:off x="-114300" y="3478628"/>
            <a:ext cx="123063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1600" b="1">
                <a:solidFill>
                  <a:srgbClr val="336699"/>
                </a:solidFill>
                <a:latin typeface="Arial" panose="020B0604020202020204" pitchFamily="34" charset="0"/>
              </a:defRPr>
            </a:lvl1pPr>
            <a:lvl2pPr marL="742950" indent="-285750">
              <a:defRPr sz="1600" b="1">
                <a:solidFill>
                  <a:srgbClr val="336699"/>
                </a:solidFill>
                <a:latin typeface="Arial" panose="020B0604020202020204" pitchFamily="34" charset="0"/>
              </a:defRPr>
            </a:lvl2pPr>
            <a:lvl3pPr marL="1143000" indent="-228600">
              <a:defRPr sz="1600" b="1">
                <a:solidFill>
                  <a:srgbClr val="336699"/>
                </a:solidFill>
                <a:latin typeface="Arial" panose="020B0604020202020204" pitchFamily="34" charset="0"/>
              </a:defRPr>
            </a:lvl3pPr>
            <a:lvl4pPr marL="1600200" indent="-228600">
              <a:defRPr sz="1600" b="1">
                <a:solidFill>
                  <a:srgbClr val="336699"/>
                </a:solidFill>
                <a:latin typeface="Arial" panose="020B0604020202020204" pitchFamily="34" charset="0"/>
              </a:defRPr>
            </a:lvl4pPr>
            <a:lvl5pPr marL="2057400" indent="-228600">
              <a:defRPr sz="1600" b="1">
                <a:solidFill>
                  <a:srgbClr val="336699"/>
                </a:solidFill>
                <a:latin typeface="Arial" panose="020B0604020202020204" pitchFamily="34" charset="0"/>
              </a:defRPr>
            </a:lvl5pPr>
            <a:lvl6pPr marL="2514600" indent="-228600" algn="ctr" eaLnBrk="0" fontAlgn="base" hangingPunct="0">
              <a:spcBef>
                <a:spcPct val="0"/>
              </a:spcBef>
              <a:spcAft>
                <a:spcPct val="0"/>
              </a:spcAft>
              <a:defRPr sz="1600" b="1">
                <a:solidFill>
                  <a:srgbClr val="336699"/>
                </a:solidFill>
                <a:latin typeface="Arial" panose="020B0604020202020204" pitchFamily="34" charset="0"/>
              </a:defRPr>
            </a:lvl6pPr>
            <a:lvl7pPr marL="2971800" indent="-228600" algn="ctr" eaLnBrk="0" fontAlgn="base" hangingPunct="0">
              <a:spcBef>
                <a:spcPct val="0"/>
              </a:spcBef>
              <a:spcAft>
                <a:spcPct val="0"/>
              </a:spcAft>
              <a:defRPr sz="1600" b="1">
                <a:solidFill>
                  <a:srgbClr val="336699"/>
                </a:solidFill>
                <a:latin typeface="Arial" panose="020B0604020202020204" pitchFamily="34" charset="0"/>
              </a:defRPr>
            </a:lvl7pPr>
            <a:lvl8pPr marL="3429000" indent="-228600" algn="ctr" eaLnBrk="0" fontAlgn="base" hangingPunct="0">
              <a:spcBef>
                <a:spcPct val="0"/>
              </a:spcBef>
              <a:spcAft>
                <a:spcPct val="0"/>
              </a:spcAft>
              <a:defRPr sz="1600" b="1">
                <a:solidFill>
                  <a:srgbClr val="336699"/>
                </a:solidFill>
                <a:latin typeface="Arial" panose="020B0604020202020204" pitchFamily="34" charset="0"/>
              </a:defRPr>
            </a:lvl8pPr>
            <a:lvl9pPr marL="3886200" indent="-228600" algn="ctr" eaLnBrk="0" fontAlgn="base" hangingPunct="0">
              <a:spcBef>
                <a:spcPct val="0"/>
              </a:spcBef>
              <a:spcAft>
                <a:spcPct val="0"/>
              </a:spcAft>
              <a:defRPr sz="1600" b="1">
                <a:solidFill>
                  <a:srgbClr val="336699"/>
                </a:solidFill>
                <a:latin typeface="Arial" panose="020B0604020202020204" pitchFamily="34" charset="0"/>
              </a:defRPr>
            </a:lvl9pPr>
          </a:lstStyle>
          <a:p>
            <a:pPr algn="ctr"/>
            <a:r>
              <a:rPr lang="es-ES" sz="4400" dirty="0" smtClean="0"/>
              <a:t>Control de créditos</a:t>
            </a:r>
            <a:endParaRPr lang="es-CL"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4857977"/>
      </p:ext>
    </p:extLst>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Control de créditos</a:t>
            </a:r>
            <a:endParaRPr lang="es-CL" dirty="0"/>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a:blip r:embed="rId2"/>
          <a:stretch>
            <a:fillRect/>
          </a:stretch>
        </p:blipFill>
        <p:spPr>
          <a:xfrm>
            <a:off x="2543556" y="2160589"/>
            <a:ext cx="4864223" cy="2641412"/>
          </a:xfrm>
          <a:prstGeom prst="rect">
            <a:avLst/>
          </a:prstGeom>
        </p:spPr>
      </p:pic>
    </p:spTree>
    <p:extLst>
      <p:ext uri="{BB962C8B-B14F-4D97-AF65-F5344CB8AC3E}">
        <p14:creationId xmlns:p14="http://schemas.microsoft.com/office/powerpoint/2010/main" val="611816598"/>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Control de </a:t>
            </a:r>
            <a:r>
              <a:rPr lang="es-ES" dirty="0" smtClean="0"/>
              <a:t>créditos</a:t>
            </a:r>
            <a:endParaRPr lang="es-CL" dirty="0"/>
          </a:p>
        </p:txBody>
      </p:sp>
      <p:sp>
        <p:nvSpPr>
          <p:cNvPr id="5" name="Marcador de contenido 4"/>
          <p:cNvSpPr>
            <a:spLocks noGrp="1"/>
          </p:cNvSpPr>
          <p:nvPr>
            <p:ph idx="1"/>
          </p:nvPr>
        </p:nvSpPr>
        <p:spPr/>
        <p:txBody>
          <a:bodyPr/>
          <a:lstStyle/>
          <a:p>
            <a:endParaRPr lang="es-CL"/>
          </a:p>
        </p:txBody>
      </p:sp>
      <p:pic>
        <p:nvPicPr>
          <p:cNvPr id="6" name="Imagen 5"/>
          <p:cNvPicPr>
            <a:picLocks noChangeAspect="1"/>
          </p:cNvPicPr>
          <p:nvPr/>
        </p:nvPicPr>
        <p:blipFill rotWithShape="1">
          <a:blip r:embed="rId2"/>
          <a:srcRect l="1098" t="31077" r="66984" b="10764"/>
          <a:stretch/>
        </p:blipFill>
        <p:spPr>
          <a:xfrm>
            <a:off x="330199" y="1270000"/>
            <a:ext cx="5181829" cy="5308600"/>
          </a:xfrm>
          <a:prstGeom prst="rect">
            <a:avLst/>
          </a:prstGeom>
        </p:spPr>
      </p:pic>
    </p:spTree>
    <p:extLst>
      <p:ext uri="{BB962C8B-B14F-4D97-AF65-F5344CB8AC3E}">
        <p14:creationId xmlns:p14="http://schemas.microsoft.com/office/powerpoint/2010/main" val="2601178758"/>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Control de </a:t>
            </a:r>
            <a:r>
              <a:rPr lang="es-ES" dirty="0" smtClean="0"/>
              <a:t>créditos</a:t>
            </a:r>
            <a:endParaRPr lang="es-CL" dirty="0"/>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rotWithShape="1">
          <a:blip r:embed="rId2"/>
          <a:srcRect l="1391" t="31629" r="57533" b="12307"/>
          <a:stretch/>
        </p:blipFill>
        <p:spPr>
          <a:xfrm>
            <a:off x="787400" y="-2988"/>
            <a:ext cx="8940800" cy="6860988"/>
          </a:xfrm>
          <a:prstGeom prst="rect">
            <a:avLst/>
          </a:prstGeom>
        </p:spPr>
      </p:pic>
    </p:spTree>
    <p:extLst>
      <p:ext uri="{BB962C8B-B14F-4D97-AF65-F5344CB8AC3E}">
        <p14:creationId xmlns:p14="http://schemas.microsoft.com/office/powerpoint/2010/main" val="2940183814"/>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rotWithShape="1">
          <a:blip r:embed="rId2"/>
          <a:srcRect l="22084" t="2235" r="22489" b="4394"/>
          <a:stretch/>
        </p:blipFill>
        <p:spPr>
          <a:xfrm>
            <a:off x="1934634" y="313646"/>
            <a:ext cx="6841066" cy="6544354"/>
          </a:xfrm>
          <a:prstGeom prst="rect">
            <a:avLst/>
          </a:prstGeom>
        </p:spPr>
      </p:pic>
    </p:spTree>
    <p:extLst>
      <p:ext uri="{BB962C8B-B14F-4D97-AF65-F5344CB8AC3E}">
        <p14:creationId xmlns:p14="http://schemas.microsoft.com/office/powerpoint/2010/main" val="397429939"/>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a:blip r:embed="rId2"/>
          <a:stretch>
            <a:fillRect/>
          </a:stretch>
        </p:blipFill>
        <p:spPr>
          <a:xfrm>
            <a:off x="0" y="0"/>
            <a:ext cx="11455400" cy="6865483"/>
          </a:xfrm>
          <a:prstGeom prst="rect">
            <a:avLst/>
          </a:prstGeom>
        </p:spPr>
      </p:pic>
    </p:spTree>
    <p:extLst>
      <p:ext uri="{BB962C8B-B14F-4D97-AF65-F5344CB8AC3E}">
        <p14:creationId xmlns:p14="http://schemas.microsoft.com/office/powerpoint/2010/main" val="1479768066"/>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dirty="0"/>
          </a:p>
        </p:txBody>
      </p:sp>
      <p:pic>
        <p:nvPicPr>
          <p:cNvPr id="4" name="Imagen 3"/>
          <p:cNvPicPr>
            <a:picLocks noChangeAspect="1"/>
          </p:cNvPicPr>
          <p:nvPr/>
        </p:nvPicPr>
        <p:blipFill rotWithShape="1">
          <a:blip r:embed="rId2"/>
          <a:srcRect t="-382" r="668" b="620"/>
          <a:stretch/>
        </p:blipFill>
        <p:spPr>
          <a:xfrm>
            <a:off x="0" y="-12700"/>
            <a:ext cx="10820400" cy="6692238"/>
          </a:xfrm>
          <a:prstGeom prst="rect">
            <a:avLst/>
          </a:prstGeom>
        </p:spPr>
      </p:pic>
    </p:spTree>
    <p:extLst>
      <p:ext uri="{BB962C8B-B14F-4D97-AF65-F5344CB8AC3E}">
        <p14:creationId xmlns:p14="http://schemas.microsoft.com/office/powerpoint/2010/main" val="2210941558"/>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Fin. </a:t>
            </a:r>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a:blip r:embed="rId2"/>
          <a:stretch>
            <a:fillRect/>
          </a:stretch>
        </p:blipFill>
        <p:spPr>
          <a:xfrm>
            <a:off x="1663700" y="784286"/>
            <a:ext cx="8170332" cy="5807014"/>
          </a:xfrm>
          <a:prstGeom prst="rect">
            <a:avLst/>
          </a:prstGeom>
        </p:spPr>
      </p:pic>
    </p:spTree>
    <p:extLst>
      <p:ext uri="{BB962C8B-B14F-4D97-AF65-F5344CB8AC3E}">
        <p14:creationId xmlns:p14="http://schemas.microsoft.com/office/powerpoint/2010/main" val="77117096"/>
      </p:ext>
    </p:extLst>
  </p:cSld>
  <p:clrMapOvr>
    <a:masterClrMapping/>
  </p:clrMapOvr>
</p:sld>
</file>

<file path=ppt/theme/theme1.xml><?xml version="1.0" encoding="utf-8"?>
<a:theme xmlns:a="http://schemas.openxmlformats.org/drawingml/2006/main" name="Faceta">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spDef>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3215</TotalTime>
  <Words>15915</Words>
  <Application>Microsoft Office PowerPoint</Application>
  <PresentationFormat>Panorámica</PresentationFormat>
  <Paragraphs>1637</Paragraphs>
  <Slides>239</Slides>
  <Notes>7</Notes>
  <HiddenSlides>0</HiddenSlides>
  <MMClips>0</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2</vt:i4>
      </vt:variant>
      <vt:variant>
        <vt:lpstr>Títulos de diapositiva</vt:lpstr>
      </vt:variant>
      <vt:variant>
        <vt:i4>239</vt:i4>
      </vt:variant>
    </vt:vector>
  </HeadingPairs>
  <TitlesOfParts>
    <vt:vector size="251" baseType="lpstr">
      <vt:lpstr>MS PGothic</vt:lpstr>
      <vt:lpstr>Arial</vt:lpstr>
      <vt:lpstr>Arial Narrow</vt:lpstr>
      <vt:lpstr>Calibri</vt:lpstr>
      <vt:lpstr>Impact</vt:lpstr>
      <vt:lpstr>Times New Roman</vt:lpstr>
      <vt:lpstr>Trebuchet MS</vt:lpstr>
      <vt:lpstr>Wingdings</vt:lpstr>
      <vt:lpstr>Wingdings 3</vt:lpstr>
      <vt:lpstr>Faceta</vt:lpstr>
      <vt:lpstr>Imagen</vt:lpstr>
      <vt:lpstr>PI3</vt:lpstr>
      <vt:lpstr> SISTEMAS DE INFORMACIÓN LOGÍSTICA </vt:lpstr>
      <vt:lpstr>Objetivos Generales  de la asignatura. </vt:lpstr>
      <vt:lpstr>Unidades Temáticas.</vt:lpstr>
      <vt:lpstr>Evaluaciones. </vt:lpstr>
      <vt:lpstr>Bibliografía.</vt:lpstr>
      <vt:lpstr>U.T. N°1. SISTEMA DE INFORMACIÓN ADMINISTRATIVA.    Sistemas de información logística (SIL)</vt:lpstr>
      <vt:lpstr>Presentación de PowerPoint</vt:lpstr>
      <vt:lpstr>Concepto de dato </vt:lpstr>
      <vt:lpstr>Concepto de información </vt:lpstr>
      <vt:lpstr>Concepto de información </vt:lpstr>
      <vt:lpstr>Enfoques y Conceptos </vt:lpstr>
      <vt:lpstr>Que es un sistema ? </vt:lpstr>
      <vt:lpstr>Pensamiento Sistémico </vt:lpstr>
      <vt:lpstr>Historia de la TGS </vt:lpstr>
      <vt:lpstr>Teoría de Sistemas </vt:lpstr>
      <vt:lpstr>Teoría de Sistemas </vt:lpstr>
      <vt:lpstr>Enfoques y Conceptos </vt:lpstr>
      <vt:lpstr>Características </vt:lpstr>
      <vt:lpstr>Características </vt:lpstr>
      <vt:lpstr>Ejemplos de sistemas </vt:lpstr>
      <vt:lpstr>¿Que es un conglomerado?  </vt:lpstr>
      <vt:lpstr>Visión sistémica</vt:lpstr>
      <vt:lpstr>Presentación de PowerPoint</vt:lpstr>
      <vt:lpstr>Clasificación de los Sistemas  </vt:lpstr>
      <vt:lpstr>Clasificación de los Sistemas  </vt:lpstr>
      <vt:lpstr>Clasificación de los Sistemas  </vt:lpstr>
      <vt:lpstr>Clasificación de los Sistemas  </vt:lpstr>
      <vt:lpstr>Presentación de PowerPoint</vt:lpstr>
      <vt:lpstr>Presentación de PowerPoint</vt:lpstr>
      <vt:lpstr>Revoluciones</vt:lpstr>
      <vt:lpstr>Presentación de PowerPoint</vt:lpstr>
      <vt:lpstr>Presentación de PowerPoint</vt:lpstr>
      <vt:lpstr>Sistema de Información (SI)</vt:lpstr>
      <vt:lpstr>Sistemas de Información Administrativa</vt:lpstr>
      <vt:lpstr>SIA</vt:lpstr>
      <vt:lpstr>SIA</vt:lpstr>
      <vt:lpstr>SIA</vt:lpstr>
      <vt:lpstr>SIA</vt:lpstr>
      <vt:lpstr>Aspectos que debe cubrir un SIA</vt:lpstr>
      <vt:lpstr>Aspectos que debe cubrir un SIA</vt:lpstr>
      <vt:lpstr>Componentes Operativos de un SIA</vt:lpstr>
      <vt:lpstr>Presentación de PowerPoint</vt:lpstr>
      <vt:lpstr>Presentación de PowerPoint</vt:lpstr>
      <vt:lpstr>Presentación de PowerPoint</vt:lpstr>
      <vt:lpstr>Evolución </vt:lpstr>
      <vt:lpstr>Evolución de la Logística / SCM Integrada</vt:lpstr>
      <vt:lpstr>Evolución de la Logística / SCM Integrada</vt:lpstr>
      <vt:lpstr>Evolución de la Logística / SCM Integrada</vt:lpstr>
      <vt:lpstr>Evolución de la Logística / SCM Integrada</vt:lpstr>
      <vt:lpstr>Evolución de la Logística / SCM Integrada</vt:lpstr>
      <vt:lpstr>Objetivos de la SCM  </vt:lpstr>
      <vt:lpstr>Beneficios de la SCM </vt:lpstr>
      <vt:lpstr>Logística</vt:lpstr>
      <vt:lpstr>Logística</vt:lpstr>
      <vt:lpstr>Importancia de la logística</vt:lpstr>
      <vt:lpstr>Importancia de la logística</vt:lpstr>
      <vt:lpstr>Importancia de la logística</vt:lpstr>
      <vt:lpstr>SIL</vt:lpstr>
      <vt:lpstr>Presentación de PowerPoint</vt:lpstr>
      <vt:lpstr>Presentación de PowerPoint</vt:lpstr>
      <vt:lpstr>Sistema de Gestión de Almacenes  WMS (Warehouse Management System)  </vt:lpstr>
      <vt:lpstr>Funcionalidad y elementos que incluye un W.S.M.</vt:lpstr>
      <vt:lpstr>Funcionalidad y elementos que incluye un W.S.M.</vt:lpstr>
      <vt:lpstr>Funcionalidad y elementos que incluye un W.S.M.</vt:lpstr>
      <vt:lpstr>Sistema de Gestión de Transporte  TMS (Transportation ManagementSystem) </vt:lpstr>
      <vt:lpstr>Funcionalidad y elementos que incluye un TMS </vt:lpstr>
      <vt:lpstr>Presentación de PowerPoint</vt:lpstr>
      <vt:lpstr>Supply chain management</vt:lpstr>
      <vt:lpstr>E.R.P.</vt:lpstr>
      <vt:lpstr>Presentación de PowerPoint</vt:lpstr>
      <vt:lpstr>U.T. N°2. SISTEMA DE INFORMACIÓN ADMINISTRATIVA.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TEMARIO</vt:lpstr>
      <vt:lpstr>GENERALIDADES</vt:lpstr>
      <vt:lpstr>GENERALIDADES  Conceptos. </vt:lpstr>
      <vt:lpstr>GENERALIDADES  Conceptos. </vt:lpstr>
      <vt:lpstr>GENERALIDADES  Conceptos. </vt:lpstr>
      <vt:lpstr>GENERALIDADES  Conceptos. </vt:lpstr>
      <vt:lpstr>GENERALIDADES  Características del Sistema.  </vt:lpstr>
      <vt:lpstr>GENERALIDADES  Estructura Logística.  </vt:lpstr>
      <vt:lpstr>GENERALIDADES  Estructura Logística.  </vt:lpstr>
      <vt:lpstr>Presentación de PowerPoint</vt:lpstr>
      <vt:lpstr>GENERALIDADES  Ambientes de Trabajo.  </vt:lpstr>
      <vt:lpstr>Presentación de PowerPoint</vt:lpstr>
      <vt:lpstr>GENERALIDADES  LINKONE.  </vt:lpstr>
      <vt:lpstr>GENERALIDADES  LINKONE.  </vt:lpstr>
      <vt:lpstr>GENERALIDADES  LINKONE.  </vt:lpstr>
      <vt:lpstr>TEMARIO</vt:lpstr>
      <vt:lpstr>USUARIOS.</vt:lpstr>
      <vt:lpstr>ADMINISTRADORES FUNCIONALES DE SALINO</vt:lpstr>
      <vt:lpstr>ADMINISTRADOR GLOBAL</vt:lpstr>
      <vt:lpstr>COMITE EJECUTIVO SALINO</vt:lpstr>
      <vt:lpstr>COMITE EJECUTIVO SALINO</vt:lpstr>
      <vt:lpstr>COMITE ADMINISTRADORES FUNCIONALES</vt:lpstr>
      <vt:lpstr>COMITE ADMINISTRADORES FUNCIONALES</vt:lpstr>
      <vt:lpstr>VISIBILIDAD Y CONTROL</vt:lpstr>
      <vt:lpstr>ADMINISTRACION POR FAMILIAS DE EQUIPOS</vt:lpstr>
      <vt:lpstr>ADMINISTRACION POR FAMILIAS DE EQUIPOS</vt:lpstr>
      <vt:lpstr>TEMARIO</vt:lpstr>
      <vt:lpstr>PROYECTOS</vt:lpstr>
      <vt:lpstr>PROYECTOS</vt:lpstr>
      <vt:lpstr>ORDENES DE TRABAJO</vt:lpstr>
      <vt:lpstr>ORDENES DE TRABAJO</vt:lpstr>
      <vt:lpstr>ORDENES DE TRABAJO</vt:lpstr>
      <vt:lpstr>ORDENES DE TRABAJO</vt:lpstr>
      <vt:lpstr>OT EN ESPERA DE REPUESTOS</vt:lpstr>
      <vt:lpstr>PEDIMENTOS DE MATERIAL</vt:lpstr>
      <vt:lpstr>PEDIMENTOS DE MATERIAL</vt:lpstr>
      <vt:lpstr>PEDIMENTOS DE MATERIAL</vt:lpstr>
      <vt:lpstr>CENTRO DE COSTO</vt:lpstr>
      <vt:lpstr>ITEM DE GASTO </vt:lpstr>
      <vt:lpstr>CUENTA DE GASTO</vt:lpstr>
      <vt:lpstr>ELEMENTOS DEL SISTEMA </vt:lpstr>
      <vt:lpstr>DESCRIPCION GENERAL</vt:lpstr>
      <vt:lpstr>DESCRIPCION GENERAL</vt:lpstr>
      <vt:lpstr>DESCRIPCION GENERAL</vt:lpstr>
      <vt:lpstr>DESCRIPCION GENERAL</vt:lpstr>
      <vt:lpstr>ARCHIVOS PRINCIPALES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U.T. N°3. SUB SISTEMA DE MANTENIMIENTO SALINO.</vt:lpstr>
      <vt:lpstr>Módulos</vt:lpstr>
      <vt:lpstr>Monitoreo de Condiciones</vt:lpstr>
      <vt:lpstr>Monitoreo de Condiciones</vt:lpstr>
      <vt:lpstr>Monitoreo de Condiciones</vt:lpstr>
      <vt:lpstr>Monitoreo de Condiciones</vt:lpstr>
      <vt:lpstr>Estadísticas de Operación</vt:lpstr>
      <vt:lpstr>Estadísticas de Operación</vt:lpstr>
      <vt:lpstr>Registro de Equipo</vt:lpstr>
      <vt:lpstr>Registro de Equipo</vt:lpstr>
      <vt:lpstr>Registro de Equipo</vt:lpstr>
      <vt:lpstr>Identificadores de Equipos Grupales</vt:lpstr>
      <vt:lpstr>Identificadores de Equipos Grupales</vt:lpstr>
      <vt:lpstr>Ordenes de Trabajo</vt:lpstr>
      <vt:lpstr>Ordenes de Trabajo </vt:lpstr>
      <vt:lpstr>Ordenes de Trabajo</vt:lpstr>
      <vt:lpstr>Ordenes de Trabajo</vt:lpstr>
      <vt:lpstr>Ordenes de Trabajo</vt:lpstr>
      <vt:lpstr>Ordenes de Trabajo</vt:lpstr>
      <vt:lpstr>Seguimiento del Equipo</vt:lpstr>
      <vt:lpstr>Seguimiento del Equipo</vt:lpstr>
      <vt:lpstr>Seguimiento del Equipo</vt:lpstr>
      <vt:lpstr>Trabajos Estándar</vt:lpstr>
      <vt:lpstr>Trabajos Estándar</vt:lpstr>
      <vt:lpstr>Trabajos Estándar</vt:lpstr>
      <vt:lpstr>Trabajos Estándar</vt:lpstr>
      <vt:lpstr>Control de Proyectos </vt:lpstr>
      <vt:lpstr>Control de Proyectos </vt:lpstr>
      <vt:lpstr>Control de Proyectos </vt:lpstr>
      <vt:lpstr>Control de Proyectos</vt:lpstr>
      <vt:lpstr>Control de Proyectos</vt:lpstr>
      <vt:lpstr>Control de Proyectos</vt:lpstr>
      <vt:lpstr>Control de Proyectos</vt:lpstr>
      <vt:lpstr>Control de Proyectos</vt:lpstr>
      <vt:lpstr>Presentación de PowerPoint</vt:lpstr>
      <vt:lpstr>U.T. N°4 SUBSISTEMA DE MATERIALES SALINO.</vt:lpstr>
      <vt:lpstr>SUBSISTEMA DE MATERIALES</vt:lpstr>
      <vt:lpstr>Registro de Materiales (Catalogación).</vt:lpstr>
      <vt:lpstr>Registro de Materiales (Catalogación).</vt:lpstr>
      <vt:lpstr>Registro de Materiales (Catalogación).</vt:lpstr>
      <vt:lpstr>Registro de Materiales (Catalogación).</vt:lpstr>
      <vt:lpstr>Registro de Materiales (Clasificación).</vt:lpstr>
      <vt:lpstr>Registro de Materiales (Clasificación).</vt:lpstr>
      <vt:lpstr>Registro de Materiales (Clasificación).</vt:lpstr>
      <vt:lpstr>Registro de Materiales (Clasificación).</vt:lpstr>
      <vt:lpstr>Registro de Materiales (Clasificación).</vt:lpstr>
      <vt:lpstr>Registro de Materiales (Clasificación).</vt:lpstr>
      <vt:lpstr>Registro de Materiales (Clasificación).</vt:lpstr>
      <vt:lpstr>Registro de Materiales (Clasificación).</vt:lpstr>
      <vt:lpstr>Registro de Materiales (Clasificación).</vt:lpstr>
      <vt:lpstr>Registro de Materiales (Registro de Proveedores).</vt:lpstr>
      <vt:lpstr>Registro de Materiales (Registro de Proveedores).</vt:lpstr>
      <vt:lpstr>Registro de Materiales (Registro de Proveedores).</vt:lpstr>
      <vt:lpstr>Registro de Materiales (Obtención del Material).</vt:lpstr>
      <vt:lpstr>Registro de Materiales (Obtención del Material).</vt:lpstr>
      <vt:lpstr>Registro de Materiales (Obtención del Material).</vt:lpstr>
      <vt:lpstr>Registro de Materiales (Obtención del Material).</vt:lpstr>
      <vt:lpstr>Registro de Materiales (Almacenamiento).</vt:lpstr>
      <vt:lpstr>Registro de Materiales (Almacenamiento).</vt:lpstr>
      <vt:lpstr>Registro de Materiales (Demandas).</vt:lpstr>
      <vt:lpstr>Registro de Materiales (Demandas).</vt:lpstr>
      <vt:lpstr>Áreas Claves en la Función de Materiales </vt:lpstr>
      <vt:lpstr>Catálogo</vt:lpstr>
      <vt:lpstr>Catálogo</vt:lpstr>
      <vt:lpstr>Catálogo</vt:lpstr>
      <vt:lpstr>Catálogo</vt:lpstr>
      <vt:lpstr>Catálogo</vt:lpstr>
      <vt:lpstr>Catálogo</vt:lpstr>
      <vt:lpstr>EL NÚMERO OTAN DE CATÁLOGO</vt:lpstr>
      <vt:lpstr>EL NÚMERO OTAN DE CATÁLOGO</vt:lpstr>
      <vt:lpstr>EL NÚMERO OTAN DE CATÁLOGO</vt:lpstr>
      <vt:lpstr>EL NÚMERO OTAN DE CATÁLOGO</vt:lpstr>
      <vt:lpstr>EL NÚMERO OTAN DE CATÁLOGO</vt:lpstr>
      <vt:lpstr>Cuál catálogo prefiere?</vt:lpstr>
      <vt:lpstr>Presentación de PowerPoint</vt:lpstr>
      <vt:lpstr>O éste:</vt:lpstr>
      <vt:lpstr>Catálogo en ellipse</vt:lpstr>
      <vt:lpstr>Catálogo en ellipse</vt:lpstr>
      <vt:lpstr>Catálogo en ellipse</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Control de Inventarios</vt:lpstr>
      <vt:lpstr>Presentación de PowerPoint</vt:lpstr>
      <vt:lpstr>Presentación de PowerPoint</vt:lpstr>
      <vt:lpstr>U.T. N°4 SUBSISTEMA DE MATERIALES SALINO.</vt:lpstr>
      <vt:lpstr>Control de créditos</vt:lpstr>
      <vt:lpstr>Control de créditos</vt:lpstr>
      <vt:lpstr>Control de créditos</vt:lpstr>
      <vt:lpstr>Presentación de PowerPoint</vt:lpstr>
      <vt:lpstr>Presentación de PowerPoint</vt:lpstr>
      <vt:lpstr>Presentación de PowerPoint</vt:lpstr>
      <vt:lpstr>Fin.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INFORMACIÓN LOGÍSTICA</dc:title>
  <dc:creator>Isabel</dc:creator>
  <cp:lastModifiedBy>Isabel</cp:lastModifiedBy>
  <cp:revision>98</cp:revision>
  <dcterms:created xsi:type="dcterms:W3CDTF">2016-02-18T02:32:28Z</dcterms:created>
  <dcterms:modified xsi:type="dcterms:W3CDTF">2016-06-02T01:32:57Z</dcterms:modified>
</cp:coreProperties>
</file>