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9" r:id="rId3"/>
    <p:sldId id="260" r:id="rId4"/>
    <p:sldId id="262" r:id="rId5"/>
    <p:sldId id="264" r:id="rId6"/>
    <p:sldId id="265" r:id="rId7"/>
    <p:sldId id="266" r:id="rId8"/>
    <p:sldId id="267" r:id="rId9"/>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62" autoAdjust="0"/>
    <p:restoredTop sz="94660"/>
  </p:normalViewPr>
  <p:slideViewPr>
    <p:cSldViewPr>
      <p:cViewPr varScale="1">
        <p:scale>
          <a:sx n="68" d="100"/>
          <a:sy n="68" d="100"/>
        </p:scale>
        <p:origin x="-1440"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06F2E58E-1579-491C-8A44-60806A6993D6}" type="datetimeFigureOut">
              <a:rPr lang="es-ES" smtClean="0"/>
              <a:pPr/>
              <a:t>24/08/2020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CE4030B4-551A-4F55-93B9-2B6C7578B76D}" type="slidenum">
              <a:rPr lang="es-ES" smtClean="0"/>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6F2E58E-1579-491C-8A44-60806A6993D6}" type="datetimeFigureOut">
              <a:rPr lang="es-ES" smtClean="0"/>
              <a:pPr/>
              <a:t>24/08/2020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CE4030B4-551A-4F55-93B9-2B6C7578B76D}" type="slidenum">
              <a:rPr lang="es-ES" smtClean="0"/>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06F2E58E-1579-491C-8A44-60806A6993D6}" type="datetimeFigureOut">
              <a:rPr lang="es-ES" smtClean="0"/>
              <a:pPr/>
              <a:t>24/08/2020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CE4030B4-551A-4F55-93B9-2B6C7578B76D}" type="slidenum">
              <a:rPr lang="es-ES" smtClean="0"/>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06F2E58E-1579-491C-8A44-60806A6993D6}" type="datetimeFigureOut">
              <a:rPr lang="es-ES" smtClean="0"/>
              <a:pPr/>
              <a:t>24/08/2020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CE4030B4-551A-4F55-93B9-2B6C7578B76D}" type="slidenum">
              <a:rPr lang="es-ES" smtClean="0"/>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06F2E58E-1579-491C-8A44-60806A6993D6}" type="datetimeFigureOut">
              <a:rPr lang="es-ES" smtClean="0"/>
              <a:pPr/>
              <a:t>24/08/2020</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CE4030B4-551A-4F55-93B9-2B6C7578B76D}" type="slidenum">
              <a:rPr lang="es-ES" smtClean="0"/>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06F2E58E-1579-491C-8A44-60806A6993D6}" type="datetimeFigureOut">
              <a:rPr lang="es-ES" smtClean="0"/>
              <a:pPr/>
              <a:t>24/08/2020</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CE4030B4-551A-4F55-93B9-2B6C7578B76D}" type="slidenum">
              <a:rPr lang="es-ES" smtClean="0"/>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06F2E58E-1579-491C-8A44-60806A6993D6}" type="datetimeFigureOut">
              <a:rPr lang="es-ES" smtClean="0"/>
              <a:pPr/>
              <a:t>24/08/2020</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CE4030B4-551A-4F55-93B9-2B6C7578B76D}" type="slidenum">
              <a:rPr lang="es-ES" smtClean="0"/>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6F2E58E-1579-491C-8A44-60806A6993D6}" type="datetimeFigureOut">
              <a:rPr lang="es-ES" smtClean="0"/>
              <a:pPr/>
              <a:t>24/08/2020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CE4030B4-551A-4F55-93B9-2B6C7578B76D}" type="slidenum">
              <a:rPr lang="es-ES" smtClean="0"/>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6F2E58E-1579-491C-8A44-60806A6993D6}" type="datetimeFigureOut">
              <a:rPr lang="es-ES" smtClean="0"/>
              <a:pPr/>
              <a:t>24/08/2020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CE4030B4-551A-4F55-93B9-2B6C7578B76D}" type="slidenum">
              <a:rPr lang="es-ES" smtClean="0"/>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6F2E58E-1579-491C-8A44-60806A6993D6}" type="datetimeFigureOut">
              <a:rPr lang="es-ES" smtClean="0"/>
              <a:pPr/>
              <a:t>24/08/2020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CE4030B4-551A-4F55-93B9-2B6C7578B76D}" type="slidenum">
              <a:rPr lang="es-ES" smtClean="0"/>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6F2E58E-1579-491C-8A44-60806A6993D6}" type="datetimeFigureOut">
              <a:rPr lang="es-ES" smtClean="0"/>
              <a:pPr/>
              <a:t>24/08/2020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CE4030B4-551A-4F55-93B9-2B6C7578B76D}" type="slidenum">
              <a:rPr lang="es-ES" smtClean="0"/>
              <a:pPr/>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6F2E58E-1579-491C-8A44-60806A6993D6}" type="datetimeFigureOut">
              <a:rPr lang="es-ES" smtClean="0"/>
              <a:pPr/>
              <a:t>24/08/2020</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E4030B4-551A-4F55-93B9-2B6C7578B76D}"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ejemplos.co/10-ejemplos-de-sistemas-abiertos/" TargetMode="External"/><Relationship Id="rId2" Type="http://schemas.openxmlformats.org/officeDocument/2006/relationships/hyperlink" Target="https://www.ejemplos.co/20-ejemplos-de-fenomenos-fisicos-y-quimicos/" TargetMode="External"/><Relationship Id="rId1" Type="http://schemas.openxmlformats.org/officeDocument/2006/relationships/slideLayout" Target="../slideLayouts/slideLayout1.xml"/><Relationship Id="rId5" Type="http://schemas.openxmlformats.org/officeDocument/2006/relationships/hyperlink" Target="https://www.ejemplos.co/30-ejemplos-de-sistema-abierto-cerrado-y-aislado/" TargetMode="External"/><Relationship Id="rId4" Type="http://schemas.openxmlformats.org/officeDocument/2006/relationships/hyperlink" Target="https://www.ejemplos.co/10-ejemplos-de-sistemas-cerrados/" TargetMode="External"/></Relationships>
</file>

<file path=ppt/slides/_rels/slide2.xml.rels><?xml version="1.0" encoding="UTF-8" standalone="yes"?>
<Relationships xmlns="http://schemas.openxmlformats.org/package/2006/relationships"><Relationship Id="rId2" Type="http://schemas.openxmlformats.org/officeDocument/2006/relationships/hyperlink" Target="https://www.ejemplos.co/30-ejemplos-de-sistema-abierto-cerrado-y-aislado/" TargetMode="Externa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hyperlink" Target="https://www.ejemplos.co/30-ejemplos-de-sistema-abierto-cerrado-y-aislado/" TargetMode="External"/><Relationship Id="rId2" Type="http://schemas.openxmlformats.org/officeDocument/2006/relationships/hyperlink" Target="https://www.ejemplos.co/20-ejemplos-de-residuos-organicos/" TargetMode="Externa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hyperlink" Target="https://www.ejemplos.co/30-ejemplos-de-sistema-abierto-cerrado-y-aislado/" TargetMode="Externa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hyperlink" Target="https://www.ejemplos.co/30-ejemplos-de-sistema-abierto-cerrado-y-aislado/" TargetMode="External"/><Relationship Id="rId2" Type="http://schemas.openxmlformats.org/officeDocument/2006/relationships/hyperlink" Target="https://www.ejemplos.co/10-ejemplos-de-aislantes/" TargetMode="Externa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5" name="Rectangle 1"/>
          <p:cNvSpPr>
            <a:spLocks noChangeArrowheads="1"/>
          </p:cNvSpPr>
          <p:nvPr/>
        </p:nvSpPr>
        <p:spPr bwMode="auto">
          <a:xfrm>
            <a:off x="1071538" y="0"/>
            <a:ext cx="7000924" cy="6601807"/>
          </a:xfrm>
          <a:prstGeom prst="rect">
            <a:avLst/>
          </a:prstGeom>
          <a:noFill/>
          <a:ln w="9525">
            <a:noFill/>
            <a:miter lim="800000"/>
            <a:headEnd/>
            <a:tailEnd/>
          </a:ln>
          <a:effectLst/>
        </p:spPr>
        <p:txBody>
          <a:bodyPr vert="horz" wrap="square" lIns="0" tIns="0" rIns="0" bIns="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endParaRPr kumimoji="0" lang="es-ES" b="0" i="0" u="none" strike="noStrike" cap="none" normalizeH="0" baseline="0" dirty="0" smtClean="0">
              <a:ln>
                <a:noFill/>
              </a:ln>
              <a:solidFill>
                <a:srgbClr val="000000"/>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endParaRPr lang="es-ES" dirty="0" smtClean="0">
              <a:solidFill>
                <a:srgbClr val="000000"/>
              </a:solidFill>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s-ES" b="0" i="0" u="none" strike="noStrike" cap="none" normalizeH="0" baseline="0" dirty="0" smtClean="0">
              <a:ln>
                <a:noFill/>
              </a:ln>
              <a:solidFill>
                <a:srgbClr val="000000"/>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b="0" i="0" u="none" strike="noStrike" cap="none" normalizeH="0" baseline="0" dirty="0" smtClean="0">
                <a:ln>
                  <a:noFill/>
                </a:ln>
                <a:solidFill>
                  <a:srgbClr val="000000"/>
                </a:solidFill>
                <a:effectLst/>
                <a:latin typeface="Arial" pitchFamily="34" charset="0"/>
                <a:cs typeface="Arial" pitchFamily="34" charset="0"/>
              </a:rPr>
              <a:t>De </a:t>
            </a:r>
            <a:r>
              <a:rPr kumimoji="0" lang="es-ES" b="0" i="0" u="none" strike="noStrike" cap="none" normalizeH="0" baseline="0" dirty="0" smtClean="0">
                <a:ln>
                  <a:noFill/>
                </a:ln>
                <a:solidFill>
                  <a:srgbClr val="000000"/>
                </a:solidFill>
                <a:effectLst/>
                <a:latin typeface="Arial" pitchFamily="34" charset="0"/>
                <a:cs typeface="Arial" pitchFamily="34" charset="0"/>
              </a:rPr>
              <a:t>esta manera,</a:t>
            </a:r>
            <a:r>
              <a:rPr kumimoji="0" lang="es-ES" b="1" i="0" u="none" strike="noStrike" cap="none" normalizeH="0" baseline="0" dirty="0" smtClean="0">
                <a:ln>
                  <a:noFill/>
                </a:ln>
                <a:solidFill>
                  <a:srgbClr val="000000"/>
                </a:solidFill>
                <a:effectLst/>
                <a:latin typeface="Arial" pitchFamily="34" charset="0"/>
                <a:cs typeface="Arial" pitchFamily="34" charset="0"/>
              </a:rPr>
              <a:t> se puede reducir su funcionamiento complejo a una serie de variables</a:t>
            </a:r>
            <a:r>
              <a:rPr kumimoji="0" lang="es-ES" b="0" i="0" u="none" strike="noStrike" cap="none" normalizeH="0" baseline="0" dirty="0" smtClean="0">
                <a:ln>
                  <a:noFill/>
                </a:ln>
                <a:solidFill>
                  <a:srgbClr val="000000"/>
                </a:solidFill>
                <a:effectLst/>
                <a:latin typeface="Arial" pitchFamily="34" charset="0"/>
                <a:cs typeface="Arial" pitchFamily="34" charset="0"/>
              </a:rPr>
              <a:t> más o menos simples propicias para la descripción de los diversos </a:t>
            </a:r>
            <a:r>
              <a:rPr kumimoji="0" lang="es-ES" b="1" i="0" u="none" strike="noStrike" cap="none" normalizeH="0" baseline="0" dirty="0" smtClean="0">
                <a:ln>
                  <a:noFill/>
                </a:ln>
                <a:solidFill>
                  <a:srgbClr val="000000"/>
                </a:solidFill>
                <a:effectLst/>
                <a:latin typeface="Arial" pitchFamily="34" charset="0"/>
                <a:cs typeface="Arial" pitchFamily="34" charset="0"/>
                <a:hlinkClick r:id="rId2"/>
              </a:rPr>
              <a:t>fenómenos</a:t>
            </a:r>
            <a:r>
              <a:rPr kumimoji="0" lang="es-ES" b="0" i="0" u="none" strike="noStrike" cap="none" normalizeH="0" baseline="0" dirty="0" smtClean="0">
                <a:ln>
                  <a:noFill/>
                </a:ln>
                <a:solidFill>
                  <a:srgbClr val="000000"/>
                </a:solidFill>
                <a:effectLst/>
                <a:latin typeface="Arial" pitchFamily="34" charset="0"/>
                <a:cs typeface="Arial" pitchFamily="34" charset="0"/>
              </a:rPr>
              <a:t> que tienen lugar tanto en el mundo exterior como en el laboratorio.</a:t>
            </a:r>
            <a:endParaRPr kumimoji="0" lang="es-ES"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s-ES" b="0" i="0" u="none" strike="noStrike" cap="none" normalizeH="0" baseline="0" dirty="0" smtClean="0">
                <a:ln>
                  <a:noFill/>
                </a:ln>
                <a:solidFill>
                  <a:srgbClr val="000000"/>
                </a:solidFill>
                <a:effectLst/>
                <a:latin typeface="Arial" pitchFamily="34" charset="0"/>
                <a:cs typeface="Arial" pitchFamily="34" charset="0"/>
              </a:rPr>
              <a:t>Obedeciendo al grado de separación que estos sistemas presenten respecto a su entorno, es posible reconocer tres tipos distintos:</a:t>
            </a:r>
            <a:endParaRPr kumimoji="0" lang="es-ES"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Char char="•"/>
              <a:tabLst/>
            </a:pPr>
            <a:r>
              <a:rPr kumimoji="0" lang="es-ES" b="0" i="0" u="none" strike="noStrike" cap="none" normalizeH="0" baseline="0" dirty="0" smtClean="0">
                <a:ln>
                  <a:noFill/>
                </a:ln>
                <a:solidFill>
                  <a:srgbClr val="000000"/>
                </a:solidFill>
                <a:effectLst/>
                <a:latin typeface="Arial" pitchFamily="34" charset="0"/>
                <a:cs typeface="Arial" pitchFamily="34" charset="0"/>
              </a:rPr>
              <a:t>      </a:t>
            </a:r>
            <a:r>
              <a:rPr kumimoji="0" lang="es-ES" b="1" i="0" u="none" strike="noStrike" cap="none" normalizeH="0" baseline="0" dirty="0" smtClean="0">
                <a:ln>
                  <a:noFill/>
                </a:ln>
                <a:solidFill>
                  <a:srgbClr val="276B9E"/>
                </a:solidFill>
                <a:effectLst/>
                <a:latin typeface="Arial" pitchFamily="34" charset="0"/>
                <a:cs typeface="Arial" pitchFamily="34" charset="0"/>
                <a:hlinkClick r:id="rId3"/>
              </a:rPr>
              <a:t>Sistemas abiertos</a:t>
            </a:r>
            <a:r>
              <a:rPr kumimoji="0" lang="es-ES" b="0" i="0" u="none" strike="noStrike" cap="none" normalizeH="0" baseline="0" dirty="0" smtClean="0">
                <a:ln>
                  <a:noFill/>
                </a:ln>
                <a:solidFill>
                  <a:srgbClr val="000000"/>
                </a:solidFill>
                <a:effectLst/>
                <a:latin typeface="Arial" pitchFamily="34" charset="0"/>
                <a:cs typeface="Arial" pitchFamily="34" charset="0"/>
              </a:rPr>
              <a:t>. Los más predominantes de todos, se caracterizan por intercambiar energía y/o materia con el entorno que los rodea, ya sea tomando de él, expulsando hacia él o las dos cosas.</a:t>
            </a:r>
          </a:p>
          <a:p>
            <a:pPr marL="0" marR="0" lvl="0" indent="0" algn="just" defTabSz="914400" rtl="0" eaLnBrk="0" fontAlgn="base" latinLnBrk="0" hangingPunct="0">
              <a:lnSpc>
                <a:spcPct val="100000"/>
              </a:lnSpc>
              <a:spcBef>
                <a:spcPct val="0"/>
              </a:spcBef>
              <a:spcAft>
                <a:spcPct val="0"/>
              </a:spcAft>
              <a:buClrTx/>
              <a:buSzTx/>
              <a:buFontTx/>
              <a:buChar char="•"/>
              <a:tabLst/>
            </a:pPr>
            <a:r>
              <a:rPr kumimoji="0" lang="es-ES" b="0" i="0" u="none" strike="noStrike" cap="none" normalizeH="0" baseline="0" dirty="0" smtClean="0">
                <a:ln>
                  <a:noFill/>
                </a:ln>
                <a:solidFill>
                  <a:srgbClr val="000000"/>
                </a:solidFill>
                <a:effectLst/>
                <a:latin typeface="Arial" pitchFamily="34" charset="0"/>
                <a:cs typeface="Arial" pitchFamily="34" charset="0"/>
              </a:rPr>
              <a:t>      </a:t>
            </a:r>
            <a:r>
              <a:rPr kumimoji="0" lang="es-ES" b="1" i="0" u="none" strike="noStrike" cap="none" normalizeH="0" baseline="0" dirty="0" smtClean="0">
                <a:ln>
                  <a:noFill/>
                </a:ln>
                <a:solidFill>
                  <a:srgbClr val="276B9E"/>
                </a:solidFill>
                <a:effectLst/>
                <a:latin typeface="Arial" pitchFamily="34" charset="0"/>
                <a:cs typeface="Arial" pitchFamily="34" charset="0"/>
                <a:hlinkClick r:id="rId4"/>
              </a:rPr>
              <a:t>Sistemas cerrados</a:t>
            </a:r>
            <a:r>
              <a:rPr kumimoji="0" lang="es-ES" b="0" i="0" u="none" strike="noStrike" cap="none" normalizeH="0" baseline="0" dirty="0" smtClean="0">
                <a:ln>
                  <a:noFill/>
                </a:ln>
                <a:solidFill>
                  <a:srgbClr val="000000"/>
                </a:solidFill>
                <a:effectLst/>
                <a:latin typeface="Arial" pitchFamily="34" charset="0"/>
                <a:cs typeface="Arial" pitchFamily="34" charset="0"/>
              </a:rPr>
              <a:t>. A diferencia de los anteriores, intercambian energía (calor, trabajo) con el exterior, pero nunca materia (su masa permanece intacta).</a:t>
            </a:r>
          </a:p>
          <a:p>
            <a:pPr marL="0" marR="0" lvl="0" indent="0" algn="just" defTabSz="914400" rtl="0" eaLnBrk="0" fontAlgn="base" latinLnBrk="0" hangingPunct="0">
              <a:lnSpc>
                <a:spcPct val="100000"/>
              </a:lnSpc>
              <a:spcBef>
                <a:spcPct val="0"/>
              </a:spcBef>
              <a:spcAft>
                <a:spcPct val="0"/>
              </a:spcAft>
              <a:buClrTx/>
              <a:buSzTx/>
              <a:buFontTx/>
              <a:buChar char="•"/>
              <a:tabLst/>
            </a:pPr>
            <a:r>
              <a:rPr kumimoji="0" lang="es-ES" b="0" i="0" u="none" strike="noStrike" cap="none" normalizeH="0" baseline="0" dirty="0" smtClean="0">
                <a:ln>
                  <a:noFill/>
                </a:ln>
                <a:solidFill>
                  <a:srgbClr val="000000"/>
                </a:solidFill>
                <a:effectLst/>
                <a:latin typeface="Arial" pitchFamily="34" charset="0"/>
                <a:cs typeface="Arial" pitchFamily="34" charset="0"/>
              </a:rPr>
              <a:t>      </a:t>
            </a:r>
            <a:r>
              <a:rPr kumimoji="0" lang="es-ES" b="1" i="0" u="none" strike="noStrike" cap="none" normalizeH="0" baseline="0" dirty="0" smtClean="0">
                <a:ln>
                  <a:noFill/>
                </a:ln>
                <a:solidFill>
                  <a:srgbClr val="000000"/>
                </a:solidFill>
                <a:effectLst/>
                <a:latin typeface="Arial" pitchFamily="34" charset="0"/>
                <a:cs typeface="Arial" pitchFamily="34" charset="0"/>
              </a:rPr>
              <a:t>Sistemas aislados</a:t>
            </a:r>
            <a:r>
              <a:rPr kumimoji="0" lang="es-ES" b="0" i="0" u="none" strike="noStrike" cap="none" normalizeH="0" baseline="0" dirty="0" smtClean="0">
                <a:ln>
                  <a:noFill/>
                </a:ln>
                <a:solidFill>
                  <a:srgbClr val="000000"/>
                </a:solidFill>
                <a:effectLst/>
                <a:latin typeface="Arial" pitchFamily="34" charset="0"/>
                <a:cs typeface="Arial" pitchFamily="34" charset="0"/>
              </a:rPr>
              <a:t>. Se les llama así porque no intercambian ni energía ni materia de ningún tipo con su entorno, se los considera un sistema desconectado de las dinámicas a su alrededor. No existen realmente en el universo los sistemas totalmente aislados, por lo que se consideran casos de abstracción en períodos determinados de tiempo. Se suponen en </a:t>
            </a:r>
            <a:r>
              <a:rPr kumimoji="0" lang="es-ES" b="0" i="1" u="none" strike="noStrike" cap="none" normalizeH="0" baseline="0" dirty="0" smtClean="0">
                <a:ln>
                  <a:noFill/>
                </a:ln>
                <a:solidFill>
                  <a:srgbClr val="000000"/>
                </a:solidFill>
                <a:effectLst/>
                <a:latin typeface="Arial" pitchFamily="34" charset="0"/>
                <a:cs typeface="Arial" pitchFamily="34" charset="0"/>
              </a:rPr>
              <a:t>equilibrio termodinámico</a:t>
            </a:r>
            <a:r>
              <a:rPr kumimoji="0" lang="es-ES" b="0" i="0" u="none" strike="noStrike" cap="none" normalizeH="0" baseline="0" dirty="0" smtClean="0">
                <a:ln>
                  <a:noFill/>
                </a:ln>
                <a:solidFill>
                  <a:srgbClr val="000000"/>
                </a:solidFill>
                <a:effectLst/>
                <a:latin typeface="Arial" pitchFamily="34" charset="0"/>
                <a:cs typeface="Arial" pitchFamily="34" charset="0"/>
              </a:rPr>
              <a:t>.</a:t>
            </a:r>
          </a:p>
          <a:p>
            <a:pPr marL="0" marR="0" lvl="0" indent="0" algn="l" defTabSz="914400" rtl="0" eaLnBrk="0" fontAlgn="base" latinLnBrk="0" hangingPunct="0">
              <a:lnSpc>
                <a:spcPct val="100000"/>
              </a:lnSpc>
              <a:spcBef>
                <a:spcPct val="0"/>
              </a:spcBef>
              <a:spcAft>
                <a:spcPct val="0"/>
              </a:spcAft>
              <a:buClrTx/>
              <a:buSzTx/>
              <a:buFontTx/>
              <a:buNone/>
              <a:tabLst/>
            </a:pPr>
            <a:r>
              <a:rPr kumimoji="0" lang="es-ES" sz="1100" b="0" i="0" u="none" strike="noStrike" cap="none" normalizeH="0" baseline="0" dirty="0" smtClean="0">
                <a:ln>
                  <a:noFill/>
                </a:ln>
                <a:solidFill>
                  <a:srgbClr val="000000"/>
                </a:solidFill>
                <a:effectLst/>
                <a:latin typeface="Open Sans"/>
                <a:cs typeface="Arial" pitchFamily="34" charset="0"/>
              </a:rPr>
              <a:t/>
            </a:r>
            <a:br>
              <a:rPr kumimoji="0" lang="es-ES" sz="1100" b="0" i="0" u="none" strike="noStrike" cap="none" normalizeH="0" baseline="0" dirty="0" smtClean="0">
                <a:ln>
                  <a:noFill/>
                </a:ln>
                <a:solidFill>
                  <a:srgbClr val="000000"/>
                </a:solidFill>
                <a:effectLst/>
                <a:latin typeface="Open Sans"/>
                <a:cs typeface="Arial" pitchFamily="34" charset="0"/>
              </a:rPr>
            </a:br>
            <a:r>
              <a:rPr kumimoji="0" lang="es-ES" sz="1100" b="0" i="0" u="none" strike="noStrike" cap="none" normalizeH="0" baseline="0" dirty="0" smtClean="0">
                <a:ln>
                  <a:noFill/>
                </a:ln>
                <a:solidFill>
                  <a:srgbClr val="000000"/>
                </a:solidFill>
                <a:effectLst/>
                <a:latin typeface="Open Sans"/>
                <a:cs typeface="Arial" pitchFamily="34" charset="0"/>
              </a:rPr>
              <a:t/>
            </a:r>
            <a:br>
              <a:rPr kumimoji="0" lang="es-ES" sz="1100" b="0" i="0" u="none" strike="noStrike" cap="none" normalizeH="0" baseline="0" dirty="0" smtClean="0">
                <a:ln>
                  <a:noFill/>
                </a:ln>
                <a:solidFill>
                  <a:srgbClr val="000000"/>
                </a:solidFill>
                <a:effectLst/>
                <a:latin typeface="Open Sans"/>
                <a:cs typeface="Arial" pitchFamily="34" charset="0"/>
              </a:rPr>
            </a:br>
            <a:r>
              <a:rPr kumimoji="0" lang="es-ES" sz="1100" b="0" i="0" u="none" strike="noStrike" cap="none" normalizeH="0" baseline="0" dirty="0" smtClean="0">
                <a:ln>
                  <a:noFill/>
                </a:ln>
                <a:solidFill>
                  <a:srgbClr val="000000"/>
                </a:solidFill>
                <a:effectLst/>
                <a:latin typeface="Open Sans"/>
                <a:cs typeface="Arial" pitchFamily="34" charset="0"/>
              </a:rPr>
              <a:t>Fuente: </a:t>
            </a:r>
            <a:r>
              <a:rPr kumimoji="0" lang="es-ES" sz="1100" b="0" i="0" u="none" strike="noStrike" cap="none" normalizeH="0" baseline="0" dirty="0" smtClean="0">
                <a:ln>
                  <a:noFill/>
                </a:ln>
                <a:solidFill>
                  <a:srgbClr val="003399"/>
                </a:solidFill>
                <a:effectLst/>
                <a:latin typeface="Open Sans"/>
                <a:cs typeface="Arial" pitchFamily="34" charset="0"/>
                <a:hlinkClick r:id="rId5"/>
              </a:rPr>
              <a:t>https://www.ejemplos.co/30-ejemplos-de-sistema-abierto-cerrado-y-aislado/#ixzz6Urv4qXqU</a:t>
            </a:r>
            <a:r>
              <a:rPr kumimoji="0" lang="es-ES" sz="800" b="0" i="0" u="none" strike="noStrike" cap="none" normalizeH="0" baseline="0" dirty="0" smtClean="0">
                <a:ln>
                  <a:noFill/>
                </a:ln>
                <a:solidFill>
                  <a:schemeClr val="tx1"/>
                </a:solidFill>
                <a:effectLst/>
                <a:latin typeface="Arial" pitchFamily="34" charset="0"/>
                <a:cs typeface="Arial" pitchFamily="34" charset="0"/>
              </a:rPr>
              <a:t> </a:t>
            </a:r>
            <a:endParaRPr kumimoji="0" lang="es-ES" sz="1100" b="0" i="0" u="none" strike="noStrike" cap="none" normalizeH="0" baseline="0" dirty="0" smtClean="0">
              <a:ln>
                <a:noFill/>
              </a:ln>
              <a:solidFill>
                <a:srgbClr val="000000"/>
              </a:solidFill>
              <a:effectLst/>
              <a:latin typeface="Open Sans"/>
              <a:cs typeface="Arial" pitchFamily="34" charset="0"/>
            </a:endParaRPr>
          </a:p>
        </p:txBody>
      </p:sp>
      <p:sp>
        <p:nvSpPr>
          <p:cNvPr id="3" name="2 CuadroTexto"/>
          <p:cNvSpPr txBox="1"/>
          <p:nvPr/>
        </p:nvSpPr>
        <p:spPr>
          <a:xfrm>
            <a:off x="1357290" y="428604"/>
            <a:ext cx="6286544" cy="369332"/>
          </a:xfrm>
          <a:prstGeom prst="rect">
            <a:avLst/>
          </a:prstGeom>
          <a:noFill/>
        </p:spPr>
        <p:txBody>
          <a:bodyPr wrap="square" rtlCol="0">
            <a:spAutoFit/>
          </a:bodyPr>
          <a:lstStyle/>
          <a:p>
            <a:pPr algn="ctr"/>
            <a:r>
              <a:rPr lang="es-CL" b="1" dirty="0" smtClean="0"/>
              <a:t>TIPOS DE SISTEMAS </a:t>
            </a:r>
            <a:endParaRPr lang="es-ES" b="1"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Rectangle 1"/>
          <p:cNvSpPr>
            <a:spLocks noChangeArrowheads="1"/>
          </p:cNvSpPr>
          <p:nvPr/>
        </p:nvSpPr>
        <p:spPr bwMode="auto">
          <a:xfrm rot="10800000" flipV="1">
            <a:off x="928662" y="521927"/>
            <a:ext cx="7286676" cy="563231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tabLst/>
            </a:pPr>
            <a:endParaRPr kumimoji="0" lang="es-ES" b="1" i="0" u="none" strike="noStrike" cap="none" normalizeH="0" baseline="0" dirty="0" smtClean="0">
              <a:ln>
                <a:noFill/>
              </a:ln>
              <a:solidFill>
                <a:srgbClr val="000000"/>
              </a:solidFill>
              <a:effectLst/>
              <a:latin typeface="Arial" pitchFamily="34" charset="0"/>
              <a:cs typeface="Arial" pitchFamily="34" charset="0"/>
            </a:endParaRPr>
          </a:p>
          <a:p>
            <a:pPr marL="0" marR="0" lvl="0" indent="0" algn="just" defTabSz="914400" rtl="0" eaLnBrk="1" fontAlgn="base" latinLnBrk="0" hangingPunct="1">
              <a:lnSpc>
                <a:spcPct val="100000"/>
              </a:lnSpc>
              <a:spcBef>
                <a:spcPct val="0"/>
              </a:spcBef>
              <a:spcAft>
                <a:spcPct val="0"/>
              </a:spcAft>
              <a:buClrTx/>
              <a:buSzTx/>
              <a:tabLst/>
            </a:pPr>
            <a:endParaRPr lang="es-ES" b="1" dirty="0" smtClean="0">
              <a:solidFill>
                <a:srgbClr val="000000"/>
              </a:solidFill>
              <a:latin typeface="Arial" pitchFamily="34" charset="0"/>
              <a:cs typeface="Arial" pitchFamily="34" charset="0"/>
            </a:endParaRPr>
          </a:p>
          <a:p>
            <a:pPr marL="0" marR="0" lvl="0" indent="0" algn="just" defTabSz="914400" rtl="0" eaLnBrk="1" fontAlgn="base" latinLnBrk="0" hangingPunct="1">
              <a:lnSpc>
                <a:spcPct val="100000"/>
              </a:lnSpc>
              <a:spcBef>
                <a:spcPct val="0"/>
              </a:spcBef>
              <a:spcAft>
                <a:spcPct val="0"/>
              </a:spcAft>
              <a:buClrTx/>
              <a:buSzTx/>
              <a:tabLst/>
            </a:pPr>
            <a:endParaRPr kumimoji="0" lang="es-ES" b="1" i="0" u="none" strike="noStrike" cap="none" normalizeH="0" baseline="0" dirty="0" smtClean="0">
              <a:ln>
                <a:noFill/>
              </a:ln>
              <a:solidFill>
                <a:srgbClr val="000000"/>
              </a:solidFill>
              <a:effectLst/>
              <a:latin typeface="Arial" pitchFamily="34" charset="0"/>
              <a:cs typeface="Arial" pitchFamily="34" charset="0"/>
            </a:endParaRPr>
          </a:p>
          <a:p>
            <a:pPr marL="0" marR="0" lvl="0" indent="0" algn="just" defTabSz="914400" rtl="0" eaLnBrk="1" fontAlgn="base" latinLnBrk="0" hangingPunct="1">
              <a:lnSpc>
                <a:spcPct val="100000"/>
              </a:lnSpc>
              <a:spcBef>
                <a:spcPct val="0"/>
              </a:spcBef>
              <a:spcAft>
                <a:spcPct val="0"/>
              </a:spcAft>
              <a:buClrTx/>
              <a:buSzTx/>
              <a:tabLst/>
            </a:pPr>
            <a:r>
              <a:rPr kumimoji="0" lang="es-ES" b="1" i="0" u="none" strike="noStrike" cap="none" normalizeH="0" baseline="0" dirty="0" smtClean="0">
                <a:ln>
                  <a:noFill/>
                </a:ln>
                <a:solidFill>
                  <a:srgbClr val="000000"/>
                </a:solidFill>
                <a:effectLst/>
                <a:latin typeface="Arial" pitchFamily="34" charset="0"/>
                <a:cs typeface="Arial" pitchFamily="34" charset="0"/>
              </a:rPr>
              <a:t>Una </a:t>
            </a:r>
            <a:r>
              <a:rPr kumimoji="0" lang="es-ES" b="1" i="0" u="none" strike="noStrike" cap="none" normalizeH="0" baseline="0" dirty="0" smtClean="0">
                <a:ln>
                  <a:noFill/>
                </a:ln>
                <a:solidFill>
                  <a:srgbClr val="000000"/>
                </a:solidFill>
                <a:effectLst/>
                <a:latin typeface="Arial" pitchFamily="34" charset="0"/>
                <a:cs typeface="Arial" pitchFamily="34" charset="0"/>
              </a:rPr>
              <a:t>hoguera</a:t>
            </a:r>
            <a:r>
              <a:rPr kumimoji="0" lang="es-ES" b="0" i="0" u="none" strike="noStrike" cap="none" normalizeH="0" baseline="0" dirty="0" smtClean="0">
                <a:ln>
                  <a:noFill/>
                </a:ln>
                <a:solidFill>
                  <a:srgbClr val="000000"/>
                </a:solidFill>
                <a:effectLst/>
                <a:latin typeface="Arial" pitchFamily="34" charset="0"/>
                <a:cs typeface="Arial" pitchFamily="34" charset="0"/>
              </a:rPr>
              <a:t>. Para mantener el fuego ardiendo es necesario proveer a la hoguera de material inflamable, ya sea carbón o ramas secas. </a:t>
            </a:r>
            <a:r>
              <a:rPr kumimoji="0" lang="es-ES" b="0" i="0" u="sng" strike="noStrike" cap="none" normalizeH="0" baseline="0" dirty="0" smtClean="0">
                <a:ln>
                  <a:noFill/>
                </a:ln>
                <a:solidFill>
                  <a:srgbClr val="000000"/>
                </a:solidFill>
                <a:effectLst/>
                <a:latin typeface="Arial" pitchFamily="34" charset="0"/>
                <a:cs typeface="Arial" pitchFamily="34" charset="0"/>
              </a:rPr>
              <a:t>Sin esa materia que consumir, el fuego se apagará</a:t>
            </a:r>
            <a:r>
              <a:rPr kumimoji="0" lang="es-ES" b="0" i="0" u="none" strike="noStrike" cap="none" normalizeH="0" baseline="0" dirty="0" smtClean="0">
                <a:ln>
                  <a:noFill/>
                </a:ln>
                <a:solidFill>
                  <a:srgbClr val="000000"/>
                </a:solidFill>
                <a:effectLst/>
                <a:latin typeface="Arial" pitchFamily="34" charset="0"/>
                <a:cs typeface="Arial" pitchFamily="34" charset="0"/>
              </a:rPr>
              <a:t>.</a:t>
            </a:r>
          </a:p>
          <a:p>
            <a:pPr marL="0" marR="0" lvl="0" indent="0" algn="just" defTabSz="914400" rtl="0" eaLnBrk="1" fontAlgn="base" latinLnBrk="0" hangingPunct="1">
              <a:lnSpc>
                <a:spcPct val="100000"/>
              </a:lnSpc>
              <a:spcBef>
                <a:spcPct val="0"/>
              </a:spcBef>
              <a:spcAft>
                <a:spcPct val="0"/>
              </a:spcAft>
              <a:buClrTx/>
              <a:buSzTx/>
              <a:buFontTx/>
              <a:buChar char="•"/>
              <a:tabLst/>
            </a:pPr>
            <a:endParaRPr kumimoji="0" lang="es-ES" b="0" i="0" u="none" strike="noStrike" cap="none" normalizeH="0" baseline="0" dirty="0" smtClean="0">
              <a:ln>
                <a:noFill/>
              </a:ln>
              <a:solidFill>
                <a:srgbClr val="000000"/>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Char char="•"/>
              <a:tabLst/>
            </a:pPr>
            <a:r>
              <a:rPr kumimoji="0" lang="es-ES" b="1" i="0" u="none" strike="noStrike" cap="none" normalizeH="0" baseline="0" dirty="0" smtClean="0">
                <a:ln>
                  <a:noFill/>
                </a:ln>
                <a:solidFill>
                  <a:srgbClr val="000000"/>
                </a:solidFill>
                <a:effectLst/>
                <a:latin typeface="Arial" pitchFamily="34" charset="0"/>
                <a:cs typeface="Arial" pitchFamily="34" charset="0"/>
              </a:rPr>
              <a:t>Un motor a combustión</a:t>
            </a:r>
            <a:r>
              <a:rPr kumimoji="0" lang="es-ES" b="0" i="0" u="none" strike="noStrike" cap="none" normalizeH="0" baseline="0" dirty="0" smtClean="0">
                <a:ln>
                  <a:noFill/>
                </a:ln>
                <a:solidFill>
                  <a:srgbClr val="000000"/>
                </a:solidFill>
                <a:effectLst/>
                <a:latin typeface="Arial" pitchFamily="34" charset="0"/>
                <a:cs typeface="Arial" pitchFamily="34" charset="0"/>
              </a:rPr>
              <a:t>. Los motores son sistemas complejos que generan movimiento a partir de un suministro constante de combustible: gasolina, gasoil, etc. amén de diversos aceites que reducen la fricción entre sus partes. </a:t>
            </a:r>
            <a:r>
              <a:rPr kumimoji="0" lang="es-ES" b="0" i="0" u="sng" strike="noStrike" cap="none" normalizeH="0" baseline="0" dirty="0" smtClean="0">
                <a:ln>
                  <a:noFill/>
                </a:ln>
                <a:solidFill>
                  <a:srgbClr val="000000"/>
                </a:solidFill>
                <a:effectLst/>
                <a:latin typeface="Arial" pitchFamily="34" charset="0"/>
                <a:cs typeface="Arial" pitchFamily="34" charset="0"/>
              </a:rPr>
              <a:t>Sin estos aditivos el motor, simplemente, no anda o andará poco hasta romperse</a:t>
            </a:r>
            <a:r>
              <a:rPr kumimoji="0" lang="es-ES" b="0" i="0" u="none" strike="noStrike" cap="none" normalizeH="0" baseline="0" dirty="0" smtClean="0">
                <a:ln>
                  <a:noFill/>
                </a:ln>
                <a:solidFill>
                  <a:srgbClr val="000000"/>
                </a:solidFill>
                <a:effectLst/>
                <a:latin typeface="Arial" pitchFamily="34" charset="0"/>
                <a:cs typeface="Arial" pitchFamily="34" charset="0"/>
              </a:rPr>
              <a:t>.</a:t>
            </a:r>
          </a:p>
          <a:p>
            <a:pPr marL="0" marR="0" lvl="0" indent="0" algn="just" defTabSz="914400" rtl="0" eaLnBrk="0" fontAlgn="base" latinLnBrk="0" hangingPunct="0">
              <a:lnSpc>
                <a:spcPct val="100000"/>
              </a:lnSpc>
              <a:spcBef>
                <a:spcPct val="0"/>
              </a:spcBef>
              <a:spcAft>
                <a:spcPct val="0"/>
              </a:spcAft>
              <a:buClrTx/>
              <a:buSzTx/>
              <a:buFontTx/>
              <a:buChar char="•"/>
              <a:tabLst/>
            </a:pPr>
            <a:endParaRPr kumimoji="0" lang="es-ES" b="0" i="0" u="none" strike="noStrike" cap="none" normalizeH="0" baseline="0" dirty="0" smtClean="0">
              <a:ln>
                <a:noFill/>
              </a:ln>
              <a:solidFill>
                <a:srgbClr val="000000"/>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Char char="•"/>
              <a:tabLst/>
            </a:pPr>
            <a:r>
              <a:rPr kumimoji="0" lang="es-ES" b="1" i="0" u="none" strike="noStrike" cap="none" normalizeH="0" baseline="0" dirty="0" smtClean="0">
                <a:ln>
                  <a:noFill/>
                </a:ln>
                <a:solidFill>
                  <a:srgbClr val="000000"/>
                </a:solidFill>
                <a:effectLst/>
                <a:latin typeface="Arial" pitchFamily="34" charset="0"/>
                <a:cs typeface="Arial" pitchFamily="34" charset="0"/>
              </a:rPr>
              <a:t>Las mayoría de las plantas</a:t>
            </a:r>
            <a:r>
              <a:rPr kumimoji="0" lang="es-ES" b="0" i="0" u="none" strike="noStrike" cap="none" normalizeH="0" baseline="0" dirty="0" smtClean="0">
                <a:ln>
                  <a:noFill/>
                </a:ln>
                <a:solidFill>
                  <a:srgbClr val="000000"/>
                </a:solidFill>
                <a:effectLst/>
                <a:latin typeface="Arial" pitchFamily="34" charset="0"/>
                <a:cs typeface="Arial" pitchFamily="34" charset="0"/>
              </a:rPr>
              <a:t>. Así como el cuerpo humano, </a:t>
            </a:r>
            <a:r>
              <a:rPr kumimoji="0" lang="es-ES" b="0" i="0" u="sng" strike="noStrike" cap="none" normalizeH="0" baseline="0" dirty="0" smtClean="0">
                <a:ln>
                  <a:noFill/>
                </a:ln>
                <a:solidFill>
                  <a:srgbClr val="000000"/>
                </a:solidFill>
                <a:effectLst/>
                <a:latin typeface="Arial" pitchFamily="34" charset="0"/>
                <a:cs typeface="Arial" pitchFamily="34" charset="0"/>
              </a:rPr>
              <a:t>las plantas requieren de materia para su subsistencia</a:t>
            </a:r>
            <a:r>
              <a:rPr kumimoji="0" lang="es-ES" b="0" i="0" u="none" strike="noStrike" cap="none" normalizeH="0" baseline="0" dirty="0" smtClean="0">
                <a:ln>
                  <a:noFill/>
                </a:ln>
                <a:solidFill>
                  <a:srgbClr val="000000"/>
                </a:solidFill>
                <a:effectLst/>
                <a:latin typeface="Arial" pitchFamily="34" charset="0"/>
                <a:cs typeface="Arial" pitchFamily="34" charset="0"/>
              </a:rPr>
              <a:t> (en forma de agua y nutrientes) </a:t>
            </a:r>
            <a:r>
              <a:rPr kumimoji="0" lang="es-ES" b="0" i="0" u="sng" strike="noStrike" cap="none" normalizeH="0" baseline="0" dirty="0" smtClean="0">
                <a:ln>
                  <a:noFill/>
                </a:ln>
                <a:solidFill>
                  <a:srgbClr val="000000"/>
                </a:solidFill>
                <a:effectLst/>
                <a:latin typeface="Arial" pitchFamily="34" charset="0"/>
                <a:cs typeface="Arial" pitchFamily="34" charset="0"/>
              </a:rPr>
              <a:t>y de energía</a:t>
            </a:r>
            <a:r>
              <a:rPr kumimoji="0" lang="es-ES" b="0" i="0" u="none" strike="noStrike" cap="none" normalizeH="0" baseline="0" dirty="0" smtClean="0">
                <a:ln>
                  <a:noFill/>
                </a:ln>
                <a:solidFill>
                  <a:srgbClr val="000000"/>
                </a:solidFill>
                <a:effectLst/>
                <a:latin typeface="Arial" pitchFamily="34" charset="0"/>
                <a:cs typeface="Arial" pitchFamily="34" charset="0"/>
              </a:rPr>
              <a:t> (solar) para llevar a cabo la fotosíntesis vital.</a:t>
            </a:r>
            <a:br>
              <a:rPr kumimoji="0" lang="es-ES" b="0" i="0" u="none" strike="noStrike" cap="none" normalizeH="0" baseline="0" dirty="0" smtClean="0">
                <a:ln>
                  <a:noFill/>
                </a:ln>
                <a:solidFill>
                  <a:srgbClr val="000000"/>
                </a:solidFill>
                <a:effectLst/>
                <a:latin typeface="Arial" pitchFamily="34" charset="0"/>
                <a:cs typeface="Arial" pitchFamily="34" charset="0"/>
              </a:rPr>
            </a:br>
            <a:r>
              <a:rPr kumimoji="0" lang="es-ES" b="0" i="0" u="none" strike="noStrike" cap="none" normalizeH="0" baseline="0" dirty="0" smtClean="0">
                <a:ln>
                  <a:noFill/>
                </a:ln>
                <a:solidFill>
                  <a:srgbClr val="000000"/>
                </a:solidFill>
                <a:effectLst/>
                <a:latin typeface="Arial" pitchFamily="34" charset="0"/>
                <a:cs typeface="Arial" pitchFamily="34" charset="0"/>
              </a:rPr>
              <a:t/>
            </a:r>
            <a:br>
              <a:rPr kumimoji="0" lang="es-ES" b="0" i="0" u="none" strike="noStrike" cap="none" normalizeH="0" baseline="0" dirty="0" smtClean="0">
                <a:ln>
                  <a:noFill/>
                </a:ln>
                <a:solidFill>
                  <a:srgbClr val="000000"/>
                </a:solidFill>
                <a:effectLst/>
                <a:latin typeface="Arial" pitchFamily="34" charset="0"/>
                <a:cs typeface="Arial" pitchFamily="34" charset="0"/>
              </a:rPr>
            </a:br>
            <a:r>
              <a:rPr kumimoji="0" lang="es-ES" b="0" i="0" u="none" strike="noStrike" cap="none" normalizeH="0" baseline="0" dirty="0" smtClean="0">
                <a:ln>
                  <a:noFill/>
                </a:ln>
                <a:solidFill>
                  <a:srgbClr val="000000"/>
                </a:solidFill>
                <a:effectLst/>
                <a:latin typeface="Arial" pitchFamily="34" charset="0"/>
                <a:cs typeface="Arial" pitchFamily="34" charset="0"/>
              </a:rPr>
              <a:t>Fuente: </a:t>
            </a:r>
            <a:r>
              <a:rPr kumimoji="0" lang="es-ES" i="0" u="none" strike="noStrike" cap="none" normalizeH="0" baseline="0" dirty="0" smtClean="0">
                <a:ln>
                  <a:noFill/>
                </a:ln>
                <a:solidFill>
                  <a:srgbClr val="003399"/>
                </a:solidFill>
                <a:effectLst/>
                <a:latin typeface="Arial" pitchFamily="34" charset="0"/>
                <a:cs typeface="Arial" pitchFamily="34" charset="0"/>
                <a:hlinkClick r:id="rId2"/>
              </a:rPr>
              <a:t>https://www.ejemplos.co/30-ejemplos-de-sistema-abierto-cerrado-y-aislado/#ixzz6Urvun5ho</a:t>
            </a:r>
            <a:r>
              <a:rPr kumimoji="0" lang="es-ES" i="0" u="none" strike="noStrike" cap="none" normalizeH="0" baseline="0" dirty="0" smtClean="0">
                <a:ln>
                  <a:noFill/>
                </a:ln>
                <a:solidFill>
                  <a:schemeClr val="tx1"/>
                </a:solidFill>
                <a:effectLst/>
                <a:latin typeface="Arial" pitchFamily="34" charset="0"/>
                <a:cs typeface="Arial" pitchFamily="34" charset="0"/>
              </a:rPr>
              <a:t> </a:t>
            </a:r>
          </a:p>
        </p:txBody>
      </p:sp>
      <p:sp>
        <p:nvSpPr>
          <p:cNvPr id="3" name="2 CuadroTexto"/>
          <p:cNvSpPr txBox="1"/>
          <p:nvPr/>
        </p:nvSpPr>
        <p:spPr>
          <a:xfrm>
            <a:off x="2214546" y="642918"/>
            <a:ext cx="5000660" cy="369332"/>
          </a:xfrm>
          <a:prstGeom prst="rect">
            <a:avLst/>
          </a:prstGeom>
          <a:noFill/>
        </p:spPr>
        <p:txBody>
          <a:bodyPr wrap="square" rtlCol="0">
            <a:spAutoFit/>
          </a:bodyPr>
          <a:lstStyle/>
          <a:p>
            <a:pPr algn="ctr"/>
            <a:r>
              <a:rPr lang="es-CL" dirty="0" smtClean="0"/>
              <a:t>EJEMPLO DE SISTEMAS ABIERTOS</a:t>
            </a:r>
            <a:endParaRPr lang="es-E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Rectangle 1"/>
          <p:cNvSpPr>
            <a:spLocks noChangeArrowheads="1"/>
          </p:cNvSpPr>
          <p:nvPr/>
        </p:nvSpPr>
        <p:spPr bwMode="auto">
          <a:xfrm rot="10800000" flipV="1">
            <a:off x="857224" y="325259"/>
            <a:ext cx="7500990" cy="600164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Char char="•"/>
              <a:tabLst/>
            </a:pPr>
            <a:r>
              <a:rPr kumimoji="0" lang="es-ES" sz="1600" b="1" i="0" u="none" strike="noStrike" cap="none" normalizeH="0" baseline="0" dirty="0" smtClean="0">
                <a:ln>
                  <a:noFill/>
                </a:ln>
                <a:solidFill>
                  <a:srgbClr val="000000"/>
                </a:solidFill>
                <a:effectLst/>
                <a:latin typeface="Arial" pitchFamily="34" charset="0"/>
                <a:cs typeface="Arial" pitchFamily="34" charset="0"/>
              </a:rPr>
              <a:t>Un </a:t>
            </a:r>
            <a:r>
              <a:rPr kumimoji="0" lang="es-ES" sz="1600" b="1" i="0" u="none" strike="noStrike" cap="none" normalizeH="0" baseline="0" dirty="0" err="1" smtClean="0">
                <a:ln>
                  <a:noFill/>
                </a:ln>
                <a:solidFill>
                  <a:srgbClr val="000000"/>
                </a:solidFill>
                <a:effectLst/>
                <a:latin typeface="Arial" pitchFamily="34" charset="0"/>
                <a:cs typeface="Arial" pitchFamily="34" charset="0"/>
              </a:rPr>
              <a:t>compostero</a:t>
            </a:r>
            <a:r>
              <a:rPr kumimoji="0" lang="es-ES" sz="1600" b="0" i="0" u="none" strike="noStrike" cap="none" normalizeH="0" baseline="0" dirty="0" smtClean="0">
                <a:ln>
                  <a:noFill/>
                </a:ln>
                <a:solidFill>
                  <a:srgbClr val="000000"/>
                </a:solidFill>
                <a:effectLst/>
                <a:latin typeface="Arial" pitchFamily="34" charset="0"/>
                <a:cs typeface="Arial" pitchFamily="34" charset="0"/>
              </a:rPr>
              <a:t>. </a:t>
            </a:r>
            <a:r>
              <a:rPr kumimoji="0" lang="es-ES" sz="1600" b="0" i="0" u="none" strike="noStrike" cap="none" normalizeH="0" baseline="0" dirty="0" smtClean="0">
                <a:ln>
                  <a:noFill/>
                </a:ln>
                <a:effectLst/>
                <a:latin typeface="Arial" pitchFamily="34" charset="0"/>
                <a:cs typeface="Arial" pitchFamily="34" charset="0"/>
              </a:rPr>
              <a:t>El proceso de </a:t>
            </a:r>
            <a:r>
              <a:rPr kumimoji="0" lang="es-ES" sz="1600" b="0" i="1" u="none" strike="noStrike" cap="none" normalizeH="0" baseline="0" dirty="0" smtClean="0">
                <a:ln>
                  <a:noFill/>
                </a:ln>
                <a:effectLst/>
                <a:latin typeface="Arial" pitchFamily="34" charset="0"/>
                <a:cs typeface="Arial" pitchFamily="34" charset="0"/>
              </a:rPr>
              <a:t>compost</a:t>
            </a:r>
            <a:r>
              <a:rPr kumimoji="0" lang="es-ES" sz="1600" b="0" i="0" u="none" strike="noStrike" cap="none" normalizeH="0" baseline="0" dirty="0" smtClean="0">
                <a:ln>
                  <a:noFill/>
                </a:ln>
                <a:effectLst/>
                <a:latin typeface="Arial" pitchFamily="34" charset="0"/>
                <a:cs typeface="Arial" pitchFamily="34" charset="0"/>
              </a:rPr>
              <a:t> que produce abono para fertilizar sembradíos opera en base a la introducción constante en el </a:t>
            </a:r>
            <a:r>
              <a:rPr kumimoji="0" lang="es-ES" sz="1600" b="0" i="0" u="none" strike="noStrike" cap="none" normalizeH="0" baseline="0" dirty="0" err="1" smtClean="0">
                <a:ln>
                  <a:noFill/>
                </a:ln>
                <a:effectLst/>
                <a:latin typeface="Arial" pitchFamily="34" charset="0"/>
                <a:cs typeface="Arial" pitchFamily="34" charset="0"/>
              </a:rPr>
              <a:t>compostero</a:t>
            </a:r>
            <a:r>
              <a:rPr kumimoji="0" lang="es-ES" sz="1600" b="0" i="0" u="none" strike="noStrike" cap="none" normalizeH="0" baseline="0" dirty="0" smtClean="0">
                <a:ln>
                  <a:noFill/>
                </a:ln>
                <a:effectLst/>
                <a:latin typeface="Arial" pitchFamily="34" charset="0"/>
                <a:cs typeface="Arial" pitchFamily="34" charset="0"/>
              </a:rPr>
              <a:t> de </a:t>
            </a:r>
            <a:r>
              <a:rPr kumimoji="0" lang="es-ES" sz="1600" b="1" i="0" u="none" strike="noStrike" cap="none" normalizeH="0" baseline="0" dirty="0" smtClean="0">
                <a:ln>
                  <a:noFill/>
                </a:ln>
                <a:effectLst/>
                <a:latin typeface="Arial" pitchFamily="34" charset="0"/>
                <a:cs typeface="Arial" pitchFamily="34" charset="0"/>
                <a:hlinkClick r:id="rId2"/>
              </a:rPr>
              <a:t>materia orgánica de desecho</a:t>
            </a:r>
            <a:r>
              <a:rPr kumimoji="0" lang="es-ES" sz="1600" b="0" i="0" u="none" strike="noStrike" cap="none" normalizeH="0" baseline="0" dirty="0" smtClean="0">
                <a:ln>
                  <a:noFill/>
                </a:ln>
                <a:effectLst/>
                <a:latin typeface="Arial" pitchFamily="34" charset="0"/>
                <a:cs typeface="Arial" pitchFamily="34" charset="0"/>
              </a:rPr>
              <a:t>: cáscaras, restos de comida, etc. Sin ellos, los procesos de degradación de la materia se detendrían y también la producción del abono.</a:t>
            </a:r>
          </a:p>
          <a:p>
            <a:pPr marL="0" marR="0" lvl="0" indent="0" algn="just" defTabSz="914400" rtl="0" eaLnBrk="1" fontAlgn="base" latinLnBrk="0" hangingPunct="1">
              <a:lnSpc>
                <a:spcPct val="100000"/>
              </a:lnSpc>
              <a:spcBef>
                <a:spcPct val="0"/>
              </a:spcBef>
              <a:spcAft>
                <a:spcPct val="0"/>
              </a:spcAft>
              <a:buClrTx/>
              <a:buSzTx/>
              <a:buFontTx/>
              <a:buChar char="•"/>
              <a:tabLst/>
            </a:pPr>
            <a:endParaRPr kumimoji="0" lang="es-ES" sz="1600" b="0" i="0" u="none" strike="noStrike" cap="none" normalizeH="0" baseline="0" dirty="0" smtClean="0">
              <a:ln>
                <a:noFill/>
              </a:ln>
              <a:solidFill>
                <a:srgbClr val="000000"/>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Char char="•"/>
              <a:tabLst/>
            </a:pPr>
            <a:r>
              <a:rPr kumimoji="0" lang="es-ES" sz="1600" b="1" i="0" u="none" strike="noStrike" cap="none" normalizeH="0" baseline="0" dirty="0" smtClean="0">
                <a:ln>
                  <a:noFill/>
                </a:ln>
                <a:solidFill>
                  <a:srgbClr val="000000"/>
                </a:solidFill>
                <a:effectLst/>
                <a:latin typeface="Arial" pitchFamily="34" charset="0"/>
                <a:cs typeface="Arial" pitchFamily="34" charset="0"/>
              </a:rPr>
              <a:t>Una trituradora de papel</a:t>
            </a:r>
            <a:r>
              <a:rPr kumimoji="0" lang="es-ES" sz="1600" b="0" i="0" u="none" strike="noStrike" cap="none" normalizeH="0" baseline="0" dirty="0" smtClean="0">
                <a:ln>
                  <a:noFill/>
                </a:ln>
                <a:solidFill>
                  <a:srgbClr val="000000"/>
                </a:solidFill>
                <a:effectLst/>
                <a:latin typeface="Arial" pitchFamily="34" charset="0"/>
                <a:cs typeface="Arial" pitchFamily="34" charset="0"/>
              </a:rPr>
              <a:t>. Este </a:t>
            </a:r>
            <a:r>
              <a:rPr kumimoji="0" lang="es-ES" sz="1600" b="0" i="0" strike="noStrike" cap="none" normalizeH="0" baseline="0" dirty="0" smtClean="0">
                <a:ln>
                  <a:noFill/>
                </a:ln>
                <a:solidFill>
                  <a:srgbClr val="000000"/>
                </a:solidFill>
                <a:effectLst/>
                <a:latin typeface="Arial" pitchFamily="34" charset="0"/>
                <a:cs typeface="Arial" pitchFamily="34" charset="0"/>
              </a:rPr>
              <a:t>artefacto de oficina opera como un sistema abierto, pues requiere de la introducción de materia (papel) para triturar y de energía (eléctrica) para operar sobre ella. Sin ellos, simplemente, no sirve para nada</a:t>
            </a:r>
            <a:r>
              <a:rPr kumimoji="0" lang="es-ES" sz="1600" b="1" i="0" strike="noStrike" cap="none" normalizeH="0" baseline="0" dirty="0" smtClean="0">
                <a:ln>
                  <a:noFill/>
                </a:ln>
                <a:solidFill>
                  <a:srgbClr val="000000"/>
                </a:solidFill>
                <a:effectLst/>
                <a:latin typeface="Arial" pitchFamily="34" charset="0"/>
                <a:cs typeface="Arial" pitchFamily="34" charset="0"/>
              </a:rPr>
              <a:t>.</a:t>
            </a:r>
          </a:p>
          <a:p>
            <a:pPr marL="0" marR="0" lvl="0" indent="0" algn="just" defTabSz="914400" rtl="0" eaLnBrk="0" fontAlgn="base" latinLnBrk="0" hangingPunct="0">
              <a:lnSpc>
                <a:spcPct val="100000"/>
              </a:lnSpc>
              <a:spcBef>
                <a:spcPct val="0"/>
              </a:spcBef>
              <a:spcAft>
                <a:spcPct val="0"/>
              </a:spcAft>
              <a:buClrTx/>
              <a:buSzTx/>
              <a:buFontTx/>
              <a:buChar char="•"/>
              <a:tabLst/>
            </a:pPr>
            <a:endParaRPr kumimoji="0" lang="es-ES" sz="1600" b="0" i="0" strike="noStrike" cap="none" normalizeH="0" baseline="0" dirty="0" smtClean="0">
              <a:ln>
                <a:noFill/>
              </a:ln>
              <a:solidFill>
                <a:srgbClr val="000000"/>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Char char="•"/>
              <a:tabLst/>
            </a:pPr>
            <a:r>
              <a:rPr kumimoji="0" lang="es-ES" sz="1600" b="1" i="0" strike="noStrike" cap="none" normalizeH="0" baseline="0" dirty="0" smtClean="0">
                <a:ln>
                  <a:noFill/>
                </a:ln>
                <a:solidFill>
                  <a:srgbClr val="000000"/>
                </a:solidFill>
                <a:effectLst/>
                <a:latin typeface="Arial" pitchFamily="34" charset="0"/>
                <a:cs typeface="Arial" pitchFamily="34" charset="0"/>
              </a:rPr>
              <a:t>Los saunas</a:t>
            </a:r>
            <a:r>
              <a:rPr kumimoji="0" lang="es-ES" sz="1600" b="0" i="0" strike="noStrike" cap="none" normalizeH="0" baseline="0" dirty="0" smtClean="0">
                <a:ln>
                  <a:noFill/>
                </a:ln>
                <a:solidFill>
                  <a:srgbClr val="000000"/>
                </a:solidFill>
                <a:effectLst/>
                <a:latin typeface="Arial" pitchFamily="34" charset="0"/>
                <a:cs typeface="Arial" pitchFamily="34" charset="0"/>
              </a:rPr>
              <a:t>. Para producir el vapor contenido en los saunas, se requiere de agua (materia) y energía (fuego) para producir el vapor de agua y permitir que se acumule en el recinto cerrado. Después de un período, el vapor desaparecerá y se necesitará una nueva inyección de insumos al sistema.</a:t>
            </a:r>
          </a:p>
          <a:p>
            <a:pPr marL="0" marR="0" lvl="0" indent="0" algn="just" defTabSz="914400" rtl="0" eaLnBrk="0" fontAlgn="base" latinLnBrk="0" hangingPunct="0">
              <a:lnSpc>
                <a:spcPct val="100000"/>
              </a:lnSpc>
              <a:spcBef>
                <a:spcPct val="0"/>
              </a:spcBef>
              <a:spcAft>
                <a:spcPct val="0"/>
              </a:spcAft>
              <a:buClrTx/>
              <a:buSzTx/>
              <a:buFontTx/>
              <a:buChar char="•"/>
              <a:tabLst/>
            </a:pPr>
            <a:endParaRPr kumimoji="0" lang="es-ES" sz="1600" b="0" i="0" strike="noStrike" cap="none" normalizeH="0" baseline="0" dirty="0" smtClean="0">
              <a:ln>
                <a:noFill/>
              </a:ln>
              <a:solidFill>
                <a:srgbClr val="000000"/>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Char char="•"/>
              <a:tabLst/>
            </a:pPr>
            <a:r>
              <a:rPr kumimoji="0" lang="es-ES" sz="1600" b="1" i="0" strike="noStrike" cap="none" normalizeH="0" baseline="0" dirty="0" smtClean="0">
                <a:ln>
                  <a:noFill/>
                </a:ln>
                <a:solidFill>
                  <a:srgbClr val="000000"/>
                </a:solidFill>
                <a:effectLst/>
                <a:latin typeface="Arial" pitchFamily="34" charset="0"/>
                <a:cs typeface="Arial" pitchFamily="34" charset="0"/>
              </a:rPr>
              <a:t>Un reactor nuclear</a:t>
            </a:r>
            <a:r>
              <a:rPr kumimoji="0" lang="es-ES" sz="1600" b="0" i="0" strike="noStrike" cap="none" normalizeH="0" baseline="0" dirty="0" smtClean="0">
                <a:ln>
                  <a:noFill/>
                </a:ln>
                <a:solidFill>
                  <a:srgbClr val="000000"/>
                </a:solidFill>
                <a:effectLst/>
                <a:latin typeface="Arial" pitchFamily="34" charset="0"/>
                <a:cs typeface="Arial" pitchFamily="34" charset="0"/>
              </a:rPr>
              <a:t>. La electricidad generada en el reactor y que es conducida hacia el ambiente, es producto de la fisión del uranio (u otros elementos materiales) en una reacción atómica controlada que permite generar mucha energía calórica aprovechable, pero también muchos desechos tóxicos que deben ir a dar a algún lugar del entorno</a:t>
            </a:r>
            <a:r>
              <a:rPr kumimoji="0" lang="es-ES" sz="1600" b="0" i="0" u="none" strike="noStrike" cap="none" normalizeH="0" baseline="0" dirty="0" smtClean="0">
                <a:ln>
                  <a:noFill/>
                </a:ln>
                <a:solidFill>
                  <a:srgbClr val="000000"/>
                </a:solidFill>
                <a:effectLst/>
                <a:latin typeface="Arial" pitchFamily="34" charset="0"/>
                <a:cs typeface="Arial" pitchFamily="34" charset="0"/>
              </a:rPr>
              <a:t>.</a:t>
            </a:r>
            <a:br>
              <a:rPr kumimoji="0" lang="es-ES" sz="1600" b="0" i="0" u="none" strike="noStrike" cap="none" normalizeH="0" baseline="0" dirty="0" smtClean="0">
                <a:ln>
                  <a:noFill/>
                </a:ln>
                <a:solidFill>
                  <a:srgbClr val="000000"/>
                </a:solidFill>
                <a:effectLst/>
                <a:latin typeface="Arial" pitchFamily="34" charset="0"/>
                <a:cs typeface="Arial" pitchFamily="34" charset="0"/>
              </a:rPr>
            </a:br>
            <a:r>
              <a:rPr kumimoji="0" lang="es-ES" sz="1600" b="0" i="0" u="none" strike="noStrike" cap="none" normalizeH="0" baseline="0" dirty="0" smtClean="0">
                <a:ln>
                  <a:noFill/>
                </a:ln>
                <a:solidFill>
                  <a:srgbClr val="000000"/>
                </a:solidFill>
                <a:effectLst/>
                <a:latin typeface="Arial" pitchFamily="34" charset="0"/>
                <a:cs typeface="Arial" pitchFamily="34" charset="0"/>
              </a:rPr>
              <a:t/>
            </a:r>
            <a:br>
              <a:rPr kumimoji="0" lang="es-ES" sz="1600" b="0" i="0" u="none" strike="noStrike" cap="none" normalizeH="0" baseline="0" dirty="0" smtClean="0">
                <a:ln>
                  <a:noFill/>
                </a:ln>
                <a:solidFill>
                  <a:srgbClr val="000000"/>
                </a:solidFill>
                <a:effectLst/>
                <a:latin typeface="Arial" pitchFamily="34" charset="0"/>
                <a:cs typeface="Arial" pitchFamily="34" charset="0"/>
              </a:rPr>
            </a:br>
            <a:r>
              <a:rPr kumimoji="0" lang="es-ES" sz="1600" b="0" i="0" u="none" strike="noStrike" cap="none" normalizeH="0" baseline="0" dirty="0" smtClean="0">
                <a:ln>
                  <a:noFill/>
                </a:ln>
                <a:solidFill>
                  <a:srgbClr val="000000"/>
                </a:solidFill>
                <a:effectLst/>
                <a:latin typeface="Arial" pitchFamily="34" charset="0"/>
                <a:cs typeface="Arial" pitchFamily="34" charset="0"/>
              </a:rPr>
              <a:t>Fuente: </a:t>
            </a:r>
            <a:r>
              <a:rPr kumimoji="0" lang="es-ES" sz="1600" b="0" i="0" u="none" strike="noStrike" cap="none" normalizeH="0" baseline="0" dirty="0" smtClean="0">
                <a:ln>
                  <a:noFill/>
                </a:ln>
                <a:solidFill>
                  <a:srgbClr val="003399"/>
                </a:solidFill>
                <a:effectLst/>
                <a:latin typeface="Arial" pitchFamily="34" charset="0"/>
                <a:cs typeface="Arial" pitchFamily="34" charset="0"/>
                <a:hlinkClick r:id="rId3"/>
              </a:rPr>
              <a:t>https://www.ejemplos.co/30-ejemplos-de-sistema-abierto-cerrado-y-aislado/#ixzz6UrwVlTWh</a:t>
            </a:r>
            <a:r>
              <a:rPr kumimoji="0" lang="es-ES" sz="1600" b="0" i="0" u="none" strike="noStrike" cap="none" normalizeH="0" baseline="0" dirty="0" smtClean="0">
                <a:ln>
                  <a:noFill/>
                </a:ln>
                <a:solidFill>
                  <a:schemeClr val="tx1"/>
                </a:solidFill>
                <a:effectLst/>
                <a:latin typeface="Arial" pitchFamily="34" charset="0"/>
                <a:cs typeface="Arial" pitchFamily="34" charset="0"/>
              </a:rPr>
              <a:t> </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Rectangle 1"/>
          <p:cNvSpPr>
            <a:spLocks noChangeArrowheads="1"/>
          </p:cNvSpPr>
          <p:nvPr/>
        </p:nvSpPr>
        <p:spPr bwMode="auto">
          <a:xfrm>
            <a:off x="1000100" y="571480"/>
            <a:ext cx="7286676" cy="590931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Char char="•"/>
              <a:tabLst/>
            </a:pPr>
            <a:endParaRPr kumimoji="0" lang="es-ES" b="1" i="0" u="none" strike="noStrike" cap="none" normalizeH="0" baseline="0" dirty="0" smtClean="0">
              <a:ln>
                <a:noFill/>
              </a:ln>
              <a:solidFill>
                <a:srgbClr val="000000"/>
              </a:solidFill>
              <a:effectLst/>
              <a:latin typeface="Arial" pitchFamily="34" charset="0"/>
              <a:cs typeface="Arial" pitchFamily="34" charset="0"/>
            </a:endParaRPr>
          </a:p>
          <a:p>
            <a:pPr marL="0" marR="0" lvl="0" indent="0" algn="just" defTabSz="914400" rtl="0" eaLnBrk="1" fontAlgn="base" latinLnBrk="0" hangingPunct="1">
              <a:lnSpc>
                <a:spcPct val="100000"/>
              </a:lnSpc>
              <a:spcBef>
                <a:spcPct val="0"/>
              </a:spcBef>
              <a:spcAft>
                <a:spcPct val="0"/>
              </a:spcAft>
              <a:buClrTx/>
              <a:buSzTx/>
              <a:buFontTx/>
              <a:buChar char="•"/>
              <a:tabLst/>
            </a:pPr>
            <a:endParaRPr lang="es-ES" b="1" dirty="0" smtClean="0">
              <a:solidFill>
                <a:srgbClr val="000000"/>
              </a:solidFill>
              <a:latin typeface="Arial" pitchFamily="34" charset="0"/>
              <a:cs typeface="Arial" pitchFamily="34" charset="0"/>
            </a:endParaRPr>
          </a:p>
          <a:p>
            <a:pPr marL="0" marR="0" lvl="0" indent="0" algn="just" defTabSz="914400" rtl="0" eaLnBrk="1" fontAlgn="base" latinLnBrk="0" hangingPunct="1">
              <a:lnSpc>
                <a:spcPct val="100000"/>
              </a:lnSpc>
              <a:spcBef>
                <a:spcPct val="0"/>
              </a:spcBef>
              <a:spcAft>
                <a:spcPct val="0"/>
              </a:spcAft>
              <a:buClrTx/>
              <a:buSzTx/>
              <a:buFontTx/>
              <a:buChar char="•"/>
              <a:tabLst/>
            </a:pPr>
            <a:endParaRPr kumimoji="0" lang="es-ES" b="1" i="0" u="none" strike="noStrike" cap="none" normalizeH="0" baseline="0" dirty="0" smtClean="0">
              <a:ln>
                <a:noFill/>
              </a:ln>
              <a:solidFill>
                <a:srgbClr val="000000"/>
              </a:solidFill>
              <a:effectLst/>
              <a:latin typeface="Arial" pitchFamily="34" charset="0"/>
              <a:cs typeface="Arial" pitchFamily="34" charset="0"/>
            </a:endParaRPr>
          </a:p>
          <a:p>
            <a:pPr marL="0" marR="0" lvl="0" indent="0" algn="just" defTabSz="914400" rtl="0" eaLnBrk="1" fontAlgn="base" latinLnBrk="0" hangingPunct="1">
              <a:lnSpc>
                <a:spcPct val="100000"/>
              </a:lnSpc>
              <a:spcBef>
                <a:spcPct val="0"/>
              </a:spcBef>
              <a:spcAft>
                <a:spcPct val="0"/>
              </a:spcAft>
              <a:buClrTx/>
              <a:buSzTx/>
              <a:buFontTx/>
              <a:buChar char="•"/>
              <a:tabLst/>
            </a:pPr>
            <a:r>
              <a:rPr kumimoji="0" lang="es-ES" b="1" i="0" u="none" strike="noStrike" cap="none" normalizeH="0" baseline="0" dirty="0" smtClean="0">
                <a:ln>
                  <a:noFill/>
                </a:ln>
                <a:solidFill>
                  <a:srgbClr val="000000"/>
                </a:solidFill>
                <a:effectLst/>
                <a:latin typeface="Arial" pitchFamily="34" charset="0"/>
                <a:cs typeface="Arial" pitchFamily="34" charset="0"/>
              </a:rPr>
              <a:t>Los </a:t>
            </a:r>
            <a:r>
              <a:rPr kumimoji="0" lang="es-ES" b="1" i="0" u="none" strike="noStrike" cap="none" normalizeH="0" baseline="0" dirty="0" smtClean="0">
                <a:ln>
                  <a:noFill/>
                </a:ln>
                <a:solidFill>
                  <a:srgbClr val="000000"/>
                </a:solidFill>
                <a:effectLst/>
                <a:latin typeface="Arial" pitchFamily="34" charset="0"/>
                <a:cs typeface="Arial" pitchFamily="34" charset="0"/>
              </a:rPr>
              <a:t>bombillos o focos</a:t>
            </a:r>
            <a:r>
              <a:rPr kumimoji="0" lang="es-ES" b="0" i="0" u="none" strike="noStrike" cap="none" normalizeH="0" baseline="0" dirty="0" smtClean="0">
                <a:ln>
                  <a:noFill/>
                </a:ln>
                <a:solidFill>
                  <a:srgbClr val="000000"/>
                </a:solidFill>
                <a:effectLst/>
                <a:latin typeface="Arial" pitchFamily="34" charset="0"/>
                <a:cs typeface="Arial" pitchFamily="34" charset="0"/>
              </a:rPr>
              <a:t>. </a:t>
            </a:r>
            <a:r>
              <a:rPr kumimoji="0" lang="es-ES" b="0" i="0" strike="noStrike" cap="none" normalizeH="0" baseline="0" dirty="0" smtClean="0">
                <a:ln>
                  <a:noFill/>
                </a:ln>
                <a:solidFill>
                  <a:srgbClr val="000000"/>
                </a:solidFill>
                <a:effectLst/>
                <a:latin typeface="Arial" pitchFamily="34" charset="0"/>
                <a:cs typeface="Arial" pitchFamily="34" charset="0"/>
              </a:rPr>
              <a:t>No necesitan materia para operar, pero sí energía eléctrica constante: en el momento en que se la corte, cesarán en su emisión de luz, que dicho sea de paso es también una forma de energía transmitida al entorno.</a:t>
            </a:r>
          </a:p>
          <a:p>
            <a:pPr marL="0" marR="0" lvl="0" indent="0" algn="just" defTabSz="914400" rtl="0" eaLnBrk="1" fontAlgn="base" latinLnBrk="0" hangingPunct="1">
              <a:lnSpc>
                <a:spcPct val="100000"/>
              </a:lnSpc>
              <a:spcBef>
                <a:spcPct val="0"/>
              </a:spcBef>
              <a:spcAft>
                <a:spcPct val="0"/>
              </a:spcAft>
              <a:buClrTx/>
              <a:buSzTx/>
              <a:buFontTx/>
              <a:buChar char="•"/>
              <a:tabLst/>
            </a:pPr>
            <a:endParaRPr kumimoji="0" lang="es-ES" b="0" i="0" strike="noStrike" cap="none" normalizeH="0" baseline="0" dirty="0" smtClean="0">
              <a:ln>
                <a:noFill/>
              </a:ln>
              <a:solidFill>
                <a:srgbClr val="000000"/>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Char char="•"/>
              <a:tabLst/>
            </a:pPr>
            <a:r>
              <a:rPr kumimoji="0" lang="es-ES" b="1" i="0" strike="noStrike" cap="none" normalizeH="0" baseline="0" dirty="0" smtClean="0">
                <a:ln>
                  <a:noFill/>
                </a:ln>
                <a:solidFill>
                  <a:srgbClr val="000000"/>
                </a:solidFill>
                <a:effectLst/>
                <a:latin typeface="Arial" pitchFamily="34" charset="0"/>
                <a:cs typeface="Arial" pitchFamily="34" charset="0"/>
              </a:rPr>
              <a:t>Una botella de agua fría</a:t>
            </a:r>
            <a:r>
              <a:rPr kumimoji="0" lang="es-ES" b="0" i="0" strike="noStrike" cap="none" normalizeH="0" baseline="0" dirty="0" smtClean="0">
                <a:ln>
                  <a:noFill/>
                </a:ln>
                <a:solidFill>
                  <a:srgbClr val="000000"/>
                </a:solidFill>
                <a:effectLst/>
                <a:latin typeface="Arial" pitchFamily="34" charset="0"/>
                <a:cs typeface="Arial" pitchFamily="34" charset="0"/>
              </a:rPr>
              <a:t>. Al estar cerrada la botella, la transferencia de materia entre el sistema y el entorno es imposible: no puede entrar ni salir líquido. Sin embargo, es posible intercambiar energía: el agua se irá calentando gradualmente hasta perder su frialdad.</a:t>
            </a:r>
          </a:p>
          <a:p>
            <a:pPr marL="0" marR="0" lvl="0" indent="0" algn="just" defTabSz="914400" rtl="0" eaLnBrk="0" fontAlgn="base" latinLnBrk="0" hangingPunct="0">
              <a:lnSpc>
                <a:spcPct val="100000"/>
              </a:lnSpc>
              <a:spcBef>
                <a:spcPct val="0"/>
              </a:spcBef>
              <a:spcAft>
                <a:spcPct val="0"/>
              </a:spcAft>
              <a:buClrTx/>
              <a:buSzTx/>
              <a:buFontTx/>
              <a:buChar char="•"/>
              <a:tabLst/>
            </a:pPr>
            <a:endParaRPr kumimoji="0" lang="es-ES" b="0" i="0" strike="noStrike" cap="none" normalizeH="0" baseline="0" dirty="0" smtClean="0">
              <a:ln>
                <a:noFill/>
              </a:ln>
              <a:solidFill>
                <a:srgbClr val="000000"/>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Char char="•"/>
              <a:tabLst/>
            </a:pPr>
            <a:r>
              <a:rPr kumimoji="0" lang="es-ES" b="1" i="0" strike="noStrike" cap="none" normalizeH="0" baseline="0" dirty="0" smtClean="0">
                <a:ln>
                  <a:noFill/>
                </a:ln>
                <a:solidFill>
                  <a:srgbClr val="000000"/>
                </a:solidFill>
                <a:effectLst/>
                <a:latin typeface="Arial" pitchFamily="34" charset="0"/>
                <a:cs typeface="Arial" pitchFamily="34" charset="0"/>
              </a:rPr>
              <a:t>Un teléfono celular</a:t>
            </a:r>
            <a:r>
              <a:rPr kumimoji="0" lang="es-ES" b="0" i="0" strike="noStrike" cap="none" normalizeH="0" baseline="0" dirty="0" smtClean="0">
                <a:ln>
                  <a:noFill/>
                </a:ln>
                <a:solidFill>
                  <a:srgbClr val="000000"/>
                </a:solidFill>
                <a:effectLst/>
                <a:latin typeface="Arial" pitchFamily="34" charset="0"/>
                <a:cs typeface="Arial" pitchFamily="34" charset="0"/>
              </a:rPr>
              <a:t>. Si bien no requiere para su funcionamiento cotidiano que se le introduzca materia (no consume nada), sí precisa de electricidad a diario, pues al agotarse la batería dejará de funcionar. Eso, claro, si tomamos como muestra un período diario en que no haya necesidad de repuestos.</a:t>
            </a:r>
            <a:br>
              <a:rPr kumimoji="0" lang="es-ES" b="0" i="0" strike="noStrike" cap="none" normalizeH="0" baseline="0" dirty="0" smtClean="0">
                <a:ln>
                  <a:noFill/>
                </a:ln>
                <a:solidFill>
                  <a:srgbClr val="000000"/>
                </a:solidFill>
                <a:effectLst/>
                <a:latin typeface="Arial" pitchFamily="34" charset="0"/>
                <a:cs typeface="Arial" pitchFamily="34" charset="0"/>
              </a:rPr>
            </a:br>
            <a:r>
              <a:rPr kumimoji="0" lang="es-ES" b="0" i="0" u="none" strike="noStrike" cap="none" normalizeH="0" baseline="0" dirty="0" smtClean="0">
                <a:ln>
                  <a:noFill/>
                </a:ln>
                <a:solidFill>
                  <a:srgbClr val="000000"/>
                </a:solidFill>
                <a:effectLst/>
                <a:latin typeface="Arial" pitchFamily="34" charset="0"/>
                <a:cs typeface="Arial" pitchFamily="34" charset="0"/>
              </a:rPr>
              <a:t/>
            </a:r>
            <a:br>
              <a:rPr kumimoji="0" lang="es-ES" b="0" i="0" u="none" strike="noStrike" cap="none" normalizeH="0" baseline="0" dirty="0" smtClean="0">
                <a:ln>
                  <a:noFill/>
                </a:ln>
                <a:solidFill>
                  <a:srgbClr val="000000"/>
                </a:solidFill>
                <a:effectLst/>
                <a:latin typeface="Arial" pitchFamily="34" charset="0"/>
                <a:cs typeface="Arial" pitchFamily="34" charset="0"/>
              </a:rPr>
            </a:br>
            <a:r>
              <a:rPr kumimoji="0" lang="es-ES" b="0" i="0" u="none" strike="noStrike" cap="none" normalizeH="0" baseline="0" dirty="0" smtClean="0">
                <a:ln>
                  <a:noFill/>
                </a:ln>
                <a:solidFill>
                  <a:srgbClr val="000000"/>
                </a:solidFill>
                <a:effectLst/>
                <a:latin typeface="Arial" pitchFamily="34" charset="0"/>
                <a:cs typeface="Arial" pitchFamily="34" charset="0"/>
              </a:rPr>
              <a:t>Fuente: </a:t>
            </a:r>
            <a:r>
              <a:rPr kumimoji="0" lang="es-ES" b="0" i="0" u="none" strike="noStrike" cap="none" normalizeH="0" baseline="0" dirty="0" smtClean="0">
                <a:ln>
                  <a:noFill/>
                </a:ln>
                <a:solidFill>
                  <a:srgbClr val="003399"/>
                </a:solidFill>
                <a:effectLst/>
                <a:latin typeface="Arial" pitchFamily="34" charset="0"/>
                <a:cs typeface="Arial" pitchFamily="34" charset="0"/>
                <a:hlinkClick r:id="rId2"/>
              </a:rPr>
              <a:t>https://www.ejemplos.co/30-ejemplos-de-sistema-abierto-cerrado-y-aislado/#ixzz6Urxc6exm</a:t>
            </a:r>
            <a:r>
              <a:rPr kumimoji="0" lang="es-ES" b="0" i="0" u="none" strike="noStrike" cap="none" normalizeH="0" baseline="0" dirty="0" smtClean="0">
                <a:ln>
                  <a:noFill/>
                </a:ln>
                <a:solidFill>
                  <a:schemeClr val="tx1"/>
                </a:solidFill>
                <a:effectLst/>
                <a:latin typeface="Arial" pitchFamily="34" charset="0"/>
                <a:cs typeface="Arial" pitchFamily="34" charset="0"/>
              </a:rPr>
              <a:t> </a:t>
            </a:r>
          </a:p>
        </p:txBody>
      </p:sp>
      <p:sp>
        <p:nvSpPr>
          <p:cNvPr id="3" name="2 CuadroTexto"/>
          <p:cNvSpPr txBox="1"/>
          <p:nvPr/>
        </p:nvSpPr>
        <p:spPr>
          <a:xfrm>
            <a:off x="1643042" y="642918"/>
            <a:ext cx="5786478" cy="369332"/>
          </a:xfrm>
          <a:prstGeom prst="rect">
            <a:avLst/>
          </a:prstGeom>
          <a:noFill/>
        </p:spPr>
        <p:txBody>
          <a:bodyPr wrap="square" rtlCol="0">
            <a:spAutoFit/>
          </a:bodyPr>
          <a:lstStyle/>
          <a:p>
            <a:pPr algn="ctr"/>
            <a:r>
              <a:rPr lang="es-CL" dirty="0" smtClean="0"/>
              <a:t>EJEMPLO DE SISTEMAS CERRADOS </a:t>
            </a:r>
            <a:endParaRPr lang="es-ES"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1"/>
          <p:cNvSpPr>
            <a:spLocks noChangeArrowheads="1"/>
          </p:cNvSpPr>
          <p:nvPr/>
        </p:nvSpPr>
        <p:spPr bwMode="auto">
          <a:xfrm>
            <a:off x="857224" y="428604"/>
            <a:ext cx="7500990" cy="618630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Char char="•"/>
              <a:tabLst/>
            </a:pPr>
            <a:endParaRPr kumimoji="0" lang="es-ES" b="1" i="0" u="none" strike="noStrike" cap="none" normalizeH="0" baseline="0" dirty="0" smtClean="0">
              <a:ln>
                <a:noFill/>
              </a:ln>
              <a:solidFill>
                <a:srgbClr val="000000"/>
              </a:solidFill>
              <a:effectLst/>
              <a:latin typeface="Arial" pitchFamily="34" charset="0"/>
              <a:cs typeface="Arial" pitchFamily="34" charset="0"/>
            </a:endParaRPr>
          </a:p>
          <a:p>
            <a:pPr marL="0" marR="0" lvl="0" indent="0" algn="just" defTabSz="914400" rtl="0" eaLnBrk="1" fontAlgn="base" latinLnBrk="0" hangingPunct="1">
              <a:lnSpc>
                <a:spcPct val="100000"/>
              </a:lnSpc>
              <a:spcBef>
                <a:spcPct val="0"/>
              </a:spcBef>
              <a:spcAft>
                <a:spcPct val="0"/>
              </a:spcAft>
              <a:buClrTx/>
              <a:buSzTx/>
              <a:buFontTx/>
              <a:buChar char="•"/>
              <a:tabLst/>
            </a:pPr>
            <a:endParaRPr lang="es-ES" b="1" dirty="0" smtClean="0">
              <a:solidFill>
                <a:srgbClr val="000000"/>
              </a:solidFill>
              <a:latin typeface="Arial" pitchFamily="34" charset="0"/>
              <a:cs typeface="Arial" pitchFamily="34" charset="0"/>
            </a:endParaRPr>
          </a:p>
          <a:p>
            <a:pPr marL="0" marR="0" lvl="0" indent="0" algn="just" defTabSz="914400" rtl="0" eaLnBrk="1" fontAlgn="base" latinLnBrk="0" hangingPunct="1">
              <a:lnSpc>
                <a:spcPct val="100000"/>
              </a:lnSpc>
              <a:spcBef>
                <a:spcPct val="0"/>
              </a:spcBef>
              <a:spcAft>
                <a:spcPct val="0"/>
              </a:spcAft>
              <a:buClrTx/>
              <a:buSzTx/>
              <a:buFontTx/>
              <a:buChar char="•"/>
              <a:tabLst/>
            </a:pPr>
            <a:r>
              <a:rPr kumimoji="0" lang="es-ES" b="1" i="0" u="none" strike="noStrike" cap="none" normalizeH="0" baseline="0" dirty="0" smtClean="0">
                <a:ln>
                  <a:noFill/>
                </a:ln>
                <a:solidFill>
                  <a:srgbClr val="000000"/>
                </a:solidFill>
                <a:effectLst/>
                <a:latin typeface="Arial" pitchFamily="34" charset="0"/>
                <a:cs typeface="Arial" pitchFamily="34" charset="0"/>
              </a:rPr>
              <a:t>Una </a:t>
            </a:r>
            <a:r>
              <a:rPr kumimoji="0" lang="es-ES" b="1" i="0" u="none" strike="noStrike" cap="none" normalizeH="0" baseline="0" dirty="0" smtClean="0">
                <a:ln>
                  <a:noFill/>
                </a:ln>
                <a:solidFill>
                  <a:srgbClr val="000000"/>
                </a:solidFill>
                <a:effectLst/>
                <a:latin typeface="Arial" pitchFamily="34" charset="0"/>
                <a:cs typeface="Arial" pitchFamily="34" charset="0"/>
              </a:rPr>
              <a:t>caja fuerte</a:t>
            </a:r>
            <a:r>
              <a:rPr kumimoji="0" lang="es-ES" b="0" i="0" u="none" strike="noStrike" cap="none" normalizeH="0" baseline="0" dirty="0" smtClean="0">
                <a:ln>
                  <a:noFill/>
                </a:ln>
                <a:solidFill>
                  <a:srgbClr val="000000"/>
                </a:solidFill>
                <a:effectLst/>
                <a:latin typeface="Arial" pitchFamily="34" charset="0"/>
                <a:cs typeface="Arial" pitchFamily="34" charset="0"/>
              </a:rPr>
              <a:t>. </a:t>
            </a:r>
            <a:r>
              <a:rPr kumimoji="0" lang="es-ES" b="0" i="0" strike="noStrike" cap="none" normalizeH="0" baseline="0" dirty="0" smtClean="0">
                <a:ln>
                  <a:noFill/>
                </a:ln>
                <a:solidFill>
                  <a:srgbClr val="000000"/>
                </a:solidFill>
                <a:effectLst/>
                <a:latin typeface="Arial" pitchFamily="34" charset="0"/>
                <a:cs typeface="Arial" pitchFamily="34" charset="0"/>
              </a:rPr>
              <a:t>El contenido en las cajas fuertes está separado por gruesas capas herméticas de metal de su entorno, aislado de la materia y de la energía, al menos en condiciones normales: si la arrojamos a un volcán es seguro que se derrita y se incinere su contenido.</a:t>
            </a:r>
          </a:p>
          <a:p>
            <a:pPr marL="0" marR="0" lvl="0" indent="0" algn="just" defTabSz="914400" rtl="0" eaLnBrk="1" fontAlgn="base" latinLnBrk="0" hangingPunct="1">
              <a:lnSpc>
                <a:spcPct val="100000"/>
              </a:lnSpc>
              <a:spcBef>
                <a:spcPct val="0"/>
              </a:spcBef>
              <a:spcAft>
                <a:spcPct val="0"/>
              </a:spcAft>
              <a:buClrTx/>
              <a:buSzTx/>
              <a:buFontTx/>
              <a:buChar char="•"/>
              <a:tabLst/>
            </a:pPr>
            <a:endParaRPr kumimoji="0" lang="es-ES" b="0" i="0" strike="noStrike" cap="none" normalizeH="0" baseline="0" dirty="0" smtClean="0">
              <a:ln>
                <a:noFill/>
              </a:ln>
              <a:solidFill>
                <a:srgbClr val="000000"/>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Char char="•"/>
              <a:tabLst/>
            </a:pPr>
            <a:r>
              <a:rPr kumimoji="0" lang="es-ES" b="1" i="0" strike="noStrike" cap="none" normalizeH="0" baseline="0" dirty="0" smtClean="0">
                <a:ln>
                  <a:noFill/>
                </a:ln>
                <a:solidFill>
                  <a:srgbClr val="000000"/>
                </a:solidFill>
                <a:effectLst/>
                <a:latin typeface="Arial" pitchFamily="34" charset="0"/>
                <a:cs typeface="Arial" pitchFamily="34" charset="0"/>
              </a:rPr>
              <a:t>Los trajes de neopreno</a:t>
            </a:r>
            <a:r>
              <a:rPr kumimoji="0" lang="es-ES" b="0" i="0" strike="noStrike" cap="none" normalizeH="0" baseline="0" dirty="0" smtClean="0">
                <a:ln>
                  <a:noFill/>
                </a:ln>
                <a:solidFill>
                  <a:srgbClr val="000000"/>
                </a:solidFill>
                <a:effectLst/>
                <a:latin typeface="Arial" pitchFamily="34" charset="0"/>
                <a:cs typeface="Arial" pitchFamily="34" charset="0"/>
              </a:rPr>
              <a:t>. Un hombre embutido en estos trajes, usualmente para el buceo o submarinismo, se encuentra protegido durante un período de tiempo del intercambio calórico entre el agua y su cuerpo, amén de impedir que ésta (materia) penetre al interior del mismo.</a:t>
            </a:r>
          </a:p>
          <a:p>
            <a:pPr marL="0" marR="0" lvl="0" indent="0" algn="just" defTabSz="914400" rtl="0" eaLnBrk="0" fontAlgn="base" latinLnBrk="0" hangingPunct="0">
              <a:lnSpc>
                <a:spcPct val="100000"/>
              </a:lnSpc>
              <a:spcBef>
                <a:spcPct val="0"/>
              </a:spcBef>
              <a:spcAft>
                <a:spcPct val="0"/>
              </a:spcAft>
              <a:buClrTx/>
              <a:buSzTx/>
              <a:buFontTx/>
              <a:buChar char="•"/>
              <a:tabLst/>
            </a:pPr>
            <a:endParaRPr kumimoji="0" lang="es-ES" b="0" i="0" strike="noStrike" cap="none" normalizeH="0" baseline="0" dirty="0" smtClean="0">
              <a:ln>
                <a:noFill/>
              </a:ln>
              <a:solidFill>
                <a:srgbClr val="000000"/>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Char char="•"/>
              <a:tabLst/>
            </a:pPr>
            <a:r>
              <a:rPr kumimoji="0" lang="es-ES" b="1" i="0" strike="noStrike" cap="none" normalizeH="0" baseline="0" dirty="0" smtClean="0">
                <a:ln>
                  <a:noFill/>
                </a:ln>
                <a:solidFill>
                  <a:srgbClr val="000000"/>
                </a:solidFill>
                <a:effectLst/>
                <a:latin typeface="Arial" pitchFamily="34" charset="0"/>
                <a:cs typeface="Arial" pitchFamily="34" charset="0"/>
              </a:rPr>
              <a:t>Los termos</a:t>
            </a:r>
            <a:r>
              <a:rPr kumimoji="0" lang="es-ES" b="0" i="0" strike="noStrike" cap="none" normalizeH="0" baseline="0" dirty="0" smtClean="0">
                <a:ln>
                  <a:noFill/>
                </a:ln>
                <a:solidFill>
                  <a:srgbClr val="000000"/>
                </a:solidFill>
                <a:effectLst/>
                <a:latin typeface="Arial" pitchFamily="34" charset="0"/>
                <a:cs typeface="Arial" pitchFamily="34" charset="0"/>
              </a:rPr>
              <a:t>. Durante un período puntual de tiempo, los termos logran </a:t>
            </a:r>
            <a:r>
              <a:rPr kumimoji="0" lang="es-ES" b="1" i="0" strike="noStrike" cap="none" normalizeH="0" baseline="0" dirty="0" smtClean="0">
                <a:ln>
                  <a:noFill/>
                </a:ln>
                <a:solidFill>
                  <a:srgbClr val="000000"/>
                </a:solidFill>
                <a:effectLst/>
                <a:latin typeface="Arial" pitchFamily="34" charset="0"/>
                <a:cs typeface="Arial" pitchFamily="34" charset="0"/>
                <a:hlinkClick r:id="rId2"/>
              </a:rPr>
              <a:t>aislar el calor</a:t>
            </a:r>
            <a:r>
              <a:rPr kumimoji="0" lang="es-ES" b="0" i="0" strike="noStrike" cap="none" normalizeH="0" baseline="0" dirty="0" smtClean="0">
                <a:ln>
                  <a:noFill/>
                </a:ln>
                <a:solidFill>
                  <a:srgbClr val="000000"/>
                </a:solidFill>
                <a:effectLst/>
                <a:latin typeface="Arial" pitchFamily="34" charset="0"/>
                <a:cs typeface="Arial" pitchFamily="34" charset="0"/>
              </a:rPr>
              <a:t> contenido en su interior y </a:t>
            </a:r>
            <a:r>
              <a:rPr kumimoji="0" lang="es-ES" b="0" i="0" u="none" strike="noStrike" cap="none" normalizeH="0" baseline="0" dirty="0" smtClean="0">
                <a:ln>
                  <a:noFill/>
                </a:ln>
                <a:solidFill>
                  <a:srgbClr val="000000"/>
                </a:solidFill>
                <a:effectLst/>
                <a:latin typeface="Arial" pitchFamily="34" charset="0"/>
                <a:cs typeface="Arial" pitchFamily="34" charset="0"/>
              </a:rPr>
              <a:t>evitar la fuga de energía hacia el medio ambiente, a la par que impidiendo el derramamiento del contenido o la introducción del mismo. No obstante, dado el tiempo suficiente, la inevitable fuga del calor ocurrirá y el contenido volverá a estar frío.</a:t>
            </a:r>
            <a:br>
              <a:rPr kumimoji="0" lang="es-ES" b="0" i="0" u="none" strike="noStrike" cap="none" normalizeH="0" baseline="0" dirty="0" smtClean="0">
                <a:ln>
                  <a:noFill/>
                </a:ln>
                <a:solidFill>
                  <a:srgbClr val="000000"/>
                </a:solidFill>
                <a:effectLst/>
                <a:latin typeface="Arial" pitchFamily="34" charset="0"/>
                <a:cs typeface="Arial" pitchFamily="34" charset="0"/>
              </a:rPr>
            </a:br>
            <a:r>
              <a:rPr kumimoji="0" lang="es-ES" b="0" i="0" u="none" strike="noStrike" cap="none" normalizeH="0" baseline="0" dirty="0" smtClean="0">
                <a:ln>
                  <a:noFill/>
                </a:ln>
                <a:solidFill>
                  <a:srgbClr val="000000"/>
                </a:solidFill>
                <a:effectLst/>
                <a:latin typeface="Arial" pitchFamily="34" charset="0"/>
                <a:cs typeface="Arial" pitchFamily="34" charset="0"/>
              </a:rPr>
              <a:t/>
            </a:r>
            <a:br>
              <a:rPr kumimoji="0" lang="es-ES" b="0" i="0" u="none" strike="noStrike" cap="none" normalizeH="0" baseline="0" dirty="0" smtClean="0">
                <a:ln>
                  <a:noFill/>
                </a:ln>
                <a:solidFill>
                  <a:srgbClr val="000000"/>
                </a:solidFill>
                <a:effectLst/>
                <a:latin typeface="Arial" pitchFamily="34" charset="0"/>
                <a:cs typeface="Arial" pitchFamily="34" charset="0"/>
              </a:rPr>
            </a:br>
            <a:r>
              <a:rPr kumimoji="0" lang="es-ES" b="0" i="0" u="none" strike="noStrike" cap="none" normalizeH="0" baseline="0" dirty="0" smtClean="0">
                <a:ln>
                  <a:noFill/>
                </a:ln>
                <a:solidFill>
                  <a:srgbClr val="000000"/>
                </a:solidFill>
                <a:effectLst/>
                <a:latin typeface="Arial" pitchFamily="34" charset="0"/>
                <a:cs typeface="Arial" pitchFamily="34" charset="0"/>
              </a:rPr>
              <a:t>Fuente: </a:t>
            </a:r>
            <a:r>
              <a:rPr kumimoji="0" lang="es-ES" b="0" i="0" u="none" strike="noStrike" cap="none" normalizeH="0" baseline="0" dirty="0" smtClean="0">
                <a:ln>
                  <a:noFill/>
                </a:ln>
                <a:solidFill>
                  <a:srgbClr val="003399"/>
                </a:solidFill>
                <a:effectLst/>
                <a:latin typeface="Arial" pitchFamily="34" charset="0"/>
                <a:cs typeface="Arial" pitchFamily="34" charset="0"/>
                <a:hlinkClick r:id="rId3"/>
              </a:rPr>
              <a:t>https://www.ejemplos.co/30-ejemplos-de-sistema-abierto-cerrado-y-aislado/#ixzz6UrygVCSb</a:t>
            </a:r>
            <a:r>
              <a:rPr kumimoji="0" lang="es-ES" b="0" i="0" u="none" strike="noStrike" cap="none" normalizeH="0" baseline="0" dirty="0" smtClean="0">
                <a:ln>
                  <a:noFill/>
                </a:ln>
                <a:solidFill>
                  <a:schemeClr val="tx1"/>
                </a:solidFill>
                <a:effectLst/>
                <a:latin typeface="Arial" pitchFamily="34" charset="0"/>
                <a:cs typeface="Arial" pitchFamily="34" charset="0"/>
              </a:rPr>
              <a:t> </a:t>
            </a:r>
          </a:p>
        </p:txBody>
      </p:sp>
      <p:sp>
        <p:nvSpPr>
          <p:cNvPr id="4" name="3 CuadroTexto"/>
          <p:cNvSpPr txBox="1"/>
          <p:nvPr/>
        </p:nvSpPr>
        <p:spPr>
          <a:xfrm>
            <a:off x="2214546" y="571480"/>
            <a:ext cx="4857784" cy="369332"/>
          </a:xfrm>
          <a:prstGeom prst="rect">
            <a:avLst/>
          </a:prstGeom>
          <a:noFill/>
        </p:spPr>
        <p:txBody>
          <a:bodyPr wrap="square" rtlCol="0">
            <a:spAutoFit/>
          </a:bodyPr>
          <a:lstStyle/>
          <a:p>
            <a:pPr algn="ctr"/>
            <a:r>
              <a:rPr lang="es-CL" dirty="0" smtClean="0"/>
              <a:t>SISTEMAS AISLADOS </a:t>
            </a:r>
            <a:endParaRPr lang="es-ES"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Fac. Cs.Economicas y Estadistica UNR - ppt descargar"/>
          <p:cNvPicPr>
            <a:picLocks noChangeAspect="1" noChangeArrowheads="1"/>
          </p:cNvPicPr>
          <p:nvPr/>
        </p:nvPicPr>
        <p:blipFill>
          <a:blip r:embed="rId2"/>
          <a:srcRect/>
          <a:stretch>
            <a:fillRect/>
          </a:stretch>
        </p:blipFill>
        <p:spPr bwMode="auto">
          <a:xfrm>
            <a:off x="0" y="714356"/>
            <a:ext cx="9144000" cy="7358067"/>
          </a:xfrm>
          <a:prstGeom prst="rect">
            <a:avLst/>
          </a:prstGeom>
          <a:noFill/>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Teoria General De Sistemas"/>
          <p:cNvPicPr>
            <a:picLocks noChangeAspect="1" noChangeArrowheads="1"/>
          </p:cNvPicPr>
          <p:nvPr/>
        </p:nvPicPr>
        <p:blipFill>
          <a:blip r:embed="rId2"/>
          <a:srcRect/>
          <a:stretch>
            <a:fillRect/>
          </a:stretch>
        </p:blipFill>
        <p:spPr bwMode="auto">
          <a:xfrm>
            <a:off x="1000100" y="928670"/>
            <a:ext cx="7000924" cy="5200651"/>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Sinergia presentación"/>
          <p:cNvPicPr>
            <a:picLocks noChangeAspect="1" noChangeArrowheads="1"/>
          </p:cNvPicPr>
          <p:nvPr/>
        </p:nvPicPr>
        <p:blipFill>
          <a:blip r:embed="rId2"/>
          <a:srcRect/>
          <a:stretch>
            <a:fillRect/>
          </a:stretch>
        </p:blipFill>
        <p:spPr bwMode="auto">
          <a:xfrm>
            <a:off x="1000100" y="1000107"/>
            <a:ext cx="7215238" cy="4789707"/>
          </a:xfrm>
          <a:prstGeom prst="rect">
            <a:avLst/>
          </a:prstGeom>
          <a:noFill/>
        </p:spPr>
      </p:pic>
    </p:spTree>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52</TotalTime>
  <Words>57</Words>
  <Application>Microsoft Office PowerPoint</Application>
  <PresentationFormat>Presentación en pantalla (4:3)</PresentationFormat>
  <Paragraphs>43</Paragraphs>
  <Slides>8</Slides>
  <Notes>0</Notes>
  <HiddenSlides>0</HiddenSlides>
  <MMClips>0</MMClips>
  <ScaleCrop>false</ScaleCrop>
  <HeadingPairs>
    <vt:vector size="4" baseType="variant">
      <vt:variant>
        <vt:lpstr>Tema</vt:lpstr>
      </vt:variant>
      <vt:variant>
        <vt:i4>1</vt:i4>
      </vt:variant>
      <vt:variant>
        <vt:lpstr>Títulos de diapositiva</vt:lpstr>
      </vt:variant>
      <vt:variant>
        <vt:i4>8</vt:i4>
      </vt:variant>
    </vt:vector>
  </HeadingPairs>
  <TitlesOfParts>
    <vt:vector size="9" baseType="lpstr">
      <vt:lpstr>Tema de Office</vt:lpstr>
      <vt:lpstr>Diapositiva 1</vt:lpstr>
      <vt:lpstr>Diapositiva 2</vt:lpstr>
      <vt:lpstr>Diapositiva 3</vt:lpstr>
      <vt:lpstr>Diapositiva 4</vt:lpstr>
      <vt:lpstr>Diapositiva 5</vt:lpstr>
      <vt:lpstr>Diapositiva 6</vt:lpstr>
      <vt:lpstr>Diapositiva 7</vt:lpstr>
      <vt:lpstr>Diapositiva 8</vt:lpstr>
    </vt:vector>
  </TitlesOfParts>
  <Company>RevolucionUnattended</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Usuario de Windows</dc:creator>
  <cp:lastModifiedBy>samuel varela</cp:lastModifiedBy>
  <cp:revision>8</cp:revision>
  <dcterms:created xsi:type="dcterms:W3CDTF">2020-08-12T02:49:12Z</dcterms:created>
  <dcterms:modified xsi:type="dcterms:W3CDTF">2020-08-24T20:01:24Z</dcterms:modified>
</cp:coreProperties>
</file>