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  <p:sldMasterId id="2147483710" r:id="rId5"/>
    <p:sldMasterId id="2147483723" r:id="rId6"/>
  </p:sldMasterIdLst>
  <p:notesMasterIdLst>
    <p:notesMasterId r:id="rId38"/>
  </p:notesMasterIdLst>
  <p:sldIdLst>
    <p:sldId id="282" r:id="rId7"/>
    <p:sldId id="324" r:id="rId8"/>
    <p:sldId id="325" r:id="rId9"/>
    <p:sldId id="345" r:id="rId10"/>
    <p:sldId id="351" r:id="rId11"/>
    <p:sldId id="336" r:id="rId12"/>
    <p:sldId id="352" r:id="rId13"/>
    <p:sldId id="349" r:id="rId14"/>
    <p:sldId id="328" r:id="rId15"/>
    <p:sldId id="329" r:id="rId16"/>
    <p:sldId id="339" r:id="rId17"/>
    <p:sldId id="348" r:id="rId18"/>
    <p:sldId id="353" r:id="rId19"/>
    <p:sldId id="354" r:id="rId20"/>
    <p:sldId id="347" r:id="rId21"/>
    <p:sldId id="340" r:id="rId22"/>
    <p:sldId id="355" r:id="rId23"/>
    <p:sldId id="356" r:id="rId24"/>
    <p:sldId id="357" r:id="rId25"/>
    <p:sldId id="341" r:id="rId26"/>
    <p:sldId id="346" r:id="rId27"/>
    <p:sldId id="358" r:id="rId28"/>
    <p:sldId id="359" r:id="rId29"/>
    <p:sldId id="342" r:id="rId30"/>
    <p:sldId id="343" r:id="rId31"/>
    <p:sldId id="360" r:id="rId32"/>
    <p:sldId id="344" r:id="rId33"/>
    <p:sldId id="326" r:id="rId34"/>
    <p:sldId id="350" r:id="rId35"/>
    <p:sldId id="333" r:id="rId36"/>
    <p:sldId id="338" r:id="rId3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1138"/>
    <a:srgbClr val="0C8E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531" autoAdjust="0"/>
    <p:restoredTop sz="94660" autoAdjust="0"/>
  </p:normalViewPr>
  <p:slideViewPr>
    <p:cSldViewPr snapToGrid="0">
      <p:cViewPr varScale="1">
        <p:scale>
          <a:sx n="115" d="100"/>
          <a:sy n="115" d="100"/>
        </p:scale>
        <p:origin x="91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presProps" Target="presProp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752A27-4C31-4F4C-9E1E-E5FF4F843974}" type="datetimeFigureOut">
              <a:rPr lang="es-CL" smtClean="0"/>
              <a:t>10-03-2026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47FA7-9CEB-4939-9242-21B0CE4BD0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3943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871489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75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40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076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="" xmlns:a16="http://schemas.microsoft.com/office/drawing/2014/main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="" xmlns:a16="http://schemas.microsoft.com/office/drawing/2014/main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="" xmlns:a16="http://schemas.microsoft.com/office/drawing/2014/main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169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="" xmlns:a16="http://schemas.microsoft.com/office/drawing/2014/main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="" xmlns:a16="http://schemas.microsoft.com/office/drawing/2014/main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="" xmlns:a16="http://schemas.microsoft.com/office/drawing/2014/main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073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="" xmlns:a16="http://schemas.microsoft.com/office/drawing/2014/main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="" xmlns:a16="http://schemas.microsoft.com/office/drawing/2014/main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="" xmlns:a16="http://schemas.microsoft.com/office/drawing/2014/main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957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3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380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99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415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t>10-03-2026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917034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54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045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108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166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66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882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223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2248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323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2921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9440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8420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1416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2655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7100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7724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0762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3627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288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768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5815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9350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59944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255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639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368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="" xmlns:a16="http://schemas.microsoft.com/office/drawing/2014/main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="" xmlns:a16="http://schemas.microsoft.com/office/drawing/2014/main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="" xmlns:a16="http://schemas.microsoft.com/office/drawing/2014/main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014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="" xmlns:a16="http://schemas.microsoft.com/office/drawing/2014/main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="" xmlns:a16="http://schemas.microsoft.com/office/drawing/2014/main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="" xmlns:a16="http://schemas.microsoft.com/office/drawing/2014/main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4890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="" xmlns:a16="http://schemas.microsoft.com/office/drawing/2014/main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="" xmlns:a16="http://schemas.microsoft.com/office/drawing/2014/main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="" xmlns:a16="http://schemas.microsoft.com/office/drawing/2014/main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3884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4797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139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73855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6092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pPr>
                <a:defRPr/>
              </a:pPr>
              <a:t>10-03-2026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580372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90695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859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486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7590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="" xmlns:a16="http://schemas.microsoft.com/office/drawing/2014/main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="" xmlns:a16="http://schemas.microsoft.com/office/drawing/2014/main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="" xmlns:a16="http://schemas.microsoft.com/office/drawing/2014/main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8734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="" xmlns:a16="http://schemas.microsoft.com/office/drawing/2014/main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="" xmlns:a16="http://schemas.microsoft.com/office/drawing/2014/main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="" xmlns:a16="http://schemas.microsoft.com/office/drawing/2014/main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9428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="" xmlns:a16="http://schemas.microsoft.com/office/drawing/2014/main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="" xmlns:a16="http://schemas.microsoft.com/office/drawing/2014/main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="" xmlns:a16="http://schemas.microsoft.com/office/drawing/2014/main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89820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695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3729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047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88435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pPr>
                <a:defRPr/>
              </a:pPr>
              <a:t>10-03-2026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258283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66D112BE-FFA2-AE44-BCB1-34DB70C11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5D861-3B27-40BF-894A-A8372673D2F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6631570-2119-864C-A547-FFF0694D1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085B712-81FB-C044-BB27-06F9BF34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D0E87-3A49-6049-B54F-C69DB427A53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8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742205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EC16E1EE-5573-054F-96B9-A2A7A869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7DF7-4D00-4DEB-8B89-2F01B979701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970F9C6-C423-3F4D-A158-0F2DE140A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2D4D4DA-0480-084A-AF80-4D6EEF123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71F16-AEE5-A94E-8EBD-71A7D19160EE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496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E4228E0-D4DB-A24B-B5D4-470530D55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5BFC-3841-4C64-88FA-5A20527EDE0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ED07539-0987-EC44-8E2B-C2078104C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1167FDFD-70E0-CD45-ACC0-BDEEBAD9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E6A0-A3A7-4146-90C6-269010EEEFE5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170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9D3FA4CB-BE5C-C545-A456-165B1FC95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4E4EA-1BD4-478E-9484-1A72387C4E96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F070F184-BB6A-304C-8BFE-2D257A8DE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C2E7F6E4-9BD8-B749-8DCF-340E199E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8CE35-8CCF-A04F-8F79-7F2D30D8C05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1259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="" xmlns:a16="http://schemas.microsoft.com/office/drawing/2014/main" id="{BAD05F56-D4E6-8142-AEDB-62463FA3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AE6BB-DAC4-40EB-8CAC-F65C9ADDAF8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4">
            <a:extLst>
              <a:ext uri="{FF2B5EF4-FFF2-40B4-BE49-F238E27FC236}">
                <a16:creationId xmlns="" xmlns:a16="http://schemas.microsoft.com/office/drawing/2014/main" id="{BF366A82-35FA-2C45-B05A-989FB193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="" xmlns:a16="http://schemas.microsoft.com/office/drawing/2014/main" id="{C8087D52-2C96-0648-900A-4098C789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730E5-5EA4-2D40-8215-565EF01EC268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09816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3">
            <a:extLst>
              <a:ext uri="{FF2B5EF4-FFF2-40B4-BE49-F238E27FC236}">
                <a16:creationId xmlns="" xmlns:a16="http://schemas.microsoft.com/office/drawing/2014/main" id="{31883BB4-4EF4-C743-A7D0-D84490BC3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B99F-7F0D-44D3-A222-82A0C672E0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4">
            <a:extLst>
              <a:ext uri="{FF2B5EF4-FFF2-40B4-BE49-F238E27FC236}">
                <a16:creationId xmlns="" xmlns:a16="http://schemas.microsoft.com/office/drawing/2014/main" id="{C4DC32C1-87A1-2042-B949-2AF09F5D5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="" xmlns:a16="http://schemas.microsoft.com/office/drawing/2014/main" id="{EE92D141-E2F4-F44E-A8D6-4B6DA03B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4914-9A9C-CC4E-83E2-D50CCE8F9C60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0196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="" xmlns:a16="http://schemas.microsoft.com/office/drawing/2014/main" id="{C50848C0-45D9-EC43-95BB-5199E4DE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949B-6C6C-4865-83E9-CC43C717EA4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4">
            <a:extLst>
              <a:ext uri="{FF2B5EF4-FFF2-40B4-BE49-F238E27FC236}">
                <a16:creationId xmlns="" xmlns:a16="http://schemas.microsoft.com/office/drawing/2014/main" id="{65C16C4F-A71B-244A-A73D-6D207D7CC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="" xmlns:a16="http://schemas.microsoft.com/office/drawing/2014/main" id="{2CE911AA-E307-4A48-A29D-826BC7ED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0F4A7-4DBF-B647-87AB-6375AECD85D4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44537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8D7B427D-2931-BF43-B0C3-E873E3F9B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C27C4-8F2D-4E90-A733-7C2B9FE775D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AD28834E-07E3-BF42-90C7-7FF9D56B3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DC659769-065E-2C47-81AB-D8ECA1A46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4E7C4-CB29-2D47-B6FF-AF67B61667B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14419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="" xmlns:a16="http://schemas.microsoft.com/office/drawing/2014/main" id="{00AC0BDD-C5C2-C048-A360-DFC906818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2539-D439-457D-97E3-C8EA43161E3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4">
            <a:extLst>
              <a:ext uri="{FF2B5EF4-FFF2-40B4-BE49-F238E27FC236}">
                <a16:creationId xmlns="" xmlns:a16="http://schemas.microsoft.com/office/drawing/2014/main" id="{7693B53B-88EB-6C40-9523-D35A6E8D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="" xmlns:a16="http://schemas.microsoft.com/office/drawing/2014/main" id="{1DC98891-3F23-A844-8CC1-0D10FFFA1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F3A4-2FFA-924A-BC4F-75EDAF0BFF66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7461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B1B357B-D554-E44F-ABA2-72C4E73CE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A804-0F03-4C30-BDFF-06654C49543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8C70964-69B7-F541-944C-6960CB86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D6201C24-C9F2-D64B-A091-5832EEA5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E18FC-9576-EE49-B4FC-408293CDF999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57105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C8060D6-BA54-C046-8785-59F912CA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8E75-C342-4938-94F3-9C827580EA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686C195-92BE-8740-A0C4-635C88E4B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4F04F70-459D-BE48-8DDD-FB9C3DF3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F80E-16E0-6447-9983-7CD4B5B784F7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40099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4B4E25E-8CB8-4BBC-B106-EBC9AE57BBC4}" type="datetime1">
              <a:rPr lang="es-CL" smtClean="0"/>
              <a:pPr>
                <a:defRPr/>
              </a:pPr>
              <a:t>10-03-2026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C8FD797-810A-42F6-9FF7-4F8921AF56D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49993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88907270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0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F9E19-1401-40C3-9C8F-69263DBFFF2A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5D119-5400-478E-B963-A13324179AE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F9E19-1401-40C3-9C8F-69263DBFF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5D119-5400-478E-B963-A13324179AE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1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530830223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34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075829211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350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11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="" xmlns:a16="http://schemas.microsoft.com/office/drawing/2014/main" id="{B3FCB08D-1380-2A47-8C7B-7BAB5B6630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el estilo de título del patrón</a:t>
            </a:r>
            <a:endParaRPr lang="es-CL" altLang="es-CL" dirty="0"/>
          </a:p>
        </p:txBody>
      </p:sp>
      <p:sp>
        <p:nvSpPr>
          <p:cNvPr id="1027" name="Marcador de texto 2">
            <a:extLst>
              <a:ext uri="{FF2B5EF4-FFF2-40B4-BE49-F238E27FC236}">
                <a16:creationId xmlns="" xmlns:a16="http://schemas.microsoft.com/office/drawing/2014/main" id="{E8288361-59F3-5748-993A-334F275B1E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17455" y="1354441"/>
            <a:ext cx="11822362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dirty="0"/>
              <a:t>Haga clic para modificar los estilos de texto del patrón</a:t>
            </a:r>
          </a:p>
          <a:p>
            <a:pPr lvl="1"/>
            <a:r>
              <a:rPr lang="es-ES" altLang="es-CL" dirty="0"/>
              <a:t>Segundo nivel</a:t>
            </a:r>
          </a:p>
          <a:p>
            <a:pPr lvl="2"/>
            <a:r>
              <a:rPr lang="es-ES" altLang="es-CL" dirty="0"/>
              <a:t>Tercer nivel</a:t>
            </a:r>
          </a:p>
          <a:p>
            <a:pPr lvl="3"/>
            <a:r>
              <a:rPr lang="es-ES" altLang="es-CL" dirty="0"/>
              <a:t>Cuarto nivel</a:t>
            </a:r>
          </a:p>
          <a:p>
            <a:pPr lvl="4"/>
            <a:r>
              <a:rPr lang="es-ES" altLang="es-CL" dirty="0"/>
              <a:t>Quinto nivel</a:t>
            </a:r>
            <a:endParaRPr lang="es-CL" alt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331F470-2CB1-AC40-AE84-8EF7CDC38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FEAD4-D672-4C1E-A64D-F4B0167D4FE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22D1237-6258-3540-B7F8-D4920BCD2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7379AC5-B698-634D-BD27-739AD1CE7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629D3F-33E0-D14D-A01A-674D68855FED}" type="slidenum">
              <a:rPr lang="es-C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A1EA36B4-DBE2-224F-B4A9-9F72FD11F15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267323" y="0"/>
            <a:ext cx="772494" cy="1091791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5" y="74497"/>
            <a:ext cx="707222" cy="101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la 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594582695"/>
              </p:ext>
            </p:extLst>
          </p:nvPr>
        </p:nvGraphicFramePr>
        <p:xfrm>
          <a:off x="0" y="6334311"/>
          <a:ext cx="12192000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>
                  <a:extLst>
                    <a:ext uri="{9D8B030D-6E8A-4147-A177-3AD203B41FA5}">
                      <a16:colId xmlns="" xmlns:a16="http://schemas.microsoft.com/office/drawing/2014/main" val="252827304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37132065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49841608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27349775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1834107462"/>
                    </a:ext>
                  </a:extLst>
                </a:gridCol>
              </a:tblGrid>
              <a:tr h="25275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PATRIOTISMO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5777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HONOR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LEALTAD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VALENTÍA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INTEGRIDAD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 smtClean="0">
                          <a:solidFill>
                            <a:schemeClr val="bg1"/>
                          </a:solidFill>
                        </a:rPr>
                        <a:t>DEBER</a:t>
                      </a:r>
                      <a:endParaRPr 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23771124"/>
                  </a:ext>
                </a:extLst>
              </a:tr>
            </a:tbl>
          </a:graphicData>
        </a:graphic>
      </p:graphicFrame>
      <p:cxnSp>
        <p:nvCxnSpPr>
          <p:cNvPr id="12" name="Conector recto 11"/>
          <p:cNvCxnSpPr/>
          <p:nvPr userDrawn="1"/>
        </p:nvCxnSpPr>
        <p:spPr>
          <a:xfrm>
            <a:off x="0" y="6334311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 userDrawn="1"/>
        </p:nvCxnSpPr>
        <p:spPr>
          <a:xfrm>
            <a:off x="0" y="1196287"/>
            <a:ext cx="1219200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365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3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594" indent="-228594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783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971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349" indent="-228594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83374" y="2412778"/>
            <a:ext cx="9144000" cy="2387600"/>
          </a:xfrm>
        </p:spPr>
        <p:txBody>
          <a:bodyPr anchor="ctr"/>
          <a:lstStyle/>
          <a:p>
            <a:pPr algn="l"/>
            <a: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VISITA DE PADRES Y APODERADOS</a:t>
            </a:r>
            <a:b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s-CL" altLang="es-CL" sz="4800" dirty="0" smtClean="0">
                <a:solidFill>
                  <a:srgbClr val="0C8ED1"/>
                </a:solidFill>
                <a:latin typeface="Bahnschrift SemiBold SemiConden" panose="020B0502040204020203" pitchFamily="34" charset="0"/>
              </a:rPr>
              <a:t>ESGRUM 15 DE MARZO 2026</a:t>
            </a:r>
            <a:endParaRPr lang="es-CL" altLang="es-CL" sz="4800" dirty="0">
              <a:solidFill>
                <a:srgbClr val="0C8ED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374" y="5758383"/>
            <a:ext cx="2591398" cy="49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eaLnBrk="1" hangingPunct="1"/>
            <a:r>
              <a:rPr lang="es-CL" altLang="es-CL" sz="2000" b="1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11 DE MARZO DE 2026</a:t>
            </a:r>
            <a:endParaRPr lang="es-CL" altLang="es-CL" sz="2000" b="1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06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TEMARIO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63566" y="2382154"/>
            <a:ext cx="5614587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SITUACIÓN.</a:t>
            </a:r>
          </a:p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E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MISIÓN.</a:t>
            </a:r>
            <a:endParaRPr lang="es-CL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EJECUCIÓN.</a:t>
            </a:r>
          </a:p>
          <a:p>
            <a:pPr indent="360000" algn="just">
              <a:lnSpc>
                <a:spcPct val="200000"/>
              </a:lnSpc>
              <a:buFont typeface="+mj-lt"/>
              <a:buAutoNum type="arabicPeriod"/>
            </a:pPr>
            <a:r>
              <a:rPr lang="es-CL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MANDO Y CONTROL.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5141" y="2005175"/>
            <a:ext cx="4512180" cy="338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4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3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SITUACIÓN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32389" y="1512140"/>
            <a:ext cx="107214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Enmarcado en los procesos y actividades formativas de los reclutas que ingresaron el año 2026 a la Escuela de Grumetes, se contempla una visita de familiares. Esta visita posee la finalidad de </a:t>
            </a:r>
            <a:r>
              <a:rPr lang="es-E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incentivar y motivar </a:t>
            </a:r>
            <a:r>
              <a:rPr lang="es-E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los reclutas en las diversas actividades que realizan, como también brindar tranquilidad y mostrar el proceso de cambio que están viviendo los reclutas a sus familiares. </a:t>
            </a:r>
            <a:endParaRPr lang="es-CL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20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4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MISIÓN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632389" y="2384035"/>
            <a:ext cx="107214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Ejecutar actividad de Visitas de Familiares a Reclutas ESGRUM 2026, en el Complejo Deportivo Tumbes de la Segunda Zona Naval, el día 15 de marzo, entre las 11:00 </a:t>
            </a:r>
            <a:r>
              <a:rPr lang="es-ES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hrs</a:t>
            </a:r>
            <a:r>
              <a:rPr lang="es-E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y 16:00 </a:t>
            </a:r>
            <a:r>
              <a:rPr lang="es-ES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hrs</a:t>
            </a:r>
            <a:r>
              <a:rPr lang="es-E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., con el propósito de contribuir al proceso formativo y motivacional de los Reclutas ESGRUM 2026.</a:t>
            </a:r>
            <a:endParaRPr lang="es-CL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1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5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CONCEPTO DE OPERACIÓN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647832" y="2722809"/>
            <a:ext cx="11038453" cy="1659185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endParaRPr lang="es-CL" sz="2800" b="1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8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La actividad constará de tres Fases:</a:t>
            </a:r>
          </a:p>
          <a:p>
            <a:pPr algn="just"/>
            <a:endParaRPr lang="es-ES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8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800" b="1" dirty="0" smtClean="0">
                <a:latin typeface="Arial" pitchFamily="34" charset="0"/>
                <a:cs typeface="Arial" pitchFamily="34" charset="0"/>
              </a:rPr>
              <a:t>Fase de preparación.</a:t>
            </a:r>
          </a:p>
          <a:p>
            <a:pPr algn="just"/>
            <a:endParaRPr lang="es-CL" sz="28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800" b="1" dirty="0" smtClean="0">
                <a:latin typeface="Arial" pitchFamily="34" charset="0"/>
                <a:cs typeface="Arial" pitchFamily="34" charset="0"/>
              </a:rPr>
              <a:t>Fase visitas.</a:t>
            </a:r>
          </a:p>
          <a:p>
            <a:pPr algn="just"/>
            <a:endParaRPr lang="es-CL" sz="28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800" b="1" dirty="0" smtClean="0">
                <a:latin typeface="Arial" pitchFamily="34" charset="0"/>
                <a:cs typeface="Arial" pitchFamily="34" charset="0"/>
              </a:rPr>
              <a:t>Fase </a:t>
            </a:r>
            <a:r>
              <a:rPr lang="es-CL" sz="2800" b="1" dirty="0">
                <a:latin typeface="Arial" pitchFamily="34" charset="0"/>
                <a:cs typeface="Arial" pitchFamily="34" charset="0"/>
              </a:rPr>
              <a:t>r</a:t>
            </a: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epliegue</a:t>
            </a:r>
            <a:r>
              <a:rPr lang="es-CL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es-ES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12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96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6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066799" y="1288370"/>
            <a:ext cx="9965186" cy="492930"/>
          </a:xfrm>
        </p:spPr>
        <p:txBody>
          <a:bodyPr/>
          <a:lstStyle/>
          <a:p>
            <a:r>
              <a:rPr lang="es-ES" sz="2800" dirty="0" smtClean="0">
                <a:solidFill>
                  <a:srgbClr val="FFC000"/>
                </a:solidFill>
              </a:rPr>
              <a:t>FASE PREPARACIÓN</a:t>
            </a:r>
            <a:endParaRPr lang="en-US" sz="2800" dirty="0">
              <a:solidFill>
                <a:srgbClr val="FFC000"/>
              </a:solidFill>
            </a:endParaRPr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-1563"/>
            <a:ext cx="10200522" cy="844711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dirty="0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102630" y="1757547"/>
            <a:ext cx="12029896" cy="4762005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Comex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D-2, 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se establecerá en el Complejo Deportivo dos Carpas Multipropósito, una de ellas se materializa como Enfermería y la segunda como Base de Patrulla para Cuerpo de Instructores.</a:t>
            </a:r>
          </a:p>
          <a:p>
            <a:pPr algn="just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Marcar los sectores de estacionamientos, baños, basureros y sectores divisionales, estos últimos también con banderines identificatorios.</a:t>
            </a:r>
          </a:p>
          <a:p>
            <a:pPr algn="just"/>
            <a:endParaRPr lang="es-ES" sz="1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12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73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7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066799" y="1217118"/>
            <a:ext cx="9965186" cy="492930"/>
          </a:xfrm>
        </p:spPr>
        <p:txBody>
          <a:bodyPr/>
          <a:lstStyle/>
          <a:p>
            <a:r>
              <a:rPr lang="en-US" sz="2800" dirty="0" smtClean="0">
                <a:solidFill>
                  <a:srgbClr val="FFC000"/>
                </a:solidFill>
              </a:rPr>
              <a:t>FASE VISITAS</a:t>
            </a:r>
            <a:endParaRPr lang="en-US" sz="2800" dirty="0">
              <a:solidFill>
                <a:srgbClr val="FFC000"/>
              </a:solidFill>
            </a:endParaRPr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-1563"/>
            <a:ext cx="10200522" cy="844711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dirty="0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359929" y="1604356"/>
            <a:ext cx="11718464" cy="3123546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Comex el día D, a la hora H-5, con la diana de los reclutas y desayuno.</a:t>
            </a: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mbarcar en el muelle norte a la Hora H-3 para dirigirse al Molo 500.</a:t>
            </a: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rogresión en buses civiles hacia el Fuerte O´Higgins. </a:t>
            </a: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H-2, ingreso de las visitas al Complejo Deportivo, guiada por los instructores divisionales.</a:t>
            </a: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H-1, formación Fuerte O´Higgins, formará el Batallón de Reclutas.</a:t>
            </a:r>
          </a:p>
          <a:p>
            <a:pPr algn="just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Entonación del himno nacional.</a:t>
            </a: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Fuerte VIVA CHILE RETIRAR. </a:t>
            </a:r>
          </a:p>
          <a:p>
            <a:pPr algn="just"/>
            <a:endParaRPr lang="es-E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Durante esta Fase se mantendrán rondas constantes de los Instructores y enfermeros por el Complejo Deportivo.</a:t>
            </a:r>
          </a:p>
          <a:p>
            <a:pPr algn="just"/>
            <a:endParaRPr lang="es-ES" sz="12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90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313664" y="1217117"/>
            <a:ext cx="10200522" cy="790553"/>
          </a:xfrm>
        </p:spPr>
        <p:txBody>
          <a:bodyPr/>
          <a:lstStyle/>
          <a:p>
            <a:r>
              <a:rPr lang="en-US" sz="2800" dirty="0" smtClean="0">
                <a:solidFill>
                  <a:srgbClr val="FFC000"/>
                </a:solidFill>
              </a:rPr>
              <a:t>REPLIEGUE</a:t>
            </a:r>
            <a:endParaRPr lang="en-US" sz="2800" dirty="0">
              <a:solidFill>
                <a:srgbClr val="FFC000"/>
              </a:solidFill>
            </a:endParaRPr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>
                <a:solidFill>
                  <a:prstClr val="white"/>
                </a:solidFill>
              </a:rPr>
              <a:t>EJECUCIÓN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441992" y="1801487"/>
            <a:ext cx="11450133" cy="3170712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s-ES" sz="2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Comex a la Hora H+5, donde se tocará aclara con corneta, pasando los reclutas y Jefes de Curso a formar al sector de arribo al Complejo Deportivo.</a:t>
            </a:r>
          </a:p>
          <a:p>
            <a:pPr algn="just"/>
            <a:endParaRPr lang="es-ES" sz="20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Embarco a buses, mientras las divisiones restantes de reclutas marcharan hacia el sector de entrada del Casino de Oficiales del Fuerte Borgoño, a la espera de la segunda ronda de los buses.</a:t>
            </a:r>
          </a:p>
          <a:p>
            <a:pPr algn="just"/>
            <a:endParaRPr lang="es-ES" sz="20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Paralelamente el resto de instructores, personal de planta y Grumetes de Segundo año apoyaran en el guiado de las visitas hacia el exterior del Complejo Deportivo y procederán al desarme de carpas y trincado del Complejo</a:t>
            </a:r>
            <a:r>
              <a:rPr lang="es-ES" sz="16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6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1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1" t="16534" r="3652" b="13160"/>
          <a:stretch/>
        </p:blipFill>
        <p:spPr bwMode="auto">
          <a:xfrm>
            <a:off x="571066" y="1297172"/>
            <a:ext cx="11167904" cy="486432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9 Rectángulo redondeado"/>
          <p:cNvSpPr/>
          <p:nvPr/>
        </p:nvSpPr>
        <p:spPr>
          <a:xfrm>
            <a:off x="6934123" y="1439511"/>
            <a:ext cx="1435396" cy="41608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CASINO OFICIALES</a:t>
            </a:r>
            <a:endParaRPr lang="es-CL" sz="1400" dirty="0">
              <a:solidFill>
                <a:schemeClr val="tx1"/>
              </a:solidFill>
            </a:endParaRPr>
          </a:p>
        </p:txBody>
      </p:sp>
      <p:sp>
        <p:nvSpPr>
          <p:cNvPr id="7" name="10 Rectángulo redondeado"/>
          <p:cNvSpPr/>
          <p:nvPr/>
        </p:nvSpPr>
        <p:spPr>
          <a:xfrm>
            <a:off x="7579243" y="4915467"/>
            <a:ext cx="1435396" cy="41608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COMPLEJO DEPORTIVO</a:t>
            </a:r>
            <a:endParaRPr lang="es-CL" sz="1400" dirty="0">
              <a:solidFill>
                <a:schemeClr val="tx1"/>
              </a:solidFill>
            </a:endParaRPr>
          </a:p>
        </p:txBody>
      </p:sp>
      <p:sp>
        <p:nvSpPr>
          <p:cNvPr id="8" name="12 Rectángulo redondeado"/>
          <p:cNvSpPr/>
          <p:nvPr/>
        </p:nvSpPr>
        <p:spPr>
          <a:xfrm>
            <a:off x="8533157" y="4175465"/>
            <a:ext cx="1869560" cy="41608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ESTACIONAMIENTO FAMILIARES</a:t>
            </a:r>
            <a:endParaRPr lang="es-CL" sz="1400" dirty="0">
              <a:solidFill>
                <a:schemeClr val="tx1"/>
              </a:solidFill>
            </a:endParaRPr>
          </a:p>
        </p:txBody>
      </p:sp>
      <p:sp>
        <p:nvSpPr>
          <p:cNvPr id="9" name="13 Rectángulo redondeado"/>
          <p:cNvSpPr/>
          <p:nvPr/>
        </p:nvSpPr>
        <p:spPr>
          <a:xfrm>
            <a:off x="3277054" y="2974125"/>
            <a:ext cx="1869560" cy="63500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PREDIOS FISCALES ESTACIONAMIENTO PLANTA</a:t>
            </a:r>
            <a:endParaRPr lang="es-CL" sz="1400" dirty="0">
              <a:solidFill>
                <a:schemeClr val="tx1"/>
              </a:solidFill>
            </a:endParaRPr>
          </a:p>
        </p:txBody>
      </p:sp>
      <p:sp>
        <p:nvSpPr>
          <p:cNvPr id="10" name="14 Rectángulo redondeado"/>
          <p:cNvSpPr/>
          <p:nvPr/>
        </p:nvSpPr>
        <p:spPr>
          <a:xfrm>
            <a:off x="9613271" y="1556900"/>
            <a:ext cx="1869560" cy="41608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ESTACIONAMIENTO BUSES TANDEM</a:t>
            </a:r>
            <a:endParaRPr lang="es-CL" sz="1400" dirty="0">
              <a:solidFill>
                <a:schemeClr val="tx1"/>
              </a:solidFill>
            </a:endParaRPr>
          </a:p>
        </p:txBody>
      </p:sp>
      <p:sp>
        <p:nvSpPr>
          <p:cNvPr id="12" name="15 Flecha derecha"/>
          <p:cNvSpPr/>
          <p:nvPr/>
        </p:nvSpPr>
        <p:spPr>
          <a:xfrm rot="2930949">
            <a:off x="5160335" y="3663022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6 Flecha derecha"/>
          <p:cNvSpPr/>
          <p:nvPr/>
        </p:nvSpPr>
        <p:spPr>
          <a:xfrm rot="3440787">
            <a:off x="7856194" y="2251312"/>
            <a:ext cx="733646" cy="13254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7 Flecha derecha"/>
          <p:cNvSpPr/>
          <p:nvPr/>
        </p:nvSpPr>
        <p:spPr>
          <a:xfrm rot="10306252">
            <a:off x="7657530" y="4317233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8 Flecha derecha"/>
          <p:cNvSpPr/>
          <p:nvPr/>
        </p:nvSpPr>
        <p:spPr>
          <a:xfrm rot="12832200">
            <a:off x="6770281" y="4726462"/>
            <a:ext cx="733646" cy="132547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22 Rectángulo redondeado"/>
          <p:cNvSpPr/>
          <p:nvPr/>
        </p:nvSpPr>
        <p:spPr>
          <a:xfrm>
            <a:off x="7362161" y="5469424"/>
            <a:ext cx="1869560" cy="41608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ESTACIONAMIENTO FAMILIARES</a:t>
            </a:r>
            <a:endParaRPr lang="es-CL" sz="1400" dirty="0">
              <a:solidFill>
                <a:schemeClr val="tx1"/>
              </a:solidFill>
            </a:endParaRPr>
          </a:p>
        </p:txBody>
      </p:sp>
      <p:sp>
        <p:nvSpPr>
          <p:cNvPr id="21" name="23 Flecha derecha"/>
          <p:cNvSpPr/>
          <p:nvPr/>
        </p:nvSpPr>
        <p:spPr>
          <a:xfrm rot="12540027">
            <a:off x="6572259" y="5305936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Rectángulo 23"/>
          <p:cNvSpPr/>
          <p:nvPr/>
        </p:nvSpPr>
        <p:spPr>
          <a:xfrm>
            <a:off x="2842098" y="195884"/>
            <a:ext cx="662583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4400" dirty="0" smtClean="0">
                <a:solidFill>
                  <a:prstClr val="white"/>
                </a:solidFill>
                <a:ea typeface="+mj-ea"/>
                <a:cs typeface="+mj-cs"/>
              </a:rPr>
              <a:t>ESQUEMA DE MANIOBRA</a:t>
            </a:r>
            <a:endParaRPr lang="en-U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5146614" y="1372234"/>
            <a:ext cx="1008403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TUMBES</a:t>
            </a:r>
            <a:endParaRPr lang="en-US" dirty="0"/>
          </a:p>
        </p:txBody>
      </p:sp>
      <p:sp>
        <p:nvSpPr>
          <p:cNvPr id="26" name="CuadroTexto 25"/>
          <p:cNvSpPr txBox="1"/>
          <p:nvPr/>
        </p:nvSpPr>
        <p:spPr>
          <a:xfrm>
            <a:off x="1419917" y="5524913"/>
            <a:ext cx="148634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LAS CANCHAS</a:t>
            </a:r>
            <a:endParaRPr lang="en-US" dirty="0"/>
          </a:p>
        </p:txBody>
      </p:sp>
      <p:sp>
        <p:nvSpPr>
          <p:cNvPr id="27" name="15 Flecha derecha"/>
          <p:cNvSpPr/>
          <p:nvPr/>
        </p:nvSpPr>
        <p:spPr>
          <a:xfrm rot="6750702">
            <a:off x="3485369" y="4197383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Rectángulo"/>
          <p:cNvSpPr/>
          <p:nvPr/>
        </p:nvSpPr>
        <p:spPr>
          <a:xfrm rot="16200000">
            <a:off x="9214115" y="2203428"/>
            <a:ext cx="575600" cy="6795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Rectángulo"/>
          <p:cNvSpPr/>
          <p:nvPr/>
        </p:nvSpPr>
        <p:spPr>
          <a:xfrm rot="16200000">
            <a:off x="8909166" y="2202647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29 Rectángulo"/>
          <p:cNvSpPr/>
          <p:nvPr/>
        </p:nvSpPr>
        <p:spPr>
          <a:xfrm rot="19131695">
            <a:off x="8604134" y="2704894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30 Rectángulo"/>
          <p:cNvSpPr/>
          <p:nvPr/>
        </p:nvSpPr>
        <p:spPr>
          <a:xfrm rot="21190987">
            <a:off x="7971536" y="3016535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17 Flecha derecha"/>
          <p:cNvSpPr/>
          <p:nvPr/>
        </p:nvSpPr>
        <p:spPr>
          <a:xfrm rot="10306252">
            <a:off x="9733620" y="2172310"/>
            <a:ext cx="733646" cy="13254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5910549" y="3409474"/>
            <a:ext cx="1411924" cy="1409771"/>
          </a:xfrm>
          <a:prstGeom prst="ellipse">
            <a:avLst/>
          </a:prstGeom>
          <a:solidFill>
            <a:srgbClr val="FFC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SECTOR VISITAS</a:t>
            </a:r>
            <a:endParaRPr lang="es-CL" dirty="0"/>
          </a:p>
        </p:txBody>
      </p:sp>
      <p:sp>
        <p:nvSpPr>
          <p:cNvPr id="33" name="32 Rectángulo"/>
          <p:cNvSpPr/>
          <p:nvPr/>
        </p:nvSpPr>
        <p:spPr>
          <a:xfrm rot="20437743">
            <a:off x="7246071" y="3145505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33 Rectángulo"/>
          <p:cNvSpPr/>
          <p:nvPr/>
        </p:nvSpPr>
        <p:spPr>
          <a:xfrm rot="19643861">
            <a:off x="6652462" y="3502286"/>
            <a:ext cx="573240" cy="718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83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2842098" y="195884"/>
            <a:ext cx="662583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400" dirty="0">
                <a:solidFill>
                  <a:prstClr val="white"/>
                </a:solidFill>
                <a:ea typeface="+mj-ea"/>
                <a:cs typeface="+mj-cs"/>
              </a:rPr>
              <a:t>INTENCIÓN DE MANIOBRA</a:t>
            </a:r>
            <a:endParaRPr lang="en-US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039"/>
            <a:ext cx="12191999" cy="698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1 Rectángulo redondeado"/>
          <p:cNvSpPr/>
          <p:nvPr/>
        </p:nvSpPr>
        <p:spPr>
          <a:xfrm rot="20412707">
            <a:off x="4012251" y="2646735"/>
            <a:ext cx="836762" cy="29329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tx1"/>
                </a:solidFill>
              </a:rPr>
              <a:t>PARTIDA INCENDIO</a:t>
            </a:r>
            <a:endParaRPr lang="es-CL" sz="1100" dirty="0">
              <a:solidFill>
                <a:schemeClr val="tx1"/>
              </a:solidFill>
            </a:endParaRPr>
          </a:p>
        </p:txBody>
      </p:sp>
      <p:sp>
        <p:nvSpPr>
          <p:cNvPr id="28" name="8 Rectángulo redondeado"/>
          <p:cNvSpPr/>
          <p:nvPr/>
        </p:nvSpPr>
        <p:spPr>
          <a:xfrm rot="21132874">
            <a:off x="1847207" y="3943237"/>
            <a:ext cx="1019064" cy="29329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rgbClr val="101138"/>
                </a:solidFill>
              </a:rPr>
              <a:t>ENFERMERÍA</a:t>
            </a:r>
            <a:endParaRPr lang="es-CL" sz="1100" dirty="0">
              <a:solidFill>
                <a:srgbClr val="101138"/>
              </a:solidFill>
            </a:endParaRPr>
          </a:p>
        </p:txBody>
      </p:sp>
      <p:sp>
        <p:nvSpPr>
          <p:cNvPr id="29" name="9 Rectángulo redondeado"/>
          <p:cNvSpPr/>
          <p:nvPr/>
        </p:nvSpPr>
        <p:spPr>
          <a:xfrm>
            <a:off x="7105293" y="287306"/>
            <a:ext cx="1505307" cy="29329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ESTACIONAMIENTOS FAMILIARES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0" name="10 Rectángulo redondeado"/>
          <p:cNvSpPr/>
          <p:nvPr/>
        </p:nvSpPr>
        <p:spPr>
          <a:xfrm rot="21136494">
            <a:off x="1843711" y="4359114"/>
            <a:ext cx="836762" cy="29329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100" dirty="0">
                <a:solidFill>
                  <a:srgbClr val="101138"/>
                </a:solidFill>
              </a:rPr>
              <a:t>MANDO Y CONTROL</a:t>
            </a:r>
          </a:p>
        </p:txBody>
      </p:sp>
      <p:sp>
        <p:nvSpPr>
          <p:cNvPr id="31" name="11 Rectángulo redondeado"/>
          <p:cNvSpPr/>
          <p:nvPr/>
        </p:nvSpPr>
        <p:spPr>
          <a:xfrm rot="21080718">
            <a:off x="4005084" y="3787500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1RA DIV.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2" name="12 Rectángulo redondeado"/>
          <p:cNvSpPr/>
          <p:nvPr/>
        </p:nvSpPr>
        <p:spPr>
          <a:xfrm rot="15389847">
            <a:off x="2757828" y="2620015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2DA DIV.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3" name="13 Rectángulo redondeado"/>
          <p:cNvSpPr/>
          <p:nvPr/>
        </p:nvSpPr>
        <p:spPr>
          <a:xfrm rot="14933467">
            <a:off x="4206989" y="850905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4TA DIV.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5" name="15 Rectángulo redondeado"/>
          <p:cNvSpPr/>
          <p:nvPr/>
        </p:nvSpPr>
        <p:spPr>
          <a:xfrm rot="17167885">
            <a:off x="6045929" y="4561900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6TA DIV.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6" name="16 Rectángulo redondeado"/>
          <p:cNvSpPr/>
          <p:nvPr/>
        </p:nvSpPr>
        <p:spPr>
          <a:xfrm rot="14627513">
            <a:off x="4766582" y="2179372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5TA DIV.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7" name="18 Rectángulo redondeado"/>
          <p:cNvSpPr/>
          <p:nvPr/>
        </p:nvSpPr>
        <p:spPr>
          <a:xfrm rot="17750899">
            <a:off x="2598582" y="1207192"/>
            <a:ext cx="753772" cy="293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 smtClean="0">
                <a:solidFill>
                  <a:schemeClr val="bg1"/>
                </a:solidFill>
              </a:rPr>
              <a:t>3RA DIV.</a:t>
            </a:r>
            <a:endParaRPr lang="es-CL" sz="1100" dirty="0">
              <a:solidFill>
                <a:schemeClr val="bg1"/>
              </a:solidFill>
            </a:endParaRPr>
          </a:p>
        </p:txBody>
      </p:sp>
      <p:sp>
        <p:nvSpPr>
          <p:cNvPr id="38" name="20 Rectángulo redondeado"/>
          <p:cNvSpPr/>
          <p:nvPr/>
        </p:nvSpPr>
        <p:spPr>
          <a:xfrm rot="16654141">
            <a:off x="6858388" y="4747692"/>
            <a:ext cx="1505307" cy="29329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dirty="0">
                <a:solidFill>
                  <a:schemeClr val="bg1"/>
                </a:solidFill>
              </a:rPr>
              <a:t>ESTACIONAMIENTOS</a:t>
            </a:r>
          </a:p>
          <a:p>
            <a:pPr algn="ctr"/>
            <a:r>
              <a:rPr lang="es-CL" sz="1100" dirty="0">
                <a:solidFill>
                  <a:schemeClr val="bg1"/>
                </a:solidFill>
              </a:rPr>
              <a:t>FAMILIARES</a:t>
            </a:r>
          </a:p>
        </p:txBody>
      </p:sp>
      <p:sp>
        <p:nvSpPr>
          <p:cNvPr id="40" name="Rectángulo: esquinas redondeadas 47">
            <a:extLst>
              <a:ext uri="{FF2B5EF4-FFF2-40B4-BE49-F238E27FC236}">
                <a16:creationId xmlns="" xmlns:a16="http://schemas.microsoft.com/office/drawing/2014/main" id="{AFA4F8D9-F575-0662-FF59-1044487CD043}"/>
              </a:ext>
            </a:extLst>
          </p:cNvPr>
          <p:cNvSpPr/>
          <p:nvPr/>
        </p:nvSpPr>
        <p:spPr>
          <a:xfrm rot="17492898">
            <a:off x="1012702" y="1426665"/>
            <a:ext cx="1490797" cy="363346"/>
          </a:xfrm>
          <a:prstGeom prst="roundRect">
            <a:avLst/>
          </a:prstGeom>
          <a:solidFill>
            <a:schemeClr val="accent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BAÑOS QUÍMICOS</a:t>
            </a:r>
            <a:endParaRPr lang="es-MX" sz="1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" name="25 Rectángulo redondeado"/>
          <p:cNvSpPr/>
          <p:nvPr/>
        </p:nvSpPr>
        <p:spPr>
          <a:xfrm>
            <a:off x="267103" y="3853084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schemeClr val="tx1"/>
                </a:solidFill>
              </a:rPr>
              <a:t>PM ACCESO CAMINO LATERAL</a:t>
            </a:r>
            <a:endParaRPr lang="es-CL" sz="1200" dirty="0">
              <a:solidFill>
                <a:schemeClr val="tx1"/>
              </a:solidFill>
            </a:endParaRPr>
          </a:p>
        </p:txBody>
      </p:sp>
      <p:sp>
        <p:nvSpPr>
          <p:cNvPr id="45" name="26 Rectángulo redondeado"/>
          <p:cNvSpPr/>
          <p:nvPr/>
        </p:nvSpPr>
        <p:spPr>
          <a:xfrm>
            <a:off x="7611041" y="5810003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schemeClr val="tx1"/>
                </a:solidFill>
              </a:rPr>
              <a:t>PM CAMINO LATERAL</a:t>
            </a:r>
            <a:endParaRPr lang="es-CL" sz="1200" dirty="0">
              <a:solidFill>
                <a:schemeClr val="tx1"/>
              </a:solidFill>
            </a:endParaRPr>
          </a:p>
        </p:txBody>
      </p:sp>
      <p:sp>
        <p:nvSpPr>
          <p:cNvPr id="46" name="27 Rectángulo redondeado"/>
          <p:cNvSpPr/>
          <p:nvPr/>
        </p:nvSpPr>
        <p:spPr>
          <a:xfrm>
            <a:off x="8712329" y="97012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schemeClr val="tx1"/>
                </a:solidFill>
              </a:rPr>
              <a:t>PM SECTOR PISCINA</a:t>
            </a:r>
            <a:endParaRPr lang="es-CL" sz="1200" dirty="0">
              <a:solidFill>
                <a:schemeClr val="tx1"/>
              </a:solidFill>
            </a:endParaRPr>
          </a:p>
        </p:txBody>
      </p:sp>
      <p:sp>
        <p:nvSpPr>
          <p:cNvPr id="47" name="Rectángulo: esquinas redondeadas 47">
            <a:extLst>
              <a:ext uri="{FF2B5EF4-FFF2-40B4-BE49-F238E27FC236}">
                <a16:creationId xmlns="" xmlns:a16="http://schemas.microsoft.com/office/drawing/2014/main" id="{AFA4F8D9-F575-0662-FF59-1044487CD043}"/>
              </a:ext>
            </a:extLst>
          </p:cNvPr>
          <p:cNvSpPr/>
          <p:nvPr/>
        </p:nvSpPr>
        <p:spPr>
          <a:xfrm rot="17408056">
            <a:off x="560243" y="1274655"/>
            <a:ext cx="1490797" cy="363346"/>
          </a:xfrm>
          <a:prstGeom prst="roundRect">
            <a:avLst/>
          </a:prstGeom>
          <a:solidFill>
            <a:schemeClr val="accent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20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BAÑOS QUÍMICOS</a:t>
            </a:r>
            <a:endParaRPr lang="es-MX" sz="12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4501">
            <a:off x="2965580" y="3339409"/>
            <a:ext cx="819692" cy="1189479"/>
          </a:xfrm>
          <a:prstGeom prst="rect">
            <a:avLst/>
          </a:prstGeom>
        </p:spPr>
      </p:pic>
      <p:sp>
        <p:nvSpPr>
          <p:cNvPr id="25" name="25 Rectángulo redondeado"/>
          <p:cNvSpPr/>
          <p:nvPr/>
        </p:nvSpPr>
        <p:spPr>
          <a:xfrm rot="20466367">
            <a:off x="3921961" y="3004553"/>
            <a:ext cx="1403573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</a:rPr>
              <a:t>INSTRUCTORES</a:t>
            </a:r>
            <a:endParaRPr lang="es-CL" sz="1200" dirty="0">
              <a:solidFill>
                <a:schemeClr val="tx1"/>
              </a:solidFill>
            </a:endParaRPr>
          </a:p>
        </p:txBody>
      </p:sp>
      <p:sp>
        <p:nvSpPr>
          <p:cNvPr id="26" name="27 Rectángulo redondeado"/>
          <p:cNvSpPr/>
          <p:nvPr/>
        </p:nvSpPr>
        <p:spPr>
          <a:xfrm>
            <a:off x="1971404" y="225351"/>
            <a:ext cx="1249288" cy="68024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schemeClr val="tx1"/>
                </a:solidFill>
              </a:rPr>
              <a:t>PM ACCESO INTERIOR FUERTE BORGOÑO</a:t>
            </a:r>
            <a:endParaRPr lang="es-CL" sz="1200" dirty="0">
              <a:solidFill>
                <a:schemeClr val="tx1"/>
              </a:solidFill>
            </a:endParaRPr>
          </a:p>
        </p:txBody>
      </p:sp>
      <p:sp>
        <p:nvSpPr>
          <p:cNvPr id="27" name="25 Rectángulo redondeado"/>
          <p:cNvSpPr/>
          <p:nvPr/>
        </p:nvSpPr>
        <p:spPr>
          <a:xfrm>
            <a:off x="730750" y="2365954"/>
            <a:ext cx="1101288" cy="59693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dirty="0" smtClean="0">
                <a:solidFill>
                  <a:schemeClr val="tx1"/>
                </a:solidFill>
              </a:rPr>
              <a:t>PM ACCESO FUERTE BORGOÑO</a:t>
            </a:r>
            <a:endParaRPr lang="es-CL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61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8524121" y="6320725"/>
            <a:ext cx="2743200" cy="365125"/>
          </a:xfrm>
        </p:spPr>
        <p:txBody>
          <a:bodyPr/>
          <a:lstStyle/>
          <a:p>
            <a:fld id="{E1DD0E87-3A49-6049-B54F-C69DB427A53D}" type="slidenum">
              <a:rPr lang="es-CL" smtClean="0"/>
              <a:pPr/>
              <a:t>11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709560" y="1316249"/>
            <a:ext cx="9462272" cy="220649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dirty="0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475639" y="1815004"/>
            <a:ext cx="11716361" cy="323008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Preparación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1698625" algn="l"/>
              </a:tabLst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EJECUTIVO:</a:t>
            </a:r>
          </a:p>
          <a:p>
            <a:pPr algn="just">
              <a:tabLst>
                <a:tab pos="1698625" algn="l"/>
              </a:tabLst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•Recepcionar carpas y posterior montado en Complejo Deportivo. 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marcado de los sectores divisionales, estacionamientos, basureros y baños. 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trincado general del sector. (Basura o detalles mejorables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/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Autorizar el ingreso de familiares de Grumetes en categoría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médica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 Sala de estar. (Molo 500)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•Coordinar asta, driza y Pabellón Nacional para ser izado en Complejo Deportivo el Día D.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48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066799" y="1329344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>
                <a:solidFill>
                  <a:prstClr val="white"/>
                </a:solidFill>
              </a:rPr>
              <a:t>EJECUCIÓN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422202" y="1924910"/>
            <a:ext cx="11643128" cy="4048377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Preparación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Mantención </a:t>
            </a: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y Servicios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l"/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•Verificar y publicar los horarios de cambio de régimen de los transbordadores.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el pedimento de la LCU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Canave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en apoyo al traslado de Grumetes desde y hacia la I.Q.</a:t>
            </a:r>
          </a:p>
          <a:p>
            <a:pPr algn="l"/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Recepcionar baños del camarín del Complejo Deportivo.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•Movilizar basureros (90 LT y 120 LT) que estén disponibles, desde ESGRUM a Complejo Deportivo. (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Día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D-1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•Informar número de salvavidas disponibles, objeto reclutas se puedan embarcar en catamarán y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barcaza con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los elementos de seguridad.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•Apoyar con 02 conductores, para camión naval abierto y bus de CENTRATALC, durante el día D-3.</a:t>
            </a: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s-CL" sz="2000" b="1" dirty="0"/>
          </a:p>
          <a:p>
            <a:pPr marL="361950" algn="just">
              <a:tabLst>
                <a:tab pos="1698625" algn="l"/>
              </a:tabLst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449263" indent="-87313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83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69810" y="1245029"/>
            <a:ext cx="10077805" cy="442456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>
                <a:solidFill>
                  <a:prstClr val="white"/>
                </a:solidFill>
              </a:rPr>
              <a:t>EJECUCIÓN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349132" y="1687486"/>
            <a:ext cx="11441875" cy="4387932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Preparación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Abastecimiento:</a:t>
            </a:r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Confeccionar 100 colaciones tipo rancho para Cuerpo de Instructores y Oficiales, las cuales deberán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entregadas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día D, a la Hora H+2.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la adquisición de servicios de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buses. (Desempeñarse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como POC)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adquisición de servicios de empresa de basura y desempeñarse como POC. (Instalación de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basureros y posterior retiro de basureros y basura)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marcado de buses, con números visibles desde la parte frontal del bus desde el N°1 al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N°12.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adquisición de servicios de baños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públicos. (Desempeñarse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como POC)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marcado de baños químicos para hombres y mujeres, quedando dispuestos de acuerdo al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separados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por género.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•Establecer 01 personal apostado en cada acceso y sectores de estacionamiento, junto con el personal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PM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 de acuerdo a esquema de maniobra, con la finalidad de resolver dudas y apoyar en el orden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 seguridad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 a la hora H-3. (05 personal)</a:t>
            </a:r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000" b="1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98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066799" y="126996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819588" y="81563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>
                <a:solidFill>
                  <a:prstClr val="white"/>
                </a:solidFill>
              </a:rPr>
              <a:t>EJECUCIÓN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391885" y="2066306"/>
            <a:ext cx="11364685" cy="3693225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Preparación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sz="20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Educación:</a:t>
            </a:r>
          </a:p>
          <a:p>
            <a:pPr algn="l"/>
            <a:endParaRPr lang="es-CL" sz="2000" b="1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dirty="0">
                <a:latin typeface="Arial" pitchFamily="34" charset="0"/>
                <a:cs typeface="Arial" pitchFamily="34" charset="0"/>
              </a:rPr>
              <a:t>•Confeccionar e instalar letreros informativos: Prohibido hacer fuego, Prohibido Fumar, No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Botar Basura, entre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otros.</a:t>
            </a:r>
          </a:p>
          <a:p>
            <a:pPr algn="l"/>
            <a:r>
              <a:rPr lang="es-CL" sz="2000" dirty="0">
                <a:latin typeface="Arial" pitchFamily="34" charset="0"/>
                <a:cs typeface="Arial" pitchFamily="34" charset="0"/>
              </a:rPr>
              <a:t>•Habilitar dependencias de camarines Complejo Deportivo como Puesto de Mando ESGRUM, con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mesas, sillas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, entre otros elementos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r>
              <a:rPr lang="es-CL" sz="2000" dirty="0">
                <a:latin typeface="Arial" pitchFamily="34" charset="0"/>
                <a:cs typeface="Arial" pitchFamily="34" charset="0"/>
              </a:rPr>
              <a:t>•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Coordinar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instalación de amplificación con SUBTELTALC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•Disponer de Banda ESGRUM a la Hora H-1, se despliegue, formada con dirección Fuerte Borgoño.</a:t>
            </a: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Establecer 01 personal apostado en cada acceso y sectores de estacionamiento, junto con el personal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de PM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, de acuerdo a esquema de maniobra, con la finalidad de resolver dudas y apoyar en el orden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y seguridad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, a la Hora H-3. (05 personal)</a:t>
            </a:r>
          </a:p>
          <a:p>
            <a:pPr marL="361950" algn="just">
              <a:tabLst>
                <a:tab pos="1698625" algn="l"/>
              </a:tabLst>
            </a:pPr>
            <a:endParaRPr lang="en-US" sz="12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75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300244"/>
            <a:ext cx="10091398" cy="378927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>
                <a:solidFill>
                  <a:prstClr val="white"/>
                </a:solidFill>
              </a:rPr>
              <a:t>EJECUCIÓN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201880" y="1679172"/>
            <a:ext cx="11990120" cy="422347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Visitas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Ejecutivo</a:t>
            </a: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•Guiar y direccionar a reclutas al Complejo Deportivo.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rondas constantes en el Complejo Deportivo, durante la Visita.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•Instruir el día D-2 a Batallón de Reclutas sobre normas de comportamiento, entrega de equipo personal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familiares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 indicaciones de alimentos que familiares le pueden traer, instrucción frente al izado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del Pabellón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Nacional, objeto sea retransmitido a sus visitas.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•Dejar colaciones con Cuerpo de Instructores en Carpa Base de Patrulla de instructores, considerando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 Instructor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de Guardia Permanente con relevos en esta carpa.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•Verificar y guiar a las visitas a los respectivos sectores divisionales.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•Verificar el estado de basureros y baños constantemente.</a:t>
            </a:r>
          </a:p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•Coordinar Pabellón y driza.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•Efectuar Izado del Pabellón Nacional a la hora H junto con la entonación del Himno Nacional. (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02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Grumetes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•Desempeñarse como POC con SUBTELTALC para apoyo de amplificación.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•Autorizar el acceso de familiares a contar de la hora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H-2.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Apoyar con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Gtes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antiguos a personal de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educación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abastecimiento y PM apostados en los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distintos sectores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 (03 Grumetes por estación)</a:t>
            </a:r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1698625" algn="l"/>
              </a:tabLst>
            </a:pPr>
            <a:endParaRPr lang="en-US" sz="16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4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16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41871" y="1763264"/>
            <a:ext cx="10722633" cy="422347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Visitas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sz="2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CL" sz="2000" b="1" dirty="0">
                <a:latin typeface="Arial" pitchFamily="34" charset="0"/>
                <a:cs typeface="Arial" pitchFamily="34" charset="0"/>
              </a:rPr>
              <a:t>MYS:</a:t>
            </a:r>
          </a:p>
          <a:p>
            <a:pPr algn="l"/>
            <a:r>
              <a:rPr lang="es-ES" sz="2000" dirty="0">
                <a:latin typeface="Arial" pitchFamily="34" charset="0"/>
                <a:cs typeface="Arial" pitchFamily="34" charset="0"/>
              </a:rPr>
              <a:t>•Coordinar, llevar y operar elementos contra incendio, en caso de ser necesario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•Mantener el control positivo en cuanto a la operatividad de los baños de camarín del Complejo </a:t>
            </a:r>
            <a:r>
              <a:rPr lang="es-ES" sz="2000" dirty="0" err="1" smtClean="0">
                <a:latin typeface="Arial" pitchFamily="34" charset="0"/>
                <a:cs typeface="Arial" pitchFamily="34" charset="0"/>
              </a:rPr>
              <a:t>Deportivo,reparándolos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en caso de ser necesario.</a:t>
            </a:r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449263" indent="-87313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22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17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41871" y="1763264"/>
            <a:ext cx="10722633" cy="422347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Visitas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/>
            <a:endParaRPr lang="en-US" sz="2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Abastecimiento:</a:t>
            </a:r>
          </a:p>
          <a:p>
            <a:pPr algn="just"/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•Coordinar y desempeñarse como POC de buses para traslados del personal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ESGRUM desde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Molo 500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 Fuerte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Borgoño a contar de la hora H-4 y del repliegue a contar desde la hora H+5, del Fuerte Borgoño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 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Molo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500.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•Coordinar y desempeñarse como POC con empresa de basura. (Instalación de basureros y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posterior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retiro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•Verificar y asegurar operatividad de baños químicos durante el día D.</a:t>
            </a:r>
          </a:p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•Considerar rancho para reclutas que reciban visitas en Sala de Estar. (Parte será entregado día D-2)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1950" algn="just"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8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18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1294808" y="1837113"/>
            <a:ext cx="10058992" cy="345011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/>
            <a:r>
              <a:rPr lang="en-US" sz="2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Visitas</a:t>
            </a:r>
            <a:r>
              <a:rPr lang="en-U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/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Educación:</a:t>
            </a:r>
          </a:p>
          <a:p>
            <a:pPr algn="just"/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•Mantener 01 personal apostado en cada acceso y sector de estacionamiento, junto con el personal de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PM y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abastecimiento, de acuerdo a esquema de maniobra, con la finalidad de resolver dudas y apoyar en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orden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y seguridad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18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19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805743" y="1763264"/>
            <a:ext cx="10722633" cy="422347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/>
            <a:r>
              <a:rPr lang="en-US" sz="2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Visitas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/>
            <a:endParaRPr lang="en-US" sz="20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Brigada:</a:t>
            </a:r>
          </a:p>
          <a:p>
            <a:pPr algn="l"/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•Cubrir actividad con médico, enfermeros y elementos de sanidad. (DEA, Tubo de Oxigeno, camillas,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entre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otros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elementos)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•Partida de sanidad en conjunto con abastecimiento verificar medidas sanitarias.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•Mantener un enfermero de guardia permanente en carpa materializada como enfermería.</a:t>
            </a:r>
          </a:p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•Marcar carpa, con un símbolo identificatorio como enfermería, no permanente.</a:t>
            </a:r>
          </a:p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•Habilitar sala de estar Molo, para recibir visitas de los reclutas en categoría médica.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•Autorizar el ingreso de familiares de Grumetes en categoría médica en Sala de Estar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2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20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10739" y="1781299"/>
            <a:ext cx="10722633" cy="407289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Repliegue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600" dirty="0" smtClean="0">
                <a:latin typeface="Arial" pitchFamily="34" charset="0"/>
                <a:cs typeface="Arial" pitchFamily="34" charset="0"/>
              </a:rPr>
              <a:t>EJECUTIVO</a:t>
            </a:r>
          </a:p>
          <a:p>
            <a:pPr algn="just"/>
            <a:endParaRPr lang="en-US" sz="16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•Formar al Batallón de Reclutas a la hora H+5 en el mismo sector de arribo al complejo.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•Jefes de Curso y OFDIV guiar y direccionar a reclutas para el embarco en los buses a la hora H+5.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•Instructores guiar y direccionar a reclutas faltantes por embarcar hacia el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Fuerte Borgoño.</a:t>
            </a:r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•Instructores y Grumetes de Segundo Año apoyar en guiar a visitas al exterior del Complejo Deportivo.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•Instructores y Grumetes desmontar, guardar y trincar Complejo Deportivo.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•Efectuar ronda de seguridad hora H+7 por el Complejo Deportivo, verificar y guiar a las visitas a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los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respectivos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divisionales.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•Ordenar y trincar el empleo de la amplificación hora H+6.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•Confeccionar mensaje naval y carta de agradecimiento a las Unidades, Reparticiones y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Municipalidad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que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apoyaron la visita.</a:t>
            </a:r>
          </a:p>
          <a:p>
            <a:pPr algn="just"/>
            <a:r>
              <a:rPr lang="es-ES" sz="2000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Enviar personal a trincar y devolver elementos solicitados para actividad, durante el día D+1.</a:t>
            </a:r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63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21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58496" y="1745672"/>
            <a:ext cx="10937511" cy="350012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Repliegue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361950" algn="just">
              <a:tabLst>
                <a:tab pos="1698625" algn="l"/>
              </a:tabLst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MYS:</a:t>
            </a:r>
          </a:p>
          <a:p>
            <a:pPr algn="just"/>
            <a:endParaRPr lang="es-CL" sz="20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>
                <a:latin typeface="Arial" pitchFamily="34" charset="0"/>
                <a:cs typeface="Arial" pitchFamily="34" charset="0"/>
              </a:rPr>
              <a:t>•Trincar y devolver elementos contra incendio.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•Verificar baños de camarín y entregar en iguales o mejores condiciones en que fueron recepcionados.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•Apoyar con 02 conductores, para camión naval abierto y bus de CENTRATALC, durante el día D+1.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86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22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41870" y="1961662"/>
            <a:ext cx="11299708" cy="4223478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Repliegue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s-ES" sz="2000" dirty="0" smtClean="0"/>
          </a:p>
          <a:p>
            <a:pPr algn="just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Abastecimiento:</a:t>
            </a:r>
          </a:p>
          <a:p>
            <a:pPr algn="just"/>
            <a:endParaRPr lang="es-CL" sz="20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•Verificar el repliegue de buses con personal ESGRUM, desde el Fuerte Borgoño al Molo 500 a contar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de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hora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H+5 y HCSO.</a:t>
            </a:r>
          </a:p>
          <a:p>
            <a:pPr algn="just"/>
            <a:r>
              <a:rPr lang="es-CL" sz="2000" dirty="0">
                <a:latin typeface="Arial" pitchFamily="34" charset="0"/>
                <a:cs typeface="Arial" pitchFamily="34" charset="0"/>
              </a:rPr>
              <a:t>•Coordinar entrega de baños químicos a contar de hora H+6.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•Coordinar el rancho para el Batallón de Reclutas y personal que vive abordo, en ESGRUM a contar de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la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hora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H+8.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•Coordinar y entregar basureros a empresa que brinde el servicio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38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23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ESGRUM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21886" y="1866659"/>
            <a:ext cx="11299708" cy="3275357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Fase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Repliegue</a:t>
            </a:r>
            <a:r>
              <a:rPr lang="en-U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sz="2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Educación:</a:t>
            </a:r>
          </a:p>
          <a:p>
            <a:pPr algn="just"/>
            <a:endParaRPr lang="es-CL" sz="20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>
                <a:latin typeface="Arial" pitchFamily="34" charset="0"/>
                <a:cs typeface="Arial" pitchFamily="34" charset="0"/>
              </a:rPr>
              <a:t>•Efectuar trincado de dependencias materializadas como Puesto de Mando ESGRUM.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•Apoyar en el retiro y guiado de familiares al exterior del Fuerte Borgoño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es-E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CL" sz="2000" b="1" dirty="0">
                <a:latin typeface="Arial" pitchFamily="34" charset="0"/>
                <a:cs typeface="Arial" pitchFamily="34" charset="0"/>
              </a:rPr>
              <a:t>Brigada: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•Efectuar el trincado de carpa y elementos de sanidad, embarcando en buses a contar de hora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H+7,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posterior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al embarque de Reclutas.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buFont typeface="Arial" pitchFamily="34" charset="0"/>
              <a:buChar char="•"/>
              <a:tabLst>
                <a:tab pos="1698625" algn="l"/>
              </a:tabLst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361950" algn="just">
              <a:tabLst>
                <a:tab pos="1698625" algn="l"/>
              </a:tabLst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44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24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SEZONA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41868" y="1742535"/>
            <a:ext cx="11287836" cy="4442604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/>
            <a:r>
              <a:rPr lang="es-CL" sz="2000" b="1" dirty="0">
                <a:solidFill>
                  <a:srgbClr val="FFC000"/>
                </a:solidFill>
              </a:rPr>
              <a:t>COORDINACIONES EXTERNAS</a:t>
            </a:r>
            <a:r>
              <a:rPr lang="es-CL" sz="2000" b="1" dirty="0" smtClean="0">
                <a:solidFill>
                  <a:srgbClr val="FFC000"/>
                </a:solidFill>
              </a:rPr>
              <a:t>:</a:t>
            </a:r>
          </a:p>
          <a:p>
            <a:pPr algn="l"/>
            <a:endParaRPr lang="es-CL" sz="2000" b="1" dirty="0">
              <a:solidFill>
                <a:srgbClr val="FFC000"/>
              </a:solidFill>
            </a:endParaRPr>
          </a:p>
          <a:p>
            <a:pPr algn="l"/>
            <a:r>
              <a:rPr lang="es-CL" sz="2000" b="1" dirty="0">
                <a:solidFill>
                  <a:srgbClr val="FFC000"/>
                </a:solidFill>
              </a:rPr>
              <a:t>SEZONA</a:t>
            </a:r>
            <a:r>
              <a:rPr lang="es-CL" sz="2000" b="1" dirty="0" smtClean="0">
                <a:solidFill>
                  <a:srgbClr val="FFC000"/>
                </a:solidFill>
              </a:rPr>
              <a:t>:</a:t>
            </a:r>
          </a:p>
          <a:p>
            <a:pPr algn="l"/>
            <a:endParaRPr lang="es-CL" sz="20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•Autorización empleo de Complejo Deportivo SEZONA.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•Autorización de predios fiscales, para emplear sectores aledaños al complejo como estacionamiento.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•Coordinar con I. Municipalidad de Talcahuano y Carabineros los apoyos solicitados. (Permanencia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de Carabineros,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residentes población Las Canchas y Caleta Tumbes)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•Apoyo de periodista y fotógrafo para cubrir y publicar actividad en RR.SS. Armada.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•Autorización para vuelo de </a:t>
            </a:r>
            <a:r>
              <a:rPr lang="es-ES" sz="2000" dirty="0" err="1">
                <a:latin typeface="Arial" pitchFamily="34" charset="0"/>
                <a:cs typeface="Arial" pitchFamily="34" charset="0"/>
              </a:rPr>
              <a:t>Drone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 durante el desarrollo de la actividad.</a:t>
            </a:r>
            <a:endParaRPr lang="es-CL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2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25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SEZONA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741868" y="1742536"/>
            <a:ext cx="10627746" cy="4442604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/>
            <a:r>
              <a:rPr lang="es-CL" sz="2000" b="1" dirty="0">
                <a:solidFill>
                  <a:srgbClr val="FFC000"/>
                </a:solidFill>
              </a:rPr>
              <a:t>COMBASETALC</a:t>
            </a:r>
            <a:r>
              <a:rPr lang="es-CL" sz="2000" b="1" dirty="0" smtClean="0">
                <a:solidFill>
                  <a:srgbClr val="FFC000"/>
                </a:solidFill>
              </a:rPr>
              <a:t>:</a:t>
            </a:r>
          </a:p>
          <a:p>
            <a:pPr algn="l"/>
            <a:endParaRPr lang="es-CL" sz="2000" b="1" dirty="0"/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•Autorización para el ingreso de los buses a Base Naval.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•Disponibilidad de sitio para catamarán y LCU </a:t>
            </a:r>
            <a:r>
              <a:rPr lang="es-ES" sz="2000" dirty="0" err="1">
                <a:latin typeface="Arial" pitchFamily="34" charset="0"/>
                <a:cs typeface="Arial" pitchFamily="34" charset="0"/>
              </a:rPr>
              <a:t>Canave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•Personal BRIFATALC para efectuar rondas en los sectores donde se realiza la actividad.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•Apoyo de banda ESGRUM, para ingreso y salida del Batallón de Reclutas.</a:t>
            </a:r>
          </a:p>
          <a:p>
            <a:pPr algn="just"/>
            <a:r>
              <a:rPr lang="es-ES" sz="2000" dirty="0">
                <a:latin typeface="Arial" pitchFamily="34" charset="0"/>
                <a:cs typeface="Arial" pitchFamily="34" charset="0"/>
              </a:rPr>
              <a:t>•Apoyo de bus y camión, para traslado de partida y elementos logísticos MAR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13 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y MAR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16</a:t>
            </a:r>
            <a:r>
              <a:rPr lang="es-ES" sz="2000" dirty="0" smtClean="0"/>
              <a:t>.</a:t>
            </a:r>
            <a:endParaRPr lang="es-CL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80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26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997780" y="1217117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SEZONA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  <p:sp>
        <p:nvSpPr>
          <p:cNvPr id="6" name="Título 3"/>
          <p:cNvSpPr txBox="1">
            <a:spLocks/>
          </p:cNvSpPr>
          <p:nvPr/>
        </p:nvSpPr>
        <p:spPr bwMode="auto">
          <a:xfrm rot="10800000" flipV="1">
            <a:off x="808369" y="1913747"/>
            <a:ext cx="11137019" cy="4345737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BASIMTUM:</a:t>
            </a:r>
          </a:p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•Autorización para usar sector de explanada frente a Guardia Fuerte O´Higgins como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estacionamiento, solo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para personal Armada.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•Autorización para emplear Fuerte O´Higgins y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Fuerte Borgoño.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•Préstamo de 02 carpas multipropósito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CL" sz="20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HOSPTALC</a:t>
            </a:r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•Ambulancia en el lugar con conductor y enfermero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ORDTALC:</a:t>
            </a:r>
          </a:p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•Apoyo de PM, para el control del público al interior del Complejo Deportivo (6 PM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endParaRPr 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SUBTELTALC:</a:t>
            </a:r>
          </a:p>
          <a:p>
            <a:pPr algn="l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•Apoyo de amplificación en el sector con generador de emergencia.</a:t>
            </a:r>
            <a:endParaRPr lang="es-CL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91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27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724647" y="1347745"/>
            <a:ext cx="10200522" cy="790553"/>
          </a:xfrm>
        </p:spPr>
        <p:txBody>
          <a:bodyPr/>
          <a:lstStyle/>
          <a:p>
            <a:r>
              <a:rPr lang="es-CL" sz="2800" dirty="0" smtClean="0"/>
              <a:t>TAREAS EXTERNAS</a:t>
            </a:r>
            <a:endParaRPr lang="en-US" sz="2800" dirty="0"/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dirty="0" smtClean="0"/>
              <a:t>EJECUCIÓN</a:t>
            </a:r>
            <a:endParaRPr lang="en-US" dirty="0"/>
          </a:p>
        </p:txBody>
      </p:sp>
      <p:pic>
        <p:nvPicPr>
          <p:cNvPr id="7" name="Imagen 2"/>
          <p:cNvPicPr>
            <a:picLocks noChangeAspect="1"/>
          </p:cNvPicPr>
          <p:nvPr/>
        </p:nvPicPr>
        <p:blipFill rotWithShape="1">
          <a:blip r:embed="rId2"/>
          <a:srcRect l="21915" t="21130" r="21154" b="19655"/>
          <a:stretch/>
        </p:blipFill>
        <p:spPr>
          <a:xfrm>
            <a:off x="8688411" y="1400511"/>
            <a:ext cx="2750082" cy="1820254"/>
          </a:xfrm>
          <a:prstGeom prst="rect">
            <a:avLst/>
          </a:prstGeom>
        </p:spPr>
      </p:pic>
      <p:pic>
        <p:nvPicPr>
          <p:cNvPr id="8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730" y="4078718"/>
            <a:ext cx="1489594" cy="167331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58140" y="2064926"/>
            <a:ext cx="832460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MUNICIPALIDAD TALCAHUANO:</a:t>
            </a:r>
          </a:p>
          <a:p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•Instalación de basureros municipales.</a:t>
            </a:r>
          </a:p>
          <a:p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•Retiro de basura.</a:t>
            </a:r>
          </a:p>
          <a:p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•Informar de la actividad a la comunidad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E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CL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CARABINEROS: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•Corte de tránsito en el sector para los movimientos de buses y del regimiento.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•Control de tránsito en el sector, objeto evitar cortes de tráfico entre Tumbes y Talcahuano.</a:t>
            </a:r>
            <a:endParaRPr lang="es-CL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32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28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127170" y="1211744"/>
            <a:ext cx="9881256" cy="533930"/>
          </a:xfrm>
        </p:spPr>
        <p:txBody>
          <a:bodyPr/>
          <a:lstStyle/>
          <a:p>
            <a:r>
              <a:rPr lang="es-CL" sz="2800" dirty="0" smtClean="0"/>
              <a:t>INSTRUCCIONES DE COORDINACIÓN</a:t>
            </a:r>
            <a:endParaRPr lang="en-US" sz="2800" dirty="0"/>
          </a:p>
        </p:txBody>
      </p:sp>
      <p:sp>
        <p:nvSpPr>
          <p:cNvPr id="7" name="CuadroTexto 6"/>
          <p:cNvSpPr txBox="1"/>
          <p:nvPr/>
        </p:nvSpPr>
        <p:spPr>
          <a:xfrm>
            <a:off x="523623" y="1585731"/>
            <a:ext cx="10900887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</a:rPr>
              <a:t>TAREAS COMUNES</a:t>
            </a:r>
          </a:p>
          <a:p>
            <a:r>
              <a:rPr lang="es-CL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</a:t>
            </a:r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OCE: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EJECUTIVO.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•LUGAR: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COMPLEJO DEPORTIVO TUMBES SEZONA.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•DIA D: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MARZO.</a:t>
            </a:r>
          </a:p>
          <a:p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•</a:t>
            </a:r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HORA H: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11:00 HRS.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•DIANA: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150600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•COMEX DESPLAZAMIENTO EMBARCACIONES: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150800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•COMEX DESPLAZAMIENTO BUSES: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150900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•AUTORIZACIÓN INGRESO VISITAS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150900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•COMEX DESPLAZAMIENTO PEDESTRE RECLUTAS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151030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•COMEX VISITA: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151100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•IZAMIENTO PABELLÓN NACIONAL: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151100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•FINEX VISITA: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151600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endParaRPr lang="es-ES" sz="1400" dirty="0" smtClean="0">
              <a:solidFill>
                <a:schemeClr val="bg1"/>
              </a:solidFill>
            </a:endParaRPr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2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29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10800000" flipV="1">
            <a:off x="1127170" y="1211743"/>
            <a:ext cx="10200522" cy="789585"/>
          </a:xfrm>
        </p:spPr>
        <p:txBody>
          <a:bodyPr/>
          <a:lstStyle/>
          <a:p>
            <a:r>
              <a:rPr lang="es-CL" sz="2800" dirty="0" smtClean="0"/>
              <a:t>INSTRUCCIONES DE COORDINACIÓN</a:t>
            </a:r>
            <a:endParaRPr lang="en-US" sz="2800" dirty="0"/>
          </a:p>
        </p:txBody>
      </p:sp>
      <p:sp>
        <p:nvSpPr>
          <p:cNvPr id="7" name="CuadroTexto 6"/>
          <p:cNvSpPr txBox="1"/>
          <p:nvPr/>
        </p:nvSpPr>
        <p:spPr>
          <a:xfrm>
            <a:off x="606751" y="1823237"/>
            <a:ext cx="109008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COMEX REPLIEGUE EN BUSES: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151700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E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FINEX </a:t>
            </a:r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REPLIEGUE EN BUSES: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151900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•TRASLADO EN BUSES: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Molo 500 - Fuerte Borgoño - Molo 500.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•TOTAL DE PERSONAS A TRASLADAR: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900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Grumetes y 100 personal de planta.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•CAPACIDAD DE PAX POR BUQUE: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CANAVE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s-E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505. PEREZ 282</a:t>
            </a:r>
            <a:endParaRPr lang="es-E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•PÚBLICO ESTIMADO: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6.000 personas (5 personas por GTE.).</a:t>
            </a:r>
          </a:p>
          <a:p>
            <a:r>
              <a:rPr lang="es-ES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•TENIDA RECLUTAS: </a:t>
            </a:r>
            <a:r>
              <a:rPr lang="es-ES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BUZO DE COMBATE CON GORRO DE NAVEGACIÓN.</a:t>
            </a: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•TENIDA PERSONAL DE PLANTA: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TENIDA N°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24/22.</a:t>
            </a:r>
            <a:endParaRPr lang="es-CL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CL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•RANCHO PM EN ESGRUM: </a:t>
            </a:r>
            <a:r>
              <a:rPr lang="es-C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151930 </a:t>
            </a:r>
            <a:r>
              <a:rPr lang="es-C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</a:t>
            </a:r>
            <a:endParaRPr lang="es-ES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ítulo 3"/>
          <p:cNvSpPr txBox="1">
            <a:spLocks/>
          </p:cNvSpPr>
          <p:nvPr/>
        </p:nvSpPr>
        <p:spPr bwMode="auto">
          <a:xfrm rot="10800000" flipV="1">
            <a:off x="1066799" y="81565"/>
            <a:ext cx="10200522" cy="956569"/>
          </a:xfrm>
          <a:prstGeom prst="rect">
            <a:avLst/>
          </a:prstGeom>
          <a:solidFill>
            <a:srgbClr val="101138"/>
          </a:solidFill>
          <a:ln>
            <a:noFill/>
          </a:ln>
          <a:extLst/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s-CL" smtClean="0"/>
              <a:t>EJECUCIÓN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52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0E87-3A49-6049-B54F-C69DB427A53D}" type="slidenum">
              <a:rPr lang="es-CL" smtClean="0"/>
              <a:pPr/>
              <a:t>30</a:t>
            </a:fld>
            <a:endParaRPr lang="es-CL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MANDO Y CONTROL</a:t>
            </a:r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556409" y="1093372"/>
            <a:ext cx="110240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s-CL" dirty="0" smtClean="0">
              <a:solidFill>
                <a:srgbClr val="FFC000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dirty="0">
              <a:solidFill>
                <a:srgbClr val="FFC000"/>
              </a:solidFill>
            </a:endParaRPr>
          </a:p>
          <a:p>
            <a:pPr marL="449263" lvl="1" indent="-268288">
              <a:buFont typeface="+mj-lt"/>
              <a:buAutoNum type="arabicPeriod"/>
            </a:pPr>
            <a:r>
              <a:rPr lang="es-E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MANDO: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establecerá en Sector Camarines del Complejo Deportivo.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Emitir 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 1 hora señales de seguridad (“prohibido hacer fuego”, “se autoriza a fumar solo en lugares especialmente habilitado</a:t>
            </a: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Verificar los sectores habilitados y trasladar a las familias que se encuentren en sectores no habilitados</a:t>
            </a: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276225"/>
            <a:r>
              <a:rPr lang="es-E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MEDIDAS DE MITIGACION:</a:t>
            </a:r>
            <a:endParaRPr lang="es-ES" sz="20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Prohibido hacer fuego (parrillas, fogatas , etc.).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Prohibido fumar (solo en sectores señalizados).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Sectores habilitados.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Médico y enfermero en el sector.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Hospital en alerta.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Brifatalc</a:t>
            </a: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alerta.</a:t>
            </a:r>
          </a:p>
          <a:p>
            <a:pPr marL="801688" lvl="2" indent="-352425">
              <a:buFont typeface="Arial" panose="020B0604020202020204" pitchFamily="34" charset="0"/>
              <a:buChar char="•"/>
            </a:pPr>
            <a:r>
              <a:rPr lang="es-E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Apoyo de PM custodiando sectores de estacionamientos. </a:t>
            </a:r>
          </a:p>
        </p:txBody>
      </p:sp>
    </p:spTree>
    <p:extLst>
      <p:ext uri="{BB962C8B-B14F-4D97-AF65-F5344CB8AC3E}">
        <p14:creationId xmlns:p14="http://schemas.microsoft.com/office/powerpoint/2010/main" val="157164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83374" y="2412778"/>
            <a:ext cx="9144000" cy="2387600"/>
          </a:xfrm>
        </p:spPr>
        <p:txBody>
          <a:bodyPr anchor="ctr"/>
          <a:lstStyle/>
          <a:p>
            <a:pPr algn="l" eaLnBrk="1" hangingPunct="1"/>
            <a: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VISITA DE PADRES Y APODERADOS</a:t>
            </a:r>
            <a:br>
              <a:rPr lang="es-CL" altLang="es-CL" sz="4800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s-CL" altLang="es-CL" sz="4800" dirty="0" smtClean="0">
                <a:solidFill>
                  <a:srgbClr val="0C8ED1"/>
                </a:solidFill>
                <a:latin typeface="Bahnschrift SemiBold SemiConden" panose="020B0502040204020203" pitchFamily="34" charset="0"/>
              </a:rPr>
              <a:t>ESGRUM 2026</a:t>
            </a:r>
            <a:endParaRPr lang="es-CL" altLang="es-CL" sz="4800" dirty="0">
              <a:solidFill>
                <a:srgbClr val="0C8ED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71F16-AEE5-A94E-8EBD-71A7D19160EE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3C980FEF-F36F-DC4F-AEF1-F6CD75DFC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374" y="5758383"/>
            <a:ext cx="3239244" cy="49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189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377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566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754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l" eaLnBrk="1" hangingPunct="1"/>
            <a:r>
              <a:rPr lang="es-CL" altLang="es-CL" sz="2000" b="1" dirty="0" smtClean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11  DE FEBRERO DE 2026</a:t>
            </a:r>
            <a:endParaRPr lang="es-CL" altLang="es-CL" sz="2000" b="1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75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23163</TotalTime>
  <Words>2557</Words>
  <Application>Microsoft Office PowerPoint</Application>
  <PresentationFormat>Panorámica</PresentationFormat>
  <Paragraphs>382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31</vt:i4>
      </vt:variant>
    </vt:vector>
  </HeadingPairs>
  <TitlesOfParts>
    <vt:vector size="41" baseType="lpstr">
      <vt:lpstr>Arial</vt:lpstr>
      <vt:lpstr>Bahnschrift SemiBold SemiConden</vt:lpstr>
      <vt:lpstr>Calibri</vt:lpstr>
      <vt:lpstr>Calibri Light</vt:lpstr>
      <vt:lpstr>1_Tema de Office</vt:lpstr>
      <vt:lpstr>Diseño personalizado</vt:lpstr>
      <vt:lpstr>1_Diseño personalizado</vt:lpstr>
      <vt:lpstr>2_Tema de Office</vt:lpstr>
      <vt:lpstr>3_Tema de Office</vt:lpstr>
      <vt:lpstr>4_Tema de Office</vt:lpstr>
      <vt:lpstr>VISITA DE PADRES Y APODERADOS ESGRUM 15 DE MARZO 2026</vt:lpstr>
      <vt:lpstr>TEMARIO</vt:lpstr>
      <vt:lpstr>SITUACIÓN</vt:lpstr>
      <vt:lpstr>MISIÓN</vt:lpstr>
      <vt:lpstr>CONCEPTO DE OPERACIÓN</vt:lpstr>
      <vt:lpstr>FASE PREPARACIÓN</vt:lpstr>
      <vt:lpstr>FASE VISITAS</vt:lpstr>
      <vt:lpstr>REPLIEGUE</vt:lpstr>
      <vt:lpstr>Presentación de PowerPoint</vt:lpstr>
      <vt:lpstr>Presentación de PowerPoint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ESGRUM</vt:lpstr>
      <vt:lpstr>TAREAS SEZONA</vt:lpstr>
      <vt:lpstr>TAREAS SEZONA</vt:lpstr>
      <vt:lpstr>TAREAS SEZONA</vt:lpstr>
      <vt:lpstr>TAREAS EXTERNAS</vt:lpstr>
      <vt:lpstr>INSTRUCCIONES DE COORDINACIÓN</vt:lpstr>
      <vt:lpstr>INSTRUCCIONES DE COORDINACIÓN</vt:lpstr>
      <vt:lpstr>MANDO Y CONTROL</vt:lpstr>
      <vt:lpstr>VISITA DE PADRES Y APODERADOS ESGRUM 2026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Frank Esteban Herrera Gonzalez</dc:creator>
  <cp:lastModifiedBy>CC IM IM. E. RIOSECO C.</cp:lastModifiedBy>
  <cp:revision>198</cp:revision>
  <dcterms:created xsi:type="dcterms:W3CDTF">2023-01-24T17:30:24Z</dcterms:created>
  <dcterms:modified xsi:type="dcterms:W3CDTF">2026-03-10T22:19:30Z</dcterms:modified>
</cp:coreProperties>
</file>