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3"/>
  </p:notesMasterIdLst>
  <p:sldIdLst>
    <p:sldId id="270" r:id="rId2"/>
    <p:sldId id="271" r:id="rId3"/>
    <p:sldId id="272" r:id="rId4"/>
    <p:sldId id="273" r:id="rId5"/>
    <p:sldId id="274" r:id="rId6"/>
    <p:sldId id="276" r:id="rId7"/>
    <p:sldId id="277" r:id="rId8"/>
    <p:sldId id="278" r:id="rId9"/>
    <p:sldId id="279" r:id="rId10"/>
    <p:sldId id="280" r:id="rId11"/>
    <p:sldId id="281" r:id="rId12"/>
    <p:sldId id="282" r:id="rId13"/>
    <p:sldId id="285" r:id="rId14"/>
    <p:sldId id="284" r:id="rId15"/>
    <p:sldId id="286" r:id="rId16"/>
    <p:sldId id="283" r:id="rId17"/>
    <p:sldId id="287" r:id="rId18"/>
    <p:sldId id="288" r:id="rId19"/>
    <p:sldId id="289" r:id="rId20"/>
    <p:sldId id="290" r:id="rId21"/>
    <p:sldId id="291" r:id="rId22"/>
  </p:sldIdLst>
  <p:sldSz cx="16256000" cy="9144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5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7B1E"/>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Estilo temático 1 - Énfasis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26" autoAdjust="0"/>
    <p:restoredTop sz="94660"/>
  </p:normalViewPr>
  <p:slideViewPr>
    <p:cSldViewPr snapToGrid="0">
      <p:cViewPr varScale="1">
        <p:scale>
          <a:sx n="61" d="100"/>
          <a:sy n="61" d="100"/>
        </p:scale>
        <p:origin x="82" y="178"/>
      </p:cViewPr>
      <p:guideLst>
        <p:guide orient="horz" pos="2880"/>
        <p:guide pos="5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1C5EB7-BF75-4964-8240-885977D31676}" type="datetimeFigureOut">
              <a:rPr lang="es-CL" smtClean="0"/>
              <a:pPr/>
              <a:t>14-01-2026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8E3361-0906-4D9D-B017-19E9FD0FE3A8}" type="slidenum">
              <a:rPr lang="es-CL" smtClean="0"/>
              <a:pPr/>
              <a:t>‹Nº›</a:t>
            </a:fld>
            <a:endParaRPr lang="es-CL"/>
          </a:p>
        </p:txBody>
      </p:sp>
    </p:spTree>
    <p:extLst>
      <p:ext uri="{BB962C8B-B14F-4D97-AF65-F5344CB8AC3E}">
        <p14:creationId xmlns:p14="http://schemas.microsoft.com/office/powerpoint/2010/main" val="3045551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032000" y="1496484"/>
            <a:ext cx="12192000" cy="3183467"/>
          </a:xfrm>
        </p:spPr>
        <p:txBody>
          <a:bodyPr anchor="b"/>
          <a:lstStyle>
            <a:lvl1pPr algn="ctr">
              <a:defRPr sz="8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032000" y="4802717"/>
            <a:ext cx="12192000" cy="2207683"/>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5CA10DD-AD2F-4D09-B1EC-BCF5342D097C}" type="datetime1">
              <a:rPr lang="es-CL" smtClean="0"/>
              <a:pPr/>
              <a:t>14-01-2026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2233246824"/>
      </p:ext>
    </p:extLst>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CA17A377-5AD0-466D-9F22-408621829642}" type="datetime1">
              <a:rPr lang="es-CL" smtClean="0"/>
              <a:pPr/>
              <a:t>14-01-2026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3868898950"/>
      </p:ext>
    </p:extLst>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09133" y="2279652"/>
            <a:ext cx="14020800" cy="3803649"/>
          </a:xfrm>
        </p:spPr>
        <p:txBody>
          <a:bodyPr anchor="b"/>
          <a:lstStyle>
            <a:lvl1pPr>
              <a:defRPr sz="8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9133" y="6119285"/>
            <a:ext cx="14020800" cy="2000249"/>
          </a:xfrm>
        </p:spPr>
        <p:txBody>
          <a:bodyPr/>
          <a:lstStyle>
            <a:lvl1pPr marL="0" indent="0">
              <a:buNone/>
              <a:defRPr sz="3200">
                <a:solidFill>
                  <a:schemeClr val="tx1">
                    <a:tint val="75000"/>
                  </a:schemeClr>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C29CB08-0BA2-4E99-93CF-AD666D520DBA}" type="datetime1">
              <a:rPr lang="es-CL" smtClean="0"/>
              <a:pPr/>
              <a:t>14-01-2026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3472576292"/>
      </p:ext>
    </p:extLst>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17600" y="2434167"/>
            <a:ext cx="6908800" cy="5801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8229600" y="2434167"/>
            <a:ext cx="6908800" cy="5801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BFA04C5-76D1-4EA5-8D8D-11208CA129C2}" type="datetime1">
              <a:rPr lang="es-CL" smtClean="0"/>
              <a:pPr/>
              <a:t>14-01-2026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3372195883"/>
      </p:ext>
    </p:extLst>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119717" y="486834"/>
            <a:ext cx="14020800" cy="176741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19718" y="2241551"/>
            <a:ext cx="6877049"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los estilos de texto del patrón</a:t>
            </a:r>
          </a:p>
        </p:txBody>
      </p:sp>
      <p:sp>
        <p:nvSpPr>
          <p:cNvPr id="4" name="Content Placeholder 3"/>
          <p:cNvSpPr>
            <a:spLocks noGrp="1"/>
          </p:cNvSpPr>
          <p:nvPr>
            <p:ph sz="half" idx="2"/>
          </p:nvPr>
        </p:nvSpPr>
        <p:spPr>
          <a:xfrm>
            <a:off x="1119718" y="3340100"/>
            <a:ext cx="6877049" cy="4912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8229600" y="2241551"/>
            <a:ext cx="6910917" cy="1098549"/>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los estilos de texto del patrón</a:t>
            </a:r>
          </a:p>
        </p:txBody>
      </p:sp>
      <p:sp>
        <p:nvSpPr>
          <p:cNvPr id="6" name="Content Placeholder 5"/>
          <p:cNvSpPr>
            <a:spLocks noGrp="1"/>
          </p:cNvSpPr>
          <p:nvPr>
            <p:ph sz="quarter" idx="4"/>
          </p:nvPr>
        </p:nvSpPr>
        <p:spPr>
          <a:xfrm>
            <a:off x="8229600" y="3340100"/>
            <a:ext cx="6910917" cy="4912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2082EE03-89A8-4642-ACE9-292AD59700A0}" type="datetime1">
              <a:rPr lang="es-CL" smtClean="0"/>
              <a:pPr/>
              <a:t>14-01-2026</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2698821570"/>
      </p:ext>
    </p:extLst>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8BAAA933-7A48-4618-B2F2-20DA37A4E701}" type="datetime1">
              <a:rPr lang="es-CL" smtClean="0"/>
              <a:pPr/>
              <a:t>14-01-2026</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338341843"/>
      </p:ext>
    </p:extLst>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402CB0-F673-4FD8-B9DF-92FCB90D8CBC}" type="datetime1">
              <a:rPr lang="es-CL" smtClean="0"/>
              <a:pPr/>
              <a:t>14-01-2026</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1007287125"/>
      </p:ext>
    </p:extLst>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19718" y="609600"/>
            <a:ext cx="5242983" cy="2133600"/>
          </a:xfrm>
        </p:spPr>
        <p:txBody>
          <a:bodyPr anchor="b"/>
          <a:lstStyle>
            <a:lvl1pPr>
              <a:defRPr sz="4267"/>
            </a:lvl1pPr>
          </a:lstStyle>
          <a:p>
            <a:r>
              <a:rPr lang="es-ES"/>
              <a:t>Haga clic para modificar el estilo de título del patrón</a:t>
            </a:r>
            <a:endParaRPr lang="en-US" dirty="0"/>
          </a:p>
        </p:txBody>
      </p:sp>
      <p:sp>
        <p:nvSpPr>
          <p:cNvPr id="3" name="Content Placeholder 2"/>
          <p:cNvSpPr>
            <a:spLocks noGrp="1"/>
          </p:cNvSpPr>
          <p:nvPr>
            <p:ph idx="1"/>
          </p:nvPr>
        </p:nvSpPr>
        <p:spPr>
          <a:xfrm>
            <a:off x="6910917" y="1316567"/>
            <a:ext cx="8229600" cy="6498167"/>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19718" y="2743200"/>
            <a:ext cx="5242983"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CCF7651-1B4A-4CAE-9D79-2C2C5F100509}" type="datetime1">
              <a:rPr lang="es-CL" smtClean="0"/>
              <a:pPr/>
              <a:t>14-01-2026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1518587900"/>
      </p:ext>
    </p:extLst>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19718" y="609600"/>
            <a:ext cx="5242983" cy="2133600"/>
          </a:xfrm>
        </p:spPr>
        <p:txBody>
          <a:bodyPr anchor="b"/>
          <a:lstStyle>
            <a:lvl1pPr>
              <a:defRPr sz="4267"/>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10917" y="1316567"/>
            <a:ext cx="8229600" cy="6498167"/>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19718" y="2743200"/>
            <a:ext cx="5242983" cy="5082117"/>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C742A416-915E-4427-96C9-CF91E8201AFC}" type="datetime1">
              <a:rPr lang="es-CL" smtClean="0"/>
              <a:pPr/>
              <a:t>14-01-2026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96867115"/>
      </p:ext>
    </p:extLst>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0E841267-F5C6-4796-B1CF-698B6AA00624}" type="datetime1">
              <a:rPr lang="es-CL" smtClean="0"/>
              <a:pPr/>
              <a:t>14-01-2026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93926780"/>
      </p:ext>
    </p:extLst>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633200" y="486834"/>
            <a:ext cx="3505200" cy="7749117"/>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117600" y="486834"/>
            <a:ext cx="10312400" cy="7749117"/>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41A89E2-B6BF-4737-8C29-F7E7EC066DDD}" type="datetime1">
              <a:rPr lang="es-CL" smtClean="0"/>
              <a:pPr/>
              <a:t>14-01-2026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4D9EAA88-627B-4B45-8B6A-6945D9FF09F1}" type="slidenum">
              <a:rPr lang="es-CL" smtClean="0"/>
              <a:pPr/>
              <a:t>‹Nº›</a:t>
            </a:fld>
            <a:endParaRPr lang="es-CL"/>
          </a:p>
        </p:txBody>
      </p:sp>
    </p:spTree>
    <p:extLst>
      <p:ext uri="{BB962C8B-B14F-4D97-AF65-F5344CB8AC3E}">
        <p14:creationId xmlns:p14="http://schemas.microsoft.com/office/powerpoint/2010/main" val="1005844725"/>
      </p:ext>
    </p:extLst>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17600" y="486834"/>
            <a:ext cx="14020800" cy="1767417"/>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17600" y="2434167"/>
            <a:ext cx="14020800" cy="5801784"/>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117600" y="8475134"/>
            <a:ext cx="3657600" cy="486833"/>
          </a:xfrm>
          <a:prstGeom prst="rect">
            <a:avLst/>
          </a:prstGeom>
        </p:spPr>
        <p:txBody>
          <a:bodyPr vert="horz" lIns="91440" tIns="45720" rIns="91440" bIns="45720" rtlCol="0" anchor="ctr"/>
          <a:lstStyle>
            <a:lvl1pPr algn="l">
              <a:defRPr sz="1600">
                <a:solidFill>
                  <a:schemeClr val="tx1">
                    <a:tint val="75000"/>
                  </a:schemeClr>
                </a:solidFill>
              </a:defRPr>
            </a:lvl1pPr>
          </a:lstStyle>
          <a:p>
            <a:fld id="{7D9E29D5-D17D-4215-8DE9-452E39039DCF}" type="datetime1">
              <a:rPr lang="es-CL" smtClean="0"/>
              <a:pPr/>
              <a:t>14-01-2026</a:t>
            </a:fld>
            <a:endParaRPr lang="es-CL"/>
          </a:p>
        </p:txBody>
      </p:sp>
      <p:sp>
        <p:nvSpPr>
          <p:cNvPr id="5" name="Footer Placeholder 4"/>
          <p:cNvSpPr>
            <a:spLocks noGrp="1"/>
          </p:cNvSpPr>
          <p:nvPr>
            <p:ph type="ftr" sz="quarter" idx="3"/>
          </p:nvPr>
        </p:nvSpPr>
        <p:spPr>
          <a:xfrm>
            <a:off x="5384800" y="8475134"/>
            <a:ext cx="5486400" cy="48683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s-CL"/>
          </a:p>
        </p:txBody>
      </p:sp>
      <p:sp>
        <p:nvSpPr>
          <p:cNvPr id="6" name="Slide Number Placeholder 5"/>
          <p:cNvSpPr>
            <a:spLocks noGrp="1"/>
          </p:cNvSpPr>
          <p:nvPr>
            <p:ph type="sldNum" sz="quarter" idx="4"/>
          </p:nvPr>
        </p:nvSpPr>
        <p:spPr>
          <a:xfrm>
            <a:off x="11480800" y="8475134"/>
            <a:ext cx="3657600" cy="486833"/>
          </a:xfrm>
          <a:prstGeom prst="rect">
            <a:avLst/>
          </a:prstGeom>
        </p:spPr>
        <p:txBody>
          <a:bodyPr vert="horz" lIns="91440" tIns="45720" rIns="91440" bIns="45720" rtlCol="0" anchor="ctr"/>
          <a:lstStyle>
            <a:lvl1pPr algn="r">
              <a:defRPr sz="1600">
                <a:solidFill>
                  <a:schemeClr val="tx1">
                    <a:tint val="75000"/>
                  </a:schemeClr>
                </a:solidFill>
              </a:defRPr>
            </a:lvl1pPr>
          </a:lstStyle>
          <a:p>
            <a:fld id="{4D9EAA88-627B-4B45-8B6A-6945D9FF09F1}" type="slidenum">
              <a:rPr lang="es-CL" smtClean="0"/>
              <a:pPr/>
              <a:t>‹Nº›</a:t>
            </a:fld>
            <a:endParaRPr lang="es-CL"/>
          </a:p>
        </p:txBody>
      </p:sp>
    </p:spTree>
    <p:extLst>
      <p:ext uri="{BB962C8B-B14F-4D97-AF65-F5344CB8AC3E}">
        <p14:creationId xmlns:p14="http://schemas.microsoft.com/office/powerpoint/2010/main" val="146471223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p:fade thruBlk="1"/>
  </p:transition>
  <p:hf hdr="0" ftr="0" dt="0"/>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3.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png"/><Relationship Id="rId7"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png"/><Relationship Id="rId7"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png"/><Relationship Id="rId7" Type="http://schemas.openxmlformats.org/officeDocument/2006/relationships/image" Target="../media/image28.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3.png"/><Relationship Id="rId9" Type="http://schemas.openxmlformats.org/officeDocument/2006/relationships/image" Target="../media/image30.jpeg"/></Relationships>
</file>

<file path=ppt/slides/_rels/slide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png"/><Relationship Id="rId7"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2.png"/><Relationship Id="rId7" Type="http://schemas.openxmlformats.org/officeDocument/2006/relationships/image" Target="../media/image3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1.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0.jpg"/><Relationship Id="rId5" Type="http://schemas.openxmlformats.org/officeDocument/2006/relationships/image" Target="../media/image39.jp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2.png"/><Relationship Id="rId7" Type="http://schemas.openxmlformats.org/officeDocument/2006/relationships/image" Target="../media/image44.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2.png"/><Relationship Id="rId7" Type="http://schemas.openxmlformats.org/officeDocument/2006/relationships/image" Target="../media/image48.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7.jpg"/><Relationship Id="rId5" Type="http://schemas.openxmlformats.org/officeDocument/2006/relationships/image" Target="../media/image46.jp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0.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2.png"/><Relationship Id="rId7" Type="http://schemas.openxmlformats.org/officeDocument/2006/relationships/image" Target="../media/image55.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2.png"/><Relationship Id="rId7" Type="http://schemas.openxmlformats.org/officeDocument/2006/relationships/image" Target="../media/image59.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3.png"/><Relationship Id="rId9" Type="http://schemas.openxmlformats.org/officeDocument/2006/relationships/image" Target="../media/image61.jp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4.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a:t>
            </a:fld>
            <a:endParaRPr lang="es-CL" dirty="0">
              <a:solidFill>
                <a:srgbClr val="FFFF00"/>
              </a:solidFill>
            </a:endParaRPr>
          </a:p>
        </p:txBody>
      </p:sp>
      <p:sp>
        <p:nvSpPr>
          <p:cNvPr id="26" name="25 Rectángulo redondeado"/>
          <p:cNvSpPr/>
          <p:nvPr/>
        </p:nvSpPr>
        <p:spPr>
          <a:xfrm>
            <a:off x="3218336" y="1894609"/>
            <a:ext cx="9811494" cy="1794511"/>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5000" dirty="0" smtClean="0">
                <a:latin typeface="Arial" pitchFamily="34" charset="0"/>
                <a:cs typeface="Arial" pitchFamily="34" charset="0"/>
              </a:rPr>
              <a:t>“CARRERA NAVAL COMO OFICIAL DE MARINA”</a:t>
            </a:r>
          </a:p>
          <a:p>
            <a:pPr algn="ctr"/>
            <a:r>
              <a:rPr lang="es-ES" sz="1600" dirty="0" smtClean="0">
                <a:latin typeface="Arial" pitchFamily="34" charset="0"/>
                <a:cs typeface="Arial" pitchFamily="34" charset="0"/>
              </a:rPr>
              <a:t>NO TODOS RESISTEN EL CAMINOO , PERO LOS QUE LO LOGRAN HACEN HISTORIA…</a:t>
            </a:r>
            <a:endParaRPr lang="es-CL" sz="1600" dirty="0" smtClean="0">
              <a:latin typeface="Arial" pitchFamily="34" charset="0"/>
              <a:cs typeface="Arial" pitchFamily="34" charset="0"/>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4" name="Imagen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99883" y="3999327"/>
            <a:ext cx="6248400" cy="4165600"/>
          </a:xfrm>
          <a:prstGeom prst="rect">
            <a:avLst/>
          </a:prstGeom>
        </p:spPr>
      </p:pic>
    </p:spTree>
    <p:extLst>
      <p:ext uri="{BB962C8B-B14F-4D97-AF65-F5344CB8AC3E}">
        <p14:creationId xmlns:p14="http://schemas.microsoft.com/office/powerpoint/2010/main" val="75160229"/>
      </p:ext>
    </p:extLst>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2" name="Picture 3" descr="C:\Users\Fofo\Desktop\FOTOS CARRERA NAVAL T2 SANCHEZ\5 (16).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0639" t="4222" r="5030" b="16370"/>
          <a:stretch/>
        </p:blipFill>
        <p:spPr bwMode="auto">
          <a:xfrm>
            <a:off x="10486382" y="1236630"/>
            <a:ext cx="4081388" cy="3270139"/>
          </a:xfrm>
          <a:prstGeom prst="rect">
            <a:avLst/>
          </a:prstGeom>
          <a:ln w="127000" cap="sq">
            <a:no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pic>
        <p:nvPicPr>
          <p:cNvPr id="13"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42159" y="1275847"/>
            <a:ext cx="5089518" cy="3393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942160" y="5218150"/>
            <a:ext cx="5089518" cy="3393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162051" y="5108224"/>
            <a:ext cx="4651439" cy="3488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5"/>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202087" y="2756015"/>
            <a:ext cx="4563991" cy="3422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25 Rectángulo redondeado"/>
          <p:cNvSpPr/>
          <p:nvPr/>
        </p:nvSpPr>
        <p:spPr>
          <a:xfrm>
            <a:off x="1899811" y="488268"/>
            <a:ext cx="5139477" cy="770276"/>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dirty="0" smtClean="0">
                <a:latin typeface="Arial" pitchFamily="34" charset="0"/>
                <a:cs typeface="Arial" pitchFamily="34" charset="0"/>
              </a:rPr>
              <a:t>INGRESO ESCUELA NAVAL 2009-2012</a:t>
            </a:r>
            <a:endParaRPr lang="es-CL" sz="2800" dirty="0" smtClean="0">
              <a:latin typeface="Arial" pitchFamily="34" charset="0"/>
              <a:cs typeface="Arial" pitchFamily="34" charset="0"/>
            </a:endParaRPr>
          </a:p>
        </p:txBody>
      </p:sp>
    </p:spTree>
    <p:extLst>
      <p:ext uri="{BB962C8B-B14F-4D97-AF65-F5344CB8AC3E}">
        <p14:creationId xmlns:p14="http://schemas.microsoft.com/office/powerpoint/2010/main" val="2238922847"/>
      </p:ext>
    </p:extLst>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3</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2" name="Picture 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0139" t="17708"/>
          <a:stretch/>
        </p:blipFill>
        <p:spPr bwMode="auto">
          <a:xfrm>
            <a:off x="9571537" y="4903879"/>
            <a:ext cx="4015377" cy="2758390"/>
          </a:xfrm>
          <a:prstGeom prst="rect">
            <a:avLst/>
          </a:prstGeom>
          <a:ln w="127000" cap="sq">
            <a:no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chemeClr val="accent1"/>
                </a:solidFill>
              </a14:hiddenFill>
            </a:ext>
          </a:extLst>
        </p:spPr>
      </p:pic>
      <p:pic>
        <p:nvPicPr>
          <p:cNvPr id="13"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571537" y="1650981"/>
            <a:ext cx="4495192" cy="2996794"/>
          </a:xfrm>
          <a:prstGeom prst="rect">
            <a:avLst/>
          </a:prstGeom>
          <a:ln w="127000" cap="sq">
            <a:no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chemeClr val="accent1"/>
                </a:solidFill>
              </a14:hiddenFill>
            </a:ext>
          </a:extLst>
        </p:spPr>
      </p:pic>
      <p:pic>
        <p:nvPicPr>
          <p:cNvPr id="14"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24786" y="4850862"/>
            <a:ext cx="4993947" cy="2811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Marcador de contenido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24786" y="1773878"/>
            <a:ext cx="3987082" cy="2990311"/>
          </a:xfrm>
          <a:prstGeom prst="rect">
            <a:avLst/>
          </a:prstGeom>
        </p:spPr>
      </p:pic>
      <p:sp>
        <p:nvSpPr>
          <p:cNvPr id="16" name="25 Rectángulo redondeado"/>
          <p:cNvSpPr/>
          <p:nvPr/>
        </p:nvSpPr>
        <p:spPr>
          <a:xfrm>
            <a:off x="1724786" y="814427"/>
            <a:ext cx="3535428" cy="770276"/>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dirty="0" smtClean="0">
                <a:latin typeface="Arial" pitchFamily="34" charset="0"/>
                <a:cs typeface="Arial" pitchFamily="34" charset="0"/>
              </a:rPr>
              <a:t>ESCUELA NAVAL 2009-2012</a:t>
            </a:r>
            <a:endParaRPr lang="es-CL" sz="2800" dirty="0" smtClean="0">
              <a:latin typeface="Arial" pitchFamily="34" charset="0"/>
              <a:cs typeface="Arial" pitchFamily="34" charset="0"/>
            </a:endParaRPr>
          </a:p>
        </p:txBody>
      </p:sp>
    </p:spTree>
    <p:extLst>
      <p:ext uri="{BB962C8B-B14F-4D97-AF65-F5344CB8AC3E}">
        <p14:creationId xmlns:p14="http://schemas.microsoft.com/office/powerpoint/2010/main" val="2787821428"/>
      </p:ext>
    </p:extLst>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4</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2"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19445" y="865047"/>
            <a:ext cx="5362477" cy="357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67236" y="736781"/>
            <a:ext cx="5027128" cy="3770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219445" y="4773497"/>
            <a:ext cx="5678912" cy="3771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Imagen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35310" y="4879327"/>
            <a:ext cx="5503236" cy="3655134"/>
          </a:xfrm>
          <a:prstGeom prst="rect">
            <a:avLst/>
          </a:prstGeom>
        </p:spPr>
      </p:pic>
    </p:spTree>
    <p:extLst>
      <p:ext uri="{BB962C8B-B14F-4D97-AF65-F5344CB8AC3E}">
        <p14:creationId xmlns:p14="http://schemas.microsoft.com/office/powerpoint/2010/main" val="897942445"/>
      </p:ext>
    </p:extLst>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5</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2"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1101" y="945197"/>
            <a:ext cx="4508961" cy="3271638"/>
          </a:xfrm>
          <a:prstGeom prst="rect">
            <a:avLst/>
          </a:prstGeom>
          <a:ln w="127000" cap="sq">
            <a:no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chemeClr val="accent1"/>
                </a:solidFill>
              </a14:hiddenFill>
            </a:ext>
          </a:extLst>
        </p:spPr>
      </p:pic>
      <p:pic>
        <p:nvPicPr>
          <p:cNvPr id="13"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56049" y="4707586"/>
            <a:ext cx="2659063" cy="3988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64323" y="917182"/>
            <a:ext cx="5131737" cy="3408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1443"/>
          <a:stretch/>
        </p:blipFill>
        <p:spPr bwMode="auto">
          <a:xfrm>
            <a:off x="9036380" y="4707586"/>
            <a:ext cx="5156392" cy="3867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6490752"/>
      </p:ext>
    </p:extLst>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6</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1"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14272" y="1636382"/>
            <a:ext cx="5353849" cy="3546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553519" y="1714672"/>
            <a:ext cx="4513166" cy="338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14272" y="5439411"/>
            <a:ext cx="5038038" cy="2840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5000" t="4286" r="-715" b="-4286"/>
          <a:stretch/>
        </p:blipFill>
        <p:spPr bwMode="auto">
          <a:xfrm>
            <a:off x="9574137" y="5425215"/>
            <a:ext cx="4233015" cy="32709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25 Rectángulo redondeado"/>
          <p:cNvSpPr/>
          <p:nvPr/>
        </p:nvSpPr>
        <p:spPr>
          <a:xfrm>
            <a:off x="2014272" y="784055"/>
            <a:ext cx="3535428" cy="770276"/>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dirty="0" smtClean="0">
                <a:latin typeface="Arial" pitchFamily="34" charset="0"/>
                <a:cs typeface="Arial" pitchFamily="34" charset="0"/>
              </a:rPr>
              <a:t>GUARDIAMARINA</a:t>
            </a:r>
            <a:endParaRPr lang="es-CL" sz="2800" dirty="0" smtClean="0">
              <a:latin typeface="Arial" pitchFamily="34" charset="0"/>
              <a:cs typeface="Arial" pitchFamily="34" charset="0"/>
            </a:endParaRPr>
          </a:p>
        </p:txBody>
      </p:sp>
    </p:spTree>
    <p:extLst>
      <p:ext uri="{BB962C8B-B14F-4D97-AF65-F5344CB8AC3E}">
        <p14:creationId xmlns:p14="http://schemas.microsoft.com/office/powerpoint/2010/main" val="3348257732"/>
      </p:ext>
    </p:extLst>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7</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1"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46156" y="1657350"/>
            <a:ext cx="5305114" cy="2984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842877" y="1514303"/>
            <a:ext cx="4878963" cy="3659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11037" r="11690"/>
          <a:stretch/>
        </p:blipFill>
        <p:spPr bwMode="auto">
          <a:xfrm>
            <a:off x="9858266" y="5628700"/>
            <a:ext cx="4946125" cy="280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5"/>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t="17065" r="28026"/>
          <a:stretch/>
        </p:blipFill>
        <p:spPr bwMode="auto">
          <a:xfrm>
            <a:off x="2249026" y="4894579"/>
            <a:ext cx="5180474" cy="3755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descr="Bildergebnis fÃ¼r PETROLERO ALMIRANTE MONTT"/>
          <p:cNvPicPr>
            <a:picLocks noChangeAspect="1" noChangeArrowheads="1"/>
          </p:cNvPicPr>
          <p:nvPr/>
        </p:nvPicPr>
        <p:blipFill rotWithShape="1">
          <a:blip r:embed="rId9">
            <a:extLst>
              <a:ext uri="{28A0092B-C50C-407E-A947-70E740481C1C}">
                <a14:useLocalDpi xmlns:a14="http://schemas.microsoft.com/office/drawing/2010/main" val="0"/>
              </a:ext>
            </a:extLst>
          </a:blip>
          <a:srcRect l="4141" r="15266"/>
          <a:stretch/>
        </p:blipFill>
        <p:spPr bwMode="auto">
          <a:xfrm>
            <a:off x="6202274" y="4161323"/>
            <a:ext cx="4385821" cy="1870655"/>
          </a:xfrm>
          <a:prstGeom prst="rect">
            <a:avLst/>
          </a:prstGeom>
          <a:noFill/>
          <a:extLst>
            <a:ext uri="{909E8E84-426E-40DD-AFC4-6F175D3DCCD1}">
              <a14:hiddenFill xmlns:a14="http://schemas.microsoft.com/office/drawing/2010/main">
                <a:solidFill>
                  <a:srgbClr val="FFFFFF"/>
                </a:solidFill>
              </a14:hiddenFill>
            </a:ext>
          </a:extLst>
        </p:spPr>
      </p:pic>
      <p:sp>
        <p:nvSpPr>
          <p:cNvPr id="16" name="25 Rectángulo redondeado"/>
          <p:cNvSpPr/>
          <p:nvPr/>
        </p:nvSpPr>
        <p:spPr>
          <a:xfrm>
            <a:off x="2146156" y="760523"/>
            <a:ext cx="3535428" cy="770276"/>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dirty="0" smtClean="0">
                <a:latin typeface="Arial" pitchFamily="34" charset="0"/>
                <a:cs typeface="Arial" pitchFamily="34" charset="0"/>
              </a:rPr>
              <a:t>SUBTENIENTE</a:t>
            </a:r>
            <a:endParaRPr lang="es-CL" sz="2800" dirty="0" smtClean="0">
              <a:latin typeface="Arial" pitchFamily="34" charset="0"/>
              <a:cs typeface="Arial" pitchFamily="34" charset="0"/>
            </a:endParaRPr>
          </a:p>
        </p:txBody>
      </p:sp>
    </p:spTree>
    <p:extLst>
      <p:ext uri="{BB962C8B-B14F-4D97-AF65-F5344CB8AC3E}">
        <p14:creationId xmlns:p14="http://schemas.microsoft.com/office/powerpoint/2010/main" val="2181899304"/>
      </p:ext>
    </p:extLst>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8</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46555" y="1094538"/>
            <a:ext cx="5050287" cy="37877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48800" y="4929092"/>
            <a:ext cx="4728056" cy="3546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48800" y="1094538"/>
            <a:ext cx="4728056" cy="3546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r="11418"/>
          <a:stretch/>
        </p:blipFill>
        <p:spPr bwMode="auto">
          <a:xfrm>
            <a:off x="3106372" y="5249290"/>
            <a:ext cx="4267201"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1534455"/>
      </p:ext>
    </p:extLst>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9</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1"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46155" y="1697858"/>
            <a:ext cx="5105651" cy="6045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353550" y="897014"/>
            <a:ext cx="4796790" cy="3597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5"/>
          <p:cNvPicPr>
            <a:picLocks noChangeAspect="1" noChangeArrowheads="1"/>
          </p:cNvPicPr>
          <p:nvPr/>
        </p:nvPicPr>
        <p:blipFill rotWithShape="1">
          <a:blip r:embed="rId7">
            <a:extLst>
              <a:ext uri="{28A0092B-C50C-407E-A947-70E740481C1C}">
                <a14:useLocalDpi xmlns:a14="http://schemas.microsoft.com/office/drawing/2010/main" val="0"/>
              </a:ext>
            </a:extLst>
          </a:blip>
          <a:srcRect t="28208" b="29844"/>
          <a:stretch/>
        </p:blipFill>
        <p:spPr bwMode="auto">
          <a:xfrm>
            <a:off x="9353550" y="4818268"/>
            <a:ext cx="4796790" cy="3577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25 Rectángulo redondeado"/>
          <p:cNvSpPr/>
          <p:nvPr/>
        </p:nvSpPr>
        <p:spPr>
          <a:xfrm>
            <a:off x="2146156" y="750130"/>
            <a:ext cx="3979071" cy="770276"/>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dirty="0" smtClean="0">
                <a:latin typeface="Arial" pitchFamily="34" charset="0"/>
                <a:cs typeface="Arial" pitchFamily="34" charset="0"/>
              </a:rPr>
              <a:t>TENIENTE SEGUNDO</a:t>
            </a:r>
            <a:endParaRPr lang="es-CL" sz="2800" dirty="0" smtClean="0">
              <a:latin typeface="Arial" pitchFamily="34" charset="0"/>
              <a:cs typeface="Arial" pitchFamily="34" charset="0"/>
            </a:endParaRPr>
          </a:p>
        </p:txBody>
      </p:sp>
      <p:pic>
        <p:nvPicPr>
          <p:cNvPr id="3" name="Imagen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5379928" y="2572028"/>
            <a:ext cx="5962389" cy="4471792"/>
          </a:xfrm>
          <a:prstGeom prst="rect">
            <a:avLst/>
          </a:prstGeom>
        </p:spPr>
      </p:pic>
    </p:spTree>
    <p:extLst>
      <p:ext uri="{BB962C8B-B14F-4D97-AF65-F5344CB8AC3E}">
        <p14:creationId xmlns:p14="http://schemas.microsoft.com/office/powerpoint/2010/main" val="458566261"/>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10</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1" name="Imagen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34528" y="875562"/>
            <a:ext cx="6179109" cy="4634332"/>
          </a:xfrm>
          <a:prstGeom prst="rect">
            <a:avLst/>
          </a:prstGeom>
        </p:spPr>
      </p:pic>
      <p:pic>
        <p:nvPicPr>
          <p:cNvPr id="12" name="Imagen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63878" y="4661423"/>
            <a:ext cx="2810880" cy="3747840"/>
          </a:xfrm>
          <a:prstGeom prst="rect">
            <a:avLst/>
          </a:prstGeom>
        </p:spPr>
      </p:pic>
      <p:pic>
        <p:nvPicPr>
          <p:cNvPr id="13" name="Imagen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630374" y="4763394"/>
            <a:ext cx="4725196" cy="3543897"/>
          </a:xfrm>
          <a:prstGeom prst="rect">
            <a:avLst/>
          </a:prstGeom>
        </p:spPr>
      </p:pic>
    </p:spTree>
    <p:extLst>
      <p:ext uri="{BB962C8B-B14F-4D97-AF65-F5344CB8AC3E}">
        <p14:creationId xmlns:p14="http://schemas.microsoft.com/office/powerpoint/2010/main" val="699523208"/>
      </p:ext>
    </p:extLst>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11</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1" name="Imagen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4947" y="2243894"/>
            <a:ext cx="7564896" cy="5043264"/>
          </a:xfrm>
          <a:prstGeom prst="rect">
            <a:avLst/>
          </a:prstGeom>
        </p:spPr>
      </p:pic>
      <p:pic>
        <p:nvPicPr>
          <p:cNvPr id="12" name="Imagen 11">
            <a:extLst>
              <a:ext uri="{FF2B5EF4-FFF2-40B4-BE49-F238E27FC236}"/>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87784" y="2377440"/>
            <a:ext cx="1745871" cy="1530579"/>
          </a:xfrm>
          <a:prstGeom prst="rect">
            <a:avLst/>
          </a:prstGeom>
          <a:effectLst>
            <a:glow>
              <a:srgbClr val="000000"/>
            </a:glow>
            <a:outerShdw blurRad="50800" dist="50800" sx="1000" sy="1000" algn="ctr" rotWithShape="0">
              <a:srgbClr val="000000"/>
            </a:outerShdw>
          </a:effectLst>
        </p:spPr>
      </p:pic>
      <p:pic>
        <p:nvPicPr>
          <p:cNvPr id="13" name="Imagen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24900" y="4692877"/>
            <a:ext cx="3454900" cy="2591175"/>
          </a:xfrm>
          <a:prstGeom prst="rect">
            <a:avLst/>
          </a:prstGeom>
        </p:spPr>
      </p:pic>
      <p:pic>
        <p:nvPicPr>
          <p:cNvPr id="14" name="Imagen 13"/>
          <p:cNvPicPr>
            <a:picLocks noChangeAspect="1"/>
          </p:cNvPicPr>
          <p:nvPr/>
        </p:nvPicPr>
        <p:blipFill rotWithShape="1">
          <a:blip r:embed="rId8" cstate="print">
            <a:extLst>
              <a:ext uri="{28A0092B-C50C-407E-A947-70E740481C1C}">
                <a14:useLocalDpi xmlns:a14="http://schemas.microsoft.com/office/drawing/2010/main" val="0"/>
              </a:ext>
            </a:extLst>
          </a:blip>
          <a:srcRect l="10053" t="24444" r="8389" b="21111"/>
          <a:stretch/>
        </p:blipFill>
        <p:spPr>
          <a:xfrm>
            <a:off x="12816733" y="4368699"/>
            <a:ext cx="2918459" cy="2918459"/>
          </a:xfrm>
          <a:prstGeom prst="rect">
            <a:avLst/>
          </a:prstGeom>
        </p:spPr>
      </p:pic>
      <p:sp>
        <p:nvSpPr>
          <p:cNvPr id="15" name="25 Rectángulo redondeado"/>
          <p:cNvSpPr/>
          <p:nvPr/>
        </p:nvSpPr>
        <p:spPr>
          <a:xfrm>
            <a:off x="2146156" y="750130"/>
            <a:ext cx="3979071" cy="770276"/>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dirty="0" smtClean="0">
                <a:latin typeface="Arial" pitchFamily="34" charset="0"/>
                <a:cs typeface="Arial" pitchFamily="34" charset="0"/>
              </a:rPr>
              <a:t>TENIENTE PRIMERO</a:t>
            </a:r>
            <a:endParaRPr lang="es-CL" sz="2800" dirty="0" smtClean="0">
              <a:latin typeface="Arial" pitchFamily="34" charset="0"/>
              <a:cs typeface="Arial" pitchFamily="34" charset="0"/>
            </a:endParaRPr>
          </a:p>
        </p:txBody>
      </p:sp>
    </p:spTree>
    <p:extLst>
      <p:ext uri="{BB962C8B-B14F-4D97-AF65-F5344CB8AC3E}">
        <p14:creationId xmlns:p14="http://schemas.microsoft.com/office/powerpoint/2010/main" val="3014650900"/>
      </p:ext>
    </p:extLst>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12</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1" name="Imagen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06859" y="839773"/>
            <a:ext cx="5596918" cy="3722169"/>
          </a:xfrm>
          <a:prstGeom prst="rect">
            <a:avLst/>
          </a:prstGeom>
        </p:spPr>
      </p:pic>
      <p:pic>
        <p:nvPicPr>
          <p:cNvPr id="12" name="Imagen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11740" y="838140"/>
            <a:ext cx="5661756" cy="3776348"/>
          </a:xfrm>
          <a:prstGeom prst="rect">
            <a:avLst/>
          </a:prstGeom>
        </p:spPr>
      </p:pic>
      <p:pic>
        <p:nvPicPr>
          <p:cNvPr id="13" name="Imagen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545620" y="4843954"/>
            <a:ext cx="2763980" cy="3685306"/>
          </a:xfrm>
          <a:prstGeom prst="rect">
            <a:avLst/>
          </a:prstGeom>
        </p:spPr>
      </p:pic>
      <p:pic>
        <p:nvPicPr>
          <p:cNvPr id="14" name="Imagen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32777" y="4800714"/>
            <a:ext cx="2745082" cy="3660109"/>
          </a:xfrm>
          <a:prstGeom prst="rect">
            <a:avLst/>
          </a:prstGeom>
        </p:spPr>
      </p:pic>
    </p:spTree>
    <p:extLst>
      <p:ext uri="{BB962C8B-B14F-4D97-AF65-F5344CB8AC3E}">
        <p14:creationId xmlns:p14="http://schemas.microsoft.com/office/powerpoint/2010/main" val="511463209"/>
      </p:ext>
    </p:extLst>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13</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3" name="Image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08222" y="1607748"/>
            <a:ext cx="10231722" cy="6821148"/>
          </a:xfrm>
          <a:prstGeom prst="rect">
            <a:avLst/>
          </a:prstGeom>
        </p:spPr>
      </p:pic>
      <p:sp>
        <p:nvSpPr>
          <p:cNvPr id="13" name="25 Rectángulo redondeado"/>
          <p:cNvSpPr/>
          <p:nvPr/>
        </p:nvSpPr>
        <p:spPr>
          <a:xfrm>
            <a:off x="2146156" y="750130"/>
            <a:ext cx="3979071" cy="770276"/>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dirty="0" smtClean="0">
                <a:latin typeface="Arial" pitchFamily="34" charset="0"/>
                <a:cs typeface="Arial" pitchFamily="34" charset="0"/>
              </a:rPr>
              <a:t>ESCUELA NAVAL 2025-2026</a:t>
            </a:r>
            <a:endParaRPr lang="es-CL" sz="2800" dirty="0" smtClean="0">
              <a:latin typeface="Arial" pitchFamily="34" charset="0"/>
              <a:cs typeface="Arial" pitchFamily="34" charset="0"/>
            </a:endParaRPr>
          </a:p>
        </p:txBody>
      </p:sp>
    </p:spTree>
    <p:extLst>
      <p:ext uri="{BB962C8B-B14F-4D97-AF65-F5344CB8AC3E}">
        <p14:creationId xmlns:p14="http://schemas.microsoft.com/office/powerpoint/2010/main" val="3338011368"/>
      </p:ext>
    </p:extLst>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14</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3" name="Image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1059236" y="2002936"/>
            <a:ext cx="6060143" cy="4045468"/>
          </a:xfrm>
          <a:prstGeom prst="rect">
            <a:avLst/>
          </a:prstGeom>
        </p:spPr>
      </p:pic>
      <p:pic>
        <p:nvPicPr>
          <p:cNvPr id="6" name="Imagen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22756" y="1511765"/>
            <a:ext cx="7718612" cy="5145741"/>
          </a:xfrm>
          <a:prstGeom prst="rect">
            <a:avLst/>
          </a:prstGeom>
        </p:spPr>
      </p:pic>
    </p:spTree>
    <p:extLst>
      <p:ext uri="{BB962C8B-B14F-4D97-AF65-F5344CB8AC3E}">
        <p14:creationId xmlns:p14="http://schemas.microsoft.com/office/powerpoint/2010/main" val="3280620641"/>
      </p:ext>
    </p:extLst>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15</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3" name="Image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66391" y="1188834"/>
            <a:ext cx="3686889" cy="5528607"/>
          </a:xfrm>
          <a:prstGeom prst="rect">
            <a:avLst/>
          </a:prstGeom>
        </p:spPr>
      </p:pic>
      <p:pic>
        <p:nvPicPr>
          <p:cNvPr id="6" name="Imagen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480800" y="1184078"/>
            <a:ext cx="3709918" cy="5563139"/>
          </a:xfrm>
          <a:prstGeom prst="rect">
            <a:avLst/>
          </a:prstGeom>
        </p:spPr>
      </p:pic>
      <p:pic>
        <p:nvPicPr>
          <p:cNvPr id="7" name="Imagen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59826" y="1184078"/>
            <a:ext cx="5928513" cy="3952342"/>
          </a:xfrm>
          <a:prstGeom prst="rect">
            <a:avLst/>
          </a:prstGeom>
        </p:spPr>
      </p:pic>
      <p:pic>
        <p:nvPicPr>
          <p:cNvPr id="8" name="Imagen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11874" y="5011988"/>
            <a:ext cx="5224418" cy="3482945"/>
          </a:xfrm>
          <a:prstGeom prst="rect">
            <a:avLst/>
          </a:prstGeom>
        </p:spPr>
      </p:pic>
    </p:spTree>
    <p:extLst>
      <p:ext uri="{BB962C8B-B14F-4D97-AF65-F5344CB8AC3E}">
        <p14:creationId xmlns:p14="http://schemas.microsoft.com/office/powerpoint/2010/main" val="2495277544"/>
      </p:ext>
    </p:extLst>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16</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1" name="Imagen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19144" y="853384"/>
            <a:ext cx="3662050" cy="2746538"/>
          </a:xfrm>
          <a:prstGeom prst="rect">
            <a:avLst/>
          </a:prstGeom>
        </p:spPr>
      </p:pic>
      <p:pic>
        <p:nvPicPr>
          <p:cNvPr id="12" name="Imagen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33840" y="853384"/>
            <a:ext cx="5127090" cy="3417571"/>
          </a:xfrm>
          <a:prstGeom prst="rect">
            <a:avLst/>
          </a:prstGeom>
        </p:spPr>
      </p:pic>
      <p:pic>
        <p:nvPicPr>
          <p:cNvPr id="13" name="Imagen 12"/>
          <p:cNvPicPr>
            <a:picLocks noChangeAspect="1"/>
          </p:cNvPicPr>
          <p:nvPr/>
        </p:nvPicPr>
        <p:blipFill rotWithShape="1">
          <a:blip r:embed="rId7" cstate="print">
            <a:extLst>
              <a:ext uri="{28A0092B-C50C-407E-A947-70E740481C1C}">
                <a14:useLocalDpi xmlns:a14="http://schemas.microsoft.com/office/drawing/2010/main" val="0"/>
              </a:ext>
            </a:extLst>
          </a:blip>
          <a:srcRect l="4074" t="11111" r="5555" b="12223"/>
          <a:stretch/>
        </p:blipFill>
        <p:spPr>
          <a:xfrm>
            <a:off x="1930204" y="853384"/>
            <a:ext cx="3242492" cy="3667737"/>
          </a:xfrm>
          <a:prstGeom prst="rect">
            <a:avLst/>
          </a:prstGeom>
        </p:spPr>
      </p:pic>
      <p:pic>
        <p:nvPicPr>
          <p:cNvPr id="14" name="Imagen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33840" y="4731261"/>
            <a:ext cx="5199380" cy="3899535"/>
          </a:xfrm>
          <a:prstGeom prst="rect">
            <a:avLst/>
          </a:prstGeom>
        </p:spPr>
      </p:pic>
      <p:pic>
        <p:nvPicPr>
          <p:cNvPr id="15" name="Imagen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30204" y="4731261"/>
            <a:ext cx="5110676" cy="3833007"/>
          </a:xfrm>
          <a:prstGeom prst="rect">
            <a:avLst/>
          </a:prstGeom>
        </p:spPr>
      </p:pic>
    </p:spTree>
    <p:extLst>
      <p:ext uri="{BB962C8B-B14F-4D97-AF65-F5344CB8AC3E}">
        <p14:creationId xmlns:p14="http://schemas.microsoft.com/office/powerpoint/2010/main" val="928679971"/>
      </p:ext>
    </p:extLst>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17</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11" name="25 Rectángulo redondeado"/>
          <p:cNvSpPr/>
          <p:nvPr/>
        </p:nvSpPr>
        <p:spPr>
          <a:xfrm>
            <a:off x="2096052" y="822117"/>
            <a:ext cx="13448748" cy="1379295"/>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smtClean="0">
                <a:latin typeface="Arial" pitchFamily="34" charset="0"/>
                <a:cs typeface="Arial" pitchFamily="34" charset="0"/>
              </a:rPr>
              <a:t>QUE ESPERO DE USTEDES…</a:t>
            </a:r>
          </a:p>
          <a:p>
            <a:pPr algn="ctr"/>
            <a:endParaRPr lang="es-ES" sz="2800" dirty="0" smtClean="0">
              <a:latin typeface="Arial" pitchFamily="34" charset="0"/>
              <a:cs typeface="Arial" pitchFamily="34" charset="0"/>
            </a:endParaRPr>
          </a:p>
          <a:p>
            <a:r>
              <a:rPr lang="es-ES" sz="2800" dirty="0" smtClean="0">
                <a:latin typeface="Arial" pitchFamily="34" charset="0"/>
                <a:cs typeface="Arial" pitchFamily="34" charset="0"/>
              </a:rPr>
              <a:t>TRABAJO EN EQUIPO AL 110% SUMADO A ACTIVIDADES DE CAMARADERÍA.</a:t>
            </a:r>
            <a:endParaRPr lang="es-CL" sz="2800" dirty="0" smtClean="0">
              <a:latin typeface="Arial" pitchFamily="34" charset="0"/>
              <a:cs typeface="Arial" pitchFamily="34" charset="0"/>
            </a:endParaRPr>
          </a:p>
        </p:txBody>
      </p:sp>
      <p:pic>
        <p:nvPicPr>
          <p:cNvPr id="12" name="Imagen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96052" y="2496447"/>
            <a:ext cx="3604431" cy="2402954"/>
          </a:xfrm>
          <a:prstGeom prst="rect">
            <a:avLst/>
          </a:prstGeom>
        </p:spPr>
      </p:pic>
      <p:pic>
        <p:nvPicPr>
          <p:cNvPr id="13" name="Imagen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31732" y="2504999"/>
            <a:ext cx="3203939" cy="2402954"/>
          </a:xfrm>
          <a:prstGeom prst="rect">
            <a:avLst/>
          </a:prstGeom>
        </p:spPr>
      </p:pic>
      <p:pic>
        <p:nvPicPr>
          <p:cNvPr id="3" name="Imagen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002682" y="2496447"/>
            <a:ext cx="3215341" cy="2411506"/>
          </a:xfrm>
          <a:prstGeom prst="rect">
            <a:avLst/>
          </a:prstGeom>
        </p:spPr>
      </p:pic>
      <p:sp>
        <p:nvSpPr>
          <p:cNvPr id="15" name="25 Rectángulo redondeado"/>
          <p:cNvSpPr/>
          <p:nvPr/>
        </p:nvSpPr>
        <p:spPr>
          <a:xfrm>
            <a:off x="2096052" y="5128634"/>
            <a:ext cx="13448748" cy="3567547"/>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800" dirty="0" smtClean="0">
              <a:latin typeface="Arial" pitchFamily="34" charset="0"/>
              <a:cs typeface="Arial" pitchFamily="34" charset="0"/>
            </a:endParaRPr>
          </a:p>
          <a:p>
            <a:pPr algn="ctr"/>
            <a:endParaRPr lang="es-ES" sz="2800" dirty="0" smtClean="0">
              <a:latin typeface="Arial" pitchFamily="34" charset="0"/>
              <a:cs typeface="Arial" pitchFamily="34" charset="0"/>
            </a:endParaRPr>
          </a:p>
          <a:p>
            <a:pPr algn="ctr"/>
            <a:endParaRPr lang="es-ES" sz="2800" dirty="0">
              <a:latin typeface="Arial" pitchFamily="34" charset="0"/>
              <a:cs typeface="Arial" pitchFamily="34" charset="0"/>
            </a:endParaRPr>
          </a:p>
          <a:p>
            <a:pPr algn="ctr"/>
            <a:endParaRPr lang="es-ES" sz="2800" dirty="0" smtClean="0">
              <a:latin typeface="Arial" pitchFamily="34" charset="0"/>
              <a:cs typeface="Arial" pitchFamily="34" charset="0"/>
            </a:endParaRPr>
          </a:p>
          <a:p>
            <a:pPr algn="ctr"/>
            <a:r>
              <a:rPr lang="es-ES" sz="2400" dirty="0" smtClean="0">
                <a:latin typeface="Arial" pitchFamily="34" charset="0"/>
                <a:cs typeface="Arial" pitchFamily="34" charset="0"/>
              </a:rPr>
              <a:t>METAS DE LA DIVISIÓN 2026…</a:t>
            </a:r>
          </a:p>
          <a:p>
            <a:endParaRPr lang="es-ES" sz="2400" dirty="0" smtClean="0">
              <a:latin typeface="Arial" pitchFamily="34" charset="0"/>
              <a:cs typeface="Arial" pitchFamily="34" charset="0"/>
            </a:endParaRPr>
          </a:p>
          <a:p>
            <a:r>
              <a:rPr lang="es-ES" sz="2400" dirty="0" smtClean="0">
                <a:latin typeface="Arial" pitchFamily="34" charset="0"/>
                <a:cs typeface="Arial" pitchFamily="34" charset="0"/>
              </a:rPr>
              <a:t>LAUTARO</a:t>
            </a:r>
          </a:p>
          <a:p>
            <a:r>
              <a:rPr lang="es-ES" sz="2400" dirty="0" smtClean="0">
                <a:latin typeface="Arial" pitchFamily="34" charset="0"/>
                <a:cs typeface="Arial" pitchFamily="34" charset="0"/>
              </a:rPr>
              <a:t>CAUPOLICÁN</a:t>
            </a:r>
          </a:p>
          <a:p>
            <a:r>
              <a:rPr lang="es-ES" sz="2400" dirty="0" smtClean="0">
                <a:latin typeface="Arial" pitchFamily="34" charset="0"/>
                <a:cs typeface="Arial" pitchFamily="34" charset="0"/>
              </a:rPr>
              <a:t>FCF MOTES</a:t>
            </a:r>
          </a:p>
          <a:p>
            <a:r>
              <a:rPr lang="es-ES" sz="2400" dirty="0" smtClean="0">
                <a:latin typeface="Arial" pitchFamily="34" charset="0"/>
                <a:cs typeface="Arial" pitchFamily="34" charset="0"/>
              </a:rPr>
              <a:t>SITUACIÓN ACADÉMICA MOTES</a:t>
            </a:r>
          </a:p>
          <a:p>
            <a:r>
              <a:rPr lang="es-ES" sz="2400" dirty="0" smtClean="0">
                <a:latin typeface="Arial" pitchFamily="34" charset="0"/>
                <a:cs typeface="Arial" pitchFamily="34" charset="0"/>
              </a:rPr>
              <a:t>EVENTOS</a:t>
            </a:r>
          </a:p>
          <a:p>
            <a:r>
              <a:rPr lang="es-ES" sz="2400" dirty="0" smtClean="0">
                <a:latin typeface="Arial" pitchFamily="34" charset="0"/>
                <a:cs typeface="Arial" pitchFamily="34" charset="0"/>
              </a:rPr>
              <a:t>SER PROACTIVOS, RESUMIR EL PROBLEMA, Y QUE VAYA CON UNA SOLUCION.</a:t>
            </a:r>
          </a:p>
          <a:p>
            <a:endParaRPr lang="es-ES" sz="2800" dirty="0" smtClean="0">
              <a:latin typeface="Arial" pitchFamily="34" charset="0"/>
              <a:cs typeface="Arial" pitchFamily="34" charset="0"/>
            </a:endParaRPr>
          </a:p>
          <a:p>
            <a:endParaRPr lang="es-ES" sz="2800" dirty="0" smtClean="0">
              <a:latin typeface="Arial" pitchFamily="34" charset="0"/>
              <a:cs typeface="Arial" pitchFamily="34" charset="0"/>
            </a:endParaRPr>
          </a:p>
          <a:p>
            <a:pPr algn="ctr"/>
            <a:endParaRPr lang="es-ES" sz="2800" dirty="0" smtClean="0">
              <a:latin typeface="Arial" pitchFamily="34" charset="0"/>
              <a:cs typeface="Arial" pitchFamily="34" charset="0"/>
            </a:endParaRPr>
          </a:p>
          <a:p>
            <a:pPr algn="ctr"/>
            <a:r>
              <a:rPr lang="es-ES" sz="2800" dirty="0" smtClean="0">
                <a:latin typeface="Arial" pitchFamily="34" charset="0"/>
                <a:cs typeface="Arial" pitchFamily="34" charset="0"/>
              </a:rPr>
              <a:t>.</a:t>
            </a:r>
            <a:endParaRPr lang="es-CL" sz="2800" dirty="0" smtClean="0">
              <a:latin typeface="Arial" pitchFamily="34" charset="0"/>
              <a:cs typeface="Arial" pitchFamily="34" charset="0"/>
            </a:endParaRPr>
          </a:p>
        </p:txBody>
      </p:sp>
    </p:spTree>
    <p:extLst>
      <p:ext uri="{BB962C8B-B14F-4D97-AF65-F5344CB8AC3E}">
        <p14:creationId xmlns:p14="http://schemas.microsoft.com/office/powerpoint/2010/main" val="2583785278"/>
      </p:ext>
    </p:extLst>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18</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11" name="25 Rectángulo redondeado"/>
          <p:cNvSpPr/>
          <p:nvPr/>
        </p:nvSpPr>
        <p:spPr>
          <a:xfrm>
            <a:off x="2096052" y="822117"/>
            <a:ext cx="13448748" cy="7653017"/>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latin typeface="Arial" pitchFamily="34" charset="0"/>
                <a:cs typeface="Arial" pitchFamily="34" charset="0"/>
              </a:rPr>
              <a:t>OBSERVACIONES AÑO 2025</a:t>
            </a:r>
          </a:p>
          <a:p>
            <a:endParaRPr lang="es-ES" sz="2400" dirty="0">
              <a:latin typeface="Arial" pitchFamily="34" charset="0"/>
              <a:cs typeface="Arial" pitchFamily="34" charset="0"/>
            </a:endParaRPr>
          </a:p>
          <a:p>
            <a:r>
              <a:rPr lang="es-ES" sz="2200" dirty="0" smtClean="0">
                <a:latin typeface="Arial" pitchFamily="34" charset="0"/>
                <a:cs typeface="Arial" pitchFamily="34" charset="0"/>
              </a:rPr>
              <a:t>CADETES NO SABEN SUBIR CUERDA </a:t>
            </a:r>
          </a:p>
          <a:p>
            <a:r>
              <a:rPr lang="es-ES" sz="2200" dirty="0" smtClean="0">
                <a:latin typeface="Arial" pitchFamily="34" charset="0"/>
                <a:cs typeface="Arial" pitchFamily="34" charset="0"/>
              </a:rPr>
              <a:t>CADETES NO SABEN LANZAR LA BALA</a:t>
            </a:r>
          </a:p>
          <a:p>
            <a:r>
              <a:rPr lang="es-ES" sz="2200" dirty="0" smtClean="0">
                <a:latin typeface="Arial" pitchFamily="34" charset="0"/>
                <a:cs typeface="Arial" pitchFamily="34" charset="0"/>
              </a:rPr>
              <a:t>CADETES NO SABIAN VESTIRSE PARA LA TENIDA DE PARADA</a:t>
            </a:r>
          </a:p>
          <a:p>
            <a:r>
              <a:rPr lang="es-ES" sz="2200" dirty="0" smtClean="0">
                <a:latin typeface="Arial" pitchFamily="34" charset="0"/>
                <a:cs typeface="Arial" pitchFamily="34" charset="0"/>
              </a:rPr>
              <a:t>CADETES SE FUERON A RETIRO SOLOS, SIN SER DESPEDIDOS</a:t>
            </a:r>
          </a:p>
          <a:p>
            <a:r>
              <a:rPr lang="es-ES" sz="2200" dirty="0" smtClean="0">
                <a:latin typeface="Arial" pitchFamily="34" charset="0"/>
                <a:cs typeface="Arial" pitchFamily="34" charset="0"/>
              </a:rPr>
              <a:t>FILTRO DE LAS PETICIONES</a:t>
            </a:r>
          </a:p>
          <a:p>
            <a:r>
              <a:rPr lang="es-ES" sz="2200" dirty="0" smtClean="0">
                <a:latin typeface="Arial" pitchFamily="34" charset="0"/>
                <a:cs typeface="Arial" pitchFamily="34" charset="0"/>
              </a:rPr>
              <a:t>CADETES NO SABEN LAS CONDICIONES PARA SACAR LA V</a:t>
            </a:r>
          </a:p>
          <a:p>
            <a:r>
              <a:rPr lang="es-ES" sz="2200" dirty="0" smtClean="0">
                <a:latin typeface="Arial" pitchFamily="34" charset="0"/>
                <a:cs typeface="Arial" pitchFamily="34" charset="0"/>
              </a:rPr>
              <a:t>CINTA EMBALAJE</a:t>
            </a:r>
          </a:p>
          <a:p>
            <a:r>
              <a:rPr lang="es-ES" sz="2200" dirty="0" smtClean="0">
                <a:latin typeface="Arial" pitchFamily="34" charset="0"/>
                <a:cs typeface="Arial" pitchFamily="34" charset="0"/>
              </a:rPr>
              <a:t>BETUN DE ZAPATOS</a:t>
            </a:r>
          </a:p>
          <a:p>
            <a:r>
              <a:rPr lang="es-ES" sz="2200" dirty="0" smtClean="0">
                <a:latin typeface="Arial" pitchFamily="34" charset="0"/>
                <a:cs typeface="Arial" pitchFamily="34" charset="0"/>
              </a:rPr>
              <a:t>LOS BRIGADIERES NOVIEMBRE NO SABIAN CERRAR LA HOJA DEL LJ</a:t>
            </a:r>
          </a:p>
          <a:p>
            <a:r>
              <a:rPr lang="es-ES" sz="2200" dirty="0" smtClean="0">
                <a:latin typeface="Arial" pitchFamily="34" charset="0"/>
                <a:cs typeface="Arial" pitchFamily="34" charset="0"/>
              </a:rPr>
              <a:t>MALAS INSTRUCCIONES</a:t>
            </a:r>
          </a:p>
          <a:p>
            <a:r>
              <a:rPr lang="es-ES" sz="2200" dirty="0" smtClean="0">
                <a:latin typeface="Arial" pitchFamily="34" charset="0"/>
                <a:cs typeface="Arial" pitchFamily="34" charset="0"/>
              </a:rPr>
              <a:t>USAR TELEFONO ENTREPUENTE</a:t>
            </a:r>
          </a:p>
          <a:p>
            <a:r>
              <a:rPr lang="es-ES" sz="2200" dirty="0" smtClean="0">
                <a:latin typeface="Arial" pitchFamily="34" charset="0"/>
                <a:cs typeface="Arial" pitchFamily="34" charset="0"/>
              </a:rPr>
              <a:t>CADETES NO TIENEN APODERADO EN VIÑA</a:t>
            </a:r>
          </a:p>
          <a:p>
            <a:r>
              <a:rPr lang="es-ES" sz="2200" dirty="0" smtClean="0">
                <a:latin typeface="Arial" pitchFamily="34" charset="0"/>
                <a:cs typeface="Arial" pitchFamily="34" charset="0"/>
              </a:rPr>
              <a:t>DIVISIONES HACEN UNA COSA OTRAS NO LO HACEN…</a:t>
            </a:r>
          </a:p>
          <a:p>
            <a:r>
              <a:rPr lang="es-ES" sz="2200" dirty="0" smtClean="0">
                <a:latin typeface="Arial" pitchFamily="34" charset="0"/>
                <a:cs typeface="Arial" pitchFamily="34" charset="0"/>
              </a:rPr>
              <a:t>CADETES NO SALEN EN VIÑA… NO CONOCEN REÑACA</a:t>
            </a:r>
          </a:p>
          <a:p>
            <a:r>
              <a:rPr lang="es-ES" sz="2200" dirty="0" smtClean="0">
                <a:latin typeface="Arial" pitchFamily="34" charset="0"/>
                <a:cs typeface="Arial" pitchFamily="34" charset="0"/>
              </a:rPr>
              <a:t>LOS BRIGADIERES NO SABEN CALENDARIO ACADEMICO DE CDS</a:t>
            </a:r>
          </a:p>
          <a:p>
            <a:r>
              <a:rPr lang="es-ES" sz="2200" dirty="0" smtClean="0">
                <a:latin typeface="Arial" pitchFamily="34" charset="0"/>
                <a:cs typeface="Arial" pitchFamily="34" charset="0"/>
              </a:rPr>
              <a:t>NO BUSQUEN EL LJ DEL CADETE</a:t>
            </a:r>
          </a:p>
          <a:p>
            <a:r>
              <a:rPr lang="es-ES" sz="2200" dirty="0" smtClean="0">
                <a:latin typeface="Arial" pitchFamily="34" charset="0"/>
                <a:cs typeface="Arial" pitchFamily="34" charset="0"/>
              </a:rPr>
              <a:t>CADETES RINDEN FCF SAF</a:t>
            </a:r>
          </a:p>
          <a:p>
            <a:r>
              <a:rPr lang="es-ES" sz="2200" dirty="0" smtClean="0">
                <a:latin typeface="Arial" pitchFamily="34" charset="0"/>
                <a:cs typeface="Arial" pitchFamily="34" charset="0"/>
              </a:rPr>
              <a:t>LAS SALAS DE CLASES SON DE LOS CADETES (MURALEES)</a:t>
            </a:r>
          </a:p>
          <a:p>
            <a:pPr algn="ctr"/>
            <a:endParaRPr lang="es-CL" sz="2800" dirty="0" smtClean="0">
              <a:latin typeface="Arial" pitchFamily="34" charset="0"/>
              <a:cs typeface="Arial" pitchFamily="34" charset="0"/>
            </a:endParaRPr>
          </a:p>
        </p:txBody>
      </p:sp>
    </p:spTree>
    <p:extLst>
      <p:ext uri="{BB962C8B-B14F-4D97-AF65-F5344CB8AC3E}">
        <p14:creationId xmlns:p14="http://schemas.microsoft.com/office/powerpoint/2010/main" val="1743721009"/>
      </p:ext>
    </p:extLst>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19</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11" name="25 Rectángulo redondeado"/>
          <p:cNvSpPr/>
          <p:nvPr/>
        </p:nvSpPr>
        <p:spPr>
          <a:xfrm>
            <a:off x="2096052" y="822117"/>
            <a:ext cx="13448748" cy="7653017"/>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400" dirty="0" smtClean="0">
              <a:latin typeface="Arial" pitchFamily="34" charset="0"/>
              <a:cs typeface="Arial" pitchFamily="34" charset="0"/>
            </a:endParaRPr>
          </a:p>
          <a:p>
            <a:pPr algn="ctr"/>
            <a:endParaRPr lang="es-ES" sz="2400" dirty="0">
              <a:latin typeface="Arial" pitchFamily="34" charset="0"/>
              <a:cs typeface="Arial" pitchFamily="34" charset="0"/>
            </a:endParaRPr>
          </a:p>
          <a:p>
            <a:pPr algn="ctr"/>
            <a:endParaRPr lang="es-ES" sz="2400" dirty="0" smtClean="0">
              <a:latin typeface="Arial" pitchFamily="34" charset="0"/>
              <a:cs typeface="Arial" pitchFamily="34" charset="0"/>
            </a:endParaRPr>
          </a:p>
          <a:p>
            <a:pPr algn="ctr"/>
            <a:endParaRPr lang="es-ES" sz="2400" dirty="0">
              <a:latin typeface="Arial" pitchFamily="34" charset="0"/>
              <a:cs typeface="Arial" pitchFamily="34" charset="0"/>
            </a:endParaRPr>
          </a:p>
          <a:p>
            <a:pPr algn="ctr"/>
            <a:endParaRPr lang="es-ES" sz="2400" dirty="0" smtClean="0">
              <a:latin typeface="Arial" pitchFamily="34" charset="0"/>
              <a:cs typeface="Arial" pitchFamily="34" charset="0"/>
            </a:endParaRPr>
          </a:p>
          <a:p>
            <a:pPr algn="ctr"/>
            <a:r>
              <a:rPr lang="es-ES" sz="2400" dirty="0" smtClean="0">
                <a:latin typeface="Arial" pitchFamily="34" charset="0"/>
                <a:cs typeface="Arial" pitchFamily="34" charset="0"/>
              </a:rPr>
              <a:t>OBSERVACIONES AÑO 2025</a:t>
            </a:r>
          </a:p>
          <a:p>
            <a:endParaRPr lang="es-ES" sz="2400" dirty="0">
              <a:latin typeface="Arial" pitchFamily="34" charset="0"/>
              <a:cs typeface="Arial" pitchFamily="34" charset="0"/>
            </a:endParaRPr>
          </a:p>
          <a:p>
            <a:r>
              <a:rPr lang="es-ES" sz="2200" dirty="0" smtClean="0">
                <a:latin typeface="Arial" pitchFamily="34" charset="0"/>
                <a:cs typeface="Arial" pitchFamily="34" charset="0"/>
              </a:rPr>
              <a:t>CADETES COMEN CON GORRO DE LANA EN EL COMEDOR</a:t>
            </a:r>
          </a:p>
          <a:p>
            <a:r>
              <a:rPr lang="es-ES" sz="2200" dirty="0" smtClean="0">
                <a:latin typeface="Arial" pitchFamily="34" charset="0"/>
                <a:cs typeface="Arial" pitchFamily="34" charset="0"/>
              </a:rPr>
              <a:t>EN EL EMBARCO LAS RELACIONES AFECTIVAS</a:t>
            </a:r>
          </a:p>
          <a:p>
            <a:r>
              <a:rPr lang="es-ES" sz="2200" dirty="0" smtClean="0">
                <a:latin typeface="Arial" pitchFamily="34" charset="0"/>
                <a:cs typeface="Arial" pitchFamily="34" charset="0"/>
              </a:rPr>
              <a:t>NO SABEN LA VIDA DE SUS CADETES</a:t>
            </a:r>
          </a:p>
          <a:p>
            <a:r>
              <a:rPr lang="es-ES" sz="2200" dirty="0" smtClean="0">
                <a:latin typeface="Arial" pitchFamily="34" charset="0"/>
                <a:cs typeface="Arial" pitchFamily="34" charset="0"/>
              </a:rPr>
              <a:t>CASOS FAMILIARES GRAVES…CANCER</a:t>
            </a:r>
          </a:p>
          <a:p>
            <a:r>
              <a:rPr lang="es-ES" sz="2200" dirty="0" smtClean="0">
                <a:latin typeface="Arial" pitchFamily="34" charset="0"/>
                <a:cs typeface="Arial" pitchFamily="34" charset="0"/>
              </a:rPr>
              <a:t>NO HAGAN LAS COSAS QUE NO LES GUSTAN QUE LE HICIERAN A USTEDES</a:t>
            </a:r>
          </a:p>
          <a:p>
            <a:r>
              <a:rPr lang="es-ES" sz="2200" dirty="0" smtClean="0">
                <a:latin typeface="Arial" pitchFamily="34" charset="0"/>
                <a:cs typeface="Arial" pitchFamily="34" charset="0"/>
              </a:rPr>
              <a:t>EL FORMATO DE LAS CALIFAS ENTRE LAS DIVISIONES</a:t>
            </a:r>
          </a:p>
          <a:p>
            <a:r>
              <a:rPr lang="es-ES" sz="2200" dirty="0" smtClean="0">
                <a:latin typeface="Arial" pitchFamily="34" charset="0"/>
                <a:cs typeface="Arial" pitchFamily="34" charset="0"/>
              </a:rPr>
              <a:t>TODAS LAS ORDENES ENTRE LAS DIVISIONES, FORMATOS DISTINTOS… QUE PASA DESPUÉS CON ESOS FORMATOS, DONDE SE VAN…</a:t>
            </a:r>
          </a:p>
          <a:p>
            <a:r>
              <a:rPr lang="es-ES" sz="2200" dirty="0" smtClean="0">
                <a:latin typeface="Arial" pitchFamily="34" charset="0"/>
                <a:cs typeface="Arial" pitchFamily="34" charset="0"/>
              </a:rPr>
              <a:t>FORMATO DE ENTREGA DE NOVEDADES DE LA CAMPAÑA NAUTICA</a:t>
            </a:r>
          </a:p>
          <a:p>
            <a:r>
              <a:rPr lang="es-ES" sz="2200" dirty="0" smtClean="0">
                <a:latin typeface="Arial" pitchFamily="34" charset="0"/>
                <a:cs typeface="Arial" pitchFamily="34" charset="0"/>
              </a:rPr>
              <a:t>PROCESO CPO UNA VERGÜENZA</a:t>
            </a:r>
          </a:p>
          <a:p>
            <a:r>
              <a:rPr lang="es-ES" sz="2200" dirty="0" smtClean="0">
                <a:latin typeface="Arial" pitchFamily="34" charset="0"/>
                <a:cs typeface="Arial" pitchFamily="34" charset="0"/>
              </a:rPr>
              <a:t>TOMA DE CONOCIMIENTO DE LOS CPO MALISIMOS.</a:t>
            </a:r>
          </a:p>
          <a:p>
            <a:r>
              <a:rPr lang="es-ES" sz="2200" dirty="0" smtClean="0">
                <a:latin typeface="Arial" pitchFamily="34" charset="0"/>
                <a:cs typeface="Arial" pitchFamily="34" charset="0"/>
              </a:rPr>
              <a:t>QUE SIGNIFICA SER UN R1… QUE COSAS PEDIRLE A UN R1.</a:t>
            </a:r>
          </a:p>
          <a:p>
            <a:r>
              <a:rPr lang="es-ES" sz="2200" dirty="0" smtClean="0">
                <a:latin typeface="Arial" pitchFamily="34" charset="0"/>
                <a:cs typeface="Arial" pitchFamily="34" charset="0"/>
              </a:rPr>
              <a:t>EL OFICIAL DE DIVISION TAMBIEN TIENE PROBLEMAS. DIAS BUENOS MALOS, ETC.</a:t>
            </a:r>
          </a:p>
          <a:p>
            <a:r>
              <a:rPr lang="es-ES" sz="2200" dirty="0" smtClean="0">
                <a:latin typeface="Arial" pitchFamily="34" charset="0"/>
                <a:cs typeface="Arial" pitchFamily="34" charset="0"/>
              </a:rPr>
              <a:t>REGALOS PARA LA ISLA NADIE LOS COORDINÓ</a:t>
            </a:r>
          </a:p>
          <a:p>
            <a:r>
              <a:rPr lang="es-ES" sz="2200" dirty="0" smtClean="0">
                <a:latin typeface="Arial" pitchFamily="34" charset="0"/>
                <a:cs typeface="Arial" pitchFamily="34" charset="0"/>
              </a:rPr>
              <a:t>EL OFICIAL DE DIVISION MIDIENDO VASTA</a:t>
            </a:r>
          </a:p>
          <a:p>
            <a:r>
              <a:rPr lang="es-ES" sz="2200" dirty="0" smtClean="0">
                <a:latin typeface="Arial" pitchFamily="34" charset="0"/>
                <a:cs typeface="Arial" pitchFamily="34" charset="0"/>
              </a:rPr>
              <a:t>EL OFICIAL DE DIVISIÓN CORRIENDO POR LOS PATIOS PARA MATERIALIZAR UNA ACTIVIDAD</a:t>
            </a:r>
          </a:p>
          <a:p>
            <a:r>
              <a:rPr lang="es-ES" sz="2200" dirty="0" smtClean="0">
                <a:latin typeface="Arial" pitchFamily="34" charset="0"/>
                <a:cs typeface="Arial" pitchFamily="34" charset="0"/>
              </a:rPr>
              <a:t>NO DEJAN QUE EL CADETE HABLE CON EL OF DE DIVISÓN. </a:t>
            </a:r>
          </a:p>
          <a:p>
            <a:endParaRPr lang="es-ES" sz="2400" dirty="0" smtClean="0">
              <a:latin typeface="Arial" pitchFamily="34" charset="0"/>
              <a:cs typeface="Arial" pitchFamily="34" charset="0"/>
            </a:endParaRPr>
          </a:p>
          <a:p>
            <a:endParaRPr lang="es-ES" sz="2400" dirty="0" smtClean="0">
              <a:latin typeface="Arial" pitchFamily="34" charset="0"/>
              <a:cs typeface="Arial" pitchFamily="34" charset="0"/>
            </a:endParaRPr>
          </a:p>
          <a:p>
            <a:endParaRPr lang="es-ES" sz="2400" dirty="0" smtClean="0">
              <a:latin typeface="Arial" pitchFamily="34" charset="0"/>
              <a:cs typeface="Arial" pitchFamily="34" charset="0"/>
            </a:endParaRPr>
          </a:p>
          <a:p>
            <a:endParaRPr lang="es-ES" sz="2800" dirty="0" smtClean="0">
              <a:latin typeface="Arial" pitchFamily="34" charset="0"/>
              <a:cs typeface="Arial" pitchFamily="34" charset="0"/>
            </a:endParaRPr>
          </a:p>
          <a:p>
            <a:pPr algn="ctr"/>
            <a:endParaRPr lang="es-CL" sz="2800" dirty="0" smtClean="0">
              <a:latin typeface="Arial" pitchFamily="34" charset="0"/>
              <a:cs typeface="Arial" pitchFamily="34" charset="0"/>
            </a:endParaRPr>
          </a:p>
        </p:txBody>
      </p:sp>
    </p:spTree>
    <p:extLst>
      <p:ext uri="{BB962C8B-B14F-4D97-AF65-F5344CB8AC3E}">
        <p14:creationId xmlns:p14="http://schemas.microsoft.com/office/powerpoint/2010/main" val="561297721"/>
      </p:ext>
    </p:extLst>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20</a:t>
            </a:fld>
            <a:endParaRPr lang="es-CL" dirty="0">
              <a:solidFill>
                <a:srgbClr val="FFFF00"/>
              </a:solidFill>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11" name="25 Rectángulo redondeado"/>
          <p:cNvSpPr/>
          <p:nvPr/>
        </p:nvSpPr>
        <p:spPr>
          <a:xfrm>
            <a:off x="2096052" y="822117"/>
            <a:ext cx="13448748" cy="7653017"/>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400" dirty="0" smtClean="0">
              <a:latin typeface="Arial" pitchFamily="34" charset="0"/>
              <a:cs typeface="Arial" pitchFamily="34" charset="0"/>
            </a:endParaRPr>
          </a:p>
          <a:p>
            <a:pPr algn="ctr"/>
            <a:endParaRPr lang="es-ES" sz="2400" dirty="0">
              <a:latin typeface="Arial" pitchFamily="34" charset="0"/>
              <a:cs typeface="Arial" pitchFamily="34" charset="0"/>
            </a:endParaRPr>
          </a:p>
          <a:p>
            <a:pPr algn="ctr"/>
            <a:endParaRPr lang="es-ES" sz="2400" dirty="0" smtClean="0">
              <a:latin typeface="Arial" pitchFamily="34" charset="0"/>
              <a:cs typeface="Arial" pitchFamily="34" charset="0"/>
            </a:endParaRPr>
          </a:p>
          <a:p>
            <a:pPr algn="ctr"/>
            <a:endParaRPr lang="es-ES" sz="2400" dirty="0">
              <a:latin typeface="Arial" pitchFamily="34" charset="0"/>
              <a:cs typeface="Arial" pitchFamily="34" charset="0"/>
            </a:endParaRPr>
          </a:p>
          <a:p>
            <a:pPr algn="ctr"/>
            <a:endParaRPr lang="es-ES" sz="2400" dirty="0" smtClean="0">
              <a:latin typeface="Arial" pitchFamily="34" charset="0"/>
              <a:cs typeface="Arial" pitchFamily="34" charset="0"/>
            </a:endParaRPr>
          </a:p>
          <a:p>
            <a:pPr algn="ctr"/>
            <a:r>
              <a:rPr lang="es-ES" sz="2400" dirty="0" smtClean="0">
                <a:latin typeface="Arial" pitchFamily="34" charset="0"/>
                <a:cs typeface="Arial" pitchFamily="34" charset="0"/>
              </a:rPr>
              <a:t>OBSERVACIONES AÑO 2025</a:t>
            </a:r>
          </a:p>
          <a:p>
            <a:endParaRPr lang="es-ES" sz="2400" dirty="0">
              <a:latin typeface="Arial" pitchFamily="34" charset="0"/>
              <a:cs typeface="Arial" pitchFamily="34" charset="0"/>
            </a:endParaRPr>
          </a:p>
          <a:p>
            <a:r>
              <a:rPr lang="es-ES" sz="2200" dirty="0" smtClean="0">
                <a:latin typeface="Arial" pitchFamily="34" charset="0"/>
                <a:cs typeface="Arial" pitchFamily="34" charset="0"/>
              </a:rPr>
              <a:t>EN EL GRUPO DE WHATSAP PONGAN UN EMOJI DE UN DEDO SOBRE EL TEXTO.</a:t>
            </a:r>
          </a:p>
          <a:p>
            <a:r>
              <a:rPr lang="es-ES" sz="2200" dirty="0" smtClean="0">
                <a:latin typeface="Arial" pitchFamily="34" charset="0"/>
                <a:cs typeface="Arial" pitchFamily="34" charset="0"/>
              </a:rPr>
              <a:t>SE METIÓ UN BRIGADIER CON UNA CADETE DE SU ESCUADRA.</a:t>
            </a:r>
          </a:p>
          <a:p>
            <a:r>
              <a:rPr lang="es-ES" sz="2200" dirty="0" smtClean="0">
                <a:latin typeface="Arial" pitchFamily="34" charset="0"/>
                <a:cs typeface="Arial" pitchFamily="34" charset="0"/>
              </a:rPr>
              <a:t>MODALES, UN CADETE ESCUPIÓ EN EL PATIO DEL BUQUE.</a:t>
            </a:r>
          </a:p>
          <a:p>
            <a:r>
              <a:rPr lang="es-ES" sz="2200" dirty="0" smtClean="0">
                <a:latin typeface="Arial" pitchFamily="34" charset="0"/>
                <a:cs typeface="Arial" pitchFamily="34" charset="0"/>
              </a:rPr>
              <a:t>UNA CADETE FUE A LLORAR A MI OFICINA. </a:t>
            </a:r>
          </a:p>
          <a:p>
            <a:r>
              <a:rPr lang="es-ES" sz="2200" dirty="0" smtClean="0">
                <a:latin typeface="Arial" pitchFamily="34" charset="0"/>
                <a:cs typeface="Arial" pitchFamily="34" charset="0"/>
              </a:rPr>
              <a:t>NUNCA VIERON EL MANUAL DEL CADETE CON SUS CADETES.</a:t>
            </a:r>
          </a:p>
          <a:p>
            <a:r>
              <a:rPr lang="es-ES" sz="2200" dirty="0" smtClean="0">
                <a:latin typeface="Arial" pitchFamily="34" charset="0"/>
                <a:cs typeface="Arial" pitchFamily="34" charset="0"/>
              </a:rPr>
              <a:t>QUE HABLAN EN LA MESA CON EL CADETE?????</a:t>
            </a:r>
          </a:p>
          <a:p>
            <a:r>
              <a:rPr lang="es-ES" sz="2200" dirty="0" smtClean="0">
                <a:latin typeface="Arial" pitchFamily="34" charset="0"/>
                <a:cs typeface="Arial" pitchFamily="34" charset="0"/>
              </a:rPr>
              <a:t>LOS CADETES NO HABLAN EN LA MESA….. CUANDO VA EL OF DIVISION.</a:t>
            </a:r>
          </a:p>
          <a:p>
            <a:r>
              <a:rPr lang="es-ES" sz="2200" dirty="0" smtClean="0">
                <a:latin typeface="Arial" pitchFamily="34" charset="0"/>
                <a:cs typeface="Arial" pitchFamily="34" charset="0"/>
              </a:rPr>
              <a:t>CADETE X SE PRESENTA PARA JUSTICIA…</a:t>
            </a:r>
          </a:p>
          <a:p>
            <a:r>
              <a:rPr lang="es-ES" sz="2200" dirty="0" smtClean="0">
                <a:latin typeface="Arial" pitchFamily="34" charset="0"/>
                <a:cs typeface="Arial" pitchFamily="34" charset="0"/>
              </a:rPr>
              <a:t>APRENDER A PRESENTARSE AL CADETE</a:t>
            </a:r>
          </a:p>
          <a:p>
            <a:r>
              <a:rPr lang="es-ES" sz="2200" dirty="0" smtClean="0">
                <a:latin typeface="Arial" pitchFamily="34" charset="0"/>
                <a:cs typeface="Arial" pitchFamily="34" charset="0"/>
              </a:rPr>
              <a:t>MI TTE, LA CADETE NO TIENE DONDE QUEDARSE ENTONCES NO SABE QUE HACER.. QUE HACEMOS MI TTE…</a:t>
            </a:r>
          </a:p>
          <a:p>
            <a:r>
              <a:rPr lang="es-ES" sz="2200" dirty="0" smtClean="0">
                <a:latin typeface="Arial" pitchFamily="34" charset="0"/>
                <a:cs typeface="Arial" pitchFamily="34" charset="0"/>
              </a:rPr>
              <a:t>MI TTE, EL CADETE QUIERE VIAJAR AL SUR PERO EN SU PARTE APARECE QUE NO PUEDE VIAJAR POR ESTAR NO ACADEMICO, QUE HACEMOS? USTEDES PUEDEN FRENAR LAS PETICIONES… EN VEZ DE DECIR, QUE SE ANOTE…..</a:t>
            </a:r>
          </a:p>
          <a:p>
            <a:r>
              <a:rPr lang="es-ES" sz="2400" dirty="0" smtClean="0">
                <a:latin typeface="Arial" pitchFamily="34" charset="0"/>
                <a:cs typeface="Arial" pitchFamily="34" charset="0"/>
              </a:rPr>
              <a:t> </a:t>
            </a:r>
          </a:p>
          <a:p>
            <a:endParaRPr lang="es-ES" sz="2400" dirty="0" smtClean="0">
              <a:latin typeface="Arial" pitchFamily="34" charset="0"/>
              <a:cs typeface="Arial" pitchFamily="34" charset="0"/>
            </a:endParaRPr>
          </a:p>
          <a:p>
            <a:endParaRPr lang="es-ES" sz="2400" dirty="0" smtClean="0">
              <a:latin typeface="Arial" pitchFamily="34" charset="0"/>
              <a:cs typeface="Arial" pitchFamily="34" charset="0"/>
            </a:endParaRPr>
          </a:p>
          <a:p>
            <a:endParaRPr lang="es-ES" sz="2400" dirty="0" smtClean="0">
              <a:latin typeface="Arial" pitchFamily="34" charset="0"/>
              <a:cs typeface="Arial" pitchFamily="34" charset="0"/>
            </a:endParaRPr>
          </a:p>
          <a:p>
            <a:endParaRPr lang="es-ES" sz="2400" dirty="0" smtClean="0">
              <a:latin typeface="Arial" pitchFamily="34" charset="0"/>
              <a:cs typeface="Arial" pitchFamily="34" charset="0"/>
            </a:endParaRPr>
          </a:p>
          <a:p>
            <a:endParaRPr lang="es-ES" sz="2400" dirty="0" smtClean="0">
              <a:latin typeface="Arial" pitchFamily="34" charset="0"/>
              <a:cs typeface="Arial" pitchFamily="34" charset="0"/>
            </a:endParaRPr>
          </a:p>
          <a:p>
            <a:endParaRPr lang="es-ES" sz="2800" dirty="0" smtClean="0">
              <a:latin typeface="Arial" pitchFamily="34" charset="0"/>
              <a:cs typeface="Arial" pitchFamily="34" charset="0"/>
            </a:endParaRPr>
          </a:p>
          <a:p>
            <a:pPr algn="ctr"/>
            <a:endParaRPr lang="es-CL" sz="2800" dirty="0" smtClean="0">
              <a:latin typeface="Arial" pitchFamily="34" charset="0"/>
              <a:cs typeface="Arial" pitchFamily="34" charset="0"/>
            </a:endParaRPr>
          </a:p>
        </p:txBody>
      </p:sp>
    </p:spTree>
    <p:extLst>
      <p:ext uri="{BB962C8B-B14F-4D97-AF65-F5344CB8AC3E}">
        <p14:creationId xmlns:p14="http://schemas.microsoft.com/office/powerpoint/2010/main" val="197317167"/>
      </p:ext>
    </p:extLst>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19555"/>
          <a:stretch/>
        </p:blipFill>
        <p:spPr>
          <a:xfrm>
            <a:off x="-3917" y="-9377"/>
            <a:ext cx="16256000" cy="9807913"/>
          </a:xfrm>
          <a:prstGeom prst="rect">
            <a:avLst/>
          </a:prstGeom>
        </p:spPr>
      </p:pic>
      <p:sp>
        <p:nvSpPr>
          <p:cNvPr id="17" name="Rectángulo 16">
            <a:extLst>
              <a:ext uri="{FF2B5EF4-FFF2-40B4-BE49-F238E27FC236}">
                <a16:creationId xmlns:a16="http://schemas.microsoft.com/office/drawing/2014/main" xmlns="" id="{C882719A-CC0F-43AA-B8F7-43C4D036F979}"/>
              </a:ext>
            </a:extLst>
          </p:cNvPr>
          <p:cNvSpPr/>
          <p:nvPr/>
        </p:nvSpPr>
        <p:spPr>
          <a:xfrm>
            <a:off x="0" y="65417"/>
            <a:ext cx="16255999" cy="461665"/>
          </a:xfrm>
          <a:prstGeom prst="rect">
            <a:avLst/>
          </a:prstGeom>
          <a:solidFill>
            <a:schemeClr val="bg1">
              <a:alpha val="35000"/>
            </a:schemeClr>
          </a:solidFill>
        </p:spPr>
        <p:txBody>
          <a:bodyPr wrap="square" lIns="91440" tIns="45720" rIns="91440" bIns="45720">
            <a:spAutoFit/>
          </a:bodyPr>
          <a:lstStyle/>
          <a:p>
            <a:pPr algn="ctr"/>
            <a:r>
              <a:rPr lang="es-ES" sz="2400" b="1" dirty="0" smtClean="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rPr>
              <a:t>CARRERA NAVAL</a:t>
            </a:r>
            <a:endParaRPr lang="es-ES" sz="2400" b="1" dirty="0">
              <a:ln w="0"/>
              <a:solidFill>
                <a:schemeClr val="tx2">
                  <a:lumMod val="50000"/>
                </a:schemeClr>
              </a:solidFill>
              <a:effectLst>
                <a:outerShdw blurRad="38100" dist="19050" dir="2700000" algn="tl" rotWithShape="0">
                  <a:schemeClr val="dk1">
                    <a:alpha val="40000"/>
                  </a:schemeClr>
                </a:outerShdw>
              </a:effectLst>
              <a:latin typeface="Lucida Console" panose="020B0609040504020204" pitchFamily="49" charset="0"/>
              <a:ea typeface="Gadugi" panose="020B0502040204020203" pitchFamily="34" charset="0"/>
            </a:endParaRPr>
          </a:p>
        </p:txBody>
      </p:sp>
      <p:sp>
        <p:nvSpPr>
          <p:cNvPr id="18" name="CuadroTexto 17">
            <a:extLst>
              <a:ext uri="{FF2B5EF4-FFF2-40B4-BE49-F238E27FC236}">
                <a16:creationId xmlns:a16="http://schemas.microsoft.com/office/drawing/2014/main" xmlns="" id="{831A9F05-9433-4A59-A63A-ADA8688EB512}"/>
              </a:ext>
            </a:extLst>
          </p:cNvPr>
          <p:cNvSpPr txBox="1"/>
          <p:nvPr/>
        </p:nvSpPr>
        <p:spPr>
          <a:xfrm rot="16200000">
            <a:off x="-2934440" y="5018458"/>
            <a:ext cx="6893781" cy="461665"/>
          </a:xfrm>
          <a:prstGeom prst="rect">
            <a:avLst/>
          </a:prstGeom>
          <a:noFill/>
        </p:spPr>
        <p:txBody>
          <a:bodyPr wrap="square" rtlCol="0">
            <a:spAutoFit/>
          </a:bodyPr>
          <a:lstStyle/>
          <a:p>
            <a:pPr algn="ctr"/>
            <a:r>
              <a:rPr lang="es-ES" sz="2400" b="1" i="1" dirty="0">
                <a:solidFill>
                  <a:schemeClr val="bg1"/>
                </a:solidFill>
                <a:latin typeface="Gadugi" panose="020B0502040204020203" pitchFamily="34" charset="0"/>
                <a:ea typeface="Gadugi" panose="020B0502040204020203" pitchFamily="34" charset="0"/>
              </a:rPr>
              <a:t>HONOR Y PATRIA, EFICIENCIA Y DISCIPLINA</a:t>
            </a:r>
            <a:endParaRPr lang="es-CL" sz="2400" b="1" i="1" dirty="0">
              <a:solidFill>
                <a:schemeClr val="bg1"/>
              </a:solidFill>
              <a:latin typeface="Gadugi" panose="020B0502040204020203" pitchFamily="34" charset="0"/>
              <a:ea typeface="Gadugi" panose="020B0502040204020203" pitchFamily="34" charset="0"/>
            </a:endParaRPr>
          </a:p>
        </p:txBody>
      </p:sp>
      <p:pic>
        <p:nvPicPr>
          <p:cNvPr id="20" name="Imagen 19">
            <a:extLst>
              <a:ext uri="{FF2B5EF4-FFF2-40B4-BE49-F238E27FC236}">
                <a16:creationId xmlns:a16="http://schemas.microsoft.com/office/drawing/2014/main" xmlns="" id="{B19CF1F8-3F8F-4403-95C4-95EC06E57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75" y="-9377"/>
            <a:ext cx="1604016" cy="1521142"/>
          </a:xfrm>
          <a:prstGeom prst="rect">
            <a:avLst/>
          </a:prstGeom>
        </p:spPr>
      </p:pic>
      <p:grpSp>
        <p:nvGrpSpPr>
          <p:cNvPr id="21" name="Grupo">
            <a:extLst>
              <a:ext uri="{FF2B5EF4-FFF2-40B4-BE49-F238E27FC236}">
                <a16:creationId xmlns:a16="http://schemas.microsoft.com/office/drawing/2014/main" xmlns="" id="{F83EEACA-90BD-4D8F-BAD1-5B8039C38B70}"/>
              </a:ext>
            </a:extLst>
          </p:cNvPr>
          <p:cNvGrpSpPr/>
          <p:nvPr/>
        </p:nvGrpSpPr>
        <p:grpSpPr>
          <a:xfrm>
            <a:off x="-1" y="8562476"/>
            <a:ext cx="16256001" cy="595348"/>
            <a:chOff x="-8257675" y="-31571"/>
            <a:chExt cx="20562470" cy="595347"/>
          </a:xfrm>
          <a:noFill/>
        </p:grpSpPr>
        <p:pic>
          <p:nvPicPr>
            <p:cNvPr id="22" name="16 Imagen" descr="16 Imagen">
              <a:extLst>
                <a:ext uri="{FF2B5EF4-FFF2-40B4-BE49-F238E27FC236}">
                  <a16:creationId xmlns:a16="http://schemas.microsoft.com/office/drawing/2014/main" xmlns="" id="{37459463-F97A-459A-9E6C-B44B314511A7}"/>
                </a:ext>
              </a:extLst>
            </p:cNvPr>
            <p:cNvPicPr>
              <a:picLocks noChangeAspect="1"/>
            </p:cNvPicPr>
            <p:nvPr/>
          </p:nvPicPr>
          <p:blipFill>
            <a:blip r:embed="rId4" cstate="print">
              <a:duotone>
                <a:prstClr val="black"/>
                <a:schemeClr val="accent1">
                  <a:tint val="45000"/>
                  <a:satMod val="400000"/>
                </a:schemeClr>
              </a:duotone>
            </a:blip>
            <a:srcRect l="829" r="829" b="37719"/>
            <a:stretch>
              <a:fillRect/>
            </a:stretch>
          </p:blipFill>
          <p:spPr>
            <a:xfrm>
              <a:off x="-8257672" y="2756"/>
              <a:ext cx="20562467" cy="561020"/>
            </a:xfrm>
            <a:prstGeom prst="ellipse">
              <a:avLst/>
            </a:prstGeom>
            <a:grpFill/>
            <a:ln>
              <a:noFill/>
            </a:ln>
            <a:effectLst>
              <a:softEdge rad="112500"/>
            </a:effectLst>
          </p:spPr>
        </p:pic>
        <p:sp>
          <p:nvSpPr>
            <p:cNvPr id="23" name="P A T R I O T I S M O…">
              <a:extLst>
                <a:ext uri="{FF2B5EF4-FFF2-40B4-BE49-F238E27FC236}">
                  <a16:creationId xmlns:a16="http://schemas.microsoft.com/office/drawing/2014/main" xmlns="" id="{3E87A70C-6E81-4FA1-B16F-E74A6B6E61E4}"/>
                </a:ext>
              </a:extLst>
            </p:cNvPr>
            <p:cNvSpPr txBox="1"/>
            <p:nvPr/>
          </p:nvSpPr>
          <p:spPr>
            <a:xfrm>
              <a:off x="-8257675" y="-31571"/>
              <a:ext cx="20557516" cy="567332"/>
            </a:xfrm>
            <a:prstGeom prst="rect">
              <a:avLst/>
            </a:prstGeom>
            <a:grp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P A T R I O T I S M O</a:t>
              </a:r>
            </a:p>
            <a:p>
              <a:pPr algn="ctr">
                <a:lnSpc>
                  <a:spcPct val="150000"/>
                </a:lnSpc>
                <a:defRPr sz="1100">
                  <a:solidFill>
                    <a:srgbClr val="FFFFFF"/>
                  </a:solidFill>
                  <a:latin typeface="Century"/>
                  <a:ea typeface="Century"/>
                  <a:cs typeface="Century"/>
                  <a:sym typeface="Century"/>
                </a:defRPr>
              </a:pPr>
              <a:r>
                <a:rPr sz="1100" b="1" dirty="0">
                  <a:solidFill>
                    <a:schemeClr val="bg1"/>
                  </a:solidFill>
                  <a:latin typeface="Lucida Fax" panose="02060602050505020204" pitchFamily="18" charset="0"/>
                </a:rPr>
                <a:t>HONOR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LEALTAD		    VALENTÍA	         INTEGRIDAD		 </a:t>
              </a:r>
              <a:r>
                <a:rPr lang="es-ES" sz="1100" b="1" dirty="0">
                  <a:solidFill>
                    <a:schemeClr val="bg1"/>
                  </a:solidFill>
                  <a:latin typeface="Lucida Fax" panose="02060602050505020204" pitchFamily="18" charset="0"/>
                </a:rPr>
                <a:t>  </a:t>
              </a:r>
              <a:r>
                <a:rPr sz="1100" b="1" dirty="0">
                  <a:solidFill>
                    <a:schemeClr val="bg1"/>
                  </a:solidFill>
                  <a:latin typeface="Lucida Fax" panose="02060602050505020204" pitchFamily="18" charset="0"/>
                </a:rPr>
                <a:t> DEBER</a:t>
              </a:r>
            </a:p>
          </p:txBody>
        </p:sp>
      </p:grpSp>
      <p:sp>
        <p:nvSpPr>
          <p:cNvPr id="4" name="Marcador de número de diapositiva 3">
            <a:extLst>
              <a:ext uri="{FF2B5EF4-FFF2-40B4-BE49-F238E27FC236}">
                <a16:creationId xmlns:a16="http://schemas.microsoft.com/office/drawing/2014/main" xmlns="" id="{28B0E33E-41D5-486B-9FE2-4AB838B22BA1}"/>
              </a:ext>
            </a:extLst>
          </p:cNvPr>
          <p:cNvSpPr>
            <a:spLocks noGrp="1"/>
          </p:cNvSpPr>
          <p:nvPr>
            <p:ph type="sldNum" sz="quarter" idx="12"/>
          </p:nvPr>
        </p:nvSpPr>
        <p:spPr/>
        <p:txBody>
          <a:bodyPr/>
          <a:lstStyle/>
          <a:p>
            <a:fld id="{4D9EAA88-627B-4B45-8B6A-6945D9FF09F1}" type="slidenum">
              <a:rPr lang="es-CL" smtClean="0">
                <a:solidFill>
                  <a:srgbClr val="FFFF00"/>
                </a:solidFill>
              </a:rPr>
              <a:pPr/>
              <a:t>21</a:t>
            </a:fld>
            <a:endParaRPr lang="es-CL" dirty="0">
              <a:solidFill>
                <a:srgbClr val="FFFF00"/>
              </a:solidFill>
            </a:endParaRPr>
          </a:p>
        </p:txBody>
      </p:sp>
      <p:sp>
        <p:nvSpPr>
          <p:cNvPr id="26" name="25 Rectángulo redondeado"/>
          <p:cNvSpPr/>
          <p:nvPr/>
        </p:nvSpPr>
        <p:spPr>
          <a:xfrm>
            <a:off x="3218336" y="1894609"/>
            <a:ext cx="9811494" cy="1794511"/>
          </a:xfrm>
          <a:prstGeom prst="roundRect">
            <a:avLst/>
          </a:prstGeom>
          <a:solidFill>
            <a:schemeClr val="tx1">
              <a:alpha val="69000"/>
            </a:schemeClr>
          </a:solidFill>
          <a:ln>
            <a:solidFill>
              <a:schemeClr val="bg1"/>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5000" dirty="0" smtClean="0">
                <a:latin typeface="Arial" pitchFamily="34" charset="0"/>
                <a:cs typeface="Arial" pitchFamily="34" charset="0"/>
              </a:rPr>
              <a:t>“CARRERA NAVAL COMO OFICIAL DE MARINA”</a:t>
            </a:r>
          </a:p>
          <a:p>
            <a:pPr algn="ctr"/>
            <a:r>
              <a:rPr lang="es-ES" sz="1600" dirty="0" smtClean="0">
                <a:latin typeface="Arial" pitchFamily="34" charset="0"/>
                <a:cs typeface="Arial" pitchFamily="34" charset="0"/>
              </a:rPr>
              <a:t>NO TODOS RESISTEN EL CAMINOO , PERO LOS QUE LO LOGRAN HACEN HISTORIA…</a:t>
            </a:r>
            <a:endParaRPr lang="es-CL" sz="1600" dirty="0" smtClean="0">
              <a:latin typeface="Arial" pitchFamily="34" charset="0"/>
              <a:cs typeface="Arial" pitchFamily="34" charset="0"/>
            </a:endParaRPr>
          </a:p>
        </p:txBody>
      </p:sp>
      <p:sp>
        <p:nvSpPr>
          <p:cNvPr id="5" name="AutoShape 2" descr="https://escuelanaval.cl/wp-content/uploads/2021/04/DSC_6932.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14" name="Imagen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99883" y="3999327"/>
            <a:ext cx="6248400" cy="4165600"/>
          </a:xfrm>
          <a:prstGeom prst="rect">
            <a:avLst/>
          </a:prstGeom>
        </p:spPr>
      </p:pic>
    </p:spTree>
    <p:extLst>
      <p:ext uri="{BB962C8B-B14F-4D97-AF65-F5344CB8AC3E}">
        <p14:creationId xmlns:p14="http://schemas.microsoft.com/office/powerpoint/2010/main" val="704744168"/>
      </p:ext>
    </p:extLst>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4371</TotalTime>
  <Words>998</Words>
  <Application>Microsoft Office PowerPoint</Application>
  <PresentationFormat>Personalizado</PresentationFormat>
  <Paragraphs>205</Paragraphs>
  <Slides>21</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21</vt:i4>
      </vt:variant>
    </vt:vector>
  </HeadingPairs>
  <TitlesOfParts>
    <vt:vector size="29" baseType="lpstr">
      <vt:lpstr>Arial</vt:lpstr>
      <vt:lpstr>Calibri</vt:lpstr>
      <vt:lpstr>Calibri Light</vt:lpstr>
      <vt:lpstr>Century</vt:lpstr>
      <vt:lpstr>Gadugi</vt:lpstr>
      <vt:lpstr>Lucida Console</vt:lpstr>
      <vt:lpstr>Lucida Fax</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Ariel Gutierrez</dc:creator>
  <cp:lastModifiedBy>José Sánchez</cp:lastModifiedBy>
  <cp:revision>176</cp:revision>
  <dcterms:created xsi:type="dcterms:W3CDTF">2021-12-17T19:50:40Z</dcterms:created>
  <dcterms:modified xsi:type="dcterms:W3CDTF">2026-01-14T15:49:15Z</dcterms:modified>
</cp:coreProperties>
</file>