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89" r:id="rId4"/>
    <p:sldId id="275" r:id="rId5"/>
    <p:sldId id="288" r:id="rId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17/08/2022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17/08/2022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17/08/2022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17/08/2022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2910" y="1285860"/>
            <a:ext cx="7772400" cy="1470025"/>
          </a:xfrm>
        </p:spPr>
        <p:txBody>
          <a:bodyPr/>
          <a:lstStyle/>
          <a:p>
            <a:r>
              <a:rPr lang="es-CL" b="1" i="1" dirty="0" smtClean="0">
                <a:solidFill>
                  <a:schemeClr val="tx2"/>
                </a:solidFill>
              </a:rPr>
              <a:t>REACCIONES QUÍMICAS</a:t>
            </a:r>
            <a:endParaRPr lang="es-CL" b="1" i="1" dirty="0">
              <a:solidFill>
                <a:schemeClr val="tx2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03648" y="2533656"/>
            <a:ext cx="6400800" cy="1752600"/>
          </a:xfrm>
        </p:spPr>
        <p:txBody>
          <a:bodyPr/>
          <a:lstStyle/>
          <a:p>
            <a:endParaRPr lang="es-CL" b="1" dirty="0" smtClean="0">
              <a:solidFill>
                <a:schemeClr val="tx2"/>
              </a:solidFill>
            </a:endParaRPr>
          </a:p>
          <a:p>
            <a:r>
              <a:rPr lang="es-CL" b="1" dirty="0" smtClean="0">
                <a:solidFill>
                  <a:schemeClr val="tx2"/>
                </a:solidFill>
              </a:rPr>
              <a:t>ÁCIDO – BASE </a:t>
            </a:r>
          </a:p>
          <a:p>
            <a:endParaRPr lang="es-CL" b="1" dirty="0">
              <a:solidFill>
                <a:schemeClr val="tx2"/>
              </a:solidFill>
            </a:endParaRPr>
          </a:p>
        </p:txBody>
      </p:sp>
      <p:pic>
        <p:nvPicPr>
          <p:cNvPr id="4" name="3 Imagen" descr="ÁCIDO - BAS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896" y="4437112"/>
            <a:ext cx="2214578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Escala de pH</a:t>
            </a:r>
            <a:endParaRPr lang="es-CL" dirty="0"/>
          </a:p>
        </p:txBody>
      </p:sp>
      <p:pic>
        <p:nvPicPr>
          <p:cNvPr id="8" name="7 Marcador de contenido" descr="ESCALA pH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27723" y="1628800"/>
            <a:ext cx="3786214" cy="1819275"/>
          </a:xfr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628800"/>
            <a:ext cx="3476625" cy="4104456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694348"/>
            <a:ext cx="2857500" cy="2190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4000" b="1" dirty="0" smtClean="0">
                <a:solidFill>
                  <a:srgbClr val="FF0000"/>
                </a:solidFill>
              </a:rPr>
              <a:t>Ácidos</a:t>
            </a:r>
            <a:r>
              <a:rPr lang="es-CL" sz="4000" dirty="0" smtClean="0"/>
              <a:t> y </a:t>
            </a:r>
            <a:r>
              <a:rPr lang="es-CL" sz="4000" b="1" dirty="0" smtClean="0">
                <a:solidFill>
                  <a:srgbClr val="0070C0"/>
                </a:solidFill>
              </a:rPr>
              <a:t>bases</a:t>
            </a:r>
            <a:endParaRPr lang="es-CL" sz="4000" b="1" dirty="0">
              <a:solidFill>
                <a:srgbClr val="0070C0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s-CL" sz="2400" dirty="0" smtClean="0"/>
              <a:t>Los </a:t>
            </a:r>
            <a:r>
              <a:rPr lang="es-CL" sz="2400" b="1" dirty="0" smtClean="0">
                <a:solidFill>
                  <a:srgbClr val="FF0000"/>
                </a:solidFill>
              </a:rPr>
              <a:t>ácidos</a:t>
            </a:r>
            <a:r>
              <a:rPr lang="es-CL" sz="2400" dirty="0" smtClean="0"/>
              <a:t> son sustancias que </a:t>
            </a:r>
            <a:r>
              <a:rPr lang="es-CL" sz="2400" b="1" dirty="0" smtClean="0">
                <a:solidFill>
                  <a:srgbClr val="FF0000"/>
                </a:solidFill>
              </a:rPr>
              <a:t>liberan H</a:t>
            </a:r>
            <a:r>
              <a:rPr lang="es-CL" sz="2400" b="1" baseline="30000" dirty="0" smtClean="0">
                <a:solidFill>
                  <a:srgbClr val="FF0000"/>
                </a:solidFill>
              </a:rPr>
              <a:t>+</a:t>
            </a:r>
            <a:r>
              <a:rPr lang="es-CL" sz="2400" dirty="0" smtClean="0"/>
              <a:t> en solución.</a:t>
            </a:r>
          </a:p>
          <a:p>
            <a:pPr algn="just"/>
            <a:r>
              <a:rPr lang="es-CL" sz="2400" dirty="0" smtClean="0"/>
              <a:t>Las </a:t>
            </a:r>
            <a:r>
              <a:rPr lang="es-CL" sz="2400" b="1" dirty="0" smtClean="0">
                <a:solidFill>
                  <a:schemeClr val="accent1"/>
                </a:solidFill>
              </a:rPr>
              <a:t>bases</a:t>
            </a:r>
            <a:r>
              <a:rPr lang="es-CL" sz="2400" dirty="0" smtClean="0"/>
              <a:t> son sustancias que </a:t>
            </a:r>
            <a:r>
              <a:rPr lang="es-CL" sz="2400" b="1" dirty="0" smtClean="0">
                <a:solidFill>
                  <a:schemeClr val="accent1"/>
                </a:solidFill>
              </a:rPr>
              <a:t>captan </a:t>
            </a:r>
            <a:r>
              <a:rPr lang="es-CL" sz="2400" b="1" dirty="0">
                <a:solidFill>
                  <a:schemeClr val="accent1"/>
                </a:solidFill>
              </a:rPr>
              <a:t>H</a:t>
            </a:r>
            <a:r>
              <a:rPr lang="es-CL" sz="2400" b="1" baseline="30000" dirty="0">
                <a:solidFill>
                  <a:schemeClr val="accent1"/>
                </a:solidFill>
              </a:rPr>
              <a:t>+</a:t>
            </a:r>
            <a:r>
              <a:rPr lang="es-CL" sz="2400" dirty="0"/>
              <a:t> en solución</a:t>
            </a:r>
            <a:r>
              <a:rPr lang="es-CL" sz="2400" dirty="0" smtClean="0"/>
              <a:t>.</a:t>
            </a:r>
          </a:p>
          <a:p>
            <a:pPr algn="just"/>
            <a:r>
              <a:rPr lang="es-CL" sz="2400" dirty="0" smtClean="0"/>
              <a:t>Para ambas casos existen compuestos fuertes y débiles.</a:t>
            </a:r>
          </a:p>
          <a:p>
            <a:pPr algn="just"/>
            <a:r>
              <a:rPr lang="es-CL" sz="2400" dirty="0" smtClean="0"/>
              <a:t>Por ejemplo:</a:t>
            </a:r>
          </a:p>
          <a:p>
            <a:pPr algn="just"/>
            <a:r>
              <a:rPr lang="es-CL" sz="2400" dirty="0" smtClean="0"/>
              <a:t>Un ácido fuerte es el ácido sulfúrico presente en las baterías.</a:t>
            </a:r>
          </a:p>
          <a:p>
            <a:pPr algn="just"/>
            <a:r>
              <a:rPr lang="es-CL" sz="2400" dirty="0" smtClean="0"/>
              <a:t>Una base fuerte es el hidróxido de sodio presente en la soda </a:t>
            </a:r>
            <a:r>
              <a:rPr lang="es-CL" sz="2400" dirty="0" err="1" smtClean="0"/>
              <a:t>caústica</a:t>
            </a:r>
            <a:r>
              <a:rPr lang="es-CL" sz="2400" dirty="0" smtClean="0"/>
              <a:t>.</a:t>
            </a:r>
          </a:p>
          <a:p>
            <a:pPr algn="just"/>
            <a:r>
              <a:rPr lang="es-CL" sz="2400" dirty="0" smtClean="0"/>
              <a:t>Un ácido débil es el ácido cítrico presente en las frutas cítricas.</a:t>
            </a:r>
          </a:p>
          <a:p>
            <a:pPr algn="just"/>
            <a:r>
              <a:rPr lang="es-CL" sz="2400" dirty="0" smtClean="0"/>
              <a:t>Una base débil es el bicarbonato de sodio presente en los polvos de hornear o en las sales de fruta que nos alivian la acidez estomacal.</a:t>
            </a:r>
          </a:p>
          <a:p>
            <a:endParaRPr lang="es-CL" sz="2000" dirty="0"/>
          </a:p>
        </p:txBody>
      </p:sp>
    </p:spTree>
    <p:extLst>
      <p:ext uri="{BB962C8B-B14F-4D97-AF65-F5344CB8AC3E}">
        <p14:creationId xmlns:p14="http://schemas.microsoft.com/office/powerpoint/2010/main" val="1461991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Indicadores ácido - base</a:t>
            </a:r>
            <a:endParaRPr lang="es-CL" dirty="0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139" y="1916832"/>
            <a:ext cx="7425571" cy="3888431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Cálculo de pH y </a:t>
            </a:r>
            <a:r>
              <a:rPr lang="es-CL" dirty="0" err="1" smtClean="0"/>
              <a:t>pOH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CL" dirty="0" smtClean="0"/>
              <a:t>Ácido  fuerte:  pH = - log [H</a:t>
            </a:r>
            <a:r>
              <a:rPr lang="es-CL" baseline="30000" dirty="0" smtClean="0"/>
              <a:t>+</a:t>
            </a:r>
            <a:r>
              <a:rPr lang="es-CL" dirty="0" smtClean="0"/>
              <a:t>]</a:t>
            </a:r>
          </a:p>
          <a:p>
            <a:r>
              <a:rPr lang="es-CL" dirty="0" smtClean="0"/>
              <a:t>[H</a:t>
            </a:r>
            <a:r>
              <a:rPr lang="es-CL" baseline="30000" dirty="0" smtClean="0"/>
              <a:t>+</a:t>
            </a:r>
            <a:r>
              <a:rPr lang="es-CL" dirty="0" smtClean="0"/>
              <a:t>] = </a:t>
            </a:r>
            <a:r>
              <a:rPr lang="es-CL" dirty="0" err="1" smtClean="0"/>
              <a:t>antilog</a:t>
            </a:r>
            <a:r>
              <a:rPr lang="es-CL" dirty="0" smtClean="0"/>
              <a:t> – pH</a:t>
            </a:r>
          </a:p>
          <a:p>
            <a:endParaRPr lang="es-CL" dirty="0" smtClean="0"/>
          </a:p>
          <a:p>
            <a:r>
              <a:rPr lang="es-CL" dirty="0" smtClean="0"/>
              <a:t>Base fuerte: </a:t>
            </a:r>
            <a:r>
              <a:rPr lang="es-CL" dirty="0" err="1" smtClean="0"/>
              <a:t>pOH</a:t>
            </a:r>
            <a:r>
              <a:rPr lang="es-CL" dirty="0" smtClean="0"/>
              <a:t> = - log [OH</a:t>
            </a:r>
            <a:r>
              <a:rPr lang="es-CL" baseline="30000" dirty="0" smtClean="0"/>
              <a:t>-</a:t>
            </a:r>
            <a:r>
              <a:rPr lang="es-CL" dirty="0" smtClean="0"/>
              <a:t>]</a:t>
            </a:r>
          </a:p>
          <a:p>
            <a:r>
              <a:rPr lang="es-CL" dirty="0" smtClean="0"/>
              <a:t>[OH</a:t>
            </a:r>
            <a:r>
              <a:rPr lang="es-CL" baseline="30000" dirty="0" smtClean="0"/>
              <a:t>-</a:t>
            </a:r>
            <a:r>
              <a:rPr lang="es-CL" dirty="0" smtClean="0"/>
              <a:t>] = </a:t>
            </a:r>
            <a:r>
              <a:rPr lang="es-CL" dirty="0" err="1" smtClean="0"/>
              <a:t>antilog</a:t>
            </a:r>
            <a:r>
              <a:rPr lang="es-CL" dirty="0" smtClean="0"/>
              <a:t> – </a:t>
            </a:r>
            <a:r>
              <a:rPr lang="es-CL" dirty="0" err="1" smtClean="0"/>
              <a:t>pOH</a:t>
            </a:r>
            <a:endParaRPr lang="es-CL" dirty="0" smtClean="0"/>
          </a:p>
          <a:p>
            <a:endParaRPr lang="es-CL" dirty="0" smtClean="0"/>
          </a:p>
          <a:p>
            <a:r>
              <a:rPr lang="es-CL" dirty="0" smtClean="0"/>
              <a:t>pH  +  </a:t>
            </a:r>
            <a:r>
              <a:rPr lang="es-CL" dirty="0" err="1" smtClean="0"/>
              <a:t>pOH</a:t>
            </a:r>
            <a:r>
              <a:rPr lang="es-CL" dirty="0" smtClean="0"/>
              <a:t> =  14</a:t>
            </a:r>
          </a:p>
          <a:p>
            <a:endParaRPr lang="es-CL" dirty="0" smtClean="0"/>
          </a:p>
          <a:p>
            <a:r>
              <a:rPr lang="es-CL" dirty="0" smtClean="0"/>
              <a:t>V</a:t>
            </a:r>
            <a:r>
              <a:rPr lang="es-CL" baseline="-25000" dirty="0" smtClean="0"/>
              <a:t>1  </a:t>
            </a:r>
            <a:r>
              <a:rPr lang="es-CL" dirty="0" smtClean="0"/>
              <a:t>x C</a:t>
            </a:r>
            <a:r>
              <a:rPr lang="es-CL" baseline="-25000" dirty="0" smtClean="0"/>
              <a:t>1</a:t>
            </a:r>
            <a:r>
              <a:rPr lang="es-CL" dirty="0" smtClean="0"/>
              <a:t> = V</a:t>
            </a:r>
            <a:r>
              <a:rPr lang="es-CL" baseline="-25000" dirty="0" smtClean="0"/>
              <a:t>2  </a:t>
            </a:r>
            <a:r>
              <a:rPr lang="es-CL" dirty="0" smtClean="0"/>
              <a:t>x C</a:t>
            </a:r>
            <a:r>
              <a:rPr lang="es-CL" baseline="-25000" dirty="0" smtClean="0"/>
              <a:t>2</a:t>
            </a:r>
            <a:r>
              <a:rPr lang="es-CL" dirty="0" smtClean="0"/>
              <a:t>      	moles ácido = moles base</a:t>
            </a:r>
          </a:p>
          <a:p>
            <a:r>
              <a:rPr lang="es-CL" dirty="0" smtClean="0"/>
              <a:t>L x mol/L = Lx mol/L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1221</TotalTime>
  <Words>166</Words>
  <Application>Microsoft Office PowerPoint</Application>
  <PresentationFormat>Presentación en pantalla (4:3)</PresentationFormat>
  <Paragraphs>25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8" baseType="lpstr">
      <vt:lpstr>Arial</vt:lpstr>
      <vt:lpstr>Calibri</vt:lpstr>
      <vt:lpstr>Tema de Office</vt:lpstr>
      <vt:lpstr>REACCIONES QUÍMICAS</vt:lpstr>
      <vt:lpstr>Escala de pH</vt:lpstr>
      <vt:lpstr>Ácidos y bases</vt:lpstr>
      <vt:lpstr>Indicadores ácido - base</vt:lpstr>
      <vt:lpstr>Cálculo de pH y pOH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REACCIONES QUÍMICAS</dc:title>
  <dc:creator>Lorena Pizarro</dc:creator>
  <cp:lastModifiedBy>Lorena</cp:lastModifiedBy>
  <cp:revision>65</cp:revision>
  <dcterms:created xsi:type="dcterms:W3CDTF">2016-08-15T21:55:51Z</dcterms:created>
  <dcterms:modified xsi:type="dcterms:W3CDTF">2022-08-17T18:25:18Z</dcterms:modified>
</cp:coreProperties>
</file>