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3"/>
  </p:notesMasterIdLst>
  <p:sldIdLst>
    <p:sldId id="256" r:id="rId2"/>
    <p:sldId id="841" r:id="rId3"/>
    <p:sldId id="903" r:id="rId4"/>
    <p:sldId id="889" r:id="rId5"/>
    <p:sldId id="890" r:id="rId6"/>
    <p:sldId id="904" r:id="rId7"/>
    <p:sldId id="891" r:id="rId8"/>
    <p:sldId id="892" r:id="rId9"/>
    <p:sldId id="893" r:id="rId10"/>
    <p:sldId id="894" r:id="rId11"/>
    <p:sldId id="895" r:id="rId12"/>
    <p:sldId id="896" r:id="rId13"/>
    <p:sldId id="906" r:id="rId14"/>
    <p:sldId id="911" r:id="rId15"/>
    <p:sldId id="926" r:id="rId16"/>
    <p:sldId id="913" r:id="rId17"/>
    <p:sldId id="914" r:id="rId18"/>
    <p:sldId id="919" r:id="rId19"/>
    <p:sldId id="920" r:id="rId20"/>
    <p:sldId id="921" r:id="rId21"/>
    <p:sldId id="922" r:id="rId22"/>
    <p:sldId id="923" r:id="rId23"/>
    <p:sldId id="924" r:id="rId24"/>
    <p:sldId id="925" r:id="rId25"/>
    <p:sldId id="927" r:id="rId26"/>
    <p:sldId id="928" r:id="rId27"/>
    <p:sldId id="930" r:id="rId28"/>
    <p:sldId id="931" r:id="rId29"/>
    <p:sldId id="932" r:id="rId30"/>
    <p:sldId id="933" r:id="rId31"/>
    <p:sldId id="936" r:id="rId32"/>
    <p:sldId id="937" r:id="rId33"/>
    <p:sldId id="938" r:id="rId34"/>
    <p:sldId id="940" r:id="rId35"/>
    <p:sldId id="939" r:id="rId36"/>
    <p:sldId id="941" r:id="rId37"/>
    <p:sldId id="942" r:id="rId38"/>
    <p:sldId id="951" r:id="rId39"/>
    <p:sldId id="952" r:id="rId40"/>
    <p:sldId id="955" r:id="rId41"/>
    <p:sldId id="929" r:id="rId42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C1E6"/>
    <a:srgbClr val="85B4E7"/>
    <a:srgbClr val="81C8EB"/>
    <a:srgbClr val="8BE9E2"/>
    <a:srgbClr val="8DD8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3639" autoAdjust="0"/>
  </p:normalViewPr>
  <p:slideViewPr>
    <p:cSldViewPr snapToGrid="0">
      <p:cViewPr varScale="1">
        <p:scale>
          <a:sx n="70" d="100"/>
          <a:sy n="70" d="100"/>
        </p:scale>
        <p:origin x="109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29FB0D-E00F-4766-B583-442AA7C9977B}" type="datetimeFigureOut">
              <a:rPr lang="es-CL" smtClean="0"/>
              <a:t>21-05-2025</a:t>
            </a:fld>
            <a:endParaRPr lang="es-C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1ADD38-25BA-42EB-A33F-57FEAE4F330F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848453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E41606-D382-15C7-E089-CACB4BFC72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0046D64-0664-1CCD-C3CF-E5A6C61345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F9C951F-BDE9-9BB8-D836-E075A4CB8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52761-C914-44E1-B172-90FE848E7A7C}" type="datetime1">
              <a:rPr lang="es-CL" smtClean="0"/>
              <a:t>21-05-2025</a:t>
            </a:fld>
            <a:endParaRPr lang="es-C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8E78F9-8D18-FE7A-BC68-051FC2DC8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Fundamentos de Estabilidad</a:t>
            </a:r>
            <a:endParaRPr lang="es-CL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6CCB384-25A2-5CD9-6772-AA101E56FF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D5E47390-2FD3-7A7E-77E5-0B9BE2B748E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89865" y="136525"/>
            <a:ext cx="1296670" cy="1793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935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8AA442-9046-890C-5FAC-85D06204F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331AE5A-6C85-362D-C32A-3EEC90C606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7930F1C-7450-8B63-2CED-D3F370773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CD4A1-028A-4172-80C5-37D2EE0D2D18}" type="datetime1">
              <a:rPr lang="es-CL" smtClean="0"/>
              <a:t>21-05-2025</a:t>
            </a:fld>
            <a:endParaRPr lang="es-C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84503C1-0E60-AA4A-55B9-B1413623AA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Fundamentos de Estabilidad</a:t>
            </a:r>
            <a:endParaRPr lang="es-CL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B8EAD94-9D59-A1D9-B5E7-8659A19EE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08673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66ED47-104D-71C2-AEC9-DF3B0383F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0717102-8547-6D96-EC60-89A6F0DD7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7CD32-FC4A-4310-BC7D-6B0E596562B9}" type="datetime1">
              <a:rPr lang="es-CL" smtClean="0"/>
              <a:t>21-05-2025</a:t>
            </a:fld>
            <a:endParaRPr lang="es-CL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0B8CFC7-3413-337C-B533-BCEB1B7DF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Fundamentos de Estabilidad</a:t>
            </a:r>
            <a:endParaRPr lang="es-CL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1A01E89-1AB0-B319-C0DF-9B67E9D05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69529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FDA51F-6DA2-C88D-C2DF-F6C0404E3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101CAB3-59C1-97A8-1416-D6127B31F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53921E2-57DB-89FF-A770-91519D747F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3DD78-92D3-486B-92FE-36DCD1633946}" type="datetime1">
              <a:rPr lang="es-CL" smtClean="0"/>
              <a:t>21-05-2025</a:t>
            </a:fld>
            <a:endParaRPr lang="es-C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9D40E2B-C764-8B30-CD3A-8ACB24BBE0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Fundamentos de Estabilidad</a:t>
            </a:r>
            <a:endParaRPr lang="es-CL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F7A6B7F-CA69-C031-5D64-19F5FA4D3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274771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BFA916-C3B0-AD1F-9D1A-3E03DF081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5E1CE4A-AE58-58EE-585F-F541F4BDE1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8CBD014-F31C-1049-590E-E708296B5A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620442F-AF5B-C0F8-0A0A-2228C08EF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28FA9-8081-4BAA-BAD6-C91D71B2670B}" type="datetime1">
              <a:rPr lang="es-CL" smtClean="0"/>
              <a:t>21-05-2025</a:t>
            </a:fld>
            <a:endParaRPr lang="es-CL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A544604-A082-F484-417F-CE44F20A2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Fundamentos de Estabilidad</a:t>
            </a:r>
            <a:endParaRPr lang="es-CL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47B5B0C-239F-F1A4-898C-404028FB9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064539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29C4F6E-0268-6EB3-9A2F-4C7D6342E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EF97AAD-8216-D477-FD14-4DB4C40E23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8949347-0FA3-4F17-C233-0753FA5F88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2A01133-3AB3-7F79-A6F1-CE9C363C4A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1B03DFB-70F9-72FB-C6C0-52530DC0E8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6A746F2-341E-82FA-1233-10B08CD7F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953FB-A501-4E3D-BAA2-A6E06E6CAAF7}" type="datetime1">
              <a:rPr lang="es-CL" smtClean="0"/>
              <a:t>21-05-2025</a:t>
            </a:fld>
            <a:endParaRPr lang="es-CL" dirty="0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611FBA9-DE28-01B0-A5FD-C8C8A0D5C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Fundamentos de Estabilidad</a:t>
            </a:r>
            <a:endParaRPr lang="es-CL" dirty="0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6732FCC-8EBD-19BD-118E-612FCD8ED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32385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98044AB-6FCB-E1AF-AD37-58C7F235E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B99CE40-5962-3684-560F-2D3F86060F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700C1-D8F7-40A4-9FFE-338E6D41D13A}" type="datetime1">
              <a:rPr lang="es-CL" smtClean="0"/>
              <a:t>21-05-2025</a:t>
            </a:fld>
            <a:endParaRPr lang="es-CL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781EE0A-1A85-A0B4-42B2-428D75C47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Fundamentos de Estabilidad</a:t>
            </a:r>
            <a:endParaRPr lang="es-CL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09E31D6-F2EA-482B-4C3C-16C61A117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049648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4AA40ED-06A0-107D-B229-FD5749765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5AA1-D682-4651-A6FB-A21C7A8FA6C0}" type="datetime1">
              <a:rPr lang="es-CL" smtClean="0"/>
              <a:t>21-05-2025</a:t>
            </a:fld>
            <a:endParaRPr lang="es-CL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14C827F-D68D-3F1B-2226-197EE382B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Fundamentos de Estabilidad</a:t>
            </a:r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F04E193-A634-6CCE-0C51-FE8642506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094184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75EBA7-31AD-A65A-5E98-E2E8EE7C6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8A20C35-0414-4E28-D24D-CE994226DD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7B62964-0B2F-F4A4-B999-348E4BE7E4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6866255-441C-4763-6F16-4467E418C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7896C-9841-4684-B33B-75F6BA0EFE31}" type="datetime1">
              <a:rPr lang="es-CL" smtClean="0"/>
              <a:t>21-05-2025</a:t>
            </a:fld>
            <a:endParaRPr lang="es-CL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C618CE6-7745-F431-124B-4086F9023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Fundamentos de Estabilidad</a:t>
            </a:r>
            <a:endParaRPr lang="es-CL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B626713-A2A4-0E16-3614-FFE885EB9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05206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111BC8-F76B-5C0D-4950-E6FFAFB392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34E561BA-1583-F479-8B0B-96DCC96950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AFA8D4E-2F2A-D041-EB56-008D011FC4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A2F49C8-0C7F-1DE2-6986-F7CB14243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1FE04-D3AD-4B6D-8E3D-2734C589EEF7}" type="datetime1">
              <a:rPr lang="es-CL" smtClean="0"/>
              <a:t>21-05-2025</a:t>
            </a:fld>
            <a:endParaRPr lang="es-CL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9A8998B-29BC-B04F-698E-B1CC223902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Fundamentos de Estabilidad</a:t>
            </a:r>
            <a:endParaRPr lang="es-CL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1B4E60A-0C18-DE1F-8BD0-79E7F131A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274823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86381D-B891-875D-D966-D99885793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C59E90A-5914-092A-E23B-B7F7D249BA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E4F415B-AEF1-82E8-4CF7-2A08487A5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2FA00-5F8B-4576-8C7D-0EB5DECB9796}" type="datetime1">
              <a:rPr lang="es-CL" smtClean="0"/>
              <a:t>21-05-2025</a:t>
            </a:fld>
            <a:endParaRPr lang="es-C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F15C2DC-F0D5-E508-8C75-D94115F3D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Fundamentos de Estabilidad</a:t>
            </a:r>
            <a:endParaRPr lang="es-CL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C1BF7EC-9B0F-495D-09C9-1E6C4D2AB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2940959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425CFFE-7D5A-CEF1-A32E-EEB32888F9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B43CF10-1D63-CBDB-9F6F-DD0C01F14B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68B8045-D039-19F5-9698-A91E85DD56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F701D-E4D7-44C6-B17F-FFCD38904D93}" type="datetime1">
              <a:rPr lang="es-CL" smtClean="0"/>
              <a:t>21-05-2025</a:t>
            </a:fld>
            <a:endParaRPr lang="es-C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8BEF7D8-6E05-F659-162F-3BEB2276F5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Fundamentos de Estabilidad</a:t>
            </a:r>
            <a:endParaRPr lang="es-CL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44611F4-D4EF-E8AA-1C1F-8F942EDDE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031117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A91377B0-6563-E115-C3B6-F3DE5B763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8E91336-BEE3-C1BB-7FBD-5F62FB7366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D4104E7-F269-DA00-35D1-32B79E73F8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8BBAC3-6B63-4807-9828-AA7CA5A2FCCF}" type="datetime1">
              <a:rPr lang="es-CL" smtClean="0"/>
              <a:t>21-05-2025</a:t>
            </a:fld>
            <a:endParaRPr lang="es-C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AA44340-C671-9D8B-2E90-8EFB5EE291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CL"/>
              <a:t>Fundamentos de Estabilidad</a:t>
            </a:r>
            <a:endParaRPr lang="es-CL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8BED803-703F-2C69-104D-1F5284DDB8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5796BA-5B92-4B9C-A900-39C65348EF5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2462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4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garcov04@gmail.co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D:\Clases%202021\Estabilidad%20y%20Estiba\Estabilidad%20y%20Estiba%203L%202019\UT-%204%20Estabilidad%20Longitudinal\Etapa%202%20y%203%20%20Estabilidad%20longitudinal%20y%20densidad%20del%20agua.mp4" TargetMode="External"/><Relationship Id="rId1" Type="http://schemas.microsoft.com/office/2007/relationships/media" Target="file:///D:\Clases%202021\Estabilidad%20y%20Estiba\Estabilidad%20y%20Estiba%203L%202019\UT-%204%20Estabilidad%20Longitudinal\Etapa%202%20y%203%20%20Estabilidad%20longitudinal%20y%20densidad%20del%20agua.mp4" TargetMode="Externa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7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5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pasteldevouzela.blogspot.com/2009/10/os-submarinos-confesso-que-na-altura.html" TargetMode="External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desarrolloydefensa.blogspot.com/2017/11/submarino-ara-san-juan-los-expertos.html" TargetMode="External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3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10" Type="http://schemas.openxmlformats.org/officeDocument/2006/relationships/image" Target="../media/image63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878AF0-9D32-F93E-6CA7-814EBA6F27D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/>
              <a:t>Fundamentos de Estabilidad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91416B9-83B0-E6CB-BE0B-7EF1F429CC6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s-CL" dirty="0"/>
              <a:t>Estabilidad Longitudinal</a:t>
            </a:r>
          </a:p>
          <a:p>
            <a:r>
              <a:rPr lang="es-CL" dirty="0"/>
              <a:t>Profesor Asignatura: PC Alberto García Covacevich</a:t>
            </a:r>
          </a:p>
          <a:p>
            <a:r>
              <a:rPr lang="es-CL" dirty="0"/>
              <a:t>+56 9 9732 8537</a:t>
            </a:r>
          </a:p>
          <a:p>
            <a:r>
              <a:rPr lang="es-CL" dirty="0">
                <a:hlinkClick r:id="rId2"/>
              </a:rPr>
              <a:t>garcov04@gmail.com</a:t>
            </a:r>
            <a:r>
              <a:rPr lang="es-CL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791480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dirty="0"/>
              <a:t>Introducción</a:t>
            </a:r>
          </a:p>
        </p:txBody>
      </p:sp>
      <p:pic>
        <p:nvPicPr>
          <p:cNvPr id="6" name="Etapa 2 y 3  Estabilidad longitudinal y densidad del agua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595802" y="2643182"/>
            <a:ext cx="3048000" cy="2286000"/>
          </a:xfrm>
          <a:prstGeom prst="rect">
            <a:avLst/>
          </a:prstGeom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BE1FE97-1A88-4F29-53C8-FF8AC4ECC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462DA1-7D3E-405C-9336-68F0B87C88C2}" type="datetime1">
              <a:rPr lang="es-CL" smtClean="0"/>
              <a:t>21-05-2025</a:t>
            </a:fld>
            <a:endParaRPr lang="es-ES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095FCA9-B67A-DE8C-49D0-4FFC07388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Estabilidad</a:t>
            </a:r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08102E4-F561-54BE-9FCD-EDDB678BF4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</a:t>
            </a:fld>
            <a:endParaRPr lang="es-E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445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s-ES" sz="3200" dirty="0"/>
              <a:t>Introducción:</a:t>
            </a:r>
          </a:p>
          <a:p>
            <a:pPr lvl="1">
              <a:lnSpc>
                <a:spcPct val="120000"/>
              </a:lnSpc>
            </a:pPr>
            <a:r>
              <a:rPr lang="es-ES" dirty="0"/>
              <a:t>Hay muchos conceptos en común con la estabilidad transversal.</a:t>
            </a:r>
          </a:p>
          <a:p>
            <a:pPr lvl="1">
              <a:lnSpc>
                <a:spcPct val="120000"/>
              </a:lnSpc>
            </a:pPr>
            <a:r>
              <a:rPr lang="es-ES" dirty="0"/>
              <a:t>¿Qué ocurre cuando una fuerza hace que el buque cambie de asiento?</a:t>
            </a:r>
          </a:p>
          <a:p>
            <a:pPr lvl="1">
              <a:lnSpc>
                <a:spcPct val="120000"/>
              </a:lnSpc>
            </a:pPr>
            <a:endParaRPr lang="es-ES" dirty="0"/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/>
              <a:t>Estabilidad Longitudinal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11841" t="37975" r="34914" b="10902"/>
          <a:stretch>
            <a:fillRect/>
          </a:stretch>
        </p:blipFill>
        <p:spPr bwMode="auto">
          <a:xfrm>
            <a:off x="3738547" y="4000504"/>
            <a:ext cx="5028823" cy="27146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862F556-69F8-5F10-2CE3-68FAFE2BA0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E6589D-871A-4E7A-8A14-7302AC6B3BA0}" type="datetime1">
              <a:rPr lang="es-CL" smtClean="0"/>
              <a:t>21-05-2025</a:t>
            </a:fld>
            <a:endParaRPr lang="es-ES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0DC5189-1D0E-5F49-8775-2D25E74D8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</a:t>
            </a:fld>
            <a:endParaRPr lang="es-ES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5746448-5063-EF81-E642-BB46F69787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Fundamentos de Estabilidad</a:t>
            </a:r>
            <a:endParaRPr lang="es-CL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s-ES" sz="3200" dirty="0"/>
              <a:t>Introducción:</a:t>
            </a:r>
          </a:p>
          <a:p>
            <a:pPr lvl="1">
              <a:lnSpc>
                <a:spcPct val="120000"/>
              </a:lnSpc>
            </a:pPr>
            <a:r>
              <a:rPr lang="es-ES" dirty="0"/>
              <a:t>Al igual que cuando el buque está adrizado, cuando está sin asiento los centroides están en la misma línea vertical.</a:t>
            </a: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/>
              <a:t>Estabilidad Longitudinal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 l="12424" t="11631" r="34331" b="13188"/>
          <a:stretch>
            <a:fillRect/>
          </a:stretch>
        </p:blipFill>
        <p:spPr bwMode="auto">
          <a:xfrm>
            <a:off x="4952993" y="3643315"/>
            <a:ext cx="3643339" cy="2892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/>
          <p:cNvSpPr txBox="1"/>
          <p:nvPr/>
        </p:nvSpPr>
        <p:spPr>
          <a:xfrm>
            <a:off x="5167306" y="3643314"/>
            <a:ext cx="3357586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dirty="0"/>
              <a:t>KB y BM Longitudinales</a:t>
            </a:r>
            <a:endParaRPr lang="es-CL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5BA92C7-4ACF-41C6-04B5-926230E53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2F12301-37C8-45AB-936F-7D56F44FDBAB}" type="datetime1">
              <a:rPr lang="es-CL" smtClean="0"/>
              <a:t>21-05-2025</a:t>
            </a:fld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98D2ABA-78DE-F609-87F7-9577CCA23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4</a:t>
            </a:fld>
            <a:endParaRPr lang="es-ES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5AFDD7E-DDFC-EC25-645D-3EDB048A0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Fundamentos de Estabilidad</a:t>
            </a:r>
            <a:endParaRPr lang="es-CL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s-ES" sz="3200" dirty="0"/>
              <a:t>Introducción:</a:t>
            </a:r>
          </a:p>
          <a:p>
            <a:pPr lvl="1">
              <a:lnSpc>
                <a:spcPct val="120000"/>
              </a:lnSpc>
            </a:pPr>
            <a:r>
              <a:rPr lang="es-ES" dirty="0"/>
              <a:t>Y obedecerán a los mismos conceptos.</a:t>
            </a: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/>
              <a:t>Estabilidad Longitudinal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 l="7404" t="5155" r="29589" b="14346"/>
          <a:stretch>
            <a:fillRect/>
          </a:stretch>
        </p:blipFill>
        <p:spPr bwMode="auto">
          <a:xfrm>
            <a:off x="5095868" y="3071810"/>
            <a:ext cx="5072098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CuadroTexto"/>
          <p:cNvSpPr txBox="1"/>
          <p:nvPr/>
        </p:nvSpPr>
        <p:spPr>
          <a:xfrm>
            <a:off x="5138278" y="4980362"/>
            <a:ext cx="2172168" cy="27699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1200" dirty="0"/>
              <a:t>GM: Altura Metacéntrica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7953388" y="4929198"/>
            <a:ext cx="2071702" cy="28575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1200" dirty="0"/>
              <a:t>BM: Radio Metacéntrico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7953388" y="5823724"/>
            <a:ext cx="2286016" cy="4616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1200" dirty="0"/>
              <a:t>KB= VCB: posición vertical del Centro de Boyantéz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4595802" y="5857893"/>
            <a:ext cx="2643206" cy="4616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1200" dirty="0"/>
              <a:t>KG = VCG: posición vertical del Centro de Gravedad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5953124" y="3357562"/>
            <a:ext cx="3357586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dirty="0"/>
              <a:t>KB y BM Longitudinales</a:t>
            </a:r>
            <a:endParaRPr lang="es-CL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290678C-1A8C-7935-9B27-248AC348E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87B4E5-045D-4D9E-813C-F267F71F2438}" type="datetime1">
              <a:rPr lang="es-CL" smtClean="0"/>
              <a:t>21-05-2025</a:t>
            </a:fld>
            <a:endParaRPr lang="es-ES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F73661F-4755-FC97-2105-3FA9F8947C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Estabilidad</a:t>
            </a:r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78C0BC2-D305-2200-F4DD-C703229B6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5</a:t>
            </a:fld>
            <a:endParaRPr lang="es-E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Para el cálculo del BM longitudinal, se realiza el procedimiento similar que para BM Transversal.</a:t>
            </a:r>
          </a:p>
          <a:p>
            <a:pPr lvl="1"/>
            <a:r>
              <a:rPr lang="es-CL" dirty="0"/>
              <a:t>El momento de Inercia respecto al eje de referencia será mucho mayor en este caso </a:t>
            </a: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Cálculo BM Longitudinal</a:t>
            </a:r>
            <a:endParaRPr lang="es-CL" dirty="0"/>
          </a:p>
        </p:txBody>
      </p:sp>
      <p:sp>
        <p:nvSpPr>
          <p:cNvPr id="17" name="16 Combinar"/>
          <p:cNvSpPr/>
          <p:nvPr/>
        </p:nvSpPr>
        <p:spPr>
          <a:xfrm>
            <a:off x="8810644" y="3071810"/>
            <a:ext cx="71438" cy="71438"/>
          </a:xfrm>
          <a:prstGeom prst="flowChartMerge">
            <a:avLst/>
          </a:prstGeom>
          <a:noFill/>
          <a:ln w="952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64122797-6115-DF7C-202C-D80EA929E7D4}"/>
              </a:ext>
            </a:extLst>
          </p:cNvPr>
          <p:cNvGrpSpPr/>
          <p:nvPr/>
        </p:nvGrpSpPr>
        <p:grpSpPr>
          <a:xfrm>
            <a:off x="2768083" y="1166019"/>
            <a:ext cx="6655834" cy="4525962"/>
            <a:chOff x="1244083" y="1500174"/>
            <a:chExt cx="6655834" cy="4525962"/>
          </a:xfrm>
        </p:grpSpPr>
        <p:pic>
          <p:nvPicPr>
            <p:cNvPr id="19" name="Picture 1"/>
            <p:cNvPicPr>
              <a:picLocks noChangeAspect="1" noChangeArrowheads="1"/>
            </p:cNvPicPr>
            <p:nvPr/>
          </p:nvPicPr>
          <p:blipFill>
            <a:blip r:embed="rId2"/>
            <a:srcRect l="5629" t="5156" r="27815" b="14346"/>
            <a:stretch>
              <a:fillRect/>
            </a:stretch>
          </p:blipFill>
          <p:spPr bwMode="auto">
            <a:xfrm>
              <a:off x="1244083" y="1500174"/>
              <a:ext cx="6655834" cy="452596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4" name="13 CuadroTexto"/>
            <p:cNvSpPr txBox="1"/>
            <p:nvPr/>
          </p:nvSpPr>
          <p:spPr>
            <a:xfrm>
              <a:off x="2000232" y="5000636"/>
              <a:ext cx="1785950" cy="70788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1000" dirty="0"/>
                <a:t>I</a:t>
              </a:r>
              <a:r>
                <a:rPr lang="es-CL" sz="1000" baseline="-25000" dirty="0"/>
                <a:t>L</a:t>
              </a:r>
              <a:r>
                <a:rPr lang="es-CL" sz="1000" dirty="0"/>
                <a:t>: Segundo Momento de Inercia del plano de agua respecto de su eje de cambio de asiento</a:t>
              </a:r>
            </a:p>
          </p:txBody>
        </p:sp>
        <p:sp>
          <p:nvSpPr>
            <p:cNvPr id="15" name="14 CuadroTexto"/>
            <p:cNvSpPr txBox="1"/>
            <p:nvPr/>
          </p:nvSpPr>
          <p:spPr>
            <a:xfrm>
              <a:off x="3428992" y="4682977"/>
              <a:ext cx="1643074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1000" dirty="0"/>
                <a:t>Eje cambio de asiento</a:t>
              </a:r>
            </a:p>
          </p:txBody>
        </p:sp>
        <p:sp>
          <p:nvSpPr>
            <p:cNvPr id="16" name="15 CuadroTexto"/>
            <p:cNvSpPr txBox="1"/>
            <p:nvPr/>
          </p:nvSpPr>
          <p:spPr>
            <a:xfrm>
              <a:off x="5572131" y="3466252"/>
              <a:ext cx="2000264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1000" dirty="0"/>
                <a:t>= Volumen de agua desplazado por el buque (mostrado en rojo)</a:t>
              </a:r>
            </a:p>
          </p:txBody>
        </p:sp>
        <p:sp>
          <p:nvSpPr>
            <p:cNvPr id="2" name="CuadroTexto 1">
              <a:extLst>
                <a:ext uri="{FF2B5EF4-FFF2-40B4-BE49-F238E27FC236}">
                  <a16:creationId xmlns:a16="http://schemas.microsoft.com/office/drawing/2014/main" id="{8F4EC36B-C569-EE54-04D5-ADC2D2243845}"/>
                </a:ext>
              </a:extLst>
            </p:cNvPr>
            <p:cNvSpPr txBox="1"/>
            <p:nvPr/>
          </p:nvSpPr>
          <p:spPr>
            <a:xfrm>
              <a:off x="2195736" y="1916832"/>
              <a:ext cx="4752528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dirty="0"/>
                <a:t>Cálculo BM Longitudinal</a:t>
              </a:r>
            </a:p>
          </p:txBody>
        </p:sp>
      </p:grp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DC728F5-EF4A-D894-D5AD-4D562CA2D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7AA27E-B792-4B3A-91CA-BEA715A047C2}" type="datetime1">
              <a:rPr lang="es-CL" smtClean="0"/>
              <a:t>21-05-2025</a:t>
            </a:fld>
            <a:endParaRPr lang="es-ES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4CE9E5C-8857-2CC4-30A1-7CE3C19450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Estabilidad</a:t>
            </a:r>
            <a:endParaRPr lang="es-ES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A837BF3-D157-3471-F63D-FC890CB9A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6</a:t>
            </a:fld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3200" dirty="0"/>
              <a:t>Estabilidad Longitudinal v/s Transversal </a:t>
            </a:r>
            <a:endParaRPr lang="es-CL" sz="3200" dirty="0"/>
          </a:p>
        </p:txBody>
      </p:sp>
      <p:pic>
        <p:nvPicPr>
          <p:cNvPr id="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7404" t="20436" r="27814" b="15924"/>
          <a:stretch>
            <a:fillRect/>
          </a:stretch>
        </p:blipFill>
        <p:spPr bwMode="auto">
          <a:xfrm>
            <a:off x="1998730" y="1481138"/>
            <a:ext cx="8194540" cy="45259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/>
          <a:srcRect l="2967" t="17783" r="28702" b="12767"/>
          <a:stretch>
            <a:fillRect/>
          </a:stretch>
        </p:blipFill>
        <p:spPr bwMode="auto">
          <a:xfrm>
            <a:off x="2024035" y="1474806"/>
            <a:ext cx="7795362" cy="4454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11 CuadroTexto"/>
          <p:cNvSpPr txBox="1"/>
          <p:nvPr/>
        </p:nvSpPr>
        <p:spPr>
          <a:xfrm>
            <a:off x="3381356" y="4842078"/>
            <a:ext cx="185738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1600" dirty="0"/>
              <a:t>Darse vuelta de campana aquí, es un peligro real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5881686" y="5258604"/>
            <a:ext cx="2714644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1600" dirty="0"/>
              <a:t>Casi imposible darse vuelta de carnero aquí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1EAAF45-AFCE-CE43-FE04-30754C62AD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F580EE7-C461-430D-8C12-D254318A061B}" type="datetime1">
              <a:rPr lang="es-CL" smtClean="0"/>
              <a:t>21-05-2025</a:t>
            </a:fld>
            <a:endParaRPr lang="es-ES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1698A94-F440-A230-69BA-E8D7D40951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Estabilidad</a:t>
            </a:r>
            <a:endParaRPr lang="es-ES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9CB9A8E-47AA-7D0C-28BE-8033A5CDD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7</a:t>
            </a:fld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dirty="0"/>
              <a:t>Cambio de asiento</a:t>
            </a:r>
          </a:p>
        </p:txBody>
      </p:sp>
      <p:pic>
        <p:nvPicPr>
          <p:cNvPr id="10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967" t="17783" r="26040" b="9610"/>
          <a:stretch>
            <a:fillRect/>
          </a:stretch>
        </p:blipFill>
        <p:spPr bwMode="auto">
          <a:xfrm>
            <a:off x="2160432" y="1481138"/>
            <a:ext cx="7871137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10 CuadroTexto"/>
          <p:cNvSpPr txBox="1"/>
          <p:nvPr/>
        </p:nvSpPr>
        <p:spPr>
          <a:xfrm>
            <a:off x="1881158" y="1814444"/>
            <a:ext cx="8501122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2000" dirty="0"/>
              <a:t>Cambio de asiento = Diferencia entre calado de Proa y de Popa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5953124" y="2639794"/>
            <a:ext cx="371480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El buque gira respecto de su centro de Flotación (CF)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EAE17FD-B015-CFCC-055B-B82025A5F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90B0C3-AB15-40BD-AA66-8E8C3E6E6AC7}" type="datetime1">
              <a:rPr lang="es-CL" smtClean="0"/>
              <a:t>21-05-2025</a:t>
            </a:fld>
            <a:endParaRPr lang="es-ES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4AA763DB-F145-3886-ACDC-BE5B497B7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Estabilidad</a:t>
            </a:r>
            <a:endParaRPr lang="es-ES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FE6E275-5F9D-9451-3FA4-A841C7E58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8</a:t>
            </a:fld>
            <a:endParaRPr lang="es-E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Cambio de asiento </a:t>
            </a: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967" t="17783" r="26040" b="14346"/>
          <a:stretch>
            <a:fillRect/>
          </a:stretch>
        </p:blipFill>
        <p:spPr bwMode="auto">
          <a:xfrm>
            <a:off x="1981200" y="1532411"/>
            <a:ext cx="8229600" cy="442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CuadroTexto"/>
          <p:cNvSpPr txBox="1"/>
          <p:nvPr/>
        </p:nvSpPr>
        <p:spPr>
          <a:xfrm>
            <a:off x="2073169" y="2326900"/>
            <a:ext cx="2143140" cy="64633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b="1" dirty="0"/>
              <a:t>Sin asiento o con quilla pareja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6279A0D-4D0F-64BF-8D63-ADB4CDE0D7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3260BA-063F-4009-88C1-864C8CEE2A63}" type="datetime1">
              <a:rPr lang="es-CL" smtClean="0"/>
              <a:t>21-05-2025</a:t>
            </a:fld>
            <a:endParaRPr lang="es-ES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A36596E-5BBB-DA53-1A61-230B3FDE68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Estabilidad</a:t>
            </a:r>
            <a:endParaRPr lang="es-ES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55C1412-39EC-D27B-9336-89FCA8504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9</a:t>
            </a:fld>
            <a:endParaRPr lang="es-E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Buque sentado o con asiento</a:t>
            </a: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079" t="17783" r="26040" b="11189"/>
          <a:stretch>
            <a:fillRect/>
          </a:stretch>
        </p:blipFill>
        <p:spPr bwMode="auto">
          <a:xfrm>
            <a:off x="2022620" y="1481138"/>
            <a:ext cx="814676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CuadroTexto"/>
          <p:cNvSpPr txBox="1"/>
          <p:nvPr/>
        </p:nvSpPr>
        <p:spPr>
          <a:xfrm>
            <a:off x="7981936" y="1892774"/>
            <a:ext cx="1971716" cy="984885"/>
          </a:xfrm>
          <a:prstGeom prst="rect">
            <a:avLst/>
          </a:prstGeom>
          <a:solidFill>
            <a:srgbClr val="99B56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/>
              <a:t>Con asiento o asiento positivo</a:t>
            </a:r>
          </a:p>
          <a:p>
            <a:pPr algn="ctr"/>
            <a:r>
              <a:rPr lang="es-CL" b="1" dirty="0"/>
              <a:t>t &gt; 0 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2238348" y="2786058"/>
            <a:ext cx="178595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Carga pesada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6129A3B-0E55-2D64-02A7-B4175545A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AF6D8D-1D1F-41C0-BABC-506F5FB57447}" type="datetime1">
              <a:rPr lang="es-CL" smtClean="0"/>
              <a:t>21-05-2025</a:t>
            </a:fld>
            <a:endParaRPr lang="es-ES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EE45F52-B349-3AB0-CBD4-F4F6E007F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Estabilidad</a:t>
            </a:r>
            <a:endParaRPr lang="es-ES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A89B001-09F2-2E9A-E493-709DACC62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10</a:t>
            </a:fld>
            <a:endParaRPr lang="es-ES" dirty="0"/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Buque encabuzado </a:t>
            </a: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079" t="16205" r="26040" b="9610"/>
          <a:stretch>
            <a:fillRect/>
          </a:stretch>
        </p:blipFill>
        <p:spPr bwMode="auto">
          <a:xfrm>
            <a:off x="2329781" y="1492289"/>
            <a:ext cx="7800068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CuadroTexto"/>
          <p:cNvSpPr txBox="1"/>
          <p:nvPr/>
        </p:nvSpPr>
        <p:spPr>
          <a:xfrm>
            <a:off x="2581268" y="2357430"/>
            <a:ext cx="2000264" cy="923330"/>
          </a:xfrm>
          <a:prstGeom prst="rect">
            <a:avLst/>
          </a:prstGeom>
          <a:solidFill>
            <a:srgbClr val="99B56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b="1" dirty="0"/>
              <a:t>Encabuzado o con asiento negativo</a:t>
            </a:r>
          </a:p>
          <a:p>
            <a:pPr algn="ctr"/>
            <a:r>
              <a:rPr lang="es-CL" b="1" dirty="0"/>
              <a:t>t &lt; 0 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8167702" y="2357430"/>
            <a:ext cx="178595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Carga pesada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3167042" y="5529731"/>
            <a:ext cx="5786478" cy="30777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400" dirty="0"/>
              <a:t>Esta no es una condición ideal de operación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69E6B14-B359-45E1-4701-3B63A120E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C12494-0A6D-45E3-8673-22A9BB105EAF}" type="datetime1">
              <a:rPr lang="es-CL" smtClean="0"/>
              <a:t>21-05-2025</a:t>
            </a:fld>
            <a:endParaRPr lang="es-ES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D18D9ED-4EE3-323D-6907-5AAE6D393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Estabilidad</a:t>
            </a:r>
            <a:endParaRPr lang="es-ES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A7080E1-5B81-CAA0-CC00-31CAB7EAA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11</a:t>
            </a:fld>
            <a:endParaRPr lang="es-E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El cambio de asiento se aplica a T</a:t>
            </a:r>
            <a:r>
              <a:rPr lang="es-CL" baseline="-25000" dirty="0"/>
              <a:t>A</a:t>
            </a:r>
            <a:r>
              <a:rPr lang="es-CL" dirty="0"/>
              <a:t> y T</a:t>
            </a:r>
            <a:r>
              <a:rPr lang="es-CL" baseline="-25000" dirty="0"/>
              <a:t>F </a:t>
            </a:r>
            <a:r>
              <a:rPr lang="es-CL" dirty="0"/>
              <a:t>respecto de la posición longitudinal del Centro de Flotación (LCF).</a:t>
            </a:r>
          </a:p>
          <a:p>
            <a:r>
              <a:rPr lang="es-CL" dirty="0"/>
              <a:t>El asiento afecta a todas las propiedades hidrostáticas (Desplazamiento, LCG, LCF, etc.)</a:t>
            </a:r>
          </a:p>
          <a:p>
            <a:r>
              <a:rPr lang="es-CL" dirty="0"/>
              <a:t>Estos efectos deben ser considerados en los cálculos de peso y centroides del buque  </a:t>
            </a: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Efectos en el asiento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1C14E1B-1A7F-105B-9711-73ECD8ED8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6E7ADB-B892-4B35-813A-F0CE5F3D22CD}" type="datetime1">
              <a:rPr lang="es-CL" smtClean="0"/>
              <a:t>21-05-2025</a:t>
            </a:fld>
            <a:endParaRPr lang="es-ES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4EEC3F4-A4C5-75C7-C185-28E70B8FD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Estabilidad</a:t>
            </a:r>
            <a:endParaRPr lang="es-E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FC36D29-9757-5581-38F3-EAA98DDE5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12</a:t>
            </a:fld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1981200" y="1481329"/>
            <a:ext cx="8229600" cy="2519175"/>
          </a:xfrm>
          <a:ln>
            <a:noFill/>
          </a:ln>
        </p:spPr>
        <p:txBody>
          <a:bodyPr>
            <a:normAutofit fontScale="70000" lnSpcReduction="20000"/>
          </a:bodyPr>
          <a:lstStyle/>
          <a:p>
            <a:r>
              <a:rPr lang="es-CL" dirty="0"/>
              <a:t>Los cambios de calado son el equivalente longitudinal a las escoras.</a:t>
            </a:r>
          </a:p>
          <a:p>
            <a:pPr lvl="1"/>
            <a:r>
              <a:rPr lang="es-CL" dirty="0"/>
              <a:t>En vez de medirse en grados, se mide mediante la diferencia de calados de proa y de popa.</a:t>
            </a:r>
          </a:p>
          <a:p>
            <a:pPr lvl="1"/>
            <a:r>
              <a:rPr lang="es-CL" dirty="0"/>
              <a:t>Si la diferencia es cero, el buque está flotando con una quilla pareja.</a:t>
            </a:r>
          </a:p>
          <a:p>
            <a:pPr lvl="1"/>
            <a:r>
              <a:rPr lang="es-CL" dirty="0"/>
              <a:t>Si la diferencia es positiva, el buque está sentado y si es negativa, está encabuzado.</a:t>
            </a:r>
          </a:p>
          <a:p>
            <a:r>
              <a:rPr lang="es-CL" dirty="0"/>
              <a:t>En un buque con quilla pareja y flotando en agua tranquilas, el CG y el CB actuarán en la misma línea vertical y el buque desplazará su peso en agua.</a:t>
            </a:r>
          </a:p>
          <a:p>
            <a:pPr lvl="1"/>
            <a:r>
              <a:rPr lang="es-CL" dirty="0"/>
              <a:t>En estas condiciones se cumple que </a:t>
            </a:r>
            <a:r>
              <a:rPr lang="es-CL" dirty="0">
                <a:latin typeface="Symbol" pitchFamily="18" charset="2"/>
              </a:rPr>
              <a:t>D</a:t>
            </a:r>
            <a:r>
              <a:rPr lang="es-CL" dirty="0"/>
              <a:t> = B</a:t>
            </a:r>
          </a:p>
          <a:p>
            <a:r>
              <a:rPr lang="es-CL" dirty="0"/>
              <a:t>Movamos un peso “w” existente a abordo una distancia “d</a:t>
            </a:r>
            <a:r>
              <a:rPr lang="en-US" dirty="0"/>
              <a:t>”.</a:t>
            </a:r>
          </a:p>
          <a:p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Cambios de calado</a:t>
            </a:r>
          </a:p>
        </p:txBody>
      </p:sp>
      <p:grpSp>
        <p:nvGrpSpPr>
          <p:cNvPr id="49" name="48 Grupo"/>
          <p:cNvGrpSpPr/>
          <p:nvPr/>
        </p:nvGrpSpPr>
        <p:grpSpPr>
          <a:xfrm>
            <a:off x="4524364" y="3571876"/>
            <a:ext cx="5857916" cy="3214710"/>
            <a:chOff x="1357290" y="2071678"/>
            <a:chExt cx="5857916" cy="3214710"/>
          </a:xfrm>
        </p:grpSpPr>
        <p:grpSp>
          <p:nvGrpSpPr>
            <p:cNvPr id="50" name="40 Grupo"/>
            <p:cNvGrpSpPr/>
            <p:nvPr/>
          </p:nvGrpSpPr>
          <p:grpSpPr>
            <a:xfrm>
              <a:off x="3593642" y="4169099"/>
              <a:ext cx="49664" cy="459833"/>
              <a:chOff x="3593642" y="4169099"/>
              <a:chExt cx="49664" cy="459833"/>
            </a:xfrm>
          </p:grpSpPr>
          <p:sp>
            <p:nvSpPr>
              <p:cNvPr id="72" name="15 Conector"/>
              <p:cNvSpPr/>
              <p:nvPr/>
            </p:nvSpPr>
            <p:spPr>
              <a:xfrm flipH="1">
                <a:off x="3593642" y="4169099"/>
                <a:ext cx="45719" cy="45719"/>
              </a:xfrm>
              <a:prstGeom prst="flowChartConnec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3" name="16 Conector"/>
              <p:cNvSpPr/>
              <p:nvPr/>
            </p:nvSpPr>
            <p:spPr>
              <a:xfrm flipH="1">
                <a:off x="3593642" y="4425823"/>
                <a:ext cx="45719" cy="45719"/>
              </a:xfrm>
              <a:prstGeom prst="flowChartConnec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4" name="17 Conector"/>
              <p:cNvSpPr/>
              <p:nvPr/>
            </p:nvSpPr>
            <p:spPr>
              <a:xfrm flipH="1">
                <a:off x="3597587" y="4583213"/>
                <a:ext cx="45719" cy="45719"/>
              </a:xfrm>
              <a:prstGeom prst="flowChartConnector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grpSp>
          <p:nvGrpSpPr>
            <p:cNvPr id="51" name="39 Grupo"/>
            <p:cNvGrpSpPr/>
            <p:nvPr/>
          </p:nvGrpSpPr>
          <p:grpSpPr>
            <a:xfrm>
              <a:off x="1357290" y="2071678"/>
              <a:ext cx="5857916" cy="3214710"/>
              <a:chOff x="1357290" y="2071678"/>
              <a:chExt cx="5857916" cy="3214710"/>
            </a:xfrm>
          </p:grpSpPr>
          <p:sp>
            <p:nvSpPr>
              <p:cNvPr id="52" name="51 CuadroTexto"/>
              <p:cNvSpPr txBox="1"/>
              <p:nvPr/>
            </p:nvSpPr>
            <p:spPr>
              <a:xfrm>
                <a:off x="1357290" y="4143380"/>
                <a:ext cx="214314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900" dirty="0"/>
                  <a:t>W</a:t>
                </a:r>
              </a:p>
            </p:txBody>
          </p:sp>
          <p:sp>
            <p:nvSpPr>
              <p:cNvPr id="53" name="52 CuadroTexto"/>
              <p:cNvSpPr txBox="1"/>
              <p:nvPr/>
            </p:nvSpPr>
            <p:spPr>
              <a:xfrm>
                <a:off x="5586646" y="4126862"/>
                <a:ext cx="214314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900" dirty="0"/>
                  <a:t>L</a:t>
                </a:r>
              </a:p>
            </p:txBody>
          </p:sp>
          <p:sp>
            <p:nvSpPr>
              <p:cNvPr id="54" name="53 CuadroTexto"/>
              <p:cNvSpPr txBox="1"/>
              <p:nvPr/>
            </p:nvSpPr>
            <p:spPr>
              <a:xfrm>
                <a:off x="3643306" y="4071942"/>
                <a:ext cx="214314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900" dirty="0"/>
                  <a:t>G</a:t>
                </a:r>
              </a:p>
            </p:txBody>
          </p:sp>
          <p:sp>
            <p:nvSpPr>
              <p:cNvPr id="55" name="54 CuadroTexto"/>
              <p:cNvSpPr txBox="1"/>
              <p:nvPr/>
            </p:nvSpPr>
            <p:spPr>
              <a:xfrm>
                <a:off x="3643306" y="4286256"/>
                <a:ext cx="214314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900" dirty="0"/>
                  <a:t>B</a:t>
                </a:r>
              </a:p>
            </p:txBody>
          </p:sp>
          <p:sp>
            <p:nvSpPr>
              <p:cNvPr id="56" name="55 CuadroTexto"/>
              <p:cNvSpPr txBox="1"/>
              <p:nvPr/>
            </p:nvSpPr>
            <p:spPr>
              <a:xfrm>
                <a:off x="3643306" y="4500570"/>
                <a:ext cx="214314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900" dirty="0"/>
                  <a:t>K</a:t>
                </a:r>
              </a:p>
            </p:txBody>
          </p:sp>
          <p:grpSp>
            <p:nvGrpSpPr>
              <p:cNvPr id="57" name="38 Grupo"/>
              <p:cNvGrpSpPr/>
              <p:nvPr/>
            </p:nvGrpSpPr>
            <p:grpSpPr>
              <a:xfrm>
                <a:off x="1400832" y="2071678"/>
                <a:ext cx="5814374" cy="3214710"/>
                <a:chOff x="1400832" y="2071678"/>
                <a:chExt cx="5814374" cy="3214710"/>
              </a:xfrm>
            </p:grpSpPr>
            <p:grpSp>
              <p:nvGrpSpPr>
                <p:cNvPr id="58" name="11 Grupo"/>
                <p:cNvGrpSpPr/>
                <p:nvPr/>
              </p:nvGrpSpPr>
              <p:grpSpPr>
                <a:xfrm>
                  <a:off x="1829460" y="3929066"/>
                  <a:ext cx="3670829" cy="642942"/>
                  <a:chOff x="2615683" y="4286256"/>
                  <a:chExt cx="3670829" cy="642942"/>
                </a:xfrm>
              </p:grpSpPr>
              <p:sp>
                <p:nvSpPr>
                  <p:cNvPr id="68" name="11 Forma libre"/>
                  <p:cNvSpPr/>
                  <p:nvPr/>
                </p:nvSpPr>
                <p:spPr>
                  <a:xfrm>
                    <a:off x="2615683" y="4286256"/>
                    <a:ext cx="3670829" cy="137361"/>
                  </a:xfrm>
                  <a:custGeom>
                    <a:avLst/>
                    <a:gdLst>
                      <a:gd name="connsiteX0" fmla="*/ 0 w 3742267"/>
                      <a:gd name="connsiteY0" fmla="*/ 67733 h 128209"/>
                      <a:gd name="connsiteX1" fmla="*/ 1451429 w 3742267"/>
                      <a:gd name="connsiteY1" fmla="*/ 125790 h 128209"/>
                      <a:gd name="connsiteX2" fmla="*/ 3106057 w 3742267"/>
                      <a:gd name="connsiteY2" fmla="*/ 82247 h 128209"/>
                      <a:gd name="connsiteX3" fmla="*/ 3657600 w 3742267"/>
                      <a:gd name="connsiteY3" fmla="*/ 9676 h 128209"/>
                      <a:gd name="connsiteX4" fmla="*/ 3614057 w 3742267"/>
                      <a:gd name="connsiteY4" fmla="*/ 24190 h 12820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742267" h="128209">
                        <a:moveTo>
                          <a:pt x="0" y="67733"/>
                        </a:moveTo>
                        <a:cubicBezTo>
                          <a:pt x="466876" y="95552"/>
                          <a:pt x="933753" y="123371"/>
                          <a:pt x="1451429" y="125790"/>
                        </a:cubicBezTo>
                        <a:cubicBezTo>
                          <a:pt x="1969105" y="128209"/>
                          <a:pt x="2738362" y="101599"/>
                          <a:pt x="3106057" y="82247"/>
                        </a:cubicBezTo>
                        <a:cubicBezTo>
                          <a:pt x="3473752" y="62895"/>
                          <a:pt x="3572933" y="19352"/>
                          <a:pt x="3657600" y="9676"/>
                        </a:cubicBezTo>
                        <a:cubicBezTo>
                          <a:pt x="3742267" y="0"/>
                          <a:pt x="3678162" y="12095"/>
                          <a:pt x="3614057" y="24190"/>
                        </a:cubicBezTo>
                      </a:path>
                    </a:pathLst>
                  </a:cu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CL"/>
                  </a:p>
                </p:txBody>
              </p:sp>
              <p:sp>
                <p:nvSpPr>
                  <p:cNvPr id="69" name="12 Forma libre"/>
                  <p:cNvSpPr/>
                  <p:nvPr/>
                </p:nvSpPr>
                <p:spPr>
                  <a:xfrm>
                    <a:off x="2626545" y="4377655"/>
                    <a:ext cx="192338" cy="551543"/>
                  </a:xfrm>
                  <a:custGeom>
                    <a:avLst/>
                    <a:gdLst>
                      <a:gd name="connsiteX0" fmla="*/ 0 w 203200"/>
                      <a:gd name="connsiteY0" fmla="*/ 0 h 551543"/>
                      <a:gd name="connsiteX1" fmla="*/ 0 w 203200"/>
                      <a:gd name="connsiteY1" fmla="*/ 232229 h 551543"/>
                      <a:gd name="connsiteX2" fmla="*/ 0 w 203200"/>
                      <a:gd name="connsiteY2" fmla="*/ 232229 h 551543"/>
                      <a:gd name="connsiteX3" fmla="*/ 145143 w 203200"/>
                      <a:gd name="connsiteY3" fmla="*/ 348343 h 551543"/>
                      <a:gd name="connsiteX4" fmla="*/ 203200 w 203200"/>
                      <a:gd name="connsiteY4" fmla="*/ 551543 h 55154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203200" h="551543">
                        <a:moveTo>
                          <a:pt x="0" y="0"/>
                        </a:moveTo>
                        <a:lnTo>
                          <a:pt x="0" y="232229"/>
                        </a:lnTo>
                        <a:lnTo>
                          <a:pt x="0" y="232229"/>
                        </a:lnTo>
                        <a:cubicBezTo>
                          <a:pt x="24190" y="251581"/>
                          <a:pt x="111276" y="295124"/>
                          <a:pt x="145143" y="348343"/>
                        </a:cubicBezTo>
                        <a:cubicBezTo>
                          <a:pt x="179010" y="401562"/>
                          <a:pt x="142724" y="546705"/>
                          <a:pt x="203200" y="551543"/>
                        </a:cubicBezTo>
                      </a:path>
                    </a:pathLst>
                  </a:cu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CL"/>
                  </a:p>
                </p:txBody>
              </p:sp>
              <p:sp>
                <p:nvSpPr>
                  <p:cNvPr id="70" name="13 Forma libre"/>
                  <p:cNvSpPr/>
                  <p:nvPr/>
                </p:nvSpPr>
                <p:spPr>
                  <a:xfrm>
                    <a:off x="2789855" y="4929198"/>
                    <a:ext cx="3280228" cy="0"/>
                  </a:xfrm>
                  <a:custGeom>
                    <a:avLst/>
                    <a:gdLst>
                      <a:gd name="connsiteX0" fmla="*/ 0 w 3280228"/>
                      <a:gd name="connsiteY0" fmla="*/ 0 h 0"/>
                      <a:gd name="connsiteX1" fmla="*/ 3280228 w 3280228"/>
                      <a:gd name="connsiteY1" fmla="*/ 0 h 0"/>
                      <a:gd name="connsiteX2" fmla="*/ 3280228 w 3280228"/>
                      <a:gd name="connsiteY2" fmla="*/ 0 h 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280228">
                        <a:moveTo>
                          <a:pt x="0" y="0"/>
                        </a:moveTo>
                        <a:lnTo>
                          <a:pt x="3280228" y="0"/>
                        </a:lnTo>
                        <a:lnTo>
                          <a:pt x="3280228" y="0"/>
                        </a:lnTo>
                      </a:path>
                    </a:pathLst>
                  </a:cu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CL"/>
                  </a:p>
                </p:txBody>
              </p:sp>
              <p:sp>
                <p:nvSpPr>
                  <p:cNvPr id="71" name="14 Forma libre"/>
                  <p:cNvSpPr/>
                  <p:nvPr/>
                </p:nvSpPr>
                <p:spPr>
                  <a:xfrm>
                    <a:off x="6026540" y="4319598"/>
                    <a:ext cx="217715" cy="609600"/>
                  </a:xfrm>
                  <a:custGeom>
                    <a:avLst/>
                    <a:gdLst>
                      <a:gd name="connsiteX0" fmla="*/ 217715 w 217715"/>
                      <a:gd name="connsiteY0" fmla="*/ 0 h 609600"/>
                      <a:gd name="connsiteX1" fmla="*/ 159658 w 217715"/>
                      <a:gd name="connsiteY1" fmla="*/ 420915 h 609600"/>
                      <a:gd name="connsiteX2" fmla="*/ 0 w 217715"/>
                      <a:gd name="connsiteY2" fmla="*/ 609600 h 6096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17715" h="609600">
                        <a:moveTo>
                          <a:pt x="217715" y="0"/>
                        </a:moveTo>
                        <a:cubicBezTo>
                          <a:pt x="206829" y="159657"/>
                          <a:pt x="195944" y="319315"/>
                          <a:pt x="159658" y="420915"/>
                        </a:cubicBezTo>
                        <a:cubicBezTo>
                          <a:pt x="123372" y="522515"/>
                          <a:pt x="61686" y="566057"/>
                          <a:pt x="0" y="609600"/>
                        </a:cubicBezTo>
                      </a:path>
                    </a:pathLst>
                  </a:cu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s-CL"/>
                  </a:p>
                </p:txBody>
              </p:sp>
            </p:grpSp>
            <p:cxnSp>
              <p:nvCxnSpPr>
                <p:cNvPr id="59" name="3 Conector recto"/>
                <p:cNvCxnSpPr/>
                <p:nvPr/>
              </p:nvCxnSpPr>
              <p:spPr>
                <a:xfrm rot="5400000">
                  <a:off x="2222369" y="3464719"/>
                  <a:ext cx="2786082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" name="59 Conector recto"/>
                <p:cNvCxnSpPr/>
                <p:nvPr/>
              </p:nvCxnSpPr>
              <p:spPr>
                <a:xfrm>
                  <a:off x="1400832" y="4314152"/>
                  <a:ext cx="4572032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" name="60 Conector recto"/>
                <p:cNvCxnSpPr/>
                <p:nvPr/>
              </p:nvCxnSpPr>
              <p:spPr>
                <a:xfrm rot="5400000">
                  <a:off x="1072670" y="4357694"/>
                  <a:ext cx="1714512" cy="1588"/>
                </a:xfrm>
                <a:prstGeom prst="line">
                  <a:avLst/>
                </a:prstGeom>
                <a:ln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2" name="61 Conector recto"/>
                <p:cNvCxnSpPr/>
                <p:nvPr/>
              </p:nvCxnSpPr>
              <p:spPr>
                <a:xfrm rot="5400000">
                  <a:off x="4556691" y="4428338"/>
                  <a:ext cx="1714512" cy="1588"/>
                </a:xfrm>
                <a:prstGeom prst="line">
                  <a:avLst/>
                </a:prstGeom>
                <a:ln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3" name="9 Conector"/>
                <p:cNvSpPr/>
                <p:nvPr/>
              </p:nvSpPr>
              <p:spPr>
                <a:xfrm flipH="1">
                  <a:off x="3586382" y="2143116"/>
                  <a:ext cx="45719" cy="45719"/>
                </a:xfrm>
                <a:prstGeom prst="flowChartConnector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64" name="10 CuadroTexto"/>
                <p:cNvSpPr txBox="1"/>
                <p:nvPr/>
              </p:nvSpPr>
              <p:spPr>
                <a:xfrm>
                  <a:off x="3686848" y="2071678"/>
                  <a:ext cx="2571768" cy="2308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900" dirty="0"/>
                    <a:t>M (Metacentro longitudinal</a:t>
                  </a:r>
                </a:p>
              </p:txBody>
            </p:sp>
            <p:sp>
              <p:nvSpPr>
                <p:cNvPr id="65" name="64 CuadroTexto"/>
                <p:cNvSpPr txBox="1"/>
                <p:nvPr/>
              </p:nvSpPr>
              <p:spPr>
                <a:xfrm>
                  <a:off x="4214810" y="2714620"/>
                  <a:ext cx="3000396" cy="2308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900" dirty="0"/>
                    <a:t>Nótese que GM y BM casi tienen el mismo valor</a:t>
                  </a:r>
                </a:p>
              </p:txBody>
            </p:sp>
            <p:cxnSp>
              <p:nvCxnSpPr>
                <p:cNvPr id="66" name="65 Conector recto de flecha"/>
                <p:cNvCxnSpPr>
                  <a:stCxn id="65" idx="1"/>
                </p:cNvCxnSpPr>
                <p:nvPr/>
              </p:nvCxnSpPr>
              <p:spPr>
                <a:xfrm rot="10800000" flipV="1">
                  <a:off x="3714744" y="2830036"/>
                  <a:ext cx="500066" cy="527526"/>
                </a:xfrm>
                <a:prstGeom prst="straightConnector1">
                  <a:avLst/>
                </a:prstGeom>
                <a:ln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7" name="66 Conector recto de flecha"/>
                <p:cNvCxnSpPr/>
                <p:nvPr/>
              </p:nvCxnSpPr>
              <p:spPr>
                <a:xfrm>
                  <a:off x="2000232" y="5000636"/>
                  <a:ext cx="3357586" cy="1588"/>
                </a:xfrm>
                <a:prstGeom prst="straightConnector1">
                  <a:avLst/>
                </a:prstGeom>
                <a:ln>
                  <a:headEnd type="arrow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75" name="74 CuadroTexto"/>
          <p:cNvSpPr txBox="1"/>
          <p:nvPr/>
        </p:nvSpPr>
        <p:spPr>
          <a:xfrm>
            <a:off x="6667504" y="6643710"/>
            <a:ext cx="42862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900" dirty="0"/>
              <a:t>LBP</a:t>
            </a:r>
          </a:p>
        </p:txBody>
      </p:sp>
      <p:sp>
        <p:nvSpPr>
          <p:cNvPr id="76" name="75 Rectángulo"/>
          <p:cNvSpPr/>
          <p:nvPr/>
        </p:nvSpPr>
        <p:spPr>
          <a:xfrm>
            <a:off x="7810512" y="5286388"/>
            <a:ext cx="357190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77" name="76 Conector recto"/>
          <p:cNvCxnSpPr/>
          <p:nvPr/>
        </p:nvCxnSpPr>
        <p:spPr>
          <a:xfrm rot="10800000" flipV="1">
            <a:off x="5738810" y="5357826"/>
            <a:ext cx="2286016" cy="7143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77 CuadroTexto"/>
          <p:cNvSpPr txBox="1"/>
          <p:nvPr/>
        </p:nvSpPr>
        <p:spPr>
          <a:xfrm>
            <a:off x="6810380" y="5126994"/>
            <a:ext cx="21431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900" dirty="0"/>
              <a:t>d</a:t>
            </a:r>
          </a:p>
        </p:txBody>
      </p:sp>
      <p:sp>
        <p:nvSpPr>
          <p:cNvPr id="79" name="78 Conector"/>
          <p:cNvSpPr/>
          <p:nvPr/>
        </p:nvSpPr>
        <p:spPr>
          <a:xfrm flipH="1">
            <a:off x="6453191" y="5669298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0" name="79 CuadroTexto"/>
          <p:cNvSpPr txBox="1"/>
          <p:nvPr/>
        </p:nvSpPr>
        <p:spPr>
          <a:xfrm>
            <a:off x="6453190" y="5572140"/>
            <a:ext cx="35719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900" dirty="0"/>
              <a:t>G</a:t>
            </a:r>
            <a:r>
              <a:rPr lang="es-CL" sz="900" baseline="-25000" dirty="0"/>
              <a:t>1</a:t>
            </a:r>
            <a:endParaRPr lang="es-CL" sz="900" dirty="0"/>
          </a:p>
        </p:txBody>
      </p:sp>
      <p:cxnSp>
        <p:nvCxnSpPr>
          <p:cNvPr id="81" name="80 Conector recto de flecha"/>
          <p:cNvCxnSpPr/>
          <p:nvPr/>
        </p:nvCxnSpPr>
        <p:spPr>
          <a:xfrm>
            <a:off x="6781352" y="5687556"/>
            <a:ext cx="1588" cy="884716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81 CuadroTexto"/>
          <p:cNvSpPr txBox="1"/>
          <p:nvPr/>
        </p:nvSpPr>
        <p:spPr>
          <a:xfrm>
            <a:off x="6781352" y="6215082"/>
            <a:ext cx="21431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900" dirty="0">
                <a:solidFill>
                  <a:srgbClr val="FF0000"/>
                </a:solidFill>
                <a:latin typeface="Symbol" pitchFamily="18" charset="2"/>
              </a:rPr>
              <a:t>D</a:t>
            </a:r>
          </a:p>
        </p:txBody>
      </p:sp>
      <p:sp>
        <p:nvSpPr>
          <p:cNvPr id="83" name="1 Marcador de contenido"/>
          <p:cNvSpPr txBox="1">
            <a:spLocks/>
          </p:cNvSpPr>
          <p:nvPr/>
        </p:nvSpPr>
        <p:spPr>
          <a:xfrm>
            <a:off x="2009804" y="1481330"/>
            <a:ext cx="8229600" cy="2519175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r>
              <a:rPr lang="es-CL" sz="1400" dirty="0"/>
              <a:t>El </a:t>
            </a:r>
            <a:r>
              <a:rPr lang="es-CL" sz="1400" dirty="0" err="1"/>
              <a:t>movimiento</a:t>
            </a:r>
            <a:r>
              <a:rPr lang="es-CL" sz="1400" dirty="0"/>
              <a:t> del peso </a:t>
            </a:r>
            <a:r>
              <a:rPr lang="es-CL" sz="1400" dirty="0" err="1"/>
              <a:t>desplazará</a:t>
            </a:r>
            <a:r>
              <a:rPr lang="es-CL" sz="1400" dirty="0"/>
              <a:t> la posición del “G” a “G</a:t>
            </a:r>
            <a:r>
              <a:rPr lang="es-CL" sz="1400" baseline="-25000" dirty="0"/>
              <a:t>1</a:t>
            </a:r>
            <a:r>
              <a:rPr lang="es-CL" sz="1400" dirty="0"/>
              <a:t>” en dirección paralela al movimiento del peso de tal manera que:</a:t>
            </a:r>
          </a:p>
          <a:p>
            <a:pPr marL="36576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endParaRPr lang="es-CL" sz="1100" dirty="0"/>
          </a:p>
          <a:p>
            <a:pPr marL="36576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endParaRPr lang="es-CL" sz="1100" dirty="0"/>
          </a:p>
          <a:p>
            <a:pPr marL="36576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endParaRPr lang="es-CL" sz="1100" dirty="0"/>
          </a:p>
          <a:p>
            <a:pPr marL="36576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es-CL" sz="1400" dirty="0"/>
              <a:t>Entonces se produce un momento para sentar al buque igual a GG1 x </a:t>
            </a:r>
            <a:r>
              <a:rPr lang="es-CL" dirty="0">
                <a:latin typeface="Symbol" pitchFamily="18" charset="2"/>
              </a:rPr>
              <a:t>D</a:t>
            </a:r>
            <a:r>
              <a:rPr lang="es-CL" dirty="0"/>
              <a:t> </a:t>
            </a:r>
            <a:r>
              <a:rPr lang="es-CL" sz="1400" dirty="0"/>
              <a:t>ó lo que es lo mismo w x d</a:t>
            </a:r>
          </a:p>
        </p:txBody>
      </p:sp>
      <p:graphicFrame>
        <p:nvGraphicFramePr>
          <p:cNvPr id="69635" name="Object 3"/>
          <p:cNvGraphicFramePr>
            <a:graphicFrameLocks noChangeAspect="1"/>
          </p:cNvGraphicFramePr>
          <p:nvPr/>
        </p:nvGraphicFramePr>
        <p:xfrm>
          <a:off x="4302126" y="2071688"/>
          <a:ext cx="2538413" cy="557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cuación" r:id="rId2" imgW="1968480" imgH="431640" progId="Equation.3">
                  <p:embed/>
                </p:oleObj>
              </mc:Choice>
              <mc:Fallback>
                <p:oleObj name="Ecuación" r:id="rId2" imgW="1968480" imgH="431640" progId="Equation.3">
                  <p:embed/>
                  <p:pic>
                    <p:nvPicPr>
                      <p:cNvPr id="6963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2126" y="2071688"/>
                        <a:ext cx="2538413" cy="557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6" name="85 Flecha circular"/>
          <p:cNvSpPr/>
          <p:nvPr/>
        </p:nvSpPr>
        <p:spPr>
          <a:xfrm flipH="1">
            <a:off x="6167438" y="4500570"/>
            <a:ext cx="1214446" cy="1285884"/>
          </a:xfrm>
          <a:prstGeom prst="circular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chemeClr val="tx1"/>
              </a:solidFill>
            </a:endParaRPr>
          </a:p>
        </p:txBody>
      </p:sp>
      <p:pic>
        <p:nvPicPr>
          <p:cNvPr id="14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7" y="3723172"/>
            <a:ext cx="4762500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59599C1-D911-970B-A745-B0880780B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629BA6F-21D1-4D49-B2E0-DF5B0726322B}" type="datetime1">
              <a:rPr lang="es-CL" smtClean="0"/>
              <a:t>21-05-2025</a:t>
            </a:fld>
            <a:endParaRPr lang="es-E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2E8AF62-F23F-30CB-58D5-FB9B84A8E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13</a:t>
            </a:fld>
            <a:endParaRPr lang="es-ES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677323F-FBF1-0BF9-950E-E4F03C6FB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Fundamentos de Estabilidad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59259E-6 L -0.18802 0.00695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01" y="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56 1.11022E-16 L -0.02891 0.00046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0" y="23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L -0.03316 -0.00047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76" grpId="0" animBg="1"/>
      <p:bldP spid="78" grpId="0"/>
      <p:bldP spid="79" grpId="0" animBg="1"/>
      <p:bldP spid="82" grpId="0"/>
      <p:bldP spid="82" grpId="1"/>
      <p:bldP spid="8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Cambios de calado</a:t>
            </a: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 bwMode="auto">
          <a:xfrm>
            <a:off x="1981200" y="2126686"/>
            <a:ext cx="4392652" cy="280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Marcador de contenido"/>
          <p:cNvSpPr>
            <a:spLocks noGrp="1"/>
          </p:cNvSpPr>
          <p:nvPr>
            <p:ph sz="quarter" idx="4"/>
          </p:nvPr>
        </p:nvSpPr>
        <p:spPr>
          <a:xfrm>
            <a:off x="6169026" y="1444294"/>
            <a:ext cx="4041775" cy="4699350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es-CL" dirty="0"/>
              <a:t>En esta condición, el buque se sentará hasta que el CG y el CB estén nuevamente en la misma línea vertical, como lo muestra la figura adyacente.</a:t>
            </a:r>
          </a:p>
          <a:p>
            <a:pPr>
              <a:lnSpc>
                <a:spcPct val="120000"/>
              </a:lnSpc>
            </a:pPr>
            <a:r>
              <a:rPr lang="es-CL" dirty="0"/>
              <a:t>Como el desplazamiento del buque no ha cambiado, el volumen de la cuña LFL</a:t>
            </a:r>
            <a:r>
              <a:rPr lang="es-CL" baseline="-25000" dirty="0"/>
              <a:t>1 </a:t>
            </a:r>
            <a:r>
              <a:rPr lang="es-CL" dirty="0"/>
              <a:t>que emerge será igual a la que se sumerge WFW</a:t>
            </a:r>
            <a:r>
              <a:rPr lang="es-CL" baseline="-25000" dirty="0"/>
              <a:t>1</a:t>
            </a:r>
            <a:r>
              <a:rPr lang="es-CL" dirty="0"/>
              <a:t>.</a:t>
            </a:r>
          </a:p>
          <a:p>
            <a:pPr>
              <a:lnSpc>
                <a:spcPct val="120000"/>
              </a:lnSpc>
            </a:pPr>
            <a:r>
              <a:rPr lang="es-CL" dirty="0"/>
              <a:t>El cambio de asiento se realizará respecto del  Centro de Flotación “F” que es el centro de geométrico del Plano de Flotación.</a:t>
            </a:r>
          </a:p>
          <a:p>
            <a:pPr lvl="1">
              <a:lnSpc>
                <a:spcPct val="120000"/>
              </a:lnSpc>
            </a:pPr>
            <a:r>
              <a:rPr lang="es-CL" dirty="0"/>
              <a:t>Una gabarra con el Plano de Flotación rectangular tendrá su “F” en la Cuaderna Maestra.</a:t>
            </a:r>
          </a:p>
          <a:p>
            <a:pPr lvl="1">
              <a:lnSpc>
                <a:spcPct val="120000"/>
              </a:lnSpc>
            </a:pPr>
            <a:r>
              <a:rPr lang="es-CL" dirty="0"/>
              <a:t>En un buque normal, “F” estará levemente adelante o detrás de la Cuaderna Maestra, dependiendo de la forma del casco.</a:t>
            </a:r>
          </a:p>
        </p:txBody>
      </p:sp>
      <p:cxnSp>
        <p:nvCxnSpPr>
          <p:cNvPr id="9" name="8 Conector recto"/>
          <p:cNvCxnSpPr/>
          <p:nvPr/>
        </p:nvCxnSpPr>
        <p:spPr>
          <a:xfrm flipV="1">
            <a:off x="4095736" y="4000504"/>
            <a:ext cx="1714512" cy="21431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10 Conector recto"/>
          <p:cNvCxnSpPr/>
          <p:nvPr/>
        </p:nvCxnSpPr>
        <p:spPr>
          <a:xfrm rot="10800000">
            <a:off x="4095736" y="4214818"/>
            <a:ext cx="171451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/>
          <p:cNvCxnSpPr/>
          <p:nvPr/>
        </p:nvCxnSpPr>
        <p:spPr>
          <a:xfrm>
            <a:off x="2595538" y="4214818"/>
            <a:ext cx="150019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14 Conector recto"/>
          <p:cNvCxnSpPr/>
          <p:nvPr/>
        </p:nvCxnSpPr>
        <p:spPr>
          <a:xfrm flipV="1">
            <a:off x="2595538" y="4214818"/>
            <a:ext cx="1500198" cy="2143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19 Elipse"/>
          <p:cNvSpPr/>
          <p:nvPr/>
        </p:nvSpPr>
        <p:spPr>
          <a:xfrm>
            <a:off x="3909318" y="4157894"/>
            <a:ext cx="285752" cy="21431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B468F78-B265-7A6C-D5D4-34D46D333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C4A7651-505E-461F-88CF-6E40AE1B1328}" type="datetime1">
              <a:rPr lang="es-CL" smtClean="0"/>
              <a:t>21-05-2025</a:t>
            </a:fld>
            <a:endParaRPr lang="es-ES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E1AFD87-CDDB-DF90-816E-6D967A1FC0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Estabilidad</a:t>
            </a:r>
            <a:endParaRPr lang="es-E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E669251-C09C-0CBC-7A8C-62D4A0CAE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642D2A-D80B-46DB-B70F-213340C71A31}" type="slidenum">
              <a:rPr lang="es-ES" smtClean="0"/>
              <a:pPr>
                <a:defRPr/>
              </a:pPr>
              <a:t>14</a:t>
            </a:fld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Cambio de calado</a:t>
            </a:r>
          </a:p>
        </p:txBody>
      </p:sp>
      <p:sp>
        <p:nvSpPr>
          <p:cNvPr id="9" name="8 Marcador de texto"/>
          <p:cNvSpPr>
            <a:spLocks noGrp="1"/>
          </p:cNvSpPr>
          <p:nvPr>
            <p:ph type="body" sz="half" idx="3"/>
          </p:nvPr>
        </p:nvSpPr>
        <p:spPr>
          <a:xfrm>
            <a:off x="6167439" y="5410200"/>
            <a:ext cx="4043363" cy="1162072"/>
          </a:xfrm>
        </p:spPr>
        <p:txBody>
          <a:bodyPr>
            <a:normAutofit fontScale="62500" lnSpcReduction="20000"/>
          </a:bodyPr>
          <a:lstStyle/>
          <a:p>
            <a:r>
              <a:rPr lang="es-CL" dirty="0"/>
              <a:t>Para un plano de Flotación Transversal:</a:t>
            </a:r>
          </a:p>
          <a:p>
            <a:r>
              <a:rPr lang="es-CL" dirty="0"/>
              <a:t>Donde </a:t>
            </a:r>
          </a:p>
          <a:p>
            <a:r>
              <a:rPr lang="es-CL" dirty="0"/>
              <a:t>B es la manga del Plano  de Flotación</a:t>
            </a:r>
          </a:p>
          <a:p>
            <a:r>
              <a:rPr lang="es-CL" dirty="0"/>
              <a:t>L es la eslora del Plano de Flotación </a:t>
            </a:r>
          </a:p>
        </p:txBody>
      </p:sp>
      <p:sp>
        <p:nvSpPr>
          <p:cNvPr id="8" name="7 Marcador de contenido"/>
          <p:cNvSpPr>
            <a:spLocks noGrp="1"/>
          </p:cNvSpPr>
          <p:nvPr>
            <p:ph sz="quarter" idx="2"/>
          </p:nvPr>
        </p:nvSpPr>
        <p:spPr>
          <a:xfrm>
            <a:off x="1981200" y="1444294"/>
            <a:ext cx="4040188" cy="4770788"/>
          </a:xfrm>
        </p:spPr>
        <p:txBody>
          <a:bodyPr>
            <a:normAutofit fontScale="40000" lnSpcReduction="20000"/>
          </a:bodyPr>
          <a:lstStyle/>
          <a:p>
            <a:pPr>
              <a:lnSpc>
                <a:spcPct val="120000"/>
              </a:lnSpc>
            </a:pPr>
            <a:r>
              <a:rPr lang="es-CL" dirty="0"/>
              <a:t>Los Momentos de cambios de asiento se miden respecto de “F”, por ser éste el punto pivote del cambio de asiento. </a:t>
            </a:r>
          </a:p>
          <a:p>
            <a:pPr>
              <a:lnSpc>
                <a:spcPct val="120000"/>
              </a:lnSpc>
            </a:pPr>
            <a:r>
              <a:rPr lang="es-CL" dirty="0"/>
              <a:t>El Metacentro Longitudinal (M</a:t>
            </a:r>
            <a:r>
              <a:rPr lang="es-CL" baseline="-25000" dirty="0"/>
              <a:t>L</a:t>
            </a:r>
            <a:r>
              <a:rPr lang="es-CL" dirty="0"/>
              <a:t>) es el punto de intersección entre las verticales que pasan por los centros de boyantez.</a:t>
            </a:r>
          </a:p>
          <a:p>
            <a:pPr>
              <a:lnSpc>
                <a:spcPct val="120000"/>
              </a:lnSpc>
            </a:pPr>
            <a:r>
              <a:rPr lang="es-CL" dirty="0"/>
              <a:t>La distancia vertical entre el Centro de Gravedad Longitudinal (CG</a:t>
            </a:r>
            <a:r>
              <a:rPr lang="es-CL" baseline="-25000" dirty="0"/>
              <a:t>L</a:t>
            </a:r>
            <a:r>
              <a:rPr lang="es-CL" dirty="0"/>
              <a:t> )y el M</a:t>
            </a:r>
            <a:r>
              <a:rPr lang="es-CL" baseline="-25000" dirty="0"/>
              <a:t>L</a:t>
            </a:r>
            <a:r>
              <a:rPr lang="es-CL" dirty="0"/>
              <a:t> se llama Altura Metacéntrica Longitudinal (GM</a:t>
            </a:r>
            <a:r>
              <a:rPr lang="es-CL" baseline="-25000" dirty="0"/>
              <a:t>L</a:t>
            </a:r>
            <a:r>
              <a:rPr lang="es-CL" dirty="0"/>
              <a:t>) </a:t>
            </a:r>
          </a:p>
          <a:p>
            <a:pPr>
              <a:lnSpc>
                <a:spcPct val="120000"/>
              </a:lnSpc>
            </a:pPr>
            <a:r>
              <a:rPr lang="es-CL" dirty="0"/>
              <a:t>La distancia entre CB</a:t>
            </a:r>
            <a:r>
              <a:rPr lang="es-CL" baseline="-25000" dirty="0"/>
              <a:t>L</a:t>
            </a:r>
            <a:r>
              <a:rPr lang="es-CL" dirty="0"/>
              <a:t> y M</a:t>
            </a:r>
            <a:r>
              <a:rPr lang="es-CL" baseline="-25000" dirty="0"/>
              <a:t>L</a:t>
            </a:r>
            <a:r>
              <a:rPr lang="es-CL" dirty="0"/>
              <a:t> se llama Radio Metacéntrico Longitudinal. (BM</a:t>
            </a:r>
            <a:r>
              <a:rPr lang="es-CL" baseline="-25000" dirty="0"/>
              <a:t>L</a:t>
            </a:r>
            <a:r>
              <a:rPr lang="es-CL" dirty="0"/>
              <a:t>)</a:t>
            </a:r>
          </a:p>
          <a:p>
            <a:pPr>
              <a:lnSpc>
                <a:spcPct val="120000"/>
              </a:lnSpc>
            </a:pPr>
            <a:r>
              <a:rPr lang="es-CL" dirty="0"/>
              <a:t>BM</a:t>
            </a:r>
            <a:r>
              <a:rPr lang="es-CL" baseline="-25000" dirty="0"/>
              <a:t>L</a:t>
            </a:r>
            <a:r>
              <a:rPr lang="es-CL" dirty="0"/>
              <a:t> se calcula de manera similar a BM</a:t>
            </a:r>
            <a:r>
              <a:rPr lang="es-CL" baseline="-25000" dirty="0"/>
              <a:t>T</a:t>
            </a:r>
            <a:r>
              <a:rPr lang="es-CL" dirty="0"/>
              <a:t>:</a:t>
            </a:r>
          </a:p>
          <a:p>
            <a:pPr lvl="1">
              <a:lnSpc>
                <a:spcPct val="120000"/>
              </a:lnSpc>
              <a:buNone/>
            </a:pPr>
            <a:endParaRPr lang="es-CL" dirty="0"/>
          </a:p>
          <a:p>
            <a:pPr lvl="1">
              <a:lnSpc>
                <a:spcPct val="120000"/>
              </a:lnSpc>
              <a:buNone/>
            </a:pPr>
            <a:endParaRPr lang="es-CL" dirty="0"/>
          </a:p>
          <a:p>
            <a:pPr lvl="1">
              <a:lnSpc>
                <a:spcPct val="120000"/>
              </a:lnSpc>
              <a:buNone/>
            </a:pPr>
            <a:endParaRPr lang="es-CL" dirty="0"/>
          </a:p>
          <a:p>
            <a:pPr lvl="1">
              <a:lnSpc>
                <a:spcPct val="120000"/>
              </a:lnSpc>
              <a:buNone/>
            </a:pPr>
            <a:r>
              <a:rPr lang="es-CL" dirty="0"/>
              <a:t>	Donde I</a:t>
            </a:r>
            <a:r>
              <a:rPr lang="es-CL" baseline="-25000" dirty="0"/>
              <a:t>L</a:t>
            </a:r>
            <a:r>
              <a:rPr lang="es-CL" dirty="0"/>
              <a:t> es el Segundo Momento de Inercia del Plano de Flotación respecto de “F” y </a:t>
            </a:r>
            <a:r>
              <a:rPr lang="es-CL" dirty="0">
                <a:latin typeface="Cambria" panose="02040503050406030204" pitchFamily="18" charset="0"/>
                <a:ea typeface="Cambria" panose="02040503050406030204" pitchFamily="18" charset="0"/>
              </a:rPr>
              <a:t>▽</a:t>
            </a:r>
            <a:r>
              <a:rPr lang="es-CL" dirty="0"/>
              <a:t> es el volumen sumergido del buque.</a:t>
            </a:r>
          </a:p>
          <a:p>
            <a:pPr marL="365760" lvl="1" indent="-256032">
              <a:lnSpc>
                <a:spcPct val="120000"/>
              </a:lnSpc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s-CL" sz="2300" dirty="0"/>
              <a:t>La ecuación se deduce en forma similar a la de BM transversal.</a:t>
            </a:r>
          </a:p>
          <a:p>
            <a:pPr marL="365760" lvl="1" indent="-256032">
              <a:lnSpc>
                <a:spcPct val="120000"/>
              </a:lnSpc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es-CL" sz="2300" dirty="0"/>
              <a:t>Para </a:t>
            </a:r>
            <a:r>
              <a:rPr lang="es-MX" sz="2300" dirty="0"/>
              <a:t>un buque en forma de cajón rectangular</a:t>
            </a:r>
            <a:r>
              <a:rPr lang="es-CL" sz="2300" dirty="0"/>
              <a:t> :</a:t>
            </a:r>
          </a:p>
        </p:txBody>
      </p:sp>
      <p:graphicFrame>
        <p:nvGraphicFramePr>
          <p:cNvPr id="10445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1573321"/>
              </p:ext>
            </p:extLst>
          </p:nvPr>
        </p:nvGraphicFramePr>
        <p:xfrm>
          <a:off x="3373924" y="3575688"/>
          <a:ext cx="868363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cuación" r:id="rId2" imgW="672840" imgH="393480" progId="Equation.3">
                  <p:embed/>
                </p:oleObj>
              </mc:Choice>
              <mc:Fallback>
                <p:oleObj name="Ecuación" r:id="rId2" imgW="672840" imgH="393480" progId="Equation.3">
                  <p:embed/>
                  <p:pic>
                    <p:nvPicPr>
                      <p:cNvPr id="104451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3924" y="3575688"/>
                        <a:ext cx="868363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/>
          <a:stretch>
            <a:fillRect/>
          </a:stretch>
        </p:blipFill>
        <p:spPr bwMode="auto">
          <a:xfrm>
            <a:off x="6169026" y="2126180"/>
            <a:ext cx="4041775" cy="2578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Object 3"/>
              <p:cNvSpPr txBox="1"/>
              <p:nvPr/>
            </p:nvSpPr>
            <p:spPr bwMode="auto">
              <a:xfrm>
                <a:off x="3432343" y="5381066"/>
                <a:ext cx="1137901" cy="70827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>
                <a:normAutofit fontScale="925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1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1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s-CL" sz="1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  <m:r>
                        <a:rPr lang="es-CL" sz="16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1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1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  <m:r>
                            <a:rPr lang="es-CL" sz="1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×</m:t>
                          </m:r>
                          <m:sSup>
                            <m:sSupPr>
                              <m:ctrlPr>
                                <a:rPr lang="es-CL" sz="16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sz="16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p>
                              <m:r>
                                <a:rPr lang="es-CL" sz="16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es-CL" sz="1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12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Object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432343" y="5381066"/>
                <a:ext cx="1137901" cy="70827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4A80AF4-6BFE-31A2-A9BB-66D6FB8E5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9D4CB61-D4DA-4CD6-83B8-93106D82D9D2}" type="datetime1">
              <a:rPr lang="es-CL" smtClean="0"/>
              <a:t>21-05-2025</a:t>
            </a:fld>
            <a:endParaRPr lang="es-ES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4695AEA-CA8B-7A5E-AF3A-5333675DFD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Estabilidad</a:t>
            </a:r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4074B9B-6D2F-47EA-D2DA-C1921547E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642D2A-D80B-46DB-B70F-213340C71A31}" type="slidenum">
              <a:rPr lang="es-ES" smtClean="0"/>
              <a:pPr>
                <a:defRPr/>
              </a:pPr>
              <a:t>15</a:t>
            </a:fld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4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000"/>
                            </p:stCondLst>
                            <p:childTnLst>
                              <p:par>
                                <p:cTn id="8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Marcador de contenido"/>
          <p:cNvSpPr>
            <a:spLocks noGrp="1"/>
          </p:cNvSpPr>
          <p:nvPr>
            <p:ph idx="1"/>
          </p:nvPr>
        </p:nvSpPr>
        <p:spPr>
          <a:xfrm>
            <a:off x="1981200" y="1481330"/>
            <a:ext cx="8229600" cy="518911"/>
          </a:xfrm>
        </p:spPr>
        <p:txBody>
          <a:bodyPr>
            <a:normAutofit/>
          </a:bodyPr>
          <a:lstStyle/>
          <a:p>
            <a:r>
              <a:rPr lang="es-CL" sz="2000" dirty="0"/>
              <a:t>Si tenemos un buque con casco tipo paralelogramo rectangular: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Cambios de calado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2642" name="Object 3"/>
              <p:cNvSpPr txBox="1"/>
              <p:nvPr/>
            </p:nvSpPr>
            <p:spPr bwMode="auto">
              <a:xfrm>
                <a:off x="3881438" y="2071689"/>
                <a:ext cx="4221162" cy="6635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>
                <a:normAutofit fontScale="85000" lnSpcReduction="1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𝐵</m:t>
                      </m:r>
                      <m:sSub>
                        <m:sSub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sub>
                          </m:sSub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  <m:sSup>
                            <m:sSupPr>
                              <m:ctrlP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p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12×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  <m:sSup>
                            <m:sSupPr>
                              <m:ctrlP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p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12×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×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×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den>
                      </m:f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p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12×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12642" name="Object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881438" y="2071689"/>
                <a:ext cx="4221162" cy="66357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6 Marcador de contenido"/>
          <p:cNvSpPr txBox="1">
            <a:spLocks/>
          </p:cNvSpPr>
          <p:nvPr/>
        </p:nvSpPr>
        <p:spPr>
          <a:xfrm>
            <a:off x="2024034" y="3000372"/>
            <a:ext cx="8229600" cy="50006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r>
              <a:rPr lang="es-CL" sz="2000" dirty="0"/>
              <a:t>Si tenemos un buque con un casco tipo prisma triangular: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bject 3"/>
              <p:cNvSpPr txBox="1"/>
              <p:nvPr/>
            </p:nvSpPr>
            <p:spPr bwMode="auto">
              <a:xfrm>
                <a:off x="3810001" y="3571875"/>
                <a:ext cx="4594225" cy="8016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>
                <a:normAutofit fontScale="85000" lnSpcReduction="1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𝐵</m:t>
                      </m:r>
                      <m:sSub>
                        <m:sSub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sub>
                          </m:sSub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  <m:sSup>
                            <m:sSupPr>
                              <m:ctrlP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p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12×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  <m:sSup>
                            <m:sSupPr>
                              <m:ctrlP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p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12×</m:t>
                          </m:r>
                          <m:f>
                            <m:fPr>
                              <m:type m:val="skw"/>
                              <m:ctrlP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×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×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×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den>
                      </m:f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p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6×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0" name="Object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810001" y="3571875"/>
                <a:ext cx="4594225" cy="80168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6 Marcador de contenido"/>
          <p:cNvSpPr txBox="1">
            <a:spLocks/>
          </p:cNvSpPr>
          <p:nvPr/>
        </p:nvSpPr>
        <p:spPr>
          <a:xfrm>
            <a:off x="2095472" y="4643446"/>
            <a:ext cx="8229600" cy="107157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r>
              <a:rPr lang="es-CL" sz="2000" dirty="0"/>
              <a:t>Como BG es mucho menor que BM</a:t>
            </a:r>
            <a:r>
              <a:rPr lang="es-CL" sz="2000" baseline="-25000" dirty="0"/>
              <a:t>L</a:t>
            </a:r>
            <a:r>
              <a:rPr lang="es-CL" sz="2000" dirty="0"/>
              <a:t> o GM</a:t>
            </a:r>
            <a:r>
              <a:rPr lang="es-CL" sz="2000" baseline="-25000" dirty="0"/>
              <a:t>L</a:t>
            </a:r>
            <a:r>
              <a:rPr lang="es-CL" sz="2000" dirty="0"/>
              <a:t>, BM</a:t>
            </a:r>
            <a:r>
              <a:rPr lang="es-CL" sz="2000" baseline="-25000" dirty="0"/>
              <a:t>L</a:t>
            </a:r>
            <a:r>
              <a:rPr lang="es-CL" sz="2000" dirty="0"/>
              <a:t> puede sustituirse por GM</a:t>
            </a:r>
            <a:r>
              <a:rPr lang="es-CL" sz="2000" baseline="-25000" dirty="0"/>
              <a:t>L</a:t>
            </a:r>
            <a:r>
              <a:rPr lang="es-CL" sz="2000" dirty="0"/>
              <a:t> en la ecuación para encontrar el Momento para Cambiar el Asiento en 1 cm (MCA 1cm ó MCT 1 pulgada), sin cometer un error muy grande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320861C-2D49-EAA2-D98A-F0FE9BC61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42A5F4-7063-452C-A3A8-B21694A48558}" type="datetime1">
              <a:rPr lang="es-CL" smtClean="0"/>
              <a:t>21-05-2025</a:t>
            </a:fld>
            <a:endParaRPr lang="es-ES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274FF5A-1D23-512D-27E0-2EF864FDB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Estabilidad</a:t>
            </a:r>
            <a:endParaRPr lang="es-ES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713A5FF-494A-DF73-086A-DC718C671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16</a:t>
            </a:fld>
            <a:endParaRPr lang="es-E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1981200" y="1481329"/>
            <a:ext cx="8229600" cy="2590614"/>
          </a:xfrm>
        </p:spPr>
        <p:txBody>
          <a:bodyPr>
            <a:normAutofit fontScale="70000" lnSpcReduction="20000"/>
          </a:bodyPr>
          <a:lstStyle/>
          <a:p>
            <a:r>
              <a:rPr lang="es-CL" dirty="0"/>
              <a:t>El momento para cambiar el asiento en 1 cm puede obtenerse de la siguiente ecuación:</a:t>
            </a:r>
          </a:p>
          <a:p>
            <a:endParaRPr lang="es-CL" dirty="0"/>
          </a:p>
          <a:p>
            <a:endParaRPr lang="en-US" dirty="0"/>
          </a:p>
          <a:p>
            <a:endParaRPr lang="en-US" dirty="0"/>
          </a:p>
          <a:p>
            <a:pPr lvl="1"/>
            <a:r>
              <a:rPr lang="es-CL" dirty="0"/>
              <a:t>Donde:</a:t>
            </a:r>
          </a:p>
          <a:p>
            <a:pPr lvl="1"/>
            <a:r>
              <a:rPr lang="es-CL" dirty="0"/>
              <a:t>W es el desplazamiento del Buque en toneladas.</a:t>
            </a:r>
          </a:p>
          <a:p>
            <a:pPr lvl="1"/>
            <a:r>
              <a:rPr lang="es-CL" dirty="0"/>
              <a:t>GM</a:t>
            </a:r>
            <a:r>
              <a:rPr lang="es-CL" baseline="-25000" dirty="0"/>
              <a:t>L</a:t>
            </a:r>
            <a:r>
              <a:rPr lang="es-CL" dirty="0"/>
              <a:t> es la altura metacéntrica longitudinal en metros</a:t>
            </a:r>
          </a:p>
          <a:p>
            <a:pPr lvl="1"/>
            <a:r>
              <a:rPr lang="es-CL" dirty="0"/>
              <a:t>L es la eslora en metros</a:t>
            </a: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MTC 1 cm</a:t>
            </a:r>
          </a:p>
        </p:txBody>
      </p:sp>
      <p:graphicFrame>
        <p:nvGraphicFramePr>
          <p:cNvPr id="113666" name="Object 3"/>
          <p:cNvGraphicFramePr>
            <a:graphicFrameLocks noChangeAspect="1"/>
          </p:cNvGraphicFramePr>
          <p:nvPr/>
        </p:nvGraphicFramePr>
        <p:xfrm>
          <a:off x="4167174" y="2191976"/>
          <a:ext cx="2928958" cy="7369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cuación" r:id="rId2" imgW="1650960" imgH="393480" progId="Equation.3">
                  <p:embed/>
                </p:oleObj>
              </mc:Choice>
              <mc:Fallback>
                <p:oleObj name="Ecuación" r:id="rId2" imgW="1650960" imgH="393480" progId="Equation.3">
                  <p:embed/>
                  <p:pic>
                    <p:nvPicPr>
                      <p:cNvPr id="11366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67174" y="2191976"/>
                        <a:ext cx="2928958" cy="736958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784E059-2738-E4D3-6459-87836002C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F1BD0B6-803B-40CD-83D1-FF18B89E6706}" type="datetime1">
              <a:rPr lang="es-CL" smtClean="0"/>
              <a:t>21-05-2025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9564E05-4649-F73D-DD1B-82C8F5436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Estabilidad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5EBA40C-39C6-B909-853E-3099FDA84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17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3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Marcador de contenido"/>
          <p:cNvSpPr>
            <a:spLocks noGrp="1"/>
          </p:cNvSpPr>
          <p:nvPr>
            <p:ph idx="1"/>
          </p:nvPr>
        </p:nvSpPr>
        <p:spPr>
          <a:xfrm>
            <a:off x="1981200" y="1481329"/>
            <a:ext cx="8229600" cy="2733490"/>
          </a:xfrm>
        </p:spPr>
        <p:txBody>
          <a:bodyPr>
            <a:normAutofit fontScale="55000" lnSpcReduction="20000"/>
          </a:bodyPr>
          <a:lstStyle/>
          <a:p>
            <a:r>
              <a:rPr lang="es-CL" dirty="0"/>
              <a:t>Cuando el buque cambia su asiento uno de los calados aumenta y el opuesto disminuye.</a:t>
            </a:r>
          </a:p>
          <a:p>
            <a:r>
              <a:rPr lang="es-CL" dirty="0"/>
              <a:t>Considere un buque flotando con quilla pareja.</a:t>
            </a:r>
          </a:p>
          <a:p>
            <a:r>
              <a:rPr lang="es-CL" dirty="0"/>
              <a:t>La posición de “F</a:t>
            </a:r>
            <a:r>
              <a:rPr lang="es-CL" baseline="-25000" dirty="0"/>
              <a:t>1</a:t>
            </a:r>
            <a:r>
              <a:rPr lang="es-CL" dirty="0"/>
              <a:t>” está a “l” metros desde la popa, la eslora del buque es “L” y tiene un peso “w” en la cubierta de proa.</a:t>
            </a:r>
          </a:p>
          <a:p>
            <a:r>
              <a:rPr lang="es-CL" dirty="0"/>
              <a:t>Movamos ahora el peso hacia popa una distancia de “d” metros.</a:t>
            </a:r>
          </a:p>
          <a:p>
            <a:r>
              <a:rPr lang="es-CL" dirty="0"/>
              <a:t> W</a:t>
            </a:r>
            <a:r>
              <a:rPr lang="es-CL" baseline="-25000" dirty="0"/>
              <a:t>1</a:t>
            </a:r>
            <a:r>
              <a:rPr lang="es-CL" dirty="0"/>
              <a:t>C es una línea paralela a la quilla.</a:t>
            </a:r>
          </a:p>
          <a:p>
            <a:r>
              <a:rPr lang="es-CL" dirty="0"/>
              <a:t>“A” representa el nuevo calado de popa y “F” de proa. El cambio de asiento es igual a “A” - “F”.</a:t>
            </a:r>
          </a:p>
          <a:p>
            <a:r>
              <a:rPr lang="es-CL" dirty="0"/>
              <a:t>Sea “x” el cambio de calado a popa e “y” el cambio de calado a proa. Usando la propiedad de semejanza de triángulos con WW</a:t>
            </a:r>
            <a:r>
              <a:rPr lang="es-CL" baseline="-25000" dirty="0"/>
              <a:t>1</a:t>
            </a:r>
            <a:r>
              <a:rPr lang="es-CL" dirty="0"/>
              <a:t>F</a:t>
            </a:r>
            <a:r>
              <a:rPr lang="es-CL" baseline="-25000" dirty="0"/>
              <a:t>1</a:t>
            </a:r>
            <a:r>
              <a:rPr lang="es-CL" dirty="0"/>
              <a:t> y con W</a:t>
            </a:r>
            <a:r>
              <a:rPr lang="es-CL" baseline="-25000" dirty="0"/>
              <a:t>1</a:t>
            </a:r>
            <a:r>
              <a:rPr lang="es-CL" dirty="0"/>
              <a:t>L</a:t>
            </a:r>
            <a:r>
              <a:rPr lang="es-CL" baseline="-25000" dirty="0"/>
              <a:t>1</a:t>
            </a:r>
            <a:r>
              <a:rPr lang="es-CL" dirty="0"/>
              <a:t>C</a:t>
            </a:r>
            <a:endParaRPr lang="es-CL" baseline="-25000" dirty="0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4000" dirty="0"/>
              <a:t>Encontrar los calados con un cambio de asiento</a:t>
            </a:r>
          </a:p>
        </p:txBody>
      </p:sp>
      <p:pic>
        <p:nvPicPr>
          <p:cNvPr id="1249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1423" y="4429132"/>
            <a:ext cx="4200525" cy="1524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</p:pic>
      <p:pic>
        <p:nvPicPr>
          <p:cNvPr id="124931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38546" y="4500571"/>
            <a:ext cx="4343400" cy="1323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4932" name="Object 3"/>
              <p:cNvSpPr txBox="1"/>
              <p:nvPr/>
            </p:nvSpPr>
            <p:spPr bwMode="auto">
              <a:xfrm>
                <a:off x="3071665" y="4224346"/>
                <a:ext cx="2624137" cy="48101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>
                <a:normAutofit fontScale="55000" lnSpcReduction="2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𝑐𝑚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𝑐𝑚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⇒</m:t>
                      </m:r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𝑐𝑚</m:t>
                      </m:r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)=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)×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𝑐𝑚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4932" name="Object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071665" y="4224346"/>
                <a:ext cx="2624137" cy="48101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E388881-B3C6-D85E-5028-999EE5327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EFB2EB-F28F-40D1-A4C3-0381C8878521}" type="datetime1">
              <a:rPr lang="es-CL" smtClean="0"/>
              <a:t>21-05-2025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E637FF4-48AD-6315-03D2-95E61E54F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Estabilidad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B01D020-F2EB-FE5A-5F12-4A05A4211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18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4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4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249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4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" name="7 Marcador de contenido"/>
              <p:cNvSpPr>
                <a:spLocks noGrp="1"/>
              </p:cNvSpPr>
              <p:nvPr>
                <p:ph idx="1"/>
              </p:nvPr>
            </p:nvSpPr>
            <p:spPr>
              <a:xfrm>
                <a:off x="1952596" y="1481330"/>
                <a:ext cx="8258204" cy="2733489"/>
              </a:xfrm>
            </p:spPr>
            <p:txBody>
              <a:bodyPr>
                <a:normAutofit fontScale="77500" lnSpcReduction="20000"/>
              </a:bodyPr>
              <a:lstStyle/>
              <a:p>
                <a:endParaRPr lang="es-CL" baseline="-25000" dirty="0"/>
              </a:p>
              <a:p>
                <a:endParaRPr lang="es-CL" baseline="-25000" dirty="0"/>
              </a:p>
              <a:p>
                <a:endParaRPr lang="es-CL" dirty="0"/>
              </a:p>
              <a:p>
                <a14:m>
                  <m:oMath xmlns:m="http://schemas.openxmlformats.org/officeDocument/2006/math"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∴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dirty="0"/>
                  <a:t>El cambio de asiento en (cm) será </a:t>
                </a:r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num>
                      <m:den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den>
                    </m:f>
                    <m:d>
                      <m:dPr>
                        <m:ctrlPr>
                          <a:rPr lang="es-CL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𝑐𝑚</m:t>
                        </m:r>
                      </m:e>
                    </m:d>
                  </m:oMath>
                </a14:m>
                <a:endParaRPr lang="es-CL" dirty="0"/>
              </a:p>
              <a:p>
                <a:pPr lvl="1"/>
                <a:r>
                  <a:rPr lang="es-CL" dirty="0"/>
                  <a:t>Donde:</a:t>
                </a:r>
              </a:p>
              <a:p>
                <a:pPr lvl="2"/>
                <a:r>
                  <a:rPr lang="es-CL" dirty="0"/>
                  <a:t>l distancia de “F</a:t>
                </a:r>
                <a:r>
                  <a:rPr lang="es-CL" baseline="-25000" dirty="0"/>
                  <a:t>1</a:t>
                </a:r>
                <a:r>
                  <a:rPr lang="es-CL" dirty="0"/>
                  <a:t>” a la perpendicular de popa en (m).</a:t>
                </a:r>
              </a:p>
              <a:p>
                <a:pPr lvl="2"/>
                <a:r>
                  <a:rPr lang="es-CL" dirty="0"/>
                  <a:t>L eslora entre perpendiculares en (m) </a:t>
                </a:r>
              </a:p>
              <a:p>
                <a:pPr lvl="2"/>
                <a:r>
                  <a:rPr lang="es-CL" sz="2300" dirty="0"/>
                  <a:t>t es igual al cambio de asiento total (proa + popa)</a:t>
                </a:r>
                <a14:m>
                  <m:oMath xmlns:m="http://schemas.openxmlformats.org/officeDocument/2006/math">
                    <m:r>
                      <a:rPr lang="es-CL" sz="2300" i="1">
                        <a:latin typeface="Cambria Math" panose="02040503050406030204" pitchFamily="18" charset="0"/>
                      </a:rPr>
                      <m:t>;</m:t>
                    </m:r>
                    <m:r>
                      <a:rPr lang="es-CL" sz="23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s-CL" sz="23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23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es-CL" sz="23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s-CL" sz="23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</m:oMath>
                </a14:m>
                <a:endParaRPr lang="es-CL" dirty="0"/>
              </a:p>
              <a:p>
                <a:pPr lvl="2"/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∴</m:t>
                    </m:r>
                  </m:oMath>
                </a14:m>
                <a:r>
                  <a:rPr lang="es-CL" dirty="0"/>
                  <a:t> el cambio de calado a proa en cm = Cambio de asiento – cambio calado a popa</a:t>
                </a:r>
                <a:endParaRPr lang="es-CL" baseline="-25000" dirty="0"/>
              </a:p>
            </p:txBody>
          </p:sp>
        </mc:Choice>
        <mc:Fallback xmlns="">
          <p:sp>
            <p:nvSpPr>
              <p:cNvPr id="8" name="7 Marcador de contenido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952596" y="1481330"/>
                <a:ext cx="8258204" cy="2733489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dirty="0"/>
              <a:t>Como encontrar los calados con un cambio de asiento</a:t>
            </a:r>
          </a:p>
        </p:txBody>
      </p:sp>
      <p:pic>
        <p:nvPicPr>
          <p:cNvPr id="124931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15500" y="4429133"/>
            <a:ext cx="5280831" cy="160972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4932" name="Object 3"/>
              <p:cNvSpPr txBox="1"/>
              <p:nvPr/>
            </p:nvSpPr>
            <p:spPr bwMode="auto">
              <a:xfrm>
                <a:off x="2543711" y="1417639"/>
                <a:ext cx="3346450" cy="6127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>
                <a:normAutofit fontScale="77500" lnSpcReduction="2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𝑐𝑚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𝑐𝑚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⇒</m:t>
                      </m:r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𝑐𝑚</m:t>
                      </m:r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)=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)×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𝑐𝑚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4932" name="Object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543711" y="1417639"/>
                <a:ext cx="3346450" cy="612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FBAD320-841D-79F7-EBD2-C56D7A064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EE3A81-08D2-4B9C-B184-A8C42D5D1A1B}" type="datetime1">
              <a:rPr lang="es-CL" smtClean="0"/>
              <a:t>21-05-2025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3D3A7FC-8B13-52B2-ED9C-B984AB697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Estabilidad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698BE39-EDFB-5610-8500-FCAA2DA30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19</a:t>
            </a:fld>
            <a:endParaRPr lang="es-E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1 Marcador de contenido"/>
              <p:cNvSpPr>
                <a:spLocks noGrp="1"/>
              </p:cNvSpPr>
              <p:nvPr>
                <p:ph idx="1"/>
              </p:nvPr>
            </p:nvSpPr>
            <p:spPr>
              <a:xfrm>
                <a:off x="1981200" y="2341756"/>
                <a:ext cx="8229600" cy="3944764"/>
              </a:xfrm>
            </p:spPr>
            <p:txBody>
              <a:bodyPr>
                <a:noAutofit/>
              </a:bodyPr>
              <a:lstStyle/>
              <a:p>
                <a:r>
                  <a:rPr lang="es-CL" sz="1200" dirty="0"/>
                  <a:t>Un buque de 126 (m) de eslora está flotando con calados de 5,5 (m) a proa y 6,5 (m) a popa. El C.F. está a 3 (m) a popa de la Cuaderna Maestra. El MTC para 1cm es de 240 (ton-m). Su desplazamiento es de 6.000 (ton)</a:t>
                </a:r>
              </a:p>
              <a:p>
                <a:r>
                  <a:rPr lang="es-CL" sz="1200" dirty="0"/>
                  <a:t>Encuentre los nuevos calados después de mover un peso existente bordo de 120 (ton), una distancia de 45 (m) hacia proa.</a:t>
                </a:r>
              </a:p>
              <a:p>
                <a:r>
                  <a:rPr lang="es-CL" sz="1200" dirty="0"/>
                  <a:t>Solución: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s-CL" sz="1050" i="1">
                        <a:latin typeface="Cambria Math" panose="02040503050406030204" pitchFamily="18" charset="0"/>
                      </a:rPr>
                      <m:t>𝐸𝑙</m:t>
                    </m:r>
                    <m:r>
                      <a:rPr lang="es-CL" sz="105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i="1">
                        <a:latin typeface="Cambria Math" panose="02040503050406030204" pitchFamily="18" charset="0"/>
                      </a:rPr>
                      <m:t>𝑚𝑜𝑚𝑒𝑛𝑡𝑜</m:t>
                    </m:r>
                    <m:r>
                      <a:rPr lang="es-CL" sz="105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i="1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sz="105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i="1">
                        <a:latin typeface="Cambria Math" panose="02040503050406030204" pitchFamily="18" charset="0"/>
                      </a:rPr>
                      <m:t>𝑎𝑠𝑖𝑒𝑛𝑡𝑜</m:t>
                    </m:r>
                    <m:r>
                      <a:rPr lang="es-CL" sz="1050" i="1">
                        <a:latin typeface="Cambria Math" panose="02040503050406030204" pitchFamily="18" charset="0"/>
                      </a:rPr>
                      <m:t> =</m:t>
                    </m:r>
                    <m:r>
                      <a:rPr lang="es-CL" sz="105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es-CL" sz="105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sz="105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</m:t>
                    </m:r>
                    <m:r>
                      <a:rPr lang="es-CL" sz="105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=120</m:t>
                    </m:r>
                    <m:d>
                      <m:dPr>
                        <m:ctrlPr>
                          <a:rPr lang="es-CL" sz="105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5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</m:d>
                    <m:r>
                      <a:rPr lang="es-CL" sz="105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×45</m:t>
                    </m:r>
                    <m:d>
                      <m:dPr>
                        <m:ctrlPr>
                          <a:rPr lang="es-CL" sz="105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5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s-CL" sz="105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5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h𝑎𝑐𝑖𝑎</m:t>
                    </m:r>
                    <m:r>
                      <a:rPr lang="es-CL" sz="105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5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𝑝𝑟𝑜𝑎</m:t>
                    </m:r>
                    <m:r>
                      <a:rPr lang="es-CL" sz="105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=5.400</m:t>
                    </m:r>
                    <m:d>
                      <m:dPr>
                        <m:ctrlPr>
                          <a:rPr lang="es-CL" sz="105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5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  <m:r>
                          <a:rPr lang="es-CL" sz="105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s-CL" sz="105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s-CL" sz="105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5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h𝑎𝑐𝑖𝑎</m:t>
                    </m:r>
                    <m:r>
                      <a:rPr lang="es-CL" sz="105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5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𝑝𝑟𝑜𝑎</m:t>
                    </m:r>
                  </m:oMath>
                </a14:m>
                <a:endParaRPr lang="es-CL" sz="1050" dirty="0"/>
              </a:p>
              <a:p>
                <a:pPr lvl="1"/>
                <a14:m>
                  <m:oMath xmlns:m="http://schemas.openxmlformats.org/officeDocument/2006/math">
                    <m:r>
                      <a:rPr lang="es-CL" sz="1050" i="1" dirty="0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𝑎𝑠𝑖𝑒𝑛𝑡𝑜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 	=</m:t>
                    </m:r>
                    <m:f>
                      <m:fPr>
                        <m:ctrlP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𝑀𝑜𝑚𝑒𝑛𝑡𝑜</m:t>
                        </m:r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𝑑𝑒</m:t>
                        </m:r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𝑎𝑠𝑖𝑒𝑛𝑡𝑜</m:t>
                        </m:r>
                      </m:num>
                      <m:den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𝑀𝑇𝐶</m:t>
                        </m:r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1 </m:t>
                        </m:r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den>
                    </m:f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5.400</m:t>
                        </m:r>
                        <m:d>
                          <m:dPr>
                            <m:ctrlPr>
                              <a:rPr lang="es-CL" sz="105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05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  <m:r>
                              <a:rPr lang="es-CL" sz="105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.</m:t>
                            </m:r>
                            <m:r>
                              <a:rPr lang="es-CL" sz="105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num>
                      <m:den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240</m:t>
                        </m:r>
                        <m:d>
                          <m:dPr>
                            <m:ctrlPr>
                              <a:rPr lang="es-CL" sz="105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05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  <m:r>
                              <a:rPr lang="es-CL" sz="105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es-CL" sz="1050" i="1" dirty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s-CL" sz="1050" i="1" dirty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𝑚</m:t>
                                </m:r>
                              </m:num>
                              <m:den>
                                <m:r>
                                  <a:rPr lang="es-CL" sz="1050" i="1" dirty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𝑐𝑚</m:t>
                                </m:r>
                              </m:den>
                            </m:f>
                          </m:e>
                        </m:d>
                      </m:den>
                    </m:f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=22,5</m:t>
                    </m:r>
                    <m:d>
                      <m:dPr>
                        <m:ctrlP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𝑒𝑙</m:t>
                    </m:r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𝑏𝑢𝑞𝑢𝑒</m:t>
                    </m:r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𝑞𝑢𝑒𝑑</m:t>
                    </m:r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ó </m:t>
                    </m:r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𝑒𝑛𝑐𝑎𝑏𝑢𝑧𝑎𝑑𝑜</m:t>
                    </m:r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22,5 </m:t>
                    </m:r>
                    <m:d>
                      <m:dPr>
                        <m:ctrlP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d>
                      <m:dPr>
                        <m:begChr m:val="["/>
                        <m:endChr m:val="]"/>
                        <m:ctrlP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𝐻𝑎𝑐𝑖𝑎</m:t>
                        </m:r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𝑝𝑟𝑜𝑎</m:t>
                        </m:r>
                      </m:e>
                    </m:d>
                  </m:oMath>
                </a14:m>
                <a:endParaRPr lang="es-CL" sz="1050" dirty="0"/>
              </a:p>
              <a:p>
                <a:pPr lvl="1"/>
                <a14:m>
                  <m:oMath xmlns:m="http://schemas.openxmlformats.org/officeDocument/2006/math">
                    <m:r>
                      <a:rPr lang="es-CL" sz="1050" i="1" dirty="0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𝑐𝑎𝑙𝑎𝑑𝑜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𝑝𝑜𝑝𝑎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 =</m:t>
                    </m:r>
                    <m:f>
                      <m:fPr>
                        <m:ctrlP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num>
                      <m:den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den>
                    </m:f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𝐶𝑎𝑚𝑏𝑖𝑜</m:t>
                    </m:r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𝑑𝑒</m:t>
                    </m:r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𝑎𝑠𝑖𝑒𝑛𝑡𝑜</m:t>
                    </m:r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60</m:t>
                        </m:r>
                        <m:d>
                          <m:dPr>
                            <m:ctrlPr>
                              <a:rPr lang="es-CL" sz="105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05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num>
                      <m:den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126</m:t>
                        </m:r>
                        <m:d>
                          <m:dPr>
                            <m:ctrlPr>
                              <a:rPr lang="es-CL" sz="105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05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den>
                    </m:f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×22,5</m:t>
                    </m:r>
                    <m:d>
                      <m:dPr>
                        <m:ctrlP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=10,7 </m:t>
                    </m:r>
                    <m:d>
                      <m:dPr>
                        <m:ctrlP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</m:oMath>
                </a14:m>
                <a:endParaRPr lang="es-CL" sz="1050" dirty="0"/>
              </a:p>
              <a:p>
                <a:pPr lvl="1"/>
                <a14:m>
                  <m:oMath xmlns:m="http://schemas.openxmlformats.org/officeDocument/2006/math">
                    <m:r>
                      <a:rPr lang="es-CL" sz="1050" i="1" dirty="0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𝑐𝑎𝑙𝑎𝑑𝑜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𝑝𝑟𝑜𝑎</m:t>
                    </m:r>
                    <m:r>
                      <a:rPr lang="es-CL" sz="1050" i="1" dirty="0">
                        <a:latin typeface="Cambria Math" panose="02040503050406030204" pitchFamily="18" charset="0"/>
                      </a:rPr>
                      <m:t> =</m:t>
                    </m:r>
                    <m:f>
                      <m:fPr>
                        <m:ctrlP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66</m:t>
                        </m:r>
                        <m:d>
                          <m:dPr>
                            <m:ctrlPr>
                              <a:rPr lang="es-CL" sz="105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05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num>
                      <m:den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126</m:t>
                        </m:r>
                        <m:d>
                          <m:dPr>
                            <m:ctrlPr>
                              <a:rPr lang="es-CL" sz="105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05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den>
                    </m:f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×22,5</m:t>
                    </m:r>
                    <m:d>
                      <m:dPr>
                        <m:ctrlP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  <m:r>
                      <a:rPr lang="es-CL" sz="105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=11,8 </m:t>
                    </m:r>
                    <m:d>
                      <m:dPr>
                        <m:ctrlP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5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</m:oMath>
                </a14:m>
                <a:endParaRPr lang="es-CL" sz="1050" dirty="0"/>
              </a:p>
              <a:p>
                <a:pPr lvl="1"/>
                <a:r>
                  <a:rPr lang="es-CL" sz="105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Calados originales	=	  6,5 (m) a popa		5,5 (m) a proa</a:t>
                </a:r>
              </a:p>
              <a:p>
                <a:pPr lvl="1"/>
                <a:r>
                  <a:rPr lang="es-CL" sz="105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Cambio de asiento	=                  	-0,107 (m)                                      +0,118 (m)</a:t>
                </a:r>
              </a:p>
              <a:p>
                <a:pPr lvl="1"/>
                <a:r>
                  <a:rPr lang="es-CL" sz="1050" b="1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Calados finales	=	 6,393 (m) a popa	5,618 (m) a proa</a:t>
                </a:r>
              </a:p>
              <a:p>
                <a:endParaRPr lang="es-CL" sz="1200" dirty="0"/>
              </a:p>
            </p:txBody>
          </p:sp>
        </mc:Choice>
        <mc:Fallback xmlns="">
          <p:sp>
            <p:nvSpPr>
              <p:cNvPr id="2" name="1 Marcador de contenido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981200" y="2341756"/>
                <a:ext cx="8229600" cy="3944764"/>
              </a:xfrm>
              <a:blipFill>
                <a:blip r:embed="rId2"/>
                <a:stretch>
                  <a:fillRect t="-46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dirty="0"/>
              <a:t>Ejemplo 1: cambio de asiento por movimiento de peso interno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13EF692-4C06-E700-8C65-7DDCF5CD12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D8FDE4-41F1-4872-AB52-530497149E52}" type="datetime1">
              <a:rPr lang="es-CL" smtClean="0"/>
              <a:t>21-05-2025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05E34D3-AC2F-C4FC-7C77-04ED194BE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Estabilidad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E92DED1-A7FD-F4D7-6695-C0DDAA5E4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20</a:t>
            </a:fld>
            <a:endParaRPr lang="es-E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1 Marcador de contenido"/>
              <p:cNvSpPr>
                <a:spLocks noGrp="1"/>
              </p:cNvSpPr>
              <p:nvPr>
                <p:ph idx="1"/>
              </p:nvPr>
            </p:nvSpPr>
            <p:spPr>
              <a:xfrm>
                <a:off x="1981200" y="1690688"/>
                <a:ext cx="8229600" cy="4546624"/>
              </a:xfrm>
            </p:spPr>
            <p:txBody>
              <a:bodyPr>
                <a:noAutofit/>
              </a:bodyPr>
              <a:lstStyle/>
              <a:p>
                <a:r>
                  <a:rPr lang="es-CL" sz="1200" dirty="0"/>
                  <a:t>Una embarcación se forma de caja y de 90(m) x 10 (m) x 6 (m) flota en agua salada con una quilla pareja de 3 (m). Encontrar los nuevos calados si es que un peso existente a bordo de 64 (ton) se mueve 40 (m) hacia popa.</a:t>
                </a:r>
              </a:p>
              <a:p>
                <a:pPr marL="109728" indent="0">
                  <a:buNone/>
                </a:pPr>
                <a:r>
                  <a:rPr lang="es-CL" sz="1200" dirty="0"/>
                  <a:t> </a:t>
                </a:r>
              </a:p>
              <a:p>
                <a:endParaRPr lang="es-CL" sz="1200" dirty="0"/>
              </a:p>
              <a:p>
                <a:endParaRPr lang="es-CL" sz="1200" dirty="0"/>
              </a:p>
              <a:p>
                <a:r>
                  <a:rPr lang="es-CL" sz="1200" dirty="0"/>
                  <a:t>Solución:</a:t>
                </a:r>
              </a:p>
              <a:p>
                <a:pPr lvl="1"/>
                <a:r>
                  <a:rPr lang="es-CL" sz="1000" i="1" dirty="0">
                    <a:latin typeface="Cambria Math" panose="02040503050406030204" pitchFamily="18" charset="0"/>
                  </a:rPr>
                  <a:t>Cálculo del cambio de asiento:  </a:t>
                </a:r>
                <a14:m>
                  <m:oMath xmlns:m="http://schemas.openxmlformats.org/officeDocument/2006/math">
                    <m:r>
                      <a:rPr lang="es-CL" sz="1000" i="1">
                        <a:latin typeface="Cambria Math" panose="02040503050406030204" pitchFamily="18" charset="0"/>
                      </a:rPr>
                      <m:t>𝑀𝑇𝐶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1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𝑐𝑚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b>
                          <m:sSubPr>
                            <m:ctrlP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𝐺𝑀</m:t>
                            </m:r>
                          </m:e>
                          <m:sub>
                            <m: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num>
                      <m:den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100</m:t>
                        </m:r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den>
                    </m:f>
                  </m:oMath>
                </a14:m>
                <a:endParaRPr lang="es-CL" sz="1000" i="1" dirty="0">
                  <a:latin typeface="Cambria Math" panose="02040503050406030204" pitchFamily="18" charset="0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s-CL" sz="1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1000" i="1">
                            <a:latin typeface="Cambria Math" panose="02040503050406030204" pitchFamily="18" charset="0"/>
                          </a:rPr>
                          <m:t>𝐵𝑀</m:t>
                        </m:r>
                      </m:e>
                      <m:sub>
                        <m:r>
                          <a:rPr lang="es-CL" sz="1000" i="1">
                            <a:latin typeface="Cambria Math" panose="02040503050406030204" pitchFamily="18" charset="0"/>
                          </a:rPr>
                          <m:t>𝑙</m:t>
                        </m:r>
                      </m:sub>
                    </m:sSub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e>
                          <m:sup>
                            <m: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12</m:t>
                        </m:r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den>
                    </m:f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90</m:t>
                        </m:r>
                        <m:d>
                          <m:dPr>
                            <m:ctrlP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90</m:t>
                        </m:r>
                        <m:d>
                          <m:dPr>
                            <m:ctrlP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num>
                      <m:den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12</m:t>
                        </m:r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  <m:d>
                          <m:dPr>
                            <m:ctrlP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den>
                    </m:f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225</m:t>
                    </m:r>
                    <m:d>
                      <m:d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</m:oMath>
                </a14:m>
                <a:endParaRPr lang="es-CL" sz="1000" dirty="0"/>
              </a:p>
              <a:p>
                <a:pPr lvl="1"/>
                <a14:m>
                  <m:oMath xmlns:m="http://schemas.openxmlformats.org/officeDocument/2006/math">
                    <m:r>
                      <a:rPr lang="es-CL" sz="1000" i="1">
                        <a:latin typeface="Cambria Math" panose="02040503050406030204" pitchFamily="18" charset="0"/>
                      </a:rPr>
                      <m:t>△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𝐿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𝐵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025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90</m:t>
                    </m:r>
                    <m:d>
                      <m:d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10</m:t>
                    </m:r>
                    <m:d>
                      <m:d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3</m:t>
                    </m:r>
                    <m:d>
                      <m:d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025</m:t>
                    </m:r>
                    <m:d>
                      <m:d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s-CL" sz="10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s-CL" sz="10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𝑚</m:t>
                                </m:r>
                              </m:e>
                              <m:sup>
                                <m:r>
                                  <a:rPr lang="es-CL" sz="10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</m:den>
                        </m:f>
                      </m:e>
                    </m:d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767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5</m:t>
                    </m:r>
                    <m:d>
                      <m:d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</m:d>
                  </m:oMath>
                </a14:m>
                <a:r>
                  <a:rPr lang="es-CL" sz="1000" dirty="0"/>
                  <a:t>	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s-CL" sz="1000" i="1">
                        <a:latin typeface="Cambria Math" panose="02040503050406030204" pitchFamily="18" charset="0"/>
                      </a:rPr>
                      <m:t>𝑀𝑇𝐶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1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𝑐𝑚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𝑊</m:t>
                        </m:r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b>
                          <m:sSubPr>
                            <m:ctrlP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𝐺𝑀</m:t>
                            </m:r>
                          </m:e>
                          <m:sub>
                            <m: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num>
                      <m:den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100</m:t>
                        </m:r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den>
                    </m:f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𝑐𝑜𝑚𝑜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𝐵𝐺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𝑒𝑠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𝑝𝑒𝑞𝑢𝑒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ñ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𝑜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𝑐𝑜𝑚𝑝𝑎𝑟𝑎𝑑𝑜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𝑐𝑜𝑛</m:t>
                    </m:r>
                    <m:sSub>
                      <m:sSub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𝐺𝑀</m:t>
                        </m:r>
                      </m:e>
                      <m:sub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</m:sub>
                    </m:sSub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𝑠𝑒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𝑝𝑢𝑒𝑑𝑒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𝑟𝑒𝑒𝑚𝑝𝑙𝑎𝑧𝑎𝑟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𝐺𝑀𝑙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𝑝𝑜𝑟</m:t>
                    </m:r>
                    <m:sSub>
                      <m:sSubPr>
                        <m:ctrlPr>
                          <a:rPr lang="es-CL" sz="1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1000" i="1">
                            <a:latin typeface="Cambria Math" panose="02040503050406030204" pitchFamily="18" charset="0"/>
                          </a:rPr>
                          <m:t>𝐵𝑀</m:t>
                        </m:r>
                      </m:e>
                      <m:sub>
                        <m:r>
                          <a:rPr lang="es-CL" sz="1000" i="1">
                            <a:latin typeface="Cambria Math" panose="02040503050406030204" pitchFamily="18" charset="0"/>
                          </a:rPr>
                          <m:t>𝑙</m:t>
                        </m:r>
                      </m:sub>
                    </m:sSub>
                    <m:r>
                      <a:rPr lang="es-CL" sz="10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𝑞𝑢𝑒𝑑𝑎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  </m:t>
                    </m:r>
                    <m:f>
                      <m:f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𝑊</m:t>
                        </m:r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b>
                          <m:sSubPr>
                            <m:ctrlP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𝐵𝑀</m:t>
                            </m:r>
                          </m:e>
                          <m:sub>
                            <m:r>
                              <a:rPr lang="es-CL" sz="1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num>
                      <m:den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100</m:t>
                        </m:r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den>
                    </m:f>
                  </m:oMath>
                </a14:m>
                <a:endParaRPr lang="es-CL" sz="1000" dirty="0"/>
              </a:p>
              <a:p>
                <a:pPr lvl="1"/>
                <a14:m>
                  <m:oMath xmlns:m="http://schemas.openxmlformats.org/officeDocument/2006/math">
                    <m:r>
                      <a:rPr lang="es-CL" sz="1200" i="1">
                        <a:latin typeface="Cambria Math" panose="02040503050406030204" pitchFamily="18" charset="0"/>
                      </a:rPr>
                      <m:t>𝑀𝑇𝐶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1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𝑐𝑚</m:t>
                    </m:r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𝑊</m:t>
                        </m:r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b>
                          <m:sSubPr>
                            <m:ctrlPr>
                              <a:rPr lang="es-CL" sz="1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1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𝐵𝑀</m:t>
                            </m:r>
                          </m:e>
                          <m:sub>
                            <m:r>
                              <a:rPr lang="es-CL" sz="1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num>
                      <m:den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100</m:t>
                        </m:r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den>
                    </m:f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767</m:t>
                        </m:r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  <m:d>
                          <m:dPr>
                            <m:ctrlPr>
                              <a:rPr lang="es-CL" sz="1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</m:d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225</m:t>
                        </m:r>
                        <m:d>
                          <m:dPr>
                            <m:ctrlPr>
                              <a:rPr lang="es-CL" sz="1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num>
                      <m:den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100</m:t>
                        </m:r>
                        <m:d>
                          <m:dPr>
                            <m:ctrlPr>
                              <a:rPr lang="es-CL" sz="1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s-CL" sz="1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s-CL" sz="1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𝑐𝑚</m:t>
                                </m:r>
                              </m:num>
                              <m:den>
                                <m:r>
                                  <a:rPr lang="es-CL" sz="1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𝑚</m:t>
                                </m:r>
                              </m:den>
                            </m:f>
                          </m:e>
                        </m:d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90</m:t>
                        </m:r>
                        <m:d>
                          <m:dPr>
                            <m:ctrlPr>
                              <a:rPr lang="es-CL" sz="1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den>
                    </m:f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69</m:t>
                    </m:r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19</m:t>
                    </m:r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s-CL" sz="1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sz="1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  <m:r>
                              <a:rPr lang="es-CL" sz="1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s-CL" sz="1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num>
                          <m:den>
                            <m:r>
                              <a:rPr lang="es-CL" sz="1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𝑐𝑚</m:t>
                            </m:r>
                          </m:den>
                        </m:f>
                      </m:e>
                    </m:d>
                  </m:oMath>
                </a14:m>
                <a:endParaRPr lang="es-CL" sz="1200" dirty="0"/>
              </a:p>
              <a:p>
                <a:pPr lvl="1"/>
                <a14:m>
                  <m:oMath xmlns:m="http://schemas.openxmlformats.org/officeDocument/2006/math">
                    <m:r>
                      <a:rPr lang="es-CL" sz="1000" i="1" dirty="0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sz="1000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i="1" dirty="0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sz="1000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i="1" dirty="0">
                        <a:latin typeface="Cambria Math" panose="02040503050406030204" pitchFamily="18" charset="0"/>
                      </a:rPr>
                      <m:t>𝑎𝑠𝑖𝑒𝑛𝑡𝑜</m:t>
                    </m:r>
                    <m:r>
                      <a:rPr lang="es-CL" sz="10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0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𝑤</m:t>
                        </m:r>
                        <m:r>
                          <a:rPr lang="es-CL" sz="10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s-CL" sz="10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es-CL" sz="10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𝑀𝑇𝐶</m:t>
                        </m:r>
                        <m:r>
                          <a:rPr lang="es-CL" sz="10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s-CL" sz="10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es-CL" sz="10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s-CL" sz="10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den>
                    </m:f>
                    <m:r>
                      <a:rPr lang="es-CL" sz="10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0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64</m:t>
                        </m:r>
                        <m:d>
                          <m:dPr>
                            <m:ctrlPr>
                              <a:rPr lang="es-CL" sz="10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0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</m:d>
                        <m:r>
                          <a:rPr lang="es-CL" sz="10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s-CL" sz="10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40</m:t>
                        </m:r>
                        <m:d>
                          <m:dPr>
                            <m:ctrlPr>
                              <a:rPr lang="es-CL" sz="10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0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num>
                      <m:den>
                        <m:r>
                          <a:rPr lang="es-CL" sz="10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69</m:t>
                        </m:r>
                        <m:r>
                          <a:rPr lang="es-CL" sz="10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es-CL" sz="10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19</m:t>
                        </m:r>
                      </m:den>
                    </m:f>
                    <m:r>
                      <a:rPr lang="es-CL" sz="10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10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37</m:t>
                    </m:r>
                    <m:r>
                      <a:rPr lang="es-CL" sz="10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es-CL" sz="10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  <m:r>
                      <a:rPr lang="es-CL" sz="10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𝑝𝑜𝑟</m:t>
                    </m:r>
                    <m:r>
                      <a:rPr lang="es-CL" sz="10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𝑙𝑎</m:t>
                    </m:r>
                    <m:r>
                      <a:rPr lang="es-CL" sz="10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𝑝𝑜𝑝𝑎</m:t>
                    </m:r>
                    <m:r>
                      <a:rPr lang="es-CL" sz="10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sz="1200" dirty="0"/>
                  <a:t>			</a:t>
                </a:r>
                <a:endParaRPr lang="es-CL" sz="1000" dirty="0"/>
              </a:p>
              <a:p>
                <a:pPr lvl="1"/>
                <a14:m>
                  <m:oMath xmlns:m="http://schemas.openxmlformats.org/officeDocument/2006/math">
                    <m:r>
                      <a:rPr lang="es-CL" sz="1000" i="1">
                        <a:latin typeface="Cambria Math" panose="02040503050406030204" pitchFamily="18" charset="0"/>
                      </a:rPr>
                      <m:t>𝐶𝑎𝑚𝑏𝑜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𝑐𝑎𝑙𝑎𝑑𝑜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𝑝𝑜𝑝𝑎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num>
                      <m:den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den>
                    </m:f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𝑐𝑎𝑚𝑏𝑖𝑜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𝑑𝑒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𝑎𝑠𝑖𝑒𝑛𝑡𝑜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37</m:t>
                    </m:r>
                    <m:d>
                      <m:d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=+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18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5</m:t>
                    </m:r>
                    <m:d>
                      <m:d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</m:oMath>
                </a14:m>
                <a:endParaRPr lang="es-CL" sz="100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s-CL" sz="10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𝐶𝑎𝑚𝑏𝑜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𝑐𝑎𝑙𝑎𝑑𝑜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</a:rPr>
                      <m:t>𝑝𝑜𝑝𝑎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num>
                      <m:den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den>
                    </m:f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𝑐𝑎𝑚𝑏𝑖𝑜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𝑑𝑒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𝑎𝑠𝑖𝑒𝑛𝑡𝑜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37</m:t>
                    </m:r>
                    <m:d>
                      <m:d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=−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18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s-CL" sz="1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5</m:t>
                    </m:r>
                    <m:d>
                      <m:dPr>
                        <m:ctrlP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</m:oMath>
                </a14:m>
                <a:endParaRPr lang="es-CL" sz="100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lvl="1"/>
                <a:endParaRPr lang="es-CL" sz="1000" dirty="0"/>
              </a:p>
              <a:p>
                <a:pPr lvl="1"/>
                <a:r>
                  <a:rPr lang="es-CL" sz="100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Calados originales	=		3.0 (m) a popa		3.0 (m) a proa</a:t>
                </a:r>
              </a:p>
              <a:p>
                <a:pPr lvl="1"/>
                <a:r>
                  <a:rPr lang="es-CL" sz="100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Cambio de asiento	=                  	                       	+0,185(m)                           	-0,185 (m)</a:t>
                </a:r>
              </a:p>
              <a:p>
                <a:pPr lvl="1"/>
                <a:r>
                  <a:rPr lang="es-CL" sz="1000" b="1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Calados finales	=		3,185 (m) a popa	2,815(m) a proa</a:t>
                </a:r>
              </a:p>
              <a:p>
                <a:endParaRPr lang="es-CL" sz="1200" dirty="0"/>
              </a:p>
            </p:txBody>
          </p:sp>
        </mc:Choice>
        <mc:Fallback xmlns="">
          <p:sp>
            <p:nvSpPr>
              <p:cNvPr id="2" name="1 Marcador de contenido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981200" y="1690688"/>
                <a:ext cx="8229600" cy="4546624"/>
              </a:xfrm>
              <a:blipFill>
                <a:blip r:embed="rId2"/>
                <a:stretch>
                  <a:fillRect t="-402" b="-308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dirty="0"/>
              <a:t>Ejemplo 2: cambio de asiento por movimiento de peso interno</a:t>
            </a:r>
          </a:p>
        </p:txBody>
      </p:sp>
      <p:pic>
        <p:nvPicPr>
          <p:cNvPr id="12697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81555" y="2100599"/>
            <a:ext cx="2008639" cy="1000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046072B-7606-F848-76AC-87C34EBE5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2EDD227-023D-47F5-8D2E-AEE8FF231D8C}" type="datetime1">
              <a:rPr lang="es-CL" smtClean="0"/>
              <a:t>21-05-2025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6E14DC2-F677-C3A4-9936-FBED2EA25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Estabilidad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834920F-88D4-9F96-F44B-D5C5A7C9B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21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CL" dirty="0"/>
              <a:t>Cuando se carga un peso en el Centro de Flotación, no producirá ningún momento de asiento, pero los calados aumentarán uniformemente.</a:t>
            </a:r>
          </a:p>
          <a:p>
            <a:pPr lvl="1"/>
            <a:r>
              <a:rPr lang="es-CL" dirty="0"/>
              <a:t>El buque desplazará un peso adicional de agua igual al peso cargado. </a:t>
            </a:r>
          </a:p>
          <a:p>
            <a:pPr lvl="1"/>
            <a:r>
              <a:rPr lang="es-CL" dirty="0"/>
              <a:t>Si el peso ahora se desplaza hacia delante o hacia atrás desde el Centro de Flotación, provocará un cambio de asiento. </a:t>
            </a:r>
          </a:p>
          <a:p>
            <a:pPr lvl="1"/>
            <a:r>
              <a:rPr lang="es-CL" dirty="0"/>
              <a:t>Es decir, cuando un peso se carga en un punto distinto al Centro de Flotación causará un hundimiento paralelo y un cambio de asiento.</a:t>
            </a:r>
          </a:p>
          <a:p>
            <a:r>
              <a:rPr lang="es-CL" dirty="0"/>
              <a:t>En forma similar, cuando un peso es descargado y se mueve primero hacia el Centro de Flotación, producirá un cambio de asiento y si luego se descarga desde el CF, el casco emergerá en forma paralela.</a:t>
            </a:r>
          </a:p>
          <a:p>
            <a:pPr lvl="1"/>
            <a:r>
              <a:rPr lang="es-CL" dirty="0"/>
              <a:t>Por lo tanto, cuando se descarga un peso fuera del Centro de Flotación, se deben considerar tanto un cambio de asiento como una disminución del calado del casco.</a:t>
            </a: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dirty="0"/>
              <a:t>Efecto de carga y descarga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03EEBB0-E5C1-923A-58CE-9FF7245B4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0C31B8-49D3-498A-933E-D847921FB23A}" type="datetime1">
              <a:rPr lang="es-CL" smtClean="0"/>
              <a:t>21-05-2025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8A2F9EA-464C-3F32-3803-C658F1349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Estabilidad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9B4F9D7-EAEB-246C-75DA-019BB1E3C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22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1981200" y="1481329"/>
            <a:ext cx="8229600" cy="1876233"/>
          </a:xfrm>
        </p:spPr>
        <p:txBody>
          <a:bodyPr>
            <a:normAutofit fontScale="85000" lnSpcReduction="20000"/>
          </a:bodyPr>
          <a:lstStyle/>
          <a:p>
            <a:r>
              <a:rPr lang="es-CL" dirty="0"/>
              <a:t>Un buque de 90 m de largo está flotando con calados de 4.5 m a proa y de 5.0 m a popa. El centro de flotación está a 1.5 m de popa de la Cuaderna Maestra. El TPC es de 10 toneladas y el MCT 1 cm de 120 toneladas m.</a:t>
            </a:r>
          </a:p>
          <a:p>
            <a:r>
              <a:rPr lang="es-CL" dirty="0"/>
              <a:t>Si se carga un peso de 450 toneladas a 14 m a proa de la cuaderna maestra, encontrar los nuevos calados.</a:t>
            </a: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 1</a:t>
            </a:r>
          </a:p>
        </p:txBody>
      </p:sp>
      <p:pic>
        <p:nvPicPr>
          <p:cNvPr id="126978" name="Picture 2"/>
          <p:cNvPicPr>
            <a:picLocks noChangeAspect="1" noChangeArrowheads="1"/>
          </p:cNvPicPr>
          <p:nvPr/>
        </p:nvPicPr>
        <p:blipFill rotWithShape="1">
          <a:blip r:embed="rId2"/>
          <a:srcRect b="3874"/>
          <a:stretch/>
        </p:blipFill>
        <p:spPr bwMode="auto">
          <a:xfrm>
            <a:off x="3309918" y="3500438"/>
            <a:ext cx="5600700" cy="2160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871B019-72DE-DE4E-6E2F-9BBD3118B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D64129-AD18-446A-85CA-95DD6C36756D}" type="datetime1">
              <a:rPr lang="es-CL" smtClean="0"/>
              <a:t>21-05-2025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B46A94E-B19B-6859-4925-81FD335FD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Estabilidad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B0D5D5A-FB55-02E7-B04D-D2B8FDC6AE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23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1 Marcador de contenido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14:m>
                  <m:oMath xmlns:m="http://schemas.openxmlformats.org/officeDocument/2006/math">
                    <m:r>
                      <a:rPr lang="es-CL" sz="1200" i="1">
                        <a:latin typeface="Cambria Math" panose="02040503050406030204" pitchFamily="18" charset="0"/>
                      </a:rPr>
                      <m:t>𝐸𝑙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h𝑢𝑛𝑑𝑖𝑚𝑖𝑒𝑛𝑡𝑜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𝑝𝑎𝑟𝑎𝑙𝑒𝑙𝑜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 =</m:t>
                    </m:r>
                    <m:f>
                      <m:fPr>
                        <m:ctrlP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𝑤</m:t>
                        </m:r>
                      </m:num>
                      <m:den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𝑇𝑃𝐶</m:t>
                        </m:r>
                      </m:den>
                    </m:f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450</m:t>
                        </m:r>
                        <m:d>
                          <m:dPr>
                            <m:ctrlPr>
                              <a:rPr lang="es-CL" sz="1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sz="1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</m:d>
                      </m:num>
                      <m:den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  <m:d>
                          <m:dPr>
                            <m:ctrlPr>
                              <a:rPr lang="es-CL" sz="1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s-CL" sz="1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s-CL" sz="1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𝑇</m:t>
                                </m:r>
                              </m:num>
                              <m:den>
                                <m:r>
                                  <a:rPr lang="es-CL" sz="1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𝑐𝑚</m:t>
                                </m:r>
                              </m:den>
                            </m:f>
                          </m:e>
                        </m:d>
                      </m:den>
                    </m:f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=45</m:t>
                    </m:r>
                    <m:d>
                      <m:dPr>
                        <m:ctrlP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</m:oMath>
                </a14:m>
                <a:endParaRPr lang="es-CL" sz="1200" dirty="0"/>
              </a:p>
              <a:p>
                <a14:m>
                  <m:oMath xmlns:m="http://schemas.openxmlformats.org/officeDocument/2006/math">
                    <m:r>
                      <a:rPr lang="es-CL" sz="1200" i="1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𝑎𝑠𝑖𝑒𝑛𝑡𝑜</m:t>
                    </m:r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𝑀𝑜𝑚𝑒𝑛𝑡𝑜</m:t>
                        </m:r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𝑑𝑒</m:t>
                        </m:r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𝑐𝑎𝑚𝑏𝑖𝑜</m:t>
                        </m:r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𝑑𝑒</m:t>
                        </m:r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𝑎𝑠𝑖𝑒𝑛𝑡𝑜</m:t>
                        </m:r>
                      </m:num>
                      <m:den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𝑀𝑇𝐶</m:t>
                        </m:r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1 </m:t>
                        </m:r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den>
                    </m:f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450×15,5</m:t>
                        </m:r>
                      </m:num>
                      <m:den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120</m:t>
                        </m:r>
                      </m:den>
                    </m:f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=58,12 </m:t>
                    </m:r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𝑐𝑚</m:t>
                    </m:r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𝑝𝑜𝑟</m:t>
                    </m:r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𝑙𝑎</m:t>
                    </m:r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𝑝𝑟𝑜𝑎</m:t>
                    </m:r>
                  </m:oMath>
                </a14:m>
                <a:endParaRPr lang="es-CL" sz="1200" dirty="0"/>
              </a:p>
              <a:p>
                <a:endParaRPr lang="es-CL" sz="1200" dirty="0"/>
              </a:p>
              <a:p>
                <a14:m>
                  <m:oMath xmlns:m="http://schemas.openxmlformats.org/officeDocument/2006/math">
                    <m:r>
                      <a:rPr lang="es-CL" sz="1200" i="1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𝑐𝑎𝑙𝑎𝑑𝑜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𝑒𝑛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𝑝𝑜𝑝𝑎</m:t>
                    </m:r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num>
                      <m:den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den>
                    </m:f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𝐶𝑎𝑚𝑏𝑖𝑜</m:t>
                    </m:r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𝑑𝑒</m:t>
                    </m:r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𝑎𝑠𝑖𝑒𝑛𝑡𝑜</m:t>
                    </m:r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43,5</m:t>
                        </m:r>
                      </m:num>
                      <m:den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90</m:t>
                        </m:r>
                      </m:den>
                    </m:f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×58,12=− 28,09 </m:t>
                    </m:r>
                    <m:d>
                      <m:dPr>
                        <m:ctrlP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</m:oMath>
                </a14:m>
                <a:endParaRPr lang="es-CL" sz="1200" dirty="0"/>
              </a:p>
              <a:p>
                <a:pPr>
                  <a:spcBef>
                    <a:spcPts val="0"/>
                  </a:spcBef>
                </a:pPr>
                <a14:m>
                  <m:oMath xmlns:m="http://schemas.openxmlformats.org/officeDocument/2006/math">
                    <m:r>
                      <a:rPr lang="es-CL" sz="1200" i="1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𝑐𝑎𝑙𝑎𝑑𝑜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𝑎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𝑝𝑟𝑜𝑎</m:t>
                    </m:r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46,5</m:t>
                        </m:r>
                      </m:num>
                      <m:den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90</m:t>
                        </m:r>
                      </m:den>
                    </m:f>
                    <m:r>
                      <a:rPr 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×58,12=30,03 </m:t>
                    </m:r>
                    <m:d>
                      <m:dPr>
                        <m:ctrlP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</m:oMath>
                </a14:m>
                <a:endParaRPr lang="es-CL" sz="1200" dirty="0"/>
              </a:p>
              <a:p>
                <a:pPr>
                  <a:spcBef>
                    <a:spcPts val="0"/>
                  </a:spcBef>
                </a:pPr>
                <a:endParaRPr lang="es-CL" sz="1200" dirty="0"/>
              </a:p>
              <a:p>
                <a:pPr defTabSz="909638"/>
                <a:r>
                  <a:rPr lang="es-CL" sz="1200" dirty="0"/>
                  <a:t>Calados originales	 	=	popa 5,000 m			Proa 4,500 m </a:t>
                </a:r>
              </a:p>
              <a:p>
                <a:r>
                  <a:rPr lang="es-CL" sz="1200" dirty="0"/>
                  <a:t>Hundimiento paralelo		=	         </a:t>
                </a:r>
                <a:r>
                  <a:rPr lang="es-CL" sz="1200" u="sng" dirty="0"/>
                  <a:t>0,450	 m </a:t>
                </a:r>
                <a:r>
                  <a:rPr lang="es-CL" sz="1200" dirty="0"/>
                  <a:t>	       	 </a:t>
                </a:r>
                <a:r>
                  <a:rPr lang="es-CL" sz="1200" u="sng" dirty="0"/>
                  <a:t>0,450	m</a:t>
                </a:r>
              </a:p>
              <a:p>
                <a:pPr>
                  <a:buNone/>
                </a:pPr>
                <a:r>
                  <a:rPr lang="es-CL" sz="1200" dirty="0"/>
                  <a:t>					          5,450 m	        		4,950 m</a:t>
                </a:r>
              </a:p>
              <a:p>
                <a:r>
                  <a:rPr lang="es-CL" sz="1200" dirty="0"/>
                  <a:t>Cambio de asiento		= 	        -0,281 m	         		0,300 m</a:t>
                </a:r>
              </a:p>
              <a:p>
                <a:r>
                  <a:rPr lang="es-CL" sz="1200" dirty="0"/>
                  <a:t>Respuesta: Nuevos calados 	=	          5,169 m	         		5,250 m</a:t>
                </a:r>
              </a:p>
            </p:txBody>
          </p:sp>
        </mc:Choice>
        <mc:Fallback xmlns="">
          <p:sp>
            <p:nvSpPr>
              <p:cNvPr id="2" name="1 Marcador de contenido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Resolución Ejemplo 1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F3A0C68-9E23-8D0C-5F9A-1A434B86B32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3097"/>
          <a:stretch/>
        </p:blipFill>
        <p:spPr>
          <a:xfrm>
            <a:off x="7152668" y="1825625"/>
            <a:ext cx="4666606" cy="1815733"/>
          </a:xfrm>
          <a:prstGeom prst="rect">
            <a:avLst/>
          </a:prstGeom>
        </p:spPr>
      </p:pic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C85C7B0-C098-E4D5-7544-6C17F3428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A26D5B3-7BE2-4F8D-A37A-485675DE92F7}" type="datetime1">
              <a:rPr lang="es-CL" smtClean="0"/>
              <a:t>21-05-2025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D9D33FC-9E74-D431-7C2A-8E82237C5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Estabilidad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2F9092E-021D-FB22-0813-F4B441FD1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24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56EEDDA4-52CA-939C-B28F-01CA8EF65D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Un artefacto naval en forma de cajón de 40 m x 6 m x 3 m está flotando en agua salada con una quilla uniforme de 2 m de calado a proa y popa. Encontrar los nuevos calados si se descarga una masa de 35 toneladas desde una posición de 6 m de la proa. MCT 1 cm = 8,4 (T m).</a:t>
            </a:r>
            <a:endParaRPr lang="es-CL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04AD6CB-987A-AC77-7864-3275C1EBB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00508B5-0B55-4307-A1E0-0031790E704C}" type="datetime1">
              <a:rPr lang="es-CL" smtClean="0"/>
              <a:t>21-05-2025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967BFCA-DDC7-DE53-9C69-1494ACCAD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Estabilidad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8BD0976-FADB-9806-5CEC-200C75CF8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25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7DFD4A7F-4059-65CE-942B-827D20CAB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 2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FFE4F3A9-E41A-0441-0F15-3DBD038E85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184" y="4544441"/>
            <a:ext cx="4511632" cy="1862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9701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56EEDDA4-52CA-939C-B28F-01CA8EF65DF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981200" y="1451833"/>
                <a:ext cx="8229600" cy="4525963"/>
              </a:xfrm>
            </p:spPr>
            <p:txBody>
              <a:bodyPr>
                <a:normAutofit fontScale="47500" lnSpcReduction="20000"/>
              </a:bodyPr>
              <a:lstStyle/>
              <a:p>
                <a14:m>
                  <m:oMath xmlns:m="http://schemas.openxmlformats.org/officeDocument/2006/math">
                    <m:r>
                      <a:rPr lang="es-CL" b="0" i="1" dirty="0" smtClean="0">
                        <a:latin typeface="Cambria Math" panose="02040503050406030204" pitchFamily="18" charset="0"/>
                      </a:rPr>
                      <m:t>𝑇𝑃𝐶</m:t>
                    </m:r>
                    <m:r>
                      <a:rPr lang="es-CL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𝑊𝑃𝐴</m:t>
                        </m:r>
                      </m:num>
                      <m:den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97,56</m:t>
                        </m:r>
                      </m:den>
                    </m:f>
                    <m:r>
                      <a:rPr lang="es-CL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40×6</m:t>
                        </m:r>
                      </m:num>
                      <m:den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97,56</m:t>
                        </m:r>
                      </m:den>
                    </m:f>
                    <m:r>
                      <a:rPr lang="es-CL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=2,46 </m:t>
                    </m:r>
                    <m:d>
                      <m:dPr>
                        <m:ctrlP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s-CL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num>
                          <m:den>
                            <m:r>
                              <a:rPr lang="es-CL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𝑐𝑚</m:t>
                            </m:r>
                          </m:den>
                        </m:f>
                      </m:e>
                    </m:d>
                  </m:oMath>
                </a14:m>
                <a:endParaRPr lang="es-CL" dirty="0"/>
              </a:p>
              <a:p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𝐴𝑠𝑐𝑒𝑛𝑠𝑜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𝑝𝑎𝑟𝑎𝑙𝑒𝑙𝑜</m:t>
                    </m:r>
                    <m:r>
                      <a:rPr lang="es-CL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𝑤</m:t>
                        </m:r>
                      </m:num>
                      <m:den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𝑇𝑃𝐶</m:t>
                        </m:r>
                      </m:den>
                    </m:f>
                    <m:r>
                      <a:rPr lang="es-CL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35</m:t>
                        </m:r>
                        <m:d>
                          <m:dPr>
                            <m:ctrlPr>
                              <a:rPr lang="es-CL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</m:d>
                      </m:num>
                      <m:den>
                        <m:r>
                          <a:rPr lang="es-CL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2,46 </m:t>
                        </m:r>
                        <m:d>
                          <m:dPr>
                            <m:ctrlPr>
                              <a:rPr lang="es-CL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s-CL" i="1" dirty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s-CL" i="1" dirty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𝑇</m:t>
                                </m:r>
                              </m:num>
                              <m:den>
                                <m:r>
                                  <a:rPr lang="es-CL" i="1" dirty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𝑐𝑚</m:t>
                                </m:r>
                              </m:den>
                            </m:f>
                          </m:e>
                        </m:d>
                      </m:den>
                    </m:f>
                    <m:r>
                      <a:rPr lang="es-CL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14,2</m:t>
                    </m:r>
                    <m:d>
                      <m:dPr>
                        <m:ctrlP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</m:oMath>
                </a14:m>
                <a:endParaRPr lang="es-CL" dirty="0"/>
              </a:p>
              <a:p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𝑎𝑠𝑖𝑒𝑛𝑡</m:t>
                    </m:r>
                    <m:r>
                      <a:rPr lang="es-CL" i="1" dirty="0">
                        <a:latin typeface="Cambria Math" panose="02040503050406030204" pitchFamily="18" charset="0"/>
                      </a:rPr>
                      <m:t>𝑜</m:t>
                    </m:r>
                    <m:r>
                      <a:rPr lang="es-CL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𝑤</m:t>
                        </m:r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𝑀𝑇𝐶</m:t>
                        </m:r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1 </m:t>
                        </m:r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den>
                    </m:f>
                    <m:r>
                      <a:rPr lang="es-CL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35</m:t>
                        </m:r>
                        <m:d>
                          <m:dPr>
                            <m:ctrlPr>
                              <a:rPr lang="es-CL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</m:d>
                        <m:r>
                          <a:rPr lang="es-CL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14</m:t>
                        </m:r>
                        <m:d>
                          <m:dPr>
                            <m:ctrlPr>
                              <a:rPr lang="es-CL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num>
                      <m:den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8,4</m:t>
                        </m:r>
                        <m:d>
                          <m:dPr>
                            <m:ctrlPr>
                              <a:rPr lang="es-CL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  <m:r>
                              <a:rPr lang="es-CL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den>
                    </m:f>
                  </m:oMath>
                </a14:m>
                <a:endParaRPr lang="es-CL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s-CL" i="1" dirty="0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 dirty="0">
                        <a:latin typeface="Cambria Math" panose="02040503050406030204" pitchFamily="18" charset="0"/>
                      </a:rPr>
                      <m:t>𝑑𝑒</m:t>
                    </m:r>
                    <m:r>
                      <a:rPr lang="es-CL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 dirty="0">
                        <a:latin typeface="Cambria Math" panose="02040503050406030204" pitchFamily="18" charset="0"/>
                      </a:rPr>
                      <m:t>𝑎𝑠𝑖𝑒𝑛𝑡𝑜</m:t>
                    </m:r>
                    <m:r>
                      <a:rPr lang="es-CL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+58,3</m:t>
                    </m:r>
                    <m:d>
                      <m:dPr>
                        <m:ctrlP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</m:oMath>
                </a14:m>
                <a:endParaRPr lang="es-CL" b="0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𝑐𝑎𝑙𝑎𝑑𝑜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𝑝𝑜𝑝𝑎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num>
                      <m:den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den>
                    </m:f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𝑐𝑎𝑚𝑏𝑖𝑜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𝑑𝑒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𝑎𝑠𝑖𝑒𝑛𝑡𝑜</m:t>
                    </m:r>
                  </m:oMath>
                </a14:m>
                <a:endParaRPr lang="es-CL" b="0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s-CL" i="1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𝑐𝑎𝑙𝑎𝑑𝑜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𝑝𝑜𝑝𝑎</m:t>
                    </m:r>
                    <m:r>
                      <a:rPr lang="es-CL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</m:t>
                        </m:r>
                        <m:d>
                          <m:dPr>
                            <m:ctrlP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num>
                      <m:den>
                        <m:r>
                          <a:rPr lang="es-CL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  <m: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  <m:d>
                          <m:dPr>
                            <m:ctrlP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den>
                    </m:f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58,3</m:t>
                    </m:r>
                    <m:d>
                      <m:dPr>
                        <m:ctrlPr>
                          <a:rPr lang="es-CL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  <m:r>
                      <a:rPr lang="es-CL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29,15</m:t>
                    </m:r>
                    <m:d>
                      <m:dPr>
                        <m:ctrlP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</m:oMath>
                </a14:m>
                <a:endParaRPr lang="es-CL" b="0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s-CL" i="1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𝑐𝑎𝑙𝑎𝑑𝑜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>
                        <a:latin typeface="Cambria Math" panose="02040503050406030204" pitchFamily="18" charset="0"/>
                      </a:rPr>
                      <m:t>𝑝𝑟𝑜𝑎</m:t>
                    </m:r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</m:t>
                        </m:r>
                        <m:d>
                          <m:dPr>
                            <m:ctrlP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num>
                      <m:den>
                        <m:r>
                          <a:rPr lang="es-CL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40</m:t>
                        </m:r>
                        <m:d>
                          <m:dPr>
                            <m:ctrlP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</m:d>
                      </m:den>
                    </m:f>
                    <m:r>
                      <a:rPr lang="es-CL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s-CL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58,3</m:t>
                    </m:r>
                    <m:d>
                      <m:dPr>
                        <m:ctrlPr>
                          <a:rPr lang="es-CL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  <m:r>
                      <a:rPr lang="es-CL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=29,15</m:t>
                    </m:r>
                    <m:d>
                      <m:dPr>
                        <m:ctrlPr>
                          <a:rPr lang="es-CL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</m:d>
                  </m:oMath>
                </a14:m>
                <a:endParaRPr lang="es-CL" dirty="0"/>
              </a:p>
              <a:p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</a:rPr>
                      <m:t>𝐶𝑎𝑙𝑎𝑑𝑜𝑠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𝑜𝑟𝑖𝑔𝑖𝑛𝑎𝑙𝑒𝑠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    2,000</m:t>
                    </m:r>
                    <m:d>
                      <m:dPr>
                        <m:ctrlPr>
                          <a:rPr lang="es-CL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s-CL" b="0" i="1" smtClean="0">
                        <a:latin typeface="Cambria Math" panose="02040503050406030204" pitchFamily="18" charset="0"/>
                      </a:rPr>
                      <m:t>               2,000</m:t>
                    </m:r>
                    <m:d>
                      <m:dPr>
                        <m:ctrlPr>
                          <a:rPr lang="es-CL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d>
                  </m:oMath>
                </a14:m>
                <a:endParaRPr lang="es-CL" dirty="0"/>
              </a:p>
              <a:p>
                <a14:m>
                  <m:oMath xmlns:m="http://schemas.openxmlformats.org/officeDocument/2006/math">
                    <m:r>
                      <a:rPr lang="es-CL" i="1" u="sng" dirty="0">
                        <a:latin typeface="Cambria Math" panose="02040503050406030204" pitchFamily="18" charset="0"/>
                      </a:rPr>
                      <m:t>𝐴𝑠𝑐𝑒𝑛𝑠𝑜</m:t>
                    </m:r>
                    <m:r>
                      <a:rPr lang="es-CL" i="1" u="sng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 u="sng" dirty="0">
                        <a:latin typeface="Cambria Math" panose="02040503050406030204" pitchFamily="18" charset="0"/>
                      </a:rPr>
                      <m:t>𝑝𝑎𝑟𝑎𝑙𝑒𝑙𝑜</m:t>
                    </m:r>
                    <m:r>
                      <a:rPr lang="es-CL" b="0" i="1" u="sng" dirty="0" smtClean="0">
                        <a:latin typeface="Cambria Math" panose="02040503050406030204" pitchFamily="18" charset="0"/>
                      </a:rPr>
                      <m:t>  −0,</m:t>
                    </m:r>
                    <m:r>
                      <a:rPr lang="es-CL" i="1" u="sng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142</m:t>
                    </m:r>
                    <m:d>
                      <m:dPr>
                        <m:ctrlPr>
                          <a:rPr lang="es-CL" i="1" u="sng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i="1" u="sng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</m:oMath>
                </a14:m>
                <a:r>
                  <a:rPr lang="es-CL" u="sng" dirty="0"/>
                  <a:t>        </a:t>
                </a:r>
                <a14:m>
                  <m:oMath xmlns:m="http://schemas.openxmlformats.org/officeDocument/2006/math">
                    <m:r>
                      <a:rPr lang="es-CL" i="1" u="sng" dirty="0">
                        <a:latin typeface="Cambria Math" panose="02040503050406030204" pitchFamily="18" charset="0"/>
                      </a:rPr>
                      <m:t>−0,</m:t>
                    </m:r>
                    <m:r>
                      <a:rPr lang="es-CL" i="1" u="sng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142</m:t>
                    </m:r>
                    <m:d>
                      <m:dPr>
                        <m:ctrlPr>
                          <a:rPr lang="es-CL" i="1" u="sng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i="1" u="sng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</m:oMath>
                </a14:m>
                <a:endParaRPr lang="es-CL" u="sng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                           </m:t>
                    </m:r>
                    <m:r>
                      <a:rPr lang="es-CL" b="0" i="1" dirty="0" smtClean="0">
                        <a:latin typeface="Cambria Math" panose="02040503050406030204" pitchFamily="18" charset="0"/>
                      </a:rPr>
                      <m:t>              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  1,8</m:t>
                    </m:r>
                    <m:r>
                      <a:rPr lang="es-CL" b="0" i="1" dirty="0" smtClean="0">
                        <a:latin typeface="Cambria Math" panose="02040503050406030204" pitchFamily="18" charset="0"/>
                      </a:rPr>
                      <m:t>58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)               1,858 (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s-CL" dirty="0"/>
              </a:p>
              <a:p>
                <a14:m>
                  <m:oMath xmlns:m="http://schemas.openxmlformats.org/officeDocument/2006/math">
                    <m:r>
                      <a:rPr lang="es-CL" i="1" u="sng" dirty="0" smtClean="0">
                        <a:latin typeface="Cambria Math" panose="02040503050406030204" pitchFamily="18" charset="0"/>
                      </a:rPr>
                      <m:t>𝐶𝑎𝑚𝑏𝑖𝑜</m:t>
                    </m:r>
                    <m:r>
                      <a:rPr lang="es-CL" i="1" u="sng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 u="sng" dirty="0" smtClean="0">
                        <a:latin typeface="Cambria Math" panose="02040503050406030204" pitchFamily="18" charset="0"/>
                      </a:rPr>
                      <m:t>𝑐𝑎𝑙𝑎𝑑𝑜</m:t>
                    </m:r>
                    <m:r>
                      <a:rPr lang="es-CL" i="1" u="sng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u="sng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+0,292</m:t>
                    </m:r>
                    <m:d>
                      <m:dPr>
                        <m:ctrlPr>
                          <a:rPr lang="es-CL" b="0" i="1" u="sng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u="sng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s-CL" b="0" i="1" u="sng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−</m:t>
                    </m:r>
                    <m:r>
                      <a:rPr lang="es-CL" i="1" u="sng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0,292</m:t>
                    </m:r>
                    <m:d>
                      <m:dPr>
                        <m:ctrlPr>
                          <a:rPr lang="es-CL" i="1" u="sng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i="1" u="sng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</m:oMath>
                </a14:m>
                <a:endParaRPr lang="es-CL" u="sng" dirty="0"/>
              </a:p>
              <a:p>
                <a14:m>
                  <m:oMath xmlns:m="http://schemas.openxmlformats.org/officeDocument/2006/math">
                    <m:r>
                      <a:rPr lang="es-CL" i="1" dirty="0" smtClean="0">
                        <a:latin typeface="Cambria Math" panose="02040503050406030204" pitchFamily="18" charset="0"/>
                      </a:rPr>
                      <m:t>𝑁𝑢𝑒𝑣𝑜𝑠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i="1" dirty="0" smtClean="0">
                        <a:latin typeface="Cambria Math" panose="02040503050406030204" pitchFamily="18" charset="0"/>
                      </a:rPr>
                      <m:t>𝑐𝑎𝑙𝑎𝑑𝑜𝑠</m:t>
                    </m:r>
                    <m:r>
                      <a:rPr lang="es-CL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2,150</m:t>
                    </m:r>
                    <m:d>
                      <m:dPr>
                        <m:ctrlP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s-CL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   1,566</m:t>
                    </m:r>
                    <m:d>
                      <m:dPr>
                        <m:ctrlP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</m:oMath>
                </a14:m>
                <a:r>
                  <a:rPr lang="es-CL" dirty="0"/>
                  <a:t>       </a:t>
                </a: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56EEDDA4-52CA-939C-B28F-01CA8EF65DF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981200" y="1451833"/>
                <a:ext cx="8229600" cy="4525963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04AD6CB-987A-AC77-7864-3275C1EBB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DEBFA3-6CBA-4C72-86A5-252D6A7D0E74}" type="datetime1">
              <a:rPr lang="es-CL" smtClean="0"/>
              <a:t>21-05-2025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967BFCA-DDC7-DE53-9C69-1494ACCAD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Estabilidad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8BD0976-FADB-9806-5CEC-200C75CF8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26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7DFD4A7F-4059-65CE-942B-827D20CAB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Resolución Ejemplo 2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FFE4F3A9-E41A-0441-0F15-3DBD038E85B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516" r="4222"/>
          <a:stretch/>
        </p:blipFill>
        <p:spPr>
          <a:xfrm>
            <a:off x="8052367" y="238614"/>
            <a:ext cx="2520280" cy="1179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012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8D0D6D3E-D7F9-4591-9CA9-DDF4DB1F73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E0E6225-3B41-6276-B11E-E38E4DD9B0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639" y="1012536"/>
            <a:ext cx="4613300" cy="316322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/>
              <a:t>Estabilidad Intacta para Submarinos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E70A163-9C8D-4BAF-F3E2-EE4A0DEE24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82638" y="4389120"/>
            <a:ext cx="4408228" cy="1192815"/>
          </a:xfrm>
        </p:spPr>
        <p:txBody>
          <a:bodyPr vert="horz" lIns="91440" tIns="45720" rIns="91440" bIns="45720" rtlCol="0" anchor="b">
            <a:norm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DEEA2E2-10FB-5AE0-9372-E13101E7C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-1828800" y="2002536"/>
            <a:ext cx="4115118" cy="3657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spcAft>
                <a:spcPts val="600"/>
              </a:spcAft>
              <a:defRPr/>
            </a:pPr>
            <a:r>
              <a:rPr lang="en-US" sz="1100" kern="120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  <a:ea typeface="+mn-ea"/>
                <a:cs typeface="+mn-cs"/>
              </a:rPr>
              <a:t>Fundamentos de Estabilidad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4C9F2B0-1044-46EB-8AEB-C3BFFDE6C2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23336" y="-3"/>
            <a:ext cx="4068664" cy="6858000"/>
          </a:xfrm>
          <a:prstGeom prst="rect">
            <a:avLst/>
          </a:prstGeom>
          <a:gradFill>
            <a:gsLst>
              <a:gs pos="26000">
                <a:srgbClr val="000000"/>
              </a:gs>
              <a:gs pos="100000">
                <a:schemeClr val="accent1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D28B54C3-B57B-472A-B96E-1FCB67093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23336" y="-3"/>
            <a:ext cx="3611463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6000"/>
                </a:schemeClr>
              </a:gs>
              <a:gs pos="100000">
                <a:srgbClr val="000000">
                  <a:alpha val="52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7DB3C429-F8DA-49B9-AF84-21996FCF7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230721" y="-107390"/>
            <a:ext cx="3853890" cy="4068665"/>
          </a:xfrm>
          <a:prstGeom prst="rect">
            <a:avLst/>
          </a:prstGeom>
          <a:gradFill>
            <a:gsLst>
              <a:gs pos="0">
                <a:srgbClr val="000000">
                  <a:alpha val="34000"/>
                </a:srgbClr>
              </a:gs>
              <a:gs pos="96000">
                <a:schemeClr val="accent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Imagen 10" descr="Diagrama&#10;&#10;Descripción generada automáticamente">
            <a:extLst>
              <a:ext uri="{FF2B5EF4-FFF2-40B4-BE49-F238E27FC236}">
                <a16:creationId xmlns:a16="http://schemas.microsoft.com/office/drawing/2014/main" id="{9B375109-6435-9623-F23E-D099FF91B8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563"/>
          <a:stretch/>
        </p:blipFill>
        <p:spPr>
          <a:xfrm>
            <a:off x="6096000" y="1012536"/>
            <a:ext cx="4756162" cy="4756162"/>
          </a:xfrm>
          <a:custGeom>
            <a:avLst/>
            <a:gdLst/>
            <a:ahLst/>
            <a:cxnLst/>
            <a:rect l="l" t="t" r="r" b="b"/>
            <a:pathLst>
              <a:path w="5031136" h="5031136">
                <a:moveTo>
                  <a:pt x="2515568" y="0"/>
                </a:moveTo>
                <a:cubicBezTo>
                  <a:pt x="3904878" y="0"/>
                  <a:pt x="5031136" y="1126258"/>
                  <a:pt x="5031136" y="2515568"/>
                </a:cubicBezTo>
                <a:cubicBezTo>
                  <a:pt x="5031136" y="3904878"/>
                  <a:pt x="3904878" y="5031136"/>
                  <a:pt x="2515568" y="5031136"/>
                </a:cubicBezTo>
                <a:cubicBezTo>
                  <a:pt x="1126258" y="5031136"/>
                  <a:pt x="0" y="3904878"/>
                  <a:pt x="0" y="2515568"/>
                </a:cubicBezTo>
                <a:cubicBezTo>
                  <a:pt x="0" y="1126258"/>
                  <a:pt x="1126258" y="0"/>
                  <a:pt x="2515568" y="0"/>
                </a:cubicBezTo>
                <a:close/>
              </a:path>
            </a:pathLst>
          </a:custGeom>
        </p:spPr>
      </p:pic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8F4A3CC-2A26-0B74-026E-4E3EDC106E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61120" y="6455664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  <a:defRPr/>
            </a:pPr>
            <a:fld id="{E02F6587-06DF-4189-9B76-8640BE03B557}" type="datetime1">
              <a:rPr lang="es-CL" sz="1100" smtClean="0">
                <a:solidFill>
                  <a:srgbClr val="FFFFFF"/>
                </a:solidFill>
                <a:latin typeface="Calibri" panose="020F0502020204030204"/>
              </a:rPr>
              <a:t>21-05-2025</a:t>
            </a:fld>
            <a:endParaRPr lang="en-US" sz="110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3766992-FE59-7730-1D6F-EFF384BAE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20" y="6455664"/>
            <a:ext cx="44805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045796BA-5B92-4B9C-A900-39C65348EF58}" type="slidenum">
              <a:rPr lang="en-US" sz="1100">
                <a:solidFill>
                  <a:srgbClr val="FFFFFF"/>
                </a:solidFill>
                <a:latin typeface="Calibri" panose="020F0502020204030204"/>
              </a:rPr>
              <a:pPr>
                <a:spcAft>
                  <a:spcPts val="600"/>
                </a:spcAft>
                <a:defRPr/>
              </a:pPr>
              <a:t>27</a:t>
            </a:fld>
            <a:endParaRPr lang="en-US" sz="110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3504729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1F67B19-5F7A-ECC0-4B55-0983C05D3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A4050-C867-4316-9FE2-4AC05D3E20AC}" type="datetime1">
              <a:rPr lang="es-CL" smtClean="0"/>
              <a:t>21-05-2025</a:t>
            </a:fld>
            <a:endParaRPr lang="es-CL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AF30DBA-A086-7489-398A-0C9B93357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Fundamentos de Estabilidad</a:t>
            </a:r>
            <a:endParaRPr lang="es-CL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BC64766-A5C8-AEEF-B9DB-7864AFF5C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28</a:t>
            </a:fld>
            <a:endParaRPr lang="es-CL" dirty="0"/>
          </a:p>
        </p:txBody>
      </p:sp>
      <p:grpSp>
        <p:nvGrpSpPr>
          <p:cNvPr id="15" name="Grupo 14">
            <a:extLst>
              <a:ext uri="{FF2B5EF4-FFF2-40B4-BE49-F238E27FC236}">
                <a16:creationId xmlns:a16="http://schemas.microsoft.com/office/drawing/2014/main" id="{1B447301-A9CB-00E7-3BDD-36078592F796}"/>
              </a:ext>
            </a:extLst>
          </p:cNvPr>
          <p:cNvGrpSpPr/>
          <p:nvPr/>
        </p:nvGrpSpPr>
        <p:grpSpPr>
          <a:xfrm>
            <a:off x="994213" y="294370"/>
            <a:ext cx="10203574" cy="5983765"/>
            <a:chOff x="994213" y="294370"/>
            <a:chExt cx="10203574" cy="5983765"/>
          </a:xfrm>
        </p:grpSpPr>
        <p:pic>
          <p:nvPicPr>
            <p:cNvPr id="16" name="Imagen 15">
              <a:extLst>
                <a:ext uri="{FF2B5EF4-FFF2-40B4-BE49-F238E27FC236}">
                  <a16:creationId xmlns:a16="http://schemas.microsoft.com/office/drawing/2014/main" id="{2F63E900-0D3A-B1A1-1812-1EA82B5A359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94213" y="294370"/>
              <a:ext cx="10203574" cy="5983765"/>
            </a:xfrm>
            <a:prstGeom prst="rect">
              <a:avLst/>
            </a:prstGeom>
          </p:spPr>
        </p:pic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2EF2174E-87A0-7C7E-801E-E8E3457FD5C5}"/>
                </a:ext>
              </a:extLst>
            </p:cNvPr>
            <p:cNvSpPr txBox="1"/>
            <p:nvPr/>
          </p:nvSpPr>
          <p:spPr>
            <a:xfrm>
              <a:off x="3182080" y="411171"/>
              <a:ext cx="6407969" cy="1015663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6000" dirty="0"/>
                <a:t>Equilibrio Estático</a:t>
              </a:r>
            </a:p>
          </p:txBody>
        </p:sp>
        <p:sp>
          <p:nvSpPr>
            <p:cNvPr id="18" name="CuadroTexto 17">
              <a:extLst>
                <a:ext uri="{FF2B5EF4-FFF2-40B4-BE49-F238E27FC236}">
                  <a16:creationId xmlns:a16="http://schemas.microsoft.com/office/drawing/2014/main" id="{6214287C-B248-55F0-C359-8EAF5A55BC3C}"/>
                </a:ext>
              </a:extLst>
            </p:cNvPr>
            <p:cNvSpPr txBox="1"/>
            <p:nvPr/>
          </p:nvSpPr>
          <p:spPr>
            <a:xfrm>
              <a:off x="1208314" y="2362633"/>
              <a:ext cx="3263325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marL="571500" indent="-571500">
                <a:buFont typeface="Arial" panose="020B0604020202020204" pitchFamily="34" charset="0"/>
                <a:buChar char="•"/>
              </a:pPr>
              <a:r>
                <a:rPr lang="es-CL" sz="3600" dirty="0"/>
                <a:t>Condición 1:</a:t>
              </a:r>
            </a:p>
          </p:txBody>
        </p:sp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4B39CC65-8F04-B61D-0CF9-A48C9D2B6858}"/>
                </a:ext>
              </a:extLst>
            </p:cNvPr>
            <p:cNvSpPr txBox="1"/>
            <p:nvPr/>
          </p:nvSpPr>
          <p:spPr>
            <a:xfrm>
              <a:off x="1152557" y="5183891"/>
              <a:ext cx="3263325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marL="571500" indent="-571500">
                <a:buFont typeface="Arial" panose="020B0604020202020204" pitchFamily="34" charset="0"/>
                <a:buChar char="•"/>
              </a:pPr>
              <a:r>
                <a:rPr lang="es-CL" sz="3600" dirty="0"/>
                <a:t>Condición 2: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CuadroTexto 19">
                  <a:extLst>
                    <a:ext uri="{FF2B5EF4-FFF2-40B4-BE49-F238E27FC236}">
                      <a16:creationId xmlns:a16="http://schemas.microsoft.com/office/drawing/2014/main" id="{6EF0CF90-88AC-F7CE-594B-AA9E73DE2872}"/>
                    </a:ext>
                  </a:extLst>
                </p:cNvPr>
                <p:cNvSpPr txBox="1"/>
                <p:nvPr/>
              </p:nvSpPr>
              <p:spPr>
                <a:xfrm>
                  <a:off x="7792538" y="3580306"/>
                  <a:ext cx="3263325" cy="707886"/>
                </a:xfrm>
                <a:prstGeom prst="rect">
                  <a:avLst/>
                </a:prstGeom>
                <a:solidFill>
                  <a:schemeClr val="bg1"/>
                </a:solidFill>
                <a:ln w="47625">
                  <a:solidFill>
                    <a:srgbClr val="FFC00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s-CL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:</m:t>
                        </m:r>
                        <m:r>
                          <a:rPr lang="es-CL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𝐷𝑒𝑠𝑝𝑙𝑎𝑧𝑎𝑚𝑖𝑒𝑛𝑡𝑜</m:t>
                        </m:r>
                        <m:r>
                          <a:rPr lang="es-CL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</m:oMath>
                    </m:oMathPara>
                  </a14:m>
                  <a:endParaRPr lang="es-CL" sz="2000" b="0" i="1" dirty="0">
                    <a:latin typeface="Cambria Math" panose="02040503050406030204" pitchFamily="18" charset="0"/>
                    <a:ea typeface="Cambria Math" panose="02040503050406030204" pitchFamily="18" charset="0"/>
                  </a:endParaRPr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𝑑𝑒𝑙</m:t>
                        </m:r>
                        <m:r>
                          <a:rPr lang="es-CL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s-CL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𝑏𝑢𝑞𝑢𝑒</m:t>
                        </m:r>
                      </m:oMath>
                    </m:oMathPara>
                  </a14:m>
                  <a:endParaRPr lang="es-CL" sz="2000" dirty="0"/>
                </a:p>
              </p:txBody>
            </p:sp>
          </mc:Choice>
          <mc:Fallback xmlns="">
            <p:sp>
              <p:nvSpPr>
                <p:cNvPr id="20" name="CuadroTexto 19">
                  <a:extLst>
                    <a:ext uri="{FF2B5EF4-FFF2-40B4-BE49-F238E27FC236}">
                      <a16:creationId xmlns:a16="http://schemas.microsoft.com/office/drawing/2014/main" id="{6EF0CF90-88AC-F7CE-594B-AA9E73DE287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92538" y="3580306"/>
                  <a:ext cx="3263325" cy="707886"/>
                </a:xfrm>
                <a:prstGeom prst="rect">
                  <a:avLst/>
                </a:prstGeom>
                <a:blipFill>
                  <a:blip r:embed="rId3"/>
                  <a:stretch>
                    <a:fillRect b="-4032"/>
                  </a:stretch>
                </a:blipFill>
                <a:ln w="47625">
                  <a:solidFill>
                    <a:srgbClr val="FFC000"/>
                  </a:solidFill>
                </a:ln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1" name="CuadroTexto 20">
            <a:extLst>
              <a:ext uri="{FF2B5EF4-FFF2-40B4-BE49-F238E27FC236}">
                <a16:creationId xmlns:a16="http://schemas.microsoft.com/office/drawing/2014/main" id="{4E1489C4-A513-CAE9-E4A7-DBDFF73BC08A}"/>
              </a:ext>
            </a:extLst>
          </p:cNvPr>
          <p:cNvSpPr txBox="1"/>
          <p:nvPr/>
        </p:nvSpPr>
        <p:spPr>
          <a:xfrm>
            <a:off x="7684067" y="2960518"/>
            <a:ext cx="3405249" cy="193899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s-CL" sz="2000" dirty="0">
                <a:solidFill>
                  <a:schemeClr val="bg1"/>
                </a:solidFill>
              </a:rPr>
              <a:t>Estas dos condiciones deben cumplirse mientras: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Está en superficie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Durante inmersión y aflorada.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chemeClr val="bg1"/>
                </a:solidFill>
              </a:rPr>
              <a:t>Sumergido </a:t>
            </a:r>
            <a:endParaRPr lang="es-C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997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0CCEEFEC-BF73-DDFD-1A44-6956616F2794}"/>
              </a:ext>
            </a:extLst>
          </p:cNvPr>
          <p:cNvSpPr txBox="1"/>
          <p:nvPr/>
        </p:nvSpPr>
        <p:spPr>
          <a:xfrm>
            <a:off x="1028700" y="1967266"/>
            <a:ext cx="2628900" cy="254725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Equilibrio Estático: Condición 1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531A2B7D-A235-D1EA-46CE-7B79AB4FB75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87" t="16594"/>
          <a:stretch/>
        </p:blipFill>
        <p:spPr>
          <a:xfrm>
            <a:off x="4672360" y="1265766"/>
            <a:ext cx="6693465" cy="4326468"/>
          </a:xfrm>
          <a:prstGeom prst="rect">
            <a:avLst/>
          </a:prstGeom>
        </p:spPr>
      </p:pic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247EB70-7A69-3D0C-BDA2-758295754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62103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US" kern="1200">
                <a:solidFill>
                  <a:schemeClr val="tx1">
                    <a:alpha val="80000"/>
                  </a:schemeClr>
                </a:solidFill>
                <a:latin typeface="+mn-lt"/>
                <a:ea typeface="+mn-ea"/>
                <a:cs typeface="+mn-cs"/>
              </a:rPr>
              <a:t>Fundamentos de Estabilidad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8588864-779F-AC50-3D54-98A10E62645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42248" y="6356350"/>
            <a:ext cx="1997202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</a:pPr>
            <a:fld id="{9DCC9472-E99D-43FE-AFBF-3DDAE885C4CB}" type="datetime1">
              <a:rPr lang="es-CL" smtClean="0">
                <a:solidFill>
                  <a:schemeClr val="tx1">
                    <a:alpha val="80000"/>
                  </a:schemeClr>
                </a:solidFill>
              </a:rPr>
              <a:t>21-05-2025</a:t>
            </a:fld>
            <a:endParaRPr lang="en-US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CB0B9FA-1DD5-8555-15C4-BFE79517B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34184" y="6356350"/>
            <a:ext cx="514349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045796BA-5B92-4B9C-A900-39C65348EF58}" type="slidenum">
              <a:rPr lang="en-US">
                <a:solidFill>
                  <a:schemeClr val="tx1">
                    <a:alpha val="80000"/>
                  </a:schemeClr>
                </a:solidFill>
              </a:rPr>
              <a:pPr>
                <a:spcAft>
                  <a:spcPts val="600"/>
                </a:spcAft>
              </a:pPr>
              <a:t>29</a:t>
            </a:fld>
            <a:endParaRPr lang="en-US">
              <a:solidFill>
                <a:schemeClr val="tx1">
                  <a:alpha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30203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4AE389-6DB7-34EF-0148-BD68197A4E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4B72B896-6409-8C7E-57B8-24B38D31BBBB}"/>
              </a:ext>
            </a:extLst>
          </p:cNvPr>
          <p:cNvSpPr txBox="1"/>
          <p:nvPr/>
        </p:nvSpPr>
        <p:spPr>
          <a:xfrm>
            <a:off x="1028700" y="1967266"/>
            <a:ext cx="2628900" cy="254725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Equilibrio</a:t>
            </a:r>
            <a: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Estático</a:t>
            </a:r>
            <a: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: </a:t>
            </a:r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Condición</a:t>
            </a:r>
            <a: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2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C625711-6978-7934-E61C-89189DB16DA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112"/>
          <a:stretch/>
        </p:blipFill>
        <p:spPr>
          <a:xfrm>
            <a:off x="4693878" y="1379066"/>
            <a:ext cx="6780700" cy="4099868"/>
          </a:xfrm>
          <a:prstGeom prst="rect">
            <a:avLst/>
          </a:prstGeom>
        </p:spPr>
      </p:pic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A3C7612-B03A-D565-798C-E8D01C935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62103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US" kern="1200">
                <a:solidFill>
                  <a:schemeClr val="tx1">
                    <a:alpha val="80000"/>
                  </a:schemeClr>
                </a:solidFill>
                <a:latin typeface="+mn-lt"/>
                <a:ea typeface="+mn-ea"/>
                <a:cs typeface="+mn-cs"/>
              </a:rPr>
              <a:t>Fundamentos de Estabilidad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A305D28-59AE-2F56-7221-551290981B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42248" y="6356350"/>
            <a:ext cx="1997202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</a:pPr>
            <a:fld id="{D3E3EBC2-34B7-4929-B763-07FA0146755E}" type="datetime1">
              <a:rPr lang="es-CL" smtClean="0">
                <a:solidFill>
                  <a:schemeClr val="tx1">
                    <a:alpha val="80000"/>
                  </a:schemeClr>
                </a:solidFill>
              </a:rPr>
              <a:t>21-05-2025</a:t>
            </a:fld>
            <a:endParaRPr lang="en-US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16A0FA4-CAE5-0702-36AF-CFDA35E1B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34184" y="6356350"/>
            <a:ext cx="514349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045796BA-5B92-4B9C-A900-39C65348EF58}" type="slidenum">
              <a:rPr lang="en-US">
                <a:solidFill>
                  <a:schemeClr val="tx1">
                    <a:alpha val="80000"/>
                  </a:schemeClr>
                </a:solidFill>
              </a:rPr>
              <a:pPr>
                <a:spcAft>
                  <a:spcPts val="600"/>
                </a:spcAft>
              </a:pPr>
              <a:t>30</a:t>
            </a:fld>
            <a:endParaRPr lang="en-US">
              <a:solidFill>
                <a:schemeClr val="tx1">
                  <a:alpha val="80000"/>
                </a:schemeClr>
              </a:solidFill>
            </a:endParaRP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22821C28-97B6-795C-4DF3-0EF0D954AFB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5984"/>
          <a:stretch/>
        </p:blipFill>
        <p:spPr>
          <a:xfrm>
            <a:off x="4693878" y="1203985"/>
            <a:ext cx="7268589" cy="4450030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A8F8075B-7ED5-3BE5-A00C-3B7FA51A859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6098"/>
          <a:stretch/>
        </p:blipFill>
        <p:spPr>
          <a:xfrm>
            <a:off x="4704415" y="1203985"/>
            <a:ext cx="7258052" cy="4526806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66F1F187-5A6E-E3B3-6D2B-AC72F83550C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6437"/>
          <a:stretch/>
        </p:blipFill>
        <p:spPr>
          <a:xfrm>
            <a:off x="4706152" y="1288805"/>
            <a:ext cx="7266852" cy="4526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373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-0.01389 L 0.00104 -0.01389 L -0.09323 -0.01389 " pathEditMode="relative" ptsTypes="AAA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E06FBD6-9977-C328-A95F-82734F62D7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Condición estática sin escora</a:t>
            </a: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7C8183B-9216-2CD0-FBB9-24631AA37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-1828800" y="2002536"/>
            <a:ext cx="4114800" cy="3657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US" sz="11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Fundamentos de Estabilidad</a:t>
            </a:r>
          </a:p>
        </p:txBody>
      </p:sp>
      <p:pic>
        <p:nvPicPr>
          <p:cNvPr id="7" name="Imagen 6" descr="Diagrama&#10;&#10;Descripción generada automáticamente">
            <a:extLst>
              <a:ext uri="{FF2B5EF4-FFF2-40B4-BE49-F238E27FC236}">
                <a16:creationId xmlns:a16="http://schemas.microsoft.com/office/drawing/2014/main" id="{B8BA7A7C-A3FB-824E-0E66-A31640B5F7A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7073"/>
          <a:stretch/>
        </p:blipFill>
        <p:spPr>
          <a:xfrm>
            <a:off x="4502428" y="1189453"/>
            <a:ext cx="7225748" cy="4479093"/>
          </a:xfrm>
          <a:prstGeom prst="rect">
            <a:avLst/>
          </a:prstGeom>
        </p:spPr>
      </p:pic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82EF54F-5712-3F18-43B6-758E825685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70264" y="6455664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</a:pPr>
            <a:fld id="{136E64B6-4296-4D6F-9CF0-40D7247F00FA}" type="datetime1">
              <a:rPr lang="es-CL" sz="110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21-05-2025</a:t>
            </a:fld>
            <a:endParaRPr lang="en-US" sz="11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F8E0E8D-BE9B-4457-1558-943262E2A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19" y="6455664"/>
            <a:ext cx="44805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045796BA-5B92-4B9C-A900-39C65348EF58}" type="slidenum">
              <a:rPr lang="en-US" sz="11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31</a:t>
            </a:fld>
            <a:endParaRPr lang="en-US" sz="11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48525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17D8DA02-AA07-8DEA-C3D2-C2D83118A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Estabilidad Intacta 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D2BFD8F-66C0-06D5-52E5-B1A169B56C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0042" y="806824"/>
            <a:ext cx="2919738" cy="149411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0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Submarinos</a:t>
            </a: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3B890D1-BB99-DF52-276D-A78BF98CD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-1828800" y="2002536"/>
            <a:ext cx="4114800" cy="3657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US" sz="11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Fundamentos de Estabilidad</a:t>
            </a:r>
          </a:p>
        </p:txBody>
      </p:sp>
      <p:pic>
        <p:nvPicPr>
          <p:cNvPr id="8" name="Imagen 7" descr="Un barco en el agua&#10;&#10;Descripción generada automáticamente">
            <a:extLst>
              <a:ext uri="{FF2B5EF4-FFF2-40B4-BE49-F238E27FC236}">
                <a16:creationId xmlns:a16="http://schemas.microsoft.com/office/drawing/2014/main" id="{AD83AAFC-C27E-51E9-90F0-64772F78E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502428" y="1387726"/>
            <a:ext cx="7225748" cy="4082547"/>
          </a:xfrm>
          <a:prstGeom prst="rect">
            <a:avLst/>
          </a:prstGeom>
        </p:spPr>
      </p:pic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7790202-1464-762E-6F1F-4E7414F53F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70264" y="6455664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</a:pPr>
            <a:fld id="{5C510B46-AA47-45C7-BA94-C1AB914CB042}" type="datetime1">
              <a:rPr lang="es-CL" sz="110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21-05-2025</a:t>
            </a:fld>
            <a:endParaRPr lang="en-US" sz="11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D12C5F1-23CE-F4E1-EB48-478ABA3C7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19" y="6455664"/>
            <a:ext cx="44805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045796BA-5B92-4B9C-A900-39C65348EF58}" type="slidenum">
              <a:rPr lang="en-US" sz="11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32</a:t>
            </a:fld>
            <a:endParaRPr lang="en-US" sz="11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4525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1">
            <a:extLst>
              <a:ext uri="{FF2B5EF4-FFF2-40B4-BE49-F238E27FC236}">
                <a16:creationId xmlns:a16="http://schemas.microsoft.com/office/drawing/2014/main" id="{53F29798-D584-4792-9B62-3F5F5C36D6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44CE85B-6152-68A6-D040-48684B333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4805"/>
            <a:ext cx="10515600" cy="1505883"/>
          </a:xfrm>
        </p:spPr>
        <p:txBody>
          <a:bodyPr anchor="ctr">
            <a:normAutofit/>
          </a:bodyPr>
          <a:lstStyle/>
          <a:p>
            <a:r>
              <a:rPr lang="es-CL" sz="4800"/>
              <a:t>¿Qué pasa cuando un buque recibe una perturbación externa?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2D9F36F0-EF3B-4597-2960-25ABEC03AEE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15" t="11375" r="1402"/>
          <a:stretch/>
        </p:blipFill>
        <p:spPr>
          <a:xfrm>
            <a:off x="838200" y="2346978"/>
            <a:ext cx="10512547" cy="3447198"/>
          </a:xfrm>
          <a:prstGeom prst="rect">
            <a:avLst/>
          </a:prstGeom>
        </p:spPr>
      </p:pic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5F9A4C4-E631-1B13-372C-B61A148923A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DB590745-E264-4EA2-9FD4-61F9299671E0}" type="datetime1">
              <a:rPr lang="es-CL" smtClean="0"/>
              <a:t>21-05-2025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92BBAEE-B980-1E48-27BD-EF5AF82B9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s-CL"/>
              <a:t>Fundamentos de Estabilidad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0D4F339-E1D3-2E8F-4785-85D898E9E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045796BA-5B92-4B9C-A900-39C65348EF58}" type="slidenum">
              <a:rPr lang="es-CL" smtClean="0"/>
              <a:pPr>
                <a:spcAft>
                  <a:spcPts val="600"/>
                </a:spcAft>
              </a:pPr>
              <a:t>33</a:t>
            </a:fld>
            <a:endParaRPr lang="es-CL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13479617-3658-D870-9D3E-F90F577C690C}"/>
              </a:ext>
            </a:extLst>
          </p:cNvPr>
          <p:cNvSpPr txBox="1"/>
          <p:nvPr/>
        </p:nvSpPr>
        <p:spPr>
          <a:xfrm>
            <a:off x="1466651" y="5850493"/>
            <a:ext cx="25719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Estabilidad Transversal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F49D90DD-0037-8C9B-7DD2-556FD6436AA5}"/>
              </a:ext>
            </a:extLst>
          </p:cNvPr>
          <p:cNvSpPr txBox="1"/>
          <p:nvPr/>
        </p:nvSpPr>
        <p:spPr>
          <a:xfrm>
            <a:off x="6787477" y="5850493"/>
            <a:ext cx="2652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Estabilidad Longitudinal</a:t>
            </a:r>
          </a:p>
        </p:txBody>
      </p:sp>
    </p:spTree>
    <p:extLst>
      <p:ext uri="{BB962C8B-B14F-4D97-AF65-F5344CB8AC3E}">
        <p14:creationId xmlns:p14="http://schemas.microsoft.com/office/powerpoint/2010/main" val="218093523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DE19923-3266-B387-90ED-88C3B641C5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Estabilidad</a:t>
            </a: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Transversal </a:t>
            </a:r>
            <a:r>
              <a:rPr lang="en-US" sz="4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Inicial</a:t>
            </a:r>
            <a:endParaRPr lang="en-US" sz="4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48EEAFE1-4F6B-D7EB-34E6-BA2E4AAB0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-1828800" y="2002536"/>
            <a:ext cx="4114800" cy="3657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US" sz="11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Fundamentos de Estabilidad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4009E2F-E1E5-5232-E657-86DCE242C6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70264" y="6455664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</a:pPr>
            <a:fld id="{48F972BB-5E5E-4767-98A0-E07A184CB454}" type="datetime1">
              <a:rPr lang="es-CL" sz="110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21-05-2025</a:t>
            </a:fld>
            <a:endParaRPr lang="en-US" sz="11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32A7B3C2-7C7A-11A4-93A5-33FF0F31A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19" y="6455664"/>
            <a:ext cx="44805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045796BA-5B92-4B9C-A900-39C65348EF58}" type="slidenum">
              <a:rPr lang="en-US" sz="11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34</a:t>
            </a:fld>
            <a:endParaRPr lang="en-US" sz="11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13" name="Grupo 12">
            <a:extLst>
              <a:ext uri="{FF2B5EF4-FFF2-40B4-BE49-F238E27FC236}">
                <a16:creationId xmlns:a16="http://schemas.microsoft.com/office/drawing/2014/main" id="{943ED006-FA30-828C-3324-5A3B3041FD29}"/>
              </a:ext>
            </a:extLst>
          </p:cNvPr>
          <p:cNvGrpSpPr/>
          <p:nvPr/>
        </p:nvGrpSpPr>
        <p:grpSpPr>
          <a:xfrm>
            <a:off x="4038605" y="1342565"/>
            <a:ext cx="7689571" cy="4172869"/>
            <a:chOff x="4038605" y="1342565"/>
            <a:chExt cx="7689571" cy="4172869"/>
          </a:xfrm>
        </p:grpSpPr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D67A6CFD-8DD4-6140-678E-80DE9FD1796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502428" y="1342565"/>
              <a:ext cx="7225748" cy="4172869"/>
            </a:xfrm>
            <a:prstGeom prst="rect">
              <a:avLst/>
            </a:prstGeom>
          </p:spPr>
        </p:pic>
        <p:grpSp>
          <p:nvGrpSpPr>
            <p:cNvPr id="11" name="Grupo 10">
              <a:extLst>
                <a:ext uri="{FF2B5EF4-FFF2-40B4-BE49-F238E27FC236}">
                  <a16:creationId xmlns:a16="http://schemas.microsoft.com/office/drawing/2014/main" id="{AF76C450-E55F-4488-3A11-710C3B0A06D5}"/>
                </a:ext>
              </a:extLst>
            </p:cNvPr>
            <p:cNvGrpSpPr/>
            <p:nvPr/>
          </p:nvGrpSpPr>
          <p:grpSpPr>
            <a:xfrm>
              <a:off x="4038605" y="1526127"/>
              <a:ext cx="6253971" cy="1902873"/>
              <a:chOff x="4038605" y="1526127"/>
              <a:chExt cx="6253971" cy="1902873"/>
            </a:xfrm>
          </p:grpSpPr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CB9973C1-D416-A18E-8D9E-4C106CCDAE8B}"/>
                  </a:ext>
                </a:extLst>
              </p:cNvPr>
              <p:cNvSpPr txBox="1"/>
              <p:nvPr/>
            </p:nvSpPr>
            <p:spPr>
              <a:xfrm>
                <a:off x="4038605" y="1526127"/>
                <a:ext cx="1347434" cy="33855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s-CL" sz="1600" dirty="0"/>
                  <a:t>En superficie</a:t>
                </a:r>
              </a:p>
            </p:txBody>
          </p:sp>
          <p:sp>
            <p:nvSpPr>
              <p:cNvPr id="9" name="CuadroTexto 8">
                <a:extLst>
                  <a:ext uri="{FF2B5EF4-FFF2-40B4-BE49-F238E27FC236}">
                    <a16:creationId xmlns:a16="http://schemas.microsoft.com/office/drawing/2014/main" id="{B03FC222-6BF3-E3D6-129D-C4DADC92A886}"/>
                  </a:ext>
                </a:extLst>
              </p:cNvPr>
              <p:cNvSpPr txBox="1"/>
              <p:nvPr/>
            </p:nvSpPr>
            <p:spPr>
              <a:xfrm>
                <a:off x="6544841" y="1704548"/>
                <a:ext cx="1347434" cy="58477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s-CL" sz="1600" dirty="0"/>
                  <a:t>En aflorada o inmersión</a:t>
                </a:r>
              </a:p>
            </p:txBody>
          </p:sp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69B09117-5A5D-4718-1E2E-A0FEDC503956}"/>
                  </a:ext>
                </a:extLst>
              </p:cNvPr>
              <p:cNvSpPr txBox="1"/>
              <p:nvPr/>
            </p:nvSpPr>
            <p:spPr>
              <a:xfrm>
                <a:off x="9172850" y="3090446"/>
                <a:ext cx="1119726" cy="338554"/>
              </a:xfrm>
              <a:prstGeom prst="rect">
                <a:avLst/>
              </a:prstGeom>
              <a:solidFill>
                <a:srgbClr val="81C8EB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s-CL" sz="1600" dirty="0"/>
                  <a:t>Sumergido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097033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E29DB1-670E-B569-D3BA-0F44202D7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Estabilidad Transversal Inicial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B55FB22-BE7A-B572-6A16-8F405732D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63BA8-07AE-4C1F-97EE-C7944F710520}" type="datetime1">
              <a:rPr lang="es-CL" smtClean="0"/>
              <a:t>21-05-2025</a:t>
            </a:fld>
            <a:endParaRPr lang="es-CL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98C1AF2-CE73-C86F-0A0B-91563B4107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Fundamentos de Estabilidad</a:t>
            </a:r>
            <a:endParaRPr lang="es-CL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001B7D6-8F47-D038-C4F5-6D04D8D6FE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35</a:t>
            </a:fld>
            <a:endParaRPr lang="es-CL" dirty="0"/>
          </a:p>
        </p:txBody>
      </p:sp>
      <p:grpSp>
        <p:nvGrpSpPr>
          <p:cNvPr id="13" name="Grupo 12">
            <a:extLst>
              <a:ext uri="{FF2B5EF4-FFF2-40B4-BE49-F238E27FC236}">
                <a16:creationId xmlns:a16="http://schemas.microsoft.com/office/drawing/2014/main" id="{17C5F946-86E8-787E-8D6C-2DC88D9C8EAE}"/>
              </a:ext>
            </a:extLst>
          </p:cNvPr>
          <p:cNvGrpSpPr/>
          <p:nvPr/>
        </p:nvGrpSpPr>
        <p:grpSpPr>
          <a:xfrm>
            <a:off x="1704661" y="1341693"/>
            <a:ext cx="8782677" cy="5014657"/>
            <a:chOff x="3189249" y="1843342"/>
            <a:chExt cx="8782677" cy="5014657"/>
          </a:xfrm>
        </p:grpSpPr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4D8E5D16-846E-CC48-9B96-60B7254C57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378819" y="1843342"/>
              <a:ext cx="8593107" cy="5014657"/>
            </a:xfrm>
            <a:prstGeom prst="rect">
              <a:avLst/>
            </a:prstGeom>
          </p:spPr>
        </p:pic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E69ECBC8-F439-D8BC-8B28-E49F09C1CAA9}"/>
                </a:ext>
              </a:extLst>
            </p:cNvPr>
            <p:cNvSpPr txBox="1"/>
            <p:nvPr/>
          </p:nvSpPr>
          <p:spPr>
            <a:xfrm>
              <a:off x="3189249" y="1853785"/>
              <a:ext cx="1347434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dirty="0"/>
                <a:t>En superficie</a:t>
              </a:r>
            </a:p>
          </p:txBody>
        </p:sp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BDE4442C-11CE-4D23-271C-C3B293AFA868}"/>
                </a:ext>
              </a:extLst>
            </p:cNvPr>
            <p:cNvSpPr txBox="1"/>
            <p:nvPr/>
          </p:nvSpPr>
          <p:spPr>
            <a:xfrm>
              <a:off x="6096000" y="2345778"/>
              <a:ext cx="1347434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dirty="0"/>
                <a:t>En aflorada o inmersión</a:t>
              </a:r>
            </a:p>
          </p:txBody>
        </p:sp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89DFF310-4551-1F45-3069-414282F9D736}"/>
                </a:ext>
              </a:extLst>
            </p:cNvPr>
            <p:cNvSpPr txBox="1"/>
            <p:nvPr/>
          </p:nvSpPr>
          <p:spPr>
            <a:xfrm>
              <a:off x="9255512" y="4012116"/>
              <a:ext cx="1286551" cy="369332"/>
            </a:xfrm>
            <a:prstGeom prst="rect">
              <a:avLst/>
            </a:prstGeom>
            <a:solidFill>
              <a:srgbClr val="81C8EB"/>
            </a:solidFill>
          </p:spPr>
          <p:txBody>
            <a:bodyPr wrap="square" rtlCol="0">
              <a:spAutoFit/>
            </a:bodyPr>
            <a:lstStyle/>
            <a:p>
              <a:r>
                <a:rPr lang="es-CL" dirty="0"/>
                <a:t>Sumergido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CuadroTexto 11">
                  <a:extLst>
                    <a:ext uri="{FF2B5EF4-FFF2-40B4-BE49-F238E27FC236}">
                      <a16:creationId xmlns:a16="http://schemas.microsoft.com/office/drawing/2014/main" id="{45BA8721-118E-FF5D-F5FC-B27C6A7FB739}"/>
                    </a:ext>
                  </a:extLst>
                </p:cNvPr>
                <p:cNvSpPr txBox="1"/>
                <p:nvPr/>
              </p:nvSpPr>
              <p:spPr>
                <a:xfrm>
                  <a:off x="3389970" y="5418967"/>
                  <a:ext cx="4064615" cy="1338828"/>
                </a:xfrm>
                <a:prstGeom prst="rect">
                  <a:avLst/>
                </a:prstGeom>
                <a:solidFill>
                  <a:srgbClr val="86C1E6"/>
                </a:solidFill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es-CL" b="1" dirty="0"/>
                    <a:t>GZ: Brazo de adrizamiento</a:t>
                  </a:r>
                </a:p>
                <a:p>
                  <a:pPr>
                    <a:lnSpc>
                      <a:spcPct val="150000"/>
                    </a:lnSpc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es-CL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∆×</m:t>
                        </m:r>
                        <m:r>
                          <a:rPr lang="es-CL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𝑮𝒁</m:t>
                        </m:r>
                        <m:r>
                          <a:rPr lang="es-CL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:</m:t>
                        </m:r>
                        <m:r>
                          <a:rPr lang="es-CL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𝑴𝒐𝒎𝒆𝒏𝒕𝒐</m:t>
                        </m:r>
                        <m:r>
                          <a:rPr lang="es-CL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s-CL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𝒅𝒆</m:t>
                        </m:r>
                        <m:r>
                          <a:rPr lang="es-CL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s-CL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𝒂𝒅𝒓𝒊𝒛𝒂𝒎𝒊𝒆𝒏𝒕𝒐</m:t>
                        </m:r>
                      </m:oMath>
                    </m:oMathPara>
                  </a14:m>
                  <a:endParaRPr lang="es-CL" b="1" dirty="0">
                    <a:ea typeface="Cambria Math" panose="02040503050406030204" pitchFamily="18" charset="0"/>
                  </a:endParaRPr>
                </a:p>
                <a:p>
                  <a:pPr>
                    <a:lnSpc>
                      <a:spcPct val="150000"/>
                    </a:lnSpc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es-CL" b="1" i="1" smtClean="0">
                            <a:latin typeface="Cambria Math" panose="02040503050406030204" pitchFamily="18" charset="0"/>
                          </a:rPr>
                          <m:t>𝑷𝒂𝒓𝒂</m:t>
                        </m:r>
                        <m:r>
                          <a:rPr lang="es-CL" b="1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𝝋</m:t>
                        </m:r>
                        <m:r>
                          <a:rPr lang="es-CL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&lt;</m:t>
                        </m:r>
                        <m:r>
                          <a:rPr lang="es-CL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𝟔</m:t>
                        </m:r>
                        <m:r>
                          <a:rPr lang="es-CL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°, </m:t>
                        </m:r>
                        <m:r>
                          <a:rPr lang="es-CL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𝑮𝒁</m:t>
                        </m:r>
                        <m:r>
                          <a:rPr lang="es-CL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≅</m:t>
                        </m:r>
                        <m:r>
                          <a:rPr lang="es-CL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𝑮𝑴</m:t>
                        </m:r>
                        <m:r>
                          <a:rPr lang="es-CL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s-CL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𝒔𝒆𝒏𝒐</m:t>
                        </m:r>
                        <m:r>
                          <a:rPr lang="es-CL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𝝋</m:t>
                        </m:r>
                      </m:oMath>
                    </m:oMathPara>
                  </a14:m>
                  <a:endParaRPr lang="es-CL" b="1" dirty="0"/>
                </a:p>
              </p:txBody>
            </p:sp>
          </mc:Choice>
          <mc:Fallback xmlns="">
            <p:sp>
              <p:nvSpPr>
                <p:cNvPr id="12" name="CuadroTexto 11">
                  <a:extLst>
                    <a:ext uri="{FF2B5EF4-FFF2-40B4-BE49-F238E27FC236}">
                      <a16:creationId xmlns:a16="http://schemas.microsoft.com/office/drawing/2014/main" id="{45BA8721-118E-FF5D-F5FC-B27C6A7FB73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89970" y="5418967"/>
                  <a:ext cx="4064615" cy="1338828"/>
                </a:xfrm>
                <a:prstGeom prst="rect">
                  <a:avLst/>
                </a:prstGeom>
                <a:blipFill>
                  <a:blip r:embed="rId3"/>
                  <a:stretch>
                    <a:fillRect l="-135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53963826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074DED6-420B-4A1B-89F6-199E6FC7AA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ED46F83-FC0C-8A34-516C-F9D88E56BE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Sumergido: Mantener CG bajo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13FC9235-4C74-1C04-EDD0-7EC9BF95C8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316" y="1283440"/>
            <a:ext cx="6780700" cy="4288791"/>
          </a:xfrm>
          <a:prstGeom prst="rect">
            <a:avLst/>
          </a:prstGeom>
        </p:spPr>
      </p:pic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27CC374-0197-D36D-E8B1-51C1C722F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62103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US" kern="1200">
                <a:solidFill>
                  <a:schemeClr val="tx1">
                    <a:alpha val="80000"/>
                  </a:schemeClr>
                </a:solidFill>
                <a:latin typeface="+mn-lt"/>
                <a:ea typeface="+mn-ea"/>
                <a:cs typeface="+mn-cs"/>
              </a:rPr>
              <a:t>Fundamentos de Estabilidad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917603A-18D3-B00D-5DA5-5540B267DB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42248" y="6356350"/>
            <a:ext cx="1997202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</a:pPr>
            <a:fld id="{5EBA17EC-5F47-44CD-B49C-DEEE228E8330}" type="datetime1">
              <a:rPr lang="es-CL" smtClean="0">
                <a:solidFill>
                  <a:schemeClr val="tx1">
                    <a:alpha val="80000"/>
                  </a:schemeClr>
                </a:solidFill>
              </a:rPr>
              <a:t>21-05-2025</a:t>
            </a:fld>
            <a:endParaRPr lang="en-US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0E5A6DA-721F-7AD4-7F36-85A5107BCE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34184" y="6356350"/>
            <a:ext cx="514349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045796BA-5B92-4B9C-A900-39C65348EF58}" type="slidenum">
              <a:rPr lang="en-US">
                <a:solidFill>
                  <a:schemeClr val="tx1">
                    <a:alpha val="80000"/>
                  </a:schemeClr>
                </a:solidFill>
              </a:rPr>
              <a:pPr>
                <a:spcAft>
                  <a:spcPts val="600"/>
                </a:spcAft>
              </a:pPr>
              <a:t>36</a:t>
            </a:fld>
            <a:endParaRPr lang="en-US">
              <a:solidFill>
                <a:schemeClr val="tx1">
                  <a:alpha val="80000"/>
                </a:schemeClr>
              </a:solidFill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42AE567C-22C3-E7F6-AFF7-90BF09D02D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1139" y="1283440"/>
            <a:ext cx="6777393" cy="4293058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7C2643EF-1AA3-51DD-0012-76CD057569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38711" y="1285769"/>
            <a:ext cx="6753150" cy="4286462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38FC739B-C3EE-2519-8114-431D56532C9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80"/>
          <a:stretch/>
        </p:blipFill>
        <p:spPr>
          <a:xfrm>
            <a:off x="4838712" y="1276992"/>
            <a:ext cx="6759776" cy="4288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69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302FA88-477E-57CF-4682-EBECE2CEB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Estabilidad Transversal Inicial</a:t>
            </a: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8CDBF10-AB35-9FE5-8391-9320D0636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-1828800" y="2002536"/>
            <a:ext cx="4114800" cy="3657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US" sz="11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Fundamentos de Estabilidad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22B41366-56F9-8954-FA15-6C5F7E15EE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2428" y="1008375"/>
            <a:ext cx="7225748" cy="4841250"/>
          </a:xfrm>
          <a:prstGeom prst="rect">
            <a:avLst/>
          </a:prstGeom>
        </p:spPr>
      </p:pic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F47BA8E-E0CF-F542-6B6C-8992BC6186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70264" y="6455664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</a:pPr>
            <a:fld id="{5FB046F3-A96D-4C04-8413-E71E0874CA76}" type="datetime1">
              <a:rPr lang="es-CL" sz="110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21-05-2025</a:t>
            </a:fld>
            <a:endParaRPr lang="en-US" sz="11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C8A4B2B-2090-BE20-5B47-18ACCC6CC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19" y="6455664"/>
            <a:ext cx="44805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045796BA-5B92-4B9C-A900-39C65348EF58}" type="slidenum">
              <a:rPr lang="en-US" sz="11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37</a:t>
            </a:fld>
            <a:endParaRPr lang="en-US" sz="11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CB3EE1E5-76FA-3E87-0779-59EFE9ABA5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2428" y="1060372"/>
            <a:ext cx="7262053" cy="4843390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25F4136F-757B-2AE0-1200-05210BB448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5238" y="1078175"/>
            <a:ext cx="7243867" cy="4843389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8B0EDFA2-31BB-9508-9B5C-DB13520525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9861" y="1145884"/>
            <a:ext cx="7249967" cy="4843390"/>
          </a:xfrm>
          <a:prstGeom prst="rect">
            <a:avLst/>
          </a:prstGeom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CCF41EB3-4C02-A444-833A-C8DD0FF919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74485" y="1120505"/>
            <a:ext cx="7260697" cy="4866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05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22D8907-491C-9F5B-12D8-A45FEBDD01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Estabilidad a grandes ángulos de escora</a:t>
            </a: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F1C453F-CC5F-6CCB-C1B1-8E070A7F2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-1828800" y="2002536"/>
            <a:ext cx="4114800" cy="3657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US" sz="11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Fundamentos de Estabilidad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96D85D7-08AB-4F78-A9B5-848BF78413C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70264" y="6455664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</a:pPr>
            <a:fld id="{44C06496-284C-483C-B0C7-F5D66E6C1FD2}" type="datetime1">
              <a:rPr lang="es-CL" sz="110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21-05-2025</a:t>
            </a:fld>
            <a:endParaRPr lang="en-US" sz="11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ECE2CE9-8867-2F04-3F5F-30D659D68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19" y="6455664"/>
            <a:ext cx="44805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045796BA-5B92-4B9C-A900-39C65348EF58}" type="slidenum">
              <a:rPr lang="en-US" sz="11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38</a:t>
            </a:fld>
            <a:endParaRPr lang="en-US" sz="11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10" name="Grupo 9">
            <a:extLst>
              <a:ext uri="{FF2B5EF4-FFF2-40B4-BE49-F238E27FC236}">
                <a16:creationId xmlns:a16="http://schemas.microsoft.com/office/drawing/2014/main" id="{33FC14C1-0F37-CE92-E664-F4ADD972E54B}"/>
              </a:ext>
            </a:extLst>
          </p:cNvPr>
          <p:cNvGrpSpPr/>
          <p:nvPr/>
        </p:nvGrpSpPr>
        <p:grpSpPr>
          <a:xfrm>
            <a:off x="4509049" y="1258456"/>
            <a:ext cx="7225748" cy="4245125"/>
            <a:chOff x="4509049" y="1258456"/>
            <a:chExt cx="7225748" cy="4245125"/>
          </a:xfrm>
        </p:grpSpPr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E0114830-9B68-7384-BD9C-79E9D375107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509049" y="1258456"/>
              <a:ext cx="7225748" cy="4245125"/>
            </a:xfrm>
            <a:prstGeom prst="rect">
              <a:avLst/>
            </a:prstGeom>
          </p:spPr>
        </p:pic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65D11BC2-73B7-E269-FAB1-6DCF6199B839}"/>
                </a:ext>
              </a:extLst>
            </p:cNvPr>
            <p:cNvSpPr txBox="1"/>
            <p:nvPr/>
          </p:nvSpPr>
          <p:spPr>
            <a:xfrm>
              <a:off x="8296507" y="1354419"/>
              <a:ext cx="3438290" cy="83099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2400" b="1" dirty="0"/>
                <a:t>La geometría determina los cambios de </a:t>
              </a:r>
              <a:r>
                <a:rPr lang="es-CL" sz="2400" b="1" dirty="0">
                  <a:solidFill>
                    <a:schemeClr val="accent1"/>
                  </a:solidFill>
                </a:rPr>
                <a:t>B</a:t>
              </a:r>
            </a:p>
          </p:txBody>
        </p:sp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E4DE9A3D-EE04-E046-1C7B-C4ABD9478AB7}"/>
                </a:ext>
              </a:extLst>
            </p:cNvPr>
            <p:cNvSpPr txBox="1"/>
            <p:nvPr/>
          </p:nvSpPr>
          <p:spPr>
            <a:xfrm>
              <a:off x="8296507" y="2245959"/>
              <a:ext cx="3438290" cy="83099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2400" b="1" dirty="0"/>
                <a:t>GZ depende de la posición relativa de </a:t>
              </a:r>
              <a:r>
                <a:rPr lang="es-CL" sz="2400" b="1" dirty="0">
                  <a:solidFill>
                    <a:srgbClr val="C00000"/>
                  </a:solidFill>
                </a:rPr>
                <a:t>G</a:t>
              </a:r>
              <a:r>
                <a:rPr lang="es-CL" sz="2400" b="1" dirty="0"/>
                <a:t> y </a:t>
              </a:r>
              <a:r>
                <a:rPr lang="es-CL" sz="2400" b="1" dirty="0">
                  <a:solidFill>
                    <a:schemeClr val="accent1"/>
                  </a:solidFill>
                </a:rPr>
                <a:t>B</a:t>
              </a:r>
            </a:p>
          </p:txBody>
        </p:sp>
      </p:grpSp>
      <p:pic>
        <p:nvPicPr>
          <p:cNvPr id="13" name="Imagen 12">
            <a:extLst>
              <a:ext uri="{FF2B5EF4-FFF2-40B4-BE49-F238E27FC236}">
                <a16:creationId xmlns:a16="http://schemas.microsoft.com/office/drawing/2014/main" id="{E3C8B89E-D052-1048-DE21-55EA3D0F0E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6958" y="1267364"/>
            <a:ext cx="3494587" cy="4332179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D23D46CD-8887-C47F-FA0F-D97BB94256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1043" y="3438576"/>
            <a:ext cx="3902430" cy="2114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236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1E331B5-7CA4-1565-1289-7587FE0D9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1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Otras consideraciones</a:t>
            </a: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81EB71A-5BA8-9628-D8F5-AFBB86783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-1828800" y="2002536"/>
            <a:ext cx="4114800" cy="3657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US" sz="11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Fundamentos de Estabilidad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C9F957A0-6F23-9E0D-6301-F15F4FC515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2428" y="1541273"/>
            <a:ext cx="7225748" cy="3775453"/>
          </a:xfrm>
          <a:prstGeom prst="rect">
            <a:avLst/>
          </a:prstGeom>
        </p:spPr>
      </p:pic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0A4BF89-BDF8-62EF-DE22-437791E378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70264" y="6455664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</a:pPr>
            <a:fld id="{22B87682-B80E-4B30-9004-87A4189629C1}" type="datetime1">
              <a:rPr lang="es-CL" sz="110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21-05-2025</a:t>
            </a:fld>
            <a:endParaRPr lang="en-US" sz="11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3A99CBEE-DB4B-71EE-634B-B3DD9CA313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19" y="6455664"/>
            <a:ext cx="44805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045796BA-5B92-4B9C-A900-39C65348EF58}" type="slidenum">
              <a:rPr lang="en-US" sz="11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39</a:t>
            </a:fld>
            <a:endParaRPr lang="en-US" sz="11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EEBAACA-8870-99B5-D27E-0D9D37B98B89}"/>
              </a:ext>
            </a:extLst>
          </p:cNvPr>
          <p:cNvSpPr txBox="1"/>
          <p:nvPr/>
        </p:nvSpPr>
        <p:spPr>
          <a:xfrm>
            <a:off x="4279771" y="1390180"/>
            <a:ext cx="2778951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b="1" dirty="0"/>
              <a:t>En general la estabilidad en superficie es mala debido a las pequeñas dimensiones del plano de flotación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8294AAFF-DB74-0A26-3AF5-C0F314E5C186}"/>
              </a:ext>
            </a:extLst>
          </p:cNvPr>
          <p:cNvSpPr txBox="1"/>
          <p:nvPr/>
        </p:nvSpPr>
        <p:spPr>
          <a:xfrm>
            <a:off x="4279771" y="5437897"/>
            <a:ext cx="261168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b="1" dirty="0"/>
              <a:t>Sumergido, la estabilidad es buena</a:t>
            </a:r>
          </a:p>
        </p:txBody>
      </p:sp>
    </p:spTree>
    <p:extLst>
      <p:ext uri="{BB962C8B-B14F-4D97-AF65-F5344CB8AC3E}">
        <p14:creationId xmlns:p14="http://schemas.microsoft.com/office/powerpoint/2010/main" val="17699763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BEF2652-E396-D770-C8D1-ECE575677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76C54-8A82-4B6D-8A4E-61E8418E2211}" type="datetime1">
              <a:rPr lang="es-CL" smtClean="0"/>
              <a:t>21-05-2025</a:t>
            </a:fld>
            <a:endParaRPr lang="es-CL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39264DD-9375-C744-10D6-1411A283D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Fundamentos de Estabilidad</a:t>
            </a:r>
            <a:endParaRPr lang="es-CL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65DB832-C4D4-AD9B-AB31-E6BD69938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796BA-5B92-4B9C-A900-39C65348EF58}" type="slidenum">
              <a:rPr lang="es-CL" smtClean="0"/>
              <a:t>40</a:t>
            </a:fld>
            <a:endParaRPr lang="es-CL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51512FA-F51A-03B2-3AB3-EAE6051275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5634" y="639483"/>
            <a:ext cx="9326277" cy="305795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96B4BFF4-836F-6DBE-2CBA-49199EE019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089" y="702981"/>
            <a:ext cx="9258091" cy="2501675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4660EED5-E169-C5DB-D162-726BEEB2DD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0714" y="1019006"/>
            <a:ext cx="9192238" cy="2901807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D21E8506-E875-8558-3FD4-D32BC86B82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0714" y="1236237"/>
            <a:ext cx="9348470" cy="32246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3AD69AFD-0A96-7298-865D-BF2526334F8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r="3963"/>
          <a:stretch/>
        </p:blipFill>
        <p:spPr>
          <a:xfrm>
            <a:off x="1353899" y="1578378"/>
            <a:ext cx="9355285" cy="3998138"/>
          </a:xfrm>
          <a:prstGeom prst="rect">
            <a:avLst/>
          </a:prstGeom>
        </p:spPr>
      </p:pic>
      <p:sp>
        <p:nvSpPr>
          <p:cNvPr id="16" name="Marcador de fecha 2">
            <a:extLst>
              <a:ext uri="{FF2B5EF4-FFF2-40B4-BE49-F238E27FC236}">
                <a16:creationId xmlns:a16="http://schemas.microsoft.com/office/drawing/2014/main" id="{7BD86C12-F854-50A8-9397-01289B47F33A}"/>
              </a:ext>
            </a:extLst>
          </p:cNvPr>
          <p:cNvSpPr txBox="1">
            <a:spLocks/>
          </p:cNvSpPr>
          <p:nvPr/>
        </p:nvSpPr>
        <p:spPr>
          <a:xfrm>
            <a:off x="838201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A9E1CF0-8786-46EE-AFCC-764585E03C8A}" type="datetime1">
              <a:rPr lang="es-CL" smtClean="0"/>
              <a:pPr/>
              <a:t>21-05-2025</a:t>
            </a:fld>
            <a:endParaRPr lang="es-CL" dirty="0"/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8C71F797-ECBA-5D7D-A1E1-D684DC194C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43441" y="1633609"/>
            <a:ext cx="9459645" cy="3839111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381F417B-83DE-7DC8-A6B7-09D15C73625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01366" y="1576168"/>
            <a:ext cx="9299181" cy="3839111"/>
          </a:xfrm>
          <a:prstGeom prst="rect">
            <a:avLst/>
          </a:prstGeom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5BD6D010-57EA-D755-E1C7-B8A5AB24DE6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60714" y="1326675"/>
            <a:ext cx="9735909" cy="3134162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D7EE00FE-0B20-8BB7-43A7-1E0F75C2D31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48067" y="352607"/>
            <a:ext cx="9848556" cy="2901807"/>
          </a:xfrm>
          <a:prstGeom prst="rect">
            <a:avLst/>
          </a:prstGeom>
        </p:spPr>
      </p:pic>
      <p:sp>
        <p:nvSpPr>
          <p:cNvPr id="30" name="CuadroTexto 29">
            <a:extLst>
              <a:ext uri="{FF2B5EF4-FFF2-40B4-BE49-F238E27FC236}">
                <a16:creationId xmlns:a16="http://schemas.microsoft.com/office/drawing/2014/main" id="{0ABC4D2D-59B0-DD4F-09B4-99898CABC783}"/>
              </a:ext>
            </a:extLst>
          </p:cNvPr>
          <p:cNvSpPr txBox="1"/>
          <p:nvPr/>
        </p:nvSpPr>
        <p:spPr>
          <a:xfrm>
            <a:off x="1248067" y="5664772"/>
            <a:ext cx="26325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/>
              <a:t>Aplicando Arquímedes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7E74990A-501F-DD74-79D1-371C8046DBC2}"/>
              </a:ext>
            </a:extLst>
          </p:cNvPr>
          <p:cNvSpPr txBox="1"/>
          <p:nvPr/>
        </p:nvSpPr>
        <p:spPr>
          <a:xfrm>
            <a:off x="3735658" y="5672482"/>
            <a:ext cx="8106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/>
              <a:t>También puede aflorar hidrodinámicamente y después compensar con estanques </a:t>
            </a:r>
          </a:p>
        </p:txBody>
      </p:sp>
    </p:spTree>
    <p:extLst>
      <p:ext uri="{BB962C8B-B14F-4D97-AF65-F5344CB8AC3E}">
        <p14:creationId xmlns:p14="http://schemas.microsoft.com/office/powerpoint/2010/main" val="1602367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4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s-ES" dirty="0"/>
              <a:t>Estabilidad Longitudinal </a:t>
            </a:r>
          </a:p>
        </p:txBody>
      </p:sp>
      <p:sp>
        <p:nvSpPr>
          <p:cNvPr id="113668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" dirty="0"/>
              <a:t>Finalizada</a:t>
            </a: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73869</TotalTime>
  <Words>2650</Words>
  <Application>Microsoft Office PowerPoint</Application>
  <PresentationFormat>Panorámica</PresentationFormat>
  <Paragraphs>357</Paragraphs>
  <Slides>41</Slides>
  <Notes>0</Notes>
  <HiddenSlides>2</HiddenSlides>
  <MMClips>1</MMClips>
  <ScaleCrop>false</ScaleCrop>
  <HeadingPairs>
    <vt:vector size="8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41</vt:i4>
      </vt:variant>
    </vt:vector>
  </HeadingPairs>
  <TitlesOfParts>
    <vt:vector size="50" baseType="lpstr">
      <vt:lpstr>Arial</vt:lpstr>
      <vt:lpstr>Calibri</vt:lpstr>
      <vt:lpstr>Calibri Light</vt:lpstr>
      <vt:lpstr>Cambria</vt:lpstr>
      <vt:lpstr>Cambria Math</vt:lpstr>
      <vt:lpstr>Symbol</vt:lpstr>
      <vt:lpstr>Wingdings 3</vt:lpstr>
      <vt:lpstr>Tema de Office</vt:lpstr>
      <vt:lpstr>Ecuación</vt:lpstr>
      <vt:lpstr>Fundamentos de Estabilidad</vt:lpstr>
      <vt:lpstr>Introducción</vt:lpstr>
      <vt:lpstr>Estabilidad Longitudinal</vt:lpstr>
      <vt:lpstr>Estabilidad Longitudinal</vt:lpstr>
      <vt:lpstr>Estabilidad Longitudinal</vt:lpstr>
      <vt:lpstr>Cálculo BM Longitudinal</vt:lpstr>
      <vt:lpstr>Estabilidad Longitudinal v/s Transversal </vt:lpstr>
      <vt:lpstr>Cambio de asiento</vt:lpstr>
      <vt:lpstr>Cambio de asiento </vt:lpstr>
      <vt:lpstr>Buque sentado o con asiento</vt:lpstr>
      <vt:lpstr>Buque encabuzado </vt:lpstr>
      <vt:lpstr>Efectos en el asiento</vt:lpstr>
      <vt:lpstr>Cambios de calado</vt:lpstr>
      <vt:lpstr>Cambios de calado</vt:lpstr>
      <vt:lpstr>Cambio de calado</vt:lpstr>
      <vt:lpstr>Cambios de calado</vt:lpstr>
      <vt:lpstr>MTC 1 cm</vt:lpstr>
      <vt:lpstr>Encontrar los calados con un cambio de asiento</vt:lpstr>
      <vt:lpstr>Como encontrar los calados con un cambio de asiento</vt:lpstr>
      <vt:lpstr>Ejemplo 1: cambio de asiento por movimiento de peso interno</vt:lpstr>
      <vt:lpstr>Ejemplo 2: cambio de asiento por movimiento de peso interno</vt:lpstr>
      <vt:lpstr>Efecto de carga y descarga</vt:lpstr>
      <vt:lpstr>Ejemplo 1</vt:lpstr>
      <vt:lpstr>Resolución Ejemplo 1</vt:lpstr>
      <vt:lpstr>Ejemplo 2</vt:lpstr>
      <vt:lpstr>Resolución Ejemplo 2</vt:lpstr>
      <vt:lpstr>Estabilidad Intacta para Submarinos</vt:lpstr>
      <vt:lpstr>Presentación de PowerPoint</vt:lpstr>
      <vt:lpstr>Presentación de PowerPoint</vt:lpstr>
      <vt:lpstr>Presentación de PowerPoint</vt:lpstr>
      <vt:lpstr>Condición estática sin escora</vt:lpstr>
      <vt:lpstr>Estabilidad Intacta </vt:lpstr>
      <vt:lpstr>¿Qué pasa cuando un buque recibe una perturbación externa?</vt:lpstr>
      <vt:lpstr>Estabilidad Transversal Inicial</vt:lpstr>
      <vt:lpstr>Estabilidad Transversal Inicial</vt:lpstr>
      <vt:lpstr>Sumergido: Mantener CG bajo</vt:lpstr>
      <vt:lpstr>Estabilidad Transversal Inicial</vt:lpstr>
      <vt:lpstr>Estabilidad a grandes ángulos de escora</vt:lpstr>
      <vt:lpstr>Otras consideraciones</vt:lpstr>
      <vt:lpstr>Presentación de PowerPoint</vt:lpstr>
      <vt:lpstr>Estabilidad Longitudinal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Estabilidad 2023</dc:title>
  <dc:creator>ALberto Garcia</dc:creator>
  <cp:lastModifiedBy>Alberto García Covacevich</cp:lastModifiedBy>
  <cp:revision>35</cp:revision>
  <dcterms:created xsi:type="dcterms:W3CDTF">2023-02-01T11:03:59Z</dcterms:created>
  <dcterms:modified xsi:type="dcterms:W3CDTF">2025-05-21T23:58:16Z</dcterms:modified>
</cp:coreProperties>
</file>