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3"/>
  </p:notesMasterIdLst>
  <p:sldIdLst>
    <p:sldId id="256" r:id="rId2"/>
    <p:sldId id="257" r:id="rId3"/>
    <p:sldId id="258" r:id="rId4"/>
    <p:sldId id="259" r:id="rId5"/>
    <p:sldId id="260" r:id="rId6"/>
    <p:sldId id="270" r:id="rId7"/>
    <p:sldId id="273" r:id="rId8"/>
    <p:sldId id="269" r:id="rId9"/>
    <p:sldId id="277" r:id="rId10"/>
    <p:sldId id="271" r:id="rId11"/>
    <p:sldId id="272" r:id="rId12"/>
    <p:sldId id="276" r:id="rId13"/>
    <p:sldId id="262" r:id="rId14"/>
    <p:sldId id="263" r:id="rId15"/>
    <p:sldId id="264" r:id="rId16"/>
    <p:sldId id="265" r:id="rId17"/>
    <p:sldId id="266" r:id="rId18"/>
    <p:sldId id="267" r:id="rId19"/>
    <p:sldId id="268" r:id="rId20"/>
    <p:sldId id="275" r:id="rId21"/>
    <p:sldId id="274" r:id="rId22"/>
  </p:sldIdLst>
  <p:sldSz cx="9144000" cy="6858000" type="screen4x3"/>
  <p:notesSz cx="6858000" cy="9144000"/>
  <p:defaultTextStyle>
    <a:defPPr>
      <a:defRPr lang="en-GB"/>
    </a:defPPr>
    <a:lvl1pPr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marL="742950" indent="-28575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marL="11430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marL="16002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marL="20574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43"/>
    <p:restoredTop sz="92066"/>
  </p:normalViewPr>
  <p:slideViewPr>
    <p:cSldViewPr>
      <p:cViewPr varScale="1">
        <p:scale>
          <a:sx n="76" d="100"/>
          <a:sy n="76" d="100"/>
        </p:scale>
        <p:origin x="1061" y="53"/>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ias Ignacio Garrido Pedreros" userId="d9a7a0c6dde71fab" providerId="LiveId" clId="{D149C4BF-5FBA-40D1-B183-606EFD59DCE2}"/>
    <pc:docChg chg="addSld modSld sldOrd">
      <pc:chgData name="Matias Ignacio Garrido Pedreros" userId="d9a7a0c6dde71fab" providerId="LiveId" clId="{D149C4BF-5FBA-40D1-B183-606EFD59DCE2}" dt="2025-05-07T19:04:14.848" v="6" actId="680"/>
      <pc:docMkLst>
        <pc:docMk/>
      </pc:docMkLst>
      <pc:sldChg chg="modSp mod">
        <pc:chgData name="Matias Ignacio Garrido Pedreros" userId="d9a7a0c6dde71fab" providerId="LiveId" clId="{D149C4BF-5FBA-40D1-B183-606EFD59DCE2}" dt="2025-05-07T12:00:25.102" v="1" actId="20577"/>
        <pc:sldMkLst>
          <pc:docMk/>
          <pc:sldMk cId="0" sldId="256"/>
        </pc:sldMkLst>
        <pc:spChg chg="mod">
          <ac:chgData name="Matias Ignacio Garrido Pedreros" userId="d9a7a0c6dde71fab" providerId="LiveId" clId="{D149C4BF-5FBA-40D1-B183-606EFD59DCE2}" dt="2025-05-07T12:00:25.102" v="1" actId="20577"/>
          <ac:spMkLst>
            <pc:docMk/>
            <pc:sldMk cId="0" sldId="256"/>
            <ac:spMk id="3075" creationId="{80154882-43D1-764E-99F9-CE33B850582E}"/>
          </ac:spMkLst>
        </pc:spChg>
      </pc:sldChg>
      <pc:sldChg chg="ord">
        <pc:chgData name="Matias Ignacio Garrido Pedreros" userId="d9a7a0c6dde71fab" providerId="LiveId" clId="{D149C4BF-5FBA-40D1-B183-606EFD59DCE2}" dt="2025-05-07T12:04:50.368" v="5"/>
        <pc:sldMkLst>
          <pc:docMk/>
          <pc:sldMk cId="2990973247" sldId="270"/>
        </pc:sldMkLst>
      </pc:sldChg>
      <pc:sldChg chg="new">
        <pc:chgData name="Matias Ignacio Garrido Pedreros" userId="d9a7a0c6dde71fab" providerId="LiveId" clId="{D149C4BF-5FBA-40D1-B183-606EFD59DCE2}" dt="2025-05-07T19:04:14.848" v="6" actId="680"/>
        <pc:sldMkLst>
          <pc:docMk/>
          <pc:sldMk cId="3800954422" sldId="27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4031386B-690A-7B4C-A0A0-AB5CFB9227C7}"/>
              </a:ext>
            </a:extLst>
          </p:cNvPr>
          <p:cNvSpPr>
            <a:spLocks noGrp="1" noRot="1" noChangeAspect="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2">
            <a:extLst>
              <a:ext uri="{FF2B5EF4-FFF2-40B4-BE49-F238E27FC236}">
                <a16:creationId xmlns:a16="http://schemas.microsoft.com/office/drawing/2014/main" id="{126A5CD0-1CA0-9046-B88E-187CB4E543A3}"/>
              </a:ext>
            </a:extLst>
          </p:cNvPr>
          <p:cNvSpPr>
            <a:spLocks noGrp="1" noChangeArrowheads="1"/>
          </p:cNvSpPr>
          <p:nvPr>
            <p:ph type="body"/>
          </p:nvPr>
        </p:nvSpPr>
        <p:spPr bwMode="auto">
          <a:xfrm>
            <a:off x="685800" y="4343400"/>
            <a:ext cx="5484813" cy="4113213"/>
          </a:xfrm>
          <a:prstGeom prst="rect">
            <a:avLst/>
          </a:prstGeom>
          <a:noFill/>
          <a:ln>
            <a:noFill/>
          </a:ln>
          <a:effectLst/>
        </p:spPr>
        <p:txBody>
          <a:bodyPr vert="horz" wrap="square" lIns="0" tIns="0" rIns="0" bIns="0" numCol="1" anchor="t" anchorCtr="0" compatLnSpc="1">
            <a:prstTxWarp prst="textNoShape">
              <a:avLst/>
            </a:prstTxWarp>
          </a:bodyPr>
          <a:lstStyle/>
          <a:p>
            <a:pPr lvl="0"/>
            <a:endParaRPr lang="es-CL" altLang="es-CL"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B2CDA33D-FE86-4549-B785-11D6D4CC501D}"/>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7411" name="Rectangle 2">
            <a:extLst>
              <a:ext uri="{FF2B5EF4-FFF2-40B4-BE49-F238E27FC236}">
                <a16:creationId xmlns:a16="http://schemas.microsoft.com/office/drawing/2014/main" id="{945847EC-E719-AF42-9BC2-E7A92AD2206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A2CFEE07-9E4F-DB4C-8E43-3396990011E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8435" name="Rectangle 2">
            <a:extLst>
              <a:ext uri="{FF2B5EF4-FFF2-40B4-BE49-F238E27FC236}">
                <a16:creationId xmlns:a16="http://schemas.microsoft.com/office/drawing/2014/main" id="{816FAE9A-5252-BB44-B8CA-5624C244F13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590D3EE9-B148-F642-9C44-D9E4F689B613}"/>
              </a:ext>
            </a:extLst>
          </p:cNvPr>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9459" name="Rectangle 2">
            <a:extLst>
              <a:ext uri="{FF2B5EF4-FFF2-40B4-BE49-F238E27FC236}">
                <a16:creationId xmlns:a16="http://schemas.microsoft.com/office/drawing/2014/main" id="{4C844E76-6A61-1045-9A61-31989D902C2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9602560D-BB90-6F4C-9433-CFC8599D5517}"/>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0483" name="Rectangle 2">
            <a:extLst>
              <a:ext uri="{FF2B5EF4-FFF2-40B4-BE49-F238E27FC236}">
                <a16:creationId xmlns:a16="http://schemas.microsoft.com/office/drawing/2014/main" id="{202590B5-8229-9E45-9429-8E2291E0126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4181128B-51EF-2341-8308-D9AF13F026D8}"/>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1507" name="Rectangle 2">
            <a:extLst>
              <a:ext uri="{FF2B5EF4-FFF2-40B4-BE49-F238E27FC236}">
                <a16:creationId xmlns:a16="http://schemas.microsoft.com/office/drawing/2014/main" id="{122362ED-09AB-9547-AAF0-BB2B2E743FC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ltLang="es-C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id="{185DB498-7FFB-5047-B50A-1E58CD8DDF4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30723" name="Rectangle 2">
            <a:extLst>
              <a:ext uri="{FF2B5EF4-FFF2-40B4-BE49-F238E27FC236}">
                <a16:creationId xmlns:a16="http://schemas.microsoft.com/office/drawing/2014/main" id="{B9608304-DAE8-A74B-B6A4-90B87742535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98FBB6B2-6A82-714E-A7EB-65F2765145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3555" name="Rectangle 2">
            <a:extLst>
              <a:ext uri="{FF2B5EF4-FFF2-40B4-BE49-F238E27FC236}">
                <a16:creationId xmlns:a16="http://schemas.microsoft.com/office/drawing/2014/main" id="{AC08A78F-120E-0643-B162-4BA1008855D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34BC7725-F690-764A-B2E1-0A0540AE399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4579" name="Rectangle 2">
            <a:extLst>
              <a:ext uri="{FF2B5EF4-FFF2-40B4-BE49-F238E27FC236}">
                <a16:creationId xmlns:a16="http://schemas.microsoft.com/office/drawing/2014/main" id="{C1084225-8761-EB44-8142-129D120FC60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BDD6E379-6349-7646-90F4-87C03A44DA8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5603" name="Rectangle 2">
            <a:extLst>
              <a:ext uri="{FF2B5EF4-FFF2-40B4-BE49-F238E27FC236}">
                <a16:creationId xmlns:a16="http://schemas.microsoft.com/office/drawing/2014/main" id="{246EB51E-E709-374A-B790-DEC0FB7A89B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F957D692-9CF4-4A48-8444-741E7B2B6A70}"/>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6627" name="Rectangle 2">
            <a:extLst>
              <a:ext uri="{FF2B5EF4-FFF2-40B4-BE49-F238E27FC236}">
                <a16:creationId xmlns:a16="http://schemas.microsoft.com/office/drawing/2014/main" id="{3B3C13E7-0436-3447-9177-AF3AF700331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943D7812-C200-3D45-A82B-956D26FD8AD2}"/>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7651" name="Rectangle 2">
            <a:extLst>
              <a:ext uri="{FF2B5EF4-FFF2-40B4-BE49-F238E27FC236}">
                <a16:creationId xmlns:a16="http://schemas.microsoft.com/office/drawing/2014/main" id="{5DD53366-2F11-AC4E-82EF-D1800850A24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B8380140-2970-4144-B16A-1B3F08C8F0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8675" name="Rectangle 2">
            <a:extLst>
              <a:ext uri="{FF2B5EF4-FFF2-40B4-BE49-F238E27FC236}">
                <a16:creationId xmlns:a16="http://schemas.microsoft.com/office/drawing/2014/main" id="{6F7B4B19-F449-EA4E-8CB1-40F743F1B2D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57EFD0FD-8FFB-3D4B-8E6F-B4E48E439D3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9699" name="Rectangle 2">
            <a:extLst>
              <a:ext uri="{FF2B5EF4-FFF2-40B4-BE49-F238E27FC236}">
                <a16:creationId xmlns:a16="http://schemas.microsoft.com/office/drawing/2014/main" id="{517C9B59-4DE9-7844-B37E-B5B0E5269DF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13B55BB6-7438-3C43-9EB0-B68D8C423CC9}"/>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B527B966-5DCC-C54A-8131-84AAD15DD1DA}"/>
              </a:ext>
            </a:extLst>
          </p:cNvPr>
          <p:cNvSpPr>
            <a:spLocks noGrp="1" noChangeArrowheads="1"/>
          </p:cNvSpPr>
          <p:nvPr>
            <p:ph type="sldNum" idx="11"/>
          </p:nvPr>
        </p:nvSpPr>
        <p:spPr>
          <a:ln/>
        </p:spPr>
        <p:txBody>
          <a:bodyPr/>
          <a:lstStyle>
            <a:lvl1pPr>
              <a:defRPr/>
            </a:lvl1pPr>
          </a:lstStyle>
          <a:p>
            <a:fld id="{ED4D1FBE-51B2-884E-9DB2-82029E0643F1}" type="slidenum">
              <a:rPr lang="es-CL" altLang="es-CL"/>
              <a:pPr/>
              <a:t>‹Nº›</a:t>
            </a:fld>
            <a:endParaRPr lang="es-CL" altLang="es-CL"/>
          </a:p>
        </p:txBody>
      </p:sp>
    </p:spTree>
    <p:extLst>
      <p:ext uri="{BB962C8B-B14F-4D97-AF65-F5344CB8AC3E}">
        <p14:creationId xmlns:p14="http://schemas.microsoft.com/office/powerpoint/2010/main" val="260419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76DA4B7-7CBB-9A4C-8368-55EF1335E921}"/>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4189588E-8493-354B-93EC-AB77275E2290}"/>
              </a:ext>
            </a:extLst>
          </p:cNvPr>
          <p:cNvSpPr>
            <a:spLocks noGrp="1" noChangeArrowheads="1"/>
          </p:cNvSpPr>
          <p:nvPr>
            <p:ph type="sldNum" idx="11"/>
          </p:nvPr>
        </p:nvSpPr>
        <p:spPr>
          <a:ln/>
        </p:spPr>
        <p:txBody>
          <a:bodyPr/>
          <a:lstStyle>
            <a:lvl1pPr>
              <a:defRPr/>
            </a:lvl1pPr>
          </a:lstStyle>
          <a:p>
            <a:fld id="{8DBF6B54-02FE-0446-822F-B1FC3690EB7F}" type="slidenum">
              <a:rPr lang="es-CL" altLang="es-CL"/>
              <a:pPr/>
              <a:t>‹Nº›</a:t>
            </a:fld>
            <a:endParaRPr lang="es-CL" altLang="es-CL"/>
          </a:p>
        </p:txBody>
      </p:sp>
    </p:spTree>
    <p:extLst>
      <p:ext uri="{BB962C8B-B14F-4D97-AF65-F5344CB8AC3E}">
        <p14:creationId xmlns:p14="http://schemas.microsoft.com/office/powerpoint/2010/main" val="4004820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E9156951-7AA0-754C-9AB7-EF88A7CD245A}"/>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E842FA5E-7985-BF47-8850-78EE85FA4878}"/>
              </a:ext>
            </a:extLst>
          </p:cNvPr>
          <p:cNvSpPr>
            <a:spLocks noGrp="1" noChangeArrowheads="1"/>
          </p:cNvSpPr>
          <p:nvPr>
            <p:ph type="sldNum" idx="11"/>
          </p:nvPr>
        </p:nvSpPr>
        <p:spPr>
          <a:ln/>
        </p:spPr>
        <p:txBody>
          <a:bodyPr/>
          <a:lstStyle>
            <a:lvl1pPr>
              <a:defRPr/>
            </a:lvl1pPr>
          </a:lstStyle>
          <a:p>
            <a:fld id="{7AD82095-A0DF-B54A-8D64-8C01C5114F0F}" type="slidenum">
              <a:rPr lang="es-CL" altLang="es-CL"/>
              <a:pPr/>
              <a:t>‹Nº›</a:t>
            </a:fld>
            <a:endParaRPr lang="es-CL" altLang="es-CL"/>
          </a:p>
        </p:txBody>
      </p:sp>
    </p:spTree>
    <p:extLst>
      <p:ext uri="{BB962C8B-B14F-4D97-AF65-F5344CB8AC3E}">
        <p14:creationId xmlns:p14="http://schemas.microsoft.com/office/powerpoint/2010/main" val="3842274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457200" y="1600200"/>
            <a:ext cx="4037013"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46613" y="1600200"/>
            <a:ext cx="4038600"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5FFA6BF6-8D36-784E-A448-6F9A412497D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07D71E79-7DDA-E04C-8183-09D2F76CCF50}"/>
              </a:ext>
            </a:extLst>
          </p:cNvPr>
          <p:cNvSpPr>
            <a:spLocks noGrp="1" noChangeArrowheads="1"/>
          </p:cNvSpPr>
          <p:nvPr>
            <p:ph type="sldNum" idx="11"/>
          </p:nvPr>
        </p:nvSpPr>
        <p:spPr>
          <a:ln/>
        </p:spPr>
        <p:txBody>
          <a:bodyPr/>
          <a:lstStyle>
            <a:lvl1pPr>
              <a:defRPr/>
            </a:lvl1pPr>
          </a:lstStyle>
          <a:p>
            <a:fld id="{73926E41-CBCE-4F4A-9D3F-FC1918163CA7}" type="slidenum">
              <a:rPr lang="es-CL" altLang="es-CL"/>
              <a:pPr/>
              <a:t>‹Nº›</a:t>
            </a:fld>
            <a:endParaRPr lang="es-CL" altLang="es-CL"/>
          </a:p>
        </p:txBody>
      </p:sp>
    </p:spTree>
    <p:extLst>
      <p:ext uri="{BB962C8B-B14F-4D97-AF65-F5344CB8AC3E}">
        <p14:creationId xmlns:p14="http://schemas.microsoft.com/office/powerpoint/2010/main" val="3679316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C83CFBE7-E200-6A40-96AE-7C613146100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8" name="Rectangle 5">
            <a:extLst>
              <a:ext uri="{FF2B5EF4-FFF2-40B4-BE49-F238E27FC236}">
                <a16:creationId xmlns:a16="http://schemas.microsoft.com/office/drawing/2014/main" id="{200AD304-BFB2-C141-A61E-B2A92C625D7F}"/>
              </a:ext>
            </a:extLst>
          </p:cNvPr>
          <p:cNvSpPr>
            <a:spLocks noGrp="1" noChangeArrowheads="1"/>
          </p:cNvSpPr>
          <p:nvPr>
            <p:ph type="sldNum" idx="11"/>
          </p:nvPr>
        </p:nvSpPr>
        <p:spPr>
          <a:ln/>
        </p:spPr>
        <p:txBody>
          <a:bodyPr/>
          <a:lstStyle>
            <a:lvl1pPr>
              <a:defRPr/>
            </a:lvl1pPr>
          </a:lstStyle>
          <a:p>
            <a:fld id="{F6ADF6E7-066F-0C48-8B7C-445F4B006C9C}" type="slidenum">
              <a:rPr lang="es-CL" altLang="es-CL"/>
              <a:pPr/>
              <a:t>‹Nº›</a:t>
            </a:fld>
            <a:endParaRPr lang="es-CL" altLang="es-CL"/>
          </a:p>
        </p:txBody>
      </p:sp>
    </p:spTree>
    <p:extLst>
      <p:ext uri="{BB962C8B-B14F-4D97-AF65-F5344CB8AC3E}">
        <p14:creationId xmlns:p14="http://schemas.microsoft.com/office/powerpoint/2010/main" val="3088664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1AF27D11-A0F3-0E45-ABDF-E33FE2F8F74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4" name="Rectangle 5">
            <a:extLst>
              <a:ext uri="{FF2B5EF4-FFF2-40B4-BE49-F238E27FC236}">
                <a16:creationId xmlns:a16="http://schemas.microsoft.com/office/drawing/2014/main" id="{5AEED16E-9B2B-3347-90A5-8FE91C82119F}"/>
              </a:ext>
            </a:extLst>
          </p:cNvPr>
          <p:cNvSpPr>
            <a:spLocks noGrp="1" noChangeArrowheads="1"/>
          </p:cNvSpPr>
          <p:nvPr>
            <p:ph type="sldNum" idx="11"/>
          </p:nvPr>
        </p:nvSpPr>
        <p:spPr>
          <a:ln/>
        </p:spPr>
        <p:txBody>
          <a:bodyPr/>
          <a:lstStyle>
            <a:lvl1pPr>
              <a:defRPr/>
            </a:lvl1pPr>
          </a:lstStyle>
          <a:p>
            <a:fld id="{28DC1307-C875-AB4D-9F67-619BEA66E978}" type="slidenum">
              <a:rPr lang="es-CL" altLang="es-CL"/>
              <a:pPr/>
              <a:t>‹Nº›</a:t>
            </a:fld>
            <a:endParaRPr lang="es-CL" altLang="es-CL"/>
          </a:p>
        </p:txBody>
      </p:sp>
    </p:spTree>
    <p:extLst>
      <p:ext uri="{BB962C8B-B14F-4D97-AF65-F5344CB8AC3E}">
        <p14:creationId xmlns:p14="http://schemas.microsoft.com/office/powerpoint/2010/main" val="1772482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F89BDA10-D7EF-4846-853D-B5117B5DE96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3" name="Rectangle 5">
            <a:extLst>
              <a:ext uri="{FF2B5EF4-FFF2-40B4-BE49-F238E27FC236}">
                <a16:creationId xmlns:a16="http://schemas.microsoft.com/office/drawing/2014/main" id="{9558388B-866B-0D48-BE62-C5AD9B80EA8C}"/>
              </a:ext>
            </a:extLst>
          </p:cNvPr>
          <p:cNvSpPr>
            <a:spLocks noGrp="1" noChangeArrowheads="1"/>
          </p:cNvSpPr>
          <p:nvPr>
            <p:ph type="sldNum" idx="11"/>
          </p:nvPr>
        </p:nvSpPr>
        <p:spPr>
          <a:ln/>
        </p:spPr>
        <p:txBody>
          <a:bodyPr/>
          <a:lstStyle>
            <a:lvl1pPr>
              <a:defRPr/>
            </a:lvl1pPr>
          </a:lstStyle>
          <a:p>
            <a:fld id="{B45159F5-31FC-0E47-8B7E-049703BF7BDD}" type="slidenum">
              <a:rPr lang="es-CL" altLang="es-CL"/>
              <a:pPr/>
              <a:t>‹Nº›</a:t>
            </a:fld>
            <a:endParaRPr lang="es-CL" altLang="es-CL"/>
          </a:p>
        </p:txBody>
      </p:sp>
    </p:spTree>
    <p:extLst>
      <p:ext uri="{BB962C8B-B14F-4D97-AF65-F5344CB8AC3E}">
        <p14:creationId xmlns:p14="http://schemas.microsoft.com/office/powerpoint/2010/main" val="705011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2F4B8276-8644-B144-8D6A-ECAD38D8CC88}"/>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85FB03CA-46E8-194B-B0DD-F061D6BE1C06}"/>
              </a:ext>
            </a:extLst>
          </p:cNvPr>
          <p:cNvSpPr>
            <a:spLocks noGrp="1" noChangeArrowheads="1"/>
          </p:cNvSpPr>
          <p:nvPr>
            <p:ph type="sldNum" idx="11"/>
          </p:nvPr>
        </p:nvSpPr>
        <p:spPr>
          <a:ln/>
        </p:spPr>
        <p:txBody>
          <a:bodyPr/>
          <a:lstStyle>
            <a:lvl1pPr>
              <a:defRPr/>
            </a:lvl1pPr>
          </a:lstStyle>
          <a:p>
            <a:fld id="{4E07D806-FF30-314A-8DB7-C53974CE58B8}" type="slidenum">
              <a:rPr lang="es-CL" altLang="es-CL"/>
              <a:pPr/>
              <a:t>‹Nº›</a:t>
            </a:fld>
            <a:endParaRPr lang="es-CL" altLang="es-CL"/>
          </a:p>
        </p:txBody>
      </p:sp>
    </p:spTree>
    <p:extLst>
      <p:ext uri="{BB962C8B-B14F-4D97-AF65-F5344CB8AC3E}">
        <p14:creationId xmlns:p14="http://schemas.microsoft.com/office/powerpoint/2010/main" val="935517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3ECD3BD4-EAF8-BF46-ACFC-7E8AA2F15D6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172AC676-0516-0643-B613-CD53B77FCF8E}"/>
              </a:ext>
            </a:extLst>
          </p:cNvPr>
          <p:cNvSpPr>
            <a:spLocks noGrp="1" noChangeArrowheads="1"/>
          </p:cNvSpPr>
          <p:nvPr>
            <p:ph type="sldNum" idx="11"/>
          </p:nvPr>
        </p:nvSpPr>
        <p:spPr>
          <a:ln/>
        </p:spPr>
        <p:txBody>
          <a:bodyPr/>
          <a:lstStyle>
            <a:lvl1pPr>
              <a:defRPr/>
            </a:lvl1pPr>
          </a:lstStyle>
          <a:p>
            <a:fld id="{EA842833-181F-3F4E-B856-7A8D3AEFB2A2}" type="slidenum">
              <a:rPr lang="es-CL" altLang="es-CL"/>
              <a:pPr/>
              <a:t>‹Nº›</a:t>
            </a:fld>
            <a:endParaRPr lang="es-CL" altLang="es-CL"/>
          </a:p>
        </p:txBody>
      </p:sp>
    </p:spTree>
    <p:extLst>
      <p:ext uri="{BB962C8B-B14F-4D97-AF65-F5344CB8AC3E}">
        <p14:creationId xmlns:p14="http://schemas.microsoft.com/office/powerpoint/2010/main" val="433002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72969C62-DDC8-074F-BA8E-3CF930DE86F7}"/>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80492F07-FB0D-314D-B8CB-E4F6728D74CF}"/>
              </a:ext>
            </a:extLst>
          </p:cNvPr>
          <p:cNvSpPr>
            <a:spLocks noGrp="1" noChangeArrowheads="1"/>
          </p:cNvSpPr>
          <p:nvPr>
            <p:ph type="sldNum" idx="11"/>
          </p:nvPr>
        </p:nvSpPr>
        <p:spPr>
          <a:ln/>
        </p:spPr>
        <p:txBody>
          <a:bodyPr/>
          <a:lstStyle>
            <a:lvl1pPr>
              <a:defRPr/>
            </a:lvl1pPr>
          </a:lstStyle>
          <a:p>
            <a:fld id="{81E4A7F0-B8CE-E543-91C6-12821F97E277}" type="slidenum">
              <a:rPr lang="es-CL" altLang="es-CL"/>
              <a:pPr/>
              <a:t>‹Nº›</a:t>
            </a:fld>
            <a:endParaRPr lang="es-CL" altLang="es-CL"/>
          </a:p>
        </p:txBody>
      </p:sp>
    </p:spTree>
    <p:extLst>
      <p:ext uri="{BB962C8B-B14F-4D97-AF65-F5344CB8AC3E}">
        <p14:creationId xmlns:p14="http://schemas.microsoft.com/office/powerpoint/2010/main" val="212353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5813" cy="5849937"/>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457200" y="274638"/>
            <a:ext cx="6019800" cy="5849937"/>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3D000943-ADBA-1541-AE77-58EE22043F7B}"/>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DA8FF88C-E438-604B-B8A3-57413F6E6FA0}"/>
              </a:ext>
            </a:extLst>
          </p:cNvPr>
          <p:cNvSpPr>
            <a:spLocks noGrp="1" noChangeArrowheads="1"/>
          </p:cNvSpPr>
          <p:nvPr>
            <p:ph type="sldNum" idx="11"/>
          </p:nvPr>
        </p:nvSpPr>
        <p:spPr>
          <a:ln/>
        </p:spPr>
        <p:txBody>
          <a:bodyPr/>
          <a:lstStyle>
            <a:lvl1pPr>
              <a:defRPr/>
            </a:lvl1pPr>
          </a:lstStyle>
          <a:p>
            <a:fld id="{3B81A268-29EE-1140-AB6B-43ADEF9AA7C0}" type="slidenum">
              <a:rPr lang="es-CL" altLang="es-CL"/>
              <a:pPr/>
              <a:t>‹Nº›</a:t>
            </a:fld>
            <a:endParaRPr lang="es-CL" altLang="es-CL"/>
          </a:p>
        </p:txBody>
      </p:sp>
    </p:spTree>
    <p:extLst>
      <p:ext uri="{BB962C8B-B14F-4D97-AF65-F5344CB8AC3E}">
        <p14:creationId xmlns:p14="http://schemas.microsoft.com/office/powerpoint/2010/main" val="1912723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0120B301-2850-0946-B68E-6F2A5DA0B23F}"/>
              </a:ext>
            </a:extLst>
          </p:cNvPr>
          <p:cNvSpPr>
            <a:spLocks noGrp="1" noChangeArrowheads="1"/>
          </p:cNvSpPr>
          <p:nvPr>
            <p:ph type="title"/>
          </p:nvPr>
        </p:nvSpPr>
        <p:spPr bwMode="auto">
          <a:xfrm>
            <a:off x="457200" y="274638"/>
            <a:ext cx="8228013"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es-CL"/>
              <a:t>Click to edit the title text format</a:t>
            </a:r>
          </a:p>
        </p:txBody>
      </p:sp>
      <p:sp>
        <p:nvSpPr>
          <p:cNvPr id="2051" name="Rectangle 2">
            <a:extLst>
              <a:ext uri="{FF2B5EF4-FFF2-40B4-BE49-F238E27FC236}">
                <a16:creationId xmlns:a16="http://schemas.microsoft.com/office/drawing/2014/main" id="{26A9A6AC-1693-2442-8707-1E34F556D380}"/>
              </a:ext>
            </a:extLst>
          </p:cNvPr>
          <p:cNvSpPr>
            <a:spLocks noGrp="1" noChangeArrowheads="1"/>
          </p:cNvSpPr>
          <p:nvPr>
            <p:ph type="body" idx="1"/>
          </p:nvPr>
        </p:nvSpPr>
        <p:spPr bwMode="auto">
          <a:xfrm>
            <a:off x="457200" y="1600200"/>
            <a:ext cx="822801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es-CL"/>
              <a:t>Click to edit the outline text format</a:t>
            </a:r>
          </a:p>
          <a:p>
            <a:pPr lvl="1"/>
            <a:r>
              <a:rPr lang="en-GB" altLang="es-CL"/>
              <a:t>Second Outline Level</a:t>
            </a:r>
          </a:p>
          <a:p>
            <a:pPr lvl="2"/>
            <a:r>
              <a:rPr lang="en-GB" altLang="es-CL"/>
              <a:t>Third Outline Level</a:t>
            </a:r>
          </a:p>
          <a:p>
            <a:pPr lvl="3"/>
            <a:r>
              <a:rPr lang="en-GB" altLang="es-CL"/>
              <a:t>Fourth Outline Level</a:t>
            </a:r>
          </a:p>
          <a:p>
            <a:pPr lvl="4"/>
            <a:r>
              <a:rPr lang="en-GB" altLang="es-CL"/>
              <a:t>Fifth Outline Level</a:t>
            </a:r>
          </a:p>
          <a:p>
            <a:pPr lvl="4"/>
            <a:r>
              <a:rPr lang="en-GB" altLang="es-CL"/>
              <a:t>Sixth Outline Level</a:t>
            </a:r>
          </a:p>
          <a:p>
            <a:pPr lvl="4"/>
            <a:r>
              <a:rPr lang="en-GB" altLang="es-CL"/>
              <a:t>Seventh Outline Level</a:t>
            </a:r>
          </a:p>
        </p:txBody>
      </p:sp>
      <p:sp>
        <p:nvSpPr>
          <p:cNvPr id="2" name="Rectangle 3">
            <a:extLst>
              <a:ext uri="{FF2B5EF4-FFF2-40B4-BE49-F238E27FC236}">
                <a16:creationId xmlns:a16="http://schemas.microsoft.com/office/drawing/2014/main" id="{4E67E62E-3A61-B644-B433-68303457FA04}"/>
              </a:ext>
            </a:extLst>
          </p:cNvPr>
          <p:cNvSpPr>
            <a:spLocks noGrp="1" noChangeArrowheads="1"/>
          </p:cNvSpPr>
          <p:nvPr>
            <p:ph type="dt"/>
          </p:nvPr>
        </p:nvSpPr>
        <p:spPr bwMode="auto">
          <a:xfrm>
            <a:off x="457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ea typeface="+mn-ea"/>
                <a:cs typeface="Arial" panose="020B0604020202020204" pitchFamily="34" charset="0"/>
              </a:defRPr>
            </a:lvl1pPr>
          </a:lstStyle>
          <a:p>
            <a:pPr>
              <a:defRPr/>
            </a:pPr>
            <a:endParaRPr lang="es-CL" altLang="es-CL"/>
          </a:p>
        </p:txBody>
      </p:sp>
      <p:sp>
        <p:nvSpPr>
          <p:cNvPr id="1029" name="Text Box 4">
            <a:extLst>
              <a:ext uri="{FF2B5EF4-FFF2-40B4-BE49-F238E27FC236}">
                <a16:creationId xmlns:a16="http://schemas.microsoft.com/office/drawing/2014/main" id="{C5DC8DBC-C72C-8A4B-A0B6-FE9D775B82AC}"/>
              </a:ext>
            </a:extLst>
          </p:cNvPr>
          <p:cNvSpPr txBox="1">
            <a:spLocks noChangeArrowheads="1"/>
          </p:cNvSpPr>
          <p:nvPr/>
        </p:nvSpPr>
        <p:spPr bwMode="auto">
          <a:xfrm>
            <a:off x="3124200" y="6354763"/>
            <a:ext cx="2895600" cy="368300"/>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8" charset="0"/>
              <a:buNone/>
              <a:defRPr/>
            </a:pPr>
            <a:endParaRPr lang="es-CL"/>
          </a:p>
        </p:txBody>
      </p:sp>
      <p:sp>
        <p:nvSpPr>
          <p:cNvPr id="3" name="Rectangle 5">
            <a:extLst>
              <a:ext uri="{FF2B5EF4-FFF2-40B4-BE49-F238E27FC236}">
                <a16:creationId xmlns:a16="http://schemas.microsoft.com/office/drawing/2014/main" id="{167587D4-C688-0C49-81D5-892F32ADE165}"/>
              </a:ext>
            </a:extLst>
          </p:cNvPr>
          <p:cNvSpPr>
            <a:spLocks noGrp="1" noChangeArrowheads="1"/>
          </p:cNvSpPr>
          <p:nvPr>
            <p:ph type="sldNum"/>
          </p:nvPr>
        </p:nvSpPr>
        <p:spPr bwMode="auto">
          <a:xfrm>
            <a:off x="6553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SzPct val="100000"/>
              <a:defRPr>
                <a:solidFill>
                  <a:srgbClr val="000000"/>
                </a:solidFill>
              </a:defRPr>
            </a:lvl1pPr>
          </a:lstStyle>
          <a:p>
            <a:fld id="{45B65739-2A0B-0B48-BD35-AEB98AFEF7B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hyperlink" Target="https://phet.colorado.edu/sims/html/capacitor-lab-basics/latest/capacitor-lab-basics_en.html"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6.png"/></Relationships>
</file>

<file path=ppt/slides/_rels/slide1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8.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55.png"/><Relationship Id="rId4" Type="http://schemas.openxmlformats.org/officeDocument/2006/relationships/image" Target="../media/image54.png"/></Relationships>
</file>

<file path=ppt/slides/_rels/slide19.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20.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a:extLst>
              <a:ext uri="{FF2B5EF4-FFF2-40B4-BE49-F238E27FC236}">
                <a16:creationId xmlns:a16="http://schemas.microsoft.com/office/drawing/2014/main" id="{05C7F135-FB1F-1348-A61F-FC302A7F5EB2}"/>
              </a:ext>
            </a:extLst>
          </p:cNvPr>
          <p:cNvSpPr txBox="1">
            <a:spLocks noChangeArrowheads="1"/>
          </p:cNvSpPr>
          <p:nvPr/>
        </p:nvSpPr>
        <p:spPr bwMode="auto">
          <a:xfrm>
            <a:off x="1619250" y="2700338"/>
            <a:ext cx="5583238" cy="765175"/>
          </a:xfrm>
          <a:prstGeom prst="rect">
            <a:avLst/>
          </a:prstGeom>
          <a:noFill/>
          <a:ln>
            <a:noFill/>
          </a:ln>
          <a:effectLst/>
        </p:spPr>
        <p:txBody>
          <a:bodyPr lIns="90000" tIns="46800" rIns="90000" bIns="46800"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algn="ctr" eaLnBrk="1" hangingPunct="1">
              <a:buSzPct val="100000"/>
              <a:defRPr/>
            </a:pPr>
            <a:r>
              <a:rPr lang="es-CL" altLang="es-CL" sz="4400" b="1">
                <a:solidFill>
                  <a:srgbClr val="254061"/>
                </a:solidFill>
                <a:effectLst>
                  <a:outerShdw blurRad="38100" dist="38100" dir="2700000" algn="tl">
                    <a:srgbClr val="C0C0C0"/>
                  </a:outerShdw>
                </a:effectLst>
                <a:latin typeface="Comic Sans MS" panose="030F0702030302020204" pitchFamily="66" charset="0"/>
                <a:ea typeface="Microsoft YaHei" panose="020B0503020204020204" pitchFamily="34" charset="-122"/>
              </a:rPr>
              <a:t>Capacitancia</a:t>
            </a:r>
          </a:p>
        </p:txBody>
      </p:sp>
      <p:sp>
        <p:nvSpPr>
          <p:cNvPr id="3075" name="Text Box 2">
            <a:extLst>
              <a:ext uri="{FF2B5EF4-FFF2-40B4-BE49-F238E27FC236}">
                <a16:creationId xmlns:a16="http://schemas.microsoft.com/office/drawing/2014/main" id="{80154882-43D1-764E-99F9-CE33B850582E}"/>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ctr" eaLnBrk="1" hangingPunct="1">
              <a:spcBef>
                <a:spcPts val="800"/>
              </a:spcBef>
              <a:buSzPct val="100000"/>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buSzPct val="100000"/>
            </a:pPr>
            <a:r>
              <a:rPr lang="es-CL" altLang="es-CL" sz="3200" b="1" dirty="0">
                <a:solidFill>
                  <a:srgbClr val="254061"/>
                </a:solidFill>
                <a:ea typeface="Microsoft YaHei" panose="020B0503020204020204" pitchFamily="34" charset="-122"/>
              </a:rPr>
              <a:t>2025</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a:extLst>
              <a:ext uri="{FF2B5EF4-FFF2-40B4-BE49-F238E27FC236}">
                <a16:creationId xmlns:a16="http://schemas.microsoft.com/office/drawing/2014/main" id="{FDBBCE7D-A151-844D-8288-0B1B0874AD36}"/>
              </a:ext>
            </a:extLst>
          </p:cNvPr>
          <p:cNvSpPr>
            <a:spLocks noChangeArrowheads="1"/>
          </p:cNvSpPr>
          <p:nvPr/>
        </p:nvSpPr>
        <p:spPr bwMode="auto">
          <a:xfrm>
            <a:off x="179388" y="234950"/>
            <a:ext cx="2592387"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Capacitancia </a:t>
            </a:r>
          </a:p>
        </p:txBody>
      </p:sp>
      <p:sp>
        <p:nvSpPr>
          <p:cNvPr id="4098" name="Rectangle 2">
            <a:extLst>
              <a:ext uri="{FF2B5EF4-FFF2-40B4-BE49-F238E27FC236}">
                <a16:creationId xmlns:a16="http://schemas.microsoft.com/office/drawing/2014/main" id="{A521207E-4C92-0743-9DF9-68A495133D57}"/>
              </a:ext>
            </a:extLst>
          </p:cNvPr>
          <p:cNvSpPr>
            <a:spLocks noChangeArrowheads="1"/>
          </p:cNvSpPr>
          <p:nvPr/>
        </p:nvSpPr>
        <p:spPr bwMode="auto">
          <a:xfrm>
            <a:off x="347663" y="908050"/>
            <a:ext cx="3937000" cy="117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a:t>
            </a:r>
            <a:r>
              <a:rPr lang="es-CL" altLang="es-CL" sz="1400" b="1" i="1" dirty="0">
                <a:solidFill>
                  <a:srgbClr val="002060"/>
                </a:solidFill>
                <a:latin typeface="Comic Sans MS" panose="030F0902030302020204" pitchFamily="66" charset="0"/>
              </a:rPr>
              <a:t>capacitor</a:t>
            </a:r>
            <a:r>
              <a:rPr lang="es-CL" altLang="es-CL" sz="1400" dirty="0">
                <a:solidFill>
                  <a:srgbClr val="002060"/>
                </a:solidFill>
                <a:latin typeface="Comic Sans MS" panose="030F0902030302020204" pitchFamily="66" charset="0"/>
              </a:rPr>
              <a:t>, a veces también llamado condensador, es un dispositivo que puede almacenar carga eléctrica y que consiste en dos objetos conductores colocados uno cerca del otro, pero sin tocarse. </a:t>
            </a:r>
          </a:p>
        </p:txBody>
      </p:sp>
      <p:pic>
        <p:nvPicPr>
          <p:cNvPr id="4099" name="Picture 3">
            <a:extLst>
              <a:ext uri="{FF2B5EF4-FFF2-40B4-BE49-F238E27FC236}">
                <a16:creationId xmlns:a16="http://schemas.microsoft.com/office/drawing/2014/main" id="{C5A4BE24-C3E3-1149-BA29-2CC25CDD6B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625" y="374650"/>
            <a:ext cx="305752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cxnSp>
        <p:nvCxnSpPr>
          <p:cNvPr id="4100" name="AutoShape 4">
            <a:extLst>
              <a:ext uri="{FF2B5EF4-FFF2-40B4-BE49-F238E27FC236}">
                <a16:creationId xmlns:a16="http://schemas.microsoft.com/office/drawing/2014/main" id="{0200A50A-D587-CC4E-B6D5-3F1FB66A9763}"/>
              </a:ext>
            </a:extLst>
          </p:cNvPr>
          <p:cNvCxnSpPr>
            <a:cxnSpLocks noChangeShapeType="1"/>
          </p:cNvCxnSpPr>
          <p:nvPr/>
        </p:nvCxnSpPr>
        <p:spPr bwMode="auto">
          <a:xfrm flipH="1">
            <a:off x="7524750" y="1916113"/>
            <a:ext cx="792163" cy="1216025"/>
          </a:xfrm>
          <a:prstGeom prst="straightConnector1">
            <a:avLst/>
          </a:prstGeom>
          <a:noFill/>
          <a:ln w="19080" cap="sq">
            <a:solidFill>
              <a:srgbClr val="4A7EBB"/>
            </a:solidFill>
            <a:miter lim="800000"/>
            <a:headEnd type="triangle" w="med" len="med"/>
            <a:tailEnd type="triangle" w="med" len="med"/>
          </a:ln>
          <a:extLst>
            <a:ext uri="{909E8E84-426E-40DD-AFC4-6F175D3DCCD1}">
              <a14:hiddenFill xmlns:a14="http://schemas.microsoft.com/office/drawing/2010/main">
                <a:noFill/>
              </a14:hiddenFill>
            </a:ext>
          </a:extLst>
        </p:spPr>
      </p:cxnSp>
      <p:pic>
        <p:nvPicPr>
          <p:cNvPr id="4101" name="Picture 5">
            <a:extLst>
              <a:ext uri="{FF2B5EF4-FFF2-40B4-BE49-F238E27FC236}">
                <a16:creationId xmlns:a16="http://schemas.microsoft.com/office/drawing/2014/main" id="{44B68EAD-4AC7-7B4C-BA98-1EB2077A3D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9238" y="2493963"/>
            <a:ext cx="579437"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102" name="Rectangle 6">
            <a:extLst>
              <a:ext uri="{FF2B5EF4-FFF2-40B4-BE49-F238E27FC236}">
                <a16:creationId xmlns:a16="http://schemas.microsoft.com/office/drawing/2014/main" id="{D6D70837-4377-AF4B-B16C-BC45DE80B8CE}"/>
              </a:ext>
            </a:extLst>
          </p:cNvPr>
          <p:cNvSpPr>
            <a:spLocks noChangeArrowheads="1"/>
          </p:cNvSpPr>
          <p:nvPr/>
        </p:nvSpPr>
        <p:spPr bwMode="auto">
          <a:xfrm>
            <a:off x="347663" y="2403475"/>
            <a:ext cx="3937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Se ha demostrado, experimentalmente, que la cantidad de carga </a:t>
            </a:r>
            <a:r>
              <a:rPr lang="es-CL" altLang="es-CL" sz="1400" b="1">
                <a:solidFill>
                  <a:srgbClr val="002060"/>
                </a:solidFill>
                <a:latin typeface="Comic Sans MS" panose="030F0902030302020204" pitchFamily="66" charset="0"/>
              </a:rPr>
              <a:t>Q</a:t>
            </a:r>
            <a:r>
              <a:rPr lang="es-CL" altLang="es-CL" sz="1400">
                <a:solidFill>
                  <a:srgbClr val="002060"/>
                </a:solidFill>
                <a:latin typeface="Comic Sans MS" panose="030F0902030302020204" pitchFamily="66" charset="0"/>
              </a:rPr>
              <a:t> en un capacitor es directamente proporcional a la diferencia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a:t>
            </a:r>
            <a:r>
              <a:rPr lang="es-CL" altLang="es-CL" sz="1400">
                <a:solidFill>
                  <a:srgbClr val="002060"/>
                </a:solidFill>
                <a:latin typeface="Comic Sans MS" panose="030F0902030302020204" pitchFamily="66" charset="0"/>
              </a:rPr>
              <a:t> de potencial entre ambos conductores.</a:t>
            </a:r>
          </a:p>
        </p:txBody>
      </p:sp>
      <p:sp>
        <p:nvSpPr>
          <p:cNvPr id="4103" name="Rectangle 7">
            <a:extLst>
              <a:ext uri="{FF2B5EF4-FFF2-40B4-BE49-F238E27FC236}">
                <a16:creationId xmlns:a16="http://schemas.microsoft.com/office/drawing/2014/main" id="{C864455F-5882-FB48-8173-E66AC599C9CE}"/>
              </a:ext>
            </a:extLst>
          </p:cNvPr>
          <p:cNvSpPr>
            <a:spLocks noChangeArrowheads="1"/>
          </p:cNvSpPr>
          <p:nvPr/>
        </p:nvSpPr>
        <p:spPr bwMode="auto">
          <a:xfrm>
            <a:off x="731838" y="3479800"/>
            <a:ext cx="2522142" cy="3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l-GR" altLang="es-CL" b="1" dirty="0" err="1">
                <a:solidFill>
                  <a:srgbClr val="002060"/>
                </a:solidFill>
                <a:latin typeface="Comic Sans MS" panose="030F0902030302020204" pitchFamily="66" charset="0"/>
              </a:rPr>
              <a:t>proporcional</a:t>
            </a:r>
            <a:r>
              <a:rPr lang="es-ES" altLang="es-CL" b="1" dirty="0">
                <a:solidFill>
                  <a:srgbClr val="002060"/>
                </a:solidFill>
                <a:latin typeface="Comic Sans MS" panose="030F0902030302020204" pitchFamily="66" charset="0"/>
              </a:rPr>
              <a:t> a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4" name="Rectangle 8">
            <a:extLst>
              <a:ext uri="{FF2B5EF4-FFF2-40B4-BE49-F238E27FC236}">
                <a16:creationId xmlns:a16="http://schemas.microsoft.com/office/drawing/2014/main" id="{D330776A-754D-5D48-BD7F-DB855B183358}"/>
              </a:ext>
            </a:extLst>
          </p:cNvPr>
          <p:cNvSpPr>
            <a:spLocks noChangeArrowheads="1"/>
          </p:cNvSpPr>
          <p:nvPr/>
        </p:nvSpPr>
        <p:spPr bwMode="auto">
          <a:xfrm>
            <a:off x="1482725" y="4076700"/>
            <a:ext cx="1306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s-CL" altLang="es-CL" b="1" dirty="0">
                <a:solidFill>
                  <a:srgbClr val="002060"/>
                </a:solidFill>
                <a:latin typeface="Arial" panose="020B0604020202020204" pitchFamily="34" charset="0"/>
              </a:rPr>
              <a:t>= C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5" name="Rectangle 9">
            <a:extLst>
              <a:ext uri="{FF2B5EF4-FFF2-40B4-BE49-F238E27FC236}">
                <a16:creationId xmlns:a16="http://schemas.microsoft.com/office/drawing/2014/main" id="{543A026A-FC1E-5449-9E45-9EAB5EDD6B20}"/>
              </a:ext>
            </a:extLst>
          </p:cNvPr>
          <p:cNvSpPr>
            <a:spLocks noChangeArrowheads="1"/>
          </p:cNvSpPr>
          <p:nvPr/>
        </p:nvSpPr>
        <p:spPr bwMode="auto">
          <a:xfrm>
            <a:off x="500063" y="4446588"/>
            <a:ext cx="37846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Donde </a:t>
            </a:r>
            <a:r>
              <a:rPr lang="es-CL" altLang="es-CL" sz="1400" b="1" dirty="0">
                <a:solidFill>
                  <a:srgbClr val="002060"/>
                </a:solidFill>
                <a:latin typeface="Comic Sans MS" panose="030F0902030302020204" pitchFamily="66" charset="0"/>
              </a:rPr>
              <a:t>C</a:t>
            </a:r>
            <a:r>
              <a:rPr lang="es-CL" altLang="es-CL" sz="1400" dirty="0">
                <a:solidFill>
                  <a:srgbClr val="002060"/>
                </a:solidFill>
                <a:latin typeface="Comic Sans MS" panose="030F0902030302020204" pitchFamily="66" charset="0"/>
              </a:rPr>
              <a:t> es la constante de proporcionalidad , llamada capacitancia </a:t>
            </a:r>
          </a:p>
        </p:txBody>
      </p:sp>
      <p:sp>
        <p:nvSpPr>
          <p:cNvPr id="4106" name="Rectangle 10">
            <a:extLst>
              <a:ext uri="{FF2B5EF4-FFF2-40B4-BE49-F238E27FC236}">
                <a16:creationId xmlns:a16="http://schemas.microsoft.com/office/drawing/2014/main" id="{790BE458-EBA1-ED4B-A6D4-F98666B42905}"/>
              </a:ext>
            </a:extLst>
          </p:cNvPr>
          <p:cNvSpPr>
            <a:spLocks noChangeArrowheads="1"/>
          </p:cNvSpPr>
          <p:nvPr/>
        </p:nvSpPr>
        <p:spPr bwMode="auto">
          <a:xfrm>
            <a:off x="549275" y="4973638"/>
            <a:ext cx="3735388"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Su unidad en el SI es el </a:t>
            </a:r>
            <a:r>
              <a:rPr lang="es-CL" altLang="es-CL" sz="1400" b="1" dirty="0">
                <a:solidFill>
                  <a:srgbClr val="002060"/>
                </a:solidFill>
                <a:latin typeface="Comic Sans MS" panose="030F0902030302020204" pitchFamily="66" charset="0"/>
              </a:rPr>
              <a:t>coulomb / volt</a:t>
            </a:r>
          </a:p>
          <a:p>
            <a:pPr algn="just" eaLnBrk="1" hangingPunct="1">
              <a:buSzPct val="100000"/>
            </a:pPr>
            <a:r>
              <a:rPr lang="es-CL" altLang="es-CL" sz="1400" dirty="0">
                <a:solidFill>
                  <a:srgbClr val="002060"/>
                </a:solidFill>
                <a:latin typeface="Comic Sans MS" panose="030F0902030302020204" pitchFamily="66" charset="0"/>
              </a:rPr>
              <a:t>Y se llama </a:t>
            </a:r>
            <a:r>
              <a:rPr lang="es-CL" altLang="es-CL" sz="1400" b="1" dirty="0">
                <a:solidFill>
                  <a:srgbClr val="002060"/>
                </a:solidFill>
                <a:latin typeface="Comic Sans MS" panose="030F0902030302020204" pitchFamily="66" charset="0"/>
              </a:rPr>
              <a:t>faradio [F]</a:t>
            </a:r>
          </a:p>
          <a:p>
            <a:pPr algn="just" eaLnBrk="1" hangingPunct="1">
              <a:buSzPct val="100000"/>
            </a:pPr>
            <a:r>
              <a:rPr lang="es-CL" altLang="es-CL" sz="1400" dirty="0">
                <a:solidFill>
                  <a:srgbClr val="002060"/>
                </a:solidFill>
                <a:latin typeface="Comic Sans MS" panose="030F0902030302020204" pitchFamily="66" charset="0"/>
              </a:rPr>
              <a:t> </a:t>
            </a:r>
          </a:p>
        </p:txBody>
      </p:sp>
      <p:pic>
        <p:nvPicPr>
          <p:cNvPr id="4107" name="Picture 11">
            <a:extLst>
              <a:ext uri="{FF2B5EF4-FFF2-40B4-BE49-F238E27FC236}">
                <a16:creationId xmlns:a16="http://schemas.microsoft.com/office/drawing/2014/main" id="{46C05438-407F-8447-BCE2-0D78F06466C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9563" y="5535613"/>
            <a:ext cx="1207684" cy="5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40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410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410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410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410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410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410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41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4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id="{43EE31F6-E1EE-3748-AC88-1336024D1C44}"/>
              </a:ext>
            </a:extLst>
          </p:cNvPr>
          <p:cNvSpPr>
            <a:spLocks noChangeArrowheads="1"/>
          </p:cNvSpPr>
          <p:nvPr/>
        </p:nvSpPr>
        <p:spPr bwMode="auto">
          <a:xfrm>
            <a:off x="179388" y="234950"/>
            <a:ext cx="3636962" cy="947738"/>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Condensadores </a:t>
            </a:r>
          </a:p>
        </p:txBody>
      </p:sp>
      <p:pic>
        <p:nvPicPr>
          <p:cNvPr id="5123" name="Picture 2">
            <a:extLst>
              <a:ext uri="{FF2B5EF4-FFF2-40B4-BE49-F238E27FC236}">
                <a16:creationId xmlns:a16="http://schemas.microsoft.com/office/drawing/2014/main" id="{2A5322B4-7A1F-D545-AEF0-45EED41946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3688" y="863600"/>
            <a:ext cx="6002338"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124" name="Picture 3">
            <a:extLst>
              <a:ext uri="{FF2B5EF4-FFF2-40B4-BE49-F238E27FC236}">
                <a16:creationId xmlns:a16="http://schemas.microsoft.com/office/drawing/2014/main" id="{2BA56965-157D-994B-A778-7BF2705B8C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62" y="4518670"/>
            <a:ext cx="2716264" cy="14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5" name="Rectangle 4">
            <a:extLst>
              <a:ext uri="{FF2B5EF4-FFF2-40B4-BE49-F238E27FC236}">
                <a16:creationId xmlns:a16="http://schemas.microsoft.com/office/drawing/2014/main" id="{B6E8CC02-72FB-3245-A2C4-C0DD681B1100}"/>
              </a:ext>
            </a:extLst>
          </p:cNvPr>
          <p:cNvSpPr>
            <a:spLocks noChangeArrowheads="1"/>
          </p:cNvSpPr>
          <p:nvPr/>
        </p:nvSpPr>
        <p:spPr bwMode="auto">
          <a:xfrm>
            <a:off x="319088" y="3800475"/>
            <a:ext cx="2560637"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dirty="0">
                <a:solidFill>
                  <a:srgbClr val="002060"/>
                </a:solidFill>
                <a:latin typeface="Comic Sans MS" panose="030F0902030302020204" pitchFamily="66" charset="0"/>
              </a:rPr>
              <a:t>Capacitor electrolítico </a:t>
            </a:r>
          </a:p>
        </p:txBody>
      </p:sp>
      <p:pic>
        <p:nvPicPr>
          <p:cNvPr id="5126" name="Picture 5">
            <a:extLst>
              <a:ext uri="{FF2B5EF4-FFF2-40B4-BE49-F238E27FC236}">
                <a16:creationId xmlns:a16="http://schemas.microsoft.com/office/drawing/2014/main" id="{974B6498-58D9-694C-A806-3E51AB8D5D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2527" y="4288605"/>
            <a:ext cx="3671887"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7" name="Rectangle 6">
            <a:extLst>
              <a:ext uri="{FF2B5EF4-FFF2-40B4-BE49-F238E27FC236}">
                <a16:creationId xmlns:a16="http://schemas.microsoft.com/office/drawing/2014/main" id="{DF1FCE34-AE88-8D48-921F-18777A61AC24}"/>
              </a:ext>
            </a:extLst>
          </p:cNvPr>
          <p:cNvSpPr>
            <a:spLocks noChangeArrowheads="1"/>
          </p:cNvSpPr>
          <p:nvPr/>
        </p:nvSpPr>
        <p:spPr bwMode="auto">
          <a:xfrm>
            <a:off x="3527425" y="3767114"/>
            <a:ext cx="2560638"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dirty="0">
                <a:solidFill>
                  <a:srgbClr val="002060"/>
                </a:solidFill>
                <a:latin typeface="Comic Sans MS" panose="030F0902030302020204" pitchFamily="66" charset="0"/>
              </a:rPr>
              <a:t>Capacitor cerámico </a:t>
            </a:r>
          </a:p>
        </p:txBody>
      </p:sp>
      <p:pic>
        <p:nvPicPr>
          <p:cNvPr id="2050" name="Picture 2" descr="Other Electronic Components Standards">
            <a:extLst>
              <a:ext uri="{FF2B5EF4-FFF2-40B4-BE49-F238E27FC236}">
                <a16:creationId xmlns:a16="http://schemas.microsoft.com/office/drawing/2014/main" id="{FAFFCC18-5F98-4E4F-86FD-C8854CCA08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28184" y="4521726"/>
            <a:ext cx="2897415" cy="19316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id="{05FFE294-5E13-A940-9331-285DB5CC2BA1}"/>
              </a:ext>
            </a:extLst>
          </p:cNvPr>
          <p:cNvSpPr>
            <a:spLocks noChangeArrowheads="1"/>
          </p:cNvSpPr>
          <p:nvPr/>
        </p:nvSpPr>
        <p:spPr bwMode="auto">
          <a:xfrm>
            <a:off x="179388" y="234950"/>
            <a:ext cx="82089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 Condensador de placas paralelas </a:t>
            </a:r>
          </a:p>
        </p:txBody>
      </p:sp>
      <p:pic>
        <p:nvPicPr>
          <p:cNvPr id="6146" name="Picture 2">
            <a:extLst>
              <a:ext uri="{FF2B5EF4-FFF2-40B4-BE49-F238E27FC236}">
                <a16:creationId xmlns:a16="http://schemas.microsoft.com/office/drawing/2014/main" id="{E6D7094A-E8C3-4D4E-B322-475F0A6CBF7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388" y="1274233"/>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147" name="Rectangle 3">
            <a:extLst>
              <a:ext uri="{FF2B5EF4-FFF2-40B4-BE49-F238E27FC236}">
                <a16:creationId xmlns:a16="http://schemas.microsoft.com/office/drawing/2014/main" id="{1FE1C070-0116-4042-91E3-FF756AC7BEF6}"/>
              </a:ext>
            </a:extLst>
          </p:cNvPr>
          <p:cNvSpPr>
            <a:spLocks noChangeArrowheads="1"/>
          </p:cNvSpPr>
          <p:nvPr/>
        </p:nvSpPr>
        <p:spPr bwMode="auto">
          <a:xfrm>
            <a:off x="2740025" y="1125538"/>
            <a:ext cx="57197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capacitancia sólo depende de la geometría del condenador </a:t>
            </a:r>
          </a:p>
        </p:txBody>
      </p:sp>
      <p:pic>
        <p:nvPicPr>
          <p:cNvPr id="2" name="Mi película.mp4">
            <a:hlinkClick r:id="" action="ppaction://media"/>
            <a:extLst>
              <a:ext uri="{FF2B5EF4-FFF2-40B4-BE49-F238E27FC236}">
                <a16:creationId xmlns:a16="http://schemas.microsoft.com/office/drawing/2014/main" id="{11D22370-B1E8-DB49-AF4F-6731F9A1B3D7}"/>
              </a:ext>
            </a:extLst>
          </p:cNvPr>
          <p:cNvPicPr>
            <a:picLocks noChangeAspect="1"/>
          </p:cNvPicPr>
          <p:nvPr>
            <a:videoFile r:link="rId2"/>
            <p:extLst>
              <p:ext uri="{DAA4B4D4-6D71-4841-9C94-3DE7FCFB9230}">
                <p14:media xmlns:p14="http://schemas.microsoft.com/office/powerpoint/2010/main" r:embed="rId1"/>
              </p:ext>
            </p:extLst>
          </p:nvPr>
        </p:nvPicPr>
        <p:blipFill>
          <a:blip r:embed="rId6" cstate="print"/>
          <a:stretch>
            <a:fillRect/>
          </a:stretch>
        </p:blipFill>
        <p:spPr>
          <a:xfrm>
            <a:off x="2838128" y="1542204"/>
            <a:ext cx="5997894" cy="3373815"/>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1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66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15" fill="hold" display="0">
                  <p:stCondLst>
                    <p:cond delay="indefinite"/>
                  </p:stCondLst>
                </p:cTn>
                <p:tgtEl>
                  <p:spTgt spid="2"/>
                </p:tgtEl>
              </p:cMediaNode>
            </p:video>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id="{4B4B4F85-E60F-F646-BECA-65DF2A89FE16}"/>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Cálculo de la capacitancia</a:t>
            </a:r>
          </a:p>
        </p:txBody>
      </p:sp>
      <p:sp>
        <p:nvSpPr>
          <p:cNvPr id="7170" name="Rectangle 2">
            <a:extLst>
              <a:ext uri="{FF2B5EF4-FFF2-40B4-BE49-F238E27FC236}">
                <a16:creationId xmlns:a16="http://schemas.microsoft.com/office/drawing/2014/main" id="{4BACC61B-D221-6542-92CA-99A33F0D854B}"/>
              </a:ext>
            </a:extLst>
          </p:cNvPr>
          <p:cNvSpPr>
            <a:spLocks noChangeArrowheads="1"/>
          </p:cNvSpPr>
          <p:nvPr/>
        </p:nvSpPr>
        <p:spPr bwMode="auto">
          <a:xfrm>
            <a:off x="323850" y="790575"/>
            <a:ext cx="35274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Condensador de placas paralelas</a:t>
            </a:r>
          </a:p>
        </p:txBody>
      </p:sp>
      <p:pic>
        <p:nvPicPr>
          <p:cNvPr id="7171" name="Picture 3">
            <a:extLst>
              <a:ext uri="{FF2B5EF4-FFF2-40B4-BE49-F238E27FC236}">
                <a16:creationId xmlns:a16="http://schemas.microsoft.com/office/drawing/2014/main" id="{DDC16C7A-893E-2146-86A8-6B6E1D33BE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363" y="1628775"/>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72" name="Rectangle 4">
            <a:extLst>
              <a:ext uri="{FF2B5EF4-FFF2-40B4-BE49-F238E27FC236}">
                <a16:creationId xmlns:a16="http://schemas.microsoft.com/office/drawing/2014/main" id="{894B9A5D-E519-BC47-8F10-F8166F57C1A7}"/>
              </a:ext>
            </a:extLst>
          </p:cNvPr>
          <p:cNvSpPr>
            <a:spLocks noChangeArrowheads="1"/>
          </p:cNvSpPr>
          <p:nvPr/>
        </p:nvSpPr>
        <p:spPr bwMode="auto">
          <a:xfrm>
            <a:off x="4211638"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7173" name="Rectangle 5">
            <a:extLst>
              <a:ext uri="{FF2B5EF4-FFF2-40B4-BE49-F238E27FC236}">
                <a16:creationId xmlns:a16="http://schemas.microsoft.com/office/drawing/2014/main" id="{9FBF2181-E54C-8843-A49E-5AB85913E282}"/>
              </a:ext>
            </a:extLst>
          </p:cNvPr>
          <p:cNvSpPr>
            <a:spLocks noChangeArrowheads="1"/>
          </p:cNvSpPr>
          <p:nvPr/>
        </p:nvSpPr>
        <p:spPr bwMode="auto">
          <a:xfrm>
            <a:off x="4787900"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cxnSp>
        <p:nvCxnSpPr>
          <p:cNvPr id="7174" name="AutoShape 6">
            <a:extLst>
              <a:ext uri="{FF2B5EF4-FFF2-40B4-BE49-F238E27FC236}">
                <a16:creationId xmlns:a16="http://schemas.microsoft.com/office/drawing/2014/main" id="{A157FF77-9977-6941-B01D-2AFFD045AA5D}"/>
              </a:ext>
            </a:extLst>
          </p:cNvPr>
          <p:cNvCxnSpPr>
            <a:cxnSpLocks noChangeShapeType="1"/>
            <a:endCxn id="7176" idx="0"/>
          </p:cNvCxnSpPr>
          <p:nvPr/>
        </p:nvCxnSpPr>
        <p:spPr bwMode="auto">
          <a:xfrm rot="5400000">
            <a:off x="3094832" y="2817018"/>
            <a:ext cx="1657350" cy="576263"/>
          </a:xfrm>
          <a:prstGeom prst="bentConnector3">
            <a:avLst>
              <a:gd name="adj1" fmla="val 1625"/>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cxnSp>
        <p:nvCxnSpPr>
          <p:cNvPr id="7175" name="AutoShape 7">
            <a:extLst>
              <a:ext uri="{FF2B5EF4-FFF2-40B4-BE49-F238E27FC236}">
                <a16:creationId xmlns:a16="http://schemas.microsoft.com/office/drawing/2014/main" id="{3340A62D-D5FC-B840-9430-A39C3408C195}"/>
              </a:ext>
            </a:extLst>
          </p:cNvPr>
          <p:cNvCxnSpPr>
            <a:cxnSpLocks noChangeShapeType="1"/>
            <a:stCxn id="7173" idx="3"/>
          </p:cNvCxnSpPr>
          <p:nvPr/>
        </p:nvCxnSpPr>
        <p:spPr bwMode="auto">
          <a:xfrm>
            <a:off x="4895850" y="2347913"/>
            <a:ext cx="539750" cy="1585912"/>
          </a:xfrm>
          <a:prstGeom prst="bentConnector3">
            <a:avLst>
              <a:gd name="adj1" fmla="val 106472"/>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sp>
        <p:nvSpPr>
          <p:cNvPr id="7176" name="Line 8">
            <a:extLst>
              <a:ext uri="{FF2B5EF4-FFF2-40B4-BE49-F238E27FC236}">
                <a16:creationId xmlns:a16="http://schemas.microsoft.com/office/drawing/2014/main" id="{2631B6D8-D15F-7044-9074-000A917597B4}"/>
              </a:ext>
            </a:extLst>
          </p:cNvPr>
          <p:cNvSpPr>
            <a:spLocks noChangeShapeType="1"/>
          </p:cNvSpPr>
          <p:nvPr/>
        </p:nvSpPr>
        <p:spPr bwMode="auto">
          <a:xfrm>
            <a:off x="3635375" y="3933825"/>
            <a:ext cx="792163"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7" name="Line 9">
            <a:extLst>
              <a:ext uri="{FF2B5EF4-FFF2-40B4-BE49-F238E27FC236}">
                <a16:creationId xmlns:a16="http://schemas.microsoft.com/office/drawing/2014/main" id="{6CB414DA-CCD3-A14C-86EB-4DF07BCB88B0}"/>
              </a:ext>
            </a:extLst>
          </p:cNvPr>
          <p:cNvSpPr>
            <a:spLocks noChangeShapeType="1"/>
          </p:cNvSpPr>
          <p:nvPr/>
        </p:nvSpPr>
        <p:spPr bwMode="auto">
          <a:xfrm>
            <a:off x="4643438" y="3933825"/>
            <a:ext cx="792162"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8" name="Line 10">
            <a:extLst>
              <a:ext uri="{FF2B5EF4-FFF2-40B4-BE49-F238E27FC236}">
                <a16:creationId xmlns:a16="http://schemas.microsoft.com/office/drawing/2014/main" id="{4DC7CB87-A861-C142-8F1B-9359C3314AA1}"/>
              </a:ext>
            </a:extLst>
          </p:cNvPr>
          <p:cNvSpPr>
            <a:spLocks noChangeShapeType="1"/>
          </p:cNvSpPr>
          <p:nvPr/>
        </p:nvSpPr>
        <p:spPr bwMode="auto">
          <a:xfrm>
            <a:off x="4427538" y="3789363"/>
            <a:ext cx="1587" cy="287337"/>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9" name="Line 11">
            <a:extLst>
              <a:ext uri="{FF2B5EF4-FFF2-40B4-BE49-F238E27FC236}">
                <a16:creationId xmlns:a16="http://schemas.microsoft.com/office/drawing/2014/main" id="{97D4DF65-7D7D-2B4A-B7E0-0AC5937BF3C6}"/>
              </a:ext>
            </a:extLst>
          </p:cNvPr>
          <p:cNvSpPr>
            <a:spLocks noChangeShapeType="1"/>
          </p:cNvSpPr>
          <p:nvPr/>
        </p:nvSpPr>
        <p:spPr bwMode="auto">
          <a:xfrm>
            <a:off x="4643438" y="3603625"/>
            <a:ext cx="1587" cy="677863"/>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7180" name="Picture 12">
            <a:extLst>
              <a:ext uri="{FF2B5EF4-FFF2-40B4-BE49-F238E27FC236}">
                <a16:creationId xmlns:a16="http://schemas.microsoft.com/office/drawing/2014/main" id="{AD12E2DA-3DEB-5F48-A52C-3CA0E64935A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1638" y="4248150"/>
            <a:ext cx="57943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81" name="Rectangle 13">
            <a:extLst>
              <a:ext uri="{FF2B5EF4-FFF2-40B4-BE49-F238E27FC236}">
                <a16:creationId xmlns:a16="http://schemas.microsoft.com/office/drawing/2014/main" id="{7B683FAA-DAAA-2645-B6D1-441E1E06A2DF}"/>
              </a:ext>
            </a:extLst>
          </p:cNvPr>
          <p:cNvSpPr>
            <a:spLocks noChangeArrowheads="1"/>
          </p:cNvSpPr>
          <p:nvPr/>
        </p:nvSpPr>
        <p:spPr bwMode="auto">
          <a:xfrm>
            <a:off x="4603750" y="3933825"/>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2" name="Rectangle 14">
            <a:extLst>
              <a:ext uri="{FF2B5EF4-FFF2-40B4-BE49-F238E27FC236}">
                <a16:creationId xmlns:a16="http://schemas.microsoft.com/office/drawing/2014/main" id="{30F35BBE-AFA1-2149-B9E9-2FEC1F0C7E0A}"/>
              </a:ext>
            </a:extLst>
          </p:cNvPr>
          <p:cNvSpPr>
            <a:spLocks noChangeArrowheads="1"/>
          </p:cNvSpPr>
          <p:nvPr/>
        </p:nvSpPr>
        <p:spPr bwMode="auto">
          <a:xfrm>
            <a:off x="4135438" y="3948113"/>
            <a:ext cx="274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3" name="Text Box 15">
            <a:extLst>
              <a:ext uri="{FF2B5EF4-FFF2-40B4-BE49-F238E27FC236}">
                <a16:creationId xmlns:a16="http://schemas.microsoft.com/office/drawing/2014/main" id="{F0F03D8F-4CD2-2640-A7BB-0ACA72094DBB}"/>
              </a:ext>
            </a:extLst>
          </p:cNvPr>
          <p:cNvSpPr txBox="1">
            <a:spLocks noChangeArrowheads="1"/>
          </p:cNvSpPr>
          <p:nvPr/>
        </p:nvSpPr>
        <p:spPr bwMode="auto">
          <a:xfrm>
            <a:off x="4824413" y="1484313"/>
            <a:ext cx="3603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0000"/>
                </a:solidFill>
              </a:rPr>
              <a:t>++++++</a:t>
            </a:r>
          </a:p>
        </p:txBody>
      </p:sp>
      <p:sp>
        <p:nvSpPr>
          <p:cNvPr id="7184" name="Text Box 16">
            <a:extLst>
              <a:ext uri="{FF2B5EF4-FFF2-40B4-BE49-F238E27FC236}">
                <a16:creationId xmlns:a16="http://schemas.microsoft.com/office/drawing/2014/main" id="{B55BDEA1-5216-BB4B-9D46-08662B2ACAF9}"/>
              </a:ext>
            </a:extLst>
          </p:cNvPr>
          <p:cNvSpPr txBox="1">
            <a:spLocks noChangeArrowheads="1"/>
          </p:cNvSpPr>
          <p:nvPr/>
        </p:nvSpPr>
        <p:spPr bwMode="auto">
          <a:xfrm>
            <a:off x="3952875" y="1492250"/>
            <a:ext cx="258763"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p:txBody>
      </p:sp>
      <p:cxnSp>
        <p:nvCxnSpPr>
          <p:cNvPr id="7185" name="AutoShape 17">
            <a:extLst>
              <a:ext uri="{FF2B5EF4-FFF2-40B4-BE49-F238E27FC236}">
                <a16:creationId xmlns:a16="http://schemas.microsoft.com/office/drawing/2014/main" id="{72F96F9B-1D6B-2C40-8755-D5F69DA0B346}"/>
              </a:ext>
            </a:extLst>
          </p:cNvPr>
          <p:cNvCxnSpPr>
            <a:cxnSpLocks noChangeShapeType="1"/>
          </p:cNvCxnSpPr>
          <p:nvPr/>
        </p:nvCxnSpPr>
        <p:spPr bwMode="auto">
          <a:xfrm flipH="1">
            <a:off x="4319588" y="1628775"/>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6" name="AutoShape 18">
            <a:extLst>
              <a:ext uri="{FF2B5EF4-FFF2-40B4-BE49-F238E27FC236}">
                <a16:creationId xmlns:a16="http://schemas.microsoft.com/office/drawing/2014/main" id="{BB7A30D7-647C-D245-AA2B-76194BAB117C}"/>
              </a:ext>
            </a:extLst>
          </p:cNvPr>
          <p:cNvCxnSpPr>
            <a:cxnSpLocks noChangeShapeType="1"/>
          </p:cNvCxnSpPr>
          <p:nvPr/>
        </p:nvCxnSpPr>
        <p:spPr bwMode="auto">
          <a:xfrm flipH="1">
            <a:off x="4311650" y="18065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7" name="AutoShape 19">
            <a:extLst>
              <a:ext uri="{FF2B5EF4-FFF2-40B4-BE49-F238E27FC236}">
                <a16:creationId xmlns:a16="http://schemas.microsoft.com/office/drawing/2014/main" id="{C6B516BC-10DE-5C44-949D-D639688EE9A4}"/>
              </a:ext>
            </a:extLst>
          </p:cNvPr>
          <p:cNvCxnSpPr>
            <a:cxnSpLocks noChangeShapeType="1"/>
          </p:cNvCxnSpPr>
          <p:nvPr/>
        </p:nvCxnSpPr>
        <p:spPr bwMode="auto">
          <a:xfrm flipH="1">
            <a:off x="4311650" y="19669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8" name="AutoShape 20">
            <a:extLst>
              <a:ext uri="{FF2B5EF4-FFF2-40B4-BE49-F238E27FC236}">
                <a16:creationId xmlns:a16="http://schemas.microsoft.com/office/drawing/2014/main" id="{3D3EB317-7EAF-BC43-B279-181BC1187ACB}"/>
              </a:ext>
            </a:extLst>
          </p:cNvPr>
          <p:cNvCxnSpPr>
            <a:cxnSpLocks noChangeShapeType="1"/>
          </p:cNvCxnSpPr>
          <p:nvPr/>
        </p:nvCxnSpPr>
        <p:spPr bwMode="auto">
          <a:xfrm flipH="1">
            <a:off x="4311650" y="21193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9" name="AutoShape 21">
            <a:extLst>
              <a:ext uri="{FF2B5EF4-FFF2-40B4-BE49-F238E27FC236}">
                <a16:creationId xmlns:a16="http://schemas.microsoft.com/office/drawing/2014/main" id="{A18F2F98-ACAB-2642-8C99-FDA3309E3F24}"/>
              </a:ext>
            </a:extLst>
          </p:cNvPr>
          <p:cNvCxnSpPr>
            <a:cxnSpLocks noChangeShapeType="1"/>
          </p:cNvCxnSpPr>
          <p:nvPr/>
        </p:nvCxnSpPr>
        <p:spPr bwMode="auto">
          <a:xfrm flipH="1">
            <a:off x="4324350" y="2278063"/>
            <a:ext cx="468313"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0" name="AutoShape 22">
            <a:extLst>
              <a:ext uri="{FF2B5EF4-FFF2-40B4-BE49-F238E27FC236}">
                <a16:creationId xmlns:a16="http://schemas.microsoft.com/office/drawing/2014/main" id="{6416B341-9198-6B4B-805D-0DA8FB84BE5D}"/>
              </a:ext>
            </a:extLst>
          </p:cNvPr>
          <p:cNvCxnSpPr>
            <a:cxnSpLocks noChangeShapeType="1"/>
          </p:cNvCxnSpPr>
          <p:nvPr/>
        </p:nvCxnSpPr>
        <p:spPr bwMode="auto">
          <a:xfrm flipH="1">
            <a:off x="4311650" y="24161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1" name="AutoShape 23">
            <a:extLst>
              <a:ext uri="{FF2B5EF4-FFF2-40B4-BE49-F238E27FC236}">
                <a16:creationId xmlns:a16="http://schemas.microsoft.com/office/drawing/2014/main" id="{D4F46153-5612-2A40-98C0-AFE8B988C4D9}"/>
              </a:ext>
            </a:extLst>
          </p:cNvPr>
          <p:cNvCxnSpPr>
            <a:cxnSpLocks noChangeShapeType="1"/>
          </p:cNvCxnSpPr>
          <p:nvPr/>
        </p:nvCxnSpPr>
        <p:spPr bwMode="auto">
          <a:xfrm flipH="1">
            <a:off x="4324350" y="2559050"/>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2" name="AutoShape 24">
            <a:extLst>
              <a:ext uri="{FF2B5EF4-FFF2-40B4-BE49-F238E27FC236}">
                <a16:creationId xmlns:a16="http://schemas.microsoft.com/office/drawing/2014/main" id="{6E401EDF-7E41-FE41-8D6C-8CDA3B135A0D}"/>
              </a:ext>
            </a:extLst>
          </p:cNvPr>
          <p:cNvCxnSpPr>
            <a:cxnSpLocks noChangeShapeType="1"/>
          </p:cNvCxnSpPr>
          <p:nvPr/>
        </p:nvCxnSpPr>
        <p:spPr bwMode="auto">
          <a:xfrm flipH="1">
            <a:off x="4311650" y="27209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3" name="AutoShape 25">
            <a:extLst>
              <a:ext uri="{FF2B5EF4-FFF2-40B4-BE49-F238E27FC236}">
                <a16:creationId xmlns:a16="http://schemas.microsoft.com/office/drawing/2014/main" id="{73F7727D-2CF9-7149-9A6D-B0D56B838ED2}"/>
              </a:ext>
            </a:extLst>
          </p:cNvPr>
          <p:cNvCxnSpPr>
            <a:cxnSpLocks noChangeShapeType="1"/>
          </p:cNvCxnSpPr>
          <p:nvPr/>
        </p:nvCxnSpPr>
        <p:spPr bwMode="auto">
          <a:xfrm flipH="1">
            <a:off x="4324350" y="29241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4" name="AutoShape 26">
            <a:extLst>
              <a:ext uri="{FF2B5EF4-FFF2-40B4-BE49-F238E27FC236}">
                <a16:creationId xmlns:a16="http://schemas.microsoft.com/office/drawing/2014/main" id="{15D1B431-54CC-1C40-8978-0A95850FB8DE}"/>
              </a:ext>
            </a:extLst>
          </p:cNvPr>
          <p:cNvCxnSpPr>
            <a:cxnSpLocks noChangeShapeType="1"/>
          </p:cNvCxnSpPr>
          <p:nvPr/>
        </p:nvCxnSpPr>
        <p:spPr bwMode="auto">
          <a:xfrm flipH="1">
            <a:off x="4319588" y="3136900"/>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pic>
        <p:nvPicPr>
          <p:cNvPr id="7195" name="Picture 27">
            <a:extLst>
              <a:ext uri="{FF2B5EF4-FFF2-40B4-BE49-F238E27FC236}">
                <a16:creationId xmlns:a16="http://schemas.microsoft.com/office/drawing/2014/main" id="{55C83C26-378F-3E48-A0C7-1175BF6446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33875" y="1066800"/>
            <a:ext cx="446088"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96" name="Rectangle 28">
            <a:extLst>
              <a:ext uri="{FF2B5EF4-FFF2-40B4-BE49-F238E27FC236}">
                <a16:creationId xmlns:a16="http://schemas.microsoft.com/office/drawing/2014/main" id="{D2AFA58E-1EDA-5E47-83A0-9CDDC8BD3EDF}"/>
              </a:ext>
            </a:extLst>
          </p:cNvPr>
          <p:cNvSpPr>
            <a:spLocks noChangeArrowheads="1"/>
          </p:cNvSpPr>
          <p:nvPr/>
        </p:nvSpPr>
        <p:spPr bwMode="auto">
          <a:xfrm>
            <a:off x="5407025" y="982663"/>
            <a:ext cx="37353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002060"/>
                </a:solidFill>
                <a:latin typeface="Comic Sans MS" panose="030F0902030302020204" pitchFamily="66" charset="0"/>
              </a:rPr>
              <a:t>Si la distancia entre ambas placas es muy pequeña, en comparación a la longitud de las placas, asumimos que el campo eléctrico es homogéneo entre las placas y cero en cualquier otro lugar  </a:t>
            </a:r>
          </a:p>
        </p:txBody>
      </p:sp>
      <p:sp>
        <p:nvSpPr>
          <p:cNvPr id="7197" name="Rectangle 29">
            <a:extLst>
              <a:ext uri="{FF2B5EF4-FFF2-40B4-BE49-F238E27FC236}">
                <a16:creationId xmlns:a16="http://schemas.microsoft.com/office/drawing/2014/main" id="{4F094447-3D70-D04A-B7E4-568D3290B671}"/>
              </a:ext>
            </a:extLst>
          </p:cNvPr>
          <p:cNvSpPr>
            <a:spLocks noChangeArrowheads="1"/>
          </p:cNvSpPr>
          <p:nvPr/>
        </p:nvSpPr>
        <p:spPr bwMode="auto">
          <a:xfrm>
            <a:off x="5461000" y="2433638"/>
            <a:ext cx="37353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dirty="0">
                <a:solidFill>
                  <a:srgbClr val="002060"/>
                </a:solidFill>
                <a:latin typeface="Comic Sans MS" panose="030F0902030302020204" pitchFamily="66" charset="0"/>
              </a:rPr>
              <a:t>Si el espacio entre las placas esta ocupado por aire, el campo eléctrico entre las placas tiene magnitud</a:t>
            </a:r>
          </a:p>
        </p:txBody>
      </p:sp>
      <p:pic>
        <p:nvPicPr>
          <p:cNvPr id="7198" name="Picture 30">
            <a:extLst>
              <a:ext uri="{FF2B5EF4-FFF2-40B4-BE49-F238E27FC236}">
                <a16:creationId xmlns:a16="http://schemas.microsoft.com/office/drawing/2014/main" id="{A65E0DAE-2F5F-2C49-AAD2-26D987423F1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29413" y="2925763"/>
            <a:ext cx="1298575"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99" name="Picture 31">
            <a:extLst>
              <a:ext uri="{FF2B5EF4-FFF2-40B4-BE49-F238E27FC236}">
                <a16:creationId xmlns:a16="http://schemas.microsoft.com/office/drawing/2014/main" id="{972B7695-A520-A14C-AABF-91059B9EFFB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89957" y="4017225"/>
            <a:ext cx="3694112"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200" name="Picture 32">
            <a:extLst>
              <a:ext uri="{FF2B5EF4-FFF2-40B4-BE49-F238E27FC236}">
                <a16:creationId xmlns:a16="http://schemas.microsoft.com/office/drawing/2014/main" id="{28C35E7B-9739-234B-8059-32807A77DBC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75375" y="4621213"/>
            <a:ext cx="2139950"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1" name="Rectangle 33">
            <a:extLst>
              <a:ext uri="{FF2B5EF4-FFF2-40B4-BE49-F238E27FC236}">
                <a16:creationId xmlns:a16="http://schemas.microsoft.com/office/drawing/2014/main" id="{4449F95E-EABF-074E-A7C1-68754A2687EF}"/>
              </a:ext>
            </a:extLst>
          </p:cNvPr>
          <p:cNvSpPr>
            <a:spLocks noChangeArrowheads="1"/>
          </p:cNvSpPr>
          <p:nvPr/>
        </p:nvSpPr>
        <p:spPr bwMode="auto">
          <a:xfrm>
            <a:off x="1984375" y="5318125"/>
            <a:ext cx="37353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Entonces, de la definición de capacitancia: </a:t>
            </a:r>
          </a:p>
        </p:txBody>
      </p:sp>
      <p:pic>
        <p:nvPicPr>
          <p:cNvPr id="7202" name="Picture 34">
            <a:extLst>
              <a:ext uri="{FF2B5EF4-FFF2-40B4-BE49-F238E27FC236}">
                <a16:creationId xmlns:a16="http://schemas.microsoft.com/office/drawing/2014/main" id="{A8BF139C-3D88-8B43-8DAF-F3452D540DB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09850" y="5699125"/>
            <a:ext cx="21812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3" name="Rectangle 35">
            <a:extLst>
              <a:ext uri="{FF2B5EF4-FFF2-40B4-BE49-F238E27FC236}">
                <a16:creationId xmlns:a16="http://schemas.microsoft.com/office/drawing/2014/main" id="{8B923DEB-0BC5-A046-9C70-D3FA273C4907}"/>
              </a:ext>
            </a:extLst>
          </p:cNvPr>
          <p:cNvSpPr>
            <a:spLocks noChangeArrowheads="1"/>
          </p:cNvSpPr>
          <p:nvPr/>
        </p:nvSpPr>
        <p:spPr bwMode="auto">
          <a:xfrm>
            <a:off x="4748213" y="5884863"/>
            <a:ext cx="4257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b="1">
                <a:solidFill>
                  <a:srgbClr val="FFC000"/>
                </a:solidFill>
                <a:latin typeface="Comic Sans MS" panose="030F0902030302020204" pitchFamily="66" charset="0"/>
              </a:rPr>
              <a:t>Capacitancia de un condensador de placas paralelas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71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717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grpId="0" nodeType="clickEffect">
                                  <p:stCondLst>
                                    <p:cond delay="0"/>
                                  </p:stCondLst>
                                  <p:childTnLst>
                                    <p:set>
                                      <p:cBhvr additive="repl">
                                        <p:cTn id="14" dur="1" fill="hold">
                                          <p:stCondLst>
                                            <p:cond delay="0"/>
                                          </p:stCondLst>
                                        </p:cTn>
                                        <p:tgtEl>
                                          <p:spTgt spid="7173"/>
                                        </p:tgtEl>
                                        <p:attrNameLst>
                                          <p:attrName>style.visibility</p:attrName>
                                        </p:attrNameLst>
                                      </p:cBhvr>
                                      <p:to>
                                        <p:strVal val="visible"/>
                                      </p:to>
                                    </p:set>
                                  </p:childTnLst>
                                </p:cTn>
                              </p:par>
                              <p:par>
                                <p:cTn id="15" presetID="1" presetClass="entr" fill="hold" grpId="0" nodeType="withEffect">
                                  <p:stCondLst>
                                    <p:cond delay="0"/>
                                  </p:stCondLst>
                                  <p:childTnLst>
                                    <p:set>
                                      <p:cBhvr additive="repl">
                                        <p:cTn id="16" dur="1" fill="hold">
                                          <p:stCondLst>
                                            <p:cond delay="0"/>
                                          </p:stCondLst>
                                        </p:cTn>
                                        <p:tgtEl>
                                          <p:spTgt spid="7172"/>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7174"/>
                                        </p:tgtEl>
                                        <p:attrNameLst>
                                          <p:attrName>style.visibility</p:attrName>
                                        </p:attrNameLst>
                                      </p:cBhvr>
                                      <p:to>
                                        <p:strVal val="visible"/>
                                      </p:to>
                                    </p:set>
                                  </p:childTnLst>
                                </p:cTn>
                              </p:par>
                              <p:par>
                                <p:cTn id="19" presetID="1" presetClass="entr" fill="hold" nodeType="withEffect">
                                  <p:stCondLst>
                                    <p:cond delay="0"/>
                                  </p:stCondLst>
                                  <p:childTnLst>
                                    <p:set>
                                      <p:cBhvr additive="repl">
                                        <p:cTn id="20" dur="1" fill="hold">
                                          <p:stCondLst>
                                            <p:cond delay="0"/>
                                          </p:stCondLst>
                                        </p:cTn>
                                        <p:tgtEl>
                                          <p:spTgt spid="7175"/>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7177"/>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7176"/>
                                        </p:tgtEl>
                                        <p:attrNameLst>
                                          <p:attrName>style.visibility</p:attrName>
                                        </p:attrNameLst>
                                      </p:cBhvr>
                                      <p:to>
                                        <p:strVal val="visible"/>
                                      </p:to>
                                    </p:set>
                                  </p:childTnLst>
                                </p:cTn>
                              </p:par>
                              <p:par>
                                <p:cTn id="25" presetID="1" presetClass="entr" fill="hold" nodeType="withEffect">
                                  <p:stCondLst>
                                    <p:cond delay="0"/>
                                  </p:stCondLst>
                                  <p:childTnLst>
                                    <p:set>
                                      <p:cBhvr additive="repl">
                                        <p:cTn id="26" dur="1" fill="hold">
                                          <p:stCondLst>
                                            <p:cond delay="0"/>
                                          </p:stCondLst>
                                        </p:cTn>
                                        <p:tgtEl>
                                          <p:spTgt spid="7178"/>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7179"/>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7182"/>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7181"/>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718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7183"/>
                                        </p:tgtEl>
                                        <p:attrNameLst>
                                          <p:attrName>style.visibility</p:attrName>
                                        </p:attrNameLst>
                                      </p:cBhvr>
                                      <p:to>
                                        <p:strVal val="visible"/>
                                      </p:to>
                                    </p:set>
                                  </p:childTnLst>
                                </p:cTn>
                              </p:par>
                              <p:par>
                                <p:cTn id="39" presetID="1" presetClass="entr" fill="hold" nodeType="withEffect">
                                  <p:stCondLst>
                                    <p:cond delay="0"/>
                                  </p:stCondLst>
                                  <p:childTnLst>
                                    <p:set>
                                      <p:cBhvr additive="repl">
                                        <p:cTn id="40" dur="1" fill="hold">
                                          <p:stCondLst>
                                            <p:cond delay="0"/>
                                          </p:stCondLst>
                                        </p:cTn>
                                        <p:tgtEl>
                                          <p:spTgt spid="718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719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fill="hold" nodeType="clickEffect">
                                  <p:stCondLst>
                                    <p:cond delay="0"/>
                                  </p:stCondLst>
                                  <p:childTnLst>
                                    <p:set>
                                      <p:cBhvr additive="repl">
                                        <p:cTn id="48" dur="1" fill="hold">
                                          <p:stCondLst>
                                            <p:cond delay="0"/>
                                          </p:stCondLst>
                                        </p:cTn>
                                        <p:tgtEl>
                                          <p:spTgt spid="7185"/>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7186"/>
                                        </p:tgtEl>
                                        <p:attrNameLst>
                                          <p:attrName>style.visibility</p:attrName>
                                        </p:attrNameLst>
                                      </p:cBhvr>
                                      <p:to>
                                        <p:strVal val="visible"/>
                                      </p:to>
                                    </p:set>
                                  </p:childTnLst>
                                </p:cTn>
                              </p:par>
                              <p:par>
                                <p:cTn id="51" presetID="1" presetClass="entr" fill="hold" nodeType="withEffect">
                                  <p:stCondLst>
                                    <p:cond delay="0"/>
                                  </p:stCondLst>
                                  <p:childTnLst>
                                    <p:set>
                                      <p:cBhvr additive="repl">
                                        <p:cTn id="52" dur="1" fill="hold">
                                          <p:stCondLst>
                                            <p:cond delay="0"/>
                                          </p:stCondLst>
                                        </p:cTn>
                                        <p:tgtEl>
                                          <p:spTgt spid="7187"/>
                                        </p:tgtEl>
                                        <p:attrNameLst>
                                          <p:attrName>style.visibility</p:attrName>
                                        </p:attrNameLst>
                                      </p:cBhvr>
                                      <p:to>
                                        <p:strVal val="visible"/>
                                      </p:to>
                                    </p:set>
                                  </p:childTnLst>
                                </p:cTn>
                              </p:par>
                              <p:par>
                                <p:cTn id="53" presetID="1" presetClass="entr" fill="hold" nodeType="withEffect">
                                  <p:stCondLst>
                                    <p:cond delay="0"/>
                                  </p:stCondLst>
                                  <p:childTnLst>
                                    <p:set>
                                      <p:cBhvr additive="repl">
                                        <p:cTn id="54" dur="1" fill="hold">
                                          <p:stCondLst>
                                            <p:cond delay="0"/>
                                          </p:stCondLst>
                                        </p:cTn>
                                        <p:tgtEl>
                                          <p:spTgt spid="7188"/>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7189"/>
                                        </p:tgtEl>
                                        <p:attrNameLst>
                                          <p:attrName>style.visibility</p:attrName>
                                        </p:attrNameLst>
                                      </p:cBhvr>
                                      <p:to>
                                        <p:strVal val="visible"/>
                                      </p:to>
                                    </p:set>
                                  </p:childTnLst>
                                </p:cTn>
                              </p:par>
                              <p:par>
                                <p:cTn id="57" presetID="1" presetClass="entr" fill="hold" nodeType="withEffect">
                                  <p:stCondLst>
                                    <p:cond delay="0"/>
                                  </p:stCondLst>
                                  <p:childTnLst>
                                    <p:set>
                                      <p:cBhvr additive="repl">
                                        <p:cTn id="58" dur="1" fill="hold">
                                          <p:stCondLst>
                                            <p:cond delay="0"/>
                                          </p:stCondLst>
                                        </p:cTn>
                                        <p:tgtEl>
                                          <p:spTgt spid="7190"/>
                                        </p:tgtEl>
                                        <p:attrNameLst>
                                          <p:attrName>style.visibility</p:attrName>
                                        </p:attrNameLst>
                                      </p:cBhvr>
                                      <p:to>
                                        <p:strVal val="visible"/>
                                      </p:to>
                                    </p:set>
                                  </p:childTnLst>
                                </p:cTn>
                              </p:par>
                              <p:par>
                                <p:cTn id="59" presetID="1" presetClass="entr" fill="hold" nodeType="withEffect">
                                  <p:stCondLst>
                                    <p:cond delay="0"/>
                                  </p:stCondLst>
                                  <p:childTnLst>
                                    <p:set>
                                      <p:cBhvr additive="repl">
                                        <p:cTn id="60" dur="1" fill="hold">
                                          <p:stCondLst>
                                            <p:cond delay="0"/>
                                          </p:stCondLst>
                                        </p:cTn>
                                        <p:tgtEl>
                                          <p:spTgt spid="7191"/>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7192"/>
                                        </p:tgtEl>
                                        <p:attrNameLst>
                                          <p:attrName>style.visibility</p:attrName>
                                        </p:attrNameLst>
                                      </p:cBhvr>
                                      <p:to>
                                        <p:strVal val="visible"/>
                                      </p:to>
                                    </p:set>
                                  </p:childTnLst>
                                </p:cTn>
                              </p:par>
                              <p:par>
                                <p:cTn id="63" presetID="1" presetClass="entr" fill="hold" nodeType="withEffect">
                                  <p:stCondLst>
                                    <p:cond delay="0"/>
                                  </p:stCondLst>
                                  <p:childTnLst>
                                    <p:set>
                                      <p:cBhvr additive="repl">
                                        <p:cTn id="64" dur="1" fill="hold">
                                          <p:stCondLst>
                                            <p:cond delay="0"/>
                                          </p:stCondLst>
                                        </p:cTn>
                                        <p:tgtEl>
                                          <p:spTgt spid="7193"/>
                                        </p:tgtEl>
                                        <p:attrNameLst>
                                          <p:attrName>style.visibility</p:attrName>
                                        </p:attrNameLst>
                                      </p:cBhvr>
                                      <p:to>
                                        <p:strVal val="visible"/>
                                      </p:to>
                                    </p:set>
                                  </p:childTnLst>
                                </p:cTn>
                              </p:par>
                              <p:par>
                                <p:cTn id="65" presetID="1" presetClass="entr" fill="hold" nodeType="withEffect">
                                  <p:stCondLst>
                                    <p:cond delay="0"/>
                                  </p:stCondLst>
                                  <p:childTnLst>
                                    <p:set>
                                      <p:cBhvr additive="repl">
                                        <p:cTn id="66" dur="1" fill="hold">
                                          <p:stCondLst>
                                            <p:cond delay="0"/>
                                          </p:stCondLst>
                                        </p:cTn>
                                        <p:tgtEl>
                                          <p:spTgt spid="7194"/>
                                        </p:tgtEl>
                                        <p:attrNameLst>
                                          <p:attrName>style.visibility</p:attrName>
                                        </p:attrNameLst>
                                      </p:cBhvr>
                                      <p:to>
                                        <p:strVal val="visible"/>
                                      </p:to>
                                    </p:set>
                                  </p:childTnLst>
                                </p:cTn>
                              </p:par>
                              <p:par>
                                <p:cTn id="67" presetID="1" presetClass="entr" fill="hold" nodeType="withEffect">
                                  <p:stCondLst>
                                    <p:cond delay="0"/>
                                  </p:stCondLst>
                                  <p:childTnLst>
                                    <p:set>
                                      <p:cBhvr additive="repl">
                                        <p:cTn id="68" dur="1" fill="hold">
                                          <p:stCondLst>
                                            <p:cond delay="0"/>
                                          </p:stCondLst>
                                        </p:cTn>
                                        <p:tgtEl>
                                          <p:spTgt spid="7195"/>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ntr" fill="hold" nodeType="clickEffect">
                                  <p:stCondLst>
                                    <p:cond delay="0"/>
                                  </p:stCondLst>
                                  <p:childTnLst>
                                    <p:set>
                                      <p:cBhvr additive="repl">
                                        <p:cTn id="72" dur="1" fill="hold">
                                          <p:stCondLst>
                                            <p:cond delay="0"/>
                                          </p:stCondLst>
                                        </p:cTn>
                                        <p:tgtEl>
                                          <p:spTgt spid="7197"/>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fill="hold" nodeType="clickEffect">
                                  <p:stCondLst>
                                    <p:cond delay="0"/>
                                  </p:stCondLst>
                                  <p:childTnLst>
                                    <p:set>
                                      <p:cBhvr additive="repl">
                                        <p:cTn id="76" dur="1" fill="hold">
                                          <p:stCondLst>
                                            <p:cond delay="0"/>
                                          </p:stCondLst>
                                        </p:cTn>
                                        <p:tgtEl>
                                          <p:spTgt spid="7198"/>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1" presetClass="entr" fill="hold" nodeType="clickEffect">
                                  <p:stCondLst>
                                    <p:cond delay="0"/>
                                  </p:stCondLst>
                                  <p:childTnLst>
                                    <p:set>
                                      <p:cBhvr additive="repl">
                                        <p:cTn id="80" dur="1" fill="hold">
                                          <p:stCondLst>
                                            <p:cond delay="0"/>
                                          </p:stCondLst>
                                        </p:cTn>
                                        <p:tgtEl>
                                          <p:spTgt spid="7199"/>
                                        </p:tgtEl>
                                        <p:attrNameLst>
                                          <p:attrName>style.visibility</p:attrName>
                                        </p:attrNameLst>
                                      </p:cBhvr>
                                      <p:to>
                                        <p:strVal val="visible"/>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1" presetClass="entr" fill="hold" nodeType="clickEffect">
                                  <p:stCondLst>
                                    <p:cond delay="0"/>
                                  </p:stCondLst>
                                  <p:childTnLst>
                                    <p:set>
                                      <p:cBhvr additive="repl">
                                        <p:cTn id="84" dur="1" fill="hold">
                                          <p:stCondLst>
                                            <p:cond delay="0"/>
                                          </p:stCondLst>
                                        </p:cTn>
                                        <p:tgtEl>
                                          <p:spTgt spid="7200"/>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fill="hold" nodeType="clickEffect">
                                  <p:stCondLst>
                                    <p:cond delay="0"/>
                                  </p:stCondLst>
                                  <p:childTnLst>
                                    <p:set>
                                      <p:cBhvr additive="repl">
                                        <p:cTn id="88" dur="1" fill="hold">
                                          <p:stCondLst>
                                            <p:cond delay="0"/>
                                          </p:stCondLst>
                                        </p:cTn>
                                        <p:tgtEl>
                                          <p:spTgt spid="7201"/>
                                        </p:tgtEl>
                                        <p:attrNameLst>
                                          <p:attrName>style.visibility</p:attrName>
                                        </p:attrNameLst>
                                      </p:cBhvr>
                                      <p:to>
                                        <p:strVal val="visible"/>
                                      </p:to>
                                    </p:set>
                                  </p:childTnLst>
                                </p:cTn>
                              </p:par>
                            </p:childTnLst>
                          </p:cTn>
                        </p:par>
                      </p:childTnLst>
                    </p:cTn>
                  </p:par>
                  <p:par>
                    <p:cTn id="89" fill="hold" nodeType="clickPar">
                      <p:stCondLst>
                        <p:cond delay="indefinite"/>
                      </p:stCondLst>
                      <p:childTnLst>
                        <p:par>
                          <p:cTn id="90" fill="hold" nodeType="withGroup">
                            <p:stCondLst>
                              <p:cond delay="0"/>
                            </p:stCondLst>
                            <p:childTnLst>
                              <p:par>
                                <p:cTn id="91" presetID="1" presetClass="entr" fill="hold" nodeType="clickEffect">
                                  <p:stCondLst>
                                    <p:cond delay="0"/>
                                  </p:stCondLst>
                                  <p:childTnLst>
                                    <p:set>
                                      <p:cBhvr additive="repl">
                                        <p:cTn id="92" dur="1" fill="hold">
                                          <p:stCondLst>
                                            <p:cond delay="0"/>
                                          </p:stCondLst>
                                        </p:cTn>
                                        <p:tgtEl>
                                          <p:spTgt spid="7202"/>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withGroup">
                            <p:stCondLst>
                              <p:cond delay="0"/>
                            </p:stCondLst>
                            <p:childTnLst>
                              <p:par>
                                <p:cTn id="95" presetID="1" presetClass="entr" fill="hold" nodeType="clickEffect">
                                  <p:stCondLst>
                                    <p:cond delay="0"/>
                                  </p:stCondLst>
                                  <p:childTnLst>
                                    <p:set>
                                      <p:cBhvr additive="repl">
                                        <p:cTn id="96" dur="1" fill="hold">
                                          <p:stCondLst>
                                            <p:cond delay="0"/>
                                          </p:stCondLst>
                                        </p:cTn>
                                        <p:tgtEl>
                                          <p:spTgt spid="72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C50BB6-8FBA-8141-8400-CC56239EF255}"/>
              </a:ext>
            </a:extLst>
          </p:cNvPr>
          <p:cNvSpPr txBox="1"/>
          <p:nvPr/>
        </p:nvSpPr>
        <p:spPr>
          <a:xfrm>
            <a:off x="155836" y="764704"/>
            <a:ext cx="8982459" cy="369332"/>
          </a:xfrm>
          <a:prstGeom prst="rect">
            <a:avLst/>
          </a:prstGeom>
          <a:noFill/>
        </p:spPr>
        <p:txBody>
          <a:bodyPr wrap="none" rtlCol="0">
            <a:spAutoFit/>
          </a:bodyPr>
          <a:lstStyle/>
          <a:p>
            <a:r>
              <a:rPr lang="es-CL" dirty="0">
                <a:hlinkClick r:id="rId2"/>
              </a:rPr>
              <a:t>https://phet.colorado.edu/sims/html/capacitor-lab-basics/latest/capacitor-lab-basics_en.html</a:t>
            </a:r>
            <a:endParaRPr lang="es-ES_tradnl" dirty="0"/>
          </a:p>
        </p:txBody>
      </p:sp>
    </p:spTree>
    <p:extLst>
      <p:ext uri="{BB962C8B-B14F-4D97-AF65-F5344CB8AC3E}">
        <p14:creationId xmlns:p14="http://schemas.microsoft.com/office/powerpoint/2010/main" val="2990973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17F7D6-DA5E-DC42-8B72-0195F18B3940}"/>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AEA99F84-A2B1-E64F-9BBE-F5653D42F3E3}"/>
              </a:ext>
            </a:extLst>
          </p:cNvPr>
          <p:cNvSpPr>
            <a:spLocks noChangeArrowheads="1"/>
          </p:cNvSpPr>
          <p:nvPr/>
        </p:nvSpPr>
        <p:spPr bwMode="auto">
          <a:xfrm>
            <a:off x="467544" y="749174"/>
            <a:ext cx="7272808" cy="1351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placas paralelas está formado por dos conductores cuadrados de lado 10 cm separados por 1 mm de distancia (a) Determine la capacitancia (b) si el condensador se conecta a una batería de 12V ¿Cuánta carga se transfiere de una placa a la otra?</a:t>
            </a:r>
          </a:p>
        </p:txBody>
      </p:sp>
    </p:spTree>
    <p:extLst>
      <p:ext uri="{BB962C8B-B14F-4D97-AF65-F5344CB8AC3E}">
        <p14:creationId xmlns:p14="http://schemas.microsoft.com/office/powerpoint/2010/main" val="5549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a:extLst>
              <a:ext uri="{FF2B5EF4-FFF2-40B4-BE49-F238E27FC236}">
                <a16:creationId xmlns:a16="http://schemas.microsoft.com/office/drawing/2014/main" id="{34FDB50D-BA51-2842-B237-6145D6D912E6}"/>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Capacitor con dieléctrico</a:t>
            </a:r>
          </a:p>
        </p:txBody>
      </p:sp>
      <p:sp>
        <p:nvSpPr>
          <p:cNvPr id="16386" name="Rectangle 2">
            <a:extLst>
              <a:ext uri="{FF2B5EF4-FFF2-40B4-BE49-F238E27FC236}">
                <a16:creationId xmlns:a16="http://schemas.microsoft.com/office/drawing/2014/main" id="{C200EC03-8C20-454F-B180-15CBD74ADAAE}"/>
              </a:ext>
            </a:extLst>
          </p:cNvPr>
          <p:cNvSpPr>
            <a:spLocks noChangeArrowheads="1"/>
          </p:cNvSpPr>
          <p:nvPr/>
        </p:nvSpPr>
        <p:spPr bwMode="auto">
          <a:xfrm>
            <a:off x="250825" y="836613"/>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Cuando un material no conductor, llamado </a:t>
            </a:r>
            <a:r>
              <a:rPr lang="es-CL" altLang="es-CL" sz="1400" b="1">
                <a:solidFill>
                  <a:srgbClr val="002060"/>
                </a:solidFill>
                <a:latin typeface="Comic Sans MS" panose="030F0902030302020204" pitchFamily="66" charset="0"/>
              </a:rPr>
              <a:t>dieléctrico</a:t>
            </a:r>
            <a:r>
              <a:rPr lang="es-CL" altLang="es-CL" sz="1400">
                <a:solidFill>
                  <a:srgbClr val="002060"/>
                </a:solidFill>
                <a:latin typeface="Comic Sans MS" panose="030F0902030302020204" pitchFamily="66" charset="0"/>
              </a:rPr>
              <a:t>, es puesto entre las placas de un capacitor, la capacitancia es multiplicada por un factor </a:t>
            </a:r>
            <a:r>
              <a:rPr lang="el-GR" altLang="es-CL" sz="1400" b="1">
                <a:solidFill>
                  <a:srgbClr val="002060"/>
                </a:solidFill>
                <a:latin typeface="Comic Sans MS" panose="030F0902030302020204" pitchFamily="66" charset="0"/>
              </a:rPr>
              <a:t>κ</a:t>
            </a:r>
            <a:r>
              <a:rPr lang="es-CL" altLang="es-CL" sz="1400" b="1">
                <a:solidFill>
                  <a:srgbClr val="002060"/>
                </a:solidFill>
                <a:latin typeface="Comic Sans MS" panose="030F0902030302020204" pitchFamily="66" charset="0"/>
              </a:rPr>
              <a:t> </a:t>
            </a:r>
            <a:r>
              <a:rPr lang="es-CL" altLang="es-CL" sz="1400">
                <a:solidFill>
                  <a:srgbClr val="002060"/>
                </a:solidFill>
                <a:latin typeface="Comic Sans MS" panose="030F0902030302020204" pitchFamily="66" charset="0"/>
              </a:rPr>
              <a:t>, llamado </a:t>
            </a:r>
            <a:r>
              <a:rPr lang="es-CL" altLang="es-CL" sz="1400" b="1">
                <a:solidFill>
                  <a:srgbClr val="002060"/>
                </a:solidFill>
                <a:latin typeface="Comic Sans MS" panose="030F0902030302020204" pitchFamily="66" charset="0"/>
              </a:rPr>
              <a:t>constante dieléctrica,</a:t>
            </a:r>
            <a:r>
              <a:rPr lang="es-CL" altLang="es-CL" sz="1400">
                <a:solidFill>
                  <a:srgbClr val="002060"/>
                </a:solidFill>
                <a:latin typeface="Comic Sans MS" panose="030F0902030302020204" pitchFamily="66" charset="0"/>
              </a:rPr>
              <a:t> una propiedad del material dieléctrico. </a:t>
            </a:r>
          </a:p>
        </p:txBody>
      </p:sp>
      <p:sp>
        <p:nvSpPr>
          <p:cNvPr id="16387" name="Rectangle 3">
            <a:extLst>
              <a:ext uri="{FF2B5EF4-FFF2-40B4-BE49-F238E27FC236}">
                <a16:creationId xmlns:a16="http://schemas.microsoft.com/office/drawing/2014/main" id="{145118AB-16A7-F14B-8307-8F222F187B3D}"/>
              </a:ext>
            </a:extLst>
          </p:cNvPr>
          <p:cNvSpPr>
            <a:spLocks noChangeArrowheads="1"/>
          </p:cNvSpPr>
          <p:nvPr/>
        </p:nvSpPr>
        <p:spPr bwMode="auto">
          <a:xfrm>
            <a:off x="255588" y="190658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Ej: La capacitancia de un condensador de placas paralelas entre un dieléctrico: </a:t>
            </a:r>
          </a:p>
        </p:txBody>
      </p:sp>
      <p:pic>
        <p:nvPicPr>
          <p:cNvPr id="16388" name="Picture 4">
            <a:extLst>
              <a:ext uri="{FF2B5EF4-FFF2-40B4-BE49-F238E27FC236}">
                <a16:creationId xmlns:a16="http://schemas.microsoft.com/office/drawing/2014/main" id="{8519D621-3B4C-414D-9A46-175203AF16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8163" y="2646363"/>
            <a:ext cx="113347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89" name="Picture 5">
            <a:extLst>
              <a:ext uri="{FF2B5EF4-FFF2-40B4-BE49-F238E27FC236}">
                <a16:creationId xmlns:a16="http://schemas.microsoft.com/office/drawing/2014/main" id="{FCBEF330-B137-D242-8597-6B16FDDC5E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5588" y="3176588"/>
            <a:ext cx="231457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0" name="Picture 6">
            <a:extLst>
              <a:ext uri="{FF2B5EF4-FFF2-40B4-BE49-F238E27FC236}">
                <a16:creationId xmlns:a16="http://schemas.microsoft.com/office/drawing/2014/main" id="{5196B5F7-407D-D449-AAE3-3EEEE7DA0BD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0163" y="3160713"/>
            <a:ext cx="2200275"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1" name="Picture 7">
            <a:extLst>
              <a:ext uri="{FF2B5EF4-FFF2-40B4-BE49-F238E27FC236}">
                <a16:creationId xmlns:a16="http://schemas.microsoft.com/office/drawing/2014/main" id="{336EF8B6-876D-364E-8610-203AD1E7644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27625" y="2890838"/>
            <a:ext cx="3770313"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6392" name="Text Box 8">
            <a:extLst>
              <a:ext uri="{FF2B5EF4-FFF2-40B4-BE49-F238E27FC236}">
                <a16:creationId xmlns:a16="http://schemas.microsoft.com/office/drawing/2014/main" id="{B80F4E94-0AA5-7641-85A6-6A79D1712D82}"/>
              </a:ext>
            </a:extLst>
          </p:cNvPr>
          <p:cNvSpPr txBox="1">
            <a:spLocks noChangeArrowheads="1"/>
          </p:cNvSpPr>
          <p:nvPr/>
        </p:nvSpPr>
        <p:spPr bwMode="auto">
          <a:xfrm>
            <a:off x="5724525" y="1322388"/>
            <a:ext cx="31686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376092"/>
                </a:solidFill>
                <a:latin typeface="Comic Sans MS" panose="030F0902030302020204" pitchFamily="66" charset="0"/>
              </a:rPr>
              <a:t>La separación </a:t>
            </a:r>
            <a:r>
              <a:rPr lang="es-CL" altLang="es-CL" sz="1200" b="1">
                <a:solidFill>
                  <a:srgbClr val="376092"/>
                </a:solidFill>
                <a:latin typeface="Comic Sans MS" panose="030F0902030302020204" pitchFamily="66" charset="0"/>
              </a:rPr>
              <a:t>d</a:t>
            </a:r>
            <a:r>
              <a:rPr lang="es-CL" altLang="es-CL" sz="1200">
                <a:solidFill>
                  <a:srgbClr val="376092"/>
                </a:solidFill>
                <a:latin typeface="Comic Sans MS" panose="030F0902030302020204" pitchFamily="66" charset="0"/>
              </a:rPr>
              <a:t> entre las placas estará limitada por  el máximo campo eléctrico entre las placas que el material dieléctrico pueda soportar antes del que se produzca el </a:t>
            </a:r>
            <a:r>
              <a:rPr lang="es-CL" altLang="es-CL" sz="1200" b="1">
                <a:solidFill>
                  <a:srgbClr val="376092"/>
                </a:solidFill>
                <a:latin typeface="Comic Sans MS" panose="030F0902030302020204" pitchFamily="66" charset="0"/>
              </a:rPr>
              <a:t>rompimiento dieléctrico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638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63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638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638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639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63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63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0954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E89F19D-FB72-BB4A-84DD-157497768BE8}"/>
              </a:ext>
            </a:extLst>
          </p:cNvPr>
          <p:cNvPicPr>
            <a:picLocks noChangeAspect="1"/>
          </p:cNvPicPr>
          <p:nvPr/>
        </p:nvPicPr>
        <p:blipFill>
          <a:blip r:embed="rId2" cstate="print"/>
          <a:stretch>
            <a:fillRect/>
          </a:stretch>
        </p:blipFill>
        <p:spPr>
          <a:xfrm>
            <a:off x="977140" y="757962"/>
            <a:ext cx="6819900" cy="2501900"/>
          </a:xfrm>
          <a:prstGeom prst="rect">
            <a:avLst/>
          </a:prstGeom>
        </p:spPr>
      </p:pic>
      <p:sp>
        <p:nvSpPr>
          <p:cNvPr id="3" name="Rectangle 1">
            <a:extLst>
              <a:ext uri="{FF2B5EF4-FFF2-40B4-BE49-F238E27FC236}">
                <a16:creationId xmlns:a16="http://schemas.microsoft.com/office/drawing/2014/main" id="{3A2418D4-DEEE-DE4D-ADA0-9B5AF691B451}"/>
              </a:ext>
            </a:extLst>
          </p:cNvPr>
          <p:cNvSpPr>
            <a:spLocks noChangeArrowheads="1"/>
          </p:cNvSpPr>
          <p:nvPr/>
        </p:nvSpPr>
        <p:spPr bwMode="auto">
          <a:xfrm>
            <a:off x="1259632" y="476672"/>
            <a:ext cx="6254917" cy="30777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Cómo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es</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que un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dieléctrico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altera</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el campo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55580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5E885F-04F4-1B41-BA07-8225C897D7C9}"/>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B4A32A0D-ADD5-F74A-A546-FED3B171A9D8}"/>
              </a:ext>
            </a:extLst>
          </p:cNvPr>
          <p:cNvSpPr>
            <a:spLocks noChangeArrowheads="1"/>
          </p:cNvSpPr>
          <p:nvPr/>
        </p:nvSpPr>
        <p:spPr bwMode="auto">
          <a:xfrm>
            <a:off x="467544" y="749174"/>
            <a:ext cx="7272808" cy="1028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Se construye un condensador de placas paralelas colocando polietileno (k=2,3) entre dos hojas de aluminio. El área de cada hoja es de 400 cm</a:t>
            </a:r>
            <a:r>
              <a:rPr lang="es-CL" altLang="es-CL" sz="1400" baseline="30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y la separación es de 0,3 mm. Determine la capacitancia.   </a:t>
            </a:r>
          </a:p>
        </p:txBody>
      </p:sp>
    </p:spTree>
    <p:extLst>
      <p:ext uri="{BB962C8B-B14F-4D97-AF65-F5344CB8AC3E}">
        <p14:creationId xmlns:p14="http://schemas.microsoft.com/office/powerpoint/2010/main" val="123102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9A08C3-7AAD-BF41-8BEC-77521EF87221}"/>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CuadroTexto 2">
            <a:extLst>
              <a:ext uri="{FF2B5EF4-FFF2-40B4-BE49-F238E27FC236}">
                <a16:creationId xmlns:a16="http://schemas.microsoft.com/office/drawing/2014/main" id="{12547443-272F-C844-8CE1-59D3D32B0C2B}"/>
              </a:ext>
            </a:extLst>
          </p:cNvPr>
          <p:cNvSpPr txBox="1"/>
          <p:nvPr/>
        </p:nvSpPr>
        <p:spPr>
          <a:xfrm>
            <a:off x="1366684" y="1297858"/>
            <a:ext cx="184731" cy="369332"/>
          </a:xfrm>
          <a:prstGeom prst="rect">
            <a:avLst/>
          </a:prstGeom>
          <a:noFill/>
        </p:spPr>
        <p:txBody>
          <a:bodyPr wrap="none" rtlCol="0">
            <a:spAutoFit/>
          </a:bodyPr>
          <a:lstStyle/>
          <a:p>
            <a:endParaRPr lang="es-ES_tradnl" dirty="0"/>
          </a:p>
        </p:txBody>
      </p:sp>
      <p:sp>
        <p:nvSpPr>
          <p:cNvPr id="4" name="Rectangle 2">
            <a:extLst>
              <a:ext uri="{FF2B5EF4-FFF2-40B4-BE49-F238E27FC236}">
                <a16:creationId xmlns:a16="http://schemas.microsoft.com/office/drawing/2014/main" id="{68705AC9-31C4-684F-AAE7-8A3410869065}"/>
              </a:ext>
            </a:extLst>
          </p:cNvPr>
          <p:cNvSpPr>
            <a:spLocks noChangeArrowheads="1"/>
          </p:cNvSpPr>
          <p:nvPr/>
        </p:nvSpPr>
        <p:spPr bwMode="auto">
          <a:xfrm>
            <a:off x="467544" y="749174"/>
            <a:ext cx="7272808" cy="199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placas paralelas tiene sus placas separadas por una distancia d, el área de las placas es A. El espacio entre las placas se llena con dos dieléctricos, uno de espesor d/4 y constante dieléctrica k</a:t>
            </a:r>
            <a:r>
              <a:rPr lang="es-CL" altLang="es-CL" sz="1400" baseline="-25000" dirty="0">
                <a:solidFill>
                  <a:srgbClr val="002060"/>
                </a:solidFill>
                <a:latin typeface="Comic Sans MS" panose="030F0902030302020204" pitchFamily="66" charset="0"/>
              </a:rPr>
              <a:t>1 </a:t>
            </a:r>
            <a:r>
              <a:rPr lang="es-CL" altLang="es-CL" sz="1400" dirty="0">
                <a:solidFill>
                  <a:srgbClr val="002060"/>
                </a:solidFill>
                <a:latin typeface="Comic Sans MS" panose="030F0902030302020204" pitchFamily="66" charset="0"/>
              </a:rPr>
              <a:t>y el otro con espesor 3d/4 y constante dieléctrica k</a:t>
            </a:r>
            <a:r>
              <a:rPr lang="es-CL" altLang="es-CL" sz="1400" baseline="-25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(a) Determine la capacitancia del condensador sin dieléctricos.            (b) Determine la capacitancia del condensador con los dieléctricos en su interior. Exprese su resultado en función de la capacitancia sin dieléctricos.</a:t>
            </a:r>
          </a:p>
        </p:txBody>
      </p:sp>
    </p:spTree>
    <p:extLst>
      <p:ext uri="{BB962C8B-B14F-4D97-AF65-F5344CB8AC3E}">
        <p14:creationId xmlns:p14="http://schemas.microsoft.com/office/powerpoint/2010/main" val="361213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C4A1AFB8-3544-454D-AF1D-E4EC9B8BBF6F}"/>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Combinación de capacitores</a:t>
            </a:r>
          </a:p>
        </p:txBody>
      </p:sp>
      <p:sp>
        <p:nvSpPr>
          <p:cNvPr id="9218" name="Rectangle 2">
            <a:extLst>
              <a:ext uri="{FF2B5EF4-FFF2-40B4-BE49-F238E27FC236}">
                <a16:creationId xmlns:a16="http://schemas.microsoft.com/office/drawing/2014/main" id="{C9671800-D0FD-4346-95AE-250988AB2D01}"/>
              </a:ext>
            </a:extLst>
          </p:cNvPr>
          <p:cNvSpPr>
            <a:spLocks noChangeArrowheads="1"/>
          </p:cNvSpPr>
          <p:nvPr/>
        </p:nvSpPr>
        <p:spPr bwMode="auto">
          <a:xfrm>
            <a:off x="323850" y="817563"/>
            <a:ext cx="66960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Dos o más capacitores pueden ser combinados en un circuito eléctrico</a:t>
            </a:r>
          </a:p>
        </p:txBody>
      </p:sp>
      <p:sp>
        <p:nvSpPr>
          <p:cNvPr id="9219" name="Rectangle 3">
            <a:extLst>
              <a:ext uri="{FF2B5EF4-FFF2-40B4-BE49-F238E27FC236}">
                <a16:creationId xmlns:a16="http://schemas.microsoft.com/office/drawing/2014/main" id="{8C9EA0E6-945F-FF49-93A2-84D6FEA98899}"/>
              </a:ext>
            </a:extLst>
          </p:cNvPr>
          <p:cNvSpPr>
            <a:spLocks noChangeArrowheads="1"/>
          </p:cNvSpPr>
          <p:nvPr/>
        </p:nvSpPr>
        <p:spPr bwMode="auto">
          <a:xfrm>
            <a:off x="323850" y="117633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idea es encontrar el circuito equivalente, de un capacitor.  La capacitancia de este único capacitor se denomina </a:t>
            </a:r>
            <a:r>
              <a:rPr lang="es-CL" altLang="es-CL" sz="1400" b="1">
                <a:solidFill>
                  <a:srgbClr val="002060"/>
                </a:solidFill>
                <a:latin typeface="Comic Sans MS" panose="030F0902030302020204" pitchFamily="66" charset="0"/>
              </a:rPr>
              <a:t>capacitancia equivalente</a:t>
            </a:r>
            <a:r>
              <a:rPr lang="es-CL" altLang="es-CL" sz="1400">
                <a:solidFill>
                  <a:srgbClr val="002060"/>
                </a:solidFill>
                <a:latin typeface="Comic Sans MS" panose="030F0902030302020204" pitchFamily="66" charset="0"/>
              </a:rPr>
              <a:t> </a:t>
            </a:r>
          </a:p>
        </p:txBody>
      </p:sp>
      <p:pic>
        <p:nvPicPr>
          <p:cNvPr id="9220" name="Picture 4">
            <a:extLst>
              <a:ext uri="{FF2B5EF4-FFF2-40B4-BE49-F238E27FC236}">
                <a16:creationId xmlns:a16="http://schemas.microsoft.com/office/drawing/2014/main" id="{A18F5B44-1CE1-D844-A4D3-433D003A39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450" y="2674938"/>
            <a:ext cx="13144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21" name="Rectangle 5">
            <a:extLst>
              <a:ext uri="{FF2B5EF4-FFF2-40B4-BE49-F238E27FC236}">
                <a16:creationId xmlns:a16="http://schemas.microsoft.com/office/drawing/2014/main" id="{72CD6CB6-CF38-1649-A06F-64345EE52709}"/>
              </a:ext>
            </a:extLst>
          </p:cNvPr>
          <p:cNvSpPr>
            <a:spLocks noChangeArrowheads="1"/>
          </p:cNvSpPr>
          <p:nvPr/>
        </p:nvSpPr>
        <p:spPr bwMode="auto">
          <a:xfrm>
            <a:off x="323850" y="2205038"/>
            <a:ext cx="194468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paralelo</a:t>
            </a:r>
          </a:p>
        </p:txBody>
      </p:sp>
      <p:sp>
        <p:nvSpPr>
          <p:cNvPr id="9222" name="Rectangle 6">
            <a:extLst>
              <a:ext uri="{FF2B5EF4-FFF2-40B4-BE49-F238E27FC236}">
                <a16:creationId xmlns:a16="http://schemas.microsoft.com/office/drawing/2014/main" id="{74DC3382-A937-3544-8743-A584762A2ED3}"/>
              </a:ext>
            </a:extLst>
          </p:cNvPr>
          <p:cNvSpPr>
            <a:spLocks noChangeArrowheads="1"/>
          </p:cNvSpPr>
          <p:nvPr/>
        </p:nvSpPr>
        <p:spPr bwMode="auto">
          <a:xfrm>
            <a:off x="2268538" y="283368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Cada capacitor se carga hasta alcanzar la misma diferencia de potencial de la batería. </a:t>
            </a:r>
          </a:p>
        </p:txBody>
      </p:sp>
      <p:sp>
        <p:nvSpPr>
          <p:cNvPr id="9223" name="Rectangle 7">
            <a:extLst>
              <a:ext uri="{FF2B5EF4-FFF2-40B4-BE49-F238E27FC236}">
                <a16:creationId xmlns:a16="http://schemas.microsoft.com/office/drawing/2014/main" id="{3FB4F6CA-A66E-0B45-A2EE-9472CAC07782}"/>
              </a:ext>
            </a:extLst>
          </p:cNvPr>
          <p:cNvSpPr>
            <a:spLocks noChangeArrowheads="1"/>
          </p:cNvSpPr>
          <p:nvPr/>
        </p:nvSpPr>
        <p:spPr bwMode="auto">
          <a:xfrm>
            <a:off x="2278063" y="3365500"/>
            <a:ext cx="66960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 este punto la carga almacenada en cada capacitor es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y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respectivamente. </a:t>
            </a:r>
          </a:p>
        </p:txBody>
      </p:sp>
      <p:sp>
        <p:nvSpPr>
          <p:cNvPr id="9224" name="Rectangle 8">
            <a:extLst>
              <a:ext uri="{FF2B5EF4-FFF2-40B4-BE49-F238E27FC236}">
                <a16:creationId xmlns:a16="http://schemas.microsoft.com/office/drawing/2014/main" id="{0CFA8DE7-AADC-A949-A7E6-A3C9EDCE9D09}"/>
              </a:ext>
            </a:extLst>
          </p:cNvPr>
          <p:cNvSpPr>
            <a:spLocks noChangeArrowheads="1"/>
          </p:cNvSpPr>
          <p:nvPr/>
        </p:nvSpPr>
        <p:spPr bwMode="auto">
          <a:xfrm>
            <a:off x="2278063" y="3889375"/>
            <a:ext cx="66960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Siendo la carga total en el arreglo Q =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a:t>
            </a:r>
          </a:p>
        </p:txBody>
      </p:sp>
      <p:sp>
        <p:nvSpPr>
          <p:cNvPr id="9225" name="Rectangle 9">
            <a:extLst>
              <a:ext uri="{FF2B5EF4-FFF2-40B4-BE49-F238E27FC236}">
                <a16:creationId xmlns:a16="http://schemas.microsoft.com/office/drawing/2014/main" id="{DA770F7F-093E-5A44-98D2-D0B60BCA0610}"/>
              </a:ext>
            </a:extLst>
          </p:cNvPr>
          <p:cNvSpPr>
            <a:spLocks noChangeArrowheads="1"/>
          </p:cNvSpPr>
          <p:nvPr/>
        </p:nvSpPr>
        <p:spPr bwMode="auto">
          <a:xfrm>
            <a:off x="2838450" y="4386263"/>
            <a:ext cx="11509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6" name="Rectangle 10">
            <a:extLst>
              <a:ext uri="{FF2B5EF4-FFF2-40B4-BE49-F238E27FC236}">
                <a16:creationId xmlns:a16="http://schemas.microsoft.com/office/drawing/2014/main" id="{8008B091-932A-ED4A-869D-0A902E4CA648}"/>
              </a:ext>
            </a:extLst>
          </p:cNvPr>
          <p:cNvSpPr>
            <a:spLocks noChangeArrowheads="1"/>
          </p:cNvSpPr>
          <p:nvPr/>
        </p:nvSpPr>
        <p:spPr bwMode="auto">
          <a:xfrm>
            <a:off x="2841625" y="5013325"/>
            <a:ext cx="11938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7" name="Rectangle 11">
            <a:extLst>
              <a:ext uri="{FF2B5EF4-FFF2-40B4-BE49-F238E27FC236}">
                <a16:creationId xmlns:a16="http://schemas.microsoft.com/office/drawing/2014/main" id="{94937BCE-409C-A946-9C2B-D5A85671CB09}"/>
              </a:ext>
            </a:extLst>
          </p:cNvPr>
          <p:cNvSpPr>
            <a:spLocks noChangeArrowheads="1"/>
          </p:cNvSpPr>
          <p:nvPr/>
        </p:nvSpPr>
        <p:spPr bwMode="auto">
          <a:xfrm>
            <a:off x="2909888" y="5600700"/>
            <a:ext cx="117475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 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8" name="AutoShape 12">
            <a:extLst>
              <a:ext uri="{FF2B5EF4-FFF2-40B4-BE49-F238E27FC236}">
                <a16:creationId xmlns:a16="http://schemas.microsoft.com/office/drawing/2014/main" id="{596E752F-3B38-0D4B-9579-F431BE822E0F}"/>
              </a:ext>
            </a:extLst>
          </p:cNvPr>
          <p:cNvSpPr>
            <a:spLocks/>
          </p:cNvSpPr>
          <p:nvPr/>
        </p:nvSpPr>
        <p:spPr bwMode="auto">
          <a:xfrm flipH="1">
            <a:off x="4105275" y="4210050"/>
            <a:ext cx="182563" cy="1976438"/>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9229" name="Rectangle 13">
            <a:extLst>
              <a:ext uri="{FF2B5EF4-FFF2-40B4-BE49-F238E27FC236}">
                <a16:creationId xmlns:a16="http://schemas.microsoft.com/office/drawing/2014/main" id="{858D2A06-A3CF-6145-A2D1-B3A517E088CC}"/>
              </a:ext>
            </a:extLst>
          </p:cNvPr>
          <p:cNvSpPr>
            <a:spLocks noChangeArrowheads="1"/>
          </p:cNvSpPr>
          <p:nvPr/>
        </p:nvSpPr>
        <p:spPr bwMode="auto">
          <a:xfrm>
            <a:off x="4502150" y="4532313"/>
            <a:ext cx="236537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p>
        </p:txBody>
      </p:sp>
      <p:sp>
        <p:nvSpPr>
          <p:cNvPr id="9230" name="Rectangle 14">
            <a:extLst>
              <a:ext uri="{FF2B5EF4-FFF2-40B4-BE49-F238E27FC236}">
                <a16:creationId xmlns:a16="http://schemas.microsoft.com/office/drawing/2014/main" id="{81C7B892-ECA2-654A-A6B4-3034143DF0E3}"/>
              </a:ext>
            </a:extLst>
          </p:cNvPr>
          <p:cNvSpPr>
            <a:spLocks noChangeArrowheads="1"/>
          </p:cNvSpPr>
          <p:nvPr/>
        </p:nvSpPr>
        <p:spPr bwMode="auto">
          <a:xfrm>
            <a:off x="4976813" y="5194300"/>
            <a:ext cx="1414462" cy="406400"/>
          </a:xfrm>
          <a:prstGeom prst="rect">
            <a:avLst/>
          </a:prstGeom>
          <a:noFill/>
          <a:ln w="25560" cap="sq">
            <a:solidFill>
              <a:srgbClr val="31859C"/>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 </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C</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9231" name="Picture 15">
            <a:extLst>
              <a:ext uri="{FF2B5EF4-FFF2-40B4-BE49-F238E27FC236}">
                <a16:creationId xmlns:a16="http://schemas.microsoft.com/office/drawing/2014/main" id="{116D2AFD-5BF8-854B-99B2-3CD5D7F0BF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850" y="4097338"/>
            <a:ext cx="13049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922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922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922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922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922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922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922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9230"/>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fill="hold" nodeType="clickEffect">
                                  <p:stCondLst>
                                    <p:cond delay="0"/>
                                  </p:stCondLst>
                                  <p:childTnLst>
                                    <p:set>
                                      <p:cBhvr additive="repl">
                                        <p:cTn id="58" dur="1" fill="hold">
                                          <p:stCondLst>
                                            <p:cond delay="0"/>
                                          </p:stCondLst>
                                        </p:cTn>
                                        <p:tgtEl>
                                          <p:spTgt spid="92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B7DBEEA5-2538-174D-93CB-7ADC07342304}"/>
              </a:ext>
            </a:extLst>
          </p:cNvPr>
          <p:cNvSpPr>
            <a:spLocks noChangeArrowheads="1"/>
          </p:cNvSpPr>
          <p:nvPr/>
        </p:nvSpPr>
        <p:spPr bwMode="auto">
          <a:xfrm>
            <a:off x="119063" y="260350"/>
            <a:ext cx="194468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serie</a:t>
            </a:r>
          </a:p>
        </p:txBody>
      </p:sp>
      <p:pic>
        <p:nvPicPr>
          <p:cNvPr id="10242" name="Picture 2">
            <a:extLst>
              <a:ext uri="{FF2B5EF4-FFF2-40B4-BE49-F238E27FC236}">
                <a16:creationId xmlns:a16="http://schemas.microsoft.com/office/drawing/2014/main" id="{AB0E2E32-C507-2447-9BAA-F818A55CF5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313" y="908050"/>
            <a:ext cx="173355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3" name="Rectangle 3">
            <a:extLst>
              <a:ext uri="{FF2B5EF4-FFF2-40B4-BE49-F238E27FC236}">
                <a16:creationId xmlns:a16="http://schemas.microsoft.com/office/drawing/2014/main" id="{25E9A7FA-26A1-5841-9ACD-9E47D4E164A8}"/>
              </a:ext>
            </a:extLst>
          </p:cNvPr>
          <p:cNvSpPr>
            <a:spLocks noChangeArrowheads="1"/>
          </p:cNvSpPr>
          <p:nvPr/>
        </p:nvSpPr>
        <p:spPr bwMode="auto">
          <a:xfrm>
            <a:off x="2268538" y="568325"/>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Una vez que el circuito se ha cargado (cesa el flujo de cargas), la carga en cada capacitor es la misma </a:t>
            </a:r>
          </a:p>
        </p:txBody>
      </p:sp>
      <p:sp>
        <p:nvSpPr>
          <p:cNvPr id="10244" name="Rectangle 4">
            <a:extLst>
              <a:ext uri="{FF2B5EF4-FFF2-40B4-BE49-F238E27FC236}">
                <a16:creationId xmlns:a16="http://schemas.microsoft.com/office/drawing/2014/main" id="{A0A713A0-745E-1341-B034-46D9EDCF1113}"/>
              </a:ext>
            </a:extLst>
          </p:cNvPr>
          <p:cNvSpPr>
            <a:spLocks noChangeArrowheads="1"/>
          </p:cNvSpPr>
          <p:nvPr/>
        </p:nvSpPr>
        <p:spPr bwMode="auto">
          <a:xfrm>
            <a:off x="2268538" y="1206500"/>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suma de las diferencias de potencial en cada capacitor es la diferencia de potencial de la batería o fuente de poder.</a:t>
            </a:r>
          </a:p>
        </p:txBody>
      </p:sp>
      <p:sp>
        <p:nvSpPr>
          <p:cNvPr id="10245" name="Rectangle 5">
            <a:extLst>
              <a:ext uri="{FF2B5EF4-FFF2-40B4-BE49-F238E27FC236}">
                <a16:creationId xmlns:a16="http://schemas.microsoft.com/office/drawing/2014/main" id="{A53CCD3A-CC28-B14B-A0BA-55B6A81AB594}"/>
              </a:ext>
            </a:extLst>
          </p:cNvPr>
          <p:cNvSpPr>
            <a:spLocks noChangeArrowheads="1"/>
          </p:cNvSpPr>
          <p:nvPr/>
        </p:nvSpPr>
        <p:spPr bwMode="auto">
          <a:xfrm>
            <a:off x="3513138" y="1917700"/>
            <a:ext cx="194786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10246" name="Picture 6">
            <a:extLst>
              <a:ext uri="{FF2B5EF4-FFF2-40B4-BE49-F238E27FC236}">
                <a16:creationId xmlns:a16="http://schemas.microsoft.com/office/drawing/2014/main" id="{E48C5D96-92A9-FE46-90B0-F1C1D6E74D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8725" y="3140075"/>
            <a:ext cx="1152525"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7" name="Picture 7">
            <a:extLst>
              <a:ext uri="{FF2B5EF4-FFF2-40B4-BE49-F238E27FC236}">
                <a16:creationId xmlns:a16="http://schemas.microsoft.com/office/drawing/2014/main" id="{E2B85A82-7715-F547-A32C-76494D80E7B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98725" y="2614613"/>
            <a:ext cx="1146175"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8" name="Picture 8">
            <a:extLst>
              <a:ext uri="{FF2B5EF4-FFF2-40B4-BE49-F238E27FC236}">
                <a16:creationId xmlns:a16="http://schemas.microsoft.com/office/drawing/2014/main" id="{B272C755-7E2A-DD4B-BFEC-57237AB2B0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5075" y="3657600"/>
            <a:ext cx="1171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9" name="AutoShape 9">
            <a:extLst>
              <a:ext uri="{FF2B5EF4-FFF2-40B4-BE49-F238E27FC236}">
                <a16:creationId xmlns:a16="http://schemas.microsoft.com/office/drawing/2014/main" id="{C742F904-6C07-A544-8D83-68881BAF14C4}"/>
              </a:ext>
            </a:extLst>
          </p:cNvPr>
          <p:cNvSpPr>
            <a:spLocks/>
          </p:cNvSpPr>
          <p:nvPr/>
        </p:nvSpPr>
        <p:spPr bwMode="auto">
          <a:xfrm flipH="1">
            <a:off x="3779838" y="2439988"/>
            <a:ext cx="182562" cy="1976437"/>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0250" name="Picture 10">
            <a:extLst>
              <a:ext uri="{FF2B5EF4-FFF2-40B4-BE49-F238E27FC236}">
                <a16:creationId xmlns:a16="http://schemas.microsoft.com/office/drawing/2014/main" id="{A5D4672D-DA9C-8644-9F24-629CE61926E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7963" y="3090863"/>
            <a:ext cx="1292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1" name="Picture 11">
            <a:extLst>
              <a:ext uri="{FF2B5EF4-FFF2-40B4-BE49-F238E27FC236}">
                <a16:creationId xmlns:a16="http://schemas.microsoft.com/office/drawing/2014/main" id="{9B21D3CC-3F9C-6A4E-80E9-3C9C04EE550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68963" y="3071813"/>
            <a:ext cx="1304925"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2" name="Picture 12">
            <a:extLst>
              <a:ext uri="{FF2B5EF4-FFF2-40B4-BE49-F238E27FC236}">
                <a16:creationId xmlns:a16="http://schemas.microsoft.com/office/drawing/2014/main" id="{22B3A3A5-0D8E-9841-A524-711847031D4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96138" y="2790825"/>
            <a:ext cx="145732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024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02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024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024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024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grpId="0" nodeType="clickEffect">
                                  <p:stCondLst>
                                    <p:cond delay="0"/>
                                  </p:stCondLst>
                                  <p:childTnLst>
                                    <p:set>
                                      <p:cBhvr additive="repl">
                                        <p:cTn id="34" dur="1" fill="hold">
                                          <p:stCondLst>
                                            <p:cond delay="0"/>
                                          </p:stCondLst>
                                        </p:cTn>
                                        <p:tgtEl>
                                          <p:spTgt spid="1024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025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025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0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1C6DFAED-214F-EB46-B44A-C4875180FF6B}"/>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pic>
        <p:nvPicPr>
          <p:cNvPr id="10243" name="Picture 2">
            <a:extLst>
              <a:ext uri="{FF2B5EF4-FFF2-40B4-BE49-F238E27FC236}">
                <a16:creationId xmlns:a16="http://schemas.microsoft.com/office/drawing/2014/main" id="{52B9D037-F1B8-0D4C-BADF-1D6C2210EBF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762000"/>
            <a:ext cx="321945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4" name="Line 3">
            <a:extLst>
              <a:ext uri="{FF2B5EF4-FFF2-40B4-BE49-F238E27FC236}">
                <a16:creationId xmlns:a16="http://schemas.microsoft.com/office/drawing/2014/main" id="{C60B352D-758C-F742-B42D-5AB6CDDDA53D}"/>
              </a:ext>
            </a:extLst>
          </p:cNvPr>
          <p:cNvSpPr>
            <a:spLocks noChangeShapeType="1"/>
          </p:cNvSpPr>
          <p:nvPr/>
        </p:nvSpPr>
        <p:spPr bwMode="auto">
          <a:xfrm>
            <a:off x="539750" y="2428875"/>
            <a:ext cx="1079500"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5" name="Line 4">
            <a:extLst>
              <a:ext uri="{FF2B5EF4-FFF2-40B4-BE49-F238E27FC236}">
                <a16:creationId xmlns:a16="http://schemas.microsoft.com/office/drawing/2014/main" id="{2A5A3131-69FC-1340-AB4C-99EE2F3F53EC}"/>
              </a:ext>
            </a:extLst>
          </p:cNvPr>
          <p:cNvSpPr>
            <a:spLocks noChangeShapeType="1"/>
          </p:cNvSpPr>
          <p:nvPr/>
        </p:nvSpPr>
        <p:spPr bwMode="auto">
          <a:xfrm>
            <a:off x="1763713" y="2420938"/>
            <a:ext cx="1397000"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6" name="Line 5">
            <a:extLst>
              <a:ext uri="{FF2B5EF4-FFF2-40B4-BE49-F238E27FC236}">
                <a16:creationId xmlns:a16="http://schemas.microsoft.com/office/drawing/2014/main" id="{A65311B4-E61C-F54B-B612-0C75DDE2F8B6}"/>
              </a:ext>
            </a:extLst>
          </p:cNvPr>
          <p:cNvSpPr>
            <a:spLocks noChangeShapeType="1"/>
          </p:cNvSpPr>
          <p:nvPr/>
        </p:nvSpPr>
        <p:spPr bwMode="auto">
          <a:xfrm>
            <a:off x="1619250" y="2205038"/>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7" name="Line 6">
            <a:extLst>
              <a:ext uri="{FF2B5EF4-FFF2-40B4-BE49-F238E27FC236}">
                <a16:creationId xmlns:a16="http://schemas.microsoft.com/office/drawing/2014/main" id="{F9DA6B22-DF4C-5F4B-9146-B8FB0018ABC7}"/>
              </a:ext>
            </a:extLst>
          </p:cNvPr>
          <p:cNvSpPr>
            <a:spLocks noChangeShapeType="1"/>
          </p:cNvSpPr>
          <p:nvPr/>
        </p:nvSpPr>
        <p:spPr bwMode="auto">
          <a:xfrm>
            <a:off x="1763713" y="2281238"/>
            <a:ext cx="1587"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0248" name="Picture 7">
            <a:extLst>
              <a:ext uri="{FF2B5EF4-FFF2-40B4-BE49-F238E27FC236}">
                <a16:creationId xmlns:a16="http://schemas.microsoft.com/office/drawing/2014/main" id="{C36DEB67-2911-4141-A9FA-59691BA814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0288" y="2614613"/>
            <a:ext cx="14446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2" name="Picture 8">
            <a:extLst>
              <a:ext uri="{FF2B5EF4-FFF2-40B4-BE49-F238E27FC236}">
                <a16:creationId xmlns:a16="http://schemas.microsoft.com/office/drawing/2014/main" id="{19929B7E-36C4-2B46-A33D-6BC1C7FFFB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275" y="1452563"/>
            <a:ext cx="461010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3" name="Picture 9">
            <a:extLst>
              <a:ext uri="{FF2B5EF4-FFF2-40B4-BE49-F238E27FC236}">
                <a16:creationId xmlns:a16="http://schemas.microsoft.com/office/drawing/2014/main" id="{4358EE8B-1A08-C24C-B755-B66B84BE237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19700" y="2297113"/>
            <a:ext cx="16287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4" name="Picture 10">
            <a:extLst>
              <a:ext uri="{FF2B5EF4-FFF2-40B4-BE49-F238E27FC236}">
                <a16:creationId xmlns:a16="http://schemas.microsoft.com/office/drawing/2014/main" id="{57A07D83-2F22-1345-9D23-DA0C7D8C5E3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0075" y="3157538"/>
            <a:ext cx="46196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5" name="Picture 11">
            <a:extLst>
              <a:ext uri="{FF2B5EF4-FFF2-40B4-BE49-F238E27FC236}">
                <a16:creationId xmlns:a16="http://schemas.microsoft.com/office/drawing/2014/main" id="{D70E1B3C-B9E5-854B-BED0-5B83977D5F8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0075" y="3878263"/>
            <a:ext cx="10953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6" name="Picture 12">
            <a:extLst>
              <a:ext uri="{FF2B5EF4-FFF2-40B4-BE49-F238E27FC236}">
                <a16:creationId xmlns:a16="http://schemas.microsoft.com/office/drawing/2014/main" id="{5D26A3A5-5453-3A46-A586-BFC37481CB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87513" y="3878263"/>
            <a:ext cx="337185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54" name="Rectangle 13">
            <a:extLst>
              <a:ext uri="{FF2B5EF4-FFF2-40B4-BE49-F238E27FC236}">
                <a16:creationId xmlns:a16="http://schemas.microsoft.com/office/drawing/2014/main" id="{FD3C3C48-7CC0-CA41-8F3D-4E4A83D9046C}"/>
              </a:ext>
            </a:extLst>
          </p:cNvPr>
          <p:cNvSpPr>
            <a:spLocks noChangeArrowheads="1"/>
          </p:cNvSpPr>
          <p:nvPr/>
        </p:nvSpPr>
        <p:spPr bwMode="auto">
          <a:xfrm>
            <a:off x="3160713" y="333375"/>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diferencia de potencial en el tercer capacitor</a:t>
            </a:r>
          </a:p>
        </p:txBody>
      </p:sp>
      <p:sp>
        <p:nvSpPr>
          <p:cNvPr id="11278" name="Rectangle 14">
            <a:extLst>
              <a:ext uri="{FF2B5EF4-FFF2-40B4-BE49-F238E27FC236}">
                <a16:creationId xmlns:a16="http://schemas.microsoft.com/office/drawing/2014/main" id="{27279A36-F724-284D-9C36-F32739803F9C}"/>
              </a:ext>
            </a:extLst>
          </p:cNvPr>
          <p:cNvSpPr>
            <a:spLocks noChangeArrowheads="1"/>
          </p:cNvSpPr>
          <p:nvPr/>
        </p:nvSpPr>
        <p:spPr bwMode="auto">
          <a:xfrm>
            <a:off x="3394075" y="1411288"/>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sp>
        <p:nvSpPr>
          <p:cNvPr id="11279" name="Rectangle 15">
            <a:extLst>
              <a:ext uri="{FF2B5EF4-FFF2-40B4-BE49-F238E27FC236}">
                <a16:creationId xmlns:a16="http://schemas.microsoft.com/office/drawing/2014/main" id="{FBAA5D1C-8BE0-574B-A9DB-19FF1A3A937D}"/>
              </a:ext>
            </a:extLst>
          </p:cNvPr>
          <p:cNvSpPr>
            <a:spLocks noChangeArrowheads="1"/>
          </p:cNvSpPr>
          <p:nvPr/>
        </p:nvSpPr>
        <p:spPr bwMode="auto">
          <a:xfrm>
            <a:off x="307975" y="3282950"/>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sp>
        <p:nvSpPr>
          <p:cNvPr id="11280" name="Rectangle 16">
            <a:extLst>
              <a:ext uri="{FF2B5EF4-FFF2-40B4-BE49-F238E27FC236}">
                <a16:creationId xmlns:a16="http://schemas.microsoft.com/office/drawing/2014/main" id="{145AC700-06F7-444F-AEBC-20D41253AFEE}"/>
              </a:ext>
            </a:extLst>
          </p:cNvPr>
          <p:cNvSpPr>
            <a:spLocks noChangeArrowheads="1"/>
          </p:cNvSpPr>
          <p:nvPr/>
        </p:nvSpPr>
        <p:spPr bwMode="auto">
          <a:xfrm>
            <a:off x="290513" y="3995738"/>
            <a:ext cx="3825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c)</a:t>
            </a:r>
          </a:p>
        </p:txBody>
      </p:sp>
      <p:sp>
        <p:nvSpPr>
          <p:cNvPr id="11281" name="Oval 17">
            <a:extLst>
              <a:ext uri="{FF2B5EF4-FFF2-40B4-BE49-F238E27FC236}">
                <a16:creationId xmlns:a16="http://schemas.microsoft.com/office/drawing/2014/main" id="{C288A7C7-D2B9-9A4B-A3D7-0CC89EAB70FF}"/>
              </a:ext>
            </a:extLst>
          </p:cNvPr>
          <p:cNvSpPr>
            <a:spLocks noChangeArrowheads="1"/>
          </p:cNvSpPr>
          <p:nvPr/>
        </p:nvSpPr>
        <p:spPr bwMode="auto">
          <a:xfrm>
            <a:off x="1835150" y="798513"/>
            <a:ext cx="698500" cy="78740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1282" name="Rectangle 18">
            <a:extLst>
              <a:ext uri="{FF2B5EF4-FFF2-40B4-BE49-F238E27FC236}">
                <a16:creationId xmlns:a16="http://schemas.microsoft.com/office/drawing/2014/main" id="{9E33B1DE-57D9-2B49-A80B-EC36B2631952}"/>
              </a:ext>
            </a:extLst>
          </p:cNvPr>
          <p:cNvSpPr>
            <a:spLocks noChangeArrowheads="1"/>
          </p:cNvSpPr>
          <p:nvPr/>
        </p:nvSpPr>
        <p:spPr bwMode="auto">
          <a:xfrm>
            <a:off x="1993900" y="1644650"/>
            <a:ext cx="515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ΔV</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12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12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127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127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127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1280"/>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grpId="0" nodeType="clickEffect">
                                  <p:stCondLst>
                                    <p:cond delay="0"/>
                                  </p:stCondLst>
                                  <p:childTnLst>
                                    <p:set>
                                      <p:cBhvr additive="repl">
                                        <p:cTn id="30" dur="1" fill="hold">
                                          <p:stCondLst>
                                            <p:cond delay="0"/>
                                          </p:stCondLst>
                                        </p:cTn>
                                        <p:tgtEl>
                                          <p:spTgt spid="1128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1128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127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12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167FDA16-D8D8-0A40-A10D-49A2EC6E7E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1863" y="404813"/>
            <a:ext cx="2162175"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0" name="Rectangle 2">
            <a:extLst>
              <a:ext uri="{FF2B5EF4-FFF2-40B4-BE49-F238E27FC236}">
                <a16:creationId xmlns:a16="http://schemas.microsoft.com/office/drawing/2014/main" id="{E0DD89CF-2DB1-8D47-B8AD-AD7B3788DE97}"/>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1268" name="Rectangle 3">
            <a:extLst>
              <a:ext uri="{FF2B5EF4-FFF2-40B4-BE49-F238E27FC236}">
                <a16:creationId xmlns:a16="http://schemas.microsoft.com/office/drawing/2014/main" id="{F00F91AB-D224-8743-985A-E3D091FD7963}"/>
              </a:ext>
            </a:extLst>
          </p:cNvPr>
          <p:cNvSpPr>
            <a:spLocks noChangeArrowheads="1"/>
          </p:cNvSpPr>
          <p:nvPr/>
        </p:nvSpPr>
        <p:spPr bwMode="auto">
          <a:xfrm>
            <a:off x="179388" y="812800"/>
            <a:ext cx="5372100"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p:txBody>
      </p:sp>
      <p:sp>
        <p:nvSpPr>
          <p:cNvPr id="12292" name="Oval 4">
            <a:extLst>
              <a:ext uri="{FF2B5EF4-FFF2-40B4-BE49-F238E27FC236}">
                <a16:creationId xmlns:a16="http://schemas.microsoft.com/office/drawing/2014/main" id="{2D776674-128D-A747-922C-F8318CB7A296}"/>
              </a:ext>
            </a:extLst>
          </p:cNvPr>
          <p:cNvSpPr>
            <a:spLocks noChangeArrowheads="1"/>
          </p:cNvSpPr>
          <p:nvPr/>
        </p:nvSpPr>
        <p:spPr bwMode="auto">
          <a:xfrm>
            <a:off x="6443663" y="1344613"/>
            <a:ext cx="774700" cy="6286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2293" name="Rectangle 5">
            <a:extLst>
              <a:ext uri="{FF2B5EF4-FFF2-40B4-BE49-F238E27FC236}">
                <a16:creationId xmlns:a16="http://schemas.microsoft.com/office/drawing/2014/main" id="{50A33271-996C-3F41-9DCC-11827089AE25}"/>
              </a:ext>
            </a:extLst>
          </p:cNvPr>
          <p:cNvSpPr>
            <a:spLocks noChangeArrowheads="1"/>
          </p:cNvSpPr>
          <p:nvPr/>
        </p:nvSpPr>
        <p:spPr bwMode="auto">
          <a:xfrm>
            <a:off x="182563" y="2143125"/>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pic>
        <p:nvPicPr>
          <p:cNvPr id="12294" name="Picture 6">
            <a:extLst>
              <a:ext uri="{FF2B5EF4-FFF2-40B4-BE49-F238E27FC236}">
                <a16:creationId xmlns:a16="http://schemas.microsoft.com/office/drawing/2014/main" id="{C0701812-C4D5-5947-AAE3-92055D9E27C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7850" y="2193925"/>
            <a:ext cx="24384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5" name="Picture 7">
            <a:extLst>
              <a:ext uri="{FF2B5EF4-FFF2-40B4-BE49-F238E27FC236}">
                <a16:creationId xmlns:a16="http://schemas.microsoft.com/office/drawing/2014/main" id="{96863699-9D8D-5A45-B284-16FED334CD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6313" y="2513013"/>
            <a:ext cx="34385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6" name="Picture 8">
            <a:extLst>
              <a:ext uri="{FF2B5EF4-FFF2-40B4-BE49-F238E27FC236}">
                <a16:creationId xmlns:a16="http://schemas.microsoft.com/office/drawing/2014/main" id="{A6BFB21F-5FB0-8E42-A162-DF3A4C3442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7263" y="2719388"/>
            <a:ext cx="9620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7" name="Rectangle 9">
            <a:extLst>
              <a:ext uri="{FF2B5EF4-FFF2-40B4-BE49-F238E27FC236}">
                <a16:creationId xmlns:a16="http://schemas.microsoft.com/office/drawing/2014/main" id="{9F26F449-7208-EB48-A4A5-711E48E25BE3}"/>
              </a:ext>
            </a:extLst>
          </p:cNvPr>
          <p:cNvSpPr>
            <a:spLocks noChangeArrowheads="1"/>
          </p:cNvSpPr>
          <p:nvPr/>
        </p:nvSpPr>
        <p:spPr bwMode="auto">
          <a:xfrm>
            <a:off x="182563" y="3141663"/>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pic>
        <p:nvPicPr>
          <p:cNvPr id="12298" name="Picture 10">
            <a:extLst>
              <a:ext uri="{FF2B5EF4-FFF2-40B4-BE49-F238E27FC236}">
                <a16:creationId xmlns:a16="http://schemas.microsoft.com/office/drawing/2014/main" id="{2244C14D-A993-E04A-9813-1E789C7DB75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7850" y="3189288"/>
            <a:ext cx="8191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9" name="Picture 11">
            <a:extLst>
              <a:ext uri="{FF2B5EF4-FFF2-40B4-BE49-F238E27FC236}">
                <a16:creationId xmlns:a16="http://schemas.microsoft.com/office/drawing/2014/main" id="{AEC99ED2-5E55-E543-82B4-D1EA071AA47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28750" y="3170238"/>
            <a:ext cx="36004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300" name="Picture 12">
            <a:extLst>
              <a:ext uri="{FF2B5EF4-FFF2-40B4-BE49-F238E27FC236}">
                <a16:creationId xmlns:a16="http://schemas.microsoft.com/office/drawing/2014/main" id="{D218C2D2-FD06-F644-AC6D-110B256FBD3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225" y="3521075"/>
            <a:ext cx="97155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78" name="Line 13">
            <a:extLst>
              <a:ext uri="{FF2B5EF4-FFF2-40B4-BE49-F238E27FC236}">
                <a16:creationId xmlns:a16="http://schemas.microsoft.com/office/drawing/2014/main" id="{E48B6682-E064-044D-8E35-61C7AD22E053}"/>
              </a:ext>
            </a:extLst>
          </p:cNvPr>
          <p:cNvSpPr>
            <a:spLocks noChangeShapeType="1"/>
          </p:cNvSpPr>
          <p:nvPr/>
        </p:nvSpPr>
        <p:spPr bwMode="auto">
          <a:xfrm>
            <a:off x="7108825" y="2862263"/>
            <a:ext cx="974725"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79" name="Line 14">
            <a:extLst>
              <a:ext uri="{FF2B5EF4-FFF2-40B4-BE49-F238E27FC236}">
                <a16:creationId xmlns:a16="http://schemas.microsoft.com/office/drawing/2014/main" id="{ADC2FC3F-C7AF-0047-BC8B-803DB2D1B48E}"/>
              </a:ext>
            </a:extLst>
          </p:cNvPr>
          <p:cNvSpPr>
            <a:spLocks noChangeShapeType="1"/>
          </p:cNvSpPr>
          <p:nvPr/>
        </p:nvSpPr>
        <p:spPr bwMode="auto">
          <a:xfrm>
            <a:off x="6959600" y="2646363"/>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80" name="Line 15">
            <a:extLst>
              <a:ext uri="{FF2B5EF4-FFF2-40B4-BE49-F238E27FC236}">
                <a16:creationId xmlns:a16="http://schemas.microsoft.com/office/drawing/2014/main" id="{0733F364-FF9E-2C43-B505-2A4177D467BA}"/>
              </a:ext>
            </a:extLst>
          </p:cNvPr>
          <p:cNvSpPr>
            <a:spLocks noChangeShapeType="1"/>
          </p:cNvSpPr>
          <p:nvPr/>
        </p:nvSpPr>
        <p:spPr bwMode="auto">
          <a:xfrm>
            <a:off x="7102475" y="2722563"/>
            <a:ext cx="1588"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1281" name="Picture 16">
            <a:extLst>
              <a:ext uri="{FF2B5EF4-FFF2-40B4-BE49-F238E27FC236}">
                <a16:creationId xmlns:a16="http://schemas.microsoft.com/office/drawing/2014/main" id="{9A0FCAF0-C335-254E-A03C-29ADB7BE598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364288" y="3054350"/>
            <a:ext cx="14509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82" name="Line 17">
            <a:extLst>
              <a:ext uri="{FF2B5EF4-FFF2-40B4-BE49-F238E27FC236}">
                <a16:creationId xmlns:a16="http://schemas.microsoft.com/office/drawing/2014/main" id="{4EADAF1D-F7B3-9E42-A7E9-B7E3ED0880EE}"/>
              </a:ext>
            </a:extLst>
          </p:cNvPr>
          <p:cNvSpPr>
            <a:spLocks noChangeShapeType="1"/>
          </p:cNvSpPr>
          <p:nvPr/>
        </p:nvSpPr>
        <p:spPr bwMode="auto">
          <a:xfrm>
            <a:off x="6084888" y="2857500"/>
            <a:ext cx="874712"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229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22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229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229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229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grpId="0" nodeType="clickEffect">
                                  <p:stCondLst>
                                    <p:cond delay="0"/>
                                  </p:stCondLst>
                                  <p:childTnLst>
                                    <p:set>
                                      <p:cBhvr additive="repl">
                                        <p:cTn id="26" dur="1" fill="hold">
                                          <p:stCondLst>
                                            <p:cond delay="0"/>
                                          </p:stCondLst>
                                        </p:cTn>
                                        <p:tgtEl>
                                          <p:spTgt spid="122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229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229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23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a:extLst>
              <a:ext uri="{FF2B5EF4-FFF2-40B4-BE49-F238E27FC236}">
                <a16:creationId xmlns:a16="http://schemas.microsoft.com/office/drawing/2014/main" id="{2D8CBCEE-67DA-FE40-ADFC-B241F26638CC}"/>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2291" name="Rectangle 2">
            <a:extLst>
              <a:ext uri="{FF2B5EF4-FFF2-40B4-BE49-F238E27FC236}">
                <a16:creationId xmlns:a16="http://schemas.microsoft.com/office/drawing/2014/main" id="{3B6026CF-B113-9E4E-936D-ABA8052C85E1}"/>
              </a:ext>
            </a:extLst>
          </p:cNvPr>
          <p:cNvSpPr>
            <a:spLocks noChangeArrowheads="1"/>
          </p:cNvSpPr>
          <p:nvPr/>
        </p:nvSpPr>
        <p:spPr bwMode="auto">
          <a:xfrm>
            <a:off x="179388" y="812800"/>
            <a:ext cx="82804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FF0000"/>
                </a:solidFill>
                <a:latin typeface="Comic Sans MS" panose="030F0902030302020204" pitchFamily="66" charset="0"/>
              </a:rPr>
              <a:t>a) </a:t>
            </a:r>
            <a:r>
              <a:rPr lang="es-CL" altLang="es-CL" sz="1400">
                <a:solidFill>
                  <a:srgbClr val="002060"/>
                </a:solidFill>
                <a:latin typeface="Comic Sans MS" panose="030F0902030302020204" pitchFamily="66" charset="0"/>
              </a:rPr>
              <a:t>Determine la capacitancia equivalente del siguiente arreglo combinado de capacitores.</a:t>
            </a:r>
          </a:p>
          <a:p>
            <a:pPr algn="just" eaLnBrk="1" hangingPunct="1">
              <a:buSzPct val="100000"/>
            </a:pPr>
            <a:r>
              <a:rPr lang="es-CL" altLang="es-CL" sz="1400">
                <a:solidFill>
                  <a:srgbClr val="FF0000"/>
                </a:solidFill>
                <a:latin typeface="Comic Sans MS" panose="030F0902030302020204" pitchFamily="66" charset="0"/>
              </a:rPr>
              <a:t>b) </a:t>
            </a:r>
            <a:r>
              <a:rPr lang="es-CL" altLang="es-CL" sz="1400">
                <a:solidFill>
                  <a:srgbClr val="002060"/>
                </a:solidFill>
                <a:latin typeface="Comic Sans MS" panose="030F0902030302020204" pitchFamily="66" charset="0"/>
              </a:rPr>
              <a:t>Determine la carga y diferencia de potencial en cada capacitor</a:t>
            </a:r>
          </a:p>
        </p:txBody>
      </p:sp>
      <p:pic>
        <p:nvPicPr>
          <p:cNvPr id="12292" name="Picture 3">
            <a:extLst>
              <a:ext uri="{FF2B5EF4-FFF2-40B4-BE49-F238E27FC236}">
                <a16:creationId xmlns:a16="http://schemas.microsoft.com/office/drawing/2014/main" id="{DBF2257E-4708-2143-895A-2984EEAEAA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700213"/>
            <a:ext cx="232410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6" name="Picture 4">
            <a:extLst>
              <a:ext uri="{FF2B5EF4-FFF2-40B4-BE49-F238E27FC236}">
                <a16:creationId xmlns:a16="http://schemas.microsoft.com/office/drawing/2014/main" id="{242C0818-AF6B-5141-B7DA-8E336C20E6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87663" y="2016125"/>
            <a:ext cx="22860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7" name="Picture 5">
            <a:extLst>
              <a:ext uri="{FF2B5EF4-FFF2-40B4-BE49-F238E27FC236}">
                <a16:creationId xmlns:a16="http://schemas.microsoft.com/office/drawing/2014/main" id="{6A0E64FD-1198-2441-A5A7-568FF4B7A76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95963" y="2270125"/>
            <a:ext cx="2095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318" name="Oval 6">
            <a:extLst>
              <a:ext uri="{FF2B5EF4-FFF2-40B4-BE49-F238E27FC236}">
                <a16:creationId xmlns:a16="http://schemas.microsoft.com/office/drawing/2014/main" id="{E42176CC-FDBD-DB4E-831E-789BD6D3D307}"/>
              </a:ext>
            </a:extLst>
          </p:cNvPr>
          <p:cNvSpPr>
            <a:spLocks noChangeArrowheads="1"/>
          </p:cNvSpPr>
          <p:nvPr/>
        </p:nvSpPr>
        <p:spPr bwMode="auto">
          <a:xfrm>
            <a:off x="912813" y="1554163"/>
            <a:ext cx="881062" cy="16573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19" name="Oval 7">
            <a:extLst>
              <a:ext uri="{FF2B5EF4-FFF2-40B4-BE49-F238E27FC236}">
                <a16:creationId xmlns:a16="http://schemas.microsoft.com/office/drawing/2014/main" id="{EBB1BDB0-A6CA-114F-9FCA-EDC424D78284}"/>
              </a:ext>
            </a:extLst>
          </p:cNvPr>
          <p:cNvSpPr>
            <a:spLocks noChangeArrowheads="1"/>
          </p:cNvSpPr>
          <p:nvPr/>
        </p:nvSpPr>
        <p:spPr bwMode="auto">
          <a:xfrm>
            <a:off x="3756025" y="2041525"/>
            <a:ext cx="549275" cy="682625"/>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0" name="Freeform 8">
            <a:extLst>
              <a:ext uri="{FF2B5EF4-FFF2-40B4-BE49-F238E27FC236}">
                <a16:creationId xmlns:a16="http://schemas.microsoft.com/office/drawing/2014/main" id="{450B0812-559D-264E-AEA5-0D9447035951}"/>
              </a:ext>
            </a:extLst>
          </p:cNvPr>
          <p:cNvSpPr>
            <a:spLocks/>
          </p:cNvSpPr>
          <p:nvPr/>
        </p:nvSpPr>
        <p:spPr bwMode="auto">
          <a:xfrm rot="1020000">
            <a:off x="1679575" y="1727200"/>
            <a:ext cx="2170113" cy="341313"/>
          </a:xfrm>
          <a:custGeom>
            <a:avLst/>
            <a:gdLst>
              <a:gd name="T0" fmla="*/ 0 w 2169042"/>
              <a:gd name="T1" fmla="*/ 341226 h 341356"/>
              <a:gd name="T2" fmla="*/ 1277798 w 2169042"/>
              <a:gd name="T3" fmla="*/ 1114 h 341356"/>
              <a:gd name="T4" fmla="*/ 2172256 w 2169042"/>
              <a:gd name="T5" fmla="*/ 224313 h 341356"/>
              <a:gd name="T6" fmla="*/ 2172256 w 2169042"/>
              <a:gd name="T7" fmla="*/ 224313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0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1" name="Oval 9">
            <a:extLst>
              <a:ext uri="{FF2B5EF4-FFF2-40B4-BE49-F238E27FC236}">
                <a16:creationId xmlns:a16="http://schemas.microsoft.com/office/drawing/2014/main" id="{EC790702-BD2A-554A-B30B-87B690B6DBDA}"/>
              </a:ext>
            </a:extLst>
          </p:cNvPr>
          <p:cNvSpPr>
            <a:spLocks noChangeArrowheads="1"/>
          </p:cNvSpPr>
          <p:nvPr/>
        </p:nvSpPr>
        <p:spPr bwMode="auto">
          <a:xfrm>
            <a:off x="3573463" y="1843088"/>
            <a:ext cx="1430337" cy="1093787"/>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2" name="Freeform 10">
            <a:extLst>
              <a:ext uri="{FF2B5EF4-FFF2-40B4-BE49-F238E27FC236}">
                <a16:creationId xmlns:a16="http://schemas.microsoft.com/office/drawing/2014/main" id="{F7A4443D-DBAA-4048-86C7-29A60BF699A8}"/>
              </a:ext>
            </a:extLst>
          </p:cNvPr>
          <p:cNvSpPr>
            <a:spLocks/>
          </p:cNvSpPr>
          <p:nvPr/>
        </p:nvSpPr>
        <p:spPr bwMode="auto">
          <a:xfrm rot="660000">
            <a:off x="4789488" y="1862138"/>
            <a:ext cx="1830387" cy="239712"/>
          </a:xfrm>
          <a:custGeom>
            <a:avLst/>
            <a:gdLst>
              <a:gd name="T0" fmla="*/ 0 w 2169042"/>
              <a:gd name="T1" fmla="*/ 118210 h 341356"/>
              <a:gd name="T2" fmla="*/ 766732 w 2169042"/>
              <a:gd name="T3" fmla="*/ 386 h 341356"/>
              <a:gd name="T4" fmla="*/ 1303446 w 2169042"/>
              <a:gd name="T5" fmla="*/ 77708 h 341356"/>
              <a:gd name="T6" fmla="*/ 1303446 w 2169042"/>
              <a:gd name="T7" fmla="*/ 77708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C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3" name="Oval 11">
            <a:extLst>
              <a:ext uri="{FF2B5EF4-FFF2-40B4-BE49-F238E27FC236}">
                <a16:creationId xmlns:a16="http://schemas.microsoft.com/office/drawing/2014/main" id="{0CD7A11C-A1B5-5B4E-B36F-B49FF8E9EA10}"/>
              </a:ext>
            </a:extLst>
          </p:cNvPr>
          <p:cNvSpPr>
            <a:spLocks noChangeArrowheads="1"/>
          </p:cNvSpPr>
          <p:nvPr/>
        </p:nvSpPr>
        <p:spPr bwMode="auto">
          <a:xfrm>
            <a:off x="6483350" y="2098675"/>
            <a:ext cx="720725" cy="685800"/>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3324" name="Picture 12">
            <a:extLst>
              <a:ext uri="{FF2B5EF4-FFF2-40B4-BE49-F238E27FC236}">
                <a16:creationId xmlns:a16="http://schemas.microsoft.com/office/drawing/2014/main" id="{9CA1825F-1A1E-044E-AE33-A272E3A322D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62150" y="1262063"/>
            <a:ext cx="162877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5" name="Picture 13">
            <a:extLst>
              <a:ext uri="{FF2B5EF4-FFF2-40B4-BE49-F238E27FC236}">
                <a16:creationId xmlns:a16="http://schemas.microsoft.com/office/drawing/2014/main" id="{AD75E1C1-D598-1E4E-B073-C6A1ADB2D43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89588" y="1176338"/>
            <a:ext cx="1725612"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6" name="Picture 14">
            <a:extLst>
              <a:ext uri="{FF2B5EF4-FFF2-40B4-BE49-F238E27FC236}">
                <a16:creationId xmlns:a16="http://schemas.microsoft.com/office/drawing/2014/main" id="{8ABBD94F-1046-6E44-8F6D-80E01840010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33475" y="3621088"/>
            <a:ext cx="30368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7" name="Picture 15">
            <a:extLst>
              <a:ext uri="{FF2B5EF4-FFF2-40B4-BE49-F238E27FC236}">
                <a16:creationId xmlns:a16="http://schemas.microsoft.com/office/drawing/2014/main" id="{F32F2C94-1708-4D4E-A129-8B2395E5673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33475" y="3986213"/>
            <a:ext cx="18049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8" name="Picture 16">
            <a:extLst>
              <a:ext uri="{FF2B5EF4-FFF2-40B4-BE49-F238E27FC236}">
                <a16:creationId xmlns:a16="http://schemas.microsoft.com/office/drawing/2014/main" id="{4567CF67-93AA-9846-8586-56D8AB75569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664075" y="3638550"/>
            <a:ext cx="312737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9" name="Picture 17">
            <a:extLst>
              <a:ext uri="{FF2B5EF4-FFF2-40B4-BE49-F238E27FC236}">
                <a16:creationId xmlns:a16="http://schemas.microsoft.com/office/drawing/2014/main" id="{8C3AF9B4-8F77-624E-98AB-43ED17D9F0D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730750" y="4492625"/>
            <a:ext cx="18954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3320"/>
                                        </p:tgtEl>
                                        <p:attrNameLst>
                                          <p:attrName>style.visibility</p:attrName>
                                        </p:attrNameLst>
                                      </p:cBhvr>
                                      <p:to>
                                        <p:strVal val="visible"/>
                                      </p:to>
                                    </p:set>
                                  </p:childTnLst>
                                </p:cTn>
                              </p:par>
                              <p:par>
                                <p:cTn id="7" presetID="1" presetClass="entr" fill="hold" grpId="0" nodeType="withEffect">
                                  <p:stCondLst>
                                    <p:cond delay="0"/>
                                  </p:stCondLst>
                                  <p:childTnLst>
                                    <p:set>
                                      <p:cBhvr additive="repl">
                                        <p:cTn id="8" dur="1" fill="hold">
                                          <p:stCondLst>
                                            <p:cond delay="0"/>
                                          </p:stCondLst>
                                        </p:cTn>
                                        <p:tgtEl>
                                          <p:spTgt spid="13318"/>
                                        </p:tgtEl>
                                        <p:attrNameLst>
                                          <p:attrName>style.visibility</p:attrName>
                                        </p:attrNameLst>
                                      </p:cBhvr>
                                      <p:to>
                                        <p:strVal val="visible"/>
                                      </p:to>
                                    </p:set>
                                  </p:childTnLst>
                                </p:cTn>
                              </p:par>
                              <p:par>
                                <p:cTn id="9" presetID="1" presetClass="entr" fill="hold" nodeType="withEffect">
                                  <p:stCondLst>
                                    <p:cond delay="0"/>
                                  </p:stCondLst>
                                  <p:childTnLst>
                                    <p:set>
                                      <p:cBhvr additive="repl">
                                        <p:cTn id="10" dur="1" fill="hold">
                                          <p:stCondLst>
                                            <p:cond delay="0"/>
                                          </p:stCondLst>
                                        </p:cTn>
                                        <p:tgtEl>
                                          <p:spTgt spid="13316"/>
                                        </p:tgtEl>
                                        <p:attrNameLst>
                                          <p:attrName>style.visibility</p:attrName>
                                        </p:attrNameLst>
                                      </p:cBhvr>
                                      <p:to>
                                        <p:strVal val="visible"/>
                                      </p:to>
                                    </p:set>
                                  </p:childTnLst>
                                </p:cTn>
                              </p:par>
                              <p:par>
                                <p:cTn id="11" presetID="1" presetClass="entr" fill="hold" grpId="0" nodeType="withEffect">
                                  <p:stCondLst>
                                    <p:cond delay="0"/>
                                  </p:stCondLst>
                                  <p:childTnLst>
                                    <p:set>
                                      <p:cBhvr additive="repl">
                                        <p:cTn id="12" dur="1" fill="hold">
                                          <p:stCondLst>
                                            <p:cond delay="0"/>
                                          </p:stCondLst>
                                        </p:cTn>
                                        <p:tgtEl>
                                          <p:spTgt spid="1331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332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332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332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grpId="0" nodeType="clickEffect">
                                  <p:stCondLst>
                                    <p:cond delay="0"/>
                                  </p:stCondLst>
                                  <p:childTnLst>
                                    <p:set>
                                      <p:cBhvr additive="repl">
                                        <p:cTn id="28" dur="1" fill="hold">
                                          <p:stCondLst>
                                            <p:cond delay="0"/>
                                          </p:stCondLst>
                                        </p:cTn>
                                        <p:tgtEl>
                                          <p:spTgt spid="13321"/>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13322"/>
                                        </p:tgtEl>
                                        <p:attrNameLst>
                                          <p:attrName>style.visibility</p:attrName>
                                        </p:attrNameLst>
                                      </p:cBhvr>
                                      <p:to>
                                        <p:strVal val="visible"/>
                                      </p:to>
                                    </p:set>
                                  </p:childTnLst>
                                </p:cTn>
                              </p:par>
                              <p:par>
                                <p:cTn id="31" presetID="1" presetClass="entr" fill="hold" grpId="0" nodeType="withEffect">
                                  <p:stCondLst>
                                    <p:cond delay="0"/>
                                  </p:stCondLst>
                                  <p:childTnLst>
                                    <p:set>
                                      <p:cBhvr additive="repl">
                                        <p:cTn id="32" dur="1" fill="hold">
                                          <p:stCondLst>
                                            <p:cond delay="0"/>
                                          </p:stCondLst>
                                        </p:cTn>
                                        <p:tgtEl>
                                          <p:spTgt spid="13323"/>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331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332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3328"/>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33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13319" grpId="0" animBg="1"/>
      <p:bldP spid="13321" grpId="0" animBg="1"/>
      <p:bldP spid="133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31BECDA4-6EE6-D547-B828-0595FDE4F93D}"/>
              </a:ext>
            </a:extLst>
          </p:cNvPr>
          <p:cNvSpPr>
            <a:spLocks noChangeArrowheads="1"/>
          </p:cNvSpPr>
          <p:nvPr/>
        </p:nvSpPr>
        <p:spPr bwMode="auto">
          <a:xfrm>
            <a:off x="254000" y="404813"/>
            <a:ext cx="468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FF0000"/>
                </a:solidFill>
                <a:latin typeface="Comic Sans MS" panose="030F0902030302020204" pitchFamily="66" charset="0"/>
              </a:rPr>
              <a:t>b) </a:t>
            </a:r>
          </a:p>
        </p:txBody>
      </p:sp>
      <p:pic>
        <p:nvPicPr>
          <p:cNvPr id="14338" name="Picture 2">
            <a:extLst>
              <a:ext uri="{FF2B5EF4-FFF2-40B4-BE49-F238E27FC236}">
                <a16:creationId xmlns:a16="http://schemas.microsoft.com/office/drawing/2014/main" id="{6AE70164-DFF4-E147-A8E7-39DE44E4C7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825" y="749300"/>
            <a:ext cx="16319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4339" name="Picture 3">
            <a:extLst>
              <a:ext uri="{FF2B5EF4-FFF2-40B4-BE49-F238E27FC236}">
                <a16:creationId xmlns:a16="http://schemas.microsoft.com/office/drawing/2014/main" id="{A33D02FA-4067-1844-ACBD-151CEE3BC5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325" y="377825"/>
            <a:ext cx="1962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0" name="Rectangle 4">
            <a:extLst>
              <a:ext uri="{FF2B5EF4-FFF2-40B4-BE49-F238E27FC236}">
                <a16:creationId xmlns:a16="http://schemas.microsoft.com/office/drawing/2014/main" id="{9BF736FD-4E9C-7443-AE5F-EE5EBB4F3830}"/>
              </a:ext>
            </a:extLst>
          </p:cNvPr>
          <p:cNvSpPr>
            <a:spLocks noChangeArrowheads="1"/>
          </p:cNvSpPr>
          <p:nvPr/>
        </p:nvSpPr>
        <p:spPr bwMode="auto">
          <a:xfrm>
            <a:off x="3059113" y="588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el circuito equivalente es:</a:t>
            </a:r>
          </a:p>
        </p:txBody>
      </p:sp>
      <p:pic>
        <p:nvPicPr>
          <p:cNvPr id="14341" name="Picture 5">
            <a:extLst>
              <a:ext uri="{FF2B5EF4-FFF2-40B4-BE49-F238E27FC236}">
                <a16:creationId xmlns:a16="http://schemas.microsoft.com/office/drawing/2014/main" id="{4D71EB9B-371B-5045-BFFB-8A81C0BCBCB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27525" y="914400"/>
            <a:ext cx="13970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2" name="Text Box 6">
            <a:extLst>
              <a:ext uri="{FF2B5EF4-FFF2-40B4-BE49-F238E27FC236}">
                <a16:creationId xmlns:a16="http://schemas.microsoft.com/office/drawing/2014/main" id="{C7582E1A-3E9A-BB41-A796-CA1CD62626BA}"/>
              </a:ext>
            </a:extLst>
          </p:cNvPr>
          <p:cNvSpPr txBox="1">
            <a:spLocks noChangeArrowheads="1"/>
          </p:cNvSpPr>
          <p:nvPr/>
        </p:nvSpPr>
        <p:spPr bwMode="auto">
          <a:xfrm>
            <a:off x="4341813" y="1370013"/>
            <a:ext cx="206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Q=2,00[</a:t>
            </a:r>
            <a:r>
              <a:rPr lang="el-GR" altLang="es-CL" b="1">
                <a:solidFill>
                  <a:srgbClr val="FFC000"/>
                </a:solidFill>
                <a:latin typeface="Comic Sans MS" panose="030F0902030302020204" pitchFamily="66" charset="0"/>
              </a:rPr>
              <a:t>μ</a:t>
            </a:r>
            <a:r>
              <a:rPr lang="es-CL" altLang="es-CL" b="1">
                <a:solidFill>
                  <a:srgbClr val="FFC000"/>
                </a:solidFill>
                <a:latin typeface="Comic Sans MS" panose="030F0902030302020204" pitchFamily="66" charset="0"/>
              </a:rPr>
              <a:t>F</a:t>
            </a:r>
            <a:r>
              <a:rPr lang="es-CL" altLang="es-CL" b="1">
                <a:solidFill>
                  <a:srgbClr val="FFC000"/>
                </a:solidFill>
              </a:rPr>
              <a:t>]12,0[V]</a:t>
            </a:r>
          </a:p>
        </p:txBody>
      </p:sp>
      <p:sp>
        <p:nvSpPr>
          <p:cNvPr id="14343" name="Text Box 7">
            <a:extLst>
              <a:ext uri="{FF2B5EF4-FFF2-40B4-BE49-F238E27FC236}">
                <a16:creationId xmlns:a16="http://schemas.microsoft.com/office/drawing/2014/main" id="{F746CBBF-0959-7249-BCEC-4ED7BE1376CE}"/>
              </a:ext>
            </a:extLst>
          </p:cNvPr>
          <p:cNvSpPr txBox="1">
            <a:spLocks noChangeArrowheads="1"/>
          </p:cNvSpPr>
          <p:nvPr/>
        </p:nvSpPr>
        <p:spPr bwMode="auto">
          <a:xfrm>
            <a:off x="4348163" y="1793875"/>
            <a:ext cx="1322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Q=24,0[</a:t>
            </a:r>
            <a:r>
              <a:rPr lang="el-GR" altLang="es-CL" b="1">
                <a:solidFill>
                  <a:srgbClr val="FFC000"/>
                </a:solidFill>
                <a:latin typeface="Comic Sans MS" panose="030F0902030302020204" pitchFamily="66" charset="0"/>
              </a:rPr>
              <a:t>μ</a:t>
            </a:r>
            <a:r>
              <a:rPr lang="es-CL" altLang="es-CL" b="1">
                <a:solidFill>
                  <a:srgbClr val="FFC000"/>
                </a:solidFill>
              </a:rPr>
              <a:t>C]</a:t>
            </a:r>
          </a:p>
        </p:txBody>
      </p:sp>
      <p:pic>
        <p:nvPicPr>
          <p:cNvPr id="14344" name="Picture 8">
            <a:extLst>
              <a:ext uri="{FF2B5EF4-FFF2-40B4-BE49-F238E27FC236}">
                <a16:creationId xmlns:a16="http://schemas.microsoft.com/office/drawing/2014/main" id="{9532BE7A-45B3-0744-893D-A91F2BD2ED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563" y="2492375"/>
            <a:ext cx="2998787"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5" name="Freeform 9">
            <a:extLst>
              <a:ext uri="{FF2B5EF4-FFF2-40B4-BE49-F238E27FC236}">
                <a16:creationId xmlns:a16="http://schemas.microsoft.com/office/drawing/2014/main" id="{A09013BB-38E8-3244-AD4D-BAE0B32AFDF2}"/>
              </a:ext>
            </a:extLst>
          </p:cNvPr>
          <p:cNvSpPr>
            <a:spLocks/>
          </p:cNvSpPr>
          <p:nvPr/>
        </p:nvSpPr>
        <p:spPr bwMode="auto">
          <a:xfrm rot="19380000" flipV="1">
            <a:off x="2830513" y="3176588"/>
            <a:ext cx="490537" cy="93662"/>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46" name="Oval 10">
            <a:extLst>
              <a:ext uri="{FF2B5EF4-FFF2-40B4-BE49-F238E27FC236}">
                <a16:creationId xmlns:a16="http://schemas.microsoft.com/office/drawing/2014/main" id="{B349CE81-162B-B143-8D96-B52CD4B91CB3}"/>
              </a:ext>
            </a:extLst>
          </p:cNvPr>
          <p:cNvSpPr>
            <a:spLocks noChangeArrowheads="1"/>
          </p:cNvSpPr>
          <p:nvPr/>
        </p:nvSpPr>
        <p:spPr bwMode="auto">
          <a:xfrm>
            <a:off x="2357438" y="3067050"/>
            <a:ext cx="492125" cy="685800"/>
          </a:xfrm>
          <a:prstGeom prst="ellipse">
            <a:avLst/>
          </a:prstGeom>
          <a:noFill/>
          <a:ln w="25560" cap="sq">
            <a:solidFill>
              <a:srgbClr val="00B05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4347" name="Picture 11">
            <a:extLst>
              <a:ext uri="{FF2B5EF4-FFF2-40B4-BE49-F238E27FC236}">
                <a16:creationId xmlns:a16="http://schemas.microsoft.com/office/drawing/2014/main" id="{92EC4BF4-C8E5-2F48-AC45-05A28ED1AD2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54350" y="2493963"/>
            <a:ext cx="2865438" cy="57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8" name="Oval 12">
            <a:extLst>
              <a:ext uri="{FF2B5EF4-FFF2-40B4-BE49-F238E27FC236}">
                <a16:creationId xmlns:a16="http://schemas.microsoft.com/office/drawing/2014/main" id="{D91AC28F-A603-ED47-9483-10E647B01CD4}"/>
              </a:ext>
            </a:extLst>
          </p:cNvPr>
          <p:cNvSpPr>
            <a:spLocks noChangeArrowheads="1"/>
          </p:cNvSpPr>
          <p:nvPr/>
        </p:nvSpPr>
        <p:spPr bwMode="auto">
          <a:xfrm>
            <a:off x="1214438" y="2532063"/>
            <a:ext cx="979487" cy="1755775"/>
          </a:xfrm>
          <a:prstGeom prst="ellipse">
            <a:avLst/>
          </a:prstGeom>
          <a:noFill/>
          <a:ln w="25560" cap="sq">
            <a:solidFill>
              <a:srgbClr val="00206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4349" name="Freeform 13">
            <a:extLst>
              <a:ext uri="{FF2B5EF4-FFF2-40B4-BE49-F238E27FC236}">
                <a16:creationId xmlns:a16="http://schemas.microsoft.com/office/drawing/2014/main" id="{4957E1A5-700D-AE4E-87CA-7EB7E012A367}"/>
              </a:ext>
            </a:extLst>
          </p:cNvPr>
          <p:cNvSpPr>
            <a:spLocks/>
          </p:cNvSpPr>
          <p:nvPr/>
        </p:nvSpPr>
        <p:spPr bwMode="auto">
          <a:xfrm rot="2100000" flipV="1">
            <a:off x="879475" y="2687638"/>
            <a:ext cx="490538" cy="92075"/>
          </a:xfrm>
          <a:custGeom>
            <a:avLst/>
            <a:gdLst>
              <a:gd name="T0" fmla="*/ 0 w 2169042"/>
              <a:gd name="T1" fmla="*/ 6699 h 341356"/>
              <a:gd name="T2" fmla="*/ 14758 w 2169042"/>
              <a:gd name="T3" fmla="*/ 22 h 341356"/>
              <a:gd name="T4" fmla="*/ 25089 w 2169042"/>
              <a:gd name="T5" fmla="*/ 4404 h 341356"/>
              <a:gd name="T6" fmla="*/ 25089 w 2169042"/>
              <a:gd name="T7" fmla="*/ 4404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pic>
        <p:nvPicPr>
          <p:cNvPr id="14350" name="Picture 14">
            <a:extLst>
              <a:ext uri="{FF2B5EF4-FFF2-40B4-BE49-F238E27FC236}">
                <a16:creationId xmlns:a16="http://schemas.microsoft.com/office/drawing/2014/main" id="{96A79080-1CAE-504F-987C-91EF594F8BC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3188" y="2024063"/>
            <a:ext cx="2193926"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51" name="Freeform 15">
            <a:extLst>
              <a:ext uri="{FF2B5EF4-FFF2-40B4-BE49-F238E27FC236}">
                <a16:creationId xmlns:a16="http://schemas.microsoft.com/office/drawing/2014/main" id="{382E0CDB-F2C3-CA46-87B4-12C9BE62D939}"/>
              </a:ext>
            </a:extLst>
          </p:cNvPr>
          <p:cNvSpPr>
            <a:spLocks/>
          </p:cNvSpPr>
          <p:nvPr/>
        </p:nvSpPr>
        <p:spPr bwMode="auto">
          <a:xfrm rot="9780000" flipV="1">
            <a:off x="2832100" y="3448050"/>
            <a:ext cx="490538"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2" name="Text Box 16">
            <a:extLst>
              <a:ext uri="{FF2B5EF4-FFF2-40B4-BE49-F238E27FC236}">
                <a16:creationId xmlns:a16="http://schemas.microsoft.com/office/drawing/2014/main" id="{E331E72D-1007-D647-AF56-D4DE2216C7E2}"/>
              </a:ext>
            </a:extLst>
          </p:cNvPr>
          <p:cNvSpPr txBox="1">
            <a:spLocks noChangeArrowheads="1"/>
          </p:cNvSpPr>
          <p:nvPr/>
        </p:nvSpPr>
        <p:spPr bwMode="auto">
          <a:xfrm>
            <a:off x="3305175" y="33083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Q=24,0[</a:t>
            </a:r>
            <a:r>
              <a:rPr lang="el-GR" altLang="es-CL" b="1">
                <a:solidFill>
                  <a:srgbClr val="00B050"/>
                </a:solidFill>
                <a:latin typeface="Comic Sans MS" panose="030F0902030302020204" pitchFamily="66" charset="0"/>
              </a:rPr>
              <a:t>μ</a:t>
            </a:r>
            <a:r>
              <a:rPr lang="es-CL" altLang="es-CL" b="1">
                <a:solidFill>
                  <a:srgbClr val="00B050"/>
                </a:solidFill>
              </a:rPr>
              <a:t>C]</a:t>
            </a:r>
          </a:p>
        </p:txBody>
      </p:sp>
      <p:sp>
        <p:nvSpPr>
          <p:cNvPr id="14353" name="Freeform 17">
            <a:extLst>
              <a:ext uri="{FF2B5EF4-FFF2-40B4-BE49-F238E27FC236}">
                <a16:creationId xmlns:a16="http://schemas.microsoft.com/office/drawing/2014/main" id="{7995BACB-0096-F64A-8C2C-13A441A6E5AF}"/>
              </a:ext>
            </a:extLst>
          </p:cNvPr>
          <p:cNvSpPr>
            <a:spLocks/>
          </p:cNvSpPr>
          <p:nvPr/>
        </p:nvSpPr>
        <p:spPr bwMode="auto">
          <a:xfrm rot="1500000" flipV="1">
            <a:off x="773113" y="3244850"/>
            <a:ext cx="490537"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4" name="Text Box 18">
            <a:extLst>
              <a:ext uri="{FF2B5EF4-FFF2-40B4-BE49-F238E27FC236}">
                <a16:creationId xmlns:a16="http://schemas.microsoft.com/office/drawing/2014/main" id="{AD92B3CD-433B-3145-94D7-0112A6D7F522}"/>
              </a:ext>
            </a:extLst>
          </p:cNvPr>
          <p:cNvSpPr txBox="1">
            <a:spLocks noChangeArrowheads="1"/>
          </p:cNvSpPr>
          <p:nvPr/>
        </p:nvSpPr>
        <p:spPr bwMode="auto">
          <a:xfrm>
            <a:off x="-80963" y="27749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2060"/>
                </a:solidFill>
              </a:rPr>
              <a:t>Q=24,0[</a:t>
            </a:r>
            <a:r>
              <a:rPr lang="el-GR" altLang="es-CL" b="1">
                <a:solidFill>
                  <a:srgbClr val="002060"/>
                </a:solidFill>
                <a:latin typeface="Comic Sans MS" panose="030F0902030302020204" pitchFamily="66" charset="0"/>
              </a:rPr>
              <a:t>μ</a:t>
            </a:r>
            <a:r>
              <a:rPr lang="es-CL" altLang="es-CL" b="1">
                <a:solidFill>
                  <a:srgbClr val="002060"/>
                </a:solidFill>
              </a:rPr>
              <a:t>C]</a:t>
            </a:r>
          </a:p>
        </p:txBody>
      </p:sp>
      <p:sp>
        <p:nvSpPr>
          <p:cNvPr id="14355" name="Freeform 19">
            <a:extLst>
              <a:ext uri="{FF2B5EF4-FFF2-40B4-BE49-F238E27FC236}">
                <a16:creationId xmlns:a16="http://schemas.microsoft.com/office/drawing/2014/main" id="{14A0A375-D74A-D846-A425-8449E9479C67}"/>
              </a:ext>
            </a:extLst>
          </p:cNvPr>
          <p:cNvSpPr>
            <a:spLocks/>
          </p:cNvSpPr>
          <p:nvPr/>
        </p:nvSpPr>
        <p:spPr bwMode="auto">
          <a:xfrm rot="2100000" flipV="1">
            <a:off x="1824038" y="4364038"/>
            <a:ext cx="1381125" cy="350837"/>
          </a:xfrm>
          <a:custGeom>
            <a:avLst/>
            <a:gdLst>
              <a:gd name="T0" fmla="*/ 0 w 2169042"/>
              <a:gd name="T1" fmla="*/ 370596 h 341356"/>
              <a:gd name="T2" fmla="*/ 329393 w 2169042"/>
              <a:gd name="T3" fmla="*/ 1210 h 341356"/>
              <a:gd name="T4" fmla="*/ 559967 w 2169042"/>
              <a:gd name="T5" fmla="*/ 243621 h 341356"/>
              <a:gd name="T6" fmla="*/ 559967 w 2169042"/>
              <a:gd name="T7" fmla="*/ 243621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6" name="Rectangle 20">
            <a:extLst>
              <a:ext uri="{FF2B5EF4-FFF2-40B4-BE49-F238E27FC236}">
                <a16:creationId xmlns:a16="http://schemas.microsoft.com/office/drawing/2014/main" id="{C563E4C1-ADEC-514B-A397-37E33AD1D987}"/>
              </a:ext>
            </a:extLst>
          </p:cNvPr>
          <p:cNvSpPr>
            <a:spLocks noChangeArrowheads="1"/>
          </p:cNvSpPr>
          <p:nvPr/>
        </p:nvSpPr>
        <p:spPr bwMode="auto">
          <a:xfrm>
            <a:off x="3181350" y="4302125"/>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cada uno de estos dos condensadores es:</a:t>
            </a:r>
          </a:p>
        </p:txBody>
      </p:sp>
      <p:sp>
        <p:nvSpPr>
          <p:cNvPr id="14357" name="Text Box 21">
            <a:extLst>
              <a:ext uri="{FF2B5EF4-FFF2-40B4-BE49-F238E27FC236}">
                <a16:creationId xmlns:a16="http://schemas.microsoft.com/office/drawing/2014/main" id="{172AC043-923F-A640-B27A-E80748FF7E03}"/>
              </a:ext>
            </a:extLst>
          </p:cNvPr>
          <p:cNvSpPr txBox="1">
            <a:spLocks noChangeArrowheads="1"/>
          </p:cNvSpPr>
          <p:nvPr/>
        </p:nvSpPr>
        <p:spPr bwMode="auto">
          <a:xfrm>
            <a:off x="3398838" y="481647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1</a:t>
            </a:r>
            <a:r>
              <a:rPr lang="es-CL" altLang="es-CL" b="1">
                <a:solidFill>
                  <a:srgbClr val="00B050"/>
                </a:solidFill>
              </a:rPr>
              <a:t> = C</a:t>
            </a:r>
            <a:r>
              <a:rPr lang="es-CL" altLang="es-CL" b="1" baseline="-25000">
                <a:solidFill>
                  <a:srgbClr val="00B050"/>
                </a:solidFill>
              </a:rPr>
              <a:t>1</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1</a:t>
            </a:r>
            <a:r>
              <a:rPr lang="es-CL" altLang="es-CL" b="1">
                <a:solidFill>
                  <a:srgbClr val="00B050"/>
                </a:solidFill>
                <a:latin typeface="Comic Sans MS" panose="030F0902030302020204" pitchFamily="66" charset="0"/>
              </a:rPr>
              <a:t>= 4,00[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F]4,00[V]=16,0[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
        <p:nvSpPr>
          <p:cNvPr id="14358" name="Text Box 22">
            <a:extLst>
              <a:ext uri="{FF2B5EF4-FFF2-40B4-BE49-F238E27FC236}">
                <a16:creationId xmlns:a16="http://schemas.microsoft.com/office/drawing/2014/main" id="{B6B46826-D1A7-9346-8B19-4802EF012382}"/>
              </a:ext>
            </a:extLst>
          </p:cNvPr>
          <p:cNvSpPr txBox="1">
            <a:spLocks noChangeArrowheads="1"/>
          </p:cNvSpPr>
          <p:nvPr/>
        </p:nvSpPr>
        <p:spPr bwMode="auto">
          <a:xfrm>
            <a:off x="3398838" y="544512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2</a:t>
            </a:r>
            <a:r>
              <a:rPr lang="es-CL" altLang="es-CL" b="1">
                <a:solidFill>
                  <a:srgbClr val="00B050"/>
                </a:solidFill>
              </a:rPr>
              <a:t> = C</a:t>
            </a:r>
            <a:r>
              <a:rPr lang="es-CL" altLang="es-CL" b="1" baseline="-25000">
                <a:solidFill>
                  <a:srgbClr val="00B050"/>
                </a:solidFill>
              </a:rPr>
              <a:t>2</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2</a:t>
            </a:r>
            <a:r>
              <a:rPr lang="es-CL" altLang="es-CL" b="1">
                <a:solidFill>
                  <a:srgbClr val="00B050"/>
                </a:solidFill>
                <a:latin typeface="Comic Sans MS" panose="030F0902030302020204" pitchFamily="66" charset="0"/>
              </a:rPr>
              <a:t>= 2,00[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F]4,00[V]=8,00[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4338"/>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433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434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434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434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434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434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grpId="0" nodeType="clickEffect">
                                  <p:stCondLst>
                                    <p:cond delay="0"/>
                                  </p:stCondLst>
                                  <p:childTnLst>
                                    <p:set>
                                      <p:cBhvr additive="repl">
                                        <p:cTn id="32" dur="1" fill="hold">
                                          <p:stCondLst>
                                            <p:cond delay="0"/>
                                          </p:stCondLst>
                                        </p:cTn>
                                        <p:tgtEl>
                                          <p:spTgt spid="14346"/>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4345"/>
                                        </p:tgtEl>
                                        <p:attrNameLst>
                                          <p:attrName>style.visibility</p:attrName>
                                        </p:attrNameLst>
                                      </p:cBhvr>
                                      <p:to>
                                        <p:strVal val="visible"/>
                                      </p:to>
                                    </p:set>
                                  </p:childTnLst>
                                </p:cTn>
                              </p:par>
                              <p:par>
                                <p:cTn id="35" presetID="1" presetClass="entr" fill="hold" nodeType="withEffect">
                                  <p:stCondLst>
                                    <p:cond delay="0"/>
                                  </p:stCondLst>
                                  <p:childTnLst>
                                    <p:set>
                                      <p:cBhvr additive="repl">
                                        <p:cTn id="36" dur="1" fill="hold">
                                          <p:stCondLst>
                                            <p:cond delay="0"/>
                                          </p:stCondLst>
                                        </p:cTn>
                                        <p:tgtEl>
                                          <p:spTgt spid="1434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4351"/>
                                        </p:tgtEl>
                                        <p:attrNameLst>
                                          <p:attrName>style.visibility</p:attrName>
                                        </p:attrNameLst>
                                      </p:cBhvr>
                                      <p:to>
                                        <p:strVal val="visible"/>
                                      </p:to>
                                    </p:set>
                                  </p:childTnLst>
                                </p:cTn>
                              </p:par>
                              <p:par>
                                <p:cTn id="41" presetID="1" presetClass="entr" fill="hold" nodeType="withEffect">
                                  <p:stCondLst>
                                    <p:cond delay="0"/>
                                  </p:stCondLst>
                                  <p:childTnLst>
                                    <p:set>
                                      <p:cBhvr additive="repl">
                                        <p:cTn id="42" dur="1" fill="hold">
                                          <p:stCondLst>
                                            <p:cond delay="0"/>
                                          </p:stCondLst>
                                        </p:cTn>
                                        <p:tgtEl>
                                          <p:spTgt spid="1435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14348"/>
                                        </p:tgtEl>
                                        <p:attrNameLst>
                                          <p:attrName>style.visibility</p:attrName>
                                        </p:attrNameLst>
                                      </p:cBhvr>
                                      <p:to>
                                        <p:strVal val="visible"/>
                                      </p:to>
                                    </p:set>
                                  </p:childTnLst>
                                </p:cTn>
                              </p:par>
                              <p:par>
                                <p:cTn id="47" presetID="1" presetClass="entr" fill="hold" nodeType="withEffect">
                                  <p:stCondLst>
                                    <p:cond delay="0"/>
                                  </p:stCondLst>
                                  <p:childTnLst>
                                    <p:set>
                                      <p:cBhvr additive="repl">
                                        <p:cTn id="48" dur="1" fill="hold">
                                          <p:stCondLst>
                                            <p:cond delay="0"/>
                                          </p:stCondLst>
                                        </p:cTn>
                                        <p:tgtEl>
                                          <p:spTgt spid="14349"/>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14350"/>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4353"/>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14354"/>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fill="hold" nodeType="clickEffect">
                                  <p:stCondLst>
                                    <p:cond delay="0"/>
                                  </p:stCondLst>
                                  <p:childTnLst>
                                    <p:set>
                                      <p:cBhvr additive="repl">
                                        <p:cTn id="60" dur="1" fill="hold">
                                          <p:stCondLst>
                                            <p:cond delay="0"/>
                                          </p:stCondLst>
                                        </p:cTn>
                                        <p:tgtEl>
                                          <p:spTgt spid="14355"/>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14356"/>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fill="hold" nodeType="clickEffect">
                                  <p:stCondLst>
                                    <p:cond delay="0"/>
                                  </p:stCondLst>
                                  <p:childTnLst>
                                    <p:set>
                                      <p:cBhvr additive="repl">
                                        <p:cTn id="66" dur="1" fill="hold">
                                          <p:stCondLst>
                                            <p:cond delay="0"/>
                                          </p:stCondLst>
                                        </p:cTn>
                                        <p:tgtEl>
                                          <p:spTgt spid="14357"/>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fill="hold" nodeType="clickEffect">
                                  <p:stCondLst>
                                    <p:cond delay="0"/>
                                  </p:stCondLst>
                                  <p:childTnLst>
                                    <p:set>
                                      <p:cBhvr additive="repl">
                                        <p:cTn id="70" dur="1" fill="hold">
                                          <p:stCondLst>
                                            <p:cond delay="0"/>
                                          </p:stCondLst>
                                        </p:cTn>
                                        <p:tgtEl>
                                          <p:spTgt spid="143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6" grpId="0" animBg="1"/>
      <p:bldP spid="1434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a:extLst>
              <a:ext uri="{FF2B5EF4-FFF2-40B4-BE49-F238E27FC236}">
                <a16:creationId xmlns:a16="http://schemas.microsoft.com/office/drawing/2014/main" id="{B7C0656B-E463-C344-9B3B-CD0665AC8079}"/>
              </a:ext>
            </a:extLst>
          </p:cNvPr>
          <p:cNvSpPr>
            <a:spLocks noChangeArrowheads="1"/>
          </p:cNvSpPr>
          <p:nvPr/>
        </p:nvSpPr>
        <p:spPr bwMode="auto">
          <a:xfrm>
            <a:off x="250825" y="115888"/>
            <a:ext cx="8101013" cy="947737"/>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Energía almacenada en un condensador</a:t>
            </a:r>
          </a:p>
        </p:txBody>
      </p:sp>
      <p:sp>
        <p:nvSpPr>
          <p:cNvPr id="15362" name="Rectangle 2">
            <a:extLst>
              <a:ext uri="{FF2B5EF4-FFF2-40B4-BE49-F238E27FC236}">
                <a16:creationId xmlns:a16="http://schemas.microsoft.com/office/drawing/2014/main" id="{E3618A9F-30D9-9B4E-8434-3A55A790B39A}"/>
              </a:ext>
            </a:extLst>
          </p:cNvPr>
          <p:cNvSpPr>
            <a:spLocks noChangeArrowheads="1"/>
          </p:cNvSpPr>
          <p:nvPr/>
        </p:nvSpPr>
        <p:spPr bwMode="auto">
          <a:xfrm>
            <a:off x="250825" y="836613"/>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 capacitor almacena energía y esta energía es igual al trabajo requerido para mover cargas entre una placa y otra.  </a:t>
            </a:r>
          </a:p>
        </p:txBody>
      </p:sp>
      <p:pic>
        <p:nvPicPr>
          <p:cNvPr id="15363" name="Picture 3">
            <a:extLst>
              <a:ext uri="{FF2B5EF4-FFF2-40B4-BE49-F238E27FC236}">
                <a16:creationId xmlns:a16="http://schemas.microsoft.com/office/drawing/2014/main" id="{DE8A441E-3E55-7F42-8BBA-F78C2B77C8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363" y="1524000"/>
            <a:ext cx="1500187"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4" name="Rectangle 4">
            <a:extLst>
              <a:ext uri="{FF2B5EF4-FFF2-40B4-BE49-F238E27FC236}">
                <a16:creationId xmlns:a16="http://schemas.microsoft.com/office/drawing/2014/main" id="{E4D716B4-EEFB-B04A-AD99-E3FC6307112A}"/>
              </a:ext>
            </a:extLst>
          </p:cNvPr>
          <p:cNvSpPr>
            <a:spLocks noChangeArrowheads="1"/>
          </p:cNvSpPr>
          <p:nvPr/>
        </p:nvSpPr>
        <p:spPr bwMode="auto">
          <a:xfrm>
            <a:off x="2339975" y="1587500"/>
            <a:ext cx="133191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Pero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V=q/C</a:t>
            </a:r>
          </a:p>
        </p:txBody>
      </p:sp>
      <p:pic>
        <p:nvPicPr>
          <p:cNvPr id="15365" name="Picture 5">
            <a:extLst>
              <a:ext uri="{FF2B5EF4-FFF2-40B4-BE49-F238E27FC236}">
                <a16:creationId xmlns:a16="http://schemas.microsoft.com/office/drawing/2014/main" id="{7360B23E-B37F-F44D-87AB-6FFE623683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70325" y="1427163"/>
            <a:ext cx="140811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6" name="Picture 6">
            <a:extLst>
              <a:ext uri="{FF2B5EF4-FFF2-40B4-BE49-F238E27FC236}">
                <a16:creationId xmlns:a16="http://schemas.microsoft.com/office/drawing/2014/main" id="{26029DED-1F0C-A145-B7FF-2B303462B47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363" y="2163763"/>
            <a:ext cx="1695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7" name="Picture 7">
            <a:extLst>
              <a:ext uri="{FF2B5EF4-FFF2-40B4-BE49-F238E27FC236}">
                <a16:creationId xmlns:a16="http://schemas.microsoft.com/office/drawing/2014/main" id="{073F53EF-5C62-7947-B62A-8078327A8CC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78100" y="2206625"/>
            <a:ext cx="10858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8" name="Rectangle 8">
            <a:extLst>
              <a:ext uri="{FF2B5EF4-FFF2-40B4-BE49-F238E27FC236}">
                <a16:creationId xmlns:a16="http://schemas.microsoft.com/office/drawing/2014/main" id="{A95F3485-5FA5-B944-B067-C860BE2FA627}"/>
              </a:ext>
            </a:extLst>
          </p:cNvPr>
          <p:cNvSpPr>
            <a:spLocks noChangeArrowheads="1"/>
          </p:cNvSpPr>
          <p:nvPr/>
        </p:nvSpPr>
        <p:spPr bwMode="auto">
          <a:xfrm>
            <a:off x="319088" y="294163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El trabajo requerido en cargar un capacitor se «almacena» en forma de energía potencial eléctrica</a:t>
            </a:r>
          </a:p>
        </p:txBody>
      </p:sp>
      <p:pic>
        <p:nvPicPr>
          <p:cNvPr id="15369" name="Picture 9">
            <a:extLst>
              <a:ext uri="{FF2B5EF4-FFF2-40B4-BE49-F238E27FC236}">
                <a16:creationId xmlns:a16="http://schemas.microsoft.com/office/drawing/2014/main" id="{C7F33CFF-24EF-DE45-ABE3-EC879772D9F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7363" y="3432175"/>
            <a:ext cx="203676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0" name="Rectangle 10">
            <a:extLst>
              <a:ext uri="{FF2B5EF4-FFF2-40B4-BE49-F238E27FC236}">
                <a16:creationId xmlns:a16="http://schemas.microsoft.com/office/drawing/2014/main" id="{5DB3FAB0-D971-D249-AE4E-48F7D876BBBC}"/>
              </a:ext>
            </a:extLst>
          </p:cNvPr>
          <p:cNvSpPr>
            <a:spLocks noChangeArrowheads="1"/>
          </p:cNvSpPr>
          <p:nvPr/>
        </p:nvSpPr>
        <p:spPr bwMode="auto">
          <a:xfrm>
            <a:off x="263525" y="4144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376092"/>
                </a:solidFill>
                <a:latin typeface="Comic Sans MS" panose="030F0902030302020204" pitchFamily="66" charset="0"/>
              </a:rPr>
              <a:t>En el caso de un condensador de placas paralelas</a:t>
            </a:r>
          </a:p>
        </p:txBody>
      </p:sp>
      <p:pic>
        <p:nvPicPr>
          <p:cNvPr id="15371" name="Picture 11">
            <a:extLst>
              <a:ext uri="{FF2B5EF4-FFF2-40B4-BE49-F238E27FC236}">
                <a16:creationId xmlns:a16="http://schemas.microsoft.com/office/drawing/2014/main" id="{EC9F1FB5-B212-DD4F-9AC4-D99FB9E9359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4800" y="4621213"/>
            <a:ext cx="3230563"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72" name="Picture 12">
            <a:extLst>
              <a:ext uri="{FF2B5EF4-FFF2-40B4-BE49-F238E27FC236}">
                <a16:creationId xmlns:a16="http://schemas.microsoft.com/office/drawing/2014/main" id="{D33D068A-85AD-894F-B6C7-65B0F0E2AD1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04800" y="5486400"/>
            <a:ext cx="1920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3" name="Rectangle 13">
            <a:extLst>
              <a:ext uri="{FF2B5EF4-FFF2-40B4-BE49-F238E27FC236}">
                <a16:creationId xmlns:a16="http://schemas.microsoft.com/office/drawing/2014/main" id="{E71C59BF-F807-4045-9317-9E949AA5B3CA}"/>
              </a:ext>
            </a:extLst>
          </p:cNvPr>
          <p:cNvSpPr>
            <a:spLocks noChangeArrowheads="1"/>
          </p:cNvSpPr>
          <p:nvPr/>
        </p:nvSpPr>
        <p:spPr bwMode="auto">
          <a:xfrm>
            <a:off x="2644775" y="5607050"/>
            <a:ext cx="1785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O energía por unidad de volumen </a:t>
            </a:r>
          </a:p>
        </p:txBody>
      </p:sp>
      <p:pic>
        <p:nvPicPr>
          <p:cNvPr id="15374" name="Picture 14">
            <a:extLst>
              <a:ext uri="{FF2B5EF4-FFF2-40B4-BE49-F238E27FC236}">
                <a16:creationId xmlns:a16="http://schemas.microsoft.com/office/drawing/2014/main" id="{573607D4-A8AF-364D-8597-7BCF1DB8437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54563" y="5486400"/>
            <a:ext cx="2079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53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53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536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536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536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536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536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536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537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537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537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15373"/>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53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72B1FC-77B9-D94B-A8D1-175A3B789084}"/>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Rectangle 2">
            <a:extLst>
              <a:ext uri="{FF2B5EF4-FFF2-40B4-BE49-F238E27FC236}">
                <a16:creationId xmlns:a16="http://schemas.microsoft.com/office/drawing/2014/main" id="{1C98D6EC-F46C-FC44-9134-A8569D6A95BF}"/>
              </a:ext>
            </a:extLst>
          </p:cNvPr>
          <p:cNvSpPr>
            <a:spLocks noChangeArrowheads="1"/>
          </p:cNvSpPr>
          <p:nvPr/>
        </p:nvSpPr>
        <p:spPr bwMode="auto">
          <a:xfrm>
            <a:off x="467544" y="749174"/>
            <a:ext cx="7272808"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ES" altLang="es-CL" sz="1400" dirty="0">
                <a:solidFill>
                  <a:srgbClr val="002060"/>
                </a:solidFill>
                <a:latin typeface="Comic Sans MS" panose="030F0902030302020204" pitchFamily="66" charset="0"/>
              </a:rPr>
              <a:t>(a) Determine la capacitancia equivalente del siguiente circuito de condensadores, donde C</a:t>
            </a:r>
            <a:r>
              <a:rPr lang="es-ES" altLang="es-CL" sz="1400" baseline="-25000" dirty="0">
                <a:solidFill>
                  <a:srgbClr val="002060"/>
                </a:solidFill>
                <a:latin typeface="Comic Sans MS" panose="030F0902030302020204" pitchFamily="66" charset="0"/>
              </a:rPr>
              <a:t>1</a:t>
            </a:r>
            <a:r>
              <a:rPr lang="es-ES" altLang="es-CL" sz="1400" dirty="0">
                <a:solidFill>
                  <a:srgbClr val="002060"/>
                </a:solidFill>
                <a:latin typeface="Comic Sans MS" panose="030F0902030302020204" pitchFamily="66" charset="0"/>
              </a:rPr>
              <a:t>= 10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2</a:t>
            </a:r>
            <a:r>
              <a:rPr lang="es-ES" altLang="es-CL" sz="1400" dirty="0">
                <a:solidFill>
                  <a:srgbClr val="002060"/>
                </a:solidFill>
                <a:latin typeface="Comic Sans MS" panose="030F0902030302020204" pitchFamily="66" charset="0"/>
              </a:rPr>
              <a:t>= 5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3</a:t>
            </a:r>
            <a:r>
              <a:rPr lang="es-ES" altLang="es-CL" sz="1400" dirty="0">
                <a:solidFill>
                  <a:srgbClr val="002060"/>
                </a:solidFill>
                <a:latin typeface="Comic Sans MS" panose="030F0902030302020204" pitchFamily="66" charset="0"/>
              </a:rPr>
              <a:t>= 8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y 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1 </a:t>
            </a:r>
            <a:r>
              <a:rPr lang="es-ES" altLang="es-CL" sz="1400" dirty="0" err="1">
                <a:solidFill>
                  <a:srgbClr val="002060"/>
                </a:solidFill>
                <a:latin typeface="Comic Sans MS" panose="030F0902030302020204" pitchFamily="66" charset="0"/>
              </a:rPr>
              <a:t>pF</a:t>
            </a:r>
            <a:endParaRPr lang="es-ES" altLang="es-CL" sz="1400" dirty="0">
              <a:solidFill>
                <a:srgbClr val="002060"/>
              </a:solidFill>
              <a:latin typeface="Comic Sans MS" panose="030F0902030302020204" pitchFamily="66" charset="0"/>
            </a:endParaRPr>
          </a:p>
          <a:p>
            <a:pPr algn="just" eaLnBrk="1" hangingPunct="1">
              <a:buSzPct val="100000"/>
            </a:pPr>
            <a:r>
              <a:rPr lang="es-CL" altLang="es-CL" sz="1400" dirty="0">
                <a:solidFill>
                  <a:srgbClr val="002060"/>
                </a:solidFill>
                <a:latin typeface="Comic Sans MS" panose="030F0902030302020204" pitchFamily="66" charset="0"/>
              </a:rPr>
              <a:t>(b) Determine la carga y diferencia de potencial del condensadror </a:t>
            </a:r>
            <a:r>
              <a:rPr lang="es-ES" altLang="es-CL" sz="1400" dirty="0">
                <a:solidFill>
                  <a:srgbClr val="002060"/>
                </a:solidFill>
                <a:latin typeface="Comic Sans MS" panose="030F0902030302020204" pitchFamily="66" charset="0"/>
              </a:rPr>
              <a:t>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si entre los puntos a y b se conecta una batería de 10 V</a:t>
            </a:r>
            <a:endParaRPr lang="es-CL" altLang="es-CL" sz="1400" dirty="0">
              <a:solidFill>
                <a:srgbClr val="002060"/>
              </a:solidFill>
              <a:latin typeface="Comic Sans MS" panose="030F0902030302020204" pitchFamily="66" charset="0"/>
            </a:endParaRPr>
          </a:p>
        </p:txBody>
      </p:sp>
      <p:pic>
        <p:nvPicPr>
          <p:cNvPr id="4" name="Imagen 3">
            <a:extLst>
              <a:ext uri="{FF2B5EF4-FFF2-40B4-BE49-F238E27FC236}">
                <a16:creationId xmlns:a16="http://schemas.microsoft.com/office/drawing/2014/main" id="{30D6EC5C-502E-974F-9D9E-8ABEAB061ED2}"/>
              </a:ext>
            </a:extLst>
          </p:cNvPr>
          <p:cNvPicPr>
            <a:picLocks noChangeAspect="1"/>
          </p:cNvPicPr>
          <p:nvPr/>
        </p:nvPicPr>
        <p:blipFill>
          <a:blip r:embed="rId2" cstate="print"/>
          <a:stretch>
            <a:fillRect/>
          </a:stretch>
        </p:blipFill>
        <p:spPr>
          <a:xfrm>
            <a:off x="539552" y="1849554"/>
            <a:ext cx="2088232" cy="2841879"/>
          </a:xfrm>
          <a:prstGeom prst="rect">
            <a:avLst/>
          </a:prstGeom>
        </p:spPr>
      </p:pic>
    </p:spTree>
    <p:extLst>
      <p:ext uri="{BB962C8B-B14F-4D97-AF65-F5344CB8AC3E}">
        <p14:creationId xmlns:p14="http://schemas.microsoft.com/office/powerpoint/2010/main" val="140823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E1EA4-E868-E64E-A849-A69A9C8C6AAA}"/>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mc:AlternateContent xmlns:mc="http://schemas.openxmlformats.org/markup-compatibility/2006" xmlns:a14="http://schemas.microsoft.com/office/drawing/2010/main">
        <mc:Choice Requires="a14">
          <p:sp>
            <p:nvSpPr>
              <p:cNvPr id="5" name="Rectangle 2">
                <a:extLst>
                  <a:ext uri="{FF2B5EF4-FFF2-40B4-BE49-F238E27FC236}">
                    <a16:creationId xmlns:a16="http://schemas.microsoft.com/office/drawing/2014/main" id="{3A7060E5-B556-0446-AB35-2263257649FC}"/>
                  </a:ext>
                </a:extLst>
              </p:cNvPr>
              <p:cNvSpPr>
                <a:spLocks noChangeArrowheads="1"/>
              </p:cNvSpPr>
              <p:nvPr/>
            </p:nvSpPr>
            <p:spPr bwMode="auto">
              <a:xfrm>
                <a:off x="467544" y="749174"/>
                <a:ext cx="7272808" cy="1351461"/>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2</a:t>
                </a:r>
                <a14:m>
                  <m:oMath xmlns:m="http://schemas.openxmlformats.org/officeDocument/2006/math">
                    <m:r>
                      <a:rPr lang="es-CL" altLang="es-CL" sz="1400" i="1" smtClean="0">
                        <a:solidFill>
                          <a:srgbClr val="002060"/>
                        </a:solidFill>
                        <a:latin typeface="Cambria Math" panose="02040503050406030204" pitchFamily="18" charset="0"/>
                        <a:ea typeface="Cambria Math" panose="02040503050406030204" pitchFamily="18" charset="0"/>
                      </a:rPr>
                      <m:t>𝜇</m:t>
                    </m:r>
                    <m:r>
                      <a:rPr lang="es-ES" altLang="es-CL" sz="1400" b="0" i="1" smtClean="0">
                        <a:solidFill>
                          <a:srgbClr val="002060"/>
                        </a:solidFill>
                        <a:latin typeface="Cambria Math" panose="02040503050406030204" pitchFamily="18" charset="0"/>
                        <a:ea typeface="Cambria Math" panose="02040503050406030204" pitchFamily="18" charset="0"/>
                      </a:rPr>
                      <m:t>𝐹</m:t>
                    </m:r>
                  </m:oMath>
                </a14:m>
                <a:r>
                  <a:rPr lang="es-CL" altLang="es-CL" sz="1400" dirty="0">
                    <a:solidFill>
                      <a:srgbClr val="002060"/>
                    </a:solidFill>
                    <a:latin typeface="Comic Sans MS" panose="030F0902030302020204" pitchFamily="66" charset="0"/>
                  </a:rPr>
                  <a:t> se carga hasta que alcanza una diferencia de potencial de 12 V y a continuación se desconecta de la batería. Cuando se conecta a un segundo condensador (inicialmente descargado) en paralelo a este condensador, la diferencia de potencial disminuye hasta 4 V ¿Cuál es la capacitancia del segundo condensador?   </a:t>
                </a:r>
              </a:p>
            </p:txBody>
          </p:sp>
        </mc:Choice>
        <mc:Fallback xmlns="">
          <p:sp>
            <p:nvSpPr>
              <p:cNvPr id="5" name="Rectangle 2">
                <a:extLst>
                  <a:ext uri="{FF2B5EF4-FFF2-40B4-BE49-F238E27FC236}">
                    <a16:creationId xmlns:a16="http://schemas.microsoft.com/office/drawing/2014/main" id="{3A7060E5-B556-0446-AB35-2263257649FC}"/>
                  </a:ext>
                </a:extLst>
              </p:cNvPr>
              <p:cNvSpPr>
                <a:spLocks noRot="1" noChangeAspect="1" noMove="1" noResize="1" noEditPoints="1" noAdjustHandles="1" noChangeArrowheads="1" noChangeShapeType="1" noTextEdit="1"/>
              </p:cNvSpPr>
              <p:nvPr/>
            </p:nvSpPr>
            <p:spPr bwMode="auto">
              <a:xfrm>
                <a:off x="467544" y="749174"/>
                <a:ext cx="7272808" cy="1351461"/>
              </a:xfrm>
              <a:prstGeom prst="rect">
                <a:avLst/>
              </a:prstGeom>
              <a:blipFill>
                <a:blip r:embed="rId2"/>
                <a:stretch>
                  <a:fillRect l="-174" r="-348" b="-4673"/>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r>
                  <a:rPr lang="es-CL">
                    <a:noFill/>
                  </a:rPr>
                  <a:t> </a:t>
                </a:r>
              </a:p>
            </p:txBody>
          </p:sp>
        </mc:Fallback>
      </mc:AlternateContent>
    </p:spTree>
    <p:extLst>
      <p:ext uri="{BB962C8B-B14F-4D97-AF65-F5344CB8AC3E}">
        <p14:creationId xmlns:p14="http://schemas.microsoft.com/office/powerpoint/2010/main" val="111271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Calibri"/>
        <a:ea typeface="Arial Unicode MS"/>
        <a:cs typeface="Arial Unicode MS"/>
      </a:majorFont>
      <a:minorFont>
        <a:latin typeface="Calibri"/>
        <a:ea typeface="Arial Unicode MS"/>
        <a:cs typeface="Arial Unicode M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1460</TotalTime>
  <Words>1059</Words>
  <Application>Microsoft Office PowerPoint</Application>
  <PresentationFormat>Presentación en pantalla (4:3)</PresentationFormat>
  <Paragraphs>98</Paragraphs>
  <Slides>21</Slides>
  <Notes>13</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21</vt:i4>
      </vt:variant>
    </vt:vector>
  </HeadingPairs>
  <TitlesOfParts>
    <vt:vector size="28" baseType="lpstr">
      <vt:lpstr>Microsoft YaHei</vt:lpstr>
      <vt:lpstr>Arial</vt:lpstr>
      <vt:lpstr>Calibri</vt:lpstr>
      <vt:lpstr>Cambria Math</vt:lpstr>
      <vt:lpstr>Comic Sans MS</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dc:creator>
  <cp:lastModifiedBy>Matias Ignacio Garrido Pedreros</cp:lastModifiedBy>
  <cp:revision>23</cp:revision>
  <cp:lastPrinted>1601-01-01T00:00:00Z</cp:lastPrinted>
  <dcterms:created xsi:type="dcterms:W3CDTF">2012-04-08T21:01:40Z</dcterms:created>
  <dcterms:modified xsi:type="dcterms:W3CDTF">2025-05-07T19:04:25Z</dcterms:modified>
</cp:coreProperties>
</file>