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339" r:id="rId5"/>
    <p:sldId id="340" r:id="rId6"/>
    <p:sldId id="341" r:id="rId7"/>
    <p:sldId id="342" r:id="rId8"/>
    <p:sldId id="343" r:id="rId9"/>
    <p:sldId id="344" r:id="rId10"/>
    <p:sldId id="345" r:id="rId11"/>
    <p:sldId id="346" r:id="rId12"/>
    <p:sldId id="259" r:id="rId13"/>
    <p:sldId id="347" r:id="rId14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4729"/>
  </p:normalViewPr>
  <p:slideViewPr>
    <p:cSldViewPr snapToGrid="0">
      <p:cViewPr varScale="1">
        <p:scale>
          <a:sx n="91" d="100"/>
          <a:sy n="91" d="100"/>
        </p:scale>
        <p:origin x="1136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FEFE5-914A-5234-D1C4-B2E82EF73B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2CDFF5-208A-FC95-5BB6-4A7B3F3B9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CF065-7C6E-6142-09F7-B1ED0BD85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F1D46-1EA8-1B64-0FAE-2B0ED28E2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0826A8-3236-1375-CC84-08E6F2B06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04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0B85B3-DECC-35C2-A57F-9479EDF8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6D2913-D90E-A34C-C319-EDBCC77E3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646F68-2009-B71E-3E08-CF6A43D95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AF69EB-8F8F-0A4C-5033-B54443171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470C9F-938C-DE58-C4D6-B01F5527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2944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B473E1-2B62-E86B-885B-0143636A6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D956DE-9D63-243D-B31D-F4B07B223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75CA07-BC5F-FF0F-06BC-CB2A8A83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730633-7C48-E51E-F567-59D61AB2B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5A69EE-86EF-77CC-9C7A-268F12F9D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075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878E57-8639-437E-9C5B-8CF7A8FC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1EEF3B-0B9A-F1EC-ADAF-E5B0531C63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E75AD2-E586-C9CA-2E8C-EF37394D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93285F-D3A2-4874-18A0-7AC33ECD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FC5CB7-0107-90E4-66B4-8CB9793A7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C05F10-770A-3322-1D01-125678C66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513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CF5603-16E2-91AB-3951-28AB8EA8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964DB9-ABB9-0383-803E-09E058B47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EFED2F-3F06-6EC1-E060-3FD23FAAB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85418FB-BC9E-DBE9-DDC4-9CB93DB3B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D893EF-4A83-4214-D4A2-55018C410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BBB4382-4D81-8ADC-2F42-B843BB418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9B3D4B-F17F-1E7A-B110-F1915C0C3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19A5FF-5702-66DB-7A45-1384106DC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569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DD8C0-50A5-9394-6CBA-06B523F4A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8415C8-59C6-57A9-980D-AE0060D3E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98382F-7510-F258-A8D1-15509065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F4CC7A-CF0A-B247-571D-5260512F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674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DE25C1-F5BA-C7E5-DDA7-5F2F1AB70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49F20C-0CFD-397E-D4E2-266C2401D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0C8072-1C6F-8F3B-670F-80BA84C95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89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3DC7D1-A0B3-8F2A-EA3C-2545AD268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020CA-E0DA-8C32-A3EB-6C37F8306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0D547E-3B6D-59C5-18FC-E8ADBB8AE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FD24E7-A6DF-5D9C-C29F-E75CB0ED2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CEB953-2013-2E60-6AD5-B19BB1C3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F20D67-EEFF-046E-1FF1-589649A1F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558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D46F8B-3879-D9FD-CD44-0314F16A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59BA98-AA45-9032-00D9-7F84FE4EC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EC965C-CBA1-6ACE-048F-BBE30D102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99E90D-9027-3645-76AF-7DE9CF71F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D97A64E-0037-5E40-125C-ACB385E4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BBDD4D-92FC-8236-9A41-47AB16AB2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6567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E8BE4C-626C-9ADB-0D9B-22FDA65F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25C1E4-15E4-FE8C-D371-49BA9515B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CF5181-3CBB-2AB1-4012-8F93B3301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9B59A8-7A87-61EC-1B3F-2395F4B6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3C07A5-B6B2-81A0-229D-AAEE5D7E6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498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437818-48FF-3117-C9DE-A50C8FE362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F34550-323F-30CD-B6A5-FEBAF0A23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7DE153-0E17-4241-C6D7-3BD7C1277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F97C7E-C548-59B1-B054-DF644034D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97694A-5CF8-08B7-A2AE-2B6832EB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224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72A0CE3-5745-C6C4-0AAA-09942BD00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58F004-FB25-6B89-C5BE-409311092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7833F6-150A-4D20-3CDC-F3EC5F7C47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7B14C-7FEF-FD4A-9889-D3A6E6981573}" type="datetimeFigureOut">
              <a:rPr lang="es-ES_tradnl" smtClean="0"/>
              <a:t>9/2/25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6A7045-D4C1-0EB7-EF69-04EE5ACAF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934154-18BF-7567-C801-89FA0B62A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79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hFmgOFJk6Q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The Fall of France in 1940 | English Heritage">
            <a:extLst>
              <a:ext uri="{FF2B5EF4-FFF2-40B4-BE49-F238E27FC236}">
                <a16:creationId xmlns:a16="http://schemas.microsoft.com/office/drawing/2014/main" id="{C83BD7DF-079F-5275-4191-111F86562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9" r="5625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0" name="Rectangle 103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B7B789E-2F92-C1D3-629E-E1A1C3F72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sz="5200" dirty="0">
                <a:solidFill>
                  <a:srgbClr val="FFFFFF"/>
                </a:solidFill>
              </a:rPr>
              <a:t>CAMPAÑA DE 1940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63A9B60-B7D4-376F-EA05-1FDBA8AC6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dirty="0" err="1">
                <a:solidFill>
                  <a:srgbClr val="FFFFFF"/>
                </a:solidFill>
              </a:rPr>
              <a:t>CC°</a:t>
            </a:r>
            <a:r>
              <a:rPr lang="es-ES_tradnl" dirty="0">
                <a:solidFill>
                  <a:srgbClr val="FFFFFF"/>
                </a:solidFill>
              </a:rPr>
              <a:t> IM F. VON DER WETH P.</a:t>
            </a:r>
          </a:p>
          <a:p>
            <a:r>
              <a:rPr lang="es-ES_tradnl" dirty="0">
                <a:solidFill>
                  <a:srgbClr val="FFFFFF"/>
                </a:solidFill>
              </a:rPr>
              <a:t>TÁCTICA </a:t>
            </a:r>
          </a:p>
        </p:txBody>
      </p:sp>
    </p:spTree>
    <p:extLst>
      <p:ext uri="{BB962C8B-B14F-4D97-AF65-F5344CB8AC3E}">
        <p14:creationId xmlns:p14="http://schemas.microsoft.com/office/powerpoint/2010/main" val="1506409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5B2DA56-5038-1931-3018-208A7D984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Temario </a:t>
            </a:r>
          </a:p>
        </p:txBody>
      </p:sp>
      <p:sp>
        <p:nvSpPr>
          <p:cNvPr id="717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112083-616D-70CE-D919-777532220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200" dirty="0"/>
              <a:t>Contexto </a:t>
            </a:r>
          </a:p>
          <a:p>
            <a:pPr marL="0" indent="0">
              <a:buNone/>
            </a:pPr>
            <a:r>
              <a:rPr lang="es-ES_tradnl" sz="2200" dirty="0"/>
              <a:t>Contexto aliado</a:t>
            </a:r>
          </a:p>
          <a:p>
            <a:pPr marL="0" indent="0">
              <a:buNone/>
            </a:pPr>
            <a:r>
              <a:rPr lang="es-ES_tradnl" sz="2200" dirty="0"/>
              <a:t>Análisis de la campaña </a:t>
            </a:r>
          </a:p>
          <a:p>
            <a:pPr marL="0" indent="0">
              <a:buNone/>
            </a:pPr>
            <a:r>
              <a:rPr lang="es-ES_tradnl" sz="2200" dirty="0"/>
              <a:t>Actividad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846BAC7-6A7E-D20B-3F85-EDA0DB733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r="19597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08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84" y="981203"/>
            <a:ext cx="3438144" cy="525779"/>
          </a:xfrm>
        </p:spPr>
        <p:txBody>
          <a:bodyPr anchor="b">
            <a:normAutofit/>
          </a:bodyPr>
          <a:lstStyle/>
          <a:p>
            <a:r>
              <a:rPr lang="es-ES_tradnl" sz="2800" b="1" i="1" dirty="0"/>
              <a:t>Contexto</a:t>
            </a: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DC7CB05B-D5DF-15FB-2FF0-E27865901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324" y="1807972"/>
            <a:ext cx="5434432" cy="401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EF1D3D99-324F-A6C7-140E-C783817AF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73" y="1835404"/>
            <a:ext cx="4827168" cy="398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60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1F3590-7961-6441-37F4-0EAFDAB5F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Elementos multimedia en línea 5" descr="First Battle of the Marne in 1 minute using Google Earth">
            <a:hlinkClick r:id="" action="ppaction://media"/>
            <a:extLst>
              <a:ext uri="{FF2B5EF4-FFF2-40B4-BE49-F238E27FC236}">
                <a16:creationId xmlns:a16="http://schemas.microsoft.com/office/drawing/2014/main" id="{3978FD1F-629B-76AC-CDC0-53353BE428A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98722" y="774858"/>
            <a:ext cx="9680758" cy="546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1F3590-7961-6441-37F4-0EAFDAB5F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World War I - Armistice, Treaty, Legacy | Britannica">
            <a:extLst>
              <a:ext uri="{FF2B5EF4-FFF2-40B4-BE49-F238E27FC236}">
                <a16:creationId xmlns:a16="http://schemas.microsoft.com/office/drawing/2014/main" id="{8AC68DAA-5FB8-F758-FD76-46EBFA41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" y="1420369"/>
            <a:ext cx="5475288" cy="40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AEDB4C20-B986-6FC2-2B20-43F8F7E4E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935" y="1420369"/>
            <a:ext cx="4681865" cy="40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676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EC95A-79FA-5CF8-EF5C-377B96602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606FC8-C934-214C-0A07-5CF7590A9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Nazi Party | Definition, Meaning, History, &amp; Facts | Britannica">
            <a:extLst>
              <a:ext uri="{FF2B5EF4-FFF2-40B4-BE49-F238E27FC236}">
                <a16:creationId xmlns:a16="http://schemas.microsoft.com/office/drawing/2014/main" id="{B1275163-EA0B-4BA6-8F70-D70FD7622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4" y="1690688"/>
            <a:ext cx="5453803" cy="387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AC409D0-F849-06B6-2E5C-9F5BF0570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1505"/>
            <a:ext cx="5434432" cy="401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763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5AD779-DC18-C176-E53C-A1AF0FA42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1E81D0-85CA-D2D7-90EC-1860DEE1B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Great Tactician Erich von Manstein in 1941. : r/WorldWar2">
            <a:extLst>
              <a:ext uri="{FF2B5EF4-FFF2-40B4-BE49-F238E27FC236}">
                <a16:creationId xmlns:a16="http://schemas.microsoft.com/office/drawing/2014/main" id="{4B1DADC1-9F9A-C4B4-4A3A-3B89ED595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541020"/>
            <a:ext cx="4310578" cy="577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anstein plan - Wikiwand">
            <a:extLst>
              <a:ext uri="{FF2B5EF4-FFF2-40B4-BE49-F238E27FC236}">
                <a16:creationId xmlns:a16="http://schemas.microsoft.com/office/drawing/2014/main" id="{418AC350-8D44-CA38-815A-CC018DD8C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778" y="1476375"/>
            <a:ext cx="5908652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668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11AFAD-74ED-9DE2-48AF-F5708F8EE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48AD6E6-873A-F195-7A14-392AD4324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6 de Maio de 1940 – Hoje na Segunda Guerra Mundial">
            <a:extLst>
              <a:ext uri="{FF2B5EF4-FFF2-40B4-BE49-F238E27FC236}">
                <a16:creationId xmlns:a16="http://schemas.microsoft.com/office/drawing/2014/main" id="{E6BA5CC0-DF56-2C8E-0A29-390F31946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" y="0"/>
            <a:ext cx="11567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302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1E15B7-95CE-D49B-71AA-678D58A0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88B387-92C6-F756-430B-BCB9213B4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134BB666-89A9-ED1C-93F8-702A2C8C7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05" y="787713"/>
            <a:ext cx="3334528" cy="486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ross-section Drawing Maginot Line On French-german: ilustración de stock  249572614 | Shutterstock">
            <a:extLst>
              <a:ext uri="{FF2B5EF4-FFF2-40B4-BE49-F238E27FC236}">
                <a16:creationId xmlns:a16="http://schemas.microsoft.com/office/drawing/2014/main" id="{3301F470-EAE3-D267-2AFE-E714E40B2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194" y="1122680"/>
            <a:ext cx="5579806" cy="461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190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506787-0BBC-3BF7-36F6-B169E1042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 (10 minutos/5 minutos)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CC005A-B5E2-1795-EAD7-7D60571F0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¿Cual era el diseño francés ante una eventual guerra con Alemania?</a:t>
            </a:r>
          </a:p>
          <a:p>
            <a:r>
              <a:rPr lang="es-ES_tradnl" dirty="0"/>
              <a:t>¿Cual era su principal debilidad?</a:t>
            </a:r>
          </a:p>
          <a:p>
            <a:r>
              <a:rPr lang="es-ES_tradnl" dirty="0"/>
              <a:t>¿Cómo lo aprovecharon los alemanes?</a:t>
            </a:r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07960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DEFA5-CF5F-6A55-4935-A22B16DB1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67F0E4-C677-FA66-D12F-75F9845B1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Temario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A6DFF3-1E8C-AB6D-3CFC-4EF6776C9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200" dirty="0"/>
              <a:t>Contexto </a:t>
            </a:r>
          </a:p>
          <a:p>
            <a:pPr marL="0" indent="0">
              <a:buNone/>
            </a:pPr>
            <a:r>
              <a:rPr lang="es-ES_tradnl" sz="2200" dirty="0"/>
              <a:t>Contexto aliado</a:t>
            </a:r>
          </a:p>
          <a:p>
            <a:pPr marL="0" indent="0">
              <a:buNone/>
            </a:pPr>
            <a:r>
              <a:rPr lang="es-ES_tradnl" sz="2200" dirty="0"/>
              <a:t>Análisis de la campaña </a:t>
            </a:r>
          </a:p>
          <a:p>
            <a:pPr marL="0" indent="0">
              <a:buNone/>
            </a:pPr>
            <a:r>
              <a:rPr lang="es-ES_tradnl" sz="2200" dirty="0"/>
              <a:t>Actividad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977295D-AB35-50B2-236C-9753330C9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r="19597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085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801" y="166028"/>
            <a:ext cx="522452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Actividad (30/45)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4CF518-88EC-5D95-733C-EDDABBA37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27" y="1744336"/>
            <a:ext cx="11750023" cy="3332489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¿Cual era el centro de gravedad francés en el área sur de la campaña? ¿Cuál era su vulnerabilidad crítica?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Bajo el concepto de superficies y vacíos ¿Qué vacíos aprovecharon los alemanes en el diseño defensivo francés?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Una vez definido el vacío ¿Cuál fue el esfuerzo principal alemán?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¿Qué diferencias en equipamiento y entrenamiento tenían ambas fuerzas?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¿Cómo era el sistema de liderazgo (mando y control) alemán?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¿Qué efectos de armas combinadas lograron integrar los alemanes? ¿Qué ventaja les trajo a los alemanes frente a los franceses?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¿Donde se ubicaban los lideres alemanes para conducir sus fuerzas?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¿Cómo eran los procesos de planificación alemanes?</a:t>
            </a:r>
          </a:p>
        </p:txBody>
      </p:sp>
    </p:spTree>
    <p:extLst>
      <p:ext uri="{BB962C8B-B14F-4D97-AF65-F5344CB8AC3E}">
        <p14:creationId xmlns:p14="http://schemas.microsoft.com/office/powerpoint/2010/main" val="297294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6A503-F3C2-BB50-00AF-C79DA8D9C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Fall of France in 1940 | English Heritage">
            <a:extLst>
              <a:ext uri="{FF2B5EF4-FFF2-40B4-BE49-F238E27FC236}">
                <a16:creationId xmlns:a16="http://schemas.microsoft.com/office/drawing/2014/main" id="{9059BF13-CE14-269A-078E-6D183E3BE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9" r="5625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0B8724-28EA-CACE-92A3-8CD1265439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sz="5200" dirty="0">
                <a:solidFill>
                  <a:srgbClr val="FFFFFF"/>
                </a:solidFill>
              </a:rPr>
              <a:t>CAMPAÑA DE 1940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4C4F71-3B1D-B39A-94C2-539E77163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dirty="0" err="1">
                <a:solidFill>
                  <a:srgbClr val="FFFFFF"/>
                </a:solidFill>
              </a:rPr>
              <a:t>CC°</a:t>
            </a:r>
            <a:r>
              <a:rPr lang="es-ES_tradnl" dirty="0">
                <a:solidFill>
                  <a:srgbClr val="FFFFFF"/>
                </a:solidFill>
              </a:rPr>
              <a:t> IM F. VON DER WETH P.</a:t>
            </a:r>
          </a:p>
          <a:p>
            <a:r>
              <a:rPr lang="es-ES_tradnl" dirty="0">
                <a:solidFill>
                  <a:srgbClr val="FFFFFF"/>
                </a:solidFill>
              </a:rPr>
              <a:t>TÁCTICA </a:t>
            </a:r>
          </a:p>
        </p:txBody>
      </p:sp>
    </p:spTree>
    <p:extLst>
      <p:ext uri="{BB962C8B-B14F-4D97-AF65-F5344CB8AC3E}">
        <p14:creationId xmlns:p14="http://schemas.microsoft.com/office/powerpoint/2010/main" val="17558386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211</Words>
  <Application>Microsoft Macintosh PowerPoint</Application>
  <PresentationFormat>Panorámica</PresentationFormat>
  <Paragraphs>30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de Office</vt:lpstr>
      <vt:lpstr>CAMPAÑA DE 1940</vt:lpstr>
      <vt:lpstr>Temario </vt:lpstr>
      <vt:lpstr>Contexto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Actividad (10 minutos/5 minutos) </vt:lpstr>
      <vt:lpstr>Temario </vt:lpstr>
      <vt:lpstr>Actividad (30/45)</vt:lpstr>
      <vt:lpstr>CAMPAÑA DE 1940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PILARES TÁCTICOS:  OFENSA, DEFENSA Y SEGURIDAD</dc:title>
  <dc:creator>federico vonderweth</dc:creator>
  <cp:lastModifiedBy>Friedrich von der Weth</cp:lastModifiedBy>
  <cp:revision>12</cp:revision>
  <dcterms:created xsi:type="dcterms:W3CDTF">2023-12-17T11:46:34Z</dcterms:created>
  <dcterms:modified xsi:type="dcterms:W3CDTF">2025-02-09T21:05:32Z</dcterms:modified>
</cp:coreProperties>
</file>