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5" Type="http://schemas.openxmlformats.org/officeDocument/2006/relationships/image" Target="../media/image-1-5.jp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video" Target="../media/media-2-1.mp4"/><Relationship Id="rId2" Type="http://schemas.microsoft.com/office/2007/relationships/media" Target="../media/media-2-1.mp4"/><Relationship Id="rId3" Type="http://schemas.openxmlformats.org/officeDocument/2006/relationships/image" Target="../media/image-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g"/><Relationship Id="rId2" Type="http://schemas.openxmlformats.org/officeDocument/2006/relationships/video" Target="../media/media-3-2.mp4"/><Relationship Id="rId3" Type="http://schemas.microsoft.com/office/2007/relationships/media" Target="../media/media-3-2.mp4"/><Relationship Id="rId4" Type="http://schemas.openxmlformats.org/officeDocument/2006/relationships/image" Target="../media/image-3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video" Target="../media/media-4-1.mp4"/><Relationship Id="rId2" Type="http://schemas.microsoft.com/office/2007/relationships/media" Target="../media/media-4-1.mp4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video" Target="../media/media-6-1.mp4"/><Relationship Id="rId2" Type="http://schemas.microsoft.com/office/2007/relationships/media" Target="../media/media-6-1.mp4"/><Relationship Id="rId3" Type="http://schemas.openxmlformats.org/officeDocument/2006/relationships/image" Target="../media/image-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video" Target="../media/media-8-1.mp4"/><Relationship Id="rId2" Type="http://schemas.microsoft.com/office/2007/relationships/media" Target="../media/media-8-1.mp4"/><Relationship Id="rId3" Type="http://schemas.openxmlformats.org/officeDocument/2006/relationships/image" Target="../media/image-8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g"/><Relationship Id="rId2" Type="http://schemas.openxmlformats.org/officeDocument/2006/relationships/image" Target="../media/image-9-2.jpg"/><Relationship Id="rId3" Type="http://schemas.openxmlformats.org/officeDocument/2006/relationships/image" Target="../media/image-9-3.jpg"/><Relationship Id="rId4" Type="http://schemas.openxmlformats.org/officeDocument/2006/relationships/image" Target="../media/image-9-4.jpg"/><Relationship Id="rId5" Type="http://schemas.openxmlformats.org/officeDocument/2006/relationships/image" Target="../media/image-9-5.jpg"/><Relationship Id="rId6" Type="http://schemas.openxmlformats.org/officeDocument/2006/relationships/image" Target="../media/image-9-6.jp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0-1.mp4"/><Relationship Id="rId2" Type="http://schemas.microsoft.com/office/2007/relationships/media" Target="../media/media-10-1.mp4"/><Relationship Id="rId3" Type="http://schemas.openxmlformats.org/officeDocument/2006/relationships/image" Target="../media/image-1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g"/><Relationship Id="rId2" Type="http://schemas.openxmlformats.org/officeDocument/2006/relationships/image" Target="../media/image-11-2.jp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hotos/explosion_tehran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5486400" cy="5143500"/>
          </a:xfrm>
          <a:prstGeom prst="rect">
            <a:avLst/>
          </a:prstGeom>
          <a:solidFill>
            <a:srgbClr val="0A1628">
              <a:alpha val="82000"/>
            </a:srgbClr>
          </a:solidFill>
          <a:ln w="12700">
            <a:solidFill>
              <a:srgbClr val="0A1628">
                <a:alpha val="8200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411480" y="365760"/>
            <a:ext cx="502920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spc="10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CONFLICTO</a:t>
            </a:r>
            <a:endParaRPr lang="en-US" sz="5000" dirty="0"/>
          </a:p>
        </p:txBody>
      </p:sp>
      <p:sp>
        <p:nvSpPr>
          <p:cNvPr id="6" name="Text 3"/>
          <p:cNvSpPr/>
          <p:nvPr/>
        </p:nvSpPr>
        <p:spPr>
          <a:xfrm>
            <a:off x="411480" y="1133856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· EE.UU. · ISRAEL</a:t>
            </a:r>
            <a:endParaRPr lang="en-US" sz="2600" dirty="0"/>
          </a:p>
        </p:txBody>
      </p:sp>
      <p:sp>
        <p:nvSpPr>
          <p:cNvPr id="7" name="Shape 4"/>
          <p:cNvSpPr/>
          <p:nvPr/>
        </p:nvSpPr>
        <p:spPr>
          <a:xfrm>
            <a:off x="411480" y="1783080"/>
            <a:ext cx="4572000" cy="45720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11480" y="1901952"/>
            <a:ext cx="457200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Orígenes  ·  Actores  ·  Escalada  ·  Repercusiones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2023 – 2026</a:t>
            </a:r>
            <a:endParaRPr lang="en-US" sz="1500" dirty="0"/>
          </a:p>
        </p:txBody>
      </p:sp>
      <p:pic>
        <p:nvPicPr>
          <p:cNvPr id="9" name="Image 1" descr="/home/claude/img/iranFla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880360"/>
            <a:ext cx="1188720" cy="749808"/>
          </a:xfrm>
          <a:prstGeom prst="rect">
            <a:avLst/>
          </a:prstGeom>
        </p:spPr>
      </p:pic>
      <p:pic>
        <p:nvPicPr>
          <p:cNvPr id="10" name="Image 2" descr="/home/claude/img/usaFlag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520" y="2880360"/>
            <a:ext cx="1188720" cy="749808"/>
          </a:xfrm>
          <a:prstGeom prst="rect">
            <a:avLst/>
          </a:prstGeom>
        </p:spPr>
      </p:pic>
      <p:pic>
        <p:nvPicPr>
          <p:cNvPr id="11" name="Image 3" descr="/home/claude/img/israelFlag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1840" y="2880360"/>
            <a:ext cx="1188720" cy="749808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457200" y="3657600"/>
            <a:ext cx="11887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</a:t>
            </a:r>
            <a:endParaRPr lang="en-US" sz="950" dirty="0"/>
          </a:p>
        </p:txBody>
      </p:sp>
      <p:sp>
        <p:nvSpPr>
          <p:cNvPr id="13" name="Text 7"/>
          <p:cNvSpPr/>
          <p:nvPr/>
        </p:nvSpPr>
        <p:spPr>
          <a:xfrm>
            <a:off x="1874520" y="3657600"/>
            <a:ext cx="11887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</a:t>
            </a:r>
            <a:endParaRPr lang="en-US" sz="950" dirty="0"/>
          </a:p>
        </p:txBody>
      </p:sp>
      <p:sp>
        <p:nvSpPr>
          <p:cNvPr id="14" name="Text 8"/>
          <p:cNvSpPr/>
          <p:nvPr/>
        </p:nvSpPr>
        <p:spPr>
          <a:xfrm>
            <a:off x="3291840" y="3657600"/>
            <a:ext cx="11887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</a:t>
            </a:r>
            <a:endParaRPr lang="en-US" sz="950" dirty="0"/>
          </a:p>
        </p:txBody>
      </p:sp>
      <p:sp>
        <p:nvSpPr>
          <p:cNvPr id="15" name="Shape 9"/>
          <p:cNvSpPr/>
          <p:nvPr/>
        </p:nvSpPr>
        <p:spPr>
          <a:xfrm>
            <a:off x="0" y="4526280"/>
            <a:ext cx="5486400" cy="365760"/>
          </a:xfrm>
          <a:prstGeom prst="rect">
            <a:avLst/>
          </a:prstGeom>
          <a:solidFill>
            <a:srgbClr val="000000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16" name="Text 10"/>
          <p:cNvSpPr/>
          <p:nvPr/>
        </p:nvSpPr>
        <p:spPr>
          <a:xfrm>
            <a:off x="182880" y="4535424"/>
            <a:ext cx="5120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spc="15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·  ARMADA DE CHILE  ·  2026</a:t>
            </a:r>
            <a:endParaRPr lang="en-US" sz="950" dirty="0"/>
          </a:p>
        </p:txBody>
      </p:sp>
      <p:pic>
        <p:nvPicPr>
          <p:cNvPr id="17" name="Image 4" descr="/home/claude/photos/oct7_attack.jp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9280" y="2743200"/>
            <a:ext cx="3291840" cy="2148840"/>
          </a:xfrm>
          <a:prstGeom prst="rect">
            <a:avLst/>
          </a:prstGeom>
        </p:spPr>
      </p:pic>
      <p:sp>
        <p:nvSpPr>
          <p:cNvPr id="18" name="Shape 11"/>
          <p:cNvSpPr/>
          <p:nvPr/>
        </p:nvSpPr>
        <p:spPr>
          <a:xfrm>
            <a:off x="5669280" y="2743200"/>
            <a:ext cx="3291840" cy="2148840"/>
          </a:xfrm>
          <a:prstGeom prst="rect">
            <a:avLst/>
          </a:prstGeom>
          <a:solidFill>
            <a:srgbClr val="0A1628">
              <a:alpha val="60000"/>
            </a:srgbClr>
          </a:solidFill>
          <a:ln w="12700">
            <a:solidFill>
              <a:srgbClr val="0A1628">
                <a:alpha val="60000"/>
              </a:srgbClr>
            </a:solidFill>
            <a:prstDash val="solid"/>
          </a:ln>
        </p:spPr>
      </p:sp>
      <p:sp>
        <p:nvSpPr>
          <p:cNvPr id="19" name="Text 12"/>
          <p:cNvSpPr/>
          <p:nvPr/>
        </p:nvSpPr>
        <p:spPr>
          <a:xfrm>
            <a:off x="5715000" y="4480560"/>
            <a:ext cx="3200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  VIDEO: 7 OCT 2023</a:t>
            </a:r>
            <a:endParaRPr 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50D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 1 · CRONOLOGÍA ANIMADA DEL CONFLICTO (18 segundos)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  Reproducir para ver la línea de tiempo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Video animado generado con datos de: Britannica / CFR / Wikipedia</a:t>
            </a:r>
            <a:endParaRPr lang="en-US" sz="8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097280" y="868680"/>
            <a:ext cx="6949440" cy="3913632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097280" y="4800600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 Animación interactiva — Desde la Revolución de 1979 hasta la Operación Epic Fury 2026</a:t>
            </a:r>
            <a:endParaRPr lang="en-US" sz="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62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· CONTEXTO HISTÓRICO Y ORIGEN DEL CONFLICTO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Desde 1979 hasta el detonante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Britannica / CFR / Wikipedia</a:t>
            </a:r>
            <a:endParaRPr lang="en-US" sz="800" dirty="0"/>
          </a:p>
        </p:txBody>
      </p:sp>
      <p:pic>
        <p:nvPicPr>
          <p:cNvPr id="8" name="Image 0" descr="/home/claude/photos/soleimani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896112"/>
            <a:ext cx="3017520" cy="233172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228600" y="896112"/>
            <a:ext cx="3017520" cy="2331720"/>
          </a:xfrm>
          <a:prstGeom prst="rect">
            <a:avLst/>
          </a:prstGeom>
          <a:solidFill>
            <a:srgbClr val="050D1A">
              <a:alpha val="58000"/>
            </a:srgbClr>
          </a:solidFill>
          <a:ln w="12700">
            <a:solidFill>
              <a:srgbClr val="050D1A">
                <a:alpha val="58000"/>
              </a:srgbClr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256032" y="3154680"/>
            <a:ext cx="296265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Gral. Qasem Soleimani (CGRI)</a:t>
            </a:r>
            <a:endParaRPr lang="en-US" sz="800" dirty="0"/>
          </a:p>
          <a:p>
            <a:pPr indent="0" marL="0">
              <a:buNone/>
            </a:pPr>
            <a:r>
              <a:rPr lang="en-US" sz="80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Asasinado por EE.UU. — 3 Ene 2020</a:t>
            </a:r>
            <a:endParaRPr lang="en-US" sz="800" dirty="0"/>
          </a:p>
          <a:p>
            <a:pPr indent="0" marL="0">
              <a:buNone/>
            </a:pPr>
            <a:r>
              <a:rPr lang="en-US" sz="80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Bagdad, Irak</a:t>
            </a:r>
            <a:endParaRPr lang="en-US" sz="800" dirty="0"/>
          </a:p>
        </p:txBody>
      </p:sp>
      <p:pic>
        <p:nvPicPr>
          <p:cNvPr id="4" name="Media 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8600" y="3639312"/>
            <a:ext cx="3017520" cy="1143000"/>
          </a:xfrm>
          <a:prstGeom prst="rect">
            <a:avLst/>
          </a:prstGeom>
        </p:spPr>
      </p:pic>
      <p:sp>
        <p:nvSpPr>
          <p:cNvPr id="12" name="Shape 8"/>
          <p:cNvSpPr/>
          <p:nvPr/>
        </p:nvSpPr>
        <p:spPr>
          <a:xfrm>
            <a:off x="228600" y="4736592"/>
            <a:ext cx="347472" cy="347472"/>
          </a:xfrm>
          <a:prstGeom prst="rect">
            <a:avLst/>
          </a:prstGeom>
          <a:solidFill>
            <a:srgbClr val="CC0000"/>
          </a:solidFill>
          <a:ln w="12700">
            <a:solidFill>
              <a:srgbClr val="880000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228600" y="4736592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</a:t>
            </a:r>
            <a:endParaRPr lang="en-US" sz="1600" dirty="0"/>
          </a:p>
        </p:txBody>
      </p:sp>
      <p:sp>
        <p:nvSpPr>
          <p:cNvPr id="14" name="Text 10"/>
          <p:cNvSpPr/>
          <p:nvPr/>
        </p:nvSpPr>
        <p:spPr>
          <a:xfrm>
            <a:off x="630936" y="4736592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Mapa animado del conflicto</a:t>
            </a:r>
            <a:endParaRPr lang="en-US" sz="1100" dirty="0"/>
          </a:p>
        </p:txBody>
      </p:sp>
      <p:sp>
        <p:nvSpPr>
          <p:cNvPr id="15" name="Text 11"/>
          <p:cNvSpPr/>
          <p:nvPr/>
        </p:nvSpPr>
        <p:spPr>
          <a:xfrm>
            <a:off x="630936" y="4919472"/>
            <a:ext cx="3657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 distribución geográfica de actores</a:t>
            </a:r>
            <a:endParaRPr lang="en-US" sz="850" dirty="0"/>
          </a:p>
        </p:txBody>
      </p:sp>
      <p:sp>
        <p:nvSpPr>
          <p:cNvPr id="16" name="Shape 12"/>
          <p:cNvSpPr/>
          <p:nvPr/>
        </p:nvSpPr>
        <p:spPr>
          <a:xfrm>
            <a:off x="3474720" y="914400"/>
            <a:ext cx="5440680" cy="530352"/>
          </a:xfrm>
          <a:prstGeom prst="rect">
            <a:avLst/>
          </a:prstGeom>
          <a:solidFill>
            <a:srgbClr val="112244"/>
          </a:solidFill>
          <a:ln w="12700">
            <a:solidFill>
              <a:srgbClr val="1A5C38"/>
            </a:solidFill>
            <a:prstDash val="solid"/>
          </a:ln>
        </p:spPr>
      </p:sp>
      <p:sp>
        <p:nvSpPr>
          <p:cNvPr id="17" name="Shape 13"/>
          <p:cNvSpPr/>
          <p:nvPr/>
        </p:nvSpPr>
        <p:spPr>
          <a:xfrm>
            <a:off x="3474720" y="914400"/>
            <a:ext cx="548640" cy="530352"/>
          </a:xfrm>
          <a:prstGeom prst="rect">
            <a:avLst/>
          </a:prstGeom>
          <a:solidFill>
            <a:srgbClr val="1A5C38"/>
          </a:solidFill>
          <a:ln w="12700">
            <a:solidFill>
              <a:srgbClr val="1A5C38"/>
            </a:solidFill>
            <a:prstDash val="solid"/>
          </a:ln>
        </p:spPr>
      </p:sp>
      <p:sp>
        <p:nvSpPr>
          <p:cNvPr id="18" name="Text 14"/>
          <p:cNvSpPr/>
          <p:nvPr/>
        </p:nvSpPr>
        <p:spPr>
          <a:xfrm>
            <a:off x="3483864" y="914400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1979</a:t>
            </a:r>
            <a:endParaRPr lang="en-US" sz="1100" dirty="0"/>
          </a:p>
        </p:txBody>
      </p:sp>
      <p:sp>
        <p:nvSpPr>
          <p:cNvPr id="19" name="Text 15"/>
          <p:cNvSpPr/>
          <p:nvPr/>
        </p:nvSpPr>
        <p:spPr>
          <a:xfrm>
            <a:off x="4078224" y="969264"/>
            <a:ext cx="4754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Revolución Islámica: Irán rompe con Israel. Khomeini declara enemistad permanente.</a:t>
            </a:r>
            <a:endParaRPr lang="en-US" sz="950" dirty="0"/>
          </a:p>
        </p:txBody>
      </p:sp>
      <p:sp>
        <p:nvSpPr>
          <p:cNvPr id="20" name="Shape 16"/>
          <p:cNvSpPr/>
          <p:nvPr/>
        </p:nvSpPr>
        <p:spPr>
          <a:xfrm>
            <a:off x="3474720" y="1536192"/>
            <a:ext cx="5440680" cy="530352"/>
          </a:xfrm>
          <a:prstGeom prst="rect">
            <a:avLst/>
          </a:prstGeom>
          <a:solidFill>
            <a:srgbClr val="112244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21" name="Shape 17"/>
          <p:cNvSpPr/>
          <p:nvPr/>
        </p:nvSpPr>
        <p:spPr>
          <a:xfrm>
            <a:off x="3474720" y="1536192"/>
            <a:ext cx="548640" cy="530352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22" name="Text 18"/>
          <p:cNvSpPr/>
          <p:nvPr/>
        </p:nvSpPr>
        <p:spPr>
          <a:xfrm>
            <a:off x="3483864" y="1536192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1982</a:t>
            </a:r>
            <a:endParaRPr lang="en-US" sz="1100" dirty="0"/>
          </a:p>
        </p:txBody>
      </p:sp>
      <p:sp>
        <p:nvSpPr>
          <p:cNvPr id="23" name="Text 19"/>
          <p:cNvSpPr/>
          <p:nvPr/>
        </p:nvSpPr>
        <p:spPr>
          <a:xfrm>
            <a:off x="4078224" y="1591056"/>
            <a:ext cx="4754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crea Hezbollah en Líbano. Primer proxy armado regional contra Israel.</a:t>
            </a:r>
            <a:endParaRPr lang="en-US" sz="950" dirty="0"/>
          </a:p>
        </p:txBody>
      </p:sp>
      <p:sp>
        <p:nvSpPr>
          <p:cNvPr id="24" name="Shape 20"/>
          <p:cNvSpPr/>
          <p:nvPr/>
        </p:nvSpPr>
        <p:spPr>
          <a:xfrm>
            <a:off x="3474720" y="2157984"/>
            <a:ext cx="5440680" cy="530352"/>
          </a:xfrm>
          <a:prstGeom prst="rect">
            <a:avLst/>
          </a:prstGeom>
          <a:solidFill>
            <a:srgbClr val="112244"/>
          </a:solidFill>
          <a:ln w="12700">
            <a:solidFill>
              <a:srgbClr val="6B4226"/>
            </a:solidFill>
            <a:prstDash val="solid"/>
          </a:ln>
        </p:spPr>
      </p:sp>
      <p:sp>
        <p:nvSpPr>
          <p:cNvPr id="25" name="Shape 21"/>
          <p:cNvSpPr/>
          <p:nvPr/>
        </p:nvSpPr>
        <p:spPr>
          <a:xfrm>
            <a:off x="3474720" y="2157984"/>
            <a:ext cx="548640" cy="530352"/>
          </a:xfrm>
          <a:prstGeom prst="rect">
            <a:avLst/>
          </a:prstGeom>
          <a:solidFill>
            <a:srgbClr val="6B4226"/>
          </a:solidFill>
          <a:ln w="12700">
            <a:solidFill>
              <a:srgbClr val="6B4226"/>
            </a:solidFill>
            <a:prstDash val="solid"/>
          </a:ln>
        </p:spPr>
      </p:sp>
      <p:sp>
        <p:nvSpPr>
          <p:cNvPr id="26" name="Text 22"/>
          <p:cNvSpPr/>
          <p:nvPr/>
        </p:nvSpPr>
        <p:spPr>
          <a:xfrm>
            <a:off x="3483864" y="2157984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2002</a:t>
            </a:r>
            <a:endParaRPr lang="en-US" sz="1100" dirty="0"/>
          </a:p>
        </p:txBody>
      </p:sp>
      <p:sp>
        <p:nvSpPr>
          <p:cNvPr id="27" name="Text 23"/>
          <p:cNvSpPr/>
          <p:nvPr/>
        </p:nvSpPr>
        <p:spPr>
          <a:xfrm>
            <a:off x="4078224" y="2212848"/>
            <a:ext cx="4754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revela programa nuclear iraní clandestino. Bush: 'Eje del Mal'.</a:t>
            </a:r>
            <a:endParaRPr lang="en-US" sz="950" dirty="0"/>
          </a:p>
        </p:txBody>
      </p:sp>
      <p:sp>
        <p:nvSpPr>
          <p:cNvPr id="28" name="Shape 24"/>
          <p:cNvSpPr/>
          <p:nvPr/>
        </p:nvSpPr>
        <p:spPr>
          <a:xfrm>
            <a:off x="3474720" y="2779776"/>
            <a:ext cx="5440680" cy="530352"/>
          </a:xfrm>
          <a:prstGeom prst="rect">
            <a:avLst/>
          </a:prstGeom>
          <a:solidFill>
            <a:srgbClr val="112244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29" name="Shape 25"/>
          <p:cNvSpPr/>
          <p:nvPr/>
        </p:nvSpPr>
        <p:spPr>
          <a:xfrm>
            <a:off x="3474720" y="2779776"/>
            <a:ext cx="548640" cy="530352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30" name="Text 26"/>
          <p:cNvSpPr/>
          <p:nvPr/>
        </p:nvSpPr>
        <p:spPr>
          <a:xfrm>
            <a:off x="3483864" y="2779776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2015</a:t>
            </a:r>
            <a:endParaRPr lang="en-US" sz="1100" dirty="0"/>
          </a:p>
        </p:txBody>
      </p:sp>
      <p:sp>
        <p:nvSpPr>
          <p:cNvPr id="31" name="Text 27"/>
          <p:cNvSpPr/>
          <p:nvPr/>
        </p:nvSpPr>
        <p:spPr>
          <a:xfrm>
            <a:off x="4078224" y="2834640"/>
            <a:ext cx="4754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JCPOA: 6 potencias + Irán congelan programa nuclear a cambio de levantar sanciones.</a:t>
            </a:r>
            <a:endParaRPr lang="en-US" sz="950" dirty="0"/>
          </a:p>
        </p:txBody>
      </p:sp>
      <p:sp>
        <p:nvSpPr>
          <p:cNvPr id="32" name="Shape 28"/>
          <p:cNvSpPr/>
          <p:nvPr/>
        </p:nvSpPr>
        <p:spPr>
          <a:xfrm>
            <a:off x="3474720" y="3401568"/>
            <a:ext cx="5440680" cy="530352"/>
          </a:xfrm>
          <a:prstGeom prst="rect">
            <a:avLst/>
          </a:prstGeom>
          <a:solidFill>
            <a:srgbClr val="112244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33" name="Shape 29"/>
          <p:cNvSpPr/>
          <p:nvPr/>
        </p:nvSpPr>
        <p:spPr>
          <a:xfrm>
            <a:off x="3474720" y="3401568"/>
            <a:ext cx="548640" cy="530352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34" name="Text 30"/>
          <p:cNvSpPr/>
          <p:nvPr/>
        </p:nvSpPr>
        <p:spPr>
          <a:xfrm>
            <a:off x="3483864" y="3401568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2018</a:t>
            </a:r>
            <a:endParaRPr lang="en-US" sz="1100" dirty="0"/>
          </a:p>
        </p:txBody>
      </p:sp>
      <p:sp>
        <p:nvSpPr>
          <p:cNvPr id="35" name="Text 31"/>
          <p:cNvSpPr/>
          <p:nvPr/>
        </p:nvSpPr>
        <p:spPr>
          <a:xfrm>
            <a:off x="4078224" y="3456432"/>
            <a:ext cx="4754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Trump retira a EE.UU. del JCPOA. Irán reactiva enriquecimiento al 60%.</a:t>
            </a:r>
            <a:endParaRPr lang="en-US" sz="950" dirty="0"/>
          </a:p>
        </p:txBody>
      </p:sp>
      <p:sp>
        <p:nvSpPr>
          <p:cNvPr id="36" name="Shape 32"/>
          <p:cNvSpPr/>
          <p:nvPr/>
        </p:nvSpPr>
        <p:spPr>
          <a:xfrm>
            <a:off x="3474720" y="4023360"/>
            <a:ext cx="5440680" cy="530352"/>
          </a:xfrm>
          <a:prstGeom prst="rect">
            <a:avLst/>
          </a:prstGeom>
          <a:solidFill>
            <a:srgbClr val="112244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7" name="Shape 33"/>
          <p:cNvSpPr/>
          <p:nvPr/>
        </p:nvSpPr>
        <p:spPr>
          <a:xfrm>
            <a:off x="3474720" y="4023360"/>
            <a:ext cx="548640" cy="53035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8" name="Text 34"/>
          <p:cNvSpPr/>
          <p:nvPr/>
        </p:nvSpPr>
        <p:spPr>
          <a:xfrm>
            <a:off x="3483864" y="4023360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2020</a:t>
            </a:r>
            <a:endParaRPr lang="en-US" sz="1100" dirty="0"/>
          </a:p>
        </p:txBody>
      </p:sp>
      <p:sp>
        <p:nvSpPr>
          <p:cNvPr id="39" name="Text 35"/>
          <p:cNvSpPr/>
          <p:nvPr/>
        </p:nvSpPr>
        <p:spPr>
          <a:xfrm>
            <a:off x="4078224" y="4078224"/>
            <a:ext cx="4754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asesina al Gral. Soleimani. Primer enfrentamiento directo EE.UU.–Irán.</a:t>
            </a:r>
            <a:endParaRPr lang="en-US" sz="9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50D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 2 · 7 DE OCTUBRE 2023 — ATAQUE HAMAS (15 segundos)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  Animación: 3,000 cohetes desde Gaza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Fuente: AP / Reuters / IDF — 7-Oct-2023</a:t>
            </a:r>
            <a:endParaRPr lang="en-US" sz="8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28600" y="868680"/>
            <a:ext cx="5029200" cy="283464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5440680" y="914400"/>
            <a:ext cx="1691640" cy="1325880"/>
          </a:xfrm>
          <a:prstGeom prst="rect">
            <a:avLst/>
          </a:prstGeom>
          <a:solidFill>
            <a:srgbClr val="112244"/>
          </a:solidFill>
          <a:ln w="12700">
            <a:solidFill>
              <a:srgbClr val="C0392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5440680" y="960120"/>
            <a:ext cx="1691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3,000+</a:t>
            </a:r>
            <a:endParaRPr lang="en-US" sz="3000" dirty="0"/>
          </a:p>
        </p:txBody>
      </p:sp>
      <p:sp>
        <p:nvSpPr>
          <p:cNvPr id="11" name="Text 8"/>
          <p:cNvSpPr/>
          <p:nvPr/>
        </p:nvSpPr>
        <p:spPr>
          <a:xfrm>
            <a:off x="5513832" y="1645920"/>
            <a:ext cx="1554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Cohetes lanzados</a:t>
            </a:r>
            <a:endParaRPr lang="en-US" sz="900" dirty="0"/>
          </a:p>
          <a:p>
            <a:pPr algn="ctr"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desde Gaza</a:t>
            </a:r>
            <a:endParaRPr lang="en-US" sz="900" dirty="0"/>
          </a:p>
        </p:txBody>
      </p:sp>
      <p:sp>
        <p:nvSpPr>
          <p:cNvPr id="12" name="Shape 9"/>
          <p:cNvSpPr/>
          <p:nvPr/>
        </p:nvSpPr>
        <p:spPr>
          <a:xfrm>
            <a:off x="7269480" y="914400"/>
            <a:ext cx="1691640" cy="1325880"/>
          </a:xfrm>
          <a:prstGeom prst="rect">
            <a:avLst/>
          </a:prstGeom>
          <a:solidFill>
            <a:srgbClr val="112244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3" name="Text 10"/>
          <p:cNvSpPr/>
          <p:nvPr/>
        </p:nvSpPr>
        <p:spPr>
          <a:xfrm>
            <a:off x="7269480" y="960120"/>
            <a:ext cx="1691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1,200</a:t>
            </a:r>
            <a:endParaRPr lang="en-US" sz="3000" dirty="0"/>
          </a:p>
        </p:txBody>
      </p:sp>
      <p:sp>
        <p:nvSpPr>
          <p:cNvPr id="14" name="Text 11"/>
          <p:cNvSpPr/>
          <p:nvPr/>
        </p:nvSpPr>
        <p:spPr>
          <a:xfrm>
            <a:off x="7342632" y="1645920"/>
            <a:ext cx="1554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Israelíes muertos</a:t>
            </a:r>
            <a:endParaRPr lang="en-US" sz="900" dirty="0"/>
          </a:p>
          <a:p>
            <a:pPr algn="ctr"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día del ataque</a:t>
            </a:r>
            <a:endParaRPr lang="en-US" sz="900" dirty="0"/>
          </a:p>
        </p:txBody>
      </p:sp>
      <p:sp>
        <p:nvSpPr>
          <p:cNvPr id="15" name="Shape 12"/>
          <p:cNvSpPr/>
          <p:nvPr/>
        </p:nvSpPr>
        <p:spPr>
          <a:xfrm>
            <a:off x="5440680" y="2377440"/>
            <a:ext cx="1691640" cy="1325880"/>
          </a:xfrm>
          <a:prstGeom prst="rect">
            <a:avLst/>
          </a:prstGeom>
          <a:solidFill>
            <a:srgbClr val="112244"/>
          </a:solidFill>
          <a:ln w="12700">
            <a:solidFill>
              <a:srgbClr val="E8A020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6" name="Text 13"/>
          <p:cNvSpPr/>
          <p:nvPr/>
        </p:nvSpPr>
        <p:spPr>
          <a:xfrm>
            <a:off x="5440680" y="2423160"/>
            <a:ext cx="1691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251</a:t>
            </a:r>
            <a:endParaRPr lang="en-US" sz="3000" dirty="0"/>
          </a:p>
        </p:txBody>
      </p:sp>
      <p:sp>
        <p:nvSpPr>
          <p:cNvPr id="17" name="Text 14"/>
          <p:cNvSpPr/>
          <p:nvPr/>
        </p:nvSpPr>
        <p:spPr>
          <a:xfrm>
            <a:off x="5513832" y="3108960"/>
            <a:ext cx="1554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Rehenes tomados</a:t>
            </a:r>
            <a:endParaRPr lang="en-US" sz="900" dirty="0"/>
          </a:p>
          <a:p>
            <a:pPr algn="ctr"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 Hamas</a:t>
            </a:r>
            <a:endParaRPr lang="en-US" sz="900" dirty="0"/>
          </a:p>
        </p:txBody>
      </p:sp>
      <p:sp>
        <p:nvSpPr>
          <p:cNvPr id="18" name="Shape 15"/>
          <p:cNvSpPr/>
          <p:nvPr/>
        </p:nvSpPr>
        <p:spPr>
          <a:xfrm>
            <a:off x="7269480" y="2377440"/>
            <a:ext cx="1691640" cy="1325880"/>
          </a:xfrm>
          <a:prstGeom prst="rect">
            <a:avLst/>
          </a:prstGeom>
          <a:solidFill>
            <a:srgbClr val="112244"/>
          </a:solidFill>
          <a:ln w="12700">
            <a:solidFill>
              <a:srgbClr val="1B3A6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9" name="Text 16"/>
          <p:cNvSpPr/>
          <p:nvPr/>
        </p:nvSpPr>
        <p:spPr>
          <a:xfrm>
            <a:off x="7269480" y="2423160"/>
            <a:ext cx="1691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H+8hrs</a:t>
            </a:r>
            <a:endParaRPr lang="en-US" sz="3000" dirty="0"/>
          </a:p>
        </p:txBody>
      </p:sp>
      <p:sp>
        <p:nvSpPr>
          <p:cNvPr id="20" name="Text 17"/>
          <p:cNvSpPr/>
          <p:nvPr/>
        </p:nvSpPr>
        <p:spPr>
          <a:xfrm>
            <a:off x="7342632" y="3108960"/>
            <a:ext cx="1554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anuncia</a:t>
            </a:r>
            <a:endParaRPr lang="en-US" sz="900" dirty="0"/>
          </a:p>
          <a:p>
            <a:pPr algn="ctr"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apoyo total a Israel</a:t>
            </a:r>
            <a:endParaRPr lang="en-US" sz="900" dirty="0"/>
          </a:p>
        </p:txBody>
      </p:sp>
      <p:sp>
        <p:nvSpPr>
          <p:cNvPr id="21" name="Shape 18"/>
          <p:cNvSpPr/>
          <p:nvPr/>
        </p:nvSpPr>
        <p:spPr>
          <a:xfrm>
            <a:off x="228600" y="3749040"/>
            <a:ext cx="5029200" cy="777240"/>
          </a:xfrm>
          <a:prstGeom prst="rect">
            <a:avLst/>
          </a:prstGeom>
          <a:solidFill>
            <a:srgbClr val="112244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292608" y="3776472"/>
            <a:ext cx="4901184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mayor ataque a Israel desde la Guerra de Yom Kippur (1973). Irán entrenó y armó a Hamas.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Detonó la intervención de EE.UU. con 2 portaaviones y la campaña de Israel en Gaza.</a:t>
            </a:r>
            <a:endParaRPr lang="en-US" sz="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50D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ACTORES PRINCIPALES Y CAPACIDADES MILITARES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Fuerzas en conflicto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IISS Military Balance 2025 / IDF / US DoD / IRGC</a:t>
            </a:r>
            <a:endParaRPr lang="en-US" sz="800" dirty="0"/>
          </a:p>
        </p:txBody>
      </p:sp>
      <p:pic>
        <p:nvPicPr>
          <p:cNvPr id="8" name="Image 0" descr="/home/claude/photos/uss_carrier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768096"/>
            <a:ext cx="9144000" cy="1481328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0" y="768096"/>
            <a:ext cx="9144000" cy="1481328"/>
          </a:xfrm>
          <a:prstGeom prst="rect">
            <a:avLst/>
          </a:prstGeom>
          <a:solidFill>
            <a:srgbClr val="050D1A">
              <a:alpha val="50000"/>
            </a:srgbClr>
          </a:solidFill>
          <a:ln w="12700">
            <a:solidFill>
              <a:srgbClr val="050D1A">
                <a:alpha val="50000"/>
              </a:srgbClr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274320" y="2176272"/>
            <a:ext cx="85953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USS Gerald R. Ford (CVN-78) — Mediterráneo oriental, Octubre 2023</a:t>
            </a:r>
            <a:endParaRPr lang="en-US" sz="800" dirty="0"/>
          </a:p>
        </p:txBody>
      </p:sp>
      <p:sp>
        <p:nvSpPr>
          <p:cNvPr id="11" name="Shape 8"/>
          <p:cNvSpPr/>
          <p:nvPr/>
        </p:nvSpPr>
        <p:spPr>
          <a:xfrm>
            <a:off x="201168" y="2423160"/>
            <a:ext cx="2834640" cy="2331720"/>
          </a:xfrm>
          <a:prstGeom prst="rect">
            <a:avLst/>
          </a:prstGeom>
          <a:solidFill>
            <a:srgbClr val="112244"/>
          </a:solidFill>
          <a:ln w="12700">
            <a:solidFill>
              <a:srgbClr val="1A5C38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201168" y="2423160"/>
            <a:ext cx="2834640" cy="457200"/>
          </a:xfrm>
          <a:prstGeom prst="rect">
            <a:avLst/>
          </a:prstGeom>
          <a:solidFill>
            <a:srgbClr val="1A5C38"/>
          </a:solidFill>
          <a:ln w="12700">
            <a:solidFill>
              <a:srgbClr val="1A5C38"/>
            </a:solidFill>
            <a:prstDash val="solid"/>
          </a:ln>
        </p:spPr>
      </p:sp>
      <p:pic>
        <p:nvPicPr>
          <p:cNvPr id="13" name="Image 1" descr="/home/claude/img/iranFla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2450592"/>
            <a:ext cx="685800" cy="402336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1005840" y="2450592"/>
            <a:ext cx="19659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</a:t>
            </a:r>
            <a:endParaRPr lang="en-US" sz="1400" dirty="0"/>
          </a:p>
        </p:txBody>
      </p:sp>
      <p:sp>
        <p:nvSpPr>
          <p:cNvPr id="15" name="Text 11"/>
          <p:cNvSpPr/>
          <p:nvPr/>
        </p:nvSpPr>
        <p:spPr>
          <a:xfrm>
            <a:off x="292608" y="2926080"/>
            <a:ext cx="26517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⚔  600,000 efectivos + 350,000 reservistas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🚀  +3,000 misiles balísticos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🛸  Drones Shahed-136 / Shahed-238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☢  Uranio 60% — suficiente para 9 ojivas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🕵  CGRI / Fuerza Quds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🤝  Eje Resistencia: Hamas/Hezb/Houthis</a:t>
            </a:r>
            <a:endParaRPr lang="en-US" sz="850" dirty="0"/>
          </a:p>
        </p:txBody>
      </p:sp>
      <p:sp>
        <p:nvSpPr>
          <p:cNvPr id="16" name="Shape 12"/>
          <p:cNvSpPr/>
          <p:nvPr/>
        </p:nvSpPr>
        <p:spPr>
          <a:xfrm>
            <a:off x="274320" y="4343400"/>
            <a:ext cx="2688336" cy="320040"/>
          </a:xfrm>
          <a:prstGeom prst="rect">
            <a:avLst/>
          </a:prstGeom>
          <a:solidFill>
            <a:srgbClr val="111111"/>
          </a:solidFill>
          <a:ln w="12700">
            <a:solidFill>
              <a:srgbClr val="1A5C38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292608" y="4352544"/>
            <a:ext cx="26517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Líder: Mojtaba Khamenei (sucesor 2026)</a:t>
            </a:r>
            <a:endParaRPr lang="en-US" sz="750" dirty="0"/>
          </a:p>
          <a:p>
            <a:pPr indent="0" marL="0">
              <a:buNone/>
            </a:pPr>
            <a:r>
              <a:rPr lang="en-US" sz="75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Pres.: Masoud Pezeshkian</a:t>
            </a:r>
            <a:endParaRPr lang="en-US" sz="750" dirty="0"/>
          </a:p>
        </p:txBody>
      </p:sp>
      <p:sp>
        <p:nvSpPr>
          <p:cNvPr id="18" name="Shape 14"/>
          <p:cNvSpPr/>
          <p:nvPr/>
        </p:nvSpPr>
        <p:spPr>
          <a:xfrm>
            <a:off x="3191256" y="2423160"/>
            <a:ext cx="2834640" cy="2331720"/>
          </a:xfrm>
          <a:prstGeom prst="rect">
            <a:avLst/>
          </a:prstGeom>
          <a:solidFill>
            <a:srgbClr val="112244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3191256" y="2423160"/>
            <a:ext cx="2834640" cy="457200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pic>
        <p:nvPicPr>
          <p:cNvPr id="20" name="Image 2" descr="/home/claude/img/usaFlag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4408" y="2450592"/>
            <a:ext cx="685800" cy="402336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3995928" y="2450592"/>
            <a:ext cx="19659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</a:t>
            </a:r>
            <a:endParaRPr lang="en-US" sz="1400" dirty="0"/>
          </a:p>
        </p:txBody>
      </p:sp>
      <p:sp>
        <p:nvSpPr>
          <p:cNvPr id="22" name="Text 17"/>
          <p:cNvSpPr/>
          <p:nvPr/>
        </p:nvSpPr>
        <p:spPr>
          <a:xfrm>
            <a:off x="3282696" y="2926080"/>
            <a:ext cx="26517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⚔  1.4M efectivos activos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✈  F-35, B-2 Spirit, B-52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🛡  THAAD, Patriot, Aegis ABM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🚢  2 portaaviones Med. Oriental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  Bases: Qatar, Kuwait, Bahréin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💣  GBU-57 Bunker Busters (usados)</a:t>
            </a:r>
            <a:endParaRPr lang="en-US" sz="850" dirty="0"/>
          </a:p>
        </p:txBody>
      </p:sp>
      <p:sp>
        <p:nvSpPr>
          <p:cNvPr id="23" name="Shape 18"/>
          <p:cNvSpPr/>
          <p:nvPr/>
        </p:nvSpPr>
        <p:spPr>
          <a:xfrm>
            <a:off x="3264408" y="4343400"/>
            <a:ext cx="2688336" cy="320040"/>
          </a:xfrm>
          <a:prstGeom prst="rect">
            <a:avLst/>
          </a:prstGeom>
          <a:solidFill>
            <a:srgbClr val="111111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24" name="Text 19"/>
          <p:cNvSpPr/>
          <p:nvPr/>
        </p:nvSpPr>
        <p:spPr>
          <a:xfrm>
            <a:off x="3282696" y="4352544"/>
            <a:ext cx="26517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Presidente: Donald J. Trump</a:t>
            </a:r>
            <a:endParaRPr lang="en-US" sz="750" dirty="0"/>
          </a:p>
          <a:p>
            <a:pPr indent="0" marL="0">
              <a:buNone/>
            </a:pPr>
            <a:r>
              <a:rPr lang="en-US" sz="75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Sec. Defensa: Pete Hegseth</a:t>
            </a:r>
            <a:endParaRPr lang="en-US" sz="750" dirty="0"/>
          </a:p>
        </p:txBody>
      </p:sp>
      <p:sp>
        <p:nvSpPr>
          <p:cNvPr id="25" name="Shape 20"/>
          <p:cNvSpPr/>
          <p:nvPr/>
        </p:nvSpPr>
        <p:spPr>
          <a:xfrm>
            <a:off x="6181344" y="2423160"/>
            <a:ext cx="2834640" cy="2331720"/>
          </a:xfrm>
          <a:prstGeom prst="rect">
            <a:avLst/>
          </a:prstGeom>
          <a:solidFill>
            <a:srgbClr val="112244"/>
          </a:solidFill>
          <a:ln w="12700">
            <a:solidFill>
              <a:srgbClr val="00338A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26" name="Shape 21"/>
          <p:cNvSpPr/>
          <p:nvPr/>
        </p:nvSpPr>
        <p:spPr>
          <a:xfrm>
            <a:off x="6181344" y="2423160"/>
            <a:ext cx="2834640" cy="457200"/>
          </a:xfrm>
          <a:prstGeom prst="rect">
            <a:avLst/>
          </a:prstGeom>
          <a:solidFill>
            <a:srgbClr val="00338A"/>
          </a:solidFill>
          <a:ln w="12700">
            <a:solidFill>
              <a:srgbClr val="00338A"/>
            </a:solidFill>
            <a:prstDash val="solid"/>
          </a:ln>
        </p:spPr>
      </p:sp>
      <p:pic>
        <p:nvPicPr>
          <p:cNvPr id="27" name="Image 3" descr="/home/claude/img/israelFlag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4496" y="2450592"/>
            <a:ext cx="685800" cy="402336"/>
          </a:xfrm>
          <a:prstGeom prst="rect">
            <a:avLst/>
          </a:prstGeom>
        </p:spPr>
      </p:pic>
      <p:sp>
        <p:nvSpPr>
          <p:cNvPr id="28" name="Text 22"/>
          <p:cNvSpPr/>
          <p:nvPr/>
        </p:nvSpPr>
        <p:spPr>
          <a:xfrm>
            <a:off x="6986016" y="2450592"/>
            <a:ext cx="19659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</a:t>
            </a:r>
            <a:endParaRPr lang="en-US" sz="1400" dirty="0"/>
          </a:p>
        </p:txBody>
      </p:sp>
      <p:sp>
        <p:nvSpPr>
          <p:cNvPr id="29" name="Text 23"/>
          <p:cNvSpPr/>
          <p:nvPr/>
        </p:nvSpPr>
        <p:spPr>
          <a:xfrm>
            <a:off x="6272784" y="2926080"/>
            <a:ext cx="26517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⚔  170,000 activos / 465,000 reservistas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✈  F-35I Adir — fuerza aérea elite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🛡  Iron Dome, David's Sling, Arrow-3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☢  Capacidad nuclear no declarada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🔍  Mossad — inteligencia de primer nivel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  Op. Rising Lion + Roaring Lion</a:t>
            </a:r>
            <a:endParaRPr lang="en-US" sz="850" dirty="0"/>
          </a:p>
        </p:txBody>
      </p:sp>
      <p:sp>
        <p:nvSpPr>
          <p:cNvPr id="30" name="Shape 24"/>
          <p:cNvSpPr/>
          <p:nvPr/>
        </p:nvSpPr>
        <p:spPr>
          <a:xfrm>
            <a:off x="6254496" y="4343400"/>
            <a:ext cx="2688336" cy="320040"/>
          </a:xfrm>
          <a:prstGeom prst="rect">
            <a:avLst/>
          </a:prstGeom>
          <a:solidFill>
            <a:srgbClr val="111111"/>
          </a:solidFill>
          <a:ln w="12700">
            <a:solidFill>
              <a:srgbClr val="00338A"/>
            </a:solidFill>
            <a:prstDash val="solid"/>
          </a:ln>
        </p:spPr>
      </p:sp>
      <p:sp>
        <p:nvSpPr>
          <p:cNvPr id="31" name="Text 25"/>
          <p:cNvSpPr/>
          <p:nvPr/>
        </p:nvSpPr>
        <p:spPr>
          <a:xfrm>
            <a:off x="6272784" y="4352544"/>
            <a:ext cx="26517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PM: Benjamin Netanyahu</a:t>
            </a:r>
            <a:endParaRPr lang="en-US" sz="750" dirty="0"/>
          </a:p>
          <a:p>
            <a:pPr indent="0" marL="0">
              <a:buNone/>
            </a:pPr>
            <a:r>
              <a:rPr lang="en-US" sz="75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Min. Def.: Israel Katz</a:t>
            </a:r>
            <a:endParaRPr lang="en-US" sz="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50D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 3 · MAPA ESTRATÉGICO ANIMADO (20 segundos)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  Reproduce las fases del conflicto sobre el mapa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Fuente: CFR / Britannica / Reuters — Elaboración propia</a:t>
            </a:r>
            <a:endParaRPr lang="en-US" sz="8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457200" y="868680"/>
            <a:ext cx="8229600" cy="3913632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457200" y="4773168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 Mapa interactivo: ataques de Irán, contraataques Israel/EE.UU., Houthis en Mar Rojo, Hezbollah desde Líbano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50D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· EL PROGRAMA NUCLEAR IRANÍ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causa central del conflicto armado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OIEA / Britannica / Arms Control Association</a:t>
            </a:r>
            <a:endParaRPr lang="en-US" sz="800" dirty="0"/>
          </a:p>
        </p:txBody>
      </p:sp>
      <p:pic>
        <p:nvPicPr>
          <p:cNvPr id="8" name="Image 0" descr="/home/claude/photos/natanz_facility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896112"/>
            <a:ext cx="3931920" cy="260604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56032" y="3438144"/>
            <a:ext cx="387705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Natanz — instalación de enriquecimiento subterránea</a:t>
            </a:r>
            <a:endParaRPr lang="en-US" sz="800" dirty="0"/>
          </a:p>
          <a:p>
            <a:pPr indent="0" marL="0">
              <a:buNone/>
            </a:pPr>
            <a:r>
              <a:rPr lang="en-US" sz="80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Destruida el 22 Jun 2025 por B-2 Spirit de EE.UU.</a:t>
            </a:r>
            <a:endParaRPr lang="en-US" sz="800" dirty="0"/>
          </a:p>
        </p:txBody>
      </p:sp>
      <p:sp>
        <p:nvSpPr>
          <p:cNvPr id="10" name="Shape 7"/>
          <p:cNvSpPr/>
          <p:nvPr/>
        </p:nvSpPr>
        <p:spPr>
          <a:xfrm>
            <a:off x="228600" y="3858768"/>
            <a:ext cx="3931920" cy="777240"/>
          </a:xfrm>
          <a:prstGeom prst="rect">
            <a:avLst/>
          </a:prstGeom>
          <a:solidFill>
            <a:srgbClr val="1A0000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292608" y="3886200"/>
            <a:ext cx="3803904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☢  Mayo 2025: Irán tenía uranio enriquecido suficiente</a:t>
            </a:r>
            <a:endParaRPr lang="en-US" sz="950" dirty="0"/>
          </a:p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 fabricar 9 ojivas nucleares — OIEA, 31 Mayo 2025</a:t>
            </a:r>
            <a:endParaRPr lang="en-US" sz="950" dirty="0"/>
          </a:p>
        </p:txBody>
      </p:sp>
      <p:sp>
        <p:nvSpPr>
          <p:cNvPr id="12" name="Shape 9"/>
          <p:cNvSpPr/>
          <p:nvPr/>
        </p:nvSpPr>
        <p:spPr>
          <a:xfrm>
            <a:off x="4389120" y="896112"/>
            <a:ext cx="4526280" cy="658368"/>
          </a:xfrm>
          <a:prstGeom prst="rect">
            <a:avLst/>
          </a:prstGeom>
          <a:solidFill>
            <a:srgbClr val="112244"/>
          </a:solidFill>
          <a:ln w="12700">
            <a:solidFill>
              <a:srgbClr val="1B3A6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4389120" y="896112"/>
            <a:ext cx="91440" cy="658368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4535424" y="941832"/>
            <a:ext cx="42976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2015 – JCPOA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4535424" y="1197864"/>
            <a:ext cx="4297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Congela enriquecimiento al 3.67%. 6 naciones levantan sanciones.</a:t>
            </a:r>
            <a:endParaRPr lang="en-US" sz="950" dirty="0"/>
          </a:p>
        </p:txBody>
      </p:sp>
      <p:sp>
        <p:nvSpPr>
          <p:cNvPr id="16" name="Shape 13"/>
          <p:cNvSpPr/>
          <p:nvPr/>
        </p:nvSpPr>
        <p:spPr>
          <a:xfrm>
            <a:off x="4389120" y="1645920"/>
            <a:ext cx="4526280" cy="658368"/>
          </a:xfrm>
          <a:prstGeom prst="rect">
            <a:avLst/>
          </a:prstGeom>
          <a:solidFill>
            <a:srgbClr val="112244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7" name="Shape 14"/>
          <p:cNvSpPr/>
          <p:nvPr/>
        </p:nvSpPr>
        <p:spPr>
          <a:xfrm>
            <a:off x="4389120" y="1645920"/>
            <a:ext cx="91440" cy="658368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4535424" y="1691640"/>
            <a:ext cx="42976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2018 – Salida de EE.UU.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4535424" y="1947672"/>
            <a:ext cx="4297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Trump retira a EE.UU. Irán reactiva centrifugadoras progresivamente.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4389120" y="2395728"/>
            <a:ext cx="4526280" cy="658368"/>
          </a:xfrm>
          <a:prstGeom prst="rect">
            <a:avLst/>
          </a:prstGeom>
          <a:solidFill>
            <a:srgbClr val="112244"/>
          </a:solidFill>
          <a:ln w="12700">
            <a:solidFill>
              <a:srgbClr val="C0392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4389120" y="2395728"/>
            <a:ext cx="91440" cy="65836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4535424" y="2441448"/>
            <a:ext cx="42976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2021-23 – Violaciones</a:t>
            </a:r>
            <a:endParaRPr lang="en-US" sz="1100" dirty="0"/>
          </a:p>
        </p:txBody>
      </p:sp>
      <p:sp>
        <p:nvSpPr>
          <p:cNvPr id="23" name="Text 20"/>
          <p:cNvSpPr/>
          <p:nvPr/>
        </p:nvSpPr>
        <p:spPr>
          <a:xfrm>
            <a:off x="4535424" y="2697480"/>
            <a:ext cx="4297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supera 60% de enriquecimiento. Bloquea inspectores OIEA.</a:t>
            </a:r>
            <a:endParaRPr lang="en-US" sz="950" dirty="0"/>
          </a:p>
        </p:txBody>
      </p:sp>
      <p:sp>
        <p:nvSpPr>
          <p:cNvPr id="24" name="Shape 21"/>
          <p:cNvSpPr/>
          <p:nvPr/>
        </p:nvSpPr>
        <p:spPr>
          <a:xfrm>
            <a:off x="4389120" y="3145536"/>
            <a:ext cx="4526280" cy="658368"/>
          </a:xfrm>
          <a:prstGeom prst="rect">
            <a:avLst/>
          </a:prstGeom>
          <a:solidFill>
            <a:srgbClr val="112244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25" name="Shape 22"/>
          <p:cNvSpPr/>
          <p:nvPr/>
        </p:nvSpPr>
        <p:spPr>
          <a:xfrm>
            <a:off x="4389120" y="3145536"/>
            <a:ext cx="91440" cy="658368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6" name="Text 23"/>
          <p:cNvSpPr/>
          <p:nvPr/>
        </p:nvSpPr>
        <p:spPr>
          <a:xfrm>
            <a:off x="4535424" y="3191256"/>
            <a:ext cx="42976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Jun 2025 – OIEA censura</a:t>
            </a:r>
            <a:endParaRPr lang="en-US" sz="1100" dirty="0"/>
          </a:p>
        </p:txBody>
      </p:sp>
      <p:sp>
        <p:nvSpPr>
          <p:cNvPr id="27" name="Text 24"/>
          <p:cNvSpPr/>
          <p:nvPr/>
        </p:nvSpPr>
        <p:spPr>
          <a:xfrm>
            <a:off x="4535424" y="3447288"/>
            <a:ext cx="4297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declarado incumplidor por 1ª vez desde 2005. Tiene uranium para 9 armas.</a:t>
            </a:r>
            <a:endParaRPr lang="en-US" sz="950" dirty="0"/>
          </a:p>
        </p:txBody>
      </p:sp>
      <p:sp>
        <p:nvSpPr>
          <p:cNvPr id="28" name="Shape 25"/>
          <p:cNvSpPr/>
          <p:nvPr/>
        </p:nvSpPr>
        <p:spPr>
          <a:xfrm>
            <a:off x="4389120" y="3895344"/>
            <a:ext cx="4526280" cy="658368"/>
          </a:xfrm>
          <a:prstGeom prst="rect">
            <a:avLst/>
          </a:prstGeom>
          <a:solidFill>
            <a:srgbClr val="112244"/>
          </a:solidFill>
          <a:ln w="12700">
            <a:solidFill>
              <a:srgbClr val="E8A020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4389120" y="3895344"/>
            <a:ext cx="91440" cy="658368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30" name="Text 27"/>
          <p:cNvSpPr/>
          <p:nvPr/>
        </p:nvSpPr>
        <p:spPr>
          <a:xfrm>
            <a:off x="4535424" y="3941064"/>
            <a:ext cx="42976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 Jun 2025 – EE.UU.</a:t>
            </a:r>
            <a:endParaRPr lang="en-US" sz="1100" dirty="0"/>
          </a:p>
        </p:txBody>
      </p:sp>
      <p:sp>
        <p:nvSpPr>
          <p:cNvPr id="31" name="Text 28"/>
          <p:cNvSpPr/>
          <p:nvPr/>
        </p:nvSpPr>
        <p:spPr>
          <a:xfrm>
            <a:off x="4535424" y="4197096"/>
            <a:ext cx="4297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B-2 Spirit bombardean Fordow, Natanz e Isfahan con GBU-57 (bunker busters).</a:t>
            </a:r>
            <a:endParaRPr lang="en-US" sz="9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50D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 4 · IRON DOME EN ACCIÓN — Defensa Antimisiles de Israel (15 seg)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0033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  Simulación del sistema de interceptación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Fuente: IDF / Times of Israel — Sistema Iron Dome, David's Sling, Arrow-3</a:t>
            </a:r>
            <a:endParaRPr lang="en-US" sz="8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28600" y="868680"/>
            <a:ext cx="5303520" cy="2999232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28600" y="3822192"/>
            <a:ext cx="53035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 Simulación de interceptación de misiles balísticos y drones suicidas</a:t>
            </a:r>
            <a:endParaRPr lang="en-US" sz="800" dirty="0"/>
          </a:p>
        </p:txBody>
      </p:sp>
      <p:sp>
        <p:nvSpPr>
          <p:cNvPr id="10" name="Shape 7"/>
          <p:cNvSpPr/>
          <p:nvPr/>
        </p:nvSpPr>
        <p:spPr>
          <a:xfrm>
            <a:off x="5715000" y="960120"/>
            <a:ext cx="3200400" cy="822960"/>
          </a:xfrm>
          <a:prstGeom prst="rect">
            <a:avLst/>
          </a:prstGeom>
          <a:solidFill>
            <a:srgbClr val="112244"/>
          </a:solidFill>
          <a:ln w="12700">
            <a:solidFill>
              <a:srgbClr val="00338A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5715000" y="960120"/>
            <a:ext cx="73152" cy="822960"/>
          </a:xfrm>
          <a:prstGeom prst="rect">
            <a:avLst/>
          </a:prstGeom>
          <a:solidFill>
            <a:srgbClr val="00338A"/>
          </a:solidFill>
          <a:ln w="12700">
            <a:solidFill>
              <a:srgbClr val="00338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833872" y="1005840"/>
            <a:ext cx="3017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0033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IRON DOME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5833872" y="1280160"/>
            <a:ext cx="3017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Alcance: 4-70 km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5833872" y="1490472"/>
            <a:ext cx="3017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Cohetes + morteros + obuses</a:t>
            </a:r>
            <a:endParaRPr lang="en-US" sz="850" dirty="0"/>
          </a:p>
        </p:txBody>
      </p:sp>
      <p:sp>
        <p:nvSpPr>
          <p:cNvPr id="15" name="Shape 12"/>
          <p:cNvSpPr/>
          <p:nvPr/>
        </p:nvSpPr>
        <p:spPr>
          <a:xfrm>
            <a:off x="5715000" y="1901952"/>
            <a:ext cx="3200400" cy="822960"/>
          </a:xfrm>
          <a:prstGeom prst="rect">
            <a:avLst/>
          </a:prstGeom>
          <a:solidFill>
            <a:srgbClr val="112244"/>
          </a:solidFill>
          <a:ln w="12700">
            <a:solidFill>
              <a:srgbClr val="E8A020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5715000" y="1901952"/>
            <a:ext cx="73152" cy="822960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5833872" y="1947672"/>
            <a:ext cx="3017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DAVID'S SLING</a:t>
            </a:r>
            <a:endParaRPr lang="en-US" sz="1200" dirty="0"/>
          </a:p>
        </p:txBody>
      </p:sp>
      <p:sp>
        <p:nvSpPr>
          <p:cNvPr id="18" name="Text 15"/>
          <p:cNvSpPr/>
          <p:nvPr/>
        </p:nvSpPr>
        <p:spPr>
          <a:xfrm>
            <a:off x="5833872" y="2221992"/>
            <a:ext cx="3017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Alcance: 40-300 km</a:t>
            </a:r>
            <a:endParaRPr lang="en-US" sz="900" dirty="0"/>
          </a:p>
        </p:txBody>
      </p:sp>
      <p:sp>
        <p:nvSpPr>
          <p:cNvPr id="19" name="Text 16"/>
          <p:cNvSpPr/>
          <p:nvPr/>
        </p:nvSpPr>
        <p:spPr>
          <a:xfrm>
            <a:off x="5833872" y="2432304"/>
            <a:ext cx="3017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Misiles cruzero + balísticos med.</a:t>
            </a:r>
            <a:endParaRPr lang="en-US" sz="850" dirty="0"/>
          </a:p>
        </p:txBody>
      </p:sp>
      <p:sp>
        <p:nvSpPr>
          <p:cNvPr id="20" name="Shape 17"/>
          <p:cNvSpPr/>
          <p:nvPr/>
        </p:nvSpPr>
        <p:spPr>
          <a:xfrm>
            <a:off x="5715000" y="2843784"/>
            <a:ext cx="3200400" cy="822960"/>
          </a:xfrm>
          <a:prstGeom prst="rect">
            <a:avLst/>
          </a:prstGeom>
          <a:solidFill>
            <a:srgbClr val="112244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5715000" y="2843784"/>
            <a:ext cx="73152" cy="82296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5833872" y="2889504"/>
            <a:ext cx="3017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ARROW-3</a:t>
            </a:r>
            <a:endParaRPr lang="en-US" sz="1200" dirty="0"/>
          </a:p>
        </p:txBody>
      </p:sp>
      <p:sp>
        <p:nvSpPr>
          <p:cNvPr id="23" name="Text 20"/>
          <p:cNvSpPr/>
          <p:nvPr/>
        </p:nvSpPr>
        <p:spPr>
          <a:xfrm>
            <a:off x="5833872" y="3163824"/>
            <a:ext cx="3017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Alcance: &gt;2,000 km</a:t>
            </a:r>
            <a:endParaRPr lang="en-US" sz="900" dirty="0"/>
          </a:p>
        </p:txBody>
      </p:sp>
      <p:sp>
        <p:nvSpPr>
          <p:cNvPr id="24" name="Text 21"/>
          <p:cNvSpPr/>
          <p:nvPr/>
        </p:nvSpPr>
        <p:spPr>
          <a:xfrm>
            <a:off x="5833872" y="3374136"/>
            <a:ext cx="3017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Misiles balísticos de largo alcance</a:t>
            </a:r>
            <a:endParaRPr lang="en-US" sz="850" dirty="0"/>
          </a:p>
        </p:txBody>
      </p:sp>
      <p:sp>
        <p:nvSpPr>
          <p:cNvPr id="25" name="Shape 22"/>
          <p:cNvSpPr/>
          <p:nvPr/>
        </p:nvSpPr>
        <p:spPr>
          <a:xfrm>
            <a:off x="5715000" y="3785616"/>
            <a:ext cx="3200400" cy="822960"/>
          </a:xfrm>
          <a:prstGeom prst="rect">
            <a:avLst/>
          </a:prstGeom>
          <a:solidFill>
            <a:srgbClr val="112244"/>
          </a:solidFill>
          <a:ln w="12700">
            <a:solidFill>
              <a:srgbClr val="1B3A6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26" name="Shape 23"/>
          <p:cNvSpPr/>
          <p:nvPr/>
        </p:nvSpPr>
        <p:spPr>
          <a:xfrm>
            <a:off x="5715000" y="3785616"/>
            <a:ext cx="73152" cy="82296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5833872" y="3831336"/>
            <a:ext cx="3017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THAAD (EE.UU.)</a:t>
            </a:r>
            <a:endParaRPr lang="en-US" sz="1200" dirty="0"/>
          </a:p>
        </p:txBody>
      </p:sp>
      <p:sp>
        <p:nvSpPr>
          <p:cNvPr id="28" name="Text 25"/>
          <p:cNvSpPr/>
          <p:nvPr/>
        </p:nvSpPr>
        <p:spPr>
          <a:xfrm>
            <a:off x="5833872" y="4105656"/>
            <a:ext cx="3017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Alcance: 200 km</a:t>
            </a:r>
            <a:endParaRPr lang="en-US" sz="900" dirty="0"/>
          </a:p>
        </p:txBody>
      </p:sp>
      <p:sp>
        <p:nvSpPr>
          <p:cNvPr id="29" name="Text 26"/>
          <p:cNvSpPr/>
          <p:nvPr/>
        </p:nvSpPr>
        <p:spPr>
          <a:xfrm>
            <a:off x="5833872" y="4315968"/>
            <a:ext cx="3017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Misiles balísticos + hipersónicos</a:t>
            </a:r>
            <a:endParaRPr lang="en-US" sz="850" dirty="0"/>
          </a:p>
        </p:txBody>
      </p:sp>
      <p:sp>
        <p:nvSpPr>
          <p:cNvPr id="30" name="Shape 27"/>
          <p:cNvSpPr/>
          <p:nvPr/>
        </p:nvSpPr>
        <p:spPr>
          <a:xfrm>
            <a:off x="5715000" y="4681728"/>
            <a:ext cx="3200400" cy="201168"/>
          </a:xfrm>
          <a:prstGeom prst="rect">
            <a:avLst/>
          </a:prstGeom>
          <a:solidFill>
            <a:srgbClr val="001A00"/>
          </a:solidFill>
          <a:ln w="12700">
            <a:solidFill>
              <a:srgbClr val="1A5C38"/>
            </a:solidFill>
            <a:prstDash val="solid"/>
          </a:ln>
        </p:spPr>
      </p:sp>
      <p:sp>
        <p:nvSpPr>
          <p:cNvPr id="31" name="Text 28"/>
          <p:cNvSpPr/>
          <p:nvPr/>
        </p:nvSpPr>
        <p:spPr>
          <a:xfrm>
            <a:off x="5742432" y="4690872"/>
            <a:ext cx="314553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b="1" dirty="0">
                <a:solidFill>
                  <a:srgbClr val="00CC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Resultado: 99%+ de misiles iraníes interceptados en 2024-2026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50D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· ACCIONES BÉLICAS DIRECTAS — Grid de operaciones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Principales ataques 2024–2026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Reuters / AP / AFP / Al Jazeera / IDF Spokesperson</a:t>
            </a:r>
            <a:endParaRPr lang="en-US" sz="800" dirty="0"/>
          </a:p>
        </p:txBody>
      </p:sp>
      <p:sp>
        <p:nvSpPr>
          <p:cNvPr id="8" name="Shape 6"/>
          <p:cNvSpPr/>
          <p:nvPr/>
        </p:nvSpPr>
        <p:spPr>
          <a:xfrm>
            <a:off x="228600" y="896112"/>
            <a:ext cx="2788920" cy="1920240"/>
          </a:xfrm>
          <a:prstGeom prst="rect">
            <a:avLst/>
          </a:prstGeom>
          <a:solidFill>
            <a:srgbClr val="112244"/>
          </a:solidFill>
          <a:ln w="12700">
            <a:solidFill>
              <a:srgbClr val="00338A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pic>
        <p:nvPicPr>
          <p:cNvPr id="9" name="Image 0" descr="/home/claude/photos/iron_dome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4320" y="941832"/>
            <a:ext cx="2697480" cy="1234440"/>
          </a:xfrm>
          <a:prstGeom prst="rect">
            <a:avLst/>
          </a:prstGeom>
        </p:spPr>
      </p:pic>
      <p:sp>
        <p:nvSpPr>
          <p:cNvPr id="10" name="Shape 7"/>
          <p:cNvSpPr/>
          <p:nvPr/>
        </p:nvSpPr>
        <p:spPr>
          <a:xfrm>
            <a:off x="228600" y="2221992"/>
            <a:ext cx="2788920" cy="594360"/>
          </a:xfrm>
          <a:prstGeom prst="rect">
            <a:avLst/>
          </a:prstGeom>
          <a:solidFill>
            <a:srgbClr val="112244"/>
          </a:solidFill>
          <a:ln w="12700">
            <a:solidFill>
              <a:srgbClr val="112244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301752" y="2231136"/>
            <a:ext cx="2651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0033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Iron Dome intercepta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301752" y="246888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Abr &amp; Oct 2024 — +300 drones/misiles</a:t>
            </a:r>
            <a:endParaRPr lang="en-US" sz="850" dirty="0"/>
          </a:p>
        </p:txBody>
      </p:sp>
      <p:sp>
        <p:nvSpPr>
          <p:cNvPr id="13" name="Shape 10"/>
          <p:cNvSpPr/>
          <p:nvPr/>
        </p:nvSpPr>
        <p:spPr>
          <a:xfrm>
            <a:off x="3200400" y="896112"/>
            <a:ext cx="2788920" cy="1920240"/>
          </a:xfrm>
          <a:prstGeom prst="rect">
            <a:avLst/>
          </a:prstGeom>
          <a:solidFill>
            <a:srgbClr val="112244"/>
          </a:solidFill>
          <a:ln w="12700">
            <a:solidFill>
              <a:srgbClr val="1A5C38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pic>
        <p:nvPicPr>
          <p:cNvPr id="14" name="Image 1" descr="/home/claude/photos/missile_impact.jp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120" y="941832"/>
            <a:ext cx="2697480" cy="1234440"/>
          </a:xfrm>
          <a:prstGeom prst="rect">
            <a:avLst/>
          </a:prstGeom>
        </p:spPr>
      </p:pic>
      <p:sp>
        <p:nvSpPr>
          <p:cNvPr id="15" name="Shape 11"/>
          <p:cNvSpPr/>
          <p:nvPr/>
        </p:nvSpPr>
        <p:spPr>
          <a:xfrm>
            <a:off x="3200400" y="2221992"/>
            <a:ext cx="2788920" cy="594360"/>
          </a:xfrm>
          <a:prstGeom prst="rect">
            <a:avLst/>
          </a:prstGeom>
          <a:solidFill>
            <a:srgbClr val="112244"/>
          </a:solidFill>
          <a:ln w="12700">
            <a:solidFill>
              <a:srgbClr val="112244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3273552" y="2231136"/>
            <a:ext cx="2651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A5C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Impacto en Tel Aviv</a:t>
            </a:r>
            <a:endParaRPr lang="en-US" sz="1000" dirty="0"/>
          </a:p>
        </p:txBody>
      </p:sp>
      <p:sp>
        <p:nvSpPr>
          <p:cNvPr id="17" name="Text 13"/>
          <p:cNvSpPr/>
          <p:nvPr/>
        </p:nvSpPr>
        <p:spPr>
          <a:xfrm>
            <a:off x="3273552" y="246888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Oct 2024 — 180 misiles balísticos</a:t>
            </a:r>
            <a:endParaRPr lang="en-US" sz="850" dirty="0"/>
          </a:p>
        </p:txBody>
      </p:sp>
      <p:sp>
        <p:nvSpPr>
          <p:cNvPr id="18" name="Shape 14"/>
          <p:cNvSpPr/>
          <p:nvPr/>
        </p:nvSpPr>
        <p:spPr>
          <a:xfrm>
            <a:off x="6172200" y="896112"/>
            <a:ext cx="2788920" cy="1920240"/>
          </a:xfrm>
          <a:prstGeom prst="rect">
            <a:avLst/>
          </a:prstGeom>
          <a:solidFill>
            <a:srgbClr val="112244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pic>
        <p:nvPicPr>
          <p:cNvPr id="19" name="Image 2" descr="/home/claude/photos/nasrallah.jp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0" y="941832"/>
            <a:ext cx="2697480" cy="1234440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6172200" y="2221992"/>
            <a:ext cx="2788920" cy="594360"/>
          </a:xfrm>
          <a:prstGeom prst="rect">
            <a:avLst/>
          </a:prstGeom>
          <a:solidFill>
            <a:srgbClr val="112244"/>
          </a:solidFill>
          <a:ln w="12700">
            <a:solidFill>
              <a:srgbClr val="112244"/>
            </a:solidFill>
            <a:prstDash val="solid"/>
          </a:ln>
        </p:spPr>
      </p:sp>
      <p:sp>
        <p:nvSpPr>
          <p:cNvPr id="21" name="Text 16"/>
          <p:cNvSpPr/>
          <p:nvPr/>
        </p:nvSpPr>
        <p:spPr>
          <a:xfrm>
            <a:off x="6245352" y="2231136"/>
            <a:ext cx="2651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Funeral Nasrallah</a:t>
            </a:r>
            <a:endParaRPr lang="en-US" sz="1000" dirty="0"/>
          </a:p>
        </p:txBody>
      </p:sp>
      <p:sp>
        <p:nvSpPr>
          <p:cNvPr id="22" name="Text 17"/>
          <p:cNvSpPr/>
          <p:nvPr/>
        </p:nvSpPr>
        <p:spPr>
          <a:xfrm>
            <a:off x="6245352" y="246888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 Sep 2024 — Israel elimina líder Hezb</a:t>
            </a:r>
            <a:endParaRPr lang="en-US" sz="850" dirty="0"/>
          </a:p>
        </p:txBody>
      </p:sp>
      <p:sp>
        <p:nvSpPr>
          <p:cNvPr id="23" name="Shape 18"/>
          <p:cNvSpPr/>
          <p:nvPr/>
        </p:nvSpPr>
        <p:spPr>
          <a:xfrm>
            <a:off x="228600" y="2907792"/>
            <a:ext cx="2788920" cy="1920240"/>
          </a:xfrm>
          <a:prstGeom prst="rect">
            <a:avLst/>
          </a:prstGeom>
          <a:solidFill>
            <a:srgbClr val="112244"/>
          </a:solidFill>
          <a:ln w="12700">
            <a:solidFill>
              <a:srgbClr val="E8A020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pic>
        <p:nvPicPr>
          <p:cNvPr id="24" name="Image 3" descr="/home/claude/photos/explosion_tehran.jp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320" y="2953512"/>
            <a:ext cx="2697480" cy="1234440"/>
          </a:xfrm>
          <a:prstGeom prst="rect">
            <a:avLst/>
          </a:prstGeom>
        </p:spPr>
      </p:pic>
      <p:sp>
        <p:nvSpPr>
          <p:cNvPr id="25" name="Shape 19"/>
          <p:cNvSpPr/>
          <p:nvPr/>
        </p:nvSpPr>
        <p:spPr>
          <a:xfrm>
            <a:off x="228600" y="4233672"/>
            <a:ext cx="2788920" cy="594360"/>
          </a:xfrm>
          <a:prstGeom prst="rect">
            <a:avLst/>
          </a:prstGeom>
          <a:solidFill>
            <a:srgbClr val="112244"/>
          </a:solidFill>
          <a:ln w="12700">
            <a:solidFill>
              <a:srgbClr val="112244"/>
            </a:solidFill>
            <a:prstDash val="solid"/>
          </a:ln>
        </p:spPr>
      </p:sp>
      <p:sp>
        <p:nvSpPr>
          <p:cNvPr id="26" name="Text 20"/>
          <p:cNvSpPr/>
          <p:nvPr/>
        </p:nvSpPr>
        <p:spPr>
          <a:xfrm>
            <a:off x="301752" y="4242816"/>
            <a:ext cx="2651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Explosión Teherán</a:t>
            </a:r>
            <a:endParaRPr lang="en-US" sz="1000" dirty="0"/>
          </a:p>
        </p:txBody>
      </p:sp>
      <p:sp>
        <p:nvSpPr>
          <p:cNvPr id="27" name="Text 21"/>
          <p:cNvSpPr/>
          <p:nvPr/>
        </p:nvSpPr>
        <p:spPr>
          <a:xfrm>
            <a:off x="301752" y="448056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Jun 2025 — Op. Rising Lion</a:t>
            </a:r>
            <a:endParaRPr lang="en-US" sz="850" dirty="0"/>
          </a:p>
        </p:txBody>
      </p:sp>
      <p:sp>
        <p:nvSpPr>
          <p:cNvPr id="28" name="Shape 22"/>
          <p:cNvSpPr/>
          <p:nvPr/>
        </p:nvSpPr>
        <p:spPr>
          <a:xfrm>
            <a:off x="3200400" y="2907792"/>
            <a:ext cx="2788920" cy="1920240"/>
          </a:xfrm>
          <a:prstGeom prst="rect">
            <a:avLst/>
          </a:prstGeom>
          <a:solidFill>
            <a:srgbClr val="112244"/>
          </a:solidFill>
          <a:ln w="12700">
            <a:solidFill>
              <a:srgbClr val="C0392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pic>
        <p:nvPicPr>
          <p:cNvPr id="29" name="Image 4" descr="/home/claude/photos/natanz_facility.jp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6120" y="2953512"/>
            <a:ext cx="2697480" cy="1234440"/>
          </a:xfrm>
          <a:prstGeom prst="rect">
            <a:avLst/>
          </a:prstGeom>
        </p:spPr>
      </p:pic>
      <p:sp>
        <p:nvSpPr>
          <p:cNvPr id="30" name="Shape 23"/>
          <p:cNvSpPr/>
          <p:nvPr/>
        </p:nvSpPr>
        <p:spPr>
          <a:xfrm>
            <a:off x="3200400" y="4233672"/>
            <a:ext cx="2788920" cy="594360"/>
          </a:xfrm>
          <a:prstGeom prst="rect">
            <a:avLst/>
          </a:prstGeom>
          <a:solidFill>
            <a:srgbClr val="112244"/>
          </a:solidFill>
          <a:ln w="12700">
            <a:solidFill>
              <a:srgbClr val="112244"/>
            </a:solidFill>
            <a:prstDash val="solid"/>
          </a:ln>
        </p:spPr>
      </p:sp>
      <p:sp>
        <p:nvSpPr>
          <p:cNvPr id="31" name="Text 24"/>
          <p:cNvSpPr/>
          <p:nvPr/>
        </p:nvSpPr>
        <p:spPr>
          <a:xfrm>
            <a:off x="3273552" y="4242816"/>
            <a:ext cx="2651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Natanz destruida</a:t>
            </a:r>
            <a:endParaRPr lang="en-US" sz="1000" dirty="0"/>
          </a:p>
        </p:txBody>
      </p:sp>
      <p:sp>
        <p:nvSpPr>
          <p:cNvPr id="32" name="Text 25"/>
          <p:cNvSpPr/>
          <p:nvPr/>
        </p:nvSpPr>
        <p:spPr>
          <a:xfrm>
            <a:off x="3273552" y="448056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 Jun 2025 — B-2 Spirit EE.UU.</a:t>
            </a:r>
            <a:endParaRPr lang="en-US" sz="850" dirty="0"/>
          </a:p>
        </p:txBody>
      </p:sp>
      <p:sp>
        <p:nvSpPr>
          <p:cNvPr id="33" name="Shape 26"/>
          <p:cNvSpPr/>
          <p:nvPr/>
        </p:nvSpPr>
        <p:spPr>
          <a:xfrm>
            <a:off x="6172200" y="2907792"/>
            <a:ext cx="2788920" cy="1920240"/>
          </a:xfrm>
          <a:prstGeom prst="rect">
            <a:avLst/>
          </a:prstGeom>
          <a:solidFill>
            <a:srgbClr val="112244"/>
          </a:solidFill>
          <a:ln w="12700">
            <a:solidFill>
              <a:srgbClr val="8B4513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pic>
        <p:nvPicPr>
          <p:cNvPr id="34" name="Image 5" descr="/home/claude/photos/destruction.jp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7920" y="2953512"/>
            <a:ext cx="2697480" cy="1234440"/>
          </a:xfrm>
          <a:prstGeom prst="rect">
            <a:avLst/>
          </a:prstGeom>
        </p:spPr>
      </p:pic>
      <p:sp>
        <p:nvSpPr>
          <p:cNvPr id="35" name="Shape 27"/>
          <p:cNvSpPr/>
          <p:nvPr/>
        </p:nvSpPr>
        <p:spPr>
          <a:xfrm>
            <a:off x="6172200" y="4233672"/>
            <a:ext cx="2788920" cy="594360"/>
          </a:xfrm>
          <a:prstGeom prst="rect">
            <a:avLst/>
          </a:prstGeom>
          <a:solidFill>
            <a:srgbClr val="112244"/>
          </a:solidFill>
          <a:ln w="12700">
            <a:solidFill>
              <a:srgbClr val="112244"/>
            </a:solidFill>
            <a:prstDash val="solid"/>
          </a:ln>
        </p:spPr>
      </p:sp>
      <p:sp>
        <p:nvSpPr>
          <p:cNvPr id="36" name="Text 28"/>
          <p:cNvSpPr/>
          <p:nvPr/>
        </p:nvSpPr>
        <p:spPr>
          <a:xfrm>
            <a:off x="6245352" y="4242816"/>
            <a:ext cx="2651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8B451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Destrucción Beirut/Gaza</a:t>
            </a:r>
            <a:endParaRPr lang="en-US" sz="1000" dirty="0"/>
          </a:p>
        </p:txBody>
      </p:sp>
      <p:sp>
        <p:nvSpPr>
          <p:cNvPr id="37" name="Text 29"/>
          <p:cNvSpPr/>
          <p:nvPr/>
        </p:nvSpPr>
        <p:spPr>
          <a:xfrm>
            <a:off x="6245352" y="448056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2024-2025 — Infraestructura civil</a:t>
            </a:r>
            <a:endParaRPr lang="en-US" sz="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50D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 5 · GUERRA DE LOS 12 DÍAS — Junio 2025 (16 segundos)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  Infografía animada día por día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Fuente: Britannica / Reuters / BBC Mundo / Wikipedia (Twelve-Day War)</a:t>
            </a:r>
            <a:endParaRPr lang="en-US" sz="8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28600" y="868680"/>
            <a:ext cx="8686800" cy="3913632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28600" y="4773168"/>
            <a:ext cx="8686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 Animación: 12 días de guerra Israel–Irán con intervención de EE.UU. (13-24 Jun 2025) — Balance acumulado en tiempo real</a:t>
            </a:r>
            <a:endParaRPr lang="en-US" sz="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50D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 · OPERACIÓN 'EPIC FURY' — 28 Febrero 2026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ataque definitivo EE.UU.–Israel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House of Commons Library / AJC / Britannica / CFR 2026</a:t>
            </a:r>
            <a:endParaRPr lang="en-US" sz="800" dirty="0"/>
          </a:p>
        </p:txBody>
      </p:sp>
      <p:pic>
        <p:nvPicPr>
          <p:cNvPr id="8" name="Image 0" descr="/home/claude/photos/iran_protests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896112"/>
            <a:ext cx="3017520" cy="196596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56032" y="2807208"/>
            <a:ext cx="29626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Protestas Teherán — Enero 2026</a:t>
            </a:r>
            <a:endParaRPr lang="en-US" sz="800" dirty="0"/>
          </a:p>
          <a:p>
            <a:pPr indent="0" marL="0">
              <a:buNone/>
            </a:pPr>
            <a:r>
              <a:rPr lang="en-US" sz="80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+30,000 muertos por represión del régimen iraní</a:t>
            </a:r>
            <a:endParaRPr lang="en-US" sz="800" dirty="0"/>
          </a:p>
        </p:txBody>
      </p:sp>
      <p:pic>
        <p:nvPicPr>
          <p:cNvPr id="10" name="Image 1" descr="/home/claude/photos/leaders_meeting.jp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218688"/>
            <a:ext cx="3017520" cy="150876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228600" y="3218688"/>
            <a:ext cx="3017520" cy="1508760"/>
          </a:xfrm>
          <a:prstGeom prst="rect">
            <a:avLst/>
          </a:prstGeom>
          <a:solidFill>
            <a:srgbClr val="050D1A">
              <a:alpha val="52000"/>
            </a:srgbClr>
          </a:solidFill>
          <a:ln w="12700">
            <a:solidFill>
              <a:srgbClr val="050D1A">
                <a:alpha val="52000"/>
              </a:srgbClr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256032" y="4663440"/>
            <a:ext cx="296265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i="1" dirty="0">
                <a:solidFill>
                  <a:srgbClr val="C8D4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Trump + Netanyahu planifican la operación conjunta</a:t>
            </a:r>
            <a:endParaRPr lang="en-US" sz="750" dirty="0"/>
          </a:p>
        </p:txBody>
      </p:sp>
      <p:sp>
        <p:nvSpPr>
          <p:cNvPr id="13" name="Shape 9"/>
          <p:cNvSpPr/>
          <p:nvPr/>
        </p:nvSpPr>
        <p:spPr>
          <a:xfrm>
            <a:off x="3474720" y="896112"/>
            <a:ext cx="5440680" cy="548640"/>
          </a:xfrm>
          <a:prstGeom prst="rect">
            <a:avLst/>
          </a:prstGeom>
          <a:solidFill>
            <a:srgbClr val="112244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3474720" y="896112"/>
            <a:ext cx="73152" cy="548640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3602736" y="932688"/>
            <a:ext cx="52395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 Feb 2026 — Inicio</a:t>
            </a:r>
            <a:endParaRPr lang="en-US" sz="1000" dirty="0"/>
          </a:p>
        </p:txBody>
      </p:sp>
      <p:sp>
        <p:nvSpPr>
          <p:cNvPr id="16" name="Text 12"/>
          <p:cNvSpPr/>
          <p:nvPr/>
        </p:nvSpPr>
        <p:spPr>
          <a:xfrm>
            <a:off x="3602736" y="1152144"/>
            <a:ext cx="52395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'Epic Fury' (EE.UU.) + 'Roaring Lion' (Israel) — ataques simultáneos.</a:t>
            </a:r>
            <a:endParaRPr lang="en-US" sz="900" dirty="0"/>
          </a:p>
        </p:txBody>
      </p:sp>
      <p:sp>
        <p:nvSpPr>
          <p:cNvPr id="17" name="Shape 13"/>
          <p:cNvSpPr/>
          <p:nvPr/>
        </p:nvSpPr>
        <p:spPr>
          <a:xfrm>
            <a:off x="3474720" y="1517904"/>
            <a:ext cx="5440680" cy="548640"/>
          </a:xfrm>
          <a:prstGeom prst="rect">
            <a:avLst/>
          </a:prstGeom>
          <a:solidFill>
            <a:srgbClr val="112244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8" name="Shape 14"/>
          <p:cNvSpPr/>
          <p:nvPr/>
        </p:nvSpPr>
        <p:spPr>
          <a:xfrm>
            <a:off x="3474720" y="1517904"/>
            <a:ext cx="73152" cy="54864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3602736" y="1554480"/>
            <a:ext cx="52395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Objetivo: Cambio de Régimen</a:t>
            </a:r>
            <a:endParaRPr lang="en-US" sz="1000" dirty="0"/>
          </a:p>
        </p:txBody>
      </p:sp>
      <p:sp>
        <p:nvSpPr>
          <p:cNvPr id="20" name="Text 16"/>
          <p:cNvSpPr/>
          <p:nvPr/>
        </p:nvSpPr>
        <p:spPr>
          <a:xfrm>
            <a:off x="3602736" y="1773936"/>
            <a:ext cx="52395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Primer objetivo declarado: derrocar a la República Islámica de Irán.</a:t>
            </a:r>
            <a:endParaRPr lang="en-US" sz="900" dirty="0"/>
          </a:p>
        </p:txBody>
      </p:sp>
      <p:sp>
        <p:nvSpPr>
          <p:cNvPr id="21" name="Shape 17"/>
          <p:cNvSpPr/>
          <p:nvPr/>
        </p:nvSpPr>
        <p:spPr>
          <a:xfrm>
            <a:off x="3474720" y="2139696"/>
            <a:ext cx="5440680" cy="548640"/>
          </a:xfrm>
          <a:prstGeom prst="rect">
            <a:avLst/>
          </a:prstGeom>
          <a:solidFill>
            <a:srgbClr val="112244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2" name="Shape 18"/>
          <p:cNvSpPr/>
          <p:nvPr/>
        </p:nvSpPr>
        <p:spPr>
          <a:xfrm>
            <a:off x="3474720" y="2139696"/>
            <a:ext cx="73152" cy="54864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3602736" y="2176272"/>
            <a:ext cx="52395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Muerte del Líder Supremo</a:t>
            </a:r>
            <a:endParaRPr lang="en-US" sz="1000" dirty="0"/>
          </a:p>
        </p:txBody>
      </p:sp>
      <p:sp>
        <p:nvSpPr>
          <p:cNvPr id="24" name="Text 20"/>
          <p:cNvSpPr/>
          <p:nvPr/>
        </p:nvSpPr>
        <p:spPr>
          <a:xfrm>
            <a:off x="3602736" y="2395728"/>
            <a:ext cx="52395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Khamenei muere en los primeros ataques. Su hijo Mojtaba lo sucede.</a:t>
            </a:r>
            <a:endParaRPr lang="en-US" sz="900" dirty="0"/>
          </a:p>
        </p:txBody>
      </p:sp>
      <p:sp>
        <p:nvSpPr>
          <p:cNvPr id="25" name="Shape 21"/>
          <p:cNvSpPr/>
          <p:nvPr/>
        </p:nvSpPr>
        <p:spPr>
          <a:xfrm>
            <a:off x="3474720" y="2761488"/>
            <a:ext cx="5440680" cy="548640"/>
          </a:xfrm>
          <a:prstGeom prst="rect">
            <a:avLst/>
          </a:prstGeom>
          <a:solidFill>
            <a:srgbClr val="112244"/>
          </a:solidFill>
          <a:ln w="12700">
            <a:solidFill>
              <a:srgbClr val="1A5C38"/>
            </a:solidFill>
            <a:prstDash val="solid"/>
          </a:ln>
        </p:spPr>
      </p:sp>
      <p:sp>
        <p:nvSpPr>
          <p:cNvPr id="26" name="Shape 22"/>
          <p:cNvSpPr/>
          <p:nvPr/>
        </p:nvSpPr>
        <p:spPr>
          <a:xfrm>
            <a:off x="3474720" y="2761488"/>
            <a:ext cx="73152" cy="548640"/>
          </a:xfrm>
          <a:prstGeom prst="rect">
            <a:avLst/>
          </a:prstGeom>
          <a:solidFill>
            <a:srgbClr val="1A5C38"/>
          </a:solidFill>
          <a:ln w="12700">
            <a:solidFill>
              <a:srgbClr val="1A5C38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3602736" y="2798064"/>
            <a:ext cx="52395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A5C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Respuesta iraní</a:t>
            </a:r>
            <a:endParaRPr lang="en-US" sz="1000" dirty="0"/>
          </a:p>
        </p:txBody>
      </p:sp>
      <p:sp>
        <p:nvSpPr>
          <p:cNvPr id="28" name="Text 24"/>
          <p:cNvSpPr/>
          <p:nvPr/>
        </p:nvSpPr>
        <p:spPr>
          <a:xfrm>
            <a:off x="3602736" y="3017520"/>
            <a:ext cx="52395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Misiles contra bases EE.UU. en Bahréin, Qatar, Kuwait. Yemen activa.</a:t>
            </a:r>
            <a:endParaRPr lang="en-US" sz="900" dirty="0"/>
          </a:p>
        </p:txBody>
      </p:sp>
      <p:sp>
        <p:nvSpPr>
          <p:cNvPr id="29" name="Shape 25"/>
          <p:cNvSpPr/>
          <p:nvPr/>
        </p:nvSpPr>
        <p:spPr>
          <a:xfrm>
            <a:off x="3474720" y="3383280"/>
            <a:ext cx="5440680" cy="548640"/>
          </a:xfrm>
          <a:prstGeom prst="rect">
            <a:avLst/>
          </a:prstGeom>
          <a:solidFill>
            <a:srgbClr val="112244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30" name="Shape 26"/>
          <p:cNvSpPr/>
          <p:nvPr/>
        </p:nvSpPr>
        <p:spPr>
          <a:xfrm>
            <a:off x="3474720" y="3383280"/>
            <a:ext cx="73152" cy="54864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3602736" y="3419856"/>
            <a:ext cx="52395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Hezbollah reinicia (2-Mar)</a:t>
            </a:r>
            <a:endParaRPr lang="en-US" sz="1000" dirty="0"/>
          </a:p>
        </p:txBody>
      </p:sp>
      <p:sp>
        <p:nvSpPr>
          <p:cNvPr id="32" name="Text 28"/>
          <p:cNvSpPr/>
          <p:nvPr/>
        </p:nvSpPr>
        <p:spPr>
          <a:xfrm>
            <a:off x="3602736" y="3639312"/>
            <a:ext cx="52395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+100 cohetes en una noche. Israel responde con fuerza máxima en Beirut.</a:t>
            </a:r>
            <a:endParaRPr lang="en-US" sz="900" dirty="0"/>
          </a:p>
        </p:txBody>
      </p:sp>
      <p:sp>
        <p:nvSpPr>
          <p:cNvPr id="33" name="Shape 29"/>
          <p:cNvSpPr/>
          <p:nvPr/>
        </p:nvSpPr>
        <p:spPr>
          <a:xfrm>
            <a:off x="3474720" y="4005072"/>
            <a:ext cx="5440680" cy="548640"/>
          </a:xfrm>
          <a:prstGeom prst="rect">
            <a:avLst/>
          </a:prstGeom>
          <a:solidFill>
            <a:srgbClr val="112244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34" name="Shape 30"/>
          <p:cNvSpPr/>
          <p:nvPr/>
        </p:nvSpPr>
        <p:spPr>
          <a:xfrm>
            <a:off x="3474720" y="4005072"/>
            <a:ext cx="73152" cy="54864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35" name="Text 31"/>
          <p:cNvSpPr/>
          <p:nvPr/>
        </p:nvSpPr>
        <p:spPr>
          <a:xfrm>
            <a:off x="3602736" y="4041648"/>
            <a:ext cx="52395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Comunidad Internacional</a:t>
            </a:r>
            <a:endParaRPr lang="en-US" sz="1000" dirty="0"/>
          </a:p>
        </p:txBody>
      </p:sp>
      <p:sp>
        <p:nvSpPr>
          <p:cNvPr id="36" name="Text 32"/>
          <p:cNvSpPr/>
          <p:nvPr/>
        </p:nvSpPr>
        <p:spPr>
          <a:xfrm>
            <a:off x="3602736" y="4261104"/>
            <a:ext cx="52395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ONU pide alto al fuego. UK/Francia/Alemania condenan. Rusia/China apoyan Irán.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62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· REPERCUSIONES REGIONALES Y GLOBALES — Impacto para Chile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Análisis estratégico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Banco Mundial / OCDE / ONU / Min. RR.EE. Chile</a:t>
            </a:r>
            <a:endParaRPr lang="en-US" sz="800" dirty="0"/>
          </a:p>
        </p:txBody>
      </p:sp>
      <p:pic>
        <p:nvPicPr>
          <p:cNvPr id="8" name="Image 0" descr="/home/claude/photos/destruction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768096"/>
            <a:ext cx="9144000" cy="123444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0" y="768096"/>
            <a:ext cx="9144000" cy="1234440"/>
          </a:xfrm>
          <a:prstGeom prst="rect">
            <a:avLst/>
          </a:prstGeom>
          <a:solidFill>
            <a:srgbClr val="0A1628">
              <a:alpha val="62000"/>
            </a:srgbClr>
          </a:solidFill>
          <a:ln w="12700">
            <a:solidFill>
              <a:srgbClr val="0A1628">
                <a:alpha val="62000"/>
              </a:srgbClr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228600" y="2084832"/>
            <a:ext cx="4114800" cy="1280160"/>
          </a:xfrm>
          <a:prstGeom prst="rect">
            <a:avLst/>
          </a:prstGeom>
          <a:solidFill>
            <a:srgbClr val="112244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228600" y="2084832"/>
            <a:ext cx="4114800" cy="384048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20040" y="2121408"/>
            <a:ext cx="39319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🛢️ ENERGÍA Y PETRÓLEO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320040" y="2514600"/>
            <a:ext cx="39319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Estrecho de Ormuz cerrado intermitentemente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Alza del petróleo +40% durante 2025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Houthis interrumpen ruta Canal Suez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Afecta suministros de Asia y Europa</a:t>
            </a:r>
            <a:endParaRPr lang="en-US" sz="850" dirty="0"/>
          </a:p>
        </p:txBody>
      </p:sp>
      <p:sp>
        <p:nvSpPr>
          <p:cNvPr id="14" name="Shape 11"/>
          <p:cNvSpPr/>
          <p:nvPr/>
        </p:nvSpPr>
        <p:spPr>
          <a:xfrm>
            <a:off x="4709160" y="2084832"/>
            <a:ext cx="4114800" cy="1280160"/>
          </a:xfrm>
          <a:prstGeom prst="rect">
            <a:avLst/>
          </a:prstGeom>
          <a:solidFill>
            <a:srgbClr val="112244"/>
          </a:solidFill>
          <a:ln w="12700">
            <a:solidFill>
              <a:srgbClr val="1B3A6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4709160" y="2084832"/>
            <a:ext cx="4114800" cy="384048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4800600" y="2121408"/>
            <a:ext cx="39319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 GEOPOLÍTICA</a:t>
            </a:r>
            <a:endParaRPr lang="en-US" sz="1200" dirty="0"/>
          </a:p>
        </p:txBody>
      </p:sp>
      <p:sp>
        <p:nvSpPr>
          <p:cNvPr id="17" name="Text 14"/>
          <p:cNvSpPr/>
          <p:nvPr/>
        </p:nvSpPr>
        <p:spPr>
          <a:xfrm>
            <a:off x="4800600" y="2514600"/>
            <a:ext cx="39319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Rusia–China apoyan a Irán diplomáticamente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EE.UU. consolida presencia en el Golfo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Arabia Saudita y EAU toman distancia de Irán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Reconfiguración de alianzas regionales</a:t>
            </a:r>
            <a:endParaRPr lang="en-US" sz="850" dirty="0"/>
          </a:p>
        </p:txBody>
      </p:sp>
      <p:sp>
        <p:nvSpPr>
          <p:cNvPr id="18" name="Shape 15"/>
          <p:cNvSpPr/>
          <p:nvPr/>
        </p:nvSpPr>
        <p:spPr>
          <a:xfrm>
            <a:off x="228600" y="3502152"/>
            <a:ext cx="4114800" cy="1280160"/>
          </a:xfrm>
          <a:prstGeom prst="rect">
            <a:avLst/>
          </a:prstGeom>
          <a:solidFill>
            <a:srgbClr val="112244"/>
          </a:solidFill>
          <a:ln w="12700">
            <a:solidFill>
              <a:srgbClr val="C0392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9" name="Shape 16"/>
          <p:cNvSpPr/>
          <p:nvPr/>
        </p:nvSpPr>
        <p:spPr>
          <a:xfrm>
            <a:off x="228600" y="3502152"/>
            <a:ext cx="4114800" cy="38404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320040" y="3538728"/>
            <a:ext cx="39319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💰 ECONOMÍA GLOBAL</a:t>
            </a:r>
            <a:endParaRPr lang="en-US" sz="1200" dirty="0"/>
          </a:p>
        </p:txBody>
      </p:sp>
      <p:sp>
        <p:nvSpPr>
          <p:cNvPr id="21" name="Text 18"/>
          <p:cNvSpPr/>
          <p:nvPr/>
        </p:nvSpPr>
        <p:spPr>
          <a:xfrm>
            <a:off x="320040" y="3931920"/>
            <a:ext cx="39319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Fletes marítimos mundiales +35% en 2025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Irán en hiperinflación y colapso económico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Sanciones reforzadas por UE + EE.UU.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Impacto en importaciones chilenas</a:t>
            </a:r>
            <a:endParaRPr lang="en-US" sz="850" dirty="0"/>
          </a:p>
        </p:txBody>
      </p:sp>
      <p:sp>
        <p:nvSpPr>
          <p:cNvPr id="22" name="Shape 19"/>
          <p:cNvSpPr/>
          <p:nvPr/>
        </p:nvSpPr>
        <p:spPr>
          <a:xfrm>
            <a:off x="4709160" y="3502152"/>
            <a:ext cx="4114800" cy="1280160"/>
          </a:xfrm>
          <a:prstGeom prst="rect">
            <a:avLst/>
          </a:prstGeom>
          <a:solidFill>
            <a:srgbClr val="112244"/>
          </a:solidFill>
          <a:ln w="12700">
            <a:solidFill>
              <a:srgbClr val="E8A020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23" name="Shape 20"/>
          <p:cNvSpPr/>
          <p:nvPr/>
        </p:nvSpPr>
        <p:spPr>
          <a:xfrm>
            <a:off x="4709160" y="3502152"/>
            <a:ext cx="4114800" cy="384048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24" name="Text 21"/>
          <p:cNvSpPr/>
          <p:nvPr/>
        </p:nvSpPr>
        <p:spPr>
          <a:xfrm>
            <a:off x="4800600" y="3538728"/>
            <a:ext cx="39319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🚢 IMPLICANCIAS CHILE</a:t>
            </a:r>
            <a:endParaRPr lang="en-US" sz="1200" dirty="0"/>
          </a:p>
        </p:txBody>
      </p:sp>
      <p:sp>
        <p:nvSpPr>
          <p:cNvPr id="25" name="Text 22"/>
          <p:cNvSpPr/>
          <p:nvPr/>
        </p:nvSpPr>
        <p:spPr>
          <a:xfrm>
            <a:off x="4800600" y="3931920"/>
            <a:ext cx="39319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Ruta Pacífico–Suez bajo amenaza real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Cobre y litio: impacto en precios Asia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Diáspora árabe en Chile: 600,000+ personas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FFAA: vigilancia Pacífico en alerta máxima</a:t>
            </a:r>
            <a:endParaRPr lang="en-US" sz="8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50D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13232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7772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SITUACIÓN ACTUAL — MARZO 2026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Balance operacional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0D1A"/>
          </a:solidFill>
          <a:ln w="12700">
            <a:solidFill>
              <a:srgbClr val="050D1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4873752"/>
            <a:ext cx="8686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A8B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Oficiales Servicios 2026   |  AJC / Britannica / House of Commons Library / CFR — Actualizado Marzo 2026</a:t>
            </a:r>
            <a:endParaRPr lang="en-US" sz="800" dirty="0"/>
          </a:p>
        </p:txBody>
      </p:sp>
      <p:sp>
        <p:nvSpPr>
          <p:cNvPr id="8" name="Shape 6"/>
          <p:cNvSpPr/>
          <p:nvPr/>
        </p:nvSpPr>
        <p:spPr>
          <a:xfrm>
            <a:off x="274320" y="896112"/>
            <a:ext cx="2011680" cy="1664208"/>
          </a:xfrm>
          <a:prstGeom prst="rect">
            <a:avLst/>
          </a:prstGeom>
          <a:solidFill>
            <a:srgbClr val="112244"/>
          </a:solidFill>
          <a:ln w="12700">
            <a:solidFill>
              <a:srgbClr val="00338A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274320" y="932688"/>
            <a:ext cx="201168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0033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330+</a:t>
            </a:r>
            <a:endParaRPr lang="en-US" sz="4200" dirty="0"/>
          </a:p>
        </p:txBody>
      </p:sp>
      <p:sp>
        <p:nvSpPr>
          <p:cNvPr id="10" name="Text 8"/>
          <p:cNvSpPr/>
          <p:nvPr/>
        </p:nvSpPr>
        <p:spPr>
          <a:xfrm>
            <a:off x="365760" y="1719072"/>
            <a:ext cx="1828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Lanzadores balísticos</a:t>
            </a:r>
            <a:endParaRPr lang="en-US" sz="950" dirty="0"/>
          </a:p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iranníes destruidos</a:t>
            </a:r>
            <a:endParaRPr lang="en-US" sz="950" dirty="0"/>
          </a:p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(de ~470 totales)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2487168" y="896112"/>
            <a:ext cx="2011680" cy="1664208"/>
          </a:xfrm>
          <a:prstGeom prst="rect">
            <a:avLst/>
          </a:prstGeom>
          <a:solidFill>
            <a:srgbClr val="112244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2487168" y="932688"/>
            <a:ext cx="201168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-90%</a:t>
            </a:r>
            <a:endParaRPr lang="en-US" sz="4200" dirty="0"/>
          </a:p>
        </p:txBody>
      </p:sp>
      <p:sp>
        <p:nvSpPr>
          <p:cNvPr id="13" name="Text 11"/>
          <p:cNvSpPr/>
          <p:nvPr/>
        </p:nvSpPr>
        <p:spPr>
          <a:xfrm>
            <a:off x="2578608" y="1719072"/>
            <a:ext cx="1828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Caída en tasa de</a:t>
            </a:r>
            <a:endParaRPr lang="en-US" sz="950" dirty="0"/>
          </a:p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misiles diarios iraníes</a:t>
            </a:r>
            <a:endParaRPr lang="en-US" sz="950" dirty="0"/>
          </a:p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vs. pico del Día 1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4700016" y="896112"/>
            <a:ext cx="2011680" cy="1664208"/>
          </a:xfrm>
          <a:prstGeom prst="rect">
            <a:avLst/>
          </a:prstGeom>
          <a:solidFill>
            <a:srgbClr val="112244"/>
          </a:solidFill>
          <a:ln w="12700">
            <a:solidFill>
              <a:srgbClr val="C0392B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4700016" y="932688"/>
            <a:ext cx="201168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30,000</a:t>
            </a:r>
            <a:endParaRPr lang="en-US" sz="4200" dirty="0"/>
          </a:p>
        </p:txBody>
      </p:sp>
      <p:sp>
        <p:nvSpPr>
          <p:cNvPr id="16" name="Text 14"/>
          <p:cNvSpPr/>
          <p:nvPr/>
        </p:nvSpPr>
        <p:spPr>
          <a:xfrm>
            <a:off x="4791456" y="1719072"/>
            <a:ext cx="1828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Iraníes muertos en</a:t>
            </a:r>
            <a:endParaRPr lang="en-US" sz="950" dirty="0"/>
          </a:p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protestas (Ene 2026)</a:t>
            </a:r>
            <a:endParaRPr lang="en-US" sz="950" dirty="0"/>
          </a:p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 represión del reg.</a:t>
            </a:r>
            <a:endParaRPr lang="en-US" sz="950" dirty="0"/>
          </a:p>
        </p:txBody>
      </p:sp>
      <p:sp>
        <p:nvSpPr>
          <p:cNvPr id="17" name="Shape 15"/>
          <p:cNvSpPr/>
          <p:nvPr/>
        </p:nvSpPr>
        <p:spPr>
          <a:xfrm>
            <a:off x="6912864" y="896112"/>
            <a:ext cx="2011680" cy="1664208"/>
          </a:xfrm>
          <a:prstGeom prst="rect">
            <a:avLst/>
          </a:prstGeom>
          <a:solidFill>
            <a:srgbClr val="112244"/>
          </a:solidFill>
          <a:ln w="12700">
            <a:solidFill>
              <a:srgbClr val="E8A020"/>
            </a:solidFill>
            <a:prstDash val="solid"/>
          </a:ln>
          <a:effectLst>
            <a:outerShdw sx="100000" sy="100000" kx="0" ky="0" algn="bl" rotWithShape="0" blurRad="101600" dist="38100" dir="8100000">
              <a:srgbClr val="000000">
                <a:alpha val="28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6912864" y="932688"/>
            <a:ext cx="201168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E8A0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1M+</a:t>
            </a:r>
            <a:endParaRPr lang="en-US" sz="4200" dirty="0"/>
          </a:p>
        </p:txBody>
      </p:sp>
      <p:sp>
        <p:nvSpPr>
          <p:cNvPr id="19" name="Text 17"/>
          <p:cNvSpPr/>
          <p:nvPr/>
        </p:nvSpPr>
        <p:spPr>
          <a:xfrm>
            <a:off x="7004304" y="1719072"/>
            <a:ext cx="1828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Desplazados en Líbano</a:t>
            </a:r>
            <a:endParaRPr lang="en-US" sz="950" dirty="0"/>
          </a:p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tras reinicio de ops.</a:t>
            </a:r>
            <a:endParaRPr lang="en-US" sz="950" dirty="0"/>
          </a:p>
          <a:p>
            <a:pPr algn="ctr"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Israel-Hezbollah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274320" y="2670048"/>
            <a:ext cx="4206240" cy="34747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365760" y="2688336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50D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⚔  BALANCE MILITAR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365760" y="3090672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 destruyó ~330 de ~470 lanzadores balísticos iraníes</a:t>
            </a:r>
            <a:endParaRPr lang="en-US" sz="950" dirty="0"/>
          </a:p>
        </p:txBody>
      </p:sp>
      <p:sp>
        <p:nvSpPr>
          <p:cNvPr id="23" name="Text 21"/>
          <p:cNvSpPr/>
          <p:nvPr/>
        </p:nvSpPr>
        <p:spPr>
          <a:xfrm>
            <a:off x="365760" y="3419856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Tasa de misiles cayó ~90% desde el pico (Día 1 → 10 misiles/día)</a:t>
            </a:r>
            <a:endParaRPr lang="en-US" sz="950" dirty="0"/>
          </a:p>
        </p:txBody>
      </p:sp>
      <p:sp>
        <p:nvSpPr>
          <p:cNvPr id="24" name="Text 22"/>
          <p:cNvSpPr/>
          <p:nvPr/>
        </p:nvSpPr>
        <p:spPr>
          <a:xfrm>
            <a:off x="365760" y="3749040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Instalaciones Fordow, Natanz e Isfahan destruidas por EE.UU.</a:t>
            </a:r>
            <a:endParaRPr lang="en-US" sz="950" dirty="0"/>
          </a:p>
        </p:txBody>
      </p:sp>
      <p:sp>
        <p:nvSpPr>
          <p:cNvPr id="25" name="Text 23"/>
          <p:cNvSpPr/>
          <p:nvPr/>
        </p:nvSpPr>
        <p:spPr>
          <a:xfrm>
            <a:off x="365760" y="4078224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conserva reservas de misiles de corto alcance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365760" y="4407408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Hezbollah reinició ataques — &gt;100 cohetes en una noche (2-Mar)</a:t>
            </a:r>
            <a:endParaRPr lang="en-US" sz="950" dirty="0"/>
          </a:p>
        </p:txBody>
      </p:sp>
      <p:sp>
        <p:nvSpPr>
          <p:cNvPr id="27" name="Shape 25"/>
          <p:cNvSpPr/>
          <p:nvPr/>
        </p:nvSpPr>
        <p:spPr>
          <a:xfrm>
            <a:off x="4754880" y="2670048"/>
            <a:ext cx="4206240" cy="347472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846320" y="2688336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50D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🌐  PERSPECTIVAS ESTRATÉGICAS</a:t>
            </a:r>
            <a:endParaRPr lang="en-US" sz="1300" dirty="0"/>
          </a:p>
        </p:txBody>
      </p:sp>
      <p:sp>
        <p:nvSpPr>
          <p:cNvPr id="29" name="Text 27"/>
          <p:cNvSpPr/>
          <p:nvPr/>
        </p:nvSpPr>
        <p:spPr>
          <a:xfrm>
            <a:off x="4846320" y="3090672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Nuevo Líder Supremo Mojtaba Khamenei — posición políticamente inestable</a:t>
            </a:r>
            <a:endParaRPr lang="en-US" sz="950" dirty="0"/>
          </a:p>
        </p:txBody>
      </p:sp>
      <p:sp>
        <p:nvSpPr>
          <p:cNvPr id="30" name="Text 28"/>
          <p:cNvSpPr/>
          <p:nvPr/>
        </p:nvSpPr>
        <p:spPr>
          <a:xfrm>
            <a:off x="4846320" y="3419856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Negociaciones nucleares EE.UU.–Irán en curso desde Feb 2026</a:t>
            </a:r>
            <a:endParaRPr lang="en-US" sz="950" dirty="0"/>
          </a:p>
        </p:txBody>
      </p:sp>
      <p:sp>
        <p:nvSpPr>
          <p:cNvPr id="31" name="Text 29"/>
          <p:cNvSpPr/>
          <p:nvPr/>
        </p:nvSpPr>
        <p:spPr>
          <a:xfrm>
            <a:off x="4846320" y="3749040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Riesgo de conflicto prolongado si negociaciones fracasan</a:t>
            </a:r>
            <a:endParaRPr lang="en-US" sz="950" dirty="0"/>
          </a:p>
        </p:txBody>
      </p:sp>
      <p:sp>
        <p:nvSpPr>
          <p:cNvPr id="32" name="Text 30"/>
          <p:cNvSpPr/>
          <p:nvPr/>
        </p:nvSpPr>
        <p:spPr>
          <a:xfrm>
            <a:off x="4846320" y="4078224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Arabia Saudita y EAU refuerzan defensas — alerta máxima</a:t>
            </a:r>
            <a:endParaRPr lang="en-US" sz="950" dirty="0"/>
          </a:p>
        </p:txBody>
      </p:sp>
      <p:sp>
        <p:nvSpPr>
          <p:cNvPr id="33" name="Text 31"/>
          <p:cNvSpPr/>
          <p:nvPr/>
        </p:nvSpPr>
        <p:spPr>
          <a:xfrm>
            <a:off x="4846320" y="4407408"/>
            <a:ext cx="40233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E8ED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ONU bloqueada por vetos de Rusia/China en el Consejo de Seguridad</a:t>
            </a:r>
            <a:endParaRPr lang="en-US" sz="9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hotos/leaders_meeting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50D1A">
              <a:alpha val="72000"/>
            </a:srgbClr>
          </a:solidFill>
          <a:ln w="12700">
            <a:solidFill>
              <a:srgbClr val="050D1A">
                <a:alpha val="7200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365760" y="201168"/>
            <a:ext cx="8412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CONCLUSIONES ESTRATÉGICAS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365760" y="841248"/>
            <a:ext cx="8412480" cy="45720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365760" y="987552"/>
            <a:ext cx="8412480" cy="658368"/>
          </a:xfrm>
          <a:prstGeom prst="rect">
            <a:avLst/>
          </a:prstGeom>
          <a:solidFill>
            <a:srgbClr val="000000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11480" y="1024128"/>
            <a:ext cx="36576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22960" y="1078992"/>
            <a:ext cx="786384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conflicto es la mayor crisis de seguridad del Medio Oriente desde 1973, con implicancias nucleares globales.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365760" y="1737360"/>
            <a:ext cx="8412480" cy="658368"/>
          </a:xfrm>
          <a:prstGeom prst="rect">
            <a:avLst/>
          </a:prstGeom>
          <a:solidFill>
            <a:srgbClr val="000000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411480" y="1773936"/>
            <a:ext cx="36576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822960" y="1828800"/>
            <a:ext cx="786384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muerte del JCPOA en 2018 inició el reloj de cuenta regresiva: el enriquecimiento al 60% hizo inevitable el conflicto armado.</a:t>
            </a:r>
            <a:endParaRPr lang="en-US" sz="1100" dirty="0"/>
          </a:p>
        </p:txBody>
      </p:sp>
      <p:sp>
        <p:nvSpPr>
          <p:cNvPr id="13" name="Shape 10"/>
          <p:cNvSpPr/>
          <p:nvPr/>
        </p:nvSpPr>
        <p:spPr>
          <a:xfrm>
            <a:off x="365760" y="2487168"/>
            <a:ext cx="8412480" cy="658368"/>
          </a:xfrm>
          <a:prstGeom prst="rect">
            <a:avLst/>
          </a:prstGeom>
          <a:solidFill>
            <a:srgbClr val="000000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411480" y="2523744"/>
            <a:ext cx="36576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822960" y="2578608"/>
            <a:ext cx="786384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Eje de la Resistencia, aunque debilitado, demostró la eficacia de la guerra proxy como herramienta de disuasión estatal.</a:t>
            </a:r>
            <a:endParaRPr lang="en-US" sz="1100" dirty="0"/>
          </a:p>
        </p:txBody>
      </p:sp>
      <p:sp>
        <p:nvSpPr>
          <p:cNvPr id="16" name="Shape 13"/>
          <p:cNvSpPr/>
          <p:nvPr/>
        </p:nvSpPr>
        <p:spPr>
          <a:xfrm>
            <a:off x="365760" y="3236976"/>
            <a:ext cx="8412480" cy="658368"/>
          </a:xfrm>
          <a:prstGeom prst="rect">
            <a:avLst/>
          </a:prstGeom>
          <a:solidFill>
            <a:srgbClr val="000000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11480" y="3273552"/>
            <a:ext cx="36576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</a:t>
            </a:r>
            <a:endParaRPr lang="en-US" sz="2200" dirty="0"/>
          </a:p>
        </p:txBody>
      </p:sp>
      <p:sp>
        <p:nvSpPr>
          <p:cNvPr id="18" name="Text 15"/>
          <p:cNvSpPr/>
          <p:nvPr/>
        </p:nvSpPr>
        <p:spPr>
          <a:xfrm>
            <a:off x="822960" y="3328416"/>
            <a:ext cx="786384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superioridad tecnológica (Iron Dome, Arrow-3, F-35, B-2) fue determinante: 99%+ de misiles iraníes fueron interceptados.</a:t>
            </a:r>
            <a:endParaRPr lang="en-US" sz="1100" dirty="0"/>
          </a:p>
        </p:txBody>
      </p:sp>
      <p:sp>
        <p:nvSpPr>
          <p:cNvPr id="19" name="Shape 16"/>
          <p:cNvSpPr/>
          <p:nvPr/>
        </p:nvSpPr>
        <p:spPr>
          <a:xfrm>
            <a:off x="365760" y="3986784"/>
            <a:ext cx="8412480" cy="658368"/>
          </a:xfrm>
          <a:prstGeom prst="rect">
            <a:avLst/>
          </a:prstGeom>
          <a:solidFill>
            <a:srgbClr val="000000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411480" y="4023360"/>
            <a:ext cx="36576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</a:t>
            </a:r>
            <a:endParaRPr lang="en-US" sz="2200" dirty="0"/>
          </a:p>
        </p:txBody>
      </p:sp>
      <p:sp>
        <p:nvSpPr>
          <p:cNvPr id="21" name="Text 18"/>
          <p:cNvSpPr/>
          <p:nvPr/>
        </p:nvSpPr>
        <p:spPr>
          <a:xfrm>
            <a:off x="822960" y="4078224"/>
            <a:ext cx="786384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Las rutas marítimas (Ormuz, Mar Rojo), los mercados energéticos y el orden geopolítico global afectan directamente los intereses estratégicos de Chile.</a:t>
            </a:r>
            <a:endParaRPr lang="en-US" sz="1100" dirty="0"/>
          </a:p>
        </p:txBody>
      </p:sp>
      <p:sp>
        <p:nvSpPr>
          <p:cNvPr id="22" name="Shape 19"/>
          <p:cNvSpPr/>
          <p:nvPr/>
        </p:nvSpPr>
        <p:spPr>
          <a:xfrm>
            <a:off x="0" y="4773168"/>
            <a:ext cx="9144000" cy="37033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274320" y="4782312"/>
            <a:ext cx="8595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spc="100" kern="0" dirty="0">
                <a:solidFill>
                  <a:srgbClr val="050D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ESCUELA NAVAL ARTURO PRAT  ·  CURSO OFICIALES DE LOS SERVICIOS 2026</a:t>
            </a:r>
            <a:endParaRPr lang="en-US" sz="9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Conflicto Iran-EEUU-Israel 2023-2026</dc:title>
  <dc:subject>PptxGenJS Presentation</dc:subject>
  <dc:creator>Armada de Chile</dc:creator>
  <cp:lastModifiedBy>Armada de Chile</cp:lastModifiedBy>
  <cp:revision>1</cp:revision>
  <dcterms:created xsi:type="dcterms:W3CDTF">2026-03-26T18:55:25Z</dcterms:created>
  <dcterms:modified xsi:type="dcterms:W3CDTF">2026-03-26T18:55:25Z</dcterms:modified>
</cp:coreProperties>
</file>