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332" r:id="rId4"/>
    <p:sldId id="342" r:id="rId5"/>
    <p:sldId id="333" r:id="rId6"/>
    <p:sldId id="331" r:id="rId7"/>
    <p:sldId id="334" r:id="rId8"/>
    <p:sldId id="335" r:id="rId9"/>
    <p:sldId id="337" r:id="rId10"/>
    <p:sldId id="338" r:id="rId11"/>
    <p:sldId id="339" r:id="rId12"/>
    <p:sldId id="341" r:id="rId13"/>
    <p:sldId id="340" r:id="rId14"/>
    <p:sldId id="347" r:id="rId15"/>
    <p:sldId id="343" r:id="rId16"/>
    <p:sldId id="345" r:id="rId17"/>
    <p:sldId id="344" r:id="rId18"/>
    <p:sldId id="346" r:id="rId19"/>
    <p:sldId id="279" r:id="rId2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25E5076-3810-47DD-B79F-674D7AD40C01}" styleName="Estilo oscuro 1 - Énfasi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1" autoAdjust="0"/>
    <p:restoredTop sz="95196" autoAdjust="0"/>
  </p:normalViewPr>
  <p:slideViewPr>
    <p:cSldViewPr snapToGrid="0">
      <p:cViewPr varScale="1">
        <p:scale>
          <a:sx n="81" d="100"/>
          <a:sy n="81" d="100"/>
        </p:scale>
        <p:origin x="14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8775FD-4167-4526-BC24-E0F847E0F3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46034AA-FB90-42BD-B6D7-4BF4A25BB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83A412-CDB0-4D79-955A-063073D38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28-09-2022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17D78D-CBF9-4BC5-A0CD-068ECB968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8EBDBD-0A84-4EA3-B73F-0E46E40B1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432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C34931-01FB-489C-8A98-C6D252053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FCFE78-DD76-40B4-AB55-846D181AF2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76FCB7-1DFA-4C33-9F50-251780C3F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28-09-2022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2BA494-BE74-4699-BE44-48946C0D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DA9ED3-B634-4664-AF9F-76D4B0C02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3781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189F20-2F32-47AE-BC26-3D870B7F2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3C9EECC-9F71-4569-934A-78BD6F65A1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30F527-7D89-46B9-B10C-27C39AF48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28-09-2022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000BF2-4762-4D9C-B60E-16A1BDAF7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BE4A6C-62FE-4297-B83E-C07D5200F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528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01C515-4658-4A03-9CDD-96B55E7C3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E9BFCB-A7B6-4CDC-B86E-761DD07A1F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645AF9B-D126-4F8F-8A49-301F9B577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E94C61D-2029-472D-AA68-714E66D98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28-09-2022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6B9F537-1A01-401C-9519-316E8FD1B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666B4F-EF14-4ED1-80EB-60E7F8CE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43599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813BB-278E-4150-B27E-DF01F066F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1C5085C-3E1C-4B9E-B1B1-D2BF49A86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38E6B0E-84FA-4406-957C-5A28B4324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31165C3-7485-41BB-8F75-291824221E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390C8BB-0848-48DE-937A-0418514EF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C5A984C-E10A-401E-B447-8E50B9B9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28-09-2022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0222D21-07FD-4924-8356-8A8205B7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64549F-5B51-4509-8677-219F9219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6857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E12CBD-5C47-41FF-86E9-1C7C57A00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C53D0A6-3159-4E8A-A5B3-E2528B6B5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28-09-2022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1C99C6B-4E45-4456-A34F-7F6957077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D7D61C4-613E-4ED1-9963-C6CABFB4B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437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BDCE4AC-128B-4FCA-A882-A2F02A941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28-09-2022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B43AD59-0320-47A0-9200-09E5D7F8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007870C-F1AF-4DCF-9F4D-457878778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79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72F73-17CA-4B87-8079-DAB16D6E9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83A9A66-03D5-4DCA-8298-A7DB3909C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BB2C74F-A195-41F8-AE88-C0F6013011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5A4F684-CCC9-4D5D-B522-5DB251ADF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28-09-2022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B3026CC-21C7-45D2-AF6C-E13AF8DC7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FBEBC2B-97CF-4B44-89F7-2C6A31597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653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BD19B2-3468-489A-93FE-658CBD3F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FC7D7C3-82FE-4272-943A-150519E84E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FDC320C-8FB1-4E74-8A7C-B82D047E4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FE05C1F-F7B5-4CF7-840F-4BF51D7C3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28-09-2022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033C4AD-4834-4D81-84FB-0B7593C45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F67AF7-B073-499B-B4C2-50161304D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1546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3696E3-83CC-46EA-88B2-7068F1A7D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BB3E021-9A51-41F5-8340-6D85E0025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5A75C4-DF43-43A2-935F-B94058DA3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28-09-2022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9959DC-A6C3-40FA-8476-B50B82198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0A7DE0-7365-418A-90AC-CA45491D2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43101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7BA39EE-6AF9-40EF-B323-D8DA46C133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C045495-0496-406C-A07F-2CDC49E6D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CBF912-965B-4FD4-8805-1DB82D57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28-09-2022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DAB031D-6EDE-44A3-A6E5-07ED0CC82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E084D6-A587-4C47-A57E-A8367336C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831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319D480-78C2-4129-8350-0CCCDC4F2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B0EFBC-D4AB-41B7-BD24-DCCEF7E74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39DF54D-5C5E-41BC-8845-0C49A05152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2FDC5-E73D-4068-815B-2FEDEDD37FAC}" type="datetimeFigureOut">
              <a:rPr lang="es-CL" smtClean="0"/>
              <a:t>28-09-2022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FD359E-8C67-4D0B-962C-88C7E084F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48473F-DA31-4A48-93D0-B5D424B64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8098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eatecnologia.com/diagramas-de-flujo.ht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eatecnologia.com/informatica/ejemplos-de-diagramas-de-flujo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09ewFuwivXU&amp;t=1405s" TargetMode="External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" y="0"/>
            <a:ext cx="2101174" cy="151610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7AC367D-2AD4-47A6-B4A4-D3A047A893EB}"/>
              </a:ext>
            </a:extLst>
          </p:cNvPr>
          <p:cNvSpPr txBox="1"/>
          <p:nvPr/>
        </p:nvSpPr>
        <p:spPr>
          <a:xfrm>
            <a:off x="950495" y="2829088"/>
            <a:ext cx="10450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>
                <a:latin typeface="Arial" panose="020B0604020202020204" pitchFamily="34" charset="0"/>
                <a:cs typeface="Arial" panose="020B0604020202020204" pitchFamily="34" charset="0"/>
              </a:rPr>
              <a:t>Modelamiento de sistemas 1  2022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E8FC9D3-4D14-4540-AA3F-F5233C7A8539}"/>
              </a:ext>
            </a:extLst>
          </p:cNvPr>
          <p:cNvSpPr txBox="1"/>
          <p:nvPr/>
        </p:nvSpPr>
        <p:spPr>
          <a:xfrm>
            <a:off x="600075" y="1316046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1092608-F598-4EDB-B359-D28220D08238}"/>
              </a:ext>
            </a:extLst>
          </p:cNvPr>
          <p:cNvSpPr txBox="1"/>
          <p:nvPr/>
        </p:nvSpPr>
        <p:spPr>
          <a:xfrm>
            <a:off x="5129213" y="4211405"/>
            <a:ext cx="62722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u="sng" dirty="0"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SAMUEL VARELA (2C - 2D)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ALBERTO GARCIA</a:t>
            </a:r>
            <a:r>
              <a:rPr lang="es-CL" dirty="0"/>
              <a:t>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(2A)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VÍCTOR DE LA FUENTE (2B)</a:t>
            </a:r>
          </a:p>
        </p:txBody>
      </p:sp>
    </p:spTree>
    <p:extLst>
      <p:ext uri="{BB962C8B-B14F-4D97-AF65-F5344CB8AC3E}">
        <p14:creationId xmlns:p14="http://schemas.microsoft.com/office/powerpoint/2010/main" val="3351006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Diagramas de Flujo como Herramientas para Modelar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657226" y="2572544"/>
            <a:ext cx="102108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800" dirty="0"/>
              <a:t>Introducción: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Los diagramas de flujo son herramientas útiles para mejorar procesos de trabajo.</a:t>
            </a:r>
          </a:p>
          <a:p>
            <a:pPr marL="1257300" lvl="2" indent="-342900">
              <a:buFont typeface="+mj-lt"/>
              <a:buAutoNum type="alphaLcPeriod"/>
            </a:pPr>
            <a:r>
              <a:rPr lang="es-MX" dirty="0"/>
              <a:t>Permiten “Modelar” e investigar procesos para entenderlos de manera lógica.</a:t>
            </a:r>
          </a:p>
          <a:p>
            <a:pPr marL="1257300" lvl="2" indent="-342900">
              <a:buFont typeface="+mj-lt"/>
              <a:buAutoNum type="alphaLcPeriod"/>
            </a:pPr>
            <a:r>
              <a:rPr lang="es-MX" dirty="0"/>
              <a:t>Son fáciles de crear y de entender.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¿Qué es un Diagrama de Flujo?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/>
              <a:t>Un diagrama de flujo, Flujograma de Procesos o Diagrama de Procesos, representa una secuencia ordenada o los pasos lógicos para realizar una tarea.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/>
              <a:t>Representan la secuencia lógica o los pasos que son necesarios para realizar una tarea.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/>
              <a:t>Proporcionar una información clara, ordenada y concisa de todos los pasos a seguir.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/>
              <a:t>"Un diagrama de flujo es una representación gráfica o simbólica de un proceso".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3C4AB0A-3649-7E27-BAAC-1F7E48064D7E}"/>
              </a:ext>
            </a:extLst>
          </p:cNvPr>
          <p:cNvSpPr txBox="1"/>
          <p:nvPr/>
        </p:nvSpPr>
        <p:spPr>
          <a:xfrm>
            <a:off x="2239861" y="6316910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</a:t>
            </a:r>
            <a:r>
              <a:rPr lang="es-CL" dirty="0">
                <a:hlinkClick r:id="rId3"/>
              </a:rPr>
              <a:t>https://www.areatecnologia.com/diagramas-de-flujo.htm</a:t>
            </a:r>
            <a:r>
              <a:rPr lang="es-CL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981908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Diagramas de Flujo 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657226" y="2572544"/>
            <a:ext cx="10210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El proceso o pasos que representa el diagrama de flujo puede ser de cualquier tipo, desde los pasos para freír un huevo, hasta los pasos para realizar un modelamiento de un sistema.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Normalmente, antes de realizar un diagrama de flujo se realiza un "Algoritmo" del problema o proceso a desarrollar.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El algoritmo describe la secuencia de pasos escritos para realizar un tarea.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El Diagrama de Flujo es su representación esquemática.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Los diagramas de flujo son una excelente herramienta para resolver problemas, comprender procesos a seguir e identificar posibles errores antes del desarrollo final de la tarea. (Lo veremos en programación de Arduino)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93836F90-FA9B-32B8-7F60-1455329A1B41}"/>
              </a:ext>
            </a:extLst>
          </p:cNvPr>
          <p:cNvSpPr/>
          <p:nvPr/>
        </p:nvSpPr>
        <p:spPr>
          <a:xfrm>
            <a:off x="2475346" y="0"/>
            <a:ext cx="9357281" cy="147732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s-MX" dirty="0"/>
              <a:t>Algoritmo</a:t>
            </a:r>
          </a:p>
          <a:p>
            <a:pPr algn="just"/>
            <a:r>
              <a:rPr lang="es-MX" dirty="0"/>
              <a:t>En matemáticas, lógica, ciencias de la computación y disciplinas relacionadas, un algoritmo ​ es un conjunto de instrucciones o reglas definidas y no-ambiguas, ordenadas y finitas que permite, típicamente, solucionar un problema, realizar un cómputo, procesar datos y llevar a cabo otras tareas o actividades.​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06CB2B8-426D-A7B5-EBCC-63C40F0BA010}"/>
              </a:ext>
            </a:extLst>
          </p:cNvPr>
          <p:cNvSpPr txBox="1"/>
          <p:nvPr/>
        </p:nvSpPr>
        <p:spPr>
          <a:xfrm>
            <a:off x="2239861" y="6316910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</p:spTree>
    <p:extLst>
      <p:ext uri="{BB962C8B-B14F-4D97-AF65-F5344CB8AC3E}">
        <p14:creationId xmlns:p14="http://schemas.microsoft.com/office/powerpoint/2010/main" val="151784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Diagramas de Flujo 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657226" y="2572544"/>
            <a:ext cx="10210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Las acciones previas a la realización de un diagrama de flujo son: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Definir qué se espera obtener del diagrama de flujo.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Identificar quién lo empleará y cómo.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Establecer el nivel de detalle requerido.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Determinar los límites del proceso a describir.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dirty="0"/>
              <a:t>Los pasos a seguir para construir el diagrama de flujo son: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Establecer el alcance del proceso a describir para fijar el inicio y el final del diagrama. Frecuentemente el inicio puede ser la salida del proceso previo, y el final la entrada al proceso siguiente.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Identificar y listar las actividades que están incluidos en el proceso su orden cronológico.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Si el nivel de detalle definido incluye actividades menores, es conveniente listarlas también.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Identificar y listar los puntos de decisión.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Construir el diagrama respetando la secuencia cronológica y asignando los correspondientes símbolos.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Prueba del diagrama para ver posibles errores.</a:t>
            </a:r>
          </a:p>
        </p:txBody>
      </p:sp>
    </p:spTree>
    <p:extLst>
      <p:ext uri="{BB962C8B-B14F-4D97-AF65-F5344CB8AC3E}">
        <p14:creationId xmlns:p14="http://schemas.microsoft.com/office/powerpoint/2010/main" val="4260992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Diagramas de Flujo 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749589" y="2572544"/>
            <a:ext cx="10210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Cómo Hacer un Diagrama de Flujo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Normalmente para realizar un diagrama de flujo primero se hace el algoritmo.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Un ejemplo para cocinar un huevo ya sea frito o hervido sería:</a:t>
            </a:r>
          </a:p>
          <a:p>
            <a:pPr marL="1257300" lvl="2" indent="-342900">
              <a:buFont typeface="+mj-lt"/>
              <a:buAutoNum type="arabicPeriod"/>
            </a:pPr>
            <a:r>
              <a:rPr lang="es-MX" dirty="0"/>
              <a:t>¿Se quiere el huevo frito?</a:t>
            </a:r>
          </a:p>
          <a:p>
            <a:pPr marL="1257300" lvl="2" indent="-342900">
              <a:buFont typeface="+mj-lt"/>
              <a:buAutoNum type="arabicPeriod"/>
            </a:pPr>
            <a:r>
              <a:rPr lang="es-MX" dirty="0"/>
              <a:t>Si la respuesta es si, se fríe; si la respuesta es no se hace pochado.</a:t>
            </a:r>
          </a:p>
          <a:p>
            <a:pPr marL="1257300" lvl="2" indent="-342900">
              <a:buFont typeface="+mj-lt"/>
              <a:buAutoNum type="arabicPeriod"/>
            </a:pPr>
            <a:r>
              <a:rPr lang="es-MX" dirty="0"/>
              <a:t>Una vez cocinado viene la pregunta ¿quiere sal en el huevo?</a:t>
            </a:r>
          </a:p>
          <a:p>
            <a:pPr marL="1257300" lvl="2" indent="-342900">
              <a:buFont typeface="+mj-lt"/>
              <a:buAutoNum type="arabicPeriod"/>
            </a:pPr>
            <a:r>
              <a:rPr lang="es-MX" dirty="0"/>
              <a:t>Si la respuesta es no, se sirve el huevo en el Plato, si la respuesta es si, se le hecha sal y después se sirve en el plato.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Se aprecia que los pasos no pueden cambiar su posición.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/>
              <a:t>No tiene sentido freír el huevo después de que fue hervido o viceversa.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/>
              <a:t>Es importante que los pasos sigan una secuencia lógica y ordenada.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Conocido el algoritmo, o los pasos a seguir se puede confeccionar el Diagrama de Flujo.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239861" y="6316910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A16CC1A-C78C-49F8-89BD-7C7AF47BB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7728" y="2444701"/>
            <a:ext cx="3014272" cy="356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51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5509 L -0.4013 -0.0277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87" y="-4144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Diagramas de Flujo 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657226" y="2572544"/>
            <a:ext cx="63716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Si se tiene experiencia, se puede prescindir del algoritmo escrito pero siempre habrá que tenerlo en mente para hacer el diagrama de flujo sin equivocarse.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Otro ejemplo: La evaluación de una lampara que no está funcionando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239861" y="6316910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EBDA78C-BA3E-4913-BDF0-181403AB86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0363" y="2572544"/>
            <a:ext cx="2525280" cy="340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17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¿Para Qué se utilizan los Diagramas de Flujo?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260064" y="2570536"/>
            <a:ext cx="115347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Para confeccionar un programa de modelamiento, para programar un sistema de información, para analizar las acciones que debe realizar un robot y en los procesos industriales, por mencionar algunos.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Un diagrama de flujo es útil cada vez que se requiera evaluar una organización antes de ejecutarla.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Cuando se quiere realizar un programa informático es imprescindible primero realizar el diagrama de flujo, independientemente del lenguaje de programación que se vaya a utilizar.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Una vez confeccionado el diagrama de flujo solo hay que transformarlo al lenguaje en que realizarán dichas tareas.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239861" y="6316910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</p:spTree>
    <p:extLst>
      <p:ext uri="{BB962C8B-B14F-4D97-AF65-F5344CB8AC3E}">
        <p14:creationId xmlns:p14="http://schemas.microsoft.com/office/powerpoint/2010/main" val="4063317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Reglas y Símbolos Para la Construcción de un Diagrama de Flujo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260064" y="2570536"/>
            <a:ext cx="115347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Todos los símbolos deben estar conectados.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A un símbolo de proceso pueden llegarle varias líneas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A un símbolo de decisión pueden llegarle varias líneas, pero sólo saldrán dos (Si o No, Verdadero o Falso).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A un símbolo de inicio nunca le llegan líneas.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De un símbolo de fin no parte ninguna línea, pero pueden llegarle muchas líneas.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239861" y="6316910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</p:spTree>
    <p:extLst>
      <p:ext uri="{BB962C8B-B14F-4D97-AF65-F5344CB8AC3E}">
        <p14:creationId xmlns:p14="http://schemas.microsoft.com/office/powerpoint/2010/main" val="3057855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Reglas y Símbolos Para la Construcción de un Diagrama de Flujo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260064" y="2570536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Terminología que se usa para confeccionar diagramas de flujo:</a:t>
            </a: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836877" y="6411197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11E1601-AFAD-401A-8F6C-6DC3FCC850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274"/>
          <a:stretch/>
        </p:blipFill>
        <p:spPr>
          <a:xfrm>
            <a:off x="657226" y="2939868"/>
            <a:ext cx="4524375" cy="326761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983687BC-F9E4-4654-9A57-D658020DE30F}"/>
              </a:ext>
            </a:extLst>
          </p:cNvPr>
          <p:cNvSpPr txBox="1"/>
          <p:nvPr/>
        </p:nvSpPr>
        <p:spPr>
          <a:xfrm>
            <a:off x="5551055" y="3659870"/>
            <a:ext cx="618836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El Símbolo de decisión puede tomar los valores de salida </a:t>
            </a:r>
            <a:r>
              <a:rPr lang="es-MX" b="1" dirty="0"/>
              <a:t>SI</a:t>
            </a:r>
            <a:r>
              <a:rPr lang="es-MX" dirty="0"/>
              <a:t> o </a:t>
            </a:r>
            <a:r>
              <a:rPr lang="es-MX" b="1" dirty="0"/>
              <a:t>NO</a:t>
            </a:r>
            <a:r>
              <a:rPr lang="es-MX" dirty="0"/>
              <a:t> o también </a:t>
            </a:r>
            <a:r>
              <a:rPr lang="es-MX" b="1" dirty="0"/>
              <a:t>VERDADERO</a:t>
            </a:r>
            <a:r>
              <a:rPr lang="es-MX" dirty="0"/>
              <a:t> o </a:t>
            </a:r>
            <a:r>
              <a:rPr lang="es-MX" b="1" dirty="0"/>
              <a:t>FALSO</a:t>
            </a:r>
            <a:r>
              <a:rPr lang="es-MX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El símbolo de Inicio o Final del Diagrama puedes ser un cuadrado con los bordes redondeados o una elipse.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Se pueden utilizar colores para lo símbolos.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87791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Ejemplos de un Diagrama de Flujo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260064" y="2570536"/>
            <a:ext cx="115347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Se quiere realizar un programa que sume dos número y muestre el resultado en pantalla.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Solución del ejemplo:</a:t>
            </a: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836877" y="6411197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D5F30E6-6AF5-4C9F-852C-B9A47F179D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0464" y="3429000"/>
            <a:ext cx="1579892" cy="2336223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6F15404D-0865-471D-8659-7370600FD600}"/>
              </a:ext>
            </a:extLst>
          </p:cNvPr>
          <p:cNvSpPr txBox="1"/>
          <p:nvPr/>
        </p:nvSpPr>
        <p:spPr>
          <a:xfrm>
            <a:off x="260063" y="6134198"/>
            <a:ext cx="10654121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El símbolo de resultado es un símbolo usado en los diagramas para soluciones con el ordenador.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Es el símbolo de salida del resultado por la pantalla del ordenador. (es como una boleta de caja registradora)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6655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3.7037E-7 L 0.0026 -0.1071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-537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Ejemplos de un Diagrama de Flujo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260064" y="2570536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Obtener el resultado del área de un triángulo en pantalla.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836877" y="6411197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F15404D-0865-471D-8659-7370600FD600}"/>
              </a:ext>
            </a:extLst>
          </p:cNvPr>
          <p:cNvSpPr txBox="1"/>
          <p:nvPr/>
        </p:nvSpPr>
        <p:spPr>
          <a:xfrm>
            <a:off x="260064" y="5695271"/>
            <a:ext cx="10654121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Se aprecia que pese a que no se han puesto las operaciones dentro de los símbolos, con el formato de los símbolo se entiende.</a:t>
            </a:r>
            <a:endParaRPr lang="es-CL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2AD47C9-5F02-42A4-99D3-76272481E5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3018"/>
          <a:stretch/>
        </p:blipFill>
        <p:spPr>
          <a:xfrm>
            <a:off x="2239108" y="3119920"/>
            <a:ext cx="5967046" cy="2505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49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Ejemplos de un Diagrama de Flujo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260064" y="2570536"/>
            <a:ext cx="115347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Ejemplo usando el símbolo de tomar un decisión, confeccionar un diagrama que permita indicar si un número es par o es impar: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836877" y="6411197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F15404D-0865-471D-8659-7370600FD600}"/>
              </a:ext>
            </a:extLst>
          </p:cNvPr>
          <p:cNvSpPr txBox="1"/>
          <p:nvPr/>
        </p:nvSpPr>
        <p:spPr>
          <a:xfrm>
            <a:off x="5113563" y="3112206"/>
            <a:ext cx="6529754" cy="31393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La palabra "mod" significa dividir, por lo tanto "mod 2" es dividir entre 2.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Si se divide un número por 2 y su resto es 0, entonces el número es par. En el caso contrario sería impar.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La pregunta o la decisión será: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¿Al dividir el número “n” por 2, el resto es 0?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Hay 2 posibilidades; </a:t>
            </a:r>
          </a:p>
          <a:p>
            <a:pPr marL="1257300" lvl="2" indent="-342900">
              <a:buFont typeface="+mj-lt"/>
              <a:buAutoNum type="arabicPeriod"/>
            </a:pPr>
            <a:r>
              <a:rPr lang="es-MX" dirty="0"/>
              <a:t>Si lo es, se ve en pantalla "Si es par“</a:t>
            </a:r>
          </a:p>
          <a:p>
            <a:pPr marL="1257300" lvl="2" indent="-342900">
              <a:buFont typeface="+mj-lt"/>
              <a:buAutoNum type="arabicPeriod"/>
            </a:pPr>
            <a:r>
              <a:rPr lang="es-MX" dirty="0"/>
              <a:t>Si no lo es, se ve en pantalla "No es par".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Eso es la toma de decisiones.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Término del programa.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F93640C4-9C55-4D26-AC3B-1F7EB9882F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7813" y="3216867"/>
            <a:ext cx="3254231" cy="358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761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Ejercicios de estudio de Diagramas de Flujo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1D8AE549-C1D3-40F2-911C-D0DF19361C0F}"/>
              </a:ext>
            </a:extLst>
          </p:cNvPr>
          <p:cNvSpPr txBox="1"/>
          <p:nvPr/>
        </p:nvSpPr>
        <p:spPr>
          <a:xfrm>
            <a:off x="1254369" y="3105835"/>
            <a:ext cx="8839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>
                <a:hlinkClick r:id="rId3"/>
              </a:rPr>
              <a:t>https://www.areatecnologia.com/informatica/ejemplos-de-diagramas-de-flujo.html</a:t>
            </a:r>
            <a:r>
              <a:rPr lang="es-C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553172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2953564"/>
            <a:ext cx="12191999" cy="1285268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Ejercicios Diagramas de Flujo para el día 29 de septiembre de 2022</a:t>
            </a:r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1819E711-9049-C729-8D06-B31144F5CE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7247259"/>
              </p:ext>
            </p:extLst>
          </p:nvPr>
        </p:nvGraphicFramePr>
        <p:xfrm>
          <a:off x="5525678" y="4540415"/>
          <a:ext cx="9144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showAsIcon="1" r:id="rId3" imgW="914282" imgH="792515" progId="Excel.Sheet.12">
                  <p:embed/>
                </p:oleObj>
              </mc:Choice>
              <mc:Fallback>
                <p:oleObj name="Worksheet" showAsIcon="1" r:id="rId3" imgW="914282" imgH="79251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25678" y="4540415"/>
                        <a:ext cx="914400" cy="792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4CE4F34E-0D7F-D372-7BEF-B00DABD249C1}"/>
              </a:ext>
            </a:extLst>
          </p:cNvPr>
          <p:cNvSpPr txBox="1"/>
          <p:nvPr/>
        </p:nvSpPr>
        <p:spPr>
          <a:xfrm>
            <a:off x="2758400" y="5207986"/>
            <a:ext cx="60944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>
                <a:hlinkClick r:id="rId5"/>
              </a:rPr>
              <a:t>https://www.youtube.com/watch?v=09ewFuwivXU&amp;t=1405s</a:t>
            </a:r>
            <a:r>
              <a:rPr lang="es-CL" dirty="0"/>
              <a:t> </a:t>
            </a:r>
          </a:p>
          <a:p>
            <a:r>
              <a:rPr lang="es-CL" dirty="0"/>
              <a:t>Vínculo útil para aprendizaje de las funciones lógicas SI en Excel</a:t>
            </a:r>
          </a:p>
        </p:txBody>
      </p:sp>
    </p:spTree>
    <p:extLst>
      <p:ext uri="{BB962C8B-B14F-4D97-AF65-F5344CB8AC3E}">
        <p14:creationId xmlns:p14="http://schemas.microsoft.com/office/powerpoint/2010/main" val="37034483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Ejercicios de práctica de Diagramas de Flujo usando Excel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77B7E3D-31B1-B9F5-266C-62B0FE533EA5}"/>
              </a:ext>
            </a:extLst>
          </p:cNvPr>
          <p:cNvSpPr txBox="1"/>
          <p:nvPr/>
        </p:nvSpPr>
        <p:spPr>
          <a:xfrm>
            <a:off x="261504" y="2801369"/>
            <a:ext cx="114116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CL" sz="1800" b="0" strike="noStrike" spc="-1" dirty="0">
                <a:latin typeface="Arial"/>
              </a:rPr>
              <a:t>Problema: </a:t>
            </a:r>
            <a:endParaRPr lang="es-CL" sz="1800" b="0" strike="noStrike" spc="-1" dirty="0">
              <a:latin typeface="Times New Roman"/>
            </a:endParaRPr>
          </a:p>
          <a:p>
            <a:pPr lvl="1"/>
            <a:r>
              <a:rPr lang="es-CL" b="0" strike="noStrike" spc="-1" dirty="0">
                <a:latin typeface="Arial"/>
              </a:rPr>
              <a:t>Por la compra de 6 más kilos de papa y 5 o más kilos de cebolla, se hace un descuento de un 30% a la cuenta final. </a:t>
            </a:r>
          </a:p>
          <a:p>
            <a:pPr lvl="1"/>
            <a:r>
              <a:rPr lang="es-CL" b="0" strike="noStrike" spc="-1" dirty="0">
                <a:latin typeface="Arial"/>
              </a:rPr>
              <a:t>Si lleva 4 o más kilos de papas y 2 o más kilos de zanahoria, se hace un descuento de un 10% de la venta final. </a:t>
            </a:r>
          </a:p>
          <a:p>
            <a:pPr lvl="1"/>
            <a:r>
              <a:rPr lang="es-CL" b="0" strike="noStrike" spc="-1" dirty="0">
                <a:latin typeface="Arial"/>
              </a:rPr>
              <a:t>Elabore un algoritmo que entregue la venta final. 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es-CL" spc="-1" dirty="0">
                <a:latin typeface="Arial"/>
              </a:rPr>
              <a:t>Desarrollo:</a:t>
            </a:r>
          </a:p>
          <a:p>
            <a:pPr marL="742950" lvl="3" indent="-285750">
              <a:buFont typeface="Arial" panose="020B0604020202020204" pitchFamily="34" charset="0"/>
              <a:buChar char="•"/>
            </a:pPr>
            <a:r>
              <a:rPr lang="es-CL" spc="-1" dirty="0">
                <a:latin typeface="Arial"/>
              </a:rPr>
              <a:t>Variables:</a:t>
            </a:r>
          </a:p>
          <a:p>
            <a:pPr marL="0" lvl="2"/>
            <a:r>
              <a:rPr lang="es-CL" spc="-1" dirty="0">
                <a:latin typeface="Arial"/>
              </a:rPr>
              <a:t>	 </a:t>
            </a:r>
          </a:p>
          <a:p>
            <a:pPr marL="457200" lvl="2"/>
            <a:endParaRPr lang="es-CL" spc="-1" dirty="0">
              <a:solidFill>
                <a:srgbClr val="00B0F0"/>
              </a:solidFill>
              <a:latin typeface="Arial"/>
            </a:endParaRPr>
          </a:p>
        </p:txBody>
      </p:sp>
      <p:graphicFrame>
        <p:nvGraphicFramePr>
          <p:cNvPr id="20" name="Tabla 20">
            <a:extLst>
              <a:ext uri="{FF2B5EF4-FFF2-40B4-BE49-F238E27FC236}">
                <a16:creationId xmlns:a16="http://schemas.microsoft.com/office/drawing/2014/main" id="{C691E944-F441-566A-FF79-4AB3BFD84D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456191"/>
              </p:ext>
            </p:extLst>
          </p:nvPr>
        </p:nvGraphicFramePr>
        <p:xfrm>
          <a:off x="2032000" y="5115051"/>
          <a:ext cx="8128000" cy="109728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22837171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87778642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6217496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4366012"/>
                    </a:ext>
                  </a:extLst>
                </a:gridCol>
              </a:tblGrid>
              <a:tr h="302732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Papas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Cebollas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Zanahorias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Gratificación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7075599"/>
                  </a:ext>
                </a:extLst>
              </a:tr>
              <a:tr h="302732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30%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9578371"/>
                  </a:ext>
                </a:extLst>
              </a:tr>
              <a:tr h="333856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4727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9921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5" name="Conector recto 64">
            <a:extLst>
              <a:ext uri="{FF2B5EF4-FFF2-40B4-BE49-F238E27FC236}">
                <a16:creationId xmlns:a16="http://schemas.microsoft.com/office/drawing/2014/main" id="{A8BA4D6C-2202-D4D8-072E-1C8C5456F95E}"/>
              </a:ext>
            </a:extLst>
          </p:cNvPr>
          <p:cNvCxnSpPr>
            <a:cxnSpLocks/>
          </p:cNvCxnSpPr>
          <p:nvPr/>
        </p:nvCxnSpPr>
        <p:spPr>
          <a:xfrm>
            <a:off x="8287593" y="5215635"/>
            <a:ext cx="0" cy="82520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Conector recto 57">
            <a:extLst>
              <a:ext uri="{FF2B5EF4-FFF2-40B4-BE49-F238E27FC236}">
                <a16:creationId xmlns:a16="http://schemas.microsoft.com/office/drawing/2014/main" id="{A0EAC2A6-6BDD-0858-094E-D0034E8ED091}"/>
              </a:ext>
            </a:extLst>
          </p:cNvPr>
          <p:cNvCxnSpPr>
            <a:cxnSpLocks/>
          </p:cNvCxnSpPr>
          <p:nvPr/>
        </p:nvCxnSpPr>
        <p:spPr>
          <a:xfrm>
            <a:off x="3066672" y="4629785"/>
            <a:ext cx="30473" cy="1434819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Ejercicios de práctica de Diagramas de Flujo usando Excel</a:t>
            </a:r>
          </a:p>
        </p:txBody>
      </p:sp>
      <p:sp>
        <p:nvSpPr>
          <p:cNvPr id="2" name="Diagrama de flujo: terminador 1">
            <a:extLst>
              <a:ext uri="{FF2B5EF4-FFF2-40B4-BE49-F238E27FC236}">
                <a16:creationId xmlns:a16="http://schemas.microsoft.com/office/drawing/2014/main" id="{14A4BD52-8240-59A7-0CEF-52930DBF3266}"/>
              </a:ext>
            </a:extLst>
          </p:cNvPr>
          <p:cNvSpPr/>
          <p:nvPr/>
        </p:nvSpPr>
        <p:spPr>
          <a:xfrm>
            <a:off x="4769224" y="2476750"/>
            <a:ext cx="1766460" cy="325784"/>
          </a:xfrm>
          <a:prstGeom prst="flowChartTerminator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400" b="1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Inicio</a:t>
            </a: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E9962677-BE60-1E3B-62DB-E289AC894EEB}"/>
              </a:ext>
            </a:extLst>
          </p:cNvPr>
          <p:cNvCxnSpPr>
            <a:cxnSpLocks/>
          </p:cNvCxnSpPr>
          <p:nvPr/>
        </p:nvCxnSpPr>
        <p:spPr>
          <a:xfrm>
            <a:off x="5652454" y="2802534"/>
            <a:ext cx="0" cy="218572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Diagrama de flujo: datos 4">
            <a:extLst>
              <a:ext uri="{FF2B5EF4-FFF2-40B4-BE49-F238E27FC236}">
                <a16:creationId xmlns:a16="http://schemas.microsoft.com/office/drawing/2014/main" id="{FAC6C384-E5AE-589D-EB8E-41B3BEA9A8EB}"/>
              </a:ext>
            </a:extLst>
          </p:cNvPr>
          <p:cNvSpPr/>
          <p:nvPr/>
        </p:nvSpPr>
        <p:spPr>
          <a:xfrm>
            <a:off x="4618392" y="2959001"/>
            <a:ext cx="2092190" cy="635571"/>
          </a:xfrm>
          <a:prstGeom prst="flowChartInputOutp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400" b="1" dirty="0"/>
              <a:t>"Leer" #P; $P</a:t>
            </a:r>
          </a:p>
          <a:p>
            <a:pPr algn="ctr"/>
            <a:r>
              <a:rPr lang="es-CL" sz="1400" b="1" dirty="0"/>
              <a:t>"Leer" #C; $C</a:t>
            </a:r>
          </a:p>
          <a:p>
            <a:pPr algn="ctr"/>
            <a:r>
              <a:rPr lang="es-CL" sz="1400" b="1" dirty="0"/>
              <a:t>"Leer" #Z; $Z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B6853659-74C7-16D9-2E30-6E19A8637A80}"/>
              </a:ext>
            </a:extLst>
          </p:cNvPr>
          <p:cNvCxnSpPr>
            <a:cxnSpLocks/>
            <a:stCxn id="5" idx="4"/>
            <a:endCxn id="9" idx="0"/>
          </p:cNvCxnSpPr>
          <p:nvPr/>
        </p:nvCxnSpPr>
        <p:spPr>
          <a:xfrm>
            <a:off x="5664487" y="3594572"/>
            <a:ext cx="8383" cy="157738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Diagrama de flujo: decisión 8">
                <a:extLst>
                  <a:ext uri="{FF2B5EF4-FFF2-40B4-BE49-F238E27FC236}">
                    <a16:creationId xmlns:a16="http://schemas.microsoft.com/office/drawing/2014/main" id="{B0E98279-1524-9596-9385-059FD9214FB1}"/>
                  </a:ext>
                </a:extLst>
              </p:cNvPr>
              <p:cNvSpPr/>
              <p:nvPr/>
            </p:nvSpPr>
            <p:spPr>
              <a:xfrm>
                <a:off x="4862101" y="3752310"/>
                <a:ext cx="1621538" cy="781594"/>
              </a:xfrm>
              <a:prstGeom prst="flowChartDecision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 i="0">
                          <a:latin typeface="Cambria Math" panose="02040503050406030204" pitchFamily="18" charset="0"/>
                        </a:rPr>
                        <m:t>𝐏</m:t>
                      </m:r>
                      <m:r>
                        <a:rPr lang="es-CL" sz="14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s-CL" sz="14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</m:t>
                      </m:r>
                    </m:oMath>
                  </m:oMathPara>
                </a14:m>
                <a:endParaRPr lang="es-CL" sz="1400" b="1" i="0" dirty="0"/>
              </a:p>
            </p:txBody>
          </p:sp>
        </mc:Choice>
        <mc:Fallback>
          <p:sp>
            <p:nvSpPr>
              <p:cNvPr id="9" name="Diagrama de flujo: decisión 8">
                <a:extLst>
                  <a:ext uri="{FF2B5EF4-FFF2-40B4-BE49-F238E27FC236}">
                    <a16:creationId xmlns:a16="http://schemas.microsoft.com/office/drawing/2014/main" id="{B0E98279-1524-9596-9385-059FD9214FB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2101" y="3752310"/>
                <a:ext cx="1621538" cy="781594"/>
              </a:xfrm>
              <a:prstGeom prst="flowChartDecision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F5C04555-DE4C-736C-934F-566EEFEC884A}"/>
              </a:ext>
            </a:extLst>
          </p:cNvPr>
          <p:cNvCxnSpPr>
            <a:cxnSpLocks/>
          </p:cNvCxnSpPr>
          <p:nvPr/>
        </p:nvCxnSpPr>
        <p:spPr>
          <a:xfrm>
            <a:off x="6483639" y="4142992"/>
            <a:ext cx="601323" cy="739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F25155D6-4678-55AB-17B0-6EB1E811B830}"/>
              </a:ext>
            </a:extLst>
          </p:cNvPr>
          <p:cNvCxnSpPr>
            <a:cxnSpLocks/>
          </p:cNvCxnSpPr>
          <p:nvPr/>
        </p:nvCxnSpPr>
        <p:spPr>
          <a:xfrm flipV="1">
            <a:off x="4251939" y="4137019"/>
            <a:ext cx="679796" cy="14154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Diagrama de flujo: decisión 12">
                <a:extLst>
                  <a:ext uri="{FF2B5EF4-FFF2-40B4-BE49-F238E27FC236}">
                    <a16:creationId xmlns:a16="http://schemas.microsoft.com/office/drawing/2014/main" id="{F43A136D-1EC4-0873-19AF-ECE3C673CE1A}"/>
                  </a:ext>
                </a:extLst>
              </p:cNvPr>
              <p:cNvSpPr/>
              <p:nvPr/>
            </p:nvSpPr>
            <p:spPr>
              <a:xfrm>
                <a:off x="6309979" y="4249922"/>
                <a:ext cx="1550985" cy="753618"/>
              </a:xfrm>
              <a:prstGeom prst="flowChartDecision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>
                          <a:latin typeface="Cambria Math" panose="02040503050406030204" pitchFamily="18" charset="0"/>
                        </a:rPr>
                        <m:t>𝐂</m:t>
                      </m:r>
                      <m:r>
                        <a:rPr lang="es-CL" sz="1400" b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s-CL" sz="1400" b="1"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es-CL" sz="1400" b="1" dirty="0">
                  <a:latin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3" name="Diagrama de flujo: decisión 12">
                <a:extLst>
                  <a:ext uri="{FF2B5EF4-FFF2-40B4-BE49-F238E27FC236}">
                    <a16:creationId xmlns:a16="http://schemas.microsoft.com/office/drawing/2014/main" id="{F43A136D-1EC4-0873-19AF-ECE3C673CE1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9979" y="4249922"/>
                <a:ext cx="1550985" cy="753618"/>
              </a:xfrm>
              <a:prstGeom prst="flowChartDecision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Diagrama de flujo: decisión 13">
                <a:extLst>
                  <a:ext uri="{FF2B5EF4-FFF2-40B4-BE49-F238E27FC236}">
                    <a16:creationId xmlns:a16="http://schemas.microsoft.com/office/drawing/2014/main" id="{4E64A1B8-1262-A9D8-94FC-EEF8AE81BE90}"/>
                  </a:ext>
                </a:extLst>
              </p:cNvPr>
              <p:cNvSpPr/>
              <p:nvPr/>
            </p:nvSpPr>
            <p:spPr>
              <a:xfrm>
                <a:off x="3429174" y="4209258"/>
                <a:ext cx="1603899" cy="798458"/>
              </a:xfrm>
              <a:prstGeom prst="flowChartDecision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>
                          <a:latin typeface="Cambria Math" panose="02040503050406030204" pitchFamily="18" charset="0"/>
                        </a:rPr>
                        <m:t>𝐏</m:t>
                      </m:r>
                      <m:r>
                        <a:rPr lang="es-CL" sz="1400" b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s-CL" sz="1400" b="1">
                          <a:latin typeface="Cambria Math" panose="02040503050406030204" pitchFamily="18" charset="0"/>
                        </a:rPr>
                        <m:t>𝟒</m:t>
                      </m:r>
                    </m:oMath>
                  </m:oMathPara>
                </a14:m>
                <a:endParaRPr lang="es-CL" sz="1400" b="1" dirty="0">
                  <a:latin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4" name="Diagrama de flujo: decisión 13">
                <a:extLst>
                  <a:ext uri="{FF2B5EF4-FFF2-40B4-BE49-F238E27FC236}">
                    <a16:creationId xmlns:a16="http://schemas.microsoft.com/office/drawing/2014/main" id="{4E64A1B8-1262-A9D8-94FC-EEF8AE81BE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174" y="4209258"/>
                <a:ext cx="1603899" cy="798458"/>
              </a:xfrm>
              <a:prstGeom prst="flowChartDecision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7CED233C-C9CC-0ABF-3745-A1C0C6ECC6BB}"/>
              </a:ext>
            </a:extLst>
          </p:cNvPr>
          <p:cNvCxnSpPr>
            <a:cxnSpLocks/>
          </p:cNvCxnSpPr>
          <p:nvPr/>
        </p:nvCxnSpPr>
        <p:spPr>
          <a:xfrm flipV="1">
            <a:off x="5679586" y="4634577"/>
            <a:ext cx="679133" cy="8662"/>
          </a:xfrm>
          <a:prstGeom prst="line">
            <a:avLst/>
          </a:prstGeom>
          <a:ln w="38100">
            <a:headEnd type="triangl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888FA05F-039D-6912-397A-4F2E16EEF079}"/>
              </a:ext>
            </a:extLst>
          </p:cNvPr>
          <p:cNvCxnSpPr>
            <a:cxnSpLocks/>
          </p:cNvCxnSpPr>
          <p:nvPr/>
        </p:nvCxnSpPr>
        <p:spPr>
          <a:xfrm>
            <a:off x="4994223" y="4629672"/>
            <a:ext cx="726438" cy="0"/>
          </a:xfrm>
          <a:prstGeom prst="line">
            <a:avLst/>
          </a:prstGeom>
          <a:ln w="38100">
            <a:headEnd type="none" w="med" len="med"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8CE8EF09-F84F-E01B-9025-B768D8C8885E}"/>
              </a:ext>
            </a:extLst>
          </p:cNvPr>
          <p:cNvCxnSpPr>
            <a:cxnSpLocks/>
          </p:cNvCxnSpPr>
          <p:nvPr/>
        </p:nvCxnSpPr>
        <p:spPr>
          <a:xfrm>
            <a:off x="4251939" y="4128995"/>
            <a:ext cx="0" cy="263772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03351568-3E7C-7952-E11E-25B853977567}"/>
              </a:ext>
            </a:extLst>
          </p:cNvPr>
          <p:cNvCxnSpPr>
            <a:cxnSpLocks/>
          </p:cNvCxnSpPr>
          <p:nvPr/>
        </p:nvCxnSpPr>
        <p:spPr>
          <a:xfrm>
            <a:off x="7093801" y="4171453"/>
            <a:ext cx="0" cy="263772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Tabla 18">
            <a:extLst>
              <a:ext uri="{FF2B5EF4-FFF2-40B4-BE49-F238E27FC236}">
                <a16:creationId xmlns:a16="http://schemas.microsoft.com/office/drawing/2014/main" id="{15CAD621-DF04-BE8B-C219-DA326DF7DE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699031"/>
              </p:ext>
            </p:extLst>
          </p:nvPr>
        </p:nvGraphicFramePr>
        <p:xfrm>
          <a:off x="1117056" y="3099219"/>
          <a:ext cx="1333500" cy="57150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23900">
                  <a:extLst>
                    <a:ext uri="{9D8B030D-6E8A-4147-A177-3AD203B41FA5}">
                      <a16:colId xmlns:a16="http://schemas.microsoft.com/office/drawing/2014/main" val="142657212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89069858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CL" sz="800" u="none" strike="noStrike" dirty="0">
                          <a:effectLst/>
                        </a:rPr>
                        <a:t>PAPAS</a:t>
                      </a:r>
                      <a:endParaRPr lang="es-CL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u="none" strike="noStrike">
                          <a:effectLst/>
                        </a:rPr>
                        <a:t>P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2835977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CL" sz="800" u="none" strike="noStrike" dirty="0">
                          <a:effectLst/>
                        </a:rPr>
                        <a:t>CEBOLLAS</a:t>
                      </a:r>
                      <a:endParaRPr lang="es-CL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u="none" strike="noStrike" dirty="0">
                          <a:effectLst/>
                        </a:rPr>
                        <a:t>C</a:t>
                      </a:r>
                      <a:endParaRPr lang="es-CL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65573402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CL" sz="800" u="none" strike="noStrike" dirty="0">
                          <a:effectLst/>
                        </a:rPr>
                        <a:t>ZANAHORIAS</a:t>
                      </a:r>
                      <a:endParaRPr lang="es-CL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u="none" strike="noStrike" dirty="0">
                          <a:effectLst/>
                        </a:rPr>
                        <a:t>Z</a:t>
                      </a:r>
                      <a:endParaRPr lang="es-CL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847506708"/>
                  </a:ext>
                </a:extLst>
              </a:tr>
            </a:tbl>
          </a:graphicData>
        </a:graphic>
      </p:graphicFrame>
      <p:graphicFrame>
        <p:nvGraphicFramePr>
          <p:cNvPr id="20" name="Tabla 19">
            <a:extLst>
              <a:ext uri="{FF2B5EF4-FFF2-40B4-BE49-F238E27FC236}">
                <a16:creationId xmlns:a16="http://schemas.microsoft.com/office/drawing/2014/main" id="{8C757DCB-74E4-8EBC-17A0-B14251AFAC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473142"/>
              </p:ext>
            </p:extLst>
          </p:nvPr>
        </p:nvGraphicFramePr>
        <p:xfrm>
          <a:off x="7373566" y="3065886"/>
          <a:ext cx="3701378" cy="57150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818478">
                  <a:extLst>
                    <a:ext uri="{9D8B030D-6E8A-4147-A177-3AD203B41FA5}">
                      <a16:colId xmlns:a16="http://schemas.microsoft.com/office/drawing/2014/main" val="69064357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1658962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0038843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887666377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670967143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VARIABLES: 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PAPAS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CEBOLLAS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ZANAHORIAS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36101968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6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5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X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30% DCTO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7789598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4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X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2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10% DCTO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79439075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22" name="Diagrama de flujo: proceso 21">
                <a:extLst>
                  <a:ext uri="{FF2B5EF4-FFF2-40B4-BE49-F238E27FC236}">
                    <a16:creationId xmlns:a16="http://schemas.microsoft.com/office/drawing/2014/main" id="{C25387F3-15E9-26C1-A7AE-A86A1CFE911C}"/>
                  </a:ext>
                </a:extLst>
              </p:cNvPr>
              <p:cNvSpPr/>
              <p:nvPr/>
            </p:nvSpPr>
            <p:spPr>
              <a:xfrm>
                <a:off x="8398075" y="4341002"/>
                <a:ext cx="3433863" cy="504697"/>
              </a:xfrm>
              <a:prstGeom prst="flowChartProcess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 i="0">
                          <a:latin typeface="Cambria Math" panose="02040503050406030204" pitchFamily="18" charset="0"/>
                        </a:rPr>
                        <m:t>𝐂𝐔𝐄𝐍𝐓𝐀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𝟕</m:t>
                      </m:r>
                      <m:d>
                        <m:dPr>
                          <m:ctrlPr>
                            <a:rPr lang="es-CL" sz="1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1400" b="1" i="1">
                              <a:latin typeface="Cambria Math" panose="02040503050406030204" pitchFamily="18" charset="0"/>
                            </a:rPr>
                            <m:t>#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</a:rPr>
                            <m:t>𝑷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×$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+#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𝑪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×$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𝑪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+#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𝒁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×$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𝒁</m:t>
                          </m:r>
                        </m:e>
                      </m:d>
                      <m:r>
                        <a:rPr lang="es-CL" sz="1400" b="1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CL" sz="1400" b="1" dirty="0"/>
              </a:p>
            </p:txBody>
          </p:sp>
        </mc:Choice>
        <mc:Fallback>
          <p:sp>
            <p:nvSpPr>
              <p:cNvPr id="22" name="Diagrama de flujo: proceso 21">
                <a:extLst>
                  <a:ext uri="{FF2B5EF4-FFF2-40B4-BE49-F238E27FC236}">
                    <a16:creationId xmlns:a16="http://schemas.microsoft.com/office/drawing/2014/main" id="{C25387F3-15E9-26C1-A7AE-A86A1CFE911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8075" y="4341002"/>
                <a:ext cx="3433863" cy="504697"/>
              </a:xfrm>
              <a:prstGeom prst="flowChartProcess">
                <a:avLst/>
              </a:prstGeom>
              <a:blipFill>
                <a:blip r:embed="rId6"/>
                <a:stretch>
                  <a:fillRect b="-11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DDC80429-AD81-3381-3439-FC628BAB39EC}"/>
              </a:ext>
            </a:extLst>
          </p:cNvPr>
          <p:cNvCxnSpPr>
            <a:cxnSpLocks/>
          </p:cNvCxnSpPr>
          <p:nvPr/>
        </p:nvCxnSpPr>
        <p:spPr>
          <a:xfrm flipV="1">
            <a:off x="7853433" y="4620312"/>
            <a:ext cx="531809" cy="6419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CuadroTexto 44">
            <a:extLst>
              <a:ext uri="{FF2B5EF4-FFF2-40B4-BE49-F238E27FC236}">
                <a16:creationId xmlns:a16="http://schemas.microsoft.com/office/drawing/2014/main" id="{A303DC1F-52D3-794E-3645-BBA67F1BD52B}"/>
              </a:ext>
            </a:extLst>
          </p:cNvPr>
          <p:cNvSpPr txBox="1"/>
          <p:nvPr/>
        </p:nvSpPr>
        <p:spPr>
          <a:xfrm>
            <a:off x="4356760" y="3723318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NO</a:t>
            </a:r>
            <a:endParaRPr lang="es-CL" dirty="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921BA4EA-7DDB-20E0-839B-ABAA4E089E69}"/>
              </a:ext>
            </a:extLst>
          </p:cNvPr>
          <p:cNvSpPr txBox="1"/>
          <p:nvPr/>
        </p:nvSpPr>
        <p:spPr>
          <a:xfrm>
            <a:off x="6562350" y="3723317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SI</a:t>
            </a:r>
            <a:endParaRPr lang="es-CL" dirty="0"/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id="{E4DA96FF-2C66-96C4-F179-C253A4232A36}"/>
              </a:ext>
            </a:extLst>
          </p:cNvPr>
          <p:cNvSpPr txBox="1"/>
          <p:nvPr/>
        </p:nvSpPr>
        <p:spPr>
          <a:xfrm>
            <a:off x="4962002" y="4376059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SI</a:t>
            </a:r>
            <a:endParaRPr lang="es-CL" dirty="0"/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id="{928FAA5B-9395-A0A6-E5FC-674611743485}"/>
              </a:ext>
            </a:extLst>
          </p:cNvPr>
          <p:cNvSpPr txBox="1"/>
          <p:nvPr/>
        </p:nvSpPr>
        <p:spPr>
          <a:xfrm>
            <a:off x="6015434" y="4366240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NO</a:t>
            </a:r>
            <a:endParaRPr lang="es-CL" dirty="0"/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2CC06E29-20A2-D55A-F015-1B83D0DE17B3}"/>
              </a:ext>
            </a:extLst>
          </p:cNvPr>
          <p:cNvSpPr txBox="1"/>
          <p:nvPr/>
        </p:nvSpPr>
        <p:spPr>
          <a:xfrm>
            <a:off x="7860964" y="4373651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SI</a:t>
            </a:r>
            <a:endParaRPr lang="es-CL" dirty="0"/>
          </a:p>
        </p:txBody>
      </p:sp>
      <p:cxnSp>
        <p:nvCxnSpPr>
          <p:cNvPr id="50" name="Conector recto 49">
            <a:extLst>
              <a:ext uri="{FF2B5EF4-FFF2-40B4-BE49-F238E27FC236}">
                <a16:creationId xmlns:a16="http://schemas.microsoft.com/office/drawing/2014/main" id="{3BF40751-2938-860A-F173-5F77ED2E149E}"/>
              </a:ext>
            </a:extLst>
          </p:cNvPr>
          <p:cNvCxnSpPr>
            <a:cxnSpLocks/>
          </p:cNvCxnSpPr>
          <p:nvPr/>
        </p:nvCxnSpPr>
        <p:spPr>
          <a:xfrm flipH="1">
            <a:off x="5679586" y="4629672"/>
            <a:ext cx="3819" cy="25034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51" name="Diagrama de flujo: decisión 50">
                <a:extLst>
                  <a:ext uri="{FF2B5EF4-FFF2-40B4-BE49-F238E27FC236}">
                    <a16:creationId xmlns:a16="http://schemas.microsoft.com/office/drawing/2014/main" id="{0116F7D3-681F-F990-D641-7C3E856E55E7}"/>
                  </a:ext>
                </a:extLst>
              </p:cNvPr>
              <p:cNvSpPr/>
              <p:nvPr/>
            </p:nvSpPr>
            <p:spPr>
              <a:xfrm>
                <a:off x="4881455" y="4808452"/>
                <a:ext cx="1603899" cy="798458"/>
              </a:xfrm>
              <a:prstGeom prst="flowChartDecision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 i="0" smtClean="0">
                          <a:latin typeface="Cambria Math" panose="02040503050406030204" pitchFamily="18" charset="0"/>
                        </a:rPr>
                        <m:t>𝐙</m:t>
                      </m:r>
                      <m:r>
                        <a:rPr lang="es-CL" sz="1400" b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s-CL" sz="1400" b="1" i="0" smtClean="0">
                          <a:latin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es-CL" sz="1400" b="1" dirty="0">
                  <a:latin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51" name="Diagrama de flujo: decisión 50">
                <a:extLst>
                  <a:ext uri="{FF2B5EF4-FFF2-40B4-BE49-F238E27FC236}">
                    <a16:creationId xmlns:a16="http://schemas.microsoft.com/office/drawing/2014/main" id="{0116F7D3-681F-F990-D641-7C3E856E55E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1455" y="4808452"/>
                <a:ext cx="1603899" cy="798458"/>
              </a:xfrm>
              <a:prstGeom prst="flowChartDecision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40CB8306-B3CE-AC48-050D-008AB6513625}"/>
              </a:ext>
            </a:extLst>
          </p:cNvPr>
          <p:cNvCxnSpPr>
            <a:cxnSpLocks/>
            <a:endCxn id="14" idx="1"/>
          </p:cNvCxnSpPr>
          <p:nvPr/>
        </p:nvCxnSpPr>
        <p:spPr>
          <a:xfrm>
            <a:off x="3066672" y="4608487"/>
            <a:ext cx="362502" cy="0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CuadroTexto 52">
            <a:extLst>
              <a:ext uri="{FF2B5EF4-FFF2-40B4-BE49-F238E27FC236}">
                <a16:creationId xmlns:a16="http://schemas.microsoft.com/office/drawing/2014/main" id="{4FE1800A-E739-7D87-9A50-DF5A92989380}"/>
              </a:ext>
            </a:extLst>
          </p:cNvPr>
          <p:cNvSpPr txBox="1"/>
          <p:nvPr/>
        </p:nvSpPr>
        <p:spPr>
          <a:xfrm>
            <a:off x="3062755" y="4211957"/>
            <a:ext cx="4902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NO</a:t>
            </a:r>
            <a:endParaRPr lang="es-C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5" name="Diagrama de flujo: proceso 54">
                <a:extLst>
                  <a:ext uri="{FF2B5EF4-FFF2-40B4-BE49-F238E27FC236}">
                    <a16:creationId xmlns:a16="http://schemas.microsoft.com/office/drawing/2014/main" id="{7DA489A1-1713-305D-9729-615ABF285827}"/>
                  </a:ext>
                </a:extLst>
              </p:cNvPr>
              <p:cNvSpPr/>
              <p:nvPr/>
            </p:nvSpPr>
            <p:spPr>
              <a:xfrm>
                <a:off x="1300480" y="5425618"/>
                <a:ext cx="3557726" cy="465612"/>
              </a:xfrm>
              <a:prstGeom prst="flowChartProcess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 i="0" smtClean="0">
                          <a:latin typeface="Cambria Math" panose="02040503050406030204" pitchFamily="18" charset="0"/>
                        </a:rPr>
                        <m:t>𝐂𝐔𝐄𝐍𝐓𝐀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 =#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𝑷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×$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𝑷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+#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𝑪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×$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𝑪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+#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𝒁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×$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𝒁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CL" sz="1400" b="1" dirty="0"/>
              </a:p>
            </p:txBody>
          </p:sp>
        </mc:Choice>
        <mc:Fallback>
          <p:sp>
            <p:nvSpPr>
              <p:cNvPr id="55" name="Diagrama de flujo: proceso 54">
                <a:extLst>
                  <a:ext uri="{FF2B5EF4-FFF2-40B4-BE49-F238E27FC236}">
                    <a16:creationId xmlns:a16="http://schemas.microsoft.com/office/drawing/2014/main" id="{7DA489A1-1713-305D-9729-615ABF28582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0480" y="5425618"/>
                <a:ext cx="3557726" cy="465612"/>
              </a:xfrm>
              <a:prstGeom prst="flowChartProcess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60">
            <a:extLst>
              <a:ext uri="{FF2B5EF4-FFF2-40B4-BE49-F238E27FC236}">
                <a16:creationId xmlns:a16="http://schemas.microsoft.com/office/drawing/2014/main" id="{F1E5D104-71F1-F3D0-1B76-7C30DAAF8C65}"/>
              </a:ext>
            </a:extLst>
          </p:cNvPr>
          <p:cNvCxnSpPr>
            <a:cxnSpLocks/>
          </p:cNvCxnSpPr>
          <p:nvPr/>
        </p:nvCxnSpPr>
        <p:spPr>
          <a:xfrm>
            <a:off x="3066672" y="5212660"/>
            <a:ext cx="1850693" cy="0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CuadroTexto 61">
            <a:extLst>
              <a:ext uri="{FF2B5EF4-FFF2-40B4-BE49-F238E27FC236}">
                <a16:creationId xmlns:a16="http://schemas.microsoft.com/office/drawing/2014/main" id="{A5B56E0C-A726-A422-A175-78F5EE7F6F18}"/>
              </a:ext>
            </a:extLst>
          </p:cNvPr>
          <p:cNvSpPr txBox="1"/>
          <p:nvPr/>
        </p:nvSpPr>
        <p:spPr>
          <a:xfrm>
            <a:off x="4419230" y="4949479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NO</a:t>
            </a:r>
            <a:endParaRPr lang="es-CL" dirty="0"/>
          </a:p>
        </p:txBody>
      </p:sp>
      <p:cxnSp>
        <p:nvCxnSpPr>
          <p:cNvPr id="64" name="Conector recto 63">
            <a:extLst>
              <a:ext uri="{FF2B5EF4-FFF2-40B4-BE49-F238E27FC236}">
                <a16:creationId xmlns:a16="http://schemas.microsoft.com/office/drawing/2014/main" id="{B0488033-B07C-350F-67B8-75C1FE6A3E58}"/>
              </a:ext>
            </a:extLst>
          </p:cNvPr>
          <p:cNvCxnSpPr>
            <a:cxnSpLocks/>
          </p:cNvCxnSpPr>
          <p:nvPr/>
        </p:nvCxnSpPr>
        <p:spPr>
          <a:xfrm>
            <a:off x="6458676" y="5200678"/>
            <a:ext cx="1828917" cy="14957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CuadroTexto 65">
            <a:extLst>
              <a:ext uri="{FF2B5EF4-FFF2-40B4-BE49-F238E27FC236}">
                <a16:creationId xmlns:a16="http://schemas.microsoft.com/office/drawing/2014/main" id="{89D8BF75-4AA8-C14A-B037-96CA8F00B41E}"/>
              </a:ext>
            </a:extLst>
          </p:cNvPr>
          <p:cNvSpPr txBox="1"/>
          <p:nvPr/>
        </p:nvSpPr>
        <p:spPr>
          <a:xfrm>
            <a:off x="6565303" y="4969950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SI</a:t>
            </a:r>
            <a:endParaRPr lang="es-C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7" name="Diagrama de flujo: proceso 66">
                <a:extLst>
                  <a:ext uri="{FF2B5EF4-FFF2-40B4-BE49-F238E27FC236}">
                    <a16:creationId xmlns:a16="http://schemas.microsoft.com/office/drawing/2014/main" id="{299CF2D4-9F0E-2964-CE82-18D9E8A85C45}"/>
                  </a:ext>
                </a:extLst>
              </p:cNvPr>
              <p:cNvSpPr/>
              <p:nvPr/>
            </p:nvSpPr>
            <p:spPr>
              <a:xfrm>
                <a:off x="6248354" y="5437466"/>
                <a:ext cx="4071735" cy="489792"/>
              </a:xfrm>
              <a:prstGeom prst="flowChartProcess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 i="0" smtClean="0">
                          <a:latin typeface="Cambria Math" panose="02040503050406030204" pitchFamily="18" charset="0"/>
                        </a:rPr>
                        <m:t>𝐂𝐔𝐄𝐍𝐓𝐀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s-CL" sz="1400" b="1" i="1" smtClean="0">
                          <a:latin typeface="Cambria Math" panose="02040503050406030204" pitchFamily="18" charset="0"/>
                        </a:rPr>
                        <m:t>𝟗</m:t>
                      </m:r>
                      <m:d>
                        <m:dPr>
                          <m:ctrlPr>
                            <a:rPr lang="es-CL" sz="1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1400" b="1" i="1">
                              <a:latin typeface="Cambria Math" panose="02040503050406030204" pitchFamily="18" charset="0"/>
                            </a:rPr>
                            <m:t>#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</a:rPr>
                            <m:t>𝑷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×$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+#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𝑪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×$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𝑪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+#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𝒁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×$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𝒁</m:t>
                          </m:r>
                        </m:e>
                      </m:d>
                      <m:r>
                        <a:rPr lang="es-CL" sz="1400" b="1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CL" sz="1400" b="1" dirty="0"/>
              </a:p>
            </p:txBody>
          </p:sp>
        </mc:Choice>
        <mc:Fallback>
          <p:sp>
            <p:nvSpPr>
              <p:cNvPr id="67" name="Diagrama de flujo: proceso 66">
                <a:extLst>
                  <a:ext uri="{FF2B5EF4-FFF2-40B4-BE49-F238E27FC236}">
                    <a16:creationId xmlns:a16="http://schemas.microsoft.com/office/drawing/2014/main" id="{299CF2D4-9F0E-2964-CE82-18D9E8A85C4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8354" y="5437466"/>
                <a:ext cx="4071735" cy="489792"/>
              </a:xfrm>
              <a:prstGeom prst="flowChartProcess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Diagrama de flujo: documento 81">
            <a:extLst>
              <a:ext uri="{FF2B5EF4-FFF2-40B4-BE49-F238E27FC236}">
                <a16:creationId xmlns:a16="http://schemas.microsoft.com/office/drawing/2014/main" id="{CA6A9020-5ABF-6D9A-E63D-E25117489A9A}"/>
              </a:ext>
            </a:extLst>
          </p:cNvPr>
          <p:cNvSpPr/>
          <p:nvPr/>
        </p:nvSpPr>
        <p:spPr>
          <a:xfrm>
            <a:off x="4910790" y="6154821"/>
            <a:ext cx="1507393" cy="576996"/>
          </a:xfrm>
          <a:prstGeom prst="flowChartDocumen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400" b="1" dirty="0"/>
              <a:t>Imprimir Cuenta</a:t>
            </a:r>
          </a:p>
        </p:txBody>
      </p:sp>
      <p:cxnSp>
        <p:nvCxnSpPr>
          <p:cNvPr id="108" name="Conector recto 107">
            <a:extLst>
              <a:ext uri="{FF2B5EF4-FFF2-40B4-BE49-F238E27FC236}">
                <a16:creationId xmlns:a16="http://schemas.microsoft.com/office/drawing/2014/main" id="{8EFB05A9-E30B-FCE3-7AAE-F3EA28BCB6B2}"/>
              </a:ext>
            </a:extLst>
          </p:cNvPr>
          <p:cNvCxnSpPr>
            <a:cxnSpLocks/>
          </p:cNvCxnSpPr>
          <p:nvPr/>
        </p:nvCxnSpPr>
        <p:spPr>
          <a:xfrm flipV="1">
            <a:off x="3097145" y="6032968"/>
            <a:ext cx="7462199" cy="8071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" name="Conector recto 115">
            <a:extLst>
              <a:ext uri="{FF2B5EF4-FFF2-40B4-BE49-F238E27FC236}">
                <a16:creationId xmlns:a16="http://schemas.microsoft.com/office/drawing/2014/main" id="{C50732E2-2DC4-108A-B14D-2676ABDE9D50}"/>
              </a:ext>
            </a:extLst>
          </p:cNvPr>
          <p:cNvCxnSpPr>
            <a:cxnSpLocks/>
          </p:cNvCxnSpPr>
          <p:nvPr/>
        </p:nvCxnSpPr>
        <p:spPr>
          <a:xfrm>
            <a:off x="10544410" y="4808452"/>
            <a:ext cx="0" cy="1232384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9" name="Diagrama de flujo: terminador 118">
            <a:extLst>
              <a:ext uri="{FF2B5EF4-FFF2-40B4-BE49-F238E27FC236}">
                <a16:creationId xmlns:a16="http://schemas.microsoft.com/office/drawing/2014/main" id="{5DE88694-167E-278E-73A0-D966DB72EA94}"/>
              </a:ext>
            </a:extLst>
          </p:cNvPr>
          <p:cNvSpPr/>
          <p:nvPr/>
        </p:nvSpPr>
        <p:spPr>
          <a:xfrm>
            <a:off x="6970203" y="6466691"/>
            <a:ext cx="1766460" cy="325784"/>
          </a:xfrm>
          <a:prstGeom prst="flowChartTerminator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400" b="1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Fin </a:t>
            </a:r>
          </a:p>
        </p:txBody>
      </p:sp>
      <p:cxnSp>
        <p:nvCxnSpPr>
          <p:cNvPr id="120" name="Conector recto 119">
            <a:extLst>
              <a:ext uri="{FF2B5EF4-FFF2-40B4-BE49-F238E27FC236}">
                <a16:creationId xmlns:a16="http://schemas.microsoft.com/office/drawing/2014/main" id="{BF38F64C-A35C-9FD2-77DC-1A08312D6583}"/>
              </a:ext>
            </a:extLst>
          </p:cNvPr>
          <p:cNvCxnSpPr>
            <a:cxnSpLocks/>
            <a:endCxn id="82" idx="0"/>
          </p:cNvCxnSpPr>
          <p:nvPr/>
        </p:nvCxnSpPr>
        <p:spPr>
          <a:xfrm>
            <a:off x="5664486" y="6040836"/>
            <a:ext cx="1" cy="113985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4" name="Conector recto 123">
            <a:extLst>
              <a:ext uri="{FF2B5EF4-FFF2-40B4-BE49-F238E27FC236}">
                <a16:creationId xmlns:a16="http://schemas.microsoft.com/office/drawing/2014/main" id="{BCD5253B-C61A-F0FD-B014-DBEED2E81DD8}"/>
              </a:ext>
            </a:extLst>
          </p:cNvPr>
          <p:cNvCxnSpPr>
            <a:cxnSpLocks/>
            <a:endCxn id="82" idx="2"/>
          </p:cNvCxnSpPr>
          <p:nvPr/>
        </p:nvCxnSpPr>
        <p:spPr>
          <a:xfrm flipV="1">
            <a:off x="5664486" y="6693671"/>
            <a:ext cx="1" cy="98804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0" name="Conector recto 129">
            <a:extLst>
              <a:ext uri="{FF2B5EF4-FFF2-40B4-BE49-F238E27FC236}">
                <a16:creationId xmlns:a16="http://schemas.microsoft.com/office/drawing/2014/main" id="{9E34C62E-E841-4A16-F3A3-9A4A13F22734}"/>
              </a:ext>
            </a:extLst>
          </p:cNvPr>
          <p:cNvCxnSpPr>
            <a:cxnSpLocks/>
          </p:cNvCxnSpPr>
          <p:nvPr/>
        </p:nvCxnSpPr>
        <p:spPr>
          <a:xfrm flipV="1">
            <a:off x="5649682" y="6785760"/>
            <a:ext cx="1163628" cy="11761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2" name="Conector recto 131">
            <a:extLst>
              <a:ext uri="{FF2B5EF4-FFF2-40B4-BE49-F238E27FC236}">
                <a16:creationId xmlns:a16="http://schemas.microsoft.com/office/drawing/2014/main" id="{CD31BB84-B2D1-C6BF-5336-077411F67A6B}"/>
              </a:ext>
            </a:extLst>
          </p:cNvPr>
          <p:cNvCxnSpPr>
            <a:cxnSpLocks/>
          </p:cNvCxnSpPr>
          <p:nvPr/>
        </p:nvCxnSpPr>
        <p:spPr>
          <a:xfrm flipH="1" flipV="1">
            <a:off x="6784300" y="6198677"/>
            <a:ext cx="29010" cy="593798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4" name="Conector recto 133">
            <a:extLst>
              <a:ext uri="{FF2B5EF4-FFF2-40B4-BE49-F238E27FC236}">
                <a16:creationId xmlns:a16="http://schemas.microsoft.com/office/drawing/2014/main" id="{EA061CD2-A105-6E9A-38E1-5CBAE7B3351B}"/>
              </a:ext>
            </a:extLst>
          </p:cNvPr>
          <p:cNvCxnSpPr>
            <a:cxnSpLocks/>
          </p:cNvCxnSpPr>
          <p:nvPr/>
        </p:nvCxnSpPr>
        <p:spPr>
          <a:xfrm>
            <a:off x="6784300" y="6190606"/>
            <a:ext cx="1069133" cy="8071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7" name="Conector recto 136">
            <a:extLst>
              <a:ext uri="{FF2B5EF4-FFF2-40B4-BE49-F238E27FC236}">
                <a16:creationId xmlns:a16="http://schemas.microsoft.com/office/drawing/2014/main" id="{3B9F7C20-FB77-0C0B-97F7-9A0075DC462D}"/>
              </a:ext>
            </a:extLst>
          </p:cNvPr>
          <p:cNvCxnSpPr>
            <a:cxnSpLocks/>
            <a:endCxn id="119" idx="0"/>
          </p:cNvCxnSpPr>
          <p:nvPr/>
        </p:nvCxnSpPr>
        <p:spPr>
          <a:xfrm>
            <a:off x="7853433" y="6198677"/>
            <a:ext cx="0" cy="268014"/>
          </a:xfrm>
          <a:prstGeom prst="line">
            <a:avLst/>
          </a:prstGeom>
          <a:ln w="38100">
            <a:headEnd type="none" w="med" len="med"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415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Ejercicios de práctica de Diagramas de Flujo en clases</a:t>
            </a:r>
          </a:p>
        </p:txBody>
      </p:sp>
      <p:graphicFrame>
        <p:nvGraphicFramePr>
          <p:cNvPr id="12" name="Tabla 20">
            <a:extLst>
              <a:ext uri="{FF2B5EF4-FFF2-40B4-BE49-F238E27FC236}">
                <a16:creationId xmlns:a16="http://schemas.microsoft.com/office/drawing/2014/main" id="{D689E9BC-E791-C1F7-50C1-640657B163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961769"/>
              </p:ext>
            </p:extLst>
          </p:nvPr>
        </p:nvGraphicFramePr>
        <p:xfrm>
          <a:off x="3656519" y="348498"/>
          <a:ext cx="8128000" cy="109728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22837171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87778642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6217496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4366012"/>
                    </a:ext>
                  </a:extLst>
                </a:gridCol>
              </a:tblGrid>
              <a:tr h="302732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Papas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Cebollas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Zanahorias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Gratificación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7075599"/>
                  </a:ext>
                </a:extLst>
              </a:tr>
              <a:tr h="302732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30%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9578371"/>
                  </a:ext>
                </a:extLst>
              </a:tr>
              <a:tr h="333856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472704"/>
                  </a:ext>
                </a:extLst>
              </a:tr>
            </a:tbl>
          </a:graphicData>
        </a:graphic>
      </p:graphicFrame>
      <p:graphicFrame>
        <p:nvGraphicFramePr>
          <p:cNvPr id="17" name="Tabla 17">
            <a:extLst>
              <a:ext uri="{FF2B5EF4-FFF2-40B4-BE49-F238E27FC236}">
                <a16:creationId xmlns:a16="http://schemas.microsoft.com/office/drawing/2014/main" id="{20CBAADF-D8EE-3F43-F46F-434A98DA0E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5118967"/>
              </p:ext>
            </p:extLst>
          </p:nvPr>
        </p:nvGraphicFramePr>
        <p:xfrm>
          <a:off x="2032000" y="2460918"/>
          <a:ext cx="8127999" cy="222504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14573703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00021516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35509287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s-CL" dirty="0"/>
                        <a:t>Variables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80462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/>
                        <a:t>Producto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Cantidad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Precio por Kg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9664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/>
                        <a:t>Papas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9000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28763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/>
                        <a:t>Cebollas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3000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674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/>
                        <a:t>Zanahorias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2400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56626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2672010"/>
                  </a:ext>
                </a:extLst>
              </a:tr>
            </a:tbl>
          </a:graphicData>
        </a:graphic>
      </p:graphicFrame>
      <p:sp>
        <p:nvSpPr>
          <p:cNvPr id="18" name="CuadroTexto 17">
            <a:extLst>
              <a:ext uri="{FF2B5EF4-FFF2-40B4-BE49-F238E27FC236}">
                <a16:creationId xmlns:a16="http://schemas.microsoft.com/office/drawing/2014/main" id="{ED4B599D-1283-653E-4EE4-C741D6C380E0}"/>
              </a:ext>
            </a:extLst>
          </p:cNvPr>
          <p:cNvSpPr txBox="1"/>
          <p:nvPr/>
        </p:nvSpPr>
        <p:spPr>
          <a:xfrm>
            <a:off x="1847174" y="4941651"/>
            <a:ext cx="3618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Tarea; Realizar Programa en Excel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DE026B7E-9A3A-1120-85B9-20DF8545BC60}"/>
              </a:ext>
            </a:extLst>
          </p:cNvPr>
          <p:cNvSpPr txBox="1"/>
          <p:nvPr/>
        </p:nvSpPr>
        <p:spPr>
          <a:xfrm>
            <a:off x="977089" y="5566676"/>
            <a:ext cx="108074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dirty="0"/>
              <a:t>SI(Y(#P&gt;=9; #C&gt;=5);SUMA(#P + #C + #Z)*0,7; SI(Y(#P&gt;=4; #Z &gt;=2); SUMA(#P + #C + #Z)*0,9; SUMA(#P + #C + #Z))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82322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Ejercicios de práctica para estudio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E98F153-AEB7-5AEB-DD6C-72055D10EAAD}"/>
              </a:ext>
            </a:extLst>
          </p:cNvPr>
          <p:cNvSpPr txBox="1"/>
          <p:nvPr/>
        </p:nvSpPr>
        <p:spPr>
          <a:xfrm>
            <a:off x="282804" y="2612952"/>
            <a:ext cx="112250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Una empresa tiene la siguiente política de gratificación para sus clientes: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CL" dirty="0"/>
              <a:t>Por la compra de 6 o más botellas de ron, 4 o más botellas de pisco y 5 o más tarros de duraznos se le hace un 25% al total de la compra.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CL" dirty="0"/>
              <a:t>Si lleva 4 o más tarros de duraznos y 4 o más botellas de ron, se hace un descuento de 10% al total de la compra.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dirty="0"/>
              <a:t>Se pide que realice el diagrama de flujo que represente las alternativas de cobro a los clientes y programar en Excel el algoritmo de la boleta a cobrar.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10554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349E2E7D-E0ED-4ECC-80CF-229194242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7762" y="329184"/>
            <a:ext cx="6251110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5400"/>
              <a:t>Hasta aquí por hoy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DE16FF9-A437-4074-A588-8B310F5581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82" r="-1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7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5297762" y="2706624"/>
            <a:ext cx="6251110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CATEDRA DE MODELAMIENTO DE SISTEMAS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FACULTAD  DE  CS BASICAS Y APLICADAS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5234429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81320</TotalTime>
  <Words>2002</Words>
  <Application>Microsoft Office PowerPoint</Application>
  <PresentationFormat>Panorámica</PresentationFormat>
  <Paragraphs>234</Paragraphs>
  <Slides>19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Times New Roman</vt:lpstr>
      <vt:lpstr>Tema de Office</vt:lpstr>
      <vt:lpstr>Hoja de cálculo de Microsoft Excel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Hasta aquí por hoy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de la barrera zamora</dc:creator>
  <cp:lastModifiedBy>ALberto Garcia</cp:lastModifiedBy>
  <cp:revision>78</cp:revision>
  <dcterms:created xsi:type="dcterms:W3CDTF">2020-07-06T01:36:30Z</dcterms:created>
  <dcterms:modified xsi:type="dcterms:W3CDTF">2022-09-28T21:35:24Z</dcterms:modified>
</cp:coreProperties>
</file>