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596" r:id="rId3"/>
    <p:sldId id="597" r:id="rId5"/>
    <p:sldId id="598" r:id="rId6"/>
    <p:sldId id="599" r:id="rId7"/>
    <p:sldId id="600" r:id="rId8"/>
    <p:sldId id="601" r:id="rId9"/>
    <p:sldId id="602" r:id="rId10"/>
    <p:sldId id="603" r:id="rId11"/>
  </p:sldIdLst>
  <p:sldSz cx="9144000" cy="6858000" type="screen4x3"/>
  <p:notesSz cx="6858000" cy="9144000"/>
  <p:defaultTextStyle>
    <a:defPPr>
      <a:defRPr lang="es-E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EBFD3F"/>
    <a:srgbClr val="993300"/>
    <a:srgbClr val="996633"/>
    <a:srgbClr val="FF0000"/>
    <a:srgbClr val="336600"/>
    <a:srgbClr val="3333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0229"/>
  </p:normalViewPr>
  <p:slideViewPr>
    <p:cSldViewPr showGuides="1">
      <p:cViewPr varScale="1">
        <p:scale>
          <a:sx n="105" d="100"/>
          <a:sy n="105" d="100"/>
        </p:scale>
        <p:origin x="-120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10244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Haga clic para modificar el estilo de texto del patrón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Segundo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Tercer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Cuarto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Quinto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es-ES" sz="1200" dirty="0"/>
            </a:fld>
            <a:endParaRPr lang="es-E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1267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2291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3315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4339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5363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6387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7411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r>
              <a:rPr lang="es-CL" altLang="es-CL" dirty="0"/>
              <a:t>ACUMULACIÓN, es la última etapa de la Obtención.</a:t>
            </a:r>
            <a:endParaRPr lang="es-ES" altLang="es-CL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8435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s-ES" altLang="es-CL" dirty="0"/>
              <a:t>Haga clic para cambiar el estilo de título	</a:t>
            </a:r>
            <a:endParaRPr lang="es-ES" altLang="es-CL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s-ES" altLang="es-CL" dirty="0"/>
              <a:t>Haga clic para modificar el estilo de texto del patrón</a:t>
            </a:r>
            <a:endParaRPr lang="es-ES" altLang="es-CL" dirty="0"/>
          </a:p>
          <a:p>
            <a:pPr lvl="1"/>
            <a:r>
              <a:rPr lang="es-ES" altLang="es-CL" dirty="0"/>
              <a:t>Segundo nivel</a:t>
            </a:r>
            <a:endParaRPr lang="es-ES" altLang="es-CL" dirty="0"/>
          </a:p>
          <a:p>
            <a:pPr lvl="2"/>
            <a:r>
              <a:rPr lang="es-ES" altLang="es-CL" dirty="0"/>
              <a:t>Tercer nivel</a:t>
            </a:r>
            <a:endParaRPr lang="es-ES" altLang="es-CL" dirty="0"/>
          </a:p>
          <a:p>
            <a:pPr lvl="3"/>
            <a:r>
              <a:rPr lang="es-ES" altLang="es-CL" dirty="0"/>
              <a:t>Cuarto nivel</a:t>
            </a:r>
            <a:endParaRPr lang="es-ES" altLang="es-CL" dirty="0"/>
          </a:p>
          <a:p>
            <a:pPr lvl="4"/>
            <a:r>
              <a:rPr lang="es-ES" altLang="es-CL" dirty="0"/>
              <a:t>Quinto nivel</a:t>
            </a:r>
            <a:endParaRPr lang="es-ES" altLang="es-CL" dirty="0"/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</a:rPr>
            </a:fld>
            <a:endParaRPr lang="es-ES" dirty="0">
              <a:latin typeface="Arial" panose="0208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.png"/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6061075" y="260350"/>
            <a:ext cx="2830513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CICLOLOGÍSTICO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2051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2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5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2057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14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2058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2059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2060" name="14 CuadroTexto"/>
          <p:cNvSpPr txBox="1"/>
          <p:nvPr/>
        </p:nvSpPr>
        <p:spPr>
          <a:xfrm>
            <a:off x="83661" y="6611938"/>
            <a:ext cx="1631315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2061" name="Oval 149"/>
          <p:cNvSpPr/>
          <p:nvPr/>
        </p:nvSpPr>
        <p:spPr>
          <a:xfrm>
            <a:off x="1692275" y="765175"/>
            <a:ext cx="7272338" cy="5876925"/>
          </a:xfrm>
          <a:prstGeom prst="ellipse">
            <a:avLst/>
          </a:prstGeom>
          <a:solidFill>
            <a:schemeClr val="tx1">
              <a:alpha val="49019"/>
            </a:schemeClr>
          </a:solidFill>
          <a:ln w="19050" cap="flat" cmpd="sng">
            <a:solidFill>
              <a:srgbClr val="000066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dirty="0">
              <a:latin typeface="Arial" panose="02080604020202020204" pitchFamily="34" charset="0"/>
            </a:endParaRPr>
          </a:p>
        </p:txBody>
      </p:sp>
      <p:sp>
        <p:nvSpPr>
          <p:cNvPr id="19" name="Text Box 154"/>
          <p:cNvSpPr txBox="1">
            <a:spLocks noChangeArrowheads="1"/>
          </p:cNvSpPr>
          <p:nvPr/>
        </p:nvSpPr>
        <p:spPr bwMode="auto">
          <a:xfrm>
            <a:off x="3924300" y="1628775"/>
            <a:ext cx="2784475" cy="4159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MS PGothic" pitchFamily="34" charset="-128"/>
                <a:cs typeface="+mn-cs"/>
              </a:rPr>
              <a:t>ORGANOS DE APOYO</a:t>
            </a:r>
            <a:endParaRPr kumimoji="0" lang="es-MX" sz="2000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20" name="Text Box 155"/>
          <p:cNvSpPr txBox="1">
            <a:spLocks noChangeArrowheads="1"/>
          </p:cNvSpPr>
          <p:nvPr/>
        </p:nvSpPr>
        <p:spPr bwMode="auto">
          <a:xfrm>
            <a:off x="6804025" y="3933825"/>
            <a:ext cx="2149475" cy="4111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MS PGothic" pitchFamily="34" charset="-128"/>
                <a:cs typeface="+mn-cs"/>
              </a:rPr>
              <a:t>FUERZA NAVAL</a:t>
            </a:r>
            <a:endParaRPr kumimoji="0" lang="es-MX" sz="2000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21" name="Text Box 156"/>
          <p:cNvSpPr txBox="1">
            <a:spLocks noChangeArrowheads="1"/>
          </p:cNvSpPr>
          <p:nvPr/>
        </p:nvSpPr>
        <p:spPr bwMode="auto">
          <a:xfrm>
            <a:off x="1476375" y="3644900"/>
            <a:ext cx="2552700" cy="4127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MS PGothic" pitchFamily="34" charset="-128"/>
                <a:cs typeface="+mn-cs"/>
              </a:rPr>
              <a:t>DISPONIBILIDADES</a:t>
            </a:r>
            <a:endParaRPr kumimoji="0" lang="es-MX" sz="2000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22" name="Text Box 157"/>
          <p:cNvSpPr txBox="1">
            <a:spLocks noChangeArrowheads="1"/>
          </p:cNvSpPr>
          <p:nvPr/>
        </p:nvSpPr>
        <p:spPr bwMode="auto">
          <a:xfrm>
            <a:off x="6443663" y="2565400"/>
            <a:ext cx="2301875" cy="414338"/>
          </a:xfrm>
          <a:prstGeom prst="rect">
            <a:avLst/>
          </a:prstGeom>
          <a:solidFill>
            <a:srgbClr val="5A77F4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s-MX" sz="2000" b="1" kern="1200" cap="none" spc="0" normalizeH="0" baseline="0" noProof="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MS PGothic" pitchFamily="34" charset="-128"/>
                <a:cs typeface="+mn-cs"/>
              </a:rPr>
              <a:t>DISTRIBUCIÓN</a:t>
            </a:r>
            <a:endParaRPr kumimoji="0" lang="es-MX" sz="2000" b="1" kern="1200" cap="none" spc="0" normalizeH="0" baseline="0" noProof="0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23" name="AutoShape 158"/>
          <p:cNvSpPr>
            <a:spLocks noChangeArrowheads="1"/>
          </p:cNvSpPr>
          <p:nvPr/>
        </p:nvSpPr>
        <p:spPr bwMode="auto">
          <a:xfrm rot="19515569">
            <a:off x="5237163" y="2833688"/>
            <a:ext cx="217488" cy="746125"/>
          </a:xfrm>
          <a:prstGeom prst="downArrow">
            <a:avLst>
              <a:gd name="adj1" fmla="val 50000"/>
              <a:gd name="adj2" fmla="val 667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AutoShape 159"/>
          <p:cNvSpPr>
            <a:spLocks noChangeArrowheads="1"/>
          </p:cNvSpPr>
          <p:nvPr/>
        </p:nvSpPr>
        <p:spPr bwMode="auto">
          <a:xfrm rot="13453731">
            <a:off x="4441825" y="2535238"/>
            <a:ext cx="217488" cy="746125"/>
          </a:xfrm>
          <a:prstGeom prst="downArrow">
            <a:avLst>
              <a:gd name="adj1" fmla="val 50000"/>
              <a:gd name="adj2" fmla="val 667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Text Box 161"/>
          <p:cNvSpPr txBox="1">
            <a:spLocks noChangeArrowheads="1"/>
          </p:cNvSpPr>
          <p:nvPr/>
        </p:nvSpPr>
        <p:spPr bwMode="auto">
          <a:xfrm>
            <a:off x="2987675" y="4868863"/>
            <a:ext cx="4903788" cy="415925"/>
          </a:xfrm>
          <a:prstGeom prst="rect">
            <a:avLst/>
          </a:prstGeom>
          <a:solidFill>
            <a:srgbClr val="5A77F4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MX" sz="2000" b="1" kern="1200" cap="none" spc="0" normalizeH="0" baseline="0" noProof="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MS PGothic" pitchFamily="34" charset="-128"/>
                <a:cs typeface="+mn-cs"/>
              </a:rPr>
              <a:t>DETERMINACIÓN DE NECESIDADES</a:t>
            </a:r>
            <a:endParaRPr kumimoji="0" lang="es-MX" sz="2000" b="1" kern="1200" cap="none" spc="0" normalizeH="0" baseline="0" noProof="0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27" name="Text Box 162"/>
          <p:cNvSpPr txBox="1">
            <a:spLocks noChangeArrowheads="1"/>
          </p:cNvSpPr>
          <p:nvPr/>
        </p:nvSpPr>
        <p:spPr bwMode="auto">
          <a:xfrm>
            <a:off x="2124075" y="2565400"/>
            <a:ext cx="2154238" cy="414338"/>
          </a:xfrm>
          <a:prstGeom prst="rect">
            <a:avLst/>
          </a:prstGeom>
          <a:solidFill>
            <a:srgbClr val="5A77F4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s-MX" sz="2000" b="1" kern="1200" cap="none" spc="0" normalizeH="0" baseline="0" noProof="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MS PGothic" pitchFamily="34" charset="-128"/>
                <a:cs typeface="+mn-cs"/>
              </a:rPr>
              <a:t>OBTENCIÓN</a:t>
            </a:r>
            <a:endParaRPr kumimoji="0" lang="es-MX" sz="2000" b="1" kern="1200" cap="none" spc="0" normalizeH="0" baseline="0" noProof="0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28" name="27 Flecha izquierda"/>
          <p:cNvSpPr/>
          <p:nvPr/>
        </p:nvSpPr>
        <p:spPr>
          <a:xfrm>
            <a:off x="4716463" y="4292600"/>
            <a:ext cx="1223963" cy="222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71" name="AutoShape 150"/>
          <p:cNvSpPr/>
          <p:nvPr/>
        </p:nvSpPr>
        <p:spPr>
          <a:xfrm>
            <a:off x="3995738" y="2276475"/>
            <a:ext cx="2663825" cy="1887538"/>
          </a:xfrm>
          <a:prstGeom prst="triangle">
            <a:avLst>
              <a:gd name="adj" fmla="val 50000"/>
            </a:avLst>
          </a:prstGeom>
          <a:solidFill>
            <a:srgbClr val="FFCC00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 anchorCtr="0"/>
          <a:p>
            <a:endParaRPr dirty="0">
              <a:latin typeface="Arial" panose="02080604020202020204" pitchFamily="34" charset="0"/>
            </a:endParaRPr>
          </a:p>
        </p:txBody>
      </p:sp>
      <p:sp>
        <p:nvSpPr>
          <p:cNvPr id="2072" name="Text Box 133"/>
          <p:cNvSpPr txBox="1"/>
          <p:nvPr/>
        </p:nvSpPr>
        <p:spPr>
          <a:xfrm>
            <a:off x="4572000" y="2981325"/>
            <a:ext cx="1543050" cy="952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b="1" dirty="0">
                <a:solidFill>
                  <a:schemeClr val="accent2"/>
                </a:solidFill>
                <a:latin typeface="Arial" panose="02080604020202020204" pitchFamily="34" charset="0"/>
              </a:rPr>
              <a:t>Ciclo</a:t>
            </a:r>
            <a:endParaRPr lang="es-CL" altLang="x-none" b="1" dirty="0">
              <a:solidFill>
                <a:schemeClr val="accent2"/>
              </a:solidFill>
              <a:latin typeface="Arial" panose="02080604020202020204" pitchFamily="34" charset="0"/>
            </a:endParaRPr>
          </a:p>
          <a:p>
            <a:pPr algn="ctr"/>
            <a:r>
              <a:rPr lang="es-CL" altLang="x-none" b="1" dirty="0">
                <a:solidFill>
                  <a:schemeClr val="accent2"/>
                </a:solidFill>
                <a:latin typeface="Arial" panose="02080604020202020204" pitchFamily="34" charset="0"/>
              </a:rPr>
              <a:t>Logístico</a:t>
            </a:r>
            <a:endParaRPr lang="es-CL" altLang="x-none" b="1" dirty="0">
              <a:solidFill>
                <a:schemeClr val="accent2"/>
              </a:solidFill>
              <a:latin typeface="Arial" panose="02080604020202020204" pitchFamily="34" charset="0"/>
            </a:endParaRPr>
          </a:p>
          <a:p>
            <a:pPr algn="ctr"/>
            <a:r>
              <a:rPr lang="es-CL" altLang="x-none" b="1" dirty="0">
                <a:solidFill>
                  <a:schemeClr val="accent2"/>
                </a:solidFill>
                <a:latin typeface="Arial" panose="02080604020202020204" pitchFamily="34" charset="0"/>
              </a:rPr>
              <a:t>Institucional</a:t>
            </a:r>
            <a:endParaRPr b="1" dirty="0">
              <a:solidFill>
                <a:schemeClr val="accent2"/>
              </a:solidFill>
              <a:latin typeface="Arial" panose="02080604020202020204" pitchFamily="34" charset="0"/>
            </a:endParaRPr>
          </a:p>
        </p:txBody>
      </p:sp>
      <p:sp>
        <p:nvSpPr>
          <p:cNvPr id="2073" name="AutoShape 151"/>
          <p:cNvSpPr/>
          <p:nvPr/>
        </p:nvSpPr>
        <p:spPr>
          <a:xfrm>
            <a:off x="6372225" y="3844925"/>
            <a:ext cx="461963" cy="592138"/>
          </a:xfrm>
          <a:prstGeom prst="flowChartConnector">
            <a:avLst/>
          </a:prstGeom>
          <a:solidFill>
            <a:srgbClr val="993366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wrap="none" anchor="ctr" anchorCtr="0"/>
          <a:p>
            <a:endParaRPr dirty="0">
              <a:latin typeface="Arial" panose="02080604020202020204" pitchFamily="34" charset="0"/>
            </a:endParaRPr>
          </a:p>
        </p:txBody>
      </p:sp>
      <p:sp>
        <p:nvSpPr>
          <p:cNvPr id="2074" name="AutoShape 153"/>
          <p:cNvSpPr/>
          <p:nvPr/>
        </p:nvSpPr>
        <p:spPr>
          <a:xfrm>
            <a:off x="5076825" y="1989138"/>
            <a:ext cx="460375" cy="592137"/>
          </a:xfrm>
          <a:prstGeom prst="flowChartConnector">
            <a:avLst/>
          </a:prstGeom>
          <a:solidFill>
            <a:srgbClr val="993366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wrap="none" anchor="ctr" anchorCtr="0"/>
          <a:p>
            <a:endParaRPr dirty="0">
              <a:latin typeface="Arial" panose="02080604020202020204" pitchFamily="34" charset="0"/>
            </a:endParaRPr>
          </a:p>
        </p:txBody>
      </p:sp>
      <p:sp>
        <p:nvSpPr>
          <p:cNvPr id="2075" name="AutoShape 152"/>
          <p:cNvSpPr/>
          <p:nvPr/>
        </p:nvSpPr>
        <p:spPr>
          <a:xfrm>
            <a:off x="3708400" y="3860800"/>
            <a:ext cx="460375" cy="592138"/>
          </a:xfrm>
          <a:prstGeom prst="flowChartConnector">
            <a:avLst/>
          </a:prstGeom>
          <a:solidFill>
            <a:srgbClr val="993366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wrap="none" anchor="ctr" anchorCtr="0"/>
          <a:p>
            <a:endParaRPr dirty="0">
              <a:latin typeface="Arial" panose="02080604020202020204" pitchFamily="34" charset="0"/>
            </a:endParaRPr>
          </a:p>
        </p:txBody>
      </p:sp>
      <p:sp>
        <p:nvSpPr>
          <p:cNvPr id="2076" name="7 CuadroTexto"/>
          <p:cNvSpPr txBox="1"/>
          <p:nvPr/>
        </p:nvSpPr>
        <p:spPr>
          <a:xfrm>
            <a:off x="0" y="1285875"/>
            <a:ext cx="171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32" name="AutoShape 159"/>
          <p:cNvSpPr>
            <a:spLocks noChangeArrowheads="1"/>
          </p:cNvSpPr>
          <p:nvPr/>
        </p:nvSpPr>
        <p:spPr bwMode="auto">
          <a:xfrm rot="19363401">
            <a:off x="6000750" y="2554288"/>
            <a:ext cx="217488" cy="747713"/>
          </a:xfrm>
          <a:prstGeom prst="downArrow">
            <a:avLst>
              <a:gd name="adj1" fmla="val 50000"/>
              <a:gd name="adj2" fmla="val 667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38" name="37 Imagen" descr="PHOTO-2018-12-02-20-51-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1196752"/>
            <a:ext cx="3323861" cy="2492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975350" y="260350"/>
            <a:ext cx="291623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CICLO LOGÍSTICO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3076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7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3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80" name="Picture 4" descr="SELL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1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3082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15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3083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3084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3085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5275263" y="908050"/>
            <a:ext cx="3328988" cy="5380038"/>
          </a:xfrm>
          <a:prstGeom prst="rect">
            <a:avLst/>
          </a:prstGeom>
          <a:solidFill>
            <a:srgbClr val="006600">
              <a:alpha val="50000"/>
            </a:srgbClr>
          </a:solidFill>
          <a:ln w="28575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198755" marR="0" indent="-198755" algn="ctr" defTabSz="914400">
              <a:lnSpc>
                <a:spcPct val="90000"/>
              </a:lnSpc>
              <a:spcBef>
                <a:spcPct val="20000"/>
              </a:spcBef>
              <a:buClr>
                <a:srgbClr val="000099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s-ES_tradnl" sz="2400" b="1" u="sng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MS PGothic" pitchFamily="34" charset="-128"/>
                <a:cs typeface="+mn-cs"/>
              </a:rPr>
              <a:t>DETERMINACIÓN DE NECESIDADES:</a:t>
            </a:r>
            <a:endParaRPr kumimoji="0" lang="es-ES_tradnl" sz="2400" b="1" u="sng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lnSpc>
                <a:spcPct val="90000"/>
              </a:lnSpc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OBJETIVO: Averiguar, mediante un cálculo, cuales serán los medios logísticos que la Fuerza va a necesitar para llevar a cabo una determinada acción.</a:t>
            </a:r>
            <a:endParaRPr kumimoji="0" lang="es-MX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La Fuerza, al operar, consumirá personal, material y servicios.</a:t>
            </a:r>
            <a:endParaRPr kumimoji="0" lang="es-MX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Relación entre, Misión, Situación y Fuerza. (</a:t>
            </a:r>
            <a:r>
              <a:rPr kumimoji="0" lang="es-MX" sz="2000" u="sng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Plan de Operaciones</a:t>
            </a: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)</a:t>
            </a:r>
            <a:endParaRPr kumimoji="0" lang="es-MX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La D.N. se extrae del Plan de Operaciones.</a:t>
            </a:r>
            <a:endParaRPr kumimoji="0" lang="es-ES_tradnl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grpSp>
        <p:nvGrpSpPr>
          <p:cNvPr id="3087" name="Group 11"/>
          <p:cNvGrpSpPr/>
          <p:nvPr/>
        </p:nvGrpSpPr>
        <p:grpSpPr>
          <a:xfrm rot="5400000">
            <a:off x="4616450" y="2519363"/>
            <a:ext cx="566738" cy="657225"/>
            <a:chOff x="4272" y="2240"/>
            <a:chExt cx="251" cy="304"/>
          </a:xfrm>
        </p:grpSpPr>
        <p:sp>
          <p:nvSpPr>
            <p:cNvPr id="3096" name="AutoShape 12"/>
            <p:cNvSpPr/>
            <p:nvPr/>
          </p:nvSpPr>
          <p:spPr>
            <a:xfrm>
              <a:off x="4283" y="2240"/>
              <a:ext cx="240" cy="288"/>
            </a:xfrm>
            <a:prstGeom prst="downArrow">
              <a:avLst>
                <a:gd name="adj1" fmla="val 50000"/>
                <a:gd name="adj2" fmla="val 30000"/>
              </a:avLst>
            </a:prstGeom>
            <a:solidFill>
              <a:schemeClr val="bg2"/>
            </a:solidFill>
            <a:ln w="9525">
              <a:noFill/>
            </a:ln>
          </p:spPr>
          <p:txBody>
            <a:bodyPr wrap="none" anchor="ctr" anchorCtr="0"/>
            <a:p>
              <a:endParaRPr dirty="0">
                <a:latin typeface="Arial" panose="02080604020202020204" pitchFamily="34" charset="0"/>
              </a:endParaRPr>
            </a:p>
          </p:txBody>
        </p:sp>
        <p:sp>
          <p:nvSpPr>
            <p:cNvPr id="3097" name="AutoShape 13"/>
            <p:cNvSpPr/>
            <p:nvPr/>
          </p:nvSpPr>
          <p:spPr>
            <a:xfrm>
              <a:off x="4272" y="2256"/>
              <a:ext cx="240" cy="288"/>
            </a:xfrm>
            <a:prstGeom prst="downArrow">
              <a:avLst>
                <a:gd name="adj1" fmla="val 50000"/>
                <a:gd name="adj2" fmla="val 30000"/>
              </a:avLst>
            </a:prstGeom>
            <a:solidFill>
              <a:srgbClr val="FF0000"/>
            </a:solidFill>
            <a:ln w="9525">
              <a:noFill/>
            </a:ln>
          </p:spPr>
          <p:txBody>
            <a:bodyPr wrap="none" anchor="ctr" anchorCtr="0"/>
            <a:p>
              <a:endParaRPr dirty="0">
                <a:latin typeface="Arial" panose="02080604020202020204" pitchFamily="34" charset="0"/>
              </a:endParaRPr>
            </a:p>
          </p:txBody>
        </p:sp>
      </p:grpSp>
      <p:grpSp>
        <p:nvGrpSpPr>
          <p:cNvPr id="3088" name="Group 20"/>
          <p:cNvGrpSpPr/>
          <p:nvPr/>
        </p:nvGrpSpPr>
        <p:grpSpPr>
          <a:xfrm rot="5400000">
            <a:off x="2740025" y="4752975"/>
            <a:ext cx="566738" cy="657225"/>
            <a:chOff x="4272" y="2240"/>
            <a:chExt cx="251" cy="304"/>
          </a:xfrm>
        </p:grpSpPr>
        <p:sp>
          <p:nvSpPr>
            <p:cNvPr id="3094" name="AutoShape 21"/>
            <p:cNvSpPr/>
            <p:nvPr/>
          </p:nvSpPr>
          <p:spPr>
            <a:xfrm>
              <a:off x="4283" y="2240"/>
              <a:ext cx="240" cy="288"/>
            </a:xfrm>
            <a:prstGeom prst="downArrow">
              <a:avLst>
                <a:gd name="adj1" fmla="val 50000"/>
                <a:gd name="adj2" fmla="val 30000"/>
              </a:avLst>
            </a:prstGeom>
            <a:solidFill>
              <a:schemeClr val="bg2"/>
            </a:solidFill>
            <a:ln w="9525">
              <a:noFill/>
            </a:ln>
          </p:spPr>
          <p:txBody>
            <a:bodyPr wrap="none" anchor="ctr" anchorCtr="0"/>
            <a:p>
              <a:endParaRPr dirty="0">
                <a:latin typeface="Arial" panose="02080604020202020204" pitchFamily="34" charset="0"/>
              </a:endParaRPr>
            </a:p>
          </p:txBody>
        </p:sp>
        <p:sp>
          <p:nvSpPr>
            <p:cNvPr id="3095" name="AutoShape 22"/>
            <p:cNvSpPr/>
            <p:nvPr/>
          </p:nvSpPr>
          <p:spPr>
            <a:xfrm>
              <a:off x="4272" y="2256"/>
              <a:ext cx="240" cy="288"/>
            </a:xfrm>
            <a:prstGeom prst="downArrow">
              <a:avLst>
                <a:gd name="adj1" fmla="val 50000"/>
                <a:gd name="adj2" fmla="val 30000"/>
              </a:avLst>
            </a:prstGeom>
            <a:solidFill>
              <a:srgbClr val="FF0000"/>
            </a:solidFill>
            <a:ln w="9525">
              <a:noFill/>
            </a:ln>
          </p:spPr>
          <p:txBody>
            <a:bodyPr wrap="none" anchor="ctr" anchorCtr="0"/>
            <a:p>
              <a:endParaRPr dirty="0">
                <a:latin typeface="Arial" panose="02080604020202020204" pitchFamily="34" charset="0"/>
              </a:endParaRPr>
            </a:p>
          </p:txBody>
        </p:sp>
      </p:grpSp>
      <p:pic>
        <p:nvPicPr>
          <p:cNvPr id="34" name="Picture 14" descr="condell en rimpac 200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79711" y="3933056"/>
            <a:ext cx="2214911" cy="1512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3090" name="Group 20"/>
          <p:cNvGrpSpPr/>
          <p:nvPr/>
        </p:nvGrpSpPr>
        <p:grpSpPr>
          <a:xfrm rot="5400000">
            <a:off x="4616450" y="4535488"/>
            <a:ext cx="566738" cy="657225"/>
            <a:chOff x="4272" y="2240"/>
            <a:chExt cx="251" cy="304"/>
          </a:xfrm>
        </p:grpSpPr>
        <p:sp>
          <p:nvSpPr>
            <p:cNvPr id="3092" name="AutoShape 21"/>
            <p:cNvSpPr/>
            <p:nvPr/>
          </p:nvSpPr>
          <p:spPr>
            <a:xfrm>
              <a:off x="4283" y="2240"/>
              <a:ext cx="240" cy="288"/>
            </a:xfrm>
            <a:prstGeom prst="downArrow">
              <a:avLst>
                <a:gd name="adj1" fmla="val 50000"/>
                <a:gd name="adj2" fmla="val 30000"/>
              </a:avLst>
            </a:prstGeom>
            <a:solidFill>
              <a:schemeClr val="bg2"/>
            </a:solidFill>
            <a:ln w="9525">
              <a:noFill/>
            </a:ln>
          </p:spPr>
          <p:txBody>
            <a:bodyPr wrap="none" anchor="ctr" anchorCtr="0"/>
            <a:p>
              <a:endParaRPr dirty="0">
                <a:latin typeface="Arial" panose="02080604020202020204" pitchFamily="34" charset="0"/>
              </a:endParaRPr>
            </a:p>
          </p:txBody>
        </p:sp>
        <p:sp>
          <p:nvSpPr>
            <p:cNvPr id="3093" name="AutoShape 22"/>
            <p:cNvSpPr/>
            <p:nvPr/>
          </p:nvSpPr>
          <p:spPr>
            <a:xfrm>
              <a:off x="4272" y="2256"/>
              <a:ext cx="240" cy="288"/>
            </a:xfrm>
            <a:prstGeom prst="downArrow">
              <a:avLst>
                <a:gd name="adj1" fmla="val 50000"/>
                <a:gd name="adj2" fmla="val 30000"/>
              </a:avLst>
            </a:prstGeom>
            <a:solidFill>
              <a:srgbClr val="FF0000"/>
            </a:solidFill>
            <a:ln w="9525">
              <a:noFill/>
            </a:ln>
          </p:spPr>
          <p:txBody>
            <a:bodyPr wrap="none" anchor="ctr" anchorCtr="0"/>
            <a:p>
              <a:endParaRPr dirty="0">
                <a:latin typeface="Arial" panose="02080604020202020204" pitchFamily="34" charset="0"/>
              </a:endParaRPr>
            </a:p>
          </p:txBody>
        </p:sp>
      </p:grpSp>
      <p:sp>
        <p:nvSpPr>
          <p:cNvPr id="3091" name="7 CuadroTexto"/>
          <p:cNvSpPr txBox="1"/>
          <p:nvPr/>
        </p:nvSpPr>
        <p:spPr>
          <a:xfrm>
            <a:off x="0" y="1285875"/>
            <a:ext cx="1714500" cy="434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       </a:t>
            </a:r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</a:rPr>
              <a:t>DET. NECESIDADES</a:t>
            </a:r>
            <a:endParaRPr lang="es-CL" altLang="x-none" sz="8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r>
              <a:rPr lang="es-CL" altLang="x-none" sz="800" b="1" dirty="0">
                <a:latin typeface="Arial" panose="02080604020202020204" pitchFamily="34" charset="0"/>
              </a:rPr>
              <a:t>         OBTENCIÓN</a:t>
            </a:r>
            <a:endParaRPr lang="es-CL" altLang="x-none" sz="800" b="1" dirty="0">
              <a:latin typeface="Arial" panose="02080604020202020204" pitchFamily="34" charset="0"/>
            </a:endParaRPr>
          </a:p>
          <a:p>
            <a:r>
              <a:rPr lang="es-CL" altLang="x-none" sz="800" b="1" dirty="0">
                <a:latin typeface="Arial" panose="02080604020202020204" pitchFamily="34" charset="0"/>
              </a:rPr>
              <a:t>         DISTRIBUCIÓN</a:t>
            </a:r>
            <a:endParaRPr lang="es-CL" altLang="x-none" sz="8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30" end="1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charRg st="30" end="1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179" end="2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charRg st="179" end="2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179" end="2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charRg st="179" end="2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43" end="3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charRg st="243" end="30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309" end="3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3">
                                            <p:txEl>
                                              <p:charRg st="309" end="3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975350" y="260350"/>
            <a:ext cx="291623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CICLO LOGÍSTICO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099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0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3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4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4105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16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4106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4107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4108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5508625" y="833438"/>
            <a:ext cx="3328988" cy="4019550"/>
          </a:xfrm>
          <a:prstGeom prst="rect">
            <a:avLst/>
          </a:prstGeom>
          <a:solidFill>
            <a:srgbClr val="006600">
              <a:alpha val="50000"/>
            </a:srgbClr>
          </a:solidFill>
          <a:ln w="28575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198755" marR="0" indent="-198755" algn="ctr" defTabSz="914400">
              <a:lnSpc>
                <a:spcPct val="90000"/>
              </a:lnSpc>
              <a:spcBef>
                <a:spcPct val="20000"/>
              </a:spcBef>
              <a:buClr>
                <a:srgbClr val="000099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s-ES_tradnl" sz="2400" b="1" u="sng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MS PGothic" pitchFamily="34" charset="-128"/>
                <a:cs typeface="+mn-cs"/>
              </a:rPr>
              <a:t>DETERMINACIÓN DE NECESIDADES:</a:t>
            </a:r>
            <a:endParaRPr kumimoji="0" lang="es-ES_tradnl" sz="2400" b="1" u="sng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Es el primer paso resolutivo que es preciso dar.</a:t>
            </a:r>
            <a:endParaRPr kumimoji="0" lang="es-MX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Es la fase más importante del ciclo logístico.</a:t>
            </a:r>
            <a:endParaRPr kumimoji="0" lang="es-MX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Es función y responsabilidad del mando de la fuerza u órgano que deba llevar a cabo la acción.</a:t>
            </a:r>
            <a:endParaRPr kumimoji="0" lang="es-MX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pic>
        <p:nvPicPr>
          <p:cNvPr id="14" name="13 Imagen" descr="Ck7wN97VEAEe42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1680" y="3789040"/>
            <a:ext cx="3312368" cy="2209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14 Imagen" descr="file_2016022116392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1680" y="1124744"/>
            <a:ext cx="3307587" cy="1944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112" name="7 CuadroTexto"/>
          <p:cNvSpPr txBox="1"/>
          <p:nvPr/>
        </p:nvSpPr>
        <p:spPr>
          <a:xfrm>
            <a:off x="0" y="1285875"/>
            <a:ext cx="1714500" cy="4494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       </a:t>
            </a:r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</a:rPr>
              <a:t>DET. NECESIDADES</a:t>
            </a:r>
            <a:endParaRPr lang="es-CL" altLang="x-none" sz="8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r>
              <a:rPr lang="es-CL" altLang="x-none" sz="800" b="1" dirty="0">
                <a:latin typeface="Arial" panose="02080604020202020204" pitchFamily="34" charset="0"/>
              </a:rPr>
              <a:t>         OBTENCIÓN</a:t>
            </a:r>
            <a:endParaRPr lang="es-CL" altLang="x-none" sz="800" b="1" dirty="0">
              <a:latin typeface="Arial" panose="02080604020202020204" pitchFamily="34" charset="0"/>
            </a:endParaRPr>
          </a:p>
          <a:p>
            <a:r>
              <a:rPr lang="es-CL" altLang="x-none" sz="800" b="1" dirty="0">
                <a:latin typeface="Arial" panose="02080604020202020204" pitchFamily="34" charset="0"/>
              </a:rPr>
              <a:t>         DISTRIBUCIÓN</a:t>
            </a:r>
            <a:endParaRPr lang="es-CL" altLang="x-none" sz="8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30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charRg st="30" end="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79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charRg st="79" end="1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126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charRg st="126" end="2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975350" y="260350"/>
            <a:ext cx="291623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CICLO LOGÍSTICO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123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24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7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8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5129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17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5130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5131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5132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5651500" y="1052513"/>
            <a:ext cx="3328988" cy="4897438"/>
          </a:xfrm>
          <a:prstGeom prst="rect">
            <a:avLst/>
          </a:prstGeom>
          <a:solidFill>
            <a:srgbClr val="006600">
              <a:alpha val="50000"/>
            </a:srgbClr>
          </a:solidFill>
          <a:ln w="28575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198755" marR="0" indent="-198755" algn="ctr" defTabSz="914400">
              <a:lnSpc>
                <a:spcPct val="90000"/>
              </a:lnSpc>
              <a:spcBef>
                <a:spcPct val="20000"/>
              </a:spcBef>
              <a:buClr>
                <a:srgbClr val="000099"/>
              </a:buClr>
              <a:buSzPct val="70000"/>
              <a:buFontTx/>
              <a:buNone/>
              <a:defRPr/>
            </a:pPr>
            <a:r>
              <a:rPr kumimoji="0" lang="es-ES_tradnl" sz="2400" b="1" u="sng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MS PGothic" pitchFamily="34" charset="-128"/>
                <a:cs typeface="+mn-cs"/>
              </a:rPr>
              <a:t>OBTENCIÓN:</a:t>
            </a:r>
            <a:endParaRPr kumimoji="0" lang="es-ES_tradnl" sz="2400" b="1" u="sng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r>
              <a:rPr kumimoji="0" lang="es-ES_tradnl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La transformación de la Determinación de Necesidades en medios logísticos reales que las satisfagan mediante su posterior distribución a la Fuerza.</a:t>
            </a:r>
            <a:endParaRPr kumimoji="0" lang="es-ES_tradnl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r>
              <a:rPr kumimoji="0" lang="es-ES_tradnl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Nada debe obtenerse si previamente no ha sido definido como necesario por el mando.</a:t>
            </a:r>
            <a:endParaRPr kumimoji="0" lang="es-ES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r>
              <a:rPr kumimoji="0" lang="es-ES_tradnl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Volumen de los recursos fija el límite de la obtención.</a:t>
            </a:r>
            <a:endParaRPr kumimoji="0" lang="es-ES_tradnl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pic>
        <p:nvPicPr>
          <p:cNvPr id="5134" name="15 Imagen" descr="banner_compra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350" y="3284538"/>
            <a:ext cx="3810000" cy="2857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16 Imagen" descr="los-clientes-prefieren-comprar-por-internet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9672" y="1268760"/>
            <a:ext cx="3849284" cy="19424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36" name="7 CuadroTexto"/>
          <p:cNvSpPr txBox="1"/>
          <p:nvPr/>
        </p:nvSpPr>
        <p:spPr>
          <a:xfrm>
            <a:off x="0" y="1285875"/>
            <a:ext cx="1714500" cy="4494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r>
              <a:rPr lang="es-CL" altLang="x-none" sz="1000" b="1" dirty="0">
                <a:latin typeface="Arial" panose="02080604020202020204" pitchFamily="34" charset="0"/>
              </a:rPr>
              <a:t>       </a:t>
            </a:r>
            <a:r>
              <a:rPr lang="es-CL" altLang="x-none" sz="800" b="1" dirty="0">
                <a:latin typeface="Arial" panose="02080604020202020204" pitchFamily="34" charset="0"/>
              </a:rPr>
              <a:t>DET. NECESIDADES</a:t>
            </a:r>
            <a:endParaRPr lang="es-CL" altLang="x-none" sz="800" b="1" dirty="0">
              <a:latin typeface="Arial" panose="02080604020202020204" pitchFamily="34" charset="0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</a:rPr>
              <a:t>         OBTENCIÓN</a:t>
            </a:r>
            <a:endParaRPr lang="es-CL" altLang="x-none" sz="8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r>
              <a:rPr lang="es-CL" altLang="x-none" sz="800" b="1" dirty="0">
                <a:latin typeface="Arial" panose="02080604020202020204" pitchFamily="34" charset="0"/>
              </a:rPr>
              <a:t>         DISTRIBUCIÓN</a:t>
            </a:r>
            <a:endParaRPr lang="es-CL" altLang="x-none" sz="8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11" end="1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charRg st="11" end="1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159" end="2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charRg st="159" end="2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43" end="2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charRg st="243" end="2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975350" y="260350"/>
            <a:ext cx="291623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CICLO LOGÍSTICO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14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6153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18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615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615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6156" name="14 CuadroTexto"/>
          <p:cNvSpPr txBox="1"/>
          <p:nvPr/>
        </p:nvSpPr>
        <p:spPr>
          <a:xfrm>
            <a:off x="83661" y="6611938"/>
            <a:ext cx="1631315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5580063" y="1268413"/>
            <a:ext cx="3328988" cy="4438650"/>
          </a:xfrm>
          <a:prstGeom prst="rect">
            <a:avLst/>
          </a:prstGeom>
          <a:solidFill>
            <a:srgbClr val="006600">
              <a:alpha val="50000"/>
            </a:srgbClr>
          </a:solidFill>
          <a:ln w="28575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198755" marR="0" indent="-198755" algn="ctr" defTabSz="914400">
              <a:lnSpc>
                <a:spcPct val="90000"/>
              </a:lnSpc>
              <a:spcBef>
                <a:spcPct val="20000"/>
              </a:spcBef>
              <a:buClr>
                <a:srgbClr val="000099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s-ES_tradnl" sz="2400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MS PGothic" pitchFamily="34" charset="-128"/>
                <a:cs typeface="+mn-cs"/>
              </a:rPr>
              <a:t>	</a:t>
            </a:r>
            <a:r>
              <a:rPr kumimoji="0" lang="es-ES_tradnl" sz="2400" b="1" u="sng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MS PGothic" pitchFamily="34" charset="-128"/>
                <a:cs typeface="+mn-cs"/>
              </a:rPr>
              <a:t>OBTENCIÓN:</a:t>
            </a:r>
            <a:endParaRPr kumimoji="0" lang="es-ES_tradnl" sz="2400" b="1" u="sng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lnSpc>
                <a:spcPct val="90000"/>
              </a:lnSpc>
              <a:spcBef>
                <a:spcPct val="20000"/>
              </a:spcBef>
              <a:buClr>
                <a:srgbClr val="FF9900"/>
              </a:buClr>
              <a:buSzTx/>
              <a:buFontTx/>
              <a:buChar char="•"/>
              <a:defRPr/>
            </a:pP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Deriva en recursos puestos a disposición del mando :</a:t>
            </a:r>
            <a:endParaRPr kumimoji="0" lang="es-MX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Tx/>
              <a:buFontTx/>
              <a:buChar char="•"/>
              <a:defRPr/>
            </a:pPr>
            <a:endParaRPr kumimoji="0" lang="es-ES_tradnl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Tx/>
              <a:buFontTx/>
              <a:buChar char="•"/>
              <a:defRPr/>
            </a:pPr>
            <a:r>
              <a:rPr kumimoji="0" lang="es-ES_tradnl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Recursos humanos:  Necesidades de Personal</a:t>
            </a:r>
            <a:endParaRPr kumimoji="0" lang="es-ES_tradnl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Tx/>
              <a:buFontTx/>
              <a:buChar char="•"/>
              <a:defRPr/>
            </a:pPr>
            <a:endParaRPr kumimoji="0" lang="es-ES_tradnl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Tx/>
              <a:buFontTx/>
              <a:buChar char="•"/>
              <a:defRPr/>
            </a:pPr>
            <a:r>
              <a:rPr kumimoji="0" lang="es-ES_tradnl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Recursos financieros:  Presupuesto</a:t>
            </a:r>
            <a:endParaRPr kumimoji="0" lang="es-ES_tradnl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Tx/>
              <a:buFontTx/>
              <a:buChar char="•"/>
              <a:defRPr/>
            </a:pPr>
            <a:endParaRPr kumimoji="0" lang="es-ES_tradnl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Tx/>
              <a:buFontTx/>
              <a:buChar char="•"/>
              <a:defRPr/>
            </a:pPr>
            <a:r>
              <a:rPr kumimoji="0" lang="es-ES_tradnl" sz="2000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Recursos materiales: Nivel de acumulación.</a:t>
            </a:r>
            <a:endParaRPr kumimoji="0" lang="es-ES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pic>
        <p:nvPicPr>
          <p:cNvPr id="14" name="13 Imagen" descr="Centro_de_Abastecimiento_0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3728" y="3573016"/>
            <a:ext cx="2915816" cy="21868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14 Imagen" descr="tercera zon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1720" y="836712"/>
            <a:ext cx="3048000" cy="22764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160" name="7 CuadroTexto"/>
          <p:cNvSpPr txBox="1"/>
          <p:nvPr/>
        </p:nvSpPr>
        <p:spPr>
          <a:xfrm>
            <a:off x="0" y="1285875"/>
            <a:ext cx="1714500" cy="4494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r>
              <a:rPr lang="es-CL" altLang="x-none" sz="1000" b="1" dirty="0">
                <a:latin typeface="Arial" panose="02080604020202020204" pitchFamily="34" charset="0"/>
              </a:rPr>
              <a:t>       </a:t>
            </a:r>
            <a:r>
              <a:rPr lang="es-CL" altLang="x-none" sz="800" b="1" dirty="0">
                <a:latin typeface="Arial" panose="02080604020202020204" pitchFamily="34" charset="0"/>
              </a:rPr>
              <a:t>DET. NECESIDADES</a:t>
            </a:r>
            <a:endParaRPr lang="es-CL" altLang="x-none" sz="800" b="1" dirty="0">
              <a:latin typeface="Arial" panose="02080604020202020204" pitchFamily="34" charset="0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</a:rPr>
              <a:t>         OBTENCIÓN</a:t>
            </a:r>
            <a:endParaRPr lang="es-CL" altLang="x-none" sz="8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r>
              <a:rPr lang="es-CL" altLang="x-none" sz="800" b="1" dirty="0">
                <a:latin typeface="Arial" panose="02080604020202020204" pitchFamily="34" charset="0"/>
              </a:rPr>
              <a:t>         DISTRIBUCIÓN</a:t>
            </a:r>
            <a:endParaRPr lang="es-CL" altLang="x-none" sz="8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12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charRg st="12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66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charRg st="66" end="10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110" end="1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charRg st="110" end="1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146" end="1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charRg st="146" end="1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975350" y="260350"/>
            <a:ext cx="291623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CICLO LOGÍSTICO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7171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2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5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6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7177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19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7178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7179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7180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3995936" y="980728"/>
            <a:ext cx="2448272" cy="424732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198755" marR="0" lvl="0" indent="-198755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0099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s-ES_tradnl" sz="2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+mn-ea"/>
                <a:cs typeface="+mn-cs"/>
              </a:rPr>
              <a:t>	</a:t>
            </a:r>
            <a:r>
              <a:rPr kumimoji="0" lang="es-ES_tradnl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+mn-ea"/>
                <a:cs typeface="+mn-cs"/>
              </a:rPr>
              <a:t>OBTENCIÓN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4" name="AutoShape 28"/>
          <p:cNvSpPr>
            <a:spLocks noChangeArrowheads="1"/>
          </p:cNvSpPr>
          <p:nvPr/>
        </p:nvSpPr>
        <p:spPr bwMode="auto">
          <a:xfrm rot="1743744">
            <a:off x="3098415" y="1851560"/>
            <a:ext cx="485775" cy="1767139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28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16" name="AutoShape 30"/>
          <p:cNvSpPr>
            <a:spLocks noChangeArrowheads="1"/>
          </p:cNvSpPr>
          <p:nvPr/>
        </p:nvSpPr>
        <p:spPr bwMode="auto">
          <a:xfrm>
            <a:off x="3995936" y="1988840"/>
            <a:ext cx="485775" cy="2664296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7" name="AutoShape 31"/>
          <p:cNvSpPr>
            <a:spLocks noChangeArrowheads="1"/>
          </p:cNvSpPr>
          <p:nvPr/>
        </p:nvSpPr>
        <p:spPr bwMode="auto">
          <a:xfrm rot="20717117">
            <a:off x="4858910" y="2162254"/>
            <a:ext cx="485775" cy="1801381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8" name="AutoShape 32"/>
          <p:cNvSpPr>
            <a:spLocks noChangeArrowheads="1"/>
          </p:cNvSpPr>
          <p:nvPr/>
        </p:nvSpPr>
        <p:spPr bwMode="auto">
          <a:xfrm rot="19974812">
            <a:off x="5448291" y="2092708"/>
            <a:ext cx="485775" cy="1435723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9" name="AutoShape 33"/>
          <p:cNvSpPr>
            <a:spLocks noChangeArrowheads="1"/>
          </p:cNvSpPr>
          <p:nvPr/>
        </p:nvSpPr>
        <p:spPr bwMode="auto">
          <a:xfrm rot="18843929">
            <a:off x="6019984" y="1694655"/>
            <a:ext cx="485775" cy="1647376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20" name="AutoShape 34"/>
          <p:cNvSpPr>
            <a:spLocks noChangeArrowheads="1"/>
          </p:cNvSpPr>
          <p:nvPr/>
        </p:nvSpPr>
        <p:spPr bwMode="auto">
          <a:xfrm rot="18597195">
            <a:off x="6571071" y="1660566"/>
            <a:ext cx="485775" cy="976314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21" name="AutoShape 35"/>
          <p:cNvSpPr>
            <a:spLocks noChangeArrowheads="1"/>
          </p:cNvSpPr>
          <p:nvPr/>
        </p:nvSpPr>
        <p:spPr bwMode="auto">
          <a:xfrm rot="17651657">
            <a:off x="6877741" y="918311"/>
            <a:ext cx="485775" cy="976313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22" name="Text Box 36"/>
          <p:cNvSpPr txBox="1">
            <a:spLocks noChangeArrowheads="1"/>
          </p:cNvSpPr>
          <p:nvPr/>
        </p:nvSpPr>
        <p:spPr bwMode="auto">
          <a:xfrm>
            <a:off x="1763713" y="3573463"/>
            <a:ext cx="1958975" cy="3381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ES_tradnl" sz="1600" b="1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egoe UI Semibold" pitchFamily="34" charset="0"/>
                <a:ea typeface="MS PGothic" pitchFamily="34" charset="-128"/>
                <a:cs typeface="Segoe UI Semibold" pitchFamily="34" charset="0"/>
              </a:rPr>
              <a:t>ESPECIFICACIONES</a:t>
            </a:r>
            <a:endParaRPr kumimoji="0" lang="es-ES" sz="1600" b="1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egoe UI Semibold" pitchFamily="34" charset="0"/>
              <a:ea typeface="MS PGothic" pitchFamily="34" charset="-128"/>
              <a:cs typeface="Segoe UI Semibold" pitchFamily="34" charset="0"/>
            </a:endParaRPr>
          </a:p>
        </p:txBody>
      </p:sp>
      <p:sp>
        <p:nvSpPr>
          <p:cNvPr id="23" name="Text Box 37"/>
          <p:cNvSpPr txBox="1">
            <a:spLocks noChangeArrowheads="1"/>
          </p:cNvSpPr>
          <p:nvPr/>
        </p:nvSpPr>
        <p:spPr bwMode="auto">
          <a:xfrm>
            <a:off x="1547813" y="2205038"/>
            <a:ext cx="1662113" cy="307975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ES_tradnl" sz="1400" b="1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egoe UI Semibold" pitchFamily="34" charset="0"/>
                <a:ea typeface="MS PGothic" pitchFamily="34" charset="-128"/>
                <a:cs typeface="Segoe UI Semibold" pitchFamily="34" charset="0"/>
              </a:rPr>
              <a:t>NORMALIZACIÓN</a:t>
            </a:r>
            <a:endParaRPr kumimoji="0" lang="es-ES" sz="1400" b="1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egoe UI Semibold" pitchFamily="34" charset="0"/>
              <a:ea typeface="MS PGothic" pitchFamily="34" charset="-128"/>
              <a:cs typeface="Segoe UI Semibold" pitchFamily="34" charset="0"/>
            </a:endParaRPr>
          </a:p>
        </p:txBody>
      </p:sp>
      <p:sp>
        <p:nvSpPr>
          <p:cNvPr id="25" name="Text Box 38"/>
          <p:cNvSpPr txBox="1">
            <a:spLocks noChangeArrowheads="1"/>
          </p:cNvSpPr>
          <p:nvPr/>
        </p:nvSpPr>
        <p:spPr bwMode="auto">
          <a:xfrm>
            <a:off x="6732588" y="3068638"/>
            <a:ext cx="1700213" cy="33813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ES_tradnl" sz="1600" b="1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egoe UI Semibold" pitchFamily="34" charset="0"/>
                <a:ea typeface="MS PGothic" pitchFamily="34" charset="-128"/>
                <a:cs typeface="Segoe UI Semibold" pitchFamily="34" charset="0"/>
              </a:rPr>
              <a:t>CATALOGACIÓN</a:t>
            </a:r>
            <a:endParaRPr kumimoji="0" lang="es-ES" sz="1600" b="1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egoe UI Semibold" pitchFamily="34" charset="0"/>
              <a:ea typeface="MS PGothic" pitchFamily="34" charset="-128"/>
              <a:cs typeface="Segoe UI Semibold" pitchFamily="34" charset="0"/>
            </a:endParaRPr>
          </a:p>
        </p:txBody>
      </p:sp>
      <p:sp>
        <p:nvSpPr>
          <p:cNvPr id="26" name="Text Box 39"/>
          <p:cNvSpPr txBox="1">
            <a:spLocks noChangeArrowheads="1"/>
          </p:cNvSpPr>
          <p:nvPr/>
        </p:nvSpPr>
        <p:spPr bwMode="auto">
          <a:xfrm>
            <a:off x="7308850" y="2492375"/>
            <a:ext cx="1500188" cy="339725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ES_tradnl" sz="1600" b="1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egoe UI Semibold" pitchFamily="34" charset="0"/>
                <a:ea typeface="MS PGothic" pitchFamily="34" charset="-128"/>
                <a:cs typeface="Segoe UI Semibold" pitchFamily="34" charset="0"/>
              </a:rPr>
              <a:t>ADQUISICIÓN</a:t>
            </a:r>
            <a:endParaRPr kumimoji="0" lang="es-ES" sz="1600" b="1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egoe UI Semibold" pitchFamily="34" charset="0"/>
              <a:ea typeface="MS PGothic" pitchFamily="34" charset="-128"/>
              <a:cs typeface="Segoe UI Semibold" pitchFamily="34" charset="0"/>
            </a:endParaRPr>
          </a:p>
        </p:txBody>
      </p:sp>
      <p:sp>
        <p:nvSpPr>
          <p:cNvPr id="27" name="Text Box 40"/>
          <p:cNvSpPr txBox="1">
            <a:spLocks noChangeArrowheads="1"/>
          </p:cNvSpPr>
          <p:nvPr/>
        </p:nvSpPr>
        <p:spPr bwMode="auto">
          <a:xfrm>
            <a:off x="2987675" y="4724400"/>
            <a:ext cx="2493963" cy="339725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ES_tradnl" sz="1600" b="1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egoe UI Semibold" pitchFamily="34" charset="0"/>
                <a:ea typeface="MS PGothic" pitchFamily="34" charset="-128"/>
                <a:cs typeface="Segoe UI Semibold" pitchFamily="34" charset="0"/>
              </a:rPr>
              <a:t>INSPECCIÓN DE COSTOS</a:t>
            </a:r>
            <a:endParaRPr kumimoji="0" lang="es-ES" sz="1600" b="1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egoe UI Semibold" pitchFamily="34" charset="0"/>
              <a:ea typeface="MS PGothic" pitchFamily="34" charset="-128"/>
              <a:cs typeface="Segoe UI Semibold" pitchFamily="34" charset="0"/>
            </a:endParaRPr>
          </a:p>
        </p:txBody>
      </p:sp>
      <p:sp>
        <p:nvSpPr>
          <p:cNvPr id="28" name="Text Box 41"/>
          <p:cNvSpPr txBox="1">
            <a:spLocks noChangeArrowheads="1"/>
          </p:cNvSpPr>
          <p:nvPr/>
        </p:nvSpPr>
        <p:spPr bwMode="auto">
          <a:xfrm>
            <a:off x="4716463" y="4076700"/>
            <a:ext cx="1482725" cy="33813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ES_tradnl" sz="1600" b="1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egoe UI Semibold" pitchFamily="34" charset="0"/>
                <a:ea typeface="MS PGothic" pitchFamily="34" charset="-128"/>
                <a:cs typeface="Segoe UI Semibold" pitchFamily="34" charset="0"/>
              </a:rPr>
              <a:t>PRIORIDADES</a:t>
            </a:r>
            <a:endParaRPr kumimoji="0" lang="es-ES" sz="1600" b="1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egoe UI Semibold" pitchFamily="34" charset="0"/>
              <a:ea typeface="MS PGothic" pitchFamily="34" charset="-128"/>
              <a:cs typeface="Segoe UI Semibold" pitchFamily="34" charset="0"/>
            </a:endParaRPr>
          </a:p>
        </p:txBody>
      </p:sp>
      <p:sp>
        <p:nvSpPr>
          <p:cNvPr id="29" name="Text Box 42"/>
          <p:cNvSpPr txBox="1">
            <a:spLocks noChangeArrowheads="1"/>
          </p:cNvSpPr>
          <p:nvPr/>
        </p:nvSpPr>
        <p:spPr bwMode="auto">
          <a:xfrm>
            <a:off x="7164388" y="1773238"/>
            <a:ext cx="2047875" cy="33813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ES_tradnl" sz="1600" b="1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egoe UI Semibold" pitchFamily="34" charset="0"/>
                <a:ea typeface="MS PGothic" pitchFamily="34" charset="-128"/>
                <a:cs typeface="Segoe UI Semibold" pitchFamily="34" charset="0"/>
              </a:rPr>
              <a:t>ALMACENAMIENTO</a:t>
            </a:r>
            <a:endParaRPr kumimoji="0" lang="es-ES" sz="1600" b="1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egoe UI Semibold" pitchFamily="34" charset="0"/>
              <a:ea typeface="MS PGothic" pitchFamily="34" charset="-128"/>
              <a:cs typeface="Segoe UI Semibold" pitchFamily="34" charset="0"/>
            </a:endParaRPr>
          </a:p>
        </p:txBody>
      </p:sp>
      <p:sp>
        <p:nvSpPr>
          <p:cNvPr id="30" name="Text Box 43"/>
          <p:cNvSpPr txBox="1">
            <a:spLocks noChangeArrowheads="1"/>
          </p:cNvSpPr>
          <p:nvPr/>
        </p:nvSpPr>
        <p:spPr bwMode="auto">
          <a:xfrm>
            <a:off x="6011863" y="3500438"/>
            <a:ext cx="811213" cy="339725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ES_tradnl" sz="1600" b="1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egoe UI Semibold" pitchFamily="34" charset="0"/>
                <a:ea typeface="MS PGothic" pitchFamily="34" charset="-128"/>
                <a:cs typeface="Segoe UI Semibold" pitchFamily="34" charset="0"/>
              </a:rPr>
              <a:t>STOCK</a:t>
            </a:r>
            <a:endParaRPr kumimoji="0" lang="es-ES" sz="1600" b="1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egoe UI Semibold" pitchFamily="34" charset="0"/>
              <a:ea typeface="MS PGothic" pitchFamily="34" charset="-128"/>
              <a:cs typeface="Segoe UI Semibold" pitchFamily="34" charset="0"/>
            </a:endParaRPr>
          </a:p>
        </p:txBody>
      </p:sp>
      <p:sp>
        <p:nvSpPr>
          <p:cNvPr id="36" name="AutoShape 28"/>
          <p:cNvSpPr>
            <a:spLocks noChangeArrowheads="1"/>
          </p:cNvSpPr>
          <p:nvPr/>
        </p:nvSpPr>
        <p:spPr bwMode="auto">
          <a:xfrm rot="3748427">
            <a:off x="2928569" y="1302644"/>
            <a:ext cx="460662" cy="1169068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28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7216" name="7 CuadroTexto"/>
          <p:cNvSpPr txBox="1"/>
          <p:nvPr/>
        </p:nvSpPr>
        <p:spPr>
          <a:xfrm>
            <a:off x="0" y="1285875"/>
            <a:ext cx="1714500" cy="4494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r>
              <a:rPr lang="es-CL" altLang="x-none" sz="1000" b="1" dirty="0">
                <a:latin typeface="Arial" panose="02080604020202020204" pitchFamily="34" charset="0"/>
              </a:rPr>
              <a:t>       </a:t>
            </a:r>
            <a:r>
              <a:rPr lang="es-CL" altLang="x-none" sz="800" b="1" dirty="0">
                <a:latin typeface="Arial" panose="02080604020202020204" pitchFamily="34" charset="0"/>
              </a:rPr>
              <a:t>DET. NECESIDADES</a:t>
            </a:r>
            <a:endParaRPr lang="es-CL" altLang="x-none" sz="800" b="1" dirty="0">
              <a:latin typeface="Arial" panose="02080604020202020204" pitchFamily="34" charset="0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</a:rPr>
              <a:t>         OBTENCIÓN</a:t>
            </a:r>
            <a:endParaRPr lang="es-CL" altLang="x-none" sz="8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r>
              <a:rPr lang="es-CL" altLang="x-none" sz="800" b="1" dirty="0">
                <a:latin typeface="Arial" panose="02080604020202020204" pitchFamily="34" charset="0"/>
              </a:rPr>
              <a:t>         DISTRIBUCIÓN</a:t>
            </a:r>
            <a:endParaRPr lang="es-CL" altLang="x-none" sz="8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975350" y="260350"/>
            <a:ext cx="291623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CICLO LOGÍSTICO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8195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6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9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0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8201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20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8202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8203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8204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5651500" y="1052513"/>
            <a:ext cx="3328988" cy="5337175"/>
          </a:xfrm>
          <a:prstGeom prst="rect">
            <a:avLst/>
          </a:prstGeom>
          <a:solidFill>
            <a:srgbClr val="006600">
              <a:alpha val="50000"/>
            </a:srgbClr>
          </a:solidFill>
          <a:ln w="28575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198755" marR="0" indent="-198755" algn="ctr" defTabSz="914400">
              <a:lnSpc>
                <a:spcPct val="90000"/>
              </a:lnSpc>
              <a:spcBef>
                <a:spcPct val="20000"/>
              </a:spcBef>
              <a:buClr>
                <a:srgbClr val="000099"/>
              </a:buClr>
              <a:buSzPct val="70000"/>
              <a:buFontTx/>
              <a:buNone/>
              <a:defRPr/>
            </a:pPr>
            <a:r>
              <a:rPr kumimoji="0" lang="es-ES_tradnl" sz="2400" b="1" u="sng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MS PGothic" pitchFamily="34" charset="-128"/>
                <a:cs typeface="+mn-cs"/>
              </a:rPr>
              <a:t>DISTRIBUCIÓN:</a:t>
            </a:r>
            <a:endParaRPr kumimoji="0" lang="es-ES_tradnl" sz="2400" b="1" u="sng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198755" marR="0" indent="-198755" algn="ctr" defTabSz="914400">
              <a:lnSpc>
                <a:spcPct val="90000"/>
              </a:lnSpc>
              <a:spcBef>
                <a:spcPct val="20000"/>
              </a:spcBef>
              <a:buClr>
                <a:srgbClr val="000099"/>
              </a:buClr>
              <a:buSzPct val="70000"/>
              <a:buFontTx/>
              <a:buNone/>
              <a:defRPr/>
            </a:pPr>
            <a:endParaRPr kumimoji="0" lang="es-ES_tradnl" sz="1500" b="1" u="sng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r>
              <a:rPr kumimoji="0" lang="es-CL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Acción de hacer llegar a las Fuerzas los medios logísticos establecidos por éstas como necesarios para sostener una determinada actividad militar.</a:t>
            </a:r>
            <a:endParaRPr kumimoji="0" lang="es-CL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endParaRPr kumimoji="0" lang="es-CL" sz="1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r>
              <a:rPr kumimoji="0" lang="es-CL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Es la fase ejecutiva y operativa del ciclo logístico. La distribución materializa la solución del problema logístico.</a:t>
            </a:r>
            <a:endParaRPr kumimoji="0" lang="es-CL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endParaRPr kumimoji="0" lang="es-CL" sz="1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Char char="•"/>
              <a:defRPr/>
            </a:pPr>
            <a:r>
              <a:rPr kumimoji="0" lang="es-MX" kern="1200" cap="none" spc="0" normalizeH="0" baseline="0" noProof="0" dirty="0">
                <a:solidFill>
                  <a:srgbClr val="FFFF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Mediante los órganos de Apoyo Logístico.</a:t>
            </a:r>
            <a:endParaRPr kumimoji="0" lang="es-MX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98755" marR="0" indent="-198755" defTabSz="914400">
              <a:spcBef>
                <a:spcPct val="20000"/>
              </a:spcBef>
              <a:buClr>
                <a:srgbClr val="FF9900"/>
              </a:buClr>
              <a:buSzPct val="90000"/>
              <a:buFontTx/>
              <a:buNone/>
              <a:defRPr/>
            </a:pPr>
            <a:endParaRPr kumimoji="0" lang="es-ES_tradnl" sz="2000" kern="1200" cap="none" spc="0" normalizeH="0" baseline="0" noProof="0" dirty="0">
              <a:solidFill>
                <a:srgbClr val="FFFF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835150" y="908050"/>
            <a:ext cx="2160588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b="1" dirty="0">
                <a:solidFill>
                  <a:schemeClr val="bg1"/>
                </a:solidFill>
                <a:latin typeface="Century" pitchFamily="18" charset="0"/>
              </a:rPr>
              <a:t>ACUMULACIÓN</a:t>
            </a:r>
            <a:endParaRPr b="1" dirty="0">
              <a:solidFill>
                <a:schemeClr val="bg1"/>
              </a:solidFill>
              <a:latin typeface="Century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276600" y="1557338"/>
            <a:ext cx="2159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b="1" dirty="0">
                <a:solidFill>
                  <a:schemeClr val="bg1"/>
                </a:solidFill>
                <a:latin typeface="Century" pitchFamily="18" charset="0"/>
              </a:rPr>
              <a:t>TRANSPORTE</a:t>
            </a:r>
            <a:endParaRPr b="1" dirty="0">
              <a:solidFill>
                <a:schemeClr val="bg1"/>
              </a:solidFill>
              <a:latin typeface="Century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763713" y="2060575"/>
            <a:ext cx="2160587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b="1" dirty="0">
                <a:solidFill>
                  <a:schemeClr val="bg1"/>
                </a:solidFill>
                <a:latin typeface="Century" pitchFamily="18" charset="0"/>
              </a:rPr>
              <a:t>ENTREGA</a:t>
            </a:r>
            <a:endParaRPr b="1" dirty="0">
              <a:solidFill>
                <a:schemeClr val="bg1"/>
              </a:solidFill>
              <a:latin typeface="Century" pitchFamily="18" charset="0"/>
            </a:endParaRPr>
          </a:p>
        </p:txBody>
      </p:sp>
      <p:pic>
        <p:nvPicPr>
          <p:cNvPr id="17" name="16 Imagen" descr="26107023046_6a0b309459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1050" y="2565400"/>
            <a:ext cx="2838450" cy="1878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19 Imagen" descr="Armada-de-Chile-Antrtid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5696" y="4581128"/>
            <a:ext cx="3158505" cy="17779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211" name="7 CuadroTexto"/>
          <p:cNvSpPr txBox="1"/>
          <p:nvPr/>
        </p:nvSpPr>
        <p:spPr>
          <a:xfrm>
            <a:off x="0" y="1285875"/>
            <a:ext cx="1714500" cy="4494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r>
              <a:rPr lang="es-CL" altLang="x-none" sz="1000" b="1" dirty="0">
                <a:latin typeface="Arial" panose="02080604020202020204" pitchFamily="34" charset="0"/>
              </a:rPr>
              <a:t>       </a:t>
            </a:r>
            <a:r>
              <a:rPr lang="es-CL" altLang="x-none" sz="800" b="1" dirty="0">
                <a:latin typeface="Arial" panose="02080604020202020204" pitchFamily="34" charset="0"/>
              </a:rPr>
              <a:t>DET. NECESIDADES</a:t>
            </a:r>
            <a:endParaRPr lang="es-CL" altLang="x-none" sz="800" b="1" dirty="0">
              <a:latin typeface="Arial" panose="02080604020202020204" pitchFamily="34" charset="0"/>
            </a:endParaRPr>
          </a:p>
          <a:p>
            <a:r>
              <a:rPr lang="es-CL" altLang="x-none" sz="800" b="1" dirty="0">
                <a:latin typeface="Arial" panose="02080604020202020204" pitchFamily="34" charset="0"/>
              </a:rPr>
              <a:t>         OBTENCIÓN</a:t>
            </a:r>
            <a:endParaRPr lang="es-CL" altLang="x-none" sz="800" b="1" dirty="0">
              <a:latin typeface="Arial" panose="02080604020202020204" pitchFamily="34" charset="0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</a:rPr>
              <a:t>         DISTRIBUCIÓN</a:t>
            </a:r>
            <a:endParaRPr lang="es-CL" altLang="x-none" sz="8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15" end="1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charRg st="15" end="1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163" end="2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3">
                                            <p:txEl>
                                              <p:charRg st="163" end="2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82" end="3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charRg st="282" end="3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4173538" y="260350"/>
            <a:ext cx="47180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PRINCIPIOS DE LA 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9219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0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223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4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9225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</a:rPr>
              <a:t>21</a:t>
            </a:r>
            <a:endParaRPr lang="es-CL" altLang="x-none" sz="1200" b="1" dirty="0">
              <a:latin typeface="Arial" panose="02080604020202020204" pitchFamily="34" charset="0"/>
            </a:endParaRPr>
          </a:p>
        </p:txBody>
      </p:sp>
      <p:sp>
        <p:nvSpPr>
          <p:cNvPr id="9226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9227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</a:endParaRPr>
          </a:p>
        </p:txBody>
      </p:sp>
      <p:sp>
        <p:nvSpPr>
          <p:cNvPr id="9228" name="14 CuadroTexto"/>
          <p:cNvSpPr txBox="1"/>
          <p:nvPr/>
        </p:nvSpPr>
        <p:spPr>
          <a:xfrm>
            <a:off x="83661" y="6611938"/>
            <a:ext cx="1631315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</a:rPr>
              <a:t>T1° AB </a:t>
            </a:r>
            <a:r>
              <a:rPr lang="x-none" altLang="es-CL" sz="1000" b="1" dirty="0"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</a:endParaRPr>
          </a:p>
        </p:txBody>
      </p:sp>
      <p:sp>
        <p:nvSpPr>
          <p:cNvPr id="13" name="Rectangle 19"/>
          <p:cNvSpPr/>
          <p:nvPr/>
        </p:nvSpPr>
        <p:spPr>
          <a:xfrm>
            <a:off x="1692275" y="1196975"/>
            <a:ext cx="7451725" cy="3600450"/>
          </a:xfrm>
          <a:prstGeom prst="rect">
            <a:avLst/>
          </a:prstGeom>
          <a:noFill/>
          <a:ln w="3175">
            <a:noFill/>
          </a:ln>
        </p:spPr>
        <p:txBody>
          <a:bodyPr/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800" b="1" dirty="0">
                <a:solidFill>
                  <a:srgbClr val="FFFF00"/>
                </a:solidFill>
                <a:latin typeface="Constantia" pitchFamily="18" charset="0"/>
              </a:rPr>
              <a:t>Principio de interdependencia.</a:t>
            </a:r>
            <a:endParaRPr lang="es-ES_tradnl" altLang="x-none" sz="2800" b="1" dirty="0">
              <a:solidFill>
                <a:srgbClr val="FFFF00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800" b="1" dirty="0">
                <a:solidFill>
                  <a:srgbClr val="FFFF00"/>
                </a:solidFill>
                <a:latin typeface="Constantia" pitchFamily="18" charset="0"/>
              </a:rPr>
              <a:t>Principio de objetivo.</a:t>
            </a:r>
            <a:endParaRPr lang="es-ES_tradnl" altLang="x-none" sz="2800" b="1" dirty="0">
              <a:solidFill>
                <a:srgbClr val="FFFF00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800" b="1" dirty="0">
                <a:solidFill>
                  <a:srgbClr val="FFFF00"/>
                </a:solidFill>
                <a:latin typeface="Constantia" pitchFamily="18" charset="0"/>
              </a:rPr>
              <a:t>Principio de los límites.</a:t>
            </a:r>
            <a:endParaRPr lang="es-ES_tradnl" altLang="x-none" sz="2800" b="1" dirty="0">
              <a:solidFill>
                <a:srgbClr val="FFFF00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800" b="1" dirty="0">
                <a:solidFill>
                  <a:srgbClr val="FFFF00"/>
                </a:solidFill>
                <a:latin typeface="Constantia" pitchFamily="18" charset="0"/>
              </a:rPr>
              <a:t>Principio de la coordinación.</a:t>
            </a:r>
            <a:endParaRPr lang="es-ES_tradnl" altLang="x-none" sz="2800" b="1" dirty="0">
              <a:solidFill>
                <a:srgbClr val="FFFF00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800" b="1" dirty="0">
                <a:solidFill>
                  <a:srgbClr val="FFFF00"/>
                </a:solidFill>
                <a:latin typeface="Constantia" pitchFamily="18" charset="0"/>
              </a:rPr>
              <a:t>Principio del mando.</a:t>
            </a:r>
            <a:endParaRPr lang="es-ES_tradnl" altLang="x-none" sz="2800" b="1" dirty="0">
              <a:solidFill>
                <a:srgbClr val="FFFF00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800" b="1" dirty="0">
                <a:solidFill>
                  <a:srgbClr val="FFFF00"/>
                </a:solidFill>
                <a:latin typeface="Constantia" pitchFamily="18" charset="0"/>
              </a:rPr>
              <a:t>Principio de la previsión.</a:t>
            </a:r>
            <a:endParaRPr lang="es-ES_tradnl" altLang="x-none" sz="2800" b="1" dirty="0">
              <a:solidFill>
                <a:srgbClr val="FFFF00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800" b="1" dirty="0">
                <a:solidFill>
                  <a:srgbClr val="FFFF00"/>
                </a:solidFill>
                <a:latin typeface="Constantia" pitchFamily="18" charset="0"/>
              </a:rPr>
              <a:t>Principio de economía del esfuerzo.</a:t>
            </a:r>
            <a:endParaRPr lang="es-ES_tradnl" altLang="x-none" sz="2800" b="1" dirty="0">
              <a:solidFill>
                <a:srgbClr val="FFFF00"/>
              </a:solidFill>
              <a:latin typeface="Constantia" pitchFamily="18" charset="0"/>
            </a:endParaRPr>
          </a:p>
          <a:p>
            <a:pPr marL="533400" indent="-533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Font typeface="Wingdings" panose="05000000000000000000" pitchFamily="2" charset="2"/>
              <a:buChar char="ü"/>
            </a:pPr>
            <a:r>
              <a:rPr lang="es-ES_tradnl" altLang="x-none" sz="2600" b="1" dirty="0">
                <a:solidFill>
                  <a:srgbClr val="FFFF00"/>
                </a:solidFill>
                <a:latin typeface="Constantia" pitchFamily="18" charset="0"/>
              </a:rPr>
              <a:t>Principio de la subordinación o del apoyo.</a:t>
            </a:r>
            <a:endParaRPr sz="2600" b="1" dirty="0">
              <a:solidFill>
                <a:srgbClr val="FFFF00"/>
              </a:solidFill>
              <a:latin typeface="Constantia" pitchFamily="18" charset="0"/>
            </a:endParaRPr>
          </a:p>
        </p:txBody>
      </p:sp>
      <p:sp>
        <p:nvSpPr>
          <p:cNvPr id="9230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</a:endParaRPr>
          </a:p>
          <a:p>
            <a:endParaRPr lang="es-CL" altLang="x-none" sz="1000" b="1" u="sng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</a:rPr>
              <a:t>PRINCIPIOS DE LA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  <a:p>
            <a:endParaRPr lang="es-CL" altLang="x-none" sz="1000" b="1" dirty="0">
              <a:latin typeface="Arial" panose="0208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heme/theme1.xml><?xml version="1.0" encoding="utf-8"?>
<a:theme xmlns:a="http://schemas.openxmlformats.org/drawingml/2006/main" name="3_Diseño predeterminado">
  <a:themeElements>
    <a:clrScheme name="3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3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4074</Words>
  <Application>WPS Presentation</Application>
  <PresentationFormat>Presentación en pantalla (4:3)</PresentationFormat>
  <Paragraphs>337</Paragraphs>
  <Slides>8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7" baseType="lpstr">
      <vt:lpstr>Arial</vt:lpstr>
      <vt:lpstr>SimSun</vt:lpstr>
      <vt:lpstr>Wingdings</vt:lpstr>
      <vt:lpstr>Source Sans Pro SemiBold</vt:lpstr>
      <vt:lpstr>MS PGothic</vt:lpstr>
      <vt:lpstr>书宋-简</vt:lpstr>
      <vt:lpstr>Times New Roman</vt:lpstr>
      <vt:lpstr>HarmonyOS Sans SC Light</vt:lpstr>
      <vt:lpstr>Emoji icon</vt:lpstr>
      <vt:lpstr>Arial Narrow</vt:lpstr>
      <vt:lpstr>Constantia</vt:lpstr>
      <vt:lpstr>Segoe UI Semibold</vt:lpstr>
      <vt:lpstr>Century</vt:lpstr>
      <vt:lpstr>Microsoft YaHei</vt:lpstr>
      <vt:lpstr>文泉驿微米黑</vt:lpstr>
      <vt:lpstr>Arial Unicode MS</vt:lpstr>
      <vt:lpstr>文泉驿正黑</vt:lpstr>
      <vt:lpstr>DejaVu Sans</vt:lpstr>
      <vt:lpstr>3_Diseño predeterminado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Armada de Chile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Escuela Naval "Arturo Prat"</dc:creator>
  <cp:lastModifiedBy>hsl</cp:lastModifiedBy>
  <cp:revision>979</cp:revision>
  <dcterms:created xsi:type="dcterms:W3CDTF">2026-07-20T01:17:16Z</dcterms:created>
  <dcterms:modified xsi:type="dcterms:W3CDTF">2026-07-20T01:17:16Z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A7A614A0483E6F221C775D6A9B2AFA19_42</vt:lpwstr>
  </property>
  <property fmtid="{D5CDD505-2E9C-101B-9397-08002B2CF9AE}" pid="3" name="KSOProductBuildVer">
    <vt:lpwstr>2058-12.1.2.24819</vt:lpwstr>
  </property>
</Properties>
</file>