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3" r:id="rId2"/>
    <p:sldId id="334" r:id="rId3"/>
    <p:sldId id="387" r:id="rId4"/>
    <p:sldId id="384" r:id="rId5"/>
    <p:sldId id="386" r:id="rId6"/>
    <p:sldId id="385" r:id="rId7"/>
    <p:sldId id="392" r:id="rId8"/>
    <p:sldId id="397" r:id="rId9"/>
    <p:sldId id="398" r:id="rId10"/>
    <p:sldId id="399" r:id="rId11"/>
    <p:sldId id="400" r:id="rId12"/>
    <p:sldId id="401" r:id="rId13"/>
    <p:sldId id="402" r:id="rId14"/>
    <p:sldId id="403" r:id="rId15"/>
    <p:sldId id="404" r:id="rId16"/>
    <p:sldId id="405" r:id="rId17"/>
    <p:sldId id="388" r:id="rId18"/>
    <p:sldId id="389" r:id="rId19"/>
    <p:sldId id="393" r:id="rId20"/>
    <p:sldId id="394" r:id="rId21"/>
    <p:sldId id="396" r:id="rId22"/>
    <p:sldId id="391" r:id="rId23"/>
    <p:sldId id="390" r:id="rId24"/>
    <p:sldId id="347" r:id="rId25"/>
  </p:sldIdLst>
  <p:sldSz cx="12192000" cy="6858000"/>
  <p:notesSz cx="6858000" cy="91440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Chiguay" initials="M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60"/>
    <a:srgbClr val="FF2600"/>
    <a:srgbClr val="FF7E79"/>
    <a:srgbClr val="06094D"/>
    <a:srgbClr val="2B413E"/>
    <a:srgbClr val="E4C49A"/>
    <a:srgbClr val="46920B"/>
    <a:srgbClr val="001222"/>
    <a:srgbClr val="041D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27" autoAdjust="0"/>
    <p:restoredTop sz="93671" autoAdjust="0"/>
  </p:normalViewPr>
  <p:slideViewPr>
    <p:cSldViewPr snapToGrid="0">
      <p:cViewPr>
        <p:scale>
          <a:sx n="70" d="100"/>
          <a:sy n="70" d="100"/>
        </p:scale>
        <p:origin x="1386" y="426"/>
      </p:cViewPr>
      <p:guideLst>
        <p:guide orient="horz" pos="2160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30011A30-4AB1-7849-A9CC-253B56311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17871445-00FE-5846-AC1B-B30BD702F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6D8909-288C-E745-9776-E762A9139F5B}" type="datetimeFigureOut">
              <a:rPr lang="es-CL"/>
              <a:pPr>
                <a:defRPr/>
              </a:pPr>
              <a:t>13-11-2024</a:t>
            </a:fld>
            <a:endParaRPr lang="es-CL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xmlns="" id="{4DEC4BB8-540D-DD49-ACB1-EAEECF4ABF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xmlns="" id="{A469143D-7E5F-5A42-9C4C-44E819A7B7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89FEE750-D5FF-8145-9783-D8B557C6F1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7FDAA3F3-379F-9A4F-9CF5-D03E0DF43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3F0709-36F0-364D-A7D6-897F2C606CF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85201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Marcador de imagen de diapositiva 1">
            <a:extLst>
              <a:ext uri="{FF2B5EF4-FFF2-40B4-BE49-F238E27FC236}">
                <a16:creationId xmlns:a16="http://schemas.microsoft.com/office/drawing/2014/main" xmlns="" id="{DB2BD40E-B6D7-364F-8BF1-4757F31EDA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Marcador de notas 2">
            <a:extLst>
              <a:ext uri="{FF2B5EF4-FFF2-40B4-BE49-F238E27FC236}">
                <a16:creationId xmlns:a16="http://schemas.microsoft.com/office/drawing/2014/main" xmlns="" id="{F86B6F78-71E3-8940-B642-74962DEBB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52582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56443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8669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874467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05358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90249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60167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4643268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51979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155867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128303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56111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2062231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150875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9774872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9485060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097060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8434134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1225066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8815421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674002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4092751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Marcador de imagen de diapositiva 1">
            <a:extLst>
              <a:ext uri="{FF2B5EF4-FFF2-40B4-BE49-F238E27FC236}">
                <a16:creationId xmlns:a16="http://schemas.microsoft.com/office/drawing/2014/main" xmlns="" id="{16030E2C-2A95-F043-8DC6-0A2D6E12AB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Marcador de notas 2">
            <a:extLst>
              <a:ext uri="{FF2B5EF4-FFF2-40B4-BE49-F238E27FC236}">
                <a16:creationId xmlns:a16="http://schemas.microsoft.com/office/drawing/2014/main" xmlns="" id="{1237D340-D8E1-AB4A-B973-ACA7ACF158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6929369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Marcador de imagen de diapositiva 1">
            <a:extLst>
              <a:ext uri="{FF2B5EF4-FFF2-40B4-BE49-F238E27FC236}">
                <a16:creationId xmlns:a16="http://schemas.microsoft.com/office/drawing/2014/main" xmlns="" id="{DB2BD40E-B6D7-364F-8BF1-4757F31EDA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Marcador de notas 2">
            <a:extLst>
              <a:ext uri="{FF2B5EF4-FFF2-40B4-BE49-F238E27FC236}">
                <a16:creationId xmlns:a16="http://schemas.microsoft.com/office/drawing/2014/main" xmlns="" id="{F86B6F78-71E3-8940-B642-74962DEBB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851643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172E15-C731-A245-A3BB-EE14D194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43339D-0926-9E46-8E97-C881C7109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E4BC00-EAC0-3A40-9E1D-81D367D90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A0A9AA3-E67F-1543-BCAF-998AA01512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30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BA9D0F7-6CD1-7E47-9EA3-EDEB7A337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A16C3A-6124-454E-A6D1-18235B4B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DE9FFC-2598-F245-9B8F-FCE9E6CB2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2982A2-21BA-C44B-B84A-8AD93B8E9D9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822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27A635-6A62-3345-9290-CDB4F22E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7051C1-96DE-C840-B223-EF00176F0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5537086-8DBD-984E-A5EF-CFF0C121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875D802-1FC0-E246-B609-4749877FE8B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486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F1D28FC-AE4E-0244-88F1-1AD9CD88C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C86B9D7-5D5E-A547-8A12-DF429158E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B0530872-B0B2-7B4A-A9CE-19C1B080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A9B684-FE57-1E41-8822-58751F00276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6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21E5C8F6-DD10-DA41-A4B2-2AACB4F30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DF50A9E5-93E6-844C-AADD-1C913E732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6C3595F-F562-444D-BF4B-580EF8567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A2D31DD-527A-2A41-8B9C-EF84B568CF8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345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578D5000-070A-CE44-8D6D-B8349BBDF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F190D7FB-6F7F-E447-91DB-3B63E1724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AAA0B129-7601-D149-8052-BE8FF0FC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F7CE55-1BB6-6F45-B0D9-D524349AE0E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915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AF53210F-88B4-7A4E-9AE1-0BB4B13E1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1ED7BA7-29A6-7F4E-AB96-84222B720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46848739-E652-434F-893F-87AC6466A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082D1E-6A1E-BB42-971F-68413096F8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4547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810D24D-D976-4247-A959-FD6FFAE4C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94C9BEB-29B7-4D4A-A028-B46254531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7F99488C-A266-3540-9625-B69693556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FC4640F-F715-FF4D-8F59-2BE9583CF0C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8595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B6A663E-1822-D141-B7A7-CBB2ABE4C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4AF46FC9-485D-5F47-B988-B0B8B546D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C65A3356-5954-2E4B-AF2A-06B8B74D9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70021C0-C975-FA4E-9C04-2658E7CD9A6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1651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ED1D76C-00F9-F941-AD25-716AFA9C9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B5BA75-0EDC-1345-A1E0-3402A2BB9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BA23012-CE8B-F64F-92F0-390F1C55A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DFC2884-A27F-4442-A9C8-761D66E1248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2476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3AB3CE-33F3-C14A-B65C-50D4D8DB4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24F197-B17E-8243-B813-A06B06483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1CBB93-7796-5846-888B-1D8AEFE8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AB2AB7-5A11-6844-A403-B0F7000FE7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53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5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73DA031E-087E-7646-B244-2E5AAA0CCB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614219D-BCEC-CB40-9E8E-A6AFD60A84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C30919F2-425D-2F42-AD7A-70FF8F77BF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FC98208-5BB6-994F-8CE6-0F631BBC5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528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7B5037C3-E2AD-F34F-B86D-6806EA134DE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C3A17044-8427-3044-9F43-5429FFEAE1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4E13FB-300B-564D-B961-7BB6A8705F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2C287E-C66F-4E4A-A5E7-B2DF41C222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DE7EBC-B970-3944-80F7-69E9315C3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0D18402-3C32-8644-A4F9-03B038C0E9B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11" Type="http://schemas.openxmlformats.org/officeDocument/2006/relationships/image" Target="../media/image12.png"/><Relationship Id="rId5" Type="http://schemas.openxmlformats.org/officeDocument/2006/relationships/image" Target="../media/image4.gif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10" Type="http://schemas.openxmlformats.org/officeDocument/2006/relationships/image" Target="../media/image18.png"/><Relationship Id="rId4" Type="http://schemas.openxmlformats.org/officeDocument/2006/relationships/image" Target="../media/image2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4.pn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35.png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2B302CBA-8FEC-A14A-B171-63C6F442032C}"/>
              </a:ext>
            </a:extLst>
          </p:cNvPr>
          <p:cNvSpPr/>
          <p:nvPr/>
        </p:nvSpPr>
        <p:spPr>
          <a:xfrm>
            <a:off x="-7938" y="6262688"/>
            <a:ext cx="12192001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P A T R I O T I S M 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HONOR		LEALTAD		         VALENTÍA	         INTEGRIDAD		  DEBER</a:t>
            </a: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xmlns="" id="{12BCD052-77E7-A044-935F-8148F01D1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2" descr="Imagen relacionada">
            <a:extLst>
              <a:ext uri="{FF2B5EF4-FFF2-40B4-BE49-F238E27FC236}">
                <a16:creationId xmlns:a16="http://schemas.microsoft.com/office/drawing/2014/main" xmlns="" id="{9D432545-9A84-9D4F-B2F7-8A4D1E4D3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CuadroTexto 9">
            <a:extLst>
              <a:ext uri="{FF2B5EF4-FFF2-40B4-BE49-F238E27FC236}">
                <a16:creationId xmlns:a16="http://schemas.microsoft.com/office/drawing/2014/main" xmlns="" id="{3A40A43E-0D9B-C046-9BB0-97FE7F5D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398" y="-23813"/>
            <a:ext cx="32570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15371" name="CuadroTexto 57">
            <a:extLst>
              <a:ext uri="{FF2B5EF4-FFF2-40B4-BE49-F238E27FC236}">
                <a16:creationId xmlns:a16="http://schemas.microsoft.com/office/drawing/2014/main" xmlns="" id="{45AF9190-FFB0-1C49-8DB3-FD310EEBA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94019" y="5768262"/>
            <a:ext cx="2632452" cy="27699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dirty="0" smtClean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CC LT SIMÓN STUVEN DEL VALLE</a:t>
            </a:r>
            <a:endParaRPr lang="es-CL" altLang="es-CL" sz="1200" dirty="0">
              <a:solidFill>
                <a:schemeClr val="bg1"/>
              </a:solidFill>
              <a:latin typeface="Futura Medium" panose="020B0602020204020303" pitchFamily="34" charset="-79"/>
              <a:cs typeface="Futura Medium" panose="020B0602020204020303" pitchFamily="34" charset="-79"/>
            </a:endParaRPr>
          </a:p>
        </p:txBody>
      </p:sp>
      <p:pic>
        <p:nvPicPr>
          <p:cNvPr id="15372" name="Imagen 14">
            <a:extLst>
              <a:ext uri="{FF2B5EF4-FFF2-40B4-BE49-F238E27FC236}">
                <a16:creationId xmlns:a16="http://schemas.microsoft.com/office/drawing/2014/main" xmlns="" id="{E55EF121-925B-6A4B-BDBD-84DDBE634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007" y="5603467"/>
            <a:ext cx="735012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CuadroTexto 63">
            <a:extLst>
              <a:ext uri="{FF2B5EF4-FFF2-40B4-BE49-F238E27FC236}">
                <a16:creationId xmlns:a16="http://schemas.microsoft.com/office/drawing/2014/main" xmlns="" id="{E7A06379-66DF-294A-B256-1BADCF48E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4663" y="5521325"/>
            <a:ext cx="2046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</a:p>
        </p:txBody>
      </p:sp>
      <p:pic>
        <p:nvPicPr>
          <p:cNvPr id="15374" name="Imagen 65">
            <a:extLst>
              <a:ext uri="{FF2B5EF4-FFF2-40B4-BE49-F238E27FC236}">
                <a16:creationId xmlns:a16="http://schemas.microsoft.com/office/drawing/2014/main" xmlns="" id="{A11459FD-B76F-7046-BE1A-853DAA4BE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03975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6" name="CuadroTexto 58">
            <a:extLst>
              <a:ext uri="{FF2B5EF4-FFF2-40B4-BE49-F238E27FC236}">
                <a16:creationId xmlns:a16="http://schemas.microsoft.com/office/drawing/2014/main" xmlns="" id="{6AF30E30-10EC-824C-A1A5-07FDD216F6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7147" y="6033491"/>
            <a:ext cx="21531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PUERTO </a:t>
            </a:r>
            <a:r>
              <a:rPr lang="es-CL" altLang="es-CL" sz="1400" b="1" i="1" dirty="0" smtClean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CHACABUCO</a:t>
            </a:r>
            <a:r>
              <a:rPr lang="es-CL" altLang="es-CL" sz="1400" b="1" dirty="0" smtClean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, </a:t>
            </a:r>
            <a:r>
              <a:rPr lang="es-CL" altLang="es-CL" sz="1400" b="1" dirty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 </a:t>
            </a:r>
            <a:r>
              <a:rPr lang="es-CL" altLang="es-CL" sz="1400" b="1" dirty="0" smtClean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NOV</a:t>
            </a:r>
            <a:r>
              <a:rPr lang="es-CL" altLang="es-CL" sz="1400" b="1" dirty="0" smtClean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. 14. </a:t>
            </a:r>
            <a:r>
              <a:rPr lang="es-CL" altLang="es-CL" sz="1400" b="1" dirty="0" smtClean="0">
                <a:solidFill>
                  <a:srgbClr val="002060"/>
                </a:solidFill>
                <a:latin typeface="Abadi MT Condensed Light" panose="020B0306030101010103" pitchFamily="34" charset="77"/>
                <a:cs typeface="Futura Medium" panose="020B0602020204020303" pitchFamily="34" charset="-79"/>
              </a:rPr>
              <a:t>2024.</a:t>
            </a:r>
            <a:endParaRPr lang="es-CL" altLang="es-CL" sz="1400" b="1" dirty="0">
              <a:solidFill>
                <a:srgbClr val="002060"/>
              </a:solidFill>
              <a:latin typeface="Abadi MT Condensed Light" panose="020B0306030101010103" pitchFamily="34" charset="77"/>
              <a:cs typeface="Futura Medium" panose="020B0602020204020303" pitchFamily="34" charset="-79"/>
            </a:endParaRPr>
          </a:p>
        </p:txBody>
      </p:sp>
      <p:sp>
        <p:nvSpPr>
          <p:cNvPr id="15378" name="CuadroTexto 1">
            <a:extLst>
              <a:ext uri="{FF2B5EF4-FFF2-40B4-BE49-F238E27FC236}">
                <a16:creationId xmlns:a16="http://schemas.microsoft.com/office/drawing/2014/main" xmlns="" id="{759857BE-426B-B44D-8E49-88655D5C2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4339" y="3429000"/>
            <a:ext cx="617690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s-CL" sz="2400" b="1" dirty="0">
                <a:solidFill>
                  <a:srgbClr val="002060"/>
                </a:solidFill>
                <a:latin typeface="Century Gothic"/>
              </a:rPr>
              <a:t>REVISTA AUDITORÍA REDES LAN TECMAR DIRECTEMAR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endParaRPr lang="es-MX" sz="2400" b="1" dirty="0">
              <a:solidFill>
                <a:srgbClr val="002060"/>
              </a:solidFill>
              <a:latin typeface="Century Gothic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s-MX" sz="2400" b="1" dirty="0">
                <a:solidFill>
                  <a:srgbClr val="002060"/>
                </a:solidFill>
                <a:latin typeface="Century Gothic"/>
              </a:rPr>
              <a:t>FASE </a:t>
            </a:r>
            <a:r>
              <a:rPr lang="es-MX" sz="2400" b="1" dirty="0" smtClean="0">
                <a:solidFill>
                  <a:srgbClr val="002060"/>
                </a:solidFill>
                <a:latin typeface="Century Gothic"/>
              </a:rPr>
              <a:t>2</a:t>
            </a:r>
            <a:endParaRPr lang="es-CL" sz="2400" b="1" dirty="0">
              <a:solidFill>
                <a:srgbClr val="002060"/>
              </a:solidFill>
              <a:latin typeface="Century Gothic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D42E5202-B287-8A40-BC55-033E515969D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7748" t="2465" r="27199" b="6573"/>
          <a:stretch/>
        </p:blipFill>
        <p:spPr>
          <a:xfrm>
            <a:off x="9566275" y="2118706"/>
            <a:ext cx="2219454" cy="3278794"/>
          </a:xfrm>
          <a:prstGeom prst="rect">
            <a:avLst/>
          </a:prstGeom>
        </p:spPr>
      </p:pic>
      <p:pic>
        <p:nvPicPr>
          <p:cNvPr id="20" name="Picture 8"/>
          <p:cNvPicPr/>
          <p:nvPr/>
        </p:nvPicPr>
        <p:blipFill>
          <a:blip r:embed="rId9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pic>
        <p:nvPicPr>
          <p:cNvPr id="21" name="Picture 8"/>
          <p:cNvPicPr/>
          <p:nvPr/>
        </p:nvPicPr>
        <p:blipFill>
          <a:blip r:embed="rId9"/>
          <a:stretch/>
        </p:blipFill>
        <p:spPr>
          <a:xfrm>
            <a:off x="1002381" y="2130766"/>
            <a:ext cx="2151018" cy="3213993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904875" y="2223771"/>
            <a:ext cx="8101012" cy="274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ORGANIZACIÓN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DIAGRAMA FÍSICO Y LÓGICO. 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s-MX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SITUACIONES RELEVANTES.</a:t>
            </a:r>
            <a:endParaRPr lang="es-CL" altLang="es-CL" sz="2400" b="1" i="1" dirty="0" smtClean="0">
              <a:solidFill>
                <a:srgbClr val="001F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43" y="1717873"/>
            <a:ext cx="4357614" cy="2777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0232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904875" y="2223771"/>
            <a:ext cx="8101012" cy="274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ORGANIZACIÓN.</a:t>
            </a:r>
            <a:endParaRPr lang="es-CL" altLang="es-CL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DIAGRAMA FÍSICO Y LÓGICO. 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s-MX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SITUACIONES RELEVANTES.</a:t>
            </a:r>
            <a:endParaRPr lang="es-CL" altLang="es-CL" sz="2400" b="1" i="1" dirty="0" smtClean="0">
              <a:solidFill>
                <a:srgbClr val="001F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43" y="1717873"/>
            <a:ext cx="4357614" cy="2777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281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2750" y="74282"/>
            <a:ext cx="2281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ORGANIZACIÓN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ángulo redondeado 39"/>
          <p:cNvSpPr/>
          <p:nvPr/>
        </p:nvSpPr>
        <p:spPr bwMode="auto">
          <a:xfrm>
            <a:off x="3668790" y="2139226"/>
            <a:ext cx="1370849" cy="330615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s-CL" sz="1000" b="1" dirty="0" smtClean="0"/>
              <a:t>CAPITÁN DE PUERTO</a:t>
            </a:r>
            <a:endParaRPr lang="es-CL" sz="1000" b="1" dirty="0"/>
          </a:p>
        </p:txBody>
      </p:sp>
      <p:sp>
        <p:nvSpPr>
          <p:cNvPr id="24" name="Rectángulo redondeado 50"/>
          <p:cNvSpPr/>
          <p:nvPr/>
        </p:nvSpPr>
        <p:spPr bwMode="auto">
          <a:xfrm>
            <a:off x="1757660" y="2430152"/>
            <a:ext cx="1288582" cy="418579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00" b="1" dirty="0"/>
              <a:t>LPM 4411</a:t>
            </a:r>
            <a:endParaRPr lang="es-CL" sz="1000" b="1" dirty="0"/>
          </a:p>
        </p:txBody>
      </p:sp>
      <p:sp>
        <p:nvSpPr>
          <p:cNvPr id="25" name="Rectángulo redondeado 51"/>
          <p:cNvSpPr/>
          <p:nvPr/>
        </p:nvSpPr>
        <p:spPr bwMode="auto">
          <a:xfrm>
            <a:off x="5055864" y="5681921"/>
            <a:ext cx="1042718" cy="355442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00" b="1" dirty="0" smtClean="0"/>
              <a:t>DEPTO. LOGÍSTICO</a:t>
            </a:r>
            <a:endParaRPr lang="es-CL" sz="1000" b="1" dirty="0"/>
          </a:p>
        </p:txBody>
      </p:sp>
      <p:sp>
        <p:nvSpPr>
          <p:cNvPr id="26" name="Rectángulo redondeado 66"/>
          <p:cNvSpPr/>
          <p:nvPr/>
        </p:nvSpPr>
        <p:spPr bwMode="auto">
          <a:xfrm>
            <a:off x="3911339" y="5682150"/>
            <a:ext cx="1027670" cy="355143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DEPTO. </a:t>
            </a:r>
          </a:p>
          <a:p>
            <a:pPr algn="ctr"/>
            <a:r>
              <a:rPr lang="es-ES" sz="1000" b="1" dirty="0" smtClean="0"/>
              <a:t>INMAR Y MAA.</a:t>
            </a:r>
            <a:endParaRPr lang="es-CL" sz="1000" b="1" dirty="0"/>
          </a:p>
        </p:txBody>
      </p:sp>
      <p:sp>
        <p:nvSpPr>
          <p:cNvPr id="29" name="Rectángulo redondeado 92"/>
          <p:cNvSpPr/>
          <p:nvPr/>
        </p:nvSpPr>
        <p:spPr bwMode="auto">
          <a:xfrm>
            <a:off x="3922681" y="3874871"/>
            <a:ext cx="999138" cy="273004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/>
              <a:t>SUBJEFE</a:t>
            </a:r>
            <a:endParaRPr lang="es-CL" sz="1000" b="1" dirty="0"/>
          </a:p>
        </p:txBody>
      </p:sp>
      <p:cxnSp>
        <p:nvCxnSpPr>
          <p:cNvPr id="31" name="Conector recto 118"/>
          <p:cNvCxnSpPr>
            <a:cxnSpLocks/>
          </p:cNvCxnSpPr>
          <p:nvPr/>
        </p:nvCxnSpPr>
        <p:spPr bwMode="auto">
          <a:xfrm>
            <a:off x="7530440" y="1084792"/>
            <a:ext cx="20697" cy="474225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ángulo redondeado 68"/>
          <p:cNvSpPr/>
          <p:nvPr/>
        </p:nvSpPr>
        <p:spPr bwMode="auto">
          <a:xfrm>
            <a:off x="2751348" y="5684637"/>
            <a:ext cx="1042718" cy="355442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 smtClean="0"/>
              <a:t>DEPTO. OPERACIONES</a:t>
            </a:r>
            <a:endParaRPr lang="es-CL" sz="1000" b="1" dirty="0"/>
          </a:p>
        </p:txBody>
      </p:sp>
      <p:sp>
        <p:nvSpPr>
          <p:cNvPr id="34" name="Rectángulo redondeado 50"/>
          <p:cNvSpPr/>
          <p:nvPr/>
        </p:nvSpPr>
        <p:spPr bwMode="auto">
          <a:xfrm>
            <a:off x="1747989" y="1632133"/>
            <a:ext cx="1288582" cy="418579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/>
              <a:t>PRÁCTICO</a:t>
            </a:r>
            <a:endParaRPr sz="1000" b="1" dirty="0"/>
          </a:p>
          <a:p>
            <a:pPr algn="ctr"/>
            <a:r>
              <a:rPr lang="es-MX" sz="1000" b="1" dirty="0"/>
              <a:t>OFICIAL</a:t>
            </a:r>
            <a:endParaRPr lang="es-CL" sz="1000" b="1" dirty="0"/>
          </a:p>
        </p:txBody>
      </p:sp>
      <p:pic>
        <p:nvPicPr>
          <p:cNvPr id="1026" name="Picture 2" descr="https://direcpers.armada.cl/fotos/muestra_fotoTin.php?run=1503800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943" y="1223322"/>
            <a:ext cx="620542" cy="8273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7666" y="1195029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1750" y="2945267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04914" y="4737117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22315" y="4719408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66723" y="4701521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57103" y="2281875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0" name="Rectángulo redondeado 50"/>
          <p:cNvSpPr/>
          <p:nvPr/>
        </p:nvSpPr>
        <p:spPr bwMode="auto">
          <a:xfrm>
            <a:off x="5625381" y="3648252"/>
            <a:ext cx="1288582" cy="418579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00" b="1" dirty="0" smtClean="0"/>
              <a:t>CONDESTABLE</a:t>
            </a:r>
            <a:endParaRPr lang="es-CL" sz="1000" b="1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921840" y="2642736"/>
            <a:ext cx="60858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6" name="Conector recto de flecha 15"/>
          <p:cNvCxnSpPr>
            <a:stCxn id="22" idx="2"/>
          </p:cNvCxnSpPr>
          <p:nvPr/>
        </p:nvCxnSpPr>
        <p:spPr>
          <a:xfrm flipH="1">
            <a:off x="4354214" y="2469841"/>
            <a:ext cx="1" cy="418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H="1">
            <a:off x="3272707" y="4284901"/>
            <a:ext cx="353207" cy="285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de flecha 54"/>
          <p:cNvCxnSpPr/>
          <p:nvPr/>
        </p:nvCxnSpPr>
        <p:spPr>
          <a:xfrm>
            <a:off x="5266723" y="4284901"/>
            <a:ext cx="278689" cy="264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de flecha 56"/>
          <p:cNvCxnSpPr/>
          <p:nvPr/>
        </p:nvCxnSpPr>
        <p:spPr>
          <a:xfrm flipH="1">
            <a:off x="3035934" y="2272558"/>
            <a:ext cx="6055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/>
          <p:cNvCxnSpPr/>
          <p:nvPr/>
        </p:nvCxnSpPr>
        <p:spPr>
          <a:xfrm flipH="1">
            <a:off x="4388507" y="4199858"/>
            <a:ext cx="1" cy="418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de flecha 66"/>
          <p:cNvCxnSpPr/>
          <p:nvPr/>
        </p:nvCxnSpPr>
        <p:spPr>
          <a:xfrm>
            <a:off x="4973431" y="3372998"/>
            <a:ext cx="586584" cy="107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Grupo 76"/>
          <p:cNvGrpSpPr/>
          <p:nvPr/>
        </p:nvGrpSpPr>
        <p:grpSpPr>
          <a:xfrm>
            <a:off x="8011015" y="1111249"/>
            <a:ext cx="3896244" cy="4910936"/>
            <a:chOff x="6524950" y="615498"/>
            <a:chExt cx="3944260" cy="5572442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16"/>
            <a:srcRect l="27384" t="8183" r="17668" b="19366"/>
            <a:stretch/>
          </p:blipFill>
          <p:spPr bwMode="auto">
            <a:xfrm>
              <a:off x="6524950" y="615498"/>
              <a:ext cx="3312368" cy="55724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Line 3"/>
            <p:cNvSpPr>
              <a:spLocks noChangeShapeType="1"/>
            </p:cNvSpPr>
            <p:nvPr/>
          </p:nvSpPr>
          <p:spPr bwMode="auto">
            <a:xfrm flipH="1" flipV="1">
              <a:off x="6550458" y="2626308"/>
              <a:ext cx="1604667" cy="0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89" name="Freeform 11"/>
            <p:cNvSpPr>
              <a:spLocks noChangeArrowheads="1"/>
            </p:cNvSpPr>
            <p:nvPr/>
          </p:nvSpPr>
          <p:spPr bwMode="auto">
            <a:xfrm>
              <a:off x="8517237" y="2604272"/>
              <a:ext cx="152400" cy="145818"/>
            </a:xfrm>
            <a:custGeom>
              <a:avLst/>
              <a:gdLst>
                <a:gd name="T0" fmla="*/ 0 w 152400"/>
                <a:gd name="T1" fmla="*/ 58211 h 152400"/>
                <a:gd name="T2" fmla="*/ 58212 w 152400"/>
                <a:gd name="T3" fmla="*/ 58212 h 152400"/>
                <a:gd name="T4" fmla="*/ 76200 w 152400"/>
                <a:gd name="T5" fmla="*/ 0 h 152400"/>
                <a:gd name="T6" fmla="*/ 94188 w 152400"/>
                <a:gd name="T7" fmla="*/ 58212 h 152400"/>
                <a:gd name="T8" fmla="*/ 152400 w 152400"/>
                <a:gd name="T9" fmla="*/ 58211 h 152400"/>
                <a:gd name="T10" fmla="*/ 105305 w 152400"/>
                <a:gd name="T11" fmla="*/ 94188 h 152400"/>
                <a:gd name="T12" fmla="*/ 123294 w 152400"/>
                <a:gd name="T13" fmla="*/ 152400 h 152400"/>
                <a:gd name="T14" fmla="*/ 76200 w 152400"/>
                <a:gd name="T15" fmla="*/ 116422 h 152400"/>
                <a:gd name="T16" fmla="*/ 29106 w 152400"/>
                <a:gd name="T17" fmla="*/ 152400 h 152400"/>
                <a:gd name="T18" fmla="*/ 47095 w 152400"/>
                <a:gd name="T19" fmla="*/ 94188 h 152400"/>
                <a:gd name="T20" fmla="*/ 0 w 152400"/>
                <a:gd name="T21" fmla="*/ 58211 h 1524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2400" h="152400" extrusionOk="0">
                  <a:moveTo>
                    <a:pt x="0" y="58211"/>
                  </a:moveTo>
                  <a:lnTo>
                    <a:pt x="58212" y="58212"/>
                  </a:lnTo>
                  <a:lnTo>
                    <a:pt x="76200" y="0"/>
                  </a:lnTo>
                  <a:lnTo>
                    <a:pt x="94188" y="58212"/>
                  </a:lnTo>
                  <a:lnTo>
                    <a:pt x="152400" y="58211"/>
                  </a:lnTo>
                  <a:lnTo>
                    <a:pt x="105305" y="94188"/>
                  </a:lnTo>
                  <a:lnTo>
                    <a:pt x="123294" y="152400"/>
                  </a:lnTo>
                  <a:lnTo>
                    <a:pt x="76200" y="116422"/>
                  </a:lnTo>
                  <a:lnTo>
                    <a:pt x="29106" y="152400"/>
                  </a:lnTo>
                  <a:lnTo>
                    <a:pt x="47095" y="94188"/>
                  </a:lnTo>
                  <a:lnTo>
                    <a:pt x="0" y="5821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wrap="none" anchor="ctr"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1" name="Line 14"/>
            <p:cNvSpPr>
              <a:spLocks noChangeShapeType="1"/>
            </p:cNvSpPr>
            <p:nvPr/>
          </p:nvSpPr>
          <p:spPr bwMode="auto">
            <a:xfrm>
              <a:off x="6550459" y="4238715"/>
              <a:ext cx="1199607" cy="0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2" name="Line 15"/>
            <p:cNvSpPr>
              <a:spLocks noChangeShapeType="1"/>
            </p:cNvSpPr>
            <p:nvPr/>
          </p:nvSpPr>
          <p:spPr bwMode="auto">
            <a:xfrm flipH="1">
              <a:off x="8155126" y="2291008"/>
              <a:ext cx="51634" cy="270796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3" name="Line 16"/>
            <p:cNvSpPr>
              <a:spLocks noChangeShapeType="1"/>
            </p:cNvSpPr>
            <p:nvPr/>
          </p:nvSpPr>
          <p:spPr bwMode="auto">
            <a:xfrm>
              <a:off x="7750065" y="4238715"/>
              <a:ext cx="762000" cy="1518"/>
            </a:xfrm>
            <a:prstGeom prst="line">
              <a:avLst/>
            </a:prstGeom>
            <a:noFill/>
            <a:ln w="25560" cap="sq">
              <a:solidFill>
                <a:srgbClr val="0000FF"/>
              </a:solidFill>
              <a:prstDash val="dash"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98" name="Text Box 21"/>
            <p:cNvSpPr>
              <a:spLocks/>
            </p:cNvSpPr>
            <p:nvPr/>
          </p:nvSpPr>
          <p:spPr bwMode="auto">
            <a:xfrm>
              <a:off x="9488227" y="3216509"/>
              <a:ext cx="980983" cy="21762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</p:spPr>
          <p:txBody>
            <a:bodyPr wrap="square" lIns="90000" tIns="46800" rIns="90000" bIns="46800">
              <a:spAutoFit/>
            </a:bodyPr>
            <a:lstStyle>
              <a:lvl1pPr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/>
                <a:defRPr sz="3200">
                  <a:solidFill>
                    <a:srgbClr val="000000"/>
                  </a:solidFill>
                  <a:latin typeface="Calibri"/>
                  <a:ea typeface="Microsoft YaHei"/>
                </a:defRPr>
              </a:lvl1pPr>
              <a:lvl2pPr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/>
                <a:defRPr sz="2800">
                  <a:solidFill>
                    <a:srgbClr val="000000"/>
                  </a:solidFill>
                  <a:latin typeface="Calibri"/>
                  <a:ea typeface="Microsoft YaHei"/>
                </a:defRPr>
              </a:lvl2pPr>
              <a:lvl3pPr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/>
                <a:defRPr sz="2400">
                  <a:solidFill>
                    <a:srgbClr val="000000"/>
                  </a:solidFill>
                  <a:latin typeface="Calibri"/>
                  <a:ea typeface="Microsoft YaHei"/>
                </a:defRPr>
              </a:lvl3pPr>
              <a:lvl4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/>
                <a:defRPr sz="2000">
                  <a:solidFill>
                    <a:srgbClr val="000000"/>
                  </a:solidFill>
                  <a:latin typeface="Calibri"/>
                  <a:ea typeface="Microsoft YaHei"/>
                </a:defRPr>
              </a:lvl4pPr>
              <a:lvl5pPr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/>
                <a:defRPr sz="2000">
                  <a:solidFill>
                    <a:srgbClr val="000000"/>
                  </a:solidFill>
                  <a:latin typeface="Calibri"/>
                  <a:ea typeface="Microsoft YaHei"/>
                </a:defRPr>
              </a:lvl5pPr>
              <a:lvl6pPr marL="2514600" indent="-228600" defTabSz="457200">
                <a:spcBef>
                  <a:spcPts val="5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/>
                <a:defRPr sz="2000">
                  <a:solidFill>
                    <a:srgbClr val="000000"/>
                  </a:solidFill>
                  <a:latin typeface="Calibri"/>
                  <a:ea typeface="Microsoft YaHei"/>
                </a:defRPr>
              </a:lvl6pPr>
              <a:lvl7pPr marL="2971800" indent="-228600" defTabSz="457200">
                <a:spcBef>
                  <a:spcPts val="5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/>
                <a:defRPr sz="2000">
                  <a:solidFill>
                    <a:srgbClr val="000000"/>
                  </a:solidFill>
                  <a:latin typeface="Calibri"/>
                  <a:ea typeface="Microsoft YaHei"/>
                </a:defRPr>
              </a:lvl7pPr>
              <a:lvl8pPr marL="3429000" indent="-228600" defTabSz="457200">
                <a:spcBef>
                  <a:spcPts val="5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/>
                <a:defRPr sz="2000">
                  <a:solidFill>
                    <a:srgbClr val="000000"/>
                  </a:solidFill>
                  <a:latin typeface="Calibri"/>
                  <a:ea typeface="Microsoft YaHei"/>
                </a:defRPr>
              </a:lvl8pPr>
              <a:lvl9pPr marL="3886200" indent="-228600" defTabSz="457200">
                <a:spcBef>
                  <a:spcPts val="500"/>
                </a:spcBef>
                <a:spcAft>
                  <a:spcPts val="0"/>
                </a:spcAft>
                <a:buClr>
                  <a:srgbClr val="000000"/>
                </a:buClr>
                <a:buSzPct val="100000"/>
                <a:buFont typeface="Times New Roman"/>
                <a:defRPr sz="2000">
                  <a:solidFill>
                    <a:srgbClr val="000000"/>
                  </a:solidFill>
                  <a:latin typeface="Calibri"/>
                  <a:ea typeface="Microsoft YaHei"/>
                </a:defRPr>
              </a:lvl9pPr>
            </a:lstStyle>
            <a:p>
              <a:pPr algn="ctr">
                <a:spcBef>
                  <a:spcPts val="500"/>
                </a:spcBef>
                <a:buClrTx/>
                <a:buFontTx/>
                <a:buNone/>
                <a:defRPr/>
              </a:pPr>
              <a:r>
                <a:rPr lang="es-ES" sz="800" dirty="0" err="1">
                  <a:solidFill>
                    <a:srgbClr val="FFFFFF"/>
                  </a:solidFill>
                  <a:latin typeface="Futura Medium"/>
                </a:rPr>
                <a:t>CAPUERTOCHB</a:t>
              </a:r>
              <a:endParaRPr dirty="0">
                <a:latin typeface="Futura Medium"/>
              </a:endParaRPr>
            </a:p>
          </p:txBody>
        </p:sp>
      </p:grpSp>
      <p:sp>
        <p:nvSpPr>
          <p:cNvPr id="104" name="Line 14"/>
          <p:cNvSpPr>
            <a:spLocks noChangeShapeType="1"/>
          </p:cNvSpPr>
          <p:nvPr/>
        </p:nvSpPr>
        <p:spPr bwMode="auto">
          <a:xfrm>
            <a:off x="9753215" y="2587859"/>
            <a:ext cx="1185003" cy="0"/>
          </a:xfrm>
          <a:prstGeom prst="line">
            <a:avLst/>
          </a:prstGeom>
          <a:noFill/>
          <a:ln w="25560" cap="sq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376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2750" y="74282"/>
            <a:ext cx="2281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ORGANIZACIÓN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011" y="3418321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34233" y="5083165"/>
            <a:ext cx="60858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79201" y="3436573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2507511" y="1399684"/>
            <a:ext cx="82107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 smtClean="0">
                <a:solidFill>
                  <a:srgbClr val="001F60"/>
                </a:solidFill>
              </a:rPr>
              <a:t>RES. C.P.CHB. RES. N°6030/986 </a:t>
            </a:r>
            <a:r>
              <a:rPr lang="es-CL" dirty="0">
                <a:solidFill>
                  <a:srgbClr val="001F60"/>
                </a:solidFill>
              </a:rPr>
              <a:t>DE FECHA </a:t>
            </a:r>
            <a:r>
              <a:rPr lang="es-CL" dirty="0" smtClean="0">
                <a:solidFill>
                  <a:srgbClr val="001F60"/>
                </a:solidFill>
              </a:rPr>
              <a:t>13 AGO </a:t>
            </a:r>
            <a:r>
              <a:rPr lang="es-CL" dirty="0">
                <a:solidFill>
                  <a:srgbClr val="001F60"/>
                </a:solidFill>
              </a:rPr>
              <a:t>2024.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s-CL" dirty="0">
              <a:solidFill>
                <a:srgbClr val="001F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CL" dirty="0" smtClean="0">
                <a:solidFill>
                  <a:srgbClr val="001F60"/>
                </a:solidFill>
              </a:rPr>
              <a:t>RES. C.P.CHB. RES. N°6030/973 </a:t>
            </a:r>
            <a:r>
              <a:rPr lang="es-CL" dirty="0">
                <a:solidFill>
                  <a:srgbClr val="001F60"/>
                </a:solidFill>
              </a:rPr>
              <a:t>DE FECHA </a:t>
            </a:r>
            <a:r>
              <a:rPr lang="es-CL" dirty="0" smtClean="0">
                <a:solidFill>
                  <a:srgbClr val="001F60"/>
                </a:solidFill>
              </a:rPr>
              <a:t>13 AGO 2024.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55029" y="4505347"/>
            <a:ext cx="3525965" cy="369332"/>
          </a:xfrm>
          <a:prstGeom prst="rect">
            <a:avLst/>
          </a:prstGeom>
          <a:ln>
            <a:solidFill>
              <a:srgbClr val="001F60"/>
            </a:solidFill>
          </a:ln>
        </p:spPr>
        <p:txBody>
          <a:bodyPr wrap="none">
            <a:spAutoFit/>
          </a:bodyPr>
          <a:lstStyle/>
          <a:p>
            <a:pPr algn="just"/>
            <a:r>
              <a:rPr lang="es-CL" b="1" dirty="0">
                <a:solidFill>
                  <a:srgbClr val="001F60"/>
                </a:solidFill>
              </a:rPr>
              <a:t>AYUDANTE OFICIAL DE SEGURIDAD</a:t>
            </a:r>
            <a:endParaRPr lang="es-CL" b="1" dirty="0">
              <a:solidFill>
                <a:srgbClr val="001F6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047931" y="4505347"/>
            <a:ext cx="3152786" cy="369332"/>
          </a:xfrm>
          <a:prstGeom prst="rect">
            <a:avLst/>
          </a:prstGeom>
          <a:ln>
            <a:solidFill>
              <a:srgbClr val="001F60"/>
            </a:solidFill>
          </a:ln>
        </p:spPr>
        <p:txBody>
          <a:bodyPr wrap="none">
            <a:spAutoFit/>
          </a:bodyPr>
          <a:lstStyle/>
          <a:p>
            <a:pPr algn="just"/>
            <a:r>
              <a:rPr lang="es-CL" b="1" dirty="0" smtClean="0">
                <a:solidFill>
                  <a:srgbClr val="001F60"/>
                </a:solidFill>
              </a:rPr>
              <a:t>ENCARGADO DE INFORMÁTICA</a:t>
            </a:r>
            <a:endParaRPr lang="es-CL" b="1" dirty="0">
              <a:solidFill>
                <a:srgbClr val="001F6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1436431" y="2888712"/>
            <a:ext cx="2423292" cy="369332"/>
          </a:xfrm>
          <a:prstGeom prst="rect">
            <a:avLst/>
          </a:prstGeom>
          <a:ln>
            <a:solidFill>
              <a:srgbClr val="001F60"/>
            </a:solidFill>
          </a:ln>
        </p:spPr>
        <p:txBody>
          <a:bodyPr wrap="none">
            <a:spAutoFit/>
          </a:bodyPr>
          <a:lstStyle/>
          <a:p>
            <a:pPr algn="just"/>
            <a:r>
              <a:rPr lang="es-CL" b="1" dirty="0">
                <a:solidFill>
                  <a:srgbClr val="001F60"/>
                </a:solidFill>
              </a:rPr>
              <a:t>OFICIAL DE SEGURIDAD</a:t>
            </a:r>
            <a:endParaRPr lang="es-CL" b="1" dirty="0">
              <a:solidFill>
                <a:srgbClr val="001F60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263280" y="2888712"/>
            <a:ext cx="2652842" cy="369332"/>
          </a:xfrm>
          <a:prstGeom prst="rect">
            <a:avLst/>
          </a:prstGeom>
          <a:ln>
            <a:solidFill>
              <a:srgbClr val="001F60"/>
            </a:solidFill>
          </a:ln>
        </p:spPr>
        <p:txBody>
          <a:bodyPr wrap="none">
            <a:spAutoFit/>
          </a:bodyPr>
          <a:lstStyle/>
          <a:p>
            <a:pPr algn="just"/>
            <a:r>
              <a:rPr lang="es-CL" b="1" dirty="0">
                <a:solidFill>
                  <a:srgbClr val="001F60"/>
                </a:solidFill>
              </a:rPr>
              <a:t>OFICIAL DE </a:t>
            </a:r>
            <a:r>
              <a:rPr lang="es-CL" b="1" dirty="0" smtClean="0">
                <a:solidFill>
                  <a:srgbClr val="001F60"/>
                </a:solidFill>
              </a:rPr>
              <a:t>INFORMÁTICA</a:t>
            </a:r>
            <a:endParaRPr lang="es-CL" b="1" dirty="0">
              <a:solidFill>
                <a:srgbClr val="001F60"/>
              </a:solidFill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3824" y="5126584"/>
            <a:ext cx="621000" cy="8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6" name="Rectángulo redondeado 92"/>
          <p:cNvSpPr/>
          <p:nvPr/>
        </p:nvSpPr>
        <p:spPr bwMode="auto">
          <a:xfrm>
            <a:off x="3112754" y="3695970"/>
            <a:ext cx="1274961" cy="371450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T1 LT R. SILVA C.</a:t>
            </a:r>
            <a:endParaRPr lang="es-CL" sz="1000" b="1" dirty="0"/>
          </a:p>
        </p:txBody>
      </p:sp>
      <p:sp>
        <p:nvSpPr>
          <p:cNvPr id="58" name="Rectángulo redondeado 92"/>
          <p:cNvSpPr/>
          <p:nvPr/>
        </p:nvSpPr>
        <p:spPr bwMode="auto">
          <a:xfrm>
            <a:off x="3112754" y="5313074"/>
            <a:ext cx="1619996" cy="371450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SO (Art.) L. GALARCE A.</a:t>
            </a:r>
            <a:endParaRPr lang="es-CL" sz="1000" b="1" dirty="0"/>
          </a:p>
        </p:txBody>
      </p:sp>
      <p:sp>
        <p:nvSpPr>
          <p:cNvPr id="59" name="Rectángulo redondeado 92"/>
          <p:cNvSpPr/>
          <p:nvPr/>
        </p:nvSpPr>
        <p:spPr bwMode="auto">
          <a:xfrm>
            <a:off x="8246228" y="5311440"/>
            <a:ext cx="1619996" cy="371450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C2 L.  E. SANDOVAL C.</a:t>
            </a:r>
            <a:endParaRPr lang="es-CL" sz="1000" b="1" dirty="0"/>
          </a:p>
        </p:txBody>
      </p:sp>
      <p:sp>
        <p:nvSpPr>
          <p:cNvPr id="60" name="Rectángulo redondeado 92"/>
          <p:cNvSpPr/>
          <p:nvPr/>
        </p:nvSpPr>
        <p:spPr bwMode="auto">
          <a:xfrm>
            <a:off x="8246228" y="3691928"/>
            <a:ext cx="1274961" cy="371450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T1 LT R. SILVA C.</a:t>
            </a:r>
            <a:endParaRPr lang="es-CL" sz="1000" b="1" dirty="0"/>
          </a:p>
        </p:txBody>
      </p:sp>
    </p:spTree>
    <p:extLst>
      <p:ext uri="{BB962C8B-B14F-4D97-AF65-F5344CB8AC3E}">
        <p14:creationId xmlns:p14="http://schemas.microsoft.com/office/powerpoint/2010/main" val="77066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2750" y="74282"/>
            <a:ext cx="2281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ORGANIZACIÓN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8"/>
          <a:srcRect l="37000" t="16222" r="38000" b="18000"/>
          <a:stretch/>
        </p:blipFill>
        <p:spPr>
          <a:xfrm>
            <a:off x="2513608" y="877702"/>
            <a:ext cx="3422209" cy="506486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9"/>
          <a:srcRect l="36875" t="25110" r="37875" b="8667"/>
          <a:stretch/>
        </p:blipFill>
        <p:spPr>
          <a:xfrm>
            <a:off x="6515553" y="799866"/>
            <a:ext cx="3590225" cy="5296471"/>
          </a:xfrm>
          <a:prstGeom prst="rect">
            <a:avLst/>
          </a:prstGeom>
        </p:spPr>
      </p:pic>
      <p:sp>
        <p:nvSpPr>
          <p:cNvPr id="6" name="Flecha derecha 5"/>
          <p:cNvSpPr/>
          <p:nvPr/>
        </p:nvSpPr>
        <p:spPr>
          <a:xfrm>
            <a:off x="2857954" y="4143375"/>
            <a:ext cx="285750" cy="9525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 derecha 18"/>
          <p:cNvSpPr/>
          <p:nvPr/>
        </p:nvSpPr>
        <p:spPr>
          <a:xfrm>
            <a:off x="2857954" y="4947723"/>
            <a:ext cx="285750" cy="9525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Flecha derecha 19"/>
          <p:cNvSpPr/>
          <p:nvPr/>
        </p:nvSpPr>
        <p:spPr>
          <a:xfrm>
            <a:off x="6871141" y="1666875"/>
            <a:ext cx="285750" cy="9525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Flecha derecha 20"/>
          <p:cNvSpPr/>
          <p:nvPr/>
        </p:nvSpPr>
        <p:spPr>
          <a:xfrm>
            <a:off x="6865602" y="4048125"/>
            <a:ext cx="285750" cy="95250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856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52774" y="1718250"/>
            <a:ext cx="96507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MX" dirty="0">
                <a:solidFill>
                  <a:srgbClr val="001F60"/>
                </a:solidFill>
              </a:rPr>
              <a:t>Red L.A.N. se encuentra organizada para almacenar y manipular datos </a:t>
            </a:r>
            <a:r>
              <a:rPr lang="es-MX" dirty="0" smtClean="0">
                <a:solidFill>
                  <a:srgbClr val="001F60"/>
                </a:solidFill>
              </a:rPr>
              <a:t>de carácter </a:t>
            </a:r>
            <a:r>
              <a:rPr lang="es-MX" dirty="0">
                <a:solidFill>
                  <a:srgbClr val="001F60"/>
                </a:solidFill>
              </a:rPr>
              <a:t>Reservado, según lo dispuesto por </a:t>
            </a:r>
            <a:r>
              <a:rPr lang="es-MX" dirty="0" err="1">
                <a:solidFill>
                  <a:srgbClr val="001F60"/>
                </a:solidFill>
              </a:rPr>
              <a:t>D.Int.A</a:t>
            </a:r>
            <a:r>
              <a:rPr lang="es-MX" dirty="0">
                <a:solidFill>
                  <a:srgbClr val="001F60"/>
                </a:solidFill>
              </a:rPr>
              <a:t>. DDI 430009</a:t>
            </a:r>
            <a:r>
              <a:rPr lang="es-MX" dirty="0" smtClean="0">
                <a:solidFill>
                  <a:srgbClr val="001F60"/>
                </a:solidFill>
              </a:rPr>
              <a:t>?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>
              <a:solidFill>
                <a:srgbClr val="00B05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 smtClean="0">
                <a:solidFill>
                  <a:srgbClr val="00B050"/>
                </a:solidFill>
              </a:rPr>
              <a:t>Se encuentra organizada según DDI 430009.</a:t>
            </a:r>
            <a:endParaRPr lang="es-MX" dirty="0">
              <a:solidFill>
                <a:srgbClr val="00B050"/>
              </a:solidFill>
            </a:endParaRPr>
          </a:p>
          <a:p>
            <a:pPr algn="just"/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904875" y="1196746"/>
            <a:ext cx="4392613" cy="369332"/>
          </a:xfrm>
          <a:prstGeom prst="rect">
            <a:avLst/>
          </a:prstGeom>
          <a:ln>
            <a:solidFill>
              <a:srgbClr val="001F60"/>
            </a:solidFill>
          </a:ln>
        </p:spPr>
        <p:txBody>
          <a:bodyPr wrap="none">
            <a:spAutoFit/>
          </a:bodyPr>
          <a:lstStyle/>
          <a:p>
            <a:pPr algn="just"/>
            <a:r>
              <a:rPr lang="es-CL" b="1" dirty="0" smtClean="0">
                <a:solidFill>
                  <a:srgbClr val="001F60"/>
                </a:solidFill>
              </a:rPr>
              <a:t>ORGANIZACIÓN DE LA RED DE REPARTICIÓN</a:t>
            </a:r>
            <a:endParaRPr lang="es-CL" b="1" dirty="0">
              <a:solidFill>
                <a:srgbClr val="001F60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904875" y="3316039"/>
            <a:ext cx="965079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2"/>
            </a:pPr>
            <a:r>
              <a:rPr lang="es-MX" dirty="0">
                <a:solidFill>
                  <a:srgbClr val="001F60"/>
                </a:solidFill>
              </a:rPr>
              <a:t>Personal autorizado a manipular datos de carácter Reservado en la </a:t>
            </a:r>
            <a:r>
              <a:rPr lang="es-MX" dirty="0" smtClean="0">
                <a:solidFill>
                  <a:srgbClr val="001F60"/>
                </a:solidFill>
              </a:rPr>
              <a:t>red L.A.N</a:t>
            </a:r>
            <a:r>
              <a:rPr lang="es-MX" dirty="0">
                <a:solidFill>
                  <a:srgbClr val="001F60"/>
                </a:solidFill>
              </a:rPr>
              <a:t>., ¿cuenta con Acreditación de Seguridad “Positiva” para acceso </a:t>
            </a:r>
            <a:r>
              <a:rPr lang="es-MX" dirty="0" smtClean="0">
                <a:solidFill>
                  <a:srgbClr val="001F60"/>
                </a:solidFill>
              </a:rPr>
              <a:t>al Secreto </a:t>
            </a:r>
            <a:r>
              <a:rPr lang="es-MX" dirty="0">
                <a:solidFill>
                  <a:srgbClr val="001F60"/>
                </a:solidFill>
              </a:rPr>
              <a:t>Militar</a:t>
            </a:r>
            <a:r>
              <a:rPr lang="es-MX" dirty="0" smtClean="0">
                <a:solidFill>
                  <a:srgbClr val="001F60"/>
                </a:solidFill>
              </a:rPr>
              <a:t>?</a:t>
            </a:r>
          </a:p>
          <a:p>
            <a:pPr algn="just"/>
            <a:endParaRPr lang="es-MX" dirty="0">
              <a:solidFill>
                <a:srgbClr val="001F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 smtClean="0">
                <a:solidFill>
                  <a:srgbClr val="00B050"/>
                </a:solidFill>
              </a:rPr>
              <a:t>Acreditación </a:t>
            </a:r>
            <a:r>
              <a:rPr lang="es-MX" dirty="0">
                <a:solidFill>
                  <a:srgbClr val="00B050"/>
                </a:solidFill>
              </a:rPr>
              <a:t>de Seguridad “</a:t>
            </a:r>
            <a:r>
              <a:rPr lang="es-MX" dirty="0" smtClean="0">
                <a:solidFill>
                  <a:srgbClr val="00B050"/>
                </a:solidFill>
              </a:rPr>
              <a:t>Positiva” CREDITACIÓN </a:t>
            </a:r>
            <a:r>
              <a:rPr lang="es-MX" dirty="0">
                <a:solidFill>
                  <a:srgbClr val="00B050"/>
                </a:solidFill>
              </a:rPr>
              <a:t>DE SEGURIDAD POSITIVA, </a:t>
            </a:r>
            <a:r>
              <a:rPr lang="es-MX" dirty="0" smtClean="0">
                <a:solidFill>
                  <a:srgbClr val="00B050"/>
                </a:solidFill>
              </a:rPr>
              <a:t>Excepto 03 servidores </a:t>
            </a:r>
            <a:r>
              <a:rPr lang="es-MX" dirty="0">
                <a:solidFill>
                  <a:srgbClr val="00B050"/>
                </a:solidFill>
              </a:rPr>
              <a:t>(</a:t>
            </a:r>
            <a:r>
              <a:rPr lang="es-MX" dirty="0" smtClean="0">
                <a:solidFill>
                  <a:srgbClr val="00B050"/>
                </a:solidFill>
              </a:rPr>
              <a:t>REGULARIZADOS) </a:t>
            </a:r>
            <a:r>
              <a:rPr lang="es-MX" dirty="0">
                <a:solidFill>
                  <a:srgbClr val="00B050"/>
                </a:solidFill>
              </a:rPr>
              <a:t>DDI 410002</a:t>
            </a:r>
          </a:p>
          <a:p>
            <a:pPr algn="just"/>
            <a:endParaRPr lang="es-CL" dirty="0" smtClean="0">
              <a:solidFill>
                <a:srgbClr val="001F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58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04648" y="1298525"/>
            <a:ext cx="96507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3"/>
            </a:pPr>
            <a:r>
              <a:rPr lang="es-MX" dirty="0" smtClean="0">
                <a:solidFill>
                  <a:srgbClr val="001F60"/>
                </a:solidFill>
              </a:rPr>
              <a:t>Personal </a:t>
            </a:r>
            <a:r>
              <a:rPr lang="es-MX" dirty="0">
                <a:solidFill>
                  <a:srgbClr val="001F60"/>
                </a:solidFill>
              </a:rPr>
              <a:t>que opera sistemas sensibles (Ej. </a:t>
            </a:r>
            <a:r>
              <a:rPr lang="es-MX" dirty="0" err="1">
                <a:solidFill>
                  <a:srgbClr val="001F60"/>
                </a:solidFill>
              </a:rPr>
              <a:t>Winplotter</a:t>
            </a:r>
            <a:r>
              <a:rPr lang="es-MX" dirty="0">
                <a:solidFill>
                  <a:srgbClr val="001F60"/>
                </a:solidFill>
              </a:rPr>
              <a:t>) cuenta con </a:t>
            </a:r>
            <a:r>
              <a:rPr lang="es-MX" dirty="0" smtClean="0">
                <a:solidFill>
                  <a:srgbClr val="001F60"/>
                </a:solidFill>
              </a:rPr>
              <a:t>la Acreditación </a:t>
            </a:r>
            <a:r>
              <a:rPr lang="es-MX" dirty="0">
                <a:solidFill>
                  <a:srgbClr val="001F60"/>
                </a:solidFill>
              </a:rPr>
              <a:t>de Confiabilidad dispuesta por </a:t>
            </a:r>
            <a:r>
              <a:rPr lang="es-MX" dirty="0" err="1">
                <a:solidFill>
                  <a:srgbClr val="001F60"/>
                </a:solidFill>
              </a:rPr>
              <a:t>D.Int.A</a:t>
            </a:r>
            <a:r>
              <a:rPr lang="es-MX" dirty="0">
                <a:solidFill>
                  <a:srgbClr val="001F60"/>
                </a:solidFill>
              </a:rPr>
              <a:t>. DDI </a:t>
            </a:r>
            <a:r>
              <a:rPr lang="es-MX" dirty="0" smtClean="0">
                <a:solidFill>
                  <a:srgbClr val="001F60"/>
                </a:solidFill>
              </a:rPr>
              <a:t>410009 </a:t>
            </a:r>
          </a:p>
          <a:p>
            <a:pPr algn="just"/>
            <a:endParaRPr lang="es-MX" dirty="0">
              <a:solidFill>
                <a:srgbClr val="00B05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 smtClean="0">
                <a:solidFill>
                  <a:srgbClr val="00B050"/>
                </a:solidFill>
              </a:rPr>
              <a:t>No hay.</a:t>
            </a:r>
            <a:endParaRPr lang="es-MX" dirty="0">
              <a:solidFill>
                <a:srgbClr val="00B050"/>
              </a:solidFill>
            </a:endParaRPr>
          </a:p>
          <a:p>
            <a:pPr algn="just"/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827693" y="2690678"/>
            <a:ext cx="96507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4"/>
            </a:pPr>
            <a:r>
              <a:rPr lang="es-MX" dirty="0" smtClean="0">
                <a:solidFill>
                  <a:srgbClr val="001F60"/>
                </a:solidFill>
              </a:rPr>
              <a:t>Personal </a:t>
            </a:r>
            <a:r>
              <a:rPr lang="es-MX" dirty="0">
                <a:solidFill>
                  <a:srgbClr val="001F60"/>
                </a:solidFill>
              </a:rPr>
              <a:t>que administra la red L.A.N. cuenta con la Acreditación </a:t>
            </a:r>
            <a:r>
              <a:rPr lang="es-MX" dirty="0" smtClean="0">
                <a:solidFill>
                  <a:srgbClr val="001F60"/>
                </a:solidFill>
              </a:rPr>
              <a:t>de Confiabilidad </a:t>
            </a:r>
            <a:r>
              <a:rPr lang="es-MX" dirty="0">
                <a:solidFill>
                  <a:srgbClr val="001F60"/>
                </a:solidFill>
              </a:rPr>
              <a:t>dispuesta por </a:t>
            </a:r>
            <a:r>
              <a:rPr lang="es-MX" dirty="0" err="1">
                <a:solidFill>
                  <a:srgbClr val="001F60"/>
                </a:solidFill>
              </a:rPr>
              <a:t>D.Int.A</a:t>
            </a:r>
            <a:r>
              <a:rPr lang="es-MX" dirty="0">
                <a:solidFill>
                  <a:srgbClr val="001F60"/>
                </a:solidFill>
              </a:rPr>
              <a:t>. DDI 410009.</a:t>
            </a:r>
          </a:p>
          <a:p>
            <a:pPr algn="just"/>
            <a:endParaRPr lang="es-MX" dirty="0">
              <a:solidFill>
                <a:srgbClr val="001F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 smtClean="0">
                <a:solidFill>
                  <a:srgbClr val="00B050"/>
                </a:solidFill>
              </a:rPr>
              <a:t>No hay.</a:t>
            </a:r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827693" y="4161253"/>
            <a:ext cx="96507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5"/>
            </a:pPr>
            <a:r>
              <a:rPr lang="es-MX" dirty="0" smtClean="0">
                <a:solidFill>
                  <a:srgbClr val="001F60"/>
                </a:solidFill>
              </a:rPr>
              <a:t>La </a:t>
            </a:r>
            <a:r>
              <a:rPr lang="es-MX" dirty="0">
                <a:solidFill>
                  <a:srgbClr val="001F60"/>
                </a:solidFill>
              </a:rPr>
              <a:t>red L.A.N. se encuentra organizada de acuerdo a las </a:t>
            </a:r>
            <a:r>
              <a:rPr lang="es-MX" dirty="0" smtClean="0">
                <a:solidFill>
                  <a:srgbClr val="001F60"/>
                </a:solidFill>
              </a:rPr>
              <a:t>exigencias dispuestas </a:t>
            </a:r>
            <a:r>
              <a:rPr lang="es-MX" dirty="0">
                <a:solidFill>
                  <a:srgbClr val="001F60"/>
                </a:solidFill>
              </a:rPr>
              <a:t>en </a:t>
            </a:r>
            <a:r>
              <a:rPr lang="es-MX" dirty="0" err="1">
                <a:solidFill>
                  <a:srgbClr val="001F60"/>
                </a:solidFill>
              </a:rPr>
              <a:t>D.Int.A</a:t>
            </a:r>
            <a:r>
              <a:rPr lang="es-MX" dirty="0">
                <a:solidFill>
                  <a:srgbClr val="001F60"/>
                </a:solidFill>
              </a:rPr>
              <a:t>. DDI 430009? (verificar plano Lógico y Físico de red)</a:t>
            </a:r>
          </a:p>
          <a:p>
            <a:pPr algn="just"/>
            <a:endParaRPr lang="es-MX" dirty="0">
              <a:solidFill>
                <a:srgbClr val="001F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 smtClean="0">
                <a:solidFill>
                  <a:srgbClr val="00B050"/>
                </a:solidFill>
              </a:rPr>
              <a:t>A continuación. (Letra B del temario presente exposición) </a:t>
            </a:r>
            <a:endParaRPr lang="es-CL" dirty="0" smtClean="0">
              <a:solidFill>
                <a:srgbClr val="001F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04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92" t="15924" r="12223" b="15615"/>
          <a:stretch/>
        </p:blipFill>
        <p:spPr>
          <a:xfrm rot="5400000">
            <a:off x="6932694" y="3534847"/>
            <a:ext cx="2994597" cy="21096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2" y="1298525"/>
            <a:ext cx="965079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6"/>
            </a:pPr>
            <a:r>
              <a:rPr lang="es-MX" dirty="0" smtClean="0">
                <a:solidFill>
                  <a:srgbClr val="001F60"/>
                </a:solidFill>
              </a:rPr>
              <a:t>Dependencias </a:t>
            </a:r>
            <a:r>
              <a:rPr lang="es-MX" dirty="0">
                <a:solidFill>
                  <a:srgbClr val="001F60"/>
                </a:solidFill>
              </a:rPr>
              <a:t>que concentran dispositivos de conectividad y </a:t>
            </a:r>
            <a:r>
              <a:rPr lang="es-MX" dirty="0" smtClean="0">
                <a:solidFill>
                  <a:srgbClr val="001F60"/>
                </a:solidFill>
              </a:rPr>
              <a:t>seguridad (</a:t>
            </a:r>
            <a:r>
              <a:rPr lang="es-MX" dirty="0" err="1">
                <a:solidFill>
                  <a:srgbClr val="001F60"/>
                </a:solidFill>
              </a:rPr>
              <a:t>routers</a:t>
            </a:r>
            <a:r>
              <a:rPr lang="es-MX" dirty="0">
                <a:solidFill>
                  <a:srgbClr val="001F60"/>
                </a:solidFill>
              </a:rPr>
              <a:t>, </a:t>
            </a:r>
            <a:r>
              <a:rPr lang="es-MX" dirty="0" err="1">
                <a:solidFill>
                  <a:srgbClr val="001F60"/>
                </a:solidFill>
              </a:rPr>
              <a:t>switch</a:t>
            </a:r>
            <a:r>
              <a:rPr lang="es-MX" dirty="0">
                <a:solidFill>
                  <a:srgbClr val="001F60"/>
                </a:solidFill>
              </a:rPr>
              <a:t>, firewall, VPN, etc.) mantienen acceso </a:t>
            </a:r>
            <a:r>
              <a:rPr lang="es-MX" dirty="0" smtClean="0">
                <a:solidFill>
                  <a:srgbClr val="001F60"/>
                </a:solidFill>
              </a:rPr>
              <a:t>restringido considerando:</a:t>
            </a:r>
          </a:p>
          <a:p>
            <a:pPr algn="just"/>
            <a:endParaRPr lang="es-MX" dirty="0">
              <a:solidFill>
                <a:srgbClr val="001F60"/>
              </a:solidFill>
            </a:endParaRPr>
          </a:p>
          <a:p>
            <a:pPr algn="just"/>
            <a:r>
              <a:rPr lang="es-MX" dirty="0" smtClean="0">
                <a:solidFill>
                  <a:srgbClr val="001F60"/>
                </a:solidFill>
              </a:rPr>
              <a:t>	- </a:t>
            </a:r>
            <a:r>
              <a:rPr lang="es-MX" dirty="0">
                <a:solidFill>
                  <a:srgbClr val="001F60"/>
                </a:solidFill>
              </a:rPr>
              <a:t>Resolución acceso con su correspondiente extracto pegado </a:t>
            </a:r>
            <a:r>
              <a:rPr lang="es-MX" dirty="0" smtClean="0">
                <a:solidFill>
                  <a:srgbClr val="001F60"/>
                </a:solidFill>
              </a:rPr>
              <a:t>en acceso </a:t>
            </a:r>
            <a:r>
              <a:rPr lang="es-MX" dirty="0">
                <a:solidFill>
                  <a:srgbClr val="001F60"/>
                </a:solidFill>
              </a:rPr>
              <a:t>a la dependencia.</a:t>
            </a:r>
          </a:p>
          <a:p>
            <a:pPr algn="just"/>
            <a:r>
              <a:rPr lang="es-MX" dirty="0" smtClean="0">
                <a:solidFill>
                  <a:srgbClr val="001F60"/>
                </a:solidFill>
              </a:rPr>
              <a:t>	- </a:t>
            </a:r>
            <a:r>
              <a:rPr lang="es-MX" dirty="0">
                <a:solidFill>
                  <a:srgbClr val="001F60"/>
                </a:solidFill>
              </a:rPr>
              <a:t>Control de acceso.</a:t>
            </a:r>
          </a:p>
          <a:p>
            <a:pPr algn="just"/>
            <a:r>
              <a:rPr lang="es-MX" dirty="0" smtClean="0">
                <a:solidFill>
                  <a:srgbClr val="001F60"/>
                </a:solidFill>
              </a:rPr>
              <a:t>	- </a:t>
            </a:r>
            <a:r>
              <a:rPr lang="es-MX" dirty="0">
                <a:solidFill>
                  <a:srgbClr val="001F60"/>
                </a:solidFill>
              </a:rPr>
              <a:t>Mecanismos de seguridad física que impidan o permitan advertir </a:t>
            </a:r>
            <a:r>
              <a:rPr lang="es-MX" dirty="0" smtClean="0">
                <a:solidFill>
                  <a:srgbClr val="001F60"/>
                </a:solidFill>
              </a:rPr>
              <a:t>su manipulación</a:t>
            </a:r>
            <a:r>
              <a:rPr lang="es-MX" dirty="0">
                <a:solidFill>
                  <a:srgbClr val="001F60"/>
                </a:solidFill>
              </a:rPr>
              <a:t>.</a:t>
            </a:r>
          </a:p>
          <a:p>
            <a:pPr algn="just"/>
            <a:r>
              <a:rPr lang="es-MX" dirty="0" smtClean="0">
                <a:solidFill>
                  <a:srgbClr val="001F60"/>
                </a:solidFill>
              </a:rPr>
              <a:t>	- </a:t>
            </a:r>
            <a:r>
              <a:rPr lang="es-MX" dirty="0">
                <a:solidFill>
                  <a:srgbClr val="001F60"/>
                </a:solidFill>
              </a:rPr>
              <a:t>Manejo y empleo de </a:t>
            </a:r>
            <a:r>
              <a:rPr lang="es-MX" dirty="0" smtClean="0">
                <a:solidFill>
                  <a:srgbClr val="001F60"/>
                </a:solidFill>
              </a:rPr>
              <a:t>D.E.P</a:t>
            </a: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6391" y="3939118"/>
            <a:ext cx="3089609" cy="13011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241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2" y="1298525"/>
            <a:ext cx="96507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7"/>
            </a:pPr>
            <a:r>
              <a:rPr lang="es-MX" dirty="0" smtClean="0">
                <a:solidFill>
                  <a:srgbClr val="001F60"/>
                </a:solidFill>
              </a:rPr>
              <a:t>Las </a:t>
            </a:r>
            <a:r>
              <a:rPr lang="es-MX" dirty="0">
                <a:solidFill>
                  <a:srgbClr val="001F60"/>
                </a:solidFill>
              </a:rPr>
              <a:t>estaciones de trabajo cuentan con medidas de seguridad física </a:t>
            </a:r>
            <a:r>
              <a:rPr lang="es-MX" dirty="0" smtClean="0">
                <a:solidFill>
                  <a:srgbClr val="001F60"/>
                </a:solidFill>
              </a:rPr>
              <a:t>que permitan </a:t>
            </a:r>
            <a:r>
              <a:rPr lang="es-MX" dirty="0">
                <a:solidFill>
                  <a:srgbClr val="001F60"/>
                </a:solidFill>
              </a:rPr>
              <a:t>evidenciar la manipulación o extracción de los componentes de </a:t>
            </a:r>
            <a:r>
              <a:rPr lang="es-MX" dirty="0" smtClean="0">
                <a:solidFill>
                  <a:srgbClr val="001F60"/>
                </a:solidFill>
              </a:rPr>
              <a:t>la misma.	</a:t>
            </a: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4749" y="2129519"/>
            <a:ext cx="2674768" cy="350676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8350" y="2600298"/>
            <a:ext cx="3312000" cy="248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17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0" y="1061099"/>
            <a:ext cx="9650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8"/>
            </a:pPr>
            <a:r>
              <a:rPr lang="es-MX" dirty="0" smtClean="0">
                <a:solidFill>
                  <a:srgbClr val="001F60"/>
                </a:solidFill>
              </a:rPr>
              <a:t>Repartición </a:t>
            </a:r>
            <a:r>
              <a:rPr lang="es-MX" dirty="0">
                <a:solidFill>
                  <a:srgbClr val="001F60"/>
                </a:solidFill>
              </a:rPr>
              <a:t>cuenta con las siguientes O.P.I</a:t>
            </a:r>
            <a:r>
              <a:rPr lang="es-MX" dirty="0" smtClean="0">
                <a:solidFill>
                  <a:srgbClr val="001F60"/>
                </a:solidFill>
              </a:rPr>
              <a:t>.:	</a:t>
            </a:r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828712" y="1724704"/>
            <a:ext cx="450127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lphaUcPeriod"/>
            </a:pPr>
            <a:r>
              <a:rPr lang="es-MX" dirty="0" smtClean="0">
                <a:solidFill>
                  <a:srgbClr val="001F60"/>
                </a:solidFill>
              </a:rPr>
              <a:t>Define </a:t>
            </a:r>
            <a:r>
              <a:rPr lang="es-MX" dirty="0">
                <a:solidFill>
                  <a:srgbClr val="001F60"/>
                </a:solidFill>
              </a:rPr>
              <a:t>procedimientos para efectuar la autenticación de usuarios </a:t>
            </a:r>
            <a:r>
              <a:rPr lang="es-MX" dirty="0" smtClean="0">
                <a:solidFill>
                  <a:srgbClr val="001F60"/>
                </a:solidFill>
              </a:rPr>
              <a:t>a emplear </a:t>
            </a:r>
            <a:r>
              <a:rPr lang="es-MX" dirty="0">
                <a:solidFill>
                  <a:srgbClr val="001F60"/>
                </a:solidFill>
              </a:rPr>
              <a:t>la red L.A.N., considerando, a lo menos, los </a:t>
            </a:r>
            <a:r>
              <a:rPr lang="es-MX" dirty="0" smtClean="0">
                <a:solidFill>
                  <a:srgbClr val="001F60"/>
                </a:solidFill>
              </a:rPr>
              <a:t>siguientes acápites:</a:t>
            </a:r>
          </a:p>
          <a:p>
            <a:pPr algn="just"/>
            <a:endParaRPr lang="es-MX" dirty="0" smtClean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Horario </a:t>
            </a:r>
            <a:r>
              <a:rPr lang="es-MX" dirty="0">
                <a:solidFill>
                  <a:srgbClr val="001F60"/>
                </a:solidFill>
              </a:rPr>
              <a:t>de uso red L.A.N.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Niveles </a:t>
            </a:r>
            <a:r>
              <a:rPr lang="es-MX" dirty="0">
                <a:solidFill>
                  <a:srgbClr val="001F60"/>
                </a:solidFill>
              </a:rPr>
              <a:t>de acceso o privilegios otorgados.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Tipo </a:t>
            </a:r>
            <a:r>
              <a:rPr lang="es-MX" dirty="0">
                <a:solidFill>
                  <a:srgbClr val="001F60"/>
                </a:solidFill>
              </a:rPr>
              <a:t>de autenticación.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Elaboración </a:t>
            </a:r>
            <a:r>
              <a:rPr lang="es-MX" dirty="0">
                <a:solidFill>
                  <a:srgbClr val="001F60"/>
                </a:solidFill>
              </a:rPr>
              <a:t>de contraseñas robustas</a:t>
            </a:r>
            <a:r>
              <a:rPr lang="es-MX" dirty="0" smtClean="0">
                <a:solidFill>
                  <a:srgbClr val="001F60"/>
                </a:solidFill>
              </a:rPr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MX" dirty="0">
              <a:solidFill>
                <a:srgbClr val="001F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 smtClean="0">
                <a:solidFill>
                  <a:srgbClr val="00B050"/>
                </a:solidFill>
              </a:rPr>
              <a:t>OPI Nº 200/43.</a:t>
            </a:r>
            <a:endParaRPr lang="es-MX" dirty="0">
              <a:solidFill>
                <a:srgbClr val="00B050"/>
              </a:solidFill>
            </a:endParaRPr>
          </a:p>
          <a:p>
            <a:pPr lvl="1" algn="just"/>
            <a:endParaRPr lang="es-MX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/>
          <a:srcRect l="25000" t="17439" r="24868" b="20779"/>
          <a:stretch/>
        </p:blipFill>
        <p:spPr>
          <a:xfrm>
            <a:off x="5654106" y="1284619"/>
            <a:ext cx="5962477" cy="41334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11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0" y="1061099"/>
            <a:ext cx="9650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8"/>
            </a:pPr>
            <a:r>
              <a:rPr lang="es-MX" dirty="0" smtClean="0">
                <a:solidFill>
                  <a:srgbClr val="001F60"/>
                </a:solidFill>
              </a:rPr>
              <a:t>Repartición </a:t>
            </a:r>
            <a:r>
              <a:rPr lang="es-MX" dirty="0">
                <a:solidFill>
                  <a:srgbClr val="001F60"/>
                </a:solidFill>
              </a:rPr>
              <a:t>cuenta con las siguientes O.P.I</a:t>
            </a:r>
            <a:r>
              <a:rPr lang="es-MX" dirty="0" smtClean="0">
                <a:solidFill>
                  <a:srgbClr val="001F60"/>
                </a:solidFill>
              </a:rPr>
              <a:t>.:	</a:t>
            </a:r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828712" y="1724704"/>
            <a:ext cx="446518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lphaUcPeriod" startAt="2"/>
            </a:pPr>
            <a:r>
              <a:rPr lang="es-MX" dirty="0" smtClean="0">
                <a:solidFill>
                  <a:srgbClr val="001F60"/>
                </a:solidFill>
              </a:rPr>
              <a:t>Prohíbe </a:t>
            </a:r>
            <a:r>
              <a:rPr lang="es-MX" dirty="0">
                <a:solidFill>
                  <a:srgbClr val="001F60"/>
                </a:solidFill>
              </a:rPr>
              <a:t>el uso de enlaces inalámbricos o conexiones a </a:t>
            </a:r>
            <a:r>
              <a:rPr lang="es-MX" dirty="0" smtClean="0">
                <a:solidFill>
                  <a:srgbClr val="001F60"/>
                </a:solidFill>
              </a:rPr>
              <a:t>Internet Particular</a:t>
            </a:r>
            <a:r>
              <a:rPr lang="es-MX" dirty="0">
                <a:solidFill>
                  <a:srgbClr val="001F60"/>
                </a:solidFill>
              </a:rPr>
              <a:t>, o fija políticas y restricciones de uso en caso de </a:t>
            </a:r>
            <a:r>
              <a:rPr lang="es-MX" dirty="0" smtClean="0">
                <a:solidFill>
                  <a:srgbClr val="001F60"/>
                </a:solidFill>
              </a:rPr>
              <a:t>tener Internet </a:t>
            </a:r>
            <a:r>
              <a:rPr lang="es-MX" dirty="0">
                <a:solidFill>
                  <a:srgbClr val="001F60"/>
                </a:solidFill>
              </a:rPr>
              <a:t>alámbrica particular autorizada previamente por la </a:t>
            </a:r>
            <a:r>
              <a:rPr lang="es-MX" dirty="0" err="1">
                <a:solidFill>
                  <a:srgbClr val="001F60"/>
                </a:solidFill>
              </a:rPr>
              <a:t>D.Int.A</a:t>
            </a:r>
            <a:r>
              <a:rPr lang="es-MX" dirty="0" smtClean="0">
                <a:solidFill>
                  <a:srgbClr val="001F60"/>
                </a:solidFill>
              </a:rPr>
              <a:t>., según </a:t>
            </a:r>
            <a:r>
              <a:rPr lang="es-MX" dirty="0">
                <a:solidFill>
                  <a:srgbClr val="001F60"/>
                </a:solidFill>
              </a:rPr>
              <a:t>corresponda</a:t>
            </a:r>
            <a:r>
              <a:rPr lang="es-MX" dirty="0" smtClean="0">
                <a:solidFill>
                  <a:srgbClr val="001F60"/>
                </a:solidFill>
              </a:rPr>
              <a:t>.</a:t>
            </a:r>
          </a:p>
          <a:p>
            <a:pPr marL="342900" indent="-342900" algn="just">
              <a:buFont typeface="+mj-lt"/>
              <a:buAutoNum type="alphaUcPeriod" startAt="2"/>
            </a:pPr>
            <a:endParaRPr lang="es-MX" dirty="0">
              <a:solidFill>
                <a:srgbClr val="001F6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MX" dirty="0">
                <a:solidFill>
                  <a:srgbClr val="00B050"/>
                </a:solidFill>
              </a:rPr>
              <a:t>OPI Nº </a:t>
            </a:r>
            <a:r>
              <a:rPr lang="es-MX" dirty="0" smtClean="0">
                <a:solidFill>
                  <a:srgbClr val="00B050"/>
                </a:solidFill>
              </a:rPr>
              <a:t>200/45.</a:t>
            </a:r>
            <a:endParaRPr lang="es-MX" dirty="0">
              <a:solidFill>
                <a:srgbClr val="00B050"/>
              </a:solidFill>
            </a:endParaRPr>
          </a:p>
          <a:p>
            <a:pPr marL="342900" indent="-342900" algn="just">
              <a:buFont typeface="+mj-lt"/>
              <a:buAutoNum type="alphaUcPeriod" startAt="2"/>
            </a:pP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/>
          <a:srcRect l="24296" t="16658" r="25493" b="19369"/>
          <a:stretch/>
        </p:blipFill>
        <p:spPr>
          <a:xfrm>
            <a:off x="5524420" y="1245765"/>
            <a:ext cx="6230040" cy="44649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743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0" y="1061099"/>
            <a:ext cx="9650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8"/>
            </a:pPr>
            <a:r>
              <a:rPr lang="es-MX" dirty="0" smtClean="0">
                <a:solidFill>
                  <a:srgbClr val="001F60"/>
                </a:solidFill>
              </a:rPr>
              <a:t>Repartición </a:t>
            </a:r>
            <a:r>
              <a:rPr lang="es-MX" dirty="0">
                <a:solidFill>
                  <a:srgbClr val="001F60"/>
                </a:solidFill>
              </a:rPr>
              <a:t>cuenta con las siguientes O.P.I</a:t>
            </a:r>
            <a:r>
              <a:rPr lang="es-MX" dirty="0" smtClean="0">
                <a:solidFill>
                  <a:srgbClr val="001F60"/>
                </a:solidFill>
              </a:rPr>
              <a:t>.:	</a:t>
            </a:r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828712" y="1724704"/>
            <a:ext cx="43569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lphaUcPeriod" startAt="3"/>
            </a:pPr>
            <a:r>
              <a:rPr lang="es-MX" dirty="0">
                <a:solidFill>
                  <a:srgbClr val="001F60"/>
                </a:solidFill>
              </a:rPr>
              <a:t>Fija Plan de Instrucción a desarrollarse periódicamente, basadas </a:t>
            </a:r>
            <a:r>
              <a:rPr lang="es-MX" dirty="0" smtClean="0">
                <a:solidFill>
                  <a:srgbClr val="001F60"/>
                </a:solidFill>
              </a:rPr>
              <a:t>en normativa </a:t>
            </a:r>
            <a:r>
              <a:rPr lang="es-MX" dirty="0">
                <a:solidFill>
                  <a:srgbClr val="001F60"/>
                </a:solidFill>
              </a:rPr>
              <a:t>Institucional de Seguridad Informática, obligaciones</a:t>
            </a:r>
            <a:r>
              <a:rPr lang="es-MX" dirty="0" smtClean="0">
                <a:solidFill>
                  <a:srgbClr val="001F60"/>
                </a:solidFill>
              </a:rPr>
              <a:t>, privilegios </a:t>
            </a:r>
            <a:r>
              <a:rPr lang="es-MX" dirty="0">
                <a:solidFill>
                  <a:srgbClr val="001F60"/>
                </a:solidFill>
              </a:rPr>
              <a:t>y responsabilidades del usuario de la red Reservada</a:t>
            </a:r>
            <a:r>
              <a:rPr lang="es-MX" dirty="0" smtClean="0">
                <a:solidFill>
                  <a:srgbClr val="001F60"/>
                </a:solidFill>
              </a:rPr>
              <a:t>.</a:t>
            </a:r>
          </a:p>
          <a:p>
            <a:pPr marL="342900" indent="-342900" algn="just">
              <a:buFont typeface="+mj-lt"/>
              <a:buAutoNum type="alphaUcPeriod" startAt="3"/>
            </a:pPr>
            <a:endParaRPr lang="es-MX" dirty="0">
              <a:solidFill>
                <a:srgbClr val="001F6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MX" dirty="0">
                <a:solidFill>
                  <a:srgbClr val="00B050"/>
                </a:solidFill>
              </a:rPr>
              <a:t>OPI Nº </a:t>
            </a:r>
            <a:r>
              <a:rPr lang="es-MX" dirty="0" smtClean="0">
                <a:solidFill>
                  <a:srgbClr val="00B050"/>
                </a:solidFill>
              </a:rPr>
              <a:t>200/44.</a:t>
            </a:r>
            <a:endParaRPr lang="es-MX" dirty="0">
              <a:solidFill>
                <a:srgbClr val="00B050"/>
              </a:solidFill>
            </a:endParaRPr>
          </a:p>
          <a:p>
            <a:pPr marL="342900" indent="-342900" algn="just">
              <a:buFont typeface="+mj-lt"/>
              <a:buAutoNum type="alphaUcPeriod" startAt="3"/>
            </a:pP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/>
          <a:srcRect l="24447" t="17018" r="25658" b="21281"/>
          <a:stretch/>
        </p:blipFill>
        <p:spPr>
          <a:xfrm>
            <a:off x="5451460" y="1312738"/>
            <a:ext cx="6183328" cy="4301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190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0" y="1061099"/>
            <a:ext cx="9650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8"/>
            </a:pPr>
            <a:r>
              <a:rPr lang="es-MX" dirty="0" smtClean="0">
                <a:solidFill>
                  <a:srgbClr val="001F60"/>
                </a:solidFill>
              </a:rPr>
              <a:t>Repartición </a:t>
            </a:r>
            <a:r>
              <a:rPr lang="es-MX" dirty="0">
                <a:solidFill>
                  <a:srgbClr val="001F60"/>
                </a:solidFill>
              </a:rPr>
              <a:t>cuenta con las siguientes O.P.I</a:t>
            </a:r>
            <a:r>
              <a:rPr lang="es-MX" dirty="0" smtClean="0">
                <a:solidFill>
                  <a:srgbClr val="001F60"/>
                </a:solidFill>
              </a:rPr>
              <a:t>.:	</a:t>
            </a:r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828711" y="1724704"/>
            <a:ext cx="43208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lphaUcPeriod" startAt="4"/>
            </a:pPr>
            <a:r>
              <a:rPr lang="es-MX" dirty="0">
                <a:solidFill>
                  <a:srgbClr val="001F60"/>
                </a:solidFill>
              </a:rPr>
              <a:t>Dicta Normas para regular el uso y empleo de Dispositivos </a:t>
            </a:r>
            <a:r>
              <a:rPr lang="es-MX" dirty="0" smtClean="0">
                <a:solidFill>
                  <a:srgbClr val="001F60"/>
                </a:solidFill>
              </a:rPr>
              <a:t>Electrónicos Personales </a:t>
            </a:r>
            <a:r>
              <a:rPr lang="es-MX" dirty="0">
                <a:solidFill>
                  <a:srgbClr val="001F60"/>
                </a:solidFill>
              </a:rPr>
              <a:t>(D.E.P.) en la UU.RR</a:t>
            </a:r>
            <a:r>
              <a:rPr lang="es-MX" dirty="0" smtClean="0">
                <a:solidFill>
                  <a:srgbClr val="001F60"/>
                </a:solidFill>
              </a:rPr>
              <a:t>.</a:t>
            </a:r>
          </a:p>
          <a:p>
            <a:pPr marL="342900" indent="-342900" algn="just">
              <a:buFont typeface="+mj-lt"/>
              <a:buAutoNum type="alphaUcPeriod" startAt="4"/>
            </a:pPr>
            <a:endParaRPr lang="es-MX" dirty="0">
              <a:solidFill>
                <a:srgbClr val="001F6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s-MX" dirty="0">
                <a:solidFill>
                  <a:srgbClr val="00B050"/>
                </a:solidFill>
              </a:rPr>
              <a:t>OPI Nº </a:t>
            </a:r>
            <a:r>
              <a:rPr lang="es-MX" dirty="0" smtClean="0">
                <a:solidFill>
                  <a:srgbClr val="00B050"/>
                </a:solidFill>
              </a:rPr>
              <a:t>200/47.</a:t>
            </a:r>
            <a:endParaRPr lang="es-MX" dirty="0">
              <a:solidFill>
                <a:srgbClr val="00B050"/>
              </a:solidFill>
            </a:endParaRPr>
          </a:p>
          <a:p>
            <a:pPr marL="342900" indent="-342900" algn="just">
              <a:buFont typeface="+mj-lt"/>
              <a:buAutoNum type="alphaUcPeriod" startAt="4"/>
            </a:pP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/>
          <a:srcRect l="25079" t="16176" r="24789" b="20105"/>
          <a:stretch/>
        </p:blipFill>
        <p:spPr>
          <a:xfrm>
            <a:off x="5654106" y="1459560"/>
            <a:ext cx="5836022" cy="41725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258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28710" y="1061099"/>
            <a:ext cx="9650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8"/>
            </a:pPr>
            <a:r>
              <a:rPr lang="es-MX" dirty="0" smtClean="0">
                <a:solidFill>
                  <a:srgbClr val="001F60"/>
                </a:solidFill>
              </a:rPr>
              <a:t>Repartición </a:t>
            </a:r>
            <a:r>
              <a:rPr lang="es-MX" dirty="0">
                <a:solidFill>
                  <a:srgbClr val="001F60"/>
                </a:solidFill>
              </a:rPr>
              <a:t>cuenta con las siguientes O.P.I</a:t>
            </a:r>
            <a:r>
              <a:rPr lang="es-MX" dirty="0" smtClean="0">
                <a:solidFill>
                  <a:srgbClr val="001F60"/>
                </a:solidFill>
              </a:rPr>
              <a:t>.:	</a:t>
            </a:r>
            <a:endParaRPr lang="es-CL" dirty="0" smtClean="0">
              <a:solidFill>
                <a:srgbClr val="001F6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828710" y="1680588"/>
            <a:ext cx="44170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lphaUcPeriod" startAt="5"/>
            </a:pPr>
            <a:r>
              <a:rPr lang="es-MX" dirty="0">
                <a:solidFill>
                  <a:srgbClr val="001F60"/>
                </a:solidFill>
              </a:rPr>
              <a:t>Fija normas para regular el acceso a las UU.RR. de </a:t>
            </a:r>
            <a:r>
              <a:rPr lang="es-MX" dirty="0" smtClean="0">
                <a:solidFill>
                  <a:srgbClr val="001F60"/>
                </a:solidFill>
              </a:rPr>
              <a:t>Equipos particulares </a:t>
            </a:r>
            <a:r>
              <a:rPr lang="es-MX" dirty="0">
                <a:solidFill>
                  <a:srgbClr val="001F60"/>
                </a:solidFill>
              </a:rPr>
              <a:t>considerando, entre otros:</a:t>
            </a:r>
          </a:p>
          <a:p>
            <a:pPr algn="just"/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001F60"/>
                </a:solidFill>
              </a:rPr>
              <a:t>Autorización del Mando a través de Resolución.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Constancia </a:t>
            </a:r>
            <a:r>
              <a:rPr lang="es-MX" dirty="0">
                <a:solidFill>
                  <a:srgbClr val="001F60"/>
                </a:solidFill>
              </a:rPr>
              <a:t>firmada por el usuario aceptando las restricciones </a:t>
            </a:r>
            <a:r>
              <a:rPr lang="es-MX" dirty="0" smtClean="0">
                <a:solidFill>
                  <a:srgbClr val="001F60"/>
                </a:solidFill>
              </a:rPr>
              <a:t>y controles </a:t>
            </a:r>
            <a:r>
              <a:rPr lang="es-MX" dirty="0">
                <a:solidFill>
                  <a:srgbClr val="001F60"/>
                </a:solidFill>
              </a:rPr>
              <a:t>de seguridad a </a:t>
            </a:r>
            <a:r>
              <a:rPr lang="es-MX" dirty="0" smtClean="0">
                <a:solidFill>
                  <a:srgbClr val="001F60"/>
                </a:solidFill>
              </a:rPr>
              <a:t>	   que </a:t>
            </a:r>
            <a:r>
              <a:rPr lang="es-MX" dirty="0">
                <a:solidFill>
                  <a:srgbClr val="001F60"/>
                </a:solidFill>
              </a:rPr>
              <a:t>será sometido su </a:t>
            </a:r>
            <a:r>
              <a:rPr lang="es-MX" dirty="0" smtClean="0">
                <a:solidFill>
                  <a:srgbClr val="001F60"/>
                </a:solidFill>
              </a:rPr>
              <a:t>dispositivo.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Lugares </a:t>
            </a:r>
            <a:r>
              <a:rPr lang="es-MX" dirty="0">
                <a:solidFill>
                  <a:srgbClr val="001F60"/>
                </a:solidFill>
              </a:rPr>
              <a:t>de uso.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Restricciones </a:t>
            </a:r>
            <a:r>
              <a:rPr lang="es-MX" dirty="0">
                <a:solidFill>
                  <a:srgbClr val="001F60"/>
                </a:solidFill>
              </a:rPr>
              <a:t>y prohibiciones de uso.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Controles.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MX" dirty="0">
              <a:solidFill>
                <a:srgbClr val="001F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MX" dirty="0">
                <a:solidFill>
                  <a:srgbClr val="00B050"/>
                </a:solidFill>
              </a:rPr>
              <a:t>OPI Nº </a:t>
            </a:r>
            <a:r>
              <a:rPr lang="es-MX" dirty="0" smtClean="0">
                <a:solidFill>
                  <a:srgbClr val="00B050"/>
                </a:solidFill>
              </a:rPr>
              <a:t>200/47.</a:t>
            </a:r>
            <a:endParaRPr lang="es-MX" dirty="0">
              <a:solidFill>
                <a:srgbClr val="00B05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/>
          <a:srcRect l="15605" t="17123" r="16974" b="5655"/>
          <a:stretch/>
        </p:blipFill>
        <p:spPr>
          <a:xfrm>
            <a:off x="5481918" y="1306192"/>
            <a:ext cx="6388615" cy="41159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52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28712" y="1298525"/>
            <a:ext cx="965079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9"/>
            </a:pPr>
            <a:r>
              <a:rPr lang="es-MX" dirty="0">
                <a:solidFill>
                  <a:srgbClr val="001F60"/>
                </a:solidFill>
              </a:rPr>
              <a:t>Los Servidores de dominio/documentos, estaciones de trabajo, </a:t>
            </a:r>
            <a:r>
              <a:rPr lang="es-MX" dirty="0" smtClean="0">
                <a:solidFill>
                  <a:srgbClr val="001F60"/>
                </a:solidFill>
              </a:rPr>
              <a:t>poseen Sistemas </a:t>
            </a:r>
            <a:r>
              <a:rPr lang="es-MX" dirty="0">
                <a:solidFill>
                  <a:srgbClr val="001F60"/>
                </a:solidFill>
              </a:rPr>
              <a:t>Operativos que consideran: </a:t>
            </a:r>
            <a:endParaRPr lang="es-MX" dirty="0" smtClean="0">
              <a:solidFill>
                <a:srgbClr val="001F60"/>
              </a:solidFill>
            </a:endParaRPr>
          </a:p>
          <a:p>
            <a:pPr algn="just"/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Control </a:t>
            </a:r>
            <a:r>
              <a:rPr lang="es-MX" dirty="0">
                <a:solidFill>
                  <a:srgbClr val="001F60"/>
                </a:solidFill>
              </a:rPr>
              <a:t>de Inicio de Sesión (local o en red</a:t>
            </a:r>
            <a:r>
              <a:rPr lang="es-MX" dirty="0" smtClean="0">
                <a:solidFill>
                  <a:srgbClr val="001F60"/>
                </a:solidFill>
              </a:rPr>
              <a:t>). </a:t>
            </a:r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Habilitación </a:t>
            </a:r>
            <a:r>
              <a:rPr lang="es-MX" dirty="0">
                <a:solidFill>
                  <a:srgbClr val="001F60"/>
                </a:solidFill>
              </a:rPr>
              <a:t>de mecanismos de seguridad que permitan identificar </a:t>
            </a:r>
            <a:r>
              <a:rPr lang="es-MX" dirty="0" smtClean="0">
                <a:solidFill>
                  <a:srgbClr val="001F60"/>
                </a:solidFill>
              </a:rPr>
              <a:t>y alertar comportamiento </a:t>
            </a:r>
            <a:r>
              <a:rPr lang="es-MX" dirty="0">
                <a:solidFill>
                  <a:srgbClr val="001F60"/>
                </a:solidFill>
              </a:rPr>
              <a:t>anormal de o los usuarios</a:t>
            </a:r>
            <a:r>
              <a:rPr lang="es-MX" dirty="0" smtClean="0">
                <a:solidFill>
                  <a:srgbClr val="001F60"/>
                </a:solidFill>
              </a:rPr>
              <a:t>.  </a:t>
            </a:r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Firewall </a:t>
            </a:r>
            <a:r>
              <a:rPr lang="es-MX" dirty="0">
                <a:solidFill>
                  <a:srgbClr val="001F60"/>
                </a:solidFill>
              </a:rPr>
              <a:t>de Windows</a:t>
            </a:r>
            <a:r>
              <a:rPr lang="es-MX" dirty="0" smtClean="0">
                <a:solidFill>
                  <a:srgbClr val="001F60"/>
                </a:solidFill>
              </a:rPr>
              <a:t>.  </a:t>
            </a:r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Proxy. </a:t>
            </a:r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Parche </a:t>
            </a:r>
            <a:r>
              <a:rPr lang="es-MX" dirty="0">
                <a:solidFill>
                  <a:srgbClr val="001F60"/>
                </a:solidFill>
              </a:rPr>
              <a:t>SUS</a:t>
            </a:r>
            <a:r>
              <a:rPr lang="es-MX" dirty="0" smtClean="0">
                <a:solidFill>
                  <a:srgbClr val="001F60"/>
                </a:solidFill>
              </a:rPr>
              <a:t>. </a:t>
            </a:r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OCS </a:t>
            </a:r>
            <a:r>
              <a:rPr lang="es-MX" dirty="0" err="1">
                <a:solidFill>
                  <a:srgbClr val="001F60"/>
                </a:solidFill>
              </a:rPr>
              <a:t>Inventory</a:t>
            </a:r>
            <a:r>
              <a:rPr lang="es-MX" dirty="0" smtClean="0">
                <a:solidFill>
                  <a:srgbClr val="001F60"/>
                </a:solidFill>
              </a:rPr>
              <a:t>.(Aranda) </a:t>
            </a:r>
            <a:endParaRPr lang="es-MX" dirty="0">
              <a:solidFill>
                <a:srgbClr val="001F60"/>
              </a:solidFill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DLP</a:t>
            </a:r>
            <a:r>
              <a:rPr lang="es-MX" dirty="0">
                <a:solidFill>
                  <a:srgbClr val="001F60"/>
                </a:solidFill>
              </a:rPr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001F60"/>
                </a:solidFill>
              </a:rPr>
              <a:t>Antivirus	</a:t>
            </a:r>
            <a:endParaRPr lang="es-CL" dirty="0" smtClean="0">
              <a:solidFill>
                <a:srgbClr val="001F60"/>
              </a:solidFill>
            </a:endParaRPr>
          </a:p>
        </p:txBody>
      </p:sp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115" y="88759"/>
            <a:ext cx="3612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ESTADO DE AVANCE FASE 2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4453" y="4369623"/>
            <a:ext cx="319177" cy="31917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5395" y="4074510"/>
            <a:ext cx="319177" cy="319177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7013" y="2952666"/>
            <a:ext cx="319177" cy="319177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3782" y="2167976"/>
            <a:ext cx="319177" cy="319177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6601" y="3833755"/>
            <a:ext cx="319177" cy="319177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2784" y="3253935"/>
            <a:ext cx="319177" cy="319177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86409" y="3514578"/>
            <a:ext cx="319177" cy="319177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5778" y="2692173"/>
            <a:ext cx="319177" cy="31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8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904875" y="2223771"/>
            <a:ext cx="8101012" cy="274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ORGANIZACIÓN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DIAGRAMA FÍSICO Y LÓGICO. 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s-MX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SITUACIONES RELEVANTES.</a:t>
            </a:r>
            <a:endParaRPr lang="es-CL" altLang="es-CL" sz="2400" b="1" i="1" dirty="0" smtClean="0">
              <a:solidFill>
                <a:srgbClr val="001F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43" y="1717873"/>
            <a:ext cx="4357614" cy="2777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924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20658" t="18307" r="22026" b="9285"/>
          <a:stretch/>
        </p:blipFill>
        <p:spPr>
          <a:xfrm>
            <a:off x="936959" y="831621"/>
            <a:ext cx="10240553" cy="5287826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0601" y="97405"/>
            <a:ext cx="4026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s-MX" altLang="es-CL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DIAGRAMA FÍSICO Y LÓGICO 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64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22868" t="16575" r="24237" b="11566"/>
          <a:stretch/>
        </p:blipFill>
        <p:spPr>
          <a:xfrm>
            <a:off x="117475" y="1147205"/>
            <a:ext cx="6119523" cy="4676411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0601" y="97405"/>
            <a:ext cx="4026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s-MX" altLang="es-CL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DIAGRAMA FÍSICO Y LÓGICO 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9"/>
          <a:srcRect l="23026" t="17109" r="24316" b="12562"/>
          <a:stretch/>
        </p:blipFill>
        <p:spPr>
          <a:xfrm>
            <a:off x="6092207" y="1152601"/>
            <a:ext cx="6060175" cy="455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7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23191" t="21317" r="24467" b="8138"/>
          <a:stretch/>
        </p:blipFill>
        <p:spPr>
          <a:xfrm>
            <a:off x="6183660" y="1164094"/>
            <a:ext cx="5723341" cy="433894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23105" t="16826" r="24473" b="11508"/>
          <a:stretch/>
        </p:blipFill>
        <p:spPr>
          <a:xfrm>
            <a:off x="372061" y="1285165"/>
            <a:ext cx="5526600" cy="4249943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9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0601" y="97405"/>
            <a:ext cx="4026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s-MX" altLang="es-CL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DIAGRAMA FÍSICO Y LÓGICO 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92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36211" t="16035" r="30553" b="17859"/>
          <a:stretch/>
        </p:blipFill>
        <p:spPr>
          <a:xfrm>
            <a:off x="6294855" y="662277"/>
            <a:ext cx="4583164" cy="5127481"/>
          </a:xfrm>
          <a:prstGeom prst="rect">
            <a:avLst/>
          </a:prstGeom>
        </p:spPr>
      </p:pic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8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0601" y="97405"/>
            <a:ext cx="4026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s-MX" altLang="es-CL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DIAGRAMA FÍSICO Y LÓGICO 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9"/>
          <a:srcRect l="33053" t="19072" r="30236" b="12999"/>
          <a:stretch/>
        </p:blipFill>
        <p:spPr>
          <a:xfrm>
            <a:off x="1022350" y="697790"/>
            <a:ext cx="5211739" cy="5424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8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904875" y="2223771"/>
            <a:ext cx="8101012" cy="2748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marL="457200" indent="-45561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ORGANIZACIÓN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s-CL" altLang="es-CL" sz="2400" b="1" i="1" dirty="0" smtClean="0">
                <a:solidFill>
                  <a:srgbClr val="001F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DIAGRAMA FÍSICO Y LÓGICO. </a:t>
            </a:r>
          </a:p>
          <a:p>
            <a:pPr marL="1587" indent="0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rgbClr val="001F60"/>
              </a:buClr>
              <a:buSzPct val="100000"/>
              <a:defRPr/>
            </a:pPr>
            <a:r>
              <a:rPr lang="es-CL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s-MX" altLang="es-CL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SITUACIONES RELEVANTES.</a:t>
            </a:r>
            <a:endParaRPr lang="es-CL" altLang="es-CL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b="1" i="1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454025"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100000"/>
              <a:defRPr/>
            </a:pPr>
            <a:endParaRPr lang="es-CL" altLang="es-CL" sz="2400" dirty="0" smtClean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5838" y="74282"/>
            <a:ext cx="1475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TEMARIO</a:t>
            </a:r>
            <a:r>
              <a:rPr lang="es-MX" altLang="es-CL" sz="2400" b="1" dirty="0" smtClean="0">
                <a:solidFill>
                  <a:srgbClr val="FFFF00"/>
                </a:solidFill>
              </a:rPr>
              <a:t> </a:t>
            </a: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43" y="1717873"/>
            <a:ext cx="4357614" cy="2777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473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2">
            <a:extLst>
              <a:ext uri="{FF2B5EF4-FFF2-40B4-BE49-F238E27FC236}">
                <a16:creationId xmlns:a16="http://schemas.microsoft.com/office/drawing/2014/main" xmlns="" id="{98B9747F-14CF-8948-8807-24EEBB0F3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30" name="Picture 2" descr="Imagen relacionada">
            <a:extLst>
              <a:ext uri="{FF2B5EF4-FFF2-40B4-BE49-F238E27FC236}">
                <a16:creationId xmlns:a16="http://schemas.microsoft.com/office/drawing/2014/main" xmlns="" id="{5D949DEA-05E3-6F4C-8CEA-876B4E142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32" name="Imagen 14">
            <a:extLst>
              <a:ext uri="{FF2B5EF4-FFF2-40B4-BE49-F238E27FC236}">
                <a16:creationId xmlns:a16="http://schemas.microsoft.com/office/drawing/2014/main" xmlns="" id="{ED09B215-C089-D44D-A0E6-F3CB89EAC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700" y="6246813"/>
            <a:ext cx="735013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Elipse 34">
            <a:extLst>
              <a:ext uri="{FF2B5EF4-FFF2-40B4-BE49-F238E27FC236}"/>
            </a:extLst>
          </p:cNvPr>
          <p:cNvSpPr/>
          <p:nvPr/>
        </p:nvSpPr>
        <p:spPr>
          <a:xfrm>
            <a:off x="11634788" y="6384925"/>
            <a:ext cx="338137" cy="3175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1200" dirty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6206490"/>
            <a:ext cx="12238090" cy="651510"/>
            <a:chOff x="0" y="6302612"/>
            <a:chExt cx="12192000" cy="555388"/>
          </a:xfrm>
        </p:grpSpPr>
        <p:sp>
          <p:nvSpPr>
            <p:cNvPr id="80" name="Rectángulo 13">
              <a:extLst>
                <a:ext uri="{FF2B5EF4-FFF2-40B4-BE49-F238E27FC236}">
                  <a16:creationId xmlns="" xmlns:a16="http://schemas.microsoft.com/office/drawing/2014/main" id="{43884BE3-EE01-403E-A374-27AFB9E6CE59}"/>
                </a:ext>
              </a:extLst>
            </p:cNvPr>
            <p:cNvSpPr/>
            <p:nvPr/>
          </p:nvSpPr>
          <p:spPr>
            <a:xfrm>
              <a:off x="0" y="6351072"/>
              <a:ext cx="12192000" cy="506928"/>
            </a:xfrm>
            <a:prstGeom prst="rect">
              <a:avLst/>
            </a:prstGeom>
            <a:solidFill>
              <a:srgbClr val="01189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</a:pPr>
              <a:r>
                <a:rPr lang="es-CL" sz="1100" dirty="0">
                  <a:latin typeface="Arial" panose="020B0604020202020204" pitchFamily="34" charset="0"/>
                  <a:cs typeface="Arial" panose="020B0604020202020204" pitchFamily="34" charset="0"/>
                </a:rPr>
                <a:t>HONOR		LEALTAD		         VALENTÍA	         INTEGRIDAD		  DEBER</a:t>
              </a:r>
            </a:p>
          </p:txBody>
        </p:sp>
        <p:sp>
          <p:nvSpPr>
            <p:cNvPr id="81" name="Proceso alternativo 7">
              <a:extLst>
                <a:ext uri="{FF2B5EF4-FFF2-40B4-BE49-F238E27FC236}">
                  <a16:creationId xmlns="" xmlns:a16="http://schemas.microsoft.com/office/drawing/2014/main" id="{1B87290E-2BF7-4238-BEBA-3C907A18543A}"/>
                </a:ext>
              </a:extLst>
            </p:cNvPr>
            <p:cNvSpPr/>
            <p:nvPr/>
          </p:nvSpPr>
          <p:spPr>
            <a:xfrm flipV="1">
              <a:off x="0" y="6302612"/>
              <a:ext cx="12192000" cy="50223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pic>
        <p:nvPicPr>
          <p:cNvPr id="42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sp>
        <p:nvSpPr>
          <p:cNvPr id="36" name="CuadroTexto 9">
            <a:extLst>
              <a:ext uri="{FF2B5EF4-FFF2-40B4-BE49-F238E27FC236}">
                <a16:creationId xmlns:a16="http://schemas.microsoft.com/office/drawing/2014/main" xmlns="" id="{80C86321-EC94-114D-A49B-98D1BFE28F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567" y="97405"/>
            <a:ext cx="371229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SITUACIONES </a:t>
            </a:r>
            <a:r>
              <a:rPr lang="es-MX" altLang="es-CL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RELEVANTES</a:t>
            </a:r>
            <a:endParaRPr lang="es-MX" altLang="es-CL" sz="24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CL" altLang="es-CL" sz="1800" b="1" dirty="0">
              <a:solidFill>
                <a:schemeClr val="bg1"/>
              </a:solidFill>
            </a:endParaRPr>
          </a:p>
        </p:txBody>
      </p:sp>
      <p:pic>
        <p:nvPicPr>
          <p:cNvPr id="37" name="Imagen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13" y="9236"/>
            <a:ext cx="7334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04875" y="1367135"/>
            <a:ext cx="86722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solidFill>
                  <a:srgbClr val="001F60"/>
                </a:solidFill>
              </a:rPr>
              <a:t>Ultima revista ACIZ ZONAL; Sin observaciones.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solidFill>
                  <a:srgbClr val="001F60"/>
                </a:solidFill>
              </a:rPr>
              <a:t>No se registraron incidentes de seguridad informática en los últimos 12 meses.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solidFill>
                  <a:srgbClr val="001F60"/>
                </a:solidFill>
              </a:rPr>
              <a:t>Mediante mensaje DIRECTEMAR 021508 AGO 2024, se efectuará renovación y certificación cableado estructural de la Repartición. Control de los trabajos ENC. JURISDICCIONAL MARITGOBAYS.    </a:t>
            </a:r>
            <a:endParaRPr lang="es-CL" dirty="0">
              <a:solidFill>
                <a:srgbClr val="001F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2B302CBA-8FEC-A14A-B171-63C6F442032C}"/>
              </a:ext>
            </a:extLst>
          </p:cNvPr>
          <p:cNvSpPr/>
          <p:nvPr/>
        </p:nvSpPr>
        <p:spPr>
          <a:xfrm>
            <a:off x="-7938" y="6262688"/>
            <a:ext cx="12192001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P A T R I O T I S M 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prstClr val="white"/>
                </a:solidFill>
              </a:rPr>
              <a:t>HONOR		LEALTAD		         VALENTÍA	         INTEGRIDAD		  DEBER</a:t>
            </a:r>
          </a:p>
        </p:txBody>
      </p:sp>
      <p:pic>
        <p:nvPicPr>
          <p:cNvPr id="15364" name="Picture 2">
            <a:extLst>
              <a:ext uri="{FF2B5EF4-FFF2-40B4-BE49-F238E27FC236}">
                <a16:creationId xmlns:a16="http://schemas.microsoft.com/office/drawing/2014/main" xmlns="" id="{12BCD052-77E7-A044-935F-8148F01D1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56"/>
          <a:stretch>
            <a:fillRect/>
          </a:stretch>
        </p:blipFill>
        <p:spPr bwMode="auto">
          <a:xfrm>
            <a:off x="20638" y="25400"/>
            <a:ext cx="121634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89C531F6-5BED-0A4F-88F2-3B4FA8FFE44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xmlns="" id="{35D435E9-E6F4-0B4B-A9FB-8C0516AF6462}"/>
              </a:ext>
            </a:extLst>
          </p:cNvPr>
          <p:cNvCxnSpPr/>
          <p:nvPr/>
        </p:nvCxnSpPr>
        <p:spPr>
          <a:xfrm>
            <a:off x="11113" y="6353175"/>
            <a:ext cx="12192000" cy="238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xmlns="" id="{17E9DEFE-8688-0B4A-8C91-AE380DBB01FC}"/>
              </a:ext>
            </a:extLst>
          </p:cNvPr>
          <p:cNvCxnSpPr/>
          <p:nvPr/>
        </p:nvCxnSpPr>
        <p:spPr>
          <a:xfrm>
            <a:off x="-14288" y="609600"/>
            <a:ext cx="12192001" cy="23813"/>
          </a:xfrm>
          <a:prstGeom prst="line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2" descr="Imagen relacionada">
            <a:extLst>
              <a:ext uri="{FF2B5EF4-FFF2-40B4-BE49-F238E27FC236}">
                <a16:creationId xmlns:a16="http://schemas.microsoft.com/office/drawing/2014/main" xmlns="" id="{9D432545-9A84-9D4F-B2F7-8A4D1E4D3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33338"/>
            <a:ext cx="7874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Imagen 8">
            <a:extLst>
              <a:ext uri="{FF2B5EF4-FFF2-40B4-BE49-F238E27FC236}">
                <a16:creationId xmlns:a16="http://schemas.microsoft.com/office/drawing/2014/main" xmlns="" id="{C75549AC-0D31-D04B-B43C-549A87716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514" y="90487"/>
            <a:ext cx="657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CuadroTexto 9">
            <a:extLst>
              <a:ext uri="{FF2B5EF4-FFF2-40B4-BE49-F238E27FC236}">
                <a16:creationId xmlns:a16="http://schemas.microsoft.com/office/drawing/2014/main" xmlns="" id="{3A40A43E-0D9B-C046-9BB0-97FE7F5D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398" y="-23813"/>
            <a:ext cx="32570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ARMADA DE CHILE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chemeClr val="bg1"/>
                </a:solidFill>
              </a:rPr>
              <a:t>GOBERNACIÓN MARÍTIMA DE </a:t>
            </a:r>
            <a:r>
              <a:rPr lang="es-CL" altLang="es-CL" sz="1200" b="1" dirty="0" smtClean="0">
                <a:solidFill>
                  <a:schemeClr val="bg1"/>
                </a:solidFill>
              </a:rPr>
              <a:t>AYSÉN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MX" altLang="es-CL" sz="1200" b="1" dirty="0" smtClean="0">
                <a:solidFill>
                  <a:schemeClr val="bg1"/>
                </a:solidFill>
              </a:rPr>
              <a:t>CAPITANÍA DE PUERTO DE PUERTO CHACABUCO</a:t>
            </a:r>
            <a:endParaRPr lang="es-CL" altLang="es-CL" sz="1200" b="1" dirty="0">
              <a:solidFill>
                <a:schemeClr val="bg1"/>
              </a:solidFill>
            </a:endParaRPr>
          </a:p>
        </p:txBody>
      </p:sp>
      <p:sp>
        <p:nvSpPr>
          <p:cNvPr id="15373" name="CuadroTexto 63">
            <a:extLst>
              <a:ext uri="{FF2B5EF4-FFF2-40B4-BE49-F238E27FC236}">
                <a16:creationId xmlns:a16="http://schemas.microsoft.com/office/drawing/2014/main" xmlns="" id="{E7A06379-66DF-294A-B256-1BADCF48E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4663" y="5521325"/>
            <a:ext cx="20462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CONCLUSIONES</a:t>
            </a:r>
          </a:p>
        </p:txBody>
      </p:sp>
      <p:pic>
        <p:nvPicPr>
          <p:cNvPr id="15374" name="Imagen 65">
            <a:extLst>
              <a:ext uri="{FF2B5EF4-FFF2-40B4-BE49-F238E27FC236}">
                <a16:creationId xmlns:a16="http://schemas.microsoft.com/office/drawing/2014/main" xmlns="" id="{A11459FD-B76F-7046-BE1A-853DAA4BE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89169" r="381" b="5122"/>
          <a:stretch>
            <a:fillRect/>
          </a:stretch>
        </p:blipFill>
        <p:spPr bwMode="auto">
          <a:xfrm>
            <a:off x="34925" y="6403975"/>
            <a:ext cx="1214278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8"/>
          <p:cNvPicPr/>
          <p:nvPr/>
        </p:nvPicPr>
        <p:blipFill>
          <a:blip r:embed="rId7"/>
          <a:stretch/>
        </p:blipFill>
        <p:spPr>
          <a:xfrm>
            <a:off x="11422738" y="73567"/>
            <a:ext cx="609427" cy="971007"/>
          </a:xfrm>
          <a:prstGeom prst="rect">
            <a:avLst/>
          </a:prstGeom>
          <a:ln w="0">
            <a:noFill/>
          </a:ln>
        </p:spPr>
      </p:pic>
      <p:pic>
        <p:nvPicPr>
          <p:cNvPr id="21" name="Picture 8"/>
          <p:cNvPicPr/>
          <p:nvPr/>
        </p:nvPicPr>
        <p:blipFill>
          <a:blip r:embed="rId7"/>
          <a:stretch/>
        </p:blipFill>
        <p:spPr>
          <a:xfrm>
            <a:off x="8471686" y="770840"/>
            <a:ext cx="1221529" cy="1918192"/>
          </a:xfrm>
          <a:prstGeom prst="rect">
            <a:avLst/>
          </a:prstGeom>
          <a:ln w="0">
            <a:noFill/>
          </a:ln>
        </p:spPr>
      </p:pic>
      <p:pic>
        <p:nvPicPr>
          <p:cNvPr id="22" name="Imagen 14">
            <a:extLst>
              <a:ext uri="{FF2B5EF4-FFF2-40B4-BE49-F238E27FC236}">
                <a16:creationId xmlns:a16="http://schemas.microsoft.com/office/drawing/2014/main" xmlns="" id="{9E8C84E7-4859-1540-8E99-96F1F5E99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83" y="4703021"/>
            <a:ext cx="1301750" cy="109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uadroTexto 3">
            <a:extLst>
              <a:ext uri="{FF2B5EF4-FFF2-40B4-BE49-F238E27FC236}">
                <a16:creationId xmlns:a16="http://schemas.microsoft.com/office/drawing/2014/main" xmlns="" id="{030EAD88-F1E6-9F44-AF40-14B5B0E92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5801" y="3506789"/>
            <a:ext cx="4813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dirty="0" smtClean="0">
                <a:solidFill>
                  <a:srgbClr val="001F60"/>
                </a:solidFill>
                <a:latin typeface="Century Gothic" panose="020B0502020202020204" pitchFamily="34" charset="0"/>
              </a:rPr>
              <a:t>99 </a:t>
            </a:r>
            <a:r>
              <a:rPr lang="es-CL" altLang="es-CL" sz="1800" b="1" dirty="0">
                <a:solidFill>
                  <a:srgbClr val="001F60"/>
                </a:solidFill>
                <a:latin typeface="Century Gothic" panose="020B0502020202020204" pitchFamily="34" charset="0"/>
              </a:rPr>
              <a:t>AÑOS AL  SERVICIO DE LA ARMADA DE CHILE Y DE LA REGIÓN</a:t>
            </a:r>
          </a:p>
        </p:txBody>
      </p:sp>
      <p:sp>
        <p:nvSpPr>
          <p:cNvPr id="25" name="CuadroTexto 6">
            <a:extLst>
              <a:ext uri="{FF2B5EF4-FFF2-40B4-BE49-F238E27FC236}">
                <a16:creationId xmlns:a16="http://schemas.microsoft.com/office/drawing/2014/main" xmlns="" id="{325E4A97-41D2-4140-B7EC-1D289FD59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0783" y="4298437"/>
            <a:ext cx="11913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dirty="0" smtClean="0">
                <a:solidFill>
                  <a:srgbClr val="001F60"/>
                </a:solidFill>
              </a:rPr>
              <a:t>1925-2024</a:t>
            </a:r>
            <a:endParaRPr lang="es-CL" altLang="es-CL" sz="1800" dirty="0">
              <a:solidFill>
                <a:srgbClr val="001F60"/>
              </a:solidFill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xmlns="" id="{298307C7-A9EC-C348-8446-612D586B0813}"/>
              </a:ext>
            </a:extLst>
          </p:cNvPr>
          <p:cNvSpPr txBox="1"/>
          <p:nvPr/>
        </p:nvSpPr>
        <p:spPr>
          <a:xfrm>
            <a:off x="6243241" y="2652712"/>
            <a:ext cx="547297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800" b="1" dirty="0">
                <a:solidFill>
                  <a:srgbClr val="001F60"/>
                </a:solidFill>
                <a:latin typeface="Futura Medium" panose="020B0602020204020303" pitchFamily="34" charset="-79"/>
                <a:cs typeface="Futura Medium" panose="020B0602020204020303" pitchFamily="34" charset="-79"/>
              </a:rPr>
              <a:t>TÉRMINO DE LA EXPOSICIÓN</a:t>
            </a:r>
          </a:p>
        </p:txBody>
      </p:sp>
      <p:pic>
        <p:nvPicPr>
          <p:cNvPr id="29" name="Imagen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60" y="1810894"/>
            <a:ext cx="5093561" cy="3525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51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Exposición QUINZONA</Template>
  <TotalTime>33671</TotalTime>
  <Words>1138</Words>
  <Application>Microsoft Office PowerPoint</Application>
  <PresentationFormat>Panorámica</PresentationFormat>
  <Paragraphs>191</Paragraphs>
  <Slides>24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3" baseType="lpstr">
      <vt:lpstr>Microsoft YaHei</vt:lpstr>
      <vt:lpstr>Abadi MT Condensed Light</vt:lpstr>
      <vt:lpstr>Arial</vt:lpstr>
      <vt:lpstr>Calibri</vt:lpstr>
      <vt:lpstr>Calibri Light</vt:lpstr>
      <vt:lpstr>Century Gothic</vt:lpstr>
      <vt:lpstr>Futura Medium</vt:lpstr>
      <vt:lpstr>Wingdings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Felipe Rodríguez Muñoz</dc:creator>
  <cp:lastModifiedBy>Simón Stuven del Valle</cp:lastModifiedBy>
  <cp:revision>640</cp:revision>
  <cp:lastPrinted>2021-04-23T02:50:54Z</cp:lastPrinted>
  <dcterms:created xsi:type="dcterms:W3CDTF">2021-02-24T21:06:23Z</dcterms:created>
  <dcterms:modified xsi:type="dcterms:W3CDTF">2024-11-13T22:24:15Z</dcterms:modified>
</cp:coreProperties>
</file>