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  <p:sldMasterId id="2147483948" r:id="rId2"/>
  </p:sldMasterIdLst>
  <p:notesMasterIdLst>
    <p:notesMasterId r:id="rId27"/>
  </p:notesMasterIdLst>
  <p:sldIdLst>
    <p:sldId id="339" r:id="rId3"/>
    <p:sldId id="341" r:id="rId4"/>
    <p:sldId id="345" r:id="rId5"/>
    <p:sldId id="346" r:id="rId6"/>
    <p:sldId id="347" r:id="rId7"/>
    <p:sldId id="348" r:id="rId8"/>
    <p:sldId id="349" r:id="rId9"/>
    <p:sldId id="350" r:id="rId10"/>
    <p:sldId id="351" r:id="rId11"/>
    <p:sldId id="352" r:id="rId12"/>
    <p:sldId id="333" r:id="rId13"/>
    <p:sldId id="335" r:id="rId14"/>
    <p:sldId id="299" r:id="rId15"/>
    <p:sldId id="334" r:id="rId16"/>
    <p:sldId id="300" r:id="rId17"/>
    <p:sldId id="380" r:id="rId18"/>
    <p:sldId id="381" r:id="rId19"/>
    <p:sldId id="382" r:id="rId20"/>
    <p:sldId id="302" r:id="rId21"/>
    <p:sldId id="303" r:id="rId22"/>
    <p:sldId id="304" r:id="rId23"/>
    <p:sldId id="305" r:id="rId24"/>
    <p:sldId id="285" r:id="rId25"/>
    <p:sldId id="286" r:id="rId2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4553"/>
    <p:restoredTop sz="92415"/>
  </p:normalViewPr>
  <p:slideViewPr>
    <p:cSldViewPr>
      <p:cViewPr varScale="1">
        <p:scale>
          <a:sx n="95" d="100"/>
          <a:sy n="95" d="100"/>
        </p:scale>
        <p:origin x="200" y="2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881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837701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80222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736645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9492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6759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69471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4371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13808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45332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73085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74266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19918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91238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70957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86427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3874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43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21418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46833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3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70594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2670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785096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3255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0829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26185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5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11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434399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6892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5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7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5" y="6248212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37108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0" y="6041267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  <a:prstGeom prst="rect">
            <a:avLst/>
          </a:prstGeo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56621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162618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25ED48-B20A-4EF6-ABBA-1DA493907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304189-DEF0-4B46-8429-639D0E672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A6127D-20BE-4723-8CC3-BA9207AF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D1066B-B6E5-4086-BE06-F829E5298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454578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19219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65432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5765031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432883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220576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18749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9645363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69692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  <a:prstGeom prst="rect">
            <a:avLst/>
          </a:prstGeo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85563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F699D-1671-4D7B-8D25-8AB54674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0BE5CB0-1D38-46D8-B4DC-DEDCA08A3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1F2CE3-2990-4825-BB8F-F0B2869E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4001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5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3" y="6248211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1940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25-06-24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  <p:extLst>
      <p:ext uri="{BB962C8B-B14F-4D97-AF65-F5344CB8AC3E}">
        <p14:creationId xmlns:p14="http://schemas.microsoft.com/office/powerpoint/2010/main" val="3210198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  <p:sldLayoutId id="2147483960" r:id="rId12"/>
    <p:sldLayoutId id="2147483961" r:id="rId13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7" Type="http://schemas.openxmlformats.org/officeDocument/2006/relationships/image" Target="../media/image8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tiff"/><Relationship Id="rId5" Type="http://schemas.openxmlformats.org/officeDocument/2006/relationships/image" Target="../media/image6.tiff"/><Relationship Id="rId4" Type="http://schemas.openxmlformats.org/officeDocument/2006/relationships/image" Target="../media/image5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0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5.png"/><Relationship Id="rId5" Type="http://schemas.openxmlformats.org/officeDocument/2006/relationships/image" Target="../media/image17.png"/><Relationship Id="rId10" Type="http://schemas.openxmlformats.org/officeDocument/2006/relationships/image" Target="../media/image24.png"/><Relationship Id="rId4" Type="http://schemas.openxmlformats.org/officeDocument/2006/relationships/image" Target="../media/image16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tiff"/><Relationship Id="rId4" Type="http://schemas.openxmlformats.org/officeDocument/2006/relationships/image" Target="../media/image2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tiff"/><Relationship Id="rId7" Type="http://schemas.openxmlformats.org/officeDocument/2006/relationships/image" Target="../media/image10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120.png"/><Relationship Id="rId4" Type="http://schemas.openxmlformats.org/officeDocument/2006/relationships/image" Target="../media/image1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tiff"/><Relationship Id="rId7" Type="http://schemas.openxmlformats.org/officeDocument/2006/relationships/image" Target="../media/image12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30.png"/><Relationship Id="rId4" Type="http://schemas.openxmlformats.org/officeDocument/2006/relationships/image" Target="../media/image1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tiff"/><Relationship Id="rId7" Type="http://schemas.openxmlformats.org/officeDocument/2006/relationships/image" Target="../media/image14.tif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230.png"/><Relationship Id="rId4" Type="http://schemas.openxmlformats.org/officeDocument/2006/relationships/image" Target="../media/image1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1.png"/><Relationship Id="rId3" Type="http://schemas.openxmlformats.org/officeDocument/2006/relationships/image" Target="../media/image170.png"/><Relationship Id="rId7" Type="http://schemas.openxmlformats.org/officeDocument/2006/relationships/image" Target="../media/image2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0.png"/><Relationship Id="rId11" Type="http://schemas.openxmlformats.org/officeDocument/2006/relationships/image" Target="../media/image240.png"/><Relationship Id="rId5" Type="http://schemas.openxmlformats.org/officeDocument/2006/relationships/image" Target="../media/image190.png"/><Relationship Id="rId10" Type="http://schemas.openxmlformats.org/officeDocument/2006/relationships/image" Target="../media/image2300.png"/><Relationship Id="rId9" Type="http://schemas.openxmlformats.org/officeDocument/2006/relationships/image" Target="../media/image18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15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1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7.xml"/><Relationship Id="rId20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15" Type="http://schemas.openxmlformats.org/officeDocument/2006/relationships/image" Target="../media/image59.png"/><Relationship Id="rId1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NULL"/><Relationship Id="rId2" Type="http://schemas.openxmlformats.org/officeDocument/2006/relationships/image" Target="../media/image260.png"/><Relationship Id="rId1" Type="http://schemas.openxmlformats.org/officeDocument/2006/relationships/slideLayout" Target="../slideLayouts/slideLayout13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NULL"/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13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0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290.png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3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../media/image350.png"/><Relationship Id="rId4" Type="http://schemas.openxmlformats.org/officeDocument/2006/relationships/image" Target="../media/image300.png"/><Relationship Id="rId9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0.png"/><Relationship Id="rId2" Type="http://schemas.openxmlformats.org/officeDocument/2006/relationships/image" Target="NUL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355812" y="3013501"/>
            <a:ext cx="9480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Trabajo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4442B88-D8E0-3A48-BAC9-58663424B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631" y="1026132"/>
            <a:ext cx="1658738" cy="191683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6C2C565-E550-534F-9910-A22B34D881E1}"/>
              </a:ext>
            </a:extLst>
          </p:cNvPr>
          <p:cNvSpPr txBox="1"/>
          <p:nvPr/>
        </p:nvSpPr>
        <p:spPr>
          <a:xfrm>
            <a:off x="2711624" y="3966684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Unidad Temática 3: Trabajo y energía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2º año ejecutivo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A836DA9-668D-A946-9F74-2F0C28894E51}"/>
              </a:ext>
            </a:extLst>
          </p:cNvPr>
          <p:cNvSpPr txBox="1"/>
          <p:nvPr/>
        </p:nvSpPr>
        <p:spPr>
          <a:xfrm>
            <a:off x="3503712" y="6142750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Cátedra de Física</a:t>
            </a:r>
            <a:endParaRPr kumimoji="0" lang="es-CL" sz="28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429EF15-C3E9-E047-82A7-754C979D6399}"/>
              </a:ext>
            </a:extLst>
          </p:cNvPr>
          <p:cNvSpPr txBox="1"/>
          <p:nvPr/>
        </p:nvSpPr>
        <p:spPr>
          <a:xfrm>
            <a:off x="695400" y="6142750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Física II</a:t>
            </a:r>
          </a:p>
        </p:txBody>
      </p:sp>
    </p:spTree>
    <p:extLst>
      <p:ext uri="{BB962C8B-B14F-4D97-AF65-F5344CB8AC3E}">
        <p14:creationId xmlns:p14="http://schemas.microsoft.com/office/powerpoint/2010/main" val="1833471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b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¿Qué entendemos con la palabra TRABAJO?</a:t>
            </a:r>
            <a:br>
              <a:rPr lang="es-CL" dirty="0"/>
            </a:b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49A56FD-ACBE-5E4D-8D76-DAE0B475F4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81" y="1576062"/>
            <a:ext cx="3556000" cy="2286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2DDA7C6-7B1B-F944-A392-C31806C9BE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385" y="4432300"/>
            <a:ext cx="3706543" cy="2196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8C8A6E3-8A52-AA43-B7CC-278C90685F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0666" y="1676760"/>
            <a:ext cx="3502424" cy="196826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A7C5ACA-BB29-AC46-8AE5-71E2A6CF56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9156" y="4102584"/>
            <a:ext cx="3351821" cy="187702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D61D8D9-2089-6649-AC1C-1DBCB48F4A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70349" y="2286000"/>
            <a:ext cx="35433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84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260648"/>
            <a:ext cx="10871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¿De qué depende el trabajo requerido para mover un objeto?</a:t>
            </a:r>
            <a:endParaRPr lang="es-CL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519EBC8-B937-5845-B94B-FFF4F4B39FD2}"/>
              </a:ext>
            </a:extLst>
          </p:cNvPr>
          <p:cNvCxnSpPr>
            <a:cxnSpLocks/>
          </p:cNvCxnSpPr>
          <p:nvPr/>
        </p:nvCxnSpPr>
        <p:spPr>
          <a:xfrm flipV="1">
            <a:off x="767408" y="3861047"/>
            <a:ext cx="12241360" cy="1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6" name="Grupo 15">
            <a:extLst>
              <a:ext uri="{FF2B5EF4-FFF2-40B4-BE49-F238E27FC236}">
                <a16:creationId xmlns:a16="http://schemas.microsoft.com/office/drawing/2014/main" id="{13D2310E-0B69-9D4B-B4A6-1A5B136C9690}"/>
              </a:ext>
            </a:extLst>
          </p:cNvPr>
          <p:cNvGrpSpPr/>
          <p:nvPr/>
        </p:nvGrpSpPr>
        <p:grpSpPr>
          <a:xfrm>
            <a:off x="983432" y="2780928"/>
            <a:ext cx="2304256" cy="1080119"/>
            <a:chOff x="983432" y="2780928"/>
            <a:chExt cx="2304256" cy="1080119"/>
          </a:xfrm>
        </p:grpSpPr>
        <p:sp>
          <p:nvSpPr>
            <p:cNvPr id="5" name="Rectángulo redondeado 4">
              <a:extLst>
                <a:ext uri="{FF2B5EF4-FFF2-40B4-BE49-F238E27FC236}">
                  <a16:creationId xmlns:a16="http://schemas.microsoft.com/office/drawing/2014/main" id="{30EC1F1D-CD33-7B4C-B718-92E7495F8AA0}"/>
                </a:ext>
              </a:extLst>
            </p:cNvPr>
            <p:cNvSpPr/>
            <p:nvPr/>
          </p:nvSpPr>
          <p:spPr>
            <a:xfrm>
              <a:off x="1919536" y="3356992"/>
              <a:ext cx="1368152" cy="50405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451B7DBA-E2FF-FD42-BAF7-D15B04A0974D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032955"/>
              <a:ext cx="936104" cy="576064"/>
            </a:xfrm>
            <a:prstGeom prst="straightConnector1">
              <a:avLst/>
            </a:prstGeom>
            <a:ln w="3810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/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CL" sz="240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𝐹</m:t>
                            </m:r>
                          </m:e>
                        </m:acc>
                      </m:oMath>
                    </m:oMathPara>
                  </a14:m>
                  <a:endParaRPr lang="es-CL" sz="24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blipFill>
                  <a:blip r:embed="rId3"/>
                  <a:stretch>
                    <a:fillRect t="-1951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83B3FF6-11C6-5649-A47F-E4D8A89A27E6}"/>
              </a:ext>
            </a:extLst>
          </p:cNvPr>
          <p:cNvSpPr txBox="1"/>
          <p:nvPr/>
        </p:nvSpPr>
        <p:spPr>
          <a:xfrm>
            <a:off x="7942997" y="354841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33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7.40741E-7 L 0.9332 0.0053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49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260648"/>
            <a:ext cx="10871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¿De qué depende el trabajo requerido para mover un objeto?</a:t>
            </a:r>
            <a:endParaRPr lang="es-CL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519EBC8-B937-5845-B94B-FFF4F4B39FD2}"/>
              </a:ext>
            </a:extLst>
          </p:cNvPr>
          <p:cNvCxnSpPr>
            <a:cxnSpLocks/>
          </p:cNvCxnSpPr>
          <p:nvPr/>
        </p:nvCxnSpPr>
        <p:spPr>
          <a:xfrm flipV="1">
            <a:off x="767408" y="3861047"/>
            <a:ext cx="12241360" cy="1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6" name="Grupo 15">
            <a:extLst>
              <a:ext uri="{FF2B5EF4-FFF2-40B4-BE49-F238E27FC236}">
                <a16:creationId xmlns:a16="http://schemas.microsoft.com/office/drawing/2014/main" id="{13D2310E-0B69-9D4B-B4A6-1A5B136C9690}"/>
              </a:ext>
            </a:extLst>
          </p:cNvPr>
          <p:cNvGrpSpPr/>
          <p:nvPr/>
        </p:nvGrpSpPr>
        <p:grpSpPr>
          <a:xfrm>
            <a:off x="983432" y="2780928"/>
            <a:ext cx="2304256" cy="1080119"/>
            <a:chOff x="983432" y="2780928"/>
            <a:chExt cx="2304256" cy="1080119"/>
          </a:xfrm>
        </p:grpSpPr>
        <p:sp>
          <p:nvSpPr>
            <p:cNvPr id="5" name="Rectángulo redondeado 4">
              <a:extLst>
                <a:ext uri="{FF2B5EF4-FFF2-40B4-BE49-F238E27FC236}">
                  <a16:creationId xmlns:a16="http://schemas.microsoft.com/office/drawing/2014/main" id="{30EC1F1D-CD33-7B4C-B718-92E7495F8AA0}"/>
                </a:ext>
              </a:extLst>
            </p:cNvPr>
            <p:cNvSpPr/>
            <p:nvPr/>
          </p:nvSpPr>
          <p:spPr>
            <a:xfrm>
              <a:off x="1919536" y="3356992"/>
              <a:ext cx="1368152" cy="50405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451B7DBA-E2FF-FD42-BAF7-D15B04A0974D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032955"/>
              <a:ext cx="936104" cy="576064"/>
            </a:xfrm>
            <a:prstGeom prst="straightConnector1">
              <a:avLst/>
            </a:prstGeom>
            <a:ln w="3810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/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CL" sz="240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𝐹</m:t>
                            </m:r>
                          </m:e>
                        </m:acc>
                      </m:oMath>
                    </m:oMathPara>
                  </a14:m>
                  <a:endParaRPr lang="es-CL" sz="24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blipFill>
                  <a:blip r:embed="rId3"/>
                  <a:stretch>
                    <a:fillRect t="-1951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83B3FF6-11C6-5649-A47F-E4D8A89A27E6}"/>
              </a:ext>
            </a:extLst>
          </p:cNvPr>
          <p:cNvSpPr txBox="1"/>
          <p:nvPr/>
        </p:nvSpPr>
        <p:spPr>
          <a:xfrm>
            <a:off x="7942997" y="354841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841606AC-E83D-6A4F-AB34-C455ED55FB84}"/>
              </a:ext>
            </a:extLst>
          </p:cNvPr>
          <p:cNvSpPr txBox="1">
            <a:spLocks/>
          </p:cNvSpPr>
          <p:nvPr/>
        </p:nvSpPr>
        <p:spPr>
          <a:xfrm>
            <a:off x="767408" y="4684483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Fuerza</a:t>
            </a:r>
            <a:endParaRPr lang="es-CL" dirty="0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BB354654-0081-AC40-9EBA-7233A57708C9}"/>
              </a:ext>
            </a:extLst>
          </p:cNvPr>
          <p:cNvSpPr txBox="1">
            <a:spLocks/>
          </p:cNvSpPr>
          <p:nvPr/>
        </p:nvSpPr>
        <p:spPr>
          <a:xfrm>
            <a:off x="5483934" y="4684483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Desplazamiento</a:t>
            </a:r>
            <a:endParaRPr lang="es-CL" dirty="0">
              <a:solidFill>
                <a:srgbClr val="C00000"/>
              </a:solidFill>
            </a:endParaRP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3A22DE1F-B4CC-BD43-A07E-233CCE0219F6}"/>
              </a:ext>
            </a:extLst>
          </p:cNvPr>
          <p:cNvCxnSpPr>
            <a:cxnSpLocks/>
          </p:cNvCxnSpPr>
          <p:nvPr/>
        </p:nvCxnSpPr>
        <p:spPr>
          <a:xfrm>
            <a:off x="983432" y="3609020"/>
            <a:ext cx="936104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1AFCECEB-D710-E746-ACED-BA2B8F25089E}"/>
                  </a:ext>
                </a:extLst>
              </p:cNvPr>
              <p:cNvSpPr txBox="1"/>
              <p:nvPr/>
            </p:nvSpPr>
            <p:spPr>
              <a:xfrm>
                <a:off x="1271464" y="3287349"/>
                <a:ext cx="3600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𝜃</m:t>
                      </m:r>
                    </m:oMath>
                  </m:oMathPara>
                </a14:m>
                <a:endParaRPr lang="es-CL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1AFCECEB-D710-E746-ACED-BA2B8F2508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64" y="3287349"/>
                <a:ext cx="360040" cy="4001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1925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260648"/>
            <a:ext cx="10871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¿De qué depende el trabajo requerido para mover un objeto?</a:t>
            </a:r>
            <a:endParaRPr lang="es-CL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519EBC8-B937-5845-B94B-FFF4F4B39FD2}"/>
              </a:ext>
            </a:extLst>
          </p:cNvPr>
          <p:cNvCxnSpPr>
            <a:cxnSpLocks/>
          </p:cNvCxnSpPr>
          <p:nvPr/>
        </p:nvCxnSpPr>
        <p:spPr>
          <a:xfrm flipV="1">
            <a:off x="767408" y="3861047"/>
            <a:ext cx="12241360" cy="1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83B3FF6-11C6-5649-A47F-E4D8A89A27E6}"/>
              </a:ext>
            </a:extLst>
          </p:cNvPr>
          <p:cNvSpPr txBox="1"/>
          <p:nvPr/>
        </p:nvSpPr>
        <p:spPr>
          <a:xfrm>
            <a:off x="7942997" y="354841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841606AC-E83D-6A4F-AB34-C455ED55FB84}"/>
              </a:ext>
            </a:extLst>
          </p:cNvPr>
          <p:cNvSpPr txBox="1">
            <a:spLocks/>
          </p:cNvSpPr>
          <p:nvPr/>
        </p:nvSpPr>
        <p:spPr>
          <a:xfrm>
            <a:off x="767408" y="4684483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Fuerza</a:t>
            </a:r>
            <a:endParaRPr lang="es-CL" dirty="0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BB354654-0081-AC40-9EBA-7233A57708C9}"/>
              </a:ext>
            </a:extLst>
          </p:cNvPr>
          <p:cNvSpPr txBox="1">
            <a:spLocks/>
          </p:cNvSpPr>
          <p:nvPr/>
        </p:nvSpPr>
        <p:spPr>
          <a:xfrm>
            <a:off x="5643452" y="4676705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Desplazamiento</a:t>
            </a:r>
            <a:endParaRPr lang="es-CL" dirty="0">
              <a:solidFill>
                <a:srgbClr val="C00000"/>
              </a:solidFill>
            </a:endParaRP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467FB59E-09C3-B342-A0BB-4CB294E591AC}"/>
              </a:ext>
            </a:extLst>
          </p:cNvPr>
          <p:cNvGrpSpPr/>
          <p:nvPr/>
        </p:nvGrpSpPr>
        <p:grpSpPr>
          <a:xfrm>
            <a:off x="983432" y="2780928"/>
            <a:ext cx="2304256" cy="1080119"/>
            <a:chOff x="983432" y="2780928"/>
            <a:chExt cx="2304256" cy="1080119"/>
          </a:xfrm>
        </p:grpSpPr>
        <p:grpSp>
          <p:nvGrpSpPr>
            <p:cNvPr id="16" name="Grupo 15">
              <a:extLst>
                <a:ext uri="{FF2B5EF4-FFF2-40B4-BE49-F238E27FC236}">
                  <a16:creationId xmlns:a16="http://schemas.microsoft.com/office/drawing/2014/main" id="{13D2310E-0B69-9D4B-B4A6-1A5B136C9690}"/>
                </a:ext>
              </a:extLst>
            </p:cNvPr>
            <p:cNvGrpSpPr/>
            <p:nvPr/>
          </p:nvGrpSpPr>
          <p:grpSpPr>
            <a:xfrm>
              <a:off x="983432" y="2780928"/>
              <a:ext cx="2304256" cy="1080119"/>
              <a:chOff x="983432" y="2780928"/>
              <a:chExt cx="2304256" cy="1080119"/>
            </a:xfrm>
          </p:grpSpPr>
          <p:sp>
            <p:nvSpPr>
              <p:cNvPr id="5" name="Rectángulo redondeado 4">
                <a:extLst>
                  <a:ext uri="{FF2B5EF4-FFF2-40B4-BE49-F238E27FC236}">
                    <a16:creationId xmlns:a16="http://schemas.microsoft.com/office/drawing/2014/main" id="{30EC1F1D-CD33-7B4C-B718-92E7495F8AA0}"/>
                  </a:ext>
                </a:extLst>
              </p:cNvPr>
              <p:cNvSpPr/>
              <p:nvPr/>
            </p:nvSpPr>
            <p:spPr>
              <a:xfrm>
                <a:off x="1919536" y="3356992"/>
                <a:ext cx="1368152" cy="504055"/>
              </a:xfrm>
              <a:prstGeom prst="round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  <p:cxnSp>
            <p:nvCxnSpPr>
              <p:cNvPr id="9" name="Conector recto de flecha 8">
                <a:extLst>
                  <a:ext uri="{FF2B5EF4-FFF2-40B4-BE49-F238E27FC236}">
                    <a16:creationId xmlns:a16="http://schemas.microsoft.com/office/drawing/2014/main" id="{451B7DBA-E2FF-FD42-BAF7-D15B04A09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3432" y="3032955"/>
                <a:ext cx="936104" cy="576064"/>
              </a:xfrm>
              <a:prstGeom prst="straightConnector1">
                <a:avLst/>
              </a:prstGeom>
              <a:ln w="38100">
                <a:solidFill>
                  <a:srgbClr val="00456F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5" name="CuadroTexto 14">
                    <a:extLst>
                      <a:ext uri="{FF2B5EF4-FFF2-40B4-BE49-F238E27FC236}">
                        <a16:creationId xmlns:a16="http://schemas.microsoft.com/office/drawing/2014/main" id="{25CDFA59-0FC9-2648-8AE3-C5C9E12F3A44}"/>
                      </a:ext>
                    </a:extLst>
                  </p:cNvPr>
                  <p:cNvSpPr txBox="1"/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CL" sz="24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  <m:t>𝐹</m:t>
                              </m:r>
                            </m:e>
                          </m:acc>
                        </m:oMath>
                      </m:oMathPara>
                    </a14:m>
                    <a:endParaRPr lang="es-CL" sz="2400" dirty="0">
                      <a:solidFill>
                        <a:srgbClr val="00456F"/>
                      </a:solidFill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15" name="CuadroTexto 14">
                    <a:extLst>
                      <a:ext uri="{FF2B5EF4-FFF2-40B4-BE49-F238E27FC236}">
                        <a16:creationId xmlns:a16="http://schemas.microsoft.com/office/drawing/2014/main" id="{25CDFA59-0FC9-2648-8AE3-C5C9E12F3A4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blipFill>
                    <a:blip r:embed="rId3"/>
                    <a:stretch>
                      <a:fillRect t="-19512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id="{3A22DE1F-B4CC-BD43-A07E-233CCE0219F6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609020"/>
              <a:ext cx="936104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1AFCECEB-D710-E746-ACED-BA2B8F25089E}"/>
                    </a:ext>
                  </a:extLst>
                </p:cNvPr>
                <p:cNvSpPr txBox="1"/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s-CL" sz="24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1AFCECEB-D710-E746-ACED-BA2B8F2508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3A12D5E9-4CCA-5449-85D6-2E9D0713D493}"/>
              </a:ext>
            </a:extLst>
          </p:cNvPr>
          <p:cNvGrpSpPr/>
          <p:nvPr/>
        </p:nvGrpSpPr>
        <p:grpSpPr>
          <a:xfrm>
            <a:off x="6975600" y="2780928"/>
            <a:ext cx="2304256" cy="1080119"/>
            <a:chOff x="983432" y="2780928"/>
            <a:chExt cx="2304256" cy="1080119"/>
          </a:xfrm>
        </p:grpSpPr>
        <p:grpSp>
          <p:nvGrpSpPr>
            <p:cNvPr id="22" name="Grupo 21">
              <a:extLst>
                <a:ext uri="{FF2B5EF4-FFF2-40B4-BE49-F238E27FC236}">
                  <a16:creationId xmlns:a16="http://schemas.microsoft.com/office/drawing/2014/main" id="{8BE8CA11-5090-E544-8EB1-CB51DD56E2F1}"/>
                </a:ext>
              </a:extLst>
            </p:cNvPr>
            <p:cNvGrpSpPr/>
            <p:nvPr/>
          </p:nvGrpSpPr>
          <p:grpSpPr>
            <a:xfrm>
              <a:off x="983432" y="2780928"/>
              <a:ext cx="2304256" cy="1080119"/>
              <a:chOff x="983432" y="2780928"/>
              <a:chExt cx="2304256" cy="1080119"/>
            </a:xfrm>
          </p:grpSpPr>
          <p:sp>
            <p:nvSpPr>
              <p:cNvPr id="25" name="Rectángulo redondeado 24">
                <a:extLst>
                  <a:ext uri="{FF2B5EF4-FFF2-40B4-BE49-F238E27FC236}">
                    <a16:creationId xmlns:a16="http://schemas.microsoft.com/office/drawing/2014/main" id="{8117A60A-63F9-2F40-9137-7DF77D858698}"/>
                  </a:ext>
                </a:extLst>
              </p:cNvPr>
              <p:cNvSpPr/>
              <p:nvPr/>
            </p:nvSpPr>
            <p:spPr>
              <a:xfrm>
                <a:off x="1919536" y="3356992"/>
                <a:ext cx="1368152" cy="50405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  <p:cxnSp>
            <p:nvCxnSpPr>
              <p:cNvPr id="26" name="Conector recto de flecha 25">
                <a:extLst>
                  <a:ext uri="{FF2B5EF4-FFF2-40B4-BE49-F238E27FC236}">
                    <a16:creationId xmlns:a16="http://schemas.microsoft.com/office/drawing/2014/main" id="{8A8C246E-BFD3-0140-ABFE-D3C9C93095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3432" y="3032955"/>
                <a:ext cx="936104" cy="576064"/>
              </a:xfrm>
              <a:prstGeom prst="straightConnector1">
                <a:avLst/>
              </a:prstGeom>
              <a:ln w="38100">
                <a:solidFill>
                  <a:srgbClr val="00456F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04E58539-C424-464F-839D-B7855C39BD58}"/>
                      </a:ext>
                    </a:extLst>
                  </p:cNvPr>
                  <p:cNvSpPr txBox="1"/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CL" sz="24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  <m:t>𝐹</m:t>
                              </m:r>
                            </m:e>
                          </m:acc>
                        </m:oMath>
                      </m:oMathPara>
                    </a14:m>
                    <a:endParaRPr lang="es-CL" sz="2400" dirty="0">
                      <a:solidFill>
                        <a:srgbClr val="00456F"/>
                      </a:solidFill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04E58539-C424-464F-839D-B7855C39BD58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t="-19512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23" name="Conector recto 22">
              <a:extLst>
                <a:ext uri="{FF2B5EF4-FFF2-40B4-BE49-F238E27FC236}">
                  <a16:creationId xmlns:a16="http://schemas.microsoft.com/office/drawing/2014/main" id="{2EF5BBBA-3252-B140-AF51-BF915918290D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609020"/>
              <a:ext cx="936104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CuadroTexto 23">
                  <a:extLst>
                    <a:ext uri="{FF2B5EF4-FFF2-40B4-BE49-F238E27FC236}">
                      <a16:creationId xmlns:a16="http://schemas.microsoft.com/office/drawing/2014/main" id="{F2F86B65-DC36-FA48-9829-1A76346173A6}"/>
                    </a:ext>
                  </a:extLst>
                </p:cNvPr>
                <p:cNvSpPr txBox="1"/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s-CL" sz="24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24" name="CuadroTexto 23">
                  <a:extLst>
                    <a:ext uri="{FF2B5EF4-FFF2-40B4-BE49-F238E27FC236}">
                      <a16:creationId xmlns:a16="http://schemas.microsoft.com/office/drawing/2014/main" id="{F2F86B65-DC36-FA48-9829-1A76346173A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45A35261-F3DD-0946-B1D6-19B2592BCEDE}"/>
              </a:ext>
            </a:extLst>
          </p:cNvPr>
          <p:cNvCxnSpPr>
            <a:cxnSpLocks/>
          </p:cNvCxnSpPr>
          <p:nvPr/>
        </p:nvCxnSpPr>
        <p:spPr>
          <a:xfrm>
            <a:off x="2597366" y="4108418"/>
            <a:ext cx="5998414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AFC6170-9422-2F40-B990-A7F7B73FA3D2}"/>
                  </a:ext>
                </a:extLst>
              </p:cNvPr>
              <p:cNvSpPr txBox="1"/>
              <p:nvPr/>
            </p:nvSpPr>
            <p:spPr>
              <a:xfrm>
                <a:off x="5272537" y="4143240"/>
                <a:ext cx="648072" cy="6576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32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AFC6170-9422-2F40-B990-A7F7B73FA3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2537" y="4143240"/>
                <a:ext cx="648072" cy="657681"/>
              </a:xfrm>
              <a:prstGeom prst="rect">
                <a:avLst/>
              </a:prstGeom>
              <a:blipFill>
                <a:blip r:embed="rId6"/>
                <a:stretch>
                  <a:fillRect t="-2075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2BEE7FF3-CEE4-0B49-9DEF-889D25A7B70F}"/>
                  </a:ext>
                </a:extLst>
              </p:cNvPr>
              <p:cNvSpPr txBox="1"/>
              <p:nvPr/>
            </p:nvSpPr>
            <p:spPr>
              <a:xfrm>
                <a:off x="2273330" y="5675083"/>
                <a:ext cx="648072" cy="7825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sz="40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2BEE7FF3-CEE4-0B49-9DEF-889D25A7B7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3330" y="5675083"/>
                <a:ext cx="648072" cy="782587"/>
              </a:xfrm>
              <a:prstGeom prst="rect">
                <a:avLst/>
              </a:prstGeom>
              <a:blipFill>
                <a:blip r:embed="rId7"/>
                <a:stretch>
                  <a:fillRect l="-1923" t="-24194" b="-161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B6EA0096-37F5-704F-89E1-076988482EDE}"/>
                  </a:ext>
                </a:extLst>
              </p:cNvPr>
              <p:cNvSpPr txBox="1"/>
              <p:nvPr/>
            </p:nvSpPr>
            <p:spPr>
              <a:xfrm>
                <a:off x="6975600" y="5658797"/>
                <a:ext cx="648072" cy="798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0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B6EA0096-37F5-704F-89E1-076988482E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5600" y="5658797"/>
                <a:ext cx="648072" cy="798873"/>
              </a:xfrm>
              <a:prstGeom prst="rect">
                <a:avLst/>
              </a:prstGeom>
              <a:blipFill>
                <a:blip r:embed="rId8"/>
                <a:stretch>
                  <a:fillRect t="-23810" b="-15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7161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Consideremos que el cuerpo anterior sufre desplazamiento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moviéndose en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línea recta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Mientras el cuerpo se mueve, la fuerza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constante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actúa sobre él. Se define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trabajo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realizado por esta fuerza como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producto escalar</a:t>
                </a:r>
                <a:r>
                  <a:rPr lang="es-CL" sz="2400" i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entre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blipFill>
                <a:blip r:embed="rId3"/>
                <a:stretch>
                  <a:fillRect t="-8411" b="-102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1609314" y="3418343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4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1887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 el cuerpo anterior que sufre desplazamiento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moviéndose en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línea recta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Mientras el cuerpo se mueve, la fuerza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constante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actúa sobre él. Se define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trabajo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realizado por esta fuerza como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producto escalar</a:t>
                </a:r>
                <a:r>
                  <a:rPr lang="es-CL" sz="2400" i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entre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blipFill>
                <a:blip r:embed="rId3"/>
                <a:stretch>
                  <a:fillRect t="-8411" b="-102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4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sz="4000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sz="4000" dirty="0">
                    <a:solidFill>
                      <a:srgbClr val="00456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•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acc>
                  </m:oMath>
                </a14:m>
                <a:endParaRPr lang="es-CL" sz="4000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blipFill>
                <a:blip r:embed="rId4"/>
                <a:stretch>
                  <a:fillRect l="-2479" t="-25000" b="-3281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1609314" y="3418343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6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F97CFAB7-9C0E-1446-A2C9-660DD0B49BBF}"/>
              </a:ext>
            </a:extLst>
          </p:cNvPr>
          <p:cNvSpPr/>
          <p:nvPr/>
        </p:nvSpPr>
        <p:spPr>
          <a:xfrm>
            <a:off x="5519936" y="3623591"/>
            <a:ext cx="2808312" cy="106047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16188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 el cuerpo anterior que sufre desplazamiento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moviéndose en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línea recta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Mientras el cuerpo se mueve, la fuerza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constante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actúa sobre él. Se define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trabajo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realizado por esta fuerza como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producto escalar</a:t>
                </a:r>
                <a:r>
                  <a:rPr lang="es-CL" sz="2400" i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entre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blipFill>
                <a:blip r:embed="rId3"/>
                <a:stretch>
                  <a:fillRect t="-8411" b="-102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4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sz="4000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sz="4000" dirty="0">
                    <a:solidFill>
                      <a:srgbClr val="00456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•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acc>
                  </m:oMath>
                </a14:m>
                <a:endParaRPr lang="es-CL" sz="4000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blipFill>
                <a:blip r:embed="rId4"/>
                <a:stretch>
                  <a:fillRect l="-2479" t="-25000" b="-3281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1609314" y="3418343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6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F97CFAB7-9C0E-1446-A2C9-660DD0B49BBF}"/>
              </a:ext>
            </a:extLst>
          </p:cNvPr>
          <p:cNvSpPr/>
          <p:nvPr/>
        </p:nvSpPr>
        <p:spPr>
          <a:xfrm>
            <a:off x="5519936" y="3623591"/>
            <a:ext cx="2808312" cy="106047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/>
              <p:nvPr/>
            </p:nvSpPr>
            <p:spPr>
              <a:xfrm>
                <a:off x="4526796" y="5225405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d>
                        <m:dPr>
                          <m:begChr m:val="|"/>
                          <m:endChr m:val="|"/>
                          <m:ctrlPr>
                            <a:rPr lang="en-US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b="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6796" y="5225405"/>
                <a:ext cx="5184581" cy="848246"/>
              </a:xfrm>
              <a:prstGeom prst="rect">
                <a:avLst/>
              </a:prstGeom>
              <a:blipFill>
                <a:blip r:embed="rId8"/>
                <a:stretch>
                  <a:fillRect t="-2058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37452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6528048" y="1760342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4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/>
              <p:nvPr/>
            </p:nvSpPr>
            <p:spPr>
              <a:xfrm>
                <a:off x="344110" y="1996456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d>
                        <m:dPr>
                          <m:begChr m:val="|"/>
                          <m:endChr m:val="|"/>
                          <m:ctrlPr>
                            <a:rPr lang="en-US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b="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110" y="1996456"/>
                <a:ext cx="5184581" cy="848246"/>
              </a:xfrm>
              <a:prstGeom prst="rect">
                <a:avLst/>
              </a:prstGeom>
              <a:blipFill>
                <a:blip r:embed="rId7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23">
                <a:extLst>
                  <a:ext uri="{FF2B5EF4-FFF2-40B4-BE49-F238E27FC236}">
                    <a16:creationId xmlns:a16="http://schemas.microsoft.com/office/drawing/2014/main" id="{ED7086A0-D914-BC46-AE2F-3B7699DCDC10}"/>
                  </a:ext>
                </a:extLst>
              </p:cNvPr>
              <p:cNvSpPr txBox="1"/>
              <p:nvPr/>
            </p:nvSpPr>
            <p:spPr>
              <a:xfrm>
                <a:off x="335360" y="4347696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  <m:d>
                        <m:dPr>
                          <m:begChr m:val="|"/>
                          <m:endChr m:val="|"/>
                          <m:ctrlPr>
                            <a:rPr 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Box 23">
                <a:extLst>
                  <a:ext uri="{FF2B5EF4-FFF2-40B4-BE49-F238E27FC236}">
                    <a16:creationId xmlns:a16="http://schemas.microsoft.com/office/drawing/2014/main" id="{ED7086A0-D914-BC46-AE2F-3B7699DCDC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4347696"/>
                <a:ext cx="5184581" cy="848246"/>
              </a:xfrm>
              <a:prstGeom prst="rect">
                <a:avLst/>
              </a:prstGeom>
              <a:blipFill>
                <a:blip r:embed="rId8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Group 2">
            <a:extLst>
              <a:ext uri="{FF2B5EF4-FFF2-40B4-BE49-F238E27FC236}">
                <a16:creationId xmlns:a16="http://schemas.microsoft.com/office/drawing/2014/main" id="{F5C2DFAE-9E28-AC46-A73C-E3EE9639F671}"/>
              </a:ext>
            </a:extLst>
          </p:cNvPr>
          <p:cNvGrpSpPr/>
          <p:nvPr/>
        </p:nvGrpSpPr>
        <p:grpSpPr>
          <a:xfrm>
            <a:off x="6461500" y="3945125"/>
            <a:ext cx="2205746" cy="1520518"/>
            <a:chOff x="1609314" y="3418343"/>
            <a:chExt cx="2205746" cy="1520518"/>
          </a:xfrm>
        </p:grpSpPr>
        <p:cxnSp>
          <p:nvCxnSpPr>
            <p:cNvPr id="16" name="Straight Arrow Connector 41">
              <a:extLst>
                <a:ext uri="{FF2B5EF4-FFF2-40B4-BE49-F238E27FC236}">
                  <a16:creationId xmlns:a16="http://schemas.microsoft.com/office/drawing/2014/main" id="{98EE2E23-940D-674E-8729-84BCCB729851}"/>
                </a:ext>
              </a:extLst>
            </p:cNvPr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26">
                  <a:extLst>
                    <a:ext uri="{FF2B5EF4-FFF2-40B4-BE49-F238E27FC236}">
                      <a16:creationId xmlns:a16="http://schemas.microsoft.com/office/drawing/2014/main" id="{08061D9A-E813-3543-B568-A3F1B651C63A}"/>
                    </a:ext>
                  </a:extLst>
                </p:cNvPr>
                <p:cNvSpPr txBox="1"/>
                <p:nvPr/>
              </p:nvSpPr>
              <p:spPr>
                <a:xfrm>
                  <a:off x="1913094" y="4358048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17" name="TextBox 26">
                  <a:extLst>
                    <a:ext uri="{FF2B5EF4-FFF2-40B4-BE49-F238E27FC236}">
                      <a16:creationId xmlns:a16="http://schemas.microsoft.com/office/drawing/2014/main" id="{08061D9A-E813-3543-B568-A3F1B651C63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13094" y="4358048"/>
                  <a:ext cx="398892" cy="402931"/>
                </a:xfrm>
                <a:prstGeom prst="rect">
                  <a:avLst/>
                </a:prstGeom>
                <a:blipFill>
                  <a:blip r:embed="rId9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33">
                  <a:extLst>
                    <a:ext uri="{FF2B5EF4-FFF2-40B4-BE49-F238E27FC236}">
                      <a16:creationId xmlns:a16="http://schemas.microsoft.com/office/drawing/2014/main" id="{A714EC67-526B-5441-9BA4-C25062F15710}"/>
                    </a:ext>
                  </a:extLst>
                </p:cNvPr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Arc 27">
              <a:extLst>
                <a:ext uri="{FF2B5EF4-FFF2-40B4-BE49-F238E27FC236}">
                  <a16:creationId xmlns:a16="http://schemas.microsoft.com/office/drawing/2014/main" id="{DC3C4FFE-E4EC-B541-ABAC-5FC372EA0B38}"/>
                </a:ext>
              </a:extLst>
            </p:cNvPr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28">
                  <a:extLst>
                    <a:ext uri="{FF2B5EF4-FFF2-40B4-BE49-F238E27FC236}">
                      <a16:creationId xmlns:a16="http://schemas.microsoft.com/office/drawing/2014/main" id="{AEC67505-3113-694B-B47D-F2E14352E416}"/>
                    </a:ext>
                  </a:extLst>
                </p:cNvPr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1" name="Straight Arrow Connector 31">
              <a:extLst>
                <a:ext uri="{FF2B5EF4-FFF2-40B4-BE49-F238E27FC236}">
                  <a16:creationId xmlns:a16="http://schemas.microsoft.com/office/drawing/2014/main" id="{D33011A1-3AE4-BE40-8883-7146CD009C61}"/>
                </a:ext>
              </a:extLst>
            </p:cNvPr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877076B7-4B3B-3548-A405-41E128BA3F0F}"/>
              </a:ext>
            </a:extLst>
          </p:cNvPr>
          <p:cNvCxnSpPr>
            <a:cxnSpLocks/>
          </p:cNvCxnSpPr>
          <p:nvPr/>
        </p:nvCxnSpPr>
        <p:spPr>
          <a:xfrm flipH="1" flipV="1">
            <a:off x="6477642" y="4457054"/>
            <a:ext cx="1085305" cy="1"/>
          </a:xfrm>
          <a:prstGeom prst="line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23">
            <a:extLst>
              <a:ext uri="{FF2B5EF4-FFF2-40B4-BE49-F238E27FC236}">
                <a16:creationId xmlns:a16="http://schemas.microsoft.com/office/drawing/2014/main" id="{22379EBD-E5D6-1D4F-BEAD-C80B498DD783}"/>
              </a:ext>
            </a:extLst>
          </p:cNvPr>
          <p:cNvCxnSpPr/>
          <p:nvPr/>
        </p:nvCxnSpPr>
        <p:spPr>
          <a:xfrm flipH="1" flipV="1">
            <a:off x="7583972" y="4423817"/>
            <a:ext cx="16432" cy="1051461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1302F453-5F48-6942-B543-E26904E09135}"/>
              </a:ext>
            </a:extLst>
          </p:cNvPr>
          <p:cNvCxnSpPr>
            <a:cxnSpLocks/>
          </p:cNvCxnSpPr>
          <p:nvPr/>
        </p:nvCxnSpPr>
        <p:spPr>
          <a:xfrm flipV="1">
            <a:off x="6477643" y="4433454"/>
            <a:ext cx="0" cy="1051460"/>
          </a:xfrm>
          <a:prstGeom prst="line">
            <a:avLst/>
          </a:prstGeom>
          <a:ln w="38100">
            <a:solidFill>
              <a:srgbClr val="00B05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7E719D21-0942-5049-81DE-60482E518F53}"/>
              </a:ext>
            </a:extLst>
          </p:cNvPr>
          <p:cNvCxnSpPr>
            <a:cxnSpLocks/>
          </p:cNvCxnSpPr>
          <p:nvPr/>
        </p:nvCxnSpPr>
        <p:spPr>
          <a:xfrm flipH="1" flipV="1">
            <a:off x="6497531" y="5478546"/>
            <a:ext cx="1102873" cy="6367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2F85BBBE-AAC6-DD45-9A89-C0491FB85D20}"/>
                  </a:ext>
                </a:extLst>
              </p:cNvPr>
              <p:cNvSpPr/>
              <p:nvPr/>
            </p:nvSpPr>
            <p:spPr>
              <a:xfrm>
                <a:off x="7155069" y="4522791"/>
                <a:ext cx="1080680" cy="4251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s-CL" dirty="0">
                  <a:solidFill>
                    <a:srgbClr val="FF9108"/>
                  </a:solidFill>
                </a:endParaRPr>
              </a:p>
            </p:txBody>
          </p:sp>
        </mc:Choice>
        <mc:Fallback xmlns="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2F85BBBE-AAC6-DD45-9A89-C0491FB85D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55069" y="4522791"/>
                <a:ext cx="1080680" cy="425181"/>
              </a:xfrm>
              <a:prstGeom prst="rect">
                <a:avLst/>
              </a:prstGeom>
              <a:blipFill>
                <a:blip r:embed="rId10"/>
                <a:stretch>
                  <a:fillRect t="-114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2A96D3AE-F153-B945-A445-308E070EE2AC}"/>
                  </a:ext>
                </a:extLst>
              </p:cNvPr>
              <p:cNvSpPr/>
              <p:nvPr/>
            </p:nvSpPr>
            <p:spPr>
              <a:xfrm>
                <a:off x="5325542" y="4838997"/>
                <a:ext cx="1098314" cy="4251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i="1" smtClean="0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i="1">
                                  <a:ln>
                                    <a:solidFill>
                                      <a:srgbClr val="00B050"/>
                                    </a:solidFill>
                                  </a:ln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n>
                                    <a:solidFill>
                                      <a:srgbClr val="00B050"/>
                                    </a:solidFill>
                                  </a:ln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i="1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b="0" i="0" smtClean="0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sen</m:t>
                          </m:r>
                        </m:fName>
                        <m:e>
                          <m:r>
                            <a:rPr lang="es-CL" i="1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s-CL" dirty="0">
                  <a:ln>
                    <a:solidFill>
                      <a:srgbClr val="00B050"/>
                    </a:solidFill>
                  </a:ln>
                  <a:solidFill>
                    <a:srgbClr val="FF9108"/>
                  </a:solidFill>
                </a:endParaRPr>
              </a:p>
            </p:txBody>
          </p:sp>
        </mc:Choice>
        <mc:Fallback xmlns="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2A96D3AE-F153-B945-A445-308E070EE2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5542" y="4838997"/>
                <a:ext cx="1098314" cy="42518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42325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1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Unidad de medida 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/>
              <p:nvPr/>
            </p:nvSpPr>
            <p:spPr>
              <a:xfrm>
                <a:off x="5367673" y="2021800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d>
                        <m:dPr>
                          <m:begChr m:val="|"/>
                          <m:endChr m:val="|"/>
                          <m:ctrlPr>
                            <a:rPr lang="en-US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b="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7673" y="2021800"/>
                <a:ext cx="5184581" cy="848246"/>
              </a:xfrm>
              <a:prstGeom prst="rect">
                <a:avLst/>
              </a:prstGeom>
              <a:blipFill>
                <a:blip r:embed="rId3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0">
                <a:extLst>
                  <a:ext uri="{FF2B5EF4-FFF2-40B4-BE49-F238E27FC236}">
                    <a16:creationId xmlns:a16="http://schemas.microsoft.com/office/drawing/2014/main" id="{6357598F-9C46-D448-A311-106DF4E7EDE9}"/>
                  </a:ext>
                </a:extLst>
              </p:cNvPr>
              <p:cNvSpPr txBox="1"/>
              <p:nvPr/>
            </p:nvSpPr>
            <p:spPr>
              <a:xfrm>
                <a:off x="1711754" y="2071173"/>
                <a:ext cx="3054287" cy="79887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4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sz="4000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sz="4000" dirty="0">
                    <a:solidFill>
                      <a:srgbClr val="00456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•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acc>
                  </m:oMath>
                </a14:m>
                <a:endParaRPr lang="es-CL" sz="4000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Box 10">
                <a:extLst>
                  <a:ext uri="{FF2B5EF4-FFF2-40B4-BE49-F238E27FC236}">
                    <a16:creationId xmlns:a16="http://schemas.microsoft.com/office/drawing/2014/main" id="{6357598F-9C46-D448-A311-106DF4E7ED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1754" y="2071173"/>
                <a:ext cx="3054287" cy="798873"/>
              </a:xfrm>
              <a:prstGeom prst="rect">
                <a:avLst/>
              </a:prstGeom>
              <a:blipFill>
                <a:blip r:embed="rId4"/>
                <a:stretch>
                  <a:fillRect l="-2490" t="-25000" b="-3125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ángulo redondeado 14">
            <a:extLst>
              <a:ext uri="{FF2B5EF4-FFF2-40B4-BE49-F238E27FC236}">
                <a16:creationId xmlns:a16="http://schemas.microsoft.com/office/drawing/2014/main" id="{5BFB0BCA-8021-1747-BC64-798FB75D8159}"/>
              </a:ext>
            </a:extLst>
          </p:cNvPr>
          <p:cNvSpPr/>
          <p:nvPr/>
        </p:nvSpPr>
        <p:spPr>
          <a:xfrm>
            <a:off x="1639746" y="1957706"/>
            <a:ext cx="2808312" cy="106047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F6D7C0-B2EB-7D40-9104-40E47F1372AC}"/>
              </a:ext>
            </a:extLst>
          </p:cNvPr>
          <p:cNvSpPr txBox="1"/>
          <p:nvPr/>
        </p:nvSpPr>
        <p:spPr>
          <a:xfrm>
            <a:off x="1744903" y="3384653"/>
            <a:ext cx="8807351" cy="1015663"/>
          </a:xfrm>
          <a:prstGeom prst="rect">
            <a:avLst/>
          </a:prstGeom>
          <a:ln w="12700">
            <a:solidFill>
              <a:srgbClr val="FF9108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La unidad internacional para la medición del trabajo es el </a:t>
            </a:r>
            <a:r>
              <a:rPr lang="es-MX" sz="2000" i="1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Joule</a:t>
            </a:r>
            <a:r>
              <a:rPr lang="es-MX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[J], que se define como el trabajo que ejerce una fuerza de 1[N] cuando desplaza un cuerpo una distancia de 1[m] paralelamente a su dirección.</a:t>
            </a:r>
            <a:endParaRPr lang="es-CL" sz="2000" dirty="0">
              <a:solidFill>
                <a:srgbClr val="00456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0D7E11E9-CAB2-414C-AA59-1D707E2D3A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36" y="4778092"/>
            <a:ext cx="1872208" cy="210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202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</p:spTree>
    <p:extLst>
      <p:ext uri="{BB962C8B-B14F-4D97-AF65-F5344CB8AC3E}">
        <p14:creationId xmlns:p14="http://schemas.microsoft.com/office/powerpoint/2010/main" val="3715051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452C294-609B-3C44-B17E-ED703EF4A53D}"/>
              </a:ext>
            </a:extLst>
          </p:cNvPr>
          <p:cNvGrpSpPr/>
          <p:nvPr/>
        </p:nvGrpSpPr>
        <p:grpSpPr>
          <a:xfrm>
            <a:off x="1140921" y="2573333"/>
            <a:ext cx="1958323" cy="878962"/>
            <a:chOff x="1055440" y="2629975"/>
            <a:chExt cx="1958323" cy="878962"/>
          </a:xfrm>
        </p:grpSpPr>
        <p:cxnSp>
          <p:nvCxnSpPr>
            <p:cNvPr id="34" name="Straight Arrow Connector 33"/>
            <p:cNvCxnSpPr>
              <a:cxnSpLocks/>
            </p:cNvCxnSpPr>
            <p:nvPr/>
          </p:nvCxnSpPr>
          <p:spPr>
            <a:xfrm flipV="1">
              <a:off x="2405207" y="2841358"/>
              <a:ext cx="608556" cy="348936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ounded Rectangle 10"/>
            <p:cNvSpPr/>
            <p:nvPr/>
          </p:nvSpPr>
          <p:spPr>
            <a:xfrm>
              <a:off x="1055440" y="3006775"/>
              <a:ext cx="360040" cy="360040"/>
            </a:xfrm>
            <a:prstGeom prst="roundRect">
              <a:avLst/>
            </a:prstGeom>
            <a:solidFill>
              <a:schemeClr val="accent1"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2129291" y="3006775"/>
              <a:ext cx="360040" cy="360040"/>
            </a:xfrm>
            <a:prstGeom prst="roundRect">
              <a:avLst/>
            </a:prstGeom>
            <a:solidFill>
              <a:schemeClr val="accent1"/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1225373" y="3500360"/>
              <a:ext cx="1080120" cy="0"/>
            </a:xfrm>
            <a:prstGeom prst="straightConnector1">
              <a:avLst/>
            </a:prstGeom>
            <a:ln w="28575">
              <a:solidFill>
                <a:srgbClr val="00456F"/>
              </a:solidFill>
              <a:headEnd type="non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Box 35"/>
                <p:cNvSpPr txBox="1"/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36" name="TextBox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blipFill>
                  <a:blip r:embed="rId4"/>
                  <a:stretch>
                    <a:fillRect t="-18750" r="-1363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2506445" y="2629975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1" name="TextBox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06445" y="2629975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40BE99-BD41-744A-9931-9A66DD83FF30}"/>
                  </a:ext>
                </a:extLst>
              </p:cNvPr>
              <p:cNvSpPr txBox="1"/>
              <p:nvPr/>
            </p:nvSpPr>
            <p:spPr>
              <a:xfrm>
                <a:off x="3633161" y="2806987"/>
                <a:ext cx="7357354" cy="646331"/>
              </a:xfrm>
              <a:prstGeom prst="rect">
                <a:avLst/>
              </a:prstGeom>
              <a:ln>
                <a:prstDash val="sysDash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En este caso, la fuerza tendrá una componente en la misma dirección del desplazamiento, por lo tanto, el trabajo sobre el cuerpo será </a:t>
                </a:r>
                <a:r>
                  <a:rPr lang="es-ES_tradnl" i="1" u="sng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positivo</a:t>
                </a:r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40BE99-BD41-744A-9931-9A66DD83FF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3161" y="2806987"/>
                <a:ext cx="7357354" cy="646331"/>
              </a:xfrm>
              <a:prstGeom prst="rect">
                <a:avLst/>
              </a:prstGeom>
              <a:blipFill>
                <a:blip r:embed="rId6"/>
                <a:stretch>
                  <a:fillRect l="-515" t="-3774" r="-515" b="-11321"/>
                </a:stretch>
              </a:blipFill>
              <a:ln>
                <a:prstDash val="sysDash"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Imagen 1">
            <a:extLst>
              <a:ext uri="{FF2B5EF4-FFF2-40B4-BE49-F238E27FC236}">
                <a16:creationId xmlns:a16="http://schemas.microsoft.com/office/drawing/2014/main" id="{8248B415-A05D-4A4B-A24B-2B15B1FD06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357598" y="3993465"/>
            <a:ext cx="3289300" cy="24638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9F84AB0-135E-1C4F-A0F0-E920B2559C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43872" y="3747803"/>
            <a:ext cx="3002012" cy="191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420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09DF5D4-F284-4442-A22B-B90A736E9223}"/>
              </a:ext>
            </a:extLst>
          </p:cNvPr>
          <p:cNvGrpSpPr/>
          <p:nvPr/>
        </p:nvGrpSpPr>
        <p:grpSpPr>
          <a:xfrm>
            <a:off x="1140921" y="2409620"/>
            <a:ext cx="1433891" cy="1042675"/>
            <a:chOff x="1267327" y="2607774"/>
            <a:chExt cx="1433891" cy="1042675"/>
          </a:xfrm>
        </p:grpSpPr>
        <p:cxnSp>
          <p:nvCxnSpPr>
            <p:cNvPr id="18" name="Straight Arrow Connector 17"/>
            <p:cNvCxnSpPr/>
            <p:nvPr/>
          </p:nvCxnSpPr>
          <p:spPr>
            <a:xfrm flipH="1" flipV="1">
              <a:off x="1793213" y="2945103"/>
              <a:ext cx="589413" cy="404803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452C294-609B-3C44-B17E-ED703EF4A53D}"/>
                </a:ext>
              </a:extLst>
            </p:cNvPr>
            <p:cNvGrpSpPr/>
            <p:nvPr/>
          </p:nvGrpSpPr>
          <p:grpSpPr>
            <a:xfrm>
              <a:off x="1267327" y="2607774"/>
              <a:ext cx="1433891" cy="1042675"/>
              <a:chOff x="1055440" y="2466262"/>
              <a:chExt cx="1433891" cy="1042675"/>
            </a:xfrm>
          </p:grpSpPr>
          <p:sp>
            <p:nvSpPr>
              <p:cNvPr id="11" name="Rounded Rectangle 10"/>
              <p:cNvSpPr/>
              <p:nvPr/>
            </p:nvSpPr>
            <p:spPr>
              <a:xfrm>
                <a:off x="1055440" y="3006775"/>
                <a:ext cx="360040" cy="360040"/>
              </a:xfrm>
              <a:prstGeom prst="roundRect">
                <a:avLst/>
              </a:prstGeom>
              <a:solidFill>
                <a:schemeClr val="accent1">
                  <a:alpha val="46000"/>
                </a:schemeClr>
              </a:solidFill>
              <a:ln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8" name="Rounded Rectangle 27"/>
              <p:cNvSpPr/>
              <p:nvPr/>
            </p:nvSpPr>
            <p:spPr>
              <a:xfrm>
                <a:off x="2129291" y="3006775"/>
                <a:ext cx="360040" cy="360040"/>
              </a:xfrm>
              <a:prstGeom prst="roundRect">
                <a:avLst/>
              </a:prstGeom>
              <a:solidFill>
                <a:schemeClr val="accent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31" name="Straight Arrow Connector 30"/>
              <p:cNvCxnSpPr/>
              <p:nvPr/>
            </p:nvCxnSpPr>
            <p:spPr>
              <a:xfrm>
                <a:off x="1225373" y="3500360"/>
                <a:ext cx="1080120" cy="0"/>
              </a:xfrm>
              <a:prstGeom prst="straightConnector1">
                <a:avLst/>
              </a:prstGeom>
              <a:ln w="28575">
                <a:solidFill>
                  <a:srgbClr val="00456F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6" name="TextBox 35"/>
                  <p:cNvSpPr txBox="1"/>
                  <p:nvPr/>
                </p:nvSpPr>
                <p:spPr>
                  <a:xfrm>
                    <a:off x="1632367" y="3098632"/>
                    <a:ext cx="259360" cy="41030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𝑑</m:t>
                            </m:r>
                          </m:e>
                        </m:acc>
                      </m:oMath>
                    </a14:m>
                    <a:r>
                      <a:rPr lang="en-US" dirty="0">
                        <a:solidFill>
                          <a:srgbClr val="00456F"/>
                        </a:solidFill>
                      </a:rPr>
                      <a:t> </a:t>
                    </a:r>
                    <a:endParaRPr lang="en-US" dirty="0"/>
                  </a:p>
                </p:txBody>
              </p:sp>
            </mc:Choice>
            <mc:Fallback xmlns="">
              <p:sp>
                <p:nvSpPr>
                  <p:cNvPr id="36" name="TextBox 3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32367" y="3098632"/>
                    <a:ext cx="259360" cy="410305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t="-18750" r="-1363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TextBox 20"/>
                  <p:cNvSpPr txBox="1"/>
                  <p:nvPr/>
                </p:nvSpPr>
                <p:spPr>
                  <a:xfrm>
                    <a:off x="1775971" y="2466262"/>
                    <a:ext cx="398892" cy="4029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oMath>
                    </a14:m>
                    <a:r>
                      <a:rPr lang="en-US" dirty="0">
                        <a:solidFill>
                          <a:srgbClr val="00456F"/>
                        </a:solidFill>
                      </a:rPr>
                      <a:t> </a:t>
                    </a:r>
                    <a:endParaRPr lang="en-US" dirty="0"/>
                  </a:p>
                </p:txBody>
              </p:sp>
            </mc:Choice>
            <mc:Fallback xmlns="">
              <p:sp>
                <p:nvSpPr>
                  <p:cNvPr id="21" name="TextBox 2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75971" y="2466262"/>
                    <a:ext cx="398892" cy="402931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t="-12500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35A1585-3CC5-FB4D-86A4-DCADBE1A90F3}"/>
                  </a:ext>
                </a:extLst>
              </p:cNvPr>
              <p:cNvSpPr txBox="1"/>
              <p:nvPr/>
            </p:nvSpPr>
            <p:spPr>
              <a:xfrm>
                <a:off x="3523792" y="2805964"/>
                <a:ext cx="7357354" cy="646331"/>
              </a:xfrm>
              <a:prstGeom prst="rect">
                <a:avLst/>
              </a:prstGeom>
              <a:ln>
                <a:prstDash val="sysDash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En este caso, la fuerza tendrá una componente en dirección opuesta al desplazamiento, por lo tanto, el trabajo sobre el cuerpo será </a:t>
                </a:r>
                <a:r>
                  <a:rPr lang="es-ES_tradnl" i="1" u="sng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negativo</a:t>
                </a:r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s-ES_tradnl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&lt;</m:t>
                    </m:r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35A1585-3CC5-FB4D-86A4-DCADBE1A90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3792" y="2805964"/>
                <a:ext cx="7357354" cy="646331"/>
              </a:xfrm>
              <a:prstGeom prst="rect">
                <a:avLst/>
              </a:prstGeom>
              <a:blipFill>
                <a:blip r:embed="rId6"/>
                <a:stretch>
                  <a:fillRect l="-515" t="-3774" r="-515" b="-11321"/>
                </a:stretch>
              </a:blipFill>
              <a:ln>
                <a:prstDash val="sysDash"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>
            <a:extLst>
              <a:ext uri="{FF2B5EF4-FFF2-40B4-BE49-F238E27FC236}">
                <a16:creationId xmlns:a16="http://schemas.microsoft.com/office/drawing/2014/main" id="{66EFDA4E-2E75-C64A-9DD3-F5E4CA0592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912" y="4218503"/>
            <a:ext cx="2899035" cy="194679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AC8B79A-BF37-3145-BA76-A9AF7598BD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5800" y="4490561"/>
            <a:ext cx="4588976" cy="196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00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452C294-609B-3C44-B17E-ED703EF4A53D}"/>
              </a:ext>
            </a:extLst>
          </p:cNvPr>
          <p:cNvGrpSpPr/>
          <p:nvPr/>
        </p:nvGrpSpPr>
        <p:grpSpPr>
          <a:xfrm>
            <a:off x="1140921" y="2559935"/>
            <a:ext cx="1740995" cy="892360"/>
            <a:chOff x="1055440" y="2616577"/>
            <a:chExt cx="1740995" cy="892360"/>
          </a:xfrm>
        </p:grpSpPr>
        <p:cxnSp>
          <p:nvCxnSpPr>
            <p:cNvPr id="34" name="Straight Arrow Connector 33"/>
            <p:cNvCxnSpPr>
              <a:cxnSpLocks/>
            </p:cNvCxnSpPr>
            <p:nvPr/>
          </p:nvCxnSpPr>
          <p:spPr>
            <a:xfrm flipV="1">
              <a:off x="2338111" y="2629975"/>
              <a:ext cx="0" cy="56031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ounded Rectangle 10"/>
            <p:cNvSpPr/>
            <p:nvPr/>
          </p:nvSpPr>
          <p:spPr>
            <a:xfrm>
              <a:off x="1055440" y="3006775"/>
              <a:ext cx="360040" cy="360040"/>
            </a:xfrm>
            <a:prstGeom prst="roundRect">
              <a:avLst/>
            </a:prstGeom>
            <a:solidFill>
              <a:schemeClr val="accent1"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2129291" y="3006775"/>
              <a:ext cx="360040" cy="360040"/>
            </a:xfrm>
            <a:prstGeom prst="roundRect">
              <a:avLst/>
            </a:prstGeom>
            <a:solidFill>
              <a:schemeClr val="accent1"/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1225373" y="3500360"/>
              <a:ext cx="1080120" cy="0"/>
            </a:xfrm>
            <a:prstGeom prst="straightConnector1">
              <a:avLst/>
            </a:prstGeom>
            <a:ln w="28575">
              <a:solidFill>
                <a:srgbClr val="00456F"/>
              </a:solidFill>
              <a:headEnd type="non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Box 35"/>
                <p:cNvSpPr txBox="1"/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36" name="TextBox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blipFill>
                  <a:blip r:embed="rId4"/>
                  <a:stretch>
                    <a:fillRect t="-18750" r="-1363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2397543" y="2616577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1" name="TextBox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97543" y="2616577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03BEA805-012F-C242-9595-282739286316}"/>
                  </a:ext>
                </a:extLst>
              </p:cNvPr>
              <p:cNvSpPr txBox="1"/>
              <p:nvPr/>
            </p:nvSpPr>
            <p:spPr>
              <a:xfrm>
                <a:off x="3679692" y="2884091"/>
                <a:ext cx="7357354" cy="646331"/>
              </a:xfrm>
              <a:prstGeom prst="rect">
                <a:avLst/>
              </a:prstGeom>
              <a:ln>
                <a:solidFill>
                  <a:srgbClr val="FF9108"/>
                </a:solidFill>
                <a:prstDash val="sysDash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En este caso, la fuerza tendrá dirección perpendicular al desplazamiento, por lo tanto, el trabajo sobre el cuerpo será </a:t>
                </a:r>
                <a:r>
                  <a:rPr lang="es-ES_tradnl" i="1" u="sng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nulo</a:t>
                </a:r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s-ES_tradnl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03BEA805-012F-C242-9595-2827392863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9692" y="2884091"/>
                <a:ext cx="7357354" cy="646331"/>
              </a:xfrm>
              <a:prstGeom prst="rect">
                <a:avLst/>
              </a:prstGeom>
              <a:blipFill>
                <a:blip r:embed="rId6"/>
                <a:stretch>
                  <a:fillRect l="-687" t="-1887" r="-515" b="-13208"/>
                </a:stretch>
              </a:blipFill>
              <a:ln>
                <a:solidFill>
                  <a:srgbClr val="FF9108"/>
                </a:solidFill>
                <a:prstDash val="sysDash"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Imagen 1">
            <a:extLst>
              <a:ext uri="{FF2B5EF4-FFF2-40B4-BE49-F238E27FC236}">
                <a16:creationId xmlns:a16="http://schemas.microsoft.com/office/drawing/2014/main" id="{AB663728-99E5-7947-BE92-371B267F15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42442" y="3728431"/>
            <a:ext cx="3162300" cy="25654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ED1FD34-B7F6-154A-810B-2F86D7FB1F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27848" y="4323665"/>
            <a:ext cx="37973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64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831776" y="2343565"/>
                <a:ext cx="3268890" cy="1030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m:rPr>
                              <m:sty m:val="p"/>
                            </m:rPr>
                            <a:rPr lang="en-US" sz="2400" b="0" i="0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otal</m:t>
                          </m:r>
                        </m:sub>
                      </m:sSub>
                      <m:r>
                        <a:rPr lang="en-US" sz="2400" b="0" i="1">
                          <a:solidFill>
                            <a:srgbClr val="00456F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srgbClr val="00456F"/>
                          </a:solidFill>
                          <a:latin typeface="Cambria Math"/>
                          <a:cs typeface="Times New Roman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0" i="1" smtClean="0">
                              <a:solidFill>
                                <a:srgbClr val="00456F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𝑗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s-CL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>
                                  <a:solidFill>
                                    <a:srgbClr val="00456F"/>
                                  </a:solidFill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b="0" i="1">
                                  <a:solidFill>
                                    <a:srgbClr val="00456F"/>
                                  </a:solidFill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CL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1776" y="2343565"/>
                <a:ext cx="3268890" cy="103034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5015880" y="3744522"/>
            <a:ext cx="64807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Otra forma equivalente de calcular el trabajo total es a través de la suma vectorial de las fuerzas, es decir encontrar la </a:t>
            </a:r>
            <a:r>
              <a:rPr lang="es-ES_tradnl" sz="2000" i="1" u="sng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 neta</a:t>
            </a:r>
            <a:r>
              <a:rPr lang="es-ES_tradnl" sz="20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  <a:r>
              <a:rPr lang="es-ES_tradn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sobre el cuerpo: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C3051A0-3A8E-6F4E-AB51-D48D538CC33F}"/>
              </a:ext>
            </a:extLst>
          </p:cNvPr>
          <p:cNvGrpSpPr/>
          <p:nvPr/>
        </p:nvGrpSpPr>
        <p:grpSpPr>
          <a:xfrm>
            <a:off x="889322" y="1828391"/>
            <a:ext cx="3333408" cy="2568307"/>
            <a:chOff x="1332964" y="2416138"/>
            <a:chExt cx="2276794" cy="1653090"/>
          </a:xfrm>
        </p:grpSpPr>
        <p:grpSp>
          <p:nvGrpSpPr>
            <p:cNvPr id="34" name="Grupo 143"/>
            <p:cNvGrpSpPr/>
            <p:nvPr/>
          </p:nvGrpSpPr>
          <p:grpSpPr>
            <a:xfrm>
              <a:off x="1512984" y="2416138"/>
              <a:ext cx="2096774" cy="1653090"/>
              <a:chOff x="-1069182" y="0"/>
              <a:chExt cx="3354417" cy="1653090"/>
            </a:xfrm>
          </p:grpSpPr>
          <p:cxnSp>
            <p:nvCxnSpPr>
              <p:cNvPr id="35" name="Conector recto de flecha 138"/>
              <p:cNvCxnSpPr>
                <a:cxnSpLocks/>
              </p:cNvCxnSpPr>
              <p:nvPr/>
            </p:nvCxnSpPr>
            <p:spPr>
              <a:xfrm>
                <a:off x="-1069182" y="1020866"/>
                <a:ext cx="1906259" cy="0"/>
              </a:xfrm>
              <a:prstGeom prst="straightConnector1">
                <a:avLst/>
              </a:prstGeom>
              <a:ln w="28575">
                <a:solidFill>
                  <a:srgbClr val="FF910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Conector recto de flecha 139"/>
              <p:cNvCxnSpPr>
                <a:cxnSpLocks/>
              </p:cNvCxnSpPr>
              <p:nvPr/>
            </p:nvCxnSpPr>
            <p:spPr>
              <a:xfrm flipV="1">
                <a:off x="1110816" y="548440"/>
                <a:ext cx="1174419" cy="472085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de flecha 140"/>
              <p:cNvCxnSpPr/>
              <p:nvPr/>
            </p:nvCxnSpPr>
            <p:spPr>
              <a:xfrm flipH="1">
                <a:off x="109353" y="1028700"/>
                <a:ext cx="871724" cy="176832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Conector recto de flecha 141"/>
              <p:cNvCxnSpPr/>
              <p:nvPr/>
            </p:nvCxnSpPr>
            <p:spPr>
              <a:xfrm flipV="1">
                <a:off x="981075" y="0"/>
                <a:ext cx="0" cy="1028700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de flecha 142"/>
              <p:cNvCxnSpPr/>
              <p:nvPr/>
            </p:nvCxnSpPr>
            <p:spPr>
              <a:xfrm>
                <a:off x="981077" y="1028700"/>
                <a:ext cx="412374" cy="624390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Rectangle 39"/>
                <p:cNvSpPr/>
                <p:nvPr/>
              </p:nvSpPr>
              <p:spPr>
                <a:xfrm>
                  <a:off x="2832936" y="3567567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0" name="Rectangle 3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32936" y="3567567"/>
                  <a:ext cx="504056" cy="259346"/>
                </a:xfrm>
                <a:prstGeom prst="rect">
                  <a:avLst/>
                </a:prstGeom>
                <a:blipFill>
                  <a:blip r:embed="rId5"/>
                  <a:stretch>
                    <a:fillRect t="-909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 40"/>
                <p:cNvSpPr/>
                <p:nvPr/>
              </p:nvSpPr>
              <p:spPr>
                <a:xfrm>
                  <a:off x="2414092" y="2804830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1" name="Rectangle 4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14092" y="2804830"/>
                  <a:ext cx="504056" cy="259346"/>
                </a:xfrm>
                <a:prstGeom prst="rect">
                  <a:avLst/>
                </a:prstGeom>
                <a:blipFill>
                  <a:blip r:embed="rId6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angle 41"/>
                <p:cNvSpPr/>
                <p:nvPr/>
              </p:nvSpPr>
              <p:spPr>
                <a:xfrm>
                  <a:off x="2899366" y="2949648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2" name="Rectangle 4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99366" y="2949648"/>
                  <a:ext cx="504056" cy="259346"/>
                </a:xfrm>
                <a:prstGeom prst="rect">
                  <a:avLst/>
                </a:prstGeom>
                <a:blipFill>
                  <a:blip r:embed="rId7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Rectangle 42"/>
                <p:cNvSpPr/>
                <p:nvPr/>
              </p:nvSpPr>
              <p:spPr>
                <a:xfrm>
                  <a:off x="2304589" y="3563590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3" name="Rectangle 4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04589" y="3563590"/>
                  <a:ext cx="504056" cy="259346"/>
                </a:xfrm>
                <a:prstGeom prst="rect">
                  <a:avLst/>
                </a:prstGeom>
                <a:blipFill>
                  <a:blip r:embed="rId8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1995387" y="3180745"/>
                  <a:ext cx="226755" cy="2640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FF9108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FF9108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95387" y="3180745"/>
                  <a:ext cx="226755" cy="264093"/>
                </a:xfrm>
                <a:prstGeom prst="rect">
                  <a:avLst/>
                </a:prstGeom>
                <a:blipFill>
                  <a:blip r:embed="rId9"/>
                  <a:stretch>
                    <a:fillRect t="-22388" r="-259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8" name="Rounded Rectangle 47"/>
            <p:cNvSpPr/>
            <p:nvPr/>
          </p:nvSpPr>
          <p:spPr>
            <a:xfrm>
              <a:off x="1332964" y="3354828"/>
              <a:ext cx="180020" cy="180020"/>
            </a:xfrm>
            <a:prstGeom prst="roundRect">
              <a:avLst/>
            </a:prstGeom>
            <a:solidFill>
              <a:schemeClr val="bg1">
                <a:lumMod val="50000"/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49" name="Rounded Rectangle 48"/>
            <p:cNvSpPr/>
            <p:nvPr/>
          </p:nvSpPr>
          <p:spPr>
            <a:xfrm>
              <a:off x="2700529" y="3354828"/>
              <a:ext cx="180020" cy="180020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5434558" y="5004697"/>
                <a:ext cx="5275660" cy="1046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otal</m:t>
                          </m:r>
                        </m:sub>
                      </m:sSub>
                      <m:r>
                        <a:rPr lang="en-US" sz="2400" b="0" i="1">
                          <a:solidFill>
                            <a:srgbClr val="00456F"/>
                          </a:solidFill>
                          <a:latin typeface="Cambria Math"/>
                        </a:rPr>
                        <m:t> =</m:t>
                      </m:r>
                      <m:d>
                        <m:dPr>
                          <m:ctrlPr>
                            <a:rPr lang="en-U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nary>
                            <m:naryPr>
                              <m:chr m:val="∑"/>
                              <m:supHide m:val="on"/>
                              <m:ctrlPr>
                                <a:rPr lang="en-U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7"/>
                                </m:r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  <m:sup/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en-US" sz="2400" i="1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sz="2400" i="1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sub>
                              </m:sSub>
                            </m:e>
                          </m:nary>
                        </m:e>
                      </m:d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acc>
                        <m:accPr>
                          <m:chr m:val="⃗"/>
                          <m:ctrlPr>
                            <a:rPr 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40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>
                                  <a:solidFill>
                                    <a:srgbClr val="00456F"/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eta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acc>
                        <m:accPr>
                          <m:chr m:val="⃗"/>
                          <m:ctrlPr>
                            <a:rPr 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4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558" y="5004697"/>
                <a:ext cx="5275660" cy="104689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 total/neto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p:sp>
        <p:nvSpPr>
          <p:cNvPr id="26" name="Marcador de contenido 2">
            <a:extLst>
              <a:ext uri="{FF2B5EF4-FFF2-40B4-BE49-F238E27FC236}">
                <a16:creationId xmlns:a16="http://schemas.microsoft.com/office/drawing/2014/main" id="{C6E102B2-CEC6-4692-8711-B3A9BA828503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</a:t>
            </a:r>
          </a:p>
        </p:txBody>
      </p:sp>
      <p:sp>
        <p:nvSpPr>
          <p:cNvPr id="27" name="TextBox 32">
            <a:extLst>
              <a:ext uri="{FF2B5EF4-FFF2-40B4-BE49-F238E27FC236}">
                <a16:creationId xmlns:a16="http://schemas.microsoft.com/office/drawing/2014/main" id="{FCC6B4A2-3A4C-4C27-98B2-31F125916EA6}"/>
              </a:ext>
            </a:extLst>
          </p:cNvPr>
          <p:cNvSpPr txBox="1"/>
          <p:nvPr/>
        </p:nvSpPr>
        <p:spPr>
          <a:xfrm>
            <a:off x="5225863" y="1549087"/>
            <a:ext cx="6480716" cy="1040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El </a:t>
            </a:r>
            <a:r>
              <a:rPr lang="es-CL" sz="2000" i="1" u="sng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 total</a:t>
            </a:r>
            <a:r>
              <a:rPr lang="es-CL" sz="2000" i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realizado sobre un cuerpo será la suma algebraica de los trabajos realizados por cada una de las </a:t>
            </a:r>
          </a:p>
          <a:p>
            <a:pPr algn="ctr"/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fuerzas que actúan sobre él:</a:t>
            </a:r>
            <a:endParaRPr lang="es-CL" sz="20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46">
                <a:extLst>
                  <a:ext uri="{FF2B5EF4-FFF2-40B4-BE49-F238E27FC236}">
                    <a16:creationId xmlns:a16="http://schemas.microsoft.com/office/drawing/2014/main" id="{9E6C99EA-D307-40F6-8909-A0B1AAF7AE0E}"/>
                  </a:ext>
                </a:extLst>
              </p:cNvPr>
              <p:cNvSpPr txBox="1"/>
              <p:nvPr/>
            </p:nvSpPr>
            <p:spPr>
              <a:xfrm>
                <a:off x="470034" y="5101827"/>
                <a:ext cx="4536504" cy="4692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b="0" dirty="0">
                    <a:solidFill>
                      <a:srgbClr val="00456F"/>
                    </a:solidFill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𝑊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es el trabajo realizado por la fuerza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es-CL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) </a:t>
                </a:r>
              </a:p>
            </p:txBody>
          </p:sp>
        </mc:Choice>
        <mc:Fallback xmlns="">
          <p:sp>
            <p:nvSpPr>
              <p:cNvPr id="28" name="TextBox 46">
                <a:extLst>
                  <a:ext uri="{FF2B5EF4-FFF2-40B4-BE49-F238E27FC236}">
                    <a16:creationId xmlns:a16="http://schemas.microsoft.com/office/drawing/2014/main" id="{9E6C99EA-D307-40F6-8909-A0B1AAF7AE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034" y="5101827"/>
                <a:ext cx="4536504" cy="469296"/>
              </a:xfrm>
              <a:prstGeom prst="rect">
                <a:avLst/>
              </a:prstGeom>
              <a:blipFill>
                <a:blip r:embed="rId11"/>
                <a:stretch>
                  <a:fillRect l="-1210" t="-15584" r="-3898" b="-1818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75347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ángulo 40">
            <a:extLst>
              <a:ext uri="{FF2B5EF4-FFF2-40B4-BE49-F238E27FC236}">
                <a16:creationId xmlns:a16="http://schemas.microsoft.com/office/drawing/2014/main" id="{29D8F31C-D1C5-6747-A175-69269E10520C}"/>
              </a:ext>
            </a:extLst>
          </p:cNvPr>
          <p:cNvSpPr/>
          <p:nvPr/>
        </p:nvSpPr>
        <p:spPr>
          <a:xfrm>
            <a:off x="0" y="1112477"/>
            <a:ext cx="12184864" cy="5213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Rounded Rectangle 48">
            <a:extLst>
              <a:ext uri="{FF2B5EF4-FFF2-40B4-BE49-F238E27FC236}">
                <a16:creationId xmlns:a16="http://schemas.microsoft.com/office/drawing/2014/main" id="{07E64CD1-C15C-4EB6-A6D5-CE849D1AF495}"/>
              </a:ext>
            </a:extLst>
          </p:cNvPr>
          <p:cNvSpPr/>
          <p:nvPr/>
        </p:nvSpPr>
        <p:spPr>
          <a:xfrm>
            <a:off x="2501669" y="2213073"/>
            <a:ext cx="468150" cy="469295"/>
          </a:xfrm>
          <a:prstGeom prst="roundRect">
            <a:avLst/>
          </a:prstGeom>
          <a:solidFill>
            <a:schemeClr val="bg1">
              <a:lumMod val="50000"/>
              <a:alpha val="25000"/>
            </a:schemeClr>
          </a:solidFill>
          <a:ln>
            <a:prstDash val="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6" name="Conector recto 45">
            <a:extLst>
              <a:ext uri="{FF2B5EF4-FFF2-40B4-BE49-F238E27FC236}">
                <a16:creationId xmlns:a16="http://schemas.microsoft.com/office/drawing/2014/main" id="{82857080-63F6-4AF1-AF19-39D02870CEF0}"/>
              </a:ext>
            </a:extLst>
          </p:cNvPr>
          <p:cNvCxnSpPr>
            <a:cxnSpLocks/>
          </p:cNvCxnSpPr>
          <p:nvPr/>
        </p:nvCxnSpPr>
        <p:spPr>
          <a:xfrm flipV="1">
            <a:off x="2953242" y="1692544"/>
            <a:ext cx="556539" cy="54058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3444057-AFFC-48CD-AC23-457B640B0669}"/>
              </a:ext>
            </a:extLst>
          </p:cNvPr>
          <p:cNvSpPr/>
          <p:nvPr/>
        </p:nvSpPr>
        <p:spPr>
          <a:xfrm>
            <a:off x="459986" y="2694856"/>
            <a:ext cx="2880320" cy="98417"/>
          </a:xfrm>
          <a:prstGeom prst="rect">
            <a:avLst/>
          </a:prstGeom>
          <a:pattFill prst="wdDnDiag">
            <a:fgClr>
              <a:schemeClr val="bg1">
                <a:lumMod val="6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 1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p:sp>
        <p:nvSpPr>
          <p:cNvPr id="26" name="Marcador de contenido 2">
            <a:extLst>
              <a:ext uri="{FF2B5EF4-FFF2-40B4-BE49-F238E27FC236}">
                <a16:creationId xmlns:a16="http://schemas.microsoft.com/office/drawing/2014/main" id="{C6E102B2-CEC6-4692-8711-B3A9BA828503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</a:t>
            </a:r>
          </a:p>
        </p:txBody>
      </p:sp>
      <p:sp>
        <p:nvSpPr>
          <p:cNvPr id="27" name="TextBox 32">
            <a:extLst>
              <a:ext uri="{FF2B5EF4-FFF2-40B4-BE49-F238E27FC236}">
                <a16:creationId xmlns:a16="http://schemas.microsoft.com/office/drawing/2014/main" id="{FCC6B4A2-3A4C-4C27-98B2-31F125916EA6}"/>
              </a:ext>
            </a:extLst>
          </p:cNvPr>
          <p:cNvSpPr txBox="1"/>
          <p:nvPr/>
        </p:nvSpPr>
        <p:spPr>
          <a:xfrm>
            <a:off x="4215994" y="616359"/>
            <a:ext cx="72007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Una caja de 20 [kg] se desplaza 4 [m] sobre una superficie horizontal, </a:t>
            </a:r>
            <a:r>
              <a:rPr lang="es-CL" sz="2400" dirty="0">
                <a:solidFill>
                  <a:srgbClr val="FF9108"/>
                </a:solidFill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de coeficiente de roce 0,44</a:t>
            </a:r>
            <a:r>
              <a:rPr lang="es-CL" sz="24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, mientras es jalada por una cuerda con tensión de magnitud 100 [N]. Calculen el trabajo realizado por cada una de estas fuerzas. A partir de ellos, determine el trabajo total.  </a:t>
            </a:r>
            <a:endParaRPr lang="es-CL" sz="2400" b="1" dirty="0">
              <a:solidFill>
                <a:srgbClr val="00456F"/>
              </a:solidFill>
              <a:latin typeface="Calibri" panose="020F0502020204030204" pitchFamily="34" charset="0"/>
              <a:ea typeface="CMU Serif" panose="02000603000000000000" pitchFamily="50" charset="0"/>
              <a:cs typeface="Calibri" panose="020F0502020204030204" pitchFamily="34" charset="0"/>
            </a:endParaRPr>
          </a:p>
        </p:txBody>
      </p:sp>
      <p:sp>
        <p:nvSpPr>
          <p:cNvPr id="29" name="Rounded Rectangle 48">
            <a:extLst>
              <a:ext uri="{FF2B5EF4-FFF2-40B4-BE49-F238E27FC236}">
                <a16:creationId xmlns:a16="http://schemas.microsoft.com/office/drawing/2014/main" id="{8841DCA4-198B-4644-A02E-A789717E3DF7}"/>
              </a:ext>
            </a:extLst>
          </p:cNvPr>
          <p:cNvSpPr/>
          <p:nvPr/>
        </p:nvSpPr>
        <p:spPr>
          <a:xfrm>
            <a:off x="839416" y="2211872"/>
            <a:ext cx="468150" cy="469295"/>
          </a:xfrm>
          <a:prstGeom prst="roundRect">
            <a:avLst/>
          </a:prstGeom>
          <a:solidFill>
            <a:schemeClr val="bg1">
              <a:lumMod val="5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C9B55CC7-0FCF-445B-8DF8-D99AE460A944}"/>
              </a:ext>
            </a:extLst>
          </p:cNvPr>
          <p:cNvCxnSpPr/>
          <p:nvPr/>
        </p:nvCxnSpPr>
        <p:spPr>
          <a:xfrm>
            <a:off x="470034" y="2686453"/>
            <a:ext cx="288032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75CF54F6-7DBC-4F98-9721-6571494C845E}"/>
              </a:ext>
            </a:extLst>
          </p:cNvPr>
          <p:cNvCxnSpPr>
            <a:cxnSpLocks/>
          </p:cNvCxnSpPr>
          <p:nvPr/>
        </p:nvCxnSpPr>
        <p:spPr>
          <a:xfrm flipV="1">
            <a:off x="1290989" y="1691343"/>
            <a:ext cx="556539" cy="5405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C973DBA-8446-4E6A-8AFC-CD717F58170D}"/>
              </a:ext>
            </a:extLst>
          </p:cNvPr>
          <p:cNvCxnSpPr/>
          <p:nvPr/>
        </p:nvCxnSpPr>
        <p:spPr>
          <a:xfrm>
            <a:off x="1307566" y="2244177"/>
            <a:ext cx="39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/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60°</m:t>
                      </m:r>
                    </m:oMath>
                  </m:oMathPara>
                </a14:m>
                <a:endParaRPr lang="es-CL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blipFill>
                <a:blip r:embed="rId5"/>
                <a:stretch>
                  <a:fillRect l="-11538" r="-9615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/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blipFill>
                <a:blip r:embed="rId15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/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blipFill>
                <a:blip r:embed="rId16"/>
                <a:stretch>
                  <a:fillRect r="-2381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29099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ángulo 34">
            <a:extLst>
              <a:ext uri="{FF2B5EF4-FFF2-40B4-BE49-F238E27FC236}">
                <a16:creationId xmlns:a16="http://schemas.microsoft.com/office/drawing/2014/main" id="{4D4468A6-2D85-FE47-8F45-56E1DE1D9327}"/>
              </a:ext>
            </a:extLst>
          </p:cNvPr>
          <p:cNvSpPr/>
          <p:nvPr/>
        </p:nvSpPr>
        <p:spPr>
          <a:xfrm>
            <a:off x="0" y="1112477"/>
            <a:ext cx="12184864" cy="5213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Rounded Rectangle 48">
            <a:extLst>
              <a:ext uri="{FF2B5EF4-FFF2-40B4-BE49-F238E27FC236}">
                <a16:creationId xmlns:a16="http://schemas.microsoft.com/office/drawing/2014/main" id="{07E64CD1-C15C-4EB6-A6D5-CE849D1AF495}"/>
              </a:ext>
            </a:extLst>
          </p:cNvPr>
          <p:cNvSpPr/>
          <p:nvPr/>
        </p:nvSpPr>
        <p:spPr>
          <a:xfrm>
            <a:off x="2501669" y="2213073"/>
            <a:ext cx="468150" cy="469295"/>
          </a:xfrm>
          <a:prstGeom prst="roundRect">
            <a:avLst/>
          </a:prstGeom>
          <a:solidFill>
            <a:schemeClr val="bg1">
              <a:lumMod val="50000"/>
              <a:alpha val="25000"/>
            </a:schemeClr>
          </a:solidFill>
          <a:ln>
            <a:prstDash val="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6" name="Conector recto 45">
            <a:extLst>
              <a:ext uri="{FF2B5EF4-FFF2-40B4-BE49-F238E27FC236}">
                <a16:creationId xmlns:a16="http://schemas.microsoft.com/office/drawing/2014/main" id="{82857080-63F6-4AF1-AF19-39D02870CEF0}"/>
              </a:ext>
            </a:extLst>
          </p:cNvPr>
          <p:cNvCxnSpPr>
            <a:cxnSpLocks/>
          </p:cNvCxnSpPr>
          <p:nvPr/>
        </p:nvCxnSpPr>
        <p:spPr>
          <a:xfrm flipV="1">
            <a:off x="2953242" y="1692544"/>
            <a:ext cx="556539" cy="54058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 2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p:sp>
        <p:nvSpPr>
          <p:cNvPr id="26" name="Marcador de contenido 2">
            <a:extLst>
              <a:ext uri="{FF2B5EF4-FFF2-40B4-BE49-F238E27FC236}">
                <a16:creationId xmlns:a16="http://schemas.microsoft.com/office/drawing/2014/main" id="{C6E102B2-CEC6-4692-8711-B3A9BA828503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</a:t>
            </a:r>
          </a:p>
        </p:txBody>
      </p:sp>
      <p:sp>
        <p:nvSpPr>
          <p:cNvPr id="27" name="TextBox 32">
            <a:extLst>
              <a:ext uri="{FF2B5EF4-FFF2-40B4-BE49-F238E27FC236}">
                <a16:creationId xmlns:a16="http://schemas.microsoft.com/office/drawing/2014/main" id="{FCC6B4A2-3A4C-4C27-98B2-31F125916EA6}"/>
              </a:ext>
            </a:extLst>
          </p:cNvPr>
          <p:cNvSpPr txBox="1"/>
          <p:nvPr/>
        </p:nvSpPr>
        <p:spPr>
          <a:xfrm>
            <a:off x="4347713" y="1225860"/>
            <a:ext cx="72007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Una caja de 20 [kg] se desplaza 4 [m] sobre una superficie horizontal </a:t>
            </a:r>
            <a:r>
              <a:rPr lang="es-CL" sz="2000" dirty="0">
                <a:solidFill>
                  <a:srgbClr val="FF9108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sin fricción</a:t>
            </a:r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, mientras es jalada por una cuerda con tensión de magnitud 100 [N]. Calculen el trabajo realizado por cada una de estas fuerzas. A partir de ellos, determine el trabajo total.  </a:t>
            </a:r>
            <a:endParaRPr lang="es-CL" sz="20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p:sp>
        <p:nvSpPr>
          <p:cNvPr id="29" name="Rounded Rectangle 48">
            <a:extLst>
              <a:ext uri="{FF2B5EF4-FFF2-40B4-BE49-F238E27FC236}">
                <a16:creationId xmlns:a16="http://schemas.microsoft.com/office/drawing/2014/main" id="{8841DCA4-198B-4644-A02E-A789717E3DF7}"/>
              </a:ext>
            </a:extLst>
          </p:cNvPr>
          <p:cNvSpPr/>
          <p:nvPr/>
        </p:nvSpPr>
        <p:spPr>
          <a:xfrm>
            <a:off x="839416" y="2211872"/>
            <a:ext cx="468150" cy="469295"/>
          </a:xfrm>
          <a:prstGeom prst="roundRect">
            <a:avLst/>
          </a:prstGeom>
          <a:solidFill>
            <a:schemeClr val="bg1">
              <a:lumMod val="5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C9B55CC7-0FCF-445B-8DF8-D99AE460A944}"/>
              </a:ext>
            </a:extLst>
          </p:cNvPr>
          <p:cNvCxnSpPr/>
          <p:nvPr/>
        </p:nvCxnSpPr>
        <p:spPr>
          <a:xfrm>
            <a:off x="470034" y="2686453"/>
            <a:ext cx="288032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75CF54F6-7DBC-4F98-9721-6571494C845E}"/>
              </a:ext>
            </a:extLst>
          </p:cNvPr>
          <p:cNvCxnSpPr>
            <a:cxnSpLocks/>
          </p:cNvCxnSpPr>
          <p:nvPr/>
        </p:nvCxnSpPr>
        <p:spPr>
          <a:xfrm flipV="1">
            <a:off x="1290989" y="1691343"/>
            <a:ext cx="556539" cy="5405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C973DBA-8446-4E6A-8AFC-CD717F58170D}"/>
              </a:ext>
            </a:extLst>
          </p:cNvPr>
          <p:cNvCxnSpPr/>
          <p:nvPr/>
        </p:nvCxnSpPr>
        <p:spPr>
          <a:xfrm>
            <a:off x="1307566" y="2244177"/>
            <a:ext cx="39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/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60°</m:t>
                      </m:r>
                    </m:oMath>
                  </m:oMathPara>
                </a14:m>
                <a:endParaRPr lang="es-CL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blipFill>
                <a:blip r:embed="rId5"/>
                <a:stretch>
                  <a:fillRect l="-11538" r="-9615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/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blipFill>
                <a:blip r:embed="rId13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/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blipFill>
                <a:blip r:embed="rId14"/>
                <a:stretch>
                  <a:fillRect r="-2381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64167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5C5C4C9-432C-1141-9D2E-FB7B0AC17FFF}"/>
              </a:ext>
            </a:extLst>
          </p:cNvPr>
          <p:cNvSpPr/>
          <p:nvPr/>
        </p:nvSpPr>
        <p:spPr>
          <a:xfrm>
            <a:off x="0" y="1112477"/>
            <a:ext cx="12184864" cy="5213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 3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32">
                <a:extLst>
                  <a:ext uri="{FF2B5EF4-FFF2-40B4-BE49-F238E27FC236}">
                    <a16:creationId xmlns:a16="http://schemas.microsoft.com/office/drawing/2014/main" id="{FCC6B4A2-3A4C-4C27-98B2-31F125916EA6}"/>
                  </a:ext>
                </a:extLst>
              </p:cNvPr>
              <p:cNvSpPr txBox="1"/>
              <p:nvPr/>
            </p:nvSpPr>
            <p:spPr>
              <a:xfrm>
                <a:off x="4275041" y="695089"/>
                <a:ext cx="7200796" cy="26776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Una caja de masa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𝑚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 se desplaza a velocidad constante sobre una superficie inclinada </a:t>
                </a:r>
                <a:r>
                  <a:rPr lang="es-CL" sz="2400" dirty="0">
                    <a:solidFill>
                      <a:srgbClr val="FF9108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sin fricción</a:t>
                </a:r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, mientras es empujada por una fuerza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𝐹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 paralela a la superficie. Calculen el trabajo realizado por cada una de estas fuerzas hasta que la caja alcanza una altura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h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. A partir de ellos, determinen el trabajo total. Obtengan el valor de </a:t>
                </a:r>
                <a14:m>
                  <m:oMath xmlns:m="http://schemas.openxmlformats.org/officeDocument/2006/math">
                    <m:r>
                      <a:rPr lang="es-CL" sz="2400" i="1" dirty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𝐹</m:t>
                    </m:r>
                  </m:oMath>
                </a14:m>
                <a:r>
                  <a:rPr lang="es-CL" sz="2400" b="1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7" name="TextBox 32">
                <a:extLst>
                  <a:ext uri="{FF2B5EF4-FFF2-40B4-BE49-F238E27FC236}">
                    <a16:creationId xmlns:a16="http://schemas.microsoft.com/office/drawing/2014/main" id="{FCC6B4A2-3A4C-4C27-98B2-31F125916E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5041" y="695089"/>
                <a:ext cx="7200796" cy="2677656"/>
              </a:xfrm>
              <a:prstGeom prst="rect">
                <a:avLst/>
              </a:prstGeom>
              <a:blipFill>
                <a:blip r:embed="rId3"/>
                <a:stretch>
                  <a:fillRect l="-1232" t="-1415" r="-1408" b="-424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upo 1">
            <a:extLst>
              <a:ext uri="{FF2B5EF4-FFF2-40B4-BE49-F238E27FC236}">
                <a16:creationId xmlns:a16="http://schemas.microsoft.com/office/drawing/2014/main" id="{5EBDC590-63D9-47F4-916A-0BC8F7AEE597}"/>
              </a:ext>
            </a:extLst>
          </p:cNvPr>
          <p:cNvGrpSpPr/>
          <p:nvPr/>
        </p:nvGrpSpPr>
        <p:grpSpPr>
          <a:xfrm rot="20379928">
            <a:off x="181377" y="1701073"/>
            <a:ext cx="3003531" cy="482875"/>
            <a:chOff x="437712" y="2203578"/>
            <a:chExt cx="3003531" cy="482875"/>
          </a:xfrm>
        </p:grpSpPr>
        <p:sp>
          <p:nvSpPr>
            <p:cNvPr id="45" name="Rounded Rectangle 48">
              <a:extLst>
                <a:ext uri="{FF2B5EF4-FFF2-40B4-BE49-F238E27FC236}">
                  <a16:creationId xmlns:a16="http://schemas.microsoft.com/office/drawing/2014/main" id="{07E64CD1-C15C-4EB6-A6D5-CE849D1AF495}"/>
                </a:ext>
              </a:extLst>
            </p:cNvPr>
            <p:cNvSpPr/>
            <p:nvPr/>
          </p:nvSpPr>
          <p:spPr>
            <a:xfrm>
              <a:off x="2973093" y="2203578"/>
              <a:ext cx="468150" cy="469295"/>
            </a:xfrm>
            <a:prstGeom prst="roundRect">
              <a:avLst/>
            </a:prstGeom>
            <a:solidFill>
              <a:schemeClr val="bg1">
                <a:lumMod val="50000"/>
                <a:alpha val="25000"/>
              </a:schemeClr>
            </a:solidFill>
            <a:ln>
              <a:prstDash val="dash"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ounded Rectangle 48">
              <a:extLst>
                <a:ext uri="{FF2B5EF4-FFF2-40B4-BE49-F238E27FC236}">
                  <a16:creationId xmlns:a16="http://schemas.microsoft.com/office/drawing/2014/main" id="{8841DCA4-198B-4644-A02E-A789717E3DF7}"/>
                </a:ext>
              </a:extLst>
            </p:cNvPr>
            <p:cNvSpPr/>
            <p:nvPr/>
          </p:nvSpPr>
          <p:spPr>
            <a:xfrm>
              <a:off x="437712" y="2204371"/>
              <a:ext cx="468150" cy="469295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C9B55CC7-0FCF-445B-8DF8-D99AE460A944}"/>
                </a:ext>
              </a:extLst>
            </p:cNvPr>
            <p:cNvCxnSpPr/>
            <p:nvPr/>
          </p:nvCxnSpPr>
          <p:spPr>
            <a:xfrm>
              <a:off x="470034" y="2686453"/>
              <a:ext cx="2880320" cy="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C973DBA-8446-4E6A-8AFC-CD717F58170D}"/>
              </a:ext>
            </a:extLst>
          </p:cNvPr>
          <p:cNvCxnSpPr/>
          <p:nvPr/>
        </p:nvCxnSpPr>
        <p:spPr>
          <a:xfrm>
            <a:off x="407368" y="2696201"/>
            <a:ext cx="284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/>
              <p:nvPr/>
            </p:nvSpPr>
            <p:spPr>
              <a:xfrm>
                <a:off x="1014780" y="2474631"/>
                <a:ext cx="155940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780" y="2474631"/>
                <a:ext cx="155940" cy="215444"/>
              </a:xfrm>
              <a:prstGeom prst="rect">
                <a:avLst/>
              </a:prstGeom>
              <a:blipFill>
                <a:blip r:embed="rId6"/>
                <a:stretch>
                  <a:fillRect l="-23077" r="-19231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35">
                <a:extLst>
                  <a:ext uri="{FF2B5EF4-FFF2-40B4-BE49-F238E27FC236}">
                    <a16:creationId xmlns:a16="http://schemas.microsoft.com/office/drawing/2014/main" id="{28A8CE46-4A15-43DA-9B11-6C0DEE7C9AE6}"/>
                  </a:ext>
                </a:extLst>
              </p:cNvPr>
              <p:cNvSpPr txBox="1"/>
              <p:nvPr/>
            </p:nvSpPr>
            <p:spPr>
              <a:xfrm>
                <a:off x="873905" y="1695007"/>
                <a:ext cx="259360" cy="4374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59" name="TextBox 35">
                <a:extLst>
                  <a:ext uri="{FF2B5EF4-FFF2-40B4-BE49-F238E27FC236}">
                    <a16:creationId xmlns:a16="http://schemas.microsoft.com/office/drawing/2014/main" id="{28A8CE46-4A15-43DA-9B11-6C0DEE7C9A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3905" y="1695007"/>
                <a:ext cx="259360" cy="437492"/>
              </a:xfrm>
              <a:prstGeom prst="rect">
                <a:avLst/>
              </a:prstGeom>
              <a:blipFill>
                <a:blip r:embed="rId7"/>
                <a:stretch>
                  <a:fillRect t="-18056" r="-3488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/>
              <p:nvPr/>
            </p:nvSpPr>
            <p:spPr>
              <a:xfrm>
                <a:off x="343040" y="1633807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040" y="1633807"/>
                <a:ext cx="259360" cy="400110"/>
              </a:xfrm>
              <a:prstGeom prst="rect">
                <a:avLst/>
              </a:prstGeom>
              <a:blipFill>
                <a:blip r:embed="rId14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/>
              <p:nvPr/>
            </p:nvSpPr>
            <p:spPr>
              <a:xfrm>
                <a:off x="3080780" y="936016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0780" y="936016"/>
                <a:ext cx="259360" cy="400110"/>
              </a:xfrm>
              <a:prstGeom prst="rect">
                <a:avLst/>
              </a:prstGeom>
              <a:blipFill>
                <a:blip r:embed="rId15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5E3B0F99-6329-43AD-858F-410155EE6F3B}"/>
              </a:ext>
            </a:extLst>
          </p:cNvPr>
          <p:cNvCxnSpPr>
            <a:cxnSpLocks noChangeAspect="1"/>
          </p:cNvCxnSpPr>
          <p:nvPr/>
        </p:nvCxnSpPr>
        <p:spPr>
          <a:xfrm flipV="1">
            <a:off x="716163" y="2161156"/>
            <a:ext cx="360000" cy="136828"/>
          </a:xfrm>
          <a:prstGeom prst="line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48">
            <a:extLst>
              <a:ext uri="{FF2B5EF4-FFF2-40B4-BE49-F238E27FC236}">
                <a16:creationId xmlns:a16="http://schemas.microsoft.com/office/drawing/2014/main" id="{EA28187C-9BE1-4834-BBAA-2F0C0E8808FE}"/>
              </a:ext>
            </a:extLst>
          </p:cNvPr>
          <p:cNvCxnSpPr>
            <a:cxnSpLocks/>
          </p:cNvCxnSpPr>
          <p:nvPr/>
        </p:nvCxnSpPr>
        <p:spPr>
          <a:xfrm rot="5400000">
            <a:off x="2594780" y="2197776"/>
            <a:ext cx="97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35">
                <a:extLst>
                  <a:ext uri="{FF2B5EF4-FFF2-40B4-BE49-F238E27FC236}">
                    <a16:creationId xmlns:a16="http://schemas.microsoft.com/office/drawing/2014/main" id="{98FE088D-D410-4068-9F4D-F1B99FCF0F6C}"/>
                  </a:ext>
                </a:extLst>
              </p:cNvPr>
              <p:cNvSpPr txBox="1"/>
              <p:nvPr/>
            </p:nvSpPr>
            <p:spPr>
              <a:xfrm>
                <a:off x="2940703" y="2005493"/>
                <a:ext cx="259360" cy="40011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n-US" sz="20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5" name="TextBox 35">
                <a:extLst>
                  <a:ext uri="{FF2B5EF4-FFF2-40B4-BE49-F238E27FC236}">
                    <a16:creationId xmlns:a16="http://schemas.microsoft.com/office/drawing/2014/main" id="{98FE088D-D410-4068-9F4D-F1B99FCF0F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0703" y="2005493"/>
                <a:ext cx="259360" cy="400110"/>
              </a:xfrm>
              <a:prstGeom prst="rect">
                <a:avLst/>
              </a:prstGeom>
              <a:blipFill>
                <a:blip r:embed="rId20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38037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FAC091-2D0B-3245-9459-2AC374190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119743"/>
            <a:ext cx="11303248" cy="990600"/>
          </a:xfrm>
        </p:spPr>
        <p:txBody>
          <a:bodyPr/>
          <a:lstStyle/>
          <a:p>
            <a:r>
              <a:rPr lang="es-CL" sz="3600" dirty="0">
                <a:latin typeface="Calibri" panose="020F0502020204030204" pitchFamily="34" charset="0"/>
                <a:cs typeface="Calibri" panose="020F0502020204030204" pitchFamily="34" charset="0"/>
              </a:rPr>
              <a:t>Teorema del Trabajo y la variación de la energía cinética.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1270000"/>
                <a:ext cx="10459226" cy="388077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Imaginemos un cuerpo que es desplazado en ∆x por una fuerza constante de magnitud F que forma un ángulo </a:t>
                </a:r>
                <a14:m>
                  <m:oMath xmlns:m="http://schemas.openxmlformats.org/officeDocument/2006/math">
                    <m:r>
                      <a:rPr lang="es-ES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s-CL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con la horizontal.</a:t>
                </a: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1270000"/>
                <a:ext cx="10459226" cy="3880773"/>
              </a:xfrm>
              <a:blipFill>
                <a:blip r:embed="rId2"/>
                <a:stretch>
                  <a:fillRect l="-1335" t="-16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9" name="Grupo 28">
            <a:extLst>
              <a:ext uri="{FF2B5EF4-FFF2-40B4-BE49-F238E27FC236}">
                <a16:creationId xmlns:a16="http://schemas.microsoft.com/office/drawing/2014/main" id="{9312BE54-14CE-374C-8589-4196E58FDD0B}"/>
              </a:ext>
            </a:extLst>
          </p:cNvPr>
          <p:cNvGrpSpPr/>
          <p:nvPr/>
        </p:nvGrpSpPr>
        <p:grpSpPr>
          <a:xfrm>
            <a:off x="1842688" y="2762059"/>
            <a:ext cx="7431314" cy="1999594"/>
            <a:chOff x="1842688" y="2921716"/>
            <a:chExt cx="7431314" cy="1999594"/>
          </a:xfrm>
        </p:grpSpPr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D8DEF6C5-6D66-A743-AEA3-AA28F903A2C6}"/>
                </a:ext>
              </a:extLst>
            </p:cNvPr>
            <p:cNvCxnSpPr/>
            <p:nvPr/>
          </p:nvCxnSpPr>
          <p:spPr>
            <a:xfrm>
              <a:off x="7184572" y="3868057"/>
              <a:ext cx="1045028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upo 27">
              <a:extLst>
                <a:ext uri="{FF2B5EF4-FFF2-40B4-BE49-F238E27FC236}">
                  <a16:creationId xmlns:a16="http://schemas.microsoft.com/office/drawing/2014/main" id="{A4FF4FD1-427B-7243-ACA6-10786CF92FC7}"/>
                </a:ext>
              </a:extLst>
            </p:cNvPr>
            <p:cNvGrpSpPr/>
            <p:nvPr/>
          </p:nvGrpSpPr>
          <p:grpSpPr>
            <a:xfrm>
              <a:off x="1842688" y="2921716"/>
              <a:ext cx="7431314" cy="1999594"/>
              <a:chOff x="1842688" y="2921716"/>
              <a:chExt cx="7431314" cy="1999594"/>
            </a:xfrm>
          </p:grpSpPr>
          <p:grpSp>
            <p:nvGrpSpPr>
              <p:cNvPr id="17" name="Grupo 16">
                <a:extLst>
                  <a:ext uri="{FF2B5EF4-FFF2-40B4-BE49-F238E27FC236}">
                    <a16:creationId xmlns:a16="http://schemas.microsoft.com/office/drawing/2014/main" id="{84A9C719-0B6F-D04E-BCF1-E21A60869E3E}"/>
                  </a:ext>
                </a:extLst>
              </p:cNvPr>
              <p:cNvGrpSpPr/>
              <p:nvPr/>
            </p:nvGrpSpPr>
            <p:grpSpPr>
              <a:xfrm>
                <a:off x="1842688" y="2921716"/>
                <a:ext cx="7431314" cy="1999594"/>
                <a:chOff x="1712686" y="2907202"/>
                <a:chExt cx="7431314" cy="1999594"/>
              </a:xfrm>
            </p:grpSpPr>
            <p:cxnSp>
              <p:nvCxnSpPr>
                <p:cNvPr id="5" name="Conector recto 4">
                  <a:extLst>
                    <a:ext uri="{FF2B5EF4-FFF2-40B4-BE49-F238E27FC236}">
                      <a16:creationId xmlns:a16="http://schemas.microsoft.com/office/drawing/2014/main" id="{E400A823-619F-3F4C-8AB3-9B27BE782FC3}"/>
                    </a:ext>
                  </a:extLst>
                </p:cNvPr>
                <p:cNvCxnSpPr/>
                <p:nvPr/>
              </p:nvCxnSpPr>
              <p:spPr>
                <a:xfrm>
                  <a:off x="1712686" y="4165600"/>
                  <a:ext cx="7431314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" name="Rectángulo 5">
                  <a:extLst>
                    <a:ext uri="{FF2B5EF4-FFF2-40B4-BE49-F238E27FC236}">
                      <a16:creationId xmlns:a16="http://schemas.microsoft.com/office/drawing/2014/main" id="{83F08B70-C76B-934E-929B-C40CB464013C}"/>
                    </a:ext>
                  </a:extLst>
                </p:cNvPr>
                <p:cNvSpPr/>
                <p:nvPr/>
              </p:nvSpPr>
              <p:spPr>
                <a:xfrm>
                  <a:off x="2133600" y="3541486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sp>
              <p:nvSpPr>
                <p:cNvPr id="7" name="Rectángulo 6">
                  <a:extLst>
                    <a:ext uri="{FF2B5EF4-FFF2-40B4-BE49-F238E27FC236}">
                      <a16:creationId xmlns:a16="http://schemas.microsoft.com/office/drawing/2014/main" id="{7AFDD478-9AE1-2843-8E56-5749DDEBF8F3}"/>
                    </a:ext>
                  </a:extLst>
                </p:cNvPr>
                <p:cNvSpPr/>
                <p:nvPr/>
              </p:nvSpPr>
              <p:spPr>
                <a:xfrm>
                  <a:off x="5812971" y="3545114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cxnSp>
              <p:nvCxnSpPr>
                <p:cNvPr id="9" name="Conector recto de flecha 8">
                  <a:extLst>
                    <a:ext uri="{FF2B5EF4-FFF2-40B4-BE49-F238E27FC236}">
                      <a16:creationId xmlns:a16="http://schemas.microsoft.com/office/drawing/2014/main" id="{8A80F5E5-DDFA-9E41-BEC4-37AA028E3E79}"/>
                    </a:ext>
                  </a:extLst>
                </p:cNvPr>
                <p:cNvCxnSpPr>
                  <a:cxnSpLocks/>
                  <a:stCxn id="6" idx="3"/>
                </p:cNvCxnSpPr>
                <p:nvPr/>
              </p:nvCxnSpPr>
              <p:spPr>
                <a:xfrm flipV="1">
                  <a:off x="3381829" y="3396343"/>
                  <a:ext cx="1176283" cy="449943"/>
                </a:xfrm>
                <a:prstGeom prst="straightConnector1">
                  <a:avLst/>
                </a:prstGeom>
                <a:ln w="5715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3" name="CuadroTexto 12">
                      <a:extLst>
                        <a:ext uri="{FF2B5EF4-FFF2-40B4-BE49-F238E27FC236}">
                          <a16:creationId xmlns:a16="http://schemas.microsoft.com/office/drawing/2014/main" id="{255D6975-FE3E-CB47-81AD-916B28EB846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426857" y="4506686"/>
                      <a:ext cx="722982" cy="40011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kumimoji="0" lang="es-CL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acc>
                              <m:accPr>
                                <m:chr m:val="⃗"/>
                                <m:ctrlPr>
                                  <a:rPr kumimoji="0" lang="es-CL" sz="2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kumimoji="0" lang="es-ES" sz="2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Tw Cen MT"/>
                      </a:endParaRPr>
                    </a:p>
                  </p:txBody>
                </p:sp>
              </mc:Choice>
              <mc:Fallback xmlns="">
                <p:sp>
                  <p:nvSpPr>
                    <p:cNvPr id="13" name="CuadroTexto 12">
                      <a:extLst>
                        <a:ext uri="{FF2B5EF4-FFF2-40B4-BE49-F238E27FC236}">
                          <a16:creationId xmlns:a16="http://schemas.microsoft.com/office/drawing/2014/main" id="{255D6975-FE3E-CB47-81AD-916B28EB8462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426857" y="4506686"/>
                      <a:ext cx="722982" cy="400110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 t="-1875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F6E409B6-A046-4247-99FC-E0B31F9134B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F6E409B6-A046-4247-99FC-E0B31F9134BB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 t="-1914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5" name="CuadroTexto 14">
                      <a:extLst>
                        <a:ext uri="{FF2B5EF4-FFF2-40B4-BE49-F238E27FC236}">
                          <a16:creationId xmlns:a16="http://schemas.microsoft.com/office/drawing/2014/main" id="{77250A03-DD8B-3749-BBAF-024C97F884E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15" name="CuadroTexto 14">
                      <a:extLst>
                        <a:ext uri="{FF2B5EF4-FFF2-40B4-BE49-F238E27FC236}">
                          <a16:creationId xmlns:a16="http://schemas.microsoft.com/office/drawing/2014/main" id="{77250A03-DD8B-3749-BBAF-024C97F884E4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t="-1914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23" name="Conector recto 22">
                <a:extLst>
                  <a:ext uri="{FF2B5EF4-FFF2-40B4-BE49-F238E27FC236}">
                    <a16:creationId xmlns:a16="http://schemas.microsoft.com/office/drawing/2014/main" id="{7A775FC1-C8B3-E148-A0CC-182F04993E25}"/>
                  </a:ext>
                </a:extLst>
              </p:cNvPr>
              <p:cNvCxnSpPr>
                <a:stCxn id="6" idx="3"/>
              </p:cNvCxnSpPr>
              <p:nvPr/>
            </p:nvCxnSpPr>
            <p:spPr>
              <a:xfrm>
                <a:off x="3511831" y="3860800"/>
                <a:ext cx="1045028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B46CEC64-B9A1-304F-BFC6-79E48B804734}"/>
                      </a:ext>
                    </a:extLst>
                  </p:cNvPr>
                  <p:cNvSpPr/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B46CEC64-B9A1-304F-BFC6-79E48B804734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6" name="Rectángulo 25">
                    <a:extLst>
                      <a:ext uri="{FF2B5EF4-FFF2-40B4-BE49-F238E27FC236}">
                        <a16:creationId xmlns:a16="http://schemas.microsoft.com/office/drawing/2014/main" id="{2E518B91-89A5-A44F-B24F-55CB6918A70A}"/>
                      </a:ext>
                    </a:extLst>
                  </p:cNvPr>
                  <p:cNvSpPr/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6" name="Rectángulo 25">
                    <a:extLst>
                      <a:ext uri="{FF2B5EF4-FFF2-40B4-BE49-F238E27FC236}">
                        <a16:creationId xmlns:a16="http://schemas.microsoft.com/office/drawing/2014/main" id="{2E518B91-89A5-A44F-B24F-55CB6918A70A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7" name="Conector recto de flecha 26">
                <a:extLst>
                  <a:ext uri="{FF2B5EF4-FFF2-40B4-BE49-F238E27FC236}">
                    <a16:creationId xmlns:a16="http://schemas.microsoft.com/office/drawing/2014/main" id="{10FA05EA-8744-EE48-B60F-0D6B0D145A0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201599" y="3401837"/>
                <a:ext cx="1176283" cy="44994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4F8CC3EC-92FD-FA4E-8F4B-7179B23B0A08}"/>
              </a:ext>
            </a:extLst>
          </p:cNvPr>
          <p:cNvCxnSpPr/>
          <p:nvPr/>
        </p:nvCxnSpPr>
        <p:spPr>
          <a:xfrm>
            <a:off x="2999656" y="4361543"/>
            <a:ext cx="35283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1683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 useBgFill="1"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522514"/>
                <a:ext cx="10747258" cy="5921829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es-CL" sz="2600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Debido a la fuerza neta, el cuerpo acelera en el eje horizontal (segundo principio de Newton). Por lo que la fuerza neta que actúa sobre el cuerpo se dirige a la derecha y tiene una magnitud de </a:t>
                </a:r>
                <a:endParaRPr lang="es-ES" sz="4100" i="1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s-ES" sz="2600" i="1" dirty="0">
                  <a:solidFill>
                    <a:srgbClr val="00456F"/>
                  </a:solidFill>
                  <a:latin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𝐹𝑐𝑜𝑠</m:t>
                      </m:r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36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36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36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𝑛𝑒𝑡𝑎</m:t>
                          </m:r>
                        </m:sub>
                      </m:sSub>
                    </m:oMath>
                  </m:oMathPara>
                </a14:m>
                <a:endParaRPr lang="es-CL" sz="3600" baseline="-25000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:endParaRPr lang="es-ES" sz="2800" b="0" i="1" dirty="0">
                  <a:solidFill>
                    <a:srgbClr val="00456F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s-ES" sz="2800" b="0" i="1" dirty="0">
                  <a:solidFill>
                    <a:srgbClr val="00456F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s-ES" sz="2800" b="0" i="1" dirty="0">
                    <a:solidFill>
                      <a:srgbClr val="00456F"/>
                    </a:solidFill>
                    <a:latin typeface="Cambria Math" panose="02040503050406030204" pitchFamily="18" charset="0"/>
                  </a:rPr>
                  <a:t>Entonces,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𝑐𝑜𝑠</m:t>
                      </m:r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s-CL" sz="36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 useBgFill="1"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522514"/>
                <a:ext cx="10747258" cy="5921829"/>
              </a:xfrm>
              <a:blipFill>
                <a:blip r:embed="rId2"/>
                <a:stretch>
                  <a:fillRect l="-708" t="-171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7" name="Grupo 36">
            <a:extLst>
              <a:ext uri="{FF2B5EF4-FFF2-40B4-BE49-F238E27FC236}">
                <a16:creationId xmlns:a16="http://schemas.microsoft.com/office/drawing/2014/main" id="{0594E854-2C1F-9E40-B4B5-96379FAD32AE}"/>
              </a:ext>
            </a:extLst>
          </p:cNvPr>
          <p:cNvGrpSpPr/>
          <p:nvPr/>
        </p:nvGrpSpPr>
        <p:grpSpPr>
          <a:xfrm>
            <a:off x="1842688" y="2413716"/>
            <a:ext cx="7431314" cy="1968816"/>
            <a:chOff x="1842688" y="2921716"/>
            <a:chExt cx="7431314" cy="1968816"/>
          </a:xfrm>
        </p:grpSpPr>
        <p:cxnSp>
          <p:nvCxnSpPr>
            <p:cNvPr id="38" name="Conector recto 37">
              <a:extLst>
                <a:ext uri="{FF2B5EF4-FFF2-40B4-BE49-F238E27FC236}">
                  <a16:creationId xmlns:a16="http://schemas.microsoft.com/office/drawing/2014/main" id="{786EB544-52B0-8248-80D1-9008A4ACCD75}"/>
                </a:ext>
              </a:extLst>
            </p:cNvPr>
            <p:cNvCxnSpPr/>
            <p:nvPr/>
          </p:nvCxnSpPr>
          <p:spPr>
            <a:xfrm>
              <a:off x="7184572" y="3868057"/>
              <a:ext cx="1045028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9" name="Grupo 38">
              <a:extLst>
                <a:ext uri="{FF2B5EF4-FFF2-40B4-BE49-F238E27FC236}">
                  <a16:creationId xmlns:a16="http://schemas.microsoft.com/office/drawing/2014/main" id="{8E52D1A0-F602-CD49-8F6B-3292D9EA3F0F}"/>
                </a:ext>
              </a:extLst>
            </p:cNvPr>
            <p:cNvGrpSpPr/>
            <p:nvPr/>
          </p:nvGrpSpPr>
          <p:grpSpPr>
            <a:xfrm>
              <a:off x="1842688" y="2921716"/>
              <a:ext cx="7431314" cy="1968816"/>
              <a:chOff x="1842688" y="2921716"/>
              <a:chExt cx="7431314" cy="1968816"/>
            </a:xfrm>
          </p:grpSpPr>
          <p:grpSp>
            <p:nvGrpSpPr>
              <p:cNvPr id="40" name="Grupo 39">
                <a:extLst>
                  <a:ext uri="{FF2B5EF4-FFF2-40B4-BE49-F238E27FC236}">
                    <a16:creationId xmlns:a16="http://schemas.microsoft.com/office/drawing/2014/main" id="{04D9BAF4-EEC8-5940-8EEB-F311EF853915}"/>
                  </a:ext>
                </a:extLst>
              </p:cNvPr>
              <p:cNvGrpSpPr/>
              <p:nvPr/>
            </p:nvGrpSpPr>
            <p:grpSpPr>
              <a:xfrm>
                <a:off x="1842688" y="2921716"/>
                <a:ext cx="7431314" cy="1968816"/>
                <a:chOff x="1712686" y="2907202"/>
                <a:chExt cx="7431314" cy="1968816"/>
              </a:xfrm>
            </p:grpSpPr>
            <p:cxnSp>
              <p:nvCxnSpPr>
                <p:cNvPr id="45" name="Conector recto 44">
                  <a:extLst>
                    <a:ext uri="{FF2B5EF4-FFF2-40B4-BE49-F238E27FC236}">
                      <a16:creationId xmlns:a16="http://schemas.microsoft.com/office/drawing/2014/main" id="{024DC978-5D03-5143-A0AF-F36F77AE3A24}"/>
                    </a:ext>
                  </a:extLst>
                </p:cNvPr>
                <p:cNvCxnSpPr/>
                <p:nvPr/>
              </p:nvCxnSpPr>
              <p:spPr>
                <a:xfrm>
                  <a:off x="1712686" y="4165600"/>
                  <a:ext cx="7431314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6" name="Rectángulo 45">
                  <a:extLst>
                    <a:ext uri="{FF2B5EF4-FFF2-40B4-BE49-F238E27FC236}">
                      <a16:creationId xmlns:a16="http://schemas.microsoft.com/office/drawing/2014/main" id="{2ECEB6EC-523D-B040-A1F0-74C27ABDBB56}"/>
                    </a:ext>
                  </a:extLst>
                </p:cNvPr>
                <p:cNvSpPr/>
                <p:nvPr/>
              </p:nvSpPr>
              <p:spPr>
                <a:xfrm>
                  <a:off x="2133600" y="3541486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sp>
              <p:nvSpPr>
                <p:cNvPr id="47" name="Rectángulo 46">
                  <a:extLst>
                    <a:ext uri="{FF2B5EF4-FFF2-40B4-BE49-F238E27FC236}">
                      <a16:creationId xmlns:a16="http://schemas.microsoft.com/office/drawing/2014/main" id="{E9422253-4989-1B43-8337-532BF578D8E9}"/>
                    </a:ext>
                  </a:extLst>
                </p:cNvPr>
                <p:cNvSpPr/>
                <p:nvPr/>
              </p:nvSpPr>
              <p:spPr>
                <a:xfrm>
                  <a:off x="5812971" y="3545114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cxnSp>
              <p:nvCxnSpPr>
                <p:cNvPr id="48" name="Conector recto de flecha 47">
                  <a:extLst>
                    <a:ext uri="{FF2B5EF4-FFF2-40B4-BE49-F238E27FC236}">
                      <a16:creationId xmlns:a16="http://schemas.microsoft.com/office/drawing/2014/main" id="{76E27FFE-3EED-4343-BE1C-E194E393399F}"/>
                    </a:ext>
                  </a:extLst>
                </p:cNvPr>
                <p:cNvCxnSpPr>
                  <a:cxnSpLocks/>
                  <a:stCxn id="46" idx="3"/>
                </p:cNvCxnSpPr>
                <p:nvPr/>
              </p:nvCxnSpPr>
              <p:spPr>
                <a:xfrm flipV="1">
                  <a:off x="3381829" y="3396343"/>
                  <a:ext cx="1176283" cy="449943"/>
                </a:xfrm>
                <a:prstGeom prst="straightConnector1">
                  <a:avLst/>
                </a:prstGeom>
                <a:ln w="5715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Conector recto de flecha 48">
                  <a:extLst>
                    <a:ext uri="{FF2B5EF4-FFF2-40B4-BE49-F238E27FC236}">
                      <a16:creationId xmlns:a16="http://schemas.microsoft.com/office/drawing/2014/main" id="{3F7E887A-BEB2-4040-974A-9F414E8A665A}"/>
                    </a:ext>
                  </a:extLst>
                </p:cNvPr>
                <p:cNvCxnSpPr/>
                <p:nvPr/>
              </p:nvCxnSpPr>
              <p:spPr>
                <a:xfrm>
                  <a:off x="2757714" y="4499429"/>
                  <a:ext cx="3679371" cy="0"/>
                </a:xfrm>
                <a:prstGeom prst="straightConnector1">
                  <a:avLst/>
                </a:prstGeom>
                <a:ln w="28575"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0" name="CuadroTexto 49">
                      <a:extLst>
                        <a:ext uri="{FF2B5EF4-FFF2-40B4-BE49-F238E27FC236}">
                          <a16:creationId xmlns:a16="http://schemas.microsoft.com/office/drawing/2014/main" id="{CCE90946-E886-1941-8953-DD38C51A4A0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426857" y="4506686"/>
                      <a:ext cx="722982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lvl="0"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50" name="CuadroTexto 49">
                      <a:extLst>
                        <a:ext uri="{FF2B5EF4-FFF2-40B4-BE49-F238E27FC236}">
                          <a16:creationId xmlns:a16="http://schemas.microsoft.com/office/drawing/2014/main" id="{CCE90946-E886-1941-8953-DD38C51A4A02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426857" y="4506686"/>
                      <a:ext cx="722982" cy="369332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 t="-9677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1" name="CuadroTexto 50">
                      <a:extLst>
                        <a:ext uri="{FF2B5EF4-FFF2-40B4-BE49-F238E27FC236}">
                          <a16:creationId xmlns:a16="http://schemas.microsoft.com/office/drawing/2014/main" id="{F3CC35C8-20A6-AB41-B72B-45FC466F786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51" name="CuadroTexto 50">
                      <a:extLst>
                        <a:ext uri="{FF2B5EF4-FFF2-40B4-BE49-F238E27FC236}">
                          <a16:creationId xmlns:a16="http://schemas.microsoft.com/office/drawing/2014/main" id="{F3CC35C8-20A6-AB41-B72B-45FC466F7861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 t="-2173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2" name="CuadroTexto 51">
                      <a:extLst>
                        <a:ext uri="{FF2B5EF4-FFF2-40B4-BE49-F238E27FC236}">
                          <a16:creationId xmlns:a16="http://schemas.microsoft.com/office/drawing/2014/main" id="{14E3061C-E3AF-C14A-9A12-834D3CF0710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52" name="CuadroTexto 51">
                      <a:extLst>
                        <a:ext uri="{FF2B5EF4-FFF2-40B4-BE49-F238E27FC236}">
                          <a16:creationId xmlns:a16="http://schemas.microsoft.com/office/drawing/2014/main" id="{14E3061C-E3AF-C14A-9A12-834D3CF0710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t="-19565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41" name="Conector recto 40">
                <a:extLst>
                  <a:ext uri="{FF2B5EF4-FFF2-40B4-BE49-F238E27FC236}">
                    <a16:creationId xmlns:a16="http://schemas.microsoft.com/office/drawing/2014/main" id="{94F63F90-11F2-2345-80E8-456915C7A35F}"/>
                  </a:ext>
                </a:extLst>
              </p:cNvPr>
              <p:cNvCxnSpPr>
                <a:stCxn id="46" idx="3"/>
              </p:cNvCxnSpPr>
              <p:nvPr/>
            </p:nvCxnSpPr>
            <p:spPr>
              <a:xfrm>
                <a:off x="3511831" y="3860800"/>
                <a:ext cx="1045028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2" name="Rectángulo 41">
                    <a:extLst>
                      <a:ext uri="{FF2B5EF4-FFF2-40B4-BE49-F238E27FC236}">
                        <a16:creationId xmlns:a16="http://schemas.microsoft.com/office/drawing/2014/main" id="{CC034725-DD49-FB4D-86ED-6265EE7E7A42}"/>
                      </a:ext>
                    </a:extLst>
                  </p:cNvPr>
                  <p:cNvSpPr/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42" name="Rectángulo 41">
                    <a:extLst>
                      <a:ext uri="{FF2B5EF4-FFF2-40B4-BE49-F238E27FC236}">
                        <a16:creationId xmlns:a16="http://schemas.microsoft.com/office/drawing/2014/main" id="{CC034725-DD49-FB4D-86ED-6265EE7E7A42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7530FAD2-7A3E-3547-8DDF-5EA4B0BB7276}"/>
                      </a:ext>
                    </a:extLst>
                  </p:cNvPr>
                  <p:cNvSpPr/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7530FAD2-7A3E-3547-8DDF-5EA4B0BB7276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44" name="Conector recto de flecha 43">
                <a:extLst>
                  <a:ext uri="{FF2B5EF4-FFF2-40B4-BE49-F238E27FC236}">
                    <a16:creationId xmlns:a16="http://schemas.microsoft.com/office/drawing/2014/main" id="{CFE24102-713C-8741-8B98-A9355123E3C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201599" y="3401837"/>
                <a:ext cx="1176283" cy="44994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520403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8DB9717-131D-FF4C-B57B-5B7CEC3D821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856343"/>
                <a:ext cx="11514666" cy="5185019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Además, desde la cinemática tenemos que para un movimiento acelerado,</a:t>
                </a: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s-ES" sz="2800" b="0" dirty="0">
                  <a:solidFill>
                    <a:srgbClr val="00456F"/>
                  </a:solidFill>
                </a:endParaRPr>
              </a:p>
              <a:p>
                <a:endParaRPr lang="es-CL" sz="2800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∆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</a:endParaRPr>
              </a:p>
              <a:p>
                <a:endParaRPr lang="es-CL" sz="2800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s-CL" sz="28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+2·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·∆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8DB9717-131D-FF4C-B57B-5B7CEC3D821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856343"/>
                <a:ext cx="11514666" cy="5185019"/>
              </a:xfrm>
              <a:blipFill>
                <a:blip r:embed="rId2"/>
                <a:stretch>
                  <a:fillRect l="-1211" t="-14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628961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CC4FE60-F97C-4F41-8209-B6E0A5A4F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179" y="316807"/>
            <a:ext cx="8596668" cy="3880773"/>
          </a:xfrm>
        </p:spPr>
        <p:txBody>
          <a:bodyPr/>
          <a:lstStyle/>
          <a:p>
            <a:r>
              <a:rPr lang="es-CL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el caso del cuerpo anterior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FCBCA58-3EF2-E642-A2E0-AEC197233381}"/>
              </a:ext>
            </a:extLst>
          </p:cNvPr>
          <p:cNvSpPr txBox="1"/>
          <p:nvPr/>
        </p:nvSpPr>
        <p:spPr>
          <a:xfrm>
            <a:off x="2552762" y="2144950"/>
            <a:ext cx="232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A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81BB9D2E-6532-C14F-BF72-89404CF216D1}"/>
              </a:ext>
            </a:extLst>
          </p:cNvPr>
          <p:cNvSpPr txBox="1"/>
          <p:nvPr/>
        </p:nvSpPr>
        <p:spPr>
          <a:xfrm>
            <a:off x="6073555" y="2191486"/>
            <a:ext cx="232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812F226A-F547-D542-8005-0D17C0399BFE}"/>
                  </a:ext>
                </a:extLst>
              </p:cNvPr>
              <p:cNvSpPr/>
              <p:nvPr/>
            </p:nvSpPr>
            <p:spPr>
              <a:xfrm>
                <a:off x="1588518" y="3034420"/>
                <a:ext cx="2416366" cy="4059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Sup>
                        <m:sSubSupPr>
                          <m:ctrlP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+2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𝑎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∆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812F226A-F547-D542-8005-0D17C0399B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8518" y="3034420"/>
                <a:ext cx="2416366" cy="405945"/>
              </a:xfrm>
              <a:prstGeom prst="rect">
                <a:avLst/>
              </a:prstGeom>
              <a:blipFill>
                <a:blip r:embed="rId2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4949CE29-CE34-EF41-8F13-8A59757CCAF8}"/>
                  </a:ext>
                </a:extLst>
              </p:cNvPr>
              <p:cNvSpPr txBox="1"/>
              <p:nvPr/>
            </p:nvSpPr>
            <p:spPr>
              <a:xfrm>
                <a:off x="7938773" y="2969730"/>
                <a:ext cx="2434816" cy="633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rPr>
                  <a:t>y  </a:t>
                </a:r>
                <a14:m>
                  <m:oMath xmlns:m="http://schemas.openxmlformats.org/officeDocument/2006/math"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𝑎</m:t>
                    </m:r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 </m:t>
                    </m:r>
                    <m:f>
                      <m:fPr>
                        <m:ctrlPr>
                          <a:rPr kumimoji="0" lang="es-ES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s-E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𝐹𝑐𝑜𝑠</m:t>
                        </m:r>
                        <m:r>
                          <a:rPr kumimoji="0" lang="es-E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𝜃</m:t>
                        </m:r>
                      </m:num>
                      <m:den>
                        <m:r>
                          <a:rPr kumimoji="0" lang="es-ES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𝑚</m:t>
                        </m:r>
                      </m:den>
                    </m:f>
                  </m:oMath>
                </a14:m>
                <a:endParaRPr kumimoji="0" lang="es-CL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4949CE29-CE34-EF41-8F13-8A59757CCA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38773" y="2969730"/>
                <a:ext cx="2434816" cy="633956"/>
              </a:xfrm>
              <a:prstGeom prst="rect">
                <a:avLst/>
              </a:prstGeom>
              <a:blipFill>
                <a:blip r:embed="rId3"/>
                <a:stretch>
                  <a:fillRect l="-3627" b="-78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ángulo 17">
                <a:extLst>
                  <a:ext uri="{FF2B5EF4-FFF2-40B4-BE49-F238E27FC236}">
                    <a16:creationId xmlns:a16="http://schemas.microsoft.com/office/drawing/2014/main" id="{62B3E4A8-D9A2-D041-BEC9-9915A34AF211}"/>
                  </a:ext>
                </a:extLst>
              </p:cNvPr>
              <p:cNvSpPr/>
              <p:nvPr/>
            </p:nvSpPr>
            <p:spPr>
              <a:xfrm>
                <a:off x="1542287" y="3741003"/>
                <a:ext cx="2949782" cy="6731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Sup>
                        <m:sSubSupPr>
                          <m:ctrlP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+2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f>
                        <m:fPr>
                          <m:ctrlP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𝐹𝑐𝑜𝑠</m:t>
                          </m:r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num>
                        <m:den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𝑚</m:t>
                          </m:r>
                        </m:den>
                      </m:f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∆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Rectángulo 17">
                <a:extLst>
                  <a:ext uri="{FF2B5EF4-FFF2-40B4-BE49-F238E27FC236}">
                    <a16:creationId xmlns:a16="http://schemas.microsoft.com/office/drawing/2014/main" id="{62B3E4A8-D9A2-D041-BEC9-9915A34AF21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2287" y="3741003"/>
                <a:ext cx="2949782" cy="673198"/>
              </a:xfrm>
              <a:prstGeom prst="rect">
                <a:avLst/>
              </a:prstGeom>
              <a:blipFill>
                <a:blip r:embed="rId4"/>
                <a:stretch>
                  <a:fillRect b="-18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Grupo 18">
            <a:extLst>
              <a:ext uri="{FF2B5EF4-FFF2-40B4-BE49-F238E27FC236}">
                <a16:creationId xmlns:a16="http://schemas.microsoft.com/office/drawing/2014/main" id="{274F6BE7-718F-7C4D-808A-C22A3AA49AC6}"/>
              </a:ext>
            </a:extLst>
          </p:cNvPr>
          <p:cNvGrpSpPr/>
          <p:nvPr/>
        </p:nvGrpSpPr>
        <p:grpSpPr>
          <a:xfrm>
            <a:off x="1842533" y="961065"/>
            <a:ext cx="6706381" cy="1873849"/>
            <a:chOff x="1842688" y="2921716"/>
            <a:chExt cx="7431314" cy="1968816"/>
          </a:xfrm>
        </p:grpSpPr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CB469A00-8824-324F-AE86-AB8F9DB27D6D}"/>
                </a:ext>
              </a:extLst>
            </p:cNvPr>
            <p:cNvCxnSpPr/>
            <p:nvPr/>
          </p:nvCxnSpPr>
          <p:spPr>
            <a:xfrm>
              <a:off x="7184572" y="3868057"/>
              <a:ext cx="1045028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513E4A05-6C4C-C34C-BD3B-7561172C64C2}"/>
                </a:ext>
              </a:extLst>
            </p:cNvPr>
            <p:cNvGrpSpPr/>
            <p:nvPr/>
          </p:nvGrpSpPr>
          <p:grpSpPr>
            <a:xfrm>
              <a:off x="1842688" y="2921716"/>
              <a:ext cx="7431314" cy="1968816"/>
              <a:chOff x="1842688" y="2921716"/>
              <a:chExt cx="7431314" cy="1968816"/>
            </a:xfrm>
          </p:grpSpPr>
          <p:grpSp>
            <p:nvGrpSpPr>
              <p:cNvPr id="22" name="Grupo 21">
                <a:extLst>
                  <a:ext uri="{FF2B5EF4-FFF2-40B4-BE49-F238E27FC236}">
                    <a16:creationId xmlns:a16="http://schemas.microsoft.com/office/drawing/2014/main" id="{45B4AE98-3ACA-DF4C-89F5-6C0086B04C52}"/>
                  </a:ext>
                </a:extLst>
              </p:cNvPr>
              <p:cNvGrpSpPr/>
              <p:nvPr/>
            </p:nvGrpSpPr>
            <p:grpSpPr>
              <a:xfrm>
                <a:off x="1842688" y="2921716"/>
                <a:ext cx="7431314" cy="1968816"/>
                <a:chOff x="1712686" y="2907202"/>
                <a:chExt cx="7431314" cy="1968816"/>
              </a:xfrm>
            </p:grpSpPr>
            <p:cxnSp>
              <p:nvCxnSpPr>
                <p:cNvPr id="27" name="Conector recto 26">
                  <a:extLst>
                    <a:ext uri="{FF2B5EF4-FFF2-40B4-BE49-F238E27FC236}">
                      <a16:creationId xmlns:a16="http://schemas.microsoft.com/office/drawing/2014/main" id="{A04D67C8-119D-6C42-88F4-15EB7FE03620}"/>
                    </a:ext>
                  </a:extLst>
                </p:cNvPr>
                <p:cNvCxnSpPr/>
                <p:nvPr/>
              </p:nvCxnSpPr>
              <p:spPr>
                <a:xfrm>
                  <a:off x="1712686" y="4165600"/>
                  <a:ext cx="7431314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ctángulo 27">
                  <a:extLst>
                    <a:ext uri="{FF2B5EF4-FFF2-40B4-BE49-F238E27FC236}">
                      <a16:creationId xmlns:a16="http://schemas.microsoft.com/office/drawing/2014/main" id="{7776D342-3575-954F-937D-D48FDB1F95AA}"/>
                    </a:ext>
                  </a:extLst>
                </p:cNvPr>
                <p:cNvSpPr/>
                <p:nvPr/>
              </p:nvSpPr>
              <p:spPr>
                <a:xfrm>
                  <a:off x="2133600" y="3541486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sp>
              <p:nvSpPr>
                <p:cNvPr id="29" name="Rectángulo 28">
                  <a:extLst>
                    <a:ext uri="{FF2B5EF4-FFF2-40B4-BE49-F238E27FC236}">
                      <a16:creationId xmlns:a16="http://schemas.microsoft.com/office/drawing/2014/main" id="{477362C9-1E12-C245-870A-8DF94DDB534C}"/>
                    </a:ext>
                  </a:extLst>
                </p:cNvPr>
                <p:cNvSpPr/>
                <p:nvPr/>
              </p:nvSpPr>
              <p:spPr>
                <a:xfrm>
                  <a:off x="5812971" y="3545114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cxnSp>
              <p:nvCxnSpPr>
                <p:cNvPr id="30" name="Conector recto de flecha 29">
                  <a:extLst>
                    <a:ext uri="{FF2B5EF4-FFF2-40B4-BE49-F238E27FC236}">
                      <a16:creationId xmlns:a16="http://schemas.microsoft.com/office/drawing/2014/main" id="{4000A625-4B4E-8841-884E-66127A72FA2B}"/>
                    </a:ext>
                  </a:extLst>
                </p:cNvPr>
                <p:cNvCxnSpPr>
                  <a:cxnSpLocks/>
                  <a:stCxn id="28" idx="3"/>
                </p:cNvCxnSpPr>
                <p:nvPr/>
              </p:nvCxnSpPr>
              <p:spPr>
                <a:xfrm flipV="1">
                  <a:off x="3381829" y="3396343"/>
                  <a:ext cx="1176283" cy="449943"/>
                </a:xfrm>
                <a:prstGeom prst="straightConnector1">
                  <a:avLst/>
                </a:prstGeom>
                <a:ln w="5715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ector recto de flecha 30">
                  <a:extLst>
                    <a:ext uri="{FF2B5EF4-FFF2-40B4-BE49-F238E27FC236}">
                      <a16:creationId xmlns:a16="http://schemas.microsoft.com/office/drawing/2014/main" id="{96E659F8-BF5E-0D43-A083-1F819B5EADE4}"/>
                    </a:ext>
                  </a:extLst>
                </p:cNvPr>
                <p:cNvCxnSpPr/>
                <p:nvPr/>
              </p:nvCxnSpPr>
              <p:spPr>
                <a:xfrm>
                  <a:off x="2757714" y="4499429"/>
                  <a:ext cx="3679371" cy="0"/>
                </a:xfrm>
                <a:prstGeom prst="straightConnector1">
                  <a:avLst/>
                </a:prstGeom>
                <a:ln w="28575"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2" name="CuadroTexto 31">
                  <a:extLst>
                    <a:ext uri="{FF2B5EF4-FFF2-40B4-BE49-F238E27FC236}">
                      <a16:creationId xmlns:a16="http://schemas.microsoft.com/office/drawing/2014/main" id="{E8C9084B-290F-A543-B58D-89FF9D6B7F50}"/>
                    </a:ext>
                  </a:extLst>
                </p:cNvPr>
                <p:cNvSpPr txBox="1"/>
                <p:nvPr/>
              </p:nvSpPr>
              <p:spPr>
                <a:xfrm>
                  <a:off x="4426857" y="4506686"/>
                  <a:ext cx="72298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456F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rPr>
                    <a:t>∆X</a:t>
                  </a:r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33" name="CuadroTexto 32">
                      <a:extLst>
                        <a:ext uri="{FF2B5EF4-FFF2-40B4-BE49-F238E27FC236}">
                          <a16:creationId xmlns:a16="http://schemas.microsoft.com/office/drawing/2014/main" id="{4E3D1BC9-4E35-4F49-AF0E-78BEFAD0CCE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33" name="CuadroTexto 32">
                      <a:extLst>
                        <a:ext uri="{FF2B5EF4-FFF2-40B4-BE49-F238E27FC236}">
                          <a16:creationId xmlns:a16="http://schemas.microsoft.com/office/drawing/2014/main" id="{4E3D1BC9-4E35-4F49-AF0E-78BEFAD0CCEF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t="-20455" b="-227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34" name="CuadroTexto 33">
                      <a:extLst>
                        <a:ext uri="{FF2B5EF4-FFF2-40B4-BE49-F238E27FC236}">
                          <a16:creationId xmlns:a16="http://schemas.microsoft.com/office/drawing/2014/main" id="{B45A1C6E-F327-BF47-A592-AEDD48CB6F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34" name="CuadroTexto 33">
                      <a:extLst>
                        <a:ext uri="{FF2B5EF4-FFF2-40B4-BE49-F238E27FC236}">
                          <a16:creationId xmlns:a16="http://schemas.microsoft.com/office/drawing/2014/main" id="{B45A1C6E-F327-BF47-A592-AEDD48CB6F73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t="-22727" b="-227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23" name="Conector recto 22">
                <a:extLst>
                  <a:ext uri="{FF2B5EF4-FFF2-40B4-BE49-F238E27FC236}">
                    <a16:creationId xmlns:a16="http://schemas.microsoft.com/office/drawing/2014/main" id="{D37031B5-8D0E-7544-8A74-323FCFC87AD0}"/>
                  </a:ext>
                </a:extLst>
              </p:cNvPr>
              <p:cNvCxnSpPr>
                <a:stCxn id="28" idx="3"/>
              </p:cNvCxnSpPr>
              <p:nvPr/>
            </p:nvCxnSpPr>
            <p:spPr>
              <a:xfrm>
                <a:off x="3511831" y="3860800"/>
                <a:ext cx="1045028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5D811C3A-FF88-C844-B934-8FC2A8622782}"/>
                      </a:ext>
                    </a:extLst>
                  </p:cNvPr>
                  <p:cNvSpPr/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5D811C3A-FF88-C844-B934-8FC2A8622782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E3F1F4D4-373D-9D4A-A1B8-73CBF68ADF2F}"/>
                      </a:ext>
                    </a:extLst>
                  </p:cNvPr>
                  <p:cNvSpPr/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E3F1F4D4-373D-9D4A-A1B8-73CBF68ADF2F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6" name="Conector recto de flecha 25">
                <a:extLst>
                  <a:ext uri="{FF2B5EF4-FFF2-40B4-BE49-F238E27FC236}">
                    <a16:creationId xmlns:a16="http://schemas.microsoft.com/office/drawing/2014/main" id="{85403CF0-7492-4745-AF3D-1F47221FD78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201599" y="3401837"/>
                <a:ext cx="1176283" cy="44994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E5C72AF9-83FC-C24E-AC16-83C63FB8ADF3}"/>
                  </a:ext>
                </a:extLst>
              </p:cNvPr>
              <p:cNvSpPr txBox="1"/>
              <p:nvPr/>
            </p:nvSpPr>
            <p:spPr>
              <a:xfrm>
                <a:off x="7849340" y="4169157"/>
                <a:ext cx="34312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rPr>
                  <a:t>y  </a:t>
                </a: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9108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rPr>
                  <a:t>W = </a:t>
                </a:r>
                <a14:m>
                  <m:oMath xmlns:m="http://schemas.openxmlformats.org/officeDocument/2006/math"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𝐹</m:t>
                    </m:r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·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𝑐𝑜𝑠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𝜃</m:t>
                    </m:r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·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∆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</m:oMath>
                </a14:m>
                <a:endParaRPr kumimoji="0" lang="es-CL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E5C72AF9-83FC-C24E-AC16-83C63FB8AD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49340" y="4169157"/>
                <a:ext cx="3431236" cy="461665"/>
              </a:xfrm>
              <a:prstGeom prst="rect">
                <a:avLst/>
              </a:prstGeom>
              <a:blipFill>
                <a:blip r:embed="rId9"/>
                <a:stretch>
                  <a:fillRect l="-2952" t="-10811" b="-297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ángulo 35">
                <a:extLst>
                  <a:ext uri="{FF2B5EF4-FFF2-40B4-BE49-F238E27FC236}">
                    <a16:creationId xmlns:a16="http://schemas.microsoft.com/office/drawing/2014/main" id="{D91D2FAC-8149-9440-B79C-F91A3E3DAAD1}"/>
                  </a:ext>
                </a:extLst>
              </p:cNvPr>
              <p:cNvSpPr/>
              <p:nvPr/>
            </p:nvSpPr>
            <p:spPr>
              <a:xfrm>
                <a:off x="1398160" y="4548406"/>
                <a:ext cx="2606724" cy="6685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Sup>
                        <m:sSubSupPr>
                          <m:ctrlP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+2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f>
                        <m:fPr>
                          <m:ctrlP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kumimoji="0" lang="es-E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s-E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𝑊</m:t>
                              </m:r>
                            </m:e>
                            <m:sub>
                              <m:r>
                                <a:rPr kumimoji="0" lang="es-E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𝑛𝑒𝑡𝑜</m:t>
                              </m:r>
                            </m:sub>
                          </m:sSub>
                        </m:num>
                        <m:den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𝑚</m:t>
                          </m:r>
                        </m:den>
                      </m:f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6" name="Rectángulo 35">
                <a:extLst>
                  <a:ext uri="{FF2B5EF4-FFF2-40B4-BE49-F238E27FC236}">
                    <a16:creationId xmlns:a16="http://schemas.microsoft.com/office/drawing/2014/main" id="{D91D2FAC-8149-9440-B79C-F91A3E3DAAD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8160" y="4548406"/>
                <a:ext cx="2606724" cy="668581"/>
              </a:xfrm>
              <a:prstGeom prst="rect">
                <a:avLst/>
              </a:prstGeom>
              <a:blipFill>
                <a:blip r:embed="rId10"/>
                <a:stretch>
                  <a:fillRect b="-18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CuadroTexto 36">
                <a:extLst>
                  <a:ext uri="{FF2B5EF4-FFF2-40B4-BE49-F238E27FC236}">
                    <a16:creationId xmlns:a16="http://schemas.microsoft.com/office/drawing/2014/main" id="{6F1B7285-B713-B344-9934-B8DED19FC076}"/>
                  </a:ext>
                </a:extLst>
              </p:cNvPr>
              <p:cNvSpPr txBox="1"/>
              <p:nvPr/>
            </p:nvSpPr>
            <p:spPr>
              <a:xfrm>
                <a:off x="4004884" y="5616163"/>
                <a:ext cx="3806042" cy="10836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𝑊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𝑛𝑒𝑡𝑜</m:t>
                          </m:r>
                        </m:sub>
                      </m:sSub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kumimoji="0" lang="es-CL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7" name="CuadroTexto 36">
                <a:extLst>
                  <a:ext uri="{FF2B5EF4-FFF2-40B4-BE49-F238E27FC236}">
                    <a16:creationId xmlns:a16="http://schemas.microsoft.com/office/drawing/2014/main" id="{6F1B7285-B713-B344-9934-B8DED19FC0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4884" y="5616163"/>
                <a:ext cx="3806042" cy="1083630"/>
              </a:xfrm>
              <a:prstGeom prst="rect">
                <a:avLst/>
              </a:prstGeom>
              <a:blipFill>
                <a:blip r:embed="rId11"/>
                <a:stretch>
                  <a:fillRect l="-9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ángulo 1">
            <a:extLst>
              <a:ext uri="{FF2B5EF4-FFF2-40B4-BE49-F238E27FC236}">
                <a16:creationId xmlns:a16="http://schemas.microsoft.com/office/drawing/2014/main" id="{FFFF4F3E-D714-5041-AEC9-F3FFFDF9348F}"/>
              </a:ext>
            </a:extLst>
          </p:cNvPr>
          <p:cNvSpPr/>
          <p:nvPr/>
        </p:nvSpPr>
        <p:spPr>
          <a:xfrm>
            <a:off x="3798244" y="5517232"/>
            <a:ext cx="4385988" cy="102396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6093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635000" y="0"/>
            <a:ext cx="10515600" cy="1143000"/>
          </a:xfrm>
        </p:spPr>
        <p:txBody>
          <a:bodyPr/>
          <a:lstStyle/>
          <a:p>
            <a:pPr algn="ctr" eaLnBrk="1" hangingPunct="1"/>
            <a:r>
              <a:rPr lang="es-ES_tradnl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Energ</a:t>
            </a:r>
            <a:r>
              <a:rPr lang="es-ES_tradnl" altLang="ja-JP" b="1" dirty="0">
                <a:latin typeface="Calibri" panose="020F0502020204030204" pitchFamily="34" charset="0"/>
                <a:cs typeface="Calibri" panose="020F0502020204030204" pitchFamily="34" charset="0"/>
              </a:rPr>
              <a:t>ía Cinética</a:t>
            </a:r>
            <a:endParaRPr lang="es-ES_tradnl" alt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7" name="6 Grupo"/>
          <p:cNvGrpSpPr/>
          <p:nvPr/>
        </p:nvGrpSpPr>
        <p:grpSpPr>
          <a:xfrm>
            <a:off x="1271464" y="2111116"/>
            <a:ext cx="2520280" cy="2325995"/>
            <a:chOff x="1763713" y="2590800"/>
            <a:chExt cx="1817687" cy="1539536"/>
          </a:xfrm>
        </p:grpSpPr>
        <p:sp>
          <p:nvSpPr>
            <p:cNvPr id="8" name="Oval 3"/>
            <p:cNvSpPr>
              <a:spLocks noChangeArrowheads="1"/>
            </p:cNvSpPr>
            <p:nvPr/>
          </p:nvSpPr>
          <p:spPr bwMode="auto">
            <a:xfrm>
              <a:off x="2057400" y="3352800"/>
              <a:ext cx="533400" cy="533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sp>
          <p:nvSpPr>
            <p:cNvPr id="9" name="Line 4"/>
            <p:cNvSpPr>
              <a:spLocks noChangeShapeType="1"/>
            </p:cNvSpPr>
            <p:nvPr/>
          </p:nvSpPr>
          <p:spPr bwMode="auto">
            <a:xfrm flipV="1">
              <a:off x="2514600" y="2590800"/>
              <a:ext cx="1066800" cy="83820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sp>
          <p:nvSpPr>
            <p:cNvPr id="11" name="TextBox 1"/>
            <p:cNvSpPr txBox="1">
              <a:spLocks noChangeArrowheads="1"/>
            </p:cNvSpPr>
            <p:nvPr/>
          </p:nvSpPr>
          <p:spPr bwMode="auto">
            <a:xfrm>
              <a:off x="1763713" y="3754438"/>
              <a:ext cx="399984" cy="3758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rPr>
                <a:t>m</a:t>
              </a:r>
            </a:p>
          </p:txBody>
        </p:sp>
        <p:sp>
          <p:nvSpPr>
            <p:cNvPr id="12" name="TextBox 2"/>
            <p:cNvSpPr txBox="1">
              <a:spLocks noChangeArrowheads="1"/>
            </p:cNvSpPr>
            <p:nvPr/>
          </p:nvSpPr>
          <p:spPr bwMode="auto">
            <a:xfrm>
              <a:off x="2705100" y="2601913"/>
              <a:ext cx="341522" cy="4643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rPr>
                <a:t>v</a:t>
              </a:r>
            </a:p>
          </p:txBody>
        </p:sp>
      </p:grp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1046443" y="4589930"/>
            <a:ext cx="1009911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La energ</a:t>
            </a:r>
            <a:r>
              <a:rPr kumimoji="0" lang="es-ES_tradnl" altLang="ja-JP" sz="2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" panose="020F0502020204030204" pitchFamily="34" charset="0"/>
                <a:ea typeface="HGPｺﾞｼｯｸE" panose="020B0900000000000000" pitchFamily="34" charset="-128"/>
                <a:cs typeface="Calibri" panose="020F0502020204030204" pitchFamily="34" charset="0"/>
              </a:rPr>
              <a:t>ía cinética es una cantidad escalar. Se mide en la misma unidad de trabajo, Joule [J]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D691714F-43A1-2041-AFB8-B385B0711201}"/>
                  </a:ext>
                </a:extLst>
              </p:cNvPr>
              <p:cNvSpPr txBox="1"/>
              <p:nvPr/>
            </p:nvSpPr>
            <p:spPr>
              <a:xfrm>
                <a:off x="5566229" y="2157357"/>
                <a:ext cx="2131546" cy="92198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E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𝐾</m:t>
                      </m:r>
                      <m:r>
                        <a:rPr kumimoji="0" lang="es-E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  <m:f>
                        <m:fPr>
                          <m:ctrlP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p>
                        <m:sSupPr>
                          <m:ctrlP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pPr>
                        <m:e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p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es-CL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D691714F-43A1-2041-AFB8-B385B07112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6229" y="2157357"/>
                <a:ext cx="2131546" cy="921984"/>
              </a:xfrm>
              <a:prstGeom prst="rect">
                <a:avLst/>
              </a:prstGeom>
              <a:blipFill>
                <a:blip r:embed="rId2"/>
                <a:stretch>
                  <a:fillRect l="-2959" t="-1370" b="-1369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B3EED3C0-AFF0-4646-B92A-324B73008E09}"/>
                  </a:ext>
                </a:extLst>
              </p:cNvPr>
              <p:cNvSpPr/>
              <p:nvPr/>
            </p:nvSpPr>
            <p:spPr>
              <a:xfrm>
                <a:off x="1765641" y="968117"/>
                <a:ext cx="10030695" cy="7877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A la expresión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  <m:r>
                      <a:rPr kumimoji="0" lang="es-ES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𝑚</m:t>
                    </m:r>
                    <m:sSup>
                      <m:sSupPr>
                        <m:ctrlP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𝑣</m:t>
                        </m:r>
                      </m:e>
                      <m:sup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0" lang="es-E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se le conoce como Energía cinética, K.</a:t>
                </a:r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B3EED3C0-AFF0-4646-B92A-324B73008E0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5641" y="968117"/>
                <a:ext cx="10030695" cy="787716"/>
              </a:xfrm>
              <a:prstGeom prst="rect">
                <a:avLst/>
              </a:prstGeom>
              <a:blipFill>
                <a:blip r:embed="rId3"/>
                <a:stretch>
                  <a:fillRect l="-1519" r="-633" b="-95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ángulo 12">
            <a:extLst>
              <a:ext uri="{FF2B5EF4-FFF2-40B4-BE49-F238E27FC236}">
                <a16:creationId xmlns:a16="http://schemas.microsoft.com/office/drawing/2014/main" id="{575EACD3-429A-814F-8739-8B6587F6A797}"/>
              </a:ext>
            </a:extLst>
          </p:cNvPr>
          <p:cNvSpPr/>
          <p:nvPr/>
        </p:nvSpPr>
        <p:spPr>
          <a:xfrm>
            <a:off x="5121915" y="2040474"/>
            <a:ext cx="3020174" cy="11667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24312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/>
            <a:r>
              <a:rPr lang="es-ES_tradnl" altLang="en-US" dirty="0">
                <a:latin typeface="Calibri" panose="020F0502020204030204" pitchFamily="34" charset="0"/>
                <a:cs typeface="Calibri" panose="020F0502020204030204" pitchFamily="34" charset="0"/>
              </a:rPr>
              <a:t>Teorema Trabajo y Energ</a:t>
            </a:r>
            <a:r>
              <a:rPr lang="es-ES_tradnl" altLang="ja-JP" dirty="0">
                <a:latin typeface="Calibri" panose="020F0502020204030204" pitchFamily="34" charset="0"/>
                <a:cs typeface="Calibri" panose="020F0502020204030204" pitchFamily="34" charset="0"/>
              </a:rPr>
              <a:t>ía cinética</a:t>
            </a:r>
            <a:endParaRPr lang="es-ES_tradnl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2 Marcador de contenido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219006" cy="4803776"/>
              </a:xfrm>
            </p:spPr>
            <p:txBody>
              <a:bodyPr>
                <a:normAutofit fontScale="55000" lnSpcReduction="20000"/>
              </a:bodyPr>
              <a:lstStyle/>
              <a:p>
                <a:pPr>
                  <a:lnSpc>
                    <a:spcPct val="220000"/>
                  </a:lnSpc>
                  <a:buNone/>
                </a:pPr>
                <a:endParaRPr lang="es-ES" sz="5200" dirty="0"/>
              </a:p>
              <a:p>
                <a:pPr>
                  <a:lnSpc>
                    <a:spcPct val="2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5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5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5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𝑛𝑒𝑡𝑜</m:t>
                          </m:r>
                        </m:sub>
                      </m:sSub>
                      <m:r>
                        <a:rPr lang="es-ES" sz="5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ES" sz="5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ES" sz="5200" dirty="0"/>
              </a:p>
              <a:p>
                <a:pPr>
                  <a:lnSpc>
                    <a:spcPct val="220000"/>
                  </a:lnSpc>
                  <a:buNone/>
                </a:pPr>
                <a:endParaRPr lang="es-ES" sz="51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220000"/>
                  </a:lnSpc>
                  <a:buNone/>
                </a:pPr>
                <a:r>
                  <a:rPr lang="es-ES" sz="5100" dirty="0" err="1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</a:t>
                </a:r>
                <a:r>
                  <a:rPr lang="es-ES" sz="5100" baseline="-25000" dirty="0" err="1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neto</a:t>
                </a:r>
                <a:r>
                  <a:rPr lang="es-ES" sz="5100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es la suma de todos los trabajos realizados sobre el cuerpo entre  los 2 puntos.</a:t>
                </a:r>
                <a:endParaRPr lang="es-CL" sz="51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2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219006" cy="4803776"/>
              </a:xfrm>
              <a:blipFill>
                <a:blip r:embed="rId2"/>
                <a:stretch>
                  <a:fillRect l="-1242" b="-78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9B21009-262C-174C-9CFA-2A4D5B0634E2}"/>
                  </a:ext>
                </a:extLst>
              </p:cNvPr>
              <p:cNvSpPr txBox="1"/>
              <p:nvPr/>
            </p:nvSpPr>
            <p:spPr>
              <a:xfrm>
                <a:off x="4044682" y="1930400"/>
                <a:ext cx="3806042" cy="10836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𝑊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𝑛𝑒𝑡𝑜</m:t>
                          </m:r>
                        </m:sub>
                      </m:sSub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kumimoji="0" lang="es-CL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9B21009-262C-174C-9CFA-2A4D5B0634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4682" y="1930400"/>
                <a:ext cx="3806042" cy="1083630"/>
              </a:xfrm>
              <a:prstGeom prst="rect">
                <a:avLst/>
              </a:prstGeom>
              <a:blipFill>
                <a:blip r:embed="rId3"/>
                <a:stretch>
                  <a:fillRect l="-997" t="-116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996AD162-0ED8-0C4B-8F0A-0A9C8A649FDE}"/>
              </a:ext>
            </a:extLst>
          </p:cNvPr>
          <p:cNvSpPr/>
          <p:nvPr/>
        </p:nvSpPr>
        <p:spPr>
          <a:xfrm>
            <a:off x="4550313" y="4110903"/>
            <a:ext cx="3312368" cy="720080"/>
          </a:xfrm>
          <a:prstGeom prst="rect">
            <a:avLst/>
          </a:prstGeom>
          <a:noFill/>
          <a:ln>
            <a:solidFill>
              <a:srgbClr val="0045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A1A08253-23E3-8449-8B30-B425D20E2E53}"/>
                  </a:ext>
                </a:extLst>
              </p:cNvPr>
              <p:cNvSpPr/>
              <p:nvPr/>
            </p:nvSpPr>
            <p:spPr>
              <a:xfrm>
                <a:off x="5096780" y="4169287"/>
                <a:ext cx="23996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ES" sz="32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kumimoji="0" lang="es-ES" sz="32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Calibri" panose="020F050202020403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kumimoji="0" lang="es-ES" sz="32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Calibri" panose="020F0502020204030204" pitchFamily="34" charset="0"/>
                            </a:rPr>
                            <m:t>𝑛𝑒𝑡𝑜</m:t>
                          </m:r>
                        </m:sub>
                      </m:sSub>
                      <m:r>
                        <a:rPr kumimoji="0" lang="es-ES" sz="3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=</m:t>
                      </m:r>
                      <m:r>
                        <a:rPr kumimoji="0" lang="es-ES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∆</m:t>
                      </m:r>
                      <m:r>
                        <a:rPr kumimoji="0" lang="es-ES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𝐾</m:t>
                      </m:r>
                    </m:oMath>
                  </m:oMathPara>
                </a14:m>
                <a:endParaRPr kumimoji="0" lang="es-CL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A1A08253-23E3-8449-8B30-B425D20E2E5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780" y="4169287"/>
                <a:ext cx="2399631" cy="584775"/>
              </a:xfrm>
              <a:prstGeom prst="rect">
                <a:avLst/>
              </a:prstGeom>
              <a:blipFill>
                <a:blip r:embed="rId4"/>
                <a:stretch>
                  <a:fillRect b="-638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52730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Personalizado 4">
      <a:dk1>
        <a:sysClr val="windowText" lastClr="000000"/>
      </a:dk1>
      <a:lt1>
        <a:sysClr val="window" lastClr="FFFFFF"/>
      </a:lt1>
      <a:dk2>
        <a:srgbClr val="FFFFFF"/>
      </a:dk2>
      <a:lt2>
        <a:srgbClr val="EBDDC3"/>
      </a:lt2>
      <a:accent1>
        <a:srgbClr val="FF9108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4365</TotalTime>
  <Words>1131</Words>
  <Application>Microsoft Macintosh PowerPoint</Application>
  <PresentationFormat>Panorámica</PresentationFormat>
  <Paragraphs>187</Paragraphs>
  <Slides>24</Slides>
  <Notes>17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4" baseType="lpstr">
      <vt:lpstr>Calibri</vt:lpstr>
      <vt:lpstr>Cambria Math</vt:lpstr>
      <vt:lpstr>CMU Serif</vt:lpstr>
      <vt:lpstr>CMU Serif Roman</vt:lpstr>
      <vt:lpstr>Times New Roman</vt:lpstr>
      <vt:lpstr>Tw Cen MT</vt:lpstr>
      <vt:lpstr>Wingdings</vt:lpstr>
      <vt:lpstr>Wingdings 2</vt:lpstr>
      <vt:lpstr>1_Intermedio</vt:lpstr>
      <vt:lpstr>Intermedio</vt:lpstr>
      <vt:lpstr>Presentación de PowerPoint</vt:lpstr>
      <vt:lpstr>  ¿Qué entendemos con la palabra TRABAJO? </vt:lpstr>
      <vt:lpstr>¿De qué depende el trabajo requerido para mover un objeto?</vt:lpstr>
      <vt:lpstr>¿De qué depende el trabajo requerido para mover un objeto?</vt:lpstr>
      <vt:lpstr>¿De qué depende el trabajo requerido para mover un objeto?</vt:lpstr>
      <vt:lpstr>Trabajo</vt:lpstr>
      <vt:lpstr>Trabajo</vt:lpstr>
      <vt:lpstr>Trabajo</vt:lpstr>
      <vt:lpstr>Trabajo</vt:lpstr>
      <vt:lpstr>Unidad de medida Trabajo</vt:lpstr>
      <vt:lpstr>Trabajo</vt:lpstr>
      <vt:lpstr>Trabajo</vt:lpstr>
      <vt:lpstr>Trabajo</vt:lpstr>
      <vt:lpstr>Trabajo</vt:lpstr>
      <vt:lpstr>Presentación de PowerPoint</vt:lpstr>
      <vt:lpstr>Presentación de PowerPoint</vt:lpstr>
      <vt:lpstr>Presentación de PowerPoint</vt:lpstr>
      <vt:lpstr>Presentación de PowerPoint</vt:lpstr>
      <vt:lpstr>Teorema del Trabajo y la variación de la energía cinética.</vt:lpstr>
      <vt:lpstr>Presentación de PowerPoint</vt:lpstr>
      <vt:lpstr>Presentación de PowerPoint</vt:lpstr>
      <vt:lpstr>Presentación de PowerPoint</vt:lpstr>
      <vt:lpstr>Energía Cinética</vt:lpstr>
      <vt:lpstr>Teorema Trabajo y Energía cinética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Hector Jaime</cp:lastModifiedBy>
  <cp:revision>575</cp:revision>
  <dcterms:created xsi:type="dcterms:W3CDTF">2019-03-01T17:41:33Z</dcterms:created>
  <dcterms:modified xsi:type="dcterms:W3CDTF">2024-06-25T14:00:35Z</dcterms:modified>
</cp:coreProperties>
</file>