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99" r:id="rId1"/>
    <p:sldMasterId id="2147483713" r:id="rId2"/>
  </p:sldMasterIdLst>
  <p:notesMasterIdLst>
    <p:notesMasterId r:id="rId32"/>
  </p:notesMasterIdLst>
  <p:handoutMasterIdLst>
    <p:handoutMasterId r:id="rId33"/>
  </p:handoutMasterIdLst>
  <p:sldIdLst>
    <p:sldId id="1385" r:id="rId3"/>
    <p:sldId id="1581" r:id="rId4"/>
    <p:sldId id="1663" r:id="rId5"/>
    <p:sldId id="1699" r:id="rId6"/>
    <p:sldId id="1688" r:id="rId7"/>
    <p:sldId id="1689" r:id="rId8"/>
    <p:sldId id="1683" r:id="rId9"/>
    <p:sldId id="1684" r:id="rId10"/>
    <p:sldId id="1685" r:id="rId11"/>
    <p:sldId id="1705" r:id="rId12"/>
    <p:sldId id="1690" r:id="rId13"/>
    <p:sldId id="1701" r:id="rId14"/>
    <p:sldId id="1706" r:id="rId15"/>
    <p:sldId id="1707" r:id="rId16"/>
    <p:sldId id="1700" r:id="rId17"/>
    <p:sldId id="1702" r:id="rId18"/>
    <p:sldId id="1708" r:id="rId19"/>
    <p:sldId id="1709" r:id="rId20"/>
    <p:sldId id="1686" r:id="rId21"/>
    <p:sldId id="1697" r:id="rId22"/>
    <p:sldId id="1703" r:id="rId23"/>
    <p:sldId id="1704" r:id="rId24"/>
    <p:sldId id="1698" r:id="rId25"/>
    <p:sldId id="1696" r:id="rId26"/>
    <p:sldId id="1691" r:id="rId27"/>
    <p:sldId id="1693" r:id="rId28"/>
    <p:sldId id="1694" r:id="rId29"/>
    <p:sldId id="1695" r:id="rId30"/>
    <p:sldId id="1681" r:id="rId31"/>
  </p:sldIdLst>
  <p:sldSz cx="12192000" cy="6858000"/>
  <p:notesSz cx="7010400" cy="92964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guide id="3" pos="3841">
          <p15:clr>
            <a:srgbClr val="A4A3A4"/>
          </p15:clr>
        </p15:guide>
        <p15:guide id="4" orient="horz" pos="211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000066"/>
    <a:srgbClr val="0000FF"/>
    <a:srgbClr val="0033CC"/>
    <a:srgbClr val="102940"/>
    <a:srgbClr val="143350"/>
    <a:srgbClr val="FFCC99"/>
    <a:srgbClr val="FFFF99"/>
    <a:srgbClr val="3366FF"/>
    <a:srgbClr val="0D22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FD4443E-F989-4FC4-A0C8-D5A2AF1F390B}" styleName="Estilo oscuro 1 - Énfasis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8FB837D-C827-4EFA-A057-4D05807E0F7C}" styleName="Estilo temático 1 - Énfasis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741" autoAdjust="0"/>
    <p:restoredTop sz="96395" autoAdjust="0"/>
  </p:normalViewPr>
  <p:slideViewPr>
    <p:cSldViewPr>
      <p:cViewPr varScale="1">
        <p:scale>
          <a:sx n="111" d="100"/>
          <a:sy n="111" d="100"/>
        </p:scale>
        <p:origin x="696" y="96"/>
      </p:cViewPr>
      <p:guideLst>
        <p:guide orient="horz" pos="2160"/>
        <p:guide pos="3840"/>
        <p:guide pos="3841"/>
        <p:guide orient="horz" pos="2115"/>
      </p:guideLst>
    </p:cSldViewPr>
  </p:slideViewPr>
  <p:outlineViewPr>
    <p:cViewPr>
      <p:scale>
        <a:sx n="33" d="100"/>
        <a:sy n="33" d="100"/>
      </p:scale>
      <p:origin x="0" y="0"/>
    </p:cViewPr>
  </p:outlineViewPr>
  <p:notesTextViewPr>
    <p:cViewPr>
      <p:scale>
        <a:sx n="3" d="2"/>
        <a:sy n="3" d="2"/>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4" y="0"/>
            <a:ext cx="3038475" cy="465138"/>
          </a:xfrm>
          <a:prstGeom prst="rect">
            <a:avLst/>
          </a:prstGeom>
        </p:spPr>
        <p:txBody>
          <a:bodyPr vert="horz" lIns="90457" tIns="45228" rIns="90457" bIns="45228" rtlCol="0"/>
          <a:lstStyle>
            <a:lvl1pPr algn="l">
              <a:defRPr sz="1200"/>
            </a:lvl1pPr>
          </a:lstStyle>
          <a:p>
            <a:endParaRPr lang="es-CL"/>
          </a:p>
        </p:txBody>
      </p:sp>
      <p:sp>
        <p:nvSpPr>
          <p:cNvPr id="3" name="2 Marcador de fecha"/>
          <p:cNvSpPr>
            <a:spLocks noGrp="1"/>
          </p:cNvSpPr>
          <p:nvPr>
            <p:ph type="dt" sz="quarter" idx="1"/>
          </p:nvPr>
        </p:nvSpPr>
        <p:spPr>
          <a:xfrm>
            <a:off x="3970340" y="0"/>
            <a:ext cx="3038475" cy="465138"/>
          </a:xfrm>
          <a:prstGeom prst="rect">
            <a:avLst/>
          </a:prstGeom>
        </p:spPr>
        <p:txBody>
          <a:bodyPr vert="horz" lIns="90457" tIns="45228" rIns="90457" bIns="45228" rtlCol="0"/>
          <a:lstStyle>
            <a:lvl1pPr algn="r">
              <a:defRPr sz="1200"/>
            </a:lvl1pPr>
          </a:lstStyle>
          <a:p>
            <a:fld id="{A7931754-58F7-4898-B480-2A215720CBF0}" type="datetime8">
              <a:rPr lang="es-CL" smtClean="0"/>
              <a:pPr/>
              <a:t>09-05-2025 9:06</a:t>
            </a:fld>
            <a:endParaRPr lang="es-CL"/>
          </a:p>
        </p:txBody>
      </p:sp>
      <p:sp>
        <p:nvSpPr>
          <p:cNvPr id="4" name="3 Marcador de pie de página"/>
          <p:cNvSpPr>
            <a:spLocks noGrp="1"/>
          </p:cNvSpPr>
          <p:nvPr>
            <p:ph type="ftr" sz="quarter" idx="2"/>
          </p:nvPr>
        </p:nvSpPr>
        <p:spPr>
          <a:xfrm>
            <a:off x="4" y="8829676"/>
            <a:ext cx="3038475" cy="465138"/>
          </a:xfrm>
          <a:prstGeom prst="rect">
            <a:avLst/>
          </a:prstGeom>
        </p:spPr>
        <p:txBody>
          <a:bodyPr vert="horz" lIns="90457" tIns="45228" rIns="90457" bIns="45228"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340" y="8829676"/>
            <a:ext cx="3038475" cy="465138"/>
          </a:xfrm>
          <a:prstGeom prst="rect">
            <a:avLst/>
          </a:prstGeom>
        </p:spPr>
        <p:txBody>
          <a:bodyPr vert="horz" lIns="90457" tIns="45228" rIns="90457" bIns="45228" rtlCol="0" anchor="b"/>
          <a:lstStyle>
            <a:lvl1pPr algn="r">
              <a:defRPr sz="1200"/>
            </a:lvl1pPr>
          </a:lstStyle>
          <a:p>
            <a:fld id="{E93034FA-51A7-4CAB-B5D8-97BE7D1B6344}" type="slidenum">
              <a:rPr lang="es-CL" smtClean="0"/>
              <a:pPr/>
              <a:t>‹Nº›</a:t>
            </a:fld>
            <a:endParaRPr lang="es-CL"/>
          </a:p>
        </p:txBody>
      </p:sp>
    </p:spTree>
    <p:extLst>
      <p:ext uri="{BB962C8B-B14F-4D97-AF65-F5344CB8AC3E}">
        <p14:creationId xmlns:p14="http://schemas.microsoft.com/office/powerpoint/2010/main" val="2403974907"/>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7" name="Shape 127"/>
          <p:cNvSpPr>
            <a:spLocks noGrp="1" noRot="1" noChangeAspect="1"/>
          </p:cNvSpPr>
          <p:nvPr>
            <p:ph type="sldImg"/>
          </p:nvPr>
        </p:nvSpPr>
        <p:spPr>
          <a:xfrm>
            <a:off x="406400" y="696913"/>
            <a:ext cx="6197600" cy="3486150"/>
          </a:xfrm>
          <a:prstGeom prst="rect">
            <a:avLst/>
          </a:prstGeom>
        </p:spPr>
        <p:txBody>
          <a:bodyPr lIns="92174" tIns="46088" rIns="92174" bIns="46088"/>
          <a:lstStyle/>
          <a:p>
            <a:endParaRPr/>
          </a:p>
        </p:txBody>
      </p:sp>
      <p:sp>
        <p:nvSpPr>
          <p:cNvPr id="128" name="Shape 128"/>
          <p:cNvSpPr>
            <a:spLocks noGrp="1"/>
          </p:cNvSpPr>
          <p:nvPr>
            <p:ph type="body" sz="quarter" idx="1"/>
          </p:nvPr>
        </p:nvSpPr>
        <p:spPr>
          <a:xfrm>
            <a:off x="934721" y="4415791"/>
            <a:ext cx="5140960" cy="4183380"/>
          </a:xfrm>
          <a:prstGeom prst="rect">
            <a:avLst/>
          </a:prstGeom>
        </p:spPr>
        <p:txBody>
          <a:bodyPr lIns="92174" tIns="46088" rIns="92174" bIns="46088"/>
          <a:lstStyle/>
          <a:p>
            <a:endParaRPr/>
          </a:p>
        </p:txBody>
      </p:sp>
    </p:spTree>
    <p:extLst>
      <p:ext uri="{BB962C8B-B14F-4D97-AF65-F5344CB8AC3E}">
        <p14:creationId xmlns:p14="http://schemas.microsoft.com/office/powerpoint/2010/main" val="2149523798"/>
      </p:ext>
    </p:extLst>
  </p:cSld>
  <p:clrMap bg1="lt1" tx1="dk1" bg2="lt2" tx2="dk2" accent1="accent1" accent2="accent2" accent3="accent3" accent4="accent4" accent5="accent5" accent6="accent6" hlink="hlink" folHlink="folHlink"/>
  <p:hf hdr="0" ftr="0"/>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631613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0445815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71" y="2130573"/>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71"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33E1150D-5579-4B41-B6CF-F6F2076C4840}" type="slidenum">
              <a:rPr lang="es-ES_tradnl"/>
              <a:pPr>
                <a:defRPr/>
              </a:pPr>
              <a:t>‹Nº›</a:t>
            </a:fld>
            <a:endParaRPr lang="es-ES_tradnl"/>
          </a:p>
        </p:txBody>
      </p:sp>
    </p:spTree>
    <p:extLst>
      <p:ext uri="{BB962C8B-B14F-4D97-AF65-F5344CB8AC3E}">
        <p14:creationId xmlns:p14="http://schemas.microsoft.com/office/powerpoint/2010/main" val="145226631"/>
      </p:ext>
    </p:extLst>
  </p:cSld>
  <p:clrMapOvr>
    <a:masterClrMapping/>
  </p:clrMapOvr>
  <p:transition spd="med">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txBox="1">
            <a:spLocks/>
          </p:cNvSpPr>
          <p:nvPr userDrawn="1"/>
        </p:nvSpPr>
        <p:spPr>
          <a:xfrm>
            <a:off x="8916679" y="6381473"/>
            <a:ext cx="2844800" cy="365125"/>
          </a:xfrm>
          <a:prstGeom prst="rect">
            <a:avLst/>
          </a:prstGeom>
        </p:spPr>
        <p:txBody>
          <a:bodyPr vert="horz" wrap="square" lIns="91440" tIns="45720" rIns="91440" bIns="45720" numCol="1" anchor="ctr" anchorCtr="0" compatLnSpc="1">
            <a:prstTxWarp prst="textNoShape">
              <a:avLst/>
            </a:prstTxWarp>
          </a:bodyPr>
          <a:lstStyle>
            <a:defPPr>
              <a:defRPr lang="es-CL"/>
            </a:defPPr>
            <a:lvl1pPr algn="r" rtl="0" fontAlgn="base">
              <a:spcBef>
                <a:spcPct val="0"/>
              </a:spcBef>
              <a:spcAft>
                <a:spcPct val="0"/>
              </a:spcAft>
              <a:defRPr sz="1200" kern="1200">
                <a:solidFill>
                  <a:srgbClr val="898989"/>
                </a:solidFill>
                <a:latin typeface="Calibri" pitchFamily="34" charset="0"/>
                <a:ea typeface="ＭＳ Ｐゴシック" pitchFamily="-65" charset="-128"/>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a:lstStyle>
          <a:p>
            <a:pPr hangingPunct="1">
              <a:defRPr/>
            </a:pPr>
            <a:fld id="{33E1150D-5579-4B41-B6CF-F6F2076C4840}" type="slidenum">
              <a:rPr lang="es-ES_tradnl" smtClean="0"/>
              <a:pPr hangingPunct="1">
                <a:defRPr/>
              </a:pPr>
              <a:t>‹Nº›</a:t>
            </a:fld>
            <a:endParaRPr lang="es-ES_tradnl" dirty="0"/>
          </a:p>
        </p:txBody>
      </p:sp>
    </p:spTree>
    <p:extLst>
      <p:ext uri="{BB962C8B-B14F-4D97-AF65-F5344CB8AC3E}">
        <p14:creationId xmlns:p14="http://schemas.microsoft.com/office/powerpoint/2010/main" val="1222303294"/>
      </p:ext>
    </p:extLst>
  </p:cSld>
  <p:clrMapOvr>
    <a:masterClrMapping/>
  </p:clrMapOvr>
  <p:transition spd="med">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155" y="4407046"/>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155"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ECEE872A-FCB1-432A-9506-0BA55C3E3102}" type="slidenum">
              <a:rPr lang="es-ES_tradnl"/>
              <a:pPr>
                <a:defRPr/>
              </a:pPr>
              <a:t>‹Nº›</a:t>
            </a:fld>
            <a:endParaRPr lang="es-ES_tradnl"/>
          </a:p>
        </p:txBody>
      </p:sp>
    </p:spTree>
    <p:extLst>
      <p:ext uri="{BB962C8B-B14F-4D97-AF65-F5344CB8AC3E}">
        <p14:creationId xmlns:p14="http://schemas.microsoft.com/office/powerpoint/2010/main" val="3113221892"/>
      </p:ext>
    </p:extLst>
  </p:cSld>
  <p:clrMapOvr>
    <a:masterClrMapping/>
  </p:clrMapOvr>
  <p:transition spd="med">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71"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6"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13C74AA8-66EB-4B0A-97FC-5CD632A6FDA5}" type="slidenum">
              <a:rPr lang="es-ES_tradnl"/>
              <a:pPr>
                <a:defRPr/>
              </a:pPr>
              <a:t>‹Nº›</a:t>
            </a:fld>
            <a:endParaRPr lang="es-ES_tradnl"/>
          </a:p>
        </p:txBody>
      </p:sp>
    </p:spTree>
    <p:extLst>
      <p:ext uri="{BB962C8B-B14F-4D97-AF65-F5344CB8AC3E}">
        <p14:creationId xmlns:p14="http://schemas.microsoft.com/office/powerpoint/2010/main" val="3670646894"/>
      </p:ext>
    </p:extLst>
  </p:cSld>
  <p:clrMapOvr>
    <a:masterClrMapping/>
  </p:clrMapOvr>
  <p:transition spd="med">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4"/>
            <a:ext cx="5386917"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74" y="1535114"/>
            <a:ext cx="5389033"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74"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8"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EDE29635-2F51-46B6-82EB-E7A2AA42BDC4}" type="slidenum">
              <a:rPr lang="es-ES_tradnl"/>
              <a:pPr>
                <a:defRPr/>
              </a:pPr>
              <a:t>‹Nº›</a:t>
            </a:fld>
            <a:endParaRPr lang="es-ES_tradnl"/>
          </a:p>
        </p:txBody>
      </p:sp>
    </p:spTree>
    <p:extLst>
      <p:ext uri="{BB962C8B-B14F-4D97-AF65-F5344CB8AC3E}">
        <p14:creationId xmlns:p14="http://schemas.microsoft.com/office/powerpoint/2010/main" val="1638169855"/>
      </p:ext>
    </p:extLst>
  </p:cSld>
  <p:clrMapOvr>
    <a:masterClrMapping/>
  </p:clrMapOvr>
  <p:transition spd="med">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4"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536FFDDD-16D3-4FD0-B5ED-E297F65F23A2}" type="slidenum">
              <a:rPr lang="es-ES_tradnl"/>
              <a:pPr>
                <a:defRPr/>
              </a:pPr>
              <a:t>‹Nº›</a:t>
            </a:fld>
            <a:endParaRPr lang="es-ES_tradnl"/>
          </a:p>
        </p:txBody>
      </p:sp>
    </p:spTree>
    <p:extLst>
      <p:ext uri="{BB962C8B-B14F-4D97-AF65-F5344CB8AC3E}">
        <p14:creationId xmlns:p14="http://schemas.microsoft.com/office/powerpoint/2010/main" val="375975186"/>
      </p:ext>
    </p:extLst>
  </p:cSld>
  <p:clrMapOvr>
    <a:masterClrMapping/>
  </p:clrMapOvr>
  <p:transition spd="med">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userDrawn="1">
  <p:cSld name="1_Título y objetos">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a:defRPr/>
            </a:pPr>
            <a:endParaRPr lang="es-ES_tradnl"/>
          </a:p>
        </p:txBody>
      </p:sp>
      <p:sp>
        <p:nvSpPr>
          <p:cNvPr id="3" name="2 Marcador de pie de página"/>
          <p:cNvSpPr>
            <a:spLocks noGrp="1"/>
          </p:cNvSpPr>
          <p:nvPr>
            <p:ph type="ftr" sz="quarter" idx="11"/>
          </p:nvPr>
        </p:nvSpPr>
        <p:spPr/>
        <p:txBody>
          <a:bodyPr/>
          <a:lstStyle/>
          <a:p>
            <a:pPr>
              <a:defRPr/>
            </a:pPr>
            <a:endParaRPr lang="es-ES"/>
          </a:p>
        </p:txBody>
      </p:sp>
      <p:sp>
        <p:nvSpPr>
          <p:cNvPr id="4" name="3 Marcador de número de diapositiva"/>
          <p:cNvSpPr>
            <a:spLocks noGrp="1"/>
          </p:cNvSpPr>
          <p:nvPr>
            <p:ph type="sldNum" sz="quarter" idx="12"/>
          </p:nvPr>
        </p:nvSpPr>
        <p:spPr>
          <a:xfrm>
            <a:off x="11184637" y="6381473"/>
            <a:ext cx="924587" cy="365125"/>
          </a:xfrm>
        </p:spPr>
        <p:txBody>
          <a:bodyPr/>
          <a:lstStyle>
            <a:lvl1pPr>
              <a:defRPr sz="1400" b="1"/>
            </a:lvl1pPr>
          </a:lstStyle>
          <a:p>
            <a:pPr>
              <a:defRPr/>
            </a:pPr>
            <a:fld id="{5B0EA914-0059-4753-B4E8-38DCE5A1FCF9}" type="slidenum">
              <a:rPr lang="es-ES_tradnl" smtClean="0"/>
              <a:pPr>
                <a:defRPr/>
              </a:pPr>
              <a:t>‹Nº›</a:t>
            </a:fld>
            <a:endParaRPr lang="es-ES_tradnl"/>
          </a:p>
        </p:txBody>
      </p:sp>
    </p:spTree>
    <p:extLst>
      <p:ext uri="{BB962C8B-B14F-4D97-AF65-F5344CB8AC3E}">
        <p14:creationId xmlns:p14="http://schemas.microsoft.com/office/powerpoint/2010/main" val="1732701559"/>
      </p:ext>
    </p:extLst>
  </p:cSld>
  <p:clrMapOvr>
    <a:masterClrMapping/>
  </p:clrMapOvr>
  <p:transition spd="med">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6" name="5 Marcador de fecha"/>
          <p:cNvSpPr>
            <a:spLocks noGrp="1"/>
          </p:cNvSpPr>
          <p:nvPr>
            <p:ph type="dt" sz="half" idx="10"/>
          </p:nvPr>
        </p:nvSpPr>
        <p:spPr/>
        <p:txBody>
          <a:bodyPr/>
          <a:lstStyle/>
          <a:p>
            <a:pPr>
              <a:defRPr/>
            </a:pPr>
            <a:endParaRPr lang="es-ES_tradnl"/>
          </a:p>
        </p:txBody>
      </p:sp>
      <p:sp>
        <p:nvSpPr>
          <p:cNvPr id="7" name="6 Marcador de pie de página"/>
          <p:cNvSpPr>
            <a:spLocks noGrp="1"/>
          </p:cNvSpPr>
          <p:nvPr>
            <p:ph type="ftr" sz="quarter" idx="11"/>
          </p:nvPr>
        </p:nvSpPr>
        <p:spPr/>
        <p:txBody>
          <a:bodyPr/>
          <a:lstStyle/>
          <a:p>
            <a:pPr>
              <a:defRPr/>
            </a:pPr>
            <a:endParaRPr lang="es-ES"/>
          </a:p>
        </p:txBody>
      </p:sp>
      <p:sp>
        <p:nvSpPr>
          <p:cNvPr id="8" name="7 Marcador de número de diapositiva"/>
          <p:cNvSpPr>
            <a:spLocks noGrp="1"/>
          </p:cNvSpPr>
          <p:nvPr>
            <p:ph type="sldNum" sz="quarter" idx="12"/>
          </p:nvPr>
        </p:nvSpPr>
        <p:spPr/>
        <p:txBody>
          <a:bodyPr/>
          <a:lstStyle/>
          <a:p>
            <a:pPr>
              <a:defRPr/>
            </a:pPr>
            <a:fld id="{5B0EA914-0059-4753-B4E8-38DCE5A1FCF9}" type="slidenum">
              <a:rPr lang="es-ES_tradnl" smtClean="0"/>
              <a:pPr>
                <a:defRPr/>
              </a:pPr>
              <a:t>‹Nº›</a:t>
            </a:fld>
            <a:endParaRPr lang="es-ES_tradnl"/>
          </a:p>
        </p:txBody>
      </p:sp>
    </p:spTree>
    <p:extLst>
      <p:ext uri="{BB962C8B-B14F-4D97-AF65-F5344CB8AC3E}">
        <p14:creationId xmlns:p14="http://schemas.microsoft.com/office/powerpoint/2010/main" val="2865815496"/>
      </p:ext>
    </p:extLst>
  </p:cSld>
  <p:clrMapOvr>
    <a:masterClrMapping/>
  </p:clrMapOvr>
  <p:transition spd="med">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7" y="273050"/>
            <a:ext cx="4011084" cy="1162051"/>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805" y="273198"/>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7" y="1435104"/>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6"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A1802F9A-2A0B-438F-B576-7AF83180BD16}" type="slidenum">
              <a:rPr lang="es-ES_tradnl"/>
              <a:pPr>
                <a:defRPr/>
              </a:pPr>
              <a:t>‹Nº›</a:t>
            </a:fld>
            <a:endParaRPr lang="es-ES_tradnl"/>
          </a:p>
        </p:txBody>
      </p:sp>
    </p:spTree>
    <p:extLst>
      <p:ext uri="{BB962C8B-B14F-4D97-AF65-F5344CB8AC3E}">
        <p14:creationId xmlns:p14="http://schemas.microsoft.com/office/powerpoint/2010/main" val="4046021414"/>
      </p:ext>
    </p:extLst>
  </p:cSld>
  <p:clrMapOvr>
    <a:masterClrMapping/>
  </p:clrMapOvr>
  <p:transition spd="med">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2"/>
            <a:ext cx="7315200" cy="566739"/>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2389717" y="5367340"/>
            <a:ext cx="73152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6"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0B7EC3E5-0AD8-4207-AFC3-4B876BE3EC0F}" type="slidenum">
              <a:rPr lang="es-ES_tradnl"/>
              <a:pPr>
                <a:defRPr/>
              </a:pPr>
              <a:t>‹Nº›</a:t>
            </a:fld>
            <a:endParaRPr lang="es-ES_tradnl"/>
          </a:p>
        </p:txBody>
      </p:sp>
    </p:spTree>
    <p:extLst>
      <p:ext uri="{BB962C8B-B14F-4D97-AF65-F5344CB8AC3E}">
        <p14:creationId xmlns:p14="http://schemas.microsoft.com/office/powerpoint/2010/main" val="3714275113"/>
      </p:ext>
    </p:extLst>
  </p:cSld>
  <p:clrMapOvr>
    <a:masterClrMapping/>
  </p:clrMapOvr>
  <p:transition spd="med">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450F5BBA-197F-4868-9C2A-5128246DDC8D}" type="slidenum">
              <a:rPr lang="es-ES_tradnl"/>
              <a:pPr>
                <a:defRPr/>
              </a:pPr>
              <a:t>‹Nº›</a:t>
            </a:fld>
            <a:endParaRPr lang="es-ES_tradnl"/>
          </a:p>
        </p:txBody>
      </p:sp>
    </p:spTree>
    <p:extLst>
      <p:ext uri="{BB962C8B-B14F-4D97-AF65-F5344CB8AC3E}">
        <p14:creationId xmlns:p14="http://schemas.microsoft.com/office/powerpoint/2010/main" val="2732055577"/>
      </p:ext>
    </p:extLst>
  </p:cSld>
  <p:clrMapOvr>
    <a:masterClrMapping/>
  </p:clrMapOvr>
  <p:transition spd="med">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785"/>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71" y="274785"/>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263C9B63-78C4-43F7-A344-6780E482BE78}" type="slidenum">
              <a:rPr lang="es-ES_tradnl"/>
              <a:pPr>
                <a:defRPr/>
              </a:pPr>
              <a:t>‹Nº›</a:t>
            </a:fld>
            <a:endParaRPr lang="es-ES_tradnl"/>
          </a:p>
        </p:txBody>
      </p:sp>
    </p:spTree>
    <p:extLst>
      <p:ext uri="{BB962C8B-B14F-4D97-AF65-F5344CB8AC3E}">
        <p14:creationId xmlns:p14="http://schemas.microsoft.com/office/powerpoint/2010/main" val="4264048406"/>
      </p:ext>
    </p:extLst>
  </p:cSld>
  <p:clrMapOvr>
    <a:masterClrMapping/>
  </p:clrMapOvr>
  <p:transition spd="med">
    <p:wipe dir="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fourObj" preserve="1">
  <p:cSld name="Título y 4 objetos">
    <p:spTree>
      <p:nvGrpSpPr>
        <p:cNvPr id="1" name=""/>
        <p:cNvGrpSpPr/>
        <p:nvPr/>
      </p:nvGrpSpPr>
      <p:grpSpPr>
        <a:xfrm>
          <a:off x="0" y="0"/>
          <a:ext cx="0" cy="0"/>
          <a:chOff x="0" y="0"/>
          <a:chExt cx="0" cy="0"/>
        </a:xfrm>
      </p:grpSpPr>
      <p:sp>
        <p:nvSpPr>
          <p:cNvPr id="2" name="1 Título"/>
          <p:cNvSpPr>
            <a:spLocks noGrp="1"/>
          </p:cNvSpPr>
          <p:nvPr>
            <p:ph type="title" sz="quarter"/>
          </p:nvPr>
        </p:nvSpPr>
        <p:spPr>
          <a:xfrm>
            <a:off x="609601" y="274639"/>
            <a:ext cx="10972800" cy="1143000"/>
          </a:xfrm>
        </p:spPr>
        <p:txBody>
          <a:bodyPr/>
          <a:lstStyle/>
          <a:p>
            <a:r>
              <a:rPr lang="es-ES"/>
              <a:t>Haga clic para modificar el estilo de título del patrón</a:t>
            </a:r>
          </a:p>
        </p:txBody>
      </p:sp>
      <p:sp>
        <p:nvSpPr>
          <p:cNvPr id="3" name="2 Marcador de contenido"/>
          <p:cNvSpPr>
            <a:spLocks noGrp="1"/>
          </p:cNvSpPr>
          <p:nvPr>
            <p:ph sz="quarter" idx="1"/>
          </p:nvPr>
        </p:nvSpPr>
        <p:spPr>
          <a:xfrm>
            <a:off x="609671" y="1600202"/>
            <a:ext cx="53848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quarter" idx="2"/>
          </p:nvPr>
        </p:nvSpPr>
        <p:spPr>
          <a:xfrm>
            <a:off x="6197600" y="1600202"/>
            <a:ext cx="53848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contenido"/>
          <p:cNvSpPr>
            <a:spLocks noGrp="1"/>
          </p:cNvSpPr>
          <p:nvPr>
            <p:ph sz="quarter" idx="3"/>
          </p:nvPr>
        </p:nvSpPr>
        <p:spPr>
          <a:xfrm>
            <a:off x="609671" y="3938736"/>
            <a:ext cx="53848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5 Marcador de contenido"/>
          <p:cNvSpPr>
            <a:spLocks noGrp="1"/>
          </p:cNvSpPr>
          <p:nvPr>
            <p:ph sz="quarter" idx="4"/>
          </p:nvPr>
        </p:nvSpPr>
        <p:spPr>
          <a:xfrm>
            <a:off x="6197600" y="3938736"/>
            <a:ext cx="53848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8"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099CBC5B-DC35-4A9A-ACC0-DEA71FE48CDF}" type="slidenum">
              <a:rPr lang="es-ES_tradnl"/>
              <a:pPr>
                <a:defRPr/>
              </a:pPr>
              <a:t>‹Nº›</a:t>
            </a:fld>
            <a:endParaRPr lang="es-ES_tradnl"/>
          </a:p>
        </p:txBody>
      </p:sp>
    </p:spTree>
    <p:extLst>
      <p:ext uri="{BB962C8B-B14F-4D97-AF65-F5344CB8AC3E}">
        <p14:creationId xmlns:p14="http://schemas.microsoft.com/office/powerpoint/2010/main" val="2432802329"/>
      </p:ext>
    </p:extLst>
  </p:cSld>
  <p:clrMapOvr>
    <a:masterClrMapping/>
  </p:clrMapOvr>
  <p:transition spd="med">
    <p:wipe dir="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Comparación">
    <p:spTree>
      <p:nvGrpSpPr>
        <p:cNvPr id="1" name=""/>
        <p:cNvGrpSpPr/>
        <p:nvPr/>
      </p:nvGrpSpPr>
      <p:grpSpPr>
        <a:xfrm>
          <a:off x="0" y="0"/>
          <a:ext cx="0" cy="0"/>
          <a:chOff x="0" y="0"/>
          <a:chExt cx="0" cy="0"/>
        </a:xfrm>
      </p:grpSpPr>
      <p:sp>
        <p:nvSpPr>
          <p:cNvPr id="47" name="Texto del título"/>
          <p:cNvSpPr txBox="1">
            <a:spLocks noGrp="1"/>
          </p:cNvSpPr>
          <p:nvPr>
            <p:ph type="title"/>
          </p:nvPr>
        </p:nvSpPr>
        <p:spPr>
          <a:xfrm>
            <a:off x="839821" y="365128"/>
            <a:ext cx="10515601" cy="1325564"/>
          </a:xfrm>
          <a:prstGeom prst="rect">
            <a:avLst/>
          </a:prstGeom>
        </p:spPr>
        <p:txBody>
          <a:bodyPr/>
          <a:lstStyle/>
          <a:p>
            <a:r>
              <a:t>Texto del título</a:t>
            </a:r>
          </a:p>
        </p:txBody>
      </p:sp>
      <p:sp>
        <p:nvSpPr>
          <p:cNvPr id="48" name="Nivel de texto 1…"/>
          <p:cNvSpPr txBox="1">
            <a:spLocks noGrp="1"/>
          </p:cNvSpPr>
          <p:nvPr>
            <p:ph type="body" sz="quarter" idx="1"/>
          </p:nvPr>
        </p:nvSpPr>
        <p:spPr>
          <a:xfrm>
            <a:off x="839822"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Nivel de texto 1</a:t>
            </a:r>
          </a:p>
          <a:p>
            <a:pPr lvl="1"/>
            <a:r>
              <a:t>Nivel de texto 2</a:t>
            </a:r>
          </a:p>
          <a:p>
            <a:pPr lvl="2"/>
            <a:r>
              <a:t>Nivel de texto 3</a:t>
            </a:r>
          </a:p>
          <a:p>
            <a:pPr lvl="3"/>
            <a:r>
              <a:t>Nivel de texto 4</a:t>
            </a:r>
          </a:p>
          <a:p>
            <a:pPr lvl="4"/>
            <a:r>
              <a:t>Nivel de texto 5</a:t>
            </a:r>
          </a:p>
        </p:txBody>
      </p:sp>
      <p:sp>
        <p:nvSpPr>
          <p:cNvPr id="49" name="Marcador de texto 4"/>
          <p:cNvSpPr>
            <a:spLocks noGrp="1"/>
          </p:cNvSpPr>
          <p:nvPr>
            <p:ph type="body" sz="quarter" idx="13"/>
          </p:nvPr>
        </p:nvSpPr>
        <p:spPr>
          <a:xfrm>
            <a:off x="6172236" y="1681163"/>
            <a:ext cx="5183189" cy="823913"/>
          </a:xfrm>
          <a:prstGeom prst="rect">
            <a:avLst/>
          </a:prstGeom>
        </p:spPr>
        <p:txBody>
          <a:bodyPr anchor="b"/>
          <a:lstStyle/>
          <a:p>
            <a:pPr marL="0" indent="0">
              <a:buSzTx/>
              <a:buFontTx/>
              <a:buNone/>
              <a:defRPr sz="2400" b="1"/>
            </a:pPr>
            <a:endParaRPr/>
          </a:p>
        </p:txBody>
      </p:sp>
      <p:sp>
        <p:nvSpPr>
          <p:cNvPr id="50"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3686736800"/>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Solo el título">
    <p:spTree>
      <p:nvGrpSpPr>
        <p:cNvPr id="1" name=""/>
        <p:cNvGrpSpPr/>
        <p:nvPr/>
      </p:nvGrpSpPr>
      <p:grpSpPr>
        <a:xfrm>
          <a:off x="0" y="0"/>
          <a:ext cx="0" cy="0"/>
          <a:chOff x="0" y="0"/>
          <a:chExt cx="0" cy="0"/>
        </a:xfrm>
      </p:grpSpPr>
      <p:sp>
        <p:nvSpPr>
          <p:cNvPr id="57" name="Texto del título"/>
          <p:cNvSpPr txBox="1">
            <a:spLocks noGrp="1"/>
          </p:cNvSpPr>
          <p:nvPr>
            <p:ph type="title"/>
          </p:nvPr>
        </p:nvSpPr>
        <p:spPr>
          <a:prstGeom prst="rect">
            <a:avLst/>
          </a:prstGeom>
        </p:spPr>
        <p:txBody>
          <a:bodyPr/>
          <a:lstStyle/>
          <a:p>
            <a:r>
              <a:t>Texto del título</a:t>
            </a:r>
          </a:p>
        </p:txBody>
      </p:sp>
      <p:sp>
        <p:nvSpPr>
          <p:cNvPr id="58"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2910226010"/>
      </p:ext>
    </p:extLst>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En blanco">
    <p:spTree>
      <p:nvGrpSpPr>
        <p:cNvPr id="1" name=""/>
        <p:cNvGrpSpPr/>
        <p:nvPr/>
      </p:nvGrpSpPr>
      <p:grpSpPr>
        <a:xfrm>
          <a:off x="0" y="0"/>
          <a:ext cx="0" cy="0"/>
          <a:chOff x="0" y="0"/>
          <a:chExt cx="0" cy="0"/>
        </a:xfrm>
      </p:grpSpPr>
      <p:sp>
        <p:nvSpPr>
          <p:cNvPr id="65"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2122946968"/>
      </p:ext>
    </p:extLst>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Contenido con título">
    <p:spTree>
      <p:nvGrpSpPr>
        <p:cNvPr id="1" name=""/>
        <p:cNvGrpSpPr/>
        <p:nvPr/>
      </p:nvGrpSpPr>
      <p:grpSpPr>
        <a:xfrm>
          <a:off x="0" y="0"/>
          <a:ext cx="0" cy="0"/>
          <a:chOff x="0" y="0"/>
          <a:chExt cx="0" cy="0"/>
        </a:xfrm>
      </p:grpSpPr>
      <p:sp>
        <p:nvSpPr>
          <p:cNvPr id="72" name="Texto del título"/>
          <p:cNvSpPr txBox="1">
            <a:spLocks noGrp="1"/>
          </p:cNvSpPr>
          <p:nvPr>
            <p:ph type="title"/>
          </p:nvPr>
        </p:nvSpPr>
        <p:spPr>
          <a:xfrm>
            <a:off x="839821" y="457200"/>
            <a:ext cx="3932239" cy="1600200"/>
          </a:xfrm>
          <a:prstGeom prst="rect">
            <a:avLst/>
          </a:prstGeom>
        </p:spPr>
        <p:txBody>
          <a:bodyPr anchor="b"/>
          <a:lstStyle>
            <a:lvl1pPr>
              <a:defRPr sz="3200"/>
            </a:lvl1pPr>
          </a:lstStyle>
          <a:p>
            <a:r>
              <a:t>Texto del título</a:t>
            </a:r>
          </a:p>
        </p:txBody>
      </p:sp>
      <p:sp>
        <p:nvSpPr>
          <p:cNvPr id="73" name="Nivel de texto 1…"/>
          <p:cNvSpPr txBox="1">
            <a:spLocks noGrp="1"/>
          </p:cNvSpPr>
          <p:nvPr>
            <p:ph type="body" sz="half" idx="1"/>
          </p:nvPr>
        </p:nvSpPr>
        <p:spPr>
          <a:xfrm>
            <a:off x="5183187" y="987883"/>
            <a:ext cx="6172201" cy="4873626"/>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Nivel de texto 1</a:t>
            </a:r>
          </a:p>
          <a:p>
            <a:pPr lvl="1"/>
            <a:r>
              <a:t>Nivel de texto 2</a:t>
            </a:r>
          </a:p>
          <a:p>
            <a:pPr lvl="2"/>
            <a:r>
              <a:t>Nivel de texto 3</a:t>
            </a:r>
          </a:p>
          <a:p>
            <a:pPr lvl="3"/>
            <a:r>
              <a:t>Nivel de texto 4</a:t>
            </a:r>
          </a:p>
          <a:p>
            <a:pPr lvl="4"/>
            <a:r>
              <a:t>Nivel de texto 5</a:t>
            </a:r>
          </a:p>
        </p:txBody>
      </p:sp>
      <p:sp>
        <p:nvSpPr>
          <p:cNvPr id="74" name="Marcador de texto 3"/>
          <p:cNvSpPr>
            <a:spLocks noGrp="1"/>
          </p:cNvSpPr>
          <p:nvPr>
            <p:ph type="body" sz="quarter" idx="13"/>
          </p:nvPr>
        </p:nvSpPr>
        <p:spPr>
          <a:xfrm>
            <a:off x="839821" y="2057400"/>
            <a:ext cx="3932239" cy="3811588"/>
          </a:xfrm>
          <a:prstGeom prst="rect">
            <a:avLst/>
          </a:prstGeom>
        </p:spPr>
        <p:txBody>
          <a:bodyPr/>
          <a:lstStyle/>
          <a:p>
            <a:pPr marL="0" indent="0">
              <a:buSzTx/>
              <a:buFontTx/>
              <a:buNone/>
              <a:defRPr sz="1600"/>
            </a:pPr>
            <a:endParaRPr/>
          </a:p>
        </p:txBody>
      </p:sp>
      <p:sp>
        <p:nvSpPr>
          <p:cNvPr id="75"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4211734775"/>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Imagen con título">
    <p:spTree>
      <p:nvGrpSpPr>
        <p:cNvPr id="1" name=""/>
        <p:cNvGrpSpPr/>
        <p:nvPr/>
      </p:nvGrpSpPr>
      <p:grpSpPr>
        <a:xfrm>
          <a:off x="0" y="0"/>
          <a:ext cx="0" cy="0"/>
          <a:chOff x="0" y="0"/>
          <a:chExt cx="0" cy="0"/>
        </a:xfrm>
      </p:grpSpPr>
      <p:sp>
        <p:nvSpPr>
          <p:cNvPr id="82" name="Texto del título"/>
          <p:cNvSpPr txBox="1">
            <a:spLocks noGrp="1"/>
          </p:cNvSpPr>
          <p:nvPr>
            <p:ph type="title"/>
          </p:nvPr>
        </p:nvSpPr>
        <p:spPr>
          <a:xfrm>
            <a:off x="839821" y="457200"/>
            <a:ext cx="3932239" cy="1600200"/>
          </a:xfrm>
          <a:prstGeom prst="rect">
            <a:avLst/>
          </a:prstGeom>
        </p:spPr>
        <p:txBody>
          <a:bodyPr anchor="b"/>
          <a:lstStyle>
            <a:lvl1pPr>
              <a:defRPr sz="3200"/>
            </a:lvl1pPr>
          </a:lstStyle>
          <a:p>
            <a:r>
              <a:t>Texto del título</a:t>
            </a:r>
          </a:p>
        </p:txBody>
      </p:sp>
      <p:sp>
        <p:nvSpPr>
          <p:cNvPr id="83" name="Marcador de posición de imagen 2"/>
          <p:cNvSpPr>
            <a:spLocks noGrp="1"/>
          </p:cNvSpPr>
          <p:nvPr>
            <p:ph type="pic" sz="half" idx="13"/>
          </p:nvPr>
        </p:nvSpPr>
        <p:spPr>
          <a:xfrm>
            <a:off x="5183187" y="987883"/>
            <a:ext cx="6172201" cy="4873626"/>
          </a:xfrm>
          <a:prstGeom prst="rect">
            <a:avLst/>
          </a:prstGeom>
        </p:spPr>
        <p:txBody>
          <a:bodyPr lIns="91439" rIns="91439">
            <a:noAutofit/>
          </a:bodyPr>
          <a:lstStyle/>
          <a:p>
            <a:endParaRPr/>
          </a:p>
        </p:txBody>
      </p:sp>
      <p:sp>
        <p:nvSpPr>
          <p:cNvPr id="84" name="Nivel de texto 1…"/>
          <p:cNvSpPr txBox="1">
            <a:spLocks noGrp="1"/>
          </p:cNvSpPr>
          <p:nvPr>
            <p:ph type="body" sz="quarter" idx="1"/>
          </p:nvPr>
        </p:nvSpPr>
        <p:spPr>
          <a:xfrm>
            <a:off x="839821"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Nivel de texto 1</a:t>
            </a:r>
          </a:p>
          <a:p>
            <a:pPr lvl="1"/>
            <a:r>
              <a:t>Nivel de texto 2</a:t>
            </a:r>
          </a:p>
          <a:p>
            <a:pPr lvl="2"/>
            <a:r>
              <a:t>Nivel de texto 3</a:t>
            </a:r>
          </a:p>
          <a:p>
            <a:pPr lvl="3"/>
            <a:r>
              <a:t>Nivel de texto 4</a:t>
            </a:r>
          </a:p>
          <a:p>
            <a:pPr lvl="4"/>
            <a:r>
              <a:t>Nivel de texto 5</a:t>
            </a:r>
          </a:p>
        </p:txBody>
      </p:sp>
      <p:sp>
        <p:nvSpPr>
          <p:cNvPr id="85"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1886812137"/>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tx">
  <p:cSld name="Título vertical y texto">
    <p:spTree>
      <p:nvGrpSpPr>
        <p:cNvPr id="1" name=""/>
        <p:cNvGrpSpPr/>
        <p:nvPr/>
      </p:nvGrpSpPr>
      <p:grpSpPr>
        <a:xfrm>
          <a:off x="0" y="0"/>
          <a:ext cx="0" cy="0"/>
          <a:chOff x="0" y="0"/>
          <a:chExt cx="0" cy="0"/>
        </a:xfrm>
      </p:grpSpPr>
      <p:sp>
        <p:nvSpPr>
          <p:cNvPr id="101" name="Texto del título"/>
          <p:cNvSpPr txBox="1">
            <a:spLocks noGrp="1"/>
          </p:cNvSpPr>
          <p:nvPr>
            <p:ph type="title"/>
          </p:nvPr>
        </p:nvSpPr>
        <p:spPr>
          <a:xfrm>
            <a:off x="8724902" y="365125"/>
            <a:ext cx="2628901" cy="5811838"/>
          </a:xfrm>
          <a:prstGeom prst="rect">
            <a:avLst/>
          </a:prstGeom>
        </p:spPr>
        <p:txBody>
          <a:bodyPr/>
          <a:lstStyle/>
          <a:p>
            <a:r>
              <a:t>Texto del título</a:t>
            </a:r>
          </a:p>
        </p:txBody>
      </p:sp>
      <p:sp>
        <p:nvSpPr>
          <p:cNvPr id="102" name="Nivel de texto 1…"/>
          <p:cNvSpPr txBox="1">
            <a:spLocks noGrp="1"/>
          </p:cNvSpPr>
          <p:nvPr>
            <p:ph type="body" idx="1"/>
          </p:nvPr>
        </p:nvSpPr>
        <p:spPr>
          <a:xfrm>
            <a:off x="838203" y="365125"/>
            <a:ext cx="7734301" cy="5811838"/>
          </a:xfrm>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103"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3758714687"/>
      </p:ext>
    </p:extLst>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p:cNvSpPr>
            <a:spLocks noGrp="1"/>
          </p:cNvSpPr>
          <p:nvPr>
            <p:ph type="dt" sz="half" idx="10"/>
          </p:nvPr>
        </p:nvSpPr>
        <p:spPr>
          <a:xfrm>
            <a:off x="609600" y="6356351"/>
            <a:ext cx="2844800" cy="365125"/>
          </a:xfrm>
          <a:prstGeom prst="rect">
            <a:avLst/>
          </a:prstGeom>
        </p:spPr>
        <p:txBody>
          <a:bodyPr/>
          <a:lstStyle>
            <a:lvl1pPr>
              <a:defRPr/>
            </a:lvl1pPr>
          </a:lstStyle>
          <a:p>
            <a:pPr>
              <a:defRPr/>
            </a:pPr>
            <a:fld id="{581B3856-CBC9-4E95-932D-250FBDE70F5D}" type="datetimeFigureOut">
              <a:rPr lang="es-ES_tradnl"/>
              <a:pPr>
                <a:defRPr/>
              </a:pPr>
              <a:t>09/05/2025</a:t>
            </a:fld>
            <a:endParaRPr lang="es-ES_tradnl"/>
          </a:p>
        </p:txBody>
      </p:sp>
      <p:sp>
        <p:nvSpPr>
          <p:cNvPr id="4" name="4 Marcador de pie de página"/>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s-CL"/>
          </a:p>
        </p:txBody>
      </p:sp>
      <p:sp>
        <p:nvSpPr>
          <p:cNvPr id="5" name="5 Marcador de número de diapositiva"/>
          <p:cNvSpPr>
            <a:spLocks noGrp="1"/>
          </p:cNvSpPr>
          <p:nvPr>
            <p:ph type="sldNum" sz="quarter" idx="12"/>
          </p:nvPr>
        </p:nvSpPr>
        <p:spPr>
          <a:xfrm>
            <a:off x="10990562" y="6400981"/>
            <a:ext cx="363239" cy="276999"/>
          </a:xfrm>
        </p:spPr>
        <p:txBody>
          <a:bodyPr/>
          <a:lstStyle>
            <a:lvl1pPr>
              <a:defRPr/>
            </a:lvl1pPr>
          </a:lstStyle>
          <a:p>
            <a:pPr>
              <a:defRPr/>
            </a:pPr>
            <a:fld id="{B106D073-8290-4216-B69F-19A491EE89F9}" type="slidenum">
              <a:rPr lang="es-ES_tradnl"/>
              <a:pPr>
                <a:defRPr/>
              </a:pPr>
              <a:t>‹Nº›</a:t>
            </a:fld>
            <a:endParaRPr lang="es-ES_tradnl"/>
          </a:p>
        </p:txBody>
      </p:sp>
    </p:spTree>
    <p:extLst>
      <p:ext uri="{BB962C8B-B14F-4D97-AF65-F5344CB8AC3E}">
        <p14:creationId xmlns:p14="http://schemas.microsoft.com/office/powerpoint/2010/main" val="33284679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Tree>
    <p:extLst>
      <p:ext uri="{BB962C8B-B14F-4D97-AF65-F5344CB8AC3E}">
        <p14:creationId xmlns:p14="http://schemas.microsoft.com/office/powerpoint/2010/main" val="11770261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3_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Tree>
    <p:extLst>
      <p:ext uri="{BB962C8B-B14F-4D97-AF65-F5344CB8AC3E}">
        <p14:creationId xmlns:p14="http://schemas.microsoft.com/office/powerpoint/2010/main" val="13607944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Tree>
    <p:extLst>
      <p:ext uri="{BB962C8B-B14F-4D97-AF65-F5344CB8AC3E}">
        <p14:creationId xmlns:p14="http://schemas.microsoft.com/office/powerpoint/2010/main" val="29282782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a:xfrm>
            <a:off x="609600" y="6356351"/>
            <a:ext cx="2844800" cy="365125"/>
          </a:xfrm>
          <a:prstGeom prst="rect">
            <a:avLst/>
          </a:prstGeom>
        </p:spPr>
        <p:txBody>
          <a:bodyPr/>
          <a:lstStyle/>
          <a:p>
            <a:fld id="{02370BD1-1D71-4546-9BBD-D53A9301DD32}" type="datetimeFigureOut">
              <a:rPr lang="es-CL" smtClean="0"/>
              <a:pPr/>
              <a:t>09-05-2025</a:t>
            </a:fld>
            <a:endParaRPr lang="es-CL"/>
          </a:p>
        </p:txBody>
      </p:sp>
      <p:sp>
        <p:nvSpPr>
          <p:cNvPr id="5" name="4 Marcador de pie de página"/>
          <p:cNvSpPr>
            <a:spLocks noGrp="1"/>
          </p:cNvSpPr>
          <p:nvPr>
            <p:ph type="ftr" sz="quarter" idx="11"/>
          </p:nvPr>
        </p:nvSpPr>
        <p:spPr>
          <a:xfrm>
            <a:off x="4165600" y="6356351"/>
            <a:ext cx="3860800" cy="365125"/>
          </a:xfrm>
          <a:prstGeom prst="rect">
            <a:avLst/>
          </a:prstGeom>
        </p:spPr>
        <p:txBody>
          <a:bodyPr/>
          <a:lstStyle/>
          <a:p>
            <a:endParaRPr lang="es-CL"/>
          </a:p>
        </p:txBody>
      </p:sp>
      <p:sp>
        <p:nvSpPr>
          <p:cNvPr id="6" name="5 Marcador de número de diapositiva"/>
          <p:cNvSpPr>
            <a:spLocks noGrp="1"/>
          </p:cNvSpPr>
          <p:nvPr>
            <p:ph type="sldNum" sz="quarter" idx="12"/>
          </p:nvPr>
        </p:nvSpPr>
        <p:spPr>
          <a:xfrm>
            <a:off x="10990562" y="6400981"/>
            <a:ext cx="363239" cy="276999"/>
          </a:xfrm>
        </p:spPr>
        <p:txBody>
          <a:bodyPr/>
          <a:lstStyle/>
          <a:p>
            <a:fld id="{C2A11484-7DD0-46FD-919C-0E414EF3FD90}" type="slidenum">
              <a:rPr lang="es-CL" smtClean="0"/>
              <a:pPr/>
              <a:t>‹Nº›</a:t>
            </a:fld>
            <a:endParaRPr lang="es-CL"/>
          </a:p>
        </p:txBody>
      </p:sp>
    </p:spTree>
    <p:extLst>
      <p:ext uri="{BB962C8B-B14F-4D97-AF65-F5344CB8AC3E}">
        <p14:creationId xmlns:p14="http://schemas.microsoft.com/office/powerpoint/2010/main" val="8343674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3074" name="1 Marcador de título"/>
          <p:cNvSpPr>
            <a:spLocks noGrp="1"/>
          </p:cNvSpPr>
          <p:nvPr>
            <p:ph type="title"/>
          </p:nvPr>
        </p:nvSpPr>
        <p:spPr bwMode="auto">
          <a:xfrm>
            <a:off x="609601" y="274639"/>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p>
        </p:txBody>
      </p:sp>
      <p:sp>
        <p:nvSpPr>
          <p:cNvPr id="3075" name="2 Marcador de texto"/>
          <p:cNvSpPr>
            <a:spLocks noGrp="1"/>
          </p:cNvSpPr>
          <p:nvPr>
            <p:ph type="body" idx="1"/>
          </p:nvPr>
        </p:nvSpPr>
        <p:spPr bwMode="auto">
          <a:xfrm>
            <a:off x="609601" y="1600206"/>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7" name="3 Marcador de fecha"/>
          <p:cNvSpPr>
            <a:spLocks noGrp="1"/>
          </p:cNvSpPr>
          <p:nvPr>
            <p:ph type="dt" sz="half" idx="2"/>
          </p:nvPr>
        </p:nvSpPr>
        <p:spPr>
          <a:xfrm>
            <a:off x="609601" y="6356497"/>
            <a:ext cx="28448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Arial" charset="0"/>
                <a:ea typeface="ＭＳ Ｐゴシック" pitchFamily="-65" charset="-128"/>
                <a:cs typeface="+mn-cs"/>
              </a:defRPr>
            </a:lvl1pPr>
          </a:lstStyle>
          <a:p>
            <a:pPr fontAlgn="base" hangingPunct="1">
              <a:spcBef>
                <a:spcPct val="0"/>
              </a:spcBef>
              <a:spcAft>
                <a:spcPct val="0"/>
              </a:spcAft>
              <a:defRPr/>
            </a:pPr>
            <a:endParaRPr lang="es-ES_tradnl" kern="1200"/>
          </a:p>
        </p:txBody>
      </p:sp>
      <p:sp>
        <p:nvSpPr>
          <p:cNvPr id="8" name="4 Marcador de pie de página"/>
          <p:cNvSpPr>
            <a:spLocks noGrp="1"/>
          </p:cNvSpPr>
          <p:nvPr>
            <p:ph type="ftr" sz="quarter" idx="3"/>
          </p:nvPr>
        </p:nvSpPr>
        <p:spPr>
          <a:xfrm>
            <a:off x="4165671" y="6356497"/>
            <a:ext cx="38608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Arial" charset="0"/>
                <a:ea typeface="ＭＳ Ｐゴシック" pitchFamily="-65" charset="-128"/>
                <a:cs typeface="+mn-cs"/>
              </a:defRPr>
            </a:lvl1pPr>
          </a:lstStyle>
          <a:p>
            <a:pPr fontAlgn="base" hangingPunct="1">
              <a:spcBef>
                <a:spcPct val="0"/>
              </a:spcBef>
              <a:spcAft>
                <a:spcPct val="0"/>
              </a:spcAft>
              <a:defRPr/>
            </a:pPr>
            <a:endParaRPr lang="es-ES" kern="1200"/>
          </a:p>
        </p:txBody>
      </p:sp>
      <p:sp>
        <p:nvSpPr>
          <p:cNvPr id="9" name="5 Marcador de número de diapositiva"/>
          <p:cNvSpPr>
            <a:spLocks noGrp="1"/>
          </p:cNvSpPr>
          <p:nvPr>
            <p:ph type="sldNum" sz="quarter" idx="4"/>
          </p:nvPr>
        </p:nvSpPr>
        <p:spPr>
          <a:xfrm>
            <a:off x="8737601" y="6356497"/>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Arial" charset="0"/>
                <a:ea typeface="ＭＳ Ｐゴシック" pitchFamily="-65" charset="-128"/>
                <a:cs typeface="+mn-cs"/>
              </a:defRPr>
            </a:lvl1pPr>
          </a:lstStyle>
          <a:p>
            <a:pPr fontAlgn="base" hangingPunct="1">
              <a:spcBef>
                <a:spcPct val="0"/>
              </a:spcBef>
              <a:spcAft>
                <a:spcPct val="0"/>
              </a:spcAft>
              <a:defRPr/>
            </a:pPr>
            <a:fld id="{5B0EA914-0059-4753-B4E8-38DCE5A1FCF9}" type="slidenum">
              <a:rPr lang="es-ES_tradnl" kern="1200"/>
              <a:pPr fontAlgn="base" hangingPunct="1">
                <a:spcBef>
                  <a:spcPct val="0"/>
                </a:spcBef>
                <a:spcAft>
                  <a:spcPct val="0"/>
                </a:spcAft>
                <a:defRPr/>
              </a:pPr>
              <a:t>‹Nº›</a:t>
            </a:fld>
            <a:endParaRPr lang="es-ES_tradnl" kern="1200"/>
          </a:p>
        </p:txBody>
      </p:sp>
    </p:spTree>
    <p:extLst>
      <p:ext uri="{BB962C8B-B14F-4D97-AF65-F5344CB8AC3E}">
        <p14:creationId xmlns:p14="http://schemas.microsoft.com/office/powerpoint/2010/main" val="2361130909"/>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Lst>
  <p:transition spd="med">
    <p:wipe dir="r"/>
  </p:transition>
  <p:hf hdr="0" ftr="0" dt="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defRPr>
      </a:lvl5pPr>
      <a:lvl6pPr marL="2514600" indent="-228600" algn="l" rtl="0" fontAlgn="base">
        <a:spcBef>
          <a:spcPct val="20000"/>
        </a:spcBef>
        <a:spcAft>
          <a:spcPct val="0"/>
        </a:spcAft>
        <a:buFont typeface="Arial" charset="0"/>
        <a:buChar char="»"/>
        <a:defRPr sz="2000">
          <a:solidFill>
            <a:schemeClr val="tx1"/>
          </a:solidFill>
          <a:latin typeface="+mn-lt"/>
        </a:defRPr>
      </a:lvl6pPr>
      <a:lvl7pPr marL="2971800" indent="-228600" algn="l" rtl="0" fontAlgn="base">
        <a:spcBef>
          <a:spcPct val="20000"/>
        </a:spcBef>
        <a:spcAft>
          <a:spcPct val="0"/>
        </a:spcAft>
        <a:buFont typeface="Arial" charset="0"/>
        <a:buChar char="»"/>
        <a:defRPr sz="2000">
          <a:solidFill>
            <a:schemeClr val="tx1"/>
          </a:solidFill>
          <a:latin typeface="+mn-lt"/>
        </a:defRPr>
      </a:lvl7pPr>
      <a:lvl8pPr marL="3429000" indent="-228600" algn="l" rtl="0" fontAlgn="base">
        <a:spcBef>
          <a:spcPct val="20000"/>
        </a:spcBef>
        <a:spcAft>
          <a:spcPct val="0"/>
        </a:spcAft>
        <a:buFont typeface="Arial" charset="0"/>
        <a:buChar char="»"/>
        <a:defRPr sz="2000">
          <a:solidFill>
            <a:schemeClr val="tx1"/>
          </a:solidFill>
          <a:latin typeface="+mn-lt"/>
        </a:defRPr>
      </a:lvl8pPr>
      <a:lvl9pPr marL="3886200" indent="-228600" algn="l" rtl="0" fontAlgn="base">
        <a:spcBef>
          <a:spcPct val="20000"/>
        </a:spcBef>
        <a:spcAft>
          <a:spcPct val="0"/>
        </a:spcAft>
        <a:buFont typeface="Arial" charset="0"/>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exto del título"/>
          <p:cNvSpPr txBox="1">
            <a:spLocks noGrp="1"/>
          </p:cNvSpPr>
          <p:nvPr>
            <p:ph type="title"/>
          </p:nvPr>
        </p:nvSpPr>
        <p:spPr>
          <a:xfrm>
            <a:off x="838233" y="365128"/>
            <a:ext cx="10515601" cy="132556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p>
            <a:r>
              <a:t>Texto del título</a:t>
            </a:r>
          </a:p>
        </p:txBody>
      </p:sp>
      <p:sp>
        <p:nvSpPr>
          <p:cNvPr id="3" name="Nivel de texto 1…"/>
          <p:cNvSpPr txBox="1">
            <a:spLocks noGrp="1"/>
          </p:cNvSpPr>
          <p:nvPr>
            <p:ph type="body" idx="1"/>
          </p:nvPr>
        </p:nvSpPr>
        <p:spPr>
          <a:xfrm>
            <a:off x="838233" y="1825625"/>
            <a:ext cx="10515601"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p>
            <a:r>
              <a:t>Nivel de texto 1</a:t>
            </a:r>
          </a:p>
          <a:p>
            <a:pPr lvl="1"/>
            <a:r>
              <a:t>Nivel de texto 2</a:t>
            </a:r>
          </a:p>
          <a:p>
            <a:pPr lvl="2"/>
            <a:r>
              <a:t>Nivel de texto 3</a:t>
            </a:r>
          </a:p>
          <a:p>
            <a:pPr lvl="3"/>
            <a:r>
              <a:t>Nivel de texto 4</a:t>
            </a:r>
          </a:p>
          <a:p>
            <a:pPr lvl="4"/>
            <a:r>
              <a:t>Nivel de texto 5</a:t>
            </a:r>
          </a:p>
        </p:txBody>
      </p:sp>
      <p:sp>
        <p:nvSpPr>
          <p:cNvPr id="4" name="Número de diapositiva"/>
          <p:cNvSpPr txBox="1">
            <a:spLocks noGrp="1"/>
          </p:cNvSpPr>
          <p:nvPr>
            <p:ph type="sldNum" sz="quarter" idx="2"/>
          </p:nvPr>
        </p:nvSpPr>
        <p:spPr>
          <a:xfrm>
            <a:off x="11089818" y="6404860"/>
            <a:ext cx="263983" cy="269241"/>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rPr/>
              <a:pPr/>
              <a:t>‹Nº›</a:t>
            </a:fld>
            <a:endParaRPr/>
          </a:p>
        </p:txBody>
      </p:sp>
    </p:spTree>
    <p:extLst>
      <p:ext uri="{BB962C8B-B14F-4D97-AF65-F5344CB8AC3E}">
        <p14:creationId xmlns:p14="http://schemas.microsoft.com/office/powerpoint/2010/main" val="3572631176"/>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2" r:id="rId7"/>
    <p:sldLayoutId id="2147483723" r:id="rId8"/>
    <p:sldLayoutId id="2147483724" r:id="rId9"/>
    <p:sldLayoutId id="2147483725" r:id="rId10"/>
    <p:sldLayoutId id="2147483726" r:id="rId11"/>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8.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6" Type="http://schemas.openxmlformats.org/officeDocument/2006/relationships/hyperlink" Target="http://procesos.esnaval.cl/#list" TargetMode="External"/><Relationship Id="rId5" Type="http://schemas.openxmlformats.org/officeDocument/2006/relationships/image" Target="../media/image10.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24.xml"/><Relationship Id="rId5" Type="http://schemas.openxmlformats.org/officeDocument/2006/relationships/image" Target="../media/image10.pn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24.xm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24.xml"/><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24.xml"/><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emf"/><Relationship Id="rId1" Type="http://schemas.openxmlformats.org/officeDocument/2006/relationships/slideLayout" Target="../slideLayouts/slideLayout24.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upo">
            <a:extLst>
              <a:ext uri="{FF2B5EF4-FFF2-40B4-BE49-F238E27FC236}">
                <a16:creationId xmlns:a16="http://schemas.microsoft.com/office/drawing/2014/main" id="{3F7D156E-519E-700D-48A7-A33A05EB2A1E}"/>
              </a:ext>
            </a:extLst>
          </p:cNvPr>
          <p:cNvGrpSpPr/>
          <p:nvPr/>
        </p:nvGrpSpPr>
        <p:grpSpPr>
          <a:xfrm>
            <a:off x="-269397" y="-90774"/>
            <a:ext cx="12527300" cy="561022"/>
            <a:chOff x="0" y="2756"/>
            <a:chExt cx="12201903" cy="561020"/>
          </a:xfrm>
        </p:grpSpPr>
        <p:pic>
          <p:nvPicPr>
            <p:cNvPr id="21" name="16 Imagen" descr="16 Imagen">
              <a:extLst>
                <a:ext uri="{FF2B5EF4-FFF2-40B4-BE49-F238E27FC236}">
                  <a16:creationId xmlns:a16="http://schemas.microsoft.com/office/drawing/2014/main" id="{0F82033C-659C-038B-8392-9FE9EC566447}"/>
                </a:ext>
              </a:extLst>
            </p:cNvPr>
            <p:cNvPicPr>
              <a:picLocks noChangeAspect="1"/>
            </p:cNvPicPr>
            <p:nvPr/>
          </p:nvPicPr>
          <p:blipFill>
            <a:blip r:embed="rId3"/>
            <a:srcRect l="829" r="829" b="37719"/>
            <a:stretch>
              <a:fillRect/>
            </a:stretch>
          </p:blipFill>
          <p:spPr>
            <a:xfrm>
              <a:off x="0" y="2756"/>
              <a:ext cx="12201903" cy="561020"/>
            </a:xfrm>
            <a:prstGeom prst="rect">
              <a:avLst/>
            </a:prstGeom>
            <a:ln w="12700" cap="flat">
              <a:noFill/>
              <a:miter lim="400000"/>
            </a:ln>
            <a:effectLst/>
          </p:spPr>
        </p:pic>
        <p:sp>
          <p:nvSpPr>
            <p:cNvPr id="22" name="P A T R I O T I S M O…">
              <a:extLst>
                <a:ext uri="{FF2B5EF4-FFF2-40B4-BE49-F238E27FC236}">
                  <a16:creationId xmlns:a16="http://schemas.microsoft.com/office/drawing/2014/main" id="{E591A03B-5014-2348-7E32-24D4D6EA1245}"/>
                </a:ext>
              </a:extLst>
            </p:cNvPr>
            <p:cNvSpPr/>
            <p:nvPr/>
          </p:nvSpPr>
          <p:spPr>
            <a:xfrm>
              <a:off x="4951" y="91253"/>
              <a:ext cx="12192001" cy="321688"/>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endParaRPr sz="1100" dirty="0">
                <a:solidFill>
                  <a:srgbClr val="FFFFFF"/>
                </a:solidFill>
                <a:latin typeface="Helvetica"/>
                <a:ea typeface="Century"/>
                <a:cs typeface="Century"/>
                <a:sym typeface="Century"/>
              </a:endParaRPr>
            </a:p>
          </p:txBody>
        </p:sp>
      </p:grpSp>
      <p:sp>
        <p:nvSpPr>
          <p:cNvPr id="23" name="CuadroTexto 15">
            <a:extLst>
              <a:ext uri="{FF2B5EF4-FFF2-40B4-BE49-F238E27FC236}">
                <a16:creationId xmlns:a16="http://schemas.microsoft.com/office/drawing/2014/main" id="{63EF4E4C-B1E1-8882-D45E-C4BC34245B03}"/>
              </a:ext>
            </a:extLst>
          </p:cNvPr>
          <p:cNvSpPr txBox="1"/>
          <p:nvPr/>
        </p:nvSpPr>
        <p:spPr>
          <a:xfrm>
            <a:off x="2181617" y="30649"/>
            <a:ext cx="8088288" cy="400110"/>
          </a:xfrm>
          <a:prstGeom prst="rect">
            <a:avLst/>
          </a:prstGeom>
          <a:ln w="12700">
            <a:miter lim="400000"/>
          </a:ln>
          <a:effectLst>
            <a:outerShdw blurRad="101600" dist="25400" dir="5400000" rotWithShape="0">
              <a:srgbClr val="000000">
                <a:alpha val="75000"/>
              </a:srgbClr>
            </a:outerShdw>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defTabSz="457200">
              <a:defRPr sz="4000" b="1">
                <a:solidFill>
                  <a:srgbClr val="FFFFFF"/>
                </a:solidFill>
                <a:latin typeface="Times New Roman"/>
                <a:ea typeface="Times New Roman"/>
                <a:cs typeface="Times New Roman"/>
                <a:sym typeface="Times New Roman"/>
              </a:defRPr>
            </a:pPr>
            <a:r>
              <a:rPr lang="es-ES" sz="2000" b="1" i="1" dirty="0">
                <a:solidFill>
                  <a:srgbClr val="FFFFFF"/>
                </a:solidFill>
                <a:latin typeface="Helvetica"/>
                <a:ea typeface="Times New Roman"/>
                <a:cs typeface="Times New Roman"/>
                <a:sym typeface="Times New Roman"/>
              </a:rPr>
              <a:t>Formación naval integral, contextualizada y con sentido</a:t>
            </a:r>
          </a:p>
        </p:txBody>
      </p:sp>
      <p:sp>
        <p:nvSpPr>
          <p:cNvPr id="4" name="3 Rectángulo"/>
          <p:cNvSpPr/>
          <p:nvPr/>
        </p:nvSpPr>
        <p:spPr>
          <a:xfrm>
            <a:off x="191344" y="3948732"/>
            <a:ext cx="11881320" cy="1569660"/>
          </a:xfrm>
          <a:prstGeom prst="rect">
            <a:avLst/>
          </a:prstGeom>
          <a:noFill/>
        </p:spPr>
        <p:txBody>
          <a:bodyPr wrap="square" lIns="91440" tIns="45720" rIns="91440" bIns="45720">
            <a:spAutoFit/>
          </a:bodyPr>
          <a:lstStyle/>
          <a:p>
            <a:pPr algn="ctr"/>
            <a:r>
              <a:rPr lang="es-ES" sz="3200" b="1" dirty="0" smtClean="0">
                <a:solidFill>
                  <a:srgbClr val="000066"/>
                </a:solidFill>
              </a:rPr>
              <a:t>REVISTA DE INSPECCIÓN EDUCACIONAL</a:t>
            </a:r>
            <a:endParaRPr lang="es-CL" sz="3200" b="1" dirty="0" smtClean="0">
              <a:solidFill>
                <a:srgbClr val="000066"/>
              </a:solidFill>
            </a:endParaRPr>
          </a:p>
          <a:p>
            <a:pPr algn="ctr"/>
            <a:r>
              <a:rPr lang="es-CL" sz="3200" dirty="0" smtClean="0">
                <a:solidFill>
                  <a:srgbClr val="000066"/>
                </a:solidFill>
              </a:rPr>
              <a:t>AÑO ACADÉMICO 2025</a:t>
            </a:r>
          </a:p>
          <a:p>
            <a:pPr algn="ctr"/>
            <a:endParaRPr lang="es-ES" sz="3200" b="1" dirty="0">
              <a:ln w="10541" cmpd="sng">
                <a:solidFill>
                  <a:schemeClr val="accent1">
                    <a:shade val="88000"/>
                    <a:satMod val="110000"/>
                  </a:schemeClr>
                </a:solidFill>
                <a:prstDash val="solid"/>
              </a:ln>
              <a:solidFill>
                <a:srgbClr val="000066"/>
              </a:solidFill>
            </a:endParaRPr>
          </a:p>
        </p:txBody>
      </p:sp>
      <p:sp>
        <p:nvSpPr>
          <p:cNvPr id="1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3" name="Imagen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06836" y="995202"/>
            <a:ext cx="3174834" cy="2505806"/>
          </a:xfrm>
          <a:prstGeom prst="rect">
            <a:avLst/>
          </a:prstGeom>
        </p:spPr>
      </p:pic>
      <p:sp>
        <p:nvSpPr>
          <p:cNvPr id="2" name="1 Marcador de número de diapositiva"/>
          <p:cNvSpPr>
            <a:spLocks noGrp="1"/>
          </p:cNvSpPr>
          <p:nvPr>
            <p:ph type="sldNum" sz="quarter" idx="2"/>
          </p:nvPr>
        </p:nvSpPr>
        <p:spPr>
          <a:xfrm>
            <a:off x="11752511" y="6474822"/>
            <a:ext cx="300721" cy="338554"/>
          </a:xfrm>
        </p:spPr>
        <p:txBody>
          <a:bodyPr/>
          <a:lstStyle/>
          <a:p>
            <a:fld id="{86CB4B4D-7CA3-9044-876B-883B54F8677D}" type="slidenum">
              <a:rPr lang="es-CL" sz="1600" b="1" smtClean="0"/>
              <a:pPr/>
              <a:t>1</a:t>
            </a:fld>
            <a:endParaRPr lang="es-CL" sz="1600" b="1" dirty="0"/>
          </a:p>
        </p:txBody>
      </p:sp>
    </p:spTree>
    <p:extLst>
      <p:ext uri="{BB962C8B-B14F-4D97-AF65-F5344CB8AC3E}">
        <p14:creationId xmlns:p14="http://schemas.microsoft.com/office/powerpoint/2010/main" val="3393185676"/>
      </p:ext>
    </p:extLst>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9" name="8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5542" y="1130733"/>
            <a:ext cx="10182589" cy="4770759"/>
          </a:xfrm>
          <a:prstGeom prst="rect">
            <a:avLst/>
          </a:prstGeom>
        </p:spPr>
      </p:pic>
      <p:sp>
        <p:nvSpPr>
          <p:cNvPr id="10" name="9 Rectángulo redondeado"/>
          <p:cNvSpPr/>
          <p:nvPr/>
        </p:nvSpPr>
        <p:spPr>
          <a:xfrm>
            <a:off x="4282179" y="255818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2. </a:t>
            </a:r>
            <a:r>
              <a:rPr lang="es-CL" sz="2400" b="1" dirty="0" smtClean="0">
                <a:solidFill>
                  <a:srgbClr val="FFFFFF"/>
                </a:solidFill>
              </a:rPr>
              <a:t>OBSERVACIONES AÑO ANTERIOR</a:t>
            </a:r>
            <a:endParaRPr lang="es-CL" sz="2400" b="1" dirty="0">
              <a:solidFill>
                <a:schemeClr val="bg1"/>
              </a:solidFill>
            </a:endParaRPr>
          </a:p>
        </p:txBody>
      </p:sp>
      <p:sp>
        <p:nvSpPr>
          <p:cNvPr id="12" name="11 Rectángulo redondeado"/>
          <p:cNvSpPr/>
          <p:nvPr/>
        </p:nvSpPr>
        <p:spPr>
          <a:xfrm>
            <a:off x="4282179" y="327826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a:t>
            </a:r>
            <a:r>
              <a:rPr lang="es-CL" sz="2400" b="1" dirty="0" smtClean="0">
                <a:solidFill>
                  <a:srgbClr val="FFFFFF"/>
                </a:solidFill>
              </a:rPr>
              <a:t>CONTEXTO ACTUAL</a:t>
            </a:r>
            <a:endParaRPr lang="es-CL" sz="2400" b="1" dirty="0">
              <a:solidFill>
                <a:srgbClr val="FFFFFF"/>
              </a:solidFill>
            </a:endParaRPr>
          </a:p>
        </p:txBody>
      </p:sp>
      <p:sp>
        <p:nvSpPr>
          <p:cNvPr id="13" name="12 Rectángulo redondeado"/>
          <p:cNvSpPr/>
          <p:nvPr/>
        </p:nvSpPr>
        <p:spPr>
          <a:xfrm>
            <a:off x="4282179" y="399834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smtClean="0">
                <a:solidFill>
                  <a:srgbClr val="FFFFFF"/>
                </a:solidFill>
              </a:rPr>
              <a:t>4. INDICADORES</a:t>
            </a:r>
            <a:endParaRPr lang="es-CL" sz="2400" b="1" dirty="0">
              <a:solidFill>
                <a:srgbClr val="FFFFFF"/>
              </a:solidFill>
            </a:endParaRPr>
          </a:p>
        </p:txBody>
      </p:sp>
      <p:sp>
        <p:nvSpPr>
          <p:cNvPr id="15" name="14 Rectángulo redondeado"/>
          <p:cNvSpPr/>
          <p:nvPr/>
        </p:nvSpPr>
        <p:spPr>
          <a:xfrm>
            <a:off x="4282179" y="471842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ES" sz="2400" b="1" dirty="0" smtClean="0">
                <a:solidFill>
                  <a:srgbClr val="FFFFFF"/>
                </a:solidFill>
              </a:rPr>
              <a:t>5. OTROS </a:t>
            </a:r>
            <a:endParaRPr lang="es-CL" sz="2400" b="1" dirty="0">
              <a:solidFill>
                <a:srgbClr val="FFFFFF"/>
              </a:solidFill>
            </a:endParaRPr>
          </a:p>
        </p:txBody>
      </p:sp>
      <p:sp>
        <p:nvSpPr>
          <p:cNvPr id="18" name="17 CuadroTexto"/>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p:cNvPicPr>
            <a:picLocks noChangeAspect="1"/>
          </p:cNvPicPr>
          <p:nvPr/>
        </p:nvPicPr>
        <p:blipFill>
          <a:blip r:embed="rId4"/>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a:t>
            </a:fld>
            <a:endParaRPr lang="es-CL" sz="1600" b="1" dirty="0"/>
          </a:p>
        </p:txBody>
      </p:sp>
      <p:sp>
        <p:nvSpPr>
          <p:cNvPr id="16" name="15 Rectángulo redondeado"/>
          <p:cNvSpPr/>
          <p:nvPr/>
        </p:nvSpPr>
        <p:spPr>
          <a:xfrm>
            <a:off x="4282179" y="184482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1. </a:t>
            </a:r>
            <a:r>
              <a:rPr lang="es-CL" sz="2400" b="1" dirty="0">
                <a:solidFill>
                  <a:srgbClr val="FFFFFF"/>
                </a:solidFill>
              </a:rPr>
              <a:t>INTRODUCCIÓN </a:t>
            </a:r>
            <a:endParaRPr lang="es-CL" sz="2400" b="1" dirty="0">
              <a:solidFill>
                <a:schemeClr val="bg1"/>
              </a:solidFill>
            </a:endParaRPr>
          </a:p>
        </p:txBody>
      </p:sp>
    </p:spTree>
    <p:extLst>
      <p:ext uri="{BB962C8B-B14F-4D97-AF65-F5344CB8AC3E}">
        <p14:creationId xmlns:p14="http://schemas.microsoft.com/office/powerpoint/2010/main" val="3345604331"/>
      </p:ext>
    </p:extLst>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3</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cstate="print"/>
          <a:stretch>
            <a:fillRect/>
          </a:stretch>
        </p:blipFill>
        <p:spPr>
          <a:xfrm>
            <a:off x="10896533" y="-7735"/>
            <a:ext cx="1411144" cy="1058357"/>
          </a:xfrm>
          <a:prstGeom prst="rect">
            <a:avLst/>
          </a:prstGeom>
          <a:ln w="12700">
            <a:miter lim="400000"/>
          </a:ln>
        </p:spPr>
      </p:pic>
      <p:sp>
        <p:nvSpPr>
          <p:cNvPr id="48" name="47 Rectángulo"/>
          <p:cNvSpPr/>
          <p:nvPr/>
        </p:nvSpPr>
        <p:spPr>
          <a:xfrm>
            <a:off x="3678460" y="44624"/>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1.INTRODUCCIÓN</a:t>
            </a:r>
          </a:p>
        </p:txBody>
      </p:sp>
      <p:sp>
        <p:nvSpPr>
          <p:cNvPr id="2" name="CuadroTexto 1">
            <a:extLst>
              <a:ext uri="{FF2B5EF4-FFF2-40B4-BE49-F238E27FC236}">
                <a16:creationId xmlns:a16="http://schemas.microsoft.com/office/drawing/2014/main" id="{675A0F2F-F5B4-0D6E-E664-4C0F76D0CED0}"/>
              </a:ext>
            </a:extLst>
          </p:cNvPr>
          <p:cNvSpPr txBox="1"/>
          <p:nvPr/>
        </p:nvSpPr>
        <p:spPr>
          <a:xfrm>
            <a:off x="982202" y="844949"/>
            <a:ext cx="10177131" cy="147732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lang="es-ES" b="1" dirty="0" smtClean="0"/>
              <a:t>MARCO GENERAL:</a:t>
            </a:r>
          </a:p>
          <a:p>
            <a:pPr marL="0" marR="0" indent="0" algn="l" defTabSz="914400" rtl="0" fontAlgn="auto" latinLnBrk="0" hangingPunct="0">
              <a:lnSpc>
                <a:spcPct val="100000"/>
              </a:lnSpc>
              <a:spcBef>
                <a:spcPts val="0"/>
              </a:spcBef>
              <a:spcAft>
                <a:spcPts val="0"/>
              </a:spcAft>
              <a:buClrTx/>
              <a:buSzTx/>
              <a:buFontTx/>
              <a:buNone/>
              <a:tabLst/>
            </a:pPr>
            <a:endParaRPr lang="es-ES" b="1" dirty="0" smtClean="0"/>
          </a:p>
          <a:p>
            <a:pPr marL="0" marR="0" indent="0" algn="l" defTabSz="914400" rtl="0" fontAlgn="auto" latinLnBrk="0" hangingPunct="0">
              <a:lnSpc>
                <a:spcPct val="100000"/>
              </a:lnSpc>
              <a:spcBef>
                <a:spcPts val="0"/>
              </a:spcBef>
              <a:spcAft>
                <a:spcPts val="0"/>
              </a:spcAft>
              <a:buClrTx/>
              <a:buSzTx/>
              <a:buFontTx/>
              <a:buNone/>
              <a:tabLst/>
            </a:pPr>
            <a:r>
              <a:rPr kumimoji="0" lang="es-ES" sz="1800" b="0" i="0" u="none" strike="noStrike" cap="none" spc="0" normalizeH="0" baseline="0" dirty="0" smtClean="0">
                <a:ln>
                  <a:noFill/>
                </a:ln>
                <a:solidFill>
                  <a:srgbClr val="000000"/>
                </a:solidFill>
                <a:effectLst/>
                <a:uFillTx/>
                <a:latin typeface="+mj-lt"/>
                <a:ea typeface="+mj-ea"/>
                <a:cs typeface="+mj-cs"/>
                <a:sym typeface="Calibri"/>
              </a:rPr>
              <a:t>CARACTERÍSTICAS GENERALES</a:t>
            </a:r>
            <a:r>
              <a:rPr kumimoji="0" lang="es-ES" sz="1800" b="0" i="0" u="none" strike="noStrike" cap="none" spc="0" normalizeH="0" dirty="0" smtClean="0">
                <a:ln>
                  <a:noFill/>
                </a:ln>
                <a:solidFill>
                  <a:srgbClr val="000000"/>
                </a:solidFill>
                <a:effectLst/>
                <a:uFillTx/>
                <a:latin typeface="+mj-lt"/>
                <a:ea typeface="+mj-ea"/>
                <a:cs typeface="+mj-cs"/>
                <a:sym typeface="Calibri"/>
              </a:rPr>
              <a:t> DE LA ESCUELA, ACADEMIA, </a:t>
            </a:r>
            <a:r>
              <a:rPr kumimoji="0" lang="es-ES" sz="1800" b="0" i="0" u="none" strike="noStrike" cap="none" spc="0" normalizeH="0" dirty="0" smtClean="0">
                <a:ln>
                  <a:noFill/>
                </a:ln>
                <a:solidFill>
                  <a:schemeClr val="tx1"/>
                </a:solidFill>
                <a:effectLst/>
                <a:uFillTx/>
                <a:latin typeface="+mj-lt"/>
                <a:ea typeface="+mj-ea"/>
                <a:cs typeface="+mj-cs"/>
                <a:sym typeface="Calibri"/>
              </a:rPr>
              <a:t>CENTRO DE INSTRUCCIÓN </a:t>
            </a:r>
            <a:r>
              <a:rPr kumimoji="0" lang="es-ES" sz="1800" b="0" i="0" u="none" strike="noStrike" cap="none" spc="0" normalizeH="0" dirty="0" smtClean="0">
                <a:ln>
                  <a:noFill/>
                </a:ln>
                <a:solidFill>
                  <a:srgbClr val="000000"/>
                </a:solidFill>
                <a:effectLst/>
                <a:uFillTx/>
                <a:latin typeface="+mj-lt"/>
                <a:ea typeface="+mj-ea"/>
                <a:cs typeface="+mj-cs"/>
                <a:sym typeface="Calibri"/>
              </a:rPr>
              <a:t>(MISIÓN, VISIÓN, CONTRIBUCIÓN DEL PROYECTO EDUCATIVO DE LA REPARTICIÓN AL PROYECTO EDUCATIVO DE LA D.E.A.)</a:t>
            </a:r>
          </a:p>
          <a:p>
            <a:pPr marL="0" marR="0" indent="0" algn="l" defTabSz="914400" rtl="0" fontAlgn="auto" latinLnBrk="0" hangingPunct="0">
              <a:lnSpc>
                <a:spcPct val="100000"/>
              </a:lnSpc>
              <a:spcBef>
                <a:spcPts val="0"/>
              </a:spcBef>
              <a:spcAft>
                <a:spcPts val="0"/>
              </a:spcAft>
              <a:buClrTx/>
              <a:buSzTx/>
              <a:buFontTx/>
              <a:buNone/>
              <a:tabLst/>
            </a:pP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
        <p:nvSpPr>
          <p:cNvPr id="3" name="Rectángulo 2"/>
          <p:cNvSpPr/>
          <p:nvPr/>
        </p:nvSpPr>
        <p:spPr>
          <a:xfrm>
            <a:off x="999683" y="2588386"/>
            <a:ext cx="10354095" cy="1477328"/>
          </a:xfrm>
          <a:prstGeom prst="rect">
            <a:avLst/>
          </a:prstGeom>
        </p:spPr>
        <p:txBody>
          <a:bodyPr wrap="square">
            <a:spAutoFit/>
          </a:bodyPr>
          <a:lstStyle/>
          <a:p>
            <a:pPr algn="just"/>
            <a:r>
              <a:rPr lang="es-MX" b="1" dirty="0" smtClean="0">
                <a:solidFill>
                  <a:schemeClr val="tx1"/>
                </a:solidFill>
              </a:rPr>
              <a:t>MISIÓN:</a:t>
            </a:r>
          </a:p>
          <a:p>
            <a:pPr algn="just"/>
            <a:r>
              <a:rPr lang="es-MX" b="1" dirty="0" smtClean="0">
                <a:solidFill>
                  <a:schemeClr val="tx1"/>
                </a:solidFill>
              </a:rPr>
              <a:t>“</a:t>
            </a:r>
            <a:r>
              <a:rPr lang="es-MX" b="1" dirty="0">
                <a:solidFill>
                  <a:schemeClr val="tx1"/>
                </a:solidFill>
              </a:rPr>
              <a:t>Seleccionar y formar integralmente a los futuros oficiales de la Armada de Chile, en coherencia con el proyecto educativo institucional, con el propósito de entregar al servicio hombres y mujeres </a:t>
            </a:r>
            <a:r>
              <a:rPr lang="es-MX" b="1" dirty="0" smtClean="0">
                <a:solidFill>
                  <a:schemeClr val="tx1"/>
                </a:solidFill>
              </a:rPr>
              <a:t>líderes</a:t>
            </a:r>
            <a:r>
              <a:rPr lang="es-MX" b="1" dirty="0">
                <a:solidFill>
                  <a:schemeClr val="tx1"/>
                </a:solidFill>
              </a:rPr>
              <a:t>, con el carácter para asumir crecientes responsabilidades y con el potencial de conducir los destinos institucionales en tiempo de paz y guerra”.</a:t>
            </a:r>
            <a:endParaRPr lang="es-CL" b="1" dirty="0">
              <a:solidFill>
                <a:schemeClr val="tx1"/>
              </a:solidFill>
            </a:endParaRPr>
          </a:p>
        </p:txBody>
      </p:sp>
      <p:sp>
        <p:nvSpPr>
          <p:cNvPr id="14" name="CuadroTexto 13"/>
          <p:cNvSpPr txBox="1"/>
          <p:nvPr/>
        </p:nvSpPr>
        <p:spPr>
          <a:xfrm>
            <a:off x="982202" y="4360951"/>
            <a:ext cx="10298374" cy="1200329"/>
          </a:xfrm>
          <a:prstGeom prst="rect">
            <a:avLst/>
          </a:prstGeom>
          <a:noFill/>
        </p:spPr>
        <p:txBody>
          <a:bodyPr wrap="square" rtlCol="0">
            <a:spAutoFit/>
          </a:bodyPr>
          <a:lstStyle/>
          <a:p>
            <a:pPr algn="just"/>
            <a:r>
              <a:rPr lang="es-MX" b="1" dirty="0" smtClean="0">
                <a:solidFill>
                  <a:schemeClr val="tx1"/>
                </a:solidFill>
              </a:rPr>
              <a:t>VISIÓN:</a:t>
            </a:r>
          </a:p>
          <a:p>
            <a:pPr algn="just"/>
            <a:r>
              <a:rPr lang="es-MX" b="1" dirty="0" smtClean="0">
                <a:solidFill>
                  <a:schemeClr val="tx1"/>
                </a:solidFill>
              </a:rPr>
              <a:t>“</a:t>
            </a:r>
            <a:r>
              <a:rPr lang="es-MX" b="1" dirty="0">
                <a:solidFill>
                  <a:schemeClr val="tx1"/>
                </a:solidFill>
              </a:rPr>
              <a:t>Ser una institución de educación superior de excelencia, reconocida en el ámbito nacional e internacional como la formadora de oficiales de marina íntegros, que mantiene los valores y tradiciones navales al servicio de la Patria”.</a:t>
            </a:r>
            <a:endParaRPr lang="es-CL" b="1" dirty="0">
              <a:solidFill>
                <a:schemeClr val="tx1"/>
              </a:solidFill>
            </a:endParaRPr>
          </a:p>
        </p:txBody>
      </p:sp>
    </p:spTree>
    <p:extLst>
      <p:ext uri="{BB962C8B-B14F-4D97-AF65-F5344CB8AC3E}">
        <p14:creationId xmlns:p14="http://schemas.microsoft.com/office/powerpoint/2010/main" val="23731378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p:nvPr/>
        </p:nvPicPr>
        <p:blipFill rotWithShape="1">
          <a:blip r:embed="rId2"/>
          <a:srcRect l="13577" t="25649" r="38901" b="20941"/>
          <a:stretch/>
        </p:blipFill>
        <p:spPr bwMode="auto">
          <a:xfrm>
            <a:off x="869678" y="1340768"/>
            <a:ext cx="10502756" cy="5400600"/>
          </a:xfrm>
          <a:prstGeom prst="rect">
            <a:avLst/>
          </a:prstGeom>
          <a:ln>
            <a:noFill/>
          </a:ln>
          <a:effectLst>
            <a:softEdge rad="12700"/>
          </a:effectLst>
          <a:extLst>
            <a:ext uri="{53640926-AAD7-44D8-BBD7-CCE9431645EC}">
              <a14:shadowObscured xmlns:a14="http://schemas.microsoft.com/office/drawing/2010/main"/>
            </a:ext>
          </a:extLst>
        </p:spPr>
      </p:pic>
      <p:sp>
        <p:nvSpPr>
          <p:cNvPr id="3" name="Rectángulo 2"/>
          <p:cNvSpPr/>
          <p:nvPr/>
        </p:nvSpPr>
        <p:spPr>
          <a:xfrm>
            <a:off x="839415" y="332656"/>
            <a:ext cx="10657184" cy="707886"/>
          </a:xfrm>
          <a:prstGeom prst="rect">
            <a:avLst/>
          </a:prstGeom>
        </p:spPr>
        <p:txBody>
          <a:bodyPr wrap="square">
            <a:spAutoFit/>
          </a:bodyPr>
          <a:lstStyle/>
          <a:p>
            <a:pPr algn="ctr"/>
            <a:r>
              <a:rPr lang="es-ES" sz="2000" dirty="0" smtClean="0"/>
              <a:t>CONTRIBUCIÓN </a:t>
            </a:r>
            <a:r>
              <a:rPr lang="es-ES" sz="2000" dirty="0"/>
              <a:t>DEL PROYECTO EDUCATIVO DE LA REPARTICIÓN </a:t>
            </a:r>
            <a:endParaRPr lang="es-ES" sz="2000" dirty="0" smtClean="0"/>
          </a:p>
          <a:p>
            <a:pPr algn="ctr"/>
            <a:r>
              <a:rPr lang="es-ES" sz="2000" dirty="0" smtClean="0"/>
              <a:t>AL </a:t>
            </a:r>
            <a:r>
              <a:rPr lang="es-ES" sz="2000" dirty="0"/>
              <a:t>PROYECTO EDUCATIVO DE LA D.E.A</a:t>
            </a:r>
            <a:r>
              <a:rPr lang="es-ES" sz="2000" dirty="0" smtClean="0"/>
              <a:t>.</a:t>
            </a:r>
            <a:endParaRPr lang="es-ES" sz="2000" dirty="0"/>
          </a:p>
        </p:txBody>
      </p:sp>
    </p:spTree>
    <p:extLst>
      <p:ext uri="{BB962C8B-B14F-4D97-AF65-F5344CB8AC3E}">
        <p14:creationId xmlns:p14="http://schemas.microsoft.com/office/powerpoint/2010/main" val="1547828005"/>
      </p:ext>
    </p:extLst>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5</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517458" y="38716"/>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sp>
        <p:nvSpPr>
          <p:cNvPr id="2" name="CuadroTexto 1">
            <a:extLst>
              <a:ext uri="{FF2B5EF4-FFF2-40B4-BE49-F238E27FC236}">
                <a16:creationId xmlns:a16="http://schemas.microsoft.com/office/drawing/2014/main" id="{675A0F2F-F5B4-0D6E-E664-4C0F76D0CED0}"/>
              </a:ext>
            </a:extLst>
          </p:cNvPr>
          <p:cNvSpPr txBox="1"/>
          <p:nvPr/>
        </p:nvSpPr>
        <p:spPr>
          <a:xfrm>
            <a:off x="1007435" y="476672"/>
            <a:ext cx="10346343" cy="129266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smtClean="0">
              <a:ln>
                <a:noFill/>
              </a:ln>
              <a:solidFill>
                <a:srgbClr val="000000"/>
              </a:solidFill>
              <a:effectLst/>
              <a:uFillTx/>
              <a:sym typeface="Calibri"/>
            </a:endParaRPr>
          </a:p>
          <a:p>
            <a:pPr marL="0" marR="0" indent="0" algn="just" defTabSz="914400" rtl="0" fontAlgn="auto" latinLnBrk="0" hangingPunct="0">
              <a:lnSpc>
                <a:spcPct val="100000"/>
              </a:lnSpc>
              <a:spcBef>
                <a:spcPts val="0"/>
              </a:spcBef>
              <a:spcAft>
                <a:spcPts val="0"/>
              </a:spcAft>
              <a:buClrTx/>
              <a:buSzTx/>
              <a:buFontTx/>
              <a:buNone/>
              <a:tabLst/>
            </a:pPr>
            <a:r>
              <a:rPr lang="es-ES" sz="2000" dirty="0" smtClean="0"/>
              <a:t>OBSERVACIONES AÑO ANTERIOR / CLASIFICACIÓN / CURSOS DE ACCIÓN ADOPTADOS / ESTADO ACTUAL (CORREGIDAS-PENDIENTES)</a:t>
            </a:r>
            <a:r>
              <a:rPr lang="es-ES" sz="2000" dirty="0" smtClean="0">
                <a:latin typeface="+mn-lt"/>
              </a:rPr>
              <a:t>.</a:t>
            </a:r>
            <a:endParaRPr kumimoji="0" lang="es-ES" sz="2000" b="0" i="0" u="none" strike="noStrike" cap="none" spc="0" normalizeH="0" dirty="0" smtClean="0">
              <a:ln>
                <a:noFill/>
              </a:ln>
              <a:solidFill>
                <a:srgbClr val="000000"/>
              </a:solidFill>
              <a:effectLst/>
              <a:uFillTx/>
              <a:latin typeface="+mn-lt"/>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6" name="Tabla 5"/>
          <p:cNvGraphicFramePr>
            <a:graphicFrameLocks noGrp="1"/>
          </p:cNvGraphicFramePr>
          <p:nvPr>
            <p:extLst>
              <p:ext uri="{D42A27DB-BD31-4B8C-83A1-F6EECF244321}">
                <p14:modId xmlns:p14="http://schemas.microsoft.com/office/powerpoint/2010/main" val="2677954872"/>
              </p:ext>
            </p:extLst>
          </p:nvPr>
        </p:nvGraphicFramePr>
        <p:xfrm>
          <a:off x="1091502" y="1450524"/>
          <a:ext cx="10276582" cy="210312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5410">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 </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 DE ACCIÓN ADOPTADO /</a:t>
                      </a: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tabLst/>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El levantamiento de procesos de la Escuela Naval no se encuentra finalizado. </a:t>
                      </a:r>
                      <a:endParaRPr lang="es-MX"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p>
                  </a:txBody>
                  <a:tcPr/>
                </a:tc>
                <a:tc>
                  <a:txBody>
                    <a:bodyPr/>
                    <a:lstStyle/>
                    <a:p>
                      <a:pPr lvl="0" algn="just"/>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Completar el levantamiento procesos del Departamento de Educación. </a:t>
                      </a:r>
                      <a:endPar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lvl="0" algn="just"/>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Remitir a la DEA los siguientes procesos:</a:t>
                      </a:r>
                      <a:endPar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71450" lvl="0" indent="-171450" algn="just">
                        <a:buFont typeface="Arial" panose="020B0604020202020204" pitchFamily="34" charset="0"/>
                        <a:buChar cha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Evaluación docente.</a:t>
                      </a:r>
                      <a:endPar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71450" lvl="0" indent="-171450" algn="just">
                        <a:buFont typeface="Arial" panose="020B0604020202020204" pitchFamily="34" charset="0"/>
                        <a:buChar char="•"/>
                      </a:pPr>
                      <a:r>
                        <a:rPr lang="es-ES" sz="1000" b="0" i="0" u="none" strike="noStrike" cap="none" spc="0" baseline="0" dirty="0" smtClean="0">
                          <a:ln>
                            <a:noFill/>
                          </a:ln>
                          <a:solidFill>
                            <a:srgbClr val="FF0000"/>
                          </a:solidFill>
                          <a:effectLst/>
                          <a:uFillTx/>
                          <a:latin typeface="Arial" panose="020B0604020202020204" pitchFamily="34" charset="0"/>
                          <a:ea typeface="+mn-ea"/>
                          <a:cs typeface="Arial" panose="020B0604020202020204" pitchFamily="34" charset="0"/>
                          <a:sym typeface="Calibri"/>
                        </a:rPr>
                        <a:t>Separación de curso.</a:t>
                      </a:r>
                      <a:endParaRPr lang="es-CL" sz="1000" b="0" i="0" u="none" strike="noStrike" cap="none" spc="0" baseline="0" dirty="0" smtClean="0">
                        <a:ln>
                          <a:noFill/>
                        </a:ln>
                        <a:solidFill>
                          <a:srgbClr val="FF0000"/>
                        </a:solidFill>
                        <a:effectLst/>
                        <a:uFillTx/>
                        <a:latin typeface="Arial" panose="020B0604020202020204" pitchFamily="34" charset="0"/>
                        <a:ea typeface="+mn-ea"/>
                        <a:cs typeface="Arial" panose="020B0604020202020204" pitchFamily="34" charset="0"/>
                        <a:sym typeface="Calibri"/>
                      </a:endParaRPr>
                    </a:p>
                    <a:p>
                      <a:pPr marL="171450" lvl="0" indent="-171450" algn="just">
                        <a:buFont typeface="Arial" panose="020B0604020202020204" pitchFamily="34" charset="0"/>
                        <a:buChar char="•"/>
                      </a:pPr>
                      <a:r>
                        <a:rPr lang="es-ES" sz="1000" b="0" i="0" u="none" strike="noStrike" cap="none" spc="0" baseline="0" dirty="0" smtClean="0">
                          <a:ln>
                            <a:noFill/>
                          </a:ln>
                          <a:solidFill>
                            <a:srgbClr val="FF0000"/>
                          </a:solidFill>
                          <a:effectLst/>
                          <a:uFillTx/>
                          <a:latin typeface="Arial" panose="020B0604020202020204" pitchFamily="34" charset="0"/>
                          <a:ea typeface="+mn-ea"/>
                          <a:cs typeface="Arial" panose="020B0604020202020204" pitchFamily="34" charset="0"/>
                          <a:sym typeface="Calibri"/>
                        </a:rPr>
                        <a:t>Reintegro de alumno.</a:t>
                      </a:r>
                      <a:endParaRPr lang="es-CL" sz="1000" b="0" i="0" u="none" strike="noStrike" cap="none" spc="0" baseline="0" dirty="0" smtClean="0">
                        <a:ln>
                          <a:noFill/>
                        </a:ln>
                        <a:solidFill>
                          <a:srgbClr val="FF0000"/>
                        </a:solidFill>
                        <a:effectLst/>
                        <a:uFillTx/>
                        <a:latin typeface="Arial" panose="020B0604020202020204" pitchFamily="34" charset="0"/>
                        <a:ea typeface="+mn-ea"/>
                        <a:cs typeface="Arial" panose="020B0604020202020204" pitchFamily="34" charset="0"/>
                        <a:sym typeface="Calibri"/>
                      </a:endParaRPr>
                    </a:p>
                    <a:p>
                      <a:pPr marL="171450" lvl="0" indent="-171450" algn="just">
                        <a:buFont typeface="Arial" panose="020B0604020202020204" pitchFamily="34" charset="0"/>
                        <a:buChar char="•"/>
                      </a:pPr>
                      <a:r>
                        <a:rPr lang="es-ES"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Registros y modificación de notas.</a:t>
                      </a:r>
                      <a:endParaRPr lang="es-CL"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71450" indent="-171450" algn="just">
                        <a:buFont typeface="Arial" panose="020B0604020202020204" pitchFamily="34" charset="0"/>
                        <a:buChar char="•"/>
                      </a:pPr>
                      <a:r>
                        <a:rPr lang="es-ES" sz="1000" b="0" i="0" u="none" strike="noStrike" cap="none" spc="0" baseline="0" dirty="0" err="1" smtClean="0">
                          <a:ln>
                            <a:noFill/>
                          </a:ln>
                          <a:solidFill>
                            <a:srgbClr val="FF0000"/>
                          </a:solidFill>
                          <a:effectLst/>
                          <a:uFillTx/>
                          <a:latin typeface="Arial" panose="020B0604020202020204" pitchFamily="34" charset="0"/>
                          <a:ea typeface="+mn-ea"/>
                          <a:cs typeface="Arial" panose="020B0604020202020204" pitchFamily="34" charset="0"/>
                          <a:sym typeface="Calibri"/>
                        </a:rPr>
                        <a:t>Reportabilidad</a:t>
                      </a:r>
                      <a:r>
                        <a:rPr lang="es-ES" sz="1000" b="0" i="0" u="none" strike="noStrike" cap="none" spc="0" baseline="0" dirty="0" smtClean="0">
                          <a:ln>
                            <a:noFill/>
                          </a:ln>
                          <a:solidFill>
                            <a:srgbClr val="FF0000"/>
                          </a:solidFill>
                          <a:effectLst/>
                          <a:uFillTx/>
                          <a:latin typeface="Arial" panose="020B0604020202020204" pitchFamily="34" charset="0"/>
                          <a:ea typeface="+mn-ea"/>
                          <a:cs typeface="Arial" panose="020B0604020202020204" pitchFamily="34" charset="0"/>
                          <a:sym typeface="Calibri"/>
                        </a:rPr>
                        <a:t> de novedades educacionales al Jefe de Actividades Académicas.</a:t>
                      </a:r>
                      <a:endParaRPr lang="es-ES" sz="1000" b="0" baseline="0" dirty="0" smtClean="0">
                        <a:solidFill>
                          <a:srgbClr val="FF0000"/>
                        </a:solidFill>
                        <a:latin typeface="Arial" panose="020B0604020202020204" pitchFamily="34" charset="0"/>
                        <a:cs typeface="Arial" panose="020B0604020202020204" pitchFamily="34" charset="0"/>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100" b="1" baseline="0" dirty="0" smtClean="0">
                          <a:solidFill>
                            <a:schemeClr val="tx1"/>
                          </a:solidFill>
                          <a:latin typeface="Arial" panose="020B0604020202020204" pitchFamily="34" charset="0"/>
                          <a:cs typeface="Arial" panose="020B0604020202020204" pitchFamily="34" charset="0"/>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100" baseline="0" dirty="0" smtClean="0">
                          <a:solidFill>
                            <a:schemeClr val="tx1"/>
                          </a:solidFill>
                          <a:latin typeface="Arial" panose="020B0604020202020204" pitchFamily="34" charset="0"/>
                          <a:cs typeface="Arial" panose="020B0604020202020204" pitchFamily="34" charset="0"/>
                        </a:rPr>
                        <a:t>Procesos levantados en Control de Gestión: </a:t>
                      </a:r>
                    </a:p>
                    <a:p>
                      <a:pPr algn="just"/>
                      <a:r>
                        <a:rPr lang="es-ES" sz="1100" baseline="0" dirty="0" smtClean="0">
                          <a:solidFill>
                            <a:srgbClr val="FF0000"/>
                          </a:solidFill>
                          <a:latin typeface="Arial" panose="020B0604020202020204" pitchFamily="34" charset="0"/>
                          <a:cs typeface="Arial" panose="020B0604020202020204" pitchFamily="34" charset="0"/>
                          <a:hlinkClick r:id="rId6"/>
                        </a:rPr>
                        <a:t>http://procesos.esnaval.cl/#list</a:t>
                      </a:r>
                      <a:endParaRPr lang="es-ES" sz="1100" baseline="0" dirty="0" smtClean="0">
                        <a:solidFill>
                          <a:srgbClr val="FF0000"/>
                        </a:solidFill>
                        <a:latin typeface="Arial" panose="020B0604020202020204" pitchFamily="34" charset="0"/>
                        <a:cs typeface="Arial" panose="020B0604020202020204" pitchFamily="34" charset="0"/>
                      </a:endParaRPr>
                    </a:p>
                    <a:p>
                      <a:pPr algn="just"/>
                      <a:r>
                        <a:rPr lang="es-ES" sz="1100" b="0" i="0" u="none" strike="noStrike" cap="none" spc="0" baseline="0" dirty="0" smtClean="0">
                          <a:ln>
                            <a:noFill/>
                          </a:ln>
                          <a:solidFill>
                            <a:srgbClr val="FF0000"/>
                          </a:solidFill>
                          <a:uFillTx/>
                          <a:latin typeface="Arial" panose="020B0604020202020204" pitchFamily="34" charset="0"/>
                          <a:ea typeface="+mn-ea"/>
                          <a:cs typeface="Arial" panose="020B0604020202020204" pitchFamily="34" charset="0"/>
                          <a:sym typeface="Calibri"/>
                        </a:rPr>
                        <a:t>Pendiente</a:t>
                      </a:r>
                      <a:endParaRPr lang="es-ES" sz="1100" b="0" i="0" u="none" strike="noStrike" cap="none" spc="0" baseline="0" dirty="0" smtClean="0">
                        <a:ln>
                          <a:noFill/>
                        </a:ln>
                        <a:solidFill>
                          <a:srgbClr val="FF0000"/>
                        </a:solidFill>
                        <a:uFillTx/>
                        <a:latin typeface="Arial" panose="020B0604020202020204" pitchFamily="34" charset="0"/>
                        <a:ea typeface="+mn-ea"/>
                        <a:cs typeface="Arial" panose="020B0604020202020204" pitchFamily="34" charset="0"/>
                        <a:sym typeface="Calibri"/>
                      </a:endParaRPr>
                    </a:p>
                    <a:p>
                      <a:pPr algn="just"/>
                      <a:endParaRPr lang="es-ES"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2866297989"/>
              </p:ext>
            </p:extLst>
          </p:nvPr>
        </p:nvGraphicFramePr>
        <p:xfrm>
          <a:off x="1092696" y="3555856"/>
          <a:ext cx="10275388" cy="102108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370840">
                <a:tc>
                  <a:txBody>
                    <a:bodyPr/>
                    <a:lstStyle/>
                    <a:p>
                      <a:pPr algn="just">
                        <a:tabLst/>
                      </a:pPr>
                      <a:r>
                        <a:rPr lang="es-ES" sz="1100" b="1"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PREGUNTA N° 1</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se tiene claridad de las directivas DEA que deban ser modificadas para mejor gestión en   ESNAVAL, producto de cambios generados por MEDOC.</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tabLst/>
                      </a:pPr>
                      <a:endParaRPr lang="es-ES" sz="1100" b="1"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1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1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MENOR</a:t>
                      </a:r>
                    </a:p>
                  </a:txBody>
                  <a:tcPr/>
                </a:tc>
                <a:tc>
                  <a:txBody>
                    <a:bodyPr/>
                    <a:lstStyle/>
                    <a:p>
                      <a:pPr marL="228600" marR="0" lvl="0" indent="-228600" algn="just" defTabSz="914400" rtl="0" eaLnBrk="1" fontAlgn="auto" latinLnBrk="0" hangingPunct="1">
                        <a:lnSpc>
                          <a:spcPct val="100000"/>
                        </a:lnSpc>
                        <a:spcBef>
                          <a:spcPts val="0"/>
                        </a:spcBef>
                        <a:spcAft>
                          <a:spcPts val="0"/>
                        </a:spcAft>
                        <a:buClrTx/>
                        <a:buSzTx/>
                        <a:buFont typeface="+mj-lt"/>
                        <a:buAutoNum type="arabicPeriod"/>
                        <a:tabLst/>
                        <a:defRPr/>
                      </a:pPr>
                      <a:r>
                        <a:rPr lang="es-MX"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Revisar directivas DEA que involucren temas referentes al proceso académico y se vean afectadas a los cambios que se han realizado internamente.</a:t>
                      </a:r>
                    </a:p>
                    <a:p>
                      <a:pPr marL="228600" marR="0" lvl="0" indent="-228600" algn="just" defTabSz="914400" rtl="0" eaLnBrk="1" fontAlgn="auto" latinLnBrk="0" hangingPunct="1">
                        <a:lnSpc>
                          <a:spcPct val="100000"/>
                        </a:lnSpc>
                        <a:spcBef>
                          <a:spcPts val="0"/>
                        </a:spcBef>
                        <a:spcAft>
                          <a:spcPts val="0"/>
                        </a:spcAft>
                        <a:buClrTx/>
                        <a:buSzTx/>
                        <a:buFont typeface="+mj-lt"/>
                        <a:buAutoNum type="arabicPeriod"/>
                        <a:tabLst/>
                        <a:defRPr/>
                      </a:pPr>
                      <a:r>
                        <a:rPr lang="es-MX" sz="10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Proponer modificaciones pertinentes.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s-ES"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100" b="0" i="0" u="none" strike="noStrike" cap="none" spc="0" baseline="0" dirty="0" err="1" smtClean="0">
                          <a:ln>
                            <a:noFill/>
                          </a:ln>
                          <a:solidFill>
                            <a:srgbClr val="FF0000"/>
                          </a:solidFill>
                          <a:uFillTx/>
                          <a:latin typeface="Arial" panose="020B0604020202020204" pitchFamily="34" charset="0"/>
                          <a:ea typeface="+mn-ea"/>
                          <a:cs typeface="Arial" panose="020B0604020202020204" pitchFamily="34" charset="0"/>
                          <a:sym typeface="Calibri"/>
                        </a:rPr>
                        <a:t>Cmdte</a:t>
                      </a:r>
                      <a:r>
                        <a:rPr lang="es-ES" sz="1100" b="0" i="0" u="none" strike="noStrike" cap="none" spc="0" baseline="0" dirty="0" smtClean="0">
                          <a:ln>
                            <a:noFill/>
                          </a:ln>
                          <a:solidFill>
                            <a:srgbClr val="FF0000"/>
                          </a:solidFill>
                          <a:uFillTx/>
                          <a:latin typeface="Arial" panose="020B0604020202020204" pitchFamily="34" charset="0"/>
                          <a:ea typeface="+mn-ea"/>
                          <a:cs typeface="Arial" panose="020B0604020202020204" pitchFamily="34" charset="0"/>
                          <a:sym typeface="Calibri"/>
                        </a:rPr>
                        <a:t> Pedreros</a:t>
                      </a:r>
                      <a:endParaRPr lang="es-ES" sz="1100" b="0" i="0" u="none" strike="noStrike" cap="none" spc="0" baseline="0" dirty="0" smtClean="0">
                        <a:ln>
                          <a:noFill/>
                        </a:ln>
                        <a:solidFill>
                          <a:srgbClr val="FF0000"/>
                        </a:solidFill>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graphicFrame>
        <p:nvGraphicFramePr>
          <p:cNvPr id="15" name="Tabla 14"/>
          <p:cNvGraphicFramePr>
            <a:graphicFrameLocks noGrp="1"/>
          </p:cNvGraphicFramePr>
          <p:nvPr>
            <p:extLst>
              <p:ext uri="{D42A27DB-BD31-4B8C-83A1-F6EECF244321}">
                <p14:modId xmlns:p14="http://schemas.microsoft.com/office/powerpoint/2010/main" val="2983979785"/>
              </p:ext>
            </p:extLst>
          </p:nvPr>
        </p:nvGraphicFramePr>
        <p:xfrm>
          <a:off x="1092696" y="4653136"/>
          <a:ext cx="10275388" cy="160020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1447440">
                <a:tc>
                  <a:txBody>
                    <a:bodyPr/>
                    <a:lstStyle/>
                    <a:p>
                      <a:pPr algn="just">
                        <a:tabLst/>
                      </a:pPr>
                      <a:r>
                        <a:rPr lang="es-ES" sz="1100" b="1"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PREGUNTA S/N</a:t>
                      </a:r>
                    </a:p>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se ha efectuado ni está contemplada instrucción MEDOC a profesores civiles y militares, durante año 2024.</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1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100" b="1"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1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228600" lvl="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Planificar instrucción MEDOC para el cuerpo docente.</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Efectuar la instrucción planificada.</a:t>
                      </a:r>
                      <a:endParaRPr lang="en-U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PC M. Núñez</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A la espera de curso de capacitación CCP enfocado a docentes.</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Se han elaborado instructivos para la confección de programas y syllabus en formato MEDOC.</a:t>
                      </a:r>
                      <a:endParaRPr lang="es-ES"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23017343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6</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639616" y="84096"/>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2780611176"/>
              </p:ext>
            </p:extLst>
          </p:nvPr>
        </p:nvGraphicFramePr>
        <p:xfrm>
          <a:off x="1077196" y="1556792"/>
          <a:ext cx="10491412" cy="2011680"/>
        </p:xfrm>
        <a:graphic>
          <a:graphicData uri="http://schemas.openxmlformats.org/drawingml/2006/table">
            <a:tbl>
              <a:tblPr firstRow="1" bandRow="1">
                <a:tableStyleId>{5940675A-B579-460E-94D1-54222C63F5DA}</a:tableStyleId>
              </a:tblPr>
              <a:tblGrid>
                <a:gridCol w="3873995">
                  <a:extLst>
                    <a:ext uri="{9D8B030D-6E8A-4147-A177-3AD203B41FA5}">
                      <a16:colId xmlns:a16="http://schemas.microsoft.com/office/drawing/2014/main" val="2326563253"/>
                    </a:ext>
                  </a:extLst>
                </a:gridCol>
                <a:gridCol w="1837833">
                  <a:extLst>
                    <a:ext uri="{9D8B030D-6E8A-4147-A177-3AD203B41FA5}">
                      <a16:colId xmlns:a16="http://schemas.microsoft.com/office/drawing/2014/main" val="855233466"/>
                    </a:ext>
                  </a:extLst>
                </a:gridCol>
                <a:gridCol w="2867019">
                  <a:extLst>
                    <a:ext uri="{9D8B030D-6E8A-4147-A177-3AD203B41FA5}">
                      <a16:colId xmlns:a16="http://schemas.microsoft.com/office/drawing/2014/main" val="2447880612"/>
                    </a:ext>
                  </a:extLst>
                </a:gridCol>
                <a:gridCol w="1912565">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EDUCACIONAL</a:t>
                      </a:r>
                      <a:endParaRPr lang="es-CL" sz="1200" b="1" dirty="0" smtClean="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 DE ACCIÓN ADOPTADO / </a:t>
                      </a:r>
                    </a:p>
                    <a:p>
                      <a:pPr algn="ctr"/>
                      <a:r>
                        <a:rPr lang="es-ES" sz="1200" b="1" dirty="0" smtClean="0">
                          <a:latin typeface="Arial" panose="020B0604020202020204" pitchFamily="34" charset="0"/>
                          <a:cs typeface="Arial" panose="020B0604020202020204" pitchFamily="34" charset="0"/>
                        </a:rPr>
                        <a:t>ESTADO ACTUAL</a:t>
                      </a: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latin typeface="Arial" panose="020B0604020202020204" pitchFamily="34" charset="0"/>
                          <a:cs typeface="Arial" panose="020B0604020202020204" pitchFamily="34" charset="0"/>
                        </a:rPr>
                        <a:t>PREGUNTA N° 2</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existe una articulación entre la Unidad de Acreditación de la Escuela y la Unidad de Aseguramiento de la Calidad.</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l"/>
                      <a:endParaRPr lang="es-ES" sz="1100" b="1" dirty="0" smtClean="0">
                        <a:latin typeface="Arial" panose="020B0604020202020204" pitchFamily="34" charset="0"/>
                        <a:cs typeface="Arial" panose="020B0604020202020204" pitchFamily="34" charset="0"/>
                      </a:endParaRPr>
                    </a:p>
                    <a:p>
                      <a:pPr algn="l"/>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Traspasar información a la UAC, levantada por División de Acreditación respecto al logro de los perfiles de egreso, para que esta analice el insumo de salida de sus procesos educacionales. </a:t>
                      </a:r>
                      <a:endParaRPr lang="en-U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just"/>
                      <a:r>
                        <a:rPr lang="es-ES" sz="1100" baseline="0" dirty="0" smtClean="0">
                          <a:solidFill>
                            <a:srgbClr val="FF0000"/>
                          </a:solidFill>
                          <a:latin typeface="Arial" panose="020B0604020202020204" pitchFamily="34" charset="0"/>
                          <a:cs typeface="Arial" panose="020B0604020202020204" pitchFamily="34" charset="0"/>
                        </a:rPr>
                        <a:t>CC IM Von Der Weth</a:t>
                      </a:r>
                      <a:endParaRPr lang="es-ES" sz="1100" baseline="0" dirty="0" smtClean="0">
                        <a:solidFill>
                          <a:srgbClr val="FF0000"/>
                        </a:solidFill>
                        <a:latin typeface="Arial" panose="020B0604020202020204" pitchFamily="34" charset="0"/>
                        <a:cs typeface="Arial" panose="020B0604020202020204" pitchFamily="34" charset="0"/>
                      </a:endParaRPr>
                    </a:p>
                    <a:p>
                      <a:pPr algn="just"/>
                      <a:endParaRPr lang="es-ES" sz="1100" dirty="0" smtClean="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1186183667"/>
              </p:ext>
            </p:extLst>
          </p:nvPr>
        </p:nvGraphicFramePr>
        <p:xfrm>
          <a:off x="1077196" y="3665808"/>
          <a:ext cx="10491412" cy="1524000"/>
        </p:xfrm>
        <a:graphic>
          <a:graphicData uri="http://schemas.openxmlformats.org/drawingml/2006/table">
            <a:tbl>
              <a:tblPr firstRow="1" bandRow="1">
                <a:tableStyleId>{5940675A-B579-460E-94D1-54222C63F5DA}</a:tableStyleId>
              </a:tblPr>
              <a:tblGrid>
                <a:gridCol w="3873995">
                  <a:extLst>
                    <a:ext uri="{9D8B030D-6E8A-4147-A177-3AD203B41FA5}">
                      <a16:colId xmlns:a16="http://schemas.microsoft.com/office/drawing/2014/main" val="2326563253"/>
                    </a:ext>
                  </a:extLst>
                </a:gridCol>
                <a:gridCol w="1837833">
                  <a:extLst>
                    <a:ext uri="{9D8B030D-6E8A-4147-A177-3AD203B41FA5}">
                      <a16:colId xmlns:a16="http://schemas.microsoft.com/office/drawing/2014/main" val="855233466"/>
                    </a:ext>
                  </a:extLst>
                </a:gridCol>
                <a:gridCol w="2867019">
                  <a:extLst>
                    <a:ext uri="{9D8B030D-6E8A-4147-A177-3AD203B41FA5}">
                      <a16:colId xmlns:a16="http://schemas.microsoft.com/office/drawing/2014/main" val="2447880612"/>
                    </a:ext>
                  </a:extLst>
                </a:gridCol>
                <a:gridCol w="1912565">
                  <a:extLst>
                    <a:ext uri="{9D8B030D-6E8A-4147-A177-3AD203B41FA5}">
                      <a16:colId xmlns:a16="http://schemas.microsoft.com/office/drawing/2014/main" val="2688472699"/>
                    </a:ext>
                  </a:extLst>
                </a:gridCol>
              </a:tblGrid>
              <a:tr h="1522055">
                <a:tc>
                  <a:txBody>
                    <a:bodyPr/>
                    <a:lstStyle/>
                    <a:p>
                      <a:pPr algn="just"/>
                      <a:r>
                        <a:rPr lang="es-ES" sz="1100" b="1" u="sng" dirty="0" smtClean="0">
                          <a:latin typeface="Arial" panose="020B0604020202020204" pitchFamily="34" charset="0"/>
                          <a:cs typeface="Arial" panose="020B0604020202020204" pitchFamily="34" charset="0"/>
                        </a:rPr>
                        <a:t>PREGUNTA N° 2</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 la fecha de la revista se ha efectuado un bajo porcentaje de supervisiones de clases (6 supervisiones lo que corresponde a un 30%), sin aplicar el principio general de la Directiva K-011 de tener, a lo menos, dos supervisiones de clases por profesor.</a:t>
                      </a:r>
                      <a:endParaRPr lang="es-ES" sz="1100" b="1" dirty="0" smtClean="0">
                        <a:latin typeface="Arial" panose="020B0604020202020204" pitchFamily="34" charset="0"/>
                        <a:cs typeface="Arial" panose="020B0604020202020204" pitchFamily="34" charset="0"/>
                      </a:endParaRPr>
                    </a:p>
                    <a:p>
                      <a:pPr algn="l"/>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Programar y efectuar  supervisiones de clases de acuerdo a la Directiva K-001.</a:t>
                      </a:r>
                      <a:endParaRPr lang="en-U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just"/>
                      <a:r>
                        <a:rPr lang="es-ES" sz="1100" baseline="0" dirty="0" smtClean="0">
                          <a:latin typeface="Arial" panose="020B0604020202020204" pitchFamily="34" charset="0"/>
                          <a:cs typeface="Arial" panose="020B0604020202020204" pitchFamily="34" charset="0"/>
                        </a:rPr>
                        <a:t>PC M. Plaza</a:t>
                      </a:r>
                    </a:p>
                    <a:p>
                      <a:pPr algn="just"/>
                      <a:r>
                        <a:rPr lang="es-ES" sz="1100" baseline="0" dirty="0" smtClean="0">
                          <a:latin typeface="Arial" panose="020B0604020202020204" pitchFamily="34" charset="0"/>
                          <a:cs typeface="Arial" panose="020B0604020202020204" pitchFamily="34" charset="0"/>
                        </a:rPr>
                        <a:t>Cumplido en un 90 %</a:t>
                      </a:r>
                      <a:endParaRPr lang="es-ES" sz="1100" baseline="0" dirty="0" smtClean="0">
                        <a:latin typeface="Arial" panose="020B0604020202020204" pitchFamily="34" charset="0"/>
                        <a:cs typeface="Arial" panose="020B0604020202020204" pitchFamily="34" charset="0"/>
                      </a:endParaRPr>
                    </a:p>
                    <a:p>
                      <a:pPr algn="just"/>
                      <a:endParaRPr lang="es-ES" sz="1100" dirty="0" smtClean="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4660295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7</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792617" y="61282"/>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2487814739"/>
              </p:ext>
            </p:extLst>
          </p:nvPr>
        </p:nvGraphicFramePr>
        <p:xfrm>
          <a:off x="1077196" y="1556792"/>
          <a:ext cx="10563420" cy="342900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800200">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2088232">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EDUCACIONAL</a:t>
                      </a:r>
                      <a:endParaRPr lang="es-CL" sz="1200" b="1" dirty="0" smtClean="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 DE ACCIÓN ADOPTADO / </a:t>
                      </a:r>
                    </a:p>
                    <a:p>
                      <a:pPr algn="ctr"/>
                      <a:r>
                        <a:rPr lang="es-ES" sz="1200" b="1" dirty="0" smtClean="0">
                          <a:latin typeface="Arial" panose="020B0604020202020204" pitchFamily="34" charset="0"/>
                          <a:cs typeface="Arial" panose="020B0604020202020204" pitchFamily="34" charset="0"/>
                        </a:rPr>
                        <a:t>ESTADO ACTUAL</a:t>
                      </a: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latin typeface="Arial" panose="020B0604020202020204" pitchFamily="34" charset="0"/>
                          <a:cs typeface="Arial" panose="020B0604020202020204" pitchFamily="34" charset="0"/>
                        </a:rPr>
                        <a:t>PREGUNTA</a:t>
                      </a:r>
                      <a:r>
                        <a:rPr lang="es-ES" sz="1100" u="sng" baseline="0" dirty="0" smtClean="0">
                          <a:latin typeface="Arial" panose="020B0604020202020204" pitchFamily="34" charset="0"/>
                          <a:cs typeface="Arial" panose="020B0604020202020204" pitchFamily="34" charset="0"/>
                        </a:rPr>
                        <a:t> </a:t>
                      </a:r>
                      <a:r>
                        <a:rPr lang="es-ES" sz="1100" b="1" u="sng" baseline="0" dirty="0" smtClean="0">
                          <a:latin typeface="Arial" panose="020B0604020202020204" pitchFamily="34" charset="0"/>
                          <a:cs typeface="Arial" panose="020B0604020202020204" pitchFamily="34" charset="0"/>
                        </a:rPr>
                        <a:t>N° 2</a:t>
                      </a:r>
                      <a:endParaRPr lang="es-ES" sz="1100" b="1" u="sng" dirty="0" smtClean="0">
                        <a:latin typeface="Arial" panose="020B0604020202020204" pitchFamily="34" charset="0"/>
                        <a:cs typeface="Arial" panose="020B0604020202020204" pitchFamily="34" charset="0"/>
                      </a:endParaRPr>
                    </a:p>
                    <a:p>
                      <a:pPr algn="just"/>
                      <a:endParaRPr lang="es-ES" sz="1100" baseline="0" dirty="0" smtClean="0">
                        <a:latin typeface="Arial" panose="020B0604020202020204" pitchFamily="34" charset="0"/>
                        <a:cs typeface="Arial" panose="020B0604020202020204" pitchFamily="34" charset="0"/>
                      </a:endParaRPr>
                    </a:p>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Los informes finales de curso no explicitan el impacto en el  logro de aprendizajes en los temas registrados, lo cual   permitiría una visión más completa de los cursos realizados.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Carecen de información que permita identificar oportunidades de mejora en los distintos ámbitos. Por ejemplo, competencias que se han visto afectadas por asignación de recursos. Incluir en éste informe aquellos aspectos de los Informes de gestión que permitan identificar oportunidades de mejoras en los distintos ámbitos del proceso de formación.</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p>
                    <a:p>
                      <a:pPr algn="ctr"/>
                      <a:endParaRPr lang="es-ES" sz="1100" b="1" dirty="0" smtClean="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Explicitar en los informes finales de curso  (Anexo 3- Informe Final de Curso  Libro I 4-36/5-A-03-1), las  implicancias que poseen los análisis educacionales realizados por la asesoría pedagógica  para la mejora y toma de decisiones educacionales.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Incorporar en los informes finales de curso, todos los elementos que permitan un análisis y el impacto que ha tenido los cambios en las actividades planificadas. </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PC M. Altamirano</a:t>
                      </a:r>
                    </a:p>
                    <a:p>
                      <a:pPr algn="just"/>
                      <a:r>
                        <a:rPr lang="es-MX"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Asesora de Evaluación asumió el cargo en enero 2025 por lo que los informes se efectuaron con formato antiguo. </a:t>
                      </a:r>
                    </a:p>
                    <a:p>
                      <a:pPr algn="just"/>
                      <a:r>
                        <a:rPr lang="es-MX"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Los informes 2025 serán subidos al sistema con nuevos requerimientos.</a:t>
                      </a:r>
                      <a:endParaRPr lang="es-ES" sz="1100" b="0" i="0" u="none"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5529019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8</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639616" y="84096"/>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4275453548"/>
              </p:ext>
            </p:extLst>
          </p:nvPr>
        </p:nvGraphicFramePr>
        <p:xfrm>
          <a:off x="892669" y="1027441"/>
          <a:ext cx="10707436" cy="2560320"/>
        </p:xfrm>
        <a:graphic>
          <a:graphicData uri="http://schemas.openxmlformats.org/drawingml/2006/table">
            <a:tbl>
              <a:tblPr firstRow="1" bandRow="1">
                <a:tableStyleId>{5940675A-B579-460E-94D1-54222C63F5DA}</a:tableStyleId>
              </a:tblPr>
              <a:tblGrid>
                <a:gridCol w="3873995">
                  <a:extLst>
                    <a:ext uri="{9D8B030D-6E8A-4147-A177-3AD203B41FA5}">
                      <a16:colId xmlns:a16="http://schemas.microsoft.com/office/drawing/2014/main" val="2326563253"/>
                    </a:ext>
                  </a:extLst>
                </a:gridCol>
                <a:gridCol w="1837833">
                  <a:extLst>
                    <a:ext uri="{9D8B030D-6E8A-4147-A177-3AD203B41FA5}">
                      <a16:colId xmlns:a16="http://schemas.microsoft.com/office/drawing/2014/main" val="855233466"/>
                    </a:ext>
                  </a:extLst>
                </a:gridCol>
                <a:gridCol w="2867019">
                  <a:extLst>
                    <a:ext uri="{9D8B030D-6E8A-4147-A177-3AD203B41FA5}">
                      <a16:colId xmlns:a16="http://schemas.microsoft.com/office/drawing/2014/main" val="2447880612"/>
                    </a:ext>
                  </a:extLst>
                </a:gridCol>
                <a:gridCol w="2128589">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EDUCACIONAL</a:t>
                      </a:r>
                      <a:endParaRPr lang="es-CL" sz="1200" b="1" dirty="0" smtClean="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 </a:t>
                      </a:r>
                    </a:p>
                    <a:p>
                      <a:pPr algn="ctr"/>
                      <a:r>
                        <a:rPr lang="es-ES" sz="1200" b="1" dirty="0" smtClean="0">
                          <a:latin typeface="Arial" panose="020B0604020202020204" pitchFamily="34" charset="0"/>
                          <a:cs typeface="Arial" panose="020B0604020202020204" pitchFamily="34" charset="0"/>
                        </a:rPr>
                        <a:t>ESTADO ACTUAL</a:t>
                      </a: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latin typeface="Arial" panose="020B0604020202020204" pitchFamily="34" charset="0"/>
                          <a:cs typeface="Arial" panose="020B0604020202020204" pitchFamily="34" charset="0"/>
                        </a:rPr>
                        <a:t>PREGUNTA N° 2</a:t>
                      </a:r>
                    </a:p>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Un alto porcentaje de profesores no han realizado curso de capacitación pedagógica orientado a competencias.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Actualmente solo 07 docentes del área de Educación Física se encuentran realizándolo.</a:t>
                      </a:r>
                      <a:endParaRPr lang="es-ES" sz="1100" b="1" dirty="0" smtClean="0">
                        <a:latin typeface="Arial" panose="020B0604020202020204" pitchFamily="34" charset="0"/>
                        <a:cs typeface="Arial" panose="020B0604020202020204" pitchFamily="34" charset="0"/>
                      </a:endParaRPr>
                    </a:p>
                    <a:p>
                      <a:pPr algn="l"/>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Implementar un mecanismo para incentivar la participación de los profesores de todas las cátedras, para realizar el curso de capacitación Pedagógica Orientado a competencias.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Realizar un plan anual para capacitación hasta cubrir a la totalidad de los docentes.</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baseline="0" dirty="0" smtClean="0">
                          <a:solidFill>
                            <a:srgbClr val="FF0000"/>
                          </a:solidFill>
                          <a:latin typeface="Arial" panose="020B0604020202020204" pitchFamily="34" charset="0"/>
                          <a:cs typeface="Arial" panose="020B0604020202020204" pitchFamily="34" charset="0"/>
                        </a:rPr>
                        <a:t>PC M. Plaza</a:t>
                      </a:r>
                      <a:endParaRPr lang="es-ES" sz="1100" baseline="0" dirty="0" smtClean="0">
                        <a:solidFill>
                          <a:srgbClr val="FF0000"/>
                        </a:solidFill>
                        <a:latin typeface="Arial" panose="020B0604020202020204" pitchFamily="34" charset="0"/>
                        <a:cs typeface="Arial" panose="020B0604020202020204" pitchFamily="34" charset="0"/>
                      </a:endParaRPr>
                    </a:p>
                    <a:p>
                      <a:pPr algn="just"/>
                      <a:endParaRPr lang="es-ES" sz="1100" dirty="0" smtClean="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3031091746"/>
              </p:ext>
            </p:extLst>
          </p:nvPr>
        </p:nvGraphicFramePr>
        <p:xfrm>
          <a:off x="892669" y="3712284"/>
          <a:ext cx="10707436" cy="2438400"/>
        </p:xfrm>
        <a:graphic>
          <a:graphicData uri="http://schemas.openxmlformats.org/drawingml/2006/table">
            <a:tbl>
              <a:tblPr firstRow="1" bandRow="1">
                <a:tableStyleId>{5940675A-B579-460E-94D1-54222C63F5DA}</a:tableStyleId>
              </a:tblPr>
              <a:tblGrid>
                <a:gridCol w="3873995">
                  <a:extLst>
                    <a:ext uri="{9D8B030D-6E8A-4147-A177-3AD203B41FA5}">
                      <a16:colId xmlns:a16="http://schemas.microsoft.com/office/drawing/2014/main" val="2326563253"/>
                    </a:ext>
                  </a:extLst>
                </a:gridCol>
                <a:gridCol w="1837833">
                  <a:extLst>
                    <a:ext uri="{9D8B030D-6E8A-4147-A177-3AD203B41FA5}">
                      <a16:colId xmlns:a16="http://schemas.microsoft.com/office/drawing/2014/main" val="855233466"/>
                    </a:ext>
                  </a:extLst>
                </a:gridCol>
                <a:gridCol w="2867019">
                  <a:extLst>
                    <a:ext uri="{9D8B030D-6E8A-4147-A177-3AD203B41FA5}">
                      <a16:colId xmlns:a16="http://schemas.microsoft.com/office/drawing/2014/main" val="2447880612"/>
                    </a:ext>
                  </a:extLst>
                </a:gridCol>
                <a:gridCol w="2128589">
                  <a:extLst>
                    <a:ext uri="{9D8B030D-6E8A-4147-A177-3AD203B41FA5}">
                      <a16:colId xmlns:a16="http://schemas.microsoft.com/office/drawing/2014/main" val="2688472699"/>
                    </a:ext>
                  </a:extLst>
                </a:gridCol>
              </a:tblGrid>
              <a:tr h="370840">
                <a:tc>
                  <a:txBody>
                    <a:bodyPr/>
                    <a:lstStyle/>
                    <a:p>
                      <a:pPr algn="just"/>
                      <a:r>
                        <a:rPr lang="es-ES" sz="1100" b="1" u="sng" dirty="0" smtClean="0">
                          <a:latin typeface="Arial" panose="020B0604020202020204" pitchFamily="34" charset="0"/>
                          <a:cs typeface="Arial" panose="020B0604020202020204" pitchFamily="34" charset="0"/>
                        </a:rPr>
                        <a:t>PREGUNTA N° 5</a:t>
                      </a:r>
                    </a:p>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Existen asignaturas, en un mismo curso, asignadas a más de un profesor, detectándose que el libro de clases es llenado solo por un docente, quien recopila del resto de los profesores asignados las actividades realizadas.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Dado que son varios los profesores asignados para dictar estas asignaturas, contando cada uno de estos con un nombramiento vigente, es  necesario que cada profesor complete, con su perfil SIGA, las horas efectuadas en libro de clases de acuerdo a su nombramiento. </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l"/>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180975" lvl="0" indent="-180975"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1. Verificar</a:t>
                      </a: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 al realizar los horarios de curso, la asociación de los profesores con nombramiento en las asignaturas para las cuales fueron contratados.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80975" indent="-180975"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2. Disponer </a:t>
                      </a: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 cada profesor el llenado individual del libro de clases, de acuerdo a lo establecido en cada nombramiento. </a:t>
                      </a:r>
                    </a:p>
                  </a:txBody>
                  <a:tcPr/>
                </a:tc>
                <a:tc>
                  <a:txBody>
                    <a:bodyPr/>
                    <a:lstStyle/>
                    <a:p>
                      <a:pPr algn="just"/>
                      <a:r>
                        <a:rPr lang="es-ES" sz="1100" baseline="0" dirty="0" smtClean="0">
                          <a:solidFill>
                            <a:srgbClr val="FF0000"/>
                          </a:solidFill>
                          <a:latin typeface="Arial" panose="020B0604020202020204" pitchFamily="34" charset="0"/>
                          <a:cs typeface="Arial" panose="020B0604020202020204" pitchFamily="34" charset="0"/>
                        </a:rPr>
                        <a:t>PC M. Plaza</a:t>
                      </a:r>
                      <a:endParaRPr lang="es-ES" sz="1100" baseline="0" dirty="0" smtClean="0">
                        <a:solidFill>
                          <a:srgbClr val="FF0000"/>
                        </a:solidFill>
                        <a:latin typeface="Arial" panose="020B0604020202020204" pitchFamily="34" charset="0"/>
                        <a:cs typeface="Arial" panose="020B0604020202020204" pitchFamily="34" charset="0"/>
                      </a:endParaRPr>
                    </a:p>
                    <a:p>
                      <a:pPr algn="just"/>
                      <a:endParaRPr lang="es-ES" sz="1100" dirty="0" smtClean="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6024549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9</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485734" y="73734"/>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1682849343"/>
              </p:ext>
            </p:extLst>
          </p:nvPr>
        </p:nvGraphicFramePr>
        <p:xfrm>
          <a:off x="1007435" y="1010654"/>
          <a:ext cx="10707437" cy="25755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EDUCACIONAL</a:t>
                      </a:r>
                      <a:endParaRPr lang="es-CL" sz="1200" b="1" dirty="0" smtClean="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effectLst/>
                          <a:latin typeface="Arial" panose="020B0604020202020204" pitchFamily="34" charset="0"/>
                          <a:cs typeface="Arial" panose="020B0604020202020204" pitchFamily="34" charset="0"/>
                        </a:rPr>
                        <a:t>PREGUNTA N° 5</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Se ha evidenciado un alto porcentaje de registro de horas lectivas (279%) asociadas a un profesor en la asignatura de Formación Naval para cadetes de distintos años. Se manifiesta que esto se debe a que dicha asignatura es realizada por distintos profesores en niveles diversos que no obedecen a la clásica agrupación por paralelo.</a:t>
                      </a:r>
                      <a:endParaRPr lang="es-ES" sz="1100" b="0" dirty="0" smtClean="0">
                        <a:latin typeface="Arial" panose="020B0604020202020204" pitchFamily="34" charset="0"/>
                        <a:cs typeface="Arial" panose="020B0604020202020204" pitchFamily="34" charset="0"/>
                      </a:endParaRPr>
                    </a:p>
                    <a:p>
                      <a:pPr algn="l"/>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Instruir a los profesores de esa asignatura de modo que cada uno registre solo lo relativo a lo estipulado en su propio contrato según la cantidad de horas de la asignatura. </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En paralelo, se evaluará la factibilidad de realizar un desarrollo  informático en SIGA.</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MX" sz="1100" dirty="0" smtClean="0">
                          <a:latin typeface="Arial" panose="020B0604020202020204" pitchFamily="34" charset="0"/>
                          <a:cs typeface="Arial" panose="020B0604020202020204" pitchFamily="34" charset="0"/>
                        </a:rPr>
                        <a:t>PAC SO Donoso</a:t>
                      </a:r>
                    </a:p>
                    <a:p>
                      <a:pPr algn="just"/>
                      <a:r>
                        <a:rPr lang="es-MX" sz="1100" dirty="0" smtClean="0">
                          <a:latin typeface="Arial" panose="020B0604020202020204" pitchFamily="34" charset="0"/>
                          <a:cs typeface="Arial" panose="020B0604020202020204" pitchFamily="34" charset="0"/>
                        </a:rPr>
                        <a:t>En la práctica cada profesor no puede ingresar sus clases ya que hay cursos que se separan y tienen hasta 5 profesores distintos en un mismo horario de Formación Naval; por ende, en los contenidos semanales que ingresa PC Donoso aparece el detalle de los profesores y sus respectivas UT o UA que realizan.</a:t>
                      </a:r>
                      <a:endParaRPr lang="es-ES" sz="1100" dirty="0" smtClean="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2523094929"/>
              </p:ext>
            </p:extLst>
          </p:nvPr>
        </p:nvGraphicFramePr>
        <p:xfrm>
          <a:off x="1007434" y="3734004"/>
          <a:ext cx="10707437" cy="17373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smtClean="0">
                          <a:effectLst/>
                          <a:latin typeface="Arial" panose="020B0604020202020204" pitchFamily="34" charset="0"/>
                          <a:cs typeface="Arial" panose="020B0604020202020204" pitchFamily="34" charset="0"/>
                        </a:rPr>
                        <a:t>PREGUNTA N° 5</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Se ha evidenciado porcentaje muy bajo de registro de actividades que desarrollan los profesores en las semanas de ACLD y Exámenes.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l"/>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Instruir a los profesores para que registren en las respectivas opciones del SIGA, las actividades desarrolladas en las semanas dispuesta para ACLD y Exámenes.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Generar un proceso, que determine encargado y plazos para cumplir esta función.</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de-DE" sz="1100" dirty="0" smtClean="0">
                          <a:solidFill>
                            <a:srgbClr val="FF0000"/>
                          </a:solidFill>
                          <a:latin typeface="Arial" panose="020B0604020202020204" pitchFamily="34" charset="0"/>
                          <a:cs typeface="Arial" panose="020B0604020202020204" pitchFamily="34" charset="0"/>
                        </a:rPr>
                        <a:t>CC IM Von Der Weth</a:t>
                      </a:r>
                    </a:p>
                    <a:p>
                      <a:pPr algn="just"/>
                      <a:endParaRPr lang="es-ES" sz="1100" dirty="0" smtClean="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434088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10</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485734" y="73734"/>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3237711553"/>
              </p:ext>
            </p:extLst>
          </p:nvPr>
        </p:nvGraphicFramePr>
        <p:xfrm>
          <a:off x="1007435" y="1010654"/>
          <a:ext cx="10707437" cy="182880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EDUCACIONAL</a:t>
                      </a:r>
                      <a:endParaRPr lang="es-CL" sz="1200" b="1" dirty="0" smtClean="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effectLst/>
                          <a:latin typeface="Arial" panose="020B0604020202020204" pitchFamily="34" charset="0"/>
                          <a:cs typeface="Arial" panose="020B0604020202020204" pitchFamily="34" charset="0"/>
                        </a:rPr>
                        <a:t>PREGUNTA </a:t>
                      </a:r>
                      <a:r>
                        <a:rPr lang="es-ES" sz="1100" b="1" u="sng" dirty="0" smtClean="0">
                          <a:effectLst/>
                          <a:latin typeface="Arial" panose="020B0604020202020204" pitchFamily="34" charset="0"/>
                          <a:cs typeface="Arial" panose="020B0604020202020204" pitchFamily="34" charset="0"/>
                        </a:rPr>
                        <a:t>S/N</a:t>
                      </a:r>
                      <a:endParaRPr lang="es-ES" sz="1100" b="1" u="sng" dirty="0" smtClean="0">
                        <a:effectLst/>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se cuenta con un registro o formato que permita determinar de qué manera han aportado las distintas actividades efectuadas en la Escuela, al modelo de formación Cultural.</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l"/>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66700" lvl="0" indent="-266700"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1. Generar formato que permita controlar y mantener la trazabilidad de actividades en apoyo al modelo Cultural.</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66700" indent="-266700" algn="just"/>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2. Enviar formato diseñado a </a:t>
                      </a:r>
                      <a:r>
                        <a:rPr lang="es-ES" sz="1200" b="0" i="0" u="none" strike="noStrike" cap="none" spc="0" baseline="0" dirty="0" err="1" smtClean="0">
                          <a:ln>
                            <a:noFill/>
                          </a:ln>
                          <a:solidFill>
                            <a:schemeClr val="tx1"/>
                          </a:solidFill>
                          <a:effectLst/>
                          <a:uFillTx/>
                          <a:latin typeface="Arial" panose="020B0604020202020204" pitchFamily="34" charset="0"/>
                          <a:ea typeface="+mn-ea"/>
                          <a:cs typeface="Arial" panose="020B0604020202020204" pitchFamily="34" charset="0"/>
                          <a:sym typeface="Calibri"/>
                        </a:rPr>
                        <a:t>Direducarm</a:t>
                      </a: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 </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dirty="0" smtClean="0">
                          <a:solidFill>
                            <a:srgbClr val="FF0000"/>
                          </a:solidFill>
                          <a:latin typeface="Arial" panose="020B0604020202020204" pitchFamily="34" charset="0"/>
                          <a:cs typeface="Arial" panose="020B0604020202020204" pitchFamily="34" charset="0"/>
                        </a:rPr>
                        <a:t>PC</a:t>
                      </a:r>
                      <a:r>
                        <a:rPr lang="es-ES" sz="1100" baseline="0" dirty="0" smtClean="0">
                          <a:solidFill>
                            <a:srgbClr val="FF0000"/>
                          </a:solidFill>
                          <a:latin typeface="Arial" panose="020B0604020202020204" pitchFamily="34" charset="0"/>
                          <a:cs typeface="Arial" panose="020B0604020202020204" pitchFamily="34" charset="0"/>
                        </a:rPr>
                        <a:t> C. Dietert</a:t>
                      </a:r>
                      <a:endParaRPr lang="es-ES" sz="1100" dirty="0" smtClean="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2177372954"/>
              </p:ext>
            </p:extLst>
          </p:nvPr>
        </p:nvGraphicFramePr>
        <p:xfrm>
          <a:off x="1034103" y="2983099"/>
          <a:ext cx="10707437" cy="192024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smtClean="0">
                          <a:effectLst/>
                          <a:latin typeface="Arial" panose="020B0604020202020204" pitchFamily="34" charset="0"/>
                          <a:cs typeface="Arial" panose="020B0604020202020204" pitchFamily="34" charset="0"/>
                        </a:rPr>
                        <a:t>PREGUNTA N° </a:t>
                      </a:r>
                      <a:r>
                        <a:rPr lang="es-ES" sz="1100" b="1" u="sng" dirty="0" smtClean="0">
                          <a:effectLst/>
                          <a:latin typeface="Arial" panose="020B0604020202020204" pitchFamily="34" charset="0"/>
                          <a:cs typeface="Arial" panose="020B0604020202020204" pitchFamily="34" charset="0"/>
                        </a:rPr>
                        <a:t>9</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se tiene el control de las horas realizadas en las Actividades Contribuyentes a los Modelos de Formación Naval declaradas en los Planes de estudio de los cursos de Cadetes (Primer Año). </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p>
                      <a:pPr algn="l"/>
                      <a:endParaRPr lang="es-ES" sz="1100" b="1" dirty="0" smtClean="0">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Registrar las actividades realizadas en las horas destinadas a las Actividades Contribuyentes a los Modelos de Formación Naval, objeto contar con una trazabilidad en el tiempo. Dicho registro puede ser efectuado en SIGA a través del módulo “actividades de formación profesional” o en una planilla de control interno.</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dirty="0" smtClean="0">
                          <a:solidFill>
                            <a:srgbClr val="FF0000"/>
                          </a:solidFill>
                          <a:latin typeface="Arial" panose="020B0604020202020204" pitchFamily="34" charset="0"/>
                          <a:cs typeface="Arial" panose="020B0604020202020204" pitchFamily="34" charset="0"/>
                        </a:rPr>
                        <a:t>PC G. Maldonado</a:t>
                      </a:r>
                      <a:endParaRPr lang="es-ES" sz="1100" dirty="0" smtClean="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10886812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11</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388247" y="92118"/>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790731562"/>
              </p:ext>
            </p:extLst>
          </p:nvPr>
        </p:nvGraphicFramePr>
        <p:xfrm>
          <a:off x="964999" y="899372"/>
          <a:ext cx="10707437" cy="20116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EDUCACIONAL</a:t>
                      </a:r>
                      <a:endParaRPr lang="es-CL" sz="1200" b="1" dirty="0" smtClean="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effectLst/>
                          <a:latin typeface="Arial" panose="020B0604020202020204" pitchFamily="34" charset="0"/>
                          <a:cs typeface="Arial" panose="020B0604020202020204" pitchFamily="34" charset="0"/>
                        </a:rPr>
                        <a:t>PREGUNTA </a:t>
                      </a:r>
                      <a:r>
                        <a:rPr lang="es-ES" sz="1100" b="1" u="sng" dirty="0" smtClean="0">
                          <a:effectLst/>
                          <a:latin typeface="Arial" panose="020B0604020202020204" pitchFamily="34" charset="0"/>
                          <a:cs typeface="Arial" panose="020B0604020202020204" pitchFamily="34" charset="0"/>
                        </a:rPr>
                        <a:t>10</a:t>
                      </a:r>
                      <a:endParaRPr lang="es-ES" sz="1100" b="1" u="sng" dirty="0" smtClean="0">
                        <a:effectLst/>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Levantamiento de proceso del ámbito curricular no se encuentra formalizado.</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p>
                      <a:pPr algn="just"/>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Levantar el proceso de tramitación, modificación y aprobación de instrumentos curriculares a través de Ficha de levantamiento de procesos y el modelo del proceso levantado describiendo las etapas, tareas y responsables del proceso.</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dirty="0" smtClean="0">
                          <a:solidFill>
                            <a:srgbClr val="FF0000"/>
                          </a:solidFill>
                          <a:latin typeface="Arial" panose="020B0604020202020204" pitchFamily="34" charset="0"/>
                          <a:cs typeface="Arial" panose="020B0604020202020204" pitchFamily="34" charset="0"/>
                        </a:rPr>
                        <a:t>PC M. </a:t>
                      </a:r>
                      <a:r>
                        <a:rPr lang="es-ES" sz="1100" dirty="0" err="1" smtClean="0">
                          <a:solidFill>
                            <a:srgbClr val="FF0000"/>
                          </a:solidFill>
                          <a:latin typeface="Arial" panose="020B0604020202020204" pitchFamily="34" charset="0"/>
                          <a:cs typeface="Arial" panose="020B0604020202020204" pitchFamily="34" charset="0"/>
                        </a:rPr>
                        <a:t>Ñúñez</a:t>
                      </a:r>
                      <a:endParaRPr lang="es-ES" sz="1100" dirty="0" smtClean="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4081040530"/>
              </p:ext>
            </p:extLst>
          </p:nvPr>
        </p:nvGraphicFramePr>
        <p:xfrm>
          <a:off x="967609" y="3149161"/>
          <a:ext cx="10707437" cy="92964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smtClean="0">
                          <a:effectLst/>
                          <a:latin typeface="Arial" panose="020B0604020202020204" pitchFamily="34" charset="0"/>
                          <a:cs typeface="Arial" panose="020B0604020202020204" pitchFamily="34" charset="0"/>
                        </a:rPr>
                        <a:t>PREGUNTA 29</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se encuentran establecidos todos los indicadores que permitan interiorizarse del estado de avance de los cursos en ejecución. </a:t>
                      </a:r>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Establecer los indicadores internos e ir analizando la evaluación en el transcurso del proceso académico.</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dirty="0" smtClean="0">
                          <a:solidFill>
                            <a:schemeClr val="tx1"/>
                          </a:solidFill>
                          <a:latin typeface="Arial" panose="020B0604020202020204" pitchFamily="34" charset="0"/>
                          <a:cs typeface="Arial" panose="020B0604020202020204" pitchFamily="34" charset="0"/>
                        </a:rPr>
                        <a:t>PC A. Altamirano </a:t>
                      </a:r>
                    </a:p>
                    <a:p>
                      <a:pPr algn="just"/>
                      <a:r>
                        <a:rPr lang="es-ES" sz="1100" dirty="0" smtClean="0">
                          <a:solidFill>
                            <a:schemeClr val="tx1"/>
                          </a:solidFill>
                          <a:latin typeface="Arial" panose="020B0604020202020204" pitchFamily="34" charset="0"/>
                          <a:cs typeface="Arial" panose="020B0604020202020204" pitchFamily="34" charset="0"/>
                        </a:rPr>
                        <a:t>N° evaluaciones:</a:t>
                      </a:r>
                      <a:r>
                        <a:rPr lang="es-ES" sz="1100" baseline="0" dirty="0" smtClean="0">
                          <a:solidFill>
                            <a:schemeClr val="tx1"/>
                          </a:solidFill>
                          <a:latin typeface="Arial" panose="020B0604020202020204" pitchFamily="34" charset="0"/>
                          <a:cs typeface="Arial" panose="020B0604020202020204" pitchFamily="34" charset="0"/>
                        </a:rPr>
                        <a:t> avance y rendimiento académico.</a:t>
                      </a:r>
                      <a:endParaRPr lang="es-ES" sz="1100" dirty="0" smtClean="0">
                        <a:solidFill>
                          <a:schemeClr val="tx1"/>
                        </a:solidFill>
                        <a:latin typeface="Arial" panose="020B0604020202020204" pitchFamily="34" charset="0"/>
                        <a:cs typeface="Arial" panose="020B0604020202020204" pitchFamily="34" charset="0"/>
                      </a:endParaRPr>
                    </a:p>
                    <a:p>
                      <a:pPr algn="just"/>
                      <a:r>
                        <a:rPr lang="es-ES" sz="1100" dirty="0" smtClean="0">
                          <a:solidFill>
                            <a:schemeClr val="tx1"/>
                          </a:solidFill>
                          <a:latin typeface="Arial" panose="020B0604020202020204" pitchFamily="34" charset="0"/>
                          <a:cs typeface="Arial" panose="020B0604020202020204" pitchFamily="34" charset="0"/>
                        </a:rPr>
                        <a:t>% avance curricular (syllabus).</a:t>
                      </a:r>
                    </a:p>
                    <a:p>
                      <a:pPr algn="just"/>
                      <a:r>
                        <a:rPr lang="es-ES" sz="1100" dirty="0" smtClean="0">
                          <a:solidFill>
                            <a:schemeClr val="tx1"/>
                          </a:solidFill>
                          <a:latin typeface="Arial" panose="020B0604020202020204" pitchFamily="34" charset="0"/>
                          <a:cs typeface="Arial" panose="020B0604020202020204" pitchFamily="34" charset="0"/>
                        </a:rPr>
                        <a:t>% asistencia a Clases.</a:t>
                      </a:r>
                      <a:endParaRPr lang="es-ES" sz="1100" dirty="0" smtClean="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3592089896"/>
              </p:ext>
            </p:extLst>
          </p:nvPr>
        </p:nvGraphicFramePr>
        <p:xfrm>
          <a:off x="964998" y="4172102"/>
          <a:ext cx="10707437" cy="13563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smtClean="0">
                          <a:effectLst/>
                          <a:latin typeface="Arial" panose="020B0604020202020204" pitchFamily="34" charset="0"/>
                          <a:cs typeface="Arial" panose="020B0604020202020204" pitchFamily="34" charset="0"/>
                        </a:rPr>
                        <a:t>PREGUNTA 29</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De acuerdo a registros de supervisiones de clases y a lo expuesto por asesores de ESNAVAL durante la revista, se pudo constatar que las metodologías utilizadas en el aula por los profesores son en la mayoría de las asignaturas de forma tradicional (clases expositivas). </a:t>
                      </a:r>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Realizar reuniones y/o instrucción sobre metodologías activas que propicien la formación por competencias, compartiendo entre las cátedras aquellas que resulten más efectivas.</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dirty="0" smtClean="0">
                          <a:solidFill>
                            <a:srgbClr val="FF0000"/>
                          </a:solidFill>
                          <a:latin typeface="Arial" panose="020B0604020202020204" pitchFamily="34" charset="0"/>
                          <a:cs typeface="Arial" panose="020B0604020202020204" pitchFamily="34" charset="0"/>
                        </a:rPr>
                        <a:t>PC M. Plaza</a:t>
                      </a:r>
                      <a:endParaRPr lang="es-ES" sz="1100" dirty="0" smtClean="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1059461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12</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388247" y="92118"/>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3434886551"/>
              </p:ext>
            </p:extLst>
          </p:nvPr>
        </p:nvGraphicFramePr>
        <p:xfrm>
          <a:off x="1007435" y="1043418"/>
          <a:ext cx="10707437" cy="42519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PEDAGÓGICA</a:t>
                      </a:r>
                      <a:endParaRPr lang="es-CL" sz="1200" b="1" dirty="0" smtClean="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effectLst/>
                          <a:latin typeface="Arial" panose="020B0604020202020204" pitchFamily="34" charset="0"/>
                          <a:cs typeface="Arial" panose="020B0604020202020204" pitchFamily="34" charset="0"/>
                        </a:rPr>
                        <a:t>PREGUNTA 32</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Asignaturas con bajo rendimiento en 4to año ejecutivo Física IV, Matemáticas IV y Navegación Astronómica, sin curso de acción para remediar situación académica.</a:t>
                      </a:r>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Implementar un plan remedial para las asignaturas que se encuentren con bajos rendimientos.</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MX" sz="1100" baseline="0" dirty="0" smtClean="0">
                          <a:solidFill>
                            <a:schemeClr val="tx1"/>
                          </a:solidFill>
                          <a:latin typeface="Arial" panose="020B0604020202020204" pitchFamily="34" charset="0"/>
                          <a:cs typeface="Arial" panose="020B0604020202020204" pitchFamily="34" charset="0"/>
                        </a:rPr>
                        <a:t>PC M. Altamirano</a:t>
                      </a:r>
                    </a:p>
                    <a:p>
                      <a:pPr algn="just"/>
                      <a:r>
                        <a:rPr lang="es-MX" sz="1100" baseline="0" dirty="0" smtClean="0">
                          <a:solidFill>
                            <a:schemeClr val="tx1"/>
                          </a:solidFill>
                          <a:latin typeface="Arial" panose="020B0604020202020204" pitchFamily="34" charset="0"/>
                          <a:cs typeface="Arial" panose="020B0604020202020204" pitchFamily="34" charset="0"/>
                        </a:rPr>
                        <a:t>Al momento de recibir este </a:t>
                      </a:r>
                      <a:r>
                        <a:rPr lang="es-MX" sz="1100" baseline="0" dirty="0" err="1" smtClean="0">
                          <a:solidFill>
                            <a:schemeClr val="tx1"/>
                          </a:solidFill>
                          <a:latin typeface="Arial" panose="020B0604020202020204" pitchFamily="34" charset="0"/>
                          <a:cs typeface="Arial" panose="020B0604020202020204" pitchFamily="34" charset="0"/>
                        </a:rPr>
                        <a:t>feedback</a:t>
                      </a:r>
                      <a:r>
                        <a:rPr lang="es-MX" sz="1100" baseline="0" dirty="0" smtClean="0">
                          <a:solidFill>
                            <a:schemeClr val="tx1"/>
                          </a:solidFill>
                          <a:latin typeface="Arial" panose="020B0604020202020204" pitchFamily="34" charset="0"/>
                          <a:cs typeface="Arial" panose="020B0604020202020204" pitchFamily="34" charset="0"/>
                        </a:rPr>
                        <a:t> los Brigadieres en cuestión ya habían cursado sus pruebas y exámenes finales, aprobando en un 100%. Estaremos atentos a situaciones similares que puedan ocurrir el año académico 2025 para entregar apoyo (consultorías, clases recuperativas, guías de repaso, etc.) cuando sea necesario. </a:t>
                      </a:r>
                    </a:p>
                    <a:p>
                      <a:pPr algn="just"/>
                      <a:r>
                        <a:rPr lang="es-MX" sz="1100" baseline="0" dirty="0" smtClean="0">
                          <a:solidFill>
                            <a:schemeClr val="tx1"/>
                          </a:solidFill>
                          <a:latin typeface="Arial" panose="020B0604020202020204" pitchFamily="34" charset="0"/>
                          <a:cs typeface="Arial" panose="020B0604020202020204" pitchFamily="34" charset="0"/>
                        </a:rPr>
                        <a:t>Además, cuando estas situaciones se presentan, los profesores a cargo y la asesora (que escribe) crean informes detallados de avance/evaluación para seguir de cerca el cado de cada alumno.</a:t>
                      </a:r>
                      <a:endParaRPr lang="es-ES" sz="1100" baseline="0" dirty="0" smtClean="0">
                        <a:solidFill>
                          <a:schemeClr val="tx1"/>
                        </a:solidFill>
                        <a:latin typeface="Arial" panose="020B0604020202020204" pitchFamily="34" charset="0"/>
                        <a:cs typeface="Arial" panose="020B0604020202020204" pitchFamily="34" charset="0"/>
                      </a:endParaRPr>
                    </a:p>
                    <a:p>
                      <a:pPr algn="just"/>
                      <a:endParaRPr lang="es-ES" sz="1100" dirty="0" smtClean="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3291211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13</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388247" y="92118"/>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3411938409"/>
              </p:ext>
            </p:extLst>
          </p:nvPr>
        </p:nvGraphicFramePr>
        <p:xfrm>
          <a:off x="1007435" y="1043418"/>
          <a:ext cx="10707437" cy="6400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PEDAGÓGICA</a:t>
                      </a:r>
                      <a:endParaRPr lang="es-CL" sz="1200" b="1" dirty="0" smtClean="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3553302752"/>
              </p:ext>
            </p:extLst>
          </p:nvPr>
        </p:nvGraphicFramePr>
        <p:xfrm>
          <a:off x="1007435" y="1698113"/>
          <a:ext cx="10707437" cy="39471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smtClean="0">
                          <a:effectLst/>
                          <a:latin typeface="Arial" panose="020B0604020202020204" pitchFamily="34" charset="0"/>
                          <a:cs typeface="Arial" panose="020B0604020202020204" pitchFamily="34" charset="0"/>
                        </a:rPr>
                        <a:t>PREGUNTA 32</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Se ha detectado un problema de bajo rendimiento en el 2do EJ, paralelo E.</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Efectuar alguna actividad para identificar aquellas variables que estén ocasionando la baja de rendimiento.</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dirty="0" smtClean="0">
                          <a:solidFill>
                            <a:schemeClr val="tx1"/>
                          </a:solidFill>
                          <a:latin typeface="Arial" panose="020B0604020202020204" pitchFamily="34" charset="0"/>
                          <a:cs typeface="Arial" panose="020B0604020202020204" pitchFamily="34" charset="0"/>
                        </a:rPr>
                        <a:t>PC M.</a:t>
                      </a:r>
                      <a:r>
                        <a:rPr lang="es-ES" sz="1100" baseline="0" dirty="0" smtClean="0">
                          <a:solidFill>
                            <a:schemeClr val="tx1"/>
                          </a:solidFill>
                          <a:latin typeface="Arial" panose="020B0604020202020204" pitchFamily="34" charset="0"/>
                          <a:cs typeface="Arial" panose="020B0604020202020204" pitchFamily="34" charset="0"/>
                        </a:rPr>
                        <a:t> Altamirano</a:t>
                      </a:r>
                    </a:p>
                    <a:p>
                      <a:pPr algn="just"/>
                      <a:r>
                        <a:rPr lang="es-MX" sz="1100" baseline="0" dirty="0" smtClean="0">
                          <a:solidFill>
                            <a:schemeClr val="tx1"/>
                          </a:solidFill>
                          <a:latin typeface="Arial" panose="020B0604020202020204" pitchFamily="34" charset="0"/>
                          <a:cs typeface="Arial" panose="020B0604020202020204" pitchFamily="34" charset="0"/>
                        </a:rPr>
                        <a:t>Al momento de recibir este </a:t>
                      </a:r>
                      <a:r>
                        <a:rPr lang="es-MX" sz="1100" baseline="0" dirty="0" err="1" smtClean="0">
                          <a:solidFill>
                            <a:schemeClr val="tx1"/>
                          </a:solidFill>
                          <a:latin typeface="Arial" panose="020B0604020202020204" pitchFamily="34" charset="0"/>
                          <a:cs typeface="Arial" panose="020B0604020202020204" pitchFamily="34" charset="0"/>
                        </a:rPr>
                        <a:t>feedback</a:t>
                      </a:r>
                      <a:r>
                        <a:rPr lang="es-MX" sz="1100" baseline="0" dirty="0" smtClean="0">
                          <a:solidFill>
                            <a:schemeClr val="tx1"/>
                          </a:solidFill>
                          <a:latin typeface="Arial" panose="020B0604020202020204" pitchFamily="34" charset="0"/>
                          <a:cs typeface="Arial" panose="020B0604020202020204" pitchFamily="34" charset="0"/>
                        </a:rPr>
                        <a:t> los cadetes en cuestión ya habían cursado sus pruebas y exámenes finales. Con respecto a las variables, se trabajó en identificar las evaluaciones más complejas para ellos (química, física, matemáticas, </a:t>
                      </a:r>
                      <a:r>
                        <a:rPr lang="es-MX" sz="1100" baseline="0" dirty="0" err="1" smtClean="0">
                          <a:solidFill>
                            <a:schemeClr val="tx1"/>
                          </a:solidFill>
                          <a:latin typeface="Arial" panose="020B0604020202020204" pitchFamily="34" charset="0"/>
                          <a:cs typeface="Arial" panose="020B0604020202020204" pitchFamily="34" charset="0"/>
                        </a:rPr>
                        <a:t>etc</a:t>
                      </a:r>
                      <a:r>
                        <a:rPr lang="es-MX" sz="1100" baseline="0" dirty="0" smtClean="0">
                          <a:solidFill>
                            <a:schemeClr val="tx1"/>
                          </a:solidFill>
                          <a:latin typeface="Arial" panose="020B0604020202020204" pitchFamily="34" charset="0"/>
                          <a:cs typeface="Arial" panose="020B0604020202020204" pitchFamily="34" charset="0"/>
                        </a:rPr>
                        <a:t>) y se reorganizó el calendario de pruebas (dentro de lo posible) para que dichas evaluaciones no coincidieran en la misma semana y así los cadetes pudiesen tener el tiempo apropiado para estudiar y/o asistir a consultorías. Además, los profesores que dictan las asignaturas más descendidas siguen realizando las consultorías, hacen ejercicios extras en clases y entregan (Moodle) material de estudio extra.</a:t>
                      </a:r>
                      <a:endParaRPr lang="es-ES" sz="1100" dirty="0" smtClean="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0821560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14</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388247" y="92118"/>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1344216420"/>
              </p:ext>
            </p:extLst>
          </p:nvPr>
        </p:nvGraphicFramePr>
        <p:xfrm>
          <a:off x="1007435" y="1043418"/>
          <a:ext cx="10707437" cy="6400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smtClean="0">
                          <a:latin typeface="Arial" panose="020B0604020202020204" pitchFamily="34" charset="0"/>
                          <a:cs typeface="Arial" panose="020B0604020202020204" pitchFamily="34" charset="0"/>
                        </a:rPr>
                        <a:t>OBSERVACIONES R.I.E. 2024</a:t>
                      </a:r>
                    </a:p>
                    <a:p>
                      <a:pPr algn="ctr"/>
                      <a:r>
                        <a:rPr lang="es-ES" sz="1200" b="1" dirty="0" smtClean="0">
                          <a:latin typeface="Arial" panose="020B0604020202020204" pitchFamily="34" charset="0"/>
                          <a:cs typeface="Arial" panose="020B0604020202020204" pitchFamily="34" charset="0"/>
                        </a:rPr>
                        <a:t>DIMENSIÓN GESTIÓN PEDAGÓGICA</a:t>
                      </a:r>
                      <a:endParaRPr lang="es-CL" sz="1200" b="1" dirty="0" smtClean="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2508028611"/>
              </p:ext>
            </p:extLst>
          </p:nvPr>
        </p:nvGraphicFramePr>
        <p:xfrm>
          <a:off x="1007434" y="1704421"/>
          <a:ext cx="10707437" cy="9753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smtClean="0">
                          <a:effectLst/>
                          <a:latin typeface="Arial" panose="020B0604020202020204" pitchFamily="34" charset="0"/>
                          <a:cs typeface="Arial" panose="020B0604020202020204" pitchFamily="34" charset="0"/>
                        </a:rPr>
                        <a:t>PREGUNTA 35</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Existen talleres  y asignaturas que no cuentan con material para ejecutar las actividades en las clases, por ejemplo electivo de informática. </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Establecer un proceso para gestionar solicitud de material y recursos para el desarrollo de los talleres y actividades académicas.</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dirty="0" smtClean="0">
                          <a:solidFill>
                            <a:srgbClr val="FF0000"/>
                          </a:solidFill>
                          <a:latin typeface="Arial" panose="020B0604020202020204" pitchFamily="34" charset="0"/>
                          <a:cs typeface="Arial" panose="020B0604020202020204" pitchFamily="34" charset="0"/>
                        </a:rPr>
                        <a:t>CC IM Von Der Weth</a:t>
                      </a:r>
                    </a:p>
                    <a:p>
                      <a:pPr algn="just"/>
                      <a:r>
                        <a:rPr lang="es-ES" sz="1100" dirty="0" smtClean="0">
                          <a:solidFill>
                            <a:srgbClr val="FF0000"/>
                          </a:solidFill>
                          <a:latin typeface="Arial" panose="020B0604020202020204" pitchFamily="34" charset="0"/>
                          <a:cs typeface="Arial" panose="020B0604020202020204" pitchFamily="34" charset="0"/>
                        </a:rPr>
                        <a:t>PC M. Plaza</a:t>
                      </a:r>
                      <a:endParaRPr lang="es-ES" sz="1100" dirty="0" smtClean="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graphicFrame>
        <p:nvGraphicFramePr>
          <p:cNvPr id="15" name="Tabla 14"/>
          <p:cNvGraphicFramePr>
            <a:graphicFrameLocks noGrp="1"/>
          </p:cNvGraphicFramePr>
          <p:nvPr>
            <p:extLst>
              <p:ext uri="{D42A27DB-BD31-4B8C-83A1-F6EECF244321}">
                <p14:modId xmlns:p14="http://schemas.microsoft.com/office/powerpoint/2010/main" val="2322135796"/>
              </p:ext>
            </p:extLst>
          </p:nvPr>
        </p:nvGraphicFramePr>
        <p:xfrm>
          <a:off x="1007433" y="2748916"/>
          <a:ext cx="10707437" cy="160020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smtClean="0">
                          <a:effectLst/>
                          <a:latin typeface="Arial" panose="020B0604020202020204" pitchFamily="34" charset="0"/>
                          <a:cs typeface="Arial" panose="020B0604020202020204" pitchFamily="34" charset="0"/>
                        </a:rPr>
                        <a:t>PREGUNTA 34</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Ficha de capacidad física considera pruebas de natación y la piscina de la Escuela se encuentra en mantención.</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Evaluar la situación buscando alternativas de evaluación.</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Registrar en informe final de curso si existe alguna competencia del perfil de egreso que se hay visto afectada por no realizar esta actividad físico-deportiva.</a:t>
                      </a:r>
                      <a:endParaRPr lang="es-ES" sz="1100" b="0" baseline="0" dirty="0" smtClean="0">
                        <a:latin typeface="Arial" panose="020B0604020202020204" pitchFamily="34" charset="0"/>
                        <a:cs typeface="Arial" panose="020B0604020202020204" pitchFamily="34" charset="0"/>
                      </a:endParaRPr>
                    </a:p>
                  </a:txBody>
                  <a:tcPr/>
                </a:tc>
                <a:tc>
                  <a:txBody>
                    <a:bodyPr/>
                    <a:lstStyle/>
                    <a:p>
                      <a:pPr marL="180975" indent="-180975" algn="just"/>
                      <a:r>
                        <a:rPr lang="es-MX" sz="1100" dirty="0" smtClean="0">
                          <a:solidFill>
                            <a:schemeClr val="tx1"/>
                          </a:solidFill>
                          <a:latin typeface="Arial" panose="020B0604020202020204" pitchFamily="34" charset="0"/>
                          <a:cs typeface="Arial" panose="020B0604020202020204" pitchFamily="34" charset="0"/>
                        </a:rPr>
                        <a:t>1. Las clases y evaluación de la FCF se realizan en la Piscina de </a:t>
                      </a:r>
                      <a:r>
                        <a:rPr lang="es-MX" sz="1100" dirty="0" err="1" smtClean="0">
                          <a:solidFill>
                            <a:schemeClr val="tx1"/>
                          </a:solidFill>
                          <a:latin typeface="Arial" panose="020B0604020202020204" pitchFamily="34" charset="0"/>
                          <a:cs typeface="Arial" panose="020B0604020202020204" pitchFamily="34" charset="0"/>
                        </a:rPr>
                        <a:t>Habivalp</a:t>
                      </a:r>
                      <a:r>
                        <a:rPr lang="es-MX" sz="1100" dirty="0" smtClean="0">
                          <a:solidFill>
                            <a:schemeClr val="tx1"/>
                          </a:solidFill>
                          <a:latin typeface="Arial" panose="020B0604020202020204" pitchFamily="34" charset="0"/>
                          <a:cs typeface="Arial" panose="020B0604020202020204" pitchFamily="34" charset="0"/>
                        </a:rPr>
                        <a:t>.</a:t>
                      </a:r>
                    </a:p>
                    <a:p>
                      <a:pPr marL="180975" indent="-180975" algn="just"/>
                      <a:r>
                        <a:rPr lang="es-MX" sz="1100" dirty="0" smtClean="0">
                          <a:solidFill>
                            <a:schemeClr val="tx1"/>
                          </a:solidFill>
                          <a:latin typeface="Arial" panose="020B0604020202020204" pitchFamily="34" charset="0"/>
                          <a:cs typeface="Arial" panose="020B0604020202020204" pitchFamily="34" charset="0"/>
                        </a:rPr>
                        <a:t>2. Para algunos cursos que se vieron afectados por pérdida de clases; éstas se reprogramaron objeto mantener lo indicado en el perfil de egreso.</a:t>
                      </a:r>
                      <a:endParaRPr lang="es-MX" sz="1100" dirty="0" smtClean="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2208385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15</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388247" y="92118"/>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3665311528"/>
              </p:ext>
            </p:extLst>
          </p:nvPr>
        </p:nvGraphicFramePr>
        <p:xfrm>
          <a:off x="1007435" y="1043418"/>
          <a:ext cx="10707437" cy="20116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effectLst/>
                          <a:latin typeface="Arial" panose="020B0604020202020204" pitchFamily="34" charset="0"/>
                          <a:cs typeface="Arial" panose="020B0604020202020204" pitchFamily="34" charset="0"/>
                        </a:rPr>
                        <a:t>PREGUNTA S/N</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err="1" smtClean="0">
                          <a:ln>
                            <a:noFill/>
                          </a:ln>
                          <a:solidFill>
                            <a:schemeClr val="tx1"/>
                          </a:solidFill>
                          <a:effectLst/>
                          <a:uFillTx/>
                          <a:latin typeface="Arial" panose="020B0604020202020204" pitchFamily="34" charset="0"/>
                          <a:ea typeface="+mn-ea"/>
                          <a:cs typeface="Arial" panose="020B0604020202020204" pitchFamily="34" charset="0"/>
                          <a:sym typeface="Calibri"/>
                        </a:rPr>
                        <a:t>Curriculista</a:t>
                      </a: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 efectúa trabajos en forma paralela a sus funciones del ámbito curricular. Concentrando funciones claves y de naturaleza diferente en una sola persona. </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p>
                      <a:pPr algn="just"/>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Asesor curricular debe efectuar tareas solo de su ámbito dada la alta carga laboral en estos aspectos.</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Redistribuir trabajos que liberara asesor curricular que no son de su competencia.</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dirty="0" smtClean="0">
                          <a:solidFill>
                            <a:schemeClr val="tx1"/>
                          </a:solidFill>
                          <a:latin typeface="Arial" panose="020B0604020202020204" pitchFamily="34" charset="0"/>
                          <a:cs typeface="Arial" panose="020B0604020202020204" pitchFamily="34" charset="0"/>
                        </a:rPr>
                        <a:t>Ejecutado.</a:t>
                      </a:r>
                      <a:endParaRPr lang="es-ES" sz="1100" dirty="0" smtClean="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65766879"/>
              </p:ext>
            </p:extLst>
          </p:nvPr>
        </p:nvGraphicFramePr>
        <p:xfrm>
          <a:off x="1007433" y="3293435"/>
          <a:ext cx="10707437" cy="19354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smtClean="0">
                          <a:effectLst/>
                          <a:latin typeface="Arial" panose="020B0604020202020204" pitchFamily="34" charset="0"/>
                          <a:cs typeface="Arial" panose="020B0604020202020204" pitchFamily="34" charset="0"/>
                        </a:rPr>
                        <a:t>PREGUNTA S/N</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se emplea la opción “Anotaciones Relevantes” del SIGA para llevar el registro de aquellos antecedentes de los alumnos que sea necesario mantener en el tiempo.</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p>
                      <a:pPr algn="just"/>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Interiorizarse sobre la opción “Anotaciones relevantes” (su uso y perfiles que la tienen disponible).</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 Registrar cuando corresponda todos aquellos aspectos y antecedentes de los alumnos que sea necesario mantener en el registro histórico.</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MX" sz="1100" dirty="0" smtClean="0">
                          <a:solidFill>
                            <a:schemeClr val="tx1"/>
                          </a:solidFill>
                          <a:latin typeface="Arial" panose="020B0604020202020204" pitchFamily="34" charset="0"/>
                          <a:cs typeface="Arial" panose="020B0604020202020204" pitchFamily="34" charset="0"/>
                        </a:rPr>
                        <a:t>PC A. Altamirano</a:t>
                      </a:r>
                    </a:p>
                    <a:p>
                      <a:pPr algn="just"/>
                      <a:r>
                        <a:rPr lang="es-MX" sz="1100" dirty="0" smtClean="0">
                          <a:solidFill>
                            <a:schemeClr val="tx1"/>
                          </a:solidFill>
                          <a:latin typeface="Arial" panose="020B0604020202020204" pitchFamily="34" charset="0"/>
                          <a:cs typeface="Arial" panose="020B0604020202020204" pitchFamily="34" charset="0"/>
                        </a:rPr>
                        <a:t>Hasta la fecha se hace uso de esta herramienta para ingresar información clave sobre consejos de educación extraordinarios, cambios de escalafones, participación en competencias internacionales, etc. Hasta la fecha, los ingresos los realizan los Oficiales de División y el departamento de Estadística.</a:t>
                      </a:r>
                      <a:endParaRPr lang="es-ES" sz="1100" dirty="0" smtClean="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5397875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16</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388247" y="92118"/>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4286571599"/>
              </p:ext>
            </p:extLst>
          </p:nvPr>
        </p:nvGraphicFramePr>
        <p:xfrm>
          <a:off x="1007435" y="1043418"/>
          <a:ext cx="10707437" cy="34137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effectLst/>
                          <a:latin typeface="Arial" panose="020B0604020202020204" pitchFamily="34" charset="0"/>
                          <a:cs typeface="Arial" panose="020B0604020202020204" pitchFamily="34" charset="0"/>
                        </a:rPr>
                        <a:t>PREGUNTA N°24</a:t>
                      </a:r>
                      <a:endParaRPr lang="es-ES" sz="1100" b="1" u="sng" dirty="0" smtClean="0">
                        <a:effectLst/>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Se redujeron las horas de deportes colectivos como una forma de generar disponibilidad de horas para actividades de preparación física (tiempo atrás), sin embargo, resultados no han variado.</a:t>
                      </a:r>
                      <a:endParaRPr lang="es-CL"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p>
                      <a:pPr algn="just"/>
                      <a:endParaRPr lang="es-ES" sz="1100" b="1" u="sng" dirty="0" smtClean="0">
                        <a:effectLst/>
                        <a:latin typeface="Arial" panose="020B0604020202020204" pitchFamily="34" charset="0"/>
                        <a:cs typeface="Arial" panose="020B0604020202020204" pitchFamily="34" charset="0"/>
                      </a:endParaRPr>
                    </a:p>
                    <a:p>
                      <a:pPr algn="just"/>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MX" sz="1100" b="0" baseline="0" dirty="0" smtClean="0">
                          <a:latin typeface="Arial" panose="020B0604020202020204" pitchFamily="34" charset="0"/>
                          <a:cs typeface="Arial" panose="020B0604020202020204" pitchFamily="34" charset="0"/>
                        </a:rPr>
                        <a:t>Determinar la conveniencia de mantener esta redistribución de horas.</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MX" sz="1100" dirty="0" smtClean="0">
                          <a:solidFill>
                            <a:schemeClr val="tx1"/>
                          </a:solidFill>
                          <a:latin typeface="Arial" panose="020B0604020202020204" pitchFamily="34" charset="0"/>
                          <a:cs typeface="Arial" panose="020B0604020202020204" pitchFamily="34" charset="0"/>
                        </a:rPr>
                        <a:t>Dado los resultados no significativos de esta medida, se sugiere reincorporar los deportes colectivos, de oposición y colaboración, en la malla curricular de </a:t>
                      </a:r>
                      <a:r>
                        <a:rPr lang="es-MX" sz="1100" dirty="0" err="1" smtClean="0">
                          <a:solidFill>
                            <a:schemeClr val="tx1"/>
                          </a:solidFill>
                          <a:latin typeface="Arial" panose="020B0604020202020204" pitchFamily="34" charset="0"/>
                          <a:cs typeface="Arial" panose="020B0604020202020204" pitchFamily="34" charset="0"/>
                        </a:rPr>
                        <a:t>Educ</a:t>
                      </a:r>
                      <a:r>
                        <a:rPr lang="es-MX" sz="1100" dirty="0" smtClean="0">
                          <a:solidFill>
                            <a:schemeClr val="tx1"/>
                          </a:solidFill>
                          <a:latin typeface="Arial" panose="020B0604020202020204" pitchFamily="34" charset="0"/>
                          <a:cs typeface="Arial" panose="020B0604020202020204" pitchFamily="34" charset="0"/>
                        </a:rPr>
                        <a:t>. Física, manteniendo la indicación de mejorar la condición física general del cadete descartando otras asignaturas, teniendo siempre presente el desarrollo de un estándar físico que permita un desempeño de alta exigencia según se indica en el perfil de egreso.</a:t>
                      </a:r>
                    </a:p>
                    <a:p>
                      <a:pPr algn="just"/>
                      <a:endParaRPr lang="es-ES" sz="1100" dirty="0" smtClean="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2398473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17</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388247" y="92118"/>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3353312800"/>
              </p:ext>
            </p:extLst>
          </p:nvPr>
        </p:nvGraphicFramePr>
        <p:xfrm>
          <a:off x="1007435" y="1043418"/>
          <a:ext cx="10707437" cy="408432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endParaRPr lang="es-CL" sz="1200" b="1" dirty="0"/>
                    </a:p>
                  </a:txBody>
                  <a:tcPr>
                    <a:solidFill>
                      <a:schemeClr val="bg1">
                        <a:lumMod val="85000"/>
                      </a:schemeClr>
                    </a:solidFill>
                  </a:tcPr>
                </a:tc>
                <a:tc>
                  <a:txBody>
                    <a:bodyPr/>
                    <a:lstStyle/>
                    <a:p>
                      <a:pPr algn="ctr"/>
                      <a:r>
                        <a:rPr lang="es-ES" sz="1200" b="1" dirty="0" smtClean="0"/>
                        <a:t>CLASIFICACIÓN</a:t>
                      </a:r>
                      <a:endParaRPr lang="es-CL" sz="1200" b="1" dirty="0"/>
                    </a:p>
                  </a:txBody>
                  <a:tcPr>
                    <a:solidFill>
                      <a:schemeClr val="bg1">
                        <a:lumMod val="85000"/>
                      </a:schemeClr>
                    </a:solidFill>
                  </a:tcPr>
                </a:tc>
                <a:tc>
                  <a:txBody>
                    <a:bodyPr/>
                    <a:lstStyle/>
                    <a:p>
                      <a:pPr algn="ctr"/>
                      <a:r>
                        <a:rPr lang="es-ES" sz="1200" b="1" dirty="0" smtClean="0"/>
                        <a:t>CURSOS DE ACCIÓN</a:t>
                      </a:r>
                      <a:endParaRPr lang="es-CL" sz="1200" b="1" dirty="0"/>
                    </a:p>
                  </a:txBody>
                  <a:tcPr>
                    <a:solidFill>
                      <a:schemeClr val="bg1">
                        <a:lumMod val="85000"/>
                      </a:schemeClr>
                    </a:solidFill>
                  </a:tcPr>
                </a:tc>
                <a:tc>
                  <a:txBody>
                    <a:bodyPr/>
                    <a:lstStyle/>
                    <a:p>
                      <a:pPr algn="ctr"/>
                      <a:r>
                        <a:rPr lang="es-ES" sz="1200" b="1" dirty="0" smtClean="0"/>
                        <a:t>CURSO</a:t>
                      </a:r>
                      <a:r>
                        <a:rPr lang="es-ES" sz="1200" b="1" baseline="0" dirty="0" smtClean="0"/>
                        <a:t> DE ACCIÓN ADOPTADO /</a:t>
                      </a:r>
                      <a:endParaRPr lang="es-ES" sz="1200" b="1" dirty="0" smtClean="0"/>
                    </a:p>
                    <a:p>
                      <a:pPr algn="ctr"/>
                      <a:r>
                        <a:rPr lang="es-ES" sz="1200" b="1" dirty="0" smtClean="0"/>
                        <a:t>ESTADO ACTUAL</a:t>
                      </a:r>
                      <a:endParaRPr lang="es-CL" sz="1200" b="1" dirty="0"/>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effectLst/>
                        </a:rPr>
                        <a:t>PREGUNTA S/N</a:t>
                      </a:r>
                    </a:p>
                    <a:p>
                      <a:pPr algn="just"/>
                      <a:r>
                        <a:rPr lang="es-MX" sz="1200" b="0" i="0" u="none" strike="noStrike" cap="none" spc="0" baseline="0" dirty="0" smtClean="0">
                          <a:ln>
                            <a:noFill/>
                          </a:ln>
                          <a:solidFill>
                            <a:schemeClr val="tx1"/>
                          </a:solidFill>
                          <a:effectLst/>
                          <a:uFillTx/>
                          <a:latin typeface="+mn-lt"/>
                          <a:ea typeface="+mn-ea"/>
                          <a:cs typeface="+mn-cs"/>
                          <a:sym typeface="Calibri"/>
                        </a:rPr>
                        <a:t>No se cuenta con un listado de actividades “standard” realizadas por profesores con nombramientos de horas complementarias por “cargo”, siendo conveniente contar con esta información de manera de agregar estas actividades en SIGA objeto el docente sólo las </a:t>
                      </a:r>
                      <a:r>
                        <a:rPr lang="es-MX" sz="1200" b="0" i="0" u="none" strike="noStrike" cap="none" spc="0" baseline="0" dirty="0" err="1" smtClean="0">
                          <a:ln>
                            <a:noFill/>
                          </a:ln>
                          <a:solidFill>
                            <a:schemeClr val="tx1"/>
                          </a:solidFill>
                          <a:effectLst/>
                          <a:uFillTx/>
                          <a:latin typeface="+mn-lt"/>
                          <a:ea typeface="+mn-ea"/>
                          <a:cs typeface="+mn-cs"/>
                          <a:sym typeface="Calibri"/>
                        </a:rPr>
                        <a:t>selecte</a:t>
                      </a:r>
                      <a:r>
                        <a:rPr lang="es-MX" sz="1200" b="0" i="0" u="none" strike="noStrike" cap="none" spc="0" baseline="0" dirty="0" smtClean="0">
                          <a:ln>
                            <a:noFill/>
                          </a:ln>
                          <a:solidFill>
                            <a:schemeClr val="tx1"/>
                          </a:solidFill>
                          <a:effectLst/>
                          <a:uFillTx/>
                          <a:latin typeface="+mn-lt"/>
                          <a:ea typeface="+mn-ea"/>
                          <a:cs typeface="+mn-cs"/>
                          <a:sym typeface="Calibri"/>
                        </a:rPr>
                        <a:t> en un listado predefinido y no tenga que escribirlas.</a:t>
                      </a:r>
                      <a:endParaRPr lang="es-ES" sz="1200" b="0" i="0" u="none" strike="noStrike" cap="none" spc="0" baseline="0" dirty="0" smtClean="0">
                        <a:ln>
                          <a:noFill/>
                        </a:ln>
                        <a:solidFill>
                          <a:schemeClr val="tx1"/>
                        </a:solidFill>
                        <a:effectLst/>
                        <a:uFillTx/>
                        <a:latin typeface="+mn-lt"/>
                        <a:ea typeface="+mn-ea"/>
                        <a:cs typeface="+mn-cs"/>
                        <a:sym typeface="Calibri"/>
                      </a:endParaRPr>
                    </a:p>
                    <a:p>
                      <a:pPr algn="just"/>
                      <a:endParaRPr lang="es-ES" sz="1100" b="1" u="sng" dirty="0" smtClean="0">
                        <a:effectLst/>
                      </a:endParaRPr>
                    </a:p>
                    <a:p>
                      <a:pPr algn="just"/>
                      <a:endParaRPr lang="es-ES" sz="1100" b="1" u="sng" dirty="0" smtClean="0">
                        <a:effectLst/>
                      </a:endParaRPr>
                    </a:p>
                    <a:p>
                      <a:pPr algn="just"/>
                      <a:endParaRPr lang="es-ES" sz="1100" b="1" u="sng" dirty="0" smtClean="0">
                        <a:effectLst/>
                      </a:endParaRPr>
                    </a:p>
                  </a:txBody>
                  <a:tcPr/>
                </a:tc>
                <a:tc>
                  <a:txBody>
                    <a:bodyPr/>
                    <a:lstStyle/>
                    <a:p>
                      <a:pPr algn="ctr"/>
                      <a:endParaRPr lang="es-ES" sz="1100" dirty="0" smtClean="0"/>
                    </a:p>
                    <a:p>
                      <a:pPr algn="ctr"/>
                      <a:r>
                        <a:rPr lang="es-ES" sz="1100" b="1" dirty="0" smtClean="0"/>
                        <a:t>OBSERVACIÓN </a:t>
                      </a:r>
                    </a:p>
                    <a:p>
                      <a:pPr algn="ctr"/>
                      <a:r>
                        <a:rPr lang="es-ES" sz="1100" b="1" dirty="0" smtClean="0"/>
                        <a:t>MENOR</a:t>
                      </a:r>
                      <a:endParaRPr lang="es-CL" sz="1100" b="1" dirty="0"/>
                    </a:p>
                  </a:txBody>
                  <a:tcPr/>
                </a:tc>
                <a:tc>
                  <a:txBody>
                    <a:bodyPr/>
                    <a:lstStyle/>
                    <a:p>
                      <a:pPr marL="0" lvl="0" indent="0" algn="just">
                        <a:buFont typeface="+mj-lt"/>
                        <a:buNone/>
                      </a:pPr>
                      <a:r>
                        <a:rPr lang="es-MX" sz="1100" b="0" baseline="0" dirty="0" smtClean="0"/>
                        <a:t>Enviar propuesta con actividades que realizan los profesores con “cargos”, por ejemplo Jefes de cátedra, decano, asesor pedagógico, objeto sean incorporadas en el SIGA. y de esta forma se facilite el llenado del SIGA. </a:t>
                      </a:r>
                      <a:endParaRPr lang="es-ES" sz="1100" b="0" baseline="0" dirty="0" smtClean="0"/>
                    </a:p>
                  </a:txBody>
                  <a:tcPr/>
                </a:tc>
                <a:tc>
                  <a:txBody>
                    <a:bodyPr/>
                    <a:lstStyle/>
                    <a:p>
                      <a:pPr algn="just"/>
                      <a:r>
                        <a:rPr lang="es-MX" sz="1100" dirty="0" smtClean="0">
                          <a:solidFill>
                            <a:schemeClr val="tx1"/>
                          </a:solidFill>
                        </a:rPr>
                        <a:t>El ser Decano no es un cargo y no está asociado a horas de contrato que se deban justificar.</a:t>
                      </a:r>
                    </a:p>
                    <a:p>
                      <a:pPr algn="just"/>
                      <a:endParaRPr lang="es-MX" sz="1100" dirty="0" smtClean="0">
                        <a:solidFill>
                          <a:schemeClr val="tx1"/>
                        </a:solidFill>
                      </a:endParaRPr>
                    </a:p>
                    <a:p>
                      <a:pPr algn="just"/>
                      <a:r>
                        <a:rPr lang="es-MX" sz="1100" u="sng" dirty="0" smtClean="0">
                          <a:solidFill>
                            <a:schemeClr val="tx1"/>
                          </a:solidFill>
                        </a:rPr>
                        <a:t>Actividades Jefes de Facultad</a:t>
                      </a:r>
                    </a:p>
                    <a:p>
                      <a:pPr marL="228600" indent="-228600" algn="just">
                        <a:buFont typeface="+mj-lt"/>
                        <a:buAutoNum type="arabicPeriod"/>
                      </a:pPr>
                      <a:r>
                        <a:rPr lang="es-MX" sz="1100" dirty="0" smtClean="0">
                          <a:solidFill>
                            <a:schemeClr val="tx1"/>
                          </a:solidFill>
                        </a:rPr>
                        <a:t>Supervisión de aspectos curriculares (Programas, Syllabus)</a:t>
                      </a:r>
                    </a:p>
                    <a:p>
                      <a:pPr marL="228600" indent="-228600" algn="just">
                        <a:buFont typeface="+mj-lt"/>
                        <a:buAutoNum type="arabicPeriod"/>
                      </a:pPr>
                      <a:r>
                        <a:rPr lang="es-MX" sz="1100" dirty="0" smtClean="0">
                          <a:solidFill>
                            <a:schemeClr val="tx1"/>
                          </a:solidFill>
                        </a:rPr>
                        <a:t>Avance de  Curricular.</a:t>
                      </a:r>
                    </a:p>
                    <a:p>
                      <a:pPr marL="228600" indent="-228600" algn="just">
                        <a:buFont typeface="+mj-lt"/>
                        <a:buAutoNum type="arabicPeriod"/>
                      </a:pPr>
                      <a:r>
                        <a:rPr lang="es-MX" sz="1100" dirty="0" smtClean="0">
                          <a:solidFill>
                            <a:schemeClr val="tx1"/>
                          </a:solidFill>
                        </a:rPr>
                        <a:t>Reunión de Facultad y Cátedra</a:t>
                      </a:r>
                    </a:p>
                    <a:p>
                      <a:pPr marL="228600" indent="-228600" algn="just">
                        <a:buFont typeface="+mj-lt"/>
                        <a:buAutoNum type="arabicPeriod"/>
                      </a:pPr>
                      <a:r>
                        <a:rPr lang="es-MX" sz="1100" dirty="0" smtClean="0">
                          <a:solidFill>
                            <a:schemeClr val="tx1"/>
                          </a:solidFill>
                        </a:rPr>
                        <a:t>Reunión Departamento</a:t>
                      </a:r>
                    </a:p>
                    <a:p>
                      <a:pPr marL="228600" indent="-228600" algn="just">
                        <a:buFont typeface="+mj-lt"/>
                        <a:buAutoNum type="arabicPeriod"/>
                      </a:pPr>
                      <a:r>
                        <a:rPr lang="es-MX" sz="1100" dirty="0" smtClean="0">
                          <a:solidFill>
                            <a:schemeClr val="tx1"/>
                          </a:solidFill>
                        </a:rPr>
                        <a:t>Confección informes Facultad</a:t>
                      </a:r>
                    </a:p>
                    <a:p>
                      <a:pPr marL="228600" indent="-228600" algn="just">
                        <a:buFont typeface="+mj-lt"/>
                        <a:buAutoNum type="arabicPeriod"/>
                      </a:pPr>
                      <a:r>
                        <a:rPr lang="es-MX" sz="1100" dirty="0" smtClean="0">
                          <a:solidFill>
                            <a:schemeClr val="tx1"/>
                          </a:solidFill>
                        </a:rPr>
                        <a:t>Apoyo Nombramiento profesores</a:t>
                      </a:r>
                    </a:p>
                    <a:p>
                      <a:pPr marL="228600" indent="-228600" algn="just">
                        <a:buFont typeface="+mj-lt"/>
                        <a:buAutoNum type="arabicPeriod"/>
                      </a:pPr>
                      <a:r>
                        <a:rPr lang="es-MX" sz="1100" dirty="0" smtClean="0">
                          <a:solidFill>
                            <a:schemeClr val="tx1"/>
                          </a:solidFill>
                        </a:rPr>
                        <a:t>Supervisión de la Facultad</a:t>
                      </a:r>
                    </a:p>
                    <a:p>
                      <a:pPr marL="228600" indent="-228600" algn="just">
                        <a:buFont typeface="+mj-lt"/>
                        <a:buAutoNum type="arabicPeriod"/>
                      </a:pPr>
                      <a:r>
                        <a:rPr lang="es-MX" sz="1100" dirty="0" smtClean="0">
                          <a:solidFill>
                            <a:schemeClr val="tx1"/>
                          </a:solidFill>
                        </a:rPr>
                        <a:t>Asesoramiento Continuo Curricular</a:t>
                      </a:r>
                    </a:p>
                    <a:p>
                      <a:pPr algn="just"/>
                      <a:endParaRPr lang="es-MX" sz="1100" dirty="0" smtClean="0">
                        <a:solidFill>
                          <a:schemeClr val="tx1"/>
                        </a:solidFill>
                      </a:endParaRPr>
                    </a:p>
                    <a:p>
                      <a:pPr algn="just"/>
                      <a:endParaRPr lang="es-ES" sz="1100" dirty="0" smtClean="0">
                        <a:solidFill>
                          <a:schemeClr val="tx1"/>
                        </a:solidFill>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28586212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18</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388247" y="92118"/>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2</a:t>
            </a:r>
            <a:r>
              <a:rPr lang="es-CL" sz="2400" dirty="0" smtClean="0"/>
              <a:t>.        OBSERVACIONES AÑO ANTERIOR</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1988319799"/>
              </p:ext>
            </p:extLst>
          </p:nvPr>
        </p:nvGraphicFramePr>
        <p:xfrm>
          <a:off x="1007435" y="1043418"/>
          <a:ext cx="10707437" cy="492252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smtClean="0">
                          <a:latin typeface="Arial" panose="020B0604020202020204" pitchFamily="34" charset="0"/>
                          <a:cs typeface="Arial" panose="020B0604020202020204" pitchFamily="34" charset="0"/>
                        </a:rPr>
                        <a:t>CURSO</a:t>
                      </a:r>
                      <a:r>
                        <a:rPr lang="es-ES" sz="1200" b="1" baseline="0" dirty="0" smtClean="0">
                          <a:latin typeface="Arial" panose="020B0604020202020204" pitchFamily="34" charset="0"/>
                          <a:cs typeface="Arial" panose="020B0604020202020204" pitchFamily="34" charset="0"/>
                        </a:rPr>
                        <a:t> DE ACCIÓN ADOPTADO /</a:t>
                      </a:r>
                      <a:endParaRPr lang="es-ES" sz="1200" b="1" dirty="0" smtClean="0">
                        <a:latin typeface="Arial" panose="020B0604020202020204" pitchFamily="34" charset="0"/>
                        <a:cs typeface="Arial" panose="020B0604020202020204" pitchFamily="34" charset="0"/>
                      </a:endParaRPr>
                    </a:p>
                    <a:p>
                      <a:pPr algn="ctr"/>
                      <a:r>
                        <a:rPr lang="es-ES" sz="1200" b="1" dirty="0" smtClean="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smtClean="0">
                          <a:effectLst/>
                          <a:latin typeface="Arial" panose="020B0604020202020204" pitchFamily="34" charset="0"/>
                          <a:cs typeface="Arial" panose="020B0604020202020204" pitchFamily="34" charset="0"/>
                        </a:rPr>
                        <a:t>PREGUNTA S/N</a:t>
                      </a:r>
                    </a:p>
                    <a:p>
                      <a:pPr algn="just"/>
                      <a:r>
                        <a:rPr lang="es-MX"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No se cuenta con un listado de actividades “standard” realizadas por profesores con nombramientos de horas complementarias por “cargo”, siendo conveniente contar con esta información de manera de agregar estas actividades en SIGA objeto el docente sólo las </a:t>
                      </a:r>
                      <a:r>
                        <a:rPr lang="es-MX" sz="1200" b="0" i="0" u="none" strike="noStrike" cap="none" spc="0" baseline="0" dirty="0" err="1" smtClean="0">
                          <a:ln>
                            <a:noFill/>
                          </a:ln>
                          <a:solidFill>
                            <a:schemeClr val="tx1"/>
                          </a:solidFill>
                          <a:effectLst/>
                          <a:uFillTx/>
                          <a:latin typeface="Arial" panose="020B0604020202020204" pitchFamily="34" charset="0"/>
                          <a:ea typeface="+mn-ea"/>
                          <a:cs typeface="Arial" panose="020B0604020202020204" pitchFamily="34" charset="0"/>
                          <a:sym typeface="Calibri"/>
                        </a:rPr>
                        <a:t>selecte</a:t>
                      </a:r>
                      <a:r>
                        <a:rPr lang="es-MX"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 en un listado predefinido y no tenga que escribirlas.</a:t>
                      </a:r>
                      <a:endParaRPr lang="es-ES" sz="12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smtClean="0">
                        <a:effectLst/>
                        <a:latin typeface="Arial" panose="020B0604020202020204" pitchFamily="34" charset="0"/>
                        <a:cs typeface="Arial" panose="020B0604020202020204" pitchFamily="34" charset="0"/>
                      </a:endParaRPr>
                    </a:p>
                    <a:p>
                      <a:pPr algn="just"/>
                      <a:endParaRPr lang="es-ES" sz="1100" b="1" u="sng" dirty="0" smtClean="0">
                        <a:effectLst/>
                        <a:latin typeface="Arial" panose="020B0604020202020204" pitchFamily="34" charset="0"/>
                        <a:cs typeface="Arial" panose="020B0604020202020204" pitchFamily="34" charset="0"/>
                      </a:endParaRPr>
                    </a:p>
                    <a:p>
                      <a:pPr algn="just"/>
                      <a:endParaRPr lang="es-ES" sz="1100" b="1" u="sng" dirty="0" smtClean="0">
                        <a:effectLst/>
                        <a:latin typeface="Arial" panose="020B0604020202020204" pitchFamily="34" charset="0"/>
                        <a:cs typeface="Arial" panose="020B0604020202020204" pitchFamily="34" charset="0"/>
                      </a:endParaRPr>
                    </a:p>
                  </a:txBody>
                  <a:tcPr/>
                </a:tc>
                <a:tc>
                  <a:txBody>
                    <a:bodyPr/>
                    <a:lstStyle/>
                    <a:p>
                      <a:pPr algn="ctr"/>
                      <a:endParaRPr lang="es-ES" sz="1100" dirty="0" smtClean="0">
                        <a:latin typeface="Arial" panose="020B0604020202020204" pitchFamily="34" charset="0"/>
                        <a:cs typeface="Arial" panose="020B0604020202020204" pitchFamily="34" charset="0"/>
                      </a:endParaRPr>
                    </a:p>
                    <a:p>
                      <a:pPr algn="ctr"/>
                      <a:r>
                        <a:rPr lang="es-ES" sz="1100" b="1" dirty="0" smtClean="0">
                          <a:latin typeface="Arial" panose="020B0604020202020204" pitchFamily="34" charset="0"/>
                          <a:cs typeface="Arial" panose="020B0604020202020204" pitchFamily="34" charset="0"/>
                        </a:rPr>
                        <a:t>OBSERVACIÓN </a:t>
                      </a:r>
                    </a:p>
                    <a:p>
                      <a:pPr algn="ctr"/>
                      <a:r>
                        <a:rPr lang="es-ES" sz="1100" b="1" dirty="0" smtClean="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MX" sz="1100" b="0" baseline="0" dirty="0" smtClean="0">
                          <a:latin typeface="Arial" panose="020B0604020202020204" pitchFamily="34" charset="0"/>
                          <a:cs typeface="Arial" panose="020B0604020202020204" pitchFamily="34" charset="0"/>
                        </a:rPr>
                        <a:t>Enviar propuesta con actividades que realizan los profesores con “cargos”, por ejemplo Jefes de cátedra, decano, asesor pedagógico, objeto sean incorporadas en el SIGA. y de esta forma se facilite el llenado del SIGA. </a:t>
                      </a:r>
                      <a:endParaRPr lang="es-ES" sz="1100" b="0" baseline="0" dirty="0" smtClean="0">
                        <a:latin typeface="Arial" panose="020B0604020202020204" pitchFamily="34" charset="0"/>
                        <a:cs typeface="Arial" panose="020B0604020202020204" pitchFamily="34" charset="0"/>
                      </a:endParaRPr>
                    </a:p>
                  </a:txBody>
                  <a:tcPr/>
                </a:tc>
                <a:tc>
                  <a:txBody>
                    <a:bodyPr/>
                    <a:lstStyle/>
                    <a:p>
                      <a:pPr algn="just"/>
                      <a:r>
                        <a:rPr lang="es-ES" sz="1100" b="0"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Actividades Jefes de Cátedra</a:t>
                      </a:r>
                      <a:endParaRPr lang="es-CL" sz="1100" b="0"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Reunión de Facultad</a:t>
                      </a:r>
                      <a:endParaRPr lang="es-CL"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Reunión de Cátedra</a:t>
                      </a:r>
                      <a:endParaRPr lang="es-CL"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Integración curricular</a:t>
                      </a:r>
                      <a:endParaRPr lang="es-CL"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Supervisión de pruebas y exámenes.</a:t>
                      </a:r>
                      <a:endParaRPr lang="es-CL"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Confección de informes curriculares, metodológicos  o de evaluación </a:t>
                      </a:r>
                      <a:endParaRPr lang="es-CL"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Actualización de Programas de Asignatura </a:t>
                      </a:r>
                      <a:endParaRPr lang="es-CL"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Actualización de Syllabus</a:t>
                      </a:r>
                      <a:endParaRPr lang="es-CL"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Avance curricular</a:t>
                      </a:r>
                      <a:endParaRPr lang="es-CL"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dirty="0" smtClean="0">
                        <a:solidFill>
                          <a:schemeClr val="tx1"/>
                        </a:solidFill>
                        <a:latin typeface="Arial" panose="020B0604020202020204" pitchFamily="34" charset="0"/>
                        <a:cs typeface="Arial" panose="020B0604020202020204" pitchFamily="34" charset="0"/>
                      </a:endParaRPr>
                    </a:p>
                    <a:p>
                      <a:pPr algn="just"/>
                      <a:r>
                        <a:rPr lang="es-MX" sz="1100" b="0" i="0" u="sng" strike="noStrike" cap="none" spc="0" baseline="0" dirty="0" smtClean="0">
                          <a:ln>
                            <a:noFill/>
                          </a:ln>
                          <a:solidFill>
                            <a:schemeClr val="tx1"/>
                          </a:solidFill>
                          <a:uFillTx/>
                          <a:latin typeface="Arial" panose="020B0604020202020204" pitchFamily="34" charset="0"/>
                          <a:ea typeface="+mn-ea"/>
                          <a:cs typeface="Arial" panose="020B0604020202020204" pitchFamily="34" charset="0"/>
                          <a:sym typeface="Calibri"/>
                        </a:rPr>
                        <a:t>Actividades Asesor de Curso</a:t>
                      </a:r>
                    </a:p>
                    <a:p>
                      <a:pPr marL="228600" indent="-228600" algn="just">
                        <a:buFont typeface="+mj-lt"/>
                        <a:buAutoNum type="arabicPeriod"/>
                      </a:pPr>
                      <a:r>
                        <a:rPr lang="es-MX"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Control de rendimiento académico</a:t>
                      </a:r>
                    </a:p>
                    <a:p>
                      <a:pPr marL="228600" indent="-228600" algn="just">
                        <a:buFont typeface="+mj-lt"/>
                        <a:buAutoNum type="arabicPeriod"/>
                      </a:pPr>
                      <a:r>
                        <a:rPr lang="es-MX"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Coordinación con Oficial de División</a:t>
                      </a:r>
                    </a:p>
                    <a:p>
                      <a:pPr marL="228600" indent="-228600" algn="just">
                        <a:buFont typeface="+mj-lt"/>
                        <a:buAutoNum type="arabicPeriod"/>
                      </a:pPr>
                      <a:r>
                        <a:rPr lang="es-MX"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Recepción de inquietudes motivaciones</a:t>
                      </a:r>
                    </a:p>
                    <a:p>
                      <a:pPr marL="228600" indent="-228600" algn="just">
                        <a:buFont typeface="+mj-lt"/>
                        <a:buAutoNum type="arabicPeriod"/>
                      </a:pPr>
                      <a:r>
                        <a:rPr lang="es-MX"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Confección calendario de pruebas.</a:t>
                      </a:r>
                    </a:p>
                    <a:p>
                      <a:pPr marL="228600" indent="-228600" algn="just">
                        <a:buFont typeface="+mj-lt"/>
                        <a:buAutoNum type="arabicPeriod"/>
                      </a:pPr>
                      <a:r>
                        <a:rPr lang="es-MX" sz="1100" b="0" i="0" u="none" strike="noStrike" cap="none" spc="0" baseline="0" dirty="0" smtClean="0">
                          <a:ln>
                            <a:noFill/>
                          </a:ln>
                          <a:solidFill>
                            <a:schemeClr val="tx1"/>
                          </a:solidFill>
                          <a:effectLst/>
                          <a:uFillTx/>
                          <a:latin typeface="Arial" panose="020B0604020202020204" pitchFamily="34" charset="0"/>
                          <a:ea typeface="+mn-ea"/>
                          <a:cs typeface="Arial" panose="020B0604020202020204" pitchFamily="34" charset="0"/>
                          <a:sym typeface="Calibri"/>
                        </a:rPr>
                        <a:t>Confección de informes </a:t>
                      </a:r>
                      <a:endParaRPr lang="es-ES" sz="1100" dirty="0" smtClean="0">
                        <a:solidFill>
                          <a:schemeClr val="tx1"/>
                        </a:solidFill>
                        <a:latin typeface="Arial" panose="020B0604020202020204" pitchFamily="34" charset="0"/>
                        <a:cs typeface="Arial" panose="020B0604020202020204" pitchFamily="34" charset="0"/>
                      </a:endParaRPr>
                    </a:p>
                    <a:p>
                      <a:pPr algn="just"/>
                      <a:endParaRPr lang="es-ES" sz="1100" dirty="0" smtClean="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5167115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19</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033690" y="87657"/>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3</a:t>
            </a:r>
            <a:r>
              <a:rPr lang="es-CL" sz="2400" dirty="0" smtClean="0"/>
              <a:t>.       CONTEXTO ACTUAL</a:t>
            </a:r>
            <a:endParaRPr lang="es-CL" sz="2400" dirty="0"/>
          </a:p>
        </p:txBody>
      </p:sp>
      <p:graphicFrame>
        <p:nvGraphicFramePr>
          <p:cNvPr id="3" name="Tabla 2"/>
          <p:cNvGraphicFramePr>
            <a:graphicFrameLocks noGrp="1"/>
          </p:cNvGraphicFramePr>
          <p:nvPr>
            <p:extLst>
              <p:ext uri="{D42A27DB-BD31-4B8C-83A1-F6EECF244321}">
                <p14:modId xmlns:p14="http://schemas.microsoft.com/office/powerpoint/2010/main" val="3101821556"/>
              </p:ext>
            </p:extLst>
          </p:nvPr>
        </p:nvGraphicFramePr>
        <p:xfrm>
          <a:off x="2033690" y="1021211"/>
          <a:ext cx="7440492" cy="1706880"/>
        </p:xfrm>
        <a:graphic>
          <a:graphicData uri="http://schemas.openxmlformats.org/drawingml/2006/table">
            <a:tbl>
              <a:tblPr firstRow="1" bandRow="1">
                <a:tableStyleId>{5940675A-B579-460E-94D1-54222C63F5DA}</a:tableStyleId>
              </a:tblPr>
              <a:tblGrid>
                <a:gridCol w="444778">
                  <a:extLst>
                    <a:ext uri="{9D8B030D-6E8A-4147-A177-3AD203B41FA5}">
                      <a16:colId xmlns:a16="http://schemas.microsoft.com/office/drawing/2014/main" val="83843015"/>
                    </a:ext>
                  </a:extLst>
                </a:gridCol>
                <a:gridCol w="5195514">
                  <a:extLst>
                    <a:ext uri="{9D8B030D-6E8A-4147-A177-3AD203B41FA5}">
                      <a16:colId xmlns:a16="http://schemas.microsoft.com/office/drawing/2014/main" val="2973878414"/>
                    </a:ext>
                  </a:extLst>
                </a:gridCol>
                <a:gridCol w="1800200">
                  <a:extLst>
                    <a:ext uri="{9D8B030D-6E8A-4147-A177-3AD203B41FA5}">
                      <a16:colId xmlns:a16="http://schemas.microsoft.com/office/drawing/2014/main" val="2098730908"/>
                    </a:ext>
                  </a:extLst>
                </a:gridCol>
              </a:tblGrid>
              <a:tr h="370840">
                <a:tc>
                  <a:txBody>
                    <a:bodyPr/>
                    <a:lstStyle/>
                    <a:p>
                      <a:pPr marL="269875" marR="0" lvl="0" indent="-269875" algn="just"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A.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FUERZA EFECTIVA ALUMNOS AL INICIO AÑO ACADÉMICO:</a:t>
                      </a:r>
                      <a:endParaRPr lang="en-US" sz="1100" b="1" dirty="0" smtClean="0">
                        <a:latin typeface="Arial" panose="020B0604020202020204" pitchFamily="34" charset="0"/>
                        <a:cs typeface="Arial" panose="020B0604020202020204" pitchFamily="34" charset="0"/>
                      </a:endParaRPr>
                    </a:p>
                    <a:p>
                      <a:pPr algn="l"/>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455</a:t>
                      </a: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37102588"/>
                  </a:ext>
                </a:extLst>
              </a:tr>
              <a:tr h="370840">
                <a:tc>
                  <a:txBody>
                    <a:bodyPr/>
                    <a:lstStyle/>
                    <a:p>
                      <a:pPr marL="269875" marR="0" lvl="0" indent="-269875" algn="just"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B.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FUERZA EFECTIVA ACTUAL:</a:t>
                      </a:r>
                      <a:endParaRPr lang="en-US" sz="1100" b="1" dirty="0" smtClean="0">
                        <a:latin typeface="Arial" panose="020B0604020202020204" pitchFamily="34" charset="0"/>
                        <a:cs typeface="Arial" panose="020B0604020202020204" pitchFamily="34" charset="0"/>
                      </a:endParaRPr>
                    </a:p>
                    <a:p>
                      <a:pPr algn="l"/>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417</a:t>
                      </a: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850344001"/>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sz="1100" b="1" dirty="0" smtClean="0">
                          <a:solidFill>
                            <a:schemeClr val="tx1"/>
                          </a:solidFill>
                          <a:latin typeface="Arial" panose="020B0604020202020204" pitchFamily="34" charset="0"/>
                          <a:cs typeface="Arial" panose="020B0604020202020204" pitchFamily="34" charset="0"/>
                        </a:rPr>
                        <a:t>C. </a:t>
                      </a:r>
                      <a:endParaRPr lang="en-US" sz="1100" b="1" dirty="0">
                        <a:latin typeface="Arial" panose="020B0604020202020204" pitchFamily="34" charset="0"/>
                        <a:cs typeface="Arial" panose="020B0604020202020204" pitchFamily="34" charset="0"/>
                      </a:endParaRPr>
                    </a:p>
                  </a:txBody>
                  <a:tcPr/>
                </a:tc>
                <a:tc>
                  <a:txBody>
                    <a:bodyPr/>
                    <a:lstStyle/>
                    <a:p>
                      <a:pPr algn="l"/>
                      <a:r>
                        <a:rPr lang="es-CL" sz="1100" b="1" dirty="0" smtClean="0">
                          <a:solidFill>
                            <a:schemeClr val="tx1"/>
                          </a:solidFill>
                          <a:latin typeface="Arial" panose="020B0604020202020204" pitchFamily="34" charset="0"/>
                          <a:cs typeface="Arial" panose="020B0604020202020204" pitchFamily="34" charset="0"/>
                        </a:rPr>
                        <a:t>CANTIDAD DE CURSOS PROGRAMADOS:</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28</a:t>
                      </a: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76725292"/>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D.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CANTIDAD CURSOS EN EJECUCIÓN:</a:t>
                      </a:r>
                      <a:endParaRPr lang="en-US" sz="1100" b="1" dirty="0" smtClean="0">
                        <a:latin typeface="Arial" panose="020B0604020202020204" pitchFamily="34" charset="0"/>
                        <a:cs typeface="Arial" panose="020B0604020202020204" pitchFamily="34" charset="0"/>
                      </a:endParaRPr>
                    </a:p>
                    <a:p>
                      <a:pPr algn="l"/>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chemeClr val="tx1"/>
                          </a:solidFill>
                          <a:latin typeface="Arial" panose="020B0604020202020204" pitchFamily="34" charset="0"/>
                          <a:cs typeface="Arial" panose="020B0604020202020204" pitchFamily="34" charset="0"/>
                        </a:rPr>
                        <a:t>28</a:t>
                      </a: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91325686"/>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1553072150"/>
              </p:ext>
            </p:extLst>
          </p:nvPr>
        </p:nvGraphicFramePr>
        <p:xfrm>
          <a:off x="2033689" y="2950522"/>
          <a:ext cx="7440493" cy="3139440"/>
        </p:xfrm>
        <a:graphic>
          <a:graphicData uri="http://schemas.openxmlformats.org/drawingml/2006/table">
            <a:tbl>
              <a:tblPr firstRow="1" bandRow="1">
                <a:tableStyleId>{5940675A-B579-460E-94D1-54222C63F5DA}</a:tableStyleId>
              </a:tblPr>
              <a:tblGrid>
                <a:gridCol w="455717">
                  <a:extLst>
                    <a:ext uri="{9D8B030D-6E8A-4147-A177-3AD203B41FA5}">
                      <a16:colId xmlns:a16="http://schemas.microsoft.com/office/drawing/2014/main" val="83843015"/>
                    </a:ext>
                  </a:extLst>
                </a:gridCol>
                <a:gridCol w="5184576">
                  <a:extLst>
                    <a:ext uri="{9D8B030D-6E8A-4147-A177-3AD203B41FA5}">
                      <a16:colId xmlns:a16="http://schemas.microsoft.com/office/drawing/2014/main" val="2973878414"/>
                    </a:ext>
                  </a:extLst>
                </a:gridCol>
                <a:gridCol w="1800200">
                  <a:extLst>
                    <a:ext uri="{9D8B030D-6E8A-4147-A177-3AD203B41FA5}">
                      <a16:colId xmlns:a16="http://schemas.microsoft.com/office/drawing/2014/main" val="2098730908"/>
                    </a:ext>
                  </a:extLst>
                </a:gridCol>
              </a:tblGrid>
              <a:tr h="370840">
                <a:tc>
                  <a:txBody>
                    <a:bodyPr/>
                    <a:lstStyle/>
                    <a:p>
                      <a:pPr marL="269875" marR="0" lvl="0" indent="-269875" algn="just"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A.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FUERZA EFECTIVA ACADÉMICA:</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rgbClr val="FF0000"/>
                          </a:solidFill>
                          <a:latin typeface="Arial" panose="020B0604020202020204" pitchFamily="34" charset="0"/>
                          <a:cs typeface="Arial" panose="020B0604020202020204" pitchFamily="34" charset="0"/>
                        </a:rPr>
                        <a:t>PC: 77      PM: 24 </a:t>
                      </a:r>
                    </a:p>
                    <a:p>
                      <a:pPr algn="ctr"/>
                      <a:endParaRPr lang="en-US" sz="1100"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37102588"/>
                  </a:ext>
                </a:extLst>
              </a:tr>
              <a:tr h="370840">
                <a:tc>
                  <a:txBody>
                    <a:bodyPr/>
                    <a:lstStyle/>
                    <a:p>
                      <a:pPr marL="269875" marR="0" lvl="0" indent="-269875" algn="just"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B.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DOTACIÓN ACADÉMICA CON C.C.P.O.A.C. (CURSO CAPACITACIÓN PEDAGÓGICA ORIENTADO A COMPETENCIAS) APROBADO:</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rgbClr val="FF0000"/>
                          </a:solidFill>
                          <a:latin typeface="Arial" panose="020B0604020202020204" pitchFamily="34" charset="0"/>
                          <a:cs typeface="Arial" panose="020B0604020202020204" pitchFamily="34" charset="0"/>
                        </a:rPr>
                        <a:t> </a:t>
                      </a:r>
                      <a:r>
                        <a:rPr lang="es-CL" sz="1100" dirty="0" smtClean="0">
                          <a:solidFill>
                            <a:schemeClr val="tx1"/>
                          </a:solidFill>
                          <a:latin typeface="Arial" panose="020B0604020202020204" pitchFamily="34" charset="0"/>
                          <a:cs typeface="Arial" panose="020B0604020202020204" pitchFamily="34" charset="0"/>
                        </a:rPr>
                        <a:t>PC: 07       </a:t>
                      </a:r>
                      <a:r>
                        <a:rPr lang="es-CL" sz="1100" dirty="0" smtClean="0">
                          <a:solidFill>
                            <a:srgbClr val="FF0000"/>
                          </a:solidFill>
                          <a:latin typeface="Arial" panose="020B0604020202020204" pitchFamily="34" charset="0"/>
                          <a:cs typeface="Arial" panose="020B0604020202020204" pitchFamily="34" charset="0"/>
                        </a:rPr>
                        <a:t>PM: 00</a:t>
                      </a:r>
                    </a:p>
                    <a:p>
                      <a:pPr algn="ctr"/>
                      <a:endParaRPr lang="en-US" sz="1100"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850344001"/>
                  </a:ext>
                </a:extLst>
              </a:tr>
              <a:tr h="37084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sz="1100" b="1" dirty="0" smtClean="0">
                          <a:solidFill>
                            <a:schemeClr val="tx1"/>
                          </a:solidFill>
                          <a:latin typeface="Arial" panose="020B0604020202020204" pitchFamily="34" charset="0"/>
                          <a:cs typeface="Arial" panose="020B0604020202020204" pitchFamily="34" charset="0"/>
                        </a:rPr>
                        <a:t>C.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CUALIFICACIÓN PROFESIONAL PROFESORES CIVILES:</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dirty="0" smtClean="0">
                          <a:solidFill>
                            <a:srgbClr val="FF0000"/>
                          </a:solidFill>
                          <a:latin typeface="Arial" panose="020B0604020202020204" pitchFamily="34" charset="0"/>
                          <a:cs typeface="Arial" panose="020B0604020202020204" pitchFamily="34" charset="0"/>
                        </a:rPr>
                        <a:t>DOCTOR:                02 MAGÍSTER:            46 </a:t>
                      </a:r>
                      <a:r>
                        <a:rPr lang="es-CL" sz="1100" baseline="0" dirty="0" smtClean="0">
                          <a:solidFill>
                            <a:srgbClr val="FF0000"/>
                          </a:solidFill>
                          <a:latin typeface="Arial" panose="020B0604020202020204" pitchFamily="34" charset="0"/>
                          <a:cs typeface="Arial" panose="020B0604020202020204" pitchFamily="34" charset="0"/>
                        </a:rPr>
                        <a:t> </a:t>
                      </a:r>
                      <a:r>
                        <a:rPr lang="es-CL" sz="1100" dirty="0" smtClean="0">
                          <a:solidFill>
                            <a:srgbClr val="FF0000"/>
                          </a:solidFill>
                          <a:latin typeface="Arial" panose="020B0604020202020204" pitchFamily="34" charset="0"/>
                          <a:cs typeface="Arial" panose="020B0604020202020204" pitchFamily="34" charset="0"/>
                        </a:rPr>
                        <a:t>POSTÍTULO:           06 </a:t>
                      </a:r>
                      <a:endParaRPr lang="en-US" sz="1100"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76725292"/>
                  </a:ext>
                </a:extLst>
              </a:tr>
              <a:tr h="21336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D. </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PROFESORES CIVILES SOLO TÍTULO PROFESIONAL:</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smtClean="0">
                          <a:solidFill>
                            <a:srgbClr val="FF0000"/>
                          </a:solidFill>
                          <a:latin typeface="Arial" panose="020B0604020202020204" pitchFamily="34" charset="0"/>
                          <a:cs typeface="Arial" panose="020B0604020202020204" pitchFamily="34" charset="0"/>
                        </a:rPr>
                        <a:t>23</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100"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91325686"/>
                  </a:ext>
                </a:extLst>
              </a:tr>
              <a:tr h="21336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100" b="1" dirty="0" smtClean="0">
                          <a:latin typeface="Arial" panose="020B0604020202020204" pitchFamily="34" charset="0"/>
                          <a:cs typeface="Arial" panose="020B0604020202020204" pitchFamily="34" charset="0"/>
                        </a:rPr>
                        <a:t>E.</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smtClean="0">
                          <a:latin typeface="Arial" panose="020B0604020202020204" pitchFamily="34" charset="0"/>
                          <a:cs typeface="Arial" panose="020B0604020202020204" pitchFamily="34" charset="0"/>
                        </a:rPr>
                        <a:t>EVALUACIÓN DOCENTE (2024):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dirty="0">
                        <a:latin typeface="Arial" panose="020B0604020202020204" pitchFamily="34" charset="0"/>
                        <a:cs typeface="Arial" panose="020B0604020202020204" pitchFamily="34" charset="0"/>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sz="1100" dirty="0" smtClean="0">
                          <a:solidFill>
                            <a:srgbClr val="FF0000"/>
                          </a:solidFill>
                          <a:latin typeface="Arial" panose="020B0604020202020204" pitchFamily="34" charset="0"/>
                          <a:cs typeface="Arial" panose="020B0604020202020204" pitchFamily="34" charset="0"/>
                        </a:rPr>
                        <a:t> </a:t>
                      </a:r>
                      <a:r>
                        <a:rPr lang="es-CL" sz="1100" b="1" u="sng" dirty="0" smtClean="0">
                          <a:solidFill>
                            <a:schemeClr val="tx1"/>
                          </a:solidFill>
                          <a:latin typeface="Arial" panose="020B0604020202020204" pitchFamily="34" charset="0"/>
                          <a:cs typeface="Arial" panose="020B0604020202020204" pitchFamily="34" charset="0"/>
                        </a:rPr>
                        <a:t>1°</a:t>
                      </a:r>
                      <a:r>
                        <a:rPr lang="es-CL" sz="1100" b="1" u="sng" baseline="0" dirty="0" smtClean="0">
                          <a:solidFill>
                            <a:schemeClr val="tx1"/>
                          </a:solidFill>
                          <a:latin typeface="Arial" panose="020B0604020202020204" pitchFamily="34" charset="0"/>
                          <a:cs typeface="Arial" panose="020B0604020202020204" pitchFamily="34" charset="0"/>
                        </a:rPr>
                        <a:t> SEMESTRE </a:t>
                      </a:r>
                      <a:r>
                        <a:rPr lang="es-CL" sz="1100" baseline="0" dirty="0" smtClean="0">
                          <a:solidFill>
                            <a:schemeClr val="tx1"/>
                          </a:solidFill>
                          <a:latin typeface="Arial" panose="020B0604020202020204" pitchFamily="34" charset="0"/>
                          <a:cs typeface="Arial" panose="020B0604020202020204" pitchFamily="34" charset="0"/>
                        </a:rPr>
                        <a:t>= 4,68</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100" baseline="0" dirty="0" smtClean="0">
                          <a:solidFill>
                            <a:schemeClr val="tx1"/>
                          </a:solidFill>
                          <a:latin typeface="Arial" panose="020B0604020202020204" pitchFamily="34" charset="0"/>
                          <a:cs typeface="Arial" panose="020B0604020202020204" pitchFamily="34" charset="0"/>
                        </a:rPr>
                        <a:t>Sobre la media  = 36</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100" baseline="0" dirty="0" smtClean="0">
                          <a:solidFill>
                            <a:schemeClr val="tx1"/>
                          </a:solidFill>
                          <a:latin typeface="Arial" panose="020B0604020202020204" pitchFamily="34" charset="0"/>
                          <a:cs typeface="Arial" panose="020B0604020202020204" pitchFamily="34" charset="0"/>
                        </a:rPr>
                        <a:t>Bajo la media    = 17</a:t>
                      </a:r>
                      <a:endParaRPr lang="en-US" sz="1100" baseline="0" dirty="0" smtClean="0">
                        <a:solidFill>
                          <a:schemeClr val="tx1"/>
                        </a:solidFill>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100" baseline="0" dirty="0" smtClean="0">
                        <a:solidFill>
                          <a:schemeClr val="tx1"/>
                        </a:solidFill>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100" baseline="0" dirty="0" smtClean="0">
                          <a:solidFill>
                            <a:schemeClr val="tx1"/>
                          </a:solidFill>
                          <a:latin typeface="Arial" panose="020B0604020202020204" pitchFamily="34" charset="0"/>
                          <a:cs typeface="Arial" panose="020B0604020202020204" pitchFamily="34" charset="0"/>
                        </a:rPr>
                        <a:t> </a:t>
                      </a:r>
                      <a:r>
                        <a:rPr lang="en-US" sz="1100" b="1" u="sng" baseline="0" dirty="0" smtClean="0">
                          <a:solidFill>
                            <a:schemeClr val="tx1"/>
                          </a:solidFill>
                          <a:latin typeface="Arial" panose="020B0604020202020204" pitchFamily="34" charset="0"/>
                          <a:cs typeface="Arial" panose="020B0604020202020204" pitchFamily="34" charset="0"/>
                        </a:rPr>
                        <a:t>2° SEMESTRE </a:t>
                      </a:r>
                      <a:r>
                        <a:rPr lang="en-US" sz="1100" baseline="0" dirty="0" smtClean="0">
                          <a:solidFill>
                            <a:schemeClr val="tx1"/>
                          </a:solidFill>
                          <a:latin typeface="Arial" panose="020B0604020202020204" pitchFamily="34" charset="0"/>
                          <a:cs typeface="Arial" panose="020B0604020202020204" pitchFamily="34" charset="0"/>
                        </a:rPr>
                        <a:t>= 4,70</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aseline="0" dirty="0" err="1" smtClean="0">
                          <a:solidFill>
                            <a:schemeClr val="tx1"/>
                          </a:solidFill>
                          <a:latin typeface="Arial" panose="020B0604020202020204" pitchFamily="34" charset="0"/>
                          <a:cs typeface="Arial" panose="020B0604020202020204" pitchFamily="34" charset="0"/>
                        </a:rPr>
                        <a:t>Sobre</a:t>
                      </a:r>
                      <a:r>
                        <a:rPr lang="en-US" sz="1100" baseline="0" dirty="0" smtClean="0">
                          <a:solidFill>
                            <a:schemeClr val="tx1"/>
                          </a:solidFill>
                          <a:latin typeface="Arial" panose="020B0604020202020204" pitchFamily="34" charset="0"/>
                          <a:cs typeface="Arial" panose="020B0604020202020204" pitchFamily="34" charset="0"/>
                        </a:rPr>
                        <a:t> la media  = 43</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aseline="0" dirty="0" err="1" smtClean="0">
                          <a:solidFill>
                            <a:schemeClr val="tx1"/>
                          </a:solidFill>
                          <a:latin typeface="Arial" panose="020B0604020202020204" pitchFamily="34" charset="0"/>
                          <a:cs typeface="Arial" panose="020B0604020202020204" pitchFamily="34" charset="0"/>
                        </a:rPr>
                        <a:t>Bajo</a:t>
                      </a:r>
                      <a:r>
                        <a:rPr lang="en-US" sz="1100" baseline="0" dirty="0" smtClean="0">
                          <a:solidFill>
                            <a:schemeClr val="tx1"/>
                          </a:solidFill>
                          <a:latin typeface="Arial" panose="020B0604020202020204" pitchFamily="34" charset="0"/>
                          <a:cs typeface="Arial" panose="020B0604020202020204" pitchFamily="34" charset="0"/>
                        </a:rPr>
                        <a:t> la media    = 20</a:t>
                      </a:r>
                      <a:endParaRPr lang="es-CL" sz="1100" dirty="0" smtClean="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230219897"/>
                  </a:ext>
                </a:extLst>
              </a:tr>
            </a:tbl>
          </a:graphicData>
        </a:graphic>
      </p:graphicFrame>
    </p:spTree>
    <p:extLst>
      <p:ext uri="{BB962C8B-B14F-4D97-AF65-F5344CB8AC3E}">
        <p14:creationId xmlns:p14="http://schemas.microsoft.com/office/powerpoint/2010/main" val="190126309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20</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smtClean="0"/>
              <a:t>3.         CONTEXTO ACTUAL</a:t>
            </a:r>
            <a:endParaRPr lang="es-CL" sz="2400" dirty="0"/>
          </a:p>
        </p:txBody>
      </p:sp>
      <p:sp>
        <p:nvSpPr>
          <p:cNvPr id="2" name="CuadroTexto 1">
            <a:extLst>
              <a:ext uri="{FF2B5EF4-FFF2-40B4-BE49-F238E27FC236}">
                <a16:creationId xmlns:a16="http://schemas.microsoft.com/office/drawing/2014/main" id="{54FF63A9-384D-25ED-A64E-DF1DE2B1E72A}"/>
              </a:ext>
            </a:extLst>
          </p:cNvPr>
          <p:cNvSpPr txBox="1"/>
          <p:nvPr/>
        </p:nvSpPr>
        <p:spPr>
          <a:xfrm>
            <a:off x="1137240" y="1017293"/>
            <a:ext cx="9867056" cy="614014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s-ES" sz="2000" b="1" dirty="0" smtClean="0"/>
              <a:t>III.- ASESORÍA PEDAGÓGICA: </a:t>
            </a:r>
          </a:p>
          <a:p>
            <a:pPr algn="just"/>
            <a:endParaRPr lang="es-ES" sz="1200" b="1" dirty="0" smtClean="0">
              <a:solidFill>
                <a:srgbClr val="FF0000"/>
              </a:solidFill>
            </a:endParaRPr>
          </a:p>
          <a:p>
            <a:pPr marL="265113" indent="-265113" algn="just">
              <a:lnSpc>
                <a:spcPct val="150000"/>
              </a:lnSpc>
              <a:buFont typeface="+mj-lt"/>
              <a:buAutoNum type="alphaUcPeriod"/>
            </a:pPr>
            <a:r>
              <a:rPr lang="es-ES" sz="1200" dirty="0"/>
              <a:t>NOMBRE / TÍTULO PROFESIONAL </a:t>
            </a:r>
            <a:r>
              <a:rPr lang="es-ES" sz="1200" dirty="0" smtClean="0"/>
              <a:t>/ GRADO ACADÉMICO / EXPERIENCIA:</a:t>
            </a:r>
          </a:p>
          <a:p>
            <a:pPr algn="just">
              <a:lnSpc>
                <a:spcPct val="150000"/>
              </a:lnSpc>
            </a:pPr>
            <a:endParaRPr lang="es-ES" sz="1200" dirty="0" smtClean="0"/>
          </a:p>
          <a:p>
            <a:pPr marL="171450" lvl="2" indent="-171450" algn="just">
              <a:lnSpc>
                <a:spcPct val="150000"/>
              </a:lnSpc>
              <a:buFont typeface="Arial" panose="020B0604020202020204" pitchFamily="34" charset="0"/>
              <a:buChar char="•"/>
            </a:pPr>
            <a:r>
              <a:rPr lang="es-ES" sz="1200" b="1" dirty="0" smtClean="0"/>
              <a:t>BLANCA RAMÍREZ TORREJÓN: </a:t>
            </a:r>
          </a:p>
          <a:p>
            <a:pPr marL="357188" lvl="4" indent="0" algn="just">
              <a:lnSpc>
                <a:spcPct val="150000"/>
              </a:lnSpc>
            </a:pPr>
            <a:r>
              <a:rPr lang="es-ES" sz="1200" u="sng" dirty="0" smtClean="0"/>
              <a:t>TÍTULO PROFESIONAL</a:t>
            </a:r>
            <a:r>
              <a:rPr lang="es-ES" sz="1200" dirty="0" smtClean="0"/>
              <a:t>: 	PROFESORA DE ESTADO EN HISTORIA Y GEOGRAFÍA (UPLA).</a:t>
            </a:r>
          </a:p>
          <a:p>
            <a:pPr marL="357188" lvl="4" indent="0" algn="just">
              <a:lnSpc>
                <a:spcPct val="150000"/>
              </a:lnSpc>
            </a:pPr>
            <a:r>
              <a:rPr lang="es-ES" sz="1200" u="sng" dirty="0" smtClean="0"/>
              <a:t>MAGÍSTER</a:t>
            </a:r>
            <a:r>
              <a:rPr lang="es-ES" sz="1200" dirty="0" smtClean="0"/>
              <a:t>:	GESTIÓN EDUCACIONAL (U.MARÍTIMA).  </a:t>
            </a:r>
            <a:r>
              <a:rPr lang="es-ES" sz="1200" u="sng" dirty="0" smtClean="0"/>
              <a:t>MAGÍSTER</a:t>
            </a:r>
            <a:r>
              <a:rPr lang="es-ES" sz="1200" dirty="0" smtClean="0"/>
              <a:t>: CIENCIAS POLÍTICAS NTEGRADA (ACADEMIA DE GUERRA).</a:t>
            </a:r>
          </a:p>
          <a:p>
            <a:pPr marL="357188" lvl="4" indent="0" algn="just">
              <a:lnSpc>
                <a:spcPct val="150000"/>
              </a:lnSpc>
            </a:pPr>
            <a:r>
              <a:rPr lang="es-ES" sz="1200" u="sng" dirty="0" smtClean="0"/>
              <a:t>EXPERIENCIA ENAP</a:t>
            </a:r>
            <a:r>
              <a:rPr lang="es-ES" sz="1200" dirty="0" smtClean="0"/>
              <a:t>:	</a:t>
            </a:r>
            <a:r>
              <a:rPr lang="es-ES" sz="1200" u="sng" dirty="0" smtClean="0"/>
              <a:t>DOCENTE</a:t>
            </a:r>
            <a:r>
              <a:rPr lang="es-ES" sz="1200" dirty="0" smtClean="0"/>
              <a:t> DESDE 1992 A LA FECHA.  </a:t>
            </a:r>
            <a:r>
              <a:rPr lang="es-ES" sz="1200" u="sng" dirty="0" smtClean="0"/>
              <a:t>ASESORÍA PEDAGÓGICA</a:t>
            </a:r>
            <a:r>
              <a:rPr lang="es-ES" sz="1200" dirty="0" smtClean="0"/>
              <a:t> DESDE 2014 AL 2017. </a:t>
            </a:r>
            <a:r>
              <a:rPr lang="es-ES" sz="1200" u="sng" dirty="0" smtClean="0"/>
              <a:t>ASESORA ESTRATÉGICA </a:t>
            </a:r>
            <a:r>
              <a:rPr lang="es-ES" sz="1200" dirty="0" smtClean="0"/>
              <a:t>DE 2018 A LA FECHA.</a:t>
            </a:r>
          </a:p>
          <a:p>
            <a:pPr marL="171450" lvl="2" indent="-171450" algn="just">
              <a:lnSpc>
                <a:spcPct val="150000"/>
              </a:lnSpc>
              <a:buFont typeface="Arial" panose="020B0604020202020204" pitchFamily="34" charset="0"/>
              <a:buChar char="•"/>
            </a:pPr>
            <a:endParaRPr lang="es-ES" sz="1200" b="1" dirty="0" smtClean="0"/>
          </a:p>
          <a:p>
            <a:pPr marL="171450" lvl="2" indent="-171450" algn="just">
              <a:lnSpc>
                <a:spcPct val="150000"/>
              </a:lnSpc>
              <a:buFont typeface="Arial" panose="020B0604020202020204" pitchFamily="34" charset="0"/>
              <a:buChar char="•"/>
            </a:pPr>
            <a:r>
              <a:rPr lang="es-ES" sz="1200" b="1" dirty="0" smtClean="0"/>
              <a:t>MANUEL PLAZA BOMBAL:</a:t>
            </a:r>
          </a:p>
          <a:p>
            <a:pPr marL="357188" lvl="2" indent="0" algn="just">
              <a:lnSpc>
                <a:spcPct val="150000"/>
              </a:lnSpc>
            </a:pPr>
            <a:r>
              <a:rPr lang="es-ES" sz="1200" u="sng" dirty="0" smtClean="0"/>
              <a:t>TÍTULO PROFESIONAL</a:t>
            </a:r>
            <a:r>
              <a:rPr lang="es-ES" sz="1200" dirty="0" smtClean="0"/>
              <a:t>: PROFESOR DE ESTADO EN FÍSICA Y CIENCIAS (UPLA).  INGENIERO </a:t>
            </a:r>
            <a:r>
              <a:rPr lang="es-ES" sz="1200" dirty="0" smtClean="0"/>
              <a:t>ELECTRÓNICO </a:t>
            </a:r>
            <a:r>
              <a:rPr lang="es-ES" sz="1200" dirty="0" smtClean="0"/>
              <a:t>MENCIÓN COMUNICACIONES Y SISTEMAS 		DIGITALES (USM)</a:t>
            </a:r>
          </a:p>
          <a:p>
            <a:pPr marL="357188" lvl="2" indent="0" algn="just">
              <a:lnSpc>
                <a:spcPct val="150000"/>
              </a:lnSpc>
            </a:pPr>
            <a:r>
              <a:rPr lang="es-ES" sz="1200" u="sng" dirty="0" smtClean="0"/>
              <a:t>MAGÍSTER</a:t>
            </a:r>
            <a:r>
              <a:rPr lang="es-ES" sz="1200" dirty="0" smtClean="0"/>
              <a:t>:	COMUNICACIÓN Y DISEÑO MULTIMEDIA (TRACOR THE ART INSTITUTE). DOCTOR: CIENCIAS (MENCIÓN FÍSICA) U DE BURGOS-		ESPAÑA). POST TÍTULO NEUROAPRENDIZAJE Y DESARROLLO (UVALPO).</a:t>
            </a:r>
          </a:p>
          <a:p>
            <a:pPr marL="357188" lvl="2" indent="0" algn="just">
              <a:lnSpc>
                <a:spcPct val="150000"/>
              </a:lnSpc>
            </a:pPr>
            <a:r>
              <a:rPr lang="es-ES" sz="1200" u="sng" dirty="0" smtClean="0"/>
              <a:t>EXPERIENCIA ENAP</a:t>
            </a:r>
            <a:r>
              <a:rPr lang="es-ES" sz="1200" dirty="0" smtClean="0"/>
              <a:t>:  	</a:t>
            </a:r>
            <a:r>
              <a:rPr lang="es-ES" sz="1200" u="sng" dirty="0" smtClean="0"/>
              <a:t>DOCENTE</a:t>
            </a:r>
            <a:r>
              <a:rPr lang="es-ES" sz="1200" dirty="0" smtClean="0"/>
              <a:t> DESDE 1996 A LA FECHA. </a:t>
            </a:r>
            <a:r>
              <a:rPr lang="es-ES" sz="1200" u="sng" dirty="0" smtClean="0"/>
              <a:t>ASESORÍA PEDAGÓGICA</a:t>
            </a:r>
            <a:r>
              <a:rPr lang="es-ES" sz="1200" dirty="0" smtClean="0"/>
              <a:t> (METODOLÓGICO) DESDE 2011 A LA FECHA.</a:t>
            </a:r>
          </a:p>
          <a:p>
            <a:pPr lvl="2" indent="0" algn="just">
              <a:lnSpc>
                <a:spcPct val="150000"/>
              </a:lnSpc>
            </a:pPr>
            <a:endParaRPr lang="es-ES" sz="1000" dirty="0" smtClean="0"/>
          </a:p>
          <a:p>
            <a:pPr lvl="2" indent="0" algn="just">
              <a:lnSpc>
                <a:spcPct val="150000"/>
              </a:lnSpc>
            </a:pPr>
            <a:endParaRPr lang="es-CL" sz="800" dirty="0" smtClean="0"/>
          </a:p>
          <a:p>
            <a:pPr lvl="2" indent="0" algn="just">
              <a:lnSpc>
                <a:spcPct val="150000"/>
              </a:lnSpc>
            </a:pPr>
            <a:endParaRPr lang="es-CL" sz="800" dirty="0"/>
          </a:p>
          <a:p>
            <a:pPr lvl="2" indent="0" algn="just">
              <a:lnSpc>
                <a:spcPct val="150000"/>
              </a:lnSpc>
            </a:pPr>
            <a:endParaRPr lang="es-CL" sz="1200" dirty="0" smtClean="0"/>
          </a:p>
          <a:p>
            <a:pPr lvl="2" indent="0" algn="just">
              <a:lnSpc>
                <a:spcPct val="150000"/>
              </a:lnSpc>
            </a:pPr>
            <a:endParaRPr lang="es-CL" sz="1200" dirty="0"/>
          </a:p>
          <a:p>
            <a:pPr algn="just"/>
            <a:endParaRPr lang="es-ES" sz="1600" dirty="0"/>
          </a:p>
          <a:p>
            <a:pPr algn="just"/>
            <a:endParaRPr lang="es-CL" dirty="0"/>
          </a:p>
          <a:p>
            <a:pPr marL="0" marR="0" indent="0" algn="just" defTabSz="914400" rtl="0" fontAlgn="auto" latinLnBrk="0" hangingPunct="0">
              <a:lnSpc>
                <a:spcPct val="100000"/>
              </a:lnSpc>
              <a:spcBef>
                <a:spcPts val="0"/>
              </a:spcBef>
              <a:spcAft>
                <a:spcPts val="0"/>
              </a:spcAft>
              <a:buClrTx/>
              <a:buSzTx/>
              <a:buFontTx/>
              <a:buNone/>
              <a:tabLst/>
            </a:pP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363262596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21</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smtClean="0"/>
              <a:t>3.         CONTEXTO ACTUAL</a:t>
            </a:r>
            <a:endParaRPr lang="es-CL" sz="2400" dirty="0"/>
          </a:p>
        </p:txBody>
      </p:sp>
      <p:sp>
        <p:nvSpPr>
          <p:cNvPr id="2" name="CuadroTexto 1">
            <a:extLst>
              <a:ext uri="{FF2B5EF4-FFF2-40B4-BE49-F238E27FC236}">
                <a16:creationId xmlns:a16="http://schemas.microsoft.com/office/drawing/2014/main" id="{54FF63A9-384D-25ED-A64E-DF1DE2B1E72A}"/>
              </a:ext>
            </a:extLst>
          </p:cNvPr>
          <p:cNvSpPr txBox="1"/>
          <p:nvPr/>
        </p:nvSpPr>
        <p:spPr>
          <a:xfrm>
            <a:off x="910743" y="805980"/>
            <a:ext cx="10488179" cy="509370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s-ES" sz="2000" b="1" dirty="0" smtClean="0"/>
              <a:t>III.- ASESORÍA PEDAGÓGICA: </a:t>
            </a:r>
          </a:p>
          <a:p>
            <a:pPr algn="just"/>
            <a:endParaRPr lang="es-ES" sz="1200" b="1" dirty="0" smtClean="0">
              <a:solidFill>
                <a:srgbClr val="FF0000"/>
              </a:solidFill>
            </a:endParaRPr>
          </a:p>
          <a:p>
            <a:pPr marL="265113" indent="-265113" algn="just">
              <a:lnSpc>
                <a:spcPct val="150000"/>
              </a:lnSpc>
              <a:buFont typeface="+mj-lt"/>
              <a:buAutoNum type="alphaUcPeriod"/>
            </a:pPr>
            <a:r>
              <a:rPr lang="es-ES" sz="1200" dirty="0"/>
              <a:t>NOMBRE / TÍTULO PROFESIONAL </a:t>
            </a:r>
            <a:r>
              <a:rPr lang="es-ES" sz="1200" dirty="0" smtClean="0"/>
              <a:t>/ GRADO ACADÉMICO / EXPERIENCIA:</a:t>
            </a:r>
          </a:p>
          <a:p>
            <a:pPr algn="just">
              <a:lnSpc>
                <a:spcPct val="150000"/>
              </a:lnSpc>
            </a:pPr>
            <a:endParaRPr lang="es-ES" sz="1200" dirty="0" smtClean="0"/>
          </a:p>
          <a:p>
            <a:pPr marL="171450" lvl="2" indent="-171450" algn="just">
              <a:lnSpc>
                <a:spcPct val="150000"/>
              </a:lnSpc>
              <a:buFont typeface="Arial" panose="020B0604020202020204" pitchFamily="34" charset="0"/>
              <a:buChar char="•"/>
            </a:pPr>
            <a:r>
              <a:rPr lang="es-ES" sz="1200" b="1" dirty="0" smtClean="0"/>
              <a:t>MARTA ALTAMIRANO VILLARROEL: </a:t>
            </a:r>
          </a:p>
          <a:p>
            <a:pPr marL="361950"/>
            <a:r>
              <a:rPr lang="es-ES" sz="1200" u="sng" dirty="0" smtClean="0"/>
              <a:t>TÍTULO PROFESIONAL</a:t>
            </a:r>
            <a:r>
              <a:rPr lang="es-ES" sz="1200" dirty="0" smtClean="0"/>
              <a:t>: </a:t>
            </a:r>
            <a:r>
              <a:rPr lang="es-CL" sz="3200" dirty="0" smtClean="0"/>
              <a:t> </a:t>
            </a:r>
            <a:r>
              <a:rPr lang="es-CL" sz="1200" dirty="0" smtClean="0">
                <a:solidFill>
                  <a:schemeClr val="tx1"/>
                </a:solidFill>
              </a:rPr>
              <a:t>TRADUCTOR – INTÉRPRETE INGLÉS/ESPAÑOL.  BACHILLER EN LENGUA INGLESA. LICENCIATURA EN LENGUA INGLESA (PUCV)</a:t>
            </a:r>
            <a:endParaRPr lang="es-CL" sz="1200" dirty="0">
              <a:solidFill>
                <a:schemeClr val="tx1"/>
              </a:solidFill>
            </a:endParaRPr>
          </a:p>
          <a:p>
            <a:pPr marL="361950"/>
            <a:r>
              <a:rPr lang="es-ES" sz="1200" u="sng" dirty="0" smtClean="0">
                <a:solidFill>
                  <a:schemeClr val="tx1"/>
                </a:solidFill>
              </a:rPr>
              <a:t>MAGÍSTER</a:t>
            </a:r>
            <a:r>
              <a:rPr lang="es-ES" sz="1200" dirty="0" smtClean="0">
                <a:solidFill>
                  <a:schemeClr val="tx1"/>
                </a:solidFill>
              </a:rPr>
              <a:t>: 	 </a:t>
            </a:r>
            <a:r>
              <a:rPr lang="es-MX" sz="1200" dirty="0" smtClean="0">
                <a:solidFill>
                  <a:schemeClr val="tx1"/>
                </a:solidFill>
              </a:rPr>
              <a:t>MAGÍSTER ENSEÑANZA DEL INGLÉS COMO LENGUA EXTRANJERA (UNAB). </a:t>
            </a:r>
            <a:r>
              <a:rPr lang="es-MX" sz="1200" dirty="0">
                <a:solidFill>
                  <a:schemeClr val="tx1"/>
                </a:solidFill>
              </a:rPr>
              <a:t>	</a:t>
            </a:r>
          </a:p>
          <a:p>
            <a:pPr marL="357188" lvl="4" indent="0" algn="just">
              <a:lnSpc>
                <a:spcPct val="150000"/>
              </a:lnSpc>
            </a:pPr>
            <a:r>
              <a:rPr lang="es-ES" sz="1200" u="sng" dirty="0" smtClean="0">
                <a:solidFill>
                  <a:schemeClr val="tx1"/>
                </a:solidFill>
              </a:rPr>
              <a:t>EXPERIENCIA ENAP</a:t>
            </a:r>
            <a:r>
              <a:rPr lang="es-ES" sz="1200" dirty="0" smtClean="0">
                <a:solidFill>
                  <a:schemeClr val="tx1"/>
                </a:solidFill>
              </a:rPr>
              <a:t>:	 </a:t>
            </a:r>
            <a:r>
              <a:rPr lang="es-ES" sz="1200" u="sng" dirty="0" smtClean="0">
                <a:solidFill>
                  <a:schemeClr val="tx1"/>
                </a:solidFill>
              </a:rPr>
              <a:t>COORDINADORA</a:t>
            </a:r>
            <a:r>
              <a:rPr lang="es-ES" sz="1200" dirty="0" smtClean="0">
                <a:solidFill>
                  <a:schemeClr val="tx1"/>
                </a:solidFill>
              </a:rPr>
              <a:t> Y </a:t>
            </a:r>
            <a:r>
              <a:rPr lang="es-ES" sz="1200" u="sng" dirty="0" smtClean="0">
                <a:solidFill>
                  <a:schemeClr val="tx1"/>
                </a:solidFill>
              </a:rPr>
              <a:t>DOCENTE</a:t>
            </a:r>
            <a:r>
              <a:rPr lang="es-ES" sz="1200" dirty="0" smtClean="0">
                <a:solidFill>
                  <a:schemeClr val="tx1"/>
                </a:solidFill>
              </a:rPr>
              <a:t> DESDE 2014 AL 2024 (INT CENTER).  </a:t>
            </a:r>
            <a:r>
              <a:rPr lang="es-ES" sz="1200" u="sng" dirty="0" smtClean="0">
                <a:solidFill>
                  <a:schemeClr val="tx1"/>
                </a:solidFill>
              </a:rPr>
              <a:t>ASESORÍA PEDAGÓGICA</a:t>
            </a:r>
            <a:r>
              <a:rPr lang="es-ES" sz="1200" dirty="0" smtClean="0">
                <a:solidFill>
                  <a:schemeClr val="tx1"/>
                </a:solidFill>
              </a:rPr>
              <a:t> (EVALUACIÓN) DESDE 2025 A LA FECHA.</a:t>
            </a:r>
          </a:p>
          <a:p>
            <a:pPr marL="171450" lvl="2" indent="-171450" algn="just">
              <a:lnSpc>
                <a:spcPct val="150000"/>
              </a:lnSpc>
              <a:buFont typeface="Arial" panose="020B0604020202020204" pitchFamily="34" charset="0"/>
              <a:buChar char="•"/>
            </a:pPr>
            <a:endParaRPr lang="es-ES" sz="1200" b="1" dirty="0" smtClean="0"/>
          </a:p>
          <a:p>
            <a:pPr marL="171450" lvl="2" indent="-171450" algn="just">
              <a:lnSpc>
                <a:spcPct val="150000"/>
              </a:lnSpc>
              <a:buFont typeface="Arial" panose="020B0604020202020204" pitchFamily="34" charset="0"/>
              <a:buChar char="•"/>
            </a:pPr>
            <a:r>
              <a:rPr lang="es-ES" sz="1200" b="1" dirty="0" smtClean="0"/>
              <a:t>MIGUEL NÚÑEZ VALENCIA:</a:t>
            </a:r>
          </a:p>
          <a:p>
            <a:pPr marL="357188" lvl="2" indent="0" algn="just">
              <a:lnSpc>
                <a:spcPct val="150000"/>
              </a:lnSpc>
            </a:pPr>
            <a:r>
              <a:rPr lang="es-ES" sz="1200" u="sng" dirty="0" smtClean="0">
                <a:solidFill>
                  <a:schemeClr val="tx1"/>
                </a:solidFill>
              </a:rPr>
              <a:t>TÍTULO PROFESIONAL</a:t>
            </a:r>
            <a:r>
              <a:rPr lang="es-ES" sz="1200" dirty="0" smtClean="0">
                <a:solidFill>
                  <a:schemeClr val="tx1"/>
                </a:solidFill>
              </a:rPr>
              <a:t>: PROFESOR DE CASTELLANO (UPLA)</a:t>
            </a:r>
          </a:p>
          <a:p>
            <a:pPr marL="1793875" lvl="2" indent="-1436688" algn="just">
              <a:lnSpc>
                <a:spcPct val="150000"/>
              </a:lnSpc>
            </a:pPr>
            <a:r>
              <a:rPr lang="es-ES" sz="1200" u="sng" dirty="0" smtClean="0">
                <a:solidFill>
                  <a:schemeClr val="tx1"/>
                </a:solidFill>
              </a:rPr>
              <a:t>MAGÍSTER</a:t>
            </a:r>
            <a:r>
              <a:rPr lang="es-ES" sz="1200" dirty="0" smtClean="0">
                <a:solidFill>
                  <a:schemeClr val="tx1"/>
                </a:solidFill>
              </a:rPr>
              <a:t>:	</a:t>
            </a:r>
            <a:r>
              <a:rPr lang="es-MX" sz="1200" dirty="0" smtClean="0">
                <a:solidFill>
                  <a:schemeClr val="tx1"/>
                </a:solidFill>
              </a:rPr>
              <a:t>MÁSTER EN INVESTIGACIÓN EN EDUCACIÓN MENCIÓN CURRÍCULUM E INNOVACIÓN EDUCATIVA (UNIVERSIDAD AUTÓNOMA DE BARCELONA, ESPAÑA)</a:t>
            </a:r>
            <a:endParaRPr lang="es-ES" sz="1200" dirty="0" smtClean="0">
              <a:solidFill>
                <a:schemeClr val="tx1"/>
              </a:solidFill>
            </a:endParaRPr>
          </a:p>
          <a:p>
            <a:pPr marL="357188" lvl="2" indent="0" algn="just">
              <a:lnSpc>
                <a:spcPct val="150000"/>
              </a:lnSpc>
            </a:pPr>
            <a:r>
              <a:rPr lang="es-ES" sz="1200" u="sng" dirty="0" smtClean="0">
                <a:solidFill>
                  <a:schemeClr val="tx1"/>
                </a:solidFill>
              </a:rPr>
              <a:t>EXPERIENCIA ENAP</a:t>
            </a:r>
            <a:r>
              <a:rPr lang="es-ES" sz="1200" dirty="0" smtClean="0">
                <a:solidFill>
                  <a:schemeClr val="tx1"/>
                </a:solidFill>
              </a:rPr>
              <a:t>:  	</a:t>
            </a:r>
            <a:r>
              <a:rPr lang="es-ES" sz="1200" u="sng" dirty="0" smtClean="0">
                <a:solidFill>
                  <a:schemeClr val="tx1"/>
                </a:solidFill>
              </a:rPr>
              <a:t>DOCENTE</a:t>
            </a:r>
            <a:r>
              <a:rPr lang="es-ES" sz="1200" dirty="0" smtClean="0">
                <a:solidFill>
                  <a:schemeClr val="tx1"/>
                </a:solidFill>
              </a:rPr>
              <a:t> DESDE 2023 A LA FECHA. </a:t>
            </a:r>
            <a:r>
              <a:rPr lang="es-ES" sz="1200" u="sng" dirty="0" smtClean="0">
                <a:solidFill>
                  <a:schemeClr val="tx1"/>
                </a:solidFill>
              </a:rPr>
              <a:t>ASESORÍA PEDAGÓGICA</a:t>
            </a:r>
            <a:r>
              <a:rPr lang="es-ES" sz="1200" dirty="0" smtClean="0">
                <a:solidFill>
                  <a:schemeClr val="tx1"/>
                </a:solidFill>
              </a:rPr>
              <a:t> (CURRICULAR) DESDE 2025 A LA FECHA.</a:t>
            </a:r>
          </a:p>
          <a:p>
            <a:pPr lvl="2" indent="0" algn="just">
              <a:lnSpc>
                <a:spcPct val="150000"/>
              </a:lnSpc>
            </a:pPr>
            <a:endParaRPr lang="es-ES" sz="1000" dirty="0" smtClean="0"/>
          </a:p>
          <a:p>
            <a:pPr marL="171450" lvl="2" indent="-171450" algn="just">
              <a:lnSpc>
                <a:spcPct val="150000"/>
              </a:lnSpc>
              <a:buFont typeface="Arial" panose="020B0604020202020204" pitchFamily="34" charset="0"/>
              <a:buChar char="•"/>
            </a:pPr>
            <a:r>
              <a:rPr lang="es-MX" sz="1200" b="1" dirty="0" smtClean="0"/>
              <a:t>DORIS GONZÁLEZ BOTELLO:</a:t>
            </a:r>
          </a:p>
          <a:p>
            <a:pPr lvl="2" indent="0" algn="just">
              <a:lnSpc>
                <a:spcPct val="150000"/>
              </a:lnSpc>
            </a:pPr>
            <a:r>
              <a:rPr lang="es-MX" sz="1200" dirty="0">
                <a:solidFill>
                  <a:schemeClr val="tx1"/>
                </a:solidFill>
              </a:rPr>
              <a:t> </a:t>
            </a:r>
            <a:r>
              <a:rPr lang="es-MX" sz="1200" dirty="0" smtClean="0">
                <a:solidFill>
                  <a:schemeClr val="tx1"/>
                </a:solidFill>
              </a:rPr>
              <a:t>        </a:t>
            </a:r>
            <a:r>
              <a:rPr lang="es-MX" sz="1200" u="sng" dirty="0" smtClean="0">
                <a:solidFill>
                  <a:schemeClr val="tx1"/>
                </a:solidFill>
              </a:rPr>
              <a:t>TÍTULO PROFESIONAL</a:t>
            </a:r>
            <a:r>
              <a:rPr lang="es-MX" sz="1200" dirty="0" smtClean="0">
                <a:solidFill>
                  <a:schemeClr val="tx1"/>
                </a:solidFill>
              </a:rPr>
              <a:t>:   </a:t>
            </a:r>
            <a:r>
              <a:rPr lang="es-MX" sz="1200" u="sng" dirty="0" smtClean="0">
                <a:solidFill>
                  <a:schemeClr val="tx1"/>
                </a:solidFill>
              </a:rPr>
              <a:t>PROFESORA DE ESTADO EN INGLÉS (U. DE CHILE)</a:t>
            </a:r>
          </a:p>
          <a:p>
            <a:pPr lvl="2" indent="0" algn="just">
              <a:lnSpc>
                <a:spcPct val="150000"/>
              </a:lnSpc>
            </a:pPr>
            <a:r>
              <a:rPr lang="es-MX" sz="1200" dirty="0" smtClean="0">
                <a:solidFill>
                  <a:schemeClr val="tx1"/>
                </a:solidFill>
              </a:rPr>
              <a:t>         </a:t>
            </a:r>
            <a:r>
              <a:rPr lang="es-MX" sz="1200" u="sng" dirty="0" smtClean="0">
                <a:solidFill>
                  <a:schemeClr val="tx1"/>
                </a:solidFill>
              </a:rPr>
              <a:t>EXPERIENCIA </a:t>
            </a:r>
            <a:r>
              <a:rPr lang="es-MX" sz="1200" u="sng" dirty="0">
                <a:solidFill>
                  <a:schemeClr val="tx1"/>
                </a:solidFill>
              </a:rPr>
              <a:t>ENAP</a:t>
            </a:r>
            <a:r>
              <a:rPr lang="es-MX" sz="1200" dirty="0">
                <a:solidFill>
                  <a:schemeClr val="tx1"/>
                </a:solidFill>
              </a:rPr>
              <a:t>:  </a:t>
            </a:r>
            <a:r>
              <a:rPr lang="es-MX" sz="1200" dirty="0" smtClean="0">
                <a:solidFill>
                  <a:schemeClr val="tx1"/>
                </a:solidFill>
              </a:rPr>
              <a:t>     </a:t>
            </a:r>
            <a:r>
              <a:rPr lang="es-MX" sz="1200" u="sng" dirty="0" smtClean="0">
                <a:solidFill>
                  <a:schemeClr val="tx1"/>
                </a:solidFill>
              </a:rPr>
              <a:t>DOCENTE </a:t>
            </a:r>
            <a:r>
              <a:rPr lang="es-MX" sz="1200" u="sng" dirty="0">
                <a:solidFill>
                  <a:schemeClr val="tx1"/>
                </a:solidFill>
              </a:rPr>
              <a:t>DESDE </a:t>
            </a:r>
            <a:r>
              <a:rPr lang="es-MX" sz="1200" u="sng" dirty="0" smtClean="0">
                <a:solidFill>
                  <a:schemeClr val="tx1"/>
                </a:solidFill>
              </a:rPr>
              <a:t>1988 AL 1998.  ASESORÍA </a:t>
            </a:r>
            <a:r>
              <a:rPr lang="es-MX" sz="1200" u="sng" dirty="0">
                <a:solidFill>
                  <a:schemeClr val="tx1"/>
                </a:solidFill>
              </a:rPr>
              <a:t>PEDAGÓGICA </a:t>
            </a:r>
            <a:r>
              <a:rPr lang="es-MX" sz="1200" u="sng" dirty="0" smtClean="0">
                <a:solidFill>
                  <a:schemeClr val="tx1"/>
                </a:solidFill>
              </a:rPr>
              <a:t>(INGLÉS) </a:t>
            </a:r>
            <a:r>
              <a:rPr lang="es-MX" sz="1200" u="sng" dirty="0">
                <a:solidFill>
                  <a:schemeClr val="tx1"/>
                </a:solidFill>
              </a:rPr>
              <a:t>DESDE </a:t>
            </a:r>
            <a:r>
              <a:rPr lang="es-MX" sz="1200" u="sng" dirty="0" smtClean="0">
                <a:solidFill>
                  <a:schemeClr val="tx1"/>
                </a:solidFill>
              </a:rPr>
              <a:t>2014 </a:t>
            </a:r>
            <a:r>
              <a:rPr lang="es-MX" sz="1200" u="sng" dirty="0">
                <a:solidFill>
                  <a:schemeClr val="tx1"/>
                </a:solidFill>
              </a:rPr>
              <a:t>A LA FECHA</a:t>
            </a:r>
            <a:r>
              <a:rPr lang="es-MX" sz="1200" u="sng" dirty="0" smtClean="0">
                <a:solidFill>
                  <a:schemeClr val="tx1"/>
                </a:solidFill>
              </a:rPr>
              <a:t>.</a:t>
            </a: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56106509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22</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smtClean="0"/>
              <a:t>3.         CONTEXTO ACTUAL</a:t>
            </a:r>
            <a:endParaRPr lang="es-CL" sz="2400" dirty="0"/>
          </a:p>
        </p:txBody>
      </p:sp>
      <p:sp>
        <p:nvSpPr>
          <p:cNvPr id="2" name="CuadroTexto 1">
            <a:extLst>
              <a:ext uri="{FF2B5EF4-FFF2-40B4-BE49-F238E27FC236}">
                <a16:creationId xmlns:a16="http://schemas.microsoft.com/office/drawing/2014/main" id="{54FF63A9-384D-25ED-A64E-DF1DE2B1E72A}"/>
              </a:ext>
            </a:extLst>
          </p:cNvPr>
          <p:cNvSpPr txBox="1"/>
          <p:nvPr/>
        </p:nvSpPr>
        <p:spPr>
          <a:xfrm>
            <a:off x="910743" y="805980"/>
            <a:ext cx="10488179" cy="498597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s-ES" sz="2000" b="1" dirty="0" smtClean="0"/>
              <a:t>III.- ASESORÍA PEDAGÓGICA: </a:t>
            </a:r>
          </a:p>
          <a:p>
            <a:pPr algn="just"/>
            <a:endParaRPr lang="es-ES" sz="1200" b="1" dirty="0" smtClean="0">
              <a:solidFill>
                <a:srgbClr val="FF0000"/>
              </a:solidFill>
            </a:endParaRPr>
          </a:p>
          <a:p>
            <a:pPr marL="265113" indent="-265113" algn="just">
              <a:lnSpc>
                <a:spcPct val="150000"/>
              </a:lnSpc>
              <a:buFont typeface="+mj-lt"/>
              <a:buAutoNum type="alphaUcPeriod"/>
            </a:pPr>
            <a:r>
              <a:rPr lang="es-ES" sz="1200" dirty="0"/>
              <a:t>NOMBRE / TÍTULO PROFESIONAL </a:t>
            </a:r>
            <a:r>
              <a:rPr lang="es-ES" sz="1200" dirty="0" smtClean="0"/>
              <a:t>/ GRADO ACADÉMICO / EXPERIENCIA:</a:t>
            </a:r>
          </a:p>
          <a:p>
            <a:pPr algn="just">
              <a:lnSpc>
                <a:spcPct val="150000"/>
              </a:lnSpc>
            </a:pPr>
            <a:endParaRPr lang="es-ES" sz="1200" dirty="0" smtClean="0"/>
          </a:p>
          <a:p>
            <a:pPr marL="171450" lvl="2" indent="-171450" algn="just">
              <a:lnSpc>
                <a:spcPct val="150000"/>
              </a:lnSpc>
              <a:buFont typeface="Arial" panose="020B0604020202020204" pitchFamily="34" charset="0"/>
              <a:buChar char="•"/>
            </a:pPr>
            <a:r>
              <a:rPr lang="es-ES" sz="1200" b="1" dirty="0" smtClean="0"/>
              <a:t>DRAGO CHAGAY HERNÁNDEZ: </a:t>
            </a:r>
          </a:p>
          <a:p>
            <a:pPr lvl="2" indent="0" algn="just">
              <a:lnSpc>
                <a:spcPct val="150000"/>
              </a:lnSpc>
            </a:pPr>
            <a:endParaRPr lang="es-ES" sz="1200" b="1" dirty="0" smtClean="0"/>
          </a:p>
          <a:p>
            <a:pPr marL="361950"/>
            <a:r>
              <a:rPr lang="es-ES" sz="1200" u="sng" dirty="0" smtClean="0"/>
              <a:t>TÍTULO PROFESIONAL</a:t>
            </a:r>
            <a:r>
              <a:rPr lang="es-ES" sz="1200" dirty="0" smtClean="0"/>
              <a:t>:  PROFESOR DE ESTADO EN EDUCACIÓN FÍSICA (UPLA</a:t>
            </a:r>
            <a:r>
              <a:rPr lang="es-CL" sz="1200" dirty="0" smtClean="0">
                <a:solidFill>
                  <a:schemeClr val="tx1"/>
                </a:solidFill>
              </a:rPr>
              <a:t>).</a:t>
            </a:r>
            <a:endParaRPr lang="es-CL" sz="1200" dirty="0">
              <a:solidFill>
                <a:schemeClr val="tx1"/>
              </a:solidFill>
            </a:endParaRPr>
          </a:p>
          <a:p>
            <a:pPr marL="1793875" indent="-1431925"/>
            <a:r>
              <a:rPr lang="es-ES" sz="1200" u="sng" dirty="0" smtClean="0">
                <a:solidFill>
                  <a:schemeClr val="tx1"/>
                </a:solidFill>
              </a:rPr>
              <a:t>MAGÍSTER</a:t>
            </a:r>
            <a:r>
              <a:rPr lang="es-ES" sz="1200" dirty="0" smtClean="0">
                <a:solidFill>
                  <a:schemeClr val="tx1"/>
                </a:solidFill>
              </a:rPr>
              <a:t>: 	 </a:t>
            </a:r>
            <a:r>
              <a:rPr lang="es-MX" sz="1200" dirty="0" smtClean="0">
                <a:solidFill>
                  <a:schemeClr val="tx1"/>
                </a:solidFill>
              </a:rPr>
              <a:t>MAGÍSTER </a:t>
            </a:r>
            <a:r>
              <a:rPr lang="es-MX" sz="1200" dirty="0">
                <a:solidFill>
                  <a:schemeClr val="tx1"/>
                </a:solidFill>
              </a:rPr>
              <a:t>EN DISEÑO Y COMUNICACIÓN MULTIMEDIA (</a:t>
            </a:r>
            <a:r>
              <a:rPr lang="es-MX" sz="1200" dirty="0" smtClean="0">
                <a:solidFill>
                  <a:schemeClr val="tx1"/>
                </a:solidFill>
              </a:rPr>
              <a:t>UMARÍTIMA</a:t>
            </a:r>
            <a:r>
              <a:rPr lang="es-MX" sz="1200" dirty="0">
                <a:solidFill>
                  <a:schemeClr val="tx1"/>
                </a:solidFill>
              </a:rPr>
              <a:t>). </a:t>
            </a:r>
            <a:r>
              <a:rPr lang="es-MX" sz="1200" dirty="0" smtClean="0">
                <a:solidFill>
                  <a:schemeClr val="tx1"/>
                </a:solidFill>
              </a:rPr>
              <a:t>MAGÍSTER EN LIDERAZGO Y GESTIÓN DE ORGANIZACIONES (PUCV).  </a:t>
            </a:r>
          </a:p>
          <a:p>
            <a:pPr marL="357188" lvl="4" indent="0" algn="just">
              <a:lnSpc>
                <a:spcPct val="150000"/>
              </a:lnSpc>
            </a:pPr>
            <a:r>
              <a:rPr lang="es-ES" sz="1200" u="sng" dirty="0" smtClean="0">
                <a:solidFill>
                  <a:schemeClr val="tx1"/>
                </a:solidFill>
              </a:rPr>
              <a:t>EXPERIENCIA ENAP</a:t>
            </a:r>
            <a:r>
              <a:rPr lang="es-ES" sz="1200" dirty="0" smtClean="0">
                <a:solidFill>
                  <a:schemeClr val="tx1"/>
                </a:solidFill>
              </a:rPr>
              <a:t>:	</a:t>
            </a:r>
            <a:r>
              <a:rPr lang="es-ES" sz="1200" u="sng" dirty="0" smtClean="0">
                <a:solidFill>
                  <a:schemeClr val="tx1"/>
                </a:solidFill>
              </a:rPr>
              <a:t>DOCENTE</a:t>
            </a:r>
            <a:r>
              <a:rPr lang="es-ES" sz="1200" dirty="0" smtClean="0">
                <a:solidFill>
                  <a:schemeClr val="tx1"/>
                </a:solidFill>
              </a:rPr>
              <a:t> DESDE 1995 A LA FECHA.  </a:t>
            </a:r>
            <a:r>
              <a:rPr lang="es-ES" sz="1200" u="sng" dirty="0" smtClean="0">
                <a:solidFill>
                  <a:schemeClr val="tx1"/>
                </a:solidFill>
              </a:rPr>
              <a:t>ASESORÍA PEDAGÓGICA</a:t>
            </a:r>
            <a:r>
              <a:rPr lang="es-ES" sz="1200" dirty="0" smtClean="0">
                <a:solidFill>
                  <a:schemeClr val="tx1"/>
                </a:solidFill>
              </a:rPr>
              <a:t> (ED. FÍSICA) DESDE 2001 A LA FECHA.</a:t>
            </a:r>
          </a:p>
          <a:p>
            <a:pPr marL="171450" lvl="2" indent="-171450" algn="just">
              <a:lnSpc>
                <a:spcPct val="150000"/>
              </a:lnSpc>
              <a:buFont typeface="Arial" panose="020B0604020202020204" pitchFamily="34" charset="0"/>
              <a:buChar char="•"/>
            </a:pPr>
            <a:endParaRPr lang="es-ES" sz="1200" b="1" dirty="0" smtClean="0"/>
          </a:p>
          <a:p>
            <a:pPr marL="171450" lvl="2" indent="-171450" algn="just">
              <a:lnSpc>
                <a:spcPct val="150000"/>
              </a:lnSpc>
              <a:buFont typeface="Arial" panose="020B0604020202020204" pitchFamily="34" charset="0"/>
              <a:buChar char="•"/>
            </a:pPr>
            <a:r>
              <a:rPr lang="es-ES" sz="1200" b="1" dirty="0" smtClean="0"/>
              <a:t>MARCELA GUZMÁN SOLIS:</a:t>
            </a:r>
          </a:p>
          <a:p>
            <a:pPr marL="357188" lvl="2" indent="0" algn="just">
              <a:lnSpc>
                <a:spcPct val="150000"/>
              </a:lnSpc>
            </a:pPr>
            <a:r>
              <a:rPr lang="es-ES" sz="1200" u="sng" dirty="0" smtClean="0">
                <a:solidFill>
                  <a:schemeClr val="tx1"/>
                </a:solidFill>
              </a:rPr>
              <a:t>TÍTULO PROFESIONAL</a:t>
            </a:r>
            <a:r>
              <a:rPr lang="es-ES" sz="1200" dirty="0" smtClean="0">
                <a:solidFill>
                  <a:schemeClr val="tx1"/>
                </a:solidFill>
              </a:rPr>
              <a:t>:  PROFESORA DE EDUCACIÓN FÍSICA (UPLA).</a:t>
            </a:r>
          </a:p>
          <a:p>
            <a:pPr marL="1793875" lvl="2" indent="-1436688" algn="just">
              <a:lnSpc>
                <a:spcPct val="150000"/>
              </a:lnSpc>
            </a:pPr>
            <a:r>
              <a:rPr lang="es-ES" sz="1200" u="sng" dirty="0" smtClean="0">
                <a:solidFill>
                  <a:schemeClr val="tx1"/>
                </a:solidFill>
              </a:rPr>
              <a:t>MAGÍSTER</a:t>
            </a:r>
            <a:r>
              <a:rPr lang="es-ES" sz="1200" dirty="0" smtClean="0">
                <a:solidFill>
                  <a:schemeClr val="tx1"/>
                </a:solidFill>
              </a:rPr>
              <a:t>:	</a:t>
            </a:r>
            <a:r>
              <a:rPr lang="es-MX" sz="1200" dirty="0" smtClean="0">
                <a:solidFill>
                  <a:schemeClr val="tx1"/>
                </a:solidFill>
              </a:rPr>
              <a:t>MAGÍSTER EN ACTIVIDAD FÍSICA PARA LA SALUD (PUCV).</a:t>
            </a:r>
            <a:endParaRPr lang="es-ES" sz="1200" dirty="0" smtClean="0">
              <a:solidFill>
                <a:schemeClr val="tx1"/>
              </a:solidFill>
            </a:endParaRPr>
          </a:p>
          <a:p>
            <a:pPr marL="357188" lvl="2" indent="0" algn="just">
              <a:lnSpc>
                <a:spcPct val="150000"/>
              </a:lnSpc>
            </a:pPr>
            <a:r>
              <a:rPr lang="es-ES" sz="1200" u="sng" dirty="0" smtClean="0">
                <a:solidFill>
                  <a:schemeClr val="tx1"/>
                </a:solidFill>
              </a:rPr>
              <a:t>EXPERIENCIA ENAP</a:t>
            </a:r>
            <a:r>
              <a:rPr lang="es-ES" sz="1200" dirty="0" smtClean="0">
                <a:solidFill>
                  <a:schemeClr val="tx1"/>
                </a:solidFill>
              </a:rPr>
              <a:t>:  	</a:t>
            </a:r>
            <a:r>
              <a:rPr lang="es-ES" sz="1200" u="sng" dirty="0" smtClean="0">
                <a:solidFill>
                  <a:schemeClr val="tx1"/>
                </a:solidFill>
              </a:rPr>
              <a:t>DOCENTE</a:t>
            </a:r>
            <a:r>
              <a:rPr lang="es-ES" sz="1200" dirty="0" smtClean="0">
                <a:solidFill>
                  <a:schemeClr val="tx1"/>
                </a:solidFill>
              </a:rPr>
              <a:t> DESDE 2020 A LA FECHA. </a:t>
            </a:r>
            <a:r>
              <a:rPr lang="es-ES" sz="1200" u="sng" dirty="0" smtClean="0">
                <a:solidFill>
                  <a:schemeClr val="tx1"/>
                </a:solidFill>
              </a:rPr>
              <a:t>ASESORÍA PEDAGÓGICA</a:t>
            </a:r>
            <a:r>
              <a:rPr lang="es-ES" sz="1200" dirty="0" smtClean="0">
                <a:solidFill>
                  <a:schemeClr val="tx1"/>
                </a:solidFill>
              </a:rPr>
              <a:t> (ED. FÍSICA) DESDE 2022 A LA FECHA</a:t>
            </a:r>
            <a:r>
              <a:rPr lang="es-ES" sz="1200" dirty="0" smtClean="0">
                <a:solidFill>
                  <a:schemeClr val="tx1"/>
                </a:solidFill>
              </a:rPr>
              <a:t>.</a:t>
            </a:r>
            <a:endParaRPr lang="es-CL" sz="1200" dirty="0" smtClean="0"/>
          </a:p>
          <a:p>
            <a:pPr lvl="2" indent="0" algn="just">
              <a:lnSpc>
                <a:spcPct val="150000"/>
              </a:lnSpc>
            </a:pPr>
            <a:endParaRPr lang="es-CL" sz="1200" dirty="0"/>
          </a:p>
          <a:p>
            <a:pPr algn="just"/>
            <a:endParaRPr lang="es-ES" sz="1600" dirty="0"/>
          </a:p>
          <a:p>
            <a:pPr algn="just"/>
            <a:endParaRPr lang="es-CL" dirty="0"/>
          </a:p>
          <a:p>
            <a:pPr marL="0" marR="0" indent="0" algn="just" defTabSz="914400" rtl="0" fontAlgn="auto" latinLnBrk="0" hangingPunct="0">
              <a:lnSpc>
                <a:spcPct val="100000"/>
              </a:lnSpc>
              <a:spcBef>
                <a:spcPts val="0"/>
              </a:spcBef>
              <a:spcAft>
                <a:spcPts val="0"/>
              </a:spcAft>
              <a:buClrTx/>
              <a:buSzTx/>
              <a:buFontTx/>
              <a:buNone/>
              <a:tabLst/>
            </a:pP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3153401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23</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smtClean="0"/>
              <a:t>3.         CONTEXTO ACTUAL</a:t>
            </a:r>
            <a:endParaRPr lang="es-CL" sz="2400" dirty="0"/>
          </a:p>
        </p:txBody>
      </p:sp>
      <p:sp>
        <p:nvSpPr>
          <p:cNvPr id="2" name="CuadroTexto 1">
            <a:extLst>
              <a:ext uri="{FF2B5EF4-FFF2-40B4-BE49-F238E27FC236}">
                <a16:creationId xmlns:a16="http://schemas.microsoft.com/office/drawing/2014/main" id="{54FF63A9-384D-25ED-A64E-DF1DE2B1E72A}"/>
              </a:ext>
            </a:extLst>
          </p:cNvPr>
          <p:cNvSpPr txBox="1"/>
          <p:nvPr/>
        </p:nvSpPr>
        <p:spPr>
          <a:xfrm>
            <a:off x="1082563" y="747143"/>
            <a:ext cx="9867056" cy="358559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lang="es-ES" sz="2000" b="1" dirty="0" smtClean="0"/>
              <a:t>III.- ASESORÍA PEDAGÓGICA: </a:t>
            </a:r>
          </a:p>
          <a:p>
            <a:endParaRPr lang="es-ES" sz="1400" b="1" dirty="0" smtClean="0">
              <a:solidFill>
                <a:srgbClr val="FF0000"/>
              </a:solidFill>
            </a:endParaRPr>
          </a:p>
          <a:p>
            <a:pPr marL="228600" indent="-228600" defTabSz="179388">
              <a:lnSpc>
                <a:spcPct val="150000"/>
              </a:lnSpc>
              <a:buAutoNum type="alphaUcPeriod" startAt="2"/>
            </a:pPr>
            <a:r>
              <a:rPr lang="es-CL" sz="1200" dirty="0" smtClean="0"/>
              <a:t>COBERTURA </a:t>
            </a:r>
            <a:r>
              <a:rPr lang="es-CL" sz="1200" dirty="0"/>
              <a:t>DE SUPERVISIONES DE CLASES POR ASESORÍA </a:t>
            </a:r>
            <a:r>
              <a:rPr lang="es-CL" sz="1200" dirty="0" smtClean="0"/>
              <a:t>PEDAGÓGICA</a:t>
            </a:r>
            <a:r>
              <a:rPr lang="es-CL" sz="1200" dirty="0" smtClean="0"/>
              <a:t>: (al mes de mayo)</a:t>
            </a:r>
            <a:endParaRPr lang="es-CL" sz="1200" dirty="0" smtClean="0"/>
          </a:p>
          <a:p>
            <a:pPr defTabSz="179388">
              <a:lnSpc>
                <a:spcPct val="150000"/>
              </a:lnSpc>
            </a:pPr>
            <a:r>
              <a:rPr lang="es-CL" sz="1400" dirty="0"/>
              <a:t>	</a:t>
            </a:r>
            <a:r>
              <a:rPr lang="es-CL" sz="1400" dirty="0" smtClean="0"/>
              <a:t>- </a:t>
            </a:r>
            <a:r>
              <a:rPr lang="es-CL" sz="1400" b="1" dirty="0" smtClean="0">
                <a:solidFill>
                  <a:schemeClr val="tx1"/>
                </a:solidFill>
              </a:rPr>
              <a:t>Área Académica</a:t>
            </a:r>
            <a:r>
              <a:rPr lang="es-CL" sz="1400" dirty="0" smtClean="0">
                <a:solidFill>
                  <a:schemeClr val="tx1"/>
                </a:solidFill>
              </a:rPr>
              <a:t>: 18 de 20, equivalente al 90%. </a:t>
            </a:r>
          </a:p>
          <a:p>
            <a:pPr defTabSz="179388">
              <a:lnSpc>
                <a:spcPct val="150000"/>
              </a:lnSpc>
            </a:pPr>
            <a:r>
              <a:rPr lang="es-MX" sz="1400" dirty="0">
                <a:solidFill>
                  <a:schemeClr val="tx1"/>
                </a:solidFill>
              </a:rPr>
              <a:t>	 </a:t>
            </a:r>
            <a:r>
              <a:rPr lang="es-MX" sz="1400" dirty="0" smtClean="0">
                <a:solidFill>
                  <a:schemeClr val="tx1"/>
                </a:solidFill>
              </a:rPr>
              <a:t> - Cátedra de Inglés: 20, equivalente al 90%.</a:t>
            </a:r>
            <a:r>
              <a:rPr lang="es-MX" sz="1400" dirty="0">
                <a:solidFill>
                  <a:schemeClr val="tx1"/>
                </a:solidFill>
              </a:rPr>
              <a:t>	</a:t>
            </a:r>
            <a:r>
              <a:rPr lang="es-MX" sz="1400" dirty="0" smtClean="0">
                <a:solidFill>
                  <a:schemeClr val="tx1"/>
                </a:solidFill>
              </a:rPr>
              <a:t>	</a:t>
            </a:r>
            <a:endParaRPr lang="es-CL" sz="1400" dirty="0" smtClean="0">
              <a:solidFill>
                <a:schemeClr val="tx1"/>
              </a:solidFill>
            </a:endParaRPr>
          </a:p>
          <a:p>
            <a:pPr defTabSz="179388">
              <a:lnSpc>
                <a:spcPct val="150000"/>
              </a:lnSpc>
            </a:pPr>
            <a:r>
              <a:rPr lang="es-MX" sz="1400" dirty="0">
                <a:solidFill>
                  <a:schemeClr val="tx1"/>
                </a:solidFill>
              </a:rPr>
              <a:t>	</a:t>
            </a:r>
            <a:r>
              <a:rPr lang="es-MX" sz="1400" dirty="0" smtClean="0">
                <a:solidFill>
                  <a:schemeClr val="tx1"/>
                </a:solidFill>
              </a:rPr>
              <a:t>- </a:t>
            </a:r>
            <a:r>
              <a:rPr lang="es-MX" sz="1400" b="1" dirty="0" smtClean="0">
                <a:solidFill>
                  <a:schemeClr val="tx1"/>
                </a:solidFill>
              </a:rPr>
              <a:t>Área Deportiva</a:t>
            </a:r>
            <a:r>
              <a:rPr lang="es-MX" sz="1400" dirty="0" smtClean="0">
                <a:solidFill>
                  <a:schemeClr val="tx1"/>
                </a:solidFill>
              </a:rPr>
              <a:t>: 9 de 16, Equivalente al 56%.</a:t>
            </a:r>
            <a:endParaRPr lang="es-CL" sz="1400" dirty="0" smtClean="0">
              <a:solidFill>
                <a:schemeClr val="tx1"/>
              </a:solidFill>
            </a:endParaRPr>
          </a:p>
          <a:p>
            <a:pPr lvl="2" indent="0">
              <a:lnSpc>
                <a:spcPct val="150000"/>
              </a:lnSpc>
            </a:pPr>
            <a:endParaRPr lang="es-CL" sz="800" dirty="0" smtClean="0"/>
          </a:p>
          <a:p>
            <a:pPr lvl="2" indent="0">
              <a:lnSpc>
                <a:spcPct val="150000"/>
              </a:lnSpc>
            </a:pPr>
            <a:endParaRPr lang="es-CL" sz="800" dirty="0"/>
          </a:p>
          <a:p>
            <a:pPr lvl="2" indent="0">
              <a:lnSpc>
                <a:spcPct val="150000"/>
              </a:lnSpc>
            </a:pPr>
            <a:endParaRPr lang="es-CL" sz="1200" dirty="0" smtClean="0"/>
          </a:p>
          <a:p>
            <a:pPr lvl="2" indent="0">
              <a:lnSpc>
                <a:spcPct val="150000"/>
              </a:lnSpc>
            </a:pPr>
            <a:endParaRPr lang="es-CL" sz="1200" dirty="0"/>
          </a:p>
          <a:p>
            <a:endParaRPr lang="es-ES" sz="1600" dirty="0"/>
          </a:p>
          <a:p>
            <a:pPr algn="just"/>
            <a:endParaRPr lang="es-CL" dirty="0"/>
          </a:p>
          <a:p>
            <a:pPr marL="0" marR="0" indent="0" algn="just" defTabSz="914400" rtl="0" fontAlgn="auto" latinLnBrk="0" hangingPunct="0">
              <a:lnSpc>
                <a:spcPct val="100000"/>
              </a:lnSpc>
              <a:spcBef>
                <a:spcPts val="0"/>
              </a:spcBef>
              <a:spcAft>
                <a:spcPts val="0"/>
              </a:spcAft>
              <a:buClrTx/>
              <a:buSzTx/>
              <a:buFontTx/>
              <a:buNone/>
              <a:tabLst/>
            </a:pP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23490210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24</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smtClean="0"/>
              <a:t>3.         CONTEXTO ACTUAL</a:t>
            </a:r>
            <a:endParaRPr lang="es-CL" sz="2400" dirty="0"/>
          </a:p>
        </p:txBody>
      </p:sp>
      <p:sp>
        <p:nvSpPr>
          <p:cNvPr id="2" name="CuadroTexto 1">
            <a:extLst>
              <a:ext uri="{FF2B5EF4-FFF2-40B4-BE49-F238E27FC236}">
                <a16:creationId xmlns:a16="http://schemas.microsoft.com/office/drawing/2014/main" id="{54FF63A9-384D-25ED-A64E-DF1DE2B1E72A}"/>
              </a:ext>
            </a:extLst>
          </p:cNvPr>
          <p:cNvSpPr txBox="1"/>
          <p:nvPr/>
        </p:nvSpPr>
        <p:spPr>
          <a:xfrm>
            <a:off x="1137240" y="1017293"/>
            <a:ext cx="10143336" cy="504753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s-ES" b="1" dirty="0" smtClean="0"/>
              <a:t>IV</a:t>
            </a:r>
            <a:r>
              <a:rPr lang="es-ES" b="1" dirty="0"/>
              <a:t>.- </a:t>
            </a:r>
            <a:r>
              <a:rPr lang="es-ES" b="1" dirty="0" smtClean="0"/>
              <a:t>INFRAESTRUCTURA: </a:t>
            </a:r>
          </a:p>
          <a:p>
            <a:pPr algn="just"/>
            <a:r>
              <a:rPr lang="es-ES" sz="1600" b="1" dirty="0" smtClean="0"/>
              <a:t>A. PROPIA </a:t>
            </a:r>
            <a:r>
              <a:rPr lang="es-ES" sz="1600" b="1" dirty="0"/>
              <a:t>DE LA UNIDAD </a:t>
            </a:r>
            <a:r>
              <a:rPr lang="es-ES" sz="1600" b="1" dirty="0" smtClean="0"/>
              <a:t>EJECUTORA (NOVEDADES).</a:t>
            </a:r>
          </a:p>
          <a:p>
            <a:pPr algn="just">
              <a:lnSpc>
                <a:spcPct val="150000"/>
              </a:lnSpc>
            </a:pPr>
            <a:r>
              <a:rPr lang="es-ES" sz="1600" b="1" u="sng" dirty="0" smtClean="0">
                <a:solidFill>
                  <a:schemeClr val="tx1"/>
                </a:solidFill>
              </a:rPr>
              <a:t>Área Académica</a:t>
            </a:r>
            <a:r>
              <a:rPr lang="es-ES" sz="1600" dirty="0" smtClean="0">
                <a:solidFill>
                  <a:schemeClr val="tx1"/>
                </a:solidFill>
              </a:rPr>
              <a:t>: </a:t>
            </a:r>
          </a:p>
          <a:p>
            <a:pPr marL="285750" indent="-198438" algn="just">
              <a:lnSpc>
                <a:spcPct val="150000"/>
              </a:lnSpc>
              <a:buFont typeface="Arial" panose="020B0604020202020204" pitchFamily="34" charset="0"/>
              <a:buChar char="•"/>
            </a:pPr>
            <a:r>
              <a:rPr lang="es-ES" sz="1600" dirty="0">
                <a:solidFill>
                  <a:srgbClr val="FF0000"/>
                </a:solidFill>
              </a:rPr>
              <a:t>Impermeabilización de la biblioteca, estudios y pabellones de salas de clases</a:t>
            </a:r>
            <a:r>
              <a:rPr lang="es-ES" sz="1600" dirty="0" smtClean="0">
                <a:solidFill>
                  <a:srgbClr val="FF0000"/>
                </a:solidFill>
              </a:rPr>
              <a:t>. (Tarea I1 T2.1 </a:t>
            </a:r>
            <a:r>
              <a:rPr lang="es-ES" sz="1600" dirty="0">
                <a:solidFill>
                  <a:srgbClr val="FF0000"/>
                </a:solidFill>
              </a:rPr>
              <a:t>P</a:t>
            </a:r>
            <a:r>
              <a:rPr lang="es-ES" sz="1600" dirty="0" smtClean="0">
                <a:solidFill>
                  <a:srgbClr val="FF0000"/>
                </a:solidFill>
              </a:rPr>
              <a:t>lan Estratégico 2019-2030) </a:t>
            </a:r>
          </a:p>
          <a:p>
            <a:pPr marL="285750" indent="-198438" algn="just">
              <a:lnSpc>
                <a:spcPct val="150000"/>
              </a:lnSpc>
              <a:buFont typeface="Arial" panose="020B0604020202020204" pitchFamily="34" charset="0"/>
              <a:buChar char="•"/>
            </a:pPr>
            <a:r>
              <a:rPr lang="es-ES" sz="1600" dirty="0" smtClean="0">
                <a:solidFill>
                  <a:srgbClr val="FF0000"/>
                </a:solidFill>
              </a:rPr>
              <a:t>Cambio </a:t>
            </a:r>
            <a:r>
              <a:rPr lang="es-ES" sz="1600" dirty="0">
                <a:solidFill>
                  <a:srgbClr val="FF0000"/>
                </a:solidFill>
              </a:rPr>
              <a:t>aire acondicionado cineteca. </a:t>
            </a:r>
          </a:p>
          <a:p>
            <a:pPr algn="just">
              <a:lnSpc>
                <a:spcPct val="150000"/>
              </a:lnSpc>
            </a:pPr>
            <a:r>
              <a:rPr lang="es-ES" sz="1600" b="1" u="sng" dirty="0" smtClean="0"/>
              <a:t>Área Educación Física</a:t>
            </a:r>
            <a:r>
              <a:rPr lang="es-ES" sz="1600" dirty="0" smtClean="0"/>
              <a:t>:</a:t>
            </a:r>
          </a:p>
          <a:p>
            <a:pPr marL="285750" indent="-198438" algn="just">
              <a:lnSpc>
                <a:spcPct val="150000"/>
              </a:lnSpc>
              <a:buFont typeface="Arial" panose="020B0604020202020204" pitchFamily="34" charset="0"/>
              <a:buChar char="•"/>
            </a:pPr>
            <a:r>
              <a:rPr lang="es-ES" sz="1600" dirty="0">
                <a:solidFill>
                  <a:srgbClr val="FF0000"/>
                </a:solidFill>
              </a:rPr>
              <a:t>Piscina Olímpica ESNAVAL se encuentra en reparación de techo</a:t>
            </a:r>
            <a:r>
              <a:rPr lang="es-ES" sz="1600" dirty="0" smtClean="0">
                <a:solidFill>
                  <a:srgbClr val="FF0000"/>
                </a:solidFill>
              </a:rPr>
              <a:t>. </a:t>
            </a:r>
            <a:r>
              <a:rPr lang="es-ES" sz="1600" dirty="0">
                <a:solidFill>
                  <a:srgbClr val="FF0000"/>
                </a:solidFill>
              </a:rPr>
              <a:t>(Tarea I1 T2.1 Plan Estratégico 2019-2030)</a:t>
            </a:r>
          </a:p>
          <a:p>
            <a:pPr marL="285750" indent="-198438" algn="just">
              <a:lnSpc>
                <a:spcPct val="150000"/>
              </a:lnSpc>
              <a:buFont typeface="Arial" panose="020B0604020202020204" pitchFamily="34" charset="0"/>
              <a:buChar char="•"/>
            </a:pPr>
            <a:r>
              <a:rPr lang="es-ES" sz="1600" dirty="0">
                <a:solidFill>
                  <a:srgbClr val="FF0000"/>
                </a:solidFill>
              </a:rPr>
              <a:t>Reparar techumbre de gimnasio con filtración de agua, por condensación incluso en días de sol, provocándose goteras en canchas de básquetbol, vóleibol, tatami de judo, recta para salto con garrocha, sala de </a:t>
            </a:r>
            <a:r>
              <a:rPr lang="es-ES" sz="1600" dirty="0" err="1">
                <a:solidFill>
                  <a:srgbClr val="FF0000"/>
                </a:solidFill>
              </a:rPr>
              <a:t>crossfit</a:t>
            </a:r>
            <a:r>
              <a:rPr lang="es-ES" sz="1600" dirty="0">
                <a:solidFill>
                  <a:srgbClr val="FF0000"/>
                </a:solidFill>
              </a:rPr>
              <a:t>. </a:t>
            </a:r>
          </a:p>
          <a:p>
            <a:pPr marL="285750" indent="-198438" algn="just">
              <a:lnSpc>
                <a:spcPct val="150000"/>
              </a:lnSpc>
              <a:buFont typeface="Arial" panose="020B0604020202020204" pitchFamily="34" charset="0"/>
              <a:buChar char="•"/>
            </a:pPr>
            <a:r>
              <a:rPr lang="es-ES" sz="1600" dirty="0">
                <a:solidFill>
                  <a:srgbClr val="FF0000"/>
                </a:solidFill>
              </a:rPr>
              <a:t>Se necesita </a:t>
            </a:r>
            <a:r>
              <a:rPr lang="es-ES" sz="1600" dirty="0" smtClean="0">
                <a:solidFill>
                  <a:srgbClr val="FF0000"/>
                </a:solidFill>
              </a:rPr>
              <a:t>realizar el reemplazo de la pista atlética por exceder su vida útil en 5 años. </a:t>
            </a:r>
            <a:r>
              <a:rPr lang="es-ES" sz="1600" dirty="0">
                <a:solidFill>
                  <a:srgbClr val="FF0000"/>
                </a:solidFill>
              </a:rPr>
              <a:t>(Tarea I1 T2.1 Plan Estratégico 2019-2030)</a:t>
            </a:r>
          </a:p>
          <a:p>
            <a:pPr marL="285750" indent="-198438" algn="just">
              <a:lnSpc>
                <a:spcPct val="150000"/>
              </a:lnSpc>
              <a:buFont typeface="Arial" panose="020B0604020202020204" pitchFamily="34" charset="0"/>
              <a:buChar char="•"/>
            </a:pPr>
            <a:r>
              <a:rPr lang="es-ES" sz="1600" dirty="0">
                <a:solidFill>
                  <a:srgbClr val="FF0000"/>
                </a:solidFill>
              </a:rPr>
              <a:t>Modernizar las canchas de tiro, con sistemas y blancos electrónicos, en distancias de 25 y 50 </a:t>
            </a:r>
            <a:r>
              <a:rPr lang="es-ES" sz="1600" dirty="0" err="1">
                <a:solidFill>
                  <a:srgbClr val="FF0000"/>
                </a:solidFill>
              </a:rPr>
              <a:t>mts</a:t>
            </a:r>
            <a:r>
              <a:rPr lang="es-ES" sz="1600" dirty="0">
                <a:solidFill>
                  <a:srgbClr val="FF0000"/>
                </a:solidFill>
              </a:rPr>
              <a:t>.; para práctica </a:t>
            </a:r>
            <a:r>
              <a:rPr lang="es-ES" sz="1600" dirty="0" smtClean="0">
                <a:solidFill>
                  <a:srgbClr val="FF0000"/>
                </a:solidFill>
              </a:rPr>
              <a:t>de cadetes </a:t>
            </a:r>
            <a:r>
              <a:rPr lang="es-ES" sz="1600" dirty="0">
                <a:solidFill>
                  <a:srgbClr val="FF0000"/>
                </a:solidFill>
              </a:rPr>
              <a:t>y uso institucional</a:t>
            </a:r>
            <a:r>
              <a:rPr lang="es-ES" sz="1600" dirty="0" smtClean="0">
                <a:solidFill>
                  <a:srgbClr val="FF0000"/>
                </a:solidFill>
              </a:rPr>
              <a:t>. </a:t>
            </a:r>
            <a:r>
              <a:rPr lang="es-ES" sz="1600" dirty="0">
                <a:solidFill>
                  <a:srgbClr val="FF0000"/>
                </a:solidFill>
              </a:rPr>
              <a:t>(Tarea I1 T2.1 Plan Estratégico 2019-2030</a:t>
            </a:r>
            <a:r>
              <a:rPr lang="es-ES" sz="1600" dirty="0" smtClean="0">
                <a:solidFill>
                  <a:srgbClr val="FF0000"/>
                </a:solidFill>
              </a:rPr>
              <a:t>)</a:t>
            </a:r>
            <a:endParaRPr lang="es-ES" sz="1600" dirty="0">
              <a:solidFill>
                <a:srgbClr val="FF0000"/>
              </a:solidFill>
            </a:endParaRPr>
          </a:p>
        </p:txBody>
      </p:sp>
    </p:spTree>
    <p:extLst>
      <p:ext uri="{BB962C8B-B14F-4D97-AF65-F5344CB8AC3E}">
        <p14:creationId xmlns:p14="http://schemas.microsoft.com/office/powerpoint/2010/main" val="359633677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25</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smtClean="0"/>
              <a:t>3.         CONTEXTO ACTUAL</a:t>
            </a:r>
            <a:endParaRPr lang="es-CL" sz="2400" dirty="0"/>
          </a:p>
        </p:txBody>
      </p:sp>
      <p:sp>
        <p:nvSpPr>
          <p:cNvPr id="2" name="CuadroTexto 1">
            <a:extLst>
              <a:ext uri="{FF2B5EF4-FFF2-40B4-BE49-F238E27FC236}">
                <a16:creationId xmlns:a16="http://schemas.microsoft.com/office/drawing/2014/main" id="{54FF63A9-384D-25ED-A64E-DF1DE2B1E72A}"/>
              </a:ext>
            </a:extLst>
          </p:cNvPr>
          <p:cNvSpPr txBox="1"/>
          <p:nvPr/>
        </p:nvSpPr>
        <p:spPr>
          <a:xfrm>
            <a:off x="1137240" y="1017293"/>
            <a:ext cx="10143336" cy="383181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lang="es-ES" sz="2000" b="1" dirty="0" smtClean="0"/>
              <a:t>IV</a:t>
            </a:r>
            <a:r>
              <a:rPr lang="es-ES" sz="2000" b="1" dirty="0"/>
              <a:t>.- </a:t>
            </a:r>
            <a:r>
              <a:rPr lang="es-ES" sz="2000" b="1" dirty="0" smtClean="0"/>
              <a:t>INFRAESTRUCTURA:</a:t>
            </a:r>
          </a:p>
          <a:p>
            <a:endParaRPr lang="es-ES" dirty="0"/>
          </a:p>
          <a:p>
            <a:pPr marL="342900" indent="-342900">
              <a:spcAft>
                <a:spcPts val="600"/>
              </a:spcAft>
              <a:buAutoNum type="alphaUcPeriod" startAt="2"/>
              <a:tabLst>
                <a:tab pos="357188" algn="l"/>
              </a:tabLst>
            </a:pPr>
            <a:r>
              <a:rPr lang="es-ES" b="1" dirty="0" smtClean="0"/>
              <a:t>INDICADA </a:t>
            </a:r>
            <a:r>
              <a:rPr lang="es-ES" b="1" dirty="0"/>
              <a:t>EN LOS PROGRAMAS DE ASIGNATURA.</a:t>
            </a:r>
            <a:r>
              <a:rPr lang="es-ES" b="1" dirty="0">
                <a:solidFill>
                  <a:srgbClr val="FF0000"/>
                </a:solidFill>
              </a:rPr>
              <a:t> </a:t>
            </a:r>
            <a:r>
              <a:rPr lang="es-ES" b="1" dirty="0">
                <a:solidFill>
                  <a:schemeClr val="tx1"/>
                </a:solidFill>
              </a:rPr>
              <a:t>(Por cátedras</a:t>
            </a:r>
            <a:r>
              <a:rPr lang="es-ES" b="1" dirty="0" smtClean="0">
                <a:solidFill>
                  <a:schemeClr val="tx1"/>
                </a:solidFill>
              </a:rPr>
              <a:t>)</a:t>
            </a:r>
          </a:p>
          <a:p>
            <a:pPr>
              <a:spcAft>
                <a:spcPts val="600"/>
              </a:spcAft>
              <a:tabLst>
                <a:tab pos="357188" algn="l"/>
              </a:tabLst>
            </a:pPr>
            <a:endParaRPr lang="es-ES" b="1" dirty="0">
              <a:solidFill>
                <a:schemeClr val="tx1"/>
              </a:solidFill>
            </a:endParaRPr>
          </a:p>
          <a:p>
            <a:pPr marL="539750" indent="-182563" algn="just">
              <a:spcAft>
                <a:spcPts val="600"/>
              </a:spcAft>
              <a:buFont typeface="Arial" pitchFamily="34" charset="0"/>
              <a:buChar char="•"/>
            </a:pPr>
            <a:r>
              <a:rPr lang="es-ES" u="sng" dirty="0" smtClean="0">
                <a:solidFill>
                  <a:srgbClr val="FF0000"/>
                </a:solidFill>
              </a:rPr>
              <a:t>Matemáticas </a:t>
            </a:r>
            <a:r>
              <a:rPr lang="es-ES" u="sng" dirty="0">
                <a:solidFill>
                  <a:srgbClr val="FF0000"/>
                </a:solidFill>
              </a:rPr>
              <a:t>y </a:t>
            </a:r>
            <a:r>
              <a:rPr lang="es-ES" u="sng" dirty="0" err="1">
                <a:solidFill>
                  <a:srgbClr val="FF0000"/>
                </a:solidFill>
              </a:rPr>
              <a:t>Herr</a:t>
            </a:r>
            <a:r>
              <a:rPr lang="es-ES" u="sng" dirty="0">
                <a:solidFill>
                  <a:srgbClr val="FF0000"/>
                </a:solidFill>
              </a:rPr>
              <a:t>. Tecnológicas</a:t>
            </a:r>
            <a:r>
              <a:rPr lang="es-ES" dirty="0">
                <a:solidFill>
                  <a:srgbClr val="FF0000"/>
                </a:solidFill>
              </a:rPr>
              <a:t>: implementación de Sala de computación 1 y 2, con Office actualizado. Se hace necesario una renovación de los equipos</a:t>
            </a:r>
            <a:r>
              <a:rPr lang="es-ES" dirty="0" smtClean="0">
                <a:solidFill>
                  <a:srgbClr val="FF0000"/>
                </a:solidFill>
              </a:rPr>
              <a:t>. </a:t>
            </a:r>
            <a:r>
              <a:rPr lang="es-ES" dirty="0">
                <a:solidFill>
                  <a:srgbClr val="FF0000"/>
                </a:solidFill>
              </a:rPr>
              <a:t>(Tarea I1 </a:t>
            </a:r>
            <a:r>
              <a:rPr lang="es-ES" dirty="0" smtClean="0">
                <a:solidFill>
                  <a:srgbClr val="FF0000"/>
                </a:solidFill>
              </a:rPr>
              <a:t>T4.1 </a:t>
            </a:r>
            <a:r>
              <a:rPr lang="es-ES" dirty="0">
                <a:solidFill>
                  <a:srgbClr val="FF0000"/>
                </a:solidFill>
              </a:rPr>
              <a:t>Plan Estratégico 2019-2030)</a:t>
            </a:r>
          </a:p>
          <a:p>
            <a:pPr marL="539750" indent="-182563" algn="just">
              <a:spcAft>
                <a:spcPts val="600"/>
              </a:spcAft>
              <a:buFont typeface="Arial" pitchFamily="34" charset="0"/>
              <a:buChar char="•"/>
            </a:pPr>
            <a:r>
              <a:rPr lang="es-ES" u="sng" dirty="0" smtClean="0">
                <a:solidFill>
                  <a:srgbClr val="FF0000"/>
                </a:solidFill>
              </a:rPr>
              <a:t>Modelamiento </a:t>
            </a:r>
            <a:r>
              <a:rPr lang="es-ES" u="sng" dirty="0">
                <a:solidFill>
                  <a:srgbClr val="FF0000"/>
                </a:solidFill>
              </a:rPr>
              <a:t>de Sistemas</a:t>
            </a:r>
            <a:r>
              <a:rPr lang="es-ES" dirty="0">
                <a:solidFill>
                  <a:srgbClr val="FF0000"/>
                </a:solidFill>
              </a:rPr>
              <a:t>: presupuesto para materiales, 12 Kits </a:t>
            </a:r>
            <a:r>
              <a:rPr lang="es-ES" dirty="0" err="1">
                <a:solidFill>
                  <a:srgbClr val="FF0000"/>
                </a:solidFill>
              </a:rPr>
              <a:t>Arduino</a:t>
            </a:r>
            <a:r>
              <a:rPr lang="es-ES" dirty="0">
                <a:solidFill>
                  <a:srgbClr val="FF0000"/>
                </a:solidFill>
              </a:rPr>
              <a:t> completos por curso. Modelo KS 0398 (Ks0398 </a:t>
            </a:r>
            <a:r>
              <a:rPr lang="es-ES" dirty="0" err="1">
                <a:solidFill>
                  <a:srgbClr val="FF0000"/>
                </a:solidFill>
              </a:rPr>
              <a:t>keyestudio</a:t>
            </a:r>
            <a:r>
              <a:rPr lang="es-ES" dirty="0">
                <a:solidFill>
                  <a:srgbClr val="FF0000"/>
                </a:solidFill>
              </a:rPr>
              <a:t> EASY </a:t>
            </a:r>
            <a:r>
              <a:rPr lang="es-ES" dirty="0" err="1">
                <a:solidFill>
                  <a:srgbClr val="FF0000"/>
                </a:solidFill>
              </a:rPr>
              <a:t>plug</a:t>
            </a:r>
            <a:r>
              <a:rPr lang="es-ES" dirty="0">
                <a:solidFill>
                  <a:srgbClr val="FF0000"/>
                </a:solidFill>
              </a:rPr>
              <a:t> </a:t>
            </a:r>
            <a:r>
              <a:rPr lang="es-ES" dirty="0" err="1">
                <a:solidFill>
                  <a:srgbClr val="FF0000"/>
                </a:solidFill>
              </a:rPr>
              <a:t>Ultimate</a:t>
            </a:r>
            <a:r>
              <a:rPr lang="es-ES" dirty="0">
                <a:solidFill>
                  <a:srgbClr val="FF0000"/>
                </a:solidFill>
              </a:rPr>
              <a:t> Starter Kit </a:t>
            </a:r>
            <a:r>
              <a:rPr lang="es-ES" dirty="0" err="1">
                <a:solidFill>
                  <a:srgbClr val="FF0000"/>
                </a:solidFill>
              </a:rPr>
              <a:t>for</a:t>
            </a:r>
            <a:r>
              <a:rPr lang="es-ES" dirty="0">
                <a:solidFill>
                  <a:srgbClr val="FF0000"/>
                </a:solidFill>
              </a:rPr>
              <a:t> </a:t>
            </a:r>
            <a:r>
              <a:rPr lang="es-ES" dirty="0" err="1">
                <a:solidFill>
                  <a:srgbClr val="FF0000"/>
                </a:solidFill>
              </a:rPr>
              <a:t>Arduino</a:t>
            </a:r>
            <a:r>
              <a:rPr lang="es-ES" dirty="0">
                <a:solidFill>
                  <a:srgbClr val="FF0000"/>
                </a:solidFill>
              </a:rPr>
              <a:t> STEM EDU). </a:t>
            </a:r>
            <a:endParaRPr lang="es-ES" dirty="0" smtClean="0">
              <a:solidFill>
                <a:srgbClr val="FF0000"/>
              </a:solidFill>
            </a:endParaRPr>
          </a:p>
          <a:p>
            <a:pPr marL="539750" indent="-182563" algn="just">
              <a:spcAft>
                <a:spcPts val="600"/>
              </a:spcAft>
              <a:buFont typeface="Arial" pitchFamily="34" charset="0"/>
              <a:buChar char="•"/>
            </a:pPr>
            <a:r>
              <a:rPr lang="es-ES" u="sng" dirty="0">
                <a:solidFill>
                  <a:srgbClr val="FF0000"/>
                </a:solidFill>
              </a:rPr>
              <a:t>Formación Naval, Náutica y </a:t>
            </a:r>
            <a:r>
              <a:rPr lang="es-ES" u="sng" dirty="0" smtClean="0">
                <a:solidFill>
                  <a:srgbClr val="FF0000"/>
                </a:solidFill>
              </a:rPr>
              <a:t>Seguridad</a:t>
            </a:r>
            <a:r>
              <a:rPr lang="es-ES" dirty="0" smtClean="0">
                <a:solidFill>
                  <a:srgbClr val="FF0000"/>
                </a:solidFill>
              </a:rPr>
              <a:t>: equipamiento </a:t>
            </a:r>
            <a:r>
              <a:rPr lang="es-ES" dirty="0">
                <a:solidFill>
                  <a:srgbClr val="FF0000"/>
                </a:solidFill>
              </a:rPr>
              <a:t>de buceo incluidas tallas pequeñas, certificación de reguladores y botellas en la mar, botes de goma de seguridad, renovar salvavidas en 2do año, necesidad de bote e gomas de seguridad</a:t>
            </a:r>
            <a:r>
              <a:rPr lang="es-ES" dirty="0" smtClean="0">
                <a:solidFill>
                  <a:srgbClr val="FF0000"/>
                </a:solidFill>
              </a:rPr>
              <a:t>.</a:t>
            </a:r>
            <a:endParaRPr kumimoji="0" lang="es-CL" sz="1800" b="0" i="0" u="none" strike="noStrike" cap="none" spc="0" normalizeH="0" baseline="0" dirty="0">
              <a:ln>
                <a:noFill/>
              </a:ln>
              <a:solidFill>
                <a:srgbClr val="FF0000"/>
              </a:solidFill>
              <a:effectLst/>
              <a:uFillTx/>
              <a:sym typeface="Calibri"/>
            </a:endParaRPr>
          </a:p>
        </p:txBody>
      </p:sp>
    </p:spTree>
    <p:extLst>
      <p:ext uri="{BB962C8B-B14F-4D97-AF65-F5344CB8AC3E}">
        <p14:creationId xmlns:p14="http://schemas.microsoft.com/office/powerpoint/2010/main" val="314812810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26</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48" name="47 Rectángulo"/>
          <p:cNvSpPr/>
          <p:nvPr/>
        </p:nvSpPr>
        <p:spPr>
          <a:xfrm>
            <a:off x="2146610" y="75935"/>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a:t>
            </a:r>
            <a:r>
              <a:rPr lang="es-CL" sz="2400" dirty="0" smtClean="0"/>
              <a:t>.            INDICADORES</a:t>
            </a:r>
            <a:endParaRPr lang="es-CL" sz="2400" dirty="0"/>
          </a:p>
        </p:txBody>
      </p:sp>
      <p:sp>
        <p:nvSpPr>
          <p:cNvPr id="6" name="5 Rectángulo"/>
          <p:cNvSpPr/>
          <p:nvPr/>
        </p:nvSpPr>
        <p:spPr>
          <a:xfrm>
            <a:off x="845957" y="1124745"/>
            <a:ext cx="9889098" cy="5078313"/>
          </a:xfrm>
          <a:prstGeom prst="rect">
            <a:avLst/>
          </a:prstGeom>
        </p:spPr>
        <p:txBody>
          <a:bodyPr wrap="square">
            <a:spAutoFit/>
          </a:bodyPr>
          <a:lstStyle/>
          <a:p>
            <a:r>
              <a:rPr lang="es-CL" b="1" dirty="0"/>
              <a:t>RESULTADOS </a:t>
            </a:r>
            <a:r>
              <a:rPr lang="es-CL" b="1" dirty="0" smtClean="0"/>
              <a:t>INDICADORES: </a:t>
            </a:r>
            <a:endParaRPr lang="es-CL" b="1" dirty="0" smtClean="0">
              <a:solidFill>
                <a:srgbClr val="FF0000"/>
              </a:solidFill>
            </a:endParaRPr>
          </a:p>
          <a:p>
            <a:r>
              <a:rPr lang="es-CL" dirty="0" smtClean="0"/>
              <a:t>COMPARAR CONSIDERANDO DATOS AÑO ANTERIOR HASTA LA MISMA FECHA DE REVISTA DEL AÑO EN CURSO:</a:t>
            </a:r>
          </a:p>
          <a:p>
            <a:pPr marL="342900" indent="-342900">
              <a:lnSpc>
                <a:spcPct val="150000"/>
              </a:lnSpc>
              <a:buFont typeface="+mj-lt"/>
              <a:buAutoNum type="alphaUcPeriod"/>
            </a:pPr>
            <a:r>
              <a:rPr lang="es-CL" b="1" dirty="0" smtClean="0"/>
              <a:t>HORAS REALIZADAS / HORAS PLANIFICADAS.</a:t>
            </a:r>
          </a:p>
          <a:p>
            <a:pPr marL="342900" indent="-342900">
              <a:lnSpc>
                <a:spcPct val="150000"/>
              </a:lnSpc>
              <a:buFont typeface="+mj-lt"/>
              <a:buAutoNum type="alphaUcPeriod"/>
            </a:pPr>
            <a:endParaRPr lang="es-CL" dirty="0" smtClean="0"/>
          </a:p>
          <a:p>
            <a:pPr marL="342900" indent="-342900">
              <a:lnSpc>
                <a:spcPct val="150000"/>
              </a:lnSpc>
              <a:buFont typeface="+mj-lt"/>
              <a:buAutoNum type="alphaUcPeriod"/>
            </a:pPr>
            <a:endParaRPr lang="es-CL" dirty="0" smtClean="0"/>
          </a:p>
          <a:p>
            <a:pPr marL="342900" indent="-342900">
              <a:lnSpc>
                <a:spcPct val="150000"/>
              </a:lnSpc>
              <a:buFont typeface="+mj-lt"/>
              <a:buAutoNum type="alphaUcPeriod"/>
            </a:pPr>
            <a:endParaRPr lang="es-CL" dirty="0" smtClean="0"/>
          </a:p>
          <a:p>
            <a:pPr>
              <a:lnSpc>
                <a:spcPct val="150000"/>
              </a:lnSpc>
            </a:pPr>
            <a:r>
              <a:rPr lang="es-CL" sz="900" dirty="0" smtClean="0"/>
              <a:t>              PERÍODO DE MEDICIÓN: ACUMULADO AL MES DE MAYO</a:t>
            </a:r>
          </a:p>
          <a:p>
            <a:pPr marL="342900" indent="-342900">
              <a:lnSpc>
                <a:spcPct val="150000"/>
              </a:lnSpc>
              <a:buFont typeface="+mj-lt"/>
              <a:buAutoNum type="alphaUcPeriod" startAt="2"/>
            </a:pPr>
            <a:r>
              <a:rPr lang="es-CL" b="1" dirty="0" smtClean="0"/>
              <a:t>CANTIDAD DE HORAS NO REALIZADAS POR ESCUELA.</a:t>
            </a:r>
          </a:p>
          <a:p>
            <a:pPr marL="342900" indent="-342900">
              <a:lnSpc>
                <a:spcPct val="150000"/>
              </a:lnSpc>
              <a:buFont typeface="+mj-lt"/>
              <a:buAutoNum type="alphaUcPeriod" startAt="2"/>
            </a:pPr>
            <a:endParaRPr lang="es-CL" dirty="0"/>
          </a:p>
          <a:p>
            <a:pPr marL="342900" indent="-342900">
              <a:lnSpc>
                <a:spcPct val="150000"/>
              </a:lnSpc>
              <a:buFont typeface="+mj-lt"/>
              <a:buAutoNum type="alphaUcPeriod" startAt="2"/>
            </a:pPr>
            <a:endParaRPr lang="es-CL" dirty="0" smtClean="0"/>
          </a:p>
          <a:p>
            <a:pPr marL="342900" indent="-342900">
              <a:lnSpc>
                <a:spcPct val="150000"/>
              </a:lnSpc>
              <a:buFont typeface="+mj-lt"/>
              <a:buAutoNum type="alphaUcPeriod" startAt="2"/>
            </a:pPr>
            <a:endParaRPr lang="es-CL" dirty="0"/>
          </a:p>
          <a:p>
            <a:pPr>
              <a:lnSpc>
                <a:spcPct val="150000"/>
              </a:lnSpc>
            </a:pPr>
            <a:r>
              <a:rPr lang="es-CL" sz="900" dirty="0" smtClean="0"/>
              <a:t>              PERÍODO </a:t>
            </a:r>
            <a:r>
              <a:rPr lang="es-CL" sz="900" dirty="0"/>
              <a:t>DE MEDICIÓN: ACUMULADO AL MES DE MAYO</a:t>
            </a:r>
            <a:endParaRPr lang="es-CL" sz="900" dirty="0" smtClean="0"/>
          </a:p>
          <a:p>
            <a:pPr>
              <a:lnSpc>
                <a:spcPct val="150000"/>
              </a:lnSpc>
            </a:pPr>
            <a:endParaRPr lang="es-CL" dirty="0" smtClean="0"/>
          </a:p>
        </p:txBody>
      </p:sp>
      <p:graphicFrame>
        <p:nvGraphicFramePr>
          <p:cNvPr id="4" name="Tabla 3"/>
          <p:cNvGraphicFramePr>
            <a:graphicFrameLocks noGrp="1"/>
          </p:cNvGraphicFramePr>
          <p:nvPr>
            <p:extLst>
              <p:ext uri="{D42A27DB-BD31-4B8C-83A1-F6EECF244321}">
                <p14:modId xmlns:p14="http://schemas.microsoft.com/office/powerpoint/2010/main" val="2366398162"/>
              </p:ext>
            </p:extLst>
          </p:nvPr>
        </p:nvGraphicFramePr>
        <p:xfrm>
          <a:off x="1288356" y="2595368"/>
          <a:ext cx="5455717" cy="1076325"/>
        </p:xfrm>
        <a:graphic>
          <a:graphicData uri="http://schemas.openxmlformats.org/drawingml/2006/table">
            <a:tbl>
              <a:tblPr>
                <a:tableStyleId>{5940675A-B579-460E-94D1-54222C63F5DA}</a:tableStyleId>
              </a:tblPr>
              <a:tblGrid>
                <a:gridCol w="980803">
                  <a:extLst>
                    <a:ext uri="{9D8B030D-6E8A-4147-A177-3AD203B41FA5}">
                      <a16:colId xmlns:a16="http://schemas.microsoft.com/office/drawing/2014/main" val="3689959364"/>
                    </a:ext>
                  </a:extLst>
                </a:gridCol>
                <a:gridCol w="1458944">
                  <a:extLst>
                    <a:ext uri="{9D8B030D-6E8A-4147-A177-3AD203B41FA5}">
                      <a16:colId xmlns:a16="http://schemas.microsoft.com/office/drawing/2014/main" val="4159932353"/>
                    </a:ext>
                  </a:extLst>
                </a:gridCol>
                <a:gridCol w="1507985">
                  <a:extLst>
                    <a:ext uri="{9D8B030D-6E8A-4147-A177-3AD203B41FA5}">
                      <a16:colId xmlns:a16="http://schemas.microsoft.com/office/drawing/2014/main" val="2432421285"/>
                    </a:ext>
                  </a:extLst>
                </a:gridCol>
                <a:gridCol w="1507985">
                  <a:extLst>
                    <a:ext uri="{9D8B030D-6E8A-4147-A177-3AD203B41FA5}">
                      <a16:colId xmlns:a16="http://schemas.microsoft.com/office/drawing/2014/main" val="1561115182"/>
                    </a:ext>
                  </a:extLst>
                </a:gridCol>
              </a:tblGrid>
              <a:tr h="428625">
                <a:tc>
                  <a:txBody>
                    <a:bodyPr/>
                    <a:lstStyle/>
                    <a:p>
                      <a:pPr algn="ctr" fontAlgn="ctr"/>
                      <a:r>
                        <a:rPr lang="es-CL" sz="1000" u="none" strike="noStrike" dirty="0">
                          <a:effectLst/>
                        </a:rPr>
                        <a:t>AÑO</a:t>
                      </a:r>
                      <a:endParaRPr lang="es-CL" sz="1000" b="1"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a:effectLst/>
                        </a:rPr>
                        <a:t>HORAS REALIZADAS</a:t>
                      </a:r>
                      <a:endParaRPr lang="es-CL" sz="1000" b="1"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a:effectLst/>
                        </a:rPr>
                        <a:t>HORAS PROGRAMADAS</a:t>
                      </a:r>
                      <a:endParaRPr lang="es-CL" sz="1000" b="1" i="0" u="none" strike="noStrike" dirty="0">
                        <a:solidFill>
                          <a:srgbClr val="000000"/>
                        </a:solidFill>
                        <a:effectLst/>
                        <a:latin typeface="Arial" panose="020B0604020202020204" pitchFamily="34" charset="0"/>
                      </a:endParaRPr>
                    </a:p>
                  </a:txBody>
                  <a:tcPr marL="9525" marR="9525" marT="9525" marB="0" anchor="ctr"/>
                </a:tc>
                <a:tc>
                  <a:txBody>
                    <a:bodyPr/>
                    <a:lstStyle/>
                    <a:p>
                      <a:pPr marL="0" marR="0" indent="0" algn="ctr" defTabSz="914400" rtl="0" fontAlgn="ctr" latinLnBrk="0">
                        <a:lnSpc>
                          <a:spcPct val="100000"/>
                        </a:lnSpc>
                        <a:spcBef>
                          <a:spcPts val="0"/>
                        </a:spcBef>
                        <a:spcAft>
                          <a:spcPts val="0"/>
                        </a:spcAft>
                        <a:buClrTx/>
                        <a:buSzTx/>
                        <a:buFontTx/>
                        <a:buNone/>
                        <a:tabLst/>
                      </a:pPr>
                      <a:r>
                        <a:rPr lang="es-MX" sz="1000" b="0" i="0" u="none" strike="noStrike" cap="none" spc="0" baseline="0" dirty="0" smtClean="0">
                          <a:ln>
                            <a:noFill/>
                          </a:ln>
                          <a:solidFill>
                            <a:schemeClr val="tx1"/>
                          </a:solidFill>
                          <a:effectLst/>
                          <a:uFillTx/>
                          <a:latin typeface="+mn-lt"/>
                          <a:ea typeface="+mn-ea"/>
                          <a:cs typeface="+mn-cs"/>
                          <a:sym typeface="Calibri"/>
                        </a:rPr>
                        <a:t>SATISFACCIÓN</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extLst>
                  <a:ext uri="{0D108BD9-81ED-4DB2-BD59-A6C34878D82A}">
                    <a16:rowId xmlns:a16="http://schemas.microsoft.com/office/drawing/2014/main" val="3248936576"/>
                  </a:ext>
                </a:extLst>
              </a:tr>
              <a:tr h="323850">
                <a:tc>
                  <a:txBody>
                    <a:bodyPr/>
                    <a:lstStyle/>
                    <a:p>
                      <a:pPr algn="ctr" fontAlgn="ctr"/>
                      <a:r>
                        <a:rPr lang="es-CL" sz="1000" u="none" strike="noStrike" dirty="0">
                          <a:effectLst/>
                        </a:rPr>
                        <a:t>2024</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smtClean="0">
                          <a:effectLst/>
                        </a:rPr>
                        <a:t>13230</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smtClean="0">
                          <a:effectLst/>
                        </a:rPr>
                        <a:t>13800</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MX" sz="1000" b="0" i="0" u="none" strike="noStrike" dirty="0" smtClean="0">
                          <a:solidFill>
                            <a:srgbClr val="000000"/>
                          </a:solidFill>
                          <a:effectLst/>
                          <a:latin typeface="Arial" panose="020B0604020202020204" pitchFamily="34" charset="0"/>
                        </a:rPr>
                        <a:t>95,8%</a:t>
                      </a:r>
                      <a:endParaRPr lang="es-CL" sz="1000" b="0" i="0" u="none" strike="noStrike" dirty="0">
                        <a:solidFill>
                          <a:srgbClr val="000000"/>
                        </a:solidFill>
                        <a:effectLst/>
                        <a:latin typeface="Arial" panose="020B0604020202020204" pitchFamily="34" charset="0"/>
                      </a:endParaRPr>
                    </a:p>
                  </a:txBody>
                  <a:tcPr marL="9525" marR="9525" marT="9525" marB="0" anchor="ctr"/>
                </a:tc>
                <a:extLst>
                  <a:ext uri="{0D108BD9-81ED-4DB2-BD59-A6C34878D82A}">
                    <a16:rowId xmlns:a16="http://schemas.microsoft.com/office/drawing/2014/main" val="2411742729"/>
                  </a:ext>
                </a:extLst>
              </a:tr>
              <a:tr h="323850">
                <a:tc>
                  <a:txBody>
                    <a:bodyPr/>
                    <a:lstStyle/>
                    <a:p>
                      <a:pPr algn="ctr"/>
                      <a:r>
                        <a:rPr lang="es-MX" sz="1000" b="0" i="0" u="none" strike="noStrike" cap="none" spc="0" baseline="0" dirty="0" smtClean="0">
                          <a:ln>
                            <a:noFill/>
                          </a:ln>
                          <a:solidFill>
                            <a:schemeClr val="tx1"/>
                          </a:solidFill>
                          <a:effectLst/>
                          <a:uFillTx/>
                          <a:latin typeface="+mn-lt"/>
                          <a:ea typeface="+mn-ea"/>
                          <a:cs typeface="+mn-cs"/>
                          <a:sym typeface="Calibri"/>
                        </a:rPr>
                        <a:t>2025</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pPr algn="ct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pPr algn="ct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pPr algn="ct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extLst>
                  <a:ext uri="{0D108BD9-81ED-4DB2-BD59-A6C34878D82A}">
                    <a16:rowId xmlns:a16="http://schemas.microsoft.com/office/drawing/2014/main" val="517063225"/>
                  </a:ext>
                </a:extLst>
              </a:tr>
            </a:tbl>
          </a:graphicData>
        </a:graphic>
      </p:graphicFrame>
      <p:graphicFrame>
        <p:nvGraphicFramePr>
          <p:cNvPr id="8" name="Tabla 7"/>
          <p:cNvGraphicFramePr>
            <a:graphicFrameLocks noGrp="1"/>
          </p:cNvGraphicFramePr>
          <p:nvPr>
            <p:extLst>
              <p:ext uri="{D42A27DB-BD31-4B8C-83A1-F6EECF244321}">
                <p14:modId xmlns:p14="http://schemas.microsoft.com/office/powerpoint/2010/main" val="1328552329"/>
              </p:ext>
            </p:extLst>
          </p:nvPr>
        </p:nvGraphicFramePr>
        <p:xfrm>
          <a:off x="1308782" y="4404896"/>
          <a:ext cx="1892300" cy="1066774"/>
        </p:xfrm>
        <a:graphic>
          <a:graphicData uri="http://schemas.openxmlformats.org/drawingml/2006/table">
            <a:tbl>
              <a:tblPr>
                <a:tableStyleId>{5940675A-B579-460E-94D1-54222C63F5DA}</a:tableStyleId>
              </a:tblPr>
              <a:tblGrid>
                <a:gridCol w="762000">
                  <a:extLst>
                    <a:ext uri="{9D8B030D-6E8A-4147-A177-3AD203B41FA5}">
                      <a16:colId xmlns:a16="http://schemas.microsoft.com/office/drawing/2014/main" val="1864453889"/>
                    </a:ext>
                  </a:extLst>
                </a:gridCol>
                <a:gridCol w="1130300">
                  <a:extLst>
                    <a:ext uri="{9D8B030D-6E8A-4147-A177-3AD203B41FA5}">
                      <a16:colId xmlns:a16="http://schemas.microsoft.com/office/drawing/2014/main" val="360365759"/>
                    </a:ext>
                  </a:extLst>
                </a:gridCol>
              </a:tblGrid>
              <a:tr h="419074">
                <a:tc>
                  <a:txBody>
                    <a:bodyPr/>
                    <a:lstStyle/>
                    <a:p>
                      <a:pPr algn="ctr" fontAlgn="ctr"/>
                      <a:r>
                        <a:rPr lang="es-CL" sz="1000" u="none" strike="noStrike">
                          <a:effectLst/>
                        </a:rPr>
                        <a:t>AÑO</a:t>
                      </a:r>
                      <a:endParaRPr lang="es-CL" sz="1000" b="1"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a:effectLst/>
                        </a:rPr>
                        <a:t>HORAS NO REALIZADAS</a:t>
                      </a:r>
                      <a:endParaRPr lang="es-CL" sz="1000" b="1" i="0" u="none" strike="noStrike">
                        <a:solidFill>
                          <a:srgbClr val="000000"/>
                        </a:solidFill>
                        <a:effectLst/>
                        <a:latin typeface="Arial" panose="020B0604020202020204" pitchFamily="34" charset="0"/>
                      </a:endParaRPr>
                    </a:p>
                  </a:txBody>
                  <a:tcPr marL="9525" marR="9525" marT="9525" marB="0" anchor="ctr"/>
                </a:tc>
                <a:extLst>
                  <a:ext uri="{0D108BD9-81ED-4DB2-BD59-A6C34878D82A}">
                    <a16:rowId xmlns:a16="http://schemas.microsoft.com/office/drawing/2014/main" val="1045504779"/>
                  </a:ext>
                </a:extLst>
              </a:tr>
              <a:tr h="323850">
                <a:tc>
                  <a:txBody>
                    <a:bodyPr/>
                    <a:lstStyle/>
                    <a:p>
                      <a:pPr algn="ctr" fontAlgn="ctr"/>
                      <a:r>
                        <a:rPr lang="es-CL" sz="1000" u="none" strike="noStrike" dirty="0">
                          <a:effectLst/>
                        </a:rPr>
                        <a:t>2024</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smtClean="0">
                          <a:effectLst/>
                        </a:rPr>
                        <a:t>537</a:t>
                      </a:r>
                      <a:endParaRPr lang="es-CL" sz="1000" b="0" i="0" u="none" strike="noStrike" dirty="0">
                        <a:solidFill>
                          <a:srgbClr val="000000"/>
                        </a:solidFill>
                        <a:effectLst/>
                        <a:latin typeface="Arial" panose="020B0604020202020204" pitchFamily="34" charset="0"/>
                      </a:endParaRPr>
                    </a:p>
                  </a:txBody>
                  <a:tcPr marL="9525" marR="9525" marT="9525" marB="0" anchor="ctr"/>
                </a:tc>
                <a:extLst>
                  <a:ext uri="{0D108BD9-81ED-4DB2-BD59-A6C34878D82A}">
                    <a16:rowId xmlns:a16="http://schemas.microsoft.com/office/drawing/2014/main" val="489484656"/>
                  </a:ext>
                </a:extLst>
              </a:tr>
              <a:tr h="323850">
                <a:tc>
                  <a:txBody>
                    <a:bodyPr/>
                    <a:lstStyle/>
                    <a:p>
                      <a:pPr algn="ctr"/>
                      <a:r>
                        <a:rPr lang="es-MX" sz="1000" b="0" i="0" u="none" strike="noStrike" cap="none" spc="0" baseline="0" dirty="0" smtClean="0">
                          <a:ln>
                            <a:noFill/>
                          </a:ln>
                          <a:solidFill>
                            <a:schemeClr val="tx1"/>
                          </a:solidFill>
                          <a:effectLst/>
                          <a:uFillTx/>
                          <a:latin typeface="+mn-lt"/>
                          <a:ea typeface="+mn-ea"/>
                          <a:cs typeface="+mn-cs"/>
                          <a:sym typeface="Calibri"/>
                        </a:rPr>
                        <a:t>2025</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endParaRPr lang="es-CL" dirty="0"/>
                    </a:p>
                  </a:txBody>
                  <a:tcPr marL="9525" marR="9525" marT="9525" marB="0" anchor="ctr"/>
                </a:tc>
                <a:extLst>
                  <a:ext uri="{0D108BD9-81ED-4DB2-BD59-A6C34878D82A}">
                    <a16:rowId xmlns:a16="http://schemas.microsoft.com/office/drawing/2014/main" val="1478969745"/>
                  </a:ext>
                </a:extLst>
              </a:tr>
            </a:tbl>
          </a:graphicData>
        </a:graphic>
      </p:graphicFrame>
    </p:spTree>
    <p:extLst>
      <p:ext uri="{BB962C8B-B14F-4D97-AF65-F5344CB8AC3E}">
        <p14:creationId xmlns:p14="http://schemas.microsoft.com/office/powerpoint/2010/main" val="173588898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27</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2" name="Rectángulo 1"/>
          <p:cNvSpPr/>
          <p:nvPr/>
        </p:nvSpPr>
        <p:spPr>
          <a:xfrm>
            <a:off x="1050029" y="1097593"/>
            <a:ext cx="10302555" cy="5078313"/>
          </a:xfrm>
          <a:prstGeom prst="rect">
            <a:avLst/>
          </a:prstGeom>
        </p:spPr>
        <p:txBody>
          <a:bodyPr wrap="square">
            <a:spAutoFit/>
          </a:bodyPr>
          <a:lstStyle/>
          <a:p>
            <a:pPr marL="342900" indent="-342900" algn="just">
              <a:lnSpc>
                <a:spcPct val="150000"/>
              </a:lnSpc>
              <a:buFont typeface="+mj-lt"/>
              <a:buAutoNum type="alphaUcPeriod" startAt="3"/>
            </a:pPr>
            <a:r>
              <a:rPr lang="es-CL" dirty="0"/>
              <a:t>CANTIDAD DE HORAS NO </a:t>
            </a:r>
            <a:r>
              <a:rPr lang="es-CL" dirty="0">
                <a:solidFill>
                  <a:schemeClr val="tx1"/>
                </a:solidFill>
              </a:rPr>
              <a:t>REALIZADAS </a:t>
            </a:r>
            <a:r>
              <a:rPr lang="es-CL" dirty="0"/>
              <a:t>POR FALTA DISPONIBILIDAD DE INFRAESTRUCTURA DE APOYO AL APRENDIZAJE (CLASES </a:t>
            </a:r>
            <a:r>
              <a:rPr lang="es-CL" dirty="0" smtClean="0"/>
              <a:t>PRÁCTICAS </a:t>
            </a:r>
            <a:r>
              <a:rPr lang="es-CL" dirty="0"/>
              <a:t>NO REALIZADAS POR FALTA DE LABORATORIO-SIMULADOR-TALLER).         </a:t>
            </a:r>
            <a:r>
              <a:rPr lang="es-CL" b="1" dirty="0" smtClean="0"/>
              <a:t>NO  EXISTEN HORAS NO REALIZADAS </a:t>
            </a:r>
            <a:r>
              <a:rPr lang="es-CL" b="1" dirty="0"/>
              <a:t>POR ESTAS CAUSAS</a:t>
            </a:r>
            <a:r>
              <a:rPr lang="es-CL" b="1" dirty="0" smtClean="0"/>
              <a:t>.</a:t>
            </a:r>
          </a:p>
          <a:p>
            <a:pPr algn="just">
              <a:lnSpc>
                <a:spcPct val="150000"/>
              </a:lnSpc>
            </a:pPr>
            <a:endParaRPr lang="es-CL" b="1" dirty="0" smtClean="0"/>
          </a:p>
          <a:p>
            <a:pPr algn="just">
              <a:lnSpc>
                <a:spcPct val="150000"/>
              </a:lnSpc>
            </a:pPr>
            <a:r>
              <a:rPr lang="es-CL" dirty="0" smtClean="0"/>
              <a:t>D.  CANTIDAD </a:t>
            </a:r>
            <a:r>
              <a:rPr lang="es-CL" dirty="0"/>
              <a:t>DE SEPARADOS DE CURSO </a:t>
            </a:r>
            <a:r>
              <a:rPr lang="es-CL" dirty="0">
                <a:solidFill>
                  <a:schemeClr val="tx1"/>
                </a:solidFill>
              </a:rPr>
              <a:t>(INCLUIR TODAS LAS CAUSALES).</a:t>
            </a:r>
          </a:p>
          <a:p>
            <a:pPr marL="342900" indent="-342900" algn="just">
              <a:lnSpc>
                <a:spcPct val="150000"/>
              </a:lnSpc>
              <a:buFont typeface="+mj-lt"/>
              <a:buAutoNum type="alphaUcPeriod" startAt="3"/>
            </a:pPr>
            <a:endParaRPr lang="es-CL" dirty="0">
              <a:solidFill>
                <a:schemeClr val="tx1"/>
              </a:solidFill>
            </a:endParaRPr>
          </a:p>
          <a:p>
            <a:pPr marL="342900" indent="-342900" algn="just">
              <a:lnSpc>
                <a:spcPct val="150000"/>
              </a:lnSpc>
              <a:buFont typeface="+mj-lt"/>
              <a:buAutoNum type="alphaUcPeriod" startAt="3"/>
            </a:pPr>
            <a:endParaRPr lang="es-CL" dirty="0" smtClean="0">
              <a:solidFill>
                <a:schemeClr val="tx1"/>
              </a:solidFill>
            </a:endParaRPr>
          </a:p>
          <a:p>
            <a:pPr algn="just">
              <a:lnSpc>
                <a:spcPct val="150000"/>
              </a:lnSpc>
            </a:pPr>
            <a:r>
              <a:rPr lang="es-CL" dirty="0" smtClean="0"/>
              <a:t>E.   CANTIDAD </a:t>
            </a:r>
            <a:r>
              <a:rPr lang="es-CL" dirty="0"/>
              <a:t>ALUMNOS </a:t>
            </a:r>
            <a:r>
              <a:rPr lang="es-CL" dirty="0" smtClean="0"/>
              <a:t>REPITENTES: </a:t>
            </a:r>
            <a:r>
              <a:rPr lang="es-CL" dirty="0" smtClean="0">
                <a:solidFill>
                  <a:schemeClr val="tx1"/>
                </a:solidFill>
              </a:rPr>
              <a:t>20</a:t>
            </a:r>
            <a:r>
              <a:rPr lang="es-CL" b="1" dirty="0" smtClean="0">
                <a:solidFill>
                  <a:schemeClr val="tx1"/>
                </a:solidFill>
              </a:rPr>
              <a:t> </a:t>
            </a:r>
            <a:r>
              <a:rPr lang="es-CL" b="1" dirty="0">
                <a:solidFill>
                  <a:schemeClr val="tx1"/>
                </a:solidFill>
              </a:rPr>
              <a:t>ALUMNOS </a:t>
            </a:r>
            <a:r>
              <a:rPr lang="es-CL" b="1" dirty="0" smtClean="0">
                <a:solidFill>
                  <a:schemeClr val="tx1"/>
                </a:solidFill>
              </a:rPr>
              <a:t>REPITENTES</a:t>
            </a:r>
            <a:r>
              <a:rPr lang="es-CL" b="1" dirty="0">
                <a:solidFill>
                  <a:schemeClr val="tx1"/>
                </a:solidFill>
              </a:rPr>
              <a:t> </a:t>
            </a:r>
            <a:r>
              <a:rPr lang="es-CL" b="1" dirty="0" smtClean="0">
                <a:solidFill>
                  <a:schemeClr val="tx1"/>
                </a:solidFill>
              </a:rPr>
              <a:t>(AÑO 2024)</a:t>
            </a:r>
          </a:p>
          <a:p>
            <a:pPr algn="just">
              <a:lnSpc>
                <a:spcPct val="150000"/>
              </a:lnSpc>
            </a:pPr>
            <a:r>
              <a:rPr lang="es-CL" dirty="0" smtClean="0"/>
              <a:t>F.   CANTIDAD </a:t>
            </a:r>
            <a:r>
              <a:rPr lang="es-CL" dirty="0"/>
              <a:t>DE ALUMNOS </a:t>
            </a:r>
            <a:r>
              <a:rPr lang="es-CL" dirty="0">
                <a:solidFill>
                  <a:schemeClr val="tx1"/>
                </a:solidFill>
              </a:rPr>
              <a:t>SEPARADOS DE CURSO POR MALA CONDUCTA (EXPULSADOS</a:t>
            </a:r>
            <a:r>
              <a:rPr lang="es-CL" dirty="0" smtClean="0">
                <a:solidFill>
                  <a:schemeClr val="tx1"/>
                </a:solidFill>
              </a:rPr>
              <a:t>).</a:t>
            </a:r>
          </a:p>
          <a:p>
            <a:pPr marL="342900" indent="-342900" algn="just">
              <a:lnSpc>
                <a:spcPct val="150000"/>
              </a:lnSpc>
              <a:buFont typeface="+mj-lt"/>
              <a:buAutoNum type="alphaUcPeriod" startAt="3"/>
            </a:pPr>
            <a:endParaRPr lang="es-CL" dirty="0">
              <a:solidFill>
                <a:schemeClr val="tx1"/>
              </a:solidFill>
            </a:endParaRPr>
          </a:p>
          <a:p>
            <a:pPr marL="342900" indent="-342900" algn="just">
              <a:lnSpc>
                <a:spcPct val="150000"/>
              </a:lnSpc>
              <a:buFont typeface="+mj-lt"/>
              <a:buAutoNum type="alphaUcPeriod" startAt="3"/>
            </a:pPr>
            <a:endParaRPr lang="es-CL" b="1" dirty="0"/>
          </a:p>
          <a:p>
            <a:pPr marL="342900" indent="-342900" algn="just">
              <a:lnSpc>
                <a:spcPct val="150000"/>
              </a:lnSpc>
              <a:buFont typeface="+mj-lt"/>
              <a:buAutoNum type="alphaUcPeriod" startAt="3"/>
            </a:pPr>
            <a:endParaRPr lang="es-CL" b="1" dirty="0"/>
          </a:p>
        </p:txBody>
      </p:sp>
      <p:sp>
        <p:nvSpPr>
          <p:cNvPr id="14" name="47 Rectángulo"/>
          <p:cNvSpPr/>
          <p:nvPr/>
        </p:nvSpPr>
        <p:spPr>
          <a:xfrm>
            <a:off x="1833065" y="53754"/>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a:t>
            </a:r>
            <a:r>
              <a:rPr lang="es-CL" sz="2400" dirty="0" smtClean="0"/>
              <a:t>.            INDICADORES</a:t>
            </a:r>
            <a:endParaRPr lang="es-CL" sz="2400" dirty="0"/>
          </a:p>
        </p:txBody>
      </p:sp>
      <p:graphicFrame>
        <p:nvGraphicFramePr>
          <p:cNvPr id="6" name="Tabla 5"/>
          <p:cNvGraphicFramePr>
            <a:graphicFrameLocks noGrp="1"/>
          </p:cNvGraphicFramePr>
          <p:nvPr>
            <p:extLst>
              <p:ext uri="{D42A27DB-BD31-4B8C-83A1-F6EECF244321}">
                <p14:modId xmlns:p14="http://schemas.microsoft.com/office/powerpoint/2010/main" val="44292962"/>
              </p:ext>
            </p:extLst>
          </p:nvPr>
        </p:nvGraphicFramePr>
        <p:xfrm>
          <a:off x="1508761" y="3229347"/>
          <a:ext cx="4572000" cy="581025"/>
        </p:xfrm>
        <a:graphic>
          <a:graphicData uri="http://schemas.openxmlformats.org/drawingml/2006/table">
            <a:tbl>
              <a:tblPr>
                <a:tableStyleId>{5940675A-B579-460E-94D1-54222C63F5DA}</a:tableStyleId>
              </a:tblPr>
              <a:tblGrid>
                <a:gridCol w="762000">
                  <a:extLst>
                    <a:ext uri="{9D8B030D-6E8A-4147-A177-3AD203B41FA5}">
                      <a16:colId xmlns:a16="http://schemas.microsoft.com/office/drawing/2014/main" val="3662508882"/>
                    </a:ext>
                  </a:extLst>
                </a:gridCol>
                <a:gridCol w="762000">
                  <a:extLst>
                    <a:ext uri="{9D8B030D-6E8A-4147-A177-3AD203B41FA5}">
                      <a16:colId xmlns:a16="http://schemas.microsoft.com/office/drawing/2014/main" val="1292617046"/>
                    </a:ext>
                  </a:extLst>
                </a:gridCol>
                <a:gridCol w="762000">
                  <a:extLst>
                    <a:ext uri="{9D8B030D-6E8A-4147-A177-3AD203B41FA5}">
                      <a16:colId xmlns:a16="http://schemas.microsoft.com/office/drawing/2014/main" val="989023278"/>
                    </a:ext>
                  </a:extLst>
                </a:gridCol>
                <a:gridCol w="762000">
                  <a:extLst>
                    <a:ext uri="{9D8B030D-6E8A-4147-A177-3AD203B41FA5}">
                      <a16:colId xmlns:a16="http://schemas.microsoft.com/office/drawing/2014/main" val="4198503922"/>
                    </a:ext>
                  </a:extLst>
                </a:gridCol>
                <a:gridCol w="762000">
                  <a:extLst>
                    <a:ext uri="{9D8B030D-6E8A-4147-A177-3AD203B41FA5}">
                      <a16:colId xmlns:a16="http://schemas.microsoft.com/office/drawing/2014/main" val="3994623841"/>
                    </a:ext>
                  </a:extLst>
                </a:gridCol>
                <a:gridCol w="762000">
                  <a:extLst>
                    <a:ext uri="{9D8B030D-6E8A-4147-A177-3AD203B41FA5}">
                      <a16:colId xmlns:a16="http://schemas.microsoft.com/office/drawing/2014/main" val="1196667849"/>
                    </a:ext>
                  </a:extLst>
                </a:gridCol>
              </a:tblGrid>
              <a:tr h="190500">
                <a:tc gridSpan="3">
                  <a:txBody>
                    <a:bodyPr/>
                    <a:lstStyle/>
                    <a:p>
                      <a:pPr algn="ctr" fontAlgn="b"/>
                      <a:r>
                        <a:rPr lang="en-US" sz="1000" b="1" u="none" strike="noStrike" dirty="0">
                          <a:effectLst/>
                        </a:rPr>
                        <a:t>AÑO </a:t>
                      </a:r>
                      <a:r>
                        <a:rPr lang="en-US" sz="1000" b="1" u="none" strike="noStrike" dirty="0" smtClean="0">
                          <a:effectLst/>
                        </a:rPr>
                        <a:t>2024</a:t>
                      </a:r>
                      <a:endParaRPr lang="en-US" sz="1000" b="1" i="0" u="none" strike="noStrike" dirty="0">
                        <a:solidFill>
                          <a:srgbClr val="000000"/>
                        </a:solidFill>
                        <a:effectLst/>
                        <a:latin typeface="Arial" panose="020B0604020202020204" pitchFamily="34" charset="0"/>
                      </a:endParaRPr>
                    </a:p>
                  </a:txBody>
                  <a:tcPr marL="9525" marR="9525" marT="9525" marB="0" anchor="b">
                    <a:solidFill>
                      <a:schemeClr val="bg1">
                        <a:lumMod val="75000"/>
                      </a:schemeClr>
                    </a:solidFill>
                  </a:tcPr>
                </a:tc>
                <a:tc hMerge="1">
                  <a:txBody>
                    <a:bodyPr/>
                    <a:lstStyle/>
                    <a:p>
                      <a:endParaRPr lang="en-US"/>
                    </a:p>
                  </a:txBody>
                  <a:tcPr/>
                </a:tc>
                <a:tc hMerge="1">
                  <a:txBody>
                    <a:bodyPr/>
                    <a:lstStyle/>
                    <a:p>
                      <a:endParaRPr lang="en-US"/>
                    </a:p>
                  </a:txBody>
                  <a:tcPr/>
                </a:tc>
                <a:tc gridSpan="3">
                  <a:txBody>
                    <a:bodyPr/>
                    <a:lstStyle/>
                    <a:p>
                      <a:pPr algn="ctr" fontAlgn="b"/>
                      <a:r>
                        <a:rPr lang="en-US" sz="1000" b="1" u="none" strike="noStrike" dirty="0">
                          <a:effectLst/>
                        </a:rPr>
                        <a:t>AÑO </a:t>
                      </a:r>
                      <a:r>
                        <a:rPr lang="en-US" sz="1000" b="1" u="none" strike="noStrike" dirty="0" smtClean="0">
                          <a:effectLst/>
                        </a:rPr>
                        <a:t>2025</a:t>
                      </a:r>
                      <a:endParaRPr lang="en-US" sz="1000" b="1" i="0" u="none" strike="noStrike" dirty="0">
                        <a:solidFill>
                          <a:srgbClr val="000000"/>
                        </a:solidFill>
                        <a:effectLst/>
                        <a:latin typeface="Arial" panose="020B0604020202020204" pitchFamily="34" charset="0"/>
                      </a:endParaRPr>
                    </a:p>
                  </a:txBody>
                  <a:tcPr marL="9525" marR="9525" marT="9525" marB="0" anchor="b">
                    <a:solidFill>
                      <a:schemeClr val="bg1">
                        <a:lumMod val="75000"/>
                      </a:schemeClr>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04712450"/>
                  </a:ext>
                </a:extLst>
              </a:tr>
              <a:tr h="190500">
                <a:tc>
                  <a:txBody>
                    <a:bodyPr/>
                    <a:lstStyle/>
                    <a:p>
                      <a:pPr algn="ctr" fontAlgn="b"/>
                      <a:r>
                        <a:rPr lang="en-US" sz="1000" b="1" u="none" strike="noStrike" dirty="0">
                          <a:solidFill>
                            <a:schemeClr val="tx1"/>
                          </a:solidFill>
                          <a:effectLst/>
                        </a:rPr>
                        <a:t>RECLUTAS</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a:solidFill>
                            <a:schemeClr val="tx1"/>
                          </a:solidFill>
                          <a:effectLst/>
                        </a:rPr>
                        <a:t>CADETES</a:t>
                      </a:r>
                      <a:endParaRPr lang="en-US" sz="1000" b="1" i="0" u="none" strike="noStrike">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dirty="0">
                          <a:solidFill>
                            <a:schemeClr val="tx1"/>
                          </a:solidFill>
                          <a:effectLst/>
                        </a:rPr>
                        <a:t>TOTAL</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dirty="0">
                          <a:solidFill>
                            <a:schemeClr val="tx1"/>
                          </a:solidFill>
                          <a:effectLst/>
                        </a:rPr>
                        <a:t>RECLUTAS</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dirty="0">
                          <a:solidFill>
                            <a:schemeClr val="tx1"/>
                          </a:solidFill>
                          <a:effectLst/>
                        </a:rPr>
                        <a:t>CADETES</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dirty="0">
                          <a:solidFill>
                            <a:schemeClr val="tx1"/>
                          </a:solidFill>
                          <a:effectLst/>
                        </a:rPr>
                        <a:t>TOTAL</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extLst>
                  <a:ext uri="{0D108BD9-81ED-4DB2-BD59-A6C34878D82A}">
                    <a16:rowId xmlns:a16="http://schemas.microsoft.com/office/drawing/2014/main" val="839235898"/>
                  </a:ext>
                </a:extLst>
              </a:tr>
              <a:tr h="200025">
                <a:tc>
                  <a:txBody>
                    <a:bodyPr/>
                    <a:lstStyle/>
                    <a:p>
                      <a:pPr algn="ctr" fontAlgn="b"/>
                      <a:r>
                        <a:rPr lang="en-US" sz="1000" b="0" i="0" u="none" strike="noStrike" dirty="0" smtClean="0">
                          <a:solidFill>
                            <a:schemeClr val="tx1"/>
                          </a:solidFill>
                          <a:effectLst/>
                          <a:latin typeface="+mn-lt"/>
                        </a:rPr>
                        <a:t>43</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000" u="none" strike="noStrike" dirty="0" smtClean="0">
                          <a:solidFill>
                            <a:schemeClr val="tx1"/>
                          </a:solidFill>
                          <a:effectLst/>
                        </a:rPr>
                        <a:t>35</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000" b="0" u="none" strike="noStrike" dirty="0" smtClean="0">
                          <a:solidFill>
                            <a:schemeClr val="tx1"/>
                          </a:solidFill>
                          <a:effectLst/>
                        </a:rPr>
                        <a:t>78</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100" b="0" i="0" u="none" strike="noStrike" dirty="0" smtClean="0">
                          <a:solidFill>
                            <a:schemeClr val="tx1"/>
                          </a:solidFill>
                          <a:effectLst/>
                          <a:latin typeface="Arial" panose="020B0604020202020204" pitchFamily="34" charset="0"/>
                        </a:rPr>
                        <a:t>-</a:t>
                      </a:r>
                      <a:endParaRPr lang="en-US" sz="11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100" b="0" i="0" u="none" strike="noStrike" dirty="0" smtClean="0">
                          <a:solidFill>
                            <a:schemeClr val="tx1"/>
                          </a:solidFill>
                          <a:effectLst/>
                          <a:latin typeface="Arial" panose="020B0604020202020204" pitchFamily="34" charset="0"/>
                        </a:rPr>
                        <a:t>-</a:t>
                      </a:r>
                      <a:endParaRPr lang="en-US" sz="11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100" b="1" i="0" u="none" strike="noStrike" dirty="0" smtClean="0">
                          <a:solidFill>
                            <a:schemeClr val="tx1"/>
                          </a:solidFill>
                          <a:effectLst/>
                          <a:latin typeface="Arial" panose="020B0604020202020204" pitchFamily="34" charset="0"/>
                        </a:rPr>
                        <a:t>-</a:t>
                      </a:r>
                      <a:endParaRPr lang="en-US" sz="1100" b="1" i="0" u="none" strike="noStrike" dirty="0">
                        <a:solidFill>
                          <a:schemeClr val="tx1"/>
                        </a:solidFill>
                        <a:effectLst/>
                        <a:latin typeface="Arial" panose="020B0604020202020204" pitchFamily="34" charset="0"/>
                      </a:endParaRPr>
                    </a:p>
                  </a:txBody>
                  <a:tcPr marL="9525" marR="9525" marT="9525" marB="0" anchor="b"/>
                </a:tc>
                <a:extLst>
                  <a:ext uri="{0D108BD9-81ED-4DB2-BD59-A6C34878D82A}">
                    <a16:rowId xmlns:a16="http://schemas.microsoft.com/office/drawing/2014/main" val="1743581958"/>
                  </a:ext>
                </a:extLst>
              </a:tr>
            </a:tbl>
          </a:graphicData>
        </a:graphic>
      </p:graphicFrame>
      <p:graphicFrame>
        <p:nvGraphicFramePr>
          <p:cNvPr id="7" name="Tabla 6"/>
          <p:cNvGraphicFramePr>
            <a:graphicFrameLocks noGrp="1"/>
          </p:cNvGraphicFramePr>
          <p:nvPr>
            <p:extLst>
              <p:ext uri="{D42A27DB-BD31-4B8C-83A1-F6EECF244321}">
                <p14:modId xmlns:p14="http://schemas.microsoft.com/office/powerpoint/2010/main" val="76088259"/>
              </p:ext>
            </p:extLst>
          </p:nvPr>
        </p:nvGraphicFramePr>
        <p:xfrm>
          <a:off x="1559495" y="4889938"/>
          <a:ext cx="4042147" cy="952500"/>
        </p:xfrm>
        <a:graphic>
          <a:graphicData uri="http://schemas.openxmlformats.org/drawingml/2006/table">
            <a:tbl>
              <a:tblPr>
                <a:tableStyleId>{5940675A-B579-460E-94D1-54222C63F5DA}</a:tableStyleId>
              </a:tblPr>
              <a:tblGrid>
                <a:gridCol w="2489277">
                  <a:extLst>
                    <a:ext uri="{9D8B030D-6E8A-4147-A177-3AD203B41FA5}">
                      <a16:colId xmlns:a16="http://schemas.microsoft.com/office/drawing/2014/main" val="1911177657"/>
                    </a:ext>
                  </a:extLst>
                </a:gridCol>
                <a:gridCol w="776435">
                  <a:extLst>
                    <a:ext uri="{9D8B030D-6E8A-4147-A177-3AD203B41FA5}">
                      <a16:colId xmlns:a16="http://schemas.microsoft.com/office/drawing/2014/main" val="1647540898"/>
                    </a:ext>
                  </a:extLst>
                </a:gridCol>
                <a:gridCol w="776435">
                  <a:extLst>
                    <a:ext uri="{9D8B030D-6E8A-4147-A177-3AD203B41FA5}">
                      <a16:colId xmlns:a16="http://schemas.microsoft.com/office/drawing/2014/main" val="358807518"/>
                    </a:ext>
                  </a:extLst>
                </a:gridCol>
              </a:tblGrid>
              <a:tr h="247650">
                <a:tc rowSpan="2">
                  <a:txBody>
                    <a:bodyPr/>
                    <a:lstStyle/>
                    <a:p>
                      <a:pPr algn="l" fontAlgn="ctr"/>
                      <a:r>
                        <a:rPr lang="en-US" sz="1000" b="1" u="none" strike="noStrike" dirty="0">
                          <a:effectLst/>
                        </a:rPr>
                        <a:t>CADETES SEPARADOS DECURSO</a:t>
                      </a:r>
                      <a:endParaRPr lang="en-US" sz="1000" b="1" i="0" u="none" strike="noStrike" dirty="0">
                        <a:solidFill>
                          <a:srgbClr val="000000"/>
                        </a:solidFill>
                        <a:effectLst/>
                        <a:latin typeface="Arial" panose="020B0604020202020204" pitchFamily="34" charset="0"/>
                      </a:endParaRPr>
                    </a:p>
                  </a:txBody>
                  <a:tcPr marL="9525" marR="9525" marT="9525" marB="0" anchor="ctr">
                    <a:solidFill>
                      <a:schemeClr val="bg1">
                        <a:lumMod val="75000"/>
                      </a:schemeClr>
                    </a:solidFill>
                  </a:tcPr>
                </a:tc>
                <a:tc gridSpan="2">
                  <a:txBody>
                    <a:bodyPr/>
                    <a:lstStyle/>
                    <a:p>
                      <a:pPr algn="ctr" fontAlgn="ctr"/>
                      <a:r>
                        <a:rPr lang="en-US" sz="1000" b="1" u="none" strike="noStrike" dirty="0">
                          <a:effectLst/>
                        </a:rPr>
                        <a:t>AL MES DE MAYO</a:t>
                      </a:r>
                      <a:endParaRPr lang="en-US" sz="1000" b="1" i="0" u="none" strike="noStrike" dirty="0">
                        <a:solidFill>
                          <a:srgbClr val="000000"/>
                        </a:solidFill>
                        <a:effectLst/>
                        <a:latin typeface="Arial" panose="020B0604020202020204" pitchFamily="34" charset="0"/>
                      </a:endParaRPr>
                    </a:p>
                  </a:txBody>
                  <a:tcPr marL="9525" marR="9525" marT="9525" marB="0" anchor="ctr">
                    <a:solidFill>
                      <a:schemeClr val="bg1">
                        <a:lumMod val="75000"/>
                      </a:schemeClr>
                    </a:solidFill>
                  </a:tcPr>
                </a:tc>
                <a:tc hMerge="1">
                  <a:txBody>
                    <a:bodyPr/>
                    <a:lstStyle/>
                    <a:p>
                      <a:endParaRPr lang="en-US"/>
                    </a:p>
                  </a:txBody>
                  <a:tcPr/>
                </a:tc>
                <a:extLst>
                  <a:ext uri="{0D108BD9-81ED-4DB2-BD59-A6C34878D82A}">
                    <a16:rowId xmlns:a16="http://schemas.microsoft.com/office/drawing/2014/main" val="1033969240"/>
                  </a:ext>
                </a:extLst>
              </a:tr>
              <a:tr h="247650">
                <a:tc vMerge="1">
                  <a:txBody>
                    <a:bodyPr/>
                    <a:lstStyle/>
                    <a:p>
                      <a:endParaRPr lang="en-US"/>
                    </a:p>
                  </a:txBody>
                  <a:tcPr/>
                </a:tc>
                <a:tc>
                  <a:txBody>
                    <a:bodyPr/>
                    <a:lstStyle/>
                    <a:p>
                      <a:pPr algn="ctr" fontAlgn="ctr"/>
                      <a:r>
                        <a:rPr lang="en-US" sz="1000" b="1" u="none" strike="noStrike" dirty="0">
                          <a:effectLst/>
                        </a:rPr>
                        <a:t>AÑO </a:t>
                      </a:r>
                      <a:r>
                        <a:rPr lang="en-US" sz="1000" b="1" u="none" strike="noStrike" dirty="0" smtClean="0">
                          <a:effectLst/>
                        </a:rPr>
                        <a:t>2024</a:t>
                      </a:r>
                      <a:endParaRPr lang="en-US" sz="1000" b="1" i="0" u="none" strike="noStrike" dirty="0">
                        <a:solidFill>
                          <a:srgbClr val="000000"/>
                        </a:solidFill>
                        <a:effectLst/>
                        <a:latin typeface="Arial" panose="020B0604020202020204" pitchFamily="34" charset="0"/>
                      </a:endParaRPr>
                    </a:p>
                  </a:txBody>
                  <a:tcPr marL="9525" marR="9525" marT="9525" marB="0" anchor="ctr">
                    <a:solidFill>
                      <a:schemeClr val="bg1">
                        <a:lumMod val="75000"/>
                      </a:schemeClr>
                    </a:solidFill>
                  </a:tcPr>
                </a:tc>
                <a:tc>
                  <a:txBody>
                    <a:bodyPr/>
                    <a:lstStyle/>
                    <a:p>
                      <a:pPr algn="ctr" fontAlgn="ctr"/>
                      <a:r>
                        <a:rPr lang="en-US" sz="1000" b="1" u="none" strike="noStrike" dirty="0">
                          <a:effectLst/>
                        </a:rPr>
                        <a:t>AÑO </a:t>
                      </a:r>
                      <a:r>
                        <a:rPr lang="en-US" sz="1000" b="1" u="none" strike="noStrike" dirty="0" smtClean="0">
                          <a:effectLst/>
                        </a:rPr>
                        <a:t>2025</a:t>
                      </a:r>
                      <a:endParaRPr lang="en-US" sz="1000" b="1" i="0" u="none" strike="noStrike" dirty="0">
                        <a:solidFill>
                          <a:srgbClr val="000000"/>
                        </a:solidFill>
                        <a:effectLst/>
                        <a:latin typeface="Arial" panose="020B0604020202020204" pitchFamily="34" charset="0"/>
                      </a:endParaRPr>
                    </a:p>
                  </a:txBody>
                  <a:tcPr marL="9525" marR="9525" marT="9525" marB="0" anchor="ctr">
                    <a:solidFill>
                      <a:schemeClr val="bg1">
                        <a:lumMod val="75000"/>
                      </a:schemeClr>
                    </a:solidFill>
                  </a:tcPr>
                </a:tc>
                <a:extLst>
                  <a:ext uri="{0D108BD9-81ED-4DB2-BD59-A6C34878D82A}">
                    <a16:rowId xmlns:a16="http://schemas.microsoft.com/office/drawing/2014/main" val="3892904133"/>
                  </a:ext>
                </a:extLst>
              </a:tr>
              <a:tr h="228600">
                <a:tc>
                  <a:txBody>
                    <a:bodyPr/>
                    <a:lstStyle/>
                    <a:p>
                      <a:pPr algn="l" fontAlgn="b"/>
                      <a:r>
                        <a:rPr lang="en-US" sz="1000" u="none" strike="noStrike">
                          <a:effectLst/>
                        </a:rPr>
                        <a:t>POR MALA CONDUCTA</a:t>
                      </a:r>
                      <a:endParaRPr lang="en-US" sz="10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r>
                        <a:rPr lang="en-US" sz="1000" u="none" strike="noStrike" dirty="0" smtClean="0">
                          <a:solidFill>
                            <a:schemeClr val="tx1"/>
                          </a:solidFill>
                          <a:effectLst/>
                        </a:rPr>
                        <a:t>11</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000" b="0" i="0" u="none" strike="noStrike" dirty="0" smtClean="0">
                          <a:solidFill>
                            <a:schemeClr val="tx1"/>
                          </a:solidFill>
                          <a:effectLst/>
                          <a:latin typeface="Arial" panose="020B0604020202020204" pitchFamily="34" charset="0"/>
                        </a:rPr>
                        <a:t>1</a:t>
                      </a:r>
                      <a:endParaRPr lang="en-US" sz="1000" b="0" i="0" u="none" strike="noStrike" dirty="0">
                        <a:solidFill>
                          <a:schemeClr val="tx1"/>
                        </a:solidFill>
                        <a:effectLst/>
                        <a:latin typeface="Arial" panose="020B0604020202020204" pitchFamily="34" charset="0"/>
                      </a:endParaRPr>
                    </a:p>
                  </a:txBody>
                  <a:tcPr marL="9525" marR="9525" marT="9525" marB="0" anchor="b"/>
                </a:tc>
                <a:extLst>
                  <a:ext uri="{0D108BD9-81ED-4DB2-BD59-A6C34878D82A}">
                    <a16:rowId xmlns:a16="http://schemas.microsoft.com/office/drawing/2014/main" val="3262795300"/>
                  </a:ext>
                </a:extLst>
              </a:tr>
              <a:tr h="228600">
                <a:tc>
                  <a:txBody>
                    <a:bodyPr/>
                    <a:lstStyle/>
                    <a:p>
                      <a:pPr algn="l" fontAlgn="b"/>
                      <a:r>
                        <a:rPr lang="en-US" sz="1000" u="none" strike="noStrike">
                          <a:effectLst/>
                        </a:rPr>
                        <a:t>EXPULSADOS</a:t>
                      </a:r>
                      <a:endParaRPr lang="en-US" sz="10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r>
                        <a:rPr lang="en-US" sz="1000" u="none" strike="noStrike" dirty="0">
                          <a:solidFill>
                            <a:schemeClr val="tx1"/>
                          </a:solidFill>
                          <a:effectLst/>
                        </a:rPr>
                        <a:t>-</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000" b="0" i="0" u="none" strike="noStrike" dirty="0" smtClean="0">
                          <a:solidFill>
                            <a:schemeClr val="tx1"/>
                          </a:solidFill>
                          <a:effectLst/>
                          <a:latin typeface="Arial" panose="020B0604020202020204" pitchFamily="34" charset="0"/>
                        </a:rPr>
                        <a:t>1</a:t>
                      </a:r>
                      <a:endParaRPr lang="en-US" sz="1000" b="0" i="0" u="none" strike="noStrike" dirty="0">
                        <a:solidFill>
                          <a:schemeClr val="tx1"/>
                        </a:solidFill>
                        <a:effectLst/>
                        <a:latin typeface="Arial" panose="020B0604020202020204" pitchFamily="34" charset="0"/>
                      </a:endParaRPr>
                    </a:p>
                  </a:txBody>
                  <a:tcPr marL="9525" marR="9525" marT="9525" marB="0" anchor="b"/>
                </a:tc>
                <a:extLst>
                  <a:ext uri="{0D108BD9-81ED-4DB2-BD59-A6C34878D82A}">
                    <a16:rowId xmlns:a16="http://schemas.microsoft.com/office/drawing/2014/main" val="2612751705"/>
                  </a:ext>
                </a:extLst>
              </a:tr>
            </a:tbl>
          </a:graphicData>
        </a:graphic>
      </p:graphicFrame>
    </p:spTree>
    <p:extLst>
      <p:ext uri="{BB962C8B-B14F-4D97-AF65-F5344CB8AC3E}">
        <p14:creationId xmlns:p14="http://schemas.microsoft.com/office/powerpoint/2010/main" val="366916949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6626" y="-23812"/>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28</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2" name="Rectángulo 1"/>
          <p:cNvSpPr/>
          <p:nvPr/>
        </p:nvSpPr>
        <p:spPr>
          <a:xfrm>
            <a:off x="1693630" y="1010654"/>
            <a:ext cx="9010881" cy="4247317"/>
          </a:xfrm>
          <a:prstGeom prst="rect">
            <a:avLst/>
          </a:prstGeom>
        </p:spPr>
        <p:txBody>
          <a:bodyPr wrap="square">
            <a:spAutoFit/>
          </a:bodyPr>
          <a:lstStyle/>
          <a:p>
            <a:pPr marL="342900" indent="-342900">
              <a:lnSpc>
                <a:spcPct val="150000"/>
              </a:lnSpc>
              <a:buFont typeface="+mj-lt"/>
              <a:buAutoNum type="alphaUcPeriod" startAt="7"/>
            </a:pPr>
            <a:r>
              <a:rPr lang="es-CL" dirty="0" smtClean="0">
                <a:solidFill>
                  <a:schemeClr val="tx1"/>
                </a:solidFill>
              </a:rPr>
              <a:t>ALUMNOS </a:t>
            </a:r>
            <a:r>
              <a:rPr lang="es-CL" dirty="0">
                <a:solidFill>
                  <a:schemeClr val="tx1"/>
                </a:solidFill>
              </a:rPr>
              <a:t>CRÍTICOS: </a:t>
            </a:r>
            <a:r>
              <a:rPr lang="es-CL" dirty="0" smtClean="0">
                <a:solidFill>
                  <a:schemeClr val="tx1"/>
                </a:solidFill>
              </a:rPr>
              <a:t>2 O MÁS </a:t>
            </a:r>
            <a:r>
              <a:rPr lang="es-CL" dirty="0">
                <a:solidFill>
                  <a:schemeClr val="tx1"/>
                </a:solidFill>
              </a:rPr>
              <a:t>PROMEDIOS </a:t>
            </a:r>
            <a:r>
              <a:rPr lang="es-CL" dirty="0" smtClean="0">
                <a:solidFill>
                  <a:schemeClr val="tx1"/>
                </a:solidFill>
              </a:rPr>
              <a:t>ROJO: </a:t>
            </a:r>
            <a:r>
              <a:rPr lang="es-CL" dirty="0" smtClean="0">
                <a:solidFill>
                  <a:schemeClr val="tx1"/>
                </a:solidFill>
              </a:rPr>
              <a:t>107</a:t>
            </a:r>
            <a:r>
              <a:rPr lang="es-CL" b="1" dirty="0" smtClean="0">
                <a:solidFill>
                  <a:schemeClr val="tx1"/>
                </a:solidFill>
              </a:rPr>
              <a:t> </a:t>
            </a:r>
            <a:r>
              <a:rPr lang="es-CL" dirty="0">
                <a:solidFill>
                  <a:schemeClr val="tx1"/>
                </a:solidFill>
              </a:rPr>
              <a:t>alumnos.</a:t>
            </a:r>
          </a:p>
          <a:p>
            <a:pPr marL="342900" indent="-342900">
              <a:lnSpc>
                <a:spcPct val="150000"/>
              </a:lnSpc>
              <a:buFont typeface="+mj-lt"/>
              <a:buAutoNum type="alphaUcPeriod" startAt="7"/>
            </a:pPr>
            <a:r>
              <a:rPr lang="es-CL" dirty="0" smtClean="0">
                <a:solidFill>
                  <a:schemeClr val="tx1"/>
                </a:solidFill>
              </a:rPr>
              <a:t>ASIGNATURAS </a:t>
            </a:r>
            <a:r>
              <a:rPr lang="es-CL" dirty="0">
                <a:solidFill>
                  <a:schemeClr val="tx1"/>
                </a:solidFill>
              </a:rPr>
              <a:t>CRÍTICAS: 40% O MÁS ALUMNOS CON PROMEDIO ROJO. </a:t>
            </a:r>
            <a:endParaRPr lang="es-CL" dirty="0" smtClean="0">
              <a:solidFill>
                <a:schemeClr val="tx1"/>
              </a:solidFill>
            </a:endParaRPr>
          </a:p>
          <a:p>
            <a:pPr marL="342900" indent="-342900">
              <a:lnSpc>
                <a:spcPct val="150000"/>
              </a:lnSpc>
              <a:buFont typeface="+mj-lt"/>
              <a:buAutoNum type="alphaUcPeriod" startAt="7"/>
            </a:pPr>
            <a:endParaRPr lang="es-CL" dirty="0" smtClean="0">
              <a:solidFill>
                <a:schemeClr val="tx1"/>
              </a:solidFill>
            </a:endParaRPr>
          </a:p>
          <a:p>
            <a:pPr marL="342900" indent="-342900">
              <a:lnSpc>
                <a:spcPct val="150000"/>
              </a:lnSpc>
              <a:buFont typeface="+mj-lt"/>
              <a:buAutoNum type="alphaUcPeriod" startAt="7"/>
            </a:pPr>
            <a:endParaRPr lang="es-CL" dirty="0" smtClean="0">
              <a:solidFill>
                <a:schemeClr val="tx1"/>
              </a:solidFill>
            </a:endParaRPr>
          </a:p>
          <a:p>
            <a:pPr marL="342900" indent="-342900">
              <a:lnSpc>
                <a:spcPct val="150000"/>
              </a:lnSpc>
              <a:buFont typeface="+mj-lt"/>
              <a:buAutoNum type="alphaUcPeriod" startAt="7"/>
            </a:pPr>
            <a:endParaRPr lang="es-CL" dirty="0" smtClean="0">
              <a:solidFill>
                <a:schemeClr val="tx1"/>
              </a:solidFill>
            </a:endParaRPr>
          </a:p>
          <a:p>
            <a:pPr marL="342900" indent="-342900">
              <a:lnSpc>
                <a:spcPct val="150000"/>
              </a:lnSpc>
              <a:buFont typeface="+mj-lt"/>
              <a:buAutoNum type="alphaUcPeriod" startAt="7"/>
            </a:pPr>
            <a:r>
              <a:rPr lang="es-CL" dirty="0" smtClean="0">
                <a:solidFill>
                  <a:schemeClr val="tx1"/>
                </a:solidFill>
              </a:rPr>
              <a:t>CURSOS </a:t>
            </a:r>
            <a:r>
              <a:rPr lang="es-CL" dirty="0" smtClean="0">
                <a:solidFill>
                  <a:schemeClr val="tx1"/>
                </a:solidFill>
              </a:rPr>
              <a:t>CRÍTICOS: 40% O MÁS DE ALUMNOS CRÍTICOS. </a:t>
            </a:r>
          </a:p>
          <a:p>
            <a:pPr marL="342900" indent="-342900">
              <a:lnSpc>
                <a:spcPct val="150000"/>
              </a:lnSpc>
              <a:buFont typeface="+mj-lt"/>
              <a:buAutoNum type="alphaUcPeriod" startAt="7"/>
            </a:pPr>
            <a:endParaRPr lang="es-CL" dirty="0">
              <a:solidFill>
                <a:schemeClr val="tx1"/>
              </a:solidFill>
            </a:endParaRPr>
          </a:p>
          <a:p>
            <a:pPr marL="342900" indent="-342900">
              <a:lnSpc>
                <a:spcPct val="150000"/>
              </a:lnSpc>
              <a:buFont typeface="+mj-lt"/>
              <a:buAutoNum type="alphaUcPeriod" startAt="7"/>
            </a:pPr>
            <a:endParaRPr lang="es-CL" dirty="0" smtClean="0">
              <a:solidFill>
                <a:schemeClr val="tx1"/>
              </a:solidFill>
            </a:endParaRPr>
          </a:p>
          <a:p>
            <a:pPr marL="342900" indent="-342900">
              <a:lnSpc>
                <a:spcPct val="150000"/>
              </a:lnSpc>
              <a:buFont typeface="+mj-lt"/>
              <a:buAutoNum type="alphaUcPeriod" startAt="7"/>
            </a:pPr>
            <a:endParaRPr lang="es-CL" dirty="0">
              <a:solidFill>
                <a:schemeClr val="tx1"/>
              </a:solidFill>
            </a:endParaRPr>
          </a:p>
          <a:p>
            <a:pPr marL="342900" indent="-342900">
              <a:lnSpc>
                <a:spcPct val="150000"/>
              </a:lnSpc>
              <a:buFont typeface="+mj-lt"/>
              <a:buAutoNum type="alphaUcPeriod" startAt="7"/>
            </a:pPr>
            <a:endParaRPr lang="es-CL" dirty="0">
              <a:solidFill>
                <a:schemeClr val="tx1"/>
              </a:solidFill>
            </a:endParaRPr>
          </a:p>
        </p:txBody>
      </p:sp>
      <p:sp>
        <p:nvSpPr>
          <p:cNvPr id="13" name="47 Rectángulo"/>
          <p:cNvSpPr/>
          <p:nvPr/>
        </p:nvSpPr>
        <p:spPr>
          <a:xfrm>
            <a:off x="2388247" y="70637"/>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a:t>
            </a:r>
            <a:r>
              <a:rPr lang="es-CL" sz="2400" dirty="0" smtClean="0"/>
              <a:t>.          INDICADORES</a:t>
            </a:r>
            <a:endParaRPr lang="es-CL" sz="2400" dirty="0"/>
          </a:p>
        </p:txBody>
      </p:sp>
      <p:graphicFrame>
        <p:nvGraphicFramePr>
          <p:cNvPr id="3" name="Tabla 2"/>
          <p:cNvGraphicFramePr>
            <a:graphicFrameLocks noGrp="1"/>
          </p:cNvGraphicFramePr>
          <p:nvPr>
            <p:extLst>
              <p:ext uri="{D42A27DB-BD31-4B8C-83A1-F6EECF244321}">
                <p14:modId xmlns:p14="http://schemas.microsoft.com/office/powerpoint/2010/main" val="3197031884"/>
              </p:ext>
            </p:extLst>
          </p:nvPr>
        </p:nvGraphicFramePr>
        <p:xfrm>
          <a:off x="2207568" y="2022563"/>
          <a:ext cx="2736304" cy="614349"/>
        </p:xfrm>
        <a:graphic>
          <a:graphicData uri="http://schemas.openxmlformats.org/drawingml/2006/table">
            <a:tbl>
              <a:tblPr firstRow="1" bandRow="1">
                <a:tableStyleId>{5940675A-B579-460E-94D1-54222C63F5DA}</a:tableStyleId>
              </a:tblPr>
              <a:tblGrid>
                <a:gridCol w="2736304">
                  <a:extLst>
                    <a:ext uri="{9D8B030D-6E8A-4147-A177-3AD203B41FA5}">
                      <a16:colId xmlns:a16="http://schemas.microsoft.com/office/drawing/2014/main" val="282518157"/>
                    </a:ext>
                  </a:extLst>
                </a:gridCol>
              </a:tblGrid>
              <a:tr h="326317">
                <a:tc>
                  <a:txBody>
                    <a:bodyPr/>
                    <a:lstStyle/>
                    <a:p>
                      <a:pPr algn="just"/>
                      <a:r>
                        <a:rPr lang="en-US" dirty="0" err="1" smtClean="0">
                          <a:solidFill>
                            <a:schemeClr val="tx1"/>
                          </a:solidFill>
                        </a:rPr>
                        <a:t>Matemáticas</a:t>
                      </a:r>
                      <a:r>
                        <a:rPr lang="en-US" dirty="0" smtClean="0">
                          <a:solidFill>
                            <a:schemeClr val="tx1"/>
                          </a:solidFill>
                        </a:rPr>
                        <a:t>: 1er </a:t>
                      </a:r>
                      <a:r>
                        <a:rPr lang="en-US" dirty="0" err="1" smtClean="0">
                          <a:solidFill>
                            <a:schemeClr val="tx1"/>
                          </a:solidFill>
                        </a:rPr>
                        <a:t>Año</a:t>
                      </a:r>
                      <a:r>
                        <a:rPr lang="en-US" dirty="0" smtClean="0">
                          <a:solidFill>
                            <a:schemeClr val="tx1"/>
                          </a:solidFill>
                        </a:rPr>
                        <a:t> – 2do </a:t>
                      </a:r>
                      <a:r>
                        <a:rPr lang="en-US" dirty="0" err="1" smtClean="0">
                          <a:solidFill>
                            <a:schemeClr val="tx1"/>
                          </a:solidFill>
                        </a:rPr>
                        <a:t>Año</a:t>
                      </a:r>
                      <a:endParaRPr lang="en-US" dirty="0">
                        <a:solidFill>
                          <a:schemeClr val="tx1"/>
                        </a:solidFill>
                      </a:endParaRPr>
                    </a:p>
                  </a:txBody>
                  <a:tcPr/>
                </a:tc>
                <a:extLst>
                  <a:ext uri="{0D108BD9-81ED-4DB2-BD59-A6C34878D82A}">
                    <a16:rowId xmlns:a16="http://schemas.microsoft.com/office/drawing/2014/main" val="3679264889"/>
                  </a:ext>
                </a:extLst>
              </a:tr>
              <a:tr h="288032">
                <a:tc>
                  <a:txBody>
                    <a:bodyPr/>
                    <a:lstStyle/>
                    <a:p>
                      <a:pPr algn="just"/>
                      <a:r>
                        <a:rPr lang="en-US" dirty="0" err="1" smtClean="0">
                          <a:solidFill>
                            <a:schemeClr val="tx1"/>
                          </a:solidFill>
                        </a:rPr>
                        <a:t>Electrotecnia</a:t>
                      </a:r>
                      <a:r>
                        <a:rPr lang="en-US" dirty="0" smtClean="0">
                          <a:solidFill>
                            <a:schemeClr val="tx1"/>
                          </a:solidFill>
                        </a:rPr>
                        <a:t>: 4to Ejecutivo</a:t>
                      </a:r>
                      <a:endParaRPr lang="en-US" dirty="0">
                        <a:solidFill>
                          <a:schemeClr val="tx1"/>
                        </a:solidFill>
                      </a:endParaRPr>
                    </a:p>
                  </a:txBody>
                  <a:tcPr/>
                </a:tc>
                <a:extLst>
                  <a:ext uri="{0D108BD9-81ED-4DB2-BD59-A6C34878D82A}">
                    <a16:rowId xmlns:a16="http://schemas.microsoft.com/office/drawing/2014/main" val="1262689921"/>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17015547"/>
              </p:ext>
            </p:extLst>
          </p:nvPr>
        </p:nvGraphicFramePr>
        <p:xfrm>
          <a:off x="2207568" y="3714551"/>
          <a:ext cx="3240360" cy="1343771"/>
        </p:xfrm>
        <a:graphic>
          <a:graphicData uri="http://schemas.openxmlformats.org/drawingml/2006/table">
            <a:tbl>
              <a:tblPr firstRow="1" bandRow="1">
                <a:tableStyleId>{5940675A-B579-460E-94D1-54222C63F5DA}</a:tableStyleId>
              </a:tblPr>
              <a:tblGrid>
                <a:gridCol w="1777293">
                  <a:extLst>
                    <a:ext uri="{9D8B030D-6E8A-4147-A177-3AD203B41FA5}">
                      <a16:colId xmlns:a16="http://schemas.microsoft.com/office/drawing/2014/main" val="282518157"/>
                    </a:ext>
                  </a:extLst>
                </a:gridCol>
                <a:gridCol w="1463067">
                  <a:extLst>
                    <a:ext uri="{9D8B030D-6E8A-4147-A177-3AD203B41FA5}">
                      <a16:colId xmlns:a16="http://schemas.microsoft.com/office/drawing/2014/main" val="2098970814"/>
                    </a:ext>
                  </a:extLst>
                </a:gridCol>
              </a:tblGrid>
              <a:tr h="378910">
                <a:tc>
                  <a:txBody>
                    <a:bodyPr/>
                    <a:lstStyle/>
                    <a:p>
                      <a:pPr algn="just"/>
                      <a:r>
                        <a:rPr lang="es-CL" dirty="0" smtClean="0">
                          <a:solidFill>
                            <a:schemeClr val="tx1"/>
                          </a:solidFill>
                        </a:rPr>
                        <a:t>Matemáticas</a:t>
                      </a:r>
                      <a:r>
                        <a:rPr lang="es-CL" baseline="0" dirty="0" smtClean="0">
                          <a:solidFill>
                            <a:schemeClr val="tx1"/>
                          </a:solidFill>
                        </a:rPr>
                        <a:t> </a:t>
                      </a:r>
                      <a:r>
                        <a:rPr lang="es-CL" baseline="0" dirty="0" smtClean="0">
                          <a:solidFill>
                            <a:schemeClr val="tx1"/>
                          </a:solidFill>
                        </a:rPr>
                        <a:t>I</a:t>
                      </a:r>
                    </a:p>
                    <a:p>
                      <a:pPr algn="just"/>
                      <a:endParaRPr lang="es-CL" baseline="0" dirty="0" smtClean="0">
                        <a:solidFill>
                          <a:schemeClr val="tx1"/>
                        </a:solidFill>
                      </a:endParaRPr>
                    </a:p>
                    <a:p>
                      <a:pPr algn="just"/>
                      <a:r>
                        <a:rPr lang="es-CL" baseline="0" dirty="0" smtClean="0">
                          <a:solidFill>
                            <a:schemeClr val="tx1"/>
                          </a:solidFill>
                        </a:rPr>
                        <a:t>Matemáticas II</a:t>
                      </a:r>
                      <a:endParaRPr lang="en-US" dirty="0">
                        <a:solidFill>
                          <a:schemeClr val="tx1"/>
                        </a:solidFill>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dirty="0" smtClean="0">
                          <a:solidFill>
                            <a:schemeClr val="tx1"/>
                          </a:solidFill>
                        </a:rPr>
                        <a:t>1° B  - 1° E - 1° H  </a:t>
                      </a:r>
                      <a:endParaRPr lang="es-CL" dirty="0" smtClean="0">
                        <a:solidFill>
                          <a:schemeClr val="tx1"/>
                        </a:solidFill>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s-CL" dirty="0" smtClean="0">
                          <a:solidFill>
                            <a:schemeClr val="tx1"/>
                          </a:solidFill>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dirty="0" smtClean="0">
                          <a:solidFill>
                            <a:schemeClr val="tx1"/>
                          </a:solidFill>
                        </a:rPr>
                        <a:t>2° C - 2° D - 2° L</a:t>
                      </a:r>
                      <a:endParaRPr lang="en-US" dirty="0">
                        <a:solidFill>
                          <a:schemeClr val="tx1"/>
                        </a:solidFill>
                      </a:endParaRPr>
                    </a:p>
                  </a:txBody>
                  <a:tcPr/>
                </a:tc>
                <a:extLst>
                  <a:ext uri="{0D108BD9-81ED-4DB2-BD59-A6C34878D82A}">
                    <a16:rowId xmlns:a16="http://schemas.microsoft.com/office/drawing/2014/main" val="3679264889"/>
                  </a:ext>
                </a:extLst>
              </a:tr>
              <a:tr h="703691">
                <a:tc>
                  <a:txBody>
                    <a:bodyPr/>
                    <a:lstStyle/>
                    <a:p>
                      <a:pPr algn="just"/>
                      <a:r>
                        <a:rPr lang="es-CL" dirty="0" smtClean="0">
                          <a:solidFill>
                            <a:schemeClr val="tx1"/>
                          </a:solidFill>
                        </a:rPr>
                        <a:t>Electrotecnia</a:t>
                      </a:r>
                      <a:endParaRPr lang="en-US" dirty="0">
                        <a:solidFill>
                          <a:schemeClr val="tx1"/>
                        </a:solidFill>
                      </a:endParaRPr>
                    </a:p>
                  </a:txBody>
                  <a:tcPr/>
                </a:tc>
                <a:tc>
                  <a:txBody>
                    <a:bodyPr/>
                    <a:lstStyle/>
                    <a:p>
                      <a:pPr algn="just"/>
                      <a:r>
                        <a:rPr lang="es-CL" dirty="0" smtClean="0">
                          <a:solidFill>
                            <a:schemeClr val="tx1"/>
                          </a:solidFill>
                        </a:rPr>
                        <a:t>4° C</a:t>
                      </a:r>
                      <a:endParaRPr lang="es-CL" dirty="0" smtClean="0">
                        <a:solidFill>
                          <a:schemeClr val="tx1"/>
                        </a:solidFill>
                      </a:endParaRPr>
                    </a:p>
                  </a:txBody>
                  <a:tcPr/>
                </a:tc>
                <a:extLst>
                  <a:ext uri="{0D108BD9-81ED-4DB2-BD59-A6C34878D82A}">
                    <a16:rowId xmlns:a16="http://schemas.microsoft.com/office/drawing/2014/main" val="1262689921"/>
                  </a:ext>
                </a:extLst>
              </a:tr>
            </a:tbl>
          </a:graphicData>
        </a:graphic>
      </p:graphicFrame>
    </p:spTree>
    <p:extLst>
      <p:ext uri="{BB962C8B-B14F-4D97-AF65-F5344CB8AC3E}">
        <p14:creationId xmlns:p14="http://schemas.microsoft.com/office/powerpoint/2010/main" val="308023976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29</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48" name="47 Rectángulo"/>
          <p:cNvSpPr/>
          <p:nvPr/>
        </p:nvSpPr>
        <p:spPr>
          <a:xfrm>
            <a:off x="2567608" y="97047"/>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5</a:t>
            </a:r>
            <a:r>
              <a:rPr lang="es-CL" sz="2400" dirty="0" smtClean="0"/>
              <a:t>.          OTROS</a:t>
            </a:r>
            <a:endParaRPr lang="es-CL" sz="2400" dirty="0"/>
          </a:p>
        </p:txBody>
      </p:sp>
    </p:spTree>
    <p:extLst>
      <p:ext uri="{BB962C8B-B14F-4D97-AF65-F5344CB8AC3E}">
        <p14:creationId xmlns:p14="http://schemas.microsoft.com/office/powerpoint/2010/main" val="3699154015"/>
      </p:ext>
    </p:extLst>
  </p:cSld>
  <p:clrMapOvr>
    <a:masterClrMapping/>
  </p:clrMapOvr>
  <p:timing>
    <p:tnLst>
      <p:par>
        <p:cTn id="1" dur="indefinite" restart="never" nodeType="tmRoot"/>
      </p:par>
    </p:tnLst>
  </p:timing>
</p:sld>
</file>

<file path=ppt/theme/theme1.xml><?xml version="1.0" encoding="utf-8"?>
<a:theme xmlns:a="http://schemas.openxmlformats.org/drawingml/2006/main" name="4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1_Tema de Offic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Tema de Offic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9_Tema de Office">
  <a:themeElements>
    <a:clrScheme name="18_Tema de Offic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18_Tema de Office">
      <a:majorFont>
        <a:latin typeface="Calibri"/>
        <a:ea typeface="Calibri"/>
        <a:cs typeface="Calibri"/>
      </a:majorFont>
      <a:minorFont>
        <a:latin typeface="Helvetica"/>
        <a:ea typeface="Helvetica"/>
        <a:cs typeface="Helvetica"/>
      </a:minorFont>
    </a:fontScheme>
    <a:fmtScheme name="18_Tema d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18_Tema de Office">
  <a:themeElements>
    <a:clrScheme name="18_Tema de Offic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18_Tema de Office">
      <a:majorFont>
        <a:latin typeface="Calibri"/>
        <a:ea typeface="Calibri"/>
        <a:cs typeface="Calibri"/>
      </a:majorFont>
      <a:minorFont>
        <a:latin typeface="Helvetica"/>
        <a:ea typeface="Helvetica"/>
        <a:cs typeface="Helvetica"/>
      </a:minorFont>
    </a:fontScheme>
    <a:fmtScheme name="18_Tema d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91563</TotalTime>
  <Words>5111</Words>
  <Application>Microsoft Office PowerPoint</Application>
  <PresentationFormat>Panorámica</PresentationFormat>
  <Paragraphs>682</Paragraphs>
  <Slides>29</Slides>
  <Notes>2</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29</vt:i4>
      </vt:variant>
    </vt:vector>
  </HeadingPairs>
  <TitlesOfParts>
    <vt:vector size="39" baseType="lpstr">
      <vt:lpstr>ＭＳ Ｐゴシック</vt:lpstr>
      <vt:lpstr>Arial</vt:lpstr>
      <vt:lpstr>Calibri</vt:lpstr>
      <vt:lpstr>Calibri Light</vt:lpstr>
      <vt:lpstr>Century</vt:lpstr>
      <vt:lpstr>Helvetica</vt:lpstr>
      <vt:lpstr>Simplified Arabic</vt:lpstr>
      <vt:lpstr>Times New Roman</vt:lpstr>
      <vt:lpstr>4_Tema de Office</vt:lpstr>
      <vt:lpstr>19_Tema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Jaime Rodrigo Ramirez</dc:creator>
  <cp:lastModifiedBy>I08 Decana - Asesora Estratégica Prof. Blanca Ramírez Torrejón</cp:lastModifiedBy>
  <cp:revision>2030</cp:revision>
  <cp:lastPrinted>2024-04-23T12:30:44Z</cp:lastPrinted>
  <dcterms:modified xsi:type="dcterms:W3CDTF">2025-05-09T16:10:42Z</dcterms:modified>
</cp:coreProperties>
</file>