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72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3/10/2025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1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DBA1A2-87B4-469F-CFDA-7EA9253FA1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7889" y="243841"/>
            <a:ext cx="8676222" cy="1722120"/>
          </a:xfrm>
        </p:spPr>
        <p:txBody>
          <a:bodyPr>
            <a:normAutofit/>
          </a:bodyPr>
          <a:lstStyle/>
          <a:p>
            <a:r>
              <a:rPr lang="es-MX" dirty="0"/>
              <a:t>Batalla cabo </a:t>
            </a:r>
            <a:r>
              <a:rPr lang="es-MX" dirty="0" err="1" smtClean="0"/>
              <a:t>matapán</a:t>
            </a:r>
            <a:r>
              <a:rPr lang="es-MX" dirty="0" smtClean="0"/>
              <a:t> </a:t>
            </a:r>
            <a:r>
              <a:rPr lang="es-MX" dirty="0"/>
              <a:t>(28-29 de marzo de 1941)</a:t>
            </a:r>
            <a:endParaRPr lang="es-CL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2E355BD-21C8-531B-241D-23C046B291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423160"/>
            <a:ext cx="6468220" cy="3825239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6901CCFD-820C-AC45-DCB3-91A9E84EAC7B}"/>
              </a:ext>
            </a:extLst>
          </p:cNvPr>
          <p:cNvSpPr txBox="1"/>
          <p:nvPr/>
        </p:nvSpPr>
        <p:spPr>
          <a:xfrm>
            <a:off x="8053994" y="3181617"/>
            <a:ext cx="329980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s-419" dirty="0"/>
              <a:t>Integrantes:</a:t>
            </a:r>
          </a:p>
          <a:p>
            <a:pPr algn="l"/>
            <a:r>
              <a:rPr lang="es-419" dirty="0"/>
              <a:t>Juan Pablo Chávez </a:t>
            </a:r>
          </a:p>
          <a:p>
            <a:pPr algn="l"/>
            <a:r>
              <a:rPr lang="es-419" dirty="0"/>
              <a:t>Andrés González </a:t>
            </a:r>
          </a:p>
          <a:p>
            <a:pPr algn="l"/>
            <a:r>
              <a:rPr lang="es-419" dirty="0"/>
              <a:t>José Córdova</a:t>
            </a:r>
          </a:p>
          <a:p>
            <a:pPr algn="l"/>
            <a:r>
              <a:rPr lang="es-419" dirty="0"/>
              <a:t>Curso: 3 A</a:t>
            </a:r>
          </a:p>
          <a:p>
            <a:pPr algn="l"/>
            <a:r>
              <a:rPr lang="es-419" dirty="0"/>
              <a:t>Año: 2025</a:t>
            </a:r>
          </a:p>
          <a:p>
            <a:pPr algn="l"/>
            <a:endParaRPr lang="es-419" dirty="0"/>
          </a:p>
          <a:p>
            <a:pPr algn="l"/>
            <a:r>
              <a:rPr lang="es-419" dirty="0"/>
              <a:t>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989442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BFA7A3-3F57-8C07-8EBA-7FD93E37C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0714" y="609600"/>
            <a:ext cx="6542315" cy="1905000"/>
          </a:xfrm>
        </p:spPr>
        <p:txBody>
          <a:bodyPr>
            <a:normAutofit/>
          </a:bodyPr>
          <a:lstStyle/>
          <a:p>
            <a:r>
              <a:rPr lang="es-MX" dirty="0"/>
              <a:t>Contexto histórico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5C52BCE-ADCA-4631-183A-F3CBC45C66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115" y="609600"/>
            <a:ext cx="3903181" cy="5725886"/>
          </a:xfrm>
        </p:spPr>
        <p:txBody>
          <a:bodyPr>
            <a:normAutofit/>
          </a:bodyPr>
          <a:lstStyle/>
          <a:p>
            <a:r>
              <a:rPr lang="es-MX" dirty="0"/>
              <a:t>Segunda guerra mundial.</a:t>
            </a:r>
          </a:p>
          <a:p>
            <a:r>
              <a:rPr lang="es-MX" dirty="0"/>
              <a:t>Importancia del dominio del mar mediterráneo.</a:t>
            </a:r>
          </a:p>
          <a:p>
            <a:r>
              <a:rPr lang="es-MX" dirty="0"/>
              <a:t>Intercepción de comunicaciones </a:t>
            </a:r>
            <a:r>
              <a:rPr lang="es-MX" dirty="0" err="1" smtClean="0"/>
              <a:t>marítinmas</a:t>
            </a:r>
            <a:r>
              <a:rPr lang="es-MX" dirty="0" smtClean="0"/>
              <a:t> italianas </a:t>
            </a:r>
            <a:r>
              <a:rPr lang="es-MX" dirty="0"/>
              <a:t>por parte de los británicos mediante el dispositivo  “ultra”.</a:t>
            </a:r>
            <a:endParaRPr lang="es-CL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0392C6E1-824C-9F49-8457-C65353F326A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5095" r="15401" b="4"/>
          <a:stretch/>
        </p:blipFill>
        <p:spPr>
          <a:xfrm>
            <a:off x="5055764" y="2666999"/>
            <a:ext cx="2990088" cy="2677887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rgbClr val="363D46"/>
                </a:gs>
                <a:gs pos="100000">
                  <a:srgbClr val="363D46">
                    <a:lumMod val="75000"/>
                  </a:srgb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DF51C4B5-2A5F-0EB0-9EEC-7AD64D5EC3C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4121" r="15774" b="1"/>
          <a:stretch/>
        </p:blipFill>
        <p:spPr>
          <a:xfrm>
            <a:off x="8447321" y="2666999"/>
            <a:ext cx="2991801" cy="2677887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rgbClr val="363D46"/>
                </a:gs>
                <a:gs pos="100000">
                  <a:srgbClr val="363D46">
                    <a:lumMod val="75000"/>
                  </a:srgb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</p:spTree>
    <p:extLst>
      <p:ext uri="{BB962C8B-B14F-4D97-AF65-F5344CB8AC3E}">
        <p14:creationId xmlns:p14="http://schemas.microsoft.com/office/powerpoint/2010/main" val="5864714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38E2D0-043B-12D2-8F08-BDD115CDD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1012" y="4363271"/>
            <a:ext cx="8676222" cy="106680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dirty="0" err="1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  <a:t>Fuerzas</a:t>
            </a:r>
            <a:r>
              <a:rPr lang="en-US" sz="4800" dirty="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  <a:t> </a:t>
            </a:r>
            <a:r>
              <a:rPr lang="en-US" sz="4800" dirty="0" err="1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  <a:t>enfrentadas</a:t>
            </a:r>
            <a:endParaRPr lang="en-US" sz="4800" dirty="0">
              <a:effectLst>
                <a:glow rad="38100">
                  <a:schemeClr val="bg1">
                    <a:lumMod val="65000"/>
                    <a:lumOff val="35000"/>
                    <a:alpha val="50000"/>
                  </a:schemeClr>
                </a:glow>
                <a:outerShdw blurRad="28575" dist="31750" dir="13200000" algn="tl" rotWithShape="0">
                  <a:srgbClr val="000000">
                    <a:alpha val="25000"/>
                  </a:srgbClr>
                </a:outerShdw>
              </a:effectLst>
            </a:endParaRPr>
          </a:p>
        </p:txBody>
      </p:sp>
      <p:pic>
        <p:nvPicPr>
          <p:cNvPr id="15" name="Marcador de contenido 14" descr="Interfaz de usuario gráfica&#10;&#10;El contenido generado por IA puede ser incorrecto.">
            <a:extLst>
              <a:ext uri="{FF2B5EF4-FFF2-40B4-BE49-F238E27FC236}">
                <a16:creationId xmlns:a16="http://schemas.microsoft.com/office/drawing/2014/main" id="{BD865B37-B0D2-8156-6E7C-D84EF9DC56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257801" y="640080"/>
            <a:ext cx="9671774" cy="3602736"/>
          </a:xfrm>
          <a:prstGeom prst="roundRect">
            <a:avLst>
              <a:gd name="adj" fmla="val 3517"/>
            </a:avLst>
          </a:prstGeom>
          <a:ln w="38100">
            <a:gradFill flip="none" rotWithShape="1">
              <a:gsLst>
                <a:gs pos="0">
                  <a:srgbClr val="363D46"/>
                </a:gs>
                <a:gs pos="100000">
                  <a:srgbClr val="363D46">
                    <a:lumMod val="75000"/>
                  </a:srgb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</p:spTree>
    <p:extLst>
      <p:ext uri="{BB962C8B-B14F-4D97-AF65-F5344CB8AC3E}">
        <p14:creationId xmlns:p14="http://schemas.microsoft.com/office/powerpoint/2010/main" val="2475469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DF7E341-F33F-ACC2-65C2-744BBD8EA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813" y="91440"/>
            <a:ext cx="3796347" cy="1905000"/>
          </a:xfrm>
        </p:spPr>
        <p:txBody>
          <a:bodyPr/>
          <a:lstStyle/>
          <a:p>
            <a:r>
              <a:rPr lang="es-MX" dirty="0"/>
              <a:t>Desarrollo de la batalla.</a:t>
            </a:r>
            <a:br>
              <a:rPr lang="es-MX" dirty="0"/>
            </a:b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7E77715-7671-B640-D394-E27E19C6CD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0813" y="1813561"/>
            <a:ext cx="4451667" cy="4648200"/>
          </a:xfrm>
        </p:spPr>
        <p:txBody>
          <a:bodyPr>
            <a:normAutofit/>
          </a:bodyPr>
          <a:lstStyle/>
          <a:p>
            <a:r>
              <a:rPr lang="es-MX" dirty="0"/>
              <a:t>28 de marzo, 07:55: contacto visual entre las tropas.</a:t>
            </a:r>
          </a:p>
          <a:p>
            <a:r>
              <a:rPr lang="es-MX" dirty="0"/>
              <a:t>08:12 cruceros italianos abren fuego a 22.000 metros.</a:t>
            </a:r>
          </a:p>
          <a:p>
            <a:r>
              <a:rPr lang="es-MX" dirty="0"/>
              <a:t>10:55 Vittorio </a:t>
            </a:r>
            <a:r>
              <a:rPr lang="es-MX" dirty="0" err="1"/>
              <a:t>veneto</a:t>
            </a:r>
            <a:r>
              <a:rPr lang="es-MX" dirty="0"/>
              <a:t> ataca los británicos.</a:t>
            </a:r>
          </a:p>
          <a:p>
            <a:r>
              <a:rPr lang="es-MX" dirty="0"/>
              <a:t>12:20 primer ataque aéreo británico.</a:t>
            </a:r>
          </a:p>
          <a:p>
            <a:r>
              <a:rPr lang="es-MX" dirty="0"/>
              <a:t>15:09 torpedo daña al Vittorio </a:t>
            </a:r>
            <a:r>
              <a:rPr lang="es-MX" dirty="0" err="1"/>
              <a:t>veneto</a:t>
            </a:r>
            <a:r>
              <a:rPr lang="es-MX" dirty="0"/>
              <a:t>.</a:t>
            </a:r>
          </a:p>
          <a:p>
            <a:r>
              <a:rPr lang="es-MX" dirty="0"/>
              <a:t>19:36-19:50 nuevo ataque aéreo inmoviliza al pola.</a:t>
            </a:r>
            <a:endParaRPr lang="es-CL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E76466C-185C-66AA-1DEA-160738DE1C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2480" y="685800"/>
            <a:ext cx="7435531" cy="5775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2158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2732D00-A4AD-5B04-4EF9-61ABA1AD17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Acción nocturna 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09E788E-8AD7-9E8F-3BD6-464FB7C763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2666999"/>
            <a:ext cx="3796347" cy="3124201"/>
          </a:xfrm>
        </p:spPr>
        <p:txBody>
          <a:bodyPr>
            <a:normAutofit fontScale="92500" lnSpcReduction="10000"/>
          </a:bodyPr>
          <a:lstStyle/>
          <a:p>
            <a:r>
              <a:rPr lang="es-MX" dirty="0"/>
              <a:t>22:00 radar británico detecta a la flota italiana.</a:t>
            </a:r>
          </a:p>
          <a:p>
            <a:r>
              <a:rPr lang="es-MX" dirty="0"/>
              <a:t>Ataque sorpresa: cruceros zara y fiume destruidos en 3 minutos; destructores Vittorio alfieri y </a:t>
            </a:r>
            <a:r>
              <a:rPr lang="es-MX" dirty="0" err="1"/>
              <a:t>giosué</a:t>
            </a:r>
            <a:r>
              <a:rPr lang="es-MX" dirty="0"/>
              <a:t> carducci hundidos en 5 minutos.</a:t>
            </a:r>
          </a:p>
          <a:p>
            <a:r>
              <a:rPr lang="es-MX" dirty="0"/>
              <a:t>Crucero pola es abandonado por su tripulación y luego hundido.</a:t>
            </a:r>
            <a:endParaRPr lang="es-CL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1B2A883-75F7-6C63-3E81-723016C363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2319" y="0"/>
            <a:ext cx="4334403" cy="32766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F526DC9D-B9E3-BDFC-A1F2-CA718F0BDB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318" y="3276600"/>
            <a:ext cx="4446707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8695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B78BCA8-69E3-4710-C6C8-098064399A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CONSECUENCIAS </a:t>
            </a:r>
            <a:br>
              <a:rPr lang="es-MX" dirty="0"/>
            </a:b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E85D3C0-41DF-2232-73A0-27636A175D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2666999"/>
            <a:ext cx="4081751" cy="2154383"/>
          </a:xfrm>
        </p:spPr>
        <p:txBody>
          <a:bodyPr>
            <a:normAutofit/>
          </a:bodyPr>
          <a:lstStyle/>
          <a:p>
            <a:r>
              <a:rPr lang="es-MX" dirty="0"/>
              <a:t>Impacto estratégico: Italia pierde el control del mar mediterráneo. </a:t>
            </a:r>
          </a:p>
          <a:p>
            <a:r>
              <a:rPr lang="es-MX" dirty="0"/>
              <a:t>Debilitamiento del  eje.</a:t>
            </a:r>
          </a:p>
          <a:p>
            <a:endParaRPr lang="es-MX" dirty="0"/>
          </a:p>
          <a:p>
            <a:endParaRPr lang="es-CL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EFE00153-8190-DBC0-50A8-C3274A053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9252" y="1188893"/>
            <a:ext cx="6867525" cy="2265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1347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3B08B9-930A-0113-9688-CA4BEA1080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0714" y="609600"/>
            <a:ext cx="6542315" cy="1905000"/>
          </a:xfrm>
        </p:spPr>
        <p:txBody>
          <a:bodyPr>
            <a:normAutofit/>
          </a:bodyPr>
          <a:lstStyle/>
          <a:p>
            <a:r>
              <a:rPr lang="es-MX" dirty="0"/>
              <a:t>Conclusión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3925C6A-EC79-51CA-7F32-07C475E2DE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115" y="609600"/>
            <a:ext cx="3903181" cy="5725886"/>
          </a:xfrm>
        </p:spPr>
        <p:txBody>
          <a:bodyPr>
            <a:normAutofit/>
          </a:bodyPr>
          <a:lstStyle/>
          <a:p>
            <a:r>
              <a:rPr lang="es-MX" dirty="0"/>
              <a:t>Victoria clave para los aliados. </a:t>
            </a:r>
          </a:p>
          <a:p>
            <a:r>
              <a:rPr lang="es-MX" dirty="0"/>
              <a:t>Reducción de la amenaza italiana.</a:t>
            </a:r>
          </a:p>
          <a:p>
            <a:r>
              <a:rPr lang="es-MX" dirty="0"/>
              <a:t>Dominio absoluto del mar mediterráneo.</a:t>
            </a:r>
          </a:p>
          <a:p>
            <a:r>
              <a:rPr lang="es-MX" dirty="0"/>
              <a:t>Importancia de la tecnología e inteligencia militar.</a:t>
            </a:r>
            <a:endParaRPr lang="es-CL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2667249-4CF8-6610-A822-74BE9FFDA94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25188" b="-1"/>
          <a:stretch/>
        </p:blipFill>
        <p:spPr>
          <a:xfrm>
            <a:off x="5055764" y="2666999"/>
            <a:ext cx="2990088" cy="2677887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rgbClr val="363D46"/>
                </a:gs>
                <a:gs pos="100000">
                  <a:srgbClr val="363D46">
                    <a:lumMod val="75000"/>
                  </a:srgb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A8B66CE-419B-AFAC-FA98-9CB67B22659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3194" r="-1" b="-1"/>
          <a:stretch/>
        </p:blipFill>
        <p:spPr>
          <a:xfrm>
            <a:off x="8447321" y="2666999"/>
            <a:ext cx="2991801" cy="2677887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rgbClr val="363D46"/>
                </a:gs>
                <a:gs pos="100000">
                  <a:srgbClr val="363D46">
                    <a:lumMod val="75000"/>
                  </a:srgb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</p:spTree>
    <p:extLst>
      <p:ext uri="{BB962C8B-B14F-4D97-AF65-F5344CB8AC3E}">
        <p14:creationId xmlns:p14="http://schemas.microsoft.com/office/powerpoint/2010/main" val="318376761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lla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</Template>
  <TotalTime>7</TotalTime>
  <Words>200</Words>
  <Application>Microsoft Office PowerPoint</Application>
  <PresentationFormat>Panorámica</PresentationFormat>
  <Paragraphs>33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0" baseType="lpstr">
      <vt:lpstr>Arial</vt:lpstr>
      <vt:lpstr>Century Gothic</vt:lpstr>
      <vt:lpstr>Malla</vt:lpstr>
      <vt:lpstr>Batalla cabo matapán (28-29 de marzo de 1941)</vt:lpstr>
      <vt:lpstr>Contexto histórico</vt:lpstr>
      <vt:lpstr>Fuerzas enfrentadas</vt:lpstr>
      <vt:lpstr>Desarrollo de la batalla. </vt:lpstr>
      <vt:lpstr>Acción nocturna </vt:lpstr>
      <vt:lpstr>CONSECUENCIAS  </vt:lpstr>
      <vt:lpstr>Conclusión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Batalla cabo matapan (28-29 de marzo de 1941)</dc:title>
  <dc:creator>andres gonzalez</dc:creator>
  <cp:lastModifiedBy>Juan Pablo Chávez</cp:lastModifiedBy>
  <cp:revision>4</cp:revision>
  <dcterms:created xsi:type="dcterms:W3CDTF">2025-03-09T16:34:29Z</dcterms:created>
  <dcterms:modified xsi:type="dcterms:W3CDTF">2025-03-11T01:28:00Z</dcterms:modified>
</cp:coreProperties>
</file>