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handoutMasterIdLst>
    <p:handoutMasterId r:id="rId30"/>
  </p:handoutMasterIdLst>
  <p:sldIdLst>
    <p:sldId id="258" r:id="rId2"/>
    <p:sldId id="261" r:id="rId3"/>
    <p:sldId id="442" r:id="rId4"/>
    <p:sldId id="443" r:id="rId5"/>
    <p:sldId id="313" r:id="rId6"/>
    <p:sldId id="371" r:id="rId7"/>
    <p:sldId id="448" r:id="rId8"/>
    <p:sldId id="449" r:id="rId9"/>
    <p:sldId id="418" r:id="rId10"/>
    <p:sldId id="436" r:id="rId11"/>
    <p:sldId id="446" r:id="rId12"/>
    <p:sldId id="314" r:id="rId13"/>
    <p:sldId id="359" r:id="rId14"/>
    <p:sldId id="361" r:id="rId15"/>
    <p:sldId id="444" r:id="rId16"/>
    <p:sldId id="366" r:id="rId17"/>
    <p:sldId id="365" r:id="rId18"/>
    <p:sldId id="377" r:id="rId19"/>
    <p:sldId id="373" r:id="rId20"/>
    <p:sldId id="375" r:id="rId21"/>
    <p:sldId id="369" r:id="rId22"/>
    <p:sldId id="409" r:id="rId23"/>
    <p:sldId id="433" r:id="rId24"/>
    <p:sldId id="370" r:id="rId25"/>
    <p:sldId id="414" r:id="rId26"/>
    <p:sldId id="378" r:id="rId27"/>
    <p:sldId id="447" r:id="rId28"/>
    <p:sldId id="437" r:id="rId29"/>
  </p:sldIdLst>
  <p:sldSz cx="9144000" cy="6858000" type="screen4x3"/>
  <p:notesSz cx="6858000" cy="9117013"/>
  <p:defaultTextStyle>
    <a:defPPr>
      <a:defRPr lang="es-ES"/>
    </a:defPPr>
    <a:lvl1pPr algn="l" rtl="0" fontAlgn="base">
      <a:spcBef>
        <a:spcPct val="0"/>
      </a:spcBef>
      <a:spcAft>
        <a:spcPct val="0"/>
      </a:spcAft>
      <a:defRPr sz="1600" kern="1200">
        <a:solidFill>
          <a:schemeClr val="tx1"/>
        </a:solidFill>
        <a:latin typeface="Arial" charset="0"/>
        <a:ea typeface="+mn-ea"/>
        <a:cs typeface="+mn-cs"/>
      </a:defRPr>
    </a:lvl1pPr>
    <a:lvl2pPr marL="457200" algn="l" rtl="0" fontAlgn="base">
      <a:spcBef>
        <a:spcPct val="0"/>
      </a:spcBef>
      <a:spcAft>
        <a:spcPct val="0"/>
      </a:spcAft>
      <a:defRPr sz="1600" kern="1200">
        <a:solidFill>
          <a:schemeClr val="tx1"/>
        </a:solidFill>
        <a:latin typeface="Arial" charset="0"/>
        <a:ea typeface="+mn-ea"/>
        <a:cs typeface="+mn-cs"/>
      </a:defRPr>
    </a:lvl2pPr>
    <a:lvl3pPr marL="914400" algn="l" rtl="0" fontAlgn="base">
      <a:spcBef>
        <a:spcPct val="0"/>
      </a:spcBef>
      <a:spcAft>
        <a:spcPct val="0"/>
      </a:spcAft>
      <a:defRPr sz="1600" kern="1200">
        <a:solidFill>
          <a:schemeClr val="tx1"/>
        </a:solidFill>
        <a:latin typeface="Arial" charset="0"/>
        <a:ea typeface="+mn-ea"/>
        <a:cs typeface="+mn-cs"/>
      </a:defRPr>
    </a:lvl3pPr>
    <a:lvl4pPr marL="1371600" algn="l" rtl="0" fontAlgn="base">
      <a:spcBef>
        <a:spcPct val="0"/>
      </a:spcBef>
      <a:spcAft>
        <a:spcPct val="0"/>
      </a:spcAft>
      <a:defRPr sz="1600" kern="1200">
        <a:solidFill>
          <a:schemeClr val="tx1"/>
        </a:solidFill>
        <a:latin typeface="Arial" charset="0"/>
        <a:ea typeface="+mn-ea"/>
        <a:cs typeface="+mn-cs"/>
      </a:defRPr>
    </a:lvl4pPr>
    <a:lvl5pPr marL="1828800" algn="l" rtl="0" fontAlgn="base">
      <a:spcBef>
        <a:spcPct val="0"/>
      </a:spcBef>
      <a:spcAft>
        <a:spcPct val="0"/>
      </a:spcAft>
      <a:defRPr sz="1600" kern="1200">
        <a:solidFill>
          <a:schemeClr val="tx1"/>
        </a:solidFill>
        <a:latin typeface="Arial" charset="0"/>
        <a:ea typeface="+mn-ea"/>
        <a:cs typeface="+mn-cs"/>
      </a:defRPr>
    </a:lvl5pPr>
    <a:lvl6pPr marL="2286000" algn="l" defTabSz="914400" rtl="0" eaLnBrk="1" latinLnBrk="0" hangingPunct="1">
      <a:defRPr sz="1600" kern="1200">
        <a:solidFill>
          <a:schemeClr val="tx1"/>
        </a:solidFill>
        <a:latin typeface="Arial" charset="0"/>
        <a:ea typeface="+mn-ea"/>
        <a:cs typeface="+mn-cs"/>
      </a:defRPr>
    </a:lvl6pPr>
    <a:lvl7pPr marL="2743200" algn="l" defTabSz="914400" rtl="0" eaLnBrk="1" latinLnBrk="0" hangingPunct="1">
      <a:defRPr sz="1600" kern="1200">
        <a:solidFill>
          <a:schemeClr val="tx1"/>
        </a:solidFill>
        <a:latin typeface="Arial" charset="0"/>
        <a:ea typeface="+mn-ea"/>
        <a:cs typeface="+mn-cs"/>
      </a:defRPr>
    </a:lvl7pPr>
    <a:lvl8pPr marL="3200400" algn="l" defTabSz="914400" rtl="0" eaLnBrk="1" latinLnBrk="0" hangingPunct="1">
      <a:defRPr sz="1600" kern="1200">
        <a:solidFill>
          <a:schemeClr val="tx1"/>
        </a:solidFill>
        <a:latin typeface="Arial" charset="0"/>
        <a:ea typeface="+mn-ea"/>
        <a:cs typeface="+mn-cs"/>
      </a:defRPr>
    </a:lvl8pPr>
    <a:lvl9pPr marL="3657600" algn="l" defTabSz="914400" rtl="0" eaLnBrk="1" latinLnBrk="0" hangingPunct="1">
      <a:defRPr sz="1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2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33CC"/>
    <a:srgbClr val="99CCFF"/>
    <a:srgbClr val="FFFFFF"/>
    <a:srgbClr val="CC3300"/>
    <a:srgbClr val="000000"/>
    <a:srgbClr val="FFFF66"/>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49" autoAdjust="0"/>
    <p:restoredTop sz="94664" autoAdjust="0"/>
  </p:normalViewPr>
  <p:slideViewPr>
    <p:cSldViewPr snapToGrid="0">
      <p:cViewPr varScale="1">
        <p:scale>
          <a:sx n="71" d="100"/>
          <a:sy n="71" d="100"/>
        </p:scale>
        <p:origin x="632" y="184"/>
      </p:cViewPr>
      <p:guideLst>
        <p:guide orient="horz" pos="22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9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bwMode="auto">
          <a:xfrm>
            <a:off x="0" y="0"/>
            <a:ext cx="2971800" cy="455613"/>
          </a:xfrm>
          <a:prstGeom prst="rect">
            <a:avLst/>
          </a:prstGeom>
          <a:noFill/>
          <a:ln w="9525">
            <a:noFill/>
            <a:miter lim="800000"/>
            <a:headEnd/>
            <a:tailEnd/>
          </a:ln>
          <a:effectLst/>
        </p:spPr>
        <p:txBody>
          <a:bodyPr vert="horz" wrap="square" lIns="93165" tIns="46584" rIns="93165" bIns="46584" numCol="1" anchor="t" anchorCtr="0" compatLnSpc="1">
            <a:prstTxWarp prst="textNoShape">
              <a:avLst/>
            </a:prstTxWarp>
          </a:bodyPr>
          <a:lstStyle>
            <a:lvl1pPr defTabSz="931863">
              <a:defRPr sz="1200" smtClean="0">
                <a:solidFill>
                  <a:srgbClr val="0033CC"/>
                </a:solidFill>
                <a:latin typeface="Times New Roman" pitchFamily="18" charset="0"/>
              </a:defRPr>
            </a:lvl1pPr>
          </a:lstStyle>
          <a:p>
            <a:pPr>
              <a:defRPr/>
            </a:pPr>
            <a:endParaRPr lang="es-ES"/>
          </a:p>
        </p:txBody>
      </p:sp>
      <p:sp>
        <p:nvSpPr>
          <p:cNvPr id="72707" name="Rectangle 3"/>
          <p:cNvSpPr>
            <a:spLocks noGrp="1" noChangeArrowheads="1"/>
          </p:cNvSpPr>
          <p:nvPr>
            <p:ph type="dt" sz="quarter" idx="1"/>
          </p:nvPr>
        </p:nvSpPr>
        <p:spPr bwMode="auto">
          <a:xfrm>
            <a:off x="3886200" y="0"/>
            <a:ext cx="2971800" cy="455613"/>
          </a:xfrm>
          <a:prstGeom prst="rect">
            <a:avLst/>
          </a:prstGeom>
          <a:noFill/>
          <a:ln w="9525">
            <a:noFill/>
            <a:miter lim="800000"/>
            <a:headEnd/>
            <a:tailEnd/>
          </a:ln>
          <a:effectLst/>
        </p:spPr>
        <p:txBody>
          <a:bodyPr vert="horz" wrap="square" lIns="93165" tIns="46584" rIns="93165" bIns="46584" numCol="1" anchor="t" anchorCtr="0" compatLnSpc="1">
            <a:prstTxWarp prst="textNoShape">
              <a:avLst/>
            </a:prstTxWarp>
          </a:bodyPr>
          <a:lstStyle>
            <a:lvl1pPr algn="r" defTabSz="931863">
              <a:defRPr sz="1200" smtClean="0">
                <a:solidFill>
                  <a:srgbClr val="0033CC"/>
                </a:solidFill>
                <a:latin typeface="Times New Roman" pitchFamily="18" charset="0"/>
              </a:defRPr>
            </a:lvl1pPr>
          </a:lstStyle>
          <a:p>
            <a:pPr>
              <a:defRPr/>
            </a:pPr>
            <a:endParaRPr lang="es-ES"/>
          </a:p>
        </p:txBody>
      </p:sp>
      <p:sp>
        <p:nvSpPr>
          <p:cNvPr id="72708" name="Rectangle 4"/>
          <p:cNvSpPr>
            <a:spLocks noGrp="1" noChangeArrowheads="1"/>
          </p:cNvSpPr>
          <p:nvPr>
            <p:ph type="ftr" sz="quarter" idx="2"/>
          </p:nvPr>
        </p:nvSpPr>
        <p:spPr bwMode="auto">
          <a:xfrm>
            <a:off x="0" y="8661400"/>
            <a:ext cx="2971800" cy="455613"/>
          </a:xfrm>
          <a:prstGeom prst="rect">
            <a:avLst/>
          </a:prstGeom>
          <a:noFill/>
          <a:ln w="9525">
            <a:noFill/>
            <a:miter lim="800000"/>
            <a:headEnd/>
            <a:tailEnd/>
          </a:ln>
          <a:effectLst/>
        </p:spPr>
        <p:txBody>
          <a:bodyPr vert="horz" wrap="square" lIns="93165" tIns="46584" rIns="93165" bIns="46584" numCol="1" anchor="b" anchorCtr="0" compatLnSpc="1">
            <a:prstTxWarp prst="textNoShape">
              <a:avLst/>
            </a:prstTxWarp>
          </a:bodyPr>
          <a:lstStyle>
            <a:lvl1pPr defTabSz="931863">
              <a:defRPr sz="1200" smtClean="0">
                <a:solidFill>
                  <a:srgbClr val="0033CC"/>
                </a:solidFill>
                <a:latin typeface="Times New Roman" pitchFamily="18" charset="0"/>
              </a:defRPr>
            </a:lvl1pPr>
          </a:lstStyle>
          <a:p>
            <a:pPr>
              <a:defRPr/>
            </a:pPr>
            <a:endParaRPr lang="es-ES"/>
          </a:p>
        </p:txBody>
      </p:sp>
      <p:sp>
        <p:nvSpPr>
          <p:cNvPr id="72709" name="Rectangle 5"/>
          <p:cNvSpPr>
            <a:spLocks noGrp="1" noChangeArrowheads="1"/>
          </p:cNvSpPr>
          <p:nvPr>
            <p:ph type="sldNum" sz="quarter" idx="3"/>
          </p:nvPr>
        </p:nvSpPr>
        <p:spPr bwMode="auto">
          <a:xfrm>
            <a:off x="3886200" y="8661400"/>
            <a:ext cx="2971800" cy="455613"/>
          </a:xfrm>
          <a:prstGeom prst="rect">
            <a:avLst/>
          </a:prstGeom>
          <a:noFill/>
          <a:ln w="9525">
            <a:noFill/>
            <a:miter lim="800000"/>
            <a:headEnd/>
            <a:tailEnd/>
          </a:ln>
          <a:effectLst/>
        </p:spPr>
        <p:txBody>
          <a:bodyPr vert="horz" wrap="square" lIns="93165" tIns="46584" rIns="93165" bIns="46584" numCol="1" anchor="b" anchorCtr="0" compatLnSpc="1">
            <a:prstTxWarp prst="textNoShape">
              <a:avLst/>
            </a:prstTxWarp>
          </a:bodyPr>
          <a:lstStyle>
            <a:lvl1pPr algn="r" defTabSz="931863">
              <a:defRPr sz="1200" smtClean="0">
                <a:solidFill>
                  <a:srgbClr val="0033CC"/>
                </a:solidFill>
                <a:latin typeface="Times New Roman" pitchFamily="18" charset="0"/>
              </a:defRPr>
            </a:lvl1pPr>
          </a:lstStyle>
          <a:p>
            <a:pPr>
              <a:defRPr/>
            </a:pPr>
            <a:fld id="{F5FB2B90-0762-410E-B369-432BF04FAF6D}"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Rectángulo"/>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5 Rectángulo"/>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6 Rectángulo"/>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1" name="10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11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12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lang="es-ES"/>
              <a:t>Haga clic para modificar el estilo de título del patrón</a:t>
            </a:r>
            <a:endParaRPr lang="en-US"/>
          </a:p>
        </p:txBody>
      </p:sp>
      <p:sp>
        <p:nvSpPr>
          <p:cNvPr id="9" name="8 Subtítulo"/>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extLst/>
          </a:lstStyle>
          <a:p>
            <a:pPr>
              <a:defRPr/>
            </a:pPr>
            <a:endParaRPr lang="es-ES"/>
          </a:p>
        </p:txBody>
      </p:sp>
      <p:sp>
        <p:nvSpPr>
          <p:cNvPr id="16" name="16 Marcador de pie de página"/>
          <p:cNvSpPr>
            <a:spLocks noGrp="1"/>
          </p:cNvSpPr>
          <p:nvPr>
            <p:ph type="ftr" sz="quarter" idx="11"/>
          </p:nvPr>
        </p:nvSpPr>
        <p:spPr/>
        <p:txBody>
          <a:bodyPr/>
          <a:lstStyle>
            <a:lvl1pPr>
              <a:defRPr/>
            </a:lvl1pPr>
            <a:extLst/>
          </a:lstStyle>
          <a:p>
            <a:pPr>
              <a:defRPr/>
            </a:pPr>
            <a:endParaRPr lang="es-ES"/>
          </a:p>
        </p:txBody>
      </p:sp>
      <p:sp>
        <p:nvSpPr>
          <p:cNvPr id="17" name="28 Marcador de número de diapositiva"/>
          <p:cNvSpPr>
            <a:spLocks noGrp="1"/>
          </p:cNvSpPr>
          <p:nvPr>
            <p:ph type="sldNum" sz="quarter" idx="12"/>
          </p:nvPr>
        </p:nvSpPr>
        <p:spPr/>
        <p:txBody>
          <a:bodyPr/>
          <a:lstStyle>
            <a:lvl1pPr>
              <a:defRPr/>
            </a:lvl1pPr>
            <a:extLst/>
          </a:lstStyle>
          <a:p>
            <a:pPr>
              <a:defRPr/>
            </a:pPr>
            <a:fld id="{9F859EAD-9B90-4AFD-A748-38A175B7A16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DD32830D-9069-41B4-81E8-81FFB070C946}"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5" name="4 Forma libre"/>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6" name="5 Forma libre"/>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0" name="19 Rectángulo"/>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20 Rectángulo"/>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Rectángulo"/>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22 Rectángulo"/>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4" name="23 Rectángulo"/>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 name="2 Marcador de texto"/>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a:t>Haga clic para modificar el estilo de texto del patrón</a:t>
            </a:r>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lang="es-ES"/>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extLst/>
          </a:lstStyle>
          <a:p>
            <a:pPr>
              <a:defRPr/>
            </a:pPr>
            <a:endParaRPr lang="es-ES"/>
          </a:p>
        </p:txBody>
      </p:sp>
      <p:sp>
        <p:nvSpPr>
          <p:cNvPr id="26" name="4 Marcador de pie de página"/>
          <p:cNvSpPr>
            <a:spLocks noGrp="1"/>
          </p:cNvSpPr>
          <p:nvPr>
            <p:ph type="ftr" sz="quarter" idx="11"/>
          </p:nvPr>
        </p:nvSpPr>
        <p:spPr/>
        <p:txBody>
          <a:bodyPr/>
          <a:lstStyle>
            <a:lvl1pPr>
              <a:defRPr/>
            </a:lvl1pPr>
            <a:extLst/>
          </a:lstStyle>
          <a:p>
            <a:pPr>
              <a:defRPr/>
            </a:pPr>
            <a:endParaRPr lang="es-ES"/>
          </a:p>
        </p:txBody>
      </p:sp>
      <p:sp>
        <p:nvSpPr>
          <p:cNvPr id="27" name="5 Marcador de número de diapositiva"/>
          <p:cNvSpPr>
            <a:spLocks noGrp="1"/>
          </p:cNvSpPr>
          <p:nvPr>
            <p:ph type="sldNum" sz="quarter" idx="12"/>
          </p:nvPr>
        </p:nvSpPr>
        <p:spPr/>
        <p:txBody>
          <a:bodyPr/>
          <a:lstStyle>
            <a:lvl1pPr>
              <a:defRPr/>
            </a:lvl1pPr>
            <a:extLst/>
          </a:lstStyle>
          <a:p>
            <a:pPr>
              <a:defRPr/>
            </a:pPr>
            <a:fld id="{A16267C8-B056-42FD-BD87-799FF2CFA38B}"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endParaRPr lang="es-ES"/>
          </a:p>
        </p:txBody>
      </p:sp>
      <p:sp>
        <p:nvSpPr>
          <p:cNvPr id="6" name="5 Marcador de pie de página"/>
          <p:cNvSpPr>
            <a:spLocks noGrp="1"/>
          </p:cNvSpPr>
          <p:nvPr>
            <p:ph type="ftr" sz="quarter" idx="11"/>
          </p:nvPr>
        </p:nvSpPr>
        <p:spPr/>
        <p:txBody>
          <a:bodyPr/>
          <a:lstStyle>
            <a:lvl1pPr>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lvl1pPr>
            <a:extLst/>
          </a:lstStyle>
          <a:p>
            <a:pPr>
              <a:defRPr/>
            </a:pPr>
            <a:fld id="{D0D396F6-1E83-4BF1-8C9E-2982D9576C40}"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9" name="8 Rectángulo"/>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 name="9 Rectángulo"/>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3" name="12 Rectángulo"/>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13 Rectángulo"/>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Rectángulo"/>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1 Título"/>
          <p:cNvSpPr>
            <a:spLocks noGrp="1"/>
          </p:cNvSpPr>
          <p:nvPr>
            <p:ph type="title"/>
          </p:nvPr>
        </p:nvSpPr>
        <p:spPr>
          <a:xfrm>
            <a:off x="504824" y="512064"/>
            <a:ext cx="7772400" cy="914400"/>
          </a:xfrm>
        </p:spPr>
        <p:txBody>
          <a:bodyPr/>
          <a:lstStyle>
            <a:lvl1pPr>
              <a:defRPr sz="4000"/>
            </a:lvl1pPr>
            <a:extLst/>
          </a:lstStyle>
          <a:p>
            <a:r>
              <a:rPr lang="es-ES"/>
              <a:t>Haga clic para modificar el estilo de título del patrón</a:t>
            </a:r>
            <a:endParaRPr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7" name="6 Marcador de fecha"/>
          <p:cNvSpPr>
            <a:spLocks noGrp="1"/>
          </p:cNvSpPr>
          <p:nvPr>
            <p:ph type="dt" sz="half" idx="10"/>
          </p:nvPr>
        </p:nvSpPr>
        <p:spPr/>
        <p:txBody>
          <a:bodyPr/>
          <a:lstStyle>
            <a:lvl1pPr>
              <a:defRPr/>
            </a:lvl1pPr>
            <a:extLst/>
          </a:lstStyle>
          <a:p>
            <a:pPr>
              <a:defRPr/>
            </a:pPr>
            <a:endParaRPr lang="es-ES"/>
          </a:p>
        </p:txBody>
      </p:sp>
      <p:sp>
        <p:nvSpPr>
          <p:cNvPr id="18" name="7 Marcador de pie de página"/>
          <p:cNvSpPr>
            <a:spLocks noGrp="1"/>
          </p:cNvSpPr>
          <p:nvPr>
            <p:ph type="ftr" sz="quarter" idx="11"/>
          </p:nvPr>
        </p:nvSpPr>
        <p:spPr/>
        <p:txBody>
          <a:bodyPr/>
          <a:lstStyle>
            <a:lvl1pPr>
              <a:defRPr/>
            </a:lvl1pPr>
            <a:extLst/>
          </a:lstStyle>
          <a:p>
            <a:pPr>
              <a:defRPr/>
            </a:pPr>
            <a:endParaRPr lang="es-ES"/>
          </a:p>
        </p:txBody>
      </p:sp>
      <p:sp>
        <p:nvSpPr>
          <p:cNvPr id="19" name="8 Marcador de número de diapositiva"/>
          <p:cNvSpPr>
            <a:spLocks noGrp="1"/>
          </p:cNvSpPr>
          <p:nvPr>
            <p:ph type="sldNum" sz="quarter" idx="12"/>
          </p:nvPr>
        </p:nvSpPr>
        <p:spPr/>
        <p:txBody>
          <a:bodyPr/>
          <a:lstStyle>
            <a:lvl1pPr>
              <a:defRPr/>
            </a:lvl1pPr>
            <a:extLst/>
          </a:lstStyle>
          <a:p>
            <a:pPr>
              <a:defRPr/>
            </a:pPr>
            <a:fld id="{B28430DE-EDBE-406C-B1F4-11C729861C9B}"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lang="es-ES"/>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endParaRPr lang="es-ES"/>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4C050028-7C56-42A0-A415-8CCBD838D043}"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extLst/>
          </a:lstStyle>
          <a:p>
            <a:pPr>
              <a:defRPr/>
            </a:pPr>
            <a:endParaRPr lang="es-ES"/>
          </a:p>
        </p:txBody>
      </p:sp>
      <p:sp>
        <p:nvSpPr>
          <p:cNvPr id="3" name="2 Marcador de pie de página"/>
          <p:cNvSpPr>
            <a:spLocks noGrp="1"/>
          </p:cNvSpPr>
          <p:nvPr>
            <p:ph type="ftr" sz="quarter" idx="11"/>
          </p:nvPr>
        </p:nvSpPr>
        <p:spPr/>
        <p:txBody>
          <a:bodyPr/>
          <a:lstStyle>
            <a:lvl1pPr>
              <a:defRPr/>
            </a:lvl1pPr>
            <a:extLst/>
          </a:lstStyle>
          <a:p>
            <a:pPr>
              <a:defRPr/>
            </a:pPr>
            <a:endParaRPr lang="es-ES"/>
          </a:p>
        </p:txBody>
      </p:sp>
      <p:sp>
        <p:nvSpPr>
          <p:cNvPr id="4" name="3 Marcador de número de diapositiva"/>
          <p:cNvSpPr>
            <a:spLocks noGrp="1"/>
          </p:cNvSpPr>
          <p:nvPr>
            <p:ph type="sldNum" sz="quarter" idx="12"/>
          </p:nvPr>
        </p:nvSpPr>
        <p:spPr/>
        <p:txBody>
          <a:bodyPr/>
          <a:lstStyle>
            <a:lvl1pPr>
              <a:defRPr/>
            </a:lvl1pPr>
            <a:extLst/>
          </a:lstStyle>
          <a:p>
            <a:pPr>
              <a:defRPr/>
            </a:pPr>
            <a:fld id="{EF17F2A8-DA22-446D-9961-D8E3FBB29A0F}"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lang="es-ES"/>
              <a:t>Haga clic para modificar el estilo de título del patrón</a:t>
            </a:r>
            <a:endParaRPr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p:cNvSpPr>
            <a:spLocks noGrp="1"/>
          </p:cNvSpPr>
          <p:nvPr>
            <p:ph type="dt" sz="half" idx="10"/>
          </p:nvPr>
        </p:nvSpPr>
        <p:spPr/>
        <p:txBody>
          <a:bodyPr/>
          <a:lstStyle>
            <a:lvl1pPr>
              <a:defRPr/>
            </a:lvl1pPr>
          </a:lstStyle>
          <a:p>
            <a:pPr>
              <a:defRPr/>
            </a:pPr>
            <a:endParaRPr lang="es-ES"/>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AB5C60FE-3BC7-4E69-8739-4F7DCDD57D9C}"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25 Grupo"/>
          <p:cNvGrpSpPr>
            <a:grpSpLocks/>
          </p:cNvGrpSpPr>
          <p:nvPr/>
        </p:nvGrpSpPr>
        <p:grpSpPr bwMode="auto">
          <a:xfrm rot="5400000">
            <a:off x="8515351" y="1219200"/>
            <a:ext cx="131762" cy="128587"/>
            <a:chOff x="6668087" y="1297746"/>
            <a:chExt cx="161840" cy="156602"/>
          </a:xfrm>
        </p:grpSpPr>
        <p:cxnSp>
          <p:nvCxnSpPr>
            <p:cNvPr id="8" name="7 Conector recto"/>
            <p:cNvCxnSpPr/>
            <p:nvPr/>
          </p:nvCxnSpPr>
          <p:spPr>
            <a:xfrm rot="16200000">
              <a:off x="6663593" y="13003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4513" y="12993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9 Grupo"/>
          <p:cNvGrpSpPr>
            <a:grpSpLocks/>
          </p:cNvGrpSpPr>
          <p:nvPr/>
        </p:nvGrpSpPr>
        <p:grpSpPr bwMode="auto">
          <a:xfrm rot="5400000">
            <a:off x="8667751" y="1371600"/>
            <a:ext cx="131762" cy="128587"/>
            <a:chOff x="6668087" y="1297746"/>
            <a:chExt cx="161840" cy="156602"/>
          </a:xfrm>
        </p:grpSpPr>
        <p:cxnSp>
          <p:nvCxnSpPr>
            <p:cNvPr id="12" name="11 Conector recto"/>
            <p:cNvCxnSpPr/>
            <p:nvPr/>
          </p:nvCxnSpPr>
          <p:spPr>
            <a:xfrm rot="16200000">
              <a:off x="6663593" y="1300308"/>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4513" y="1299332"/>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33 Grupo"/>
          <p:cNvGrpSpPr>
            <a:grpSpLocks/>
          </p:cNvGrpSpPr>
          <p:nvPr/>
        </p:nvGrpSpPr>
        <p:grpSpPr bwMode="auto">
          <a:xfrm rot="5400000">
            <a:off x="8320087" y="1474788"/>
            <a:ext cx="131763" cy="128588"/>
            <a:chOff x="6668087" y="1297746"/>
            <a:chExt cx="161840" cy="156602"/>
          </a:xfrm>
        </p:grpSpPr>
        <p:cxnSp>
          <p:nvCxnSpPr>
            <p:cNvPr id="16" name="15 Conector recto"/>
            <p:cNvCxnSpPr/>
            <p:nvPr/>
          </p:nvCxnSpPr>
          <p:spPr>
            <a:xfrm rot="16200000">
              <a:off x="6663592" y="1300307"/>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4512" y="1299332"/>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extLst/>
          </a:lstStyle>
          <a:p>
            <a:pPr lvl="0"/>
            <a:r>
              <a:rPr lang="es-ES" noProof="0"/>
              <a:t>Haga clic en el icono para agregar una imagen</a:t>
            </a:r>
            <a:endParaRPr lang="en-US" noProof="0"/>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a:t>Haga clic para modificar el estilo de texto del patrón</a:t>
            </a:r>
          </a:p>
        </p:txBody>
      </p:sp>
      <p:sp>
        <p:nvSpPr>
          <p:cNvPr id="19" name="4 Marcador de fecha"/>
          <p:cNvSpPr>
            <a:spLocks noGrp="1"/>
          </p:cNvSpPr>
          <p:nvPr>
            <p:ph type="dt" sz="half" idx="10"/>
          </p:nvPr>
        </p:nvSpPr>
        <p:spPr>
          <a:xfrm>
            <a:off x="6477000" y="55563"/>
            <a:ext cx="2133600" cy="365125"/>
          </a:xfrm>
        </p:spPr>
        <p:txBody>
          <a:bodyPr/>
          <a:lstStyle>
            <a:lvl1pPr>
              <a:defRPr/>
            </a:lvl1pPr>
            <a:extLst/>
          </a:lstStyle>
          <a:p>
            <a:pPr>
              <a:defRPr/>
            </a:pPr>
            <a:endParaRPr lang="es-ES"/>
          </a:p>
        </p:txBody>
      </p:sp>
      <p:sp>
        <p:nvSpPr>
          <p:cNvPr id="20" name="5 Marcador de pie de página"/>
          <p:cNvSpPr>
            <a:spLocks noGrp="1"/>
          </p:cNvSpPr>
          <p:nvPr>
            <p:ph type="ftr" sz="quarter" idx="11"/>
          </p:nvPr>
        </p:nvSpPr>
        <p:spPr>
          <a:xfrm>
            <a:off x="914400" y="55563"/>
            <a:ext cx="5562600" cy="365125"/>
          </a:xfrm>
        </p:spPr>
        <p:txBody>
          <a:bodyPr/>
          <a:lstStyle>
            <a:lvl1pPr>
              <a:defRPr/>
            </a:lvl1pPr>
            <a:extLst/>
          </a:lstStyle>
          <a:p>
            <a:pPr>
              <a:defRPr/>
            </a:pPr>
            <a:endParaRPr lang="es-ES"/>
          </a:p>
        </p:txBody>
      </p:sp>
      <p:sp>
        <p:nvSpPr>
          <p:cNvPr id="21" name="6 Marcador de número de diapositiva"/>
          <p:cNvSpPr>
            <a:spLocks noGrp="1"/>
          </p:cNvSpPr>
          <p:nvPr>
            <p:ph type="sldNum" sz="quarter" idx="12"/>
          </p:nvPr>
        </p:nvSpPr>
        <p:spPr>
          <a:xfrm>
            <a:off x="8610600" y="55563"/>
            <a:ext cx="457200" cy="365125"/>
          </a:xfrm>
        </p:spPr>
        <p:txBody>
          <a:bodyPr/>
          <a:lstStyle>
            <a:lvl1pPr>
              <a:defRPr/>
            </a:lvl1pPr>
            <a:extLst/>
          </a:lstStyle>
          <a:p>
            <a:pPr>
              <a:defRPr/>
            </a:pPr>
            <a:fld id="{BA2F021D-36AA-4184-8358-E719D5A0B6FC}"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329B6A9F-FAF9-4B84-B3B5-8A0277ED01DB}"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5867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p:cNvSpPr>
            <a:spLocks noGrp="1"/>
          </p:cNvSpPr>
          <p:nvPr>
            <p:ph type="dt" sz="half" idx="10"/>
          </p:nvPr>
        </p:nvSpPr>
        <p:spPr/>
        <p:txBody>
          <a:bodyPr/>
          <a:lstStyle>
            <a:lvl1pPr>
              <a:defRPr/>
            </a:lvl1pPr>
          </a:lstStyle>
          <a:p>
            <a:pPr>
              <a:defRPr/>
            </a:pPr>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E25A7658-E7FD-458E-A09A-DFAF3923C27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7813"/>
            <a:ext cx="8229600" cy="1139825"/>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0"/>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648200" y="1600200"/>
            <a:ext cx="4038600" cy="4525963"/>
          </a:xfrm>
        </p:spPr>
        <p:txBody>
          <a:bodyPr>
            <a:normAutofit/>
          </a:bodyPr>
          <a:lstStyle/>
          <a:p>
            <a:pPr lvl="0"/>
            <a:endParaRPr lang="es-CL" noProof="0"/>
          </a:p>
        </p:txBody>
      </p:sp>
      <p:sp>
        <p:nvSpPr>
          <p:cNvPr id="5" name="4 Marcador de fecha"/>
          <p:cNvSpPr>
            <a:spLocks noGrp="1"/>
          </p:cNvSpPr>
          <p:nvPr>
            <p:ph type="dt" sz="half" idx="10"/>
          </p:nvPr>
        </p:nvSpPr>
        <p:spPr>
          <a:xfrm>
            <a:off x="457200" y="6245225"/>
            <a:ext cx="2133600" cy="476250"/>
          </a:xfrm>
        </p:spPr>
        <p:txBody>
          <a:bodyPr/>
          <a:lstStyle>
            <a:lvl1pPr>
              <a:defRPr/>
            </a:lvl1pPr>
          </a:lstStyle>
          <a:p>
            <a:pPr>
              <a:defRPr/>
            </a:pPr>
            <a:endParaRPr lang="es-ES"/>
          </a:p>
        </p:txBody>
      </p:sp>
      <p:sp>
        <p:nvSpPr>
          <p:cNvPr id="6" name="5 Marcador de pie de página"/>
          <p:cNvSpPr>
            <a:spLocks noGrp="1"/>
          </p:cNvSpPr>
          <p:nvPr>
            <p:ph type="ftr" sz="quarter" idx="11"/>
          </p:nvPr>
        </p:nvSpPr>
        <p:spPr>
          <a:xfrm>
            <a:off x="3124200" y="6245225"/>
            <a:ext cx="2895600" cy="476250"/>
          </a:xfrm>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a:xfrm>
            <a:off x="6553200" y="6245225"/>
            <a:ext cx="2133600" cy="476250"/>
          </a:xfrm>
        </p:spPr>
        <p:txBody>
          <a:bodyPr/>
          <a:lstStyle>
            <a:lvl1pPr>
              <a:defRPr/>
            </a:lvl1pPr>
          </a:lstStyle>
          <a:p>
            <a:pPr>
              <a:defRPr/>
            </a:pPr>
            <a:fld id="{D42372AC-4139-4A9E-AF72-74E69919630B}"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65000">
              <a:schemeClr val="bg1">
                <a:shade val="90000"/>
                <a:satMod val="375000"/>
              </a:schemeClr>
            </a:gs>
            <a:gs pos="100000">
              <a:schemeClr val="bg2">
                <a:tint val="88000"/>
                <a:satMod val="400000"/>
              </a:schemeClr>
            </a:gs>
          </a:gsLst>
          <a:lin ang="5400000" scaled="0"/>
          <a:tileRect/>
        </a:gradFill>
        <a:effectLst/>
      </p:bgPr>
    </p:bg>
    <p:spTree>
      <p:nvGrpSpPr>
        <p:cNvPr id="1" name=""/>
        <p:cNvGrpSpPr/>
        <p:nvPr/>
      </p:nvGrpSpPr>
      <p:grpSpPr>
        <a:xfrm>
          <a:off x="0" y="0"/>
          <a:ext cx="0" cy="0"/>
          <a:chOff x="0" y="0"/>
          <a:chExt cx="0" cy="0"/>
        </a:xfrm>
      </p:grpSpPr>
      <p:sp>
        <p:nvSpPr>
          <p:cNvPr id="7" name="6 Rectángulo"/>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8 Rectángulo"/>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14 Rectángulo"/>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7" name="16 Rectángulo"/>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Marcador de título"/>
          <p:cNvSpPr>
            <a:spLocks noGrp="1"/>
          </p:cNvSpPr>
          <p:nvPr>
            <p:ph type="title"/>
          </p:nvPr>
        </p:nvSpPr>
        <p:spPr>
          <a:xfrm>
            <a:off x="914400" y="512763"/>
            <a:ext cx="7772400" cy="914400"/>
          </a:xfrm>
          <a:prstGeom prst="rect">
            <a:avLst/>
          </a:prstGeom>
        </p:spPr>
        <p:txBody>
          <a:bodyPr vert="horz" anchor="t">
            <a:noAutofit/>
          </a:bodyPr>
          <a:lstStyle/>
          <a:p>
            <a:r>
              <a:rPr lang="es-ES"/>
              <a:t>Haga clic para modificar el estilo de título del patrón</a:t>
            </a:r>
            <a:endParaRPr lang="en-US"/>
          </a:p>
        </p:txBody>
      </p:sp>
      <p:sp>
        <p:nvSpPr>
          <p:cNvPr id="1036" name="12 Marcador de texto"/>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pPr>
              <a:defRPr/>
            </a:pPr>
            <a:endParaRPr lang="es-ES"/>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pPr>
              <a:defRPr/>
            </a:pPr>
            <a:endParaRPr lang="es-ES"/>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smtClean="0">
                <a:solidFill>
                  <a:schemeClr val="tx2"/>
                </a:solidFill>
              </a:defRPr>
            </a:lvl1pPr>
            <a:extLst/>
          </a:lstStyle>
          <a:p>
            <a:pPr>
              <a:defRPr/>
            </a:pPr>
            <a:fld id="{8D775B09-7AB9-4BFE-BDD8-397BFC4EB206}" type="slidenum">
              <a:rPr lang="es-ES"/>
              <a:pPr>
                <a:defRPr/>
              </a:pPr>
              <a:t>‹Nº›</a:t>
            </a:fld>
            <a:endParaRPr lang="es-ES"/>
          </a:p>
        </p:txBody>
      </p:sp>
      <p:sp>
        <p:nvSpPr>
          <p:cNvPr id="18" name="Rectangle 72"/>
          <p:cNvSpPr>
            <a:spLocks noChangeArrowheads="1"/>
          </p:cNvSpPr>
          <p:nvPr/>
        </p:nvSpPr>
        <p:spPr bwMode="auto">
          <a:xfrm>
            <a:off x="914400" y="76200"/>
            <a:ext cx="533400" cy="6553200"/>
          </a:xfrm>
          <a:prstGeom prst="rect">
            <a:avLst/>
          </a:prstGeom>
          <a:noFill/>
          <a:ln w="9525">
            <a:noFill/>
            <a:miter lim="800000"/>
            <a:headEnd/>
            <a:tailEnd/>
          </a:ln>
          <a:effectLst/>
        </p:spPr>
        <p:txBody>
          <a:bodyPr wrap="none" anchor="ctr"/>
          <a:lstStyle/>
          <a:p>
            <a:pPr>
              <a:defRPr/>
            </a:pPr>
            <a:endParaRPr lang="es-CL"/>
          </a:p>
        </p:txBody>
      </p:sp>
      <p:pic>
        <p:nvPicPr>
          <p:cNvPr id="1041" name="Picture 73" descr="smalstripelogo"/>
          <p:cNvPicPr preferRelativeResize="0">
            <a:picLocks noChangeAspect="1" noChangeArrowheads="1"/>
          </p:cNvPicPr>
          <p:nvPr/>
        </p:nvPicPr>
        <p:blipFill>
          <a:blip r:embed="rId14" cstate="print"/>
          <a:srcRect/>
          <a:stretch>
            <a:fillRect/>
          </a:stretch>
        </p:blipFill>
        <p:spPr bwMode="auto">
          <a:xfrm>
            <a:off x="0" y="0"/>
            <a:ext cx="1295400" cy="6858000"/>
          </a:xfrm>
          <a:prstGeom prst="rect">
            <a:avLst/>
          </a:prstGeom>
          <a:noFill/>
          <a:ln w="9525">
            <a:noFill/>
            <a:miter lim="800000"/>
            <a:headEnd/>
            <a:tailEnd/>
          </a:ln>
        </p:spPr>
      </p:pic>
      <p:pic>
        <p:nvPicPr>
          <p:cNvPr id="1042" name="Picture 74" descr="escudo"/>
          <p:cNvPicPr preferRelativeResize="0">
            <a:picLocks noChangeAspect="1" noChangeArrowheads="1"/>
          </p:cNvPicPr>
          <p:nvPr/>
        </p:nvPicPr>
        <p:blipFill>
          <a:blip r:embed="rId15" cstate="print"/>
          <a:srcRect/>
          <a:stretch>
            <a:fillRect/>
          </a:stretch>
        </p:blipFill>
        <p:spPr bwMode="auto">
          <a:xfrm>
            <a:off x="8640763" y="0"/>
            <a:ext cx="503237" cy="762000"/>
          </a:xfrm>
          <a:prstGeom prst="rect">
            <a:avLst/>
          </a:prstGeom>
          <a:noFill/>
          <a:ln w="9525">
            <a:noFill/>
            <a:miter lim="800000"/>
            <a:headEnd/>
            <a:tailEnd/>
          </a:ln>
        </p:spPr>
      </p:pic>
      <p:sp>
        <p:nvSpPr>
          <p:cNvPr id="21" name="Text Box 75"/>
          <p:cNvSpPr txBox="1">
            <a:spLocks noChangeArrowheads="1"/>
          </p:cNvSpPr>
          <p:nvPr/>
        </p:nvSpPr>
        <p:spPr bwMode="auto">
          <a:xfrm rot="16200000">
            <a:off x="-1619249" y="4033837"/>
            <a:ext cx="5281612" cy="366713"/>
          </a:xfrm>
          <a:prstGeom prst="rect">
            <a:avLst/>
          </a:prstGeom>
          <a:noFill/>
          <a:ln w="9525">
            <a:noFill/>
            <a:miter lim="800000"/>
            <a:headEnd/>
            <a:tailEnd/>
          </a:ln>
          <a:effectLst/>
        </p:spPr>
        <p:txBody>
          <a:bodyPr wrap="none">
            <a:spAutoFit/>
          </a:bodyPr>
          <a:lstStyle/>
          <a:p>
            <a:pPr>
              <a:defRPr/>
            </a:pPr>
            <a:r>
              <a:rPr lang="es-ES_tradnl" sz="1800" b="1">
                <a:solidFill>
                  <a:srgbClr val="0000B6"/>
                </a:solidFill>
                <a:latin typeface="Tahoma" charset="0"/>
              </a:rPr>
              <a:t>Dirección de Ingeniería de Sistemas Navales</a:t>
            </a:r>
            <a:endParaRPr lang="es-ES" sz="1800" b="1">
              <a:solidFill>
                <a:srgbClr val="0000B6"/>
              </a:solidFill>
              <a:latin typeface="Tahoma" charset="0"/>
            </a:endParaRPr>
          </a:p>
        </p:txBody>
      </p:sp>
    </p:spTree>
  </p:cSld>
  <p:clrMap bg1="dk1" tx1="lt1" bg2="dk2" tx2="lt2" accent1="accent1" accent2="accent2" accent3="accent3" accent4="accent4" accent5="accent5" accent6="accent6" hlink="hlink" folHlink="folHlink"/>
  <p:sldLayoutIdLst>
    <p:sldLayoutId id="2147483689" r:id="rId1"/>
    <p:sldLayoutId id="2147483684" r:id="rId2"/>
    <p:sldLayoutId id="2147483690" r:id="rId3"/>
    <p:sldLayoutId id="2147483691" r:id="rId4"/>
    <p:sldLayoutId id="2147483692" r:id="rId5"/>
    <p:sldLayoutId id="2147483685" r:id="rId6"/>
    <p:sldLayoutId id="2147483693" r:id="rId7"/>
    <p:sldLayoutId id="2147483686" r:id="rId8"/>
    <p:sldLayoutId id="2147483694" r:id="rId9"/>
    <p:sldLayoutId id="2147483687" r:id="rId10"/>
    <p:sldLayoutId id="2147483688" r:id="rId11"/>
    <p:sldLayoutId id="2147483695" r:id="rId12"/>
  </p:sldLayoutIdLst>
  <p:txStyles>
    <p:titleStyle>
      <a:lvl1pPr algn="l" rtl="0" fontAlgn="base">
        <a:spcBef>
          <a:spcPct val="0"/>
        </a:spcBef>
        <a:spcAft>
          <a:spcPct val="0"/>
        </a:spcAft>
        <a:defRPr sz="4000" kern="1200" spc="-100">
          <a:solidFill>
            <a:srgbClr val="C1EEFF"/>
          </a:solidFill>
          <a:latin typeface="+mj-lt"/>
          <a:ea typeface="+mj-ea"/>
          <a:cs typeface="+mj-cs"/>
        </a:defRPr>
      </a:lvl1pPr>
      <a:lvl2pPr algn="l" rtl="0" fontAlgn="base">
        <a:spcBef>
          <a:spcPct val="0"/>
        </a:spcBef>
        <a:spcAft>
          <a:spcPct val="0"/>
        </a:spcAft>
        <a:defRPr sz="4000">
          <a:solidFill>
            <a:srgbClr val="C1EEFF"/>
          </a:solidFill>
          <a:latin typeface="Consolas" pitchFamily="49" charset="0"/>
        </a:defRPr>
      </a:lvl2pPr>
      <a:lvl3pPr algn="l" rtl="0" fontAlgn="base">
        <a:spcBef>
          <a:spcPct val="0"/>
        </a:spcBef>
        <a:spcAft>
          <a:spcPct val="0"/>
        </a:spcAft>
        <a:defRPr sz="4000">
          <a:solidFill>
            <a:srgbClr val="C1EEFF"/>
          </a:solidFill>
          <a:latin typeface="Consolas" pitchFamily="49" charset="0"/>
        </a:defRPr>
      </a:lvl3pPr>
      <a:lvl4pPr algn="l" rtl="0" fontAlgn="base">
        <a:spcBef>
          <a:spcPct val="0"/>
        </a:spcBef>
        <a:spcAft>
          <a:spcPct val="0"/>
        </a:spcAft>
        <a:defRPr sz="4000">
          <a:solidFill>
            <a:srgbClr val="C1EEFF"/>
          </a:solidFill>
          <a:latin typeface="Consolas" pitchFamily="49" charset="0"/>
        </a:defRPr>
      </a:lvl4pPr>
      <a:lvl5pPr algn="l" rtl="0" fontAlgn="base">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fontAlgn="base">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fontAlgn="base">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fontAlgn="base">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fontAlgn="base">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algn="ctr"/>
            <a:r>
              <a:rPr lang="es-ES_tradnl" dirty="0"/>
              <a:t>“SISTEMAS DE ARMAS”</a:t>
            </a:r>
            <a:br>
              <a:rPr lang="es-ES_tradnl" dirty="0"/>
            </a:br>
            <a:endParaRPr lang="es-ES" dirty="0"/>
          </a:p>
        </p:txBody>
      </p:sp>
      <p:sp>
        <p:nvSpPr>
          <p:cNvPr id="9219" name="Text Box 6"/>
          <p:cNvSpPr txBox="1">
            <a:spLocks noChangeArrowheads="1"/>
          </p:cNvSpPr>
          <p:nvPr/>
        </p:nvSpPr>
        <p:spPr bwMode="auto">
          <a:xfrm>
            <a:off x="323850" y="3810000"/>
            <a:ext cx="8420100" cy="2352675"/>
          </a:xfrm>
          <a:prstGeom prst="rect">
            <a:avLst/>
          </a:prstGeom>
          <a:noFill/>
          <a:ln w="38100">
            <a:solidFill>
              <a:schemeClr val="tx2"/>
            </a:solidFill>
            <a:miter lim="800000"/>
            <a:headEnd/>
            <a:tailEnd/>
          </a:ln>
        </p:spPr>
        <p:txBody>
          <a:bodyPr>
            <a:spAutoFit/>
          </a:bodyPr>
          <a:lstStyle/>
          <a:p>
            <a:pPr algn="ctr">
              <a:spcBef>
                <a:spcPct val="50000"/>
              </a:spcBef>
            </a:pPr>
            <a:endParaRPr lang="es-MX" sz="4400" b="1">
              <a:solidFill>
                <a:schemeClr val="tx2"/>
              </a:solidFill>
              <a:latin typeface="Times New Roman" pitchFamily="18" charset="0"/>
            </a:endParaRPr>
          </a:p>
          <a:p>
            <a:pPr algn="ctr">
              <a:spcBef>
                <a:spcPct val="50000"/>
              </a:spcBef>
            </a:pPr>
            <a:r>
              <a:rPr lang="es-MX" sz="4400" b="1">
                <a:solidFill>
                  <a:schemeClr val="tx2"/>
                </a:solidFill>
                <a:latin typeface="Times New Roman" pitchFamily="18" charset="0"/>
              </a:rPr>
              <a:t>“ESPOLETAS”</a:t>
            </a:r>
          </a:p>
          <a:p>
            <a:pPr algn="ctr">
              <a:spcBef>
                <a:spcPct val="50000"/>
              </a:spcBef>
            </a:pPr>
            <a:r>
              <a:rPr lang="es-ES_tradnl" sz="2400" b="1">
                <a:solidFill>
                  <a:schemeClr val="tx2"/>
                </a:solidFill>
                <a:latin typeface="Times New Roman" pitchFamily="18" charset="0"/>
              </a:rPr>
              <a:t>REF: CAPITULO Nº 14 FRIEDEN</a:t>
            </a:r>
            <a:endParaRPr lang="es-ES" sz="2400" b="1">
              <a:solidFill>
                <a:schemeClr val="tx2"/>
              </a:solidFill>
              <a:latin typeface="Times New Roman" pitchFamily="18" charset="0"/>
            </a:endParaRPr>
          </a:p>
        </p:txBody>
      </p:sp>
      <p:sp>
        <p:nvSpPr>
          <p:cNvPr id="9220" name="Rectangle 9"/>
          <p:cNvSpPr>
            <a:spLocks noChangeArrowheads="1"/>
          </p:cNvSpPr>
          <p:nvPr/>
        </p:nvSpPr>
        <p:spPr bwMode="auto">
          <a:xfrm>
            <a:off x="0" y="2027238"/>
            <a:ext cx="9144000" cy="862012"/>
          </a:xfrm>
          <a:prstGeom prst="rect">
            <a:avLst/>
          </a:prstGeom>
          <a:noFill/>
          <a:ln w="38100">
            <a:noFill/>
            <a:miter lim="800000"/>
            <a:headEnd/>
            <a:tailEnd/>
          </a:ln>
        </p:spPr>
        <p:txBody>
          <a:bodyPr>
            <a:spAutoFit/>
          </a:bodyPr>
          <a:lstStyle/>
          <a:p>
            <a:pPr algn="ctr"/>
            <a:r>
              <a:rPr lang="es-ES_tradnl" sz="5000" b="1">
                <a:solidFill>
                  <a:schemeClr val="tx2"/>
                </a:solidFill>
                <a:latin typeface="Times New Roman" pitchFamily="18" charset="0"/>
              </a:rPr>
              <a:t>“</a:t>
            </a:r>
            <a:r>
              <a:rPr lang="es-ES_tradnl" sz="5000" b="1" u="sng">
                <a:solidFill>
                  <a:schemeClr val="tx2"/>
                </a:solidFill>
                <a:latin typeface="Times New Roman" pitchFamily="18" charset="0"/>
              </a:rPr>
              <a:t>EXPLOSIVOS MILITARES</a:t>
            </a:r>
            <a:r>
              <a:rPr lang="es-ES_tradnl" sz="5000" b="1">
                <a:solidFill>
                  <a:schemeClr val="tx2"/>
                </a:solidFill>
                <a:latin typeface="Times New Roman" pitchFamily="18" charset="0"/>
              </a:rPr>
              <a:t>”</a:t>
            </a:r>
            <a:endParaRPr lang="es-ES" sz="5000" b="1">
              <a:solidFill>
                <a:schemeClr val="tx2"/>
              </a:solidFill>
              <a:latin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4224338" y="3214688"/>
            <a:ext cx="9144000" cy="0"/>
          </a:xfrm>
          <a:prstGeom prst="rect">
            <a:avLst/>
          </a:prstGeom>
          <a:noFill/>
          <a:ln w="9525">
            <a:noFill/>
            <a:miter lim="800000"/>
            <a:headEnd/>
            <a:tailEnd/>
          </a:ln>
        </p:spPr>
        <p:txBody>
          <a:bodyPr>
            <a:spAutoFit/>
          </a:bodyPr>
          <a:lstStyle/>
          <a:p>
            <a:endParaRPr lang="es-CL"/>
          </a:p>
        </p:txBody>
      </p:sp>
      <p:sp>
        <p:nvSpPr>
          <p:cNvPr id="7171" name="Rectangle 3"/>
          <p:cNvSpPr>
            <a:spLocks noChangeArrowheads="1"/>
          </p:cNvSpPr>
          <p:nvPr/>
        </p:nvSpPr>
        <p:spPr bwMode="auto">
          <a:xfrm>
            <a:off x="307975" y="-82550"/>
            <a:ext cx="8340725" cy="641350"/>
          </a:xfrm>
          <a:prstGeom prst="rect">
            <a:avLst/>
          </a:prstGeom>
          <a:noFill/>
          <a:ln w="9525">
            <a:noFill/>
            <a:miter lim="800000"/>
            <a:headEnd/>
            <a:tailEnd/>
          </a:ln>
          <a:effectLst/>
        </p:spPr>
        <p:txBody>
          <a:bodyPr>
            <a:spAutoFit/>
          </a:bodyPr>
          <a:lstStyle/>
          <a:p>
            <a:pPr algn="ctr" eaLnBrk="0" hangingPunct="0">
              <a:defRPr/>
            </a:pPr>
            <a:r>
              <a:rPr lang="es-ES_tradnl" sz="3600" b="1" u="sng">
                <a:solidFill>
                  <a:schemeClr val="tx2"/>
                </a:solidFill>
                <a:effectLst>
                  <a:outerShdw blurRad="38100" dist="38100" dir="2700000" algn="tl">
                    <a:srgbClr val="000000"/>
                  </a:outerShdw>
                </a:effectLst>
                <a:latin typeface="Times New Roman" pitchFamily="18" charset="0"/>
              </a:rPr>
              <a:t>TEMARIO</a:t>
            </a:r>
            <a:endParaRPr lang="en-US" sz="3600" b="1" u="sng">
              <a:solidFill>
                <a:schemeClr val="tx2"/>
              </a:solidFill>
              <a:effectLst>
                <a:outerShdw blurRad="38100" dist="38100" dir="2700000" algn="tl">
                  <a:srgbClr val="000000"/>
                </a:outerShdw>
              </a:effectLst>
              <a:latin typeface="Times New Roman" pitchFamily="18" charset="0"/>
            </a:endParaRPr>
          </a:p>
        </p:txBody>
      </p:sp>
      <p:sp>
        <p:nvSpPr>
          <p:cNvPr id="10244" name="Rectangle 4"/>
          <p:cNvSpPr>
            <a:spLocks noChangeArrowheads="1"/>
          </p:cNvSpPr>
          <p:nvPr/>
        </p:nvSpPr>
        <p:spPr bwMode="auto">
          <a:xfrm>
            <a:off x="247650" y="831850"/>
            <a:ext cx="8645525" cy="6417141"/>
          </a:xfrm>
          <a:prstGeom prst="rect">
            <a:avLst/>
          </a:prstGeom>
          <a:noFill/>
          <a:ln w="9525">
            <a:noFill/>
            <a:miter lim="800000"/>
            <a:headEnd/>
            <a:tailEnd/>
          </a:ln>
        </p:spPr>
        <p:txBody>
          <a:bodyPr>
            <a:spAutoFit/>
          </a:bodyPr>
          <a:lstStyle/>
          <a:p>
            <a:pPr marL="895350" indent="-895350" algn="just" eaLnBrk="0" hangingPunct="0">
              <a:buFont typeface="Wingdings" pitchFamily="2" charset="2"/>
              <a:buNone/>
            </a:pPr>
            <a:r>
              <a:rPr lang="en-US" sz="2800" b="1" dirty="0">
                <a:solidFill>
                  <a:schemeClr val="tx2"/>
                </a:solidFill>
                <a:latin typeface="Times New Roman" pitchFamily="18" charset="0"/>
              </a:rPr>
              <a:t>1.-	FUNCIONES DE LAS ESPOLETAS.</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2.-	INICIACION DE LA CABEZA DE COMBATE.</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3.-	DETECCION Y RECONOCIMIENTO DEL BLANCO.</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4.- 	CLASIFICACION DE LAS ESPOLETAS.</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5.-	ESPOLETAS DE PROXIMIDAD.</a:t>
            </a:r>
          </a:p>
          <a:p>
            <a:pPr marL="895350" indent="-895350" algn="just" eaLnBrk="0" hangingPunct="0">
              <a:buFont typeface="Wingdings" pitchFamily="2" charset="2"/>
              <a:buNone/>
            </a:pPr>
            <a:endParaRPr lang="en-US" sz="9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6.-	ESPOLETAS DE PROXIMIDAD V.T.</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7.-	ESPOLETAS SISMICAS.</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8.-	SEGURIDAD Y ARMADO DE LAS ESPOLETAS.</a:t>
            </a:r>
          </a:p>
          <a:p>
            <a:pPr marL="895350" indent="-895350" algn="just" eaLnBrk="0" hangingPunct="0">
              <a:buFont typeface="Wingdings" pitchFamily="2" charset="2"/>
              <a:buNone/>
            </a:pPr>
            <a:endParaRPr lang="en-US" sz="1000" b="1" dirty="0">
              <a:solidFill>
                <a:schemeClr val="tx2"/>
              </a:solidFill>
              <a:latin typeface="Times New Roman" pitchFamily="18" charset="0"/>
            </a:endParaRPr>
          </a:p>
          <a:p>
            <a:pPr marL="895350" indent="-895350" algn="just" eaLnBrk="0" hangingPunct="0">
              <a:buFont typeface="Wingdings" pitchFamily="2" charset="2"/>
              <a:buNone/>
            </a:pPr>
            <a:r>
              <a:rPr lang="en-US" sz="2800" b="1" dirty="0">
                <a:solidFill>
                  <a:schemeClr val="tx2"/>
                </a:solidFill>
                <a:latin typeface="Times New Roman" pitchFamily="18" charset="0"/>
              </a:rPr>
              <a:t>9.-	CONFIABILIDAD DE LAS ESPOLETAS.</a:t>
            </a:r>
          </a:p>
          <a:p>
            <a:pPr marL="895350" indent="-895350" algn="just" eaLnBrk="0" hangingPunct="0">
              <a:buFont typeface="Wingdings" pitchFamily="2" charset="2"/>
              <a:buNone/>
            </a:pPr>
            <a:r>
              <a:rPr lang="en-US" sz="2400" b="1" dirty="0">
                <a:solidFill>
                  <a:schemeClr val="tx2"/>
                </a:solidFill>
                <a:latin typeface="Times New Roman" pitchFamily="18"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42" name="Rectangle 2"/>
          <p:cNvSpPr>
            <a:spLocks noChangeArrowheads="1"/>
          </p:cNvSpPr>
          <p:nvPr/>
        </p:nvSpPr>
        <p:spPr bwMode="auto">
          <a:xfrm>
            <a:off x="2665413" y="-11430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39939" name="Text Box 6"/>
          <p:cNvSpPr txBox="1">
            <a:spLocks noChangeArrowheads="1"/>
          </p:cNvSpPr>
          <p:nvPr/>
        </p:nvSpPr>
        <p:spPr bwMode="auto">
          <a:xfrm>
            <a:off x="185738" y="660400"/>
            <a:ext cx="8748712" cy="5969000"/>
          </a:xfrm>
          <a:prstGeom prst="rect">
            <a:avLst/>
          </a:prstGeom>
          <a:solidFill>
            <a:srgbClr val="FFFF00"/>
          </a:solidFill>
          <a:ln w="44450">
            <a:solidFill>
              <a:schemeClr val="tx1"/>
            </a:solidFill>
            <a:miter lim="800000"/>
            <a:headEnd/>
            <a:tailEnd/>
          </a:ln>
        </p:spPr>
        <p:txBody>
          <a:bodyPr wrap="square">
            <a:spAutoFit/>
          </a:bodyPr>
          <a:lstStyle/>
          <a:p>
            <a:pPr marL="457200" indent="-457200" eaLnBrk="0" hangingPunct="0">
              <a:spcBef>
                <a:spcPct val="50000"/>
              </a:spcBef>
              <a:buFontTx/>
              <a:buAutoNum type="arabicPeriod"/>
            </a:pPr>
            <a:r>
              <a:rPr lang="es-ES_tradnl" sz="2200" b="1" dirty="0">
                <a:solidFill>
                  <a:srgbClr val="000000"/>
                </a:solidFill>
                <a:latin typeface="Times New Roman" pitchFamily="18" charset="0"/>
              </a:rPr>
              <a:t>Son dispositivos o mecanismos diseñados para activar la cadena detonante de toda arma o munición justo en el </a:t>
            </a:r>
            <a:r>
              <a:rPr lang="es-ES_tradnl" sz="2200" b="1" u="sng" dirty="0">
                <a:solidFill>
                  <a:srgbClr val="000000"/>
                </a:solidFill>
                <a:latin typeface="Times New Roman" pitchFamily="18" charset="0"/>
              </a:rPr>
              <a:t>instante en que se cause el mayor daño </a:t>
            </a:r>
            <a:r>
              <a:rPr lang="es-ES_tradnl" sz="2200" b="1" dirty="0">
                <a:solidFill>
                  <a:srgbClr val="000000"/>
                </a:solidFill>
                <a:latin typeface="Times New Roman" pitchFamily="18" charset="0"/>
              </a:rPr>
              <a:t>esperado sobre el blanco a destruir/afectar, o en el momento en que se desee.</a:t>
            </a:r>
          </a:p>
          <a:p>
            <a:pPr marL="457200" indent="-457200" eaLnBrk="0" hangingPunct="0">
              <a:spcBef>
                <a:spcPct val="50000"/>
              </a:spcBef>
              <a:buFontTx/>
              <a:buAutoNum type="arabicPeriod"/>
            </a:pPr>
            <a:r>
              <a:rPr lang="es-ES_tradnl" sz="2200" b="1" dirty="0">
                <a:solidFill>
                  <a:srgbClr val="000000"/>
                </a:solidFill>
                <a:latin typeface="Times New Roman" pitchFamily="18" charset="0"/>
              </a:rPr>
              <a:t>Para su activación efectiva se requiere que el blanco entregue alguna señal que sea captada por la espoleta, indicándole la proximidad o tenga contacto directo con éste.</a:t>
            </a:r>
          </a:p>
          <a:p>
            <a:pPr marL="457200" indent="-457200" eaLnBrk="0" hangingPunct="0">
              <a:spcBef>
                <a:spcPct val="50000"/>
              </a:spcBef>
              <a:buFontTx/>
              <a:buAutoNum type="arabicPeriod"/>
            </a:pPr>
            <a:r>
              <a:rPr lang="es-ES_tradnl" sz="2200" b="1" dirty="0">
                <a:solidFill>
                  <a:srgbClr val="000000"/>
                </a:solidFill>
                <a:latin typeface="Times New Roman" pitchFamily="18" charset="0"/>
              </a:rPr>
              <a:t>Las espoletas </a:t>
            </a:r>
            <a:r>
              <a:rPr lang="es-ES_tradnl" sz="2200" b="1" dirty="0">
                <a:solidFill>
                  <a:srgbClr val="FF3300"/>
                </a:solidFill>
                <a:effectLst>
                  <a:outerShdw blurRad="38100" dist="38100" dir="2700000" algn="tl">
                    <a:srgbClr val="000000">
                      <a:alpha val="43137"/>
                    </a:srgbClr>
                  </a:outerShdw>
                </a:effectLst>
                <a:latin typeface="Times New Roman" pitchFamily="18" charset="0"/>
              </a:rPr>
              <a:t>activas</a:t>
            </a:r>
            <a:r>
              <a:rPr lang="es-ES_tradnl" sz="2200" b="1" dirty="0">
                <a:solidFill>
                  <a:srgbClr val="000000"/>
                </a:solidFill>
                <a:latin typeface="Times New Roman" pitchFamily="18" charset="0"/>
              </a:rPr>
              <a:t>, emiten señales para detectar el blanco, las </a:t>
            </a:r>
            <a:r>
              <a:rPr lang="es-ES_tradnl" sz="2200" b="1" dirty="0">
                <a:solidFill>
                  <a:srgbClr val="0033CC"/>
                </a:solidFill>
                <a:effectLst>
                  <a:outerShdw blurRad="38100" dist="38100" dir="2700000" algn="tl">
                    <a:srgbClr val="000000">
                      <a:alpha val="43137"/>
                    </a:srgbClr>
                  </a:outerShdw>
                </a:effectLst>
                <a:latin typeface="Times New Roman" pitchFamily="18" charset="0"/>
              </a:rPr>
              <a:t>pasivas</a:t>
            </a:r>
            <a:r>
              <a:rPr lang="es-ES_tradnl" sz="2200" b="1" dirty="0">
                <a:solidFill>
                  <a:srgbClr val="000000"/>
                </a:solidFill>
                <a:latin typeface="Times New Roman" pitchFamily="18" charset="0"/>
              </a:rPr>
              <a:t>, solo captan las señales que emite o provoca el blanco, las </a:t>
            </a:r>
            <a:r>
              <a:rPr lang="es-ES_tradnl" sz="2200" b="1" dirty="0" err="1">
                <a:solidFill>
                  <a:schemeClr val="accent4">
                    <a:lumMod val="75000"/>
                  </a:schemeClr>
                </a:solidFill>
                <a:effectLst>
                  <a:outerShdw blurRad="38100" dist="38100" dir="2700000" algn="tl">
                    <a:srgbClr val="000000">
                      <a:alpha val="43137"/>
                    </a:srgbClr>
                  </a:outerShdw>
                </a:effectLst>
                <a:latin typeface="Times New Roman" pitchFamily="18" charset="0"/>
              </a:rPr>
              <a:t>semi</a:t>
            </a:r>
            <a:r>
              <a:rPr lang="es-ES_tradnl" sz="2200" b="1" dirty="0">
                <a:solidFill>
                  <a:schemeClr val="accent4">
                    <a:lumMod val="75000"/>
                  </a:schemeClr>
                </a:solidFill>
                <a:effectLst>
                  <a:outerShdw blurRad="38100" dist="38100" dir="2700000" algn="tl">
                    <a:srgbClr val="000000">
                      <a:alpha val="43137"/>
                    </a:srgbClr>
                  </a:outerShdw>
                </a:effectLst>
                <a:latin typeface="Times New Roman" pitchFamily="18" charset="0"/>
              </a:rPr>
              <a:t> activas </a:t>
            </a:r>
            <a:r>
              <a:rPr lang="es-ES_tradnl" sz="2200" b="1" dirty="0">
                <a:solidFill>
                  <a:srgbClr val="000000"/>
                </a:solidFill>
                <a:latin typeface="Times New Roman" pitchFamily="18" charset="0"/>
              </a:rPr>
              <a:t>usan señales de iluminación del blanco emitidas por una fuente externa.</a:t>
            </a:r>
          </a:p>
          <a:p>
            <a:pPr marL="457200" indent="-457200" eaLnBrk="0" hangingPunct="0">
              <a:spcBef>
                <a:spcPct val="50000"/>
              </a:spcBef>
              <a:buFontTx/>
              <a:buAutoNum type="arabicPeriod"/>
            </a:pPr>
            <a:r>
              <a:rPr lang="es-ES_tradnl" sz="2200" b="1" dirty="0">
                <a:solidFill>
                  <a:srgbClr val="000000"/>
                </a:solidFill>
                <a:latin typeface="Times New Roman" pitchFamily="18" charset="0"/>
              </a:rPr>
              <a:t>Poseen </a:t>
            </a:r>
            <a:r>
              <a:rPr lang="es-ES_tradnl" sz="2200" b="1" dirty="0">
                <a:solidFill>
                  <a:schemeClr val="tx2">
                    <a:lumMod val="50000"/>
                  </a:schemeClr>
                </a:solidFill>
                <a:effectLst>
                  <a:outerShdw blurRad="38100" dist="38100" dir="2700000" algn="tl">
                    <a:srgbClr val="000000">
                      <a:alpha val="43137"/>
                    </a:srgbClr>
                  </a:outerShdw>
                </a:effectLst>
                <a:latin typeface="Times New Roman" pitchFamily="18" charset="0"/>
              </a:rPr>
              <a:t>mecanismos de seguridad y armado </a:t>
            </a:r>
            <a:r>
              <a:rPr lang="es-ES_tradnl" sz="2200" b="1" dirty="0">
                <a:solidFill>
                  <a:srgbClr val="000000"/>
                </a:solidFill>
                <a:latin typeface="Times New Roman" pitchFamily="18" charset="0"/>
              </a:rPr>
              <a:t>para evitar que se activen accidentalmente  o en las proximidades de la plataforma lanzadora dentro del radio letal del arma.</a:t>
            </a:r>
          </a:p>
          <a:p>
            <a:pPr marL="457200" indent="-457200" eaLnBrk="0" hangingPunct="0">
              <a:spcBef>
                <a:spcPct val="50000"/>
              </a:spcBef>
              <a:buFontTx/>
              <a:buAutoNum type="arabicPeriod"/>
            </a:pPr>
            <a:r>
              <a:rPr lang="es-ES_tradnl" sz="2200" b="1" dirty="0">
                <a:solidFill>
                  <a:srgbClr val="000000"/>
                </a:solidFill>
                <a:latin typeface="Times New Roman" pitchFamily="18" charset="0"/>
              </a:rPr>
              <a:t>El proceso de activación de una espoleta </a:t>
            </a:r>
            <a:r>
              <a:rPr lang="es-ES_tradnl" sz="2200" b="1" dirty="0">
                <a:solidFill>
                  <a:srgbClr val="FF0000"/>
                </a:solidFill>
                <a:effectLst>
                  <a:outerShdw blurRad="38100" dist="38100" dir="2700000" algn="tl">
                    <a:srgbClr val="000000">
                      <a:alpha val="43137"/>
                    </a:srgbClr>
                  </a:outerShdw>
                </a:effectLst>
                <a:latin typeface="Times New Roman" pitchFamily="18" charset="0"/>
              </a:rPr>
              <a:t>es irreversible</a:t>
            </a:r>
            <a:r>
              <a:rPr lang="es-ES_tradnl" sz="2200" b="1" dirty="0">
                <a:solidFill>
                  <a:srgbClr val="000000"/>
                </a:solidFill>
                <a:latin typeface="Times New Roman" pitchFamily="18" charset="0"/>
              </a:rPr>
              <a:t>.</a:t>
            </a:r>
            <a:endParaRPr lang="es-MX" sz="2200" b="1" dirty="0">
              <a:solidFill>
                <a:srgbClr val="000000"/>
              </a:solidFill>
              <a:latin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8466" name="Rectangle 2"/>
          <p:cNvSpPr>
            <a:spLocks noChangeArrowheads="1"/>
          </p:cNvSpPr>
          <p:nvPr/>
        </p:nvSpPr>
        <p:spPr bwMode="auto">
          <a:xfrm>
            <a:off x="2665413" y="-11430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40963" name="Text Box 4"/>
          <p:cNvSpPr txBox="1">
            <a:spLocks noChangeArrowheads="1"/>
          </p:cNvSpPr>
          <p:nvPr/>
        </p:nvSpPr>
        <p:spPr bwMode="auto">
          <a:xfrm>
            <a:off x="514350" y="77788"/>
            <a:ext cx="8316913" cy="6771084"/>
          </a:xfrm>
          <a:prstGeom prst="rect">
            <a:avLst/>
          </a:prstGeom>
          <a:solidFill>
            <a:srgbClr val="FFFF00"/>
          </a:solidFill>
          <a:ln w="44450">
            <a:solidFill>
              <a:schemeClr val="tx1"/>
            </a:solidFill>
            <a:miter lim="800000"/>
            <a:headEnd/>
            <a:tailEnd/>
          </a:ln>
        </p:spPr>
        <p:txBody>
          <a:bodyPr>
            <a:spAutoFit/>
          </a:bodyPr>
          <a:lstStyle/>
          <a:p>
            <a:pPr marL="457200" indent="-457200" eaLnBrk="0" hangingPunct="0">
              <a:spcBef>
                <a:spcPts val="600"/>
              </a:spcBef>
              <a:buFontTx/>
              <a:buAutoNum type="arabicPeriod"/>
            </a:pPr>
            <a:r>
              <a:rPr lang="es-ES_tradnl" sz="2200" b="1" u="sng" dirty="0">
                <a:solidFill>
                  <a:srgbClr val="FF0000"/>
                </a:solidFill>
                <a:latin typeface="Times New Roman" pitchFamily="18" charset="0"/>
              </a:rPr>
              <a:t>De Percusión o Impacto (Contacto) </a:t>
            </a:r>
            <a:r>
              <a:rPr lang="es-ES_tradnl" sz="2200" b="1" dirty="0">
                <a:solidFill>
                  <a:srgbClr val="000000"/>
                </a:solidFill>
                <a:latin typeface="Times New Roman" pitchFamily="18" charset="0"/>
              </a:rPr>
              <a:t>: Se activan al chocar físicamente con el blanco</a:t>
            </a:r>
          </a:p>
          <a:p>
            <a:pPr marL="457200" indent="-457200" eaLnBrk="0" hangingPunct="0">
              <a:spcBef>
                <a:spcPts val="600"/>
              </a:spcBef>
              <a:buFontTx/>
              <a:buAutoNum type="arabicPeriod"/>
            </a:pPr>
            <a:r>
              <a:rPr lang="es-ES_tradnl" sz="2200" b="1" u="sng" dirty="0">
                <a:solidFill>
                  <a:srgbClr val="FF0000"/>
                </a:solidFill>
                <a:latin typeface="Times New Roman" pitchFamily="18" charset="0"/>
              </a:rPr>
              <a:t>De Tiempo</a:t>
            </a:r>
            <a:r>
              <a:rPr lang="es-ES_tradnl" sz="2200" b="1" dirty="0">
                <a:solidFill>
                  <a:srgbClr val="000000"/>
                </a:solidFill>
                <a:latin typeface="Times New Roman" pitchFamily="18" charset="0"/>
              </a:rPr>
              <a:t>: Se activan al cumplir un tiempo de funcionamiento pre-ajustado por el fabricante o el buque</a:t>
            </a:r>
          </a:p>
          <a:p>
            <a:pPr marL="914400" lvl="1" indent="-457200" eaLnBrk="0" hangingPunct="0">
              <a:spcBef>
                <a:spcPts val="600"/>
              </a:spcBef>
              <a:buFontTx/>
              <a:buChar char="•"/>
            </a:pPr>
            <a:r>
              <a:rPr lang="es-ES_tradnl" sz="2200" b="1" dirty="0">
                <a:solidFill>
                  <a:srgbClr val="000000"/>
                </a:solidFill>
                <a:latin typeface="Times New Roman" pitchFamily="18" charset="0"/>
              </a:rPr>
              <a:t>Mecánica (Mecanismo de relojería)</a:t>
            </a:r>
          </a:p>
          <a:p>
            <a:pPr marL="914400" lvl="1" indent="-457200" eaLnBrk="0" hangingPunct="0">
              <a:spcBef>
                <a:spcPts val="600"/>
              </a:spcBef>
              <a:buFontTx/>
              <a:buChar char="•"/>
            </a:pPr>
            <a:r>
              <a:rPr lang="es-ES_tradnl" sz="2200" b="1" dirty="0">
                <a:solidFill>
                  <a:srgbClr val="000000"/>
                </a:solidFill>
                <a:latin typeface="Times New Roman" pitchFamily="18" charset="0"/>
              </a:rPr>
              <a:t>Electrónica (Micro chip)</a:t>
            </a:r>
          </a:p>
          <a:p>
            <a:pPr marL="914400" lvl="1" indent="-457200" eaLnBrk="0" hangingPunct="0">
              <a:spcBef>
                <a:spcPts val="600"/>
              </a:spcBef>
              <a:buFontTx/>
              <a:buChar char="•"/>
            </a:pPr>
            <a:r>
              <a:rPr lang="es-ES_tradnl" sz="2200" b="1" dirty="0">
                <a:solidFill>
                  <a:srgbClr val="000000"/>
                </a:solidFill>
                <a:latin typeface="Times New Roman" pitchFamily="18" charset="0"/>
              </a:rPr>
              <a:t>Pirotécnicas</a:t>
            </a:r>
          </a:p>
          <a:p>
            <a:pPr marL="457200" indent="-457200" eaLnBrk="0" hangingPunct="0">
              <a:spcBef>
                <a:spcPts val="600"/>
              </a:spcBef>
              <a:buFontTx/>
              <a:buAutoNum type="arabicPeriod"/>
            </a:pPr>
            <a:r>
              <a:rPr lang="es-ES_tradnl" sz="2200" b="1" u="sng" dirty="0">
                <a:solidFill>
                  <a:srgbClr val="FF0000"/>
                </a:solidFill>
                <a:latin typeface="Times New Roman" pitchFamily="18" charset="0"/>
              </a:rPr>
              <a:t>De proximidad</a:t>
            </a:r>
            <a:r>
              <a:rPr lang="es-ES_tradnl" sz="2200" b="1" dirty="0">
                <a:solidFill>
                  <a:srgbClr val="FF0000"/>
                </a:solidFill>
                <a:latin typeface="Times New Roman" pitchFamily="18" charset="0"/>
              </a:rPr>
              <a:t>: </a:t>
            </a:r>
            <a:r>
              <a:rPr lang="es-ES_tradnl" sz="2200" b="1" dirty="0">
                <a:solidFill>
                  <a:srgbClr val="000000"/>
                </a:solidFill>
                <a:latin typeface="Times New Roman" pitchFamily="18" charset="0"/>
              </a:rPr>
              <a:t>Se activan al detectar  la presencia física del blanco</a:t>
            </a:r>
          </a:p>
          <a:p>
            <a:pPr marL="914400" lvl="1" indent="-457200" eaLnBrk="0" hangingPunct="0">
              <a:spcBef>
                <a:spcPts val="600"/>
              </a:spcBef>
              <a:buFontTx/>
              <a:buChar char="•"/>
            </a:pPr>
            <a:r>
              <a:rPr lang="es-ES_tradnl" sz="2200" b="1" dirty="0">
                <a:solidFill>
                  <a:srgbClr val="000000"/>
                </a:solidFill>
                <a:latin typeface="Times New Roman" pitchFamily="18" charset="0"/>
              </a:rPr>
              <a:t>Radio frecuencia (VT)</a:t>
            </a:r>
          </a:p>
          <a:p>
            <a:pPr marL="914400" lvl="1" indent="-457200" eaLnBrk="0" hangingPunct="0">
              <a:spcBef>
                <a:spcPts val="600"/>
              </a:spcBef>
              <a:buFontTx/>
              <a:buChar char="•"/>
            </a:pPr>
            <a:r>
              <a:rPr lang="es-ES_tradnl" sz="2200" b="1" dirty="0">
                <a:solidFill>
                  <a:srgbClr val="000000"/>
                </a:solidFill>
                <a:latin typeface="Times New Roman" pitchFamily="18" charset="0"/>
              </a:rPr>
              <a:t>Infrarroja (IR) </a:t>
            </a:r>
          </a:p>
          <a:p>
            <a:pPr marL="914400" lvl="1" indent="-457200" eaLnBrk="0" hangingPunct="0">
              <a:spcBef>
                <a:spcPts val="600"/>
              </a:spcBef>
              <a:buFontTx/>
              <a:buChar char="•"/>
            </a:pPr>
            <a:r>
              <a:rPr lang="es-ES_tradnl" sz="2200" b="1" dirty="0">
                <a:solidFill>
                  <a:srgbClr val="000000"/>
                </a:solidFill>
                <a:latin typeface="Times New Roman" pitchFamily="18" charset="0"/>
              </a:rPr>
              <a:t>Magnética</a:t>
            </a:r>
          </a:p>
          <a:p>
            <a:pPr marL="914400" lvl="1" indent="-457200" eaLnBrk="0" hangingPunct="0">
              <a:spcBef>
                <a:spcPts val="600"/>
              </a:spcBef>
              <a:buFontTx/>
              <a:buChar char="•"/>
            </a:pPr>
            <a:r>
              <a:rPr lang="es-ES_tradnl" sz="2200" b="1" dirty="0">
                <a:solidFill>
                  <a:srgbClr val="000000"/>
                </a:solidFill>
                <a:latin typeface="Times New Roman" pitchFamily="18" charset="0"/>
              </a:rPr>
              <a:t>Presión</a:t>
            </a:r>
          </a:p>
          <a:p>
            <a:pPr marL="914400" lvl="1" indent="-457200" eaLnBrk="0" hangingPunct="0">
              <a:spcBef>
                <a:spcPts val="600"/>
              </a:spcBef>
              <a:buFontTx/>
              <a:buChar char="•"/>
            </a:pPr>
            <a:r>
              <a:rPr lang="es-ES_tradnl" sz="2200" b="1" dirty="0">
                <a:solidFill>
                  <a:srgbClr val="000000"/>
                </a:solidFill>
                <a:latin typeface="Times New Roman" pitchFamily="18" charset="0"/>
              </a:rPr>
              <a:t>Ruido (Acústicas)</a:t>
            </a:r>
          </a:p>
          <a:p>
            <a:pPr marL="914400" lvl="1" indent="-457200" eaLnBrk="0" hangingPunct="0">
              <a:spcBef>
                <a:spcPts val="600"/>
              </a:spcBef>
              <a:buFontTx/>
              <a:buChar char="•"/>
            </a:pPr>
            <a:r>
              <a:rPr lang="es-ES_tradnl" sz="2200" b="1" dirty="0">
                <a:solidFill>
                  <a:srgbClr val="000000"/>
                </a:solidFill>
                <a:latin typeface="Times New Roman" pitchFamily="18" charset="0"/>
              </a:rPr>
              <a:t>Potencial eléctrico Submarino</a:t>
            </a:r>
          </a:p>
          <a:p>
            <a:pPr marL="457200" indent="-457200" eaLnBrk="0" hangingPunct="0">
              <a:spcBef>
                <a:spcPts val="600"/>
              </a:spcBef>
              <a:buFontTx/>
              <a:buAutoNum type="arabicPeriod"/>
            </a:pPr>
            <a:r>
              <a:rPr lang="es-ES_tradnl" sz="2200" b="1" u="sng" dirty="0">
                <a:solidFill>
                  <a:srgbClr val="FF0000"/>
                </a:solidFill>
                <a:latin typeface="Times New Roman" pitchFamily="18" charset="0"/>
              </a:rPr>
              <a:t>Ambientales</a:t>
            </a:r>
            <a:r>
              <a:rPr lang="es-ES_tradnl" sz="2200" b="1" dirty="0">
                <a:solidFill>
                  <a:srgbClr val="FF0000"/>
                </a:solidFill>
                <a:latin typeface="Times New Roman" pitchFamily="18" charset="0"/>
              </a:rPr>
              <a:t>: </a:t>
            </a:r>
            <a:r>
              <a:rPr lang="es-ES_tradnl" sz="2200" b="1" dirty="0">
                <a:solidFill>
                  <a:srgbClr val="000000"/>
                </a:solidFill>
                <a:latin typeface="Times New Roman" pitchFamily="18" charset="0"/>
              </a:rPr>
              <a:t>Se activan al medir cambios del ambiente que rodea a la cabeza de combate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266700" y="57150"/>
            <a:ext cx="8629650" cy="1200150"/>
          </a:xfrm>
        </p:spPr>
        <p:txBody>
          <a:bodyPr/>
          <a:lstStyle/>
          <a:p>
            <a:pPr fontAlgn="auto">
              <a:spcAft>
                <a:spcPts val="0"/>
              </a:spcAft>
              <a:defRPr/>
            </a:pPr>
            <a:r>
              <a:rPr lang="en-US" b="1" u="sng">
                <a:solidFill>
                  <a:schemeClr val="tx2">
                    <a:satMod val="200000"/>
                  </a:schemeClr>
                </a:solidFill>
              </a:rPr>
              <a:t>ESPOLETAS </a:t>
            </a:r>
            <a:br>
              <a:rPr lang="en-US" sz="3600" b="1" u="sng">
                <a:solidFill>
                  <a:schemeClr val="tx2">
                    <a:satMod val="200000"/>
                  </a:schemeClr>
                </a:solidFill>
              </a:rPr>
            </a:br>
            <a:endParaRPr lang="es-ES_tradnl" sz="3600" b="1" u="sng">
              <a:solidFill>
                <a:schemeClr val="tx2">
                  <a:satMod val="200000"/>
                </a:schemeClr>
              </a:solidFill>
            </a:endParaRPr>
          </a:p>
        </p:txBody>
      </p:sp>
      <p:sp>
        <p:nvSpPr>
          <p:cNvPr id="12291" name="Text Box 4"/>
          <p:cNvSpPr txBox="1">
            <a:spLocks noChangeArrowheads="1"/>
          </p:cNvSpPr>
          <p:nvPr/>
        </p:nvSpPr>
        <p:spPr bwMode="auto">
          <a:xfrm>
            <a:off x="0" y="1162050"/>
            <a:ext cx="9144000" cy="519113"/>
          </a:xfrm>
          <a:prstGeom prst="rect">
            <a:avLst/>
          </a:prstGeom>
          <a:noFill/>
          <a:ln w="38100">
            <a:noFill/>
            <a:miter lim="800000"/>
            <a:headEnd/>
            <a:tailEnd/>
          </a:ln>
        </p:spPr>
        <p:txBody>
          <a:bodyPr>
            <a:spAutoFit/>
          </a:bodyPr>
          <a:lstStyle/>
          <a:p>
            <a:pPr marL="533400" indent="-533400" algn="just">
              <a:spcBef>
                <a:spcPct val="50000"/>
              </a:spcBef>
            </a:pPr>
            <a:r>
              <a:rPr lang="es-MX" sz="2800" b="1" dirty="0">
                <a:solidFill>
                  <a:schemeClr val="tx2"/>
                </a:solidFill>
                <a:latin typeface="Times New Roman" pitchFamily="18" charset="0"/>
              </a:rPr>
              <a:t>1.-</a:t>
            </a:r>
            <a:r>
              <a:rPr lang="es-MX" sz="2800" b="1" u="sng" dirty="0">
                <a:solidFill>
                  <a:schemeClr val="tx2"/>
                </a:solidFill>
                <a:latin typeface="Times New Roman" pitchFamily="18" charset="0"/>
              </a:rPr>
              <a:t> </a:t>
            </a:r>
            <a:r>
              <a:rPr lang="es-MX" sz="2800" b="1" u="sng" dirty="0">
                <a:solidFill>
                  <a:srgbClr val="FFFF00"/>
                </a:solidFill>
                <a:latin typeface="Times New Roman" pitchFamily="18" charset="0"/>
              </a:rPr>
              <a:t>FUNCIONES </a:t>
            </a:r>
            <a:r>
              <a:rPr lang="es-MX" sz="2800" b="1" dirty="0">
                <a:solidFill>
                  <a:srgbClr val="FFFF00"/>
                </a:solidFill>
                <a:latin typeface="Times New Roman" pitchFamily="18" charset="0"/>
              </a:rPr>
              <a:t> </a:t>
            </a:r>
            <a:r>
              <a:rPr lang="es-MX" sz="2800" b="1" u="sng" dirty="0">
                <a:solidFill>
                  <a:srgbClr val="FFFF00"/>
                </a:solidFill>
                <a:latin typeface="Times New Roman" pitchFamily="18" charset="0"/>
              </a:rPr>
              <a:t>DE LA ESPOLETA</a:t>
            </a:r>
            <a:endParaRPr lang="es-ES_tradnl" sz="2800" b="1" u="sng" dirty="0">
              <a:solidFill>
                <a:srgbClr val="FFFF00"/>
              </a:solidFill>
              <a:latin typeface="Times New Roman" pitchFamily="18" charset="0"/>
            </a:endParaRPr>
          </a:p>
        </p:txBody>
      </p:sp>
      <p:sp>
        <p:nvSpPr>
          <p:cNvPr id="12292" name="Rectangle 5"/>
          <p:cNvSpPr>
            <a:spLocks noChangeArrowheads="1"/>
          </p:cNvSpPr>
          <p:nvPr/>
        </p:nvSpPr>
        <p:spPr bwMode="auto">
          <a:xfrm>
            <a:off x="114300" y="2838450"/>
            <a:ext cx="8915400" cy="3676650"/>
          </a:xfrm>
          <a:prstGeom prst="rect">
            <a:avLst/>
          </a:prstGeom>
          <a:noFill/>
          <a:ln w="38100">
            <a:noFill/>
            <a:miter lim="800000"/>
            <a:headEnd/>
            <a:tailEnd/>
          </a:ln>
        </p:spPr>
        <p:txBody>
          <a:bodyPr wrap="none" anchor="ctr"/>
          <a:lstStyle/>
          <a:p>
            <a:endParaRPr lang="es-CL"/>
          </a:p>
        </p:txBody>
      </p:sp>
      <p:sp>
        <p:nvSpPr>
          <p:cNvPr id="12293" name="Text Box 7"/>
          <p:cNvSpPr txBox="1">
            <a:spLocks noChangeArrowheads="1"/>
          </p:cNvSpPr>
          <p:nvPr/>
        </p:nvSpPr>
        <p:spPr bwMode="auto">
          <a:xfrm>
            <a:off x="133350" y="1866901"/>
            <a:ext cx="8839200" cy="4832092"/>
          </a:xfrm>
          <a:prstGeom prst="rect">
            <a:avLst/>
          </a:prstGeom>
          <a:solidFill>
            <a:srgbClr val="FF3300"/>
          </a:solidFill>
          <a:ln w="38100">
            <a:solidFill>
              <a:schemeClr val="tx1"/>
            </a:solidFill>
            <a:miter lim="800000"/>
            <a:headEnd/>
            <a:tailEnd/>
          </a:ln>
        </p:spPr>
        <p:txBody>
          <a:bodyPr wrap="square">
            <a:spAutoFit/>
          </a:bodyPr>
          <a:lstStyle/>
          <a:p>
            <a:pPr marL="1162050" indent="-1162050" algn="just">
              <a:spcBef>
                <a:spcPct val="50000"/>
              </a:spcBef>
            </a:pPr>
            <a:r>
              <a:rPr lang="es-ES_tradnl" sz="2800" b="1" dirty="0">
                <a:solidFill>
                  <a:schemeClr val="tx2"/>
                </a:solidFill>
                <a:latin typeface="Times New Roman" pitchFamily="18" charset="0"/>
              </a:rPr>
              <a:t>      </a:t>
            </a:r>
            <a:r>
              <a:rPr lang="es-ES_tradnl" sz="2800" b="1" dirty="0">
                <a:solidFill>
                  <a:schemeClr val="tx2"/>
                </a:solidFill>
                <a:effectLst>
                  <a:outerShdw blurRad="38100" dist="38100" dir="2700000" algn="tl">
                    <a:srgbClr val="000000">
                      <a:alpha val="43137"/>
                    </a:srgbClr>
                  </a:outerShdw>
                </a:effectLst>
                <a:latin typeface="Times New Roman" pitchFamily="18" charset="0"/>
              </a:rPr>
              <a:t>a.-  MANTENER EL ARMA EN SEGURO.</a:t>
            </a:r>
          </a:p>
          <a:p>
            <a:pPr marL="1162050" indent="-1162050" algn="just">
              <a:spcBef>
                <a:spcPct val="50000"/>
              </a:spcBef>
            </a:pPr>
            <a:r>
              <a:rPr lang="es-ES_tradnl" sz="2800" b="1" dirty="0">
                <a:solidFill>
                  <a:schemeClr val="tx2"/>
                </a:solidFill>
                <a:effectLst>
                  <a:outerShdw blurRad="38100" dist="38100" dir="2700000" algn="tl">
                    <a:srgbClr val="000000">
                      <a:alpha val="43137"/>
                    </a:srgbClr>
                  </a:outerShdw>
                </a:effectLst>
                <a:latin typeface="Times New Roman" pitchFamily="18" charset="0"/>
              </a:rPr>
              <a:t>      b.-  ARMAR LA CADENA EXPLOSIVA DEL ARMA.</a:t>
            </a:r>
          </a:p>
          <a:p>
            <a:pPr marL="1162050" indent="-1162050" algn="just">
              <a:spcBef>
                <a:spcPct val="50000"/>
              </a:spcBef>
            </a:pPr>
            <a:r>
              <a:rPr lang="es-ES_tradnl" sz="2800" b="1" dirty="0">
                <a:solidFill>
                  <a:schemeClr val="tx2"/>
                </a:solidFill>
                <a:effectLst>
                  <a:outerShdw blurRad="38100" dist="38100" dir="2700000" algn="tl">
                    <a:srgbClr val="000000">
                      <a:alpha val="43137"/>
                    </a:srgbClr>
                  </a:outerShdw>
                </a:effectLst>
                <a:latin typeface="Times New Roman" pitchFamily="18" charset="0"/>
              </a:rPr>
              <a:t>      c.-  RECONOCER O DETECTAR EL BLANCO.</a:t>
            </a:r>
          </a:p>
          <a:p>
            <a:pPr marL="1162050" indent="-1162050" algn="just">
              <a:spcBef>
                <a:spcPct val="50000"/>
              </a:spcBef>
            </a:pPr>
            <a:r>
              <a:rPr lang="es-ES_tradnl" sz="2800" b="1" dirty="0">
                <a:solidFill>
                  <a:schemeClr val="tx2"/>
                </a:solidFill>
                <a:effectLst>
                  <a:outerShdw blurRad="38100" dist="38100" dir="2700000" algn="tl">
                    <a:srgbClr val="000000">
                      <a:alpha val="43137"/>
                    </a:srgbClr>
                  </a:outerShdw>
                </a:effectLst>
                <a:latin typeface="Times New Roman" pitchFamily="18" charset="0"/>
              </a:rPr>
              <a:t>      d.- INICIAR LA DETONACION DE LA CABEZA DE COMBATE.</a:t>
            </a:r>
          </a:p>
          <a:p>
            <a:pPr marL="1162050" indent="-1162050" algn="just">
              <a:spcBef>
                <a:spcPct val="50000"/>
              </a:spcBef>
            </a:pPr>
            <a:r>
              <a:rPr lang="es-ES_tradnl" sz="2800" b="1" dirty="0">
                <a:solidFill>
                  <a:schemeClr val="tx2"/>
                </a:solidFill>
                <a:effectLst>
                  <a:outerShdw blurRad="38100" dist="38100" dir="2700000" algn="tl">
                    <a:srgbClr val="000000">
                      <a:alpha val="43137"/>
                    </a:srgbClr>
                  </a:outerShdw>
                </a:effectLst>
                <a:latin typeface="Times New Roman" pitchFamily="18" charset="0"/>
              </a:rPr>
              <a:t>      e.- DETERMINAR LA DIRECCION DE LA DE-TONACION (SOLO ESPOLETAS ESPECIA-LES).</a:t>
            </a:r>
            <a:endParaRPr lang="es-ES" sz="2800" dirty="0">
              <a:solidFill>
                <a:schemeClr val="tx2"/>
              </a:solidFill>
              <a:effectLst>
                <a:outerShdw blurRad="38100" dist="38100" dir="2700000" algn="tl">
                  <a:srgbClr val="000000">
                    <a:alpha val="43137"/>
                  </a:srgbClr>
                </a:outerShdw>
              </a:effectLst>
              <a:latin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1188" name="Text Box 4"/>
          <p:cNvSpPr txBox="1">
            <a:spLocks noChangeArrowheads="1"/>
          </p:cNvSpPr>
          <p:nvPr/>
        </p:nvSpPr>
        <p:spPr bwMode="auto">
          <a:xfrm>
            <a:off x="247650" y="266700"/>
            <a:ext cx="8934450" cy="1431925"/>
          </a:xfrm>
          <a:prstGeom prst="rect">
            <a:avLst/>
          </a:prstGeom>
          <a:noFill/>
          <a:ln w="38100">
            <a:noFill/>
            <a:miter lim="800000"/>
            <a:headEnd/>
            <a:tailEnd/>
          </a:ln>
          <a:effectLst/>
        </p:spPr>
        <p:txBody>
          <a:bodyPr>
            <a:spAutoFit/>
          </a:bodyPr>
          <a:lstStyle/>
          <a:p>
            <a:pPr algn="ctr">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SISTEMA DE ESPOLETA BASICO</a:t>
            </a:r>
            <a:endParaRPr lang="es-ES" sz="4400" b="1" u="sng">
              <a:solidFill>
                <a:schemeClr val="tx2"/>
              </a:solidFill>
              <a:effectLst>
                <a:outerShdw blurRad="38100" dist="38100" dir="2700000" algn="tl">
                  <a:srgbClr val="000000"/>
                </a:outerShdw>
              </a:effectLst>
              <a:latin typeface="Times New Roman" pitchFamily="18" charset="0"/>
            </a:endParaRPr>
          </a:p>
        </p:txBody>
      </p:sp>
      <p:grpSp>
        <p:nvGrpSpPr>
          <p:cNvPr id="13" name="12 Grupo"/>
          <p:cNvGrpSpPr/>
          <p:nvPr/>
        </p:nvGrpSpPr>
        <p:grpSpPr>
          <a:xfrm>
            <a:off x="311150" y="1371600"/>
            <a:ext cx="8521700" cy="4178300"/>
            <a:chOff x="311150" y="1371600"/>
            <a:chExt cx="8521700" cy="4178300"/>
          </a:xfrm>
        </p:grpSpPr>
        <p:sp>
          <p:nvSpPr>
            <p:cNvPr id="14" name="Rectangle 3" descr="Wide upward diagonal"/>
            <p:cNvSpPr>
              <a:spLocks noChangeArrowheads="1"/>
            </p:cNvSpPr>
            <p:nvPr/>
          </p:nvSpPr>
          <p:spPr bwMode="auto">
            <a:xfrm>
              <a:off x="311150" y="1371600"/>
              <a:ext cx="8521700" cy="4178300"/>
            </a:xfrm>
            <a:prstGeom prst="rect">
              <a:avLst/>
            </a:prstGeom>
            <a:solidFill>
              <a:schemeClr val="tx1"/>
            </a:solidFill>
            <a:ln w="12700">
              <a:solidFill>
                <a:schemeClr val="tx1"/>
              </a:solidFill>
              <a:miter lim="800000"/>
              <a:headEnd/>
              <a:tailEnd/>
            </a:ln>
            <a:effectLst/>
          </p:spPr>
          <p:txBody>
            <a:bodyPr wrap="none" anchor="ctr"/>
            <a:lstStyle/>
            <a:p>
              <a:pPr algn="ctr"/>
              <a:endParaRPr lang="es-CL"/>
            </a:p>
          </p:txBody>
        </p:sp>
        <p:sp>
          <p:nvSpPr>
            <p:cNvPr id="15" name="Rectangle 20"/>
            <p:cNvSpPr>
              <a:spLocks noChangeArrowheads="1"/>
            </p:cNvSpPr>
            <p:nvPr/>
          </p:nvSpPr>
          <p:spPr bwMode="auto">
            <a:xfrm>
              <a:off x="762000" y="2895600"/>
              <a:ext cx="1752600" cy="1066800"/>
            </a:xfrm>
            <a:prstGeom prst="rect">
              <a:avLst/>
            </a:prstGeom>
            <a:solidFill>
              <a:schemeClr val="accent1"/>
            </a:solidFill>
            <a:ln w="12700">
              <a:solidFill>
                <a:schemeClr val="tx1"/>
              </a:solidFill>
              <a:miter lim="800000"/>
              <a:headEnd/>
              <a:tailEnd/>
            </a:ln>
            <a:effectLst/>
          </p:spPr>
          <p:txBody>
            <a:bodyPr wrap="none" anchor="ctr"/>
            <a:lstStyle/>
            <a:p>
              <a:pPr algn="ctr"/>
              <a:r>
                <a:rPr lang="es-CL" b="1" dirty="0">
                  <a:solidFill>
                    <a:schemeClr val="bg1"/>
                  </a:solidFill>
                </a:rPr>
                <a:t>Detonador</a:t>
              </a:r>
            </a:p>
          </p:txBody>
        </p:sp>
        <p:sp>
          <p:nvSpPr>
            <p:cNvPr id="16" name="Rectangle 21"/>
            <p:cNvSpPr>
              <a:spLocks noChangeArrowheads="1"/>
            </p:cNvSpPr>
            <p:nvPr/>
          </p:nvSpPr>
          <p:spPr bwMode="auto">
            <a:xfrm>
              <a:off x="3505200" y="2895600"/>
              <a:ext cx="1752600" cy="1066800"/>
            </a:xfrm>
            <a:prstGeom prst="rect">
              <a:avLst/>
            </a:prstGeom>
            <a:solidFill>
              <a:schemeClr val="accent1"/>
            </a:solidFill>
            <a:ln w="12700">
              <a:solidFill>
                <a:schemeClr val="tx1"/>
              </a:solidFill>
              <a:miter lim="800000"/>
              <a:headEnd/>
              <a:tailEnd/>
            </a:ln>
            <a:effectLst/>
          </p:spPr>
          <p:txBody>
            <a:bodyPr wrap="none" anchor="ctr"/>
            <a:lstStyle/>
            <a:p>
              <a:pPr algn="ctr"/>
              <a:r>
                <a:rPr lang="es-CL" b="1" dirty="0">
                  <a:solidFill>
                    <a:schemeClr val="bg1"/>
                  </a:solidFill>
                </a:rPr>
                <a:t>Explosor</a:t>
              </a:r>
            </a:p>
          </p:txBody>
        </p:sp>
        <p:sp>
          <p:nvSpPr>
            <p:cNvPr id="17" name="Rectangle 22"/>
            <p:cNvSpPr>
              <a:spLocks noChangeArrowheads="1"/>
            </p:cNvSpPr>
            <p:nvPr/>
          </p:nvSpPr>
          <p:spPr bwMode="auto">
            <a:xfrm>
              <a:off x="6248400" y="2895600"/>
              <a:ext cx="1752600" cy="1066800"/>
            </a:xfrm>
            <a:prstGeom prst="rect">
              <a:avLst/>
            </a:prstGeom>
            <a:solidFill>
              <a:schemeClr val="accent1"/>
            </a:solidFill>
            <a:ln w="12700">
              <a:solidFill>
                <a:schemeClr val="tx1"/>
              </a:solidFill>
              <a:miter lim="800000"/>
              <a:headEnd/>
              <a:tailEnd/>
            </a:ln>
            <a:effectLst/>
          </p:spPr>
          <p:txBody>
            <a:bodyPr wrap="none" anchor="ctr"/>
            <a:lstStyle/>
            <a:p>
              <a:pPr algn="ctr"/>
              <a:r>
                <a:rPr lang="es-CL" b="1" dirty="0">
                  <a:solidFill>
                    <a:schemeClr val="bg1"/>
                  </a:solidFill>
                </a:rPr>
                <a:t>Carga </a:t>
              </a:r>
            </a:p>
            <a:p>
              <a:pPr algn="ctr"/>
              <a:r>
                <a:rPr lang="es-CL" b="1" dirty="0">
                  <a:solidFill>
                    <a:schemeClr val="bg1"/>
                  </a:solidFill>
                </a:rPr>
                <a:t>Detonante</a:t>
              </a:r>
            </a:p>
          </p:txBody>
        </p:sp>
        <p:sp>
          <p:nvSpPr>
            <p:cNvPr id="18" name="Line 26"/>
            <p:cNvSpPr>
              <a:spLocks noChangeShapeType="1"/>
            </p:cNvSpPr>
            <p:nvPr/>
          </p:nvSpPr>
          <p:spPr bwMode="auto">
            <a:xfrm>
              <a:off x="2514600" y="3429000"/>
              <a:ext cx="990600" cy="0"/>
            </a:xfrm>
            <a:prstGeom prst="line">
              <a:avLst/>
            </a:prstGeom>
            <a:noFill/>
            <a:ln w="38100">
              <a:solidFill>
                <a:schemeClr val="hlink"/>
              </a:solidFill>
              <a:round/>
              <a:headEnd/>
              <a:tailEnd type="triangle" w="med" len="med"/>
            </a:ln>
            <a:effectLst/>
          </p:spPr>
          <p:txBody>
            <a:bodyPr wrap="none"/>
            <a:lstStyle/>
            <a:p>
              <a:endParaRPr lang="es-CL"/>
            </a:p>
          </p:txBody>
        </p:sp>
        <p:sp>
          <p:nvSpPr>
            <p:cNvPr id="19" name="Line 27"/>
            <p:cNvSpPr>
              <a:spLocks noChangeShapeType="1"/>
            </p:cNvSpPr>
            <p:nvPr/>
          </p:nvSpPr>
          <p:spPr bwMode="auto">
            <a:xfrm>
              <a:off x="5257800" y="3429000"/>
              <a:ext cx="990600" cy="0"/>
            </a:xfrm>
            <a:prstGeom prst="line">
              <a:avLst/>
            </a:prstGeom>
            <a:noFill/>
            <a:ln w="38100">
              <a:solidFill>
                <a:schemeClr val="hlink"/>
              </a:solidFill>
              <a:round/>
              <a:headEnd/>
              <a:tailEnd type="triangle" w="med" len="med"/>
            </a:ln>
            <a:effectLst/>
          </p:spPr>
          <p:txBody>
            <a:bodyPr wrap="none"/>
            <a:lstStyle/>
            <a:p>
              <a:endParaRPr lang="es-CL"/>
            </a:p>
          </p:txBody>
        </p:sp>
        <p:grpSp>
          <p:nvGrpSpPr>
            <p:cNvPr id="20" name="Group 31"/>
            <p:cNvGrpSpPr>
              <a:grpSpLocks/>
            </p:cNvGrpSpPr>
            <p:nvPr/>
          </p:nvGrpSpPr>
          <p:grpSpPr bwMode="auto">
            <a:xfrm>
              <a:off x="381000" y="1870075"/>
              <a:ext cx="2438400" cy="2930525"/>
              <a:chOff x="240" y="1178"/>
              <a:chExt cx="1536" cy="1846"/>
            </a:xfrm>
          </p:grpSpPr>
          <p:sp>
            <p:nvSpPr>
              <p:cNvPr id="21" name="Rectangle 28"/>
              <p:cNvSpPr>
                <a:spLocks noChangeArrowheads="1"/>
              </p:cNvSpPr>
              <p:nvPr/>
            </p:nvSpPr>
            <p:spPr bwMode="auto">
              <a:xfrm>
                <a:off x="240" y="1488"/>
                <a:ext cx="1536" cy="1536"/>
              </a:xfrm>
              <a:prstGeom prst="rect">
                <a:avLst/>
              </a:prstGeom>
              <a:noFill/>
              <a:ln w="12700">
                <a:solidFill>
                  <a:schemeClr val="hlink"/>
                </a:solidFill>
                <a:miter lim="800000"/>
                <a:headEnd/>
                <a:tailEnd/>
              </a:ln>
              <a:effectLst/>
            </p:spPr>
            <p:txBody>
              <a:bodyPr wrap="none" anchor="ctr"/>
              <a:lstStyle/>
              <a:p>
                <a:endParaRPr lang="es-CL"/>
              </a:p>
            </p:txBody>
          </p:sp>
          <p:sp>
            <p:nvSpPr>
              <p:cNvPr id="22" name="Text Box 30"/>
              <p:cNvSpPr txBox="1">
                <a:spLocks noChangeArrowheads="1"/>
              </p:cNvSpPr>
              <p:nvPr/>
            </p:nvSpPr>
            <p:spPr bwMode="auto">
              <a:xfrm>
                <a:off x="432" y="1178"/>
                <a:ext cx="787" cy="213"/>
              </a:xfrm>
              <a:prstGeom prst="rect">
                <a:avLst/>
              </a:prstGeom>
              <a:noFill/>
              <a:ln w="12700">
                <a:noFill/>
                <a:miter lim="800000"/>
                <a:headEnd/>
                <a:tailEnd/>
              </a:ln>
              <a:effectLst/>
            </p:spPr>
            <p:txBody>
              <a:bodyPr wrap="none">
                <a:spAutoFit/>
              </a:bodyPr>
              <a:lstStyle/>
              <a:p>
                <a:r>
                  <a:rPr lang="es-CL">
                    <a:solidFill>
                      <a:schemeClr val="hlink"/>
                    </a:solidFill>
                  </a:rPr>
                  <a:t>ESPOLETA</a:t>
                </a:r>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1188" name="Text Box 4"/>
          <p:cNvSpPr txBox="1">
            <a:spLocks noChangeArrowheads="1"/>
          </p:cNvSpPr>
          <p:nvPr/>
        </p:nvSpPr>
        <p:spPr bwMode="auto">
          <a:xfrm>
            <a:off x="247650" y="266700"/>
            <a:ext cx="8934450" cy="584775"/>
          </a:xfrm>
          <a:prstGeom prst="rect">
            <a:avLst/>
          </a:prstGeom>
          <a:noFill/>
          <a:ln w="38100">
            <a:noFill/>
            <a:miter lim="800000"/>
            <a:headEnd/>
            <a:tailEnd/>
          </a:ln>
          <a:effectLst/>
        </p:spPr>
        <p:txBody>
          <a:bodyPr>
            <a:spAutoFit/>
          </a:bodyPr>
          <a:lstStyle/>
          <a:p>
            <a:pPr algn="ctr">
              <a:spcBef>
                <a:spcPct val="50000"/>
              </a:spcBef>
              <a:defRPr/>
            </a:pPr>
            <a:r>
              <a:rPr lang="en-US" sz="3200" b="1" u="sng" dirty="0">
                <a:solidFill>
                  <a:schemeClr val="tx2"/>
                </a:solidFill>
                <a:effectLst>
                  <a:outerShdw blurRad="38100" dist="38100" dir="2700000" algn="tl">
                    <a:srgbClr val="000000"/>
                  </a:outerShdw>
                </a:effectLst>
                <a:latin typeface="Times New Roman" pitchFamily="18" charset="0"/>
              </a:rPr>
              <a:t>DISPOSITIVO DE SEGURO Y ARMADO</a:t>
            </a:r>
            <a:endParaRPr lang="es-ES" sz="3200" b="1" u="sng" dirty="0">
              <a:solidFill>
                <a:schemeClr val="tx2"/>
              </a:solidFill>
              <a:effectLst>
                <a:outerShdw blurRad="38100" dist="38100" dir="2700000" algn="tl">
                  <a:srgbClr val="000000"/>
                </a:outerShdw>
              </a:effectLst>
              <a:latin typeface="Times New Roman" pitchFamily="18" charset="0"/>
            </a:endParaRPr>
          </a:p>
        </p:txBody>
      </p:sp>
      <p:sp>
        <p:nvSpPr>
          <p:cNvPr id="13" name="12 CuadroTexto"/>
          <p:cNvSpPr txBox="1"/>
          <p:nvPr/>
        </p:nvSpPr>
        <p:spPr>
          <a:xfrm>
            <a:off x="114300" y="895350"/>
            <a:ext cx="8896350" cy="923330"/>
          </a:xfrm>
          <a:prstGeom prst="rect">
            <a:avLst/>
          </a:prstGeom>
          <a:solidFill>
            <a:schemeClr val="accent5">
              <a:lumMod val="75000"/>
            </a:schemeClr>
          </a:solidFill>
          <a:ln>
            <a:solidFill>
              <a:schemeClr val="tx1"/>
            </a:solidFill>
          </a:ln>
        </p:spPr>
        <p:txBody>
          <a:bodyPr wrap="square" rtlCol="0">
            <a:spAutoFit/>
          </a:bodyPr>
          <a:lstStyle/>
          <a:p>
            <a:r>
              <a:rPr lang="es-MX" sz="1800" b="1" dirty="0"/>
              <a:t>MANTIENE LA CABEZA DE COMBATE EN CONDICIÓN DE SEGURO MIENTRAS ÉSTA  NO SEA DISPARADA. (Manipulación y transporte) AISLA EL DETONADOR DEL RESTO DE LA CADENA DETONANTE</a:t>
            </a:r>
            <a:endParaRPr lang="es-CL" sz="1800" b="1" dirty="0"/>
          </a:p>
        </p:txBody>
      </p:sp>
      <p:sp>
        <p:nvSpPr>
          <p:cNvPr id="20" name="19 CuadroTexto"/>
          <p:cNvSpPr txBox="1"/>
          <p:nvPr/>
        </p:nvSpPr>
        <p:spPr>
          <a:xfrm>
            <a:off x="114300" y="2000250"/>
            <a:ext cx="8877300" cy="2585323"/>
          </a:xfrm>
          <a:prstGeom prst="rect">
            <a:avLst/>
          </a:prstGeom>
          <a:solidFill>
            <a:schemeClr val="accent5">
              <a:lumMod val="75000"/>
            </a:schemeClr>
          </a:solidFill>
          <a:ln>
            <a:solidFill>
              <a:schemeClr val="tx1"/>
            </a:solidFill>
          </a:ln>
        </p:spPr>
        <p:txBody>
          <a:bodyPr wrap="square" rtlCol="0">
            <a:spAutoFit/>
          </a:bodyPr>
          <a:lstStyle/>
          <a:p>
            <a:r>
              <a:rPr lang="es-MX" sz="1800" b="1" dirty="0"/>
              <a:t>AL SER LANZADAS O DISPARADAS, RETIRAN EL MECANISMO DE SEGURO Y ARMAN LA CADENA EXPLOSIVA A UNA DISTANCIA SEGURA PARA EL LANZADOR;  EL LANZAMIENTO LO DETECTAN POR ALGUNA DE LAS SIGUIENTES SITUACIONES:</a:t>
            </a:r>
          </a:p>
          <a:p>
            <a:pPr marL="342900" indent="-342900">
              <a:buFont typeface="+mj-lt"/>
              <a:buAutoNum type="arabicPeriod"/>
            </a:pPr>
            <a:r>
              <a:rPr lang="es-MX" sz="1800" b="1" dirty="0"/>
              <a:t>ACELERACIÓN (Misiles y Munición)</a:t>
            </a:r>
          </a:p>
          <a:p>
            <a:pPr marL="342900" indent="-342900">
              <a:buFont typeface="+mj-lt"/>
              <a:buAutoNum type="arabicPeriod"/>
            </a:pPr>
            <a:r>
              <a:rPr lang="es-MX" sz="1800" b="1" dirty="0"/>
              <a:t>TIEMPO DESPUÉS DEL LANZAMIENTO</a:t>
            </a:r>
          </a:p>
          <a:p>
            <a:pPr marL="342900" indent="-342900">
              <a:buFont typeface="+mj-lt"/>
              <a:buAutoNum type="arabicPeriod"/>
            </a:pPr>
            <a:r>
              <a:rPr lang="es-MX" sz="1800" b="1" dirty="0"/>
              <a:t>ROTACIÓN (Proyectiles de artillería)</a:t>
            </a:r>
          </a:p>
          <a:p>
            <a:pPr marL="342900" indent="-342900">
              <a:buFont typeface="+mj-lt"/>
              <a:buAutoNum type="arabicPeriod"/>
            </a:pPr>
            <a:r>
              <a:rPr lang="es-MX" sz="1800" b="1" dirty="0"/>
              <a:t>PRESIÓN ( Torpedos, minas, armas lanzadas al espacio)</a:t>
            </a:r>
          </a:p>
          <a:p>
            <a:pPr marL="342900" indent="-342900">
              <a:buFont typeface="+mj-lt"/>
              <a:buAutoNum type="arabicPeriod"/>
            </a:pPr>
            <a:r>
              <a:rPr lang="es-MX" sz="1800" b="1" dirty="0"/>
              <a:t>DISTANCIA . (Misiles, Torpedos)</a:t>
            </a:r>
          </a:p>
        </p:txBody>
      </p:sp>
      <p:sp>
        <p:nvSpPr>
          <p:cNvPr id="23" name="22 CuadroTexto"/>
          <p:cNvSpPr txBox="1"/>
          <p:nvPr/>
        </p:nvSpPr>
        <p:spPr>
          <a:xfrm>
            <a:off x="114300" y="4762500"/>
            <a:ext cx="8877300" cy="1477328"/>
          </a:xfrm>
          <a:prstGeom prst="rect">
            <a:avLst/>
          </a:prstGeom>
          <a:solidFill>
            <a:schemeClr val="accent5">
              <a:lumMod val="75000"/>
            </a:schemeClr>
          </a:solidFill>
          <a:ln>
            <a:solidFill>
              <a:schemeClr val="tx1"/>
            </a:solidFill>
          </a:ln>
        </p:spPr>
        <p:txBody>
          <a:bodyPr wrap="square" rtlCol="0">
            <a:spAutoFit/>
          </a:bodyPr>
          <a:lstStyle/>
          <a:p>
            <a:r>
              <a:rPr lang="es-MX" sz="1800" b="1" dirty="0"/>
              <a:t>EL ARMADO SE EJECUTA ENTRE OTROS POR:</a:t>
            </a:r>
          </a:p>
          <a:p>
            <a:pPr marL="342900" indent="-342900">
              <a:buFont typeface="+mj-lt"/>
              <a:buAutoNum type="arabicPeriod"/>
            </a:pPr>
            <a:r>
              <a:rPr lang="es-MX" sz="1800" b="1" dirty="0"/>
              <a:t>RETIRO DE SEPARADORES MECANICOS</a:t>
            </a:r>
          </a:p>
          <a:p>
            <a:pPr marL="342900" indent="-342900">
              <a:buFont typeface="+mj-lt"/>
              <a:buAutoNum type="arabicPeriod"/>
            </a:pPr>
            <a:r>
              <a:rPr lang="es-MX" sz="1800" b="1" dirty="0"/>
              <a:t>COMPRESIÓN O LIBERACIÓN DE RESORTES</a:t>
            </a:r>
          </a:p>
          <a:p>
            <a:pPr marL="342900" indent="-342900">
              <a:buFont typeface="+mj-lt"/>
              <a:buAutoNum type="arabicPeriod"/>
            </a:pPr>
            <a:r>
              <a:rPr lang="es-MX" sz="1800" b="1" dirty="0"/>
              <a:t>ALINEAMIENTO MECÁNICO DE CONDUCTOS </a:t>
            </a:r>
          </a:p>
          <a:p>
            <a:pPr marL="342900" indent="-342900">
              <a:buFont typeface="+mj-lt"/>
              <a:buAutoNum type="arabicPeriod"/>
            </a:pPr>
            <a:r>
              <a:rPr lang="es-MX" sz="1800" b="1" dirty="0"/>
              <a:t>MECANISMOS DE TORNILLO (Hélices)</a:t>
            </a:r>
            <a:endParaRPr lang="es-CL" sz="1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t1.gstatic.com/images?q=tbn:ANd9GcTa43xmPVyzUhauKgNCruGJxK2fnxkWmp5_Ey1ryCG7vuGg8ixY"/>
          <p:cNvPicPr>
            <a:picLocks noChangeAspect="1" noChangeArrowheads="1"/>
          </p:cNvPicPr>
          <p:nvPr/>
        </p:nvPicPr>
        <p:blipFill>
          <a:blip r:embed="rId2" cstate="print"/>
          <a:srcRect/>
          <a:stretch>
            <a:fillRect/>
          </a:stretch>
        </p:blipFill>
        <p:spPr bwMode="auto">
          <a:xfrm>
            <a:off x="155575" y="1825625"/>
            <a:ext cx="3286125" cy="3619500"/>
          </a:xfrm>
          <a:prstGeom prst="rect">
            <a:avLst/>
          </a:prstGeom>
          <a:noFill/>
        </p:spPr>
      </p:pic>
      <p:sp>
        <p:nvSpPr>
          <p:cNvPr id="3" name="2 CuadroTexto"/>
          <p:cNvSpPr txBox="1"/>
          <p:nvPr/>
        </p:nvSpPr>
        <p:spPr>
          <a:xfrm>
            <a:off x="495300" y="647700"/>
            <a:ext cx="8324850" cy="523220"/>
          </a:xfrm>
          <a:prstGeom prst="rect">
            <a:avLst/>
          </a:prstGeom>
          <a:noFill/>
        </p:spPr>
        <p:txBody>
          <a:bodyPr wrap="square" rtlCol="0">
            <a:spAutoFit/>
          </a:bodyPr>
          <a:lstStyle/>
          <a:p>
            <a:r>
              <a:rPr lang="es-MX" sz="2800" b="1" u="sng" dirty="0"/>
              <a:t>ALINEAMIENTO MECÁNICO DE CONDUCTOS</a:t>
            </a:r>
            <a:endParaRPr lang="es-CL" sz="2800" u="sng" dirty="0"/>
          </a:p>
        </p:txBody>
      </p:sp>
      <p:sp>
        <p:nvSpPr>
          <p:cNvPr id="4" name="3 CuadroTexto"/>
          <p:cNvSpPr txBox="1"/>
          <p:nvPr/>
        </p:nvSpPr>
        <p:spPr>
          <a:xfrm>
            <a:off x="3848100" y="1352550"/>
            <a:ext cx="4533900" cy="338554"/>
          </a:xfrm>
          <a:prstGeom prst="rect">
            <a:avLst/>
          </a:prstGeom>
          <a:noFill/>
          <a:ln>
            <a:solidFill>
              <a:schemeClr val="bg2">
                <a:lumMod val="40000"/>
                <a:lumOff val="60000"/>
              </a:schemeClr>
            </a:solidFill>
          </a:ln>
        </p:spPr>
        <p:txBody>
          <a:bodyPr wrap="square" rtlCol="0">
            <a:spAutoFit/>
          </a:bodyPr>
          <a:lstStyle/>
          <a:p>
            <a:r>
              <a:rPr lang="es-MX" b="1" dirty="0"/>
              <a:t>SEGURO INERCIAL ( CONTRA  RESORTE)</a:t>
            </a:r>
            <a:endParaRPr lang="es-CL" b="1" dirty="0"/>
          </a:p>
        </p:txBody>
      </p:sp>
      <p:cxnSp>
        <p:nvCxnSpPr>
          <p:cNvPr id="6" name="5 Conector recto de flecha"/>
          <p:cNvCxnSpPr>
            <a:stCxn id="4" idx="1"/>
          </p:cNvCxnSpPr>
          <p:nvPr/>
        </p:nvCxnSpPr>
        <p:spPr>
          <a:xfrm flipH="1">
            <a:off x="1314450" y="1521827"/>
            <a:ext cx="2533650" cy="1011823"/>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 name="6 CuadroTexto"/>
          <p:cNvSpPr txBox="1"/>
          <p:nvPr/>
        </p:nvSpPr>
        <p:spPr>
          <a:xfrm>
            <a:off x="247650" y="5734050"/>
            <a:ext cx="2895600" cy="338554"/>
          </a:xfrm>
          <a:prstGeom prst="rect">
            <a:avLst/>
          </a:prstGeom>
          <a:noFill/>
          <a:ln>
            <a:solidFill>
              <a:schemeClr val="tx1"/>
            </a:solidFill>
          </a:ln>
        </p:spPr>
        <p:txBody>
          <a:bodyPr wrap="square" rtlCol="0">
            <a:spAutoFit/>
          </a:bodyPr>
          <a:lstStyle/>
          <a:p>
            <a:r>
              <a:rPr lang="es-MX" dirty="0"/>
              <a:t>CONDUCTOS DE FUEGO</a:t>
            </a:r>
            <a:endParaRPr lang="es-CL" dirty="0"/>
          </a:p>
        </p:txBody>
      </p:sp>
      <p:cxnSp>
        <p:nvCxnSpPr>
          <p:cNvPr id="10" name="9 Conector recto de flecha"/>
          <p:cNvCxnSpPr/>
          <p:nvPr/>
        </p:nvCxnSpPr>
        <p:spPr>
          <a:xfrm flipV="1">
            <a:off x="1371600" y="3829050"/>
            <a:ext cx="133350" cy="188377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3810000" y="2628900"/>
            <a:ext cx="5105400" cy="3293209"/>
          </a:xfrm>
          <a:prstGeom prst="rect">
            <a:avLst/>
          </a:prstGeom>
          <a:noFill/>
          <a:ln>
            <a:solidFill>
              <a:schemeClr val="tx1"/>
            </a:solidFill>
          </a:ln>
        </p:spPr>
        <p:txBody>
          <a:bodyPr wrap="square" rtlCol="0">
            <a:spAutoFit/>
          </a:bodyPr>
          <a:lstStyle/>
          <a:p>
            <a:r>
              <a:rPr lang="es-MX" dirty="0"/>
              <a:t>USADO EN PROYECTIL DE ARTILLERÍA.</a:t>
            </a:r>
          </a:p>
          <a:p>
            <a:endParaRPr lang="es-MX" dirty="0"/>
          </a:p>
          <a:p>
            <a:pPr>
              <a:buFont typeface="Arial" pitchFamily="34" charset="0"/>
              <a:buChar char="•"/>
            </a:pPr>
            <a:r>
              <a:rPr lang="es-MX" dirty="0"/>
              <a:t>EL MECANISMO APROVECHA  LA  ACELERACIÓN CENTRÍFUGA  DE LA ROTACIÓN DEL PROYECTIL PARA RETIRAR EL SEGURO INERCIAL.</a:t>
            </a:r>
          </a:p>
          <a:p>
            <a:pPr>
              <a:buFont typeface="Arial" pitchFamily="34" charset="0"/>
              <a:buChar char="•"/>
            </a:pPr>
            <a:endParaRPr lang="es-MX" dirty="0"/>
          </a:p>
          <a:p>
            <a:pPr>
              <a:buFont typeface="Arial" pitchFamily="34" charset="0"/>
              <a:buChar char="•"/>
            </a:pPr>
            <a:r>
              <a:rPr lang="es-MX" dirty="0"/>
              <a:t>EL ARCO DENTADO GIRA POR ACCIÓN DE UN RESORTE  Y ALINEA  LOS CONDUCTOS QUE PERMITEN ARMAR LA CADENA DETONANTE. </a:t>
            </a:r>
          </a:p>
          <a:p>
            <a:pPr>
              <a:buFont typeface="Arial" pitchFamily="34" charset="0"/>
              <a:buChar char="•"/>
            </a:pPr>
            <a:endParaRPr lang="es-MX" dirty="0"/>
          </a:p>
          <a:p>
            <a:pPr>
              <a:buFont typeface="Arial" pitchFamily="34" charset="0"/>
              <a:buChar char="•"/>
            </a:pPr>
            <a:r>
              <a:rPr lang="es-MX" dirty="0"/>
              <a:t>UNA VEZ SE ALINEAN, UN PASADOR  FIJA  LOS CONDUCTOS EN POSICIÓN Y LA ESPOLETA QUEDA  ARMADA EN FORMA  IRREVERSIBLE.</a:t>
            </a:r>
            <a:endParaRPr lang="es-CL" dirty="0"/>
          </a:p>
        </p:txBody>
      </p:sp>
      <p:sp>
        <p:nvSpPr>
          <p:cNvPr id="9" name="8 CuadroTexto"/>
          <p:cNvSpPr txBox="1"/>
          <p:nvPr/>
        </p:nvSpPr>
        <p:spPr>
          <a:xfrm>
            <a:off x="3886200" y="1981200"/>
            <a:ext cx="4533900" cy="338554"/>
          </a:xfrm>
          <a:prstGeom prst="rect">
            <a:avLst/>
          </a:prstGeom>
          <a:noFill/>
          <a:ln>
            <a:solidFill>
              <a:schemeClr val="bg2">
                <a:lumMod val="40000"/>
                <a:lumOff val="60000"/>
              </a:schemeClr>
            </a:solidFill>
          </a:ln>
        </p:spPr>
        <p:txBody>
          <a:bodyPr wrap="square" rtlCol="0">
            <a:spAutoFit/>
          </a:bodyPr>
          <a:lstStyle/>
          <a:p>
            <a:r>
              <a:rPr lang="es-MX" b="1" dirty="0"/>
              <a:t>SEGURO INERCIAL ( CONTRA  RESORTE)</a:t>
            </a:r>
            <a:endParaRPr lang="es-CL"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8533" name="Text Box 5"/>
          <p:cNvSpPr txBox="1">
            <a:spLocks noChangeArrowheads="1"/>
          </p:cNvSpPr>
          <p:nvPr/>
        </p:nvSpPr>
        <p:spPr bwMode="auto">
          <a:xfrm>
            <a:off x="0" y="0"/>
            <a:ext cx="9144000" cy="1569660"/>
          </a:xfrm>
          <a:prstGeom prst="rect">
            <a:avLst/>
          </a:prstGeom>
          <a:noFill/>
          <a:ln w="38100">
            <a:noFill/>
            <a:miter lim="800000"/>
            <a:headEnd/>
            <a:tailEnd/>
          </a:ln>
          <a:effectLst/>
        </p:spPr>
        <p:txBody>
          <a:bodyPr>
            <a:spAutoFit/>
          </a:bodyPr>
          <a:lstStyle/>
          <a:p>
            <a:pPr algn="ctr">
              <a:spcBef>
                <a:spcPct val="50000"/>
              </a:spcBef>
              <a:defRPr/>
            </a:pPr>
            <a:r>
              <a:rPr lang="en-US" sz="3200" b="1" u="sng" dirty="0">
                <a:effectLst>
                  <a:outerShdw blurRad="38100" dist="38100" dir="2700000" algn="tl">
                    <a:srgbClr val="000000"/>
                  </a:outerShdw>
                </a:effectLst>
                <a:latin typeface="Times New Roman" pitchFamily="18" charset="0"/>
              </a:rPr>
              <a:t>EJEMPLO DEMOSTRATIVO DEL PRINCIPIO DE UN DISPOSITIVO DE SEGURIDAD Y ARMADO DE ACELERACION</a:t>
            </a:r>
            <a:endParaRPr lang="es-ES" sz="3200" b="1" u="sng" dirty="0">
              <a:effectLst>
                <a:outerShdw blurRad="38100" dist="38100" dir="2700000" algn="tl">
                  <a:srgbClr val="000000"/>
                </a:outerShdw>
              </a:effectLst>
              <a:latin typeface="Times New Roman" pitchFamily="18" charset="0"/>
            </a:endParaRPr>
          </a:p>
        </p:txBody>
      </p:sp>
      <p:pic>
        <p:nvPicPr>
          <p:cNvPr id="36867" name="Picture 6" descr="foto 8"/>
          <p:cNvPicPr>
            <a:picLocks noChangeAspect="1" noChangeArrowheads="1"/>
          </p:cNvPicPr>
          <p:nvPr/>
        </p:nvPicPr>
        <p:blipFill>
          <a:blip r:embed="rId2" cstate="print"/>
          <a:srcRect/>
          <a:stretch>
            <a:fillRect/>
          </a:stretch>
        </p:blipFill>
        <p:spPr bwMode="auto">
          <a:xfrm>
            <a:off x="0" y="1733550"/>
            <a:ext cx="9144000" cy="48958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1" name="Text Box 6"/>
          <p:cNvSpPr txBox="1">
            <a:spLocks noChangeArrowheads="1"/>
          </p:cNvSpPr>
          <p:nvPr/>
        </p:nvSpPr>
        <p:spPr bwMode="auto">
          <a:xfrm>
            <a:off x="209550" y="400050"/>
            <a:ext cx="8743950" cy="3323987"/>
          </a:xfrm>
          <a:prstGeom prst="rect">
            <a:avLst/>
          </a:prstGeom>
          <a:solidFill>
            <a:schemeClr val="accent5">
              <a:lumMod val="75000"/>
            </a:schemeClr>
          </a:solidFill>
          <a:ln w="38100">
            <a:solidFill>
              <a:srgbClr val="FF0000"/>
            </a:solidFill>
            <a:miter lim="800000"/>
            <a:headEnd/>
            <a:tailEnd/>
          </a:ln>
        </p:spPr>
        <p:txBody>
          <a:bodyPr>
            <a:spAutoFit/>
          </a:bodyPr>
          <a:lstStyle/>
          <a:p>
            <a:pPr marL="266700" indent="-266700" algn="just">
              <a:spcBef>
                <a:spcPct val="50000"/>
              </a:spcBef>
              <a:buFontTx/>
              <a:buChar char="-"/>
            </a:pPr>
            <a:r>
              <a:rPr lang="es-MX" sz="2800" b="1" dirty="0">
                <a:solidFill>
                  <a:schemeClr val="tx2"/>
                </a:solidFill>
                <a:latin typeface="Times New Roman" pitchFamily="18" charset="0"/>
              </a:rPr>
              <a:t>LAS ESPOLETAS TIENEN VARIOS MECANISMOS DE ARMADO REDUNDANTES, OBJETO AUMENTAR SU SEGURIDA. SE CONECTAN  EN </a:t>
            </a:r>
            <a:r>
              <a:rPr lang="es-MX" sz="2800" b="1" dirty="0">
                <a:solidFill>
                  <a:srgbClr val="FFFF00"/>
                </a:solidFill>
                <a:latin typeface="Times New Roman" pitchFamily="18" charset="0"/>
              </a:rPr>
              <a:t>“SERIE”</a:t>
            </a:r>
          </a:p>
          <a:p>
            <a:pPr marL="266700" indent="-266700" algn="just">
              <a:spcBef>
                <a:spcPct val="50000"/>
              </a:spcBef>
              <a:buFontTx/>
              <a:buChar char="-"/>
            </a:pPr>
            <a:r>
              <a:rPr lang="es-MX" sz="2800" b="1" dirty="0">
                <a:solidFill>
                  <a:schemeClr val="tx2"/>
                </a:solidFill>
                <a:latin typeface="Times New Roman" pitchFamily="18" charset="0"/>
              </a:rPr>
              <a:t>PROBABILIDAD DE EVITAR FALLAS POR SEGURIDAD DE ESPOLETAS NORMALMENTE SUPERIOR A </a:t>
            </a:r>
            <a:r>
              <a:rPr lang="es-MX" sz="2800" b="1" dirty="0">
                <a:solidFill>
                  <a:srgbClr val="FFFF00"/>
                </a:solidFill>
                <a:latin typeface="Times New Roman" pitchFamily="18" charset="0"/>
              </a:rPr>
              <a:t>10</a:t>
            </a:r>
            <a:r>
              <a:rPr lang="es-MX" sz="2800" b="1" baseline="30000" dirty="0">
                <a:solidFill>
                  <a:srgbClr val="FFFF00"/>
                </a:solidFill>
                <a:latin typeface="Times New Roman" pitchFamily="18" charset="0"/>
              </a:rPr>
              <a:t>6</a:t>
            </a:r>
            <a:r>
              <a:rPr lang="es-MX" sz="2800" b="1" dirty="0">
                <a:solidFill>
                  <a:schemeClr val="tx2"/>
                </a:solidFill>
                <a:latin typeface="Times New Roman" pitchFamily="18" charset="0"/>
              </a:rPr>
              <a:t>. (</a:t>
            </a:r>
            <a:r>
              <a:rPr lang="es-MX" sz="2800" b="1" dirty="0">
                <a:solidFill>
                  <a:schemeClr val="accent3">
                    <a:lumMod val="40000"/>
                    <a:lumOff val="60000"/>
                  </a:schemeClr>
                </a:solidFill>
                <a:latin typeface="Times New Roman" pitchFamily="18" charset="0"/>
              </a:rPr>
              <a:t>1 FALLA EN 1 MILLÓN</a:t>
            </a:r>
            <a:r>
              <a:rPr lang="es-MX" sz="2800" b="1" dirty="0">
                <a:solidFill>
                  <a:schemeClr val="tx2"/>
                </a:solidFill>
                <a:latin typeface="Times New Roman" pitchFamily="18" charset="0"/>
              </a:rPr>
              <a:t>)</a:t>
            </a:r>
            <a:endParaRPr lang="es-ES" sz="2800" b="1" dirty="0">
              <a:solidFill>
                <a:schemeClr val="tx2"/>
              </a:solidFill>
              <a:latin typeface="Times New Roman" pitchFamily="18" charset="0"/>
            </a:endParaRPr>
          </a:p>
        </p:txBody>
      </p:sp>
      <p:grpSp>
        <p:nvGrpSpPr>
          <p:cNvPr id="11" name="10 Grupo"/>
          <p:cNvGrpSpPr/>
          <p:nvPr/>
        </p:nvGrpSpPr>
        <p:grpSpPr>
          <a:xfrm>
            <a:off x="2533650" y="4667250"/>
            <a:ext cx="5695950" cy="603825"/>
            <a:chOff x="361950" y="5162550"/>
            <a:chExt cx="5695950" cy="603825"/>
          </a:xfrm>
        </p:grpSpPr>
        <p:sp>
          <p:nvSpPr>
            <p:cNvPr id="4" name="3 CuadroTexto"/>
            <p:cNvSpPr txBox="1"/>
            <p:nvPr/>
          </p:nvSpPr>
          <p:spPr>
            <a:xfrm>
              <a:off x="895350" y="5162550"/>
              <a:ext cx="1333500" cy="584775"/>
            </a:xfrm>
            <a:prstGeom prst="rect">
              <a:avLst/>
            </a:prstGeom>
            <a:solidFill>
              <a:schemeClr val="accent5">
                <a:lumMod val="75000"/>
              </a:schemeClr>
            </a:solidFill>
            <a:ln>
              <a:solidFill>
                <a:schemeClr val="tx1"/>
              </a:solidFill>
            </a:ln>
          </p:spPr>
          <p:txBody>
            <a:bodyPr wrap="square" rtlCol="0">
              <a:spAutoFit/>
            </a:bodyPr>
            <a:lstStyle/>
            <a:p>
              <a:pPr algn="ctr"/>
              <a:r>
                <a:rPr lang="es-MX" b="1" dirty="0"/>
                <a:t>Mecanismo 1</a:t>
              </a:r>
              <a:endParaRPr lang="es-CL" b="1" dirty="0"/>
            </a:p>
          </p:txBody>
        </p:sp>
        <p:sp>
          <p:nvSpPr>
            <p:cNvPr id="5" name="4 CuadroTexto"/>
            <p:cNvSpPr txBox="1"/>
            <p:nvPr/>
          </p:nvSpPr>
          <p:spPr>
            <a:xfrm>
              <a:off x="2800350" y="5162550"/>
              <a:ext cx="1333500" cy="584775"/>
            </a:xfrm>
            <a:prstGeom prst="rect">
              <a:avLst/>
            </a:prstGeom>
            <a:solidFill>
              <a:schemeClr val="accent5">
                <a:lumMod val="75000"/>
              </a:schemeClr>
            </a:solidFill>
            <a:ln>
              <a:solidFill>
                <a:schemeClr val="tx1"/>
              </a:solidFill>
            </a:ln>
          </p:spPr>
          <p:txBody>
            <a:bodyPr wrap="square" rtlCol="0">
              <a:spAutoFit/>
            </a:bodyPr>
            <a:lstStyle/>
            <a:p>
              <a:pPr algn="ctr"/>
              <a:r>
                <a:rPr lang="es-MX" b="1" dirty="0"/>
                <a:t>Mecanismo 2</a:t>
              </a:r>
              <a:endParaRPr lang="es-CL" b="1" dirty="0"/>
            </a:p>
          </p:txBody>
        </p:sp>
        <p:cxnSp>
          <p:nvCxnSpPr>
            <p:cNvPr id="7" name="6 Conector recto de flecha"/>
            <p:cNvCxnSpPr/>
            <p:nvPr/>
          </p:nvCxnSpPr>
          <p:spPr>
            <a:xfrm>
              <a:off x="224790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8" name="7 Conector recto de flecha"/>
            <p:cNvCxnSpPr/>
            <p:nvPr/>
          </p:nvCxnSpPr>
          <p:spPr>
            <a:xfrm>
              <a:off x="36195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4724400" y="5181600"/>
              <a:ext cx="1333500" cy="584775"/>
            </a:xfrm>
            <a:prstGeom prst="rect">
              <a:avLst/>
            </a:prstGeom>
            <a:solidFill>
              <a:schemeClr val="accent5">
                <a:lumMod val="75000"/>
              </a:schemeClr>
            </a:solidFill>
            <a:ln>
              <a:solidFill>
                <a:schemeClr val="tx1"/>
              </a:solidFill>
            </a:ln>
          </p:spPr>
          <p:txBody>
            <a:bodyPr wrap="square" rtlCol="0">
              <a:spAutoFit/>
            </a:bodyPr>
            <a:lstStyle/>
            <a:p>
              <a:pPr algn="ctr"/>
              <a:r>
                <a:rPr lang="es-MX" b="1" dirty="0"/>
                <a:t>ESPOLETAARMADA</a:t>
              </a:r>
              <a:endParaRPr lang="es-CL" b="1" dirty="0"/>
            </a:p>
          </p:txBody>
        </p:sp>
        <p:cxnSp>
          <p:nvCxnSpPr>
            <p:cNvPr id="10" name="9 Conector recto de flecha"/>
            <p:cNvCxnSpPr/>
            <p:nvPr/>
          </p:nvCxnSpPr>
          <p:spPr>
            <a:xfrm>
              <a:off x="417195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sp>
        <p:nvSpPr>
          <p:cNvPr id="12" name="11 CuadroTexto"/>
          <p:cNvSpPr txBox="1"/>
          <p:nvPr/>
        </p:nvSpPr>
        <p:spPr>
          <a:xfrm>
            <a:off x="476250" y="4572000"/>
            <a:ext cx="2038350" cy="830997"/>
          </a:xfrm>
          <a:prstGeom prst="rect">
            <a:avLst/>
          </a:prstGeom>
          <a:solidFill>
            <a:srgbClr val="FFFF00"/>
          </a:solidFill>
          <a:ln>
            <a:solidFill>
              <a:srgbClr val="FF0000"/>
            </a:solidFill>
          </a:ln>
        </p:spPr>
        <p:txBody>
          <a:bodyPr wrap="square" rtlCol="0">
            <a:spAutoFit/>
          </a:bodyPr>
          <a:lstStyle/>
          <a:p>
            <a:pPr algn="ctr"/>
            <a:r>
              <a:rPr lang="es-MX" b="1" dirty="0">
                <a:solidFill>
                  <a:srgbClr val="FF0000"/>
                </a:solidFill>
              </a:rPr>
              <a:t>ARMA  DISPARADA O LANZADA </a:t>
            </a:r>
            <a:endParaRPr lang="es-CL"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1188" name="Text Box 4"/>
          <p:cNvSpPr txBox="1">
            <a:spLocks noChangeArrowheads="1"/>
          </p:cNvSpPr>
          <p:nvPr/>
        </p:nvSpPr>
        <p:spPr bwMode="auto">
          <a:xfrm>
            <a:off x="247650" y="266700"/>
            <a:ext cx="8934450" cy="954107"/>
          </a:xfrm>
          <a:prstGeom prst="rect">
            <a:avLst/>
          </a:prstGeom>
          <a:noFill/>
          <a:ln w="38100">
            <a:noFill/>
            <a:miter lim="800000"/>
            <a:headEnd/>
            <a:tailEnd/>
          </a:ln>
          <a:effectLst/>
        </p:spPr>
        <p:txBody>
          <a:bodyPr>
            <a:spAutoFit/>
          </a:bodyPr>
          <a:lstStyle/>
          <a:p>
            <a:pPr algn="ctr">
              <a:spcBef>
                <a:spcPct val="50000"/>
              </a:spcBef>
              <a:defRPr/>
            </a:pPr>
            <a:r>
              <a:rPr lang="en-US" sz="2800" b="1" u="sng" dirty="0">
                <a:solidFill>
                  <a:schemeClr val="tx2"/>
                </a:solidFill>
                <a:effectLst>
                  <a:outerShdw blurRad="38100" dist="38100" dir="2700000" algn="tl">
                    <a:srgbClr val="000000"/>
                  </a:outerShdw>
                </a:effectLst>
                <a:latin typeface="Times New Roman" pitchFamily="18" charset="0"/>
              </a:rPr>
              <a:t>SISTEMA DE ESPOLETA CON DISPOSITIVO DE SEGURIDAD Y ARMADO</a:t>
            </a:r>
            <a:endParaRPr lang="es-ES" sz="2800" b="1" u="sng" dirty="0">
              <a:solidFill>
                <a:schemeClr val="tx2"/>
              </a:solidFill>
              <a:effectLst>
                <a:outerShdw blurRad="38100" dist="38100" dir="2700000" algn="tl">
                  <a:srgbClr val="000000"/>
                </a:outerShdw>
              </a:effectLst>
              <a:latin typeface="Times New Roman" pitchFamily="18" charset="0"/>
            </a:endParaRPr>
          </a:p>
        </p:txBody>
      </p:sp>
      <p:sp>
        <p:nvSpPr>
          <p:cNvPr id="14" name="Rectangle 3" descr="Wide upward diagonal"/>
          <p:cNvSpPr>
            <a:spLocks noChangeArrowheads="1"/>
          </p:cNvSpPr>
          <p:nvPr/>
        </p:nvSpPr>
        <p:spPr bwMode="auto">
          <a:xfrm>
            <a:off x="311150" y="1371600"/>
            <a:ext cx="8521700" cy="4178300"/>
          </a:xfrm>
          <a:prstGeom prst="rect">
            <a:avLst/>
          </a:prstGeom>
          <a:solidFill>
            <a:schemeClr val="tx1"/>
          </a:solidFill>
          <a:ln w="12700">
            <a:solidFill>
              <a:schemeClr val="tx1"/>
            </a:solidFill>
            <a:miter lim="800000"/>
            <a:headEnd/>
            <a:tailEnd/>
          </a:ln>
          <a:effectLst/>
        </p:spPr>
        <p:txBody>
          <a:bodyPr wrap="none" anchor="ctr"/>
          <a:lstStyle/>
          <a:p>
            <a:pPr algn="ctr"/>
            <a:endParaRPr lang="es-CL"/>
          </a:p>
        </p:txBody>
      </p:sp>
      <p:sp>
        <p:nvSpPr>
          <p:cNvPr id="15" name="Rectangle 20"/>
          <p:cNvSpPr>
            <a:spLocks noChangeArrowheads="1"/>
          </p:cNvSpPr>
          <p:nvPr/>
        </p:nvSpPr>
        <p:spPr bwMode="auto">
          <a:xfrm>
            <a:off x="762000" y="2895600"/>
            <a:ext cx="1485900" cy="100965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Detonador</a:t>
            </a:r>
          </a:p>
        </p:txBody>
      </p:sp>
      <p:sp>
        <p:nvSpPr>
          <p:cNvPr id="16" name="Rectangle 21"/>
          <p:cNvSpPr>
            <a:spLocks noChangeArrowheads="1"/>
          </p:cNvSpPr>
          <p:nvPr/>
        </p:nvSpPr>
        <p:spPr bwMode="auto">
          <a:xfrm>
            <a:off x="4572000" y="2895600"/>
            <a:ext cx="127635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Explosor</a:t>
            </a:r>
          </a:p>
        </p:txBody>
      </p:sp>
      <p:sp>
        <p:nvSpPr>
          <p:cNvPr id="17" name="Rectangle 22"/>
          <p:cNvSpPr>
            <a:spLocks noChangeArrowheads="1"/>
          </p:cNvSpPr>
          <p:nvPr/>
        </p:nvSpPr>
        <p:spPr bwMode="auto">
          <a:xfrm>
            <a:off x="6800850" y="2895600"/>
            <a:ext cx="175260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Carga </a:t>
            </a:r>
          </a:p>
          <a:p>
            <a:pPr algn="ctr"/>
            <a:r>
              <a:rPr lang="es-CL" b="1" dirty="0">
                <a:solidFill>
                  <a:schemeClr val="bg1"/>
                </a:solidFill>
              </a:rPr>
              <a:t>Detonante</a:t>
            </a:r>
          </a:p>
        </p:txBody>
      </p:sp>
      <p:sp>
        <p:nvSpPr>
          <p:cNvPr id="19" name="Line 27"/>
          <p:cNvSpPr>
            <a:spLocks noChangeShapeType="1"/>
          </p:cNvSpPr>
          <p:nvPr/>
        </p:nvSpPr>
        <p:spPr bwMode="auto">
          <a:xfrm>
            <a:off x="5829300" y="3429000"/>
            <a:ext cx="990600" cy="0"/>
          </a:xfrm>
          <a:prstGeom prst="line">
            <a:avLst/>
          </a:prstGeom>
          <a:noFill/>
          <a:ln w="38100">
            <a:solidFill>
              <a:schemeClr val="hlink"/>
            </a:solidFill>
            <a:round/>
            <a:headEnd/>
            <a:tailEnd type="triangle" w="med" len="med"/>
          </a:ln>
          <a:effectLst/>
        </p:spPr>
        <p:txBody>
          <a:bodyPr wrap="none"/>
          <a:lstStyle/>
          <a:p>
            <a:endParaRPr lang="es-CL"/>
          </a:p>
        </p:txBody>
      </p:sp>
      <p:sp>
        <p:nvSpPr>
          <p:cNvPr id="22" name="Text Box 30"/>
          <p:cNvSpPr txBox="1">
            <a:spLocks noChangeArrowheads="1"/>
          </p:cNvSpPr>
          <p:nvPr/>
        </p:nvSpPr>
        <p:spPr bwMode="auto">
          <a:xfrm>
            <a:off x="1657350" y="1927225"/>
            <a:ext cx="1249363" cy="338138"/>
          </a:xfrm>
          <a:prstGeom prst="rect">
            <a:avLst/>
          </a:prstGeom>
          <a:noFill/>
          <a:ln w="12700">
            <a:noFill/>
            <a:miter lim="800000"/>
            <a:headEnd/>
            <a:tailEnd/>
          </a:ln>
          <a:effectLst/>
        </p:spPr>
        <p:txBody>
          <a:bodyPr wrap="none">
            <a:spAutoFit/>
          </a:bodyPr>
          <a:lstStyle/>
          <a:p>
            <a:r>
              <a:rPr lang="es-CL" dirty="0">
                <a:solidFill>
                  <a:schemeClr val="hlink"/>
                </a:solidFill>
                <a:effectLst>
                  <a:outerShdw blurRad="38100" dist="38100" dir="2700000" algn="tl">
                    <a:srgbClr val="000000">
                      <a:alpha val="43137"/>
                    </a:srgbClr>
                  </a:outerShdw>
                </a:effectLst>
              </a:rPr>
              <a:t>ESPOLETA</a:t>
            </a:r>
          </a:p>
        </p:txBody>
      </p:sp>
      <p:sp>
        <p:nvSpPr>
          <p:cNvPr id="13" name="Rectangle 20"/>
          <p:cNvSpPr>
            <a:spLocks noChangeArrowheads="1"/>
          </p:cNvSpPr>
          <p:nvPr/>
        </p:nvSpPr>
        <p:spPr bwMode="auto">
          <a:xfrm>
            <a:off x="2800350" y="2552700"/>
            <a:ext cx="1104900" cy="1504950"/>
          </a:xfrm>
          <a:prstGeom prst="rect">
            <a:avLst/>
          </a:prstGeom>
          <a:solidFill>
            <a:schemeClr val="accent1"/>
          </a:solidFill>
          <a:ln w="12700">
            <a:solidFill>
              <a:schemeClr val="bg2"/>
            </a:solidFill>
            <a:miter lim="800000"/>
            <a:headEnd/>
            <a:tailEnd/>
          </a:ln>
          <a:effectLst/>
        </p:spPr>
        <p:txBody>
          <a:bodyPr wrap="none" anchor="ctr"/>
          <a:lstStyle/>
          <a:p>
            <a:pPr algn="ctr"/>
            <a:r>
              <a:rPr lang="es-MX" sz="1400" b="1" dirty="0">
                <a:solidFill>
                  <a:schemeClr val="bg1"/>
                </a:solidFill>
              </a:rPr>
              <a:t>Dispositivo</a:t>
            </a:r>
          </a:p>
          <a:p>
            <a:pPr algn="ctr"/>
            <a:r>
              <a:rPr lang="es-MX" sz="1400" b="1" dirty="0">
                <a:solidFill>
                  <a:schemeClr val="bg1"/>
                </a:solidFill>
              </a:rPr>
              <a:t>De</a:t>
            </a:r>
          </a:p>
          <a:p>
            <a:pPr algn="ctr"/>
            <a:r>
              <a:rPr lang="es-MX" sz="1400" b="1" dirty="0">
                <a:solidFill>
                  <a:schemeClr val="bg1"/>
                </a:solidFill>
              </a:rPr>
              <a:t>Seguridad</a:t>
            </a:r>
          </a:p>
          <a:p>
            <a:pPr algn="ctr"/>
            <a:r>
              <a:rPr lang="es-MX" sz="1400" b="1" dirty="0">
                <a:solidFill>
                  <a:schemeClr val="bg1"/>
                </a:solidFill>
              </a:rPr>
              <a:t>Y Armado</a:t>
            </a:r>
            <a:endParaRPr lang="es-CL" sz="1400" b="1" dirty="0">
              <a:solidFill>
                <a:schemeClr val="bg1"/>
              </a:solidFill>
            </a:endParaRPr>
          </a:p>
        </p:txBody>
      </p:sp>
      <p:sp>
        <p:nvSpPr>
          <p:cNvPr id="18" name="Line 26"/>
          <p:cNvSpPr>
            <a:spLocks noChangeShapeType="1"/>
          </p:cNvSpPr>
          <p:nvPr/>
        </p:nvSpPr>
        <p:spPr bwMode="auto">
          <a:xfrm flipV="1">
            <a:off x="2209800" y="3390900"/>
            <a:ext cx="647700" cy="0"/>
          </a:xfrm>
          <a:prstGeom prst="line">
            <a:avLst/>
          </a:prstGeom>
          <a:noFill/>
          <a:ln w="38100">
            <a:solidFill>
              <a:schemeClr val="hlink"/>
            </a:solidFill>
            <a:round/>
            <a:headEnd/>
            <a:tailEnd type="triangle" w="med" len="med"/>
          </a:ln>
          <a:effectLst/>
        </p:spPr>
        <p:txBody>
          <a:bodyPr wrap="none"/>
          <a:lstStyle/>
          <a:p>
            <a:endParaRPr lang="es-CL"/>
          </a:p>
        </p:txBody>
      </p:sp>
      <p:sp>
        <p:nvSpPr>
          <p:cNvPr id="20" name="Line 26"/>
          <p:cNvSpPr>
            <a:spLocks noChangeShapeType="1"/>
          </p:cNvSpPr>
          <p:nvPr/>
        </p:nvSpPr>
        <p:spPr bwMode="auto">
          <a:xfrm flipV="1">
            <a:off x="3943350" y="3390900"/>
            <a:ext cx="647700" cy="0"/>
          </a:xfrm>
          <a:prstGeom prst="line">
            <a:avLst/>
          </a:prstGeom>
          <a:noFill/>
          <a:ln w="38100">
            <a:solidFill>
              <a:schemeClr val="hlink"/>
            </a:solidFill>
            <a:round/>
            <a:headEnd/>
            <a:tailEnd type="triangle" w="med" len="med"/>
          </a:ln>
          <a:effectLst/>
        </p:spPr>
        <p:txBody>
          <a:bodyPr wrap="none"/>
          <a:lstStyle/>
          <a:p>
            <a:endParaRPr lang="es-CL"/>
          </a:p>
        </p:txBody>
      </p:sp>
      <p:sp>
        <p:nvSpPr>
          <p:cNvPr id="23" name="22 Rectángulo"/>
          <p:cNvSpPr/>
          <p:nvPr/>
        </p:nvSpPr>
        <p:spPr>
          <a:xfrm>
            <a:off x="609600" y="2324100"/>
            <a:ext cx="3524250" cy="2133600"/>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3" name="Rectangle 1028"/>
          <p:cNvSpPr>
            <a:spLocks noChangeArrowheads="1"/>
          </p:cNvSpPr>
          <p:nvPr/>
        </p:nvSpPr>
        <p:spPr bwMode="auto">
          <a:xfrm>
            <a:off x="590550" y="1752600"/>
            <a:ext cx="8020050" cy="4610100"/>
          </a:xfrm>
          <a:prstGeom prst="rect">
            <a:avLst/>
          </a:prstGeom>
          <a:noFill/>
          <a:ln w="38100">
            <a:noFill/>
            <a:miter lim="800000"/>
            <a:headEnd/>
            <a:tailEnd/>
          </a:ln>
        </p:spPr>
        <p:txBody>
          <a:bodyPr wrap="none" anchor="ctr"/>
          <a:lstStyle/>
          <a:p>
            <a:endParaRPr lang="es-CL"/>
          </a:p>
        </p:txBody>
      </p:sp>
      <p:sp>
        <p:nvSpPr>
          <p:cNvPr id="116741" name="Text Box 1029"/>
          <p:cNvSpPr txBox="1">
            <a:spLocks noChangeArrowheads="1"/>
          </p:cNvSpPr>
          <p:nvPr/>
        </p:nvSpPr>
        <p:spPr bwMode="auto">
          <a:xfrm>
            <a:off x="304800" y="1733550"/>
            <a:ext cx="8229600" cy="4862870"/>
          </a:xfrm>
          <a:prstGeom prst="rect">
            <a:avLst/>
          </a:prstGeom>
          <a:noFill/>
          <a:ln w="38100">
            <a:noFill/>
            <a:miter lim="800000"/>
            <a:headEnd/>
            <a:tailEnd/>
          </a:ln>
          <a:effectLst/>
        </p:spPr>
        <p:txBody>
          <a:bodyPr>
            <a:spAutoFit/>
          </a:bodyPr>
          <a:lstStyle/>
          <a:p>
            <a:pPr marL="533400" indent="-533400" algn="just">
              <a:spcBef>
                <a:spcPct val="50000"/>
              </a:spcBef>
              <a:defRPr/>
            </a:pPr>
            <a:r>
              <a:rPr lang="es-MX" sz="2800" b="1" dirty="0">
                <a:solidFill>
                  <a:schemeClr val="tx2"/>
                </a:solidFill>
                <a:latin typeface="Times New Roman" pitchFamily="18" charset="0"/>
              </a:rPr>
              <a:t>a.- </a:t>
            </a:r>
            <a:r>
              <a:rPr lang="es-MX" sz="2800" b="1" u="sng" dirty="0">
                <a:solidFill>
                  <a:srgbClr val="FFFF66"/>
                </a:solidFill>
                <a:effectLst>
                  <a:outerShdw blurRad="38100" dist="38100" dir="2700000" algn="tl">
                    <a:srgbClr val="000000"/>
                  </a:outerShdw>
                </a:effectLst>
                <a:latin typeface="Times New Roman" pitchFamily="18" charset="0"/>
              </a:rPr>
              <a:t>ESPOLETA DE IMPACTO O CONTACTO</a:t>
            </a:r>
            <a:r>
              <a:rPr lang="es-MX" sz="2800" b="1" u="sng" dirty="0">
                <a:solidFill>
                  <a:schemeClr val="tx2"/>
                </a:solidFill>
                <a:latin typeface="Times New Roman" pitchFamily="18" charset="0"/>
              </a:rPr>
              <a:t>:</a:t>
            </a:r>
          </a:p>
          <a:p>
            <a:pPr marL="533400" indent="-533400" algn="just">
              <a:spcBef>
                <a:spcPct val="50000"/>
              </a:spcBef>
              <a:defRPr/>
            </a:pPr>
            <a:r>
              <a:rPr lang="es-MX" sz="2800" b="1" dirty="0">
                <a:solidFill>
                  <a:schemeClr val="tx2"/>
                </a:solidFill>
                <a:latin typeface="Times New Roman" pitchFamily="18" charset="0"/>
              </a:rPr>
              <a:t>      </a:t>
            </a:r>
            <a:r>
              <a:rPr lang="es-MX" sz="2400" b="1" dirty="0">
                <a:solidFill>
                  <a:schemeClr val="tx2"/>
                </a:solidFill>
                <a:latin typeface="Times New Roman" pitchFamily="18" charset="0"/>
              </a:rPr>
              <a:t>ACTIVA LA CABEZA DE COMBATE CUANDO SE PRODUCE EL IMPACTO O ROCE FÍSICO  CON EL BLANCO, SOLO EL CONTACTO DIRECTO LA ACTIVA.</a:t>
            </a:r>
          </a:p>
          <a:p>
            <a:pPr marL="533400" indent="-533400" algn="just">
              <a:spcBef>
                <a:spcPct val="50000"/>
              </a:spcBef>
              <a:defRPr/>
            </a:pPr>
            <a:r>
              <a:rPr lang="es-MX" sz="2400" b="1" dirty="0">
                <a:solidFill>
                  <a:schemeClr val="tx2"/>
                </a:solidFill>
                <a:latin typeface="Times New Roman" pitchFamily="18" charset="0"/>
              </a:rPr>
              <a:t>	</a:t>
            </a:r>
            <a:r>
              <a:rPr lang="es-MX" sz="2400" b="1" dirty="0">
                <a:solidFill>
                  <a:srgbClr val="FFFF00"/>
                </a:solidFill>
                <a:latin typeface="Times New Roman" pitchFamily="18" charset="0"/>
              </a:rPr>
              <a:t>NO DISCRIMINA  </a:t>
            </a:r>
            <a:r>
              <a:rPr lang="es-MX" sz="2400" b="1" dirty="0">
                <a:solidFill>
                  <a:schemeClr val="tx2"/>
                </a:solidFill>
                <a:latin typeface="Times New Roman" pitchFamily="18" charset="0"/>
              </a:rPr>
              <a:t>EL BLANCO QUE DESTRUYE.</a:t>
            </a:r>
          </a:p>
          <a:p>
            <a:pPr marL="533400" indent="-533400" algn="just">
              <a:spcBef>
                <a:spcPct val="50000"/>
              </a:spcBef>
              <a:defRPr/>
            </a:pPr>
            <a:r>
              <a:rPr lang="es-MX" sz="2400" b="1" dirty="0">
                <a:solidFill>
                  <a:schemeClr val="tx2"/>
                </a:solidFill>
                <a:latin typeface="Times New Roman" pitchFamily="18" charset="0"/>
              </a:rPr>
              <a:t>	CASI TODAS LAS ARMAS INCLUYEN ESTE TIPO DE ESPOLETA POR SU SIMPLICIDAD Y EFECTIVIDAD. PUEDEN TENER </a:t>
            </a:r>
            <a:r>
              <a:rPr lang="es-MX" sz="2400" b="1" dirty="0">
                <a:solidFill>
                  <a:srgbClr val="FFFF00"/>
                </a:solidFill>
                <a:latin typeface="Times New Roman" pitchFamily="18" charset="0"/>
              </a:rPr>
              <a:t>RETARDO</a:t>
            </a:r>
            <a:r>
              <a:rPr lang="es-MX" sz="2400" b="1" dirty="0">
                <a:solidFill>
                  <a:schemeClr val="tx2"/>
                </a:solidFill>
                <a:latin typeface="Times New Roman" pitchFamily="18" charset="0"/>
              </a:rPr>
              <a:t> PARA ASEGURAR UNA MAYOR PENETRACIÓN EN EL BLANCO.</a:t>
            </a:r>
          </a:p>
        </p:txBody>
      </p:sp>
      <p:sp>
        <p:nvSpPr>
          <p:cNvPr id="15365" name="Text Box 1030"/>
          <p:cNvSpPr txBox="1">
            <a:spLocks noChangeArrowheads="1"/>
          </p:cNvSpPr>
          <p:nvPr/>
        </p:nvSpPr>
        <p:spPr bwMode="auto">
          <a:xfrm>
            <a:off x="0" y="361950"/>
            <a:ext cx="9144000" cy="519113"/>
          </a:xfrm>
          <a:prstGeom prst="rect">
            <a:avLst/>
          </a:prstGeom>
          <a:noFill/>
          <a:ln w="38100">
            <a:noFill/>
            <a:miter lim="800000"/>
            <a:headEnd/>
            <a:tailEnd/>
          </a:ln>
        </p:spPr>
        <p:txBody>
          <a:bodyPr>
            <a:spAutoFit/>
          </a:bodyPr>
          <a:lstStyle/>
          <a:p>
            <a:pPr marL="533400" indent="-533400" algn="just">
              <a:spcBef>
                <a:spcPct val="50000"/>
              </a:spcBef>
            </a:pPr>
            <a:r>
              <a:rPr lang="es-ES_tradnl" sz="2800" b="1" dirty="0">
                <a:solidFill>
                  <a:schemeClr val="bg1"/>
                </a:solidFill>
                <a:latin typeface="Times New Roman" pitchFamily="18" charset="0"/>
              </a:rPr>
              <a:t>3.- </a:t>
            </a:r>
            <a:r>
              <a:rPr lang="es-ES_tradnl" sz="2800" b="1" u="sng" dirty="0">
                <a:solidFill>
                  <a:schemeClr val="bg1"/>
                </a:solidFill>
                <a:latin typeface="Times New Roman" pitchFamily="18" charset="0"/>
              </a:rPr>
              <a:t>DETECCION Y RECONOCIMIENTO DEL BLANCO</a:t>
            </a:r>
            <a:r>
              <a:rPr lang="es-ES_tradnl" sz="2800" b="1" dirty="0">
                <a:solidFill>
                  <a:schemeClr val="bg1"/>
                </a:solidFill>
                <a:latin typeface="Times New Roman" pitchFamily="18" charset="0"/>
              </a:rPr>
              <a:t>      </a:t>
            </a:r>
          </a:p>
        </p:txBody>
      </p:sp>
      <p:sp>
        <p:nvSpPr>
          <p:cNvPr id="15367" name="Text Box 1033"/>
          <p:cNvSpPr txBox="1">
            <a:spLocks noChangeArrowheads="1"/>
          </p:cNvSpPr>
          <p:nvPr/>
        </p:nvSpPr>
        <p:spPr bwMode="auto">
          <a:xfrm>
            <a:off x="285750" y="1085850"/>
            <a:ext cx="8858250" cy="492443"/>
          </a:xfrm>
          <a:prstGeom prst="rect">
            <a:avLst/>
          </a:prstGeom>
          <a:noFill/>
          <a:ln w="38100">
            <a:noFill/>
            <a:miter lim="800000"/>
            <a:headEnd/>
            <a:tailEnd/>
          </a:ln>
        </p:spPr>
        <p:txBody>
          <a:bodyPr>
            <a:spAutoFit/>
          </a:bodyPr>
          <a:lstStyle/>
          <a:p>
            <a:pPr algn="just">
              <a:spcBef>
                <a:spcPct val="50000"/>
              </a:spcBef>
            </a:pPr>
            <a:r>
              <a:rPr lang="es-MX" sz="2600" b="1" u="sng" dirty="0">
                <a:solidFill>
                  <a:schemeClr val="tx2"/>
                </a:solidFill>
                <a:latin typeface="Times New Roman" pitchFamily="18" charset="0"/>
              </a:rPr>
              <a:t>TIPOS DE SISTEMAS DE DETECCION DEL BLANCO</a:t>
            </a:r>
            <a:endParaRPr lang="es-ES" sz="2600" dirty="0">
              <a:solidFill>
                <a:schemeClr val="tx2"/>
              </a:solidFill>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9448" name="Text Box 8"/>
          <p:cNvSpPr txBox="1">
            <a:spLocks noChangeArrowheads="1"/>
          </p:cNvSpPr>
          <p:nvPr/>
        </p:nvSpPr>
        <p:spPr bwMode="auto">
          <a:xfrm>
            <a:off x="361950" y="228600"/>
            <a:ext cx="8439150" cy="6586418"/>
          </a:xfrm>
          <a:prstGeom prst="rect">
            <a:avLst/>
          </a:prstGeom>
          <a:noFill/>
          <a:ln w="38100">
            <a:noFill/>
            <a:miter lim="800000"/>
            <a:headEnd/>
            <a:tailEnd/>
          </a:ln>
          <a:effectLst/>
        </p:spPr>
        <p:txBody>
          <a:bodyPr>
            <a:spAutoFit/>
          </a:bodyPr>
          <a:lstStyle/>
          <a:p>
            <a:pPr marL="533400" indent="-533400" algn="just">
              <a:spcBef>
                <a:spcPct val="50000"/>
              </a:spcBef>
              <a:defRPr/>
            </a:pPr>
            <a:r>
              <a:rPr lang="es-MX" sz="2800" b="1" dirty="0">
                <a:effectLst>
                  <a:outerShdw blurRad="38100" dist="38100" dir="2700000" algn="tl">
                    <a:srgbClr val="000000"/>
                  </a:outerShdw>
                </a:effectLst>
                <a:latin typeface="Times New Roman" pitchFamily="18" charset="0"/>
              </a:rPr>
              <a:t>b.- </a:t>
            </a:r>
            <a:r>
              <a:rPr lang="es-MX" sz="2800" b="1" u="sng" dirty="0">
                <a:solidFill>
                  <a:srgbClr val="FFFF99"/>
                </a:solidFill>
                <a:effectLst>
                  <a:outerShdw blurRad="38100" dist="38100" dir="2700000" algn="tl">
                    <a:srgbClr val="000000"/>
                  </a:outerShdw>
                </a:effectLst>
                <a:latin typeface="Times New Roman" pitchFamily="18" charset="0"/>
              </a:rPr>
              <a:t>ESPOLETA   DE   TIEMPO   O  CON TEMPO-RIZADOR (PASIVA)</a:t>
            </a:r>
          </a:p>
          <a:p>
            <a:pPr marL="533400" indent="-533400" algn="just">
              <a:spcBef>
                <a:spcPct val="50000"/>
              </a:spcBef>
              <a:defRPr/>
            </a:pPr>
            <a:r>
              <a:rPr lang="es-MX" sz="2800" b="1" dirty="0">
                <a:solidFill>
                  <a:schemeClr val="tx2"/>
                </a:solidFill>
                <a:latin typeface="Times New Roman" pitchFamily="18" charset="0"/>
              </a:rPr>
              <a:t>      </a:t>
            </a:r>
            <a:r>
              <a:rPr lang="es-MX" sz="2400" b="1" dirty="0">
                <a:solidFill>
                  <a:schemeClr val="tx2"/>
                </a:solidFill>
                <a:latin typeface="Times New Roman" pitchFamily="18" charset="0"/>
              </a:rPr>
              <a:t>ACTIVA  LA CARGA DE COMBATE DESPUES DE PASAR UN TIEMPO FIJO O AJUSTABLE. (El tiempo se cuenta después de armar la espoleta) EL  TIEMPO ES AJUSTADO POR EL ARTILLERO BASADO EN EL CALCULO DEL MOMENTO EN QUE EL BLANCO ESTARÁ DENTRO DEL VOLUMEN DE DAÑOS DE  LA CABEZA DE COMBATE.</a:t>
            </a:r>
          </a:p>
          <a:p>
            <a:pPr marL="533400" indent="-533400" algn="just">
              <a:spcBef>
                <a:spcPct val="50000"/>
              </a:spcBef>
              <a:defRPr/>
            </a:pPr>
            <a:r>
              <a:rPr lang="es-MX" sz="2400" b="1" dirty="0">
                <a:solidFill>
                  <a:schemeClr val="tx2"/>
                </a:solidFill>
                <a:latin typeface="Times New Roman" pitchFamily="18" charset="0"/>
              </a:rPr>
              <a:t> (EJ. ESPOLETAS MECANICAS DE TIEMPO O CRONÓMETRO  DIGITAL, USADAS EN GRANADAS ILUMINANTES, CHAFF,   BOMBAS DE AVIACIÓN CON RETARDO. LA FUNCIÓN DE AUTODESTRUCCIÓN DE ALGUNA MUNICIÓN SE ACTIVA POR UN PIROTECNICO ASOCIADO A TIEMPO DE VUELO.)</a:t>
            </a:r>
            <a:endParaRPr lang="es-ES" sz="2400" b="1" dirty="0">
              <a:solidFill>
                <a:schemeClr val="tx2"/>
              </a:solidFill>
              <a:latin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1496" name="Text Box 8"/>
          <p:cNvSpPr txBox="1">
            <a:spLocks noChangeArrowheads="1"/>
          </p:cNvSpPr>
          <p:nvPr/>
        </p:nvSpPr>
        <p:spPr bwMode="auto">
          <a:xfrm>
            <a:off x="304800" y="781050"/>
            <a:ext cx="8496300" cy="5601533"/>
          </a:xfrm>
          <a:prstGeom prst="rect">
            <a:avLst/>
          </a:prstGeom>
          <a:noFill/>
          <a:ln w="38100">
            <a:noFill/>
            <a:miter lim="800000"/>
            <a:headEnd/>
            <a:tailEnd/>
          </a:ln>
          <a:effectLst/>
        </p:spPr>
        <p:txBody>
          <a:bodyPr>
            <a:spAutoFit/>
          </a:bodyPr>
          <a:lstStyle/>
          <a:p>
            <a:pPr marL="723900" indent="-723900" algn="just">
              <a:spcBef>
                <a:spcPct val="50000"/>
              </a:spcBef>
              <a:defRPr/>
            </a:pPr>
            <a:r>
              <a:rPr lang="es-MX" sz="2800" b="1" dirty="0">
                <a:solidFill>
                  <a:srgbClr val="FFFF99"/>
                </a:solidFill>
                <a:effectLst>
                  <a:outerShdw blurRad="38100" dist="38100" dir="2700000" algn="tl">
                    <a:srgbClr val="000000"/>
                  </a:outerShdw>
                </a:effectLst>
                <a:latin typeface="Times New Roman" pitchFamily="18" charset="0"/>
              </a:rPr>
              <a:t>c.-   </a:t>
            </a:r>
            <a:r>
              <a:rPr lang="es-MX" sz="2800" b="1" u="sng" dirty="0">
                <a:solidFill>
                  <a:srgbClr val="FFFF99"/>
                </a:solidFill>
                <a:effectLst>
                  <a:outerShdw blurRad="38100" dist="38100" dir="2700000" algn="tl">
                    <a:srgbClr val="000000"/>
                  </a:outerShdw>
                </a:effectLst>
                <a:latin typeface="Times New Roman" pitchFamily="18" charset="0"/>
              </a:rPr>
              <a:t>ESPOLETA DE PROXIMIDAD</a:t>
            </a:r>
            <a:r>
              <a:rPr lang="es-MX" sz="2800" b="1" dirty="0">
                <a:solidFill>
                  <a:schemeClr val="tx2"/>
                </a:solidFill>
                <a:latin typeface="Times New Roman" pitchFamily="18" charset="0"/>
              </a:rPr>
              <a:t>: </a:t>
            </a:r>
          </a:p>
          <a:p>
            <a:pPr marL="723900" indent="-723900" algn="just">
              <a:spcBef>
                <a:spcPct val="50000"/>
              </a:spcBef>
              <a:defRPr/>
            </a:pPr>
            <a:r>
              <a:rPr lang="es-MX" sz="2800" b="1" dirty="0">
                <a:solidFill>
                  <a:schemeClr val="tx2"/>
                </a:solidFill>
                <a:latin typeface="Times New Roman" pitchFamily="18" charset="0"/>
              </a:rPr>
              <a:t>	</a:t>
            </a:r>
            <a:r>
              <a:rPr lang="es-MX" sz="2400" b="1" dirty="0">
                <a:solidFill>
                  <a:schemeClr val="tx2"/>
                </a:solidFill>
                <a:latin typeface="Times New Roman" pitchFamily="18" charset="0"/>
              </a:rPr>
              <a:t>SE ACTIVA A CIERTA DISTANCIA DEL BLANCO, AL DETECTAR ALGUNA DE SUS CARACTERISTICAS FÍSICAS O SEÑALES QUE INDICAN LA PRESENCIA CERCANA DE ÉSTE Y QUE EJERCE INFLUENCIA SOBRE LA ESPOLETA. ( Activa o Pasiva)</a:t>
            </a:r>
          </a:p>
          <a:p>
            <a:pPr marL="723900" indent="-723900" algn="just">
              <a:spcBef>
                <a:spcPct val="50000"/>
              </a:spcBef>
              <a:defRPr/>
            </a:pPr>
            <a:r>
              <a:rPr lang="es-MX" sz="2400" b="1" dirty="0">
                <a:solidFill>
                  <a:schemeClr val="tx2"/>
                </a:solidFill>
                <a:latin typeface="Times New Roman" pitchFamily="18" charset="0"/>
              </a:rPr>
              <a:t>	NO REQUIERE CONTACTO FÍSICO CON EL BLANCO.  </a:t>
            </a:r>
          </a:p>
          <a:p>
            <a:pPr marL="723900" indent="-723900" algn="just">
              <a:spcBef>
                <a:spcPct val="50000"/>
              </a:spcBef>
              <a:defRPr/>
            </a:pPr>
            <a:r>
              <a:rPr lang="es-MX" sz="2400" b="1" dirty="0">
                <a:solidFill>
                  <a:schemeClr val="tx2"/>
                </a:solidFill>
                <a:latin typeface="Times New Roman" pitchFamily="18" charset="0"/>
              </a:rPr>
              <a:t>	EJEMPLOS: ESPOLETA V.T., ESPOLETA CON SENSOR INFRARROJO (TÉRMICA), ESPOLETA ACÚSTICA ACTIVA Y PASIVA, ESPOLETA DE INFLUENCIA MAGNÉTICA  Y ESPOLETA HIDROESTÁTICA ( Presión)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1496" name="Text Box 8"/>
          <p:cNvSpPr txBox="1">
            <a:spLocks noChangeArrowheads="1"/>
          </p:cNvSpPr>
          <p:nvPr/>
        </p:nvSpPr>
        <p:spPr bwMode="auto">
          <a:xfrm>
            <a:off x="304800" y="781050"/>
            <a:ext cx="8496300" cy="5232202"/>
          </a:xfrm>
          <a:prstGeom prst="rect">
            <a:avLst/>
          </a:prstGeom>
          <a:noFill/>
          <a:ln w="38100">
            <a:noFill/>
            <a:miter lim="800000"/>
            <a:headEnd/>
            <a:tailEnd/>
          </a:ln>
          <a:effectLst/>
        </p:spPr>
        <p:txBody>
          <a:bodyPr>
            <a:spAutoFit/>
          </a:bodyPr>
          <a:lstStyle/>
          <a:p>
            <a:pPr marL="723900" indent="-723900" algn="just">
              <a:spcBef>
                <a:spcPct val="50000"/>
              </a:spcBef>
              <a:defRPr/>
            </a:pPr>
            <a:r>
              <a:rPr lang="es-MX" sz="2800" b="1" dirty="0">
                <a:solidFill>
                  <a:srgbClr val="FFFF99"/>
                </a:solidFill>
                <a:effectLst>
                  <a:outerShdw blurRad="38100" dist="38100" dir="2700000" algn="tl">
                    <a:srgbClr val="000000"/>
                  </a:outerShdw>
                </a:effectLst>
                <a:latin typeface="Times New Roman" pitchFamily="18" charset="0"/>
              </a:rPr>
              <a:t>d.-   </a:t>
            </a:r>
            <a:r>
              <a:rPr lang="es-MX" sz="2800" b="1" u="sng" dirty="0">
                <a:solidFill>
                  <a:srgbClr val="FFFF99"/>
                </a:solidFill>
                <a:effectLst>
                  <a:outerShdw blurRad="38100" dist="38100" dir="2700000" algn="tl">
                    <a:srgbClr val="000000"/>
                  </a:outerShdw>
                </a:effectLst>
                <a:latin typeface="Times New Roman" pitchFamily="18" charset="0"/>
              </a:rPr>
              <a:t>ESPOLETA AMBIENTAL</a:t>
            </a:r>
            <a:r>
              <a:rPr lang="es-MX" sz="2800" b="1" dirty="0">
                <a:solidFill>
                  <a:schemeClr val="tx2"/>
                </a:solidFill>
                <a:latin typeface="Times New Roman" pitchFamily="18" charset="0"/>
              </a:rPr>
              <a:t>: </a:t>
            </a:r>
          </a:p>
          <a:p>
            <a:pPr marL="723900" indent="-723900" algn="just">
              <a:spcBef>
                <a:spcPct val="50000"/>
              </a:spcBef>
              <a:defRPr/>
            </a:pPr>
            <a:r>
              <a:rPr lang="es-MX" sz="2800" b="1" dirty="0">
                <a:solidFill>
                  <a:schemeClr val="tx2"/>
                </a:solidFill>
                <a:latin typeface="Times New Roman" pitchFamily="18" charset="0"/>
              </a:rPr>
              <a:t>	</a:t>
            </a:r>
            <a:r>
              <a:rPr lang="es-MX" sz="2400" b="1" dirty="0">
                <a:solidFill>
                  <a:schemeClr val="tx2"/>
                </a:solidFill>
                <a:latin typeface="Times New Roman" pitchFamily="18" charset="0"/>
              </a:rPr>
              <a:t>ACTIVA LA CABEZA DE COMBATE AL DETECTAR CAMBIOS EN EL MEDIO AMBIENTE QUE LA RODEA.  </a:t>
            </a:r>
            <a:r>
              <a:rPr lang="es-MX" sz="2400" b="1" dirty="0">
                <a:solidFill>
                  <a:srgbClr val="FFFF00"/>
                </a:solidFill>
                <a:latin typeface="Times New Roman" pitchFamily="18" charset="0"/>
              </a:rPr>
              <a:t>NO DETECTA  EL BLANCO OBJETIVO</a:t>
            </a:r>
            <a:r>
              <a:rPr lang="es-MX" sz="2400" b="1" dirty="0">
                <a:solidFill>
                  <a:schemeClr val="tx2"/>
                </a:solidFill>
                <a:latin typeface="Times New Roman" pitchFamily="18" charset="0"/>
              </a:rPr>
              <a:t>.</a:t>
            </a:r>
          </a:p>
          <a:p>
            <a:pPr marL="723900" indent="-723900" algn="just">
              <a:spcBef>
                <a:spcPct val="50000"/>
              </a:spcBef>
              <a:defRPr/>
            </a:pPr>
            <a:r>
              <a:rPr lang="es-MX" sz="2400" b="1" dirty="0">
                <a:solidFill>
                  <a:schemeClr val="tx2"/>
                </a:solidFill>
                <a:latin typeface="Times New Roman" pitchFamily="18" charset="0"/>
              </a:rPr>
              <a:t>	LA MAGNITUD O INTENSIDAD DEL CAMBIO DETECTADO, SIRVE PARA GRADUAR EL MOMENTO EN QUE SE ACTIVE LA CABEZA DE COMBATE. </a:t>
            </a:r>
          </a:p>
          <a:p>
            <a:pPr marL="723900" indent="-723900" algn="just">
              <a:spcBef>
                <a:spcPct val="50000"/>
              </a:spcBef>
              <a:defRPr/>
            </a:pPr>
            <a:r>
              <a:rPr lang="es-MX" sz="2400" b="1" dirty="0">
                <a:solidFill>
                  <a:schemeClr val="tx2"/>
                </a:solidFill>
                <a:latin typeface="Times New Roman" pitchFamily="18" charset="0"/>
              </a:rPr>
              <a:t>	EJEMPLOS: ESPOLETA HIDROESTÁTICA DE UNA CARGA DE PROFUNDIDAD (1 atmósfera cada 10 mts.) ESPOLETA  BAROMÉTRICA DE BOMBA DE AVIACIÓN ( Presión atmosférica)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6068" name="Text Box 4"/>
          <p:cNvSpPr txBox="1">
            <a:spLocks noChangeArrowheads="1"/>
          </p:cNvSpPr>
          <p:nvPr/>
        </p:nvSpPr>
        <p:spPr bwMode="auto">
          <a:xfrm>
            <a:off x="381000" y="-133350"/>
            <a:ext cx="8001000" cy="762000"/>
          </a:xfrm>
          <a:prstGeom prst="rect">
            <a:avLst/>
          </a:prstGeom>
          <a:noFill/>
          <a:ln w="38100">
            <a:noFill/>
            <a:miter lim="800000"/>
            <a:headEnd/>
            <a:tailEnd/>
          </a:ln>
          <a:effectLst/>
        </p:spPr>
        <p:txBody>
          <a:bodyPr>
            <a:spAutoFit/>
          </a:bodyPr>
          <a:lstStyle/>
          <a:p>
            <a:pPr algn="ctr">
              <a:spcBef>
                <a:spcPct val="50000"/>
              </a:spcBef>
              <a:defRPr/>
            </a:pPr>
            <a:r>
              <a:rPr lang="en-US" sz="4400" b="1" u="sng" dirty="0">
                <a:solidFill>
                  <a:schemeClr val="tx2"/>
                </a:solidFill>
                <a:effectLst>
                  <a:outerShdw blurRad="38100" dist="38100" dir="2700000" algn="tl">
                    <a:srgbClr val="000000"/>
                  </a:outerShdw>
                </a:effectLst>
                <a:latin typeface="Times New Roman" pitchFamily="18" charset="0"/>
              </a:rPr>
              <a:t>ESPOLETAS</a:t>
            </a:r>
            <a:endParaRPr lang="es-ES" sz="4400" b="1" u="sng" dirty="0">
              <a:solidFill>
                <a:schemeClr val="tx2"/>
              </a:solidFill>
              <a:effectLst>
                <a:outerShdw blurRad="38100" dist="38100" dir="2700000" algn="tl">
                  <a:srgbClr val="000000"/>
                </a:outerShdw>
              </a:effectLst>
              <a:latin typeface="Times New Roman" pitchFamily="18" charset="0"/>
            </a:endParaRPr>
          </a:p>
        </p:txBody>
      </p:sp>
      <p:sp>
        <p:nvSpPr>
          <p:cNvPr id="216071" name="Text Box 7"/>
          <p:cNvSpPr txBox="1">
            <a:spLocks noChangeArrowheads="1"/>
          </p:cNvSpPr>
          <p:nvPr/>
        </p:nvSpPr>
        <p:spPr bwMode="auto">
          <a:xfrm>
            <a:off x="-57150" y="819150"/>
            <a:ext cx="9144000" cy="579438"/>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dirty="0">
                <a:solidFill>
                  <a:schemeClr val="bg1"/>
                </a:solidFill>
                <a:effectLst>
                  <a:outerShdw blurRad="38100" dist="38100" dir="2700000" algn="tl">
                    <a:srgbClr val="000000"/>
                  </a:outerShdw>
                </a:effectLst>
                <a:latin typeface="Times New Roman" pitchFamily="18" charset="0"/>
              </a:rPr>
              <a:t>4.- </a:t>
            </a:r>
            <a:r>
              <a:rPr lang="es-MX" sz="3200" b="1" u="sng" dirty="0">
                <a:solidFill>
                  <a:schemeClr val="bg1"/>
                </a:solidFill>
                <a:effectLst>
                  <a:outerShdw blurRad="38100" dist="38100" dir="2700000" algn="tl">
                    <a:srgbClr val="000000"/>
                  </a:outerShdw>
                </a:effectLst>
                <a:latin typeface="Times New Roman" pitchFamily="18" charset="0"/>
              </a:rPr>
              <a:t>ESPOLETAS  DE  PROXIMIDAD</a:t>
            </a:r>
            <a:endParaRPr lang="es-ES" sz="3200" b="1" u="sng" dirty="0">
              <a:solidFill>
                <a:schemeClr val="bg1"/>
              </a:solidFill>
              <a:effectLst>
                <a:outerShdw blurRad="38100" dist="38100" dir="2700000" algn="tl">
                  <a:srgbClr val="000000"/>
                </a:outerShdw>
              </a:effectLst>
              <a:latin typeface="Times New Roman" pitchFamily="18" charset="0"/>
            </a:endParaRPr>
          </a:p>
        </p:txBody>
      </p:sp>
      <p:sp>
        <p:nvSpPr>
          <p:cNvPr id="22532" name="Text Box 8"/>
          <p:cNvSpPr txBox="1">
            <a:spLocks noChangeArrowheads="1"/>
          </p:cNvSpPr>
          <p:nvPr/>
        </p:nvSpPr>
        <p:spPr bwMode="auto">
          <a:xfrm>
            <a:off x="361950" y="1600200"/>
            <a:ext cx="8629650" cy="4708981"/>
          </a:xfrm>
          <a:prstGeom prst="rect">
            <a:avLst/>
          </a:prstGeom>
          <a:noFill/>
          <a:ln w="38100">
            <a:noFill/>
            <a:miter lim="800000"/>
            <a:headEnd/>
            <a:tailEnd/>
          </a:ln>
        </p:spPr>
        <p:txBody>
          <a:bodyPr wrap="square">
            <a:spAutoFit/>
          </a:bodyPr>
          <a:lstStyle/>
          <a:p>
            <a:pPr algn="just">
              <a:spcBef>
                <a:spcPct val="50000"/>
              </a:spcBef>
            </a:pPr>
            <a:r>
              <a:rPr lang="es-MX" sz="2400" b="1" dirty="0">
                <a:solidFill>
                  <a:schemeClr val="tx2"/>
                </a:solidFill>
                <a:latin typeface="Times New Roman" pitchFamily="18" charset="0"/>
              </a:rPr>
              <a:t>SON LAS DE MAYOR EMPLEO EN LAS ARMAS NAVALES</a:t>
            </a:r>
          </a:p>
          <a:p>
            <a:pPr algn="just">
              <a:spcBef>
                <a:spcPct val="50000"/>
              </a:spcBef>
            </a:pPr>
            <a:r>
              <a:rPr lang="es-MX" sz="2400" b="1" dirty="0">
                <a:solidFill>
                  <a:schemeClr val="tx2"/>
                </a:solidFill>
                <a:latin typeface="Times New Roman" pitchFamily="18" charset="0"/>
              </a:rPr>
              <a:t>SE ACTIVAN POR ALGUNA SEÑAL  EMITIDA POR EL BLANCO:</a:t>
            </a:r>
          </a:p>
          <a:p>
            <a:pPr algn="just">
              <a:spcBef>
                <a:spcPct val="50000"/>
              </a:spcBef>
            </a:pPr>
            <a:r>
              <a:rPr lang="es-MX" sz="2400" b="1" dirty="0">
                <a:solidFill>
                  <a:schemeClr val="tx2"/>
                </a:solidFill>
                <a:latin typeface="Times New Roman" pitchFamily="18" charset="0"/>
              </a:rPr>
              <a:t>a.-SEÑAL DE RADIO REFLEJADA EN EL  BLANCO.</a:t>
            </a:r>
          </a:p>
          <a:p>
            <a:pPr algn="just">
              <a:spcBef>
                <a:spcPct val="50000"/>
              </a:spcBef>
            </a:pPr>
            <a:r>
              <a:rPr lang="es-MX" sz="2400" b="1" dirty="0">
                <a:solidFill>
                  <a:schemeClr val="tx2"/>
                </a:solidFill>
                <a:latin typeface="Times New Roman" pitchFamily="18" charset="0"/>
              </a:rPr>
              <a:t>b.- CAMPO MAGNETICO. (Perturbación magnética)</a:t>
            </a:r>
          </a:p>
          <a:p>
            <a:pPr algn="just">
              <a:spcBef>
                <a:spcPct val="50000"/>
              </a:spcBef>
            </a:pPr>
            <a:r>
              <a:rPr lang="es-MX" sz="2400" b="1" dirty="0">
                <a:solidFill>
                  <a:schemeClr val="tx2"/>
                </a:solidFill>
                <a:latin typeface="Times New Roman" pitchFamily="18" charset="0"/>
              </a:rPr>
              <a:t>c.- EMISION IR.</a:t>
            </a:r>
          </a:p>
          <a:p>
            <a:pPr algn="just">
              <a:spcBef>
                <a:spcPct val="50000"/>
              </a:spcBef>
            </a:pPr>
            <a:r>
              <a:rPr lang="es-MX" sz="2400" b="1" dirty="0">
                <a:solidFill>
                  <a:schemeClr val="tx2"/>
                </a:solidFill>
                <a:latin typeface="Times New Roman" pitchFamily="18" charset="0"/>
              </a:rPr>
              <a:t>d.- CAMBIO DE PRESION. (Efecto </a:t>
            </a:r>
            <a:r>
              <a:rPr lang="es-MX" sz="2400" b="1" dirty="0" err="1">
                <a:solidFill>
                  <a:schemeClr val="tx2"/>
                </a:solidFill>
                <a:latin typeface="Times New Roman" pitchFamily="18" charset="0"/>
              </a:rPr>
              <a:t>Bernoulli</a:t>
            </a:r>
            <a:r>
              <a:rPr lang="es-MX" sz="2400" b="1" dirty="0">
                <a:solidFill>
                  <a:schemeClr val="tx2"/>
                </a:solidFill>
                <a:latin typeface="Times New Roman" pitchFamily="18" charset="0"/>
              </a:rPr>
              <a:t>)</a:t>
            </a:r>
          </a:p>
          <a:p>
            <a:pPr algn="just">
              <a:spcBef>
                <a:spcPct val="50000"/>
              </a:spcBef>
            </a:pPr>
            <a:r>
              <a:rPr lang="es-MX" sz="2400" b="1" dirty="0">
                <a:solidFill>
                  <a:schemeClr val="tx2"/>
                </a:solidFill>
                <a:latin typeface="Times New Roman" pitchFamily="18" charset="0"/>
              </a:rPr>
              <a:t>e.- IMPULSO ACUSTICO.</a:t>
            </a:r>
          </a:p>
          <a:p>
            <a:pPr algn="just">
              <a:spcBef>
                <a:spcPct val="50000"/>
              </a:spcBef>
            </a:pPr>
            <a:endParaRPr lang="es-ES" sz="2400" b="1" dirty="0">
              <a:solidFill>
                <a:schemeClr val="tx2"/>
              </a:solidFill>
              <a:latin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44" name="Text Box 4"/>
          <p:cNvSpPr txBox="1">
            <a:spLocks noChangeArrowheads="1"/>
          </p:cNvSpPr>
          <p:nvPr/>
        </p:nvSpPr>
        <p:spPr bwMode="auto">
          <a:xfrm>
            <a:off x="1752600" y="0"/>
            <a:ext cx="6800850" cy="641350"/>
          </a:xfrm>
          <a:prstGeom prst="rect">
            <a:avLst/>
          </a:prstGeom>
          <a:noFill/>
          <a:ln w="38100">
            <a:noFill/>
            <a:miter lim="800000"/>
            <a:headEnd/>
            <a:tailEnd/>
          </a:ln>
          <a:effectLst/>
        </p:spPr>
        <p:txBody>
          <a:bodyPr>
            <a:spAutoFit/>
          </a:bodyPr>
          <a:lstStyle/>
          <a:p>
            <a:pPr algn="just">
              <a:spcBef>
                <a:spcPct val="50000"/>
              </a:spcBef>
              <a:defRPr/>
            </a:pPr>
            <a:endParaRPr lang="es-CL" sz="3600" b="1" u="sng">
              <a:solidFill>
                <a:schemeClr val="tx2"/>
              </a:solidFill>
              <a:effectLst>
                <a:outerShdw blurRad="38100" dist="38100" dir="2700000" algn="tl">
                  <a:srgbClr val="000000"/>
                </a:outerShdw>
              </a:effectLst>
              <a:latin typeface="Times New Roman" pitchFamily="18" charset="0"/>
            </a:endParaRPr>
          </a:p>
        </p:txBody>
      </p:sp>
      <p:sp>
        <p:nvSpPr>
          <p:cNvPr id="215045" name="Text Box 5"/>
          <p:cNvSpPr txBox="1">
            <a:spLocks noChangeArrowheads="1"/>
          </p:cNvSpPr>
          <p:nvPr/>
        </p:nvSpPr>
        <p:spPr bwMode="auto">
          <a:xfrm>
            <a:off x="-57150" y="666750"/>
            <a:ext cx="9144000" cy="1066800"/>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dirty="0">
                <a:solidFill>
                  <a:srgbClr val="FFFF99"/>
                </a:solidFill>
                <a:effectLst>
                  <a:outerShdw blurRad="38100" dist="38100" dir="2700000" algn="tl">
                    <a:srgbClr val="000000"/>
                  </a:outerShdw>
                </a:effectLst>
                <a:latin typeface="Times New Roman" pitchFamily="18" charset="0"/>
              </a:rPr>
              <a:t>a.-  </a:t>
            </a:r>
            <a:r>
              <a:rPr lang="es-MX" sz="3200" b="1" u="sng" dirty="0">
                <a:solidFill>
                  <a:srgbClr val="FFFF99"/>
                </a:solidFill>
                <a:effectLst>
                  <a:outerShdw blurRad="38100" dist="38100" dir="2700000" algn="tl">
                    <a:srgbClr val="000000"/>
                  </a:outerShdw>
                </a:effectLst>
                <a:latin typeface="Times New Roman" pitchFamily="18" charset="0"/>
              </a:rPr>
              <a:t>ESPOLETAS DE PROXIMIDAD ELECTRO-MAGNETICAS Ó V.T.</a:t>
            </a:r>
            <a:endParaRPr lang="es-ES" sz="3200" b="1" u="sng" dirty="0">
              <a:solidFill>
                <a:srgbClr val="FFFF99"/>
              </a:solidFill>
              <a:effectLst>
                <a:outerShdw blurRad="38100" dist="38100" dir="2700000" algn="tl">
                  <a:srgbClr val="000000"/>
                </a:outerShdw>
              </a:effectLst>
              <a:latin typeface="Times New Roman" pitchFamily="18" charset="0"/>
            </a:endParaRPr>
          </a:p>
        </p:txBody>
      </p:sp>
      <p:sp>
        <p:nvSpPr>
          <p:cNvPr id="23556" name="Text Box 6"/>
          <p:cNvSpPr txBox="1">
            <a:spLocks noChangeArrowheads="1"/>
          </p:cNvSpPr>
          <p:nvPr/>
        </p:nvSpPr>
        <p:spPr bwMode="auto">
          <a:xfrm>
            <a:off x="628650" y="1524000"/>
            <a:ext cx="8401050" cy="3860800"/>
          </a:xfrm>
          <a:prstGeom prst="rect">
            <a:avLst/>
          </a:prstGeom>
          <a:noFill/>
          <a:ln w="38100">
            <a:noFill/>
            <a:miter lim="800000"/>
            <a:headEnd/>
            <a:tailEnd/>
          </a:ln>
        </p:spPr>
        <p:txBody>
          <a:bodyPr>
            <a:spAutoFit/>
          </a:bodyPr>
          <a:lstStyle/>
          <a:p>
            <a:pPr marL="361950" indent="-361950" algn="just">
              <a:spcBef>
                <a:spcPct val="50000"/>
              </a:spcBef>
            </a:pPr>
            <a:endParaRPr lang="es-MX" sz="900" dirty="0">
              <a:solidFill>
                <a:schemeClr val="tx2"/>
              </a:solidFill>
              <a:latin typeface="Times New Roman" pitchFamily="18" charset="0"/>
            </a:endParaRPr>
          </a:p>
          <a:p>
            <a:pPr marL="361950" indent="-361950" algn="just">
              <a:spcBef>
                <a:spcPct val="50000"/>
              </a:spcBef>
              <a:buFontTx/>
              <a:buChar char="-"/>
            </a:pPr>
            <a:r>
              <a:rPr lang="es-MX" sz="2800" b="1" dirty="0">
                <a:solidFill>
                  <a:schemeClr val="tx2"/>
                </a:solidFill>
                <a:latin typeface="Times New Roman" pitchFamily="18" charset="0"/>
              </a:rPr>
              <a:t>DESARROLLADAS EN II G.M POR UK. Y LUEGO POR U.S.A.</a:t>
            </a:r>
          </a:p>
          <a:p>
            <a:pPr marL="361950" indent="-361950" algn="just">
              <a:spcBef>
                <a:spcPct val="50000"/>
              </a:spcBef>
              <a:buFontTx/>
              <a:buChar char="-"/>
            </a:pPr>
            <a:r>
              <a:rPr lang="es-MX" sz="2800" b="1" dirty="0">
                <a:solidFill>
                  <a:schemeClr val="tx2"/>
                </a:solidFill>
                <a:latin typeface="Times New Roman" pitchFamily="18" charset="0"/>
              </a:rPr>
              <a:t>IDEA ES AUMENTAR TAMAÑO VIRTUAL DEL BLANCO HASTA 10 VECES AL NO SER NECESARIO IMPACTARLO PARA ACTIVAR LA CABEZA DE COMBATE</a:t>
            </a:r>
          </a:p>
          <a:p>
            <a:pPr marL="361950" indent="-361950" algn="just">
              <a:spcBef>
                <a:spcPct val="50000"/>
              </a:spcBef>
            </a:pPr>
            <a:endParaRPr lang="es-ES" sz="2800" b="1" dirty="0">
              <a:solidFill>
                <a:schemeClr val="tx2"/>
              </a:solidFill>
              <a:latin typeface="Times New Roman" pitchFamily="18" charset="0"/>
            </a:endParaRPr>
          </a:p>
        </p:txBody>
      </p:sp>
      <p:sp>
        <p:nvSpPr>
          <p:cNvPr id="215047" name="Text Box 7"/>
          <p:cNvSpPr txBox="1">
            <a:spLocks noChangeArrowheads="1"/>
          </p:cNvSpPr>
          <p:nvPr/>
        </p:nvSpPr>
        <p:spPr bwMode="auto">
          <a:xfrm>
            <a:off x="933450" y="-114300"/>
            <a:ext cx="8001000" cy="762000"/>
          </a:xfrm>
          <a:prstGeom prst="rect">
            <a:avLst/>
          </a:prstGeom>
          <a:noFill/>
          <a:ln w="38100">
            <a:noFill/>
            <a:miter lim="800000"/>
            <a:headEnd/>
            <a:tailEnd/>
          </a:ln>
          <a:effectLst/>
        </p:spPr>
        <p:txBody>
          <a:bodyPr>
            <a:spAutoFit/>
          </a:bodyPr>
          <a:lstStyle/>
          <a:p>
            <a:pPr algn="ctr">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endParaRPr lang="es-ES" sz="4400" b="1" u="sng">
              <a:solidFill>
                <a:schemeClr val="tx2"/>
              </a:solidFill>
              <a:effectLst>
                <a:outerShdw blurRad="38100" dist="38100" dir="2700000" algn="tl">
                  <a:srgbClr val="000000"/>
                </a:outerShdw>
              </a:effectLst>
              <a:latin typeface="Times New Roman" pitchFamily="18" charset="0"/>
            </a:endParaRPr>
          </a:p>
        </p:txBody>
      </p:sp>
      <p:sp>
        <p:nvSpPr>
          <p:cNvPr id="23558" name="Text Box 8"/>
          <p:cNvSpPr txBox="1">
            <a:spLocks noChangeArrowheads="1"/>
          </p:cNvSpPr>
          <p:nvPr/>
        </p:nvSpPr>
        <p:spPr bwMode="auto">
          <a:xfrm>
            <a:off x="361950" y="5219700"/>
            <a:ext cx="8420100" cy="800100"/>
          </a:xfrm>
          <a:prstGeom prst="rect">
            <a:avLst/>
          </a:prstGeom>
          <a:noFill/>
          <a:ln w="38100">
            <a:solidFill>
              <a:schemeClr val="tx2"/>
            </a:solidFill>
            <a:miter lim="800000"/>
            <a:headEnd/>
            <a:tailEnd/>
          </a:ln>
        </p:spPr>
        <p:txBody>
          <a:bodyPr>
            <a:spAutoFit/>
          </a:bodyPr>
          <a:lstStyle/>
          <a:p>
            <a:pPr algn="ctr">
              <a:spcBef>
                <a:spcPct val="50000"/>
              </a:spcBef>
            </a:pPr>
            <a:r>
              <a:rPr lang="es-MX" sz="4400" b="1">
                <a:solidFill>
                  <a:schemeClr val="tx2"/>
                </a:solidFill>
                <a:latin typeface="Times New Roman" pitchFamily="18" charset="0"/>
              </a:rPr>
              <a:t>V.T. = VARIABLE TIME</a:t>
            </a:r>
            <a:endParaRPr lang="es-ES" sz="4400" b="1">
              <a:solidFill>
                <a:schemeClr val="tx2"/>
              </a:solidFill>
              <a:latin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7330" name="Text Box 2"/>
          <p:cNvSpPr txBox="1">
            <a:spLocks noChangeArrowheads="1"/>
          </p:cNvSpPr>
          <p:nvPr/>
        </p:nvSpPr>
        <p:spPr bwMode="auto">
          <a:xfrm>
            <a:off x="381000" y="-114300"/>
            <a:ext cx="8763000" cy="1569660"/>
          </a:xfrm>
          <a:prstGeom prst="rect">
            <a:avLst/>
          </a:prstGeom>
          <a:noFill/>
          <a:ln w="38100">
            <a:noFill/>
            <a:miter lim="800000"/>
            <a:headEnd/>
            <a:tailEnd/>
          </a:ln>
          <a:effectLst/>
        </p:spPr>
        <p:txBody>
          <a:bodyPr>
            <a:spAutoFit/>
          </a:bodyPr>
          <a:lstStyle/>
          <a:p>
            <a:pPr algn="ctr">
              <a:spcBef>
                <a:spcPct val="50000"/>
              </a:spcBef>
              <a:defRPr/>
            </a:pPr>
            <a:r>
              <a:rPr lang="en-US" sz="3200" b="1" u="sng" dirty="0">
                <a:solidFill>
                  <a:schemeClr val="tx2"/>
                </a:solidFill>
                <a:effectLst>
                  <a:outerShdw blurRad="38100" dist="38100" dir="2700000" algn="tl">
                    <a:srgbClr val="000000"/>
                  </a:outerShdw>
                </a:effectLst>
                <a:latin typeface="Times New Roman" pitchFamily="18" charset="0"/>
              </a:rPr>
              <a:t>CLASIFICACION DE LAS ESPOLETAS DE PROXIMIDAD POR SU MODO DE OPERACION</a:t>
            </a:r>
            <a:endParaRPr lang="es-ES" sz="3200" b="1" u="sng" dirty="0">
              <a:solidFill>
                <a:schemeClr val="tx2"/>
              </a:solidFill>
              <a:effectLst>
                <a:outerShdw blurRad="38100" dist="38100" dir="2700000" algn="tl">
                  <a:srgbClr val="000000"/>
                </a:outerShdw>
              </a:effectLst>
              <a:latin typeface="Times New Roman" pitchFamily="18" charset="0"/>
            </a:endParaRPr>
          </a:p>
        </p:txBody>
      </p:sp>
      <p:pic>
        <p:nvPicPr>
          <p:cNvPr id="21507" name="Picture 5" descr="foto4"/>
          <p:cNvPicPr>
            <a:picLocks noChangeAspect="1" noChangeArrowheads="1"/>
          </p:cNvPicPr>
          <p:nvPr/>
        </p:nvPicPr>
        <p:blipFill>
          <a:blip r:embed="rId2" cstate="print"/>
          <a:srcRect/>
          <a:stretch>
            <a:fillRect/>
          </a:stretch>
        </p:blipFill>
        <p:spPr bwMode="auto">
          <a:xfrm>
            <a:off x="367962" y="1390650"/>
            <a:ext cx="8509898" cy="5467350"/>
          </a:xfrm>
          <a:prstGeom prst="rect">
            <a:avLst/>
          </a:prstGeom>
          <a:noFill/>
          <a:ln w="9525">
            <a:noFill/>
            <a:miter lim="800000"/>
            <a:headEnd/>
            <a:tailEnd/>
          </a:ln>
        </p:spPr>
      </p:pic>
      <p:sp>
        <p:nvSpPr>
          <p:cNvPr id="4" name="3 CuadroTexto"/>
          <p:cNvSpPr txBox="1"/>
          <p:nvPr/>
        </p:nvSpPr>
        <p:spPr>
          <a:xfrm>
            <a:off x="1695450" y="2457450"/>
            <a:ext cx="1585562" cy="338554"/>
          </a:xfrm>
          <a:prstGeom prst="rect">
            <a:avLst/>
          </a:prstGeom>
          <a:solidFill>
            <a:schemeClr val="tx1"/>
          </a:solidFill>
        </p:spPr>
        <p:txBody>
          <a:bodyPr wrap="none" rtlCol="0">
            <a:spAutoFit/>
          </a:bodyPr>
          <a:lstStyle/>
          <a:p>
            <a:r>
              <a:rPr lang="es-MX" dirty="0">
                <a:solidFill>
                  <a:srgbClr val="FF0000"/>
                </a:solidFill>
              </a:rPr>
              <a:t>Espoleta Activa</a:t>
            </a:r>
            <a:endParaRPr lang="es-CL" dirty="0"/>
          </a:p>
        </p:txBody>
      </p:sp>
      <p:sp>
        <p:nvSpPr>
          <p:cNvPr id="5" name="4 CuadroTexto"/>
          <p:cNvSpPr txBox="1"/>
          <p:nvPr/>
        </p:nvSpPr>
        <p:spPr>
          <a:xfrm>
            <a:off x="1104900" y="3581400"/>
            <a:ext cx="2167581" cy="338554"/>
          </a:xfrm>
          <a:prstGeom prst="rect">
            <a:avLst/>
          </a:prstGeom>
          <a:solidFill>
            <a:schemeClr val="tx1"/>
          </a:solidFill>
        </p:spPr>
        <p:txBody>
          <a:bodyPr wrap="none" rtlCol="0">
            <a:spAutoFit/>
          </a:bodyPr>
          <a:lstStyle/>
          <a:p>
            <a:r>
              <a:rPr lang="es-MX" dirty="0">
                <a:solidFill>
                  <a:srgbClr val="FF0000"/>
                </a:solidFill>
              </a:rPr>
              <a:t>Espoleta  </a:t>
            </a:r>
            <a:r>
              <a:rPr lang="es-MX" dirty="0" err="1">
                <a:solidFill>
                  <a:srgbClr val="FF0000"/>
                </a:solidFill>
              </a:rPr>
              <a:t>Semi</a:t>
            </a:r>
            <a:r>
              <a:rPr lang="es-MX" dirty="0">
                <a:solidFill>
                  <a:srgbClr val="FF0000"/>
                </a:solidFill>
              </a:rPr>
              <a:t>-activa</a:t>
            </a:r>
            <a:endParaRPr lang="es-CL" dirty="0"/>
          </a:p>
        </p:txBody>
      </p:sp>
      <p:sp>
        <p:nvSpPr>
          <p:cNvPr id="6" name="5 CuadroTexto"/>
          <p:cNvSpPr txBox="1"/>
          <p:nvPr/>
        </p:nvSpPr>
        <p:spPr>
          <a:xfrm>
            <a:off x="1485900" y="5676900"/>
            <a:ext cx="1653017" cy="338554"/>
          </a:xfrm>
          <a:prstGeom prst="rect">
            <a:avLst/>
          </a:prstGeom>
          <a:solidFill>
            <a:schemeClr val="tx1"/>
          </a:solidFill>
        </p:spPr>
        <p:txBody>
          <a:bodyPr wrap="none" rtlCol="0">
            <a:spAutoFit/>
          </a:bodyPr>
          <a:lstStyle/>
          <a:p>
            <a:r>
              <a:rPr lang="es-MX" dirty="0">
                <a:solidFill>
                  <a:srgbClr val="FF0000"/>
                </a:solidFill>
              </a:rPr>
              <a:t>Espoleta Pasiva</a:t>
            </a:r>
            <a:endParaRPr lang="es-C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3234" name="Text Box 2"/>
          <p:cNvSpPr txBox="1">
            <a:spLocks noChangeArrowheads="1"/>
          </p:cNvSpPr>
          <p:nvPr/>
        </p:nvSpPr>
        <p:spPr bwMode="auto">
          <a:xfrm>
            <a:off x="457200" y="-114300"/>
            <a:ext cx="8362950" cy="1077218"/>
          </a:xfrm>
          <a:prstGeom prst="rect">
            <a:avLst/>
          </a:prstGeom>
          <a:noFill/>
          <a:ln w="38100">
            <a:noFill/>
            <a:miter lim="800000"/>
            <a:headEnd/>
            <a:tailEnd/>
          </a:ln>
          <a:effectLst/>
        </p:spPr>
        <p:txBody>
          <a:bodyPr>
            <a:spAutoFit/>
          </a:bodyPr>
          <a:lstStyle/>
          <a:p>
            <a:pPr algn="ctr">
              <a:spcBef>
                <a:spcPct val="50000"/>
              </a:spcBef>
              <a:defRPr/>
            </a:pPr>
            <a:r>
              <a:rPr lang="en-US" sz="3200" b="1" u="sng" dirty="0">
                <a:solidFill>
                  <a:schemeClr val="tx2"/>
                </a:solidFill>
                <a:effectLst>
                  <a:outerShdw blurRad="38100" dist="38100" dir="2700000" algn="tl">
                    <a:srgbClr val="000000"/>
                  </a:outerShdw>
                </a:effectLst>
                <a:latin typeface="Times New Roman" pitchFamily="18" charset="0"/>
              </a:rPr>
              <a:t>ESPOLETA DE PROXIMIDAD DE BOMBA DE AVIACION</a:t>
            </a:r>
            <a:endParaRPr lang="es-ES" sz="3200" b="1" u="sng" dirty="0">
              <a:solidFill>
                <a:schemeClr val="tx2"/>
              </a:solidFill>
              <a:effectLst>
                <a:outerShdw blurRad="38100" dist="38100" dir="2700000" algn="tl">
                  <a:srgbClr val="000000"/>
                </a:outerShdw>
              </a:effectLst>
              <a:latin typeface="Times New Roman" pitchFamily="18" charset="0"/>
            </a:endParaRPr>
          </a:p>
        </p:txBody>
      </p:sp>
      <p:pic>
        <p:nvPicPr>
          <p:cNvPr id="24579" name="Picture 6" descr="foto2"/>
          <p:cNvPicPr>
            <a:picLocks noChangeAspect="1" noChangeArrowheads="1"/>
          </p:cNvPicPr>
          <p:nvPr/>
        </p:nvPicPr>
        <p:blipFill>
          <a:blip r:embed="rId2" cstate="print"/>
          <a:srcRect/>
          <a:stretch>
            <a:fillRect/>
          </a:stretch>
        </p:blipFill>
        <p:spPr bwMode="auto">
          <a:xfrm>
            <a:off x="1509330" y="1009650"/>
            <a:ext cx="5154996" cy="3922713"/>
          </a:xfrm>
          <a:prstGeom prst="rect">
            <a:avLst/>
          </a:prstGeom>
          <a:noFill/>
          <a:ln w="9525">
            <a:noFill/>
            <a:miter lim="800000"/>
            <a:headEnd/>
            <a:tailEnd/>
          </a:ln>
        </p:spPr>
      </p:pic>
      <p:sp>
        <p:nvSpPr>
          <p:cNvPr id="4" name="3 CuadroTexto"/>
          <p:cNvSpPr txBox="1"/>
          <p:nvPr/>
        </p:nvSpPr>
        <p:spPr>
          <a:xfrm>
            <a:off x="438150" y="5276850"/>
            <a:ext cx="8417689" cy="646331"/>
          </a:xfrm>
          <a:prstGeom prst="rect">
            <a:avLst/>
          </a:prstGeom>
          <a:noFill/>
        </p:spPr>
        <p:txBody>
          <a:bodyPr wrap="none" rtlCol="0">
            <a:spAutoFit/>
          </a:bodyPr>
          <a:lstStyle/>
          <a:p>
            <a:r>
              <a:rPr lang="es-MX" sz="1800" b="1" dirty="0">
                <a:solidFill>
                  <a:srgbClr val="FFFF00"/>
                </a:solidFill>
                <a:effectLst>
                  <a:outerShdw blurRad="38100" dist="38100" dir="2700000" algn="tl">
                    <a:srgbClr val="000000">
                      <a:alpha val="43137"/>
                    </a:srgbClr>
                  </a:outerShdw>
                </a:effectLst>
              </a:rPr>
              <a:t>Es empleada para  medir distancia desde la  bomba a tierra, posible uso en</a:t>
            </a:r>
          </a:p>
          <a:p>
            <a:r>
              <a:rPr lang="es-MX" sz="1800" b="1" dirty="0">
                <a:solidFill>
                  <a:srgbClr val="FFFF00"/>
                </a:solidFill>
                <a:effectLst>
                  <a:outerShdw blurRad="38100" dist="38100" dir="2700000" algn="tl">
                    <a:srgbClr val="000000">
                      <a:alpha val="43137"/>
                    </a:srgbClr>
                  </a:outerShdw>
                </a:effectLst>
              </a:rPr>
              <a:t> bomba FAE, de Racimo,  de Fragmentación y otras.</a:t>
            </a:r>
            <a:endParaRPr lang="es-CL" sz="1800" b="1" dirty="0">
              <a:solidFill>
                <a:srgbClr val="FFFF00"/>
              </a:solidFill>
              <a:effectLst>
                <a:outerShdw blurRad="38100" dist="38100" dir="2700000" algn="tl">
                  <a:srgbClr val="000000">
                    <a:alpha val="43137"/>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82" name="Text Box 2"/>
          <p:cNvSpPr txBox="1">
            <a:spLocks noChangeArrowheads="1"/>
          </p:cNvSpPr>
          <p:nvPr/>
        </p:nvSpPr>
        <p:spPr bwMode="auto">
          <a:xfrm>
            <a:off x="0" y="-114300"/>
            <a:ext cx="9144000" cy="2101850"/>
          </a:xfrm>
          <a:prstGeom prst="rect">
            <a:avLst/>
          </a:prstGeom>
          <a:noFill/>
          <a:ln w="38100">
            <a:noFill/>
            <a:miter lim="800000"/>
            <a:headEnd/>
            <a:tailEnd/>
          </a:ln>
          <a:effectLst/>
        </p:spPr>
        <p:txBody>
          <a:bodyPr>
            <a:spAutoFit/>
          </a:bodyPr>
          <a:lstStyle/>
          <a:p>
            <a:pPr algn="ctr">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 DE PROXIMIDAD DE ELECTROMAGNETICA V.T. DE UN PROYECTIL DE ARTILLERIA</a:t>
            </a:r>
            <a:endParaRPr lang="es-ES" sz="4400" b="1" u="sng">
              <a:solidFill>
                <a:schemeClr val="tx2"/>
              </a:solidFill>
              <a:effectLst>
                <a:outerShdw blurRad="38100" dist="38100" dir="2700000" algn="tl">
                  <a:srgbClr val="000000"/>
                </a:outerShdw>
              </a:effectLst>
              <a:latin typeface="Times New Roman" pitchFamily="18" charset="0"/>
            </a:endParaRPr>
          </a:p>
        </p:txBody>
      </p:sp>
      <p:pic>
        <p:nvPicPr>
          <p:cNvPr id="26627" name="Picture 6" descr="foto3"/>
          <p:cNvPicPr>
            <a:picLocks noChangeAspect="1" noChangeArrowheads="1"/>
          </p:cNvPicPr>
          <p:nvPr/>
        </p:nvPicPr>
        <p:blipFill>
          <a:blip r:embed="rId2" cstate="print"/>
          <a:srcRect/>
          <a:stretch>
            <a:fillRect/>
          </a:stretch>
        </p:blipFill>
        <p:spPr bwMode="auto">
          <a:xfrm>
            <a:off x="88646" y="2476500"/>
            <a:ext cx="8963482" cy="381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ext Box 6"/>
          <p:cNvSpPr txBox="1">
            <a:spLocks noChangeArrowheads="1"/>
          </p:cNvSpPr>
          <p:nvPr/>
        </p:nvSpPr>
        <p:spPr bwMode="auto">
          <a:xfrm>
            <a:off x="800100" y="1733550"/>
            <a:ext cx="8248650" cy="946150"/>
          </a:xfrm>
          <a:prstGeom prst="rect">
            <a:avLst/>
          </a:prstGeom>
          <a:noFill/>
          <a:ln w="38100">
            <a:noFill/>
            <a:miter lim="800000"/>
            <a:headEnd/>
            <a:tailEnd/>
          </a:ln>
        </p:spPr>
        <p:txBody>
          <a:bodyPr>
            <a:spAutoFit/>
          </a:bodyPr>
          <a:lstStyle/>
          <a:p>
            <a:pPr algn="just">
              <a:spcBef>
                <a:spcPct val="50000"/>
              </a:spcBef>
            </a:pPr>
            <a:r>
              <a:rPr lang="es-MX" sz="2800" b="1" u="sng">
                <a:solidFill>
                  <a:schemeClr val="tx2"/>
                </a:solidFill>
                <a:latin typeface="Times New Roman" pitchFamily="18" charset="0"/>
              </a:rPr>
              <a:t>APLICACIONES ANTI-SUPERFICIE:</a:t>
            </a:r>
            <a:r>
              <a:rPr lang="es-MX" sz="2800" b="1">
                <a:solidFill>
                  <a:schemeClr val="tx2"/>
                </a:solidFill>
                <a:latin typeface="Times New Roman" pitchFamily="18" charset="0"/>
              </a:rPr>
              <a:t>  BOMBAS DE RACIMO, BOMBAS F.A.E.</a:t>
            </a:r>
            <a:endParaRPr lang="es-ES" sz="2800" b="1" u="sng">
              <a:solidFill>
                <a:schemeClr val="tx2"/>
              </a:solidFill>
              <a:latin typeface="Times New Roman" pitchFamily="18" charset="0"/>
            </a:endParaRPr>
          </a:p>
        </p:txBody>
      </p:sp>
      <p:sp>
        <p:nvSpPr>
          <p:cNvPr id="27651" name="Text Box 7"/>
          <p:cNvSpPr txBox="1">
            <a:spLocks noChangeArrowheads="1"/>
          </p:cNvSpPr>
          <p:nvPr/>
        </p:nvSpPr>
        <p:spPr bwMode="auto">
          <a:xfrm>
            <a:off x="787400" y="2901950"/>
            <a:ext cx="6953250" cy="3930650"/>
          </a:xfrm>
          <a:prstGeom prst="rect">
            <a:avLst/>
          </a:prstGeom>
          <a:noFill/>
          <a:ln w="38100">
            <a:noFill/>
            <a:miter lim="800000"/>
            <a:headEnd/>
            <a:tailEnd/>
          </a:ln>
        </p:spPr>
        <p:txBody>
          <a:bodyPr>
            <a:spAutoFit/>
          </a:bodyPr>
          <a:lstStyle/>
          <a:p>
            <a:pPr marL="457200" indent="-457200" algn="just">
              <a:spcBef>
                <a:spcPct val="50000"/>
              </a:spcBef>
            </a:pPr>
            <a:r>
              <a:rPr lang="es-MX" sz="2800" b="1" u="sng">
                <a:solidFill>
                  <a:schemeClr val="tx2"/>
                </a:solidFill>
                <a:latin typeface="Times New Roman" pitchFamily="18" charset="0"/>
              </a:rPr>
              <a:t>ESPOLETAS V.T. RADARES.</a:t>
            </a:r>
          </a:p>
          <a:p>
            <a:pPr marL="457200" indent="-457200" algn="just">
              <a:spcBef>
                <a:spcPct val="50000"/>
              </a:spcBef>
              <a:buFontTx/>
              <a:buAutoNum type="arabicParenR"/>
            </a:pPr>
            <a:r>
              <a:rPr lang="es-MX" sz="2800" b="1">
                <a:solidFill>
                  <a:schemeClr val="tx2"/>
                </a:solidFill>
                <a:latin typeface="Times New Roman" pitchFamily="18" charset="0"/>
              </a:rPr>
              <a:t>RADAR PULSANTE.</a:t>
            </a:r>
          </a:p>
          <a:p>
            <a:pPr marL="457200" indent="-457200" algn="just">
              <a:spcBef>
                <a:spcPct val="50000"/>
              </a:spcBef>
              <a:buFontTx/>
              <a:buAutoNum type="arabicParenR"/>
            </a:pPr>
            <a:r>
              <a:rPr lang="es-MX" sz="2800" b="1">
                <a:solidFill>
                  <a:schemeClr val="tx2"/>
                </a:solidFill>
                <a:latin typeface="Times New Roman" pitchFamily="18" charset="0"/>
              </a:rPr>
              <a:t>RADAR DOPPLER.</a:t>
            </a:r>
          </a:p>
          <a:p>
            <a:pPr marL="457200" indent="-457200" algn="just">
              <a:spcBef>
                <a:spcPct val="50000"/>
              </a:spcBef>
            </a:pPr>
            <a:endParaRPr lang="es-MX" sz="900" b="1">
              <a:solidFill>
                <a:schemeClr val="tx2"/>
              </a:solidFill>
              <a:latin typeface="Times New Roman" pitchFamily="18" charset="0"/>
            </a:endParaRPr>
          </a:p>
          <a:p>
            <a:pPr marL="457200" indent="-457200" algn="just">
              <a:spcBef>
                <a:spcPct val="50000"/>
              </a:spcBef>
            </a:pPr>
            <a:r>
              <a:rPr lang="es-MX" sz="2800" b="1" u="sng">
                <a:solidFill>
                  <a:schemeClr val="tx2"/>
                </a:solidFill>
                <a:latin typeface="Times New Roman" pitchFamily="18" charset="0"/>
              </a:rPr>
              <a:t>APLICACION EN MISILES</a:t>
            </a:r>
          </a:p>
          <a:p>
            <a:pPr marL="457200" indent="-457200" algn="just">
              <a:spcBef>
                <a:spcPct val="50000"/>
              </a:spcBef>
              <a:buFontTx/>
              <a:buAutoNum type="arabicParenR"/>
            </a:pPr>
            <a:r>
              <a:rPr lang="es-MX" sz="2800" b="1">
                <a:solidFill>
                  <a:schemeClr val="tx2"/>
                </a:solidFill>
                <a:latin typeface="Times New Roman" pitchFamily="18" charset="0"/>
              </a:rPr>
              <a:t>MISILES A/A.</a:t>
            </a:r>
          </a:p>
          <a:p>
            <a:pPr marL="457200" indent="-457200" algn="just">
              <a:spcBef>
                <a:spcPct val="50000"/>
              </a:spcBef>
              <a:buFontTx/>
              <a:buAutoNum type="arabicParenR"/>
            </a:pPr>
            <a:r>
              <a:rPr lang="es-MX" sz="2800" b="1">
                <a:solidFill>
                  <a:schemeClr val="tx2"/>
                </a:solidFill>
                <a:latin typeface="Times New Roman" pitchFamily="18" charset="0"/>
              </a:rPr>
              <a:t>MISILES ANTIBUQUES.</a:t>
            </a:r>
          </a:p>
        </p:txBody>
      </p:sp>
      <p:sp>
        <p:nvSpPr>
          <p:cNvPr id="219144" name="Rectangle 8"/>
          <p:cNvSpPr>
            <a:spLocks noChangeArrowheads="1"/>
          </p:cNvSpPr>
          <p:nvPr/>
        </p:nvSpPr>
        <p:spPr bwMode="auto">
          <a:xfrm>
            <a:off x="2665413" y="-13335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219145" name="Text Box 9"/>
          <p:cNvSpPr txBox="1">
            <a:spLocks noChangeArrowheads="1"/>
          </p:cNvSpPr>
          <p:nvPr/>
        </p:nvSpPr>
        <p:spPr bwMode="auto">
          <a:xfrm>
            <a:off x="0" y="590550"/>
            <a:ext cx="9144000" cy="1066800"/>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a:solidFill>
                  <a:srgbClr val="FFFF99"/>
                </a:solidFill>
                <a:effectLst>
                  <a:outerShdw blurRad="38100" dist="38100" dir="2700000" algn="tl">
                    <a:srgbClr val="000000"/>
                  </a:outerShdw>
                </a:effectLst>
                <a:latin typeface="Times New Roman" pitchFamily="18" charset="0"/>
              </a:rPr>
              <a:t>6</a:t>
            </a:r>
            <a:r>
              <a:rPr lang="es-MX" sz="3200" b="1">
                <a:solidFill>
                  <a:srgbClr val="FFFF99"/>
                </a:solidFill>
                <a:effectLst>
                  <a:outerShdw blurRad="38100" dist="38100" dir="2700000" algn="tl">
                    <a:srgbClr val="000000"/>
                  </a:outerShdw>
                </a:effectLst>
                <a:latin typeface="Times New Roman" pitchFamily="18" charset="0"/>
              </a:rPr>
              <a:t>.- </a:t>
            </a:r>
            <a:r>
              <a:rPr lang="es-MX" sz="3200" b="1" u="sng">
                <a:solidFill>
                  <a:srgbClr val="FFFF99"/>
                </a:solidFill>
                <a:effectLst>
                  <a:outerShdw blurRad="38100" dist="38100" dir="2700000" algn="tl">
                    <a:srgbClr val="000000"/>
                  </a:outerShdw>
                </a:effectLst>
                <a:latin typeface="Times New Roman" pitchFamily="18" charset="0"/>
              </a:rPr>
              <a:t>ESPOLETAS  DE PROXIMIDAD ELEC-TROMAGNÉTICA V.T.</a:t>
            </a:r>
            <a:endParaRPr lang="es-ES" sz="3200" b="1" u="sng">
              <a:solidFill>
                <a:srgbClr val="FFFF99"/>
              </a:solidFill>
              <a:effectLst>
                <a:outerShdw blurRad="38100" dist="38100" dir="2700000" algn="tl">
                  <a:srgbClr val="000000"/>
                </a:outerShdw>
              </a:effectLst>
              <a:latin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9319" name="Text Box 7"/>
          <p:cNvSpPr txBox="1">
            <a:spLocks noChangeArrowheads="1"/>
          </p:cNvSpPr>
          <p:nvPr/>
        </p:nvSpPr>
        <p:spPr bwMode="auto">
          <a:xfrm>
            <a:off x="0" y="323850"/>
            <a:ext cx="9144000" cy="579438"/>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dirty="0">
                <a:solidFill>
                  <a:srgbClr val="FFFF99"/>
                </a:solidFill>
                <a:effectLst>
                  <a:outerShdw blurRad="38100" dist="38100" dir="2700000" algn="tl">
                    <a:srgbClr val="000000"/>
                  </a:outerShdw>
                </a:effectLst>
                <a:latin typeface="Times New Roman" pitchFamily="18" charset="0"/>
              </a:rPr>
              <a:t>6</a:t>
            </a:r>
            <a:r>
              <a:rPr lang="es-MX" sz="3200" b="1" dirty="0">
                <a:solidFill>
                  <a:srgbClr val="FFFF99"/>
                </a:solidFill>
                <a:effectLst>
                  <a:outerShdw blurRad="38100" dist="38100" dir="2700000" algn="tl">
                    <a:srgbClr val="000000"/>
                  </a:outerShdw>
                </a:effectLst>
                <a:latin typeface="Times New Roman" pitchFamily="18" charset="0"/>
              </a:rPr>
              <a:t>.- </a:t>
            </a:r>
            <a:r>
              <a:rPr lang="es-MX" sz="3200" b="1" u="sng" dirty="0">
                <a:solidFill>
                  <a:srgbClr val="FFFF99"/>
                </a:solidFill>
                <a:effectLst>
                  <a:outerShdw blurRad="38100" dist="38100" dir="2700000" algn="tl">
                    <a:srgbClr val="000000"/>
                  </a:outerShdw>
                </a:effectLst>
                <a:latin typeface="Times New Roman" pitchFamily="18" charset="0"/>
              </a:rPr>
              <a:t>ESPOLETAS DE PROXIMIDAD</a:t>
            </a:r>
            <a:endParaRPr lang="es-ES" sz="3200" b="1" u="sng" dirty="0">
              <a:solidFill>
                <a:srgbClr val="FFFF99"/>
              </a:solidFill>
              <a:effectLst>
                <a:outerShdw blurRad="38100" dist="38100" dir="2700000" algn="tl">
                  <a:srgbClr val="000000"/>
                </a:outerShdw>
              </a:effectLst>
              <a:latin typeface="Times New Roman" pitchFamily="18" charset="0"/>
            </a:endParaRPr>
          </a:p>
        </p:txBody>
      </p:sp>
      <p:sp>
        <p:nvSpPr>
          <p:cNvPr id="28676" name="Text Box 8"/>
          <p:cNvSpPr txBox="1">
            <a:spLocks noChangeArrowheads="1"/>
          </p:cNvSpPr>
          <p:nvPr/>
        </p:nvSpPr>
        <p:spPr bwMode="auto">
          <a:xfrm>
            <a:off x="152400" y="1771650"/>
            <a:ext cx="8858250" cy="1015663"/>
          </a:xfrm>
          <a:prstGeom prst="rect">
            <a:avLst/>
          </a:prstGeom>
          <a:noFill/>
          <a:ln w="38100">
            <a:solidFill>
              <a:schemeClr val="tx2"/>
            </a:solidFill>
            <a:miter lim="800000"/>
            <a:headEnd/>
            <a:tailEnd/>
          </a:ln>
        </p:spPr>
        <p:txBody>
          <a:bodyPr wrap="square">
            <a:spAutoFit/>
          </a:bodyPr>
          <a:lstStyle/>
          <a:p>
            <a:pPr algn="ctr">
              <a:spcBef>
                <a:spcPct val="50000"/>
              </a:spcBef>
            </a:pPr>
            <a:r>
              <a:rPr lang="es-MX" sz="3000" b="1" dirty="0">
                <a:solidFill>
                  <a:schemeClr val="tx2"/>
                </a:solidFill>
                <a:latin typeface="Times New Roman" pitchFamily="18" charset="0"/>
              </a:rPr>
              <a:t>MIDEN VARIACIONES MAGNETICAS asociadas a los cascos de buques objetivos, (inducción eléctrica)</a:t>
            </a:r>
            <a:endParaRPr lang="es-ES" sz="3000" b="1" dirty="0">
              <a:solidFill>
                <a:schemeClr val="tx2"/>
              </a:solidFill>
              <a:latin typeface="Times New Roman" pitchFamily="18" charset="0"/>
            </a:endParaRPr>
          </a:p>
        </p:txBody>
      </p:sp>
      <p:sp>
        <p:nvSpPr>
          <p:cNvPr id="28677" name="Text Box 9"/>
          <p:cNvSpPr txBox="1">
            <a:spLocks noChangeArrowheads="1"/>
          </p:cNvSpPr>
          <p:nvPr/>
        </p:nvSpPr>
        <p:spPr bwMode="auto">
          <a:xfrm>
            <a:off x="882650" y="3625850"/>
            <a:ext cx="8267700" cy="1801813"/>
          </a:xfrm>
          <a:prstGeom prst="rect">
            <a:avLst/>
          </a:prstGeom>
          <a:noFill/>
          <a:ln w="38100">
            <a:noFill/>
            <a:miter lim="800000"/>
            <a:headEnd/>
            <a:tailEnd/>
          </a:ln>
        </p:spPr>
        <p:txBody>
          <a:bodyPr>
            <a:spAutoFit/>
          </a:bodyPr>
          <a:lstStyle/>
          <a:p>
            <a:pPr marL="723900" indent="-723900" algn="just">
              <a:spcBef>
                <a:spcPct val="50000"/>
              </a:spcBef>
            </a:pPr>
            <a:r>
              <a:rPr lang="es-MX" sz="2800" b="1">
                <a:solidFill>
                  <a:schemeClr val="tx2"/>
                </a:solidFill>
                <a:latin typeface="Times New Roman" pitchFamily="18" charset="0"/>
              </a:rPr>
              <a:t>      1) TORPEDO A/S.</a:t>
            </a:r>
          </a:p>
          <a:p>
            <a:pPr marL="723900" indent="-723900" algn="just">
              <a:spcBef>
                <a:spcPct val="50000"/>
              </a:spcBef>
            </a:pPr>
            <a:r>
              <a:rPr lang="es-MX" sz="2800" b="1">
                <a:solidFill>
                  <a:schemeClr val="tx2"/>
                </a:solidFill>
                <a:latin typeface="Times New Roman" pitchFamily="18" charset="0"/>
              </a:rPr>
              <a:t>      2) TORPEDO ANTIBUQUES.</a:t>
            </a:r>
          </a:p>
          <a:p>
            <a:pPr marL="723900" indent="-723900" algn="just">
              <a:spcBef>
                <a:spcPct val="50000"/>
              </a:spcBef>
            </a:pPr>
            <a:r>
              <a:rPr lang="es-MX" sz="2800" b="1">
                <a:solidFill>
                  <a:schemeClr val="tx2"/>
                </a:solidFill>
                <a:latin typeface="Times New Roman" pitchFamily="18" charset="0"/>
              </a:rPr>
              <a:t>      3) MINAS.</a:t>
            </a:r>
          </a:p>
        </p:txBody>
      </p:sp>
      <p:sp>
        <p:nvSpPr>
          <p:cNvPr id="28678" name="Text Box 10"/>
          <p:cNvSpPr txBox="1">
            <a:spLocks noChangeArrowheads="1"/>
          </p:cNvSpPr>
          <p:nvPr/>
        </p:nvSpPr>
        <p:spPr bwMode="auto">
          <a:xfrm>
            <a:off x="742950" y="1104900"/>
            <a:ext cx="7753350" cy="519113"/>
          </a:xfrm>
          <a:prstGeom prst="rect">
            <a:avLst/>
          </a:prstGeom>
          <a:noFill/>
          <a:ln w="38100">
            <a:noFill/>
            <a:miter lim="800000"/>
            <a:headEnd/>
            <a:tailEnd/>
          </a:ln>
        </p:spPr>
        <p:txBody>
          <a:bodyPr>
            <a:spAutoFit/>
          </a:bodyPr>
          <a:lstStyle/>
          <a:p>
            <a:pPr algn="just">
              <a:spcBef>
                <a:spcPct val="50000"/>
              </a:spcBef>
            </a:pPr>
            <a:r>
              <a:rPr lang="es-MX" sz="2800" b="1" dirty="0">
                <a:solidFill>
                  <a:schemeClr val="tx2"/>
                </a:solidFill>
                <a:latin typeface="Times New Roman" pitchFamily="18" charset="0"/>
              </a:rPr>
              <a:t>b.- </a:t>
            </a:r>
            <a:r>
              <a:rPr lang="es-MX" sz="2800" b="1" u="sng" dirty="0">
                <a:solidFill>
                  <a:srgbClr val="99FF99"/>
                </a:solidFill>
                <a:latin typeface="Times New Roman" pitchFamily="18" charset="0"/>
              </a:rPr>
              <a:t>ESPOLETAS MAGNETOESTÁTICAS</a:t>
            </a:r>
            <a:endParaRPr lang="es-ES" sz="2800" b="1" dirty="0">
              <a:solidFill>
                <a:srgbClr val="99FF99"/>
              </a:solidFill>
              <a:latin typeface="Times New Roman" pitchFamily="18" charset="0"/>
            </a:endParaRPr>
          </a:p>
        </p:txBody>
      </p:sp>
      <p:sp>
        <p:nvSpPr>
          <p:cNvPr id="28679" name="Text Box 11"/>
          <p:cNvSpPr txBox="1">
            <a:spLocks noChangeArrowheads="1"/>
          </p:cNvSpPr>
          <p:nvPr/>
        </p:nvSpPr>
        <p:spPr bwMode="auto">
          <a:xfrm>
            <a:off x="1473200" y="5740400"/>
            <a:ext cx="7353300" cy="679450"/>
          </a:xfrm>
          <a:prstGeom prst="rect">
            <a:avLst/>
          </a:prstGeom>
          <a:noFill/>
          <a:ln w="38100">
            <a:solidFill>
              <a:schemeClr val="tx2"/>
            </a:solidFill>
            <a:miter lim="800000"/>
            <a:headEnd/>
            <a:tailEnd/>
          </a:ln>
        </p:spPr>
        <p:txBody>
          <a:bodyPr>
            <a:spAutoFit/>
          </a:bodyPr>
          <a:lstStyle/>
          <a:p>
            <a:pPr algn="ctr">
              <a:spcBef>
                <a:spcPct val="50000"/>
              </a:spcBef>
            </a:pPr>
            <a:r>
              <a:rPr lang="es-MX" sz="3600" b="1">
                <a:solidFill>
                  <a:schemeClr val="tx2"/>
                </a:solidFill>
                <a:latin typeface="Times New Roman" pitchFamily="18" charset="0"/>
              </a:rPr>
              <a:t>SON PASIVAS</a:t>
            </a:r>
            <a:endParaRPr lang="es-ES" sz="3600" b="1">
              <a:solidFill>
                <a:schemeClr val="tx2"/>
              </a:solidFill>
              <a:latin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Text Box 4"/>
          <p:cNvSpPr txBox="1">
            <a:spLocks noChangeArrowheads="1"/>
          </p:cNvSpPr>
          <p:nvPr/>
        </p:nvSpPr>
        <p:spPr bwMode="auto">
          <a:xfrm>
            <a:off x="152400" y="1504950"/>
            <a:ext cx="8763000" cy="3816429"/>
          </a:xfrm>
          <a:prstGeom prst="rect">
            <a:avLst/>
          </a:prstGeom>
          <a:noFill/>
          <a:ln w="38100">
            <a:noFill/>
            <a:miter lim="800000"/>
            <a:headEnd/>
            <a:tailEnd/>
          </a:ln>
        </p:spPr>
        <p:txBody>
          <a:bodyPr>
            <a:spAutoFit/>
          </a:bodyPr>
          <a:lstStyle/>
          <a:p>
            <a:pPr marL="533400" indent="-533400" algn="just"/>
            <a:r>
              <a:rPr lang="es-MX" sz="2800" b="1" dirty="0">
                <a:solidFill>
                  <a:schemeClr val="tx2"/>
                </a:solidFill>
                <a:latin typeface="Times New Roman" pitchFamily="18" charset="0"/>
              </a:rPr>
              <a:t>c.- </a:t>
            </a:r>
            <a:r>
              <a:rPr lang="es-MX" sz="2800" b="1" u="sng" dirty="0">
                <a:solidFill>
                  <a:srgbClr val="99FF99"/>
                </a:solidFill>
                <a:latin typeface="Times New Roman" pitchFamily="18" charset="0"/>
              </a:rPr>
              <a:t>ESPOLETAS   ACUSTICAS</a:t>
            </a:r>
            <a:r>
              <a:rPr lang="es-MX" sz="2800" b="1" dirty="0">
                <a:solidFill>
                  <a:schemeClr val="tx2"/>
                </a:solidFill>
                <a:latin typeface="Times New Roman" pitchFamily="18" charset="0"/>
              </a:rPr>
              <a:t>: MIDEN  VARIA-CIONES ACUSTICAS (NIVEL DE RUIDO) EN EL MEDIO . Pueden comparar huella acústica de un contacto con información de inteligencia acústica guardada en una base de datos.</a:t>
            </a:r>
          </a:p>
          <a:p>
            <a:pPr marL="533400" indent="-533400" algn="just"/>
            <a:endParaRPr lang="es-MX" sz="2800" b="1" dirty="0">
              <a:solidFill>
                <a:schemeClr val="tx2"/>
              </a:solidFill>
              <a:latin typeface="Times New Roman" pitchFamily="18" charset="0"/>
            </a:endParaRPr>
          </a:p>
          <a:p>
            <a:pPr marL="533400" indent="-533400" algn="just"/>
            <a:r>
              <a:rPr lang="es-MX" sz="2800" b="1" dirty="0">
                <a:solidFill>
                  <a:schemeClr val="tx2"/>
                </a:solidFill>
                <a:latin typeface="Times New Roman" pitchFamily="18" charset="0"/>
              </a:rPr>
              <a:t>         1) TORPEDOS ANTIBUQUES.</a:t>
            </a:r>
          </a:p>
          <a:p>
            <a:pPr marL="533400" indent="-533400" algn="just"/>
            <a:endParaRPr lang="es-MX" sz="900" b="1" dirty="0">
              <a:solidFill>
                <a:schemeClr val="tx2"/>
              </a:solidFill>
              <a:latin typeface="Times New Roman" pitchFamily="18" charset="0"/>
            </a:endParaRPr>
          </a:p>
          <a:p>
            <a:pPr marL="533400" indent="-533400" algn="just"/>
            <a:endParaRPr lang="es-MX" sz="900" b="1" dirty="0">
              <a:solidFill>
                <a:schemeClr val="tx2"/>
              </a:solidFill>
              <a:latin typeface="Times New Roman" pitchFamily="18" charset="0"/>
            </a:endParaRPr>
          </a:p>
          <a:p>
            <a:pPr marL="533400" indent="-533400" algn="just"/>
            <a:r>
              <a:rPr lang="es-MX" sz="2800" b="1" dirty="0">
                <a:solidFill>
                  <a:schemeClr val="tx2"/>
                </a:solidFill>
                <a:latin typeface="Times New Roman" pitchFamily="18" charset="0"/>
              </a:rPr>
              <a:t>         2) MINAS.</a:t>
            </a:r>
            <a:endParaRPr lang="es-ES" sz="2800" dirty="0">
              <a:solidFill>
                <a:schemeClr val="tx2"/>
              </a:solidFill>
              <a:latin typeface="Times New Roman" pitchFamily="18" charset="0"/>
            </a:endParaRPr>
          </a:p>
        </p:txBody>
      </p:sp>
      <p:sp>
        <p:nvSpPr>
          <p:cNvPr id="295941" name="Rectangle 5"/>
          <p:cNvSpPr>
            <a:spLocks noChangeArrowheads="1"/>
          </p:cNvSpPr>
          <p:nvPr/>
        </p:nvSpPr>
        <p:spPr bwMode="auto">
          <a:xfrm>
            <a:off x="2665413" y="-11430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295942" name="Text Box 6"/>
          <p:cNvSpPr txBox="1">
            <a:spLocks noChangeArrowheads="1"/>
          </p:cNvSpPr>
          <p:nvPr/>
        </p:nvSpPr>
        <p:spPr bwMode="auto">
          <a:xfrm>
            <a:off x="-76200" y="781050"/>
            <a:ext cx="9144000" cy="579438"/>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dirty="0">
                <a:solidFill>
                  <a:srgbClr val="FFFF99"/>
                </a:solidFill>
                <a:effectLst>
                  <a:outerShdw blurRad="38100" dist="38100" dir="2700000" algn="tl">
                    <a:srgbClr val="000000"/>
                  </a:outerShdw>
                </a:effectLst>
                <a:latin typeface="Times New Roman" pitchFamily="18" charset="0"/>
              </a:rPr>
              <a:t>6</a:t>
            </a:r>
            <a:r>
              <a:rPr lang="es-MX" sz="3200" b="1" dirty="0">
                <a:solidFill>
                  <a:srgbClr val="FFFF99"/>
                </a:solidFill>
                <a:effectLst>
                  <a:outerShdw blurRad="38100" dist="38100" dir="2700000" algn="tl">
                    <a:srgbClr val="000000"/>
                  </a:outerShdw>
                </a:effectLst>
                <a:latin typeface="Times New Roman" pitchFamily="18" charset="0"/>
              </a:rPr>
              <a:t>.- </a:t>
            </a:r>
            <a:r>
              <a:rPr lang="es-MX" sz="3200" b="1" u="sng" dirty="0">
                <a:solidFill>
                  <a:srgbClr val="FFFF99"/>
                </a:solidFill>
                <a:effectLst>
                  <a:outerShdw blurRad="38100" dist="38100" dir="2700000" algn="tl">
                    <a:srgbClr val="000000"/>
                  </a:outerShdw>
                </a:effectLst>
                <a:latin typeface="Times New Roman" pitchFamily="18" charset="0"/>
              </a:rPr>
              <a:t>ESPOLETAS DE PROXIMIDAD</a:t>
            </a:r>
            <a:endParaRPr lang="es-ES" sz="3200" b="1" u="sng" dirty="0">
              <a:solidFill>
                <a:srgbClr val="FFFF99"/>
              </a:solidFill>
              <a:effectLst>
                <a:outerShdw blurRad="38100" dist="38100" dir="2700000" algn="tl">
                  <a:srgbClr val="000000"/>
                </a:outerShdw>
              </a:effectLst>
              <a:latin typeface="Times New Roman" pitchFamily="18" charset="0"/>
            </a:endParaRPr>
          </a:p>
        </p:txBody>
      </p:sp>
      <p:sp>
        <p:nvSpPr>
          <p:cNvPr id="29701" name="Text Box 7"/>
          <p:cNvSpPr txBox="1">
            <a:spLocks noChangeArrowheads="1"/>
          </p:cNvSpPr>
          <p:nvPr/>
        </p:nvSpPr>
        <p:spPr bwMode="auto">
          <a:xfrm>
            <a:off x="787400" y="5549900"/>
            <a:ext cx="7353300" cy="679450"/>
          </a:xfrm>
          <a:prstGeom prst="rect">
            <a:avLst/>
          </a:prstGeom>
          <a:noFill/>
          <a:ln w="38100">
            <a:solidFill>
              <a:schemeClr val="tx2"/>
            </a:solidFill>
            <a:miter lim="800000"/>
            <a:headEnd/>
            <a:tailEnd/>
          </a:ln>
        </p:spPr>
        <p:txBody>
          <a:bodyPr>
            <a:spAutoFit/>
          </a:bodyPr>
          <a:lstStyle/>
          <a:p>
            <a:pPr algn="ctr">
              <a:spcBef>
                <a:spcPct val="50000"/>
              </a:spcBef>
            </a:pPr>
            <a:r>
              <a:rPr lang="es-MX" sz="3600" b="1" dirty="0">
                <a:solidFill>
                  <a:schemeClr val="tx2"/>
                </a:solidFill>
                <a:latin typeface="Times New Roman" pitchFamily="18" charset="0"/>
              </a:rPr>
              <a:t>SON PASIVAS</a:t>
            </a:r>
            <a:endParaRPr lang="es-ES" sz="3600" b="1" dirty="0">
              <a:solidFill>
                <a:schemeClr val="tx2"/>
              </a:solidFill>
              <a:latin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0164" name="Text Box 4"/>
          <p:cNvSpPr txBox="1">
            <a:spLocks noChangeArrowheads="1"/>
          </p:cNvSpPr>
          <p:nvPr/>
        </p:nvSpPr>
        <p:spPr bwMode="auto">
          <a:xfrm>
            <a:off x="1466850" y="-114300"/>
            <a:ext cx="6553200" cy="641350"/>
          </a:xfrm>
          <a:prstGeom prst="rect">
            <a:avLst/>
          </a:prstGeom>
          <a:noFill/>
          <a:ln w="38100">
            <a:noFill/>
            <a:miter lim="800000"/>
            <a:headEnd/>
            <a:tailEnd/>
          </a:ln>
          <a:effectLst/>
        </p:spPr>
        <p:txBody>
          <a:bodyPr>
            <a:spAutoFit/>
          </a:bodyPr>
          <a:lstStyle/>
          <a:p>
            <a:pPr algn="just">
              <a:spcBef>
                <a:spcPct val="50000"/>
              </a:spcBef>
              <a:defRPr/>
            </a:pPr>
            <a:endParaRPr lang="es-CL" sz="3600" b="1" u="sng">
              <a:solidFill>
                <a:schemeClr val="tx2"/>
              </a:solidFill>
              <a:effectLst>
                <a:outerShdw blurRad="38100" dist="38100" dir="2700000" algn="tl">
                  <a:srgbClr val="000000"/>
                </a:outerShdw>
              </a:effectLst>
              <a:latin typeface="Times New Roman" pitchFamily="18" charset="0"/>
            </a:endParaRPr>
          </a:p>
        </p:txBody>
      </p:sp>
      <p:sp>
        <p:nvSpPr>
          <p:cNvPr id="30723" name="Text Box 7"/>
          <p:cNvSpPr txBox="1">
            <a:spLocks noChangeArrowheads="1"/>
          </p:cNvSpPr>
          <p:nvPr/>
        </p:nvSpPr>
        <p:spPr bwMode="auto">
          <a:xfrm>
            <a:off x="596900" y="1568450"/>
            <a:ext cx="8210550" cy="4997450"/>
          </a:xfrm>
          <a:prstGeom prst="rect">
            <a:avLst/>
          </a:prstGeom>
          <a:noFill/>
          <a:ln w="38100">
            <a:noFill/>
            <a:miter lim="800000"/>
            <a:headEnd/>
            <a:tailEnd/>
          </a:ln>
        </p:spPr>
        <p:txBody>
          <a:bodyPr>
            <a:spAutoFit/>
          </a:bodyPr>
          <a:lstStyle/>
          <a:p>
            <a:pPr marL="800100" indent="-800100" algn="just">
              <a:spcBef>
                <a:spcPct val="50000"/>
              </a:spcBef>
            </a:pPr>
            <a:r>
              <a:rPr lang="es-MX" sz="2800" b="1" dirty="0">
                <a:solidFill>
                  <a:schemeClr val="tx2"/>
                </a:solidFill>
                <a:latin typeface="Times New Roman" pitchFamily="18" charset="0"/>
              </a:rPr>
              <a:t>d.- </a:t>
            </a:r>
            <a:r>
              <a:rPr lang="es-MX" sz="2800" b="1" u="sng" dirty="0">
                <a:solidFill>
                  <a:srgbClr val="99FF99"/>
                </a:solidFill>
                <a:latin typeface="Times New Roman" pitchFamily="18" charset="0"/>
              </a:rPr>
              <a:t>ESPOLETAS SISMICAS</a:t>
            </a:r>
            <a:r>
              <a:rPr lang="es-MX" sz="2800" b="1" u="sng" dirty="0">
                <a:solidFill>
                  <a:schemeClr val="tx2"/>
                </a:solidFill>
                <a:latin typeface="Times New Roman" pitchFamily="18" charset="0"/>
              </a:rPr>
              <a:t> (ACUSTICA EN OTRO RANGO DE FRECUENCIAS MAS BAJO  dificulta su barrido o contramedidas)</a:t>
            </a:r>
          </a:p>
          <a:p>
            <a:pPr marL="800100" indent="-800100" algn="just">
              <a:spcBef>
                <a:spcPct val="50000"/>
              </a:spcBef>
            </a:pPr>
            <a:endParaRPr lang="es-MX" sz="900" b="1" u="sng" dirty="0">
              <a:solidFill>
                <a:schemeClr val="tx2"/>
              </a:solidFill>
              <a:latin typeface="Times New Roman" pitchFamily="18" charset="0"/>
            </a:endParaRPr>
          </a:p>
          <a:p>
            <a:pPr marL="800100" indent="-800100" algn="just">
              <a:spcBef>
                <a:spcPct val="50000"/>
              </a:spcBef>
            </a:pPr>
            <a:r>
              <a:rPr lang="es-MX" sz="2800" b="1" dirty="0">
                <a:solidFill>
                  <a:schemeClr val="tx2"/>
                </a:solidFill>
                <a:latin typeface="Times New Roman" pitchFamily="18" charset="0"/>
              </a:rPr>
              <a:t>         1) EJ:  MINAS.</a:t>
            </a:r>
          </a:p>
          <a:p>
            <a:pPr marL="800100" indent="-800100" algn="just">
              <a:spcBef>
                <a:spcPct val="50000"/>
              </a:spcBef>
            </a:pPr>
            <a:r>
              <a:rPr lang="es-MX" sz="2800" b="1" dirty="0">
                <a:solidFill>
                  <a:schemeClr val="tx2"/>
                </a:solidFill>
                <a:latin typeface="Times New Roman" pitchFamily="18" charset="0"/>
              </a:rPr>
              <a:t>e.- </a:t>
            </a:r>
            <a:r>
              <a:rPr lang="es-MX" sz="2800" b="1" u="sng" dirty="0">
                <a:solidFill>
                  <a:srgbClr val="99FF99"/>
                </a:solidFill>
                <a:latin typeface="Times New Roman" pitchFamily="18" charset="0"/>
              </a:rPr>
              <a:t>ESPOLETAS HIDROESTATICAS</a:t>
            </a:r>
            <a:r>
              <a:rPr lang="es-MX" sz="2800" b="1" u="sng" dirty="0">
                <a:solidFill>
                  <a:schemeClr val="tx2"/>
                </a:solidFill>
                <a:latin typeface="Times New Roman" pitchFamily="18" charset="0"/>
              </a:rPr>
              <a:t> (MIDEN VARIACIONES DE PRESION)</a:t>
            </a:r>
          </a:p>
          <a:p>
            <a:pPr marL="800100" indent="-800100" algn="just">
              <a:spcBef>
                <a:spcPct val="50000"/>
              </a:spcBef>
            </a:pPr>
            <a:r>
              <a:rPr lang="es-MX" sz="2800" b="1" dirty="0">
                <a:solidFill>
                  <a:schemeClr val="tx2"/>
                </a:solidFill>
                <a:latin typeface="Times New Roman" pitchFamily="18" charset="0"/>
              </a:rPr>
              <a:t>         1) EJ:   MINAS</a:t>
            </a:r>
          </a:p>
          <a:p>
            <a:pPr marL="800100" indent="-800100" algn="just">
              <a:spcBef>
                <a:spcPct val="50000"/>
              </a:spcBef>
            </a:pPr>
            <a:r>
              <a:rPr lang="es-MX" sz="2800" b="1" dirty="0">
                <a:solidFill>
                  <a:schemeClr val="tx2"/>
                </a:solidFill>
                <a:latin typeface="Times New Roman" pitchFamily="18" charset="0"/>
              </a:rPr>
              <a:t>f.-	</a:t>
            </a:r>
            <a:r>
              <a:rPr lang="es-MX" sz="2800" b="1" u="sng" dirty="0">
                <a:solidFill>
                  <a:srgbClr val="99FF99"/>
                </a:solidFill>
                <a:latin typeface="Times New Roman" pitchFamily="18" charset="0"/>
              </a:rPr>
              <a:t>ESPOLETAS COMBINADAS</a:t>
            </a:r>
            <a:r>
              <a:rPr lang="es-MX" sz="2800" b="1" u="sng" dirty="0">
                <a:solidFill>
                  <a:schemeClr val="tx2"/>
                </a:solidFill>
                <a:latin typeface="Times New Roman" pitchFamily="18" charset="0"/>
              </a:rPr>
              <a:t> (COMBINA-CION DE LAS ANTERIORES)</a:t>
            </a:r>
            <a:endParaRPr lang="es-MX" sz="2800" b="1" dirty="0">
              <a:solidFill>
                <a:schemeClr val="tx2"/>
              </a:solidFill>
              <a:latin typeface="Times New Roman" pitchFamily="18" charset="0"/>
            </a:endParaRPr>
          </a:p>
        </p:txBody>
      </p:sp>
      <p:sp>
        <p:nvSpPr>
          <p:cNvPr id="220170" name="Rectangle 10"/>
          <p:cNvSpPr>
            <a:spLocks noChangeArrowheads="1"/>
          </p:cNvSpPr>
          <p:nvPr/>
        </p:nvSpPr>
        <p:spPr bwMode="auto">
          <a:xfrm>
            <a:off x="2665413" y="-11430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220171" name="Text Box 11"/>
          <p:cNvSpPr txBox="1">
            <a:spLocks noChangeArrowheads="1"/>
          </p:cNvSpPr>
          <p:nvPr/>
        </p:nvSpPr>
        <p:spPr bwMode="auto">
          <a:xfrm>
            <a:off x="38100" y="838200"/>
            <a:ext cx="9144000" cy="579438"/>
          </a:xfrm>
          <a:prstGeom prst="rect">
            <a:avLst/>
          </a:prstGeom>
          <a:noFill/>
          <a:ln w="38100">
            <a:noFill/>
            <a:miter lim="800000"/>
            <a:headEnd/>
            <a:tailEnd/>
          </a:ln>
          <a:effectLst/>
        </p:spPr>
        <p:txBody>
          <a:bodyPr>
            <a:spAutoFit/>
          </a:bodyPr>
          <a:lstStyle/>
          <a:p>
            <a:pPr marL="723900" indent="-723900" algn="just">
              <a:spcBef>
                <a:spcPct val="50000"/>
              </a:spcBef>
              <a:defRPr/>
            </a:pPr>
            <a:r>
              <a:rPr lang="es-MX" sz="3200" b="1">
                <a:solidFill>
                  <a:srgbClr val="FFFF99"/>
                </a:solidFill>
                <a:effectLst>
                  <a:outerShdw blurRad="38100" dist="38100" dir="2700000" algn="tl">
                    <a:srgbClr val="000000"/>
                  </a:outerShdw>
                </a:effectLst>
                <a:latin typeface="Times New Roman" pitchFamily="18" charset="0"/>
              </a:rPr>
              <a:t>6.- </a:t>
            </a:r>
            <a:r>
              <a:rPr lang="es-MX" sz="3200" b="1" u="sng">
                <a:solidFill>
                  <a:srgbClr val="FFFF99"/>
                </a:solidFill>
                <a:effectLst>
                  <a:outerShdw blurRad="38100" dist="38100" dir="2700000" algn="tl">
                    <a:srgbClr val="000000"/>
                  </a:outerShdw>
                </a:effectLst>
                <a:latin typeface="Times New Roman" pitchFamily="18" charset="0"/>
              </a:rPr>
              <a:t>ESPOLETAS DE PROXIMIDAD</a:t>
            </a:r>
            <a:endParaRPr lang="es-ES" sz="3200" b="1" u="sng">
              <a:solidFill>
                <a:srgbClr val="FFFF99"/>
              </a:solidFill>
              <a:effectLst>
                <a:outerShdw blurRad="38100" dist="38100" dir="2700000" algn="tl">
                  <a:srgbClr val="000000"/>
                </a:outerShdw>
              </a:effectLst>
              <a:latin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74437" name="Text Box 5"/>
          <p:cNvSpPr txBox="1">
            <a:spLocks noChangeArrowheads="1"/>
          </p:cNvSpPr>
          <p:nvPr/>
        </p:nvSpPr>
        <p:spPr bwMode="auto">
          <a:xfrm>
            <a:off x="228600" y="266700"/>
            <a:ext cx="8915400" cy="1431925"/>
          </a:xfrm>
          <a:prstGeom prst="rect">
            <a:avLst/>
          </a:prstGeom>
          <a:noFill/>
          <a:ln w="38100">
            <a:noFill/>
            <a:miter lim="800000"/>
            <a:headEnd/>
            <a:tailEnd/>
          </a:ln>
          <a:effectLst/>
        </p:spPr>
        <p:txBody>
          <a:bodyPr>
            <a:spAutoFit/>
          </a:bodyPr>
          <a:lstStyle/>
          <a:p>
            <a:pPr algn="ctr">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MECANISMO DE MINA ACUSTICA</a:t>
            </a:r>
            <a:endParaRPr lang="es-ES" sz="4400" b="1" u="sng">
              <a:solidFill>
                <a:schemeClr val="tx2"/>
              </a:solidFill>
              <a:effectLst>
                <a:outerShdw blurRad="38100" dist="38100" dir="2700000" algn="tl">
                  <a:srgbClr val="000000"/>
                </a:outerShdw>
              </a:effectLst>
              <a:latin typeface="Times New Roman" pitchFamily="18" charset="0"/>
            </a:endParaRPr>
          </a:p>
        </p:txBody>
      </p:sp>
      <p:pic>
        <p:nvPicPr>
          <p:cNvPr id="31747" name="Picture 6" descr="foto6"/>
          <p:cNvPicPr>
            <a:picLocks noChangeAspect="1" noChangeArrowheads="1"/>
          </p:cNvPicPr>
          <p:nvPr/>
        </p:nvPicPr>
        <p:blipFill>
          <a:blip r:embed="rId2" cstate="print"/>
          <a:srcRect/>
          <a:stretch>
            <a:fillRect/>
          </a:stretch>
        </p:blipFill>
        <p:spPr bwMode="auto">
          <a:xfrm>
            <a:off x="0" y="2462213"/>
            <a:ext cx="9144000" cy="3656012"/>
          </a:xfrm>
          <a:prstGeom prst="rect">
            <a:avLst/>
          </a:prstGeom>
          <a:noFill/>
          <a:ln w="9525">
            <a:noFill/>
            <a:miter lim="800000"/>
            <a:headEnd/>
            <a:tailEnd/>
          </a:ln>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29378" name="Text Box 2"/>
          <p:cNvSpPr txBox="1">
            <a:spLocks noChangeArrowheads="1"/>
          </p:cNvSpPr>
          <p:nvPr/>
        </p:nvSpPr>
        <p:spPr bwMode="auto">
          <a:xfrm>
            <a:off x="285750" y="-114300"/>
            <a:ext cx="8477250" cy="1431925"/>
          </a:xfrm>
          <a:prstGeom prst="rect">
            <a:avLst/>
          </a:prstGeom>
          <a:noFill/>
          <a:ln w="38100">
            <a:noFill/>
            <a:miter lim="800000"/>
            <a:headEnd/>
            <a:tailEnd/>
          </a:ln>
          <a:effectLst/>
        </p:spPr>
        <p:txBody>
          <a:bodyPr>
            <a:spAutoFit/>
          </a:bodyPr>
          <a:lstStyle/>
          <a:p>
            <a:pPr algn="ctr">
              <a:spcBef>
                <a:spcPct val="50000"/>
              </a:spcBef>
              <a:defRPr/>
            </a:pPr>
            <a:r>
              <a:rPr lang="es-MX" sz="4400" b="1" u="sng">
                <a:solidFill>
                  <a:schemeClr val="tx2"/>
                </a:solidFill>
                <a:effectLst>
                  <a:outerShdw blurRad="38100" dist="38100" dir="2700000" algn="tl">
                    <a:srgbClr val="000000"/>
                  </a:outerShdw>
                </a:effectLst>
                <a:latin typeface="Times New Roman" pitchFamily="18" charset="0"/>
              </a:rPr>
              <a:t>DISTANCIA DE ACTUACION DE UNA MINA</a:t>
            </a:r>
            <a:endParaRPr lang="es-ES" sz="4400" b="1" u="sng">
              <a:solidFill>
                <a:schemeClr val="tx2"/>
              </a:solidFill>
              <a:effectLst>
                <a:outerShdw blurRad="38100" dist="38100" dir="2700000" algn="tl">
                  <a:srgbClr val="000000"/>
                </a:outerShdw>
              </a:effectLst>
              <a:latin typeface="Times New Roman" pitchFamily="18" charset="0"/>
            </a:endParaRPr>
          </a:p>
        </p:txBody>
      </p:sp>
      <p:pic>
        <p:nvPicPr>
          <p:cNvPr id="32771" name="Picture 7" descr="foto 7"/>
          <p:cNvPicPr>
            <a:picLocks noChangeAspect="1" noChangeArrowheads="1"/>
          </p:cNvPicPr>
          <p:nvPr/>
        </p:nvPicPr>
        <p:blipFill>
          <a:blip r:embed="rId2" cstate="print"/>
          <a:srcRect/>
          <a:stretch>
            <a:fillRect/>
          </a:stretch>
        </p:blipFill>
        <p:spPr bwMode="auto">
          <a:xfrm>
            <a:off x="1173163" y="1362075"/>
            <a:ext cx="6972300" cy="5426075"/>
          </a:xfrm>
          <a:prstGeom prst="rect">
            <a:avLst/>
          </a:prstGeom>
          <a:noFill/>
          <a:ln w="9525">
            <a:noFill/>
            <a:miter lim="800000"/>
            <a:headEnd/>
            <a:tailEnd/>
          </a:ln>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Rectangle 3" descr="Wide upward diagonal"/>
          <p:cNvSpPr>
            <a:spLocks noChangeArrowheads="1"/>
          </p:cNvSpPr>
          <p:nvPr/>
        </p:nvSpPr>
        <p:spPr bwMode="auto">
          <a:xfrm>
            <a:off x="311150" y="2209800"/>
            <a:ext cx="8521700" cy="4178300"/>
          </a:xfrm>
          <a:prstGeom prst="rect">
            <a:avLst/>
          </a:prstGeom>
          <a:solidFill>
            <a:schemeClr val="tx1"/>
          </a:solidFill>
          <a:ln w="12700">
            <a:solidFill>
              <a:schemeClr val="tx1"/>
            </a:solidFill>
            <a:miter lim="800000"/>
            <a:headEnd/>
            <a:tailEnd/>
          </a:ln>
          <a:effectLst/>
        </p:spPr>
        <p:txBody>
          <a:bodyPr wrap="none" anchor="ctr"/>
          <a:lstStyle/>
          <a:p>
            <a:pPr algn="ctr"/>
            <a:endParaRPr lang="es-CL"/>
          </a:p>
        </p:txBody>
      </p:sp>
      <p:sp>
        <p:nvSpPr>
          <p:cNvPr id="15" name="Rectangle 20"/>
          <p:cNvSpPr>
            <a:spLocks noChangeArrowheads="1"/>
          </p:cNvSpPr>
          <p:nvPr/>
        </p:nvSpPr>
        <p:spPr bwMode="auto">
          <a:xfrm>
            <a:off x="2133600" y="3867150"/>
            <a:ext cx="1028700" cy="1009650"/>
          </a:xfrm>
          <a:prstGeom prst="rect">
            <a:avLst/>
          </a:prstGeom>
          <a:solidFill>
            <a:schemeClr val="accent1"/>
          </a:solidFill>
          <a:ln w="12700">
            <a:solidFill>
              <a:schemeClr val="bg2"/>
            </a:solidFill>
            <a:miter lim="800000"/>
            <a:headEnd/>
            <a:tailEnd/>
          </a:ln>
          <a:effectLst/>
        </p:spPr>
        <p:txBody>
          <a:bodyPr wrap="none" anchor="ctr"/>
          <a:lstStyle/>
          <a:p>
            <a:pPr algn="ctr"/>
            <a:r>
              <a:rPr lang="es-CL" sz="1400" b="1" dirty="0">
                <a:solidFill>
                  <a:schemeClr val="bg1"/>
                </a:solidFill>
              </a:rPr>
              <a:t>Detonador</a:t>
            </a:r>
            <a:endParaRPr lang="es-CL" b="1" dirty="0">
              <a:solidFill>
                <a:schemeClr val="bg1"/>
              </a:solidFill>
            </a:endParaRPr>
          </a:p>
        </p:txBody>
      </p:sp>
      <p:sp>
        <p:nvSpPr>
          <p:cNvPr id="16" name="Rectangle 21"/>
          <p:cNvSpPr>
            <a:spLocks noChangeArrowheads="1"/>
          </p:cNvSpPr>
          <p:nvPr/>
        </p:nvSpPr>
        <p:spPr bwMode="auto">
          <a:xfrm>
            <a:off x="5048250" y="3867150"/>
            <a:ext cx="127635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Explosor</a:t>
            </a:r>
          </a:p>
        </p:txBody>
      </p:sp>
      <p:sp>
        <p:nvSpPr>
          <p:cNvPr id="17" name="Rectangle 22"/>
          <p:cNvSpPr>
            <a:spLocks noChangeArrowheads="1"/>
          </p:cNvSpPr>
          <p:nvPr/>
        </p:nvSpPr>
        <p:spPr bwMode="auto">
          <a:xfrm>
            <a:off x="6800850" y="3867150"/>
            <a:ext cx="175260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Carga </a:t>
            </a:r>
          </a:p>
          <a:p>
            <a:pPr algn="ctr"/>
            <a:r>
              <a:rPr lang="es-CL" b="1" dirty="0">
                <a:solidFill>
                  <a:schemeClr val="bg1"/>
                </a:solidFill>
              </a:rPr>
              <a:t>Detonante</a:t>
            </a:r>
          </a:p>
        </p:txBody>
      </p:sp>
      <p:sp>
        <p:nvSpPr>
          <p:cNvPr id="19" name="Line 27"/>
          <p:cNvSpPr>
            <a:spLocks noChangeShapeType="1"/>
          </p:cNvSpPr>
          <p:nvPr/>
        </p:nvSpPr>
        <p:spPr bwMode="auto">
          <a:xfrm>
            <a:off x="6362700" y="4400550"/>
            <a:ext cx="457200" cy="0"/>
          </a:xfrm>
          <a:prstGeom prst="line">
            <a:avLst/>
          </a:prstGeom>
          <a:noFill/>
          <a:ln w="38100">
            <a:solidFill>
              <a:schemeClr val="hlink"/>
            </a:solidFill>
            <a:round/>
            <a:headEnd/>
            <a:tailEnd type="triangle" w="med" len="med"/>
          </a:ln>
          <a:effectLst/>
        </p:spPr>
        <p:txBody>
          <a:bodyPr wrap="none"/>
          <a:lstStyle/>
          <a:p>
            <a:endParaRPr lang="es-CL"/>
          </a:p>
        </p:txBody>
      </p:sp>
      <p:sp>
        <p:nvSpPr>
          <p:cNvPr id="22" name="Text Box 30"/>
          <p:cNvSpPr txBox="1">
            <a:spLocks noChangeArrowheads="1"/>
          </p:cNvSpPr>
          <p:nvPr/>
        </p:nvSpPr>
        <p:spPr bwMode="auto">
          <a:xfrm>
            <a:off x="1657350" y="2898775"/>
            <a:ext cx="1249363" cy="338138"/>
          </a:xfrm>
          <a:prstGeom prst="rect">
            <a:avLst/>
          </a:prstGeom>
          <a:noFill/>
          <a:ln w="12700">
            <a:noFill/>
            <a:miter lim="800000"/>
            <a:headEnd/>
            <a:tailEnd/>
          </a:ln>
          <a:effectLst/>
        </p:spPr>
        <p:txBody>
          <a:bodyPr wrap="none">
            <a:spAutoFit/>
          </a:bodyPr>
          <a:lstStyle/>
          <a:p>
            <a:r>
              <a:rPr lang="es-CL" dirty="0">
                <a:solidFill>
                  <a:schemeClr val="hlink"/>
                </a:solidFill>
                <a:effectLst>
                  <a:outerShdw blurRad="38100" dist="38100" dir="2700000" algn="tl">
                    <a:srgbClr val="000000">
                      <a:alpha val="43137"/>
                    </a:srgbClr>
                  </a:outerShdw>
                </a:effectLst>
              </a:rPr>
              <a:t>ESPOLETA</a:t>
            </a:r>
          </a:p>
        </p:txBody>
      </p:sp>
      <p:sp>
        <p:nvSpPr>
          <p:cNvPr id="13" name="Rectangle 20"/>
          <p:cNvSpPr>
            <a:spLocks noChangeArrowheads="1"/>
          </p:cNvSpPr>
          <p:nvPr/>
        </p:nvSpPr>
        <p:spPr bwMode="auto">
          <a:xfrm>
            <a:off x="3524250" y="3600450"/>
            <a:ext cx="1104900" cy="1504950"/>
          </a:xfrm>
          <a:prstGeom prst="rect">
            <a:avLst/>
          </a:prstGeom>
          <a:solidFill>
            <a:schemeClr val="accent1"/>
          </a:solidFill>
          <a:ln w="12700">
            <a:solidFill>
              <a:schemeClr val="bg2"/>
            </a:solidFill>
            <a:miter lim="800000"/>
            <a:headEnd/>
            <a:tailEnd/>
          </a:ln>
          <a:effectLst/>
        </p:spPr>
        <p:txBody>
          <a:bodyPr wrap="none" anchor="ctr"/>
          <a:lstStyle/>
          <a:p>
            <a:pPr algn="ctr"/>
            <a:r>
              <a:rPr lang="es-MX" sz="1400" b="1" dirty="0">
                <a:solidFill>
                  <a:schemeClr val="bg1"/>
                </a:solidFill>
              </a:rPr>
              <a:t>Dispositivo</a:t>
            </a:r>
          </a:p>
          <a:p>
            <a:pPr algn="ctr"/>
            <a:r>
              <a:rPr lang="es-MX" sz="1400" b="1" dirty="0">
                <a:solidFill>
                  <a:schemeClr val="bg1"/>
                </a:solidFill>
              </a:rPr>
              <a:t>De</a:t>
            </a:r>
          </a:p>
          <a:p>
            <a:pPr algn="ctr"/>
            <a:r>
              <a:rPr lang="es-MX" sz="1400" b="1" dirty="0">
                <a:solidFill>
                  <a:schemeClr val="bg1"/>
                </a:solidFill>
              </a:rPr>
              <a:t>Seguridad</a:t>
            </a:r>
          </a:p>
          <a:p>
            <a:pPr algn="ctr"/>
            <a:r>
              <a:rPr lang="es-MX" sz="1400" b="1" dirty="0">
                <a:solidFill>
                  <a:schemeClr val="bg1"/>
                </a:solidFill>
              </a:rPr>
              <a:t>Y Armado</a:t>
            </a:r>
            <a:endParaRPr lang="es-CL" sz="1400" b="1" dirty="0">
              <a:solidFill>
                <a:schemeClr val="bg1"/>
              </a:solidFill>
            </a:endParaRPr>
          </a:p>
        </p:txBody>
      </p:sp>
      <p:sp>
        <p:nvSpPr>
          <p:cNvPr id="18" name="Line 26"/>
          <p:cNvSpPr>
            <a:spLocks noChangeShapeType="1"/>
          </p:cNvSpPr>
          <p:nvPr/>
        </p:nvSpPr>
        <p:spPr bwMode="auto">
          <a:xfrm flipV="1">
            <a:off x="3200400" y="4362450"/>
            <a:ext cx="323850" cy="0"/>
          </a:xfrm>
          <a:prstGeom prst="line">
            <a:avLst/>
          </a:prstGeom>
          <a:noFill/>
          <a:ln w="38100">
            <a:solidFill>
              <a:schemeClr val="hlink"/>
            </a:solidFill>
            <a:round/>
            <a:headEnd/>
            <a:tailEnd type="triangle" w="med" len="med"/>
          </a:ln>
          <a:effectLst/>
        </p:spPr>
        <p:txBody>
          <a:bodyPr wrap="none"/>
          <a:lstStyle/>
          <a:p>
            <a:endParaRPr lang="es-CL"/>
          </a:p>
        </p:txBody>
      </p:sp>
      <p:sp>
        <p:nvSpPr>
          <p:cNvPr id="20" name="Line 26"/>
          <p:cNvSpPr>
            <a:spLocks noChangeShapeType="1"/>
          </p:cNvSpPr>
          <p:nvPr/>
        </p:nvSpPr>
        <p:spPr bwMode="auto">
          <a:xfrm flipV="1">
            <a:off x="4629150" y="4362450"/>
            <a:ext cx="457200" cy="19050"/>
          </a:xfrm>
          <a:prstGeom prst="line">
            <a:avLst/>
          </a:prstGeom>
          <a:noFill/>
          <a:ln w="38100">
            <a:solidFill>
              <a:schemeClr val="hlink"/>
            </a:solidFill>
            <a:round/>
            <a:headEnd/>
            <a:tailEnd type="triangle" w="med" len="med"/>
          </a:ln>
          <a:effectLst/>
        </p:spPr>
        <p:txBody>
          <a:bodyPr wrap="none"/>
          <a:lstStyle/>
          <a:p>
            <a:endParaRPr lang="es-CL"/>
          </a:p>
        </p:txBody>
      </p:sp>
      <p:sp>
        <p:nvSpPr>
          <p:cNvPr id="23" name="22 Rectángulo"/>
          <p:cNvSpPr/>
          <p:nvPr/>
        </p:nvSpPr>
        <p:spPr>
          <a:xfrm>
            <a:off x="476250" y="3371850"/>
            <a:ext cx="4286250" cy="2133600"/>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Rectangle 20"/>
          <p:cNvSpPr>
            <a:spLocks noChangeArrowheads="1"/>
          </p:cNvSpPr>
          <p:nvPr/>
        </p:nvSpPr>
        <p:spPr bwMode="auto">
          <a:xfrm>
            <a:off x="723900" y="3600450"/>
            <a:ext cx="1104900" cy="1504950"/>
          </a:xfrm>
          <a:prstGeom prst="rect">
            <a:avLst/>
          </a:prstGeom>
          <a:solidFill>
            <a:schemeClr val="accent1"/>
          </a:solidFill>
          <a:ln w="12700">
            <a:solidFill>
              <a:schemeClr val="bg2"/>
            </a:solidFill>
            <a:miter lim="800000"/>
            <a:headEnd/>
            <a:tailEnd/>
          </a:ln>
          <a:effectLst/>
        </p:spPr>
        <p:txBody>
          <a:bodyPr wrap="none" anchor="ctr"/>
          <a:lstStyle/>
          <a:p>
            <a:pPr algn="ctr"/>
            <a:r>
              <a:rPr lang="es-MX" sz="1400" b="1" dirty="0">
                <a:solidFill>
                  <a:schemeClr val="bg1"/>
                </a:solidFill>
              </a:rPr>
              <a:t>Dispositivo</a:t>
            </a:r>
          </a:p>
          <a:p>
            <a:pPr algn="ctr"/>
            <a:r>
              <a:rPr lang="es-MX" sz="1400" b="1" dirty="0">
                <a:solidFill>
                  <a:schemeClr val="bg1"/>
                </a:solidFill>
              </a:rPr>
              <a:t>Detector</a:t>
            </a:r>
          </a:p>
          <a:p>
            <a:pPr algn="ctr"/>
            <a:r>
              <a:rPr lang="es-MX" sz="1400" b="1" dirty="0">
                <a:solidFill>
                  <a:schemeClr val="bg1"/>
                </a:solidFill>
              </a:rPr>
              <a:t>Del</a:t>
            </a:r>
          </a:p>
          <a:p>
            <a:pPr algn="ctr"/>
            <a:r>
              <a:rPr lang="es-MX" sz="1400" b="1" dirty="0">
                <a:solidFill>
                  <a:schemeClr val="bg1"/>
                </a:solidFill>
              </a:rPr>
              <a:t>Blanco</a:t>
            </a:r>
            <a:endParaRPr lang="es-CL" sz="1400" b="1" dirty="0">
              <a:solidFill>
                <a:schemeClr val="bg1"/>
              </a:solidFill>
            </a:endParaRPr>
          </a:p>
        </p:txBody>
      </p:sp>
      <p:sp>
        <p:nvSpPr>
          <p:cNvPr id="24" name="Line 26"/>
          <p:cNvSpPr>
            <a:spLocks noChangeShapeType="1"/>
          </p:cNvSpPr>
          <p:nvPr/>
        </p:nvSpPr>
        <p:spPr bwMode="auto">
          <a:xfrm flipV="1">
            <a:off x="1809750" y="4400550"/>
            <a:ext cx="323850" cy="0"/>
          </a:xfrm>
          <a:prstGeom prst="line">
            <a:avLst/>
          </a:prstGeom>
          <a:noFill/>
          <a:ln w="38100">
            <a:solidFill>
              <a:schemeClr val="hlink"/>
            </a:solidFill>
            <a:round/>
            <a:headEnd/>
            <a:tailEnd type="triangle" w="med" len="med"/>
          </a:ln>
          <a:effectLst/>
        </p:spPr>
        <p:txBody>
          <a:bodyPr wrap="none"/>
          <a:lstStyle/>
          <a:p>
            <a:endParaRPr lang="es-CL"/>
          </a:p>
        </p:txBody>
      </p:sp>
      <p:sp>
        <p:nvSpPr>
          <p:cNvPr id="27" name="Text Box 4"/>
          <p:cNvSpPr txBox="1">
            <a:spLocks noChangeArrowheads="1"/>
          </p:cNvSpPr>
          <p:nvPr/>
        </p:nvSpPr>
        <p:spPr bwMode="auto">
          <a:xfrm>
            <a:off x="247650" y="266700"/>
            <a:ext cx="8934450" cy="1200329"/>
          </a:xfrm>
          <a:prstGeom prst="rect">
            <a:avLst/>
          </a:prstGeom>
          <a:noFill/>
          <a:ln w="38100">
            <a:noFill/>
            <a:miter lim="800000"/>
            <a:headEnd/>
            <a:tailEnd/>
          </a:ln>
          <a:effectLst/>
        </p:spPr>
        <p:txBody>
          <a:bodyPr>
            <a:spAutoFit/>
          </a:bodyPr>
          <a:lstStyle/>
          <a:p>
            <a:pPr algn="ctr">
              <a:spcBef>
                <a:spcPct val="50000"/>
              </a:spcBef>
              <a:defRPr/>
            </a:pPr>
            <a:r>
              <a:rPr lang="en-US" sz="2400" b="1" u="sng" dirty="0">
                <a:effectLst>
                  <a:outerShdw blurRad="38100" dist="38100" dir="2700000" algn="tl">
                    <a:srgbClr val="000000"/>
                  </a:outerShdw>
                </a:effectLst>
                <a:latin typeface="Times New Roman" pitchFamily="18" charset="0"/>
              </a:rPr>
              <a:t>SISTEMA DE ESPOLETA CON DISPOSITIVO DE SEGURIDAD Y ARMADO Y DISPOSITIVO DETECTOR DEL BLANCO</a:t>
            </a:r>
            <a:endParaRPr lang="es-ES" sz="2400" b="1" u="sng" dirty="0">
              <a:effectLst>
                <a:outerShdw blurRad="38100" dist="38100" dir="2700000" algn="tl">
                  <a:srgbClr val="000000"/>
                </a:outerShdw>
              </a:effectLst>
              <a:latin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1060" name="Rectangle 4"/>
          <p:cNvSpPr>
            <a:spLocks noChangeArrowheads="1"/>
          </p:cNvSpPr>
          <p:nvPr/>
        </p:nvSpPr>
        <p:spPr bwMode="auto">
          <a:xfrm>
            <a:off x="2665413" y="-114300"/>
            <a:ext cx="3567112" cy="762000"/>
          </a:xfrm>
          <a:prstGeom prst="rect">
            <a:avLst/>
          </a:prstGeom>
          <a:noFill/>
          <a:ln w="38100">
            <a:noFill/>
            <a:miter lim="800000"/>
            <a:headEnd/>
            <a:tailEnd/>
          </a:ln>
          <a:effectLst/>
        </p:spPr>
        <p:txBody>
          <a:bodyPr wrap="none">
            <a:spAutoFit/>
          </a:bodyPr>
          <a:lstStyle/>
          <a:p>
            <a:pPr algn="just">
              <a:spcBef>
                <a:spcPct val="50000"/>
              </a:spcBef>
              <a:defRPr/>
            </a:pPr>
            <a:r>
              <a:rPr lang="en-US" sz="4400" b="1" u="sng">
                <a:solidFill>
                  <a:schemeClr val="tx2"/>
                </a:solidFill>
                <a:effectLst>
                  <a:outerShdw blurRad="38100" dist="38100" dir="2700000" algn="tl">
                    <a:srgbClr val="000000"/>
                  </a:outerShdw>
                </a:effectLst>
                <a:latin typeface="Times New Roman" pitchFamily="18" charset="0"/>
              </a:rPr>
              <a:t>ESPOLETAS</a:t>
            </a:r>
            <a:r>
              <a:rPr lang="en-US" sz="2800">
                <a:solidFill>
                  <a:srgbClr val="0033CC"/>
                </a:solidFill>
                <a:latin typeface="Times New Roman" pitchFamily="18" charset="0"/>
              </a:rPr>
              <a:t> </a:t>
            </a:r>
            <a:endParaRPr lang="es-ES" sz="2800">
              <a:solidFill>
                <a:srgbClr val="0033CC"/>
              </a:solidFill>
              <a:latin typeface="Times New Roman" pitchFamily="18" charset="0"/>
            </a:endParaRPr>
          </a:p>
        </p:txBody>
      </p:sp>
      <p:sp>
        <p:nvSpPr>
          <p:cNvPr id="38916" name="Text Box 6"/>
          <p:cNvSpPr txBox="1">
            <a:spLocks noChangeArrowheads="1"/>
          </p:cNvSpPr>
          <p:nvPr/>
        </p:nvSpPr>
        <p:spPr bwMode="auto">
          <a:xfrm>
            <a:off x="419100" y="3162300"/>
            <a:ext cx="8401050" cy="830997"/>
          </a:xfrm>
          <a:prstGeom prst="rect">
            <a:avLst/>
          </a:prstGeom>
          <a:noFill/>
          <a:ln w="38100">
            <a:noFill/>
            <a:miter lim="800000"/>
            <a:headEnd/>
            <a:tailEnd/>
          </a:ln>
        </p:spPr>
        <p:txBody>
          <a:bodyPr>
            <a:spAutoFit/>
          </a:bodyPr>
          <a:lstStyle/>
          <a:p>
            <a:pPr marL="266700" indent="-266700" algn="just">
              <a:spcBef>
                <a:spcPct val="50000"/>
              </a:spcBef>
              <a:buFontTx/>
              <a:buChar char="-"/>
            </a:pPr>
            <a:r>
              <a:rPr lang="es-MX" sz="2400" b="1" dirty="0">
                <a:solidFill>
                  <a:schemeClr val="tx2"/>
                </a:solidFill>
                <a:latin typeface="Times New Roman" pitchFamily="18" charset="0"/>
              </a:rPr>
              <a:t>LA CONFIABILIDAD FUNCIONAL DEBE SER SUPERIOR A </a:t>
            </a:r>
            <a:r>
              <a:rPr lang="es-MX" sz="2400" b="1" dirty="0">
                <a:solidFill>
                  <a:srgbClr val="FFFF00"/>
                </a:solidFill>
                <a:latin typeface="Times New Roman" pitchFamily="18" charset="0"/>
              </a:rPr>
              <a:t>10</a:t>
            </a:r>
            <a:r>
              <a:rPr lang="es-MX" sz="2400" b="1" baseline="30000" dirty="0">
                <a:solidFill>
                  <a:srgbClr val="FFFF00"/>
                </a:solidFill>
                <a:latin typeface="Times New Roman" pitchFamily="18" charset="0"/>
              </a:rPr>
              <a:t>4</a:t>
            </a:r>
            <a:r>
              <a:rPr lang="es-MX" sz="2400" b="1" dirty="0">
                <a:solidFill>
                  <a:schemeClr val="tx2"/>
                </a:solidFill>
                <a:latin typeface="Times New Roman" pitchFamily="18" charset="0"/>
              </a:rPr>
              <a:t>. (</a:t>
            </a:r>
            <a:r>
              <a:rPr lang="es-MX" sz="2400" b="1" dirty="0">
                <a:solidFill>
                  <a:schemeClr val="accent3">
                    <a:lumMod val="60000"/>
                    <a:lumOff val="40000"/>
                  </a:schemeClr>
                </a:solidFill>
                <a:latin typeface="Times New Roman" pitchFamily="18" charset="0"/>
              </a:rPr>
              <a:t>1 falla en 10.000 tiros o lanzamientos</a:t>
            </a:r>
            <a:r>
              <a:rPr lang="es-MX" sz="2400" b="1" dirty="0">
                <a:solidFill>
                  <a:schemeClr val="tx2"/>
                </a:solidFill>
                <a:latin typeface="Times New Roman" pitchFamily="18" charset="0"/>
              </a:rPr>
              <a:t>.)</a:t>
            </a:r>
            <a:endParaRPr lang="es-ES" sz="2400" b="1" dirty="0">
              <a:solidFill>
                <a:schemeClr val="tx2"/>
              </a:solidFill>
              <a:latin typeface="Times New Roman" pitchFamily="18" charset="0"/>
            </a:endParaRPr>
          </a:p>
        </p:txBody>
      </p:sp>
      <p:sp>
        <p:nvSpPr>
          <p:cNvPr id="38917" name="Text Box 7"/>
          <p:cNvSpPr txBox="1">
            <a:spLocks noChangeArrowheads="1"/>
          </p:cNvSpPr>
          <p:nvPr/>
        </p:nvSpPr>
        <p:spPr bwMode="auto">
          <a:xfrm>
            <a:off x="133350" y="947737"/>
            <a:ext cx="8915400" cy="1938992"/>
          </a:xfrm>
          <a:prstGeom prst="rect">
            <a:avLst/>
          </a:prstGeom>
          <a:solidFill>
            <a:schemeClr val="tx2">
              <a:lumMod val="25000"/>
            </a:schemeClr>
          </a:solidFill>
          <a:ln w="38100">
            <a:solidFill>
              <a:schemeClr val="tx2"/>
            </a:solidFill>
            <a:miter lim="800000"/>
            <a:headEnd/>
            <a:tailEnd/>
          </a:ln>
        </p:spPr>
        <p:txBody>
          <a:bodyPr wrap="square">
            <a:spAutoFit/>
          </a:bodyPr>
          <a:lstStyle/>
          <a:p>
            <a:pPr>
              <a:spcBef>
                <a:spcPct val="50000"/>
              </a:spcBef>
            </a:pPr>
            <a:r>
              <a:rPr lang="es-MX" sz="2400" b="1" dirty="0">
                <a:solidFill>
                  <a:srgbClr val="FFFF00"/>
                </a:solidFill>
                <a:latin typeface="Times New Roman" pitchFamily="18" charset="0"/>
              </a:rPr>
              <a:t>“</a:t>
            </a:r>
            <a:r>
              <a:rPr lang="es-MX" sz="2400" b="1" u="sng" dirty="0">
                <a:solidFill>
                  <a:srgbClr val="FFFF00"/>
                </a:solidFill>
                <a:latin typeface="Times New Roman" pitchFamily="18" charset="0"/>
              </a:rPr>
              <a:t>CONFIABILIDAD FUNCIONAL”</a:t>
            </a:r>
            <a:r>
              <a:rPr lang="es-MX" sz="2400" b="1" dirty="0">
                <a:solidFill>
                  <a:srgbClr val="FFFF00"/>
                </a:solidFill>
                <a:latin typeface="Times New Roman" pitchFamily="18" charset="0"/>
              </a:rPr>
              <a:t>  </a:t>
            </a:r>
            <a:r>
              <a:rPr lang="es-MX" sz="2400" b="1" dirty="0">
                <a:solidFill>
                  <a:schemeClr val="tx2"/>
                </a:solidFill>
                <a:latin typeface="Times New Roman" pitchFamily="18" charset="0"/>
              </a:rPr>
              <a:t>ES  LA  PROBABILIDAD DE QUE OCURRA UN CORRECTO FUNCIONAMIENTO DE LA ESPOLETA EN  EL MOMENTO OPORTUNO.  SUS MECANISMOS DETECTORES DEL BLANCO ACTÚAN EN “PARALELO”</a:t>
            </a:r>
            <a:endParaRPr lang="es-ES" sz="2400" b="1" dirty="0">
              <a:solidFill>
                <a:schemeClr val="tx2"/>
              </a:solidFill>
              <a:latin typeface="Times New Roman" pitchFamily="18" charset="0"/>
            </a:endParaRPr>
          </a:p>
        </p:txBody>
      </p:sp>
      <p:grpSp>
        <p:nvGrpSpPr>
          <p:cNvPr id="21" name="20 Grupo"/>
          <p:cNvGrpSpPr/>
          <p:nvPr/>
        </p:nvGrpSpPr>
        <p:grpSpPr>
          <a:xfrm>
            <a:off x="2305050" y="4419600"/>
            <a:ext cx="4457700" cy="1823025"/>
            <a:chOff x="361950" y="4419600"/>
            <a:chExt cx="4457700" cy="1823025"/>
          </a:xfrm>
        </p:grpSpPr>
        <p:sp>
          <p:nvSpPr>
            <p:cNvPr id="6" name="5 CuadroTexto"/>
            <p:cNvSpPr txBox="1"/>
            <p:nvPr/>
          </p:nvSpPr>
          <p:spPr>
            <a:xfrm>
              <a:off x="1123950" y="4419600"/>
              <a:ext cx="1333500" cy="584775"/>
            </a:xfrm>
            <a:prstGeom prst="rect">
              <a:avLst/>
            </a:prstGeom>
            <a:solidFill>
              <a:schemeClr val="accent5">
                <a:lumMod val="75000"/>
              </a:schemeClr>
            </a:solidFill>
            <a:ln>
              <a:solidFill>
                <a:schemeClr val="tx1"/>
              </a:solidFill>
            </a:ln>
          </p:spPr>
          <p:txBody>
            <a:bodyPr wrap="square" rtlCol="0">
              <a:spAutoFit/>
            </a:bodyPr>
            <a:lstStyle/>
            <a:p>
              <a:pPr algn="ctr"/>
              <a:r>
                <a:rPr lang="es-MX" b="1" dirty="0"/>
                <a:t>Mecanismo 1</a:t>
              </a:r>
              <a:endParaRPr lang="es-CL" b="1" dirty="0"/>
            </a:p>
          </p:txBody>
        </p:sp>
        <p:sp>
          <p:nvSpPr>
            <p:cNvPr id="7" name="6 CuadroTexto"/>
            <p:cNvSpPr txBox="1"/>
            <p:nvPr/>
          </p:nvSpPr>
          <p:spPr>
            <a:xfrm>
              <a:off x="1123950" y="5657850"/>
              <a:ext cx="1333500" cy="584775"/>
            </a:xfrm>
            <a:prstGeom prst="rect">
              <a:avLst/>
            </a:prstGeom>
            <a:solidFill>
              <a:schemeClr val="accent5">
                <a:lumMod val="75000"/>
              </a:schemeClr>
            </a:solidFill>
            <a:ln>
              <a:solidFill>
                <a:schemeClr val="tx1"/>
              </a:solidFill>
            </a:ln>
          </p:spPr>
          <p:txBody>
            <a:bodyPr wrap="square" rtlCol="0">
              <a:spAutoFit/>
            </a:bodyPr>
            <a:lstStyle/>
            <a:p>
              <a:pPr algn="ctr"/>
              <a:r>
                <a:rPr lang="es-MX" b="1" dirty="0"/>
                <a:t>Mecanismo 2</a:t>
              </a:r>
              <a:endParaRPr lang="es-CL" b="1" dirty="0"/>
            </a:p>
          </p:txBody>
        </p:sp>
        <p:cxnSp>
          <p:nvCxnSpPr>
            <p:cNvPr id="8" name="7 Conector recto de flecha"/>
            <p:cNvCxnSpPr/>
            <p:nvPr/>
          </p:nvCxnSpPr>
          <p:spPr>
            <a:xfrm>
              <a:off x="914400" y="60579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9" name="8 Conector recto de flecha"/>
            <p:cNvCxnSpPr/>
            <p:nvPr/>
          </p:nvCxnSpPr>
          <p:spPr>
            <a:xfrm>
              <a:off x="361950" y="54168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a:off x="3371850" y="4857750"/>
              <a:ext cx="1447800" cy="1077218"/>
            </a:xfrm>
            <a:prstGeom prst="rect">
              <a:avLst/>
            </a:prstGeom>
            <a:solidFill>
              <a:schemeClr val="accent5">
                <a:lumMod val="75000"/>
              </a:schemeClr>
            </a:solidFill>
            <a:ln>
              <a:solidFill>
                <a:schemeClr val="tx1"/>
              </a:solidFill>
            </a:ln>
          </p:spPr>
          <p:txBody>
            <a:bodyPr wrap="square" rtlCol="0">
              <a:spAutoFit/>
            </a:bodyPr>
            <a:lstStyle/>
            <a:p>
              <a:pPr algn="ctr"/>
              <a:r>
                <a:rPr lang="es-MX" b="1" dirty="0"/>
                <a:t>ACTIVACION DE LA CABEZA DE COMBATE</a:t>
              </a:r>
              <a:endParaRPr lang="es-CL" b="1" dirty="0"/>
            </a:p>
          </p:txBody>
        </p:sp>
        <p:cxnSp>
          <p:nvCxnSpPr>
            <p:cNvPr id="11" name="10 Conector recto de flecha"/>
            <p:cNvCxnSpPr/>
            <p:nvPr/>
          </p:nvCxnSpPr>
          <p:spPr>
            <a:xfrm>
              <a:off x="2781300" y="54168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flipH="1" flipV="1">
              <a:off x="914400" y="4629150"/>
              <a:ext cx="19050" cy="1428750"/>
            </a:xfrm>
            <a:prstGeom prst="line">
              <a:avLst/>
            </a:prstGeom>
            <a:ln w="38100">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17" name="16 Conector recto de flecha"/>
            <p:cNvCxnSpPr/>
            <p:nvPr/>
          </p:nvCxnSpPr>
          <p:spPr>
            <a:xfrm>
              <a:off x="914400" y="466725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flipH="1" flipV="1">
              <a:off x="2781300" y="4667250"/>
              <a:ext cx="19050" cy="1428750"/>
            </a:xfrm>
            <a:prstGeom prst="line">
              <a:avLst/>
            </a:prstGeom>
            <a:ln w="38100">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19" name="18 Conector recto de flecha"/>
            <p:cNvCxnSpPr/>
            <p:nvPr/>
          </p:nvCxnSpPr>
          <p:spPr>
            <a:xfrm>
              <a:off x="2476500" y="60579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20" name="19 Conector recto de flecha"/>
            <p:cNvCxnSpPr/>
            <p:nvPr/>
          </p:nvCxnSpPr>
          <p:spPr>
            <a:xfrm>
              <a:off x="2476500" y="46863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sp>
        <p:nvSpPr>
          <p:cNvPr id="22" name="21 CuadroTexto"/>
          <p:cNvSpPr txBox="1"/>
          <p:nvPr/>
        </p:nvSpPr>
        <p:spPr>
          <a:xfrm>
            <a:off x="704850" y="5105400"/>
            <a:ext cx="1600200" cy="584775"/>
          </a:xfrm>
          <a:prstGeom prst="rect">
            <a:avLst/>
          </a:prstGeom>
          <a:solidFill>
            <a:srgbClr val="FFFF00"/>
          </a:solidFill>
          <a:ln>
            <a:solidFill>
              <a:srgbClr val="FF0000"/>
            </a:solidFill>
          </a:ln>
        </p:spPr>
        <p:txBody>
          <a:bodyPr wrap="square" rtlCol="0">
            <a:spAutoFit/>
          </a:bodyPr>
          <a:lstStyle/>
          <a:p>
            <a:pPr algn="ctr"/>
            <a:r>
              <a:rPr lang="es-MX" b="1" dirty="0">
                <a:solidFill>
                  <a:srgbClr val="FF0000"/>
                </a:solidFill>
              </a:rPr>
              <a:t>SEÑAL DE FUEGO</a:t>
            </a:r>
            <a:endParaRPr lang="es-CL"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16201</TotalTime>
  <Words>1282</Words>
  <Application>Microsoft Macintosh PowerPoint</Application>
  <PresentationFormat>Presentación en pantalla (4:3)</PresentationFormat>
  <Paragraphs>195</Paragraphs>
  <Slides>28</Slides>
  <Notes>0</Notes>
  <HiddenSlides>2</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28</vt:i4>
      </vt:variant>
    </vt:vector>
  </HeadingPairs>
  <TitlesOfParts>
    <vt:vector size="37" baseType="lpstr">
      <vt:lpstr>Arial</vt:lpstr>
      <vt:lpstr>Consolas</vt:lpstr>
      <vt:lpstr>Corbel</vt:lpstr>
      <vt:lpstr>Tahoma</vt:lpstr>
      <vt:lpstr>Times New Roman</vt:lpstr>
      <vt:lpstr>Wingdings</vt:lpstr>
      <vt:lpstr>Wingdings 2</vt:lpstr>
      <vt:lpstr>Wingdings 3</vt:lpstr>
      <vt:lpstr>Metro</vt:lpstr>
      <vt:lpstr>“SISTEMAS DE ARMAS” </vt:lpstr>
      <vt:lpstr>Presentación de PowerPoint</vt:lpstr>
      <vt:lpstr>Presentación de PowerPoint</vt:lpstr>
      <vt:lpstr>Presentación de PowerPoint</vt:lpstr>
      <vt:lpstr>ESPOLETAS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DIRISNAV</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VISORES</dc:title>
  <dc:creator>CF Carlos Aroca Páez</dc:creator>
  <cp:lastModifiedBy>Usuario de Microsoft Office</cp:lastModifiedBy>
  <cp:revision>401</cp:revision>
  <dcterms:created xsi:type="dcterms:W3CDTF">2003-05-07T10:30:34Z</dcterms:created>
  <dcterms:modified xsi:type="dcterms:W3CDTF">2019-07-23T03:20:02Z</dcterms:modified>
</cp:coreProperties>
</file>