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713" r:id="rId4"/>
  </p:sldMasterIdLst>
  <p:notesMasterIdLst>
    <p:notesMasterId r:id="rId41"/>
  </p:notesMasterIdLst>
  <p:sldIdLst>
    <p:sldId id="283" r:id="rId5"/>
    <p:sldId id="462" r:id="rId6"/>
    <p:sldId id="299" r:id="rId7"/>
    <p:sldId id="301" r:id="rId8"/>
    <p:sldId id="302" r:id="rId9"/>
    <p:sldId id="306" r:id="rId10"/>
    <p:sldId id="257" r:id="rId11"/>
    <p:sldId id="258" r:id="rId12"/>
    <p:sldId id="259" r:id="rId13"/>
    <p:sldId id="384" r:id="rId14"/>
    <p:sldId id="392" r:id="rId15"/>
    <p:sldId id="260" r:id="rId16"/>
    <p:sldId id="463" r:id="rId17"/>
    <p:sldId id="464" r:id="rId18"/>
    <p:sldId id="308" r:id="rId19"/>
    <p:sldId id="326" r:id="rId20"/>
    <p:sldId id="385" r:id="rId21"/>
    <p:sldId id="262" r:id="rId22"/>
    <p:sldId id="334" r:id="rId23"/>
    <p:sldId id="310" r:id="rId24"/>
    <p:sldId id="263" r:id="rId25"/>
    <p:sldId id="264" r:id="rId26"/>
    <p:sldId id="265" r:id="rId27"/>
    <p:sldId id="335" r:id="rId28"/>
    <p:sldId id="336" r:id="rId29"/>
    <p:sldId id="456" r:id="rId30"/>
    <p:sldId id="457" r:id="rId31"/>
    <p:sldId id="458" r:id="rId32"/>
    <p:sldId id="312" r:id="rId33"/>
    <p:sldId id="313" r:id="rId34"/>
    <p:sldId id="455" r:id="rId35"/>
    <p:sldId id="319" r:id="rId36"/>
    <p:sldId id="382" r:id="rId37"/>
    <p:sldId id="459" r:id="rId38"/>
    <p:sldId id="460" r:id="rId39"/>
    <p:sldId id="461" r:id="rId40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93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http://customooxmlschemas.google.com/">
      <go:slidesCustomData xmlns="" xmlns:go="http://customooxmlschemas.google.com/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r:id="rId54" roundtripDataSignature="AMtx7mi8UuktIzNkO782y1shHiPItuN9P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7778"/>
    <p:restoredTop sz="95673"/>
  </p:normalViewPr>
  <p:slideViewPr>
    <p:cSldViewPr snapToGrid="0">
      <p:cViewPr varScale="1">
        <p:scale>
          <a:sx n="81" d="100"/>
          <a:sy n="81" d="100"/>
        </p:scale>
        <p:origin x="184" y="720"/>
      </p:cViewPr>
      <p:guideLst>
        <p:guide orient="horz" pos="293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55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58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57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56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0" Type="http://schemas.openxmlformats.org/officeDocument/2006/relationships/slide" Target="slides/slide16.xml"/><Relationship Id="rId41" Type="http://schemas.openxmlformats.org/officeDocument/2006/relationships/notesMaster" Target="notesMasters/notesMaster1.xml"/><Relationship Id="rId54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" name="Google Shape;27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83BA5FD2-BB8A-4535-94A1-C76A6AF786E0}" type="slidenum">
              <a:rPr lang="es-ES_tradnl" smtClean="0">
                <a:latin typeface="Times New Roman" pitchFamily="18" charset="0"/>
              </a:rPr>
              <a:pPr/>
              <a:t>3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915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6EC99520-2A5C-44C4-97BB-ED4694AA080C}" type="slidenum">
              <a:rPr lang="es-ES_tradnl" smtClean="0">
                <a:latin typeface="Times New Roman" pitchFamily="18" charset="0"/>
              </a:rPr>
              <a:pPr/>
              <a:t>4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465354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3CFED754-BE8F-434E-9649-958F64DEECBC}" type="slidenum">
              <a:rPr lang="es-ES_tradnl" smtClean="0">
                <a:latin typeface="Times New Roman" pitchFamily="18" charset="0"/>
              </a:rPr>
              <a:pPr/>
              <a:t>5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552349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9591DAE8-9BE6-4926-9CF2-FD0E5E7D94B1}" type="slidenum">
              <a:rPr lang="es-ES_tradnl" smtClean="0">
                <a:latin typeface="Times New Roman" pitchFamily="18" charset="0"/>
              </a:rPr>
              <a:pPr/>
              <a:t>6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232167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11</a:t>
            </a:fld>
            <a:endParaRPr lang="es-CL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586308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39FDE5F5-12B3-440F-9BED-7F285975E8CC}" type="slidenum">
              <a:rPr lang="es-ES_tradnl" smtClean="0">
                <a:latin typeface="Times New Roman" pitchFamily="18" charset="0"/>
              </a:rPr>
              <a:pPr/>
              <a:t>15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837058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19CBB5D8-6D54-45C6-A8A5-CD440A6E83C2}" type="slidenum">
              <a:rPr lang="es-ES_tradnl" smtClean="0">
                <a:latin typeface="Times New Roman" pitchFamily="18" charset="0"/>
              </a:rPr>
              <a:pPr/>
              <a:t>20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465843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0A4A77AD-5125-48F5-8E75-7A5FCE06E42D}" type="slidenum">
              <a:rPr lang="es-ES_tradnl" smtClean="0">
                <a:latin typeface="Times New Roman" pitchFamily="18" charset="0"/>
              </a:rPr>
              <a:pPr/>
              <a:t>29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850697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BA66F59E-3489-4AAA-B663-8EB432DC2AEE}" type="slidenum">
              <a:rPr lang="es-ES_tradnl" smtClean="0">
                <a:latin typeface="Times New Roman" pitchFamily="18" charset="0"/>
              </a:rPr>
              <a:pPr/>
              <a:t>30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081121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33</a:t>
            </a:fld>
            <a:endParaRPr lang="es-CL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303131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34</a:t>
            </a:fld>
            <a:endParaRPr lang="es-CL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368727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8A92B8E5-E7C6-9341-A5B8-421636FE0456}"/>
              </a:ext>
            </a:extLst>
          </p:cNvPr>
          <p:cNvSpPr/>
          <p:nvPr/>
        </p:nvSpPr>
        <p:spPr bwMode="white">
          <a:xfrm>
            <a:off x="0" y="5970589"/>
            <a:ext cx="12192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9 Rectángulo">
            <a:extLst>
              <a:ext uri="{FF2B5EF4-FFF2-40B4-BE49-F238E27FC236}">
                <a16:creationId xmlns:a16="http://schemas.microsoft.com/office/drawing/2014/main" id="{EF9186C4-2448-374E-96A4-032003C8CE7E}"/>
              </a:ext>
            </a:extLst>
          </p:cNvPr>
          <p:cNvSpPr/>
          <p:nvPr/>
        </p:nvSpPr>
        <p:spPr>
          <a:xfrm>
            <a:off x="-12700" y="6053139"/>
            <a:ext cx="2999317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10 Rectángulo">
            <a:extLst>
              <a:ext uri="{FF2B5EF4-FFF2-40B4-BE49-F238E27FC236}">
                <a16:creationId xmlns:a16="http://schemas.microsoft.com/office/drawing/2014/main" id="{EC7B7BC9-93DB-6B41-82A1-8BE602C5FB4E}"/>
              </a:ext>
            </a:extLst>
          </p:cNvPr>
          <p:cNvSpPr/>
          <p:nvPr/>
        </p:nvSpPr>
        <p:spPr>
          <a:xfrm>
            <a:off x="3145369" y="6043615"/>
            <a:ext cx="9046633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1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/>
          <a:lstStyle>
            <a:lvl1pPr marL="0" indent="0" algn="l">
              <a:buNone/>
              <a:defRPr sz="1951">
                <a:solidFill>
                  <a:srgbClr val="FFFFFF"/>
                </a:solidFill>
              </a:defRPr>
            </a:lvl1pPr>
            <a:lvl2pPr marL="342856" indent="0" algn="ctr">
              <a:buNone/>
            </a:lvl2pPr>
            <a:lvl3pPr marL="685712" indent="0" algn="ctr">
              <a:buNone/>
            </a:lvl3pPr>
            <a:lvl4pPr marL="1028567" indent="0" algn="ctr">
              <a:buNone/>
            </a:lvl4pPr>
            <a:lvl5pPr marL="1371424" indent="0" algn="ctr">
              <a:buNone/>
            </a:lvl5pPr>
            <a:lvl6pPr marL="1714279" indent="0" algn="ctr">
              <a:buNone/>
            </a:lvl6pPr>
            <a:lvl7pPr marL="2057136" indent="0" algn="ctr">
              <a:buNone/>
            </a:lvl7pPr>
            <a:lvl8pPr marL="2399992" indent="0" algn="ctr">
              <a:buNone/>
            </a:lvl8pPr>
            <a:lvl9pPr marL="2742846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7" name="27 Marcador de fecha">
            <a:extLst>
              <a:ext uri="{FF2B5EF4-FFF2-40B4-BE49-F238E27FC236}">
                <a16:creationId xmlns:a16="http://schemas.microsoft.com/office/drawing/2014/main" id="{BED4FAB4-32BB-9F43-9120-68CBC4E62C3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1600" y="6069013"/>
            <a:ext cx="2743200" cy="685800"/>
          </a:xfrm>
        </p:spPr>
        <p:txBody>
          <a:bodyPr>
            <a:noAutofit/>
          </a:bodyPr>
          <a:lstStyle>
            <a:lvl1pPr algn="ctr">
              <a:defRPr sz="1499" smtClean="0">
                <a:solidFill>
                  <a:srgbClr val="FFFFFF"/>
                </a:solidFill>
              </a:defRPr>
            </a:lvl1pPr>
          </a:lstStyle>
          <a:p>
            <a:endParaRPr lang="es-CL"/>
          </a:p>
        </p:txBody>
      </p:sp>
      <p:sp>
        <p:nvSpPr>
          <p:cNvPr id="10" name="16 Marcador de pie de página">
            <a:extLst>
              <a:ext uri="{FF2B5EF4-FFF2-40B4-BE49-F238E27FC236}">
                <a16:creationId xmlns:a16="http://schemas.microsoft.com/office/drawing/2014/main" id="{B7028461-2CDD-194D-999E-3D06D39F8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81301" y="236540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11" name="28 Marcador de número de diapositiva">
            <a:extLst>
              <a:ext uri="{FF2B5EF4-FFF2-40B4-BE49-F238E27FC236}">
                <a16:creationId xmlns:a16="http://schemas.microsoft.com/office/drawing/2014/main" id="{63A3EC4F-30C8-AF47-94D2-FE186F925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775311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95D0B04F-96D7-E148-903D-0FBEF2B77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60626C2A-094F-F943-9F90-26D5CF518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75148987-3717-174D-B020-D70CF080B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AAA8DC-F16A-E24A-AF53-065EED1E7BD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81567482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3602C774-818F-174E-A389-0E514061F518}"/>
              </a:ext>
            </a:extLst>
          </p:cNvPr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AA648732-6262-AC44-B3D8-F100F895B498}"/>
              </a:ext>
            </a:extLst>
          </p:cNvPr>
          <p:cNvSpPr/>
          <p:nvPr/>
        </p:nvSpPr>
        <p:spPr>
          <a:xfrm>
            <a:off x="1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295524D8-9610-3C4A-B6D8-5F6388A8E2A5}"/>
              </a:ext>
            </a:extLst>
          </p:cNvPr>
          <p:cNvSpPr/>
          <p:nvPr/>
        </p:nvSpPr>
        <p:spPr>
          <a:xfrm>
            <a:off x="1828801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5" y="2743202"/>
            <a:ext cx="9497484" cy="1673225"/>
          </a:xfrm>
        </p:spPr>
        <p:txBody>
          <a:bodyPr anchor="t"/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1" y="1600200"/>
            <a:ext cx="10160000" cy="990600"/>
          </a:xfrm>
        </p:spPr>
        <p:txBody>
          <a:bodyPr/>
          <a:lstStyle>
            <a:lvl1pPr algn="l">
              <a:buNone/>
              <a:defRPr sz="3300" b="0" cap="none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7" name="11 Marcador de fecha">
            <a:extLst>
              <a:ext uri="{FF2B5EF4-FFF2-40B4-BE49-F238E27FC236}">
                <a16:creationId xmlns:a16="http://schemas.microsoft.com/office/drawing/2014/main" id="{08BDB276-F9DA-7C4B-96D4-E612D993E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8" name="12 Marcador de número de diapositiva">
            <a:extLst>
              <a:ext uri="{FF2B5EF4-FFF2-40B4-BE49-F238E27FC236}">
                <a16:creationId xmlns:a16="http://schemas.microsoft.com/office/drawing/2014/main" id="{962D3E44-62B7-0347-8EDD-69592280CE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" y="1752602"/>
            <a:ext cx="1727200" cy="701675"/>
          </a:xfrm>
        </p:spPr>
        <p:txBody>
          <a:bodyPr>
            <a:noAutofit/>
          </a:bodyPr>
          <a:lstStyle>
            <a:lvl1pPr>
              <a:defRPr sz="1800" smtClean="0">
                <a:solidFill>
                  <a:srgbClr val="FFFFFF"/>
                </a:solidFill>
              </a:defRPr>
            </a:lvl1pPr>
          </a:lstStyle>
          <a:p>
            <a:fld id="{9FAAA8DC-F16A-E24A-AF53-065EED1E7BD3}" type="slidenum">
              <a:rPr lang="es-ES_tradnl" smtClean="0"/>
              <a:t>‹Nº›</a:t>
            </a:fld>
            <a:endParaRPr lang="es-ES_tradn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D9ED6350-4D05-6A44-B51F-F3AA3497A67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946026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7 Marcador de fecha">
            <a:extLst>
              <a:ext uri="{FF2B5EF4-FFF2-40B4-BE49-F238E27FC236}">
                <a16:creationId xmlns:a16="http://schemas.microsoft.com/office/drawing/2014/main" id="{3C396EFF-51B6-7C41-A5A4-CF7090191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6" name="9 Marcador de número de diapositiva">
            <a:extLst>
              <a:ext uri="{FF2B5EF4-FFF2-40B4-BE49-F238E27FC236}">
                <a16:creationId xmlns:a16="http://schemas.microsoft.com/office/drawing/2014/main" id="{065D0983-26B1-C942-A8E7-91844DD74A0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fld id="{9FAAA8DC-F16A-E24A-AF53-065EED1E7BD3}" type="slidenum">
              <a:rPr lang="es-ES_tradnl" smtClean="0"/>
              <a:t>‹Nº›</a:t>
            </a:fld>
            <a:endParaRPr lang="es-ES_tradnl"/>
          </a:p>
        </p:txBody>
      </p:sp>
      <p:sp>
        <p:nvSpPr>
          <p:cNvPr id="7" name="11 Marcador de pie de página">
            <a:extLst>
              <a:ext uri="{FF2B5EF4-FFF2-40B4-BE49-F238E27FC236}">
                <a16:creationId xmlns:a16="http://schemas.microsoft.com/office/drawing/2014/main" id="{C26D848B-5C51-864E-9249-EE661A76069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05636878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1" y="273051"/>
            <a:ext cx="108712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7" name="9 Marcador de fecha">
            <a:extLst>
              <a:ext uri="{FF2B5EF4-FFF2-40B4-BE49-F238E27FC236}">
                <a16:creationId xmlns:a16="http://schemas.microsoft.com/office/drawing/2014/main" id="{823F4429-1DCD-EC47-B4FF-6D32EBAF8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8" name="11 Marcador de número de diapositiva">
            <a:extLst>
              <a:ext uri="{FF2B5EF4-FFF2-40B4-BE49-F238E27FC236}">
                <a16:creationId xmlns:a16="http://schemas.microsoft.com/office/drawing/2014/main" id="{A1B48ED1-6148-7442-A0A0-BBDDD60065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fld id="{9FAAA8DC-F16A-E24A-AF53-065EED1E7BD3}" type="slidenum">
              <a:rPr lang="es-ES_tradnl" smtClean="0"/>
              <a:t>‹Nº›</a:t>
            </a:fld>
            <a:endParaRPr lang="es-ES_tradn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91DD2CEE-E422-ED45-9F60-D859CB4BE44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79123906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13 Marcador de fecha">
            <a:extLst>
              <a:ext uri="{FF2B5EF4-FFF2-40B4-BE49-F238E27FC236}">
                <a16:creationId xmlns:a16="http://schemas.microsoft.com/office/drawing/2014/main" id="{C5BA16F0-6193-2941-A0C7-7BC5998D5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4" name="2 Marcador de pie de página">
            <a:extLst>
              <a:ext uri="{FF2B5EF4-FFF2-40B4-BE49-F238E27FC236}">
                <a16:creationId xmlns:a16="http://schemas.microsoft.com/office/drawing/2014/main" id="{EBDB5268-FBB0-6149-A327-DE2C6B745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5" name="22 Marcador de número de diapositiva">
            <a:extLst>
              <a:ext uri="{FF2B5EF4-FFF2-40B4-BE49-F238E27FC236}">
                <a16:creationId xmlns:a16="http://schemas.microsoft.com/office/drawing/2014/main" id="{7027E8DF-5A10-0646-8034-FBDBF14C7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2461136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A370FAB7-2355-E449-9500-22BB49599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1BE05514-504B-114E-8083-D2399C0CE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BF6D0075-4851-2746-BD16-546BC3D22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fld id="{9FAAA8DC-F16A-E24A-AF53-065EED1E7BD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80749053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1"/>
            <a:ext cx="10769600" cy="869950"/>
          </a:xfrm>
        </p:spPr>
        <p:txBody>
          <a:bodyPr/>
          <a:lstStyle>
            <a:lvl1pPr algn="l">
              <a:buNone/>
              <a:defRPr sz="3300" b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1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751"/>
              </a:spcAft>
              <a:buNone/>
              <a:defRPr sz="1351"/>
            </a:lvl1pPr>
            <a:lvl2pPr>
              <a:buNone/>
              <a:defRPr sz="900"/>
            </a:lvl2pPr>
            <a:lvl3pPr>
              <a:buNone/>
              <a:defRPr sz="751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1"/>
            <a:ext cx="8534400" cy="44196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>
            <a:extLst>
              <a:ext uri="{FF2B5EF4-FFF2-40B4-BE49-F238E27FC236}">
                <a16:creationId xmlns:a16="http://schemas.microsoft.com/office/drawing/2014/main" id="{CC3CEB70-F93F-344A-8169-E8DE7202C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6" name="2 Marcador de pie de página">
            <a:extLst>
              <a:ext uri="{FF2B5EF4-FFF2-40B4-BE49-F238E27FC236}">
                <a16:creationId xmlns:a16="http://schemas.microsoft.com/office/drawing/2014/main" id="{54B19434-6AF9-9F4C-AE89-2AF1015B1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7" name="22 Marcador de número de diapositiva">
            <a:extLst>
              <a:ext uri="{FF2B5EF4-FFF2-40B4-BE49-F238E27FC236}">
                <a16:creationId xmlns:a16="http://schemas.microsoft.com/office/drawing/2014/main" id="{2E30A94A-FD08-284B-957E-0B7B14530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AAA8DC-F16A-E24A-AF53-065EED1E7BD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42091953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7 Rectángulo">
            <a:extLst>
              <a:ext uri="{FF2B5EF4-FFF2-40B4-BE49-F238E27FC236}">
                <a16:creationId xmlns:a16="http://schemas.microsoft.com/office/drawing/2014/main" id="{43BC1674-0FD9-E14F-8E34-C37C2BEBA248}"/>
              </a:ext>
            </a:extLst>
          </p:cNvPr>
          <p:cNvSpPr/>
          <p:nvPr/>
        </p:nvSpPr>
        <p:spPr bwMode="white">
          <a:xfrm>
            <a:off x="-12700" y="4572001"/>
            <a:ext cx="12192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F9B2A1EE-B6FD-7540-8D38-036D5663A300}"/>
              </a:ext>
            </a:extLst>
          </p:cNvPr>
          <p:cNvSpPr/>
          <p:nvPr/>
        </p:nvSpPr>
        <p:spPr>
          <a:xfrm>
            <a:off x="-12698" y="4664076"/>
            <a:ext cx="1951567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7" name="9 Rectángulo">
            <a:extLst>
              <a:ext uri="{FF2B5EF4-FFF2-40B4-BE49-F238E27FC236}">
                <a16:creationId xmlns:a16="http://schemas.microsoft.com/office/drawing/2014/main" id="{BFA6F718-5211-9344-A0E4-540C2B3143FE}"/>
              </a:ext>
            </a:extLst>
          </p:cNvPr>
          <p:cNvSpPr/>
          <p:nvPr/>
        </p:nvSpPr>
        <p:spPr>
          <a:xfrm>
            <a:off x="2059517" y="4654550"/>
            <a:ext cx="10132483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10 Rectángulo">
            <a:extLst>
              <a:ext uri="{FF2B5EF4-FFF2-40B4-BE49-F238E27FC236}">
                <a16:creationId xmlns:a16="http://schemas.microsoft.com/office/drawing/2014/main" id="{BE71EC01-3B50-4F40-B238-3CAAB2C3A298}"/>
              </a:ext>
            </a:extLst>
          </p:cNvPr>
          <p:cNvSpPr/>
          <p:nvPr/>
        </p:nvSpPr>
        <p:spPr bwMode="white">
          <a:xfrm>
            <a:off x="1930402" y="2"/>
            <a:ext cx="133351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274"/>
            </a:lvl1pPr>
            <a:lvl2pPr>
              <a:buFontTx/>
              <a:buNone/>
              <a:defRPr sz="900"/>
            </a:lvl2pPr>
            <a:lvl3pPr>
              <a:buFontTx/>
              <a:buNone/>
              <a:defRPr sz="751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/>
          <a:lstStyle>
            <a:lvl1pPr algn="l">
              <a:buNone/>
              <a:defRPr sz="21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9" name="11 Marcador de fecha">
            <a:extLst>
              <a:ext uri="{FF2B5EF4-FFF2-40B4-BE49-F238E27FC236}">
                <a16:creationId xmlns:a16="http://schemas.microsoft.com/office/drawing/2014/main" id="{431BEF2C-8FE7-CC4D-90BF-B56E93CCC7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31200" y="6248402"/>
            <a:ext cx="3556000" cy="365125"/>
          </a:xfrm>
        </p:spPr>
        <p:txBody>
          <a:bodyPr rtlCol="0"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10" name="12 Marcador de número de diapositiva">
            <a:extLst>
              <a:ext uri="{FF2B5EF4-FFF2-40B4-BE49-F238E27FC236}">
                <a16:creationId xmlns:a16="http://schemas.microsoft.com/office/drawing/2014/main" id="{6F4896DF-9604-2743-8F90-F103A94F168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4667252"/>
            <a:ext cx="1930400" cy="663575"/>
          </a:xfrm>
        </p:spPr>
        <p:txBody>
          <a:bodyPr rtlCol="0"/>
          <a:lstStyle>
            <a:lvl1pPr>
              <a:defRPr sz="2100" smtClean="0"/>
            </a:lvl1pPr>
          </a:lstStyle>
          <a:p>
            <a:fld id="{9FAAA8DC-F16A-E24A-AF53-065EED1E7BD3}" type="slidenum">
              <a:rPr lang="es-ES_tradnl" smtClean="0"/>
              <a:t>‹Nº›</a:t>
            </a:fld>
            <a:endParaRPr lang="es-ES_tradnl"/>
          </a:p>
        </p:txBody>
      </p:sp>
      <p:sp>
        <p:nvSpPr>
          <p:cNvPr id="11" name="13 Marcador de pie de página">
            <a:extLst>
              <a:ext uri="{FF2B5EF4-FFF2-40B4-BE49-F238E27FC236}">
                <a16:creationId xmlns:a16="http://schemas.microsoft.com/office/drawing/2014/main" id="{38E10A98-0F56-064E-AE90-4032293B352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2133600" y="6248402"/>
            <a:ext cx="6096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550769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4FBD3335-3164-604C-B548-B2FF3A89B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A9BA0B44-CCFD-4A4F-B37E-4010097F0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B0A8A5EF-D046-704B-8560-6564857BE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AAA8DC-F16A-E24A-AF53-065EED1E7BD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36445404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5FAF13FD-DF7C-0A44-97A6-294DAD00A84B}"/>
              </a:ext>
            </a:extLst>
          </p:cNvPr>
          <p:cNvSpPr/>
          <p:nvPr/>
        </p:nvSpPr>
        <p:spPr bwMode="white">
          <a:xfrm>
            <a:off x="8128001" y="0"/>
            <a:ext cx="427567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6800A593-82D0-8047-BA04-043AC2F58E67}"/>
              </a:ext>
            </a:extLst>
          </p:cNvPr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A245F7B5-F758-DD43-B6FB-D01D98CAFAB7}"/>
              </a:ext>
            </a:extLst>
          </p:cNvPr>
          <p:cNvSpPr/>
          <p:nvPr/>
        </p:nvSpPr>
        <p:spPr>
          <a:xfrm>
            <a:off x="8189384" y="1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1" y="609616"/>
            <a:ext cx="2743200" cy="5516563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AB54510B-1BA4-114B-ACFB-C75FDA9D5F2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37601" y="6248402"/>
            <a:ext cx="2946400" cy="365125"/>
          </a:xfrm>
        </p:spPr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3ECE072E-FF4E-704F-87B9-6258063AC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602" y="6248402"/>
            <a:ext cx="7431617" cy="365125"/>
          </a:xfrm>
        </p:spPr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48CC98A2-65FE-0342-A265-533C47256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5400000">
            <a:off x="8075085" y="103718"/>
            <a:ext cx="533400" cy="325967"/>
          </a:xfrm>
        </p:spPr>
        <p:txBody>
          <a:bodyPr/>
          <a:lstStyle>
            <a:lvl1pPr>
              <a:defRPr/>
            </a:lvl1pPr>
          </a:lstStyle>
          <a:p>
            <a:fld id="{9FAAA8DC-F16A-E24A-AF53-065EED1E7BD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86419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seño personalizado">
  <p:cSld name="Diseño personalizado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21"/>
          <p:cNvSpPr txBox="1"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Twentieth Century"/>
              <a:buNone/>
              <a:defRPr sz="4400" b="0" i="0" u="none" strike="noStrike" cap="none">
                <a:solidFill>
                  <a:schemeClr val="dk2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5" name="Google Shape;45;p21"/>
          <p:cNvSpPr txBox="1">
            <a:spLocks noGrp="1"/>
          </p:cNvSpPr>
          <p:nvPr>
            <p:ph type="dt" idx="10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21"/>
          <p:cNvSpPr txBox="1">
            <a:spLocks noGrp="1"/>
          </p:cNvSpPr>
          <p:nvPr>
            <p:ph type="ftr" idx="11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1"/>
          <p:cNvSpPr txBox="1">
            <a:spLocks noGrp="1"/>
          </p:cNvSpPr>
          <p:nvPr>
            <p:ph type="sldNum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511872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7814"/>
            <a:ext cx="10972800" cy="11398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307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307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09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737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5A320-86CC-4253-AF8C-4240004B57E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10781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21 Marcador de título">
            <a:extLst>
              <a:ext uri="{FF2B5EF4-FFF2-40B4-BE49-F238E27FC236}">
                <a16:creationId xmlns:a16="http://schemas.microsoft.com/office/drawing/2014/main" id="{9C1E2FA0-EAE9-454B-BF31-5DF16F5E4F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12801" y="228600"/>
            <a:ext cx="10871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n-US" altLang="es-CL"/>
          </a:p>
        </p:txBody>
      </p:sp>
      <p:sp>
        <p:nvSpPr>
          <p:cNvPr id="13" name="12 Marcador de texto">
            <a:extLst>
              <a:ext uri="{FF2B5EF4-FFF2-40B4-BE49-F238E27FC236}">
                <a16:creationId xmlns:a16="http://schemas.microsoft.com/office/drawing/2014/main" id="{B8981E9D-C8D6-EF49-AD28-72C1147F46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17033" y="1600202"/>
            <a:ext cx="108712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4" name="13 Marcador de fecha">
            <a:extLst>
              <a:ext uri="{FF2B5EF4-FFF2-40B4-BE49-F238E27FC236}">
                <a16:creationId xmlns:a16="http://schemas.microsoft.com/office/drawing/2014/main" id="{B71EA591-3DD4-044F-BEBE-2B8B4FA373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128000" y="6248402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051" smtClean="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DA2C27B6-4D1F-6A46-9518-FB991D099A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12802" y="6248402"/>
            <a:ext cx="7228417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051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id="{1098F592-0043-1547-BF3C-B381C821E97E}"/>
              </a:ext>
            </a:extLst>
          </p:cNvPr>
          <p:cNvSpPr/>
          <p:nvPr/>
        </p:nvSpPr>
        <p:spPr bwMode="white">
          <a:xfrm>
            <a:off x="0" y="1235076"/>
            <a:ext cx="12192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9B8312D3-DAED-A542-B71D-0B33295A1704}"/>
              </a:ext>
            </a:extLst>
          </p:cNvPr>
          <p:cNvSpPr/>
          <p:nvPr/>
        </p:nvSpPr>
        <p:spPr>
          <a:xfrm>
            <a:off x="0" y="1279525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70EB9F5D-2694-734A-9285-E2F8F719A85B}"/>
              </a:ext>
            </a:extLst>
          </p:cNvPr>
          <p:cNvSpPr/>
          <p:nvPr/>
        </p:nvSpPr>
        <p:spPr>
          <a:xfrm>
            <a:off x="787400" y="1279525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3" name="22 Marcador de número de diapositiva">
            <a:extLst>
              <a:ext uri="{FF2B5EF4-FFF2-40B4-BE49-F238E27FC236}">
                <a16:creationId xmlns:a16="http://schemas.microsoft.com/office/drawing/2014/main" id="{A72DD0FC-4A09-084F-B7D7-3463D45AF7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1271589"/>
            <a:ext cx="7112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051" b="1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09AE76B-F310-874E-9B3B-364F5381AA4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83203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2pPr>
      <a:lvl3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3pPr>
      <a:lvl4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4pPr>
      <a:lvl5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5pPr>
      <a:lvl6pPr marL="457153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6pPr>
      <a:lvl7pPr marL="914305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7pPr>
      <a:lvl8pPr marL="1371458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8pPr>
      <a:lvl9pPr marL="182861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9pPr>
    </p:titleStyle>
    <p:bodyStyle>
      <a:lvl1pPr marL="239688" indent="-239688" algn="l" rtl="0" fontAlgn="base">
        <a:spcBef>
          <a:spcPts val="525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479375" indent="-204767" algn="l" rtl="0" fontAlgn="base">
        <a:spcBef>
          <a:spcPts val="413"/>
        </a:spcBef>
        <a:spcAft>
          <a:spcPct val="0"/>
        </a:spcAft>
        <a:buClr>
          <a:schemeClr val="accent1"/>
        </a:buClr>
        <a:buSzPct val="70000"/>
        <a:buFont typeface="Wingdings 2" pitchFamily="2" charset="2"/>
        <a:buChar char=""/>
        <a:defRPr sz="1899" kern="1200">
          <a:solidFill>
            <a:schemeClr val="tx1"/>
          </a:solidFill>
          <a:latin typeface="+mn-lt"/>
          <a:ea typeface="+mn-ea"/>
          <a:cs typeface="+mn-cs"/>
        </a:defRPr>
      </a:lvl2pPr>
      <a:lvl3pPr marL="684142" indent="-169845" algn="l" rtl="0" fontAlgn="base">
        <a:spcBef>
          <a:spcPts val="375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027007" indent="-169845" algn="l" rtl="0" fontAlgn="base">
        <a:spcBef>
          <a:spcPts val="3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1499" kern="1200">
          <a:solidFill>
            <a:schemeClr val="tx1"/>
          </a:solidFill>
          <a:latin typeface="+mn-lt"/>
          <a:ea typeface="+mn-ea"/>
          <a:cs typeface="+mn-cs"/>
        </a:defRPr>
      </a:lvl4pPr>
      <a:lvl5pPr marL="1369871" indent="-169845" algn="l" rtl="0" fontAlgn="base">
        <a:spcBef>
          <a:spcPts val="3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1499" kern="1200">
          <a:solidFill>
            <a:schemeClr val="tx1"/>
          </a:solidFill>
          <a:latin typeface="+mn-lt"/>
          <a:ea typeface="+mn-ea"/>
          <a:cs typeface="+mn-cs"/>
        </a:defRPr>
      </a:lvl5pPr>
      <a:lvl6pPr marL="1577138" indent="-171428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82850" indent="-171428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988564" indent="-171428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94278" indent="-171428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85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71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56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27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13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39999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284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5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0.png"/><Relationship Id="rId4" Type="http://schemas.openxmlformats.org/officeDocument/2006/relationships/image" Target="../media/image120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1"/>
          <p:cNvSpPr txBox="1"/>
          <p:nvPr/>
        </p:nvSpPr>
        <p:spPr>
          <a:xfrm>
            <a:off x="-11912" y="2723436"/>
            <a:ext cx="12192000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s-ES_tradnl" sz="4800" b="0" i="0" u="none" strike="noStrike" kern="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alibri Light" panose="020F0302020204030204" pitchFamily="34" charset="0"/>
                <a:cs typeface="Calibri Light" panose="020F0302020204030204" pitchFamily="34" charset="0"/>
                <a:sym typeface="Arial"/>
              </a:rPr>
              <a:t>Densidad, fuerza distribuida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s-ES_tradnl" sz="4800" b="0" i="0" u="none" strike="noStrike" kern="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alibri Light" panose="020F0302020204030204" pitchFamily="34" charset="0"/>
                <a:cs typeface="Calibri Light" panose="020F0302020204030204" pitchFamily="34" charset="0"/>
                <a:sym typeface="Arial"/>
              </a:rPr>
              <a:t>y presión</a:t>
            </a:r>
          </a:p>
        </p:txBody>
      </p:sp>
      <p:pic>
        <p:nvPicPr>
          <p:cNvPr id="6" name="Imagen 3">
            <a:extLst>
              <a:ext uri="{FF2B5EF4-FFF2-40B4-BE49-F238E27FC236}">
                <a16:creationId xmlns:a16="http://schemas.microsoft.com/office/drawing/2014/main" id="{67CE3FE6-D780-4F45-97C9-EBDB469DBB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67" y="1198798"/>
            <a:ext cx="1244469" cy="1438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EC44F4FE-BD9E-D946-9580-21D2D08F19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0161" y="6236993"/>
            <a:ext cx="200638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/>
            <a:r>
              <a:rPr lang="es-CL" altLang="es-CL" sz="2000" dirty="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2º año ejecutivo</a:t>
            </a:r>
          </a:p>
        </p:txBody>
      </p:sp>
      <p:sp>
        <p:nvSpPr>
          <p:cNvPr id="9" name="CuadroTexto 6">
            <a:extLst>
              <a:ext uri="{FF2B5EF4-FFF2-40B4-BE49-F238E27FC236}">
                <a16:creationId xmlns:a16="http://schemas.microsoft.com/office/drawing/2014/main" id="{2B89A62E-005F-1144-973A-BEAAC193A4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4373" y="6236993"/>
            <a:ext cx="216829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/>
            <a:r>
              <a:rPr lang="es-CL" altLang="es-CL" sz="2000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Cátedra de Física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810CCF8-F647-4A1F-930C-B5A6FCF280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976" y="73944"/>
            <a:ext cx="10871200" cy="990600"/>
          </a:xfrm>
        </p:spPr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Densidad volumétrica de masa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20CADBF8-54E7-4E20-90A4-0911FFF6D5F1}"/>
                  </a:ext>
                </a:extLst>
              </p:cNvPr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906364" y="1674055"/>
                <a:ext cx="10392811" cy="4644858"/>
              </a:xfrm>
            </p:spPr>
            <p:txBody>
              <a:bodyPr>
                <a:normAutofit/>
              </a:bodyPr>
              <a:lstStyle/>
              <a:p>
                <a:pPr marL="0" indent="0" eaLnBrk="1" hangingPunct="1">
                  <a:buNone/>
                </a:pPr>
                <a:r>
                  <a:rPr lang="es-ES_tradnl" sz="24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Es una medida de cuanto material se encuentra en </a:t>
                </a:r>
                <a:r>
                  <a:rPr lang="es-ES_tradnl" altLang="ja-JP" sz="24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un espacio determinado; es la cantidad de masa por unidad de volumen.</a:t>
                </a:r>
              </a:p>
              <a:p>
                <a:pPr marL="0" indent="0" eaLnBrk="1" hangingPunct="1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sz="24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densidad</m:t>
                      </m:r>
                      <m:r>
                        <a:rPr lang="es-CL" sz="240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sz="24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s-ES" sz="24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asa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s-ES" sz="24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V</m:t>
                          </m:r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olumen</m:t>
                          </m:r>
                        </m:den>
                      </m:f>
                    </m:oMath>
                  </m:oMathPara>
                </a14:m>
                <a:endParaRPr lang="es-ES_tradnl" altLang="ja-JP" sz="24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 eaLnBrk="1" hangingPunct="1">
                  <a:buNone/>
                </a:pPr>
                <a:endParaRPr lang="es-ES_tradnl" altLang="ja-JP" sz="24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36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𝜌</m:t>
                      </m:r>
                      <m:r>
                        <a:rPr lang="es-CL" sz="36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sz="36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s-ES" sz="36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m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s-ES" sz="36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V</m:t>
                          </m:r>
                        </m:den>
                      </m:f>
                    </m:oMath>
                  </m:oMathPara>
                </a14:m>
                <a:br>
                  <a:rPr lang="es-CL" sz="2400" b="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</a:br>
                <a:endParaRPr lang="es-CL" sz="2400" b="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endParaRPr lang="es-CL" sz="24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r>
                  <a:rPr lang="es-CL" sz="24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Su unidad en el S.I. es el [kg/m</a:t>
                </a:r>
                <a:r>
                  <a:rPr lang="es-CL" sz="2400" baseline="300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  <a:r>
                  <a:rPr lang="es-CL" sz="24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]</a:t>
                </a:r>
              </a:p>
              <a:p>
                <a:pPr marL="0" indent="0">
                  <a:buNone/>
                </a:pPr>
                <a:endParaRPr lang="es-CL" sz="24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endParaRPr lang="es-CL" sz="2400" b="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20CADBF8-54E7-4E20-90A4-0911FFF6D5F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906364" y="1674055"/>
                <a:ext cx="10392811" cy="4644858"/>
              </a:xfrm>
              <a:blipFill>
                <a:blip r:embed="rId2"/>
                <a:stretch>
                  <a:fillRect l="-977" t="-1093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074306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_tradnl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Densidad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1446835" y="1851026"/>
            <a:ext cx="5615953" cy="4530725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s-ES_tradnl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Las sustancias menos densas flotan sobre las sustancias m</a:t>
            </a:r>
            <a:r>
              <a:rPr lang="es-ES_tradnl" altLang="ja-JP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ás densas. Por ejemplo, el aceite flota en el agua y el hielo en el mar como los iceberg.</a:t>
            </a:r>
          </a:p>
          <a:p>
            <a:pPr eaLnBrk="1" hangingPunct="1">
              <a:buFont typeface="Wingdings" pitchFamily="2" charset="2"/>
              <a:buNone/>
            </a:pPr>
            <a:endParaRPr lang="es-ES_tradnl" dirty="0"/>
          </a:p>
        </p:txBody>
      </p:sp>
      <p:pic>
        <p:nvPicPr>
          <p:cNvPr id="315396" name="Picture 4" descr="C3-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1905000"/>
            <a:ext cx="23622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173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53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5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15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5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77813"/>
            <a:ext cx="8229600" cy="1206500"/>
          </a:xfrm>
        </p:spPr>
        <p:txBody>
          <a:bodyPr/>
          <a:lstStyle/>
          <a:p>
            <a:pPr eaLnBrk="1" hangingPunct="1"/>
            <a:r>
              <a:rPr lang="es-ES_tradnl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EJERCICIO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981201" y="1600201"/>
            <a:ext cx="8291513" cy="4530725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Cuando cortamos a la mitad un trozo homogéneo de madera, su densidad</a:t>
            </a:r>
          </a:p>
          <a:p>
            <a:pPr eaLnBrk="1" hangingPunct="1">
              <a:lnSpc>
                <a:spcPct val="90000"/>
              </a:lnSpc>
            </a:pPr>
            <a:endParaRPr lang="es-CL" sz="24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I.   aumenta.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II.  disminuye.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III. no varía.</a:t>
            </a:r>
          </a:p>
          <a:p>
            <a:pPr eaLnBrk="1" hangingPunct="1">
              <a:lnSpc>
                <a:spcPct val="90000"/>
              </a:lnSpc>
            </a:pPr>
            <a:endParaRPr lang="es-CL" sz="24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Es(son) correcta(s)</a:t>
            </a:r>
          </a:p>
          <a:p>
            <a:pPr eaLnBrk="1" hangingPunct="1">
              <a:lnSpc>
                <a:spcPct val="90000"/>
              </a:lnSpc>
            </a:pPr>
            <a:endParaRPr lang="es-CL" sz="24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A) Sólo I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B) Sólo II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C) Sólo III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D) Ninguna de las anteriores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s-ES_tradnl" sz="2400" u="sng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4155D2-DC8F-4661-BC5A-DE2853A2300D}" type="slidenum">
              <a:rPr lang="es-ES"/>
              <a:pPr>
                <a:defRPr/>
              </a:pPr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803850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_tradnl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EJERCICIO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600201"/>
            <a:ext cx="8002588" cy="4530725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Tres recipientes idénticos </a:t>
            </a:r>
            <a:r>
              <a:rPr lang="es-CL" sz="24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s-CL" sz="24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</a:t>
            </a: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y </a:t>
            </a:r>
            <a:r>
              <a:rPr lang="es-CL" sz="24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contienen, por separado, un litro de hielo, un litro de agua y un litro de vapor de agua respectivamente. Entonces</a:t>
            </a:r>
          </a:p>
          <a:p>
            <a:pPr eaLnBrk="1" hangingPunct="1">
              <a:lnSpc>
                <a:spcPct val="80000"/>
              </a:lnSpc>
            </a:pPr>
            <a:endParaRPr lang="es-CL" sz="24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I.   </a:t>
            </a:r>
            <a:r>
              <a:rPr lang="es-CL" sz="24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pesa más que</a:t>
            </a:r>
            <a:r>
              <a:rPr lang="es-CL" sz="24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B</a:t>
            </a:r>
            <a:endParaRPr lang="es-CL" sz="24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II.  </a:t>
            </a:r>
            <a:r>
              <a:rPr lang="es-CL" sz="24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pesa más que </a:t>
            </a:r>
            <a:r>
              <a:rPr lang="es-CL" sz="24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endParaRPr lang="es-CL" sz="24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III. </a:t>
            </a:r>
            <a:r>
              <a:rPr lang="es-CL" sz="24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</a:t>
            </a: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pesa más que </a:t>
            </a:r>
            <a:r>
              <a:rPr lang="es-CL" sz="24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endParaRPr lang="es-CL" sz="24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                                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Es(son) correcta(s)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s-CL" sz="24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A) Sólo I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B) Sólo II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C) Sólo III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D) Sólo I y II</a:t>
            </a:r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F14DD0-C82D-47B8-886F-DA05191E4114}" type="slidenum">
              <a:rPr lang="es-ES"/>
              <a:pPr>
                <a:defRPr/>
              </a:pPr>
              <a:t>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434687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88913"/>
            <a:ext cx="8229600" cy="1223962"/>
          </a:xfrm>
        </p:spPr>
        <p:txBody>
          <a:bodyPr/>
          <a:lstStyle/>
          <a:p>
            <a:pPr eaLnBrk="1" hangingPunct="1"/>
            <a:r>
              <a:rPr lang="es-ES_tradnl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EJERCICIO</a:t>
            </a:r>
            <a:r>
              <a:rPr lang="es-ES_tradnl" sz="4000" dirty="0"/>
              <a:t> 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600201"/>
            <a:ext cx="7931150" cy="4530725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 sabe que un líquido </a:t>
            </a:r>
            <a:r>
              <a:rPr lang="es-CL" sz="28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s-CL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flota en un líquido </a:t>
            </a:r>
            <a:r>
              <a:rPr lang="es-CL" sz="28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</a:t>
            </a:r>
            <a:r>
              <a:rPr lang="es-CL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luego el mismo líquido </a:t>
            </a:r>
            <a:r>
              <a:rPr lang="es-CL" sz="28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s-CL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se hunde al ser depositado en un líquido </a:t>
            </a:r>
            <a:r>
              <a:rPr lang="es-CL" sz="28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s-CL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entonces</a:t>
            </a:r>
          </a:p>
          <a:p>
            <a:pPr eaLnBrk="1" hangingPunct="1">
              <a:lnSpc>
                <a:spcPct val="80000"/>
              </a:lnSpc>
            </a:pPr>
            <a:endParaRPr lang="es-CL" sz="28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I.   Densidad de B &gt; Densidad de A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II.  Densidad de A &gt; Densidad de C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III. Densidad de C &lt; Densidad de B</a:t>
            </a:r>
          </a:p>
          <a:p>
            <a:pPr eaLnBrk="1" hangingPunct="1">
              <a:lnSpc>
                <a:spcPct val="80000"/>
              </a:lnSpc>
            </a:pPr>
            <a:endParaRPr lang="es-CL" sz="28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Es(son) correcta(s)</a:t>
            </a:r>
          </a:p>
          <a:p>
            <a:pPr eaLnBrk="1" hangingPunct="1">
              <a:lnSpc>
                <a:spcPct val="80000"/>
              </a:lnSpc>
            </a:pPr>
            <a:endParaRPr lang="es-CL" sz="28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A) Sólo I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B) Sólo II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C) Sólo I y II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D)  I, II y III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8FA383-E291-4A4B-BC8A-A187A9936266}" type="slidenum">
              <a:rPr lang="es-ES"/>
              <a:pPr>
                <a:defRPr/>
              </a:pPr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2794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 Box 4">
            <a:extLst>
              <a:ext uri="{FF2B5EF4-FFF2-40B4-BE49-F238E27FC236}">
                <a16:creationId xmlns:a16="http://schemas.microsoft.com/office/drawing/2014/main" id="{D8A28149-7895-2F4C-A35D-4B08F8A62E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6163" y="99761"/>
            <a:ext cx="425291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sz="32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Fuerza distribuida</a:t>
            </a:r>
            <a:endParaRPr lang="es-ES" altLang="es-CL" sz="32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078" name="Text Box 6">
            <a:extLst>
              <a:ext uri="{FF2B5EF4-FFF2-40B4-BE49-F238E27FC236}">
                <a16:creationId xmlns:a16="http://schemas.microsoft.com/office/drawing/2014/main" id="{268217E3-B36B-6B47-95B1-75AD22DA84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2902" y="5526381"/>
            <a:ext cx="8675688" cy="707886"/>
          </a:xfrm>
          <a:prstGeom prst="rect">
            <a:avLst/>
          </a:prstGeom>
          <a:noFill/>
          <a:ln w="952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Toda fuerza</a:t>
            </a: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s-CL" alt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puntual </a:t>
            </a: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aplicada corresponde en realidad a un </a:t>
            </a:r>
            <a:r>
              <a:rPr lang="es-CL" alt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resumen</a:t>
            </a: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de todas las pequeñas fuerzas que actúan conocidas como </a:t>
            </a:r>
            <a:r>
              <a:rPr lang="es-CL" alt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fuerza distribuida.</a:t>
            </a:r>
          </a:p>
        </p:txBody>
      </p:sp>
      <p:pic>
        <p:nvPicPr>
          <p:cNvPr id="3079" name="Picture 7">
            <a:extLst>
              <a:ext uri="{FF2B5EF4-FFF2-40B4-BE49-F238E27FC236}">
                <a16:creationId xmlns:a16="http://schemas.microsoft.com/office/drawing/2014/main" id="{FB18B206-1059-E440-9274-6A3C13FEF33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6625" y="1047750"/>
            <a:ext cx="523875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Text Box 4">
            <a:extLst>
              <a:ext uri="{FF2B5EF4-FFF2-40B4-BE49-F238E27FC236}">
                <a16:creationId xmlns:a16="http://schemas.microsoft.com/office/drawing/2014/main" id="{565927A1-4E70-FD49-8022-8FCB8643F2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1651" y="5459382"/>
            <a:ext cx="8928100" cy="40011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Una fuerza distribuida se define como una fuerza por unidad lineal</a:t>
            </a:r>
            <a:r>
              <a:rPr lang="es-CL" altLang="es-CL" b="1" dirty="0"/>
              <a:t>…</a:t>
            </a:r>
          </a:p>
        </p:txBody>
      </p:sp>
      <p:pic>
        <p:nvPicPr>
          <p:cNvPr id="4104" name="Picture 8">
            <a:extLst>
              <a:ext uri="{FF2B5EF4-FFF2-40B4-BE49-F238E27FC236}">
                <a16:creationId xmlns:a16="http://schemas.microsoft.com/office/drawing/2014/main" id="{D791DE79-8BFE-7A4F-980B-4FA78E64F94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4" y="1198563"/>
            <a:ext cx="5788025" cy="421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">
            <a:extLst>
              <a:ext uri="{FF2B5EF4-FFF2-40B4-BE49-F238E27FC236}">
                <a16:creationId xmlns:a16="http://schemas.microsoft.com/office/drawing/2014/main" id="{D3719C76-47D5-A544-9E54-53C7A03446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6163" y="99761"/>
            <a:ext cx="425291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sz="32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Fuerza distribuida</a:t>
            </a:r>
            <a:endParaRPr lang="es-ES" altLang="es-CL" sz="32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8" name="Picture 8">
            <a:extLst>
              <a:ext uri="{FF2B5EF4-FFF2-40B4-BE49-F238E27FC236}">
                <a16:creationId xmlns:a16="http://schemas.microsoft.com/office/drawing/2014/main" id="{6CF64C09-5F52-D440-A3F1-66F6D89179C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2618" y="905669"/>
            <a:ext cx="5994400" cy="435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4" name="Text Box 4">
            <a:extLst>
              <a:ext uri="{FF2B5EF4-FFF2-40B4-BE49-F238E27FC236}">
                <a16:creationId xmlns:a16="http://schemas.microsoft.com/office/drawing/2014/main" id="{FF8C9575-8044-5149-97CD-F953A2376B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9900" y="5445126"/>
            <a:ext cx="8928100" cy="86177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 dirty="0"/>
              <a:t>…</a:t>
            </a: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 como una fuerza por unidad de superficie.</a:t>
            </a:r>
          </a:p>
          <a:p>
            <a:pPr algn="ctr">
              <a:spcBef>
                <a:spcPct val="50000"/>
              </a:spcBef>
            </a:pP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Una fuerza por unidad de superficie corresponde a una </a:t>
            </a:r>
            <a:r>
              <a:rPr lang="es-CL" alt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PRESIÓN</a:t>
            </a:r>
          </a:p>
        </p:txBody>
      </p:sp>
      <p:sp>
        <p:nvSpPr>
          <p:cNvPr id="7" name="Text Box 4">
            <a:extLst>
              <a:ext uri="{FF2B5EF4-FFF2-40B4-BE49-F238E27FC236}">
                <a16:creationId xmlns:a16="http://schemas.microsoft.com/office/drawing/2014/main" id="{54D087F3-B4AE-3145-9B6A-4AE4AABB14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6163" y="99761"/>
            <a:ext cx="425291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sz="32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Fuerza distribuida</a:t>
            </a:r>
            <a:endParaRPr lang="es-ES" altLang="es-CL" sz="32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810CCF8-F647-4A1F-930C-B5A6FCF280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976" y="73944"/>
            <a:ext cx="10871200" cy="990600"/>
          </a:xfrm>
        </p:spPr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Presión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20CADBF8-54E7-4E20-90A4-0911FFF6D5F1}"/>
                  </a:ext>
                </a:extLst>
              </p:cNvPr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906365" y="1674055"/>
                <a:ext cx="4671904" cy="4180448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es-CL" sz="24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La presión se define como la acción de una fuerza repartida sobre una superficie.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CL" sz="240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p</m:t>
                      </m:r>
                      <m:r>
                        <a:rPr lang="es-CL" sz="24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s-CL" sz="24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F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s-CL" sz="24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A</m:t>
                          </m:r>
                        </m:den>
                      </m:f>
                    </m:oMath>
                  </m:oMathPara>
                </a14:m>
                <a:br>
                  <a:rPr lang="es-CL" sz="2400" b="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</a:br>
                <a:endParaRPr lang="es-CL" sz="2400" b="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endParaRPr lang="es-CL" sz="24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r>
                  <a:rPr lang="es-CL" sz="24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Su unidad en el S.I. es el “Pascal”, [</a:t>
                </a:r>
                <a:r>
                  <a:rPr lang="es-CL" sz="2400" dirty="0" err="1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Pa</a:t>
                </a:r>
                <a:r>
                  <a:rPr lang="es-CL" sz="24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]:</a:t>
                </a:r>
              </a:p>
              <a:p>
                <a:pPr marL="0" indent="0">
                  <a:buNone/>
                </a:pPr>
                <a:endParaRPr lang="es-CL" sz="24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es-CL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s-CL" sz="24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Pa</m:t>
                          </m:r>
                        </m:e>
                      </m:d>
                      <m:r>
                        <a:rPr lang="es-CL" sz="24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["/>
                              <m:endChr m:val="]"/>
                              <m:ctrlPr>
                                <a:rPr lang="es-CL" sz="2400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s-CL" sz="2400" b="0" i="0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N</m:t>
                              </m:r>
                            </m:e>
                          </m:d>
                        </m:num>
                        <m:den>
                          <m:d>
                            <m:dPr>
                              <m:begChr m:val="["/>
                              <m:endChr m:val="]"/>
                              <m:ctrlPr>
                                <a:rPr lang="es-CL" sz="2400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s-CL" sz="2400" b="0" i="1" smtClean="0">
                                      <a:solidFill>
                                        <a:schemeClr val="accent2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s-CL" sz="2400" b="0" i="0" smtClean="0">
                                      <a:solidFill>
                                        <a:schemeClr val="accent2"/>
                                      </a:solidFill>
                                      <a:latin typeface="Cambria Math" panose="02040503050406030204" pitchFamily="18" charset="0"/>
                                    </a:rPr>
                                    <m:t>m</m:t>
                                  </m:r>
                                </m:e>
                                <m:sup>
                                  <m:r>
                                    <a:rPr lang="es-CL" sz="2400" b="0" i="0" smtClean="0">
                                      <a:solidFill>
                                        <a:schemeClr val="accent2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</m:den>
                      </m:f>
                    </m:oMath>
                  </m:oMathPara>
                </a14:m>
                <a:endParaRPr lang="es-CL" sz="2400" b="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20CADBF8-54E7-4E20-90A4-0911FFF6D5F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906365" y="1674055"/>
                <a:ext cx="4671904" cy="4180448"/>
              </a:xfrm>
              <a:blipFill>
                <a:blip r:embed="rId3"/>
                <a:stretch>
                  <a:fillRect l="-2168" t="-2128" r="-813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815038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49926A6-CEF8-F14B-8CAD-5032F86AC4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8216" y="3429000"/>
            <a:ext cx="5842000" cy="2908300"/>
          </a:xfrm>
          <a:prstGeom prst="rect">
            <a:avLst/>
          </a:prstGeom>
        </p:spPr>
      </p:pic>
      <p:sp>
        <p:nvSpPr>
          <p:cNvPr id="4" name="Título 1">
            <a:extLst>
              <a:ext uri="{FF2B5EF4-FFF2-40B4-BE49-F238E27FC236}">
                <a16:creationId xmlns:a16="http://schemas.microsoft.com/office/drawing/2014/main" id="{0561A1D2-66F1-EA42-B105-9126A7B2D26B}"/>
              </a:ext>
            </a:extLst>
          </p:cNvPr>
          <p:cNvSpPr txBox="1">
            <a:spLocks/>
          </p:cNvSpPr>
          <p:nvPr/>
        </p:nvSpPr>
        <p:spPr>
          <a:xfrm>
            <a:off x="427976" y="73944"/>
            <a:ext cx="10871200" cy="990600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s-CL" sz="4400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  <a:sym typeface="Twentieth Century"/>
              </a:rPr>
              <a:t>Presión</a:t>
            </a:r>
          </a:p>
        </p:txBody>
      </p:sp>
      <p:pic>
        <p:nvPicPr>
          <p:cNvPr id="5" name="Picture 8">
            <a:extLst>
              <a:ext uri="{FF2B5EF4-FFF2-40B4-BE49-F238E27FC236}">
                <a16:creationId xmlns:a16="http://schemas.microsoft.com/office/drawing/2014/main" id="{AFCB3696-9329-B241-AEAC-B6B797288F2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650"/>
          <a:stretch/>
        </p:blipFill>
        <p:spPr bwMode="auto">
          <a:xfrm>
            <a:off x="1497628" y="1049550"/>
            <a:ext cx="3008311" cy="2826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>
            <a:extLst>
              <a:ext uri="{FF2B5EF4-FFF2-40B4-BE49-F238E27FC236}">
                <a16:creationId xmlns:a16="http://schemas.microsoft.com/office/drawing/2014/main" id="{DC321759-BD17-D24B-B3ED-F7BD009D14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177" b="1"/>
          <a:stretch/>
        </p:blipFill>
        <p:spPr bwMode="auto">
          <a:xfrm>
            <a:off x="8474075" y="1064544"/>
            <a:ext cx="2990218" cy="2811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7818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0" name="Text Box 6">
            <a:extLst>
              <a:ext uri="{FF2B5EF4-FFF2-40B4-BE49-F238E27FC236}">
                <a16:creationId xmlns:a16="http://schemas.microsoft.com/office/drawing/2014/main" id="{56E01313-6705-1A48-B911-8DFA672F2D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9900" y="5913439"/>
            <a:ext cx="89281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/>
              <a:t>…¿porqué los tacos se hunden de manera más fácil en la arena?</a:t>
            </a:r>
          </a:p>
        </p:txBody>
      </p:sp>
      <p:pic>
        <p:nvPicPr>
          <p:cNvPr id="6151" name="Picture 7">
            <a:extLst>
              <a:ext uri="{FF2B5EF4-FFF2-40B4-BE49-F238E27FC236}">
                <a16:creationId xmlns:a16="http://schemas.microsoft.com/office/drawing/2014/main" id="{28A1B2FE-BE70-6644-ADF4-EE437F99C0D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177" b="1"/>
          <a:stretch/>
        </p:blipFill>
        <p:spPr bwMode="auto">
          <a:xfrm>
            <a:off x="7866064" y="2812937"/>
            <a:ext cx="2225675" cy="2092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>
            <a:extLst>
              <a:ext uri="{FF2B5EF4-FFF2-40B4-BE49-F238E27FC236}">
                <a16:creationId xmlns:a16="http://schemas.microsoft.com/office/drawing/2014/main" id="{AB875BC6-36C4-6745-9D7D-FF3C3281F2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650"/>
          <a:stretch/>
        </p:blipFill>
        <p:spPr bwMode="auto">
          <a:xfrm>
            <a:off x="2063751" y="2784363"/>
            <a:ext cx="2227263" cy="2092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4" name="Line 10">
            <a:extLst>
              <a:ext uri="{FF2B5EF4-FFF2-40B4-BE49-F238E27FC236}">
                <a16:creationId xmlns:a16="http://schemas.microsoft.com/office/drawing/2014/main" id="{F2FB419C-A53E-0244-BD34-16C50C8C58DC}"/>
              </a:ext>
            </a:extLst>
          </p:cNvPr>
          <p:cNvSpPr>
            <a:spLocks noChangeShapeType="1"/>
          </p:cNvSpPr>
          <p:nvPr/>
        </p:nvSpPr>
        <p:spPr bwMode="auto">
          <a:xfrm>
            <a:off x="3827463" y="3213101"/>
            <a:ext cx="0" cy="115252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_tradnl"/>
          </a:p>
        </p:txBody>
      </p:sp>
      <p:sp>
        <p:nvSpPr>
          <p:cNvPr id="6155" name="Line 11">
            <a:extLst>
              <a:ext uri="{FF2B5EF4-FFF2-40B4-BE49-F238E27FC236}">
                <a16:creationId xmlns:a16="http://schemas.microsoft.com/office/drawing/2014/main" id="{09A5B223-F3CF-E244-AFF3-C3B78F60FA71}"/>
              </a:ext>
            </a:extLst>
          </p:cNvPr>
          <p:cNvSpPr>
            <a:spLocks noChangeShapeType="1"/>
          </p:cNvSpPr>
          <p:nvPr/>
        </p:nvSpPr>
        <p:spPr bwMode="auto">
          <a:xfrm>
            <a:off x="9264650" y="3176589"/>
            <a:ext cx="0" cy="115252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_tradnl"/>
          </a:p>
        </p:txBody>
      </p:sp>
      <p:sp>
        <p:nvSpPr>
          <p:cNvPr id="6156" name="Text Box 12">
            <a:extLst>
              <a:ext uri="{FF2B5EF4-FFF2-40B4-BE49-F238E27FC236}">
                <a16:creationId xmlns:a16="http://schemas.microsoft.com/office/drawing/2014/main" id="{E410FFD8-C76A-8241-8D23-F6D2E4BCA9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27464" y="3500439"/>
            <a:ext cx="1044575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>
                <a:solidFill>
                  <a:srgbClr val="FF0000"/>
                </a:solidFill>
                <a:latin typeface="Verdana" panose="020B0604030504040204" pitchFamily="34" charset="0"/>
              </a:rPr>
              <a:t>700 N</a:t>
            </a:r>
            <a:endParaRPr lang="es-ES" altLang="es-CL">
              <a:solidFill>
                <a:srgbClr val="FF0000"/>
              </a:solidFill>
              <a:latin typeface="Verdana" panose="020B0604030504040204" pitchFamily="34" charset="0"/>
            </a:endParaRPr>
          </a:p>
        </p:txBody>
      </p:sp>
      <p:sp>
        <p:nvSpPr>
          <p:cNvPr id="6157" name="Text Box 13">
            <a:extLst>
              <a:ext uri="{FF2B5EF4-FFF2-40B4-BE49-F238E27FC236}">
                <a16:creationId xmlns:a16="http://schemas.microsoft.com/office/drawing/2014/main" id="{D16DD05D-541D-5C4E-994F-922AD7A30D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64651" y="3494089"/>
            <a:ext cx="111601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>
                <a:solidFill>
                  <a:srgbClr val="FF0000"/>
                </a:solidFill>
                <a:latin typeface="Verdana" panose="020B0604030504040204" pitchFamily="34" charset="0"/>
              </a:rPr>
              <a:t>700 N</a:t>
            </a:r>
            <a:endParaRPr lang="es-ES" altLang="es-CL">
              <a:solidFill>
                <a:srgbClr val="FF0000"/>
              </a:solidFill>
              <a:latin typeface="Verdana" panose="020B0604030504040204" pitchFamily="34" charset="0"/>
            </a:endParaRPr>
          </a:p>
        </p:txBody>
      </p:sp>
      <p:sp>
        <p:nvSpPr>
          <p:cNvPr id="6159" name="Text Box 15">
            <a:extLst>
              <a:ext uri="{FF2B5EF4-FFF2-40B4-BE49-F238E27FC236}">
                <a16:creationId xmlns:a16="http://schemas.microsoft.com/office/drawing/2014/main" id="{37AD7731-4368-974E-8D8A-9B003EDE2F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95438" y="903683"/>
            <a:ext cx="89281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Si ambas personas pesan lo mismo...</a:t>
            </a:r>
          </a:p>
        </p:txBody>
      </p:sp>
      <p:grpSp>
        <p:nvGrpSpPr>
          <p:cNvPr id="6162" name="Group 18">
            <a:extLst>
              <a:ext uri="{FF2B5EF4-FFF2-40B4-BE49-F238E27FC236}">
                <a16:creationId xmlns:a16="http://schemas.microsoft.com/office/drawing/2014/main" id="{61D16491-0DA0-8341-9233-9164CA9BB1C5}"/>
              </a:ext>
            </a:extLst>
          </p:cNvPr>
          <p:cNvGrpSpPr>
            <a:grpSpLocks/>
          </p:cNvGrpSpPr>
          <p:nvPr/>
        </p:nvGrpSpPr>
        <p:grpSpPr bwMode="auto">
          <a:xfrm>
            <a:off x="4975225" y="2454276"/>
            <a:ext cx="400050" cy="938213"/>
            <a:chOff x="2261" y="2068"/>
            <a:chExt cx="252" cy="591"/>
          </a:xfrm>
        </p:grpSpPr>
        <p:sp>
          <p:nvSpPr>
            <p:cNvPr id="6160" name="Freeform 16">
              <a:extLst>
                <a:ext uri="{FF2B5EF4-FFF2-40B4-BE49-F238E27FC236}">
                  <a16:creationId xmlns:a16="http://schemas.microsoft.com/office/drawing/2014/main" id="{930428A5-2677-924F-8EA4-860B5DB50C7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1" y="2068"/>
              <a:ext cx="252" cy="292"/>
            </a:xfrm>
            <a:custGeom>
              <a:avLst/>
              <a:gdLst>
                <a:gd name="T0" fmla="*/ 241 w 252"/>
                <a:gd name="T1" fmla="*/ 164 h 292"/>
                <a:gd name="T2" fmla="*/ 120 w 252"/>
                <a:gd name="T3" fmla="*/ 1 h 292"/>
                <a:gd name="T4" fmla="*/ 7 w 252"/>
                <a:gd name="T5" fmla="*/ 160 h 292"/>
                <a:gd name="T6" fmla="*/ 75 w 252"/>
                <a:gd name="T7" fmla="*/ 273 h 292"/>
                <a:gd name="T8" fmla="*/ 188 w 252"/>
                <a:gd name="T9" fmla="*/ 273 h 292"/>
                <a:gd name="T10" fmla="*/ 241 w 252"/>
                <a:gd name="T11" fmla="*/ 164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2" h="292">
                  <a:moveTo>
                    <a:pt x="241" y="164"/>
                  </a:moveTo>
                  <a:cubicBezTo>
                    <a:pt x="230" y="119"/>
                    <a:pt x="159" y="2"/>
                    <a:pt x="120" y="1"/>
                  </a:cubicBezTo>
                  <a:cubicBezTo>
                    <a:pt x="81" y="0"/>
                    <a:pt x="14" y="115"/>
                    <a:pt x="7" y="160"/>
                  </a:cubicBezTo>
                  <a:cubicBezTo>
                    <a:pt x="0" y="205"/>
                    <a:pt x="45" y="254"/>
                    <a:pt x="75" y="273"/>
                  </a:cubicBezTo>
                  <a:cubicBezTo>
                    <a:pt x="105" y="292"/>
                    <a:pt x="160" y="291"/>
                    <a:pt x="188" y="273"/>
                  </a:cubicBezTo>
                  <a:cubicBezTo>
                    <a:pt x="216" y="255"/>
                    <a:pt x="252" y="209"/>
                    <a:pt x="241" y="164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6161" name="Oval 17">
              <a:extLst>
                <a:ext uri="{FF2B5EF4-FFF2-40B4-BE49-F238E27FC236}">
                  <a16:creationId xmlns:a16="http://schemas.microsoft.com/office/drawing/2014/main" id="{DEE86118-007B-0343-8B5B-09EC7832CC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8" y="2591"/>
              <a:ext cx="68" cy="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_tradnl"/>
            </a:p>
          </p:txBody>
        </p:sp>
      </p:grpSp>
      <p:grpSp>
        <p:nvGrpSpPr>
          <p:cNvPr id="6167" name="Group 23">
            <a:extLst>
              <a:ext uri="{FF2B5EF4-FFF2-40B4-BE49-F238E27FC236}">
                <a16:creationId xmlns:a16="http://schemas.microsoft.com/office/drawing/2014/main" id="{A1C384E7-1516-D844-9900-C89307461A00}"/>
              </a:ext>
            </a:extLst>
          </p:cNvPr>
          <p:cNvGrpSpPr>
            <a:grpSpLocks/>
          </p:cNvGrpSpPr>
          <p:nvPr/>
        </p:nvGrpSpPr>
        <p:grpSpPr bwMode="auto">
          <a:xfrm>
            <a:off x="6883401" y="2384426"/>
            <a:ext cx="436563" cy="1211263"/>
            <a:chOff x="3512" y="2092"/>
            <a:chExt cx="275" cy="763"/>
          </a:xfrm>
        </p:grpSpPr>
        <p:sp>
          <p:nvSpPr>
            <p:cNvPr id="6164" name="Freeform 20">
              <a:extLst>
                <a:ext uri="{FF2B5EF4-FFF2-40B4-BE49-F238E27FC236}">
                  <a16:creationId xmlns:a16="http://schemas.microsoft.com/office/drawing/2014/main" id="{A2C6E491-CBAE-6A42-B4B0-B25FC080F4F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8" y="2546"/>
              <a:ext cx="269" cy="309"/>
            </a:xfrm>
            <a:custGeom>
              <a:avLst/>
              <a:gdLst>
                <a:gd name="T0" fmla="*/ 138 w 269"/>
                <a:gd name="T1" fmla="*/ 305 h 309"/>
                <a:gd name="T2" fmla="*/ 253 w 269"/>
                <a:gd name="T3" fmla="*/ 233 h 309"/>
                <a:gd name="T4" fmla="*/ 232 w 269"/>
                <a:gd name="T5" fmla="*/ 17 h 309"/>
                <a:gd name="T6" fmla="*/ 39 w 269"/>
                <a:gd name="T7" fmla="*/ 13 h 309"/>
                <a:gd name="T8" fmla="*/ 26 w 269"/>
                <a:gd name="T9" fmla="*/ 229 h 309"/>
                <a:gd name="T10" fmla="*/ 138 w 269"/>
                <a:gd name="T11" fmla="*/ 305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9" h="309">
                  <a:moveTo>
                    <a:pt x="138" y="305"/>
                  </a:moveTo>
                  <a:cubicBezTo>
                    <a:pt x="206" y="301"/>
                    <a:pt x="237" y="281"/>
                    <a:pt x="253" y="233"/>
                  </a:cubicBezTo>
                  <a:cubicBezTo>
                    <a:pt x="269" y="185"/>
                    <a:pt x="268" y="54"/>
                    <a:pt x="232" y="17"/>
                  </a:cubicBezTo>
                  <a:cubicBezTo>
                    <a:pt x="201" y="0"/>
                    <a:pt x="74" y="7"/>
                    <a:pt x="39" y="13"/>
                  </a:cubicBezTo>
                  <a:cubicBezTo>
                    <a:pt x="0" y="32"/>
                    <a:pt x="10" y="180"/>
                    <a:pt x="26" y="229"/>
                  </a:cubicBezTo>
                  <a:cubicBezTo>
                    <a:pt x="42" y="278"/>
                    <a:pt x="70" y="309"/>
                    <a:pt x="138" y="305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6166" name="Freeform 22">
              <a:extLst>
                <a:ext uri="{FF2B5EF4-FFF2-40B4-BE49-F238E27FC236}">
                  <a16:creationId xmlns:a16="http://schemas.microsoft.com/office/drawing/2014/main" id="{E9366E35-24A2-7046-B948-42C59AA19B40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2" y="2092"/>
              <a:ext cx="275" cy="384"/>
            </a:xfrm>
            <a:custGeom>
              <a:avLst/>
              <a:gdLst>
                <a:gd name="T0" fmla="*/ 195 w 275"/>
                <a:gd name="T1" fmla="*/ 364 h 384"/>
                <a:gd name="T2" fmla="*/ 46 w 275"/>
                <a:gd name="T3" fmla="*/ 364 h 384"/>
                <a:gd name="T4" fmla="*/ 8 w 275"/>
                <a:gd name="T5" fmla="*/ 244 h 384"/>
                <a:gd name="T6" fmla="*/ 16 w 275"/>
                <a:gd name="T7" fmla="*/ 97 h 384"/>
                <a:gd name="T8" fmla="*/ 106 w 275"/>
                <a:gd name="T9" fmla="*/ 7 h 384"/>
                <a:gd name="T10" fmla="*/ 239 w 275"/>
                <a:gd name="T11" fmla="*/ 52 h 384"/>
                <a:gd name="T12" fmla="*/ 272 w 275"/>
                <a:gd name="T13" fmla="*/ 202 h 384"/>
                <a:gd name="T14" fmla="*/ 255 w 275"/>
                <a:gd name="T15" fmla="*/ 335 h 384"/>
                <a:gd name="T16" fmla="*/ 195 w 275"/>
                <a:gd name="T17" fmla="*/ 364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5" h="384">
                  <a:moveTo>
                    <a:pt x="195" y="364"/>
                  </a:moveTo>
                  <a:cubicBezTo>
                    <a:pt x="161" y="370"/>
                    <a:pt x="77" y="384"/>
                    <a:pt x="46" y="364"/>
                  </a:cubicBezTo>
                  <a:cubicBezTo>
                    <a:pt x="15" y="344"/>
                    <a:pt x="13" y="288"/>
                    <a:pt x="8" y="244"/>
                  </a:cubicBezTo>
                  <a:cubicBezTo>
                    <a:pt x="3" y="200"/>
                    <a:pt x="0" y="136"/>
                    <a:pt x="16" y="97"/>
                  </a:cubicBezTo>
                  <a:cubicBezTo>
                    <a:pt x="32" y="58"/>
                    <a:pt x="69" y="14"/>
                    <a:pt x="106" y="7"/>
                  </a:cubicBezTo>
                  <a:cubicBezTo>
                    <a:pt x="143" y="0"/>
                    <a:pt x="211" y="20"/>
                    <a:pt x="239" y="52"/>
                  </a:cubicBezTo>
                  <a:cubicBezTo>
                    <a:pt x="267" y="84"/>
                    <a:pt x="269" y="155"/>
                    <a:pt x="272" y="202"/>
                  </a:cubicBezTo>
                  <a:cubicBezTo>
                    <a:pt x="275" y="249"/>
                    <a:pt x="268" y="308"/>
                    <a:pt x="255" y="335"/>
                  </a:cubicBezTo>
                  <a:cubicBezTo>
                    <a:pt x="242" y="362"/>
                    <a:pt x="229" y="359"/>
                    <a:pt x="195" y="364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sp>
        <p:nvSpPr>
          <p:cNvPr id="6168" name="Text Box 24">
            <a:extLst>
              <a:ext uri="{FF2B5EF4-FFF2-40B4-BE49-F238E27FC236}">
                <a16:creationId xmlns:a16="http://schemas.microsoft.com/office/drawing/2014/main" id="{D38BC5DF-19FA-DB44-9FEF-CC25241F8F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0464" y="1376363"/>
            <a:ext cx="1985963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Superficie (huella)</a:t>
            </a:r>
          </a:p>
          <a:p>
            <a:pPr algn="ctr">
              <a:spcBef>
                <a:spcPct val="50000"/>
              </a:spcBef>
            </a:pPr>
            <a:r>
              <a:rPr lang="es-CL" alt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180 [cm</a:t>
            </a:r>
            <a:r>
              <a:rPr lang="es-CL" altLang="es-CL" sz="1800" baseline="30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s-CL" alt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  <a:endParaRPr lang="es-ES" altLang="es-CL" sz="18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169" name="Text Box 25">
            <a:extLst>
              <a:ext uri="{FF2B5EF4-FFF2-40B4-BE49-F238E27FC236}">
                <a16:creationId xmlns:a16="http://schemas.microsoft.com/office/drawing/2014/main" id="{797DA7B7-A22D-2540-B56D-48F684697F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0851" y="1376363"/>
            <a:ext cx="187166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Superficie (huella)</a:t>
            </a:r>
          </a:p>
          <a:p>
            <a:pPr algn="ctr">
              <a:spcBef>
                <a:spcPct val="50000"/>
              </a:spcBef>
            </a:pPr>
            <a:r>
              <a:rPr lang="es-CL" alt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70 </a:t>
            </a: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[cm</a:t>
            </a:r>
            <a:r>
              <a:rPr lang="es-CL" altLang="es-CL" sz="2000" baseline="30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  <a:endParaRPr lang="es-ES" alt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175" name="Text Box 31">
            <a:extLst>
              <a:ext uri="{FF2B5EF4-FFF2-40B4-BE49-F238E27FC236}">
                <a16:creationId xmlns:a16="http://schemas.microsoft.com/office/drawing/2014/main" id="{FC42C8F4-9C05-A84E-8094-D723178C48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5164" y="3824288"/>
            <a:ext cx="162083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Presión</a:t>
            </a:r>
            <a:endParaRPr lang="es-ES" altLang="es-CL" sz="18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180" name="Text Box 36">
            <a:extLst>
              <a:ext uri="{FF2B5EF4-FFF2-40B4-BE49-F238E27FC236}">
                <a16:creationId xmlns:a16="http://schemas.microsoft.com/office/drawing/2014/main" id="{4558D446-7329-5044-B1B5-5BFE6E8AA5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11900" y="3808413"/>
            <a:ext cx="162083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Presión</a:t>
            </a:r>
            <a:endParaRPr lang="es-ES" altLang="es-CL" sz="18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190" name="Text Box 46">
            <a:extLst>
              <a:ext uri="{FF2B5EF4-FFF2-40B4-BE49-F238E27FC236}">
                <a16:creationId xmlns:a16="http://schemas.microsoft.com/office/drawing/2014/main" id="{1BE8A4F8-A7B7-214D-8FF0-B626F36B7C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24563" y="5121275"/>
            <a:ext cx="46831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sz="3600">
                <a:solidFill>
                  <a:srgbClr val="FF0000"/>
                </a:solidFill>
                <a:latin typeface="Arial" panose="020B0604020202020204" pitchFamily="34" charset="0"/>
              </a:rPr>
              <a:t>&gt;</a:t>
            </a:r>
            <a:endParaRPr lang="es-ES" altLang="es-CL" sz="36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6191" name="Text Box 47">
            <a:extLst>
              <a:ext uri="{FF2B5EF4-FFF2-40B4-BE49-F238E27FC236}">
                <a16:creationId xmlns:a16="http://schemas.microsoft.com/office/drawing/2014/main" id="{36014100-F7C4-674D-A16A-FF76833FD9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0752" y="1252933"/>
            <a:ext cx="4683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sz="3600">
                <a:solidFill>
                  <a:srgbClr val="FF0000"/>
                </a:solidFill>
                <a:latin typeface="Arial" panose="020B0604020202020204" pitchFamily="34" charset="0"/>
              </a:rPr>
              <a:t>&lt;</a:t>
            </a:r>
            <a:endParaRPr lang="es-ES" altLang="es-CL" sz="36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grpSp>
        <p:nvGrpSpPr>
          <p:cNvPr id="6195" name="Group 51">
            <a:extLst>
              <a:ext uri="{FF2B5EF4-FFF2-40B4-BE49-F238E27FC236}">
                <a16:creationId xmlns:a16="http://schemas.microsoft.com/office/drawing/2014/main" id="{40FBAAC0-FEFB-5547-AEF6-567AF403E578}"/>
              </a:ext>
            </a:extLst>
          </p:cNvPr>
          <p:cNvGrpSpPr>
            <a:grpSpLocks/>
          </p:cNvGrpSpPr>
          <p:nvPr/>
        </p:nvGrpSpPr>
        <p:grpSpPr bwMode="auto">
          <a:xfrm>
            <a:off x="4619625" y="4221164"/>
            <a:ext cx="1403350" cy="655637"/>
            <a:chOff x="1950" y="2659"/>
            <a:chExt cx="884" cy="413"/>
          </a:xfrm>
        </p:grpSpPr>
        <p:sp>
          <p:nvSpPr>
            <p:cNvPr id="6192" name="Text Box 48">
              <a:extLst>
                <a:ext uri="{FF2B5EF4-FFF2-40B4-BE49-F238E27FC236}">
                  <a16:creationId xmlns:a16="http://schemas.microsoft.com/office/drawing/2014/main" id="{F23CDF73-B384-104C-8C2D-DD3C594508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50" y="2659"/>
              <a:ext cx="839" cy="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CL" altLang="es-CL" dirty="0">
                  <a:latin typeface="Verdana" panose="020B0604030504040204" pitchFamily="34" charset="0"/>
                </a:rPr>
                <a:t>700 </a:t>
              </a:r>
              <a:r>
                <a:rPr lang="es-CL" altLang="es-CL" sz="1600" dirty="0">
                  <a:latin typeface="Verdana" panose="020B0604030504040204" pitchFamily="34" charset="0"/>
                </a:rPr>
                <a:t>[N]</a:t>
              </a:r>
              <a:endParaRPr lang="es-ES" altLang="es-CL" sz="1600" dirty="0">
                <a:latin typeface="Verdana" panose="020B0604030504040204" pitchFamily="34" charset="0"/>
              </a:endParaRPr>
            </a:p>
          </p:txBody>
        </p:sp>
        <p:sp>
          <p:nvSpPr>
            <p:cNvPr id="6193" name="Text Box 49">
              <a:extLst>
                <a:ext uri="{FF2B5EF4-FFF2-40B4-BE49-F238E27FC236}">
                  <a16:creationId xmlns:a16="http://schemas.microsoft.com/office/drawing/2014/main" id="{6C7EA667-3B47-1847-99D4-EBCAE47F4BE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95" y="2859"/>
              <a:ext cx="839" cy="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CL" altLang="es-CL">
                  <a:latin typeface="Verdana" panose="020B0604030504040204" pitchFamily="34" charset="0"/>
                </a:rPr>
                <a:t>70 </a:t>
              </a:r>
              <a:r>
                <a:rPr lang="es-CL" altLang="es-CL" sz="1600">
                  <a:latin typeface="Verdana" panose="020B0604030504040204" pitchFamily="34" charset="0"/>
                </a:rPr>
                <a:t>[cm</a:t>
              </a:r>
              <a:r>
                <a:rPr lang="es-CL" altLang="es-CL" sz="1600" baseline="30000">
                  <a:latin typeface="Verdana" panose="020B0604030504040204" pitchFamily="34" charset="0"/>
                </a:rPr>
                <a:t>2</a:t>
              </a:r>
              <a:r>
                <a:rPr lang="es-CL" altLang="es-CL" sz="1600">
                  <a:latin typeface="Verdana" panose="020B0604030504040204" pitchFamily="34" charset="0"/>
                </a:rPr>
                <a:t>]</a:t>
              </a:r>
              <a:endParaRPr lang="es-ES" altLang="es-CL" sz="1600">
                <a:latin typeface="Verdana" panose="020B0604030504040204" pitchFamily="34" charset="0"/>
              </a:endParaRPr>
            </a:p>
          </p:txBody>
        </p:sp>
        <p:sp>
          <p:nvSpPr>
            <p:cNvPr id="6194" name="Line 50">
              <a:extLst>
                <a:ext uri="{FF2B5EF4-FFF2-40B4-BE49-F238E27FC236}">
                  <a16:creationId xmlns:a16="http://schemas.microsoft.com/office/drawing/2014/main" id="{35AA1966-60DE-6340-854A-FB2772F1759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41" y="2886"/>
              <a:ext cx="70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grpSp>
        <p:nvGrpSpPr>
          <p:cNvPr id="6196" name="Group 52">
            <a:extLst>
              <a:ext uri="{FF2B5EF4-FFF2-40B4-BE49-F238E27FC236}">
                <a16:creationId xmlns:a16="http://schemas.microsoft.com/office/drawing/2014/main" id="{FBD0E96D-432D-DB43-B72C-595B480E3B92}"/>
              </a:ext>
            </a:extLst>
          </p:cNvPr>
          <p:cNvGrpSpPr>
            <a:grpSpLocks/>
          </p:cNvGrpSpPr>
          <p:nvPr/>
        </p:nvGrpSpPr>
        <p:grpSpPr bwMode="auto">
          <a:xfrm>
            <a:off x="6421438" y="4221164"/>
            <a:ext cx="1403350" cy="655637"/>
            <a:chOff x="1950" y="2659"/>
            <a:chExt cx="884" cy="413"/>
          </a:xfrm>
        </p:grpSpPr>
        <p:sp>
          <p:nvSpPr>
            <p:cNvPr id="6197" name="Text Box 53">
              <a:extLst>
                <a:ext uri="{FF2B5EF4-FFF2-40B4-BE49-F238E27FC236}">
                  <a16:creationId xmlns:a16="http://schemas.microsoft.com/office/drawing/2014/main" id="{FFC26705-91CF-A049-9A45-7F52602C19B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50" y="2659"/>
              <a:ext cx="839" cy="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CL" altLang="es-CL">
                  <a:latin typeface="Verdana" panose="020B0604030504040204" pitchFamily="34" charset="0"/>
                </a:rPr>
                <a:t>700 </a:t>
              </a:r>
              <a:r>
                <a:rPr lang="es-CL" altLang="es-CL" sz="1600">
                  <a:latin typeface="Verdana" panose="020B0604030504040204" pitchFamily="34" charset="0"/>
                </a:rPr>
                <a:t>[N]</a:t>
              </a:r>
              <a:endParaRPr lang="es-ES" altLang="es-CL" sz="1600">
                <a:latin typeface="Verdana" panose="020B0604030504040204" pitchFamily="34" charset="0"/>
              </a:endParaRPr>
            </a:p>
          </p:txBody>
        </p:sp>
        <p:sp>
          <p:nvSpPr>
            <p:cNvPr id="6198" name="Text Box 54">
              <a:extLst>
                <a:ext uri="{FF2B5EF4-FFF2-40B4-BE49-F238E27FC236}">
                  <a16:creationId xmlns:a16="http://schemas.microsoft.com/office/drawing/2014/main" id="{5CB38B7A-9484-B543-97AA-F4906BA1982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95" y="2859"/>
              <a:ext cx="839" cy="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CL" altLang="es-CL">
                  <a:latin typeface="Verdana" panose="020B0604030504040204" pitchFamily="34" charset="0"/>
                </a:rPr>
                <a:t>180 </a:t>
              </a:r>
              <a:r>
                <a:rPr lang="es-CL" altLang="es-CL" sz="1600">
                  <a:latin typeface="Verdana" panose="020B0604030504040204" pitchFamily="34" charset="0"/>
                </a:rPr>
                <a:t>[cm</a:t>
              </a:r>
              <a:r>
                <a:rPr lang="es-CL" altLang="es-CL" sz="1600" baseline="30000">
                  <a:latin typeface="Verdana" panose="020B0604030504040204" pitchFamily="34" charset="0"/>
                </a:rPr>
                <a:t>2</a:t>
              </a:r>
              <a:r>
                <a:rPr lang="es-CL" altLang="es-CL" sz="1600">
                  <a:latin typeface="Verdana" panose="020B0604030504040204" pitchFamily="34" charset="0"/>
                </a:rPr>
                <a:t>]</a:t>
              </a:r>
              <a:endParaRPr lang="es-ES" altLang="es-CL" sz="1600">
                <a:latin typeface="Verdana" panose="020B0604030504040204" pitchFamily="34" charset="0"/>
              </a:endParaRPr>
            </a:p>
          </p:txBody>
        </p:sp>
        <p:sp>
          <p:nvSpPr>
            <p:cNvPr id="6199" name="Line 55">
              <a:extLst>
                <a:ext uri="{FF2B5EF4-FFF2-40B4-BE49-F238E27FC236}">
                  <a16:creationId xmlns:a16="http://schemas.microsoft.com/office/drawing/2014/main" id="{548C27D2-7E97-FC42-B39C-3BB40915927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41" y="2886"/>
              <a:ext cx="70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sp>
        <p:nvSpPr>
          <p:cNvPr id="6200" name="Text Box 56">
            <a:extLst>
              <a:ext uri="{FF2B5EF4-FFF2-40B4-BE49-F238E27FC236}">
                <a16:creationId xmlns:a16="http://schemas.microsoft.com/office/drawing/2014/main" id="{847B8678-4DC9-AE42-AD16-4ED6754F52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4701" y="5222876"/>
            <a:ext cx="154781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>
                <a:latin typeface="Verdana" panose="020B0604030504040204" pitchFamily="34" charset="0"/>
              </a:rPr>
              <a:t>10 [N/cm</a:t>
            </a:r>
            <a:r>
              <a:rPr lang="es-CL" altLang="es-CL" baseline="30000">
                <a:latin typeface="Verdana" panose="020B0604030504040204" pitchFamily="34" charset="0"/>
              </a:rPr>
              <a:t>2</a:t>
            </a:r>
            <a:r>
              <a:rPr lang="es-CL" altLang="es-CL">
                <a:latin typeface="Verdana" panose="020B0604030504040204" pitchFamily="34" charset="0"/>
              </a:rPr>
              <a:t>]</a:t>
            </a:r>
            <a:endParaRPr lang="es-ES" altLang="es-CL">
              <a:latin typeface="Verdana" panose="020B0604030504040204" pitchFamily="34" charset="0"/>
            </a:endParaRPr>
          </a:p>
        </p:txBody>
      </p:sp>
      <p:sp>
        <p:nvSpPr>
          <p:cNvPr id="6201" name="Text Box 57">
            <a:extLst>
              <a:ext uri="{FF2B5EF4-FFF2-40B4-BE49-F238E27FC236}">
                <a16:creationId xmlns:a16="http://schemas.microsoft.com/office/drawing/2014/main" id="{8CEED17A-D740-774C-A7B5-78DC1F0907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56363" y="5222876"/>
            <a:ext cx="154781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>
                <a:latin typeface="Verdana" panose="020B0604030504040204" pitchFamily="34" charset="0"/>
              </a:rPr>
              <a:t>3,9 [N/cm</a:t>
            </a:r>
            <a:r>
              <a:rPr lang="es-CL" altLang="es-CL" baseline="30000">
                <a:latin typeface="Verdana" panose="020B0604030504040204" pitchFamily="34" charset="0"/>
              </a:rPr>
              <a:t>2</a:t>
            </a:r>
            <a:r>
              <a:rPr lang="es-CL" altLang="es-CL">
                <a:latin typeface="Verdana" panose="020B0604030504040204" pitchFamily="34" charset="0"/>
              </a:rPr>
              <a:t>]</a:t>
            </a:r>
            <a:endParaRPr lang="es-ES" altLang="es-CL">
              <a:latin typeface="Verdana" panose="020B0604030504040204" pitchFamily="34" charset="0"/>
            </a:endParaRPr>
          </a:p>
        </p:txBody>
      </p:sp>
      <p:sp>
        <p:nvSpPr>
          <p:cNvPr id="38" name="Título 1">
            <a:extLst>
              <a:ext uri="{FF2B5EF4-FFF2-40B4-BE49-F238E27FC236}">
                <a16:creationId xmlns:a16="http://schemas.microsoft.com/office/drawing/2014/main" id="{C68683B3-B586-0C43-9DD1-38C6643C09EB}"/>
              </a:ext>
            </a:extLst>
          </p:cNvPr>
          <p:cNvSpPr txBox="1">
            <a:spLocks/>
          </p:cNvSpPr>
          <p:nvPr/>
        </p:nvSpPr>
        <p:spPr>
          <a:xfrm>
            <a:off x="427976" y="73944"/>
            <a:ext cx="10871200" cy="990600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s-CL" sz="4400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  <a:sym typeface="Twentieth Century"/>
              </a:rPr>
              <a:t>Presión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/>
      <p:bldP spid="6156" grpId="0"/>
      <p:bldP spid="6157" grpId="0"/>
      <p:bldP spid="6159" grpId="0"/>
      <p:bldP spid="6168" grpId="0"/>
      <p:bldP spid="6169" grpId="0"/>
      <p:bldP spid="6175" grpId="0"/>
      <p:bldP spid="6180" grpId="0"/>
      <p:bldP spid="6190" grpId="0"/>
      <p:bldP spid="6191" grpId="0"/>
      <p:bldP spid="6200" grpId="0"/>
      <p:bldP spid="620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Una persona con una maleta en el suelo&#10;&#10;Descripción generada automáticamente con confianza baja">
            <a:extLst>
              <a:ext uri="{FF2B5EF4-FFF2-40B4-BE49-F238E27FC236}">
                <a16:creationId xmlns:a16="http://schemas.microsoft.com/office/drawing/2014/main" id="{B6EB3451-2C57-5140-9760-653C4E09068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4598" b="17701"/>
          <a:stretch/>
        </p:blipFill>
        <p:spPr>
          <a:xfrm>
            <a:off x="1524000" y="1639614"/>
            <a:ext cx="9144000" cy="3957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8809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0181012_100148" descr="20181012_100148">
            <a:hlinkClick r:id="" action="ppaction://media"/>
            <a:extLst>
              <a:ext uri="{FF2B5EF4-FFF2-40B4-BE49-F238E27FC236}">
                <a16:creationId xmlns:a16="http://schemas.microsoft.com/office/drawing/2014/main" id="{E57D592C-324F-0A44-A811-8ED5BE4AD55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533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77813"/>
            <a:ext cx="8229600" cy="1206500"/>
          </a:xfrm>
        </p:spPr>
        <p:txBody>
          <a:bodyPr/>
          <a:lstStyle/>
          <a:p>
            <a:pPr eaLnBrk="1" hangingPunct="1"/>
            <a:r>
              <a:rPr lang="es-ES_tradnl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EJERCICIO </a:t>
            </a:r>
          </a:p>
        </p:txBody>
      </p:sp>
      <p:sp>
        <p:nvSpPr>
          <p:cNvPr id="13315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600201"/>
            <a:ext cx="8002588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Si la masa de una caja cuadrada es 12 [kg] y la presión que ésta ejerce sobre la superficie de una mesa son 120 [</a:t>
            </a:r>
            <a:r>
              <a:rPr lang="es-CL" dirty="0" err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</a:t>
            </a:r>
            <a:r>
              <a:rPr lang="es-CL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], ¿cuál es el área de un lado de la caja? </a:t>
            </a:r>
            <a:r>
              <a:rPr lang="en-US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US" dirty="0" err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considere</a:t>
            </a:r>
            <a:r>
              <a:rPr lang="en-US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g = 10 [m/s²] 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US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A) 10    [m²]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B) 100  [m²]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C)  12    [m²]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D)  1      [m²]</a:t>
            </a:r>
            <a:endParaRPr lang="es-ES_tradnl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465ECCA-A9B6-4FEF-BD06-E836966493C7}" type="slidenum">
              <a:rPr lang="es-ES"/>
              <a:pPr>
                <a:defRPr/>
              </a:pPr>
              <a:t>15</a:t>
            </a:fld>
            <a:endParaRPr lang="es-E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B9186C-1183-4580-BE56-17B18D600C3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sz="4000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Presión de un fluido</a:t>
            </a:r>
          </a:p>
        </p:txBody>
      </p:sp>
    </p:spTree>
    <p:extLst>
      <p:ext uri="{BB962C8B-B14F-4D97-AF65-F5344CB8AC3E}">
        <p14:creationId xmlns:p14="http://schemas.microsoft.com/office/powerpoint/2010/main" val="18444914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810CCF8-F647-4A1F-930C-B5A6FCF280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976" y="73944"/>
            <a:ext cx="10871200" cy="990600"/>
          </a:xfrm>
        </p:spPr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Presión de los fluidos</a:t>
            </a:r>
          </a:p>
        </p:txBody>
      </p:sp>
      <p:sp>
        <p:nvSpPr>
          <p:cNvPr id="29" name="Marcador de contenido 2">
            <a:extLst>
              <a:ext uri="{FF2B5EF4-FFF2-40B4-BE49-F238E27FC236}">
                <a16:creationId xmlns:a16="http://schemas.microsoft.com/office/drawing/2014/main" id="{0F8C2CA7-4874-41D0-8885-470CDFB58D80}"/>
              </a:ext>
            </a:extLst>
          </p:cNvPr>
          <p:cNvSpPr txBox="1">
            <a:spLocks/>
          </p:cNvSpPr>
          <p:nvPr/>
        </p:nvSpPr>
        <p:spPr>
          <a:xfrm>
            <a:off x="7305924" y="4821820"/>
            <a:ext cx="3993252" cy="141754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s-CL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Los fluidos ejercen presión (fuerza repartida en una superficie) en todas las direcciones. La presión es un escalar, no un vector (lo representado son fuerzas).</a:t>
            </a:r>
          </a:p>
        </p:txBody>
      </p:sp>
      <p:grpSp>
        <p:nvGrpSpPr>
          <p:cNvPr id="30" name="Grupo 29">
            <a:extLst>
              <a:ext uri="{FF2B5EF4-FFF2-40B4-BE49-F238E27FC236}">
                <a16:creationId xmlns:a16="http://schemas.microsoft.com/office/drawing/2014/main" id="{7422A98A-7A28-4864-A195-8D3AB1F3AFB1}"/>
              </a:ext>
            </a:extLst>
          </p:cNvPr>
          <p:cNvGrpSpPr/>
          <p:nvPr/>
        </p:nvGrpSpPr>
        <p:grpSpPr>
          <a:xfrm>
            <a:off x="7346681" y="1291743"/>
            <a:ext cx="3938954" cy="3108960"/>
            <a:chOff x="8032653" y="2595698"/>
            <a:chExt cx="3938954" cy="3108960"/>
          </a:xfrm>
          <a:noFill/>
        </p:grpSpPr>
        <p:grpSp>
          <p:nvGrpSpPr>
            <p:cNvPr id="31" name="Grupo 30">
              <a:extLst>
                <a:ext uri="{FF2B5EF4-FFF2-40B4-BE49-F238E27FC236}">
                  <a16:creationId xmlns:a16="http://schemas.microsoft.com/office/drawing/2014/main" id="{955F7DDA-4C14-4340-8EBD-44BBB6B5635A}"/>
                </a:ext>
              </a:extLst>
            </p:cNvPr>
            <p:cNvGrpSpPr/>
            <p:nvPr/>
          </p:nvGrpSpPr>
          <p:grpSpPr>
            <a:xfrm>
              <a:off x="8032653" y="2595698"/>
              <a:ext cx="3938954" cy="3108960"/>
              <a:chOff x="8032653" y="2595698"/>
              <a:chExt cx="3938954" cy="3108960"/>
            </a:xfrm>
            <a:grpFill/>
          </p:grpSpPr>
          <p:sp>
            <p:nvSpPr>
              <p:cNvPr id="33" name="Rectángulo 32">
                <a:extLst>
                  <a:ext uri="{FF2B5EF4-FFF2-40B4-BE49-F238E27FC236}">
                    <a16:creationId xmlns:a16="http://schemas.microsoft.com/office/drawing/2014/main" id="{1F3DADC0-5B63-4E40-A805-95801EBB8A6D}"/>
                  </a:ext>
                </a:extLst>
              </p:cNvPr>
              <p:cNvSpPr/>
              <p:nvPr/>
            </p:nvSpPr>
            <p:spPr>
              <a:xfrm>
                <a:off x="8032653" y="2595698"/>
                <a:ext cx="3938954" cy="3108960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 dirty="0">
                  <a:solidFill>
                    <a:schemeClr val="accent4">
                      <a:lumMod val="75000"/>
                    </a:schemeClr>
                  </a:solidFill>
                </a:endParaRPr>
              </a:p>
            </p:txBody>
          </p:sp>
          <p:sp>
            <p:nvSpPr>
              <p:cNvPr id="34" name="CuadroTexto 33">
                <a:extLst>
                  <a:ext uri="{FF2B5EF4-FFF2-40B4-BE49-F238E27FC236}">
                    <a16:creationId xmlns:a16="http://schemas.microsoft.com/office/drawing/2014/main" id="{5D933DAB-4F41-4DD1-92B2-571F02019679}"/>
                  </a:ext>
                </a:extLst>
              </p:cNvPr>
              <p:cNvSpPr txBox="1"/>
              <p:nvPr/>
            </p:nvSpPr>
            <p:spPr>
              <a:xfrm>
                <a:off x="8187397" y="2667733"/>
                <a:ext cx="795411" cy="369332"/>
              </a:xfrm>
              <a:prstGeom prst="rect">
                <a:avLst/>
              </a:prstGeom>
              <a:grpFill/>
            </p:spPr>
            <p:txBody>
              <a:bodyPr wrap="none" rtlCol="0">
                <a:spAutoFit/>
              </a:bodyPr>
              <a:lstStyle/>
              <a:p>
                <a:r>
                  <a:rPr lang="es-CL" dirty="0">
                    <a:solidFill>
                      <a:schemeClr val="accent4">
                        <a:lumMod val="75000"/>
                      </a:schemeClr>
                    </a:solidFill>
                  </a:rPr>
                  <a:t>agua</a:t>
                </a:r>
              </a:p>
            </p:txBody>
          </p:sp>
          <p:sp>
            <p:nvSpPr>
              <p:cNvPr id="35" name="Forma libre: forma 34">
                <a:extLst>
                  <a:ext uri="{FF2B5EF4-FFF2-40B4-BE49-F238E27FC236}">
                    <a16:creationId xmlns:a16="http://schemas.microsoft.com/office/drawing/2014/main" id="{09325475-C8A9-472A-BC53-D06D208B2ED0}"/>
                  </a:ext>
                </a:extLst>
              </p:cNvPr>
              <p:cNvSpPr/>
              <p:nvPr/>
            </p:nvSpPr>
            <p:spPr>
              <a:xfrm>
                <a:off x="9283082" y="3611290"/>
                <a:ext cx="1714871" cy="1043536"/>
              </a:xfrm>
              <a:custGeom>
                <a:avLst/>
                <a:gdLst>
                  <a:gd name="connsiteX0" fmla="*/ 689317 w 1714871"/>
                  <a:gd name="connsiteY0" fmla="*/ 1041009 h 1043536"/>
                  <a:gd name="connsiteX1" fmla="*/ 450166 w 1714871"/>
                  <a:gd name="connsiteY1" fmla="*/ 1026942 h 1043536"/>
                  <a:gd name="connsiteX2" fmla="*/ 393896 w 1714871"/>
                  <a:gd name="connsiteY2" fmla="*/ 942535 h 1043536"/>
                  <a:gd name="connsiteX3" fmla="*/ 351693 w 1714871"/>
                  <a:gd name="connsiteY3" fmla="*/ 914400 h 1043536"/>
                  <a:gd name="connsiteX4" fmla="*/ 295422 w 1714871"/>
                  <a:gd name="connsiteY4" fmla="*/ 745588 h 1043536"/>
                  <a:gd name="connsiteX5" fmla="*/ 281354 w 1714871"/>
                  <a:gd name="connsiteY5" fmla="*/ 703385 h 1043536"/>
                  <a:gd name="connsiteX6" fmla="*/ 239151 w 1714871"/>
                  <a:gd name="connsiteY6" fmla="*/ 689317 h 1043536"/>
                  <a:gd name="connsiteX7" fmla="*/ 168813 w 1714871"/>
                  <a:gd name="connsiteY7" fmla="*/ 633046 h 1043536"/>
                  <a:gd name="connsiteX8" fmla="*/ 140677 w 1714871"/>
                  <a:gd name="connsiteY8" fmla="*/ 604911 h 1043536"/>
                  <a:gd name="connsiteX9" fmla="*/ 56271 w 1714871"/>
                  <a:gd name="connsiteY9" fmla="*/ 548640 h 1043536"/>
                  <a:gd name="connsiteX10" fmla="*/ 28136 w 1714871"/>
                  <a:gd name="connsiteY10" fmla="*/ 506437 h 1043536"/>
                  <a:gd name="connsiteX11" fmla="*/ 0 w 1714871"/>
                  <a:gd name="connsiteY11" fmla="*/ 478302 h 1043536"/>
                  <a:gd name="connsiteX12" fmla="*/ 84406 w 1714871"/>
                  <a:gd name="connsiteY12" fmla="*/ 253219 h 1043536"/>
                  <a:gd name="connsiteX13" fmla="*/ 112542 w 1714871"/>
                  <a:gd name="connsiteY13" fmla="*/ 225083 h 1043536"/>
                  <a:gd name="connsiteX14" fmla="*/ 140677 w 1714871"/>
                  <a:gd name="connsiteY14" fmla="*/ 182880 h 1043536"/>
                  <a:gd name="connsiteX15" fmla="*/ 211016 w 1714871"/>
                  <a:gd name="connsiteY15" fmla="*/ 126609 h 1043536"/>
                  <a:gd name="connsiteX16" fmla="*/ 267286 w 1714871"/>
                  <a:gd name="connsiteY16" fmla="*/ 112542 h 1043536"/>
                  <a:gd name="connsiteX17" fmla="*/ 379828 w 1714871"/>
                  <a:gd name="connsiteY17" fmla="*/ 56271 h 1043536"/>
                  <a:gd name="connsiteX18" fmla="*/ 422031 w 1714871"/>
                  <a:gd name="connsiteY18" fmla="*/ 42203 h 1043536"/>
                  <a:gd name="connsiteX19" fmla="*/ 478302 w 1714871"/>
                  <a:gd name="connsiteY19" fmla="*/ 14068 h 1043536"/>
                  <a:gd name="connsiteX20" fmla="*/ 562708 w 1714871"/>
                  <a:gd name="connsiteY20" fmla="*/ 0 h 1043536"/>
                  <a:gd name="connsiteX21" fmla="*/ 928468 w 1714871"/>
                  <a:gd name="connsiteY21" fmla="*/ 14068 h 1043536"/>
                  <a:gd name="connsiteX22" fmla="*/ 1139483 w 1714871"/>
                  <a:gd name="connsiteY22" fmla="*/ 56271 h 1043536"/>
                  <a:gd name="connsiteX23" fmla="*/ 1181686 w 1714871"/>
                  <a:gd name="connsiteY23" fmla="*/ 98474 h 1043536"/>
                  <a:gd name="connsiteX24" fmla="*/ 1195754 w 1714871"/>
                  <a:gd name="connsiteY24" fmla="*/ 140677 h 1043536"/>
                  <a:gd name="connsiteX25" fmla="*/ 1237957 w 1714871"/>
                  <a:gd name="connsiteY25" fmla="*/ 154745 h 1043536"/>
                  <a:gd name="connsiteX26" fmla="*/ 1294228 w 1714871"/>
                  <a:gd name="connsiteY26" fmla="*/ 196948 h 1043536"/>
                  <a:gd name="connsiteX27" fmla="*/ 1336431 w 1714871"/>
                  <a:gd name="connsiteY27" fmla="*/ 225083 h 1043536"/>
                  <a:gd name="connsiteX28" fmla="*/ 1364566 w 1714871"/>
                  <a:gd name="connsiteY28" fmla="*/ 351692 h 1043536"/>
                  <a:gd name="connsiteX29" fmla="*/ 1392702 w 1714871"/>
                  <a:gd name="connsiteY29" fmla="*/ 379828 h 1043536"/>
                  <a:gd name="connsiteX30" fmla="*/ 1463040 w 1714871"/>
                  <a:gd name="connsiteY30" fmla="*/ 450166 h 1043536"/>
                  <a:gd name="connsiteX31" fmla="*/ 1477108 w 1714871"/>
                  <a:gd name="connsiteY31" fmla="*/ 590843 h 1043536"/>
                  <a:gd name="connsiteX32" fmla="*/ 1519311 w 1714871"/>
                  <a:gd name="connsiteY32" fmla="*/ 604911 h 1043536"/>
                  <a:gd name="connsiteX33" fmla="*/ 1631853 w 1714871"/>
                  <a:gd name="connsiteY33" fmla="*/ 618979 h 1043536"/>
                  <a:gd name="connsiteX34" fmla="*/ 1659988 w 1714871"/>
                  <a:gd name="connsiteY34" fmla="*/ 844062 h 1043536"/>
                  <a:gd name="connsiteX35" fmla="*/ 1491176 w 1714871"/>
                  <a:gd name="connsiteY35" fmla="*/ 942535 h 1043536"/>
                  <a:gd name="connsiteX36" fmla="*/ 1378634 w 1714871"/>
                  <a:gd name="connsiteY36" fmla="*/ 984739 h 1043536"/>
                  <a:gd name="connsiteX37" fmla="*/ 1336431 w 1714871"/>
                  <a:gd name="connsiteY37" fmla="*/ 998806 h 1043536"/>
                  <a:gd name="connsiteX38" fmla="*/ 1167619 w 1714871"/>
                  <a:gd name="connsiteY38" fmla="*/ 1026942 h 1043536"/>
                  <a:gd name="connsiteX39" fmla="*/ 1125416 w 1714871"/>
                  <a:gd name="connsiteY39" fmla="*/ 1041009 h 1043536"/>
                  <a:gd name="connsiteX40" fmla="*/ 689317 w 1714871"/>
                  <a:gd name="connsiteY40" fmla="*/ 1041009 h 10435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1714871" h="1043536">
                    <a:moveTo>
                      <a:pt x="689317" y="1041009"/>
                    </a:moveTo>
                    <a:cubicBezTo>
                      <a:pt x="576775" y="1038664"/>
                      <a:pt x="528470" y="1042603"/>
                      <a:pt x="450166" y="1026942"/>
                    </a:cubicBezTo>
                    <a:cubicBezTo>
                      <a:pt x="392096" y="1015328"/>
                      <a:pt x="418265" y="972997"/>
                      <a:pt x="393896" y="942535"/>
                    </a:cubicBezTo>
                    <a:cubicBezTo>
                      <a:pt x="383334" y="929333"/>
                      <a:pt x="365761" y="923778"/>
                      <a:pt x="351693" y="914400"/>
                    </a:cubicBezTo>
                    <a:lnTo>
                      <a:pt x="295422" y="745588"/>
                    </a:lnTo>
                    <a:cubicBezTo>
                      <a:pt x="290733" y="731520"/>
                      <a:pt x="295422" y="708074"/>
                      <a:pt x="281354" y="703385"/>
                    </a:cubicBezTo>
                    <a:lnTo>
                      <a:pt x="239151" y="689317"/>
                    </a:lnTo>
                    <a:cubicBezTo>
                      <a:pt x="183116" y="605264"/>
                      <a:pt x="244311" y="678345"/>
                      <a:pt x="168813" y="633046"/>
                    </a:cubicBezTo>
                    <a:cubicBezTo>
                      <a:pt x="157440" y="626222"/>
                      <a:pt x="151288" y="612869"/>
                      <a:pt x="140677" y="604911"/>
                    </a:cubicBezTo>
                    <a:cubicBezTo>
                      <a:pt x="113625" y="584622"/>
                      <a:pt x="56271" y="548640"/>
                      <a:pt x="56271" y="548640"/>
                    </a:cubicBezTo>
                    <a:cubicBezTo>
                      <a:pt x="46893" y="534572"/>
                      <a:pt x="38698" y="519639"/>
                      <a:pt x="28136" y="506437"/>
                    </a:cubicBezTo>
                    <a:cubicBezTo>
                      <a:pt x="19850" y="496080"/>
                      <a:pt x="0" y="491565"/>
                      <a:pt x="0" y="478302"/>
                    </a:cubicBezTo>
                    <a:cubicBezTo>
                      <a:pt x="0" y="397783"/>
                      <a:pt x="26194" y="311431"/>
                      <a:pt x="84406" y="253219"/>
                    </a:cubicBezTo>
                    <a:cubicBezTo>
                      <a:pt x="93785" y="243840"/>
                      <a:pt x="104256" y="235440"/>
                      <a:pt x="112542" y="225083"/>
                    </a:cubicBezTo>
                    <a:cubicBezTo>
                      <a:pt x="123104" y="211881"/>
                      <a:pt x="130115" y="196082"/>
                      <a:pt x="140677" y="182880"/>
                    </a:cubicBezTo>
                    <a:cubicBezTo>
                      <a:pt x="156459" y="163153"/>
                      <a:pt x="188766" y="136145"/>
                      <a:pt x="211016" y="126609"/>
                    </a:cubicBezTo>
                    <a:cubicBezTo>
                      <a:pt x="228787" y="118993"/>
                      <a:pt x="248529" y="117231"/>
                      <a:pt x="267286" y="112542"/>
                    </a:cubicBezTo>
                    <a:cubicBezTo>
                      <a:pt x="316393" y="63435"/>
                      <a:pt x="282839" y="88601"/>
                      <a:pt x="379828" y="56271"/>
                    </a:cubicBezTo>
                    <a:cubicBezTo>
                      <a:pt x="393896" y="51582"/>
                      <a:pt x="408768" y="48834"/>
                      <a:pt x="422031" y="42203"/>
                    </a:cubicBezTo>
                    <a:cubicBezTo>
                      <a:pt x="440788" y="32825"/>
                      <a:pt x="458216" y="20094"/>
                      <a:pt x="478302" y="14068"/>
                    </a:cubicBezTo>
                    <a:cubicBezTo>
                      <a:pt x="505623" y="5872"/>
                      <a:pt x="534573" y="4689"/>
                      <a:pt x="562708" y="0"/>
                    </a:cubicBezTo>
                    <a:lnTo>
                      <a:pt x="928468" y="14068"/>
                    </a:lnTo>
                    <a:cubicBezTo>
                      <a:pt x="1043246" y="20109"/>
                      <a:pt x="1071522" y="-363"/>
                      <a:pt x="1139483" y="56271"/>
                    </a:cubicBezTo>
                    <a:cubicBezTo>
                      <a:pt x="1154766" y="69007"/>
                      <a:pt x="1167618" y="84406"/>
                      <a:pt x="1181686" y="98474"/>
                    </a:cubicBezTo>
                    <a:cubicBezTo>
                      <a:pt x="1186375" y="112542"/>
                      <a:pt x="1185269" y="130192"/>
                      <a:pt x="1195754" y="140677"/>
                    </a:cubicBezTo>
                    <a:cubicBezTo>
                      <a:pt x="1206239" y="151162"/>
                      <a:pt x="1225082" y="147388"/>
                      <a:pt x="1237957" y="154745"/>
                    </a:cubicBezTo>
                    <a:cubicBezTo>
                      <a:pt x="1258314" y="166378"/>
                      <a:pt x="1275149" y="183320"/>
                      <a:pt x="1294228" y="196948"/>
                    </a:cubicBezTo>
                    <a:cubicBezTo>
                      <a:pt x="1307986" y="206775"/>
                      <a:pt x="1322363" y="215705"/>
                      <a:pt x="1336431" y="225083"/>
                    </a:cubicBezTo>
                    <a:cubicBezTo>
                      <a:pt x="1339271" y="242123"/>
                      <a:pt x="1348584" y="325055"/>
                      <a:pt x="1364566" y="351692"/>
                    </a:cubicBezTo>
                    <a:cubicBezTo>
                      <a:pt x="1371390" y="363065"/>
                      <a:pt x="1384416" y="369471"/>
                      <a:pt x="1392702" y="379828"/>
                    </a:cubicBezTo>
                    <a:cubicBezTo>
                      <a:pt x="1446293" y="446817"/>
                      <a:pt x="1390692" y="401934"/>
                      <a:pt x="1463040" y="450166"/>
                    </a:cubicBezTo>
                    <a:cubicBezTo>
                      <a:pt x="1467729" y="497058"/>
                      <a:pt x="1461003" y="546554"/>
                      <a:pt x="1477108" y="590843"/>
                    </a:cubicBezTo>
                    <a:cubicBezTo>
                      <a:pt x="1482176" y="604779"/>
                      <a:pt x="1504722" y="602258"/>
                      <a:pt x="1519311" y="604911"/>
                    </a:cubicBezTo>
                    <a:cubicBezTo>
                      <a:pt x="1556507" y="611674"/>
                      <a:pt x="1594339" y="614290"/>
                      <a:pt x="1631853" y="618979"/>
                    </a:cubicBezTo>
                    <a:cubicBezTo>
                      <a:pt x="1725892" y="650324"/>
                      <a:pt x="1746550" y="642085"/>
                      <a:pt x="1659988" y="844062"/>
                    </a:cubicBezTo>
                    <a:cubicBezTo>
                      <a:pt x="1629266" y="915747"/>
                      <a:pt x="1552827" y="927123"/>
                      <a:pt x="1491176" y="942535"/>
                    </a:cubicBezTo>
                    <a:cubicBezTo>
                      <a:pt x="1439633" y="994078"/>
                      <a:pt x="1483086" y="961528"/>
                      <a:pt x="1378634" y="984739"/>
                    </a:cubicBezTo>
                    <a:cubicBezTo>
                      <a:pt x="1364159" y="987956"/>
                      <a:pt x="1350972" y="995898"/>
                      <a:pt x="1336431" y="998806"/>
                    </a:cubicBezTo>
                    <a:cubicBezTo>
                      <a:pt x="1280492" y="1009994"/>
                      <a:pt x="1221739" y="1008903"/>
                      <a:pt x="1167619" y="1026942"/>
                    </a:cubicBezTo>
                    <a:cubicBezTo>
                      <a:pt x="1153551" y="1031631"/>
                      <a:pt x="1140238" y="1040560"/>
                      <a:pt x="1125416" y="1041009"/>
                    </a:cubicBezTo>
                    <a:cubicBezTo>
                      <a:pt x="984804" y="1045270"/>
                      <a:pt x="801859" y="1043354"/>
                      <a:pt x="689317" y="1041009"/>
                    </a:cubicBezTo>
                    <a:close/>
                  </a:path>
                </a:pathLst>
              </a:cu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  <p:sp>
          <p:nvSpPr>
            <p:cNvPr id="32" name="CuadroTexto 31">
              <a:extLst>
                <a:ext uri="{FF2B5EF4-FFF2-40B4-BE49-F238E27FC236}">
                  <a16:creationId xmlns:a16="http://schemas.microsoft.com/office/drawing/2014/main" id="{DD21C049-437D-4563-940B-25466195B77F}"/>
                </a:ext>
              </a:extLst>
            </p:cNvPr>
            <p:cNvSpPr txBox="1"/>
            <p:nvPr/>
          </p:nvSpPr>
          <p:spPr>
            <a:xfrm>
              <a:off x="9939981" y="3965512"/>
              <a:ext cx="401072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4">
                      <a:lumMod val="75000"/>
                    </a:schemeClr>
                  </a:solidFill>
                </a:rPr>
                <a:t>m</a:t>
              </a:r>
            </a:p>
          </p:txBody>
        </p:sp>
      </p:grpSp>
      <p:grpSp>
        <p:nvGrpSpPr>
          <p:cNvPr id="10" name="Grupo 9">
            <a:extLst>
              <a:ext uri="{FF2B5EF4-FFF2-40B4-BE49-F238E27FC236}">
                <a16:creationId xmlns:a16="http://schemas.microsoft.com/office/drawing/2014/main" id="{1FEAF0EB-2E58-4D22-A717-4F39F1E4CB26}"/>
              </a:ext>
            </a:extLst>
          </p:cNvPr>
          <p:cNvGrpSpPr/>
          <p:nvPr/>
        </p:nvGrpSpPr>
        <p:grpSpPr>
          <a:xfrm>
            <a:off x="993580" y="1533189"/>
            <a:ext cx="4268133" cy="2419500"/>
            <a:chOff x="1020214" y="2181258"/>
            <a:chExt cx="4268133" cy="2419500"/>
          </a:xfrm>
        </p:grpSpPr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ED23F4A2-39FB-4456-96D4-33CFEF0FEB4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 b="15941"/>
            <a:stretch/>
          </p:blipFill>
          <p:spPr>
            <a:xfrm>
              <a:off x="1020214" y="2181258"/>
              <a:ext cx="4268133" cy="1939312"/>
            </a:xfrm>
            <a:prstGeom prst="rect">
              <a:avLst/>
            </a:prstGeom>
          </p:spPr>
        </p:pic>
        <p:sp>
          <p:nvSpPr>
            <p:cNvPr id="9" name="CuadroTexto 8">
              <a:extLst>
                <a:ext uri="{FF2B5EF4-FFF2-40B4-BE49-F238E27FC236}">
                  <a16:creationId xmlns:a16="http://schemas.microsoft.com/office/drawing/2014/main" id="{7526716F-BC44-4319-B04D-C8D6D885A4FD}"/>
                </a:ext>
              </a:extLst>
            </p:cNvPr>
            <p:cNvSpPr txBox="1"/>
            <p:nvPr/>
          </p:nvSpPr>
          <p:spPr>
            <a:xfrm>
              <a:off x="1306046" y="4200648"/>
              <a:ext cx="36295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sz="2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Sólido	         Líquido	     Gas</a:t>
              </a:r>
            </a:p>
          </p:txBody>
        </p:sp>
      </p:grpSp>
      <p:sp>
        <p:nvSpPr>
          <p:cNvPr id="11" name="Cerrar llave 10">
            <a:extLst>
              <a:ext uri="{FF2B5EF4-FFF2-40B4-BE49-F238E27FC236}">
                <a16:creationId xmlns:a16="http://schemas.microsoft.com/office/drawing/2014/main" id="{6C53D8C6-2143-4A78-9861-3F7DBEEC5614}"/>
              </a:ext>
            </a:extLst>
          </p:cNvPr>
          <p:cNvSpPr/>
          <p:nvPr/>
        </p:nvSpPr>
        <p:spPr>
          <a:xfrm rot="5400000">
            <a:off x="3781888" y="3640032"/>
            <a:ext cx="275208" cy="1417543"/>
          </a:xfrm>
          <a:prstGeom prst="rightBrace">
            <a:avLst/>
          </a:prstGeom>
          <a:ln w="285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5FEA072B-2A73-4AB3-98FF-7C94F6D28616}"/>
              </a:ext>
            </a:extLst>
          </p:cNvPr>
          <p:cNvSpPr txBox="1"/>
          <p:nvPr/>
        </p:nvSpPr>
        <p:spPr>
          <a:xfrm>
            <a:off x="1544844" y="4626270"/>
            <a:ext cx="47492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Fluidos</a:t>
            </a:r>
          </a:p>
          <a:p>
            <a:pPr algn="ctr"/>
            <a:r>
              <a:rPr 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Tienen tendencia a rodear los contenedores y los cuerpos inmersos en ellos</a:t>
            </a:r>
          </a:p>
        </p:txBody>
      </p:sp>
      <p:grpSp>
        <p:nvGrpSpPr>
          <p:cNvPr id="49" name="Grupo 48">
            <a:extLst>
              <a:ext uri="{FF2B5EF4-FFF2-40B4-BE49-F238E27FC236}">
                <a16:creationId xmlns:a16="http://schemas.microsoft.com/office/drawing/2014/main" id="{8DBC9469-BDC9-45C9-A541-824124BACC2F}"/>
              </a:ext>
            </a:extLst>
          </p:cNvPr>
          <p:cNvGrpSpPr/>
          <p:nvPr/>
        </p:nvGrpSpPr>
        <p:grpSpPr>
          <a:xfrm>
            <a:off x="7346681" y="1274623"/>
            <a:ext cx="3938954" cy="3108960"/>
            <a:chOff x="8032653" y="2595698"/>
            <a:chExt cx="3938954" cy="3108960"/>
          </a:xfrm>
          <a:noFill/>
        </p:grpSpPr>
        <p:grpSp>
          <p:nvGrpSpPr>
            <p:cNvPr id="50" name="Grupo 49">
              <a:extLst>
                <a:ext uri="{FF2B5EF4-FFF2-40B4-BE49-F238E27FC236}">
                  <a16:creationId xmlns:a16="http://schemas.microsoft.com/office/drawing/2014/main" id="{467151FE-8DA3-402E-A5FB-7E4ED03999C9}"/>
                </a:ext>
              </a:extLst>
            </p:cNvPr>
            <p:cNvGrpSpPr/>
            <p:nvPr/>
          </p:nvGrpSpPr>
          <p:grpSpPr>
            <a:xfrm>
              <a:off x="8032653" y="2595698"/>
              <a:ext cx="3938954" cy="3108960"/>
              <a:chOff x="8032653" y="2595698"/>
              <a:chExt cx="3938954" cy="3108960"/>
            </a:xfrm>
            <a:grpFill/>
          </p:grpSpPr>
          <p:sp>
            <p:nvSpPr>
              <p:cNvPr id="52" name="Rectángulo 51">
                <a:extLst>
                  <a:ext uri="{FF2B5EF4-FFF2-40B4-BE49-F238E27FC236}">
                    <a16:creationId xmlns:a16="http://schemas.microsoft.com/office/drawing/2014/main" id="{A611CF95-A174-4B35-9AA9-B74370300224}"/>
                  </a:ext>
                </a:extLst>
              </p:cNvPr>
              <p:cNvSpPr/>
              <p:nvPr/>
            </p:nvSpPr>
            <p:spPr>
              <a:xfrm>
                <a:off x="8032653" y="2595698"/>
                <a:ext cx="3938954" cy="3108960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 dirty="0">
                  <a:solidFill>
                    <a:schemeClr val="accent4">
                      <a:lumMod val="75000"/>
                    </a:schemeClr>
                  </a:solidFill>
                </a:endParaRPr>
              </a:p>
            </p:txBody>
          </p:sp>
          <p:sp>
            <p:nvSpPr>
              <p:cNvPr id="53" name="CuadroTexto 52">
                <a:extLst>
                  <a:ext uri="{FF2B5EF4-FFF2-40B4-BE49-F238E27FC236}">
                    <a16:creationId xmlns:a16="http://schemas.microsoft.com/office/drawing/2014/main" id="{09C0F1E0-F14E-4487-BE8E-93E2459A8EC3}"/>
                  </a:ext>
                </a:extLst>
              </p:cNvPr>
              <p:cNvSpPr txBox="1"/>
              <p:nvPr/>
            </p:nvSpPr>
            <p:spPr>
              <a:xfrm>
                <a:off x="8187397" y="2667733"/>
                <a:ext cx="795411" cy="369332"/>
              </a:xfrm>
              <a:prstGeom prst="rect">
                <a:avLst/>
              </a:prstGeom>
              <a:grpFill/>
            </p:spPr>
            <p:txBody>
              <a:bodyPr wrap="none" rtlCol="0">
                <a:spAutoFit/>
              </a:bodyPr>
              <a:lstStyle/>
              <a:p>
                <a:r>
                  <a:rPr lang="es-CL" dirty="0">
                    <a:solidFill>
                      <a:schemeClr val="accent4">
                        <a:lumMod val="75000"/>
                      </a:schemeClr>
                    </a:solidFill>
                  </a:rPr>
                  <a:t>agua</a:t>
                </a:r>
              </a:p>
            </p:txBody>
          </p:sp>
          <p:sp>
            <p:nvSpPr>
              <p:cNvPr id="54" name="Forma libre: forma 53">
                <a:extLst>
                  <a:ext uri="{FF2B5EF4-FFF2-40B4-BE49-F238E27FC236}">
                    <a16:creationId xmlns:a16="http://schemas.microsoft.com/office/drawing/2014/main" id="{410E661F-727D-4E52-9E3B-9319DF9A8988}"/>
                  </a:ext>
                </a:extLst>
              </p:cNvPr>
              <p:cNvSpPr/>
              <p:nvPr/>
            </p:nvSpPr>
            <p:spPr>
              <a:xfrm>
                <a:off x="9283082" y="3611290"/>
                <a:ext cx="1714871" cy="1043536"/>
              </a:xfrm>
              <a:custGeom>
                <a:avLst/>
                <a:gdLst>
                  <a:gd name="connsiteX0" fmla="*/ 689317 w 1714871"/>
                  <a:gd name="connsiteY0" fmla="*/ 1041009 h 1043536"/>
                  <a:gd name="connsiteX1" fmla="*/ 450166 w 1714871"/>
                  <a:gd name="connsiteY1" fmla="*/ 1026942 h 1043536"/>
                  <a:gd name="connsiteX2" fmla="*/ 393896 w 1714871"/>
                  <a:gd name="connsiteY2" fmla="*/ 942535 h 1043536"/>
                  <a:gd name="connsiteX3" fmla="*/ 351693 w 1714871"/>
                  <a:gd name="connsiteY3" fmla="*/ 914400 h 1043536"/>
                  <a:gd name="connsiteX4" fmla="*/ 295422 w 1714871"/>
                  <a:gd name="connsiteY4" fmla="*/ 745588 h 1043536"/>
                  <a:gd name="connsiteX5" fmla="*/ 281354 w 1714871"/>
                  <a:gd name="connsiteY5" fmla="*/ 703385 h 1043536"/>
                  <a:gd name="connsiteX6" fmla="*/ 239151 w 1714871"/>
                  <a:gd name="connsiteY6" fmla="*/ 689317 h 1043536"/>
                  <a:gd name="connsiteX7" fmla="*/ 168813 w 1714871"/>
                  <a:gd name="connsiteY7" fmla="*/ 633046 h 1043536"/>
                  <a:gd name="connsiteX8" fmla="*/ 140677 w 1714871"/>
                  <a:gd name="connsiteY8" fmla="*/ 604911 h 1043536"/>
                  <a:gd name="connsiteX9" fmla="*/ 56271 w 1714871"/>
                  <a:gd name="connsiteY9" fmla="*/ 548640 h 1043536"/>
                  <a:gd name="connsiteX10" fmla="*/ 28136 w 1714871"/>
                  <a:gd name="connsiteY10" fmla="*/ 506437 h 1043536"/>
                  <a:gd name="connsiteX11" fmla="*/ 0 w 1714871"/>
                  <a:gd name="connsiteY11" fmla="*/ 478302 h 1043536"/>
                  <a:gd name="connsiteX12" fmla="*/ 84406 w 1714871"/>
                  <a:gd name="connsiteY12" fmla="*/ 253219 h 1043536"/>
                  <a:gd name="connsiteX13" fmla="*/ 112542 w 1714871"/>
                  <a:gd name="connsiteY13" fmla="*/ 225083 h 1043536"/>
                  <a:gd name="connsiteX14" fmla="*/ 140677 w 1714871"/>
                  <a:gd name="connsiteY14" fmla="*/ 182880 h 1043536"/>
                  <a:gd name="connsiteX15" fmla="*/ 211016 w 1714871"/>
                  <a:gd name="connsiteY15" fmla="*/ 126609 h 1043536"/>
                  <a:gd name="connsiteX16" fmla="*/ 267286 w 1714871"/>
                  <a:gd name="connsiteY16" fmla="*/ 112542 h 1043536"/>
                  <a:gd name="connsiteX17" fmla="*/ 379828 w 1714871"/>
                  <a:gd name="connsiteY17" fmla="*/ 56271 h 1043536"/>
                  <a:gd name="connsiteX18" fmla="*/ 422031 w 1714871"/>
                  <a:gd name="connsiteY18" fmla="*/ 42203 h 1043536"/>
                  <a:gd name="connsiteX19" fmla="*/ 478302 w 1714871"/>
                  <a:gd name="connsiteY19" fmla="*/ 14068 h 1043536"/>
                  <a:gd name="connsiteX20" fmla="*/ 562708 w 1714871"/>
                  <a:gd name="connsiteY20" fmla="*/ 0 h 1043536"/>
                  <a:gd name="connsiteX21" fmla="*/ 928468 w 1714871"/>
                  <a:gd name="connsiteY21" fmla="*/ 14068 h 1043536"/>
                  <a:gd name="connsiteX22" fmla="*/ 1139483 w 1714871"/>
                  <a:gd name="connsiteY22" fmla="*/ 56271 h 1043536"/>
                  <a:gd name="connsiteX23" fmla="*/ 1181686 w 1714871"/>
                  <a:gd name="connsiteY23" fmla="*/ 98474 h 1043536"/>
                  <a:gd name="connsiteX24" fmla="*/ 1195754 w 1714871"/>
                  <a:gd name="connsiteY24" fmla="*/ 140677 h 1043536"/>
                  <a:gd name="connsiteX25" fmla="*/ 1237957 w 1714871"/>
                  <a:gd name="connsiteY25" fmla="*/ 154745 h 1043536"/>
                  <a:gd name="connsiteX26" fmla="*/ 1294228 w 1714871"/>
                  <a:gd name="connsiteY26" fmla="*/ 196948 h 1043536"/>
                  <a:gd name="connsiteX27" fmla="*/ 1336431 w 1714871"/>
                  <a:gd name="connsiteY27" fmla="*/ 225083 h 1043536"/>
                  <a:gd name="connsiteX28" fmla="*/ 1364566 w 1714871"/>
                  <a:gd name="connsiteY28" fmla="*/ 351692 h 1043536"/>
                  <a:gd name="connsiteX29" fmla="*/ 1392702 w 1714871"/>
                  <a:gd name="connsiteY29" fmla="*/ 379828 h 1043536"/>
                  <a:gd name="connsiteX30" fmla="*/ 1463040 w 1714871"/>
                  <a:gd name="connsiteY30" fmla="*/ 450166 h 1043536"/>
                  <a:gd name="connsiteX31" fmla="*/ 1477108 w 1714871"/>
                  <a:gd name="connsiteY31" fmla="*/ 590843 h 1043536"/>
                  <a:gd name="connsiteX32" fmla="*/ 1519311 w 1714871"/>
                  <a:gd name="connsiteY32" fmla="*/ 604911 h 1043536"/>
                  <a:gd name="connsiteX33" fmla="*/ 1631853 w 1714871"/>
                  <a:gd name="connsiteY33" fmla="*/ 618979 h 1043536"/>
                  <a:gd name="connsiteX34" fmla="*/ 1659988 w 1714871"/>
                  <a:gd name="connsiteY34" fmla="*/ 844062 h 1043536"/>
                  <a:gd name="connsiteX35" fmla="*/ 1491176 w 1714871"/>
                  <a:gd name="connsiteY35" fmla="*/ 942535 h 1043536"/>
                  <a:gd name="connsiteX36" fmla="*/ 1378634 w 1714871"/>
                  <a:gd name="connsiteY36" fmla="*/ 984739 h 1043536"/>
                  <a:gd name="connsiteX37" fmla="*/ 1336431 w 1714871"/>
                  <a:gd name="connsiteY37" fmla="*/ 998806 h 1043536"/>
                  <a:gd name="connsiteX38" fmla="*/ 1167619 w 1714871"/>
                  <a:gd name="connsiteY38" fmla="*/ 1026942 h 1043536"/>
                  <a:gd name="connsiteX39" fmla="*/ 1125416 w 1714871"/>
                  <a:gd name="connsiteY39" fmla="*/ 1041009 h 1043536"/>
                  <a:gd name="connsiteX40" fmla="*/ 689317 w 1714871"/>
                  <a:gd name="connsiteY40" fmla="*/ 1041009 h 10435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1714871" h="1043536">
                    <a:moveTo>
                      <a:pt x="689317" y="1041009"/>
                    </a:moveTo>
                    <a:cubicBezTo>
                      <a:pt x="576775" y="1038664"/>
                      <a:pt x="528470" y="1042603"/>
                      <a:pt x="450166" y="1026942"/>
                    </a:cubicBezTo>
                    <a:cubicBezTo>
                      <a:pt x="392096" y="1015328"/>
                      <a:pt x="418265" y="972997"/>
                      <a:pt x="393896" y="942535"/>
                    </a:cubicBezTo>
                    <a:cubicBezTo>
                      <a:pt x="383334" y="929333"/>
                      <a:pt x="365761" y="923778"/>
                      <a:pt x="351693" y="914400"/>
                    </a:cubicBezTo>
                    <a:lnTo>
                      <a:pt x="295422" y="745588"/>
                    </a:lnTo>
                    <a:cubicBezTo>
                      <a:pt x="290733" y="731520"/>
                      <a:pt x="295422" y="708074"/>
                      <a:pt x="281354" y="703385"/>
                    </a:cubicBezTo>
                    <a:lnTo>
                      <a:pt x="239151" y="689317"/>
                    </a:lnTo>
                    <a:cubicBezTo>
                      <a:pt x="183116" y="605264"/>
                      <a:pt x="244311" y="678345"/>
                      <a:pt x="168813" y="633046"/>
                    </a:cubicBezTo>
                    <a:cubicBezTo>
                      <a:pt x="157440" y="626222"/>
                      <a:pt x="151288" y="612869"/>
                      <a:pt x="140677" y="604911"/>
                    </a:cubicBezTo>
                    <a:cubicBezTo>
                      <a:pt x="113625" y="584622"/>
                      <a:pt x="56271" y="548640"/>
                      <a:pt x="56271" y="548640"/>
                    </a:cubicBezTo>
                    <a:cubicBezTo>
                      <a:pt x="46893" y="534572"/>
                      <a:pt x="38698" y="519639"/>
                      <a:pt x="28136" y="506437"/>
                    </a:cubicBezTo>
                    <a:cubicBezTo>
                      <a:pt x="19850" y="496080"/>
                      <a:pt x="0" y="491565"/>
                      <a:pt x="0" y="478302"/>
                    </a:cubicBezTo>
                    <a:cubicBezTo>
                      <a:pt x="0" y="397783"/>
                      <a:pt x="26194" y="311431"/>
                      <a:pt x="84406" y="253219"/>
                    </a:cubicBezTo>
                    <a:cubicBezTo>
                      <a:pt x="93785" y="243840"/>
                      <a:pt x="104256" y="235440"/>
                      <a:pt x="112542" y="225083"/>
                    </a:cubicBezTo>
                    <a:cubicBezTo>
                      <a:pt x="123104" y="211881"/>
                      <a:pt x="130115" y="196082"/>
                      <a:pt x="140677" y="182880"/>
                    </a:cubicBezTo>
                    <a:cubicBezTo>
                      <a:pt x="156459" y="163153"/>
                      <a:pt x="188766" y="136145"/>
                      <a:pt x="211016" y="126609"/>
                    </a:cubicBezTo>
                    <a:cubicBezTo>
                      <a:pt x="228787" y="118993"/>
                      <a:pt x="248529" y="117231"/>
                      <a:pt x="267286" y="112542"/>
                    </a:cubicBezTo>
                    <a:cubicBezTo>
                      <a:pt x="316393" y="63435"/>
                      <a:pt x="282839" y="88601"/>
                      <a:pt x="379828" y="56271"/>
                    </a:cubicBezTo>
                    <a:cubicBezTo>
                      <a:pt x="393896" y="51582"/>
                      <a:pt x="408768" y="48834"/>
                      <a:pt x="422031" y="42203"/>
                    </a:cubicBezTo>
                    <a:cubicBezTo>
                      <a:pt x="440788" y="32825"/>
                      <a:pt x="458216" y="20094"/>
                      <a:pt x="478302" y="14068"/>
                    </a:cubicBezTo>
                    <a:cubicBezTo>
                      <a:pt x="505623" y="5872"/>
                      <a:pt x="534573" y="4689"/>
                      <a:pt x="562708" y="0"/>
                    </a:cubicBezTo>
                    <a:lnTo>
                      <a:pt x="928468" y="14068"/>
                    </a:lnTo>
                    <a:cubicBezTo>
                      <a:pt x="1043246" y="20109"/>
                      <a:pt x="1071522" y="-363"/>
                      <a:pt x="1139483" y="56271"/>
                    </a:cubicBezTo>
                    <a:cubicBezTo>
                      <a:pt x="1154766" y="69007"/>
                      <a:pt x="1167618" y="84406"/>
                      <a:pt x="1181686" y="98474"/>
                    </a:cubicBezTo>
                    <a:cubicBezTo>
                      <a:pt x="1186375" y="112542"/>
                      <a:pt x="1185269" y="130192"/>
                      <a:pt x="1195754" y="140677"/>
                    </a:cubicBezTo>
                    <a:cubicBezTo>
                      <a:pt x="1206239" y="151162"/>
                      <a:pt x="1225082" y="147388"/>
                      <a:pt x="1237957" y="154745"/>
                    </a:cubicBezTo>
                    <a:cubicBezTo>
                      <a:pt x="1258314" y="166378"/>
                      <a:pt x="1275149" y="183320"/>
                      <a:pt x="1294228" y="196948"/>
                    </a:cubicBezTo>
                    <a:cubicBezTo>
                      <a:pt x="1307986" y="206775"/>
                      <a:pt x="1322363" y="215705"/>
                      <a:pt x="1336431" y="225083"/>
                    </a:cubicBezTo>
                    <a:cubicBezTo>
                      <a:pt x="1339271" y="242123"/>
                      <a:pt x="1348584" y="325055"/>
                      <a:pt x="1364566" y="351692"/>
                    </a:cubicBezTo>
                    <a:cubicBezTo>
                      <a:pt x="1371390" y="363065"/>
                      <a:pt x="1384416" y="369471"/>
                      <a:pt x="1392702" y="379828"/>
                    </a:cubicBezTo>
                    <a:cubicBezTo>
                      <a:pt x="1446293" y="446817"/>
                      <a:pt x="1390692" y="401934"/>
                      <a:pt x="1463040" y="450166"/>
                    </a:cubicBezTo>
                    <a:cubicBezTo>
                      <a:pt x="1467729" y="497058"/>
                      <a:pt x="1461003" y="546554"/>
                      <a:pt x="1477108" y="590843"/>
                    </a:cubicBezTo>
                    <a:cubicBezTo>
                      <a:pt x="1482176" y="604779"/>
                      <a:pt x="1504722" y="602258"/>
                      <a:pt x="1519311" y="604911"/>
                    </a:cubicBezTo>
                    <a:cubicBezTo>
                      <a:pt x="1556507" y="611674"/>
                      <a:pt x="1594339" y="614290"/>
                      <a:pt x="1631853" y="618979"/>
                    </a:cubicBezTo>
                    <a:cubicBezTo>
                      <a:pt x="1725892" y="650324"/>
                      <a:pt x="1746550" y="642085"/>
                      <a:pt x="1659988" y="844062"/>
                    </a:cubicBezTo>
                    <a:cubicBezTo>
                      <a:pt x="1629266" y="915747"/>
                      <a:pt x="1552827" y="927123"/>
                      <a:pt x="1491176" y="942535"/>
                    </a:cubicBezTo>
                    <a:cubicBezTo>
                      <a:pt x="1439633" y="994078"/>
                      <a:pt x="1483086" y="961528"/>
                      <a:pt x="1378634" y="984739"/>
                    </a:cubicBezTo>
                    <a:cubicBezTo>
                      <a:pt x="1364159" y="987956"/>
                      <a:pt x="1350972" y="995898"/>
                      <a:pt x="1336431" y="998806"/>
                    </a:cubicBezTo>
                    <a:cubicBezTo>
                      <a:pt x="1280492" y="1009994"/>
                      <a:pt x="1221739" y="1008903"/>
                      <a:pt x="1167619" y="1026942"/>
                    </a:cubicBezTo>
                    <a:cubicBezTo>
                      <a:pt x="1153551" y="1031631"/>
                      <a:pt x="1140238" y="1040560"/>
                      <a:pt x="1125416" y="1041009"/>
                    </a:cubicBezTo>
                    <a:cubicBezTo>
                      <a:pt x="984804" y="1045270"/>
                      <a:pt x="801859" y="1043354"/>
                      <a:pt x="689317" y="1041009"/>
                    </a:cubicBezTo>
                    <a:close/>
                  </a:path>
                </a:pathLst>
              </a:cu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  <p:sp>
          <p:nvSpPr>
            <p:cNvPr id="51" name="CuadroTexto 50">
              <a:extLst>
                <a:ext uri="{FF2B5EF4-FFF2-40B4-BE49-F238E27FC236}">
                  <a16:creationId xmlns:a16="http://schemas.microsoft.com/office/drawing/2014/main" id="{1E39B545-C38B-4FD6-90CB-2BE56B781412}"/>
                </a:ext>
              </a:extLst>
            </p:cNvPr>
            <p:cNvSpPr txBox="1"/>
            <p:nvPr/>
          </p:nvSpPr>
          <p:spPr>
            <a:xfrm>
              <a:off x="9939981" y="3965512"/>
              <a:ext cx="401072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4">
                      <a:lumMod val="75000"/>
                    </a:schemeClr>
                  </a:solidFill>
                </a:rPr>
                <a:t>m</a:t>
              </a:r>
            </a:p>
          </p:txBody>
        </p:sp>
      </p:grpSp>
      <p:grpSp>
        <p:nvGrpSpPr>
          <p:cNvPr id="17" name="Grupo 16">
            <a:extLst>
              <a:ext uri="{FF2B5EF4-FFF2-40B4-BE49-F238E27FC236}">
                <a16:creationId xmlns:a16="http://schemas.microsoft.com/office/drawing/2014/main" id="{216D2F67-8339-4D28-8889-B5D9B2BE3673}"/>
              </a:ext>
            </a:extLst>
          </p:cNvPr>
          <p:cNvGrpSpPr/>
          <p:nvPr/>
        </p:nvGrpSpPr>
        <p:grpSpPr>
          <a:xfrm>
            <a:off x="8062563" y="1963087"/>
            <a:ext cx="2686929" cy="2101395"/>
            <a:chOff x="8052622" y="1970370"/>
            <a:chExt cx="2686929" cy="2101395"/>
          </a:xfrm>
        </p:grpSpPr>
        <p:cxnSp>
          <p:nvCxnSpPr>
            <p:cNvPr id="36" name="Conector recto de flecha 35">
              <a:extLst>
                <a:ext uri="{FF2B5EF4-FFF2-40B4-BE49-F238E27FC236}">
                  <a16:creationId xmlns:a16="http://schemas.microsoft.com/office/drawing/2014/main" id="{3A860843-F966-4EE5-B5E7-AC67343FC765}"/>
                </a:ext>
              </a:extLst>
            </p:cNvPr>
            <p:cNvCxnSpPr/>
            <p:nvPr/>
          </p:nvCxnSpPr>
          <p:spPr>
            <a:xfrm flipV="1">
              <a:off x="8052622" y="2801566"/>
              <a:ext cx="561113" cy="0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Conector recto de flecha 36">
              <a:extLst>
                <a:ext uri="{FF2B5EF4-FFF2-40B4-BE49-F238E27FC236}">
                  <a16:creationId xmlns:a16="http://schemas.microsoft.com/office/drawing/2014/main" id="{4B33EE3B-D160-497F-B8F6-2A60D708943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0046428" y="2764986"/>
              <a:ext cx="561600" cy="0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Conector recto de flecha 37">
              <a:extLst>
                <a:ext uri="{FF2B5EF4-FFF2-40B4-BE49-F238E27FC236}">
                  <a16:creationId xmlns:a16="http://schemas.microsoft.com/office/drawing/2014/main" id="{FFBE8D2A-C6D0-4407-9582-BF97702B795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333178" y="3040717"/>
              <a:ext cx="547843" cy="297950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Conector recto de flecha 38">
              <a:extLst>
                <a:ext uri="{FF2B5EF4-FFF2-40B4-BE49-F238E27FC236}">
                  <a16:creationId xmlns:a16="http://schemas.microsoft.com/office/drawing/2014/main" id="{3DF4E2FC-94F8-4263-8657-94CC7A99A0C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443034" y="3338666"/>
              <a:ext cx="0" cy="733099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Conector recto de flecha 39">
              <a:extLst>
                <a:ext uri="{FF2B5EF4-FFF2-40B4-BE49-F238E27FC236}">
                  <a16:creationId xmlns:a16="http://schemas.microsoft.com/office/drawing/2014/main" id="{4B280A52-940E-473C-8786-79B04AA2B608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0200345" y="3150914"/>
              <a:ext cx="539206" cy="287805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Conector recto de flecha 40">
              <a:extLst>
                <a:ext uri="{FF2B5EF4-FFF2-40B4-BE49-F238E27FC236}">
                  <a16:creationId xmlns:a16="http://schemas.microsoft.com/office/drawing/2014/main" id="{967556B9-482F-46C7-BD5D-D6413C29AA8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602975" y="2066706"/>
              <a:ext cx="105976" cy="291910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Conector recto de flecha 41">
              <a:extLst>
                <a:ext uri="{FF2B5EF4-FFF2-40B4-BE49-F238E27FC236}">
                  <a16:creationId xmlns:a16="http://schemas.microsoft.com/office/drawing/2014/main" id="{964AD466-6A4D-4455-998D-6EE3A38750C1}"/>
                </a:ext>
              </a:extLst>
            </p:cNvPr>
            <p:cNvCxnSpPr>
              <a:cxnSpLocks/>
            </p:cNvCxnSpPr>
            <p:nvPr/>
          </p:nvCxnSpPr>
          <p:spPr>
            <a:xfrm>
              <a:off x="8607099" y="2066706"/>
              <a:ext cx="280239" cy="335739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Conector recto de flecha 42">
              <a:extLst>
                <a:ext uri="{FF2B5EF4-FFF2-40B4-BE49-F238E27FC236}">
                  <a16:creationId xmlns:a16="http://schemas.microsoft.com/office/drawing/2014/main" id="{5FCB09E7-2EE2-4D34-AF80-EEA5D738FDC8}"/>
                </a:ext>
              </a:extLst>
            </p:cNvPr>
            <p:cNvCxnSpPr>
              <a:cxnSpLocks/>
            </p:cNvCxnSpPr>
            <p:nvPr/>
          </p:nvCxnSpPr>
          <p:spPr>
            <a:xfrm>
              <a:off x="9254009" y="1970370"/>
              <a:ext cx="12082" cy="358999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Conector recto de flecha 43">
              <a:extLst>
                <a:ext uri="{FF2B5EF4-FFF2-40B4-BE49-F238E27FC236}">
                  <a16:creationId xmlns:a16="http://schemas.microsoft.com/office/drawing/2014/main" id="{6AD407CD-F053-4A63-BEEF-F13EA8ACA0C1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9879193" y="3294816"/>
              <a:ext cx="321152" cy="579652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Conector recto de flecha 44">
              <a:extLst>
                <a:ext uri="{FF2B5EF4-FFF2-40B4-BE49-F238E27FC236}">
                  <a16:creationId xmlns:a16="http://schemas.microsoft.com/office/drawing/2014/main" id="{30A26260-0117-42B8-B78E-778668394FA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86007" y="3294816"/>
              <a:ext cx="302990" cy="579652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Conector recto de flecha 45">
              <a:extLst>
                <a:ext uri="{FF2B5EF4-FFF2-40B4-BE49-F238E27FC236}">
                  <a16:creationId xmlns:a16="http://schemas.microsoft.com/office/drawing/2014/main" id="{00918A88-79F5-4A6E-A6F5-40F5FFB210C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1437" y="2280888"/>
              <a:ext cx="381716" cy="284736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Conector recto de flecha 46">
              <a:extLst>
                <a:ext uri="{FF2B5EF4-FFF2-40B4-BE49-F238E27FC236}">
                  <a16:creationId xmlns:a16="http://schemas.microsoft.com/office/drawing/2014/main" id="{9AF8B62B-67E5-4B79-8D7C-4072649E227A}"/>
                </a:ext>
              </a:extLst>
            </p:cNvPr>
            <p:cNvCxnSpPr>
              <a:cxnSpLocks/>
            </p:cNvCxnSpPr>
            <p:nvPr/>
          </p:nvCxnSpPr>
          <p:spPr>
            <a:xfrm>
              <a:off x="8352023" y="2437934"/>
              <a:ext cx="340827" cy="124647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CuadroTexto 2">
            <a:extLst>
              <a:ext uri="{FF2B5EF4-FFF2-40B4-BE49-F238E27FC236}">
                <a16:creationId xmlns:a16="http://schemas.microsoft.com/office/drawing/2014/main" id="{4788D2B7-D5BA-AD40-B1BF-059223CF62AB}"/>
              </a:ext>
            </a:extLst>
          </p:cNvPr>
          <p:cNvSpPr txBox="1"/>
          <p:nvPr/>
        </p:nvSpPr>
        <p:spPr>
          <a:xfrm>
            <a:off x="2032000" y="833120"/>
            <a:ext cx="1847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143149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11" grpId="0" animBg="1"/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314" name="Group 122">
            <a:extLst>
              <a:ext uri="{FF2B5EF4-FFF2-40B4-BE49-F238E27FC236}">
                <a16:creationId xmlns:a16="http://schemas.microsoft.com/office/drawing/2014/main" id="{6415B4FA-2803-E14E-B001-591F552ACCB1}"/>
              </a:ext>
            </a:extLst>
          </p:cNvPr>
          <p:cNvGrpSpPr>
            <a:grpSpLocks/>
          </p:cNvGrpSpPr>
          <p:nvPr/>
        </p:nvGrpSpPr>
        <p:grpSpPr bwMode="auto">
          <a:xfrm>
            <a:off x="4187825" y="2293939"/>
            <a:ext cx="2413000" cy="2719387"/>
            <a:chOff x="1678" y="1445"/>
            <a:chExt cx="1520" cy="1713"/>
          </a:xfrm>
        </p:grpSpPr>
        <p:sp>
          <p:nvSpPr>
            <p:cNvPr id="8315" name="Freeform 123">
              <a:extLst>
                <a:ext uri="{FF2B5EF4-FFF2-40B4-BE49-F238E27FC236}">
                  <a16:creationId xmlns:a16="http://schemas.microsoft.com/office/drawing/2014/main" id="{23BA758D-E3E7-5E43-80B4-B1E8446BBB62}"/>
                </a:ext>
              </a:extLst>
            </p:cNvPr>
            <p:cNvSpPr>
              <a:spLocks/>
            </p:cNvSpPr>
            <p:nvPr/>
          </p:nvSpPr>
          <p:spPr bwMode="auto">
            <a:xfrm>
              <a:off x="1693" y="1701"/>
              <a:ext cx="1482" cy="1457"/>
            </a:xfrm>
            <a:custGeom>
              <a:avLst/>
              <a:gdLst>
                <a:gd name="T0" fmla="*/ 177 w 1482"/>
                <a:gd name="T1" fmla="*/ 1383 h 1457"/>
                <a:gd name="T2" fmla="*/ 1266 w 1482"/>
                <a:gd name="T3" fmla="*/ 1457 h 1457"/>
                <a:gd name="T4" fmla="*/ 1482 w 1482"/>
                <a:gd name="T5" fmla="*/ 12 h 1457"/>
                <a:gd name="T6" fmla="*/ 0 w 1482"/>
                <a:gd name="T7" fmla="*/ 0 h 1457"/>
                <a:gd name="T8" fmla="*/ 177 w 1482"/>
                <a:gd name="T9" fmla="*/ 1383 h 1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2" h="1457">
                  <a:moveTo>
                    <a:pt x="177" y="1383"/>
                  </a:moveTo>
                  <a:lnTo>
                    <a:pt x="1266" y="1457"/>
                  </a:lnTo>
                  <a:lnTo>
                    <a:pt x="1482" y="12"/>
                  </a:lnTo>
                  <a:lnTo>
                    <a:pt x="0" y="0"/>
                  </a:lnTo>
                  <a:lnTo>
                    <a:pt x="177" y="138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 cmpd="sng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316" name="Freeform 124">
              <a:extLst>
                <a:ext uri="{FF2B5EF4-FFF2-40B4-BE49-F238E27FC236}">
                  <a16:creationId xmlns:a16="http://schemas.microsoft.com/office/drawing/2014/main" id="{67FDACC2-0973-AE48-A911-E3A538C1744F}"/>
                </a:ext>
              </a:extLst>
            </p:cNvPr>
            <p:cNvSpPr>
              <a:spLocks/>
            </p:cNvSpPr>
            <p:nvPr/>
          </p:nvSpPr>
          <p:spPr bwMode="auto">
            <a:xfrm>
              <a:off x="1678" y="1445"/>
              <a:ext cx="1520" cy="1701"/>
            </a:xfrm>
            <a:custGeom>
              <a:avLst/>
              <a:gdLst>
                <a:gd name="T0" fmla="*/ 181 w 1520"/>
                <a:gd name="T1" fmla="*/ 1633 h 1701"/>
                <a:gd name="T2" fmla="*/ 1270 w 1520"/>
                <a:gd name="T3" fmla="*/ 1701 h 1701"/>
                <a:gd name="T4" fmla="*/ 1520 w 1520"/>
                <a:gd name="T5" fmla="*/ 204 h 1701"/>
                <a:gd name="T6" fmla="*/ 0 w 1520"/>
                <a:gd name="T7" fmla="*/ 0 h 1701"/>
                <a:gd name="T8" fmla="*/ 181 w 1520"/>
                <a:gd name="T9" fmla="*/ 1633 h 1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701">
                  <a:moveTo>
                    <a:pt x="181" y="1633"/>
                  </a:moveTo>
                  <a:lnTo>
                    <a:pt x="1270" y="1701"/>
                  </a:lnTo>
                  <a:lnTo>
                    <a:pt x="1520" y="204"/>
                  </a:lnTo>
                  <a:lnTo>
                    <a:pt x="0" y="0"/>
                  </a:lnTo>
                  <a:lnTo>
                    <a:pt x="181" y="1633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sp>
        <p:nvSpPr>
          <p:cNvPr id="8196" name="Text Box 4">
            <a:extLst>
              <a:ext uri="{FF2B5EF4-FFF2-40B4-BE49-F238E27FC236}">
                <a16:creationId xmlns:a16="http://schemas.microsoft.com/office/drawing/2014/main" id="{F8166936-649A-AF41-BCD2-31938BE5AD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3089" y="152401"/>
            <a:ext cx="320357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sz="3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Presión</a:t>
            </a:r>
            <a:endParaRPr lang="es-ES" altLang="es-CL" sz="36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198" name="Text Box 6">
            <a:extLst>
              <a:ext uri="{FF2B5EF4-FFF2-40B4-BE49-F238E27FC236}">
                <a16:creationId xmlns:a16="http://schemas.microsoft.com/office/drawing/2014/main" id="{F5732E40-DC65-1E4A-BAF1-2384B62828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6875" y="5697538"/>
            <a:ext cx="8928100" cy="70788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 fluido aplica una </a:t>
            </a:r>
            <a:r>
              <a:rPr lang="es-CL" alt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fuerza distribuida</a:t>
            </a: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 la toda la </a:t>
            </a:r>
            <a:r>
              <a:rPr lang="es-CL" alt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superficie</a:t>
            </a: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del recipiente siempre</a:t>
            </a:r>
            <a:r>
              <a:rPr lang="es-CL" alt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 manera perpendicular a ésta.</a:t>
            </a:r>
          </a:p>
        </p:txBody>
      </p:sp>
      <p:grpSp>
        <p:nvGrpSpPr>
          <p:cNvPr id="8309" name="Group 117">
            <a:extLst>
              <a:ext uri="{FF2B5EF4-FFF2-40B4-BE49-F238E27FC236}">
                <a16:creationId xmlns:a16="http://schemas.microsoft.com/office/drawing/2014/main" id="{0DADBCAB-B510-D94D-A989-83901A704FB8}"/>
              </a:ext>
            </a:extLst>
          </p:cNvPr>
          <p:cNvGrpSpPr>
            <a:grpSpLocks/>
          </p:cNvGrpSpPr>
          <p:nvPr/>
        </p:nvGrpSpPr>
        <p:grpSpPr bwMode="auto">
          <a:xfrm>
            <a:off x="1919289" y="1838325"/>
            <a:ext cx="1565275" cy="3246438"/>
            <a:chOff x="385" y="1094"/>
            <a:chExt cx="986" cy="2045"/>
          </a:xfrm>
        </p:grpSpPr>
        <p:sp>
          <p:nvSpPr>
            <p:cNvPr id="8200" name="Freeform 8">
              <a:extLst>
                <a:ext uri="{FF2B5EF4-FFF2-40B4-BE49-F238E27FC236}">
                  <a16:creationId xmlns:a16="http://schemas.microsoft.com/office/drawing/2014/main" id="{3E125230-B3D6-254F-A14F-207868A144C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" y="1631"/>
              <a:ext cx="917" cy="1508"/>
            </a:xfrm>
            <a:custGeom>
              <a:avLst/>
              <a:gdLst>
                <a:gd name="T0" fmla="*/ 167 w 917"/>
                <a:gd name="T1" fmla="*/ 17 h 1508"/>
                <a:gd name="T2" fmla="*/ 22 w 917"/>
                <a:gd name="T3" fmla="*/ 518 h 1508"/>
                <a:gd name="T4" fmla="*/ 113 w 917"/>
                <a:gd name="T5" fmla="*/ 1085 h 1508"/>
                <a:gd name="T6" fmla="*/ 703 w 917"/>
                <a:gd name="T7" fmla="*/ 1470 h 1508"/>
                <a:gd name="T8" fmla="*/ 907 w 917"/>
                <a:gd name="T9" fmla="*/ 858 h 1508"/>
                <a:gd name="T10" fmla="*/ 761 w 917"/>
                <a:gd name="T11" fmla="*/ 62 h 1508"/>
                <a:gd name="T12" fmla="*/ 167 w 917"/>
                <a:gd name="T13" fmla="*/ 17 h 15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17" h="1508">
                  <a:moveTo>
                    <a:pt x="167" y="17"/>
                  </a:moveTo>
                  <a:cubicBezTo>
                    <a:pt x="121" y="159"/>
                    <a:pt x="31" y="340"/>
                    <a:pt x="22" y="518"/>
                  </a:cubicBezTo>
                  <a:cubicBezTo>
                    <a:pt x="13" y="696"/>
                    <a:pt x="0" y="926"/>
                    <a:pt x="113" y="1085"/>
                  </a:cubicBezTo>
                  <a:cubicBezTo>
                    <a:pt x="226" y="1244"/>
                    <a:pt x="571" y="1508"/>
                    <a:pt x="703" y="1470"/>
                  </a:cubicBezTo>
                  <a:cubicBezTo>
                    <a:pt x="835" y="1432"/>
                    <a:pt x="897" y="1093"/>
                    <a:pt x="907" y="858"/>
                  </a:cubicBezTo>
                  <a:cubicBezTo>
                    <a:pt x="917" y="623"/>
                    <a:pt x="637" y="186"/>
                    <a:pt x="761" y="62"/>
                  </a:cubicBezTo>
                  <a:cubicBezTo>
                    <a:pt x="672" y="0"/>
                    <a:pt x="294" y="21"/>
                    <a:pt x="167" y="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199" name="Freeform 7">
              <a:extLst>
                <a:ext uri="{FF2B5EF4-FFF2-40B4-BE49-F238E27FC236}">
                  <a16:creationId xmlns:a16="http://schemas.microsoft.com/office/drawing/2014/main" id="{5075CDDB-F32D-6B4E-A9C8-9191E63911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5" y="1094"/>
              <a:ext cx="986" cy="2030"/>
            </a:xfrm>
            <a:custGeom>
              <a:avLst/>
              <a:gdLst>
                <a:gd name="T0" fmla="*/ 109 w 986"/>
                <a:gd name="T1" fmla="*/ 42 h 2030"/>
                <a:gd name="T2" fmla="*/ 223 w 986"/>
                <a:gd name="T3" fmla="*/ 405 h 2030"/>
                <a:gd name="T4" fmla="*/ 41 w 986"/>
                <a:gd name="T5" fmla="*/ 1040 h 2030"/>
                <a:gd name="T6" fmla="*/ 132 w 986"/>
                <a:gd name="T7" fmla="*/ 1607 h 2030"/>
                <a:gd name="T8" fmla="*/ 722 w 986"/>
                <a:gd name="T9" fmla="*/ 1992 h 2030"/>
                <a:gd name="T10" fmla="*/ 926 w 986"/>
                <a:gd name="T11" fmla="*/ 1380 h 2030"/>
                <a:gd name="T12" fmla="*/ 744 w 986"/>
                <a:gd name="T13" fmla="*/ 700 h 2030"/>
                <a:gd name="T14" fmla="*/ 880 w 986"/>
                <a:gd name="T15" fmla="*/ 155 h 2030"/>
                <a:gd name="T16" fmla="*/ 109 w 986"/>
                <a:gd name="T17" fmla="*/ 42 h 2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6" h="2030">
                  <a:moveTo>
                    <a:pt x="109" y="42"/>
                  </a:moveTo>
                  <a:cubicBezTo>
                    <a:pt x="0" y="84"/>
                    <a:pt x="234" y="239"/>
                    <a:pt x="223" y="405"/>
                  </a:cubicBezTo>
                  <a:cubicBezTo>
                    <a:pt x="212" y="571"/>
                    <a:pt x="56" y="840"/>
                    <a:pt x="41" y="1040"/>
                  </a:cubicBezTo>
                  <a:cubicBezTo>
                    <a:pt x="26" y="1240"/>
                    <a:pt x="19" y="1448"/>
                    <a:pt x="132" y="1607"/>
                  </a:cubicBezTo>
                  <a:cubicBezTo>
                    <a:pt x="245" y="1766"/>
                    <a:pt x="590" y="2030"/>
                    <a:pt x="722" y="1992"/>
                  </a:cubicBezTo>
                  <a:cubicBezTo>
                    <a:pt x="854" y="1954"/>
                    <a:pt x="922" y="1595"/>
                    <a:pt x="926" y="1380"/>
                  </a:cubicBezTo>
                  <a:cubicBezTo>
                    <a:pt x="930" y="1165"/>
                    <a:pt x="752" y="904"/>
                    <a:pt x="744" y="700"/>
                  </a:cubicBezTo>
                  <a:cubicBezTo>
                    <a:pt x="736" y="496"/>
                    <a:pt x="986" y="265"/>
                    <a:pt x="880" y="155"/>
                  </a:cubicBezTo>
                  <a:cubicBezTo>
                    <a:pt x="774" y="45"/>
                    <a:pt x="218" y="0"/>
                    <a:pt x="109" y="42"/>
                  </a:cubicBez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grpSp>
        <p:nvGrpSpPr>
          <p:cNvPr id="8209" name="Group 17">
            <a:extLst>
              <a:ext uri="{FF2B5EF4-FFF2-40B4-BE49-F238E27FC236}">
                <a16:creationId xmlns:a16="http://schemas.microsoft.com/office/drawing/2014/main" id="{5BCCF55F-4202-6149-8897-CEE16A671B5C}"/>
              </a:ext>
            </a:extLst>
          </p:cNvPr>
          <p:cNvGrpSpPr>
            <a:grpSpLocks/>
          </p:cNvGrpSpPr>
          <p:nvPr/>
        </p:nvGrpSpPr>
        <p:grpSpPr bwMode="auto">
          <a:xfrm>
            <a:off x="7104063" y="2349500"/>
            <a:ext cx="3359150" cy="2844800"/>
            <a:chOff x="3651" y="1941"/>
            <a:chExt cx="2116" cy="1428"/>
          </a:xfrm>
        </p:grpSpPr>
        <p:sp>
          <p:nvSpPr>
            <p:cNvPr id="8208" name="Freeform 16">
              <a:extLst>
                <a:ext uri="{FF2B5EF4-FFF2-40B4-BE49-F238E27FC236}">
                  <a16:creationId xmlns:a16="http://schemas.microsoft.com/office/drawing/2014/main" id="{05A6738E-FC4D-1549-8502-292263E69911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1" y="2069"/>
              <a:ext cx="2116" cy="1300"/>
            </a:xfrm>
            <a:custGeom>
              <a:avLst/>
              <a:gdLst>
                <a:gd name="T0" fmla="*/ 196 w 2116"/>
                <a:gd name="T1" fmla="*/ 680 h 1300"/>
                <a:gd name="T2" fmla="*/ 536 w 2116"/>
                <a:gd name="T3" fmla="*/ 1066 h 1300"/>
                <a:gd name="T4" fmla="*/ 1602 w 2116"/>
                <a:gd name="T5" fmla="*/ 1134 h 1300"/>
                <a:gd name="T6" fmla="*/ 1897 w 2116"/>
                <a:gd name="T7" fmla="*/ 68 h 1300"/>
                <a:gd name="T8" fmla="*/ 287 w 2116"/>
                <a:gd name="T9" fmla="*/ 0 h 1300"/>
                <a:gd name="T10" fmla="*/ 196 w 2116"/>
                <a:gd name="T11" fmla="*/ 680 h 1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16" h="1300">
                  <a:moveTo>
                    <a:pt x="196" y="680"/>
                  </a:moveTo>
                  <a:cubicBezTo>
                    <a:pt x="237" y="858"/>
                    <a:pt x="302" y="990"/>
                    <a:pt x="536" y="1066"/>
                  </a:cubicBezTo>
                  <a:cubicBezTo>
                    <a:pt x="770" y="1142"/>
                    <a:pt x="1375" y="1300"/>
                    <a:pt x="1602" y="1134"/>
                  </a:cubicBezTo>
                  <a:cubicBezTo>
                    <a:pt x="1829" y="968"/>
                    <a:pt x="2116" y="257"/>
                    <a:pt x="1897" y="68"/>
                  </a:cubicBezTo>
                  <a:cubicBezTo>
                    <a:pt x="1116" y="52"/>
                    <a:pt x="895" y="17"/>
                    <a:pt x="287" y="0"/>
                  </a:cubicBezTo>
                  <a:cubicBezTo>
                    <a:pt x="0" y="106"/>
                    <a:pt x="155" y="502"/>
                    <a:pt x="196" y="68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 cmpd="sng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07" name="Freeform 15">
              <a:extLst>
                <a:ext uri="{FF2B5EF4-FFF2-40B4-BE49-F238E27FC236}">
                  <a16:creationId xmlns:a16="http://schemas.microsoft.com/office/drawing/2014/main" id="{7C24EC61-CA47-3C44-B715-8E17F7635DE5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1" y="1941"/>
              <a:ext cx="2116" cy="1421"/>
            </a:xfrm>
            <a:custGeom>
              <a:avLst/>
              <a:gdLst>
                <a:gd name="T0" fmla="*/ 196 w 2116"/>
                <a:gd name="T1" fmla="*/ 801 h 1421"/>
                <a:gd name="T2" fmla="*/ 536 w 2116"/>
                <a:gd name="T3" fmla="*/ 1187 h 1421"/>
                <a:gd name="T4" fmla="*/ 1602 w 2116"/>
                <a:gd name="T5" fmla="*/ 1255 h 1421"/>
                <a:gd name="T6" fmla="*/ 1897 w 2116"/>
                <a:gd name="T7" fmla="*/ 189 h 1421"/>
                <a:gd name="T8" fmla="*/ 287 w 2116"/>
                <a:gd name="T9" fmla="*/ 121 h 1421"/>
                <a:gd name="T10" fmla="*/ 196 w 2116"/>
                <a:gd name="T11" fmla="*/ 801 h 1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16" h="1421">
                  <a:moveTo>
                    <a:pt x="196" y="801"/>
                  </a:moveTo>
                  <a:cubicBezTo>
                    <a:pt x="237" y="979"/>
                    <a:pt x="302" y="1111"/>
                    <a:pt x="536" y="1187"/>
                  </a:cubicBezTo>
                  <a:cubicBezTo>
                    <a:pt x="770" y="1263"/>
                    <a:pt x="1375" y="1421"/>
                    <a:pt x="1602" y="1255"/>
                  </a:cubicBezTo>
                  <a:cubicBezTo>
                    <a:pt x="1829" y="1089"/>
                    <a:pt x="2116" y="378"/>
                    <a:pt x="1897" y="189"/>
                  </a:cubicBezTo>
                  <a:cubicBezTo>
                    <a:pt x="1678" y="0"/>
                    <a:pt x="574" y="15"/>
                    <a:pt x="287" y="121"/>
                  </a:cubicBezTo>
                  <a:cubicBezTo>
                    <a:pt x="0" y="227"/>
                    <a:pt x="155" y="623"/>
                    <a:pt x="196" y="801"/>
                  </a:cubicBez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grpSp>
        <p:nvGrpSpPr>
          <p:cNvPr id="8310" name="Group 118">
            <a:extLst>
              <a:ext uri="{FF2B5EF4-FFF2-40B4-BE49-F238E27FC236}">
                <a16:creationId xmlns:a16="http://schemas.microsoft.com/office/drawing/2014/main" id="{CA06EA7A-BAD3-F84D-ADD9-BB4BC7BD2A30}"/>
              </a:ext>
            </a:extLst>
          </p:cNvPr>
          <p:cNvGrpSpPr>
            <a:grpSpLocks/>
          </p:cNvGrpSpPr>
          <p:nvPr/>
        </p:nvGrpSpPr>
        <p:grpSpPr bwMode="auto">
          <a:xfrm>
            <a:off x="1955801" y="2743200"/>
            <a:ext cx="1439863" cy="2268538"/>
            <a:chOff x="408" y="1661"/>
            <a:chExt cx="907" cy="1429"/>
          </a:xfrm>
        </p:grpSpPr>
        <p:sp>
          <p:nvSpPr>
            <p:cNvPr id="8210" name="Line 18">
              <a:extLst>
                <a:ext uri="{FF2B5EF4-FFF2-40B4-BE49-F238E27FC236}">
                  <a16:creationId xmlns:a16="http://schemas.microsoft.com/office/drawing/2014/main" id="{67A9F710-39AE-CD4E-A1ED-AC595436103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816" y="2750"/>
              <a:ext cx="158" cy="227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11" name="Line 19">
              <a:extLst>
                <a:ext uri="{FF2B5EF4-FFF2-40B4-BE49-F238E27FC236}">
                  <a16:creationId xmlns:a16="http://schemas.microsoft.com/office/drawing/2014/main" id="{5F102929-E713-DC4B-9992-92BB9709DFC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725" y="2705"/>
              <a:ext cx="136" cy="20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12" name="Line 20">
              <a:extLst>
                <a:ext uri="{FF2B5EF4-FFF2-40B4-BE49-F238E27FC236}">
                  <a16:creationId xmlns:a16="http://schemas.microsoft.com/office/drawing/2014/main" id="{97BDE988-172C-6C42-B424-DEF6FBD57AAC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635" y="2660"/>
              <a:ext cx="158" cy="15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13" name="Line 21">
              <a:extLst>
                <a:ext uri="{FF2B5EF4-FFF2-40B4-BE49-F238E27FC236}">
                  <a16:creationId xmlns:a16="http://schemas.microsoft.com/office/drawing/2014/main" id="{A5EBAB80-2C1A-C148-B18F-44234EA53FE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44" y="2569"/>
              <a:ext cx="158" cy="15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14" name="Line 22">
              <a:extLst>
                <a:ext uri="{FF2B5EF4-FFF2-40B4-BE49-F238E27FC236}">
                  <a16:creationId xmlns:a16="http://schemas.microsoft.com/office/drawing/2014/main" id="{A9BE3018-3788-F94A-8E41-588F0B612BF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76" y="2501"/>
              <a:ext cx="181" cy="11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15" name="Line 23">
              <a:extLst>
                <a:ext uri="{FF2B5EF4-FFF2-40B4-BE49-F238E27FC236}">
                  <a16:creationId xmlns:a16="http://schemas.microsoft.com/office/drawing/2014/main" id="{BB02A266-C37F-8245-9656-7A412252C12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31" y="2457"/>
              <a:ext cx="181" cy="4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16" name="Line 24">
              <a:extLst>
                <a:ext uri="{FF2B5EF4-FFF2-40B4-BE49-F238E27FC236}">
                  <a16:creationId xmlns:a16="http://schemas.microsoft.com/office/drawing/2014/main" id="{4FF5023D-FA9E-AC40-A31E-57A7FAE4EED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08" y="2342"/>
              <a:ext cx="181" cy="21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17" name="Line 25">
              <a:extLst>
                <a:ext uri="{FF2B5EF4-FFF2-40B4-BE49-F238E27FC236}">
                  <a16:creationId xmlns:a16="http://schemas.microsoft.com/office/drawing/2014/main" id="{AF5244EC-3C5C-2441-B4B7-C1E6415F010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8" y="2250"/>
              <a:ext cx="181" cy="1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18" name="Line 26">
              <a:extLst>
                <a:ext uri="{FF2B5EF4-FFF2-40B4-BE49-F238E27FC236}">
                  <a16:creationId xmlns:a16="http://schemas.microsoft.com/office/drawing/2014/main" id="{7C89449C-D127-BD4D-A86B-D2CAD52623F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0" y="2137"/>
              <a:ext cx="159" cy="2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19" name="Line 27">
              <a:extLst>
                <a:ext uri="{FF2B5EF4-FFF2-40B4-BE49-F238E27FC236}">
                  <a16:creationId xmlns:a16="http://schemas.microsoft.com/office/drawing/2014/main" id="{C4A53D12-D52D-7D42-AAF5-54013905681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952" y="2796"/>
              <a:ext cx="91" cy="24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20" name="Line 28">
              <a:extLst>
                <a:ext uri="{FF2B5EF4-FFF2-40B4-BE49-F238E27FC236}">
                  <a16:creationId xmlns:a16="http://schemas.microsoft.com/office/drawing/2014/main" id="{19779CB9-6228-064A-BF57-B4D4E735530C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088" y="2796"/>
              <a:ext cx="0" cy="29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21" name="Line 29">
              <a:extLst>
                <a:ext uri="{FF2B5EF4-FFF2-40B4-BE49-F238E27FC236}">
                  <a16:creationId xmlns:a16="http://schemas.microsoft.com/office/drawing/2014/main" id="{3B720BF1-1389-E44B-850D-9EC4DCADF1F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043" y="2818"/>
              <a:ext cx="159" cy="15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22" name="Line 30">
              <a:extLst>
                <a:ext uri="{FF2B5EF4-FFF2-40B4-BE49-F238E27FC236}">
                  <a16:creationId xmlns:a16="http://schemas.microsoft.com/office/drawing/2014/main" id="{BED0B647-7647-F54D-9D80-B46F10B0976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043" y="2773"/>
              <a:ext cx="204" cy="67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23" name="Line 31">
              <a:extLst>
                <a:ext uri="{FF2B5EF4-FFF2-40B4-BE49-F238E27FC236}">
                  <a16:creationId xmlns:a16="http://schemas.microsoft.com/office/drawing/2014/main" id="{0170C92D-0EEF-4F47-85F1-9B81BB0715F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066" y="2682"/>
              <a:ext cx="204" cy="4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24" name="Line 32">
              <a:extLst>
                <a:ext uri="{FF2B5EF4-FFF2-40B4-BE49-F238E27FC236}">
                  <a16:creationId xmlns:a16="http://schemas.microsoft.com/office/drawing/2014/main" id="{CB030F55-11D2-D14C-B16D-8321081301C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088" y="2569"/>
              <a:ext cx="204" cy="4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25" name="Line 33">
              <a:extLst>
                <a:ext uri="{FF2B5EF4-FFF2-40B4-BE49-F238E27FC236}">
                  <a16:creationId xmlns:a16="http://schemas.microsoft.com/office/drawing/2014/main" id="{0F9EE9F0-E1D7-C840-8E4F-A09425EF67F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134" y="2478"/>
              <a:ext cx="181" cy="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26" name="Line 34">
              <a:extLst>
                <a:ext uri="{FF2B5EF4-FFF2-40B4-BE49-F238E27FC236}">
                  <a16:creationId xmlns:a16="http://schemas.microsoft.com/office/drawing/2014/main" id="{264DA53C-EFCB-9642-A290-190CEA620D9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134" y="2365"/>
              <a:ext cx="158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27" name="Line 35">
              <a:extLst>
                <a:ext uri="{FF2B5EF4-FFF2-40B4-BE49-F238E27FC236}">
                  <a16:creationId xmlns:a16="http://schemas.microsoft.com/office/drawing/2014/main" id="{9B1726A8-7FA9-5F44-9EBA-CF1216CE140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112" y="2229"/>
              <a:ext cx="158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28" name="Line 36">
              <a:extLst>
                <a:ext uri="{FF2B5EF4-FFF2-40B4-BE49-F238E27FC236}">
                  <a16:creationId xmlns:a16="http://schemas.microsoft.com/office/drawing/2014/main" id="{6BBE0E54-2A88-B746-A032-745D9BDB72D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3" y="2025"/>
              <a:ext cx="136" cy="2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29" name="Line 37">
              <a:extLst>
                <a:ext uri="{FF2B5EF4-FFF2-40B4-BE49-F238E27FC236}">
                  <a16:creationId xmlns:a16="http://schemas.microsoft.com/office/drawing/2014/main" id="{E2757766-744E-9B4D-B395-D2E174EC611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6" y="1911"/>
              <a:ext cx="136" cy="4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30" name="Line 38">
              <a:extLst>
                <a:ext uri="{FF2B5EF4-FFF2-40B4-BE49-F238E27FC236}">
                  <a16:creationId xmlns:a16="http://schemas.microsoft.com/office/drawing/2014/main" id="{81311B0B-9258-7144-8D49-EBFD146AA13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1" y="1798"/>
              <a:ext cx="114" cy="4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31" name="Line 39">
              <a:extLst>
                <a:ext uri="{FF2B5EF4-FFF2-40B4-BE49-F238E27FC236}">
                  <a16:creationId xmlns:a16="http://schemas.microsoft.com/office/drawing/2014/main" id="{C636C922-0F81-1F4E-AC4A-98C9538D308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67" y="1684"/>
              <a:ext cx="113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34" name="Line 42">
              <a:extLst>
                <a:ext uri="{FF2B5EF4-FFF2-40B4-BE49-F238E27FC236}">
                  <a16:creationId xmlns:a16="http://schemas.microsoft.com/office/drawing/2014/main" id="{CCA5768C-05B0-0E4D-BF21-330762DDC05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66" y="2138"/>
              <a:ext cx="158" cy="4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35" name="Line 43">
              <a:extLst>
                <a:ext uri="{FF2B5EF4-FFF2-40B4-BE49-F238E27FC236}">
                  <a16:creationId xmlns:a16="http://schemas.microsoft.com/office/drawing/2014/main" id="{21599F2C-FB91-2641-8E26-EF001BB81D5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43" y="2047"/>
              <a:ext cx="135" cy="4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36" name="Line 44">
              <a:extLst>
                <a:ext uri="{FF2B5EF4-FFF2-40B4-BE49-F238E27FC236}">
                  <a16:creationId xmlns:a16="http://schemas.microsoft.com/office/drawing/2014/main" id="{CC974C53-DD79-1649-813A-409D24D2C2B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20" y="1957"/>
              <a:ext cx="135" cy="4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37" name="Line 45">
              <a:extLst>
                <a:ext uri="{FF2B5EF4-FFF2-40B4-BE49-F238E27FC236}">
                  <a16:creationId xmlns:a16="http://schemas.microsoft.com/office/drawing/2014/main" id="{B075D308-5E01-3E4B-A561-13E69E2133E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20" y="1866"/>
              <a:ext cx="113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38" name="Line 46">
              <a:extLst>
                <a:ext uri="{FF2B5EF4-FFF2-40B4-BE49-F238E27FC236}">
                  <a16:creationId xmlns:a16="http://schemas.microsoft.com/office/drawing/2014/main" id="{FFEAE767-4F75-FC47-A380-43D0C61C379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20" y="1775"/>
              <a:ext cx="113" cy="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39" name="Line 47">
              <a:extLst>
                <a:ext uri="{FF2B5EF4-FFF2-40B4-BE49-F238E27FC236}">
                  <a16:creationId xmlns:a16="http://schemas.microsoft.com/office/drawing/2014/main" id="{452B226A-EB9D-5245-96DA-A5506216684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043" y="1661"/>
              <a:ext cx="90" cy="4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grpSp>
        <p:nvGrpSpPr>
          <p:cNvPr id="8307" name="Group 115">
            <a:extLst>
              <a:ext uri="{FF2B5EF4-FFF2-40B4-BE49-F238E27FC236}">
                <a16:creationId xmlns:a16="http://schemas.microsoft.com/office/drawing/2014/main" id="{ECB1ABD5-9472-0245-90F0-8CEB408A9F75}"/>
              </a:ext>
            </a:extLst>
          </p:cNvPr>
          <p:cNvGrpSpPr>
            <a:grpSpLocks/>
          </p:cNvGrpSpPr>
          <p:nvPr/>
        </p:nvGrpSpPr>
        <p:grpSpPr bwMode="auto">
          <a:xfrm>
            <a:off x="7294563" y="2673350"/>
            <a:ext cx="2952750" cy="2305050"/>
            <a:chOff x="3810" y="1956"/>
            <a:chExt cx="1860" cy="1157"/>
          </a:xfrm>
        </p:grpSpPr>
        <p:sp>
          <p:nvSpPr>
            <p:cNvPr id="8281" name="Line 89">
              <a:extLst>
                <a:ext uri="{FF2B5EF4-FFF2-40B4-BE49-F238E27FC236}">
                  <a16:creationId xmlns:a16="http://schemas.microsoft.com/office/drawing/2014/main" id="{F8AAC16C-FEEB-2548-84BE-3404D40FCCE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354" y="2727"/>
              <a:ext cx="136" cy="29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82" name="Line 90">
              <a:extLst>
                <a:ext uri="{FF2B5EF4-FFF2-40B4-BE49-F238E27FC236}">
                  <a16:creationId xmlns:a16="http://schemas.microsoft.com/office/drawing/2014/main" id="{D821A1CB-21EE-1A43-B017-2225778C6ED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218" y="2682"/>
              <a:ext cx="136" cy="29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83" name="Line 91">
              <a:extLst>
                <a:ext uri="{FF2B5EF4-FFF2-40B4-BE49-F238E27FC236}">
                  <a16:creationId xmlns:a16="http://schemas.microsoft.com/office/drawing/2014/main" id="{00C9AA17-E26B-3943-B919-07FBE48D546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59" y="2659"/>
              <a:ext cx="182" cy="25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84" name="Line 92">
              <a:extLst>
                <a:ext uri="{FF2B5EF4-FFF2-40B4-BE49-F238E27FC236}">
                  <a16:creationId xmlns:a16="http://schemas.microsoft.com/office/drawing/2014/main" id="{5FF95E71-918A-6E4F-83CC-60DA07C74BC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46" y="2636"/>
              <a:ext cx="204" cy="137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85" name="Line 93">
              <a:extLst>
                <a:ext uri="{FF2B5EF4-FFF2-40B4-BE49-F238E27FC236}">
                  <a16:creationId xmlns:a16="http://schemas.microsoft.com/office/drawing/2014/main" id="{4C37F590-3077-6647-B701-04AF5B35D82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01" y="2568"/>
              <a:ext cx="204" cy="6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86" name="Line 94">
              <a:extLst>
                <a:ext uri="{FF2B5EF4-FFF2-40B4-BE49-F238E27FC236}">
                  <a16:creationId xmlns:a16="http://schemas.microsoft.com/office/drawing/2014/main" id="{925D8CFE-11BE-C04C-A20A-57EC9649185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78" y="2455"/>
              <a:ext cx="159" cy="6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87" name="Line 95">
              <a:extLst>
                <a:ext uri="{FF2B5EF4-FFF2-40B4-BE49-F238E27FC236}">
                  <a16:creationId xmlns:a16="http://schemas.microsoft.com/office/drawing/2014/main" id="{7649D447-1367-B840-AB49-51DA2387559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33" y="2364"/>
              <a:ext cx="158" cy="47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88" name="Line 96">
              <a:extLst>
                <a:ext uri="{FF2B5EF4-FFF2-40B4-BE49-F238E27FC236}">
                  <a16:creationId xmlns:a16="http://schemas.microsoft.com/office/drawing/2014/main" id="{AB30BF27-F4B6-9645-9E37-4BF55E6BD36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10" y="2251"/>
              <a:ext cx="113" cy="2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89" name="Line 97">
              <a:extLst>
                <a:ext uri="{FF2B5EF4-FFF2-40B4-BE49-F238E27FC236}">
                  <a16:creationId xmlns:a16="http://schemas.microsoft.com/office/drawing/2014/main" id="{4D4CD061-22FD-1040-9F9E-1B3E80698DF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10" y="2137"/>
              <a:ext cx="91" cy="2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90" name="Line 98">
              <a:extLst>
                <a:ext uri="{FF2B5EF4-FFF2-40B4-BE49-F238E27FC236}">
                  <a16:creationId xmlns:a16="http://schemas.microsoft.com/office/drawing/2014/main" id="{387FA8D3-D097-8C40-8AFA-FD48D384435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833" y="2025"/>
              <a:ext cx="68" cy="2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91" name="Line 99">
              <a:extLst>
                <a:ext uri="{FF2B5EF4-FFF2-40B4-BE49-F238E27FC236}">
                  <a16:creationId xmlns:a16="http://schemas.microsoft.com/office/drawing/2014/main" id="{E9D03F48-D94F-2346-AE44-0E9BCB8C81A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901" y="1956"/>
              <a:ext cx="45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92" name="Line 100">
              <a:extLst>
                <a:ext uri="{FF2B5EF4-FFF2-40B4-BE49-F238E27FC236}">
                  <a16:creationId xmlns:a16="http://schemas.microsoft.com/office/drawing/2014/main" id="{2DDFD767-4A86-1349-9863-3EB16C1BBD6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513" y="2772"/>
              <a:ext cx="91" cy="29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93" name="Line 101">
              <a:extLst>
                <a:ext uri="{FF2B5EF4-FFF2-40B4-BE49-F238E27FC236}">
                  <a16:creationId xmlns:a16="http://schemas.microsoft.com/office/drawing/2014/main" id="{16C87553-3AC6-6B41-A916-D4D32D1C469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672" y="2772"/>
              <a:ext cx="68" cy="31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94" name="Line 102">
              <a:extLst>
                <a:ext uri="{FF2B5EF4-FFF2-40B4-BE49-F238E27FC236}">
                  <a16:creationId xmlns:a16="http://schemas.microsoft.com/office/drawing/2014/main" id="{45DBF7C5-C5F0-224D-8D45-E99453CCB16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830" y="2772"/>
              <a:ext cx="23" cy="341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95" name="Line 103">
              <a:extLst>
                <a:ext uri="{FF2B5EF4-FFF2-40B4-BE49-F238E27FC236}">
                  <a16:creationId xmlns:a16="http://schemas.microsoft.com/office/drawing/2014/main" id="{6012C2D4-F218-AD4E-9D42-15EFEBFD299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967" y="2727"/>
              <a:ext cx="0" cy="38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96" name="Line 104">
              <a:extLst>
                <a:ext uri="{FF2B5EF4-FFF2-40B4-BE49-F238E27FC236}">
                  <a16:creationId xmlns:a16="http://schemas.microsoft.com/office/drawing/2014/main" id="{C6F42731-8801-4D49-8190-4686C8427AA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80" y="2704"/>
              <a:ext cx="23" cy="40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97" name="Line 105">
              <a:extLst>
                <a:ext uri="{FF2B5EF4-FFF2-40B4-BE49-F238E27FC236}">
                  <a16:creationId xmlns:a16="http://schemas.microsoft.com/office/drawing/2014/main" id="{2DA8A8DF-6C4B-544E-BBED-54493EC263A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48" y="2704"/>
              <a:ext cx="113" cy="36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98" name="Line 106">
              <a:extLst>
                <a:ext uri="{FF2B5EF4-FFF2-40B4-BE49-F238E27FC236}">
                  <a16:creationId xmlns:a16="http://schemas.microsoft.com/office/drawing/2014/main" id="{35830475-B980-6F4F-A867-DD3C144F534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48" y="2704"/>
              <a:ext cx="227" cy="25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99" name="Line 107">
              <a:extLst>
                <a:ext uri="{FF2B5EF4-FFF2-40B4-BE49-F238E27FC236}">
                  <a16:creationId xmlns:a16="http://schemas.microsoft.com/office/drawing/2014/main" id="{D4B695C0-6FF8-904E-A9A3-1620E5113D9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16" y="2704"/>
              <a:ext cx="250" cy="137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300" name="Line 108">
              <a:extLst>
                <a:ext uri="{FF2B5EF4-FFF2-40B4-BE49-F238E27FC236}">
                  <a16:creationId xmlns:a16="http://schemas.microsoft.com/office/drawing/2014/main" id="{746FB9F5-C3C4-7C41-AC0D-0CFF8598222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84" y="2636"/>
              <a:ext cx="227" cy="9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301" name="Line 109">
              <a:extLst>
                <a:ext uri="{FF2B5EF4-FFF2-40B4-BE49-F238E27FC236}">
                  <a16:creationId xmlns:a16="http://schemas.microsoft.com/office/drawing/2014/main" id="{BA89B9BF-534F-C04E-B845-002F39A98C5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375" y="2568"/>
              <a:ext cx="204" cy="4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302" name="Line 110">
              <a:extLst>
                <a:ext uri="{FF2B5EF4-FFF2-40B4-BE49-F238E27FC236}">
                  <a16:creationId xmlns:a16="http://schemas.microsoft.com/office/drawing/2014/main" id="{1F206F42-55D8-AC47-9644-A7357A3D61F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465" y="2432"/>
              <a:ext cx="159" cy="4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303" name="Line 111">
              <a:extLst>
                <a:ext uri="{FF2B5EF4-FFF2-40B4-BE49-F238E27FC236}">
                  <a16:creationId xmlns:a16="http://schemas.microsoft.com/office/drawing/2014/main" id="{5055CC40-DFA9-2F43-A2C5-F5F8DA4A322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511" y="2341"/>
              <a:ext cx="136" cy="2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304" name="Line 112">
              <a:extLst>
                <a:ext uri="{FF2B5EF4-FFF2-40B4-BE49-F238E27FC236}">
                  <a16:creationId xmlns:a16="http://schemas.microsoft.com/office/drawing/2014/main" id="{698E93C4-4106-7A45-9FAC-34130D037AF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556" y="2251"/>
              <a:ext cx="114" cy="1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305" name="Line 113">
              <a:extLst>
                <a:ext uri="{FF2B5EF4-FFF2-40B4-BE49-F238E27FC236}">
                  <a16:creationId xmlns:a16="http://schemas.microsoft.com/office/drawing/2014/main" id="{5D170F2D-AFE6-5148-954E-AE109C096D9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556" y="2115"/>
              <a:ext cx="91" cy="2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306" name="Line 114">
              <a:extLst>
                <a:ext uri="{FF2B5EF4-FFF2-40B4-BE49-F238E27FC236}">
                  <a16:creationId xmlns:a16="http://schemas.microsoft.com/office/drawing/2014/main" id="{DA6EF1B8-0DF3-204C-B066-F6E5882316E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556" y="2024"/>
              <a:ext cx="68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sp>
        <p:nvSpPr>
          <p:cNvPr id="8311" name="Text Box 119">
            <a:extLst>
              <a:ext uri="{FF2B5EF4-FFF2-40B4-BE49-F238E27FC236}">
                <a16:creationId xmlns:a16="http://schemas.microsoft.com/office/drawing/2014/main" id="{0435B321-7F1E-0B4C-A754-1F91FF6B72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6525" y="5265739"/>
            <a:ext cx="4318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b="1"/>
              <a:t>1</a:t>
            </a:r>
            <a:endParaRPr lang="es-ES" altLang="es-CL" b="1"/>
          </a:p>
        </p:txBody>
      </p:sp>
      <p:sp>
        <p:nvSpPr>
          <p:cNvPr id="8312" name="Text Box 120">
            <a:extLst>
              <a:ext uri="{FF2B5EF4-FFF2-40B4-BE49-F238E27FC236}">
                <a16:creationId xmlns:a16="http://schemas.microsoft.com/office/drawing/2014/main" id="{6DD22BA9-F9AB-5E45-BECD-E78717974F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40350" y="5265739"/>
            <a:ext cx="4318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b="1"/>
              <a:t>2</a:t>
            </a:r>
            <a:endParaRPr lang="es-ES" altLang="es-CL" b="1"/>
          </a:p>
        </p:txBody>
      </p:sp>
      <p:sp>
        <p:nvSpPr>
          <p:cNvPr id="8313" name="Text Box 121">
            <a:extLst>
              <a:ext uri="{FF2B5EF4-FFF2-40B4-BE49-F238E27FC236}">
                <a16:creationId xmlns:a16="http://schemas.microsoft.com/office/drawing/2014/main" id="{DA52D7F9-E3A5-5247-A482-02DD4369B2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07450" y="5300664"/>
            <a:ext cx="4318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b="1"/>
              <a:t>3</a:t>
            </a:r>
            <a:endParaRPr lang="es-ES" altLang="es-CL" b="1"/>
          </a:p>
        </p:txBody>
      </p:sp>
      <p:grpSp>
        <p:nvGrpSpPr>
          <p:cNvPr id="8319" name="Group 127">
            <a:extLst>
              <a:ext uri="{FF2B5EF4-FFF2-40B4-BE49-F238E27FC236}">
                <a16:creationId xmlns:a16="http://schemas.microsoft.com/office/drawing/2014/main" id="{DD1FE9CF-A2A3-8C41-AF8B-75A561765C4F}"/>
              </a:ext>
            </a:extLst>
          </p:cNvPr>
          <p:cNvGrpSpPr>
            <a:grpSpLocks/>
          </p:cNvGrpSpPr>
          <p:nvPr/>
        </p:nvGrpSpPr>
        <p:grpSpPr bwMode="auto">
          <a:xfrm>
            <a:off x="4259263" y="2781301"/>
            <a:ext cx="2305050" cy="2195513"/>
            <a:chOff x="1723" y="1752"/>
            <a:chExt cx="1452" cy="1383"/>
          </a:xfrm>
        </p:grpSpPr>
        <p:sp>
          <p:nvSpPr>
            <p:cNvPr id="8242" name="Line 50">
              <a:extLst>
                <a:ext uri="{FF2B5EF4-FFF2-40B4-BE49-F238E27FC236}">
                  <a16:creationId xmlns:a16="http://schemas.microsoft.com/office/drawing/2014/main" id="{9AA80F3C-F42C-F547-9F1C-D0DBD1A17A9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926" y="2681"/>
              <a:ext cx="0" cy="45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43" name="Line 51">
              <a:extLst>
                <a:ext uri="{FF2B5EF4-FFF2-40B4-BE49-F238E27FC236}">
                  <a16:creationId xmlns:a16="http://schemas.microsoft.com/office/drawing/2014/main" id="{5F8DCF51-7CA0-134F-91A1-4BAFD6E414A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835" y="2681"/>
              <a:ext cx="0" cy="45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44" name="Line 52">
              <a:extLst>
                <a:ext uri="{FF2B5EF4-FFF2-40B4-BE49-F238E27FC236}">
                  <a16:creationId xmlns:a16="http://schemas.microsoft.com/office/drawing/2014/main" id="{F4B07CC6-7A3C-0349-BACB-1BFB8D2E796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744" y="2681"/>
              <a:ext cx="0" cy="45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45" name="Line 53">
              <a:extLst>
                <a:ext uri="{FF2B5EF4-FFF2-40B4-BE49-F238E27FC236}">
                  <a16:creationId xmlns:a16="http://schemas.microsoft.com/office/drawing/2014/main" id="{3F036C9D-982E-D440-8E59-60A65B7E4E2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653" y="2681"/>
              <a:ext cx="0" cy="45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46" name="Line 54">
              <a:extLst>
                <a:ext uri="{FF2B5EF4-FFF2-40B4-BE49-F238E27FC236}">
                  <a16:creationId xmlns:a16="http://schemas.microsoft.com/office/drawing/2014/main" id="{1D705E8A-D922-404E-977D-923A7B7D326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563" y="2681"/>
              <a:ext cx="0" cy="45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47" name="Line 55">
              <a:extLst>
                <a:ext uri="{FF2B5EF4-FFF2-40B4-BE49-F238E27FC236}">
                  <a16:creationId xmlns:a16="http://schemas.microsoft.com/office/drawing/2014/main" id="{D992943F-6632-E64D-9CED-177784E99D1C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472" y="2681"/>
              <a:ext cx="0" cy="431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48" name="Line 56">
              <a:extLst>
                <a:ext uri="{FF2B5EF4-FFF2-40B4-BE49-F238E27FC236}">
                  <a16:creationId xmlns:a16="http://schemas.microsoft.com/office/drawing/2014/main" id="{FC56C334-8804-CD44-A4D4-42A855B9860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381" y="2681"/>
              <a:ext cx="0" cy="431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49" name="Line 57">
              <a:extLst>
                <a:ext uri="{FF2B5EF4-FFF2-40B4-BE49-F238E27FC236}">
                  <a16:creationId xmlns:a16="http://schemas.microsoft.com/office/drawing/2014/main" id="{08018D99-D7F3-0D4E-BA1C-61DE454FF26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290" y="2681"/>
              <a:ext cx="1" cy="40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50" name="Line 58">
              <a:extLst>
                <a:ext uri="{FF2B5EF4-FFF2-40B4-BE49-F238E27FC236}">
                  <a16:creationId xmlns:a16="http://schemas.microsoft.com/office/drawing/2014/main" id="{BECD3730-F0F3-3E40-B840-42E84882821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199" y="2681"/>
              <a:ext cx="1" cy="40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51" name="Line 59">
              <a:extLst>
                <a:ext uri="{FF2B5EF4-FFF2-40B4-BE49-F238E27FC236}">
                  <a16:creationId xmlns:a16="http://schemas.microsoft.com/office/drawing/2014/main" id="{297C0875-FE47-E741-A487-0D03257846E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87" y="2680"/>
              <a:ext cx="0" cy="40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52" name="Line 60">
              <a:extLst>
                <a:ext uri="{FF2B5EF4-FFF2-40B4-BE49-F238E27FC236}">
                  <a16:creationId xmlns:a16="http://schemas.microsoft.com/office/drawing/2014/main" id="{AC5687DA-8964-A440-BB23-3356108321E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996" y="2659"/>
              <a:ext cx="0" cy="40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53" name="Line 61">
              <a:extLst>
                <a:ext uri="{FF2B5EF4-FFF2-40B4-BE49-F238E27FC236}">
                  <a16:creationId xmlns:a16="http://schemas.microsoft.com/office/drawing/2014/main" id="{1C152B9C-75B8-5C40-B807-B304F8448F4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905" y="2681"/>
              <a:ext cx="0" cy="38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54" name="Line 62">
              <a:extLst>
                <a:ext uri="{FF2B5EF4-FFF2-40B4-BE49-F238E27FC236}">
                  <a16:creationId xmlns:a16="http://schemas.microsoft.com/office/drawing/2014/main" id="{B7AF6369-313A-E744-A4F9-BE022EF393F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860" y="2953"/>
              <a:ext cx="385" cy="91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55" name="Line 63">
              <a:extLst>
                <a:ext uri="{FF2B5EF4-FFF2-40B4-BE49-F238E27FC236}">
                  <a16:creationId xmlns:a16="http://schemas.microsoft.com/office/drawing/2014/main" id="{8A0D04B6-7447-5F4E-86E3-E5A8552B791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837" y="2840"/>
              <a:ext cx="363" cy="91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57" name="Line 65">
              <a:extLst>
                <a:ext uri="{FF2B5EF4-FFF2-40B4-BE49-F238E27FC236}">
                  <a16:creationId xmlns:a16="http://schemas.microsoft.com/office/drawing/2014/main" id="{F8BFD62D-4C73-B440-9EA8-882E9C357B8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837" y="2726"/>
              <a:ext cx="295" cy="6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58" name="Line 66">
              <a:extLst>
                <a:ext uri="{FF2B5EF4-FFF2-40B4-BE49-F238E27FC236}">
                  <a16:creationId xmlns:a16="http://schemas.microsoft.com/office/drawing/2014/main" id="{F52DA4EE-4D36-8544-AC33-77B572B2B41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814" y="2590"/>
              <a:ext cx="250" cy="6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59" name="Line 67">
              <a:extLst>
                <a:ext uri="{FF2B5EF4-FFF2-40B4-BE49-F238E27FC236}">
                  <a16:creationId xmlns:a16="http://schemas.microsoft.com/office/drawing/2014/main" id="{CA28F2A6-B61C-614E-9059-CE66C8A44C0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792" y="2477"/>
              <a:ext cx="227" cy="6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60" name="Line 68">
              <a:extLst>
                <a:ext uri="{FF2B5EF4-FFF2-40B4-BE49-F238E27FC236}">
                  <a16:creationId xmlns:a16="http://schemas.microsoft.com/office/drawing/2014/main" id="{9EAF2D2E-7041-5E4C-AE89-B995DB43DAF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792" y="2386"/>
              <a:ext cx="181" cy="4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61" name="Line 69">
              <a:extLst>
                <a:ext uri="{FF2B5EF4-FFF2-40B4-BE49-F238E27FC236}">
                  <a16:creationId xmlns:a16="http://schemas.microsoft.com/office/drawing/2014/main" id="{55A13115-C325-1F43-A28C-55547174A09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769" y="2273"/>
              <a:ext cx="159" cy="4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62" name="Line 70">
              <a:extLst>
                <a:ext uri="{FF2B5EF4-FFF2-40B4-BE49-F238E27FC236}">
                  <a16:creationId xmlns:a16="http://schemas.microsoft.com/office/drawing/2014/main" id="{04D3C532-D1D6-AF4F-9548-E56A245E89A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769" y="2182"/>
              <a:ext cx="114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63" name="Line 71">
              <a:extLst>
                <a:ext uri="{FF2B5EF4-FFF2-40B4-BE49-F238E27FC236}">
                  <a16:creationId xmlns:a16="http://schemas.microsoft.com/office/drawing/2014/main" id="{4BD62FA1-8E30-594B-9C71-093DBE9F480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746" y="2069"/>
              <a:ext cx="91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64" name="Line 72">
              <a:extLst>
                <a:ext uri="{FF2B5EF4-FFF2-40B4-BE49-F238E27FC236}">
                  <a16:creationId xmlns:a16="http://schemas.microsoft.com/office/drawing/2014/main" id="{8F32A640-BC1C-4140-9E23-7CAC8FB462E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724" y="1955"/>
              <a:ext cx="68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65" name="Line 73">
              <a:extLst>
                <a:ext uri="{FF2B5EF4-FFF2-40B4-BE49-F238E27FC236}">
                  <a16:creationId xmlns:a16="http://schemas.microsoft.com/office/drawing/2014/main" id="{36BD9F7E-085B-DE44-AD99-9B55192F36D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654" y="2999"/>
              <a:ext cx="317" cy="4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67" name="Line 75">
              <a:extLst>
                <a:ext uri="{FF2B5EF4-FFF2-40B4-BE49-F238E27FC236}">
                  <a16:creationId xmlns:a16="http://schemas.microsoft.com/office/drawing/2014/main" id="{DA96E608-90A8-BB45-829B-50CE28C9801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722" y="2862"/>
              <a:ext cx="249" cy="4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68" name="Line 76">
              <a:extLst>
                <a:ext uri="{FF2B5EF4-FFF2-40B4-BE49-F238E27FC236}">
                  <a16:creationId xmlns:a16="http://schemas.microsoft.com/office/drawing/2014/main" id="{4CFF8CA7-6D98-D647-AD48-FD1BADD103F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767" y="2749"/>
              <a:ext cx="226" cy="4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69" name="Line 77">
              <a:extLst>
                <a:ext uri="{FF2B5EF4-FFF2-40B4-BE49-F238E27FC236}">
                  <a16:creationId xmlns:a16="http://schemas.microsoft.com/office/drawing/2014/main" id="{FBDBF23B-DAE6-E045-9483-392A5C376D4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812" y="2636"/>
              <a:ext cx="204" cy="4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70" name="Line 78">
              <a:extLst>
                <a:ext uri="{FF2B5EF4-FFF2-40B4-BE49-F238E27FC236}">
                  <a16:creationId xmlns:a16="http://schemas.microsoft.com/office/drawing/2014/main" id="{6EB71616-0E7D-8A43-9529-AF3CA93CE32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858" y="2545"/>
              <a:ext cx="181" cy="4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71" name="Line 79">
              <a:extLst>
                <a:ext uri="{FF2B5EF4-FFF2-40B4-BE49-F238E27FC236}">
                  <a16:creationId xmlns:a16="http://schemas.microsoft.com/office/drawing/2014/main" id="{B2839CF7-6C09-6C46-93D6-20515DFCB3D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903" y="2454"/>
              <a:ext cx="158" cy="4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72" name="Line 80">
              <a:extLst>
                <a:ext uri="{FF2B5EF4-FFF2-40B4-BE49-F238E27FC236}">
                  <a16:creationId xmlns:a16="http://schemas.microsoft.com/office/drawing/2014/main" id="{9F25B3DC-3DE6-EF4B-9A0E-E0EFD8C090E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948" y="2341"/>
              <a:ext cx="136" cy="4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73" name="Line 81">
              <a:extLst>
                <a:ext uri="{FF2B5EF4-FFF2-40B4-BE49-F238E27FC236}">
                  <a16:creationId xmlns:a16="http://schemas.microsoft.com/office/drawing/2014/main" id="{47E6BC95-8F20-5E45-AC98-63BB1C7FFE4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016" y="2137"/>
              <a:ext cx="91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74" name="Line 82">
              <a:extLst>
                <a:ext uri="{FF2B5EF4-FFF2-40B4-BE49-F238E27FC236}">
                  <a16:creationId xmlns:a16="http://schemas.microsoft.com/office/drawing/2014/main" id="{A9ADA65C-EFCA-2B4B-B0B0-E25A97D8EDB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060" y="2001"/>
              <a:ext cx="69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75" name="Line 83">
              <a:extLst>
                <a:ext uri="{FF2B5EF4-FFF2-40B4-BE49-F238E27FC236}">
                  <a16:creationId xmlns:a16="http://schemas.microsoft.com/office/drawing/2014/main" id="{B042052A-FC0A-DB46-A3B7-40D3DF13764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083" y="1888"/>
              <a:ext cx="69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76" name="Line 84">
              <a:extLst>
                <a:ext uri="{FF2B5EF4-FFF2-40B4-BE49-F238E27FC236}">
                  <a16:creationId xmlns:a16="http://schemas.microsoft.com/office/drawing/2014/main" id="{1FF1EF7D-2A8B-F34A-950D-4F778478274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724" y="1842"/>
              <a:ext cx="45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77" name="Line 85">
              <a:extLst>
                <a:ext uri="{FF2B5EF4-FFF2-40B4-BE49-F238E27FC236}">
                  <a16:creationId xmlns:a16="http://schemas.microsoft.com/office/drawing/2014/main" id="{F05E9A20-4BCD-BD46-B710-AF0847E3AFD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128" y="1774"/>
              <a:ext cx="47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317" name="Line 125">
              <a:extLst>
                <a:ext uri="{FF2B5EF4-FFF2-40B4-BE49-F238E27FC236}">
                  <a16:creationId xmlns:a16="http://schemas.microsoft.com/office/drawing/2014/main" id="{88080F20-08E3-8246-A998-88DD38A159A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971" y="2251"/>
              <a:ext cx="113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318" name="Line 126">
              <a:extLst>
                <a:ext uri="{FF2B5EF4-FFF2-40B4-BE49-F238E27FC236}">
                  <a16:creationId xmlns:a16="http://schemas.microsoft.com/office/drawing/2014/main" id="{0402A12E-9850-7542-BCFA-DA984F00680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723" y="1752"/>
              <a:ext cx="45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 animBg="1"/>
      <p:bldP spid="8311" grpId="0"/>
      <p:bldP spid="8312" grpId="0"/>
      <p:bldP spid="83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id="{65482DD2-F4C3-4F5F-9AE9-81CEC978ECA7}"/>
              </a:ext>
            </a:extLst>
          </p:cNvPr>
          <p:cNvGrpSpPr/>
          <p:nvPr/>
        </p:nvGrpSpPr>
        <p:grpSpPr>
          <a:xfrm>
            <a:off x="7581193" y="2172945"/>
            <a:ext cx="3391270" cy="2920754"/>
            <a:chOff x="4400363" y="2476869"/>
            <a:chExt cx="3391270" cy="2920754"/>
          </a:xfrm>
        </p:grpSpPr>
        <p:sp>
          <p:nvSpPr>
            <p:cNvPr id="6" name="Cerrar corchete 5">
              <a:extLst>
                <a:ext uri="{FF2B5EF4-FFF2-40B4-BE49-F238E27FC236}">
                  <a16:creationId xmlns:a16="http://schemas.microsoft.com/office/drawing/2014/main" id="{9C78FE1F-7C71-4117-99B0-1F7403199871}"/>
                </a:ext>
              </a:extLst>
            </p:cNvPr>
            <p:cNvSpPr/>
            <p:nvPr/>
          </p:nvSpPr>
          <p:spPr>
            <a:xfrm>
              <a:off x="6095998" y="2476870"/>
              <a:ext cx="1695635" cy="2920753"/>
            </a:xfrm>
            <a:prstGeom prst="rightBracket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7" name="Cerrar corchete 6">
              <a:extLst>
                <a:ext uri="{FF2B5EF4-FFF2-40B4-BE49-F238E27FC236}">
                  <a16:creationId xmlns:a16="http://schemas.microsoft.com/office/drawing/2014/main" id="{4FB98F9A-EE72-4053-8F49-550E512F1FB3}"/>
                </a:ext>
              </a:extLst>
            </p:cNvPr>
            <p:cNvSpPr/>
            <p:nvPr/>
          </p:nvSpPr>
          <p:spPr>
            <a:xfrm flipH="1">
              <a:off x="4400363" y="2476869"/>
              <a:ext cx="1695635" cy="2920753"/>
            </a:xfrm>
            <a:prstGeom prst="rightBracket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cxnSp>
          <p:nvCxnSpPr>
            <p:cNvPr id="8" name="Conector recto 7">
              <a:extLst>
                <a:ext uri="{FF2B5EF4-FFF2-40B4-BE49-F238E27FC236}">
                  <a16:creationId xmlns:a16="http://schemas.microsoft.com/office/drawing/2014/main" id="{B1D10805-7C30-4668-ACED-85B9EB42E49C}"/>
                </a:ext>
              </a:extLst>
            </p:cNvPr>
            <p:cNvCxnSpPr/>
            <p:nvPr/>
          </p:nvCxnSpPr>
          <p:spPr>
            <a:xfrm>
              <a:off x="4400363" y="4199142"/>
              <a:ext cx="3391270" cy="0"/>
            </a:xfrm>
            <a:prstGeom prst="line">
              <a:avLst/>
            </a:prstGeom>
            <a:ln w="1905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5" name="CuadroTexto 54">
            <a:extLst>
              <a:ext uri="{FF2B5EF4-FFF2-40B4-BE49-F238E27FC236}">
                <a16:creationId xmlns:a16="http://schemas.microsoft.com/office/drawing/2014/main" id="{2D5E8E27-6579-405A-B1B1-44E83A15988B}"/>
              </a:ext>
            </a:extLst>
          </p:cNvPr>
          <p:cNvSpPr txBox="1"/>
          <p:nvPr/>
        </p:nvSpPr>
        <p:spPr>
          <a:xfrm>
            <a:off x="812150" y="1740284"/>
            <a:ext cx="575708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¿Cómo expresamos las fuerzas que ejerce el líquido?</a:t>
            </a:r>
          </a:p>
          <a:p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Observemos por capa.</a:t>
            </a:r>
          </a:p>
          <a:p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Clr>
                <a:schemeClr val="accent1"/>
              </a:buClr>
              <a:buAutoNum type="arabicPeriod"/>
            </a:pP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superficie</a:t>
            </a:r>
          </a:p>
          <a:p>
            <a:pPr marL="457200" indent="-457200">
              <a:buClr>
                <a:schemeClr val="accent1"/>
              </a:buClr>
              <a:buAutoNum type="arabicPeriod"/>
            </a:pPr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Clr>
                <a:schemeClr val="accent1"/>
              </a:buClr>
              <a:buAutoNum type="arabicPeriod"/>
            </a:pPr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Clr>
                <a:schemeClr val="accent1"/>
              </a:buClr>
              <a:buAutoNum type="arabicPeriod"/>
            </a:pPr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6" name="Título 1">
            <a:extLst>
              <a:ext uri="{FF2B5EF4-FFF2-40B4-BE49-F238E27FC236}">
                <a16:creationId xmlns:a16="http://schemas.microsoft.com/office/drawing/2014/main" id="{A9991011-01AC-47B5-9D91-653F725041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976" y="73944"/>
            <a:ext cx="10871200" cy="990600"/>
          </a:xfrm>
        </p:spPr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Presión de los fluidos</a:t>
            </a:r>
          </a:p>
        </p:txBody>
      </p:sp>
      <p:grpSp>
        <p:nvGrpSpPr>
          <p:cNvPr id="17" name="Grupo 16">
            <a:extLst>
              <a:ext uri="{FF2B5EF4-FFF2-40B4-BE49-F238E27FC236}">
                <a16:creationId xmlns:a16="http://schemas.microsoft.com/office/drawing/2014/main" id="{5929D4B5-97F3-41F2-B989-9EA4F34F0829}"/>
              </a:ext>
            </a:extLst>
          </p:cNvPr>
          <p:cNvGrpSpPr/>
          <p:nvPr/>
        </p:nvGrpSpPr>
        <p:grpSpPr>
          <a:xfrm>
            <a:off x="7910006" y="2564829"/>
            <a:ext cx="1537763" cy="1260625"/>
            <a:chOff x="2912047" y="4683685"/>
            <a:chExt cx="1537763" cy="1260625"/>
          </a:xfrm>
        </p:grpSpPr>
        <p:sp>
          <p:nvSpPr>
            <p:cNvPr id="2" name="Rectángulo 1">
              <a:extLst>
                <a:ext uri="{FF2B5EF4-FFF2-40B4-BE49-F238E27FC236}">
                  <a16:creationId xmlns:a16="http://schemas.microsoft.com/office/drawing/2014/main" id="{CDB8F18B-7527-467A-98AB-C3B8022D5F1D}"/>
                </a:ext>
              </a:extLst>
            </p:cNvPr>
            <p:cNvSpPr/>
            <p:nvPr/>
          </p:nvSpPr>
          <p:spPr>
            <a:xfrm>
              <a:off x="2912047" y="4683685"/>
              <a:ext cx="1096055" cy="3462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dirty="0">
                  <a:solidFill>
                    <a:schemeClr val="accent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Superficie A</a:t>
              </a:r>
            </a:p>
          </p:txBody>
        </p:sp>
        <p:cxnSp>
          <p:nvCxnSpPr>
            <p:cNvPr id="16" name="Conector recto de flecha 15">
              <a:extLst>
                <a:ext uri="{FF2B5EF4-FFF2-40B4-BE49-F238E27FC236}">
                  <a16:creationId xmlns:a16="http://schemas.microsoft.com/office/drawing/2014/main" id="{6F45CA3E-5629-4956-B565-196E13330157}"/>
                </a:ext>
              </a:extLst>
            </p:cNvPr>
            <p:cNvCxnSpPr/>
            <p:nvPr/>
          </p:nvCxnSpPr>
          <p:spPr>
            <a:xfrm>
              <a:off x="3535410" y="5029910"/>
              <a:ext cx="914400" cy="91440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upo 23">
            <a:extLst>
              <a:ext uri="{FF2B5EF4-FFF2-40B4-BE49-F238E27FC236}">
                <a16:creationId xmlns:a16="http://schemas.microsoft.com/office/drawing/2014/main" id="{4BBBF597-F6ED-4963-A390-31D4E1129639}"/>
              </a:ext>
            </a:extLst>
          </p:cNvPr>
          <p:cNvGrpSpPr/>
          <p:nvPr/>
        </p:nvGrpSpPr>
        <p:grpSpPr>
          <a:xfrm>
            <a:off x="7296027" y="3171446"/>
            <a:ext cx="3559884" cy="877660"/>
            <a:chOff x="7296027" y="3171446"/>
            <a:chExt cx="3559884" cy="877660"/>
          </a:xfrm>
        </p:grpSpPr>
        <p:grpSp>
          <p:nvGrpSpPr>
            <p:cNvPr id="36" name="Grupo 35">
              <a:extLst>
                <a:ext uri="{FF2B5EF4-FFF2-40B4-BE49-F238E27FC236}">
                  <a16:creationId xmlns:a16="http://schemas.microsoft.com/office/drawing/2014/main" id="{4D6BE6D7-291F-4141-BB03-38B420196733}"/>
                </a:ext>
              </a:extLst>
            </p:cNvPr>
            <p:cNvGrpSpPr/>
            <p:nvPr/>
          </p:nvGrpSpPr>
          <p:grpSpPr>
            <a:xfrm>
              <a:off x="7692165" y="3171446"/>
              <a:ext cx="3163746" cy="654008"/>
              <a:chOff x="5091008" y="3227014"/>
              <a:chExt cx="3163746" cy="654008"/>
            </a:xfrm>
          </p:grpSpPr>
          <p:grpSp>
            <p:nvGrpSpPr>
              <p:cNvPr id="33" name="Grupo 32">
                <a:extLst>
                  <a:ext uri="{FF2B5EF4-FFF2-40B4-BE49-F238E27FC236}">
                    <a16:creationId xmlns:a16="http://schemas.microsoft.com/office/drawing/2014/main" id="{434690C6-DE37-41F7-A54A-49DD0E954BB3}"/>
                  </a:ext>
                </a:extLst>
              </p:cNvPr>
              <p:cNvGrpSpPr/>
              <p:nvPr/>
            </p:nvGrpSpPr>
            <p:grpSpPr>
              <a:xfrm>
                <a:off x="5091008" y="3534792"/>
                <a:ext cx="3163746" cy="346230"/>
                <a:chOff x="5091008" y="3534792"/>
                <a:chExt cx="3163746" cy="346230"/>
              </a:xfrm>
            </p:grpSpPr>
            <p:cxnSp>
              <p:nvCxnSpPr>
                <p:cNvPr id="14" name="Conector recto de flecha 13">
                  <a:extLst>
                    <a:ext uri="{FF2B5EF4-FFF2-40B4-BE49-F238E27FC236}">
                      <a16:creationId xmlns:a16="http://schemas.microsoft.com/office/drawing/2014/main" id="{A8A6F833-F8DF-4BD2-8BDE-63C8D812796E}"/>
                    </a:ext>
                  </a:extLst>
                </p:cNvPr>
                <p:cNvCxnSpPr/>
                <p:nvPr/>
              </p:nvCxnSpPr>
              <p:spPr>
                <a:xfrm>
                  <a:off x="6893512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15" name="Conector recto de flecha 14">
                  <a:extLst>
                    <a:ext uri="{FF2B5EF4-FFF2-40B4-BE49-F238E27FC236}">
                      <a16:creationId xmlns:a16="http://schemas.microsoft.com/office/drawing/2014/main" id="{95F07573-BD35-4DDA-A734-AA19C5EEC3FB}"/>
                    </a:ext>
                  </a:extLst>
                </p:cNvPr>
                <p:cNvCxnSpPr/>
                <p:nvPr/>
              </p:nvCxnSpPr>
              <p:spPr>
                <a:xfrm>
                  <a:off x="7116933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19" name="Conector recto de flecha 18">
                  <a:extLst>
                    <a:ext uri="{FF2B5EF4-FFF2-40B4-BE49-F238E27FC236}">
                      <a16:creationId xmlns:a16="http://schemas.microsoft.com/office/drawing/2014/main" id="{9F34B5E7-7E82-4FA5-B81A-42C71B5A8B58}"/>
                    </a:ext>
                  </a:extLst>
                </p:cNvPr>
                <p:cNvCxnSpPr/>
                <p:nvPr/>
              </p:nvCxnSpPr>
              <p:spPr>
                <a:xfrm>
                  <a:off x="7347753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0" name="Conector recto de flecha 19">
                  <a:extLst>
                    <a:ext uri="{FF2B5EF4-FFF2-40B4-BE49-F238E27FC236}">
                      <a16:creationId xmlns:a16="http://schemas.microsoft.com/office/drawing/2014/main" id="{3A4C882E-D9BC-4B1A-9D3B-95A5F04E8D81}"/>
                    </a:ext>
                  </a:extLst>
                </p:cNvPr>
                <p:cNvCxnSpPr/>
                <p:nvPr/>
              </p:nvCxnSpPr>
              <p:spPr>
                <a:xfrm>
                  <a:off x="7571174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1" name="Conector recto de flecha 20">
                  <a:extLst>
                    <a:ext uri="{FF2B5EF4-FFF2-40B4-BE49-F238E27FC236}">
                      <a16:creationId xmlns:a16="http://schemas.microsoft.com/office/drawing/2014/main" id="{6EC27B81-7C4E-44E3-A884-E98DC533617F}"/>
                    </a:ext>
                  </a:extLst>
                </p:cNvPr>
                <p:cNvCxnSpPr/>
                <p:nvPr/>
              </p:nvCxnSpPr>
              <p:spPr>
                <a:xfrm>
                  <a:off x="7800513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2" name="Conector recto de flecha 21">
                  <a:extLst>
                    <a:ext uri="{FF2B5EF4-FFF2-40B4-BE49-F238E27FC236}">
                      <a16:creationId xmlns:a16="http://schemas.microsoft.com/office/drawing/2014/main" id="{5699BF23-EDE2-4133-BEF7-15E5397B198C}"/>
                    </a:ext>
                  </a:extLst>
                </p:cNvPr>
                <p:cNvCxnSpPr/>
                <p:nvPr/>
              </p:nvCxnSpPr>
              <p:spPr>
                <a:xfrm>
                  <a:off x="8023934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3" name="Conector recto de flecha 22">
                  <a:extLst>
                    <a:ext uri="{FF2B5EF4-FFF2-40B4-BE49-F238E27FC236}">
                      <a16:creationId xmlns:a16="http://schemas.microsoft.com/office/drawing/2014/main" id="{5176729B-E136-4670-A445-6B34E09CD6C5}"/>
                    </a:ext>
                  </a:extLst>
                </p:cNvPr>
                <p:cNvCxnSpPr/>
                <p:nvPr/>
              </p:nvCxnSpPr>
              <p:spPr>
                <a:xfrm>
                  <a:off x="8254754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5" name="Conector recto de flecha 24">
                  <a:extLst>
                    <a:ext uri="{FF2B5EF4-FFF2-40B4-BE49-F238E27FC236}">
                      <a16:creationId xmlns:a16="http://schemas.microsoft.com/office/drawing/2014/main" id="{C7B9D3C3-17EC-4890-AE46-4F0E75D548A4}"/>
                    </a:ext>
                  </a:extLst>
                </p:cNvPr>
                <p:cNvCxnSpPr/>
                <p:nvPr/>
              </p:nvCxnSpPr>
              <p:spPr>
                <a:xfrm>
                  <a:off x="5091008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Conector recto de flecha 25">
                  <a:extLst>
                    <a:ext uri="{FF2B5EF4-FFF2-40B4-BE49-F238E27FC236}">
                      <a16:creationId xmlns:a16="http://schemas.microsoft.com/office/drawing/2014/main" id="{5B0F1F7F-E6B4-47C5-A442-22702CE5FB08}"/>
                    </a:ext>
                  </a:extLst>
                </p:cNvPr>
                <p:cNvCxnSpPr/>
                <p:nvPr/>
              </p:nvCxnSpPr>
              <p:spPr>
                <a:xfrm>
                  <a:off x="5314429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Conector recto de flecha 26">
                  <a:extLst>
                    <a:ext uri="{FF2B5EF4-FFF2-40B4-BE49-F238E27FC236}">
                      <a16:creationId xmlns:a16="http://schemas.microsoft.com/office/drawing/2014/main" id="{44CDBBB8-90A5-4A26-A1BC-C622AF1B7B0F}"/>
                    </a:ext>
                  </a:extLst>
                </p:cNvPr>
                <p:cNvCxnSpPr/>
                <p:nvPr/>
              </p:nvCxnSpPr>
              <p:spPr>
                <a:xfrm>
                  <a:off x="5545249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Conector recto de flecha 27">
                  <a:extLst>
                    <a:ext uri="{FF2B5EF4-FFF2-40B4-BE49-F238E27FC236}">
                      <a16:creationId xmlns:a16="http://schemas.microsoft.com/office/drawing/2014/main" id="{1D5D75A7-AD15-4A51-9899-7DDA98214653}"/>
                    </a:ext>
                  </a:extLst>
                </p:cNvPr>
                <p:cNvCxnSpPr/>
                <p:nvPr/>
              </p:nvCxnSpPr>
              <p:spPr>
                <a:xfrm>
                  <a:off x="5768670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Conector recto de flecha 28">
                  <a:extLst>
                    <a:ext uri="{FF2B5EF4-FFF2-40B4-BE49-F238E27FC236}">
                      <a16:creationId xmlns:a16="http://schemas.microsoft.com/office/drawing/2014/main" id="{3BEF5ABF-205E-4756-A5BE-4C136296D346}"/>
                    </a:ext>
                  </a:extLst>
                </p:cNvPr>
                <p:cNvCxnSpPr/>
                <p:nvPr/>
              </p:nvCxnSpPr>
              <p:spPr>
                <a:xfrm>
                  <a:off x="5998009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30" name="Conector recto de flecha 29">
                  <a:extLst>
                    <a:ext uri="{FF2B5EF4-FFF2-40B4-BE49-F238E27FC236}">
                      <a16:creationId xmlns:a16="http://schemas.microsoft.com/office/drawing/2014/main" id="{E45083B3-42A8-4AC3-98AB-A995570C93AF}"/>
                    </a:ext>
                  </a:extLst>
                </p:cNvPr>
                <p:cNvCxnSpPr/>
                <p:nvPr/>
              </p:nvCxnSpPr>
              <p:spPr>
                <a:xfrm>
                  <a:off x="6221430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31" name="Conector recto de flecha 30">
                  <a:extLst>
                    <a:ext uri="{FF2B5EF4-FFF2-40B4-BE49-F238E27FC236}">
                      <a16:creationId xmlns:a16="http://schemas.microsoft.com/office/drawing/2014/main" id="{C961410B-5208-4815-9931-3A60319F06A0}"/>
                    </a:ext>
                  </a:extLst>
                </p:cNvPr>
                <p:cNvCxnSpPr/>
                <p:nvPr/>
              </p:nvCxnSpPr>
              <p:spPr>
                <a:xfrm>
                  <a:off x="6452250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32" name="Conector recto de flecha 31">
                  <a:extLst>
                    <a:ext uri="{FF2B5EF4-FFF2-40B4-BE49-F238E27FC236}">
                      <a16:creationId xmlns:a16="http://schemas.microsoft.com/office/drawing/2014/main" id="{F506C206-F9C4-42AA-8637-E64BA0D3A955}"/>
                    </a:ext>
                  </a:extLst>
                </p:cNvPr>
                <p:cNvCxnSpPr/>
                <p:nvPr/>
              </p:nvCxnSpPr>
              <p:spPr>
                <a:xfrm>
                  <a:off x="6675671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4" name="CuadroTexto 33">
                <a:extLst>
                  <a:ext uri="{FF2B5EF4-FFF2-40B4-BE49-F238E27FC236}">
                    <a16:creationId xmlns:a16="http://schemas.microsoft.com/office/drawing/2014/main" id="{F0144DB7-52B9-435A-8A45-48B839CB34E5}"/>
                  </a:ext>
                </a:extLst>
              </p:cNvPr>
              <p:cNvSpPr txBox="1"/>
              <p:nvPr/>
            </p:nvSpPr>
            <p:spPr>
              <a:xfrm>
                <a:off x="5792257" y="3227014"/>
                <a:ext cx="163698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CL" dirty="0">
                    <a:solidFill>
                      <a:schemeClr val="accent5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Presión atmosférica</a:t>
                </a:r>
              </a:p>
            </p:txBody>
          </p:sp>
        </p:grpSp>
        <p:sp>
          <p:nvSpPr>
            <p:cNvPr id="18" name="CuadroTexto 17">
              <a:extLst>
                <a:ext uri="{FF2B5EF4-FFF2-40B4-BE49-F238E27FC236}">
                  <a16:creationId xmlns:a16="http://schemas.microsoft.com/office/drawing/2014/main" id="{6C5BB90D-C2A7-49C4-8D63-8F6A588C8898}"/>
                </a:ext>
              </a:extLst>
            </p:cNvPr>
            <p:cNvSpPr txBox="1"/>
            <p:nvPr/>
          </p:nvSpPr>
          <p:spPr>
            <a:xfrm>
              <a:off x="7296027" y="3741329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</a:t>
              </a:r>
            </a:p>
          </p:txBody>
        </p:sp>
      </p:grpSp>
      <p:sp>
        <p:nvSpPr>
          <p:cNvPr id="3" name="Rectángulo 2">
            <a:extLst>
              <a:ext uri="{FF2B5EF4-FFF2-40B4-BE49-F238E27FC236}">
                <a16:creationId xmlns:a16="http://schemas.microsoft.com/office/drawing/2014/main" id="{2792B3CA-DB58-4F92-A000-1824098C6821}"/>
              </a:ext>
            </a:extLst>
          </p:cNvPr>
          <p:cNvSpPr/>
          <p:nvPr/>
        </p:nvSpPr>
        <p:spPr>
          <a:xfrm>
            <a:off x="7457242" y="1950785"/>
            <a:ext cx="3622090" cy="3462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395294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1" y="277813"/>
            <a:ext cx="7813675" cy="919162"/>
          </a:xfrm>
        </p:spPr>
        <p:txBody>
          <a:bodyPr/>
          <a:lstStyle/>
          <a:p>
            <a:pPr eaLnBrk="1" hangingPunct="1"/>
            <a:r>
              <a:rPr lang="es-ES_tradnl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Presión </a:t>
            </a:r>
            <a:r>
              <a:rPr lang="es-ES_tradnl" sz="4000" dirty="0" err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atomosférica</a:t>
            </a:r>
            <a:endParaRPr lang="es-ES_tradnl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42019" name="Rectangle 3"/>
          <p:cNvSpPr>
            <a:spLocks noChangeArrowheads="1"/>
          </p:cNvSpPr>
          <p:nvPr/>
        </p:nvSpPr>
        <p:spPr bwMode="auto">
          <a:xfrm>
            <a:off x="1847850" y="1557338"/>
            <a:ext cx="8686800" cy="4081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</a:t>
            </a:r>
            <a:r>
              <a:rPr lang="es-CL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Sistema Internacional: 101300 [Pa]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400" i="1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Medidas a nivel del mar.</a:t>
            </a:r>
            <a:endParaRPr lang="en-US" sz="2400" i="1" dirty="0">
              <a:solidFill>
                <a:schemeClr val="accent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400" dirty="0">
              <a:solidFill>
                <a:schemeClr val="accent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RELACI</a:t>
            </a:r>
            <a:r>
              <a:rPr lang="en-US" altLang="ja-JP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ea typeface="ＭＳ Ｐゴシック" pitchFamily="52" charset="-128"/>
                <a:cs typeface="Arial" charset="0"/>
              </a:rPr>
              <a:t>ÓN ENTRE ALGUNAS UNIDADES DE PRESIÓN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altLang="ja-JP" sz="2400" b="1" dirty="0">
              <a:solidFill>
                <a:schemeClr val="accent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ea typeface="ＭＳ Ｐゴシック" pitchFamily="52" charset="-128"/>
              <a:cs typeface="Arial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1 [atm] = 760 [torr]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1 [atm] =76 [cm Hg]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1 [mm Hg] = 133 [</a:t>
            </a:r>
            <a:r>
              <a:rPr lang="es-CL" sz="2400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Pa</a:t>
            </a:r>
            <a:r>
              <a:rPr lang="es-CL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]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1 [</a:t>
            </a:r>
            <a:r>
              <a:rPr lang="es-CL" sz="2400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Pa</a:t>
            </a:r>
            <a:r>
              <a:rPr lang="es-CL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] = 10 [bar]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1 [mbar] = 0,76 [mm Hg]</a:t>
            </a:r>
            <a:endParaRPr lang="es-ES_tradnl" sz="2200" dirty="0">
              <a:solidFill>
                <a:schemeClr val="accent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20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20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2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42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201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30" name="Freeform 114">
            <a:extLst>
              <a:ext uri="{FF2B5EF4-FFF2-40B4-BE49-F238E27FC236}">
                <a16:creationId xmlns:a16="http://schemas.microsoft.com/office/drawing/2014/main" id="{B84C06F6-8317-5145-9AAE-0AEC27AC7F31}"/>
              </a:ext>
            </a:extLst>
          </p:cNvPr>
          <p:cNvSpPr>
            <a:spLocks/>
          </p:cNvSpPr>
          <p:nvPr/>
        </p:nvSpPr>
        <p:spPr bwMode="auto">
          <a:xfrm>
            <a:off x="2495551" y="4572001"/>
            <a:ext cx="1914525" cy="714375"/>
          </a:xfrm>
          <a:custGeom>
            <a:avLst/>
            <a:gdLst>
              <a:gd name="T0" fmla="*/ 0 w 1206"/>
              <a:gd name="T1" fmla="*/ 437 h 450"/>
              <a:gd name="T2" fmla="*/ 774 w 1206"/>
              <a:gd name="T3" fmla="*/ 450 h 450"/>
              <a:gd name="T4" fmla="*/ 1206 w 1206"/>
              <a:gd name="T5" fmla="*/ 0 h 450"/>
              <a:gd name="T6" fmla="*/ 386 w 1206"/>
              <a:gd name="T7" fmla="*/ 6 h 450"/>
              <a:gd name="T8" fmla="*/ 0 w 1206"/>
              <a:gd name="T9" fmla="*/ 437 h 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6" h="450">
                <a:moveTo>
                  <a:pt x="0" y="437"/>
                </a:moveTo>
                <a:lnTo>
                  <a:pt x="774" y="450"/>
                </a:lnTo>
                <a:lnTo>
                  <a:pt x="1206" y="0"/>
                </a:lnTo>
                <a:lnTo>
                  <a:pt x="386" y="6"/>
                </a:lnTo>
                <a:lnTo>
                  <a:pt x="0" y="437"/>
                </a:lnTo>
                <a:close/>
              </a:path>
            </a:pathLst>
          </a:cu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_tradnl"/>
          </a:p>
        </p:txBody>
      </p:sp>
      <p:grpSp>
        <p:nvGrpSpPr>
          <p:cNvPr id="9305" name="Group 89">
            <a:extLst>
              <a:ext uri="{FF2B5EF4-FFF2-40B4-BE49-F238E27FC236}">
                <a16:creationId xmlns:a16="http://schemas.microsoft.com/office/drawing/2014/main" id="{8F66AED8-8CD4-304F-B4B5-BF74B276A682}"/>
              </a:ext>
            </a:extLst>
          </p:cNvPr>
          <p:cNvGrpSpPr>
            <a:grpSpLocks/>
          </p:cNvGrpSpPr>
          <p:nvPr/>
        </p:nvGrpSpPr>
        <p:grpSpPr bwMode="auto">
          <a:xfrm>
            <a:off x="2603501" y="3683001"/>
            <a:ext cx="1763713" cy="1547813"/>
            <a:chOff x="1451" y="2319"/>
            <a:chExt cx="1111" cy="975"/>
          </a:xfrm>
        </p:grpSpPr>
        <p:grpSp>
          <p:nvGrpSpPr>
            <p:cNvPr id="9293" name="Group 77">
              <a:extLst>
                <a:ext uri="{FF2B5EF4-FFF2-40B4-BE49-F238E27FC236}">
                  <a16:creationId xmlns:a16="http://schemas.microsoft.com/office/drawing/2014/main" id="{1BEAA4CF-FF2E-C446-A124-5FE3DBAD90C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51" y="2680"/>
              <a:ext cx="703" cy="614"/>
              <a:chOff x="1451" y="2680"/>
              <a:chExt cx="703" cy="614"/>
            </a:xfrm>
          </p:grpSpPr>
          <p:sp>
            <p:nvSpPr>
              <p:cNvPr id="9285" name="Line 69">
                <a:extLst>
                  <a:ext uri="{FF2B5EF4-FFF2-40B4-BE49-F238E27FC236}">
                    <a16:creationId xmlns:a16="http://schemas.microsoft.com/office/drawing/2014/main" id="{1373CC6C-9D6B-3A48-B962-789F0DFF4CF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154" y="2680"/>
                <a:ext cx="0" cy="613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9286" name="Line 70">
                <a:extLst>
                  <a:ext uri="{FF2B5EF4-FFF2-40B4-BE49-F238E27FC236}">
                    <a16:creationId xmlns:a16="http://schemas.microsoft.com/office/drawing/2014/main" id="{499A4A9F-7E74-3842-A97E-374CC623B5B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063" y="2681"/>
                <a:ext cx="0" cy="613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9287" name="Line 71">
                <a:extLst>
                  <a:ext uri="{FF2B5EF4-FFF2-40B4-BE49-F238E27FC236}">
                    <a16:creationId xmlns:a16="http://schemas.microsoft.com/office/drawing/2014/main" id="{7843CE9D-2AE0-6744-99FB-D5A793D991D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950" y="2681"/>
                <a:ext cx="0" cy="613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9288" name="Line 72">
                <a:extLst>
                  <a:ext uri="{FF2B5EF4-FFF2-40B4-BE49-F238E27FC236}">
                    <a16:creationId xmlns:a16="http://schemas.microsoft.com/office/drawing/2014/main" id="{96EE25DE-195E-084C-9C19-20B453DF97D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836" y="2681"/>
                <a:ext cx="0" cy="613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9289" name="Line 73">
                <a:extLst>
                  <a:ext uri="{FF2B5EF4-FFF2-40B4-BE49-F238E27FC236}">
                    <a16:creationId xmlns:a16="http://schemas.microsoft.com/office/drawing/2014/main" id="{ABCC8123-6AED-6B49-B0ED-6E5478B1B37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2681"/>
                <a:ext cx="0" cy="613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9290" name="Line 74">
                <a:extLst>
                  <a:ext uri="{FF2B5EF4-FFF2-40B4-BE49-F238E27FC236}">
                    <a16:creationId xmlns:a16="http://schemas.microsoft.com/office/drawing/2014/main" id="{6EA7207C-29F6-CC40-B4C2-DE0A21BB332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632" y="2681"/>
                <a:ext cx="0" cy="613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9291" name="Line 75">
                <a:extLst>
                  <a:ext uri="{FF2B5EF4-FFF2-40B4-BE49-F238E27FC236}">
                    <a16:creationId xmlns:a16="http://schemas.microsoft.com/office/drawing/2014/main" id="{7642863A-3731-8F48-A4DE-93A3193359B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42" y="2681"/>
                <a:ext cx="0" cy="613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9292" name="Line 76">
                <a:extLst>
                  <a:ext uri="{FF2B5EF4-FFF2-40B4-BE49-F238E27FC236}">
                    <a16:creationId xmlns:a16="http://schemas.microsoft.com/office/drawing/2014/main" id="{BF3C416E-9937-6840-8279-4C8DD512E7A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451" y="2681"/>
                <a:ext cx="0" cy="613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</p:grpSp>
        <p:grpSp>
          <p:nvGrpSpPr>
            <p:cNvPr id="9304" name="Group 88">
              <a:extLst>
                <a:ext uri="{FF2B5EF4-FFF2-40B4-BE49-F238E27FC236}">
                  <a16:creationId xmlns:a16="http://schemas.microsoft.com/office/drawing/2014/main" id="{4D76A336-5233-484D-8CC9-E08778E66AD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45" y="2319"/>
              <a:ext cx="317" cy="884"/>
              <a:chOff x="2245" y="2319"/>
              <a:chExt cx="317" cy="884"/>
            </a:xfrm>
          </p:grpSpPr>
          <p:sp>
            <p:nvSpPr>
              <p:cNvPr id="9294" name="Line 78">
                <a:extLst>
                  <a:ext uri="{FF2B5EF4-FFF2-40B4-BE49-F238E27FC236}">
                    <a16:creationId xmlns:a16="http://schemas.microsoft.com/office/drawing/2014/main" id="{0F251B86-EA76-AA47-921E-DB4A37632C3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245" y="2636"/>
                <a:ext cx="0" cy="567"/>
              </a:xfrm>
              <a:prstGeom prst="line">
                <a:avLst/>
              </a:prstGeom>
              <a:noFill/>
              <a:ln w="9525">
                <a:solidFill>
                  <a:srgbClr val="FF0000">
                    <a:alpha val="50000"/>
                  </a:srgbClr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9295" name="Line 79">
                <a:extLst>
                  <a:ext uri="{FF2B5EF4-FFF2-40B4-BE49-F238E27FC236}">
                    <a16:creationId xmlns:a16="http://schemas.microsoft.com/office/drawing/2014/main" id="{90868C2C-8199-7F4F-AE5D-EC0EF3379D9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313" y="2591"/>
                <a:ext cx="0" cy="567"/>
              </a:xfrm>
              <a:prstGeom prst="line">
                <a:avLst/>
              </a:prstGeom>
              <a:noFill/>
              <a:ln w="9525">
                <a:solidFill>
                  <a:srgbClr val="FF0000">
                    <a:alpha val="50000"/>
                  </a:srgbClr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9296" name="Line 80">
                <a:extLst>
                  <a:ext uri="{FF2B5EF4-FFF2-40B4-BE49-F238E27FC236}">
                    <a16:creationId xmlns:a16="http://schemas.microsoft.com/office/drawing/2014/main" id="{1911597F-C665-F549-BD20-80E0B5FF7BA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381" y="2500"/>
                <a:ext cx="0" cy="567"/>
              </a:xfrm>
              <a:prstGeom prst="line">
                <a:avLst/>
              </a:prstGeom>
              <a:noFill/>
              <a:ln w="9525">
                <a:solidFill>
                  <a:srgbClr val="FF0000">
                    <a:alpha val="50000"/>
                  </a:srgbClr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9297" name="Line 81">
                <a:extLst>
                  <a:ext uri="{FF2B5EF4-FFF2-40B4-BE49-F238E27FC236}">
                    <a16:creationId xmlns:a16="http://schemas.microsoft.com/office/drawing/2014/main" id="{DFD22A13-2201-C141-B989-0D55E564E8D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49" y="2432"/>
                <a:ext cx="0" cy="567"/>
              </a:xfrm>
              <a:prstGeom prst="line">
                <a:avLst/>
              </a:prstGeom>
              <a:noFill/>
              <a:ln w="9525">
                <a:solidFill>
                  <a:srgbClr val="FF0000">
                    <a:alpha val="50000"/>
                  </a:srgbClr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9298" name="Line 82">
                <a:extLst>
                  <a:ext uri="{FF2B5EF4-FFF2-40B4-BE49-F238E27FC236}">
                    <a16:creationId xmlns:a16="http://schemas.microsoft.com/office/drawing/2014/main" id="{253F4C8D-DC33-BD49-8382-28B8C58FF5E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17" y="2364"/>
                <a:ext cx="0" cy="567"/>
              </a:xfrm>
              <a:prstGeom prst="line">
                <a:avLst/>
              </a:prstGeom>
              <a:noFill/>
              <a:ln w="9525">
                <a:solidFill>
                  <a:srgbClr val="FF0000">
                    <a:alpha val="50000"/>
                  </a:srgbClr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9299" name="Line 83">
                <a:extLst>
                  <a:ext uri="{FF2B5EF4-FFF2-40B4-BE49-F238E27FC236}">
                    <a16:creationId xmlns:a16="http://schemas.microsoft.com/office/drawing/2014/main" id="{1A145852-5D21-1A49-A4E7-FDB0855005C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62" y="2319"/>
                <a:ext cx="0" cy="567"/>
              </a:xfrm>
              <a:prstGeom prst="line">
                <a:avLst/>
              </a:prstGeom>
              <a:noFill/>
              <a:ln w="9525">
                <a:solidFill>
                  <a:srgbClr val="FF0000">
                    <a:alpha val="50000"/>
                  </a:srgbClr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</p:grpSp>
      </p:grpSp>
      <p:grpSp>
        <p:nvGrpSpPr>
          <p:cNvPr id="9353" name="Group 137">
            <a:extLst>
              <a:ext uri="{FF2B5EF4-FFF2-40B4-BE49-F238E27FC236}">
                <a16:creationId xmlns:a16="http://schemas.microsoft.com/office/drawing/2014/main" id="{23C76269-EBE0-C244-B674-0F0A03611688}"/>
              </a:ext>
            </a:extLst>
          </p:cNvPr>
          <p:cNvGrpSpPr>
            <a:grpSpLocks/>
          </p:cNvGrpSpPr>
          <p:nvPr/>
        </p:nvGrpSpPr>
        <p:grpSpPr bwMode="auto">
          <a:xfrm>
            <a:off x="2495551" y="1735139"/>
            <a:ext cx="1946275" cy="3565525"/>
            <a:chOff x="611" y="1071"/>
            <a:chExt cx="1226" cy="2246"/>
          </a:xfrm>
        </p:grpSpPr>
        <p:sp>
          <p:nvSpPr>
            <p:cNvPr id="9331" name="Rectangle 115">
              <a:extLst>
                <a:ext uri="{FF2B5EF4-FFF2-40B4-BE49-F238E27FC236}">
                  <a16:creationId xmlns:a16="http://schemas.microsoft.com/office/drawing/2014/main" id="{B8E1A024-4BEA-684F-9AD1-F728C3A54A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3" y="1502"/>
              <a:ext cx="794" cy="1815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alpha val="30000"/>
                  </a:schemeClr>
                </a:gs>
                <a:gs pos="100000">
                  <a:srgbClr val="0099FF">
                    <a:alpha val="33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_tradnl"/>
            </a:p>
          </p:txBody>
        </p:sp>
        <p:sp>
          <p:nvSpPr>
            <p:cNvPr id="9349" name="Freeform 133">
              <a:extLst>
                <a:ext uri="{FF2B5EF4-FFF2-40B4-BE49-F238E27FC236}">
                  <a16:creationId xmlns:a16="http://schemas.microsoft.com/office/drawing/2014/main" id="{4C7C6F0A-E12B-0C40-B728-F23175175F1A}"/>
                </a:ext>
              </a:extLst>
            </p:cNvPr>
            <p:cNvSpPr>
              <a:spLocks/>
            </p:cNvSpPr>
            <p:nvPr/>
          </p:nvSpPr>
          <p:spPr bwMode="auto">
            <a:xfrm>
              <a:off x="611" y="1071"/>
              <a:ext cx="1226" cy="431"/>
            </a:xfrm>
            <a:custGeom>
              <a:avLst/>
              <a:gdLst>
                <a:gd name="T0" fmla="*/ 0 w 1226"/>
                <a:gd name="T1" fmla="*/ 430 h 431"/>
                <a:gd name="T2" fmla="*/ 801 w 1226"/>
                <a:gd name="T3" fmla="*/ 431 h 431"/>
                <a:gd name="T4" fmla="*/ 1226 w 1226"/>
                <a:gd name="T5" fmla="*/ 0 h 431"/>
                <a:gd name="T6" fmla="*/ 435 w 1226"/>
                <a:gd name="T7" fmla="*/ 5 h 431"/>
                <a:gd name="T8" fmla="*/ 0 w 1226"/>
                <a:gd name="T9" fmla="*/ 430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26" h="431">
                  <a:moveTo>
                    <a:pt x="0" y="430"/>
                  </a:moveTo>
                  <a:lnTo>
                    <a:pt x="801" y="431"/>
                  </a:lnTo>
                  <a:lnTo>
                    <a:pt x="1226" y="0"/>
                  </a:lnTo>
                  <a:lnTo>
                    <a:pt x="435" y="5"/>
                  </a:lnTo>
                  <a:lnTo>
                    <a:pt x="0" y="43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9351" name="Freeform 135">
              <a:extLst>
                <a:ext uri="{FF2B5EF4-FFF2-40B4-BE49-F238E27FC236}">
                  <a16:creationId xmlns:a16="http://schemas.microsoft.com/office/drawing/2014/main" id="{0AE504E3-FC3F-F04B-836A-77AEA894CE98}"/>
                </a:ext>
              </a:extLst>
            </p:cNvPr>
            <p:cNvSpPr>
              <a:spLocks/>
            </p:cNvSpPr>
            <p:nvPr/>
          </p:nvSpPr>
          <p:spPr bwMode="auto">
            <a:xfrm>
              <a:off x="1401" y="1076"/>
              <a:ext cx="426" cy="2238"/>
            </a:xfrm>
            <a:custGeom>
              <a:avLst/>
              <a:gdLst>
                <a:gd name="T0" fmla="*/ 0 w 426"/>
                <a:gd name="T1" fmla="*/ 2238 h 2238"/>
                <a:gd name="T2" fmla="*/ 411 w 426"/>
                <a:gd name="T3" fmla="*/ 1810 h 2238"/>
                <a:gd name="T4" fmla="*/ 426 w 426"/>
                <a:gd name="T5" fmla="*/ 0 h 2238"/>
                <a:gd name="T6" fmla="*/ 0 w 426"/>
                <a:gd name="T7" fmla="*/ 414 h 2238"/>
                <a:gd name="T8" fmla="*/ 0 w 426"/>
                <a:gd name="T9" fmla="*/ 2238 h 2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6" h="2238">
                  <a:moveTo>
                    <a:pt x="0" y="2238"/>
                  </a:moveTo>
                  <a:lnTo>
                    <a:pt x="411" y="1810"/>
                  </a:lnTo>
                  <a:lnTo>
                    <a:pt x="426" y="0"/>
                  </a:lnTo>
                  <a:lnTo>
                    <a:pt x="0" y="414"/>
                  </a:lnTo>
                  <a:lnTo>
                    <a:pt x="0" y="223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alpha val="60001"/>
                  </a:schemeClr>
                </a:gs>
                <a:gs pos="100000">
                  <a:srgbClr val="0099FF">
                    <a:alpha val="39999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sp>
        <p:nvSpPr>
          <p:cNvPr id="9222" name="Text Box 6">
            <a:extLst>
              <a:ext uri="{FF2B5EF4-FFF2-40B4-BE49-F238E27FC236}">
                <a16:creationId xmlns:a16="http://schemas.microsoft.com/office/drawing/2014/main" id="{861B1673-5E9E-FC43-8941-0D804E2E31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6875" y="5775325"/>
            <a:ext cx="8928100" cy="646331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presión máxima ejercida en un recipiente (fondo) con algún fluido depende de la </a:t>
            </a:r>
            <a:r>
              <a:rPr lang="es-CL" altLang="es-CL" sz="18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altura de la columna </a:t>
            </a:r>
            <a:r>
              <a:rPr lang="es-CL" alt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 </a:t>
            </a:r>
            <a:r>
              <a:rPr lang="es-CL" altLang="es-CL" sz="18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 del volumen de ésta.</a:t>
            </a:r>
          </a:p>
        </p:txBody>
      </p:sp>
      <p:sp>
        <p:nvSpPr>
          <p:cNvPr id="9232" name="Text Box 16">
            <a:extLst>
              <a:ext uri="{FF2B5EF4-FFF2-40B4-BE49-F238E27FC236}">
                <a16:creationId xmlns:a16="http://schemas.microsoft.com/office/drawing/2014/main" id="{4287374C-A872-6B45-A63B-02AF9177E1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87008" y="833756"/>
            <a:ext cx="467995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Presión máxima ejercida por un fluido.</a:t>
            </a:r>
          </a:p>
        </p:txBody>
      </p:sp>
      <p:grpSp>
        <p:nvGrpSpPr>
          <p:cNvPr id="9282" name="Group 66">
            <a:extLst>
              <a:ext uri="{FF2B5EF4-FFF2-40B4-BE49-F238E27FC236}">
                <a16:creationId xmlns:a16="http://schemas.microsoft.com/office/drawing/2014/main" id="{C05927B9-BD20-E740-B931-056385F46EF7}"/>
              </a:ext>
            </a:extLst>
          </p:cNvPr>
          <p:cNvGrpSpPr>
            <a:grpSpLocks/>
          </p:cNvGrpSpPr>
          <p:nvPr/>
        </p:nvGrpSpPr>
        <p:grpSpPr bwMode="auto">
          <a:xfrm>
            <a:off x="2495550" y="5302250"/>
            <a:ext cx="1187450" cy="323850"/>
            <a:chOff x="1383" y="3339"/>
            <a:chExt cx="748" cy="204"/>
          </a:xfrm>
        </p:grpSpPr>
        <p:sp>
          <p:nvSpPr>
            <p:cNvPr id="9259" name="Text Box 43">
              <a:extLst>
                <a:ext uri="{FF2B5EF4-FFF2-40B4-BE49-F238E27FC236}">
                  <a16:creationId xmlns:a16="http://schemas.microsoft.com/office/drawing/2014/main" id="{FAE553DE-DF1C-EC40-8CC0-E131EF735FA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21600000">
              <a:off x="1429" y="3351"/>
              <a:ext cx="635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99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CL" altLang="es-CL"/>
                <a:t>b</a:t>
              </a:r>
            </a:p>
          </p:txBody>
        </p:sp>
        <p:sp>
          <p:nvSpPr>
            <p:cNvPr id="9255" name="Line 39">
              <a:extLst>
                <a:ext uri="{FF2B5EF4-FFF2-40B4-BE49-F238E27FC236}">
                  <a16:creationId xmlns:a16="http://schemas.microsoft.com/office/drawing/2014/main" id="{121F2ECB-4760-7745-9723-AD0E0B62A12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83" y="3339"/>
              <a:ext cx="74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grpSp>
        <p:nvGrpSpPr>
          <p:cNvPr id="9281" name="Group 65">
            <a:extLst>
              <a:ext uri="{FF2B5EF4-FFF2-40B4-BE49-F238E27FC236}">
                <a16:creationId xmlns:a16="http://schemas.microsoft.com/office/drawing/2014/main" id="{0ABAF728-34F6-C048-9E54-3CD89C45FD20}"/>
              </a:ext>
            </a:extLst>
          </p:cNvPr>
          <p:cNvGrpSpPr>
            <a:grpSpLocks/>
          </p:cNvGrpSpPr>
          <p:nvPr/>
        </p:nvGrpSpPr>
        <p:grpSpPr bwMode="auto">
          <a:xfrm>
            <a:off x="3792538" y="4618038"/>
            <a:ext cx="1008062" cy="684212"/>
            <a:chOff x="2200" y="2908"/>
            <a:chExt cx="635" cy="431"/>
          </a:xfrm>
        </p:grpSpPr>
        <p:sp>
          <p:nvSpPr>
            <p:cNvPr id="9260" name="Text Box 44">
              <a:extLst>
                <a:ext uri="{FF2B5EF4-FFF2-40B4-BE49-F238E27FC236}">
                  <a16:creationId xmlns:a16="http://schemas.microsoft.com/office/drawing/2014/main" id="{A28E2D7F-F269-E942-B316-3E1BFDB065A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8929634">
              <a:off x="2200" y="3114"/>
              <a:ext cx="635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99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CL" altLang="es-CL"/>
                <a:t>a</a:t>
              </a:r>
            </a:p>
          </p:txBody>
        </p:sp>
        <p:sp>
          <p:nvSpPr>
            <p:cNvPr id="9256" name="Line 40">
              <a:extLst>
                <a:ext uri="{FF2B5EF4-FFF2-40B4-BE49-F238E27FC236}">
                  <a16:creationId xmlns:a16="http://schemas.microsoft.com/office/drawing/2014/main" id="{1FD23D87-E1EA-014F-A642-1B96510CCE0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223" y="2908"/>
              <a:ext cx="408" cy="43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grpSp>
        <p:nvGrpSpPr>
          <p:cNvPr id="9283" name="Group 67">
            <a:extLst>
              <a:ext uri="{FF2B5EF4-FFF2-40B4-BE49-F238E27FC236}">
                <a16:creationId xmlns:a16="http://schemas.microsoft.com/office/drawing/2014/main" id="{190C527C-B691-A949-827E-43A34E4F8436}"/>
              </a:ext>
            </a:extLst>
          </p:cNvPr>
          <p:cNvGrpSpPr>
            <a:grpSpLocks/>
          </p:cNvGrpSpPr>
          <p:nvPr/>
        </p:nvGrpSpPr>
        <p:grpSpPr bwMode="auto">
          <a:xfrm>
            <a:off x="1703388" y="2422525"/>
            <a:ext cx="1008062" cy="2844800"/>
            <a:chOff x="884" y="1479"/>
            <a:chExt cx="635" cy="1792"/>
          </a:xfrm>
        </p:grpSpPr>
        <p:sp>
          <p:nvSpPr>
            <p:cNvPr id="9257" name="Line 41">
              <a:extLst>
                <a:ext uri="{FF2B5EF4-FFF2-40B4-BE49-F238E27FC236}">
                  <a16:creationId xmlns:a16="http://schemas.microsoft.com/office/drawing/2014/main" id="{0A7E562A-6ECB-FB46-92FF-44B4C6AFE94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338" y="1479"/>
              <a:ext cx="0" cy="17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9258" name="Text Box 42">
              <a:extLst>
                <a:ext uri="{FF2B5EF4-FFF2-40B4-BE49-F238E27FC236}">
                  <a16:creationId xmlns:a16="http://schemas.microsoft.com/office/drawing/2014/main" id="{08BC5A91-3BDD-0F48-8EFE-28A0EFFD2D0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21600000">
              <a:off x="884" y="2158"/>
              <a:ext cx="635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99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CL" altLang="es-CL">
                  <a:solidFill>
                    <a:srgbClr val="FF0000"/>
                  </a:solidFill>
                </a:rPr>
                <a:t>h</a:t>
              </a:r>
            </a:p>
          </p:txBody>
        </p:sp>
      </p:grpSp>
      <p:sp>
        <p:nvSpPr>
          <p:cNvPr id="9271" name="Rectangle 55">
            <a:extLst>
              <a:ext uri="{FF2B5EF4-FFF2-40B4-BE49-F238E27FC236}">
                <a16:creationId xmlns:a16="http://schemas.microsoft.com/office/drawing/2014/main" id="{6834CF8C-0595-4547-B22E-85F9EE445A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1" y="-153888"/>
            <a:ext cx="184731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_tradnl"/>
          </a:p>
        </p:txBody>
      </p:sp>
      <p:sp>
        <p:nvSpPr>
          <p:cNvPr id="9321" name="Text Box 105">
            <a:extLst>
              <a:ext uri="{FF2B5EF4-FFF2-40B4-BE49-F238E27FC236}">
                <a16:creationId xmlns:a16="http://schemas.microsoft.com/office/drawing/2014/main" id="{0B143245-DDA5-0243-871E-C6FD0D5D84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65899" y="1720303"/>
            <a:ext cx="2234405" cy="110799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m: masa de fluido</a:t>
            </a:r>
          </a:p>
          <a:p>
            <a:pPr>
              <a:spcBef>
                <a:spcPct val="50000"/>
              </a:spcBef>
            </a:pPr>
            <a:r>
              <a:rPr lang="el-GR" altLang="es-CL" sz="16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ρ</a:t>
            </a:r>
            <a:r>
              <a:rPr lang="es-CL" altLang="es-CL" sz="1600" dirty="0">
                <a:solidFill>
                  <a:schemeClr val="accent2"/>
                </a:solidFill>
              </a:rPr>
              <a:t>: densidad del fluido</a:t>
            </a:r>
          </a:p>
          <a:p>
            <a:pPr>
              <a:spcBef>
                <a:spcPct val="50000"/>
              </a:spcBef>
            </a:pPr>
            <a:r>
              <a:rPr lang="es-CL" altLang="es-CL" sz="16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s-CL" altLang="es-CL" sz="1600" dirty="0">
                <a:solidFill>
                  <a:schemeClr val="accent2"/>
                </a:solidFill>
              </a:rPr>
              <a:t>: volumen de fluido</a:t>
            </a:r>
            <a:endParaRPr lang="es-ES" altLang="es-CL" sz="1600" dirty="0">
              <a:solidFill>
                <a:schemeClr val="accent2"/>
              </a:solidFill>
            </a:endParaRPr>
          </a:p>
        </p:txBody>
      </p:sp>
      <p:sp>
        <p:nvSpPr>
          <p:cNvPr id="67" name="Text Box 4">
            <a:extLst>
              <a:ext uri="{FF2B5EF4-FFF2-40B4-BE49-F238E27FC236}">
                <a16:creationId xmlns:a16="http://schemas.microsoft.com/office/drawing/2014/main" id="{AC474190-C95F-B94F-8B23-33157133A0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3089" y="152401"/>
            <a:ext cx="320357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sz="36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Presión</a:t>
            </a:r>
            <a:endParaRPr lang="es-ES" altLang="es-CL" sz="36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CuadroTexto 1">
                <a:extLst>
                  <a:ext uri="{FF2B5EF4-FFF2-40B4-BE49-F238E27FC236}">
                    <a16:creationId xmlns:a16="http://schemas.microsoft.com/office/drawing/2014/main" id="{82011F78-38A4-E548-A504-33EC3C9BDFEB}"/>
                  </a:ext>
                </a:extLst>
              </p:cNvPr>
              <p:cNvSpPr txBox="1"/>
              <p:nvPr/>
            </p:nvSpPr>
            <p:spPr>
              <a:xfrm>
                <a:off x="5950175" y="1799803"/>
                <a:ext cx="2126416" cy="59541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𝑃𝑟𝑒𝑠𝑖</m:t>
                      </m:r>
                      <m:r>
                        <a:rPr lang="es-ES" sz="2000" i="1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ó</m:t>
                      </m:r>
                      <m:r>
                        <a:rPr lang="es-ES" sz="2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es-ES" sz="2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sz="2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sz="2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𝐹𝑢𝑒𝑟𝑧𝑎</m:t>
                          </m:r>
                        </m:num>
                        <m:den>
                          <m:r>
                            <a:rPr lang="es-ES" sz="20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Á</m:t>
                          </m:r>
                          <m:r>
                            <a:rPr lang="es-ES" sz="2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𝑟𝑒𝑎</m:t>
                          </m:r>
                        </m:den>
                      </m:f>
                    </m:oMath>
                  </m:oMathPara>
                </a14:m>
                <a:endParaRPr lang="es-ES_tradnl" sz="20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2" name="CuadroTexto 1">
                <a:extLst>
                  <a:ext uri="{FF2B5EF4-FFF2-40B4-BE49-F238E27FC236}">
                    <a16:creationId xmlns:a16="http://schemas.microsoft.com/office/drawing/2014/main" id="{82011F78-38A4-E548-A504-33EC3C9BDFE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50175" y="1799803"/>
                <a:ext cx="2126416" cy="595419"/>
              </a:xfrm>
              <a:prstGeom prst="rect">
                <a:avLst/>
              </a:prstGeom>
              <a:blipFill>
                <a:blip r:embed="rId2"/>
                <a:stretch>
                  <a:fillRect l="-1786" r="-1786" b="-16667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CuadroTexto 68">
                <a:extLst>
                  <a:ext uri="{FF2B5EF4-FFF2-40B4-BE49-F238E27FC236}">
                    <a16:creationId xmlns:a16="http://schemas.microsoft.com/office/drawing/2014/main" id="{8F1C287B-F52A-1143-8E72-D0D5879296B7}"/>
                  </a:ext>
                </a:extLst>
              </p:cNvPr>
              <p:cNvSpPr txBox="1"/>
              <p:nvPr/>
            </p:nvSpPr>
            <p:spPr>
              <a:xfrm>
                <a:off x="5751014" y="2699585"/>
                <a:ext cx="2826095" cy="69147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es-ES" sz="24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·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num>
                        <m:den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·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𝑏</m:t>
                          </m:r>
                        </m:den>
                      </m:f>
                      <m:r>
                        <a:rPr lang="es-ES" sz="24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·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𝜌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·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num>
                        <m:den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·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𝑏</m:t>
                          </m:r>
                        </m:den>
                      </m:f>
                    </m:oMath>
                  </m:oMathPara>
                </a14:m>
                <a:endParaRPr lang="es-ES_tradnl" sz="24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69" name="CuadroTexto 68">
                <a:extLst>
                  <a:ext uri="{FF2B5EF4-FFF2-40B4-BE49-F238E27FC236}">
                    <a16:creationId xmlns:a16="http://schemas.microsoft.com/office/drawing/2014/main" id="{8F1C287B-F52A-1143-8E72-D0D5879296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1014" y="2699585"/>
                <a:ext cx="2826095" cy="691471"/>
              </a:xfrm>
              <a:prstGeom prst="rect">
                <a:avLst/>
              </a:prstGeom>
              <a:blipFill>
                <a:blip r:embed="rId3"/>
                <a:stretch>
                  <a:fillRect l="-1786" r="-1339" b="-16364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CuadroTexto 70">
                <a:extLst>
                  <a:ext uri="{FF2B5EF4-FFF2-40B4-BE49-F238E27FC236}">
                    <a16:creationId xmlns:a16="http://schemas.microsoft.com/office/drawing/2014/main" id="{8408ECDF-0D23-484A-B75B-6025C28B057D}"/>
                  </a:ext>
                </a:extLst>
              </p:cNvPr>
              <p:cNvSpPr txBox="1"/>
              <p:nvPr/>
            </p:nvSpPr>
            <p:spPr>
              <a:xfrm>
                <a:off x="5786894" y="3549669"/>
                <a:ext cx="2452979" cy="70128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es-ES" sz="24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es-E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·</m:t>
                          </m:r>
                          <m:r>
                            <a:rPr lang="es-E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𝑏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·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·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𝜌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·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num>
                        <m:den>
                          <m:r>
                            <a:rPr lang="es-E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es-E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·</m:t>
                          </m:r>
                          <m:r>
                            <a:rPr lang="es-E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𝑏</m:t>
                          </m:r>
                        </m:den>
                      </m:f>
                    </m:oMath>
                  </m:oMathPara>
                </a14:m>
                <a:endParaRPr lang="es-ES_tradnl" sz="24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71" name="CuadroTexto 70">
                <a:extLst>
                  <a:ext uri="{FF2B5EF4-FFF2-40B4-BE49-F238E27FC236}">
                    <a16:creationId xmlns:a16="http://schemas.microsoft.com/office/drawing/2014/main" id="{8408ECDF-0D23-484A-B75B-6025C28B057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6894" y="3549669"/>
                <a:ext cx="2452979" cy="701282"/>
              </a:xfrm>
              <a:prstGeom prst="rect">
                <a:avLst/>
              </a:prstGeom>
              <a:blipFill>
                <a:blip r:embed="rId4"/>
                <a:stretch>
                  <a:fillRect l="-2062" t="-3571" r="-2062" b="-14286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ADA3A9F8-C536-1F44-9A1C-3D0F52788280}"/>
                  </a:ext>
                </a:extLst>
              </p:cNvPr>
              <p:cNvSpPr txBox="1"/>
              <p:nvPr/>
            </p:nvSpPr>
            <p:spPr>
              <a:xfrm>
                <a:off x="5950175" y="4683145"/>
                <a:ext cx="2484463" cy="553998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36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es-ES" sz="36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36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𝜌</m:t>
                      </m:r>
                      <m:r>
                        <a:rPr lang="es-ES" sz="36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es-ES" sz="36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es-ES" sz="36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es-ES" sz="36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h</m:t>
                      </m:r>
                    </m:oMath>
                  </m:oMathPara>
                </a14:m>
                <a:endParaRPr lang="es-ES_tradnl" sz="36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ADA3A9F8-C536-1F44-9A1C-3D0F5278828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50175" y="4683145"/>
                <a:ext cx="2484463" cy="553998"/>
              </a:xfrm>
              <a:prstGeom prst="rect">
                <a:avLst/>
              </a:prstGeom>
              <a:blipFill>
                <a:blip r:embed="rId5"/>
                <a:stretch>
                  <a:fillRect l="-3553" r="-3046" b="-26667"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9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9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9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 animBg="1"/>
      <p:bldP spid="9321" grpId="0" animBg="1"/>
      <p:bldP spid="69" grpId="0"/>
      <p:bldP spid="71" grpId="0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82" name="Group 42">
            <a:extLst>
              <a:ext uri="{FF2B5EF4-FFF2-40B4-BE49-F238E27FC236}">
                <a16:creationId xmlns:a16="http://schemas.microsoft.com/office/drawing/2014/main" id="{D0C41AEF-C063-064C-978E-83804767DA23}"/>
              </a:ext>
            </a:extLst>
          </p:cNvPr>
          <p:cNvGrpSpPr>
            <a:grpSpLocks/>
          </p:cNvGrpSpPr>
          <p:nvPr/>
        </p:nvGrpSpPr>
        <p:grpSpPr bwMode="auto">
          <a:xfrm>
            <a:off x="4259263" y="1339851"/>
            <a:ext cx="2595562" cy="4537075"/>
            <a:chOff x="1723" y="844"/>
            <a:chExt cx="1635" cy="2858"/>
          </a:xfrm>
        </p:grpSpPr>
        <p:sp>
          <p:nvSpPr>
            <p:cNvPr id="10265" name="Rectangle 25">
              <a:extLst>
                <a:ext uri="{FF2B5EF4-FFF2-40B4-BE49-F238E27FC236}">
                  <a16:creationId xmlns:a16="http://schemas.microsoft.com/office/drawing/2014/main" id="{8927C10B-D7AD-6347-894E-A1FB7DE073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69" y="1049"/>
              <a:ext cx="1589" cy="2653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rgbClr val="0099FF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_tradnl"/>
            </a:p>
          </p:txBody>
        </p:sp>
        <p:sp>
          <p:nvSpPr>
            <p:cNvPr id="10257" name="Freeform 17">
              <a:extLst>
                <a:ext uri="{FF2B5EF4-FFF2-40B4-BE49-F238E27FC236}">
                  <a16:creationId xmlns:a16="http://schemas.microsoft.com/office/drawing/2014/main" id="{66D4441E-F4FD-1548-87B7-D9A07032372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23" y="844"/>
              <a:ext cx="1634" cy="2858"/>
            </a:xfrm>
            <a:custGeom>
              <a:avLst/>
              <a:gdLst>
                <a:gd name="T0" fmla="*/ 0 w 1224"/>
                <a:gd name="T1" fmla="*/ 2858 h 2858"/>
                <a:gd name="T2" fmla="*/ 1224 w 1224"/>
                <a:gd name="T3" fmla="*/ 2858 h 2858"/>
                <a:gd name="T4" fmla="*/ 1224 w 1224"/>
                <a:gd name="T5" fmla="*/ 0 h 28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24" h="2858">
                  <a:moveTo>
                    <a:pt x="0" y="2858"/>
                  </a:moveTo>
                  <a:lnTo>
                    <a:pt x="1224" y="2858"/>
                  </a:lnTo>
                  <a:lnTo>
                    <a:pt x="1224" y="0"/>
                  </a:lnTo>
                </a:path>
              </a:pathLst>
            </a:custGeom>
            <a:noFill/>
            <a:ln w="38100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sp>
        <p:nvSpPr>
          <p:cNvPr id="10246" name="Text Box 6">
            <a:extLst>
              <a:ext uri="{FF2B5EF4-FFF2-40B4-BE49-F238E27FC236}">
                <a16:creationId xmlns:a16="http://schemas.microsoft.com/office/drawing/2014/main" id="{E2A81998-EFA5-1845-B989-E775D73AA5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95438" y="6082387"/>
            <a:ext cx="8856662" cy="40011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Por lo tanto a </a:t>
            </a:r>
            <a:r>
              <a:rPr lang="es-CL" alt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mayor altura</a:t>
            </a: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(profundidad), </a:t>
            </a:r>
            <a:r>
              <a:rPr lang="es-CL" alt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mayor presión </a:t>
            </a: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sobre el recipiente.</a:t>
            </a:r>
          </a:p>
        </p:txBody>
      </p:sp>
      <p:grpSp>
        <p:nvGrpSpPr>
          <p:cNvPr id="10281" name="Group 41">
            <a:extLst>
              <a:ext uri="{FF2B5EF4-FFF2-40B4-BE49-F238E27FC236}">
                <a16:creationId xmlns:a16="http://schemas.microsoft.com/office/drawing/2014/main" id="{DC33EC37-5118-EC46-9FC0-B07F69D94866}"/>
              </a:ext>
            </a:extLst>
          </p:cNvPr>
          <p:cNvGrpSpPr>
            <a:grpSpLocks/>
          </p:cNvGrpSpPr>
          <p:nvPr/>
        </p:nvGrpSpPr>
        <p:grpSpPr bwMode="auto">
          <a:xfrm>
            <a:off x="6924676" y="1700213"/>
            <a:ext cx="396875" cy="4176712"/>
            <a:chOff x="3402" y="1071"/>
            <a:chExt cx="250" cy="2631"/>
          </a:xfrm>
        </p:grpSpPr>
        <p:sp>
          <p:nvSpPr>
            <p:cNvPr id="10251" name="Line 11">
              <a:extLst>
                <a:ext uri="{FF2B5EF4-FFF2-40B4-BE49-F238E27FC236}">
                  <a16:creationId xmlns:a16="http://schemas.microsoft.com/office/drawing/2014/main" id="{0615F063-50F4-674A-9AEA-D8B46A62883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02" y="1071"/>
              <a:ext cx="0" cy="263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sysDot"/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0252" name="Text Box 12">
              <a:extLst>
                <a:ext uri="{FF2B5EF4-FFF2-40B4-BE49-F238E27FC236}">
                  <a16:creationId xmlns:a16="http://schemas.microsoft.com/office/drawing/2014/main" id="{717B2AB0-D966-1248-8E24-31F34DA191E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02" y="2383"/>
              <a:ext cx="250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CL" altLang="es-CL">
                  <a:latin typeface="Verdana" panose="020B0604030504040204" pitchFamily="34" charset="0"/>
                </a:rPr>
                <a:t>h</a:t>
              </a:r>
              <a:endParaRPr lang="es-ES" altLang="es-CL">
                <a:latin typeface="Verdana" panose="020B0604030504040204" pitchFamily="34" charset="0"/>
              </a:endParaRPr>
            </a:p>
          </p:txBody>
        </p:sp>
      </p:grpSp>
      <p:grpSp>
        <p:nvGrpSpPr>
          <p:cNvPr id="10278" name="Group 38">
            <a:extLst>
              <a:ext uri="{FF2B5EF4-FFF2-40B4-BE49-F238E27FC236}">
                <a16:creationId xmlns:a16="http://schemas.microsoft.com/office/drawing/2014/main" id="{5ECAEAE4-9755-B84A-A01F-D201C2C29AE4}"/>
              </a:ext>
            </a:extLst>
          </p:cNvPr>
          <p:cNvGrpSpPr>
            <a:grpSpLocks/>
          </p:cNvGrpSpPr>
          <p:nvPr/>
        </p:nvGrpSpPr>
        <p:grpSpPr bwMode="auto">
          <a:xfrm>
            <a:off x="7067551" y="1700213"/>
            <a:ext cx="828675" cy="2087562"/>
            <a:chOff x="3426" y="1071"/>
            <a:chExt cx="384" cy="1315"/>
          </a:xfrm>
        </p:grpSpPr>
        <p:sp>
          <p:nvSpPr>
            <p:cNvPr id="10258" name="Line 18">
              <a:extLst>
                <a:ext uri="{FF2B5EF4-FFF2-40B4-BE49-F238E27FC236}">
                  <a16:creationId xmlns:a16="http://schemas.microsoft.com/office/drawing/2014/main" id="{1334A5B1-A681-7042-A0B0-A40D9E5223B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47" y="1071"/>
              <a:ext cx="0" cy="131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sysDot"/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0259" name="Text Box 19">
              <a:extLst>
                <a:ext uri="{FF2B5EF4-FFF2-40B4-BE49-F238E27FC236}">
                  <a16:creationId xmlns:a16="http://schemas.microsoft.com/office/drawing/2014/main" id="{825CA115-FEC8-8041-B831-8742DA28270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26" y="1661"/>
              <a:ext cx="384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CL" altLang="es-CL">
                  <a:latin typeface="Verdana" panose="020B0604030504040204" pitchFamily="34" charset="0"/>
                </a:rPr>
                <a:t>h/2</a:t>
              </a:r>
              <a:endParaRPr lang="es-ES" altLang="es-CL">
                <a:latin typeface="Verdana" panose="020B0604030504040204" pitchFamily="34" charset="0"/>
              </a:endParaRPr>
            </a:p>
          </p:txBody>
        </p:sp>
      </p:grpSp>
      <p:sp>
        <p:nvSpPr>
          <p:cNvPr id="10263" name="Rectangle 23">
            <a:extLst>
              <a:ext uri="{FF2B5EF4-FFF2-40B4-BE49-F238E27FC236}">
                <a16:creationId xmlns:a16="http://schemas.microsoft.com/office/drawing/2014/main" id="{AEF6EE29-CFE5-1E40-9895-76852FE644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60514" y="3151288"/>
            <a:ext cx="184731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_tradnl"/>
          </a:p>
        </p:txBody>
      </p:sp>
      <p:grpSp>
        <p:nvGrpSpPr>
          <p:cNvPr id="10279" name="Group 39">
            <a:extLst>
              <a:ext uri="{FF2B5EF4-FFF2-40B4-BE49-F238E27FC236}">
                <a16:creationId xmlns:a16="http://schemas.microsoft.com/office/drawing/2014/main" id="{CD3B01D0-57CB-F543-8E46-E3F89A4D30F6}"/>
              </a:ext>
            </a:extLst>
          </p:cNvPr>
          <p:cNvGrpSpPr>
            <a:grpSpLocks/>
          </p:cNvGrpSpPr>
          <p:nvPr/>
        </p:nvGrpSpPr>
        <p:grpSpPr bwMode="auto">
          <a:xfrm>
            <a:off x="7248525" y="1679576"/>
            <a:ext cx="935038" cy="417513"/>
            <a:chOff x="5286" y="1048"/>
            <a:chExt cx="475" cy="263"/>
          </a:xfrm>
        </p:grpSpPr>
        <p:sp>
          <p:nvSpPr>
            <p:cNvPr id="10269" name="Text Box 29">
              <a:extLst>
                <a:ext uri="{FF2B5EF4-FFF2-40B4-BE49-F238E27FC236}">
                  <a16:creationId xmlns:a16="http://schemas.microsoft.com/office/drawing/2014/main" id="{0EC3A9FC-6E40-E843-8FB3-1294C9E3750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86" y="1067"/>
              <a:ext cx="475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CL" altLang="es-CL">
                  <a:latin typeface="Verdana" panose="020B0604030504040204" pitchFamily="34" charset="0"/>
                </a:rPr>
                <a:t>h/10</a:t>
              </a:r>
              <a:endParaRPr lang="es-ES" altLang="es-CL">
                <a:latin typeface="Verdana" panose="020B0604030504040204" pitchFamily="34" charset="0"/>
              </a:endParaRPr>
            </a:p>
          </p:txBody>
        </p:sp>
        <p:sp>
          <p:nvSpPr>
            <p:cNvPr id="10273" name="Line 33">
              <a:extLst>
                <a:ext uri="{FF2B5EF4-FFF2-40B4-BE49-F238E27FC236}">
                  <a16:creationId xmlns:a16="http://schemas.microsoft.com/office/drawing/2014/main" id="{3204C2F2-EDAB-C34C-AA54-88702D43BCC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309" y="1048"/>
              <a:ext cx="0" cy="26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sysDot"/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grpSp>
        <p:nvGrpSpPr>
          <p:cNvPr id="10293" name="Group 53">
            <a:extLst>
              <a:ext uri="{FF2B5EF4-FFF2-40B4-BE49-F238E27FC236}">
                <a16:creationId xmlns:a16="http://schemas.microsoft.com/office/drawing/2014/main" id="{138D23D5-EE2F-5544-B7F8-E8448F7E0257}"/>
              </a:ext>
            </a:extLst>
          </p:cNvPr>
          <p:cNvGrpSpPr>
            <a:grpSpLocks/>
          </p:cNvGrpSpPr>
          <p:nvPr/>
        </p:nvGrpSpPr>
        <p:grpSpPr bwMode="auto">
          <a:xfrm>
            <a:off x="4006850" y="5540375"/>
            <a:ext cx="2844800" cy="336550"/>
            <a:chOff x="1564" y="3490"/>
            <a:chExt cx="1792" cy="212"/>
          </a:xfrm>
        </p:grpSpPr>
        <p:sp>
          <p:nvSpPr>
            <p:cNvPr id="10253" name="Line 13">
              <a:extLst>
                <a:ext uri="{FF2B5EF4-FFF2-40B4-BE49-F238E27FC236}">
                  <a16:creationId xmlns:a16="http://schemas.microsoft.com/office/drawing/2014/main" id="{E71AD465-0EF0-4D48-A822-C5ABE57812F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13" y="3634"/>
              <a:ext cx="1043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0283" name="Text Box 43">
              <a:extLst>
                <a:ext uri="{FF2B5EF4-FFF2-40B4-BE49-F238E27FC236}">
                  <a16:creationId xmlns:a16="http://schemas.microsoft.com/office/drawing/2014/main" id="{A949AF63-EBB0-3447-ADAB-69E8AE26BD5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64" y="3490"/>
              <a:ext cx="953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99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CL" altLang="es-CL" sz="1600" i="1" dirty="0">
                  <a:latin typeface="Verdana" panose="020B0604030504040204" pitchFamily="34" charset="0"/>
                </a:rPr>
                <a:t>p = h</a:t>
              </a:r>
              <a:r>
                <a:rPr lang="el-GR" altLang="es-CL" sz="1600" i="1" dirty="0">
                  <a:latin typeface="Arial" panose="020B0604020202020204" pitchFamily="34" charset="0"/>
                  <a:cs typeface="Arial" panose="020B0604020202020204" pitchFamily="34" charset="0"/>
                </a:rPr>
                <a:t>ρ</a:t>
              </a:r>
              <a:r>
                <a:rPr lang="es-CL" altLang="es-CL" sz="1600" i="1" dirty="0">
                  <a:latin typeface="Verdana" panose="020B0604030504040204" pitchFamily="34" charset="0"/>
                </a:rPr>
                <a:t>g</a:t>
              </a:r>
              <a:endParaRPr lang="es-ES" altLang="es-CL" sz="1600" i="1" dirty="0">
                <a:latin typeface="Verdana" panose="020B0604030504040204" pitchFamily="34" charset="0"/>
              </a:endParaRPr>
            </a:p>
          </p:txBody>
        </p:sp>
      </p:grpSp>
      <p:grpSp>
        <p:nvGrpSpPr>
          <p:cNvPr id="10301" name="Group 61">
            <a:extLst>
              <a:ext uri="{FF2B5EF4-FFF2-40B4-BE49-F238E27FC236}">
                <a16:creationId xmlns:a16="http://schemas.microsoft.com/office/drawing/2014/main" id="{0EAE9ECB-1409-DC42-9B2B-94DF288919BF}"/>
              </a:ext>
            </a:extLst>
          </p:cNvPr>
          <p:cNvGrpSpPr>
            <a:grpSpLocks/>
          </p:cNvGrpSpPr>
          <p:nvPr/>
        </p:nvGrpSpPr>
        <p:grpSpPr bwMode="auto">
          <a:xfrm>
            <a:off x="4835525" y="3465514"/>
            <a:ext cx="2006600" cy="623887"/>
            <a:chOff x="2086" y="2183"/>
            <a:chExt cx="1264" cy="393"/>
          </a:xfrm>
        </p:grpSpPr>
        <p:sp>
          <p:nvSpPr>
            <p:cNvPr id="10260" name="Line 20">
              <a:extLst>
                <a:ext uri="{FF2B5EF4-FFF2-40B4-BE49-F238E27FC236}">
                  <a16:creationId xmlns:a16="http://schemas.microsoft.com/office/drawing/2014/main" id="{4B60BCDD-1B8B-5E45-838B-4660708C575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29" y="2386"/>
              <a:ext cx="521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grpSp>
          <p:nvGrpSpPr>
            <p:cNvPr id="10292" name="Group 52">
              <a:extLst>
                <a:ext uri="{FF2B5EF4-FFF2-40B4-BE49-F238E27FC236}">
                  <a16:creationId xmlns:a16="http://schemas.microsoft.com/office/drawing/2014/main" id="{8C7639BD-577E-6446-B9FF-3C95E98A725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86" y="2183"/>
              <a:ext cx="682" cy="393"/>
              <a:chOff x="589" y="2039"/>
              <a:chExt cx="682" cy="393"/>
            </a:xfrm>
          </p:grpSpPr>
          <p:sp>
            <p:nvSpPr>
              <p:cNvPr id="10288" name="Text Box 48">
                <a:extLst>
                  <a:ext uri="{FF2B5EF4-FFF2-40B4-BE49-F238E27FC236}">
                    <a16:creationId xmlns:a16="http://schemas.microsoft.com/office/drawing/2014/main" id="{99A045C7-E9D2-2940-85DD-E571C712BDC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89" y="2115"/>
                <a:ext cx="386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s-CL" altLang="es-CL" sz="1600" i="1" dirty="0">
                    <a:latin typeface="Verdana" panose="020B0604030504040204" pitchFamily="34" charset="0"/>
                  </a:rPr>
                  <a:t>p=</a:t>
                </a:r>
                <a:endParaRPr lang="es-ES" altLang="es-CL" sz="1600" i="1" dirty="0">
                  <a:latin typeface="Verdana" panose="020B0604030504040204" pitchFamily="34" charset="0"/>
                </a:endParaRPr>
              </a:p>
            </p:txBody>
          </p:sp>
          <p:sp>
            <p:nvSpPr>
              <p:cNvPr id="10289" name="Text Box 49">
                <a:extLst>
                  <a:ext uri="{FF2B5EF4-FFF2-40B4-BE49-F238E27FC236}">
                    <a16:creationId xmlns:a16="http://schemas.microsoft.com/office/drawing/2014/main" id="{A79380A1-176F-A140-A992-5B7C04D3692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85" y="2039"/>
                <a:ext cx="386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s-CL" altLang="es-CL" sz="1600" i="1">
                    <a:latin typeface="Verdana" panose="020B0604030504040204" pitchFamily="34" charset="0"/>
                  </a:rPr>
                  <a:t>h</a:t>
                </a:r>
                <a:r>
                  <a:rPr lang="el-GR" altLang="es-CL" sz="1600" i="1">
                    <a:latin typeface="Arial" panose="020B0604020202020204" pitchFamily="34" charset="0"/>
                    <a:cs typeface="Arial" panose="020B0604020202020204" pitchFamily="34" charset="0"/>
                  </a:rPr>
                  <a:t>ρ</a:t>
                </a:r>
                <a:r>
                  <a:rPr lang="es-CL" altLang="es-CL" sz="1600" i="1">
                    <a:latin typeface="Arial" panose="020B0604020202020204" pitchFamily="34" charset="0"/>
                    <a:cs typeface="Arial" panose="020B0604020202020204" pitchFamily="34" charset="0"/>
                  </a:rPr>
                  <a:t>g</a:t>
                </a:r>
                <a:endParaRPr lang="el-GR" altLang="es-CL" sz="1600" i="1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90" name="Line 50">
                <a:extLst>
                  <a:ext uri="{FF2B5EF4-FFF2-40B4-BE49-F238E27FC236}">
                    <a16:creationId xmlns:a16="http://schemas.microsoft.com/office/drawing/2014/main" id="{F883867A-955A-744F-AD7B-168999F8665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62" y="2243"/>
                <a:ext cx="38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10291" name="Text Box 51">
                <a:extLst>
                  <a:ext uri="{FF2B5EF4-FFF2-40B4-BE49-F238E27FC236}">
                    <a16:creationId xmlns:a16="http://schemas.microsoft.com/office/drawing/2014/main" id="{91683605-27E4-4C44-B295-2C7FA590500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62" y="2220"/>
                <a:ext cx="386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CL" altLang="es-CL" sz="1600">
                    <a:latin typeface="Verdana" panose="020B0604030504040204" pitchFamily="34" charset="0"/>
                  </a:rPr>
                  <a:t>2</a:t>
                </a:r>
                <a:endParaRPr lang="el-GR" altLang="es-CL" sz="16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10302" name="Group 62">
            <a:extLst>
              <a:ext uri="{FF2B5EF4-FFF2-40B4-BE49-F238E27FC236}">
                <a16:creationId xmlns:a16="http://schemas.microsoft.com/office/drawing/2014/main" id="{F05827F5-4CE8-6643-AEEB-577C95413C95}"/>
              </a:ext>
            </a:extLst>
          </p:cNvPr>
          <p:cNvGrpSpPr>
            <a:grpSpLocks/>
          </p:cNvGrpSpPr>
          <p:nvPr/>
        </p:nvGrpSpPr>
        <p:grpSpPr bwMode="auto">
          <a:xfrm>
            <a:off x="5481638" y="1725614"/>
            <a:ext cx="1320800" cy="623887"/>
            <a:chOff x="2493" y="1087"/>
            <a:chExt cx="832" cy="393"/>
          </a:xfrm>
        </p:grpSpPr>
        <p:sp>
          <p:nvSpPr>
            <p:cNvPr id="10274" name="Line 34">
              <a:extLst>
                <a:ext uri="{FF2B5EF4-FFF2-40B4-BE49-F238E27FC236}">
                  <a16:creationId xmlns:a16="http://schemas.microsoft.com/office/drawing/2014/main" id="{5BB22403-AE79-FE44-9CE8-D196F6BBDB4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21" y="1275"/>
              <a:ext cx="104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grpSp>
          <p:nvGrpSpPr>
            <p:cNvPr id="10296" name="Group 56">
              <a:extLst>
                <a:ext uri="{FF2B5EF4-FFF2-40B4-BE49-F238E27FC236}">
                  <a16:creationId xmlns:a16="http://schemas.microsoft.com/office/drawing/2014/main" id="{B228C0CF-A501-5845-8B98-AA37D459FF5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93" y="1087"/>
              <a:ext cx="682" cy="393"/>
              <a:chOff x="589" y="2039"/>
              <a:chExt cx="682" cy="393"/>
            </a:xfrm>
          </p:grpSpPr>
          <p:sp>
            <p:nvSpPr>
              <p:cNvPr id="10297" name="Text Box 57">
                <a:extLst>
                  <a:ext uri="{FF2B5EF4-FFF2-40B4-BE49-F238E27FC236}">
                    <a16:creationId xmlns:a16="http://schemas.microsoft.com/office/drawing/2014/main" id="{CB1CCDF1-784F-8741-813E-C23341AAD0A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89" y="2115"/>
                <a:ext cx="386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s-CL" altLang="es-CL" sz="1600" i="1" dirty="0">
                    <a:latin typeface="Verdana" panose="020B0604030504040204" pitchFamily="34" charset="0"/>
                  </a:rPr>
                  <a:t>p=</a:t>
                </a:r>
                <a:endParaRPr lang="es-ES" altLang="es-CL" sz="1600" i="1" dirty="0">
                  <a:latin typeface="Verdana" panose="020B0604030504040204" pitchFamily="34" charset="0"/>
                </a:endParaRPr>
              </a:p>
            </p:txBody>
          </p:sp>
          <p:sp>
            <p:nvSpPr>
              <p:cNvPr id="10298" name="Text Box 58">
                <a:extLst>
                  <a:ext uri="{FF2B5EF4-FFF2-40B4-BE49-F238E27FC236}">
                    <a16:creationId xmlns:a16="http://schemas.microsoft.com/office/drawing/2014/main" id="{E939E322-C5A3-1545-A3BD-9FB48C5FD8F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85" y="2039"/>
                <a:ext cx="386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s-CL" altLang="es-CL" sz="1600" i="1">
                    <a:latin typeface="Verdana" panose="020B0604030504040204" pitchFamily="34" charset="0"/>
                  </a:rPr>
                  <a:t>h</a:t>
                </a:r>
                <a:r>
                  <a:rPr lang="el-GR" altLang="es-CL" sz="1600" i="1">
                    <a:latin typeface="Arial" panose="020B0604020202020204" pitchFamily="34" charset="0"/>
                    <a:cs typeface="Arial" panose="020B0604020202020204" pitchFamily="34" charset="0"/>
                  </a:rPr>
                  <a:t>ρ</a:t>
                </a:r>
                <a:r>
                  <a:rPr lang="es-CL" altLang="es-CL" sz="1600" i="1">
                    <a:latin typeface="Arial" panose="020B0604020202020204" pitchFamily="34" charset="0"/>
                    <a:cs typeface="Arial" panose="020B0604020202020204" pitchFamily="34" charset="0"/>
                  </a:rPr>
                  <a:t>g</a:t>
                </a:r>
                <a:endParaRPr lang="el-GR" altLang="es-CL" sz="1600" i="1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99" name="Line 59">
                <a:extLst>
                  <a:ext uri="{FF2B5EF4-FFF2-40B4-BE49-F238E27FC236}">
                    <a16:creationId xmlns:a16="http://schemas.microsoft.com/office/drawing/2014/main" id="{422FF09D-BB65-FF40-9414-11118E0B356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62" y="2243"/>
                <a:ext cx="38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10300" name="Text Box 60">
                <a:extLst>
                  <a:ext uri="{FF2B5EF4-FFF2-40B4-BE49-F238E27FC236}">
                    <a16:creationId xmlns:a16="http://schemas.microsoft.com/office/drawing/2014/main" id="{5994F4F2-7234-BF43-B8D5-84EC0D306DD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62" y="2220"/>
                <a:ext cx="386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CL" altLang="es-CL" sz="1600">
                    <a:latin typeface="Verdana" panose="020B0604030504040204" pitchFamily="34" charset="0"/>
                  </a:rPr>
                  <a:t>10</a:t>
                </a:r>
                <a:endParaRPr lang="el-GR" altLang="es-CL" sz="16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35" name="Text Box 4">
            <a:extLst>
              <a:ext uri="{FF2B5EF4-FFF2-40B4-BE49-F238E27FC236}">
                <a16:creationId xmlns:a16="http://schemas.microsoft.com/office/drawing/2014/main" id="{E276D7DF-CF3D-A44A-82C8-320FD6D8E6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3089" y="152401"/>
            <a:ext cx="320357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sz="36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Presión</a:t>
            </a:r>
            <a:endParaRPr lang="es-ES" altLang="es-CL" sz="36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0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0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0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70" name="Group 6">
            <a:extLst>
              <a:ext uri="{FF2B5EF4-FFF2-40B4-BE49-F238E27FC236}">
                <a16:creationId xmlns:a16="http://schemas.microsoft.com/office/drawing/2014/main" id="{9DA47255-F0EB-5640-AD24-8C731B4058F3}"/>
              </a:ext>
            </a:extLst>
          </p:cNvPr>
          <p:cNvGrpSpPr>
            <a:grpSpLocks/>
          </p:cNvGrpSpPr>
          <p:nvPr/>
        </p:nvGrpSpPr>
        <p:grpSpPr bwMode="auto">
          <a:xfrm>
            <a:off x="4259263" y="1341439"/>
            <a:ext cx="2595562" cy="4537075"/>
            <a:chOff x="1723" y="844"/>
            <a:chExt cx="1635" cy="2858"/>
          </a:xfrm>
        </p:grpSpPr>
        <p:sp>
          <p:nvSpPr>
            <p:cNvPr id="11271" name="Rectangle 7">
              <a:extLst>
                <a:ext uri="{FF2B5EF4-FFF2-40B4-BE49-F238E27FC236}">
                  <a16:creationId xmlns:a16="http://schemas.microsoft.com/office/drawing/2014/main" id="{AB663C48-C344-0845-9A39-AF5248B261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69" y="1049"/>
              <a:ext cx="1589" cy="2653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rgbClr val="0099FF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_tradnl"/>
            </a:p>
          </p:txBody>
        </p:sp>
        <p:sp>
          <p:nvSpPr>
            <p:cNvPr id="11272" name="Freeform 8">
              <a:extLst>
                <a:ext uri="{FF2B5EF4-FFF2-40B4-BE49-F238E27FC236}">
                  <a16:creationId xmlns:a16="http://schemas.microsoft.com/office/drawing/2014/main" id="{060B1874-D04B-EF4C-8138-8ECDDCF9073A}"/>
                </a:ext>
              </a:extLst>
            </p:cNvPr>
            <p:cNvSpPr>
              <a:spLocks/>
            </p:cNvSpPr>
            <p:nvPr/>
          </p:nvSpPr>
          <p:spPr bwMode="auto">
            <a:xfrm>
              <a:off x="1723" y="844"/>
              <a:ext cx="1634" cy="2858"/>
            </a:xfrm>
            <a:custGeom>
              <a:avLst/>
              <a:gdLst>
                <a:gd name="T0" fmla="*/ 0 w 1224"/>
                <a:gd name="T1" fmla="*/ 2858 h 2858"/>
                <a:gd name="T2" fmla="*/ 1224 w 1224"/>
                <a:gd name="T3" fmla="*/ 2858 h 2858"/>
                <a:gd name="T4" fmla="*/ 1224 w 1224"/>
                <a:gd name="T5" fmla="*/ 0 h 28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24" h="2858">
                  <a:moveTo>
                    <a:pt x="0" y="2858"/>
                  </a:moveTo>
                  <a:lnTo>
                    <a:pt x="1224" y="2858"/>
                  </a:lnTo>
                  <a:lnTo>
                    <a:pt x="1224" y="0"/>
                  </a:lnTo>
                </a:path>
              </a:pathLst>
            </a:custGeom>
            <a:noFill/>
            <a:ln w="38100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grpSp>
        <p:nvGrpSpPr>
          <p:cNvPr id="11276" name="Group 12">
            <a:extLst>
              <a:ext uri="{FF2B5EF4-FFF2-40B4-BE49-F238E27FC236}">
                <a16:creationId xmlns:a16="http://schemas.microsoft.com/office/drawing/2014/main" id="{DB964F7C-19A1-1845-B6BD-B163FD686951}"/>
              </a:ext>
            </a:extLst>
          </p:cNvPr>
          <p:cNvGrpSpPr>
            <a:grpSpLocks/>
          </p:cNvGrpSpPr>
          <p:nvPr/>
        </p:nvGrpSpPr>
        <p:grpSpPr bwMode="auto">
          <a:xfrm>
            <a:off x="6924676" y="1700213"/>
            <a:ext cx="396875" cy="4176712"/>
            <a:chOff x="3402" y="1071"/>
            <a:chExt cx="250" cy="2631"/>
          </a:xfrm>
        </p:grpSpPr>
        <p:sp>
          <p:nvSpPr>
            <p:cNvPr id="11277" name="Line 13">
              <a:extLst>
                <a:ext uri="{FF2B5EF4-FFF2-40B4-BE49-F238E27FC236}">
                  <a16:creationId xmlns:a16="http://schemas.microsoft.com/office/drawing/2014/main" id="{8A05365D-E27B-394B-B225-E7FD291DDCC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02" y="1071"/>
              <a:ext cx="0" cy="263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sysDot"/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278" name="Text Box 14">
              <a:extLst>
                <a:ext uri="{FF2B5EF4-FFF2-40B4-BE49-F238E27FC236}">
                  <a16:creationId xmlns:a16="http://schemas.microsoft.com/office/drawing/2014/main" id="{841D1865-961A-8142-A625-D458795F9A5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02" y="2383"/>
              <a:ext cx="250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CL" altLang="es-CL" b="1">
                  <a:latin typeface="Arial" panose="020B0604020202020204" pitchFamily="34" charset="0"/>
                </a:rPr>
                <a:t>h</a:t>
              </a:r>
              <a:endParaRPr lang="es-ES" altLang="es-CL" b="1">
                <a:latin typeface="Arial" panose="020B0604020202020204" pitchFamily="34" charset="0"/>
              </a:endParaRPr>
            </a:p>
          </p:txBody>
        </p:sp>
      </p:grpSp>
      <p:grpSp>
        <p:nvGrpSpPr>
          <p:cNvPr id="11297" name="Group 33">
            <a:extLst>
              <a:ext uri="{FF2B5EF4-FFF2-40B4-BE49-F238E27FC236}">
                <a16:creationId xmlns:a16="http://schemas.microsoft.com/office/drawing/2014/main" id="{1346AD84-3CB8-DE47-9C6D-E6871E0C93DF}"/>
              </a:ext>
            </a:extLst>
          </p:cNvPr>
          <p:cNvGrpSpPr>
            <a:grpSpLocks/>
          </p:cNvGrpSpPr>
          <p:nvPr/>
        </p:nvGrpSpPr>
        <p:grpSpPr bwMode="auto">
          <a:xfrm>
            <a:off x="5195888" y="1665289"/>
            <a:ext cx="1655762" cy="4103687"/>
            <a:chOff x="2313" y="1049"/>
            <a:chExt cx="1043" cy="2585"/>
          </a:xfrm>
        </p:grpSpPr>
        <p:sp>
          <p:nvSpPr>
            <p:cNvPr id="11281" name="Line 17">
              <a:extLst>
                <a:ext uri="{FF2B5EF4-FFF2-40B4-BE49-F238E27FC236}">
                  <a16:creationId xmlns:a16="http://schemas.microsoft.com/office/drawing/2014/main" id="{D8CDD5EE-85A1-EB44-8C31-8313CAF5502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14" y="3634"/>
              <a:ext cx="1042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283" name="Line 19">
              <a:extLst>
                <a:ext uri="{FF2B5EF4-FFF2-40B4-BE49-F238E27FC236}">
                  <a16:creationId xmlns:a16="http://schemas.microsoft.com/office/drawing/2014/main" id="{B6BA483C-CBD8-F442-AA2A-C501277D7C0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313" y="1049"/>
              <a:ext cx="1021" cy="2585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284" name="Line 20">
              <a:extLst>
                <a:ext uri="{FF2B5EF4-FFF2-40B4-BE49-F238E27FC236}">
                  <a16:creationId xmlns:a16="http://schemas.microsoft.com/office/drawing/2014/main" id="{F80DD870-532E-A54F-9829-54F7C28BCBB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04" y="3430"/>
              <a:ext cx="951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285" name="Line 21">
              <a:extLst>
                <a:ext uri="{FF2B5EF4-FFF2-40B4-BE49-F238E27FC236}">
                  <a16:creationId xmlns:a16="http://schemas.microsoft.com/office/drawing/2014/main" id="{C9CA8DC5-E64A-5C45-BCB4-1ED8F227B8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72" y="3203"/>
              <a:ext cx="884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286" name="Line 22">
              <a:extLst>
                <a:ext uri="{FF2B5EF4-FFF2-40B4-BE49-F238E27FC236}">
                  <a16:creationId xmlns:a16="http://schemas.microsoft.com/office/drawing/2014/main" id="{02CD444C-0644-1E42-880A-E3387A9C48B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85" y="2976"/>
              <a:ext cx="770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287" name="Line 23">
              <a:extLst>
                <a:ext uri="{FF2B5EF4-FFF2-40B4-BE49-F238E27FC236}">
                  <a16:creationId xmlns:a16="http://schemas.microsoft.com/office/drawing/2014/main" id="{D8E07784-FEB2-684E-9915-BE124F3396C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53" y="2772"/>
              <a:ext cx="702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288" name="Line 24">
              <a:extLst>
                <a:ext uri="{FF2B5EF4-FFF2-40B4-BE49-F238E27FC236}">
                  <a16:creationId xmlns:a16="http://schemas.microsoft.com/office/drawing/2014/main" id="{FED7F69A-98C9-834B-BBD6-34C104C0100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44" y="2546"/>
              <a:ext cx="611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289" name="Line 25">
              <a:extLst>
                <a:ext uri="{FF2B5EF4-FFF2-40B4-BE49-F238E27FC236}">
                  <a16:creationId xmlns:a16="http://schemas.microsoft.com/office/drawing/2014/main" id="{E059DC7B-4A16-314E-BF2F-27B4B76F48C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35" y="2341"/>
              <a:ext cx="520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290" name="Line 26">
              <a:extLst>
                <a:ext uri="{FF2B5EF4-FFF2-40B4-BE49-F238E27FC236}">
                  <a16:creationId xmlns:a16="http://schemas.microsoft.com/office/drawing/2014/main" id="{0E7A3241-E614-3C4F-8D00-19091868261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03" y="2115"/>
              <a:ext cx="452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291" name="Line 27">
              <a:extLst>
                <a:ext uri="{FF2B5EF4-FFF2-40B4-BE49-F238E27FC236}">
                  <a16:creationId xmlns:a16="http://schemas.microsoft.com/office/drawing/2014/main" id="{47BDDE3D-A48A-6842-B259-CABE6FB5DD3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93" y="1911"/>
              <a:ext cx="362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292" name="Line 28">
              <a:extLst>
                <a:ext uri="{FF2B5EF4-FFF2-40B4-BE49-F238E27FC236}">
                  <a16:creationId xmlns:a16="http://schemas.microsoft.com/office/drawing/2014/main" id="{4082E579-9F34-0549-B3A8-5795DC39F05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84" y="1684"/>
              <a:ext cx="271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293" name="Line 29">
              <a:extLst>
                <a:ext uri="{FF2B5EF4-FFF2-40B4-BE49-F238E27FC236}">
                  <a16:creationId xmlns:a16="http://schemas.microsoft.com/office/drawing/2014/main" id="{6C962025-A514-F046-817A-D33E0B740E8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75" y="1457"/>
              <a:ext cx="180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294" name="Line 30">
              <a:extLst>
                <a:ext uri="{FF2B5EF4-FFF2-40B4-BE49-F238E27FC236}">
                  <a16:creationId xmlns:a16="http://schemas.microsoft.com/office/drawing/2014/main" id="{94449DDF-8050-6F40-AD84-7769A7D490D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43" y="1253"/>
              <a:ext cx="112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grpSp>
        <p:nvGrpSpPr>
          <p:cNvPr id="11299" name="Group 35">
            <a:extLst>
              <a:ext uri="{FF2B5EF4-FFF2-40B4-BE49-F238E27FC236}">
                <a16:creationId xmlns:a16="http://schemas.microsoft.com/office/drawing/2014/main" id="{E4BC2C50-36D9-3440-B658-0C0CA73302D9}"/>
              </a:ext>
            </a:extLst>
          </p:cNvPr>
          <p:cNvGrpSpPr>
            <a:grpSpLocks/>
          </p:cNvGrpSpPr>
          <p:nvPr/>
        </p:nvGrpSpPr>
        <p:grpSpPr bwMode="auto">
          <a:xfrm>
            <a:off x="4006850" y="5540375"/>
            <a:ext cx="2844800" cy="336550"/>
            <a:chOff x="1564" y="3490"/>
            <a:chExt cx="1792" cy="212"/>
          </a:xfrm>
        </p:grpSpPr>
        <p:sp>
          <p:nvSpPr>
            <p:cNvPr id="11300" name="Line 36">
              <a:extLst>
                <a:ext uri="{FF2B5EF4-FFF2-40B4-BE49-F238E27FC236}">
                  <a16:creationId xmlns:a16="http://schemas.microsoft.com/office/drawing/2014/main" id="{563EC1D1-F44B-3E4D-84E3-6EDB45ACD7D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13" y="3634"/>
              <a:ext cx="1043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301" name="Text Box 37">
              <a:extLst>
                <a:ext uri="{FF2B5EF4-FFF2-40B4-BE49-F238E27FC236}">
                  <a16:creationId xmlns:a16="http://schemas.microsoft.com/office/drawing/2014/main" id="{4CA8042E-F057-924B-ABF0-8E394EA85C2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64" y="3490"/>
              <a:ext cx="953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99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CL" altLang="es-CL" sz="1600" i="1" dirty="0">
                  <a:latin typeface="Verdana" panose="020B0604030504040204" pitchFamily="34" charset="0"/>
                </a:rPr>
                <a:t>p = h</a:t>
              </a:r>
              <a:r>
                <a:rPr lang="el-GR" altLang="es-CL" sz="1600" i="1" dirty="0">
                  <a:latin typeface="Arial" panose="020B0604020202020204" pitchFamily="34" charset="0"/>
                  <a:cs typeface="Arial" panose="020B0604020202020204" pitchFamily="34" charset="0"/>
                </a:rPr>
                <a:t>ρ</a:t>
              </a:r>
              <a:r>
                <a:rPr lang="es-CL" altLang="es-CL" sz="1600" i="1" dirty="0">
                  <a:latin typeface="Verdana" panose="020B0604030504040204" pitchFamily="34" charset="0"/>
                </a:rPr>
                <a:t>g</a:t>
              </a:r>
              <a:endParaRPr lang="es-ES" altLang="es-CL" sz="1600" i="1" dirty="0">
                <a:latin typeface="Verdana" panose="020B0604030504040204" pitchFamily="34" charset="0"/>
              </a:endParaRPr>
            </a:p>
          </p:txBody>
        </p:sp>
      </p:grpSp>
      <p:sp>
        <p:nvSpPr>
          <p:cNvPr id="28" name="Text Box 4">
            <a:extLst>
              <a:ext uri="{FF2B5EF4-FFF2-40B4-BE49-F238E27FC236}">
                <a16:creationId xmlns:a16="http://schemas.microsoft.com/office/drawing/2014/main" id="{1AF0FF4B-E210-F346-91A4-14215D3C57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3089" y="152401"/>
            <a:ext cx="320357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sz="36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Presión</a:t>
            </a:r>
            <a:endParaRPr lang="es-ES" altLang="es-CL" sz="36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9" name="Text Box 6">
            <a:extLst>
              <a:ext uri="{FF2B5EF4-FFF2-40B4-BE49-F238E27FC236}">
                <a16:creationId xmlns:a16="http://schemas.microsoft.com/office/drawing/2014/main" id="{113A2A83-A077-D44B-9C93-9C5367D27D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95438" y="6082387"/>
            <a:ext cx="8856662" cy="40011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Por lo tanto a </a:t>
            </a:r>
            <a:r>
              <a:rPr lang="es-CL" alt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mayor altura</a:t>
            </a: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(profundidad), </a:t>
            </a:r>
            <a:r>
              <a:rPr lang="es-CL" alt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mayor presión </a:t>
            </a: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sobre el recipiente.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1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>
            <a:extLst>
              <a:ext uri="{FF2B5EF4-FFF2-40B4-BE49-F238E27FC236}">
                <a16:creationId xmlns:a16="http://schemas.microsoft.com/office/drawing/2014/main" id="{465BBF6F-A949-47B4-BD70-CFC83FFF44C9}"/>
              </a:ext>
            </a:extLst>
          </p:cNvPr>
          <p:cNvGrpSpPr/>
          <p:nvPr/>
        </p:nvGrpSpPr>
        <p:grpSpPr>
          <a:xfrm>
            <a:off x="7457242" y="1950785"/>
            <a:ext cx="3622090" cy="3142914"/>
            <a:chOff x="4856085" y="2006353"/>
            <a:chExt cx="3622090" cy="3142914"/>
          </a:xfrm>
        </p:grpSpPr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65482DD2-F4C3-4F5F-9AE9-81CEC978ECA7}"/>
                </a:ext>
              </a:extLst>
            </p:cNvPr>
            <p:cNvGrpSpPr/>
            <p:nvPr/>
          </p:nvGrpSpPr>
          <p:grpSpPr>
            <a:xfrm>
              <a:off x="4980036" y="2228513"/>
              <a:ext cx="3391270" cy="2920754"/>
              <a:chOff x="4400363" y="2476869"/>
              <a:chExt cx="3391270" cy="2920754"/>
            </a:xfrm>
          </p:grpSpPr>
          <p:sp>
            <p:nvSpPr>
              <p:cNvPr id="6" name="Cerrar corchete 5">
                <a:extLst>
                  <a:ext uri="{FF2B5EF4-FFF2-40B4-BE49-F238E27FC236}">
                    <a16:creationId xmlns:a16="http://schemas.microsoft.com/office/drawing/2014/main" id="{9C78FE1F-7C71-4117-99B0-1F7403199871}"/>
                  </a:ext>
                </a:extLst>
              </p:cNvPr>
              <p:cNvSpPr/>
              <p:nvPr/>
            </p:nvSpPr>
            <p:spPr>
              <a:xfrm>
                <a:off x="6095998" y="2476870"/>
                <a:ext cx="1695635" cy="2920753"/>
              </a:xfrm>
              <a:prstGeom prst="rightBracket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7" name="Cerrar corchete 6">
                <a:extLst>
                  <a:ext uri="{FF2B5EF4-FFF2-40B4-BE49-F238E27FC236}">
                    <a16:creationId xmlns:a16="http://schemas.microsoft.com/office/drawing/2014/main" id="{4FB98F9A-EE72-4053-8F49-550E512F1FB3}"/>
                  </a:ext>
                </a:extLst>
              </p:cNvPr>
              <p:cNvSpPr/>
              <p:nvPr/>
            </p:nvSpPr>
            <p:spPr>
              <a:xfrm flipH="1">
                <a:off x="4400363" y="2476869"/>
                <a:ext cx="1695635" cy="2920753"/>
              </a:xfrm>
              <a:prstGeom prst="rightBracket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cxnSp>
            <p:nvCxnSpPr>
              <p:cNvPr id="8" name="Conector recto 7">
                <a:extLst>
                  <a:ext uri="{FF2B5EF4-FFF2-40B4-BE49-F238E27FC236}">
                    <a16:creationId xmlns:a16="http://schemas.microsoft.com/office/drawing/2014/main" id="{B1D10805-7C30-4668-ACED-85B9EB42E49C}"/>
                  </a:ext>
                </a:extLst>
              </p:cNvPr>
              <p:cNvCxnSpPr/>
              <p:nvPr/>
            </p:nvCxnSpPr>
            <p:spPr>
              <a:xfrm>
                <a:off x="4400363" y="4199142"/>
                <a:ext cx="3391270" cy="0"/>
              </a:xfrm>
              <a:prstGeom prst="line">
                <a:avLst/>
              </a:prstGeom>
              <a:ln w="1905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" name="Rectángulo 1">
              <a:extLst>
                <a:ext uri="{FF2B5EF4-FFF2-40B4-BE49-F238E27FC236}">
                  <a16:creationId xmlns:a16="http://schemas.microsoft.com/office/drawing/2014/main" id="{CDB8F18B-7527-467A-98AB-C3B8022D5F1D}"/>
                </a:ext>
              </a:extLst>
            </p:cNvPr>
            <p:cNvSpPr/>
            <p:nvPr/>
          </p:nvSpPr>
          <p:spPr>
            <a:xfrm>
              <a:off x="4856085" y="2006353"/>
              <a:ext cx="3622090" cy="3462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cxnSp>
        <p:nvCxnSpPr>
          <p:cNvPr id="12" name="Conector recto 11">
            <a:extLst>
              <a:ext uri="{FF2B5EF4-FFF2-40B4-BE49-F238E27FC236}">
                <a16:creationId xmlns:a16="http://schemas.microsoft.com/office/drawing/2014/main" id="{01B01670-67C7-408D-A66E-F93403DA1623}"/>
              </a:ext>
            </a:extLst>
          </p:cNvPr>
          <p:cNvCxnSpPr/>
          <p:nvPr/>
        </p:nvCxnSpPr>
        <p:spPr>
          <a:xfrm>
            <a:off x="7581193" y="4598033"/>
            <a:ext cx="3391270" cy="0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7" name="Grupo 36">
            <a:extLst>
              <a:ext uri="{FF2B5EF4-FFF2-40B4-BE49-F238E27FC236}">
                <a16:creationId xmlns:a16="http://schemas.microsoft.com/office/drawing/2014/main" id="{548B87BF-2DCF-4694-B9E5-84F3EECAB919}"/>
              </a:ext>
            </a:extLst>
          </p:cNvPr>
          <p:cNvGrpSpPr/>
          <p:nvPr/>
        </p:nvGrpSpPr>
        <p:grpSpPr>
          <a:xfrm>
            <a:off x="7694954" y="3895217"/>
            <a:ext cx="3163746" cy="654008"/>
            <a:chOff x="5091008" y="3227014"/>
            <a:chExt cx="3163746" cy="654008"/>
          </a:xfrm>
        </p:grpSpPr>
        <p:grpSp>
          <p:nvGrpSpPr>
            <p:cNvPr id="38" name="Grupo 37">
              <a:extLst>
                <a:ext uri="{FF2B5EF4-FFF2-40B4-BE49-F238E27FC236}">
                  <a16:creationId xmlns:a16="http://schemas.microsoft.com/office/drawing/2014/main" id="{943D6425-F814-43F7-B9E6-22FCD8648307}"/>
                </a:ext>
              </a:extLst>
            </p:cNvPr>
            <p:cNvGrpSpPr/>
            <p:nvPr/>
          </p:nvGrpSpPr>
          <p:grpSpPr>
            <a:xfrm>
              <a:off x="5091008" y="3534792"/>
              <a:ext cx="3163746" cy="346230"/>
              <a:chOff x="5091008" y="3534792"/>
              <a:chExt cx="3163746" cy="346230"/>
            </a:xfrm>
          </p:grpSpPr>
          <p:cxnSp>
            <p:nvCxnSpPr>
              <p:cNvPr id="40" name="Conector recto de flecha 39">
                <a:extLst>
                  <a:ext uri="{FF2B5EF4-FFF2-40B4-BE49-F238E27FC236}">
                    <a16:creationId xmlns:a16="http://schemas.microsoft.com/office/drawing/2014/main" id="{0F27E744-C0C4-40A5-8718-6D87CE598A29}"/>
                  </a:ext>
                </a:extLst>
              </p:cNvPr>
              <p:cNvCxnSpPr/>
              <p:nvPr/>
            </p:nvCxnSpPr>
            <p:spPr>
              <a:xfrm>
                <a:off x="6893512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1" name="Conector recto de flecha 40">
                <a:extLst>
                  <a:ext uri="{FF2B5EF4-FFF2-40B4-BE49-F238E27FC236}">
                    <a16:creationId xmlns:a16="http://schemas.microsoft.com/office/drawing/2014/main" id="{9DA8A4CF-9C4D-4682-B48D-8E36AAD6FF5B}"/>
                  </a:ext>
                </a:extLst>
              </p:cNvPr>
              <p:cNvCxnSpPr/>
              <p:nvPr/>
            </p:nvCxnSpPr>
            <p:spPr>
              <a:xfrm>
                <a:off x="7116933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2" name="Conector recto de flecha 41">
                <a:extLst>
                  <a:ext uri="{FF2B5EF4-FFF2-40B4-BE49-F238E27FC236}">
                    <a16:creationId xmlns:a16="http://schemas.microsoft.com/office/drawing/2014/main" id="{30C3F266-BB49-454C-A5F3-79D36A49D159}"/>
                  </a:ext>
                </a:extLst>
              </p:cNvPr>
              <p:cNvCxnSpPr/>
              <p:nvPr/>
            </p:nvCxnSpPr>
            <p:spPr>
              <a:xfrm>
                <a:off x="7347753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3" name="Conector recto de flecha 42">
                <a:extLst>
                  <a:ext uri="{FF2B5EF4-FFF2-40B4-BE49-F238E27FC236}">
                    <a16:creationId xmlns:a16="http://schemas.microsoft.com/office/drawing/2014/main" id="{5855B5D4-CC0B-44C3-AECD-FA1EC762057E}"/>
                  </a:ext>
                </a:extLst>
              </p:cNvPr>
              <p:cNvCxnSpPr/>
              <p:nvPr/>
            </p:nvCxnSpPr>
            <p:spPr>
              <a:xfrm>
                <a:off x="7571174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4" name="Conector recto de flecha 43">
                <a:extLst>
                  <a:ext uri="{FF2B5EF4-FFF2-40B4-BE49-F238E27FC236}">
                    <a16:creationId xmlns:a16="http://schemas.microsoft.com/office/drawing/2014/main" id="{0586FFA4-370A-4AB3-BBB5-5468640E1A78}"/>
                  </a:ext>
                </a:extLst>
              </p:cNvPr>
              <p:cNvCxnSpPr/>
              <p:nvPr/>
            </p:nvCxnSpPr>
            <p:spPr>
              <a:xfrm>
                <a:off x="7800513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5" name="Conector recto de flecha 44">
                <a:extLst>
                  <a:ext uri="{FF2B5EF4-FFF2-40B4-BE49-F238E27FC236}">
                    <a16:creationId xmlns:a16="http://schemas.microsoft.com/office/drawing/2014/main" id="{7B1D0D0C-56BD-44CE-AD3F-409A13B5CC6B}"/>
                  </a:ext>
                </a:extLst>
              </p:cNvPr>
              <p:cNvCxnSpPr/>
              <p:nvPr/>
            </p:nvCxnSpPr>
            <p:spPr>
              <a:xfrm>
                <a:off x="8023934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6" name="Conector recto de flecha 45">
                <a:extLst>
                  <a:ext uri="{FF2B5EF4-FFF2-40B4-BE49-F238E27FC236}">
                    <a16:creationId xmlns:a16="http://schemas.microsoft.com/office/drawing/2014/main" id="{9388A6E7-18CB-4657-9F43-B1060EB4AECE}"/>
                  </a:ext>
                </a:extLst>
              </p:cNvPr>
              <p:cNvCxnSpPr/>
              <p:nvPr/>
            </p:nvCxnSpPr>
            <p:spPr>
              <a:xfrm>
                <a:off x="8254754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7" name="Conector recto de flecha 46">
                <a:extLst>
                  <a:ext uri="{FF2B5EF4-FFF2-40B4-BE49-F238E27FC236}">
                    <a16:creationId xmlns:a16="http://schemas.microsoft.com/office/drawing/2014/main" id="{E4CBD1F8-0EF3-400D-87A9-00B531951FFE}"/>
                  </a:ext>
                </a:extLst>
              </p:cNvPr>
              <p:cNvCxnSpPr/>
              <p:nvPr/>
            </p:nvCxnSpPr>
            <p:spPr>
              <a:xfrm>
                <a:off x="5091008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8" name="Conector recto de flecha 47">
                <a:extLst>
                  <a:ext uri="{FF2B5EF4-FFF2-40B4-BE49-F238E27FC236}">
                    <a16:creationId xmlns:a16="http://schemas.microsoft.com/office/drawing/2014/main" id="{FF6F1DC7-3343-412B-ACE9-2F26137C2869}"/>
                  </a:ext>
                </a:extLst>
              </p:cNvPr>
              <p:cNvCxnSpPr/>
              <p:nvPr/>
            </p:nvCxnSpPr>
            <p:spPr>
              <a:xfrm>
                <a:off x="5314429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9" name="Conector recto de flecha 48">
                <a:extLst>
                  <a:ext uri="{FF2B5EF4-FFF2-40B4-BE49-F238E27FC236}">
                    <a16:creationId xmlns:a16="http://schemas.microsoft.com/office/drawing/2014/main" id="{DF820048-E64D-44F2-A019-5CA6049523C2}"/>
                  </a:ext>
                </a:extLst>
              </p:cNvPr>
              <p:cNvCxnSpPr/>
              <p:nvPr/>
            </p:nvCxnSpPr>
            <p:spPr>
              <a:xfrm>
                <a:off x="5545249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50" name="Conector recto de flecha 49">
                <a:extLst>
                  <a:ext uri="{FF2B5EF4-FFF2-40B4-BE49-F238E27FC236}">
                    <a16:creationId xmlns:a16="http://schemas.microsoft.com/office/drawing/2014/main" id="{4C009784-6A98-465A-B999-C935D5D5FDC2}"/>
                  </a:ext>
                </a:extLst>
              </p:cNvPr>
              <p:cNvCxnSpPr/>
              <p:nvPr/>
            </p:nvCxnSpPr>
            <p:spPr>
              <a:xfrm>
                <a:off x="5768670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51" name="Conector recto de flecha 50">
                <a:extLst>
                  <a:ext uri="{FF2B5EF4-FFF2-40B4-BE49-F238E27FC236}">
                    <a16:creationId xmlns:a16="http://schemas.microsoft.com/office/drawing/2014/main" id="{EF9546C4-25D6-4647-B29D-A5240880F93E}"/>
                  </a:ext>
                </a:extLst>
              </p:cNvPr>
              <p:cNvCxnSpPr/>
              <p:nvPr/>
            </p:nvCxnSpPr>
            <p:spPr>
              <a:xfrm>
                <a:off x="5998009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52" name="Conector recto de flecha 51">
                <a:extLst>
                  <a:ext uri="{FF2B5EF4-FFF2-40B4-BE49-F238E27FC236}">
                    <a16:creationId xmlns:a16="http://schemas.microsoft.com/office/drawing/2014/main" id="{CDAAA128-D4A0-4A07-88D0-CC1294945D2B}"/>
                  </a:ext>
                </a:extLst>
              </p:cNvPr>
              <p:cNvCxnSpPr/>
              <p:nvPr/>
            </p:nvCxnSpPr>
            <p:spPr>
              <a:xfrm>
                <a:off x="6221430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53" name="Conector recto de flecha 52">
                <a:extLst>
                  <a:ext uri="{FF2B5EF4-FFF2-40B4-BE49-F238E27FC236}">
                    <a16:creationId xmlns:a16="http://schemas.microsoft.com/office/drawing/2014/main" id="{673FAC03-8367-4491-8EA7-CB2726D7307C}"/>
                  </a:ext>
                </a:extLst>
              </p:cNvPr>
              <p:cNvCxnSpPr/>
              <p:nvPr/>
            </p:nvCxnSpPr>
            <p:spPr>
              <a:xfrm>
                <a:off x="6452250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54" name="Conector recto de flecha 53">
                <a:extLst>
                  <a:ext uri="{FF2B5EF4-FFF2-40B4-BE49-F238E27FC236}">
                    <a16:creationId xmlns:a16="http://schemas.microsoft.com/office/drawing/2014/main" id="{44F5B6E9-760C-48A1-AF3B-DE66406564E6}"/>
                  </a:ext>
                </a:extLst>
              </p:cNvPr>
              <p:cNvCxnSpPr/>
              <p:nvPr/>
            </p:nvCxnSpPr>
            <p:spPr>
              <a:xfrm>
                <a:off x="6675671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</p:grpSp>
        <p:sp>
          <p:nvSpPr>
            <p:cNvPr id="39" name="CuadroTexto 38">
              <a:extLst>
                <a:ext uri="{FF2B5EF4-FFF2-40B4-BE49-F238E27FC236}">
                  <a16:creationId xmlns:a16="http://schemas.microsoft.com/office/drawing/2014/main" id="{8E6F38C8-CD0E-4F68-9CEB-76C231ACF0C9}"/>
                </a:ext>
              </a:extLst>
            </p:cNvPr>
            <p:cNvSpPr txBox="1"/>
            <p:nvPr/>
          </p:nvSpPr>
          <p:spPr>
            <a:xfrm>
              <a:off x="5590695" y="3227014"/>
              <a:ext cx="1959191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rgbClr val="00B0F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Peso de la capa superior</a:t>
              </a:r>
            </a:p>
          </p:txBody>
        </p:sp>
      </p:grpSp>
      <p:sp>
        <p:nvSpPr>
          <p:cNvPr id="55" name="CuadroTexto 54">
            <a:extLst>
              <a:ext uri="{FF2B5EF4-FFF2-40B4-BE49-F238E27FC236}">
                <a16:creationId xmlns:a16="http://schemas.microsoft.com/office/drawing/2014/main" id="{2D5E8E27-6579-405A-B1B1-44E83A15988B}"/>
              </a:ext>
            </a:extLst>
          </p:cNvPr>
          <p:cNvSpPr txBox="1"/>
          <p:nvPr/>
        </p:nvSpPr>
        <p:spPr>
          <a:xfrm>
            <a:off x="803963" y="1562252"/>
            <a:ext cx="575708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¿Cómo expresamos las fuerzas que ejerce el líquido?</a:t>
            </a:r>
          </a:p>
          <a:p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Observemos por capa.</a:t>
            </a:r>
          </a:p>
          <a:p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Clr>
                <a:schemeClr val="accent1"/>
              </a:buClr>
              <a:buAutoNum type="arabicPeriod"/>
            </a:pP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superficie</a:t>
            </a:r>
          </a:p>
          <a:p>
            <a:pPr marL="457200" indent="-457200">
              <a:buClr>
                <a:schemeClr val="accent1"/>
              </a:buClr>
              <a:buAutoNum type="arabicPeriod"/>
            </a:pPr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Clr>
                <a:schemeClr val="accent1"/>
              </a:buClr>
              <a:buAutoNum type="arabicPeriod"/>
            </a:pPr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Clr>
                <a:schemeClr val="accent1"/>
              </a:buClr>
              <a:buAutoNum type="arabicPeriod"/>
            </a:pPr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Clr>
                <a:schemeClr val="accent1"/>
              </a:buClr>
              <a:buAutoNum type="arabicPeriod"/>
            </a:pP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Capa intermedia</a:t>
            </a:r>
          </a:p>
          <a:p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5" name="Grupo 4">
            <a:extLst>
              <a:ext uri="{FF2B5EF4-FFF2-40B4-BE49-F238E27FC236}">
                <a16:creationId xmlns:a16="http://schemas.microsoft.com/office/drawing/2014/main" id="{BE8E6CCD-56E8-43BF-89F3-15FBF33E1F18}"/>
              </a:ext>
            </a:extLst>
          </p:cNvPr>
          <p:cNvGrpSpPr/>
          <p:nvPr/>
        </p:nvGrpSpPr>
        <p:grpSpPr>
          <a:xfrm>
            <a:off x="6729182" y="3895217"/>
            <a:ext cx="372954" cy="702816"/>
            <a:chOff x="6729182" y="3895217"/>
            <a:chExt cx="372954" cy="702816"/>
          </a:xfrm>
        </p:grpSpPr>
        <p:cxnSp>
          <p:nvCxnSpPr>
            <p:cNvPr id="9" name="Conector recto de flecha 8">
              <a:extLst>
                <a:ext uri="{FF2B5EF4-FFF2-40B4-BE49-F238E27FC236}">
                  <a16:creationId xmlns:a16="http://schemas.microsoft.com/office/drawing/2014/main" id="{9A26D219-4A3E-4CCF-B4B2-63AC97206945}"/>
                </a:ext>
              </a:extLst>
            </p:cNvPr>
            <p:cNvCxnSpPr/>
            <p:nvPr/>
          </p:nvCxnSpPr>
          <p:spPr>
            <a:xfrm>
              <a:off x="7102136" y="3895217"/>
              <a:ext cx="0" cy="702816"/>
            </a:xfrm>
            <a:prstGeom prst="straightConnector1">
              <a:avLst/>
            </a:prstGeom>
            <a:ln>
              <a:solidFill>
                <a:srgbClr val="0070C0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CuadroTexto 9">
              <a:extLst>
                <a:ext uri="{FF2B5EF4-FFF2-40B4-BE49-F238E27FC236}">
                  <a16:creationId xmlns:a16="http://schemas.microsoft.com/office/drawing/2014/main" id="{656A88BB-13D3-46CC-ABBE-67E5A662BDD0}"/>
                </a:ext>
              </a:extLst>
            </p:cNvPr>
            <p:cNvSpPr txBox="1"/>
            <p:nvPr/>
          </p:nvSpPr>
          <p:spPr>
            <a:xfrm>
              <a:off x="6729182" y="4049105"/>
              <a:ext cx="29296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h</a:t>
              </a:r>
            </a:p>
          </p:txBody>
        </p:sp>
      </p:grpSp>
      <p:sp>
        <p:nvSpPr>
          <p:cNvPr id="56" name="Título 1">
            <a:extLst>
              <a:ext uri="{FF2B5EF4-FFF2-40B4-BE49-F238E27FC236}">
                <a16:creationId xmlns:a16="http://schemas.microsoft.com/office/drawing/2014/main" id="{7147BDEB-063E-4AAC-BB2C-99CA884A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976" y="73944"/>
            <a:ext cx="10871200" cy="990600"/>
          </a:xfrm>
        </p:spPr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Presión de los fluidos</a:t>
            </a:r>
          </a:p>
        </p:txBody>
      </p:sp>
      <p:grpSp>
        <p:nvGrpSpPr>
          <p:cNvPr id="57" name="Grupo 56">
            <a:extLst>
              <a:ext uri="{FF2B5EF4-FFF2-40B4-BE49-F238E27FC236}">
                <a16:creationId xmlns:a16="http://schemas.microsoft.com/office/drawing/2014/main" id="{A96F2DC3-D468-41D9-B0BD-6DC976A30BA6}"/>
              </a:ext>
            </a:extLst>
          </p:cNvPr>
          <p:cNvGrpSpPr/>
          <p:nvPr/>
        </p:nvGrpSpPr>
        <p:grpSpPr>
          <a:xfrm>
            <a:off x="7296027" y="3171446"/>
            <a:ext cx="3559884" cy="877660"/>
            <a:chOff x="7296027" y="3171446"/>
            <a:chExt cx="3559884" cy="877660"/>
          </a:xfrm>
        </p:grpSpPr>
        <p:grpSp>
          <p:nvGrpSpPr>
            <p:cNvPr id="58" name="Grupo 57">
              <a:extLst>
                <a:ext uri="{FF2B5EF4-FFF2-40B4-BE49-F238E27FC236}">
                  <a16:creationId xmlns:a16="http://schemas.microsoft.com/office/drawing/2014/main" id="{A710BE87-FE5D-4D4D-81FF-610BE381A646}"/>
                </a:ext>
              </a:extLst>
            </p:cNvPr>
            <p:cNvGrpSpPr/>
            <p:nvPr/>
          </p:nvGrpSpPr>
          <p:grpSpPr>
            <a:xfrm>
              <a:off x="7692165" y="3171446"/>
              <a:ext cx="3163746" cy="654008"/>
              <a:chOff x="5091008" y="3227014"/>
              <a:chExt cx="3163746" cy="654008"/>
            </a:xfrm>
          </p:grpSpPr>
          <p:grpSp>
            <p:nvGrpSpPr>
              <p:cNvPr id="60" name="Grupo 59">
                <a:extLst>
                  <a:ext uri="{FF2B5EF4-FFF2-40B4-BE49-F238E27FC236}">
                    <a16:creationId xmlns:a16="http://schemas.microsoft.com/office/drawing/2014/main" id="{48A124DA-A75E-48C5-A0AB-2EB8C699DA1C}"/>
                  </a:ext>
                </a:extLst>
              </p:cNvPr>
              <p:cNvGrpSpPr/>
              <p:nvPr/>
            </p:nvGrpSpPr>
            <p:grpSpPr>
              <a:xfrm>
                <a:off x="5091008" y="3534792"/>
                <a:ext cx="3163746" cy="346230"/>
                <a:chOff x="5091008" y="3534792"/>
                <a:chExt cx="3163746" cy="346230"/>
              </a:xfrm>
            </p:grpSpPr>
            <p:cxnSp>
              <p:nvCxnSpPr>
                <p:cNvPr id="62" name="Conector recto de flecha 61">
                  <a:extLst>
                    <a:ext uri="{FF2B5EF4-FFF2-40B4-BE49-F238E27FC236}">
                      <a16:creationId xmlns:a16="http://schemas.microsoft.com/office/drawing/2014/main" id="{B5D20A5F-9F90-498C-B186-F13E0EC04778}"/>
                    </a:ext>
                  </a:extLst>
                </p:cNvPr>
                <p:cNvCxnSpPr/>
                <p:nvPr/>
              </p:nvCxnSpPr>
              <p:spPr>
                <a:xfrm>
                  <a:off x="6893512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63" name="Conector recto de flecha 62">
                  <a:extLst>
                    <a:ext uri="{FF2B5EF4-FFF2-40B4-BE49-F238E27FC236}">
                      <a16:creationId xmlns:a16="http://schemas.microsoft.com/office/drawing/2014/main" id="{B2C52D69-5E80-40A5-AB57-59EEF3B0CA10}"/>
                    </a:ext>
                  </a:extLst>
                </p:cNvPr>
                <p:cNvCxnSpPr/>
                <p:nvPr/>
              </p:nvCxnSpPr>
              <p:spPr>
                <a:xfrm>
                  <a:off x="7116933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64" name="Conector recto de flecha 63">
                  <a:extLst>
                    <a:ext uri="{FF2B5EF4-FFF2-40B4-BE49-F238E27FC236}">
                      <a16:creationId xmlns:a16="http://schemas.microsoft.com/office/drawing/2014/main" id="{C59594E5-A7B5-48F5-8228-6FFA2C120182}"/>
                    </a:ext>
                  </a:extLst>
                </p:cNvPr>
                <p:cNvCxnSpPr/>
                <p:nvPr/>
              </p:nvCxnSpPr>
              <p:spPr>
                <a:xfrm>
                  <a:off x="7347753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65" name="Conector recto de flecha 64">
                  <a:extLst>
                    <a:ext uri="{FF2B5EF4-FFF2-40B4-BE49-F238E27FC236}">
                      <a16:creationId xmlns:a16="http://schemas.microsoft.com/office/drawing/2014/main" id="{AD3BA161-2FE1-4DB2-9584-7F1565F4C429}"/>
                    </a:ext>
                  </a:extLst>
                </p:cNvPr>
                <p:cNvCxnSpPr/>
                <p:nvPr/>
              </p:nvCxnSpPr>
              <p:spPr>
                <a:xfrm>
                  <a:off x="7571174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66" name="Conector recto de flecha 65">
                  <a:extLst>
                    <a:ext uri="{FF2B5EF4-FFF2-40B4-BE49-F238E27FC236}">
                      <a16:creationId xmlns:a16="http://schemas.microsoft.com/office/drawing/2014/main" id="{F492F853-9649-495D-B41B-C3617257AFE0}"/>
                    </a:ext>
                  </a:extLst>
                </p:cNvPr>
                <p:cNvCxnSpPr/>
                <p:nvPr/>
              </p:nvCxnSpPr>
              <p:spPr>
                <a:xfrm>
                  <a:off x="7800513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67" name="Conector recto de flecha 66">
                  <a:extLst>
                    <a:ext uri="{FF2B5EF4-FFF2-40B4-BE49-F238E27FC236}">
                      <a16:creationId xmlns:a16="http://schemas.microsoft.com/office/drawing/2014/main" id="{A8A88DE7-B45F-44CC-B008-AC42186DD61C}"/>
                    </a:ext>
                  </a:extLst>
                </p:cNvPr>
                <p:cNvCxnSpPr/>
                <p:nvPr/>
              </p:nvCxnSpPr>
              <p:spPr>
                <a:xfrm>
                  <a:off x="8023934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68" name="Conector recto de flecha 67">
                  <a:extLst>
                    <a:ext uri="{FF2B5EF4-FFF2-40B4-BE49-F238E27FC236}">
                      <a16:creationId xmlns:a16="http://schemas.microsoft.com/office/drawing/2014/main" id="{25C35B0B-F896-49E4-BBD6-4527D2D7DAF1}"/>
                    </a:ext>
                  </a:extLst>
                </p:cNvPr>
                <p:cNvCxnSpPr/>
                <p:nvPr/>
              </p:nvCxnSpPr>
              <p:spPr>
                <a:xfrm>
                  <a:off x="8254754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69" name="Conector recto de flecha 68">
                  <a:extLst>
                    <a:ext uri="{FF2B5EF4-FFF2-40B4-BE49-F238E27FC236}">
                      <a16:creationId xmlns:a16="http://schemas.microsoft.com/office/drawing/2014/main" id="{10E3C454-C68D-4967-999A-DD542E344426}"/>
                    </a:ext>
                  </a:extLst>
                </p:cNvPr>
                <p:cNvCxnSpPr/>
                <p:nvPr/>
              </p:nvCxnSpPr>
              <p:spPr>
                <a:xfrm>
                  <a:off x="5091008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70" name="Conector recto de flecha 69">
                  <a:extLst>
                    <a:ext uri="{FF2B5EF4-FFF2-40B4-BE49-F238E27FC236}">
                      <a16:creationId xmlns:a16="http://schemas.microsoft.com/office/drawing/2014/main" id="{163E8850-3F65-43DB-9DCF-B14EEE350520}"/>
                    </a:ext>
                  </a:extLst>
                </p:cNvPr>
                <p:cNvCxnSpPr/>
                <p:nvPr/>
              </p:nvCxnSpPr>
              <p:spPr>
                <a:xfrm>
                  <a:off x="5314429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71" name="Conector recto de flecha 70">
                  <a:extLst>
                    <a:ext uri="{FF2B5EF4-FFF2-40B4-BE49-F238E27FC236}">
                      <a16:creationId xmlns:a16="http://schemas.microsoft.com/office/drawing/2014/main" id="{0D6EDF5A-771D-41B6-868E-5F0D6C5B30D2}"/>
                    </a:ext>
                  </a:extLst>
                </p:cNvPr>
                <p:cNvCxnSpPr/>
                <p:nvPr/>
              </p:nvCxnSpPr>
              <p:spPr>
                <a:xfrm>
                  <a:off x="5545249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72" name="Conector recto de flecha 71">
                  <a:extLst>
                    <a:ext uri="{FF2B5EF4-FFF2-40B4-BE49-F238E27FC236}">
                      <a16:creationId xmlns:a16="http://schemas.microsoft.com/office/drawing/2014/main" id="{28BD9546-9B65-448B-B691-5E4BF89CEB77}"/>
                    </a:ext>
                  </a:extLst>
                </p:cNvPr>
                <p:cNvCxnSpPr/>
                <p:nvPr/>
              </p:nvCxnSpPr>
              <p:spPr>
                <a:xfrm>
                  <a:off x="5768670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73" name="Conector recto de flecha 72">
                  <a:extLst>
                    <a:ext uri="{FF2B5EF4-FFF2-40B4-BE49-F238E27FC236}">
                      <a16:creationId xmlns:a16="http://schemas.microsoft.com/office/drawing/2014/main" id="{77D6E7A6-4DCD-4ED5-AA70-C551FDED2CD2}"/>
                    </a:ext>
                  </a:extLst>
                </p:cNvPr>
                <p:cNvCxnSpPr/>
                <p:nvPr/>
              </p:nvCxnSpPr>
              <p:spPr>
                <a:xfrm>
                  <a:off x="5998009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74" name="Conector recto de flecha 73">
                  <a:extLst>
                    <a:ext uri="{FF2B5EF4-FFF2-40B4-BE49-F238E27FC236}">
                      <a16:creationId xmlns:a16="http://schemas.microsoft.com/office/drawing/2014/main" id="{ED2512E8-D1B2-4A78-A9C3-81E2A0E801DC}"/>
                    </a:ext>
                  </a:extLst>
                </p:cNvPr>
                <p:cNvCxnSpPr/>
                <p:nvPr/>
              </p:nvCxnSpPr>
              <p:spPr>
                <a:xfrm>
                  <a:off x="6221430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75" name="Conector recto de flecha 74">
                  <a:extLst>
                    <a:ext uri="{FF2B5EF4-FFF2-40B4-BE49-F238E27FC236}">
                      <a16:creationId xmlns:a16="http://schemas.microsoft.com/office/drawing/2014/main" id="{186674F5-1B66-478A-9C0B-A89886D5ECB3}"/>
                    </a:ext>
                  </a:extLst>
                </p:cNvPr>
                <p:cNvCxnSpPr/>
                <p:nvPr/>
              </p:nvCxnSpPr>
              <p:spPr>
                <a:xfrm>
                  <a:off x="6452250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76" name="Conector recto de flecha 75">
                  <a:extLst>
                    <a:ext uri="{FF2B5EF4-FFF2-40B4-BE49-F238E27FC236}">
                      <a16:creationId xmlns:a16="http://schemas.microsoft.com/office/drawing/2014/main" id="{D75DF9AC-E8D9-475D-864E-7456A2C1A12E}"/>
                    </a:ext>
                  </a:extLst>
                </p:cNvPr>
                <p:cNvCxnSpPr/>
                <p:nvPr/>
              </p:nvCxnSpPr>
              <p:spPr>
                <a:xfrm>
                  <a:off x="6675671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61" name="CuadroTexto 60">
                <a:extLst>
                  <a:ext uri="{FF2B5EF4-FFF2-40B4-BE49-F238E27FC236}">
                    <a16:creationId xmlns:a16="http://schemas.microsoft.com/office/drawing/2014/main" id="{D3AE8546-429D-4E23-9721-4C1763E783AA}"/>
                  </a:ext>
                </a:extLst>
              </p:cNvPr>
              <p:cNvSpPr txBox="1"/>
              <p:nvPr/>
            </p:nvSpPr>
            <p:spPr>
              <a:xfrm>
                <a:off x="5792257" y="3227014"/>
                <a:ext cx="163698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CL" dirty="0">
                    <a:solidFill>
                      <a:schemeClr val="accent5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Presión atmosférica</a:t>
                </a:r>
              </a:p>
            </p:txBody>
          </p:sp>
        </p:grpSp>
        <p:sp>
          <p:nvSpPr>
            <p:cNvPr id="59" name="CuadroTexto 58">
              <a:extLst>
                <a:ext uri="{FF2B5EF4-FFF2-40B4-BE49-F238E27FC236}">
                  <a16:creationId xmlns:a16="http://schemas.microsoft.com/office/drawing/2014/main" id="{C06D938B-1739-4687-8ADC-7C6DE394591C}"/>
                </a:ext>
              </a:extLst>
            </p:cNvPr>
            <p:cNvSpPr txBox="1"/>
            <p:nvPr/>
          </p:nvSpPr>
          <p:spPr>
            <a:xfrm>
              <a:off x="7296027" y="3741329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</a:t>
              </a:r>
            </a:p>
          </p:txBody>
        </p:sp>
      </p:grpSp>
      <p:sp>
        <p:nvSpPr>
          <p:cNvPr id="13" name="CuadroTexto 12">
            <a:extLst>
              <a:ext uri="{FF2B5EF4-FFF2-40B4-BE49-F238E27FC236}">
                <a16:creationId xmlns:a16="http://schemas.microsoft.com/office/drawing/2014/main" id="{9691AD3C-AEC7-4E09-8C37-7B941A4135A0}"/>
              </a:ext>
            </a:extLst>
          </p:cNvPr>
          <p:cNvSpPr txBox="1"/>
          <p:nvPr/>
        </p:nvSpPr>
        <p:spPr>
          <a:xfrm>
            <a:off x="7297970" y="4442664"/>
            <a:ext cx="2840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550942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>
            <a:extLst>
              <a:ext uri="{FF2B5EF4-FFF2-40B4-BE49-F238E27FC236}">
                <a16:creationId xmlns:a16="http://schemas.microsoft.com/office/drawing/2014/main" id="{465BBF6F-A949-47B4-BD70-CFC83FFF44C9}"/>
              </a:ext>
            </a:extLst>
          </p:cNvPr>
          <p:cNvGrpSpPr/>
          <p:nvPr/>
        </p:nvGrpSpPr>
        <p:grpSpPr>
          <a:xfrm>
            <a:off x="7457242" y="1950785"/>
            <a:ext cx="3622090" cy="3142914"/>
            <a:chOff x="4856085" y="2006353"/>
            <a:chExt cx="3622090" cy="3142914"/>
          </a:xfrm>
        </p:grpSpPr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65482DD2-F4C3-4F5F-9AE9-81CEC978ECA7}"/>
                </a:ext>
              </a:extLst>
            </p:cNvPr>
            <p:cNvGrpSpPr/>
            <p:nvPr/>
          </p:nvGrpSpPr>
          <p:grpSpPr>
            <a:xfrm>
              <a:off x="4980036" y="2228513"/>
              <a:ext cx="3391270" cy="2920754"/>
              <a:chOff x="4400363" y="2476869"/>
              <a:chExt cx="3391270" cy="2920754"/>
            </a:xfrm>
          </p:grpSpPr>
          <p:sp>
            <p:nvSpPr>
              <p:cNvPr id="6" name="Cerrar corchete 5">
                <a:extLst>
                  <a:ext uri="{FF2B5EF4-FFF2-40B4-BE49-F238E27FC236}">
                    <a16:creationId xmlns:a16="http://schemas.microsoft.com/office/drawing/2014/main" id="{9C78FE1F-7C71-4117-99B0-1F7403199871}"/>
                  </a:ext>
                </a:extLst>
              </p:cNvPr>
              <p:cNvSpPr/>
              <p:nvPr/>
            </p:nvSpPr>
            <p:spPr>
              <a:xfrm>
                <a:off x="6095998" y="2476870"/>
                <a:ext cx="1695635" cy="2920753"/>
              </a:xfrm>
              <a:prstGeom prst="rightBracket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7" name="Cerrar corchete 6">
                <a:extLst>
                  <a:ext uri="{FF2B5EF4-FFF2-40B4-BE49-F238E27FC236}">
                    <a16:creationId xmlns:a16="http://schemas.microsoft.com/office/drawing/2014/main" id="{4FB98F9A-EE72-4053-8F49-550E512F1FB3}"/>
                  </a:ext>
                </a:extLst>
              </p:cNvPr>
              <p:cNvSpPr/>
              <p:nvPr/>
            </p:nvSpPr>
            <p:spPr>
              <a:xfrm flipH="1">
                <a:off x="4400363" y="2476869"/>
                <a:ext cx="1695635" cy="2920753"/>
              </a:xfrm>
              <a:prstGeom prst="rightBracket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cxnSp>
            <p:nvCxnSpPr>
              <p:cNvPr id="8" name="Conector recto 7">
                <a:extLst>
                  <a:ext uri="{FF2B5EF4-FFF2-40B4-BE49-F238E27FC236}">
                    <a16:creationId xmlns:a16="http://schemas.microsoft.com/office/drawing/2014/main" id="{B1D10805-7C30-4668-ACED-85B9EB42E49C}"/>
                  </a:ext>
                </a:extLst>
              </p:cNvPr>
              <p:cNvCxnSpPr/>
              <p:nvPr/>
            </p:nvCxnSpPr>
            <p:spPr>
              <a:xfrm>
                <a:off x="4400363" y="4199142"/>
                <a:ext cx="3391270" cy="0"/>
              </a:xfrm>
              <a:prstGeom prst="line">
                <a:avLst/>
              </a:prstGeom>
              <a:ln w="1905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" name="Rectángulo 1">
              <a:extLst>
                <a:ext uri="{FF2B5EF4-FFF2-40B4-BE49-F238E27FC236}">
                  <a16:creationId xmlns:a16="http://schemas.microsoft.com/office/drawing/2014/main" id="{CDB8F18B-7527-467A-98AB-C3B8022D5F1D}"/>
                </a:ext>
              </a:extLst>
            </p:cNvPr>
            <p:cNvSpPr/>
            <p:nvPr/>
          </p:nvSpPr>
          <p:spPr>
            <a:xfrm>
              <a:off x="4856085" y="2006353"/>
              <a:ext cx="3622090" cy="3462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cxnSp>
        <p:nvCxnSpPr>
          <p:cNvPr id="12" name="Conector recto 11">
            <a:extLst>
              <a:ext uri="{FF2B5EF4-FFF2-40B4-BE49-F238E27FC236}">
                <a16:creationId xmlns:a16="http://schemas.microsoft.com/office/drawing/2014/main" id="{01B01670-67C7-408D-A66E-F93403DA1623}"/>
              </a:ext>
            </a:extLst>
          </p:cNvPr>
          <p:cNvCxnSpPr/>
          <p:nvPr/>
        </p:nvCxnSpPr>
        <p:spPr>
          <a:xfrm>
            <a:off x="7581193" y="4598033"/>
            <a:ext cx="3391270" cy="0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upo 4">
            <a:extLst>
              <a:ext uri="{FF2B5EF4-FFF2-40B4-BE49-F238E27FC236}">
                <a16:creationId xmlns:a16="http://schemas.microsoft.com/office/drawing/2014/main" id="{BE8E6CCD-56E8-43BF-89F3-15FBF33E1F18}"/>
              </a:ext>
            </a:extLst>
          </p:cNvPr>
          <p:cNvGrpSpPr/>
          <p:nvPr/>
        </p:nvGrpSpPr>
        <p:grpSpPr>
          <a:xfrm>
            <a:off x="6729182" y="3895217"/>
            <a:ext cx="372954" cy="702816"/>
            <a:chOff x="6729182" y="3895217"/>
            <a:chExt cx="372954" cy="702816"/>
          </a:xfrm>
        </p:grpSpPr>
        <p:cxnSp>
          <p:nvCxnSpPr>
            <p:cNvPr id="9" name="Conector recto de flecha 8">
              <a:extLst>
                <a:ext uri="{FF2B5EF4-FFF2-40B4-BE49-F238E27FC236}">
                  <a16:creationId xmlns:a16="http://schemas.microsoft.com/office/drawing/2014/main" id="{9A26D219-4A3E-4CCF-B4B2-63AC97206945}"/>
                </a:ext>
              </a:extLst>
            </p:cNvPr>
            <p:cNvCxnSpPr/>
            <p:nvPr/>
          </p:nvCxnSpPr>
          <p:spPr>
            <a:xfrm>
              <a:off x="7102136" y="3895217"/>
              <a:ext cx="0" cy="702816"/>
            </a:xfrm>
            <a:prstGeom prst="straightConnector1">
              <a:avLst/>
            </a:prstGeom>
            <a:ln>
              <a:solidFill>
                <a:srgbClr val="0070C0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CuadroTexto 9">
              <a:extLst>
                <a:ext uri="{FF2B5EF4-FFF2-40B4-BE49-F238E27FC236}">
                  <a16:creationId xmlns:a16="http://schemas.microsoft.com/office/drawing/2014/main" id="{656A88BB-13D3-46CC-ABBE-67E5A662BDD0}"/>
                </a:ext>
              </a:extLst>
            </p:cNvPr>
            <p:cNvSpPr txBox="1"/>
            <p:nvPr/>
          </p:nvSpPr>
          <p:spPr>
            <a:xfrm>
              <a:off x="6729182" y="4049105"/>
              <a:ext cx="29296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h</a:t>
              </a:r>
            </a:p>
          </p:txBody>
        </p:sp>
      </p:grpSp>
      <p:sp>
        <p:nvSpPr>
          <p:cNvPr id="56" name="Título 1">
            <a:extLst>
              <a:ext uri="{FF2B5EF4-FFF2-40B4-BE49-F238E27FC236}">
                <a16:creationId xmlns:a16="http://schemas.microsoft.com/office/drawing/2014/main" id="{7147BDEB-063E-4AAC-BB2C-99CA884A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976" y="73944"/>
            <a:ext cx="10871200" cy="990600"/>
          </a:xfrm>
        </p:spPr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Presión de los fluidos</a:t>
            </a:r>
          </a:p>
        </p:txBody>
      </p:sp>
      <p:grpSp>
        <p:nvGrpSpPr>
          <p:cNvPr id="57" name="Grupo 56">
            <a:extLst>
              <a:ext uri="{FF2B5EF4-FFF2-40B4-BE49-F238E27FC236}">
                <a16:creationId xmlns:a16="http://schemas.microsoft.com/office/drawing/2014/main" id="{A96F2DC3-D468-41D9-B0BD-6DC976A30BA6}"/>
              </a:ext>
            </a:extLst>
          </p:cNvPr>
          <p:cNvGrpSpPr/>
          <p:nvPr/>
        </p:nvGrpSpPr>
        <p:grpSpPr>
          <a:xfrm>
            <a:off x="7296027" y="3171446"/>
            <a:ext cx="2734374" cy="877660"/>
            <a:chOff x="7296027" y="3171446"/>
            <a:chExt cx="2734374" cy="877660"/>
          </a:xfrm>
        </p:grpSpPr>
        <p:sp>
          <p:nvSpPr>
            <p:cNvPr id="61" name="CuadroTexto 60">
              <a:extLst>
                <a:ext uri="{FF2B5EF4-FFF2-40B4-BE49-F238E27FC236}">
                  <a16:creationId xmlns:a16="http://schemas.microsoft.com/office/drawing/2014/main" id="{D3AE8546-429D-4E23-9721-4C1763E783AA}"/>
                </a:ext>
              </a:extLst>
            </p:cNvPr>
            <p:cNvSpPr txBox="1"/>
            <p:nvPr/>
          </p:nvSpPr>
          <p:spPr>
            <a:xfrm>
              <a:off x="8393414" y="3171446"/>
              <a:ext cx="163698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Presión atmosférica</a:t>
              </a:r>
            </a:p>
          </p:txBody>
        </p:sp>
        <p:sp>
          <p:nvSpPr>
            <p:cNvPr id="59" name="CuadroTexto 58">
              <a:extLst>
                <a:ext uri="{FF2B5EF4-FFF2-40B4-BE49-F238E27FC236}">
                  <a16:creationId xmlns:a16="http://schemas.microsoft.com/office/drawing/2014/main" id="{C06D938B-1739-4687-8ADC-7C6DE394591C}"/>
                </a:ext>
              </a:extLst>
            </p:cNvPr>
            <p:cNvSpPr txBox="1"/>
            <p:nvPr/>
          </p:nvSpPr>
          <p:spPr>
            <a:xfrm>
              <a:off x="7296027" y="3741329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</a:t>
              </a:r>
            </a:p>
          </p:txBody>
        </p:sp>
      </p:grpSp>
      <p:sp>
        <p:nvSpPr>
          <p:cNvPr id="13" name="CuadroTexto 12">
            <a:extLst>
              <a:ext uri="{FF2B5EF4-FFF2-40B4-BE49-F238E27FC236}">
                <a16:creationId xmlns:a16="http://schemas.microsoft.com/office/drawing/2014/main" id="{9691AD3C-AEC7-4E09-8C37-7B941A4135A0}"/>
              </a:ext>
            </a:extLst>
          </p:cNvPr>
          <p:cNvSpPr txBox="1"/>
          <p:nvPr/>
        </p:nvSpPr>
        <p:spPr>
          <a:xfrm>
            <a:off x="7297970" y="4442664"/>
            <a:ext cx="2840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grpSp>
        <p:nvGrpSpPr>
          <p:cNvPr id="14" name="Grupo 13">
            <a:extLst>
              <a:ext uri="{FF2B5EF4-FFF2-40B4-BE49-F238E27FC236}">
                <a16:creationId xmlns:a16="http://schemas.microsoft.com/office/drawing/2014/main" id="{0BBB476E-7057-486B-8A64-0A44E2EADB0E}"/>
              </a:ext>
            </a:extLst>
          </p:cNvPr>
          <p:cNvGrpSpPr/>
          <p:nvPr/>
        </p:nvGrpSpPr>
        <p:grpSpPr>
          <a:xfrm>
            <a:off x="688106" y="1853125"/>
            <a:ext cx="5757080" cy="2554545"/>
            <a:chOff x="858757" y="1083284"/>
            <a:chExt cx="5757080" cy="255454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2D5E8E27-6579-405A-B1B1-44E83A15988B}"/>
                </a:ext>
              </a:extLst>
            </p:cNvPr>
            <p:cNvSpPr txBox="1"/>
            <p:nvPr/>
          </p:nvSpPr>
          <p:spPr>
            <a:xfrm>
              <a:off x="858757" y="1083284"/>
              <a:ext cx="5757080" cy="25545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r>
                <a:rPr lang="es-CL" sz="2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Para un líquido de densidad uniforme en equilibrio, expresamos las presiones tal que:</a:t>
              </a: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7" name="CuadroTexto 76">
                  <a:extLst>
                    <a:ext uri="{FF2B5EF4-FFF2-40B4-BE49-F238E27FC236}">
                      <a16:creationId xmlns:a16="http://schemas.microsoft.com/office/drawing/2014/main" id="{17EC2F25-2B6E-4C2F-90FF-21C6599EF7DC}"/>
                    </a:ext>
                  </a:extLst>
                </p:cNvPr>
                <p:cNvSpPr txBox="1"/>
                <p:nvPr/>
              </p:nvSpPr>
              <p:spPr>
                <a:xfrm>
                  <a:off x="2575320" y="2676117"/>
                  <a:ext cx="2628878" cy="523220"/>
                </a:xfrm>
                <a:prstGeom prst="rect">
                  <a:avLst/>
                </a:prstGeom>
                <a:noFill/>
                <a:ln>
                  <a:solidFill>
                    <a:srgbClr val="C00000"/>
                  </a:solidFill>
                </a:ln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2800" i="1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s-ES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GB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2</m:t>
                            </m:r>
                          </m:sub>
                        </m:sSub>
                        <m:r>
                          <a:rPr lang="en-GB" sz="2800" b="0" i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=</m:t>
                        </m:r>
                        <m:sSub>
                          <m:sSubPr>
                            <m:ctrlPr>
                              <a:rPr lang="es-CL" sz="2800" i="1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s-ES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GB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1</m:t>
                            </m:r>
                          </m:sub>
                        </m:sSub>
                        <m:r>
                          <a:rPr lang="en-GB" sz="2800" b="0" i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+</m:t>
                        </m:r>
                        <m:r>
                          <m:rPr>
                            <m:sty m:val="p"/>
                          </m:rPr>
                          <a:rPr lang="en-GB" sz="2800" b="0" i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  <m:t>ρgh</m:t>
                        </m:r>
                      </m:oMath>
                    </m:oMathPara>
                  </a14:m>
                  <a:endParaRPr lang="es-CL" sz="2800" dirty="0"/>
                </a:p>
              </p:txBody>
            </p:sp>
          </mc:Choice>
          <mc:Fallback xmlns="">
            <p:sp>
              <p:nvSpPr>
                <p:cNvPr id="77" name="CuadroTexto 76">
                  <a:extLst>
                    <a:ext uri="{FF2B5EF4-FFF2-40B4-BE49-F238E27FC236}">
                      <a16:creationId xmlns:a16="http://schemas.microsoft.com/office/drawing/2014/main" id="{17EC2F25-2B6E-4C2F-90FF-21C6599EF7D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75320" y="2676117"/>
                  <a:ext cx="2628878" cy="523220"/>
                </a:xfrm>
                <a:prstGeom prst="rect">
                  <a:avLst/>
                </a:prstGeom>
                <a:blipFill>
                  <a:blip r:embed="rId2"/>
                  <a:stretch>
                    <a:fillRect b="-20930"/>
                  </a:stretch>
                </a:blipFill>
                <a:ln>
                  <a:solidFill>
                    <a:srgbClr val="C00000"/>
                  </a:solidFill>
                </a:ln>
              </p:spPr>
              <p:txBody>
                <a:bodyPr/>
                <a:lstStyle/>
                <a:p>
                  <a:r>
                    <a:rPr lang="es-ES_tradn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78F6E44C-BCEC-4A26-BC5A-65D6808C4A30}"/>
              </a:ext>
            </a:extLst>
          </p:cNvPr>
          <p:cNvGrpSpPr/>
          <p:nvPr/>
        </p:nvGrpSpPr>
        <p:grpSpPr>
          <a:xfrm>
            <a:off x="10972463" y="2071439"/>
            <a:ext cx="939400" cy="2910281"/>
            <a:chOff x="10972463" y="2071439"/>
            <a:chExt cx="939400" cy="2910281"/>
          </a:xfrm>
        </p:grpSpPr>
        <p:cxnSp>
          <p:nvCxnSpPr>
            <p:cNvPr id="21" name="Conector recto de flecha 20">
              <a:extLst>
                <a:ext uri="{FF2B5EF4-FFF2-40B4-BE49-F238E27FC236}">
                  <a16:creationId xmlns:a16="http://schemas.microsoft.com/office/drawing/2014/main" id="{4392A048-B0CB-41F8-A305-4853830CF586}"/>
                </a:ext>
              </a:extLst>
            </p:cNvPr>
            <p:cNvCxnSpPr>
              <a:cxnSpLocks/>
            </p:cNvCxnSpPr>
            <p:nvPr/>
          </p:nvCxnSpPr>
          <p:spPr>
            <a:xfrm>
              <a:off x="11442163" y="2379216"/>
              <a:ext cx="0" cy="2602504"/>
            </a:xfrm>
            <a:prstGeom prst="straightConnector1">
              <a:avLst/>
            </a:prstGeom>
            <a:ln>
              <a:solidFill>
                <a:srgbClr val="0070C0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CuadroTexto 21">
              <a:extLst>
                <a:ext uri="{FF2B5EF4-FFF2-40B4-BE49-F238E27FC236}">
                  <a16:creationId xmlns:a16="http://schemas.microsoft.com/office/drawing/2014/main" id="{F5CA43FF-DB4A-4B0F-A3A2-6FBA83EA15EA}"/>
                </a:ext>
              </a:extLst>
            </p:cNvPr>
            <p:cNvSpPr txBox="1"/>
            <p:nvPr/>
          </p:nvSpPr>
          <p:spPr>
            <a:xfrm>
              <a:off x="11308050" y="2071439"/>
              <a:ext cx="29855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y</a:t>
              </a:r>
            </a:p>
          </p:txBody>
        </p:sp>
        <p:sp>
          <p:nvSpPr>
            <p:cNvPr id="15" name="CuadroTexto 14">
              <a:extLst>
                <a:ext uri="{FF2B5EF4-FFF2-40B4-BE49-F238E27FC236}">
                  <a16:creationId xmlns:a16="http://schemas.microsoft.com/office/drawing/2014/main" id="{01782199-7F77-455B-A57C-EEABC0F6A7F9}"/>
                </a:ext>
              </a:extLst>
            </p:cNvPr>
            <p:cNvSpPr txBox="1"/>
            <p:nvPr/>
          </p:nvSpPr>
          <p:spPr>
            <a:xfrm>
              <a:off x="11463409" y="3680468"/>
              <a:ext cx="4484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y</a:t>
              </a:r>
              <a:r>
                <a:rPr lang="es-CL" baseline="-25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</a:t>
              </a:r>
            </a:p>
          </p:txBody>
        </p:sp>
        <p:sp>
          <p:nvSpPr>
            <p:cNvPr id="16" name="CuadroTexto 15">
              <a:extLst>
                <a:ext uri="{FF2B5EF4-FFF2-40B4-BE49-F238E27FC236}">
                  <a16:creationId xmlns:a16="http://schemas.microsoft.com/office/drawing/2014/main" id="{4FD6A3E8-5CB3-4E89-99A4-3A5ABAA8C5F4}"/>
                </a:ext>
              </a:extLst>
            </p:cNvPr>
            <p:cNvSpPr txBox="1"/>
            <p:nvPr/>
          </p:nvSpPr>
          <p:spPr>
            <a:xfrm>
              <a:off x="11463409" y="4422829"/>
              <a:ext cx="4484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y</a:t>
              </a:r>
              <a:r>
                <a:rPr lang="es-CL" baseline="-25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2</a:t>
              </a:r>
            </a:p>
          </p:txBody>
        </p:sp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id="{3C168D77-7938-4202-930B-DC1AEAD16D8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972463" y="3887624"/>
              <a:ext cx="490946" cy="0"/>
            </a:xfrm>
            <a:prstGeom prst="line">
              <a:avLst/>
            </a:prstGeom>
            <a:ln>
              <a:solidFill>
                <a:srgbClr val="0070C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Conector recto 29">
              <a:extLst>
                <a:ext uri="{FF2B5EF4-FFF2-40B4-BE49-F238E27FC236}">
                  <a16:creationId xmlns:a16="http://schemas.microsoft.com/office/drawing/2014/main" id="{CCD6B317-E820-4AA7-AB00-42D22A5BEE3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972463" y="4596552"/>
              <a:ext cx="490946" cy="0"/>
            </a:xfrm>
            <a:prstGeom prst="line">
              <a:avLst/>
            </a:prstGeom>
            <a:ln>
              <a:solidFill>
                <a:srgbClr val="0070C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75236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>
            <a:extLst>
              <a:ext uri="{FF2B5EF4-FFF2-40B4-BE49-F238E27FC236}">
                <a16:creationId xmlns:a16="http://schemas.microsoft.com/office/drawing/2014/main" id="{465BBF6F-A949-47B4-BD70-CFC83FFF44C9}"/>
              </a:ext>
            </a:extLst>
          </p:cNvPr>
          <p:cNvGrpSpPr/>
          <p:nvPr/>
        </p:nvGrpSpPr>
        <p:grpSpPr>
          <a:xfrm>
            <a:off x="7457242" y="1950785"/>
            <a:ext cx="3622090" cy="3142914"/>
            <a:chOff x="4856085" y="2006353"/>
            <a:chExt cx="3622090" cy="3142914"/>
          </a:xfrm>
        </p:grpSpPr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65482DD2-F4C3-4F5F-9AE9-81CEC978ECA7}"/>
                </a:ext>
              </a:extLst>
            </p:cNvPr>
            <p:cNvGrpSpPr/>
            <p:nvPr/>
          </p:nvGrpSpPr>
          <p:grpSpPr>
            <a:xfrm>
              <a:off x="4980036" y="2228513"/>
              <a:ext cx="3391270" cy="2920754"/>
              <a:chOff x="4400363" y="2476869"/>
              <a:chExt cx="3391270" cy="2920754"/>
            </a:xfrm>
          </p:grpSpPr>
          <p:sp>
            <p:nvSpPr>
              <p:cNvPr id="6" name="Cerrar corchete 5">
                <a:extLst>
                  <a:ext uri="{FF2B5EF4-FFF2-40B4-BE49-F238E27FC236}">
                    <a16:creationId xmlns:a16="http://schemas.microsoft.com/office/drawing/2014/main" id="{9C78FE1F-7C71-4117-99B0-1F7403199871}"/>
                  </a:ext>
                </a:extLst>
              </p:cNvPr>
              <p:cNvSpPr/>
              <p:nvPr/>
            </p:nvSpPr>
            <p:spPr>
              <a:xfrm>
                <a:off x="6095998" y="2476870"/>
                <a:ext cx="1695635" cy="2920753"/>
              </a:xfrm>
              <a:prstGeom prst="rightBracket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7" name="Cerrar corchete 6">
                <a:extLst>
                  <a:ext uri="{FF2B5EF4-FFF2-40B4-BE49-F238E27FC236}">
                    <a16:creationId xmlns:a16="http://schemas.microsoft.com/office/drawing/2014/main" id="{4FB98F9A-EE72-4053-8F49-550E512F1FB3}"/>
                  </a:ext>
                </a:extLst>
              </p:cNvPr>
              <p:cNvSpPr/>
              <p:nvPr/>
            </p:nvSpPr>
            <p:spPr>
              <a:xfrm flipH="1">
                <a:off x="4400363" y="2476869"/>
                <a:ext cx="1695635" cy="2920753"/>
              </a:xfrm>
              <a:prstGeom prst="rightBracket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cxnSp>
            <p:nvCxnSpPr>
              <p:cNvPr id="8" name="Conector recto 7">
                <a:extLst>
                  <a:ext uri="{FF2B5EF4-FFF2-40B4-BE49-F238E27FC236}">
                    <a16:creationId xmlns:a16="http://schemas.microsoft.com/office/drawing/2014/main" id="{B1D10805-7C30-4668-ACED-85B9EB42E49C}"/>
                  </a:ext>
                </a:extLst>
              </p:cNvPr>
              <p:cNvCxnSpPr/>
              <p:nvPr/>
            </p:nvCxnSpPr>
            <p:spPr>
              <a:xfrm>
                <a:off x="4400363" y="4199142"/>
                <a:ext cx="3391270" cy="0"/>
              </a:xfrm>
              <a:prstGeom prst="line">
                <a:avLst/>
              </a:prstGeom>
              <a:ln w="1905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" name="Rectángulo 1">
              <a:extLst>
                <a:ext uri="{FF2B5EF4-FFF2-40B4-BE49-F238E27FC236}">
                  <a16:creationId xmlns:a16="http://schemas.microsoft.com/office/drawing/2014/main" id="{CDB8F18B-7527-467A-98AB-C3B8022D5F1D}"/>
                </a:ext>
              </a:extLst>
            </p:cNvPr>
            <p:cNvSpPr/>
            <p:nvPr/>
          </p:nvSpPr>
          <p:spPr>
            <a:xfrm>
              <a:off x="4856085" y="2006353"/>
              <a:ext cx="3622090" cy="3462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cxnSp>
        <p:nvCxnSpPr>
          <p:cNvPr id="12" name="Conector recto 11">
            <a:extLst>
              <a:ext uri="{FF2B5EF4-FFF2-40B4-BE49-F238E27FC236}">
                <a16:creationId xmlns:a16="http://schemas.microsoft.com/office/drawing/2014/main" id="{01B01670-67C7-408D-A66E-F93403DA1623}"/>
              </a:ext>
            </a:extLst>
          </p:cNvPr>
          <p:cNvCxnSpPr/>
          <p:nvPr/>
        </p:nvCxnSpPr>
        <p:spPr>
          <a:xfrm>
            <a:off x="7581193" y="4598033"/>
            <a:ext cx="3391270" cy="0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upo 4">
            <a:extLst>
              <a:ext uri="{FF2B5EF4-FFF2-40B4-BE49-F238E27FC236}">
                <a16:creationId xmlns:a16="http://schemas.microsoft.com/office/drawing/2014/main" id="{BE8E6CCD-56E8-43BF-89F3-15FBF33E1F18}"/>
              </a:ext>
            </a:extLst>
          </p:cNvPr>
          <p:cNvGrpSpPr/>
          <p:nvPr/>
        </p:nvGrpSpPr>
        <p:grpSpPr>
          <a:xfrm>
            <a:off x="6729182" y="3895217"/>
            <a:ext cx="372954" cy="702816"/>
            <a:chOff x="6729182" y="3895217"/>
            <a:chExt cx="372954" cy="702816"/>
          </a:xfrm>
        </p:grpSpPr>
        <p:cxnSp>
          <p:nvCxnSpPr>
            <p:cNvPr id="9" name="Conector recto de flecha 8">
              <a:extLst>
                <a:ext uri="{FF2B5EF4-FFF2-40B4-BE49-F238E27FC236}">
                  <a16:creationId xmlns:a16="http://schemas.microsoft.com/office/drawing/2014/main" id="{9A26D219-4A3E-4CCF-B4B2-63AC97206945}"/>
                </a:ext>
              </a:extLst>
            </p:cNvPr>
            <p:cNvCxnSpPr/>
            <p:nvPr/>
          </p:nvCxnSpPr>
          <p:spPr>
            <a:xfrm>
              <a:off x="7102136" y="3895217"/>
              <a:ext cx="0" cy="702816"/>
            </a:xfrm>
            <a:prstGeom prst="straightConnector1">
              <a:avLst/>
            </a:prstGeom>
            <a:ln>
              <a:solidFill>
                <a:srgbClr val="0070C0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CuadroTexto 9">
              <a:extLst>
                <a:ext uri="{FF2B5EF4-FFF2-40B4-BE49-F238E27FC236}">
                  <a16:creationId xmlns:a16="http://schemas.microsoft.com/office/drawing/2014/main" id="{656A88BB-13D3-46CC-ABBE-67E5A662BDD0}"/>
                </a:ext>
              </a:extLst>
            </p:cNvPr>
            <p:cNvSpPr txBox="1"/>
            <p:nvPr/>
          </p:nvSpPr>
          <p:spPr>
            <a:xfrm>
              <a:off x="6729182" y="4049105"/>
              <a:ext cx="29296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h</a:t>
              </a:r>
            </a:p>
          </p:txBody>
        </p:sp>
      </p:grpSp>
      <p:sp>
        <p:nvSpPr>
          <p:cNvPr id="56" name="Título 1">
            <a:extLst>
              <a:ext uri="{FF2B5EF4-FFF2-40B4-BE49-F238E27FC236}">
                <a16:creationId xmlns:a16="http://schemas.microsoft.com/office/drawing/2014/main" id="{7147BDEB-063E-4AAC-BB2C-99CA884A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976" y="73944"/>
            <a:ext cx="10871200" cy="990600"/>
          </a:xfrm>
        </p:spPr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Presión de los fluidos</a:t>
            </a:r>
          </a:p>
        </p:txBody>
      </p:sp>
      <p:grpSp>
        <p:nvGrpSpPr>
          <p:cNvPr id="57" name="Grupo 56">
            <a:extLst>
              <a:ext uri="{FF2B5EF4-FFF2-40B4-BE49-F238E27FC236}">
                <a16:creationId xmlns:a16="http://schemas.microsoft.com/office/drawing/2014/main" id="{A96F2DC3-D468-41D9-B0BD-6DC976A30BA6}"/>
              </a:ext>
            </a:extLst>
          </p:cNvPr>
          <p:cNvGrpSpPr/>
          <p:nvPr/>
        </p:nvGrpSpPr>
        <p:grpSpPr>
          <a:xfrm>
            <a:off x="7296027" y="3171446"/>
            <a:ext cx="2734374" cy="877660"/>
            <a:chOff x="7296027" y="3171446"/>
            <a:chExt cx="2734374" cy="877660"/>
          </a:xfrm>
        </p:grpSpPr>
        <p:sp>
          <p:nvSpPr>
            <p:cNvPr id="61" name="CuadroTexto 60">
              <a:extLst>
                <a:ext uri="{FF2B5EF4-FFF2-40B4-BE49-F238E27FC236}">
                  <a16:creationId xmlns:a16="http://schemas.microsoft.com/office/drawing/2014/main" id="{D3AE8546-429D-4E23-9721-4C1763E783AA}"/>
                </a:ext>
              </a:extLst>
            </p:cNvPr>
            <p:cNvSpPr txBox="1"/>
            <p:nvPr/>
          </p:nvSpPr>
          <p:spPr>
            <a:xfrm>
              <a:off x="8393414" y="3171446"/>
              <a:ext cx="163698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Presión atmosférica</a:t>
              </a:r>
            </a:p>
          </p:txBody>
        </p:sp>
        <p:sp>
          <p:nvSpPr>
            <p:cNvPr id="59" name="CuadroTexto 58">
              <a:extLst>
                <a:ext uri="{FF2B5EF4-FFF2-40B4-BE49-F238E27FC236}">
                  <a16:creationId xmlns:a16="http://schemas.microsoft.com/office/drawing/2014/main" id="{C06D938B-1739-4687-8ADC-7C6DE394591C}"/>
                </a:ext>
              </a:extLst>
            </p:cNvPr>
            <p:cNvSpPr txBox="1"/>
            <p:nvPr/>
          </p:nvSpPr>
          <p:spPr>
            <a:xfrm>
              <a:off x="7296027" y="3741329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</a:t>
              </a:r>
            </a:p>
          </p:txBody>
        </p:sp>
      </p:grpSp>
      <p:sp>
        <p:nvSpPr>
          <p:cNvPr id="13" name="CuadroTexto 12">
            <a:extLst>
              <a:ext uri="{FF2B5EF4-FFF2-40B4-BE49-F238E27FC236}">
                <a16:creationId xmlns:a16="http://schemas.microsoft.com/office/drawing/2014/main" id="{9691AD3C-AEC7-4E09-8C37-7B941A4135A0}"/>
              </a:ext>
            </a:extLst>
          </p:cNvPr>
          <p:cNvSpPr txBox="1"/>
          <p:nvPr/>
        </p:nvSpPr>
        <p:spPr>
          <a:xfrm>
            <a:off x="7297970" y="4442664"/>
            <a:ext cx="2840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grpSp>
        <p:nvGrpSpPr>
          <p:cNvPr id="14" name="Grupo 13">
            <a:extLst>
              <a:ext uri="{FF2B5EF4-FFF2-40B4-BE49-F238E27FC236}">
                <a16:creationId xmlns:a16="http://schemas.microsoft.com/office/drawing/2014/main" id="{0BBB476E-7057-486B-8A64-0A44E2EADB0E}"/>
              </a:ext>
            </a:extLst>
          </p:cNvPr>
          <p:cNvGrpSpPr/>
          <p:nvPr/>
        </p:nvGrpSpPr>
        <p:grpSpPr>
          <a:xfrm>
            <a:off x="688106" y="1853125"/>
            <a:ext cx="5757080" cy="2554545"/>
            <a:chOff x="858757" y="1083284"/>
            <a:chExt cx="5757080" cy="255454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2D5E8E27-6579-405A-B1B1-44E83A15988B}"/>
                </a:ext>
              </a:extLst>
            </p:cNvPr>
            <p:cNvSpPr txBox="1"/>
            <p:nvPr/>
          </p:nvSpPr>
          <p:spPr>
            <a:xfrm>
              <a:off x="858757" y="1083284"/>
              <a:ext cx="5757080" cy="25545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r>
                <a:rPr lang="es-CL" sz="2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Para un líquido de densidad uniforme en equilibrio, expresamos las presiones tal que:</a:t>
              </a: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7" name="CuadroTexto 76">
                  <a:extLst>
                    <a:ext uri="{FF2B5EF4-FFF2-40B4-BE49-F238E27FC236}">
                      <a16:creationId xmlns:a16="http://schemas.microsoft.com/office/drawing/2014/main" id="{17EC2F25-2B6E-4C2F-90FF-21C6599EF7DC}"/>
                    </a:ext>
                  </a:extLst>
                </p:cNvPr>
                <p:cNvSpPr txBox="1"/>
                <p:nvPr/>
              </p:nvSpPr>
              <p:spPr>
                <a:xfrm>
                  <a:off x="2575320" y="2676117"/>
                  <a:ext cx="2628878" cy="523220"/>
                </a:xfrm>
                <a:prstGeom prst="rect">
                  <a:avLst/>
                </a:prstGeom>
                <a:noFill/>
                <a:ln>
                  <a:solidFill>
                    <a:srgbClr val="C00000"/>
                  </a:solidFill>
                </a:ln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2800" i="1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s-ES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GB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2</m:t>
                            </m:r>
                          </m:sub>
                        </m:sSub>
                        <m:r>
                          <a:rPr lang="en-GB" sz="2800" b="0" i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=</m:t>
                        </m:r>
                        <m:sSub>
                          <m:sSubPr>
                            <m:ctrlPr>
                              <a:rPr lang="es-CL" sz="2800" i="1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s-ES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GB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1</m:t>
                            </m:r>
                          </m:sub>
                        </m:sSub>
                        <m:r>
                          <a:rPr lang="en-GB" sz="2800" b="0" i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+</m:t>
                        </m:r>
                        <m:r>
                          <m:rPr>
                            <m:sty m:val="p"/>
                          </m:rPr>
                          <a:rPr lang="en-GB" sz="2800" b="0" i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  <m:t>ρgh</m:t>
                        </m:r>
                      </m:oMath>
                    </m:oMathPara>
                  </a14:m>
                  <a:endParaRPr lang="es-CL" sz="2800" dirty="0"/>
                </a:p>
              </p:txBody>
            </p:sp>
          </mc:Choice>
          <mc:Fallback xmlns="">
            <p:sp>
              <p:nvSpPr>
                <p:cNvPr id="77" name="CuadroTexto 76">
                  <a:extLst>
                    <a:ext uri="{FF2B5EF4-FFF2-40B4-BE49-F238E27FC236}">
                      <a16:creationId xmlns:a16="http://schemas.microsoft.com/office/drawing/2014/main" id="{17EC2F25-2B6E-4C2F-90FF-21C6599EF7D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75320" y="2676117"/>
                  <a:ext cx="2628878" cy="523220"/>
                </a:xfrm>
                <a:prstGeom prst="rect">
                  <a:avLst/>
                </a:prstGeom>
                <a:blipFill>
                  <a:blip r:embed="rId2"/>
                  <a:stretch>
                    <a:fillRect b="-20930"/>
                  </a:stretch>
                </a:blipFill>
                <a:ln>
                  <a:solidFill>
                    <a:srgbClr val="C00000"/>
                  </a:solidFill>
                </a:ln>
              </p:spPr>
              <p:txBody>
                <a:bodyPr/>
                <a:lstStyle/>
                <a:p>
                  <a:r>
                    <a:rPr lang="es-ES_tradn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78F6E44C-BCEC-4A26-BC5A-65D6808C4A30}"/>
              </a:ext>
            </a:extLst>
          </p:cNvPr>
          <p:cNvGrpSpPr/>
          <p:nvPr/>
        </p:nvGrpSpPr>
        <p:grpSpPr>
          <a:xfrm>
            <a:off x="10972463" y="2071439"/>
            <a:ext cx="939400" cy="2910281"/>
            <a:chOff x="10972463" y="2071439"/>
            <a:chExt cx="939400" cy="2910281"/>
          </a:xfrm>
        </p:grpSpPr>
        <p:cxnSp>
          <p:nvCxnSpPr>
            <p:cNvPr id="21" name="Conector recto de flecha 20">
              <a:extLst>
                <a:ext uri="{FF2B5EF4-FFF2-40B4-BE49-F238E27FC236}">
                  <a16:creationId xmlns:a16="http://schemas.microsoft.com/office/drawing/2014/main" id="{4392A048-B0CB-41F8-A305-4853830CF586}"/>
                </a:ext>
              </a:extLst>
            </p:cNvPr>
            <p:cNvCxnSpPr>
              <a:cxnSpLocks/>
            </p:cNvCxnSpPr>
            <p:nvPr/>
          </p:nvCxnSpPr>
          <p:spPr>
            <a:xfrm>
              <a:off x="11442163" y="2379216"/>
              <a:ext cx="0" cy="2602504"/>
            </a:xfrm>
            <a:prstGeom prst="straightConnector1">
              <a:avLst/>
            </a:prstGeom>
            <a:ln>
              <a:solidFill>
                <a:srgbClr val="0070C0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CuadroTexto 21">
              <a:extLst>
                <a:ext uri="{FF2B5EF4-FFF2-40B4-BE49-F238E27FC236}">
                  <a16:creationId xmlns:a16="http://schemas.microsoft.com/office/drawing/2014/main" id="{F5CA43FF-DB4A-4B0F-A3A2-6FBA83EA15EA}"/>
                </a:ext>
              </a:extLst>
            </p:cNvPr>
            <p:cNvSpPr txBox="1"/>
            <p:nvPr/>
          </p:nvSpPr>
          <p:spPr>
            <a:xfrm>
              <a:off x="11308050" y="2071439"/>
              <a:ext cx="29855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y</a:t>
              </a:r>
            </a:p>
          </p:txBody>
        </p:sp>
        <p:sp>
          <p:nvSpPr>
            <p:cNvPr id="15" name="CuadroTexto 14">
              <a:extLst>
                <a:ext uri="{FF2B5EF4-FFF2-40B4-BE49-F238E27FC236}">
                  <a16:creationId xmlns:a16="http://schemas.microsoft.com/office/drawing/2014/main" id="{01782199-7F77-455B-A57C-EEABC0F6A7F9}"/>
                </a:ext>
              </a:extLst>
            </p:cNvPr>
            <p:cNvSpPr txBox="1"/>
            <p:nvPr/>
          </p:nvSpPr>
          <p:spPr>
            <a:xfrm>
              <a:off x="11463409" y="3680468"/>
              <a:ext cx="4484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y</a:t>
              </a:r>
              <a:r>
                <a:rPr lang="es-CL" baseline="-25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</a:t>
              </a:r>
            </a:p>
          </p:txBody>
        </p:sp>
        <p:sp>
          <p:nvSpPr>
            <p:cNvPr id="16" name="CuadroTexto 15">
              <a:extLst>
                <a:ext uri="{FF2B5EF4-FFF2-40B4-BE49-F238E27FC236}">
                  <a16:creationId xmlns:a16="http://schemas.microsoft.com/office/drawing/2014/main" id="{4FD6A3E8-5CB3-4E89-99A4-3A5ABAA8C5F4}"/>
                </a:ext>
              </a:extLst>
            </p:cNvPr>
            <p:cNvSpPr txBox="1"/>
            <p:nvPr/>
          </p:nvSpPr>
          <p:spPr>
            <a:xfrm>
              <a:off x="11463409" y="4422829"/>
              <a:ext cx="4484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y</a:t>
              </a:r>
              <a:r>
                <a:rPr lang="es-CL" baseline="-25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2</a:t>
              </a:r>
            </a:p>
          </p:txBody>
        </p:sp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id="{3C168D77-7938-4202-930B-DC1AEAD16D8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972463" y="3887624"/>
              <a:ext cx="490946" cy="0"/>
            </a:xfrm>
            <a:prstGeom prst="line">
              <a:avLst/>
            </a:prstGeom>
            <a:ln>
              <a:solidFill>
                <a:srgbClr val="0070C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Conector recto 29">
              <a:extLst>
                <a:ext uri="{FF2B5EF4-FFF2-40B4-BE49-F238E27FC236}">
                  <a16:creationId xmlns:a16="http://schemas.microsoft.com/office/drawing/2014/main" id="{CCD6B317-E820-4AA7-AB00-42D22A5BEE3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972463" y="4596552"/>
              <a:ext cx="490946" cy="0"/>
            </a:xfrm>
            <a:prstGeom prst="line">
              <a:avLst/>
            </a:prstGeom>
            <a:ln>
              <a:solidFill>
                <a:srgbClr val="0070C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7" name="Conector recto de flecha 16">
            <a:extLst>
              <a:ext uri="{FF2B5EF4-FFF2-40B4-BE49-F238E27FC236}">
                <a16:creationId xmlns:a16="http://schemas.microsoft.com/office/drawing/2014/main" id="{D3F4D4C7-9CA0-5C45-AFAA-1990144F8498}"/>
              </a:ext>
            </a:extLst>
          </p:cNvPr>
          <p:cNvCxnSpPr>
            <a:cxnSpLocks/>
          </p:cNvCxnSpPr>
          <p:nvPr/>
        </p:nvCxnSpPr>
        <p:spPr>
          <a:xfrm>
            <a:off x="3644966" y="4024772"/>
            <a:ext cx="0" cy="38289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CuadroTexto 23">
            <a:extLst>
              <a:ext uri="{FF2B5EF4-FFF2-40B4-BE49-F238E27FC236}">
                <a16:creationId xmlns:a16="http://schemas.microsoft.com/office/drawing/2014/main" id="{308BA864-0EE2-5B41-8EF5-16F8896542F1}"/>
              </a:ext>
            </a:extLst>
          </p:cNvPr>
          <p:cNvSpPr txBox="1"/>
          <p:nvPr/>
        </p:nvSpPr>
        <p:spPr>
          <a:xfrm>
            <a:off x="688107" y="4475556"/>
            <a:ext cx="60410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Presión en el punto 1, en este caso corresponde a la presión atmosférica.</a:t>
            </a:r>
            <a:endParaRPr lang="es-ES_tradnl" sz="1800" baseline="-25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AFFDA90D-EB23-1B44-93EA-CED004164762}"/>
                  </a:ext>
                </a:extLst>
              </p:cNvPr>
              <p:cNvSpPr txBox="1"/>
              <p:nvPr/>
            </p:nvSpPr>
            <p:spPr>
              <a:xfrm>
                <a:off x="2404669" y="5477283"/>
                <a:ext cx="2628878" cy="523220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𝑝</m:t>
                      </m:r>
                      <m:r>
                        <a:rPr lang="en-GB" sz="28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s-CL" sz="28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s-ES" sz="2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p</m:t>
                          </m:r>
                        </m:e>
                        <m:sub>
                          <m:r>
                            <a:rPr lang="es-ES" sz="2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0</m:t>
                          </m:r>
                        </m:sub>
                      </m:sSub>
                      <m:r>
                        <a:rPr lang="en-GB" sz="28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GB" sz="28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ρgh</m:t>
                      </m:r>
                    </m:oMath>
                  </m:oMathPara>
                </a14:m>
                <a:endParaRPr lang="es-CL" sz="2800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AFFDA90D-EB23-1B44-93EA-CED0041647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4669" y="5477283"/>
                <a:ext cx="2628878" cy="523220"/>
              </a:xfrm>
              <a:prstGeom prst="rect">
                <a:avLst/>
              </a:prstGeom>
              <a:blipFill>
                <a:blip r:embed="rId3"/>
                <a:stretch>
                  <a:fillRect b="-19048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49698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>
            <a:extLst>
              <a:ext uri="{FF2B5EF4-FFF2-40B4-BE49-F238E27FC236}">
                <a16:creationId xmlns:a16="http://schemas.microsoft.com/office/drawing/2014/main" id="{465BBF6F-A949-47B4-BD70-CFC83FFF44C9}"/>
              </a:ext>
            </a:extLst>
          </p:cNvPr>
          <p:cNvGrpSpPr/>
          <p:nvPr/>
        </p:nvGrpSpPr>
        <p:grpSpPr>
          <a:xfrm>
            <a:off x="7457242" y="1950785"/>
            <a:ext cx="3622090" cy="3142914"/>
            <a:chOff x="4856085" y="2006353"/>
            <a:chExt cx="3622090" cy="3142914"/>
          </a:xfrm>
        </p:grpSpPr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65482DD2-F4C3-4F5F-9AE9-81CEC978ECA7}"/>
                </a:ext>
              </a:extLst>
            </p:cNvPr>
            <p:cNvGrpSpPr/>
            <p:nvPr/>
          </p:nvGrpSpPr>
          <p:grpSpPr>
            <a:xfrm>
              <a:off x="4980036" y="2228513"/>
              <a:ext cx="3391270" cy="2920754"/>
              <a:chOff x="4400363" y="2476869"/>
              <a:chExt cx="3391270" cy="2920754"/>
            </a:xfrm>
          </p:grpSpPr>
          <p:sp>
            <p:nvSpPr>
              <p:cNvPr id="6" name="Cerrar corchete 5">
                <a:extLst>
                  <a:ext uri="{FF2B5EF4-FFF2-40B4-BE49-F238E27FC236}">
                    <a16:creationId xmlns:a16="http://schemas.microsoft.com/office/drawing/2014/main" id="{9C78FE1F-7C71-4117-99B0-1F7403199871}"/>
                  </a:ext>
                </a:extLst>
              </p:cNvPr>
              <p:cNvSpPr/>
              <p:nvPr/>
            </p:nvSpPr>
            <p:spPr>
              <a:xfrm>
                <a:off x="6095998" y="2476870"/>
                <a:ext cx="1695635" cy="2920753"/>
              </a:xfrm>
              <a:prstGeom prst="rightBracket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7" name="Cerrar corchete 6">
                <a:extLst>
                  <a:ext uri="{FF2B5EF4-FFF2-40B4-BE49-F238E27FC236}">
                    <a16:creationId xmlns:a16="http://schemas.microsoft.com/office/drawing/2014/main" id="{4FB98F9A-EE72-4053-8F49-550E512F1FB3}"/>
                  </a:ext>
                </a:extLst>
              </p:cNvPr>
              <p:cNvSpPr/>
              <p:nvPr/>
            </p:nvSpPr>
            <p:spPr>
              <a:xfrm flipH="1">
                <a:off x="4400363" y="2476869"/>
                <a:ext cx="1695635" cy="2920753"/>
              </a:xfrm>
              <a:prstGeom prst="rightBracket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cxnSp>
            <p:nvCxnSpPr>
              <p:cNvPr id="8" name="Conector recto 7">
                <a:extLst>
                  <a:ext uri="{FF2B5EF4-FFF2-40B4-BE49-F238E27FC236}">
                    <a16:creationId xmlns:a16="http://schemas.microsoft.com/office/drawing/2014/main" id="{B1D10805-7C30-4668-ACED-85B9EB42E49C}"/>
                  </a:ext>
                </a:extLst>
              </p:cNvPr>
              <p:cNvCxnSpPr/>
              <p:nvPr/>
            </p:nvCxnSpPr>
            <p:spPr>
              <a:xfrm>
                <a:off x="4400363" y="4199142"/>
                <a:ext cx="3391270" cy="0"/>
              </a:xfrm>
              <a:prstGeom prst="line">
                <a:avLst/>
              </a:prstGeom>
              <a:ln w="1905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" name="Rectángulo 1">
              <a:extLst>
                <a:ext uri="{FF2B5EF4-FFF2-40B4-BE49-F238E27FC236}">
                  <a16:creationId xmlns:a16="http://schemas.microsoft.com/office/drawing/2014/main" id="{CDB8F18B-7527-467A-98AB-C3B8022D5F1D}"/>
                </a:ext>
              </a:extLst>
            </p:cNvPr>
            <p:cNvSpPr/>
            <p:nvPr/>
          </p:nvSpPr>
          <p:spPr>
            <a:xfrm>
              <a:off x="4856085" y="2006353"/>
              <a:ext cx="3622090" cy="3462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cxnSp>
        <p:nvCxnSpPr>
          <p:cNvPr id="12" name="Conector recto 11">
            <a:extLst>
              <a:ext uri="{FF2B5EF4-FFF2-40B4-BE49-F238E27FC236}">
                <a16:creationId xmlns:a16="http://schemas.microsoft.com/office/drawing/2014/main" id="{01B01670-67C7-408D-A66E-F93403DA1623}"/>
              </a:ext>
            </a:extLst>
          </p:cNvPr>
          <p:cNvCxnSpPr/>
          <p:nvPr/>
        </p:nvCxnSpPr>
        <p:spPr>
          <a:xfrm>
            <a:off x="7581193" y="4598033"/>
            <a:ext cx="3391270" cy="0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upo 4">
            <a:extLst>
              <a:ext uri="{FF2B5EF4-FFF2-40B4-BE49-F238E27FC236}">
                <a16:creationId xmlns:a16="http://schemas.microsoft.com/office/drawing/2014/main" id="{BE8E6CCD-56E8-43BF-89F3-15FBF33E1F18}"/>
              </a:ext>
            </a:extLst>
          </p:cNvPr>
          <p:cNvGrpSpPr/>
          <p:nvPr/>
        </p:nvGrpSpPr>
        <p:grpSpPr>
          <a:xfrm>
            <a:off x="6729182" y="3895217"/>
            <a:ext cx="372954" cy="702816"/>
            <a:chOff x="6729182" y="3895217"/>
            <a:chExt cx="372954" cy="702816"/>
          </a:xfrm>
        </p:grpSpPr>
        <p:cxnSp>
          <p:nvCxnSpPr>
            <p:cNvPr id="9" name="Conector recto de flecha 8">
              <a:extLst>
                <a:ext uri="{FF2B5EF4-FFF2-40B4-BE49-F238E27FC236}">
                  <a16:creationId xmlns:a16="http://schemas.microsoft.com/office/drawing/2014/main" id="{9A26D219-4A3E-4CCF-B4B2-63AC97206945}"/>
                </a:ext>
              </a:extLst>
            </p:cNvPr>
            <p:cNvCxnSpPr/>
            <p:nvPr/>
          </p:nvCxnSpPr>
          <p:spPr>
            <a:xfrm>
              <a:off x="7102136" y="3895217"/>
              <a:ext cx="0" cy="702816"/>
            </a:xfrm>
            <a:prstGeom prst="straightConnector1">
              <a:avLst/>
            </a:prstGeom>
            <a:ln>
              <a:solidFill>
                <a:srgbClr val="0070C0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CuadroTexto 9">
              <a:extLst>
                <a:ext uri="{FF2B5EF4-FFF2-40B4-BE49-F238E27FC236}">
                  <a16:creationId xmlns:a16="http://schemas.microsoft.com/office/drawing/2014/main" id="{656A88BB-13D3-46CC-ABBE-67E5A662BDD0}"/>
                </a:ext>
              </a:extLst>
            </p:cNvPr>
            <p:cNvSpPr txBox="1"/>
            <p:nvPr/>
          </p:nvSpPr>
          <p:spPr>
            <a:xfrm>
              <a:off x="6729182" y="4049105"/>
              <a:ext cx="29296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h</a:t>
              </a:r>
            </a:p>
          </p:txBody>
        </p:sp>
      </p:grpSp>
      <p:sp>
        <p:nvSpPr>
          <p:cNvPr id="56" name="Título 1">
            <a:extLst>
              <a:ext uri="{FF2B5EF4-FFF2-40B4-BE49-F238E27FC236}">
                <a16:creationId xmlns:a16="http://schemas.microsoft.com/office/drawing/2014/main" id="{7147BDEB-063E-4AAC-BB2C-99CA884A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976" y="73944"/>
            <a:ext cx="10871200" cy="990600"/>
          </a:xfrm>
        </p:spPr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Presión de los fluidos</a:t>
            </a:r>
          </a:p>
        </p:txBody>
      </p:sp>
      <p:grpSp>
        <p:nvGrpSpPr>
          <p:cNvPr id="57" name="Grupo 56">
            <a:extLst>
              <a:ext uri="{FF2B5EF4-FFF2-40B4-BE49-F238E27FC236}">
                <a16:creationId xmlns:a16="http://schemas.microsoft.com/office/drawing/2014/main" id="{A96F2DC3-D468-41D9-B0BD-6DC976A30BA6}"/>
              </a:ext>
            </a:extLst>
          </p:cNvPr>
          <p:cNvGrpSpPr/>
          <p:nvPr/>
        </p:nvGrpSpPr>
        <p:grpSpPr>
          <a:xfrm>
            <a:off x="7296027" y="3171446"/>
            <a:ext cx="2734374" cy="877660"/>
            <a:chOff x="7296027" y="3171446"/>
            <a:chExt cx="2734374" cy="877660"/>
          </a:xfrm>
        </p:grpSpPr>
        <p:sp>
          <p:nvSpPr>
            <p:cNvPr id="61" name="CuadroTexto 60">
              <a:extLst>
                <a:ext uri="{FF2B5EF4-FFF2-40B4-BE49-F238E27FC236}">
                  <a16:creationId xmlns:a16="http://schemas.microsoft.com/office/drawing/2014/main" id="{D3AE8546-429D-4E23-9721-4C1763E783AA}"/>
                </a:ext>
              </a:extLst>
            </p:cNvPr>
            <p:cNvSpPr txBox="1"/>
            <p:nvPr/>
          </p:nvSpPr>
          <p:spPr>
            <a:xfrm>
              <a:off x="8393414" y="3171446"/>
              <a:ext cx="163698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Presión atmosférica</a:t>
              </a:r>
            </a:p>
          </p:txBody>
        </p:sp>
        <p:sp>
          <p:nvSpPr>
            <p:cNvPr id="59" name="CuadroTexto 58">
              <a:extLst>
                <a:ext uri="{FF2B5EF4-FFF2-40B4-BE49-F238E27FC236}">
                  <a16:creationId xmlns:a16="http://schemas.microsoft.com/office/drawing/2014/main" id="{C06D938B-1739-4687-8ADC-7C6DE394591C}"/>
                </a:ext>
              </a:extLst>
            </p:cNvPr>
            <p:cNvSpPr txBox="1"/>
            <p:nvPr/>
          </p:nvSpPr>
          <p:spPr>
            <a:xfrm>
              <a:off x="7296027" y="3741329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</a:t>
              </a:r>
            </a:p>
          </p:txBody>
        </p:sp>
      </p:grpSp>
      <p:sp>
        <p:nvSpPr>
          <p:cNvPr id="13" name="CuadroTexto 12">
            <a:extLst>
              <a:ext uri="{FF2B5EF4-FFF2-40B4-BE49-F238E27FC236}">
                <a16:creationId xmlns:a16="http://schemas.microsoft.com/office/drawing/2014/main" id="{9691AD3C-AEC7-4E09-8C37-7B941A4135A0}"/>
              </a:ext>
            </a:extLst>
          </p:cNvPr>
          <p:cNvSpPr txBox="1"/>
          <p:nvPr/>
        </p:nvSpPr>
        <p:spPr>
          <a:xfrm>
            <a:off x="7297970" y="4442664"/>
            <a:ext cx="2840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grpSp>
        <p:nvGrpSpPr>
          <p:cNvPr id="14" name="Grupo 13">
            <a:extLst>
              <a:ext uri="{FF2B5EF4-FFF2-40B4-BE49-F238E27FC236}">
                <a16:creationId xmlns:a16="http://schemas.microsoft.com/office/drawing/2014/main" id="{0BBB476E-7057-486B-8A64-0A44E2EADB0E}"/>
              </a:ext>
            </a:extLst>
          </p:cNvPr>
          <p:cNvGrpSpPr/>
          <p:nvPr/>
        </p:nvGrpSpPr>
        <p:grpSpPr>
          <a:xfrm>
            <a:off x="688106" y="1853125"/>
            <a:ext cx="5757080" cy="2554545"/>
            <a:chOff x="858757" y="1083284"/>
            <a:chExt cx="5757080" cy="255454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2D5E8E27-6579-405A-B1B1-44E83A15988B}"/>
                </a:ext>
              </a:extLst>
            </p:cNvPr>
            <p:cNvSpPr txBox="1"/>
            <p:nvPr/>
          </p:nvSpPr>
          <p:spPr>
            <a:xfrm>
              <a:off x="858757" y="1083284"/>
              <a:ext cx="5757080" cy="25545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r>
                <a:rPr lang="es-CL" sz="2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Para un líquido de densidad uniforme en equilibrio, expresamos las presiones tal que:</a:t>
              </a: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7" name="CuadroTexto 76">
                  <a:extLst>
                    <a:ext uri="{FF2B5EF4-FFF2-40B4-BE49-F238E27FC236}">
                      <a16:creationId xmlns:a16="http://schemas.microsoft.com/office/drawing/2014/main" id="{17EC2F25-2B6E-4C2F-90FF-21C6599EF7DC}"/>
                    </a:ext>
                  </a:extLst>
                </p:cNvPr>
                <p:cNvSpPr txBox="1"/>
                <p:nvPr/>
              </p:nvSpPr>
              <p:spPr>
                <a:xfrm>
                  <a:off x="2575320" y="2676117"/>
                  <a:ext cx="2628878" cy="523220"/>
                </a:xfrm>
                <a:prstGeom prst="rect">
                  <a:avLst/>
                </a:prstGeom>
                <a:noFill/>
                <a:ln>
                  <a:solidFill>
                    <a:srgbClr val="C00000"/>
                  </a:solidFill>
                </a:ln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2800" i="1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s-ES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GB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2</m:t>
                            </m:r>
                          </m:sub>
                        </m:sSub>
                        <m:r>
                          <a:rPr lang="en-GB" sz="2800" b="0" i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=</m:t>
                        </m:r>
                        <m:sSub>
                          <m:sSubPr>
                            <m:ctrlPr>
                              <a:rPr lang="es-CL" sz="2800" i="1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s-ES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GB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1</m:t>
                            </m:r>
                          </m:sub>
                        </m:sSub>
                        <m:r>
                          <a:rPr lang="en-GB" sz="2800" b="0" i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+</m:t>
                        </m:r>
                        <m:r>
                          <m:rPr>
                            <m:sty m:val="p"/>
                          </m:rPr>
                          <a:rPr lang="en-GB" sz="2800" b="0" i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  <m:t>ρgh</m:t>
                        </m:r>
                      </m:oMath>
                    </m:oMathPara>
                  </a14:m>
                  <a:endParaRPr lang="es-CL" sz="2800" dirty="0"/>
                </a:p>
              </p:txBody>
            </p:sp>
          </mc:Choice>
          <mc:Fallback xmlns="">
            <p:sp>
              <p:nvSpPr>
                <p:cNvPr id="77" name="CuadroTexto 76">
                  <a:extLst>
                    <a:ext uri="{FF2B5EF4-FFF2-40B4-BE49-F238E27FC236}">
                      <a16:creationId xmlns:a16="http://schemas.microsoft.com/office/drawing/2014/main" id="{17EC2F25-2B6E-4C2F-90FF-21C6599EF7D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75320" y="2676117"/>
                  <a:ext cx="2628878" cy="523220"/>
                </a:xfrm>
                <a:prstGeom prst="rect">
                  <a:avLst/>
                </a:prstGeom>
                <a:blipFill>
                  <a:blip r:embed="rId2"/>
                  <a:stretch>
                    <a:fillRect b="-20930"/>
                  </a:stretch>
                </a:blipFill>
                <a:ln>
                  <a:solidFill>
                    <a:srgbClr val="C00000"/>
                  </a:solidFill>
                </a:ln>
              </p:spPr>
              <p:txBody>
                <a:bodyPr/>
                <a:lstStyle/>
                <a:p>
                  <a:r>
                    <a:rPr lang="es-ES_tradn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78F6E44C-BCEC-4A26-BC5A-65D6808C4A30}"/>
              </a:ext>
            </a:extLst>
          </p:cNvPr>
          <p:cNvGrpSpPr/>
          <p:nvPr/>
        </p:nvGrpSpPr>
        <p:grpSpPr>
          <a:xfrm>
            <a:off x="10972463" y="2071439"/>
            <a:ext cx="939400" cy="2910281"/>
            <a:chOff x="10972463" y="2071439"/>
            <a:chExt cx="939400" cy="2910281"/>
          </a:xfrm>
        </p:grpSpPr>
        <p:cxnSp>
          <p:nvCxnSpPr>
            <p:cNvPr id="21" name="Conector recto de flecha 20">
              <a:extLst>
                <a:ext uri="{FF2B5EF4-FFF2-40B4-BE49-F238E27FC236}">
                  <a16:creationId xmlns:a16="http://schemas.microsoft.com/office/drawing/2014/main" id="{4392A048-B0CB-41F8-A305-4853830CF586}"/>
                </a:ext>
              </a:extLst>
            </p:cNvPr>
            <p:cNvCxnSpPr>
              <a:cxnSpLocks/>
            </p:cNvCxnSpPr>
            <p:nvPr/>
          </p:nvCxnSpPr>
          <p:spPr>
            <a:xfrm>
              <a:off x="11442163" y="2379216"/>
              <a:ext cx="0" cy="2602504"/>
            </a:xfrm>
            <a:prstGeom prst="straightConnector1">
              <a:avLst/>
            </a:prstGeom>
            <a:ln>
              <a:solidFill>
                <a:srgbClr val="0070C0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CuadroTexto 21">
              <a:extLst>
                <a:ext uri="{FF2B5EF4-FFF2-40B4-BE49-F238E27FC236}">
                  <a16:creationId xmlns:a16="http://schemas.microsoft.com/office/drawing/2014/main" id="{F5CA43FF-DB4A-4B0F-A3A2-6FBA83EA15EA}"/>
                </a:ext>
              </a:extLst>
            </p:cNvPr>
            <p:cNvSpPr txBox="1"/>
            <p:nvPr/>
          </p:nvSpPr>
          <p:spPr>
            <a:xfrm>
              <a:off x="11308050" y="2071439"/>
              <a:ext cx="29855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y</a:t>
              </a:r>
            </a:p>
          </p:txBody>
        </p:sp>
        <p:sp>
          <p:nvSpPr>
            <p:cNvPr id="15" name="CuadroTexto 14">
              <a:extLst>
                <a:ext uri="{FF2B5EF4-FFF2-40B4-BE49-F238E27FC236}">
                  <a16:creationId xmlns:a16="http://schemas.microsoft.com/office/drawing/2014/main" id="{01782199-7F77-455B-A57C-EEABC0F6A7F9}"/>
                </a:ext>
              </a:extLst>
            </p:cNvPr>
            <p:cNvSpPr txBox="1"/>
            <p:nvPr/>
          </p:nvSpPr>
          <p:spPr>
            <a:xfrm>
              <a:off x="11463409" y="3680468"/>
              <a:ext cx="4484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y</a:t>
              </a:r>
              <a:r>
                <a:rPr lang="es-CL" baseline="-25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</a:t>
              </a:r>
            </a:p>
          </p:txBody>
        </p:sp>
        <p:sp>
          <p:nvSpPr>
            <p:cNvPr id="16" name="CuadroTexto 15">
              <a:extLst>
                <a:ext uri="{FF2B5EF4-FFF2-40B4-BE49-F238E27FC236}">
                  <a16:creationId xmlns:a16="http://schemas.microsoft.com/office/drawing/2014/main" id="{4FD6A3E8-5CB3-4E89-99A4-3A5ABAA8C5F4}"/>
                </a:ext>
              </a:extLst>
            </p:cNvPr>
            <p:cNvSpPr txBox="1"/>
            <p:nvPr/>
          </p:nvSpPr>
          <p:spPr>
            <a:xfrm>
              <a:off x="11463409" y="4422829"/>
              <a:ext cx="4484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y</a:t>
              </a:r>
              <a:r>
                <a:rPr lang="es-CL" baseline="-25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2</a:t>
              </a:r>
            </a:p>
          </p:txBody>
        </p:sp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id="{3C168D77-7938-4202-930B-DC1AEAD16D8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972463" y="3887624"/>
              <a:ext cx="490946" cy="0"/>
            </a:xfrm>
            <a:prstGeom prst="line">
              <a:avLst/>
            </a:prstGeom>
            <a:ln>
              <a:solidFill>
                <a:srgbClr val="0070C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Conector recto 29">
              <a:extLst>
                <a:ext uri="{FF2B5EF4-FFF2-40B4-BE49-F238E27FC236}">
                  <a16:creationId xmlns:a16="http://schemas.microsoft.com/office/drawing/2014/main" id="{CCD6B317-E820-4AA7-AB00-42D22A5BEE3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972463" y="4596552"/>
              <a:ext cx="490946" cy="0"/>
            </a:xfrm>
            <a:prstGeom prst="line">
              <a:avLst/>
            </a:prstGeom>
            <a:ln>
              <a:solidFill>
                <a:srgbClr val="0070C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AFFDA90D-EB23-1B44-93EA-CED004164762}"/>
                  </a:ext>
                </a:extLst>
              </p:cNvPr>
              <p:cNvSpPr txBox="1"/>
              <p:nvPr/>
            </p:nvSpPr>
            <p:spPr>
              <a:xfrm>
                <a:off x="2404669" y="5003707"/>
                <a:ext cx="2628878" cy="523220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𝑝</m:t>
                      </m:r>
                      <m:r>
                        <a:rPr lang="en-GB" sz="28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s-CL" sz="28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s-ES" sz="2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p</m:t>
                          </m:r>
                        </m:e>
                        <m:sub>
                          <m:r>
                            <a:rPr lang="es-ES" sz="2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0</m:t>
                          </m:r>
                        </m:sub>
                      </m:sSub>
                      <m:r>
                        <a:rPr lang="en-GB" sz="28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GB" sz="28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ρgh</m:t>
                      </m:r>
                    </m:oMath>
                  </m:oMathPara>
                </a14:m>
                <a:endParaRPr lang="es-CL" sz="2800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AFFDA90D-EB23-1B44-93EA-CED0041647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4669" y="5003707"/>
                <a:ext cx="2628878" cy="523220"/>
              </a:xfrm>
              <a:prstGeom prst="rect">
                <a:avLst/>
              </a:prstGeom>
              <a:blipFill>
                <a:blip r:embed="rId3"/>
                <a:stretch>
                  <a:fillRect b="-20930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Elipse 2">
            <a:extLst>
              <a:ext uri="{FF2B5EF4-FFF2-40B4-BE49-F238E27FC236}">
                <a16:creationId xmlns:a16="http://schemas.microsoft.com/office/drawing/2014/main" id="{6D9329AD-F2D3-AF49-BAB1-1C505DB04B0B}"/>
              </a:ext>
            </a:extLst>
          </p:cNvPr>
          <p:cNvSpPr/>
          <p:nvPr/>
        </p:nvSpPr>
        <p:spPr>
          <a:xfrm>
            <a:off x="3991232" y="4832596"/>
            <a:ext cx="1038587" cy="888582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cxnSp>
        <p:nvCxnSpPr>
          <p:cNvPr id="23" name="Conector recto de flecha 22">
            <a:extLst>
              <a:ext uri="{FF2B5EF4-FFF2-40B4-BE49-F238E27FC236}">
                <a16:creationId xmlns:a16="http://schemas.microsoft.com/office/drawing/2014/main" id="{1E026CB0-5149-E94E-BBC8-FA694B89788E}"/>
              </a:ext>
            </a:extLst>
          </p:cNvPr>
          <p:cNvCxnSpPr>
            <a:cxnSpLocks/>
          </p:cNvCxnSpPr>
          <p:nvPr/>
        </p:nvCxnSpPr>
        <p:spPr>
          <a:xfrm>
            <a:off x="4808017" y="5635233"/>
            <a:ext cx="460805" cy="2706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CuadroTexto 32">
            <a:extLst>
              <a:ext uri="{FF2B5EF4-FFF2-40B4-BE49-F238E27FC236}">
                <a16:creationId xmlns:a16="http://schemas.microsoft.com/office/drawing/2014/main" id="{C6F9340C-A2D4-B549-80C1-248EEEB84C45}"/>
              </a:ext>
            </a:extLst>
          </p:cNvPr>
          <p:cNvSpPr txBox="1"/>
          <p:nvPr/>
        </p:nvSpPr>
        <p:spPr>
          <a:xfrm>
            <a:off x="5249633" y="5777563"/>
            <a:ext cx="21884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Presión manométrica</a:t>
            </a:r>
            <a:endParaRPr lang="es-ES_tradnl" sz="1800" baseline="-25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5" name="Elipse 34">
            <a:extLst>
              <a:ext uri="{FF2B5EF4-FFF2-40B4-BE49-F238E27FC236}">
                <a16:creationId xmlns:a16="http://schemas.microsoft.com/office/drawing/2014/main" id="{93184AE8-7D8A-DE4B-9682-EE63302AEDAB}"/>
              </a:ext>
            </a:extLst>
          </p:cNvPr>
          <p:cNvSpPr/>
          <p:nvPr/>
        </p:nvSpPr>
        <p:spPr>
          <a:xfrm>
            <a:off x="2356358" y="4923078"/>
            <a:ext cx="797221" cy="72099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cxnSp>
        <p:nvCxnSpPr>
          <p:cNvPr id="37" name="Conector recto de flecha 36">
            <a:extLst>
              <a:ext uri="{FF2B5EF4-FFF2-40B4-BE49-F238E27FC236}">
                <a16:creationId xmlns:a16="http://schemas.microsoft.com/office/drawing/2014/main" id="{2301B169-2CE4-3C48-A481-960CB1EA9B96}"/>
              </a:ext>
            </a:extLst>
          </p:cNvPr>
          <p:cNvCxnSpPr>
            <a:cxnSpLocks/>
          </p:cNvCxnSpPr>
          <p:nvPr/>
        </p:nvCxnSpPr>
        <p:spPr>
          <a:xfrm flipH="1">
            <a:off x="2495458" y="5624449"/>
            <a:ext cx="232128" cy="2277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CuadroTexto 38">
            <a:extLst>
              <a:ext uri="{FF2B5EF4-FFF2-40B4-BE49-F238E27FC236}">
                <a16:creationId xmlns:a16="http://schemas.microsoft.com/office/drawing/2014/main" id="{EB62B7B3-9AB5-0D4F-B067-29CA17EE565A}"/>
              </a:ext>
            </a:extLst>
          </p:cNvPr>
          <p:cNvSpPr txBox="1"/>
          <p:nvPr/>
        </p:nvSpPr>
        <p:spPr>
          <a:xfrm>
            <a:off x="1262148" y="5905844"/>
            <a:ext cx="17363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Presión absoluta</a:t>
            </a:r>
            <a:endParaRPr lang="es-ES_tradnl" sz="1800" baseline="-25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9618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:a16="http://schemas.microsoft.com/office/drawing/2014/main" id="{E5806643-1C43-4503-B47F-979510DB60D5}"/>
              </a:ext>
            </a:extLst>
          </p:cNvPr>
          <p:cNvSpPr txBox="1">
            <a:spLocks/>
          </p:cNvSpPr>
          <p:nvPr/>
        </p:nvSpPr>
        <p:spPr>
          <a:xfrm>
            <a:off x="392891" y="0"/>
            <a:ext cx="10259785" cy="7654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4400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Presión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EE4DCC64-D547-441F-BEDF-111F1653157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5170"/>
          <a:stretch/>
        </p:blipFill>
        <p:spPr>
          <a:xfrm>
            <a:off x="3317274" y="1646623"/>
            <a:ext cx="5829300" cy="3959225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ECDDACCB-BBAC-4AB4-A057-EB2CEBD441C7}"/>
              </a:ext>
            </a:extLst>
          </p:cNvPr>
          <p:cNvSpPr txBox="1"/>
          <p:nvPr/>
        </p:nvSpPr>
        <p:spPr>
          <a:xfrm>
            <a:off x="392891" y="1465574"/>
            <a:ext cx="112546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¿Cómo es la presión en distintos puntos que están en el mismo nivel?</a:t>
            </a:r>
          </a:p>
          <a:p>
            <a:endParaRPr lang="es-CL" sz="28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002904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77814"/>
            <a:ext cx="8229600" cy="1279525"/>
          </a:xfrm>
        </p:spPr>
        <p:txBody>
          <a:bodyPr/>
          <a:lstStyle/>
          <a:p>
            <a:pPr eaLnBrk="1" hangingPunct="1"/>
            <a:r>
              <a:rPr lang="es-ES_tradnl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EJERCICIO 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981201" y="1600201"/>
            <a:ext cx="7859713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Una piscina de 10 [m] de profundidad se encuentra llena de agua. ¿Cuál es la presión, en el fondo, debido únicamente al peso del agua?</a:t>
            </a:r>
          </a:p>
          <a:p>
            <a:pPr eaLnBrk="1" hangingPunct="1">
              <a:lnSpc>
                <a:spcPct val="90000"/>
              </a:lnSpc>
            </a:pPr>
            <a:endParaRPr lang="es-CL" sz="24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A) 300 [</a:t>
            </a:r>
            <a:r>
              <a:rPr lang="es-CL" sz="2400" dirty="0" err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kPa</a:t>
            </a: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B) 600 [</a:t>
            </a:r>
            <a:r>
              <a:rPr lang="es-CL" sz="2400" dirty="0" err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kPa</a:t>
            </a: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C) 200 [</a:t>
            </a:r>
            <a:r>
              <a:rPr lang="es-CL" sz="2400" dirty="0" err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kPa</a:t>
            </a: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D) 100 [</a:t>
            </a:r>
            <a:r>
              <a:rPr lang="es-CL" sz="2400" dirty="0" err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kPa</a:t>
            </a: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_tradn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9A4934-A2A7-4375-8FE8-8BD2306C7350}" type="slidenum">
              <a:rPr lang="es-ES"/>
              <a:pPr>
                <a:defRPr/>
              </a:pPr>
              <a:t>29</a:t>
            </a:fld>
            <a:endParaRPr lang="es-ES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77813"/>
            <a:ext cx="8229600" cy="1206500"/>
          </a:xfrm>
        </p:spPr>
        <p:txBody>
          <a:bodyPr/>
          <a:lstStyle/>
          <a:p>
            <a:pPr eaLnBrk="1" hangingPunct="1"/>
            <a:r>
              <a:rPr lang="es-ES_tradnl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EJERCICIO 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600201"/>
            <a:ext cx="8147050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Para la pregunta anterior. Si sabemos que la presión atmosférica local vale Po = 76 [cm Hg], ¿cuál es la presión total en el fondo de la piscina?</a:t>
            </a:r>
          </a:p>
          <a:p>
            <a:pPr eaLnBrk="1" hangingPunct="1">
              <a:lnSpc>
                <a:spcPct val="90000"/>
              </a:lnSpc>
            </a:pPr>
            <a:endParaRPr lang="es-CL" sz="24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A) 76  [</a:t>
            </a:r>
            <a:r>
              <a:rPr lang="es-CL" sz="2400" dirty="0" err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kPa</a:t>
            </a: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B) 176 [</a:t>
            </a:r>
            <a:r>
              <a:rPr lang="es-CL" sz="2400" dirty="0" err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kPa</a:t>
            </a: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C) 201 [</a:t>
            </a:r>
            <a:r>
              <a:rPr lang="es-CL" sz="2400" dirty="0" err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kPa</a:t>
            </a: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D) 200 [</a:t>
            </a:r>
            <a:r>
              <a:rPr lang="es-CL" sz="2400" dirty="0" err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kPa</a:t>
            </a: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</a:p>
          <a:p>
            <a:pPr marL="0" indent="0">
              <a:lnSpc>
                <a:spcPct val="90000"/>
              </a:lnSpc>
              <a:buNone/>
            </a:pPr>
            <a:endParaRPr lang="es-CL" sz="2400" dirty="0"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s-CL" sz="1800" dirty="0"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s-ES_tradnl" sz="1800" dirty="0">
              <a:latin typeface="Times New Roman" pitchFamily="18" charset="0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8475D09-C20E-4B48-9EA6-2DF1A33C199B}" type="slidenum">
              <a:rPr lang="es-ES"/>
              <a:pPr>
                <a:defRPr/>
              </a:pPr>
              <a:t>30</a:t>
            </a:fld>
            <a:endParaRPr lang="es-ES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>
            <a:extLst>
              <a:ext uri="{FF2B5EF4-FFF2-40B4-BE49-F238E27FC236}">
                <a16:creationId xmlns:a16="http://schemas.microsoft.com/office/drawing/2014/main" id="{35FCFA39-6426-E342-B740-FDAFB2D365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8689" y="138114"/>
            <a:ext cx="320357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sz="36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Ejemplo</a:t>
            </a:r>
            <a:endParaRPr lang="es-ES" altLang="es-CL" sz="36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AF5776EB-7AB3-E642-891E-3BF3EF1719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2834" y="1134645"/>
            <a:ext cx="11020582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CL" altLang="es-CL" sz="2800" b="0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Si la densida</a:t>
            </a:r>
            <a:r>
              <a:rPr lang="es-CL" altLang="es-CL" sz="2800" dirty="0">
                <a:solidFill>
                  <a:schemeClr val="accent2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d del agua es 1000 [kg/m</a:t>
            </a:r>
            <a:r>
              <a:rPr lang="es-CL" altLang="es-CL" sz="2800" baseline="30000" dirty="0">
                <a:solidFill>
                  <a:schemeClr val="accent2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3</a:t>
            </a:r>
            <a:r>
              <a:rPr lang="es-CL" altLang="es-CL" sz="2800" dirty="0">
                <a:solidFill>
                  <a:schemeClr val="accent2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] y la densidad del agua de mar es de 1030 [kg/m</a:t>
            </a:r>
            <a:r>
              <a:rPr lang="es-CL" altLang="es-CL" sz="2800" baseline="30000" dirty="0">
                <a:solidFill>
                  <a:schemeClr val="accent2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3</a:t>
            </a:r>
            <a:r>
              <a:rPr lang="es-CL" altLang="es-CL" sz="2800" dirty="0">
                <a:solidFill>
                  <a:schemeClr val="accent2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]. ¿Qué presión experimenta un buzo, producto del agua, en agua dulce y agua salada cuando está sumergido 10 metros?</a:t>
            </a:r>
            <a:endParaRPr kumimoji="0" lang="es-CL" altLang="es-CL" sz="2800" b="0" i="0" u="none" strike="noStrike" cap="none" normalizeH="0" baseline="0" dirty="0">
              <a:ln>
                <a:noFill/>
              </a:ln>
              <a:solidFill>
                <a:schemeClr val="accent2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altLang="es-CL" sz="2800" b="0" i="0" u="none" strike="noStrike" cap="none" normalizeH="0" baseline="0" dirty="0">
              <a:ln>
                <a:noFill/>
              </a:ln>
              <a:solidFill>
                <a:schemeClr val="accent2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074" name="Picture 2" descr="Los mejores sitios para bucear con la corriente">
            <a:extLst>
              <a:ext uri="{FF2B5EF4-FFF2-40B4-BE49-F238E27FC236}">
                <a16:creationId xmlns:a16="http://schemas.microsoft.com/office/drawing/2014/main" id="{8330F9C8-D20D-1B46-9726-D2DE7AE5FE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8625" y="2950527"/>
            <a:ext cx="3429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744968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B9186C-1183-4580-BE56-17B18D600C3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sz="4000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Principio de Pascal</a:t>
            </a:r>
          </a:p>
        </p:txBody>
      </p:sp>
    </p:spTree>
    <p:extLst>
      <p:ext uri="{BB962C8B-B14F-4D97-AF65-F5344CB8AC3E}">
        <p14:creationId xmlns:p14="http://schemas.microsoft.com/office/powerpoint/2010/main" val="131173884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:a16="http://schemas.microsoft.com/office/drawing/2014/main" id="{E5806643-1C43-4503-B47F-979510DB60D5}"/>
              </a:ext>
            </a:extLst>
          </p:cNvPr>
          <p:cNvSpPr txBox="1">
            <a:spLocks/>
          </p:cNvSpPr>
          <p:nvPr/>
        </p:nvSpPr>
        <p:spPr>
          <a:xfrm>
            <a:off x="716479" y="321458"/>
            <a:ext cx="10259785" cy="7654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4400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Principio de Pascal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651D4CBB-7B70-4BA9-9ED5-93F274B5B843}"/>
                  </a:ext>
                </a:extLst>
              </p:cNvPr>
              <p:cNvSpPr txBox="1"/>
              <p:nvPr/>
            </p:nvSpPr>
            <p:spPr>
              <a:xfrm>
                <a:off x="1263644" y="2274838"/>
                <a:ext cx="9165457" cy="23083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buClr>
                    <a:schemeClr val="accent1"/>
                  </a:buClr>
                </a:pPr>
                <a:r>
                  <a:rPr lang="es-CL" sz="2400" dirty="0">
                    <a:solidFill>
                      <a:schemeClr val="accent2"/>
                    </a:solidFill>
                    <a:sym typeface="Calibri"/>
                  </a:rPr>
                  <a:t>La ecuación anterior nos dice que si aumentamos la presión </a:t>
                </a:r>
                <a14:m>
                  <m:oMath xmlns:m="http://schemas.openxmlformats.org/officeDocument/2006/math">
                    <m:r>
                      <a:rPr lang="es-CL" sz="240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sym typeface="Calibri"/>
                      </a:rPr>
                      <m:t>𝑝</m:t>
                    </m:r>
                    <m:r>
                      <a:rPr lang="es-CL" sz="2400" i="1" baseline="-25000" dirty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sym typeface="Calibri"/>
                      </a:rPr>
                      <m:t>0</m:t>
                    </m:r>
                  </m:oMath>
                </a14:m>
                <a:r>
                  <a:rPr lang="es-CL" sz="2400" dirty="0">
                    <a:solidFill>
                      <a:schemeClr val="accent2"/>
                    </a:solidFill>
                    <a:sym typeface="Calibri"/>
                  </a:rPr>
                  <a:t> en la superficie, la presión </a:t>
                </a:r>
                <a14:m>
                  <m:oMath xmlns:m="http://schemas.openxmlformats.org/officeDocument/2006/math">
                    <m:r>
                      <a:rPr lang="es-CL" sz="240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sym typeface="Calibri"/>
                      </a:rPr>
                      <m:t>𝑝</m:t>
                    </m:r>
                    <m:r>
                      <a:rPr lang="es-CL" sz="240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sym typeface="Calibri"/>
                      </a:rPr>
                      <m:t> </m:t>
                    </m:r>
                  </m:oMath>
                </a14:m>
                <a:r>
                  <a:rPr lang="es-CL" sz="2400" dirty="0">
                    <a:solidFill>
                      <a:schemeClr val="accent2"/>
                    </a:solidFill>
                    <a:sym typeface="Calibri"/>
                  </a:rPr>
                  <a:t>a cualquier profundidad aumenta exactamente en la misma cantidad. El científico francés Blaise Pascal (1623-1662) reconoció este hecho en 1653 y lo enunció en la llamada ley de Pascal. </a:t>
                </a:r>
                <a:endParaRPr lang="es-CL" sz="2400" dirty="0">
                  <a:solidFill>
                    <a:schemeClr val="accent2"/>
                  </a:solidFill>
                </a:endParaRPr>
              </a:p>
              <a:p>
                <a:pPr marL="457200" indent="-457200">
                  <a:buClr>
                    <a:schemeClr val="accent1"/>
                  </a:buClr>
                  <a:buFont typeface="+mj-lt"/>
                  <a:buAutoNum type="arabicPeriod"/>
                </a:pPr>
                <a:endParaRPr lang="es-CL" sz="24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651D4CBB-7B70-4BA9-9ED5-93F274B5B84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3644" y="2274838"/>
                <a:ext cx="9165457" cy="2308324"/>
              </a:xfrm>
              <a:prstGeom prst="rect">
                <a:avLst/>
              </a:prstGeom>
              <a:blipFill>
                <a:blip r:embed="rId3"/>
                <a:stretch>
                  <a:fillRect l="-968" t="-2198" r="-1936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9ABFD74D-465E-3A48-91DB-49EFA366E866}"/>
                  </a:ext>
                </a:extLst>
              </p:cNvPr>
              <p:cNvSpPr txBox="1"/>
              <p:nvPr/>
            </p:nvSpPr>
            <p:spPr>
              <a:xfrm>
                <a:off x="3986334" y="1540376"/>
                <a:ext cx="2628878" cy="523220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𝑝</m:t>
                      </m:r>
                      <m:r>
                        <a:rPr lang="en-GB" sz="28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s-CL" sz="28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s-ES" sz="2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p</m:t>
                          </m:r>
                        </m:e>
                        <m:sub>
                          <m:r>
                            <a:rPr lang="es-ES" sz="2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0</m:t>
                          </m:r>
                        </m:sub>
                      </m:sSub>
                      <m:r>
                        <a:rPr lang="en-GB" sz="28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GB" sz="28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ρgh</m:t>
                      </m:r>
                    </m:oMath>
                  </m:oMathPara>
                </a14:m>
                <a:endParaRPr lang="es-CL" sz="2800" dirty="0"/>
              </a:p>
            </p:txBody>
          </p:sp>
        </mc:Choice>
        <mc:Fallback xmlns="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9ABFD74D-465E-3A48-91DB-49EFA366E8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86334" y="1540376"/>
                <a:ext cx="2628878" cy="523220"/>
              </a:xfrm>
              <a:prstGeom prst="rect">
                <a:avLst/>
              </a:prstGeom>
              <a:blipFill>
                <a:blip r:embed="rId4"/>
                <a:stretch>
                  <a:fillRect b="-18182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3376874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:a16="http://schemas.microsoft.com/office/drawing/2014/main" id="{E5806643-1C43-4503-B47F-979510DB60D5}"/>
              </a:ext>
            </a:extLst>
          </p:cNvPr>
          <p:cNvSpPr txBox="1">
            <a:spLocks/>
          </p:cNvSpPr>
          <p:nvPr/>
        </p:nvSpPr>
        <p:spPr>
          <a:xfrm>
            <a:off x="420187" y="312327"/>
            <a:ext cx="10259785" cy="7654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4400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Principio de Pascal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2EF9630F-5864-4671-AEF2-E0D99C8E9FF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5" t="2365" r="9620" b="6045"/>
          <a:stretch/>
        </p:blipFill>
        <p:spPr>
          <a:xfrm>
            <a:off x="7436992" y="1228128"/>
            <a:ext cx="3868616" cy="4902590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651D4CBB-7B70-4BA9-9ED5-93F274B5B843}"/>
              </a:ext>
            </a:extLst>
          </p:cNvPr>
          <p:cNvSpPr txBox="1"/>
          <p:nvPr/>
        </p:nvSpPr>
        <p:spPr>
          <a:xfrm>
            <a:off x="1238932" y="1601931"/>
            <a:ext cx="46363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es-ES_tradnl" sz="2400" dirty="0">
                <a:solidFill>
                  <a:schemeClr val="accent2"/>
                </a:solidFill>
              </a:rPr>
              <a:t>La presi</a:t>
            </a:r>
            <a:r>
              <a:rPr lang="es-ES_tradnl" altLang="ja-JP" sz="2400" dirty="0">
                <a:solidFill>
                  <a:schemeClr val="accent2"/>
                </a:solidFill>
              </a:rPr>
              <a:t>ón</a:t>
            </a:r>
            <a:r>
              <a:rPr lang="es-CL" sz="2400" dirty="0">
                <a:solidFill>
                  <a:schemeClr val="accent2"/>
                </a:solidFill>
              </a:rPr>
              <a:t> </a:t>
            </a:r>
            <a:r>
              <a:rPr lang="es-ES_tradnl" sz="2400" dirty="0">
                <a:solidFill>
                  <a:schemeClr val="accent2"/>
                </a:solidFill>
              </a:rPr>
              <a:t>que se ejerce sobre un punto de un fluido, se transmite </a:t>
            </a:r>
            <a:r>
              <a:rPr lang="es-ES_tradnl" altLang="ja-JP" sz="2400" dirty="0" err="1">
                <a:solidFill>
                  <a:schemeClr val="accent2"/>
                </a:solidFill>
              </a:rPr>
              <a:t>ín</a:t>
            </a:r>
            <a:r>
              <a:rPr lang="es-CL" sz="2400" dirty="0">
                <a:solidFill>
                  <a:schemeClr val="accent2"/>
                </a:solidFill>
              </a:rPr>
              <a:t>t</a:t>
            </a:r>
            <a:r>
              <a:rPr lang="es-ES_tradnl" sz="2400" dirty="0" err="1">
                <a:solidFill>
                  <a:schemeClr val="accent2"/>
                </a:solidFill>
              </a:rPr>
              <a:t>egramente</a:t>
            </a:r>
            <a:r>
              <a:rPr lang="es-ES_tradnl" sz="2400" dirty="0">
                <a:solidFill>
                  <a:schemeClr val="accent2"/>
                </a:solidFill>
              </a:rPr>
              <a:t> y con la misma intensidad en todas direcciones.</a:t>
            </a:r>
          </a:p>
        </p:txBody>
      </p:sp>
    </p:spTree>
    <p:extLst>
      <p:ext uri="{BB962C8B-B14F-4D97-AF65-F5344CB8AC3E}">
        <p14:creationId xmlns:p14="http://schemas.microsoft.com/office/powerpoint/2010/main" val="104349186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3FD7A8-E970-8849-AD58-C4FE106B6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0444" y="126664"/>
            <a:ext cx="10871200" cy="990600"/>
          </a:xfrm>
        </p:spPr>
        <p:txBody>
          <a:bodyPr/>
          <a:lstStyle/>
          <a:p>
            <a:r>
              <a:rPr lang="es-ES_tradnl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prensa hidráulica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1EC2CD3-5836-F44F-8C19-263655C811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000" y="1219200"/>
            <a:ext cx="4047325" cy="501683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A409C20D-37A0-3B46-90C9-EFE6B114DB3D}"/>
                  </a:ext>
                </a:extLst>
              </p:cNvPr>
              <p:cNvSpPr txBox="1"/>
              <p:nvPr/>
            </p:nvSpPr>
            <p:spPr>
              <a:xfrm>
                <a:off x="5913396" y="1219200"/>
                <a:ext cx="5758248" cy="43077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ES_tradnl" sz="20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Un pistón con área transversal pequeña </a:t>
                </a:r>
                <a:r>
                  <a:rPr lang="es-ES_tradnl" sz="2000" i="1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A</a:t>
                </a:r>
                <a:r>
                  <a:rPr lang="es-ES_tradnl" sz="2000" baseline="-250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</a:t>
                </a:r>
                <a:r>
                  <a:rPr lang="es-ES_tradnl" sz="20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ejerce una fuerza </a:t>
                </a:r>
                <a:r>
                  <a:rPr lang="es-ES_tradnl" sz="2000" i="1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F</a:t>
                </a:r>
                <a:r>
                  <a:rPr lang="es-ES_tradnl" sz="2000" baseline="-250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</a:t>
                </a:r>
                <a:r>
                  <a:rPr lang="es-ES_tradnl" sz="20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sobre la superficie de un líquido (aceite). La presión aplicada </a:t>
                </a:r>
                <a14:m>
                  <m:oMath xmlns:m="http://schemas.openxmlformats.org/officeDocument/2006/math">
                    <m:r>
                      <a:rPr lang="es-ES_tradnl" sz="200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𝑝</m:t>
                    </m:r>
                    <m:r>
                      <a:rPr lang="es-ES_tradnl" sz="200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  <m:f>
                      <m:fPr>
                        <m:ctrlPr>
                          <a:rPr lang="es-ES_tradnl" sz="2000" i="1" dirty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s-ES_tradnl" sz="2000" i="1" dirty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s-ES_tradnl" sz="2000" i="1" dirty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_tradnl" sz="2000" i="1" dirty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s-ES" sz="2000" b="0" i="1" dirty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s-ES" sz="2000" b="0" i="1" dirty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𝐴</m:t>
                            </m:r>
                          </m:e>
                          <m:sub>
                            <m:r>
                              <a:rPr lang="es-ES" sz="2000" b="0" i="1" dirty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s-ES_tradnl" sz="20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se transmite a través del tubo conector a un pistón mayor de área </a:t>
                </a:r>
                <a:r>
                  <a:rPr lang="es-ES_tradnl" sz="2000" i="1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A</a:t>
                </a:r>
                <a:r>
                  <a:rPr lang="es-ES_tradnl" sz="2000" baseline="-250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lang="es-ES_tradnl" sz="20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. La presión aplicada es la misma en ambos cilindros, así que:</a:t>
                </a:r>
              </a:p>
              <a:p>
                <a:endParaRPr lang="es-ES_tradnl" sz="2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3200" i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a:rPr lang="es-ES_tradnl" sz="3200" i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𝑝</m:t>
                          </m:r>
                        </m:e>
                        <m:sub>
                          <m:r>
                            <a:rPr lang="es-ES_tradnl" sz="3200" i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1</m:t>
                          </m:r>
                        </m:sub>
                      </m:sSub>
                      <m:r>
                        <a:rPr lang="es-ES_tradnl" sz="3200" i="1" dirty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 </m:t>
                      </m:r>
                      <m:sSub>
                        <m:sSubPr>
                          <m:ctrlPr>
                            <a:rPr lang="es-ES_tradnl" sz="3200" i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a:rPr lang="es-ES_tradnl" sz="3200" i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𝑝</m:t>
                          </m:r>
                        </m:e>
                        <m:sub>
                          <m:r>
                            <a:rPr lang="es-ES_tradnl" sz="3200" i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s-ES_tradnl" sz="32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s-ES_tradnl" sz="32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ES_tradnl" sz="3200" i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_tradnl" sz="3200" i="1" dirty="0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cs typeface="Calibri" panose="020F0502020204030204" pitchFamily="34" charset="0"/>
                                </a:rPr>
                              </m:ctrlPr>
                            </m:sSubPr>
                            <m:e>
                              <m:r>
                                <a:rPr lang="es-ES_tradnl" sz="3200" i="1" dirty="0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cs typeface="Calibri" panose="020F0502020204030204" pitchFamily="34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es-ES_tradnl" sz="3200" i="1" dirty="0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cs typeface="Calibri" panose="020F0502020204030204" pitchFamily="34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ES" sz="3200" b="0" i="1" dirty="0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cs typeface="Calibri" panose="020F0502020204030204" pitchFamily="34" charset="0"/>
                                </a:rPr>
                              </m:ctrlPr>
                            </m:sSubPr>
                            <m:e>
                              <m:r>
                                <a:rPr lang="es-ES" sz="3200" b="0" i="1" dirty="0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cs typeface="Calibri" panose="020F0502020204030204" pitchFamily="34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es-ES" sz="3200" b="0" i="1" dirty="0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cs typeface="Calibri" panose="020F0502020204030204" pitchFamily="34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es-ES_tradnl" sz="3200" i="1" dirty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 =</m:t>
                      </m:r>
                      <m:f>
                        <m:fPr>
                          <m:ctrlPr>
                            <a:rPr lang="es-ES_tradnl" sz="3200" i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_tradnl" sz="3200" i="1" dirty="0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cs typeface="Calibri" panose="020F0502020204030204" pitchFamily="34" charset="0"/>
                                </a:rPr>
                              </m:ctrlPr>
                            </m:sSubPr>
                            <m:e>
                              <m:r>
                                <a:rPr lang="es-ES_tradnl" sz="3200" i="1" dirty="0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cs typeface="Calibri" panose="020F0502020204030204" pitchFamily="34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es-ES_tradnl" sz="3200" i="1" dirty="0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cs typeface="Calibri" panose="020F0502020204030204" pitchFamily="34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ES" sz="3200" b="0" i="1" dirty="0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cs typeface="Calibri" panose="020F0502020204030204" pitchFamily="34" charset="0"/>
                                </a:rPr>
                              </m:ctrlPr>
                            </m:sSubPr>
                            <m:e>
                              <m:r>
                                <a:rPr lang="es-ES" sz="3200" b="0" i="1" dirty="0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cs typeface="Calibri" panose="020F0502020204030204" pitchFamily="34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es-ES" sz="3200" b="0" i="1" dirty="0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cs typeface="Calibri" panose="020F0502020204030204" pitchFamily="34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es-ES_tradnl" sz="3200" i="1" dirty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 </m:t>
                      </m:r>
                    </m:oMath>
                  </m:oMathPara>
                </a14:m>
                <a:endParaRPr lang="es-ES_tradnl" sz="32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s-ES_tradnl" dirty="0"/>
              </a:p>
            </p:txBody>
          </p:sp>
        </mc:Choice>
        <mc:Fallback xmlns="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A409C20D-37A0-3B46-90C9-EFE6B114DB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13396" y="1219200"/>
                <a:ext cx="5758248" cy="4307718"/>
              </a:xfrm>
              <a:prstGeom prst="rect">
                <a:avLst/>
              </a:prstGeom>
              <a:blipFill>
                <a:blip r:embed="rId3"/>
                <a:stretch>
                  <a:fillRect l="-1099" t="-882" r="-175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480131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C9196F-A23D-474A-A403-7E1EA0CC5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9921" y="112690"/>
            <a:ext cx="10871200" cy="990600"/>
          </a:xfrm>
        </p:spPr>
        <p:txBody>
          <a:bodyPr/>
          <a:lstStyle/>
          <a:p>
            <a:r>
              <a:rPr lang="es-ES_tradnl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Otras aplicaciones prensa hidráulica</a:t>
            </a:r>
          </a:p>
        </p:txBody>
      </p:sp>
      <p:pic>
        <p:nvPicPr>
          <p:cNvPr id="1026" name="Picture 2" descr="China Sillón dental dentista Silla para la venta Msldu16 – Comprar Equipo  Médico en es.made-in-china.com">
            <a:extLst>
              <a:ext uri="{FF2B5EF4-FFF2-40B4-BE49-F238E27FC236}">
                <a16:creationId xmlns:a16="http://schemas.microsoft.com/office/drawing/2014/main" id="{F974A363-2962-054D-8DA2-08A35D6ABD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41" y="1928612"/>
            <a:ext cx="31242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ernapet | Gata Hidraulica Tipo Botella 8 Toneladas 770496/ Fernapet">
            <a:extLst>
              <a:ext uri="{FF2B5EF4-FFF2-40B4-BE49-F238E27FC236}">
                <a16:creationId xmlns:a16="http://schemas.microsoft.com/office/drawing/2014/main" id="{114EF23A-6733-C84D-94EF-24E83D8BA8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492" y="1712712"/>
            <a:ext cx="2717800" cy="271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IDRAULICA - Mindmap - Eksempel">
            <a:extLst>
              <a:ext uri="{FF2B5EF4-FFF2-40B4-BE49-F238E27FC236}">
                <a16:creationId xmlns:a16="http://schemas.microsoft.com/office/drawing/2014/main" id="{4BBFD70D-B5E7-F844-B57E-6025426EA7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446" y="1557718"/>
            <a:ext cx="4795413" cy="2872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36912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Intermedio">
  <a:themeElements>
    <a:clrScheme name="ESNAVAL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5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ppt/theme/themeOverride2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ppt/theme/themeOverride3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ppt/theme/themeOverride4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ppt/theme/themeOverride5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ppt/theme/themeOverride6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DA19D6388F4E39479DC2A5C9E5FA2AB2" ma:contentTypeVersion="9" ma:contentTypeDescription="Crear nuevo documento." ma:contentTypeScope="" ma:versionID="c0ce4366a5f732daaf75002b322027ed">
  <xsd:schema xmlns:xsd="http://www.w3.org/2001/XMLSchema" xmlns:xs="http://www.w3.org/2001/XMLSchema" xmlns:p="http://schemas.microsoft.com/office/2006/metadata/properties" xmlns:ns2="43fe2462-f745-410f-bc6e-e8532c31b30b" xmlns:ns3="8172b8d9-a802-4762-a698-522a8e257325" targetNamespace="http://schemas.microsoft.com/office/2006/metadata/properties" ma:root="true" ma:fieldsID="ad52d09512043587f76ffc119c92b2a0" ns2:_="" ns3:_="">
    <xsd:import namespace="43fe2462-f745-410f-bc6e-e8532c31b30b"/>
    <xsd:import namespace="8172b8d9-a802-4762-a698-522a8e25732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3fe2462-f745-410f-bc6e-e8532c31b30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172b8d9-a802-4762-a698-522a8e257325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1B74844-E46C-4CE6-B77E-761572F4FD4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3fe2462-f745-410f-bc6e-e8532c31b30b"/>
    <ds:schemaRef ds:uri="8172b8d9-a802-4762-a698-522a8e25732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A04FFDA-799F-451C-9276-96714458F62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01B669B-2442-4F7D-B02C-5F782ADA45F6}">
  <ds:schemaRefs>
    <ds:schemaRef ds:uri="8172b8d9-a802-4762-a698-522a8e257325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schemas.microsoft.com/office/2006/metadata/properties"/>
    <ds:schemaRef ds:uri="43fe2462-f745-410f-bc6e-e8532c31b30b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1824</TotalTime>
  <Words>1399</Words>
  <Application>Microsoft Macintosh PowerPoint</Application>
  <PresentationFormat>Panorámica</PresentationFormat>
  <Paragraphs>271</Paragraphs>
  <Slides>36</Slides>
  <Notes>12</Notes>
  <HiddenSlides>0</HiddenSlides>
  <MMClips>1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36</vt:i4>
      </vt:variant>
    </vt:vector>
  </HeadingPairs>
  <TitlesOfParts>
    <vt:vector size="49" baseType="lpstr">
      <vt:lpstr>Arial</vt:lpstr>
      <vt:lpstr>Calibri</vt:lpstr>
      <vt:lpstr>Calibri Light</vt:lpstr>
      <vt:lpstr>Cambria Math</vt:lpstr>
      <vt:lpstr>CMU Serif Roman</vt:lpstr>
      <vt:lpstr>Times New Roman</vt:lpstr>
      <vt:lpstr>Tw Cen MT</vt:lpstr>
      <vt:lpstr>Twentieth Century</vt:lpstr>
      <vt:lpstr>Verdana</vt:lpstr>
      <vt:lpstr>Wingdings</vt:lpstr>
      <vt:lpstr>Wingdings 2</vt:lpstr>
      <vt:lpstr>Wingdings 3</vt:lpstr>
      <vt:lpstr>1_Intermedio</vt:lpstr>
      <vt:lpstr>Presentación de PowerPoint</vt:lpstr>
      <vt:lpstr>Densidad volumétrica de masa</vt:lpstr>
      <vt:lpstr>Densidad</vt:lpstr>
      <vt:lpstr>EJERCICIO</vt:lpstr>
      <vt:lpstr>EJERCICIO</vt:lpstr>
      <vt:lpstr>EJERCICIO </vt:lpstr>
      <vt:lpstr>Presentación de PowerPoint</vt:lpstr>
      <vt:lpstr>Presentación de PowerPoint</vt:lpstr>
      <vt:lpstr>Presentación de PowerPoint</vt:lpstr>
      <vt:lpstr>Presión</vt:lpstr>
      <vt:lpstr>Presentación de PowerPoint</vt:lpstr>
      <vt:lpstr>Presentación de PowerPoint</vt:lpstr>
      <vt:lpstr>Presentación de PowerPoint</vt:lpstr>
      <vt:lpstr>Presentación de PowerPoint</vt:lpstr>
      <vt:lpstr>EJERCICIO </vt:lpstr>
      <vt:lpstr>Presión de un fluido</vt:lpstr>
      <vt:lpstr>Presión de los fluidos</vt:lpstr>
      <vt:lpstr>Presentación de PowerPoint</vt:lpstr>
      <vt:lpstr>Presión de los fluidos</vt:lpstr>
      <vt:lpstr>Presión atomosférica</vt:lpstr>
      <vt:lpstr>Presentación de PowerPoint</vt:lpstr>
      <vt:lpstr>Presentación de PowerPoint</vt:lpstr>
      <vt:lpstr>Presentación de PowerPoint</vt:lpstr>
      <vt:lpstr>Presión de los fluidos</vt:lpstr>
      <vt:lpstr>Presión de los fluidos</vt:lpstr>
      <vt:lpstr>Presión de los fluidos</vt:lpstr>
      <vt:lpstr>Presión de los fluidos</vt:lpstr>
      <vt:lpstr>Presentación de PowerPoint</vt:lpstr>
      <vt:lpstr>EJERCICIO </vt:lpstr>
      <vt:lpstr>EJERCICIO </vt:lpstr>
      <vt:lpstr>Presentación de PowerPoint</vt:lpstr>
      <vt:lpstr>Principio de Pascal</vt:lpstr>
      <vt:lpstr>Presentación de PowerPoint</vt:lpstr>
      <vt:lpstr>Presentación de PowerPoint</vt:lpstr>
      <vt:lpstr>La prensa hidráulica</vt:lpstr>
      <vt:lpstr>Otras aplicaciones prensa hidráulica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JP-PC</dc:creator>
  <cp:lastModifiedBy>Javiera Sanchez Espinoza</cp:lastModifiedBy>
  <cp:revision>69</cp:revision>
  <cp:lastPrinted>2020-09-22T19:48:59Z</cp:lastPrinted>
  <dcterms:created xsi:type="dcterms:W3CDTF">2019-03-01T17:41:33Z</dcterms:created>
  <dcterms:modified xsi:type="dcterms:W3CDTF">2021-10-14T13:41:03Z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0x010100DA19D6388F4E39479DC2A5C9E5FA2AB2</vt:lpwstr>
  </property>
</Properties>
</file>