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74" r:id="rId5"/>
    <p:sldId id="284" r:id="rId6"/>
    <p:sldId id="262" r:id="rId7"/>
    <p:sldId id="275" r:id="rId8"/>
    <p:sldId id="285" r:id="rId9"/>
    <p:sldId id="263" r:id="rId10"/>
    <p:sldId id="276" r:id="rId11"/>
    <p:sldId id="277" r:id="rId12"/>
    <p:sldId id="264" r:id="rId13"/>
    <p:sldId id="28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6" d="100"/>
          <a:sy n="46" d="100"/>
        </p:scale>
        <p:origin x="42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848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7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62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254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13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51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3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182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636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55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635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9DC02-456B-4D1E-8F11-5B60F6F64415}" type="datetimeFigureOut">
              <a:rPr lang="en-US" smtClean="0"/>
              <a:t>3/10/2021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283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2401" y="124691"/>
            <a:ext cx="325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</a:t>
            </a:r>
          </a:p>
          <a:p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872838" y="1998352"/>
            <a:ext cx="9656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/>
              <a:t>CONCEPTOS BÁSICOS  Y SIMBOLOGÍA DE ARTILLERIA DE CAMPAÑA</a:t>
            </a:r>
            <a:endParaRPr lang="en-US" sz="4000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5" y="3124200"/>
            <a:ext cx="4676775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224843" y="5739884"/>
            <a:ext cx="48903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https://www.youtube.com/watch?v=ouYeJVKRbjU</a:t>
            </a:r>
          </a:p>
        </p:txBody>
      </p:sp>
      <p:sp>
        <p:nvSpPr>
          <p:cNvPr id="3" name="Rectángulo 2"/>
          <p:cNvSpPr/>
          <p:nvPr/>
        </p:nvSpPr>
        <p:spPr>
          <a:xfrm>
            <a:off x="339574" y="6488668"/>
            <a:ext cx="48776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https://www.youtube.com/watch?v=kfO2NYrbtho</a:t>
            </a:r>
          </a:p>
        </p:txBody>
      </p:sp>
      <p:sp>
        <p:nvSpPr>
          <p:cNvPr id="6" name="Rectángulo 5"/>
          <p:cNvSpPr/>
          <p:nvPr/>
        </p:nvSpPr>
        <p:spPr>
          <a:xfrm>
            <a:off x="359490" y="4991100"/>
            <a:ext cx="48780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https://www.youtube.com/watch?v=rZ7yLLqqvDo</a:t>
            </a:r>
          </a:p>
        </p:txBody>
      </p:sp>
      <p:sp>
        <p:nvSpPr>
          <p:cNvPr id="9" name="Rectángulo 8"/>
          <p:cNvSpPr/>
          <p:nvPr/>
        </p:nvSpPr>
        <p:spPr>
          <a:xfrm>
            <a:off x="191757" y="4179789"/>
            <a:ext cx="49565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/>
              <a:t>https://www.youtube.com/watch?v=g9MYFsx5mIE</a:t>
            </a:r>
          </a:p>
        </p:txBody>
      </p:sp>
    </p:spTree>
    <p:extLst>
      <p:ext uri="{BB962C8B-B14F-4D97-AF65-F5344CB8AC3E}">
        <p14:creationId xmlns:p14="http://schemas.microsoft.com/office/powerpoint/2010/main" val="2165543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2084820" y="2424345"/>
            <a:ext cx="5580374" cy="403187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1.-	APOYO GENERAL.</a:t>
            </a:r>
          </a:p>
          <a:p>
            <a:endParaRPr lang="es-ES" altLang="en-US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s-ES" altLang="en-US" sz="3200" b="1" dirty="0">
                <a:solidFill>
                  <a:srgbClr val="99FF66"/>
                </a:solidFill>
                <a:latin typeface="Comic Sans MS" panose="030F0702030302020204" pitchFamily="66" charset="0"/>
              </a:rPr>
              <a:t>2.-	APOYO DIRECTO.</a:t>
            </a:r>
          </a:p>
          <a:p>
            <a:endParaRPr lang="es-ES" altLang="en-US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r>
              <a:rPr lang="es-ES" altLang="en-US" sz="3200" b="1" dirty="0">
                <a:solidFill>
                  <a:srgbClr val="FF3300"/>
                </a:solidFill>
                <a:latin typeface="Comic Sans MS" panose="030F0702030302020204" pitchFamily="66" charset="0"/>
              </a:rPr>
              <a:t>3.-	REFUERZO.</a:t>
            </a:r>
          </a:p>
          <a:p>
            <a:endParaRPr lang="es-ES" altLang="en-US" sz="3200" b="1" dirty="0">
              <a:solidFill>
                <a:srgbClr val="FF3300"/>
              </a:solidFill>
              <a:latin typeface="Comic Sans MS" panose="030F0702030302020204" pitchFamily="66" charset="0"/>
            </a:endParaRPr>
          </a:p>
          <a:p>
            <a:r>
              <a:rPr lang="es-ES" altLang="en-US" sz="3200" b="1" dirty="0">
                <a:solidFill>
                  <a:srgbClr val="FFFF00"/>
                </a:solidFill>
                <a:latin typeface="Comic Sans MS" panose="030F0702030302020204" pitchFamily="66" charset="0"/>
              </a:rPr>
              <a:t>4.-	GENERAL REFUERZO.</a:t>
            </a:r>
          </a:p>
          <a:p>
            <a:endParaRPr lang="es-ES" altLang="en-US" sz="3200" b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2733675" y="1073071"/>
            <a:ext cx="48021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dirty="0">
                <a:latin typeface="Comic Sans MS" panose="030F0702030302020204" pitchFamily="66" charset="0"/>
              </a:rPr>
              <a:t>MISIONES TÁCTICAS</a:t>
            </a:r>
          </a:p>
        </p:txBody>
      </p:sp>
    </p:spTree>
    <p:extLst>
      <p:ext uri="{BB962C8B-B14F-4D97-AF65-F5344CB8AC3E}">
        <p14:creationId xmlns:p14="http://schemas.microsoft.com/office/powerpoint/2010/main" val="2235041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262791" y="877990"/>
            <a:ext cx="36750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u="sng" dirty="0">
                <a:latin typeface="Comic Sans MS" panose="030F0702030302020204" pitchFamily="66" charset="0"/>
              </a:rPr>
              <a:t>APOYO GENERAL</a:t>
            </a:r>
          </a:p>
        </p:txBody>
      </p:sp>
      <p:sp>
        <p:nvSpPr>
          <p:cNvPr id="52" name="Text Box 50"/>
          <p:cNvSpPr txBox="1">
            <a:spLocks noChangeArrowheads="1"/>
          </p:cNvSpPr>
          <p:nvPr/>
        </p:nvSpPr>
        <p:spPr bwMode="auto">
          <a:xfrm>
            <a:off x="5940425" y="2012231"/>
            <a:ext cx="237763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 dirty="0"/>
              <a:t>¿A quien pertenece?</a:t>
            </a:r>
          </a:p>
        </p:txBody>
      </p:sp>
      <p:sp>
        <p:nvSpPr>
          <p:cNvPr id="53" name="Text Box 51"/>
          <p:cNvSpPr txBox="1">
            <a:spLocks noChangeArrowheads="1"/>
          </p:cNvSpPr>
          <p:nvPr/>
        </p:nvSpPr>
        <p:spPr bwMode="auto">
          <a:xfrm>
            <a:off x="5940425" y="2559482"/>
            <a:ext cx="23759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¿De quien depende?</a:t>
            </a:r>
          </a:p>
        </p:txBody>
      </p:sp>
      <p:sp>
        <p:nvSpPr>
          <p:cNvPr id="54" name="Text Box 52"/>
          <p:cNvSpPr txBox="1">
            <a:spLocks noChangeArrowheads="1"/>
          </p:cNvSpPr>
          <p:nvPr/>
        </p:nvSpPr>
        <p:spPr bwMode="auto">
          <a:xfrm>
            <a:off x="5940425" y="3037244"/>
            <a:ext cx="262834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¿Prioridades de fuego?</a:t>
            </a:r>
          </a:p>
        </p:txBody>
      </p:sp>
      <p:sp>
        <p:nvSpPr>
          <p:cNvPr id="55" name="Text Box 53"/>
          <p:cNvSpPr txBox="1">
            <a:spLocks noChangeArrowheads="1"/>
          </p:cNvSpPr>
          <p:nvPr/>
        </p:nvSpPr>
        <p:spPr bwMode="auto">
          <a:xfrm>
            <a:off x="5940425" y="3468457"/>
            <a:ext cx="25731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¿Objetivos que baten?</a:t>
            </a:r>
          </a:p>
        </p:txBody>
      </p:sp>
      <p:sp>
        <p:nvSpPr>
          <p:cNvPr id="56" name="Line 17"/>
          <p:cNvSpPr>
            <a:spLocks noChangeShapeType="1"/>
          </p:cNvSpPr>
          <p:nvPr/>
        </p:nvSpPr>
        <p:spPr bwMode="auto">
          <a:xfrm>
            <a:off x="2860963" y="3982867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7" name="Line 18"/>
          <p:cNvSpPr>
            <a:spLocks noChangeShapeType="1"/>
          </p:cNvSpPr>
          <p:nvPr/>
        </p:nvSpPr>
        <p:spPr bwMode="auto">
          <a:xfrm>
            <a:off x="3851563" y="3906667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8" name="Line 19"/>
          <p:cNvSpPr>
            <a:spLocks noChangeShapeType="1"/>
          </p:cNvSpPr>
          <p:nvPr/>
        </p:nvSpPr>
        <p:spPr bwMode="auto">
          <a:xfrm>
            <a:off x="3851563" y="3982867"/>
            <a:ext cx="228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9" name="Line 23"/>
          <p:cNvSpPr>
            <a:spLocks noChangeShapeType="1"/>
          </p:cNvSpPr>
          <p:nvPr/>
        </p:nvSpPr>
        <p:spPr bwMode="auto">
          <a:xfrm>
            <a:off x="3927763" y="4211467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0" name="Line 24"/>
          <p:cNvSpPr>
            <a:spLocks noChangeShapeType="1"/>
          </p:cNvSpPr>
          <p:nvPr/>
        </p:nvSpPr>
        <p:spPr bwMode="auto">
          <a:xfrm>
            <a:off x="2937163" y="4211467"/>
            <a:ext cx="0" cy="1143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1" name="Group 62"/>
          <p:cNvGrpSpPr>
            <a:grpSpLocks/>
          </p:cNvGrpSpPr>
          <p:nvPr/>
        </p:nvGrpSpPr>
        <p:grpSpPr bwMode="auto">
          <a:xfrm>
            <a:off x="955963" y="1773067"/>
            <a:ext cx="2971800" cy="4191000"/>
            <a:chOff x="1728" y="336"/>
            <a:chExt cx="1872" cy="2640"/>
          </a:xfrm>
        </p:grpSpPr>
        <p:sp>
          <p:nvSpPr>
            <p:cNvPr id="62" name="Oval 4"/>
            <p:cNvSpPr>
              <a:spLocks noChangeArrowheads="1"/>
            </p:cNvSpPr>
            <p:nvPr/>
          </p:nvSpPr>
          <p:spPr bwMode="auto">
            <a:xfrm>
              <a:off x="1824" y="336"/>
              <a:ext cx="1728" cy="38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 dirty="0"/>
                <a:t>OBJETIVOS.</a:t>
              </a:r>
              <a:endParaRPr lang="es-ES" altLang="en-US" dirty="0"/>
            </a:p>
          </p:txBody>
        </p:sp>
        <p:sp>
          <p:nvSpPr>
            <p:cNvPr id="63" name="Line 9"/>
            <p:cNvSpPr>
              <a:spLocks noChangeShapeType="1"/>
            </p:cNvSpPr>
            <p:nvPr/>
          </p:nvSpPr>
          <p:spPr bwMode="auto">
            <a:xfrm>
              <a:off x="2976" y="864"/>
              <a:ext cx="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4" name="Line 10"/>
            <p:cNvSpPr>
              <a:spLocks noChangeShapeType="1"/>
            </p:cNvSpPr>
            <p:nvPr/>
          </p:nvSpPr>
          <p:spPr bwMode="auto">
            <a:xfrm>
              <a:off x="3600" y="864"/>
              <a:ext cx="0" cy="72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5" name="Group 25"/>
            <p:cNvGrpSpPr>
              <a:grpSpLocks/>
            </p:cNvGrpSpPr>
            <p:nvPr/>
          </p:nvGrpSpPr>
          <p:grpSpPr bwMode="auto">
            <a:xfrm>
              <a:off x="1728" y="864"/>
              <a:ext cx="144" cy="1728"/>
              <a:chOff x="1728" y="864"/>
              <a:chExt cx="144" cy="1728"/>
            </a:xfrm>
          </p:grpSpPr>
          <p:sp>
            <p:nvSpPr>
              <p:cNvPr id="100" name="Line 6"/>
              <p:cNvSpPr>
                <a:spLocks noChangeShapeType="1"/>
              </p:cNvSpPr>
              <p:nvPr/>
            </p:nvSpPr>
            <p:spPr bwMode="auto">
              <a:xfrm>
                <a:off x="1776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1" name="Line 14"/>
              <p:cNvSpPr>
                <a:spLocks noChangeShapeType="1"/>
              </p:cNvSpPr>
              <p:nvPr/>
            </p:nvSpPr>
            <p:spPr bwMode="auto">
              <a:xfrm>
                <a:off x="1728" y="1680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2" name="Line 15"/>
              <p:cNvSpPr>
                <a:spLocks noChangeShapeType="1"/>
              </p:cNvSpPr>
              <p:nvPr/>
            </p:nvSpPr>
            <p:spPr bwMode="auto">
              <a:xfrm>
                <a:off x="1728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3" name="Line 21"/>
              <p:cNvSpPr>
                <a:spLocks noChangeShapeType="1"/>
              </p:cNvSpPr>
              <p:nvPr/>
            </p:nvSpPr>
            <p:spPr bwMode="auto">
              <a:xfrm>
                <a:off x="1776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6" name="Group 26"/>
            <p:cNvGrpSpPr>
              <a:grpSpLocks/>
            </p:cNvGrpSpPr>
            <p:nvPr/>
          </p:nvGrpSpPr>
          <p:grpSpPr bwMode="auto">
            <a:xfrm>
              <a:off x="2304" y="864"/>
              <a:ext cx="144" cy="1728"/>
              <a:chOff x="2304" y="864"/>
              <a:chExt cx="144" cy="1728"/>
            </a:xfrm>
          </p:grpSpPr>
          <p:sp>
            <p:nvSpPr>
              <p:cNvPr id="97" name="Line 8"/>
              <p:cNvSpPr>
                <a:spLocks noChangeShapeType="1"/>
              </p:cNvSpPr>
              <p:nvPr/>
            </p:nvSpPr>
            <p:spPr bwMode="auto">
              <a:xfrm>
                <a:off x="2352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Line 16"/>
              <p:cNvSpPr>
                <a:spLocks noChangeShapeType="1"/>
              </p:cNvSpPr>
              <p:nvPr/>
            </p:nvSpPr>
            <p:spPr bwMode="auto">
              <a:xfrm>
                <a:off x="2304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" name="Line 22"/>
              <p:cNvSpPr>
                <a:spLocks noChangeShapeType="1"/>
              </p:cNvSpPr>
              <p:nvPr/>
            </p:nvSpPr>
            <p:spPr bwMode="auto">
              <a:xfrm>
                <a:off x="2352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67" name="Group 36"/>
            <p:cNvGrpSpPr>
              <a:grpSpLocks/>
            </p:cNvGrpSpPr>
            <p:nvPr/>
          </p:nvGrpSpPr>
          <p:grpSpPr bwMode="auto">
            <a:xfrm>
              <a:off x="2496" y="2016"/>
              <a:ext cx="384" cy="336"/>
              <a:chOff x="2448" y="3168"/>
              <a:chExt cx="672" cy="480"/>
            </a:xfrm>
          </p:grpSpPr>
          <p:grpSp>
            <p:nvGrpSpPr>
              <p:cNvPr id="92" name="Group 27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94" name="AutoShape 28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5" name="Line 29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6" name="Line 30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93" name="Line 35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8" name="Group 37"/>
            <p:cNvGrpSpPr>
              <a:grpSpLocks/>
            </p:cNvGrpSpPr>
            <p:nvPr/>
          </p:nvGrpSpPr>
          <p:grpSpPr bwMode="auto">
            <a:xfrm>
              <a:off x="1872" y="2016"/>
              <a:ext cx="384" cy="336"/>
              <a:chOff x="2448" y="3168"/>
              <a:chExt cx="672" cy="480"/>
            </a:xfrm>
          </p:grpSpPr>
          <p:grpSp>
            <p:nvGrpSpPr>
              <p:cNvPr id="87" name="Group 38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89" name="AutoShape 39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0" name="Line 40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1" name="Line 41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8" name="Line 42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9" name="Group 43"/>
            <p:cNvGrpSpPr>
              <a:grpSpLocks/>
            </p:cNvGrpSpPr>
            <p:nvPr/>
          </p:nvGrpSpPr>
          <p:grpSpPr bwMode="auto">
            <a:xfrm>
              <a:off x="3120" y="2016"/>
              <a:ext cx="384" cy="336"/>
              <a:chOff x="2448" y="3168"/>
              <a:chExt cx="672" cy="480"/>
            </a:xfrm>
          </p:grpSpPr>
          <p:grpSp>
            <p:nvGrpSpPr>
              <p:cNvPr id="82" name="Group 44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84" name="AutoShape 45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5" name="Line 46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6" name="Line 47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3" name="Line 48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0" name="Group 52"/>
            <p:cNvGrpSpPr>
              <a:grpSpLocks/>
            </p:cNvGrpSpPr>
            <p:nvPr/>
          </p:nvGrpSpPr>
          <p:grpSpPr bwMode="auto">
            <a:xfrm>
              <a:off x="2112" y="2688"/>
              <a:ext cx="432" cy="288"/>
              <a:chOff x="1968" y="2880"/>
              <a:chExt cx="432" cy="288"/>
            </a:xfrm>
          </p:grpSpPr>
          <p:sp>
            <p:nvSpPr>
              <p:cNvPr id="79" name="AutoShape 49"/>
              <p:cNvSpPr>
                <a:spLocks noChangeArrowheads="1"/>
              </p:cNvSpPr>
              <p:nvPr/>
            </p:nvSpPr>
            <p:spPr bwMode="auto">
              <a:xfrm>
                <a:off x="1968" y="2928"/>
                <a:ext cx="432" cy="240"/>
              </a:xfrm>
              <a:prstGeom prst="flowChartProcess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0" name="Oval 50"/>
              <p:cNvSpPr>
                <a:spLocks noChangeArrowheads="1"/>
              </p:cNvSpPr>
              <p:nvPr/>
            </p:nvSpPr>
            <p:spPr bwMode="auto">
              <a:xfrm>
                <a:off x="2112" y="2976"/>
                <a:ext cx="144" cy="144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1" name="Line 51"/>
              <p:cNvSpPr>
                <a:spLocks noChangeShapeType="1"/>
              </p:cNvSpPr>
              <p:nvPr/>
            </p:nvSpPr>
            <p:spPr bwMode="auto">
              <a:xfrm flipV="1">
                <a:off x="2208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71" name="Group 53"/>
            <p:cNvGrpSpPr>
              <a:grpSpLocks/>
            </p:cNvGrpSpPr>
            <p:nvPr/>
          </p:nvGrpSpPr>
          <p:grpSpPr bwMode="auto">
            <a:xfrm>
              <a:off x="2880" y="2688"/>
              <a:ext cx="432" cy="288"/>
              <a:chOff x="1968" y="2880"/>
              <a:chExt cx="432" cy="288"/>
            </a:xfrm>
          </p:grpSpPr>
          <p:sp>
            <p:nvSpPr>
              <p:cNvPr id="76" name="AutoShape 54"/>
              <p:cNvSpPr>
                <a:spLocks noChangeArrowheads="1"/>
              </p:cNvSpPr>
              <p:nvPr/>
            </p:nvSpPr>
            <p:spPr bwMode="auto">
              <a:xfrm>
                <a:off x="1968" y="2928"/>
                <a:ext cx="432" cy="240"/>
              </a:xfrm>
              <a:prstGeom prst="flowChartProcess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7" name="Oval 55"/>
              <p:cNvSpPr>
                <a:spLocks noChangeArrowheads="1"/>
              </p:cNvSpPr>
              <p:nvPr/>
            </p:nvSpPr>
            <p:spPr bwMode="auto">
              <a:xfrm>
                <a:off x="2112" y="2976"/>
                <a:ext cx="144" cy="144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" name="Line 56"/>
              <p:cNvSpPr>
                <a:spLocks noChangeShapeType="1"/>
              </p:cNvSpPr>
              <p:nvPr/>
            </p:nvSpPr>
            <p:spPr bwMode="auto">
              <a:xfrm flipV="1">
                <a:off x="2208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72" name="Line 57"/>
            <p:cNvSpPr>
              <a:spLocks noChangeShapeType="1"/>
            </p:cNvSpPr>
            <p:nvPr/>
          </p:nvSpPr>
          <p:spPr bwMode="auto">
            <a:xfrm flipV="1">
              <a:off x="3168" y="624"/>
              <a:ext cx="384" cy="211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3" name="Line 58"/>
            <p:cNvSpPr>
              <a:spLocks noChangeShapeType="1"/>
            </p:cNvSpPr>
            <p:nvPr/>
          </p:nvSpPr>
          <p:spPr bwMode="auto">
            <a:xfrm flipH="1" flipV="1">
              <a:off x="1824" y="576"/>
              <a:ext cx="1296" cy="216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4" name="Line 59"/>
            <p:cNvSpPr>
              <a:spLocks noChangeShapeType="1"/>
            </p:cNvSpPr>
            <p:nvPr/>
          </p:nvSpPr>
          <p:spPr bwMode="auto">
            <a:xfrm flipV="1">
              <a:off x="2352" y="624"/>
              <a:ext cx="1152" cy="211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75" name="Line 61"/>
            <p:cNvSpPr>
              <a:spLocks noChangeShapeType="1"/>
            </p:cNvSpPr>
            <p:nvPr/>
          </p:nvSpPr>
          <p:spPr bwMode="auto">
            <a:xfrm flipH="1" flipV="1">
              <a:off x="1824" y="576"/>
              <a:ext cx="528" cy="216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5491164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" name="Text Box 4"/>
          <p:cNvSpPr txBox="1">
            <a:spLocks noChangeArrowheads="1"/>
          </p:cNvSpPr>
          <p:nvPr/>
        </p:nvSpPr>
        <p:spPr bwMode="auto">
          <a:xfrm>
            <a:off x="663575" y="1284288"/>
            <a:ext cx="10148163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sz="2400" dirty="0"/>
              <a:t> APOYO GENERAL: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La UU. de artillería va en beneficio de la Unidad apoyada, considerándola </a:t>
            </a:r>
          </a:p>
          <a:p>
            <a:r>
              <a:rPr lang="es-CL" altLang="en-US" sz="2400" dirty="0"/>
              <a:t>     como un todo. Estas UU., son mantenidas bajo el mando directo del Coman-</a:t>
            </a:r>
          </a:p>
          <a:p>
            <a:r>
              <a:rPr lang="es-CL" altLang="en-US" sz="2400" dirty="0"/>
              <a:t>     dante.  Esta misión de apoyo general, es la más centralizada del resto de las</a:t>
            </a:r>
          </a:p>
          <a:p>
            <a:r>
              <a:rPr lang="es-CL" altLang="en-US" sz="2400" dirty="0"/>
              <a:t>     misiones.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Cumpliendo este tipo de misiones se baten preferentemente los siguientes</a:t>
            </a:r>
          </a:p>
          <a:p>
            <a:r>
              <a:rPr lang="es-CL" altLang="en-US" sz="2400" dirty="0"/>
              <a:t>     objetivos: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- Artillería adversaria (Fuego contra batería).</a:t>
            </a:r>
          </a:p>
          <a:p>
            <a:r>
              <a:rPr lang="es-CL" altLang="en-US" sz="2400" dirty="0"/>
              <a:t>     - </a:t>
            </a:r>
            <a:r>
              <a:rPr lang="es-CL" altLang="en-US" sz="2400" dirty="0" err="1"/>
              <a:t>Bcos</a:t>
            </a:r>
            <a:r>
              <a:rPr lang="es-CL" altLang="en-US" sz="2400" dirty="0"/>
              <a:t>. ubicados en la profundidad del dispositivo enemigo.</a:t>
            </a:r>
          </a:p>
          <a:p>
            <a:r>
              <a:rPr lang="es-CL" altLang="en-US" sz="2400" dirty="0"/>
              <a:t>     - Objetivos ubicados en la zona de acción o de operación de la Unidad Opera-</a:t>
            </a:r>
          </a:p>
          <a:p>
            <a:r>
              <a:rPr lang="es-CL" altLang="en-US" sz="2400" dirty="0"/>
              <a:t>       </a:t>
            </a:r>
            <a:r>
              <a:rPr lang="es-CL" altLang="en-US" sz="2400" dirty="0" err="1"/>
              <a:t>tiva</a:t>
            </a:r>
            <a:r>
              <a:rPr lang="es-CL" altLang="en-US" sz="2400" dirty="0"/>
              <a:t> bajo el mando del </a:t>
            </a:r>
            <a:r>
              <a:rPr lang="es-CL" altLang="en-US" sz="2400" dirty="0" err="1"/>
              <a:t>Cdte</a:t>
            </a:r>
            <a:r>
              <a:rPr lang="es-CL" altLang="en-US" sz="2400" dirty="0"/>
              <a:t> de la Fuerza.</a:t>
            </a:r>
            <a:endParaRPr lang="es-E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336207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2"/>
          <p:cNvSpPr txBox="1">
            <a:spLocks noChangeArrowheads="1"/>
          </p:cNvSpPr>
          <p:nvPr/>
        </p:nvSpPr>
        <p:spPr bwMode="auto">
          <a:xfrm>
            <a:off x="2866162" y="1055277"/>
            <a:ext cx="605370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MX" altLang="en-US" sz="2400" dirty="0"/>
              <a:t>OBLIGACIONES TACTICAS Y LOGISTICAS EN A.G.</a:t>
            </a:r>
            <a:endParaRPr lang="es-ES" altLang="en-US" sz="2400" dirty="0"/>
          </a:p>
        </p:txBody>
      </p:sp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339436" y="1833555"/>
            <a:ext cx="1009058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1.- Disponer que todas las UU. de artillería mediana en la zona de acción táctica</a:t>
            </a:r>
          </a:p>
          <a:p>
            <a:r>
              <a:rPr lang="es-MX" altLang="en-US" sz="2400" dirty="0"/>
              <a:t>     estén bajo su mando, dando sectores de emplazamiento y cambios de</a:t>
            </a:r>
          </a:p>
          <a:p>
            <a:r>
              <a:rPr lang="es-MX" altLang="en-US" sz="2400" dirty="0"/>
              <a:t>     posiciones a cada una de ellas, evitando que se superpongan.</a:t>
            </a:r>
            <a:endParaRPr lang="es-ES" altLang="en-US" sz="2400" dirty="0"/>
          </a:p>
        </p:txBody>
      </p:sp>
      <p:sp>
        <p:nvSpPr>
          <p:cNvPr id="51204" name="Text Box 4"/>
          <p:cNvSpPr txBox="1">
            <a:spLocks noChangeArrowheads="1"/>
          </p:cNvSpPr>
          <p:nvPr/>
        </p:nvSpPr>
        <p:spPr bwMode="auto">
          <a:xfrm>
            <a:off x="339436" y="2976556"/>
            <a:ext cx="1011725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2.- Los sectores de acción de las UU. de artillería deben estar dentro del alcance</a:t>
            </a:r>
          </a:p>
          <a:p>
            <a:r>
              <a:rPr lang="es-MX" altLang="en-US" sz="2400"/>
              <a:t>     de fuego al objetivo y deben permitir el acceso a los reabastecimiento. </a:t>
            </a:r>
            <a:endParaRPr lang="es-ES" altLang="en-US" sz="2400"/>
          </a:p>
        </p:txBody>
      </p:sp>
      <p:sp>
        <p:nvSpPr>
          <p:cNvPr id="51205" name="Text Box 5"/>
          <p:cNvSpPr txBox="1">
            <a:spLocks noChangeArrowheads="1"/>
          </p:cNvSpPr>
          <p:nvPr/>
        </p:nvSpPr>
        <p:spPr bwMode="auto">
          <a:xfrm>
            <a:off x="263237" y="3967155"/>
            <a:ext cx="1037540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 3.- Los sectores de acción de las UU. de artillería, deben ser determinadas por el</a:t>
            </a:r>
          </a:p>
          <a:p>
            <a:r>
              <a:rPr lang="es-MX" altLang="en-US" sz="2400"/>
              <a:t>      asesor de artillería, el cual deberá efectuar un reconocimiento de las áreas por</a:t>
            </a:r>
          </a:p>
          <a:p>
            <a:r>
              <a:rPr lang="es-MX" altLang="en-US" sz="2400"/>
              <a:t>      carta. </a:t>
            </a:r>
            <a:endParaRPr lang="es-ES" altLang="en-US" sz="2400"/>
          </a:p>
        </p:txBody>
      </p:sp>
      <p:sp>
        <p:nvSpPr>
          <p:cNvPr id="51206" name="Text Box 6"/>
          <p:cNvSpPr txBox="1">
            <a:spLocks noChangeArrowheads="1"/>
          </p:cNvSpPr>
          <p:nvPr/>
        </p:nvSpPr>
        <p:spPr bwMode="auto">
          <a:xfrm>
            <a:off x="339436" y="5103183"/>
            <a:ext cx="1016932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4.- Los sectores de acción de las UU. medianas de artillería de campaña deberán</a:t>
            </a:r>
          </a:p>
          <a:p>
            <a:r>
              <a:rPr lang="es-MX" altLang="en-US" sz="2400"/>
              <a:t>     estar en las cercanías de la reserva, para poder reaccionar en caso de ser  </a:t>
            </a:r>
          </a:p>
          <a:p>
            <a:r>
              <a:rPr lang="es-MX" altLang="en-US" sz="2400"/>
              <a:t>     atacadas por UU. adversarias y de las áreas logísticas, para un apoyo rápido.</a:t>
            </a:r>
            <a:endParaRPr lang="es-ES" altLang="en-US" sz="240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522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143683" y="814235"/>
            <a:ext cx="36671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u="sng" dirty="0">
                <a:latin typeface="Comic Sans MS" panose="030F0702030302020204" pitchFamily="66" charset="0"/>
              </a:rPr>
              <a:t>APOYO DIRECTO</a:t>
            </a: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5940425" y="1568501"/>
            <a:ext cx="237763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 dirty="0"/>
              <a:t>¿A quien pertenece?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940425" y="2071962"/>
            <a:ext cx="23759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¿De quien depende?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5940425" y="2648224"/>
            <a:ext cx="25731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 dirty="0"/>
              <a:t>¿Objetivos que baten?</a:t>
            </a:r>
          </a:p>
        </p:txBody>
      </p:sp>
      <p:grpSp>
        <p:nvGrpSpPr>
          <p:cNvPr id="47" name="Group 49"/>
          <p:cNvGrpSpPr>
            <a:grpSpLocks/>
          </p:cNvGrpSpPr>
          <p:nvPr/>
        </p:nvGrpSpPr>
        <p:grpSpPr bwMode="auto">
          <a:xfrm>
            <a:off x="1482436" y="1568501"/>
            <a:ext cx="3124200" cy="4191000"/>
            <a:chOff x="1728" y="528"/>
            <a:chExt cx="1968" cy="2640"/>
          </a:xfrm>
        </p:grpSpPr>
        <p:sp>
          <p:nvSpPr>
            <p:cNvPr id="48" name="Oval 2"/>
            <p:cNvSpPr>
              <a:spLocks noChangeArrowheads="1"/>
            </p:cNvSpPr>
            <p:nvPr/>
          </p:nvSpPr>
          <p:spPr bwMode="auto">
            <a:xfrm>
              <a:off x="1824" y="528"/>
              <a:ext cx="1728" cy="38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/>
                <a:t>OBJETIVOS.</a:t>
              </a:r>
              <a:endParaRPr lang="es-ES" altLang="en-US"/>
            </a:p>
          </p:txBody>
        </p:sp>
        <p:grpSp>
          <p:nvGrpSpPr>
            <p:cNvPr id="49" name="Group 3"/>
            <p:cNvGrpSpPr>
              <a:grpSpLocks/>
            </p:cNvGrpSpPr>
            <p:nvPr/>
          </p:nvGrpSpPr>
          <p:grpSpPr bwMode="auto">
            <a:xfrm>
              <a:off x="1728" y="1056"/>
              <a:ext cx="144" cy="1728"/>
              <a:chOff x="1728" y="864"/>
              <a:chExt cx="144" cy="1728"/>
            </a:xfrm>
          </p:grpSpPr>
          <p:sp>
            <p:nvSpPr>
              <p:cNvPr id="87" name="Line 4"/>
              <p:cNvSpPr>
                <a:spLocks noChangeShapeType="1"/>
              </p:cNvSpPr>
              <p:nvPr/>
            </p:nvSpPr>
            <p:spPr bwMode="auto">
              <a:xfrm>
                <a:off x="1776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8" name="Line 5"/>
              <p:cNvSpPr>
                <a:spLocks noChangeShapeType="1"/>
              </p:cNvSpPr>
              <p:nvPr/>
            </p:nvSpPr>
            <p:spPr bwMode="auto">
              <a:xfrm>
                <a:off x="1728" y="1680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9" name="Line 6"/>
              <p:cNvSpPr>
                <a:spLocks noChangeShapeType="1"/>
              </p:cNvSpPr>
              <p:nvPr/>
            </p:nvSpPr>
            <p:spPr bwMode="auto">
              <a:xfrm>
                <a:off x="1728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0" name="Line 7"/>
              <p:cNvSpPr>
                <a:spLocks noChangeShapeType="1"/>
              </p:cNvSpPr>
              <p:nvPr/>
            </p:nvSpPr>
            <p:spPr bwMode="auto">
              <a:xfrm>
                <a:off x="1776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0" name="Group 8"/>
            <p:cNvGrpSpPr>
              <a:grpSpLocks/>
            </p:cNvGrpSpPr>
            <p:nvPr/>
          </p:nvGrpSpPr>
          <p:grpSpPr bwMode="auto">
            <a:xfrm>
              <a:off x="2304" y="1056"/>
              <a:ext cx="144" cy="1728"/>
              <a:chOff x="2304" y="864"/>
              <a:chExt cx="144" cy="1728"/>
            </a:xfrm>
          </p:grpSpPr>
          <p:sp>
            <p:nvSpPr>
              <p:cNvPr id="84" name="Line 9"/>
              <p:cNvSpPr>
                <a:spLocks noChangeShapeType="1"/>
              </p:cNvSpPr>
              <p:nvPr/>
            </p:nvSpPr>
            <p:spPr bwMode="auto">
              <a:xfrm>
                <a:off x="2352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5" name="Line 10"/>
              <p:cNvSpPr>
                <a:spLocks noChangeShapeType="1"/>
              </p:cNvSpPr>
              <p:nvPr/>
            </p:nvSpPr>
            <p:spPr bwMode="auto">
              <a:xfrm>
                <a:off x="2304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6" name="Line 11"/>
              <p:cNvSpPr>
                <a:spLocks noChangeShapeType="1"/>
              </p:cNvSpPr>
              <p:nvPr/>
            </p:nvSpPr>
            <p:spPr bwMode="auto">
              <a:xfrm>
                <a:off x="2352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1" name="Group 12"/>
            <p:cNvGrpSpPr>
              <a:grpSpLocks/>
            </p:cNvGrpSpPr>
            <p:nvPr/>
          </p:nvGrpSpPr>
          <p:grpSpPr bwMode="auto">
            <a:xfrm>
              <a:off x="1872" y="2016"/>
              <a:ext cx="384" cy="336"/>
              <a:chOff x="2448" y="3168"/>
              <a:chExt cx="672" cy="480"/>
            </a:xfrm>
          </p:grpSpPr>
          <p:grpSp>
            <p:nvGrpSpPr>
              <p:cNvPr id="79" name="Group 13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81" name="AutoShape 14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82" name="Line 15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83" name="Line 16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80" name="Line 17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2" name="Group 22"/>
            <p:cNvGrpSpPr>
              <a:grpSpLocks/>
            </p:cNvGrpSpPr>
            <p:nvPr/>
          </p:nvGrpSpPr>
          <p:grpSpPr bwMode="auto">
            <a:xfrm>
              <a:off x="2976" y="1056"/>
              <a:ext cx="144" cy="1728"/>
              <a:chOff x="2304" y="864"/>
              <a:chExt cx="144" cy="1728"/>
            </a:xfrm>
          </p:grpSpPr>
          <p:sp>
            <p:nvSpPr>
              <p:cNvPr id="76" name="Line 23"/>
              <p:cNvSpPr>
                <a:spLocks noChangeShapeType="1"/>
              </p:cNvSpPr>
              <p:nvPr/>
            </p:nvSpPr>
            <p:spPr bwMode="auto">
              <a:xfrm>
                <a:off x="2352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7" name="Line 24"/>
              <p:cNvSpPr>
                <a:spLocks noChangeShapeType="1"/>
              </p:cNvSpPr>
              <p:nvPr/>
            </p:nvSpPr>
            <p:spPr bwMode="auto">
              <a:xfrm>
                <a:off x="2304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8" name="Line 25"/>
              <p:cNvSpPr>
                <a:spLocks noChangeShapeType="1"/>
              </p:cNvSpPr>
              <p:nvPr/>
            </p:nvSpPr>
            <p:spPr bwMode="auto">
              <a:xfrm>
                <a:off x="2352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3" name="Group 26"/>
            <p:cNvGrpSpPr>
              <a:grpSpLocks/>
            </p:cNvGrpSpPr>
            <p:nvPr/>
          </p:nvGrpSpPr>
          <p:grpSpPr bwMode="auto">
            <a:xfrm>
              <a:off x="3552" y="1056"/>
              <a:ext cx="144" cy="1728"/>
              <a:chOff x="1728" y="864"/>
              <a:chExt cx="144" cy="1728"/>
            </a:xfrm>
          </p:grpSpPr>
          <p:sp>
            <p:nvSpPr>
              <p:cNvPr id="72" name="Line 27"/>
              <p:cNvSpPr>
                <a:spLocks noChangeShapeType="1"/>
              </p:cNvSpPr>
              <p:nvPr/>
            </p:nvSpPr>
            <p:spPr bwMode="auto">
              <a:xfrm>
                <a:off x="1776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73" name="Line 28"/>
              <p:cNvSpPr>
                <a:spLocks noChangeShapeType="1"/>
              </p:cNvSpPr>
              <p:nvPr/>
            </p:nvSpPr>
            <p:spPr bwMode="auto">
              <a:xfrm>
                <a:off x="1728" y="1680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4" name="Line 29"/>
              <p:cNvSpPr>
                <a:spLocks noChangeShapeType="1"/>
              </p:cNvSpPr>
              <p:nvPr/>
            </p:nvSpPr>
            <p:spPr bwMode="auto">
              <a:xfrm>
                <a:off x="1728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75" name="Line 30"/>
              <p:cNvSpPr>
                <a:spLocks noChangeShapeType="1"/>
              </p:cNvSpPr>
              <p:nvPr/>
            </p:nvSpPr>
            <p:spPr bwMode="auto">
              <a:xfrm>
                <a:off x="1776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4" name="Group 31"/>
            <p:cNvGrpSpPr>
              <a:grpSpLocks/>
            </p:cNvGrpSpPr>
            <p:nvPr/>
          </p:nvGrpSpPr>
          <p:grpSpPr bwMode="auto">
            <a:xfrm>
              <a:off x="2544" y="2208"/>
              <a:ext cx="384" cy="336"/>
              <a:chOff x="2448" y="3168"/>
              <a:chExt cx="672" cy="480"/>
            </a:xfrm>
          </p:grpSpPr>
          <p:grpSp>
            <p:nvGrpSpPr>
              <p:cNvPr id="67" name="Group 32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69" name="AutoShape 33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0" name="Line 34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1" name="Line 35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68" name="Line 36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5" name="Group 37"/>
            <p:cNvGrpSpPr>
              <a:grpSpLocks/>
            </p:cNvGrpSpPr>
            <p:nvPr/>
          </p:nvGrpSpPr>
          <p:grpSpPr bwMode="auto">
            <a:xfrm>
              <a:off x="3120" y="1344"/>
              <a:ext cx="384" cy="336"/>
              <a:chOff x="2448" y="3168"/>
              <a:chExt cx="672" cy="480"/>
            </a:xfrm>
          </p:grpSpPr>
          <p:grpSp>
            <p:nvGrpSpPr>
              <p:cNvPr id="62" name="Group 38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64" name="AutoShape 39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65" name="Line 40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66" name="Line 41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63" name="Line 42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6" name="Group 43"/>
            <p:cNvGrpSpPr>
              <a:grpSpLocks/>
            </p:cNvGrpSpPr>
            <p:nvPr/>
          </p:nvGrpSpPr>
          <p:grpSpPr bwMode="auto">
            <a:xfrm>
              <a:off x="3072" y="2880"/>
              <a:ext cx="432" cy="288"/>
              <a:chOff x="1968" y="2880"/>
              <a:chExt cx="432" cy="288"/>
            </a:xfrm>
          </p:grpSpPr>
          <p:sp>
            <p:nvSpPr>
              <p:cNvPr id="59" name="AutoShape 44"/>
              <p:cNvSpPr>
                <a:spLocks noChangeArrowheads="1"/>
              </p:cNvSpPr>
              <p:nvPr/>
            </p:nvSpPr>
            <p:spPr bwMode="auto">
              <a:xfrm>
                <a:off x="1968" y="2928"/>
                <a:ext cx="432" cy="240"/>
              </a:xfrm>
              <a:prstGeom prst="flowChartProcess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0" name="Oval 45"/>
              <p:cNvSpPr>
                <a:spLocks noChangeArrowheads="1"/>
              </p:cNvSpPr>
              <p:nvPr/>
            </p:nvSpPr>
            <p:spPr bwMode="auto">
              <a:xfrm>
                <a:off x="2112" y="2976"/>
                <a:ext cx="144" cy="144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1" name="Line 46"/>
              <p:cNvSpPr>
                <a:spLocks noChangeShapeType="1"/>
              </p:cNvSpPr>
              <p:nvPr/>
            </p:nvSpPr>
            <p:spPr bwMode="auto">
              <a:xfrm flipV="1">
                <a:off x="2208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57" name="Line 47"/>
            <p:cNvSpPr>
              <a:spLocks noChangeShapeType="1"/>
            </p:cNvSpPr>
            <p:nvPr/>
          </p:nvSpPr>
          <p:spPr bwMode="auto">
            <a:xfrm flipV="1">
              <a:off x="3312" y="816"/>
              <a:ext cx="240" cy="2112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8" name="Line 48"/>
            <p:cNvSpPr>
              <a:spLocks noChangeShapeType="1"/>
            </p:cNvSpPr>
            <p:nvPr/>
          </p:nvSpPr>
          <p:spPr bwMode="auto">
            <a:xfrm flipH="1" flipV="1">
              <a:off x="3024" y="912"/>
              <a:ext cx="288" cy="192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5908587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-13854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23536" y="586081"/>
            <a:ext cx="10573279" cy="637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sz="2400" dirty="0"/>
              <a:t>APOYO DIRECTO: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Se le atribuye a una Unidad que no dispone de artillería o armas de apoyo </a:t>
            </a:r>
            <a:r>
              <a:rPr lang="es-CL" altLang="en-US" sz="2400" dirty="0" err="1"/>
              <a:t>orgá</a:t>
            </a:r>
            <a:r>
              <a:rPr lang="es-CL" altLang="en-US" sz="2400" dirty="0"/>
              <a:t>-</a:t>
            </a:r>
          </a:p>
          <a:p>
            <a:r>
              <a:rPr lang="es-CL" altLang="en-US" sz="2400" dirty="0"/>
              <a:t>     nicas, esto no implica subordinación.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Es un apoyo inmediato y continuo en beneficio de la Unidad a la cual apoya y </a:t>
            </a:r>
          </a:p>
          <a:p>
            <a:r>
              <a:rPr lang="es-CL" altLang="en-US" sz="2400" dirty="0"/>
              <a:t>     que corresponde a una fracción de las tropas que normalmente están en </a:t>
            </a:r>
            <a:r>
              <a:rPr lang="es-CL" altLang="en-US" sz="2400" dirty="0" err="1"/>
              <a:t>contac</a:t>
            </a:r>
            <a:r>
              <a:rPr lang="es-CL" altLang="en-US" sz="2400" dirty="0"/>
              <a:t>-</a:t>
            </a:r>
          </a:p>
          <a:p>
            <a:r>
              <a:rPr lang="es-CL" altLang="en-US" sz="2400" dirty="0"/>
              <a:t>     to con el adversario.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La principal característica de esta misión, es la relación directa entre la Unidad </a:t>
            </a:r>
          </a:p>
          <a:p>
            <a:r>
              <a:rPr lang="es-CL" altLang="en-US" sz="2400" dirty="0"/>
              <a:t>     que apoya y la apoyada.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Normalmente se asigna este tipo de misión a las Unidades de artillería de gran </a:t>
            </a:r>
          </a:p>
          <a:p>
            <a:r>
              <a:rPr lang="es-CL" altLang="en-US" sz="2400" dirty="0"/>
              <a:t>     movilidad y con un alcance medio.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El Comandante deberá proveer independencia logística, sobre todo si está </a:t>
            </a:r>
          </a:p>
          <a:p>
            <a:r>
              <a:rPr lang="es-CL" altLang="en-US" sz="2400" dirty="0"/>
              <a:t>     Involucrada en las primeras líneas.</a:t>
            </a:r>
            <a:endParaRPr lang="es-E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57880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886399" y="1392382"/>
            <a:ext cx="922630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Las obligaciones tácticas y logísticas del </a:t>
            </a:r>
            <a:r>
              <a:rPr lang="es-MX" altLang="en-US" sz="2400" dirty="0" err="1"/>
              <a:t>Cdte</a:t>
            </a:r>
            <a:r>
              <a:rPr lang="es-MX" altLang="en-US" sz="2400" dirty="0"/>
              <a:t>. de la </a:t>
            </a:r>
            <a:r>
              <a:rPr lang="es-MX" altLang="en-US" sz="2400" dirty="0" err="1"/>
              <a:t>Fzas</a:t>
            </a:r>
            <a:r>
              <a:rPr lang="es-MX" altLang="en-US" sz="2400" dirty="0"/>
              <a:t>. al asignar a una </a:t>
            </a:r>
          </a:p>
          <a:p>
            <a:r>
              <a:rPr lang="es-MX" altLang="en-US" sz="2400" dirty="0"/>
              <a:t>UU. de artillería serán:</a:t>
            </a:r>
            <a:endParaRPr lang="es-ES" altLang="en-US" sz="2400" dirty="0"/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581599" y="2459182"/>
            <a:ext cx="10221260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1.- La UU. artillera asignada, debe contar con movilidad y rapidez en sus cambios</a:t>
            </a:r>
          </a:p>
          <a:p>
            <a:r>
              <a:rPr lang="es-MX" altLang="en-US" sz="2400"/>
              <a:t>     de posiciones de fuego e independencia logística en las primeras acciones.</a:t>
            </a:r>
            <a:endParaRPr lang="es-ES" altLang="en-US" sz="240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57799" y="3754582"/>
            <a:ext cx="998600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2.- La independencia logística estará en estrecha relación con la cantidad de </a:t>
            </a:r>
          </a:p>
          <a:p>
            <a:r>
              <a:rPr lang="es-MX" altLang="en-US" sz="2400"/>
              <a:t>     objetivos planificados para esa UU. de maniobra, los que deben permitir ser</a:t>
            </a:r>
          </a:p>
          <a:p>
            <a:r>
              <a:rPr lang="es-MX" altLang="en-US" sz="2400"/>
              <a:t>     batidos por la munición que transporta la UU. de artillería.</a:t>
            </a:r>
            <a:endParaRPr lang="es-ES" altLang="en-US" sz="2400"/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657799" y="5430982"/>
            <a:ext cx="941777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3.- Por lo general esta misión táctica, se asignará a UU. de artillería liviana.</a:t>
            </a:r>
            <a:endParaRPr lang="es-ES" altLang="en-US" sz="2400"/>
          </a:p>
        </p:txBody>
      </p:sp>
    </p:spTree>
    <p:extLst>
      <p:ext uri="{BB962C8B-B14F-4D97-AF65-F5344CB8AC3E}">
        <p14:creationId xmlns:p14="http://schemas.microsoft.com/office/powerpoint/2010/main" val="40136061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359150" y="883796"/>
            <a:ext cx="23653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u="sng">
                <a:latin typeface="Comic Sans MS" panose="030F0702030302020204" pitchFamily="66" charset="0"/>
              </a:rPr>
              <a:t>REFUERZO</a:t>
            </a:r>
            <a:endParaRPr lang="es-ES" altLang="en-US" sz="3200" b="1">
              <a:latin typeface="Comic Sans MS" panose="030F0702030302020204" pitchFamily="66" charset="0"/>
            </a:endParaRPr>
          </a:p>
        </p:txBody>
      </p:sp>
      <p:sp>
        <p:nvSpPr>
          <p:cNvPr id="48" name="Text Box 46"/>
          <p:cNvSpPr txBox="1">
            <a:spLocks noChangeArrowheads="1"/>
          </p:cNvSpPr>
          <p:nvPr/>
        </p:nvSpPr>
        <p:spPr bwMode="auto">
          <a:xfrm>
            <a:off x="5940425" y="1748984"/>
            <a:ext cx="237763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¿A quien pertenece?</a:t>
            </a:r>
          </a:p>
        </p:txBody>
      </p:sp>
      <p:sp>
        <p:nvSpPr>
          <p:cNvPr id="49" name="Text Box 47"/>
          <p:cNvSpPr txBox="1">
            <a:spLocks noChangeArrowheads="1"/>
          </p:cNvSpPr>
          <p:nvPr/>
        </p:nvSpPr>
        <p:spPr bwMode="auto">
          <a:xfrm>
            <a:off x="5940425" y="2323659"/>
            <a:ext cx="23759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¿De quien depende?</a:t>
            </a:r>
          </a:p>
        </p:txBody>
      </p:sp>
      <p:sp>
        <p:nvSpPr>
          <p:cNvPr id="50" name="Text Box 48"/>
          <p:cNvSpPr txBox="1">
            <a:spLocks noChangeArrowheads="1"/>
          </p:cNvSpPr>
          <p:nvPr/>
        </p:nvSpPr>
        <p:spPr bwMode="auto">
          <a:xfrm>
            <a:off x="5940425" y="2899921"/>
            <a:ext cx="25731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¿Objetivos que baten?</a:t>
            </a:r>
          </a:p>
        </p:txBody>
      </p:sp>
      <p:grpSp>
        <p:nvGrpSpPr>
          <p:cNvPr id="51" name="Group 52"/>
          <p:cNvGrpSpPr>
            <a:grpSpLocks/>
          </p:cNvGrpSpPr>
          <p:nvPr/>
        </p:nvGrpSpPr>
        <p:grpSpPr bwMode="auto">
          <a:xfrm>
            <a:off x="642896" y="1748984"/>
            <a:ext cx="3048000" cy="4114800"/>
            <a:chOff x="1728" y="672"/>
            <a:chExt cx="1920" cy="2592"/>
          </a:xfrm>
        </p:grpSpPr>
        <p:sp>
          <p:nvSpPr>
            <p:cNvPr id="52" name="Oval 2"/>
            <p:cNvSpPr>
              <a:spLocks noChangeArrowheads="1"/>
            </p:cNvSpPr>
            <p:nvPr/>
          </p:nvSpPr>
          <p:spPr bwMode="auto">
            <a:xfrm>
              <a:off x="1824" y="672"/>
              <a:ext cx="1728" cy="384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s-MX" altLang="en-US"/>
                <a:t>OBJETIVOS.</a:t>
              </a:r>
              <a:endParaRPr lang="es-ES" altLang="en-US"/>
            </a:p>
          </p:txBody>
        </p:sp>
        <p:grpSp>
          <p:nvGrpSpPr>
            <p:cNvPr id="53" name="Group 3"/>
            <p:cNvGrpSpPr>
              <a:grpSpLocks/>
            </p:cNvGrpSpPr>
            <p:nvPr/>
          </p:nvGrpSpPr>
          <p:grpSpPr bwMode="auto">
            <a:xfrm>
              <a:off x="1728" y="1056"/>
              <a:ext cx="144" cy="1728"/>
              <a:chOff x="1728" y="864"/>
              <a:chExt cx="144" cy="1728"/>
            </a:xfrm>
          </p:grpSpPr>
          <p:sp>
            <p:nvSpPr>
              <p:cNvPr id="97" name="Line 4"/>
              <p:cNvSpPr>
                <a:spLocks noChangeShapeType="1"/>
              </p:cNvSpPr>
              <p:nvPr/>
            </p:nvSpPr>
            <p:spPr bwMode="auto">
              <a:xfrm>
                <a:off x="1776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8" name="Line 5"/>
              <p:cNvSpPr>
                <a:spLocks noChangeShapeType="1"/>
              </p:cNvSpPr>
              <p:nvPr/>
            </p:nvSpPr>
            <p:spPr bwMode="auto">
              <a:xfrm>
                <a:off x="1728" y="1680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9" name="Line 6"/>
              <p:cNvSpPr>
                <a:spLocks noChangeShapeType="1"/>
              </p:cNvSpPr>
              <p:nvPr/>
            </p:nvSpPr>
            <p:spPr bwMode="auto">
              <a:xfrm>
                <a:off x="1728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100" name="Line 7"/>
              <p:cNvSpPr>
                <a:spLocks noChangeShapeType="1"/>
              </p:cNvSpPr>
              <p:nvPr/>
            </p:nvSpPr>
            <p:spPr bwMode="auto">
              <a:xfrm>
                <a:off x="1776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4" name="Group 8"/>
            <p:cNvGrpSpPr>
              <a:grpSpLocks/>
            </p:cNvGrpSpPr>
            <p:nvPr/>
          </p:nvGrpSpPr>
          <p:grpSpPr bwMode="auto">
            <a:xfrm>
              <a:off x="2304" y="1056"/>
              <a:ext cx="144" cy="1728"/>
              <a:chOff x="2304" y="864"/>
              <a:chExt cx="144" cy="1728"/>
            </a:xfrm>
          </p:grpSpPr>
          <p:sp>
            <p:nvSpPr>
              <p:cNvPr id="94" name="Line 9"/>
              <p:cNvSpPr>
                <a:spLocks noChangeShapeType="1"/>
              </p:cNvSpPr>
              <p:nvPr/>
            </p:nvSpPr>
            <p:spPr bwMode="auto">
              <a:xfrm>
                <a:off x="2352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5" name="Line 10"/>
              <p:cNvSpPr>
                <a:spLocks noChangeShapeType="1"/>
              </p:cNvSpPr>
              <p:nvPr/>
            </p:nvSpPr>
            <p:spPr bwMode="auto">
              <a:xfrm>
                <a:off x="2304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96" name="Line 11"/>
              <p:cNvSpPr>
                <a:spLocks noChangeShapeType="1"/>
              </p:cNvSpPr>
              <p:nvPr/>
            </p:nvSpPr>
            <p:spPr bwMode="auto">
              <a:xfrm>
                <a:off x="2352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5" name="Group 12"/>
            <p:cNvGrpSpPr>
              <a:grpSpLocks/>
            </p:cNvGrpSpPr>
            <p:nvPr/>
          </p:nvGrpSpPr>
          <p:grpSpPr bwMode="auto">
            <a:xfrm>
              <a:off x="1872" y="2016"/>
              <a:ext cx="384" cy="336"/>
              <a:chOff x="2448" y="3168"/>
              <a:chExt cx="672" cy="480"/>
            </a:xfrm>
          </p:grpSpPr>
          <p:grpSp>
            <p:nvGrpSpPr>
              <p:cNvPr id="89" name="Group 13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91" name="AutoShape 14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92" name="Line 15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93" name="Line 16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90" name="Line 17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6" name="Group 18"/>
            <p:cNvGrpSpPr>
              <a:grpSpLocks/>
            </p:cNvGrpSpPr>
            <p:nvPr/>
          </p:nvGrpSpPr>
          <p:grpSpPr bwMode="auto">
            <a:xfrm>
              <a:off x="2448" y="2976"/>
              <a:ext cx="432" cy="288"/>
              <a:chOff x="1968" y="2880"/>
              <a:chExt cx="432" cy="288"/>
            </a:xfrm>
          </p:grpSpPr>
          <p:sp>
            <p:nvSpPr>
              <p:cNvPr id="86" name="AutoShape 19"/>
              <p:cNvSpPr>
                <a:spLocks noChangeArrowheads="1"/>
              </p:cNvSpPr>
              <p:nvPr/>
            </p:nvSpPr>
            <p:spPr bwMode="auto">
              <a:xfrm>
                <a:off x="1968" y="2928"/>
                <a:ext cx="432" cy="240"/>
              </a:xfrm>
              <a:prstGeom prst="flowChartProcess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7" name="Oval 20"/>
              <p:cNvSpPr>
                <a:spLocks noChangeArrowheads="1"/>
              </p:cNvSpPr>
              <p:nvPr/>
            </p:nvSpPr>
            <p:spPr bwMode="auto">
              <a:xfrm>
                <a:off x="2112" y="2976"/>
                <a:ext cx="144" cy="144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8" name="Line 21"/>
              <p:cNvSpPr>
                <a:spLocks noChangeShapeType="1"/>
              </p:cNvSpPr>
              <p:nvPr/>
            </p:nvSpPr>
            <p:spPr bwMode="auto">
              <a:xfrm flipV="1">
                <a:off x="2208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57" name="Group 22"/>
            <p:cNvGrpSpPr>
              <a:grpSpLocks/>
            </p:cNvGrpSpPr>
            <p:nvPr/>
          </p:nvGrpSpPr>
          <p:grpSpPr bwMode="auto">
            <a:xfrm>
              <a:off x="2928" y="1056"/>
              <a:ext cx="144" cy="1728"/>
              <a:chOff x="2304" y="864"/>
              <a:chExt cx="144" cy="1728"/>
            </a:xfrm>
          </p:grpSpPr>
          <p:sp>
            <p:nvSpPr>
              <p:cNvPr id="83" name="Line 23"/>
              <p:cNvSpPr>
                <a:spLocks noChangeShapeType="1"/>
              </p:cNvSpPr>
              <p:nvPr/>
            </p:nvSpPr>
            <p:spPr bwMode="auto">
              <a:xfrm>
                <a:off x="2352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4" name="Line 24"/>
              <p:cNvSpPr>
                <a:spLocks noChangeShapeType="1"/>
              </p:cNvSpPr>
              <p:nvPr/>
            </p:nvSpPr>
            <p:spPr bwMode="auto">
              <a:xfrm>
                <a:off x="2304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5" name="Line 25"/>
              <p:cNvSpPr>
                <a:spLocks noChangeShapeType="1"/>
              </p:cNvSpPr>
              <p:nvPr/>
            </p:nvSpPr>
            <p:spPr bwMode="auto">
              <a:xfrm>
                <a:off x="2352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8" name="Group 26"/>
            <p:cNvGrpSpPr>
              <a:grpSpLocks/>
            </p:cNvGrpSpPr>
            <p:nvPr/>
          </p:nvGrpSpPr>
          <p:grpSpPr bwMode="auto">
            <a:xfrm>
              <a:off x="3504" y="1056"/>
              <a:ext cx="144" cy="1728"/>
              <a:chOff x="1728" y="864"/>
              <a:chExt cx="144" cy="1728"/>
            </a:xfrm>
          </p:grpSpPr>
          <p:sp>
            <p:nvSpPr>
              <p:cNvPr id="79" name="Line 27"/>
              <p:cNvSpPr>
                <a:spLocks noChangeShapeType="1"/>
              </p:cNvSpPr>
              <p:nvPr/>
            </p:nvSpPr>
            <p:spPr bwMode="auto">
              <a:xfrm>
                <a:off x="1776" y="864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80" name="Line 28"/>
              <p:cNvSpPr>
                <a:spLocks noChangeShapeType="1"/>
              </p:cNvSpPr>
              <p:nvPr/>
            </p:nvSpPr>
            <p:spPr bwMode="auto">
              <a:xfrm>
                <a:off x="1728" y="1680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1" name="Line 29"/>
              <p:cNvSpPr>
                <a:spLocks noChangeShapeType="1"/>
              </p:cNvSpPr>
              <p:nvPr/>
            </p:nvSpPr>
            <p:spPr bwMode="auto">
              <a:xfrm>
                <a:off x="1728" y="1728"/>
                <a:ext cx="144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82" name="Line 30"/>
              <p:cNvSpPr>
                <a:spLocks noChangeShapeType="1"/>
              </p:cNvSpPr>
              <p:nvPr/>
            </p:nvSpPr>
            <p:spPr bwMode="auto">
              <a:xfrm>
                <a:off x="1776" y="1872"/>
                <a:ext cx="0" cy="72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9" name="Group 31"/>
            <p:cNvGrpSpPr>
              <a:grpSpLocks/>
            </p:cNvGrpSpPr>
            <p:nvPr/>
          </p:nvGrpSpPr>
          <p:grpSpPr bwMode="auto">
            <a:xfrm>
              <a:off x="2448" y="2400"/>
              <a:ext cx="384" cy="336"/>
              <a:chOff x="2448" y="3168"/>
              <a:chExt cx="672" cy="480"/>
            </a:xfrm>
          </p:grpSpPr>
          <p:grpSp>
            <p:nvGrpSpPr>
              <p:cNvPr id="74" name="Group 32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76" name="AutoShape 33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7" name="Line 34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8" name="Line 35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75" name="Line 36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0" name="Group 37"/>
            <p:cNvGrpSpPr>
              <a:grpSpLocks/>
            </p:cNvGrpSpPr>
            <p:nvPr/>
          </p:nvGrpSpPr>
          <p:grpSpPr bwMode="auto">
            <a:xfrm>
              <a:off x="3120" y="2016"/>
              <a:ext cx="384" cy="336"/>
              <a:chOff x="2448" y="3168"/>
              <a:chExt cx="672" cy="480"/>
            </a:xfrm>
          </p:grpSpPr>
          <p:grpSp>
            <p:nvGrpSpPr>
              <p:cNvPr id="69" name="Group 38"/>
              <p:cNvGrpSpPr>
                <a:grpSpLocks/>
              </p:cNvGrpSpPr>
              <p:nvPr/>
            </p:nvGrpSpPr>
            <p:grpSpPr bwMode="auto">
              <a:xfrm>
                <a:off x="2448" y="3264"/>
                <a:ext cx="672" cy="384"/>
                <a:chOff x="1536" y="2304"/>
                <a:chExt cx="576" cy="384"/>
              </a:xfrm>
            </p:grpSpPr>
            <p:sp>
              <p:nvSpPr>
                <p:cNvPr id="71" name="AutoShape 39"/>
                <p:cNvSpPr>
                  <a:spLocks noChangeArrowheads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flowChartProcess">
                  <a:avLst/>
                </a:prstGeom>
                <a:solidFill>
                  <a:schemeClr val="accent1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en-US"/>
                </a:p>
              </p:txBody>
            </p:sp>
            <p:sp>
              <p:nvSpPr>
                <p:cNvPr id="72" name="Line 40"/>
                <p:cNvSpPr>
                  <a:spLocks noChangeShapeType="1"/>
                </p:cNvSpPr>
                <p:nvPr/>
              </p:nvSpPr>
              <p:spPr bwMode="auto">
                <a:xfrm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73" name="Line 41"/>
                <p:cNvSpPr>
                  <a:spLocks noChangeShapeType="1"/>
                </p:cNvSpPr>
                <p:nvPr/>
              </p:nvSpPr>
              <p:spPr bwMode="auto">
                <a:xfrm flipH="1">
                  <a:off x="1536" y="2304"/>
                  <a:ext cx="576" cy="384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70" name="Line 42"/>
              <p:cNvSpPr>
                <a:spLocks noChangeShapeType="1"/>
              </p:cNvSpPr>
              <p:nvPr/>
            </p:nvSpPr>
            <p:spPr bwMode="auto">
              <a:xfrm flipV="1">
                <a:off x="2784" y="3168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grpSp>
          <p:nvGrpSpPr>
            <p:cNvPr id="61" name="Group 43"/>
            <p:cNvGrpSpPr>
              <a:grpSpLocks/>
            </p:cNvGrpSpPr>
            <p:nvPr/>
          </p:nvGrpSpPr>
          <p:grpSpPr bwMode="auto">
            <a:xfrm>
              <a:off x="1824" y="2736"/>
              <a:ext cx="432" cy="288"/>
              <a:chOff x="1968" y="2880"/>
              <a:chExt cx="432" cy="288"/>
            </a:xfrm>
          </p:grpSpPr>
          <p:sp>
            <p:nvSpPr>
              <p:cNvPr id="66" name="AutoShape 44"/>
              <p:cNvSpPr>
                <a:spLocks noChangeArrowheads="1"/>
              </p:cNvSpPr>
              <p:nvPr/>
            </p:nvSpPr>
            <p:spPr bwMode="auto">
              <a:xfrm>
                <a:off x="1968" y="2928"/>
                <a:ext cx="432" cy="240"/>
              </a:xfrm>
              <a:prstGeom prst="flowChartProcess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7" name="Oval 45"/>
              <p:cNvSpPr>
                <a:spLocks noChangeArrowheads="1"/>
              </p:cNvSpPr>
              <p:nvPr/>
            </p:nvSpPr>
            <p:spPr bwMode="auto">
              <a:xfrm>
                <a:off x="2112" y="2976"/>
                <a:ext cx="144" cy="144"/>
              </a:xfrm>
              <a:prstGeom prst="ellipse">
                <a:avLst/>
              </a:prstGeom>
              <a:solidFill>
                <a:srgbClr val="0000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" name="Line 46"/>
              <p:cNvSpPr>
                <a:spLocks noChangeShapeType="1"/>
              </p:cNvSpPr>
              <p:nvPr/>
            </p:nvSpPr>
            <p:spPr bwMode="auto">
              <a:xfrm flipV="1">
                <a:off x="2208" y="2880"/>
                <a:ext cx="0" cy="48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</p:grpSp>
        <p:sp>
          <p:nvSpPr>
            <p:cNvPr id="62" name="Line 47"/>
            <p:cNvSpPr>
              <a:spLocks noChangeShapeType="1"/>
            </p:cNvSpPr>
            <p:nvPr/>
          </p:nvSpPr>
          <p:spPr bwMode="auto">
            <a:xfrm flipH="1" flipV="1">
              <a:off x="1824" y="960"/>
              <a:ext cx="240" cy="182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3" name="Line 48"/>
            <p:cNvSpPr>
              <a:spLocks noChangeShapeType="1"/>
            </p:cNvSpPr>
            <p:nvPr/>
          </p:nvSpPr>
          <p:spPr bwMode="auto">
            <a:xfrm flipV="1">
              <a:off x="2064" y="1008"/>
              <a:ext cx="288" cy="177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4" name="Line 49"/>
            <p:cNvSpPr>
              <a:spLocks noChangeShapeType="1"/>
            </p:cNvSpPr>
            <p:nvPr/>
          </p:nvSpPr>
          <p:spPr bwMode="auto">
            <a:xfrm flipH="1" flipV="1">
              <a:off x="1824" y="960"/>
              <a:ext cx="816" cy="206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5" name="Line 50"/>
            <p:cNvSpPr>
              <a:spLocks noChangeShapeType="1"/>
            </p:cNvSpPr>
            <p:nvPr/>
          </p:nvSpPr>
          <p:spPr bwMode="auto">
            <a:xfrm flipV="1">
              <a:off x="2688" y="912"/>
              <a:ext cx="864" cy="216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77759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784" y="1329343"/>
            <a:ext cx="10885031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CL" altLang="en-US" sz="2400" dirty="0"/>
              <a:t> REFUERZO: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Incrementa el poder de fuego de otra Unidad de artillería en su misión de apoyo. </a:t>
            </a:r>
          </a:p>
          <a:p>
            <a:r>
              <a:rPr lang="es-CL" altLang="en-US" sz="2400" dirty="0"/>
              <a:t>     La que refuerza permanece bajo las ordenes del Comandante.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Normalmente se refuerza a una Unidad de artillería que está cumpliendo la misión </a:t>
            </a:r>
          </a:p>
          <a:p>
            <a:r>
              <a:rPr lang="es-CL" altLang="en-US" sz="2400" dirty="0"/>
              <a:t>     táctica de apoyo directo.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Se deberá prestar atención a coordinar los sectores de responsabilidad de cada</a:t>
            </a:r>
          </a:p>
          <a:p>
            <a:r>
              <a:rPr lang="es-CL" altLang="en-US" sz="2400" dirty="0"/>
              <a:t>     Unidad de artillería.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Se coordinará acuciosamente los cambios de posición.</a:t>
            </a:r>
          </a:p>
          <a:p>
            <a:endParaRPr lang="es-CL" altLang="en-US" sz="2400" dirty="0"/>
          </a:p>
          <a:p>
            <a:r>
              <a:rPr lang="es-CL" altLang="en-US" sz="2400" dirty="0"/>
              <a:t>     Control de los OA.</a:t>
            </a:r>
          </a:p>
          <a:p>
            <a:endParaRPr lang="es-E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9259084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37096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343963" y="961664"/>
            <a:ext cx="922630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Las obligaciones tácticas y logísticas del </a:t>
            </a:r>
            <a:r>
              <a:rPr lang="es-MX" altLang="en-US" sz="2400" dirty="0" err="1"/>
              <a:t>Cdte</a:t>
            </a:r>
            <a:r>
              <a:rPr lang="es-MX" altLang="en-US" sz="2400" dirty="0"/>
              <a:t>. de la </a:t>
            </a:r>
            <a:r>
              <a:rPr lang="es-MX" altLang="en-US" sz="2400" dirty="0" err="1"/>
              <a:t>Fzas</a:t>
            </a:r>
            <a:r>
              <a:rPr lang="es-MX" altLang="en-US" sz="2400" dirty="0"/>
              <a:t>. al asignar a una </a:t>
            </a:r>
          </a:p>
          <a:p>
            <a:r>
              <a:rPr lang="es-MX" altLang="en-US" sz="2400" dirty="0"/>
              <a:t>UU. de artillería serán:</a:t>
            </a:r>
            <a:endParaRPr lang="es-ES" altLang="en-US" sz="2400" dirty="0"/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242046" y="1945615"/>
            <a:ext cx="10135852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1.- Coordinación de los sectores de responsabilidad de cada unidad de artillería.</a:t>
            </a:r>
            <a:endParaRPr lang="es-ES" altLang="en-US" sz="2400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-3054" y="2453398"/>
            <a:ext cx="1073736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    2.- Coordinar lo movimientos de las UU. de artillería en apoyo directo mientras las </a:t>
            </a:r>
          </a:p>
          <a:p>
            <a:r>
              <a:rPr lang="es-MX" altLang="en-US" sz="2400" dirty="0"/>
              <a:t>         UU. de artillería en apoyo refuerzo satisfacen los requerimientos de apoyo de</a:t>
            </a:r>
          </a:p>
          <a:p>
            <a:r>
              <a:rPr lang="es-MX" altLang="en-US" sz="2400" dirty="0"/>
              <a:t>         fuego.</a:t>
            </a:r>
            <a:endParaRPr lang="es-ES" altLang="en-US" sz="2400" dirty="0"/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50065" y="3475037"/>
            <a:ext cx="1058424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  3.- Para evitar la duplicidad en el batimiento de objetivos, los refuerzos de fuegos</a:t>
            </a:r>
          </a:p>
          <a:p>
            <a:r>
              <a:rPr lang="es-MX" altLang="en-US" sz="2400" dirty="0"/>
              <a:t>       se realizarán cuando la Unidad que esta en apoyo directo, realice un cambio de </a:t>
            </a:r>
          </a:p>
          <a:p>
            <a:r>
              <a:rPr lang="es-MX" altLang="en-US" sz="2400" dirty="0"/>
              <a:t>       posición de fuego, necesite reabastecimiento de munición o combustible o </a:t>
            </a:r>
          </a:p>
          <a:p>
            <a:r>
              <a:rPr lang="es-MX" altLang="en-US" sz="2400" dirty="0"/>
              <a:t>       cuando no pueda realizar los requerimientos de la unidad apoyada debido a la</a:t>
            </a:r>
          </a:p>
          <a:p>
            <a:r>
              <a:rPr lang="es-MX" altLang="en-US" sz="2400" dirty="0"/>
              <a:t>       situación táctica que se vive</a:t>
            </a:r>
            <a:endParaRPr lang="es-ES" altLang="en-US" sz="2400" dirty="0"/>
          </a:p>
        </p:txBody>
      </p:sp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353359" y="5167745"/>
            <a:ext cx="98263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/>
              <a:t>4.- Control de la situación de los OA., de las respectivas unidades de artillería.</a:t>
            </a:r>
            <a:endParaRPr lang="es-ES" altLang="en-US" sz="2400"/>
          </a:p>
        </p:txBody>
      </p:sp>
      <p:sp>
        <p:nvSpPr>
          <p:cNvPr id="12" name="Text Box 7"/>
          <p:cNvSpPr txBox="1">
            <a:spLocks noChangeArrowheads="1"/>
          </p:cNvSpPr>
          <p:nvPr/>
        </p:nvSpPr>
        <p:spPr bwMode="auto">
          <a:xfrm>
            <a:off x="353359" y="5868119"/>
            <a:ext cx="10024539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 sz="2400" dirty="0"/>
              <a:t>5.- Permitir el enlace, en la red de conducción de los fuegos, entre la unidad en</a:t>
            </a:r>
          </a:p>
          <a:p>
            <a:r>
              <a:rPr lang="es-MX" altLang="en-US" sz="2400" dirty="0"/>
              <a:t>     apoyo directo y la unidad de artillería en apoyo de fuego. </a:t>
            </a:r>
            <a:endParaRPr lang="es-E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598522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253" y="911873"/>
            <a:ext cx="44370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3200" b="1" u="sng" dirty="0">
                <a:latin typeface="Comic Sans MS" panose="030F0702030302020204" pitchFamily="66" charset="0"/>
              </a:rPr>
              <a:t>GENERAL REFUERZO</a:t>
            </a:r>
          </a:p>
        </p:txBody>
      </p:sp>
      <p:grpSp>
        <p:nvGrpSpPr>
          <p:cNvPr id="7" name="Group 6"/>
          <p:cNvGrpSpPr>
            <a:grpSpLocks/>
          </p:cNvGrpSpPr>
          <p:nvPr/>
        </p:nvGrpSpPr>
        <p:grpSpPr bwMode="auto">
          <a:xfrm>
            <a:off x="546100" y="1491311"/>
            <a:ext cx="3113087" cy="5165725"/>
            <a:chOff x="3305" y="1525"/>
            <a:chExt cx="8160" cy="8482"/>
          </a:xfrm>
        </p:grpSpPr>
        <p:sp>
          <p:nvSpPr>
            <p:cNvPr id="9" name="Rectangle 7"/>
            <p:cNvSpPr>
              <a:spLocks noChangeArrowheads="1"/>
            </p:cNvSpPr>
            <p:nvPr/>
          </p:nvSpPr>
          <p:spPr bwMode="auto">
            <a:xfrm>
              <a:off x="9305" y="6927"/>
              <a:ext cx="1200" cy="46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Line 8"/>
            <p:cNvSpPr>
              <a:spLocks noChangeShapeType="1"/>
            </p:cNvSpPr>
            <p:nvPr/>
          </p:nvSpPr>
          <p:spPr bwMode="auto">
            <a:xfrm flipV="1">
              <a:off x="9305" y="6927"/>
              <a:ext cx="1200" cy="48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Line 9"/>
            <p:cNvSpPr>
              <a:spLocks noChangeShapeType="1"/>
            </p:cNvSpPr>
            <p:nvPr/>
          </p:nvSpPr>
          <p:spPr bwMode="auto">
            <a:xfrm>
              <a:off x="9305" y="6927"/>
              <a:ext cx="1200" cy="489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12" name="Group 10"/>
            <p:cNvGrpSpPr>
              <a:grpSpLocks/>
            </p:cNvGrpSpPr>
            <p:nvPr/>
          </p:nvGrpSpPr>
          <p:grpSpPr bwMode="auto">
            <a:xfrm>
              <a:off x="3305" y="1525"/>
              <a:ext cx="8160" cy="8482"/>
              <a:chOff x="3305" y="1525"/>
              <a:chExt cx="8160" cy="8482"/>
            </a:xfrm>
          </p:grpSpPr>
          <p:sp>
            <p:nvSpPr>
              <p:cNvPr id="13" name="Oval 11"/>
              <p:cNvSpPr>
                <a:spLocks noChangeArrowheads="1"/>
              </p:cNvSpPr>
              <p:nvPr/>
            </p:nvSpPr>
            <p:spPr bwMode="auto">
              <a:xfrm>
                <a:off x="3504" y="1525"/>
                <a:ext cx="7920" cy="1440"/>
              </a:xfrm>
              <a:prstGeom prst="ellipse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ctr"/>
                <a:endParaRPr lang="es-ES" altLang="en-US" sz="1200" b="1">
                  <a:latin typeface="Times New Roman" panose="02020603050405020304" pitchFamily="18" charset="0"/>
                </a:endParaRPr>
              </a:p>
              <a:p>
                <a:pPr algn="ctr"/>
                <a:r>
                  <a:rPr lang="es-ES" altLang="en-US" sz="2000" b="1">
                    <a:latin typeface="Comic Sans MS" panose="030F0702030302020204" pitchFamily="66" charset="0"/>
                  </a:rPr>
                  <a:t>OBJETIVO.</a:t>
                </a:r>
                <a:endParaRPr lang="es-ES" altLang="en-US" sz="200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4" name="Line 12"/>
              <p:cNvSpPr>
                <a:spLocks noChangeShapeType="1"/>
              </p:cNvSpPr>
              <p:nvPr/>
            </p:nvSpPr>
            <p:spPr bwMode="auto">
              <a:xfrm>
                <a:off x="3504" y="2177"/>
                <a:ext cx="0" cy="3586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Line 13"/>
              <p:cNvSpPr>
                <a:spLocks noChangeShapeType="1"/>
              </p:cNvSpPr>
              <p:nvPr/>
            </p:nvSpPr>
            <p:spPr bwMode="auto">
              <a:xfrm>
                <a:off x="3425" y="6253"/>
                <a:ext cx="0" cy="24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Line 14"/>
              <p:cNvSpPr>
                <a:spLocks noChangeShapeType="1"/>
              </p:cNvSpPr>
              <p:nvPr/>
            </p:nvSpPr>
            <p:spPr bwMode="auto">
              <a:xfrm>
                <a:off x="5664" y="2992"/>
                <a:ext cx="0" cy="260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Line 15"/>
              <p:cNvSpPr>
                <a:spLocks noChangeShapeType="1"/>
              </p:cNvSpPr>
              <p:nvPr/>
            </p:nvSpPr>
            <p:spPr bwMode="auto">
              <a:xfrm>
                <a:off x="5585" y="6090"/>
                <a:ext cx="0" cy="24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Line 16"/>
              <p:cNvSpPr>
                <a:spLocks noChangeShapeType="1"/>
              </p:cNvSpPr>
              <p:nvPr/>
            </p:nvSpPr>
            <p:spPr bwMode="auto">
              <a:xfrm>
                <a:off x="8184" y="2992"/>
                <a:ext cx="0" cy="260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9" name="Line 17"/>
              <p:cNvSpPr>
                <a:spLocks noChangeShapeType="1"/>
              </p:cNvSpPr>
              <p:nvPr/>
            </p:nvSpPr>
            <p:spPr bwMode="auto">
              <a:xfrm>
                <a:off x="8105" y="6112"/>
                <a:ext cx="0" cy="244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0" name="Line 18"/>
              <p:cNvSpPr>
                <a:spLocks noChangeShapeType="1"/>
              </p:cNvSpPr>
              <p:nvPr/>
            </p:nvSpPr>
            <p:spPr bwMode="auto">
              <a:xfrm>
                <a:off x="11424" y="2340"/>
                <a:ext cx="0" cy="32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Line 19"/>
              <p:cNvSpPr>
                <a:spLocks noChangeShapeType="1"/>
              </p:cNvSpPr>
              <p:nvPr/>
            </p:nvSpPr>
            <p:spPr bwMode="auto">
              <a:xfrm>
                <a:off x="11345" y="6137"/>
                <a:ext cx="0" cy="260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2" name="Rectangle 20"/>
              <p:cNvSpPr>
                <a:spLocks noChangeArrowheads="1"/>
              </p:cNvSpPr>
              <p:nvPr/>
            </p:nvSpPr>
            <p:spPr bwMode="auto">
              <a:xfrm>
                <a:off x="3905" y="6905"/>
                <a:ext cx="1200" cy="46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3" name="Rectangle 21"/>
              <p:cNvSpPr>
                <a:spLocks noChangeArrowheads="1"/>
              </p:cNvSpPr>
              <p:nvPr/>
            </p:nvSpPr>
            <p:spPr bwMode="auto">
              <a:xfrm>
                <a:off x="6305" y="8208"/>
                <a:ext cx="1200" cy="462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4" name="Line 22"/>
              <p:cNvSpPr>
                <a:spLocks noChangeShapeType="1"/>
              </p:cNvSpPr>
              <p:nvPr/>
            </p:nvSpPr>
            <p:spPr bwMode="auto">
              <a:xfrm>
                <a:off x="11105" y="5949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5" name="Line 23"/>
              <p:cNvSpPr>
                <a:spLocks noChangeShapeType="1"/>
              </p:cNvSpPr>
              <p:nvPr/>
            </p:nvSpPr>
            <p:spPr bwMode="auto">
              <a:xfrm>
                <a:off x="5465" y="5927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6" name="Line 24"/>
              <p:cNvSpPr>
                <a:spLocks noChangeShapeType="1"/>
              </p:cNvSpPr>
              <p:nvPr/>
            </p:nvSpPr>
            <p:spPr bwMode="auto">
              <a:xfrm>
                <a:off x="3305" y="5927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7" name="Line 25"/>
              <p:cNvSpPr>
                <a:spLocks noChangeShapeType="1"/>
              </p:cNvSpPr>
              <p:nvPr/>
            </p:nvSpPr>
            <p:spPr bwMode="auto">
              <a:xfrm>
                <a:off x="3305" y="6090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8" name="Line 26"/>
              <p:cNvSpPr>
                <a:spLocks noChangeShapeType="1"/>
              </p:cNvSpPr>
              <p:nvPr/>
            </p:nvSpPr>
            <p:spPr bwMode="auto">
              <a:xfrm>
                <a:off x="11105" y="5785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9" name="Line 27"/>
              <p:cNvSpPr>
                <a:spLocks noChangeShapeType="1"/>
              </p:cNvSpPr>
              <p:nvPr/>
            </p:nvSpPr>
            <p:spPr bwMode="auto">
              <a:xfrm>
                <a:off x="7985" y="5949"/>
                <a:ext cx="36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0" name="Line 28"/>
              <p:cNvSpPr>
                <a:spLocks noChangeShapeType="1"/>
              </p:cNvSpPr>
              <p:nvPr/>
            </p:nvSpPr>
            <p:spPr bwMode="auto">
              <a:xfrm>
                <a:off x="3905" y="6905"/>
                <a:ext cx="1200" cy="4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1" name="Line 29"/>
              <p:cNvSpPr>
                <a:spLocks noChangeShapeType="1"/>
              </p:cNvSpPr>
              <p:nvPr/>
            </p:nvSpPr>
            <p:spPr bwMode="auto">
              <a:xfrm flipH="1">
                <a:off x="3905" y="6905"/>
                <a:ext cx="1200" cy="4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2" name="Line 30"/>
              <p:cNvSpPr>
                <a:spLocks noChangeShapeType="1"/>
              </p:cNvSpPr>
              <p:nvPr/>
            </p:nvSpPr>
            <p:spPr bwMode="auto">
              <a:xfrm>
                <a:off x="6305" y="8208"/>
                <a:ext cx="1200" cy="4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3" name="Line 31"/>
              <p:cNvSpPr>
                <a:spLocks noChangeShapeType="1"/>
              </p:cNvSpPr>
              <p:nvPr/>
            </p:nvSpPr>
            <p:spPr bwMode="auto">
              <a:xfrm flipV="1">
                <a:off x="6305" y="8208"/>
                <a:ext cx="1200" cy="48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4" name="Line 32"/>
              <p:cNvSpPr>
                <a:spLocks noChangeShapeType="1"/>
              </p:cNvSpPr>
              <p:nvPr/>
            </p:nvSpPr>
            <p:spPr bwMode="auto">
              <a:xfrm>
                <a:off x="4505" y="6742"/>
                <a:ext cx="0" cy="16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5" name="Line 33"/>
              <p:cNvSpPr>
                <a:spLocks noChangeShapeType="1"/>
              </p:cNvSpPr>
              <p:nvPr/>
            </p:nvSpPr>
            <p:spPr bwMode="auto">
              <a:xfrm>
                <a:off x="6905" y="8067"/>
                <a:ext cx="0" cy="16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grpSp>
            <p:nvGrpSpPr>
              <p:cNvPr id="36" name="Group 34"/>
              <p:cNvGrpSpPr>
                <a:grpSpLocks/>
              </p:cNvGrpSpPr>
              <p:nvPr/>
            </p:nvGrpSpPr>
            <p:grpSpPr bwMode="auto">
              <a:xfrm>
                <a:off x="3785" y="8382"/>
                <a:ext cx="1200" cy="625"/>
                <a:chOff x="4614" y="12063"/>
                <a:chExt cx="1200" cy="625"/>
              </a:xfrm>
            </p:grpSpPr>
            <p:sp>
              <p:nvSpPr>
                <p:cNvPr id="45" name="Rectangle 35"/>
                <p:cNvSpPr>
                  <a:spLocks noChangeArrowheads="1"/>
                </p:cNvSpPr>
                <p:nvPr/>
              </p:nvSpPr>
              <p:spPr bwMode="auto">
                <a:xfrm>
                  <a:off x="4614" y="12226"/>
                  <a:ext cx="1200" cy="462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6" name="Line 36"/>
                <p:cNvSpPr>
                  <a:spLocks noChangeShapeType="1"/>
                </p:cNvSpPr>
                <p:nvPr/>
              </p:nvSpPr>
              <p:spPr bwMode="auto">
                <a:xfrm>
                  <a:off x="5214" y="12063"/>
                  <a:ext cx="0" cy="16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7" name="AutoShape 37"/>
                <p:cNvSpPr>
                  <a:spLocks noChangeArrowheads="1"/>
                </p:cNvSpPr>
                <p:nvPr/>
              </p:nvSpPr>
              <p:spPr bwMode="auto">
                <a:xfrm>
                  <a:off x="5107" y="12325"/>
                  <a:ext cx="227" cy="227"/>
                </a:xfrm>
                <a:prstGeom prst="flowChartConnector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grpSp>
            <p:nvGrpSpPr>
              <p:cNvPr id="37" name="Group 38"/>
              <p:cNvGrpSpPr>
                <a:grpSpLocks/>
              </p:cNvGrpSpPr>
              <p:nvPr/>
            </p:nvGrpSpPr>
            <p:grpSpPr bwMode="auto">
              <a:xfrm>
                <a:off x="6425" y="9382"/>
                <a:ext cx="1200" cy="625"/>
                <a:chOff x="7734" y="12389"/>
                <a:chExt cx="1200" cy="625"/>
              </a:xfrm>
            </p:grpSpPr>
            <p:sp>
              <p:nvSpPr>
                <p:cNvPr id="42" name="Rectangle 39"/>
                <p:cNvSpPr>
                  <a:spLocks noChangeArrowheads="1"/>
                </p:cNvSpPr>
                <p:nvPr/>
              </p:nvSpPr>
              <p:spPr bwMode="auto">
                <a:xfrm>
                  <a:off x="7734" y="12552"/>
                  <a:ext cx="1200" cy="462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3" name="Line 40"/>
                <p:cNvSpPr>
                  <a:spLocks noChangeShapeType="1"/>
                </p:cNvSpPr>
                <p:nvPr/>
              </p:nvSpPr>
              <p:spPr bwMode="auto">
                <a:xfrm>
                  <a:off x="8334" y="12389"/>
                  <a:ext cx="0" cy="163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44" name="AutoShape 41"/>
                <p:cNvSpPr>
                  <a:spLocks noChangeArrowheads="1"/>
                </p:cNvSpPr>
                <p:nvPr/>
              </p:nvSpPr>
              <p:spPr bwMode="auto">
                <a:xfrm>
                  <a:off x="8227" y="12651"/>
                  <a:ext cx="227" cy="227"/>
                </a:xfrm>
                <a:prstGeom prst="flowChartConnector">
                  <a:avLst/>
                </a:prstGeom>
                <a:solidFill>
                  <a:srgbClr val="000000"/>
                </a:solidFill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  <p:sp>
            <p:nvSpPr>
              <p:cNvPr id="38" name="Line 42"/>
              <p:cNvSpPr>
                <a:spLocks noChangeShapeType="1"/>
              </p:cNvSpPr>
              <p:nvPr/>
            </p:nvSpPr>
            <p:spPr bwMode="auto">
              <a:xfrm flipH="1" flipV="1">
                <a:off x="3504" y="2351"/>
                <a:ext cx="960" cy="6194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39" name="Line 43"/>
              <p:cNvSpPr>
                <a:spLocks noChangeShapeType="1"/>
              </p:cNvSpPr>
              <p:nvPr/>
            </p:nvSpPr>
            <p:spPr bwMode="auto">
              <a:xfrm flipV="1">
                <a:off x="4464" y="3003"/>
                <a:ext cx="1200" cy="554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0" name="Line 44"/>
              <p:cNvSpPr>
                <a:spLocks noChangeShapeType="1"/>
              </p:cNvSpPr>
              <p:nvPr/>
            </p:nvSpPr>
            <p:spPr bwMode="auto">
              <a:xfrm flipH="1" flipV="1">
                <a:off x="3425" y="2514"/>
                <a:ext cx="3600" cy="700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" name="Line 45"/>
              <p:cNvSpPr>
                <a:spLocks noChangeShapeType="1"/>
              </p:cNvSpPr>
              <p:nvPr/>
            </p:nvSpPr>
            <p:spPr bwMode="auto">
              <a:xfrm flipV="1">
                <a:off x="7104" y="2351"/>
                <a:ext cx="4320" cy="717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8" name="Text Box 46"/>
          <p:cNvSpPr txBox="1">
            <a:spLocks noChangeArrowheads="1"/>
          </p:cNvSpPr>
          <p:nvPr/>
        </p:nvSpPr>
        <p:spPr bwMode="auto">
          <a:xfrm>
            <a:off x="5940425" y="2012231"/>
            <a:ext cx="237763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¿A quien pertenece?</a:t>
            </a:r>
          </a:p>
        </p:txBody>
      </p:sp>
      <p:sp>
        <p:nvSpPr>
          <p:cNvPr id="49" name="Text Box 47"/>
          <p:cNvSpPr txBox="1">
            <a:spLocks noChangeArrowheads="1"/>
          </p:cNvSpPr>
          <p:nvPr/>
        </p:nvSpPr>
        <p:spPr bwMode="auto">
          <a:xfrm>
            <a:off x="5940425" y="2586906"/>
            <a:ext cx="237597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¿De quien depende?</a:t>
            </a:r>
          </a:p>
        </p:txBody>
      </p:sp>
      <p:sp>
        <p:nvSpPr>
          <p:cNvPr id="50" name="Text Box 48"/>
          <p:cNvSpPr txBox="1">
            <a:spLocks noChangeArrowheads="1"/>
          </p:cNvSpPr>
          <p:nvPr/>
        </p:nvSpPr>
        <p:spPr bwMode="auto">
          <a:xfrm>
            <a:off x="5940425" y="3163168"/>
            <a:ext cx="257314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altLang="en-US" sz="2000" b="1"/>
              <a:t>¿Objetivos que baten?</a:t>
            </a:r>
          </a:p>
        </p:txBody>
      </p:sp>
    </p:spTree>
    <p:extLst>
      <p:ext uri="{BB962C8B-B14F-4D97-AF65-F5344CB8AC3E}">
        <p14:creationId xmlns:p14="http://schemas.microsoft.com/office/powerpoint/2010/main" val="2569968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1163" y="3228109"/>
            <a:ext cx="2258723" cy="2409305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4211782" y="1274618"/>
            <a:ext cx="28139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dirty="0"/>
              <a:t>PREGUNTAS 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35216871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</TotalTime>
  <Words>1156</Words>
  <Application>Microsoft Office PowerPoint</Application>
  <PresentationFormat>Panorámica</PresentationFormat>
  <Paragraphs>127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PC</dc:creator>
  <cp:lastModifiedBy>hp</cp:lastModifiedBy>
  <cp:revision>22</cp:revision>
  <dcterms:created xsi:type="dcterms:W3CDTF">2021-02-22T23:46:22Z</dcterms:created>
  <dcterms:modified xsi:type="dcterms:W3CDTF">2021-03-10T14:51:06Z</dcterms:modified>
</cp:coreProperties>
</file>