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37" r:id="rId1"/>
  </p:sldMasterIdLst>
  <p:notesMasterIdLst>
    <p:notesMasterId r:id="rId33"/>
  </p:notesMasterIdLst>
  <p:handoutMasterIdLst>
    <p:handoutMasterId r:id="rId34"/>
  </p:handoutMasterIdLst>
  <p:sldIdLst>
    <p:sldId id="310" r:id="rId2"/>
    <p:sldId id="280" r:id="rId3"/>
    <p:sldId id="264" r:id="rId4"/>
    <p:sldId id="268" r:id="rId5"/>
    <p:sldId id="271" r:id="rId6"/>
    <p:sldId id="272" r:id="rId7"/>
    <p:sldId id="281" r:id="rId8"/>
    <p:sldId id="273" r:id="rId9"/>
    <p:sldId id="277" r:id="rId10"/>
    <p:sldId id="278" r:id="rId11"/>
    <p:sldId id="279" r:id="rId12"/>
    <p:sldId id="282" r:id="rId13"/>
    <p:sldId id="283" r:id="rId14"/>
    <p:sldId id="313" r:id="rId15"/>
    <p:sldId id="284" r:id="rId16"/>
    <p:sldId id="292" r:id="rId17"/>
    <p:sldId id="309" r:id="rId18"/>
    <p:sldId id="293" r:id="rId19"/>
    <p:sldId id="315" r:id="rId20"/>
    <p:sldId id="294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11" r:id="rId30"/>
    <p:sldId id="312" r:id="rId31"/>
    <p:sldId id="304" r:id="rId32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711" autoAdjust="0"/>
  </p:normalViewPr>
  <p:slideViewPr>
    <p:cSldViewPr>
      <p:cViewPr varScale="1">
        <p:scale>
          <a:sx n="70" d="100"/>
          <a:sy n="70" d="100"/>
        </p:scale>
        <p:origin x="13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3952A74F-15B8-446A-92F1-9E67D035F5BB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891439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Haga clic para modificar el estilo de texto del patrón</a:t>
            </a:r>
          </a:p>
          <a:p>
            <a:pPr lvl="1"/>
            <a:r>
              <a:rPr lang="es-ES_tradnl" altLang="es-CL" smtClean="0"/>
              <a:t>Segundo nivel</a:t>
            </a:r>
          </a:p>
          <a:p>
            <a:pPr lvl="2"/>
            <a:r>
              <a:rPr lang="es-ES_tradnl" altLang="es-CL" smtClean="0"/>
              <a:t>Tercer nivel</a:t>
            </a:r>
          </a:p>
          <a:p>
            <a:pPr lvl="3"/>
            <a:r>
              <a:rPr lang="es-ES_tradnl" altLang="es-CL" smtClean="0"/>
              <a:t>Cuarto nivel</a:t>
            </a:r>
          </a:p>
          <a:p>
            <a:pPr lvl="4"/>
            <a:r>
              <a:rPr lang="es-ES_tradnl" altLang="es-CL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_tradnl" altLang="es-CL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10ECCCF-E08C-4883-A3BF-2395C5A652AD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7408150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50D016-B5B1-484A-8FE9-0AA366D16B68}" type="slidenum">
              <a:rPr lang="es-ES_tradnl" altLang="es-CL"/>
              <a:pPr/>
              <a:t>3</a:t>
            </a:fld>
            <a:endParaRPr lang="es-ES_tradnl" altLang="es-CL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755153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E4B6B4-0B26-41C3-84F1-B65E6BB95446}" type="slidenum">
              <a:rPr lang="es-ES_tradnl" altLang="es-CL"/>
              <a:pPr/>
              <a:t>4</a:t>
            </a:fld>
            <a:endParaRPr lang="es-ES_tradnl" altLang="es-CL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71121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FC8B2B-DF79-4F97-8C51-D595BFBBE4B3}" type="slidenum">
              <a:rPr lang="es-ES_tradnl" altLang="es-CL"/>
              <a:pPr/>
              <a:t>5</a:t>
            </a:fld>
            <a:endParaRPr lang="es-ES_tradnl" altLang="es-CL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076730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1A1878-ECF8-4257-BDD1-BFE08BF28DDE}" type="slidenum">
              <a:rPr lang="es-ES_tradnl" altLang="es-CL"/>
              <a:pPr/>
              <a:t>6</a:t>
            </a:fld>
            <a:endParaRPr lang="es-ES_tradnl" altLang="es-CL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37676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C06A-DDD4-40FB-B978-889029D84A34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9912657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B181C-02C4-478F-9331-1035BAD42DCA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417559718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05287-BE62-45AA-BA5D-0781D45467FC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87349931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D4B9-0AFE-44EC-A0E2-E870608F07AA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267697236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ACAD-A7E4-4EFC-AC50-3FFA98EA6593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30971642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468397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357AD-153C-42B5-BA0E-4EE9EE1679D1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62856383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9485A-0F2A-4AE0-AE94-8F63A707850E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99907830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BB4C-934B-4A74-A705-119BFA4901C2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08717359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241302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055669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90272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728765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22789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6078588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BCDCC-107B-468A-887A-F4631B27F7B7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44337962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053AE-5E3C-4067-B9E5-127D0901738A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443724243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alt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alt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A0E1D-FB95-493C-A9C8-31989D2704E5}" type="slidenum">
              <a:rPr lang="es-ES_tradnl" altLang="es-CL" smtClean="0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3672844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2060575"/>
            <a:ext cx="8064500" cy="3455988"/>
          </a:xfrm>
        </p:spPr>
        <p:txBody>
          <a:bodyPr/>
          <a:lstStyle/>
          <a:p>
            <a:r>
              <a:rPr lang="es-C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Unidad I</a:t>
            </a:r>
            <a:br>
              <a:rPr lang="es-C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C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Sociedades Anónimas</a:t>
            </a:r>
            <a:r>
              <a:rPr lang="es-CL" altLang="es-CL">
                <a:solidFill>
                  <a:srgbClr val="FFFF00"/>
                </a:solidFill>
              </a:rPr>
              <a:t/>
            </a:r>
            <a:br>
              <a:rPr lang="es-CL" altLang="es-CL">
                <a:solidFill>
                  <a:srgbClr val="FFFF00"/>
                </a:solidFill>
              </a:rPr>
            </a:br>
            <a:r>
              <a:rPr lang="es-CL" altLang="es-CL" sz="2800">
                <a:solidFill>
                  <a:srgbClr val="FFFF00"/>
                </a:solidFill>
              </a:rPr>
              <a:t>Capítulo 3</a:t>
            </a:r>
            <a:br>
              <a:rPr lang="es-CL" altLang="es-CL" sz="2800">
                <a:solidFill>
                  <a:srgbClr val="FFFF00"/>
                </a:solidFill>
              </a:rPr>
            </a:br>
            <a:r>
              <a:rPr lang="es-CL" altLang="es-CL" sz="2800">
                <a:solidFill>
                  <a:srgbClr val="FFFF00"/>
                </a:solidFill>
              </a:rPr>
              <a:t>Las Inversiones y su Tratamiento Contable</a:t>
            </a:r>
            <a:br>
              <a:rPr lang="es-CL" altLang="es-CL" sz="2800">
                <a:solidFill>
                  <a:srgbClr val="FFFF00"/>
                </a:solidFill>
              </a:rPr>
            </a:br>
            <a:r>
              <a:rPr lang="es-CL" altLang="es-CL" sz="2800">
                <a:solidFill>
                  <a:srgbClr val="FFFF00"/>
                </a:solidFill>
              </a:rPr>
              <a:t>María Teresa García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 b="1">
                <a:solidFill>
                  <a:srgbClr val="FFFF00"/>
                </a:solidFill>
              </a:rPr>
              <a:t>CAPITAL SOCIAL</a:t>
            </a:r>
            <a:endParaRPr lang="es-CL" altLang="es-CL" b="1">
              <a:solidFill>
                <a:srgbClr val="FFFF00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7772400" cy="3622675"/>
          </a:xfrm>
        </p:spPr>
        <p:txBody>
          <a:bodyPr/>
          <a:lstStyle/>
          <a:p>
            <a:r>
              <a:rPr lang="es-ES" altLang="es-CL">
                <a:solidFill>
                  <a:srgbClr val="FFFF00"/>
                </a:solidFill>
              </a:rPr>
              <a:t>El Capital (K) está compuesto por un cierto número de acciones a un determinado valor nominal cada una.</a:t>
            </a:r>
          </a:p>
          <a:p>
            <a:pPr>
              <a:buFontTx/>
              <a:buNone/>
            </a:pPr>
            <a:endParaRPr lang="es-ES" altLang="es-CL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es-ES" altLang="es-CL" sz="2800">
                <a:solidFill>
                  <a:srgbClr val="FFFF00"/>
                </a:solidFill>
              </a:rPr>
              <a:t>Ej.  1.000 acciones a $ 100 c/u Valor Nominal</a:t>
            </a:r>
          </a:p>
          <a:p>
            <a:pPr>
              <a:buFontTx/>
              <a:buNone/>
            </a:pPr>
            <a:r>
              <a:rPr lang="es-ES" altLang="es-CL" sz="2800">
                <a:solidFill>
                  <a:srgbClr val="FFFF00"/>
                </a:solidFill>
              </a:rPr>
              <a:t>       Capital = $ 100.000</a:t>
            </a:r>
            <a:endParaRPr lang="es-CL" altLang="es-CL" sz="28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s-CL" sz="3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SOCIAL Y SU CONSTITUCIÓN</a:t>
            </a:r>
            <a:endParaRPr lang="es-ES_tradn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6062663" cy="3100388"/>
          </a:xfrm>
        </p:spPr>
        <p:txBody>
          <a:bodyPr/>
          <a:lstStyle/>
          <a:p>
            <a:r>
              <a:rPr lang="es-ES_tradnl" altLang="es-CL">
                <a:solidFill>
                  <a:srgbClr val="FFFF00"/>
                </a:solidFill>
              </a:rPr>
              <a:t>El Capital Autorizado</a:t>
            </a:r>
          </a:p>
          <a:p>
            <a:endParaRPr lang="es-ES_tradnl" altLang="es-CL">
              <a:solidFill>
                <a:srgbClr val="FFFF00"/>
              </a:solidFill>
            </a:endParaRPr>
          </a:p>
          <a:p>
            <a:r>
              <a:rPr lang="es-ES_tradnl" altLang="es-CL">
                <a:solidFill>
                  <a:srgbClr val="FFFF00"/>
                </a:solidFill>
              </a:rPr>
              <a:t>El Capital Suscrito</a:t>
            </a:r>
          </a:p>
          <a:p>
            <a:endParaRPr lang="es-ES_tradnl" altLang="es-CL">
              <a:solidFill>
                <a:srgbClr val="FFFF00"/>
              </a:solidFill>
            </a:endParaRPr>
          </a:p>
          <a:p>
            <a:r>
              <a:rPr lang="es-ES_tradnl" altLang="es-CL">
                <a:solidFill>
                  <a:srgbClr val="FFFF00"/>
                </a:solidFill>
              </a:rPr>
              <a:t>El Capital Pagado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s-CL" sz="3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SOCIAL Y SU CONSTITUCIÓN</a:t>
            </a:r>
            <a:endParaRPr lang="es-CL" altLang="es-CL" sz="3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81000" y="2057400"/>
            <a:ext cx="8305800" cy="3449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CL" sz="3200" b="1">
                <a:solidFill>
                  <a:srgbClr val="FFFF00"/>
                </a:solidFill>
                <a:latin typeface="Times New Roman" pitchFamily="18" charset="0"/>
              </a:rPr>
              <a:t>1.- Autorización del Capital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         -1-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1/8       Acciones por Suscribir                100.000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                    Capital                      100.000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</a:t>
            </a:r>
            <a:r>
              <a:rPr lang="es-ES_tradnl" altLang="es-CL" sz="2000" b="1">
                <a:solidFill>
                  <a:srgbClr val="FFFF00"/>
                </a:solidFill>
                <a:latin typeface="Times New Roman" pitchFamily="18" charset="0"/>
              </a:rPr>
              <a:t>glosa: Constitución de Sociedad X S.A. 1.000 acciones a $ 100.-  valor nominal c/u.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228600" y="2743200"/>
            <a:ext cx="8610600" cy="32004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808038" y="61801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endParaRPr lang="es-CL" altLang="es-CL"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s-CL" sz="3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SOCIAL Y SU CONSTITUCION</a:t>
            </a:r>
            <a:endParaRPr lang="es-CL" altLang="es-CL" sz="3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381000" y="1905000"/>
            <a:ext cx="8153400" cy="338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2.- Suscripción del Capital Autorizado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                  - 2-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1/9      Accionistas                                15.000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Acciones por suscribir                 15.000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</a:t>
            </a:r>
            <a:r>
              <a:rPr lang="es-ES_tradnl" altLang="es-CL" sz="2000" b="1">
                <a:solidFill>
                  <a:srgbClr val="FFFF00"/>
                </a:solidFill>
                <a:latin typeface="Times New Roman" pitchFamily="18" charset="0"/>
              </a:rPr>
              <a:t>Glosa: suscripción de 15 % Capital autorizado. 150 acciones a $ 100.- cada una v/n.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304800" y="2590800"/>
            <a:ext cx="8458200" cy="30480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19113" y="6035675"/>
            <a:ext cx="3117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* Suscripción y Pago A la Par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s-CL" sz="3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CAPITAL SOCIAL Y SU CONSTITUCION</a:t>
            </a:r>
            <a:endParaRPr lang="es-CL" altLang="es-CL" sz="36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468313" y="1700213"/>
            <a:ext cx="7467600" cy="372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3.- Pago del Capital</a:t>
            </a:r>
          </a:p>
          <a:p>
            <a:pPr>
              <a:spcBef>
                <a:spcPct val="50000"/>
              </a:spcBef>
            </a:pPr>
            <a:endParaRPr lang="es-ES_tradnl" altLang="es-CL" sz="2800" b="1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                        -3-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15/9       Caja                            10.000          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Accionistas                          10.000</a:t>
            </a:r>
          </a:p>
          <a:p>
            <a:pPr>
              <a:spcBef>
                <a:spcPct val="50000"/>
              </a:spcBef>
            </a:pPr>
            <a:r>
              <a:rPr lang="es-ES_tradn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</a:t>
            </a:r>
            <a:r>
              <a:rPr lang="es-ES_tradnl" altLang="es-CL" sz="2000" b="1">
                <a:solidFill>
                  <a:srgbClr val="FFFF00"/>
                </a:solidFill>
                <a:latin typeface="Times New Roman" pitchFamily="18" charset="0"/>
              </a:rPr>
              <a:t>glosa: Pago 100 acciones suscritas el 1/9 al valor Par.</a:t>
            </a:r>
            <a:endParaRPr lang="es-CL" altLang="es-CL" sz="20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395288" y="2781300"/>
            <a:ext cx="8137525" cy="288131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Cuentas de Mayor</a:t>
            </a:r>
            <a:endParaRPr lang="es-CL" altLang="es-CL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9397" name="Line 5"/>
          <p:cNvSpPr>
            <a:spLocks noChangeShapeType="1"/>
          </p:cNvSpPr>
          <p:nvPr/>
        </p:nvSpPr>
        <p:spPr bwMode="auto">
          <a:xfrm>
            <a:off x="611188" y="2276475"/>
            <a:ext cx="201612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398" name="Line 6"/>
          <p:cNvSpPr>
            <a:spLocks noChangeShapeType="1"/>
          </p:cNvSpPr>
          <p:nvPr/>
        </p:nvSpPr>
        <p:spPr bwMode="auto">
          <a:xfrm>
            <a:off x="1547813" y="2276475"/>
            <a:ext cx="0" cy="1366838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399" name="Line 7"/>
          <p:cNvSpPr>
            <a:spLocks noChangeShapeType="1"/>
          </p:cNvSpPr>
          <p:nvPr/>
        </p:nvSpPr>
        <p:spPr bwMode="auto">
          <a:xfrm>
            <a:off x="3419475" y="2276475"/>
            <a:ext cx="208915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>
            <a:off x="4427538" y="2276475"/>
            <a:ext cx="0" cy="12954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6443663" y="2276475"/>
            <a:ext cx="1873250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02" name="Line 10"/>
          <p:cNvSpPr>
            <a:spLocks noChangeShapeType="1"/>
          </p:cNvSpPr>
          <p:nvPr/>
        </p:nvSpPr>
        <p:spPr bwMode="auto">
          <a:xfrm>
            <a:off x="7380288" y="2276475"/>
            <a:ext cx="0" cy="1366838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03" name="Text Box 11"/>
          <p:cNvSpPr txBox="1">
            <a:spLocks noChangeArrowheads="1"/>
          </p:cNvSpPr>
          <p:nvPr/>
        </p:nvSpPr>
        <p:spPr bwMode="auto">
          <a:xfrm>
            <a:off x="539750" y="1844675"/>
            <a:ext cx="21447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Acciones por Suscr.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4" name="Text Box 12"/>
          <p:cNvSpPr txBox="1">
            <a:spLocks noChangeArrowheads="1"/>
          </p:cNvSpPr>
          <p:nvPr/>
        </p:nvSpPr>
        <p:spPr bwMode="auto">
          <a:xfrm>
            <a:off x="3995738" y="1773238"/>
            <a:ext cx="869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Capital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5" name="Text Box 13"/>
          <p:cNvSpPr txBox="1">
            <a:spLocks noChangeArrowheads="1"/>
          </p:cNvSpPr>
          <p:nvPr/>
        </p:nvSpPr>
        <p:spPr bwMode="auto">
          <a:xfrm>
            <a:off x="6804025" y="1773238"/>
            <a:ext cx="13684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Accionistas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6" name="Text Box 14"/>
          <p:cNvSpPr txBox="1">
            <a:spLocks noChangeArrowheads="1"/>
          </p:cNvSpPr>
          <p:nvPr/>
        </p:nvSpPr>
        <p:spPr bwMode="auto">
          <a:xfrm>
            <a:off x="519113" y="2292350"/>
            <a:ext cx="1006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100.000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7" name="Text Box 15"/>
          <p:cNvSpPr txBox="1">
            <a:spLocks noChangeArrowheads="1"/>
          </p:cNvSpPr>
          <p:nvPr/>
        </p:nvSpPr>
        <p:spPr bwMode="auto">
          <a:xfrm>
            <a:off x="4500563" y="2420938"/>
            <a:ext cx="1006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100.000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8" name="Text Box 16"/>
          <p:cNvSpPr txBox="1">
            <a:spLocks noChangeArrowheads="1"/>
          </p:cNvSpPr>
          <p:nvPr/>
        </p:nvSpPr>
        <p:spPr bwMode="auto">
          <a:xfrm>
            <a:off x="6372225" y="2420938"/>
            <a:ext cx="8810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09" name="Text Box 17"/>
          <p:cNvSpPr txBox="1">
            <a:spLocks noChangeArrowheads="1"/>
          </p:cNvSpPr>
          <p:nvPr/>
        </p:nvSpPr>
        <p:spPr bwMode="auto">
          <a:xfrm>
            <a:off x="1547813" y="2276475"/>
            <a:ext cx="8810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10" name="Text Box 18"/>
          <p:cNvSpPr txBox="1">
            <a:spLocks noChangeArrowheads="1"/>
          </p:cNvSpPr>
          <p:nvPr/>
        </p:nvSpPr>
        <p:spPr bwMode="auto">
          <a:xfrm>
            <a:off x="7451725" y="2420938"/>
            <a:ext cx="8810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11" name="Line 19"/>
          <p:cNvSpPr>
            <a:spLocks noChangeShapeType="1"/>
          </p:cNvSpPr>
          <p:nvPr/>
        </p:nvSpPr>
        <p:spPr bwMode="auto">
          <a:xfrm>
            <a:off x="611188" y="2708275"/>
            <a:ext cx="1944687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12" name="Line 20"/>
          <p:cNvSpPr>
            <a:spLocks noChangeShapeType="1"/>
          </p:cNvSpPr>
          <p:nvPr/>
        </p:nvSpPr>
        <p:spPr bwMode="auto">
          <a:xfrm>
            <a:off x="3419475" y="2781300"/>
            <a:ext cx="2016125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13" name="Line 21"/>
          <p:cNvSpPr>
            <a:spLocks noChangeShapeType="1"/>
          </p:cNvSpPr>
          <p:nvPr/>
        </p:nvSpPr>
        <p:spPr bwMode="auto">
          <a:xfrm>
            <a:off x="6443663" y="2852738"/>
            <a:ext cx="187325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59414" name="Text Box 22"/>
          <p:cNvSpPr txBox="1">
            <a:spLocks noChangeArrowheads="1"/>
          </p:cNvSpPr>
          <p:nvPr/>
        </p:nvSpPr>
        <p:spPr bwMode="auto">
          <a:xfrm>
            <a:off x="663575" y="2724150"/>
            <a:ext cx="881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85.000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15" name="Text Box 23"/>
          <p:cNvSpPr txBox="1">
            <a:spLocks noChangeArrowheads="1"/>
          </p:cNvSpPr>
          <p:nvPr/>
        </p:nvSpPr>
        <p:spPr bwMode="auto">
          <a:xfrm>
            <a:off x="4500563" y="2852738"/>
            <a:ext cx="10064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100.000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9416" name="Text Box 24"/>
          <p:cNvSpPr txBox="1">
            <a:spLocks noChangeArrowheads="1"/>
          </p:cNvSpPr>
          <p:nvPr/>
        </p:nvSpPr>
        <p:spPr bwMode="auto">
          <a:xfrm>
            <a:off x="6516688" y="2924175"/>
            <a:ext cx="755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ESTRUCTURA DEL CAPITAL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8093075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       </a:t>
            </a:r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Capital Autorizado                                 100.000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      </a:t>
            </a:r>
            <a:r>
              <a:rPr lang="es-CL" altLang="es-CL" b="1">
                <a:solidFill>
                  <a:srgbClr val="FFFF00"/>
                </a:solidFill>
                <a:latin typeface="Times New Roman" pitchFamily="18" charset="0"/>
              </a:rPr>
              <a:t>Dividido en  1.000 acciones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Menos: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       Capital por suscribir   </a:t>
            </a:r>
            <a:r>
              <a:rPr lang="es-CL" altLang="es-CL" b="1">
                <a:solidFill>
                  <a:srgbClr val="FFFF00"/>
                </a:solidFill>
                <a:latin typeface="Times New Roman" pitchFamily="18" charset="0"/>
              </a:rPr>
              <a:t>850 acciones                  </a:t>
            </a:r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( 85.000)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=     Capital suscrito                                       15.000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Menos: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       Capital suscrito por pagar  </a:t>
            </a:r>
            <a:r>
              <a:rPr lang="es-CL" altLang="es-CL" b="1">
                <a:solidFill>
                  <a:srgbClr val="FFFF00"/>
                </a:solidFill>
                <a:latin typeface="Times New Roman" pitchFamily="18" charset="0"/>
              </a:rPr>
              <a:t>50 acciones</a:t>
            </a:r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    (5.000)</a:t>
            </a:r>
          </a:p>
          <a:p>
            <a:pPr eaLnBrk="1" hangingPunct="1"/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=   Capital Pagado  </a:t>
            </a:r>
            <a:r>
              <a:rPr lang="es-CL" altLang="es-CL" b="1">
                <a:solidFill>
                  <a:srgbClr val="FFFF00"/>
                </a:solidFill>
                <a:latin typeface="Times New Roman" pitchFamily="18" charset="0"/>
              </a:rPr>
              <a:t>100 acciones</a:t>
            </a:r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                         10.000</a:t>
            </a:r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6858000" y="3810000"/>
            <a:ext cx="19812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6858000" y="5029200"/>
            <a:ext cx="19812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s-CL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Prima y Sobreprecio	</a:t>
            </a:r>
            <a:endParaRPr lang="es-CL" altLang="es-CL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239838" y="2076450"/>
            <a:ext cx="2827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023938" y="2147888"/>
            <a:ext cx="6211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684213" y="2349500"/>
            <a:ext cx="7993062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 sz="3200">
                <a:solidFill>
                  <a:srgbClr val="FFFF00"/>
                </a:solidFill>
                <a:latin typeface="Tahoma" pitchFamily="34" charset="0"/>
              </a:rPr>
              <a:t>En el proceso de Integración del Capital se pueden dar dos situaciones distintas:</a:t>
            </a:r>
          </a:p>
          <a:p>
            <a:pPr eaLnBrk="1" hangingPunct="1"/>
            <a:endParaRPr lang="es-ES" altLang="es-CL" sz="320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>
              <a:buFontTx/>
              <a:buChar char="•"/>
            </a:pPr>
            <a:r>
              <a:rPr lang="es-ES" altLang="es-CL" sz="3200">
                <a:solidFill>
                  <a:srgbClr val="FFFF00"/>
                </a:solidFill>
                <a:latin typeface="Tahoma" pitchFamily="34" charset="0"/>
              </a:rPr>
              <a:t>Colocación sobre la Par (Sobreprecio)</a:t>
            </a:r>
          </a:p>
          <a:p>
            <a:pPr eaLnBrk="1" hangingPunct="1"/>
            <a:endParaRPr lang="es-ES" altLang="es-CL" sz="320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>
              <a:buFontTx/>
              <a:buChar char="•"/>
            </a:pPr>
            <a:r>
              <a:rPr lang="es-ES" altLang="es-CL" sz="3200">
                <a:solidFill>
                  <a:srgbClr val="FFFF00"/>
                </a:solidFill>
                <a:latin typeface="Tahoma" pitchFamily="34" charset="0"/>
              </a:rPr>
              <a:t>Colocación bajo la Par (Prima)</a:t>
            </a:r>
            <a:endParaRPr lang="es-CL" altLang="es-CL" sz="3200">
              <a:solidFill>
                <a:srgbClr val="FFFF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Sobreprecio</a:t>
            </a:r>
            <a:endParaRPr lang="es-CL" altLang="es-CL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altLang="es-CL">
                <a:solidFill>
                  <a:srgbClr val="FFFF00"/>
                </a:solidFill>
              </a:rPr>
              <a:t>Cuando existe mucho interés por la suscripción, se aplica un Sobreprecio al valor nominal, el cual sólo se refleja al momento del pago, debido a que la suscripción se hace SIEMPRE a valor nominal.</a:t>
            </a:r>
          </a:p>
          <a:p>
            <a:pPr>
              <a:lnSpc>
                <a:spcPct val="90000"/>
              </a:lnSpc>
            </a:pPr>
            <a:r>
              <a:rPr lang="es-ES" altLang="es-CL">
                <a:solidFill>
                  <a:srgbClr val="FFFF00"/>
                </a:solidFill>
              </a:rPr>
              <a:t>El Sobreprecio es una cuenta de Pasivo, específicamente de reserva, por tanto pasa a formar parte del Patrimonio. </a:t>
            </a:r>
            <a:endParaRPr lang="es-CL" altLang="es-CL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Sobreprecio</a:t>
            </a:r>
            <a:endParaRPr lang="es-C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76238" y="1571625"/>
            <a:ext cx="8228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Ejemplo: Se autorizan 1.000 acciones a $ 50 valor Nominal. Se suscribe y paga de inmediato el 50 % con un Sobreprecio de $ 10 por acción.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395288" y="2349500"/>
            <a:ext cx="7345362" cy="915988"/>
          </a:xfrm>
          <a:prstGeom prst="rect">
            <a:avLst/>
          </a:prstGeom>
          <a:gradFill rotWithShape="1">
            <a:gsLst>
              <a:gs pos="0">
                <a:srgbClr val="99CCFF">
                  <a:alpha val="50000"/>
                </a:srgbClr>
              </a:gs>
              <a:gs pos="100000">
                <a:schemeClr val="bg1">
                  <a:alpha val="49001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Autorización             Acciones por suscribir   50.000                                     </a:t>
            </a:r>
          </a:p>
          <a:p>
            <a:pPr eaLnBrk="1" hangingPunct="1"/>
            <a:endParaRPr lang="es-ES" altLang="es-CL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     Capital                           50.000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395288" y="3644900"/>
            <a:ext cx="7366000" cy="915988"/>
          </a:xfrm>
          <a:prstGeom prst="rect">
            <a:avLst/>
          </a:prstGeom>
          <a:gradFill rotWithShape="1">
            <a:gsLst>
              <a:gs pos="0">
                <a:srgbClr val="99CCFF">
                  <a:alpha val="50000"/>
                </a:srgbClr>
              </a:gs>
              <a:gs pos="100000">
                <a:schemeClr val="bg1">
                  <a:alpha val="49001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Suscripción             Accionista                   25.000                                     </a:t>
            </a:r>
          </a:p>
          <a:p>
            <a:pPr eaLnBrk="1" hangingPunct="1"/>
            <a:endParaRPr lang="es-ES" altLang="es-CL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Acciones por Suscribir         25.000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395288" y="4797425"/>
            <a:ext cx="7366000" cy="1190625"/>
          </a:xfrm>
          <a:prstGeom prst="rect">
            <a:avLst/>
          </a:prstGeom>
          <a:gradFill rotWithShape="1">
            <a:gsLst>
              <a:gs pos="0">
                <a:srgbClr val="99CCFF">
                  <a:alpha val="50000"/>
                </a:srgbClr>
              </a:gs>
              <a:gs pos="100000">
                <a:schemeClr val="bg1">
                  <a:alpha val="49001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Pago                        Caja                       30.000                                     </a:t>
            </a:r>
          </a:p>
          <a:p>
            <a:pPr eaLnBrk="1" hangingPunct="1"/>
            <a:endParaRPr lang="es-ES" altLang="es-CL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     Accionistas                        25.000                 </a:t>
            </a: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     </a:t>
            </a:r>
            <a:r>
              <a:rPr lang="es-ES" altLang="es-CL" b="1">
                <a:solidFill>
                  <a:srgbClr val="FFFF00"/>
                </a:solidFill>
                <a:latin typeface="Tahoma" pitchFamily="34" charset="0"/>
              </a:rPr>
              <a:t>Sobreprecio                       5.000</a:t>
            </a:r>
            <a:endParaRPr lang="es-CL" altLang="es-CL" b="1">
              <a:solidFill>
                <a:srgbClr val="FFFF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Prima	</a:t>
            </a:r>
            <a:endParaRPr lang="es-C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altLang="es-CL">
                <a:solidFill>
                  <a:srgbClr val="FFFF00"/>
                </a:solidFill>
              </a:rPr>
              <a:t>Cuando existe poco interés por la suscripción o está próximo a vencer el plazo otorgado por la superintendencia, se hace un descuento sobre el valor nominal, que sólo se refleja al momento del pago.</a:t>
            </a:r>
          </a:p>
          <a:p>
            <a:pPr>
              <a:lnSpc>
                <a:spcPct val="90000"/>
              </a:lnSpc>
            </a:pPr>
            <a:endParaRPr lang="es-ES" altLang="es-CL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ES" altLang="es-CL">
                <a:solidFill>
                  <a:srgbClr val="FFFF00"/>
                </a:solidFill>
              </a:rPr>
              <a:t>La Prima debe ser tratada como Activo y Castigada durante 3 a 5 períodos consecutivos, dependiendo del monto.</a:t>
            </a:r>
            <a:endParaRPr lang="es-CL" altLang="es-CL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Prima</a:t>
            </a:r>
            <a:endParaRPr lang="es-C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376238" y="1571625"/>
            <a:ext cx="8228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Ejemplo: Se autorizan 1.000 acciones a $ 50 valor Nominal. Se suscribe y paga de inmediato el 50 % con una Prima de $ 5 por acción.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395288" y="2492375"/>
            <a:ext cx="7366000" cy="925513"/>
          </a:xfrm>
          <a:prstGeom prst="rect">
            <a:avLst/>
          </a:prstGeom>
          <a:gradFill rotWithShape="1">
            <a:gsLst>
              <a:gs pos="0">
                <a:srgbClr val="99CCFF">
                  <a:alpha val="49001"/>
                </a:srgbClr>
              </a:gs>
              <a:gs pos="100000">
                <a:schemeClr val="bg1">
                  <a:alpha val="50000"/>
                </a:schemeClr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Autorización             Acciones por suscribir   50.000                                     </a:t>
            </a:r>
          </a:p>
          <a:p>
            <a:pPr eaLnBrk="1" hangingPunct="1"/>
            <a:endParaRPr lang="es-ES" altLang="es-CL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     Capital                           50.000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395288" y="3644900"/>
            <a:ext cx="7366000" cy="925513"/>
          </a:xfrm>
          <a:prstGeom prst="rect">
            <a:avLst/>
          </a:prstGeom>
          <a:gradFill rotWithShape="1">
            <a:gsLst>
              <a:gs pos="0">
                <a:srgbClr val="99CCFF">
                  <a:alpha val="49001"/>
                </a:srgbClr>
              </a:gs>
              <a:gs pos="100000">
                <a:schemeClr val="bg1">
                  <a:alpha val="50000"/>
                </a:schemeClr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Suscripción             Accionista                   25.000                                     </a:t>
            </a:r>
          </a:p>
          <a:p>
            <a:pPr eaLnBrk="1" hangingPunct="1"/>
            <a:endParaRPr lang="es-ES" altLang="es-CL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Acciones por Suscribir         25.000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395288" y="4797425"/>
            <a:ext cx="7366000" cy="1200150"/>
          </a:xfrm>
          <a:prstGeom prst="rect">
            <a:avLst/>
          </a:prstGeom>
          <a:gradFill rotWithShape="1">
            <a:gsLst>
              <a:gs pos="0">
                <a:srgbClr val="99CCFF">
                  <a:alpha val="49001"/>
                </a:srgbClr>
              </a:gs>
              <a:gs pos="100000">
                <a:schemeClr val="bg1">
                  <a:alpha val="50000"/>
                </a:schemeClr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Pago                        Caja                       22.500                                     </a:t>
            </a: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</a:t>
            </a:r>
            <a:r>
              <a:rPr lang="es-ES" altLang="es-CL" b="1">
                <a:solidFill>
                  <a:srgbClr val="FFFF00"/>
                </a:solidFill>
                <a:latin typeface="Tahoma" pitchFamily="34" charset="0"/>
              </a:rPr>
              <a:t>Prima en Acciones     2.500</a:t>
            </a: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</a:t>
            </a:r>
          </a:p>
          <a:p>
            <a:pPr eaLnBrk="1" hangingPunct="1"/>
            <a:r>
              <a:rPr lang="es-ES" altLang="es-CL">
                <a:solidFill>
                  <a:srgbClr val="FFFF00"/>
                </a:solidFill>
                <a:latin typeface="Tahoma" pitchFamily="34" charset="0"/>
              </a:rPr>
              <a:t>                                          Accionistas                      25.000               </a:t>
            </a:r>
            <a:endParaRPr lang="es-CL" altLang="es-CL">
              <a:solidFill>
                <a:srgbClr val="FFFF00"/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PATRIMONIO</a:t>
            </a:r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539750" y="2060575"/>
            <a:ext cx="8064500" cy="386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CL" altLang="es-CL" sz="2800" b="1">
                <a:solidFill>
                  <a:srgbClr val="FFFF00"/>
                </a:solidFill>
                <a:latin typeface="Times New Roman" pitchFamily="18" charset="0"/>
              </a:rPr>
              <a:t>Capital Pagado + Reservas + / - Resultado Ejercicio</a:t>
            </a:r>
            <a:r>
              <a:rPr lang="es-CL" altLang="es-CL" sz="2800">
                <a:solidFill>
                  <a:srgbClr val="FFFF00"/>
                </a:solidFill>
                <a:latin typeface="Times New Roman" pitchFamily="18" charset="0"/>
              </a:rPr>
              <a:t>            </a:t>
            </a:r>
          </a:p>
          <a:p>
            <a:endParaRPr lang="es-CL" altLang="es-CL" sz="2800">
              <a:solidFill>
                <a:srgbClr val="FFFF00"/>
              </a:solidFill>
              <a:latin typeface="Times New Roman" pitchFamily="18" charset="0"/>
            </a:endParaRPr>
          </a:p>
          <a:p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Reservas:</a:t>
            </a:r>
          </a:p>
          <a:p>
            <a:endParaRPr lang="es-CL" altLang="es-CL" sz="240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Sobreprecio</a:t>
            </a: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Revalorización de Capital Propio</a:t>
            </a: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Fondos de Reservas</a:t>
            </a: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Utilidades Retenidas </a:t>
            </a: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Utilidades Acumuladas</a:t>
            </a:r>
          </a:p>
          <a:p>
            <a:pPr>
              <a:buFontTx/>
              <a:buChar char="•"/>
            </a:pPr>
            <a:r>
              <a:rPr lang="es-CL" altLang="es-CL" sz="2400">
                <a:solidFill>
                  <a:srgbClr val="FFFF00"/>
                </a:solidFill>
                <a:latin typeface="Times New Roman" pitchFamily="18" charset="0"/>
              </a:rPr>
              <a:t>   Otras Reservas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s-ES_tradnl" altLang="es-CL" sz="36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ACTUALIZACION DEL PATRIMONIO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 lIns="92075" tIns="46038" rIns="92075" bIns="46038"/>
          <a:lstStyle/>
          <a:p>
            <a:pPr>
              <a:buFontTx/>
              <a:buNone/>
            </a:pPr>
            <a:r>
              <a:rPr lang="es-ES_tradnl" altLang="es-CL">
                <a:solidFill>
                  <a:srgbClr val="FFFF00"/>
                </a:solidFill>
              </a:rPr>
              <a:t>CONCEPTOS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Valor  Nominal y Valor Libros 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Valor Nominal = Capital Autorizado / nº de Acciones autorizadas (primera emisión)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Valor libros = Patrimonio / nº total acciones suscritas y pagadas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2075" tIns="46038" rIns="92075" bIns="46038"/>
          <a:lstStyle/>
          <a:p>
            <a:r>
              <a:rPr lang="es-ES_tradnl" altLang="es-CL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898525" y="1965325"/>
            <a:ext cx="6789738" cy="326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s-ES_tradnl" altLang="es-CL">
                <a:solidFill>
                  <a:srgbClr val="FFFF00"/>
                </a:solidFill>
              </a:rPr>
              <a:t>  </a:t>
            </a:r>
            <a:r>
              <a:rPr lang="es-ES_tradnl" altLang="es-CL" sz="3600" b="1">
                <a:solidFill>
                  <a:srgbClr val="FFFF00"/>
                </a:solidFill>
              </a:rPr>
              <a:t>AUMENTOS DE CAPITAL</a:t>
            </a:r>
            <a:r>
              <a:rPr lang="es-ES_tradnl" altLang="es-CL" sz="3600">
                <a:solidFill>
                  <a:srgbClr val="FFFF00"/>
                </a:solidFill>
              </a:rPr>
              <a:t>:</a:t>
            </a:r>
          </a:p>
          <a:p>
            <a:endParaRPr lang="es-ES_tradnl" altLang="es-CL" sz="3600">
              <a:solidFill>
                <a:srgbClr val="FFFF00"/>
              </a:solidFill>
            </a:endParaRPr>
          </a:p>
          <a:p>
            <a:r>
              <a:rPr lang="es-ES_tradnl" altLang="es-CL">
                <a:solidFill>
                  <a:srgbClr val="FFFF00"/>
                </a:solidFill>
              </a:rPr>
              <a:t>    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    </a:t>
            </a:r>
            <a:r>
              <a:rPr lang="es-ES_tradnl" altLang="es-CL" sz="2800" b="1">
                <a:solidFill>
                  <a:srgbClr val="FFFF00"/>
                </a:solidFill>
              </a:rPr>
              <a:t>1.- Emisión de acciones de pago.</a:t>
            </a:r>
          </a:p>
          <a:p>
            <a:r>
              <a:rPr lang="es-ES_tradnl" altLang="es-CL" sz="2800" b="1">
                <a:solidFill>
                  <a:srgbClr val="FFFF00"/>
                </a:solidFill>
              </a:rPr>
              <a:t>   </a:t>
            </a:r>
          </a:p>
          <a:p>
            <a:r>
              <a:rPr lang="es-ES_tradnl" altLang="es-CL" sz="2800" b="1">
                <a:solidFill>
                  <a:srgbClr val="FFFF00"/>
                </a:solidFill>
              </a:rPr>
              <a:t> </a:t>
            </a:r>
          </a:p>
          <a:p>
            <a:r>
              <a:rPr lang="es-ES_tradnl" altLang="es-CL" sz="2800" b="1">
                <a:solidFill>
                  <a:srgbClr val="FFFF00"/>
                </a:solidFill>
              </a:rPr>
              <a:t>    2.- Emisión de acciones liberadas. (Crías)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Acciones de Pago</a:t>
            </a:r>
          </a:p>
        </p:txBody>
      </p:sp>
      <p:sp>
        <p:nvSpPr>
          <p:cNvPr id="94213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s-CL" altLang="es-CL" sz="2800">
                <a:solidFill>
                  <a:srgbClr val="FFFF00"/>
                </a:solidFill>
              </a:rPr>
              <a:t>Determinar el nº de Títulos a emitir</a:t>
            </a:r>
          </a:p>
          <a:p>
            <a:pPr>
              <a:lnSpc>
                <a:spcPct val="90000"/>
              </a:lnSpc>
            </a:pPr>
            <a:endParaRPr lang="es-CL" altLang="es-CL" sz="280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CL" altLang="es-CL" sz="2800">
                <a:solidFill>
                  <a:srgbClr val="FFFF00"/>
                </a:solidFill>
              </a:rPr>
              <a:t>Determinar el Valor Libro de la Acción</a:t>
            </a:r>
          </a:p>
          <a:p>
            <a:pPr>
              <a:lnSpc>
                <a:spcPct val="90000"/>
              </a:lnSpc>
            </a:pPr>
            <a:endParaRPr lang="es-CL" altLang="es-CL" sz="280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CL" altLang="es-CL" sz="2800">
                <a:solidFill>
                  <a:srgbClr val="FFFF00"/>
                </a:solidFill>
              </a:rPr>
              <a:t>Determinar el monto de Capital a Colocar.</a:t>
            </a:r>
          </a:p>
          <a:p>
            <a:pPr>
              <a:lnSpc>
                <a:spcPct val="90000"/>
              </a:lnSpc>
            </a:pPr>
            <a:endParaRPr lang="es-CL" altLang="es-CL" sz="280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>
                <a:solidFill>
                  <a:srgbClr val="FFFF00"/>
                </a:solidFill>
              </a:rPr>
              <a:t>Ej: 500 Títulos a emitir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>
                <a:solidFill>
                  <a:srgbClr val="FFFF00"/>
                </a:solidFill>
              </a:rPr>
              <a:t>      Valor libro $ 100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>
                <a:solidFill>
                  <a:srgbClr val="FFFF00"/>
                </a:solidFill>
              </a:rPr>
              <a:t>     Capital $ 50.000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858000" cy="838200"/>
          </a:xfrm>
        </p:spPr>
        <p:txBody>
          <a:bodyPr/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62000" y="1160463"/>
            <a:ext cx="7681913" cy="451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1.-CONTABILIZACION ACCIONES DE PAGO: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1     x / x    Acciones por suscribir    50.000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            Capital                      50.000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2   x / x      Accionistas                     50.000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Acciones por suscribir             50.000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3  x / x        </a:t>
            </a:r>
            <a:r>
              <a:rPr lang="es-ES_tradnl" altLang="es-CL" sz="1800" b="1">
                <a:solidFill>
                  <a:srgbClr val="FFCC66"/>
                </a:solidFill>
                <a:latin typeface="Tahoma" pitchFamily="34" charset="0"/>
              </a:rPr>
              <a:t>Caja / Banco</a:t>
            </a:r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50.000</a:t>
            </a:r>
          </a:p>
          <a:p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     Accionistas                      50.000</a:t>
            </a:r>
            <a:r>
              <a:rPr lang="es-ES_tradnl" altLang="es-CL" sz="2000">
                <a:solidFill>
                  <a:srgbClr val="FFFF00"/>
                </a:solidFill>
              </a:rPr>
              <a:t>                  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04813"/>
            <a:ext cx="7772400" cy="1143000"/>
          </a:xfrm>
        </p:spPr>
        <p:txBody>
          <a:bodyPr/>
          <a:lstStyle/>
          <a:p>
            <a:r>
              <a:rPr lang="es-CL" altLang="es-CL" sz="36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Acciones Liberadas de Pago (Crías)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s-CL" altLang="es-CL" sz="2800" dirty="0">
                <a:solidFill>
                  <a:srgbClr val="FFFF00"/>
                </a:solidFill>
              </a:rPr>
              <a:t>Determinar el Monto a Capitalizar </a:t>
            </a:r>
          </a:p>
          <a:p>
            <a:pPr>
              <a:lnSpc>
                <a:spcPct val="90000"/>
              </a:lnSpc>
            </a:pPr>
            <a:endParaRPr lang="es-CL" altLang="es-CL" sz="2800" dirty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CL" altLang="es-CL" sz="2800" dirty="0">
                <a:solidFill>
                  <a:srgbClr val="FFFF00"/>
                </a:solidFill>
              </a:rPr>
              <a:t>Determinar el Valor Libro de la Acción</a:t>
            </a:r>
          </a:p>
          <a:p>
            <a:pPr>
              <a:lnSpc>
                <a:spcPct val="90000"/>
              </a:lnSpc>
            </a:pPr>
            <a:endParaRPr lang="es-CL" altLang="es-CL" sz="2800" dirty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es-CL" altLang="es-CL" sz="2800" dirty="0">
                <a:solidFill>
                  <a:srgbClr val="FFFF00"/>
                </a:solidFill>
              </a:rPr>
              <a:t>Determinar el Número de Acciones (Crías) a Repartir.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 dirty="0">
                <a:solidFill>
                  <a:srgbClr val="FFFF00"/>
                </a:solidFill>
              </a:rPr>
              <a:t>       Reservas : </a:t>
            </a:r>
            <a:r>
              <a:rPr lang="es-CL" altLang="es-CL" sz="2800" dirty="0" smtClean="0">
                <a:solidFill>
                  <a:srgbClr val="FFFF00"/>
                </a:solidFill>
              </a:rPr>
              <a:t>50.000 (utilidades Retenidas)</a:t>
            </a:r>
            <a:endParaRPr lang="es-CL" altLang="es-CL" sz="2800" dirty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 dirty="0">
                <a:solidFill>
                  <a:srgbClr val="FFFF00"/>
                </a:solidFill>
              </a:rPr>
              <a:t>      Valor libro $ 100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s-CL" altLang="es-CL" sz="2800" dirty="0">
                <a:solidFill>
                  <a:srgbClr val="FFFF00"/>
                </a:solidFill>
              </a:rPr>
              <a:t>      Acciones: 500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76250"/>
            <a:ext cx="6858000" cy="838200"/>
          </a:xfrm>
        </p:spPr>
        <p:txBody>
          <a:bodyPr/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684213" y="1844675"/>
            <a:ext cx="7832725" cy="424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s-ES_tradnl" altLang="es-CL" sz="2000" b="1">
                <a:solidFill>
                  <a:srgbClr val="FFFF00"/>
                </a:solidFill>
              </a:rPr>
              <a:t>2</a:t>
            </a:r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.-CONTABILIZACION ACCIONES CRIAS LIBERADAS: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1     x / x    Acciones por suscribir    50.000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            Capital                      50.000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2   x / x      Accionistas                     50.000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Acciones por suscribir             50.000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PASO 3  x / x        </a:t>
            </a:r>
            <a:r>
              <a:rPr lang="es-ES_tradnl" altLang="es-CL" sz="1800" b="1">
                <a:solidFill>
                  <a:srgbClr val="FFCC66"/>
                </a:solidFill>
                <a:latin typeface="Tahoma" pitchFamily="34" charset="0"/>
              </a:rPr>
              <a:t>Utilidades Retenidas</a:t>
            </a:r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50.000</a:t>
            </a:r>
          </a:p>
          <a:p>
            <a:pPr eaLnBrk="1" hangingPunct="1"/>
            <a:endParaRPr lang="es-ES_tradnl" altLang="es-CL" sz="1800" b="1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sz="1800" b="1">
                <a:solidFill>
                  <a:srgbClr val="FFFF00"/>
                </a:solidFill>
                <a:latin typeface="Tahoma" pitchFamily="34" charset="0"/>
              </a:rPr>
              <a:t>                                         Accionistas                      50.000</a:t>
            </a:r>
            <a:r>
              <a:rPr lang="es-ES_tradnl" altLang="es-CL" sz="1800">
                <a:solidFill>
                  <a:srgbClr val="FFFF00"/>
                </a:solidFill>
                <a:latin typeface="Tahoma" pitchFamily="34" charset="0"/>
              </a:rPr>
              <a:t>                  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901700" y="712788"/>
            <a:ext cx="5829300" cy="457200"/>
          </a:xfrm>
          <a:noFill/>
          <a:ln/>
        </p:spPr>
        <p:txBody>
          <a:bodyPr lIns="92075" tIns="46038" rIns="92075" bIns="46038">
            <a:normAutofit fontScale="90000"/>
          </a:bodyPr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  <a:endParaRPr lang="es-ES_tradnl" altLang="es-CL" sz="32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971550" y="2492375"/>
            <a:ext cx="662940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DISMINUCION DEL CAPITAL</a:t>
            </a:r>
            <a:endParaRPr lang="es-ES_tradnl" altLang="es-CL">
              <a:solidFill>
                <a:srgbClr val="FFFF00"/>
              </a:solidFill>
            </a:endParaRPr>
          </a:p>
          <a:p>
            <a:endParaRPr lang="es-ES_tradnl" altLang="es-CL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1.- Disminución del Capital Autorizado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                                      15.000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       Acciones por suscribir                       15.000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549275"/>
            <a:ext cx="5613400" cy="685800"/>
          </a:xfrm>
        </p:spPr>
        <p:txBody>
          <a:bodyPr>
            <a:normAutofit fontScale="90000"/>
          </a:bodyPr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  <a:endParaRPr lang="es-ES_tradnl" altLang="es-CL" sz="32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1258888" y="2133600"/>
            <a:ext cx="6842125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>
                <a:solidFill>
                  <a:srgbClr val="FFFF00"/>
                </a:solidFill>
              </a:rPr>
              <a:t> </a:t>
            </a:r>
            <a:r>
              <a:rPr lang="es-ES_tradnl" altLang="es-CL" b="1">
                <a:solidFill>
                  <a:srgbClr val="FFFF00"/>
                </a:solidFill>
              </a:rPr>
              <a:t>DISMINUCION DEL CAPITAL</a:t>
            </a:r>
            <a:endParaRPr lang="es-ES_tradnl" altLang="es-CL">
              <a:solidFill>
                <a:srgbClr val="FFFF00"/>
              </a:solidFill>
            </a:endParaRPr>
          </a:p>
          <a:p>
            <a:endParaRPr lang="es-ES_tradnl" altLang="es-CL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2.- Disminución del Capital pagado: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   Capital                                  20.000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              Capital x Devolver                      20.000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x devolver                   20.000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Banco                                         20.000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788988"/>
            <a:ext cx="7126287" cy="685800"/>
          </a:xfrm>
        </p:spPr>
        <p:txBody>
          <a:bodyPr/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  <a:endParaRPr lang="es-ES_tradnl" altLang="es-CL" sz="32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250825" y="2060575"/>
            <a:ext cx="8455025" cy="447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DISMINUCION DEL CAPITAL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3.- Disminución del Capital suscrito y Pagado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                                  20.000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                                                    Parte No suscrita y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Acciones x Suscribir          18.000              no pagada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Accionistas                           2.000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                                12.000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   					     Parte pagada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Capital x devolver             12.000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0263" y="788988"/>
            <a:ext cx="6981825" cy="685800"/>
          </a:xfrm>
        </p:spPr>
        <p:txBody>
          <a:bodyPr/>
          <a:lstStyle/>
          <a:p>
            <a:r>
              <a:rPr lang="es-ES_tradnl" altLang="es-CL" sz="28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MODIFICACIONES DEL CAPITAL</a:t>
            </a:r>
            <a:endParaRPr lang="es-ES_tradnl" altLang="es-CL" sz="3200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900113" y="2420938"/>
            <a:ext cx="6170612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>
                <a:solidFill>
                  <a:srgbClr val="FFFF00"/>
                </a:solidFill>
              </a:rPr>
              <a:t> </a:t>
            </a:r>
            <a:r>
              <a:rPr lang="es-ES_tradnl" altLang="es-CL" b="1">
                <a:solidFill>
                  <a:srgbClr val="FFFF00"/>
                </a:solidFill>
              </a:rPr>
              <a:t>DISMINUCION DEL CAPITAL</a:t>
            </a:r>
            <a:endParaRPr lang="es-ES_tradnl" altLang="es-CL">
              <a:solidFill>
                <a:srgbClr val="FFFF00"/>
              </a:solidFill>
            </a:endParaRPr>
          </a:p>
          <a:p>
            <a:endParaRPr lang="es-ES_tradnl" altLang="es-CL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4.- Por pérdidas acumuladas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                                          38.000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Pérdidas acumuladas               38.000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>
                <a:solidFill>
                  <a:srgbClr val="FFFF00"/>
                </a:solidFill>
              </a:rPr>
              <a:t>                             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r>
              <a:rPr lang="es-ES_tradnl" altLang="es-CL" sz="32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</a:t>
            </a:r>
            <a:endParaRPr lang="es-ES_tradn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s-ES_tradnl" altLang="es-CL">
                <a:solidFill>
                  <a:srgbClr val="FFFF00"/>
                </a:solidFill>
              </a:rPr>
              <a:t>OBLIGATORIOS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ADICIONALES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PROVISORIOS</a:t>
            </a:r>
          </a:p>
          <a:p>
            <a:r>
              <a:rPr lang="es-ES_tradnl" altLang="es-CL">
                <a:solidFill>
                  <a:srgbClr val="FFFF00"/>
                </a:solidFill>
              </a:rPr>
              <a:t>OPCIONALES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3635375" y="333375"/>
            <a:ext cx="4814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° </a:t>
            </a:r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OBLIGATORIOS</a:t>
            </a: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1828800" y="1143000"/>
            <a:ext cx="442277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sz="1600" b="1">
                <a:solidFill>
                  <a:srgbClr val="FFFF00"/>
                </a:solidFill>
              </a:rPr>
              <a:t>DIVIDENDO                UTILIDAD A DISTR.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POR ACCION   =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                                       ACCIONES SUSCRITAS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                                       Y PAGADAS</a:t>
            </a:r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990600" y="2971800"/>
            <a:ext cx="6096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s-ES_tradnl" altLang="es-CL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endParaRPr lang="es-ES_tradnl" altLang="es-CL">
              <a:solidFill>
                <a:srgbClr val="FFFF00"/>
              </a:solidFill>
            </a:endParaRP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1219200" y="2590800"/>
            <a:ext cx="56197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Perdidas y Ganancias      100.000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</a:t>
            </a:r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    30.000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Utilidades Retenidas           70.000</a:t>
            </a:r>
          </a:p>
        </p:txBody>
      </p:sp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219200" y="4038600"/>
            <a:ext cx="55689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30.000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Banco                            30.000</a:t>
            </a:r>
          </a:p>
        </p:txBody>
      </p:sp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1889125" y="36988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altLang="es-CL">
              <a:solidFill>
                <a:srgbClr val="FFFF00"/>
              </a:solidFill>
            </a:endParaRPr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>
            <a:off x="3708400" y="1557338"/>
            <a:ext cx="273526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3563938" y="404813"/>
            <a:ext cx="436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ADICIONALES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457200" y="990600"/>
            <a:ext cx="7270750" cy="289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>
                <a:solidFill>
                  <a:srgbClr val="FFFF00"/>
                </a:solidFill>
              </a:rPr>
              <a:t>- </a:t>
            </a:r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proviene de la Utilidad del Ejercicio:</a:t>
            </a:r>
          </a:p>
          <a:p>
            <a:endParaRPr lang="es-ES_tradnl" altLang="es-CL" b="1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_tradnl" altLang="es-CL">
                <a:solidFill>
                  <a:srgbClr val="FFFF00"/>
                </a:solidFill>
              </a:rPr>
              <a:t>         </a:t>
            </a:r>
            <a:r>
              <a:rPr lang="es-ES_tradnl" altLang="es-CL" b="1">
                <a:solidFill>
                  <a:srgbClr val="FFFF00"/>
                </a:solidFill>
              </a:rPr>
              <a:t>Perdidas y Ganancias             100.000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</a:t>
            </a:r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          50.000 (*)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Utilidades Retenidas                  50.000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sz="1600" b="1">
                <a:solidFill>
                  <a:srgbClr val="FFFF00"/>
                </a:solidFill>
              </a:rPr>
              <a:t>(*) Dividendo Obligatorio $ 30.000; Dividendo Adicional $ 20.000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468313" y="4076700"/>
            <a:ext cx="8064500" cy="252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Si proviene de Utilidades Acumuladas: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Utilidades Retenidas                             15.000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   Dividendos por Pagar                  15.000  (*)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sz="1600" b="1">
                <a:solidFill>
                  <a:srgbClr val="FFFF00"/>
                </a:solidFill>
              </a:rPr>
              <a:t>(*) Dividendo Adicional $ 15.000.-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3517900" y="460375"/>
            <a:ext cx="4346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PROVISORIOS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1258888" y="1557338"/>
            <a:ext cx="638175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s-ES_tradnl" altLang="es-CL" b="1">
                <a:solidFill>
                  <a:srgbClr val="FFFF00"/>
                </a:solidFill>
              </a:rPr>
              <a:t>Durante el Ejercicio: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Dividendos Provisorios                10.000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</a:t>
            </a:r>
            <a:r>
              <a:rPr lang="es-ES_tradnl" altLang="es-CL" b="1">
                <a:solidFill>
                  <a:srgbClr val="FFCC66"/>
                </a:solidFill>
              </a:rPr>
              <a:t>Dividendos por Pagar</a:t>
            </a:r>
            <a:r>
              <a:rPr lang="es-ES_tradnl" altLang="es-CL" b="1">
                <a:solidFill>
                  <a:srgbClr val="FFFF00"/>
                </a:solidFill>
              </a:rPr>
              <a:t>                 10.000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</a:t>
            </a:r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468313" y="3644900"/>
            <a:ext cx="8280400" cy="264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* Como se Presenta a en el Balance del Ejercicio en que se otorgó: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Capital suscrito y pagado   900.000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Utilidad del ejercicio           100.000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</a:t>
            </a:r>
            <a:r>
              <a:rPr lang="es-ES_tradnl" altLang="es-CL" b="1" u="sng">
                <a:solidFill>
                  <a:srgbClr val="FFFF00"/>
                </a:solidFill>
              </a:rPr>
              <a:t>- Dividendo Provisorio        (10.000)</a:t>
            </a:r>
            <a:r>
              <a:rPr lang="es-ES_tradnl" altLang="es-CL" b="1">
                <a:solidFill>
                  <a:srgbClr val="FFFF00"/>
                </a:solidFill>
              </a:rPr>
              <a:t> 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Total Patrimonio             990.000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3517900" y="460375"/>
            <a:ext cx="4346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PROVISORIOS</a:t>
            </a: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79388" y="1341438"/>
            <a:ext cx="8353425" cy="362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Tx/>
              <a:buChar char="•"/>
            </a:pPr>
            <a:r>
              <a:rPr lang="es-ES_tradnl" altLang="es-CL" b="1">
                <a:solidFill>
                  <a:srgbClr val="FFFF00"/>
                </a:solidFill>
              </a:rPr>
              <a:t>Al Reparto de la Utilidad: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b="1">
                <a:solidFill>
                  <a:srgbClr val="FFFF00"/>
                </a:solidFill>
              </a:rPr>
              <a:t>Perdidas y Ganancias             100.000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Dividendos Provisorios             10.000 (*)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</a:t>
            </a:r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          20.000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   Utilidades Retenidas                 70.000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sz="2000" b="1">
                <a:solidFill>
                  <a:srgbClr val="FFFF00"/>
                </a:solidFill>
              </a:rPr>
              <a:t>(*) El dividendo Provisorio es parte del Dividendo Obligatorio, solo que se entrega con anticipación.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3635375" y="333375"/>
            <a:ext cx="4425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° </a:t>
            </a:r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OPCIONALES</a:t>
            </a:r>
          </a:p>
        </p:txBody>
      </p:sp>
      <p:sp>
        <p:nvSpPr>
          <p:cNvPr id="105475" name="Text Box 3"/>
          <p:cNvSpPr txBox="1">
            <a:spLocks noChangeArrowheads="1"/>
          </p:cNvSpPr>
          <p:nvPr/>
        </p:nvSpPr>
        <p:spPr bwMode="auto">
          <a:xfrm>
            <a:off x="1692275" y="2060575"/>
            <a:ext cx="4422775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sz="1600" b="1">
                <a:solidFill>
                  <a:srgbClr val="FFFF00"/>
                </a:solidFill>
              </a:rPr>
              <a:t>DIVIDENDO                UTILIDAD A DISTR.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POR ACCION   =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                                       ACCIONES SUSCRITAS</a:t>
            </a:r>
          </a:p>
          <a:p>
            <a:r>
              <a:rPr lang="es-ES_tradnl" altLang="es-CL" sz="1600" b="1">
                <a:solidFill>
                  <a:srgbClr val="FFFF00"/>
                </a:solidFill>
              </a:rPr>
              <a:t>                                       Y PAGADAS</a:t>
            </a:r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990600" y="2971800"/>
            <a:ext cx="6096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s-ES_tradnl" altLang="es-CL">
              <a:solidFill>
                <a:srgbClr val="FFFF00"/>
              </a:solidFill>
            </a:endParaRPr>
          </a:p>
          <a:p>
            <a:pPr>
              <a:spcBef>
                <a:spcPct val="50000"/>
              </a:spcBef>
            </a:pPr>
            <a:endParaRPr lang="es-ES_tradnl" altLang="es-CL">
              <a:solidFill>
                <a:srgbClr val="FFFF00"/>
              </a:solidFill>
            </a:endParaRPr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1258888" y="3357563"/>
            <a:ext cx="6051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</a:rPr>
              <a:t>Perdidas y Ganancias      100.000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</a:t>
            </a:r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    65.000 (*)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Utilidades Retenidas           35.000</a:t>
            </a:r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1403350" y="4797425"/>
            <a:ext cx="5802313" cy="179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CC66"/>
                </a:solidFill>
              </a:rPr>
              <a:t>Dividendos x Pagar</a:t>
            </a:r>
            <a:r>
              <a:rPr lang="es-ES_tradnl" altLang="es-CL" b="1">
                <a:solidFill>
                  <a:srgbClr val="FFFF00"/>
                </a:solidFill>
              </a:rPr>
              <a:t>         65.000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</a:t>
            </a:r>
          </a:p>
          <a:p>
            <a:r>
              <a:rPr lang="es-ES_tradnl" altLang="es-CL" b="1">
                <a:solidFill>
                  <a:srgbClr val="FFFF00"/>
                </a:solidFill>
              </a:rPr>
              <a:t>                     Banco                            65.000</a:t>
            </a:r>
          </a:p>
          <a:p>
            <a:endParaRPr lang="es-ES_tradnl" altLang="es-CL" b="1">
              <a:solidFill>
                <a:srgbClr val="FFFF00"/>
              </a:solidFill>
            </a:endParaRPr>
          </a:p>
          <a:p>
            <a:r>
              <a:rPr lang="es-ES_tradnl" altLang="es-CL" sz="1600" b="1">
                <a:solidFill>
                  <a:srgbClr val="FFFF00"/>
                </a:solidFill>
              </a:rPr>
              <a:t>(*) Dividendo Obligatorio $ 30.000; Dividendo Opcional $ 35.000</a:t>
            </a:r>
          </a:p>
        </p:txBody>
      </p:sp>
      <p:sp>
        <p:nvSpPr>
          <p:cNvPr id="105479" name="Text Box 7"/>
          <p:cNvSpPr txBox="1">
            <a:spLocks noChangeArrowheads="1"/>
          </p:cNvSpPr>
          <p:nvPr/>
        </p:nvSpPr>
        <p:spPr bwMode="auto">
          <a:xfrm>
            <a:off x="1889125" y="36988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altLang="es-CL">
              <a:solidFill>
                <a:srgbClr val="FFFF00"/>
              </a:solidFill>
            </a:endParaRPr>
          </a:p>
        </p:txBody>
      </p:sp>
      <p:sp>
        <p:nvSpPr>
          <p:cNvPr id="105480" name="Line 8"/>
          <p:cNvSpPr>
            <a:spLocks noChangeShapeType="1"/>
          </p:cNvSpPr>
          <p:nvPr/>
        </p:nvSpPr>
        <p:spPr bwMode="auto">
          <a:xfrm>
            <a:off x="3635375" y="2492375"/>
            <a:ext cx="273526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05481" name="Text Box 9"/>
          <p:cNvSpPr txBox="1">
            <a:spLocks noChangeArrowheads="1"/>
          </p:cNvSpPr>
          <p:nvPr/>
        </p:nvSpPr>
        <p:spPr bwMode="auto">
          <a:xfrm>
            <a:off x="1311275" y="1144588"/>
            <a:ext cx="4900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s-CL" sz="2400" b="1">
                <a:solidFill>
                  <a:srgbClr val="FFFF00"/>
                </a:solidFill>
                <a:latin typeface="Times New Roman" pitchFamily="18" charset="0"/>
              </a:rPr>
              <a:t>Si se opta por Dividendo en Dinero: 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4140200" y="333375"/>
            <a:ext cx="422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DIVIDENDOS OPCIONALES</a:t>
            </a:r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755650" y="1903413"/>
            <a:ext cx="67754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defTabSz="762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defTabSz="762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_tradnl" altLang="es-CL">
                <a:solidFill>
                  <a:srgbClr val="FFFF00"/>
                </a:solidFill>
              </a:rPr>
              <a:t>    </a:t>
            </a:r>
            <a:r>
              <a:rPr lang="es-ES_tradnl" altLang="es-CL" sz="2000" b="1">
                <a:solidFill>
                  <a:srgbClr val="FFFF00"/>
                </a:solidFill>
              </a:rPr>
              <a:t>Cantidad a Distribuir</a:t>
            </a:r>
          </a:p>
          <a:p>
            <a:r>
              <a:rPr lang="es-ES_tradnl" altLang="es-CL" sz="2000" b="1">
                <a:solidFill>
                  <a:srgbClr val="FFFF00"/>
                </a:solidFill>
              </a:rPr>
              <a:t>=                                                Dividendo en dinero por acción</a:t>
            </a:r>
          </a:p>
          <a:p>
            <a:r>
              <a:rPr lang="es-ES_tradnl" altLang="es-CL" sz="2000" b="1">
                <a:solidFill>
                  <a:srgbClr val="FFFF00"/>
                </a:solidFill>
              </a:rPr>
              <a:t>Acciones con D° a dividendo</a:t>
            </a: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688975" y="3195638"/>
            <a:ext cx="7627938" cy="311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PASO 1     x / x    Acciones por suscribir    35.000</a:t>
            </a:r>
          </a:p>
          <a:p>
            <a:pPr eaLnBrk="1" hangingPunct="1"/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                                                Capital                        35.000</a:t>
            </a:r>
          </a:p>
          <a:p>
            <a:pPr eaLnBrk="1" hangingPunct="1"/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PASO 2   x / x      Accionistas                     35.000</a:t>
            </a:r>
          </a:p>
          <a:p>
            <a:pPr eaLnBrk="1" hangingPunct="1"/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                                    Acciones por suscribir             35.000</a:t>
            </a:r>
          </a:p>
          <a:p>
            <a:pPr eaLnBrk="1" hangingPunct="1"/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PASO 3  x / x        </a:t>
            </a:r>
            <a:r>
              <a:rPr lang="es-ES_tradnl" altLang="es-CL" b="1" dirty="0" smtClean="0">
                <a:solidFill>
                  <a:srgbClr val="FFCC66"/>
                </a:solidFill>
                <a:latin typeface="Tahoma" pitchFamily="34" charset="0"/>
              </a:rPr>
              <a:t>Perdida y Ganancia      </a:t>
            </a:r>
            <a:r>
              <a:rPr lang="es-ES_tradnl" altLang="es-CL" b="1" dirty="0" smtClean="0">
                <a:solidFill>
                  <a:srgbClr val="FFFF00"/>
                </a:solidFill>
                <a:latin typeface="Tahoma" pitchFamily="34" charset="0"/>
              </a:rPr>
              <a:t>35.000</a:t>
            </a:r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endParaRPr lang="es-ES_tradnl" altLang="es-CL" b="1" dirty="0">
              <a:solidFill>
                <a:srgbClr val="FFFF00"/>
              </a:solidFill>
              <a:latin typeface="Tahoma" pitchFamily="34" charset="0"/>
            </a:endParaRPr>
          </a:p>
          <a:p>
            <a:pPr eaLnBrk="1" hangingPunct="1"/>
            <a:r>
              <a:rPr lang="es-ES_tradnl" altLang="es-CL" b="1" dirty="0">
                <a:solidFill>
                  <a:srgbClr val="FFFF00"/>
                </a:solidFill>
                <a:latin typeface="Tahoma" pitchFamily="34" charset="0"/>
              </a:rPr>
              <a:t>                                         Accionistas                      35.000</a:t>
            </a:r>
            <a:endParaRPr lang="es-CL" altLang="es-CL" b="1" dirty="0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84998" name="Line 6"/>
          <p:cNvSpPr>
            <a:spLocks noChangeShapeType="1"/>
          </p:cNvSpPr>
          <p:nvPr/>
        </p:nvSpPr>
        <p:spPr bwMode="auto">
          <a:xfrm>
            <a:off x="1042988" y="2492375"/>
            <a:ext cx="2736850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84999" name="Rectangle 7"/>
          <p:cNvSpPr>
            <a:spLocks noChangeArrowheads="1"/>
          </p:cNvSpPr>
          <p:nvPr/>
        </p:nvSpPr>
        <p:spPr bwMode="auto">
          <a:xfrm>
            <a:off x="1116013" y="1196975"/>
            <a:ext cx="61071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s-CL" sz="2400" b="1">
                <a:solidFill>
                  <a:srgbClr val="FFFF00"/>
                </a:solidFill>
                <a:latin typeface="Times New Roman" pitchFamily="18" charset="0"/>
              </a:rPr>
              <a:t>Si se opta por Dividendo en Acciones (Crías)</a:t>
            </a:r>
            <a:r>
              <a:rPr lang="es-CL" altLang="es-CL" b="1">
                <a:solidFill>
                  <a:srgbClr val="FFFF00"/>
                </a:solidFill>
              </a:rPr>
              <a:t>:</a:t>
            </a:r>
            <a:r>
              <a:rPr lang="es-CL" altLang="es-CL"/>
              <a:t> </a:t>
            </a:r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539750" y="3213100"/>
            <a:ext cx="7416800" cy="3240088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602</TotalTime>
  <Words>1206</Words>
  <Application>Microsoft Office PowerPoint</Application>
  <PresentationFormat>Presentación en pantalla (4:3)</PresentationFormat>
  <Paragraphs>296</Paragraphs>
  <Slides>31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Arial</vt:lpstr>
      <vt:lpstr>Bookman Old Style</vt:lpstr>
      <vt:lpstr>Rockwell</vt:lpstr>
      <vt:lpstr>Tahoma</vt:lpstr>
      <vt:lpstr>Times New Roman</vt:lpstr>
      <vt:lpstr>Damask</vt:lpstr>
      <vt:lpstr>Unidad I Sociedades Anónimas Capítulo 3 Las Inversiones y su Tratamiento Contable María Teresa García</vt:lpstr>
      <vt:lpstr>CAPITAL SOCIAL</vt:lpstr>
      <vt:lpstr>CAPITAL SOCIAL Y SU CONSTITUCIÓN</vt:lpstr>
      <vt:lpstr>CAPITAL SOCIAL Y SU CONSTITUCIÓN</vt:lpstr>
      <vt:lpstr>CAPITAL SOCIAL Y SU CONSTITUCION</vt:lpstr>
      <vt:lpstr>CAPITAL SOCIAL Y SU CONSTITUCION</vt:lpstr>
      <vt:lpstr>Cuentas de Mayor</vt:lpstr>
      <vt:lpstr>ESTRUCTURA DEL CAPITAL</vt:lpstr>
      <vt:lpstr>Prima y Sobreprecio </vt:lpstr>
      <vt:lpstr>Sobreprecio</vt:lpstr>
      <vt:lpstr>Sobreprecio</vt:lpstr>
      <vt:lpstr>Prima </vt:lpstr>
      <vt:lpstr>Prima</vt:lpstr>
      <vt:lpstr>PATRIMONIO</vt:lpstr>
      <vt:lpstr>ACTUALIZACION DEL PATRIMONIO</vt:lpstr>
      <vt:lpstr>MODIFICACIONES DEL CAPITAL</vt:lpstr>
      <vt:lpstr>Acciones de Pago</vt:lpstr>
      <vt:lpstr>MODIFICACIONES DEL CAPITAL</vt:lpstr>
      <vt:lpstr>Acciones Liberadas de Pago (Crías)</vt:lpstr>
      <vt:lpstr>MODIFICACIONES DEL CAPITAL</vt:lpstr>
      <vt:lpstr>MODIFICACIONES DEL CAPITAL</vt:lpstr>
      <vt:lpstr>MODIFICACIONES DEL CAPITAL</vt:lpstr>
      <vt:lpstr>MODIFICACIONES DEL CAPITAL</vt:lpstr>
      <vt:lpstr>MODIFICACIONES DEL CAPITAL</vt:lpstr>
      <vt:lpstr>DIVIDENDOS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SOCIEDADES ANONIMAS</dc:title>
  <dc:creator>jmm</dc:creator>
  <cp:lastModifiedBy>Juan Manuel Muñoz Pinto</cp:lastModifiedBy>
  <cp:revision>69</cp:revision>
  <dcterms:created xsi:type="dcterms:W3CDTF">2001-04-25T12:18:19Z</dcterms:created>
  <dcterms:modified xsi:type="dcterms:W3CDTF">2020-07-23T12:01:09Z</dcterms:modified>
</cp:coreProperties>
</file>